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sldIdLst>
    <p:sldId id="256" r:id="rId2"/>
    <p:sldId id="257" r:id="rId3"/>
    <p:sldId id="258" r:id="rId4"/>
    <p:sldId id="2137" r:id="rId5"/>
    <p:sldId id="260" r:id="rId6"/>
    <p:sldId id="2081" r:id="rId7"/>
    <p:sldId id="259" r:id="rId8"/>
    <p:sldId id="2085" r:id="rId9"/>
    <p:sldId id="261" r:id="rId10"/>
    <p:sldId id="2082" r:id="rId11"/>
    <p:sldId id="2083" r:id="rId12"/>
    <p:sldId id="2084" r:id="rId13"/>
    <p:sldId id="262" r:id="rId14"/>
    <p:sldId id="2079" r:id="rId15"/>
    <p:sldId id="2080" r:id="rId16"/>
    <p:sldId id="1952" r:id="rId17"/>
    <p:sldId id="2087" r:id="rId18"/>
    <p:sldId id="2086" r:id="rId19"/>
    <p:sldId id="2088" r:id="rId20"/>
    <p:sldId id="2089" r:id="rId21"/>
    <p:sldId id="2090" r:id="rId22"/>
    <p:sldId id="2091" r:id="rId23"/>
    <p:sldId id="2092" r:id="rId24"/>
    <p:sldId id="2093" r:id="rId25"/>
    <p:sldId id="2094" r:id="rId26"/>
    <p:sldId id="2136" r:id="rId27"/>
    <p:sldId id="2096" r:id="rId28"/>
    <p:sldId id="2095"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A1C7"/>
    <a:srgbClr val="EBE6F2"/>
    <a:srgbClr val="C6B5D3"/>
    <a:srgbClr val="DACFE3"/>
    <a:srgbClr val="F4F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359" autoAdjust="0"/>
  </p:normalViewPr>
  <p:slideViewPr>
    <p:cSldViewPr snapToGrid="0" showGuides="1">
      <p:cViewPr varScale="1">
        <p:scale>
          <a:sx n="50" d="100"/>
          <a:sy n="50" d="100"/>
        </p:scale>
        <p:origin x="1862" y="48"/>
      </p:cViewPr>
      <p:guideLst>
        <p:guide orient="horz" pos="2183"/>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B6C2B-815F-4F5A-9DA3-DD11842881F1}" type="datetimeFigureOut">
              <a:rPr lang="fr-FR" smtClean="0"/>
              <a:t>03/05/2024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634E22-10FF-4453-B626-F9A190E73BDD}" type="slidenum">
              <a:rPr lang="fr-FR" smtClean="0"/>
              <a:t>‹N°›</a:t>
            </a:fld>
            <a:endParaRPr lang="fr-FR"/>
          </a:p>
        </p:txBody>
      </p:sp>
    </p:spTree>
    <p:extLst>
      <p:ext uri="{BB962C8B-B14F-4D97-AF65-F5344CB8AC3E}">
        <p14:creationId xmlns:p14="http://schemas.microsoft.com/office/powerpoint/2010/main" val="1650206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3</a:t>
            </a:fld>
            <a:endParaRPr lang="fr-FR"/>
          </a:p>
        </p:txBody>
      </p:sp>
    </p:spTree>
    <p:extLst>
      <p:ext uri="{BB962C8B-B14F-4D97-AF65-F5344CB8AC3E}">
        <p14:creationId xmlns:p14="http://schemas.microsoft.com/office/powerpoint/2010/main" val="909108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tabLst>
                <a:tab pos="1185545" algn="l"/>
              </a:tabLs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b="1" dirty="0">
                <a:solidFill>
                  <a:srgbClr val="7030A0"/>
                </a:solidFill>
                <a:effectLst/>
              </a:rPr>
              <a:t>Youth Energy </a:t>
            </a:r>
            <a:r>
              <a:rPr lang="en-US" sz="1800" b="1" dirty="0" err="1">
                <a:solidFill>
                  <a:srgbClr val="7030A0"/>
                </a:solidFill>
                <a:effectLst/>
              </a:rPr>
              <a:t>lipoaminoacid</a:t>
            </a:r>
            <a:r>
              <a:rPr lang="fr-FR" sz="2800" dirty="0">
                <a:effectLst/>
              </a:rPr>
              <a:t> </a:t>
            </a:r>
            <a:r>
              <a:rPr lang="en-US"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active ingredient that acts against </a:t>
            </a:r>
            <a:r>
              <a:rPr lang="en-US" sz="18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by regulating interleukine-6 production.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07000"/>
              </a:lnSpc>
              <a:spcAft>
                <a:spcPts val="800"/>
              </a:spcAft>
              <a:tabLst>
                <a:tab pos="1185545"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Background information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Some individuals have developed a resistance to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which allows them to age gracefully. Their bodies naturally resist the stress and illnesses brought on by aging. Hundred-year-olds are those who best represent this population. During the course of a study on pain and inflammation in 2008, a team of American researchers in pharmacology discovered the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PalGly</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molecule. Naturally present in the brain and skin, it presents anti-stress and anti-inflammatory properties, which gave it its name: the bliss molecule.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Yon-Ka</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drew its inspiration from this serenity molecule when creating the TIME RESIST creams, offering the biological secrets to graceful aging by inserting a biotechnological active ingredient that mimics the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PalGly</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molecule in the heart of their formulas.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Origin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active ingredient is a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lipoaminoacid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structure that shows excellent affinity with the skin. It is made up of a chain of 16 palmitic acid carbons, originating from vegetable palm oil, and an amino-acid - glycerin - prepared by synthesis. (Overall, it is 76% natural).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u="sng"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Creating a </a:t>
            </a:r>
            <a:r>
              <a:rPr lang="en-US" sz="1800" u="sng" dirty="0" err="1">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lipoaminoacid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tabLst>
                <a:tab pos="1185545" algn="l"/>
              </a:tabLst>
            </a:pPr>
            <a:r>
              <a:rPr lang="en-US" sz="18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The structure of this active ingredient is the same as the </a:t>
            </a:r>
            <a:r>
              <a:rPr lang="en-US" sz="1800" dirty="0" err="1">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PalGly</a:t>
            </a:r>
            <a:r>
              <a:rPr lang="en-US" sz="18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 molecule.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b="1"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b="1"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Actions</a:t>
            </a:r>
            <a:r>
              <a:rPr lang="en-US" sz="18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Given its anti-</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activity, this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lipoaminoacid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affects skin and its cells more or less directly, namely acting directly on the reduction of IL-6 quantities, a key marker in inflammation: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Tests conducted to verify YOUTH ENERGY efficiency: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Comparative in vitro tests, between aged fibroblasts treated with YOUTH ENERGY, non-treated aged fibroblasts and non-treated young fibroblasts.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vitro tests comparing YOUTH ENERGY activity to another renowned anti-</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collagenese</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molecule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vitro tests studying the behavior of these proteins - for fibroblasts treated with YOUTH ENERGY and non-treated.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vitro tests studying cells and the changes in their micro-vascular networks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 vivo tests: applying YOUTH ENERGY on human skin explants and measuring skin brightness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Both"/>
              <a:tabLst>
                <a:tab pos="228600" algn="l"/>
                <a:tab pos="457200" algn="l"/>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Consumer tests: applying a cream containing the YOUTH ENERGY agent for 42 days in the morning and evening</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13</a:t>
            </a:fld>
            <a:endParaRPr lang="fr-FR"/>
          </a:p>
        </p:txBody>
      </p:sp>
    </p:spTree>
    <p:extLst>
      <p:ext uri="{BB962C8B-B14F-4D97-AF65-F5344CB8AC3E}">
        <p14:creationId xmlns:p14="http://schemas.microsoft.com/office/powerpoint/2010/main" val="2062548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Perfect</a:t>
            </a:r>
            <a:r>
              <a:rPr lang="en-US" sz="1200" u="none" kern="1200" baseline="0" dirty="0">
                <a:solidFill>
                  <a:schemeClr val="tx1"/>
                </a:solidFill>
                <a:effectLst/>
                <a:latin typeface="+mn-lt"/>
                <a:ea typeface="+mn-ea"/>
                <a:cs typeface="+mn-cs"/>
              </a:rPr>
              <a:t> duo for mature skin wanted to erase deep lines, have comfort and hydration </a:t>
            </a:r>
            <a:r>
              <a:rPr lang="en-US" sz="1200" u="none" kern="1200" baseline="0" dirty="0" err="1">
                <a:solidFill>
                  <a:schemeClr val="tx1"/>
                </a:solidFill>
                <a:effectLst/>
                <a:latin typeface="+mn-lt"/>
                <a:ea typeface="+mn-ea"/>
                <a:cs typeface="+mn-cs"/>
              </a:rPr>
              <a:t>troughtout</a:t>
            </a:r>
            <a:r>
              <a:rPr lang="en-US" sz="1200" u="none" kern="1200" baseline="0" dirty="0">
                <a:solidFill>
                  <a:schemeClr val="tx1"/>
                </a:solidFill>
                <a:effectLst/>
                <a:latin typeface="+mn-lt"/>
                <a:ea typeface="+mn-ea"/>
                <a:cs typeface="+mn-cs"/>
              </a:rPr>
              <a:t> the day</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u="none" kern="120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RESULTS</a:t>
            </a:r>
            <a:r>
              <a:rPr lang="en-US" sz="1200" kern="1200" dirty="0">
                <a:solidFill>
                  <a:schemeClr val="tx1"/>
                </a:solidFill>
                <a:effectLst/>
                <a:latin typeface="+mn-lt"/>
                <a:ea typeface="+mn-ea"/>
                <a:cs typeface="+mn-cs"/>
              </a:rPr>
              <a:t>: Wrinkles are visibly smoothed, skin shows more volume and density, signs of tiredness are diminished and complexion is much brighter.</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Velvety and soft texture</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rtl="0" eaLnBrk="1" fontAlgn="ctr" latinLnBrk="0" hangingPunct="1"/>
            <a:r>
              <a:rPr lang="fr-FR" sz="1200" b="0" i="0" u="none" strike="noStrike" kern="1200" baseline="0" dirty="0">
                <a:solidFill>
                  <a:schemeClr val="tx1"/>
                </a:solidFill>
                <a:effectLst/>
                <a:latin typeface="+mn-lt"/>
                <a:ea typeface="+mn-ea"/>
                <a:cs typeface="+mn-cs"/>
              </a:rPr>
              <a:t>COMMON BASE</a:t>
            </a:r>
          </a:p>
          <a:p>
            <a:pPr rtl="0" eaLnBrk="1" fontAlgn="ctr" latinLnBrk="0" hangingPunct="1"/>
            <a:endParaRPr lang="fr-FR" sz="1200" b="0" i="0" u="none" strike="noStrike" kern="1200" baseline="0" dirty="0">
              <a:solidFill>
                <a:schemeClr val="tx1"/>
              </a:solidFill>
              <a:effectLst/>
              <a:latin typeface="+mn-lt"/>
              <a:ea typeface="+mn-ea"/>
              <a:cs typeface="+mn-cs"/>
            </a:endParaRPr>
          </a:p>
          <a:p>
            <a:pPr defTabSz="911291">
              <a:defRPr/>
            </a:pPr>
            <a:r>
              <a:rPr lang="en-US" b="1" dirty="0"/>
              <a:t>SAPONARIA PUMILA: </a:t>
            </a:r>
            <a:r>
              <a:rPr lang="en-US" b="0" dirty="0"/>
              <a:t>Protects and preserves dermal stem cells</a:t>
            </a:r>
          </a:p>
          <a:p>
            <a:r>
              <a:rPr lang="en-US" sz="1200" kern="1200" dirty="0">
                <a:solidFill>
                  <a:schemeClr val="tx1"/>
                </a:solidFill>
                <a:effectLst/>
                <a:latin typeface="+mn-lt"/>
                <a:ea typeface="+mn-ea"/>
                <a:cs typeface="+mn-cs"/>
              </a:rPr>
              <a:t>In the heart of TIME RESIST formula, </a:t>
            </a:r>
            <a:r>
              <a:rPr lang="en-US" sz="1200" kern="1200" dirty="0" err="1">
                <a:solidFill>
                  <a:schemeClr val="tx1"/>
                </a:solidFill>
                <a:effectLst/>
                <a:latin typeface="+mn-lt"/>
                <a:ea typeface="+mn-ea"/>
                <a:cs typeface="+mn-cs"/>
              </a:rPr>
              <a:t>saponaria</a:t>
            </a:r>
            <a:r>
              <a:rPr lang="en-US" sz="1200" kern="1200" dirty="0">
                <a:solidFill>
                  <a:schemeClr val="tx1"/>
                </a:solidFill>
                <a:effectLst/>
                <a:latin typeface="+mn-lt"/>
                <a:ea typeface="+mn-ea"/>
                <a:cs typeface="+mn-cs"/>
              </a:rPr>
              <a:t> pumila plant based stem cells : </a:t>
            </a: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 cells against UV rays and visible light sources</a:t>
            </a: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Preserve cells vitality and self-renewal ability</a:t>
            </a:r>
            <a:endParaRPr lang="fr-FR"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 dermal density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 skin firmness and elasticity</a:t>
            </a:r>
            <a:endParaRPr lang="en-US" b="1" dirty="0"/>
          </a:p>
          <a:p>
            <a:pPr defTabSz="911291">
              <a:defRPr/>
            </a:pPr>
            <a:endParaRPr lang="en-US" b="1" dirty="0"/>
          </a:p>
          <a:p>
            <a:pPr defTabSz="911291">
              <a:defRPr/>
            </a:pPr>
            <a:r>
              <a:rPr lang="en-US" b="1" dirty="0"/>
              <a:t>YOUTH ENERGY: </a:t>
            </a:r>
            <a:r>
              <a:rPr lang="en-US" b="0" dirty="0"/>
              <a:t>Protects and strengthens the skin's defenses against chronic and silent reactions; </a:t>
            </a:r>
            <a:r>
              <a:rPr lang="en-US" b="1" dirty="0"/>
              <a:t>anti </a:t>
            </a:r>
            <a:r>
              <a:rPr lang="en-US" b="1" dirty="0" err="1"/>
              <a:t>inflamm’aging</a:t>
            </a:r>
            <a:r>
              <a:rPr lang="en-US" b="1" dirty="0"/>
              <a:t> action</a:t>
            </a:r>
          </a:p>
          <a:p>
            <a:pPr defTabSz="911291">
              <a:defRPr/>
            </a:pPr>
            <a:r>
              <a:rPr lang="en-US" b="1" dirty="0"/>
              <a:t>Actions</a:t>
            </a:r>
            <a:r>
              <a:rPr lang="en-US" b="1" baseline="0" dirty="0"/>
              <a:t> :</a:t>
            </a:r>
          </a:p>
          <a:p>
            <a:pPr marL="171450" indent="-171450" defTabSz="911291">
              <a:buFont typeface="Arial" panose="020B0604020202020204" pitchFamily="34" charset="0"/>
              <a:buChar char="•"/>
              <a:defRPr/>
            </a:pPr>
            <a:r>
              <a:rPr lang="en-US" b="0" dirty="0"/>
              <a:t>protects the skin from chronic and silent reactions induced by external aggressions and responsible for skin aging.</a:t>
            </a:r>
          </a:p>
          <a:p>
            <a:pPr marL="171450" indent="-171450" defTabSz="911291">
              <a:buFont typeface="Arial" panose="020B0604020202020204" pitchFamily="34" charset="0"/>
              <a:buChar char="•"/>
              <a:defRPr/>
            </a:pPr>
            <a:r>
              <a:rPr lang="en-US" b="0" dirty="0"/>
              <a:t>Reduction </a:t>
            </a:r>
            <a:r>
              <a:rPr lang="en-US" b="0" dirty="0" err="1"/>
              <a:t>inflamm'aging</a:t>
            </a:r>
            <a:r>
              <a:rPr lang="en-US" b="0" dirty="0"/>
              <a:t> </a:t>
            </a:r>
          </a:p>
          <a:p>
            <a:pPr marL="171450" indent="-171450" defTabSz="911291">
              <a:buFont typeface="Arial" panose="020B0604020202020204" pitchFamily="34" charset="0"/>
              <a:buChar char="•"/>
              <a:defRPr/>
            </a:pPr>
            <a:r>
              <a:rPr lang="en-US" b="0" dirty="0"/>
              <a:t>Protection of collagenase activity</a:t>
            </a:r>
          </a:p>
          <a:p>
            <a:pPr marL="171450" indent="-171450" defTabSz="911291">
              <a:buFont typeface="Arial" panose="020B0604020202020204" pitchFamily="34" charset="0"/>
              <a:buChar char="•"/>
              <a:defRPr/>
            </a:pPr>
            <a:r>
              <a:rPr lang="en-US" b="0" dirty="0"/>
              <a:t>Construction of the collagen</a:t>
            </a:r>
          </a:p>
          <a:p>
            <a:pPr marL="171450" indent="-171450" defTabSz="911291">
              <a:buFont typeface="Arial" panose="020B0604020202020204" pitchFamily="34" charset="0"/>
              <a:buChar char="•"/>
              <a:defRPr/>
            </a:pPr>
            <a:r>
              <a:rPr lang="en-US" b="0" dirty="0"/>
              <a:t>Improvement of the micro-vascular</a:t>
            </a:r>
            <a:r>
              <a:rPr lang="en-US" b="0" baseline="0" dirty="0"/>
              <a:t> circulation</a:t>
            </a:r>
          </a:p>
          <a:p>
            <a:pPr marL="171450" indent="-171450" defTabSz="911291">
              <a:buFont typeface="Arial" panose="020B0604020202020204" pitchFamily="34" charset="0"/>
              <a:buChar char="•"/>
              <a:defRPr/>
            </a:pPr>
            <a:endParaRPr lang="en-US" b="0" dirty="0"/>
          </a:p>
          <a:p>
            <a:r>
              <a:rPr lang="en-US" sz="1200" u="sng" kern="1200" dirty="0">
                <a:solidFill>
                  <a:schemeClr val="tx1"/>
                </a:solidFill>
                <a:effectLst/>
                <a:latin typeface="+mn-lt"/>
                <a:ea typeface="+mn-ea"/>
                <a:cs typeface="+mn-cs"/>
              </a:rPr>
              <a:t>What is </a:t>
            </a:r>
            <a:r>
              <a:rPr lang="en-US" sz="1200" u="sng" kern="1200" dirty="0" err="1">
                <a:solidFill>
                  <a:schemeClr val="tx1"/>
                </a:solidFill>
                <a:effectLst/>
                <a:latin typeface="+mn-lt"/>
                <a:ea typeface="+mn-ea"/>
                <a:cs typeface="+mn-cs"/>
              </a:rPr>
              <a:t>Inflamm’aging</a:t>
            </a:r>
            <a:r>
              <a:rPr lang="en-US" sz="1200" u="sng"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Inflamm’aging</a:t>
            </a:r>
            <a:r>
              <a:rPr lang="en-US" sz="1200" kern="1200" dirty="0">
                <a:solidFill>
                  <a:schemeClr val="tx1"/>
                </a:solidFill>
                <a:effectLst/>
                <a:latin typeface="+mn-lt"/>
                <a:ea typeface="+mn-ea"/>
                <a:cs typeface="+mn-cs"/>
              </a:rPr>
              <a:t> is a contraction of the words "inflammation" and "aging". It is responsible for 80% of all pathologies to do with age and skin aging. With age, repetitive micro-inflammations spread through skin tissues and weaken the cells' defense systems. Wrinkles, dehydration, skin slackening, dull complexion, etc. are the consequences of this. It concerns all individuals.</a:t>
            </a:r>
          </a:p>
          <a:p>
            <a:r>
              <a:rPr lang="en-US" dirty="0">
                <a:effectLst/>
              </a:rPr>
              <a:t>This phenomenon is enhanced with age, due to internal or external stimuli: </a:t>
            </a:r>
            <a:endParaRPr lang="fr-FR" dirty="0">
              <a:effectLst/>
            </a:endParaRPr>
          </a:p>
          <a:p>
            <a:pPr lvl="0"/>
            <a:r>
              <a:rPr lang="en-US" sz="1200" kern="1200" dirty="0">
                <a:solidFill>
                  <a:schemeClr val="tx1"/>
                </a:solidFill>
                <a:effectLst/>
                <a:latin typeface="+mn-lt"/>
                <a:ea typeface="+mn-ea"/>
                <a:cs typeface="+mn-cs"/>
              </a:rPr>
              <a:t>environmental pollutants</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UV rays (sun or artificial)</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chemical agents</a:t>
            </a:r>
            <a:endParaRPr lang="fr-FR"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Etc.</a:t>
            </a:r>
          </a:p>
          <a:p>
            <a:pPr defTabSz="911291">
              <a:defRPr/>
            </a:pPr>
            <a:endParaRPr lang="en-US" b="1" dirty="0"/>
          </a:p>
          <a:p>
            <a:pPr defTabSz="911291">
              <a:defRPr/>
            </a:pPr>
            <a:r>
              <a:rPr lang="en-US" b="1" dirty="0"/>
              <a:t>WAKAME </a:t>
            </a:r>
            <a:r>
              <a:rPr lang="en-US" sz="1200" kern="1200" dirty="0">
                <a:solidFill>
                  <a:schemeClr val="tx1"/>
                </a:solidFill>
                <a:effectLst/>
                <a:latin typeface="+mn-lt"/>
                <a:ea typeface="+mn-ea"/>
                <a:cs typeface="+mn-cs"/>
              </a:rPr>
              <a:t>restore skin volume in the face for a visible anti-aging effect</a:t>
            </a:r>
            <a:r>
              <a:rPr lang="en-US" sz="1200" kern="1200" baseline="0" dirty="0">
                <a:solidFill>
                  <a:schemeClr val="tx1"/>
                </a:solidFill>
                <a:effectLst/>
                <a:latin typeface="+mn-lt"/>
                <a:ea typeface="+mn-ea"/>
                <a:cs typeface="+mn-cs"/>
              </a:rPr>
              <a:t> </a:t>
            </a:r>
            <a:r>
              <a:rPr lang="en-US" b="0" dirty="0"/>
              <a:t>by acting on 3 elements:</a:t>
            </a:r>
          </a:p>
          <a:p>
            <a:pPr marL="171450" indent="-171450" defTabSz="911291">
              <a:buFont typeface="Arial" panose="020B0604020202020204" pitchFamily="34" charset="0"/>
              <a:buChar char="•"/>
              <a:defRPr/>
            </a:pPr>
            <a:r>
              <a:rPr lang="en-US" b="0" dirty="0"/>
              <a:t>Collagen</a:t>
            </a:r>
          </a:p>
          <a:p>
            <a:pPr marL="171450" indent="-171450" defTabSz="911291">
              <a:buFont typeface="Arial" panose="020B0604020202020204" pitchFamily="34" charset="0"/>
              <a:buChar char="•"/>
              <a:defRPr/>
            </a:pPr>
            <a:r>
              <a:rPr lang="en-US" b="0" dirty="0"/>
              <a:t>Elastin</a:t>
            </a:r>
          </a:p>
          <a:p>
            <a:pPr marL="171450" indent="-171450" defTabSz="911291">
              <a:buFont typeface="Arial" panose="020B0604020202020204" pitchFamily="34" charset="0"/>
              <a:buChar char="•"/>
              <a:defRPr/>
            </a:pPr>
            <a:r>
              <a:rPr lang="en-US" b="0" dirty="0"/>
              <a:t>Hyaluronic Acid</a:t>
            </a:r>
            <a:endParaRPr lang="fr-FR" sz="1200" b="0" i="0" u="none" strike="noStrike" kern="1200" dirty="0">
              <a:solidFill>
                <a:schemeClr val="tx1"/>
              </a:solidFill>
              <a:effectLst/>
              <a:latin typeface="+mn-lt"/>
              <a:ea typeface="+mn-ea"/>
              <a:cs typeface="+mn-cs"/>
            </a:endParaRPr>
          </a:p>
          <a:p>
            <a:pPr rtl="0" eaLnBrk="1" fontAlgn="ctr" latinLnBrk="0" hangingPunct="1"/>
            <a:endParaRPr lang="fr-FR" sz="1200" b="0" i="0" u="none" strike="noStrike"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Olfactory notes </a:t>
            </a:r>
            <a:endParaRPr lang="fr-FR"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subtle association of Essential oil of Neroli, with delicate, flowery and sweet scents, and its calming and relaxing properties</a:t>
            </a:r>
            <a:r>
              <a:rPr lang="en-US" sz="1200" kern="1200" baseline="0" dirty="0">
                <a:solidFill>
                  <a:schemeClr val="tx1"/>
                </a:solidFill>
                <a:effectLst/>
                <a:latin typeface="+mn-lt"/>
                <a:ea typeface="+mn-ea"/>
                <a:cs typeface="+mn-cs"/>
              </a:rPr>
              <a:t> with The </a:t>
            </a:r>
            <a:r>
              <a:rPr lang="en-US" sz="1200" kern="1200" baseline="0" dirty="0" err="1">
                <a:solidFill>
                  <a:schemeClr val="tx1"/>
                </a:solidFill>
                <a:effectLst/>
                <a:latin typeface="+mn-lt"/>
                <a:ea typeface="+mn-ea"/>
                <a:cs typeface="+mn-cs"/>
              </a:rPr>
              <a:t>Yon-Ka</a:t>
            </a:r>
            <a:r>
              <a:rPr lang="en-US" sz="1200" kern="1200" baseline="0" dirty="0">
                <a:solidFill>
                  <a:schemeClr val="tx1"/>
                </a:solidFill>
                <a:effectLst/>
                <a:latin typeface="+mn-lt"/>
                <a:ea typeface="+mn-ea"/>
                <a:cs typeface="+mn-cs"/>
              </a:rPr>
              <a:t> Quintessence, </a:t>
            </a:r>
            <a:r>
              <a:rPr lang="en-US" sz="1200" kern="1200" dirty="0">
                <a:solidFill>
                  <a:schemeClr val="tx1"/>
                </a:solidFill>
                <a:effectLst/>
                <a:latin typeface="+mn-lt"/>
                <a:ea typeface="+mn-ea"/>
                <a:cs typeface="+mn-cs"/>
              </a:rPr>
              <a:t>perfect ally for the energizing and revitalizing scent. </a:t>
            </a: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14</a:t>
            </a:fld>
            <a:endParaRPr lang="fr-FR"/>
          </a:p>
        </p:txBody>
      </p:sp>
    </p:spTree>
    <p:extLst>
      <p:ext uri="{BB962C8B-B14F-4D97-AF65-F5344CB8AC3E}">
        <p14:creationId xmlns:p14="http://schemas.microsoft.com/office/powerpoint/2010/main" val="27722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(1)CONSUMER TEST – Self-evaluation after application of the TIME RESIST duo in the morning and evening by 45 women aged 35 to 55 for 4 weeks.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(2) ACTIVE INGREDIENT TESTING - comparative in vitro tests, between aged fibroblasts treated with YOUTH ENERGY, non-treated aged fibroblasts and non-treated young fibroblasts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457200" algn="l"/>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(3)CLINICAL TEST – Dermatological evaluation after application of the TIME RESIST duo in the morning and evening by 20 women aged 40 to 55 for 4 weeks (best results) -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severity of wrinkles is quantified looking at it by a dermatologist according to a scale of pictures in 7 graduations (in the book</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Skin Aging Atlas, Vol. 1,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Causasian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Type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R.Bazin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E.Doublet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0 is used for a face with superficial wrinkles (number, size and depth) and 7 is used for a face with lots of deep wrinkles (number, size and depth). Those kind of tests are really strict and controlled.</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15</a:t>
            </a:fld>
            <a:endParaRPr lang="fr-FR"/>
          </a:p>
        </p:txBody>
      </p:sp>
    </p:spTree>
    <p:extLst>
      <p:ext uri="{BB962C8B-B14F-4D97-AF65-F5344CB8AC3E}">
        <p14:creationId xmlns:p14="http://schemas.microsoft.com/office/powerpoint/2010/main" val="130988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TIME RESIST DAY/NIGHT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Day, a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activator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works</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conjunction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Night to </a:t>
            </a:r>
            <a:r>
              <a:rPr lang="fr-FR" sz="1200" kern="1200" dirty="0" err="1">
                <a:solidFill>
                  <a:schemeClr val="tx1"/>
                </a:solidFill>
                <a:effectLst/>
                <a:latin typeface="+mn-lt"/>
                <a:ea typeface="+mn-ea"/>
                <a:cs typeface="+mn-cs"/>
              </a:rPr>
              <a:t>prevent</a:t>
            </a:r>
            <a:r>
              <a:rPr lang="fr-FR" sz="1200" kern="1200" dirty="0">
                <a:solidFill>
                  <a:schemeClr val="tx1"/>
                </a:solidFill>
                <a:effectLst/>
                <a:latin typeface="+mn-lt"/>
                <a:ea typeface="+mn-ea"/>
                <a:cs typeface="+mn-cs"/>
              </a:rPr>
              <a:t> and correct the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fighting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responsible</a:t>
            </a:r>
            <a:r>
              <a:rPr lang="fr-FR" sz="1200" kern="1200" dirty="0">
                <a:solidFill>
                  <a:schemeClr val="tx1"/>
                </a:solidFill>
                <a:effectLst/>
                <a:latin typeface="+mn-lt"/>
                <a:ea typeface="+mn-ea"/>
                <a:cs typeface="+mn-cs"/>
              </a:rPr>
              <a:t> for </a:t>
            </a:r>
            <a:r>
              <a:rPr lang="fr-FR" sz="1200" kern="1200" dirty="0" err="1">
                <a:solidFill>
                  <a:schemeClr val="tx1"/>
                </a:solidFill>
                <a:effectLst/>
                <a:latin typeface="+mn-lt"/>
                <a:ea typeface="+mn-ea"/>
                <a:cs typeface="+mn-cs"/>
              </a:rPr>
              <a:t>premature</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commonly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known</a:t>
            </a:r>
            <a:r>
              <a:rPr lang="fr-FR" sz="1200" kern="1200" dirty="0">
                <a:solidFill>
                  <a:schemeClr val="tx1"/>
                </a:solidFill>
                <a:effectLst/>
                <a:latin typeface="+mn-lt"/>
                <a:ea typeface="+mn-ea"/>
                <a:cs typeface="+mn-cs"/>
              </a:rPr>
              <a:t> as "</a:t>
            </a:r>
            <a:r>
              <a:rPr lang="fr-FR" sz="1200" kern="1200" dirty="0" err="1">
                <a:solidFill>
                  <a:schemeClr val="tx1"/>
                </a:solidFill>
                <a:effectLst/>
                <a:latin typeface="+mn-lt"/>
                <a:ea typeface="+mn-ea"/>
                <a:cs typeface="+mn-cs"/>
              </a:rPr>
              <a:t>Inflamm'aging</a:t>
            </a:r>
            <a:r>
              <a:rPr lang="fr-FR" sz="1200" kern="1200" dirty="0">
                <a:solidFill>
                  <a:schemeClr val="tx1"/>
                </a:solidFill>
                <a:effectLst/>
                <a:latin typeface="+mn-lt"/>
                <a:ea typeface="+mn-ea"/>
                <a:cs typeface="+mn-cs"/>
              </a:rPr>
              <a:t>". This </a:t>
            </a:r>
            <a:r>
              <a:rPr lang="fr-FR" sz="1200" kern="1200" dirty="0" err="1">
                <a:solidFill>
                  <a:schemeClr val="tx1"/>
                </a:solidFill>
                <a:effectLst/>
                <a:latin typeface="+mn-lt"/>
                <a:ea typeface="+mn-ea"/>
                <a:cs typeface="+mn-cs"/>
              </a:rPr>
              <a:t>effectiveness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due to the unique combination of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an alpine plant,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and the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amino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Jour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enriched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polyoses</a:t>
            </a:r>
            <a:r>
              <a:rPr lang="fr-FR" sz="1200" kern="1200" dirty="0">
                <a:solidFill>
                  <a:schemeClr val="tx1"/>
                </a:solidFill>
                <a:effectLst/>
                <a:latin typeface="+mn-lt"/>
                <a:ea typeface="+mn-ea"/>
                <a:cs typeface="+mn-cs"/>
              </a:rPr>
              <a:t> for a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konjac </a:t>
            </a:r>
            <a:r>
              <a:rPr lang="fr-FR" sz="1200" kern="1200" dirty="0" err="1">
                <a:solidFill>
                  <a:schemeClr val="tx1"/>
                </a:solidFill>
                <a:effectLst/>
                <a:latin typeface="+mn-lt"/>
                <a:ea typeface="+mn-ea"/>
                <a:cs typeface="+mn-cs"/>
              </a:rPr>
              <a:t>spheres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fill</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provide</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all the </a:t>
            </a:r>
            <a:r>
              <a:rPr lang="fr-FR" sz="1200" kern="1200" dirty="0" err="1">
                <a:solidFill>
                  <a:schemeClr val="tx1"/>
                </a:solidFill>
                <a:effectLst/>
                <a:latin typeface="+mn-lt"/>
                <a:ea typeface="+mn-ea"/>
                <a:cs typeface="+mn-cs"/>
              </a:rPr>
              <a:t>moisture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needs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Your</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plumped</a:t>
            </a:r>
            <a:r>
              <a:rPr lang="fr-FR" sz="1200" kern="1200" dirty="0">
                <a:solidFill>
                  <a:schemeClr val="tx1"/>
                </a:solidFill>
                <a:effectLst/>
                <a:latin typeface="+mn-lt"/>
                <a:ea typeface="+mn-ea"/>
                <a:cs typeface="+mn-cs"/>
              </a:rPr>
              <a:t> up and </a:t>
            </a:r>
            <a:r>
              <a:rPr lang="fr-FR" sz="1200" kern="1200" dirty="0" err="1">
                <a:solidFill>
                  <a:schemeClr val="tx1"/>
                </a:solidFill>
                <a:effectLst/>
                <a:latin typeface="+mn-lt"/>
                <a:ea typeface="+mn-ea"/>
                <a:cs typeface="+mn-cs"/>
              </a:rPr>
              <a:t>protected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effects</a:t>
            </a:r>
            <a:r>
              <a:rPr lang="fr-FR" sz="1200" kern="1200" dirty="0">
                <a:solidFill>
                  <a:schemeClr val="tx1"/>
                </a:solidFill>
                <a:effectLst/>
                <a:latin typeface="+mn-lt"/>
                <a:ea typeface="+mn-ea"/>
                <a:cs typeface="+mn-cs"/>
              </a:rPr>
              <a:t> of time;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becomes</a:t>
            </a:r>
            <a:r>
              <a:rPr lang="fr-FR" sz="1200" kern="1200" dirty="0">
                <a:solidFill>
                  <a:schemeClr val="tx1"/>
                </a:solidFill>
                <a:effectLst/>
                <a:latin typeface="+mn-lt"/>
                <a:ea typeface="+mn-ea"/>
                <a:cs typeface="+mn-cs"/>
              </a:rPr>
              <a:t> more </a:t>
            </a:r>
            <a:r>
              <a:rPr lang="fr-FR" sz="1200" kern="1200" dirty="0" err="1">
                <a:solidFill>
                  <a:schemeClr val="tx1"/>
                </a:solidFill>
                <a:effectLst/>
                <a:latin typeface="+mn-lt"/>
                <a:ea typeface="+mn-ea"/>
                <a:cs typeface="+mn-cs"/>
              </a:rPr>
              <a:t>toned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appears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smoother</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visibly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younger</a:t>
            </a:r>
            <a:r>
              <a:rPr lang="fr-FR" sz="1200" kern="1200" dirty="0">
                <a:solidFill>
                  <a:schemeClr val="tx1"/>
                </a:solidFill>
                <a:effectLst/>
                <a:latin typeface="+mn-lt"/>
                <a:ea typeface="+mn-ea"/>
                <a:cs typeface="+mn-cs"/>
              </a:rPr>
              <a:t> and more radiant. </a:t>
            </a:r>
            <a:r>
              <a:rPr lang="fr-FR" sz="1200" kern="1200" dirty="0" err="1">
                <a:solidFill>
                  <a:schemeClr val="tx1"/>
                </a:solidFill>
                <a:effectLst/>
                <a:latin typeface="+mn-lt"/>
                <a:ea typeface="+mn-ea"/>
                <a:cs typeface="+mn-cs"/>
              </a:rPr>
              <a:t>We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appreciate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airless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touch</a:t>
            </a:r>
            <a:r>
              <a:rPr lang="fr-FR" sz="1200" kern="1200" dirty="0">
                <a:solidFill>
                  <a:schemeClr val="tx1"/>
                </a:solidFill>
                <a:effectLst/>
                <a:latin typeface="+mn-lt"/>
                <a:ea typeface="+mn-ea"/>
                <a:cs typeface="+mn-cs"/>
              </a:rPr>
              <a:t> and slide" jar,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soft and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scent</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Day </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Filler</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deep</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marked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all over </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face".</a:t>
            </a: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wrinkled</a:t>
            </a:r>
            <a:r>
              <a:rPr lang="fr-FR" sz="1200" kern="1200" dirty="0">
                <a:solidFill>
                  <a:schemeClr val="tx1"/>
                </a:solidFill>
                <a:effectLst/>
                <a:latin typeface="+mn-lt"/>
                <a:ea typeface="+mn-ea"/>
                <a:cs typeface="+mn-cs"/>
              </a:rPr>
              <a:t> skin"</a:t>
            </a: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dry« </a:t>
            </a:r>
          </a:p>
          <a:p>
            <a:endParaRPr lang="fr-FR" sz="1200" kern="1200" dirty="0">
              <a:solidFill>
                <a:schemeClr val="tx1"/>
              </a:solidFill>
              <a:effectLst/>
              <a:latin typeface="+mn-lt"/>
              <a:ea typeface="+mn-ea"/>
              <a:cs typeface="+mn-cs"/>
            </a:endParaRPr>
          </a:p>
          <a:p>
            <a:r>
              <a:rPr lang="fr-FR" sz="1200" u="sng" kern="1200" dirty="0" err="1">
                <a:solidFill>
                  <a:schemeClr val="tx1"/>
                </a:solidFill>
                <a:effectLst/>
                <a:latin typeface="+mn-lt"/>
                <a:ea typeface="+mn-ea"/>
                <a:cs typeface="+mn-cs"/>
              </a:rPr>
              <a:t>Ingredients</a:t>
            </a:r>
            <a:endParaRPr lang="fr-FR" sz="1200" kern="1200" dirty="0">
              <a:solidFill>
                <a:schemeClr val="tx1"/>
              </a:solidFill>
              <a:effectLst/>
              <a:latin typeface="+mn-lt"/>
              <a:ea typeface="+mn-ea"/>
              <a:cs typeface="+mn-cs"/>
            </a:endParaRPr>
          </a:p>
          <a:p>
            <a:pPr lvl="0"/>
            <a:r>
              <a:rPr lang="fr-FR" sz="1200" b="1" kern="1200" dirty="0" err="1">
                <a:solidFill>
                  <a:schemeClr val="tx1"/>
                </a:solidFill>
                <a:effectLst/>
                <a:latin typeface="+mn-lt"/>
                <a:ea typeface="+mn-ea"/>
                <a:cs typeface="+mn-cs"/>
              </a:rPr>
              <a:t>Oat</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polyose</a:t>
            </a:r>
            <a:r>
              <a:rPr lang="fr-FR" sz="1200" b="1"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filler</a:t>
            </a:r>
          </a:p>
          <a:p>
            <a:r>
              <a:rPr lang="fr-FR" sz="1200" kern="1200" dirty="0" err="1">
                <a:solidFill>
                  <a:schemeClr val="tx1"/>
                </a:solidFill>
                <a:effectLst/>
                <a:latin typeface="+mn-lt"/>
                <a:ea typeface="+mn-ea"/>
                <a:cs typeface="+mn-cs"/>
              </a:rPr>
              <a:t>Oat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polyoses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allow</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immediately</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visibly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smooth</a:t>
            </a:r>
            <a:r>
              <a:rPr lang="fr-FR" sz="1200" kern="1200" dirty="0">
                <a:solidFill>
                  <a:schemeClr val="tx1"/>
                </a:solidFill>
                <a:effectLst/>
                <a:latin typeface="+mn-lt"/>
                <a:ea typeface="+mn-ea"/>
                <a:cs typeface="+mn-cs"/>
              </a:rPr>
              <a:t> and lift the skin </a:t>
            </a:r>
            <a:r>
              <a:rPr lang="fr-FR" sz="1200" kern="1200" dirty="0" err="1">
                <a:solidFill>
                  <a:schemeClr val="tx1"/>
                </a:solidFill>
                <a:effectLst/>
                <a:latin typeface="+mn-lt"/>
                <a:ea typeface="+mn-ea"/>
                <a:cs typeface="+mn-cs"/>
              </a:rPr>
              <a:t>micro-relief</a:t>
            </a:r>
            <a:r>
              <a:rPr lang="fr-FR" sz="1200" kern="1200" dirty="0">
                <a:solidFill>
                  <a:schemeClr val="tx1"/>
                </a:solidFill>
                <a:effectLst/>
                <a:latin typeface="+mn-lt"/>
                <a:ea typeface="+mn-ea"/>
                <a:cs typeface="+mn-cs"/>
              </a:rPr>
              <a:t>. Indeed,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binds</a:t>
            </a:r>
            <a:r>
              <a:rPr lang="fr-FR" sz="1200" kern="1200" dirty="0">
                <a:solidFill>
                  <a:schemeClr val="tx1"/>
                </a:solidFill>
                <a:effectLst/>
                <a:latin typeface="+mn-lt"/>
                <a:ea typeface="+mn-ea"/>
                <a:cs typeface="+mn-cs"/>
              </a:rPr>
              <a:t> to the skin surface and </a:t>
            </a:r>
            <a:r>
              <a:rPr lang="fr-FR" sz="1200" kern="1200" dirty="0" err="1">
                <a:solidFill>
                  <a:schemeClr val="tx1"/>
                </a:solidFill>
                <a:effectLst/>
                <a:latin typeface="+mn-lt"/>
                <a:ea typeface="+mn-ea"/>
                <a:cs typeface="+mn-cs"/>
              </a:rPr>
              <a:t>forms</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highly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cohesive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biological</a:t>
            </a:r>
            <a:r>
              <a:rPr lang="fr-FR" sz="1200" kern="1200" dirty="0">
                <a:solidFill>
                  <a:schemeClr val="tx1"/>
                </a:solidFill>
                <a:effectLst/>
                <a:latin typeface="+mn-lt"/>
                <a:ea typeface="+mn-ea"/>
                <a:cs typeface="+mn-cs"/>
              </a:rPr>
              <a:t> film capable of </a:t>
            </a:r>
            <a:r>
              <a:rPr lang="fr-FR" sz="1200" kern="1200" dirty="0" err="1">
                <a:solidFill>
                  <a:schemeClr val="tx1"/>
                </a:solidFill>
                <a:effectLst/>
                <a:latin typeface="+mn-lt"/>
                <a:ea typeface="+mn-ea"/>
                <a:cs typeface="+mn-cs"/>
              </a:rPr>
              <a:t>visibly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tightening</a:t>
            </a:r>
            <a:r>
              <a:rPr lang="fr-FR" sz="1200" kern="1200" dirty="0">
                <a:solidFill>
                  <a:schemeClr val="tx1"/>
                </a:solidFill>
                <a:effectLst/>
                <a:latin typeface="+mn-lt"/>
                <a:ea typeface="+mn-ea"/>
                <a:cs typeface="+mn-cs"/>
              </a:rPr>
              <a:t> the skin. The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tensing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immediately</a:t>
            </a:r>
            <a:r>
              <a:rPr lang="fr-FR" sz="1200" kern="1200" dirty="0">
                <a:solidFill>
                  <a:schemeClr val="tx1"/>
                </a:solidFill>
                <a:effectLst/>
                <a:latin typeface="+mn-lt"/>
                <a:ea typeface="+mn-ea"/>
                <a:cs typeface="+mn-cs"/>
              </a:rPr>
              <a:t> visible, and long-</a:t>
            </a:r>
            <a:r>
              <a:rPr lang="fr-FR" sz="1200" kern="1200" dirty="0" err="1">
                <a:solidFill>
                  <a:schemeClr val="tx1"/>
                </a:solidFill>
                <a:effectLst/>
                <a:latin typeface="+mn-lt"/>
                <a:ea typeface="+mn-ea"/>
                <a:cs typeface="+mn-cs"/>
              </a:rPr>
              <a:t>term</a:t>
            </a:r>
            <a:r>
              <a:rPr lang="fr-FR" sz="1200" kern="1200" dirty="0">
                <a:solidFill>
                  <a:schemeClr val="tx1"/>
                </a:solidFill>
                <a:effectLst/>
                <a:latin typeface="+mn-lt"/>
                <a:ea typeface="+mn-ea"/>
                <a:cs typeface="+mn-cs"/>
              </a:rPr>
              <a:t> anti-</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effectiveness</a:t>
            </a:r>
            <a:r>
              <a:rPr lang="fr-FR" sz="1200" kern="1200" dirty="0">
                <a:solidFill>
                  <a:schemeClr val="tx1"/>
                </a:solidFill>
                <a:effectLst/>
                <a:latin typeface="+mn-lt"/>
                <a:ea typeface="+mn-ea"/>
                <a:cs typeface="+mn-cs"/>
              </a:rPr>
              <a:t> has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been </a:t>
            </a:r>
            <a:r>
              <a:rPr lang="fr-FR" sz="1200" kern="1200" dirty="0" err="1">
                <a:solidFill>
                  <a:schemeClr val="tx1"/>
                </a:solidFill>
                <a:effectLst/>
                <a:latin typeface="+mn-lt"/>
                <a:ea typeface="+mn-ea"/>
                <a:cs typeface="+mn-cs"/>
              </a:rPr>
              <a:t>demonstrated</a:t>
            </a:r>
            <a:r>
              <a:rPr lang="fr-FR" sz="1200" kern="1200" dirty="0">
                <a:solidFill>
                  <a:schemeClr val="tx1"/>
                </a:solidFill>
                <a:effectLst/>
                <a:latin typeface="+mn-lt"/>
                <a:ea typeface="+mn-ea"/>
                <a:cs typeface="+mn-cs"/>
              </a:rPr>
              <a:t>.</a:t>
            </a:r>
          </a:p>
          <a:p>
            <a:r>
              <a:rPr lang="fr-FR" sz="1200" b="1" kern="1200" dirty="0" err="1">
                <a:solidFill>
                  <a:schemeClr val="tx1"/>
                </a:solidFill>
                <a:effectLst/>
                <a:latin typeface="+mn-lt"/>
                <a:ea typeface="+mn-ea"/>
                <a:cs typeface="+mn-cs"/>
              </a:rPr>
              <a:t>Filling</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spheres</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(konjac + </a:t>
            </a:r>
            <a:r>
              <a:rPr lang="fr-FR" sz="1200" kern="1200" dirty="0" err="1">
                <a:solidFill>
                  <a:schemeClr val="tx1"/>
                </a:solidFill>
                <a:effectLst/>
                <a:latin typeface="+mn-lt"/>
                <a:ea typeface="+mn-ea"/>
                <a:cs typeface="+mn-cs"/>
              </a:rPr>
              <a:t>low</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molecular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filler</a:t>
            </a:r>
          </a:p>
          <a:p>
            <a:r>
              <a:rPr lang="fr-FR" sz="1200" kern="1200" dirty="0">
                <a:solidFill>
                  <a:schemeClr val="tx1"/>
                </a:solidFill>
                <a:effectLst/>
                <a:latin typeface="+mn-lt"/>
                <a:ea typeface="+mn-ea"/>
                <a:cs typeface="+mn-cs"/>
              </a:rPr>
              <a:t>Konjac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 root native to Asia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once </a:t>
            </a:r>
            <a:r>
              <a:rPr lang="fr-FR" sz="1200" kern="1200" dirty="0" err="1">
                <a:solidFill>
                  <a:schemeClr val="tx1"/>
                </a:solidFill>
                <a:effectLst/>
                <a:latin typeface="+mn-lt"/>
                <a:ea typeface="+mn-ea"/>
                <a:cs typeface="+mn-cs"/>
              </a:rPr>
              <a:t>moistened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turns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 gel. 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often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used</a:t>
            </a:r>
            <a:r>
              <a:rPr lang="fr-FR" sz="1200" kern="1200" dirty="0">
                <a:solidFill>
                  <a:schemeClr val="tx1"/>
                </a:solidFill>
                <a:effectLst/>
                <a:latin typeface="+mn-lt"/>
                <a:ea typeface="+mn-ea"/>
                <a:cs typeface="+mn-cs"/>
              </a:rPr>
              <a:t> as an </a:t>
            </a:r>
            <a:r>
              <a:rPr lang="fr-FR" sz="1200" kern="1200" dirty="0" err="1">
                <a:solidFill>
                  <a:schemeClr val="tx1"/>
                </a:solidFill>
                <a:effectLst/>
                <a:latin typeface="+mn-lt"/>
                <a:ea typeface="+mn-ea"/>
                <a:cs typeface="+mn-cs"/>
              </a:rPr>
              <a:t>appetite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suppressant</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Konjac +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encapsulated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filling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spheres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allow</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plump</a:t>
            </a:r>
            <a:r>
              <a:rPr lang="fr-FR" sz="1200" kern="1200" dirty="0">
                <a:solidFill>
                  <a:schemeClr val="tx1"/>
                </a:solidFill>
                <a:effectLst/>
                <a:latin typeface="+mn-lt"/>
                <a:ea typeface="+mn-ea"/>
                <a:cs typeface="+mn-cs"/>
              </a:rPr>
              <a:t> up the </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up to 6 times.</a:t>
            </a:r>
          </a:p>
          <a:p>
            <a:r>
              <a:rPr lang="fr-FR" sz="1200" kern="1200" dirty="0">
                <a:solidFill>
                  <a:schemeClr val="tx1"/>
                </a:solidFill>
                <a:effectLst/>
                <a:latin typeface="+mn-lt"/>
                <a:ea typeface="+mn-ea"/>
                <a:cs typeface="+mn-cs"/>
              </a:rPr>
              <a:t>Low </a:t>
            </a:r>
            <a:r>
              <a:rPr lang="fr-FR" sz="1200" kern="1200" dirty="0" err="1">
                <a:solidFill>
                  <a:schemeClr val="tx1"/>
                </a:solidFill>
                <a:effectLst/>
                <a:latin typeface="+mn-lt"/>
                <a:ea typeface="+mn-ea"/>
                <a:cs typeface="+mn-cs"/>
              </a:rPr>
              <a:t>molecular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weight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hyaluronic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acid</a:t>
            </a:r>
            <a:r>
              <a:rPr lang="fr-FR" sz="1200" kern="1200" dirty="0">
                <a:solidFill>
                  <a:schemeClr val="tx1"/>
                </a:solidFill>
                <a:effectLst/>
                <a:latin typeface="+mn-lt"/>
                <a:ea typeface="+mn-ea"/>
                <a:cs typeface="+mn-cs"/>
              </a:rPr>
              <a:t> has a surface action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plumping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because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forms</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hydrated</a:t>
            </a:r>
            <a:r>
              <a:rPr lang="fr-FR" sz="1200" kern="1200" dirty="0">
                <a:solidFill>
                  <a:schemeClr val="tx1"/>
                </a:solidFill>
                <a:effectLst/>
                <a:latin typeface="+mn-lt"/>
                <a:ea typeface="+mn-ea"/>
                <a:cs typeface="+mn-cs"/>
              </a:rPr>
              <a:t> and protective film,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capable of </a:t>
            </a:r>
            <a:r>
              <a:rPr lang="fr-FR" sz="1200" kern="1200" dirty="0" err="1">
                <a:solidFill>
                  <a:schemeClr val="tx1"/>
                </a:solidFill>
                <a:effectLst/>
                <a:latin typeface="+mn-lt"/>
                <a:ea typeface="+mn-ea"/>
                <a:cs typeface="+mn-cs"/>
              </a:rPr>
              <a:t>maintaining</a:t>
            </a:r>
            <a:r>
              <a:rPr lang="fr-FR" sz="1200" kern="1200" dirty="0">
                <a:solidFill>
                  <a:schemeClr val="tx1"/>
                </a:solidFill>
                <a:effectLst/>
                <a:latin typeface="+mn-lt"/>
                <a:ea typeface="+mn-ea"/>
                <a:cs typeface="+mn-cs"/>
              </a:rPr>
              <a:t> water in the tissues, </a:t>
            </a:r>
            <a:r>
              <a:rPr lang="fr-FR" sz="1200" kern="1200" dirty="0" err="1">
                <a:solidFill>
                  <a:schemeClr val="tx1"/>
                </a:solidFill>
                <a:effectLst/>
                <a:latin typeface="+mn-lt"/>
                <a:ea typeface="+mn-ea"/>
                <a:cs typeface="+mn-cs"/>
              </a:rPr>
              <a:t>slowing</a:t>
            </a:r>
            <a:r>
              <a:rPr lang="fr-FR" sz="1200" kern="1200" dirty="0">
                <a:solidFill>
                  <a:schemeClr val="tx1"/>
                </a:solidFill>
                <a:effectLst/>
                <a:latin typeface="+mn-lt"/>
                <a:ea typeface="+mn-ea"/>
                <a:cs typeface="+mn-cs"/>
              </a:rPr>
              <a:t> down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evaporation</a:t>
            </a:r>
            <a:r>
              <a:rPr lang="fr-FR" sz="1200" kern="1200" dirty="0">
                <a:solidFill>
                  <a:schemeClr val="tx1"/>
                </a:solidFill>
                <a:effectLst/>
                <a:latin typeface="+mn-lt"/>
                <a:ea typeface="+mn-ea"/>
                <a:cs typeface="+mn-cs"/>
              </a:rPr>
              <a:t> (insensible water </a:t>
            </a:r>
            <a:r>
              <a:rPr lang="fr-FR" sz="1200" kern="1200" dirty="0" err="1">
                <a:solidFill>
                  <a:schemeClr val="tx1"/>
                </a:solidFill>
                <a:effectLst/>
                <a:latin typeface="+mn-lt"/>
                <a:ea typeface="+mn-ea"/>
                <a:cs typeface="+mn-cs"/>
              </a:rPr>
              <a:t>loss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without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being</a:t>
            </a:r>
            <a:r>
              <a:rPr lang="fr-FR" sz="1200" kern="1200" dirty="0">
                <a:solidFill>
                  <a:schemeClr val="tx1"/>
                </a:solidFill>
                <a:effectLst/>
                <a:latin typeface="+mn-lt"/>
                <a:ea typeface="+mn-ea"/>
                <a:cs typeface="+mn-cs"/>
              </a:rPr>
              <a:t> occlusive or </a:t>
            </a:r>
            <a:r>
              <a:rPr lang="fr-FR" sz="1200" kern="1200" dirty="0" err="1">
                <a:solidFill>
                  <a:schemeClr val="tx1"/>
                </a:solidFill>
                <a:effectLst/>
                <a:latin typeface="+mn-lt"/>
                <a:ea typeface="+mn-ea"/>
                <a:cs typeface="+mn-cs"/>
              </a:rPr>
              <a:t>greasy</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misting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a:t>
            </a:r>
            <a:r>
              <a:rPr lang="fr-FR" sz="1200" kern="1200" dirty="0">
                <a:solidFill>
                  <a:schemeClr val="tx1"/>
                </a:solidFill>
                <a:effectLst/>
                <a:latin typeface="+mn-lt"/>
                <a:ea typeface="+mn-ea"/>
                <a:cs typeface="+mn-cs"/>
              </a:rPr>
              <a:t>-Ka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Jour to the </a:t>
            </a:r>
            <a:r>
              <a:rPr lang="fr-FR" sz="1200" kern="1200" dirty="0" err="1">
                <a:solidFill>
                  <a:schemeClr val="tx1"/>
                </a:solidFill>
                <a:effectLst/>
                <a:latin typeface="+mn-lt"/>
                <a:ea typeface="+mn-ea"/>
                <a:cs typeface="+mn-cs"/>
              </a:rPr>
              <a:t>entire</a:t>
            </a:r>
            <a:r>
              <a:rPr lang="fr-FR" sz="1200" kern="1200" dirty="0">
                <a:solidFill>
                  <a:schemeClr val="tx1"/>
                </a:solidFill>
                <a:effectLst/>
                <a:latin typeface="+mn-lt"/>
                <a:ea typeface="+mn-ea"/>
                <a:cs typeface="+mn-cs"/>
              </a:rPr>
              <a:t> face, neck and décolleté. Massage the </a:t>
            </a:r>
            <a:r>
              <a:rPr lang="fr-FR" sz="1200" kern="1200" dirty="0" err="1">
                <a:solidFill>
                  <a:schemeClr val="tx1"/>
                </a:solidFill>
                <a:effectLst/>
                <a:latin typeface="+mn-lt"/>
                <a:ea typeface="+mn-ea"/>
                <a:cs typeface="+mn-cs"/>
              </a:rPr>
              <a:t>cream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light </a:t>
            </a:r>
            <a:r>
              <a:rPr lang="fr-FR" sz="1200" kern="1200" dirty="0" err="1">
                <a:solidFill>
                  <a:schemeClr val="tx1"/>
                </a:solidFill>
                <a:effectLst/>
                <a:latin typeface="+mn-lt"/>
                <a:ea typeface="+mn-ea"/>
                <a:cs typeface="+mn-cs"/>
              </a:rPr>
              <a:t>strokes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gentle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pinches</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Day</a:t>
            </a:r>
          </a:p>
          <a:p>
            <a:pPr lvl="0"/>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96%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Unique combination of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a:t>
            </a:r>
          </a:p>
          <a:p>
            <a:pPr lvl="0"/>
            <a:r>
              <a:rPr lang="fr-FR" sz="1200" kern="1200" dirty="0" err="1">
                <a:solidFill>
                  <a:schemeClr val="tx1"/>
                </a:solidFill>
                <a:effectLst/>
                <a:latin typeface="+mn-lt"/>
                <a:ea typeface="+mn-ea"/>
                <a:cs typeface="+mn-cs"/>
              </a:rPr>
              <a:t>Prevents</a:t>
            </a:r>
            <a:r>
              <a:rPr lang="fr-FR" sz="1200" kern="1200" dirty="0">
                <a:solidFill>
                  <a:schemeClr val="tx1"/>
                </a:solidFill>
                <a:effectLst/>
                <a:latin typeface="+mn-lt"/>
                <a:ea typeface="+mn-ea"/>
                <a:cs typeface="+mn-cs"/>
              </a:rPr>
              <a:t> and corrects the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a:t>
            </a:r>
          </a:p>
          <a:p>
            <a:pPr lvl="0"/>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filled</a:t>
            </a:r>
            <a:r>
              <a:rPr lang="fr-FR" sz="1200" kern="1200" dirty="0">
                <a:solidFill>
                  <a:schemeClr val="tx1"/>
                </a:solidFill>
                <a:effectLst/>
                <a:latin typeface="+mn-lt"/>
                <a:ea typeface="+mn-ea"/>
                <a:cs typeface="+mn-cs"/>
              </a:rPr>
              <a:t> in and </a:t>
            </a:r>
            <a:r>
              <a:rPr lang="fr-FR" sz="1200" kern="1200" dirty="0" err="1">
                <a:solidFill>
                  <a:schemeClr val="tx1"/>
                </a:solidFill>
                <a:effectLst/>
                <a:latin typeface="+mn-lt"/>
                <a:ea typeface="+mn-ea"/>
                <a:cs typeface="+mn-cs"/>
              </a:rPr>
              <a:t>smoothed</a:t>
            </a:r>
            <a:r>
              <a:rPr lang="fr-FR" sz="1200" kern="1200" dirty="0">
                <a:solidFill>
                  <a:schemeClr val="tx1"/>
                </a:solidFill>
                <a:effectLst/>
                <a:latin typeface="+mn-lt"/>
                <a:ea typeface="+mn-ea"/>
                <a:cs typeface="+mn-cs"/>
              </a:rPr>
              <a:t> out </a:t>
            </a:r>
          </a:p>
          <a:p>
            <a:pPr lvl="0"/>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soft, </a:t>
            </a:r>
            <a:r>
              <a:rPr lang="fr-FR" sz="1200" kern="1200" dirty="0" err="1">
                <a:solidFill>
                  <a:schemeClr val="tx1"/>
                </a:solidFill>
                <a:effectLst/>
                <a:latin typeface="+mn-lt"/>
                <a:ea typeface="+mn-ea"/>
                <a:cs typeface="+mn-cs"/>
              </a:rPr>
              <a:t>moisturized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plumped</a:t>
            </a:r>
            <a:r>
              <a:rPr lang="fr-FR" sz="1200" kern="1200" dirty="0">
                <a:solidFill>
                  <a:schemeClr val="tx1"/>
                </a:solidFill>
                <a:effectLst/>
                <a:latin typeface="+mn-lt"/>
                <a:ea typeface="+mn-ea"/>
                <a:cs typeface="+mn-cs"/>
              </a:rPr>
              <a:t> up </a:t>
            </a:r>
          </a:p>
          <a:p>
            <a:pPr lvl="0"/>
            <a:r>
              <a:rPr lang="fr-FR" sz="1200" kern="1200" dirty="0" err="1">
                <a:solidFill>
                  <a:schemeClr val="tx1"/>
                </a:solidFill>
                <a:effectLst/>
                <a:latin typeface="+mn-lt"/>
                <a:ea typeface="+mn-ea"/>
                <a:cs typeface="+mn-cs"/>
              </a:rPr>
              <a:t>airless</a:t>
            </a:r>
            <a:r>
              <a:rPr lang="fr-FR" sz="1200" kern="1200" dirty="0">
                <a:solidFill>
                  <a:schemeClr val="tx1"/>
                </a:solidFill>
                <a:effectLst/>
                <a:latin typeface="+mn-lt"/>
                <a:ea typeface="+mn-ea"/>
                <a:cs typeface="+mn-cs"/>
              </a:rPr>
              <a:t> jar</a:t>
            </a:r>
          </a:p>
          <a:p>
            <a:pPr lvl="0"/>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younger</a:t>
            </a:r>
            <a:r>
              <a:rPr lang="fr-FR" sz="1200" kern="1200" dirty="0">
                <a:solidFill>
                  <a:schemeClr val="tx1"/>
                </a:solidFill>
                <a:effectLst/>
                <a:latin typeface="+mn-lt"/>
                <a:ea typeface="+mn-ea"/>
                <a:cs typeface="+mn-cs"/>
              </a:rPr>
              <a:t>: 100% (</a:t>
            </a:r>
            <a:r>
              <a:rPr lang="fr-FR" sz="1200" kern="1200" dirty="0" err="1">
                <a:solidFill>
                  <a:schemeClr val="tx1"/>
                </a:solidFill>
                <a:effectLst/>
                <a:latin typeface="+mn-lt"/>
                <a:ea typeface="+mn-ea"/>
                <a:cs typeface="+mn-cs"/>
              </a:rPr>
              <a:t>Clinical</a:t>
            </a:r>
            <a:r>
              <a:rPr lang="fr-FR" sz="1200" kern="1200" dirty="0">
                <a:solidFill>
                  <a:schemeClr val="tx1"/>
                </a:solidFill>
                <a:effectLst/>
                <a:latin typeface="+mn-lt"/>
                <a:ea typeface="+mn-ea"/>
                <a:cs typeface="+mn-cs"/>
              </a:rPr>
              <a:t> test - Evaluation by a </a:t>
            </a:r>
            <a:r>
              <a:rPr lang="fr-FR" sz="1200" kern="1200" dirty="0" err="1">
                <a:solidFill>
                  <a:schemeClr val="tx1"/>
                </a:solidFill>
                <a:effectLst/>
                <a:latin typeface="+mn-lt"/>
                <a:ea typeface="+mn-ea"/>
                <a:cs typeface="+mn-cs"/>
              </a:rPr>
              <a:t>dermatologist</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severity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nasolabial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application of the TIME RESIST duo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by 20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40 to 55 for 4 </a:t>
            </a:r>
            <a:r>
              <a:rPr lang="fr-FR" sz="1200" kern="1200" dirty="0" err="1">
                <a:solidFill>
                  <a:schemeClr val="tx1"/>
                </a:solidFill>
                <a:effectLst/>
                <a:latin typeface="+mn-lt"/>
                <a:ea typeface="+mn-ea"/>
                <a:cs typeface="+mn-cs"/>
              </a:rPr>
              <a:t>weeks</a:t>
            </a:r>
            <a:r>
              <a:rPr lang="fr-FR" sz="1200" kern="1200" dirty="0">
                <a:solidFill>
                  <a:schemeClr val="tx1"/>
                </a:solidFill>
                <a:effectLst/>
                <a:latin typeface="+mn-lt"/>
                <a:ea typeface="+mn-ea"/>
                <a:cs typeface="+mn-cs"/>
              </a:rPr>
              <a:t> (best </a:t>
            </a:r>
            <a:r>
              <a:rPr lang="fr-FR" sz="1200" kern="1200" dirty="0" err="1">
                <a:solidFill>
                  <a:schemeClr val="tx1"/>
                </a:solidFill>
                <a:effectLst/>
                <a:latin typeface="+mn-lt"/>
                <a:ea typeface="+mn-ea"/>
                <a:cs typeface="+mn-cs"/>
              </a:rPr>
              <a:t>result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obtained</a:t>
            </a:r>
            <a:r>
              <a:rPr lang="fr-FR" sz="1200" kern="1200" dirty="0">
                <a:solidFill>
                  <a:schemeClr val="tx1"/>
                </a:solidFill>
                <a:effectLst/>
                <a:latin typeface="+mn-lt"/>
                <a:ea typeface="+mn-ea"/>
                <a:cs typeface="+mn-cs"/>
              </a:rPr>
              <a:t>). </a:t>
            </a:r>
          </a:p>
          <a:p>
            <a:pPr lvl="0"/>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are </a:t>
            </a:r>
            <a:r>
              <a:rPr lang="fr-FR" sz="1200" kern="1200" dirty="0" err="1">
                <a:solidFill>
                  <a:schemeClr val="tx1"/>
                </a:solidFill>
                <a:effectLst/>
                <a:latin typeface="+mn-lt"/>
                <a:ea typeface="+mn-ea"/>
                <a:cs typeface="+mn-cs"/>
              </a:rPr>
              <a:t>less</a:t>
            </a:r>
            <a:r>
              <a:rPr lang="fr-FR" sz="1200" kern="1200" dirty="0">
                <a:solidFill>
                  <a:schemeClr val="tx1"/>
                </a:solidFill>
                <a:effectLst/>
                <a:latin typeface="+mn-lt"/>
                <a:ea typeface="+mn-ea"/>
                <a:cs typeface="+mn-cs"/>
              </a:rPr>
              <a:t> visible: 75% (</a:t>
            </a:r>
            <a:r>
              <a:rPr lang="fr-FR" sz="1200" kern="1200" dirty="0" err="1">
                <a:solidFill>
                  <a:schemeClr val="tx1"/>
                </a:solidFill>
                <a:effectLst/>
                <a:latin typeface="+mn-lt"/>
                <a:ea typeface="+mn-ea"/>
                <a:cs typeface="+mn-cs"/>
              </a:rPr>
              <a:t>Clinical</a:t>
            </a:r>
            <a:r>
              <a:rPr lang="fr-FR" sz="1200" kern="1200" dirty="0">
                <a:solidFill>
                  <a:schemeClr val="tx1"/>
                </a:solidFill>
                <a:effectLst/>
                <a:latin typeface="+mn-lt"/>
                <a:ea typeface="+mn-ea"/>
                <a:cs typeface="+mn-cs"/>
              </a:rPr>
              <a:t> test - Evaluation by a </a:t>
            </a:r>
            <a:r>
              <a:rPr lang="fr-FR" sz="1200" kern="1200" dirty="0" err="1">
                <a:solidFill>
                  <a:schemeClr val="tx1"/>
                </a:solidFill>
                <a:effectLst/>
                <a:latin typeface="+mn-lt"/>
                <a:ea typeface="+mn-ea"/>
                <a:cs typeface="+mn-cs"/>
              </a:rPr>
              <a:t>dermatologist</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severity</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nasolabial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fold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application of the TIME RESIST duo </a:t>
            </a:r>
            <a:r>
              <a:rPr lang="fr-FR" sz="1200" kern="1200" dirty="0" err="1">
                <a:solidFill>
                  <a:schemeClr val="tx1"/>
                </a:solidFill>
                <a:effectLst/>
                <a:latin typeface="+mn-lt"/>
                <a:ea typeface="+mn-ea"/>
                <a:cs typeface="+mn-cs"/>
              </a:rPr>
              <a:t>morning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by 20 </a:t>
            </a:r>
            <a:r>
              <a:rPr lang="fr-FR" sz="1200" kern="1200" dirty="0" err="1">
                <a:solidFill>
                  <a:schemeClr val="tx1"/>
                </a:solidFill>
                <a:effectLst/>
                <a:latin typeface="+mn-lt"/>
                <a:ea typeface="+mn-ea"/>
                <a:cs typeface="+mn-cs"/>
              </a:rPr>
              <a:t>women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aged</a:t>
            </a:r>
            <a:r>
              <a:rPr lang="fr-FR" sz="1200" kern="1200" dirty="0">
                <a:solidFill>
                  <a:schemeClr val="tx1"/>
                </a:solidFill>
                <a:effectLst/>
                <a:latin typeface="+mn-lt"/>
                <a:ea typeface="+mn-ea"/>
                <a:cs typeface="+mn-cs"/>
              </a:rPr>
              <a:t> 40 to 55 for 4 </a:t>
            </a:r>
            <a:r>
              <a:rPr lang="fr-FR" sz="1200" kern="1200" dirty="0" err="1">
                <a:solidFill>
                  <a:schemeClr val="tx1"/>
                </a:solidFill>
                <a:effectLst/>
                <a:latin typeface="+mn-lt"/>
                <a:ea typeface="+mn-ea"/>
                <a:cs typeface="+mn-cs"/>
              </a:rPr>
              <a:t>weeks</a:t>
            </a:r>
            <a:r>
              <a:rPr lang="fr-FR" sz="1200" kern="1200" dirty="0">
                <a:solidFill>
                  <a:schemeClr val="tx1"/>
                </a:solidFill>
                <a:effectLst/>
                <a:latin typeface="+mn-lt"/>
                <a:ea typeface="+mn-ea"/>
                <a:cs typeface="+mn-cs"/>
              </a:rPr>
              <a:t> (best </a:t>
            </a:r>
            <a:r>
              <a:rPr lang="fr-FR" sz="1200" kern="1200" dirty="0" err="1">
                <a:solidFill>
                  <a:schemeClr val="tx1"/>
                </a:solidFill>
                <a:effectLst/>
                <a:latin typeface="+mn-lt"/>
                <a:ea typeface="+mn-ea"/>
                <a:cs typeface="+mn-cs"/>
              </a:rPr>
              <a:t>result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obtained</a:t>
            </a:r>
            <a:r>
              <a:rPr lang="fr-FR"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16</a:t>
            </a:fld>
            <a:endParaRPr lang="fr-FR"/>
          </a:p>
        </p:txBody>
      </p:sp>
    </p:spTree>
    <p:extLst>
      <p:ext uri="{BB962C8B-B14F-4D97-AF65-F5344CB8AC3E}">
        <p14:creationId xmlns:p14="http://schemas.microsoft.com/office/powerpoint/2010/main" val="1091196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INSTRUMENTAL EVALUATION - Measurement following video analysis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Quantirides</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software) of wrinkle data, after having applied the TIME RESIST DAY CREAM for 4 weeks (best results)</a:t>
            </a:r>
            <a:r>
              <a:rPr lang="en-US" sz="1800" dirty="0">
                <a:solidFill>
                  <a:srgbClr val="252F3B"/>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17</a:t>
            </a:fld>
            <a:endParaRPr lang="fr-FR"/>
          </a:p>
        </p:txBody>
      </p:sp>
    </p:spTree>
    <p:extLst>
      <p:ext uri="{BB962C8B-B14F-4D97-AF65-F5344CB8AC3E}">
        <p14:creationId xmlns:p14="http://schemas.microsoft.com/office/powerpoint/2010/main" val="3545607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TIME RESIST DAY/NIGHT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Description</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Nuit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enriched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anti-</a:t>
            </a:r>
            <a:r>
              <a:rPr lang="fr-FR" sz="1200" kern="1200" dirty="0" err="1">
                <a:solidFill>
                  <a:schemeClr val="tx1"/>
                </a:solidFill>
                <a:effectLst/>
                <a:latin typeface="+mn-lt"/>
                <a:ea typeface="+mn-ea"/>
                <a:cs typeface="+mn-cs"/>
              </a:rPr>
              <a:t>wrinkle</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 active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euglena</a:t>
            </a:r>
            <a:r>
              <a:rPr lang="fr-FR" sz="1200" kern="1200" dirty="0">
                <a:solidFill>
                  <a:schemeClr val="tx1"/>
                </a:solidFill>
                <a:effectLst/>
                <a:latin typeface="+mn-lt"/>
                <a:ea typeface="+mn-ea"/>
                <a:cs typeface="+mn-cs"/>
              </a:rPr>
              <a:t> gracilis </a:t>
            </a:r>
            <a:r>
              <a:rPr lang="fr-FR" sz="1200" kern="1200" dirty="0" err="1">
                <a:solidFill>
                  <a:schemeClr val="tx1"/>
                </a:solidFill>
                <a:effectLst/>
                <a:latin typeface="+mn-lt"/>
                <a:ea typeface="+mn-ea"/>
                <a:cs typeface="+mn-cs"/>
              </a:rPr>
              <a:t>extract</a:t>
            </a:r>
            <a:r>
              <a:rPr lang="fr-FR" sz="1200" kern="1200" dirty="0">
                <a:solidFill>
                  <a:schemeClr val="tx1"/>
                </a:solidFill>
                <a:effectLst/>
                <a:latin typeface="+mn-lt"/>
                <a:ea typeface="+mn-ea"/>
                <a:cs typeface="+mn-cs"/>
              </a:rPr>
              <a:t>, anti-glycation </a:t>
            </a:r>
            <a:r>
              <a:rPr lang="fr-FR" sz="1200" kern="1200" dirty="0" err="1">
                <a:solidFill>
                  <a:schemeClr val="tx1"/>
                </a:solidFill>
                <a:effectLst/>
                <a:latin typeface="+mn-lt"/>
                <a:ea typeface="+mn-ea"/>
                <a:cs typeface="+mn-cs"/>
              </a:rPr>
              <a:t>silk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tree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extract</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highly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nutritious</a:t>
            </a:r>
            <a:r>
              <a:rPr lang="fr-FR" sz="1200" kern="1200" dirty="0">
                <a:solidFill>
                  <a:schemeClr val="tx1"/>
                </a:solidFill>
                <a:effectLst/>
                <a:latin typeface="+mn-lt"/>
                <a:ea typeface="+mn-ea"/>
                <a:cs typeface="+mn-cs"/>
              </a:rPr>
              <a:t> Sacha </a:t>
            </a:r>
            <a:r>
              <a:rPr lang="fr-FR" sz="1200" kern="1200" dirty="0" err="1">
                <a:solidFill>
                  <a:schemeClr val="tx1"/>
                </a:solidFill>
                <a:effectLst/>
                <a:latin typeface="+mn-lt"/>
                <a:ea typeface="+mn-ea"/>
                <a:cs typeface="+mn-cs"/>
              </a:rPr>
              <a:t>Inchi</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oil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Overnight</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nourished</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smoothed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 are </a:t>
            </a:r>
            <a:r>
              <a:rPr lang="fr-FR" sz="1200" kern="1200" dirty="0" err="1">
                <a:solidFill>
                  <a:schemeClr val="tx1"/>
                </a:solidFill>
                <a:effectLst/>
                <a:latin typeface="+mn-lt"/>
                <a:ea typeface="+mn-ea"/>
                <a:cs typeface="+mn-cs"/>
              </a:rPr>
              <a:t>reduced</a:t>
            </a:r>
            <a:r>
              <a:rPr lang="fr-FR" sz="1200" kern="1200" dirty="0">
                <a:solidFill>
                  <a:schemeClr val="tx1"/>
                </a:solidFill>
                <a:effectLst/>
                <a:latin typeface="+mn-lt"/>
                <a:ea typeface="+mn-ea"/>
                <a:cs typeface="+mn-cs"/>
              </a:rPr>
              <a:t> and the complexion </a:t>
            </a:r>
            <a:r>
              <a:rPr lang="fr-FR" sz="1200" kern="1200" dirty="0" err="1">
                <a:solidFill>
                  <a:schemeClr val="tx1"/>
                </a:solidFill>
                <a:effectLst/>
                <a:latin typeface="+mn-lt"/>
                <a:ea typeface="+mn-ea"/>
                <a:cs typeface="+mn-cs"/>
              </a:rPr>
              <a:t>glows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 new radiance.</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Promise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Smoothing</a:t>
            </a:r>
            <a:r>
              <a:rPr lang="fr-FR" sz="1200" kern="1200" dirty="0">
                <a:solidFill>
                  <a:schemeClr val="tx1"/>
                </a:solidFill>
                <a:effectLst/>
                <a:latin typeface="+mn-lt"/>
                <a:ea typeface="+mn-ea"/>
                <a:cs typeface="+mn-cs"/>
              </a:rPr>
              <a:t> Anti-Fatigue Night</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For </a:t>
            </a:r>
            <a:r>
              <a:rPr lang="fr-FR" sz="1200" u="sng" kern="1200" dirty="0" err="1">
                <a:solidFill>
                  <a:schemeClr val="tx1"/>
                </a:solidFill>
                <a:effectLst/>
                <a:latin typeface="+mn-lt"/>
                <a:ea typeface="+mn-ea"/>
                <a:cs typeface="+mn-cs"/>
              </a:rPr>
              <a:t>whom</a:t>
            </a:r>
            <a:r>
              <a:rPr lang="fr-FR" sz="1200" u="sng"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Skin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deep</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marked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all over </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face".</a:t>
            </a:r>
          </a:p>
          <a:p>
            <a:r>
              <a:rPr lang="fr-FR" sz="1200" kern="1200" dirty="0">
                <a:solidFill>
                  <a:schemeClr val="tx1"/>
                </a:solidFill>
                <a:effectLst/>
                <a:latin typeface="+mn-lt"/>
                <a:ea typeface="+mn-ea"/>
                <a:cs typeface="+mn-cs"/>
              </a:rPr>
              <a:t>"I have </a:t>
            </a:r>
            <a:r>
              <a:rPr lang="fr-FR" sz="1200" kern="1200" dirty="0" err="1">
                <a:solidFill>
                  <a:schemeClr val="tx1"/>
                </a:solidFill>
                <a:effectLst/>
                <a:latin typeface="+mn-lt"/>
                <a:ea typeface="+mn-ea"/>
                <a:cs typeface="+mn-cs"/>
              </a:rPr>
              <a:t>wrinkled</a:t>
            </a:r>
            <a:r>
              <a:rPr lang="fr-FR" sz="1200" kern="1200" dirty="0">
                <a:solidFill>
                  <a:schemeClr val="tx1"/>
                </a:solidFill>
                <a:effectLst/>
                <a:latin typeface="+mn-lt"/>
                <a:ea typeface="+mn-ea"/>
                <a:cs typeface="+mn-cs"/>
              </a:rPr>
              <a:t> skin"</a:t>
            </a:r>
          </a:p>
          <a:p>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My</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dry«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Resit</a:t>
            </a:r>
            <a:r>
              <a:rPr lang="fr-FR" sz="1200" kern="1200" dirty="0">
                <a:solidFill>
                  <a:schemeClr val="tx1"/>
                </a:solidFill>
                <a:effectLst/>
                <a:latin typeface="+mn-lt"/>
                <a:ea typeface="+mn-ea"/>
                <a:cs typeface="+mn-cs"/>
              </a:rPr>
              <a:t> Night</a:t>
            </a:r>
          </a:p>
          <a:p>
            <a:pPr lvl="0"/>
            <a:r>
              <a:rPr lang="fr-FR" sz="1200" b="1" kern="1200" dirty="0" err="1">
                <a:solidFill>
                  <a:schemeClr val="tx1"/>
                </a:solidFill>
                <a:effectLst/>
                <a:latin typeface="+mn-lt"/>
                <a:ea typeface="+mn-ea"/>
                <a:cs typeface="+mn-cs"/>
              </a:rPr>
              <a:t>Silk</a:t>
            </a:r>
            <a:r>
              <a:rPr lang="fr-FR" sz="1200" b="1" kern="1200" dirty="0">
                <a:solidFill>
                  <a:schemeClr val="tx1"/>
                </a:solidFill>
                <a:effectLst/>
                <a:latin typeface="+mn-lt"/>
                <a:ea typeface="+mn-ea"/>
                <a:cs typeface="+mn-cs"/>
              </a:rPr>
              <a:t> </a:t>
            </a:r>
            <a:r>
              <a:rPr lang="fr-FR" sz="1200" b="1" kern="1200" dirty="0" err="1">
                <a:solidFill>
                  <a:schemeClr val="tx1"/>
                </a:solidFill>
                <a:effectLst/>
                <a:latin typeface="+mn-lt"/>
                <a:ea typeface="+mn-ea"/>
                <a:cs typeface="+mn-cs"/>
              </a:rPr>
              <a:t>tree</a:t>
            </a:r>
            <a:r>
              <a:rPr lang="fr-FR" sz="1200" b="1"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anti-glycation</a:t>
            </a:r>
          </a:p>
          <a:p>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 plant </a:t>
            </a:r>
            <a:r>
              <a:rPr lang="fr-FR" sz="1200" kern="1200" dirty="0" err="1">
                <a:solidFill>
                  <a:schemeClr val="tx1"/>
                </a:solidFill>
                <a:effectLst/>
                <a:latin typeface="+mn-lt"/>
                <a:ea typeface="+mn-ea"/>
                <a:cs typeface="+mn-cs"/>
              </a:rPr>
              <a:t>extract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specially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developed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fight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action on the </a:t>
            </a:r>
            <a:r>
              <a:rPr lang="fr-FR" sz="1200" kern="1200" dirty="0" err="1">
                <a:solidFill>
                  <a:schemeClr val="tx1"/>
                </a:solidFill>
                <a:effectLst/>
                <a:latin typeface="+mn-lt"/>
                <a:ea typeface="+mn-ea"/>
                <a:cs typeface="+mn-cs"/>
              </a:rPr>
              <a:t>detoxification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of cellular </a:t>
            </a:r>
            <a:r>
              <a:rPr lang="fr-FR" sz="1200" kern="1200" dirty="0" err="1">
                <a:solidFill>
                  <a:schemeClr val="tx1"/>
                </a:solidFill>
                <a:effectLst/>
                <a:latin typeface="+mn-lt"/>
                <a:ea typeface="+mn-ea"/>
                <a:cs typeface="+mn-cs"/>
              </a:rPr>
              <a:t>metabolism</a:t>
            </a:r>
            <a:r>
              <a:rPr lang="fr-FR" sz="1200" kern="1200" dirty="0">
                <a:solidFill>
                  <a:schemeClr val="tx1"/>
                </a:solidFill>
                <a:effectLst/>
                <a:latin typeface="+mn-lt"/>
                <a:ea typeface="+mn-ea"/>
                <a:cs typeface="+mn-cs"/>
              </a:rPr>
              <a:t>. It </a:t>
            </a:r>
            <a:r>
              <a:rPr lang="fr-FR" sz="1200" kern="1200" dirty="0" err="1">
                <a:solidFill>
                  <a:schemeClr val="tx1"/>
                </a:solidFill>
                <a:effectLst/>
                <a:latin typeface="+mn-lt"/>
                <a:ea typeface="+mn-ea"/>
                <a:cs typeface="+mn-cs"/>
              </a:rPr>
              <a:t>fights</a:t>
            </a:r>
            <a:r>
              <a:rPr lang="fr-FR" sz="1200" kern="1200" dirty="0">
                <a:solidFill>
                  <a:schemeClr val="tx1"/>
                </a:solidFill>
                <a:effectLst/>
                <a:latin typeface="+mn-lt"/>
                <a:ea typeface="+mn-ea"/>
                <a:cs typeface="+mn-cs"/>
              </a:rPr>
              <a:t> skin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 </a:t>
            </a:r>
            <a:r>
              <a:rPr lang="fr-FR" sz="1200" kern="1200" dirty="0" err="1">
                <a:solidFill>
                  <a:schemeClr val="tx1"/>
                </a:solidFill>
                <a:effectLst/>
                <a:latin typeface="+mn-lt"/>
                <a:ea typeface="+mn-ea"/>
                <a:cs typeface="+mn-cs"/>
              </a:rPr>
              <a:t>caused</a:t>
            </a:r>
            <a:r>
              <a:rPr lang="fr-FR" sz="1200" kern="1200" dirty="0">
                <a:solidFill>
                  <a:schemeClr val="tx1"/>
                </a:solidFill>
                <a:effectLst/>
                <a:latin typeface="+mn-lt"/>
                <a:ea typeface="+mn-ea"/>
                <a:cs typeface="+mn-cs"/>
              </a:rPr>
              <a:t> by glycation and </a:t>
            </a:r>
            <a:r>
              <a:rPr lang="fr-FR" sz="1200" kern="1200" dirty="0" err="1">
                <a:solidFill>
                  <a:schemeClr val="tx1"/>
                </a:solidFill>
                <a:effectLst/>
                <a:latin typeface="+mn-lt"/>
                <a:ea typeface="+mn-ea"/>
                <a:cs typeface="+mn-cs"/>
              </a:rPr>
              <a:t>glycoxidation</a:t>
            </a:r>
            <a:r>
              <a:rPr lang="fr-FR" sz="1200" kern="1200" dirty="0">
                <a:solidFill>
                  <a:schemeClr val="tx1"/>
                </a:solidFill>
                <a:effectLst/>
                <a:latin typeface="+mn-lt"/>
                <a:ea typeface="+mn-ea"/>
                <a:cs typeface="+mn-cs"/>
              </a:rPr>
              <a:t>. It </a:t>
            </a:r>
            <a:r>
              <a:rPr lang="fr-FR" sz="1200" kern="1200" dirty="0" err="1">
                <a:solidFill>
                  <a:schemeClr val="tx1"/>
                </a:solidFill>
                <a:effectLst/>
                <a:latin typeface="+mn-lt"/>
                <a:ea typeface="+mn-ea"/>
                <a:cs typeface="+mn-cs"/>
              </a:rPr>
              <a:t>maintains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mechanical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viability</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optimal </a:t>
            </a:r>
            <a:r>
              <a:rPr lang="fr-FR" sz="1200" kern="1200" dirty="0" err="1">
                <a:solidFill>
                  <a:schemeClr val="tx1"/>
                </a:solidFill>
                <a:effectLst/>
                <a:latin typeface="+mn-lt"/>
                <a:ea typeface="+mn-ea"/>
                <a:cs typeface="+mn-cs"/>
              </a:rPr>
              <a:t>energy</a:t>
            </a:r>
            <a:r>
              <a:rPr lang="fr-FR" sz="1200" kern="1200" dirty="0">
                <a:solidFill>
                  <a:schemeClr val="tx1"/>
                </a:solidFill>
                <a:effectLst/>
                <a:latin typeface="+mn-lt"/>
                <a:ea typeface="+mn-ea"/>
                <a:cs typeface="+mn-cs"/>
              </a:rPr>
              <a:t> production, rebalances the </a:t>
            </a:r>
            <a:r>
              <a:rPr lang="fr-FR" sz="1200" kern="1200" dirty="0" err="1">
                <a:solidFill>
                  <a:schemeClr val="tx1"/>
                </a:solidFill>
                <a:effectLst/>
                <a:latin typeface="+mn-lt"/>
                <a:ea typeface="+mn-ea"/>
                <a:cs typeface="+mn-cs"/>
              </a:rPr>
              <a:t>synthesis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melatonin</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fibroblasts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tired</a:t>
            </a:r>
            <a:r>
              <a:rPr lang="fr-FR" sz="1200" kern="1200" dirty="0">
                <a:solidFill>
                  <a:schemeClr val="tx1"/>
                </a:solidFill>
                <a:effectLst/>
                <a:latin typeface="+mn-lt"/>
                <a:ea typeface="+mn-ea"/>
                <a:cs typeface="+mn-cs"/>
              </a:rPr>
              <a:t> by glycation and </a:t>
            </a:r>
            <a:r>
              <a:rPr lang="fr-FR" sz="1200" kern="1200" dirty="0" err="1">
                <a:solidFill>
                  <a:schemeClr val="tx1"/>
                </a:solidFill>
                <a:effectLst/>
                <a:latin typeface="+mn-lt"/>
                <a:ea typeface="+mn-ea"/>
                <a:cs typeface="+mn-cs"/>
              </a:rPr>
              <a:t>ensures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elimination</a:t>
            </a:r>
            <a:r>
              <a:rPr lang="fr-FR" sz="1200" kern="1200" dirty="0">
                <a:solidFill>
                  <a:schemeClr val="tx1"/>
                </a:solidFill>
                <a:effectLst/>
                <a:latin typeface="+mn-lt"/>
                <a:ea typeface="+mn-ea"/>
                <a:cs typeface="+mn-cs"/>
              </a:rPr>
              <a:t> of cellular </a:t>
            </a:r>
            <a:r>
              <a:rPr lang="fr-FR" sz="1200" kern="1200" dirty="0" err="1">
                <a:solidFill>
                  <a:schemeClr val="tx1"/>
                </a:solidFill>
                <a:effectLst/>
                <a:latin typeface="+mn-lt"/>
                <a:ea typeface="+mn-ea"/>
                <a:cs typeface="+mn-cs"/>
              </a:rPr>
              <a:t>waste</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Note: Glycation: the binding of a </a:t>
            </a:r>
            <a:r>
              <a:rPr lang="fr-FR" sz="1200" kern="1200" dirty="0" err="1">
                <a:solidFill>
                  <a:schemeClr val="tx1"/>
                </a:solidFill>
                <a:effectLst/>
                <a:latin typeface="+mn-lt"/>
                <a:ea typeface="+mn-ea"/>
                <a:cs typeface="+mn-cs"/>
              </a:rPr>
              <a:t>sugar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causing</a:t>
            </a:r>
            <a:r>
              <a:rPr lang="fr-FR" sz="1200" kern="1200" dirty="0">
                <a:solidFill>
                  <a:schemeClr val="tx1"/>
                </a:solidFill>
                <a:effectLst/>
                <a:latin typeface="+mn-lt"/>
                <a:ea typeface="+mn-ea"/>
                <a:cs typeface="+mn-cs"/>
              </a:rPr>
              <a:t> a structural </a:t>
            </a:r>
            <a:r>
              <a:rPr lang="fr-FR" sz="1200" kern="1200" dirty="0" err="1">
                <a:solidFill>
                  <a:schemeClr val="tx1"/>
                </a:solidFill>
                <a:effectLst/>
                <a:latin typeface="+mn-lt"/>
                <a:ea typeface="+mn-ea"/>
                <a:cs typeface="+mn-cs"/>
              </a:rPr>
              <a:t>rearrangement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glycated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proteins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cannot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destroyed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naturally</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our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own</a:t>
            </a:r>
            <a:r>
              <a:rPr lang="fr-FR" sz="1200" kern="1200" dirty="0">
                <a:solidFill>
                  <a:schemeClr val="tx1"/>
                </a:solidFill>
                <a:effectLst/>
                <a:latin typeface="+mn-lt"/>
                <a:ea typeface="+mn-ea"/>
                <a:cs typeface="+mn-cs"/>
              </a:rPr>
              <a:t> destruction </a:t>
            </a:r>
            <a:r>
              <a:rPr lang="fr-FR" sz="1200" kern="1200" dirty="0" err="1">
                <a:solidFill>
                  <a:schemeClr val="tx1"/>
                </a:solidFill>
                <a:effectLst/>
                <a:latin typeface="+mn-lt"/>
                <a:ea typeface="+mn-ea"/>
                <a:cs typeface="+mn-cs"/>
              </a:rPr>
              <a:t>systems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products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then</a:t>
            </a:r>
            <a:r>
              <a:rPr lang="fr-FR" sz="1200" kern="1200" dirty="0">
                <a:solidFill>
                  <a:schemeClr val="tx1"/>
                </a:solidFill>
                <a:effectLst/>
                <a:latin typeface="+mn-lt"/>
                <a:ea typeface="+mn-ea"/>
                <a:cs typeface="+mn-cs"/>
              </a:rPr>
              <a:t> pile up in the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without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being</a:t>
            </a:r>
            <a:r>
              <a:rPr lang="fr-FR" sz="1200" kern="1200" dirty="0">
                <a:solidFill>
                  <a:schemeClr val="tx1"/>
                </a:solidFill>
                <a:effectLst/>
                <a:latin typeface="+mn-lt"/>
                <a:ea typeface="+mn-ea"/>
                <a:cs typeface="+mn-cs"/>
              </a:rPr>
              <a:t> able to </a:t>
            </a:r>
            <a:r>
              <a:rPr lang="fr-FR" sz="1200" kern="1200" dirty="0" err="1">
                <a:solidFill>
                  <a:schemeClr val="tx1"/>
                </a:solidFill>
                <a:effectLst/>
                <a:latin typeface="+mn-lt"/>
                <a:ea typeface="+mn-ea"/>
                <a:cs typeface="+mn-cs"/>
              </a:rPr>
              <a:t>get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rid</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Gradually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substances cause the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metabolism</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malfunction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eventually</a:t>
            </a:r>
            <a:r>
              <a:rPr lang="fr-FR" sz="1200" kern="1200" dirty="0">
                <a:solidFill>
                  <a:schemeClr val="tx1"/>
                </a:solidFill>
                <a:effectLst/>
                <a:latin typeface="+mn-lt"/>
                <a:ea typeface="+mn-ea"/>
                <a:cs typeface="+mn-cs"/>
              </a:rPr>
              <a:t> lead to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death</a:t>
            </a:r>
            <a:r>
              <a:rPr lang="fr-FR" sz="1200" kern="1200" dirty="0">
                <a:solidFill>
                  <a:schemeClr val="tx1"/>
                </a:solidFill>
                <a:effectLst/>
                <a:latin typeface="+mn-lt"/>
                <a:ea typeface="+mn-ea"/>
                <a:cs typeface="+mn-cs"/>
              </a:rPr>
              <a:t>.  </a:t>
            </a:r>
          </a:p>
          <a:p>
            <a:pPr lvl="0"/>
            <a:r>
              <a:rPr lang="fr-FR" sz="1200" b="1" kern="1200" dirty="0" err="1">
                <a:solidFill>
                  <a:schemeClr val="tx1"/>
                </a:solidFill>
                <a:effectLst/>
                <a:latin typeface="+mn-lt"/>
                <a:ea typeface="+mn-ea"/>
                <a:cs typeface="+mn-cs"/>
              </a:rPr>
              <a:t>Euglena</a:t>
            </a:r>
            <a:r>
              <a:rPr lang="fr-FR" sz="1200" b="1" kern="1200" dirty="0">
                <a:solidFill>
                  <a:schemeClr val="tx1"/>
                </a:solidFill>
                <a:effectLst/>
                <a:latin typeface="+mn-lt"/>
                <a:ea typeface="+mn-ea"/>
                <a:cs typeface="+mn-cs"/>
              </a:rPr>
              <a:t> gracilis </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regenerating</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Euglene</a:t>
            </a:r>
            <a:r>
              <a:rPr lang="fr-FR" sz="1200" kern="1200" dirty="0">
                <a:solidFill>
                  <a:schemeClr val="tx1"/>
                </a:solidFill>
                <a:effectLst/>
                <a:latin typeface="+mn-lt"/>
                <a:ea typeface="+mn-ea"/>
                <a:cs typeface="+mn-cs"/>
              </a:rPr>
              <a:t> has a </a:t>
            </a:r>
            <a:r>
              <a:rPr lang="fr-FR" sz="1200" kern="1200" dirty="0" err="1">
                <a:solidFill>
                  <a:schemeClr val="tx1"/>
                </a:solidFill>
                <a:effectLst/>
                <a:latin typeface="+mn-lt"/>
                <a:ea typeface="+mn-ea"/>
                <a:cs typeface="+mn-cs"/>
              </a:rPr>
              <a:t>metabolism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similar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of skin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metabolism</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controlled</a:t>
            </a:r>
            <a:r>
              <a:rPr lang="fr-FR" sz="1200" kern="1200" dirty="0">
                <a:solidFill>
                  <a:schemeClr val="tx1"/>
                </a:solidFill>
                <a:effectLst/>
                <a:latin typeface="+mn-lt"/>
                <a:ea typeface="+mn-ea"/>
                <a:cs typeface="+mn-cs"/>
              </a:rPr>
              <a:t> by the alternation of light and </a:t>
            </a:r>
            <a:r>
              <a:rPr lang="fr-FR" sz="1200" kern="1200" dirty="0" err="1">
                <a:solidFill>
                  <a:schemeClr val="tx1"/>
                </a:solidFill>
                <a:effectLst/>
                <a:latin typeface="+mn-lt"/>
                <a:ea typeface="+mn-ea"/>
                <a:cs typeface="+mn-cs"/>
              </a:rPr>
              <a:t>darkness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day</a:t>
            </a:r>
            <a:r>
              <a:rPr lang="fr-FR" sz="1200" kern="1200" dirty="0">
                <a:solidFill>
                  <a:schemeClr val="tx1"/>
                </a:solidFill>
                <a:effectLst/>
                <a:latin typeface="+mn-lt"/>
                <a:ea typeface="+mn-ea"/>
                <a:cs typeface="+mn-cs"/>
              </a:rPr>
              <a:t>/night). In addition,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phosphoinositides </a:t>
            </a:r>
            <a:r>
              <a:rPr lang="fr-FR" sz="1200" kern="1200" dirty="0" err="1">
                <a:solidFill>
                  <a:schemeClr val="tx1"/>
                </a:solidFill>
                <a:effectLst/>
                <a:latin typeface="+mn-lt"/>
                <a:ea typeface="+mn-ea"/>
                <a:cs typeface="+mn-cs"/>
              </a:rPr>
              <a:t>which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a:t>
            </a:r>
            <a:r>
              <a:rPr lang="fr-FR" sz="1200" kern="1200" dirty="0">
                <a:solidFill>
                  <a:schemeClr val="tx1"/>
                </a:solidFill>
                <a:effectLst/>
                <a:latin typeface="+mn-lt"/>
                <a:ea typeface="+mn-ea"/>
                <a:cs typeface="+mn-cs"/>
              </a:rPr>
              <a:t> as a </a:t>
            </a:r>
            <a:r>
              <a:rPr lang="fr-FR" sz="1200" kern="1200" dirty="0" err="1">
                <a:solidFill>
                  <a:schemeClr val="tx1"/>
                </a:solidFill>
                <a:effectLst/>
                <a:latin typeface="+mn-lt"/>
                <a:ea typeface="+mn-ea"/>
                <a:cs typeface="+mn-cs"/>
              </a:rPr>
              <a:t>precursor</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stimulate</a:t>
            </a:r>
            <a:r>
              <a:rPr lang="fr-FR" sz="1200" kern="1200" dirty="0">
                <a:solidFill>
                  <a:schemeClr val="tx1"/>
                </a:solidFill>
                <a:effectLst/>
                <a:latin typeface="+mn-lt"/>
                <a:ea typeface="+mn-ea"/>
                <a:cs typeface="+mn-cs"/>
              </a:rPr>
              <a:t> the skin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Euglene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therefore</a:t>
            </a:r>
            <a:r>
              <a:rPr lang="fr-FR" sz="1200" kern="1200" dirty="0">
                <a:solidFill>
                  <a:schemeClr val="tx1"/>
                </a:solidFill>
                <a:effectLst/>
                <a:latin typeface="+mn-lt"/>
                <a:ea typeface="+mn-ea"/>
                <a:cs typeface="+mn-cs"/>
              </a:rPr>
              <a:t> a source of </a:t>
            </a:r>
            <a:r>
              <a:rPr lang="fr-FR" sz="1200" kern="1200" dirty="0" err="1">
                <a:solidFill>
                  <a:schemeClr val="tx1"/>
                </a:solidFill>
                <a:effectLst/>
                <a:latin typeface="+mn-lt"/>
                <a:ea typeface="+mn-ea"/>
                <a:cs typeface="+mn-cs"/>
              </a:rPr>
              <a:t>vitality</a:t>
            </a:r>
            <a:r>
              <a:rPr lang="fr-FR" sz="1200" kern="1200" dirty="0">
                <a:solidFill>
                  <a:schemeClr val="tx1"/>
                </a:solidFill>
                <a:effectLst/>
                <a:latin typeface="+mn-lt"/>
                <a:ea typeface="+mn-ea"/>
                <a:cs typeface="+mn-cs"/>
              </a:rPr>
              <a:t> and cellular </a:t>
            </a:r>
            <a:r>
              <a:rPr lang="fr-FR" sz="1200" kern="1200" dirty="0" err="1">
                <a:solidFill>
                  <a:schemeClr val="tx1"/>
                </a:solidFill>
                <a:effectLst/>
                <a:latin typeface="+mn-lt"/>
                <a:ea typeface="+mn-ea"/>
                <a:cs typeface="+mn-cs"/>
              </a:rPr>
              <a:t>energy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thanks</a:t>
            </a:r>
            <a:r>
              <a:rPr lang="fr-FR" sz="1200" kern="1200" dirty="0">
                <a:solidFill>
                  <a:schemeClr val="tx1"/>
                </a:solidFill>
                <a:effectLst/>
                <a:latin typeface="+mn-lt"/>
                <a:ea typeface="+mn-ea"/>
                <a:cs typeface="+mn-cs"/>
              </a:rPr>
              <a:t> to the stimulation of ATP production: +48% in 2 </a:t>
            </a:r>
            <a:r>
              <a:rPr lang="fr-FR" sz="1200" kern="1200" dirty="0" err="1">
                <a:solidFill>
                  <a:schemeClr val="tx1"/>
                </a:solidFill>
                <a:effectLst/>
                <a:latin typeface="+mn-lt"/>
                <a:ea typeface="+mn-ea"/>
                <a:cs typeface="+mn-cs"/>
              </a:rPr>
              <a:t>hours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increase</a:t>
            </a:r>
            <a:r>
              <a:rPr lang="fr-FR" sz="1200" kern="1200" dirty="0">
                <a:solidFill>
                  <a:schemeClr val="tx1"/>
                </a:solidFill>
                <a:effectLst/>
                <a:latin typeface="+mn-lt"/>
                <a:ea typeface="+mn-ea"/>
                <a:cs typeface="+mn-cs"/>
              </a:rPr>
              <a:t> in IP3 production (a </a:t>
            </a:r>
            <a:r>
              <a:rPr lang="fr-FR" sz="1200" kern="1200" dirty="0" err="1">
                <a:solidFill>
                  <a:schemeClr val="tx1"/>
                </a:solidFill>
                <a:effectLst/>
                <a:latin typeface="+mn-lt"/>
                <a:ea typeface="+mn-ea"/>
                <a:cs typeface="+mn-cs"/>
              </a:rPr>
              <a:t>molecule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fibrobast</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communication) and the activation of calcium </a:t>
            </a:r>
            <a:r>
              <a:rPr lang="fr-FR" sz="1200" kern="1200" dirty="0" err="1">
                <a:solidFill>
                  <a:schemeClr val="tx1"/>
                </a:solidFill>
                <a:effectLst/>
                <a:latin typeface="+mn-lt"/>
                <a:ea typeface="+mn-ea"/>
                <a:cs typeface="+mn-cs"/>
              </a:rPr>
              <a:t>destocking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meaning</a:t>
            </a:r>
            <a:r>
              <a:rPr lang="fr-FR" sz="1200" kern="1200" dirty="0">
                <a:solidFill>
                  <a:schemeClr val="tx1"/>
                </a:solidFill>
                <a:effectLst/>
                <a:latin typeface="+mn-lt"/>
                <a:ea typeface="+mn-ea"/>
                <a:cs typeface="+mn-cs"/>
              </a:rPr>
              <a:t> the passage of the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a "</a:t>
            </a:r>
            <a:r>
              <a:rPr lang="fr-FR" sz="1200" kern="1200" dirty="0" err="1">
                <a:solidFill>
                  <a:schemeClr val="tx1"/>
                </a:solidFill>
                <a:effectLst/>
                <a:latin typeface="+mn-lt"/>
                <a:ea typeface="+mn-ea"/>
                <a:cs typeface="+mn-cs"/>
              </a:rPr>
              <a:t>resting</a:t>
            </a:r>
            <a:r>
              <a:rPr lang="fr-FR" sz="1200" kern="1200" dirty="0">
                <a:solidFill>
                  <a:schemeClr val="tx1"/>
                </a:solidFill>
                <a:effectLst/>
                <a:latin typeface="+mn-lt"/>
                <a:ea typeface="+mn-ea"/>
                <a:cs typeface="+mn-cs"/>
              </a:rPr>
              <a:t>" state to an "</a:t>
            </a:r>
            <a:r>
              <a:rPr lang="fr-FR" sz="1200" kern="1200" dirty="0" err="1">
                <a:solidFill>
                  <a:schemeClr val="tx1"/>
                </a:solidFill>
                <a:effectLst/>
                <a:latin typeface="+mn-lt"/>
                <a:ea typeface="+mn-ea"/>
                <a:cs typeface="+mn-cs"/>
              </a:rPr>
              <a:t>activated</a:t>
            </a:r>
            <a:r>
              <a:rPr lang="fr-FR" sz="1200" kern="1200" dirty="0">
                <a:solidFill>
                  <a:schemeClr val="tx1"/>
                </a:solidFill>
                <a:effectLst/>
                <a:latin typeface="+mn-lt"/>
                <a:ea typeface="+mn-ea"/>
                <a:cs typeface="+mn-cs"/>
              </a:rPr>
              <a:t>" state (Ca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involved</a:t>
            </a:r>
            <a:r>
              <a:rPr lang="fr-FR" sz="1200" kern="1200" dirty="0">
                <a:solidFill>
                  <a:schemeClr val="tx1"/>
                </a:solidFill>
                <a:effectLst/>
                <a:latin typeface="+mn-lt"/>
                <a:ea typeface="+mn-ea"/>
                <a:cs typeface="+mn-cs"/>
              </a:rPr>
              <a:t> in </a:t>
            </a:r>
            <a:r>
              <a:rPr lang="fr-FR" sz="1200" kern="1200" dirty="0" err="1">
                <a:solidFill>
                  <a:schemeClr val="tx1"/>
                </a:solidFill>
                <a:effectLst/>
                <a:latin typeface="+mn-lt"/>
                <a:ea typeface="+mn-ea"/>
                <a:cs typeface="+mn-cs"/>
              </a:rPr>
              <a:t>many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metabolic</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reactions</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Home use </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 the </a:t>
            </a:r>
            <a:r>
              <a:rPr lang="fr-FR" sz="1200" kern="1200" dirty="0" err="1">
                <a:solidFill>
                  <a:schemeClr val="tx1"/>
                </a:solidFill>
                <a:effectLst/>
                <a:latin typeface="+mn-lt"/>
                <a:ea typeface="+mn-ea"/>
                <a:cs typeface="+mn-cs"/>
              </a:rPr>
              <a:t>evening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after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cleansing</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removing</a:t>
            </a:r>
            <a:r>
              <a:rPr lang="fr-FR" sz="1200" kern="1200" dirty="0">
                <a:solidFill>
                  <a:schemeClr val="tx1"/>
                </a:solidFill>
                <a:effectLst/>
                <a:latin typeface="+mn-lt"/>
                <a:ea typeface="+mn-ea"/>
                <a:cs typeface="+mn-cs"/>
              </a:rPr>
              <a:t> make-up and </a:t>
            </a:r>
            <a:r>
              <a:rPr lang="fr-FR" sz="1200" kern="1200" dirty="0" err="1">
                <a:solidFill>
                  <a:schemeClr val="tx1"/>
                </a:solidFill>
                <a:effectLst/>
                <a:latin typeface="+mn-lt"/>
                <a:ea typeface="+mn-ea"/>
                <a:cs typeface="+mn-cs"/>
              </a:rPr>
              <a:t>applying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appropriate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Lotion, </a:t>
            </a:r>
            <a:r>
              <a:rPr lang="fr-FR" sz="1200" kern="1200" dirty="0" err="1">
                <a:solidFill>
                  <a:schemeClr val="tx1"/>
                </a:solidFill>
                <a:effectLst/>
                <a:latin typeface="+mn-lt"/>
                <a:ea typeface="+mn-ea"/>
                <a:cs typeface="+mn-cs"/>
              </a:rPr>
              <a:t>apply</a:t>
            </a:r>
            <a:r>
              <a:rPr lang="fr-FR" sz="1200" kern="1200" dirty="0">
                <a:solidFill>
                  <a:schemeClr val="tx1"/>
                </a:solidFill>
                <a:effectLst/>
                <a:latin typeface="+mn-lt"/>
                <a:ea typeface="+mn-ea"/>
                <a:cs typeface="+mn-cs"/>
              </a:rPr>
              <a:t> 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Night to the </a:t>
            </a:r>
            <a:r>
              <a:rPr lang="fr-FR" sz="1200" kern="1200" dirty="0" err="1">
                <a:solidFill>
                  <a:schemeClr val="tx1"/>
                </a:solidFill>
                <a:effectLst/>
                <a:latin typeface="+mn-lt"/>
                <a:ea typeface="+mn-ea"/>
                <a:cs typeface="+mn-cs"/>
              </a:rPr>
              <a:t>entire</a:t>
            </a:r>
            <a:r>
              <a:rPr lang="fr-FR" sz="1200" kern="1200" dirty="0">
                <a:solidFill>
                  <a:schemeClr val="tx1"/>
                </a:solidFill>
                <a:effectLst/>
                <a:latin typeface="+mn-lt"/>
                <a:ea typeface="+mn-ea"/>
                <a:cs typeface="+mn-cs"/>
              </a:rPr>
              <a:t> face, neck and décolleté.</a:t>
            </a:r>
          </a:p>
          <a:p>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Product </a:t>
            </a:r>
            <a:r>
              <a:rPr lang="fr-FR" sz="1200" u="sng" kern="1200" dirty="0" err="1">
                <a:solidFill>
                  <a:schemeClr val="tx1"/>
                </a:solidFill>
                <a:effectLst/>
                <a:latin typeface="+mn-lt"/>
                <a:ea typeface="+mn-ea"/>
                <a:cs typeface="+mn-cs"/>
              </a:rPr>
              <a:t>advantages</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Time </a:t>
            </a:r>
            <a:r>
              <a:rPr lang="fr-FR" sz="1200" kern="1200" dirty="0" err="1">
                <a:solidFill>
                  <a:schemeClr val="tx1"/>
                </a:solidFill>
                <a:effectLst/>
                <a:latin typeface="+mn-lt"/>
                <a:ea typeface="+mn-ea"/>
                <a:cs typeface="+mn-cs"/>
              </a:rPr>
              <a:t>Resist</a:t>
            </a:r>
            <a:r>
              <a:rPr lang="fr-FR" sz="1200" kern="1200" dirty="0">
                <a:solidFill>
                  <a:schemeClr val="tx1"/>
                </a:solidFill>
                <a:effectLst/>
                <a:latin typeface="+mn-lt"/>
                <a:ea typeface="+mn-ea"/>
                <a:cs typeface="+mn-cs"/>
              </a:rPr>
              <a:t> Night</a:t>
            </a:r>
          </a:p>
          <a:p>
            <a:r>
              <a:rPr lang="fr-FR" sz="1200" kern="1200" dirty="0" err="1">
                <a:solidFill>
                  <a:schemeClr val="tx1"/>
                </a:solidFill>
                <a:effectLst/>
                <a:latin typeface="+mn-lt"/>
                <a:ea typeface="+mn-ea"/>
                <a:cs typeface="+mn-cs"/>
              </a:rPr>
              <a:t>Contains</a:t>
            </a:r>
            <a:r>
              <a:rPr lang="fr-FR" sz="1200" kern="1200" dirty="0">
                <a:solidFill>
                  <a:schemeClr val="tx1"/>
                </a:solidFill>
                <a:effectLst/>
                <a:latin typeface="+mn-lt"/>
                <a:ea typeface="+mn-ea"/>
                <a:cs typeface="+mn-cs"/>
              </a:rPr>
              <a:t> 90% of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ingredients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Unique combination of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Youth</a:t>
            </a:r>
            <a:r>
              <a:rPr lang="fr-FR" sz="1200" kern="1200" dirty="0">
                <a:solidFill>
                  <a:schemeClr val="tx1"/>
                </a:solidFill>
                <a:effectLst/>
                <a:latin typeface="+mn-lt"/>
                <a:ea typeface="+mn-ea"/>
                <a:cs typeface="+mn-cs"/>
              </a:rPr>
              <a:t> Energy </a:t>
            </a:r>
            <a:r>
              <a:rPr lang="fr-FR" sz="1200" kern="1200" dirty="0" err="1">
                <a:solidFill>
                  <a:schemeClr val="tx1"/>
                </a:solidFill>
                <a:effectLst/>
                <a:latin typeface="+mn-lt"/>
                <a:ea typeface="+mn-ea"/>
                <a:cs typeface="+mn-cs"/>
              </a:rPr>
              <a:t>Complex</a:t>
            </a:r>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Smoothes</a:t>
            </a:r>
            <a:r>
              <a:rPr lang="fr-FR" sz="1200" kern="1200" dirty="0">
                <a:solidFill>
                  <a:schemeClr val="tx1"/>
                </a:solidFill>
                <a:effectLst/>
                <a:latin typeface="+mn-lt"/>
                <a:ea typeface="+mn-ea"/>
                <a:cs typeface="+mn-cs"/>
              </a:rPr>
              <a:t> fine </a:t>
            </a:r>
            <a:r>
              <a:rPr lang="fr-FR" sz="1200" kern="1200" dirty="0" err="1">
                <a:solidFill>
                  <a:schemeClr val="tx1"/>
                </a:solidFill>
                <a:effectLst/>
                <a:latin typeface="+mn-lt"/>
                <a:ea typeface="+mn-ea"/>
                <a:cs typeface="+mn-cs"/>
              </a:rPr>
              <a:t>lines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wrinkles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reduces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signs</a:t>
            </a:r>
            <a:r>
              <a:rPr lang="fr-FR" sz="1200" kern="1200" dirty="0">
                <a:solidFill>
                  <a:schemeClr val="tx1"/>
                </a:solidFill>
                <a:effectLst/>
                <a:latin typeface="+mn-lt"/>
                <a:ea typeface="+mn-ea"/>
                <a:cs typeface="+mn-cs"/>
              </a:rPr>
              <a:t> of fatigue </a:t>
            </a:r>
          </a:p>
          <a:p>
            <a:r>
              <a:rPr lang="fr-FR" sz="1200" kern="1200" dirty="0">
                <a:solidFill>
                  <a:schemeClr val="tx1"/>
                </a:solidFill>
                <a:effectLst/>
                <a:latin typeface="+mn-lt"/>
                <a:ea typeface="+mn-ea"/>
                <a:cs typeface="+mn-cs"/>
              </a:rPr>
              <a:t>The skin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regenerated</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The complexion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more radiant in the </a:t>
            </a:r>
            <a:r>
              <a:rPr lang="fr-FR" sz="1200" kern="1200" dirty="0" err="1">
                <a:solidFill>
                  <a:schemeClr val="tx1"/>
                </a:solidFill>
                <a:effectLst/>
                <a:latin typeface="+mn-lt"/>
                <a:ea typeface="+mn-ea"/>
                <a:cs typeface="+mn-cs"/>
              </a:rPr>
              <a:t>morning</a:t>
            </a:r>
            <a:endParaRPr lang="fr-FR" sz="1200" kern="1200" dirty="0">
              <a:solidFill>
                <a:schemeClr val="tx1"/>
              </a:solidFill>
              <a:effectLst/>
              <a:latin typeface="+mn-lt"/>
              <a:ea typeface="+mn-ea"/>
              <a:cs typeface="+mn-cs"/>
            </a:endParaRPr>
          </a:p>
          <a:p>
            <a:r>
              <a:rPr lang="fr-FR" sz="1200" kern="1200" dirty="0" err="1">
                <a:solidFill>
                  <a:schemeClr val="tx1"/>
                </a:solidFill>
                <a:effectLst/>
                <a:latin typeface="+mn-lt"/>
                <a:ea typeface="+mn-ea"/>
                <a:cs typeface="+mn-cs"/>
              </a:rPr>
              <a:t>airless</a:t>
            </a:r>
            <a:r>
              <a:rPr lang="fr-FR" sz="1200" kern="1200" dirty="0">
                <a:solidFill>
                  <a:schemeClr val="tx1"/>
                </a:solidFill>
                <a:effectLst/>
                <a:latin typeface="+mn-lt"/>
                <a:ea typeface="+mn-ea"/>
                <a:cs typeface="+mn-cs"/>
              </a:rPr>
              <a:t> jar</a:t>
            </a:r>
          </a:p>
          <a:p>
            <a:pPr marL="171450" indent="-171450">
              <a:buFontTx/>
              <a:buChar char="-"/>
            </a:pPr>
            <a:endParaRPr lang="fr-FR" sz="1200" b="0" i="0" u="none" strike="noStrike"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18</a:t>
            </a:fld>
            <a:endParaRPr lang="fr-FR"/>
          </a:p>
        </p:txBody>
      </p:sp>
    </p:spTree>
    <p:extLst>
      <p:ext uri="{BB962C8B-B14F-4D97-AF65-F5344CB8AC3E}">
        <p14:creationId xmlns:p14="http://schemas.microsoft.com/office/powerpoint/2010/main" val="4123325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tabLst>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INSTRUMENTAL EVALUATION - Measurement following video analysis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Quantirides</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software) of wrinkle data, after having applied the TIME RESIST NIGHT CREAM for 4 weeks (best results)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tabLst>
                <a:tab pos="1185545" algn="l"/>
              </a:tabLst>
            </a:pP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(6)CONSUMER TEST – Self-evaluation after application of the TIME RESIST NIGHT CREAM in the evening by 20 women aged 40 to 55 for 4 weeks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19</a:t>
            </a:fld>
            <a:endParaRPr lang="fr-FR"/>
          </a:p>
        </p:txBody>
      </p:sp>
    </p:spTree>
    <p:extLst>
      <p:ext uri="{BB962C8B-B14F-4D97-AF65-F5344CB8AC3E}">
        <p14:creationId xmlns:p14="http://schemas.microsoft.com/office/powerpoint/2010/main" val="4033666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C88629C-0C3F-426B-8A7E-EC5CABFFBC73}" type="slidenum">
              <a:rPr lang="fr-FR" smtClean="0"/>
              <a:t>26</a:t>
            </a:fld>
            <a:endParaRPr lang="fr-FR"/>
          </a:p>
        </p:txBody>
      </p:sp>
    </p:spTree>
    <p:extLst>
      <p:ext uri="{BB962C8B-B14F-4D97-AF65-F5344CB8AC3E}">
        <p14:creationId xmlns:p14="http://schemas.microsoft.com/office/powerpoint/2010/main" val="2899260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skin is divided into 3 main layers, each playing a role in maintaining skin structure.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r>
              <a:rPr lang="fr-FR" dirty="0"/>
              <a:t>EPIDERMIS</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outer most skin level is known as the epidermis and is renewed approximately every four weeks through the elimination of dead superficial skin cells.  It is about 0.1 mm thick and made up of 90% of keratinocytes.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broken down into 4 layers, each representing the keratinocytes' various stages of growth.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basal layer is the link to the dermis. This is where the keratinocytes are produced, from epidermal stem cells.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r>
              <a:rPr lang="fr-FR" dirty="0"/>
              <a:t>DERMIS</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skin layer located just below the epidermis is called the dermis. It is 4 times thicker. It is home to all living structures: blood vessels, hair follicles, collagen and elastin fibers (produced by fibroblasts). And lastly the sweat and sebaceous glands.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With age, the dermis becomes thinner thus leading to the creation of wrinkles.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solidFill>
                  <a:srgbClr val="444444"/>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0" u="none"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HYPODERMIS</a:t>
            </a:r>
            <a:endParaRPr lang="fr-FR" sz="1800" b="0" u="none"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hypodermis is the deepest skin layer - it is made up of fatty cells known as adipocytes. This layer supports the upper skin layers. It protects and isolates them from body heat. It contains the energy resources required to nourish the skin, such as lipids and fatty acids.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4</a:t>
            </a:fld>
            <a:endParaRPr lang="fr-FR"/>
          </a:p>
        </p:txBody>
      </p:sp>
    </p:spTree>
    <p:extLst>
      <p:ext uri="{BB962C8B-B14F-4D97-AF65-F5344CB8AC3E}">
        <p14:creationId xmlns:p14="http://schemas.microsoft.com/office/powerpoint/2010/main" val="3690014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age, skin morphology changes: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skin shows reduced abilities in renewing itself (lowered proliferation and movement towards the surface of the keratinocytes)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epidermis' stratum corneum becomes thinner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Reduced lipid synthesis, leading to the formation of the skin's protective barrier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Skin becomes dehydrated and dry much quicker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Reduced number of Langerhans cells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Reduced action in immune responses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irregularities in the body's melanogenesis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dark spots and uneven complexion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Reduced size and number of fibroblasts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disorganized dermis structure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Lower part of the face, cheekbones, eyes and eyebrows start to sag</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Altered elastin fibers and changes in collagen fibers (they become rigid and destroyed by collagenase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loss of suppleness, firmness and elasticity.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more deepening wrinkles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skin's main water reserve - known as hyaluronic acid - decreases day by day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loss of density and hydration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Slowed micro-circulation </a:t>
            </a:r>
            <a:r>
              <a:rPr lang="en-US"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dull complexion, appearance of small blood vessels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5</a:t>
            </a:fld>
            <a:endParaRPr lang="fr-FR"/>
          </a:p>
        </p:txBody>
      </p:sp>
    </p:spTree>
    <p:extLst>
      <p:ext uri="{BB962C8B-B14F-4D97-AF65-F5344CB8AC3E}">
        <p14:creationId xmlns:p14="http://schemas.microsoft.com/office/powerpoint/2010/main" val="303767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DERMIS</a:t>
            </a:r>
          </a:p>
          <a:p>
            <a:pPr algn="just">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Dermal cells form two different populations: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Fibroblasts</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that produce the extracellular matrix - i.e. the dermis' base structure. They also produce collagen and elastin, which ensure skin rigidity and elasticity.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US"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Immune system cells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(dermal dendritic cells, mast cells and macrophages).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age, the dermis becomes thinner thus leading to the creation of wrinkles.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6</a:t>
            </a:fld>
            <a:endParaRPr lang="fr-FR"/>
          </a:p>
        </p:txBody>
      </p:sp>
    </p:spTree>
    <p:extLst>
      <p:ext uri="{BB962C8B-B14F-4D97-AF65-F5344CB8AC3E}">
        <p14:creationId xmlns:p14="http://schemas.microsoft.com/office/powerpoint/2010/main" val="397519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extracellular matrix (ECM) refers to all the dermis' extracellular macromolecules, and is therefore the skin's largest component. It provides skin with its unique elasticity and firmness properties thanks to 2 types of molecules contained in the ECM and secreted by the fibroblasts: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Structural proteins: collagen, elastin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Proteoglycanes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proteins such as hyaluronic acid - which are extremely hydrating -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glucosaminoglycanes</a:t>
            </a:r>
            <a:r>
              <a:rPr lang="en-US" sz="1800" dirty="0">
                <a:effectLst/>
                <a:latin typeface="Calibri" panose="020F0502020204030204" pitchFamily="34" charset="0"/>
                <a:ea typeface="Calibri" panose="020F0502020204030204" pitchFamily="34" charset="0"/>
                <a:cs typeface="Times New Roman" panose="02020603050405020304" pitchFamily="18" charset="0"/>
              </a:rPr>
              <a:t> (GAGs).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combination of these various components gives the ECM its properties and helps skin look younger.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age the ECM loses in structure and skin loses in firmness, setting the face's negative expressions because of accentuated wrinkles .  </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Chemical composition:</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Collagen is a fibrous protein composed mainly of amino acids such as glycine, proline and hydroxyproline. It forms long, thick, strong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fibres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provide structure and resistance to the skin.</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Elastin is an elastic protein rich in specific amino acids, notably glycine, alanine and valine. It comes in the form of fine, flexible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fibres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that give the skin its elasticity and its ability to deform and return to its original shape.</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Functions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Collagen ensures the structure and resistance of the skin. It acts as a 'scaffold' that maintains the skin's firmness and tone, helping to prevent skin slackening and premature ageing.</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Elastin is responsible for the skin's elasticity. It allows the skin to bend, move and regain its shape after being stretched or deformed. Elastin prevents the skin from sagging and helps to maintain a youthful, firm appearance.</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Structure and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organisation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Collagen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fibres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thicker and more rigid. They form a dense network in the skin's dermis, providing mechanical strength and a solid structure.</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Elastin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fibres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thinner and more flexible. They are interwoven with the collagen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fibres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form an elastic network that allows the skin to deform and return to its original shape.</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Ageing:</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age, collagen production decreases, leading to a loss of skin firmness and volume, as well as the appearance of fine lines and wrinkles.</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reduction in elastin production with age also contributes to skin sagging and loss of elasticity, leading to a less firm, more wrinkled appearance.</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summary, although collagen and elastin work together to ensure the skin's integrity and functionality, they have distinct properties and play specific roles in the skin's structure, firmness and elasticity.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7</a:t>
            </a:fld>
            <a:endParaRPr lang="fr-FR"/>
          </a:p>
        </p:txBody>
      </p:sp>
    </p:spTree>
    <p:extLst>
      <p:ext uri="{BB962C8B-B14F-4D97-AF65-F5344CB8AC3E}">
        <p14:creationId xmlns:p14="http://schemas.microsoft.com/office/powerpoint/2010/main" val="81713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 a daily basis, skin is required to face various forms of aggression.  Skin must therefore renew itself constantly to maintain its condition. Stem cells enable these maintenance and repair processes: they are responsible for the skin's constant regeneration. Indeed, they can multiply into identical or different cells depending on your body's needs (for instance, 1 stem cell in the epidermis is capable of producing more than 100 billion cells).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date, scientists have identified several types of skin stem cells: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Epidermal stem cells,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responsible for the daily regeneration of the various skin layers in the epidermis, and thus its full regeneration every 28 days. Their main role is to produce keratinocytes, and are located in the epidermis' basal layer. With the slowing of epidermal stem cell activity, skin becomes thinner, its hydrolipidic films grows more fragile, making skin dryer and more fragile.</a:t>
            </a:r>
          </a:p>
          <a:p>
            <a:pPr marL="0" marR="0" lvl="0" indent="0" algn="just" defTabSz="914400" rtl="0" eaLnBrk="1" fontAlgn="auto" latinLnBrk="0" hangingPunct="1">
              <a:lnSpc>
                <a:spcPct val="107000"/>
              </a:lnSpc>
              <a:spcBef>
                <a:spcPts val="0"/>
              </a:spcBef>
              <a:spcAft>
                <a:spcPts val="0"/>
              </a:spcAft>
              <a:buClrTx/>
              <a:buSzTx/>
              <a:buFont typeface="Calibri" panose="020F0502020204030204" pitchFamily="34" charset="0"/>
              <a:buNone/>
              <a:tabLst/>
              <a:defRP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Decreased epidermal stem cells activity and quantity leads to the diminution of the epidermis renewal, which does not happen anymore every 28 days. So it becomes sensitive to external aggressors and the skin upper layer quality diminishes.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buFont typeface="Calibri" panose="020F0502020204030204" pitchFamily="34" charse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Dermal stem cells:  </a:t>
            </a:r>
            <a:r>
              <a:rPr lang="en-US" sz="1800" dirty="0">
                <a:effectLst/>
                <a:latin typeface="Calibri" panose="020F0502020204030204" pitchFamily="34" charset="0"/>
                <a:ea typeface="Calibri" panose="020F0502020204030204" pitchFamily="34" charset="0"/>
                <a:cs typeface="Times New Roman" panose="02020603050405020304" pitchFamily="18" charset="0"/>
              </a:rPr>
              <a:t>located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around hair follicles. Create fibroblasts (cells that then produce skin support cells, as well as elastin and collagen). Those stem cells are therefore directly involved into the maintaining of the skin architecture and elasticity.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Decreased dermal stem cell activity and quantity leads to a reduced number of fibroblasts and thus of collagen and elastin fibers, hence a loss of firmness and elasticity.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pPr algn="just">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Stem cells repair and renew skin </a:t>
            </a:r>
          </a:p>
          <a:p>
            <a:pPr algn="just">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They are essential for preserving visibly young and beautiful skin. We proved that quantity, activity and "quality" of the skin's stem cells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deteriorates over time; there are fewer of them, and they grow to be more "tired and damaged". (It is said we have ten times fewer at the age of 60 that in our early years).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a:t>
            </a:r>
            <a:r>
              <a:rPr lang="en-US" sz="1800" dirty="0">
                <a:effectLst/>
                <a:latin typeface="Calibri" panose="020F0502020204030204" pitchFamily="34" charset="0"/>
                <a:ea typeface="Calibri" panose="020F0502020204030204" pitchFamily="34" charset="0"/>
                <a:cs typeface="Times New Roman" panose="02020603050405020304" pitchFamily="18" charset="0"/>
              </a:rPr>
              <a:t>weakening process is one of the main causes of skin aging and the appearance of wrinkles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9</a:t>
            </a:fld>
            <a:endParaRPr lang="fr-FR"/>
          </a:p>
        </p:txBody>
      </p:sp>
    </p:spTree>
    <p:extLst>
      <p:ext uri="{BB962C8B-B14F-4D97-AF65-F5344CB8AC3E}">
        <p14:creationId xmlns:p14="http://schemas.microsoft.com/office/powerpoint/2010/main" val="3395487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why the cosmetics industry has taken an interest in these natural treasures and how they operate to fight against aging.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Stem cells live in a micro-environment called a “nest", made up of other cells, growth factors, etc. The purpose of cosmetics is to provide all the elements required for improving this nest so cells can thrive and function optimally.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r>
              <a:rPr lang="en-US" sz="1800" u="sng"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generation of cosmetics focused on stem cells (2008):</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this first generation, brands were interested in protecting the "niche" (micro-environment) in which the stem cells thrive. This solution was an answer to the stem cells' vulnerability, small quantity and reduced renewal capacity over time - their environment must therefore be protected to in turn protect the stem cell pool sustainably.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800" u="sng" baseline="30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nd</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generation of cosmetics focused on stem cells: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Consists in adding to anti-aging creams plant-based stem cells, cosmetic active ingredients extracted from plants through biotechnological means. Just like human stem cells, they have exceptional self-regeneration abilities to rekindle the skin's youthfulness. They are in fact capable of positively influencing skin stem cell function, by protecting them, revitalizing them and keeping their activity stable. Plant-based stem cells settled like a cocoon around skin stem cells protecting them against external aggressors and degradation overtime.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Indented first to act on the epidermal stem cells, the discovery about the exceptional power of the dermal stem cells offers today new possibilities.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10</a:t>
            </a:fld>
            <a:endParaRPr lang="fr-FR"/>
          </a:p>
        </p:txBody>
      </p:sp>
    </p:spTree>
    <p:extLst>
      <p:ext uri="{BB962C8B-B14F-4D97-AF65-F5344CB8AC3E}">
        <p14:creationId xmlns:p14="http://schemas.microsoft.com/office/powerpoint/2010/main" val="184919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protects</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preserves</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a:t>
            </a:r>
          </a:p>
          <a:p>
            <a:r>
              <a:rPr lang="fr-FR" sz="1200" kern="1200" dirty="0" err="1">
                <a:solidFill>
                  <a:schemeClr val="tx1"/>
                </a:solidFill>
                <a:effectLst/>
                <a:latin typeface="+mn-lt"/>
                <a:ea typeface="+mn-ea"/>
                <a:cs typeface="+mn-cs"/>
              </a:rPr>
              <a:t>History</a:t>
            </a:r>
            <a:r>
              <a:rPr lang="fr-FR" sz="1200" kern="1200" dirty="0">
                <a:solidFill>
                  <a:schemeClr val="tx1"/>
                </a:solidFill>
                <a:effectLst/>
                <a:latin typeface="+mn-lt"/>
                <a:ea typeface="+mn-ea"/>
                <a:cs typeface="+mn-cs"/>
              </a:rPr>
              <a:t> :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110 000 BC to 10000 BC, 90% of </a:t>
            </a:r>
            <a:r>
              <a:rPr lang="fr-FR" sz="1200" kern="1200" dirty="0" err="1">
                <a:solidFill>
                  <a:schemeClr val="tx1"/>
                </a:solidFill>
                <a:effectLst/>
                <a:latin typeface="+mn-lt"/>
                <a:ea typeface="+mn-ea"/>
                <a:cs typeface="+mn-cs"/>
              </a:rPr>
              <a:t>terrestrial</a:t>
            </a:r>
            <a:r>
              <a:rPr lang="fr-FR" sz="1200" kern="1200" dirty="0">
                <a:solidFill>
                  <a:schemeClr val="tx1"/>
                </a:solidFill>
                <a:effectLst/>
                <a:latin typeface="+mn-lt"/>
                <a:ea typeface="+mn-ea"/>
                <a:cs typeface="+mn-cs"/>
              </a:rPr>
              <a:t> life </a:t>
            </a:r>
            <a:r>
              <a:rPr lang="fr-FR" sz="1200" kern="1200" dirty="0" err="1">
                <a:solidFill>
                  <a:schemeClr val="tx1"/>
                </a:solidFill>
                <a:effectLst/>
                <a:latin typeface="+mn-lt"/>
                <a:ea typeface="+mn-ea"/>
                <a:cs typeface="+mn-cs"/>
              </a:rPr>
              <a:t>disappeared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Some</a:t>
            </a:r>
            <a:r>
              <a:rPr lang="fr-FR" sz="1200" kern="1200" dirty="0">
                <a:solidFill>
                  <a:schemeClr val="tx1"/>
                </a:solidFill>
                <a:effectLst/>
                <a:latin typeface="+mn-lt"/>
                <a:ea typeface="+mn-ea"/>
                <a:cs typeface="+mn-cs"/>
              </a:rPr>
              <a:t> plants </a:t>
            </a:r>
            <a:r>
              <a:rPr lang="fr-FR" sz="1200" kern="1200" dirty="0" err="1">
                <a:solidFill>
                  <a:schemeClr val="tx1"/>
                </a:solidFill>
                <a:effectLst/>
                <a:latin typeface="+mn-lt"/>
                <a:ea typeface="+mn-ea"/>
                <a:cs typeface="+mn-cs"/>
              </a:rPr>
              <a:t>survived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such</a:t>
            </a:r>
            <a:r>
              <a:rPr lang="fr-FR" sz="1200" kern="1200" dirty="0">
                <a:solidFill>
                  <a:schemeClr val="tx1"/>
                </a:solidFill>
                <a:effectLst/>
                <a:latin typeface="+mn-lt"/>
                <a:ea typeface="+mn-ea"/>
                <a:cs typeface="+mn-cs"/>
              </a:rPr>
              <a:t> as the nunataks.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extremophilic</a:t>
            </a:r>
            <a:r>
              <a:rPr lang="fr-FR" sz="1200" kern="1200" dirty="0">
                <a:solidFill>
                  <a:schemeClr val="tx1"/>
                </a:solidFill>
                <a:effectLst/>
                <a:latin typeface="+mn-lt"/>
                <a:ea typeface="+mn-ea"/>
                <a:cs typeface="+mn-cs"/>
              </a:rPr>
              <a:t> alpine plants </a:t>
            </a:r>
            <a:r>
              <a:rPr lang="fr-FR" sz="1200" kern="1200" dirty="0" err="1">
                <a:solidFill>
                  <a:schemeClr val="tx1"/>
                </a:solidFill>
                <a:effectLst/>
                <a:latin typeface="+mn-lt"/>
                <a:ea typeface="+mn-ea"/>
                <a:cs typeface="+mn-cs"/>
              </a:rPr>
              <a:t>survived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ice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because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migrated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during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periods</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extreme</a:t>
            </a:r>
            <a:r>
              <a:rPr lang="fr-FR" sz="1200" kern="1200" dirty="0">
                <a:solidFill>
                  <a:schemeClr val="tx1"/>
                </a:solidFill>
                <a:effectLst/>
                <a:latin typeface="+mn-lt"/>
                <a:ea typeface="+mn-ea"/>
                <a:cs typeface="+mn-cs"/>
              </a:rPr>
              <a:t> cold to </a:t>
            </a:r>
            <a:r>
              <a:rPr lang="fr-FR" sz="1200" kern="1200" dirty="0" err="1">
                <a:solidFill>
                  <a:schemeClr val="tx1"/>
                </a:solidFill>
                <a:effectLst/>
                <a:latin typeface="+mn-lt"/>
                <a:ea typeface="+mn-ea"/>
                <a:cs typeface="+mn-cs"/>
              </a:rPr>
              <a:t>unglaciated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mountain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peaks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called</a:t>
            </a:r>
            <a:r>
              <a:rPr lang="fr-FR" sz="1200" kern="1200" dirty="0">
                <a:solidFill>
                  <a:schemeClr val="tx1"/>
                </a:solidFill>
                <a:effectLst/>
                <a:latin typeface="+mn-lt"/>
                <a:ea typeface="+mn-ea"/>
                <a:cs typeface="+mn-cs"/>
              </a:rPr>
              <a:t> Nunatak (</a:t>
            </a:r>
            <a:r>
              <a:rPr lang="fr-FR" sz="1200" kern="1200" dirty="0" err="1">
                <a:solidFill>
                  <a:schemeClr val="tx1"/>
                </a:solidFill>
                <a:effectLst/>
                <a:latin typeface="+mn-lt"/>
                <a:ea typeface="+mn-ea"/>
                <a:cs typeface="+mn-cs"/>
              </a:rPr>
              <a:t>hence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name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can </a:t>
            </a:r>
            <a:r>
              <a:rPr lang="fr-FR" sz="1200" kern="1200" dirty="0" err="1">
                <a:solidFill>
                  <a:schemeClr val="tx1"/>
                </a:solidFill>
                <a:effectLst/>
                <a:latin typeface="+mn-lt"/>
                <a:ea typeface="+mn-ea"/>
                <a:cs typeface="+mn-cs"/>
              </a:rPr>
              <a:t>still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found</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Alps</a:t>
            </a:r>
            <a:r>
              <a:rPr lang="fr-FR" sz="1200" kern="1200" dirty="0">
                <a:solidFill>
                  <a:schemeClr val="tx1"/>
                </a:solidFill>
                <a:effectLst/>
                <a:latin typeface="+mn-lt"/>
                <a:ea typeface="+mn-ea"/>
                <a:cs typeface="+mn-cs"/>
              </a:rPr>
              <a:t> and are </a:t>
            </a:r>
            <a:r>
              <a:rPr lang="fr-FR" sz="1200" kern="1200" dirty="0" err="1">
                <a:solidFill>
                  <a:schemeClr val="tx1"/>
                </a:solidFill>
                <a:effectLst/>
                <a:latin typeface="+mn-lt"/>
                <a:ea typeface="+mn-ea"/>
                <a:cs typeface="+mn-cs"/>
              </a:rPr>
              <a:t>considered</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most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ancient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species</a:t>
            </a:r>
            <a:r>
              <a:rPr lang="fr-FR" sz="1200" kern="1200" dirty="0">
                <a:solidFill>
                  <a:schemeClr val="tx1"/>
                </a:solidFill>
                <a:effectLst/>
                <a:latin typeface="+mn-lt"/>
                <a:ea typeface="+mn-ea"/>
                <a:cs typeface="+mn-cs"/>
              </a:rPr>
              <a:t> of the alpine </a:t>
            </a:r>
            <a:r>
              <a:rPr lang="fr-FR" sz="1200" kern="1200" dirty="0" err="1">
                <a:solidFill>
                  <a:schemeClr val="tx1"/>
                </a:solidFill>
                <a:effectLst/>
                <a:latin typeface="+mn-lt"/>
                <a:ea typeface="+mn-ea"/>
                <a:cs typeface="+mn-cs"/>
              </a:rPr>
              <a:t>fauna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one of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Nunataks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being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constantly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exposed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strong</a:t>
            </a:r>
            <a:r>
              <a:rPr lang="fr-FR" sz="1200" kern="1200" dirty="0">
                <a:solidFill>
                  <a:schemeClr val="tx1"/>
                </a:solidFill>
                <a:effectLst/>
                <a:latin typeface="+mn-lt"/>
                <a:ea typeface="+mn-ea"/>
                <a:cs typeface="+mn-cs"/>
              </a:rPr>
              <a:t> UV radiation but </a:t>
            </a:r>
            <a:r>
              <a:rPr lang="fr-FR" sz="1200" kern="1200" dirty="0" err="1">
                <a:solidFill>
                  <a:schemeClr val="tx1"/>
                </a:solidFill>
                <a:effectLst/>
                <a:latin typeface="+mn-lt"/>
                <a:ea typeface="+mn-ea"/>
                <a:cs typeface="+mn-cs"/>
              </a:rPr>
              <a:t>also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cold </a:t>
            </a:r>
            <a:r>
              <a:rPr lang="fr-FR" sz="1200" kern="1200" dirty="0" err="1">
                <a:solidFill>
                  <a:schemeClr val="tx1"/>
                </a:solidFill>
                <a:effectLst/>
                <a:latin typeface="+mn-lt"/>
                <a:ea typeface="+mn-ea"/>
                <a:cs typeface="+mn-cs"/>
              </a:rPr>
              <a:t>temperatures</a:t>
            </a:r>
            <a:r>
              <a:rPr lang="fr-FR" sz="1200" kern="1200" dirty="0">
                <a:solidFill>
                  <a:schemeClr val="tx1"/>
                </a:solidFill>
                <a:effectLst/>
                <a:latin typeface="+mn-lt"/>
                <a:ea typeface="+mn-ea"/>
                <a:cs typeface="+mn-cs"/>
              </a:rPr>
              <a:t>, has </a:t>
            </a:r>
            <a:r>
              <a:rPr lang="fr-FR" sz="1200" kern="1200" dirty="0" err="1">
                <a:solidFill>
                  <a:schemeClr val="tx1"/>
                </a:solidFill>
                <a:effectLst/>
                <a:latin typeface="+mn-lt"/>
                <a:ea typeface="+mn-ea"/>
                <a:cs typeface="+mn-cs"/>
              </a:rPr>
              <a:t>developed</a:t>
            </a:r>
            <a:r>
              <a:rPr lang="fr-FR" sz="1200" kern="1200" dirty="0">
                <a:solidFill>
                  <a:schemeClr val="tx1"/>
                </a:solidFill>
                <a:effectLst/>
                <a:latin typeface="+mn-lt"/>
                <a:ea typeface="+mn-ea"/>
                <a:cs typeface="+mn-cs"/>
              </a:rPr>
              <a:t> protective and </a:t>
            </a:r>
            <a:r>
              <a:rPr lang="fr-FR" sz="1200" kern="1200" dirty="0" err="1">
                <a:solidFill>
                  <a:schemeClr val="tx1"/>
                </a:solidFill>
                <a:effectLst/>
                <a:latin typeface="+mn-lt"/>
                <a:ea typeface="+mn-ea"/>
                <a:cs typeface="+mn-cs"/>
              </a:rPr>
              <a:t>restorative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properties</a:t>
            </a:r>
            <a:r>
              <a:rPr lang="fr-FR" sz="1200" kern="1200" dirty="0">
                <a:solidFill>
                  <a:schemeClr val="tx1"/>
                </a:solidFill>
                <a:effectLst/>
                <a:latin typeface="+mn-lt"/>
                <a:ea typeface="+mn-ea"/>
                <a:cs typeface="+mn-cs"/>
              </a:rPr>
              <a:t> to survive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extreme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t>
            </a:r>
            <a:r>
              <a:rPr lang="fr-FR" sz="1200" kern="120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Method of production: Eco-Innovation</a:t>
            </a:r>
          </a:p>
          <a:p>
            <a:r>
              <a:rPr lang="fr-FR" sz="1200" kern="1200" dirty="0">
                <a:solidFill>
                  <a:schemeClr val="tx1"/>
                </a:solidFill>
                <a:effectLst/>
                <a:latin typeface="+mn-lt"/>
                <a:ea typeface="+mn-ea"/>
                <a:cs typeface="+mn-cs"/>
              </a:rPr>
              <a:t>A </a:t>
            </a:r>
            <a:r>
              <a:rPr lang="fr-FR" sz="1200" kern="1200" dirty="0" err="1">
                <a:solidFill>
                  <a:schemeClr val="tx1"/>
                </a:solidFill>
                <a:effectLst/>
                <a:latin typeface="+mn-lt"/>
                <a:ea typeface="+mn-ea"/>
                <a:cs typeface="+mn-cs"/>
              </a:rPr>
              <a:t>very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small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amount</a:t>
            </a:r>
            <a:r>
              <a:rPr lang="fr-FR" sz="1200" kern="1200" dirty="0">
                <a:solidFill>
                  <a:schemeClr val="tx1"/>
                </a:solidFill>
                <a:effectLst/>
                <a:latin typeface="+mn-lt"/>
                <a:ea typeface="+mn-ea"/>
                <a:cs typeface="+mn-cs"/>
              </a:rPr>
              <a:t> of plant </a:t>
            </a:r>
            <a:r>
              <a:rPr lang="fr-FR" sz="1200" kern="1200" dirty="0" err="1">
                <a:solidFill>
                  <a:schemeClr val="tx1"/>
                </a:solidFill>
                <a:effectLst/>
                <a:latin typeface="+mn-lt"/>
                <a:ea typeface="+mn-ea"/>
                <a:cs typeface="+mn-cs"/>
              </a:rPr>
              <a:t>material</a:t>
            </a:r>
            <a:r>
              <a:rPr lang="fr-FR" sz="1200" kern="1200" dirty="0">
                <a:solidFill>
                  <a:schemeClr val="tx1"/>
                </a:solidFill>
                <a:effectLst/>
                <a:latin typeface="+mn-lt"/>
                <a:ea typeface="+mn-ea"/>
                <a:cs typeface="+mn-cs"/>
              </a:rPr>
              <a:t> (e.g. a fruit or a </a:t>
            </a:r>
            <a:r>
              <a:rPr lang="fr-FR" sz="1200" kern="1200" dirty="0" err="1">
                <a:solidFill>
                  <a:schemeClr val="tx1"/>
                </a:solidFill>
                <a:effectLst/>
                <a:latin typeface="+mn-lt"/>
                <a:ea typeface="+mn-ea"/>
                <a:cs typeface="+mn-cs"/>
              </a:rPr>
              <a:t>leaf</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needed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establish</a:t>
            </a:r>
            <a:r>
              <a:rPr lang="fr-FR" sz="1200" kern="1200" dirty="0">
                <a:solidFill>
                  <a:schemeClr val="tx1"/>
                </a:solidFill>
                <a:effectLst/>
                <a:latin typeface="+mn-lt"/>
                <a:ea typeface="+mn-ea"/>
                <a:cs typeface="+mn-cs"/>
              </a:rPr>
              <a:t> a plant stem </a:t>
            </a:r>
            <a:r>
              <a:rPr lang="fr-FR" sz="1200" kern="1200" dirty="0" err="1">
                <a:solidFill>
                  <a:schemeClr val="tx1"/>
                </a:solidFill>
                <a:effectLst/>
                <a:latin typeface="+mn-lt"/>
                <a:ea typeface="+mn-ea"/>
                <a:cs typeface="+mn-cs"/>
              </a:rPr>
              <a:t>cell</a:t>
            </a:r>
            <a:r>
              <a:rPr lang="fr-FR" sz="1200" kern="1200" dirty="0">
                <a:solidFill>
                  <a:schemeClr val="tx1"/>
                </a:solidFill>
                <a:effectLst/>
                <a:latin typeface="+mn-lt"/>
                <a:ea typeface="+mn-ea"/>
                <a:cs typeface="+mn-cs"/>
              </a:rPr>
              <a:t> culture. </a:t>
            </a:r>
            <a:r>
              <a:rPr lang="fr-FR" sz="1200" kern="1200" dirty="0" err="1">
                <a:solidFill>
                  <a:schemeClr val="tx1"/>
                </a:solidFill>
                <a:effectLst/>
                <a:latin typeface="+mn-lt"/>
                <a:ea typeface="+mn-ea"/>
                <a:cs typeface="+mn-cs"/>
              </a:rPr>
              <a:t>Thus</a:t>
            </a:r>
            <a:r>
              <a:rPr lang="fr-FR" sz="1200" kern="1200" dirty="0">
                <a:solidFill>
                  <a:schemeClr val="tx1"/>
                </a:solidFill>
                <a:effectLst/>
                <a:latin typeface="+mn-lt"/>
                <a:ea typeface="+mn-ea"/>
                <a:cs typeface="+mn-cs"/>
              </a:rPr>
              <a:t> rare and </a:t>
            </a:r>
            <a:r>
              <a:rPr lang="fr-FR" sz="1200" kern="1200" dirty="0" err="1">
                <a:solidFill>
                  <a:schemeClr val="tx1"/>
                </a:solidFill>
                <a:effectLst/>
                <a:latin typeface="+mn-lt"/>
                <a:ea typeface="+mn-ea"/>
                <a:cs typeface="+mn-cs"/>
              </a:rPr>
              <a:t>endangered</a:t>
            </a:r>
            <a:r>
              <a:rPr lang="fr-FR" sz="1200" kern="1200" dirty="0">
                <a:solidFill>
                  <a:schemeClr val="tx1"/>
                </a:solidFill>
                <a:effectLst/>
                <a:latin typeface="+mn-lt"/>
                <a:ea typeface="+mn-ea"/>
                <a:cs typeface="+mn-cs"/>
              </a:rPr>
              <a:t> plants are </a:t>
            </a:r>
            <a:r>
              <a:rPr lang="fr-FR" sz="1200" kern="1200" dirty="0" err="1">
                <a:solidFill>
                  <a:schemeClr val="tx1"/>
                </a:solidFill>
                <a:effectLst/>
                <a:latin typeface="+mn-lt"/>
                <a:ea typeface="+mn-ea"/>
                <a:cs typeface="+mn-cs"/>
              </a:rPr>
              <a:t>preserved</a:t>
            </a:r>
            <a:r>
              <a:rPr lang="fr-FR" sz="1200" kern="1200" dirty="0">
                <a:solidFill>
                  <a:schemeClr val="tx1"/>
                </a:solidFill>
                <a:effectLst/>
                <a:latin typeface="+mn-lt"/>
                <a:ea typeface="+mn-ea"/>
                <a:cs typeface="+mn-cs"/>
              </a:rPr>
              <a:t>.</a:t>
            </a:r>
          </a:p>
          <a:p>
            <a:r>
              <a:rPr lang="fr-FR" sz="1200" kern="1200" dirty="0">
                <a:solidFill>
                  <a:schemeClr val="tx1"/>
                </a:solidFill>
                <a:effectLst/>
                <a:latin typeface="+mn-lt"/>
                <a:ea typeface="+mn-ea"/>
                <a:cs typeface="+mn-cs"/>
              </a:rPr>
              <a:t>This technique </a:t>
            </a:r>
            <a:r>
              <a:rPr lang="fr-FR" sz="1200" kern="1200" dirty="0" err="1">
                <a:solidFill>
                  <a:schemeClr val="tx1"/>
                </a:solidFill>
                <a:effectLst/>
                <a:latin typeface="+mn-lt"/>
                <a:ea typeface="+mn-ea"/>
                <a:cs typeface="+mn-cs"/>
              </a:rPr>
              <a:t>does</a:t>
            </a:r>
            <a:r>
              <a:rPr lang="fr-FR" sz="1200" kern="1200" dirty="0">
                <a:solidFill>
                  <a:schemeClr val="tx1"/>
                </a:solidFill>
                <a:effectLst/>
                <a:latin typeface="+mn-lt"/>
                <a:ea typeface="+mn-ea"/>
                <a:cs typeface="+mn-cs"/>
              </a:rPr>
              <a:t> not </a:t>
            </a:r>
            <a:r>
              <a:rPr lang="fr-FR" sz="1200" kern="1200" dirty="0" err="1">
                <a:solidFill>
                  <a:schemeClr val="tx1"/>
                </a:solidFill>
                <a:effectLst/>
                <a:latin typeface="+mn-lt"/>
                <a:ea typeface="+mn-ea"/>
                <a:cs typeface="+mn-cs"/>
              </a:rPr>
              <a:t>require</a:t>
            </a:r>
            <a:r>
              <a:rPr lang="fr-FR" sz="1200" kern="1200" dirty="0">
                <a:solidFill>
                  <a:schemeClr val="tx1"/>
                </a:solidFill>
                <a:effectLst/>
                <a:latin typeface="+mn-lt"/>
                <a:ea typeface="+mn-ea"/>
                <a:cs typeface="+mn-cs"/>
              </a:rPr>
              <a:t> agricultural land</a:t>
            </a:r>
          </a:p>
          <a:p>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is</a:t>
            </a:r>
            <a:r>
              <a:rPr lang="fr-FR" sz="1200" kern="1200" dirty="0">
                <a:solidFill>
                  <a:schemeClr val="tx1"/>
                </a:solidFill>
                <a:effectLst/>
                <a:latin typeface="+mn-lt"/>
                <a:ea typeface="+mn-ea"/>
                <a:cs typeface="+mn-cs"/>
              </a:rPr>
              <a:t> water-efficient </a:t>
            </a:r>
            <a:r>
              <a:rPr lang="fr-FR" sz="1200" kern="1200" dirty="0" err="1">
                <a:solidFill>
                  <a:schemeClr val="tx1"/>
                </a:solidFill>
                <a:effectLst/>
                <a:latin typeface="+mn-lt"/>
                <a:ea typeface="+mn-ea"/>
                <a:cs typeface="+mn-cs"/>
              </a:rPr>
              <a:t>compared</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conventional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It </a:t>
            </a:r>
            <a:r>
              <a:rPr lang="fr-FR" sz="1200" kern="1200" dirty="0" err="1">
                <a:solidFill>
                  <a:schemeClr val="tx1"/>
                </a:solidFill>
                <a:effectLst/>
                <a:latin typeface="+mn-lt"/>
                <a:ea typeface="+mn-ea"/>
                <a:cs typeface="+mn-cs"/>
              </a:rPr>
              <a:t>does</a:t>
            </a:r>
            <a:r>
              <a:rPr lang="fr-FR" sz="1200" kern="1200" dirty="0">
                <a:solidFill>
                  <a:schemeClr val="tx1"/>
                </a:solidFill>
                <a:effectLst/>
                <a:latin typeface="+mn-lt"/>
                <a:ea typeface="+mn-ea"/>
                <a:cs typeface="+mn-cs"/>
              </a:rPr>
              <a:t> not </a:t>
            </a:r>
            <a:r>
              <a:rPr lang="fr-FR" sz="1200" kern="1200" dirty="0" err="1">
                <a:solidFill>
                  <a:schemeClr val="tx1"/>
                </a:solidFill>
                <a:effectLst/>
                <a:latin typeface="+mn-lt"/>
                <a:ea typeface="+mn-ea"/>
                <a:cs typeface="+mn-cs"/>
              </a:rPr>
              <a:t>require</a:t>
            </a:r>
            <a:r>
              <a:rPr lang="fr-FR" sz="1200" kern="1200" dirty="0">
                <a:solidFill>
                  <a:schemeClr val="tx1"/>
                </a:solidFill>
                <a:effectLst/>
                <a:latin typeface="+mn-lt"/>
                <a:ea typeface="+mn-ea"/>
                <a:cs typeface="+mn-cs"/>
              </a:rPr>
              <a:t> pesticides or </a:t>
            </a:r>
            <a:r>
              <a:rPr lang="fr-FR" sz="1200" kern="1200" dirty="0" err="1">
                <a:solidFill>
                  <a:schemeClr val="tx1"/>
                </a:solidFill>
                <a:effectLst/>
                <a:latin typeface="+mn-lt"/>
                <a:ea typeface="+mn-ea"/>
                <a:cs typeface="+mn-cs"/>
              </a:rPr>
              <a:t>fertilizers</a:t>
            </a:r>
            <a:r>
              <a:rPr lang="fr-FR" sz="1200" kern="1200" dirty="0">
                <a:solidFill>
                  <a:schemeClr val="tx1"/>
                </a:solidFill>
                <a:effectLst/>
                <a:latin typeface="+mn-lt"/>
                <a:ea typeface="+mn-ea"/>
                <a:cs typeface="+mn-cs"/>
              </a:rPr>
              <a:t>.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Action: </a:t>
            </a:r>
          </a:p>
          <a:p>
            <a:r>
              <a:rPr lang="fr-FR" sz="1200" kern="1200" dirty="0">
                <a:solidFill>
                  <a:schemeClr val="tx1"/>
                </a:solidFill>
                <a:effectLst/>
                <a:latin typeface="+mn-lt"/>
                <a:ea typeface="+mn-ea"/>
                <a:cs typeface="+mn-cs"/>
              </a:rPr>
              <a:t>The </a:t>
            </a:r>
            <a:r>
              <a:rPr lang="fr-FR" sz="1200" kern="1200" dirty="0" err="1">
                <a:solidFill>
                  <a:schemeClr val="tx1"/>
                </a:solidFill>
                <a:effectLst/>
                <a:latin typeface="+mn-lt"/>
                <a:ea typeface="+mn-ea"/>
                <a:cs typeface="+mn-cs"/>
              </a:rPr>
              <a:t>extraordinary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survival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of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allows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protect</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revitalize</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skin's</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they</a:t>
            </a:r>
            <a:r>
              <a:rPr lang="fr-FR" sz="1200" kern="1200" dirty="0">
                <a:solidFill>
                  <a:schemeClr val="tx1"/>
                </a:solidFill>
                <a:effectLst/>
                <a:latin typeface="+mn-lt"/>
                <a:ea typeface="+mn-ea"/>
                <a:cs typeface="+mn-cs"/>
              </a:rPr>
              <a:t> have the </a:t>
            </a:r>
            <a:r>
              <a:rPr lang="fr-FR" sz="1200" kern="1200" dirty="0" err="1">
                <a:solidFill>
                  <a:schemeClr val="tx1"/>
                </a:solidFill>
                <a:effectLst/>
                <a:latin typeface="+mn-lt"/>
                <a:ea typeface="+mn-ea"/>
                <a:cs typeface="+mn-cs"/>
              </a:rPr>
              <a:t>weapons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protect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themselves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environmental</a:t>
            </a:r>
            <a:r>
              <a:rPr lang="fr-FR" sz="1200" kern="1200" dirty="0">
                <a:solidFill>
                  <a:schemeClr val="tx1"/>
                </a:solidFill>
                <a:effectLst/>
                <a:latin typeface="+mn-lt"/>
                <a:ea typeface="+mn-ea"/>
                <a:cs typeface="+mn-cs"/>
              </a:rPr>
              <a:t> stresses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are the main cause of skin </a:t>
            </a:r>
            <a:r>
              <a:rPr lang="fr-FR" sz="1200" kern="1200" dirty="0" err="1">
                <a:solidFill>
                  <a:schemeClr val="tx1"/>
                </a:solidFill>
                <a:effectLst/>
                <a:latin typeface="+mn-lt"/>
                <a:ea typeface="+mn-ea"/>
                <a:cs typeface="+mn-cs"/>
              </a:rPr>
              <a:t>aging</a:t>
            </a:r>
            <a:r>
              <a:rPr lang="fr-FR" sz="1200" kern="1200" dirty="0">
                <a:solidFill>
                  <a:schemeClr val="tx1"/>
                </a:solidFill>
                <a:effectLst/>
                <a:latin typeface="+mn-lt"/>
                <a:ea typeface="+mn-ea"/>
                <a:cs typeface="+mn-cs"/>
              </a:rPr>
              <a:t>. This </a:t>
            </a:r>
            <a:r>
              <a:rPr lang="fr-FR" sz="1200" kern="1200" dirty="0" err="1">
                <a:solidFill>
                  <a:schemeClr val="tx1"/>
                </a:solidFill>
                <a:effectLst/>
                <a:latin typeface="+mn-lt"/>
                <a:ea typeface="+mn-ea"/>
                <a:cs typeface="+mn-cs"/>
              </a:rPr>
              <a:t>ability</a:t>
            </a:r>
            <a:r>
              <a:rPr lang="fr-FR" sz="1200" kern="1200" dirty="0">
                <a:solidFill>
                  <a:schemeClr val="tx1"/>
                </a:solidFill>
                <a:effectLst/>
                <a:latin typeface="+mn-lt"/>
                <a:ea typeface="+mn-ea"/>
                <a:cs typeface="+mn-cs"/>
              </a:rPr>
              <a:t> translates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Protection of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from</a:t>
            </a:r>
            <a:r>
              <a:rPr lang="fr-FR" sz="1200" kern="1200" dirty="0">
                <a:solidFill>
                  <a:schemeClr val="tx1"/>
                </a:solidFill>
                <a:effectLst/>
                <a:latin typeface="+mn-lt"/>
                <a:ea typeface="+mn-ea"/>
                <a:cs typeface="+mn-cs"/>
              </a:rPr>
              <a:t> the </a:t>
            </a:r>
            <a:r>
              <a:rPr lang="fr-FR" sz="1200" kern="1200" dirty="0" err="1">
                <a:solidFill>
                  <a:schemeClr val="tx1"/>
                </a:solidFill>
                <a:effectLst/>
                <a:latin typeface="+mn-lt"/>
                <a:ea typeface="+mn-ea"/>
                <a:cs typeface="+mn-cs"/>
              </a:rPr>
              <a:t>harmful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effects</a:t>
            </a:r>
            <a:r>
              <a:rPr lang="fr-FR" sz="1200" kern="1200" dirty="0">
                <a:solidFill>
                  <a:schemeClr val="tx1"/>
                </a:solidFill>
                <a:effectLst/>
                <a:latin typeface="+mn-lt"/>
                <a:ea typeface="+mn-ea"/>
                <a:cs typeface="+mn-cs"/>
              </a:rPr>
              <a:t> of UV and visible light</a:t>
            </a:r>
          </a:p>
          <a:p>
            <a:r>
              <a:rPr lang="fr-FR" sz="1200" kern="1200" dirty="0" err="1">
                <a:solidFill>
                  <a:schemeClr val="tx1"/>
                </a:solidFill>
                <a:effectLst/>
                <a:latin typeface="+mn-lt"/>
                <a:ea typeface="+mn-ea"/>
                <a:cs typeface="+mn-cs"/>
              </a:rPr>
              <a:t>Increase</a:t>
            </a:r>
            <a:r>
              <a:rPr lang="fr-FR" sz="1200" kern="1200" dirty="0">
                <a:solidFill>
                  <a:schemeClr val="tx1"/>
                </a:solidFill>
                <a:effectLst/>
                <a:latin typeface="+mn-lt"/>
                <a:ea typeface="+mn-ea"/>
                <a:cs typeface="+mn-cs"/>
              </a:rPr>
              <a:t> in the </a:t>
            </a:r>
            <a:r>
              <a:rPr lang="fr-FR" sz="1200" kern="1200" dirty="0" err="1">
                <a:solidFill>
                  <a:schemeClr val="tx1"/>
                </a:solidFill>
                <a:effectLst/>
                <a:latin typeface="+mn-lt"/>
                <a:ea typeface="+mn-ea"/>
                <a:cs typeface="+mn-cs"/>
              </a:rPr>
              <a:t>density</a:t>
            </a:r>
            <a:r>
              <a:rPr lang="fr-FR" sz="1200" kern="1200" dirty="0">
                <a:solidFill>
                  <a:schemeClr val="tx1"/>
                </a:solidFill>
                <a:effectLst/>
                <a:latin typeface="+mn-lt"/>
                <a:ea typeface="+mn-ea"/>
                <a:cs typeface="+mn-cs"/>
              </a:rPr>
              <a:t> of the </a:t>
            </a:r>
            <a:r>
              <a:rPr lang="fr-FR" sz="1200" kern="1200" dirty="0" err="1">
                <a:solidFill>
                  <a:schemeClr val="tx1"/>
                </a:solidFill>
                <a:effectLst/>
                <a:latin typeface="+mn-lt"/>
                <a:ea typeface="+mn-ea"/>
                <a:cs typeface="+mn-cs"/>
              </a:rPr>
              <a:t>dermis</a:t>
            </a:r>
            <a:r>
              <a:rPr lang="fr-FR" sz="1200" kern="1200" dirty="0">
                <a:solidFill>
                  <a:schemeClr val="tx1"/>
                </a:solidFill>
                <a:effectLst/>
                <a:latin typeface="+mn-lt"/>
                <a:ea typeface="+mn-ea"/>
                <a:cs typeface="+mn-cs"/>
              </a:rPr>
              <a:t> by </a:t>
            </a:r>
            <a:r>
              <a:rPr lang="fr-FR" sz="1200" kern="1200" dirty="0" err="1">
                <a:solidFill>
                  <a:schemeClr val="tx1"/>
                </a:solidFill>
                <a:effectLst/>
                <a:latin typeface="+mn-lt"/>
                <a:ea typeface="+mn-ea"/>
                <a:cs typeface="+mn-cs"/>
              </a:rPr>
              <a:t>protecting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against</a:t>
            </a:r>
            <a:r>
              <a:rPr lang="fr-FR" sz="1200" kern="1200" dirty="0">
                <a:solidFill>
                  <a:schemeClr val="tx1"/>
                </a:solidFill>
                <a:effectLst/>
                <a:latin typeface="+mn-lt"/>
                <a:ea typeface="+mn-ea"/>
                <a:cs typeface="+mn-cs"/>
              </a:rPr>
              <a:t> breaks in </a:t>
            </a:r>
            <a:r>
              <a:rPr lang="fr-FR" sz="1200" kern="1200" dirty="0" err="1">
                <a:solidFill>
                  <a:schemeClr val="tx1"/>
                </a:solidFill>
                <a:effectLst/>
                <a:latin typeface="+mn-lt"/>
                <a:ea typeface="+mn-ea"/>
                <a:cs typeface="+mn-cs"/>
              </a:rPr>
              <a:t>its</a:t>
            </a:r>
            <a:r>
              <a:rPr lang="fr-FR" sz="1200" kern="1200" dirty="0">
                <a:solidFill>
                  <a:schemeClr val="tx1"/>
                </a:solidFill>
                <a:effectLst/>
                <a:latin typeface="+mn-lt"/>
                <a:ea typeface="+mn-ea"/>
                <a:cs typeface="+mn-cs"/>
              </a:rPr>
              <a:t> architecture (arrangement of </a:t>
            </a:r>
            <a:r>
              <a:rPr lang="fr-FR" sz="1200" kern="1200" dirty="0" err="1">
                <a:solidFill>
                  <a:schemeClr val="tx1"/>
                </a:solidFill>
                <a:effectLst/>
                <a:latin typeface="+mn-lt"/>
                <a:ea typeface="+mn-ea"/>
                <a:cs typeface="+mn-cs"/>
              </a:rPr>
              <a:t>elastin</a:t>
            </a:r>
            <a:r>
              <a:rPr lang="fr-FR" sz="1200" kern="1200" dirty="0">
                <a:solidFill>
                  <a:schemeClr val="tx1"/>
                </a:solidFill>
                <a:effectLst/>
                <a:latin typeface="+mn-lt"/>
                <a:ea typeface="+mn-ea"/>
                <a:cs typeface="+mn-cs"/>
              </a:rPr>
              <a:t> and </a:t>
            </a:r>
            <a:r>
              <a:rPr lang="fr-FR" sz="1200" kern="1200" dirty="0" err="1">
                <a:solidFill>
                  <a:schemeClr val="tx1"/>
                </a:solidFill>
                <a:effectLst/>
                <a:latin typeface="+mn-lt"/>
                <a:ea typeface="+mn-ea"/>
                <a:cs typeface="+mn-cs"/>
              </a:rPr>
              <a:t>collagen</a:t>
            </a:r>
            <a:r>
              <a:rPr lang="fr-FR" sz="1200" kern="1200" dirty="0">
                <a:solidFill>
                  <a:schemeClr val="tx1"/>
                </a:solidFill>
                <a:effectLst/>
                <a:latin typeface="+mn-lt"/>
                <a:ea typeface="+mn-ea"/>
                <a:cs typeface="+mn-cs"/>
              </a:rPr>
              <a:t> fibres).</a:t>
            </a: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Thus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Saponaria</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pumila</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are able to </a:t>
            </a:r>
            <a:r>
              <a:rPr lang="fr-FR" sz="1200" kern="1200" dirty="0" err="1">
                <a:solidFill>
                  <a:schemeClr val="tx1"/>
                </a:solidFill>
                <a:effectLst/>
                <a:latin typeface="+mn-lt"/>
                <a:ea typeface="+mn-ea"/>
                <a:cs typeface="+mn-cs"/>
              </a:rPr>
              <a:t>allow</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dermal</a:t>
            </a:r>
            <a:r>
              <a:rPr lang="fr-FR" sz="1200" kern="1200" dirty="0">
                <a:solidFill>
                  <a:schemeClr val="tx1"/>
                </a:solidFill>
                <a:effectLst/>
                <a:latin typeface="+mn-lt"/>
                <a:ea typeface="+mn-ea"/>
                <a:cs typeface="+mn-cs"/>
              </a:rPr>
              <a:t> stem </a:t>
            </a:r>
            <a:r>
              <a:rPr lang="fr-FR" sz="1200" kern="1200" dirty="0" err="1">
                <a:solidFill>
                  <a:schemeClr val="tx1"/>
                </a:solidFill>
                <a:effectLst/>
                <a:latin typeface="+mn-lt"/>
                <a:ea typeface="+mn-ea"/>
                <a:cs typeface="+mn-cs"/>
              </a:rPr>
              <a:t>cells</a:t>
            </a:r>
            <a:r>
              <a:rPr lang="fr-FR" sz="1200" kern="1200" dirty="0">
                <a:solidFill>
                  <a:schemeClr val="tx1"/>
                </a:solidFill>
                <a:effectLst/>
                <a:latin typeface="+mn-lt"/>
                <a:ea typeface="+mn-ea"/>
                <a:cs typeface="+mn-cs"/>
              </a:rPr>
              <a:t> to </a:t>
            </a:r>
            <a:r>
              <a:rPr lang="fr-FR" sz="1200" kern="1200" dirty="0" err="1">
                <a:solidFill>
                  <a:schemeClr val="tx1"/>
                </a:solidFill>
                <a:effectLst/>
                <a:latin typeface="+mn-lt"/>
                <a:ea typeface="+mn-ea"/>
                <a:cs typeface="+mn-cs"/>
              </a:rPr>
              <a:t>maintain</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regenerative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potential</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despite</a:t>
            </a:r>
            <a:r>
              <a:rPr lang="fr-FR" sz="1200" kern="1200" dirty="0">
                <a:solidFill>
                  <a:schemeClr val="tx1"/>
                </a:solidFill>
                <a:effectLst/>
                <a:latin typeface="+mn-lt"/>
                <a:ea typeface="+mn-ea"/>
                <a:cs typeface="+mn-cs"/>
              </a:rPr>
              <a:t> UV </a:t>
            </a:r>
            <a:r>
              <a:rPr lang="fr-FR" sz="1200" kern="1200" dirty="0" err="1">
                <a:solidFill>
                  <a:schemeClr val="tx1"/>
                </a:solidFill>
                <a:effectLst/>
                <a:latin typeface="+mn-lt"/>
                <a:ea typeface="+mn-ea"/>
                <a:cs typeface="+mn-cs"/>
              </a:rPr>
              <a:t>exposure</a:t>
            </a:r>
            <a:r>
              <a:rPr lang="fr-FR" sz="1200" kern="1200" dirty="0">
                <a:solidFill>
                  <a:schemeClr val="tx1"/>
                </a:solidFill>
                <a:effectLst/>
                <a:latin typeface="+mn-lt"/>
                <a:ea typeface="+mn-ea"/>
                <a:cs typeface="+mn-cs"/>
              </a:rPr>
              <a:t>. </a:t>
            </a: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11</a:t>
            </a:fld>
            <a:endParaRPr lang="fr-FR"/>
          </a:p>
        </p:txBody>
      </p:sp>
    </p:spTree>
    <p:extLst>
      <p:ext uri="{BB962C8B-B14F-4D97-AF65-F5344CB8AC3E}">
        <p14:creationId xmlns:p14="http://schemas.microsoft.com/office/powerpoint/2010/main" val="332291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Inflammation is the skin's way of protecting itself against external aggressions. Its features include increased blood circulation, vascular dilation, leukocyte activation and the synthesis of mediator molecules (cytokines) that will trigger the elimination of toxic agents and help rebuild tissues. On the surface, you often notice the appearance of redness, swelling, heat and sometimes pain. </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in fact two types of inflammation: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Acute inflammation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Occurs after a cut, an infection, a cough, a sprained ankle or appendicitis, and its effects are short-term and clearly visible. It has specific factors and well-known measurable impacts.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Chronic inflammation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long-lasting and results from general wear of the body. It can be triggered by "dangerous" environmental or societal conditions such as obesity, anorexia, lack of exercise, smoking, stress, pollution, excessive alcohol consumption, etc. It is our body's response to a stimulus it considers as a threat, even though it is not one. Most of the time we do not feel this type of inflammation, but it can be responsible for the appearance of visible signs of aging (wrinkles, skin slackening, etc.): This phenomenon is known as </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or silent aging. </a:t>
            </a:r>
          </a:p>
          <a:p>
            <a:pPr marL="342900" lvl="0" indent="-342900" algn="just">
              <a:lnSpc>
                <a:spcPct val="107000"/>
              </a:lnSpc>
              <a:spcAft>
                <a:spcPts val="800"/>
              </a:spcAft>
              <a:buFont typeface="Calibri" panose="020F0502020204030204" pitchFamily="34" charset="0"/>
              <a:buChar cha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What is </a:t>
            </a:r>
            <a:r>
              <a:rPr lang="en-US" sz="1800" u="sng"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a contraction of the words "inflammation" and "aging". It is said to be responsible for 80% of all pathologies to do with age and skin aging. With age, repetitive micro-inflammations spread through skin tissues and weaken the cells' defense systems. Wrinkles, dehydration, skin slackening, dull complexion, etc. are the consequences of this. </a:t>
            </a:r>
          </a:p>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concerns all individuals and is characterized by the chronic presence of interleukin 6 in the body (IL-6, cytokines, a major mark of inflammation), the concentration of which increases with age.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phenomenon is enhanced with age, due to internal or external stimuli: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environmental pollutants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UV rays (sun or artificial)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debris from the extracellular matrix</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chemical agents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Etc.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Calibri" panose="020F0502020204030204" pitchFamily="34" charse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Calibri" panose="020F0502020204030204" pitchFamily="34" charse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8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What happens to the skin?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age, the epidermis becomes thinner, more fragile and weaker in the face of aggressions (UV rays, pollution, smoking, etc.). To fight off these aggressions, your body will trigger an inflammatory response that generates free radicals. Free radicals are causing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oxydatif</a:t>
            </a:r>
            <a:r>
              <a:rPr lang="en-US" sz="1800" dirty="0">
                <a:effectLst/>
                <a:latin typeface="Calibri" panose="020F0502020204030204" pitchFamily="34" charset="0"/>
                <a:ea typeface="Calibri" panose="020F0502020204030204" pitchFamily="34" charset="0"/>
                <a:cs typeface="Times New Roman" panose="02020603050405020304" pitchFamily="18" charset="0"/>
              </a:rPr>
              <a:t> damages to skin cells, proteins and lipids,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wich</a:t>
            </a:r>
            <a:r>
              <a:rPr lang="en-US" sz="1800" dirty="0">
                <a:effectLst/>
                <a:latin typeface="Calibri" panose="020F0502020204030204" pitchFamily="34" charset="0"/>
                <a:ea typeface="Calibri" panose="020F0502020204030204" pitchFamily="34" charset="0"/>
                <a:cs typeface="Times New Roman" panose="02020603050405020304" pitchFamily="18" charset="0"/>
              </a:rPr>
              <a:t> modified, can’t fulfill their functions.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normal physiological conditions, these free radicals are neutralized by the body's antioxidants defenses. However, with age, these defenses are diminished and free radicals build up. This imbalance is known as oxidative stress.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Oxidative stress will in turn generate inflammation mediators such as cytokines, and namely IL6. This increase in cytokines boosts the inflammation process (the inflammation process is itself producing free radicals). We created then a chronic and silent inflammatory circle. This inflammation is responsible for skin aging phenomena such as wrinkles, lines, skin slackening, loss of radiance, etc. This in known as </a:t>
            </a:r>
            <a:r>
              <a:rPr lang="en-US" sz="1800" b="1" u="sng"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 or silent aging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Calibri" panose="020F0502020204030204" pitchFamily="34" charset="0"/>
                <a:ea typeface="Calibri" panose="020F0502020204030204" pitchFamily="34" charset="0"/>
                <a:cs typeface="Times New Roman" panose="02020603050405020304" pitchFamily="18" charset="0"/>
              </a:rPr>
              <a:t>When an infection occurs, immune system cells detect pathogens, and go then into an active mode releasing inflammation mediators into the extracellular environment. The inflammatory process is thus activated. Cytokines are well-known, this little proteins are responsible for the cells intercommunication orienting the immunity response according to the problem detected.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800" dirty="0"/>
          </a:p>
          <a:p>
            <a:pPr algn="just">
              <a:lnSpc>
                <a:spcPct val="107000"/>
              </a:lnSpc>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How to fight off </a:t>
            </a:r>
            <a:r>
              <a:rPr lang="en-US" sz="1800" u="sng"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Oxidative stress can be prevented from the inside with a diet rich in antioxidants, vitamins, trace elements, etc., as well as a healthy lifestyle. Defenses can also be boosted by cosmetics that contain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inflamm'aging</a:t>
            </a:r>
            <a:r>
              <a:rPr lang="en-US" sz="1800" dirty="0">
                <a:effectLst/>
                <a:latin typeface="Calibri" panose="020F0502020204030204" pitchFamily="34" charset="0"/>
                <a:ea typeface="Calibri" panose="020F0502020204030204" pitchFamily="34" charset="0"/>
                <a:cs typeface="Times New Roman" panose="02020603050405020304" pitchFamily="18" charset="0"/>
              </a:rPr>
              <a:t>-neutralizing ingredients. These active ingredients protect skin and its cells against chronic and silent reactions to external factors that cause skin aging.</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ways: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Anti-oxidative molecule to reduce the oxidative stress than preserve inflammation.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Elements capable of diminish cytokines quantity ( inflammatory mediators) into the cells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Active ingredients that can protect the skin against external aggressors.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fr-FR" sz="1800" dirty="0"/>
          </a:p>
          <a:p>
            <a:pPr marL="0" lvl="0" indent="0" algn="l">
              <a:lnSpc>
                <a:spcPct val="107000"/>
              </a:lnSpc>
              <a:spcAft>
                <a:spcPts val="800"/>
              </a:spcAft>
              <a:buFont typeface="Calibri" panose="020F050202020403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C8634E22-10FF-4453-B626-F9A190E73BDD}" type="slidenum">
              <a:rPr lang="fr-FR" smtClean="0"/>
              <a:t>12</a:t>
            </a:fld>
            <a:endParaRPr lang="fr-FR"/>
          </a:p>
        </p:txBody>
      </p:sp>
    </p:spTree>
    <p:extLst>
      <p:ext uri="{BB962C8B-B14F-4D97-AF65-F5344CB8AC3E}">
        <p14:creationId xmlns:p14="http://schemas.microsoft.com/office/powerpoint/2010/main" val="2999326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7532A-609A-48F3-AE0C-35C01BCDCB0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C959941-EADF-4B25-89B2-D54FF168F5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3BFEBBC-4950-455F-8886-3052DA5F6428}"/>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11AFBE9C-C83C-4EE8-B368-67C4F9C38A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3A9A4C-8649-4C16-98FE-2A5DFA018538}"/>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8" name="Image 7" descr="Une image contenant texte, capture d’écran, Rectangle&#10;&#10;Description générée automatiquement">
            <a:extLst>
              <a:ext uri="{FF2B5EF4-FFF2-40B4-BE49-F238E27FC236}">
                <a16:creationId xmlns:a16="http://schemas.microsoft.com/office/drawing/2014/main" id="{ABDF42B7-10B8-4C41-8094-4D2878775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36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61236E-2CE2-40B1-82D7-C47F94CAF1F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2E9657-ABAE-42FC-AB3D-5A836A826B4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975052-563A-40A9-BFA9-0695C7B5950A}"/>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EAB696AD-798D-406C-A4BF-812E7AF1A7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D926E4-6900-4A31-A3B4-537845E900A9}"/>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174292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820F91E-F99F-4BE8-A4C3-ACF0E341212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FA96E59-A7CD-4BA7-828D-D71A77B72F4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3D02FC-C1F4-4C33-92EF-20E7913CFECA}"/>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E5F502F9-A284-404C-9AF2-D4F42B82C4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B82F67-B744-48A7-8953-361DAE65C38C}"/>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3822603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1918911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descr="Une image contenant Rectangle, blanc, capture d’écran&#10;&#10;Description générée automatiquement">
            <a:extLst>
              <a:ext uri="{FF2B5EF4-FFF2-40B4-BE49-F238E27FC236}">
                <a16:creationId xmlns:a16="http://schemas.microsoft.com/office/drawing/2014/main" id="{B63D9E8A-8D45-474B-8D1B-3941DB33B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8C23333-610F-4737-B966-68043FE134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694" y="255181"/>
            <a:ext cx="682759" cy="588936"/>
          </a:xfrm>
          <a:prstGeom prst="rect">
            <a:avLst/>
          </a:prstGeom>
        </p:spPr>
      </p:pic>
    </p:spTree>
    <p:extLst>
      <p:ext uri="{BB962C8B-B14F-4D97-AF65-F5344CB8AC3E}">
        <p14:creationId xmlns:p14="http://schemas.microsoft.com/office/powerpoint/2010/main" val="180423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7FB23-0D9C-4A87-8F22-8375ADC6FE4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2035D0E-DCCD-49F1-B2D1-4B8DCD42D75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479083-BA8F-4452-A660-273931FE1A2E}"/>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D53A0956-627F-442D-BB10-89F469646E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86B2B9C-84DB-4019-A234-382740DFF9A7}"/>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8" name="Image 7" descr="Une image contenant capture d’écran, texte, Rectangle&#10;&#10;Description générée automatiquement">
            <a:extLst>
              <a:ext uri="{FF2B5EF4-FFF2-40B4-BE49-F238E27FC236}">
                <a16:creationId xmlns:a16="http://schemas.microsoft.com/office/drawing/2014/main" id="{97422D2C-99DF-4F85-A756-9EDB4560E3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18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D57D5A-3BD8-4C92-928A-C019C3A19B9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BD11C3F-8B73-4D16-9709-32EF809D32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D1E0218-2805-4EC7-9554-9A127EF0B3AB}"/>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A21D3904-7136-4538-BAC1-B13011D397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25A9D5A-360F-4551-9CF3-11C3EBE97FD8}"/>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8" name="Image 7" descr="Une image contenant fleur, Lilas, rose, cadre photo&#10;&#10;Description générée automatiquement">
            <a:extLst>
              <a:ext uri="{FF2B5EF4-FFF2-40B4-BE49-F238E27FC236}">
                <a16:creationId xmlns:a16="http://schemas.microsoft.com/office/drawing/2014/main" id="{031A7F58-C427-4895-9484-4249E94692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799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C9C40F-E6A6-4FCF-90E2-423122FB3C8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B4B6BFA-74EE-41CA-A12C-7D0D4BA3D23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EC966C6-5519-426C-924E-5B8AE425193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1FCC2B-5F4A-48D3-B780-093288443081}"/>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D552D351-F150-4EB3-A993-CA5024BC67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F728636-A738-4CCF-81E6-2AE692479711}"/>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9" name="Image 8" descr="Une image contenant capture d’écran, Rectangle, Lilas, cadre&#10;&#10;Description générée automatiquement">
            <a:extLst>
              <a:ext uri="{FF2B5EF4-FFF2-40B4-BE49-F238E27FC236}">
                <a16:creationId xmlns:a16="http://schemas.microsoft.com/office/drawing/2014/main" id="{AA6A698B-D14C-4EAB-91A8-172EF644FF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469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1B510-ABC4-4C4E-9842-73DDC39706F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98D2569-C310-4865-8211-EC397A68E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EC9EF51-E0A7-420F-B079-D87DFAD78C1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9662790-1F6E-4FDF-878C-B4A2AB4023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81296E0-BED6-4C63-BD7A-2EF634977BA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C2A4713-8A6D-4D78-890F-601D37E49C9B}"/>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8" name="Espace réservé du pied de page 7">
            <a:extLst>
              <a:ext uri="{FF2B5EF4-FFF2-40B4-BE49-F238E27FC236}">
                <a16:creationId xmlns:a16="http://schemas.microsoft.com/office/drawing/2014/main" id="{A5CC571E-726F-4FDB-B165-33F32B1C3AC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3E2CD46-C5C6-4EE2-9E83-7DB5705A4166}"/>
              </a:ext>
            </a:extLst>
          </p:cNvPr>
          <p:cNvSpPr>
            <a:spLocks noGrp="1"/>
          </p:cNvSpPr>
          <p:nvPr>
            <p:ph type="sldNum" sz="quarter" idx="12"/>
          </p:nvPr>
        </p:nvSpPr>
        <p:spPr/>
        <p:txBody>
          <a:bodyPr/>
          <a:lstStyle/>
          <a:p>
            <a:fld id="{E0487337-3C7D-427C-BC5B-89F9609856D7}" type="slidenum">
              <a:rPr lang="fr-FR" smtClean="0"/>
              <a:t>‹N°›</a:t>
            </a:fld>
            <a:endParaRPr lang="fr-FR"/>
          </a:p>
        </p:txBody>
      </p:sp>
      <p:pic>
        <p:nvPicPr>
          <p:cNvPr id="11" name="Image 10" descr="Une image contenant texte, Police, capture d’écran, graphisme&#10;&#10;Description générée automatiquement">
            <a:extLst>
              <a:ext uri="{FF2B5EF4-FFF2-40B4-BE49-F238E27FC236}">
                <a16:creationId xmlns:a16="http://schemas.microsoft.com/office/drawing/2014/main" id="{D7BF21A6-0890-4E4A-8E2C-91E9E9A1AD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6148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9D48F8-51C2-49F8-AF9C-A395C3A75CF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5857460-738D-4C9A-A8C2-F252894CC687}"/>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4" name="Espace réservé du pied de page 3">
            <a:extLst>
              <a:ext uri="{FF2B5EF4-FFF2-40B4-BE49-F238E27FC236}">
                <a16:creationId xmlns:a16="http://schemas.microsoft.com/office/drawing/2014/main" id="{80AFBE33-8A89-420A-97D0-6A0555E3AC1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A5C866D-6FD6-4440-B590-BD1D0B24DA62}"/>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302111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7E9ED8-82F5-4D36-A1CB-539DA3D30C90}"/>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3" name="Espace réservé du pied de page 2">
            <a:extLst>
              <a:ext uri="{FF2B5EF4-FFF2-40B4-BE49-F238E27FC236}">
                <a16:creationId xmlns:a16="http://schemas.microsoft.com/office/drawing/2014/main" id="{E7AC9BA6-46AE-4244-BFF4-D7E1E421F81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F771CC-9BD9-4BF9-AE51-ECCB97F73AE9}"/>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139684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074F47-B324-4A33-8AA9-1EF4907EB4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C4E6840-7AC2-4E93-8735-EA1DCFFBF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CCCCDD7-DCA9-4539-BB41-A5DD0C158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D52728-4CFD-45DF-88AB-F9E630AEC51C}"/>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B6AE81AE-A773-4394-B408-21ECC61D734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A34ED8-710C-427E-B9B4-803FCB8CACA0}"/>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47211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C6B1A-632D-4E30-BCEF-840DD9675C4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C4A69C4-74AC-4F54-BA65-553D3B688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80560C5-342A-4733-B2C9-583CE5B09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F3B1C99-71E0-4593-A3B9-2345F617E8FD}"/>
              </a:ext>
            </a:extLst>
          </p:cNvPr>
          <p:cNvSpPr>
            <a:spLocks noGrp="1"/>
          </p:cNvSpPr>
          <p:nvPr>
            <p:ph type="dt" sz="half" idx="10"/>
          </p:nvPr>
        </p:nvSpPr>
        <p:spPr/>
        <p:txBody>
          <a:bodyPr/>
          <a:lstStyle/>
          <a:p>
            <a:fld id="{0909250D-1A9E-406C-A75F-EC50419144D5}"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959255A8-4DC2-4A9F-8A06-9AD7ACC6EF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70873A-EB36-4ACC-B093-2E7D00917823}"/>
              </a:ext>
            </a:extLst>
          </p:cNvPr>
          <p:cNvSpPr>
            <a:spLocks noGrp="1"/>
          </p:cNvSpPr>
          <p:nvPr>
            <p:ph type="sldNum" sz="quarter" idx="12"/>
          </p:nvPr>
        </p:nvSpPr>
        <p:spPr/>
        <p:txBody>
          <a:bodyPr/>
          <a:lstStyle/>
          <a:p>
            <a:fld id="{E0487337-3C7D-427C-BC5B-89F9609856D7}" type="slidenum">
              <a:rPr lang="fr-FR" smtClean="0"/>
              <a:t>‹N°›</a:t>
            </a:fld>
            <a:endParaRPr lang="fr-FR"/>
          </a:p>
        </p:txBody>
      </p:sp>
    </p:spTree>
    <p:extLst>
      <p:ext uri="{BB962C8B-B14F-4D97-AF65-F5344CB8AC3E}">
        <p14:creationId xmlns:p14="http://schemas.microsoft.com/office/powerpoint/2010/main" val="266463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CDE8FB-AFF6-41A1-B4BC-26A603981B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F242C05-B9F3-49ED-8375-E189F6CA31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14B3C1-7AFC-40F0-88F6-76D0B6CE1C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9250D-1A9E-406C-A75F-EC50419144D5}"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E0D49199-D986-4D39-84D9-6CE154366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2099F6F-46C7-423F-B22E-2765D7F8E6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87337-3C7D-427C-BC5B-89F9609856D7}" type="slidenum">
              <a:rPr lang="fr-FR" smtClean="0"/>
              <a:t>‹N°›</a:t>
            </a:fld>
            <a:endParaRPr lang="fr-FR"/>
          </a:p>
        </p:txBody>
      </p:sp>
    </p:spTree>
    <p:extLst>
      <p:ext uri="{BB962C8B-B14F-4D97-AF65-F5344CB8AC3E}">
        <p14:creationId xmlns:p14="http://schemas.microsoft.com/office/powerpoint/2010/main" val="2971267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17.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notesSlide" Target="../notesSlides/notesSlide3.xml"/><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slideLayout" Target="../slideLayouts/slideLayout2.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jpeg"/><Relationship Id="rId15" Type="http://schemas.openxmlformats.org/officeDocument/2006/relationships/image" Target="../media/image22.svg"/><Relationship Id="rId23" Type="http://schemas.openxmlformats.org/officeDocument/2006/relationships/image" Target="../media/image11.wmf"/><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0.jpeg"/><Relationship Id="rId9" Type="http://schemas.openxmlformats.org/officeDocument/2006/relationships/image" Target="../media/image16.svg"/><Relationship Id="rId14" Type="http://schemas.openxmlformats.org/officeDocument/2006/relationships/image" Target="../media/image21.png"/><Relationship Id="rId22"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BF99D2FF-E79C-4D6F-AF3A-E4F30D2A3BBA}"/>
              </a:ext>
            </a:extLst>
          </p:cNvPr>
          <p:cNvSpPr txBox="1"/>
          <p:nvPr/>
        </p:nvSpPr>
        <p:spPr>
          <a:xfrm>
            <a:off x="3605813" y="4954222"/>
            <a:ext cx="4980373" cy="830997"/>
          </a:xfrm>
          <a:prstGeom prst="rect">
            <a:avLst/>
          </a:prstGeom>
          <a:solidFill>
            <a:schemeClr val="bg1"/>
          </a:solid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400" dirty="0">
                <a:solidFill>
                  <a:srgbClr val="3E3E3E"/>
                </a:solidFill>
                <a:latin typeface="KyivType Sans2" panose="00000500000000000000" pitchFamily="50" charset="0"/>
              </a:rPr>
              <a:t>The Experience of</a:t>
            </a:r>
          </a:p>
          <a:p>
            <a:pPr lvl="0" algn="ctr">
              <a:defRPr/>
            </a:pPr>
            <a:r>
              <a:rPr lang="en-US" sz="2400" dirty="0">
                <a:solidFill>
                  <a:srgbClr val="3E3E3E"/>
                </a:solidFill>
                <a:latin typeface="KyivType Sans2" panose="00000500000000000000" pitchFamily="50" charset="0"/>
              </a:rPr>
              <a:t>Phyto-Aromatic Skincare</a:t>
            </a:r>
          </a:p>
        </p:txBody>
      </p:sp>
    </p:spTree>
    <p:extLst>
      <p:ext uri="{BB962C8B-B14F-4D97-AF65-F5344CB8AC3E}">
        <p14:creationId xmlns:p14="http://schemas.microsoft.com/office/powerpoint/2010/main" val="2733283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8B8A307C-CEE0-4C9D-B599-B8DC5FF7E47D}"/>
              </a:ext>
            </a:extLst>
          </p:cNvPr>
          <p:cNvSpPr txBox="1">
            <a:spLocks/>
          </p:cNvSpPr>
          <p:nvPr/>
        </p:nvSpPr>
        <p:spPr>
          <a:xfrm>
            <a:off x="0" y="536343"/>
            <a:ext cx="1219200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STEM CELLS</a:t>
            </a:r>
          </a:p>
        </p:txBody>
      </p:sp>
      <p:sp>
        <p:nvSpPr>
          <p:cNvPr id="7" name="ZoneTexte 6">
            <a:extLst>
              <a:ext uri="{FF2B5EF4-FFF2-40B4-BE49-F238E27FC236}">
                <a16:creationId xmlns:a16="http://schemas.microsoft.com/office/drawing/2014/main" id="{BF18C4E7-1657-40D2-B299-9C041A610AAC}"/>
              </a:ext>
            </a:extLst>
          </p:cNvPr>
          <p:cNvSpPr txBox="1"/>
          <p:nvPr/>
        </p:nvSpPr>
        <p:spPr>
          <a:xfrm>
            <a:off x="1628606" y="2983381"/>
            <a:ext cx="4099334"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OBJETIVES</a:t>
            </a:r>
            <a:endParaRPr lang="fr-FR" sz="1200" dirty="0">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C1AAD687-CAD0-4F82-AB76-30A9366AACE8}"/>
              </a:ext>
            </a:extLst>
          </p:cNvPr>
          <p:cNvSpPr/>
          <p:nvPr/>
        </p:nvSpPr>
        <p:spPr>
          <a:xfrm>
            <a:off x="1628606" y="4115918"/>
            <a:ext cx="4099334" cy="1169551"/>
          </a:xfrm>
          <a:prstGeom prst="rect">
            <a:avLst/>
          </a:prstGeom>
        </p:spPr>
        <p:txBody>
          <a:bodyPr wrap="square">
            <a:spAutoFit/>
          </a:bodyPr>
          <a:lstStyle/>
          <a:p>
            <a:pPr marL="285750" indent="-285750" algn="just">
              <a:buFont typeface="Arial" panose="020B0604020202020204" pitchFamily="34" charset="0"/>
              <a:buChar char="•"/>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Protect the skin's stem cells :</a:t>
            </a: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-&gt; against external aggressors and degradation overtime</a:t>
            </a:r>
          </a:p>
          <a:p>
            <a:pPr marL="285750" indent="-285750" algn="just">
              <a:buFont typeface="Arial" panose="020B0604020202020204" pitchFamily="34" charset="0"/>
              <a:buChar char="•"/>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Revitalize them</a:t>
            </a:r>
          </a:p>
          <a:p>
            <a:pPr marL="285750" indent="-285750" algn="just">
              <a:buFont typeface="Arial" panose="020B0604020202020204" pitchFamily="34" charset="0"/>
              <a:buChar char="•"/>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Keep their activity stable</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1" name="Rectangle à coins arrondis 18">
            <a:extLst>
              <a:ext uri="{FF2B5EF4-FFF2-40B4-BE49-F238E27FC236}">
                <a16:creationId xmlns:a16="http://schemas.microsoft.com/office/drawing/2014/main" id="{4E140716-FB4F-4DDA-B6B2-136EA707E5D5}"/>
              </a:ext>
            </a:extLst>
          </p:cNvPr>
          <p:cNvSpPr/>
          <p:nvPr/>
        </p:nvSpPr>
        <p:spPr>
          <a:xfrm>
            <a:off x="1628606" y="1787576"/>
            <a:ext cx="8934788"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COSMETICS FOCUSED ON STEM CELLS</a:t>
            </a: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12" name="ZoneTexte 11">
            <a:extLst>
              <a:ext uri="{FF2B5EF4-FFF2-40B4-BE49-F238E27FC236}">
                <a16:creationId xmlns:a16="http://schemas.microsoft.com/office/drawing/2014/main" id="{5513B3ED-5944-4AF4-9EC3-4B60B26B790A}"/>
              </a:ext>
            </a:extLst>
          </p:cNvPr>
          <p:cNvSpPr txBox="1"/>
          <p:nvPr/>
        </p:nvSpPr>
        <p:spPr>
          <a:xfrm>
            <a:off x="6464062" y="2983380"/>
            <a:ext cx="4099334"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HOW ?</a:t>
            </a:r>
            <a:endParaRPr lang="fr-FR" sz="1200" dirty="0">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C2067349-DB8C-4526-A607-E08A69BB3383}"/>
              </a:ext>
            </a:extLst>
          </p:cNvPr>
          <p:cNvSpPr/>
          <p:nvPr/>
        </p:nvSpPr>
        <p:spPr>
          <a:xfrm>
            <a:off x="6464062" y="4115917"/>
            <a:ext cx="4099334" cy="738664"/>
          </a:xfrm>
          <a:prstGeom prst="rect">
            <a:avLst/>
          </a:prstGeom>
        </p:spPr>
        <p:txBody>
          <a:bodyPr wrap="square">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Regenerating plant-based stem cells :</a:t>
            </a:r>
          </a:p>
          <a:p>
            <a:pPr algn="ctr"/>
            <a:r>
              <a:rPr lang="en-US" sz="1400" b="1" dirty="0">
                <a:solidFill>
                  <a:schemeClr val="tx1">
                    <a:lumMod val="75000"/>
                    <a:lumOff val="25000"/>
                  </a:schemeClr>
                </a:solidFill>
                <a:latin typeface="Roboto Light" panose="02000000000000000000" pitchFamily="2" charset="0"/>
                <a:ea typeface="Roboto Light" panose="02000000000000000000" pitchFamily="2" charset="0"/>
              </a:rPr>
              <a:t>SAPONARIA PUMILA</a:t>
            </a: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4496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F29A55C9-681D-46E6-94FA-D8F747D9CA78}"/>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on SAPONARIA PUMILA</a:t>
            </a:r>
          </a:p>
        </p:txBody>
      </p:sp>
      <p:pic>
        <p:nvPicPr>
          <p:cNvPr id="11" name="Image 10" descr="Afficher l'image d'origine">
            <a:extLst>
              <a:ext uri="{FF2B5EF4-FFF2-40B4-BE49-F238E27FC236}">
                <a16:creationId xmlns:a16="http://schemas.microsoft.com/office/drawing/2014/main" id="{AE0E6486-6076-477A-9DC2-008583096F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98" t="18612" b="23365"/>
          <a:stretch/>
        </p:blipFill>
        <p:spPr bwMode="auto">
          <a:xfrm rot="5400000">
            <a:off x="-1507149" y="2175640"/>
            <a:ext cx="6057041" cy="2506718"/>
          </a:xfrm>
          <a:prstGeom prst="rect">
            <a:avLst/>
          </a:prstGeom>
          <a:ln>
            <a:noFill/>
          </a:ln>
          <a:effectLst>
            <a:softEdge rad="0"/>
          </a:effectLst>
        </p:spPr>
      </p:pic>
      <p:sp>
        <p:nvSpPr>
          <p:cNvPr id="12" name="Rectangle 11">
            <a:extLst>
              <a:ext uri="{FF2B5EF4-FFF2-40B4-BE49-F238E27FC236}">
                <a16:creationId xmlns:a16="http://schemas.microsoft.com/office/drawing/2014/main" id="{561526E0-878C-4C5F-A278-0DF1632ECE6B}"/>
              </a:ext>
            </a:extLst>
          </p:cNvPr>
          <p:cNvSpPr/>
          <p:nvPr/>
        </p:nvSpPr>
        <p:spPr>
          <a:xfrm>
            <a:off x="506874" y="6439496"/>
            <a:ext cx="2028994" cy="307777"/>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ORIGIN :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Swiss</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Alps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F84458E7-592E-48D5-9FD2-91B042872A0E}"/>
              </a:ext>
            </a:extLst>
          </p:cNvPr>
          <p:cNvSpPr/>
          <p:nvPr/>
        </p:nvSpPr>
        <p:spPr>
          <a:xfrm>
            <a:off x="2909770" y="2251753"/>
            <a:ext cx="2335998" cy="3000821"/>
          </a:xfrm>
          <a:prstGeom prst="rect">
            <a:avLst/>
          </a:prstGeom>
          <a:solidFill>
            <a:srgbClr val="EBE6F2"/>
          </a:solidFill>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One of the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most</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ancient</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species</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of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mountain</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fauna</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survived</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the </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ICE AGE</a:t>
            </a:r>
          </a:p>
          <a:p>
            <a:pPr algn="just"/>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u="sng" dirty="0" err="1">
                <a:solidFill>
                  <a:schemeClr val="tx1">
                    <a:lumMod val="75000"/>
                    <a:lumOff val="25000"/>
                  </a:schemeClr>
                </a:solidFill>
                <a:latin typeface="Roboto Light" panose="02000000000000000000" pitchFamily="2" charset="0"/>
                <a:ea typeface="Roboto Light" panose="02000000000000000000" pitchFamily="2" charset="0"/>
              </a:rPr>
              <a:t>Constantly</a:t>
            </a:r>
            <a:r>
              <a:rPr lang="fr-FR" sz="1400" u="sng"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u="sng" dirty="0" err="1">
                <a:solidFill>
                  <a:schemeClr val="tx1">
                    <a:lumMod val="75000"/>
                    <a:lumOff val="25000"/>
                  </a:schemeClr>
                </a:solidFill>
                <a:latin typeface="Roboto Light" panose="02000000000000000000" pitchFamily="2" charset="0"/>
                <a:ea typeface="Roboto Light" panose="02000000000000000000" pitchFamily="2" charset="0"/>
              </a:rPr>
              <a:t>exposed</a:t>
            </a:r>
            <a:r>
              <a:rPr lang="fr-FR" sz="1400" u="sng" dirty="0">
                <a:solidFill>
                  <a:schemeClr val="tx1">
                    <a:lumMod val="75000"/>
                    <a:lumOff val="25000"/>
                  </a:schemeClr>
                </a:solidFill>
                <a:latin typeface="Roboto Light" panose="02000000000000000000" pitchFamily="2" charset="0"/>
                <a:ea typeface="Roboto Light" panose="02000000000000000000" pitchFamily="2" charset="0"/>
              </a:rPr>
              <a:t> to :</a:t>
            </a:r>
          </a:p>
          <a:p>
            <a:pPr algn="just"/>
            <a:endParaRPr lang="fr-FR" sz="7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Arial" panose="020B0604020202020204" pitchFamily="34" charset="0"/>
              <a:buChar char="•"/>
            </a:pPr>
            <a:r>
              <a:rPr lang="fr-FR" sz="1400" dirty="0">
                <a:solidFill>
                  <a:schemeClr val="tx1">
                    <a:lumMod val="75000"/>
                    <a:lumOff val="25000"/>
                  </a:schemeClr>
                </a:solidFill>
                <a:latin typeface="Roboto Light" panose="02000000000000000000" pitchFamily="2" charset="0"/>
                <a:ea typeface="Roboto Light" panose="02000000000000000000" pitchFamily="2" charset="0"/>
              </a:rPr>
              <a:t>High UV rays</a:t>
            </a:r>
          </a:p>
          <a:p>
            <a:pPr marL="285750" indent="-285750">
              <a:buFont typeface="Arial" panose="020B0604020202020204" pitchFamily="34" charset="0"/>
              <a:buChar char="•"/>
            </a:pP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Extremely</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cold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temperatures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Arial" panose="020B0604020202020204" pitchFamily="34" charset="0"/>
              <a:buChar char="•"/>
            </a:pP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Developed protective and repairing properties to survive in its extreme environment.</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04D9B15D-630F-42E9-9163-ABA09F0D3EFF}"/>
              </a:ext>
            </a:extLst>
          </p:cNvPr>
          <p:cNvSpPr/>
          <p:nvPr/>
        </p:nvSpPr>
        <p:spPr>
          <a:xfrm>
            <a:off x="5500570" y="2251753"/>
            <a:ext cx="4910756" cy="1313180"/>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Method of production :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Biotechnologie Phyto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CellTec</a:t>
            </a:r>
            <a:r>
              <a:rPr lang="fr-FR" sz="1400" baseline="30000" dirty="0" err="1">
                <a:solidFill>
                  <a:schemeClr val="tx1">
                    <a:lumMod val="75000"/>
                    <a:lumOff val="25000"/>
                  </a:schemeClr>
                </a:solidFill>
                <a:latin typeface="Roboto Light" panose="02000000000000000000" pitchFamily="2" charset="0"/>
                <a:ea typeface="Roboto Light" panose="02000000000000000000" pitchFamily="2" charset="0"/>
              </a:rPr>
              <a:t>TM</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Create and harvest the plant-based stem cells using selected Saponaria tissues in special conditions. The plant-based stem cells are then harvested in bioreactors to obtain the required number of stem cells. </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34FC60ED-86A3-48C8-A549-D100F79F97CE}"/>
              </a:ext>
            </a:extLst>
          </p:cNvPr>
          <p:cNvSpPr/>
          <p:nvPr/>
        </p:nvSpPr>
        <p:spPr>
          <a:xfrm>
            <a:off x="5500570" y="4200869"/>
            <a:ext cx="6301570" cy="1528624"/>
          </a:xfrm>
          <a:prstGeom prst="rect">
            <a:avLst/>
          </a:prstGeom>
          <a:noFill/>
          <a:ln>
            <a:solidFill>
              <a:srgbClr val="B7A1C7"/>
            </a:solidFill>
          </a:ln>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Action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(tests in vitro)</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Wingdings" panose="05000000000000000000" pitchFamily="2" charset="2"/>
              <a:buChar char="ü"/>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Protect dermal stem cells against harmful UV rays and visible light sources</a:t>
            </a:r>
          </a:p>
          <a:p>
            <a:pPr marL="285750" indent="-285750">
              <a:buFont typeface="Wingdings" panose="05000000000000000000" pitchFamily="2" charset="2"/>
              <a:buChar char="ü"/>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Preserve dermal stem cells vitality and self-renewal ability</a:t>
            </a:r>
          </a:p>
          <a:p>
            <a:pPr marL="285750" indent="-285750">
              <a:buFont typeface="Wingdings" panose="05000000000000000000" pitchFamily="2" charset="2"/>
              <a:buChar char="ü"/>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Increase dermal density by protecting it against breaks in its structure (arrangement of elastin and collagen fibers)</a:t>
            </a:r>
          </a:p>
          <a:p>
            <a:pPr marL="285750" indent="-285750">
              <a:buFont typeface="Wingdings" panose="05000000000000000000" pitchFamily="2" charset="2"/>
              <a:buChar char="ü"/>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Improve skin firmness and elasticity</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9581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8B8A307C-CEE0-4C9D-B599-B8DC5FF7E47D}"/>
              </a:ext>
            </a:extLst>
          </p:cNvPr>
          <p:cNvSpPr txBox="1">
            <a:spLocks/>
          </p:cNvSpPr>
          <p:nvPr/>
        </p:nvSpPr>
        <p:spPr>
          <a:xfrm>
            <a:off x="0" y="536343"/>
            <a:ext cx="1219200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Fighting against "INFLAMM’AGING"</a:t>
            </a:r>
          </a:p>
        </p:txBody>
      </p:sp>
      <p:grpSp>
        <p:nvGrpSpPr>
          <p:cNvPr id="3" name="Groupe 2">
            <a:extLst>
              <a:ext uri="{FF2B5EF4-FFF2-40B4-BE49-F238E27FC236}">
                <a16:creationId xmlns:a16="http://schemas.microsoft.com/office/drawing/2014/main" id="{440EA0D0-F321-4EB6-9FA1-E3C4CAFF426A}"/>
              </a:ext>
            </a:extLst>
          </p:cNvPr>
          <p:cNvGrpSpPr/>
          <p:nvPr/>
        </p:nvGrpSpPr>
        <p:grpSpPr>
          <a:xfrm>
            <a:off x="95684" y="1992780"/>
            <a:ext cx="4625171" cy="3496128"/>
            <a:chOff x="350866" y="2522290"/>
            <a:chExt cx="4625171" cy="3496128"/>
          </a:xfrm>
        </p:grpSpPr>
        <p:sp>
          <p:nvSpPr>
            <p:cNvPr id="7" name="ZoneTexte 6">
              <a:extLst>
                <a:ext uri="{FF2B5EF4-FFF2-40B4-BE49-F238E27FC236}">
                  <a16:creationId xmlns:a16="http://schemas.microsoft.com/office/drawing/2014/main" id="{BF18C4E7-1657-40D2-B299-9C041A610AAC}"/>
                </a:ext>
              </a:extLst>
            </p:cNvPr>
            <p:cNvSpPr txBox="1"/>
            <p:nvPr/>
          </p:nvSpPr>
          <p:spPr>
            <a:xfrm>
              <a:off x="1628606" y="2522290"/>
              <a:ext cx="3347431"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What is </a:t>
              </a:r>
              <a:r>
                <a:rPr lang="en-US" sz="1200" dirty="0" err="1">
                  <a:latin typeface="Roboto Light" panose="02000000000000000000" pitchFamily="2" charset="0"/>
                  <a:ea typeface="Roboto Light" panose="02000000000000000000" pitchFamily="2" charset="0"/>
                </a:rPr>
                <a:t>Inflamm’aging</a:t>
              </a:r>
              <a:r>
                <a:rPr lang="en-US" sz="1200" dirty="0">
                  <a:latin typeface="Roboto Light" panose="02000000000000000000" pitchFamily="2" charset="0"/>
                  <a:ea typeface="Roboto Light" panose="02000000000000000000" pitchFamily="2" charset="0"/>
                </a:rPr>
                <a:t>? </a:t>
              </a:r>
            </a:p>
          </p:txBody>
        </p:sp>
        <p:sp>
          <p:nvSpPr>
            <p:cNvPr id="9" name="Rectangle 8">
              <a:extLst>
                <a:ext uri="{FF2B5EF4-FFF2-40B4-BE49-F238E27FC236}">
                  <a16:creationId xmlns:a16="http://schemas.microsoft.com/office/drawing/2014/main" id="{C1AAD687-CAD0-4F82-AB76-30A9366AACE8}"/>
                </a:ext>
              </a:extLst>
            </p:cNvPr>
            <p:cNvSpPr/>
            <p:nvPr/>
          </p:nvSpPr>
          <p:spPr>
            <a:xfrm>
              <a:off x="1628606" y="3125318"/>
              <a:ext cx="3347431" cy="2893100"/>
            </a:xfrm>
            <a:prstGeom prst="rect">
              <a:avLst/>
            </a:prstGeom>
          </p:spPr>
          <p:txBody>
            <a:bodyPr wrap="square">
              <a:spAutoFit/>
            </a:bodyPr>
            <a:lstStyle/>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Responsible for 80% of all pathologies to do with age and skin aging</a:t>
              </a:r>
            </a:p>
            <a:p>
              <a:pPr algn="just"/>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With age,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repetitive micro-inflammations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spread through skin tissues and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weaken the cells' defense systems</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t>
              </a:r>
            </a:p>
            <a:p>
              <a:pPr algn="just"/>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Arial" panose="020B0604020202020204" pitchFamily="34" charset="0"/>
                <a:buChar char="•"/>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Wrinkles</a:t>
              </a:r>
            </a:p>
            <a:p>
              <a:pPr marL="285750" indent="-285750" algn="just">
                <a:buFont typeface="Arial" panose="020B0604020202020204" pitchFamily="34" charset="0"/>
                <a:buChar char="•"/>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Dehydration</a:t>
              </a:r>
            </a:p>
            <a:p>
              <a:pPr marL="285750" indent="-285750" algn="just">
                <a:buFont typeface="Arial" panose="020B0604020202020204" pitchFamily="34" charset="0"/>
                <a:buChar char="•"/>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Skin slackening</a:t>
              </a:r>
            </a:p>
            <a:p>
              <a:pPr marL="285750" indent="-285750" algn="just">
                <a:buFont typeface="Arial" panose="020B0604020202020204" pitchFamily="34" charset="0"/>
                <a:buChar char="•"/>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Dull complexion</a:t>
              </a:r>
            </a:p>
            <a:p>
              <a:pPr marL="285750" indent="-285750" algn="just">
                <a:buFont typeface="Arial" panose="020B0604020202020204" pitchFamily="34" charset="0"/>
                <a:buChar char="•"/>
              </a:pP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Etc</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2" name="ZoneTexte 1">
              <a:extLst>
                <a:ext uri="{FF2B5EF4-FFF2-40B4-BE49-F238E27FC236}">
                  <a16:creationId xmlns:a16="http://schemas.microsoft.com/office/drawing/2014/main" id="{257BC2BA-5CE8-4394-8782-67B9E7A32BDC}"/>
                </a:ext>
              </a:extLst>
            </p:cNvPr>
            <p:cNvSpPr txBox="1"/>
            <p:nvPr/>
          </p:nvSpPr>
          <p:spPr>
            <a:xfrm>
              <a:off x="350866" y="2927611"/>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7200" dirty="0">
                  <a:solidFill>
                    <a:srgbClr val="B7A1C7"/>
                  </a:solidFill>
                </a:rPr>
                <a:t>80%</a:t>
              </a:r>
            </a:p>
          </p:txBody>
        </p:sp>
      </p:grpSp>
      <p:sp>
        <p:nvSpPr>
          <p:cNvPr id="13" name="Rectangle 12">
            <a:extLst>
              <a:ext uri="{FF2B5EF4-FFF2-40B4-BE49-F238E27FC236}">
                <a16:creationId xmlns:a16="http://schemas.microsoft.com/office/drawing/2014/main" id="{44A7F31C-4230-4BBF-80E4-E3E2557979E4}"/>
              </a:ext>
            </a:extLst>
          </p:cNvPr>
          <p:cNvSpPr/>
          <p:nvPr/>
        </p:nvSpPr>
        <p:spPr>
          <a:xfrm>
            <a:off x="5740497" y="2462043"/>
            <a:ext cx="6229350" cy="523220"/>
          </a:xfrm>
          <a:prstGeom prst="rect">
            <a:avLst/>
          </a:prstGeom>
        </p:spPr>
        <p:txBody>
          <a:bodyPr wrap="square">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Characterized by the chronic presence of </a:t>
            </a:r>
            <a:r>
              <a:rPr lang="en-US" sz="1400" b="1" u="sng" dirty="0">
                <a:solidFill>
                  <a:schemeClr val="tx1">
                    <a:lumMod val="75000"/>
                    <a:lumOff val="25000"/>
                  </a:schemeClr>
                </a:solidFill>
                <a:latin typeface="Roboto Light" panose="02000000000000000000" pitchFamily="2" charset="0"/>
                <a:ea typeface="Roboto Light" panose="02000000000000000000" pitchFamily="2" charset="0"/>
              </a:rPr>
              <a:t>interleukin 6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in the body </a:t>
            </a: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(major mark of inflammation)</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nvGrpSpPr>
          <p:cNvPr id="22" name="Groupe 21">
            <a:extLst>
              <a:ext uri="{FF2B5EF4-FFF2-40B4-BE49-F238E27FC236}">
                <a16:creationId xmlns:a16="http://schemas.microsoft.com/office/drawing/2014/main" id="{3B35D180-28DA-4F3C-ADB9-13F7D33974C1}"/>
              </a:ext>
            </a:extLst>
          </p:cNvPr>
          <p:cNvGrpSpPr/>
          <p:nvPr/>
        </p:nvGrpSpPr>
        <p:grpSpPr>
          <a:xfrm>
            <a:off x="6193789" y="3330559"/>
            <a:ext cx="5322767" cy="1614040"/>
            <a:chOff x="6454713" y="2595808"/>
            <a:chExt cx="5322767" cy="1614040"/>
          </a:xfrm>
        </p:grpSpPr>
        <p:pic>
          <p:nvPicPr>
            <p:cNvPr id="6" name="Image 5">
              <a:extLst>
                <a:ext uri="{FF2B5EF4-FFF2-40B4-BE49-F238E27FC236}">
                  <a16:creationId xmlns:a16="http://schemas.microsoft.com/office/drawing/2014/main" id="{0C07EA1B-9165-45D3-8EF2-F40A4DAED1A2}"/>
                </a:ext>
              </a:extLst>
            </p:cNvPr>
            <p:cNvPicPr>
              <a:picLocks noChangeAspect="1"/>
            </p:cNvPicPr>
            <p:nvPr/>
          </p:nvPicPr>
          <p:blipFill rotWithShape="1">
            <a:blip r:embed="rId3"/>
            <a:srcRect l="11312" t="26529" r="86409" b="64492"/>
            <a:stretch/>
          </p:blipFill>
          <p:spPr>
            <a:xfrm>
              <a:off x="7136647" y="2624206"/>
              <a:ext cx="970961" cy="1146692"/>
            </a:xfrm>
            <a:prstGeom prst="rect">
              <a:avLst/>
            </a:prstGeom>
          </p:spPr>
        </p:pic>
        <p:pic>
          <p:nvPicPr>
            <p:cNvPr id="14" name="Image 13">
              <a:extLst>
                <a:ext uri="{FF2B5EF4-FFF2-40B4-BE49-F238E27FC236}">
                  <a16:creationId xmlns:a16="http://schemas.microsoft.com/office/drawing/2014/main" id="{32A5F428-7FA2-4652-8BD8-CD0A3AE901A6}"/>
                </a:ext>
              </a:extLst>
            </p:cNvPr>
            <p:cNvPicPr>
              <a:picLocks noChangeAspect="1"/>
            </p:cNvPicPr>
            <p:nvPr/>
          </p:nvPicPr>
          <p:blipFill rotWithShape="1">
            <a:blip r:embed="rId3"/>
            <a:srcRect l="11312" t="41558" r="86409" b="49068"/>
            <a:stretch/>
          </p:blipFill>
          <p:spPr>
            <a:xfrm>
              <a:off x="8547263" y="2624206"/>
              <a:ext cx="970961" cy="1197204"/>
            </a:xfrm>
            <a:prstGeom prst="rect">
              <a:avLst/>
            </a:prstGeom>
          </p:spPr>
        </p:pic>
        <p:pic>
          <p:nvPicPr>
            <p:cNvPr id="15" name="Image 14">
              <a:extLst>
                <a:ext uri="{FF2B5EF4-FFF2-40B4-BE49-F238E27FC236}">
                  <a16:creationId xmlns:a16="http://schemas.microsoft.com/office/drawing/2014/main" id="{3AFA813C-28F9-4EE5-993F-7C1B198BD1E1}"/>
                </a:ext>
              </a:extLst>
            </p:cNvPr>
            <p:cNvPicPr>
              <a:picLocks noChangeAspect="1"/>
            </p:cNvPicPr>
            <p:nvPr/>
          </p:nvPicPr>
          <p:blipFill rotWithShape="1">
            <a:blip r:embed="rId3"/>
            <a:srcRect l="11312" t="56606" r="86409" b="33970"/>
            <a:stretch/>
          </p:blipFill>
          <p:spPr>
            <a:xfrm>
              <a:off x="9957879" y="2595808"/>
              <a:ext cx="970961" cy="1203488"/>
            </a:xfrm>
            <a:prstGeom prst="rect">
              <a:avLst/>
            </a:prstGeom>
          </p:spPr>
        </p:pic>
        <p:sp>
          <p:nvSpPr>
            <p:cNvPr id="17" name="ZoneTexte 16">
              <a:extLst>
                <a:ext uri="{FF2B5EF4-FFF2-40B4-BE49-F238E27FC236}">
                  <a16:creationId xmlns:a16="http://schemas.microsoft.com/office/drawing/2014/main" id="{F263F52F-A8DC-43CF-8595-66CB53D7798D}"/>
                </a:ext>
              </a:extLst>
            </p:cNvPr>
            <p:cNvSpPr txBox="1"/>
            <p:nvPr/>
          </p:nvSpPr>
          <p:spPr>
            <a:xfrm>
              <a:off x="6454713" y="3889122"/>
              <a:ext cx="1363867" cy="306467"/>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OXYDATION</a:t>
              </a:r>
            </a:p>
          </p:txBody>
        </p:sp>
        <p:sp>
          <p:nvSpPr>
            <p:cNvPr id="18" name="ZoneTexte 17">
              <a:extLst>
                <a:ext uri="{FF2B5EF4-FFF2-40B4-BE49-F238E27FC236}">
                  <a16:creationId xmlns:a16="http://schemas.microsoft.com/office/drawing/2014/main" id="{F1ECEC8E-4D69-4F6F-A0A7-A7D3B443FD65}"/>
                </a:ext>
              </a:extLst>
            </p:cNvPr>
            <p:cNvSpPr txBox="1"/>
            <p:nvPr/>
          </p:nvSpPr>
          <p:spPr>
            <a:xfrm>
              <a:off x="8434163" y="3889124"/>
              <a:ext cx="1363867" cy="306467"/>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INFLAMMATION</a:t>
              </a:r>
            </a:p>
          </p:txBody>
        </p:sp>
        <p:sp>
          <p:nvSpPr>
            <p:cNvPr id="19" name="ZoneTexte 18">
              <a:extLst>
                <a:ext uri="{FF2B5EF4-FFF2-40B4-BE49-F238E27FC236}">
                  <a16:creationId xmlns:a16="http://schemas.microsoft.com/office/drawing/2014/main" id="{B7FD5B36-08F5-43F3-8AA5-3833242D78C0}"/>
                </a:ext>
              </a:extLst>
            </p:cNvPr>
            <p:cNvSpPr txBox="1"/>
            <p:nvPr/>
          </p:nvSpPr>
          <p:spPr>
            <a:xfrm>
              <a:off x="10413613" y="3889122"/>
              <a:ext cx="1363867" cy="306467"/>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SKIN AGING</a:t>
              </a:r>
            </a:p>
          </p:txBody>
        </p:sp>
        <p:sp>
          <p:nvSpPr>
            <p:cNvPr id="20" name="Bouton d’action : avant ou précédent 19">
              <a:hlinkClick r:id="" action="ppaction://hlinkshowjump?jump=nextslide" highlightClick="1"/>
              <a:extLst>
                <a:ext uri="{FF2B5EF4-FFF2-40B4-BE49-F238E27FC236}">
                  <a16:creationId xmlns:a16="http://schemas.microsoft.com/office/drawing/2014/main" id="{FE2DF80E-4153-4032-B1EC-16E859CF1F2A}"/>
                </a:ext>
              </a:extLst>
            </p:cNvPr>
            <p:cNvSpPr/>
            <p:nvPr/>
          </p:nvSpPr>
          <p:spPr>
            <a:xfrm>
              <a:off x="7948620" y="3893011"/>
              <a:ext cx="355502" cy="302578"/>
            </a:xfrm>
            <a:prstGeom prst="actionButtonForwardNext">
              <a:avLst/>
            </a:prstGeom>
            <a:solidFill>
              <a:srgbClr val="B7A1C7"/>
            </a:solidFill>
            <a:ln>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Bouton d’action : avant ou précédent 20">
              <a:hlinkClick r:id="" action="ppaction://hlinkshowjump?jump=nextslide" highlightClick="1"/>
              <a:extLst>
                <a:ext uri="{FF2B5EF4-FFF2-40B4-BE49-F238E27FC236}">
                  <a16:creationId xmlns:a16="http://schemas.microsoft.com/office/drawing/2014/main" id="{5517990B-EA23-44D4-B60A-A848C7350FFA}"/>
                </a:ext>
              </a:extLst>
            </p:cNvPr>
            <p:cNvSpPr/>
            <p:nvPr/>
          </p:nvSpPr>
          <p:spPr>
            <a:xfrm>
              <a:off x="9928070" y="3907270"/>
              <a:ext cx="355502" cy="302578"/>
            </a:xfrm>
            <a:prstGeom prst="actionButtonForwardNext">
              <a:avLst/>
            </a:prstGeom>
            <a:solidFill>
              <a:srgbClr val="B7A1C7"/>
            </a:solidFill>
            <a:ln>
              <a:solidFill>
                <a:srgbClr val="B7A1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5359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2">
            <a:extLst>
              <a:ext uri="{FF2B5EF4-FFF2-40B4-BE49-F238E27FC236}">
                <a16:creationId xmlns:a16="http://schemas.microsoft.com/office/drawing/2014/main" id="{B7C27455-0FE0-432B-A60A-295694C0667A}"/>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on YOUTH ENERGY LIPOAMINOACID</a:t>
            </a:r>
          </a:p>
        </p:txBody>
      </p:sp>
      <p:sp>
        <p:nvSpPr>
          <p:cNvPr id="10" name="Rectangle 9">
            <a:extLst>
              <a:ext uri="{FF2B5EF4-FFF2-40B4-BE49-F238E27FC236}">
                <a16:creationId xmlns:a16="http://schemas.microsoft.com/office/drawing/2014/main" id="{98905186-A455-440F-B98A-893EFA83DBE8}"/>
              </a:ext>
            </a:extLst>
          </p:cNvPr>
          <p:cNvSpPr/>
          <p:nvPr/>
        </p:nvSpPr>
        <p:spPr>
          <a:xfrm>
            <a:off x="2601394" y="-1667714"/>
            <a:ext cx="3823854" cy="1313180"/>
          </a:xfrm>
          <a:prstGeom prst="rect">
            <a:avLst/>
          </a:prstGeom>
          <a:noFill/>
          <a:ln>
            <a:solidFill>
              <a:srgbClr val="B7A1C7"/>
            </a:solidFill>
          </a:ln>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Action </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buFont typeface="Wingdings" panose="05000000000000000000" pitchFamily="2" charset="2"/>
              <a:buChar char="ü"/>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Preserves the youthfulness of fibroblasts</a:t>
            </a:r>
          </a:p>
          <a:p>
            <a:pPr marL="285750" indent="-285750">
              <a:buFont typeface="Wingdings" panose="05000000000000000000" pitchFamily="2" charset="2"/>
              <a:buChar char="ü"/>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Protection of the ECM</a:t>
            </a:r>
          </a:p>
          <a:p>
            <a:pPr marL="285750" indent="-285750">
              <a:buFont typeface="Wingdings" panose="05000000000000000000" pitchFamily="2" charset="2"/>
              <a:buChar char="ü"/>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Builds the collagen network</a:t>
            </a:r>
          </a:p>
          <a:p>
            <a:pPr marL="285750" indent="-285750">
              <a:buFont typeface="Wingdings" panose="05000000000000000000" pitchFamily="2" charset="2"/>
              <a:buChar char="ü"/>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Improves the micro-vascular network</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2" name="Rectangle à coins arrondis 18">
            <a:extLst>
              <a:ext uri="{FF2B5EF4-FFF2-40B4-BE49-F238E27FC236}">
                <a16:creationId xmlns:a16="http://schemas.microsoft.com/office/drawing/2014/main" id="{38222F4C-0E01-4F7A-B21B-1411EC0F121E}"/>
              </a:ext>
            </a:extLst>
          </p:cNvPr>
          <p:cNvSpPr/>
          <p:nvPr/>
        </p:nvSpPr>
        <p:spPr>
          <a:xfrm>
            <a:off x="3482538" y="2537123"/>
            <a:ext cx="8252258" cy="345189"/>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ANTI-INFLAMM’AGING ACTIVITY</a:t>
            </a: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AF9B0A15-E977-4E7B-9100-2C0E38DB424A}"/>
              </a:ext>
            </a:extLst>
          </p:cNvPr>
          <p:cNvSpPr/>
          <p:nvPr/>
        </p:nvSpPr>
        <p:spPr>
          <a:xfrm>
            <a:off x="3482537" y="3432946"/>
            <a:ext cx="2203363" cy="1600438"/>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Preserve the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youthfulness</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of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fibroblasts</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 (1)</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- 39 %</a:t>
            </a: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Reduction IL 6 quantity</a:t>
            </a:r>
          </a:p>
          <a:p>
            <a:pPr algn="ct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35267046-F05B-44DB-BCE3-BF28792B55C6}"/>
              </a:ext>
            </a:extLst>
          </p:cNvPr>
          <p:cNvSpPr/>
          <p:nvPr/>
        </p:nvSpPr>
        <p:spPr>
          <a:xfrm>
            <a:off x="5879375" y="3423508"/>
            <a:ext cx="1868082" cy="1815882"/>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Protection of the ECM</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(2)</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- 100 %</a:t>
            </a: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Collagenase activity</a:t>
            </a:r>
          </a:p>
          <a:p>
            <a:pPr algn="ct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ct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2C2D0822-752E-4A5C-A7B4-798CBA1AFF86}"/>
              </a:ext>
            </a:extLst>
          </p:cNvPr>
          <p:cNvSpPr/>
          <p:nvPr/>
        </p:nvSpPr>
        <p:spPr>
          <a:xfrm>
            <a:off x="7940932" y="3423508"/>
            <a:ext cx="1868082" cy="1600438"/>
          </a:xfrm>
          <a:prstGeom prst="rect">
            <a:avLst/>
          </a:prstGeom>
          <a:solidFill>
            <a:srgbClr val="EBE6F2"/>
          </a:solidFill>
        </p:spPr>
        <p:txBody>
          <a:bodyPr wrap="square">
            <a:spAutoFit/>
          </a:bodyPr>
          <a:lstStyle/>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Builts</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the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collagen</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network</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(3)</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+ 124 %</a:t>
            </a:r>
          </a:p>
          <a:p>
            <a:pPr algn="ct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proteins</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that</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encourage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collagen</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organisation</a:t>
            </a:r>
          </a:p>
        </p:txBody>
      </p:sp>
      <p:sp>
        <p:nvSpPr>
          <p:cNvPr id="16" name="Rectangle 15">
            <a:extLst>
              <a:ext uri="{FF2B5EF4-FFF2-40B4-BE49-F238E27FC236}">
                <a16:creationId xmlns:a16="http://schemas.microsoft.com/office/drawing/2014/main" id="{B660B745-1721-49F8-9B11-FF6891B61EE0}"/>
              </a:ext>
            </a:extLst>
          </p:cNvPr>
          <p:cNvSpPr/>
          <p:nvPr/>
        </p:nvSpPr>
        <p:spPr>
          <a:xfrm>
            <a:off x="10002489" y="3432946"/>
            <a:ext cx="1732307" cy="1600438"/>
          </a:xfrm>
          <a:prstGeom prst="rect">
            <a:avLst/>
          </a:prstGeom>
          <a:solidFill>
            <a:srgbClr val="EBE6F2"/>
          </a:solidFill>
        </p:spPr>
        <p:txBody>
          <a:bodyPr wrap="square">
            <a:spAutoFit/>
          </a:bodyPr>
          <a:lstStyle/>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Improves</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the micro-</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vascular</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network</a:t>
            </a:r>
            <a:r>
              <a:rPr lang="fr-FR" sz="1400" b="1" baseline="30000" dirty="0">
                <a:solidFill>
                  <a:schemeClr val="tx1">
                    <a:lumMod val="75000"/>
                    <a:lumOff val="25000"/>
                  </a:schemeClr>
                </a:solidFill>
                <a:latin typeface="Roboto Light" panose="02000000000000000000" pitchFamily="2" charset="0"/>
                <a:ea typeface="Roboto Light" panose="02000000000000000000" pitchFamily="2" charset="0"/>
              </a:rPr>
              <a:t>(4)</a:t>
            </a:r>
          </a:p>
          <a:p>
            <a:pPr algn="ct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+ 18 %</a:t>
            </a:r>
          </a:p>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formation of new vessels and their </a:t>
            </a: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organisation</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nvGrpSpPr>
          <p:cNvPr id="23" name="Groupe 22">
            <a:extLst>
              <a:ext uri="{FF2B5EF4-FFF2-40B4-BE49-F238E27FC236}">
                <a16:creationId xmlns:a16="http://schemas.microsoft.com/office/drawing/2014/main" id="{8207289C-BC0F-462B-BA75-EE15DA838F6E}"/>
              </a:ext>
            </a:extLst>
          </p:cNvPr>
          <p:cNvGrpSpPr/>
          <p:nvPr/>
        </p:nvGrpSpPr>
        <p:grpSpPr>
          <a:xfrm>
            <a:off x="4513321" y="5343843"/>
            <a:ext cx="5861829" cy="1233307"/>
            <a:chOff x="4677752" y="5072511"/>
            <a:chExt cx="5861829" cy="1233307"/>
          </a:xfrm>
        </p:grpSpPr>
        <p:pic>
          <p:nvPicPr>
            <p:cNvPr id="3" name="Graphique 2" descr="Point d’insertion vers le bas contour">
              <a:extLst>
                <a:ext uri="{FF2B5EF4-FFF2-40B4-BE49-F238E27FC236}">
                  <a16:creationId xmlns:a16="http://schemas.microsoft.com/office/drawing/2014/main" id="{82998B41-2709-46C5-8779-E427DD7187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1454" y="5072511"/>
              <a:ext cx="914400" cy="914400"/>
            </a:xfrm>
            <a:prstGeom prst="rect">
              <a:avLst/>
            </a:prstGeom>
          </p:spPr>
        </p:pic>
        <p:pic>
          <p:nvPicPr>
            <p:cNvPr id="17" name="Graphique 16" descr="Point d’insertion vers le bas contour">
              <a:extLst>
                <a:ext uri="{FF2B5EF4-FFF2-40B4-BE49-F238E27FC236}">
                  <a16:creationId xmlns:a16="http://schemas.microsoft.com/office/drawing/2014/main" id="{1964D700-6DA7-4B01-BF8D-D034667AB0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03135" y="5072511"/>
              <a:ext cx="914400" cy="914400"/>
            </a:xfrm>
            <a:prstGeom prst="rect">
              <a:avLst/>
            </a:prstGeom>
          </p:spPr>
        </p:pic>
        <p:pic>
          <p:nvPicPr>
            <p:cNvPr id="18" name="Graphique 17" descr="Point d’insertion vers le bas contour">
              <a:extLst>
                <a:ext uri="{FF2B5EF4-FFF2-40B4-BE49-F238E27FC236}">
                  <a16:creationId xmlns:a16="http://schemas.microsoft.com/office/drawing/2014/main" id="{6B2B8AC8-4BC9-4672-905B-E11A5B6AE5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2772" y="5072511"/>
              <a:ext cx="914400" cy="914400"/>
            </a:xfrm>
            <a:prstGeom prst="rect">
              <a:avLst/>
            </a:prstGeom>
          </p:spPr>
        </p:pic>
        <p:sp>
          <p:nvSpPr>
            <p:cNvPr id="20" name="Rectangle à coins arrondis 18">
              <a:extLst>
                <a:ext uri="{FF2B5EF4-FFF2-40B4-BE49-F238E27FC236}">
                  <a16:creationId xmlns:a16="http://schemas.microsoft.com/office/drawing/2014/main" id="{7BAA481D-2E8D-4E7A-8A60-E2A145438C45}"/>
                </a:ext>
              </a:extLst>
            </p:cNvPr>
            <p:cNvSpPr/>
            <p:nvPr/>
          </p:nvSpPr>
          <p:spPr>
            <a:xfrm>
              <a:off x="4677752" y="5948317"/>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firmness</a:t>
              </a:r>
              <a:r>
                <a:rPr lang="en-US" altLang="fr-FR" sz="1600" baseline="30000" dirty="0">
                  <a:latin typeface="Roboto Light" panose="02000000000000000000" pitchFamily="2" charset="0"/>
                  <a:ea typeface="Roboto Light" panose="02000000000000000000" pitchFamily="2" charset="0"/>
                </a:rPr>
                <a:t>(1)</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21" name="Rectangle à coins arrondis 18">
              <a:extLst>
                <a:ext uri="{FF2B5EF4-FFF2-40B4-BE49-F238E27FC236}">
                  <a16:creationId xmlns:a16="http://schemas.microsoft.com/office/drawing/2014/main" id="{DC5FBF39-243D-4EE8-BA17-3680F0562F7A}"/>
                </a:ext>
              </a:extLst>
            </p:cNvPr>
            <p:cNvSpPr/>
            <p:nvPr/>
          </p:nvSpPr>
          <p:spPr>
            <a:xfrm>
              <a:off x="6676297" y="5967264"/>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wrinkles</a:t>
              </a:r>
              <a:r>
                <a:rPr lang="en-US" altLang="fr-FR" sz="1600" baseline="30000" dirty="0">
                  <a:latin typeface="Roboto Light" panose="02000000000000000000" pitchFamily="2" charset="0"/>
                  <a:ea typeface="Roboto Light" panose="02000000000000000000" pitchFamily="2" charset="0"/>
                </a:rPr>
                <a:t>(6)</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22" name="Rectangle à coins arrondis 18">
              <a:extLst>
                <a:ext uri="{FF2B5EF4-FFF2-40B4-BE49-F238E27FC236}">
                  <a16:creationId xmlns:a16="http://schemas.microsoft.com/office/drawing/2014/main" id="{2AC47F61-7D74-4E60-A36F-404869ACD650}"/>
                </a:ext>
              </a:extLst>
            </p:cNvPr>
            <p:cNvSpPr/>
            <p:nvPr/>
          </p:nvSpPr>
          <p:spPr>
            <a:xfrm>
              <a:off x="8674842" y="5948317"/>
              <a:ext cx="1864739" cy="338554"/>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 radiance</a:t>
              </a:r>
              <a:r>
                <a:rPr lang="en-US" altLang="fr-FR" sz="1600" baseline="30000" dirty="0">
                  <a:latin typeface="Roboto Light" panose="02000000000000000000" pitchFamily="2" charset="0"/>
                  <a:ea typeface="Roboto Light" panose="02000000000000000000" pitchFamily="2" charset="0"/>
                </a:rPr>
                <a:t>(4)</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grpSp>
      <p:grpSp>
        <p:nvGrpSpPr>
          <p:cNvPr id="4" name="Groupe 3">
            <a:extLst>
              <a:ext uri="{FF2B5EF4-FFF2-40B4-BE49-F238E27FC236}">
                <a16:creationId xmlns:a16="http://schemas.microsoft.com/office/drawing/2014/main" id="{92A62647-13EF-470D-B559-B0AF5F805EF5}"/>
              </a:ext>
            </a:extLst>
          </p:cNvPr>
          <p:cNvGrpSpPr/>
          <p:nvPr/>
        </p:nvGrpSpPr>
        <p:grpSpPr>
          <a:xfrm>
            <a:off x="312988" y="2142060"/>
            <a:ext cx="2335998" cy="4096536"/>
            <a:chOff x="312988" y="1886567"/>
            <a:chExt cx="2335998" cy="4096536"/>
          </a:xfrm>
        </p:grpSpPr>
        <p:sp>
          <p:nvSpPr>
            <p:cNvPr id="8" name="Rectangle 7">
              <a:extLst>
                <a:ext uri="{FF2B5EF4-FFF2-40B4-BE49-F238E27FC236}">
                  <a16:creationId xmlns:a16="http://schemas.microsoft.com/office/drawing/2014/main" id="{847462AA-5ECB-4BC4-B839-7A0FC1515D18}"/>
                </a:ext>
              </a:extLst>
            </p:cNvPr>
            <p:cNvSpPr/>
            <p:nvPr/>
          </p:nvSpPr>
          <p:spPr>
            <a:xfrm>
              <a:off x="312988" y="4060106"/>
              <a:ext cx="2335998" cy="1815882"/>
            </a:xfrm>
            <a:prstGeom prst="rect">
              <a:avLst/>
            </a:prstGeom>
            <a:solidFill>
              <a:srgbClr val="EBE6F2"/>
            </a:solidFill>
          </p:spPr>
          <p:txBody>
            <a:bodyPr wrap="square">
              <a:spAutoFit/>
            </a:bodyPr>
            <a:lstStyle/>
            <a:p>
              <a:pPr algn="just"/>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PalGly</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moldecule</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 </a:t>
              </a: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Naturally present in the brain and skin, it presents anti-stress and anti-inflammatory properties.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en-US" sz="1400" u="sng" dirty="0" err="1">
                  <a:solidFill>
                    <a:schemeClr val="tx1">
                      <a:lumMod val="75000"/>
                      <a:lumOff val="25000"/>
                    </a:schemeClr>
                  </a:solidFill>
                  <a:latin typeface="Roboto Light" panose="02000000000000000000" pitchFamily="2" charset="0"/>
                  <a:ea typeface="Roboto Light" panose="02000000000000000000" pitchFamily="2" charset="0"/>
                </a:rPr>
                <a:t>Yon-Ka</a:t>
              </a:r>
              <a:r>
                <a:rPr lang="en-US" sz="1400" u="sng" dirty="0">
                  <a:solidFill>
                    <a:schemeClr val="tx1">
                      <a:lumMod val="75000"/>
                      <a:lumOff val="25000"/>
                    </a:schemeClr>
                  </a:solidFill>
                  <a:latin typeface="Roboto Light" panose="02000000000000000000" pitchFamily="2" charset="0"/>
                  <a:ea typeface="Roboto Light" panose="02000000000000000000" pitchFamily="2" charset="0"/>
                </a:rPr>
                <a:t> drew its inspiration from this serenity molecule </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B798330A-44A8-4CB8-B3A1-FA52A0BB785E}"/>
                </a:ext>
              </a:extLst>
            </p:cNvPr>
            <p:cNvSpPr/>
            <p:nvPr/>
          </p:nvSpPr>
          <p:spPr>
            <a:xfrm>
              <a:off x="312988" y="1976999"/>
              <a:ext cx="2335998" cy="1791644"/>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Origin: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lipoaminoacid</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with</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excellent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affinity</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with</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the skin</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The structure of this active ingredient is the same as the </a:t>
              </a:r>
              <a:r>
                <a:rPr lang="en-US" sz="1400" dirty="0" err="1">
                  <a:solidFill>
                    <a:schemeClr val="tx1">
                      <a:lumMod val="75000"/>
                      <a:lumOff val="25000"/>
                    </a:schemeClr>
                  </a:solidFill>
                  <a:latin typeface="Roboto Light" panose="02000000000000000000" pitchFamily="2" charset="0"/>
                  <a:ea typeface="Roboto Light" panose="02000000000000000000" pitchFamily="2" charset="0"/>
                </a:rPr>
                <a:t>PalGly</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 molecule (biomimetic)</a:t>
              </a:r>
            </a:p>
          </p:txBody>
        </p:sp>
        <p:sp>
          <p:nvSpPr>
            <p:cNvPr id="2" name="Rectangle 1">
              <a:extLst>
                <a:ext uri="{FF2B5EF4-FFF2-40B4-BE49-F238E27FC236}">
                  <a16:creationId xmlns:a16="http://schemas.microsoft.com/office/drawing/2014/main" id="{A7016C8B-1355-4388-8C0C-7AFE8D1E28D3}"/>
                </a:ext>
              </a:extLst>
            </p:cNvPr>
            <p:cNvSpPr/>
            <p:nvPr/>
          </p:nvSpPr>
          <p:spPr>
            <a:xfrm>
              <a:off x="312988" y="1886567"/>
              <a:ext cx="2335998" cy="4096536"/>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Rectangle 23">
            <a:extLst>
              <a:ext uri="{FF2B5EF4-FFF2-40B4-BE49-F238E27FC236}">
                <a16:creationId xmlns:a16="http://schemas.microsoft.com/office/drawing/2014/main" id="{6EBF4401-7D45-4329-A9E8-968599763A7A}"/>
              </a:ext>
            </a:extLst>
          </p:cNvPr>
          <p:cNvSpPr/>
          <p:nvPr/>
        </p:nvSpPr>
        <p:spPr>
          <a:xfrm>
            <a:off x="0" y="1480412"/>
            <a:ext cx="12192000" cy="338554"/>
          </a:xfrm>
          <a:prstGeom prst="rect">
            <a:avLst/>
          </a:prstGeom>
        </p:spPr>
        <p:txBody>
          <a:bodyPr wrap="square">
            <a:spAutoFit/>
          </a:bodyPr>
          <a:lstStyle/>
          <a:p>
            <a:pPr algn="ctr"/>
            <a:r>
              <a:rPr lang="en-US" sz="1600" dirty="0">
                <a:solidFill>
                  <a:schemeClr val="tx1">
                    <a:lumMod val="75000"/>
                    <a:lumOff val="25000"/>
                  </a:schemeClr>
                </a:solidFill>
                <a:latin typeface="Roboto Light" panose="02000000000000000000" pitchFamily="2" charset="0"/>
                <a:ea typeface="Roboto Light" panose="02000000000000000000" pitchFamily="2" charset="0"/>
              </a:rPr>
              <a:t>1st cosmetic active ingredient that acts against </a:t>
            </a:r>
            <a:r>
              <a:rPr lang="en-US" sz="1600" dirty="0" err="1">
                <a:solidFill>
                  <a:schemeClr val="tx1">
                    <a:lumMod val="75000"/>
                    <a:lumOff val="25000"/>
                  </a:schemeClr>
                </a:solidFill>
                <a:latin typeface="Roboto Light" panose="02000000000000000000" pitchFamily="2" charset="0"/>
                <a:ea typeface="Roboto Light" panose="02000000000000000000" pitchFamily="2" charset="0"/>
              </a:rPr>
              <a:t>inflamm'aging</a:t>
            </a:r>
            <a:r>
              <a:rPr lang="en-US" sz="1600" dirty="0">
                <a:solidFill>
                  <a:schemeClr val="tx1">
                    <a:lumMod val="75000"/>
                    <a:lumOff val="25000"/>
                  </a:schemeClr>
                </a:solidFill>
                <a:latin typeface="Roboto Light" panose="02000000000000000000" pitchFamily="2" charset="0"/>
                <a:ea typeface="Roboto Light" panose="02000000000000000000" pitchFamily="2" charset="0"/>
              </a:rPr>
              <a:t> by regulating interleukine-6 production</a:t>
            </a:r>
            <a:endParaRPr lang="fr-FR" sz="16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18222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itre 1">
            <a:extLst>
              <a:ext uri="{FF2B5EF4-FFF2-40B4-BE49-F238E27FC236}">
                <a16:creationId xmlns:a16="http://schemas.microsoft.com/office/drawing/2014/main" id="{8767C24C-E653-6AD1-3C1E-3CD061D80C61}"/>
              </a:ext>
            </a:extLst>
          </p:cNvPr>
          <p:cNvSpPr txBox="1">
            <a:spLocks/>
          </p:cNvSpPr>
          <p:nvPr/>
        </p:nvSpPr>
        <p:spPr>
          <a:xfrm>
            <a:off x="484900" y="-180825"/>
            <a:ext cx="1108403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FILL IN DEEP WRINKLES</a:t>
            </a:r>
          </a:p>
        </p:txBody>
      </p:sp>
      <p:sp>
        <p:nvSpPr>
          <p:cNvPr id="17" name="Rectangle 16">
            <a:extLst>
              <a:ext uri="{FF2B5EF4-FFF2-40B4-BE49-F238E27FC236}">
                <a16:creationId xmlns:a16="http://schemas.microsoft.com/office/drawing/2014/main" id="{B9D3BEEE-2AEC-533C-5F13-CFABD9CB79AC}"/>
              </a:ext>
            </a:extLst>
          </p:cNvPr>
          <p:cNvSpPr/>
          <p:nvPr/>
        </p:nvSpPr>
        <p:spPr>
          <a:xfrm rot="5400000">
            <a:off x="8769967" y="-1335763"/>
            <a:ext cx="338555" cy="5686490"/>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dirty="0">
                <a:solidFill>
                  <a:srgbClr val="565655"/>
                </a:solidFill>
                <a:latin typeface="Roboto Light" panose="02000000000000000000" pitchFamily="2" charset="0"/>
                <a:ea typeface="Roboto Light" panose="02000000000000000000" pitchFamily="2" charset="0"/>
              </a:rPr>
              <a:t>COMMON BASE</a:t>
            </a:r>
          </a:p>
        </p:txBody>
      </p:sp>
      <p:sp>
        <p:nvSpPr>
          <p:cNvPr id="10" name="Rectangle 9">
            <a:extLst>
              <a:ext uri="{FF2B5EF4-FFF2-40B4-BE49-F238E27FC236}">
                <a16:creationId xmlns:a16="http://schemas.microsoft.com/office/drawing/2014/main" id="{40170951-51F1-9F32-D367-036517744803}"/>
              </a:ext>
            </a:extLst>
          </p:cNvPr>
          <p:cNvSpPr/>
          <p:nvPr/>
        </p:nvSpPr>
        <p:spPr>
          <a:xfrm>
            <a:off x="84067" y="874668"/>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rPr>
              <a:t>A must-have duo for filling and smoothing deep wrinkles</a:t>
            </a:r>
            <a:endParaRPr kumimoji="0" lang="fr-FR" sz="1600" b="0" i="1"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22" name="Rectangle 21">
            <a:extLst>
              <a:ext uri="{FF2B5EF4-FFF2-40B4-BE49-F238E27FC236}">
                <a16:creationId xmlns:a16="http://schemas.microsoft.com/office/drawing/2014/main" id="{DE3437FD-73AD-4848-AE82-A7F53BD7FE1D}"/>
              </a:ext>
            </a:extLst>
          </p:cNvPr>
          <p:cNvSpPr/>
          <p:nvPr/>
        </p:nvSpPr>
        <p:spPr>
          <a:xfrm>
            <a:off x="6026918" y="3004958"/>
            <a:ext cx="5755570" cy="3099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SAPONARIA PUMILA </a:t>
            </a:r>
          </a:p>
          <a:p>
            <a:pPr marL="177800" algn="just">
              <a:defRPr/>
            </a:pPr>
            <a:r>
              <a:rPr lang="fr-FR" sz="1600" b="1" dirty="0" err="1">
                <a:solidFill>
                  <a:srgbClr val="565655"/>
                </a:solidFill>
                <a:latin typeface="Roboto Light" panose="02000000000000000000" pitchFamily="2" charset="0"/>
                <a:ea typeface="Roboto Light" panose="02000000000000000000" pitchFamily="2" charset="0"/>
              </a:rPr>
              <a:t>Protects</a:t>
            </a:r>
            <a:r>
              <a:rPr lang="fr-FR" sz="1600" b="1" dirty="0">
                <a:solidFill>
                  <a:srgbClr val="565655"/>
                </a:solidFill>
                <a:latin typeface="Roboto Light" panose="02000000000000000000" pitchFamily="2" charset="0"/>
                <a:ea typeface="Roboto Light" panose="02000000000000000000" pitchFamily="2" charset="0"/>
              </a:rPr>
              <a:t> and </a:t>
            </a:r>
            <a:r>
              <a:rPr lang="fr-FR" sz="1600" b="1" dirty="0" err="1">
                <a:solidFill>
                  <a:srgbClr val="565655"/>
                </a:solidFill>
                <a:latin typeface="Roboto Light" panose="02000000000000000000" pitchFamily="2" charset="0"/>
                <a:ea typeface="Roboto Light" panose="02000000000000000000" pitchFamily="2" charset="0"/>
              </a:rPr>
              <a:t>preserves</a:t>
            </a:r>
            <a:r>
              <a:rPr lang="fr-FR" sz="1600" b="1" dirty="0">
                <a:solidFill>
                  <a:srgbClr val="565655"/>
                </a:solidFill>
                <a:latin typeface="Roboto Light" panose="02000000000000000000" pitchFamily="2" charset="0"/>
                <a:ea typeface="Roboto Light" panose="02000000000000000000" pitchFamily="2" charset="0"/>
              </a:rPr>
              <a:t> </a:t>
            </a:r>
            <a:r>
              <a:rPr lang="fr-FR" sz="1600" b="1" dirty="0" err="1">
                <a:solidFill>
                  <a:srgbClr val="565655"/>
                </a:solidFill>
                <a:latin typeface="Roboto Light" panose="02000000000000000000" pitchFamily="2" charset="0"/>
                <a:ea typeface="Roboto Light" panose="02000000000000000000" pitchFamily="2" charset="0"/>
              </a:rPr>
              <a:t>dermal</a:t>
            </a:r>
            <a:r>
              <a:rPr lang="fr-FR" sz="1600" b="1" dirty="0">
                <a:solidFill>
                  <a:srgbClr val="565655"/>
                </a:solidFill>
                <a:latin typeface="Roboto Light" panose="02000000000000000000" pitchFamily="2" charset="0"/>
                <a:ea typeface="Roboto Light" panose="02000000000000000000" pitchFamily="2" charset="0"/>
              </a:rPr>
              <a:t> stem </a:t>
            </a:r>
            <a:r>
              <a:rPr lang="fr-FR" sz="1600" b="1" dirty="0" err="1">
                <a:solidFill>
                  <a:srgbClr val="565655"/>
                </a:solidFill>
                <a:latin typeface="Roboto Light" panose="02000000000000000000" pitchFamily="2" charset="0"/>
                <a:ea typeface="Roboto Light" panose="02000000000000000000" pitchFamily="2" charset="0"/>
              </a:rPr>
              <a:t>cells</a:t>
            </a:r>
            <a:r>
              <a:rPr lang="fr-FR" sz="1600" b="1" dirty="0">
                <a:solidFill>
                  <a:srgbClr val="565655"/>
                </a:solidFill>
                <a:latin typeface="Roboto Light" panose="02000000000000000000" pitchFamily="2" charset="0"/>
                <a:ea typeface="Roboto Light" panose="02000000000000000000" pitchFamily="2" charset="0"/>
              </a:rPr>
              <a:t>   </a:t>
            </a:r>
          </a:p>
          <a:p>
            <a:pPr marL="450850" indent="-273050" algn="just">
              <a:buFont typeface="Wingdings" panose="05000000000000000000" pitchFamily="2" charset="2"/>
              <a:buChar char="ü"/>
              <a:defRPr/>
            </a:pPr>
            <a:endParaRPr lang="fr-FR" sz="1600" dirty="0">
              <a:solidFill>
                <a:srgbClr val="565655"/>
              </a:solidFill>
              <a:latin typeface="Roboto Light" panose="02000000000000000000" pitchFamily="2" charset="0"/>
              <a:ea typeface="Roboto Light" panose="02000000000000000000" pitchFamily="2" charset="0"/>
            </a:endParaRPr>
          </a:p>
          <a:p>
            <a:pPr marL="450850" indent="-273050">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YOUTH ENERGY (</a:t>
            </a:r>
            <a:r>
              <a:rPr lang="fr-FR" sz="1600" dirty="0" err="1">
                <a:solidFill>
                  <a:srgbClr val="565655"/>
                </a:solidFill>
                <a:latin typeface="Roboto Light" panose="02000000000000000000" pitchFamily="2" charset="0"/>
                <a:ea typeface="Roboto Light" panose="02000000000000000000" pitchFamily="2" charset="0"/>
              </a:rPr>
              <a:t>lipoamino</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acid</a:t>
            </a:r>
            <a:r>
              <a:rPr lang="fr-FR" sz="1600" dirty="0">
                <a:solidFill>
                  <a:srgbClr val="565655"/>
                </a:solidFill>
                <a:latin typeface="Roboto Light" panose="02000000000000000000" pitchFamily="2" charset="0"/>
                <a:ea typeface="Roboto Light" panose="02000000000000000000" pitchFamily="2" charset="0"/>
              </a:rPr>
              <a:t>)</a:t>
            </a:r>
          </a:p>
          <a:p>
            <a:pPr marL="177800" algn="just">
              <a:defRPr/>
            </a:pPr>
            <a:r>
              <a:rPr lang="fr-FR" sz="1600" b="1" dirty="0">
                <a:solidFill>
                  <a:srgbClr val="565655"/>
                </a:solidFill>
                <a:latin typeface="Roboto Light" panose="02000000000000000000" pitchFamily="2" charset="0"/>
                <a:ea typeface="Roboto Light" panose="02000000000000000000" pitchFamily="2" charset="0"/>
              </a:rPr>
              <a:t>Anti-</a:t>
            </a:r>
            <a:r>
              <a:rPr lang="fr-FR" sz="1600" b="1" dirty="0" err="1">
                <a:solidFill>
                  <a:srgbClr val="565655"/>
                </a:solidFill>
                <a:latin typeface="Roboto Light" panose="02000000000000000000" pitchFamily="2" charset="0"/>
                <a:ea typeface="Roboto Light" panose="02000000000000000000" pitchFamily="2" charset="0"/>
              </a:rPr>
              <a:t>inflamm’aging</a:t>
            </a:r>
            <a:r>
              <a:rPr lang="fr-FR" sz="1600" b="1" dirty="0">
                <a:solidFill>
                  <a:srgbClr val="565655"/>
                </a:solidFill>
                <a:latin typeface="Roboto Light" panose="02000000000000000000" pitchFamily="2" charset="0"/>
                <a:ea typeface="Roboto Light" panose="02000000000000000000" pitchFamily="2" charset="0"/>
              </a:rPr>
              <a:t> action</a:t>
            </a: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WAKAME EXTRACT</a:t>
            </a:r>
            <a:endParaRPr lang="fr-FR" sz="1600" b="1" dirty="0">
              <a:solidFill>
                <a:srgbClr val="565655"/>
              </a:solidFill>
              <a:latin typeface="Roboto Light" panose="02000000000000000000" pitchFamily="2" charset="0"/>
              <a:ea typeface="Roboto Light" panose="02000000000000000000" pitchFamily="2" charset="0"/>
            </a:endParaRPr>
          </a:p>
          <a:p>
            <a:pPr marL="177800" algn="just">
              <a:defRPr/>
            </a:pPr>
            <a:r>
              <a:rPr lang="en-US" sz="1600" b="1" dirty="0">
                <a:solidFill>
                  <a:srgbClr val="565655"/>
                </a:solidFill>
                <a:latin typeface="Roboto Light" panose="02000000000000000000" pitchFamily="2" charset="0"/>
                <a:ea typeface="Roboto Light" panose="02000000000000000000" pitchFamily="2" charset="0"/>
              </a:rPr>
              <a:t>Restore skin volume in the face for a visible anti-aging effect</a:t>
            </a:r>
          </a:p>
          <a:p>
            <a:pPr marL="177800" algn="just">
              <a:defRPr/>
            </a:pPr>
            <a:endParaRPr lang="en-US" sz="1600" b="1" dirty="0">
              <a:solidFill>
                <a:srgbClr val="565655"/>
              </a:solidFill>
              <a:latin typeface="Roboto Light" panose="02000000000000000000" pitchFamily="2" charset="0"/>
              <a:ea typeface="Roboto Light" panose="02000000000000000000" pitchFamily="2" charset="0"/>
            </a:endParaRPr>
          </a:p>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VEGETABLE GLYCERIN</a:t>
            </a:r>
          </a:p>
          <a:p>
            <a:pPr marL="177800" algn="just">
              <a:defRPr/>
            </a:pPr>
            <a:r>
              <a:rPr lang="en-US" sz="1600" b="1" dirty="0">
                <a:solidFill>
                  <a:srgbClr val="565655"/>
                </a:solidFill>
                <a:latin typeface="Roboto Light" panose="02000000000000000000" pitchFamily="2" charset="0"/>
                <a:ea typeface="Roboto Light" panose="02000000000000000000" pitchFamily="2" charset="0"/>
              </a:rPr>
              <a:t>Preserves skin hydration by reducing water evaporation speed</a:t>
            </a: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a:p>
            <a:pPr marL="450850" indent="-273050">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SHEA BUTTER</a:t>
            </a:r>
          </a:p>
          <a:p>
            <a:pPr marL="177800" algn="just">
              <a:defRPr/>
            </a:pPr>
            <a:r>
              <a:rPr lang="fr-FR" sz="1600" b="1" dirty="0" err="1">
                <a:solidFill>
                  <a:srgbClr val="565655"/>
                </a:solidFill>
                <a:latin typeface="Roboto Light" panose="02000000000000000000" pitchFamily="2" charset="0"/>
                <a:ea typeface="Roboto Light" panose="02000000000000000000" pitchFamily="2" charset="0"/>
              </a:rPr>
              <a:t>Protects</a:t>
            </a:r>
            <a:r>
              <a:rPr lang="fr-FR" sz="1600" b="1" dirty="0">
                <a:solidFill>
                  <a:srgbClr val="565655"/>
                </a:solidFill>
                <a:latin typeface="Roboto Light" panose="02000000000000000000" pitchFamily="2" charset="0"/>
                <a:ea typeface="Roboto Light" panose="02000000000000000000" pitchFamily="2" charset="0"/>
              </a:rPr>
              <a:t>, </a:t>
            </a:r>
            <a:r>
              <a:rPr lang="fr-FR" sz="1600" b="1" dirty="0" err="1">
                <a:solidFill>
                  <a:srgbClr val="565655"/>
                </a:solidFill>
                <a:latin typeface="Roboto Light" panose="02000000000000000000" pitchFamily="2" charset="0"/>
                <a:ea typeface="Roboto Light" panose="02000000000000000000" pitchFamily="2" charset="0"/>
              </a:rPr>
              <a:t>soothes</a:t>
            </a:r>
            <a:r>
              <a:rPr lang="fr-FR" sz="1600" b="1" dirty="0">
                <a:solidFill>
                  <a:srgbClr val="565655"/>
                </a:solidFill>
                <a:latin typeface="Roboto Light" panose="02000000000000000000" pitchFamily="2" charset="0"/>
                <a:ea typeface="Roboto Light" panose="02000000000000000000" pitchFamily="2" charset="0"/>
              </a:rPr>
              <a:t>, hydrates and </a:t>
            </a:r>
            <a:r>
              <a:rPr lang="fr-FR" sz="1600" b="1" dirty="0" err="1">
                <a:solidFill>
                  <a:srgbClr val="565655"/>
                </a:solidFill>
                <a:latin typeface="Roboto Light" panose="02000000000000000000" pitchFamily="2" charset="0"/>
                <a:ea typeface="Roboto Light" panose="02000000000000000000" pitchFamily="2" charset="0"/>
              </a:rPr>
              <a:t>nourishes</a:t>
            </a:r>
            <a:endParaRPr lang="fr-FR" sz="1600" b="1" dirty="0">
              <a:solidFill>
                <a:srgbClr val="565655"/>
              </a:solidFill>
              <a:latin typeface="Roboto Light" panose="02000000000000000000" pitchFamily="2" charset="0"/>
              <a:ea typeface="Roboto Light" panose="02000000000000000000" pitchFamily="2" charset="0"/>
            </a:endParaRP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a:p>
            <a:pPr marL="450850" indent="-273050" algn="just">
              <a:buFont typeface="Wingdings" panose="05000000000000000000" pitchFamily="2" charset="2"/>
              <a:buChar char="ü"/>
              <a:defRPr/>
            </a:pPr>
            <a:r>
              <a:rPr lang="fr-FR" sz="1600" dirty="0">
                <a:solidFill>
                  <a:srgbClr val="565655"/>
                </a:solidFill>
                <a:latin typeface="Roboto Light" panose="02000000000000000000" pitchFamily="2" charset="0"/>
                <a:ea typeface="Roboto Light" panose="02000000000000000000" pitchFamily="2" charset="0"/>
              </a:rPr>
              <a:t>GRAPE SEED OIL</a:t>
            </a:r>
            <a:endParaRPr lang="fr-FR" sz="1600" b="1" dirty="0">
              <a:solidFill>
                <a:srgbClr val="565655"/>
              </a:solidFill>
              <a:latin typeface="Roboto Light" panose="02000000000000000000" pitchFamily="2" charset="0"/>
              <a:ea typeface="Roboto Light" panose="02000000000000000000" pitchFamily="2" charset="0"/>
            </a:endParaRPr>
          </a:p>
          <a:p>
            <a:pPr marL="177800" algn="just">
              <a:defRPr/>
            </a:pPr>
            <a:r>
              <a:rPr lang="en-US" sz="1600" b="1" dirty="0">
                <a:solidFill>
                  <a:srgbClr val="565655"/>
                </a:solidFill>
                <a:latin typeface="Roboto Light" panose="02000000000000000000" pitchFamily="2" charset="0"/>
                <a:ea typeface="Roboto Light" panose="02000000000000000000" pitchFamily="2" charset="0"/>
              </a:rPr>
              <a:t>Reduces </a:t>
            </a:r>
            <a:r>
              <a:rPr lang="en-US" sz="1600" b="1" dirty="0" err="1">
                <a:solidFill>
                  <a:srgbClr val="565655"/>
                </a:solidFill>
                <a:latin typeface="Roboto Light" panose="02000000000000000000" pitchFamily="2" charset="0"/>
                <a:ea typeface="Roboto Light" panose="02000000000000000000" pitchFamily="2" charset="0"/>
              </a:rPr>
              <a:t>transepidermal</a:t>
            </a:r>
            <a:r>
              <a:rPr lang="en-US" sz="1600" b="1" dirty="0">
                <a:solidFill>
                  <a:srgbClr val="565655"/>
                </a:solidFill>
                <a:latin typeface="Roboto Light" panose="02000000000000000000" pitchFamily="2" charset="0"/>
                <a:ea typeface="Roboto Light" panose="02000000000000000000" pitchFamily="2" charset="0"/>
              </a:rPr>
              <a:t> water loss, increases skin comfort and elasticity</a:t>
            </a:r>
          </a:p>
          <a:p>
            <a:pPr marL="177800" algn="just">
              <a:defRPr/>
            </a:pPr>
            <a:endParaRPr lang="en-US" sz="1600" dirty="0">
              <a:solidFill>
                <a:srgbClr val="565655"/>
              </a:solidFill>
              <a:latin typeface="Roboto Light" panose="02000000000000000000" pitchFamily="2" charset="0"/>
              <a:ea typeface="Roboto Light" panose="02000000000000000000" pitchFamily="2" charset="0"/>
            </a:endParaRPr>
          </a:p>
          <a:p>
            <a:pPr marL="177800" algn="just">
              <a:defRPr/>
            </a:pPr>
            <a:endParaRPr lang="en-US" sz="1600" dirty="0">
              <a:solidFill>
                <a:srgbClr val="565655"/>
              </a:solidFill>
              <a:latin typeface="Roboto Light" panose="02000000000000000000" pitchFamily="2" charset="0"/>
              <a:ea typeface="Roboto Light" panose="02000000000000000000" pitchFamily="2" charset="0"/>
            </a:endParaRPr>
          </a:p>
          <a:p>
            <a:pPr marL="177800" algn="just">
              <a:defRPr/>
            </a:pPr>
            <a:endParaRPr lang="fr-FR" sz="1600" dirty="0">
              <a:solidFill>
                <a:srgbClr val="565655"/>
              </a:solidFill>
              <a:latin typeface="Roboto Light" panose="02000000000000000000" pitchFamily="2" charset="0"/>
              <a:ea typeface="Roboto Light" panose="02000000000000000000" pitchFamily="2" charset="0"/>
            </a:endParaRPr>
          </a:p>
        </p:txBody>
      </p:sp>
      <p:sp>
        <p:nvSpPr>
          <p:cNvPr id="29" name="Rectangle 28">
            <a:extLst>
              <a:ext uri="{FF2B5EF4-FFF2-40B4-BE49-F238E27FC236}">
                <a16:creationId xmlns:a16="http://schemas.microsoft.com/office/drawing/2014/main" id="{499F1760-0F8A-4BB9-807C-86BBB5A7A973}"/>
              </a:ext>
            </a:extLst>
          </p:cNvPr>
          <p:cNvSpPr/>
          <p:nvPr/>
        </p:nvSpPr>
        <p:spPr>
          <a:xfrm>
            <a:off x="982835" y="6259961"/>
            <a:ext cx="4037212" cy="400110"/>
          </a:xfrm>
          <a:prstGeom prst="rect">
            <a:avLst/>
          </a:prstGeom>
        </p:spPr>
        <p:txBody>
          <a:bodyPr wrap="square">
            <a:spAutoFit/>
          </a:bodyPr>
          <a:lstStyle/>
          <a:p>
            <a:pPr algn="ctr"/>
            <a:r>
              <a:rPr lang="fr-FR" sz="1600" b="1" dirty="0">
                <a:solidFill>
                  <a:schemeClr val="tx1">
                    <a:lumMod val="75000"/>
                    <a:lumOff val="25000"/>
                  </a:schemeClr>
                </a:solidFill>
                <a:latin typeface="Roboto Light" panose="02000000000000000000" pitchFamily="2" charset="0"/>
                <a:ea typeface="Roboto Light" panose="02000000000000000000" pitchFamily="2" charset="0"/>
              </a:rPr>
              <a:t>TIME RESIST DAY/NIGHT</a:t>
            </a:r>
          </a:p>
        </p:txBody>
      </p:sp>
      <p:pic>
        <p:nvPicPr>
          <p:cNvPr id="2050" name="Picture 2" descr="Time Resist Jour - Wrinkle Filler day cream">
            <a:extLst>
              <a:ext uri="{FF2B5EF4-FFF2-40B4-BE49-F238E27FC236}">
                <a16:creationId xmlns:a16="http://schemas.microsoft.com/office/drawing/2014/main" id="{39118B7E-0AC9-46E6-8AD3-671F6ED8A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91" y="1676760"/>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198A78A-E4C6-4347-9951-189B0A207A8A}"/>
              </a:ext>
            </a:extLst>
          </p:cNvPr>
          <p:cNvGrpSpPr/>
          <p:nvPr/>
        </p:nvGrpSpPr>
        <p:grpSpPr>
          <a:xfrm>
            <a:off x="2723854" y="3820931"/>
            <a:ext cx="6671268" cy="2558886"/>
            <a:chOff x="0" y="0"/>
            <a:chExt cx="7023707" cy="2430680"/>
          </a:xfrm>
        </p:grpSpPr>
        <p:sp>
          <p:nvSpPr>
            <p:cNvPr id="3" name="ZoneTexte 12">
              <a:extLst>
                <a:ext uri="{FF2B5EF4-FFF2-40B4-BE49-F238E27FC236}">
                  <a16:creationId xmlns:a16="http://schemas.microsoft.com/office/drawing/2014/main" id="{1EC8491B-87BD-49F0-A95B-69812ED01CD0}"/>
                </a:ext>
              </a:extLst>
            </p:cNvPr>
            <p:cNvSpPr txBox="1"/>
            <p:nvPr/>
          </p:nvSpPr>
          <p:spPr>
            <a:xfrm>
              <a:off x="5178180" y="1961610"/>
              <a:ext cx="914400" cy="469070"/>
            </a:xfrm>
            <a:prstGeom prst="rect">
              <a:avLst/>
            </a:prstGeom>
            <a:noFill/>
          </p:spPr>
          <p:txBody>
            <a:bodyPr wrap="square" rtlCol="0">
              <a:no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J28</a:t>
              </a:r>
              <a:endParaRPr lang="fr-FR" sz="1200">
                <a:effectLst/>
                <a:latin typeface="Times New Roman" panose="02020603050405020304" pitchFamily="18" charset="0"/>
                <a:ea typeface="Times New Roman" panose="02020603050405020304" pitchFamily="18" charset="0"/>
              </a:endParaRPr>
            </a:p>
          </p:txBody>
        </p:sp>
        <p:sp>
          <p:nvSpPr>
            <p:cNvPr id="4" name="ZoneTexte 13">
              <a:extLst>
                <a:ext uri="{FF2B5EF4-FFF2-40B4-BE49-F238E27FC236}">
                  <a16:creationId xmlns:a16="http://schemas.microsoft.com/office/drawing/2014/main" id="{5D3F6639-B55F-432F-B90C-E7821FF246BA}"/>
                </a:ext>
              </a:extLst>
            </p:cNvPr>
            <p:cNvSpPr txBox="1"/>
            <p:nvPr/>
          </p:nvSpPr>
          <p:spPr>
            <a:xfrm>
              <a:off x="1662649" y="1932376"/>
              <a:ext cx="914400" cy="498302"/>
            </a:xfrm>
            <a:prstGeom prst="rect">
              <a:avLst/>
            </a:prstGeom>
            <a:noFill/>
          </p:spPr>
          <p:txBody>
            <a:bodyPr wrap="square" rtlCol="0">
              <a:no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J0</a:t>
              </a:r>
              <a:endParaRPr lang="fr-FR" sz="1200">
                <a:effectLst/>
                <a:latin typeface="Times New Roman" panose="02020603050405020304"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4C88E212-41BB-4BAE-A9C2-4FA125569D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1179" y="0"/>
              <a:ext cx="3462528" cy="195072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564319EF-141C-4DB0-A46D-ED2C272A47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462528" cy="195072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graphicFrame>
        <p:nvGraphicFramePr>
          <p:cNvPr id="15" name="Tableau 14">
            <a:extLst>
              <a:ext uri="{FF2B5EF4-FFF2-40B4-BE49-F238E27FC236}">
                <a16:creationId xmlns:a16="http://schemas.microsoft.com/office/drawing/2014/main" id="{C8E33B94-0B6F-434F-8129-53118D00D81E}"/>
              </a:ext>
            </a:extLst>
          </p:cNvPr>
          <p:cNvGraphicFramePr>
            <a:graphicFrameLocks noGrp="1"/>
          </p:cNvGraphicFramePr>
          <p:nvPr>
            <p:extLst>
              <p:ext uri="{D42A27DB-BD31-4B8C-83A1-F6EECF244321}">
                <p14:modId xmlns:p14="http://schemas.microsoft.com/office/powerpoint/2010/main" val="3933305587"/>
              </p:ext>
            </p:extLst>
          </p:nvPr>
        </p:nvGraphicFramePr>
        <p:xfrm>
          <a:off x="3214998" y="1186763"/>
          <a:ext cx="5688980" cy="2797859"/>
        </p:xfrm>
        <a:graphic>
          <a:graphicData uri="http://schemas.openxmlformats.org/drawingml/2006/table">
            <a:tbl>
              <a:tblPr firstRow="1" firstCol="1" bandRow="1">
                <a:tableStyleId>{3B4B98B0-60AC-42C2-AFA5-B58CD77FA1E5}</a:tableStyleId>
              </a:tblPr>
              <a:tblGrid>
                <a:gridCol w="1446963">
                  <a:extLst>
                    <a:ext uri="{9D8B030D-6E8A-4147-A177-3AD203B41FA5}">
                      <a16:colId xmlns:a16="http://schemas.microsoft.com/office/drawing/2014/main" val="2201736074"/>
                    </a:ext>
                  </a:extLst>
                </a:gridCol>
                <a:gridCol w="4242017">
                  <a:extLst>
                    <a:ext uri="{9D8B030D-6E8A-4147-A177-3AD203B41FA5}">
                      <a16:colId xmlns:a16="http://schemas.microsoft.com/office/drawing/2014/main" val="732104963"/>
                    </a:ext>
                  </a:extLst>
                </a:gridCol>
              </a:tblGrid>
              <a:tr h="531505">
                <a:tc>
                  <a:txBody>
                    <a:bodyPr/>
                    <a:lstStyle/>
                    <a:p>
                      <a:pPr algn="just">
                        <a:lnSpc>
                          <a:spcPct val="107000"/>
                        </a:lnSpc>
                        <a:spcAft>
                          <a:spcPts val="800"/>
                        </a:spcAft>
                      </a:pPr>
                      <a:r>
                        <a:rPr lang="en-US" sz="1100" dirty="0">
                          <a:effectLst/>
                          <a:latin typeface="Roboto Light" panose="02000000000000000000" pitchFamily="2" charset="0"/>
                          <a:ea typeface="Roboto Light" panose="02000000000000000000" pitchFamily="2" charset="0"/>
                        </a:rPr>
                        <a:t> </a:t>
                      </a:r>
                      <a:endParaRPr lang="fr-FR" sz="11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US" sz="1800" dirty="0">
                          <a:effectLst/>
                          <a:latin typeface="Roboto Light" panose="02000000000000000000" pitchFamily="2" charset="0"/>
                          <a:ea typeface="Roboto Light" panose="02000000000000000000" pitchFamily="2" charset="0"/>
                        </a:rPr>
                        <a:t>DAY-NIGHT TIME RESIST DUO</a:t>
                      </a:r>
                      <a:endParaRPr lang="fr-FR" sz="18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nchor="ctr">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018017"/>
                  </a:ext>
                </a:extLst>
              </a:tr>
              <a:tr h="1009696">
                <a:tc>
                  <a:txBody>
                    <a:bodyPr/>
                    <a:lstStyle/>
                    <a:p>
                      <a:pPr algn="just">
                        <a:lnSpc>
                          <a:spcPct val="107000"/>
                        </a:lnSpc>
                        <a:spcAft>
                          <a:spcPts val="800"/>
                        </a:spcAft>
                      </a:pPr>
                      <a:r>
                        <a:rPr lang="en-US" sz="1400" dirty="0" err="1">
                          <a:effectLst/>
                          <a:latin typeface="Roboto Light" panose="02000000000000000000" pitchFamily="2" charset="0"/>
                          <a:ea typeface="Roboto Light" panose="02000000000000000000" pitchFamily="2" charset="0"/>
                        </a:rPr>
                        <a:t>Redensifying</a:t>
                      </a:r>
                      <a:r>
                        <a:rPr lang="en-US" sz="1400" dirty="0">
                          <a:effectLst/>
                          <a:latin typeface="Roboto Light" panose="02000000000000000000" pitchFamily="2" charset="0"/>
                          <a:ea typeface="Roboto Light" panose="02000000000000000000" pitchFamily="2" charset="0"/>
                        </a:rPr>
                        <a:t> </a:t>
                      </a:r>
                    </a:p>
                    <a:p>
                      <a:pPr algn="just">
                        <a:lnSpc>
                          <a:spcPct val="107000"/>
                        </a:lnSpc>
                        <a:spcAft>
                          <a:spcPts val="800"/>
                        </a:spcAft>
                      </a:pPr>
                      <a:r>
                        <a:rPr lang="en-US" sz="1400" dirty="0">
                          <a:effectLst/>
                          <a:latin typeface="Roboto Light" panose="02000000000000000000" pitchFamily="2" charset="0"/>
                          <a:ea typeface="Roboto Light" panose="02000000000000000000" pitchFamily="2" charset="0"/>
                        </a:rPr>
                        <a:t>Youth Activator</a:t>
                      </a:r>
                      <a:endParaRPr lang="fr-FR" sz="14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tc>
                  <a:txBody>
                    <a:bodyPr/>
                    <a:lstStyle/>
                    <a:p>
                      <a:pPr algn="just">
                        <a:lnSpc>
                          <a:spcPct val="100000"/>
                        </a:lnSpc>
                        <a:spcAft>
                          <a:spcPts val="800"/>
                        </a:spcAft>
                      </a:pPr>
                      <a:r>
                        <a:rPr lang="en-US" sz="1400" dirty="0">
                          <a:effectLst/>
                          <a:latin typeface="Roboto Light" panose="02000000000000000000" pitchFamily="2" charset="0"/>
                          <a:ea typeface="Roboto Light" panose="02000000000000000000" pitchFamily="2" charset="0"/>
                        </a:rPr>
                        <a:t>Reduced IL-6 quantities: - 39%</a:t>
                      </a:r>
                      <a:r>
                        <a:rPr lang="en-US" sz="1400" baseline="30000" dirty="0">
                          <a:effectLst/>
                          <a:latin typeface="Roboto Light" panose="02000000000000000000" pitchFamily="2" charset="0"/>
                          <a:ea typeface="Roboto Light" panose="02000000000000000000" pitchFamily="2" charset="0"/>
                        </a:rPr>
                        <a:t>2</a:t>
                      </a:r>
                      <a:endParaRPr lang="fr-FR" sz="1400" dirty="0">
                        <a:effectLst/>
                        <a:latin typeface="Roboto Light" panose="02000000000000000000" pitchFamily="2" charset="0"/>
                        <a:ea typeface="Roboto Light" panose="02000000000000000000" pitchFamily="2" charset="0"/>
                      </a:endParaRPr>
                    </a:p>
                    <a:p>
                      <a:pPr algn="just">
                        <a:lnSpc>
                          <a:spcPct val="100000"/>
                        </a:lnSpc>
                        <a:spcAft>
                          <a:spcPts val="800"/>
                        </a:spcAft>
                      </a:pPr>
                      <a:r>
                        <a:rPr lang="en-US" sz="1400" dirty="0">
                          <a:effectLst/>
                          <a:latin typeface="Roboto Light" panose="02000000000000000000" pitchFamily="2" charset="0"/>
                          <a:ea typeface="Roboto Light" panose="02000000000000000000" pitchFamily="2" charset="0"/>
                        </a:rPr>
                        <a:t>Severity of nasolabial folds: up to -75%</a:t>
                      </a:r>
                      <a:r>
                        <a:rPr lang="en-US" sz="1400" baseline="30000" dirty="0">
                          <a:effectLst/>
                          <a:latin typeface="Roboto Light" panose="02000000000000000000" pitchFamily="2" charset="0"/>
                          <a:ea typeface="Roboto Light" panose="02000000000000000000" pitchFamily="2" charset="0"/>
                        </a:rPr>
                        <a:t>3</a:t>
                      </a:r>
                      <a:endParaRPr lang="fr-FR" sz="1400" dirty="0">
                        <a:effectLst/>
                        <a:latin typeface="Roboto Light" panose="02000000000000000000" pitchFamily="2" charset="0"/>
                        <a:ea typeface="Roboto Light" panose="02000000000000000000" pitchFamily="2" charset="0"/>
                      </a:endParaRPr>
                    </a:p>
                    <a:p>
                      <a:pPr algn="just">
                        <a:lnSpc>
                          <a:spcPct val="100000"/>
                        </a:lnSpc>
                        <a:spcAft>
                          <a:spcPts val="800"/>
                        </a:spcAft>
                      </a:pPr>
                      <a:r>
                        <a:rPr lang="en-US" sz="1400" dirty="0">
                          <a:effectLst/>
                          <a:latin typeface="Roboto Light" panose="02000000000000000000" pitchFamily="2" charset="0"/>
                          <a:ea typeface="Roboto Light" panose="02000000000000000000" pitchFamily="2" charset="0"/>
                        </a:rPr>
                        <a:t>Severity of crow's feet: up to -62%</a:t>
                      </a:r>
                      <a:r>
                        <a:rPr lang="en-US" sz="1400" baseline="30000" dirty="0">
                          <a:effectLst/>
                          <a:latin typeface="Roboto Light" panose="02000000000000000000" pitchFamily="2" charset="0"/>
                          <a:ea typeface="Roboto Light" panose="02000000000000000000" pitchFamily="2" charset="0"/>
                        </a:rPr>
                        <a:t>3</a:t>
                      </a:r>
                      <a:endParaRPr lang="fr-FR" sz="14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extLst>
                  <a:ext uri="{0D108BD9-81ED-4DB2-BD59-A6C34878D82A}">
                    <a16:rowId xmlns:a16="http://schemas.microsoft.com/office/drawing/2014/main" val="2881336025"/>
                  </a:ext>
                </a:extLst>
              </a:tr>
              <a:tr h="1256658">
                <a:tc>
                  <a:txBody>
                    <a:bodyPr/>
                    <a:lstStyle/>
                    <a:p>
                      <a:pPr algn="l">
                        <a:lnSpc>
                          <a:spcPct val="107000"/>
                        </a:lnSpc>
                        <a:spcAft>
                          <a:spcPts val="800"/>
                        </a:spcAft>
                      </a:pPr>
                      <a:r>
                        <a:rPr lang="en-US" sz="1400" dirty="0">
                          <a:effectLst/>
                          <a:latin typeface="Roboto Light" panose="02000000000000000000" pitchFamily="2" charset="0"/>
                          <a:ea typeface="Roboto Light" panose="02000000000000000000" pitchFamily="2" charset="0"/>
                        </a:rPr>
                        <a:t>Hydrating - nourishing</a:t>
                      </a:r>
                      <a:endParaRPr lang="fr-FR" sz="14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just">
                        <a:lnSpc>
                          <a:spcPct val="100000"/>
                        </a:lnSpc>
                        <a:spcAft>
                          <a:spcPts val="800"/>
                        </a:spcAft>
                      </a:pPr>
                      <a:r>
                        <a:rPr lang="en-US" sz="1400" dirty="0">
                          <a:effectLst/>
                          <a:latin typeface="Roboto Light" panose="02000000000000000000" pitchFamily="2" charset="0"/>
                          <a:ea typeface="Roboto Light" panose="02000000000000000000" pitchFamily="2" charset="0"/>
                        </a:rPr>
                        <a:t>Skin is hydrated: 98%</a:t>
                      </a:r>
                      <a:r>
                        <a:rPr lang="en-US" sz="1400" baseline="30000" dirty="0">
                          <a:effectLst/>
                          <a:latin typeface="Roboto Light" panose="02000000000000000000" pitchFamily="2" charset="0"/>
                          <a:ea typeface="Roboto Light" panose="02000000000000000000" pitchFamily="2" charset="0"/>
                        </a:rPr>
                        <a:t>1</a:t>
                      </a:r>
                      <a:endParaRPr lang="fr-FR" sz="1400" dirty="0">
                        <a:effectLst/>
                        <a:latin typeface="Roboto Light" panose="02000000000000000000" pitchFamily="2" charset="0"/>
                        <a:ea typeface="Roboto Light" panose="02000000000000000000" pitchFamily="2" charset="0"/>
                      </a:endParaRPr>
                    </a:p>
                    <a:p>
                      <a:pPr algn="just">
                        <a:lnSpc>
                          <a:spcPct val="100000"/>
                        </a:lnSpc>
                        <a:spcAft>
                          <a:spcPts val="800"/>
                        </a:spcAft>
                      </a:pPr>
                      <a:r>
                        <a:rPr lang="en-US" sz="1400" dirty="0">
                          <a:effectLst/>
                          <a:latin typeface="Roboto Light" panose="02000000000000000000" pitchFamily="2" charset="0"/>
                          <a:ea typeface="Roboto Light" panose="02000000000000000000" pitchFamily="2" charset="0"/>
                        </a:rPr>
                        <a:t>Skin is nourished: 100%</a:t>
                      </a:r>
                      <a:r>
                        <a:rPr lang="en-US" sz="1400" baseline="30000" dirty="0">
                          <a:effectLst/>
                          <a:latin typeface="Roboto Light" panose="02000000000000000000" pitchFamily="2" charset="0"/>
                          <a:ea typeface="Roboto Light" panose="02000000000000000000" pitchFamily="2" charset="0"/>
                        </a:rPr>
                        <a:t>1</a:t>
                      </a:r>
                      <a:endParaRPr lang="fr-FR" sz="1400" dirty="0">
                        <a:effectLst/>
                        <a:latin typeface="Roboto Light" panose="02000000000000000000" pitchFamily="2" charset="0"/>
                        <a:ea typeface="Roboto Light" panose="02000000000000000000" pitchFamily="2" charset="0"/>
                      </a:endParaRPr>
                    </a:p>
                    <a:p>
                      <a:pPr algn="just">
                        <a:lnSpc>
                          <a:spcPct val="100000"/>
                        </a:lnSpc>
                        <a:spcAft>
                          <a:spcPts val="800"/>
                        </a:spcAft>
                      </a:pPr>
                      <a:r>
                        <a:rPr lang="en-US" sz="1400" dirty="0">
                          <a:effectLst/>
                          <a:latin typeface="Roboto Light" panose="02000000000000000000" pitchFamily="2" charset="0"/>
                          <a:ea typeface="Roboto Light" panose="02000000000000000000" pitchFamily="2" charset="0"/>
                        </a:rPr>
                        <a:t>Skin is comfortable following application and remains that way for several hours after: 100%</a:t>
                      </a:r>
                      <a:r>
                        <a:rPr lang="en-US" sz="1400" baseline="30000" dirty="0">
                          <a:effectLst/>
                          <a:latin typeface="Roboto Light" panose="02000000000000000000" pitchFamily="2" charset="0"/>
                          <a:ea typeface="Roboto Light" panose="02000000000000000000" pitchFamily="2" charset="0"/>
                        </a:rPr>
                        <a:t>1</a:t>
                      </a:r>
                      <a:endParaRPr lang="fr-FR" sz="14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28077603"/>
                  </a:ext>
                </a:extLst>
              </a:tr>
            </a:tbl>
          </a:graphicData>
        </a:graphic>
      </p:graphicFrame>
      <p:sp>
        <p:nvSpPr>
          <p:cNvPr id="19" name="Titre 2">
            <a:extLst>
              <a:ext uri="{FF2B5EF4-FFF2-40B4-BE49-F238E27FC236}">
                <a16:creationId xmlns:a16="http://schemas.microsoft.com/office/drawing/2014/main" id="{E64DFE16-1080-4BE4-BACB-EEB6926E6B58}"/>
              </a:ext>
            </a:extLst>
          </p:cNvPr>
          <p:cNvSpPr txBox="1">
            <a:spLocks/>
          </p:cNvSpPr>
          <p:nvPr/>
        </p:nvSpPr>
        <p:spPr>
          <a:xfrm>
            <a:off x="0" y="383136"/>
            <a:ext cx="12155488"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Proven effectiveness </a:t>
            </a:r>
          </a:p>
        </p:txBody>
      </p:sp>
      <p:sp>
        <p:nvSpPr>
          <p:cNvPr id="9" name="Rectangle à coins arrondis 18">
            <a:extLst>
              <a:ext uri="{FF2B5EF4-FFF2-40B4-BE49-F238E27FC236}">
                <a16:creationId xmlns:a16="http://schemas.microsoft.com/office/drawing/2014/main" id="{D96AE0D7-393B-4D89-9690-B66C3715506C}"/>
              </a:ext>
            </a:extLst>
          </p:cNvPr>
          <p:cNvSpPr/>
          <p:nvPr/>
        </p:nvSpPr>
        <p:spPr>
          <a:xfrm>
            <a:off x="1886509" y="6302269"/>
            <a:ext cx="8252258" cy="345189"/>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100%</a:t>
            </a:r>
            <a:r>
              <a:rPr lang="en-US" altLang="fr-FR" sz="1600" baseline="30000" dirty="0">
                <a:latin typeface="Roboto Light" panose="02000000000000000000" pitchFamily="2" charset="0"/>
                <a:ea typeface="Roboto Light" panose="02000000000000000000" pitchFamily="2" charset="0"/>
              </a:rPr>
              <a:t>(1) </a:t>
            </a:r>
            <a:r>
              <a:rPr lang="en-US" altLang="fr-FR" sz="1600" dirty="0">
                <a:latin typeface="Roboto Light" panose="02000000000000000000" pitchFamily="2" charset="0"/>
                <a:ea typeface="Roboto Light" panose="02000000000000000000" pitchFamily="2" charset="0"/>
              </a:rPr>
              <a:t>of women found their skin looked younger</a:t>
            </a:r>
            <a:endParaRPr lang="fr-FR" altLang="fr-FR" sz="16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01733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itre 1">
            <a:extLst>
              <a:ext uri="{FF2B5EF4-FFF2-40B4-BE49-F238E27FC236}">
                <a16:creationId xmlns:a16="http://schemas.microsoft.com/office/drawing/2014/main" id="{8767C24C-E653-6AD1-3C1E-3CD061D80C61}"/>
              </a:ext>
            </a:extLst>
          </p:cNvPr>
          <p:cNvSpPr txBox="1">
            <a:spLocks/>
          </p:cNvSpPr>
          <p:nvPr/>
        </p:nvSpPr>
        <p:spPr>
          <a:xfrm>
            <a:off x="484900" y="-180825"/>
            <a:ext cx="1108403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FILL IN DEEP WRINKLES</a:t>
            </a:r>
          </a:p>
        </p:txBody>
      </p:sp>
      <p:sp>
        <p:nvSpPr>
          <p:cNvPr id="12" name="Rectangle 11">
            <a:extLst>
              <a:ext uri="{FF2B5EF4-FFF2-40B4-BE49-F238E27FC236}">
                <a16:creationId xmlns:a16="http://schemas.microsoft.com/office/drawing/2014/main" id="{24B408D3-E3BA-3509-D8E8-D2EA0224D0AC}"/>
              </a:ext>
            </a:extLst>
          </p:cNvPr>
          <p:cNvSpPr/>
          <p:nvPr/>
        </p:nvSpPr>
        <p:spPr>
          <a:xfrm>
            <a:off x="5194197" y="2839013"/>
            <a:ext cx="2549120" cy="830997"/>
          </a:xfrm>
          <a:prstGeom prst="rect">
            <a:avLst/>
          </a:prstGeom>
        </p:spPr>
        <p:txBody>
          <a:bodyPr wrap="square">
            <a:spAutoFit/>
          </a:bodyPr>
          <a:lstStyle/>
          <a:p>
            <a:pPr lvl="0" algn="ctr"/>
            <a:r>
              <a:rPr lang="fr-FR" sz="1600" dirty="0" err="1">
                <a:solidFill>
                  <a:srgbClr val="565655"/>
                </a:solidFill>
                <a:latin typeface="Roboto Light" panose="02000000000000000000" pitchFamily="2" charset="0"/>
                <a:ea typeface="Roboto Light" panose="02000000000000000000" pitchFamily="2" charset="0"/>
              </a:rPr>
              <a:t>Filling</a:t>
            </a:r>
            <a:r>
              <a:rPr lang="fr-FR" sz="1600" dirty="0">
                <a:solidFill>
                  <a:srgbClr val="565655"/>
                </a:solidFill>
                <a:latin typeface="Roboto Light" panose="02000000000000000000" pitchFamily="2" charset="0"/>
                <a:ea typeface="Roboto Light" panose="02000000000000000000" pitchFamily="2" charset="0"/>
              </a:rPr>
              <a:t> sphères</a:t>
            </a:r>
          </a:p>
          <a:p>
            <a:pPr lvl="0" algn="ctr"/>
            <a:r>
              <a:rPr lang="fr-FR" sz="1600" dirty="0">
                <a:solidFill>
                  <a:srgbClr val="565655"/>
                </a:solidFill>
                <a:latin typeface="Roboto Light" panose="02000000000000000000" pitchFamily="2" charset="0"/>
                <a:ea typeface="Roboto Light" panose="02000000000000000000" pitchFamily="2" charset="0"/>
              </a:rPr>
              <a:t>Low </a:t>
            </a:r>
            <a:r>
              <a:rPr lang="fr-FR" sz="1600" dirty="0" err="1">
                <a:solidFill>
                  <a:srgbClr val="565655"/>
                </a:solidFill>
                <a:latin typeface="Roboto Light" panose="02000000000000000000" pitchFamily="2" charset="0"/>
                <a:ea typeface="Roboto Light" panose="02000000000000000000" pitchFamily="2" charset="0"/>
              </a:rPr>
              <a:t>molecular</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weignt</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hyaluronic</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acid</a:t>
            </a:r>
            <a:r>
              <a:rPr lang="fr-FR" sz="1600" dirty="0">
                <a:solidFill>
                  <a:srgbClr val="565655"/>
                </a:solidFill>
                <a:latin typeface="Roboto Light" panose="02000000000000000000" pitchFamily="2" charset="0"/>
                <a:ea typeface="Roboto Light" panose="02000000000000000000" pitchFamily="2" charset="0"/>
              </a:rPr>
              <a:t> + konjac</a:t>
            </a:r>
          </a:p>
        </p:txBody>
      </p:sp>
      <p:pic>
        <p:nvPicPr>
          <p:cNvPr id="3" name="Image 2">
            <a:extLst>
              <a:ext uri="{FF2B5EF4-FFF2-40B4-BE49-F238E27FC236}">
                <a16:creationId xmlns:a16="http://schemas.microsoft.com/office/drawing/2014/main" id="{69547973-D905-99EB-A476-817F5DC02C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26" b="94045" l="9843" r="89961">
                        <a14:foregroundMark x1="12598" y1="41191" x2="15945" y2="78412"/>
                        <a14:foregroundMark x1="15945" y1="78412" x2="37795" y2="94293"/>
                        <a14:foregroundMark x1="37795" y1="94293" x2="61024" y2="94045"/>
                        <a14:foregroundMark x1="61024" y1="94045" x2="68110" y2="69727"/>
                        <a14:foregroundMark x1="68110" y1="69727" x2="67126" y2="16625"/>
                        <a14:foregroundMark x1="13189" y1="62531" x2="12205" y2="84119"/>
                        <a14:foregroundMark x1="68110" y1="85112" x2="68701" y2="90074"/>
                        <a14:foregroundMark x1="63583" y1="11911" x2="17717" y2="12159"/>
                        <a14:foregroundMark x1="66535" y1="11911" x2="18307" y2="11911"/>
                        <a14:foregroundMark x1="14764" y1="11911" x2="30118" y2="11166"/>
                        <a14:foregroundMark x1="66535" y1="11414" x2="50591" y2="10670"/>
                        <a14:foregroundMark x1="68307" y1="11166" x2="64567" y2="11166"/>
                        <a14:foregroundMark x1="13583" y1="11911" x2="20276" y2="9926"/>
                      </a14:backgroundRemoval>
                    </a14:imgEffect>
                  </a14:imgLayer>
                </a14:imgProps>
              </a:ext>
            </a:extLst>
          </a:blip>
          <a:srcRect l="7789" t="7438" r="28836"/>
          <a:stretch/>
        </p:blipFill>
        <p:spPr>
          <a:xfrm>
            <a:off x="343698" y="3028725"/>
            <a:ext cx="2137194" cy="2476298"/>
          </a:xfrm>
          <a:prstGeom prst="rect">
            <a:avLst/>
          </a:prstGeom>
        </p:spPr>
      </p:pic>
      <p:sp>
        <p:nvSpPr>
          <p:cNvPr id="10" name="Rectangle 9">
            <a:extLst>
              <a:ext uri="{FF2B5EF4-FFF2-40B4-BE49-F238E27FC236}">
                <a16:creationId xmlns:a16="http://schemas.microsoft.com/office/drawing/2014/main" id="{40170951-51F1-9F32-D367-036517744803}"/>
              </a:ext>
            </a:extLst>
          </p:cNvPr>
          <p:cNvSpPr/>
          <p:nvPr/>
        </p:nvSpPr>
        <p:spPr>
          <a:xfrm>
            <a:off x="0" y="874667"/>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TIME RESIST JOUR </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pic>
        <p:nvPicPr>
          <p:cNvPr id="24" name="Image 23">
            <a:extLst>
              <a:ext uri="{FF2B5EF4-FFF2-40B4-BE49-F238E27FC236}">
                <a16:creationId xmlns:a16="http://schemas.microsoft.com/office/drawing/2014/main" id="{19C47431-F8B7-8B8E-90F2-4F4C7B97E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1296" y="3783964"/>
            <a:ext cx="834104" cy="1144358"/>
          </a:xfrm>
          <a:prstGeom prst="rect">
            <a:avLst/>
          </a:prstGeom>
        </p:spPr>
      </p:pic>
      <p:sp>
        <p:nvSpPr>
          <p:cNvPr id="25" name="Rectangle 24">
            <a:extLst>
              <a:ext uri="{FF2B5EF4-FFF2-40B4-BE49-F238E27FC236}">
                <a16:creationId xmlns:a16="http://schemas.microsoft.com/office/drawing/2014/main" id="{C1772D2B-49D4-7BE9-D13C-19E279D4DA24}"/>
              </a:ext>
            </a:extLst>
          </p:cNvPr>
          <p:cNvSpPr/>
          <p:nvPr/>
        </p:nvSpPr>
        <p:spPr>
          <a:xfrm>
            <a:off x="3040137" y="2839013"/>
            <a:ext cx="2196434" cy="584775"/>
          </a:xfrm>
          <a:prstGeom prst="rect">
            <a:avLst/>
          </a:prstGeom>
        </p:spPr>
        <p:txBody>
          <a:bodyPr wrap="none">
            <a:spAutoFit/>
          </a:bodyPr>
          <a:lstStyle/>
          <a:p>
            <a:pPr lvl="0" algn="ctr"/>
            <a:r>
              <a:rPr lang="fr-FR" sz="1600" dirty="0">
                <a:solidFill>
                  <a:srgbClr val="565655"/>
                </a:solidFill>
                <a:latin typeface="Roboto Light" panose="02000000000000000000" pitchFamily="2" charset="0"/>
                <a:ea typeface="Roboto Light" panose="02000000000000000000" pitchFamily="2" charset="0"/>
              </a:rPr>
              <a:t>High </a:t>
            </a:r>
            <a:r>
              <a:rPr lang="fr-FR" sz="1600" dirty="0" err="1">
                <a:solidFill>
                  <a:srgbClr val="565655"/>
                </a:solidFill>
                <a:latin typeface="Roboto Light" panose="02000000000000000000" pitchFamily="2" charset="0"/>
                <a:ea typeface="Roboto Light" panose="02000000000000000000" pitchFamily="2" charset="0"/>
              </a:rPr>
              <a:t>molecular</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weight</a:t>
            </a:r>
            <a:endParaRPr lang="fr-FR" sz="1600" dirty="0">
              <a:solidFill>
                <a:srgbClr val="565655"/>
              </a:solidFill>
              <a:latin typeface="Roboto Light" panose="02000000000000000000" pitchFamily="2" charset="0"/>
              <a:ea typeface="Roboto Light" panose="02000000000000000000" pitchFamily="2" charset="0"/>
            </a:endParaRPr>
          </a:p>
          <a:p>
            <a:pPr lvl="0" algn="ctr"/>
            <a:r>
              <a:rPr lang="fr-FR" sz="1600" dirty="0" err="1">
                <a:solidFill>
                  <a:srgbClr val="565655"/>
                </a:solidFill>
                <a:latin typeface="Roboto Light" panose="02000000000000000000" pitchFamily="2" charset="0"/>
                <a:ea typeface="Roboto Light" panose="02000000000000000000" pitchFamily="2" charset="0"/>
              </a:rPr>
              <a:t>Hyaluronic</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acid</a:t>
            </a:r>
            <a:r>
              <a:rPr lang="fr-FR" sz="1600" dirty="0">
                <a:solidFill>
                  <a:srgbClr val="565655"/>
                </a:solidFill>
                <a:latin typeface="Roboto Light" panose="02000000000000000000" pitchFamily="2" charset="0"/>
                <a:ea typeface="Roboto Light" panose="02000000000000000000" pitchFamily="2" charset="0"/>
              </a:rPr>
              <a:t> </a:t>
            </a:r>
          </a:p>
        </p:txBody>
      </p:sp>
      <p:sp>
        <p:nvSpPr>
          <p:cNvPr id="26" name="Rectangle 25">
            <a:extLst>
              <a:ext uri="{FF2B5EF4-FFF2-40B4-BE49-F238E27FC236}">
                <a16:creationId xmlns:a16="http://schemas.microsoft.com/office/drawing/2014/main" id="{09C28AE7-E8E8-39E0-2C16-BF069B5B99C7}"/>
              </a:ext>
            </a:extLst>
          </p:cNvPr>
          <p:cNvSpPr/>
          <p:nvPr/>
        </p:nvSpPr>
        <p:spPr>
          <a:xfrm>
            <a:off x="130006" y="1545305"/>
            <a:ext cx="11931988" cy="338555"/>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rgbClr val="565655"/>
                </a:solidFill>
                <a:latin typeface="Roboto Light" panose="02000000000000000000" pitchFamily="2" charset="0"/>
                <a:ea typeface="Roboto Light" panose="02000000000000000000" pitchFamily="2" charset="0"/>
              </a:rPr>
              <a:t>YOUTH ACTIVATOR – WRINKLE FILLER</a:t>
            </a:r>
            <a:endParaRPr kumimoji="0" lang="fr-FR" sz="1600" b="0" i="0" u="none" strike="noStrike" kern="1200" cap="none" spc="0" normalizeH="0" baseline="0" noProof="0" dirty="0">
              <a:ln>
                <a:noFill/>
              </a:ln>
              <a:solidFill>
                <a:srgbClr val="565655"/>
              </a:solidFill>
              <a:effectLst/>
              <a:uLnTx/>
              <a:uFillTx/>
              <a:latin typeface="Roboto Light" panose="02000000000000000000" pitchFamily="2" charset="0"/>
              <a:ea typeface="Roboto Light" panose="02000000000000000000" pitchFamily="2" charset="0"/>
            </a:endParaRPr>
          </a:p>
        </p:txBody>
      </p:sp>
      <p:pic>
        <p:nvPicPr>
          <p:cNvPr id="11" name="Image 10">
            <a:extLst>
              <a:ext uri="{FF2B5EF4-FFF2-40B4-BE49-F238E27FC236}">
                <a16:creationId xmlns:a16="http://schemas.microsoft.com/office/drawing/2014/main" id="{2B9F4CCC-812B-4062-A8C0-D6960A2EF6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500" r="27119"/>
          <a:stretch/>
        </p:blipFill>
        <p:spPr>
          <a:xfrm>
            <a:off x="5998718" y="3860952"/>
            <a:ext cx="940079" cy="1067371"/>
          </a:xfrm>
          <a:prstGeom prst="flowChartConnector">
            <a:avLst/>
          </a:prstGeom>
          <a:ln>
            <a:noFill/>
          </a:ln>
          <a:effectLst>
            <a:softEdge rad="0"/>
          </a:effectLst>
        </p:spPr>
      </p:pic>
      <p:sp>
        <p:nvSpPr>
          <p:cNvPr id="13" name="Rectangle 12">
            <a:extLst>
              <a:ext uri="{FF2B5EF4-FFF2-40B4-BE49-F238E27FC236}">
                <a16:creationId xmlns:a16="http://schemas.microsoft.com/office/drawing/2014/main" id="{1863E25B-01E5-42DB-8F9F-DB9EC465C848}"/>
              </a:ext>
            </a:extLst>
          </p:cNvPr>
          <p:cNvSpPr/>
          <p:nvPr/>
        </p:nvSpPr>
        <p:spPr>
          <a:xfrm>
            <a:off x="7577594" y="2839013"/>
            <a:ext cx="2549120" cy="338554"/>
          </a:xfrm>
          <a:prstGeom prst="rect">
            <a:avLst/>
          </a:prstGeom>
        </p:spPr>
        <p:txBody>
          <a:bodyPr wrap="square">
            <a:spAutoFit/>
          </a:bodyPr>
          <a:lstStyle/>
          <a:p>
            <a:pPr lvl="0" algn="ctr"/>
            <a:r>
              <a:rPr lang="fr-FR" sz="1600" dirty="0" err="1">
                <a:solidFill>
                  <a:srgbClr val="565655"/>
                </a:solidFill>
                <a:latin typeface="Roboto Light" panose="02000000000000000000" pitchFamily="2" charset="0"/>
                <a:ea typeface="Roboto Light" panose="02000000000000000000" pitchFamily="2" charset="0"/>
              </a:rPr>
              <a:t>Oat</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polyose</a:t>
            </a:r>
            <a:endParaRPr lang="fr-FR" sz="1600" dirty="0">
              <a:solidFill>
                <a:srgbClr val="565655"/>
              </a:solidFill>
              <a:latin typeface="Roboto Light" panose="02000000000000000000" pitchFamily="2" charset="0"/>
              <a:ea typeface="Roboto Light" panose="02000000000000000000" pitchFamily="2" charset="0"/>
            </a:endParaRPr>
          </a:p>
        </p:txBody>
      </p:sp>
      <p:pic>
        <p:nvPicPr>
          <p:cNvPr id="14" name="Image 13">
            <a:extLst>
              <a:ext uri="{FF2B5EF4-FFF2-40B4-BE49-F238E27FC236}">
                <a16:creationId xmlns:a16="http://schemas.microsoft.com/office/drawing/2014/main" id="{22054F83-4BDA-4784-9DE7-73768DA752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115" y="3848205"/>
            <a:ext cx="940079" cy="1015875"/>
          </a:xfrm>
          <a:prstGeom prst="flowChartConnector">
            <a:avLst/>
          </a:prstGeom>
          <a:noFill/>
          <a:ln>
            <a:noFill/>
          </a:ln>
        </p:spPr>
      </p:pic>
      <p:sp>
        <p:nvSpPr>
          <p:cNvPr id="15" name="Rectangle à coins arrondis 18">
            <a:extLst>
              <a:ext uri="{FF2B5EF4-FFF2-40B4-BE49-F238E27FC236}">
                <a16:creationId xmlns:a16="http://schemas.microsoft.com/office/drawing/2014/main" id="{833199AC-A913-4F7D-A0D7-6C0AA2E44FAA}"/>
              </a:ext>
            </a:extLst>
          </p:cNvPr>
          <p:cNvSpPr/>
          <p:nvPr/>
        </p:nvSpPr>
        <p:spPr>
          <a:xfrm>
            <a:off x="3205978" y="5426276"/>
            <a:ext cx="1864739" cy="584775"/>
          </a:xfrm>
          <a:prstGeom prst="rect">
            <a:avLst/>
          </a:prstGeom>
          <a:solidFill>
            <a:srgbClr val="FCF1E8"/>
          </a:solidFill>
          <a:ln w="3175">
            <a:solidFill>
              <a:srgbClr val="F7DECA"/>
            </a:solidFill>
          </a:ln>
        </p:spPr>
        <p:txBody>
          <a:bodyPr wrap="square" rtlCol="0">
            <a:spAutoFit/>
          </a:bodyPr>
          <a:lstStyle/>
          <a:p>
            <a:pPr algn="ctr"/>
            <a:r>
              <a:rPr lang="en-US" altLang="fr-FR" sz="1600" dirty="0" err="1">
                <a:latin typeface="Roboto Light" panose="02000000000000000000" pitchFamily="2" charset="0"/>
                <a:ea typeface="Roboto Light" panose="02000000000000000000" pitchFamily="2" charset="0"/>
              </a:rPr>
              <a:t>Smoothes</a:t>
            </a:r>
            <a:r>
              <a:rPr lang="en-US" altLang="fr-FR" sz="1600" dirty="0">
                <a:latin typeface="Roboto Light" panose="02000000000000000000" pitchFamily="2" charset="0"/>
                <a:ea typeface="Roboto Light" panose="02000000000000000000" pitchFamily="2" charset="0"/>
              </a:rPr>
              <a:t> and plumps</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16" name="Rectangle à coins arrondis 18">
            <a:extLst>
              <a:ext uri="{FF2B5EF4-FFF2-40B4-BE49-F238E27FC236}">
                <a16:creationId xmlns:a16="http://schemas.microsoft.com/office/drawing/2014/main" id="{76321C59-1751-4AD2-98B7-D0165C0D0DDA}"/>
              </a:ext>
            </a:extLst>
          </p:cNvPr>
          <p:cNvSpPr/>
          <p:nvPr/>
        </p:nvSpPr>
        <p:spPr>
          <a:xfrm>
            <a:off x="5661169" y="5426276"/>
            <a:ext cx="1864739" cy="1077218"/>
          </a:xfrm>
          <a:prstGeom prst="rect">
            <a:avLst/>
          </a:prstGeom>
          <a:solidFill>
            <a:srgbClr val="FCF1E8"/>
          </a:solidFill>
          <a:ln w="3175">
            <a:solidFill>
              <a:srgbClr val="F7DECA"/>
            </a:solidFill>
          </a:ln>
        </p:spPr>
        <p:txBody>
          <a:bodyPr wrap="square" rtlCol="0">
            <a:spAutoFit/>
          </a:bodyPr>
          <a:lstStyle/>
          <a:p>
            <a:pPr algn="ctr"/>
            <a:r>
              <a:rPr lang="en-US" altLang="fr-FR" sz="1600" dirty="0">
                <a:solidFill>
                  <a:schemeClr val="tx1"/>
                </a:solidFill>
                <a:latin typeface="Roboto Light" panose="02000000000000000000" pitchFamily="2" charset="0"/>
                <a:ea typeface="Roboto Light" panose="02000000000000000000" pitchFamily="2" charset="0"/>
              </a:rPr>
              <a:t>Long lasting wrinkle filling</a:t>
            </a:r>
          </a:p>
          <a:p>
            <a:pPr algn="ctr"/>
            <a:r>
              <a:rPr lang="en-US" altLang="fr-FR" sz="1600" dirty="0">
                <a:latin typeface="Roboto Light" panose="02000000000000000000" pitchFamily="2" charset="0"/>
                <a:ea typeface="Roboto Light" panose="02000000000000000000" pitchFamily="2" charset="0"/>
              </a:rPr>
              <a:t>Smooth and hydrate</a:t>
            </a: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17" name="Rectangle à coins arrondis 18">
            <a:extLst>
              <a:ext uri="{FF2B5EF4-FFF2-40B4-BE49-F238E27FC236}">
                <a16:creationId xmlns:a16="http://schemas.microsoft.com/office/drawing/2014/main" id="{AD8297E1-52C3-4CE0-8CF2-7277223CB8A8}"/>
              </a:ext>
            </a:extLst>
          </p:cNvPr>
          <p:cNvSpPr/>
          <p:nvPr/>
        </p:nvSpPr>
        <p:spPr>
          <a:xfrm>
            <a:off x="8116360" y="5426276"/>
            <a:ext cx="1864739" cy="830997"/>
          </a:xfrm>
          <a:prstGeom prst="rect">
            <a:avLst/>
          </a:prstGeom>
          <a:solidFill>
            <a:srgbClr val="FCF1E8"/>
          </a:solidFill>
          <a:ln w="3175">
            <a:solidFill>
              <a:srgbClr val="F7DECA"/>
            </a:solidFill>
          </a:ln>
        </p:spPr>
        <p:txBody>
          <a:bodyPr wrap="square" rtlCol="0">
            <a:spAutoFit/>
          </a:bodyPr>
          <a:lstStyle/>
          <a:p>
            <a:pPr algn="ctr"/>
            <a:r>
              <a:rPr lang="fr-FR" altLang="fr-FR" sz="1600" dirty="0" err="1">
                <a:solidFill>
                  <a:schemeClr val="tx1"/>
                </a:solidFill>
                <a:latin typeface="Roboto Light" panose="02000000000000000000" pitchFamily="2" charset="0"/>
                <a:ea typeface="Roboto Light" panose="02000000000000000000" pitchFamily="2" charset="0"/>
              </a:rPr>
              <a:t>Smoothes</a:t>
            </a:r>
            <a:r>
              <a:rPr lang="fr-FR" altLang="fr-FR" sz="1600" dirty="0">
                <a:solidFill>
                  <a:schemeClr val="tx1"/>
                </a:solidFill>
                <a:latin typeface="Roboto Light" panose="02000000000000000000" pitchFamily="2" charset="0"/>
                <a:ea typeface="Roboto Light" panose="02000000000000000000" pitchFamily="2" charset="0"/>
              </a:rPr>
              <a:t> and </a:t>
            </a:r>
          </a:p>
          <a:p>
            <a:pPr algn="ctr"/>
            <a:r>
              <a:rPr lang="fr-FR" altLang="fr-FR" sz="1600" dirty="0">
                <a:solidFill>
                  <a:schemeClr val="tx1"/>
                </a:solidFill>
                <a:latin typeface="Roboto Light" panose="02000000000000000000" pitchFamily="2" charset="0"/>
                <a:ea typeface="Roboto Light" panose="02000000000000000000" pitchFamily="2" charset="0"/>
              </a:rPr>
              <a:t>lift the </a:t>
            </a:r>
            <a:r>
              <a:rPr lang="fr-FR" altLang="fr-FR" sz="1600" dirty="0" err="1">
                <a:solidFill>
                  <a:schemeClr val="tx1"/>
                </a:solidFill>
                <a:latin typeface="Roboto Light" panose="02000000000000000000" pitchFamily="2" charset="0"/>
                <a:ea typeface="Roboto Light" panose="02000000000000000000" pitchFamily="2" charset="0"/>
              </a:rPr>
              <a:t>skin’s</a:t>
            </a:r>
            <a:r>
              <a:rPr lang="fr-FR" altLang="fr-FR" sz="1600" dirty="0">
                <a:solidFill>
                  <a:schemeClr val="tx1"/>
                </a:solidFill>
                <a:latin typeface="Roboto Light" panose="02000000000000000000" pitchFamily="2" charset="0"/>
                <a:ea typeface="Roboto Light" panose="02000000000000000000" pitchFamily="2" charset="0"/>
              </a:rPr>
              <a:t> microrelief</a:t>
            </a:r>
          </a:p>
        </p:txBody>
      </p:sp>
    </p:spTree>
    <p:extLst>
      <p:ext uri="{BB962C8B-B14F-4D97-AF65-F5344CB8AC3E}">
        <p14:creationId xmlns:p14="http://schemas.microsoft.com/office/powerpoint/2010/main" val="75016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13" grpId="0"/>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a:extLst>
              <a:ext uri="{FF2B5EF4-FFF2-40B4-BE49-F238E27FC236}">
                <a16:creationId xmlns:a16="http://schemas.microsoft.com/office/drawing/2014/main" id="{C8E33B94-0B6F-434F-8129-53118D00D81E}"/>
              </a:ext>
            </a:extLst>
          </p:cNvPr>
          <p:cNvGraphicFramePr>
            <a:graphicFrameLocks noGrp="1"/>
          </p:cNvGraphicFramePr>
          <p:nvPr>
            <p:extLst>
              <p:ext uri="{D42A27DB-BD31-4B8C-83A1-F6EECF244321}">
                <p14:modId xmlns:p14="http://schemas.microsoft.com/office/powerpoint/2010/main" val="2192619676"/>
              </p:ext>
            </p:extLst>
          </p:nvPr>
        </p:nvGraphicFramePr>
        <p:xfrm>
          <a:off x="3105149" y="1011952"/>
          <a:ext cx="5981699" cy="1300943"/>
        </p:xfrm>
        <a:graphic>
          <a:graphicData uri="http://schemas.openxmlformats.org/drawingml/2006/table">
            <a:tbl>
              <a:tblPr firstRow="1" firstCol="1" bandRow="1">
                <a:tableStyleId>{3B4B98B0-60AC-42C2-AFA5-B58CD77FA1E5}</a:tableStyleId>
              </a:tblPr>
              <a:tblGrid>
                <a:gridCol w="1521414">
                  <a:extLst>
                    <a:ext uri="{9D8B030D-6E8A-4147-A177-3AD203B41FA5}">
                      <a16:colId xmlns:a16="http://schemas.microsoft.com/office/drawing/2014/main" val="2201736074"/>
                    </a:ext>
                  </a:extLst>
                </a:gridCol>
                <a:gridCol w="4460285">
                  <a:extLst>
                    <a:ext uri="{9D8B030D-6E8A-4147-A177-3AD203B41FA5}">
                      <a16:colId xmlns:a16="http://schemas.microsoft.com/office/drawing/2014/main" val="732104963"/>
                    </a:ext>
                  </a:extLst>
                </a:gridCol>
              </a:tblGrid>
              <a:tr h="448648">
                <a:tc>
                  <a:txBody>
                    <a:bodyPr/>
                    <a:lstStyle/>
                    <a:p>
                      <a:pPr algn="just">
                        <a:lnSpc>
                          <a:spcPct val="107000"/>
                        </a:lnSpc>
                        <a:spcAft>
                          <a:spcPts val="800"/>
                        </a:spcAft>
                      </a:pPr>
                      <a:r>
                        <a:rPr lang="en-US" sz="1100" dirty="0">
                          <a:effectLst/>
                          <a:latin typeface="Roboto Light" panose="02000000000000000000" pitchFamily="2" charset="0"/>
                          <a:ea typeface="Roboto Light" panose="02000000000000000000" pitchFamily="2" charset="0"/>
                        </a:rPr>
                        <a:t> </a:t>
                      </a:r>
                      <a:endParaRPr lang="fr-FR" sz="11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US" sz="1800" dirty="0">
                          <a:effectLst/>
                          <a:latin typeface="Roboto Light" panose="02000000000000000000" pitchFamily="2" charset="0"/>
                          <a:ea typeface="Roboto Light" panose="02000000000000000000" pitchFamily="2" charset="0"/>
                        </a:rPr>
                        <a:t>TIME RESIST - JOUR</a:t>
                      </a:r>
                      <a:endParaRPr lang="fr-FR" sz="18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nchor="ctr">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018017"/>
                  </a:ext>
                </a:extLst>
              </a:tr>
              <a:tr h="852295">
                <a:tc>
                  <a:txBody>
                    <a:bodyPr/>
                    <a:lstStyle/>
                    <a:p>
                      <a:pPr algn="just">
                        <a:lnSpc>
                          <a:spcPct val="107000"/>
                        </a:lnSpc>
                        <a:spcAft>
                          <a:spcPts val="800"/>
                        </a:spcAft>
                      </a:pPr>
                      <a:r>
                        <a:rPr lang="en-US" sz="1600" dirty="0">
                          <a:effectLst/>
                          <a:latin typeface="Roboto Light" panose="02000000000000000000" pitchFamily="2" charset="0"/>
                          <a:ea typeface="Roboto Light" panose="02000000000000000000" pitchFamily="2" charset="0"/>
                        </a:rPr>
                        <a:t>Wrinkle-filler – Smoothing</a:t>
                      </a:r>
                      <a:endParaRPr lang="fr-FR" sz="16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tc>
                  <a:txBody>
                    <a:bodyPr/>
                    <a:lstStyle/>
                    <a:p>
                      <a:pPr algn="just">
                        <a:lnSpc>
                          <a:spcPct val="107000"/>
                        </a:lnSpc>
                        <a:spcAft>
                          <a:spcPts val="800"/>
                        </a:spcAft>
                      </a:pPr>
                      <a:r>
                        <a:rPr lang="en-US" sz="1400" dirty="0">
                          <a:effectLst/>
                          <a:latin typeface="Roboto Light" panose="02000000000000000000" pitchFamily="2" charset="0"/>
                          <a:ea typeface="Roboto Light" panose="02000000000000000000" pitchFamily="2" charset="0"/>
                        </a:rPr>
                        <a:t>Total wrinkle length (mm²): up to - 67%</a:t>
                      </a:r>
                      <a:r>
                        <a:rPr lang="en-US" sz="1400" baseline="30000" dirty="0">
                          <a:effectLst/>
                          <a:latin typeface="Roboto Light" panose="02000000000000000000" pitchFamily="2" charset="0"/>
                          <a:ea typeface="Roboto Light" panose="02000000000000000000" pitchFamily="2" charset="0"/>
                        </a:rPr>
                        <a:t>(4)</a:t>
                      </a:r>
                    </a:p>
                    <a:p>
                      <a:pPr algn="just">
                        <a:lnSpc>
                          <a:spcPct val="107000"/>
                        </a:lnSpc>
                        <a:spcAft>
                          <a:spcPts val="800"/>
                        </a:spcAft>
                      </a:pPr>
                      <a:r>
                        <a:rPr lang="en-US" sz="1400" dirty="0">
                          <a:effectLst/>
                          <a:latin typeface="Roboto Light" panose="02000000000000000000" pitchFamily="2" charset="0"/>
                          <a:ea typeface="Roboto Light" panose="02000000000000000000" pitchFamily="2" charset="0"/>
                        </a:rPr>
                        <a:t>Total number of wrinkles: up to - 70%</a:t>
                      </a:r>
                      <a:r>
                        <a:rPr lang="en-US" sz="1400" baseline="30000" dirty="0">
                          <a:effectLst/>
                          <a:latin typeface="Roboto Light" panose="02000000000000000000" pitchFamily="2" charset="0"/>
                          <a:ea typeface="Roboto Light" panose="02000000000000000000" pitchFamily="2" charset="0"/>
                        </a:rPr>
                        <a:t>(4)</a:t>
                      </a: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extLst>
                  <a:ext uri="{0D108BD9-81ED-4DB2-BD59-A6C34878D82A}">
                    <a16:rowId xmlns:a16="http://schemas.microsoft.com/office/drawing/2014/main" val="2881336025"/>
                  </a:ext>
                </a:extLst>
              </a:tr>
            </a:tbl>
          </a:graphicData>
        </a:graphic>
      </p:graphicFrame>
      <p:sp>
        <p:nvSpPr>
          <p:cNvPr id="19" name="Titre 2">
            <a:extLst>
              <a:ext uri="{FF2B5EF4-FFF2-40B4-BE49-F238E27FC236}">
                <a16:creationId xmlns:a16="http://schemas.microsoft.com/office/drawing/2014/main" id="{E64DFE16-1080-4BE4-BACB-EEB6926E6B58}"/>
              </a:ext>
            </a:extLst>
          </p:cNvPr>
          <p:cNvSpPr txBox="1">
            <a:spLocks/>
          </p:cNvSpPr>
          <p:nvPr/>
        </p:nvSpPr>
        <p:spPr>
          <a:xfrm>
            <a:off x="0" y="208325"/>
            <a:ext cx="12155488"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Proven effectiveness </a:t>
            </a:r>
          </a:p>
        </p:txBody>
      </p:sp>
      <p:pic>
        <p:nvPicPr>
          <p:cNvPr id="10" name="Image 9">
            <a:extLst>
              <a:ext uri="{FF2B5EF4-FFF2-40B4-BE49-F238E27FC236}">
                <a16:creationId xmlns:a16="http://schemas.microsoft.com/office/drawing/2014/main" id="{861B0B01-018A-40E7-B4FC-54D6D28E21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2409734"/>
            <a:ext cx="5981700" cy="2092325"/>
          </a:xfrm>
          <a:prstGeom prst="rect">
            <a:avLst/>
          </a:prstGeom>
          <a:noFill/>
        </p:spPr>
      </p:pic>
      <p:grpSp>
        <p:nvGrpSpPr>
          <p:cNvPr id="11" name="Groupe 10">
            <a:extLst>
              <a:ext uri="{FF2B5EF4-FFF2-40B4-BE49-F238E27FC236}">
                <a16:creationId xmlns:a16="http://schemas.microsoft.com/office/drawing/2014/main" id="{0984930C-3B1A-428E-9DB4-21DF524DD635}"/>
              </a:ext>
            </a:extLst>
          </p:cNvPr>
          <p:cNvGrpSpPr/>
          <p:nvPr/>
        </p:nvGrpSpPr>
        <p:grpSpPr>
          <a:xfrm>
            <a:off x="3105149" y="4502059"/>
            <a:ext cx="6134540" cy="2347830"/>
            <a:chOff x="0" y="0"/>
            <a:chExt cx="7207811" cy="2355685"/>
          </a:xfrm>
        </p:grpSpPr>
        <p:grpSp>
          <p:nvGrpSpPr>
            <p:cNvPr id="12" name="Groupe 11">
              <a:extLst>
                <a:ext uri="{FF2B5EF4-FFF2-40B4-BE49-F238E27FC236}">
                  <a16:creationId xmlns:a16="http://schemas.microsoft.com/office/drawing/2014/main" id="{3BE4413D-D89C-4F0D-BBF3-A732803260EB}"/>
                </a:ext>
              </a:extLst>
            </p:cNvPr>
            <p:cNvGrpSpPr/>
            <p:nvPr/>
          </p:nvGrpSpPr>
          <p:grpSpPr>
            <a:xfrm>
              <a:off x="1555791" y="1863829"/>
              <a:ext cx="4260204" cy="491856"/>
              <a:chOff x="1555791" y="1863874"/>
              <a:chExt cx="4260204" cy="436856"/>
            </a:xfrm>
          </p:grpSpPr>
          <p:sp>
            <p:nvSpPr>
              <p:cNvPr id="16" name="ZoneTexte 11">
                <a:extLst>
                  <a:ext uri="{FF2B5EF4-FFF2-40B4-BE49-F238E27FC236}">
                    <a16:creationId xmlns:a16="http://schemas.microsoft.com/office/drawing/2014/main" id="{89C80BB1-DBBF-49BB-9CDA-BF87A185F1CF}"/>
                  </a:ext>
                </a:extLst>
              </p:cNvPr>
              <p:cNvSpPr txBox="1"/>
              <p:nvPr/>
            </p:nvSpPr>
            <p:spPr>
              <a:xfrm>
                <a:off x="1555791" y="1863874"/>
                <a:ext cx="495300" cy="328808"/>
              </a:xfrm>
              <a:prstGeom prst="rect">
                <a:avLst/>
              </a:prstGeom>
              <a:noFill/>
            </p:spPr>
            <p:txBody>
              <a:bodyPr wrap="square" rtlCol="0">
                <a:no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J0</a:t>
                </a:r>
                <a:endParaRPr lang="fr-FR" sz="1200">
                  <a:effectLst/>
                  <a:latin typeface="Times New Roman" panose="02020603050405020304" pitchFamily="18" charset="0"/>
                  <a:ea typeface="Times New Roman" panose="02020603050405020304" pitchFamily="18" charset="0"/>
                </a:endParaRPr>
              </a:p>
            </p:txBody>
          </p:sp>
          <p:sp>
            <p:nvSpPr>
              <p:cNvPr id="17" name="ZoneTexte 12">
                <a:extLst>
                  <a:ext uri="{FF2B5EF4-FFF2-40B4-BE49-F238E27FC236}">
                    <a16:creationId xmlns:a16="http://schemas.microsoft.com/office/drawing/2014/main" id="{2295B252-1112-427E-8A2C-FC027AA39427}"/>
                  </a:ext>
                </a:extLst>
              </p:cNvPr>
              <p:cNvSpPr txBox="1"/>
              <p:nvPr/>
            </p:nvSpPr>
            <p:spPr>
              <a:xfrm>
                <a:off x="5121304" y="1886513"/>
                <a:ext cx="694691" cy="414217"/>
              </a:xfrm>
              <a:prstGeom prst="rect">
                <a:avLst/>
              </a:prstGeom>
              <a:noFill/>
            </p:spPr>
            <p:txBody>
              <a:bodyPr wrap="square" rtlCol="0">
                <a:no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J28</a:t>
                </a:r>
                <a:endParaRPr lang="fr-FR" sz="1200">
                  <a:effectLst/>
                  <a:latin typeface="Times New Roman" panose="02020603050405020304" pitchFamily="18" charset="0"/>
                  <a:ea typeface="Times New Roman" panose="02020603050405020304" pitchFamily="18" charset="0"/>
                </a:endParaRPr>
              </a:p>
            </p:txBody>
          </p:sp>
        </p:grpSp>
        <p:pic>
          <p:nvPicPr>
            <p:cNvPr id="13" name="Image 12">
              <a:extLst>
                <a:ext uri="{FF2B5EF4-FFF2-40B4-BE49-F238E27FC236}">
                  <a16:creationId xmlns:a16="http://schemas.microsoft.com/office/drawing/2014/main" id="{5A1502E1-4354-4364-B5B3-5D3C65AE16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47" y="0"/>
              <a:ext cx="3560064" cy="1853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a:extLst>
                <a:ext uri="{FF2B5EF4-FFF2-40B4-BE49-F238E27FC236}">
                  <a16:creationId xmlns:a16="http://schemas.microsoft.com/office/drawing/2014/main" id="{63ED973C-370A-4359-97E5-8ADAAB6B06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84"/>
              <a:ext cx="3560064" cy="1853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4991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Espace réservé du titre 1">
            <a:extLst>
              <a:ext uri="{FF2B5EF4-FFF2-40B4-BE49-F238E27FC236}">
                <a16:creationId xmlns:a16="http://schemas.microsoft.com/office/drawing/2014/main" id="{8767C24C-E653-6AD1-3C1E-3CD061D80C61}"/>
              </a:ext>
            </a:extLst>
          </p:cNvPr>
          <p:cNvSpPr txBox="1">
            <a:spLocks/>
          </p:cNvSpPr>
          <p:nvPr/>
        </p:nvSpPr>
        <p:spPr>
          <a:xfrm>
            <a:off x="484900" y="-180825"/>
            <a:ext cx="1108403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FILL IN DEEP WRINKLES</a:t>
            </a:r>
          </a:p>
        </p:txBody>
      </p:sp>
      <p:pic>
        <p:nvPicPr>
          <p:cNvPr id="4" name="Image 3">
            <a:extLst>
              <a:ext uri="{FF2B5EF4-FFF2-40B4-BE49-F238E27FC236}">
                <a16:creationId xmlns:a16="http://schemas.microsoft.com/office/drawing/2014/main" id="{22B95C1D-4E1F-FBF8-B366-B240D941D9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74" b="94879" l="2802" r="89871">
                        <a14:foregroundMark x1="3664" y1="5930" x2="33405" y2="8356"/>
                        <a14:foregroundMark x1="33405" y1="8356" x2="54741" y2="18598"/>
                        <a14:foregroundMark x1="54741" y1="18598" x2="56034" y2="26954"/>
                        <a14:foregroundMark x1="4808" y1="43501" x2="6250" y2="82480"/>
                        <a14:foregroundMark x1="3448" y1="6739" x2="4612" y2="38207"/>
                        <a14:foregroundMark x1="6250" y1="82480" x2="25431" y2="95148"/>
                        <a14:foregroundMark x1="25431" y1="95148" x2="46767" y2="95148"/>
                        <a14:foregroundMark x1="4170" y1="55740" x2="4095" y2="61456"/>
                        <a14:foregroundMark x1="64871" y1="11051" x2="64871" y2="25337"/>
                        <a14:foregroundMark x1="64009" y1="41779" x2="62284" y2="77628"/>
                        <a14:foregroundMark x1="64009" y1="86253" x2="61853" y2="91105"/>
                        <a14:foregroundMark x1="2829" y1="63180" x2="3017" y2="86792"/>
                        <a14:foregroundMark x1="65302" y1="86253" x2="64440" y2="91644"/>
                        <a14:foregroundMark x1="4957" y1="4582" x2="61422" y2="5391"/>
                        <a14:foregroundMark x1="57974" y1="3774" x2="61422" y2="4582"/>
                        <a14:foregroundMark x1="55603" y1="4582" x2="55603" y2="4582"/>
                        <a14:foregroundMark x1="63147" y1="5391" x2="63147" y2="5391"/>
                        <a14:foregroundMark x1="29526" y1="60647" x2="30388" y2="64690"/>
                        <a14:backgroundMark x1="1078" y1="38275" x2="1293" y2="55795"/>
                        <a14:backgroundMark x1="216" y1="54178" x2="0" y2="63073"/>
                        <a14:backgroundMark x1="431" y1="85984" x2="647" y2="62534"/>
                      </a14:backgroundRemoval>
                    </a14:imgEffect>
                  </a14:imgLayer>
                </a14:imgProps>
              </a:ext>
            </a:extLst>
          </a:blip>
          <a:srcRect l="-1" r="24694"/>
          <a:stretch/>
        </p:blipFill>
        <p:spPr>
          <a:xfrm>
            <a:off x="342778" y="3027434"/>
            <a:ext cx="2299736" cy="2418923"/>
          </a:xfrm>
          <a:prstGeom prst="rect">
            <a:avLst/>
          </a:prstGeom>
        </p:spPr>
      </p:pic>
      <p:pic>
        <p:nvPicPr>
          <p:cNvPr id="20" name="Image 19" descr="Une image contenant plante, insecte, tranché&#10;&#10;Description générée automatiquement">
            <a:extLst>
              <a:ext uri="{FF2B5EF4-FFF2-40B4-BE49-F238E27FC236}">
                <a16:creationId xmlns:a16="http://schemas.microsoft.com/office/drawing/2014/main" id="{AB7C646A-6E10-A601-B05F-76972D90CB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9" t="32008" b="17984"/>
          <a:stretch/>
        </p:blipFill>
        <p:spPr>
          <a:xfrm>
            <a:off x="5692702" y="4411636"/>
            <a:ext cx="2052829" cy="697271"/>
          </a:xfrm>
          <a:prstGeom prst="rect">
            <a:avLst/>
          </a:prstGeom>
        </p:spPr>
      </p:pic>
      <p:sp>
        <p:nvSpPr>
          <p:cNvPr id="21" name="Rectangle 20">
            <a:extLst>
              <a:ext uri="{FF2B5EF4-FFF2-40B4-BE49-F238E27FC236}">
                <a16:creationId xmlns:a16="http://schemas.microsoft.com/office/drawing/2014/main" id="{CE47DB5A-A53A-7AFE-ACB9-448FE3D7F4E7}"/>
              </a:ext>
            </a:extLst>
          </p:cNvPr>
          <p:cNvSpPr/>
          <p:nvPr/>
        </p:nvSpPr>
        <p:spPr>
          <a:xfrm>
            <a:off x="5814733" y="3321034"/>
            <a:ext cx="2103461" cy="338554"/>
          </a:xfrm>
          <a:prstGeom prst="rect">
            <a:avLst/>
          </a:prstGeom>
        </p:spPr>
        <p:txBody>
          <a:bodyPr wrap="none">
            <a:spAutoFit/>
          </a:bodyPr>
          <a:lstStyle/>
          <a:p>
            <a:pPr lvl="0" algn="ctr"/>
            <a:r>
              <a:rPr lang="fr-FR" sz="1600" dirty="0" err="1">
                <a:solidFill>
                  <a:srgbClr val="565655"/>
                </a:solidFill>
                <a:latin typeface="Roboto Light" panose="02000000000000000000" pitchFamily="2" charset="0"/>
                <a:ea typeface="Roboto Light" panose="02000000000000000000" pitchFamily="2" charset="0"/>
              </a:rPr>
              <a:t>Organic</a:t>
            </a:r>
            <a:r>
              <a:rPr lang="fr-FR" sz="1600" dirty="0">
                <a:solidFill>
                  <a:srgbClr val="565655"/>
                </a:solidFill>
                <a:latin typeface="Roboto Light" panose="02000000000000000000" pitchFamily="2" charset="0"/>
                <a:ea typeface="Roboto Light" panose="02000000000000000000" pitchFamily="2" charset="0"/>
              </a:rPr>
              <a:t> Inca </a:t>
            </a:r>
            <a:r>
              <a:rPr lang="fr-FR" sz="1600" dirty="0" err="1">
                <a:solidFill>
                  <a:srgbClr val="565655"/>
                </a:solidFill>
                <a:latin typeface="Roboto Light" panose="02000000000000000000" pitchFamily="2" charset="0"/>
                <a:ea typeface="Roboto Light" panose="02000000000000000000" pitchFamily="2" charset="0"/>
              </a:rPr>
              <a:t>Inchi</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oil</a:t>
            </a:r>
            <a:r>
              <a:rPr lang="fr-FR" sz="1600" dirty="0">
                <a:solidFill>
                  <a:srgbClr val="565655"/>
                </a:solidFill>
                <a:latin typeface="Roboto Light" panose="02000000000000000000" pitchFamily="2" charset="0"/>
                <a:ea typeface="Roboto Light" panose="02000000000000000000" pitchFamily="2" charset="0"/>
              </a:rPr>
              <a:t> </a:t>
            </a:r>
          </a:p>
        </p:txBody>
      </p:sp>
      <p:sp>
        <p:nvSpPr>
          <p:cNvPr id="7" name="Rectangle 6">
            <a:extLst>
              <a:ext uri="{FF2B5EF4-FFF2-40B4-BE49-F238E27FC236}">
                <a16:creationId xmlns:a16="http://schemas.microsoft.com/office/drawing/2014/main" id="{B43D546B-424C-9009-3767-1050FAFECBFF}"/>
              </a:ext>
            </a:extLst>
          </p:cNvPr>
          <p:cNvSpPr/>
          <p:nvPr/>
        </p:nvSpPr>
        <p:spPr>
          <a:xfrm>
            <a:off x="2686694" y="3321034"/>
            <a:ext cx="2549120" cy="338554"/>
          </a:xfrm>
          <a:prstGeom prst="rect">
            <a:avLst/>
          </a:prstGeom>
        </p:spPr>
        <p:txBody>
          <a:bodyPr wrap="square">
            <a:spAutoFit/>
          </a:bodyPr>
          <a:lstStyle/>
          <a:p>
            <a:pPr lvl="0" algn="ctr"/>
            <a:r>
              <a:rPr lang="fr-FR" sz="1600" dirty="0" err="1">
                <a:solidFill>
                  <a:srgbClr val="565655"/>
                </a:solidFill>
                <a:latin typeface="Roboto Light" panose="02000000000000000000" pitchFamily="2" charset="0"/>
                <a:ea typeface="Roboto Light" panose="02000000000000000000" pitchFamily="2" charset="0"/>
              </a:rPr>
              <a:t>Euglena</a:t>
            </a:r>
            <a:r>
              <a:rPr lang="fr-FR" sz="1600" dirty="0">
                <a:solidFill>
                  <a:srgbClr val="565655"/>
                </a:solidFill>
                <a:latin typeface="Roboto Light" panose="02000000000000000000" pitchFamily="2" charset="0"/>
                <a:ea typeface="Roboto Light" panose="02000000000000000000" pitchFamily="2" charset="0"/>
              </a:rPr>
              <a:t> gracilis</a:t>
            </a:r>
          </a:p>
        </p:txBody>
      </p:sp>
      <p:pic>
        <p:nvPicPr>
          <p:cNvPr id="14" name="Image 13" descr="Une image contenant art, cercle, motif, Graphique&#10;&#10;Description générée automatiquement">
            <a:extLst>
              <a:ext uri="{FF2B5EF4-FFF2-40B4-BE49-F238E27FC236}">
                <a16:creationId xmlns:a16="http://schemas.microsoft.com/office/drawing/2014/main" id="{647599C9-C905-431E-ABF3-0B47A4821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6037" y="3914758"/>
            <a:ext cx="970434" cy="1329362"/>
          </a:xfrm>
          <a:prstGeom prst="rect">
            <a:avLst/>
          </a:prstGeom>
        </p:spPr>
      </p:pic>
      <p:sp>
        <p:nvSpPr>
          <p:cNvPr id="12" name="Rectangle 11">
            <a:extLst>
              <a:ext uri="{FF2B5EF4-FFF2-40B4-BE49-F238E27FC236}">
                <a16:creationId xmlns:a16="http://schemas.microsoft.com/office/drawing/2014/main" id="{1CCA3524-9EA9-4E2B-A33C-295A3EC7F092}"/>
              </a:ext>
            </a:extLst>
          </p:cNvPr>
          <p:cNvSpPr/>
          <p:nvPr/>
        </p:nvSpPr>
        <p:spPr>
          <a:xfrm>
            <a:off x="0" y="874667"/>
            <a:ext cx="12192000"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lumMod val="75000"/>
                    <a:lumOff val="25000"/>
                  </a:schemeClr>
                </a:solidFill>
                <a:latin typeface="Roboto Light" panose="02000000000000000000" pitchFamily="2" charset="0"/>
                <a:ea typeface="Roboto Light" panose="02000000000000000000" pitchFamily="2" charset="0"/>
              </a:rPr>
              <a:t>TIME RESIST NUIT</a:t>
            </a:r>
            <a:endParaRPr kumimoji="0" lang="fr-FR" sz="1600" b="1" i="0" u="none" strike="noStrike" kern="1200" cap="none" spc="0" normalizeH="0" baseline="0" noProof="0" dirty="0">
              <a:ln>
                <a:noFill/>
              </a:ln>
              <a:solidFill>
                <a:schemeClr val="tx1">
                  <a:lumMod val="75000"/>
                  <a:lumOff val="25000"/>
                </a:schemeClr>
              </a:solidFill>
              <a:uLnTx/>
              <a:uFillTx/>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5128902E-06C5-4F3B-97E1-F146594E200D}"/>
              </a:ext>
            </a:extLst>
          </p:cNvPr>
          <p:cNvSpPr/>
          <p:nvPr/>
        </p:nvSpPr>
        <p:spPr>
          <a:xfrm>
            <a:off x="130006" y="1545305"/>
            <a:ext cx="11931988" cy="338555"/>
          </a:xfrm>
          <a:prstGeom prst="rect">
            <a:avLst/>
          </a:prstGeom>
          <a:solidFill>
            <a:srgbClr val="EBE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rgbClr val="565655"/>
                </a:solidFill>
                <a:latin typeface="Roboto Light" panose="02000000000000000000" pitchFamily="2" charset="0"/>
                <a:ea typeface="Roboto Light" panose="02000000000000000000" pitchFamily="2" charset="0"/>
              </a:rPr>
              <a:t>YOUTH ACTIVATOR – NOURISHING  </a:t>
            </a:r>
          </a:p>
        </p:txBody>
      </p:sp>
      <p:sp>
        <p:nvSpPr>
          <p:cNvPr id="15" name="Rectangle à coins arrondis 18">
            <a:extLst>
              <a:ext uri="{FF2B5EF4-FFF2-40B4-BE49-F238E27FC236}">
                <a16:creationId xmlns:a16="http://schemas.microsoft.com/office/drawing/2014/main" id="{317C8B2D-6E96-4DCE-A6AF-355D62A08CA6}"/>
              </a:ext>
            </a:extLst>
          </p:cNvPr>
          <p:cNvSpPr/>
          <p:nvPr/>
        </p:nvSpPr>
        <p:spPr>
          <a:xfrm>
            <a:off x="3205978" y="5426276"/>
            <a:ext cx="1864739" cy="1077218"/>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Stimulates skin cells : source of vitality and cellular energy</a:t>
            </a:r>
            <a:endParaRPr lang="fr-FR" altLang="fr-FR" sz="1600" baseline="30000" dirty="0">
              <a:solidFill>
                <a:schemeClr val="tx1"/>
              </a:solidFill>
              <a:latin typeface="Roboto Light" panose="02000000000000000000" pitchFamily="2" charset="0"/>
              <a:ea typeface="Roboto Light" panose="02000000000000000000" pitchFamily="2" charset="0"/>
            </a:endParaRPr>
          </a:p>
        </p:txBody>
      </p:sp>
      <p:sp>
        <p:nvSpPr>
          <p:cNvPr id="16" name="Rectangle à coins arrondis 18">
            <a:extLst>
              <a:ext uri="{FF2B5EF4-FFF2-40B4-BE49-F238E27FC236}">
                <a16:creationId xmlns:a16="http://schemas.microsoft.com/office/drawing/2014/main" id="{058577CA-1D8F-43B3-8282-9E8735C6A6AD}"/>
              </a:ext>
            </a:extLst>
          </p:cNvPr>
          <p:cNvSpPr/>
          <p:nvPr/>
        </p:nvSpPr>
        <p:spPr>
          <a:xfrm>
            <a:off x="5911225" y="5426276"/>
            <a:ext cx="1864739" cy="1077218"/>
          </a:xfrm>
          <a:prstGeom prst="rect">
            <a:avLst/>
          </a:prstGeom>
          <a:solidFill>
            <a:srgbClr val="FCF1E8"/>
          </a:solidFill>
          <a:ln w="3175">
            <a:solidFill>
              <a:srgbClr val="F7DECA"/>
            </a:solidFill>
          </a:ln>
        </p:spPr>
        <p:txBody>
          <a:bodyPr wrap="square" rtlCol="0">
            <a:spAutoFit/>
          </a:bodyPr>
          <a:lstStyle/>
          <a:p>
            <a:pPr algn="ctr"/>
            <a:r>
              <a:rPr lang="en-US" altLang="fr-FR" sz="1600" dirty="0">
                <a:solidFill>
                  <a:schemeClr val="tx1"/>
                </a:solidFill>
                <a:latin typeface="Roboto Light" panose="02000000000000000000" pitchFamily="2" charset="0"/>
                <a:ea typeface="Roboto Light" panose="02000000000000000000" pitchFamily="2" charset="0"/>
              </a:rPr>
              <a:t>Anti-inflammatory</a:t>
            </a:r>
          </a:p>
          <a:p>
            <a:pPr algn="ctr"/>
            <a:r>
              <a:rPr lang="en-US" altLang="fr-FR" sz="1600" dirty="0">
                <a:latin typeface="Roboto Light" panose="02000000000000000000" pitchFamily="2" charset="0"/>
                <a:ea typeface="Roboto Light" panose="02000000000000000000" pitchFamily="2" charset="0"/>
              </a:rPr>
              <a:t>Soothing</a:t>
            </a:r>
          </a:p>
          <a:p>
            <a:pPr algn="ctr"/>
            <a:r>
              <a:rPr lang="en-US" altLang="fr-FR" sz="1600" dirty="0">
                <a:solidFill>
                  <a:schemeClr val="tx1"/>
                </a:solidFill>
                <a:latin typeface="Roboto Light" panose="02000000000000000000" pitchFamily="2" charset="0"/>
                <a:ea typeface="Roboto Light" panose="02000000000000000000" pitchFamily="2" charset="0"/>
              </a:rPr>
              <a:t>Nourishing</a:t>
            </a:r>
          </a:p>
          <a:p>
            <a:pPr algn="ctr"/>
            <a:r>
              <a:rPr lang="en-US" altLang="fr-FR" sz="1600" dirty="0">
                <a:latin typeface="Roboto Light" panose="02000000000000000000" pitchFamily="2" charset="0"/>
                <a:ea typeface="Roboto Light" panose="02000000000000000000" pitchFamily="2" charset="0"/>
              </a:rPr>
              <a:t>Softening</a:t>
            </a:r>
          </a:p>
        </p:txBody>
      </p:sp>
      <p:sp>
        <p:nvSpPr>
          <p:cNvPr id="18" name="Rectangle à coins arrondis 18">
            <a:extLst>
              <a:ext uri="{FF2B5EF4-FFF2-40B4-BE49-F238E27FC236}">
                <a16:creationId xmlns:a16="http://schemas.microsoft.com/office/drawing/2014/main" id="{645168CF-39CC-431B-8FBC-5843F52774E8}"/>
              </a:ext>
            </a:extLst>
          </p:cNvPr>
          <p:cNvSpPr/>
          <p:nvPr/>
        </p:nvSpPr>
        <p:spPr>
          <a:xfrm>
            <a:off x="8616473" y="5426276"/>
            <a:ext cx="1864739" cy="338554"/>
          </a:xfrm>
          <a:prstGeom prst="rect">
            <a:avLst/>
          </a:prstGeom>
          <a:solidFill>
            <a:srgbClr val="FCF1E8"/>
          </a:solidFill>
          <a:ln w="3175">
            <a:solidFill>
              <a:srgbClr val="F7DECA"/>
            </a:solidFill>
          </a:ln>
        </p:spPr>
        <p:txBody>
          <a:bodyPr wrap="square" rtlCol="0">
            <a:spAutoFit/>
          </a:bodyPr>
          <a:lstStyle/>
          <a:p>
            <a:pPr algn="ctr"/>
            <a:r>
              <a:rPr lang="fr-FR" altLang="fr-FR" sz="1600" dirty="0">
                <a:solidFill>
                  <a:schemeClr val="tx1"/>
                </a:solidFill>
                <a:latin typeface="Roboto Light" panose="02000000000000000000" pitchFamily="2" charset="0"/>
                <a:ea typeface="Roboto Light" panose="02000000000000000000" pitchFamily="2" charset="0"/>
              </a:rPr>
              <a:t>Anti-glycation</a:t>
            </a:r>
          </a:p>
        </p:txBody>
      </p:sp>
      <p:sp>
        <p:nvSpPr>
          <p:cNvPr id="22" name="Rectangle 21">
            <a:extLst>
              <a:ext uri="{FF2B5EF4-FFF2-40B4-BE49-F238E27FC236}">
                <a16:creationId xmlns:a16="http://schemas.microsoft.com/office/drawing/2014/main" id="{9DB8F90F-66B9-4D1E-A22F-093781680023}"/>
              </a:ext>
            </a:extLst>
          </p:cNvPr>
          <p:cNvSpPr/>
          <p:nvPr/>
        </p:nvSpPr>
        <p:spPr>
          <a:xfrm>
            <a:off x="8747185" y="3321034"/>
            <a:ext cx="1603324" cy="338554"/>
          </a:xfrm>
          <a:prstGeom prst="rect">
            <a:avLst/>
          </a:prstGeom>
        </p:spPr>
        <p:txBody>
          <a:bodyPr wrap="none">
            <a:spAutoFit/>
          </a:bodyPr>
          <a:lstStyle/>
          <a:p>
            <a:pPr lvl="0" algn="ctr"/>
            <a:r>
              <a:rPr lang="fr-FR" sz="1600" dirty="0">
                <a:solidFill>
                  <a:srgbClr val="565655"/>
                </a:solidFill>
                <a:latin typeface="Roboto Light" panose="02000000000000000000" pitchFamily="2" charset="0"/>
                <a:ea typeface="Roboto Light" panose="02000000000000000000" pitchFamily="2" charset="0"/>
              </a:rPr>
              <a:t>Persian </a:t>
            </a:r>
            <a:r>
              <a:rPr lang="fr-FR" sz="1600" dirty="0" err="1">
                <a:solidFill>
                  <a:srgbClr val="565655"/>
                </a:solidFill>
                <a:latin typeface="Roboto Light" panose="02000000000000000000" pitchFamily="2" charset="0"/>
                <a:ea typeface="Roboto Light" panose="02000000000000000000" pitchFamily="2" charset="0"/>
              </a:rPr>
              <a:t>silk</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tree</a:t>
            </a:r>
            <a:endParaRPr lang="fr-FR" sz="1600" dirty="0">
              <a:solidFill>
                <a:srgbClr val="565655"/>
              </a:solidFill>
              <a:latin typeface="Roboto Light" panose="02000000000000000000" pitchFamily="2" charset="0"/>
              <a:ea typeface="Roboto Light" panose="02000000000000000000" pitchFamily="2" charset="0"/>
            </a:endParaRPr>
          </a:p>
        </p:txBody>
      </p:sp>
      <p:pic>
        <p:nvPicPr>
          <p:cNvPr id="23" name="Image 22">
            <a:extLst>
              <a:ext uri="{FF2B5EF4-FFF2-40B4-BE49-F238E27FC236}">
                <a16:creationId xmlns:a16="http://schemas.microsoft.com/office/drawing/2014/main" id="{5D290921-07BA-4ADF-A72E-53F0539BFA87}"/>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9088468" y="4269064"/>
            <a:ext cx="970434" cy="970434"/>
          </a:xfrm>
          <a:prstGeom prst="rect">
            <a:avLst/>
          </a:prstGeom>
          <a:noFill/>
        </p:spPr>
      </p:pic>
    </p:spTree>
    <p:extLst>
      <p:ext uri="{BB962C8B-B14F-4D97-AF65-F5344CB8AC3E}">
        <p14:creationId xmlns:p14="http://schemas.microsoft.com/office/powerpoint/2010/main" val="216710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15" grpId="0" animBg="1"/>
      <p:bldP spid="16" grpId="0" animBg="1"/>
      <p:bldP spid="18"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au 14">
            <a:extLst>
              <a:ext uri="{FF2B5EF4-FFF2-40B4-BE49-F238E27FC236}">
                <a16:creationId xmlns:a16="http://schemas.microsoft.com/office/drawing/2014/main" id="{C8E33B94-0B6F-434F-8129-53118D00D81E}"/>
              </a:ext>
            </a:extLst>
          </p:cNvPr>
          <p:cNvGraphicFramePr>
            <a:graphicFrameLocks noGrp="1"/>
          </p:cNvGraphicFramePr>
          <p:nvPr>
            <p:extLst>
              <p:ext uri="{D42A27DB-BD31-4B8C-83A1-F6EECF244321}">
                <p14:modId xmlns:p14="http://schemas.microsoft.com/office/powerpoint/2010/main" val="196584309"/>
              </p:ext>
            </p:extLst>
          </p:nvPr>
        </p:nvGraphicFramePr>
        <p:xfrm>
          <a:off x="3068638" y="1234326"/>
          <a:ext cx="5981699" cy="1569883"/>
        </p:xfrm>
        <a:graphic>
          <a:graphicData uri="http://schemas.openxmlformats.org/drawingml/2006/table">
            <a:tbl>
              <a:tblPr firstRow="1" firstCol="1" bandRow="1">
                <a:tableStyleId>{3B4B98B0-60AC-42C2-AFA5-B58CD77FA1E5}</a:tableStyleId>
              </a:tblPr>
              <a:tblGrid>
                <a:gridCol w="1521414">
                  <a:extLst>
                    <a:ext uri="{9D8B030D-6E8A-4147-A177-3AD203B41FA5}">
                      <a16:colId xmlns:a16="http://schemas.microsoft.com/office/drawing/2014/main" val="2201736074"/>
                    </a:ext>
                  </a:extLst>
                </a:gridCol>
                <a:gridCol w="4460285">
                  <a:extLst>
                    <a:ext uri="{9D8B030D-6E8A-4147-A177-3AD203B41FA5}">
                      <a16:colId xmlns:a16="http://schemas.microsoft.com/office/drawing/2014/main" val="732104963"/>
                    </a:ext>
                  </a:extLst>
                </a:gridCol>
              </a:tblGrid>
              <a:tr h="541396">
                <a:tc>
                  <a:txBody>
                    <a:bodyPr/>
                    <a:lstStyle/>
                    <a:p>
                      <a:pPr algn="just">
                        <a:lnSpc>
                          <a:spcPct val="107000"/>
                        </a:lnSpc>
                        <a:spcAft>
                          <a:spcPts val="800"/>
                        </a:spcAft>
                      </a:pPr>
                      <a:r>
                        <a:rPr lang="en-US" sz="1100" dirty="0">
                          <a:effectLst/>
                          <a:latin typeface="Roboto Light" panose="02000000000000000000" pitchFamily="2" charset="0"/>
                          <a:ea typeface="Roboto Light" panose="02000000000000000000" pitchFamily="2" charset="0"/>
                        </a:rPr>
                        <a:t> </a:t>
                      </a:r>
                      <a:endParaRPr lang="fr-FR" sz="11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pPr>
                      <a:r>
                        <a:rPr lang="en-US" sz="1800" dirty="0">
                          <a:effectLst/>
                          <a:latin typeface="Roboto Light" panose="02000000000000000000" pitchFamily="2" charset="0"/>
                          <a:ea typeface="Roboto Light" panose="02000000000000000000" pitchFamily="2" charset="0"/>
                        </a:rPr>
                        <a:t>TIME RESIST - NUIT</a:t>
                      </a:r>
                      <a:endParaRPr lang="fr-FR" sz="1800" dirty="0">
                        <a:effectLst/>
                        <a:latin typeface="Roboto Light" panose="02000000000000000000" pitchFamily="2" charset="0"/>
                        <a:ea typeface="Roboto Light" panose="02000000000000000000" pitchFamily="2" charset="0"/>
                        <a:cs typeface="Times New Roman" panose="02020603050405020304" pitchFamily="18" charset="0"/>
                      </a:endParaRPr>
                    </a:p>
                  </a:txBody>
                  <a:tcPr marL="68580" marR="68580" marT="0" marB="0" anchor="ctr">
                    <a:lnL>
                      <a:noFill/>
                    </a:lnL>
                    <a:lnR>
                      <a:noFill/>
                    </a:lnR>
                    <a:lnT w="12700" cmpd="sng">
                      <a:noFill/>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9018017"/>
                  </a:ext>
                </a:extLst>
              </a:tr>
              <a:tr h="1028487">
                <a:tc>
                  <a:txBody>
                    <a:bodyPr/>
                    <a:lstStyle/>
                    <a:p>
                      <a:pPr algn="l">
                        <a:lnSpc>
                          <a:spcPct val="107000"/>
                        </a:lnSpc>
                        <a:spcAft>
                          <a:spcPts val="800"/>
                        </a:spcAft>
                      </a:pPr>
                      <a:r>
                        <a:rPr lang="en-US" sz="1600" b="1" kern="1200" dirty="0">
                          <a:solidFill>
                            <a:schemeClr val="tx1"/>
                          </a:solidFill>
                          <a:effectLst/>
                          <a:latin typeface="Roboto Light" panose="02000000000000000000" pitchFamily="2" charset="0"/>
                          <a:ea typeface="Roboto Light" panose="02000000000000000000" pitchFamily="2" charset="0"/>
                          <a:cs typeface="+mn-cs"/>
                        </a:rPr>
                        <a:t>Anti-tiredness - smoothing</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tc>
                  <a:txBody>
                    <a:bodyPr/>
                    <a:lstStyle/>
                    <a:p>
                      <a:pPr algn="just">
                        <a:lnSpc>
                          <a:spcPct val="107000"/>
                        </a:lnSpc>
                        <a:spcAft>
                          <a:spcPts val="800"/>
                        </a:spcAft>
                      </a:pPr>
                      <a:r>
                        <a:rPr lang="en-US" sz="1400" kern="1200" dirty="0">
                          <a:solidFill>
                            <a:schemeClr val="tx1"/>
                          </a:solidFill>
                          <a:effectLst/>
                          <a:latin typeface="Roboto Light" panose="02000000000000000000" pitchFamily="2" charset="0"/>
                          <a:ea typeface="Roboto Light" panose="02000000000000000000" pitchFamily="2" charset="0"/>
                          <a:cs typeface="+mn-cs"/>
                        </a:rPr>
                        <a:t>Total wrinkle surface: up to - 82%</a:t>
                      </a:r>
                      <a:r>
                        <a:rPr lang="en-US" sz="1400" kern="1200" baseline="30000" dirty="0">
                          <a:solidFill>
                            <a:schemeClr val="tx1"/>
                          </a:solidFill>
                          <a:effectLst/>
                          <a:latin typeface="Roboto Light" panose="02000000000000000000" pitchFamily="2" charset="0"/>
                          <a:ea typeface="Roboto Light" panose="02000000000000000000" pitchFamily="2" charset="0"/>
                          <a:cs typeface="+mn-cs"/>
                        </a:rPr>
                        <a:t>(5) </a:t>
                      </a:r>
                      <a:r>
                        <a:rPr lang="en-US" sz="1400" kern="1200" dirty="0">
                          <a:solidFill>
                            <a:schemeClr val="tx1"/>
                          </a:solidFill>
                          <a:effectLst/>
                          <a:latin typeface="Roboto Light" panose="02000000000000000000" pitchFamily="2" charset="0"/>
                          <a:ea typeface="Roboto Light" panose="02000000000000000000" pitchFamily="2" charset="0"/>
                          <a:cs typeface="+mn-cs"/>
                          <a:sym typeface="Wingdings" panose="05000000000000000000" pitchFamily="2" charset="2"/>
                        </a:rPr>
                        <a:t></a:t>
                      </a:r>
                      <a:r>
                        <a:rPr lang="en-US" sz="1400" kern="1200" dirty="0">
                          <a:solidFill>
                            <a:schemeClr val="tx1"/>
                          </a:solidFill>
                          <a:effectLst/>
                          <a:latin typeface="Roboto Light" panose="02000000000000000000" pitchFamily="2" charset="0"/>
                          <a:ea typeface="Roboto Light" panose="02000000000000000000" pitchFamily="2" charset="0"/>
                          <a:cs typeface="+mn-cs"/>
                        </a:rPr>
                        <a:t>Smoothed skin</a:t>
                      </a:r>
                      <a:endParaRPr lang="fr-FR" sz="1400" kern="1200" dirty="0">
                        <a:solidFill>
                          <a:schemeClr val="tx1"/>
                        </a:solidFill>
                        <a:effectLst/>
                        <a:latin typeface="Roboto Light" panose="02000000000000000000" pitchFamily="2" charset="0"/>
                        <a:ea typeface="Roboto Light" panose="02000000000000000000" pitchFamily="2" charset="0"/>
                        <a:cs typeface="+mn-cs"/>
                      </a:endParaRPr>
                    </a:p>
                    <a:p>
                      <a:pPr algn="just">
                        <a:lnSpc>
                          <a:spcPct val="107000"/>
                        </a:lnSpc>
                        <a:spcAft>
                          <a:spcPts val="800"/>
                        </a:spcAft>
                      </a:pPr>
                      <a:r>
                        <a:rPr lang="en-US" sz="1400" kern="1200" dirty="0">
                          <a:solidFill>
                            <a:schemeClr val="tx1"/>
                          </a:solidFill>
                          <a:effectLst/>
                          <a:latin typeface="Roboto Light" panose="02000000000000000000" pitchFamily="2" charset="0"/>
                          <a:ea typeface="Roboto Light" panose="02000000000000000000" pitchFamily="2" charset="0"/>
                          <a:cs typeface="+mn-cs"/>
                        </a:rPr>
                        <a:t>Skin looks rested when you wake up: 76%</a:t>
                      </a:r>
                      <a:r>
                        <a:rPr lang="en-US" sz="1400" kern="1200" baseline="30000" dirty="0">
                          <a:solidFill>
                            <a:schemeClr val="tx1"/>
                          </a:solidFill>
                          <a:effectLst/>
                          <a:latin typeface="Roboto Light" panose="02000000000000000000" pitchFamily="2" charset="0"/>
                          <a:ea typeface="Roboto Light" panose="02000000000000000000" pitchFamily="2" charset="0"/>
                          <a:cs typeface="+mn-cs"/>
                        </a:rPr>
                        <a:t>(6)</a:t>
                      </a:r>
                      <a:endParaRPr lang="fr-FR" sz="1400" kern="1200" baseline="30000" dirty="0">
                        <a:solidFill>
                          <a:schemeClr val="tx1"/>
                        </a:solidFill>
                        <a:effectLst/>
                        <a:latin typeface="Roboto Light" panose="02000000000000000000" pitchFamily="2" charset="0"/>
                        <a:ea typeface="Roboto Light" panose="02000000000000000000" pitchFamily="2" charset="0"/>
                        <a:cs typeface="+mn-cs"/>
                      </a:endParaRPr>
                    </a:p>
                  </a:txBody>
                  <a:tcPr marL="68580" marR="68580" marT="0" marB="0">
                    <a:lnL>
                      <a:noFill/>
                    </a:lnL>
                    <a:lnR>
                      <a:noFill/>
                    </a:lnR>
                    <a:lnT w="12700" cap="flat" cmpd="sng" algn="ctr">
                      <a:solidFill>
                        <a:srgbClr val="B7A1C7"/>
                      </a:solidFill>
                      <a:prstDash val="solid"/>
                      <a:round/>
                      <a:headEnd type="none" w="med" len="med"/>
                      <a:tailEnd type="none" w="med" len="med"/>
                    </a:lnT>
                    <a:lnB w="12700" cap="flat" cmpd="sng" algn="ctr">
                      <a:solidFill>
                        <a:srgbClr val="B7A1C7"/>
                      </a:solidFill>
                      <a:prstDash val="solid"/>
                      <a:round/>
                      <a:headEnd type="none" w="med" len="med"/>
                      <a:tailEnd type="none" w="med" len="med"/>
                    </a:lnB>
                    <a:lnTlToBr w="12700" cmpd="sng">
                      <a:noFill/>
                      <a:prstDash val="solid"/>
                    </a:lnTlToBr>
                    <a:lnBlToTr w="12700" cmpd="sng">
                      <a:noFill/>
                      <a:prstDash val="solid"/>
                    </a:lnBlToTr>
                    <a:solidFill>
                      <a:srgbClr val="B7A1C7">
                        <a:alpha val="20000"/>
                      </a:srgbClr>
                    </a:solidFill>
                  </a:tcPr>
                </a:tc>
                <a:extLst>
                  <a:ext uri="{0D108BD9-81ED-4DB2-BD59-A6C34878D82A}">
                    <a16:rowId xmlns:a16="http://schemas.microsoft.com/office/drawing/2014/main" val="2881336025"/>
                  </a:ext>
                </a:extLst>
              </a:tr>
            </a:tbl>
          </a:graphicData>
        </a:graphic>
      </p:graphicFrame>
      <p:sp>
        <p:nvSpPr>
          <p:cNvPr id="19" name="Titre 2">
            <a:extLst>
              <a:ext uri="{FF2B5EF4-FFF2-40B4-BE49-F238E27FC236}">
                <a16:creationId xmlns:a16="http://schemas.microsoft.com/office/drawing/2014/main" id="{E64DFE16-1080-4BE4-BACB-EEB6926E6B58}"/>
              </a:ext>
            </a:extLst>
          </p:cNvPr>
          <p:cNvSpPr txBox="1">
            <a:spLocks/>
          </p:cNvSpPr>
          <p:nvPr/>
        </p:nvSpPr>
        <p:spPr>
          <a:xfrm>
            <a:off x="0" y="342795"/>
            <a:ext cx="12155488"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Proven effectiveness </a:t>
            </a:r>
          </a:p>
        </p:txBody>
      </p:sp>
      <p:grpSp>
        <p:nvGrpSpPr>
          <p:cNvPr id="18" name="Groupe 17">
            <a:extLst>
              <a:ext uri="{FF2B5EF4-FFF2-40B4-BE49-F238E27FC236}">
                <a16:creationId xmlns:a16="http://schemas.microsoft.com/office/drawing/2014/main" id="{9A7B34BB-63A0-4491-90C1-FC50BC8D90C9}"/>
              </a:ext>
            </a:extLst>
          </p:cNvPr>
          <p:cNvGrpSpPr>
            <a:grpSpLocks noChangeAspect="1"/>
          </p:cNvGrpSpPr>
          <p:nvPr/>
        </p:nvGrpSpPr>
        <p:grpSpPr>
          <a:xfrm>
            <a:off x="1821277" y="3292737"/>
            <a:ext cx="8549446" cy="2504738"/>
            <a:chOff x="0" y="0"/>
            <a:chExt cx="8077890" cy="2644467"/>
          </a:xfrm>
        </p:grpSpPr>
        <p:grpSp>
          <p:nvGrpSpPr>
            <p:cNvPr id="20" name="Groupe 19">
              <a:extLst>
                <a:ext uri="{FF2B5EF4-FFF2-40B4-BE49-F238E27FC236}">
                  <a16:creationId xmlns:a16="http://schemas.microsoft.com/office/drawing/2014/main" id="{8FB2EC50-DBD1-4E84-AE89-CB06EEB43A04}"/>
                </a:ext>
              </a:extLst>
            </p:cNvPr>
            <p:cNvGrpSpPr/>
            <p:nvPr/>
          </p:nvGrpSpPr>
          <p:grpSpPr>
            <a:xfrm>
              <a:off x="1828630" y="2105464"/>
              <a:ext cx="4931381" cy="539003"/>
              <a:chOff x="1828630" y="2105464"/>
              <a:chExt cx="4931381" cy="539003"/>
            </a:xfrm>
          </p:grpSpPr>
          <p:sp>
            <p:nvSpPr>
              <p:cNvPr id="23" name="ZoneTexte 28">
                <a:extLst>
                  <a:ext uri="{FF2B5EF4-FFF2-40B4-BE49-F238E27FC236}">
                    <a16:creationId xmlns:a16="http://schemas.microsoft.com/office/drawing/2014/main" id="{74330D3C-C5B1-47A2-BC01-0D6E73BF4E4D}"/>
                  </a:ext>
                </a:extLst>
              </p:cNvPr>
              <p:cNvSpPr txBox="1"/>
              <p:nvPr/>
            </p:nvSpPr>
            <p:spPr>
              <a:xfrm>
                <a:off x="1828630" y="2126490"/>
                <a:ext cx="914459" cy="517977"/>
              </a:xfrm>
              <a:prstGeom prst="rect">
                <a:avLst/>
              </a:prstGeom>
              <a:noFill/>
            </p:spPr>
            <p:txBody>
              <a:bodyPr wrap="square" rtlCol="0">
                <a:sp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J0</a:t>
                </a:r>
                <a:endParaRPr lang="fr-FR" sz="1200">
                  <a:effectLst/>
                  <a:latin typeface="Times New Roman" panose="02020603050405020304" pitchFamily="18" charset="0"/>
                  <a:ea typeface="Times New Roman" panose="02020603050405020304" pitchFamily="18" charset="0"/>
                </a:endParaRPr>
              </a:p>
            </p:txBody>
          </p:sp>
          <p:sp>
            <p:nvSpPr>
              <p:cNvPr id="24" name="ZoneTexte 29">
                <a:extLst>
                  <a:ext uri="{FF2B5EF4-FFF2-40B4-BE49-F238E27FC236}">
                    <a16:creationId xmlns:a16="http://schemas.microsoft.com/office/drawing/2014/main" id="{BCCFEF97-694F-4424-9B3A-C3028A5BEA1C}"/>
                  </a:ext>
                </a:extLst>
              </p:cNvPr>
              <p:cNvSpPr txBox="1"/>
              <p:nvPr/>
            </p:nvSpPr>
            <p:spPr>
              <a:xfrm>
                <a:off x="5845552" y="2105464"/>
                <a:ext cx="914459" cy="517977"/>
              </a:xfrm>
              <a:prstGeom prst="rect">
                <a:avLst/>
              </a:prstGeom>
              <a:noFill/>
            </p:spPr>
            <p:txBody>
              <a:bodyPr wrap="square" rtlCol="0">
                <a:spAutoFit/>
              </a:bodyPr>
              <a:lstStyle/>
              <a:p>
                <a:pPr algn="just"/>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J28</a:t>
                </a:r>
                <a:endParaRPr lang="fr-FR" sz="1200">
                  <a:effectLst/>
                  <a:latin typeface="Times New Roman" panose="02020603050405020304" pitchFamily="18" charset="0"/>
                  <a:ea typeface="Times New Roman" panose="02020603050405020304" pitchFamily="18" charset="0"/>
                </a:endParaRPr>
              </a:p>
            </p:txBody>
          </p:sp>
        </p:grpSp>
        <p:pic>
          <p:nvPicPr>
            <p:cNvPr id="21" name="Image 20">
              <a:extLst>
                <a:ext uri="{FF2B5EF4-FFF2-40B4-BE49-F238E27FC236}">
                  <a16:creationId xmlns:a16="http://schemas.microsoft.com/office/drawing/2014/main" id="{0BDAA1B2-DA9D-453B-82B5-9F328D4FD3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914" y="0"/>
              <a:ext cx="3998976" cy="2097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Image 21">
              <a:extLst>
                <a:ext uri="{FF2B5EF4-FFF2-40B4-BE49-F238E27FC236}">
                  <a16:creationId xmlns:a16="http://schemas.microsoft.com/office/drawing/2014/main" id="{79FBFE31-5231-4CFC-AA23-5DC5739CA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998976" cy="2097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29730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 9" descr="Une image contenant vase, intérieur, fleur, tasse&#10;&#10;Description générée automatiquement">
            <a:extLst>
              <a:ext uri="{FF2B5EF4-FFF2-40B4-BE49-F238E27FC236}">
                <a16:creationId xmlns:a16="http://schemas.microsoft.com/office/drawing/2014/main" id="{D6E2BDE2-3AB4-4B36-AD59-43F9432F7A1A}"/>
              </a:ext>
            </a:extLst>
          </p:cNvPr>
          <p:cNvPicPr>
            <a:picLocks noChangeAspect="1"/>
          </p:cNvPicPr>
          <p:nvPr/>
        </p:nvPicPr>
        <p:blipFill rotWithShape="1">
          <a:blip r:embed="rId2">
            <a:extLst>
              <a:ext uri="{28A0092B-C50C-407E-A947-70E740481C1C}">
                <a14:useLocalDpi xmlns:a14="http://schemas.microsoft.com/office/drawing/2010/main" val="0"/>
              </a:ext>
            </a:extLst>
          </a:blip>
          <a:srcRect t="45443" b="12940"/>
          <a:stretch/>
        </p:blipFill>
        <p:spPr>
          <a:xfrm>
            <a:off x="20" y="1282"/>
            <a:ext cx="12191980" cy="6856718"/>
          </a:xfrm>
          <a:prstGeom prst="rect">
            <a:avLst/>
          </a:prstGeom>
        </p:spPr>
      </p:pic>
    </p:spTree>
    <p:extLst>
      <p:ext uri="{BB962C8B-B14F-4D97-AF65-F5344CB8AC3E}">
        <p14:creationId xmlns:p14="http://schemas.microsoft.com/office/powerpoint/2010/main" val="2521204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99A978-0748-4EE8-8943-B87E7408D91E}"/>
              </a:ext>
            </a:extLst>
          </p:cNvPr>
          <p:cNvPicPr>
            <a:picLocks noChangeAspect="1"/>
          </p:cNvPicPr>
          <p:nvPr/>
        </p:nvPicPr>
        <p:blipFill rotWithShape="1">
          <a:blip r:embed="rId2"/>
          <a:srcRect l="20323" t="26638" r="63807" b="26956"/>
          <a:stretch/>
        </p:blipFill>
        <p:spPr>
          <a:xfrm>
            <a:off x="3151094" y="1454095"/>
            <a:ext cx="5889812" cy="5161857"/>
          </a:xfrm>
          <a:prstGeom prst="rect">
            <a:avLst/>
          </a:prstGeom>
        </p:spPr>
      </p:pic>
      <p:sp>
        <p:nvSpPr>
          <p:cNvPr id="8" name="Sous-titre 2">
            <a:extLst>
              <a:ext uri="{FF2B5EF4-FFF2-40B4-BE49-F238E27FC236}">
                <a16:creationId xmlns:a16="http://schemas.microsoft.com/office/drawing/2014/main" id="{FC6DB940-9348-426D-BED9-89649C68826F}"/>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anti-aging techniques</a:t>
            </a:r>
          </a:p>
          <a:p>
            <a:r>
              <a:rPr lang="en-US" sz="2800" dirty="0"/>
              <a:t>- 8 min-</a:t>
            </a:r>
            <a:endParaRPr lang="fr-FR" sz="2800" dirty="0"/>
          </a:p>
        </p:txBody>
      </p:sp>
    </p:spTree>
    <p:extLst>
      <p:ext uri="{BB962C8B-B14F-4D97-AF65-F5344CB8AC3E}">
        <p14:creationId xmlns:p14="http://schemas.microsoft.com/office/powerpoint/2010/main" val="201767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425670-D16E-462D-A6BD-D9E0CAF5889F}"/>
              </a:ext>
            </a:extLst>
          </p:cNvPr>
          <p:cNvPicPr>
            <a:picLocks noChangeAspect="1"/>
          </p:cNvPicPr>
          <p:nvPr/>
        </p:nvPicPr>
        <p:blipFill rotWithShape="1">
          <a:blip r:embed="rId2"/>
          <a:srcRect l="20323" t="26638" r="74489" b="49773"/>
          <a:stretch/>
        </p:blipFill>
        <p:spPr>
          <a:xfrm>
            <a:off x="292281" y="1674814"/>
            <a:ext cx="3105396" cy="4232001"/>
          </a:xfrm>
          <a:prstGeom prst="rect">
            <a:avLst/>
          </a:prstGeom>
        </p:spPr>
      </p:pic>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590581"/>
          </a:xfrm>
          <a:prstGeom prst="rect">
            <a:avLst/>
          </a:prstGeom>
          <a:noFill/>
        </p:spPr>
        <p:txBody>
          <a:bodyPr wrap="square">
            <a:spAutoFit/>
          </a:bodyPr>
          <a:lstStyle/>
          <a:p>
            <a:pPr algn="just"/>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Muscle </a:t>
            </a: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toning</a:t>
            </a:r>
            <a:endParaRPr lang="fr-FR" sz="1400" b="1" u="sng"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By exerting controlled pressure on the skin, pinching tone the underlying muscles, which can contribute to firming and smoothing the appearance of the skin.</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Reduction of muscle tension</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Relax the facial muscles, which can reduce accumulated tension and alleviate the appearance of wrinkles caused by repeated facial expressions.</a:t>
            </a: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CFE2781C-B1DB-48DF-ACCA-4E099F3EEFFD}"/>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anti-aging techniques</a:t>
            </a:r>
          </a:p>
          <a:p>
            <a:r>
              <a:rPr lang="en-US" sz="2800" dirty="0"/>
              <a:t>- 8 min-</a:t>
            </a:r>
            <a:endParaRPr lang="fr-FR" sz="2800" dirty="0"/>
          </a:p>
        </p:txBody>
      </p:sp>
    </p:spTree>
    <p:extLst>
      <p:ext uri="{BB962C8B-B14F-4D97-AF65-F5344CB8AC3E}">
        <p14:creationId xmlns:p14="http://schemas.microsoft.com/office/powerpoint/2010/main" val="9679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425670-D16E-462D-A6BD-D9E0CAF5889F}"/>
              </a:ext>
            </a:extLst>
          </p:cNvPr>
          <p:cNvPicPr>
            <a:picLocks noChangeAspect="1"/>
          </p:cNvPicPr>
          <p:nvPr/>
        </p:nvPicPr>
        <p:blipFill rotWithShape="1">
          <a:blip r:embed="rId2"/>
          <a:srcRect l="25542" t="26456" r="69270" b="49955"/>
          <a:stretch/>
        </p:blipFill>
        <p:spPr>
          <a:xfrm>
            <a:off x="292281" y="1674814"/>
            <a:ext cx="3105396" cy="4232001"/>
          </a:xfrm>
          <a:prstGeom prst="rect">
            <a:avLst/>
          </a:prstGeom>
        </p:spPr>
      </p:pic>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360070"/>
          </a:xfrm>
          <a:prstGeom prst="rect">
            <a:avLst/>
          </a:prstGeom>
          <a:noFill/>
        </p:spPr>
        <p:txBody>
          <a:bodyPr wrap="square">
            <a:spAutoFit/>
          </a:bodyPr>
          <a:lstStyle/>
          <a:p>
            <a:pPr algn="just"/>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Deep</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Tissue Stimulation</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Stimulate blood circulation and lymphatic drainage, promoting the removal of toxins and waste products from the skin.</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Stimulation of </a:t>
            </a: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Collagen</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Production</a:t>
            </a:r>
          </a:p>
          <a:p>
            <a:pPr marL="34290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Stimulate the production of collagen and elastin fibers in the skin. Collagen and elastin are essential proteins that provide structure and elasticity to the skin, helping to improve its firmness and resilience.</a:t>
            </a: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0F1117C5-65DA-4DCA-B9CA-7E5E05AF8A61}"/>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anti-aging techniques</a:t>
            </a:r>
          </a:p>
          <a:p>
            <a:r>
              <a:rPr lang="en-US" sz="2800" dirty="0"/>
              <a:t>- 8 min-</a:t>
            </a:r>
            <a:endParaRPr lang="fr-FR" sz="2800" dirty="0"/>
          </a:p>
        </p:txBody>
      </p:sp>
    </p:spTree>
    <p:extLst>
      <p:ext uri="{BB962C8B-B14F-4D97-AF65-F5344CB8AC3E}">
        <p14:creationId xmlns:p14="http://schemas.microsoft.com/office/powerpoint/2010/main" val="339431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425670-D16E-462D-A6BD-D9E0CAF5889F}"/>
              </a:ext>
            </a:extLst>
          </p:cNvPr>
          <p:cNvPicPr>
            <a:picLocks noChangeAspect="1"/>
          </p:cNvPicPr>
          <p:nvPr/>
        </p:nvPicPr>
        <p:blipFill rotWithShape="1">
          <a:blip r:embed="rId2"/>
          <a:srcRect l="30744" t="27093" r="64068" b="49318"/>
          <a:stretch/>
        </p:blipFill>
        <p:spPr>
          <a:xfrm>
            <a:off x="292281" y="1674814"/>
            <a:ext cx="3105396" cy="4232001"/>
          </a:xfrm>
          <a:prstGeom prst="rect">
            <a:avLst/>
          </a:prstGeom>
        </p:spPr>
      </p:pic>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590581"/>
          </a:xfrm>
          <a:prstGeom prst="rect">
            <a:avLst/>
          </a:prstGeom>
          <a:noFill/>
        </p:spPr>
        <p:txBody>
          <a:bodyPr wrap="square">
            <a:spAutoFit/>
          </a:bodyPr>
          <a:lstStyle/>
          <a:p>
            <a:pPr algn="just"/>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Tightening</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and </a:t>
            </a: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Toning</a:t>
            </a:r>
            <a:endParaRPr lang="fr-FR" sz="1400" b="1" u="sng"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Tighten and tone the facial muscles. The repetitive slapping motion stimulate the muscles and improve muscle tone and a firmer facial contour.</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Improved</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Blood Circulation</a:t>
            </a:r>
          </a:p>
          <a:p>
            <a:pPr marL="34290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Stimulate blood circulation in the skin, increase oxygen and nutrient delivery to the cells. Enhanced blood flow contribute to a healthier, more radiant complexion.</a:t>
            </a: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1384B9C3-9066-4D3B-B891-9568A37DB49A}"/>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anti-aging techniques</a:t>
            </a:r>
          </a:p>
          <a:p>
            <a:r>
              <a:rPr lang="en-US" sz="2800" dirty="0"/>
              <a:t>- 8 min-</a:t>
            </a:r>
            <a:endParaRPr lang="fr-FR" sz="2800" dirty="0"/>
          </a:p>
        </p:txBody>
      </p:sp>
    </p:spTree>
    <p:extLst>
      <p:ext uri="{BB962C8B-B14F-4D97-AF65-F5344CB8AC3E}">
        <p14:creationId xmlns:p14="http://schemas.microsoft.com/office/powerpoint/2010/main" val="16881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425670-D16E-462D-A6BD-D9E0CAF5889F}"/>
              </a:ext>
            </a:extLst>
          </p:cNvPr>
          <p:cNvPicPr>
            <a:picLocks noChangeAspect="1"/>
          </p:cNvPicPr>
          <p:nvPr/>
        </p:nvPicPr>
        <p:blipFill rotWithShape="1">
          <a:blip r:embed="rId2"/>
          <a:srcRect l="23055" t="50538" r="71757" b="25873"/>
          <a:stretch/>
        </p:blipFill>
        <p:spPr>
          <a:xfrm>
            <a:off x="292281" y="1674814"/>
            <a:ext cx="3105396" cy="4232001"/>
          </a:xfrm>
          <a:prstGeom prst="rect">
            <a:avLst/>
          </a:prstGeom>
        </p:spPr>
      </p:pic>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590581"/>
          </a:xfrm>
          <a:prstGeom prst="rect">
            <a:avLst/>
          </a:prstGeom>
          <a:noFill/>
        </p:spPr>
        <p:txBody>
          <a:bodyPr wrap="square">
            <a:spAutoFit/>
          </a:bodyPr>
          <a:lstStyle/>
          <a:p>
            <a:pPr algn="just"/>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Enhanced</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Lymphatic</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Drainage</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Stimulate the lymphatic system, aiding in the removal of toxins and excess fluid from the facial tissues. Reduce puffiness and promote a more sculpted appearance.</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Natural </a:t>
            </a: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Facelift</a:t>
            </a: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u="sng" dirty="0" err="1">
                <a:solidFill>
                  <a:schemeClr val="tx1">
                    <a:lumMod val="75000"/>
                    <a:lumOff val="25000"/>
                  </a:schemeClr>
                </a:solidFill>
                <a:latin typeface="Roboto Light" panose="02000000000000000000" pitchFamily="2" charset="0"/>
                <a:ea typeface="Roboto Light" panose="02000000000000000000" pitchFamily="2" charset="0"/>
              </a:rPr>
              <a:t>Effect</a:t>
            </a:r>
            <a:endParaRPr lang="fr-FR" sz="1400" b="1" u="sng" dirty="0">
              <a:solidFill>
                <a:schemeClr val="tx1">
                  <a:lumMod val="75000"/>
                  <a:lumOff val="25000"/>
                </a:schemeClr>
              </a:solidFill>
              <a:latin typeface="Roboto Light" panose="02000000000000000000" pitchFamily="2" charset="0"/>
              <a:ea typeface="Roboto Light" panose="02000000000000000000" pitchFamily="2" charset="0"/>
            </a:endParaRPr>
          </a:p>
          <a:p>
            <a:pPr marL="34290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Lift and tighten effect on the face. By toning and firming the facial muscles and tissues, this technique improve facial contours and restore a more youthful appearance.</a:t>
            </a: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D76B5C5C-1CA3-4CF6-A1F0-7F2A3475857E}"/>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anti-aging techniques</a:t>
            </a:r>
          </a:p>
          <a:p>
            <a:r>
              <a:rPr lang="en-US" sz="2800" dirty="0"/>
              <a:t>- 8 min-</a:t>
            </a:r>
            <a:endParaRPr lang="fr-FR" sz="2800" dirty="0"/>
          </a:p>
        </p:txBody>
      </p:sp>
    </p:spTree>
    <p:extLst>
      <p:ext uri="{BB962C8B-B14F-4D97-AF65-F5344CB8AC3E}">
        <p14:creationId xmlns:p14="http://schemas.microsoft.com/office/powerpoint/2010/main" val="17511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425670-D16E-462D-A6BD-D9E0CAF5889F}"/>
              </a:ext>
            </a:extLst>
          </p:cNvPr>
          <p:cNvPicPr>
            <a:picLocks noChangeAspect="1"/>
          </p:cNvPicPr>
          <p:nvPr/>
        </p:nvPicPr>
        <p:blipFill rotWithShape="1">
          <a:blip r:embed="rId2"/>
          <a:srcRect l="28160" t="50581" r="66652" b="25830"/>
          <a:stretch/>
        </p:blipFill>
        <p:spPr>
          <a:xfrm>
            <a:off x="292281" y="1674814"/>
            <a:ext cx="3105396" cy="4232001"/>
          </a:xfrm>
          <a:prstGeom prst="rect">
            <a:avLst/>
          </a:prstGeom>
        </p:spPr>
      </p:pic>
      <p:sp>
        <p:nvSpPr>
          <p:cNvPr id="9" name="Rectangle 8">
            <a:extLst>
              <a:ext uri="{FF2B5EF4-FFF2-40B4-BE49-F238E27FC236}">
                <a16:creationId xmlns:a16="http://schemas.microsoft.com/office/drawing/2014/main" id="{A7AB1CB6-22FD-44BF-8A6F-4085B433E184}"/>
              </a:ext>
            </a:extLst>
          </p:cNvPr>
          <p:cNvSpPr/>
          <p:nvPr/>
        </p:nvSpPr>
        <p:spPr>
          <a:xfrm>
            <a:off x="4391001" y="2151083"/>
            <a:ext cx="6287507" cy="2360070"/>
          </a:xfrm>
          <a:prstGeom prst="rect">
            <a:avLst/>
          </a:prstGeom>
          <a:noFill/>
        </p:spPr>
        <p:txBody>
          <a:bodyPr wrap="square">
            <a:spAutoFit/>
          </a:bodyPr>
          <a:lstStyle/>
          <a:p>
            <a:pPr algn="just"/>
            <a:r>
              <a:rPr lang="en-US" sz="1400" b="1" u="sng" dirty="0">
                <a:solidFill>
                  <a:schemeClr val="tx1">
                    <a:lumMod val="75000"/>
                    <a:lumOff val="25000"/>
                  </a:schemeClr>
                </a:solidFill>
                <a:latin typeface="Roboto Light" panose="02000000000000000000" pitchFamily="2" charset="0"/>
                <a:ea typeface="Roboto Light" panose="02000000000000000000" pitchFamily="2" charset="0"/>
              </a:rPr>
              <a:t>Improved Skin Tone and Texture</a:t>
            </a:r>
          </a:p>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marL="342900" lvl="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Improve skin tone and texture by promoting cell turnover. This results in smoother, softer skin with a more even complexion.</a:t>
            </a:r>
          </a:p>
          <a:p>
            <a:pPr marL="342900" lvl="0" indent="-342900" algn="just">
              <a:lnSpc>
                <a:spcPct val="107000"/>
              </a:lnSpc>
              <a:spcAft>
                <a:spcPts val="800"/>
              </a:spcAft>
              <a:buFont typeface="Wingdings" panose="05000000000000000000" pitchFamily="2" charset="2"/>
              <a:buChar char=""/>
              <a:tabLst>
                <a:tab pos="1185545" algn="l"/>
              </a:tabLst>
            </a:pP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lvl="0" algn="just">
              <a:lnSpc>
                <a:spcPct val="107000"/>
              </a:lnSpc>
              <a:spcAft>
                <a:spcPts val="800"/>
              </a:spcAft>
              <a:tabLst>
                <a:tab pos="1185545" algn="l"/>
              </a:tabLst>
            </a:pPr>
            <a:r>
              <a:rPr lang="fr-FR" sz="1400" b="1" u="sng" dirty="0">
                <a:solidFill>
                  <a:schemeClr val="tx1">
                    <a:lumMod val="75000"/>
                    <a:lumOff val="25000"/>
                  </a:schemeClr>
                </a:solidFill>
                <a:latin typeface="Roboto Light" panose="02000000000000000000" pitchFamily="2" charset="0"/>
                <a:ea typeface="Roboto Light" panose="02000000000000000000" pitchFamily="2" charset="0"/>
              </a:rPr>
              <a:t>Promotion of Product Absorption</a:t>
            </a:r>
          </a:p>
          <a:p>
            <a:pPr marL="342900" indent="-342900" algn="just">
              <a:lnSpc>
                <a:spcPct val="107000"/>
              </a:lnSpc>
              <a:spcAft>
                <a:spcPts val="800"/>
              </a:spcAft>
              <a:buFont typeface="Wingdings" panose="05000000000000000000" pitchFamily="2" charset="2"/>
              <a:buChar char=""/>
              <a:tabLst>
                <a:tab pos="1185545" algn="l"/>
              </a:tabLst>
            </a:pPr>
            <a:r>
              <a:rPr lang="en-US" sz="1400" dirty="0">
                <a:solidFill>
                  <a:schemeClr val="tx1">
                    <a:lumMod val="75000"/>
                    <a:lumOff val="25000"/>
                  </a:schemeClr>
                </a:solidFill>
                <a:latin typeface="Roboto Light" panose="02000000000000000000" pitchFamily="2" charset="0"/>
                <a:ea typeface="Roboto Light" panose="02000000000000000000" pitchFamily="2" charset="0"/>
              </a:rPr>
              <a:t>Enhance the absorption of skincare products applied to the face. By massaging the skin, this technique helps products penetrate more deeply, maximizing their effectiveness.</a:t>
            </a:r>
          </a:p>
        </p:txBody>
      </p:sp>
      <p:sp>
        <p:nvSpPr>
          <p:cNvPr id="10" name="Rectangle 9">
            <a:extLst>
              <a:ext uri="{FF2B5EF4-FFF2-40B4-BE49-F238E27FC236}">
                <a16:creationId xmlns:a16="http://schemas.microsoft.com/office/drawing/2014/main" id="{665945F8-50D5-4422-BDAE-4B7543621F8E}"/>
              </a:ext>
            </a:extLst>
          </p:cNvPr>
          <p:cNvSpPr/>
          <p:nvPr/>
        </p:nvSpPr>
        <p:spPr>
          <a:xfrm>
            <a:off x="4391002" y="1810279"/>
            <a:ext cx="6287508" cy="3295121"/>
          </a:xfrm>
          <a:prstGeom prst="rect">
            <a:avLst/>
          </a:prstGeom>
          <a:noFill/>
          <a:ln w="19050">
            <a:solidFill>
              <a:srgbClr val="B7A1C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ous-titre 2">
            <a:extLst>
              <a:ext uri="{FF2B5EF4-FFF2-40B4-BE49-F238E27FC236}">
                <a16:creationId xmlns:a16="http://schemas.microsoft.com/office/drawing/2014/main" id="{9BF4E3E9-F306-4F76-BC57-E726D8685D32}"/>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anti-aging techniques</a:t>
            </a:r>
          </a:p>
          <a:p>
            <a:r>
              <a:rPr lang="en-US" sz="2800" dirty="0"/>
              <a:t>- 8 min-</a:t>
            </a:r>
            <a:endParaRPr lang="fr-FR" sz="2800" dirty="0"/>
          </a:p>
        </p:txBody>
      </p:sp>
    </p:spTree>
    <p:extLst>
      <p:ext uri="{BB962C8B-B14F-4D97-AF65-F5344CB8AC3E}">
        <p14:creationId xmlns:p14="http://schemas.microsoft.com/office/powerpoint/2010/main" val="20743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wipe(down)">
                                      <p:cBhvr>
                                        <p:cTn id="10" dur="500"/>
                                        <p:tgtEl>
                                          <p:spTgt spid="9">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wipe(down)">
                                      <p:cBhvr>
                                        <p:cTn id="15" dur="500"/>
                                        <p:tgtEl>
                                          <p:spTgt spid="9">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wipe(down)">
                                      <p:cBhvr>
                                        <p:cTn id="18"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49272F4-79F2-4858-AFD1-6E7D0370F904}"/>
              </a:ext>
            </a:extLst>
          </p:cNvPr>
          <p:cNvSpPr txBox="1">
            <a:spLocks/>
          </p:cNvSpPr>
          <p:nvPr/>
        </p:nvSpPr>
        <p:spPr>
          <a:xfrm>
            <a:off x="1411985" y="631489"/>
            <a:ext cx="9573491"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3E3E3E"/>
                </a:solidFill>
                <a:latin typeface="KyivType Sans2" panose="00000500000000000000" pitchFamily="50" charset="0"/>
              </a:rPr>
              <a:t>LET'S PLAY!</a:t>
            </a:r>
            <a:endParaRPr lang="fr-FR" sz="4000" dirty="0">
              <a:solidFill>
                <a:srgbClr val="3E3E3E"/>
              </a:solidFill>
              <a:latin typeface="KyivType Sans2" panose="00000500000000000000" pitchFamily="50" charset="0"/>
            </a:endParaRPr>
          </a:p>
        </p:txBody>
      </p:sp>
      <p:sp>
        <p:nvSpPr>
          <p:cNvPr id="4" name="ZoneTexte 3">
            <a:extLst>
              <a:ext uri="{FF2B5EF4-FFF2-40B4-BE49-F238E27FC236}">
                <a16:creationId xmlns:a16="http://schemas.microsoft.com/office/drawing/2014/main" id="{96026A97-A104-4D96-9759-9C3E877A2620}"/>
              </a:ext>
            </a:extLst>
          </p:cNvPr>
          <p:cNvSpPr txBox="1"/>
          <p:nvPr/>
        </p:nvSpPr>
        <p:spPr>
          <a:xfrm>
            <a:off x="618953" y="2130851"/>
            <a:ext cx="2863549" cy="830997"/>
          </a:xfrm>
          <a:prstGeom prst="rect">
            <a:avLst/>
          </a:prstGeom>
          <a:solidFill>
            <a:srgbClr val="B7A1C7">
              <a:alpha val="43922"/>
            </a:srgbClr>
          </a:solidFill>
        </p:spPr>
        <p:txBody>
          <a:bodyPr wrap="square" rtlCol="0">
            <a:spAutoFit/>
          </a:bodyPr>
          <a:lstStyle/>
          <a:p>
            <a:pPr algn="just" fontAlgn="ctr"/>
            <a:r>
              <a:rPr lang="en-US" sz="1600" b="0" i="0" dirty="0">
                <a:solidFill>
                  <a:srgbClr val="505050"/>
                </a:solidFill>
                <a:effectLst/>
                <a:latin typeface="Roboto Light" panose="02000000000000000000" pitchFamily="2" charset="0"/>
                <a:ea typeface="Roboto Light" panose="02000000000000000000" pitchFamily="2" charset="0"/>
              </a:rPr>
              <a:t>GET YOUR PHONE READY AND </a:t>
            </a:r>
            <a:r>
              <a:rPr lang="en-US" sz="1600" b="1" i="0" dirty="0">
                <a:solidFill>
                  <a:srgbClr val="505050"/>
                </a:solidFill>
                <a:effectLst/>
                <a:latin typeface="Roboto Light" panose="02000000000000000000" pitchFamily="2" charset="0"/>
                <a:ea typeface="Roboto Light" panose="02000000000000000000" pitchFamily="2" charset="0"/>
              </a:rPr>
              <a:t>SCAN THE QR CODE </a:t>
            </a:r>
            <a:r>
              <a:rPr lang="en-US" sz="1600" b="0" i="0" dirty="0">
                <a:solidFill>
                  <a:srgbClr val="505050"/>
                </a:solidFill>
                <a:effectLst/>
                <a:latin typeface="Roboto Light" panose="02000000000000000000" pitchFamily="2" charset="0"/>
                <a:ea typeface="Roboto Light" panose="02000000000000000000" pitchFamily="2" charset="0"/>
              </a:rPr>
              <a:t>THAT WILL BE DISPLAYED</a:t>
            </a:r>
          </a:p>
        </p:txBody>
      </p:sp>
      <p:sp>
        <p:nvSpPr>
          <p:cNvPr id="5" name="ZoneTexte 4">
            <a:extLst>
              <a:ext uri="{FF2B5EF4-FFF2-40B4-BE49-F238E27FC236}">
                <a16:creationId xmlns:a16="http://schemas.microsoft.com/office/drawing/2014/main" id="{74B2BB4F-2C0F-4BD1-A106-03DAEFE67659}"/>
              </a:ext>
            </a:extLst>
          </p:cNvPr>
          <p:cNvSpPr txBox="1"/>
          <p:nvPr/>
        </p:nvSpPr>
        <p:spPr>
          <a:xfrm>
            <a:off x="3910987" y="2130851"/>
            <a:ext cx="2334170" cy="584775"/>
          </a:xfrm>
          <a:prstGeom prst="rect">
            <a:avLst/>
          </a:prstGeom>
          <a:solidFill>
            <a:srgbClr val="B7A1C7">
              <a:alpha val="43922"/>
            </a:srgbClr>
          </a:solidFill>
        </p:spPr>
        <p:txBody>
          <a:bodyPr wrap="square" rtlCol="0">
            <a:spAutoFit/>
          </a:bodyPr>
          <a:lstStyle/>
          <a:p>
            <a:pPr algn="just" fontAlgn="ctr"/>
            <a:r>
              <a:rPr lang="en-US" sz="1600" b="0" i="0" dirty="0">
                <a:solidFill>
                  <a:srgbClr val="505050"/>
                </a:solidFill>
                <a:effectLst/>
                <a:latin typeface="Roboto Light" panose="02000000000000000000" pitchFamily="2" charset="0"/>
                <a:ea typeface="Roboto Light" panose="02000000000000000000" pitchFamily="2" charset="0"/>
              </a:rPr>
              <a:t>INDICATE YOUR </a:t>
            </a:r>
            <a:r>
              <a:rPr lang="en-US" sz="1600" b="1" i="0" dirty="0">
                <a:solidFill>
                  <a:srgbClr val="505050"/>
                </a:solidFill>
                <a:effectLst/>
                <a:latin typeface="Roboto Light" panose="02000000000000000000" pitchFamily="2" charset="0"/>
                <a:ea typeface="Roboto Light" panose="02000000000000000000" pitchFamily="2" charset="0"/>
              </a:rPr>
              <a:t>NAME</a:t>
            </a:r>
            <a:r>
              <a:rPr lang="en-US" sz="1600" b="0" i="0" dirty="0">
                <a:solidFill>
                  <a:srgbClr val="505050"/>
                </a:solidFill>
                <a:effectLst/>
                <a:latin typeface="Roboto Light" panose="02000000000000000000" pitchFamily="2" charset="0"/>
                <a:ea typeface="Roboto Light" panose="02000000000000000000" pitchFamily="2" charset="0"/>
              </a:rPr>
              <a:t> AND </a:t>
            </a:r>
            <a:r>
              <a:rPr lang="en-US" sz="1600" b="1" i="0" dirty="0">
                <a:solidFill>
                  <a:srgbClr val="505050"/>
                </a:solidFill>
                <a:effectLst/>
                <a:latin typeface="Roboto Light" panose="02000000000000000000" pitchFamily="2" charset="0"/>
                <a:ea typeface="Roboto Light" panose="02000000000000000000" pitchFamily="2" charset="0"/>
              </a:rPr>
              <a:t>COUNTRY</a:t>
            </a:r>
          </a:p>
        </p:txBody>
      </p:sp>
      <p:sp>
        <p:nvSpPr>
          <p:cNvPr id="6" name="ZoneTexte 5">
            <a:extLst>
              <a:ext uri="{FF2B5EF4-FFF2-40B4-BE49-F238E27FC236}">
                <a16:creationId xmlns:a16="http://schemas.microsoft.com/office/drawing/2014/main" id="{ABE575DA-73E2-481D-AF56-B18505761835}"/>
              </a:ext>
            </a:extLst>
          </p:cNvPr>
          <p:cNvSpPr txBox="1"/>
          <p:nvPr/>
        </p:nvSpPr>
        <p:spPr>
          <a:xfrm>
            <a:off x="6673642" y="2130851"/>
            <a:ext cx="2334170" cy="584775"/>
          </a:xfrm>
          <a:prstGeom prst="rect">
            <a:avLst/>
          </a:prstGeom>
          <a:solidFill>
            <a:srgbClr val="B7A1C7">
              <a:alpha val="43922"/>
            </a:srgbClr>
          </a:solidFill>
        </p:spPr>
        <p:txBody>
          <a:bodyPr wrap="square" rtlCol="0">
            <a:spAutoFit/>
          </a:bodyPr>
          <a:lstStyle/>
          <a:p>
            <a:pPr algn="just" fontAlgn="ctr"/>
            <a:r>
              <a:rPr lang="en-US" sz="1600" b="0" i="0" dirty="0">
                <a:solidFill>
                  <a:srgbClr val="505050"/>
                </a:solidFill>
                <a:effectLst/>
                <a:latin typeface="Roboto Light" panose="02000000000000000000" pitchFamily="2" charset="0"/>
                <a:ea typeface="Roboto Light" panose="02000000000000000000" pitchFamily="2" charset="0"/>
              </a:rPr>
              <a:t>PERSONALISE YOUR AVATAR IF YOU LIKE</a:t>
            </a:r>
            <a:endParaRPr lang="en-US" sz="1600" b="1" i="0" dirty="0">
              <a:solidFill>
                <a:srgbClr val="505050"/>
              </a:solidFill>
              <a:effectLst/>
              <a:latin typeface="Roboto Light" panose="02000000000000000000" pitchFamily="2" charset="0"/>
              <a:ea typeface="Roboto Light" panose="02000000000000000000" pitchFamily="2" charset="0"/>
            </a:endParaRPr>
          </a:p>
        </p:txBody>
      </p:sp>
      <p:sp>
        <p:nvSpPr>
          <p:cNvPr id="7" name="ZoneTexte 6">
            <a:extLst>
              <a:ext uri="{FF2B5EF4-FFF2-40B4-BE49-F238E27FC236}">
                <a16:creationId xmlns:a16="http://schemas.microsoft.com/office/drawing/2014/main" id="{2F319790-2792-40F1-B6C9-7204597B2096}"/>
              </a:ext>
            </a:extLst>
          </p:cNvPr>
          <p:cNvSpPr txBox="1"/>
          <p:nvPr/>
        </p:nvSpPr>
        <p:spPr>
          <a:xfrm>
            <a:off x="9436297" y="2095672"/>
            <a:ext cx="2334170" cy="1077218"/>
          </a:xfrm>
          <a:prstGeom prst="rect">
            <a:avLst/>
          </a:prstGeom>
          <a:solidFill>
            <a:srgbClr val="B7A1C7">
              <a:alpha val="43922"/>
            </a:srgbClr>
          </a:solidFill>
        </p:spPr>
        <p:txBody>
          <a:bodyPr wrap="square" rtlCol="0">
            <a:spAutoFit/>
          </a:bodyPr>
          <a:lstStyle/>
          <a:p>
            <a:pPr algn="just" fontAlgn="ctr"/>
            <a:r>
              <a:rPr lang="en-US" sz="1600" b="0" i="0" dirty="0">
                <a:solidFill>
                  <a:srgbClr val="505050"/>
                </a:solidFill>
                <a:effectLst/>
                <a:latin typeface="Roboto Light" panose="02000000000000000000" pitchFamily="2" charset="0"/>
                <a:ea typeface="Roboto Light" panose="02000000000000000000" pitchFamily="2" charset="0"/>
              </a:rPr>
              <a:t>READ THE QUESTION ON </a:t>
            </a:r>
            <a:r>
              <a:rPr lang="en-US" sz="1600" b="1" i="0" dirty="0">
                <a:solidFill>
                  <a:srgbClr val="505050"/>
                </a:solidFill>
                <a:effectLst/>
                <a:latin typeface="Roboto Light" panose="02000000000000000000" pitchFamily="2" charset="0"/>
                <a:ea typeface="Roboto Light" panose="02000000000000000000" pitchFamily="2" charset="0"/>
              </a:rPr>
              <a:t>THE COMPUTER </a:t>
            </a:r>
            <a:r>
              <a:rPr lang="en-US" sz="1600" b="0" i="0" dirty="0">
                <a:solidFill>
                  <a:srgbClr val="505050"/>
                </a:solidFill>
                <a:effectLst/>
                <a:latin typeface="Roboto Light" panose="02000000000000000000" pitchFamily="2" charset="0"/>
                <a:ea typeface="Roboto Light" panose="02000000000000000000" pitchFamily="2" charset="0"/>
              </a:rPr>
              <a:t>AND ANSWER IT ON </a:t>
            </a:r>
            <a:r>
              <a:rPr lang="en-US" sz="1600" b="1" i="0" dirty="0">
                <a:solidFill>
                  <a:srgbClr val="505050"/>
                </a:solidFill>
                <a:effectLst/>
                <a:latin typeface="Roboto Light" panose="02000000000000000000" pitchFamily="2" charset="0"/>
                <a:ea typeface="Roboto Light" panose="02000000000000000000" pitchFamily="2" charset="0"/>
              </a:rPr>
              <a:t>YOUR PHONE</a:t>
            </a:r>
          </a:p>
        </p:txBody>
      </p:sp>
      <p:pic>
        <p:nvPicPr>
          <p:cNvPr id="5122" name="Picture 2">
            <a:extLst>
              <a:ext uri="{FF2B5EF4-FFF2-40B4-BE49-F238E27FC236}">
                <a16:creationId xmlns:a16="http://schemas.microsoft.com/office/drawing/2014/main" id="{B33D2999-4805-4658-893A-58756918E26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10348" y="2915265"/>
            <a:ext cx="1860758" cy="317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A030365F-BF20-4F70-9139-ACD28E6AEE5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7693" y="2915265"/>
            <a:ext cx="1860758" cy="3159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a:extLst>
              <a:ext uri="{FF2B5EF4-FFF2-40B4-BE49-F238E27FC236}">
                <a16:creationId xmlns:a16="http://schemas.microsoft.com/office/drawing/2014/main" id="{6B1C2951-5D33-484E-B830-4A8540596AF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51670" y="3334767"/>
            <a:ext cx="1718764" cy="291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t 8">
            <a:extLst>
              <a:ext uri="{FF2B5EF4-FFF2-40B4-BE49-F238E27FC236}">
                <a16:creationId xmlns:a16="http://schemas.microsoft.com/office/drawing/2014/main" id="{639BE6E8-D9BE-4D58-AD16-D58AC2B45934}"/>
              </a:ext>
            </a:extLst>
          </p:cNvPr>
          <p:cNvGraphicFramePr>
            <a:graphicFrameLocks noChangeAspect="1"/>
          </p:cNvGraphicFramePr>
          <p:nvPr/>
        </p:nvGraphicFramePr>
        <p:xfrm>
          <a:off x="1528395" y="3220085"/>
          <a:ext cx="1265237" cy="2408237"/>
        </p:xfrm>
        <a:graphic>
          <a:graphicData uri="http://schemas.openxmlformats.org/presentationml/2006/ole">
            <mc:AlternateContent xmlns:mc="http://schemas.openxmlformats.org/markup-compatibility/2006">
              <mc:Choice xmlns:v="urn:schemas-microsoft-com:vml" Requires="v">
                <p:oleObj spid="_x0000_s2054" name="Bitmap Image" r:id="rId7" imgW="1265040" imgH="2408040" progId="PBrush">
                  <p:embed/>
                </p:oleObj>
              </mc:Choice>
              <mc:Fallback>
                <p:oleObj name="Bitmap Image" r:id="rId7" imgW="1265040" imgH="2408040" progId="PBrush">
                  <p:embed/>
                  <p:pic>
                    <p:nvPicPr>
                      <p:cNvPr id="9" name="Objet 8">
                        <a:extLst>
                          <a:ext uri="{FF2B5EF4-FFF2-40B4-BE49-F238E27FC236}">
                            <a16:creationId xmlns:a16="http://schemas.microsoft.com/office/drawing/2014/main" id="{639BE6E8-D9BE-4D58-AD16-D58AC2B45934}"/>
                          </a:ext>
                        </a:extLst>
                      </p:cNvPr>
                      <p:cNvPicPr/>
                      <p:nvPr/>
                    </p:nvPicPr>
                    <p:blipFill>
                      <a:blip r:embed="rId8"/>
                      <a:stretch>
                        <a:fillRect/>
                      </a:stretch>
                    </p:blipFill>
                    <p:spPr>
                      <a:xfrm>
                        <a:off x="1528395" y="3220085"/>
                        <a:ext cx="1265237" cy="2408237"/>
                      </a:xfrm>
                      <a:prstGeom prst="rect">
                        <a:avLst/>
                      </a:prstGeom>
                    </p:spPr>
                  </p:pic>
                </p:oleObj>
              </mc:Fallback>
            </mc:AlternateContent>
          </a:graphicData>
        </a:graphic>
      </p:graphicFrame>
    </p:spTree>
    <p:extLst>
      <p:ext uri="{BB962C8B-B14F-4D97-AF65-F5344CB8AC3E}">
        <p14:creationId xmlns:p14="http://schemas.microsoft.com/office/powerpoint/2010/main" val="8195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5123"/>
                                        </p:tgtEl>
                                        <p:attrNameLst>
                                          <p:attrName>style.visibility</p:attrName>
                                        </p:attrNameLst>
                                      </p:cBhvr>
                                      <p:to>
                                        <p:strVal val="visible"/>
                                      </p:to>
                                    </p:set>
                                    <p:animEffect transition="in" filter="fade">
                                      <p:cBhvr>
                                        <p:cTn id="18" dur="500"/>
                                        <p:tgtEl>
                                          <p:spTgt spid="51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5124"/>
                                        </p:tgtEl>
                                        <p:attrNameLst>
                                          <p:attrName>style.visibility</p:attrName>
                                        </p:attrNameLst>
                                      </p:cBhvr>
                                      <p:to>
                                        <p:strVal val="visible"/>
                                      </p:to>
                                    </p:set>
                                    <p:animEffect transition="in" filter="fade">
                                      <p:cBhvr>
                                        <p:cTn id="3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9DF79D93-4F01-4BE5-9563-4ABAD3B385BD}"/>
              </a:ext>
            </a:extLst>
          </p:cNvPr>
          <p:cNvSpPr txBox="1">
            <a:spLocks/>
          </p:cNvSpPr>
          <p:nvPr/>
        </p:nvSpPr>
        <p:spPr>
          <a:xfrm>
            <a:off x="89841" y="427817"/>
            <a:ext cx="12039943" cy="913070"/>
          </a:xfrm>
          <a:prstGeom prst="rect">
            <a:avLst/>
          </a:prstGeom>
          <a:noFill/>
        </p:spPr>
        <p:txBody>
          <a:bodyPr vert="horz" wrap="square" lIns="91440" tIns="45720" rIns="91440" bIns="45720" rtlCol="0" anchor="ctr">
            <a:spAutoFit/>
          </a:bodyPr>
          <a:lstStyle>
            <a:lvl1pPr algn="ctr">
              <a:lnSpc>
                <a:spcPts val="3200"/>
              </a:lnSpc>
              <a:spcBef>
                <a:spcPct val="0"/>
              </a:spcBef>
              <a:buNone/>
              <a:defRPr sz="3800">
                <a:solidFill>
                  <a:srgbClr val="3E3E3E"/>
                </a:solidFill>
                <a:latin typeface="KyivType Sans2" panose="00000500000000000000" pitchFamily="50"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anti-aging techniques</a:t>
            </a:r>
          </a:p>
          <a:p>
            <a:r>
              <a:rPr lang="en-US" sz="2800" dirty="0"/>
              <a:t>- 8 min-</a:t>
            </a:r>
            <a:endParaRPr lang="fr-FR" sz="2800" dirty="0"/>
          </a:p>
        </p:txBody>
      </p:sp>
      <p:pic>
        <p:nvPicPr>
          <p:cNvPr id="6" name="Image 5">
            <a:extLst>
              <a:ext uri="{FF2B5EF4-FFF2-40B4-BE49-F238E27FC236}">
                <a16:creationId xmlns:a16="http://schemas.microsoft.com/office/drawing/2014/main" id="{F2632779-39D0-45A1-8FC5-90DE7E4026EB}"/>
              </a:ext>
            </a:extLst>
          </p:cNvPr>
          <p:cNvPicPr>
            <a:picLocks noChangeAspect="1"/>
          </p:cNvPicPr>
          <p:nvPr/>
        </p:nvPicPr>
        <p:blipFill>
          <a:blip r:embed="rId2"/>
          <a:stretch>
            <a:fillRect/>
          </a:stretch>
        </p:blipFill>
        <p:spPr>
          <a:xfrm>
            <a:off x="2995982" y="1712690"/>
            <a:ext cx="6127011" cy="4107536"/>
          </a:xfrm>
          <a:prstGeom prst="rect">
            <a:avLst/>
          </a:prstGeom>
        </p:spPr>
      </p:pic>
      <p:sp>
        <p:nvSpPr>
          <p:cNvPr id="7" name="Titre 1">
            <a:extLst>
              <a:ext uri="{FF2B5EF4-FFF2-40B4-BE49-F238E27FC236}">
                <a16:creationId xmlns:a16="http://schemas.microsoft.com/office/drawing/2014/main" id="{E2357493-5A9D-4118-BB77-26B840B38AF0}"/>
              </a:ext>
            </a:extLst>
          </p:cNvPr>
          <p:cNvSpPr txBox="1">
            <a:spLocks/>
          </p:cNvSpPr>
          <p:nvPr/>
        </p:nvSpPr>
        <p:spPr>
          <a:xfrm>
            <a:off x="1487487" y="5730364"/>
            <a:ext cx="9144000" cy="9233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dirty="0">
                <a:solidFill>
                  <a:srgbClr val="3E3E3E"/>
                </a:solidFill>
                <a:latin typeface="KyivType Sans2" panose="00000500000000000000" pitchFamily="50" charset="0"/>
              </a:rPr>
              <a:t>DEMO</a:t>
            </a:r>
            <a:endParaRPr lang="fr-FR" sz="5400"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639717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FAA2DFF1-82E7-4B4F-B9B5-3710D3E24E90}"/>
              </a:ext>
            </a:extLst>
          </p:cNvPr>
          <p:cNvSpPr txBox="1">
            <a:spLocks/>
          </p:cNvSpPr>
          <p:nvPr/>
        </p:nvSpPr>
        <p:spPr>
          <a:xfrm>
            <a:off x="636105" y="152594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err="1">
                <a:latin typeface="Midnight Signature" panose="02000500000000090000" pitchFamily="50" charset="0"/>
              </a:rPr>
              <a:t>Thanhs</a:t>
            </a:r>
            <a:r>
              <a:rPr lang="fr-FR" sz="16600" dirty="0">
                <a:latin typeface="Midnight Signature" panose="02000500000000090000" pitchFamily="50" charset="0"/>
              </a:rPr>
              <a:t> !</a:t>
            </a:r>
          </a:p>
        </p:txBody>
      </p:sp>
    </p:spTree>
    <p:extLst>
      <p:ext uri="{BB962C8B-B14F-4D97-AF65-F5344CB8AC3E}">
        <p14:creationId xmlns:p14="http://schemas.microsoft.com/office/powerpoint/2010/main" val="176651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B205CB3-990B-460C-A139-13CA16F140DC}"/>
              </a:ext>
            </a:extLst>
          </p:cNvPr>
          <p:cNvSpPr txBox="1">
            <a:spLocks/>
          </p:cNvSpPr>
          <p:nvPr/>
        </p:nvSpPr>
        <p:spPr>
          <a:xfrm>
            <a:off x="1487488" y="4898619"/>
            <a:ext cx="9144000" cy="9233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dirty="0">
                <a:solidFill>
                  <a:srgbClr val="3E3E3E"/>
                </a:solidFill>
                <a:latin typeface="KyivType Sans2" panose="00000500000000000000" pitchFamily="50" charset="0"/>
              </a:rPr>
              <a:t>Skin physiology</a:t>
            </a:r>
            <a:endParaRPr lang="fr-FR" sz="5400" dirty="0">
              <a:solidFill>
                <a:srgbClr val="3E3E3E"/>
              </a:solidFill>
              <a:latin typeface="KyivType Sans2" panose="00000500000000000000" pitchFamily="50" charset="0"/>
            </a:endParaRPr>
          </a:p>
        </p:txBody>
      </p:sp>
      <p:pic>
        <p:nvPicPr>
          <p:cNvPr id="3" name="Image 2">
            <a:extLst>
              <a:ext uri="{FF2B5EF4-FFF2-40B4-BE49-F238E27FC236}">
                <a16:creationId xmlns:a16="http://schemas.microsoft.com/office/drawing/2014/main" id="{E661F981-78F5-4CFE-ABFA-FCCF2AD02CAD}"/>
              </a:ext>
            </a:extLst>
          </p:cNvPr>
          <p:cNvPicPr>
            <a:picLocks noChangeAspect="1"/>
          </p:cNvPicPr>
          <p:nvPr/>
        </p:nvPicPr>
        <p:blipFill rotWithShape="1">
          <a:blip r:embed="rId3"/>
          <a:srcRect t="11225"/>
          <a:stretch/>
        </p:blipFill>
        <p:spPr bwMode="auto">
          <a:xfrm>
            <a:off x="3035935" y="2232342"/>
            <a:ext cx="6120130" cy="2393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141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B205CB3-990B-460C-A139-13CA16F140DC}"/>
              </a:ext>
            </a:extLst>
          </p:cNvPr>
          <p:cNvSpPr txBox="1">
            <a:spLocks/>
          </p:cNvSpPr>
          <p:nvPr/>
        </p:nvSpPr>
        <p:spPr>
          <a:xfrm>
            <a:off x="1487487" y="454955"/>
            <a:ext cx="9144000" cy="923330"/>
          </a:xfrm>
          <a:prstGeom prst="rect">
            <a:avLst/>
          </a:prstGeom>
        </p:spPr>
        <p:txBody>
          <a:bodyPr vert="horz"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en-US" dirty="0"/>
              <a:t>Skin structure</a:t>
            </a:r>
            <a:endParaRPr lang="fr-FR" dirty="0"/>
          </a:p>
        </p:txBody>
      </p:sp>
      <p:grpSp>
        <p:nvGrpSpPr>
          <p:cNvPr id="2" name="Groupe 1">
            <a:extLst>
              <a:ext uri="{FF2B5EF4-FFF2-40B4-BE49-F238E27FC236}">
                <a16:creationId xmlns:a16="http://schemas.microsoft.com/office/drawing/2014/main" id="{9AFB7496-04BB-4B2C-A618-54655717B8F4}"/>
              </a:ext>
            </a:extLst>
          </p:cNvPr>
          <p:cNvGrpSpPr/>
          <p:nvPr/>
        </p:nvGrpSpPr>
        <p:grpSpPr>
          <a:xfrm>
            <a:off x="1706672" y="1968364"/>
            <a:ext cx="7990076" cy="3796404"/>
            <a:chOff x="1305620" y="2305248"/>
            <a:chExt cx="7990076" cy="3796404"/>
          </a:xfrm>
        </p:grpSpPr>
        <p:pic>
          <p:nvPicPr>
            <p:cNvPr id="5" name="Image 4">
              <a:extLst>
                <a:ext uri="{FF2B5EF4-FFF2-40B4-BE49-F238E27FC236}">
                  <a16:creationId xmlns:a16="http://schemas.microsoft.com/office/drawing/2014/main" id="{DB09ECC9-19A6-46AD-85C5-A54EA2635D6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96303" y="2305248"/>
              <a:ext cx="6399393" cy="3796404"/>
            </a:xfrm>
            <a:prstGeom prst="rect">
              <a:avLst/>
            </a:prstGeom>
            <a:noFill/>
            <a:ln>
              <a:noFill/>
            </a:ln>
          </p:spPr>
        </p:pic>
        <p:sp>
          <p:nvSpPr>
            <p:cNvPr id="6" name="Rectangle 5">
              <a:extLst>
                <a:ext uri="{FF2B5EF4-FFF2-40B4-BE49-F238E27FC236}">
                  <a16:creationId xmlns:a16="http://schemas.microsoft.com/office/drawing/2014/main" id="{C47D1477-A70B-4FD0-947E-020E30F3D8C1}"/>
                </a:ext>
              </a:extLst>
            </p:cNvPr>
            <p:cNvSpPr/>
            <p:nvPr/>
          </p:nvSpPr>
          <p:spPr>
            <a:xfrm>
              <a:off x="1305620" y="2676212"/>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EPIDERMIS</a:t>
              </a:r>
            </a:p>
          </p:txBody>
        </p:sp>
        <p:sp>
          <p:nvSpPr>
            <p:cNvPr id="7" name="Rectangle 6">
              <a:extLst>
                <a:ext uri="{FF2B5EF4-FFF2-40B4-BE49-F238E27FC236}">
                  <a16:creationId xmlns:a16="http://schemas.microsoft.com/office/drawing/2014/main" id="{878A7DB4-C4BA-44D5-BFA4-78A68B1225D6}"/>
                </a:ext>
              </a:extLst>
            </p:cNvPr>
            <p:cNvSpPr/>
            <p:nvPr/>
          </p:nvSpPr>
          <p:spPr>
            <a:xfrm>
              <a:off x="1305620" y="4195739"/>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DERMIS</a:t>
              </a:r>
            </a:p>
          </p:txBody>
        </p:sp>
        <p:sp>
          <p:nvSpPr>
            <p:cNvPr id="8" name="Rectangle 7">
              <a:extLst>
                <a:ext uri="{FF2B5EF4-FFF2-40B4-BE49-F238E27FC236}">
                  <a16:creationId xmlns:a16="http://schemas.microsoft.com/office/drawing/2014/main" id="{F63E6CD9-36F5-4796-AFF1-2C00FF525D0F}"/>
                </a:ext>
              </a:extLst>
            </p:cNvPr>
            <p:cNvSpPr/>
            <p:nvPr/>
          </p:nvSpPr>
          <p:spPr>
            <a:xfrm>
              <a:off x="1305620" y="5715266"/>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HYPODERMIS</a:t>
              </a:r>
            </a:p>
          </p:txBody>
        </p:sp>
      </p:grpSp>
    </p:spTree>
    <p:extLst>
      <p:ext uri="{BB962C8B-B14F-4D97-AF65-F5344CB8AC3E}">
        <p14:creationId xmlns:p14="http://schemas.microsoft.com/office/powerpoint/2010/main" val="3108179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B2055E-429E-4BC0-B49B-55E45EE85CF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84186" y="2073011"/>
            <a:ext cx="2988959" cy="1773183"/>
          </a:xfrm>
          <a:prstGeom prst="rect">
            <a:avLst/>
          </a:prstGeom>
          <a:noFill/>
          <a:ln>
            <a:noFill/>
          </a:ln>
        </p:spPr>
      </p:pic>
      <p:pic>
        <p:nvPicPr>
          <p:cNvPr id="6" name="Image 5">
            <a:extLst>
              <a:ext uri="{FF2B5EF4-FFF2-40B4-BE49-F238E27FC236}">
                <a16:creationId xmlns:a16="http://schemas.microsoft.com/office/drawing/2014/main" id="{81E62066-B9D5-46E0-9D14-FAAF44E3865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62752" y="2073011"/>
            <a:ext cx="2988958" cy="1773183"/>
          </a:xfrm>
          <a:prstGeom prst="rect">
            <a:avLst/>
          </a:prstGeom>
          <a:noFill/>
          <a:ln>
            <a:noFill/>
          </a:ln>
        </p:spPr>
      </p:pic>
      <p:sp>
        <p:nvSpPr>
          <p:cNvPr id="7" name="Titre 2">
            <a:extLst>
              <a:ext uri="{FF2B5EF4-FFF2-40B4-BE49-F238E27FC236}">
                <a16:creationId xmlns:a16="http://schemas.microsoft.com/office/drawing/2014/main" id="{CB9CC8EF-D55A-478B-B171-1BCB07A31180}"/>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With age, skin morphology changes</a:t>
            </a:r>
            <a:endParaRPr lang="fr-FR" sz="2800" dirty="0">
              <a:solidFill>
                <a:srgbClr val="3E3E3E"/>
              </a:solidFill>
              <a:latin typeface="KyivType Sans2" panose="00000500000000000000" pitchFamily="50" charset="0"/>
            </a:endParaRPr>
          </a:p>
        </p:txBody>
      </p:sp>
      <p:sp>
        <p:nvSpPr>
          <p:cNvPr id="8" name="Rectangle à coins arrondis 18">
            <a:extLst>
              <a:ext uri="{FF2B5EF4-FFF2-40B4-BE49-F238E27FC236}">
                <a16:creationId xmlns:a16="http://schemas.microsoft.com/office/drawing/2014/main" id="{CDC2A512-00FA-4D4E-B802-4B7899EB4A9E}"/>
              </a:ext>
            </a:extLst>
          </p:cNvPr>
          <p:cNvSpPr/>
          <p:nvPr/>
        </p:nvSpPr>
        <p:spPr>
          <a:xfrm>
            <a:off x="2884394" y="1410864"/>
            <a:ext cx="6423212" cy="338554"/>
          </a:xfrm>
          <a:prstGeom prst="rect">
            <a:avLst/>
          </a:prstGeom>
          <a:solidFill>
            <a:srgbClr val="FCF1E8"/>
          </a:solidFill>
          <a:ln w="3175">
            <a:solidFill>
              <a:srgbClr val="F7DECA"/>
            </a:solidFill>
          </a:ln>
        </p:spPr>
        <p:txBody>
          <a:bodyPr wrap="square" rtlCol="0">
            <a:spAutoFit/>
          </a:bodyPr>
          <a:lstStyle/>
          <a:p>
            <a:pPr algn="ctr"/>
            <a:r>
              <a:rPr lang="en-US" altLang="fr-FR" sz="1600" b="1" dirty="0">
                <a:solidFill>
                  <a:schemeClr val="tx1"/>
                </a:solidFill>
                <a:latin typeface="Roboto Light" panose="02000000000000000000" pitchFamily="2" charset="0"/>
                <a:ea typeface="Roboto Light" panose="02000000000000000000" pitchFamily="2" charset="0"/>
              </a:rPr>
              <a:t>IN YOUR OPINION, WHAT ARE MAINS CHANGES OF MATURE SKIN? </a:t>
            </a:r>
            <a:endParaRPr lang="fr-FR" altLang="fr-FR" sz="1600" b="1" dirty="0">
              <a:solidFill>
                <a:schemeClr val="tx1"/>
              </a:solidFill>
              <a:latin typeface="Roboto Light" panose="02000000000000000000" pitchFamily="2" charset="0"/>
              <a:ea typeface="Roboto Light" panose="02000000000000000000" pitchFamily="2" charset="0"/>
            </a:endParaRPr>
          </a:p>
        </p:txBody>
      </p:sp>
      <p:grpSp>
        <p:nvGrpSpPr>
          <p:cNvPr id="9" name="Groupe 8">
            <a:extLst>
              <a:ext uri="{FF2B5EF4-FFF2-40B4-BE49-F238E27FC236}">
                <a16:creationId xmlns:a16="http://schemas.microsoft.com/office/drawing/2014/main" id="{D22346AE-8B2F-4776-818A-E203B93B29AB}"/>
              </a:ext>
            </a:extLst>
          </p:cNvPr>
          <p:cNvGrpSpPr/>
          <p:nvPr/>
        </p:nvGrpSpPr>
        <p:grpSpPr>
          <a:xfrm>
            <a:off x="209550" y="4184362"/>
            <a:ext cx="1770775" cy="2102325"/>
            <a:chOff x="579800" y="2954334"/>
            <a:chExt cx="1770775" cy="2102325"/>
          </a:xfrm>
          <a:solidFill>
            <a:srgbClr val="EBE6F2"/>
          </a:solidFill>
        </p:grpSpPr>
        <p:pic>
          <p:nvPicPr>
            <p:cNvPr id="10" name="Graphique 9" descr="Badge 1 avec un remplissage uni">
              <a:extLst>
                <a:ext uri="{FF2B5EF4-FFF2-40B4-BE49-F238E27FC236}">
                  <a16:creationId xmlns:a16="http://schemas.microsoft.com/office/drawing/2014/main" id="{759D2123-4248-4FF5-AE86-75BD259851E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80894" y="2954334"/>
              <a:ext cx="914400" cy="914400"/>
            </a:xfrm>
            <a:prstGeom prst="rect">
              <a:avLst/>
            </a:prstGeom>
          </p:spPr>
        </p:pic>
        <p:sp>
          <p:nvSpPr>
            <p:cNvPr id="11" name="ZoneTexte 10">
              <a:extLst>
                <a:ext uri="{FF2B5EF4-FFF2-40B4-BE49-F238E27FC236}">
                  <a16:creationId xmlns:a16="http://schemas.microsoft.com/office/drawing/2014/main" id="{1D537AEC-F33B-4A29-863D-AF526C478F4F}"/>
                </a:ext>
              </a:extLst>
            </p:cNvPr>
            <p:cNvSpPr txBox="1"/>
            <p:nvPr/>
          </p:nvSpPr>
          <p:spPr>
            <a:xfrm>
              <a:off x="579800" y="4545881"/>
              <a:ext cx="1770775" cy="510778"/>
            </a:xfrm>
            <a:prstGeom prst="roundRect">
              <a:avLst/>
            </a:prstGeom>
            <a:grp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THINNER EPIDERMIS STRATUM CORNEUM</a:t>
              </a:r>
              <a:endParaRPr lang="fr-FR" sz="1200" dirty="0">
                <a:latin typeface="Roboto Light" panose="02000000000000000000" pitchFamily="2" charset="0"/>
                <a:ea typeface="Roboto Light" panose="02000000000000000000" pitchFamily="2" charset="0"/>
              </a:endParaRPr>
            </a:p>
          </p:txBody>
        </p:sp>
      </p:grpSp>
      <p:grpSp>
        <p:nvGrpSpPr>
          <p:cNvPr id="12" name="Groupe 11">
            <a:extLst>
              <a:ext uri="{FF2B5EF4-FFF2-40B4-BE49-F238E27FC236}">
                <a16:creationId xmlns:a16="http://schemas.microsoft.com/office/drawing/2014/main" id="{F92630D8-3FB5-45F7-80C7-C018F6706920}"/>
              </a:ext>
            </a:extLst>
          </p:cNvPr>
          <p:cNvGrpSpPr/>
          <p:nvPr/>
        </p:nvGrpSpPr>
        <p:grpSpPr>
          <a:xfrm>
            <a:off x="2079017" y="4173538"/>
            <a:ext cx="1214428" cy="1917059"/>
            <a:chOff x="1794167" y="2935288"/>
            <a:chExt cx="1214428" cy="1917059"/>
          </a:xfrm>
          <a:solidFill>
            <a:srgbClr val="EBE6F2"/>
          </a:solidFill>
        </p:grpSpPr>
        <p:pic>
          <p:nvPicPr>
            <p:cNvPr id="13" name="Graphique 12" descr="Badge avec un remplissage uni">
              <a:extLst>
                <a:ext uri="{FF2B5EF4-FFF2-40B4-BE49-F238E27FC236}">
                  <a16:creationId xmlns:a16="http://schemas.microsoft.com/office/drawing/2014/main" id="{E3396585-3219-4B15-9D02-213C2DA5D65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95159" y="2935288"/>
              <a:ext cx="914400" cy="914400"/>
            </a:xfrm>
            <a:prstGeom prst="rect">
              <a:avLst/>
            </a:prstGeom>
          </p:spPr>
        </p:pic>
        <p:sp>
          <p:nvSpPr>
            <p:cNvPr id="14" name="ZoneTexte 13">
              <a:extLst>
                <a:ext uri="{FF2B5EF4-FFF2-40B4-BE49-F238E27FC236}">
                  <a16:creationId xmlns:a16="http://schemas.microsoft.com/office/drawing/2014/main" id="{8F795808-E60C-42EF-8185-690D65FCAA8D}"/>
                </a:ext>
              </a:extLst>
            </p:cNvPr>
            <p:cNvSpPr txBox="1"/>
            <p:nvPr/>
          </p:nvSpPr>
          <p:spPr>
            <a:xfrm>
              <a:off x="1794167" y="4545880"/>
              <a:ext cx="1214428" cy="306467"/>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DEHYDRATED</a:t>
              </a:r>
            </a:p>
          </p:txBody>
        </p:sp>
      </p:grpSp>
      <p:grpSp>
        <p:nvGrpSpPr>
          <p:cNvPr id="15" name="Groupe 14">
            <a:extLst>
              <a:ext uri="{FF2B5EF4-FFF2-40B4-BE49-F238E27FC236}">
                <a16:creationId xmlns:a16="http://schemas.microsoft.com/office/drawing/2014/main" id="{85F8BDC5-306A-4C58-8AAA-0F68C16916C5}"/>
              </a:ext>
            </a:extLst>
          </p:cNvPr>
          <p:cNvGrpSpPr/>
          <p:nvPr/>
        </p:nvGrpSpPr>
        <p:grpSpPr>
          <a:xfrm>
            <a:off x="3392136" y="4171662"/>
            <a:ext cx="1468119" cy="2327557"/>
            <a:chOff x="3107286" y="2933412"/>
            <a:chExt cx="1468119" cy="2327557"/>
          </a:xfrm>
          <a:solidFill>
            <a:srgbClr val="EBE6F2"/>
          </a:solidFill>
        </p:grpSpPr>
        <p:pic>
          <p:nvPicPr>
            <p:cNvPr id="16" name="Graphique 15" descr="Badge 3 avec un remplissage uni">
              <a:extLst>
                <a:ext uri="{FF2B5EF4-FFF2-40B4-BE49-F238E27FC236}">
                  <a16:creationId xmlns:a16="http://schemas.microsoft.com/office/drawing/2014/main" id="{88A7690F-862A-4F3F-AF20-9FCEB0CB7AE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81095" y="2933412"/>
              <a:ext cx="914400" cy="914400"/>
            </a:xfrm>
            <a:prstGeom prst="rect">
              <a:avLst/>
            </a:prstGeom>
          </p:spPr>
        </p:pic>
        <p:sp>
          <p:nvSpPr>
            <p:cNvPr id="17" name="ZoneTexte 16">
              <a:extLst>
                <a:ext uri="{FF2B5EF4-FFF2-40B4-BE49-F238E27FC236}">
                  <a16:creationId xmlns:a16="http://schemas.microsoft.com/office/drawing/2014/main" id="{DD24A747-FEC6-4146-AE72-BD33384602E2}"/>
                </a:ext>
              </a:extLst>
            </p:cNvPr>
            <p:cNvSpPr txBox="1"/>
            <p:nvPr/>
          </p:nvSpPr>
          <p:spPr>
            <a:xfrm>
              <a:off x="3107286" y="4545880"/>
              <a:ext cx="1468119" cy="715089"/>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REDUCED IMMUNE RESPONSE</a:t>
              </a:r>
            </a:p>
          </p:txBody>
        </p:sp>
      </p:grpSp>
      <p:grpSp>
        <p:nvGrpSpPr>
          <p:cNvPr id="18" name="Groupe 17">
            <a:extLst>
              <a:ext uri="{FF2B5EF4-FFF2-40B4-BE49-F238E27FC236}">
                <a16:creationId xmlns:a16="http://schemas.microsoft.com/office/drawing/2014/main" id="{1AC6B264-7711-49AE-A8C4-E6A39D256B72}"/>
              </a:ext>
            </a:extLst>
          </p:cNvPr>
          <p:cNvGrpSpPr/>
          <p:nvPr/>
        </p:nvGrpSpPr>
        <p:grpSpPr>
          <a:xfrm>
            <a:off x="4958946" y="4173538"/>
            <a:ext cx="1309623" cy="2325681"/>
            <a:chOff x="4515600" y="2935288"/>
            <a:chExt cx="1309623" cy="2325681"/>
          </a:xfrm>
          <a:solidFill>
            <a:srgbClr val="EBE6F2"/>
          </a:solidFill>
        </p:grpSpPr>
        <p:pic>
          <p:nvPicPr>
            <p:cNvPr id="19" name="Graphique 18" descr="Badge 4 avec un remplissage uni">
              <a:extLst>
                <a:ext uri="{FF2B5EF4-FFF2-40B4-BE49-F238E27FC236}">
                  <a16:creationId xmlns:a16="http://schemas.microsoft.com/office/drawing/2014/main" id="{DC9D0BD4-B3BF-447E-9EEE-0257D4F50E0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711781" y="2935288"/>
              <a:ext cx="914400" cy="914400"/>
            </a:xfrm>
            <a:prstGeom prst="rect">
              <a:avLst/>
            </a:prstGeom>
          </p:spPr>
        </p:pic>
        <p:sp>
          <p:nvSpPr>
            <p:cNvPr id="20" name="ZoneTexte 19">
              <a:extLst>
                <a:ext uri="{FF2B5EF4-FFF2-40B4-BE49-F238E27FC236}">
                  <a16:creationId xmlns:a16="http://schemas.microsoft.com/office/drawing/2014/main" id="{768DE0F5-A016-4027-80F8-249CC6CAC395}"/>
                </a:ext>
              </a:extLst>
            </p:cNvPr>
            <p:cNvSpPr txBox="1"/>
            <p:nvPr/>
          </p:nvSpPr>
          <p:spPr>
            <a:xfrm>
              <a:off x="4515600" y="4545880"/>
              <a:ext cx="1309623" cy="715089"/>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DARK SPOTS</a:t>
              </a:r>
            </a:p>
            <a:p>
              <a:pPr algn="ctr"/>
              <a:r>
                <a:rPr lang="fr-FR" sz="1200" dirty="0">
                  <a:latin typeface="Roboto Light" panose="02000000000000000000" pitchFamily="2" charset="0"/>
                  <a:ea typeface="Roboto Light" panose="02000000000000000000" pitchFamily="2" charset="0"/>
                </a:rPr>
                <a:t>UNEVEN COMPLEXION</a:t>
              </a:r>
            </a:p>
          </p:txBody>
        </p:sp>
      </p:grpSp>
      <p:grpSp>
        <p:nvGrpSpPr>
          <p:cNvPr id="21" name="Groupe 20">
            <a:extLst>
              <a:ext uri="{FF2B5EF4-FFF2-40B4-BE49-F238E27FC236}">
                <a16:creationId xmlns:a16="http://schemas.microsoft.com/office/drawing/2014/main" id="{DD0212D9-3D8B-4AF2-8F5F-812A706C61D9}"/>
              </a:ext>
            </a:extLst>
          </p:cNvPr>
          <p:cNvGrpSpPr/>
          <p:nvPr/>
        </p:nvGrpSpPr>
        <p:grpSpPr>
          <a:xfrm>
            <a:off x="6367260" y="4171662"/>
            <a:ext cx="1162001" cy="2123246"/>
            <a:chOff x="5923914" y="2933412"/>
            <a:chExt cx="1162001" cy="2123246"/>
          </a:xfrm>
          <a:solidFill>
            <a:srgbClr val="EBE6F2"/>
          </a:solidFill>
        </p:grpSpPr>
        <p:pic>
          <p:nvPicPr>
            <p:cNvPr id="22" name="Graphique 21" descr="Badge 5 avec un remplissage uni">
              <a:extLst>
                <a:ext uri="{FF2B5EF4-FFF2-40B4-BE49-F238E27FC236}">
                  <a16:creationId xmlns:a16="http://schemas.microsoft.com/office/drawing/2014/main" id="{1C9928A0-6903-4771-9088-A2D4E321E1A3}"/>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119359" y="2933412"/>
              <a:ext cx="914400" cy="914400"/>
            </a:xfrm>
            <a:prstGeom prst="rect">
              <a:avLst/>
            </a:prstGeom>
          </p:spPr>
        </p:pic>
        <p:sp>
          <p:nvSpPr>
            <p:cNvPr id="23" name="ZoneTexte 22">
              <a:extLst>
                <a:ext uri="{FF2B5EF4-FFF2-40B4-BE49-F238E27FC236}">
                  <a16:creationId xmlns:a16="http://schemas.microsoft.com/office/drawing/2014/main" id="{371775AE-8C71-479D-BC7E-45CB610FEC82}"/>
                </a:ext>
              </a:extLst>
            </p:cNvPr>
            <p:cNvSpPr txBox="1"/>
            <p:nvPr/>
          </p:nvSpPr>
          <p:spPr>
            <a:xfrm>
              <a:off x="5923914" y="4545880"/>
              <a:ext cx="1162001"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LOOSE OF ELASTICITY</a:t>
              </a:r>
            </a:p>
          </p:txBody>
        </p:sp>
      </p:grpSp>
      <p:grpSp>
        <p:nvGrpSpPr>
          <p:cNvPr id="24" name="Groupe 23">
            <a:extLst>
              <a:ext uri="{FF2B5EF4-FFF2-40B4-BE49-F238E27FC236}">
                <a16:creationId xmlns:a16="http://schemas.microsoft.com/office/drawing/2014/main" id="{E1F5AE5A-DFCA-4931-81BF-A2DA162D8300}"/>
              </a:ext>
            </a:extLst>
          </p:cNvPr>
          <p:cNvGrpSpPr/>
          <p:nvPr/>
        </p:nvGrpSpPr>
        <p:grpSpPr>
          <a:xfrm>
            <a:off x="7627952" y="4165317"/>
            <a:ext cx="1309623" cy="2121370"/>
            <a:chOff x="7332228" y="2935288"/>
            <a:chExt cx="1309623" cy="2121370"/>
          </a:xfrm>
          <a:solidFill>
            <a:srgbClr val="EBE6F2"/>
          </a:solidFill>
        </p:grpSpPr>
        <p:pic>
          <p:nvPicPr>
            <p:cNvPr id="25" name="Graphique 24" descr="Badge 6 avec un remplissage uni">
              <a:extLst>
                <a:ext uri="{FF2B5EF4-FFF2-40B4-BE49-F238E27FC236}">
                  <a16:creationId xmlns:a16="http://schemas.microsoft.com/office/drawing/2014/main" id="{0DDF05FA-9540-4009-840A-36F4D248E590}"/>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535221" y="2935288"/>
              <a:ext cx="914400" cy="914400"/>
            </a:xfrm>
            <a:prstGeom prst="rect">
              <a:avLst/>
            </a:prstGeom>
          </p:spPr>
        </p:pic>
        <p:sp>
          <p:nvSpPr>
            <p:cNvPr id="26" name="ZoneTexte 25">
              <a:extLst>
                <a:ext uri="{FF2B5EF4-FFF2-40B4-BE49-F238E27FC236}">
                  <a16:creationId xmlns:a16="http://schemas.microsoft.com/office/drawing/2014/main" id="{7AB295F4-E191-47F0-B077-F84298732A9A}"/>
                </a:ext>
              </a:extLst>
            </p:cNvPr>
            <p:cNvSpPr txBox="1"/>
            <p:nvPr/>
          </p:nvSpPr>
          <p:spPr>
            <a:xfrm>
              <a:off x="7332228" y="4545880"/>
              <a:ext cx="1309623" cy="510778"/>
            </a:xfrm>
            <a:prstGeom prst="roundRect">
              <a:avLst/>
            </a:prstGeom>
            <a:grp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DEPENING WRINKLES</a:t>
              </a:r>
            </a:p>
          </p:txBody>
        </p:sp>
      </p:grpSp>
      <p:grpSp>
        <p:nvGrpSpPr>
          <p:cNvPr id="27" name="Groupe 26">
            <a:extLst>
              <a:ext uri="{FF2B5EF4-FFF2-40B4-BE49-F238E27FC236}">
                <a16:creationId xmlns:a16="http://schemas.microsoft.com/office/drawing/2014/main" id="{DD906F91-2D50-4029-9FC4-C6F312E3AF2B}"/>
              </a:ext>
            </a:extLst>
          </p:cNvPr>
          <p:cNvGrpSpPr/>
          <p:nvPr/>
        </p:nvGrpSpPr>
        <p:grpSpPr>
          <a:xfrm>
            <a:off x="9036266" y="4173538"/>
            <a:ext cx="1309623" cy="2325681"/>
            <a:chOff x="8740542" y="2935288"/>
            <a:chExt cx="1309623" cy="2325681"/>
          </a:xfrm>
          <a:solidFill>
            <a:srgbClr val="EBE6F2"/>
          </a:solidFill>
        </p:grpSpPr>
        <p:pic>
          <p:nvPicPr>
            <p:cNvPr id="28" name="Graphique 27" descr="Badge 7 avec un remplissage uni">
              <a:extLst>
                <a:ext uri="{FF2B5EF4-FFF2-40B4-BE49-F238E27FC236}">
                  <a16:creationId xmlns:a16="http://schemas.microsoft.com/office/drawing/2014/main" id="{D650FECC-3D3D-4D6E-8745-070E92A72C3C}"/>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942799" y="2935288"/>
              <a:ext cx="914400" cy="914400"/>
            </a:xfrm>
            <a:prstGeom prst="rect">
              <a:avLst/>
            </a:prstGeom>
          </p:spPr>
        </p:pic>
        <p:sp>
          <p:nvSpPr>
            <p:cNvPr id="29" name="ZoneTexte 28">
              <a:extLst>
                <a:ext uri="{FF2B5EF4-FFF2-40B4-BE49-F238E27FC236}">
                  <a16:creationId xmlns:a16="http://schemas.microsoft.com/office/drawing/2014/main" id="{46D69820-31FC-4DD5-9239-11A6A828DE4F}"/>
                </a:ext>
              </a:extLst>
            </p:cNvPr>
            <p:cNvSpPr txBox="1"/>
            <p:nvPr/>
          </p:nvSpPr>
          <p:spPr>
            <a:xfrm>
              <a:off x="8740542" y="4545880"/>
              <a:ext cx="1309623" cy="715089"/>
            </a:xfrm>
            <a:prstGeom prst="roundRect">
              <a:avLst/>
            </a:prstGeom>
            <a:grp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LOSS OF DENSITY AND HYDRATION</a:t>
              </a:r>
            </a:p>
          </p:txBody>
        </p:sp>
      </p:grpSp>
      <p:grpSp>
        <p:nvGrpSpPr>
          <p:cNvPr id="30" name="Groupe 29">
            <a:extLst>
              <a:ext uri="{FF2B5EF4-FFF2-40B4-BE49-F238E27FC236}">
                <a16:creationId xmlns:a16="http://schemas.microsoft.com/office/drawing/2014/main" id="{5A78E910-B019-4B83-BDBA-C32DCD991422}"/>
              </a:ext>
            </a:extLst>
          </p:cNvPr>
          <p:cNvGrpSpPr/>
          <p:nvPr/>
        </p:nvGrpSpPr>
        <p:grpSpPr>
          <a:xfrm>
            <a:off x="10444580" y="4190706"/>
            <a:ext cx="1537869" cy="2308512"/>
            <a:chOff x="10001234" y="2952456"/>
            <a:chExt cx="1537869" cy="2308512"/>
          </a:xfrm>
          <a:solidFill>
            <a:srgbClr val="EBE6F2"/>
          </a:solidFill>
        </p:grpSpPr>
        <p:pic>
          <p:nvPicPr>
            <p:cNvPr id="31" name="Graphique 30" descr="Badge 8 avec un remplissage uni">
              <a:extLst>
                <a:ext uri="{FF2B5EF4-FFF2-40B4-BE49-F238E27FC236}">
                  <a16:creationId xmlns:a16="http://schemas.microsoft.com/office/drawing/2014/main" id="{510E4B4A-7F1E-4735-BE86-4A805AF8BBC1}"/>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0301294" y="2952456"/>
              <a:ext cx="914400" cy="914400"/>
            </a:xfrm>
            <a:prstGeom prst="rect">
              <a:avLst/>
            </a:prstGeom>
          </p:spPr>
        </p:pic>
        <p:sp>
          <p:nvSpPr>
            <p:cNvPr id="32" name="ZoneTexte 31">
              <a:extLst>
                <a:ext uri="{FF2B5EF4-FFF2-40B4-BE49-F238E27FC236}">
                  <a16:creationId xmlns:a16="http://schemas.microsoft.com/office/drawing/2014/main" id="{2827E540-9982-4E2B-8CFF-23311E93F392}"/>
                </a:ext>
              </a:extLst>
            </p:cNvPr>
            <p:cNvSpPr txBox="1"/>
            <p:nvPr/>
          </p:nvSpPr>
          <p:spPr>
            <a:xfrm>
              <a:off x="10001234" y="4545879"/>
              <a:ext cx="1537869" cy="715089"/>
            </a:xfrm>
            <a:prstGeom prst="roundRect">
              <a:avLst/>
            </a:prstGeom>
            <a:grp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APPEARANCE</a:t>
              </a:r>
            </a:p>
            <a:p>
              <a:pPr algn="ctr"/>
              <a:r>
                <a:rPr lang="en-US" sz="1200" dirty="0">
                  <a:latin typeface="Roboto Light" panose="02000000000000000000" pitchFamily="2" charset="0"/>
                  <a:ea typeface="Roboto Light" panose="02000000000000000000" pitchFamily="2" charset="0"/>
                </a:rPr>
                <a:t>OF SMALL BLOODVESSELS</a:t>
              </a:r>
              <a:endParaRPr lang="fr-FR" sz="1200" dirty="0">
                <a:latin typeface="Roboto Light" panose="02000000000000000000" pitchFamily="2" charset="0"/>
                <a:ea typeface="Roboto Light" panose="02000000000000000000" pitchFamily="2" charset="0"/>
              </a:endParaRPr>
            </a:p>
          </p:txBody>
        </p:sp>
      </p:grpSp>
      <p:graphicFrame>
        <p:nvGraphicFramePr>
          <p:cNvPr id="33" name="Objet 32">
            <a:extLst>
              <a:ext uri="{FF2B5EF4-FFF2-40B4-BE49-F238E27FC236}">
                <a16:creationId xmlns:a16="http://schemas.microsoft.com/office/drawing/2014/main" id="{789E4069-6FA2-4CFE-8AB1-4F36BA086874}"/>
              </a:ext>
            </a:extLst>
          </p:cNvPr>
          <p:cNvGraphicFramePr>
            <a:graphicFrameLocks noChangeAspect="1"/>
          </p:cNvGraphicFramePr>
          <p:nvPr>
            <p:extLst>
              <p:ext uri="{D42A27DB-BD31-4B8C-83A1-F6EECF244321}">
                <p14:modId xmlns:p14="http://schemas.microsoft.com/office/powerpoint/2010/main" val="653707151"/>
              </p:ext>
            </p:extLst>
          </p:nvPr>
        </p:nvGraphicFramePr>
        <p:xfrm>
          <a:off x="4502908" y="2123364"/>
          <a:ext cx="3239134" cy="2611271"/>
        </p:xfrm>
        <a:graphic>
          <a:graphicData uri="http://schemas.openxmlformats.org/presentationml/2006/ole">
            <mc:AlternateContent xmlns:mc="http://schemas.openxmlformats.org/markup-compatibility/2006">
              <mc:Choice xmlns:v="urn:schemas-microsoft-com:vml" Requires="v">
                <p:oleObj spid="_x0000_s1043" name="Bitmap Image" r:id="rId22" imgW="5151240" imgH="4152960" progId="PBrush">
                  <p:embed/>
                </p:oleObj>
              </mc:Choice>
              <mc:Fallback>
                <p:oleObj name="Bitmap Image" r:id="rId22" imgW="5151240" imgH="4152960" progId="PBrush">
                  <p:embed/>
                  <p:pic>
                    <p:nvPicPr>
                      <p:cNvPr id="2" name="Objet 1">
                        <a:extLst>
                          <a:ext uri="{FF2B5EF4-FFF2-40B4-BE49-F238E27FC236}">
                            <a16:creationId xmlns:a16="http://schemas.microsoft.com/office/drawing/2014/main" id="{8D9BB4D7-9510-4CC7-B323-9680F698792C}"/>
                          </a:ext>
                        </a:extLst>
                      </p:cNvPr>
                      <p:cNvPicPr/>
                      <p:nvPr/>
                    </p:nvPicPr>
                    <p:blipFill>
                      <a:blip r:embed="rId23"/>
                      <a:stretch>
                        <a:fillRect/>
                      </a:stretch>
                    </p:blipFill>
                    <p:spPr>
                      <a:xfrm>
                        <a:off x="4502908" y="2123364"/>
                        <a:ext cx="3239134" cy="2611271"/>
                      </a:xfrm>
                      <a:prstGeom prst="rect">
                        <a:avLst/>
                      </a:prstGeom>
                    </p:spPr>
                  </p:pic>
                </p:oleObj>
              </mc:Fallback>
            </mc:AlternateContent>
          </a:graphicData>
        </a:graphic>
      </p:graphicFrame>
    </p:spTree>
    <p:extLst>
      <p:ext uri="{BB962C8B-B14F-4D97-AF65-F5344CB8AC3E}">
        <p14:creationId xmlns:p14="http://schemas.microsoft.com/office/powerpoint/2010/main" val="315980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F29A55C9-681D-46E6-94FA-D8F747D9CA78}"/>
              </a:ext>
            </a:extLst>
          </p:cNvPr>
          <p:cNvSpPr txBox="1">
            <a:spLocks/>
          </p:cNvSpPr>
          <p:nvPr/>
        </p:nvSpPr>
        <p:spPr>
          <a:xfrm>
            <a:off x="1952017" y="53634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Focus on DERMIS</a:t>
            </a:r>
            <a:endParaRPr lang="fr-FR" sz="2800" dirty="0">
              <a:solidFill>
                <a:srgbClr val="3E3E3E"/>
              </a:solidFill>
              <a:latin typeface="KyivType Sans2" panose="00000500000000000000" pitchFamily="50" charset="0"/>
            </a:endParaRPr>
          </a:p>
        </p:txBody>
      </p:sp>
      <p:grpSp>
        <p:nvGrpSpPr>
          <p:cNvPr id="8" name="Groupe 7">
            <a:extLst>
              <a:ext uri="{FF2B5EF4-FFF2-40B4-BE49-F238E27FC236}">
                <a16:creationId xmlns:a16="http://schemas.microsoft.com/office/drawing/2014/main" id="{0DBB57A7-6F0B-4282-8E47-02ACAED821CC}"/>
              </a:ext>
            </a:extLst>
          </p:cNvPr>
          <p:cNvGrpSpPr/>
          <p:nvPr/>
        </p:nvGrpSpPr>
        <p:grpSpPr>
          <a:xfrm>
            <a:off x="294967" y="2123767"/>
            <a:ext cx="5410200" cy="3229898"/>
            <a:chOff x="2743200" y="1814051"/>
            <a:chExt cx="5410200" cy="3229898"/>
          </a:xfrm>
        </p:grpSpPr>
        <p:pic>
          <p:nvPicPr>
            <p:cNvPr id="3" name="Image 2">
              <a:extLst>
                <a:ext uri="{FF2B5EF4-FFF2-40B4-BE49-F238E27FC236}">
                  <a16:creationId xmlns:a16="http://schemas.microsoft.com/office/drawing/2014/main" id="{46DBEA18-CD83-4889-87D5-F735B241D330}"/>
                </a:ext>
              </a:extLst>
            </p:cNvPr>
            <p:cNvPicPr>
              <a:picLocks noChangeAspect="1"/>
            </p:cNvPicPr>
            <p:nvPr/>
          </p:nvPicPr>
          <p:blipFill rotWithShape="1">
            <a:blip r:embed="rId3"/>
            <a:srcRect l="9633" t="42359" r="82829" b="37902"/>
            <a:stretch/>
          </p:blipFill>
          <p:spPr>
            <a:xfrm>
              <a:off x="4038600" y="1814051"/>
              <a:ext cx="4114800" cy="3229898"/>
            </a:xfrm>
            <a:prstGeom prst="rect">
              <a:avLst/>
            </a:prstGeom>
          </p:spPr>
        </p:pic>
        <p:sp>
          <p:nvSpPr>
            <p:cNvPr id="5" name="Rectangle 4">
              <a:extLst>
                <a:ext uri="{FF2B5EF4-FFF2-40B4-BE49-F238E27FC236}">
                  <a16:creationId xmlns:a16="http://schemas.microsoft.com/office/drawing/2014/main" id="{AFAB762B-A184-4F67-8F9E-4EF951489C71}"/>
                </a:ext>
              </a:extLst>
            </p:cNvPr>
            <p:cNvSpPr/>
            <p:nvPr/>
          </p:nvSpPr>
          <p:spPr>
            <a:xfrm>
              <a:off x="2743200" y="1814051"/>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EPIDERMIS</a:t>
              </a:r>
            </a:p>
          </p:txBody>
        </p:sp>
        <p:sp>
          <p:nvSpPr>
            <p:cNvPr id="6" name="Rectangle 5">
              <a:extLst>
                <a:ext uri="{FF2B5EF4-FFF2-40B4-BE49-F238E27FC236}">
                  <a16:creationId xmlns:a16="http://schemas.microsoft.com/office/drawing/2014/main" id="{D3053D73-A143-4494-8AB1-CADA51D5B535}"/>
                </a:ext>
              </a:extLst>
            </p:cNvPr>
            <p:cNvSpPr/>
            <p:nvPr/>
          </p:nvSpPr>
          <p:spPr>
            <a:xfrm>
              <a:off x="2743200" y="2970007"/>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DERMIS</a:t>
              </a:r>
            </a:p>
          </p:txBody>
        </p:sp>
        <p:sp>
          <p:nvSpPr>
            <p:cNvPr id="7" name="Rectangle 6">
              <a:extLst>
                <a:ext uri="{FF2B5EF4-FFF2-40B4-BE49-F238E27FC236}">
                  <a16:creationId xmlns:a16="http://schemas.microsoft.com/office/drawing/2014/main" id="{D746F5ED-E74D-4A80-8DF2-E818667AB7D4}"/>
                </a:ext>
              </a:extLst>
            </p:cNvPr>
            <p:cNvSpPr/>
            <p:nvPr/>
          </p:nvSpPr>
          <p:spPr>
            <a:xfrm>
              <a:off x="2743200" y="4006978"/>
              <a:ext cx="1295400" cy="274638"/>
            </a:xfrm>
            <a:prstGeom prst="rect">
              <a:avLst/>
            </a:prstGeom>
          </p:spPr>
          <p:txBody>
            <a:bodyPr wrap="square">
              <a:spAutoFit/>
            </a:bodyPr>
            <a:lstStyle/>
            <a:p>
              <a:pPr algn="r"/>
              <a:r>
                <a:rPr lang="fr-FR" sz="1200" dirty="0">
                  <a:solidFill>
                    <a:schemeClr val="tx1">
                      <a:lumMod val="75000"/>
                      <a:lumOff val="25000"/>
                    </a:schemeClr>
                  </a:solidFill>
                  <a:latin typeface="Roboto Light" panose="02000000000000000000" pitchFamily="2" charset="0"/>
                  <a:ea typeface="Roboto Light" panose="02000000000000000000" pitchFamily="2" charset="0"/>
                </a:rPr>
                <a:t>HYPODERMIS</a:t>
              </a:r>
            </a:p>
          </p:txBody>
        </p:sp>
      </p:grpSp>
      <p:sp>
        <p:nvSpPr>
          <p:cNvPr id="9" name="Accolade ouvrante 8">
            <a:extLst>
              <a:ext uri="{FF2B5EF4-FFF2-40B4-BE49-F238E27FC236}">
                <a16:creationId xmlns:a16="http://schemas.microsoft.com/office/drawing/2014/main" id="{66FC7361-790D-4245-BD40-3ED94C6A53C2}"/>
              </a:ext>
            </a:extLst>
          </p:cNvPr>
          <p:cNvSpPr/>
          <p:nvPr/>
        </p:nvSpPr>
        <p:spPr>
          <a:xfrm>
            <a:off x="5899355" y="2802193"/>
            <a:ext cx="383458" cy="1514501"/>
          </a:xfrm>
          <a:prstGeom prst="leftBrace">
            <a:avLst/>
          </a:prstGeom>
          <a:ln w="28575">
            <a:solidFill>
              <a:srgbClr val="B7A1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Rectangle 9">
            <a:extLst>
              <a:ext uri="{FF2B5EF4-FFF2-40B4-BE49-F238E27FC236}">
                <a16:creationId xmlns:a16="http://schemas.microsoft.com/office/drawing/2014/main" id="{A9E91A9E-EBD1-41AE-A389-D9BC3A9CFF13}"/>
              </a:ext>
            </a:extLst>
          </p:cNvPr>
          <p:cNvSpPr/>
          <p:nvPr/>
        </p:nvSpPr>
        <p:spPr>
          <a:xfrm>
            <a:off x="6673935" y="3185029"/>
            <a:ext cx="5075616" cy="738664"/>
          </a:xfrm>
          <a:prstGeom prst="rect">
            <a:avLst/>
          </a:prstGeom>
        </p:spPr>
        <p:txBody>
          <a:bodyPr wrap="square">
            <a:spAutoFit/>
          </a:bodyPr>
          <a:lstStyle/>
          <a:p>
            <a:pPr marL="285750" indent="-285750" algn="just">
              <a:buFont typeface="Arial" panose="020B0604020202020204" pitchFamily="34" charset="0"/>
              <a:buChar char="•"/>
            </a:pPr>
            <a:r>
              <a:rPr lang="fr-FR" sz="1400" b="1" dirty="0">
                <a:solidFill>
                  <a:schemeClr val="tx1">
                    <a:lumMod val="75000"/>
                    <a:lumOff val="25000"/>
                  </a:schemeClr>
                </a:solidFill>
                <a:latin typeface="Roboto Light" panose="02000000000000000000" pitchFamily="2" charset="0"/>
                <a:ea typeface="Roboto Light" panose="02000000000000000000" pitchFamily="2" charset="0"/>
              </a:rPr>
              <a:t>FIBROBLASTS</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 PRODUCE THE EXTRACELLULAR MATRIX </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marL="285750" indent="-285750" algn="just">
              <a:buFont typeface="Arial" panose="020B0604020202020204" pitchFamily="34" charset="0"/>
              <a:buChar char="•"/>
            </a:pPr>
            <a:r>
              <a:rPr lang="fr-FR" sz="1400" b="1" dirty="0">
                <a:solidFill>
                  <a:schemeClr val="tx1">
                    <a:lumMod val="75000"/>
                    <a:lumOff val="25000"/>
                  </a:schemeClr>
                </a:solidFill>
                <a:latin typeface="Roboto Light" panose="02000000000000000000" pitchFamily="2" charset="0"/>
                <a:ea typeface="Roboto Light" panose="02000000000000000000" pitchFamily="2" charset="0"/>
              </a:rPr>
              <a:t>IMMUNE SYSTEM CELLS</a:t>
            </a:r>
          </a:p>
        </p:txBody>
      </p:sp>
    </p:spTree>
    <p:extLst>
      <p:ext uri="{BB962C8B-B14F-4D97-AF65-F5344CB8AC3E}">
        <p14:creationId xmlns:p14="http://schemas.microsoft.com/office/powerpoint/2010/main" val="26915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a:extLst>
              <a:ext uri="{FF2B5EF4-FFF2-40B4-BE49-F238E27FC236}">
                <a16:creationId xmlns:a16="http://schemas.microsoft.com/office/drawing/2014/main" id="{D37D8533-E4F2-411C-B27B-8D10CBE60EE9}"/>
              </a:ext>
            </a:extLst>
          </p:cNvPr>
          <p:cNvSpPr txBox="1">
            <a:spLocks/>
          </p:cNvSpPr>
          <p:nvPr/>
        </p:nvSpPr>
        <p:spPr>
          <a:xfrm>
            <a:off x="1952017" y="381968"/>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EXTRACELLULAR MATRIX </a:t>
            </a:r>
            <a:endParaRPr lang="fr-FR" sz="2800" dirty="0">
              <a:solidFill>
                <a:srgbClr val="3E3E3E"/>
              </a:solidFill>
              <a:latin typeface="KyivType Sans2" panose="00000500000000000000" pitchFamily="50" charset="0"/>
            </a:endParaRPr>
          </a:p>
        </p:txBody>
      </p:sp>
      <p:pic>
        <p:nvPicPr>
          <p:cNvPr id="4" name="Image 3">
            <a:extLst>
              <a:ext uri="{FF2B5EF4-FFF2-40B4-BE49-F238E27FC236}">
                <a16:creationId xmlns:a16="http://schemas.microsoft.com/office/drawing/2014/main" id="{BE7008FB-BE43-41C2-9958-46AF15731F40}"/>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7976" b="64726" l="30885" r="45599">
                        <a14:foregroundMark x1="30885" y1="30843" x2="31354" y2="30843"/>
                      </a14:backgroundRemoval>
                    </a14:imgEffect>
                  </a14:imgLayer>
                </a14:imgProps>
              </a:ext>
            </a:extLst>
          </a:blip>
          <a:srcRect l="30000" t="23391" r="52649" b="30674"/>
          <a:stretch/>
        </p:blipFill>
        <p:spPr>
          <a:xfrm>
            <a:off x="5038298" y="1174131"/>
            <a:ext cx="2115403" cy="1678675"/>
          </a:xfrm>
          <a:prstGeom prst="rect">
            <a:avLst/>
          </a:prstGeom>
        </p:spPr>
      </p:pic>
      <p:sp>
        <p:nvSpPr>
          <p:cNvPr id="5" name="Rectangle 4">
            <a:extLst>
              <a:ext uri="{FF2B5EF4-FFF2-40B4-BE49-F238E27FC236}">
                <a16:creationId xmlns:a16="http://schemas.microsoft.com/office/drawing/2014/main" id="{5041C5CF-E0E6-47AC-BAD5-004B54442461}"/>
              </a:ext>
            </a:extLst>
          </p:cNvPr>
          <p:cNvSpPr/>
          <p:nvPr/>
        </p:nvSpPr>
        <p:spPr>
          <a:xfrm>
            <a:off x="4077394" y="2683529"/>
            <a:ext cx="4037212" cy="338554"/>
          </a:xfrm>
          <a:prstGeom prst="rect">
            <a:avLst/>
          </a:prstGeom>
        </p:spPr>
        <p:txBody>
          <a:bodyPr wrap="square">
            <a:spAutoFit/>
          </a:bodyPr>
          <a:lstStyle/>
          <a:p>
            <a:pPr algn="ctr"/>
            <a:r>
              <a:rPr lang="fr-FR" sz="1600" b="1" dirty="0">
                <a:solidFill>
                  <a:schemeClr val="tx1">
                    <a:lumMod val="75000"/>
                    <a:lumOff val="25000"/>
                  </a:schemeClr>
                </a:solidFill>
                <a:latin typeface="Roboto Light" panose="02000000000000000000" pitchFamily="2" charset="0"/>
                <a:ea typeface="Roboto Light" panose="02000000000000000000" pitchFamily="2" charset="0"/>
              </a:rPr>
              <a:t>FIBROBLAST</a:t>
            </a:r>
          </a:p>
        </p:txBody>
      </p:sp>
      <p:sp>
        <p:nvSpPr>
          <p:cNvPr id="6" name="ZoneTexte 5">
            <a:extLst>
              <a:ext uri="{FF2B5EF4-FFF2-40B4-BE49-F238E27FC236}">
                <a16:creationId xmlns:a16="http://schemas.microsoft.com/office/drawing/2014/main" id="{BBFC2A52-52A1-40FC-9B18-212E92D9C260}"/>
              </a:ext>
            </a:extLst>
          </p:cNvPr>
          <p:cNvSpPr txBox="1"/>
          <p:nvPr/>
        </p:nvSpPr>
        <p:spPr>
          <a:xfrm>
            <a:off x="273133" y="4477191"/>
            <a:ext cx="2793870"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COLLAGEN</a:t>
            </a:r>
            <a:endParaRPr lang="fr-FR" sz="1200" dirty="0">
              <a:latin typeface="Roboto Light" panose="02000000000000000000" pitchFamily="2" charset="0"/>
              <a:ea typeface="Roboto Light" panose="02000000000000000000" pitchFamily="2" charset="0"/>
            </a:endParaRPr>
          </a:p>
        </p:txBody>
      </p:sp>
      <p:sp>
        <p:nvSpPr>
          <p:cNvPr id="7" name="ZoneTexte 6">
            <a:extLst>
              <a:ext uri="{FF2B5EF4-FFF2-40B4-BE49-F238E27FC236}">
                <a16:creationId xmlns:a16="http://schemas.microsoft.com/office/drawing/2014/main" id="{98EA573D-CF6E-441B-8758-369245EA227C}"/>
              </a:ext>
            </a:extLst>
          </p:cNvPr>
          <p:cNvSpPr txBox="1"/>
          <p:nvPr/>
        </p:nvSpPr>
        <p:spPr>
          <a:xfrm>
            <a:off x="3184567" y="4477191"/>
            <a:ext cx="2793870"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ELASTINE</a:t>
            </a:r>
            <a:endParaRPr lang="fr-FR"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306C4DEF-B6D7-4AA3-8C79-2245B28F567F}"/>
              </a:ext>
            </a:extLst>
          </p:cNvPr>
          <p:cNvSpPr txBox="1"/>
          <p:nvPr/>
        </p:nvSpPr>
        <p:spPr>
          <a:xfrm>
            <a:off x="6213563" y="4477191"/>
            <a:ext cx="2793870"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HYALURONIC ACID</a:t>
            </a:r>
            <a:endParaRPr lang="fr-FR" sz="1200" dirty="0">
              <a:latin typeface="Roboto Light" panose="02000000000000000000" pitchFamily="2" charset="0"/>
              <a:ea typeface="Roboto Light" panose="02000000000000000000" pitchFamily="2" charset="0"/>
            </a:endParaRPr>
          </a:p>
        </p:txBody>
      </p:sp>
      <p:sp>
        <p:nvSpPr>
          <p:cNvPr id="9" name="ZoneTexte 8">
            <a:extLst>
              <a:ext uri="{FF2B5EF4-FFF2-40B4-BE49-F238E27FC236}">
                <a16:creationId xmlns:a16="http://schemas.microsoft.com/office/drawing/2014/main" id="{A6B16009-FB99-4F8A-A55B-7C383BDA3F25}"/>
              </a:ext>
            </a:extLst>
          </p:cNvPr>
          <p:cNvSpPr txBox="1"/>
          <p:nvPr/>
        </p:nvSpPr>
        <p:spPr>
          <a:xfrm>
            <a:off x="9124997" y="4477190"/>
            <a:ext cx="2793870"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GAGs</a:t>
            </a:r>
            <a:endParaRPr lang="fr-FR" sz="1200" dirty="0">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6DC0ABCF-6FC5-4221-A1C0-EFA77F1D16BA}"/>
              </a:ext>
            </a:extLst>
          </p:cNvPr>
          <p:cNvSpPr/>
          <p:nvPr/>
        </p:nvSpPr>
        <p:spPr>
          <a:xfrm>
            <a:off x="273132" y="5312228"/>
            <a:ext cx="2793870" cy="1169551"/>
          </a:xfrm>
          <a:prstGeom prst="rect">
            <a:avLst/>
          </a:prstGeom>
        </p:spPr>
        <p:txBody>
          <a:bodyPr wrap="square">
            <a:spAutoFit/>
          </a:bodyPr>
          <a:lstStyle/>
          <a:p>
            <a:pPr algn="just"/>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Fibrous</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protein</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composed</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mainly</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of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amino</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acids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Provide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structure and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resistance</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to the skin</a:t>
            </a:r>
          </a:p>
        </p:txBody>
      </p:sp>
      <p:sp>
        <p:nvSpPr>
          <p:cNvPr id="3" name="Accolade ouvrante 2">
            <a:extLst>
              <a:ext uri="{FF2B5EF4-FFF2-40B4-BE49-F238E27FC236}">
                <a16:creationId xmlns:a16="http://schemas.microsoft.com/office/drawing/2014/main" id="{F6284B07-42AA-4557-A787-3066D8F54939}"/>
              </a:ext>
            </a:extLst>
          </p:cNvPr>
          <p:cNvSpPr/>
          <p:nvPr/>
        </p:nvSpPr>
        <p:spPr>
          <a:xfrm rot="5400000">
            <a:off x="2972551" y="1160574"/>
            <a:ext cx="306466" cy="5705304"/>
          </a:xfrm>
          <a:prstGeom prst="leftBrace">
            <a:avLst/>
          </a:prstGeom>
          <a:ln>
            <a:solidFill>
              <a:srgbClr val="B7A1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Rectangle 10">
            <a:extLst>
              <a:ext uri="{FF2B5EF4-FFF2-40B4-BE49-F238E27FC236}">
                <a16:creationId xmlns:a16="http://schemas.microsoft.com/office/drawing/2014/main" id="{0FF52C12-AD06-441A-95DE-3E696D2933FB}"/>
              </a:ext>
            </a:extLst>
          </p:cNvPr>
          <p:cNvSpPr/>
          <p:nvPr/>
        </p:nvSpPr>
        <p:spPr>
          <a:xfrm>
            <a:off x="273132" y="3426357"/>
            <a:ext cx="5705304" cy="276999"/>
          </a:xfrm>
          <a:prstGeom prst="rect">
            <a:avLst/>
          </a:prstGeom>
        </p:spPr>
        <p:txBody>
          <a:bodyPr wrap="square">
            <a:spAutoFit/>
          </a:bodyPr>
          <a:lstStyle/>
          <a:p>
            <a:pPr algn="ctr"/>
            <a:r>
              <a:rPr lang="fr-FR" sz="1200" dirty="0">
                <a:solidFill>
                  <a:schemeClr val="tx1">
                    <a:lumMod val="75000"/>
                    <a:lumOff val="25000"/>
                  </a:schemeClr>
                </a:solidFill>
                <a:latin typeface="Roboto Light" panose="02000000000000000000" pitchFamily="2" charset="0"/>
                <a:ea typeface="Roboto Light" panose="02000000000000000000" pitchFamily="2" charset="0"/>
              </a:rPr>
              <a:t>STRUCUTURAL PROTEINS</a:t>
            </a:r>
          </a:p>
        </p:txBody>
      </p:sp>
      <p:sp>
        <p:nvSpPr>
          <p:cNvPr id="12" name="Accolade ouvrante 11">
            <a:extLst>
              <a:ext uri="{FF2B5EF4-FFF2-40B4-BE49-F238E27FC236}">
                <a16:creationId xmlns:a16="http://schemas.microsoft.com/office/drawing/2014/main" id="{76060DCE-7694-4597-BB46-48A453FAFD38}"/>
              </a:ext>
            </a:extLst>
          </p:cNvPr>
          <p:cNvSpPr/>
          <p:nvPr/>
        </p:nvSpPr>
        <p:spPr>
          <a:xfrm rot="5400000">
            <a:off x="8912981" y="1160574"/>
            <a:ext cx="306466" cy="5705304"/>
          </a:xfrm>
          <a:prstGeom prst="leftBrace">
            <a:avLst/>
          </a:prstGeom>
          <a:ln>
            <a:solidFill>
              <a:srgbClr val="B7A1C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Rectangle 12">
            <a:extLst>
              <a:ext uri="{FF2B5EF4-FFF2-40B4-BE49-F238E27FC236}">
                <a16:creationId xmlns:a16="http://schemas.microsoft.com/office/drawing/2014/main" id="{1A88E4E1-C3E4-4B63-9342-D101F5C9AA2A}"/>
              </a:ext>
            </a:extLst>
          </p:cNvPr>
          <p:cNvSpPr/>
          <p:nvPr/>
        </p:nvSpPr>
        <p:spPr>
          <a:xfrm>
            <a:off x="6213562" y="3426358"/>
            <a:ext cx="5705304" cy="276999"/>
          </a:xfrm>
          <a:prstGeom prst="rect">
            <a:avLst/>
          </a:prstGeom>
        </p:spPr>
        <p:txBody>
          <a:bodyPr wrap="square">
            <a:spAutoFit/>
          </a:bodyPr>
          <a:lstStyle/>
          <a:p>
            <a:pPr algn="ctr"/>
            <a:r>
              <a:rPr lang="fr-FR" sz="1200" dirty="0">
                <a:solidFill>
                  <a:schemeClr val="tx1">
                    <a:lumMod val="75000"/>
                    <a:lumOff val="25000"/>
                  </a:schemeClr>
                </a:solidFill>
                <a:latin typeface="Roboto Light" panose="02000000000000000000" pitchFamily="2" charset="0"/>
                <a:ea typeface="Roboto Light" panose="02000000000000000000" pitchFamily="2" charset="0"/>
              </a:rPr>
              <a:t>PROTEOGLYCANES</a:t>
            </a:r>
          </a:p>
        </p:txBody>
      </p:sp>
      <p:sp>
        <p:nvSpPr>
          <p:cNvPr id="14" name="object 18">
            <a:extLst>
              <a:ext uri="{FF2B5EF4-FFF2-40B4-BE49-F238E27FC236}">
                <a16:creationId xmlns:a16="http://schemas.microsoft.com/office/drawing/2014/main" id="{C098D9AF-E102-4468-A09A-68D0AA55F6DC}"/>
              </a:ext>
            </a:extLst>
          </p:cNvPr>
          <p:cNvSpPr/>
          <p:nvPr/>
        </p:nvSpPr>
        <p:spPr>
          <a:xfrm rot="18567468">
            <a:off x="4001940" y="2368074"/>
            <a:ext cx="860443" cy="210747"/>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B7A1C7"/>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5" name="object 18">
            <a:extLst>
              <a:ext uri="{FF2B5EF4-FFF2-40B4-BE49-F238E27FC236}">
                <a16:creationId xmlns:a16="http://schemas.microsoft.com/office/drawing/2014/main" id="{80FEEC51-F74A-46D3-B136-00B30FC43455}"/>
              </a:ext>
            </a:extLst>
          </p:cNvPr>
          <p:cNvSpPr/>
          <p:nvPr/>
        </p:nvSpPr>
        <p:spPr>
          <a:xfrm rot="13634406" flipV="1">
            <a:off x="7583293" y="2349256"/>
            <a:ext cx="860443" cy="223569"/>
          </a:xfrm>
          <a:custGeom>
            <a:avLst/>
            <a:gdLst/>
            <a:ahLst/>
            <a:cxnLst/>
            <a:rect l="l" t="t" r="r" b="b"/>
            <a:pathLst>
              <a:path w="524510" h="139700">
                <a:moveTo>
                  <a:pt x="52889" y="0"/>
                </a:moveTo>
                <a:lnTo>
                  <a:pt x="45806" y="2624"/>
                </a:lnTo>
                <a:lnTo>
                  <a:pt x="40906" y="7137"/>
                </a:lnTo>
                <a:lnTo>
                  <a:pt x="31038" y="27543"/>
                </a:lnTo>
                <a:lnTo>
                  <a:pt x="12903" y="68750"/>
                </a:lnTo>
                <a:lnTo>
                  <a:pt x="2578" y="89077"/>
                </a:lnTo>
                <a:lnTo>
                  <a:pt x="0" y="93687"/>
                </a:lnTo>
                <a:lnTo>
                  <a:pt x="4165" y="97066"/>
                </a:lnTo>
                <a:lnTo>
                  <a:pt x="33296" y="97135"/>
                </a:lnTo>
                <a:lnTo>
                  <a:pt x="45036" y="98016"/>
                </a:lnTo>
                <a:lnTo>
                  <a:pt x="57162" y="100672"/>
                </a:lnTo>
                <a:lnTo>
                  <a:pt x="75507" y="105933"/>
                </a:lnTo>
                <a:lnTo>
                  <a:pt x="84780" y="108198"/>
                </a:lnTo>
                <a:lnTo>
                  <a:pt x="121872" y="115798"/>
                </a:lnTo>
                <a:lnTo>
                  <a:pt x="136004" y="117022"/>
                </a:lnTo>
                <a:lnTo>
                  <a:pt x="149644" y="115239"/>
                </a:lnTo>
                <a:lnTo>
                  <a:pt x="154165" y="113944"/>
                </a:lnTo>
                <a:lnTo>
                  <a:pt x="162153" y="104038"/>
                </a:lnTo>
                <a:lnTo>
                  <a:pt x="152730" y="104787"/>
                </a:lnTo>
                <a:lnTo>
                  <a:pt x="134383" y="103711"/>
                </a:lnTo>
                <a:lnTo>
                  <a:pt x="114703" y="99101"/>
                </a:lnTo>
                <a:lnTo>
                  <a:pt x="95380" y="92914"/>
                </a:lnTo>
                <a:lnTo>
                  <a:pt x="78104" y="87109"/>
                </a:lnTo>
                <a:lnTo>
                  <a:pt x="67089" y="84113"/>
                </a:lnTo>
                <a:lnTo>
                  <a:pt x="56853" y="82234"/>
                </a:lnTo>
                <a:lnTo>
                  <a:pt x="46981" y="81185"/>
                </a:lnTo>
                <a:lnTo>
                  <a:pt x="37058" y="80683"/>
                </a:lnTo>
                <a:lnTo>
                  <a:pt x="82754" y="61438"/>
                </a:lnTo>
                <a:lnTo>
                  <a:pt x="129791" y="50636"/>
                </a:lnTo>
                <a:lnTo>
                  <a:pt x="177787" y="47205"/>
                </a:lnTo>
                <a:lnTo>
                  <a:pt x="226357" y="50074"/>
                </a:lnTo>
                <a:lnTo>
                  <a:pt x="275118" y="58170"/>
                </a:lnTo>
                <a:lnTo>
                  <a:pt x="323687" y="70422"/>
                </a:lnTo>
                <a:lnTo>
                  <a:pt x="371680" y="85758"/>
                </a:lnTo>
                <a:lnTo>
                  <a:pt x="418713" y="103105"/>
                </a:lnTo>
                <a:lnTo>
                  <a:pt x="464404" y="121392"/>
                </a:lnTo>
                <a:lnTo>
                  <a:pt x="508368" y="139547"/>
                </a:lnTo>
                <a:lnTo>
                  <a:pt x="514583" y="139376"/>
                </a:lnTo>
                <a:lnTo>
                  <a:pt x="520857" y="135885"/>
                </a:lnTo>
                <a:lnTo>
                  <a:pt x="524261" y="131062"/>
                </a:lnTo>
                <a:lnTo>
                  <a:pt x="521868" y="126898"/>
                </a:lnTo>
                <a:lnTo>
                  <a:pt x="481800" y="107400"/>
                </a:lnTo>
                <a:lnTo>
                  <a:pt x="439458" y="88548"/>
                </a:lnTo>
                <a:lnTo>
                  <a:pt x="395305" y="71087"/>
                </a:lnTo>
                <a:lnTo>
                  <a:pt x="349805" y="55764"/>
                </a:lnTo>
                <a:lnTo>
                  <a:pt x="303423" y="43323"/>
                </a:lnTo>
                <a:lnTo>
                  <a:pt x="256622" y="34508"/>
                </a:lnTo>
                <a:lnTo>
                  <a:pt x="209866" y="30067"/>
                </a:lnTo>
                <a:lnTo>
                  <a:pt x="163619" y="30743"/>
                </a:lnTo>
                <a:lnTo>
                  <a:pt x="118346" y="37281"/>
                </a:lnTo>
                <a:lnTo>
                  <a:pt x="74510" y="50429"/>
                </a:lnTo>
                <a:lnTo>
                  <a:pt x="32575" y="70929"/>
                </a:lnTo>
                <a:lnTo>
                  <a:pt x="40069" y="55181"/>
                </a:lnTo>
                <a:lnTo>
                  <a:pt x="46894" y="39287"/>
                </a:lnTo>
                <a:lnTo>
                  <a:pt x="53224" y="23098"/>
                </a:lnTo>
                <a:lnTo>
                  <a:pt x="59232" y="6464"/>
                </a:lnTo>
                <a:lnTo>
                  <a:pt x="58562" y="775"/>
                </a:lnTo>
                <a:lnTo>
                  <a:pt x="52889" y="0"/>
                </a:lnTo>
                <a:close/>
              </a:path>
            </a:pathLst>
          </a:custGeom>
          <a:solidFill>
            <a:srgbClr val="B7A1C7"/>
          </a:solidFill>
        </p:spPr>
        <p:txBody>
          <a:bodyPr wrap="square" lIns="0" tIns="0" rIns="0" bIns="0" rtlCol="0"/>
          <a:lstStyle/>
          <a:p>
            <a:endParaRPr>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3FAE0BF2-F1A1-4DF1-BC68-881C373DCD1A}"/>
              </a:ext>
            </a:extLst>
          </p:cNvPr>
          <p:cNvSpPr/>
          <p:nvPr/>
        </p:nvSpPr>
        <p:spPr>
          <a:xfrm>
            <a:off x="3184567" y="5312227"/>
            <a:ext cx="2793870" cy="1384995"/>
          </a:xfrm>
          <a:prstGeom prst="rect">
            <a:avLst/>
          </a:prstGeom>
        </p:spPr>
        <p:txBody>
          <a:bodyPr wrap="square">
            <a:spAutoFit/>
          </a:bodyPr>
          <a:lstStyle/>
          <a:p>
            <a:pPr algn="just"/>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Elastic</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protein</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rich in specific amino acids</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Give the skin its elasticity and its ability to deform and return to its original shape</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7" name="Rectangle 16">
            <a:extLst>
              <a:ext uri="{FF2B5EF4-FFF2-40B4-BE49-F238E27FC236}">
                <a16:creationId xmlns:a16="http://schemas.microsoft.com/office/drawing/2014/main" id="{C3926184-B734-4645-B921-3EEE89A41B4F}"/>
              </a:ext>
            </a:extLst>
          </p:cNvPr>
          <p:cNvSpPr/>
          <p:nvPr/>
        </p:nvSpPr>
        <p:spPr>
          <a:xfrm>
            <a:off x="6213562" y="5312227"/>
            <a:ext cx="2793870" cy="954107"/>
          </a:xfrm>
          <a:prstGeom prst="rect">
            <a:avLst/>
          </a:prstGeom>
        </p:spPr>
        <p:txBody>
          <a:bodyPr wrap="square">
            <a:spAutoFit/>
          </a:bodyPr>
          <a:lstStyle/>
          <a:p>
            <a:pPr algn="just"/>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Extremely</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hydrating</a:t>
            </a:r>
            <a:r>
              <a:rPr lang="fr-FR" sz="1400"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protein</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Helps skin retain water while keeping it plump and hydrated.</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8" name="Rectangle 17">
            <a:extLst>
              <a:ext uri="{FF2B5EF4-FFF2-40B4-BE49-F238E27FC236}">
                <a16:creationId xmlns:a16="http://schemas.microsoft.com/office/drawing/2014/main" id="{2FD2C96E-0E57-4DDD-8B76-59746B3749AF}"/>
              </a:ext>
            </a:extLst>
          </p:cNvPr>
          <p:cNvSpPr/>
          <p:nvPr/>
        </p:nvSpPr>
        <p:spPr>
          <a:xfrm>
            <a:off x="9124997" y="5312226"/>
            <a:ext cx="2793870" cy="1384995"/>
          </a:xfrm>
          <a:prstGeom prst="rect">
            <a:avLst/>
          </a:prstGeom>
        </p:spPr>
        <p:txBody>
          <a:bodyPr wrap="square">
            <a:spAutoFit/>
          </a:bodyPr>
          <a:lstStyle/>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Carbohydrate </a:t>
            </a:r>
            <a:r>
              <a:rPr lang="fr-FR" sz="1400" dirty="0" err="1">
                <a:solidFill>
                  <a:schemeClr val="tx1">
                    <a:lumMod val="75000"/>
                    <a:lumOff val="25000"/>
                  </a:schemeClr>
                </a:solidFill>
                <a:latin typeface="Roboto Light" panose="02000000000000000000" pitchFamily="2" charset="0"/>
                <a:ea typeface="Roboto Light" panose="02000000000000000000" pitchFamily="2" charset="0"/>
              </a:rPr>
              <a:t>macromolecules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Contribute to the retention of water molecules, creating an elastic substance that resists mechanical stress.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22650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1000"/>
                                        <p:tgtEl>
                                          <p:spTgt spid="17"/>
                                        </p:tgtEl>
                                      </p:cBhvr>
                                    </p:animEffect>
                                    <p:anim calcmode="lin" valueType="num">
                                      <p:cBhvr>
                                        <p:cTn id="59" dur="1000" fill="hold"/>
                                        <p:tgtEl>
                                          <p:spTgt spid="17"/>
                                        </p:tgtEl>
                                        <p:attrNameLst>
                                          <p:attrName>ppt_x</p:attrName>
                                        </p:attrNameLst>
                                      </p:cBhvr>
                                      <p:tavLst>
                                        <p:tav tm="0">
                                          <p:val>
                                            <p:strVal val="#ppt_x"/>
                                          </p:val>
                                        </p:tav>
                                        <p:tav tm="100000">
                                          <p:val>
                                            <p:strVal val="#ppt_x"/>
                                          </p:val>
                                        </p:tav>
                                      </p:tavLst>
                                    </p:anim>
                                    <p:anim calcmode="lin" valueType="num">
                                      <p:cBhvr>
                                        <p:cTn id="6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3" grpId="0" animBg="1"/>
      <p:bldP spid="11" grpId="0"/>
      <p:bldP spid="12" grpId="0" animBg="1"/>
      <p:bldP spid="13" grpId="0"/>
      <p:bldP spid="14" grpId="0" animBg="1"/>
      <p:bldP spid="15" grpId="0" animBg="1"/>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2">
            <a:extLst>
              <a:ext uri="{FF2B5EF4-FFF2-40B4-BE49-F238E27FC236}">
                <a16:creationId xmlns:a16="http://schemas.microsoft.com/office/drawing/2014/main" id="{BD1D848D-6820-46D4-BEC4-08544EB8C3EA}"/>
              </a:ext>
            </a:extLst>
          </p:cNvPr>
          <p:cNvSpPr txBox="1">
            <a:spLocks/>
          </p:cNvSpPr>
          <p:nvPr/>
        </p:nvSpPr>
        <p:spPr>
          <a:xfrm>
            <a:off x="0" y="536343"/>
            <a:ext cx="1219200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WEAPONS AGAINST SKIN AGING</a:t>
            </a:r>
            <a:endParaRPr lang="fr-FR" sz="2800" dirty="0">
              <a:solidFill>
                <a:srgbClr val="3E3E3E"/>
              </a:solidFill>
              <a:latin typeface="KyivType Sans2" panose="00000500000000000000" pitchFamily="50" charset="0"/>
            </a:endParaRPr>
          </a:p>
        </p:txBody>
      </p:sp>
      <p:sp>
        <p:nvSpPr>
          <p:cNvPr id="5" name="Rectangle à coins arrondis 18">
            <a:extLst>
              <a:ext uri="{FF2B5EF4-FFF2-40B4-BE49-F238E27FC236}">
                <a16:creationId xmlns:a16="http://schemas.microsoft.com/office/drawing/2014/main" id="{D27F1F0A-3400-486B-9EE7-3A09A3EDD390}"/>
              </a:ext>
            </a:extLst>
          </p:cNvPr>
          <p:cNvSpPr/>
          <p:nvPr/>
        </p:nvSpPr>
        <p:spPr>
          <a:xfrm>
            <a:off x="1601973" y="3254080"/>
            <a:ext cx="4320361" cy="830997"/>
          </a:xfrm>
          <a:prstGeom prst="rect">
            <a:avLst/>
          </a:prstGeom>
          <a:solidFill>
            <a:srgbClr val="FCF1E8"/>
          </a:solidFill>
          <a:ln w="3175">
            <a:solidFill>
              <a:srgbClr val="F7DECA"/>
            </a:solidFill>
          </a:ln>
        </p:spPr>
        <p:txBody>
          <a:bodyPr wrap="square" rtlCol="0">
            <a:spAutoFit/>
          </a:bodyPr>
          <a:lstStyle/>
          <a:p>
            <a:pPr algn="ctr"/>
            <a:endParaRPr lang="en-US" altLang="fr-FR" sz="1600" dirty="0">
              <a:latin typeface="Roboto Light" panose="02000000000000000000" pitchFamily="2" charset="0"/>
              <a:ea typeface="Roboto Light" panose="02000000000000000000" pitchFamily="2" charset="0"/>
            </a:endParaRPr>
          </a:p>
          <a:p>
            <a:pPr algn="ctr"/>
            <a:r>
              <a:rPr lang="en-US" altLang="fr-FR" sz="1600" dirty="0">
                <a:latin typeface="Roboto Light" panose="02000000000000000000" pitchFamily="2" charset="0"/>
                <a:ea typeface="Roboto Light" panose="02000000000000000000" pitchFamily="2" charset="0"/>
              </a:rPr>
              <a:t>STEM CELLS</a:t>
            </a:r>
          </a:p>
          <a:p>
            <a:pPr algn="ctr"/>
            <a:endParaRPr lang="fr-FR" altLang="fr-FR" sz="1600" dirty="0">
              <a:solidFill>
                <a:schemeClr val="tx1"/>
              </a:solidFill>
              <a:latin typeface="Roboto Light" panose="02000000000000000000" pitchFamily="2" charset="0"/>
              <a:ea typeface="Roboto Light" panose="02000000000000000000" pitchFamily="2" charset="0"/>
            </a:endParaRPr>
          </a:p>
        </p:txBody>
      </p:sp>
      <p:sp>
        <p:nvSpPr>
          <p:cNvPr id="6" name="Rectangle à coins arrondis 18">
            <a:extLst>
              <a:ext uri="{FF2B5EF4-FFF2-40B4-BE49-F238E27FC236}">
                <a16:creationId xmlns:a16="http://schemas.microsoft.com/office/drawing/2014/main" id="{17DA7346-347F-4611-8558-D69115C88F61}"/>
              </a:ext>
            </a:extLst>
          </p:cNvPr>
          <p:cNvSpPr/>
          <p:nvPr/>
        </p:nvSpPr>
        <p:spPr>
          <a:xfrm>
            <a:off x="6269666" y="3254080"/>
            <a:ext cx="4320361" cy="830997"/>
          </a:xfrm>
          <a:prstGeom prst="rect">
            <a:avLst/>
          </a:prstGeom>
          <a:solidFill>
            <a:srgbClr val="FCF1E8"/>
          </a:solidFill>
          <a:ln w="3175">
            <a:solidFill>
              <a:srgbClr val="F7DECA"/>
            </a:solidFill>
          </a:ln>
        </p:spPr>
        <p:txBody>
          <a:bodyPr wrap="square" rtlCol="0">
            <a:spAutoFit/>
          </a:bodyPr>
          <a:lstStyle/>
          <a:p>
            <a:pPr algn="ctr"/>
            <a:endParaRPr lang="en-US" altLang="fr-FR" sz="1600" dirty="0">
              <a:latin typeface="Roboto Light" panose="02000000000000000000" pitchFamily="2" charset="0"/>
              <a:ea typeface="Roboto Light" panose="02000000000000000000" pitchFamily="2" charset="0"/>
            </a:endParaRPr>
          </a:p>
          <a:p>
            <a:pPr algn="ctr"/>
            <a:r>
              <a:rPr lang="en-US" sz="1600" dirty="0">
                <a:solidFill>
                  <a:srgbClr val="3E3E3E"/>
                </a:solidFill>
                <a:latin typeface="KyivType Sans2" panose="00000500000000000000" pitchFamily="50" charset="0"/>
              </a:rPr>
              <a:t>FIGHTING AGAINST "INFLAMM’AGING"</a:t>
            </a:r>
          </a:p>
          <a:p>
            <a:pPr algn="ctr"/>
            <a:endParaRPr lang="fr-FR" altLang="fr-FR" sz="16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2950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8B8A307C-CEE0-4C9D-B599-B8DC5FF7E47D}"/>
              </a:ext>
            </a:extLst>
          </p:cNvPr>
          <p:cNvSpPr txBox="1">
            <a:spLocks/>
          </p:cNvSpPr>
          <p:nvPr/>
        </p:nvSpPr>
        <p:spPr>
          <a:xfrm>
            <a:off x="0" y="536343"/>
            <a:ext cx="12192000"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3E3E3E"/>
                </a:solidFill>
                <a:latin typeface="KyivType Sans2" panose="00000500000000000000" pitchFamily="50" charset="0"/>
              </a:rPr>
              <a:t>STEM CELLS</a:t>
            </a:r>
          </a:p>
        </p:txBody>
      </p:sp>
      <p:sp>
        <p:nvSpPr>
          <p:cNvPr id="7" name="ZoneTexte 6">
            <a:extLst>
              <a:ext uri="{FF2B5EF4-FFF2-40B4-BE49-F238E27FC236}">
                <a16:creationId xmlns:a16="http://schemas.microsoft.com/office/drawing/2014/main" id="{BF18C4E7-1657-40D2-B299-9C041A610AAC}"/>
              </a:ext>
            </a:extLst>
          </p:cNvPr>
          <p:cNvSpPr txBox="1"/>
          <p:nvPr/>
        </p:nvSpPr>
        <p:spPr>
          <a:xfrm>
            <a:off x="1628606" y="1992781"/>
            <a:ext cx="4099334"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EPIDERMAL STEM CELLS</a:t>
            </a:r>
            <a:endParaRPr lang="fr-FR"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0B0A0BD9-E6B5-41F2-85D8-1B1A4DA71CBC}"/>
              </a:ext>
            </a:extLst>
          </p:cNvPr>
          <p:cNvSpPr txBox="1"/>
          <p:nvPr/>
        </p:nvSpPr>
        <p:spPr>
          <a:xfrm>
            <a:off x="6464060" y="1992780"/>
            <a:ext cx="4099334" cy="306467"/>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DERMAL STEM CELLS</a:t>
            </a:r>
            <a:endParaRPr lang="fr-FR" sz="1200" dirty="0">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C1AAD687-CAD0-4F82-AB76-30A9366AACE8}"/>
              </a:ext>
            </a:extLst>
          </p:cNvPr>
          <p:cNvSpPr/>
          <p:nvPr/>
        </p:nvSpPr>
        <p:spPr>
          <a:xfrm>
            <a:off x="1628606" y="3125318"/>
            <a:ext cx="4099334" cy="2462213"/>
          </a:xfrm>
          <a:prstGeom prst="rect">
            <a:avLst/>
          </a:prstGeom>
        </p:spPr>
        <p:txBody>
          <a:bodyPr wrap="square">
            <a:spAutoFit/>
          </a:bodyPr>
          <a:lstStyle/>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Responsible for the daily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regeneration</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 of the epidermis;</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Produce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keratinocytes.</a:t>
            </a:r>
          </a:p>
          <a:p>
            <a:pPr algn="just"/>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With the slowing of epidermal stem cell activity, skin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becomes thinner</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 its hydrolipidic films grows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more fragile</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 making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skin dryer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and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more sensitive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to external aggressors.</a:t>
            </a:r>
          </a:p>
          <a:p>
            <a:pPr algn="just"/>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0" name="Rectangle 9">
            <a:extLst>
              <a:ext uri="{FF2B5EF4-FFF2-40B4-BE49-F238E27FC236}">
                <a16:creationId xmlns:a16="http://schemas.microsoft.com/office/drawing/2014/main" id="{311C2E1E-AED3-46A7-ACB6-35976172F411}"/>
              </a:ext>
            </a:extLst>
          </p:cNvPr>
          <p:cNvSpPr/>
          <p:nvPr/>
        </p:nvSpPr>
        <p:spPr>
          <a:xfrm>
            <a:off x="6464060" y="3017597"/>
            <a:ext cx="4099334" cy="2031325"/>
          </a:xfrm>
          <a:prstGeom prst="rect">
            <a:avLst/>
          </a:prstGeom>
        </p:spPr>
        <p:txBody>
          <a:bodyPr wrap="square">
            <a:spAutoFit/>
          </a:bodyPr>
          <a:lstStyle/>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Directly involved into the maintaining of the skin architecture and elasticity.</a:t>
            </a:r>
          </a:p>
          <a:p>
            <a:pPr algn="just"/>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fr-FR" sz="1400" dirty="0">
                <a:solidFill>
                  <a:schemeClr val="tx1">
                    <a:lumMod val="75000"/>
                    <a:lumOff val="25000"/>
                  </a:schemeClr>
                </a:solidFill>
                <a:latin typeface="Roboto Light" panose="02000000000000000000" pitchFamily="2" charset="0"/>
                <a:ea typeface="Roboto Light" panose="02000000000000000000" pitchFamily="2" charset="0"/>
              </a:rPr>
              <a:t>-&gt;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Create fibroblasts </a:t>
            </a:r>
          </a:p>
          <a:p>
            <a:pPr algn="just"/>
            <a:endParaRPr lang="en-US" sz="1400" b="1" dirty="0">
              <a:solidFill>
                <a:schemeClr val="tx1">
                  <a:lumMod val="75000"/>
                  <a:lumOff val="25000"/>
                </a:schemeClr>
              </a:solidFill>
              <a:latin typeface="Roboto Light" panose="02000000000000000000" pitchFamily="2" charset="0"/>
              <a:ea typeface="Roboto Light" panose="02000000000000000000" pitchFamily="2" charset="0"/>
            </a:endParaRPr>
          </a:p>
          <a:p>
            <a:pPr algn="just"/>
            <a:r>
              <a:rPr lang="en-US" sz="1400" dirty="0">
                <a:solidFill>
                  <a:schemeClr val="tx1">
                    <a:lumMod val="75000"/>
                    <a:lumOff val="25000"/>
                  </a:schemeClr>
                </a:solidFill>
                <a:latin typeface="Roboto Light" panose="02000000000000000000" pitchFamily="2" charset="0"/>
                <a:ea typeface="Roboto Light" panose="02000000000000000000" pitchFamily="2" charset="0"/>
              </a:rPr>
              <a:t>Decreased dermal stem cell activity and quantity leads to a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reduced number of fibroblasts </a:t>
            </a:r>
            <a:r>
              <a:rPr lang="en-US" sz="1400" dirty="0">
                <a:solidFill>
                  <a:schemeClr val="tx1">
                    <a:lumMod val="75000"/>
                    <a:lumOff val="25000"/>
                  </a:schemeClr>
                </a:solidFill>
                <a:latin typeface="Roboto Light" panose="02000000000000000000" pitchFamily="2" charset="0"/>
                <a:ea typeface="Roboto Light" panose="02000000000000000000" pitchFamily="2" charset="0"/>
              </a:rPr>
              <a:t>and thus of collagen and elastin fibers, hence a </a:t>
            </a:r>
            <a:r>
              <a:rPr lang="en-US" sz="1400" b="1" dirty="0">
                <a:solidFill>
                  <a:schemeClr val="tx1">
                    <a:lumMod val="75000"/>
                    <a:lumOff val="25000"/>
                  </a:schemeClr>
                </a:solidFill>
                <a:latin typeface="Roboto Light" panose="02000000000000000000" pitchFamily="2" charset="0"/>
                <a:ea typeface="Roboto Light" panose="02000000000000000000" pitchFamily="2" charset="0"/>
              </a:rPr>
              <a:t>loss of firmness and elasticity.</a:t>
            </a:r>
            <a:endParaRPr lang="fr-FR" sz="1400" b="1"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1" name="Rectangle à coins arrondis 18">
            <a:extLst>
              <a:ext uri="{FF2B5EF4-FFF2-40B4-BE49-F238E27FC236}">
                <a16:creationId xmlns:a16="http://schemas.microsoft.com/office/drawing/2014/main" id="{4E140716-FB4F-4DDA-B6B2-136EA707E5D5}"/>
              </a:ext>
            </a:extLst>
          </p:cNvPr>
          <p:cNvSpPr/>
          <p:nvPr/>
        </p:nvSpPr>
        <p:spPr>
          <a:xfrm>
            <a:off x="1628606" y="5811819"/>
            <a:ext cx="8934788" cy="830997"/>
          </a:xfrm>
          <a:prstGeom prst="rect">
            <a:avLst/>
          </a:prstGeom>
          <a:solidFill>
            <a:srgbClr val="FCF1E8"/>
          </a:solidFill>
          <a:ln w="3175">
            <a:solidFill>
              <a:srgbClr val="F7DECA"/>
            </a:solidFill>
          </a:ln>
        </p:spPr>
        <p:txBody>
          <a:bodyPr wrap="square" rtlCol="0">
            <a:spAutoFit/>
          </a:bodyPr>
          <a:lstStyle/>
          <a:p>
            <a:pPr algn="ctr"/>
            <a:r>
              <a:rPr lang="en-US" altLang="fr-FR" sz="1600" dirty="0">
                <a:latin typeface="Roboto Light" panose="02000000000000000000" pitchFamily="2" charset="0"/>
                <a:ea typeface="Roboto Light" panose="02000000000000000000" pitchFamily="2" charset="0"/>
              </a:rPr>
              <a:t>Quantity, activity and "quality" of the skin's stem cells deteriorates over time; there are fewer of them, and they grow to be more "tired and damaged“ : This weakening process is one of the main causes of skin aging and the appearance of wrinkles</a:t>
            </a:r>
            <a:endParaRPr lang="fr-FR" altLang="fr-FR" sz="16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8264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TotalTime>
  <Words>5887</Words>
  <Application>Microsoft Office PowerPoint</Application>
  <PresentationFormat>Grand écran</PresentationFormat>
  <Paragraphs>550</Paragraphs>
  <Slides>28</Slides>
  <Notes>17</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28</vt:i4>
      </vt:variant>
    </vt:vector>
  </HeadingPairs>
  <TitlesOfParts>
    <vt:vector size="39" baseType="lpstr">
      <vt:lpstr>Arial</vt:lpstr>
      <vt:lpstr>Calibri</vt:lpstr>
      <vt:lpstr>Calibri Light</vt:lpstr>
      <vt:lpstr>KyivType Sans2</vt:lpstr>
      <vt:lpstr>Midnight Signature</vt:lpstr>
      <vt:lpstr>Roboto</vt:lpstr>
      <vt:lpstr>Roboto Light</vt:lpstr>
      <vt:lpstr>Times New Roman</vt:lpstr>
      <vt:lpstr>Wingdings</vt:lpstr>
      <vt:lpstr>Thème Office</vt:lpstr>
      <vt:lpstr>Bitmap 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19</cp:revision>
  <dcterms:created xsi:type="dcterms:W3CDTF">2024-03-27T15:53:31Z</dcterms:created>
  <dcterms:modified xsi:type="dcterms:W3CDTF">2024-05-03T10:10:56Z</dcterms:modified>
</cp:coreProperties>
</file>