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56" r:id="rId2"/>
    <p:sldId id="257" r:id="rId3"/>
    <p:sldId id="258" r:id="rId4"/>
    <p:sldId id="2145" r:id="rId5"/>
    <p:sldId id="260" r:id="rId6"/>
    <p:sldId id="2081" r:id="rId7"/>
    <p:sldId id="259" r:id="rId8"/>
    <p:sldId id="2085" r:id="rId9"/>
    <p:sldId id="261" r:id="rId10"/>
    <p:sldId id="2082" r:id="rId11"/>
    <p:sldId id="2083" r:id="rId12"/>
    <p:sldId id="2084" r:id="rId13"/>
    <p:sldId id="262" r:id="rId14"/>
    <p:sldId id="2079" r:id="rId15"/>
    <p:sldId id="2080" r:id="rId16"/>
    <p:sldId id="1952" r:id="rId17"/>
    <p:sldId id="2087" r:id="rId18"/>
    <p:sldId id="2086" r:id="rId19"/>
    <p:sldId id="2088" r:id="rId20"/>
    <p:sldId id="2144" r:id="rId21"/>
    <p:sldId id="2089" r:id="rId22"/>
    <p:sldId id="2090" r:id="rId23"/>
    <p:sldId id="2091" r:id="rId24"/>
    <p:sldId id="2092" r:id="rId25"/>
    <p:sldId id="2093" r:id="rId26"/>
    <p:sldId id="2094" r:id="rId27"/>
    <p:sldId id="2096" r:id="rId28"/>
    <p:sldId id="2095"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1C7"/>
    <a:srgbClr val="EBE6F2"/>
    <a:srgbClr val="C6B5D3"/>
    <a:srgbClr val="DACFE3"/>
    <a:srgbClr val="F4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47" autoAdjust="0"/>
  </p:normalViewPr>
  <p:slideViewPr>
    <p:cSldViewPr snapToGrid="0" showGuides="1">
      <p:cViewPr varScale="1">
        <p:scale>
          <a:sx n="103" d="100"/>
          <a:sy n="103" d="100"/>
        </p:scale>
        <p:origin x="828" y="102"/>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B6C2B-815F-4F5A-9DA3-DD11842881F1}" type="datetimeFigureOut">
              <a:rPr lang="fr-FR" smtClean="0"/>
              <a:t>23/05/2024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34E22-10FF-4453-B626-F9A190E73BDD}" type="slidenum">
              <a:rPr lang="fr-FR" smtClean="0"/>
              <a:t>‹N°›</a:t>
            </a:fld>
            <a:endParaRPr lang="fr-FR"/>
          </a:p>
        </p:txBody>
      </p:sp>
    </p:spTree>
    <p:extLst>
      <p:ext uri="{BB962C8B-B14F-4D97-AF65-F5344CB8AC3E}">
        <p14:creationId xmlns:p14="http://schemas.microsoft.com/office/powerpoint/2010/main" val="1650206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3</a:t>
            </a:fld>
            <a:endParaRPr lang="fr-FR"/>
          </a:p>
        </p:txBody>
      </p:sp>
    </p:spTree>
    <p:extLst>
      <p:ext uri="{BB962C8B-B14F-4D97-AF65-F5344CB8AC3E}">
        <p14:creationId xmlns:p14="http://schemas.microsoft.com/office/powerpoint/2010/main" val="90910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1185545" algn="l"/>
              </a:tabLst>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Histoire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Certains individus ont développé une résistance à l’</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leur assurant un vieillissement harmonieux. Ils résistent naturellement au stress et aux maladies liées à l’âge. Les centenaires sont les principaux représentants de cette population. Lors d’une étude sur la douleur et l’inflammation, une équipe américaine de chercheurs en pharmacologie découvre en 2008 la molécule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Naturellement présente dans le cerveau et la peau, elle présente des propriétés anti-stress et anti-inflammatoires lui valant le nom de « molécule de sérénité ».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Yon-Ka</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s’est inspiré de cette molécule de la sérénité pour offrir à la peau grâce, aux crèmes TIME RESIST, les secrets biologiques d’une longévité harmonieuse en insérant au cœur des formules un actif biotechnologique mimétique de la molécule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cet actif est un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une structure ayant une excellente affinité avec la peau. Il se compose d’une chaine de 16 carbones d’acide palmitique issus d’huile de palme végétale et d’un acide aminé, la Glycine, obtenu par synthèse. (au global il est à 76 % naturel).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fr-FR" sz="1800" u="sng"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Construction d’un </a:t>
            </a:r>
            <a:r>
              <a:rPr lang="fr-FR" sz="1800" u="sng"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lipoaminoacide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La structure de cet actif est la même que celle de la molécule naturelle </a:t>
            </a:r>
            <a:r>
              <a:rPr lang="fr-FR" sz="1800"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PalGly</a:t>
            </a:r>
            <a:r>
              <a:rPr lang="fr-FR"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fr-FR" sz="18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Actions</a:t>
            </a:r>
            <a:r>
              <a:rPr lang="fr-FR"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par son activité anti-</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plusieurs actions plus ou moins directes à l’échelle de la peau et des cellules, il agit notamment directement sur la réduction de la quantité d’IL-6, marqueur clé de l’inflammation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YOUTH ENERGY, molécule de la sérénité, protège la peau des réactions chroniques et silencieuses induites par les agressions extérieures et responsables du vieillissement cutané.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Tests réalisés pour tester l’efficacité du YOUTH ENERGY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L’activité biologique des fibroblastes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agés</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en présence de YOUTH ENERGY comparable à celle de fibroblastes 15 ans plus jeune. Test in vitro de comparaison entre Fibroblastes âgées traités avec YOUTH ENERGY vs fibroblastes âgés non traités vs fibroblastes jeunes non traités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in vitro comparaison de l’activité de YOUTH ENERGY par rapport à une molécule de référence anti-collagénase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in vitro d’études du comportement de ces protéines sur des fibroblastes traités ou non avec YOUTH ENERGY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in vitro d’études de cellules et des modifications de leur réseau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micro-vasculaire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ex vivo d’application de YOUTH ENERGY sur des explants de peaux humaines et mesures de la luminosité de la peau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consommateur, application d’une crème contenant le YOUTH ENERGY pendant 42 jours matin et soir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13</a:t>
            </a:fld>
            <a:endParaRPr lang="fr-FR"/>
          </a:p>
        </p:txBody>
      </p:sp>
    </p:spTree>
    <p:extLst>
      <p:ext uri="{BB962C8B-B14F-4D97-AF65-F5344CB8AC3E}">
        <p14:creationId xmlns:p14="http://schemas.microsoft.com/office/powerpoint/2010/main" val="2062548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200" u="none" kern="1200" dirty="0">
                <a:solidFill>
                  <a:schemeClr val="tx1"/>
                </a:solidFill>
                <a:effectLst/>
                <a:latin typeface="+mn-lt"/>
                <a:ea typeface="+mn-ea"/>
                <a:cs typeface="+mn-cs"/>
              </a:rPr>
              <a:t>Duo parfait pour les peaux matures qui souhaitent effacer les rides profondes, bénéficier d'un confort et d'une hydratation tout au long de la journée.</a:t>
            </a:r>
          </a:p>
          <a:p>
            <a:pPr marL="0" marR="0" lvl="0" indent="0" algn="l" defTabSz="914400" rtl="0" eaLnBrk="1" fontAlgn="ctr" latinLnBrk="0" hangingPunct="1">
              <a:lnSpc>
                <a:spcPct val="100000"/>
              </a:lnSpc>
              <a:spcBef>
                <a:spcPts val="0"/>
              </a:spcBef>
              <a:spcAft>
                <a:spcPts val="0"/>
              </a:spcAft>
              <a:buClrTx/>
              <a:buSzTx/>
              <a:buFontTx/>
              <a:buNone/>
              <a:tabLst/>
              <a:defRPr/>
            </a:pPr>
            <a:endParaRPr lang="fr-FR" sz="1200" u="non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u="none" kern="1200" dirty="0">
                <a:solidFill>
                  <a:schemeClr val="tx1"/>
                </a:solidFill>
                <a:effectLst/>
                <a:latin typeface="+mn-lt"/>
                <a:ea typeface="+mn-ea"/>
                <a:cs typeface="+mn-cs"/>
              </a:rPr>
              <a:t>RÉSULTATS : Les rides sont visiblement lissées, la peau gagne en volume et en densité, les signes de fatigue s'estompent et le teint est beaucoup plus lumineux.</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u="none" kern="1200" dirty="0">
                <a:solidFill>
                  <a:schemeClr val="tx1"/>
                </a:solidFill>
                <a:effectLst/>
                <a:latin typeface="+mn-lt"/>
                <a:ea typeface="+mn-ea"/>
                <a:cs typeface="+mn-cs"/>
              </a:rPr>
              <a:t>Texture veloutée et douce</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COMMON BASE</a:t>
            </a:r>
          </a:p>
          <a:p>
            <a:pPr rtl="0" eaLnBrk="1" fontAlgn="ctr" latinLnBrk="0" hangingPunct="1"/>
            <a:endParaRPr lang="fr-FR" sz="1200" b="0" i="0" u="none" strike="noStrike" kern="1200" baseline="0" dirty="0">
              <a:solidFill>
                <a:schemeClr val="tx1"/>
              </a:solidFill>
              <a:effectLst/>
              <a:latin typeface="+mn-lt"/>
              <a:ea typeface="+mn-ea"/>
              <a:cs typeface="+mn-cs"/>
            </a:endParaRPr>
          </a:p>
          <a:p>
            <a:pPr defTabSz="911291">
              <a:defRPr/>
            </a:pPr>
            <a:r>
              <a:rPr lang="en-US" b="1" dirty="0"/>
              <a:t>SAPONARIA PUMILA: </a:t>
            </a:r>
            <a:r>
              <a:rPr lang="fr-FR" b="0" dirty="0"/>
              <a:t>Protège et préserve les cellules souches dermiques</a:t>
            </a:r>
          </a:p>
          <a:p>
            <a:pPr defTabSz="911291">
              <a:defRPr/>
            </a:pPr>
            <a:r>
              <a:rPr lang="fr-FR" b="0" dirty="0"/>
              <a:t>Au cœur de la formule TIME RESIST, les cellules souches de la plante </a:t>
            </a:r>
            <a:r>
              <a:rPr lang="fr-FR" b="0" dirty="0" err="1"/>
              <a:t>saponaria</a:t>
            </a:r>
            <a:r>
              <a:rPr lang="fr-FR" b="0" dirty="0"/>
              <a:t> </a:t>
            </a:r>
            <a:r>
              <a:rPr lang="fr-FR" b="0" dirty="0" err="1"/>
              <a:t>pumila</a:t>
            </a:r>
            <a:r>
              <a:rPr lang="fr-FR" b="0" dirty="0"/>
              <a:t> : </a:t>
            </a:r>
          </a:p>
          <a:p>
            <a:pPr marL="171450" indent="-171450" defTabSz="911291">
              <a:buFont typeface="Arial" panose="020B0604020202020204" pitchFamily="34" charset="0"/>
              <a:buChar char="•"/>
              <a:defRPr/>
            </a:pPr>
            <a:r>
              <a:rPr lang="fr-FR" b="0" dirty="0"/>
              <a:t>Protègent les cellules contre les rayons UV et les sources de lumière visible</a:t>
            </a:r>
          </a:p>
          <a:p>
            <a:pPr marL="171450" indent="-171450" defTabSz="911291">
              <a:buFont typeface="Arial" panose="020B0604020202020204" pitchFamily="34" charset="0"/>
              <a:buChar char="•"/>
              <a:defRPr/>
            </a:pPr>
            <a:r>
              <a:rPr lang="fr-FR" b="0" dirty="0"/>
              <a:t>Préserver la vitalité et la capacité d'auto-renouvellement des cellules</a:t>
            </a:r>
          </a:p>
          <a:p>
            <a:pPr marL="171450" indent="-171450" defTabSz="911291">
              <a:buFont typeface="Arial" panose="020B0604020202020204" pitchFamily="34" charset="0"/>
              <a:buChar char="•"/>
              <a:defRPr/>
            </a:pPr>
            <a:r>
              <a:rPr lang="fr-FR" b="0" dirty="0"/>
              <a:t>Augmentent la densité du derme </a:t>
            </a:r>
          </a:p>
          <a:p>
            <a:pPr marL="171450" indent="-171450" defTabSz="911291">
              <a:buFont typeface="Arial" panose="020B0604020202020204" pitchFamily="34" charset="0"/>
              <a:buChar char="•"/>
              <a:defRPr/>
            </a:pPr>
            <a:r>
              <a:rPr lang="fr-FR" b="0" dirty="0"/>
              <a:t>Améliorent la fermeté et l'élasticité de la peau</a:t>
            </a:r>
          </a:p>
          <a:p>
            <a:pPr defTabSz="911291">
              <a:defRPr/>
            </a:pPr>
            <a:endParaRPr lang="en-US" b="1" dirty="0"/>
          </a:p>
          <a:p>
            <a:pPr defTabSz="911291">
              <a:defRPr/>
            </a:pPr>
            <a:r>
              <a:rPr lang="en-US" b="1" dirty="0"/>
              <a:t>YOUTH ENERGY: </a:t>
            </a:r>
            <a:r>
              <a:rPr lang="fr-FR" b="0" dirty="0"/>
              <a:t>Protège et renforce les défenses de la peau contre les réactions chroniques et silencieuses ; </a:t>
            </a:r>
            <a:r>
              <a:rPr lang="fr-FR" b="1" dirty="0"/>
              <a:t>action anti </a:t>
            </a:r>
            <a:r>
              <a:rPr lang="fr-FR" b="1" dirty="0" err="1"/>
              <a:t>inflamm'aging</a:t>
            </a:r>
            <a:r>
              <a:rPr lang="fr-FR" b="0" dirty="0"/>
              <a:t>.</a:t>
            </a:r>
            <a:endParaRPr lang="en-US" b="1" dirty="0"/>
          </a:p>
          <a:p>
            <a:pPr defTabSz="911291">
              <a:defRPr/>
            </a:pPr>
            <a:r>
              <a:rPr lang="en-US" b="1" dirty="0"/>
              <a:t>Actions</a:t>
            </a:r>
            <a:r>
              <a:rPr lang="en-US" b="1" baseline="0" dirty="0"/>
              <a:t> :</a:t>
            </a:r>
          </a:p>
          <a:p>
            <a:pPr marL="171450" indent="-171450" defTabSz="911291">
              <a:buFont typeface="Arial" panose="020B0604020202020204" pitchFamily="34" charset="0"/>
              <a:buChar char="•"/>
              <a:defRPr/>
            </a:pPr>
            <a:r>
              <a:rPr lang="fr-FR" b="0" dirty="0"/>
              <a:t>protège la peau des réactions chroniques et silencieuses induites par les agressions extérieures et responsables du vieillissement cutané.</a:t>
            </a:r>
          </a:p>
          <a:p>
            <a:pPr marL="171450" indent="-171450" defTabSz="911291">
              <a:buFont typeface="Arial" panose="020B0604020202020204" pitchFamily="34" charset="0"/>
              <a:buChar char="•"/>
              <a:defRPr/>
            </a:pPr>
            <a:r>
              <a:rPr lang="fr-FR" b="0" dirty="0"/>
              <a:t>Réduction de l'inflammation du vieillissement Protection de l'activité de la collagénase</a:t>
            </a:r>
          </a:p>
          <a:p>
            <a:pPr marL="171450" indent="-171450" defTabSz="911291">
              <a:buFont typeface="Arial" panose="020B0604020202020204" pitchFamily="34" charset="0"/>
              <a:buChar char="•"/>
              <a:defRPr/>
            </a:pPr>
            <a:r>
              <a:rPr lang="fr-FR" b="0" dirty="0"/>
              <a:t>Construction du collagène</a:t>
            </a:r>
          </a:p>
          <a:p>
            <a:pPr marL="171450" indent="-171450" defTabSz="911291">
              <a:buFont typeface="Arial" panose="020B0604020202020204" pitchFamily="34" charset="0"/>
              <a:buChar char="•"/>
              <a:defRPr/>
            </a:pPr>
            <a:r>
              <a:rPr lang="fr-FR" b="0" dirty="0"/>
              <a:t>Amélioration de la circulation </a:t>
            </a:r>
            <a:r>
              <a:rPr lang="fr-FR" b="0" dirty="0" err="1"/>
              <a:t>micro-vasculaire</a:t>
            </a:r>
            <a:endParaRPr lang="fr-FR" b="0" dirty="0"/>
          </a:p>
          <a:p>
            <a:pPr marL="171450" indent="-171450" defTabSz="911291">
              <a:buFont typeface="Arial" panose="020B0604020202020204" pitchFamily="34" charset="0"/>
              <a:buChar char="•"/>
              <a:defRPr/>
            </a:pPr>
            <a:endParaRPr lang="en-US" b="0" dirty="0"/>
          </a:p>
          <a:p>
            <a:r>
              <a:rPr lang="fr-FR" sz="1200" u="sng" kern="1200" dirty="0">
                <a:solidFill>
                  <a:schemeClr val="tx1"/>
                </a:solidFill>
                <a:effectLst/>
                <a:latin typeface="+mn-lt"/>
                <a:ea typeface="+mn-ea"/>
                <a:cs typeface="+mn-cs"/>
              </a:rPr>
              <a:t>Qu'est-ce qu'</a:t>
            </a:r>
            <a:r>
              <a:rPr lang="fr-FR" sz="1200" u="sng" kern="1200" dirty="0" err="1">
                <a:solidFill>
                  <a:schemeClr val="tx1"/>
                </a:solidFill>
                <a:effectLst/>
                <a:latin typeface="+mn-lt"/>
                <a:ea typeface="+mn-ea"/>
                <a:cs typeface="+mn-cs"/>
              </a:rPr>
              <a:t>Inflamm'aging</a:t>
            </a:r>
            <a:r>
              <a:rPr lang="fr-FR" sz="1200" u="sng" kern="1200" dirty="0">
                <a:solidFill>
                  <a:schemeClr val="tx1"/>
                </a:solidFill>
                <a:effectLst/>
                <a:latin typeface="+mn-lt"/>
                <a:ea typeface="+mn-ea"/>
                <a:cs typeface="+mn-cs"/>
              </a:rPr>
              <a:t> ? </a:t>
            </a:r>
          </a:p>
          <a:p>
            <a:r>
              <a:rPr lang="fr-FR" sz="1200" u="none" kern="1200" dirty="0" err="1">
                <a:solidFill>
                  <a:schemeClr val="tx1"/>
                </a:solidFill>
                <a:effectLst/>
                <a:latin typeface="+mn-lt"/>
                <a:ea typeface="+mn-ea"/>
                <a:cs typeface="+mn-cs"/>
              </a:rPr>
              <a:t>Inflamm'aging</a:t>
            </a:r>
            <a:r>
              <a:rPr lang="fr-FR" sz="1200" u="none" kern="1200" dirty="0">
                <a:solidFill>
                  <a:schemeClr val="tx1"/>
                </a:solidFill>
                <a:effectLst/>
                <a:latin typeface="+mn-lt"/>
                <a:ea typeface="+mn-ea"/>
                <a:cs typeface="+mn-cs"/>
              </a:rPr>
              <a:t> est la contraction des mots "inflammation" et "vieillissement". Il est responsable de 80% des pathologies liées à l'âge et au vieillissement cutané. Avec l'âge, des micro-inflammations répétitives se propagent dans les tissus cutanés et affaiblissent les systèmes de défense des cellules. Rides, déshydratation, relâchement cutané, teint terne ? en sont les conséquences. Il concerne tous les individus.</a:t>
            </a:r>
          </a:p>
          <a:p>
            <a:r>
              <a:rPr lang="fr-FR" sz="1200" u="none" kern="1200" dirty="0">
                <a:solidFill>
                  <a:schemeClr val="tx1"/>
                </a:solidFill>
                <a:effectLst/>
                <a:latin typeface="+mn-lt"/>
                <a:ea typeface="+mn-ea"/>
                <a:cs typeface="+mn-cs"/>
              </a:rPr>
              <a:t>Ce phénomène s'accentue avec l'âge, sous l'effet de stimuli internes ou externes :</a:t>
            </a:r>
          </a:p>
          <a:p>
            <a:r>
              <a:rPr lang="fr-FR" sz="1200" u="none" kern="1200" dirty="0">
                <a:solidFill>
                  <a:schemeClr val="tx1"/>
                </a:solidFill>
                <a:effectLst/>
                <a:latin typeface="+mn-lt"/>
                <a:ea typeface="+mn-ea"/>
                <a:cs typeface="+mn-cs"/>
              </a:rPr>
              <a:t>les polluants de l'environnement</a:t>
            </a:r>
          </a:p>
          <a:p>
            <a:r>
              <a:rPr lang="fr-FR" sz="1200" u="none" kern="1200" dirty="0">
                <a:solidFill>
                  <a:schemeClr val="tx1"/>
                </a:solidFill>
                <a:effectLst/>
                <a:latin typeface="+mn-lt"/>
                <a:ea typeface="+mn-ea"/>
                <a:cs typeface="+mn-cs"/>
              </a:rPr>
              <a:t>rayons UV (solaires ou artificiels)</a:t>
            </a:r>
          </a:p>
          <a:p>
            <a:r>
              <a:rPr lang="fr-FR" sz="1200" u="none" kern="1200" dirty="0">
                <a:solidFill>
                  <a:schemeClr val="tx1"/>
                </a:solidFill>
                <a:effectLst/>
                <a:latin typeface="+mn-lt"/>
                <a:ea typeface="+mn-ea"/>
                <a:cs typeface="+mn-cs"/>
              </a:rPr>
              <a:t>agents chimiques</a:t>
            </a:r>
          </a:p>
          <a:p>
            <a:r>
              <a:rPr lang="fr-FR" sz="1200" u="none" kern="1200" dirty="0">
                <a:solidFill>
                  <a:schemeClr val="tx1"/>
                </a:solidFill>
                <a:effectLst/>
                <a:latin typeface="+mn-lt"/>
                <a:ea typeface="+mn-ea"/>
                <a:cs typeface="+mn-cs"/>
              </a:rPr>
              <a:t>etc.</a:t>
            </a:r>
          </a:p>
          <a:p>
            <a:endParaRPr lang="en-US" b="1" dirty="0"/>
          </a:p>
          <a:p>
            <a:pPr defTabSz="911291">
              <a:defRPr/>
            </a:pPr>
            <a:r>
              <a:rPr lang="en-US" b="1" dirty="0"/>
              <a:t>WAKAME </a:t>
            </a:r>
            <a:r>
              <a:rPr lang="fr-FR" sz="1200" kern="1200" dirty="0">
                <a:solidFill>
                  <a:schemeClr val="tx1"/>
                </a:solidFill>
                <a:effectLst/>
                <a:latin typeface="+mn-lt"/>
                <a:ea typeface="+mn-ea"/>
                <a:cs typeface="+mn-cs"/>
              </a:rPr>
              <a:t>Restaure le volume de la peau du visage pour un effet anti-âge visible en agissant sur 3 éléments :</a:t>
            </a:r>
          </a:p>
          <a:p>
            <a:pPr marL="171450" indent="-171450" defTabSz="911291">
              <a:buFont typeface="Arial" panose="020B0604020202020204" pitchFamily="34" charset="0"/>
              <a:buChar char="•"/>
              <a:defRPr/>
            </a:pPr>
            <a:r>
              <a:rPr lang="fr-FR" sz="1200" kern="1200" dirty="0">
                <a:solidFill>
                  <a:schemeClr val="tx1"/>
                </a:solidFill>
                <a:effectLst/>
                <a:latin typeface="+mn-lt"/>
                <a:ea typeface="+mn-ea"/>
                <a:cs typeface="+mn-cs"/>
              </a:rPr>
              <a:t>le collagène</a:t>
            </a:r>
          </a:p>
          <a:p>
            <a:pPr marL="171450" indent="-171450" defTabSz="911291">
              <a:buFont typeface="Arial" panose="020B0604020202020204" pitchFamily="34" charset="0"/>
              <a:buChar char="•"/>
              <a:defRPr/>
            </a:pPr>
            <a:r>
              <a:rPr lang="fr-FR" sz="1200" kern="1200" dirty="0">
                <a:solidFill>
                  <a:schemeClr val="tx1"/>
                </a:solidFill>
                <a:effectLst/>
                <a:latin typeface="+mn-lt"/>
                <a:ea typeface="+mn-ea"/>
                <a:cs typeface="+mn-cs"/>
              </a:rPr>
              <a:t>l'élastine</a:t>
            </a:r>
          </a:p>
          <a:p>
            <a:pPr marL="171450" indent="-171450" defTabSz="911291">
              <a:buFont typeface="Arial" panose="020B0604020202020204" pitchFamily="34" charset="0"/>
              <a:buChar char="•"/>
              <a:defRPr/>
            </a:pPr>
            <a:r>
              <a:rPr lang="fr-FR" sz="1200" kern="1200" dirty="0">
                <a:solidFill>
                  <a:schemeClr val="tx1"/>
                </a:solidFill>
                <a:effectLst/>
                <a:latin typeface="+mn-lt"/>
                <a:ea typeface="+mn-ea"/>
                <a:cs typeface="+mn-cs"/>
              </a:rPr>
              <a:t>L'acide hyaluronique</a:t>
            </a:r>
          </a:p>
          <a:p>
            <a:pPr defTabSz="911291">
              <a:defRPr/>
            </a:pPr>
            <a:endParaRPr lang="fr-FR" sz="1200" b="0" i="0" u="none" strike="noStrike"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Notes </a:t>
            </a:r>
            <a:r>
              <a:rPr lang="en-US" sz="1200" b="1" kern="1200" dirty="0" err="1">
                <a:solidFill>
                  <a:schemeClr val="tx1"/>
                </a:solidFill>
                <a:effectLst/>
                <a:latin typeface="+mn-lt"/>
                <a:ea typeface="+mn-ea"/>
                <a:cs typeface="+mn-cs"/>
              </a:rPr>
              <a:t>olfactives</a:t>
            </a:r>
            <a:r>
              <a:rPr lang="en-US" sz="1200" b="1"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Une subtile association de l'huile essentielle de Néroli, aux senteurs délicates, fleuries et sucrées, et de ses propriétés calmantes et relaxantes avec la Quintessence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parfaite alliée de la senteur énergisante et revitalisante. </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14</a:t>
            </a:fld>
            <a:endParaRPr lang="fr-FR"/>
          </a:p>
        </p:txBody>
      </p:sp>
    </p:spTree>
    <p:extLst>
      <p:ext uri="{BB962C8B-B14F-4D97-AF65-F5344CB8AC3E}">
        <p14:creationId xmlns:p14="http://schemas.microsoft.com/office/powerpoint/2010/main" val="27722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lnSpc>
                <a:spcPct val="107000"/>
              </a:lnSpc>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(1)TEST CONSOMMATEUR – Autoévaluation après l’application du duo TIME RESIST matin et soir par 45 femmes de 35 à 55 ans de pendant 4 semaines.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(2)TEST SUR ACTIF - </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 in vitro de comparaison entre Fibroblastes âgées traités avec YOUTH ENERGY vs fibroblastes âgés non traités vs fibroblastes jeunes non traités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(3)TEST CLINQIUE – Evaluation par un dermatologue après l’application du duo TIME RESIST matin et soir par 20 femmes de 40 à 55 ans pendant 4 semaines (meilleur résultat obtenu)- La sévérité des rides est quantifiée à l’œil par un dermatologue selon une échelle photographique en 7 grades issue d’un livre de référence : le Skin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Aging</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Atlas, Vol. 1,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Causasian</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Type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R.Bazin</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et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E.Doublet</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 désignant un visage aux rides peu marquées (en nombre, surface et profondeur) et 7 un visage aux rides très marquées (en nombre, surface et profondeur).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IL-6, cytokines, marqueur majeur de l’inflammation. Moins d’IL-6 veut dire moins d’inflammation. </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15</a:t>
            </a:fld>
            <a:endParaRPr lang="fr-FR"/>
          </a:p>
        </p:txBody>
      </p:sp>
    </p:spTree>
    <p:extLst>
      <p:ext uri="{BB962C8B-B14F-4D97-AF65-F5344CB8AC3E}">
        <p14:creationId xmlns:p14="http://schemas.microsoft.com/office/powerpoint/2010/main" val="130988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TIME RESIST DAY	</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158750" indent="0">
              <a:buNone/>
            </a:pPr>
            <a:r>
              <a:rPr lang="fr-FR" sz="1200" b="0" i="0" u="none" strike="noStrike" kern="1200" dirty="0">
                <a:solidFill>
                  <a:schemeClr val="tx1"/>
                </a:solidFill>
                <a:effectLst/>
                <a:latin typeface="+mn-lt"/>
                <a:ea typeface="+mn-ea"/>
                <a:cs typeface="+mn-cs"/>
              </a:rPr>
              <a:t>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activateur de jeunesse, agit en duo avec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 pour </a:t>
            </a:r>
            <a:r>
              <a:rPr lang="fr-FR" sz="1200" b="0" i="0" u="none" strike="noStrike" kern="1200" dirty="0" err="1">
                <a:solidFill>
                  <a:schemeClr val="tx1"/>
                </a:solidFill>
                <a:effectLst/>
                <a:latin typeface="+mn-lt"/>
                <a:ea typeface="+mn-ea"/>
                <a:cs typeface="+mn-cs"/>
              </a:rPr>
              <a:t>prévienir</a:t>
            </a:r>
            <a:r>
              <a:rPr lang="fr-FR" sz="1200" b="0" i="0" u="none" strike="noStrike" kern="1200" dirty="0">
                <a:solidFill>
                  <a:schemeClr val="tx1"/>
                </a:solidFill>
                <a:effectLst/>
                <a:latin typeface="+mn-lt"/>
                <a:ea typeface="+mn-ea"/>
                <a:cs typeface="+mn-cs"/>
              </a:rPr>
              <a:t> et corriger les signes de l’</a:t>
            </a:r>
            <a:r>
              <a:rPr lang="fr-FR" sz="1200" b="0" i="0" u="none" strike="noStrike" kern="1200" dirty="0" err="1">
                <a:solidFill>
                  <a:schemeClr val="tx1"/>
                </a:solidFill>
                <a:effectLst/>
                <a:latin typeface="+mn-lt"/>
                <a:ea typeface="+mn-ea"/>
                <a:cs typeface="+mn-cs"/>
              </a:rPr>
              <a:t>âge</a:t>
            </a:r>
            <a:r>
              <a:rPr lang="fr-FR" sz="1200" b="0" i="0" u="none" strike="noStrike" kern="1200" dirty="0">
                <a:solidFill>
                  <a:schemeClr val="tx1"/>
                </a:solidFill>
                <a:effectLst/>
                <a:latin typeface="+mn-lt"/>
                <a:ea typeface="+mn-ea"/>
                <a:cs typeface="+mn-cs"/>
              </a:rPr>
              <a:t> en combattant les processus responsables du vieillissement </a:t>
            </a:r>
            <a:r>
              <a:rPr lang="fr-FR" sz="1200" b="0" i="0" u="none" strike="noStrike" kern="1200" dirty="0" err="1">
                <a:solidFill>
                  <a:schemeClr val="tx1"/>
                </a:solidFill>
                <a:effectLst/>
                <a:latin typeface="+mn-lt"/>
                <a:ea typeface="+mn-ea"/>
                <a:cs typeface="+mn-cs"/>
              </a:rPr>
              <a:t>prémature</a:t>
            </a:r>
            <a:r>
              <a:rPr lang="fr-FR" sz="1200" b="0" i="0" u="none" strike="noStrike" kern="1200" dirty="0">
                <a:solidFill>
                  <a:schemeClr val="tx1"/>
                </a:solidFill>
                <a:effectLst/>
                <a:latin typeface="+mn-lt"/>
                <a:ea typeface="+mn-ea"/>
                <a:cs typeface="+mn-cs"/>
              </a:rPr>
              <a:t>́ de la peau, communément appelés "</a:t>
            </a:r>
            <a:r>
              <a:rPr lang="fr-FR" sz="1200" b="0" i="0" u="none" strike="noStrike" kern="1200" dirty="0" err="1">
                <a:solidFill>
                  <a:schemeClr val="tx1"/>
                </a:solidFill>
                <a:effectLst/>
                <a:latin typeface="+mn-lt"/>
                <a:ea typeface="+mn-ea"/>
                <a:cs typeface="+mn-cs"/>
              </a:rPr>
              <a:t>Inflamm'aging</a:t>
            </a:r>
            <a:r>
              <a:rPr lang="fr-FR" sz="1200" b="0" i="0" u="none" strike="noStrike" kern="1200" dirty="0">
                <a:solidFill>
                  <a:schemeClr val="tx1"/>
                </a:solidFill>
                <a:effectLst/>
                <a:latin typeface="+mn-lt"/>
                <a:ea typeface="+mn-ea"/>
                <a:cs typeface="+mn-cs"/>
              </a:rPr>
              <a:t>". Une efficacité liée à l'association inédite de cellules souches d'une plante alpine, la </a:t>
            </a:r>
            <a:r>
              <a:rPr lang="fr-FR" sz="1200" b="0" i="0" u="none" strike="noStrike" kern="1200" dirty="0" err="1">
                <a:solidFill>
                  <a:schemeClr val="tx1"/>
                </a:solidFill>
                <a:effectLst/>
                <a:latin typeface="+mn-lt"/>
                <a:ea typeface="+mn-ea"/>
                <a:cs typeface="+mn-cs"/>
              </a:rPr>
              <a:t>saponaria</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pumila</a:t>
            </a:r>
            <a:r>
              <a:rPr lang="fr-FR" sz="1200" b="0" i="0" u="none" strike="noStrike" kern="1200" dirty="0">
                <a:solidFill>
                  <a:schemeClr val="tx1"/>
                </a:solidFill>
                <a:effectLst/>
                <a:latin typeface="+mn-lt"/>
                <a:ea typeface="+mn-ea"/>
                <a:cs typeface="+mn-cs"/>
              </a:rPr>
              <a:t> et du complexe d'amino-acides </a:t>
            </a:r>
            <a:r>
              <a:rPr lang="fr-FR" sz="1200" b="0" i="0" u="none" strike="noStrike" kern="1200" dirty="0" err="1">
                <a:solidFill>
                  <a:schemeClr val="tx1"/>
                </a:solidFill>
                <a:effectLst/>
                <a:latin typeface="+mn-lt"/>
                <a:ea typeface="+mn-ea"/>
                <a:cs typeface="+mn-cs"/>
              </a:rPr>
              <a:t>Youth</a:t>
            </a:r>
            <a:r>
              <a:rPr lang="fr-FR" sz="1200" b="0" i="0" u="none" strike="noStrike" kern="1200" dirty="0">
                <a:solidFill>
                  <a:schemeClr val="tx1"/>
                </a:solidFill>
                <a:effectLst/>
                <a:latin typeface="+mn-lt"/>
                <a:ea typeface="+mn-ea"/>
                <a:cs typeface="+mn-cs"/>
              </a:rPr>
              <a:t> Energy !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s'enrichit de </a:t>
            </a:r>
            <a:r>
              <a:rPr lang="fr-FR" sz="1200" b="0" i="0" u="none" strike="noStrike" kern="1200" dirty="0" err="1">
                <a:solidFill>
                  <a:schemeClr val="tx1"/>
                </a:solidFill>
                <a:effectLst/>
                <a:latin typeface="+mn-lt"/>
                <a:ea typeface="+mn-ea"/>
                <a:cs typeface="+mn-cs"/>
              </a:rPr>
              <a:t>polyoses</a:t>
            </a:r>
            <a:r>
              <a:rPr lang="fr-FR" sz="1200" b="0" i="0" u="none" strike="noStrike" kern="1200" dirty="0">
                <a:solidFill>
                  <a:schemeClr val="tx1"/>
                </a:solidFill>
                <a:effectLst/>
                <a:latin typeface="+mn-lt"/>
                <a:ea typeface="+mn-ea"/>
                <a:cs typeface="+mn-cs"/>
              </a:rPr>
              <a:t> d'avoine à effet lissant, de sphères de konjac, </a:t>
            </a:r>
            <a:r>
              <a:rPr lang="fr-FR" sz="1200" b="0" i="0" u="none" strike="noStrike" kern="1200" dirty="0" err="1">
                <a:solidFill>
                  <a:schemeClr val="tx1"/>
                </a:solidFill>
                <a:effectLst/>
                <a:latin typeface="+mn-lt"/>
                <a:ea typeface="+mn-ea"/>
                <a:cs typeface="+mn-cs"/>
              </a:rPr>
              <a:t>combleur</a:t>
            </a:r>
            <a:r>
              <a:rPr lang="fr-FR" sz="1200" b="0" i="0" u="none" strike="noStrike" kern="1200" dirty="0">
                <a:solidFill>
                  <a:schemeClr val="tx1"/>
                </a:solidFill>
                <a:effectLst/>
                <a:latin typeface="+mn-lt"/>
                <a:ea typeface="+mn-ea"/>
                <a:cs typeface="+mn-cs"/>
              </a:rPr>
              <a:t> de rides, et d'acide hyaluronique pour apporter à la peau toute l'hydratation dont elle a besoin. Votre peau est repulpée et protégée des effets du temps; elle devient plus tonique, apparaît comme lissée et visiblement plus jeune et éclatante. On apprécie son pot </a:t>
            </a:r>
            <a:r>
              <a:rPr lang="fr-FR" sz="1200" b="0" i="0" u="none" strike="noStrike" kern="1200" dirty="0" err="1">
                <a:solidFill>
                  <a:schemeClr val="tx1"/>
                </a:solidFill>
                <a:effectLst/>
                <a:latin typeface="+mn-lt"/>
                <a:ea typeface="+mn-ea"/>
                <a:cs typeface="+mn-cs"/>
              </a:rPr>
              <a:t>airless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touch</a:t>
            </a:r>
            <a:r>
              <a:rPr lang="fr-FR" sz="1200" b="0" i="0" u="none" strike="noStrike" kern="1200" dirty="0">
                <a:solidFill>
                  <a:schemeClr val="tx1"/>
                </a:solidFill>
                <a:effectLst/>
                <a:latin typeface="+mn-lt"/>
                <a:ea typeface="+mn-ea"/>
                <a:cs typeface="+mn-cs"/>
              </a:rPr>
              <a:t> and slide", sa senteur douce et naturelle.</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158750" indent="0">
              <a:buNone/>
            </a:pPr>
            <a:r>
              <a:rPr lang="fr-FR" sz="1200" dirty="0">
                <a:solidFill>
                  <a:prstClr val="black"/>
                </a:solidFill>
                <a:latin typeface="Century Gothic" panose="020B0502020202020204" pitchFamily="34" charset="0"/>
              </a:rPr>
              <a:t>Time </a:t>
            </a:r>
            <a:r>
              <a:rPr lang="fr-FR" sz="1200" dirty="0" err="1">
                <a:solidFill>
                  <a:prstClr val="black"/>
                </a:solidFill>
                <a:latin typeface="Century Gothic" panose="020B0502020202020204" pitchFamily="34" charset="0"/>
              </a:rPr>
              <a:t>Resist</a:t>
            </a:r>
            <a:r>
              <a:rPr lang="fr-FR" sz="1200" dirty="0">
                <a:solidFill>
                  <a:prstClr val="black"/>
                </a:solidFill>
                <a:latin typeface="Century Gothic" panose="020B0502020202020204" pitchFamily="34" charset="0"/>
              </a:rPr>
              <a:t> Jour </a:t>
            </a:r>
            <a:r>
              <a:rPr lang="fr-FR" sz="1200" dirty="0" err="1">
                <a:solidFill>
                  <a:prstClr val="black"/>
                </a:solidFill>
                <a:latin typeface="Century Gothic" panose="020B0502020202020204" pitchFamily="34" charset="0"/>
              </a:rPr>
              <a:t>combleur</a:t>
            </a:r>
            <a:r>
              <a:rPr lang="fr-FR" sz="1200" dirty="0">
                <a:solidFill>
                  <a:prstClr val="black"/>
                </a:solidFill>
                <a:latin typeface="Century Gothic" panose="020B0502020202020204" pitchFamily="34" charset="0"/>
              </a:rPr>
              <a:t> de rides</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Peaux présentant des rides profondes</a:t>
            </a:r>
          </a:p>
          <a:p>
            <a:pPr marL="158750" indent="0">
              <a:buNone/>
            </a:pPr>
            <a:r>
              <a:rPr lang="fr-FR" sz="1200" dirty="0">
                <a:solidFill>
                  <a:prstClr val="black"/>
                </a:solidFill>
                <a:latin typeface="Century Gothic" panose="020B0502020202020204" pitchFamily="34" charset="0"/>
              </a:rPr>
              <a:t>« J’ai des rides marquées sur l’ensemble du visage »</a:t>
            </a:r>
          </a:p>
          <a:p>
            <a:pPr marL="158750" indent="0">
              <a:buNone/>
            </a:pPr>
            <a:r>
              <a:rPr lang="fr-FR" sz="1200" dirty="0">
                <a:solidFill>
                  <a:prstClr val="black"/>
                </a:solidFill>
                <a:latin typeface="Century Gothic" panose="020B0502020202020204" pitchFamily="34" charset="0"/>
              </a:rPr>
              <a:t>« J’ai la peau fripée »</a:t>
            </a:r>
          </a:p>
          <a:p>
            <a:pPr marL="158750" indent="0">
              <a:buNone/>
            </a:pPr>
            <a:r>
              <a:rPr lang="fr-FR" sz="1200" dirty="0">
                <a:solidFill>
                  <a:prstClr val="black"/>
                </a:solidFill>
                <a:latin typeface="Century Gothic" panose="020B0502020202020204" pitchFamily="34" charset="0"/>
              </a:rPr>
              <a:t>« Ma peau est desséchée »</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Polyose</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d’avoine : </a:t>
            </a:r>
            <a:r>
              <a:rPr kumimoji="0" 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combleur</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rides</a:t>
            </a:r>
          </a:p>
          <a:p>
            <a:pPr marL="0" marR="0" lvl="0" indent="0" algn="l" defTabSz="914400" rtl="0" eaLnBrk="1" fontAlgn="auto" latinLnBrk="0" hangingPunct="1">
              <a:lnSpc>
                <a:spcPct val="100000"/>
              </a:lnSpc>
              <a:spcBef>
                <a:spcPts val="0"/>
              </a:spcBef>
              <a:spcAft>
                <a:spcPts val="0"/>
              </a:spcAft>
              <a:buClrTx/>
              <a:buSzTx/>
              <a:buNone/>
              <a:tabLst/>
              <a:defRPr/>
            </a:pPr>
            <a:r>
              <a:rPr lang="fr-FR" dirty="0"/>
              <a:t>Les </a:t>
            </a:r>
            <a:r>
              <a:rPr lang="fr-FR" dirty="0" err="1"/>
              <a:t>Polyoses</a:t>
            </a:r>
            <a:r>
              <a:rPr lang="fr-FR" dirty="0"/>
              <a:t> d’avoine permettent de lisser et lifter immédiatement et visiblement le </a:t>
            </a:r>
            <a:r>
              <a:rPr lang="fr-FR" dirty="0" err="1"/>
              <a:t>micro-relief</a:t>
            </a:r>
            <a:r>
              <a:rPr lang="fr-FR" dirty="0"/>
              <a:t> cutané. En effet, il se fixe à la surface cutanée et forme un film biologique fortement cohésif capable de tendre visiblement la peau. L’effet lissant/tenseur est visible immédiatement, une efficacité long terme anti-rides a également été démontrée.</a:t>
            </a:r>
            <a:endPar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Sphères de comblement (konjac + </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hyaluronique bas poids moléculaire</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combleur</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 rides</a:t>
            </a:r>
          </a:p>
          <a:p>
            <a:pPr marL="158750" indent="0">
              <a:buNone/>
            </a:pPr>
            <a:r>
              <a:rPr lang="fr-FR" dirty="0"/>
              <a:t>Le</a:t>
            </a:r>
            <a:r>
              <a:rPr lang="fr-FR" baseline="0" dirty="0"/>
              <a:t> k</a:t>
            </a:r>
            <a:r>
              <a:rPr lang="fr-FR" dirty="0"/>
              <a:t>onjac est</a:t>
            </a:r>
            <a:r>
              <a:rPr lang="fr-FR" baseline="0" dirty="0"/>
              <a:t> une</a:t>
            </a:r>
            <a:r>
              <a:rPr lang="fr-FR" dirty="0"/>
              <a:t> racine originaire d’Asie</a:t>
            </a:r>
            <a:r>
              <a:rPr lang="fr-FR" baseline="0" dirty="0"/>
              <a:t> qui u</a:t>
            </a:r>
            <a:r>
              <a:rPr lang="fr-FR" dirty="0"/>
              <a:t>ne fois humide se transforme en gel. Souvent utilisé en coupe faim. </a:t>
            </a:r>
          </a:p>
          <a:p>
            <a:pPr marL="158750" indent="0">
              <a:buNone/>
            </a:pPr>
            <a:r>
              <a:rPr lang="fr-FR" dirty="0"/>
              <a:t>Konjac</a:t>
            </a:r>
            <a:r>
              <a:rPr lang="fr-FR" baseline="0" dirty="0"/>
              <a:t> + acide hyaluronique encapsulé dans les sphères de comblement permettent de repulper jusqu’à 6 fois la ride.</a:t>
            </a:r>
          </a:p>
          <a:p>
            <a:pPr marL="158750" indent="0">
              <a:buNone/>
            </a:pPr>
            <a:r>
              <a:rPr lang="fr-FR" b="0" dirty="0"/>
              <a:t>L’Acide hyaluronique bas poids moléculaire</a:t>
            </a:r>
            <a:r>
              <a:rPr lang="fr-FR" b="0" baseline="0" dirty="0"/>
              <a:t> a une </a:t>
            </a:r>
            <a:r>
              <a:rPr lang="fr-FR" dirty="0"/>
              <a:t>action en surface (effet lissant et repulpant)</a:t>
            </a:r>
            <a:r>
              <a:rPr lang="fr-FR" baseline="0" dirty="0"/>
              <a:t> car il f</a:t>
            </a:r>
            <a:r>
              <a:rPr lang="fr-FR" dirty="0"/>
              <a:t>orme un film hydraté et protecteur,</a:t>
            </a:r>
            <a:r>
              <a:rPr lang="fr-FR" baseline="0" dirty="0"/>
              <a:t> est c</a:t>
            </a:r>
            <a:r>
              <a:rPr lang="fr-FR" dirty="0"/>
              <a:t>apable de maintenir l’eau dans les tissus,</a:t>
            </a:r>
            <a:r>
              <a:rPr lang="fr-FR" baseline="0" dirty="0"/>
              <a:t> d</a:t>
            </a:r>
            <a:r>
              <a:rPr lang="fr-FR" dirty="0"/>
              <a:t>e ralentir son évaporation (Perte insensible en eau)</a:t>
            </a:r>
            <a:r>
              <a:rPr lang="fr-FR" baseline="0" dirty="0"/>
              <a:t> et </a:t>
            </a:r>
            <a:r>
              <a:rPr lang="fr-FR" dirty="0"/>
              <a:t>sans pour autant être occlusif ou gras.</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Le matin, après le nettoyage et la brumisation de la</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adaptée, appliquer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Jour sur l'ensemble du visage, du cou et du décolleté. Faire pénétrer la crème par effleurages et petits pincements toniques. </a:t>
            </a:r>
          </a:p>
          <a:p>
            <a:pPr marL="158750" indent="0">
              <a:buNone/>
            </a:pPr>
            <a:endParaRPr lang="fr-FR" sz="1200" kern="120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158750" indent="0">
              <a:buNone/>
            </a:pPr>
            <a:r>
              <a:rPr lang="fr-FR" b="0" dirty="0"/>
              <a:t>Time </a:t>
            </a:r>
            <a:r>
              <a:rPr lang="fr-FR" b="0" dirty="0" err="1"/>
              <a:t>Resist</a:t>
            </a:r>
            <a:r>
              <a:rPr lang="fr-FR" b="0" dirty="0"/>
              <a:t> Jour</a:t>
            </a:r>
          </a:p>
          <a:p>
            <a:pPr marL="0" indent="0">
              <a:buFontTx/>
              <a:buNone/>
            </a:pPr>
            <a:r>
              <a:rPr lang="fr-FR" sz="1200" b="0" i="0" u="none" strike="noStrike" kern="1200" dirty="0">
                <a:solidFill>
                  <a:schemeClr val="tx1"/>
                </a:solidFill>
                <a:effectLst/>
                <a:latin typeface="+mn-lt"/>
                <a:ea typeface="+mn-ea"/>
                <a:cs typeface="+mn-cs"/>
              </a:rPr>
              <a:t>Contient 96% d’ingrédients d’origine naturelle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Association inédite de cellules souches et du complexe </a:t>
            </a:r>
            <a:r>
              <a:rPr lang="fr-FR" sz="1200" kern="1200" dirty="0" err="1">
                <a:solidFill>
                  <a:prstClr val="black"/>
                </a:solidFill>
                <a:latin typeface="+mn-lt"/>
                <a:ea typeface="+mn-ea"/>
                <a:cs typeface="+mn-cs"/>
              </a:rPr>
              <a:t>Youth</a:t>
            </a:r>
            <a:r>
              <a:rPr lang="fr-FR" sz="1200" kern="1200" dirty="0">
                <a:solidFill>
                  <a:prstClr val="black"/>
                </a:solidFill>
                <a:latin typeface="+mn-lt"/>
                <a:ea typeface="+mn-ea"/>
                <a:cs typeface="+mn-cs"/>
              </a:rPr>
              <a:t> Energy </a:t>
            </a:r>
            <a:endParaRPr lang="fr-FR" sz="1200" b="0" i="0" u="none" strike="noStrike" kern="120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Prévient et corrige les signes de l’âge </a:t>
            </a:r>
          </a:p>
          <a:p>
            <a:pPr marL="0" indent="0">
              <a:buFontTx/>
              <a:buNone/>
            </a:pPr>
            <a:r>
              <a:rPr lang="fr-FR" sz="1200" b="0" i="0" u="none" strike="noStrike" kern="1200" dirty="0">
                <a:solidFill>
                  <a:schemeClr val="tx1"/>
                </a:solidFill>
                <a:effectLst/>
                <a:latin typeface="+mn-lt"/>
                <a:ea typeface="+mn-ea"/>
                <a:cs typeface="+mn-cs"/>
              </a:rPr>
              <a:t>Les rides sont comblées et lissées </a:t>
            </a:r>
          </a:p>
          <a:p>
            <a:pPr marL="0" indent="0">
              <a:buFontTx/>
              <a:buNone/>
            </a:pPr>
            <a:r>
              <a:rPr lang="fr-FR" sz="1200" b="0" i="0" u="none" strike="noStrike" kern="1200" dirty="0">
                <a:solidFill>
                  <a:schemeClr val="tx1"/>
                </a:solidFill>
                <a:effectLst/>
                <a:latin typeface="+mn-lt"/>
                <a:ea typeface="+mn-ea"/>
                <a:cs typeface="+mn-cs"/>
              </a:rPr>
              <a:t>La peau est douce, hydratée et repulpée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La peau est plus jeune : 100%</a:t>
            </a:r>
            <a:r>
              <a:rPr lang="fr-FR" sz="1200" kern="1200" baseline="0" dirty="0">
                <a:solidFill>
                  <a:prstClr val="black"/>
                </a:solidFill>
                <a:latin typeface="+mn-lt"/>
                <a:ea typeface="+mn-ea"/>
                <a:cs typeface="+mn-cs"/>
              </a:rPr>
              <a:t> (</a:t>
            </a:r>
            <a:r>
              <a:rPr lang="fr-FR" sz="1200" dirty="0">
                <a:latin typeface="Gadugi" panose="020B0502040204020203" pitchFamily="34" charset="0"/>
              </a:rPr>
              <a:t>Test clinique - Evaluation par un dermatologue de la sévérité des rides du sillon-nasogénien après application du duo TIME RESIST matin et soir par 20 femmes de 40 à 55 ans pendant 4 semaines (meilleur résultat obtenu). </a:t>
            </a:r>
            <a:endParaRPr lang="fr-FR" sz="1200" kern="1200" baseline="0" dirty="0">
              <a:solidFill>
                <a:prstClr val="black"/>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Les rides sont moins visibles : 75% </a:t>
            </a:r>
            <a:r>
              <a:rPr lang="fr-FR" sz="1200" kern="1200" baseline="0" dirty="0">
                <a:solidFill>
                  <a:prstClr val="black"/>
                </a:solidFill>
                <a:latin typeface="+mn-lt"/>
                <a:ea typeface="+mn-ea"/>
                <a:cs typeface="+mn-cs"/>
              </a:rPr>
              <a:t>(</a:t>
            </a:r>
            <a:r>
              <a:rPr lang="fr-FR" sz="1200" dirty="0">
                <a:latin typeface="Gadugi" panose="020B0502040204020203" pitchFamily="34" charset="0"/>
              </a:rPr>
              <a:t>Test clinique - Evaluation par un dermatologue de la sévérité des rides du sillon-nasogénien après application du duo TIME RESIST matin et soir par 20 femmes de 40 à 55 ans pendant 4 semaines (meilleur résultat obtenu). </a:t>
            </a:r>
            <a:endParaRPr lang="fr-FR" sz="1200" b="0" i="0" u="non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16</a:t>
            </a:fld>
            <a:endParaRPr lang="fr-FR"/>
          </a:p>
        </p:txBody>
      </p:sp>
    </p:spTree>
    <p:extLst>
      <p:ext uri="{BB962C8B-B14F-4D97-AF65-F5344CB8AC3E}">
        <p14:creationId xmlns:p14="http://schemas.microsoft.com/office/powerpoint/2010/main" val="1091196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EVALUATION INSTRUMENTALE – Mesure par analyse vidéo (logiciel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Quantirides</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données sur les rides après application pendant 4 semaines de la crème TIME RESIST JOUR (meilleur résultat obtenu)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17</a:t>
            </a:fld>
            <a:endParaRPr lang="fr-FR"/>
          </a:p>
        </p:txBody>
      </p:sp>
    </p:spTree>
    <p:extLst>
      <p:ext uri="{BB962C8B-B14F-4D97-AF65-F5344CB8AC3E}">
        <p14:creationId xmlns:p14="http://schemas.microsoft.com/office/powerpoint/2010/main" val="354560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TIME RESIST NUIT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pPr marL="158750" indent="0">
              <a:buNone/>
            </a:pPr>
            <a:r>
              <a:rPr lang="fr-FR" sz="1200" i="0" u="none" kern="1200" dirty="0">
                <a:solidFill>
                  <a:schemeClr val="tx1"/>
                </a:solidFill>
                <a:effectLst/>
                <a:latin typeface="+mn-lt"/>
                <a:ea typeface="+mn-ea"/>
                <a:cs typeface="+mn-cs"/>
              </a:rPr>
              <a:t>Time </a:t>
            </a:r>
            <a:r>
              <a:rPr lang="fr-FR" sz="1200" i="0" u="none" kern="1200" dirty="0" err="1">
                <a:solidFill>
                  <a:schemeClr val="tx1"/>
                </a:solidFill>
                <a:effectLst/>
                <a:latin typeface="+mn-lt"/>
                <a:ea typeface="+mn-ea"/>
                <a:cs typeface="+mn-cs"/>
              </a:rPr>
              <a:t>Resist</a:t>
            </a:r>
            <a:r>
              <a:rPr lang="fr-FR" sz="1200" i="0" u="none" kern="1200" dirty="0">
                <a:solidFill>
                  <a:schemeClr val="tx1"/>
                </a:solidFill>
                <a:effectLst/>
                <a:latin typeface="+mn-lt"/>
                <a:ea typeface="+mn-ea"/>
                <a:cs typeface="+mn-cs"/>
              </a:rPr>
              <a:t> Nuit </a:t>
            </a:r>
            <a:r>
              <a:rPr lang="fr-FR" sz="1200" b="0" i="0" u="none" kern="1200" dirty="0">
                <a:solidFill>
                  <a:schemeClr val="tx1"/>
                </a:solidFill>
                <a:effectLst/>
                <a:latin typeface="+mn-lt"/>
                <a:ea typeface="+mn-ea"/>
                <a:cs typeface="+mn-cs"/>
              </a:rPr>
              <a:t>s’enrichit </a:t>
            </a:r>
            <a:r>
              <a:rPr lang="fr-FR" sz="1200" b="0" i="0" kern="1200" dirty="0">
                <a:solidFill>
                  <a:schemeClr val="tx1"/>
                </a:solidFill>
                <a:effectLst/>
                <a:latin typeface="+mn-lt"/>
                <a:ea typeface="+mn-ea"/>
                <a:cs typeface="+mn-cs"/>
              </a:rPr>
              <a:t>en actifs anti-rides, lissants : extraits d'</a:t>
            </a:r>
            <a:r>
              <a:rPr lang="fr-FR" sz="1200" b="0" i="0" kern="1200" dirty="0" err="1">
                <a:solidFill>
                  <a:schemeClr val="tx1"/>
                </a:solidFill>
                <a:effectLst/>
                <a:latin typeface="+mn-lt"/>
                <a:ea typeface="+mn-ea"/>
                <a:cs typeface="+mn-cs"/>
              </a:rPr>
              <a:t>euglena</a:t>
            </a:r>
            <a:r>
              <a:rPr lang="fr-FR" sz="1200" b="0" i="0" kern="1200" dirty="0">
                <a:solidFill>
                  <a:schemeClr val="tx1"/>
                </a:solidFill>
                <a:effectLst/>
                <a:latin typeface="+mn-lt"/>
                <a:ea typeface="+mn-ea"/>
                <a:cs typeface="+mn-cs"/>
              </a:rPr>
              <a:t> gracilis, régénérants, d'arbre à soie, anti-glycation et d'huile d'inca </a:t>
            </a:r>
            <a:r>
              <a:rPr lang="fr-FR" sz="1200" b="0" i="0" kern="1200" dirty="0" err="1">
                <a:solidFill>
                  <a:schemeClr val="tx1"/>
                </a:solidFill>
                <a:effectLst/>
                <a:latin typeface="+mn-lt"/>
                <a:ea typeface="+mn-ea"/>
                <a:cs typeface="+mn-cs"/>
              </a:rPr>
              <a:t>inchi</a:t>
            </a:r>
            <a:r>
              <a:rPr lang="fr-FR" sz="1200" b="0" i="0" kern="1200" dirty="0">
                <a:solidFill>
                  <a:schemeClr val="tx1"/>
                </a:solidFill>
                <a:effectLst/>
                <a:latin typeface="+mn-lt"/>
                <a:ea typeface="+mn-ea"/>
                <a:cs typeface="+mn-cs"/>
              </a:rPr>
              <a:t> à haut pouvoir nutritif. Au fil des nuits, la peau est nourrie, lissée, les signes de fatigue s’atténuent, le teint rayonne d’un nouvel éclat.</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158750" indent="0">
              <a:buNone/>
            </a:pPr>
            <a:r>
              <a:rPr lang="fr-FR" sz="1200" dirty="0">
                <a:solidFill>
                  <a:prstClr val="black"/>
                </a:solidFill>
                <a:latin typeface="Century Gothic" panose="020B0502020202020204" pitchFamily="34" charset="0"/>
              </a:rPr>
              <a:t>Time </a:t>
            </a:r>
            <a:r>
              <a:rPr lang="fr-FR" sz="1200" dirty="0" err="1">
                <a:solidFill>
                  <a:prstClr val="black"/>
                </a:solidFill>
                <a:latin typeface="Century Gothic" panose="020B0502020202020204" pitchFamily="34" charset="0"/>
              </a:rPr>
              <a:t>Resist</a:t>
            </a:r>
            <a:r>
              <a:rPr lang="fr-FR" sz="1200" dirty="0">
                <a:solidFill>
                  <a:prstClr val="black"/>
                </a:solidFill>
                <a:latin typeface="Century Gothic" panose="020B0502020202020204" pitchFamily="34" charset="0"/>
              </a:rPr>
              <a:t> Nuit</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anti-fatigue lissant</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Peaux présentant des rides profondes</a:t>
            </a:r>
          </a:p>
          <a:p>
            <a:pPr marL="158750" indent="0">
              <a:buNone/>
            </a:pPr>
            <a:r>
              <a:rPr lang="fr-FR" sz="1200" dirty="0">
                <a:solidFill>
                  <a:prstClr val="black"/>
                </a:solidFill>
                <a:latin typeface="Century Gothic" panose="020B0502020202020204" pitchFamily="34" charset="0"/>
              </a:rPr>
              <a:t>« J’ai des rides marquées sur l’ensemble du visage »</a:t>
            </a:r>
          </a:p>
          <a:p>
            <a:pPr marL="158750" indent="0">
              <a:buNone/>
            </a:pPr>
            <a:r>
              <a:rPr lang="fr-FR" sz="1200" dirty="0">
                <a:solidFill>
                  <a:prstClr val="black"/>
                </a:solidFill>
                <a:latin typeface="Century Gothic" panose="020B0502020202020204" pitchFamily="34" charset="0"/>
              </a:rPr>
              <a:t>« J’ai la peau fripée »</a:t>
            </a:r>
          </a:p>
          <a:p>
            <a:pPr marL="158750" indent="0">
              <a:buNone/>
            </a:pPr>
            <a:r>
              <a:rPr lang="fr-FR" sz="1200" dirty="0">
                <a:solidFill>
                  <a:prstClr val="black"/>
                </a:solidFill>
                <a:latin typeface="Century Gothic" panose="020B0502020202020204" pitchFamily="34" charset="0"/>
              </a:rPr>
              <a:t>« Ma peau est desséchée »</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a:t>
            </a:r>
            <a:r>
              <a:rPr kumimoji="0" 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Resit</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Nuit</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d’inca </a:t>
            </a:r>
            <a:r>
              <a:rPr kumimoji="0" lang="fr-FR"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inchi</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 </a:t>
            </a:r>
            <a:r>
              <a:rPr kumimoji="0" lang="fr-FR"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nourrrissant</a:t>
            </a:r>
            <a:endPar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Arbre à soie </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anti-glycation</a:t>
            </a:r>
          </a:p>
          <a:p>
            <a:pPr marL="158750" indent="0" eaLnBrk="0" fontAlgn="base" hangingPunct="0">
              <a:buNone/>
            </a:pPr>
            <a:r>
              <a:rPr lang="fr-FR" dirty="0"/>
              <a:t>C’est un extrait végétal spécialement développé pour lutter contre les marques de fatigue grâce à ses actions sur les processus de détoxification du métabolisme cellulaire. Il combat les signes cutanés de fatigue causés par la glycation et la </a:t>
            </a:r>
            <a:r>
              <a:rPr lang="fr-FR" dirty="0" err="1"/>
              <a:t>glycoxydation</a:t>
            </a:r>
            <a:r>
              <a:rPr lang="fr-FR" dirty="0"/>
              <a:t>. Il</a:t>
            </a:r>
            <a:r>
              <a:rPr lang="fr-FR" baseline="0" dirty="0"/>
              <a:t> m</a:t>
            </a:r>
            <a:r>
              <a:rPr lang="fr-FR" dirty="0"/>
              <a:t>aintient la viabilité mécanique des cellules et leur production optimale d’énergie,</a:t>
            </a:r>
            <a:r>
              <a:rPr lang="fr-FR" baseline="0" dirty="0"/>
              <a:t> r</a:t>
            </a:r>
            <a:r>
              <a:rPr lang="fr-FR" dirty="0"/>
              <a:t>ééquilibre la synthèse de mélatonine par les fibroblastes fatigués par la glycation</a:t>
            </a:r>
            <a:r>
              <a:rPr lang="fr-FR" baseline="0" dirty="0"/>
              <a:t> et garantit l’é</a:t>
            </a:r>
            <a:r>
              <a:rPr lang="fr-FR" dirty="0"/>
              <a:t>limination des déchets cellulaires.</a:t>
            </a:r>
          </a:p>
          <a:p>
            <a:pPr marL="158750" indent="0">
              <a:buNone/>
            </a:pPr>
            <a:r>
              <a:rPr lang="fr-FR" u="none" dirty="0"/>
              <a:t>Note : </a:t>
            </a:r>
            <a:r>
              <a:rPr lang="fr-FR" dirty="0"/>
              <a:t>Glycation : fixation d’un sucre sur les protéines provoquant un réarrangement structural. Ces protéines glyquées ne peuvent être détruites naturellement par les systèmes de destruction de nos cellules. Ces produits s'entassent alors dans les cellules sans qu'elle puisse s'en débarrasser. Petit à petit, ces substances entraînent un dysfonctionnement du métabolisme de la cellule et finissent par engendrer sa mort.  </a:t>
            </a:r>
            <a:endPar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Euglena</a:t>
            </a:r>
            <a:r>
              <a:rPr kumimoji="0" lang="fr-F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gracilis : </a:t>
            </a: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régénérant</a:t>
            </a:r>
          </a:p>
          <a:p>
            <a:pPr marL="158750" indent="0">
              <a:buNone/>
            </a:pPr>
            <a:r>
              <a:rPr lang="fr-FR" dirty="0"/>
              <a:t>L’euglène présente un métabolisme proche de celui des cellules cutanées avec un métabolisme contrôlé par l’alternance lumière/obscurité (jour/nuit). De plus elle contient des phosphoinositides qui vont pouvoir agir en tant que précurseur pour stimuler les cellules cutanées. L’Euglène est donc source de vitalité et d’énergie cellulaire grâce à la stimulation de la production d’ATP : + 48 % en 2h,</a:t>
            </a:r>
            <a:r>
              <a:rPr lang="fr-FR" baseline="0" dirty="0"/>
              <a:t> l’a</a:t>
            </a:r>
            <a:r>
              <a:rPr lang="fr-FR" dirty="0"/>
              <a:t>ugmentation de la production d’IP3 (molécule impliquée dans la communication </a:t>
            </a:r>
            <a:r>
              <a:rPr lang="fr-FR" dirty="0" err="1"/>
              <a:t>fibrobastes</a:t>
            </a:r>
            <a:r>
              <a:rPr lang="fr-FR" dirty="0"/>
              <a:t>/collagène) et</a:t>
            </a:r>
            <a:r>
              <a:rPr lang="fr-FR" baseline="0" dirty="0"/>
              <a:t> l’a</a:t>
            </a:r>
            <a:r>
              <a:rPr lang="fr-FR" dirty="0"/>
              <a:t>ctivation du déstockage du calcium signifiant le passage de la cellule de l’état « repos » à l’état « activé ». ( Ca intervient dans de nombreuses réactions métaboliques), </a:t>
            </a:r>
          </a:p>
          <a:p>
            <a:endParaRPr lang="fr-FR" sz="1200"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Le soir, après le nettoyage/démaquillage et la brumisation de la 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adaptée, appliquer 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 sur l'ensemble du visage, du cou et du décolleté.</a:t>
            </a:r>
            <a:endParaRPr lang="fr-FR" sz="1200" b="0" i="0" u="sng"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0" indent="0">
              <a:buNone/>
            </a:pPr>
            <a:r>
              <a:rPr lang="fr-FR" sz="1200" b="0" i="0" u="none" strike="noStrike" kern="1200" dirty="0">
                <a:solidFill>
                  <a:schemeClr val="tx1"/>
                </a:solidFill>
                <a:effectLst/>
                <a:latin typeface="+mn-lt"/>
                <a:ea typeface="+mn-ea"/>
                <a:cs typeface="+mn-cs"/>
              </a:rPr>
              <a:t>Time </a:t>
            </a:r>
            <a:r>
              <a:rPr lang="fr-FR" sz="1200" b="0" i="0" u="none" strike="noStrike" kern="1200" dirty="0" err="1">
                <a:solidFill>
                  <a:schemeClr val="tx1"/>
                </a:solidFill>
                <a:effectLst/>
                <a:latin typeface="+mn-lt"/>
                <a:ea typeface="+mn-ea"/>
                <a:cs typeface="+mn-cs"/>
              </a:rPr>
              <a:t>Resist</a:t>
            </a:r>
            <a:r>
              <a:rPr lang="fr-FR" sz="1200" b="0" i="0" u="none" strike="noStrike" kern="1200" dirty="0">
                <a:solidFill>
                  <a:schemeClr val="tx1"/>
                </a:solidFill>
                <a:effectLst/>
                <a:latin typeface="+mn-lt"/>
                <a:ea typeface="+mn-ea"/>
                <a:cs typeface="+mn-cs"/>
              </a:rPr>
              <a:t> Nuit</a:t>
            </a:r>
          </a:p>
          <a:p>
            <a:pPr marL="0" indent="0">
              <a:buFontTx/>
              <a:buNone/>
            </a:pPr>
            <a:r>
              <a:rPr lang="fr-FR" sz="1200" b="0" i="0" u="none" strike="noStrike" kern="1200" dirty="0">
                <a:solidFill>
                  <a:schemeClr val="tx1"/>
                </a:solidFill>
                <a:effectLst/>
                <a:latin typeface="+mn-lt"/>
                <a:ea typeface="+mn-ea"/>
                <a:cs typeface="+mn-cs"/>
              </a:rPr>
              <a:t>Contient 90% d’ingrédients d’origine naturelle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black"/>
                </a:solidFill>
                <a:latin typeface="+mn-lt"/>
                <a:ea typeface="+mn-ea"/>
                <a:cs typeface="+mn-cs"/>
              </a:rPr>
              <a:t>Association inédite de cellules souches et du complexe </a:t>
            </a:r>
            <a:r>
              <a:rPr lang="fr-FR" sz="1200" kern="1200" dirty="0" err="1">
                <a:solidFill>
                  <a:prstClr val="black"/>
                </a:solidFill>
                <a:latin typeface="+mn-lt"/>
                <a:ea typeface="+mn-ea"/>
                <a:cs typeface="+mn-cs"/>
              </a:rPr>
              <a:t>Youth</a:t>
            </a:r>
            <a:r>
              <a:rPr lang="fr-FR" sz="1200" kern="1200" dirty="0">
                <a:solidFill>
                  <a:prstClr val="black"/>
                </a:solidFill>
                <a:latin typeface="+mn-lt"/>
                <a:ea typeface="+mn-ea"/>
                <a:cs typeface="+mn-cs"/>
              </a:rPr>
              <a:t> Energy </a:t>
            </a:r>
            <a:endParaRPr lang="fr-FR" sz="1200" b="0" i="0" u="none" strike="noStrike" kern="120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Lisse rides et ridules et atténue les signes de fatigue </a:t>
            </a:r>
          </a:p>
          <a:p>
            <a:pPr marL="0" indent="0">
              <a:buFontTx/>
              <a:buNone/>
            </a:pPr>
            <a:r>
              <a:rPr lang="fr-FR" sz="1200" b="0" i="0" u="none" strike="noStrike" kern="1200" dirty="0">
                <a:solidFill>
                  <a:schemeClr val="tx1"/>
                </a:solidFill>
                <a:effectLst/>
                <a:latin typeface="+mn-lt"/>
                <a:ea typeface="+mn-ea"/>
                <a:cs typeface="+mn-cs"/>
              </a:rPr>
              <a:t>La peau est régénérée</a:t>
            </a:r>
          </a:p>
          <a:p>
            <a:pPr marL="0" indent="0">
              <a:buFontTx/>
              <a:buNone/>
            </a:pPr>
            <a:r>
              <a:rPr lang="fr-FR" sz="1200" b="0" i="0" u="none" strike="noStrike" kern="1200" dirty="0">
                <a:solidFill>
                  <a:schemeClr val="tx1"/>
                </a:solidFill>
                <a:effectLst/>
                <a:latin typeface="+mn-lt"/>
                <a:ea typeface="+mn-ea"/>
                <a:cs typeface="+mn-cs"/>
              </a:rPr>
              <a:t>Le teint gagne en éclat au réveil</a:t>
            </a:r>
          </a:p>
          <a:p>
            <a:pPr marL="171450" indent="-171450">
              <a:buFontTx/>
              <a:buChar char="-"/>
            </a:pP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18</a:t>
            </a:fld>
            <a:endParaRPr lang="fr-FR"/>
          </a:p>
        </p:txBody>
      </p:sp>
    </p:spTree>
    <p:extLst>
      <p:ext uri="{BB962C8B-B14F-4D97-AF65-F5344CB8AC3E}">
        <p14:creationId xmlns:p14="http://schemas.microsoft.com/office/powerpoint/2010/main" val="412332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EVALUATION INSTRUMENTALE – Mesure par analyse vidéo (logiciel </a:t>
            </a:r>
            <a:r>
              <a:rPr lang="fr-FR"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Quantirides</a:t>
            </a: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données sur les rides après application pendant 4 semaines de la crème TIME RESIST NUIT (meilleur résultat obtenu)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fr-FR"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(6)TEST CONSOMMATEUR – Autoévaluation après application de la crème TIME RESIST NUIT le soir par 20 femmes de 40 à 55 ans pendant 4 semaines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19</a:t>
            </a:fld>
            <a:endParaRPr lang="fr-FR"/>
          </a:p>
        </p:txBody>
      </p:sp>
    </p:spTree>
    <p:extLst>
      <p:ext uri="{BB962C8B-B14F-4D97-AF65-F5344CB8AC3E}">
        <p14:creationId xmlns:p14="http://schemas.microsoft.com/office/powerpoint/2010/main" val="403366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88629C-0C3F-426B-8A7E-EC5CABFFBC73}" type="slidenum">
              <a:rPr lang="fr-FR" smtClean="0"/>
              <a:t>20</a:t>
            </a:fld>
            <a:endParaRPr lang="fr-FR"/>
          </a:p>
        </p:txBody>
      </p:sp>
    </p:spTree>
    <p:extLst>
      <p:ext uri="{BB962C8B-B14F-4D97-AF65-F5344CB8AC3E}">
        <p14:creationId xmlns:p14="http://schemas.microsoft.com/office/powerpoint/2010/main" val="289926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Notre peau est divisée en 3 couches principales ayant chacune leur rôle dans le maintien de sa structure.</a:t>
            </a:r>
          </a:p>
          <a:p>
            <a:endParaRPr lang="fr-FR" dirty="0"/>
          </a:p>
          <a:p>
            <a:r>
              <a:rPr lang="fr-FR" dirty="0"/>
              <a:t>EPIDERME</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L’épiderme est la couche superficielle de la peau, celle qui est le plus exposée aux agressions extérieures. </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Il se renouvelle toutes les quatre semaines environ par élimination des cellules mortes superficielles.  Il est épais d’environ 0,1 mm de profondeur et constitué à 90 % de kératinocytes (cellules donnant son aspect et sa dureté à l’épiderme). </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Il se divise en 4 couches, distinguant les différents stades d’évolution des kératinocytes. D’autres types cellulaires apparaissent aussi dans cette couche : les cellules de Langerhans ( cellules du système immunitaire) et les mélanocytes (produisent la mélanine). </a:t>
            </a:r>
          </a:p>
          <a:p>
            <a:pPr algn="just">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La couche basale constitue la couche de jonction avec le derme. C’est ici que sont produits les kératinocytes à partir de cellules souches épidermiques. </a:t>
            </a:r>
          </a:p>
          <a:p>
            <a:endParaRPr lang="fr-FR" dirty="0"/>
          </a:p>
          <a:p>
            <a:r>
              <a:rPr lang="fr-FR" dirty="0"/>
              <a:t>DERME</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Le derme est la couche située au-dessous de l’épiderme. Elle est 4 fois plus épaisse. Il héberge toutes les structures vivantes : les vaisseaux sanguins, les follicules pileux, les fibres de collagène et d'élastine produites par les fibroblastes. Et enfin les glandes sudorales et sébacées. </a:t>
            </a: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Avec l’âge le nombre et l’activité des fibroblastes diminue, ils produisent donc moins de fibres de collagène et d’élastine d’où un amincissement du derme et la formation de rides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solidFill>
                  <a:srgbClr val="444444"/>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b="0" u="non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HYPODERME</a:t>
            </a:r>
            <a:endParaRPr lang="fr-FR" sz="1200" b="0" u="none"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L’hypoderme est la zone la plus profonde de la peau, il est constituée de cellules graisseuses appelées adipocytes. Cette couche permet de soutenir les couches supérieures de la peau, elle est protectrice et isolante de la chaleur corporelle. Elle comprend les réserves énergétiques permettant de nourrir la peau telles que les lipides et les acides gras.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4</a:t>
            </a:fld>
            <a:endParaRPr lang="fr-FR"/>
          </a:p>
        </p:txBody>
      </p:sp>
    </p:spTree>
    <p:extLst>
      <p:ext uri="{BB962C8B-B14F-4D97-AF65-F5344CB8AC3E}">
        <p14:creationId xmlns:p14="http://schemas.microsoft.com/office/powerpoint/2010/main" val="172178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l’âge la morphologie de la peau évolue : </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des capacités de la peau à se renouveler (diminution de la prolifération et de la progression vers la surface des kératinocytes)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Couche cornée de l’épiderme qui s’affine</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de la synthèse des lipides formant le film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hydrolipique</a:t>
            </a:r>
            <a:r>
              <a:rPr lang="fr-FR" sz="1800" dirty="0">
                <a:effectLst/>
                <a:latin typeface="Calibri" panose="020F0502020204030204" pitchFamily="34" charset="0"/>
                <a:ea typeface="Calibri" panose="020F0502020204030204" pitchFamily="34" charset="0"/>
                <a:cs typeface="Times New Roman" panose="02020603050405020304" pitchFamily="18" charset="0"/>
              </a:rPr>
              <a:t> protecteur de la peau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Peau se déshydrate et s’assèche plus rapidement</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du nombre de cellules de Langerhans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de la vivacité de la réponse immunitaire</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Dérèglement de la mélanogenèse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taches brunes, teint non homogène </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Diminution de la taille et nombre fibroblastes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désorganisation de l’architecture du derme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Partie inférieure du visage qui s’affaisse progressivement ainsi que pommettes, yeux et sourcils</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Altération des fibres d'élastine et modification des fibres de collagène (elles deviennent rigides et sont détruites par la collagénase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perte de souplesse, de fermeté et d'élasticité</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rides plus profondes</a:t>
            </a:r>
          </a:p>
          <a:p>
            <a:pPr marL="342900" lvl="0" indent="-342900" algn="just">
              <a:lnSpc>
                <a:spcPct val="107000"/>
              </a:lnSpc>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L’acide hyaluronique, principal réservoir d’eau de la peau est dégradé de plus en plus chaque jour</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perte de densité, d’hydratation</a:t>
            </a:r>
          </a:p>
          <a:p>
            <a:pPr marL="342900" lvl="0" indent="-342900" algn="just">
              <a:lnSpc>
                <a:spcPct val="107000"/>
              </a:lnSpc>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Ralentissement de la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micro-circulation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sanguine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teint terne, apparition de petits vaisseaux</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5</a:t>
            </a:fld>
            <a:endParaRPr lang="fr-FR"/>
          </a:p>
        </p:txBody>
      </p:sp>
    </p:spTree>
    <p:extLst>
      <p:ext uri="{BB962C8B-B14F-4D97-AF65-F5344CB8AC3E}">
        <p14:creationId xmlns:p14="http://schemas.microsoft.com/office/powerpoint/2010/main" val="303767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DERME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Le derme est la couche située au-dessous de l’épiderme. Elle est 4 fois plus épaisse. Il héberge toutes les structures vivantes : les vaisseaux sanguins, les follicules pileux, les fibres de collagène et d'élastine produites par les fibroblastes. Et enfin les glandes sudorales et sébacées. </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cellules dermiques, forment deux populations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a:t>
            </a: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fibroblastes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qui produisent la matrice extracellulaire, la structure de base du derme. Ils produisent notamment le collagène et l’élastine, garants du maintien de la rigidité et de l’élasticité de la peau.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a:t>
            </a: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cellules du système immunitaire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(cellules dendritiques dermiques, les mastocytes et macrophages)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l’âge le nombre et l’activité des fibroblastes diminue, ils produisent donc moins de fibres de collagène et d’élastine d’où un amincissement du derme et la formation de rides. </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6</a:t>
            </a:fld>
            <a:endParaRPr lang="fr-FR"/>
          </a:p>
        </p:txBody>
      </p:sp>
    </p:spTree>
    <p:extLst>
      <p:ext uri="{BB962C8B-B14F-4D97-AF65-F5344CB8AC3E}">
        <p14:creationId xmlns:p14="http://schemas.microsoft.com/office/powerpoint/2010/main" val="397519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matrice extra-cellulaire (MEC) désigne l’ensemble des macromolécules extracellulaires du derme, elle est donc le plus grand composant de la peau. Il s’agit de la partie qui donne à la peau ses uniques propriétés d’élasticité et fermeté.</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Celles-ci sont dues à 2 classes de molécules contenues dans la MEC et sécrétées par les fibroblastes : </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Protéines structurales : collagène, élastine</a:t>
            </a:r>
          </a:p>
          <a:p>
            <a:pPr marL="342900" lvl="0" indent="-342900" algn="just">
              <a:lnSpc>
                <a:spcPct val="107000"/>
              </a:lnSpc>
              <a:spcAft>
                <a:spcPts val="800"/>
              </a:spcAft>
              <a:buFont typeface="Calibri" panose="020F0502020204030204" pitchFamily="34" charset="0"/>
              <a:buChar char="-"/>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Proteoglycanes</a:t>
            </a:r>
            <a:r>
              <a:rPr lang="fr-FR" sz="1800" dirty="0">
                <a:effectLst/>
                <a:latin typeface="Calibri" panose="020F0502020204030204" pitchFamily="34" charset="0"/>
                <a:ea typeface="Calibri" panose="020F0502020204030204" pitchFamily="34" charset="0"/>
                <a:cs typeface="Times New Roman" panose="02020603050405020304" pitchFamily="18" charset="0"/>
              </a:rPr>
              <a:t> : protéines comme l’acide hyaluronique, qui sont des protéines très hydratées,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glucosaminoglycanes</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GAGs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L’assemblement de ses différents composants donne ses propriétés à la MEC et donne l’aspect jeune à la peau.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l’âge, les gènes codants pour la synthèse des molécules structurelles de la MEC du derme se « mettent en sommeil ». La MEC se déstructure et la peau perd en fermeté figeant les expressions négatives du visage : les rides du lion durcissent le regard, l’accentuation des sillons nasogéniens et l’apparition des rides péribuccales donne un aspect triste.  </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Composition chimique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collagène</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une protéine fibreuse composée principalement d'acides aminés tels que la glycine, la proline et l'hydroxyproline. Il forme des fibres longues, épaisses et solides qui apportent structure et résistance à la peau.</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élastine</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une protéine élastique riche en acides aminés spécifiques, notamment la glycine, l'alanine et la valine. Elle se présente sous la forme de fibres fines et souples qui confèrent à la peau son élasticité et sa capacité à se déformer et à reprendre sa forme initiale.</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Fonctions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collagène</a:t>
            </a:r>
            <a:r>
              <a:rPr lang="fr-FR" sz="1800" dirty="0">
                <a:effectLst/>
                <a:latin typeface="Calibri" panose="020F0502020204030204" pitchFamily="34" charset="0"/>
                <a:ea typeface="Calibri" panose="020F0502020204030204" pitchFamily="34" charset="0"/>
                <a:cs typeface="Times New Roman" panose="02020603050405020304" pitchFamily="18" charset="0"/>
              </a:rPr>
              <a:t> assure la structure et la résistance de la peau. Il agit comme un "échafaudage" qui maintient la fermeté et la tonicité de la peau, aidant à prévenir le relâchement cutané et le vieillissement prématuré.</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élastine</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responsable de l'élasticité de la peau. Elle permet à la peau de se plier, de bouger et de reprendre sa forme après avoir été étirée ou déformée. L'élastine empêche la peau de se relâcher et contribue à maintenir une apparence jeune et ferme.</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Structure et organisation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fibres de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collagène</a:t>
            </a:r>
            <a:r>
              <a:rPr lang="fr-FR" sz="1800" dirty="0">
                <a:effectLst/>
                <a:latin typeface="Calibri" panose="020F0502020204030204" pitchFamily="34" charset="0"/>
                <a:ea typeface="Calibri" panose="020F0502020204030204" pitchFamily="34" charset="0"/>
                <a:cs typeface="Times New Roman" panose="02020603050405020304" pitchFamily="18" charset="0"/>
              </a:rPr>
              <a:t> sont plus épaisses et plus rigides. Elles forment un réseau dense dans le derme de la peau, lui conférant une résistance mécanique et une structure solide.</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fibres d'</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élastine</a:t>
            </a:r>
            <a:r>
              <a:rPr lang="fr-FR" sz="1800" dirty="0">
                <a:effectLst/>
                <a:latin typeface="Calibri" panose="020F0502020204030204" pitchFamily="34" charset="0"/>
                <a:ea typeface="Calibri" panose="020F0502020204030204" pitchFamily="34" charset="0"/>
                <a:cs typeface="Times New Roman" panose="02020603050405020304" pitchFamily="18" charset="0"/>
              </a:rPr>
              <a:t> sont plus fines et plus souples. Elles sont entrelacées avec les fibres de collagène pour former un réseau élastique qui permet à la peau de se déformer et de reprendre sa forme initiale.</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Le vieillissement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l'âge, la production de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collagène</a:t>
            </a:r>
            <a:r>
              <a:rPr lang="fr-FR" sz="1800" dirty="0">
                <a:effectLst/>
                <a:latin typeface="Calibri" panose="020F0502020204030204" pitchFamily="34" charset="0"/>
                <a:ea typeface="Calibri" panose="020F0502020204030204" pitchFamily="34" charset="0"/>
                <a:cs typeface="Times New Roman" panose="02020603050405020304" pitchFamily="18" charset="0"/>
              </a:rPr>
              <a:t> diminue, entraînant une perte de fermeté et de volume de la peau, ainsi que l'apparition de rides et de ridules.</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réduction de la production d'</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élastine</a:t>
            </a:r>
            <a:r>
              <a:rPr lang="fr-FR" sz="1800" dirty="0">
                <a:effectLst/>
                <a:latin typeface="Calibri" panose="020F0502020204030204" pitchFamily="34" charset="0"/>
                <a:ea typeface="Calibri" panose="020F0502020204030204" pitchFamily="34" charset="0"/>
                <a:cs typeface="Times New Roman" panose="02020603050405020304" pitchFamily="18" charset="0"/>
              </a:rPr>
              <a:t> avec l'âge contribue également au relâchement de la peau et à la perte d'élasticité, ce qui donne un aspect moins ferme et plus ridé.</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résumé, bien que le collagène et l'élastine travaillent ensemble pour assurer l'intégrité et la fonctionnalité de la peau, ils ont des propriétés distinctes et jouent des rôles spécifiques dans la structure, la fermeté et l'élasticité de la peau.</a:t>
            </a: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7</a:t>
            </a:fld>
            <a:endParaRPr lang="fr-FR"/>
          </a:p>
        </p:txBody>
      </p:sp>
    </p:spTree>
    <p:extLst>
      <p:ext uri="{BB962C8B-B14F-4D97-AF65-F5344CB8AC3E}">
        <p14:creationId xmlns:p14="http://schemas.microsoft.com/office/powerpoint/2010/main" val="81713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 quotidien, la peau doit faire face à des attaques diverses. Elle est exposée, par exemple, à des agents chimiques comme le savon ainsi qu'à des stress physiques comme la friction avec les vêtements et l'exposition au soleil.  La peau doit donc se renouveler constamment pour garder son bon état général. Ce sont les cellules souches qui rendent ces processus de maintien et de réparation possibles : elles sont responsables de cette régénération constante de la peau. En effet, </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elles peuvent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multiplier à l'identique et à l’infini pour produire de nouvelle cellules souches : on parle de capacité d’autorenouvèlement. </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différencier en 1 cellule spécialisée selon les besoins de l'organisme (par exemple 1 seule cellule souche de l’épiderme est capable de produire plus de 100 milliards de cellules).</a:t>
            </a:r>
          </a:p>
          <a:p>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Jusqu'ici, les scientifiques ont identifié plusieurs types de cellules souches de peau :</a:t>
            </a:r>
          </a:p>
          <a:p>
            <a:pPr marL="342900" lvl="0" indent="-342900" algn="just">
              <a:lnSpc>
                <a:spcPct val="107000"/>
              </a:lnSpc>
              <a:buFont typeface="Calibri" panose="020F0502020204030204" pitchFamily="34" charset="0"/>
              <a:buChar char="-"/>
            </a:pPr>
            <a:r>
              <a:rPr lang="fr-FR" sz="1800" b="1" dirty="0">
                <a:effectLst/>
                <a:latin typeface="Calibri" panose="020F0502020204030204" pitchFamily="34" charset="0"/>
                <a:ea typeface="Times New Roman" panose="02020603050405020304" pitchFamily="18" charset="0"/>
                <a:cs typeface="Times New Roman" panose="02020603050405020304" pitchFamily="18" charset="0"/>
              </a:rPr>
              <a:t>Les cellules souches épidermiques, </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qui sont responsables de la régénération et réparation quotidienne des différentes couches de l'épiderme et donc de sa régénération complète (tous les 28 jours chez les sujets jeunes). Elles sont principalement à l’origine des kératinocytes et sont localisées dans la couche basale de l'épiderme. </a:t>
            </a:r>
            <a:r>
              <a:rPr lang="fr-FR" sz="1800" dirty="0">
                <a:effectLst/>
                <a:latin typeface="Calibri" panose="020F0502020204030204" pitchFamily="34" charset="0"/>
                <a:ea typeface="Calibri" panose="020F0502020204030204" pitchFamily="34" charset="0"/>
                <a:cs typeface="Times New Roman" panose="02020603050405020304" pitchFamily="18" charset="0"/>
              </a:rPr>
              <a:t>En conséquence du ralentissement de l’activité des cellules souches épidermiques, la peau s'amincit et se ride, le film hydrolipidique se fragilise, ce qui rend la peau plus sèche et plus fragile.</a:t>
            </a:r>
          </a:p>
          <a:p>
            <a:pPr marL="457200" algn="just">
              <a:lnSpc>
                <a:spcPct val="107000"/>
              </a:lnSpc>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b="1" dirty="0">
                <a:effectLst/>
                <a:latin typeface="Calibri" panose="020F0502020204030204" pitchFamily="34" charset="0"/>
                <a:ea typeface="Times New Roman" panose="02020603050405020304" pitchFamily="18" charset="0"/>
                <a:cs typeface="Times New Roman" panose="02020603050405020304" pitchFamily="18" charset="0"/>
              </a:rPr>
              <a:t>Les cellules souches dermiques : </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Elles seraient localisées autour du follicule pileux. Jusqu’alors on pensait que celles-ci n’étaient à l’origine que du renouvellement constant des poils or des études ont montré qu’elles seraient aussi à l’origine du renouvellement des fibroblastes, </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les cellules qui produisent les fibres de soutien de la peau (collagène et élastine). Ces cellules souches sont donc impliquées dans le maintien de l’élasticité et l’architecture de la peau.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cellules souches réparent et renouvellent la peau ; elles sont donc essentielles pour la conserver visiblement belle et jeune. Il est prouvé que la quantité, l’activité d’autorenouvèlement et la « qualité » des cellules souches</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la peau se détériorent avec le temps (UV, stress, âge…) ; celles-ci, moins nombreuses, deviennent plus « fatiguées et abîmées » (on en aurait en moyenne dix fois moins à 60 ans qu’au début de la vie)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 </a:t>
            </a:r>
            <a:r>
              <a:rPr lang="fr-FR" sz="1800" dirty="0">
                <a:effectLst/>
                <a:latin typeface="Calibri" panose="020F0502020204030204" pitchFamily="34" charset="0"/>
                <a:ea typeface="Calibri" panose="020F0502020204030204" pitchFamily="34" charset="0"/>
                <a:cs typeface="Times New Roman" panose="02020603050405020304" pitchFamily="18" charset="0"/>
              </a:rPr>
              <a:t>processus d’affaiblissement est l’une des causes principales du vieillissement de la peau et de l’apparition des rides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baisse d’activité et de quantité des </a:t>
            </a:r>
            <a:r>
              <a:rPr lang="fr-FR"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cellules souches épidermiques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induit une diminution du renouvellement de l’épiderme qui ne se fait plus tous les 28 jours, il devient alors plus fragile face aux agressions extérieures et la qualité de la surface de la peau diminue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baisse d’activité et de quantité des </a:t>
            </a:r>
            <a:r>
              <a:rPr lang="fr-FR"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cellules souches dermiques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conduit à la diminution du nombre de fibroblastes et donc à une diminution de la production de collagène et d’élastine d’où une perte de densité, de fermeté et d’élasticité de la peau.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9</a:t>
            </a:fld>
            <a:endParaRPr lang="fr-FR"/>
          </a:p>
        </p:txBody>
      </p:sp>
    </p:spTree>
    <p:extLst>
      <p:ext uri="{BB962C8B-B14F-4D97-AF65-F5344CB8AC3E}">
        <p14:creationId xmlns:p14="http://schemas.microsoft.com/office/powerpoint/2010/main" val="339548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L’industrie cosmétique s’intéresse donc à ces trésors de l’organisme et à leur « mode de vie » car elles sont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essentielles pour contrer le vieillissement de la peau.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cellules souches résident dans un microenvironnement particulier appelé “niche”, constitué d'autres cellules, de facteurs de croissance, etc. Le rôle des cosmétiques est d'apporter tous les éléments nécessaires à l'amélioration de ce cocon pour qu'elles s'y épanouissent et fonctionnent de façon optimale.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Apparue pour la première fois sur le marché en 2008, cette nouvelle technologie cosmétique est un des sujets de recherche principal pour la lutte contre les signes de l’âge.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r>
              <a:rPr lang="fr-FR" sz="1800" u="sng"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ere</a:t>
            </a:r>
            <a:r>
              <a:rPr lang="fr-F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générations de cosmétiques : cellules souches épidermiques et protection de la niche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Dans cette première génération, les marques s’intéressaient à protéger la "niche" (le microenvironnement), dans laquelle les cellules souches sont abritées. Cette solution répondait à la constatation selon laquelle les cellules souches sont vulnérables et leur nombre et leur capacité de renouvellement diminue avec le temps, il faut donc protéger leur environnement pour protéger durablement le pool de cellules souches.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none" strike="no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fr-FR" sz="1800" u="sng"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a:t>
            </a:r>
            <a:r>
              <a:rPr lang="fr-FR"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génération de cosmétiques : Cellules souches végétales et cellules souches dermiques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 glisse au cœur des crèmes anti-âge des cellules souches végétales, qui sont des actifs cosmétiques extraits des plantes par biotechnologie. Comme les cellules souches humaines, elles ont un pouvoir exceptionnel d'</a:t>
            </a:r>
            <a:r>
              <a:rPr lang="fr-FR"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autorégénération</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et vont réveiller les éléments jeunesse de la peau. Elles sont en effet capables d’influer positivement sur le fonctionnement des cellules souches de la peau en les protégeant et en maintenant leur capacité d’autorenouvèlement (test in vitro). Les cellules souches végétales créent comme un cocon autour des cellules souches de la peau les protégeant ainsi des agressions extérieures et de leur dégradation au fil du temps.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D’abord destiné à agir au niveau des cellules souches épidermiques, la découverte autour de la présence et de l’exceptionnel pouvoir des cellules souches dermiques donne aujourd’hui un nouveau tournant à cette technologie.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10</a:t>
            </a:fld>
            <a:endParaRPr lang="fr-FR"/>
          </a:p>
        </p:txBody>
      </p:sp>
    </p:spTree>
    <p:extLst>
      <p:ext uri="{BB962C8B-B14F-4D97-AF65-F5344CB8AC3E}">
        <p14:creationId xmlns:p14="http://schemas.microsoft.com/office/powerpoint/2010/main" val="184919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Histoire : </a:t>
            </a:r>
            <a:r>
              <a:rPr lang="fr-FR" sz="1800" dirty="0">
                <a:effectLst/>
                <a:latin typeface="Calibri" panose="020F0502020204030204" pitchFamily="34" charset="0"/>
                <a:ea typeface="Calibri" panose="020F0502020204030204" pitchFamily="34" charset="0"/>
                <a:cs typeface="Times New Roman" panose="02020603050405020304" pitchFamily="18" charset="0"/>
              </a:rPr>
              <a:t>Pendant la période glaciaire de 110 000 av JC à 10000 av JC, 90 % de la vie terrestre a disparu car la terre a été recouverte de neige et de glace. Quelques plantes ont survécu à cette période glaciaire c’est notamment le cas des nunataks. Ces plantes alpines extrémophiles ont survécu à la période glaciaire car elles ont migré durant les périodes de grands froids vers des sommets non glacés des montagnes appelés justement Nunatak (d’où leur nom). Elles peuvent encore être trouvées dans les Alpes et sont considérées comme les espèces les plus historiques de la flore alpine. </a:t>
            </a:r>
          </a:p>
          <a:p>
            <a:pPr algn="just">
              <a:lnSpc>
                <a:spcPct val="107000"/>
              </a:lnSpc>
              <a:spcAft>
                <a:spcPts val="800"/>
              </a:spcAft>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Saponaria</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Pumila</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une de ces nunataks qui, étant constamment exposées à de fortes radiations UV mais aussi des températures très froides, a développé des propriétés protectrices et réparatrices pour survivre à son environnement extrême.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Méthode de production : </a:t>
            </a:r>
            <a:r>
              <a:rPr lang="fr-FR" sz="1200" kern="1200" dirty="0">
                <a:solidFill>
                  <a:schemeClr val="tx1"/>
                </a:solidFill>
                <a:effectLst/>
                <a:latin typeface="+mn-lt"/>
                <a:ea typeface="+mn-ea"/>
                <a:cs typeface="+mn-cs"/>
              </a:rPr>
              <a:t>Éco-innovation</a:t>
            </a:r>
          </a:p>
          <a:p>
            <a:r>
              <a:rPr lang="fr-FR" sz="1200" kern="1200" dirty="0">
                <a:solidFill>
                  <a:schemeClr val="tx1"/>
                </a:solidFill>
                <a:effectLst/>
                <a:latin typeface="+mn-lt"/>
                <a:ea typeface="+mn-ea"/>
                <a:cs typeface="+mn-cs"/>
              </a:rPr>
              <a:t>Une très petite quantité de matériel végétal (par exemple un fruit ou une feuille) est nécessaire pour établir une culture de cellules souches végétales. Les plantes rares et menacées sont ainsi préservées.</a:t>
            </a:r>
          </a:p>
          <a:p>
            <a:r>
              <a:rPr lang="fr-FR" sz="1200" kern="1200" dirty="0">
                <a:solidFill>
                  <a:schemeClr val="tx1"/>
                </a:solidFill>
                <a:effectLst/>
                <a:latin typeface="+mn-lt"/>
                <a:ea typeface="+mn-ea"/>
                <a:cs typeface="+mn-cs"/>
              </a:rPr>
              <a:t>Cette technique ne nécessite pas de terres agricoles</a:t>
            </a:r>
          </a:p>
          <a:p>
            <a:r>
              <a:rPr lang="fr-FR" sz="1200" kern="1200" dirty="0">
                <a:solidFill>
                  <a:schemeClr val="tx1"/>
                </a:solidFill>
                <a:effectLst/>
                <a:latin typeface="+mn-lt"/>
                <a:ea typeface="+mn-ea"/>
                <a:cs typeface="+mn-cs"/>
              </a:rPr>
              <a:t>Elle est économe en eau par rapport aux procédés conventionnels Elle ne nécessite pas de pesticides ni d'engrais. </a:t>
            </a:r>
          </a:p>
          <a:p>
            <a:endParaRPr lang="fr-FR" sz="1200" kern="1200" dirty="0">
              <a:solidFill>
                <a:schemeClr val="tx1"/>
              </a:solidFill>
              <a:effectLst/>
              <a:latin typeface="+mn-lt"/>
              <a:ea typeface="+mn-ea"/>
              <a:cs typeface="+mn-cs"/>
            </a:endParaRPr>
          </a:p>
          <a:p>
            <a:pPr algn="just">
              <a:lnSpc>
                <a:spcPct val="107000"/>
              </a:lnSpc>
              <a:spcAft>
                <a:spcPts val="800"/>
              </a:spcAft>
              <a:tabLst>
                <a:tab pos="1185545" algn="l"/>
              </a:tabLst>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Actions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(test in vitro)</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L’extraordinaire potentiel de survie de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Saponaria</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Pumila</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leur permet de protéger et maintenir la vitalité des cellules souches du derme. La peau conserve alors les armes pour se protéger contre les stress environnementaux et les dégradations liées à l’âge.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Concrètement, au cœur de la formule TIME RESIST, les cellules souches végétales de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Saponaria</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Pumila</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Protège des cellules souches dermiques des effets néfastes des UV et de la lumière visible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Maintienne la vitalité des cellules souches dermiques et donc leur capacité d’autorenouvèlement.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Augmente de la densité du derme en le protégeant contre les ruptures dans son architecture (arrangement des fibres élastines et collagènes).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1185545" algn="l"/>
              </a:tabLs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Améliore la fermeté et l’élasticité de la peau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11</a:t>
            </a:fld>
            <a:endParaRPr lang="fr-FR"/>
          </a:p>
        </p:txBody>
      </p:sp>
    </p:spTree>
    <p:extLst>
      <p:ext uri="{BB962C8B-B14F-4D97-AF65-F5344CB8AC3E}">
        <p14:creationId xmlns:p14="http://schemas.microsoft.com/office/powerpoint/2010/main" val="332291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L’inflammation constitue la défense de la peau contre les agressions extérieures. Elle se caractérise par une augmentation de la circulation sanguine, la dilatation des vaisseaux, l’activation des leucocytes et la synthèse de molécules médiatrices (cytokines) qui vont servir à initier l’élimination des agents toxiques et conduire à la réparation des tissus. En surface elle se caractérise souvent par des rougeurs, des gonflements, de la chaleur et parfois des douleurs. </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existe en réalité 2 types d’inflammation : </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Inflammation aigüe</a:t>
            </a:r>
            <a:r>
              <a:rPr lang="fr-FR" sz="1800" dirty="0">
                <a:effectLst/>
                <a:latin typeface="Calibri" panose="020F0502020204030204" pitchFamily="34" charset="0"/>
                <a:ea typeface="Calibri" panose="020F0502020204030204" pitchFamily="34" charset="0"/>
                <a:cs typeface="Times New Roman" panose="02020603050405020304" pitchFamily="18" charset="0"/>
              </a:rPr>
              <a:t> : Celle qui arrive après une coupure, une infection, une toux, une cheville foulée ou encore une appendicite et dont les effets sont visibles à courts termes. Elle est caractérisée par des facteurs précis et mesurables bien connus. </a:t>
            </a:r>
          </a:p>
          <a:p>
            <a:pPr marL="342900" lvl="0" indent="-342900" algn="just">
              <a:lnSpc>
                <a:spcPct val="107000"/>
              </a:lnSpc>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Inflammation chronique</a:t>
            </a:r>
            <a:r>
              <a:rPr lang="fr-FR" sz="1800" dirty="0">
                <a:effectLst/>
                <a:latin typeface="Calibri" panose="020F0502020204030204" pitchFamily="34" charset="0"/>
                <a:ea typeface="Calibri" panose="020F0502020204030204" pitchFamily="34" charset="0"/>
                <a:cs typeface="Times New Roman" panose="02020603050405020304" pitchFamily="18" charset="0"/>
              </a:rPr>
              <a:t> : celle qui dure et résulte d’une usure globale du corps. Celle-ci peut être enclenchée par des conditions environnementales ou sociétales « dangereuses » comme l’obésité, l’anorexie, le manque d’exercice, le tabac, le stress, la pollution, la consommation excessive d’alcools… Elle est la réponse du corps a un stimulus qu’il considère comme étant une menace mais qui n’en est pas vraiment une. La plupart du temps on ne sent pas cette inflammation mais elle est notamment responsable de l’apparition des signes visibles de l’âge (rides, relâchement….) : Ce phénomène est alors appelé </a:t>
            </a:r>
            <a:r>
              <a:rPr lang="fr-FR" sz="1800" b="1"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 ou vieillissement silencieux.</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Qu’est-ce que l’</a:t>
            </a:r>
            <a:r>
              <a:rPr lang="fr-FR" sz="1800"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u="sng" dirty="0">
                <a:effectLst/>
                <a:latin typeface="Calibri" panose="020F0502020204030204" pitchFamily="34" charset="0"/>
                <a:ea typeface="Calibri" panose="020F0502020204030204" pitchFamily="34" charset="0"/>
                <a:cs typeface="Times New Roman" panose="02020603050405020304" pitchFamily="18" charset="0"/>
              </a:rPr>
              <a: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issue de la contraction du mot « inflammation » avec «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aging</a:t>
            </a:r>
            <a:r>
              <a:rPr lang="fr-FR" sz="1800" dirty="0">
                <a:effectLst/>
                <a:latin typeface="Calibri" panose="020F0502020204030204" pitchFamily="34" charset="0"/>
                <a:ea typeface="Calibri" panose="020F0502020204030204" pitchFamily="34" charset="0"/>
                <a:cs typeface="Times New Roman" panose="02020603050405020304" pitchFamily="18" charset="0"/>
              </a:rPr>
              <a:t> ». Elle serait responsable de 80 % des pathologies liées à l’âge ainsi que du vieillissement cutané. Avec l’âge, des micro-inflammations répétitives se propagent dans le tissu cutané et faiblissent les systèmes de défense des cellules. Rides, déshydratation, relâchement cutané, teint terne… en sont les conséquences visibles. Elle concerne tous les individus et se caractérise par une présence chronique dans l’organisme d’interleukine 6 (IL-6, cytokines, marqueur majeur de l’inflammation) dont la concentration augmente avec l’âge.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 phénomène est amplifié avec l’âge du fait de stimuli internes ou externes : </a:t>
            </a:r>
          </a:p>
          <a:p>
            <a:pPr marL="342900" lvl="0" indent="-342900" algn="l">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polluants environnementaux</a:t>
            </a:r>
          </a:p>
          <a:p>
            <a:pPr marL="342900" lvl="0" indent="-342900" algn="l">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rayons UV (soleil ou artificiel)</a:t>
            </a:r>
          </a:p>
          <a:p>
            <a:pPr marL="342900" lvl="0" indent="-342900" algn="l">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débris de la matrice extracellulaire</a:t>
            </a:r>
          </a:p>
          <a:p>
            <a:pPr marL="342900" lvl="0" indent="-342900" algn="l">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agents chimiques</a:t>
            </a:r>
          </a:p>
          <a:p>
            <a:pPr marL="342900" lvl="0" indent="-342900" algn="l">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Etc…</a:t>
            </a:r>
          </a:p>
          <a:p>
            <a:pPr marL="342900" lvl="0" indent="-342900" algn="l">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Que se passe-t-il au niveau cutané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Avec l’âge, l’épiderme est de plus en plus fin et fragile et plus perméable face à ses agresseurs (UV, pollution, tabac…). En réponse à ces agressions, l’organisme va initier une réponse inflammatoire génératrice de radicaux libres. Les radicaux libres causent des dommages oxydatifs aux cellules, protéines et aux lipides de la peau qui sont modifiées et ne peuvent plus assurer leurs fonctions.</a:t>
            </a:r>
          </a:p>
          <a:p>
            <a:pPr algn="l">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les conditions physiologiques normales, ces radicaux libres sont neutralisés par les défenses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anti-oxydantes</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l’organisme. Cependant, avec l’âge, ces défenses diminuent et les radicaux libres s’accumulent. Ce déséquilibre est appelé stress oxydatif.</a:t>
            </a:r>
          </a:p>
          <a:p>
            <a:pPr algn="l">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stress oxydatif va générer des médiateurs de l’inflammation tels que les cytokines et interleukines dont l’IL6. Cette augmentation de cytokines entretient le processus d’inflammation puisque l’inflammation est elle-même génératrice de radicaux libres. On entre alors dans un cercle inflammatoire chronique et silencieux. </a:t>
            </a:r>
          </a:p>
          <a:p>
            <a:pPr algn="l">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inflammation qui s’installe est responsable des phénomènes de vieillissement cutané comme les rides, ridules, relâchement cutané, perte d’éclat… Ce phénomène est ce qu’on appelle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dirty="0">
                <a:effectLst/>
                <a:latin typeface="Calibri" panose="020F0502020204030204" pitchFamily="34" charset="0"/>
                <a:ea typeface="Calibri" panose="020F0502020204030204" pitchFamily="34" charset="0"/>
                <a:cs typeface="Times New Roman" panose="02020603050405020304" pitchFamily="18" charset="0"/>
              </a:rPr>
              <a:t> ou vieillissement silencieux. </a:t>
            </a:r>
          </a:p>
          <a:p>
            <a:pPr algn="l">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Comment lutter contre l’</a:t>
            </a:r>
            <a:r>
              <a:rPr lang="fr-FR" sz="1800" u="sng" dirty="0" err="1">
                <a:effectLst/>
                <a:latin typeface="Calibri" panose="020F0502020204030204" pitchFamily="34" charset="0"/>
                <a:ea typeface="Calibri" panose="020F0502020204030204" pitchFamily="34" charset="0"/>
                <a:cs typeface="Times New Roman" panose="02020603050405020304" pitchFamily="18" charset="0"/>
              </a:rPr>
              <a:t>infamm’aging</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stress oxydatif peut être prévenu de l’intérieur par le biais d’une alimentation riche en nutriments anti-oxydants, vitamines,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oligoélements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fr-FR" sz="1800" dirty="0">
                <a:effectLst/>
                <a:latin typeface="Calibri" panose="020F0502020204030204" pitchFamily="34" charset="0"/>
                <a:ea typeface="Calibri" panose="020F0502020204030204" pitchFamily="34" charset="0"/>
                <a:cs typeface="Times New Roman" panose="02020603050405020304" pitchFamily="18" charset="0"/>
              </a:rPr>
              <a:t> … ainsi qu’une bonne hygiène de vie, cette défense peut aussi être aidée par des cosmétiques aux actifs neutralisant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fr-FR" sz="1800" dirty="0">
                <a:effectLst/>
                <a:latin typeface="Calibri" panose="020F0502020204030204" pitchFamily="34" charset="0"/>
                <a:ea typeface="Calibri" panose="020F0502020204030204" pitchFamily="34" charset="0"/>
                <a:cs typeface="Times New Roman" panose="02020603050405020304" pitchFamily="18" charset="0"/>
              </a:rPr>
              <a:t>. Ces actifs agissent pour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protéger la peau et ses cellules des réactions chroniques et silencieuses induites par les agressions extérieures et responsables du vieillissement cutané.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Plusieurs voies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Molécules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anti-oxydantes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pour réduire le stress oxydatif, facteur entretenant l’inflammation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Eléments capables de diminuer la quantité de cytokines (médiateur de l’inflammation) au sein des cellules.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Ingrédients de protection contre les agressions extérieures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Etc…. </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Lors d’une infection, les cellules immunitaires vont détecter la présence de pathogènes, entrer dans un mode actif et libérer des médiateurs de l’inflammation dans le milieu extracellulaire. Le processus d’inflammation est ainsi enclenché. Les plus connus dont les cytokines, des petites protéines qui vont permettre la communication entre les cellules immunes et l’orientation de la réponse immunitaire en fonction de la réponse détectée.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12</a:t>
            </a:fld>
            <a:endParaRPr lang="fr-FR"/>
          </a:p>
        </p:txBody>
      </p:sp>
    </p:spTree>
    <p:extLst>
      <p:ext uri="{BB962C8B-B14F-4D97-AF65-F5344CB8AC3E}">
        <p14:creationId xmlns:p14="http://schemas.microsoft.com/office/powerpoint/2010/main" val="2999326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7532A-609A-48F3-AE0C-35C01BCDCB0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C959941-EADF-4B25-89B2-D54FF168F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3BFEBBC-4950-455F-8886-3052DA5F6428}"/>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11AFBE9C-C83C-4EE8-B368-67C4F9C38A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3A9A4C-8649-4C16-98FE-2A5DFA018538}"/>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texte, capture d’écran, Rectangle&#10;&#10;Description générée automatiquement">
            <a:extLst>
              <a:ext uri="{FF2B5EF4-FFF2-40B4-BE49-F238E27FC236}">
                <a16:creationId xmlns:a16="http://schemas.microsoft.com/office/drawing/2014/main" id="{ABDF42B7-10B8-4C41-8094-4D2878775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61236E-2CE2-40B1-82D7-C47F94CAF1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2E9657-ABAE-42FC-AB3D-5A836A826B4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975052-563A-40A9-BFA9-0695C7B5950A}"/>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EAB696AD-798D-406C-A4BF-812E7AF1A7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D926E4-6900-4A31-A3B4-537845E900A9}"/>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174292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820F91E-F99F-4BE8-A4C3-ACF0E341212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FA96E59-A7CD-4BA7-828D-D71A77B72F4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3D02FC-C1F4-4C33-92EF-20E7913CFECA}"/>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E5F502F9-A284-404C-9AF2-D4F42B82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B82F67-B744-48A7-8953-361DAE65C38C}"/>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382260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1918911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226954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7FB23-0D9C-4A87-8F22-8375ADC6FE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035D0E-DCCD-49F1-B2D1-4B8DCD42D75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479083-BA8F-4452-A660-273931FE1A2E}"/>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D53A0956-627F-442D-BB10-89F469646E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6B2B9C-84DB-4019-A234-382740DFF9A7}"/>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capture d’écran, texte, Rectangle&#10;&#10;Description générée automatiquement">
            <a:extLst>
              <a:ext uri="{FF2B5EF4-FFF2-40B4-BE49-F238E27FC236}">
                <a16:creationId xmlns:a16="http://schemas.microsoft.com/office/drawing/2014/main" id="{97422D2C-99DF-4F85-A756-9EDB4560E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18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57D5A-3BD8-4C92-928A-C019C3A19B9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BD11C3F-8B73-4D16-9709-32EF809D3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D1E0218-2805-4EC7-9554-9A127EF0B3AB}"/>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A21D3904-7136-4538-BAC1-B13011D397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5A9D5A-360F-4551-9CF3-11C3EBE97FD8}"/>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fleur, Lilas, rose, cadre photo&#10;&#10;Description générée automatiquement">
            <a:extLst>
              <a:ext uri="{FF2B5EF4-FFF2-40B4-BE49-F238E27FC236}">
                <a16:creationId xmlns:a16="http://schemas.microsoft.com/office/drawing/2014/main" id="{031A7F58-C427-4895-9484-4249E946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799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9C40F-E6A6-4FCF-90E2-423122FB3C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4B6BFA-74EE-41CA-A12C-7D0D4BA3D23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EC966C6-5519-426C-924E-5B8AE425193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1FCC2B-5F4A-48D3-B780-093288443081}"/>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D552D351-F150-4EB3-A993-CA5024BC67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F728636-A738-4CCF-81E6-2AE692479711}"/>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9" name="Image 8" descr="Une image contenant capture d’écran, Rectangle, Lilas, cadre&#10;&#10;Description générée automatiquement">
            <a:extLst>
              <a:ext uri="{FF2B5EF4-FFF2-40B4-BE49-F238E27FC236}">
                <a16:creationId xmlns:a16="http://schemas.microsoft.com/office/drawing/2014/main" id="{AA6A698B-D14C-4EAB-91A8-172EF644FF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469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1B510-ABC4-4C4E-9842-73DDC39706F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98D2569-C310-4865-8211-EC397A68E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EC9EF51-E0A7-420F-B079-D87DFAD78C1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662790-1F6E-4FDF-878C-B4A2AB4023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81296E0-BED6-4C63-BD7A-2EF634977BA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C2A4713-8A6D-4D78-890F-601D37E49C9B}"/>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8" name="Espace réservé du pied de page 7">
            <a:extLst>
              <a:ext uri="{FF2B5EF4-FFF2-40B4-BE49-F238E27FC236}">
                <a16:creationId xmlns:a16="http://schemas.microsoft.com/office/drawing/2014/main" id="{A5CC571E-726F-4FDB-B165-33F32B1C3AC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3E2CD46-C5C6-4EE2-9E83-7DB5705A4166}"/>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11" name="Image 10" descr="Une image contenant texte, Police, capture d’écran, graphisme&#10;&#10;Description générée automatiquement">
            <a:extLst>
              <a:ext uri="{FF2B5EF4-FFF2-40B4-BE49-F238E27FC236}">
                <a16:creationId xmlns:a16="http://schemas.microsoft.com/office/drawing/2014/main" id="{D7BF21A6-0890-4E4A-8E2C-91E9E9A1A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614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D48F8-51C2-49F8-AF9C-A395C3A75CF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5857460-738D-4C9A-A8C2-F252894CC687}"/>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4" name="Espace réservé du pied de page 3">
            <a:extLst>
              <a:ext uri="{FF2B5EF4-FFF2-40B4-BE49-F238E27FC236}">
                <a16:creationId xmlns:a16="http://schemas.microsoft.com/office/drawing/2014/main" id="{80AFBE33-8A89-420A-97D0-6A0555E3AC1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5C866D-6FD6-4440-B590-BD1D0B24DA62}"/>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302111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7E9ED8-82F5-4D36-A1CB-539DA3D30C90}"/>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3" name="Espace réservé du pied de page 2">
            <a:extLst>
              <a:ext uri="{FF2B5EF4-FFF2-40B4-BE49-F238E27FC236}">
                <a16:creationId xmlns:a16="http://schemas.microsoft.com/office/drawing/2014/main" id="{E7AC9BA6-46AE-4244-BFF4-D7E1E421F81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F771CC-9BD9-4BF9-AE51-ECCB97F73AE9}"/>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139684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74F47-B324-4A33-8AA9-1EF4907EB4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4E6840-7AC2-4E93-8735-EA1DCFFBF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CCCCDD7-DCA9-4539-BB41-A5DD0C158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D52728-4CFD-45DF-88AB-F9E630AEC51C}"/>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B6AE81AE-A773-4394-B408-21ECC61D734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A34ED8-710C-427E-B9B4-803FCB8CACA0}"/>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4721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C6B1A-632D-4E30-BCEF-840DD9675C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C4A69C4-74AC-4F54-BA65-553D3B688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0560C5-342A-4733-B2C9-583CE5B09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3B1C99-71E0-4593-A3B9-2345F617E8FD}"/>
              </a:ext>
            </a:extLst>
          </p:cNvPr>
          <p:cNvSpPr>
            <a:spLocks noGrp="1"/>
          </p:cNvSpPr>
          <p:nvPr>
            <p:ph type="dt" sz="half" idx="10"/>
          </p:nvPr>
        </p:nvSpPr>
        <p:spPr/>
        <p:txBody>
          <a:bodyPr/>
          <a:lstStyle/>
          <a:p>
            <a:fld id="{0909250D-1A9E-406C-A75F-EC50419144D5}"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959255A8-4DC2-4A9F-8A06-9AD7ACC6EF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70873A-EB36-4ACC-B093-2E7D00917823}"/>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266463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CDE8FB-AFF6-41A1-B4BC-26A603981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242C05-B9F3-49ED-8375-E189F6CA3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14B3C1-7AFC-40F0-88F6-76D0B6CE1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9250D-1A9E-406C-A75F-EC50419144D5}"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E0D49199-D986-4D39-84D9-6CE154366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2099F6F-46C7-423F-B22E-2765D7F8E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87337-3C7D-427C-BC5B-89F9609856D7}" type="slidenum">
              <a:rPr lang="fr-FR" smtClean="0"/>
              <a:t>‹N°›</a:t>
            </a:fld>
            <a:endParaRPr lang="fr-FR"/>
          </a:p>
        </p:txBody>
      </p:sp>
    </p:spTree>
    <p:extLst>
      <p:ext uri="{BB962C8B-B14F-4D97-AF65-F5344CB8AC3E}">
        <p14:creationId xmlns:p14="http://schemas.microsoft.com/office/powerpoint/2010/main" val="2971267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17.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notesSlide" Target="../notesSlides/notesSlide3.xml"/><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slideLayout" Target="../slideLayouts/slideLayout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jpeg"/><Relationship Id="rId15" Type="http://schemas.openxmlformats.org/officeDocument/2006/relationships/image" Target="../media/image22.svg"/><Relationship Id="rId23" Type="http://schemas.openxmlformats.org/officeDocument/2006/relationships/image" Target="../media/image11.wmf"/><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0.jpe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8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LES CELLULES SOUCHES </a:t>
            </a:r>
          </a:p>
        </p:txBody>
      </p:sp>
      <p:sp>
        <p:nvSpPr>
          <p:cNvPr id="7" name="ZoneTexte 6">
            <a:extLst>
              <a:ext uri="{FF2B5EF4-FFF2-40B4-BE49-F238E27FC236}">
                <a16:creationId xmlns:a16="http://schemas.microsoft.com/office/drawing/2014/main" id="{BF18C4E7-1657-40D2-B299-9C041A610AAC}"/>
              </a:ext>
            </a:extLst>
          </p:cNvPr>
          <p:cNvSpPr txBox="1"/>
          <p:nvPr/>
        </p:nvSpPr>
        <p:spPr>
          <a:xfrm>
            <a:off x="1628606" y="2983381"/>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OBJETIFS</a:t>
            </a:r>
            <a:endParaRPr lang="fr-FR" sz="12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C1AAD687-CAD0-4F82-AB76-30A9366AACE8}"/>
              </a:ext>
            </a:extLst>
          </p:cNvPr>
          <p:cNvSpPr/>
          <p:nvPr/>
        </p:nvSpPr>
        <p:spPr>
          <a:xfrm>
            <a:off x="1628606" y="4115918"/>
            <a:ext cx="4099334" cy="1169551"/>
          </a:xfrm>
          <a:prstGeom prst="rect">
            <a:avLst/>
          </a:prstGeom>
        </p:spPr>
        <p:txBody>
          <a:bodyPr wrap="square">
            <a:spAutoFit/>
          </a:bodyPr>
          <a:lstStyle/>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Protéger les cellules souches de la peau :</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contre les agressions extérieures et la dégradation au fil du temps</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Les revitaliser</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Maintenir leur activité stable</a:t>
            </a:r>
          </a:p>
        </p:txBody>
      </p:sp>
      <p:sp>
        <p:nvSpPr>
          <p:cNvPr id="11" name="Rectangle à coins arrondis 18">
            <a:extLst>
              <a:ext uri="{FF2B5EF4-FFF2-40B4-BE49-F238E27FC236}">
                <a16:creationId xmlns:a16="http://schemas.microsoft.com/office/drawing/2014/main" id="{4E140716-FB4F-4DDA-B6B2-136EA707E5D5}"/>
              </a:ext>
            </a:extLst>
          </p:cNvPr>
          <p:cNvSpPr/>
          <p:nvPr/>
        </p:nvSpPr>
        <p:spPr>
          <a:xfrm>
            <a:off x="1628606" y="1787576"/>
            <a:ext cx="8934788" cy="338554"/>
          </a:xfrm>
          <a:prstGeom prst="rect">
            <a:avLst/>
          </a:prstGeom>
          <a:solidFill>
            <a:srgbClr val="FCF1E8"/>
          </a:solidFill>
          <a:ln w="3175">
            <a:solidFill>
              <a:srgbClr val="F7DECA"/>
            </a:solidFill>
          </a:ln>
        </p:spPr>
        <p:txBody>
          <a:bodyPr wrap="square" rtlCol="0">
            <a:spAutoFit/>
          </a:bodyPr>
          <a:lstStyle/>
          <a:p>
            <a:pPr algn="ctr"/>
            <a:r>
              <a:rPr lang="fr-FR" altLang="fr-FR" sz="1600" dirty="0">
                <a:latin typeface="Roboto Light" panose="02000000000000000000" pitchFamily="2" charset="0"/>
                <a:ea typeface="Roboto Light" panose="02000000000000000000" pitchFamily="2" charset="0"/>
              </a:rPr>
              <a:t>COSMÉTIQUES AXÉS SUR LES CELLULES SOUCHES</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5513B3ED-5944-4AF4-9EC3-4B60B26B790A}"/>
              </a:ext>
            </a:extLst>
          </p:cNvPr>
          <p:cNvSpPr txBox="1"/>
          <p:nvPr/>
        </p:nvSpPr>
        <p:spPr>
          <a:xfrm>
            <a:off x="6464062" y="2983380"/>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COMMENT ?</a:t>
            </a:r>
            <a:endParaRPr lang="fr-FR" sz="1200" dirty="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C2067349-DB8C-4526-A607-E08A69BB3383}"/>
              </a:ext>
            </a:extLst>
          </p:cNvPr>
          <p:cNvSpPr/>
          <p:nvPr/>
        </p:nvSpPr>
        <p:spPr>
          <a:xfrm>
            <a:off x="6464061" y="4115917"/>
            <a:ext cx="4271671" cy="738664"/>
          </a:xfrm>
          <a:prstGeom prst="rect">
            <a:avLst/>
          </a:prstGeom>
        </p:spPr>
        <p:txBody>
          <a:bodyPr wrap="square">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Cellules souches régénératrices à base de plantes:</a:t>
            </a:r>
          </a:p>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SAPONARIA PUMILA</a:t>
            </a: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4496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29A55C9-681D-46E6-94FA-D8F747D9CA78}"/>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SAPONARIA PUMILA</a:t>
            </a:r>
          </a:p>
        </p:txBody>
      </p:sp>
      <p:pic>
        <p:nvPicPr>
          <p:cNvPr id="11" name="Image 10" descr="Afficher l'image d'origine">
            <a:extLst>
              <a:ext uri="{FF2B5EF4-FFF2-40B4-BE49-F238E27FC236}">
                <a16:creationId xmlns:a16="http://schemas.microsoft.com/office/drawing/2014/main" id="{AE0E6486-6076-477A-9DC2-008583096F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8" t="18612" b="23365"/>
          <a:stretch/>
        </p:blipFill>
        <p:spPr bwMode="auto">
          <a:xfrm rot="5400000">
            <a:off x="-1507149" y="2175640"/>
            <a:ext cx="6057041" cy="2506718"/>
          </a:xfrm>
          <a:prstGeom prst="rect">
            <a:avLst/>
          </a:prstGeom>
          <a:ln>
            <a:noFill/>
          </a:ln>
          <a:effectLst>
            <a:softEdge rad="0"/>
          </a:effectLst>
        </p:spPr>
      </p:pic>
      <p:sp>
        <p:nvSpPr>
          <p:cNvPr id="12" name="Rectangle 11">
            <a:extLst>
              <a:ext uri="{FF2B5EF4-FFF2-40B4-BE49-F238E27FC236}">
                <a16:creationId xmlns:a16="http://schemas.microsoft.com/office/drawing/2014/main" id="{561526E0-878C-4C5F-A278-0DF1632ECE6B}"/>
              </a:ext>
            </a:extLst>
          </p:cNvPr>
          <p:cNvSpPr/>
          <p:nvPr/>
        </p:nvSpPr>
        <p:spPr>
          <a:xfrm>
            <a:off x="506874" y="6439496"/>
            <a:ext cx="2028994" cy="307777"/>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ORIGIN :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Swiss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Alps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F84458E7-592E-48D5-9FD2-91B042872A0E}"/>
              </a:ext>
            </a:extLst>
          </p:cNvPr>
          <p:cNvSpPr/>
          <p:nvPr/>
        </p:nvSpPr>
        <p:spPr>
          <a:xfrm>
            <a:off x="2909770" y="2251753"/>
            <a:ext cx="2335998" cy="3216265"/>
          </a:xfrm>
          <a:prstGeom prst="rect">
            <a:avLst/>
          </a:prstGeom>
          <a:solidFill>
            <a:srgbClr val="EBE6F2"/>
          </a:solidFill>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L'une des plus anciennes espèces de la faune de montagne : a survécu à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l'ère glaciaire</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Constamment exposée à :</a:t>
            </a:r>
          </a:p>
          <a:p>
            <a:pPr algn="just"/>
            <a:endParaRPr lang="fr-FR" sz="7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rayons UV élevés</a:t>
            </a:r>
          </a:p>
          <a:p>
            <a:pPr marL="285750" indent="-285750">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températures extrêmement froides</a:t>
            </a:r>
          </a:p>
          <a:p>
            <a:pPr marL="285750" indent="-285750" algn="just">
              <a:buFont typeface="Arial" panose="020B0604020202020204" pitchFamily="34" charset="0"/>
              <a:buChar char="•"/>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A développé des propriétés protectrices et réparatrices pour survivre dans son environnement extrême.</a:t>
            </a:r>
          </a:p>
        </p:txBody>
      </p:sp>
      <p:sp>
        <p:nvSpPr>
          <p:cNvPr id="14" name="Rectangle 13">
            <a:extLst>
              <a:ext uri="{FF2B5EF4-FFF2-40B4-BE49-F238E27FC236}">
                <a16:creationId xmlns:a16="http://schemas.microsoft.com/office/drawing/2014/main" id="{04D9B15D-630F-42E9-9163-ABA09F0D3EFF}"/>
              </a:ext>
            </a:extLst>
          </p:cNvPr>
          <p:cNvSpPr/>
          <p:nvPr/>
        </p:nvSpPr>
        <p:spPr>
          <a:xfrm>
            <a:off x="5500570" y="2251753"/>
            <a:ext cx="4910756" cy="1097736"/>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Méthode de production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Biotechnologie Phyto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CellTecTM</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Créer et prélever les cellules souches végétales qui sont ensuite récoltées dans des bioréacteurs afin d'obtenir le nombre requis de cellules souches. </a:t>
            </a:r>
          </a:p>
        </p:txBody>
      </p:sp>
      <p:sp>
        <p:nvSpPr>
          <p:cNvPr id="15" name="Rectangle 14">
            <a:extLst>
              <a:ext uri="{FF2B5EF4-FFF2-40B4-BE49-F238E27FC236}">
                <a16:creationId xmlns:a16="http://schemas.microsoft.com/office/drawing/2014/main" id="{34FC60ED-86A3-48C8-A549-D100F79F97CE}"/>
              </a:ext>
            </a:extLst>
          </p:cNvPr>
          <p:cNvSpPr/>
          <p:nvPr/>
        </p:nvSpPr>
        <p:spPr>
          <a:xfrm>
            <a:off x="5500570" y="4200869"/>
            <a:ext cx="6301570" cy="1959511"/>
          </a:xfrm>
          <a:prstGeom prst="rect">
            <a:avLst/>
          </a:prstGeom>
          <a:noFill/>
          <a:ln>
            <a:solidFill>
              <a:srgbClr val="B7A1C7"/>
            </a:solid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Action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(tests in vitro)</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Protège des cellules souches dermiques des effets néfastes des UV et de la lumière visible</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Maintienne la vitalité des cellules souches dermiques et donc leur capacité d’autorenouvèlement</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Augmente de la densité du derme en le protégeant contre les ruptures dans son architecture</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Améliore la fermeté et l’élasticité de la peau</a:t>
            </a:r>
          </a:p>
        </p:txBody>
      </p:sp>
    </p:spTree>
    <p:extLst>
      <p:ext uri="{BB962C8B-B14F-4D97-AF65-F5344CB8AC3E}">
        <p14:creationId xmlns:p14="http://schemas.microsoft.com/office/powerpoint/2010/main" val="39581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COMBATTRE « L’INFLAMM’AGING » </a:t>
            </a:r>
          </a:p>
        </p:txBody>
      </p:sp>
      <p:grpSp>
        <p:nvGrpSpPr>
          <p:cNvPr id="3" name="Groupe 2">
            <a:extLst>
              <a:ext uri="{FF2B5EF4-FFF2-40B4-BE49-F238E27FC236}">
                <a16:creationId xmlns:a16="http://schemas.microsoft.com/office/drawing/2014/main" id="{440EA0D0-F321-4EB6-9FA1-E3C4CAFF426A}"/>
              </a:ext>
            </a:extLst>
          </p:cNvPr>
          <p:cNvGrpSpPr/>
          <p:nvPr/>
        </p:nvGrpSpPr>
        <p:grpSpPr>
          <a:xfrm>
            <a:off x="95684" y="1992780"/>
            <a:ext cx="4625171" cy="3711571"/>
            <a:chOff x="350866" y="2522290"/>
            <a:chExt cx="4625171" cy="3711571"/>
          </a:xfrm>
        </p:grpSpPr>
        <p:sp>
          <p:nvSpPr>
            <p:cNvPr id="7" name="ZoneTexte 6">
              <a:extLst>
                <a:ext uri="{FF2B5EF4-FFF2-40B4-BE49-F238E27FC236}">
                  <a16:creationId xmlns:a16="http://schemas.microsoft.com/office/drawing/2014/main" id="{BF18C4E7-1657-40D2-B299-9C041A610AAC}"/>
                </a:ext>
              </a:extLst>
            </p:cNvPr>
            <p:cNvSpPr txBox="1"/>
            <p:nvPr/>
          </p:nvSpPr>
          <p:spPr>
            <a:xfrm>
              <a:off x="1628606" y="2522290"/>
              <a:ext cx="3347431" cy="306467"/>
            </a:xfrm>
            <a:prstGeom prst="roundRect">
              <a:avLst/>
            </a:prstGeom>
            <a:solidFill>
              <a:srgbClr val="EBE6F2"/>
            </a:solidFill>
            <a:ln w="3175">
              <a:solidFill>
                <a:srgbClr val="DACFE3"/>
              </a:solidFill>
            </a:ln>
          </p:spPr>
          <p:txBody>
            <a:bodyPr wrap="square" rtlCol="0">
              <a:spAutoFit/>
            </a:bodyPr>
            <a:lstStyle/>
            <a:p>
              <a:pPr algn="ctr"/>
              <a:r>
                <a:rPr lang="en-US" sz="1200" dirty="0" err="1">
                  <a:latin typeface="Roboto Light" panose="02000000000000000000" pitchFamily="2" charset="0"/>
                  <a:ea typeface="Roboto Light" panose="02000000000000000000" pitchFamily="2" charset="0"/>
                </a:rPr>
                <a:t>Qu'est-ce</a:t>
              </a:r>
              <a:r>
                <a:rPr lang="en-US" sz="1200" dirty="0">
                  <a:latin typeface="Roboto Light" panose="02000000000000000000" pitchFamily="2" charset="0"/>
                  <a:ea typeface="Roboto Light" panose="02000000000000000000" pitchFamily="2" charset="0"/>
                </a:rPr>
                <a:t> que </a:t>
              </a:r>
              <a:r>
                <a:rPr lang="en-US" sz="1200" dirty="0" err="1">
                  <a:latin typeface="Roboto Light" panose="02000000000000000000" pitchFamily="2" charset="0"/>
                  <a:ea typeface="Roboto Light" panose="02000000000000000000" pitchFamily="2" charset="0"/>
                </a:rPr>
                <a:t>l’Inflamm’aging</a:t>
              </a:r>
              <a:r>
                <a:rPr lang="en-US" sz="1200" dirty="0">
                  <a:latin typeface="Roboto Light" panose="02000000000000000000" pitchFamily="2" charset="0"/>
                  <a:ea typeface="Roboto Light" panose="02000000000000000000" pitchFamily="2" charset="0"/>
                </a:rPr>
                <a:t>? </a:t>
              </a:r>
            </a:p>
          </p:txBody>
        </p:sp>
        <p:sp>
          <p:nvSpPr>
            <p:cNvPr id="9" name="Rectangle 8">
              <a:extLst>
                <a:ext uri="{FF2B5EF4-FFF2-40B4-BE49-F238E27FC236}">
                  <a16:creationId xmlns:a16="http://schemas.microsoft.com/office/drawing/2014/main" id="{C1AAD687-CAD0-4F82-AB76-30A9366AACE8}"/>
                </a:ext>
              </a:extLst>
            </p:cNvPr>
            <p:cNvSpPr/>
            <p:nvPr/>
          </p:nvSpPr>
          <p:spPr>
            <a:xfrm>
              <a:off x="1628606" y="3125318"/>
              <a:ext cx="3347431" cy="3108543"/>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Responsable de 80% des pathologies liées à l'âge et au vieillissement de la peau</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Avec l'âge, des micro-inflammations répétitives se propagent dans les tissus cutanés et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affaiblissent les systèmes de défense des cellules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Rides</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Déshydratation</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Relâchement de la peau</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Teint terne</a:t>
              </a: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Etc...</a:t>
              </a:r>
            </a:p>
          </p:txBody>
        </p:sp>
        <p:sp>
          <p:nvSpPr>
            <p:cNvPr id="2" name="ZoneTexte 1">
              <a:extLst>
                <a:ext uri="{FF2B5EF4-FFF2-40B4-BE49-F238E27FC236}">
                  <a16:creationId xmlns:a16="http://schemas.microsoft.com/office/drawing/2014/main" id="{257BC2BA-5CE8-4394-8782-67B9E7A32BDC}"/>
                </a:ext>
              </a:extLst>
            </p:cNvPr>
            <p:cNvSpPr txBox="1"/>
            <p:nvPr/>
          </p:nvSpPr>
          <p:spPr>
            <a:xfrm>
              <a:off x="350866" y="2927611"/>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7200" dirty="0">
                  <a:solidFill>
                    <a:srgbClr val="B7A1C7"/>
                  </a:solidFill>
                </a:rPr>
                <a:t>80%</a:t>
              </a:r>
            </a:p>
          </p:txBody>
        </p:sp>
      </p:grpSp>
      <p:sp>
        <p:nvSpPr>
          <p:cNvPr id="13" name="Rectangle 12">
            <a:extLst>
              <a:ext uri="{FF2B5EF4-FFF2-40B4-BE49-F238E27FC236}">
                <a16:creationId xmlns:a16="http://schemas.microsoft.com/office/drawing/2014/main" id="{44A7F31C-4230-4BBF-80E4-E3E2557979E4}"/>
              </a:ext>
            </a:extLst>
          </p:cNvPr>
          <p:cNvSpPr/>
          <p:nvPr/>
        </p:nvSpPr>
        <p:spPr>
          <a:xfrm>
            <a:off x="5740497" y="2462043"/>
            <a:ext cx="6229350" cy="523220"/>
          </a:xfrm>
          <a:prstGeom prst="rect">
            <a:avLst/>
          </a:prstGeom>
        </p:spPr>
        <p:txBody>
          <a:bodyPr wrap="square">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Caractérisée par la présence chronique </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d'interleukine 6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dans l'organisme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(indicateur majeur de l'inflammation)</a:t>
            </a:r>
          </a:p>
        </p:txBody>
      </p:sp>
      <p:grpSp>
        <p:nvGrpSpPr>
          <p:cNvPr id="22" name="Groupe 21">
            <a:extLst>
              <a:ext uri="{FF2B5EF4-FFF2-40B4-BE49-F238E27FC236}">
                <a16:creationId xmlns:a16="http://schemas.microsoft.com/office/drawing/2014/main" id="{3B35D180-28DA-4F3C-ADB9-13F7D33974C1}"/>
              </a:ext>
            </a:extLst>
          </p:cNvPr>
          <p:cNvGrpSpPr/>
          <p:nvPr/>
        </p:nvGrpSpPr>
        <p:grpSpPr>
          <a:xfrm>
            <a:off x="6193789" y="3330559"/>
            <a:ext cx="5452807" cy="1804092"/>
            <a:chOff x="6454713" y="2595808"/>
            <a:chExt cx="5452807" cy="1804092"/>
          </a:xfrm>
        </p:grpSpPr>
        <p:pic>
          <p:nvPicPr>
            <p:cNvPr id="6" name="Image 5">
              <a:extLst>
                <a:ext uri="{FF2B5EF4-FFF2-40B4-BE49-F238E27FC236}">
                  <a16:creationId xmlns:a16="http://schemas.microsoft.com/office/drawing/2014/main" id="{0C07EA1B-9165-45D3-8EF2-F40A4DAED1A2}"/>
                </a:ext>
              </a:extLst>
            </p:cNvPr>
            <p:cNvPicPr>
              <a:picLocks noChangeAspect="1"/>
            </p:cNvPicPr>
            <p:nvPr/>
          </p:nvPicPr>
          <p:blipFill rotWithShape="1">
            <a:blip r:embed="rId3"/>
            <a:srcRect l="11312" t="26529" r="86409" b="64492"/>
            <a:stretch/>
          </p:blipFill>
          <p:spPr>
            <a:xfrm>
              <a:off x="7136647" y="2624206"/>
              <a:ext cx="970961" cy="1146692"/>
            </a:xfrm>
            <a:prstGeom prst="rect">
              <a:avLst/>
            </a:prstGeom>
          </p:spPr>
        </p:pic>
        <p:pic>
          <p:nvPicPr>
            <p:cNvPr id="14" name="Image 13">
              <a:extLst>
                <a:ext uri="{FF2B5EF4-FFF2-40B4-BE49-F238E27FC236}">
                  <a16:creationId xmlns:a16="http://schemas.microsoft.com/office/drawing/2014/main" id="{32A5F428-7FA2-4652-8BD8-CD0A3AE901A6}"/>
                </a:ext>
              </a:extLst>
            </p:cNvPr>
            <p:cNvPicPr>
              <a:picLocks noChangeAspect="1"/>
            </p:cNvPicPr>
            <p:nvPr/>
          </p:nvPicPr>
          <p:blipFill rotWithShape="1">
            <a:blip r:embed="rId3"/>
            <a:srcRect l="11312" t="41558" r="86409" b="49068"/>
            <a:stretch/>
          </p:blipFill>
          <p:spPr>
            <a:xfrm>
              <a:off x="8547263" y="2624206"/>
              <a:ext cx="970961" cy="1197204"/>
            </a:xfrm>
            <a:prstGeom prst="rect">
              <a:avLst/>
            </a:prstGeom>
          </p:spPr>
        </p:pic>
        <p:pic>
          <p:nvPicPr>
            <p:cNvPr id="15" name="Image 14">
              <a:extLst>
                <a:ext uri="{FF2B5EF4-FFF2-40B4-BE49-F238E27FC236}">
                  <a16:creationId xmlns:a16="http://schemas.microsoft.com/office/drawing/2014/main" id="{3AFA813C-28F9-4EE5-993F-7C1B198BD1E1}"/>
                </a:ext>
              </a:extLst>
            </p:cNvPr>
            <p:cNvPicPr>
              <a:picLocks noChangeAspect="1"/>
            </p:cNvPicPr>
            <p:nvPr/>
          </p:nvPicPr>
          <p:blipFill rotWithShape="1">
            <a:blip r:embed="rId3"/>
            <a:srcRect l="11312" t="56606" r="86409" b="33970"/>
            <a:stretch/>
          </p:blipFill>
          <p:spPr>
            <a:xfrm>
              <a:off x="9957879" y="2595808"/>
              <a:ext cx="970961" cy="1203488"/>
            </a:xfrm>
            <a:prstGeom prst="rect">
              <a:avLst/>
            </a:prstGeom>
          </p:spPr>
        </p:pic>
        <p:sp>
          <p:nvSpPr>
            <p:cNvPr id="17" name="ZoneTexte 16">
              <a:extLst>
                <a:ext uri="{FF2B5EF4-FFF2-40B4-BE49-F238E27FC236}">
                  <a16:creationId xmlns:a16="http://schemas.microsoft.com/office/drawing/2014/main" id="{F263F52F-A8DC-43CF-8595-66CB53D7798D}"/>
                </a:ext>
              </a:extLst>
            </p:cNvPr>
            <p:cNvSpPr txBox="1"/>
            <p:nvPr/>
          </p:nvSpPr>
          <p:spPr>
            <a:xfrm>
              <a:off x="6454713" y="3889122"/>
              <a:ext cx="1363867" cy="306467"/>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OXYDATION</a:t>
              </a:r>
            </a:p>
          </p:txBody>
        </p:sp>
        <p:sp>
          <p:nvSpPr>
            <p:cNvPr id="18" name="ZoneTexte 17">
              <a:extLst>
                <a:ext uri="{FF2B5EF4-FFF2-40B4-BE49-F238E27FC236}">
                  <a16:creationId xmlns:a16="http://schemas.microsoft.com/office/drawing/2014/main" id="{F1ECEC8E-4D69-4F6F-A0A7-A7D3B443FD65}"/>
                </a:ext>
              </a:extLst>
            </p:cNvPr>
            <p:cNvSpPr txBox="1"/>
            <p:nvPr/>
          </p:nvSpPr>
          <p:spPr>
            <a:xfrm>
              <a:off x="8434163" y="3889124"/>
              <a:ext cx="1363867" cy="306467"/>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INFLAMMATION</a:t>
              </a:r>
            </a:p>
          </p:txBody>
        </p:sp>
        <p:sp>
          <p:nvSpPr>
            <p:cNvPr id="19" name="ZoneTexte 18">
              <a:extLst>
                <a:ext uri="{FF2B5EF4-FFF2-40B4-BE49-F238E27FC236}">
                  <a16:creationId xmlns:a16="http://schemas.microsoft.com/office/drawing/2014/main" id="{B7FD5B36-08F5-43F3-8AA5-3833242D78C0}"/>
                </a:ext>
              </a:extLst>
            </p:cNvPr>
            <p:cNvSpPr txBox="1"/>
            <p:nvPr/>
          </p:nvSpPr>
          <p:spPr>
            <a:xfrm>
              <a:off x="10413613" y="3889122"/>
              <a:ext cx="1493907"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VIEILLISSEMENT CUTANÉ</a:t>
              </a:r>
            </a:p>
          </p:txBody>
        </p:sp>
        <p:sp>
          <p:nvSpPr>
            <p:cNvPr id="20" name="Bouton d’action : avant ou précédent 19">
              <a:hlinkClick r:id="" action="ppaction://hlinkshowjump?jump=nextslide" highlightClick="1"/>
              <a:extLst>
                <a:ext uri="{FF2B5EF4-FFF2-40B4-BE49-F238E27FC236}">
                  <a16:creationId xmlns:a16="http://schemas.microsoft.com/office/drawing/2014/main" id="{FE2DF80E-4153-4032-B1EC-16E859CF1F2A}"/>
                </a:ext>
              </a:extLst>
            </p:cNvPr>
            <p:cNvSpPr/>
            <p:nvPr/>
          </p:nvSpPr>
          <p:spPr>
            <a:xfrm>
              <a:off x="7948620" y="3893011"/>
              <a:ext cx="355502" cy="302578"/>
            </a:xfrm>
            <a:prstGeom prst="actionButtonForwardNext">
              <a:avLst/>
            </a:prstGeom>
            <a:solidFill>
              <a:srgbClr val="B7A1C7"/>
            </a:solidFill>
            <a:ln>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Bouton d’action : avant ou précédent 20">
              <a:hlinkClick r:id="" action="ppaction://hlinkshowjump?jump=nextslide" highlightClick="1"/>
              <a:extLst>
                <a:ext uri="{FF2B5EF4-FFF2-40B4-BE49-F238E27FC236}">
                  <a16:creationId xmlns:a16="http://schemas.microsoft.com/office/drawing/2014/main" id="{5517990B-EA23-44D4-B60A-A848C7350FFA}"/>
                </a:ext>
              </a:extLst>
            </p:cNvPr>
            <p:cNvSpPr/>
            <p:nvPr/>
          </p:nvSpPr>
          <p:spPr>
            <a:xfrm>
              <a:off x="9928070" y="3907270"/>
              <a:ext cx="355502" cy="302578"/>
            </a:xfrm>
            <a:prstGeom prst="actionButtonForwardNext">
              <a:avLst/>
            </a:prstGeom>
            <a:solidFill>
              <a:srgbClr val="B7A1C7"/>
            </a:solidFill>
            <a:ln>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35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B7C27455-0FE0-432B-A60A-295694C0667A}"/>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LIPOAMINOACIDE YOUTH ENERGY</a:t>
            </a:r>
          </a:p>
        </p:txBody>
      </p:sp>
      <p:sp>
        <p:nvSpPr>
          <p:cNvPr id="12" name="Rectangle à coins arrondis 18">
            <a:extLst>
              <a:ext uri="{FF2B5EF4-FFF2-40B4-BE49-F238E27FC236}">
                <a16:creationId xmlns:a16="http://schemas.microsoft.com/office/drawing/2014/main" id="{38222F4C-0E01-4F7A-B21B-1411EC0F121E}"/>
              </a:ext>
            </a:extLst>
          </p:cNvPr>
          <p:cNvSpPr/>
          <p:nvPr/>
        </p:nvSpPr>
        <p:spPr>
          <a:xfrm>
            <a:off x="3482538" y="2537123"/>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ACTIVITE ANTI-INFLAMM’AGING</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AF9B0A15-E977-4E7B-9100-2C0E38DB424A}"/>
              </a:ext>
            </a:extLst>
          </p:cNvPr>
          <p:cNvSpPr/>
          <p:nvPr/>
        </p:nvSpPr>
        <p:spPr>
          <a:xfrm>
            <a:off x="3482537" y="3432946"/>
            <a:ext cx="2203363"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Préserve la jeunesse des fibroblastes</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(1)</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- 39 %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Réduction de la quantité d'IL 6</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35267046-F05B-44DB-BCE3-BF28792B55C6}"/>
              </a:ext>
            </a:extLst>
          </p:cNvPr>
          <p:cNvSpPr/>
          <p:nvPr/>
        </p:nvSpPr>
        <p:spPr>
          <a:xfrm>
            <a:off x="5879375" y="3423508"/>
            <a:ext cx="1868082"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Protection de la MEC</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(2)</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- 100 %</a:t>
            </a:r>
          </a:p>
          <a:p>
            <a:pPr algn="ct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Activité</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collagénase</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2C2D0822-752E-4A5C-A7B4-798CBA1AFF86}"/>
              </a:ext>
            </a:extLst>
          </p:cNvPr>
          <p:cNvSpPr/>
          <p:nvPr/>
        </p:nvSpPr>
        <p:spPr>
          <a:xfrm>
            <a:off x="7940932" y="3423508"/>
            <a:ext cx="1868082" cy="1815882"/>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Construction du réseau de collagène</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(3)</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+ 124 %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des protéines qui favorisent l'organisation du collagène</a:t>
            </a:r>
          </a:p>
        </p:txBody>
      </p:sp>
      <p:sp>
        <p:nvSpPr>
          <p:cNvPr id="16" name="Rectangle 15">
            <a:extLst>
              <a:ext uri="{FF2B5EF4-FFF2-40B4-BE49-F238E27FC236}">
                <a16:creationId xmlns:a16="http://schemas.microsoft.com/office/drawing/2014/main" id="{B660B745-1721-49F8-9B11-FF6891B61EE0}"/>
              </a:ext>
            </a:extLst>
          </p:cNvPr>
          <p:cNvSpPr/>
          <p:nvPr/>
        </p:nvSpPr>
        <p:spPr>
          <a:xfrm>
            <a:off x="10002489" y="3432946"/>
            <a:ext cx="1732307" cy="203132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Amélioration du réseau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micro-vasculaire</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(4)</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+ 18 %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de formation de nouveaux vaisseaux et de leur organisation</a:t>
            </a:r>
          </a:p>
        </p:txBody>
      </p:sp>
      <p:grpSp>
        <p:nvGrpSpPr>
          <p:cNvPr id="23" name="Groupe 22">
            <a:extLst>
              <a:ext uri="{FF2B5EF4-FFF2-40B4-BE49-F238E27FC236}">
                <a16:creationId xmlns:a16="http://schemas.microsoft.com/office/drawing/2014/main" id="{8207289C-BC0F-462B-BA75-EE15DA838F6E}"/>
              </a:ext>
            </a:extLst>
          </p:cNvPr>
          <p:cNvGrpSpPr/>
          <p:nvPr/>
        </p:nvGrpSpPr>
        <p:grpSpPr>
          <a:xfrm>
            <a:off x="4513321" y="5343843"/>
            <a:ext cx="5861829" cy="1233307"/>
            <a:chOff x="4677752" y="5072511"/>
            <a:chExt cx="5861829" cy="1233307"/>
          </a:xfrm>
        </p:grpSpPr>
        <p:pic>
          <p:nvPicPr>
            <p:cNvPr id="3" name="Graphique 2" descr="Point d’insertion vers le bas contour">
              <a:extLst>
                <a:ext uri="{FF2B5EF4-FFF2-40B4-BE49-F238E27FC236}">
                  <a16:creationId xmlns:a16="http://schemas.microsoft.com/office/drawing/2014/main" id="{82998B41-2709-46C5-8779-E427DD718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1454" y="5072511"/>
              <a:ext cx="914400" cy="914400"/>
            </a:xfrm>
            <a:prstGeom prst="rect">
              <a:avLst/>
            </a:prstGeom>
          </p:spPr>
        </p:pic>
        <p:pic>
          <p:nvPicPr>
            <p:cNvPr id="17" name="Graphique 16" descr="Point d’insertion vers le bas contour">
              <a:extLst>
                <a:ext uri="{FF2B5EF4-FFF2-40B4-BE49-F238E27FC236}">
                  <a16:creationId xmlns:a16="http://schemas.microsoft.com/office/drawing/2014/main" id="{1964D700-6DA7-4B01-BF8D-D034667AB0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3135" y="5072511"/>
              <a:ext cx="914400" cy="914400"/>
            </a:xfrm>
            <a:prstGeom prst="rect">
              <a:avLst/>
            </a:prstGeom>
          </p:spPr>
        </p:pic>
        <p:pic>
          <p:nvPicPr>
            <p:cNvPr id="18" name="Graphique 17" descr="Point d’insertion vers le bas contour">
              <a:extLst>
                <a:ext uri="{FF2B5EF4-FFF2-40B4-BE49-F238E27FC236}">
                  <a16:creationId xmlns:a16="http://schemas.microsoft.com/office/drawing/2014/main" id="{6B2B8AC8-4BC9-4672-905B-E11A5B6AE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772" y="5072511"/>
              <a:ext cx="914400" cy="914400"/>
            </a:xfrm>
            <a:prstGeom prst="rect">
              <a:avLst/>
            </a:prstGeom>
          </p:spPr>
        </p:pic>
        <p:sp>
          <p:nvSpPr>
            <p:cNvPr id="20" name="Rectangle à coins arrondis 18">
              <a:extLst>
                <a:ext uri="{FF2B5EF4-FFF2-40B4-BE49-F238E27FC236}">
                  <a16:creationId xmlns:a16="http://schemas.microsoft.com/office/drawing/2014/main" id="{7BAA481D-2E8D-4E7A-8A60-E2A145438C45}"/>
                </a:ext>
              </a:extLst>
            </p:cNvPr>
            <p:cNvSpPr/>
            <p:nvPr/>
          </p:nvSpPr>
          <p:spPr>
            <a:xfrm>
              <a:off x="467775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de </a:t>
              </a:r>
              <a:r>
                <a:rPr lang="en-US" altLang="fr-FR" sz="1600" dirty="0" err="1">
                  <a:latin typeface="Roboto Light" panose="02000000000000000000" pitchFamily="2" charset="0"/>
                  <a:ea typeface="Roboto Light" panose="02000000000000000000" pitchFamily="2" charset="0"/>
                </a:rPr>
                <a:t>fermeté</a:t>
              </a:r>
              <a:r>
                <a:rPr lang="en-US" altLang="fr-FR" sz="1600" dirty="0">
                  <a:latin typeface="Roboto Light" panose="02000000000000000000" pitchFamily="2" charset="0"/>
                  <a:ea typeface="Roboto Light" panose="02000000000000000000" pitchFamily="2" charset="0"/>
                </a:rPr>
                <a:t> </a:t>
              </a:r>
              <a:r>
                <a:rPr lang="en-US" altLang="fr-FR" sz="1600" baseline="30000" dirty="0">
                  <a:latin typeface="Roboto Light" panose="02000000000000000000" pitchFamily="2" charset="0"/>
                  <a:ea typeface="Roboto Light" panose="02000000000000000000" pitchFamily="2" charset="0"/>
                </a:rPr>
                <a:t>(1)</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1" name="Rectangle à coins arrondis 18">
              <a:extLst>
                <a:ext uri="{FF2B5EF4-FFF2-40B4-BE49-F238E27FC236}">
                  <a16:creationId xmlns:a16="http://schemas.microsoft.com/office/drawing/2014/main" id="{DC5FBF39-243D-4EE8-BA17-3680F0562F7A}"/>
                </a:ext>
              </a:extLst>
            </p:cNvPr>
            <p:cNvSpPr/>
            <p:nvPr/>
          </p:nvSpPr>
          <p:spPr>
            <a:xfrm>
              <a:off x="6676297" y="5967264"/>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De rides </a:t>
              </a:r>
              <a:r>
                <a:rPr lang="en-US" altLang="fr-FR" sz="1600" baseline="30000" dirty="0">
                  <a:latin typeface="Roboto Light" panose="02000000000000000000" pitchFamily="2" charset="0"/>
                  <a:ea typeface="Roboto Light" panose="02000000000000000000" pitchFamily="2" charset="0"/>
                </a:rPr>
                <a:t>(6)</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2" name="Rectangle à coins arrondis 18">
              <a:extLst>
                <a:ext uri="{FF2B5EF4-FFF2-40B4-BE49-F238E27FC236}">
                  <a16:creationId xmlns:a16="http://schemas.microsoft.com/office/drawing/2014/main" id="{2AC47F61-7D74-4E60-A36F-404869ACD650}"/>
                </a:ext>
              </a:extLst>
            </p:cNvPr>
            <p:cNvSpPr/>
            <p:nvPr/>
          </p:nvSpPr>
          <p:spPr>
            <a:xfrm>
              <a:off x="867484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a:t>
              </a:r>
              <a:r>
                <a:rPr lang="en-US" altLang="fr-FR" sz="1600" dirty="0" err="1">
                  <a:latin typeface="Roboto Light" panose="02000000000000000000" pitchFamily="2" charset="0"/>
                  <a:ea typeface="Roboto Light" panose="02000000000000000000" pitchFamily="2" charset="0"/>
                </a:rPr>
                <a:t>d’éclat</a:t>
              </a:r>
              <a:r>
                <a:rPr lang="en-US" altLang="fr-FR" sz="1600" dirty="0">
                  <a:latin typeface="Roboto Light" panose="02000000000000000000" pitchFamily="2" charset="0"/>
                  <a:ea typeface="Roboto Light" panose="02000000000000000000" pitchFamily="2" charset="0"/>
                </a:rPr>
                <a:t> </a:t>
              </a:r>
              <a:r>
                <a:rPr lang="en-US" altLang="fr-FR" sz="1600" baseline="30000" dirty="0">
                  <a:latin typeface="Roboto Light" panose="02000000000000000000" pitchFamily="2" charset="0"/>
                  <a:ea typeface="Roboto Light" panose="02000000000000000000" pitchFamily="2" charset="0"/>
                </a:rPr>
                <a:t>(4)</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grpSp>
      <p:grpSp>
        <p:nvGrpSpPr>
          <p:cNvPr id="4" name="Groupe 3">
            <a:extLst>
              <a:ext uri="{FF2B5EF4-FFF2-40B4-BE49-F238E27FC236}">
                <a16:creationId xmlns:a16="http://schemas.microsoft.com/office/drawing/2014/main" id="{92A62647-13EF-470D-B559-B0AF5F805EF5}"/>
              </a:ext>
            </a:extLst>
          </p:cNvPr>
          <p:cNvGrpSpPr/>
          <p:nvPr/>
        </p:nvGrpSpPr>
        <p:grpSpPr>
          <a:xfrm>
            <a:off x="312988" y="2142059"/>
            <a:ext cx="2335998" cy="4420309"/>
            <a:chOff x="312988" y="1886566"/>
            <a:chExt cx="2335998" cy="4420309"/>
          </a:xfrm>
        </p:grpSpPr>
        <p:sp>
          <p:nvSpPr>
            <p:cNvPr id="8" name="Rectangle 7">
              <a:extLst>
                <a:ext uri="{FF2B5EF4-FFF2-40B4-BE49-F238E27FC236}">
                  <a16:creationId xmlns:a16="http://schemas.microsoft.com/office/drawing/2014/main" id="{847462AA-5ECB-4BC4-B839-7A0FC1515D18}"/>
                </a:ext>
              </a:extLst>
            </p:cNvPr>
            <p:cNvSpPr/>
            <p:nvPr/>
          </p:nvSpPr>
          <p:spPr>
            <a:xfrm>
              <a:off x="312988" y="4060106"/>
              <a:ext cx="2335998" cy="2246769"/>
            </a:xfrm>
            <a:prstGeom prst="rect">
              <a:avLst/>
            </a:prstGeom>
            <a:solidFill>
              <a:srgbClr val="EBE6F2"/>
            </a:solidFill>
          </p:spPr>
          <p:txBody>
            <a:bodyPr wrap="square">
              <a:spAutoFit/>
            </a:bodyPr>
            <a:lstStyle/>
            <a:p>
              <a:pPr algn="just"/>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Moldecule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 </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Naturellement présent dans le cerveau et la peau, il présente des propriétés anti-stress et anti-inflammatoires.</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err="1">
                  <a:solidFill>
                    <a:schemeClr val="tx1">
                      <a:lumMod val="75000"/>
                      <a:lumOff val="25000"/>
                    </a:schemeClr>
                  </a:solidFill>
                  <a:latin typeface="Roboto Light" panose="02000000000000000000" pitchFamily="2" charset="0"/>
                  <a:ea typeface="Roboto Light" panose="02000000000000000000" pitchFamily="2" charset="0"/>
                </a:rPr>
                <a:t>Yon-Ka</a:t>
              </a:r>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 a puisé son inspiration dans cette molécule de sérénité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B798330A-44A8-4CB8-B3A1-FA52A0BB785E}"/>
                </a:ext>
              </a:extLst>
            </p:cNvPr>
            <p:cNvSpPr/>
            <p:nvPr/>
          </p:nvSpPr>
          <p:spPr>
            <a:xfrm>
              <a:off x="312988" y="1976999"/>
              <a:ext cx="2335998" cy="2022157"/>
            </a:xfrm>
            <a:prstGeom prst="rect">
              <a:avLst/>
            </a:prstGeom>
            <a:noFill/>
          </p:spPr>
          <p:txBody>
            <a:bodyPr wrap="square">
              <a:spAutoFit/>
            </a:bodyPr>
            <a:lstStyle/>
            <a:p>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Origine: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lipoaminoacide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ayant une excellente affinité avec la peau</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La structure de cet actif est la même que celle de la molécule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(biomimétique).</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p>
          </p:txBody>
        </p:sp>
        <p:sp>
          <p:nvSpPr>
            <p:cNvPr id="2" name="Rectangle 1">
              <a:extLst>
                <a:ext uri="{FF2B5EF4-FFF2-40B4-BE49-F238E27FC236}">
                  <a16:creationId xmlns:a16="http://schemas.microsoft.com/office/drawing/2014/main" id="{A7016C8B-1355-4388-8C0C-7AFE8D1E28D3}"/>
                </a:ext>
              </a:extLst>
            </p:cNvPr>
            <p:cNvSpPr/>
            <p:nvPr/>
          </p:nvSpPr>
          <p:spPr>
            <a:xfrm>
              <a:off x="312988" y="1886566"/>
              <a:ext cx="2335998" cy="4416143"/>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Rectangle 23">
            <a:extLst>
              <a:ext uri="{FF2B5EF4-FFF2-40B4-BE49-F238E27FC236}">
                <a16:creationId xmlns:a16="http://schemas.microsoft.com/office/drawing/2014/main" id="{6EBF4401-7D45-4329-A9E8-968599763A7A}"/>
              </a:ext>
            </a:extLst>
          </p:cNvPr>
          <p:cNvSpPr/>
          <p:nvPr/>
        </p:nvSpPr>
        <p:spPr>
          <a:xfrm>
            <a:off x="0" y="1480412"/>
            <a:ext cx="12192000" cy="338554"/>
          </a:xfrm>
          <a:prstGeom prst="rect">
            <a:avLst/>
          </a:prstGeom>
        </p:spPr>
        <p:txBody>
          <a:bodyPr wrap="square">
            <a:spAutoFit/>
          </a:bodyP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1er actif cosmétique qui agit contre l'</a:t>
            </a:r>
            <a:r>
              <a:rPr lang="fr-FR" sz="1600" dirty="0" err="1">
                <a:solidFill>
                  <a:schemeClr val="tx1">
                    <a:lumMod val="75000"/>
                    <a:lumOff val="25000"/>
                  </a:schemeClr>
                </a:solidFill>
                <a:latin typeface="Roboto Light" panose="02000000000000000000" pitchFamily="2" charset="0"/>
                <a:ea typeface="Roboto Light" panose="02000000000000000000" pitchFamily="2" charset="0"/>
              </a:rPr>
              <a:t>inflamm'aging</a:t>
            </a:r>
            <a:r>
              <a:rPr lang="fr-FR" sz="1600" dirty="0">
                <a:solidFill>
                  <a:schemeClr val="tx1">
                    <a:lumMod val="75000"/>
                    <a:lumOff val="25000"/>
                  </a:schemeClr>
                </a:solidFill>
                <a:latin typeface="Roboto Light" panose="02000000000000000000" pitchFamily="2" charset="0"/>
                <a:ea typeface="Roboto Light" panose="02000000000000000000" pitchFamily="2" charset="0"/>
              </a:rPr>
              <a:t> en régulant la production d'interleukine-6</a:t>
            </a:r>
          </a:p>
        </p:txBody>
      </p:sp>
    </p:spTree>
    <p:extLst>
      <p:ext uri="{BB962C8B-B14F-4D97-AF65-F5344CB8AC3E}">
        <p14:creationId xmlns:p14="http://schemas.microsoft.com/office/powerpoint/2010/main" val="11822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810690" y="-180825"/>
            <a:ext cx="1075824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000" dirty="0"/>
              <a:t>COMBLER LES RIDES PROFONDES</a:t>
            </a:r>
          </a:p>
        </p:txBody>
      </p:sp>
      <p:sp>
        <p:nvSpPr>
          <p:cNvPr id="17" name="Rectangle 16">
            <a:extLst>
              <a:ext uri="{FF2B5EF4-FFF2-40B4-BE49-F238E27FC236}">
                <a16:creationId xmlns:a16="http://schemas.microsoft.com/office/drawing/2014/main" id="{B9D3BEEE-2AEC-533C-5F13-CFABD9CB79AC}"/>
              </a:ext>
            </a:extLst>
          </p:cNvPr>
          <p:cNvSpPr/>
          <p:nvPr/>
        </p:nvSpPr>
        <p:spPr>
          <a:xfrm rot="5400000">
            <a:off x="8594709" y="-1511021"/>
            <a:ext cx="338552" cy="6037010"/>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BASE COMMUNE</a:t>
            </a:r>
          </a:p>
        </p:txBody>
      </p:sp>
      <p:sp>
        <p:nvSpPr>
          <p:cNvPr id="10" name="Rectangle 9">
            <a:extLst>
              <a:ext uri="{FF2B5EF4-FFF2-40B4-BE49-F238E27FC236}">
                <a16:creationId xmlns:a16="http://schemas.microsoft.com/office/drawing/2014/main" id="{40170951-51F1-9F32-D367-036517744803}"/>
              </a:ext>
            </a:extLst>
          </p:cNvPr>
          <p:cNvSpPr/>
          <p:nvPr/>
        </p:nvSpPr>
        <p:spPr>
          <a:xfrm>
            <a:off x="84067" y="874668"/>
            <a:ext cx="12192000" cy="338554"/>
          </a:xfrm>
          <a:prstGeom prst="rect">
            <a:avLst/>
          </a:prstGeom>
        </p:spPr>
        <p:txBody>
          <a:bodyPr wrap="square">
            <a:spAutoFit/>
          </a:bodyPr>
          <a:lstStyle/>
          <a:p>
            <a:pPr algn="ctr" defTabSz="1008309">
              <a:buClrTx/>
              <a:defRPr/>
            </a:pPr>
            <a:r>
              <a:rPr lang="fr-FR" sz="1600" i="1" kern="1200" dirty="0">
                <a:solidFill>
                  <a:prstClr val="black"/>
                </a:solidFill>
                <a:latin typeface="Roboto Light" panose="02000000000000000000" pitchFamily="2" charset="0"/>
                <a:ea typeface="Roboto Light" panose="02000000000000000000" pitchFamily="2" charset="0"/>
              </a:rPr>
              <a:t>Duo </a:t>
            </a:r>
            <a:r>
              <a:rPr lang="fr-FR" sz="1600" i="1" dirty="0">
                <a:solidFill>
                  <a:prstClr val="black"/>
                </a:solidFill>
                <a:latin typeface="Roboto Light" panose="02000000000000000000" pitchFamily="2" charset="0"/>
                <a:ea typeface="Roboto Light" panose="02000000000000000000" pitchFamily="2" charset="0"/>
              </a:rPr>
              <a:t>incontournable pour combler et lisser les rides profondes </a:t>
            </a:r>
            <a:endParaRPr lang="fr-FR" sz="1600" i="1" kern="1200" dirty="0">
              <a:solidFill>
                <a:prstClr val="black"/>
              </a:solidFill>
              <a:latin typeface="Roboto Light" panose="02000000000000000000" pitchFamily="2" charset="0"/>
              <a:ea typeface="Roboto Light" panose="02000000000000000000" pitchFamily="2" charset="0"/>
            </a:endParaRPr>
          </a:p>
        </p:txBody>
      </p:sp>
      <p:sp>
        <p:nvSpPr>
          <p:cNvPr id="22" name="Rectangle 21">
            <a:extLst>
              <a:ext uri="{FF2B5EF4-FFF2-40B4-BE49-F238E27FC236}">
                <a16:creationId xmlns:a16="http://schemas.microsoft.com/office/drawing/2014/main" id="{DE3437FD-73AD-4848-AE82-A7F53BD7FE1D}"/>
              </a:ext>
            </a:extLst>
          </p:cNvPr>
          <p:cNvSpPr/>
          <p:nvPr/>
        </p:nvSpPr>
        <p:spPr>
          <a:xfrm>
            <a:off x="5745480" y="3004958"/>
            <a:ext cx="6037008" cy="309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SAPONARIA PUMILA </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Protège et préserve les cellules souches dermiques </a:t>
            </a: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YOUTH ENERGY (</a:t>
            </a:r>
            <a:r>
              <a:rPr lang="fr-FR" sz="1600" dirty="0" err="1">
                <a:solidFill>
                  <a:srgbClr val="565655"/>
                </a:solidFill>
                <a:latin typeface="Roboto Light" panose="02000000000000000000" pitchFamily="2" charset="0"/>
                <a:ea typeface="Roboto Light" panose="02000000000000000000" pitchFamily="2" charset="0"/>
              </a:rPr>
              <a:t>lipoamino</a:t>
            </a:r>
            <a:r>
              <a:rPr lang="fr-FR" sz="1600" dirty="0">
                <a:solidFill>
                  <a:srgbClr val="565655"/>
                </a:solidFill>
                <a:latin typeface="Roboto Light" panose="02000000000000000000" pitchFamily="2" charset="0"/>
                <a:ea typeface="Roboto Light" panose="02000000000000000000" pitchFamily="2" charset="0"/>
              </a:rPr>
              <a:t> acide)</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Action anti-</a:t>
            </a:r>
            <a:r>
              <a:rPr lang="fr-FR" sz="1600" b="1" dirty="0" err="1">
                <a:solidFill>
                  <a:srgbClr val="565655"/>
                </a:solidFill>
                <a:latin typeface="Roboto Light" panose="02000000000000000000" pitchFamily="2" charset="0"/>
                <a:ea typeface="Roboto Light" panose="02000000000000000000" pitchFamily="2" charset="0"/>
              </a:rPr>
              <a:t>inflamm’aging</a:t>
            </a:r>
            <a:endParaRPr lang="fr-FR" sz="1600" b="1" dirty="0">
              <a:solidFill>
                <a:srgbClr val="565655"/>
              </a:solidFill>
              <a:latin typeface="Roboto Light" panose="02000000000000000000" pitchFamily="2" charset="0"/>
              <a:ea typeface="Roboto Light" panose="02000000000000000000" pitchFamily="2" charset="0"/>
            </a:endParaRP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WAKAME </a:t>
            </a:r>
            <a:endParaRPr lang="fr-FR" sz="1600" b="1" dirty="0">
              <a:solidFill>
                <a:srgbClr val="565655"/>
              </a:solidFill>
              <a:latin typeface="Roboto Light" panose="02000000000000000000" pitchFamily="2" charset="0"/>
              <a:ea typeface="Roboto Light" panose="02000000000000000000" pitchFamily="2" charset="0"/>
            </a:endParaRPr>
          </a:p>
          <a:p>
            <a:pPr marL="177800" algn="just">
              <a:defRPr/>
            </a:pPr>
            <a:r>
              <a:rPr lang="fr-FR" sz="1600" b="1" dirty="0">
                <a:solidFill>
                  <a:srgbClr val="565655"/>
                </a:solidFill>
                <a:latin typeface="Roboto Light" panose="02000000000000000000" pitchFamily="2" charset="0"/>
                <a:ea typeface="Roboto Light" panose="02000000000000000000" pitchFamily="2" charset="0"/>
              </a:rPr>
              <a:t>Redonne du volume à la peau du visage pour un effet anti-âge visible</a:t>
            </a:r>
          </a:p>
          <a:p>
            <a:pPr marL="177800" algn="just">
              <a:defRPr/>
            </a:pPr>
            <a:endParaRPr lang="en-US" sz="1600" b="1"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GLYCERINE VEGETALE</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Préserve l'hydratation de la peau en réduisant la vitesse de la PIE</a:t>
            </a: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BEURRE DE KARITE</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Protège, apaise, hydrate et nourrit.</a:t>
            </a: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HUILE DE PÉPINS DE RAISIN</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Réduit la perte d'eau </a:t>
            </a:r>
            <a:r>
              <a:rPr lang="fr-FR" sz="1600" b="1" dirty="0" err="1">
                <a:solidFill>
                  <a:srgbClr val="565655"/>
                </a:solidFill>
                <a:latin typeface="Roboto Light" panose="02000000000000000000" pitchFamily="2" charset="0"/>
                <a:ea typeface="Roboto Light" panose="02000000000000000000" pitchFamily="2" charset="0"/>
              </a:rPr>
              <a:t>transépidermique</a:t>
            </a:r>
            <a:r>
              <a:rPr lang="fr-FR" sz="1600" b="1" dirty="0">
                <a:solidFill>
                  <a:srgbClr val="565655"/>
                </a:solidFill>
                <a:latin typeface="Roboto Light" panose="02000000000000000000" pitchFamily="2" charset="0"/>
                <a:ea typeface="Roboto Light" panose="02000000000000000000" pitchFamily="2" charset="0"/>
              </a:rPr>
              <a:t>, augmente le confort et l'élasticité de la peau</a:t>
            </a:r>
            <a:endParaRPr lang="en-US" sz="1600" dirty="0">
              <a:solidFill>
                <a:srgbClr val="565655"/>
              </a:solidFill>
              <a:latin typeface="Roboto Light" panose="02000000000000000000" pitchFamily="2" charset="0"/>
              <a:ea typeface="Roboto Light" panose="02000000000000000000" pitchFamily="2" charset="0"/>
            </a:endParaRPr>
          </a:p>
          <a:p>
            <a:pPr marL="177800" algn="just">
              <a:defRPr/>
            </a:pPr>
            <a:endParaRPr lang="en-US" sz="1600" dirty="0">
              <a:solidFill>
                <a:srgbClr val="565655"/>
              </a:solidFill>
              <a:latin typeface="Roboto Light" panose="02000000000000000000" pitchFamily="2" charset="0"/>
              <a:ea typeface="Roboto Light" panose="02000000000000000000" pitchFamily="2" charset="0"/>
            </a:endParaRP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p:txBody>
      </p:sp>
      <p:sp>
        <p:nvSpPr>
          <p:cNvPr id="29" name="Rectangle 28">
            <a:extLst>
              <a:ext uri="{FF2B5EF4-FFF2-40B4-BE49-F238E27FC236}">
                <a16:creationId xmlns:a16="http://schemas.microsoft.com/office/drawing/2014/main" id="{499F1760-0F8A-4BB9-807C-86BBB5A7A973}"/>
              </a:ext>
            </a:extLst>
          </p:cNvPr>
          <p:cNvSpPr/>
          <p:nvPr/>
        </p:nvSpPr>
        <p:spPr>
          <a:xfrm>
            <a:off x="982835" y="6259961"/>
            <a:ext cx="4037212" cy="338554"/>
          </a:xfrm>
          <a:prstGeom prst="rect">
            <a:avLst/>
          </a:prstGeom>
        </p:spPr>
        <p:txBody>
          <a:bodyPr wrap="square">
            <a:spAutoFit/>
          </a:bodyPr>
          <a:lstStyle/>
          <a:p>
            <a:pPr algn="ct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JOUR&amp;NUIT</a:t>
            </a:r>
          </a:p>
        </p:txBody>
      </p:sp>
      <p:pic>
        <p:nvPicPr>
          <p:cNvPr id="2050" name="Picture 2" descr="Time Resist Jour - Wrinkle Filler day cream">
            <a:extLst>
              <a:ext uri="{FF2B5EF4-FFF2-40B4-BE49-F238E27FC236}">
                <a16:creationId xmlns:a16="http://schemas.microsoft.com/office/drawing/2014/main" id="{39118B7E-0AC9-46E6-8AD3-671F6ED8A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91" y="1676760"/>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198A78A-E4C6-4347-9951-189B0A207A8A}"/>
              </a:ext>
            </a:extLst>
          </p:cNvPr>
          <p:cNvGrpSpPr/>
          <p:nvPr/>
        </p:nvGrpSpPr>
        <p:grpSpPr>
          <a:xfrm>
            <a:off x="2723854" y="3820931"/>
            <a:ext cx="6671268" cy="2558886"/>
            <a:chOff x="0" y="0"/>
            <a:chExt cx="7023707" cy="2430680"/>
          </a:xfrm>
        </p:grpSpPr>
        <p:sp>
          <p:nvSpPr>
            <p:cNvPr id="3" name="ZoneTexte 12">
              <a:extLst>
                <a:ext uri="{FF2B5EF4-FFF2-40B4-BE49-F238E27FC236}">
                  <a16:creationId xmlns:a16="http://schemas.microsoft.com/office/drawing/2014/main" id="{1EC8491B-87BD-49F0-A95B-69812ED01CD0}"/>
                </a:ext>
              </a:extLst>
            </p:cNvPr>
            <p:cNvSpPr txBox="1"/>
            <p:nvPr/>
          </p:nvSpPr>
          <p:spPr>
            <a:xfrm>
              <a:off x="5178180" y="1961610"/>
              <a:ext cx="914400" cy="469070"/>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sp>
          <p:nvSpPr>
            <p:cNvPr id="4" name="ZoneTexte 13">
              <a:extLst>
                <a:ext uri="{FF2B5EF4-FFF2-40B4-BE49-F238E27FC236}">
                  <a16:creationId xmlns:a16="http://schemas.microsoft.com/office/drawing/2014/main" id="{5D3F6639-B55F-432F-B90C-E7821FF246BA}"/>
                </a:ext>
              </a:extLst>
            </p:cNvPr>
            <p:cNvSpPr txBox="1"/>
            <p:nvPr/>
          </p:nvSpPr>
          <p:spPr>
            <a:xfrm>
              <a:off x="1662649" y="1932376"/>
              <a:ext cx="914400" cy="498302"/>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4C88E212-41BB-4BAE-A9C2-4FA125569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1179" y="0"/>
              <a:ext cx="3462528" cy="195072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564319EF-141C-4DB0-A46D-ED2C272A47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462528" cy="195072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1113186253"/>
              </p:ext>
            </p:extLst>
          </p:nvPr>
        </p:nvGraphicFramePr>
        <p:xfrm>
          <a:off x="3214998" y="1186763"/>
          <a:ext cx="5688980" cy="2797859"/>
        </p:xfrm>
        <a:graphic>
          <a:graphicData uri="http://schemas.openxmlformats.org/drawingml/2006/table">
            <a:tbl>
              <a:tblPr firstRow="1" firstCol="1" bandRow="1">
                <a:tableStyleId>{3B4B98B0-60AC-42C2-AFA5-B58CD77FA1E5}</a:tableStyleId>
              </a:tblPr>
              <a:tblGrid>
                <a:gridCol w="1446963">
                  <a:extLst>
                    <a:ext uri="{9D8B030D-6E8A-4147-A177-3AD203B41FA5}">
                      <a16:colId xmlns:a16="http://schemas.microsoft.com/office/drawing/2014/main" val="2201736074"/>
                    </a:ext>
                  </a:extLst>
                </a:gridCol>
                <a:gridCol w="4242017">
                  <a:extLst>
                    <a:ext uri="{9D8B030D-6E8A-4147-A177-3AD203B41FA5}">
                      <a16:colId xmlns:a16="http://schemas.microsoft.com/office/drawing/2014/main" val="732104963"/>
                    </a:ext>
                  </a:extLst>
                </a:gridCol>
              </a:tblGrid>
              <a:tr h="531505">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DUO TIME RESIST JOUR-NUIT</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1009696">
                <a:tc>
                  <a:txBody>
                    <a:bodyPr/>
                    <a:lstStyle/>
                    <a:p>
                      <a:pPr algn="just">
                        <a:lnSpc>
                          <a:spcPct val="107000"/>
                        </a:lnSpc>
                        <a:spcAft>
                          <a:spcPts val="800"/>
                        </a:spcAft>
                      </a:pPr>
                      <a:r>
                        <a:rPr lang="en-US" sz="1400" dirty="0" err="1">
                          <a:effectLst/>
                          <a:latin typeface="Roboto Light" panose="02000000000000000000" pitchFamily="2" charset="0"/>
                          <a:ea typeface="Roboto Light" panose="02000000000000000000" pitchFamily="2" charset="0"/>
                        </a:rPr>
                        <a:t>Activateur</a:t>
                      </a:r>
                      <a:r>
                        <a:rPr lang="en-US" sz="1400" dirty="0">
                          <a:effectLst/>
                          <a:latin typeface="Roboto Light" panose="02000000000000000000" pitchFamily="2" charset="0"/>
                          <a:ea typeface="Roboto Light" panose="02000000000000000000" pitchFamily="2" charset="0"/>
                        </a:rPr>
                        <a:t> Jeunesse </a:t>
                      </a:r>
                      <a:r>
                        <a:rPr lang="en-US" sz="1400" b="1" kern="1200" dirty="0" err="1">
                          <a:solidFill>
                            <a:schemeClr val="tx1"/>
                          </a:solidFill>
                          <a:effectLst/>
                          <a:latin typeface="Roboto Light" panose="02000000000000000000" pitchFamily="2" charset="0"/>
                          <a:ea typeface="Roboto Light" panose="02000000000000000000" pitchFamily="2" charset="0"/>
                          <a:cs typeface="+mn-cs"/>
                        </a:rPr>
                        <a:t>Redensifiant</a:t>
                      </a:r>
                      <a:endParaRPr lang="fr-FR" sz="1400" b="1" kern="1200" dirty="0">
                        <a:solidFill>
                          <a:schemeClr val="tx1"/>
                        </a:solidFill>
                        <a:effectLst/>
                        <a:latin typeface="Roboto Light" panose="02000000000000000000" pitchFamily="2" charset="0"/>
                        <a:ea typeface="Roboto Light" panose="02000000000000000000" pitchFamily="2" charset="0"/>
                        <a:cs typeface="+mn-cs"/>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0000"/>
                        </a:lnSpc>
                        <a:spcAft>
                          <a:spcPts val="800"/>
                        </a:spcAft>
                      </a:pPr>
                      <a:r>
                        <a:rPr lang="en-US" sz="1400" dirty="0" err="1">
                          <a:effectLst/>
                          <a:latin typeface="Roboto Light" panose="02000000000000000000" pitchFamily="2" charset="0"/>
                          <a:ea typeface="Roboto Light" panose="02000000000000000000" pitchFamily="2" charset="0"/>
                        </a:rPr>
                        <a:t>Réduction</a:t>
                      </a:r>
                      <a:r>
                        <a:rPr lang="en-US" sz="1400" dirty="0">
                          <a:effectLst/>
                          <a:latin typeface="Roboto Light" panose="02000000000000000000" pitchFamily="2" charset="0"/>
                          <a:ea typeface="Roboto Light" panose="02000000000000000000" pitchFamily="2" charset="0"/>
                        </a:rPr>
                        <a:t> des </a:t>
                      </a:r>
                      <a:r>
                        <a:rPr lang="en-US" sz="1400" dirty="0" err="1">
                          <a:effectLst/>
                          <a:latin typeface="Roboto Light" panose="02000000000000000000" pitchFamily="2" charset="0"/>
                          <a:ea typeface="Roboto Light" panose="02000000000000000000" pitchFamily="2" charset="0"/>
                        </a:rPr>
                        <a:t>quantités</a:t>
                      </a:r>
                      <a:r>
                        <a:rPr lang="en-US" sz="1400" dirty="0">
                          <a:effectLst/>
                          <a:latin typeface="Roboto Light" panose="02000000000000000000" pitchFamily="2" charset="0"/>
                          <a:ea typeface="Roboto Light" panose="02000000000000000000" pitchFamily="2" charset="0"/>
                        </a:rPr>
                        <a:t> d'IL-6 : - 39%</a:t>
                      </a:r>
                      <a:r>
                        <a:rPr lang="en-US" sz="1400" baseline="30000" dirty="0">
                          <a:effectLst/>
                          <a:latin typeface="Roboto Light" panose="02000000000000000000" pitchFamily="2" charset="0"/>
                          <a:ea typeface="Roboto Light" panose="02000000000000000000" pitchFamily="2" charset="0"/>
                        </a:rPr>
                        <a:t>2</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fr-FR" sz="1400" dirty="0">
                          <a:effectLst/>
                          <a:latin typeface="Roboto Light" panose="02000000000000000000" pitchFamily="2" charset="0"/>
                          <a:ea typeface="Roboto Light" panose="02000000000000000000" pitchFamily="2" charset="0"/>
                        </a:rPr>
                        <a:t>Sévérité des sillons nasogéniens : jusqu’à </a:t>
                      </a:r>
                      <a:r>
                        <a:rPr lang="en-US" sz="1400" dirty="0">
                          <a:effectLst/>
                          <a:latin typeface="Roboto Light" panose="02000000000000000000" pitchFamily="2" charset="0"/>
                          <a:ea typeface="Roboto Light" panose="02000000000000000000" pitchFamily="2" charset="0"/>
                        </a:rPr>
                        <a:t>-75%</a:t>
                      </a:r>
                      <a:r>
                        <a:rPr lang="en-US" sz="1400" baseline="30000" dirty="0">
                          <a:effectLst/>
                          <a:latin typeface="Roboto Light" panose="02000000000000000000" pitchFamily="2" charset="0"/>
                          <a:ea typeface="Roboto Light" panose="02000000000000000000" pitchFamily="2" charset="0"/>
                        </a:rPr>
                        <a:t>3</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fr-FR" sz="1400" dirty="0">
                          <a:effectLst/>
                          <a:latin typeface="Roboto Light" panose="02000000000000000000" pitchFamily="2" charset="0"/>
                          <a:ea typeface="Roboto Light" panose="02000000000000000000" pitchFamily="2" charset="0"/>
                        </a:rPr>
                        <a:t>Sévérité des pattes d'oie : jusqu’à </a:t>
                      </a:r>
                      <a:r>
                        <a:rPr lang="en-US" sz="1400" dirty="0">
                          <a:effectLst/>
                          <a:latin typeface="Roboto Light" panose="02000000000000000000" pitchFamily="2" charset="0"/>
                          <a:ea typeface="Roboto Light" panose="02000000000000000000" pitchFamily="2" charset="0"/>
                        </a:rPr>
                        <a:t>-62%</a:t>
                      </a:r>
                      <a:r>
                        <a:rPr lang="en-US" sz="1400" baseline="30000" dirty="0">
                          <a:effectLst/>
                          <a:latin typeface="Roboto Light" panose="02000000000000000000" pitchFamily="2" charset="0"/>
                          <a:ea typeface="Roboto Light" panose="02000000000000000000" pitchFamily="2" charset="0"/>
                        </a:rPr>
                        <a:t>3</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r h="1256658">
                <a:tc>
                  <a:txBody>
                    <a:bodyPr/>
                    <a:lstStyle/>
                    <a:p>
                      <a:pPr algn="l">
                        <a:lnSpc>
                          <a:spcPct val="107000"/>
                        </a:lnSpc>
                        <a:spcAft>
                          <a:spcPts val="800"/>
                        </a:spcAft>
                      </a:pPr>
                      <a:r>
                        <a:rPr lang="en-US" sz="1400" dirty="0" err="1">
                          <a:effectLst/>
                          <a:latin typeface="Roboto Light" panose="02000000000000000000" pitchFamily="2" charset="0"/>
                          <a:ea typeface="Roboto Light" panose="02000000000000000000" pitchFamily="2" charset="0"/>
                        </a:rPr>
                        <a:t>Hydratant</a:t>
                      </a:r>
                      <a:r>
                        <a:rPr lang="en-US" sz="1400" dirty="0">
                          <a:effectLst/>
                          <a:latin typeface="Roboto Light" panose="02000000000000000000" pitchFamily="2" charset="0"/>
                          <a:ea typeface="Roboto Light" panose="02000000000000000000" pitchFamily="2" charset="0"/>
                        </a:rPr>
                        <a:t> - </a:t>
                      </a:r>
                      <a:r>
                        <a:rPr lang="en-US" sz="1400" dirty="0" err="1">
                          <a:effectLst/>
                          <a:latin typeface="Roboto Light" panose="02000000000000000000" pitchFamily="2" charset="0"/>
                          <a:ea typeface="Roboto Light" panose="02000000000000000000" pitchFamily="2" charset="0"/>
                        </a:rPr>
                        <a:t>nourrissant</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just">
                        <a:lnSpc>
                          <a:spcPct val="100000"/>
                        </a:lnSpc>
                        <a:spcAft>
                          <a:spcPts val="800"/>
                        </a:spcAft>
                      </a:pPr>
                      <a:r>
                        <a:rPr lang="fr-FR" sz="1400" dirty="0">
                          <a:effectLst/>
                          <a:latin typeface="Roboto Light" panose="02000000000000000000" pitchFamily="2" charset="0"/>
                          <a:ea typeface="Roboto Light" panose="02000000000000000000" pitchFamily="2" charset="0"/>
                        </a:rPr>
                        <a:t>La peau est hydratée : 98%</a:t>
                      </a:r>
                      <a:r>
                        <a:rPr lang="fr-FR" sz="1400" baseline="30000" dirty="0">
                          <a:effectLst/>
                          <a:latin typeface="Roboto Light" panose="02000000000000000000" pitchFamily="2" charset="0"/>
                          <a:ea typeface="Roboto Light" panose="02000000000000000000" pitchFamily="2" charset="0"/>
                        </a:rPr>
                        <a:t>1</a:t>
                      </a:r>
                    </a:p>
                    <a:p>
                      <a:pPr algn="just">
                        <a:lnSpc>
                          <a:spcPct val="100000"/>
                        </a:lnSpc>
                        <a:spcAft>
                          <a:spcPts val="800"/>
                        </a:spcAft>
                      </a:pPr>
                      <a:r>
                        <a:rPr lang="fr-FR" sz="1400" dirty="0">
                          <a:effectLst/>
                          <a:latin typeface="Roboto Light" panose="02000000000000000000" pitchFamily="2" charset="0"/>
                          <a:ea typeface="Roboto Light" panose="02000000000000000000" pitchFamily="2" charset="0"/>
                        </a:rPr>
                        <a:t>La peau est nourrie : 100%</a:t>
                      </a:r>
                      <a:r>
                        <a:rPr lang="fr-FR" sz="1400" baseline="30000" dirty="0">
                          <a:effectLst/>
                          <a:latin typeface="Roboto Light" panose="02000000000000000000" pitchFamily="2" charset="0"/>
                          <a:ea typeface="Roboto Light" panose="02000000000000000000" pitchFamily="2" charset="0"/>
                        </a:rPr>
                        <a:t>1</a:t>
                      </a:r>
                    </a:p>
                    <a:p>
                      <a:pPr algn="just">
                        <a:lnSpc>
                          <a:spcPct val="100000"/>
                        </a:lnSpc>
                        <a:spcAft>
                          <a:spcPts val="800"/>
                        </a:spcAft>
                      </a:pPr>
                      <a:r>
                        <a:rPr lang="fr-FR" sz="1400" dirty="0">
                          <a:effectLst/>
                          <a:latin typeface="Roboto Light" panose="02000000000000000000" pitchFamily="2" charset="0"/>
                          <a:ea typeface="Roboto Light" panose="02000000000000000000" pitchFamily="2" charset="0"/>
                        </a:rPr>
                        <a:t>La peau est confortable après l'application et le reste pendant plusieurs heures : 100%</a:t>
                      </a:r>
                      <a:r>
                        <a:rPr lang="fr-FR" sz="1400" baseline="30000" dirty="0">
                          <a:effectLst/>
                          <a:latin typeface="Roboto Light" panose="02000000000000000000" pitchFamily="2" charset="0"/>
                          <a:ea typeface="Roboto Light" panose="02000000000000000000" pitchFamily="2" charset="0"/>
                        </a:rPr>
                        <a:t>1</a:t>
                      </a:r>
                      <a:endParaRPr lang="fr-FR" sz="1400" baseline="300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8077603"/>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383136"/>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3E3E3E"/>
                </a:solidFill>
                <a:latin typeface="KyivType Sans2" panose="00000500000000000000" pitchFamily="50" charset="0"/>
              </a:rPr>
              <a:t>Efficacité</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prouvée</a:t>
            </a:r>
            <a:r>
              <a:rPr lang="en-US" sz="2800" dirty="0">
                <a:solidFill>
                  <a:srgbClr val="3E3E3E"/>
                </a:solidFill>
                <a:latin typeface="KyivType Sans2" panose="00000500000000000000" pitchFamily="50" charset="0"/>
              </a:rPr>
              <a:t> </a:t>
            </a:r>
          </a:p>
        </p:txBody>
      </p:sp>
      <p:sp>
        <p:nvSpPr>
          <p:cNvPr id="9" name="Rectangle à coins arrondis 18">
            <a:extLst>
              <a:ext uri="{FF2B5EF4-FFF2-40B4-BE49-F238E27FC236}">
                <a16:creationId xmlns:a16="http://schemas.microsoft.com/office/drawing/2014/main" id="{D96AE0D7-393B-4D89-9690-B66C3715506C}"/>
              </a:ext>
            </a:extLst>
          </p:cNvPr>
          <p:cNvSpPr/>
          <p:nvPr/>
        </p:nvSpPr>
        <p:spPr>
          <a:xfrm>
            <a:off x="1886509" y="6302269"/>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100%</a:t>
            </a:r>
            <a:r>
              <a:rPr lang="en-US" altLang="fr-FR" sz="1600" baseline="30000" dirty="0">
                <a:latin typeface="Roboto Light" panose="02000000000000000000" pitchFamily="2" charset="0"/>
                <a:ea typeface="Roboto Light" panose="02000000000000000000" pitchFamily="2" charset="0"/>
              </a:rPr>
              <a:t>(1) </a:t>
            </a:r>
            <a:r>
              <a:rPr lang="fr-FR" altLang="fr-FR" sz="1600" dirty="0">
                <a:latin typeface="Roboto Light" panose="02000000000000000000" pitchFamily="2" charset="0"/>
                <a:ea typeface="Roboto Light" panose="02000000000000000000" pitchFamily="2" charset="0"/>
              </a:rPr>
              <a:t>des femmes trouvent que leur peau parait plus jeune</a:t>
            </a: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1733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868680" y="-180825"/>
            <a:ext cx="1070025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000" dirty="0"/>
              <a:t>COMBLER LES RIDES PROFONDES</a:t>
            </a:r>
          </a:p>
        </p:txBody>
      </p:sp>
      <p:sp>
        <p:nvSpPr>
          <p:cNvPr id="12" name="Rectangle 11">
            <a:extLst>
              <a:ext uri="{FF2B5EF4-FFF2-40B4-BE49-F238E27FC236}">
                <a16:creationId xmlns:a16="http://schemas.microsoft.com/office/drawing/2014/main" id="{24B408D3-E3BA-3509-D8E8-D2EA0224D0AC}"/>
              </a:ext>
            </a:extLst>
          </p:cNvPr>
          <p:cNvSpPr/>
          <p:nvPr/>
        </p:nvSpPr>
        <p:spPr>
          <a:xfrm>
            <a:off x="5194197" y="2756839"/>
            <a:ext cx="2549120" cy="1077218"/>
          </a:xfrm>
          <a:prstGeom prst="rect">
            <a:avLst/>
          </a:prstGeom>
        </p:spPr>
        <p:txBody>
          <a:bodyPr wrap="squar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Sphères de comblement</a:t>
            </a:r>
          </a:p>
          <a:p>
            <a:pPr lvl="0" algn="ctr"/>
            <a:r>
              <a:rPr lang="fr-FR" sz="1600" dirty="0">
                <a:solidFill>
                  <a:srgbClr val="565655"/>
                </a:solidFill>
                <a:latin typeface="Roboto Light" panose="02000000000000000000" pitchFamily="2" charset="0"/>
                <a:ea typeface="Roboto Light" panose="02000000000000000000" pitchFamily="2" charset="0"/>
              </a:rPr>
              <a:t>Acide hyaluronique de bas poids moléculaire + konjac</a:t>
            </a:r>
          </a:p>
        </p:txBody>
      </p:sp>
      <p:pic>
        <p:nvPicPr>
          <p:cNvPr id="3" name="Image 2">
            <a:extLst>
              <a:ext uri="{FF2B5EF4-FFF2-40B4-BE49-F238E27FC236}">
                <a16:creationId xmlns:a16="http://schemas.microsoft.com/office/drawing/2014/main" id="{69547973-D905-99EB-A476-817F5DC02C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343698" y="3028725"/>
            <a:ext cx="2137194" cy="2476298"/>
          </a:xfrm>
          <a:prstGeom prst="rect">
            <a:avLst/>
          </a:prstGeom>
        </p:spPr>
      </p:pic>
      <p:sp>
        <p:nvSpPr>
          <p:cNvPr id="10" name="Rectangle 9">
            <a:extLst>
              <a:ext uri="{FF2B5EF4-FFF2-40B4-BE49-F238E27FC236}">
                <a16:creationId xmlns:a16="http://schemas.microsoft.com/office/drawing/2014/main" id="{40170951-51F1-9F32-D367-036517744803}"/>
              </a:ext>
            </a:extLst>
          </p:cNvPr>
          <p:cNvSpPr/>
          <p:nvPr/>
        </p:nvSpPr>
        <p:spPr>
          <a:xfrm>
            <a:off x="0" y="874667"/>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JOUR </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4" name="Image 23">
            <a:extLst>
              <a:ext uri="{FF2B5EF4-FFF2-40B4-BE49-F238E27FC236}">
                <a16:creationId xmlns:a16="http://schemas.microsoft.com/office/drawing/2014/main" id="{19C47431-F8B7-8B8E-90F2-4F4C7B97E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296" y="3783964"/>
            <a:ext cx="834104" cy="1144358"/>
          </a:xfrm>
          <a:prstGeom prst="rect">
            <a:avLst/>
          </a:prstGeom>
        </p:spPr>
      </p:pic>
      <p:sp>
        <p:nvSpPr>
          <p:cNvPr id="25" name="Rectangle 24">
            <a:extLst>
              <a:ext uri="{FF2B5EF4-FFF2-40B4-BE49-F238E27FC236}">
                <a16:creationId xmlns:a16="http://schemas.microsoft.com/office/drawing/2014/main" id="{C1772D2B-49D4-7BE9-D13C-19E279D4DA24}"/>
              </a:ext>
            </a:extLst>
          </p:cNvPr>
          <p:cNvSpPr/>
          <p:nvPr/>
        </p:nvSpPr>
        <p:spPr>
          <a:xfrm>
            <a:off x="3009679" y="2839013"/>
            <a:ext cx="2257349" cy="584775"/>
          </a:xfrm>
          <a:prstGeom prst="rect">
            <a:avLst/>
          </a:prstGeom>
        </p:spPr>
        <p:txBody>
          <a:bodyPr wrap="non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Acide hyaluronique </a:t>
            </a:r>
          </a:p>
          <a:p>
            <a:pPr lvl="0" algn="ctr"/>
            <a:r>
              <a:rPr lang="fr-FR" sz="1600" dirty="0">
                <a:solidFill>
                  <a:srgbClr val="565655"/>
                </a:solidFill>
                <a:latin typeface="Roboto Light" panose="02000000000000000000" pitchFamily="2" charset="0"/>
                <a:ea typeface="Roboto Light" panose="02000000000000000000" pitchFamily="2" charset="0"/>
              </a:rPr>
              <a:t>Haut poids moléculaire</a:t>
            </a:r>
          </a:p>
        </p:txBody>
      </p:sp>
      <p:sp>
        <p:nvSpPr>
          <p:cNvPr id="26" name="Rectangle 25">
            <a:extLst>
              <a:ext uri="{FF2B5EF4-FFF2-40B4-BE49-F238E27FC236}">
                <a16:creationId xmlns:a16="http://schemas.microsoft.com/office/drawing/2014/main" id="{09C28AE7-E8E8-39E0-2C16-BF069B5B99C7}"/>
              </a:ext>
            </a:extLst>
          </p:cNvPr>
          <p:cNvSpPr/>
          <p:nvPr/>
        </p:nvSpPr>
        <p:spPr>
          <a:xfrm>
            <a:off x="130006" y="1545305"/>
            <a:ext cx="11931988" cy="338555"/>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buClrTx/>
              <a:defRPr/>
            </a:pPr>
            <a:r>
              <a:rPr lang="fr-FR" sz="1600" dirty="0">
                <a:solidFill>
                  <a:srgbClr val="565655"/>
                </a:solidFill>
                <a:latin typeface="Roboto Light" panose="02000000000000000000" pitchFamily="2" charset="0"/>
                <a:ea typeface="Roboto Light" panose="02000000000000000000" pitchFamily="2" charset="0"/>
              </a:rPr>
              <a:t>ACTIVATEUR DE JEUNESSE – COMBLEUR DE RIDES   </a:t>
            </a:r>
            <a:endParaRPr lang="fr-FR" sz="1600" kern="1200" dirty="0">
              <a:solidFill>
                <a:srgbClr val="565655"/>
              </a:solidFill>
              <a:latin typeface="Roboto Light" panose="02000000000000000000" pitchFamily="2" charset="0"/>
              <a:ea typeface="Roboto Light" panose="02000000000000000000" pitchFamily="2" charset="0"/>
            </a:endParaRPr>
          </a:p>
        </p:txBody>
      </p:sp>
      <p:pic>
        <p:nvPicPr>
          <p:cNvPr id="11" name="Image 10">
            <a:extLst>
              <a:ext uri="{FF2B5EF4-FFF2-40B4-BE49-F238E27FC236}">
                <a16:creationId xmlns:a16="http://schemas.microsoft.com/office/drawing/2014/main" id="{2B9F4CCC-812B-4062-A8C0-D6960A2EF6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00" r="27119"/>
          <a:stretch/>
        </p:blipFill>
        <p:spPr>
          <a:xfrm>
            <a:off x="5998718" y="3860952"/>
            <a:ext cx="940079" cy="1067371"/>
          </a:xfrm>
          <a:prstGeom prst="flowChartConnector">
            <a:avLst/>
          </a:prstGeom>
          <a:ln>
            <a:noFill/>
          </a:ln>
          <a:effectLst>
            <a:softEdge rad="0"/>
          </a:effectLst>
        </p:spPr>
      </p:pic>
      <p:sp>
        <p:nvSpPr>
          <p:cNvPr id="13" name="Rectangle 12">
            <a:extLst>
              <a:ext uri="{FF2B5EF4-FFF2-40B4-BE49-F238E27FC236}">
                <a16:creationId xmlns:a16="http://schemas.microsoft.com/office/drawing/2014/main" id="{1863E25B-01E5-42DB-8F9F-DB9EC465C848}"/>
              </a:ext>
            </a:extLst>
          </p:cNvPr>
          <p:cNvSpPr/>
          <p:nvPr/>
        </p:nvSpPr>
        <p:spPr>
          <a:xfrm>
            <a:off x="7577594" y="2839013"/>
            <a:ext cx="2549120" cy="338554"/>
          </a:xfrm>
          <a:prstGeom prst="rect">
            <a:avLst/>
          </a:prstGeom>
        </p:spPr>
        <p:txBody>
          <a:bodyPr wrap="squar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Polyose</a:t>
            </a:r>
            <a:r>
              <a:rPr lang="fr-FR" sz="1600" dirty="0">
                <a:solidFill>
                  <a:srgbClr val="565655"/>
                </a:solidFill>
                <a:latin typeface="Roboto Light" panose="02000000000000000000" pitchFamily="2" charset="0"/>
                <a:ea typeface="Roboto Light" panose="02000000000000000000" pitchFamily="2" charset="0"/>
              </a:rPr>
              <a:t> d'avoine</a:t>
            </a:r>
          </a:p>
        </p:txBody>
      </p:sp>
      <p:pic>
        <p:nvPicPr>
          <p:cNvPr id="14" name="Image 13">
            <a:extLst>
              <a:ext uri="{FF2B5EF4-FFF2-40B4-BE49-F238E27FC236}">
                <a16:creationId xmlns:a16="http://schemas.microsoft.com/office/drawing/2014/main" id="{22054F83-4BDA-4784-9DE7-73768DA752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115" y="3848205"/>
            <a:ext cx="940079" cy="1015875"/>
          </a:xfrm>
          <a:prstGeom prst="flowChartConnector">
            <a:avLst/>
          </a:prstGeom>
          <a:noFill/>
          <a:ln>
            <a:noFill/>
          </a:ln>
        </p:spPr>
      </p:pic>
      <p:sp>
        <p:nvSpPr>
          <p:cNvPr id="15" name="Rectangle à coins arrondis 18">
            <a:extLst>
              <a:ext uri="{FF2B5EF4-FFF2-40B4-BE49-F238E27FC236}">
                <a16:creationId xmlns:a16="http://schemas.microsoft.com/office/drawing/2014/main" id="{833199AC-A913-4F7D-A0D7-6C0AA2E44FAA}"/>
              </a:ext>
            </a:extLst>
          </p:cNvPr>
          <p:cNvSpPr/>
          <p:nvPr/>
        </p:nvSpPr>
        <p:spPr>
          <a:xfrm>
            <a:off x="3205978" y="5426276"/>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err="1">
                <a:latin typeface="Roboto Light" panose="02000000000000000000" pitchFamily="2" charset="0"/>
                <a:ea typeface="Roboto Light" panose="02000000000000000000" pitchFamily="2" charset="0"/>
              </a:rPr>
              <a:t>Lisse</a:t>
            </a:r>
            <a:r>
              <a:rPr lang="en-US" altLang="fr-FR" sz="1600" dirty="0">
                <a:latin typeface="Roboto Light" panose="02000000000000000000" pitchFamily="2" charset="0"/>
                <a:ea typeface="Roboto Light" panose="02000000000000000000" pitchFamily="2" charset="0"/>
              </a:rPr>
              <a:t> et </a:t>
            </a:r>
            <a:r>
              <a:rPr lang="en-US" altLang="fr-FR" sz="1600" dirty="0" err="1">
                <a:latin typeface="Roboto Light" panose="02000000000000000000" pitchFamily="2" charset="0"/>
                <a:ea typeface="Roboto Light" panose="02000000000000000000" pitchFamily="2" charset="0"/>
              </a:rPr>
              <a:t>repulpe</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16" name="Rectangle à coins arrondis 18">
            <a:extLst>
              <a:ext uri="{FF2B5EF4-FFF2-40B4-BE49-F238E27FC236}">
                <a16:creationId xmlns:a16="http://schemas.microsoft.com/office/drawing/2014/main" id="{76321C59-1751-4AD2-98B7-D0165C0D0DDA}"/>
              </a:ext>
            </a:extLst>
          </p:cNvPr>
          <p:cNvSpPr/>
          <p:nvPr/>
        </p:nvSpPr>
        <p:spPr>
          <a:xfrm>
            <a:off x="5661169" y="5426276"/>
            <a:ext cx="1864739" cy="830997"/>
          </a:xfrm>
          <a:prstGeom prst="rect">
            <a:avLst/>
          </a:prstGeom>
          <a:solidFill>
            <a:srgbClr val="FCF1E8"/>
          </a:solidFill>
          <a:ln w="3175">
            <a:solidFill>
              <a:srgbClr val="F7DECA"/>
            </a:solidFill>
          </a:ln>
        </p:spPr>
        <p:txBody>
          <a:bodyPr wrap="square" rtlCol="0">
            <a:spAutoFit/>
          </a:bodyPr>
          <a:lstStyle/>
          <a:p>
            <a:pPr algn="ctr"/>
            <a:r>
              <a:rPr lang="fr-FR" altLang="fr-FR" sz="1600" dirty="0">
                <a:latin typeface="Roboto Light" panose="02000000000000000000" pitchFamily="2" charset="0"/>
                <a:ea typeface="Roboto Light" panose="02000000000000000000" pitchFamily="2" charset="0"/>
              </a:rPr>
              <a:t>Comblement durable des rides</a:t>
            </a:r>
          </a:p>
          <a:p>
            <a:pPr algn="ctr"/>
            <a:r>
              <a:rPr lang="fr-FR" altLang="fr-FR" sz="1600" dirty="0">
                <a:latin typeface="Roboto Light" panose="02000000000000000000" pitchFamily="2" charset="0"/>
                <a:ea typeface="Roboto Light" panose="02000000000000000000" pitchFamily="2" charset="0"/>
              </a:rPr>
              <a:t>Lisse et hydrate</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7" name="Rectangle à coins arrondis 18">
            <a:extLst>
              <a:ext uri="{FF2B5EF4-FFF2-40B4-BE49-F238E27FC236}">
                <a16:creationId xmlns:a16="http://schemas.microsoft.com/office/drawing/2014/main" id="{AD8297E1-52C3-4CE0-8CF2-7277223CB8A8}"/>
              </a:ext>
            </a:extLst>
          </p:cNvPr>
          <p:cNvSpPr/>
          <p:nvPr/>
        </p:nvSpPr>
        <p:spPr>
          <a:xfrm>
            <a:off x="8116360" y="5426276"/>
            <a:ext cx="1864739" cy="830997"/>
          </a:xfrm>
          <a:prstGeom prst="rect">
            <a:avLst/>
          </a:prstGeom>
          <a:solidFill>
            <a:srgbClr val="FCF1E8"/>
          </a:solidFill>
          <a:ln w="3175">
            <a:solidFill>
              <a:srgbClr val="F7DECA"/>
            </a:solidFill>
          </a:ln>
        </p:spPr>
        <p:txBody>
          <a:bodyPr wrap="square" rtlCol="0">
            <a:spAutoFit/>
          </a:bodyPr>
          <a:lstStyle/>
          <a:p>
            <a:pPr algn="ctr"/>
            <a:r>
              <a:rPr lang="fr-FR" altLang="fr-FR" sz="1600" dirty="0">
                <a:latin typeface="Roboto Light" panose="02000000000000000000" pitchFamily="2" charset="0"/>
                <a:ea typeface="Roboto Light" panose="02000000000000000000" pitchFamily="2" charset="0"/>
              </a:rPr>
              <a:t>Lisse et lifte </a:t>
            </a:r>
          </a:p>
          <a:p>
            <a:pPr algn="ctr"/>
            <a:r>
              <a:rPr lang="fr-FR" altLang="fr-FR" sz="1600" dirty="0">
                <a:latin typeface="Roboto Light" panose="02000000000000000000" pitchFamily="2" charset="0"/>
                <a:ea typeface="Roboto Light" panose="02000000000000000000" pitchFamily="2" charset="0"/>
              </a:rPr>
              <a:t>Lift le microrelief de la peau</a:t>
            </a: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7501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13" grpId="0"/>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2964465690"/>
              </p:ext>
            </p:extLst>
          </p:nvPr>
        </p:nvGraphicFramePr>
        <p:xfrm>
          <a:off x="3105149" y="1011952"/>
          <a:ext cx="5981699" cy="1300943"/>
        </p:xfrm>
        <a:graphic>
          <a:graphicData uri="http://schemas.openxmlformats.org/drawingml/2006/table">
            <a:tbl>
              <a:tblPr firstRow="1" firstCol="1" bandRow="1">
                <a:tableStyleId>{3B4B98B0-60AC-42C2-AFA5-B58CD77FA1E5}</a:tableStyleId>
              </a:tblPr>
              <a:tblGrid>
                <a:gridCol w="1521414">
                  <a:extLst>
                    <a:ext uri="{9D8B030D-6E8A-4147-A177-3AD203B41FA5}">
                      <a16:colId xmlns:a16="http://schemas.microsoft.com/office/drawing/2014/main" val="2201736074"/>
                    </a:ext>
                  </a:extLst>
                </a:gridCol>
                <a:gridCol w="4460285">
                  <a:extLst>
                    <a:ext uri="{9D8B030D-6E8A-4147-A177-3AD203B41FA5}">
                      <a16:colId xmlns:a16="http://schemas.microsoft.com/office/drawing/2014/main" val="732104963"/>
                    </a:ext>
                  </a:extLst>
                </a:gridCol>
              </a:tblGrid>
              <a:tr h="448648">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TIME RESIST - JOUR</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852295">
                <a:tc>
                  <a:txBody>
                    <a:bodyPr/>
                    <a:lstStyle/>
                    <a:p>
                      <a:pPr algn="just">
                        <a:lnSpc>
                          <a:spcPct val="107000"/>
                        </a:lnSpc>
                        <a:spcAft>
                          <a:spcPts val="800"/>
                        </a:spcAft>
                      </a:pPr>
                      <a:r>
                        <a:rPr lang="fr-FR" sz="1400" b="1" kern="1200" dirty="0" err="1">
                          <a:solidFill>
                            <a:schemeClr val="tx1"/>
                          </a:solidFill>
                          <a:effectLst/>
                          <a:latin typeface="Roboto Light" panose="02000000000000000000" pitchFamily="2" charset="0"/>
                          <a:ea typeface="Roboto Light" panose="02000000000000000000" pitchFamily="2" charset="0"/>
                          <a:cs typeface="+mn-cs"/>
                        </a:rPr>
                        <a:t>Combleur</a:t>
                      </a:r>
                      <a:r>
                        <a:rPr lang="fr-FR" sz="1100" b="1" dirty="0">
                          <a:effectLst/>
                          <a:latin typeface="Calibri" panose="020F0502020204030204" pitchFamily="34" charset="0"/>
                          <a:ea typeface="Calibri" panose="020F0502020204030204" pitchFamily="34" charset="0"/>
                          <a:cs typeface="Times New Roman" panose="02020603050405020304" pitchFamily="18" charset="0"/>
                        </a:rPr>
                        <a:t> </a:t>
                      </a:r>
                      <a:r>
                        <a:rPr lang="fr-FR" sz="1400" b="1" kern="1200" dirty="0">
                          <a:solidFill>
                            <a:schemeClr val="tx1"/>
                          </a:solidFill>
                          <a:effectLst/>
                          <a:latin typeface="Roboto Light" panose="02000000000000000000" pitchFamily="2" charset="0"/>
                          <a:ea typeface="Roboto Light" panose="02000000000000000000" pitchFamily="2" charset="0"/>
                          <a:cs typeface="+mn-cs"/>
                        </a:rPr>
                        <a:t>de rides </a:t>
                      </a: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7000"/>
                        </a:lnSpc>
                        <a:spcAft>
                          <a:spcPts val="800"/>
                        </a:spcAft>
                      </a:pPr>
                      <a:r>
                        <a:rPr lang="fr-FR" sz="1400" dirty="0">
                          <a:effectLst/>
                          <a:latin typeface="Roboto Light" panose="02000000000000000000" pitchFamily="2" charset="0"/>
                          <a:ea typeface="Roboto Light" panose="02000000000000000000" pitchFamily="2" charset="0"/>
                        </a:rPr>
                        <a:t>Longueur totale des rides (mm²) : - 67 %</a:t>
                      </a:r>
                      <a:r>
                        <a:rPr lang="fr-FR" sz="1400" baseline="30000" dirty="0">
                          <a:effectLst/>
                          <a:latin typeface="Roboto Light" panose="02000000000000000000" pitchFamily="2" charset="0"/>
                          <a:ea typeface="Roboto Light" panose="02000000000000000000" pitchFamily="2" charset="0"/>
                        </a:rPr>
                        <a:t>4</a:t>
                      </a:r>
                    </a:p>
                    <a:p>
                      <a:pPr algn="just">
                        <a:lnSpc>
                          <a:spcPct val="107000"/>
                        </a:lnSpc>
                        <a:spcAft>
                          <a:spcPts val="800"/>
                        </a:spcAft>
                      </a:pPr>
                      <a:r>
                        <a:rPr lang="fr-FR" sz="1400" dirty="0">
                          <a:effectLst/>
                          <a:latin typeface="Roboto Light" panose="02000000000000000000" pitchFamily="2" charset="0"/>
                          <a:ea typeface="Roboto Light" panose="02000000000000000000" pitchFamily="2" charset="0"/>
                        </a:rPr>
                        <a:t>Nombre total de rides : - 70 %</a:t>
                      </a:r>
                      <a:r>
                        <a:rPr lang="fr-FR" sz="1400" baseline="30000" dirty="0">
                          <a:effectLst/>
                          <a:latin typeface="Roboto Light" panose="02000000000000000000" pitchFamily="2" charset="0"/>
                          <a:ea typeface="Roboto Light" panose="02000000000000000000" pitchFamily="2" charset="0"/>
                        </a:rPr>
                        <a:t>4</a:t>
                      </a: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208325"/>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3E3E3E"/>
                </a:solidFill>
                <a:latin typeface="KyivType Sans2" panose="00000500000000000000" pitchFamily="50" charset="0"/>
              </a:rPr>
              <a:t>Efficacité</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prouvée</a:t>
            </a:r>
            <a:r>
              <a:rPr lang="en-US" sz="2800" dirty="0">
                <a:solidFill>
                  <a:srgbClr val="3E3E3E"/>
                </a:solidFill>
                <a:latin typeface="KyivType Sans2" panose="00000500000000000000" pitchFamily="50" charset="0"/>
              </a:rPr>
              <a:t> </a:t>
            </a:r>
          </a:p>
        </p:txBody>
      </p:sp>
      <p:pic>
        <p:nvPicPr>
          <p:cNvPr id="10" name="Image 9">
            <a:extLst>
              <a:ext uri="{FF2B5EF4-FFF2-40B4-BE49-F238E27FC236}">
                <a16:creationId xmlns:a16="http://schemas.microsoft.com/office/drawing/2014/main" id="{861B0B01-018A-40E7-B4FC-54D6D28E2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2409734"/>
            <a:ext cx="5981700" cy="2092325"/>
          </a:xfrm>
          <a:prstGeom prst="rect">
            <a:avLst/>
          </a:prstGeom>
          <a:noFill/>
        </p:spPr>
      </p:pic>
      <p:grpSp>
        <p:nvGrpSpPr>
          <p:cNvPr id="11" name="Groupe 10">
            <a:extLst>
              <a:ext uri="{FF2B5EF4-FFF2-40B4-BE49-F238E27FC236}">
                <a16:creationId xmlns:a16="http://schemas.microsoft.com/office/drawing/2014/main" id="{0984930C-3B1A-428E-9DB4-21DF524DD635}"/>
              </a:ext>
            </a:extLst>
          </p:cNvPr>
          <p:cNvGrpSpPr/>
          <p:nvPr/>
        </p:nvGrpSpPr>
        <p:grpSpPr>
          <a:xfrm>
            <a:off x="3105149" y="4502059"/>
            <a:ext cx="6134540" cy="2347830"/>
            <a:chOff x="0" y="0"/>
            <a:chExt cx="7207811" cy="2355685"/>
          </a:xfrm>
        </p:grpSpPr>
        <p:grpSp>
          <p:nvGrpSpPr>
            <p:cNvPr id="12" name="Groupe 11">
              <a:extLst>
                <a:ext uri="{FF2B5EF4-FFF2-40B4-BE49-F238E27FC236}">
                  <a16:creationId xmlns:a16="http://schemas.microsoft.com/office/drawing/2014/main" id="{3BE4413D-D89C-4F0D-BBF3-A732803260EB}"/>
                </a:ext>
              </a:extLst>
            </p:cNvPr>
            <p:cNvGrpSpPr/>
            <p:nvPr/>
          </p:nvGrpSpPr>
          <p:grpSpPr>
            <a:xfrm>
              <a:off x="1555791" y="1863829"/>
              <a:ext cx="4260204" cy="491856"/>
              <a:chOff x="1555791" y="1863874"/>
              <a:chExt cx="4260204" cy="436856"/>
            </a:xfrm>
          </p:grpSpPr>
          <p:sp>
            <p:nvSpPr>
              <p:cNvPr id="16" name="ZoneTexte 11">
                <a:extLst>
                  <a:ext uri="{FF2B5EF4-FFF2-40B4-BE49-F238E27FC236}">
                    <a16:creationId xmlns:a16="http://schemas.microsoft.com/office/drawing/2014/main" id="{89C80BB1-DBBF-49BB-9CDA-BF87A185F1CF}"/>
                  </a:ext>
                </a:extLst>
              </p:cNvPr>
              <p:cNvSpPr txBox="1"/>
              <p:nvPr/>
            </p:nvSpPr>
            <p:spPr>
              <a:xfrm>
                <a:off x="1555791" y="1863874"/>
                <a:ext cx="495300" cy="328808"/>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sp>
            <p:nvSpPr>
              <p:cNvPr id="17" name="ZoneTexte 12">
                <a:extLst>
                  <a:ext uri="{FF2B5EF4-FFF2-40B4-BE49-F238E27FC236}">
                    <a16:creationId xmlns:a16="http://schemas.microsoft.com/office/drawing/2014/main" id="{2295B252-1112-427E-8A2C-FC027AA39427}"/>
                  </a:ext>
                </a:extLst>
              </p:cNvPr>
              <p:cNvSpPr txBox="1"/>
              <p:nvPr/>
            </p:nvSpPr>
            <p:spPr>
              <a:xfrm>
                <a:off x="5121304" y="1886513"/>
                <a:ext cx="694691" cy="414217"/>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grpSp>
        <p:pic>
          <p:nvPicPr>
            <p:cNvPr id="13" name="Image 12">
              <a:extLst>
                <a:ext uri="{FF2B5EF4-FFF2-40B4-BE49-F238E27FC236}">
                  <a16:creationId xmlns:a16="http://schemas.microsoft.com/office/drawing/2014/main" id="{5A1502E1-4354-4364-B5B3-5D3C65AE1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47" y="0"/>
              <a:ext cx="3560064" cy="1853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63ED973C-370A-4359-97E5-8ADAAB6B06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84"/>
              <a:ext cx="3560064" cy="1853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4991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1264920" y="-180825"/>
            <a:ext cx="1030401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4000" dirty="0"/>
              <a:t>COMBLER LES RIDES PROFONDES</a:t>
            </a:r>
          </a:p>
        </p:txBody>
      </p:sp>
      <p:pic>
        <p:nvPicPr>
          <p:cNvPr id="4" name="Image 3">
            <a:extLst>
              <a:ext uri="{FF2B5EF4-FFF2-40B4-BE49-F238E27FC236}">
                <a16:creationId xmlns:a16="http://schemas.microsoft.com/office/drawing/2014/main" id="{22B95C1D-4E1F-FBF8-B366-B240D941D9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342778" y="3027434"/>
            <a:ext cx="2299736" cy="2418923"/>
          </a:xfrm>
          <a:prstGeom prst="rect">
            <a:avLst/>
          </a:prstGeom>
        </p:spPr>
      </p:pic>
      <p:pic>
        <p:nvPicPr>
          <p:cNvPr id="20" name="Image 19" descr="Une image contenant plante, insecte, tranché&#10;&#10;Description générée automatiquement">
            <a:extLst>
              <a:ext uri="{FF2B5EF4-FFF2-40B4-BE49-F238E27FC236}">
                <a16:creationId xmlns:a16="http://schemas.microsoft.com/office/drawing/2014/main" id="{AB7C646A-6E10-A601-B05F-76972D90CB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9" t="32008" b="17984"/>
          <a:stretch/>
        </p:blipFill>
        <p:spPr>
          <a:xfrm>
            <a:off x="5692702" y="4411636"/>
            <a:ext cx="2052829" cy="697271"/>
          </a:xfrm>
          <a:prstGeom prst="rect">
            <a:avLst/>
          </a:prstGeom>
        </p:spPr>
      </p:pic>
      <p:sp>
        <p:nvSpPr>
          <p:cNvPr id="21" name="Rectangle 20">
            <a:extLst>
              <a:ext uri="{FF2B5EF4-FFF2-40B4-BE49-F238E27FC236}">
                <a16:creationId xmlns:a16="http://schemas.microsoft.com/office/drawing/2014/main" id="{CE47DB5A-A53A-7AFE-ACB9-448FE3D7F4E7}"/>
              </a:ext>
            </a:extLst>
          </p:cNvPr>
          <p:cNvSpPr/>
          <p:nvPr/>
        </p:nvSpPr>
        <p:spPr>
          <a:xfrm>
            <a:off x="5814733" y="3321034"/>
            <a:ext cx="2103461" cy="338554"/>
          </a:xfrm>
          <a:prstGeom prst="rect">
            <a:avLst/>
          </a:prstGeom>
        </p:spPr>
        <p:txBody>
          <a:bodyPr wrap="non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Huile d'Inca </a:t>
            </a:r>
            <a:r>
              <a:rPr lang="fr-FR" sz="1600" dirty="0" err="1">
                <a:solidFill>
                  <a:srgbClr val="565655"/>
                </a:solidFill>
                <a:latin typeface="Roboto Light" panose="02000000000000000000" pitchFamily="2" charset="0"/>
                <a:ea typeface="Roboto Light" panose="02000000000000000000" pitchFamily="2" charset="0"/>
              </a:rPr>
              <a:t>Inchi</a:t>
            </a:r>
            <a:r>
              <a:rPr lang="fr-FR" sz="1600" dirty="0">
                <a:solidFill>
                  <a:srgbClr val="565655"/>
                </a:solidFill>
                <a:latin typeface="Roboto Light" panose="02000000000000000000" pitchFamily="2" charset="0"/>
                <a:ea typeface="Roboto Light" panose="02000000000000000000" pitchFamily="2" charset="0"/>
              </a:rPr>
              <a:t> bio </a:t>
            </a:r>
          </a:p>
        </p:txBody>
      </p:sp>
      <p:sp>
        <p:nvSpPr>
          <p:cNvPr id="7" name="Rectangle 6">
            <a:extLst>
              <a:ext uri="{FF2B5EF4-FFF2-40B4-BE49-F238E27FC236}">
                <a16:creationId xmlns:a16="http://schemas.microsoft.com/office/drawing/2014/main" id="{B43D546B-424C-9009-3767-1050FAFECBFF}"/>
              </a:ext>
            </a:extLst>
          </p:cNvPr>
          <p:cNvSpPr/>
          <p:nvPr/>
        </p:nvSpPr>
        <p:spPr>
          <a:xfrm>
            <a:off x="2686694" y="3321034"/>
            <a:ext cx="2549120" cy="338554"/>
          </a:xfrm>
          <a:prstGeom prst="rect">
            <a:avLst/>
          </a:prstGeom>
        </p:spPr>
        <p:txBody>
          <a:bodyPr wrap="squar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Euglena</a:t>
            </a:r>
            <a:r>
              <a:rPr lang="fr-FR" sz="1600" dirty="0">
                <a:solidFill>
                  <a:srgbClr val="565655"/>
                </a:solidFill>
                <a:latin typeface="Roboto Light" panose="02000000000000000000" pitchFamily="2" charset="0"/>
                <a:ea typeface="Roboto Light" panose="02000000000000000000" pitchFamily="2" charset="0"/>
              </a:rPr>
              <a:t> gracilis</a:t>
            </a:r>
          </a:p>
        </p:txBody>
      </p:sp>
      <p:pic>
        <p:nvPicPr>
          <p:cNvPr id="14" name="Image 13" descr="Une image contenant art, cercle, motif, Graphique&#10;&#10;Description générée automatiquement">
            <a:extLst>
              <a:ext uri="{FF2B5EF4-FFF2-40B4-BE49-F238E27FC236}">
                <a16:creationId xmlns:a16="http://schemas.microsoft.com/office/drawing/2014/main" id="{647599C9-C905-431E-ABF3-0B47A4821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6037" y="3914758"/>
            <a:ext cx="970434" cy="1329362"/>
          </a:xfrm>
          <a:prstGeom prst="rect">
            <a:avLst/>
          </a:prstGeom>
        </p:spPr>
      </p:pic>
      <p:sp>
        <p:nvSpPr>
          <p:cNvPr id="12" name="Rectangle 11">
            <a:extLst>
              <a:ext uri="{FF2B5EF4-FFF2-40B4-BE49-F238E27FC236}">
                <a16:creationId xmlns:a16="http://schemas.microsoft.com/office/drawing/2014/main" id="{1CCA3524-9EA9-4E2B-A33C-295A3EC7F092}"/>
              </a:ext>
            </a:extLst>
          </p:cNvPr>
          <p:cNvSpPr/>
          <p:nvPr/>
        </p:nvSpPr>
        <p:spPr>
          <a:xfrm>
            <a:off x="0" y="874667"/>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NUIT</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5128902E-06C5-4F3B-97E1-F146594E200D}"/>
              </a:ext>
            </a:extLst>
          </p:cNvPr>
          <p:cNvSpPr/>
          <p:nvPr/>
        </p:nvSpPr>
        <p:spPr>
          <a:xfrm>
            <a:off x="130006" y="1545305"/>
            <a:ext cx="11931988" cy="338555"/>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a:buClrTx/>
              <a:defRPr/>
            </a:pPr>
            <a:r>
              <a:rPr lang="fr-FR" sz="1600" dirty="0">
                <a:solidFill>
                  <a:srgbClr val="565655"/>
                </a:solidFill>
                <a:latin typeface="Roboto Light" panose="02000000000000000000" pitchFamily="2" charset="0"/>
                <a:ea typeface="Roboto Light" panose="02000000000000000000" pitchFamily="2" charset="0"/>
              </a:rPr>
              <a:t>ACTIVATEUR DE JEUNESSE – NOURRISSANT  </a:t>
            </a:r>
            <a:endParaRPr lang="fr-FR" sz="1600" kern="1200" dirty="0">
              <a:solidFill>
                <a:srgbClr val="565655"/>
              </a:solidFill>
              <a:latin typeface="Roboto Light" panose="02000000000000000000" pitchFamily="2" charset="0"/>
              <a:ea typeface="Roboto Light" panose="02000000000000000000" pitchFamily="2" charset="0"/>
            </a:endParaRPr>
          </a:p>
        </p:txBody>
      </p:sp>
      <p:sp>
        <p:nvSpPr>
          <p:cNvPr id="15" name="Rectangle à coins arrondis 18">
            <a:extLst>
              <a:ext uri="{FF2B5EF4-FFF2-40B4-BE49-F238E27FC236}">
                <a16:creationId xmlns:a16="http://schemas.microsoft.com/office/drawing/2014/main" id="{317C8B2D-6E96-4DCE-A6AF-355D62A08CA6}"/>
              </a:ext>
            </a:extLst>
          </p:cNvPr>
          <p:cNvSpPr/>
          <p:nvPr/>
        </p:nvSpPr>
        <p:spPr>
          <a:xfrm>
            <a:off x="2770982" y="5426276"/>
            <a:ext cx="2299736" cy="1077218"/>
          </a:xfrm>
          <a:prstGeom prst="rect">
            <a:avLst/>
          </a:prstGeom>
          <a:solidFill>
            <a:srgbClr val="FCF1E8"/>
          </a:solidFill>
          <a:ln w="3175">
            <a:solidFill>
              <a:srgbClr val="F7DECA"/>
            </a:solidFill>
          </a:ln>
        </p:spPr>
        <p:txBody>
          <a:bodyPr wrap="square" rtlCol="0">
            <a:spAutoFit/>
          </a:bodyPr>
          <a:lstStyle/>
          <a:p>
            <a:pPr algn="ctr"/>
            <a:r>
              <a:rPr lang="fr-FR" altLang="fr-FR" sz="1600" dirty="0">
                <a:latin typeface="Roboto Light" panose="02000000000000000000" pitchFamily="2" charset="0"/>
                <a:ea typeface="Roboto Light" panose="02000000000000000000" pitchFamily="2" charset="0"/>
              </a:rPr>
              <a:t>Stimule les cellules de la peau : source de vitalité et d'énergie cellulaire</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16" name="Rectangle à coins arrondis 18">
            <a:extLst>
              <a:ext uri="{FF2B5EF4-FFF2-40B4-BE49-F238E27FC236}">
                <a16:creationId xmlns:a16="http://schemas.microsoft.com/office/drawing/2014/main" id="{058577CA-1D8F-43B3-8282-9E8735C6A6AD}"/>
              </a:ext>
            </a:extLst>
          </p:cNvPr>
          <p:cNvSpPr/>
          <p:nvPr/>
        </p:nvSpPr>
        <p:spPr>
          <a:xfrm>
            <a:off x="5911225" y="5426276"/>
            <a:ext cx="1864739" cy="1077218"/>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Anti-</a:t>
            </a:r>
            <a:r>
              <a:rPr lang="en-US" altLang="fr-FR" sz="1600" dirty="0" err="1">
                <a:latin typeface="Roboto Light" panose="02000000000000000000" pitchFamily="2" charset="0"/>
                <a:ea typeface="Roboto Light" panose="02000000000000000000" pitchFamily="2" charset="0"/>
              </a:rPr>
              <a:t>inflammatoire</a:t>
            </a:r>
            <a:endParaRPr lang="en-US" altLang="fr-FR" sz="1600" dirty="0">
              <a:latin typeface="Roboto Light" panose="02000000000000000000" pitchFamily="2" charset="0"/>
              <a:ea typeface="Roboto Light" panose="02000000000000000000" pitchFamily="2" charset="0"/>
            </a:endParaRPr>
          </a:p>
          <a:p>
            <a:pPr algn="ctr"/>
            <a:r>
              <a:rPr lang="en-US" altLang="fr-FR" sz="1600" dirty="0" err="1">
                <a:latin typeface="Roboto Light" panose="02000000000000000000" pitchFamily="2" charset="0"/>
                <a:ea typeface="Roboto Light" panose="02000000000000000000" pitchFamily="2" charset="0"/>
              </a:rPr>
              <a:t>Apaisant</a:t>
            </a:r>
            <a:endParaRPr lang="en-US" altLang="fr-FR" sz="1600" dirty="0">
              <a:latin typeface="Roboto Light" panose="02000000000000000000" pitchFamily="2" charset="0"/>
              <a:ea typeface="Roboto Light" panose="02000000000000000000" pitchFamily="2" charset="0"/>
            </a:endParaRPr>
          </a:p>
          <a:p>
            <a:pPr algn="ctr"/>
            <a:r>
              <a:rPr lang="en-US" altLang="fr-FR" sz="1600" dirty="0" err="1">
                <a:latin typeface="Roboto Light" panose="02000000000000000000" pitchFamily="2" charset="0"/>
                <a:ea typeface="Roboto Light" panose="02000000000000000000" pitchFamily="2" charset="0"/>
              </a:rPr>
              <a:t>Nourrissant</a:t>
            </a:r>
            <a:endParaRPr lang="en-US" altLang="fr-FR" sz="1600" dirty="0">
              <a:latin typeface="Roboto Light" panose="02000000000000000000" pitchFamily="2" charset="0"/>
              <a:ea typeface="Roboto Light" panose="02000000000000000000" pitchFamily="2" charset="0"/>
            </a:endParaRPr>
          </a:p>
          <a:p>
            <a:pPr algn="ctr"/>
            <a:r>
              <a:rPr lang="en-US" altLang="fr-FR" sz="1600" dirty="0" err="1">
                <a:latin typeface="Roboto Light" panose="02000000000000000000" pitchFamily="2" charset="0"/>
                <a:ea typeface="Roboto Light" panose="02000000000000000000" pitchFamily="2" charset="0"/>
              </a:rPr>
              <a:t>Adoucissant</a:t>
            </a:r>
            <a:endParaRPr lang="en-US" altLang="fr-FR" sz="1600" dirty="0">
              <a:latin typeface="Roboto Light" panose="02000000000000000000" pitchFamily="2" charset="0"/>
              <a:ea typeface="Roboto Light" panose="02000000000000000000" pitchFamily="2" charset="0"/>
            </a:endParaRPr>
          </a:p>
        </p:txBody>
      </p:sp>
      <p:sp>
        <p:nvSpPr>
          <p:cNvPr id="18" name="Rectangle à coins arrondis 18">
            <a:extLst>
              <a:ext uri="{FF2B5EF4-FFF2-40B4-BE49-F238E27FC236}">
                <a16:creationId xmlns:a16="http://schemas.microsoft.com/office/drawing/2014/main" id="{645168CF-39CC-431B-8FBC-5843F52774E8}"/>
              </a:ext>
            </a:extLst>
          </p:cNvPr>
          <p:cNvSpPr/>
          <p:nvPr/>
        </p:nvSpPr>
        <p:spPr>
          <a:xfrm>
            <a:off x="8616473" y="5426276"/>
            <a:ext cx="1864739" cy="338554"/>
          </a:xfrm>
          <a:prstGeom prst="rect">
            <a:avLst/>
          </a:prstGeom>
          <a:solidFill>
            <a:srgbClr val="FCF1E8"/>
          </a:solidFill>
          <a:ln w="3175">
            <a:solidFill>
              <a:srgbClr val="F7DECA"/>
            </a:solidFill>
          </a:ln>
        </p:spPr>
        <p:txBody>
          <a:bodyPr wrap="square" rtlCol="0">
            <a:spAutoFit/>
          </a:bodyPr>
          <a:lstStyle/>
          <a:p>
            <a:pPr algn="ctr"/>
            <a:r>
              <a:rPr lang="fr-FR" altLang="fr-FR" sz="1600" dirty="0">
                <a:solidFill>
                  <a:schemeClr val="tx1"/>
                </a:solidFill>
                <a:latin typeface="Roboto Light" panose="02000000000000000000" pitchFamily="2" charset="0"/>
                <a:ea typeface="Roboto Light" panose="02000000000000000000" pitchFamily="2" charset="0"/>
              </a:rPr>
              <a:t>Anti-glycation</a:t>
            </a:r>
          </a:p>
        </p:txBody>
      </p:sp>
      <p:sp>
        <p:nvSpPr>
          <p:cNvPr id="22" name="Rectangle 21">
            <a:extLst>
              <a:ext uri="{FF2B5EF4-FFF2-40B4-BE49-F238E27FC236}">
                <a16:creationId xmlns:a16="http://schemas.microsoft.com/office/drawing/2014/main" id="{9DB8F90F-66B9-4D1E-A22F-093781680023}"/>
              </a:ext>
            </a:extLst>
          </p:cNvPr>
          <p:cNvSpPr/>
          <p:nvPr/>
        </p:nvSpPr>
        <p:spPr>
          <a:xfrm>
            <a:off x="8897867" y="3321034"/>
            <a:ext cx="1301959" cy="338554"/>
          </a:xfrm>
          <a:prstGeom prst="rect">
            <a:avLst/>
          </a:prstGeom>
        </p:spPr>
        <p:txBody>
          <a:bodyPr wrap="non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Arbre à soie </a:t>
            </a:r>
          </a:p>
        </p:txBody>
      </p:sp>
      <p:pic>
        <p:nvPicPr>
          <p:cNvPr id="23" name="Image 22">
            <a:extLst>
              <a:ext uri="{FF2B5EF4-FFF2-40B4-BE49-F238E27FC236}">
                <a16:creationId xmlns:a16="http://schemas.microsoft.com/office/drawing/2014/main" id="{5D290921-07BA-4ADF-A72E-53F0539BFA87}"/>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88468" y="4269064"/>
            <a:ext cx="970434" cy="970434"/>
          </a:xfrm>
          <a:prstGeom prst="rect">
            <a:avLst/>
          </a:prstGeom>
          <a:noFill/>
        </p:spPr>
      </p:pic>
    </p:spTree>
    <p:extLst>
      <p:ext uri="{BB962C8B-B14F-4D97-AF65-F5344CB8AC3E}">
        <p14:creationId xmlns:p14="http://schemas.microsoft.com/office/powerpoint/2010/main" val="216710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5" grpId="0" animBg="1"/>
      <p:bldP spid="16" grpId="0" animBg="1"/>
      <p:bldP spid="18"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515198202"/>
              </p:ext>
            </p:extLst>
          </p:nvPr>
        </p:nvGraphicFramePr>
        <p:xfrm>
          <a:off x="3068638" y="1234326"/>
          <a:ext cx="5981699" cy="1569883"/>
        </p:xfrm>
        <a:graphic>
          <a:graphicData uri="http://schemas.openxmlformats.org/drawingml/2006/table">
            <a:tbl>
              <a:tblPr firstRow="1" firstCol="1" bandRow="1">
                <a:tableStyleId>{3B4B98B0-60AC-42C2-AFA5-B58CD77FA1E5}</a:tableStyleId>
              </a:tblPr>
              <a:tblGrid>
                <a:gridCol w="1521414">
                  <a:extLst>
                    <a:ext uri="{9D8B030D-6E8A-4147-A177-3AD203B41FA5}">
                      <a16:colId xmlns:a16="http://schemas.microsoft.com/office/drawing/2014/main" val="2201736074"/>
                    </a:ext>
                  </a:extLst>
                </a:gridCol>
                <a:gridCol w="4460285">
                  <a:extLst>
                    <a:ext uri="{9D8B030D-6E8A-4147-A177-3AD203B41FA5}">
                      <a16:colId xmlns:a16="http://schemas.microsoft.com/office/drawing/2014/main" val="732104963"/>
                    </a:ext>
                  </a:extLst>
                </a:gridCol>
              </a:tblGrid>
              <a:tr h="541396">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TIME RESIST - NUIT</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1028487">
                <a:tc>
                  <a:txBody>
                    <a:bodyPr/>
                    <a:lstStyle/>
                    <a:p>
                      <a:pPr algn="l">
                        <a:lnSpc>
                          <a:spcPct val="107000"/>
                        </a:lnSpc>
                        <a:spcAft>
                          <a:spcPts val="800"/>
                        </a:spcAft>
                      </a:pPr>
                      <a:r>
                        <a:rPr lang="en-US" sz="1600" b="1" kern="1200" dirty="0">
                          <a:solidFill>
                            <a:schemeClr val="tx1"/>
                          </a:solidFill>
                          <a:effectLst/>
                          <a:latin typeface="Roboto Light" panose="02000000000000000000" pitchFamily="2" charset="0"/>
                          <a:ea typeface="Roboto Light" panose="02000000000000000000" pitchFamily="2" charset="0"/>
                          <a:cs typeface="+mn-cs"/>
                        </a:rPr>
                        <a:t>Anti-fatigue - </a:t>
                      </a:r>
                      <a:r>
                        <a:rPr lang="en-US" sz="1600" b="1" kern="1200" dirty="0" err="1">
                          <a:solidFill>
                            <a:schemeClr val="tx1"/>
                          </a:solidFill>
                          <a:effectLst/>
                          <a:latin typeface="Roboto Light" panose="02000000000000000000" pitchFamily="2" charset="0"/>
                          <a:ea typeface="Roboto Light" panose="02000000000000000000" pitchFamily="2" charset="0"/>
                          <a:cs typeface="+mn-cs"/>
                        </a:rPr>
                        <a:t>lissant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7000"/>
                        </a:lnSpc>
                        <a:spcAft>
                          <a:spcPts val="800"/>
                        </a:spcAft>
                      </a:pPr>
                      <a:r>
                        <a:rPr lang="fr-FR" sz="1400" kern="1200" dirty="0">
                          <a:solidFill>
                            <a:schemeClr val="tx1"/>
                          </a:solidFill>
                          <a:effectLst/>
                          <a:latin typeface="Roboto Light" panose="02000000000000000000" pitchFamily="2" charset="0"/>
                          <a:ea typeface="Roboto Light" panose="02000000000000000000" pitchFamily="2" charset="0"/>
                          <a:cs typeface="+mn-cs"/>
                        </a:rPr>
                        <a:t>Surface totale des rides : - 82 %</a:t>
                      </a:r>
                      <a:r>
                        <a:rPr lang="fr-FR" sz="1400" kern="1200" baseline="30000" dirty="0">
                          <a:solidFill>
                            <a:schemeClr val="tx1"/>
                          </a:solidFill>
                          <a:effectLst/>
                          <a:latin typeface="Roboto Light" panose="02000000000000000000" pitchFamily="2" charset="0"/>
                          <a:ea typeface="Roboto Light" panose="02000000000000000000" pitchFamily="2" charset="0"/>
                          <a:cs typeface="+mn-cs"/>
                        </a:rPr>
                        <a:t>5</a:t>
                      </a:r>
                      <a:r>
                        <a:rPr lang="fr-FR" sz="1400" kern="1200" dirty="0">
                          <a:solidFill>
                            <a:schemeClr val="tx1"/>
                          </a:solidFill>
                          <a:effectLst/>
                          <a:latin typeface="Roboto Light" panose="02000000000000000000" pitchFamily="2" charset="0"/>
                          <a:ea typeface="Roboto Light" panose="02000000000000000000" pitchFamily="2" charset="0"/>
                          <a:cs typeface="+mn-cs"/>
                        </a:rPr>
                        <a:t> : Peau défroissée</a:t>
                      </a:r>
                    </a:p>
                    <a:p>
                      <a:pPr algn="just">
                        <a:lnSpc>
                          <a:spcPct val="107000"/>
                        </a:lnSpc>
                        <a:spcAft>
                          <a:spcPts val="800"/>
                        </a:spcAft>
                      </a:pPr>
                      <a:r>
                        <a:rPr lang="fr-FR" sz="1400" kern="1200" dirty="0">
                          <a:solidFill>
                            <a:schemeClr val="tx1"/>
                          </a:solidFill>
                          <a:effectLst/>
                          <a:latin typeface="Roboto Light" panose="02000000000000000000" pitchFamily="2" charset="0"/>
                          <a:ea typeface="Roboto Light" panose="02000000000000000000" pitchFamily="2" charset="0"/>
                          <a:cs typeface="+mn-cs"/>
                        </a:rPr>
                        <a:t>Au réveil la peau apparait reposée : 76 %</a:t>
                      </a:r>
                      <a:r>
                        <a:rPr lang="fr-FR" sz="1400" kern="1200" baseline="30000" dirty="0">
                          <a:solidFill>
                            <a:schemeClr val="tx1"/>
                          </a:solidFill>
                          <a:effectLst/>
                          <a:latin typeface="Roboto Light" panose="02000000000000000000" pitchFamily="2" charset="0"/>
                          <a:ea typeface="Roboto Light" panose="02000000000000000000" pitchFamily="2" charset="0"/>
                          <a:cs typeface="+mn-cs"/>
                        </a:rPr>
                        <a:t>6</a:t>
                      </a: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342795"/>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3E3E3E"/>
                </a:solidFill>
                <a:latin typeface="KyivType Sans2" panose="00000500000000000000" pitchFamily="50" charset="0"/>
              </a:rPr>
              <a:t>Efficacité</a:t>
            </a:r>
            <a:r>
              <a:rPr lang="en-US" sz="2800" dirty="0">
                <a:solidFill>
                  <a:srgbClr val="3E3E3E"/>
                </a:solidFill>
                <a:latin typeface="KyivType Sans2" panose="00000500000000000000" pitchFamily="50" charset="0"/>
              </a:rPr>
              <a:t> </a:t>
            </a:r>
            <a:r>
              <a:rPr lang="en-US" sz="2800" dirty="0" err="1">
                <a:solidFill>
                  <a:srgbClr val="3E3E3E"/>
                </a:solidFill>
                <a:latin typeface="KyivType Sans2" panose="00000500000000000000" pitchFamily="50" charset="0"/>
              </a:rPr>
              <a:t>prouvée</a:t>
            </a:r>
            <a:r>
              <a:rPr lang="en-US" sz="2800" dirty="0">
                <a:solidFill>
                  <a:srgbClr val="3E3E3E"/>
                </a:solidFill>
                <a:latin typeface="KyivType Sans2" panose="00000500000000000000" pitchFamily="50" charset="0"/>
              </a:rPr>
              <a:t> </a:t>
            </a:r>
          </a:p>
        </p:txBody>
      </p:sp>
      <p:grpSp>
        <p:nvGrpSpPr>
          <p:cNvPr id="18" name="Groupe 17">
            <a:extLst>
              <a:ext uri="{FF2B5EF4-FFF2-40B4-BE49-F238E27FC236}">
                <a16:creationId xmlns:a16="http://schemas.microsoft.com/office/drawing/2014/main" id="{9A7B34BB-63A0-4491-90C1-FC50BC8D90C9}"/>
              </a:ext>
            </a:extLst>
          </p:cNvPr>
          <p:cNvGrpSpPr>
            <a:grpSpLocks noChangeAspect="1"/>
          </p:cNvGrpSpPr>
          <p:nvPr/>
        </p:nvGrpSpPr>
        <p:grpSpPr>
          <a:xfrm>
            <a:off x="1821277" y="3292737"/>
            <a:ext cx="8549446" cy="2504738"/>
            <a:chOff x="0" y="0"/>
            <a:chExt cx="8077890" cy="2644467"/>
          </a:xfrm>
        </p:grpSpPr>
        <p:grpSp>
          <p:nvGrpSpPr>
            <p:cNvPr id="20" name="Groupe 19">
              <a:extLst>
                <a:ext uri="{FF2B5EF4-FFF2-40B4-BE49-F238E27FC236}">
                  <a16:creationId xmlns:a16="http://schemas.microsoft.com/office/drawing/2014/main" id="{8FB2EC50-DBD1-4E84-AE89-CB06EEB43A04}"/>
                </a:ext>
              </a:extLst>
            </p:cNvPr>
            <p:cNvGrpSpPr/>
            <p:nvPr/>
          </p:nvGrpSpPr>
          <p:grpSpPr>
            <a:xfrm>
              <a:off x="1828630" y="2105464"/>
              <a:ext cx="4931381" cy="539003"/>
              <a:chOff x="1828630" y="2105464"/>
              <a:chExt cx="4931381" cy="539003"/>
            </a:xfrm>
          </p:grpSpPr>
          <p:sp>
            <p:nvSpPr>
              <p:cNvPr id="23" name="ZoneTexte 28">
                <a:extLst>
                  <a:ext uri="{FF2B5EF4-FFF2-40B4-BE49-F238E27FC236}">
                    <a16:creationId xmlns:a16="http://schemas.microsoft.com/office/drawing/2014/main" id="{74330D3C-C5B1-47A2-BC01-0D6E73BF4E4D}"/>
                  </a:ext>
                </a:extLst>
              </p:cNvPr>
              <p:cNvSpPr txBox="1"/>
              <p:nvPr/>
            </p:nvSpPr>
            <p:spPr>
              <a:xfrm>
                <a:off x="1828630" y="2126490"/>
                <a:ext cx="914459" cy="517977"/>
              </a:xfrm>
              <a:prstGeom prst="rect">
                <a:avLst/>
              </a:prstGeom>
              <a:noFill/>
            </p:spPr>
            <p:txBody>
              <a:bodyPr wrap="square" rtlCol="0">
                <a:sp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sp>
            <p:nvSpPr>
              <p:cNvPr id="24" name="ZoneTexte 29">
                <a:extLst>
                  <a:ext uri="{FF2B5EF4-FFF2-40B4-BE49-F238E27FC236}">
                    <a16:creationId xmlns:a16="http://schemas.microsoft.com/office/drawing/2014/main" id="{BCCFEF97-694F-4424-9B3A-C3028A5BEA1C}"/>
                  </a:ext>
                </a:extLst>
              </p:cNvPr>
              <p:cNvSpPr txBox="1"/>
              <p:nvPr/>
            </p:nvSpPr>
            <p:spPr>
              <a:xfrm>
                <a:off x="5845552" y="2105464"/>
                <a:ext cx="914459" cy="517977"/>
              </a:xfrm>
              <a:prstGeom prst="rect">
                <a:avLst/>
              </a:prstGeom>
              <a:noFill/>
            </p:spPr>
            <p:txBody>
              <a:bodyPr wrap="square" rtlCol="0">
                <a:sp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grpSp>
        <p:pic>
          <p:nvPicPr>
            <p:cNvPr id="21" name="Image 20">
              <a:extLst>
                <a:ext uri="{FF2B5EF4-FFF2-40B4-BE49-F238E27FC236}">
                  <a16:creationId xmlns:a16="http://schemas.microsoft.com/office/drawing/2014/main" id="{0BDAA1B2-DA9D-453B-82B5-9F328D4FD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914" y="0"/>
              <a:ext cx="3998976" cy="2097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 21">
              <a:extLst>
                <a:ext uri="{FF2B5EF4-FFF2-40B4-BE49-F238E27FC236}">
                  <a16:creationId xmlns:a16="http://schemas.microsoft.com/office/drawing/2014/main" id="{79FBFE31-5231-4CFC-AA23-5DC5739CA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998976" cy="2097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973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 9" descr="Une image contenant vase, intérieur, fleur, tasse&#10;&#10;Description générée automatiquement">
            <a:extLst>
              <a:ext uri="{FF2B5EF4-FFF2-40B4-BE49-F238E27FC236}">
                <a16:creationId xmlns:a16="http://schemas.microsoft.com/office/drawing/2014/main" id="{D6E2BDE2-3AB4-4B36-AD59-43F9432F7A1A}"/>
              </a:ext>
            </a:extLst>
          </p:cNvPr>
          <p:cNvPicPr>
            <a:picLocks noChangeAspect="1"/>
          </p:cNvPicPr>
          <p:nvPr/>
        </p:nvPicPr>
        <p:blipFill rotWithShape="1">
          <a:blip r:embed="rId2">
            <a:extLst>
              <a:ext uri="{28A0092B-C50C-407E-A947-70E740481C1C}">
                <a14:useLocalDpi xmlns:a14="http://schemas.microsoft.com/office/drawing/2010/main" val="0"/>
              </a:ext>
            </a:extLst>
          </a:blip>
          <a:srcRect t="45443" b="12940"/>
          <a:stretch/>
        </p:blipFill>
        <p:spPr>
          <a:xfrm>
            <a:off x="20" y="1282"/>
            <a:ext cx="12191980" cy="6856718"/>
          </a:xfrm>
          <a:prstGeom prst="rect">
            <a:avLst/>
          </a:prstGeom>
        </p:spPr>
      </p:pic>
    </p:spTree>
    <p:extLst>
      <p:ext uri="{BB962C8B-B14F-4D97-AF65-F5344CB8AC3E}">
        <p14:creationId xmlns:p14="http://schemas.microsoft.com/office/powerpoint/2010/main" val="2521204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49272F4-79F2-4858-AFD1-6E7D0370F904}"/>
              </a:ext>
            </a:extLst>
          </p:cNvPr>
          <p:cNvSpPr txBox="1">
            <a:spLocks/>
          </p:cNvSpPr>
          <p:nvPr/>
        </p:nvSpPr>
        <p:spPr>
          <a:xfrm>
            <a:off x="1411985" y="631489"/>
            <a:ext cx="9573491"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3E3E3E"/>
                </a:solidFill>
                <a:latin typeface="KyivType Sans2" panose="00000500000000000000" pitchFamily="50" charset="0"/>
              </a:rPr>
              <a:t>JOUONS !</a:t>
            </a:r>
            <a:endParaRPr lang="fr-FR" sz="4000" dirty="0">
              <a:solidFill>
                <a:srgbClr val="3E3E3E"/>
              </a:solidFill>
              <a:latin typeface="KyivType Sans2" panose="00000500000000000000" pitchFamily="50" charset="0"/>
            </a:endParaRPr>
          </a:p>
        </p:txBody>
      </p:sp>
      <p:sp>
        <p:nvSpPr>
          <p:cNvPr id="4" name="ZoneTexte 3">
            <a:extLst>
              <a:ext uri="{FF2B5EF4-FFF2-40B4-BE49-F238E27FC236}">
                <a16:creationId xmlns:a16="http://schemas.microsoft.com/office/drawing/2014/main" id="{96026A97-A104-4D96-9759-9C3E877A2620}"/>
              </a:ext>
            </a:extLst>
          </p:cNvPr>
          <p:cNvSpPr txBox="1"/>
          <p:nvPr/>
        </p:nvSpPr>
        <p:spPr>
          <a:xfrm>
            <a:off x="618953" y="1953562"/>
            <a:ext cx="2863549" cy="830997"/>
          </a:xfrm>
          <a:prstGeom prst="rect">
            <a:avLst/>
          </a:prstGeom>
          <a:solidFill>
            <a:srgbClr val="B7A1C7">
              <a:alpha val="43922"/>
            </a:srgbClr>
          </a:solidFill>
        </p:spPr>
        <p:txBody>
          <a:bodyPr wrap="square" rtlCol="0">
            <a:spAutoFit/>
          </a:bodyPr>
          <a:lstStyle/>
          <a:p>
            <a:pPr algn="just" fontAlgn="ctr"/>
            <a:r>
              <a:rPr lang="fr-FR" sz="1600" dirty="0">
                <a:solidFill>
                  <a:srgbClr val="505050"/>
                </a:solidFill>
                <a:latin typeface="Roboto Light" panose="02000000000000000000" pitchFamily="2" charset="0"/>
                <a:ea typeface="Roboto Light" panose="02000000000000000000" pitchFamily="2" charset="0"/>
              </a:rPr>
              <a:t>PRÉPAREZ VOTRE TÉLÉPHONE ET SCANNEZ LE CODE QR QUI S'AFFICHERA</a:t>
            </a:r>
            <a:endParaRPr lang="en-US" sz="1600" b="0" i="0" dirty="0">
              <a:solidFill>
                <a:srgbClr val="505050"/>
              </a:solidFill>
              <a:effectLst/>
              <a:latin typeface="Roboto Light" panose="02000000000000000000" pitchFamily="2" charset="0"/>
              <a:ea typeface="Roboto Light" panose="02000000000000000000" pitchFamily="2" charset="0"/>
            </a:endParaRPr>
          </a:p>
        </p:txBody>
      </p:sp>
      <p:sp>
        <p:nvSpPr>
          <p:cNvPr id="5" name="ZoneTexte 4">
            <a:extLst>
              <a:ext uri="{FF2B5EF4-FFF2-40B4-BE49-F238E27FC236}">
                <a16:creationId xmlns:a16="http://schemas.microsoft.com/office/drawing/2014/main" id="{74B2BB4F-2C0F-4BD1-A106-03DAEFE67659}"/>
              </a:ext>
            </a:extLst>
          </p:cNvPr>
          <p:cNvSpPr txBox="1"/>
          <p:nvPr/>
        </p:nvSpPr>
        <p:spPr>
          <a:xfrm>
            <a:off x="3910987" y="1953562"/>
            <a:ext cx="2334170" cy="584775"/>
          </a:xfrm>
          <a:prstGeom prst="rect">
            <a:avLst/>
          </a:prstGeom>
          <a:solidFill>
            <a:srgbClr val="B7A1C7">
              <a:alpha val="43922"/>
            </a:srgbClr>
          </a:solidFill>
        </p:spPr>
        <p:txBody>
          <a:bodyPr wrap="square" rtlCol="0">
            <a:spAutoFit/>
          </a:bodyPr>
          <a:lstStyle/>
          <a:p>
            <a:pPr algn="just" fontAlgn="ctr"/>
            <a:r>
              <a:rPr lang="fr-FR" sz="1600" dirty="0">
                <a:solidFill>
                  <a:srgbClr val="505050"/>
                </a:solidFill>
                <a:latin typeface="Roboto Light" panose="02000000000000000000" pitchFamily="2" charset="0"/>
                <a:ea typeface="Roboto Light" panose="02000000000000000000" pitchFamily="2" charset="0"/>
              </a:rPr>
              <a:t>INDIQUEZ VOTRE NOM ET VOTRE PAYS</a:t>
            </a:r>
            <a:endParaRPr lang="en-US" sz="1600" b="1" i="0" dirty="0">
              <a:solidFill>
                <a:srgbClr val="505050"/>
              </a:solidFill>
              <a:effectLst/>
              <a:latin typeface="Roboto Light" panose="02000000000000000000" pitchFamily="2" charset="0"/>
              <a:ea typeface="Roboto Light" panose="02000000000000000000" pitchFamily="2" charset="0"/>
            </a:endParaRPr>
          </a:p>
        </p:txBody>
      </p:sp>
      <p:sp>
        <p:nvSpPr>
          <p:cNvPr id="6" name="ZoneTexte 5">
            <a:extLst>
              <a:ext uri="{FF2B5EF4-FFF2-40B4-BE49-F238E27FC236}">
                <a16:creationId xmlns:a16="http://schemas.microsoft.com/office/drawing/2014/main" id="{ABE575DA-73E2-481D-AF56-B18505761835}"/>
              </a:ext>
            </a:extLst>
          </p:cNvPr>
          <p:cNvSpPr txBox="1"/>
          <p:nvPr/>
        </p:nvSpPr>
        <p:spPr>
          <a:xfrm>
            <a:off x="6673642" y="1953562"/>
            <a:ext cx="2334170" cy="830997"/>
          </a:xfrm>
          <a:prstGeom prst="rect">
            <a:avLst/>
          </a:prstGeom>
          <a:solidFill>
            <a:srgbClr val="B7A1C7">
              <a:alpha val="43922"/>
            </a:srgbClr>
          </a:solidFill>
        </p:spPr>
        <p:txBody>
          <a:bodyPr wrap="square" rtlCol="0">
            <a:spAutoFit/>
          </a:bodyPr>
          <a:lstStyle/>
          <a:p>
            <a:pPr algn="just" fontAlgn="ctr"/>
            <a:r>
              <a:rPr lang="fr-FR" sz="1600" dirty="0">
                <a:solidFill>
                  <a:srgbClr val="505050"/>
                </a:solidFill>
                <a:latin typeface="Roboto Light" panose="02000000000000000000" pitchFamily="2" charset="0"/>
                <a:ea typeface="Roboto Light" panose="02000000000000000000" pitchFamily="2" charset="0"/>
              </a:rPr>
              <a:t>PERSONNALISER VOTRE AVATAR SI VOUS LE SOUHAITEZ</a:t>
            </a:r>
            <a:endParaRPr lang="en-US" sz="1600" b="1" i="0" dirty="0">
              <a:solidFill>
                <a:srgbClr val="505050"/>
              </a:solidFill>
              <a:effectLst/>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2F319790-2792-40F1-B6C9-7204597B2096}"/>
              </a:ext>
            </a:extLst>
          </p:cNvPr>
          <p:cNvSpPr txBox="1"/>
          <p:nvPr/>
        </p:nvSpPr>
        <p:spPr>
          <a:xfrm>
            <a:off x="9436297" y="1918383"/>
            <a:ext cx="2334170" cy="1077218"/>
          </a:xfrm>
          <a:prstGeom prst="rect">
            <a:avLst/>
          </a:prstGeom>
          <a:solidFill>
            <a:srgbClr val="B7A1C7">
              <a:alpha val="43922"/>
            </a:srgbClr>
          </a:solidFill>
        </p:spPr>
        <p:txBody>
          <a:bodyPr wrap="square" rtlCol="0">
            <a:spAutoFit/>
          </a:bodyPr>
          <a:lstStyle/>
          <a:p>
            <a:pPr algn="just" fontAlgn="ctr"/>
            <a:r>
              <a:rPr lang="fr-FR" sz="1600" dirty="0">
                <a:solidFill>
                  <a:srgbClr val="505050"/>
                </a:solidFill>
                <a:latin typeface="Roboto Light" panose="02000000000000000000" pitchFamily="2" charset="0"/>
                <a:ea typeface="Roboto Light" panose="02000000000000000000" pitchFamily="2" charset="0"/>
              </a:rPr>
              <a:t>LIRE LA QUESTION SUR L'ORDINATEUR ET Y RÉPONDRE SUR VOTRE TÉLÉPHONE</a:t>
            </a:r>
            <a:endParaRPr lang="en-US" sz="1600" b="1" i="0" dirty="0">
              <a:solidFill>
                <a:srgbClr val="505050"/>
              </a:solidFill>
              <a:effectLst/>
              <a:latin typeface="Roboto Light" panose="02000000000000000000" pitchFamily="2" charset="0"/>
              <a:ea typeface="Roboto Light" panose="02000000000000000000" pitchFamily="2" charset="0"/>
            </a:endParaRPr>
          </a:p>
        </p:txBody>
      </p:sp>
      <p:pic>
        <p:nvPicPr>
          <p:cNvPr id="5122" name="Picture 2">
            <a:extLst>
              <a:ext uri="{FF2B5EF4-FFF2-40B4-BE49-F238E27FC236}">
                <a16:creationId xmlns:a16="http://schemas.microsoft.com/office/drawing/2014/main" id="{B33D2999-4805-4658-893A-58756918E26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0348" y="2915265"/>
            <a:ext cx="1860758" cy="317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A030365F-BF20-4F70-9139-ACD28E6AEE5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7693" y="2915265"/>
            <a:ext cx="1860758" cy="315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6B1C2951-5D33-484E-B830-4A8540596A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44000" y="3170308"/>
            <a:ext cx="1718764" cy="29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t 8">
            <a:extLst>
              <a:ext uri="{FF2B5EF4-FFF2-40B4-BE49-F238E27FC236}">
                <a16:creationId xmlns:a16="http://schemas.microsoft.com/office/drawing/2014/main" id="{639BE6E8-D9BE-4D58-AD16-D58AC2B45934}"/>
              </a:ext>
            </a:extLst>
          </p:cNvPr>
          <p:cNvGraphicFramePr>
            <a:graphicFrameLocks noChangeAspect="1"/>
          </p:cNvGraphicFramePr>
          <p:nvPr/>
        </p:nvGraphicFramePr>
        <p:xfrm>
          <a:off x="1528395" y="3220085"/>
          <a:ext cx="1265237" cy="2408237"/>
        </p:xfrm>
        <a:graphic>
          <a:graphicData uri="http://schemas.openxmlformats.org/presentationml/2006/ole">
            <mc:AlternateContent xmlns:mc="http://schemas.openxmlformats.org/markup-compatibility/2006">
              <mc:Choice xmlns:v="urn:schemas-microsoft-com:vml" Requires="v">
                <p:oleObj spid="_x0000_s2053" name="Bitmap Image" r:id="rId7" imgW="1265040" imgH="2408040" progId="PBrush">
                  <p:embed/>
                </p:oleObj>
              </mc:Choice>
              <mc:Fallback>
                <p:oleObj name="Bitmap Image" r:id="rId7" imgW="1265040" imgH="2408040" progId="PBrush">
                  <p:embed/>
                  <p:pic>
                    <p:nvPicPr>
                      <p:cNvPr id="9" name="Objet 8">
                        <a:extLst>
                          <a:ext uri="{FF2B5EF4-FFF2-40B4-BE49-F238E27FC236}">
                            <a16:creationId xmlns:a16="http://schemas.microsoft.com/office/drawing/2014/main" id="{639BE6E8-D9BE-4D58-AD16-D58AC2B45934}"/>
                          </a:ext>
                        </a:extLst>
                      </p:cNvPr>
                      <p:cNvPicPr/>
                      <p:nvPr/>
                    </p:nvPicPr>
                    <p:blipFill>
                      <a:blip r:embed="rId8"/>
                      <a:stretch>
                        <a:fillRect/>
                      </a:stretch>
                    </p:blipFill>
                    <p:spPr>
                      <a:xfrm>
                        <a:off x="1528395" y="3220085"/>
                        <a:ext cx="1265237" cy="2408237"/>
                      </a:xfrm>
                      <a:prstGeom prst="rect">
                        <a:avLst/>
                      </a:prstGeom>
                    </p:spPr>
                  </p:pic>
                </p:oleObj>
              </mc:Fallback>
            </mc:AlternateContent>
          </a:graphicData>
        </a:graphic>
      </p:graphicFrame>
    </p:spTree>
    <p:extLst>
      <p:ext uri="{BB962C8B-B14F-4D97-AF65-F5344CB8AC3E}">
        <p14:creationId xmlns:p14="http://schemas.microsoft.com/office/powerpoint/2010/main" val="89743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fade">
                                      <p:cBhvr>
                                        <p:cTn id="18" dur="500"/>
                                        <p:tgtEl>
                                          <p:spTgt spid="51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fade">
                                      <p:cBhvr>
                                        <p:cTn id="3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FC6DB940-9348-426D-BED9-89649C68826F}"/>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4" name="Image 3">
            <a:extLst>
              <a:ext uri="{FF2B5EF4-FFF2-40B4-BE49-F238E27FC236}">
                <a16:creationId xmlns:a16="http://schemas.microsoft.com/office/drawing/2014/main" id="{B46B2637-DCF6-4676-8DE7-EB3B0AE6E425}"/>
              </a:ext>
            </a:extLst>
          </p:cNvPr>
          <p:cNvPicPr>
            <a:picLocks noChangeAspect="1"/>
          </p:cNvPicPr>
          <p:nvPr/>
        </p:nvPicPr>
        <p:blipFill>
          <a:blip r:embed="rId2"/>
          <a:stretch>
            <a:fillRect/>
          </a:stretch>
        </p:blipFill>
        <p:spPr>
          <a:xfrm>
            <a:off x="2962234" y="1340887"/>
            <a:ext cx="6194507" cy="5364713"/>
          </a:xfrm>
          <a:prstGeom prst="rect">
            <a:avLst/>
          </a:prstGeom>
        </p:spPr>
      </p:pic>
    </p:spTree>
    <p:extLst>
      <p:ext uri="{BB962C8B-B14F-4D97-AF65-F5344CB8AC3E}">
        <p14:creationId xmlns:p14="http://schemas.microsoft.com/office/powerpoint/2010/main" val="201767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360070"/>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Tonification musculaire</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En exerçant une pression contrôlée sur la peau, les pincements tonifient les muscles sous-jacents, ce qui contribue à raffermir et à lisser la peau.</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Diminuer la tension musculaire</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Détendre les muscles du visage, ce qui permet de réduire les tensions accumulées et d'atténuer l'apparence des rides causées par les expressions du visage répétées.</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CFE2781C-B1DB-48DF-ACCA-4E099F3EEFFD}"/>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6" name="Image 5">
            <a:extLst>
              <a:ext uri="{FF2B5EF4-FFF2-40B4-BE49-F238E27FC236}">
                <a16:creationId xmlns:a16="http://schemas.microsoft.com/office/drawing/2014/main" id="{8FF0153D-CF61-475E-94B8-AC5F5CC6C4ED}"/>
              </a:ext>
            </a:extLst>
          </p:cNvPr>
          <p:cNvPicPr>
            <a:picLocks noChangeAspect="1"/>
          </p:cNvPicPr>
          <p:nvPr/>
        </p:nvPicPr>
        <p:blipFill rotWithShape="1">
          <a:blip r:embed="rId2"/>
          <a:srcRect r="64910" b="47157"/>
          <a:stretch/>
        </p:blipFill>
        <p:spPr>
          <a:xfrm>
            <a:off x="319773" y="1724872"/>
            <a:ext cx="3108384" cy="4053960"/>
          </a:xfrm>
          <a:prstGeom prst="rect">
            <a:avLst/>
          </a:prstGeom>
        </p:spPr>
      </p:pic>
    </p:spTree>
    <p:extLst>
      <p:ext uri="{BB962C8B-B14F-4D97-AF65-F5344CB8AC3E}">
        <p14:creationId xmlns:p14="http://schemas.microsoft.com/office/powerpoint/2010/main" val="967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Stimuler des tissus profonds</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Stimule la circulation sanguine et le drainage lymphatique, favorise l'élimination des toxines et des déchets de la peau.</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Stimuler de la production de collagène</a:t>
            </a:r>
          </a:p>
          <a:p>
            <a:pPr marL="34290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Stimule la production de fibres de collagène et d'élastine dans la peau. Le collagène et l'élastine sont des protéines essentielles qui apportent structure et élasticité à la peau, contribuant à améliorer sa fermeté et son élasticité.</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0F1117C5-65DA-4DCA-B9CA-7E5E05AF8A61}"/>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6" name="Image 5">
            <a:extLst>
              <a:ext uri="{FF2B5EF4-FFF2-40B4-BE49-F238E27FC236}">
                <a16:creationId xmlns:a16="http://schemas.microsoft.com/office/drawing/2014/main" id="{6CA6E409-3BC1-48C2-9DF7-2559A5B8A793}"/>
              </a:ext>
            </a:extLst>
          </p:cNvPr>
          <p:cNvPicPr>
            <a:picLocks noChangeAspect="1"/>
          </p:cNvPicPr>
          <p:nvPr/>
        </p:nvPicPr>
        <p:blipFill rotWithShape="1">
          <a:blip r:embed="rId2"/>
          <a:srcRect l="34637" t="1511" r="33532" b="51367"/>
          <a:stretch/>
        </p:blipFill>
        <p:spPr>
          <a:xfrm>
            <a:off x="319773" y="1810278"/>
            <a:ext cx="2819667" cy="3615161"/>
          </a:xfrm>
          <a:prstGeom prst="rect">
            <a:avLst/>
          </a:prstGeom>
        </p:spPr>
      </p:pic>
    </p:spTree>
    <p:extLst>
      <p:ext uri="{BB962C8B-B14F-4D97-AF65-F5344CB8AC3E}">
        <p14:creationId xmlns:p14="http://schemas.microsoft.com/office/powerpoint/2010/main" val="339431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Raffermir et tonifier</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Raffermit et tonifie les muscles du visage. Le mouvement répétitif des claques stimule les muscles, améliore le tonus musculaire et raffermit le contour du visage.</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Améliorer la circulation sanguine</a:t>
            </a:r>
          </a:p>
          <a:p>
            <a:pPr marL="34290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Stimule la circulation sanguine dans la peau, augmente l'apport d'oxygène et de nutriments aux cellules. L'amélioration de la circulation sanguine contribue à un teint plus sain et plus éclatant.</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1384B9C3-9066-4D3B-B891-9568A37DB49A}"/>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6" name="Image 5">
            <a:extLst>
              <a:ext uri="{FF2B5EF4-FFF2-40B4-BE49-F238E27FC236}">
                <a16:creationId xmlns:a16="http://schemas.microsoft.com/office/drawing/2014/main" id="{F8AA7A53-734A-4A5C-8E39-1532A452B02A}"/>
              </a:ext>
            </a:extLst>
          </p:cNvPr>
          <p:cNvPicPr>
            <a:picLocks noChangeAspect="1"/>
          </p:cNvPicPr>
          <p:nvPr/>
        </p:nvPicPr>
        <p:blipFill rotWithShape="1">
          <a:blip r:embed="rId2"/>
          <a:srcRect l="65949" t="2703" r="2220" b="50175"/>
          <a:stretch/>
        </p:blipFill>
        <p:spPr>
          <a:xfrm>
            <a:off x="319773" y="1810278"/>
            <a:ext cx="2819667" cy="3615161"/>
          </a:xfrm>
          <a:prstGeom prst="rect">
            <a:avLst/>
          </a:prstGeom>
        </p:spPr>
      </p:pic>
    </p:spTree>
    <p:extLst>
      <p:ext uri="{BB962C8B-B14F-4D97-AF65-F5344CB8AC3E}">
        <p14:creationId xmlns:p14="http://schemas.microsoft.com/office/powerpoint/2010/main" val="16881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Améliorer le drainage lymphatique</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Stimule le système lymphatique, facilitant l'élimination des toxines et de l'excès de liquide dans les tissus du visage. Réduit les gonflements et favorise une apparence plus sculptée.</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Effet lifting naturel</a:t>
            </a:r>
          </a:p>
          <a:p>
            <a:pPr marL="34290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Effet liftant et raffermissant sur le visage. En tonifiant et en raffermissant les muscles et les tissus du visage, cette technique améliore les contours du visage et lui redonne une apparence plus jeune.</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D76B5C5C-1CA3-4CF6-A1F0-7F2A3475857E}"/>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6" name="Image 5">
            <a:extLst>
              <a:ext uri="{FF2B5EF4-FFF2-40B4-BE49-F238E27FC236}">
                <a16:creationId xmlns:a16="http://schemas.microsoft.com/office/drawing/2014/main" id="{C62A5F09-AD40-4720-BBD1-ACECC89896BF}"/>
              </a:ext>
            </a:extLst>
          </p:cNvPr>
          <p:cNvPicPr>
            <a:picLocks noChangeAspect="1"/>
          </p:cNvPicPr>
          <p:nvPr/>
        </p:nvPicPr>
        <p:blipFill rotWithShape="1">
          <a:blip r:embed="rId2"/>
          <a:srcRect l="19755" t="52166" r="48414" b="712"/>
          <a:stretch/>
        </p:blipFill>
        <p:spPr>
          <a:xfrm>
            <a:off x="319773" y="1810278"/>
            <a:ext cx="2819667" cy="3615161"/>
          </a:xfrm>
          <a:prstGeom prst="rect">
            <a:avLst/>
          </a:prstGeom>
        </p:spPr>
      </p:pic>
    </p:spTree>
    <p:extLst>
      <p:ext uri="{BB962C8B-B14F-4D97-AF65-F5344CB8AC3E}">
        <p14:creationId xmlns:p14="http://schemas.microsoft.com/office/powerpoint/2010/main" val="17511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Améliorer le teint et la texture de la peau</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Améliore le teint et la texture de la peau en favorisant le renouvellement cellulaire. Il en résulte une peau plus lisse, plus douce et un teint plus uniforme.</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Favoriser l'absorption des produits</a:t>
            </a:r>
          </a:p>
          <a:p>
            <a:pPr marL="34290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Améliorer l'absorption des produits de soin appliqués sur le visage. En massant la peau, cette technique permet aux produits de pénétrer plus profondément, maximisant ainsi leur efficacité.</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9BF4E3E9-F306-4F76-BC57-E726D8685D32}"/>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6" name="Image 5">
            <a:extLst>
              <a:ext uri="{FF2B5EF4-FFF2-40B4-BE49-F238E27FC236}">
                <a16:creationId xmlns:a16="http://schemas.microsoft.com/office/drawing/2014/main" id="{82EB5A85-5875-4A6E-99D3-40915599AA8D}"/>
              </a:ext>
            </a:extLst>
          </p:cNvPr>
          <p:cNvPicPr>
            <a:picLocks noChangeAspect="1"/>
          </p:cNvPicPr>
          <p:nvPr/>
        </p:nvPicPr>
        <p:blipFill rotWithShape="1">
          <a:blip r:embed="rId2"/>
          <a:srcRect l="50121" t="52563" r="18048" b="315"/>
          <a:stretch/>
        </p:blipFill>
        <p:spPr>
          <a:xfrm>
            <a:off x="319773" y="1810278"/>
            <a:ext cx="2819667" cy="3615161"/>
          </a:xfrm>
          <a:prstGeom prst="rect">
            <a:avLst/>
          </a:prstGeom>
        </p:spPr>
      </p:pic>
    </p:spTree>
    <p:extLst>
      <p:ext uri="{BB962C8B-B14F-4D97-AF65-F5344CB8AC3E}">
        <p14:creationId xmlns:p14="http://schemas.microsoft.com/office/powerpoint/2010/main" val="20743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9DF79D93-4F01-4BE5-9563-4ABAD3B385BD}"/>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Les techniques anti-</a:t>
            </a:r>
            <a:r>
              <a:rPr lang="en-US" dirty="0" err="1"/>
              <a:t>âge</a:t>
            </a:r>
            <a:endParaRPr lang="en-US" dirty="0"/>
          </a:p>
          <a:p>
            <a:r>
              <a:rPr lang="en-US" sz="2800" dirty="0"/>
              <a:t>- 8 min-</a:t>
            </a:r>
            <a:endParaRPr lang="fr-FR" sz="2800" dirty="0"/>
          </a:p>
        </p:txBody>
      </p:sp>
      <p:pic>
        <p:nvPicPr>
          <p:cNvPr id="3" name="Image 2">
            <a:extLst>
              <a:ext uri="{FF2B5EF4-FFF2-40B4-BE49-F238E27FC236}">
                <a16:creationId xmlns:a16="http://schemas.microsoft.com/office/drawing/2014/main" id="{10EB3385-F83B-49DF-9DB4-A22CFE718CD5}"/>
              </a:ext>
            </a:extLst>
          </p:cNvPr>
          <p:cNvPicPr>
            <a:picLocks noChangeAspect="1"/>
          </p:cNvPicPr>
          <p:nvPr/>
        </p:nvPicPr>
        <p:blipFill>
          <a:blip r:embed="rId2"/>
          <a:stretch>
            <a:fillRect/>
          </a:stretch>
        </p:blipFill>
        <p:spPr>
          <a:xfrm>
            <a:off x="2995982" y="1712690"/>
            <a:ext cx="6127011" cy="4107536"/>
          </a:xfrm>
          <a:prstGeom prst="rect">
            <a:avLst/>
          </a:prstGeom>
        </p:spPr>
      </p:pic>
      <p:sp>
        <p:nvSpPr>
          <p:cNvPr id="5" name="Titre 1">
            <a:extLst>
              <a:ext uri="{FF2B5EF4-FFF2-40B4-BE49-F238E27FC236}">
                <a16:creationId xmlns:a16="http://schemas.microsoft.com/office/drawing/2014/main" id="{9068DCB9-9F60-401D-A536-2214A0013D28}"/>
              </a:ext>
            </a:extLst>
          </p:cNvPr>
          <p:cNvSpPr txBox="1">
            <a:spLocks/>
          </p:cNvSpPr>
          <p:nvPr/>
        </p:nvSpPr>
        <p:spPr>
          <a:xfrm>
            <a:off x="1487487" y="5730364"/>
            <a:ext cx="9144000" cy="9233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dirty="0">
                <a:solidFill>
                  <a:srgbClr val="3E3E3E"/>
                </a:solidFill>
                <a:latin typeface="KyivType Sans2" panose="00000500000000000000" pitchFamily="50" charset="0"/>
              </a:rPr>
              <a:t>DEMO</a:t>
            </a:r>
            <a:endParaRPr lang="fr-FR" sz="54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639717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FAA2DFF1-82E7-4B4F-B9B5-3710D3E24E90}"/>
              </a:ext>
            </a:extLst>
          </p:cNvPr>
          <p:cNvSpPr txBox="1">
            <a:spLocks/>
          </p:cNvSpPr>
          <p:nvPr/>
        </p:nvSpPr>
        <p:spPr>
          <a:xfrm>
            <a:off x="636105" y="152594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a:latin typeface="Midnight Signature" panose="02000500000000090000" pitchFamily="50" charset="0"/>
              </a:rPr>
              <a:t>Merci !</a:t>
            </a:r>
          </a:p>
        </p:txBody>
      </p:sp>
    </p:spTree>
    <p:extLst>
      <p:ext uri="{BB962C8B-B14F-4D97-AF65-F5344CB8AC3E}">
        <p14:creationId xmlns:p14="http://schemas.microsoft.com/office/powerpoint/2010/main" val="176651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B205CB3-990B-460C-A139-13CA16F140DC}"/>
              </a:ext>
            </a:extLst>
          </p:cNvPr>
          <p:cNvSpPr txBox="1">
            <a:spLocks/>
          </p:cNvSpPr>
          <p:nvPr/>
        </p:nvSpPr>
        <p:spPr>
          <a:xfrm>
            <a:off x="1487488" y="4898619"/>
            <a:ext cx="9144000" cy="9233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dirty="0">
                <a:solidFill>
                  <a:srgbClr val="3E3E3E"/>
                </a:solidFill>
                <a:latin typeface="KyivType Sans2" panose="00000500000000000000" pitchFamily="50" charset="0"/>
              </a:rPr>
              <a:t>La </a:t>
            </a:r>
            <a:r>
              <a:rPr lang="en-US" sz="5400" dirty="0" err="1">
                <a:solidFill>
                  <a:srgbClr val="3E3E3E"/>
                </a:solidFill>
                <a:latin typeface="KyivType Sans2" panose="00000500000000000000" pitchFamily="50" charset="0"/>
              </a:rPr>
              <a:t>physiologie</a:t>
            </a:r>
            <a:r>
              <a:rPr lang="en-US" sz="5400" dirty="0">
                <a:solidFill>
                  <a:srgbClr val="3E3E3E"/>
                </a:solidFill>
                <a:latin typeface="KyivType Sans2" panose="00000500000000000000" pitchFamily="50" charset="0"/>
              </a:rPr>
              <a:t> de la </a:t>
            </a:r>
            <a:r>
              <a:rPr lang="en-US" sz="5400" dirty="0" err="1">
                <a:solidFill>
                  <a:srgbClr val="3E3E3E"/>
                </a:solidFill>
                <a:latin typeface="KyivType Sans2" panose="00000500000000000000" pitchFamily="50" charset="0"/>
              </a:rPr>
              <a:t>peau</a:t>
            </a:r>
            <a:endParaRPr lang="fr-FR" sz="5400" dirty="0">
              <a:solidFill>
                <a:srgbClr val="3E3E3E"/>
              </a:solidFill>
              <a:latin typeface="KyivType Sans2" panose="00000500000000000000" pitchFamily="50" charset="0"/>
            </a:endParaRPr>
          </a:p>
        </p:txBody>
      </p:sp>
      <p:pic>
        <p:nvPicPr>
          <p:cNvPr id="3" name="Image 2">
            <a:extLst>
              <a:ext uri="{FF2B5EF4-FFF2-40B4-BE49-F238E27FC236}">
                <a16:creationId xmlns:a16="http://schemas.microsoft.com/office/drawing/2014/main" id="{E661F981-78F5-4CFE-ABFA-FCCF2AD02CAD}"/>
              </a:ext>
            </a:extLst>
          </p:cNvPr>
          <p:cNvPicPr>
            <a:picLocks noChangeAspect="1"/>
          </p:cNvPicPr>
          <p:nvPr/>
        </p:nvPicPr>
        <p:blipFill rotWithShape="1">
          <a:blip r:embed="rId3"/>
          <a:srcRect t="11225"/>
          <a:stretch/>
        </p:blipFill>
        <p:spPr bwMode="auto">
          <a:xfrm>
            <a:off x="3035935" y="2232342"/>
            <a:ext cx="6120130" cy="2393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141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4989DE6-7B1F-4EF3-9E6D-DEC369B924A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355" y="1968364"/>
            <a:ext cx="6399393" cy="3796404"/>
          </a:xfrm>
          <a:prstGeom prst="rect">
            <a:avLst/>
          </a:prstGeom>
          <a:noFill/>
          <a:ln>
            <a:noFill/>
          </a:ln>
        </p:spPr>
      </p:pic>
      <p:sp>
        <p:nvSpPr>
          <p:cNvPr id="5" name="Rectangle 4">
            <a:extLst>
              <a:ext uri="{FF2B5EF4-FFF2-40B4-BE49-F238E27FC236}">
                <a16:creationId xmlns:a16="http://schemas.microsoft.com/office/drawing/2014/main" id="{07374A67-E111-4250-BF71-16FC7D268BEC}"/>
              </a:ext>
            </a:extLst>
          </p:cNvPr>
          <p:cNvSpPr/>
          <p:nvPr/>
        </p:nvSpPr>
        <p:spPr>
          <a:xfrm>
            <a:off x="1935231" y="2397144"/>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EPIDERME</a:t>
            </a:r>
          </a:p>
        </p:txBody>
      </p:sp>
      <p:sp>
        <p:nvSpPr>
          <p:cNvPr id="6" name="Rectangle 5">
            <a:extLst>
              <a:ext uri="{FF2B5EF4-FFF2-40B4-BE49-F238E27FC236}">
                <a16:creationId xmlns:a16="http://schemas.microsoft.com/office/drawing/2014/main" id="{7FDF6C1C-3DCE-406A-9623-7933E48155F7}"/>
              </a:ext>
            </a:extLst>
          </p:cNvPr>
          <p:cNvSpPr/>
          <p:nvPr/>
        </p:nvSpPr>
        <p:spPr>
          <a:xfrm>
            <a:off x="1935231" y="3553100"/>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DERME</a:t>
            </a:r>
          </a:p>
        </p:txBody>
      </p:sp>
      <p:sp>
        <p:nvSpPr>
          <p:cNvPr id="7" name="Rectangle 6">
            <a:extLst>
              <a:ext uri="{FF2B5EF4-FFF2-40B4-BE49-F238E27FC236}">
                <a16:creationId xmlns:a16="http://schemas.microsoft.com/office/drawing/2014/main" id="{4369A7E9-7E2F-49AC-9C02-131B1BCFF89A}"/>
              </a:ext>
            </a:extLst>
          </p:cNvPr>
          <p:cNvSpPr/>
          <p:nvPr/>
        </p:nvSpPr>
        <p:spPr>
          <a:xfrm>
            <a:off x="1935231" y="5391351"/>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HYPODERME</a:t>
            </a:r>
          </a:p>
        </p:txBody>
      </p:sp>
      <p:sp>
        <p:nvSpPr>
          <p:cNvPr id="8" name="Titre 2">
            <a:extLst>
              <a:ext uri="{FF2B5EF4-FFF2-40B4-BE49-F238E27FC236}">
                <a16:creationId xmlns:a16="http://schemas.microsoft.com/office/drawing/2014/main" id="{C1EA83AF-825D-4C23-8FF0-B1E1ACDE3035}"/>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STRUCTURE DE LA PEAU</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77221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B2055E-429E-4BC0-B49B-55E45EE85CF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4186" y="2073011"/>
            <a:ext cx="2988959" cy="1773183"/>
          </a:xfrm>
          <a:prstGeom prst="rect">
            <a:avLst/>
          </a:prstGeom>
          <a:noFill/>
          <a:ln>
            <a:noFill/>
          </a:ln>
        </p:spPr>
      </p:pic>
      <p:pic>
        <p:nvPicPr>
          <p:cNvPr id="6" name="Image 5">
            <a:extLst>
              <a:ext uri="{FF2B5EF4-FFF2-40B4-BE49-F238E27FC236}">
                <a16:creationId xmlns:a16="http://schemas.microsoft.com/office/drawing/2014/main" id="{81E62066-B9D5-46E0-9D14-FAAF44E3865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2752" y="2073011"/>
            <a:ext cx="2988958" cy="1773183"/>
          </a:xfrm>
          <a:prstGeom prst="rect">
            <a:avLst/>
          </a:prstGeom>
          <a:noFill/>
          <a:ln>
            <a:noFill/>
          </a:ln>
        </p:spPr>
      </p:pic>
      <p:sp>
        <p:nvSpPr>
          <p:cNvPr id="7" name="Titre 2">
            <a:extLst>
              <a:ext uri="{FF2B5EF4-FFF2-40B4-BE49-F238E27FC236}">
                <a16:creationId xmlns:a16="http://schemas.microsoft.com/office/drawing/2014/main" id="{CB9CC8EF-D55A-478B-B171-1BCB07A31180}"/>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Avec l'âge, la morphologie de la peau change</a:t>
            </a:r>
          </a:p>
        </p:txBody>
      </p:sp>
      <p:sp>
        <p:nvSpPr>
          <p:cNvPr id="8" name="Rectangle à coins arrondis 18">
            <a:extLst>
              <a:ext uri="{FF2B5EF4-FFF2-40B4-BE49-F238E27FC236}">
                <a16:creationId xmlns:a16="http://schemas.microsoft.com/office/drawing/2014/main" id="{CDC2A512-00FA-4D4E-B802-4B7899EB4A9E}"/>
              </a:ext>
            </a:extLst>
          </p:cNvPr>
          <p:cNvSpPr/>
          <p:nvPr/>
        </p:nvSpPr>
        <p:spPr>
          <a:xfrm>
            <a:off x="2123806" y="1410864"/>
            <a:ext cx="7834840" cy="338554"/>
          </a:xfrm>
          <a:prstGeom prst="rect">
            <a:avLst/>
          </a:prstGeom>
          <a:solidFill>
            <a:srgbClr val="FCF1E8"/>
          </a:solidFill>
          <a:ln w="3175">
            <a:solidFill>
              <a:srgbClr val="F7DECA"/>
            </a:solidFill>
          </a:ln>
        </p:spPr>
        <p:txBody>
          <a:bodyPr wrap="square" rtlCol="0">
            <a:spAutoFit/>
          </a:bodyPr>
          <a:lstStyle/>
          <a:p>
            <a:pPr algn="ctr"/>
            <a:r>
              <a:rPr lang="fr-FR" altLang="fr-FR" sz="1600" b="1" dirty="0">
                <a:latin typeface="Roboto Light" panose="02000000000000000000" pitchFamily="2" charset="0"/>
                <a:ea typeface="Roboto Light" panose="02000000000000000000" pitchFamily="2" charset="0"/>
              </a:rPr>
              <a:t>SELON VOUS, QUELS SONT LES PRINCIPAUX CHANGEMENTS DE LA PEAU MATURE ? </a:t>
            </a:r>
            <a:endParaRPr lang="fr-FR" altLang="fr-FR" sz="1600" b="1" dirty="0">
              <a:solidFill>
                <a:schemeClr val="tx1"/>
              </a:solidFill>
              <a:latin typeface="Roboto Light" panose="02000000000000000000" pitchFamily="2" charset="0"/>
              <a:ea typeface="Roboto Light" panose="02000000000000000000" pitchFamily="2" charset="0"/>
            </a:endParaRPr>
          </a:p>
        </p:txBody>
      </p:sp>
      <p:grpSp>
        <p:nvGrpSpPr>
          <p:cNvPr id="9" name="Groupe 8">
            <a:extLst>
              <a:ext uri="{FF2B5EF4-FFF2-40B4-BE49-F238E27FC236}">
                <a16:creationId xmlns:a16="http://schemas.microsoft.com/office/drawing/2014/main" id="{D22346AE-8B2F-4776-818A-E203B93B29AB}"/>
              </a:ext>
            </a:extLst>
          </p:cNvPr>
          <p:cNvGrpSpPr/>
          <p:nvPr/>
        </p:nvGrpSpPr>
        <p:grpSpPr>
          <a:xfrm>
            <a:off x="209550" y="4184362"/>
            <a:ext cx="1770775" cy="2102325"/>
            <a:chOff x="579800" y="2954334"/>
            <a:chExt cx="1770775" cy="2102325"/>
          </a:xfrm>
          <a:solidFill>
            <a:srgbClr val="EBE6F2"/>
          </a:solidFill>
        </p:grpSpPr>
        <p:pic>
          <p:nvPicPr>
            <p:cNvPr id="10" name="Graphique 9" descr="Badge 1 avec un remplissage uni">
              <a:extLst>
                <a:ext uri="{FF2B5EF4-FFF2-40B4-BE49-F238E27FC236}">
                  <a16:creationId xmlns:a16="http://schemas.microsoft.com/office/drawing/2014/main" id="{759D2123-4248-4FF5-AE86-75BD259851E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0894" y="2954334"/>
              <a:ext cx="914400" cy="914400"/>
            </a:xfrm>
            <a:prstGeom prst="rect">
              <a:avLst/>
            </a:prstGeom>
          </p:spPr>
        </p:pic>
        <p:sp>
          <p:nvSpPr>
            <p:cNvPr id="11" name="ZoneTexte 10">
              <a:extLst>
                <a:ext uri="{FF2B5EF4-FFF2-40B4-BE49-F238E27FC236}">
                  <a16:creationId xmlns:a16="http://schemas.microsoft.com/office/drawing/2014/main" id="{1D537AEC-F33B-4A29-863D-AF526C478F4F}"/>
                </a:ext>
              </a:extLst>
            </p:cNvPr>
            <p:cNvSpPr txBox="1"/>
            <p:nvPr/>
          </p:nvSpPr>
          <p:spPr>
            <a:xfrm>
              <a:off x="579800" y="4545881"/>
              <a:ext cx="1770775"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COUCHE CORNEE DE L'EPIDERME AMINCIE</a:t>
              </a:r>
            </a:p>
          </p:txBody>
        </p:sp>
      </p:grpSp>
      <p:grpSp>
        <p:nvGrpSpPr>
          <p:cNvPr id="12" name="Groupe 11">
            <a:extLst>
              <a:ext uri="{FF2B5EF4-FFF2-40B4-BE49-F238E27FC236}">
                <a16:creationId xmlns:a16="http://schemas.microsoft.com/office/drawing/2014/main" id="{F92630D8-3FB5-45F7-80C7-C018F6706920}"/>
              </a:ext>
            </a:extLst>
          </p:cNvPr>
          <p:cNvGrpSpPr/>
          <p:nvPr/>
        </p:nvGrpSpPr>
        <p:grpSpPr>
          <a:xfrm>
            <a:off x="2079017" y="4173538"/>
            <a:ext cx="1214428" cy="1917059"/>
            <a:chOff x="1794167" y="2935288"/>
            <a:chExt cx="1214428" cy="1917059"/>
          </a:xfrm>
          <a:solidFill>
            <a:srgbClr val="EBE6F2"/>
          </a:solidFill>
        </p:grpSpPr>
        <p:pic>
          <p:nvPicPr>
            <p:cNvPr id="13" name="Graphique 12" descr="Badge avec un remplissage uni">
              <a:extLst>
                <a:ext uri="{FF2B5EF4-FFF2-40B4-BE49-F238E27FC236}">
                  <a16:creationId xmlns:a16="http://schemas.microsoft.com/office/drawing/2014/main" id="{E3396585-3219-4B15-9D02-213C2DA5D65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95159" y="2935288"/>
              <a:ext cx="914400" cy="914400"/>
            </a:xfrm>
            <a:prstGeom prst="rect">
              <a:avLst/>
            </a:prstGeom>
          </p:spPr>
        </p:pic>
        <p:sp>
          <p:nvSpPr>
            <p:cNvPr id="14" name="ZoneTexte 13">
              <a:extLst>
                <a:ext uri="{FF2B5EF4-FFF2-40B4-BE49-F238E27FC236}">
                  <a16:creationId xmlns:a16="http://schemas.microsoft.com/office/drawing/2014/main" id="{8F795808-E60C-42EF-8185-690D65FCAA8D}"/>
                </a:ext>
              </a:extLst>
            </p:cNvPr>
            <p:cNvSpPr txBox="1"/>
            <p:nvPr/>
          </p:nvSpPr>
          <p:spPr>
            <a:xfrm>
              <a:off x="1794167" y="4545880"/>
              <a:ext cx="1214428"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DESHYDRATE</a:t>
              </a:r>
            </a:p>
          </p:txBody>
        </p:sp>
      </p:grpSp>
      <p:grpSp>
        <p:nvGrpSpPr>
          <p:cNvPr id="15" name="Groupe 14">
            <a:extLst>
              <a:ext uri="{FF2B5EF4-FFF2-40B4-BE49-F238E27FC236}">
                <a16:creationId xmlns:a16="http://schemas.microsoft.com/office/drawing/2014/main" id="{85F8BDC5-306A-4C58-8AAA-0F68C16916C5}"/>
              </a:ext>
            </a:extLst>
          </p:cNvPr>
          <p:cNvGrpSpPr/>
          <p:nvPr/>
        </p:nvGrpSpPr>
        <p:grpSpPr>
          <a:xfrm>
            <a:off x="3392136" y="4171662"/>
            <a:ext cx="1468119" cy="2327557"/>
            <a:chOff x="3107286" y="2933412"/>
            <a:chExt cx="1468119" cy="2327557"/>
          </a:xfrm>
          <a:solidFill>
            <a:srgbClr val="EBE6F2"/>
          </a:solidFill>
        </p:grpSpPr>
        <p:pic>
          <p:nvPicPr>
            <p:cNvPr id="16" name="Graphique 15" descr="Badge 3 avec un remplissage uni">
              <a:extLst>
                <a:ext uri="{FF2B5EF4-FFF2-40B4-BE49-F238E27FC236}">
                  <a16:creationId xmlns:a16="http://schemas.microsoft.com/office/drawing/2014/main" id="{88A7690F-862A-4F3F-AF20-9FCEB0CB7AE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81095" y="2933412"/>
              <a:ext cx="914400" cy="914400"/>
            </a:xfrm>
            <a:prstGeom prst="rect">
              <a:avLst/>
            </a:prstGeom>
          </p:spPr>
        </p:pic>
        <p:sp>
          <p:nvSpPr>
            <p:cNvPr id="17" name="ZoneTexte 16">
              <a:extLst>
                <a:ext uri="{FF2B5EF4-FFF2-40B4-BE49-F238E27FC236}">
                  <a16:creationId xmlns:a16="http://schemas.microsoft.com/office/drawing/2014/main" id="{DD24A747-FEC6-4146-AE72-BD33384602E2}"/>
                </a:ext>
              </a:extLst>
            </p:cNvPr>
            <p:cNvSpPr txBox="1"/>
            <p:nvPr/>
          </p:nvSpPr>
          <p:spPr>
            <a:xfrm>
              <a:off x="3107286" y="4545880"/>
              <a:ext cx="1468119" cy="715089"/>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DIMINUTION DE LA RÉPONSE IMMUNITAIRE</a:t>
              </a:r>
            </a:p>
          </p:txBody>
        </p:sp>
      </p:grpSp>
      <p:grpSp>
        <p:nvGrpSpPr>
          <p:cNvPr id="18" name="Groupe 17">
            <a:extLst>
              <a:ext uri="{FF2B5EF4-FFF2-40B4-BE49-F238E27FC236}">
                <a16:creationId xmlns:a16="http://schemas.microsoft.com/office/drawing/2014/main" id="{1AC6B264-7711-49AE-A8C4-E6A39D256B72}"/>
              </a:ext>
            </a:extLst>
          </p:cNvPr>
          <p:cNvGrpSpPr/>
          <p:nvPr/>
        </p:nvGrpSpPr>
        <p:grpSpPr>
          <a:xfrm>
            <a:off x="4925696" y="4173538"/>
            <a:ext cx="1376123" cy="2325681"/>
            <a:chOff x="4515600" y="2935288"/>
            <a:chExt cx="1309623" cy="2325681"/>
          </a:xfrm>
          <a:solidFill>
            <a:srgbClr val="EBE6F2"/>
          </a:solidFill>
        </p:grpSpPr>
        <p:pic>
          <p:nvPicPr>
            <p:cNvPr id="19" name="Graphique 18" descr="Badge 4 avec un remplissage uni">
              <a:extLst>
                <a:ext uri="{FF2B5EF4-FFF2-40B4-BE49-F238E27FC236}">
                  <a16:creationId xmlns:a16="http://schemas.microsoft.com/office/drawing/2014/main" id="{DC9D0BD4-B3BF-447E-9EEE-0257D4F50E0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1781" y="2935288"/>
              <a:ext cx="914400" cy="914400"/>
            </a:xfrm>
            <a:prstGeom prst="rect">
              <a:avLst/>
            </a:prstGeom>
          </p:spPr>
        </p:pic>
        <p:sp>
          <p:nvSpPr>
            <p:cNvPr id="20" name="ZoneTexte 19">
              <a:extLst>
                <a:ext uri="{FF2B5EF4-FFF2-40B4-BE49-F238E27FC236}">
                  <a16:creationId xmlns:a16="http://schemas.microsoft.com/office/drawing/2014/main" id="{768DE0F5-A016-4027-80F8-249CC6CAC395}"/>
                </a:ext>
              </a:extLst>
            </p:cNvPr>
            <p:cNvSpPr txBox="1"/>
            <p:nvPr/>
          </p:nvSpPr>
          <p:spPr>
            <a:xfrm>
              <a:off x="4515600" y="4545880"/>
              <a:ext cx="1309623" cy="715089"/>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TACHES PIGMENTAIRES TEINT TERNE</a:t>
              </a:r>
            </a:p>
          </p:txBody>
        </p:sp>
      </p:grpSp>
      <p:grpSp>
        <p:nvGrpSpPr>
          <p:cNvPr id="21" name="Groupe 20">
            <a:extLst>
              <a:ext uri="{FF2B5EF4-FFF2-40B4-BE49-F238E27FC236}">
                <a16:creationId xmlns:a16="http://schemas.microsoft.com/office/drawing/2014/main" id="{DD0212D9-3D8B-4AF2-8F5F-812A706C61D9}"/>
              </a:ext>
            </a:extLst>
          </p:cNvPr>
          <p:cNvGrpSpPr/>
          <p:nvPr/>
        </p:nvGrpSpPr>
        <p:grpSpPr>
          <a:xfrm>
            <a:off x="6367260" y="4171662"/>
            <a:ext cx="1162001" cy="2123246"/>
            <a:chOff x="5923914" y="2933412"/>
            <a:chExt cx="1162001" cy="2123246"/>
          </a:xfrm>
          <a:solidFill>
            <a:srgbClr val="EBE6F2"/>
          </a:solidFill>
        </p:grpSpPr>
        <p:pic>
          <p:nvPicPr>
            <p:cNvPr id="22" name="Graphique 21" descr="Badge 5 avec un remplissage uni">
              <a:extLst>
                <a:ext uri="{FF2B5EF4-FFF2-40B4-BE49-F238E27FC236}">
                  <a16:creationId xmlns:a16="http://schemas.microsoft.com/office/drawing/2014/main" id="{1C9928A0-6903-4771-9088-A2D4E321E1A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19359" y="2933412"/>
              <a:ext cx="914400" cy="914400"/>
            </a:xfrm>
            <a:prstGeom prst="rect">
              <a:avLst/>
            </a:prstGeom>
          </p:spPr>
        </p:pic>
        <p:sp>
          <p:nvSpPr>
            <p:cNvPr id="23" name="ZoneTexte 22">
              <a:extLst>
                <a:ext uri="{FF2B5EF4-FFF2-40B4-BE49-F238E27FC236}">
                  <a16:creationId xmlns:a16="http://schemas.microsoft.com/office/drawing/2014/main" id="{371775AE-8C71-479D-BC7E-45CB610FEC82}"/>
                </a:ext>
              </a:extLst>
            </p:cNvPr>
            <p:cNvSpPr txBox="1"/>
            <p:nvPr/>
          </p:nvSpPr>
          <p:spPr>
            <a:xfrm>
              <a:off x="5923914" y="4545880"/>
              <a:ext cx="1162001"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PERTE D'ÉLASTICITÉ</a:t>
              </a:r>
            </a:p>
          </p:txBody>
        </p:sp>
      </p:grpSp>
      <p:grpSp>
        <p:nvGrpSpPr>
          <p:cNvPr id="24" name="Groupe 23">
            <a:extLst>
              <a:ext uri="{FF2B5EF4-FFF2-40B4-BE49-F238E27FC236}">
                <a16:creationId xmlns:a16="http://schemas.microsoft.com/office/drawing/2014/main" id="{E1F5AE5A-DFCA-4931-81BF-A2DA162D8300}"/>
              </a:ext>
            </a:extLst>
          </p:cNvPr>
          <p:cNvGrpSpPr/>
          <p:nvPr/>
        </p:nvGrpSpPr>
        <p:grpSpPr>
          <a:xfrm>
            <a:off x="7627952" y="4165317"/>
            <a:ext cx="1309623" cy="2121370"/>
            <a:chOff x="7332228" y="2935288"/>
            <a:chExt cx="1309623" cy="2121370"/>
          </a:xfrm>
          <a:solidFill>
            <a:srgbClr val="EBE6F2"/>
          </a:solidFill>
        </p:grpSpPr>
        <p:pic>
          <p:nvPicPr>
            <p:cNvPr id="25" name="Graphique 24" descr="Badge 6 avec un remplissage uni">
              <a:extLst>
                <a:ext uri="{FF2B5EF4-FFF2-40B4-BE49-F238E27FC236}">
                  <a16:creationId xmlns:a16="http://schemas.microsoft.com/office/drawing/2014/main" id="{0DDF05FA-9540-4009-840A-36F4D248E590}"/>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535221" y="2935288"/>
              <a:ext cx="914400" cy="914400"/>
            </a:xfrm>
            <a:prstGeom prst="rect">
              <a:avLst/>
            </a:prstGeom>
          </p:spPr>
        </p:pic>
        <p:sp>
          <p:nvSpPr>
            <p:cNvPr id="26" name="ZoneTexte 25">
              <a:extLst>
                <a:ext uri="{FF2B5EF4-FFF2-40B4-BE49-F238E27FC236}">
                  <a16:creationId xmlns:a16="http://schemas.microsoft.com/office/drawing/2014/main" id="{7AB295F4-E191-47F0-B077-F84298732A9A}"/>
                </a:ext>
              </a:extLst>
            </p:cNvPr>
            <p:cNvSpPr txBox="1"/>
            <p:nvPr/>
          </p:nvSpPr>
          <p:spPr>
            <a:xfrm>
              <a:off x="7332228"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RIDES PROFONDES</a:t>
              </a:r>
            </a:p>
          </p:txBody>
        </p:sp>
      </p:grpSp>
      <p:grpSp>
        <p:nvGrpSpPr>
          <p:cNvPr id="27" name="Groupe 26">
            <a:extLst>
              <a:ext uri="{FF2B5EF4-FFF2-40B4-BE49-F238E27FC236}">
                <a16:creationId xmlns:a16="http://schemas.microsoft.com/office/drawing/2014/main" id="{DD906F91-2D50-4029-9FC4-C6F312E3AF2B}"/>
              </a:ext>
            </a:extLst>
          </p:cNvPr>
          <p:cNvGrpSpPr/>
          <p:nvPr/>
        </p:nvGrpSpPr>
        <p:grpSpPr>
          <a:xfrm>
            <a:off x="8977744" y="4173538"/>
            <a:ext cx="1434645" cy="2529993"/>
            <a:chOff x="8740542" y="2935288"/>
            <a:chExt cx="1309623" cy="2529993"/>
          </a:xfrm>
          <a:solidFill>
            <a:srgbClr val="EBE6F2"/>
          </a:solidFill>
        </p:grpSpPr>
        <p:pic>
          <p:nvPicPr>
            <p:cNvPr id="28" name="Graphique 27" descr="Badge 7 avec un remplissage uni">
              <a:extLst>
                <a:ext uri="{FF2B5EF4-FFF2-40B4-BE49-F238E27FC236}">
                  <a16:creationId xmlns:a16="http://schemas.microsoft.com/office/drawing/2014/main" id="{D650FECC-3D3D-4D6E-8745-070E92A72C3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942799" y="2935288"/>
              <a:ext cx="914400" cy="914400"/>
            </a:xfrm>
            <a:prstGeom prst="rect">
              <a:avLst/>
            </a:prstGeom>
          </p:spPr>
        </p:pic>
        <p:sp>
          <p:nvSpPr>
            <p:cNvPr id="29" name="ZoneTexte 28">
              <a:extLst>
                <a:ext uri="{FF2B5EF4-FFF2-40B4-BE49-F238E27FC236}">
                  <a16:creationId xmlns:a16="http://schemas.microsoft.com/office/drawing/2014/main" id="{46D69820-31FC-4DD5-9239-11A6A828DE4F}"/>
                </a:ext>
              </a:extLst>
            </p:cNvPr>
            <p:cNvSpPr txBox="1"/>
            <p:nvPr/>
          </p:nvSpPr>
          <p:spPr>
            <a:xfrm>
              <a:off x="8740542" y="4545880"/>
              <a:ext cx="1309623" cy="919401"/>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PERTE DE DENSITÉ ET D'HYDRATATION</a:t>
              </a:r>
              <a:endParaRPr lang="en-US" sz="1200" dirty="0">
                <a:latin typeface="Roboto Light" panose="02000000000000000000" pitchFamily="2" charset="0"/>
                <a:ea typeface="Roboto Light" panose="02000000000000000000" pitchFamily="2" charset="0"/>
              </a:endParaRPr>
            </a:p>
          </p:txBody>
        </p:sp>
      </p:grpSp>
      <p:grpSp>
        <p:nvGrpSpPr>
          <p:cNvPr id="30" name="Groupe 29">
            <a:extLst>
              <a:ext uri="{FF2B5EF4-FFF2-40B4-BE49-F238E27FC236}">
                <a16:creationId xmlns:a16="http://schemas.microsoft.com/office/drawing/2014/main" id="{5A78E910-B019-4B83-BDBA-C32DCD991422}"/>
              </a:ext>
            </a:extLst>
          </p:cNvPr>
          <p:cNvGrpSpPr/>
          <p:nvPr/>
        </p:nvGrpSpPr>
        <p:grpSpPr>
          <a:xfrm>
            <a:off x="10444580" y="4190706"/>
            <a:ext cx="1537869" cy="2512824"/>
            <a:chOff x="10001234" y="2952456"/>
            <a:chExt cx="1537869" cy="2512824"/>
          </a:xfrm>
          <a:solidFill>
            <a:srgbClr val="EBE6F2"/>
          </a:solidFill>
        </p:grpSpPr>
        <p:pic>
          <p:nvPicPr>
            <p:cNvPr id="31" name="Graphique 30" descr="Badge 8 avec un remplissage uni">
              <a:extLst>
                <a:ext uri="{FF2B5EF4-FFF2-40B4-BE49-F238E27FC236}">
                  <a16:creationId xmlns:a16="http://schemas.microsoft.com/office/drawing/2014/main" id="{510E4B4A-7F1E-4735-BE86-4A805AF8BBC1}"/>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301294" y="2952456"/>
              <a:ext cx="914400" cy="914400"/>
            </a:xfrm>
            <a:prstGeom prst="rect">
              <a:avLst/>
            </a:prstGeom>
          </p:spPr>
        </p:pic>
        <p:sp>
          <p:nvSpPr>
            <p:cNvPr id="32" name="ZoneTexte 31">
              <a:extLst>
                <a:ext uri="{FF2B5EF4-FFF2-40B4-BE49-F238E27FC236}">
                  <a16:creationId xmlns:a16="http://schemas.microsoft.com/office/drawing/2014/main" id="{2827E540-9982-4E2B-8CFF-23311E93F392}"/>
                </a:ext>
              </a:extLst>
            </p:cNvPr>
            <p:cNvSpPr txBox="1"/>
            <p:nvPr/>
          </p:nvSpPr>
          <p:spPr>
            <a:xfrm>
              <a:off x="10001234" y="4545879"/>
              <a:ext cx="1537869" cy="919401"/>
            </a:xfrm>
            <a:prstGeom prst="roundRect">
              <a:avLst/>
            </a:prstGeom>
            <a:grp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APPARITIONDE PETITS VAISSEAUX SANGUINS</a:t>
              </a:r>
              <a:endParaRPr lang="fr-FR" sz="1200" dirty="0">
                <a:latin typeface="Roboto Light" panose="02000000000000000000" pitchFamily="2" charset="0"/>
                <a:ea typeface="Roboto Light" panose="02000000000000000000" pitchFamily="2" charset="0"/>
              </a:endParaRPr>
            </a:p>
          </p:txBody>
        </p:sp>
      </p:grpSp>
      <p:graphicFrame>
        <p:nvGraphicFramePr>
          <p:cNvPr id="33" name="Objet 32">
            <a:extLst>
              <a:ext uri="{FF2B5EF4-FFF2-40B4-BE49-F238E27FC236}">
                <a16:creationId xmlns:a16="http://schemas.microsoft.com/office/drawing/2014/main" id="{789E4069-6FA2-4CFE-8AB1-4F36BA086874}"/>
              </a:ext>
            </a:extLst>
          </p:cNvPr>
          <p:cNvGraphicFramePr>
            <a:graphicFrameLocks noChangeAspect="1"/>
          </p:cNvGraphicFramePr>
          <p:nvPr>
            <p:extLst>
              <p:ext uri="{D42A27DB-BD31-4B8C-83A1-F6EECF244321}">
                <p14:modId xmlns:p14="http://schemas.microsoft.com/office/powerpoint/2010/main" val="653707151"/>
              </p:ext>
            </p:extLst>
          </p:nvPr>
        </p:nvGraphicFramePr>
        <p:xfrm>
          <a:off x="4502908" y="2123364"/>
          <a:ext cx="3239134" cy="2611271"/>
        </p:xfrm>
        <a:graphic>
          <a:graphicData uri="http://schemas.openxmlformats.org/presentationml/2006/ole">
            <mc:AlternateContent xmlns:mc="http://schemas.openxmlformats.org/markup-compatibility/2006">
              <mc:Choice xmlns:v="urn:schemas-microsoft-com:vml" Requires="v">
                <p:oleObj spid="_x0000_s1050" name="Bitmap Image" r:id="rId22" imgW="5151240" imgH="4152960" progId="PBrush">
                  <p:embed/>
                </p:oleObj>
              </mc:Choice>
              <mc:Fallback>
                <p:oleObj name="Bitmap Image" r:id="rId22" imgW="5151240" imgH="4152960" progId="PBrush">
                  <p:embed/>
                  <p:pic>
                    <p:nvPicPr>
                      <p:cNvPr id="2" name="Objet 1">
                        <a:extLst>
                          <a:ext uri="{FF2B5EF4-FFF2-40B4-BE49-F238E27FC236}">
                            <a16:creationId xmlns:a16="http://schemas.microsoft.com/office/drawing/2014/main" id="{8D9BB4D7-9510-4CC7-B323-9680F698792C}"/>
                          </a:ext>
                        </a:extLst>
                      </p:cNvPr>
                      <p:cNvPicPr/>
                      <p:nvPr/>
                    </p:nvPicPr>
                    <p:blipFill>
                      <a:blip r:embed="rId23"/>
                      <a:stretch>
                        <a:fillRect/>
                      </a:stretch>
                    </p:blipFill>
                    <p:spPr>
                      <a:xfrm>
                        <a:off x="4502908" y="2123364"/>
                        <a:ext cx="3239134" cy="2611271"/>
                      </a:xfrm>
                      <a:prstGeom prst="rect">
                        <a:avLst/>
                      </a:prstGeom>
                    </p:spPr>
                  </p:pic>
                </p:oleObj>
              </mc:Fallback>
            </mc:AlternateContent>
          </a:graphicData>
        </a:graphic>
      </p:graphicFrame>
    </p:spTree>
    <p:extLst>
      <p:ext uri="{BB962C8B-B14F-4D97-AF65-F5344CB8AC3E}">
        <p14:creationId xmlns:p14="http://schemas.microsoft.com/office/powerpoint/2010/main" val="31598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29A55C9-681D-46E6-94FA-D8F747D9CA78}"/>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sur le DERME</a:t>
            </a:r>
            <a:endParaRPr lang="fr-FR" sz="2800" dirty="0">
              <a:solidFill>
                <a:srgbClr val="3E3E3E"/>
              </a:solidFill>
              <a:latin typeface="KyivType Sans2" panose="00000500000000000000" pitchFamily="50" charset="0"/>
            </a:endParaRPr>
          </a:p>
        </p:txBody>
      </p:sp>
      <p:grpSp>
        <p:nvGrpSpPr>
          <p:cNvPr id="8" name="Groupe 7">
            <a:extLst>
              <a:ext uri="{FF2B5EF4-FFF2-40B4-BE49-F238E27FC236}">
                <a16:creationId xmlns:a16="http://schemas.microsoft.com/office/drawing/2014/main" id="{0DBB57A7-6F0B-4282-8E47-02ACAED821CC}"/>
              </a:ext>
            </a:extLst>
          </p:cNvPr>
          <p:cNvGrpSpPr/>
          <p:nvPr/>
        </p:nvGrpSpPr>
        <p:grpSpPr>
          <a:xfrm>
            <a:off x="294967" y="2123767"/>
            <a:ext cx="5410200" cy="3229898"/>
            <a:chOff x="2743200" y="1814051"/>
            <a:chExt cx="5410200" cy="3229898"/>
          </a:xfrm>
        </p:grpSpPr>
        <p:pic>
          <p:nvPicPr>
            <p:cNvPr id="3" name="Image 2">
              <a:extLst>
                <a:ext uri="{FF2B5EF4-FFF2-40B4-BE49-F238E27FC236}">
                  <a16:creationId xmlns:a16="http://schemas.microsoft.com/office/drawing/2014/main" id="{46DBEA18-CD83-4889-87D5-F735B241D330}"/>
                </a:ext>
              </a:extLst>
            </p:cNvPr>
            <p:cNvPicPr>
              <a:picLocks noChangeAspect="1"/>
            </p:cNvPicPr>
            <p:nvPr/>
          </p:nvPicPr>
          <p:blipFill rotWithShape="1">
            <a:blip r:embed="rId3"/>
            <a:srcRect l="9633" t="42359" r="82829" b="37902"/>
            <a:stretch/>
          </p:blipFill>
          <p:spPr>
            <a:xfrm>
              <a:off x="4038600" y="1814051"/>
              <a:ext cx="4114800" cy="3229898"/>
            </a:xfrm>
            <a:prstGeom prst="rect">
              <a:avLst/>
            </a:prstGeom>
          </p:spPr>
        </p:pic>
        <p:sp>
          <p:nvSpPr>
            <p:cNvPr id="5" name="Rectangle 4">
              <a:extLst>
                <a:ext uri="{FF2B5EF4-FFF2-40B4-BE49-F238E27FC236}">
                  <a16:creationId xmlns:a16="http://schemas.microsoft.com/office/drawing/2014/main" id="{AFAB762B-A184-4F67-8F9E-4EF951489C71}"/>
                </a:ext>
              </a:extLst>
            </p:cNvPr>
            <p:cNvSpPr/>
            <p:nvPr/>
          </p:nvSpPr>
          <p:spPr>
            <a:xfrm>
              <a:off x="2743200" y="1814051"/>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EPIDERME</a:t>
              </a:r>
            </a:p>
          </p:txBody>
        </p:sp>
        <p:sp>
          <p:nvSpPr>
            <p:cNvPr id="6" name="Rectangle 5">
              <a:extLst>
                <a:ext uri="{FF2B5EF4-FFF2-40B4-BE49-F238E27FC236}">
                  <a16:creationId xmlns:a16="http://schemas.microsoft.com/office/drawing/2014/main" id="{D3053D73-A143-4494-8AB1-CADA51D5B535}"/>
                </a:ext>
              </a:extLst>
            </p:cNvPr>
            <p:cNvSpPr/>
            <p:nvPr/>
          </p:nvSpPr>
          <p:spPr>
            <a:xfrm>
              <a:off x="2743200" y="2970007"/>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DERME</a:t>
              </a:r>
            </a:p>
          </p:txBody>
        </p:sp>
        <p:sp>
          <p:nvSpPr>
            <p:cNvPr id="7" name="Rectangle 6">
              <a:extLst>
                <a:ext uri="{FF2B5EF4-FFF2-40B4-BE49-F238E27FC236}">
                  <a16:creationId xmlns:a16="http://schemas.microsoft.com/office/drawing/2014/main" id="{D746F5ED-E74D-4A80-8DF2-E818667AB7D4}"/>
                </a:ext>
              </a:extLst>
            </p:cNvPr>
            <p:cNvSpPr/>
            <p:nvPr/>
          </p:nvSpPr>
          <p:spPr>
            <a:xfrm>
              <a:off x="2743200" y="4006978"/>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HYPODERME</a:t>
              </a:r>
            </a:p>
          </p:txBody>
        </p:sp>
      </p:grpSp>
      <p:sp>
        <p:nvSpPr>
          <p:cNvPr id="9" name="Accolade ouvrante 8">
            <a:extLst>
              <a:ext uri="{FF2B5EF4-FFF2-40B4-BE49-F238E27FC236}">
                <a16:creationId xmlns:a16="http://schemas.microsoft.com/office/drawing/2014/main" id="{66FC7361-790D-4245-BD40-3ED94C6A53C2}"/>
              </a:ext>
            </a:extLst>
          </p:cNvPr>
          <p:cNvSpPr/>
          <p:nvPr/>
        </p:nvSpPr>
        <p:spPr>
          <a:xfrm>
            <a:off x="5899355" y="2802193"/>
            <a:ext cx="383458" cy="1514501"/>
          </a:xfrm>
          <a:prstGeom prst="leftBrace">
            <a:avLst/>
          </a:prstGeom>
          <a:ln w="28575">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Rectangle 9">
            <a:extLst>
              <a:ext uri="{FF2B5EF4-FFF2-40B4-BE49-F238E27FC236}">
                <a16:creationId xmlns:a16="http://schemas.microsoft.com/office/drawing/2014/main" id="{A9E91A9E-EBD1-41AE-A389-D9BC3A9CFF13}"/>
              </a:ext>
            </a:extLst>
          </p:cNvPr>
          <p:cNvSpPr/>
          <p:nvPr/>
        </p:nvSpPr>
        <p:spPr>
          <a:xfrm>
            <a:off x="6673935" y="3185029"/>
            <a:ext cx="5075616" cy="738664"/>
          </a:xfrm>
          <a:prstGeom prst="rect">
            <a:avLst/>
          </a:prstGeom>
        </p:spPr>
        <p:txBody>
          <a:bodyPr wrap="square">
            <a:spAutoFit/>
          </a:bodyPr>
          <a:lstStyle/>
          <a:p>
            <a:pPr marL="285750" indent="-285750" algn="just">
              <a:buFont typeface="Arial" panose="020B0604020202020204" pitchFamily="34" charset="0"/>
              <a:buChar char="•"/>
            </a:pP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FIBROBLASTES :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PRODUISENT LA MATRICE EXTRACELLULAIRE </a:t>
            </a:r>
          </a:p>
          <a:p>
            <a:pPr marL="285750" indent="-285750" algn="just">
              <a:buFont typeface="Arial" panose="020B0604020202020204" pitchFamily="34" charset="0"/>
              <a:buChar char="•"/>
            </a:pP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CELLULES DU SYSTÈME IMMUNITAIRE</a:t>
            </a:r>
          </a:p>
        </p:txBody>
      </p:sp>
    </p:spTree>
    <p:extLst>
      <p:ext uri="{BB962C8B-B14F-4D97-AF65-F5344CB8AC3E}">
        <p14:creationId xmlns:p14="http://schemas.microsoft.com/office/powerpoint/2010/main" val="26915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D37D8533-E4F2-411C-B27B-8D10CBE60EE9}"/>
              </a:ext>
            </a:extLst>
          </p:cNvPr>
          <p:cNvSpPr txBox="1">
            <a:spLocks/>
          </p:cNvSpPr>
          <p:nvPr/>
        </p:nvSpPr>
        <p:spPr>
          <a:xfrm>
            <a:off x="1952017" y="381968"/>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MATRICE EXTRA-CELLULAIRE </a:t>
            </a:r>
            <a:endParaRPr lang="fr-FR" sz="2800" dirty="0">
              <a:solidFill>
                <a:srgbClr val="3E3E3E"/>
              </a:solidFill>
              <a:latin typeface="KyivType Sans2" panose="00000500000000000000" pitchFamily="50" charset="0"/>
            </a:endParaRPr>
          </a:p>
        </p:txBody>
      </p:sp>
      <p:pic>
        <p:nvPicPr>
          <p:cNvPr id="4" name="Image 3">
            <a:extLst>
              <a:ext uri="{FF2B5EF4-FFF2-40B4-BE49-F238E27FC236}">
                <a16:creationId xmlns:a16="http://schemas.microsoft.com/office/drawing/2014/main" id="{BE7008FB-BE43-41C2-9958-46AF15731F40}"/>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7976" b="64726" l="30885" r="45599">
                        <a14:foregroundMark x1="30885" y1="30843" x2="31354" y2="30843"/>
                      </a14:backgroundRemoval>
                    </a14:imgEffect>
                  </a14:imgLayer>
                </a14:imgProps>
              </a:ext>
            </a:extLst>
          </a:blip>
          <a:srcRect l="30000" t="23391" r="52649" b="30674"/>
          <a:stretch/>
        </p:blipFill>
        <p:spPr>
          <a:xfrm>
            <a:off x="5038298" y="1174131"/>
            <a:ext cx="2115403" cy="1678675"/>
          </a:xfrm>
          <a:prstGeom prst="rect">
            <a:avLst/>
          </a:prstGeom>
        </p:spPr>
      </p:pic>
      <p:sp>
        <p:nvSpPr>
          <p:cNvPr id="5" name="Rectangle 4">
            <a:extLst>
              <a:ext uri="{FF2B5EF4-FFF2-40B4-BE49-F238E27FC236}">
                <a16:creationId xmlns:a16="http://schemas.microsoft.com/office/drawing/2014/main" id="{5041C5CF-E0E6-47AC-BAD5-004B54442461}"/>
              </a:ext>
            </a:extLst>
          </p:cNvPr>
          <p:cNvSpPr/>
          <p:nvPr/>
        </p:nvSpPr>
        <p:spPr>
          <a:xfrm>
            <a:off x="4077394" y="2683529"/>
            <a:ext cx="4037212" cy="338554"/>
          </a:xfrm>
          <a:prstGeom prst="rect">
            <a:avLst/>
          </a:prstGeom>
        </p:spPr>
        <p:txBody>
          <a:bodyPr wrap="square">
            <a:spAutoFit/>
          </a:bodyPr>
          <a:lstStyle/>
          <a:p>
            <a:pPr algn="ctr"/>
            <a:r>
              <a:rPr lang="fr-FR" sz="1600" b="1" dirty="0">
                <a:solidFill>
                  <a:schemeClr val="tx1">
                    <a:lumMod val="75000"/>
                    <a:lumOff val="25000"/>
                  </a:schemeClr>
                </a:solidFill>
                <a:latin typeface="Roboto Light" panose="02000000000000000000" pitchFamily="2" charset="0"/>
                <a:ea typeface="Roboto Light" panose="02000000000000000000" pitchFamily="2" charset="0"/>
              </a:rPr>
              <a:t>FIBROBLAST</a:t>
            </a:r>
          </a:p>
        </p:txBody>
      </p:sp>
      <p:sp>
        <p:nvSpPr>
          <p:cNvPr id="6" name="ZoneTexte 5">
            <a:extLst>
              <a:ext uri="{FF2B5EF4-FFF2-40B4-BE49-F238E27FC236}">
                <a16:creationId xmlns:a16="http://schemas.microsoft.com/office/drawing/2014/main" id="{BBFC2A52-52A1-40FC-9B18-212E92D9C260}"/>
              </a:ext>
            </a:extLst>
          </p:cNvPr>
          <p:cNvSpPr txBox="1"/>
          <p:nvPr/>
        </p:nvSpPr>
        <p:spPr>
          <a:xfrm>
            <a:off x="273133"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COLLAGENE</a:t>
            </a:r>
            <a:endParaRPr lang="fr-FR" sz="1200" dirty="0">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98EA573D-CF6E-441B-8758-369245EA227C}"/>
              </a:ext>
            </a:extLst>
          </p:cNvPr>
          <p:cNvSpPr txBox="1"/>
          <p:nvPr/>
        </p:nvSpPr>
        <p:spPr>
          <a:xfrm>
            <a:off x="3184567"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ELASTINE</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306C4DEF-B6D7-4AA3-8C79-2245B28F567F}"/>
              </a:ext>
            </a:extLst>
          </p:cNvPr>
          <p:cNvSpPr txBox="1"/>
          <p:nvPr/>
        </p:nvSpPr>
        <p:spPr>
          <a:xfrm>
            <a:off x="6213563"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HYALURONIC ACID</a:t>
            </a:r>
            <a:endParaRPr lang="fr-FR" sz="1200" dirty="0">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A6B16009-FB99-4F8A-A55B-7C383BDA3F25}"/>
              </a:ext>
            </a:extLst>
          </p:cNvPr>
          <p:cNvSpPr txBox="1"/>
          <p:nvPr/>
        </p:nvSpPr>
        <p:spPr>
          <a:xfrm>
            <a:off x="9124997" y="4477190"/>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GAGs</a:t>
            </a:r>
            <a:endParaRPr lang="fr-FR" sz="1200" dirty="0">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DC0ABCF-6FC5-4221-A1C0-EFA77F1D16BA}"/>
              </a:ext>
            </a:extLst>
          </p:cNvPr>
          <p:cNvSpPr/>
          <p:nvPr/>
        </p:nvSpPr>
        <p:spPr>
          <a:xfrm>
            <a:off x="273132" y="5312228"/>
            <a:ext cx="2793870" cy="1169551"/>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Protéine fibreuse composée principalement d'acides aminés</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Structure et résistance de la peau</a:t>
            </a:r>
          </a:p>
        </p:txBody>
      </p:sp>
      <p:sp>
        <p:nvSpPr>
          <p:cNvPr id="3" name="Accolade ouvrante 2">
            <a:extLst>
              <a:ext uri="{FF2B5EF4-FFF2-40B4-BE49-F238E27FC236}">
                <a16:creationId xmlns:a16="http://schemas.microsoft.com/office/drawing/2014/main" id="{F6284B07-42AA-4557-A787-3066D8F54939}"/>
              </a:ext>
            </a:extLst>
          </p:cNvPr>
          <p:cNvSpPr/>
          <p:nvPr/>
        </p:nvSpPr>
        <p:spPr>
          <a:xfrm rot="5400000">
            <a:off x="2972551" y="1160574"/>
            <a:ext cx="306466" cy="5705304"/>
          </a:xfrm>
          <a:prstGeom prst="leftBrace">
            <a:avLst/>
          </a:prstGeom>
          <a:ln>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0FF52C12-AD06-441A-95DE-3E696D2933FB}"/>
              </a:ext>
            </a:extLst>
          </p:cNvPr>
          <p:cNvSpPr/>
          <p:nvPr/>
        </p:nvSpPr>
        <p:spPr>
          <a:xfrm>
            <a:off x="273132" y="3426357"/>
            <a:ext cx="5705304" cy="276999"/>
          </a:xfrm>
          <a:prstGeom prst="rect">
            <a:avLst/>
          </a:prstGeom>
        </p:spPr>
        <p:txBody>
          <a:bodyPr wrap="square">
            <a:spAutoFit/>
          </a:bodyPr>
          <a:lstStyle/>
          <a:p>
            <a:pPr algn="ctr"/>
            <a:r>
              <a:rPr lang="fr-FR" sz="1200" dirty="0">
                <a:solidFill>
                  <a:schemeClr val="tx1">
                    <a:lumMod val="75000"/>
                    <a:lumOff val="25000"/>
                  </a:schemeClr>
                </a:solidFill>
                <a:latin typeface="Roboto Light" panose="02000000000000000000" pitchFamily="2" charset="0"/>
                <a:ea typeface="Roboto Light" panose="02000000000000000000" pitchFamily="2" charset="0"/>
              </a:rPr>
              <a:t>-	PROTÉINES STRUCTURALES </a:t>
            </a:r>
          </a:p>
        </p:txBody>
      </p:sp>
      <p:sp>
        <p:nvSpPr>
          <p:cNvPr id="12" name="Accolade ouvrante 11">
            <a:extLst>
              <a:ext uri="{FF2B5EF4-FFF2-40B4-BE49-F238E27FC236}">
                <a16:creationId xmlns:a16="http://schemas.microsoft.com/office/drawing/2014/main" id="{76060DCE-7694-4597-BB46-48A453FAFD38}"/>
              </a:ext>
            </a:extLst>
          </p:cNvPr>
          <p:cNvSpPr/>
          <p:nvPr/>
        </p:nvSpPr>
        <p:spPr>
          <a:xfrm rot="5400000">
            <a:off x="8912981" y="1160574"/>
            <a:ext cx="306466" cy="5705304"/>
          </a:xfrm>
          <a:prstGeom prst="leftBrace">
            <a:avLst/>
          </a:prstGeom>
          <a:ln>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1A88E4E1-C3E4-4B63-9342-D101F5C9AA2A}"/>
              </a:ext>
            </a:extLst>
          </p:cNvPr>
          <p:cNvSpPr/>
          <p:nvPr/>
        </p:nvSpPr>
        <p:spPr>
          <a:xfrm>
            <a:off x="6213562" y="3426358"/>
            <a:ext cx="5705304" cy="276999"/>
          </a:xfrm>
          <a:prstGeom prst="rect">
            <a:avLst/>
          </a:prstGeom>
        </p:spPr>
        <p:txBody>
          <a:bodyPr wrap="square">
            <a:spAutoFit/>
          </a:bodyPr>
          <a:lstStyle/>
          <a:p>
            <a:pPr algn="ctr"/>
            <a:r>
              <a:rPr lang="fr-FR" sz="1200" dirty="0">
                <a:solidFill>
                  <a:schemeClr val="tx1">
                    <a:lumMod val="75000"/>
                    <a:lumOff val="25000"/>
                  </a:schemeClr>
                </a:solidFill>
                <a:latin typeface="Roboto Light" panose="02000000000000000000" pitchFamily="2" charset="0"/>
                <a:ea typeface="Roboto Light" panose="02000000000000000000" pitchFamily="2" charset="0"/>
              </a:rPr>
              <a:t>-	PROTEOGLYCANES</a:t>
            </a:r>
          </a:p>
        </p:txBody>
      </p:sp>
      <p:sp>
        <p:nvSpPr>
          <p:cNvPr id="14" name="object 18">
            <a:extLst>
              <a:ext uri="{FF2B5EF4-FFF2-40B4-BE49-F238E27FC236}">
                <a16:creationId xmlns:a16="http://schemas.microsoft.com/office/drawing/2014/main" id="{C098D9AF-E102-4468-A09A-68D0AA55F6DC}"/>
              </a:ext>
            </a:extLst>
          </p:cNvPr>
          <p:cNvSpPr/>
          <p:nvPr/>
        </p:nvSpPr>
        <p:spPr>
          <a:xfrm rot="18567468">
            <a:off x="4001940" y="2368074"/>
            <a:ext cx="860443" cy="210747"/>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B7A1C7"/>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5" name="object 18">
            <a:extLst>
              <a:ext uri="{FF2B5EF4-FFF2-40B4-BE49-F238E27FC236}">
                <a16:creationId xmlns:a16="http://schemas.microsoft.com/office/drawing/2014/main" id="{80FEEC51-F74A-46D3-B136-00B30FC43455}"/>
              </a:ext>
            </a:extLst>
          </p:cNvPr>
          <p:cNvSpPr/>
          <p:nvPr/>
        </p:nvSpPr>
        <p:spPr>
          <a:xfrm rot="13634406" flipV="1">
            <a:off x="7583293" y="2349256"/>
            <a:ext cx="860443" cy="223569"/>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B7A1C7"/>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3FAE0BF2-F1A1-4DF1-BC68-881C373DCD1A}"/>
              </a:ext>
            </a:extLst>
          </p:cNvPr>
          <p:cNvSpPr/>
          <p:nvPr/>
        </p:nvSpPr>
        <p:spPr>
          <a:xfrm>
            <a:off x="3184567" y="5312227"/>
            <a:ext cx="2793870" cy="1384995"/>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Protéine élastique riche en acides aminés spécifiques</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Donne à la peau son élasticité et sa capacité à se déformer et à reprendre sa forme initiale</a:t>
            </a:r>
          </a:p>
        </p:txBody>
      </p:sp>
      <p:sp>
        <p:nvSpPr>
          <p:cNvPr id="17" name="Rectangle 16">
            <a:extLst>
              <a:ext uri="{FF2B5EF4-FFF2-40B4-BE49-F238E27FC236}">
                <a16:creationId xmlns:a16="http://schemas.microsoft.com/office/drawing/2014/main" id="{C3926184-B734-4645-B921-3EEE89A41B4F}"/>
              </a:ext>
            </a:extLst>
          </p:cNvPr>
          <p:cNvSpPr/>
          <p:nvPr/>
        </p:nvSpPr>
        <p:spPr>
          <a:xfrm>
            <a:off x="6213562" y="5312227"/>
            <a:ext cx="2793870" cy="1384995"/>
          </a:xfrm>
          <a:prstGeom prst="rect">
            <a:avLst/>
          </a:prstGeom>
        </p:spPr>
        <p:txBody>
          <a:bodyPr wrap="square">
            <a:spAutoFit/>
          </a:bodyPr>
          <a:lstStyle/>
          <a:p>
            <a:r>
              <a:rPr lang="fr-FR" sz="1400" dirty="0">
                <a:solidFill>
                  <a:schemeClr val="tx1">
                    <a:lumMod val="75000"/>
                    <a:lumOff val="25000"/>
                  </a:schemeClr>
                </a:solidFill>
                <a:latin typeface="Roboto Light" panose="02000000000000000000" pitchFamily="2" charset="0"/>
                <a:ea typeface="Roboto Light" panose="02000000000000000000" pitchFamily="2" charset="0"/>
              </a:rPr>
              <a:t>Protéine extrêmement hydratante</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Aide la peau à retenir l'eau tout en la gardant rebondie et hydratée.</a:t>
            </a:r>
          </a:p>
        </p:txBody>
      </p:sp>
      <p:sp>
        <p:nvSpPr>
          <p:cNvPr id="18" name="Rectangle 17">
            <a:extLst>
              <a:ext uri="{FF2B5EF4-FFF2-40B4-BE49-F238E27FC236}">
                <a16:creationId xmlns:a16="http://schemas.microsoft.com/office/drawing/2014/main" id="{2FD2C96E-0E57-4DDD-8B76-59746B3749AF}"/>
              </a:ext>
            </a:extLst>
          </p:cNvPr>
          <p:cNvSpPr/>
          <p:nvPr/>
        </p:nvSpPr>
        <p:spPr>
          <a:xfrm>
            <a:off x="9124997" y="5096784"/>
            <a:ext cx="2793870" cy="1600438"/>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Macromolécules d'hydrates de carbone</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Contribuent à la rétention des molécules d'eau, créant ainsi une substance élastique qui résiste aux contraintes mécaniques.</a:t>
            </a:r>
          </a:p>
        </p:txBody>
      </p:sp>
    </p:spTree>
    <p:extLst>
      <p:ext uri="{BB962C8B-B14F-4D97-AF65-F5344CB8AC3E}">
        <p14:creationId xmlns:p14="http://schemas.microsoft.com/office/powerpoint/2010/main" val="12265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3" grpId="0" animBg="1"/>
      <p:bldP spid="11" grpId="0"/>
      <p:bldP spid="12" grpId="0" animBg="1"/>
      <p:bldP spid="13" grpId="0"/>
      <p:bldP spid="14" grpId="0" animBg="1"/>
      <p:bldP spid="15"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BD1D848D-6820-46D4-BEC4-08544EB8C3EA}"/>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LES ARMES CONTRE LE VIEILLISSEMENT CUTANÉ</a:t>
            </a:r>
          </a:p>
        </p:txBody>
      </p:sp>
      <p:sp>
        <p:nvSpPr>
          <p:cNvPr id="5" name="Rectangle à coins arrondis 18">
            <a:extLst>
              <a:ext uri="{FF2B5EF4-FFF2-40B4-BE49-F238E27FC236}">
                <a16:creationId xmlns:a16="http://schemas.microsoft.com/office/drawing/2014/main" id="{D27F1F0A-3400-486B-9EE7-3A09A3EDD390}"/>
              </a:ext>
            </a:extLst>
          </p:cNvPr>
          <p:cNvSpPr/>
          <p:nvPr/>
        </p:nvSpPr>
        <p:spPr>
          <a:xfrm>
            <a:off x="1601973" y="3254080"/>
            <a:ext cx="4320361" cy="830997"/>
          </a:xfrm>
          <a:prstGeom prst="rect">
            <a:avLst/>
          </a:prstGeom>
          <a:solidFill>
            <a:srgbClr val="FCF1E8"/>
          </a:solidFill>
          <a:ln w="3175">
            <a:solidFill>
              <a:srgbClr val="F7DECA"/>
            </a:solidFill>
          </a:ln>
        </p:spPr>
        <p:txBody>
          <a:bodyPr wrap="square" rtlCol="0">
            <a:spAutoFit/>
          </a:bodyPr>
          <a:lstStyle/>
          <a:p>
            <a:pPr algn="ctr"/>
            <a:endParaRPr lang="en-US" altLang="fr-FR" sz="1600" dirty="0">
              <a:latin typeface="Roboto Light" panose="02000000000000000000" pitchFamily="2" charset="0"/>
              <a:ea typeface="Roboto Light" panose="02000000000000000000" pitchFamily="2" charset="0"/>
            </a:endParaRPr>
          </a:p>
          <a:p>
            <a:pPr algn="ctr"/>
            <a:r>
              <a:rPr lang="en-US" altLang="fr-FR" sz="1600" dirty="0">
                <a:latin typeface="Roboto Light" panose="02000000000000000000" pitchFamily="2" charset="0"/>
                <a:ea typeface="Roboto Light" panose="02000000000000000000" pitchFamily="2" charset="0"/>
              </a:rPr>
              <a:t>CELLULES SOUCHES</a:t>
            </a:r>
          </a:p>
          <a:p>
            <a:pPr algn="ct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6" name="Rectangle à coins arrondis 18">
            <a:extLst>
              <a:ext uri="{FF2B5EF4-FFF2-40B4-BE49-F238E27FC236}">
                <a16:creationId xmlns:a16="http://schemas.microsoft.com/office/drawing/2014/main" id="{17DA7346-347F-4611-8558-D69115C88F61}"/>
              </a:ext>
            </a:extLst>
          </p:cNvPr>
          <p:cNvSpPr/>
          <p:nvPr/>
        </p:nvSpPr>
        <p:spPr>
          <a:xfrm>
            <a:off x="6269666" y="3254080"/>
            <a:ext cx="4320361" cy="830997"/>
          </a:xfrm>
          <a:prstGeom prst="rect">
            <a:avLst/>
          </a:prstGeom>
          <a:solidFill>
            <a:srgbClr val="FCF1E8"/>
          </a:solidFill>
          <a:ln w="3175">
            <a:solidFill>
              <a:srgbClr val="F7DECA"/>
            </a:solidFill>
          </a:ln>
        </p:spPr>
        <p:txBody>
          <a:bodyPr wrap="square" rtlCol="0">
            <a:spAutoFit/>
          </a:bodyPr>
          <a:lstStyle/>
          <a:p>
            <a:pPr algn="ctr"/>
            <a:endParaRPr lang="en-US" altLang="fr-FR" sz="1600" dirty="0">
              <a:latin typeface="Roboto Light" panose="02000000000000000000" pitchFamily="2" charset="0"/>
              <a:ea typeface="Roboto Light" panose="02000000000000000000" pitchFamily="2" charset="0"/>
            </a:endParaRPr>
          </a:p>
          <a:p>
            <a:pPr algn="ctr"/>
            <a:r>
              <a:rPr lang="en-US" sz="1600" dirty="0">
                <a:latin typeface="Roboto Light" panose="02000000000000000000" pitchFamily="2" charset="0"/>
                <a:ea typeface="Roboto Light" panose="02000000000000000000" pitchFamily="2" charset="0"/>
              </a:rPr>
              <a:t>COMBATTRE “L’INFLAMM’AGING</a:t>
            </a:r>
            <a:r>
              <a:rPr lang="en-US" sz="1600" dirty="0">
                <a:solidFill>
                  <a:srgbClr val="3E3E3E"/>
                </a:solidFill>
                <a:latin typeface="KyivType Sans2" panose="00000500000000000000" pitchFamily="50" charset="0"/>
              </a:rPr>
              <a:t>"</a:t>
            </a:r>
          </a:p>
          <a:p>
            <a:pPr algn="ct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295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LES CELLULES SOUCHES </a:t>
            </a:r>
          </a:p>
        </p:txBody>
      </p:sp>
      <p:sp>
        <p:nvSpPr>
          <p:cNvPr id="7" name="ZoneTexte 6">
            <a:extLst>
              <a:ext uri="{FF2B5EF4-FFF2-40B4-BE49-F238E27FC236}">
                <a16:creationId xmlns:a16="http://schemas.microsoft.com/office/drawing/2014/main" id="{BF18C4E7-1657-40D2-B299-9C041A610AAC}"/>
              </a:ext>
            </a:extLst>
          </p:cNvPr>
          <p:cNvSpPr txBox="1"/>
          <p:nvPr/>
        </p:nvSpPr>
        <p:spPr>
          <a:xfrm>
            <a:off x="1628606" y="1992781"/>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CELLULES SOUCHES ÉPIDERMIQUES</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0B0A0BD9-E6B5-41F2-85D8-1B1A4DA71CBC}"/>
              </a:ext>
            </a:extLst>
          </p:cNvPr>
          <p:cNvSpPr txBox="1"/>
          <p:nvPr/>
        </p:nvSpPr>
        <p:spPr>
          <a:xfrm>
            <a:off x="6464060" y="1992780"/>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CELLULES SOUCHES DERMIQUES </a:t>
            </a:r>
            <a:endParaRPr lang="fr-FR" sz="12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C1AAD687-CAD0-4F82-AB76-30A9366AACE8}"/>
              </a:ext>
            </a:extLst>
          </p:cNvPr>
          <p:cNvSpPr/>
          <p:nvPr/>
        </p:nvSpPr>
        <p:spPr>
          <a:xfrm>
            <a:off x="1628606" y="3125318"/>
            <a:ext cx="4099334" cy="2246769"/>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Responsable de la régénération quotidienne de l'épiderme </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Produire des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kératinocytes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Avec le ralentissement de l'activité des cellules souches épidermiques, la peau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s'amincit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son film hydrolipidique se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fragilise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la rendant plus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sèche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et plus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sensible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aux agressions extérieures.</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311C2E1E-AED3-46A7-ACB6-35976172F411}"/>
              </a:ext>
            </a:extLst>
          </p:cNvPr>
          <p:cNvSpPr/>
          <p:nvPr/>
        </p:nvSpPr>
        <p:spPr>
          <a:xfrm>
            <a:off x="6464060" y="3017597"/>
            <a:ext cx="4099334" cy="2246769"/>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Participe directement au maintien de l'architecture et de l'élasticité de la peau</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Créer des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fibroblastes. </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La diminution de l'activité et de la quantité des cellules souches dermiques entraîne une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réduction du nombre de fibroblastes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et donc de fibres de collagène et d'élastine, d'où une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perte de fermeté et d'élasticité</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a:t>
            </a: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Rectangle à coins arrondis 18">
            <a:extLst>
              <a:ext uri="{FF2B5EF4-FFF2-40B4-BE49-F238E27FC236}">
                <a16:creationId xmlns:a16="http://schemas.microsoft.com/office/drawing/2014/main" id="{4E140716-FB4F-4DDA-B6B2-136EA707E5D5}"/>
              </a:ext>
            </a:extLst>
          </p:cNvPr>
          <p:cNvSpPr/>
          <p:nvPr/>
        </p:nvSpPr>
        <p:spPr>
          <a:xfrm>
            <a:off x="1628605" y="5811819"/>
            <a:ext cx="9057592" cy="830997"/>
          </a:xfrm>
          <a:prstGeom prst="rect">
            <a:avLst/>
          </a:prstGeom>
          <a:solidFill>
            <a:srgbClr val="FCF1E8"/>
          </a:solidFill>
          <a:ln w="3175">
            <a:solidFill>
              <a:srgbClr val="F7DECA"/>
            </a:solidFill>
          </a:ln>
        </p:spPr>
        <p:txBody>
          <a:bodyPr wrap="square" rtlCol="0">
            <a:spAutoFit/>
          </a:bodyPr>
          <a:lstStyle/>
          <a:p>
            <a:pPr algn="just"/>
            <a:r>
              <a:rPr lang="fr-FR" altLang="fr-FR" sz="1600" dirty="0">
                <a:latin typeface="Roboto Light" panose="02000000000000000000" pitchFamily="2" charset="0"/>
                <a:ea typeface="Roboto Light" panose="02000000000000000000" pitchFamily="2" charset="0"/>
              </a:rPr>
              <a:t>La quantité, l'activité et la "qualité" des cellules souches de la peau se détériorent avec le temps ; elles sont moins nombreuses et plus "fatiguées et endommagées" : ce processus d'affaiblissement est l'une des principales causes du vieillissement cutané et de l'apparition des rides.</a:t>
            </a: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8264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2397</TotalTime>
  <Words>6686</Words>
  <Application>Microsoft Office PowerPoint</Application>
  <PresentationFormat>Grand écran</PresentationFormat>
  <Paragraphs>548</Paragraphs>
  <Slides>28</Slides>
  <Notes>17</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43" baseType="lpstr">
      <vt:lpstr>Arial</vt:lpstr>
      <vt:lpstr>Calibri</vt:lpstr>
      <vt:lpstr>Calibri Light</vt:lpstr>
      <vt:lpstr>Century Gothic</vt:lpstr>
      <vt:lpstr>Gadugi</vt:lpstr>
      <vt:lpstr>KyivType Sans2</vt:lpstr>
      <vt:lpstr>Midnight Signature</vt:lpstr>
      <vt:lpstr>Roboto</vt:lpstr>
      <vt:lpstr>Roboto Light</vt:lpstr>
      <vt:lpstr>Symbol</vt:lpstr>
      <vt:lpstr>Times New Roman</vt:lpstr>
      <vt:lpstr>Verdana</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25</cp:revision>
  <dcterms:created xsi:type="dcterms:W3CDTF">2024-03-27T15:53:31Z</dcterms:created>
  <dcterms:modified xsi:type="dcterms:W3CDTF">2024-05-23T14:03:41Z</dcterms:modified>
</cp:coreProperties>
</file>