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9" r:id="rId2"/>
    <p:sldId id="284" r:id="rId3"/>
    <p:sldId id="2147" r:id="rId4"/>
    <p:sldId id="2146" r:id="rId5"/>
    <p:sldId id="2148" r:id="rId6"/>
    <p:sldId id="2145" r:id="rId7"/>
    <p:sldId id="2153" r:id="rId8"/>
    <p:sldId id="257" r:id="rId9"/>
    <p:sldId id="258" r:id="rId10"/>
    <p:sldId id="266" r:id="rId11"/>
    <p:sldId id="260" r:id="rId12"/>
    <p:sldId id="261" r:id="rId13"/>
    <p:sldId id="2151" r:id="rId14"/>
    <p:sldId id="263" r:id="rId15"/>
    <p:sldId id="265" r:id="rId16"/>
    <p:sldId id="2150" r:id="rId17"/>
    <p:sldId id="264" r:id="rId18"/>
    <p:sldId id="285" r:id="rId19"/>
    <p:sldId id="276" r:id="rId20"/>
    <p:sldId id="268" r:id="rId21"/>
    <p:sldId id="269" r:id="rId22"/>
    <p:sldId id="270" r:id="rId23"/>
    <p:sldId id="271" r:id="rId24"/>
    <p:sldId id="272" r:id="rId25"/>
    <p:sldId id="273" r:id="rId26"/>
    <p:sldId id="274" r:id="rId27"/>
    <p:sldId id="278" r:id="rId28"/>
    <p:sldId id="279" r:id="rId29"/>
    <p:sldId id="281" r:id="rId30"/>
    <p:sldId id="277" r:id="rId31"/>
    <p:sldId id="267" r:id="rId32"/>
    <p:sldId id="280" r:id="rId33"/>
  </p:sldIdLst>
  <p:sldSz cx="12192000" cy="6858000"/>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A1C7"/>
    <a:srgbClr val="DFD6E6"/>
    <a:srgbClr val="FDD0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56416" autoAdjust="0"/>
  </p:normalViewPr>
  <p:slideViewPr>
    <p:cSldViewPr snapToGrid="0" showGuides="1">
      <p:cViewPr varScale="1">
        <p:scale>
          <a:sx n="59" d="100"/>
          <a:sy n="59" d="100"/>
        </p:scale>
        <p:origin x="2310" y="60"/>
      </p:cViewPr>
      <p:guideLst>
        <p:guide orient="horz" pos="4292"/>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432D0BDB-938F-4E34-94C4-D1B81B2BE5FD}" type="datetimeFigureOut">
              <a:rPr lang="fr-FR" smtClean="0"/>
              <a:t>04/06/2024</a:t>
            </a:fld>
            <a:endParaRPr lang="fr-FR"/>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8181DDA1-7EA9-44E9-B030-6E9B6209B249}" type="slidenum">
              <a:rPr lang="fr-FR" smtClean="0"/>
              <a:t>‹N°›</a:t>
            </a:fld>
            <a:endParaRPr lang="fr-FR"/>
          </a:p>
        </p:txBody>
      </p:sp>
    </p:spTree>
    <p:extLst>
      <p:ext uri="{BB962C8B-B14F-4D97-AF65-F5344CB8AC3E}">
        <p14:creationId xmlns:p14="http://schemas.microsoft.com/office/powerpoint/2010/main" val="138436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idal.fr/parapharmacie/phytotherapie-plantes/aloes-barbadensis-vera-capensis.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vidal.fr/parapharmacie/phytotherapie-plantes/ortie-dioique-urtica-dioica.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a:t>
            </a:fld>
            <a:endParaRPr lang="fr-FR"/>
          </a:p>
        </p:txBody>
      </p:sp>
    </p:spTree>
    <p:extLst>
      <p:ext uri="{BB962C8B-B14F-4D97-AF65-F5344CB8AC3E}">
        <p14:creationId xmlns:p14="http://schemas.microsoft.com/office/powerpoint/2010/main" val="3496369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rtl="0" eaLnBrk="1" fontAlgn="ctr" latinLnBrk="0" hangingPunct="1">
              <a:buNone/>
            </a:pPr>
            <a:r>
              <a:rPr lang="en-US" sz="1200" b="1" i="0" u="none" strike="noStrike" cap="none" dirty="0">
                <a:solidFill>
                  <a:srgbClr val="000000"/>
                </a:solidFill>
                <a:effectLst/>
                <a:latin typeface="Arial"/>
                <a:ea typeface="Arial"/>
                <a:cs typeface="Arial"/>
                <a:sym typeface="Arial"/>
              </a:rPr>
              <a:t>SOS SPOT ROLL-ON &amp; JUVENIL</a:t>
            </a:r>
          </a:p>
          <a:p>
            <a:pPr marL="158750" indent="0" rtl="0" eaLnBrk="1" fontAlgn="ctr" latinLnBrk="0" hangingPunct="1">
              <a:buNone/>
            </a:pPr>
            <a:r>
              <a:rPr lang="en-US" sz="1200" b="1" i="0" u="none" strike="noStrike" cap="none" dirty="0">
                <a:solidFill>
                  <a:srgbClr val="000000"/>
                </a:solidFill>
                <a:effectLst/>
                <a:latin typeface="Arial"/>
                <a:ea typeface="Arial"/>
                <a:cs typeface="Arial"/>
                <a:sym typeface="Arial"/>
              </a:rPr>
              <a:t>A unique formula for a perfect anti-imperfection combo</a:t>
            </a:r>
          </a:p>
          <a:p>
            <a:pPr marL="158750" indent="0" rtl="0" eaLnBrk="1" fontAlgn="ctr" latinLnBrk="0" hangingPunct="1">
              <a:buNone/>
            </a:pPr>
            <a:r>
              <a:rPr lang="en-US" sz="1200" b="1" i="0" u="none" strike="noStrike" cap="none" dirty="0">
                <a:solidFill>
                  <a:srgbClr val="000000"/>
                </a:solidFill>
                <a:effectLst/>
                <a:latin typeface="Arial"/>
                <a:ea typeface="Arial"/>
                <a:cs typeface="Arial"/>
                <a:sym typeface="Arial"/>
              </a:rPr>
              <a:t>SOOTHING SANITIZING SOLUTION</a:t>
            </a:r>
          </a:p>
          <a:p>
            <a:pPr marL="158750" indent="0" rtl="0" eaLnBrk="1" fontAlgn="ctr" latinLnBrk="0" hangingPunct="1">
              <a:buNone/>
            </a:pPr>
            <a:endParaRPr lang="en-US" sz="1200" b="1"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95% ingredients of natural origin</a:t>
            </a:r>
          </a:p>
          <a:p>
            <a:pPr marL="158750" indent="0" rtl="0" eaLnBrk="1" fontAlgn="ctr"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en-US" sz="1200" b="1" i="0" u="none" strike="noStrike" cap="none" dirty="0">
                <a:solidFill>
                  <a:srgbClr val="000000"/>
                </a:solidFill>
                <a:effectLst/>
                <a:latin typeface="Arial"/>
                <a:ea typeface="Arial"/>
                <a:cs typeface="Arial"/>
                <a:sym typeface="Arial"/>
              </a:rPr>
              <a:t>Ichthyol: </a:t>
            </a:r>
            <a:r>
              <a:rPr lang="en-US" sz="1200" b="0" i="0" u="none" strike="noStrike" cap="none" dirty="0">
                <a:solidFill>
                  <a:srgbClr val="000000"/>
                </a:solidFill>
                <a:effectLst/>
                <a:latin typeface="Arial"/>
                <a:ea typeface="Arial"/>
                <a:cs typeface="Arial"/>
                <a:sym typeface="Arial"/>
              </a:rPr>
              <a:t>purifying properties. This active ingredient is rich in </a:t>
            </a:r>
            <a:r>
              <a:rPr lang="en-US" sz="1200" b="0" i="0" u="none" strike="noStrike" cap="none" dirty="0" err="1">
                <a:solidFill>
                  <a:srgbClr val="000000"/>
                </a:solidFill>
                <a:effectLst/>
                <a:latin typeface="Arial"/>
                <a:ea typeface="Arial"/>
                <a:cs typeface="Arial"/>
                <a:sym typeface="Arial"/>
              </a:rPr>
              <a:t>sulphur</a:t>
            </a:r>
            <a:r>
              <a:rPr lang="en-US" sz="1200" b="0" i="0" u="none" strike="noStrike" cap="none" dirty="0">
                <a:solidFill>
                  <a:srgbClr val="000000"/>
                </a:solidFill>
                <a:effectLst/>
                <a:latin typeface="Arial"/>
                <a:ea typeface="Arial"/>
                <a:cs typeface="Arial"/>
                <a:sym typeface="Arial"/>
              </a:rPr>
              <a:t> and is naturally found in certain mineral soils. Sulphur is known to be a very effective </a:t>
            </a:r>
            <a:r>
              <a:rPr lang="en-US" sz="1200" b="0" i="0" u="none" strike="noStrike" cap="none" dirty="0" err="1">
                <a:solidFill>
                  <a:srgbClr val="000000"/>
                </a:solidFill>
                <a:effectLst/>
                <a:latin typeface="Arial"/>
                <a:ea typeface="Arial"/>
                <a:cs typeface="Arial"/>
                <a:sym typeface="Arial"/>
              </a:rPr>
              <a:t>seboregulator</a:t>
            </a:r>
            <a:r>
              <a:rPr lang="en-US" sz="1200" b="0" i="0" u="none" strike="noStrike" cap="none" dirty="0">
                <a:solidFill>
                  <a:srgbClr val="000000"/>
                </a:solidFill>
                <a:effectLst/>
                <a:latin typeface="Arial"/>
                <a:ea typeface="Arial"/>
                <a:cs typeface="Arial"/>
                <a:sym typeface="Arial"/>
              </a:rPr>
              <a:t>, anti-bacterial and anti-fungal agent. </a:t>
            </a:r>
          </a:p>
          <a:p>
            <a:pPr marL="158750" indent="0" rtl="0" eaLnBrk="1" fontAlgn="ctr"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Thanks to calendula and </a:t>
            </a:r>
            <a:r>
              <a:rPr lang="en-US" sz="1200" b="0" i="0" u="none" strike="noStrike" cap="none" dirty="0" err="1">
                <a:solidFill>
                  <a:srgbClr val="000000"/>
                </a:solidFill>
                <a:effectLst/>
                <a:latin typeface="Arial"/>
                <a:ea typeface="Arial"/>
                <a:cs typeface="Arial"/>
                <a:sym typeface="Arial"/>
              </a:rPr>
              <a:t>bisabolol</a:t>
            </a:r>
            <a:r>
              <a:rPr lang="en-US" sz="1200" b="0" i="0" u="none" strike="noStrike" cap="none" dirty="0">
                <a:solidFill>
                  <a:srgbClr val="000000"/>
                </a:solidFill>
                <a:effectLst/>
                <a:latin typeface="Arial"/>
                <a:ea typeface="Arial"/>
                <a:cs typeface="Arial"/>
                <a:sym typeface="Arial"/>
              </a:rPr>
              <a:t>, the skin is soothed. </a:t>
            </a:r>
          </a:p>
          <a:p>
            <a:pPr marL="158750" indent="0" rtl="0" eaLnBrk="1" fontAlgn="ctr" latinLnBrk="0" hangingPunct="1">
              <a:buNone/>
            </a:pPr>
            <a:r>
              <a:rPr lang="en-US" sz="1200" b="1" i="0" u="none" strike="noStrike" cap="none" dirty="0" err="1">
                <a:solidFill>
                  <a:srgbClr val="000000"/>
                </a:solidFill>
                <a:effectLst/>
                <a:latin typeface="Arial"/>
                <a:ea typeface="Arial"/>
                <a:cs typeface="Arial"/>
                <a:sym typeface="Arial"/>
              </a:rPr>
              <a:t>Bisabolol</a:t>
            </a:r>
            <a:r>
              <a:rPr lang="en-US" sz="1200" b="1" i="0" u="none" strike="noStrike" cap="none"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repairing and anti-inflammatory properties and its strong healing power. The </a:t>
            </a:r>
            <a:r>
              <a:rPr lang="en-US" sz="1200" b="0" i="0" u="none" strike="noStrike" cap="none" dirty="0" err="1">
                <a:solidFill>
                  <a:srgbClr val="000000"/>
                </a:solidFill>
                <a:effectLst/>
                <a:latin typeface="Arial"/>
                <a:ea typeface="Arial"/>
                <a:cs typeface="Arial"/>
                <a:sym typeface="Arial"/>
              </a:rPr>
              <a:t>bisabolol</a:t>
            </a:r>
            <a:r>
              <a:rPr lang="en-US" sz="1200" b="0" i="0" u="none" strike="noStrike" cap="none" dirty="0">
                <a:solidFill>
                  <a:srgbClr val="000000"/>
                </a:solidFill>
                <a:effectLst/>
                <a:latin typeface="Arial"/>
                <a:ea typeface="Arial"/>
                <a:cs typeface="Arial"/>
                <a:sym typeface="Arial"/>
              </a:rPr>
              <a:t> chosen by </a:t>
            </a:r>
            <a:r>
              <a:rPr lang="en-US" sz="1200" b="0" i="0" u="none" strike="noStrike" cap="none" dirty="0" err="1">
                <a:solidFill>
                  <a:srgbClr val="000000"/>
                </a:solidFill>
                <a:effectLst/>
                <a:latin typeface="Arial"/>
                <a:ea typeface="Arial"/>
                <a:cs typeface="Arial"/>
                <a:sym typeface="Arial"/>
              </a:rPr>
              <a:t>Yon-ka</a:t>
            </a:r>
            <a:r>
              <a:rPr lang="en-US" sz="1200" b="0" i="0" u="none" strike="noStrike" cap="none" dirty="0">
                <a:solidFill>
                  <a:srgbClr val="000000"/>
                </a:solidFill>
                <a:effectLst/>
                <a:latin typeface="Arial"/>
                <a:ea typeface="Arial"/>
                <a:cs typeface="Arial"/>
                <a:sym typeface="Arial"/>
              </a:rPr>
              <a:t> Laboratories comes from the fractional distillation of the essential oil of the bark of the </a:t>
            </a:r>
            <a:r>
              <a:rPr lang="en-US" sz="1200" b="0" i="0" u="none" strike="noStrike" cap="none" dirty="0" err="1">
                <a:solidFill>
                  <a:srgbClr val="000000"/>
                </a:solidFill>
                <a:effectLst/>
                <a:latin typeface="Arial"/>
                <a:ea typeface="Arial"/>
                <a:cs typeface="Arial"/>
                <a:sym typeface="Arial"/>
              </a:rPr>
              <a:t>Candeia</a:t>
            </a:r>
            <a:r>
              <a:rPr lang="en-US" sz="1200" b="0" i="0" u="none" strike="noStrike" cap="none" dirty="0">
                <a:solidFill>
                  <a:srgbClr val="000000"/>
                </a:solidFill>
                <a:effectLst/>
                <a:latin typeface="Arial"/>
                <a:ea typeface="Arial"/>
                <a:cs typeface="Arial"/>
                <a:sym typeface="Arial"/>
              </a:rPr>
              <a:t> tree (</a:t>
            </a:r>
            <a:r>
              <a:rPr lang="en-US" sz="1200" b="0" i="0" u="none" strike="noStrike" cap="none" dirty="0" err="1">
                <a:solidFill>
                  <a:srgbClr val="000000"/>
                </a:solidFill>
                <a:effectLst/>
                <a:latin typeface="Arial"/>
                <a:ea typeface="Arial"/>
                <a:cs typeface="Arial"/>
                <a:sym typeface="Arial"/>
              </a:rPr>
              <a:t>Vanillosmopsis</a:t>
            </a:r>
            <a:r>
              <a:rPr lang="en-US" sz="1200" b="0" i="0" u="none" strike="noStrike" cap="none" dirty="0">
                <a:solidFill>
                  <a:srgbClr val="000000"/>
                </a:solidFill>
                <a:effectLst/>
                <a:latin typeface="Arial"/>
                <a:ea typeface="Arial"/>
                <a:cs typeface="Arial"/>
                <a:sym typeface="Arial"/>
              </a:rPr>
              <a:t> </a:t>
            </a:r>
            <a:r>
              <a:rPr lang="en-US" sz="1200" b="0" i="0" u="none" strike="noStrike" cap="none" dirty="0" err="1">
                <a:solidFill>
                  <a:srgbClr val="000000"/>
                </a:solidFill>
                <a:effectLst/>
                <a:latin typeface="Arial"/>
                <a:ea typeface="Arial"/>
                <a:cs typeface="Arial"/>
                <a:sym typeface="Arial"/>
              </a:rPr>
              <a:t>Erythropappa</a:t>
            </a:r>
            <a:r>
              <a:rPr lang="en-US" sz="1200" b="0" i="0" u="none" strike="noStrike" cap="none" dirty="0">
                <a:solidFill>
                  <a:srgbClr val="000000"/>
                </a:solidFill>
                <a:effectLst/>
                <a:latin typeface="Arial"/>
                <a:ea typeface="Arial"/>
                <a:cs typeface="Arial"/>
                <a:sym typeface="Arial"/>
              </a:rPr>
              <a:t>) where it is highly concentrated in its most active form. </a:t>
            </a:r>
          </a:p>
          <a:p>
            <a:pPr marL="158750" indent="0" rtl="0" eaLnBrk="1" fontAlgn="ctr" latinLnBrk="0" hangingPunct="1">
              <a:buNone/>
            </a:pPr>
            <a:r>
              <a:rPr lang="en-US" sz="1200" b="1" i="0" u="none" strike="noStrike" cap="none" dirty="0">
                <a:solidFill>
                  <a:srgbClr val="000000"/>
                </a:solidFill>
                <a:effectLst/>
                <a:latin typeface="Arial"/>
                <a:ea typeface="Arial"/>
                <a:cs typeface="Arial"/>
                <a:sym typeface="Arial"/>
              </a:rPr>
              <a:t>Calendula</a:t>
            </a:r>
            <a:r>
              <a:rPr lang="en-US" sz="1200" b="0" i="0" u="none" strike="noStrike" cap="none" dirty="0">
                <a:solidFill>
                  <a:srgbClr val="000000"/>
                </a:solidFill>
                <a:effectLst/>
                <a:latin typeface="Arial"/>
                <a:ea typeface="Arial"/>
                <a:cs typeface="Arial"/>
                <a:sym typeface="Arial"/>
              </a:rPr>
              <a:t> has been used for centuries for its soothing properties.</a:t>
            </a:r>
          </a:p>
          <a:p>
            <a:pPr marL="158750" indent="0" rtl="0" eaLnBrk="1" fontAlgn="ctr" latinLnBrk="0" hangingPunct="1">
              <a:buNone/>
            </a:pPr>
            <a:endParaRPr lang="en-US" sz="1200" b="0" i="0" u="none" strike="noStrike" cap="none" dirty="0">
              <a:solidFill>
                <a:srgbClr val="000000"/>
              </a:solidFill>
              <a:effectLst/>
              <a:latin typeface="Arial"/>
              <a:ea typeface="Arial"/>
              <a:cs typeface="Arial"/>
              <a:sym typeface="Arial"/>
            </a:endParaRPr>
          </a:p>
          <a:p>
            <a:pPr marL="15875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cap="none" dirty="0">
                <a:solidFill>
                  <a:srgbClr val="000000"/>
                </a:solidFill>
                <a:effectLst/>
                <a:latin typeface="Arial"/>
                <a:ea typeface="Arial"/>
                <a:cs typeface="Arial"/>
                <a:sym typeface="Arial"/>
              </a:rPr>
              <a:t>Lactic acid </a:t>
            </a:r>
            <a:r>
              <a:rPr lang="en-US" sz="1200" b="0" i="0" u="none" strike="noStrike" cap="none" dirty="0">
                <a:solidFill>
                  <a:srgbClr val="000000"/>
                </a:solidFill>
                <a:effectLst/>
                <a:latin typeface="Arial"/>
                <a:ea typeface="Arial"/>
                <a:cs typeface="Arial"/>
                <a:sym typeface="Arial"/>
              </a:rPr>
              <a:t>(postbiotic): Lactic acid is a postbiotic which, by maintaining the pH of the skin, actively participates in the maintenance of this environment. The lactic acid selected by </a:t>
            </a:r>
            <a:r>
              <a:rPr lang="en-US" sz="1200" b="0" i="0" u="none" strike="noStrike" cap="none" dirty="0" err="1">
                <a:solidFill>
                  <a:srgbClr val="000000"/>
                </a:solidFill>
                <a:effectLst/>
                <a:latin typeface="Arial"/>
                <a:ea typeface="Arial"/>
                <a:cs typeface="Arial"/>
                <a:sym typeface="Arial"/>
              </a:rPr>
              <a:t>Yon-Ka</a:t>
            </a:r>
            <a:r>
              <a:rPr lang="en-US" sz="1200" b="0" i="0" u="none" strike="noStrike" cap="none" dirty="0">
                <a:solidFill>
                  <a:srgbClr val="000000"/>
                </a:solidFill>
                <a:effectLst/>
                <a:latin typeface="Arial"/>
                <a:ea typeface="Arial"/>
                <a:cs typeface="Arial"/>
                <a:sym typeface="Arial"/>
              </a:rPr>
              <a:t> is 100% of natural origin, obtained by fermentation of sugar cane, and is </a:t>
            </a:r>
            <a:r>
              <a:rPr lang="en-US" sz="1200" b="0" i="0" u="none" strike="noStrike" cap="none" dirty="0" err="1">
                <a:solidFill>
                  <a:srgbClr val="000000"/>
                </a:solidFill>
                <a:effectLst/>
                <a:latin typeface="Arial"/>
                <a:ea typeface="Arial"/>
                <a:cs typeface="Arial"/>
                <a:sym typeface="Arial"/>
              </a:rPr>
              <a:t>ecocert</a:t>
            </a:r>
            <a:r>
              <a:rPr lang="en-US" sz="1200" b="0" i="0" u="none" strike="noStrike" cap="none" dirty="0">
                <a:solidFill>
                  <a:srgbClr val="000000"/>
                </a:solidFill>
                <a:effectLst/>
                <a:latin typeface="Arial"/>
                <a:ea typeface="Arial"/>
                <a:cs typeface="Arial"/>
                <a:sym typeface="Arial"/>
              </a:rPr>
              <a:t> certified.</a:t>
            </a:r>
          </a:p>
          <a:p>
            <a:pPr marL="158750" indent="0" rtl="0" eaLnBrk="1" fontAlgn="ctr"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Finally, lime &amp; the </a:t>
            </a:r>
            <a:r>
              <a:rPr lang="en-US" sz="1200" b="0" i="0" u="none" strike="noStrike" cap="none" dirty="0" err="1">
                <a:solidFill>
                  <a:srgbClr val="000000"/>
                </a:solidFill>
                <a:effectLst/>
                <a:latin typeface="Arial"/>
                <a:ea typeface="Arial"/>
                <a:cs typeface="Arial"/>
                <a:sym typeface="Arial"/>
              </a:rPr>
              <a:t>Yon-Ka</a:t>
            </a:r>
            <a:r>
              <a:rPr lang="en-US" sz="1200" b="0" i="0" u="none" strike="noStrike" cap="none" dirty="0">
                <a:solidFill>
                  <a:srgbClr val="000000"/>
                </a:solidFill>
                <a:effectLst/>
                <a:latin typeface="Arial"/>
                <a:ea typeface="Arial"/>
                <a:cs typeface="Arial"/>
                <a:sym typeface="Arial"/>
              </a:rPr>
              <a:t> quintessence, which you all know, reinforce the purifying and cleansing powers of the formula.</a:t>
            </a: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endParaRPr lang="fr-FR" sz="1200" b="0" i="0" u="none" strike="noStrike" cap="none" dirty="0">
              <a:solidFill>
                <a:srgbClr val="000000"/>
              </a:solidFill>
              <a:effectLst/>
              <a:latin typeface="Arial"/>
              <a:ea typeface="Arial"/>
              <a:cs typeface="Arial"/>
              <a:sym typeface="Arial"/>
            </a:endParaRPr>
          </a:p>
          <a:p>
            <a:r>
              <a:rPr lang="fr-FR" sz="1200" kern="1200" dirty="0">
                <a:solidFill>
                  <a:schemeClr val="tx1"/>
                </a:solidFill>
                <a:effectLst/>
                <a:latin typeface="+mn-lt"/>
                <a:ea typeface="+mn-ea"/>
                <a:cs typeface="+mn-cs"/>
              </a:rPr>
              <a:t>JUVENIL</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Juvenil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undisputed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ally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difficult</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those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long-lasting imperfections, </a:t>
            </a:r>
            <a:r>
              <a:rPr lang="fr-FR" sz="1200" kern="1200" dirty="0" err="1">
                <a:solidFill>
                  <a:schemeClr val="tx1"/>
                </a:solidFill>
                <a:effectLst/>
                <a:latin typeface="+mn-lt"/>
                <a:ea typeface="+mn-ea"/>
                <a:cs typeface="+mn-cs"/>
              </a:rPr>
              <a:t>juvenile</a:t>
            </a:r>
            <a:r>
              <a:rPr lang="fr-FR" sz="1200" kern="1200" dirty="0">
                <a:solidFill>
                  <a:schemeClr val="tx1"/>
                </a:solidFill>
                <a:effectLst/>
                <a:latin typeface="+mn-lt"/>
                <a:ea typeface="+mn-ea"/>
                <a:cs typeface="+mn-cs"/>
              </a:rPr>
              <a:t> or </a:t>
            </a:r>
            <a:r>
              <a:rPr lang="fr-FR" sz="1200" kern="1200" dirty="0" err="1">
                <a:solidFill>
                  <a:schemeClr val="tx1"/>
                </a:solidFill>
                <a:effectLst/>
                <a:latin typeface="+mn-lt"/>
                <a:ea typeface="+mn-ea"/>
                <a:cs typeface="+mn-cs"/>
              </a:rPr>
              <a:t>otherwise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those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ingrown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hairs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turn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pimples... Very </a:t>
            </a:r>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ichthyol</a:t>
            </a:r>
            <a:r>
              <a:rPr lang="fr-FR" sz="1200" kern="1200" dirty="0">
                <a:solidFill>
                  <a:schemeClr val="tx1"/>
                </a:solidFill>
                <a:effectLst/>
                <a:latin typeface="+mn-lt"/>
                <a:ea typeface="+mn-ea"/>
                <a:cs typeface="+mn-cs"/>
              </a:rPr>
              <a:t>, essential </a:t>
            </a:r>
            <a:r>
              <a:rPr lang="fr-FR" sz="1200" kern="1200" dirty="0" err="1">
                <a:solidFill>
                  <a:schemeClr val="tx1"/>
                </a:solidFill>
                <a:effectLst/>
                <a:latin typeface="+mn-lt"/>
                <a:ea typeface="+mn-ea"/>
                <a:cs typeface="+mn-cs"/>
              </a:rPr>
              <a:t>oils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lactic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owes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soothing</a:t>
            </a:r>
            <a:r>
              <a:rPr lang="fr-FR" sz="1200" kern="1200" dirty="0">
                <a:solidFill>
                  <a:schemeClr val="tx1"/>
                </a:solidFill>
                <a:effectLst/>
                <a:latin typeface="+mn-lt"/>
                <a:ea typeface="+mn-ea"/>
                <a:cs typeface="+mn-cs"/>
              </a:rPr>
              <a:t> action to calendula </a:t>
            </a:r>
            <a:r>
              <a:rPr lang="fr-FR" sz="1200" kern="1200" dirty="0" err="1">
                <a:solidFill>
                  <a:schemeClr val="tx1"/>
                </a:solidFill>
                <a:effectLst/>
                <a:latin typeface="+mn-lt"/>
                <a:ea typeface="+mn-ea"/>
                <a:cs typeface="+mn-cs"/>
              </a:rPr>
              <a:t>extract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Fluid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alcohol</a:t>
            </a:r>
            <a:r>
              <a:rPr lang="fr-FR" sz="1200" kern="1200" dirty="0">
                <a:solidFill>
                  <a:schemeClr val="tx1"/>
                </a:solidFill>
                <a:effectLst/>
                <a:latin typeface="+mn-lt"/>
                <a:ea typeface="+mn-ea"/>
                <a:cs typeface="+mn-cs"/>
              </a:rPr>
              <a:t>-free,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applied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locally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penetrates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instantly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allows</a:t>
            </a:r>
            <a:r>
              <a:rPr lang="fr-FR" sz="1200" kern="1200" dirty="0">
                <a:solidFill>
                  <a:schemeClr val="tx1"/>
                </a:solidFill>
                <a:effectLst/>
                <a:latin typeface="+mn-lt"/>
                <a:ea typeface="+mn-ea"/>
                <a:cs typeface="+mn-cs"/>
              </a:rPr>
              <a:t> the skin to </a:t>
            </a:r>
            <a:r>
              <a:rPr lang="fr-FR" sz="1200" kern="1200" dirty="0" err="1">
                <a:solidFill>
                  <a:schemeClr val="tx1"/>
                </a:solidFill>
                <a:effectLst/>
                <a:latin typeface="+mn-lt"/>
                <a:ea typeface="+mn-ea"/>
                <a:cs typeface="+mn-cs"/>
              </a:rPr>
              <a:t>quickly</a:t>
            </a:r>
            <a:r>
              <a:rPr lang="fr-FR" sz="1200" kern="1200" dirty="0">
                <a:solidFill>
                  <a:schemeClr val="tx1"/>
                </a:solidFill>
                <a:effectLst/>
                <a:latin typeface="+mn-lt"/>
                <a:ea typeface="+mn-ea"/>
                <a:cs typeface="+mn-cs"/>
              </a:rPr>
              <a:t> regain a </a:t>
            </a:r>
            <a:r>
              <a:rPr lang="fr-FR" sz="1200" kern="1200" dirty="0" err="1">
                <a:solidFill>
                  <a:schemeClr val="tx1"/>
                </a:solidFill>
                <a:effectLst/>
                <a:latin typeface="+mn-lt"/>
                <a:ea typeface="+mn-ea"/>
                <a:cs typeface="+mn-cs"/>
              </a:rPr>
              <a:t>cleaner</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healthier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appearance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 </a:t>
            </a: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Sanitizing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soothing</a:t>
            </a:r>
            <a:r>
              <a:rPr lang="fr-FR" sz="1200" kern="1200" dirty="0">
                <a:solidFill>
                  <a:schemeClr val="tx1"/>
                </a:solidFill>
                <a:effectLst/>
                <a:latin typeface="+mn-lt"/>
                <a:ea typeface="+mn-ea"/>
                <a:cs typeface="+mn-cs"/>
              </a:rPr>
              <a:t> solution</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Sensitized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oily</a:t>
            </a:r>
            <a:r>
              <a:rPr lang="fr-FR" sz="1200" kern="1200" dirty="0">
                <a:solidFill>
                  <a:schemeClr val="tx1"/>
                </a:solidFill>
                <a:effectLst/>
                <a:latin typeface="+mn-lt"/>
                <a:ea typeface="+mn-ea"/>
                <a:cs typeface="+mn-cs"/>
              </a:rPr>
              <a:t> skin</a:t>
            </a:r>
          </a:p>
          <a:p>
            <a:r>
              <a:rPr lang="fr-FR" sz="1200" kern="1200" dirty="0">
                <a:solidFill>
                  <a:schemeClr val="tx1"/>
                </a:solidFill>
                <a:effectLst/>
                <a:latin typeface="+mn-lt"/>
                <a:ea typeface="+mn-ea"/>
                <a:cs typeface="+mn-cs"/>
              </a:rPr>
              <a:t>All </a:t>
            </a:r>
            <a:r>
              <a:rPr lang="fr-FR" sz="1200" kern="1200" dirty="0" err="1">
                <a:solidFill>
                  <a:schemeClr val="tx1"/>
                </a:solidFill>
                <a:effectLst/>
                <a:latin typeface="+mn-lt"/>
                <a:ea typeface="+mn-ea"/>
                <a:cs typeface="+mn-cs"/>
              </a:rPr>
              <a:t>ages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 have a lot of </a:t>
            </a:r>
            <a:r>
              <a:rPr lang="fr-FR" sz="1200" kern="1200" dirty="0" err="1">
                <a:solidFill>
                  <a:schemeClr val="tx1"/>
                </a:solidFill>
                <a:effectLst/>
                <a:latin typeface="+mn-lt"/>
                <a:ea typeface="+mn-ea"/>
                <a:cs typeface="+mn-cs"/>
              </a:rPr>
              <a:t>acne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"I have a </a:t>
            </a:r>
            <a:r>
              <a:rPr lang="fr-FR" sz="1200" kern="1200" dirty="0" err="1">
                <a:solidFill>
                  <a:schemeClr val="tx1"/>
                </a:solidFill>
                <a:effectLst/>
                <a:latin typeface="+mn-lt"/>
                <a:ea typeface="+mn-ea"/>
                <a:cs typeface="+mn-cs"/>
              </a:rPr>
              <a:t>sebum-regulating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and I </a:t>
            </a:r>
            <a:r>
              <a:rPr lang="fr-FR" sz="1200" kern="1200" dirty="0" err="1">
                <a:solidFill>
                  <a:schemeClr val="tx1"/>
                </a:solidFill>
                <a:effectLst/>
                <a:latin typeface="+mn-lt"/>
                <a:ea typeface="+mn-ea"/>
                <a:cs typeface="+mn-cs"/>
              </a:rPr>
              <a:t>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looking</a:t>
            </a:r>
            <a:r>
              <a:rPr lang="fr-FR" sz="1200" kern="1200" dirty="0">
                <a:solidFill>
                  <a:schemeClr val="tx1"/>
                </a:solidFill>
                <a:effectLst/>
                <a:latin typeface="+mn-lt"/>
                <a:ea typeface="+mn-ea"/>
                <a:cs typeface="+mn-cs"/>
              </a:rPr>
              <a:t> for a </a:t>
            </a:r>
            <a:r>
              <a:rPr lang="fr-FR" sz="1200" kern="1200" dirty="0" err="1">
                <a:solidFill>
                  <a:schemeClr val="tx1"/>
                </a:solidFill>
                <a:effectLst/>
                <a:latin typeface="+mn-lt"/>
                <a:ea typeface="+mn-ea"/>
                <a:cs typeface="+mn-cs"/>
              </a:rPr>
              <a:t>product</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locally</a:t>
            </a:r>
            <a:r>
              <a:rPr lang="fr-FR" sz="1200" kern="1200" dirty="0">
                <a:solidFill>
                  <a:schemeClr val="tx1"/>
                </a:solidFill>
                <a:effectLst/>
                <a:latin typeface="+mn-lt"/>
                <a:ea typeface="+mn-ea"/>
                <a:cs typeface="+mn-cs"/>
              </a:rPr>
              <a:t> on </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pimples.</a:t>
            </a:r>
          </a:p>
          <a:p>
            <a:endParaRPr lang="fr-FR" sz="1200" kern="1200" dirty="0">
              <a:solidFill>
                <a:schemeClr val="tx1"/>
              </a:solidFill>
              <a:effectLst/>
              <a:latin typeface="+mn-lt"/>
              <a:ea typeface="+mn-ea"/>
              <a:cs typeface="+mn-cs"/>
            </a:endParaRPr>
          </a:p>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Ichtyol = </a:t>
            </a:r>
            <a:r>
              <a:rPr lang="fr-FR" sz="1200" kern="1200" dirty="0" err="1">
                <a:solidFill>
                  <a:schemeClr val="tx1"/>
                </a:solidFill>
                <a:effectLst/>
                <a:latin typeface="+mn-lt"/>
                <a:ea typeface="+mn-ea"/>
                <a:cs typeface="+mn-cs"/>
              </a:rPr>
              <a:t>sanitizer</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Lactic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sanitizing</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Organic</a:t>
            </a:r>
            <a:r>
              <a:rPr lang="fr-FR" sz="1200" kern="1200" dirty="0">
                <a:solidFill>
                  <a:schemeClr val="tx1"/>
                </a:solidFill>
                <a:effectLst/>
                <a:latin typeface="+mn-lt"/>
                <a:ea typeface="+mn-ea"/>
                <a:cs typeface="+mn-cs"/>
              </a:rPr>
              <a:t> Calendula = </a:t>
            </a:r>
            <a:r>
              <a:rPr lang="fr-FR" sz="1200" kern="1200" dirty="0" err="1">
                <a:solidFill>
                  <a:schemeClr val="tx1"/>
                </a:solidFill>
                <a:effectLst/>
                <a:latin typeface="+mn-lt"/>
                <a:ea typeface="+mn-ea"/>
                <a:cs typeface="+mn-cs"/>
              </a:rPr>
              <a:t>soothing</a:t>
            </a:r>
            <a:endParaRPr lang="fr-FR" sz="1200" kern="1200" dirty="0">
              <a:solidFill>
                <a:schemeClr val="tx1"/>
              </a:solidFill>
              <a:effectLst/>
              <a:latin typeface="+mn-lt"/>
              <a:ea typeface="+mn-ea"/>
              <a:cs typeface="+mn-cs"/>
            </a:endParaRPr>
          </a:p>
          <a:p>
            <a:pPr lvl="0"/>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and/or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clean/</a:t>
            </a:r>
            <a:r>
              <a:rPr lang="fr-FR" sz="1200" kern="1200" dirty="0" err="1">
                <a:solidFill>
                  <a:schemeClr val="tx1"/>
                </a:solidFill>
                <a:effectLst/>
                <a:latin typeface="+mn-lt"/>
                <a:ea typeface="+mn-ea"/>
                <a:cs typeface="+mn-cs"/>
              </a:rPr>
              <a:t>remove</a:t>
            </a:r>
            <a:r>
              <a:rPr lang="fr-FR" sz="1200" kern="1200" dirty="0">
                <a:solidFill>
                  <a:schemeClr val="tx1"/>
                </a:solidFill>
                <a:effectLst/>
                <a:latin typeface="+mn-lt"/>
                <a:ea typeface="+mn-ea"/>
                <a:cs typeface="+mn-cs"/>
              </a:rPr>
              <a:t> make-up </a:t>
            </a:r>
            <a:r>
              <a:rPr lang="fr-FR" sz="1200" kern="1200" dirty="0" err="1">
                <a:solidFill>
                  <a:schemeClr val="tx1"/>
                </a:solidFill>
                <a:effectLst/>
                <a:latin typeface="+mn-lt"/>
                <a:ea typeface="+mn-ea"/>
                <a:cs typeface="+mn-cs"/>
              </a:rPr>
              <a:t>carefully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face and </a:t>
            </a:r>
            <a:r>
              <a:rPr lang="fr-FR" sz="1200" kern="1200" dirty="0" err="1">
                <a:solidFill>
                  <a:schemeClr val="tx1"/>
                </a:solidFill>
                <a:effectLst/>
                <a:latin typeface="+mn-lt"/>
                <a:ea typeface="+mn-ea"/>
                <a:cs typeface="+mn-cs"/>
              </a:rPr>
              <a:t>mist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PNG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Juvénil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locally</a:t>
            </a:r>
            <a:r>
              <a:rPr lang="fr-FR" sz="1200" kern="1200" dirty="0">
                <a:solidFill>
                  <a:schemeClr val="tx1"/>
                </a:solidFill>
                <a:effectLst/>
                <a:latin typeface="+mn-lt"/>
                <a:ea typeface="+mn-ea"/>
                <a:cs typeface="+mn-cs"/>
              </a:rPr>
              <a:t> to the imperfections.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skin care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to the </a:t>
            </a:r>
            <a:r>
              <a:rPr lang="fr-FR" sz="1200" kern="1200" dirty="0" err="1">
                <a:solidFill>
                  <a:schemeClr val="tx1"/>
                </a:solidFill>
                <a:effectLst/>
                <a:latin typeface="+mn-lt"/>
                <a:ea typeface="+mn-ea"/>
                <a:cs typeface="+mn-cs"/>
              </a:rPr>
              <a:t>entire</a:t>
            </a:r>
            <a:r>
              <a:rPr lang="fr-FR" sz="1200" kern="1200" dirty="0">
                <a:solidFill>
                  <a:schemeClr val="tx1"/>
                </a:solidFill>
                <a:effectLst/>
                <a:latin typeface="+mn-lt"/>
                <a:ea typeface="+mn-ea"/>
                <a:cs typeface="+mn-cs"/>
              </a:rPr>
              <a:t> face and neck, </a:t>
            </a:r>
            <a:r>
              <a:rPr lang="fr-FR" sz="1200" kern="1200" dirty="0" err="1">
                <a:solidFill>
                  <a:schemeClr val="tx1"/>
                </a:solidFill>
                <a:effectLst/>
                <a:latin typeface="+mn-lt"/>
                <a:ea typeface="+mn-ea"/>
                <a:cs typeface="+mn-cs"/>
              </a:rPr>
              <a:t>usually</a:t>
            </a:r>
            <a:r>
              <a:rPr lang="fr-FR" sz="1200" kern="1200" dirty="0">
                <a:solidFill>
                  <a:schemeClr val="tx1"/>
                </a:solidFill>
                <a:effectLst/>
                <a:latin typeface="+mn-lt"/>
                <a:ea typeface="+mn-ea"/>
                <a:cs typeface="+mn-cs"/>
              </a:rPr>
              <a:t> the PG Cream. To </a:t>
            </a:r>
            <a:r>
              <a:rPr lang="fr-FR" sz="1200" kern="1200" dirty="0" err="1">
                <a:solidFill>
                  <a:schemeClr val="tx1"/>
                </a:solidFill>
                <a:effectLst/>
                <a:latin typeface="+mn-lt"/>
                <a:ea typeface="+mn-ea"/>
                <a:cs typeface="+mn-cs"/>
              </a:rPr>
              <a:t>reinforce</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action,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removing</a:t>
            </a:r>
            <a:r>
              <a:rPr lang="fr-FR" sz="1200" kern="1200" dirty="0">
                <a:solidFill>
                  <a:schemeClr val="tx1"/>
                </a:solidFill>
                <a:effectLst/>
                <a:latin typeface="+mn-lt"/>
                <a:ea typeface="+mn-ea"/>
                <a:cs typeface="+mn-cs"/>
              </a:rPr>
              <a:t> make-up and </a:t>
            </a:r>
            <a:r>
              <a:rPr lang="fr-FR" sz="1200" kern="1200" dirty="0" err="1">
                <a:solidFill>
                  <a:schemeClr val="tx1"/>
                </a:solidFill>
                <a:effectLst/>
                <a:latin typeface="+mn-lt"/>
                <a:ea typeface="+mn-ea"/>
                <a:cs typeface="+mn-cs"/>
              </a:rPr>
              <a:t>misting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Mask 103, </a:t>
            </a:r>
            <a:r>
              <a:rPr lang="fr-FR" sz="1200" kern="1200" dirty="0" err="1">
                <a:solidFill>
                  <a:schemeClr val="tx1"/>
                </a:solidFill>
                <a:effectLst/>
                <a:latin typeface="+mn-lt"/>
                <a:ea typeface="+mn-ea"/>
                <a:cs typeface="+mn-cs"/>
              </a:rPr>
              <a:t>alone</a:t>
            </a:r>
            <a:r>
              <a:rPr lang="fr-FR" sz="1200" kern="1200" dirty="0">
                <a:solidFill>
                  <a:schemeClr val="tx1"/>
                </a:solidFill>
                <a:effectLst/>
                <a:latin typeface="+mn-lt"/>
                <a:ea typeface="+mn-ea"/>
                <a:cs typeface="+mn-cs"/>
              </a:rPr>
              <a:t> or mixed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1 to 2 </a:t>
            </a:r>
            <a:r>
              <a:rPr lang="fr-FR" sz="1200" kern="1200" dirty="0" err="1">
                <a:solidFill>
                  <a:schemeClr val="tx1"/>
                </a:solidFill>
                <a:effectLst/>
                <a:latin typeface="+mn-lt"/>
                <a:ea typeface="+mn-ea"/>
                <a:cs typeface="+mn-cs"/>
              </a:rPr>
              <a:t>pumps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Juvénil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Leave</a:t>
            </a:r>
            <a:r>
              <a:rPr lang="fr-FR" sz="1200" kern="1200" dirty="0">
                <a:solidFill>
                  <a:schemeClr val="tx1"/>
                </a:solidFill>
                <a:effectLst/>
                <a:latin typeface="+mn-lt"/>
                <a:ea typeface="+mn-ea"/>
                <a:cs typeface="+mn-cs"/>
              </a:rPr>
              <a:t> on for 15 minutes and re-</a:t>
            </a:r>
            <a:r>
              <a:rPr lang="fr-FR" sz="1200" kern="1200" dirty="0" err="1">
                <a:solidFill>
                  <a:schemeClr val="tx1"/>
                </a:solidFill>
                <a:effectLst/>
                <a:latin typeface="+mn-lt"/>
                <a:ea typeface="+mn-ea"/>
                <a:cs typeface="+mn-cs"/>
              </a:rPr>
              <a:t>moisten</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mask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Lotion.</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Use in the </a:t>
            </a:r>
            <a:r>
              <a:rPr lang="fr-FR" sz="1200" u="sng" kern="1200" dirty="0" err="1">
                <a:solidFill>
                  <a:schemeClr val="tx1"/>
                </a:solidFill>
                <a:effectLst/>
                <a:latin typeface="+mn-lt"/>
                <a:ea typeface="+mn-ea"/>
                <a:cs typeface="+mn-cs"/>
              </a:rPr>
              <a:t>treatment</a:t>
            </a:r>
            <a:r>
              <a:rPr lang="fr-FR" sz="1200" u="sng" kern="1200" dirty="0">
                <a:solidFill>
                  <a:schemeClr val="tx1"/>
                </a:solidFill>
                <a:effectLst/>
                <a:latin typeface="+mn-lt"/>
                <a:ea typeface="+mn-ea"/>
                <a:cs typeface="+mn-cs"/>
              </a:rPr>
              <a:t> room</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Massage</a:t>
            </a:r>
          </a:p>
          <a:p>
            <a:pPr lvl="0"/>
            <a:r>
              <a:rPr lang="fr-FR" sz="1200" kern="1200" dirty="0">
                <a:solidFill>
                  <a:schemeClr val="tx1"/>
                </a:solidFill>
                <a:effectLst/>
                <a:latin typeface="+mn-lt"/>
                <a:ea typeface="+mn-ea"/>
                <a:cs typeface="+mn-cs"/>
              </a:rPr>
              <a:t>Mask</a:t>
            </a:r>
          </a:p>
          <a:p>
            <a:pPr lvl="0"/>
            <a:r>
              <a:rPr lang="fr-FR" sz="1200" kern="1200" dirty="0" err="1">
                <a:solidFill>
                  <a:schemeClr val="tx1"/>
                </a:solidFill>
                <a:effectLst/>
                <a:latin typeface="+mn-lt"/>
                <a:ea typeface="+mn-ea"/>
                <a:cs typeface="+mn-cs"/>
              </a:rPr>
              <a:t>Combined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at the end of the </a:t>
            </a:r>
            <a:r>
              <a:rPr lang="fr-FR" sz="1200" kern="1200" dirty="0" err="1">
                <a:solidFill>
                  <a:schemeClr val="tx1"/>
                </a:solidFill>
                <a:effectLst/>
                <a:latin typeface="+mn-lt"/>
                <a:ea typeface="+mn-ea"/>
                <a:cs typeface="+mn-cs"/>
              </a:rPr>
              <a:t>treatment</a:t>
            </a:r>
            <a:endParaRPr lang="fr-FR" sz="1200" u="sng"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95% of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Cleanses</a:t>
            </a:r>
            <a:r>
              <a:rPr lang="fr-FR" sz="1200" kern="1200" dirty="0">
                <a:solidFill>
                  <a:schemeClr val="tx1"/>
                </a:solidFill>
                <a:effectLst/>
                <a:latin typeface="+mn-lt"/>
                <a:ea typeface="+mn-ea"/>
                <a:cs typeface="+mn-cs"/>
              </a:rPr>
              <a:t>, purifies and </a:t>
            </a:r>
            <a:r>
              <a:rPr lang="fr-FR" sz="1200" kern="1200" dirty="0" err="1">
                <a:solidFill>
                  <a:schemeClr val="tx1"/>
                </a:solidFill>
                <a:effectLst/>
                <a:latin typeface="+mn-lt"/>
                <a:ea typeface="+mn-ea"/>
                <a:cs typeface="+mn-cs"/>
              </a:rPr>
              <a:t>promotes</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regeneration</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soothed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healthier</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SOS </a:t>
            </a:r>
            <a:r>
              <a:rPr lang="fr-FR" sz="1200" kern="1200" dirty="0" err="1">
                <a:solidFill>
                  <a:schemeClr val="tx1"/>
                </a:solidFill>
                <a:effectLst/>
                <a:latin typeface="+mn-lt"/>
                <a:ea typeface="+mn-ea"/>
                <a:cs typeface="+mn-cs"/>
              </a:rPr>
              <a:t>impurities</a:t>
            </a:r>
            <a:r>
              <a:rPr lang="fr-FR" sz="1200" kern="1200" dirty="0">
                <a:solidFill>
                  <a:schemeClr val="tx1"/>
                </a:solidFill>
                <a:effectLst/>
                <a:latin typeface="+mn-lt"/>
                <a:ea typeface="+mn-ea"/>
                <a:cs typeface="+mn-cs"/>
              </a:rPr>
              <a:t> care</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11</a:t>
            </a:fld>
            <a:endParaRPr lang="fr-FR"/>
          </a:p>
        </p:txBody>
      </p:sp>
    </p:spTree>
    <p:extLst>
      <p:ext uri="{BB962C8B-B14F-4D97-AF65-F5344CB8AC3E}">
        <p14:creationId xmlns:p14="http://schemas.microsoft.com/office/powerpoint/2010/main" val="889815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Antiseptic, purifies, calms, promotes healing of severe and long-lasting imperfections</a:t>
            </a: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Ideal to fight against ingrown hairs.</a:t>
            </a:r>
          </a:p>
          <a:p>
            <a:pPr marL="158750" indent="0" rtl="0" eaLnBrk="1" fontAlgn="auto"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2 complementary uses</a:t>
            </a: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SOS SPOT ROLL-ON : </a:t>
            </a: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Nomadic &amp; ultra practical use at any time of the day. Ultra precise application</a:t>
            </a:r>
          </a:p>
          <a:p>
            <a:pPr marL="158750" indent="0" rtl="0" eaLnBrk="1" fontAlgn="auto"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JUVENIL :</a:t>
            </a: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Morning and/or evening</a:t>
            </a: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Pure in a compress for 5/10 min and/or mixed with the treatment cream or mask</a:t>
            </a:r>
          </a:p>
          <a:p>
            <a:pPr marL="158750" indent="0" rtl="0" eaLnBrk="1" fontAlgn="auto"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EXISTS IN CABIN (ampoule)</a:t>
            </a: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Ideal for men to prevent and soothe shaving-related reactions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12</a:t>
            </a:fld>
            <a:endParaRPr lang="fr-FR"/>
          </a:p>
        </p:txBody>
      </p:sp>
    </p:spTree>
    <p:extLst>
      <p:ext uri="{BB962C8B-B14F-4D97-AF65-F5344CB8AC3E}">
        <p14:creationId xmlns:p14="http://schemas.microsoft.com/office/powerpoint/2010/main" val="265877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67263" y="615950"/>
            <a:ext cx="5483225" cy="3084513"/>
          </a:xfrm>
        </p:spPr>
      </p:sp>
      <p:sp>
        <p:nvSpPr>
          <p:cNvPr id="3" name="Espace réservé des commentaires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CREAM 15</a:t>
            </a:r>
          </a:p>
          <a:p>
            <a:r>
              <a:rPr lang="en-US" sz="1200" kern="1200" dirty="0">
                <a:solidFill>
                  <a:schemeClr val="tx1"/>
                </a:solidFill>
                <a:effectLst/>
                <a:latin typeface="+mn-lt"/>
                <a:ea typeface="+mn-ea"/>
                <a:cs typeface="+mn-cs"/>
              </a:rPr>
              <a:t>PURIFYING, SOOTHING &amp; SOFTENING</a:t>
            </a:r>
          </a:p>
          <a:p>
            <a:r>
              <a:rPr lang="en-US" sz="1200" kern="1200" dirty="0">
                <a:solidFill>
                  <a:schemeClr val="tx1"/>
                </a:solidFill>
                <a:effectLst/>
                <a:latin typeface="+mn-lt"/>
                <a:ea typeface="+mn-ea"/>
                <a:cs typeface="+mn-cs"/>
              </a:rPr>
              <a:t>Rich in soothing plant extracts such 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Burdock: purifying / balancing</a:t>
            </a:r>
          </a:p>
          <a:p>
            <a:r>
              <a:rPr lang="en-US" sz="1200" kern="1200" dirty="0">
                <a:solidFill>
                  <a:schemeClr val="tx1"/>
                </a:solidFill>
                <a:effectLst/>
                <a:latin typeface="+mn-lt"/>
                <a:ea typeface="+mn-ea"/>
                <a:cs typeface="+mn-cs"/>
              </a:rPr>
              <a:t>Chamomile, Arnica: softening / soothing</a:t>
            </a:r>
          </a:p>
          <a:p>
            <a:r>
              <a:rPr lang="en-US" sz="1200" kern="1200" dirty="0">
                <a:solidFill>
                  <a:schemeClr val="tx1"/>
                </a:solidFill>
                <a:effectLst/>
                <a:latin typeface="+mn-lt"/>
                <a:ea typeface="+mn-ea"/>
                <a:cs typeface="+mn-cs"/>
              </a:rPr>
              <a:t>St John's wort : regenerating / soothing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also mallow, witch hazel, lemon balm... (soothing)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Quintessence: purifying and rebalancing</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CREAM 15</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This skin care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18 </a:t>
            </a:r>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plant </a:t>
            </a:r>
            <a:r>
              <a:rPr lang="fr-FR" sz="1200" kern="1200" dirty="0" err="1">
                <a:solidFill>
                  <a:schemeClr val="tx1"/>
                </a:solidFill>
                <a:effectLst/>
                <a:latin typeface="+mn-lt"/>
                <a:ea typeface="+mn-ea"/>
                <a:cs typeface="+mn-cs"/>
              </a:rPr>
              <a:t>extracts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including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burdock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 real </a:t>
            </a:r>
            <a:r>
              <a:rPr lang="fr-FR" sz="1200" kern="1200" dirty="0" err="1">
                <a:solidFill>
                  <a:schemeClr val="tx1"/>
                </a:solidFill>
                <a:effectLst/>
                <a:latin typeface="+mn-lt"/>
                <a:ea typeface="+mn-ea"/>
                <a:cs typeface="+mn-cs"/>
              </a:rPr>
              <a:t>answer</a:t>
            </a:r>
            <a:r>
              <a:rPr lang="fr-FR" sz="1200" kern="1200" dirty="0">
                <a:solidFill>
                  <a:schemeClr val="tx1"/>
                </a:solidFill>
                <a:effectLst/>
                <a:latin typeface="+mn-lt"/>
                <a:ea typeface="+mn-ea"/>
                <a:cs typeface="+mn-cs"/>
              </a:rPr>
              <a:t> to the imperfections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arise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adolescence and </a:t>
            </a:r>
            <a:r>
              <a:rPr lang="fr-FR" sz="1200" kern="1200" dirty="0" err="1">
                <a:solidFill>
                  <a:schemeClr val="tx1"/>
                </a:solidFill>
                <a:effectLst/>
                <a:latin typeface="+mn-lt"/>
                <a:ea typeface="+mn-ea"/>
                <a:cs typeface="+mn-cs"/>
              </a:rPr>
              <a:t>adulthood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non-</a:t>
            </a:r>
            <a:r>
              <a:rPr lang="fr-FR" sz="1200" kern="1200" dirty="0" err="1">
                <a:solidFill>
                  <a:schemeClr val="tx1"/>
                </a:solidFill>
                <a:effectLst/>
                <a:latin typeface="+mn-lt"/>
                <a:ea typeface="+mn-ea"/>
                <a:cs typeface="+mn-cs"/>
              </a:rPr>
              <a:t>greasy</a:t>
            </a:r>
            <a:r>
              <a:rPr lang="fr-FR" sz="1200" kern="1200" dirty="0">
                <a:solidFill>
                  <a:schemeClr val="tx1"/>
                </a:solidFill>
                <a:effectLst/>
                <a:latin typeface="+mn-lt"/>
                <a:ea typeface="+mn-ea"/>
                <a:cs typeface="+mn-cs"/>
              </a:rPr>
              <a:t>, ultra-light texture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suitable</a:t>
            </a:r>
            <a:r>
              <a:rPr lang="fr-FR" sz="1200" kern="1200" dirty="0">
                <a:solidFill>
                  <a:schemeClr val="tx1"/>
                </a:solidFill>
                <a:effectLst/>
                <a:latin typeface="+mn-lt"/>
                <a:ea typeface="+mn-ea"/>
                <a:cs typeface="+mn-cs"/>
              </a:rPr>
              <a:t> for all skin types. The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15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applied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locally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penetrates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quickly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gently</a:t>
            </a:r>
            <a:r>
              <a:rPr lang="fr-FR" sz="1200" kern="1200" dirty="0">
                <a:solidFill>
                  <a:schemeClr val="tx1"/>
                </a:solidFill>
                <a:effectLst/>
                <a:latin typeface="+mn-lt"/>
                <a:ea typeface="+mn-ea"/>
                <a:cs typeface="+mn-cs"/>
              </a:rPr>
              <a:t> purifies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skin. The skin </a:t>
            </a:r>
            <a:r>
              <a:rPr lang="fr-FR" sz="1200" kern="1200" dirty="0" err="1">
                <a:solidFill>
                  <a:schemeClr val="tx1"/>
                </a:solidFill>
                <a:effectLst/>
                <a:latin typeface="+mn-lt"/>
                <a:ea typeface="+mn-ea"/>
                <a:cs typeface="+mn-cs"/>
              </a:rPr>
              <a:t>quickly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becomes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clearer</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healthier</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soothing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localized</a:t>
            </a:r>
            <a:r>
              <a:rPr lang="fr-FR" sz="1200" kern="1200" dirty="0">
                <a:solidFill>
                  <a:schemeClr val="tx1"/>
                </a:solidFill>
                <a:effectLst/>
                <a:latin typeface="+mn-lt"/>
                <a:ea typeface="+mn-ea"/>
                <a:cs typeface="+mn-cs"/>
              </a:rPr>
              <a:t> care </a:t>
            </a:r>
            <a:r>
              <a:rPr lang="fr-FR" sz="1200" kern="1200" dirty="0" err="1">
                <a:solidFill>
                  <a:schemeClr val="tx1"/>
                </a:solidFill>
                <a:effectLst/>
                <a:latin typeface="+mn-lt"/>
                <a:ea typeface="+mn-ea"/>
                <a:cs typeface="+mn-cs"/>
              </a:rPr>
              <a:t>cream</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Sensitized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oily</a:t>
            </a:r>
            <a:r>
              <a:rPr lang="fr-FR" sz="1200" kern="1200" dirty="0">
                <a:solidFill>
                  <a:schemeClr val="tx1"/>
                </a:solidFill>
                <a:effectLst/>
                <a:latin typeface="+mn-lt"/>
                <a:ea typeface="+mn-ea"/>
                <a:cs typeface="+mn-cs"/>
              </a:rPr>
              <a:t> skin</a:t>
            </a:r>
          </a:p>
          <a:p>
            <a:r>
              <a:rPr lang="fr-FR" sz="1200" kern="1200" dirty="0" err="1">
                <a:solidFill>
                  <a:schemeClr val="tx1"/>
                </a:solidFill>
                <a:effectLst/>
                <a:latin typeface="+mn-lt"/>
                <a:ea typeface="+mn-ea"/>
                <a:cs typeface="+mn-cs"/>
              </a:rPr>
              <a:t>Localized</a:t>
            </a:r>
            <a:r>
              <a:rPr lang="fr-FR" sz="1200" kern="1200" dirty="0">
                <a:solidFill>
                  <a:schemeClr val="tx1"/>
                </a:solidFill>
                <a:effectLst/>
                <a:latin typeface="+mn-lt"/>
                <a:ea typeface="+mn-ea"/>
                <a:cs typeface="+mn-cs"/>
              </a:rPr>
              <a:t> imperfections</a:t>
            </a:r>
          </a:p>
          <a:p>
            <a:r>
              <a:rPr lang="fr-FR" sz="1200" kern="1200" dirty="0">
                <a:solidFill>
                  <a:schemeClr val="tx1"/>
                </a:solidFill>
                <a:effectLst/>
                <a:latin typeface="+mn-lt"/>
                <a:ea typeface="+mn-ea"/>
                <a:cs typeface="+mn-cs"/>
              </a:rPr>
              <a:t>All </a:t>
            </a:r>
            <a:r>
              <a:rPr lang="fr-FR" sz="1200" kern="1200" dirty="0" err="1">
                <a:solidFill>
                  <a:schemeClr val="tx1"/>
                </a:solidFill>
                <a:effectLst/>
                <a:latin typeface="+mn-lt"/>
                <a:ea typeface="+mn-ea"/>
                <a:cs typeface="+mn-cs"/>
              </a:rPr>
              <a:t>ages</a:t>
            </a:r>
            <a:endParaRPr lang="fr-FR" sz="1200" kern="1200" dirty="0">
              <a:solidFill>
                <a:schemeClr val="tx1"/>
              </a:solidFill>
              <a:effectLst/>
              <a:latin typeface="+mn-lt"/>
              <a:ea typeface="+mn-ea"/>
              <a:cs typeface="+mn-cs"/>
            </a:endParaRPr>
          </a:p>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pPr lvl="0"/>
            <a:r>
              <a:rPr lang="fr-FR" sz="1200" kern="1200" dirty="0" err="1">
                <a:solidFill>
                  <a:schemeClr val="tx1"/>
                </a:solidFill>
                <a:effectLst/>
                <a:latin typeface="+mn-lt"/>
                <a:ea typeface="+mn-ea"/>
                <a:cs typeface="+mn-cs"/>
              </a:rPr>
              <a:t>Organic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burdock</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balancing</a:t>
            </a:r>
          </a:p>
          <a:p>
            <a:pPr lvl="0"/>
            <a:r>
              <a:rPr lang="fr-FR" sz="1200" kern="1200" dirty="0">
                <a:solidFill>
                  <a:schemeClr val="tx1"/>
                </a:solidFill>
                <a:effectLst/>
                <a:latin typeface="+mn-lt"/>
                <a:ea typeface="+mn-ea"/>
                <a:cs typeface="+mn-cs"/>
              </a:rPr>
              <a:t>Plant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chamomile</a:t>
            </a:r>
            <a:r>
              <a:rPr lang="fr-FR" sz="1200" kern="1200" dirty="0">
                <a:solidFill>
                  <a:schemeClr val="tx1"/>
                </a:solidFill>
                <a:effectLst/>
                <a:latin typeface="+mn-lt"/>
                <a:ea typeface="+mn-ea"/>
                <a:cs typeface="+mn-cs"/>
              </a:rPr>
              <a:t>, St. John's </a:t>
            </a:r>
            <a:r>
              <a:rPr lang="fr-FR" sz="1200" kern="1200" dirty="0" err="1">
                <a:solidFill>
                  <a:schemeClr val="tx1"/>
                </a:solidFill>
                <a:effectLst/>
                <a:latin typeface="+mn-lt"/>
                <a:ea typeface="+mn-ea"/>
                <a:cs typeface="+mn-cs"/>
              </a:rPr>
              <a:t>wort</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softening</a:t>
            </a:r>
            <a:endParaRPr lang="fr-FR" sz="1200" kern="1200" dirty="0">
              <a:solidFill>
                <a:schemeClr val="tx1"/>
              </a:solidFill>
              <a:effectLst/>
              <a:latin typeface="+mn-lt"/>
              <a:ea typeface="+mn-ea"/>
              <a:cs typeface="+mn-cs"/>
            </a:endParaRPr>
          </a:p>
          <a:p>
            <a:pPr lvl="0"/>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thoroughly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remove</a:t>
            </a:r>
            <a:r>
              <a:rPr lang="fr-FR" sz="1200" kern="1200" dirty="0">
                <a:solidFill>
                  <a:schemeClr val="tx1"/>
                </a:solidFill>
                <a:effectLst/>
                <a:latin typeface="+mn-lt"/>
                <a:ea typeface="+mn-ea"/>
                <a:cs typeface="+mn-cs"/>
              </a:rPr>
              <a:t> make-up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face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Gel and </a:t>
            </a:r>
            <a:r>
              <a:rPr lang="fr-FR" sz="1200" kern="1200" dirty="0" err="1">
                <a:solidFill>
                  <a:schemeClr val="tx1"/>
                </a:solidFill>
                <a:effectLst/>
                <a:latin typeface="+mn-lt"/>
                <a:ea typeface="+mn-ea"/>
                <a:cs typeface="+mn-cs"/>
              </a:rPr>
              <a:t>mist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Lotion.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Cream 15 </a:t>
            </a:r>
            <a:r>
              <a:rPr lang="fr-FR" sz="1200" kern="1200" dirty="0" err="1">
                <a:solidFill>
                  <a:schemeClr val="tx1"/>
                </a:solidFill>
                <a:effectLst/>
                <a:latin typeface="+mn-lt"/>
                <a:ea typeface="+mn-ea"/>
                <a:cs typeface="+mn-cs"/>
              </a:rPr>
              <a:t>locally</a:t>
            </a:r>
            <a:r>
              <a:rPr lang="fr-FR" sz="1200" kern="1200" dirty="0">
                <a:solidFill>
                  <a:schemeClr val="tx1"/>
                </a:solidFill>
                <a:effectLst/>
                <a:latin typeface="+mn-lt"/>
                <a:ea typeface="+mn-ea"/>
                <a:cs typeface="+mn-cs"/>
              </a:rPr>
              <a:t> on the </a:t>
            </a:r>
            <a:r>
              <a:rPr lang="fr-FR" sz="1200" kern="1200" dirty="0" err="1">
                <a:solidFill>
                  <a:schemeClr val="tx1"/>
                </a:solidFill>
                <a:effectLst/>
                <a:latin typeface="+mn-lt"/>
                <a:ea typeface="+mn-ea"/>
                <a:cs typeface="+mn-cs"/>
              </a:rPr>
              <a:t>impurities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In </a:t>
            </a:r>
            <a:r>
              <a:rPr lang="fr-FR" sz="1200" kern="1200" dirty="0" err="1">
                <a:solidFill>
                  <a:schemeClr val="tx1"/>
                </a:solidFill>
                <a:effectLst/>
                <a:latin typeface="+mn-lt"/>
                <a:ea typeface="+mn-ea"/>
                <a:cs typeface="+mn-cs"/>
              </a:rPr>
              <a:t>order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optimize</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soothing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Cream 15 </a:t>
            </a:r>
            <a:r>
              <a:rPr lang="fr-FR" sz="1200" kern="1200" dirty="0" err="1">
                <a:solidFill>
                  <a:schemeClr val="tx1"/>
                </a:solidFill>
                <a:effectLst/>
                <a:latin typeface="+mn-lt"/>
                <a:ea typeface="+mn-ea"/>
                <a:cs typeface="+mn-cs"/>
              </a:rPr>
              <a:t>locally</a:t>
            </a:r>
            <a:r>
              <a:rPr lang="fr-FR" sz="1200" kern="1200" dirty="0">
                <a:solidFill>
                  <a:schemeClr val="tx1"/>
                </a:solidFill>
                <a:effectLst/>
                <a:latin typeface="+mn-lt"/>
                <a:ea typeface="+mn-ea"/>
                <a:cs typeface="+mn-cs"/>
              </a:rPr>
              <a:t> in a </a:t>
            </a:r>
            <a:r>
              <a:rPr lang="fr-FR" sz="1200" kern="1200" dirty="0" err="1">
                <a:solidFill>
                  <a:schemeClr val="tx1"/>
                </a:solidFill>
                <a:effectLst/>
                <a:latin typeface="+mn-lt"/>
                <a:ea typeface="+mn-ea"/>
                <a:cs typeface="+mn-cs"/>
              </a:rPr>
              <a:t>thick</a:t>
            </a:r>
            <a:r>
              <a:rPr lang="fr-FR" sz="1200" kern="1200" dirty="0">
                <a:solidFill>
                  <a:schemeClr val="tx1"/>
                </a:solidFill>
                <a:effectLst/>
                <a:latin typeface="+mn-lt"/>
                <a:ea typeface="+mn-ea"/>
                <a:cs typeface="+mn-cs"/>
              </a:rPr>
              <a:t> layer for 20 minutes,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massage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in. </a:t>
            </a: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finish by </a:t>
            </a:r>
            <a:r>
              <a:rPr lang="fr-FR" sz="1200" kern="1200" dirty="0" err="1">
                <a:solidFill>
                  <a:schemeClr val="tx1"/>
                </a:solidFill>
                <a:effectLst/>
                <a:latin typeface="+mn-lt"/>
                <a:ea typeface="+mn-ea"/>
                <a:cs typeface="+mn-cs"/>
              </a:rPr>
              <a:t>applying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care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Cream PG, in the case of </a:t>
            </a:r>
            <a:r>
              <a:rPr lang="fr-FR" sz="1200" kern="1200" dirty="0" err="1">
                <a:solidFill>
                  <a:schemeClr val="tx1"/>
                </a:solidFill>
                <a:effectLst/>
                <a:latin typeface="+mn-lt"/>
                <a:ea typeface="+mn-ea"/>
                <a:cs typeface="+mn-cs"/>
              </a:rPr>
              <a:t>oily</a:t>
            </a:r>
            <a:r>
              <a:rPr lang="fr-FR" sz="1200" kern="1200" dirty="0">
                <a:solidFill>
                  <a:schemeClr val="tx1"/>
                </a:solidFill>
                <a:effectLst/>
                <a:latin typeface="+mn-lt"/>
                <a:ea typeface="+mn-ea"/>
                <a:cs typeface="+mn-cs"/>
              </a:rPr>
              <a:t> skin, Cream 93, in the case of combination skin</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Use in the </a:t>
            </a:r>
            <a:r>
              <a:rPr lang="fr-FR" sz="1200" u="sng" kern="1200" dirty="0" err="1">
                <a:solidFill>
                  <a:schemeClr val="tx1"/>
                </a:solidFill>
                <a:effectLst/>
                <a:latin typeface="+mn-lt"/>
                <a:ea typeface="+mn-ea"/>
                <a:cs typeface="+mn-cs"/>
              </a:rPr>
              <a:t>treatment</a:t>
            </a:r>
            <a:r>
              <a:rPr lang="fr-FR" sz="1200" u="sng" kern="1200" dirty="0">
                <a:solidFill>
                  <a:schemeClr val="tx1"/>
                </a:solidFill>
                <a:effectLst/>
                <a:latin typeface="+mn-lt"/>
                <a:ea typeface="+mn-ea"/>
                <a:cs typeface="+mn-cs"/>
              </a:rPr>
              <a:t> room</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Massage</a:t>
            </a:r>
          </a:p>
          <a:p>
            <a:pPr lvl="0"/>
            <a:r>
              <a:rPr lang="fr-FR" sz="1200" kern="1200" dirty="0">
                <a:solidFill>
                  <a:schemeClr val="tx1"/>
                </a:solidFill>
                <a:effectLst/>
                <a:latin typeface="+mn-lt"/>
                <a:ea typeface="+mn-ea"/>
                <a:cs typeface="+mn-cs"/>
              </a:rPr>
              <a:t>Mask</a:t>
            </a:r>
          </a:p>
          <a:p>
            <a:pPr lvl="0"/>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Tips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For an expert </a:t>
            </a:r>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following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products</a:t>
            </a:r>
            <a:r>
              <a:rPr lang="fr-FR" sz="1200" kern="1200" dirty="0">
                <a:solidFill>
                  <a:schemeClr val="tx1"/>
                </a:solidFill>
                <a:effectLst/>
                <a:latin typeface="+mn-lt"/>
                <a:ea typeface="+mn-ea"/>
                <a:cs typeface="+mn-cs"/>
              </a:rPr>
              <a:t> can </a:t>
            </a:r>
            <a:r>
              <a:rPr lang="fr-FR" sz="1200" kern="1200" dirty="0" err="1">
                <a:solidFill>
                  <a:schemeClr val="tx1"/>
                </a:solidFill>
                <a:effectLst/>
                <a:latin typeface="+mn-lt"/>
                <a:ea typeface="+mn-ea"/>
                <a:cs typeface="+mn-cs"/>
              </a:rPr>
              <a:t>complete</a:t>
            </a:r>
            <a:r>
              <a:rPr lang="fr-FR" sz="1200" kern="1200" dirty="0">
                <a:solidFill>
                  <a:schemeClr val="tx1"/>
                </a:solidFill>
                <a:effectLst/>
                <a:latin typeface="+mn-lt"/>
                <a:ea typeface="+mn-ea"/>
                <a:cs typeface="+mn-cs"/>
              </a:rPr>
              <a:t> the routine: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Scrub, Mask 103, </a:t>
            </a:r>
            <a:r>
              <a:rPr lang="fr-FR" sz="1200" kern="1200" dirty="0" err="1">
                <a:solidFill>
                  <a:schemeClr val="tx1"/>
                </a:solidFill>
                <a:effectLst/>
                <a:latin typeface="+mn-lt"/>
                <a:ea typeface="+mn-ea"/>
                <a:cs typeface="+mn-cs"/>
              </a:rPr>
              <a:t>Juvénil</a:t>
            </a:r>
            <a:r>
              <a:rPr lang="fr-FR" sz="1200" kern="1200" dirty="0">
                <a:solidFill>
                  <a:schemeClr val="tx1"/>
                </a:solidFill>
                <a:effectLst/>
                <a:latin typeface="+mn-lt"/>
                <a:ea typeface="+mn-ea"/>
                <a:cs typeface="+mn-cs"/>
              </a:rPr>
              <a:t> or Pure Emulsion.</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98%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Purifies, </a:t>
            </a:r>
            <a:r>
              <a:rPr lang="fr-FR" sz="1200" kern="1200" dirty="0" err="1">
                <a:solidFill>
                  <a:schemeClr val="tx1"/>
                </a:solidFill>
                <a:effectLst/>
                <a:latin typeface="+mn-lt"/>
                <a:ea typeface="+mn-ea"/>
                <a:cs typeface="+mn-cs"/>
              </a:rPr>
              <a:t>cleanses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softens</a:t>
            </a:r>
            <a:r>
              <a:rPr lang="fr-FR" sz="1200" kern="1200" dirty="0">
                <a:solidFill>
                  <a:schemeClr val="tx1"/>
                </a:solidFill>
                <a:effectLst/>
                <a:latin typeface="+mn-lt"/>
                <a:ea typeface="+mn-ea"/>
                <a:cs typeface="+mn-cs"/>
              </a:rPr>
              <a:t> the skin </a:t>
            </a:r>
          </a:p>
          <a:p>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balanced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soothed</a:t>
            </a:r>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Prevents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small</a:t>
            </a:r>
            <a:r>
              <a:rPr lang="fr-FR" sz="1200" kern="1200" dirty="0">
                <a:solidFill>
                  <a:schemeClr val="tx1"/>
                </a:solidFill>
                <a:effectLst/>
                <a:latin typeface="+mn-lt"/>
                <a:ea typeface="+mn-ea"/>
                <a:cs typeface="+mn-cs"/>
              </a:rPr>
              <a:t> pimples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waxing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removal</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blackheads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79%: </a:t>
            </a:r>
            <a:r>
              <a:rPr lang="fr-FR" sz="1200" kern="1200" dirty="0" err="1">
                <a:solidFill>
                  <a:schemeClr val="tx1"/>
                </a:solidFill>
                <a:effectLst/>
                <a:latin typeface="+mn-lt"/>
                <a:ea typeface="+mn-ea"/>
                <a:cs typeface="+mn-cs"/>
              </a:rPr>
              <a:t>Reduces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appearance</a:t>
            </a:r>
            <a:r>
              <a:rPr lang="fr-FR" sz="1200" kern="1200" dirty="0">
                <a:solidFill>
                  <a:schemeClr val="tx1"/>
                </a:solidFill>
                <a:effectLst/>
                <a:latin typeface="+mn-lt"/>
                <a:ea typeface="+mn-ea"/>
                <a:cs typeface="+mn-cs"/>
              </a:rPr>
              <a:t> of imperfections (Self-</a:t>
            </a:r>
            <a:r>
              <a:rPr lang="fr-FR" sz="1200" kern="1200" dirty="0" err="1">
                <a:solidFill>
                  <a:schemeClr val="tx1"/>
                </a:solidFill>
                <a:effectLst/>
                <a:latin typeface="+mn-lt"/>
                <a:ea typeface="+mn-ea"/>
                <a:cs typeface="+mn-cs"/>
              </a:rPr>
              <a:t>evaluation</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Clinical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study</a:t>
            </a:r>
            <a:r>
              <a:rPr lang="fr-FR" sz="1200" kern="1200" dirty="0">
                <a:solidFill>
                  <a:schemeClr val="tx1"/>
                </a:solidFill>
                <a:effectLst/>
                <a:latin typeface="+mn-lt"/>
                <a:ea typeface="+mn-ea"/>
                <a:cs typeface="+mn-cs"/>
              </a:rPr>
              <a:t> on 19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19 to 40, mixed to </a:t>
            </a:r>
            <a:r>
              <a:rPr lang="fr-FR" sz="1200" kern="1200" dirty="0" err="1">
                <a:solidFill>
                  <a:schemeClr val="tx1"/>
                </a:solidFill>
                <a:effectLst/>
                <a:latin typeface="+mn-lt"/>
                <a:ea typeface="+mn-ea"/>
                <a:cs typeface="+mn-cs"/>
              </a:rPr>
              <a:t>oily</a:t>
            </a:r>
            <a:r>
              <a:rPr lang="fr-FR" sz="1200" kern="1200" dirty="0">
                <a:solidFill>
                  <a:schemeClr val="tx1"/>
                </a:solidFill>
                <a:effectLst/>
                <a:latin typeface="+mn-lt"/>
                <a:ea typeface="+mn-ea"/>
                <a:cs typeface="+mn-cs"/>
              </a:rPr>
              <a:t> skin, all </a:t>
            </a:r>
            <a:r>
              <a:rPr lang="fr-FR" sz="1200" kern="1200" dirty="0" err="1">
                <a:solidFill>
                  <a:schemeClr val="tx1"/>
                </a:solidFill>
                <a:effectLst/>
                <a:latin typeface="+mn-lt"/>
                <a:ea typeface="+mn-ea"/>
                <a:cs typeface="+mn-cs"/>
              </a:rPr>
              <a:t>prone</a:t>
            </a:r>
            <a:r>
              <a:rPr lang="fr-FR" sz="1200" kern="1200" dirty="0">
                <a:solidFill>
                  <a:schemeClr val="tx1"/>
                </a:solidFill>
                <a:effectLst/>
                <a:latin typeface="+mn-lt"/>
                <a:ea typeface="+mn-ea"/>
                <a:cs typeface="+mn-cs"/>
              </a:rPr>
              <a:t> to imperfections.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Application: </a:t>
            </a:r>
            <a:r>
              <a:rPr lang="fr-FR" sz="1200" kern="1200" dirty="0" err="1">
                <a:solidFill>
                  <a:schemeClr val="tx1"/>
                </a:solidFill>
                <a:effectLst/>
                <a:latin typeface="+mn-lt"/>
                <a:ea typeface="+mn-ea"/>
                <a:cs typeface="+mn-cs"/>
              </a:rPr>
              <a:t>twice</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locally</a:t>
            </a:r>
            <a:r>
              <a:rPr lang="fr-FR" sz="1200" kern="1200" dirty="0">
                <a:solidFill>
                  <a:schemeClr val="tx1"/>
                </a:solidFill>
                <a:effectLst/>
                <a:latin typeface="+mn-lt"/>
                <a:ea typeface="+mn-ea"/>
                <a:cs typeface="+mn-cs"/>
              </a:rPr>
              <a:t> on the imperfections for 4 </a:t>
            </a:r>
            <a:r>
              <a:rPr lang="fr-FR" sz="1200" kern="1200" dirty="0" err="1">
                <a:solidFill>
                  <a:schemeClr val="tx1"/>
                </a:solidFill>
                <a:effectLst/>
                <a:latin typeface="+mn-lt"/>
                <a:ea typeface="+mn-ea"/>
                <a:cs typeface="+mn-cs"/>
              </a:rPr>
              <a:t>weeks</a:t>
            </a:r>
            <a:r>
              <a:rPr lang="fr-FR" sz="1200" kern="1200" dirty="0">
                <a:solidFill>
                  <a:schemeClr val="tx1"/>
                </a:solidFill>
                <a:effectLst/>
                <a:latin typeface="+mn-lt"/>
                <a:ea typeface="+mn-ea"/>
                <a:cs typeface="+mn-cs"/>
              </a:rPr>
              <a:t>).</a:t>
            </a:r>
          </a:p>
          <a:p>
            <a:pPr marL="158750" indent="0">
              <a:buNone/>
            </a:pPr>
            <a:endParaRPr lang="fr-FR" b="0" baseline="0" dirty="0"/>
          </a:p>
          <a:p>
            <a:pPr marL="158750" indent="0">
              <a:buNone/>
            </a:pP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14</a:t>
            </a:fld>
            <a:endParaRPr lang="fr-FR"/>
          </a:p>
        </p:txBody>
      </p:sp>
    </p:spTree>
    <p:extLst>
      <p:ext uri="{BB962C8B-B14F-4D97-AF65-F5344CB8AC3E}">
        <p14:creationId xmlns:p14="http://schemas.microsoft.com/office/powerpoint/2010/main" val="395286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67263" y="615950"/>
            <a:ext cx="5483225" cy="3084513"/>
          </a:xfrm>
        </p:spPr>
      </p:sp>
      <p:sp>
        <p:nvSpPr>
          <p:cNvPr id="3" name="Espace réservé des commentaires 2"/>
          <p:cNvSpPr>
            <a:spLocks noGrp="1"/>
          </p:cNvSpPr>
          <p:nvPr>
            <p:ph type="body" idx="1"/>
          </p:nvPr>
        </p:nvSpPr>
        <p:spPr/>
        <p:txBody>
          <a:bodyPr>
            <a:normAutofit/>
          </a:bodyPr>
          <a:lstStyle/>
          <a:p>
            <a:pPr marL="158750" indent="0">
              <a:buNone/>
            </a:pPr>
            <a:r>
              <a:rPr lang="en-US" b="0" baseline="0" dirty="0"/>
              <a:t>Treats &amp; Purifies severe and long-lasting blemishes, calms irritations and inflammations, avoids small pimples after waxing.</a:t>
            </a:r>
          </a:p>
          <a:p>
            <a:pPr marL="158750" indent="0">
              <a:buNone/>
            </a:pPr>
            <a:endParaRPr lang="en-US" b="0" baseline="0" dirty="0"/>
          </a:p>
          <a:p>
            <a:pPr marL="158750" indent="0">
              <a:buNone/>
            </a:pPr>
            <a:r>
              <a:rPr lang="en-US" b="0" baseline="0" dirty="0"/>
              <a:t>Morning and/or evening</a:t>
            </a:r>
          </a:p>
          <a:p>
            <a:pPr marL="158750" indent="0">
              <a:buNone/>
            </a:pPr>
            <a:r>
              <a:rPr lang="en-US" b="0" baseline="0" dirty="0"/>
              <a:t>Local application</a:t>
            </a:r>
          </a:p>
          <a:p>
            <a:pPr marL="158750" indent="0">
              <a:buNone/>
            </a:pPr>
            <a:r>
              <a:rPr lang="en-US" b="0" baseline="0" dirty="0"/>
              <a:t>Apply day cream on top</a:t>
            </a:r>
          </a:p>
          <a:p>
            <a:pPr marL="158750" indent="0">
              <a:buNone/>
            </a:pPr>
            <a:r>
              <a:rPr lang="en-US" b="0" baseline="0" dirty="0"/>
              <a:t>AVAILABLE IN CABIN</a:t>
            </a:r>
          </a:p>
          <a:p>
            <a:pPr marL="158750" indent="0">
              <a:buNone/>
            </a:pPr>
            <a:r>
              <a:rPr lang="en-US" b="0" baseline="0" dirty="0"/>
              <a:t>Cream 15 + Juvenil = pimple killer</a:t>
            </a:r>
          </a:p>
          <a:p>
            <a:pPr marL="158750" indent="0">
              <a:buNone/>
            </a:pPr>
            <a:endParaRPr lang="en-US" b="0" baseline="0" dirty="0"/>
          </a:p>
          <a:p>
            <a:pPr marL="158750" indent="0">
              <a:buNone/>
            </a:pPr>
            <a:r>
              <a:rPr lang="en-US" b="0" baseline="0" dirty="0"/>
              <a:t>98% of ingredients of natural origin</a:t>
            </a:r>
            <a:endParaRPr lang="fr-FR" b="0" baseline="0" dirty="0"/>
          </a:p>
          <a:p>
            <a:pPr marL="158750" indent="0">
              <a:buNone/>
            </a:pP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15</a:t>
            </a:fld>
            <a:endParaRPr lang="fr-FR"/>
          </a:p>
        </p:txBody>
      </p:sp>
    </p:spTree>
    <p:extLst>
      <p:ext uri="{BB962C8B-B14F-4D97-AF65-F5344CB8AC3E}">
        <p14:creationId xmlns:p14="http://schemas.microsoft.com/office/powerpoint/2010/main" val="3575476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181DDA1-7EA9-44E9-B030-6E9B6209B249}" type="slidenum">
              <a:rPr lang="fr-FR" smtClean="0"/>
              <a:t>17</a:t>
            </a:fld>
            <a:endParaRPr lang="fr-FR"/>
          </a:p>
        </p:txBody>
      </p:sp>
    </p:spTree>
    <p:extLst>
      <p:ext uri="{BB962C8B-B14F-4D97-AF65-F5344CB8AC3E}">
        <p14:creationId xmlns:p14="http://schemas.microsoft.com/office/powerpoint/2010/main" val="2190760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mj-lt"/>
              <a:buAutoNum type="arabicPeriod"/>
            </a:pPr>
            <a:r>
              <a:rPr lang="en-US" b="1" i="0" dirty="0">
                <a:solidFill>
                  <a:srgbClr val="0D0D0D"/>
                </a:solidFill>
                <a:effectLst/>
                <a:latin typeface="Söhne"/>
              </a:rPr>
              <a:t>Avoid touching your face: </a:t>
            </a:r>
            <a:r>
              <a:rPr lang="en-US" b="0" i="0" dirty="0">
                <a:solidFill>
                  <a:srgbClr val="0D0D0D"/>
                </a:solidFill>
                <a:effectLst/>
                <a:latin typeface="Söhne"/>
              </a:rPr>
              <a:t>Avoid touching your face with dirty hands, as this can transfer bacteria and impurities to the skin, which can make acne worse.</a:t>
            </a:r>
          </a:p>
          <a:p>
            <a:pPr algn="l">
              <a:buFont typeface="+mj-lt"/>
              <a:buAutoNum type="arabicPeriod"/>
            </a:pPr>
            <a:endParaRPr lang="en-US" b="1" i="0" dirty="0">
              <a:solidFill>
                <a:srgbClr val="0D0D0D"/>
              </a:solidFill>
              <a:effectLst/>
              <a:latin typeface="Söhne"/>
            </a:endParaRPr>
          </a:p>
          <a:p>
            <a:pPr algn="l">
              <a:buFont typeface="+mj-lt"/>
              <a:buAutoNum type="arabicPeriod"/>
            </a:pPr>
            <a:r>
              <a:rPr lang="en-US" b="1" i="0" dirty="0">
                <a:solidFill>
                  <a:srgbClr val="0D0D0D"/>
                </a:solidFill>
                <a:effectLst/>
                <a:latin typeface="Söhne"/>
              </a:rPr>
              <a:t>Regularly clean objects that come into contact with the skin: </a:t>
            </a:r>
            <a:r>
              <a:rPr lang="en-US" b="0" i="0" dirty="0">
                <a:solidFill>
                  <a:srgbClr val="0D0D0D"/>
                </a:solidFill>
                <a:effectLst/>
                <a:latin typeface="Söhne"/>
              </a:rPr>
              <a:t>Wash sheets, pillowcases, towels and make-up sponges regularly to avoid the build-up of bacteria and oils that can contribute to acne.</a:t>
            </a:r>
          </a:p>
          <a:p>
            <a:pPr algn="l">
              <a:buFont typeface="+mj-lt"/>
              <a:buAutoNum type="arabicPeriod"/>
            </a:pPr>
            <a:endParaRPr lang="en-US" b="1" i="0" dirty="0">
              <a:solidFill>
                <a:srgbClr val="0D0D0D"/>
              </a:solidFill>
              <a:effectLst/>
              <a:latin typeface="Söhne"/>
            </a:endParaRPr>
          </a:p>
          <a:p>
            <a:pPr algn="l">
              <a:buFont typeface="+mj-lt"/>
              <a:buAutoNum type="arabicPeriod"/>
            </a:pPr>
            <a:r>
              <a:rPr lang="en-US" b="1" i="0" dirty="0">
                <a:solidFill>
                  <a:srgbClr val="0D0D0D"/>
                </a:solidFill>
                <a:effectLst/>
                <a:latin typeface="Söhne"/>
              </a:rPr>
              <a:t>Avoid stress factors: </a:t>
            </a:r>
            <a:r>
              <a:rPr lang="en-US" b="0" i="0" dirty="0">
                <a:solidFill>
                  <a:srgbClr val="0D0D0D"/>
                </a:solidFill>
                <a:effectLst/>
                <a:latin typeface="Söhne"/>
              </a:rPr>
              <a:t>Stress can trigger acne breakouts. Try to manage your stress with relaxation techniques such as meditation, yoga or deep breathing.</a:t>
            </a:r>
          </a:p>
          <a:p>
            <a:pPr algn="l">
              <a:buFont typeface="+mj-lt"/>
              <a:buAutoNum type="arabicPeriod"/>
            </a:pPr>
            <a:endParaRPr lang="en-US" b="1" i="0" dirty="0">
              <a:solidFill>
                <a:srgbClr val="0D0D0D"/>
              </a:solidFill>
              <a:effectLst/>
              <a:latin typeface="Söhne"/>
            </a:endParaRPr>
          </a:p>
          <a:p>
            <a:pPr algn="l">
              <a:buFont typeface="+mj-lt"/>
              <a:buAutoNum type="arabicPeriod"/>
            </a:pPr>
            <a:r>
              <a:rPr lang="fr-FR" b="1" dirty="0"/>
              <a:t> </a:t>
            </a:r>
            <a:r>
              <a:rPr lang="en-US" b="1" dirty="0"/>
              <a:t>Phytotherapy :</a:t>
            </a:r>
          </a:p>
          <a:p>
            <a:pPr algn="l">
              <a:buFont typeface="+mj-lt"/>
              <a:buNone/>
            </a:pPr>
            <a:r>
              <a:rPr lang="en-US" b="0" u="sng" dirty="0"/>
              <a:t>Oats </a:t>
            </a:r>
          </a:p>
          <a:p>
            <a:pPr algn="l">
              <a:buFont typeface="+mj-lt"/>
              <a:buNone/>
            </a:pPr>
            <a:r>
              <a:rPr lang="en-US" b="0" dirty="0"/>
              <a:t>Oatmeal baths are well-known for treating skin disorders caused by excessive activity of the sebaceous glands. These baths could be useful in cases of acne on the back, chest or forearms. </a:t>
            </a:r>
          </a:p>
          <a:p>
            <a:pPr algn="l">
              <a:buFont typeface="+mj-lt"/>
              <a:buNone/>
            </a:pPr>
            <a:endParaRPr lang="en-US" b="1" i="0" u="none" strike="noStrike" dirty="0">
              <a:solidFill>
                <a:srgbClr val="CC0033"/>
              </a:solidFill>
              <a:effectLst/>
              <a:latin typeface="Inter"/>
              <a:hlinkClick r:id="rId3"/>
            </a:endParaRPr>
          </a:p>
          <a:p>
            <a:pPr algn="l">
              <a:buFont typeface="+mj-lt"/>
              <a:buNone/>
            </a:pPr>
            <a:r>
              <a:rPr lang="en-US" b="0" i="0" u="sng" strike="noStrike" dirty="0">
                <a:solidFill>
                  <a:srgbClr val="CC0033"/>
                </a:solidFill>
                <a:effectLst/>
                <a:latin typeface="Inter"/>
              </a:rPr>
              <a:t>Aloe vera </a:t>
            </a:r>
          </a:p>
          <a:p>
            <a:pPr algn="l">
              <a:buFont typeface="+mj-lt"/>
              <a:buNone/>
            </a:pPr>
            <a:r>
              <a:rPr lang="en-US" b="0" i="0" u="none" strike="noStrike" dirty="0">
                <a:solidFill>
                  <a:srgbClr val="CC0033"/>
                </a:solidFill>
                <a:effectLst/>
                <a:latin typeface="Inter"/>
              </a:rPr>
              <a:t>The gel extracted from aloe vera have an anti-inflammatory action, due to the presence of substances able to block the secretion of histamine (an important substance in the inflammatory reaction). </a:t>
            </a:r>
          </a:p>
          <a:p>
            <a:pPr algn="l">
              <a:buFont typeface="+mj-lt"/>
              <a:buNone/>
            </a:pPr>
            <a:endParaRPr lang="fr-FR" b="0" i="0" u="none" strike="noStrike" dirty="0">
              <a:solidFill>
                <a:srgbClr val="31363C"/>
              </a:solidFill>
              <a:effectLst/>
              <a:latin typeface="Inter"/>
              <a:hlinkClick r:id="rId4"/>
            </a:endParaRPr>
          </a:p>
          <a:p>
            <a:pPr algn="l"/>
            <a:r>
              <a:rPr lang="en-US" b="0" i="0" u="sng" strike="noStrike" dirty="0">
                <a:solidFill>
                  <a:srgbClr val="CC0033"/>
                </a:solidFill>
                <a:effectLst/>
                <a:latin typeface="Inter"/>
              </a:rPr>
              <a:t>Stinging nettle</a:t>
            </a:r>
          </a:p>
          <a:p>
            <a:pPr algn="l"/>
            <a:r>
              <a:rPr lang="en-US" b="0" i="0" u="none" strike="noStrike" dirty="0">
                <a:solidFill>
                  <a:srgbClr val="CC0033"/>
                </a:solidFill>
                <a:effectLst/>
                <a:latin typeface="Inter"/>
              </a:rPr>
              <a:t>The leaves and roots of stinging nettle are traditionally suggested to slow down sebum secretion in cases of oily skin or acne</a:t>
            </a:r>
          </a:p>
          <a:p>
            <a:pPr algn="l"/>
            <a:endParaRPr lang="fr-FR" b="0" i="0" dirty="0">
              <a:solidFill>
                <a:srgbClr val="31363C"/>
              </a:solidFill>
              <a:effectLst/>
              <a:latin typeface="Inter"/>
            </a:endParaRPr>
          </a:p>
          <a:p>
            <a:pPr algn="l"/>
            <a:r>
              <a:rPr lang="en-US" b="0" i="0" u="sng" strike="noStrike" dirty="0">
                <a:solidFill>
                  <a:srgbClr val="CC0033"/>
                </a:solidFill>
                <a:effectLst/>
                <a:latin typeface="Inter"/>
              </a:rPr>
              <a:t>Burdock </a:t>
            </a:r>
          </a:p>
          <a:p>
            <a:pPr algn="l"/>
            <a:r>
              <a:rPr lang="en-US" b="0" i="0" u="none" strike="noStrike" dirty="0">
                <a:solidFill>
                  <a:srgbClr val="CC0033"/>
                </a:solidFill>
                <a:effectLst/>
                <a:latin typeface="Inter"/>
              </a:rPr>
              <a:t>The leaves and roots of burdock are used to combat oily skin and acne.</a:t>
            </a:r>
          </a:p>
          <a:p>
            <a:pPr algn="l"/>
            <a:endParaRPr lang="fr-FR"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b="1" i="0" dirty="0">
                <a:solidFill>
                  <a:srgbClr val="0D0D0D"/>
                </a:solidFill>
                <a:effectLst/>
                <a:latin typeface="Söhne"/>
              </a:rPr>
              <a:t>5.</a:t>
            </a:r>
            <a:r>
              <a:rPr lang="en-US" sz="1200" b="1" dirty="0">
                <a:solidFill>
                  <a:schemeClr val="tx1">
                    <a:lumMod val="75000"/>
                    <a:lumOff val="25000"/>
                  </a:schemeClr>
                </a:solidFill>
                <a:latin typeface="Roboto Light" panose="02000000000000000000" pitchFamily="2" charset="0"/>
                <a:ea typeface="Roboto Light" panose="02000000000000000000" pitchFamily="2" charset="0"/>
              </a:rPr>
              <a:t> Food supplements</a:t>
            </a:r>
            <a:r>
              <a:rPr lang="fr-FR" b="1" i="0" dirty="0">
                <a:solidFill>
                  <a:srgbClr val="0D0D0D"/>
                </a:solidFill>
                <a:effectLst/>
                <a:latin typeface="Söhne"/>
              </a:rPr>
              <a:t>:</a:t>
            </a:r>
            <a:endParaRPr lang="fr-FR" b="1" dirty="0"/>
          </a:p>
          <a:p>
            <a:pPr algn="l"/>
            <a:r>
              <a:rPr lang="fr-FR" b="0" i="0" u="sng" dirty="0">
                <a:solidFill>
                  <a:srgbClr val="4A4A4A"/>
                </a:solidFill>
                <a:effectLst/>
                <a:latin typeface="Metric"/>
              </a:rPr>
              <a:t>Zinc</a:t>
            </a:r>
          </a:p>
          <a:p>
            <a:pPr algn="l"/>
            <a:r>
              <a:rPr lang="fr-FR" b="0" i="0" dirty="0">
                <a:solidFill>
                  <a:srgbClr val="4A4A4A"/>
                </a:solidFill>
                <a:effectLst/>
                <a:latin typeface="Metric"/>
              </a:rPr>
              <a:t>Zinc </a:t>
            </a:r>
            <a:r>
              <a:rPr lang="fr-FR" b="0" i="0" dirty="0" err="1">
                <a:solidFill>
                  <a:srgbClr val="4A4A4A"/>
                </a:solidFill>
                <a:effectLst/>
                <a:latin typeface="Metric"/>
              </a:rPr>
              <a:t>is</a:t>
            </a:r>
            <a:r>
              <a:rPr lang="fr-FR" b="0" i="0" dirty="0">
                <a:solidFill>
                  <a:srgbClr val="4A4A4A"/>
                </a:solidFill>
                <a:effectLst/>
                <a:latin typeface="Metric"/>
              </a:rPr>
              <a:t> an important </a:t>
            </a:r>
            <a:r>
              <a:rPr lang="fr-FR" b="0" i="0" dirty="0" err="1">
                <a:solidFill>
                  <a:srgbClr val="4A4A4A"/>
                </a:solidFill>
                <a:effectLst/>
                <a:latin typeface="Metric"/>
              </a:rPr>
              <a:t>mineral</a:t>
            </a:r>
            <a:r>
              <a:rPr lang="fr-FR" b="0" i="0" dirty="0">
                <a:solidFill>
                  <a:srgbClr val="4A4A4A"/>
                </a:solidFill>
                <a:effectLst/>
                <a:latin typeface="Metric"/>
              </a:rPr>
              <a:t> in skin </a:t>
            </a:r>
            <a:r>
              <a:rPr lang="fr-FR" b="0" i="0" dirty="0" err="1">
                <a:solidFill>
                  <a:srgbClr val="4A4A4A"/>
                </a:solidFill>
                <a:effectLst/>
                <a:latin typeface="Metric"/>
              </a:rPr>
              <a:t>health</a:t>
            </a:r>
            <a:r>
              <a:rPr lang="fr-FR" b="0" i="0" dirty="0">
                <a:solidFill>
                  <a:srgbClr val="4A4A4A"/>
                </a:solidFill>
                <a:effectLst/>
                <a:latin typeface="Metric"/>
              </a:rPr>
              <a:t>. </a:t>
            </a:r>
            <a:r>
              <a:rPr lang="fr-FR" b="0" i="0" dirty="0" err="1">
                <a:solidFill>
                  <a:srgbClr val="4A4A4A"/>
                </a:solidFill>
                <a:effectLst/>
                <a:latin typeface="Metric"/>
              </a:rPr>
              <a:t>Medicines</a:t>
            </a:r>
            <a:r>
              <a:rPr lang="fr-FR" b="0" i="0" dirty="0">
                <a:solidFill>
                  <a:srgbClr val="4A4A4A"/>
                </a:solidFill>
                <a:effectLst/>
                <a:latin typeface="Metric"/>
              </a:rPr>
              <a:t> </a:t>
            </a:r>
            <a:r>
              <a:rPr lang="fr-FR" b="0" i="0" dirty="0" err="1">
                <a:solidFill>
                  <a:srgbClr val="4A4A4A"/>
                </a:solidFill>
                <a:effectLst/>
                <a:latin typeface="Metric"/>
              </a:rPr>
              <a:t>containing</a:t>
            </a:r>
            <a:r>
              <a:rPr lang="fr-FR" b="0" i="0" dirty="0">
                <a:solidFill>
                  <a:srgbClr val="4A4A4A"/>
                </a:solidFill>
                <a:effectLst/>
                <a:latin typeface="Metric"/>
              </a:rPr>
              <a:t> zinc gluconate are </a:t>
            </a:r>
            <a:r>
              <a:rPr lang="fr-FR" b="0" i="0" dirty="0" err="1">
                <a:solidFill>
                  <a:srgbClr val="4A4A4A"/>
                </a:solidFill>
                <a:effectLst/>
                <a:latin typeface="Metric"/>
              </a:rPr>
              <a:t>marketed</a:t>
            </a:r>
            <a:r>
              <a:rPr lang="fr-FR" b="0" i="0" dirty="0">
                <a:solidFill>
                  <a:srgbClr val="4A4A4A"/>
                </a:solidFill>
                <a:effectLst/>
                <a:latin typeface="Metric"/>
              </a:rPr>
              <a:t> to </a:t>
            </a:r>
            <a:r>
              <a:rPr lang="fr-FR" b="0" i="0" dirty="0" err="1">
                <a:solidFill>
                  <a:srgbClr val="4A4A4A"/>
                </a:solidFill>
                <a:effectLst/>
                <a:latin typeface="Metric"/>
              </a:rPr>
              <a:t>treat</a:t>
            </a:r>
            <a:r>
              <a:rPr lang="fr-FR" b="0" i="0" dirty="0">
                <a:solidFill>
                  <a:srgbClr val="4A4A4A"/>
                </a:solidFill>
                <a:effectLst/>
                <a:latin typeface="Metric"/>
              </a:rPr>
              <a:t> </a:t>
            </a:r>
            <a:r>
              <a:rPr lang="fr-FR" b="0" i="0" dirty="0" err="1">
                <a:solidFill>
                  <a:srgbClr val="4A4A4A"/>
                </a:solidFill>
                <a:effectLst/>
                <a:latin typeface="Metric"/>
              </a:rPr>
              <a:t>acne</a:t>
            </a:r>
            <a:r>
              <a:rPr lang="fr-FR" b="0" i="0" dirty="0">
                <a:solidFill>
                  <a:srgbClr val="4A4A4A"/>
                </a:solidFill>
                <a:effectLst/>
                <a:latin typeface="Metric"/>
              </a:rPr>
              <a:t> </a:t>
            </a:r>
            <a:r>
              <a:rPr lang="fr-FR" b="0" i="0" dirty="0" err="1">
                <a:solidFill>
                  <a:srgbClr val="4A4A4A"/>
                </a:solidFill>
                <a:effectLst/>
                <a:latin typeface="Metric"/>
              </a:rPr>
              <a:t>outbreaks</a:t>
            </a:r>
            <a:r>
              <a:rPr lang="fr-FR" b="0" i="0" dirty="0">
                <a:solidFill>
                  <a:srgbClr val="4A4A4A"/>
                </a:solidFill>
                <a:effectLst/>
                <a:latin typeface="Metric"/>
              </a:rPr>
              <a:t>.</a:t>
            </a:r>
          </a:p>
          <a:p>
            <a:pPr algn="l"/>
            <a:endParaRPr lang="fr-FR" b="0" i="0" dirty="0">
              <a:solidFill>
                <a:srgbClr val="4A4A4A"/>
              </a:solidFill>
              <a:effectLst/>
              <a:latin typeface="Metric"/>
            </a:endParaRPr>
          </a:p>
          <a:p>
            <a:pPr algn="l"/>
            <a:r>
              <a:rPr lang="fr-FR" b="0" i="0" u="sng" dirty="0" err="1">
                <a:solidFill>
                  <a:srgbClr val="4A4A4A"/>
                </a:solidFill>
                <a:effectLst/>
                <a:latin typeface="Metric"/>
              </a:rPr>
              <a:t>Brewer's</a:t>
            </a:r>
            <a:r>
              <a:rPr lang="fr-FR" b="0" i="0" u="sng" dirty="0">
                <a:solidFill>
                  <a:srgbClr val="4A4A4A"/>
                </a:solidFill>
                <a:effectLst/>
                <a:latin typeface="Metric"/>
              </a:rPr>
              <a:t> </a:t>
            </a:r>
            <a:r>
              <a:rPr lang="fr-FR" b="0" i="0" u="sng" dirty="0" err="1">
                <a:solidFill>
                  <a:srgbClr val="4A4A4A"/>
                </a:solidFill>
                <a:effectLst/>
                <a:latin typeface="Metric"/>
              </a:rPr>
              <a:t>yeast</a:t>
            </a:r>
            <a:endParaRPr lang="fr-FR" b="0" i="0" u="sng" dirty="0">
              <a:solidFill>
                <a:srgbClr val="4A4A4A"/>
              </a:solidFill>
              <a:effectLst/>
              <a:latin typeface="Metric"/>
            </a:endParaRPr>
          </a:p>
          <a:p>
            <a:pPr algn="l"/>
            <a:r>
              <a:rPr lang="fr-FR" b="0" i="0" dirty="0">
                <a:solidFill>
                  <a:srgbClr val="4A4A4A"/>
                </a:solidFill>
                <a:effectLst/>
                <a:latin typeface="Metric"/>
              </a:rPr>
              <a:t>Rich in </a:t>
            </a:r>
            <a:r>
              <a:rPr lang="fr-FR" b="0" i="0" dirty="0" err="1">
                <a:solidFill>
                  <a:srgbClr val="4A4A4A"/>
                </a:solidFill>
                <a:effectLst/>
                <a:latin typeface="Metric"/>
              </a:rPr>
              <a:t>proteins</a:t>
            </a:r>
            <a:r>
              <a:rPr lang="fr-FR" b="0" i="0" dirty="0">
                <a:solidFill>
                  <a:srgbClr val="4A4A4A"/>
                </a:solidFill>
                <a:effectLst/>
                <a:latin typeface="Metric"/>
              </a:rPr>
              <a:t>, trace </a:t>
            </a:r>
            <a:r>
              <a:rPr lang="fr-FR" b="0" i="0" dirty="0" err="1">
                <a:solidFill>
                  <a:srgbClr val="4A4A4A"/>
                </a:solidFill>
                <a:effectLst/>
                <a:latin typeface="Metric"/>
              </a:rPr>
              <a:t>elements</a:t>
            </a:r>
            <a:r>
              <a:rPr lang="fr-FR" b="0" i="0" dirty="0">
                <a:solidFill>
                  <a:srgbClr val="4A4A4A"/>
                </a:solidFill>
                <a:effectLst/>
                <a:latin typeface="Metric"/>
              </a:rPr>
              <a:t> and B </a:t>
            </a:r>
            <a:r>
              <a:rPr lang="fr-FR" b="0" i="0" dirty="0" err="1">
                <a:solidFill>
                  <a:srgbClr val="4A4A4A"/>
                </a:solidFill>
                <a:effectLst/>
                <a:latin typeface="Metric"/>
              </a:rPr>
              <a:t>vitamins</a:t>
            </a:r>
            <a:r>
              <a:rPr lang="fr-FR" b="0" i="0" dirty="0">
                <a:solidFill>
                  <a:srgbClr val="4A4A4A"/>
                </a:solidFill>
                <a:effectLst/>
                <a:latin typeface="Metric"/>
              </a:rPr>
              <a:t>, </a:t>
            </a:r>
            <a:r>
              <a:rPr lang="fr-FR" b="0" i="0" dirty="0" err="1">
                <a:solidFill>
                  <a:srgbClr val="4A4A4A"/>
                </a:solidFill>
                <a:effectLst/>
                <a:latin typeface="Metric"/>
              </a:rPr>
              <a:t>brewer's</a:t>
            </a:r>
            <a:r>
              <a:rPr lang="fr-FR" b="0" i="0" dirty="0">
                <a:solidFill>
                  <a:srgbClr val="4A4A4A"/>
                </a:solidFill>
                <a:effectLst/>
                <a:latin typeface="Metric"/>
              </a:rPr>
              <a:t> </a:t>
            </a:r>
            <a:r>
              <a:rPr lang="fr-FR" b="0" i="0" dirty="0" err="1">
                <a:solidFill>
                  <a:srgbClr val="4A4A4A"/>
                </a:solidFill>
                <a:effectLst/>
                <a:latin typeface="Metric"/>
              </a:rPr>
              <a:t>yeast</a:t>
            </a:r>
            <a:r>
              <a:rPr lang="fr-FR" b="0" i="0" dirty="0">
                <a:solidFill>
                  <a:srgbClr val="4A4A4A"/>
                </a:solidFill>
                <a:effectLst/>
                <a:latin typeface="Metric"/>
              </a:rPr>
              <a:t> </a:t>
            </a:r>
            <a:r>
              <a:rPr lang="fr-FR" b="0" i="0" dirty="0" err="1">
                <a:solidFill>
                  <a:srgbClr val="4A4A4A"/>
                </a:solidFill>
                <a:effectLst/>
                <a:latin typeface="Metric"/>
              </a:rPr>
              <a:t>is</a:t>
            </a:r>
            <a:r>
              <a:rPr lang="fr-FR" b="0" i="0" dirty="0">
                <a:solidFill>
                  <a:srgbClr val="4A4A4A"/>
                </a:solidFill>
                <a:effectLst/>
                <a:latin typeface="Metric"/>
              </a:rPr>
              <a:t> </a:t>
            </a:r>
            <a:r>
              <a:rPr lang="fr-FR" b="0" i="0" dirty="0" err="1">
                <a:solidFill>
                  <a:srgbClr val="4A4A4A"/>
                </a:solidFill>
                <a:effectLst/>
                <a:latin typeface="Metric"/>
              </a:rPr>
              <a:t>sometimes</a:t>
            </a:r>
            <a:r>
              <a:rPr lang="fr-FR" b="0" i="0" dirty="0">
                <a:solidFill>
                  <a:srgbClr val="4A4A4A"/>
                </a:solidFill>
                <a:effectLst/>
                <a:latin typeface="Metric"/>
              </a:rPr>
              <a:t> </a:t>
            </a:r>
            <a:r>
              <a:rPr lang="fr-FR" b="0" i="0" dirty="0" err="1">
                <a:solidFill>
                  <a:srgbClr val="4A4A4A"/>
                </a:solidFill>
                <a:effectLst/>
                <a:latin typeface="Metric"/>
              </a:rPr>
              <a:t>found</a:t>
            </a:r>
            <a:r>
              <a:rPr lang="fr-FR" b="0" i="0" dirty="0">
                <a:solidFill>
                  <a:srgbClr val="4A4A4A"/>
                </a:solidFill>
                <a:effectLst/>
                <a:latin typeface="Metric"/>
              </a:rPr>
              <a:t> in </a:t>
            </a:r>
            <a:r>
              <a:rPr lang="fr-FR" b="0" i="0" dirty="0" err="1">
                <a:solidFill>
                  <a:srgbClr val="4A4A4A"/>
                </a:solidFill>
                <a:effectLst/>
                <a:latin typeface="Metric"/>
              </a:rPr>
              <a:t>food</a:t>
            </a:r>
            <a:r>
              <a:rPr lang="fr-FR" b="0" i="0" dirty="0">
                <a:solidFill>
                  <a:srgbClr val="4A4A4A"/>
                </a:solidFill>
                <a:effectLst/>
                <a:latin typeface="Metric"/>
              </a:rPr>
              <a:t> </a:t>
            </a:r>
            <a:r>
              <a:rPr lang="fr-FR" b="0" i="0" dirty="0" err="1">
                <a:solidFill>
                  <a:srgbClr val="4A4A4A"/>
                </a:solidFill>
                <a:effectLst/>
                <a:latin typeface="Metric"/>
              </a:rPr>
              <a:t>supplements</a:t>
            </a:r>
            <a:r>
              <a:rPr lang="fr-FR" b="0" i="0" dirty="0">
                <a:solidFill>
                  <a:srgbClr val="4A4A4A"/>
                </a:solidFill>
                <a:effectLst/>
                <a:latin typeface="Metric"/>
              </a:rPr>
              <a:t> </a:t>
            </a:r>
            <a:r>
              <a:rPr lang="fr-FR" b="0" i="0" dirty="0" err="1">
                <a:solidFill>
                  <a:srgbClr val="4A4A4A"/>
                </a:solidFill>
                <a:effectLst/>
                <a:latin typeface="Metric"/>
              </a:rPr>
              <a:t>designed</a:t>
            </a:r>
            <a:r>
              <a:rPr lang="fr-FR" b="0" i="0" dirty="0">
                <a:solidFill>
                  <a:srgbClr val="4A4A4A"/>
                </a:solidFill>
                <a:effectLst/>
                <a:latin typeface="Metric"/>
              </a:rPr>
              <a:t> to </a:t>
            </a:r>
            <a:r>
              <a:rPr lang="fr-FR" b="0" i="0" dirty="0" err="1">
                <a:solidFill>
                  <a:srgbClr val="4A4A4A"/>
                </a:solidFill>
                <a:effectLst/>
                <a:latin typeface="Metric"/>
              </a:rPr>
              <a:t>relieve</a:t>
            </a:r>
            <a:r>
              <a:rPr lang="fr-FR" b="0" i="0" dirty="0">
                <a:solidFill>
                  <a:srgbClr val="4A4A4A"/>
                </a:solidFill>
                <a:effectLst/>
                <a:latin typeface="Metric"/>
              </a:rPr>
              <a:t> </a:t>
            </a:r>
            <a:r>
              <a:rPr lang="fr-FR" b="0" i="0" dirty="0" err="1">
                <a:solidFill>
                  <a:srgbClr val="4A4A4A"/>
                </a:solidFill>
                <a:effectLst/>
                <a:latin typeface="Metric"/>
              </a:rPr>
              <a:t>oily</a:t>
            </a:r>
            <a:r>
              <a:rPr lang="fr-FR" b="0" i="0" dirty="0">
                <a:solidFill>
                  <a:srgbClr val="4A4A4A"/>
                </a:solidFill>
                <a:effectLst/>
                <a:latin typeface="Metric"/>
              </a:rPr>
              <a:t> skin </a:t>
            </a:r>
            <a:r>
              <a:rPr lang="fr-FR" b="0" i="0" dirty="0" err="1">
                <a:solidFill>
                  <a:srgbClr val="4A4A4A"/>
                </a:solidFill>
                <a:effectLst/>
                <a:latin typeface="Metric"/>
              </a:rPr>
              <a:t>problems</a:t>
            </a:r>
            <a:r>
              <a:rPr lang="fr-FR" b="0" i="0" dirty="0">
                <a:solidFill>
                  <a:srgbClr val="4A4A4A"/>
                </a:solidFill>
                <a:effectLst/>
                <a:latin typeface="Metric"/>
              </a:rPr>
              <a:t>. </a:t>
            </a:r>
          </a:p>
          <a:p>
            <a:pPr algn="l"/>
            <a:endParaRPr lang="fr-FR" b="0" i="0" dirty="0">
              <a:solidFill>
                <a:srgbClr val="4A4A4A"/>
              </a:solidFill>
              <a:effectLst/>
              <a:latin typeface="Metric"/>
            </a:endParaRPr>
          </a:p>
          <a:p>
            <a:pPr algn="l"/>
            <a:r>
              <a:rPr lang="fr-FR" b="0" i="0" u="sng" dirty="0" err="1">
                <a:solidFill>
                  <a:srgbClr val="4A4A4A"/>
                </a:solidFill>
                <a:effectLst/>
                <a:latin typeface="Metric"/>
              </a:rPr>
              <a:t>Vitamin</a:t>
            </a:r>
            <a:r>
              <a:rPr lang="fr-FR" b="0" i="0" u="sng" dirty="0">
                <a:solidFill>
                  <a:srgbClr val="4A4A4A"/>
                </a:solidFill>
                <a:effectLst/>
                <a:latin typeface="Metric"/>
              </a:rPr>
              <a:t> B5 </a:t>
            </a:r>
            <a:r>
              <a:rPr lang="fr-FR" b="0" i="0" dirty="0">
                <a:solidFill>
                  <a:srgbClr val="4A4A4A"/>
                </a:solidFill>
                <a:effectLst/>
                <a:latin typeface="Metric"/>
              </a:rPr>
              <a:t>(</a:t>
            </a:r>
            <a:r>
              <a:rPr lang="fr-FR" b="0" i="0" dirty="0" err="1">
                <a:solidFill>
                  <a:srgbClr val="4A4A4A"/>
                </a:solidFill>
                <a:effectLst/>
                <a:latin typeface="Metric"/>
              </a:rPr>
              <a:t>pantothenic</a:t>
            </a:r>
            <a:r>
              <a:rPr lang="fr-FR" b="0" i="0" dirty="0">
                <a:solidFill>
                  <a:srgbClr val="4A4A4A"/>
                </a:solidFill>
                <a:effectLst/>
                <a:latin typeface="Metric"/>
              </a:rPr>
              <a:t> </a:t>
            </a:r>
            <a:r>
              <a:rPr lang="fr-FR" b="0" i="0" dirty="0" err="1">
                <a:solidFill>
                  <a:srgbClr val="4A4A4A"/>
                </a:solidFill>
                <a:effectLst/>
                <a:latin typeface="Metric"/>
              </a:rPr>
              <a:t>acid</a:t>
            </a:r>
            <a:r>
              <a:rPr lang="fr-FR" b="0" i="0" dirty="0">
                <a:solidFill>
                  <a:srgbClr val="4A4A4A"/>
                </a:solidFill>
                <a:effectLst/>
                <a:latin typeface="Metric"/>
              </a:rPr>
              <a:t>)</a:t>
            </a:r>
          </a:p>
          <a:p>
            <a:pPr algn="l"/>
            <a:r>
              <a:rPr lang="fr-FR" b="0" i="0" dirty="0" err="1">
                <a:solidFill>
                  <a:srgbClr val="4A4A4A"/>
                </a:solidFill>
                <a:effectLst/>
                <a:latin typeface="Metric"/>
              </a:rPr>
              <a:t>Vitamin</a:t>
            </a:r>
            <a:r>
              <a:rPr lang="fr-FR" b="0" i="0" dirty="0">
                <a:solidFill>
                  <a:srgbClr val="4A4A4A"/>
                </a:solidFill>
                <a:effectLst/>
                <a:latin typeface="Metric"/>
              </a:rPr>
              <a:t> B5 </a:t>
            </a:r>
            <a:r>
              <a:rPr lang="fr-FR" b="0" i="0" dirty="0" err="1">
                <a:solidFill>
                  <a:srgbClr val="4A4A4A"/>
                </a:solidFill>
                <a:effectLst/>
                <a:latin typeface="Metric"/>
              </a:rPr>
              <a:t>is</a:t>
            </a:r>
            <a:r>
              <a:rPr lang="fr-FR" b="0" i="0" dirty="0">
                <a:solidFill>
                  <a:srgbClr val="4A4A4A"/>
                </a:solidFill>
                <a:effectLst/>
                <a:latin typeface="Metric"/>
              </a:rPr>
              <a:t> essential for </a:t>
            </a:r>
            <a:r>
              <a:rPr lang="fr-FR" b="0" i="0" dirty="0" err="1">
                <a:solidFill>
                  <a:srgbClr val="4A4A4A"/>
                </a:solidFill>
                <a:effectLst/>
                <a:latin typeface="Metric"/>
              </a:rPr>
              <a:t>energy</a:t>
            </a:r>
            <a:r>
              <a:rPr lang="fr-FR" b="0" i="0" dirty="0">
                <a:solidFill>
                  <a:srgbClr val="4A4A4A"/>
                </a:solidFill>
                <a:effectLst/>
                <a:latin typeface="Metric"/>
              </a:rPr>
              <a:t> production, the transport of </a:t>
            </a:r>
            <a:r>
              <a:rPr lang="fr-FR" b="0" i="0" dirty="0" err="1">
                <a:solidFill>
                  <a:srgbClr val="4A4A4A"/>
                </a:solidFill>
                <a:effectLst/>
                <a:latin typeface="Metric"/>
              </a:rPr>
              <a:t>oxygen</a:t>
            </a:r>
            <a:r>
              <a:rPr lang="fr-FR" b="0" i="0" dirty="0">
                <a:solidFill>
                  <a:srgbClr val="4A4A4A"/>
                </a:solidFill>
                <a:effectLst/>
                <a:latin typeface="Metric"/>
              </a:rPr>
              <a:t> in the </a:t>
            </a:r>
            <a:r>
              <a:rPr lang="fr-FR" b="0" i="0" dirty="0" err="1">
                <a:solidFill>
                  <a:srgbClr val="4A4A4A"/>
                </a:solidFill>
                <a:effectLst/>
                <a:latin typeface="Metric"/>
              </a:rPr>
              <a:t>blood</a:t>
            </a:r>
            <a:r>
              <a:rPr lang="fr-FR" b="0" i="0" dirty="0">
                <a:solidFill>
                  <a:srgbClr val="4A4A4A"/>
                </a:solidFill>
                <a:effectLst/>
                <a:latin typeface="Metric"/>
              </a:rPr>
              <a:t> and the </a:t>
            </a:r>
            <a:r>
              <a:rPr lang="fr-FR" b="0" i="0" dirty="0" err="1">
                <a:solidFill>
                  <a:srgbClr val="4A4A4A"/>
                </a:solidFill>
                <a:effectLst/>
                <a:latin typeface="Metric"/>
              </a:rPr>
              <a:t>synthesis</a:t>
            </a:r>
            <a:r>
              <a:rPr lang="fr-FR" b="0" i="0" dirty="0">
                <a:solidFill>
                  <a:srgbClr val="4A4A4A"/>
                </a:solidFill>
                <a:effectLst/>
                <a:latin typeface="Metric"/>
              </a:rPr>
              <a:t> of </a:t>
            </a:r>
            <a:r>
              <a:rPr lang="fr-FR" b="0" i="0" dirty="0" err="1">
                <a:solidFill>
                  <a:srgbClr val="4A4A4A"/>
                </a:solidFill>
                <a:effectLst/>
                <a:latin typeface="Metric"/>
              </a:rPr>
              <a:t>fatty</a:t>
            </a:r>
            <a:r>
              <a:rPr lang="fr-FR" b="0" i="0" dirty="0">
                <a:solidFill>
                  <a:srgbClr val="4A4A4A"/>
                </a:solidFill>
                <a:effectLst/>
                <a:latin typeface="Metric"/>
              </a:rPr>
              <a:t> </a:t>
            </a:r>
            <a:r>
              <a:rPr lang="fr-FR" b="0" i="0" dirty="0" err="1">
                <a:solidFill>
                  <a:srgbClr val="4A4A4A"/>
                </a:solidFill>
                <a:effectLst/>
                <a:latin typeface="Metric"/>
              </a:rPr>
              <a:t>acids</a:t>
            </a:r>
            <a:r>
              <a:rPr lang="fr-FR" b="0" i="0" dirty="0">
                <a:solidFill>
                  <a:srgbClr val="4A4A4A"/>
                </a:solidFill>
                <a:effectLst/>
                <a:latin typeface="Metric"/>
              </a:rPr>
              <a:t>. </a:t>
            </a:r>
            <a:r>
              <a:rPr lang="fr-FR" b="0" i="0" dirty="0" err="1">
                <a:solidFill>
                  <a:srgbClr val="4A4A4A"/>
                </a:solidFill>
                <a:effectLst/>
                <a:latin typeface="Metric"/>
              </a:rPr>
              <a:t>Helps</a:t>
            </a:r>
            <a:r>
              <a:rPr lang="fr-FR" b="0" i="0" dirty="0">
                <a:solidFill>
                  <a:srgbClr val="4A4A4A"/>
                </a:solidFill>
                <a:effectLst/>
                <a:latin typeface="Metric"/>
              </a:rPr>
              <a:t> </a:t>
            </a:r>
            <a:r>
              <a:rPr lang="fr-FR" b="0" i="0" dirty="0" err="1">
                <a:solidFill>
                  <a:srgbClr val="4A4A4A"/>
                </a:solidFill>
                <a:effectLst/>
                <a:latin typeface="Metric"/>
              </a:rPr>
              <a:t>relieve</a:t>
            </a:r>
            <a:r>
              <a:rPr lang="fr-FR" b="0" i="0" dirty="0">
                <a:solidFill>
                  <a:srgbClr val="4A4A4A"/>
                </a:solidFill>
                <a:effectLst/>
                <a:latin typeface="Metric"/>
              </a:rPr>
              <a:t> </a:t>
            </a:r>
            <a:r>
              <a:rPr lang="fr-FR" b="0" i="0" dirty="0" err="1">
                <a:solidFill>
                  <a:srgbClr val="4A4A4A"/>
                </a:solidFill>
                <a:effectLst/>
                <a:latin typeface="Metric"/>
              </a:rPr>
              <a:t>mild</a:t>
            </a:r>
            <a:r>
              <a:rPr lang="fr-FR" b="0" i="0" dirty="0">
                <a:solidFill>
                  <a:srgbClr val="4A4A4A"/>
                </a:solidFill>
                <a:effectLst/>
                <a:latin typeface="Metric"/>
              </a:rPr>
              <a:t> </a:t>
            </a:r>
            <a:r>
              <a:rPr lang="fr-FR" b="0" i="0" dirty="0" err="1">
                <a:solidFill>
                  <a:srgbClr val="4A4A4A"/>
                </a:solidFill>
                <a:effectLst/>
                <a:latin typeface="Metric"/>
              </a:rPr>
              <a:t>acne</a:t>
            </a:r>
            <a:r>
              <a:rPr lang="fr-FR" b="0" i="0" dirty="0">
                <a:solidFill>
                  <a:srgbClr val="4A4A4A"/>
                </a:solidFill>
                <a:effectLst/>
                <a:latin typeface="Metric"/>
              </a:rPr>
              <a:t> </a:t>
            </a:r>
            <a:r>
              <a:rPr lang="fr-FR" b="0" i="0" dirty="0" err="1">
                <a:solidFill>
                  <a:srgbClr val="4A4A4A"/>
                </a:solidFill>
                <a:effectLst/>
                <a:latin typeface="Metric"/>
              </a:rPr>
              <a:t>problems</a:t>
            </a:r>
            <a:r>
              <a:rPr lang="fr-FR" b="0" i="0" dirty="0">
                <a:solidFill>
                  <a:srgbClr val="4A4A4A"/>
                </a:solidFill>
                <a:effectLst/>
                <a:latin typeface="Metric"/>
              </a:rPr>
              <a:t>. </a:t>
            </a:r>
          </a:p>
          <a:p>
            <a:pPr algn="l"/>
            <a:endParaRPr lang="fr-FR" b="0" i="0" dirty="0">
              <a:solidFill>
                <a:srgbClr val="4A4A4A"/>
              </a:solidFill>
              <a:effectLst/>
              <a:latin typeface="Metric"/>
            </a:endParaRPr>
          </a:p>
          <a:p>
            <a:pPr algn="l"/>
            <a:r>
              <a:rPr lang="fr-FR" b="0" i="0" u="sng" dirty="0" err="1">
                <a:solidFill>
                  <a:srgbClr val="4A4A4A"/>
                </a:solidFill>
                <a:effectLst/>
                <a:latin typeface="Metric"/>
              </a:rPr>
              <a:t>Probiotics</a:t>
            </a:r>
            <a:endParaRPr lang="fr-FR" b="0" i="0" u="sng" dirty="0">
              <a:solidFill>
                <a:srgbClr val="4A4A4A"/>
              </a:solidFill>
              <a:effectLst/>
              <a:latin typeface="Metric"/>
            </a:endParaRPr>
          </a:p>
          <a:p>
            <a:pPr algn="l"/>
            <a:r>
              <a:rPr lang="fr-FR" b="0" i="0" dirty="0" err="1">
                <a:solidFill>
                  <a:srgbClr val="4A4A4A"/>
                </a:solidFill>
                <a:effectLst/>
                <a:latin typeface="Metric"/>
              </a:rPr>
              <a:t>Relieves</a:t>
            </a:r>
            <a:r>
              <a:rPr lang="fr-FR" b="0" i="0" dirty="0">
                <a:solidFill>
                  <a:srgbClr val="4A4A4A"/>
                </a:solidFill>
                <a:effectLst/>
                <a:latin typeface="Metric"/>
              </a:rPr>
              <a:t> digestive </a:t>
            </a:r>
            <a:r>
              <a:rPr lang="fr-FR" b="0" i="0" dirty="0" err="1">
                <a:solidFill>
                  <a:srgbClr val="4A4A4A"/>
                </a:solidFill>
                <a:effectLst/>
                <a:latin typeface="Metric"/>
              </a:rPr>
              <a:t>problems</a:t>
            </a:r>
            <a:r>
              <a:rPr lang="fr-FR" b="0" i="0" dirty="0">
                <a:solidFill>
                  <a:srgbClr val="4A4A4A"/>
                </a:solidFill>
                <a:effectLst/>
                <a:latin typeface="Metric"/>
              </a:rPr>
              <a:t> to </a:t>
            </a:r>
            <a:r>
              <a:rPr lang="fr-FR" b="0" i="0" dirty="0" err="1">
                <a:solidFill>
                  <a:srgbClr val="4A4A4A"/>
                </a:solidFill>
                <a:effectLst/>
                <a:latin typeface="Metric"/>
              </a:rPr>
              <a:t>limit</a:t>
            </a:r>
            <a:r>
              <a:rPr lang="fr-FR" b="0" i="0" dirty="0">
                <a:solidFill>
                  <a:srgbClr val="4A4A4A"/>
                </a:solidFill>
                <a:effectLst/>
                <a:latin typeface="Metric"/>
              </a:rPr>
              <a:t> </a:t>
            </a:r>
            <a:r>
              <a:rPr lang="fr-FR" b="0" i="0" dirty="0" err="1">
                <a:solidFill>
                  <a:srgbClr val="4A4A4A"/>
                </a:solidFill>
                <a:effectLst/>
                <a:latin typeface="Metric"/>
              </a:rPr>
              <a:t>oily</a:t>
            </a:r>
            <a:r>
              <a:rPr lang="fr-FR" b="0" i="0" dirty="0">
                <a:solidFill>
                  <a:srgbClr val="4A4A4A"/>
                </a:solidFill>
                <a:effectLst/>
                <a:latin typeface="Metric"/>
              </a:rPr>
              <a:t> skin and </a:t>
            </a:r>
            <a:r>
              <a:rPr lang="fr-FR" b="0" i="0" dirty="0" err="1">
                <a:solidFill>
                  <a:srgbClr val="4A4A4A"/>
                </a:solidFill>
                <a:effectLst/>
                <a:latin typeface="Metric"/>
              </a:rPr>
              <a:t>acne</a:t>
            </a:r>
            <a:r>
              <a:rPr lang="fr-FR" b="0" i="0" dirty="0">
                <a:solidFill>
                  <a:srgbClr val="4A4A4A"/>
                </a:solidFill>
                <a:effectLst/>
                <a:latin typeface="Metric"/>
              </a:rPr>
              <a:t>. </a:t>
            </a:r>
          </a:p>
          <a:p>
            <a:pPr algn="l"/>
            <a:endParaRPr lang="fr-FR" b="0" i="0" dirty="0">
              <a:solidFill>
                <a:srgbClr val="4A4A4A"/>
              </a:solidFill>
              <a:effectLst/>
              <a:latin typeface="Metric"/>
            </a:endParaRPr>
          </a:p>
          <a:p>
            <a:pPr algn="l"/>
            <a:endParaRPr lang="fr-FR" dirty="0"/>
          </a:p>
          <a:p>
            <a:pPr algn="l"/>
            <a:r>
              <a:rPr lang="fr-FR" b="1" dirty="0"/>
              <a:t>6. </a:t>
            </a:r>
            <a:r>
              <a:rPr lang="en-US" b="1" dirty="0"/>
              <a:t>Grandma's tips:</a:t>
            </a:r>
          </a:p>
          <a:p>
            <a:pPr algn="l"/>
            <a:r>
              <a:rPr lang="en-US" b="0" u="sng" dirty="0"/>
              <a:t>Tomato or lemon</a:t>
            </a:r>
          </a:p>
          <a:p>
            <a:pPr algn="l"/>
            <a:r>
              <a:rPr lang="en-US" b="0" dirty="0"/>
              <a:t>As well as being an antioxidant, tomatoes are also a great ally in the fight against the acne pimples .This recipe is very simple: cut a tomato (preferably organic) into slices and apply them to your face for twenty minutes. Rinse off with lukewarm water. Your skin is healthy and clean! </a:t>
            </a:r>
          </a:p>
          <a:p>
            <a:pPr algn="l"/>
            <a:endParaRPr lang="en-US" b="0" dirty="0"/>
          </a:p>
          <a:p>
            <a:pPr algn="l"/>
            <a:r>
              <a:rPr lang="en-US" b="0" u="sng" dirty="0"/>
              <a:t>Cider vinegar</a:t>
            </a:r>
          </a:p>
          <a:p>
            <a:pPr algn="l"/>
            <a:r>
              <a:rPr lang="en-US" b="0" dirty="0"/>
              <a:t>It's an ideal product for cleansing the area to be treated. Using a small cotton pad or compress soaked in cider vinegar, apply a few drops to the pimples or area affected by acne. Leave for a few minutes, then rinse off with lukewarm water.</a:t>
            </a:r>
            <a:endParaRPr lang="fr-FR" b="0" dirty="0"/>
          </a:p>
        </p:txBody>
      </p:sp>
      <p:sp>
        <p:nvSpPr>
          <p:cNvPr id="4" name="Espace réservé du numéro de diapositive 3"/>
          <p:cNvSpPr>
            <a:spLocks noGrp="1"/>
          </p:cNvSpPr>
          <p:nvPr>
            <p:ph type="sldNum" sz="quarter" idx="5"/>
          </p:nvPr>
        </p:nvSpPr>
        <p:spPr/>
        <p:txBody>
          <a:bodyPr/>
          <a:lstStyle/>
          <a:p>
            <a:fld id="{8181DDA1-7EA9-44E9-B030-6E9B6209B249}" type="slidenum">
              <a:rPr lang="fr-FR" smtClean="0"/>
              <a:t>18</a:t>
            </a:fld>
            <a:endParaRPr lang="fr-FR"/>
          </a:p>
        </p:txBody>
      </p:sp>
    </p:spTree>
    <p:extLst>
      <p:ext uri="{BB962C8B-B14F-4D97-AF65-F5344CB8AC3E}">
        <p14:creationId xmlns:p14="http://schemas.microsoft.com/office/powerpoint/2010/main" val="1910462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It's time to play, the rules are very simple:</a:t>
            </a:r>
          </a:p>
          <a:p>
            <a:r>
              <a:rPr lang="en-US" dirty="0"/>
              <a:t>According to the cases proposed, you will have to choose which product(s) is/are the most suitable.</a:t>
            </a:r>
          </a:p>
          <a:p>
            <a:endParaRPr lang="en-US" dirty="0"/>
          </a:p>
          <a:p>
            <a:r>
              <a:rPr lang="en-US" dirty="0"/>
              <a:t>Use the chat bar to answer, let's go!</a:t>
            </a:r>
            <a:endParaRPr lang="fr-FR" dirty="0"/>
          </a:p>
        </p:txBody>
      </p:sp>
      <p:sp>
        <p:nvSpPr>
          <p:cNvPr id="4" name="Espace réservé du numéro de diapositive 3"/>
          <p:cNvSpPr>
            <a:spLocks noGrp="1"/>
          </p:cNvSpPr>
          <p:nvPr>
            <p:ph type="sldNum" sz="quarter" idx="10"/>
          </p:nvPr>
        </p:nvSpPr>
        <p:spPr/>
        <p:txBody>
          <a:bodyPr/>
          <a:lstStyle/>
          <a:p>
            <a:fld id="{8181DDA1-7EA9-44E9-B030-6E9B6209B249}" type="slidenum">
              <a:rPr lang="fr-FR" smtClean="0"/>
              <a:t>19</a:t>
            </a:fld>
            <a:endParaRPr lang="fr-FR"/>
          </a:p>
        </p:txBody>
      </p:sp>
    </p:spTree>
    <p:extLst>
      <p:ext uri="{BB962C8B-B14F-4D97-AF65-F5344CB8AC3E}">
        <p14:creationId xmlns:p14="http://schemas.microsoft.com/office/powerpoint/2010/main" val="207742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 have oily skin and large inflamed imperfections on my lower face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Ideal response: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are dealing here with severe and long-lasting acne, so we propose at home Juvenil as a compress 10/15 min to purify, then the cream 15 in local application to calm the inflammation and purify and 5 drops of </a:t>
            </a:r>
            <a:r>
              <a:rPr lang="en-US" dirty="0" err="1"/>
              <a:t>juvenil</a:t>
            </a:r>
            <a:r>
              <a:rPr lang="en-US" dirty="0"/>
              <a:t> mixed with the usual care cream.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any time of the day apply the </a:t>
            </a:r>
            <a:r>
              <a:rPr lang="en-US" dirty="0" err="1"/>
              <a:t>sos</a:t>
            </a:r>
            <a:r>
              <a:rPr lang="en-US" dirty="0"/>
              <a:t> spot roll 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could also advise the application of cream 15 twice a week in a thick layer for 20 minutes and make the excess penetrate.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20</a:t>
            </a:fld>
            <a:endParaRPr lang="fr-FR"/>
          </a:p>
        </p:txBody>
      </p:sp>
    </p:spTree>
    <p:extLst>
      <p:ext uri="{BB962C8B-B14F-4D97-AF65-F5344CB8AC3E}">
        <p14:creationId xmlns:p14="http://schemas.microsoft.com/office/powerpoint/2010/main" val="242625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When I shave, I get ingrown hairs!</a:t>
            </a:r>
          </a:p>
          <a:p>
            <a:endParaRPr lang="fr-FR" dirty="0"/>
          </a:p>
          <a:p>
            <a:r>
              <a:rPr lang="en-US" dirty="0"/>
              <a:t>Ideal response:</a:t>
            </a:r>
          </a:p>
          <a:p>
            <a:r>
              <a:rPr lang="en-US" dirty="0"/>
              <a:t>In the case of localized ingrown hairs, we recommend the use of SOS SPOT roll-on.</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21</a:t>
            </a:fld>
            <a:endParaRPr lang="fr-FR"/>
          </a:p>
        </p:txBody>
      </p:sp>
    </p:spTree>
    <p:extLst>
      <p:ext uri="{BB962C8B-B14F-4D97-AF65-F5344CB8AC3E}">
        <p14:creationId xmlns:p14="http://schemas.microsoft.com/office/powerpoint/2010/main" val="216191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Since the menopause, I  have noticed the appearance of localized imperfections.</a:t>
            </a:r>
          </a:p>
          <a:p>
            <a:endParaRPr lang="fr-FR" sz="1200" dirty="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Roboto" panose="02000000000000000000" pitchFamily="2" charset="0"/>
              </a:rPr>
              <a:t>Ideal answer: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Roboto" panose="02000000000000000000" pitchFamily="2" charset="0"/>
              </a:rPr>
              <a:t>In the case of localized imperfections, we recommend the use of SOS SPOT roll-on. Here, the appearance of blemishes is linked to hormonal fluctuations.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Roboto" panose="02000000000000000000" pitchFamily="2" charset="0"/>
              </a:rPr>
              <a:t>This type of blemish is common during menopause or pregnancy.</a:t>
            </a:r>
            <a:endParaRPr lang="fr-FR" dirty="0"/>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22</a:t>
            </a:fld>
            <a:endParaRPr lang="fr-FR"/>
          </a:p>
        </p:txBody>
      </p:sp>
    </p:spTree>
    <p:extLst>
      <p:ext uri="{BB962C8B-B14F-4D97-AF65-F5344CB8AC3E}">
        <p14:creationId xmlns:p14="http://schemas.microsoft.com/office/powerpoint/2010/main" val="218635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dirty="0"/>
              <a:t>Today we're going to talk about acne, the different types of acne that exist and how to </a:t>
            </a:r>
            <a:r>
              <a:rPr lang="en-US" dirty="0" err="1"/>
              <a:t>recognise</a:t>
            </a:r>
            <a:r>
              <a:rPr lang="en-US" dirty="0"/>
              <a:t> them. We'll then take a look at the </a:t>
            </a:r>
            <a:r>
              <a:rPr lang="en-US" dirty="0" err="1"/>
              <a:t>Yon-Ka</a:t>
            </a:r>
            <a:r>
              <a:rPr lang="en-US" dirty="0"/>
              <a:t> Purity offer to review our anti-imperfection allies.</a:t>
            </a:r>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2</a:t>
            </a:fld>
            <a:endParaRPr lang="fr-FR"/>
          </a:p>
        </p:txBody>
      </p:sp>
    </p:spTree>
    <p:extLst>
      <p:ext uri="{BB962C8B-B14F-4D97-AF65-F5344CB8AC3E}">
        <p14:creationId xmlns:p14="http://schemas.microsoft.com/office/powerpoint/2010/main" val="90910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After each waxing I have redness and small pimples that appear</a:t>
            </a:r>
          </a:p>
          <a:p>
            <a:endParaRPr lang="fr-FR" sz="1200" dirty="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Roboto" panose="02000000000000000000" pitchFamily="2" charset="0"/>
              </a:rPr>
              <a:t>Ideal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Roboto" panose="02000000000000000000" pitchFamily="2" charset="0"/>
              </a:rPr>
              <a:t>Here the imperfections are related to the hair removal, to avoid redness and pimples, application of the cream 15 in a thick layer 5/10 min then make penetrate the excess.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23</a:t>
            </a:fld>
            <a:endParaRPr lang="fr-FR"/>
          </a:p>
        </p:txBody>
      </p:sp>
    </p:spTree>
    <p:extLst>
      <p:ext uri="{BB962C8B-B14F-4D97-AF65-F5344CB8AC3E}">
        <p14:creationId xmlns:p14="http://schemas.microsoft.com/office/powerpoint/2010/main" val="358409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My daughter has acne on her face</a:t>
            </a:r>
          </a:p>
          <a:p>
            <a:endParaRPr lang="fr-FR" dirty="0"/>
          </a:p>
          <a:p>
            <a:r>
              <a:rPr lang="en-US" dirty="0"/>
              <a:t>Ideal answer :</a:t>
            </a:r>
          </a:p>
          <a:p>
            <a:r>
              <a:rPr lang="en-US" dirty="0"/>
              <a:t>In this case, we recommend using JUVENIL at home as a compress and mixing it with the treatment cream. During the day, apply SOS SPOT roll-on locally. </a:t>
            </a:r>
            <a:endParaRPr lang="fr-FR" sz="1200" dirty="0">
              <a:ea typeface="Roboto" panose="02000000000000000000" pitchFamily="2" charset="0"/>
            </a:endParaRPr>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24</a:t>
            </a:fld>
            <a:endParaRPr lang="fr-FR"/>
          </a:p>
        </p:txBody>
      </p:sp>
    </p:spTree>
    <p:extLst>
      <p:ext uri="{BB962C8B-B14F-4D97-AF65-F5344CB8AC3E}">
        <p14:creationId xmlns:p14="http://schemas.microsoft.com/office/powerpoint/2010/main" val="930860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 have dilated pores and excessive sebum production on my forehead</a:t>
            </a:r>
          </a:p>
          <a:p>
            <a:endParaRPr lang="fr-FR" dirty="0"/>
          </a:p>
          <a:p>
            <a:r>
              <a:rPr lang="en-US" dirty="0"/>
              <a:t>Ideal answer:</a:t>
            </a:r>
          </a:p>
          <a:p>
            <a:endParaRPr lang="en-US" dirty="0"/>
          </a:p>
          <a:p>
            <a:r>
              <a:rPr lang="en-US" dirty="0"/>
              <a:t>To regulate sebum secretion and tighten pores, apply emulsion pure in a compress 10/15 min</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25</a:t>
            </a:fld>
            <a:endParaRPr lang="fr-FR"/>
          </a:p>
        </p:txBody>
      </p:sp>
    </p:spTree>
    <p:extLst>
      <p:ext uri="{BB962C8B-B14F-4D97-AF65-F5344CB8AC3E}">
        <p14:creationId xmlns:p14="http://schemas.microsoft.com/office/powerpoint/2010/main" val="2106951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 have sensitive skin and imperfections on my cheeks</a:t>
            </a:r>
          </a:p>
          <a:p>
            <a:endParaRPr lang="fr-FR" dirty="0"/>
          </a:p>
          <a:p>
            <a:r>
              <a:rPr lang="en-US" dirty="0"/>
              <a:t>Ideal answer:</a:t>
            </a:r>
          </a:p>
          <a:p>
            <a:r>
              <a:rPr lang="en-US" dirty="0"/>
              <a:t>Acne and sensitivity often go together, we recommend at home cream 15 locally then Juvenil mixed with the usual day cream</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26</a:t>
            </a:fld>
            <a:endParaRPr lang="fr-FR"/>
          </a:p>
        </p:txBody>
      </p:sp>
    </p:spTree>
    <p:extLst>
      <p:ext uri="{BB962C8B-B14F-4D97-AF65-F5344CB8AC3E}">
        <p14:creationId xmlns:p14="http://schemas.microsoft.com/office/powerpoint/2010/main" val="17901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I have </a:t>
            </a:r>
            <a:r>
              <a:rPr lang="fr-FR" dirty="0" err="1"/>
              <a:t>recurrent</a:t>
            </a:r>
            <a:r>
              <a:rPr lang="fr-FR" dirty="0"/>
              <a:t> </a:t>
            </a:r>
            <a:r>
              <a:rPr lang="fr-FR" dirty="0" err="1"/>
              <a:t>blackheads</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Ideal answer: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avoid the reappearance of blackheads, it is recommended to apply cream 15 and a compress of pure emulsion after extraction to purify, cleanse and soothe.</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27</a:t>
            </a:fld>
            <a:endParaRPr lang="fr-FR"/>
          </a:p>
        </p:txBody>
      </p:sp>
    </p:spTree>
    <p:extLst>
      <p:ext uri="{BB962C8B-B14F-4D97-AF65-F5344CB8AC3E}">
        <p14:creationId xmlns:p14="http://schemas.microsoft.com/office/powerpoint/2010/main" val="293862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 have itchy mosquito bites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Ideal response: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Compress with emulsion pure to soothe and facilitate skin regeneration.</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28</a:t>
            </a:fld>
            <a:endParaRPr lang="fr-FR"/>
          </a:p>
        </p:txBody>
      </p:sp>
    </p:spTree>
    <p:extLst>
      <p:ext uri="{BB962C8B-B14F-4D97-AF65-F5344CB8AC3E}">
        <p14:creationId xmlns:p14="http://schemas.microsoft.com/office/powerpoint/2010/main" val="937146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err="1"/>
              <a:t>Study</a:t>
            </a:r>
            <a:r>
              <a:rPr lang="fr-FR" baseline="0" dirty="0"/>
              <a:t> case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1: nettoyant crème, </a:t>
            </a:r>
            <a:r>
              <a:rPr lang="en-US" baseline="0" dirty="0"/>
              <a:t>specific for sensitive skin to provide comfort</a:t>
            </a: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2: lotion PS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3: treatment phase with a combination of </a:t>
            </a:r>
            <a:r>
              <a:rPr lang="en-US" baseline="0" dirty="0" err="1"/>
              <a:t>juvenil</a:t>
            </a:r>
            <a:r>
              <a:rPr lang="en-US" baseline="0" dirty="0"/>
              <a:t> + cream 15 locally &amp; SOS spot at any time of the day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4: excellence code eye/lip contour and excellence code cream to fight against all signs of ageing. If there are many imperfections, add 5 drops of </a:t>
            </a:r>
            <a:r>
              <a:rPr lang="en-US" baseline="0" dirty="0" err="1"/>
              <a:t>Juvénil</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5: once or twice a week </a:t>
            </a:r>
            <a:r>
              <a:rPr lang="en-US" baseline="0" dirty="0" err="1"/>
              <a:t>yon-ka</a:t>
            </a:r>
            <a:r>
              <a:rPr lang="en-US" baseline="0" dirty="0"/>
              <a:t> </a:t>
            </a:r>
            <a:r>
              <a:rPr lang="en-US" baseline="0" dirty="0" err="1"/>
              <a:t>gommage</a:t>
            </a:r>
            <a:r>
              <a:rPr lang="en-US" baseline="0" dirty="0"/>
              <a:t> + sensitive mask (as a night mask).</a:t>
            </a: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29</a:t>
            </a:fld>
            <a:endParaRPr lang="fr-FR"/>
          </a:p>
        </p:txBody>
      </p:sp>
    </p:spTree>
    <p:extLst>
      <p:ext uri="{BB962C8B-B14F-4D97-AF65-F5344CB8AC3E}">
        <p14:creationId xmlns:p14="http://schemas.microsoft.com/office/powerpoint/2010/main" val="1985406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181DDA1-7EA9-44E9-B030-6E9B6209B249}" type="slidenum">
              <a:rPr lang="fr-FR" smtClean="0"/>
              <a:t>30</a:t>
            </a:fld>
            <a:endParaRPr lang="fr-FR"/>
          </a:p>
        </p:txBody>
      </p:sp>
    </p:spTree>
    <p:extLst>
      <p:ext uri="{BB962C8B-B14F-4D97-AF65-F5344CB8AC3E}">
        <p14:creationId xmlns:p14="http://schemas.microsoft.com/office/powerpoint/2010/main" val="2351533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 will conclude this webinar with a reminder of the procedure to follow for professional, effective and invisible blackhead removal:</a:t>
            </a:r>
          </a:p>
          <a:p>
            <a:endParaRPr lang="en-US" dirty="0"/>
          </a:p>
          <a:p>
            <a:r>
              <a:rPr lang="en-US" dirty="0"/>
              <a:t>1: Hydra + Ampoule on the areas to be treated, make it penetrate by small pinches and kneading. Its strong hydrating power (PCA, vegetable glycerin) allows to soften the pores</a:t>
            </a:r>
          </a:p>
          <a:p>
            <a:endParaRPr lang="en-US" dirty="0"/>
          </a:p>
          <a:p>
            <a:r>
              <a:rPr lang="en-US" dirty="0"/>
              <a:t>2: manual extraction, under steam if necessary to facilitate extraction</a:t>
            </a:r>
          </a:p>
          <a:p>
            <a:endParaRPr lang="en-US" dirty="0"/>
          </a:p>
          <a:p>
            <a:r>
              <a:rPr lang="en-US" dirty="0"/>
              <a:t>3: apply a thick layer of cream 15 locally, to avoid reactions/small pimples/redness following the extraction</a:t>
            </a:r>
          </a:p>
          <a:p>
            <a:endParaRPr lang="en-US" dirty="0"/>
          </a:p>
          <a:p>
            <a:r>
              <a:rPr lang="en-US" dirty="0"/>
              <a:t>4: compress of emulsion </a:t>
            </a:r>
            <a:r>
              <a:rPr lang="en-US" dirty="0" err="1"/>
              <a:t>concentrée</a:t>
            </a:r>
            <a:r>
              <a:rPr lang="en-US" dirty="0"/>
              <a:t> to purify</a:t>
            </a:r>
            <a:endParaRPr lang="fr-FR"/>
          </a:p>
          <a:p>
            <a:endParaRPr lang="fr-FR" dirty="0"/>
          </a:p>
        </p:txBody>
      </p:sp>
      <p:sp>
        <p:nvSpPr>
          <p:cNvPr id="4" name="Espace réservé du numéro de diapositive 3"/>
          <p:cNvSpPr>
            <a:spLocks noGrp="1"/>
          </p:cNvSpPr>
          <p:nvPr>
            <p:ph type="sldNum" sz="quarter" idx="10"/>
          </p:nvPr>
        </p:nvSpPr>
        <p:spPr/>
        <p:txBody>
          <a:bodyPr/>
          <a:lstStyle/>
          <a:p>
            <a:fld id="{8181DDA1-7EA9-44E9-B030-6E9B6209B249}" type="slidenum">
              <a:rPr lang="fr-FR" smtClean="0"/>
              <a:t>31</a:t>
            </a:fld>
            <a:endParaRPr lang="fr-FR"/>
          </a:p>
        </p:txBody>
      </p:sp>
    </p:spTree>
    <p:extLst>
      <p:ext uri="{BB962C8B-B14F-4D97-AF65-F5344CB8AC3E}">
        <p14:creationId xmlns:p14="http://schemas.microsoft.com/office/powerpoint/2010/main" val="3740362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685800" y="871538"/>
            <a:ext cx="7769225" cy="4370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39635" y="5530535"/>
            <a:ext cx="5117075" cy="5239451"/>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endParaRPr dirty="0">
              <a:solidFill>
                <a:schemeClr val="dk1"/>
              </a:solidFill>
            </a:endParaRPr>
          </a:p>
        </p:txBody>
      </p:sp>
    </p:spTree>
    <p:extLst>
      <p:ext uri="{BB962C8B-B14F-4D97-AF65-F5344CB8AC3E}">
        <p14:creationId xmlns:p14="http://schemas.microsoft.com/office/powerpoint/2010/main" val="211776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1" i="0" u="none" strike="noStrike" dirty="0">
                <a:solidFill>
                  <a:srgbClr val="303030"/>
                </a:solidFill>
                <a:effectLst/>
                <a:latin typeface="Raleway" pitchFamily="2" charset="0"/>
              </a:rPr>
              <a:t>What is sebum?</a:t>
            </a:r>
          </a:p>
          <a:p>
            <a:pPr algn="l"/>
            <a:r>
              <a:rPr lang="en-US" b="0" i="0" u="none" strike="noStrike" dirty="0">
                <a:solidFill>
                  <a:srgbClr val="303030"/>
                </a:solidFill>
                <a:effectLst/>
                <a:latin typeface="Raleway" pitchFamily="2" charset="0"/>
              </a:rPr>
              <a:t>Sebum is the oily film secreted naturally by the skin. Its role is to keep the epidermis hydrated: it is part of the skin's hydrolipidic film. It protects the skin from drying out and external aggression, while keeping it supple. When it is produced in excess, it is the cause of oily skin, or acne pimples. When it is lacking, it is responsible for dry skin.</a:t>
            </a:r>
          </a:p>
          <a:p>
            <a:pPr algn="l"/>
            <a:endParaRPr lang="fr-FR" b="0" i="0" dirty="0">
              <a:solidFill>
                <a:srgbClr val="303030"/>
              </a:solidFill>
              <a:effectLst/>
              <a:latin typeface="Raleway" pitchFamily="2" charset="0"/>
            </a:endParaRPr>
          </a:p>
          <a:p>
            <a:pPr marL="171450" indent="-171450" algn="l">
              <a:buFont typeface="Wingdings" panose="05000000000000000000" pitchFamily="2" charset="2"/>
              <a:buChar char="Ø"/>
            </a:pPr>
            <a:r>
              <a:rPr lang="en-US" sz="1200" b="1" dirty="0">
                <a:solidFill>
                  <a:schemeClr val="tx1">
                    <a:lumMod val="75000"/>
                    <a:lumOff val="25000"/>
                  </a:schemeClr>
                </a:solidFill>
                <a:latin typeface="Roboto Light" panose="02000000000000000000" pitchFamily="2" charset="0"/>
                <a:ea typeface="Roboto Light" panose="02000000000000000000" pitchFamily="2" charset="0"/>
              </a:rPr>
              <a:t>HYPERPRODUCTION OF SEBUM </a:t>
            </a:r>
          </a:p>
          <a:p>
            <a:pPr algn="l"/>
            <a:r>
              <a:rPr lang="en-US" b="0" i="0" dirty="0">
                <a:solidFill>
                  <a:srgbClr val="31363C"/>
                </a:solidFill>
                <a:effectLst/>
                <a:latin typeface="Inter"/>
              </a:rPr>
              <a:t>This excessive secretion is the result of the action of sex hormones, whether at puberty or, in adult women, at certain times in the menstrual cycle or during pregnancy.</a:t>
            </a:r>
          </a:p>
          <a:p>
            <a:pPr algn="l"/>
            <a:endParaRPr lang="fr-FR" b="0" i="0" dirty="0">
              <a:solidFill>
                <a:srgbClr val="303030"/>
              </a:solidFill>
              <a:effectLst/>
              <a:latin typeface="Raleway" pitchFamily="2" charset="0"/>
            </a:endParaRPr>
          </a:p>
          <a:p>
            <a:pPr marL="171450" indent="-171450" algn="l">
              <a:buFont typeface="Wingdings" panose="05000000000000000000" pitchFamily="2" charset="2"/>
              <a:buChar char="Ø"/>
            </a:pPr>
            <a:r>
              <a:rPr lang="en-US" sz="1200" b="1" dirty="0">
                <a:solidFill>
                  <a:schemeClr val="tx1">
                    <a:lumMod val="75000"/>
                    <a:lumOff val="25000"/>
                  </a:schemeClr>
                </a:solidFill>
                <a:latin typeface="Roboto Light" panose="02000000000000000000" pitchFamily="2" charset="0"/>
                <a:ea typeface="Roboto Light" panose="02000000000000000000" pitchFamily="2" charset="0"/>
              </a:rPr>
              <a:t>OBSTRUCTION OF THE FOLLICULAR CANAL </a:t>
            </a:r>
            <a:endParaRPr lang="en-US" b="1" i="0" dirty="0">
              <a:solidFill>
                <a:srgbClr val="31363C"/>
              </a:solidFill>
              <a:effectLst/>
              <a:latin typeface="Inter"/>
            </a:endParaRPr>
          </a:p>
          <a:p>
            <a:pPr algn="l"/>
            <a:r>
              <a:rPr lang="en-US" b="0" i="0" dirty="0">
                <a:solidFill>
                  <a:srgbClr val="31363C"/>
                </a:solidFill>
                <a:effectLst/>
                <a:latin typeface="Inter"/>
              </a:rPr>
              <a:t>The walls of the canal that connects each orifice of the hair follicles to the surface of the skin tend to thicken, reducing its diameter and partially blocking the diffusion of sebum out of the follicle. This phenomenon, combined with excessive sebum production, leads to an accumulation of sebum in the follicle. The follicle increases in volume and sometimes ruptures under the pressure of the accumulated sebum. </a:t>
            </a:r>
            <a:r>
              <a:rPr lang="en-US" b="0" i="0" dirty="0" err="1">
                <a:solidFill>
                  <a:srgbClr val="31363C"/>
                </a:solidFill>
                <a:effectLst/>
                <a:latin typeface="Inter"/>
              </a:rPr>
              <a:t>Seborrhoeic</a:t>
            </a:r>
            <a:r>
              <a:rPr lang="en-US" b="0" i="0" dirty="0">
                <a:solidFill>
                  <a:srgbClr val="31363C"/>
                </a:solidFill>
                <a:effectLst/>
                <a:latin typeface="Inter"/>
              </a:rPr>
              <a:t> retention is responsible for the formation of </a:t>
            </a:r>
            <a:r>
              <a:rPr lang="en-US" b="0" i="0" dirty="0" err="1">
                <a:solidFill>
                  <a:srgbClr val="31363C"/>
                </a:solidFill>
                <a:effectLst/>
                <a:latin typeface="Inter"/>
              </a:rPr>
              <a:t>comedones</a:t>
            </a:r>
            <a:r>
              <a:rPr lang="en-US" b="0" i="0" dirty="0">
                <a:solidFill>
                  <a:srgbClr val="31363C"/>
                </a:solidFill>
                <a:effectLst/>
                <a:latin typeface="Inter"/>
              </a:rPr>
              <a:t> (blackheads and whiteheads).</a:t>
            </a:r>
          </a:p>
          <a:p>
            <a:pPr algn="l"/>
            <a:endParaRPr lang="fr-FR" b="0" i="0" dirty="0">
              <a:solidFill>
                <a:srgbClr val="31363C"/>
              </a:solidFill>
              <a:effectLst/>
              <a:latin typeface="Inter"/>
            </a:endParaRPr>
          </a:p>
          <a:p>
            <a:pPr marL="171450" indent="-171450" algn="l">
              <a:buFont typeface="Wingdings" panose="05000000000000000000" pitchFamily="2" charset="2"/>
              <a:buChar char="Ø"/>
            </a:pPr>
            <a:r>
              <a:rPr lang="en-US" sz="1200" b="1" dirty="0">
                <a:solidFill>
                  <a:schemeClr val="tx1">
                    <a:lumMod val="75000"/>
                    <a:lumOff val="25000"/>
                  </a:schemeClr>
                </a:solidFill>
                <a:latin typeface="Roboto Light" panose="02000000000000000000" pitchFamily="2" charset="0"/>
                <a:ea typeface="Roboto Light" panose="02000000000000000000" pitchFamily="2" charset="0"/>
              </a:rPr>
              <a:t>INFLAMMATION</a:t>
            </a:r>
          </a:p>
          <a:p>
            <a:pPr algn="l"/>
            <a:r>
              <a:rPr lang="en-US" b="0" i="0" dirty="0">
                <a:solidFill>
                  <a:srgbClr val="2D6C94"/>
                </a:solidFill>
                <a:effectLst/>
                <a:latin typeface="IBM Plex Serif" panose="020B0604020202020204" pitchFamily="18" charset="0"/>
              </a:rPr>
              <a:t>When a follicle is blocked and filled with sebum, inflammation can occur, linked both to the damage caused to the follicle by excess sebum and to the proliferation of a micro-organism called </a:t>
            </a:r>
            <a:r>
              <a:rPr lang="en-US" b="0" i="0" dirty="0" err="1">
                <a:solidFill>
                  <a:srgbClr val="2D6C94"/>
                </a:solidFill>
                <a:effectLst/>
                <a:latin typeface="IBM Plex Serif" panose="020B0604020202020204" pitchFamily="18" charset="0"/>
              </a:rPr>
              <a:t>Propionobacterium</a:t>
            </a:r>
            <a:r>
              <a:rPr lang="en-US" b="0" i="0" dirty="0">
                <a:solidFill>
                  <a:srgbClr val="2D6C94"/>
                </a:solidFill>
                <a:effectLst/>
                <a:latin typeface="IBM Plex Serif" panose="020B0604020202020204" pitchFamily="18" charset="0"/>
              </a:rPr>
              <a:t> acnes. This micro-organism is naturally present in the follicles. In the presence of large quantities of sebum (on which it feeds), </a:t>
            </a:r>
            <a:r>
              <a:rPr lang="en-US" b="0" i="0" dirty="0" err="1">
                <a:solidFill>
                  <a:srgbClr val="2D6C94"/>
                </a:solidFill>
                <a:effectLst/>
                <a:latin typeface="IBM Plex Serif" panose="020B0604020202020204" pitchFamily="18" charset="0"/>
              </a:rPr>
              <a:t>Propionobacterium</a:t>
            </a:r>
            <a:r>
              <a:rPr lang="en-US" b="0" i="0" dirty="0">
                <a:solidFill>
                  <a:srgbClr val="2D6C94"/>
                </a:solidFill>
                <a:effectLst/>
                <a:latin typeface="IBM Plex Serif" panose="020B0604020202020204" pitchFamily="18" charset="0"/>
              </a:rPr>
              <a:t> acnes multiplies excessively and contributes to inflammation of the follicle and surrounding skin. This leads to the formation of papules or </a:t>
            </a:r>
            <a:r>
              <a:rPr lang="en-US" b="0" i="0" dirty="0" err="1">
                <a:solidFill>
                  <a:srgbClr val="2D6C94"/>
                </a:solidFill>
                <a:effectLst/>
                <a:latin typeface="IBM Plex Serif" panose="020B0604020202020204" pitchFamily="18" charset="0"/>
              </a:rPr>
              <a:t>nodules.The</a:t>
            </a:r>
            <a:r>
              <a:rPr lang="en-US" b="0" i="0" dirty="0">
                <a:solidFill>
                  <a:srgbClr val="2D6C94"/>
                </a:solidFill>
                <a:effectLst/>
                <a:latin typeface="IBM Plex Serif" panose="020B0604020202020204" pitchFamily="18" charset="0"/>
              </a:rPr>
              <a:t> follicle may be superinfected by other bacteria present on the skin, leading to the appearance of a pustule or cyst containing pus.</a:t>
            </a:r>
            <a:endParaRPr lang="fr-FR" b="0" i="0" dirty="0">
              <a:solidFill>
                <a:srgbClr val="303030"/>
              </a:solidFill>
              <a:effectLst/>
              <a:latin typeface="Raleway" pitchFamily="2" charset="0"/>
            </a:endParaRPr>
          </a:p>
          <a:p>
            <a:pPr algn="l"/>
            <a:endParaRPr lang="fr-FR" b="0" i="0" dirty="0">
              <a:solidFill>
                <a:srgbClr val="303030"/>
              </a:solidFill>
              <a:effectLst/>
              <a:latin typeface="Raleway" pitchFamily="2" charset="0"/>
            </a:endParaRPr>
          </a:p>
          <a:p>
            <a:pPr algn="l"/>
            <a:r>
              <a:rPr lang="en-US" b="0" u="sng" dirty="0"/>
              <a:t>Baby acne</a:t>
            </a:r>
          </a:p>
          <a:p>
            <a:pPr algn="l"/>
            <a:r>
              <a:rPr lang="en-US" b="0" dirty="0"/>
              <a:t>This is an eruption of pimples similar to teenage acne that occurs in newborn babies. It is also due to hormonal changes: a drop in maternal hormones in the baby's body after birth. This acne does not require any specific treatment.</a:t>
            </a:r>
            <a:endParaRPr lang="fr-FR" b="0" dirty="0"/>
          </a:p>
        </p:txBody>
      </p:sp>
      <p:sp>
        <p:nvSpPr>
          <p:cNvPr id="4" name="Espace réservé du numéro de diapositive 3"/>
          <p:cNvSpPr>
            <a:spLocks noGrp="1"/>
          </p:cNvSpPr>
          <p:nvPr>
            <p:ph type="sldNum" sz="quarter" idx="5"/>
          </p:nvPr>
        </p:nvSpPr>
        <p:spPr/>
        <p:txBody>
          <a:bodyPr/>
          <a:lstStyle/>
          <a:p>
            <a:fld id="{8181DDA1-7EA9-44E9-B030-6E9B6209B249}" type="slidenum">
              <a:rPr lang="fr-FR" smtClean="0"/>
              <a:t>3</a:t>
            </a:fld>
            <a:endParaRPr lang="fr-FR"/>
          </a:p>
        </p:txBody>
      </p:sp>
    </p:spTree>
    <p:extLst>
      <p:ext uri="{BB962C8B-B14F-4D97-AF65-F5344CB8AC3E}">
        <p14:creationId xmlns:p14="http://schemas.microsoft.com/office/powerpoint/2010/main" val="107903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dirty="0">
                <a:solidFill>
                  <a:srgbClr val="0D0D0D"/>
                </a:solidFill>
                <a:effectLst/>
                <a:latin typeface="Söhne"/>
              </a:rPr>
              <a:t>Acne is a common skin condition that can present in various types, often </a:t>
            </a:r>
            <a:r>
              <a:rPr lang="en-US" b="0" i="0" dirty="0" err="1">
                <a:solidFill>
                  <a:srgbClr val="0D0D0D"/>
                </a:solidFill>
                <a:effectLst/>
                <a:latin typeface="Söhne"/>
              </a:rPr>
              <a:t>characterised</a:t>
            </a:r>
            <a:r>
              <a:rPr lang="en-US" b="0" i="0" dirty="0">
                <a:solidFill>
                  <a:srgbClr val="0D0D0D"/>
                </a:solidFill>
                <a:effectLst/>
                <a:latin typeface="Söhne"/>
              </a:rPr>
              <a:t> by the severity of the rash and associated symptoms. Here are the main types of acne:</a:t>
            </a:r>
          </a:p>
          <a:p>
            <a:pPr algn="l"/>
            <a:endParaRPr lang="fr-FR" b="0" i="0" dirty="0">
              <a:solidFill>
                <a:srgbClr val="0D0D0D"/>
              </a:solidFill>
              <a:effectLst/>
              <a:latin typeface="Söhne"/>
            </a:endParaRPr>
          </a:p>
          <a:p>
            <a:pPr algn="l">
              <a:buFont typeface="+mj-lt"/>
              <a:buAutoNum type="arabicPeriod"/>
            </a:pPr>
            <a:r>
              <a:rPr lang="en-US" b="0" i="0" u="sng" dirty="0">
                <a:solidFill>
                  <a:srgbClr val="0D0D0D"/>
                </a:solidFill>
                <a:effectLst/>
                <a:latin typeface="Söhne"/>
              </a:rPr>
              <a:t>Acne vulgaris</a:t>
            </a:r>
            <a:r>
              <a:rPr lang="en-US" b="0" i="0" dirty="0">
                <a:solidFill>
                  <a:srgbClr val="0D0D0D"/>
                </a:solidFill>
                <a:effectLst/>
                <a:latin typeface="Söhne"/>
              </a:rPr>
              <a:t>: This is the most common type of acne. It is </a:t>
            </a:r>
            <a:r>
              <a:rPr lang="en-US" b="0" i="0" dirty="0" err="1">
                <a:solidFill>
                  <a:srgbClr val="0D0D0D"/>
                </a:solidFill>
                <a:effectLst/>
                <a:latin typeface="Söhne"/>
              </a:rPr>
              <a:t>characterised</a:t>
            </a:r>
            <a:r>
              <a:rPr lang="en-US" b="0" i="0" dirty="0">
                <a:solidFill>
                  <a:srgbClr val="0D0D0D"/>
                </a:solidFill>
                <a:effectLst/>
                <a:latin typeface="Söhne"/>
              </a:rPr>
              <a:t> by pimples, blackheads, whiteheads and cysts. Acne vulgaris can vary in severity, from mild to severe.</a:t>
            </a:r>
          </a:p>
          <a:p>
            <a:pPr algn="l">
              <a:buFont typeface="+mj-lt"/>
              <a:buAutoNum type="arabicPeriod"/>
            </a:pPr>
            <a:endParaRPr lang="en-US" b="0" i="0" dirty="0">
              <a:solidFill>
                <a:srgbClr val="0D0D0D"/>
              </a:solidFill>
              <a:effectLst/>
              <a:latin typeface="Söhne"/>
            </a:endParaRPr>
          </a:p>
          <a:p>
            <a:pPr algn="l">
              <a:buFont typeface="+mj-lt"/>
              <a:buAutoNum type="arabicPeriod"/>
            </a:pPr>
            <a:r>
              <a:rPr lang="en-US" b="0" i="0" u="sng" dirty="0">
                <a:solidFill>
                  <a:srgbClr val="0D0D0D"/>
                </a:solidFill>
                <a:effectLst/>
                <a:latin typeface="Söhne"/>
              </a:rPr>
              <a:t>Nodular acne</a:t>
            </a:r>
            <a:r>
              <a:rPr lang="en-US" b="0" i="0" dirty="0">
                <a:solidFill>
                  <a:srgbClr val="0D0D0D"/>
                </a:solidFill>
                <a:effectLst/>
                <a:latin typeface="Söhne"/>
              </a:rPr>
              <a:t>: Nodular acne is </a:t>
            </a:r>
            <a:r>
              <a:rPr lang="en-US" b="0" i="0" dirty="0" err="1">
                <a:solidFill>
                  <a:srgbClr val="0D0D0D"/>
                </a:solidFill>
                <a:effectLst/>
                <a:latin typeface="Söhne"/>
              </a:rPr>
              <a:t>characterised</a:t>
            </a:r>
            <a:r>
              <a:rPr lang="en-US" b="0" i="0" dirty="0">
                <a:solidFill>
                  <a:srgbClr val="0D0D0D"/>
                </a:solidFill>
                <a:effectLst/>
                <a:latin typeface="Söhne"/>
              </a:rPr>
              <a:t> by deep, painful lesions under the skin called nodules. These nodules can be large and inflamed, and tend to persist for weeks or even months.</a:t>
            </a:r>
          </a:p>
          <a:p>
            <a:pPr algn="l">
              <a:buFont typeface="+mj-lt"/>
              <a:buAutoNum type="arabicPeriod"/>
            </a:pPr>
            <a:endParaRPr lang="en-US" b="0" i="0" dirty="0">
              <a:solidFill>
                <a:srgbClr val="0D0D0D"/>
              </a:solidFill>
              <a:effectLst/>
              <a:latin typeface="Söhne"/>
            </a:endParaRPr>
          </a:p>
          <a:p>
            <a:pPr algn="l">
              <a:buFont typeface="+mj-lt"/>
              <a:buAutoNum type="arabicPeriod"/>
            </a:pPr>
            <a:r>
              <a:rPr lang="en-US" b="0" i="0" u="sng" dirty="0">
                <a:solidFill>
                  <a:srgbClr val="0D0D0D"/>
                </a:solidFill>
                <a:effectLst/>
                <a:latin typeface="Söhne"/>
              </a:rPr>
              <a:t>Cystic acne: </a:t>
            </a:r>
            <a:r>
              <a:rPr lang="en-US" b="0" i="0" dirty="0">
                <a:solidFill>
                  <a:srgbClr val="0D0D0D"/>
                </a:solidFill>
                <a:effectLst/>
                <a:latin typeface="Söhne"/>
              </a:rPr>
              <a:t>Cystic acne is similar to nodular acne, but involves even deeper and more inflamed cysts. These cysts can be filled with pus and can leave significant scars</a:t>
            </a:r>
          </a:p>
          <a:p>
            <a:pPr algn="l">
              <a:buFont typeface="+mj-lt"/>
              <a:buAutoNum type="arabicPeriod"/>
            </a:pPr>
            <a:endParaRPr lang="fr-FR" b="0" i="0" dirty="0">
              <a:solidFill>
                <a:srgbClr val="FF0000"/>
              </a:solidFill>
              <a:effectLst/>
              <a:highlight>
                <a:srgbClr val="FFFF00"/>
              </a:highlight>
              <a:latin typeface="Söhne"/>
            </a:endParaRPr>
          </a:p>
          <a:p>
            <a:pPr algn="l">
              <a:buFont typeface="+mj-lt"/>
              <a:buAutoNum type="arabicPeriod"/>
            </a:pPr>
            <a:r>
              <a:rPr lang="en-US" b="0" i="0" u="sng" dirty="0" err="1">
                <a:solidFill>
                  <a:srgbClr val="0D0D0D"/>
                </a:solidFill>
                <a:effectLst/>
                <a:latin typeface="Söhne"/>
              </a:rPr>
              <a:t>Papulo</a:t>
            </a:r>
            <a:r>
              <a:rPr lang="en-US" b="0" i="0" u="sng" dirty="0">
                <a:solidFill>
                  <a:srgbClr val="0D0D0D"/>
                </a:solidFill>
                <a:effectLst/>
                <a:latin typeface="Söhne"/>
              </a:rPr>
              <a:t>-pustular acne</a:t>
            </a:r>
            <a:r>
              <a:rPr lang="en-US" b="0" i="0" dirty="0">
                <a:solidFill>
                  <a:srgbClr val="0D0D0D"/>
                </a:solidFill>
                <a:effectLst/>
                <a:latin typeface="Söhne"/>
              </a:rPr>
              <a:t>: This form of acne manifests itself as papules (small inflamed red pimples) and pustules (pus-filled pimples) on the skin. It can be moderate to severe and often requires medical treatment.</a:t>
            </a:r>
          </a:p>
          <a:p>
            <a:pPr algn="l">
              <a:buFont typeface="+mj-lt"/>
              <a:buAutoNum type="arabicPeriod"/>
            </a:pPr>
            <a:endParaRPr lang="en-US" b="0" i="0" dirty="0">
              <a:solidFill>
                <a:srgbClr val="0D0D0D"/>
              </a:solidFill>
              <a:effectLst/>
              <a:latin typeface="Söhne"/>
            </a:endParaRPr>
          </a:p>
          <a:p>
            <a:pPr algn="l">
              <a:buFont typeface="+mj-lt"/>
              <a:buAutoNum type="arabicPeriod"/>
            </a:pPr>
            <a:r>
              <a:rPr lang="en-US" b="0" i="0" u="sng" dirty="0">
                <a:solidFill>
                  <a:srgbClr val="0D0D0D"/>
                </a:solidFill>
                <a:effectLst/>
                <a:latin typeface="Söhne"/>
              </a:rPr>
              <a:t>Acne </a:t>
            </a:r>
            <a:r>
              <a:rPr lang="en-US" b="0" i="0" u="sng" dirty="0" err="1">
                <a:solidFill>
                  <a:srgbClr val="0D0D0D"/>
                </a:solidFill>
                <a:effectLst/>
                <a:latin typeface="Söhne"/>
              </a:rPr>
              <a:t>conglobata</a:t>
            </a:r>
            <a:r>
              <a:rPr lang="en-US" b="0" i="0" dirty="0">
                <a:solidFill>
                  <a:srgbClr val="0D0D0D"/>
                </a:solidFill>
                <a:effectLst/>
                <a:latin typeface="Söhne"/>
              </a:rPr>
              <a:t>: Acne </a:t>
            </a:r>
            <a:r>
              <a:rPr lang="en-US" b="0" i="0" dirty="0" err="1">
                <a:solidFill>
                  <a:srgbClr val="0D0D0D"/>
                </a:solidFill>
                <a:effectLst/>
                <a:latin typeface="Söhne"/>
              </a:rPr>
              <a:t>conglobata</a:t>
            </a:r>
            <a:r>
              <a:rPr lang="en-US" b="0" i="0" dirty="0">
                <a:solidFill>
                  <a:srgbClr val="0D0D0D"/>
                </a:solidFill>
                <a:effectLst/>
                <a:latin typeface="Söhne"/>
              </a:rPr>
              <a:t> is a severe form of acne </a:t>
            </a:r>
            <a:r>
              <a:rPr lang="en-US" b="0" i="0" dirty="0" err="1">
                <a:solidFill>
                  <a:srgbClr val="0D0D0D"/>
                </a:solidFill>
                <a:effectLst/>
                <a:latin typeface="Söhne"/>
              </a:rPr>
              <a:t>characterised</a:t>
            </a:r>
            <a:r>
              <a:rPr lang="en-US" b="0" i="0" dirty="0">
                <a:solidFill>
                  <a:srgbClr val="0D0D0D"/>
                </a:solidFill>
                <a:effectLst/>
                <a:latin typeface="Söhne"/>
              </a:rPr>
              <a:t> by large cysts, inflamed nodules and suppurative lesions. It can cause severe scarring and generally requires intensive medical treatment.</a:t>
            </a:r>
          </a:p>
          <a:p>
            <a:pPr algn="l">
              <a:buFont typeface="+mj-lt"/>
              <a:buAutoNum type="arabicPeriod"/>
            </a:pPr>
            <a:endParaRPr lang="fr-FR" b="0" i="0" dirty="0">
              <a:solidFill>
                <a:srgbClr val="0D0D0D"/>
              </a:solidFill>
              <a:effectLst/>
              <a:latin typeface="Söhne"/>
            </a:endParaRPr>
          </a:p>
          <a:p>
            <a:pPr algn="l">
              <a:buFont typeface="+mj-lt"/>
              <a:buAutoNum type="arabicPeriod"/>
            </a:pPr>
            <a:r>
              <a:rPr lang="en-US" b="0" i="0" u="sng" dirty="0">
                <a:solidFill>
                  <a:srgbClr val="0D0D0D"/>
                </a:solidFill>
                <a:effectLst/>
                <a:latin typeface="Söhne"/>
              </a:rPr>
              <a:t>Acne fulminans: </a:t>
            </a:r>
            <a:r>
              <a:rPr lang="en-US" b="0" i="0" dirty="0">
                <a:solidFill>
                  <a:srgbClr val="0D0D0D"/>
                </a:solidFill>
                <a:effectLst/>
                <a:latin typeface="Söhne"/>
              </a:rPr>
              <a:t>This is a rare and serious form of acne that suddenly manifests itself as inflamed nodules, ulcers, abscesses and systemic symptoms such as fever and joint pain. It requires urgent medical treatment.</a:t>
            </a:r>
          </a:p>
          <a:p>
            <a:pPr algn="l">
              <a:buFont typeface="+mj-lt"/>
              <a:buAutoNum type="arabicPeriod"/>
            </a:pPr>
            <a:endParaRPr lang="fr-FR" b="0" i="0" dirty="0">
              <a:solidFill>
                <a:srgbClr val="0D0D0D"/>
              </a:solidFill>
              <a:effectLst/>
              <a:latin typeface="Söhne"/>
            </a:endParaRPr>
          </a:p>
          <a:p>
            <a:pPr algn="l"/>
            <a:r>
              <a:rPr lang="en-US" b="0" i="0" dirty="0">
                <a:solidFill>
                  <a:srgbClr val="0D0D0D"/>
                </a:solidFill>
                <a:effectLst/>
                <a:latin typeface="Söhne"/>
              </a:rPr>
              <a:t>Each type of acne may require a specific treatment approach, from non-prescription topical treatments to prescription drugs and advanced dermatological treatments such as chemical peels, laser therapy or corticosteroid injections. It's important to consult a dermatologist for an accurate diagnosis and a treatment plan tailored to your type of acne and its severity.</a:t>
            </a:r>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4</a:t>
            </a:fld>
            <a:endParaRPr lang="fr-FR"/>
          </a:p>
        </p:txBody>
      </p:sp>
    </p:spTree>
    <p:extLst>
      <p:ext uri="{BB962C8B-B14F-4D97-AF65-F5344CB8AC3E}">
        <p14:creationId xmlns:p14="http://schemas.microsoft.com/office/powerpoint/2010/main" val="303767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en-US" b="0" i="0" dirty="0">
                <a:solidFill>
                  <a:srgbClr val="0032A0"/>
                </a:solidFill>
                <a:effectLst/>
                <a:latin typeface="NIVEABrandType-Regular"/>
              </a:rPr>
              <a:t>Blackheads - these are small, clogged pores. They can be black or yellow in </a:t>
            </a:r>
            <a:r>
              <a:rPr lang="en-US" b="0" i="0" dirty="0" err="1">
                <a:solidFill>
                  <a:srgbClr val="0032A0"/>
                </a:solidFill>
                <a:effectLst/>
                <a:latin typeface="NIVEABrandType-Regular"/>
              </a:rPr>
              <a:t>colour</a:t>
            </a:r>
            <a:r>
              <a:rPr lang="en-US" b="0" i="0" dirty="0">
                <a:solidFill>
                  <a:srgbClr val="0032A0"/>
                </a:solidFill>
                <a:effectLst/>
                <a:latin typeface="NIVEABrandType-Regular"/>
              </a:rPr>
              <a:t>. They can become inflamed if pierced, so it's best to leave them alone and opt for a good cleanser instead.</a:t>
            </a:r>
          </a:p>
          <a:p>
            <a:pPr marL="228600" indent="-228600">
              <a:buAutoNum type="arabicPeriod"/>
            </a:pPr>
            <a:endParaRPr lang="en-US" b="0" i="0" dirty="0">
              <a:solidFill>
                <a:srgbClr val="0032A0"/>
              </a:solidFill>
              <a:effectLst/>
              <a:latin typeface="NIVEABrandType-Regular"/>
            </a:endParaRPr>
          </a:p>
          <a:p>
            <a:pPr marL="228600" indent="-228600">
              <a:buAutoNum type="arabicPeriod"/>
            </a:pPr>
            <a:r>
              <a:rPr lang="en-US" b="0" i="0" dirty="0">
                <a:solidFill>
                  <a:srgbClr val="0032A0"/>
                </a:solidFill>
                <a:effectLst/>
                <a:latin typeface="NIVEABrandType-Regular"/>
              </a:rPr>
              <a:t>Whiteheads - these are similar to blackheads, but are often white (hence the name).</a:t>
            </a:r>
          </a:p>
          <a:p>
            <a:pPr marL="228600" indent="-228600">
              <a:buAutoNum type="arabicPeriod"/>
            </a:pPr>
            <a:endParaRPr lang="en-US" b="0" i="0" dirty="0">
              <a:solidFill>
                <a:srgbClr val="0032A0"/>
              </a:solidFill>
              <a:effectLst/>
              <a:latin typeface="NIVEABrandType-Regular"/>
            </a:endParaRPr>
          </a:p>
          <a:p>
            <a:pPr marL="228600" indent="-228600">
              <a:buAutoNum type="arabicPeriod"/>
            </a:pPr>
            <a:r>
              <a:rPr lang="en-US" b="0" i="0" dirty="0">
                <a:solidFill>
                  <a:srgbClr val="0032A0"/>
                </a:solidFill>
                <a:effectLst/>
                <a:latin typeface="NIVEABrandType-Regular"/>
              </a:rPr>
              <a:t>Papules - these are small red pimples that can be quite painful.</a:t>
            </a:r>
          </a:p>
          <a:p>
            <a:pPr marL="228600" indent="-228600">
              <a:buAutoNum type="arabicPeriod"/>
            </a:pPr>
            <a:endParaRPr lang="en-US" b="0" i="0" dirty="0">
              <a:solidFill>
                <a:srgbClr val="0032A0"/>
              </a:solidFill>
              <a:effectLst/>
              <a:latin typeface="NIVEABrandType-Regular"/>
            </a:endParaRPr>
          </a:p>
          <a:p>
            <a:pPr marL="228600" indent="-228600">
              <a:buAutoNum type="arabicPeriod"/>
            </a:pPr>
            <a:r>
              <a:rPr lang="en-US" b="0" i="0" dirty="0">
                <a:solidFill>
                  <a:srgbClr val="0032A0"/>
                </a:solidFill>
                <a:effectLst/>
                <a:latin typeface="NIVEABrandType-Regular"/>
              </a:rPr>
              <a:t>Pustules - papules often become pustules. Their contents can become inflamed, and pustules often have a white tip. Don't be tempted to pierce them! Instead, opt for a treating cream. </a:t>
            </a:r>
          </a:p>
          <a:p>
            <a:pPr marL="228600" indent="-228600">
              <a:buAutoNum type="arabicPeriod"/>
            </a:pPr>
            <a:endParaRPr lang="en-US" b="0" i="0" dirty="0">
              <a:solidFill>
                <a:srgbClr val="0032A0"/>
              </a:solidFill>
              <a:effectLst/>
              <a:latin typeface="NIVEABrandType-Regular"/>
            </a:endParaRPr>
          </a:p>
          <a:p>
            <a:pPr marL="228600" indent="-228600">
              <a:buAutoNum type="arabicPeriod"/>
            </a:pPr>
            <a:r>
              <a:rPr lang="en-US" b="0" i="0" dirty="0">
                <a:solidFill>
                  <a:srgbClr val="0032A0"/>
                </a:solidFill>
                <a:effectLst/>
                <a:latin typeface="NIVEABrandType-Regular"/>
              </a:rPr>
              <a:t>Nodules - these are large, hard bumps that form under the surface of the skin and can be painful.</a:t>
            </a:r>
          </a:p>
          <a:p>
            <a:pPr marL="228600" indent="-228600">
              <a:buAutoNum type="arabicPeriod"/>
            </a:pPr>
            <a:endParaRPr lang="en-US" b="0" i="0" dirty="0">
              <a:solidFill>
                <a:srgbClr val="0032A0"/>
              </a:solidFill>
              <a:effectLst/>
              <a:latin typeface="NIVEABrandType-Regular"/>
            </a:endParaRPr>
          </a:p>
          <a:p>
            <a:pPr marL="228600" indent="-228600">
              <a:buAutoNum type="arabicPeriod"/>
            </a:pPr>
            <a:r>
              <a:rPr lang="en-US" b="0" i="0" dirty="0">
                <a:solidFill>
                  <a:srgbClr val="0032A0"/>
                </a:solidFill>
                <a:effectLst/>
                <a:latin typeface="NIVEABrandType-Regular"/>
              </a:rPr>
              <a:t>Cysts - these can be extremely painful. They resemble subcutaneous boils and, as they form deep down, are more likely to heal poorly. </a:t>
            </a:r>
            <a:endParaRPr lang="fr-FR" dirty="0"/>
          </a:p>
        </p:txBody>
      </p:sp>
      <p:sp>
        <p:nvSpPr>
          <p:cNvPr id="4" name="Espace réservé du numéro de diapositive 3"/>
          <p:cNvSpPr>
            <a:spLocks noGrp="1"/>
          </p:cNvSpPr>
          <p:nvPr>
            <p:ph type="sldNum" sz="quarter" idx="5"/>
          </p:nvPr>
        </p:nvSpPr>
        <p:spPr/>
        <p:txBody>
          <a:bodyPr/>
          <a:lstStyle/>
          <a:p>
            <a:fld id="{8181DDA1-7EA9-44E9-B030-6E9B6209B249}" type="slidenum">
              <a:rPr lang="fr-FR" smtClean="0"/>
              <a:t>5</a:t>
            </a:fld>
            <a:endParaRPr lang="fr-FR"/>
          </a:p>
        </p:txBody>
      </p:sp>
    </p:spTree>
    <p:extLst>
      <p:ext uri="{BB962C8B-B14F-4D97-AF65-F5344CB8AC3E}">
        <p14:creationId xmlns:p14="http://schemas.microsoft.com/office/powerpoint/2010/main" val="131805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r>
              <a:rPr lang="en-US" b="1" i="0" dirty="0">
                <a:solidFill>
                  <a:srgbClr val="163860"/>
                </a:solidFill>
                <a:effectLst/>
                <a:latin typeface="inherit"/>
              </a:rPr>
              <a:t>What are the risk factors?</a:t>
            </a:r>
          </a:p>
          <a:p>
            <a:pPr algn="l" fontAlgn="base"/>
            <a:r>
              <a:rPr lang="en-US" b="0" i="0" dirty="0">
                <a:solidFill>
                  <a:srgbClr val="163860"/>
                </a:solidFill>
                <a:effectLst/>
                <a:latin typeface="inherit"/>
              </a:rPr>
              <a:t>The risk factors are well known: some of them, if taken into account, can prevent acne worsening.</a:t>
            </a:r>
          </a:p>
          <a:p>
            <a:pPr algn="l" fontAlgn="base"/>
            <a:endParaRPr lang="fr-FR" b="0" i="0" dirty="0">
              <a:solidFill>
                <a:srgbClr val="163860"/>
              </a:solidFill>
              <a:effectLst/>
              <a:latin typeface="inheri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i="0" u="sng" dirty="0">
                <a:solidFill>
                  <a:srgbClr val="163860"/>
                </a:solidFill>
                <a:effectLst/>
                <a:latin typeface="inherit"/>
              </a:rPr>
              <a:t>Heredity: </a:t>
            </a:r>
            <a:r>
              <a:rPr lang="en-US" b="0" i="0" dirty="0">
                <a:solidFill>
                  <a:srgbClr val="163860"/>
                </a:solidFill>
                <a:effectLst/>
                <a:latin typeface="inherit"/>
              </a:rPr>
              <a:t>A family history of acne. If your parents had acne, you are more likely to have it.</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b="0" i="0" dirty="0">
              <a:solidFill>
                <a:srgbClr val="163860"/>
              </a:solidFill>
              <a:effectLst/>
              <a:latin typeface="inherit"/>
            </a:endParaRPr>
          </a:p>
          <a:p>
            <a:pPr algn="l">
              <a:buFont typeface="Arial" panose="020B0604020202020204" pitchFamily="34" charset="0"/>
              <a:buNone/>
            </a:pPr>
            <a:r>
              <a:rPr lang="fr-FR" b="1" i="0" u="sng" dirty="0">
                <a:solidFill>
                  <a:srgbClr val="163860"/>
                </a:solidFill>
                <a:effectLst/>
                <a:latin typeface="inherit"/>
              </a:rPr>
              <a:t>Hormonal </a:t>
            </a:r>
            <a:r>
              <a:rPr lang="fr-FR" b="1" i="0" u="sng" dirty="0" err="1">
                <a:solidFill>
                  <a:srgbClr val="163860"/>
                </a:solidFill>
                <a:effectLst/>
                <a:latin typeface="inherit"/>
              </a:rPr>
              <a:t>factors</a:t>
            </a:r>
            <a:r>
              <a:rPr lang="fr-FR" b="1" i="0" u="sng" dirty="0">
                <a:solidFill>
                  <a:srgbClr val="163860"/>
                </a:solidFill>
                <a:effectLst/>
                <a:latin typeface="inherit"/>
              </a:rPr>
              <a:t>: </a:t>
            </a:r>
          </a:p>
          <a:p>
            <a:pPr marL="171450" indent="-171450" algn="l">
              <a:buFont typeface="Arial" panose="020B0604020202020204" pitchFamily="34" charset="0"/>
              <a:buChar char="•"/>
            </a:pPr>
            <a:r>
              <a:rPr lang="fr-FR" b="0" i="0" dirty="0">
                <a:solidFill>
                  <a:srgbClr val="163860"/>
                </a:solidFill>
                <a:effectLst/>
                <a:latin typeface="inherit"/>
              </a:rPr>
              <a:t>Hormonal fluctuations </a:t>
            </a:r>
            <a:r>
              <a:rPr lang="fr-FR" b="0" i="0" dirty="0" err="1">
                <a:solidFill>
                  <a:srgbClr val="163860"/>
                </a:solidFill>
                <a:effectLst/>
                <a:latin typeface="inherit"/>
              </a:rPr>
              <a:t>during</a:t>
            </a:r>
            <a:r>
              <a:rPr lang="fr-FR" b="0" i="0" dirty="0">
                <a:solidFill>
                  <a:srgbClr val="163860"/>
                </a:solidFill>
                <a:effectLst/>
                <a:latin typeface="inherit"/>
              </a:rPr>
              <a:t> </a:t>
            </a:r>
            <a:r>
              <a:rPr lang="fr-FR" b="0" i="0" dirty="0" err="1">
                <a:solidFill>
                  <a:srgbClr val="163860"/>
                </a:solidFill>
                <a:effectLst/>
                <a:latin typeface="inherit"/>
              </a:rPr>
              <a:t>puberty</a:t>
            </a:r>
            <a:r>
              <a:rPr lang="fr-FR" b="0" i="0" dirty="0">
                <a:solidFill>
                  <a:srgbClr val="163860"/>
                </a:solidFill>
                <a:effectLst/>
                <a:latin typeface="inherit"/>
              </a:rPr>
              <a:t>.</a:t>
            </a:r>
          </a:p>
          <a:p>
            <a:pPr marL="171450" indent="-171450" algn="l">
              <a:buFont typeface="Arial" panose="020B0604020202020204" pitchFamily="34" charset="0"/>
              <a:buChar char="•"/>
            </a:pPr>
            <a:r>
              <a:rPr lang="fr-FR" b="0" i="0" dirty="0">
                <a:solidFill>
                  <a:srgbClr val="163860"/>
                </a:solidFill>
                <a:effectLst/>
                <a:latin typeface="inherit"/>
              </a:rPr>
              <a:t>Menstruation, </a:t>
            </a:r>
            <a:r>
              <a:rPr lang="fr-FR" b="0" i="0" dirty="0" err="1">
                <a:solidFill>
                  <a:srgbClr val="163860"/>
                </a:solidFill>
                <a:effectLst/>
                <a:latin typeface="inherit"/>
              </a:rPr>
              <a:t>pregnancy</a:t>
            </a:r>
            <a:r>
              <a:rPr lang="fr-FR" b="0" i="0" dirty="0">
                <a:solidFill>
                  <a:srgbClr val="163860"/>
                </a:solidFill>
                <a:effectLst/>
                <a:latin typeface="inherit"/>
              </a:rPr>
              <a:t> and the use of hormonal contraceptives by </a:t>
            </a:r>
            <a:r>
              <a:rPr lang="fr-FR" b="0" i="0" dirty="0" err="1">
                <a:solidFill>
                  <a:srgbClr val="163860"/>
                </a:solidFill>
                <a:effectLst/>
                <a:latin typeface="inherit"/>
              </a:rPr>
              <a:t>women</a:t>
            </a:r>
            <a:r>
              <a:rPr lang="fr-FR" b="0" i="0" dirty="0">
                <a:solidFill>
                  <a:srgbClr val="163860"/>
                </a:solidFill>
                <a:effectLst/>
                <a:latin typeface="inherit"/>
              </a:rPr>
              <a:t>.</a:t>
            </a:r>
          </a:p>
          <a:p>
            <a:pPr marL="171450" indent="-171450" algn="l">
              <a:buFont typeface="Arial" panose="020B0604020202020204" pitchFamily="34" charset="0"/>
              <a:buChar char="•"/>
            </a:pPr>
            <a:r>
              <a:rPr lang="fr-FR" b="0" i="0" dirty="0">
                <a:solidFill>
                  <a:srgbClr val="163860"/>
                </a:solidFill>
                <a:effectLst/>
                <a:latin typeface="inherit"/>
              </a:rPr>
              <a:t>Endocrine </a:t>
            </a:r>
            <a:r>
              <a:rPr lang="fr-FR" b="0" i="0" dirty="0" err="1">
                <a:solidFill>
                  <a:srgbClr val="163860"/>
                </a:solidFill>
                <a:effectLst/>
                <a:latin typeface="inherit"/>
              </a:rPr>
              <a:t>disorders</a:t>
            </a:r>
            <a:r>
              <a:rPr lang="fr-FR" b="0" i="0" dirty="0">
                <a:solidFill>
                  <a:srgbClr val="163860"/>
                </a:solidFill>
                <a:effectLst/>
                <a:latin typeface="inherit"/>
              </a:rPr>
              <a:t> </a:t>
            </a:r>
            <a:r>
              <a:rPr lang="fr-FR" b="0" i="0" dirty="0" err="1">
                <a:solidFill>
                  <a:srgbClr val="163860"/>
                </a:solidFill>
                <a:effectLst/>
                <a:latin typeface="inherit"/>
              </a:rPr>
              <a:t>such</a:t>
            </a:r>
            <a:r>
              <a:rPr lang="fr-FR" b="0" i="0" dirty="0">
                <a:solidFill>
                  <a:srgbClr val="163860"/>
                </a:solidFill>
                <a:effectLst/>
                <a:latin typeface="inherit"/>
              </a:rPr>
              <a:t> as </a:t>
            </a:r>
            <a:r>
              <a:rPr lang="fr-FR" b="0" i="0" dirty="0" err="1">
                <a:solidFill>
                  <a:srgbClr val="163860"/>
                </a:solidFill>
                <a:effectLst/>
                <a:latin typeface="inherit"/>
              </a:rPr>
              <a:t>polycystic</a:t>
            </a:r>
            <a:r>
              <a:rPr lang="fr-FR" b="0" i="0" dirty="0">
                <a:solidFill>
                  <a:srgbClr val="163860"/>
                </a:solidFill>
                <a:effectLst/>
                <a:latin typeface="inherit"/>
              </a:rPr>
              <a:t> </a:t>
            </a:r>
            <a:r>
              <a:rPr lang="fr-FR" b="0" i="0" dirty="0" err="1">
                <a:solidFill>
                  <a:srgbClr val="163860"/>
                </a:solidFill>
                <a:effectLst/>
                <a:latin typeface="inherit"/>
              </a:rPr>
              <a:t>ovary</a:t>
            </a:r>
            <a:r>
              <a:rPr lang="fr-FR" b="0" i="0" dirty="0">
                <a:solidFill>
                  <a:srgbClr val="163860"/>
                </a:solidFill>
                <a:effectLst/>
                <a:latin typeface="inherit"/>
              </a:rPr>
              <a:t> syndrome (PCOS).</a:t>
            </a:r>
          </a:p>
          <a:p>
            <a:pPr marL="0" indent="0" algn="l">
              <a:buFont typeface="Arial" panose="020B0604020202020204" pitchFamily="34" charset="0"/>
              <a:buNone/>
            </a:pPr>
            <a:endParaRPr lang="fr-FR" b="0" i="0" dirty="0">
              <a:solidFill>
                <a:srgbClr val="163860"/>
              </a:solidFill>
              <a:effectLst/>
              <a:latin typeface="inherit"/>
            </a:endParaRPr>
          </a:p>
          <a:p>
            <a:pPr algn="l" fontAlgn="base"/>
            <a:r>
              <a:rPr lang="en-US" b="1" i="0" dirty="0">
                <a:solidFill>
                  <a:srgbClr val="163860"/>
                </a:solidFill>
                <a:effectLst/>
                <a:latin typeface="inherit"/>
              </a:rPr>
              <a:t>Exposure to the</a:t>
            </a:r>
            <a:r>
              <a:rPr lang="en-US" b="1" i="0" u="sng" dirty="0">
                <a:solidFill>
                  <a:srgbClr val="163860"/>
                </a:solidFill>
                <a:effectLst/>
                <a:latin typeface="inherit"/>
              </a:rPr>
              <a:t> sun </a:t>
            </a:r>
            <a:r>
              <a:rPr lang="en-US" b="1" i="0" dirty="0">
                <a:solidFill>
                  <a:srgbClr val="163860"/>
                </a:solidFill>
                <a:effectLst/>
                <a:latin typeface="inherit"/>
              </a:rPr>
              <a:t>is not recommended</a:t>
            </a:r>
            <a:r>
              <a:rPr lang="en-US" b="0" i="0" dirty="0">
                <a:solidFill>
                  <a:srgbClr val="163860"/>
                </a:solidFill>
                <a:effectLst/>
                <a:latin typeface="inherit"/>
              </a:rPr>
              <a:t>, even if it may give the temporary impression of reducing lesions, given its anti-inflammatory effect. In fact, ultraviolet (UV) rays accentuate the corneal plug, which explains why acne worsens after exposure to the sun.</a:t>
            </a:r>
          </a:p>
          <a:p>
            <a:pPr algn="l" fontAlgn="base"/>
            <a:endParaRPr lang="fr-FR" b="0" i="0" dirty="0">
              <a:solidFill>
                <a:srgbClr val="163860"/>
              </a:solidFill>
              <a:effectLst/>
              <a:latin typeface="inherit"/>
            </a:endParaRPr>
          </a:p>
          <a:p>
            <a:pPr algn="l" fontAlgn="base"/>
            <a:r>
              <a:rPr lang="en-US" b="1" i="0" u="sng" dirty="0">
                <a:solidFill>
                  <a:srgbClr val="163860"/>
                </a:solidFill>
                <a:effectLst/>
                <a:latin typeface="inherit"/>
              </a:rPr>
              <a:t>Some medications</a:t>
            </a:r>
            <a:r>
              <a:rPr lang="en-US" b="0" i="0" dirty="0">
                <a:solidFill>
                  <a:srgbClr val="163860"/>
                </a:solidFill>
                <a:effectLst/>
                <a:latin typeface="inherit"/>
              </a:rPr>
              <a:t>: such as corticosteroids, androgens and lithium.</a:t>
            </a:r>
          </a:p>
          <a:p>
            <a:pPr algn="l" fontAlgn="base"/>
            <a:endParaRPr lang="fr-FR" b="0" i="0" dirty="0">
              <a:solidFill>
                <a:srgbClr val="0D0D0D"/>
              </a:solidFill>
              <a:effectLst/>
              <a:latin typeface="ui-sans-serif"/>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i="0" u="sng" dirty="0">
                <a:solidFill>
                  <a:srgbClr val="0D0D0D"/>
                </a:solidFill>
                <a:effectLst/>
                <a:latin typeface="ui-sans-serif"/>
              </a:rPr>
              <a:t>Hygiene: </a:t>
            </a:r>
            <a:r>
              <a:rPr lang="en-US" b="0" i="0" dirty="0">
                <a:solidFill>
                  <a:srgbClr val="0D0D0D"/>
                </a:solidFill>
                <a:effectLst/>
                <a:latin typeface="ui-sans-serif"/>
              </a:rPr>
              <a:t>inadequate or excessive skin hygiene</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b="0" i="0" dirty="0">
              <a:solidFill>
                <a:srgbClr val="0D0D0D"/>
              </a:solidFill>
              <a:effectLst/>
              <a:latin typeface="ui-sans-serif"/>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i="0" u="sng" dirty="0">
                <a:solidFill>
                  <a:srgbClr val="0D0D0D"/>
                </a:solidFill>
                <a:effectLst/>
                <a:latin typeface="ui-sans-serif"/>
              </a:rPr>
              <a:t>Food: </a:t>
            </a:r>
            <a:r>
              <a:rPr lang="en-US" b="0" i="0" dirty="0">
                <a:solidFill>
                  <a:srgbClr val="0D0D0D"/>
                </a:solidFill>
                <a:effectLst/>
                <a:latin typeface="ui-sans-serif"/>
              </a:rPr>
              <a:t>A diet rich in refined carbohydrates and dairy products may be linked to acne in some </a:t>
            </a:r>
            <a:r>
              <a:rPr lang="en-US" b="0" i="0" dirty="0" err="1">
                <a:solidFill>
                  <a:srgbClr val="0D0D0D"/>
                </a:solidFill>
                <a:effectLst/>
                <a:latin typeface="ui-sans-serif"/>
              </a:rPr>
              <a:t>people.Reduce</a:t>
            </a:r>
            <a:r>
              <a:rPr lang="en-US" b="0" i="0" dirty="0">
                <a:solidFill>
                  <a:srgbClr val="0D0D0D"/>
                </a:solidFill>
                <a:effectLst/>
                <a:latin typeface="ui-sans-serif"/>
              </a:rPr>
              <a:t> consumption of spicy foods (for some people, </a:t>
            </a:r>
            <a:r>
              <a:rPr lang="en-US" b="0" i="0" dirty="0" err="1">
                <a:solidFill>
                  <a:srgbClr val="0D0D0D"/>
                </a:solidFill>
                <a:effectLst/>
                <a:latin typeface="ui-sans-serif"/>
              </a:rPr>
              <a:t>chilli</a:t>
            </a:r>
            <a:r>
              <a:rPr lang="en-US" b="0" i="0" dirty="0">
                <a:solidFill>
                  <a:srgbClr val="0D0D0D"/>
                </a:solidFill>
                <a:effectLst/>
                <a:latin typeface="ui-sans-serif"/>
              </a:rPr>
              <a:t> irritates the skin, leading to the appearance of acne pimples on the skin).</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b="0" i="0" dirty="0">
              <a:solidFill>
                <a:srgbClr val="163860"/>
              </a:solidFill>
              <a:effectLst/>
              <a:latin typeface="inherit"/>
            </a:endParaRPr>
          </a:p>
          <a:p>
            <a:pPr algn="l" fontAlgn="base"/>
            <a:r>
              <a:rPr lang="en-US" b="0" i="0" dirty="0">
                <a:solidFill>
                  <a:srgbClr val="0D0D0D"/>
                </a:solidFill>
                <a:effectLst/>
                <a:latin typeface="ui-sans-serif"/>
              </a:rPr>
              <a:t>By taking these factors into account, it is possible to take preventive and management measures to </a:t>
            </a:r>
            <a:r>
              <a:rPr lang="en-US" b="0" i="0" dirty="0" err="1">
                <a:solidFill>
                  <a:srgbClr val="0D0D0D"/>
                </a:solidFill>
                <a:effectLst/>
                <a:latin typeface="ui-sans-serif"/>
              </a:rPr>
              <a:t>minimise</a:t>
            </a:r>
            <a:r>
              <a:rPr lang="en-US" b="0" i="0" dirty="0">
                <a:solidFill>
                  <a:srgbClr val="0D0D0D"/>
                </a:solidFill>
                <a:effectLst/>
                <a:latin typeface="ui-sans-serif"/>
              </a:rPr>
              <a:t> the risk of acne appearing or worsening.</a:t>
            </a:r>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6</a:t>
            </a:fld>
            <a:endParaRPr lang="fr-FR"/>
          </a:p>
        </p:txBody>
      </p:sp>
    </p:spTree>
    <p:extLst>
      <p:ext uri="{BB962C8B-B14F-4D97-AF65-F5344CB8AC3E}">
        <p14:creationId xmlns:p14="http://schemas.microsoft.com/office/powerpoint/2010/main" val="172178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As you know, the purity range now consists of 4 distinct products:</a:t>
            </a:r>
          </a:p>
          <a:p>
            <a:pPr marL="330200" indent="-171450" rtl="0" eaLnBrk="1" fontAlgn="auto" latinLnBrk="0" hangingPunct="1">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Emulsion pure to purify and regulate</a:t>
            </a:r>
          </a:p>
          <a:p>
            <a:pPr marL="330200" indent="-171450" rtl="0" eaLnBrk="1" fontAlgn="auto" latinLnBrk="0" hangingPunct="1">
              <a:buFont typeface="Arial" panose="020B0604020202020204" pitchFamily="34" charset="0"/>
              <a:buChar char="•"/>
            </a:pPr>
            <a:r>
              <a:rPr lang="en-US" sz="1200" b="0" i="0" u="none" strike="noStrike" cap="none" dirty="0" err="1">
                <a:solidFill>
                  <a:srgbClr val="000000"/>
                </a:solidFill>
                <a:effectLst/>
                <a:latin typeface="Arial"/>
                <a:ea typeface="Arial"/>
                <a:cs typeface="Arial"/>
                <a:sym typeface="Arial"/>
              </a:rPr>
              <a:t>Juvénil</a:t>
            </a:r>
            <a:r>
              <a:rPr lang="en-US" sz="1200" b="0" i="0" u="none" strike="noStrike" cap="none" dirty="0">
                <a:solidFill>
                  <a:srgbClr val="000000"/>
                </a:solidFill>
                <a:effectLst/>
                <a:latin typeface="Arial"/>
                <a:ea typeface="Arial"/>
                <a:cs typeface="Arial"/>
                <a:sym typeface="Arial"/>
              </a:rPr>
              <a:t> and </a:t>
            </a:r>
            <a:r>
              <a:rPr lang="en-US" sz="1200" b="0" i="0" u="none" strike="noStrike" cap="none" dirty="0" err="1">
                <a:solidFill>
                  <a:srgbClr val="000000"/>
                </a:solidFill>
                <a:effectLst/>
                <a:latin typeface="Arial"/>
                <a:ea typeface="Arial"/>
                <a:cs typeface="Arial"/>
                <a:sym typeface="Arial"/>
              </a:rPr>
              <a:t>sos</a:t>
            </a:r>
            <a:r>
              <a:rPr lang="en-US" sz="1200" b="0" i="0" u="none" strike="noStrike" cap="none" dirty="0">
                <a:solidFill>
                  <a:srgbClr val="000000"/>
                </a:solidFill>
                <a:effectLst/>
                <a:latin typeface="Arial"/>
                <a:ea typeface="Arial"/>
                <a:cs typeface="Arial"/>
                <a:sym typeface="Arial"/>
              </a:rPr>
              <a:t> spot roll on to purify and sanitize</a:t>
            </a:r>
          </a:p>
          <a:p>
            <a:pPr marL="330200" indent="-171450" rtl="0" eaLnBrk="1" fontAlgn="auto" latinLnBrk="0" hangingPunct="1">
              <a:buFont typeface="Arial" panose="020B0604020202020204" pitchFamily="34" charset="0"/>
              <a:buChar char="•"/>
            </a:pPr>
            <a:r>
              <a:rPr lang="en-US" sz="1200" b="0" i="0" u="none" strike="noStrike" cap="none" dirty="0">
                <a:solidFill>
                  <a:srgbClr val="000000"/>
                </a:solidFill>
                <a:effectLst/>
                <a:latin typeface="Arial"/>
                <a:ea typeface="Arial"/>
                <a:cs typeface="Arial"/>
                <a:sym typeface="Arial"/>
              </a:rPr>
              <a:t>Cream 15 to purify and calm</a:t>
            </a:r>
          </a:p>
          <a:p>
            <a:pPr marL="158750" indent="0" rtl="0" eaLnBrk="1" fontAlgn="auto"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en-US" sz="1200" b="0" i="0" u="none" strike="noStrike" cap="none" dirty="0">
                <a:solidFill>
                  <a:srgbClr val="000000"/>
                </a:solidFill>
                <a:effectLst/>
                <a:latin typeface="Arial"/>
                <a:ea typeface="Arial"/>
                <a:cs typeface="Arial"/>
                <a:sym typeface="Arial"/>
              </a:rPr>
              <a:t>Let's take a closer look at the actions and benefits of each:</a:t>
            </a:r>
            <a:endParaRPr lang="fr-FR" sz="1200" b="0" i="0" u="none" strike="noStrike" cap="none" dirty="0">
              <a:solidFill>
                <a:srgbClr val="000000"/>
              </a:solidFill>
              <a:effectLst/>
              <a:latin typeface="Arial"/>
              <a:ea typeface="Arial"/>
              <a:cs typeface="Arial"/>
              <a:sym typeface="Arial"/>
            </a:endParaRPr>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8</a:t>
            </a:fld>
            <a:endParaRPr lang="fr-FR"/>
          </a:p>
        </p:txBody>
      </p:sp>
    </p:spTree>
    <p:extLst>
      <p:ext uri="{BB962C8B-B14F-4D97-AF65-F5344CB8AC3E}">
        <p14:creationId xmlns:p14="http://schemas.microsoft.com/office/powerpoint/2010/main" val="2742902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67263" y="615950"/>
            <a:ext cx="5483225" cy="3084513"/>
          </a:xfrm>
        </p:spPr>
      </p:sp>
      <p:sp>
        <p:nvSpPr>
          <p:cNvPr id="3" name="Espace réservé des commentaires 2"/>
          <p:cNvSpPr>
            <a:spLocks noGrp="1"/>
          </p:cNvSpPr>
          <p:nvPr>
            <p:ph type="body" idx="1"/>
          </p:nvPr>
        </p:nvSpPr>
        <p:spPr/>
        <p:txBody>
          <a:bodyPr>
            <a:normAutofit fontScale="55000" lnSpcReduction="20000"/>
          </a:bodyPr>
          <a:lstStyle/>
          <a:p>
            <a:pPr marL="158750" indent="0" rtl="0" eaLnBrk="1" fontAlgn="ctr" latinLnBrk="0" hangingPunct="1">
              <a:buNone/>
            </a:pPr>
            <a:r>
              <a:rPr lang="fr-FR" sz="1200" b="1" i="0" u="none" strike="noStrike" cap="none" dirty="0">
                <a:solidFill>
                  <a:srgbClr val="000000"/>
                </a:solidFill>
                <a:effectLst/>
                <a:latin typeface="Arial"/>
                <a:ea typeface="Arial"/>
                <a:cs typeface="Arial"/>
                <a:sym typeface="Arial"/>
              </a:rPr>
              <a:t>EMULSION PURE</a:t>
            </a:r>
            <a:endParaRPr lang="fr-FR" sz="1200" b="0" i="0" u="none" strike="noStrike" cap="none" dirty="0">
              <a:solidFill>
                <a:srgbClr val="000000"/>
              </a:solidFill>
              <a:effectLst/>
              <a:latin typeface="Arial"/>
              <a:ea typeface="Arial"/>
              <a:cs typeface="Arial"/>
              <a:sym typeface="Arial"/>
            </a:endParaRPr>
          </a:p>
          <a:p>
            <a:r>
              <a:rPr lang="en-US" dirty="0"/>
              <a:t>Aromatic treatment emulsion with 5 essential oils</a:t>
            </a: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PURIFYING, CLEANSING &amp; REVITALISING</a:t>
            </a:r>
          </a:p>
          <a:p>
            <a:pPr marL="158750" indent="0" rtl="0" eaLnBrk="1" fontAlgn="ctr"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Quintessence: purifies, </a:t>
            </a:r>
            <a:r>
              <a:rPr lang="fr-FR" sz="1200" b="0" i="0" u="none" strike="noStrike" cap="none" dirty="0" err="1">
                <a:solidFill>
                  <a:srgbClr val="000000"/>
                </a:solidFill>
                <a:effectLst/>
                <a:latin typeface="Arial"/>
                <a:ea typeface="Arial"/>
                <a:cs typeface="Arial"/>
                <a:sym typeface="Arial"/>
              </a:rPr>
              <a:t>revitalizes</a:t>
            </a: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4,3% QUINTESSENCE + WATER</a:t>
            </a:r>
          </a:p>
          <a:p>
            <a:pPr marL="158750" indent="0" rtl="0" eaLnBrk="1" fontAlgn="ctr" latinLnBrk="0" hangingPunct="1">
              <a:buNone/>
            </a:pPr>
            <a:endParaRPr lang="fr-FR" b="0" baseline="0" dirty="0"/>
          </a:p>
          <a:p>
            <a:r>
              <a:rPr lang="fr-FR" sz="1200" i="0" kern="1200" baseline="0" dirty="0">
                <a:solidFill>
                  <a:schemeClr val="tx1"/>
                </a:solidFill>
                <a:effectLst/>
                <a:latin typeface="+mn-lt"/>
                <a:ea typeface="+mn-ea"/>
                <a:cs typeface="+mn-cs"/>
              </a:rPr>
              <a:t>EMULSION PURE</a:t>
            </a:r>
          </a:p>
          <a:p>
            <a:endParaRPr lang="fr-FR" sz="1200" i="0" kern="1200" baseline="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This </a:t>
            </a:r>
            <a:r>
              <a:rPr lang="fr-FR" sz="1200" kern="1200" dirty="0" err="1">
                <a:solidFill>
                  <a:schemeClr val="tx1"/>
                </a:solidFill>
                <a:effectLst/>
                <a:latin typeface="+mn-lt"/>
                <a:ea typeface="+mn-ea"/>
                <a:cs typeface="+mn-cs"/>
              </a:rPr>
              <a:t>alcohol</a:t>
            </a:r>
            <a:r>
              <a:rPr lang="fr-FR" sz="1200" kern="1200" dirty="0">
                <a:solidFill>
                  <a:schemeClr val="tx1"/>
                </a:solidFill>
                <a:effectLst/>
                <a:latin typeface="+mn-lt"/>
                <a:ea typeface="+mn-ea"/>
                <a:cs typeface="+mn-cs"/>
              </a:rPr>
              <a:t>-free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lotion,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5 essential </a:t>
            </a:r>
            <a:r>
              <a:rPr lang="fr-FR" sz="1200" kern="1200" dirty="0" err="1">
                <a:solidFill>
                  <a:schemeClr val="tx1"/>
                </a:solidFill>
                <a:effectLst/>
                <a:latin typeface="+mn-lt"/>
                <a:ea typeface="+mn-ea"/>
                <a:cs typeface="+mn-cs"/>
              </a:rPr>
              <a:t>oils</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Quintessence,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ultimate</a:t>
            </a:r>
            <a:r>
              <a:rPr lang="fr-FR" sz="1200" kern="1200" dirty="0">
                <a:solidFill>
                  <a:schemeClr val="tx1"/>
                </a:solidFill>
                <a:effectLst/>
                <a:latin typeface="+mn-lt"/>
                <a:ea typeface="+mn-ea"/>
                <a:cs typeface="+mn-cs"/>
              </a:rPr>
              <a:t> anti-imperfection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It purifies, </a:t>
            </a:r>
            <a:r>
              <a:rPr lang="fr-FR" sz="1200" kern="1200" dirty="0" err="1">
                <a:solidFill>
                  <a:schemeClr val="tx1"/>
                </a:solidFill>
                <a:effectLst/>
                <a:latin typeface="+mn-lt"/>
                <a:ea typeface="+mn-ea"/>
                <a:cs typeface="+mn-cs"/>
              </a:rPr>
              <a:t>soothes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promotes</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regeneration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limiting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after-effects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left</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acne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fluid</a:t>
            </a:r>
            <a:r>
              <a:rPr lang="fr-FR" sz="1200" kern="1200" dirty="0">
                <a:solidFill>
                  <a:schemeClr val="tx1"/>
                </a:solidFill>
                <a:effectLst/>
                <a:latin typeface="+mn-lt"/>
                <a:ea typeface="+mn-ea"/>
                <a:cs typeface="+mn-cs"/>
              </a:rPr>
              <a:t> texture, Pure Emulsion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quickly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absorbed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leaves</a:t>
            </a:r>
            <a:r>
              <a:rPr lang="fr-FR" sz="1200" kern="1200" dirty="0">
                <a:solidFill>
                  <a:schemeClr val="tx1"/>
                </a:solidFill>
                <a:effectLst/>
                <a:latin typeface="+mn-lt"/>
                <a:ea typeface="+mn-ea"/>
                <a:cs typeface="+mn-cs"/>
              </a:rPr>
              <a:t> no </a:t>
            </a:r>
            <a:r>
              <a:rPr lang="fr-FR" sz="1200" kern="1200" dirty="0" err="1">
                <a:solidFill>
                  <a:schemeClr val="tx1"/>
                </a:solidFill>
                <a:effectLst/>
                <a:latin typeface="+mn-lt"/>
                <a:ea typeface="+mn-ea"/>
                <a:cs typeface="+mn-cs"/>
              </a:rPr>
              <a:t>greasy</a:t>
            </a:r>
            <a:r>
              <a:rPr lang="fr-FR" sz="1200" kern="1200" dirty="0">
                <a:solidFill>
                  <a:schemeClr val="tx1"/>
                </a:solidFill>
                <a:effectLst/>
                <a:latin typeface="+mn-lt"/>
                <a:ea typeface="+mn-ea"/>
                <a:cs typeface="+mn-cs"/>
              </a:rPr>
              <a:t> film. An </a:t>
            </a:r>
            <a:r>
              <a:rPr lang="fr-FR" sz="1200" kern="1200" dirty="0" err="1">
                <a:solidFill>
                  <a:schemeClr val="tx1"/>
                </a:solidFill>
                <a:effectLst/>
                <a:latin typeface="+mn-lt"/>
                <a:ea typeface="+mn-ea"/>
                <a:cs typeface="+mn-cs"/>
              </a:rPr>
              <a:t>unparalleled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effectiveness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juvenile</a:t>
            </a:r>
            <a:r>
              <a:rPr lang="fr-FR" sz="1200" kern="1200" dirty="0">
                <a:solidFill>
                  <a:schemeClr val="tx1"/>
                </a:solidFill>
                <a:effectLst/>
                <a:latin typeface="+mn-lt"/>
                <a:ea typeface="+mn-ea"/>
                <a:cs typeface="+mn-cs"/>
              </a:rPr>
              <a:t> or </a:t>
            </a:r>
            <a:r>
              <a:rPr lang="fr-FR" sz="1200" kern="1200" dirty="0" err="1">
                <a:solidFill>
                  <a:schemeClr val="tx1"/>
                </a:solidFill>
                <a:effectLst/>
                <a:latin typeface="+mn-lt"/>
                <a:ea typeface="+mn-ea"/>
                <a:cs typeface="+mn-cs"/>
              </a:rPr>
              <a:t>adult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impurities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quickly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recover</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clearer</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healthier</a:t>
            </a:r>
            <a:r>
              <a:rPr lang="fr-FR" sz="1200" kern="1200" dirty="0">
                <a:solidFill>
                  <a:schemeClr val="tx1"/>
                </a:solidFill>
                <a:effectLst/>
                <a:latin typeface="+mn-lt"/>
                <a:ea typeface="+mn-ea"/>
                <a:cs typeface="+mn-cs"/>
              </a:rPr>
              <a:t> skin!</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SOS lotion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5 essential </a:t>
            </a:r>
            <a:r>
              <a:rPr lang="fr-FR" sz="1200" kern="1200" dirty="0" err="1">
                <a:solidFill>
                  <a:schemeClr val="tx1"/>
                </a:solidFill>
                <a:effectLst/>
                <a:latin typeface="+mn-lt"/>
                <a:ea typeface="+mn-ea"/>
                <a:cs typeface="+mn-cs"/>
              </a:rPr>
              <a:t>oils</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Sensitized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oily</a:t>
            </a:r>
            <a:r>
              <a:rPr lang="fr-FR" sz="1200" kern="1200" dirty="0">
                <a:solidFill>
                  <a:schemeClr val="tx1"/>
                </a:solidFill>
                <a:effectLst/>
                <a:latin typeface="+mn-lt"/>
                <a:ea typeface="+mn-ea"/>
                <a:cs typeface="+mn-cs"/>
              </a:rPr>
              <a:t> skin</a:t>
            </a:r>
          </a:p>
          <a:p>
            <a:r>
              <a:rPr lang="fr-FR" sz="1200" kern="1200" dirty="0">
                <a:solidFill>
                  <a:schemeClr val="tx1"/>
                </a:solidFill>
                <a:effectLst/>
                <a:latin typeface="+mn-lt"/>
                <a:ea typeface="+mn-ea"/>
                <a:cs typeface="+mn-cs"/>
              </a:rPr>
              <a:t>All </a:t>
            </a:r>
            <a:r>
              <a:rPr lang="fr-FR" sz="1200" kern="1200" dirty="0" err="1">
                <a:solidFill>
                  <a:schemeClr val="tx1"/>
                </a:solidFill>
                <a:effectLst/>
                <a:latin typeface="+mn-lt"/>
                <a:ea typeface="+mn-ea"/>
                <a:cs typeface="+mn-cs"/>
              </a:rPr>
              <a:t>ages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occasional</a:t>
            </a:r>
            <a:r>
              <a:rPr lang="fr-FR" sz="1200" kern="1200" dirty="0">
                <a:solidFill>
                  <a:schemeClr val="tx1"/>
                </a:solidFill>
                <a:effectLst/>
                <a:latin typeface="+mn-lt"/>
                <a:ea typeface="+mn-ea"/>
                <a:cs typeface="+mn-cs"/>
              </a:rPr>
              <a:t> imperfections and I </a:t>
            </a:r>
            <a:r>
              <a:rPr lang="fr-FR" sz="1200" kern="1200" dirty="0" err="1">
                <a:solidFill>
                  <a:schemeClr val="tx1"/>
                </a:solidFill>
                <a:effectLst/>
                <a:latin typeface="+mn-lt"/>
                <a:ea typeface="+mn-ea"/>
                <a:cs typeface="+mn-cs"/>
              </a:rPr>
              <a:t>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looking</a:t>
            </a:r>
            <a:r>
              <a:rPr lang="fr-FR" sz="1200" kern="1200" dirty="0">
                <a:solidFill>
                  <a:schemeClr val="tx1"/>
                </a:solidFill>
                <a:effectLst/>
                <a:latin typeface="+mn-lt"/>
                <a:ea typeface="+mn-ea"/>
                <a:cs typeface="+mn-cs"/>
              </a:rPr>
              <a:t> for a </a:t>
            </a:r>
            <a:r>
              <a:rPr lang="fr-FR" sz="1200" kern="1200" dirty="0" err="1">
                <a:solidFill>
                  <a:schemeClr val="tx1"/>
                </a:solidFill>
                <a:effectLst/>
                <a:latin typeface="+mn-lt"/>
                <a:ea typeface="+mn-ea"/>
                <a:cs typeface="+mn-cs"/>
              </a:rPr>
              <a:t>product</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treat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shine</a:t>
            </a:r>
            <a:r>
              <a:rPr lang="fr-FR" sz="1200" kern="1200" dirty="0">
                <a:solidFill>
                  <a:schemeClr val="tx1"/>
                </a:solidFill>
                <a:effectLst/>
                <a:latin typeface="+mn-lt"/>
                <a:ea typeface="+mn-ea"/>
                <a:cs typeface="+mn-cs"/>
              </a:rPr>
              <a:t> on </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forehead</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pPr marL="171450" indent="-171450">
              <a:buFontTx/>
              <a:buChar char="-"/>
            </a:pPr>
            <a:r>
              <a:rPr lang="fr-FR" sz="1200" kern="1200" dirty="0">
                <a:solidFill>
                  <a:schemeClr val="tx1"/>
                </a:solidFill>
                <a:effectLst/>
                <a:latin typeface="+mn-lt"/>
                <a:ea typeface="+mn-ea"/>
                <a:cs typeface="+mn-cs"/>
              </a:rPr>
              <a:t>Quintessence = </a:t>
            </a:r>
            <a:r>
              <a:rPr lang="fr-FR" sz="1200" kern="1200" dirty="0" err="1">
                <a:solidFill>
                  <a:schemeClr val="tx1"/>
                </a:solidFill>
                <a:effectLst/>
                <a:latin typeface="+mn-lt"/>
                <a:ea typeface="+mn-ea"/>
                <a:cs typeface="+mn-cs"/>
              </a:rPr>
              <a:t>rebalancing</a:t>
            </a:r>
            <a:endParaRPr lang="fr-FR" sz="1200" kern="1200" dirty="0">
              <a:solidFill>
                <a:schemeClr val="tx1"/>
              </a:solidFill>
              <a:effectLst/>
              <a:latin typeface="+mn-lt"/>
              <a:ea typeface="+mn-ea"/>
              <a:cs typeface="+mn-cs"/>
            </a:endParaRPr>
          </a:p>
          <a:p>
            <a:pPr marL="171450" indent="-171450">
              <a:buFontTx/>
              <a:buChar char="-"/>
            </a:pPr>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and/or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clean/</a:t>
            </a:r>
            <a:r>
              <a:rPr lang="fr-FR" sz="1200" kern="1200" dirty="0" err="1">
                <a:solidFill>
                  <a:schemeClr val="tx1"/>
                </a:solidFill>
                <a:effectLst/>
                <a:latin typeface="+mn-lt"/>
                <a:ea typeface="+mn-ea"/>
                <a:cs typeface="+mn-cs"/>
              </a:rPr>
              <a:t>remove</a:t>
            </a:r>
            <a:r>
              <a:rPr lang="fr-FR" sz="1200" kern="1200" dirty="0">
                <a:solidFill>
                  <a:schemeClr val="tx1"/>
                </a:solidFill>
                <a:effectLst/>
                <a:latin typeface="+mn-lt"/>
                <a:ea typeface="+mn-ea"/>
                <a:cs typeface="+mn-cs"/>
              </a:rPr>
              <a:t> make-up </a:t>
            </a:r>
            <a:r>
              <a:rPr lang="fr-FR" sz="1200" kern="1200" dirty="0" err="1">
                <a:solidFill>
                  <a:schemeClr val="tx1"/>
                </a:solidFill>
                <a:effectLst/>
                <a:latin typeface="+mn-lt"/>
                <a:ea typeface="+mn-ea"/>
                <a:cs typeface="+mn-cs"/>
              </a:rPr>
              <a:t>carefully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face and </a:t>
            </a:r>
            <a:r>
              <a:rPr lang="fr-FR" sz="1200" kern="1200" dirty="0" err="1">
                <a:solidFill>
                  <a:schemeClr val="tx1"/>
                </a:solidFill>
                <a:effectLst/>
                <a:latin typeface="+mn-lt"/>
                <a:ea typeface="+mn-ea"/>
                <a:cs typeface="+mn-cs"/>
              </a:rPr>
              <a:t>mist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Lotion. </a:t>
            </a:r>
            <a:r>
              <a:rPr lang="fr-FR" sz="1200" kern="1200" dirty="0" err="1">
                <a:solidFill>
                  <a:schemeClr val="tx1"/>
                </a:solidFill>
                <a:effectLst/>
                <a:latin typeface="+mn-lt"/>
                <a:ea typeface="+mn-ea"/>
                <a:cs typeface="+mn-cs"/>
              </a:rPr>
              <a:t>Soak</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compress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gauze</a:t>
            </a:r>
            <a:r>
              <a:rPr lang="fr-FR" sz="1200" kern="1200" dirty="0">
                <a:solidFill>
                  <a:schemeClr val="tx1"/>
                </a:solidFill>
                <a:effectLst/>
                <a:latin typeface="+mn-lt"/>
                <a:ea typeface="+mn-ea"/>
                <a:cs typeface="+mn-cs"/>
              </a:rPr>
              <a:t> or </a:t>
            </a:r>
            <a:r>
              <a:rPr lang="fr-FR" sz="1200" kern="1200" dirty="0" err="1">
                <a:solidFill>
                  <a:schemeClr val="tx1"/>
                </a:solidFill>
                <a:effectLst/>
                <a:latin typeface="+mn-lt"/>
                <a:ea typeface="+mn-ea"/>
                <a:cs typeface="+mn-cs"/>
              </a:rPr>
              <a:t>cotton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Pure Emulsion. Apply the </a:t>
            </a:r>
            <a:r>
              <a:rPr lang="fr-FR" sz="1200" kern="1200" dirty="0" err="1">
                <a:solidFill>
                  <a:schemeClr val="tx1"/>
                </a:solidFill>
                <a:effectLst/>
                <a:latin typeface="+mn-lt"/>
                <a:ea typeface="+mn-ea"/>
                <a:cs typeface="+mn-cs"/>
              </a:rPr>
              <a:t>compress</a:t>
            </a:r>
            <a:r>
              <a:rPr lang="fr-FR" sz="1200" kern="1200" dirty="0">
                <a:solidFill>
                  <a:schemeClr val="tx1"/>
                </a:solidFill>
                <a:effectLst/>
                <a:latin typeface="+mn-lt"/>
                <a:ea typeface="+mn-ea"/>
                <a:cs typeface="+mn-cs"/>
              </a:rPr>
              <a:t> to the area to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treated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Leave</a:t>
            </a:r>
            <a:r>
              <a:rPr lang="fr-FR" sz="1200" kern="1200" dirty="0">
                <a:solidFill>
                  <a:schemeClr val="tx1"/>
                </a:solidFill>
                <a:effectLst/>
                <a:latin typeface="+mn-lt"/>
                <a:ea typeface="+mn-ea"/>
                <a:cs typeface="+mn-cs"/>
              </a:rPr>
              <a:t> on for 10 to 15 minutes. Finish by </a:t>
            </a:r>
            <a:r>
              <a:rPr lang="fr-FR" sz="1200" kern="1200" dirty="0" err="1">
                <a:solidFill>
                  <a:schemeClr val="tx1"/>
                </a:solidFill>
                <a:effectLst/>
                <a:latin typeface="+mn-lt"/>
                <a:ea typeface="+mn-ea"/>
                <a:cs typeface="+mn-cs"/>
              </a:rPr>
              <a:t>applying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skin care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Tips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For an expert </a:t>
            </a:r>
            <a:r>
              <a:rPr lang="fr-FR" sz="1200" kern="1200" dirty="0" err="1">
                <a:solidFill>
                  <a:schemeClr val="tx1"/>
                </a:solidFill>
                <a:effectLst/>
                <a:latin typeface="+mn-lt"/>
                <a:ea typeface="+mn-ea"/>
                <a:cs typeface="+mn-cs"/>
              </a:rPr>
              <a:t>purifying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treatment</a:t>
            </a:r>
            <a:r>
              <a:rPr lang="fr-FR" sz="1200" kern="1200" dirty="0">
                <a:solidFill>
                  <a:schemeClr val="tx1"/>
                </a:solidFill>
                <a:effectLst/>
                <a:latin typeface="+mn-lt"/>
                <a:ea typeface="+mn-ea"/>
                <a:cs typeface="+mn-cs"/>
              </a:rPr>
              <a:t>, Pure Emulsion can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combined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following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products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Scrub, Mask 103, Cream 15, Cream PG.</a:t>
            </a:r>
          </a:p>
          <a:p>
            <a:r>
              <a:rPr lang="fr-FR" sz="1200" kern="1200" dirty="0">
                <a:solidFill>
                  <a:schemeClr val="tx1"/>
                </a:solidFill>
                <a:effectLst/>
                <a:latin typeface="+mn-lt"/>
                <a:ea typeface="+mn-ea"/>
                <a:cs typeface="+mn-cs"/>
              </a:rPr>
              <a:t>Pure Emulsion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recommended</a:t>
            </a:r>
            <a:r>
              <a:rPr lang="fr-FR" sz="1200" kern="1200" dirty="0">
                <a:solidFill>
                  <a:schemeClr val="tx1"/>
                </a:solidFill>
                <a:effectLst/>
                <a:latin typeface="+mn-lt"/>
                <a:ea typeface="+mn-ea"/>
                <a:cs typeface="+mn-cs"/>
              </a:rPr>
              <a:t> as a </a:t>
            </a:r>
            <a:r>
              <a:rPr lang="fr-FR" sz="1200" kern="1200" dirty="0" err="1">
                <a:solidFill>
                  <a:schemeClr val="tx1"/>
                </a:solidFill>
                <a:effectLst/>
                <a:latin typeface="+mn-lt"/>
                <a:ea typeface="+mn-ea"/>
                <a:cs typeface="+mn-cs"/>
              </a:rPr>
              <a:t>compress</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following</a:t>
            </a:r>
            <a:r>
              <a:rPr lang="fr-FR" sz="1200" kern="1200" dirty="0">
                <a:solidFill>
                  <a:schemeClr val="tx1"/>
                </a:solidFill>
                <a:effectLst/>
                <a:latin typeface="+mn-lt"/>
                <a:ea typeface="+mn-ea"/>
                <a:cs typeface="+mn-cs"/>
              </a:rPr>
              <a:t> cases: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depilation</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soothe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purify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sunburn</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soothe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regenerate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mosquito bites, to </a:t>
            </a:r>
            <a:r>
              <a:rPr lang="fr-FR" sz="1200" kern="1200" dirty="0" err="1">
                <a:solidFill>
                  <a:schemeClr val="tx1"/>
                </a:solidFill>
                <a:effectLst/>
                <a:latin typeface="+mn-lt"/>
                <a:ea typeface="+mn-ea"/>
                <a:cs typeface="+mn-cs"/>
              </a:rPr>
              <a:t>soothe</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98%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Purifies and </a:t>
            </a:r>
            <a:r>
              <a:rPr lang="fr-FR" sz="1200" kern="1200" dirty="0" err="1">
                <a:solidFill>
                  <a:schemeClr val="tx1"/>
                </a:solidFill>
                <a:effectLst/>
                <a:latin typeface="+mn-lt"/>
                <a:ea typeface="+mn-ea"/>
                <a:cs typeface="+mn-cs"/>
              </a:rPr>
              <a:t>cleanses</a:t>
            </a:r>
            <a:r>
              <a:rPr lang="fr-FR" sz="1200" kern="1200" dirty="0">
                <a:solidFill>
                  <a:schemeClr val="tx1"/>
                </a:solidFill>
                <a:effectLst/>
                <a:latin typeface="+mn-lt"/>
                <a:ea typeface="+mn-ea"/>
                <a:cs typeface="+mn-cs"/>
              </a:rPr>
              <a:t> the skin and </a:t>
            </a:r>
            <a:r>
              <a:rPr lang="fr-FR" sz="1200" kern="1200" dirty="0" err="1">
                <a:solidFill>
                  <a:schemeClr val="tx1"/>
                </a:solidFill>
                <a:effectLst/>
                <a:latin typeface="+mn-lt"/>
                <a:ea typeface="+mn-ea"/>
                <a:cs typeface="+mn-cs"/>
              </a:rPr>
              <a:t>promotes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regeneration</a:t>
            </a:r>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Reduces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juvenile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other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impurities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Ultra-</a:t>
            </a:r>
            <a:r>
              <a:rPr lang="fr-FR" sz="1200" kern="1200" dirty="0" err="1">
                <a:solidFill>
                  <a:schemeClr val="tx1"/>
                </a:solidFill>
                <a:effectLst/>
                <a:latin typeface="+mn-lt"/>
                <a:ea typeface="+mn-ea"/>
                <a:cs typeface="+mn-cs"/>
              </a:rPr>
              <a:t>penetrating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alcohol</a:t>
            </a:r>
            <a:r>
              <a:rPr lang="fr-FR" sz="1200" kern="1200" dirty="0">
                <a:solidFill>
                  <a:schemeClr val="tx1"/>
                </a:solidFill>
                <a:effectLst/>
                <a:latin typeface="+mn-lt"/>
                <a:ea typeface="+mn-ea"/>
                <a:cs typeface="+mn-cs"/>
              </a:rPr>
              <a:t>-free </a:t>
            </a:r>
            <a:r>
              <a:rPr lang="fr-FR" sz="1200" kern="1200" dirty="0" err="1">
                <a:solidFill>
                  <a:schemeClr val="tx1"/>
                </a:solidFill>
                <a:effectLst/>
                <a:latin typeface="+mn-lt"/>
                <a:ea typeface="+mn-ea"/>
                <a:cs typeface="+mn-cs"/>
              </a:rPr>
              <a:t>aromatic</a:t>
            </a:r>
            <a:r>
              <a:rPr lang="fr-FR" sz="1200" kern="1200" dirty="0">
                <a:solidFill>
                  <a:schemeClr val="tx1"/>
                </a:solidFill>
                <a:effectLst/>
                <a:latin typeface="+mn-lt"/>
                <a:ea typeface="+mn-ea"/>
                <a:cs typeface="+mn-cs"/>
              </a:rPr>
              <a:t> care </a:t>
            </a:r>
          </a:p>
          <a:p>
            <a:pPr marL="158750" indent="0">
              <a:buNone/>
            </a:pP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9</a:t>
            </a:fld>
            <a:endParaRPr lang="fr-FR"/>
          </a:p>
        </p:txBody>
      </p:sp>
    </p:spTree>
    <p:extLst>
      <p:ext uri="{BB962C8B-B14F-4D97-AF65-F5344CB8AC3E}">
        <p14:creationId xmlns:p14="http://schemas.microsoft.com/office/powerpoint/2010/main" val="219551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67263" y="615950"/>
            <a:ext cx="5483225" cy="3084513"/>
          </a:xfrm>
        </p:spPr>
      </p:sp>
      <p:sp>
        <p:nvSpPr>
          <p:cNvPr id="3" name="Espace réservé des commentaires 2"/>
          <p:cNvSpPr>
            <a:spLocks noGrp="1"/>
          </p:cNvSpPr>
          <p:nvPr>
            <p:ph type="body" idx="1"/>
          </p:nvPr>
        </p:nvSpPr>
        <p:spPr/>
        <p:txBody>
          <a:bodyPr>
            <a:normAutofit/>
          </a:bodyPr>
          <a:lstStyle/>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SOS beauty lotion that will treat light &amp; beginning imperfections, regulate sebaceous secretions, tighten pores, soothe and regenerate the skin in case of sunburn and/or burns, soothe itching from insect bites, regenerate old scars.</a:t>
            </a:r>
          </a:p>
          <a:p>
            <a:pPr marL="158750" indent="0" rtl="0" eaLnBrk="1" fontAlgn="ctr"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Morning and/or evening</a:t>
            </a: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As a local application on a compress 10/15 min</a:t>
            </a: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Combined with a day cream to regulate the overproduction of sebum (oily skin booster)</a:t>
            </a:r>
          </a:p>
          <a:p>
            <a:pPr marL="158750" indent="0" rtl="0" eaLnBrk="1" fontAlgn="ctr" latinLnBrk="0" hangingPunct="1">
              <a:buNone/>
            </a:pPr>
            <a:endParaRPr lang="en-US"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98% of ingredients of natural origin</a:t>
            </a: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YK TREASURE; treatment lotion without alcohol, preservatives or parabens</a:t>
            </a:r>
          </a:p>
          <a:p>
            <a:pPr marL="158750" indent="0" rtl="0" eaLnBrk="1" fontAlgn="ctr" latinLnBrk="0" hangingPunct="1">
              <a:buNone/>
            </a:pPr>
            <a:r>
              <a:rPr lang="en-US" sz="1200" b="0" i="0" u="none" strike="noStrike" cap="none" dirty="0">
                <a:solidFill>
                  <a:srgbClr val="000000"/>
                </a:solidFill>
                <a:effectLst/>
                <a:latin typeface="Arial"/>
                <a:ea typeface="Arial"/>
                <a:cs typeface="Arial"/>
                <a:sym typeface="Arial"/>
              </a:rPr>
              <a:t>EXISTS IN CABIN (Emulsion </a:t>
            </a:r>
            <a:r>
              <a:rPr lang="en-US" sz="1200" b="0" i="0" u="none" strike="noStrike" cap="none" dirty="0" err="1">
                <a:solidFill>
                  <a:srgbClr val="000000"/>
                </a:solidFill>
                <a:effectLst/>
                <a:latin typeface="Arial"/>
                <a:ea typeface="Arial"/>
                <a:cs typeface="Arial"/>
                <a:sym typeface="Arial"/>
              </a:rPr>
              <a:t>concentrée</a:t>
            </a:r>
            <a:r>
              <a:rPr lang="en-US" sz="1200" b="0" i="0" u="none" strike="noStrike" cap="none" dirty="0">
                <a:solidFill>
                  <a:srgbClr val="000000"/>
                </a:solidFill>
                <a:effectLst/>
                <a:latin typeface="Arial"/>
                <a:ea typeface="Arial"/>
                <a:cs typeface="Arial"/>
                <a:sym typeface="Arial"/>
              </a:rPr>
              <a:t>)</a:t>
            </a:r>
            <a:endParaRPr lang="fr-FR" sz="1200" kern="1200" dirty="0">
              <a:solidFill>
                <a:schemeClr val="tx1"/>
              </a:solidFill>
              <a:effectLst/>
              <a:latin typeface="+mn-lt"/>
              <a:ea typeface="+mn-ea"/>
              <a:cs typeface="+mn-cs"/>
            </a:endParaRPr>
          </a:p>
          <a:p>
            <a:pPr marL="158750" indent="0" rtl="0" eaLnBrk="1" fontAlgn="auto" latinLnBrk="0" hangingPunct="1">
              <a:buNone/>
            </a:pPr>
            <a:endParaRPr lang="fr-FR" sz="1200" b="0" i="0" u="none" strike="noStrike" cap="none" baseline="0" dirty="0">
              <a:solidFill>
                <a:srgbClr val="000000"/>
              </a:solidFill>
              <a:effectLst/>
              <a:latin typeface="Arial"/>
              <a:ea typeface="Arial"/>
              <a:cs typeface="Arial"/>
              <a:sym typeface="Arial"/>
            </a:endParaRPr>
          </a:p>
          <a:p>
            <a:pPr marL="158750" indent="0" rtl="0" eaLnBrk="1" fontAlgn="auto"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a:buNone/>
            </a:pPr>
            <a:endParaRPr lang="fr-FR" b="1" baseline="0" dirty="0"/>
          </a:p>
          <a:p>
            <a:pPr marL="158750" indent="0">
              <a:buNone/>
            </a:pPr>
            <a:endParaRPr lang="fr-FR" b="1" baseline="0" dirty="0"/>
          </a:p>
          <a:p>
            <a:pPr marL="158750" indent="0">
              <a:buNone/>
            </a:pP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10</a:t>
            </a:fld>
            <a:endParaRPr lang="fr-FR"/>
          </a:p>
        </p:txBody>
      </p:sp>
    </p:spTree>
    <p:extLst>
      <p:ext uri="{BB962C8B-B14F-4D97-AF65-F5344CB8AC3E}">
        <p14:creationId xmlns:p14="http://schemas.microsoft.com/office/powerpoint/2010/main" val="709733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AGE DE GARDE FR">
    <p:spTree>
      <p:nvGrpSpPr>
        <p:cNvPr id="1" name=""/>
        <p:cNvGrpSpPr/>
        <p:nvPr/>
      </p:nvGrpSpPr>
      <p:grpSpPr>
        <a:xfrm>
          <a:off x="0" y="0"/>
          <a:ext cx="0" cy="0"/>
          <a:chOff x="0" y="0"/>
          <a:chExt cx="0" cy="0"/>
        </a:xfrm>
      </p:grpSpPr>
      <p:pic>
        <p:nvPicPr>
          <p:cNvPr id="6" name="Image 5" descr="Une image contenant texte, Police, capture d’écran, graphisme&#10;&#10;Description générée automatiquement">
            <a:extLst>
              <a:ext uri="{FF2B5EF4-FFF2-40B4-BE49-F238E27FC236}">
                <a16:creationId xmlns:a16="http://schemas.microsoft.com/office/drawing/2014/main" id="{1E61F927-0089-4919-B409-B7EBD170F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907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2DC86B1-B41A-4CD1-B9A2-AABFFE860A8E}" type="datetimeFigureOut">
              <a:rPr lang="fr-FR" smtClean="0"/>
              <a:t>04/06/2024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359751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DC86B1-B41A-4CD1-B9A2-AABFFE860A8E}" type="datetimeFigureOut">
              <a:rPr lang="fr-FR" smtClean="0"/>
              <a:t>04/06/2024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2986610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DC86B1-B41A-4CD1-B9A2-AABFFE860A8E}" type="datetimeFigureOut">
              <a:rPr lang="fr-FR" smtClean="0"/>
              <a:t>04/06/2024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1391544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263337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629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descr="Une image contenant capture d’écran, texte, Rectangle&#10;&#10;Description générée automatiquement">
            <a:extLst>
              <a:ext uri="{FF2B5EF4-FFF2-40B4-BE49-F238E27FC236}">
                <a16:creationId xmlns:a16="http://schemas.microsoft.com/office/drawing/2014/main" id="{D804E8EC-16CB-40A2-B2A1-756BDE34EE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2DC86B1-B41A-4CD1-B9A2-AABFFE860A8E}" type="datetimeFigureOut">
              <a:rPr lang="fr-FR" smtClean="0"/>
              <a:t>04/06/2024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
        <p:nvSpPr>
          <p:cNvPr id="11" name="Rectangle 10">
            <a:extLst>
              <a:ext uri="{FF2B5EF4-FFF2-40B4-BE49-F238E27FC236}">
                <a16:creationId xmlns:a16="http://schemas.microsoft.com/office/drawing/2014/main" id="{48683C7A-BBA8-415C-9AE3-B45176907DBA}"/>
              </a:ext>
            </a:extLst>
          </p:cNvPr>
          <p:cNvSpPr/>
          <p:nvPr userDrawn="1"/>
        </p:nvSpPr>
        <p:spPr>
          <a:xfrm>
            <a:off x="10216718" y="206075"/>
            <a:ext cx="1740763" cy="129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texte, Police, Graphique, logo&#10;&#10;Description générée automatiquement">
            <a:extLst>
              <a:ext uri="{FF2B5EF4-FFF2-40B4-BE49-F238E27FC236}">
                <a16:creationId xmlns:a16="http://schemas.microsoft.com/office/drawing/2014/main" id="{7895468F-7932-4FF8-ABE3-3CE0DDB7ED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369" y="24230"/>
            <a:ext cx="1801372" cy="1801372"/>
          </a:xfrm>
          <a:prstGeom prst="rect">
            <a:avLst/>
          </a:prstGeom>
        </p:spPr>
      </p:pic>
    </p:spTree>
    <p:extLst>
      <p:ext uri="{BB962C8B-B14F-4D97-AF65-F5344CB8AC3E}">
        <p14:creationId xmlns:p14="http://schemas.microsoft.com/office/powerpoint/2010/main" val="191146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DC86B1-B41A-4CD1-B9A2-AABFFE860A8E}" type="datetimeFigureOut">
              <a:rPr lang="fr-FR" smtClean="0"/>
              <a:t>04/06/2024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180128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2DC86B1-B41A-4CD1-B9A2-AABFFE860A8E}" type="datetimeFigureOut">
              <a:rPr lang="fr-FR" smtClean="0"/>
              <a:t>04/06/2024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254810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2DC86B1-B41A-4CD1-B9A2-AABFFE860A8E}" type="datetimeFigureOut">
              <a:rPr lang="fr-FR" smtClean="0"/>
              <a:t>04/06/2024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165791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2DC86B1-B41A-4CD1-B9A2-AABFFE860A8E}" type="datetimeFigureOut">
              <a:rPr lang="fr-FR" smtClean="0"/>
              <a:t>04/06/2024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142331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2DC86B1-B41A-4CD1-B9A2-AABFFE860A8E}" type="datetimeFigureOut">
              <a:rPr lang="fr-FR" smtClean="0"/>
              <a:t>04/06/2024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993734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DC86B1-B41A-4CD1-B9A2-AABFFE860A8E}" type="datetimeFigureOut">
              <a:rPr lang="fr-FR" smtClean="0"/>
              <a:t>04/06/2024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FF227DF-6FC5-4549-A49A-CB551966DE0C}" type="slidenum">
              <a:rPr lang="fr-FR" smtClean="0"/>
              <a:t>‹N°›</a:t>
            </a:fld>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1371840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2DC86B1-B41A-4CD1-B9A2-AABFFE860A8E}" type="datetimeFigureOut">
              <a:rPr lang="fr-FR" smtClean="0"/>
              <a:t>04/06/2024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56390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C86B1-B41A-4CD1-B9A2-AABFFE860A8E}" type="datetimeFigureOut">
              <a:rPr lang="fr-FR" smtClean="0"/>
              <a:t>04/06/2024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227DF-6FC5-4549-A49A-CB551966DE0C}" type="slidenum">
              <a:rPr lang="fr-FR" smtClean="0"/>
              <a:t>‹N°›</a:t>
            </a:fld>
            <a:endParaRPr lang="fr-FR"/>
          </a:p>
        </p:txBody>
      </p:sp>
    </p:spTree>
    <p:extLst>
      <p:ext uri="{BB962C8B-B14F-4D97-AF65-F5344CB8AC3E}">
        <p14:creationId xmlns:p14="http://schemas.microsoft.com/office/powerpoint/2010/main" val="239612011"/>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9.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43.jpe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25.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pn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52.pn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4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pn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2.pn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2.pn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64.jpeg"/><Relationship Id="rId12"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26.jpeg"/><Relationship Id="rId10" Type="http://schemas.openxmlformats.org/officeDocument/2006/relationships/image" Target="../media/image67.jpeg"/><Relationship Id="rId4" Type="http://schemas.openxmlformats.org/officeDocument/2006/relationships/image" Target="../media/image45.png"/><Relationship Id="rId9" Type="http://schemas.openxmlformats.org/officeDocument/2006/relationships/image" Target="../media/image66.jpeg"/><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8.png"/><Relationship Id="rId3" Type="http://schemas.openxmlformats.org/officeDocument/2006/relationships/image" Target="../media/image71.png"/><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image" Target="../media/image45.png"/><Relationship Id="rId4" Type="http://schemas.microsoft.com/office/2007/relationships/hdphoto" Target="../media/hdphoto3.wdp"/><Relationship Id="rId9" Type="http://schemas.microsoft.com/office/2007/relationships/hdphoto" Target="../media/hdphoto5.wdp"/><Relationship Id="rId1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8.png"/><Relationship Id="rId3" Type="http://schemas.openxmlformats.org/officeDocument/2006/relationships/image" Target="../media/image76.png"/><Relationship Id="rId7" Type="http://schemas.openxmlformats.org/officeDocument/2006/relationships/image" Target="../media/image80.png"/><Relationship Id="rId12" Type="http://schemas.microsoft.com/office/2007/relationships/hdphoto" Target="../media/hdphoto9.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image" Target="../media/image78.png"/><Relationship Id="rId10" Type="http://schemas.microsoft.com/office/2007/relationships/hdphoto" Target="../media/hdphoto8.wdp"/><Relationship Id="rId4" Type="http://schemas.openxmlformats.org/officeDocument/2006/relationships/image" Target="../media/image7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4.xml"/><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7.w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C7754707-529A-4CDF-9743-15EFB90C66CE}"/>
              </a:ext>
            </a:extLst>
          </p:cNvPr>
          <p:cNvSpPr txBox="1"/>
          <p:nvPr/>
        </p:nvSpPr>
        <p:spPr>
          <a:xfrm>
            <a:off x="3605813" y="4954222"/>
            <a:ext cx="4980373" cy="830997"/>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dirty="0">
                <a:solidFill>
                  <a:srgbClr val="3E3E3E"/>
                </a:solidFill>
                <a:latin typeface="KyivType Sans2" panose="00000500000000000000" pitchFamily="50" charset="0"/>
              </a:rPr>
              <a:t>The Experience of</a:t>
            </a:r>
          </a:p>
          <a:p>
            <a:pPr lvl="0" algn="ctr">
              <a:defRPr/>
            </a:pPr>
            <a:r>
              <a:rPr lang="en-US" sz="2400" dirty="0">
                <a:solidFill>
                  <a:srgbClr val="3E3E3E"/>
                </a:solidFill>
                <a:latin typeface="KyivType Sans2" panose="00000500000000000000" pitchFamily="50" charset="0"/>
              </a:rPr>
              <a:t>Phyto-Aromatic Skincare</a:t>
            </a:r>
          </a:p>
        </p:txBody>
      </p:sp>
    </p:spTree>
    <p:extLst>
      <p:ext uri="{BB962C8B-B14F-4D97-AF65-F5344CB8AC3E}">
        <p14:creationId xmlns:p14="http://schemas.microsoft.com/office/powerpoint/2010/main" val="406844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uage 15"/>
          <p:cNvSpPr/>
          <p:nvPr/>
        </p:nvSpPr>
        <p:spPr>
          <a:xfrm>
            <a:off x="3845908" y="4422211"/>
            <a:ext cx="5356767" cy="2246769"/>
          </a:xfrm>
          <a:prstGeom prst="cloud">
            <a:avLst/>
          </a:prstGeom>
          <a:solidFill>
            <a:srgbClr val="DF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2887660" y="547499"/>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EMULSION PURE</a:t>
            </a:r>
          </a:p>
        </p:txBody>
      </p:sp>
      <p:sp>
        <p:nvSpPr>
          <p:cNvPr id="2" name="Rectangle 1"/>
          <p:cNvSpPr/>
          <p:nvPr/>
        </p:nvSpPr>
        <p:spPr>
          <a:xfrm>
            <a:off x="3899160" y="2075327"/>
            <a:ext cx="4411356" cy="2246769"/>
          </a:xfrm>
          <a:prstGeom prst="rect">
            <a:avLst/>
          </a:prstGeom>
        </p:spPr>
        <p:txBody>
          <a:bodyPr wrap="square">
            <a:spAutoFit/>
          </a:bodyPr>
          <a:lstStyle/>
          <a:p>
            <a:pPr>
              <a:buFont typeface="Arial" panose="020B0604020202020204" pitchFamily="34" charset="0"/>
              <a:buChar char="•"/>
            </a:pPr>
            <a:r>
              <a:rPr lang="fr-FR" sz="2000" dirty="0">
                <a:solidFill>
                  <a:srgbClr val="3E3E3E"/>
                </a:solidFill>
                <a:latin typeface="Roboto Light" panose="02000000000000000000"/>
              </a:rPr>
              <a:t> </a:t>
            </a:r>
            <a:r>
              <a:rPr lang="en-US" sz="2000" dirty="0">
                <a:solidFill>
                  <a:srgbClr val="3E3E3E"/>
                </a:solidFill>
                <a:latin typeface="Roboto Light" panose="02000000000000000000"/>
              </a:rPr>
              <a:t>Light &amp; early stage blemishes</a:t>
            </a:r>
          </a:p>
          <a:p>
            <a:pPr>
              <a:buFont typeface="Arial" panose="020B0604020202020204" pitchFamily="34" charset="0"/>
              <a:buChar char="•"/>
            </a:pPr>
            <a:r>
              <a:rPr lang="en-US" sz="2000" dirty="0">
                <a:solidFill>
                  <a:srgbClr val="3E3E3E"/>
                </a:solidFill>
                <a:latin typeface="Roboto Light" panose="02000000000000000000"/>
              </a:rPr>
              <a:t> Sebum regulation </a:t>
            </a:r>
          </a:p>
          <a:p>
            <a:pPr>
              <a:buFont typeface="Arial" panose="020B0604020202020204" pitchFamily="34" charset="0"/>
              <a:buChar char="•"/>
            </a:pPr>
            <a:r>
              <a:rPr lang="en-US" sz="2000" dirty="0">
                <a:solidFill>
                  <a:srgbClr val="3E3E3E"/>
                </a:solidFill>
                <a:latin typeface="Roboto Light" panose="02000000000000000000"/>
              </a:rPr>
              <a:t> Dilated pores</a:t>
            </a:r>
          </a:p>
          <a:p>
            <a:pPr>
              <a:buFont typeface="Arial" panose="020B0604020202020204" pitchFamily="34" charset="0"/>
              <a:buChar char="•"/>
            </a:pPr>
            <a:endParaRPr lang="en-US" sz="2000" dirty="0">
              <a:solidFill>
                <a:srgbClr val="3E3E3E"/>
              </a:solidFill>
              <a:latin typeface="Roboto Light" panose="02000000000000000000"/>
            </a:endParaRPr>
          </a:p>
          <a:p>
            <a:pPr>
              <a:buFont typeface="Arial" panose="020B0604020202020204" pitchFamily="34" charset="0"/>
              <a:buChar char="•"/>
            </a:pPr>
            <a:r>
              <a:rPr lang="en-US" sz="2000" dirty="0">
                <a:solidFill>
                  <a:srgbClr val="3E3E3E"/>
                </a:solidFill>
                <a:latin typeface="Roboto Light" panose="02000000000000000000"/>
              </a:rPr>
              <a:t> Sunburn / burns</a:t>
            </a:r>
          </a:p>
          <a:p>
            <a:pPr>
              <a:buFont typeface="Arial" panose="020B0604020202020204" pitchFamily="34" charset="0"/>
              <a:buChar char="•"/>
            </a:pPr>
            <a:r>
              <a:rPr lang="en-US" sz="2000" dirty="0">
                <a:solidFill>
                  <a:srgbClr val="3E3E3E"/>
                </a:solidFill>
                <a:latin typeface="Roboto Light" panose="02000000000000000000"/>
              </a:rPr>
              <a:t> Insect bites</a:t>
            </a:r>
          </a:p>
          <a:p>
            <a:pPr>
              <a:buFont typeface="Arial" panose="020B0604020202020204" pitchFamily="34" charset="0"/>
              <a:buChar char="•"/>
            </a:pPr>
            <a:r>
              <a:rPr lang="fr-FR" sz="2000" dirty="0">
                <a:solidFill>
                  <a:srgbClr val="3E3E3E"/>
                </a:solidFill>
                <a:latin typeface="Roboto Light" panose="02000000000000000000"/>
              </a:rPr>
              <a:t> Old </a:t>
            </a:r>
            <a:r>
              <a:rPr lang="fr-FR" sz="2000" dirty="0" err="1">
                <a:solidFill>
                  <a:srgbClr val="3E3E3E"/>
                </a:solidFill>
                <a:latin typeface="Roboto Light" panose="02000000000000000000"/>
              </a:rPr>
              <a:t>scars</a:t>
            </a:r>
            <a:endParaRPr lang="fr-FR" sz="2000" dirty="0">
              <a:solidFill>
                <a:srgbClr val="3E3E3E"/>
              </a:solidFill>
              <a:latin typeface="Roboto Light" panose="02000000000000000000"/>
            </a:endParaRPr>
          </a:p>
        </p:txBody>
      </p:sp>
      <p:grpSp>
        <p:nvGrpSpPr>
          <p:cNvPr id="34" name="Groupe 33"/>
          <p:cNvGrpSpPr/>
          <p:nvPr/>
        </p:nvGrpSpPr>
        <p:grpSpPr>
          <a:xfrm>
            <a:off x="9381677" y="1616930"/>
            <a:ext cx="2904754" cy="2537610"/>
            <a:chOff x="1019165" y="2304210"/>
            <a:chExt cx="2904754" cy="2537610"/>
          </a:xfrm>
        </p:grpSpPr>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918" y="2304210"/>
              <a:ext cx="1337441" cy="1337441"/>
            </a:xfrm>
            <a:prstGeom prst="rect">
              <a:avLst/>
            </a:prstGeom>
          </p:spPr>
        </p:pic>
        <p:sp>
          <p:nvSpPr>
            <p:cNvPr id="38" name="object 28"/>
            <p:cNvSpPr txBox="1"/>
            <p:nvPr/>
          </p:nvSpPr>
          <p:spPr>
            <a:xfrm>
              <a:off x="1019165" y="3536976"/>
              <a:ext cx="2904754" cy="1304844"/>
            </a:xfrm>
            <a:prstGeom prst="rect">
              <a:avLst/>
            </a:prstGeom>
          </p:spPr>
          <p:txBody>
            <a:bodyPr vert="horz" wrap="square" lIns="0" tIns="19494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590" algn="ctr">
                <a:lnSpc>
                  <a:spcPct val="100000"/>
                </a:lnSpc>
                <a:spcBef>
                  <a:spcPts val="1535"/>
                </a:spcBef>
              </a:pPr>
              <a:r>
                <a:rPr sz="3600" b="0" spc="220" dirty="0">
                  <a:solidFill>
                    <a:srgbClr val="B7A1C7"/>
                  </a:solidFill>
                  <a:latin typeface="Roboto Light" panose="02000000000000000000" pitchFamily="2" charset="0"/>
                  <a:ea typeface="Roboto Light" panose="02000000000000000000" pitchFamily="2" charset="0"/>
                  <a:cs typeface="Kyiv*Type Sans Regular"/>
                </a:rPr>
                <a:t>9</a:t>
              </a:r>
              <a:r>
                <a:rPr lang="fr-FR" sz="3600" spc="220" dirty="0">
                  <a:solidFill>
                    <a:srgbClr val="B7A1C7"/>
                  </a:solidFill>
                  <a:latin typeface="Roboto Light" panose="02000000000000000000" pitchFamily="2" charset="0"/>
                  <a:ea typeface="Roboto Light" panose="02000000000000000000" pitchFamily="2" charset="0"/>
                  <a:cs typeface="Kyiv*Type Sans Regular"/>
                </a:rPr>
                <a:t>8</a:t>
              </a:r>
              <a:r>
                <a:rPr sz="3600" b="0" spc="220" dirty="0">
                  <a:solidFill>
                    <a:srgbClr val="B7A1C7"/>
                  </a:solidFill>
                  <a:latin typeface="Roboto Light" panose="02000000000000000000" pitchFamily="2" charset="0"/>
                  <a:ea typeface="Roboto Light" panose="02000000000000000000" pitchFamily="2" charset="0"/>
                  <a:cs typeface="Kyiv*Type Sans Regular"/>
                </a:rPr>
                <a:t>%</a:t>
              </a:r>
              <a:endParaRPr sz="3600" dirty="0">
                <a:solidFill>
                  <a:srgbClr val="B7A1C7"/>
                </a:solidFill>
                <a:latin typeface="Roboto Light" panose="02000000000000000000" pitchFamily="2" charset="0"/>
                <a:ea typeface="Roboto Light" panose="02000000000000000000" pitchFamily="2" charset="0"/>
                <a:cs typeface="Kyiv*Type Sans Regular"/>
              </a:endParaRPr>
            </a:p>
            <a:p>
              <a:pPr marL="173990" marR="5080" indent="-161925" algn="ctr"/>
              <a:r>
                <a:rPr lang="fr-FR" spc="30" dirty="0" err="1">
                  <a:solidFill>
                    <a:srgbClr val="3E3E3E"/>
                  </a:solidFill>
                  <a:latin typeface="Roboto Light" panose="02000000000000000000" pitchFamily="2" charset="0"/>
                  <a:ea typeface="Roboto Light" panose="02000000000000000000" pitchFamily="2" charset="0"/>
                  <a:cs typeface="Roboto Mono"/>
                </a:rPr>
                <a:t>ingredients</a:t>
              </a:r>
              <a:r>
                <a:rPr lang="fr-FR" spc="30" dirty="0">
                  <a:solidFill>
                    <a:srgbClr val="3E3E3E"/>
                  </a:solidFill>
                  <a:latin typeface="Roboto Light" panose="02000000000000000000" pitchFamily="2" charset="0"/>
                  <a:ea typeface="Roboto Light" panose="02000000000000000000" pitchFamily="2" charset="0"/>
                  <a:cs typeface="Roboto Mono"/>
                </a:rPr>
                <a:t> </a:t>
              </a: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Of </a:t>
              </a:r>
              <a:r>
                <a:rPr lang="fr-FR" spc="30" dirty="0" err="1">
                  <a:solidFill>
                    <a:srgbClr val="3E3E3E"/>
                  </a:solidFill>
                  <a:latin typeface="Roboto Light" panose="02000000000000000000" pitchFamily="2" charset="0"/>
                  <a:ea typeface="Roboto Light" panose="02000000000000000000" pitchFamily="2" charset="0"/>
                  <a:cs typeface="Roboto Mono"/>
                </a:rPr>
                <a:t>natural</a:t>
              </a:r>
              <a:r>
                <a:rPr lang="fr-FR" spc="30" dirty="0">
                  <a:solidFill>
                    <a:srgbClr val="3E3E3E"/>
                  </a:solidFill>
                  <a:latin typeface="Roboto Light" panose="02000000000000000000" pitchFamily="2" charset="0"/>
                  <a:ea typeface="Roboto Light" panose="02000000000000000000" pitchFamily="2" charset="0"/>
                  <a:cs typeface="Roboto Mono"/>
                </a:rPr>
                <a:t> </a:t>
              </a:r>
              <a:r>
                <a:rPr lang="fr-FR" spc="30" dirty="0" err="1">
                  <a:solidFill>
                    <a:srgbClr val="3E3E3E"/>
                  </a:solidFill>
                  <a:latin typeface="Roboto Light" panose="02000000000000000000" pitchFamily="2" charset="0"/>
                  <a:ea typeface="Roboto Light" panose="02000000000000000000" pitchFamily="2" charset="0"/>
                  <a:cs typeface="Roboto Mono"/>
                </a:rPr>
                <a:t>origin</a:t>
              </a:r>
              <a:endParaRPr lang="fr-FR" dirty="0">
                <a:solidFill>
                  <a:srgbClr val="3E3E3E"/>
                </a:solidFill>
                <a:latin typeface="Roboto Light" panose="02000000000000000000" pitchFamily="2" charset="0"/>
                <a:ea typeface="Roboto Light" panose="02000000000000000000" pitchFamily="2" charset="0"/>
                <a:cs typeface="Roboto Mono"/>
              </a:endParaRPr>
            </a:p>
          </p:txBody>
        </p:sp>
      </p:grpSp>
      <p:sp>
        <p:nvSpPr>
          <p:cNvPr id="26" name="ZoneTexte 25">
            <a:extLst>
              <a:ext uri="{FF2B5EF4-FFF2-40B4-BE49-F238E27FC236}">
                <a16:creationId xmlns:a16="http://schemas.microsoft.com/office/drawing/2014/main" id="{773DF8B9-CE38-4D36-85E8-BD2163DD577D}"/>
              </a:ext>
            </a:extLst>
          </p:cNvPr>
          <p:cNvSpPr txBox="1"/>
          <p:nvPr/>
        </p:nvSpPr>
        <p:spPr>
          <a:xfrm>
            <a:off x="2228695" y="1513083"/>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err="1"/>
              <a:t>What</a:t>
            </a:r>
            <a:r>
              <a:rPr lang="fr-FR" dirty="0"/>
              <a:t> for ?</a:t>
            </a:r>
          </a:p>
        </p:txBody>
      </p:sp>
      <p:sp>
        <p:nvSpPr>
          <p:cNvPr id="27" name="ZoneTexte 26">
            <a:extLst>
              <a:ext uri="{FF2B5EF4-FFF2-40B4-BE49-F238E27FC236}">
                <a16:creationId xmlns:a16="http://schemas.microsoft.com/office/drawing/2014/main" id="{773DF8B9-CE38-4D36-85E8-BD2163DD577D}"/>
              </a:ext>
            </a:extLst>
          </p:cNvPr>
          <p:cNvSpPr txBox="1"/>
          <p:nvPr/>
        </p:nvSpPr>
        <p:spPr>
          <a:xfrm>
            <a:off x="2767883" y="4447717"/>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How ?</a:t>
            </a:r>
          </a:p>
        </p:txBody>
      </p:sp>
      <p:sp>
        <p:nvSpPr>
          <p:cNvPr id="28" name="Rectangle 27"/>
          <p:cNvSpPr/>
          <p:nvPr/>
        </p:nvSpPr>
        <p:spPr>
          <a:xfrm>
            <a:off x="4242136" y="4944645"/>
            <a:ext cx="4828674" cy="1631216"/>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3E3E3E"/>
                </a:solidFill>
                <a:latin typeface="Roboto Light" panose="02000000000000000000"/>
              </a:rPr>
              <a:t>Apply a compress to the concerned areas. </a:t>
            </a:r>
          </a:p>
          <a:p>
            <a:r>
              <a:rPr lang="en-US" sz="2000" dirty="0">
                <a:solidFill>
                  <a:srgbClr val="3E3E3E"/>
                </a:solidFill>
                <a:latin typeface="Roboto Light" panose="02000000000000000000"/>
              </a:rPr>
              <a:t>Leave on for 10 to 15 minutes.</a:t>
            </a:r>
          </a:p>
          <a:p>
            <a:pPr marL="342900" indent="-342900">
              <a:buFont typeface="Arial" panose="020B0604020202020204" pitchFamily="34" charset="0"/>
              <a:buChar char="•"/>
            </a:pPr>
            <a:r>
              <a:rPr lang="en-US" sz="2000" dirty="0">
                <a:solidFill>
                  <a:srgbClr val="3E3E3E"/>
                </a:solidFill>
                <a:latin typeface="Roboto Light" panose="02000000000000000000"/>
              </a:rPr>
              <a:t>Mix with the treatment cream </a:t>
            </a:r>
          </a:p>
          <a:p>
            <a:pPr marL="342900" indent="-342900">
              <a:buFont typeface="Arial" panose="020B0604020202020204" pitchFamily="34" charset="0"/>
              <a:buChar char="•"/>
            </a:pPr>
            <a:r>
              <a:rPr lang="fr-FR" sz="2000" dirty="0">
                <a:solidFill>
                  <a:srgbClr val="3E3E3E"/>
                </a:solidFill>
                <a:latin typeface="Roboto Light" panose="02000000000000000000"/>
              </a:rPr>
              <a:t>As a </a:t>
            </a:r>
            <a:r>
              <a:rPr lang="fr-FR" sz="2000" dirty="0" err="1">
                <a:solidFill>
                  <a:srgbClr val="3E3E3E"/>
                </a:solidFill>
                <a:latin typeface="Roboto Light" panose="02000000000000000000"/>
              </a:rPr>
              <a:t>treating</a:t>
            </a:r>
            <a:r>
              <a:rPr lang="fr-FR" sz="2000" dirty="0">
                <a:solidFill>
                  <a:srgbClr val="3E3E3E"/>
                </a:solidFill>
                <a:latin typeface="Roboto Light" panose="02000000000000000000"/>
              </a:rPr>
              <a:t> lotion </a:t>
            </a:r>
          </a:p>
        </p:txBody>
      </p:sp>
      <p:grpSp>
        <p:nvGrpSpPr>
          <p:cNvPr id="30" name="Groupe 29"/>
          <p:cNvGrpSpPr/>
          <p:nvPr/>
        </p:nvGrpSpPr>
        <p:grpSpPr>
          <a:xfrm>
            <a:off x="9888306" y="4307398"/>
            <a:ext cx="1979555" cy="2323777"/>
            <a:chOff x="4045008" y="2296632"/>
            <a:chExt cx="1979555" cy="2323777"/>
          </a:xfrm>
        </p:grpSpPr>
        <p:pic>
          <p:nvPicPr>
            <p:cNvPr id="39" name="Imag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865" y="2296632"/>
              <a:ext cx="1362045" cy="1345019"/>
            </a:xfrm>
            <a:prstGeom prst="rect">
              <a:avLst/>
            </a:prstGeom>
          </p:spPr>
        </p:pic>
        <p:sp>
          <p:nvSpPr>
            <p:cNvPr id="40" name="object 12"/>
            <p:cNvSpPr txBox="1"/>
            <p:nvPr/>
          </p:nvSpPr>
          <p:spPr>
            <a:xfrm>
              <a:off x="4045008" y="3566275"/>
              <a:ext cx="1979555" cy="1054134"/>
            </a:xfrm>
            <a:prstGeom prst="rect">
              <a:avLst/>
            </a:prstGeom>
          </p:spPr>
          <p:txBody>
            <a:bodyPr vert="horz" wrap="square" lIns="0" tIns="220979"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pc="30" dirty="0" err="1">
                  <a:solidFill>
                    <a:srgbClr val="3E3E3E"/>
                  </a:solidFill>
                  <a:latin typeface="Roboto Light" panose="02000000000000000000" pitchFamily="2" charset="0"/>
                  <a:ea typeface="Roboto Light" panose="02000000000000000000" pitchFamily="2" charset="0"/>
                  <a:cs typeface="Roboto Mono"/>
                </a:rPr>
                <a:t>Alcohol</a:t>
              </a:r>
              <a:r>
                <a:rPr lang="fr-FR" spc="30" dirty="0">
                  <a:solidFill>
                    <a:srgbClr val="3E3E3E"/>
                  </a:solidFill>
                  <a:latin typeface="Roboto Light" panose="02000000000000000000" pitchFamily="2" charset="0"/>
                  <a:ea typeface="Roboto Light" panose="02000000000000000000" pitchFamily="2" charset="0"/>
                  <a:cs typeface="Roboto Mono"/>
                </a:rPr>
                <a:t> free</a:t>
              </a:r>
            </a:p>
            <a:p>
              <a:pPr algn="ctr"/>
              <a:r>
                <a:rPr lang="fr-FR" spc="30" dirty="0" err="1">
                  <a:solidFill>
                    <a:srgbClr val="3E3E3E"/>
                  </a:solidFill>
                  <a:latin typeface="Roboto Light" panose="02000000000000000000" pitchFamily="2" charset="0"/>
                  <a:ea typeface="Roboto Light" panose="02000000000000000000" pitchFamily="2" charset="0"/>
                  <a:cs typeface="Roboto Mono"/>
                </a:rPr>
                <a:t>Preservative</a:t>
              </a:r>
              <a:r>
                <a:rPr lang="fr-FR" spc="30" dirty="0">
                  <a:solidFill>
                    <a:srgbClr val="3E3E3E"/>
                  </a:solidFill>
                  <a:latin typeface="Roboto Light" panose="02000000000000000000" pitchFamily="2" charset="0"/>
                  <a:ea typeface="Roboto Light" panose="02000000000000000000" pitchFamily="2" charset="0"/>
                  <a:cs typeface="Roboto Mono"/>
                </a:rPr>
                <a:t> free</a:t>
              </a:r>
            </a:p>
            <a:p>
              <a:pPr algn="ctr"/>
              <a:r>
                <a:rPr lang="fr-FR" spc="30" dirty="0" err="1">
                  <a:solidFill>
                    <a:srgbClr val="3E3E3E"/>
                  </a:solidFill>
                  <a:latin typeface="Roboto Light" panose="02000000000000000000" pitchFamily="2" charset="0"/>
                  <a:ea typeface="Roboto Light" panose="02000000000000000000" pitchFamily="2" charset="0"/>
                  <a:cs typeface="Roboto Mono"/>
                </a:rPr>
                <a:t>Paraben</a:t>
              </a:r>
              <a:r>
                <a:rPr lang="fr-FR" spc="30" dirty="0">
                  <a:solidFill>
                    <a:srgbClr val="3E3E3E"/>
                  </a:solidFill>
                  <a:latin typeface="Roboto Light" panose="02000000000000000000" pitchFamily="2" charset="0"/>
                  <a:ea typeface="Roboto Light" panose="02000000000000000000" pitchFamily="2" charset="0"/>
                  <a:cs typeface="Roboto Mono"/>
                </a:rPr>
                <a:t> free</a:t>
              </a:r>
            </a:p>
          </p:txBody>
        </p:sp>
      </p:grpSp>
      <p:pic>
        <p:nvPicPr>
          <p:cNvPr id="6" name="Image 5">
            <a:extLst>
              <a:ext uri="{FF2B5EF4-FFF2-40B4-BE49-F238E27FC236}">
                <a16:creationId xmlns:a16="http://schemas.microsoft.com/office/drawing/2014/main" id="{7F66AC9E-C6E5-4E07-BC3E-8957EE04AD69}"/>
              </a:ext>
            </a:extLst>
          </p:cNvPr>
          <p:cNvPicPr>
            <a:picLocks noChangeAspect="1"/>
          </p:cNvPicPr>
          <p:nvPr/>
        </p:nvPicPr>
        <p:blipFill rotWithShape="1">
          <a:blip r:embed="rId5"/>
          <a:srcRect l="41079" t="13037" r="32375"/>
          <a:stretch/>
        </p:blipFill>
        <p:spPr>
          <a:xfrm>
            <a:off x="163566" y="838496"/>
            <a:ext cx="3618666" cy="5327243"/>
          </a:xfrm>
          <a:prstGeom prst="rect">
            <a:avLst/>
          </a:prstGeom>
        </p:spPr>
      </p:pic>
    </p:spTree>
    <p:extLst>
      <p:ext uri="{BB962C8B-B14F-4D97-AF65-F5344CB8AC3E}">
        <p14:creationId xmlns:p14="http://schemas.microsoft.com/office/powerpoint/2010/main" val="10114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cstate="print">
            <a:extLst>
              <a:ext uri="{28A0092B-C50C-407E-A947-70E740481C1C}">
                <a14:useLocalDpi xmlns:a14="http://schemas.microsoft.com/office/drawing/2010/main" val="0"/>
              </a:ext>
            </a:extLst>
          </a:blip>
          <a:srcRect b="7253"/>
          <a:stretch/>
        </p:blipFill>
        <p:spPr>
          <a:xfrm>
            <a:off x="62118" y="1407641"/>
            <a:ext cx="1611883" cy="2914345"/>
          </a:xfrm>
          <a:prstGeom prst="rect">
            <a:avLst/>
          </a:prstGeom>
        </p:spPr>
      </p:pic>
      <p:sp>
        <p:nvSpPr>
          <p:cNvPr id="43" name="ZoneTexte 42"/>
          <p:cNvSpPr txBox="1"/>
          <p:nvPr/>
        </p:nvSpPr>
        <p:spPr>
          <a:xfrm>
            <a:off x="2468779" y="1556235"/>
            <a:ext cx="7315594" cy="830997"/>
          </a:xfrm>
          <a:prstGeom prst="rect">
            <a:avLst/>
          </a:prstGeom>
          <a:noFill/>
        </p:spPr>
        <p:txBody>
          <a:bodyPr wrap="square" rtlCol="0">
            <a:spAutoFit/>
          </a:bodyPr>
          <a:lstStyle>
            <a:defPPr>
              <a:defRPr lang="fr-FR"/>
            </a:defPPr>
            <a:lvl1pPr algn="ctr">
              <a:defRPr sz="2400">
                <a:latin typeface="KyivType Sans Medium2"/>
              </a:defRPr>
            </a:lvl1pPr>
          </a:lstStyle>
          <a:p>
            <a:r>
              <a:rPr lang="fr-FR" dirty="0"/>
              <a:t>A unique formula,</a:t>
            </a:r>
          </a:p>
          <a:p>
            <a:r>
              <a:rPr lang="fr-FR" dirty="0"/>
              <a:t>An anti-imperfection combo</a:t>
            </a:r>
          </a:p>
        </p:txBody>
      </p:sp>
      <p:pic>
        <p:nvPicPr>
          <p:cNvPr id="45" name="Image 44"/>
          <p:cNvPicPr>
            <a:picLocks noChangeAspect="1"/>
          </p:cNvPicPr>
          <p:nvPr/>
        </p:nvPicPr>
        <p:blipFill rotWithShape="1">
          <a:blip r:embed="rId4" cstate="print">
            <a:extLst>
              <a:ext uri="{28A0092B-C50C-407E-A947-70E740481C1C}">
                <a14:useLocalDpi xmlns:a14="http://schemas.microsoft.com/office/drawing/2010/main" val="0"/>
              </a:ext>
            </a:extLst>
          </a:blip>
          <a:srcRect l="23018" t="15395" r="21168" b="20275"/>
          <a:stretch/>
        </p:blipFill>
        <p:spPr>
          <a:xfrm>
            <a:off x="1490954" y="1448867"/>
            <a:ext cx="1009653" cy="2763264"/>
          </a:xfrm>
          <a:prstGeom prst="rect">
            <a:avLst/>
          </a:prstGeom>
        </p:spPr>
      </p:pic>
      <p:sp>
        <p:nvSpPr>
          <p:cNvPr id="32" name="Rectangle 31"/>
          <p:cNvSpPr/>
          <p:nvPr/>
        </p:nvSpPr>
        <p:spPr>
          <a:xfrm>
            <a:off x="2404914" y="547499"/>
            <a:ext cx="7410725"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SOS SPOT ROLL-ON &amp; JUVENIL</a:t>
            </a:r>
          </a:p>
        </p:txBody>
      </p:sp>
      <p:sp>
        <p:nvSpPr>
          <p:cNvPr id="35" name="ZoneTexte 34"/>
          <p:cNvSpPr txBox="1"/>
          <p:nvPr/>
        </p:nvSpPr>
        <p:spPr>
          <a:xfrm>
            <a:off x="3880032" y="3030509"/>
            <a:ext cx="5828001" cy="1015663"/>
          </a:xfrm>
          <a:prstGeom prst="rect">
            <a:avLst/>
          </a:prstGeom>
        </p:spPr>
        <p:txBody>
          <a:bodyPr wrap="square">
            <a:spAutoFit/>
          </a:bodyPr>
          <a:lstStyle>
            <a:defPPr>
              <a:defRPr lang="fr-FR"/>
            </a:defPPr>
            <a:lvl1pPr>
              <a:buFont typeface="Arial" panose="020B0604020202020204" pitchFamily="34" charset="0"/>
              <a:buChar char="•"/>
              <a:defRPr sz="2000" b="0" i="0">
                <a:solidFill>
                  <a:srgbClr val="3E3E3E"/>
                </a:solidFill>
                <a:effectLst/>
                <a:latin typeface="Roboto Light" panose="02000000000000000000"/>
              </a:defRPr>
            </a:lvl1pPr>
          </a:lstStyle>
          <a:p>
            <a:r>
              <a:rPr lang="fr-FR" dirty="0"/>
              <a:t> </a:t>
            </a:r>
            <a:r>
              <a:rPr lang="fr-FR" dirty="0" err="1"/>
              <a:t>Sanitizing</a:t>
            </a:r>
            <a:r>
              <a:rPr lang="fr-FR" dirty="0"/>
              <a:t> and </a:t>
            </a:r>
            <a:r>
              <a:rPr lang="fr-FR" dirty="0" err="1"/>
              <a:t>soothing</a:t>
            </a:r>
            <a:r>
              <a:rPr lang="fr-FR" dirty="0"/>
              <a:t> solution </a:t>
            </a:r>
          </a:p>
          <a:p>
            <a:r>
              <a:rPr lang="fr-FR" dirty="0"/>
              <a:t> </a:t>
            </a:r>
            <a:r>
              <a:rPr lang="en-US" dirty="0"/>
              <a:t>Treatment areas: </a:t>
            </a:r>
            <a:r>
              <a:rPr lang="en-US" dirty="0" err="1"/>
              <a:t>localised</a:t>
            </a:r>
            <a:r>
              <a:rPr lang="en-US" dirty="0"/>
              <a:t> (SOS SPOT ROLL-ON)</a:t>
            </a:r>
          </a:p>
          <a:p>
            <a:pPr>
              <a:buNone/>
            </a:pPr>
            <a:r>
              <a:rPr lang="en-US" dirty="0"/>
              <a:t>and extended (JUVENIL).</a:t>
            </a:r>
            <a:endParaRPr lang="fr-FR" dirty="0"/>
          </a:p>
        </p:txBody>
      </p:sp>
      <p:grpSp>
        <p:nvGrpSpPr>
          <p:cNvPr id="38" name="Groupe 37"/>
          <p:cNvGrpSpPr/>
          <p:nvPr/>
        </p:nvGrpSpPr>
        <p:grpSpPr>
          <a:xfrm>
            <a:off x="9538489" y="1556235"/>
            <a:ext cx="2904754" cy="2537610"/>
            <a:chOff x="1019165" y="2304210"/>
            <a:chExt cx="2904754" cy="2537610"/>
          </a:xfrm>
        </p:grpSpPr>
        <p:pic>
          <p:nvPicPr>
            <p:cNvPr id="39" name="Imag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918" y="2304210"/>
              <a:ext cx="1337441" cy="1337441"/>
            </a:xfrm>
            <a:prstGeom prst="rect">
              <a:avLst/>
            </a:prstGeom>
          </p:spPr>
        </p:pic>
        <p:sp>
          <p:nvSpPr>
            <p:cNvPr id="40" name="object 28"/>
            <p:cNvSpPr txBox="1"/>
            <p:nvPr/>
          </p:nvSpPr>
          <p:spPr>
            <a:xfrm>
              <a:off x="1019165" y="3536976"/>
              <a:ext cx="2904754" cy="1304844"/>
            </a:xfrm>
            <a:prstGeom prst="rect">
              <a:avLst/>
            </a:prstGeom>
          </p:spPr>
          <p:txBody>
            <a:bodyPr vert="horz" wrap="square" lIns="0" tIns="19494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590" algn="ctr">
                <a:lnSpc>
                  <a:spcPct val="100000"/>
                </a:lnSpc>
                <a:spcBef>
                  <a:spcPts val="1535"/>
                </a:spcBef>
              </a:pPr>
              <a:r>
                <a:rPr sz="3600" b="0" spc="220" dirty="0">
                  <a:solidFill>
                    <a:srgbClr val="B7A1C7"/>
                  </a:solidFill>
                  <a:latin typeface="Roboto Light" panose="02000000000000000000" pitchFamily="2" charset="0"/>
                  <a:ea typeface="Roboto Light" panose="02000000000000000000" pitchFamily="2" charset="0"/>
                  <a:cs typeface="Kyiv*Type Sans Regular"/>
                </a:rPr>
                <a:t>9</a:t>
              </a:r>
              <a:r>
                <a:rPr lang="fr-FR" sz="3600" spc="220" dirty="0">
                  <a:solidFill>
                    <a:srgbClr val="B7A1C7"/>
                  </a:solidFill>
                  <a:latin typeface="Roboto Light" panose="02000000000000000000" pitchFamily="2" charset="0"/>
                  <a:ea typeface="Roboto Light" panose="02000000000000000000" pitchFamily="2" charset="0"/>
                  <a:cs typeface="Kyiv*Type Sans Regular"/>
                </a:rPr>
                <a:t>5</a:t>
              </a:r>
              <a:r>
                <a:rPr sz="3600" b="0" spc="220" dirty="0">
                  <a:solidFill>
                    <a:srgbClr val="B7A1C7"/>
                  </a:solidFill>
                  <a:latin typeface="Roboto Light" panose="02000000000000000000" pitchFamily="2" charset="0"/>
                  <a:ea typeface="Roboto Light" panose="02000000000000000000" pitchFamily="2" charset="0"/>
                  <a:cs typeface="Kyiv*Type Sans Regular"/>
                </a:rPr>
                <a:t>%</a:t>
              </a:r>
              <a:endParaRPr sz="3600" dirty="0">
                <a:solidFill>
                  <a:srgbClr val="B7A1C7"/>
                </a:solidFill>
                <a:latin typeface="Roboto Light" panose="02000000000000000000" pitchFamily="2" charset="0"/>
                <a:ea typeface="Roboto Light" panose="02000000000000000000" pitchFamily="2" charset="0"/>
                <a:cs typeface="Kyiv*Type Sans Regular"/>
              </a:endParaRPr>
            </a:p>
            <a:p>
              <a:pPr marL="173990" marR="5080" indent="-161925" algn="ctr"/>
              <a:r>
                <a:rPr lang="fr-FR" spc="30" dirty="0" err="1">
                  <a:solidFill>
                    <a:srgbClr val="3E3E3E"/>
                  </a:solidFill>
                  <a:latin typeface="Roboto Light" panose="02000000000000000000" pitchFamily="2" charset="0"/>
                  <a:ea typeface="Roboto Light" panose="02000000000000000000" pitchFamily="2" charset="0"/>
                  <a:cs typeface="Roboto Mono"/>
                </a:rPr>
                <a:t>ingredients</a:t>
              </a:r>
              <a:r>
                <a:rPr lang="fr-FR" spc="30" dirty="0">
                  <a:solidFill>
                    <a:srgbClr val="3E3E3E"/>
                  </a:solidFill>
                  <a:latin typeface="Roboto Light" panose="02000000000000000000" pitchFamily="2" charset="0"/>
                  <a:ea typeface="Roboto Light" panose="02000000000000000000" pitchFamily="2" charset="0"/>
                  <a:cs typeface="Roboto Mono"/>
                </a:rPr>
                <a:t> </a:t>
              </a: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Of </a:t>
              </a:r>
              <a:r>
                <a:rPr lang="fr-FR" spc="30" dirty="0" err="1">
                  <a:solidFill>
                    <a:srgbClr val="3E3E3E"/>
                  </a:solidFill>
                  <a:latin typeface="Roboto Light" panose="02000000000000000000" pitchFamily="2" charset="0"/>
                  <a:ea typeface="Roboto Light" panose="02000000000000000000" pitchFamily="2" charset="0"/>
                  <a:cs typeface="Roboto Mono"/>
                </a:rPr>
                <a:t>natural</a:t>
              </a:r>
              <a:r>
                <a:rPr lang="fr-FR" spc="30" dirty="0">
                  <a:solidFill>
                    <a:srgbClr val="3E3E3E"/>
                  </a:solidFill>
                  <a:latin typeface="Roboto Light" panose="02000000000000000000" pitchFamily="2" charset="0"/>
                  <a:ea typeface="Roboto Light" panose="02000000000000000000" pitchFamily="2" charset="0"/>
                  <a:cs typeface="Roboto Mono"/>
                </a:rPr>
                <a:t> </a:t>
              </a:r>
              <a:r>
                <a:rPr lang="fr-FR" spc="30" dirty="0" err="1">
                  <a:solidFill>
                    <a:srgbClr val="3E3E3E"/>
                  </a:solidFill>
                  <a:latin typeface="Roboto Light" panose="02000000000000000000" pitchFamily="2" charset="0"/>
                  <a:ea typeface="Roboto Light" panose="02000000000000000000" pitchFamily="2" charset="0"/>
                  <a:cs typeface="Roboto Mono"/>
                </a:rPr>
                <a:t>origin</a:t>
              </a:r>
              <a:endParaRPr lang="fr-FR" dirty="0">
                <a:solidFill>
                  <a:srgbClr val="3E3E3E"/>
                </a:solidFill>
                <a:latin typeface="Roboto Light" panose="02000000000000000000" pitchFamily="2" charset="0"/>
                <a:ea typeface="Roboto Light" panose="02000000000000000000" pitchFamily="2" charset="0"/>
                <a:cs typeface="Roboto Mono"/>
              </a:endParaRPr>
            </a:p>
          </p:txBody>
        </p:sp>
      </p:grpSp>
      <p:sp>
        <p:nvSpPr>
          <p:cNvPr id="42" name="ZoneTexte 41"/>
          <p:cNvSpPr txBox="1"/>
          <p:nvPr/>
        </p:nvSpPr>
        <p:spPr>
          <a:xfrm>
            <a:off x="1066168" y="4169399"/>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V.15 ml</a:t>
            </a:r>
          </a:p>
        </p:txBody>
      </p:sp>
      <p:sp>
        <p:nvSpPr>
          <p:cNvPr id="44" name="ZoneTexte 43"/>
          <p:cNvSpPr txBox="1"/>
          <p:nvPr/>
        </p:nvSpPr>
        <p:spPr>
          <a:xfrm>
            <a:off x="-61553" y="4278422"/>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V.7 ml</a:t>
            </a:r>
          </a:p>
        </p:txBody>
      </p:sp>
      <p:pic>
        <p:nvPicPr>
          <p:cNvPr id="46" name="Picture 2" descr="ingredient-quintessence-yon-ka">
            <a:extLst>
              <a:ext uri="{FF2B5EF4-FFF2-40B4-BE49-F238E27FC236}">
                <a16:creationId xmlns:a16="http://schemas.microsoft.com/office/drawing/2014/main" id="{55628769-F170-4B0E-A3F4-03591E5AA2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1473" y="5057141"/>
            <a:ext cx="1091314" cy="11566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ngredient-ichtyol">
            <a:extLst>
              <a:ext uri="{FF2B5EF4-FFF2-40B4-BE49-F238E27FC236}">
                <a16:creationId xmlns:a16="http://schemas.microsoft.com/office/drawing/2014/main" id="{5ECAD50B-AD84-4153-9189-0654FB6372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07" y="5061563"/>
            <a:ext cx="1999706" cy="110240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988414A6-EE9E-4FAE-ACB9-FD632090BD87}"/>
              </a:ext>
            </a:extLst>
          </p:cNvPr>
          <p:cNvSpPr/>
          <p:nvPr/>
        </p:nvSpPr>
        <p:spPr>
          <a:xfrm>
            <a:off x="2353087" y="4694551"/>
            <a:ext cx="1739579"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BISABOLOL</a:t>
            </a:r>
          </a:p>
        </p:txBody>
      </p:sp>
      <p:sp>
        <p:nvSpPr>
          <p:cNvPr id="49" name="Rectangle 48">
            <a:extLst>
              <a:ext uri="{FF2B5EF4-FFF2-40B4-BE49-F238E27FC236}">
                <a16:creationId xmlns:a16="http://schemas.microsoft.com/office/drawing/2014/main" id="{6D11DFCD-9897-44A3-83A2-809E565123B9}"/>
              </a:ext>
            </a:extLst>
          </p:cNvPr>
          <p:cNvSpPr/>
          <p:nvPr/>
        </p:nvSpPr>
        <p:spPr>
          <a:xfrm>
            <a:off x="8107029" y="4698119"/>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CALENDULA</a:t>
            </a:r>
          </a:p>
        </p:txBody>
      </p:sp>
      <p:sp>
        <p:nvSpPr>
          <p:cNvPr id="50" name="Rectangle 49">
            <a:extLst>
              <a:ext uri="{FF2B5EF4-FFF2-40B4-BE49-F238E27FC236}">
                <a16:creationId xmlns:a16="http://schemas.microsoft.com/office/drawing/2014/main" id="{C4995E47-7134-4502-9002-D4B2C1283CB4}"/>
              </a:ext>
            </a:extLst>
          </p:cNvPr>
          <p:cNvSpPr/>
          <p:nvPr/>
        </p:nvSpPr>
        <p:spPr>
          <a:xfrm>
            <a:off x="10086666" y="4694551"/>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LACTIC ACID</a:t>
            </a:r>
          </a:p>
          <a:p>
            <a:pPr algn="ctr" defTabSz="812786"/>
            <a:r>
              <a:rPr lang="fr-FR" sz="1421" dirty="0">
                <a:solidFill>
                  <a:srgbClr val="565655"/>
                </a:solidFill>
                <a:latin typeface="Kyiv*Type Sans Regular"/>
              </a:rPr>
              <a:t>(</a:t>
            </a:r>
            <a:r>
              <a:rPr lang="fr-FR" sz="1421" dirty="0" err="1">
                <a:solidFill>
                  <a:srgbClr val="565655"/>
                </a:solidFill>
                <a:latin typeface="Kyiv*Type Sans Regular"/>
              </a:rPr>
              <a:t>postbiotic</a:t>
            </a:r>
            <a:r>
              <a:rPr lang="fr-FR" sz="1421" dirty="0">
                <a:solidFill>
                  <a:srgbClr val="565655"/>
                </a:solidFill>
                <a:latin typeface="Kyiv*Type Sans Regular"/>
              </a:rPr>
              <a:t>)</a:t>
            </a:r>
          </a:p>
        </p:txBody>
      </p:sp>
      <p:sp>
        <p:nvSpPr>
          <p:cNvPr id="57" name="Rectangle 56">
            <a:extLst>
              <a:ext uri="{FF2B5EF4-FFF2-40B4-BE49-F238E27FC236}">
                <a16:creationId xmlns:a16="http://schemas.microsoft.com/office/drawing/2014/main" id="{799B2A0D-C70B-43C5-A792-6EDB8AC85850}"/>
              </a:ext>
            </a:extLst>
          </p:cNvPr>
          <p:cNvSpPr/>
          <p:nvPr/>
        </p:nvSpPr>
        <p:spPr>
          <a:xfrm>
            <a:off x="469243" y="4694551"/>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ICHTYOL</a:t>
            </a:r>
          </a:p>
        </p:txBody>
      </p:sp>
      <p:sp>
        <p:nvSpPr>
          <p:cNvPr id="58" name="ZoneTexte 57">
            <a:extLst>
              <a:ext uri="{FF2B5EF4-FFF2-40B4-BE49-F238E27FC236}">
                <a16:creationId xmlns:a16="http://schemas.microsoft.com/office/drawing/2014/main" id="{22BFA1CC-87B0-4042-95A8-281E3A65FEF6}"/>
              </a:ext>
            </a:extLst>
          </p:cNvPr>
          <p:cNvSpPr txBox="1"/>
          <p:nvPr/>
        </p:nvSpPr>
        <p:spPr>
          <a:xfrm>
            <a:off x="558948" y="6120402"/>
            <a:ext cx="1436833" cy="600164"/>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PURIFYING</a:t>
            </a:r>
          </a:p>
          <a:p>
            <a:r>
              <a:rPr lang="fr-FR" dirty="0"/>
              <a:t>SEBOREGULATOR, ANTI-BACTERIAL</a:t>
            </a:r>
          </a:p>
        </p:txBody>
      </p:sp>
      <p:sp>
        <p:nvSpPr>
          <p:cNvPr id="59" name="ZoneTexte 58">
            <a:extLst>
              <a:ext uri="{FF2B5EF4-FFF2-40B4-BE49-F238E27FC236}">
                <a16:creationId xmlns:a16="http://schemas.microsoft.com/office/drawing/2014/main" id="{EC590777-B0B2-407F-9A5B-FA56749B52FE}"/>
              </a:ext>
            </a:extLst>
          </p:cNvPr>
          <p:cNvSpPr txBox="1"/>
          <p:nvPr/>
        </p:nvSpPr>
        <p:spPr>
          <a:xfrm>
            <a:off x="2284150" y="6101987"/>
            <a:ext cx="1739579" cy="600164"/>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SOOTHING</a:t>
            </a:r>
          </a:p>
          <a:p>
            <a:r>
              <a:rPr lang="fr-FR" dirty="0"/>
              <a:t>REPAIRING</a:t>
            </a:r>
          </a:p>
          <a:p>
            <a:r>
              <a:rPr lang="fr-FR" dirty="0"/>
              <a:t>ANTI-INFLAMMATORY</a:t>
            </a:r>
          </a:p>
        </p:txBody>
      </p:sp>
      <p:sp>
        <p:nvSpPr>
          <p:cNvPr id="60" name="ZoneTexte 59">
            <a:extLst>
              <a:ext uri="{FF2B5EF4-FFF2-40B4-BE49-F238E27FC236}">
                <a16:creationId xmlns:a16="http://schemas.microsoft.com/office/drawing/2014/main" id="{8CCAFBC5-4903-4300-9362-48B065D20CE1}"/>
              </a:ext>
            </a:extLst>
          </p:cNvPr>
          <p:cNvSpPr txBox="1"/>
          <p:nvPr/>
        </p:nvSpPr>
        <p:spPr>
          <a:xfrm>
            <a:off x="8347305" y="6257705"/>
            <a:ext cx="113569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SOOTHING</a:t>
            </a:r>
          </a:p>
        </p:txBody>
      </p:sp>
      <p:sp>
        <p:nvSpPr>
          <p:cNvPr id="61" name="ZoneTexte 60">
            <a:extLst>
              <a:ext uri="{FF2B5EF4-FFF2-40B4-BE49-F238E27FC236}">
                <a16:creationId xmlns:a16="http://schemas.microsoft.com/office/drawing/2014/main" id="{3CFB8694-3400-4C66-B28F-C540DCCCD584}"/>
              </a:ext>
            </a:extLst>
          </p:cNvPr>
          <p:cNvSpPr txBox="1"/>
          <p:nvPr/>
        </p:nvSpPr>
        <p:spPr>
          <a:xfrm>
            <a:off x="10238951" y="6286579"/>
            <a:ext cx="1298604" cy="43088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BALANCE THE pH OF THE SKIN</a:t>
            </a:r>
          </a:p>
        </p:txBody>
      </p:sp>
      <p:sp>
        <p:nvSpPr>
          <p:cNvPr id="62" name="Rectangle 61">
            <a:extLst>
              <a:ext uri="{FF2B5EF4-FFF2-40B4-BE49-F238E27FC236}">
                <a16:creationId xmlns:a16="http://schemas.microsoft.com/office/drawing/2014/main" id="{B35642BA-EE79-4D86-A3F1-27A7D75CBC7F}"/>
              </a:ext>
            </a:extLst>
          </p:cNvPr>
          <p:cNvSpPr/>
          <p:nvPr/>
        </p:nvSpPr>
        <p:spPr>
          <a:xfrm>
            <a:off x="6219877" y="4694551"/>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QUINTESSENCE</a:t>
            </a:r>
          </a:p>
        </p:txBody>
      </p:sp>
      <p:sp>
        <p:nvSpPr>
          <p:cNvPr id="63" name="Rectangle 62">
            <a:extLst>
              <a:ext uri="{FF2B5EF4-FFF2-40B4-BE49-F238E27FC236}">
                <a16:creationId xmlns:a16="http://schemas.microsoft.com/office/drawing/2014/main" id="{CE31885B-BCBB-43DF-9F1D-CE40EC9E8151}"/>
              </a:ext>
            </a:extLst>
          </p:cNvPr>
          <p:cNvSpPr/>
          <p:nvPr/>
        </p:nvSpPr>
        <p:spPr>
          <a:xfrm>
            <a:off x="4332724" y="4694551"/>
            <a:ext cx="1616245"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LIME</a:t>
            </a:r>
          </a:p>
        </p:txBody>
      </p:sp>
      <p:sp>
        <p:nvSpPr>
          <p:cNvPr id="64" name="ZoneTexte 63">
            <a:extLst>
              <a:ext uri="{FF2B5EF4-FFF2-40B4-BE49-F238E27FC236}">
                <a16:creationId xmlns:a16="http://schemas.microsoft.com/office/drawing/2014/main" id="{F7E63BFB-3180-4462-8CEF-D07A607D02CE}"/>
              </a:ext>
            </a:extLst>
          </p:cNvPr>
          <p:cNvSpPr txBox="1"/>
          <p:nvPr/>
        </p:nvSpPr>
        <p:spPr>
          <a:xfrm>
            <a:off x="4609934" y="6068211"/>
            <a:ext cx="980957"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PURIFYING</a:t>
            </a:r>
          </a:p>
        </p:txBody>
      </p:sp>
      <p:pic>
        <p:nvPicPr>
          <p:cNvPr id="65" name="Picture 6" descr="Bisabolol | INGREDIENTS LIBRARY">
            <a:extLst>
              <a:ext uri="{FF2B5EF4-FFF2-40B4-BE49-F238E27FC236}">
                <a16:creationId xmlns:a16="http://schemas.microsoft.com/office/drawing/2014/main" id="{78BF69B1-5B7E-4D3F-9041-2D233C31CDC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4091" b="17400"/>
          <a:stretch/>
        </p:blipFill>
        <p:spPr bwMode="auto">
          <a:xfrm>
            <a:off x="2447843" y="5209353"/>
            <a:ext cx="1432189" cy="83797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ingredient-calendula-bio">
            <a:extLst>
              <a:ext uri="{FF2B5EF4-FFF2-40B4-BE49-F238E27FC236}">
                <a16:creationId xmlns:a16="http://schemas.microsoft.com/office/drawing/2014/main" id="{95F11356-168C-4C03-8802-FA7D3372D9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3093" y="5174699"/>
            <a:ext cx="1454820" cy="111287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ngredient-acide-lactique">
            <a:extLst>
              <a:ext uri="{FF2B5EF4-FFF2-40B4-BE49-F238E27FC236}">
                <a16:creationId xmlns:a16="http://schemas.microsoft.com/office/drawing/2014/main" id="{F77ED503-79C2-475B-B12B-E46273171D4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83356" y="5164574"/>
            <a:ext cx="817910" cy="112200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Arôme Limette pour Fabriquer son E-liquide DIY 100% Français">
            <a:extLst>
              <a:ext uri="{FF2B5EF4-FFF2-40B4-BE49-F238E27FC236}">
                <a16:creationId xmlns:a16="http://schemas.microsoft.com/office/drawing/2014/main" id="{5E552DD5-1555-4DCD-A666-4EC817D77A9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044" t="22146" r="11023" b="23277"/>
          <a:stretch/>
        </p:blipFill>
        <p:spPr bwMode="auto">
          <a:xfrm>
            <a:off x="4573926" y="5209306"/>
            <a:ext cx="1052972" cy="756824"/>
          </a:xfrm>
          <a:prstGeom prst="rect">
            <a:avLst/>
          </a:prstGeom>
          <a:noFill/>
          <a:extLst>
            <a:ext uri="{909E8E84-426E-40DD-AFC4-6F175D3DCCD1}">
              <a14:hiddenFill xmlns:a14="http://schemas.microsoft.com/office/drawing/2010/main">
                <a:solidFill>
                  <a:srgbClr val="FFFFFF"/>
                </a:solidFill>
              </a14:hiddenFill>
            </a:ext>
          </a:extLst>
        </p:spPr>
      </p:pic>
      <p:sp>
        <p:nvSpPr>
          <p:cNvPr id="69" name="ZoneTexte 68">
            <a:extLst>
              <a:ext uri="{FF2B5EF4-FFF2-40B4-BE49-F238E27FC236}">
                <a16:creationId xmlns:a16="http://schemas.microsoft.com/office/drawing/2014/main" id="{ADACEA9D-2F8D-435C-8E56-A5AD5F84AA3C}"/>
              </a:ext>
            </a:extLst>
          </p:cNvPr>
          <p:cNvSpPr txBox="1"/>
          <p:nvPr/>
        </p:nvSpPr>
        <p:spPr>
          <a:xfrm>
            <a:off x="6428333" y="6150099"/>
            <a:ext cx="1214648"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SANITIZING</a:t>
            </a:r>
          </a:p>
        </p:txBody>
      </p:sp>
    </p:spTree>
    <p:extLst>
      <p:ext uri="{BB962C8B-B14F-4D97-AF65-F5344CB8AC3E}">
        <p14:creationId xmlns:p14="http://schemas.microsoft.com/office/powerpoint/2010/main" val="282818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anim calcmode="lin" valueType="num">
                                      <p:cBhvr>
                                        <p:cTn id="18" dur="1000" fill="hold"/>
                                        <p:tgtEl>
                                          <p:spTgt spid="48"/>
                                        </p:tgtEl>
                                        <p:attrNameLst>
                                          <p:attrName>ppt_x</p:attrName>
                                        </p:attrNameLst>
                                      </p:cBhvr>
                                      <p:tavLst>
                                        <p:tav tm="0">
                                          <p:val>
                                            <p:strVal val="#ppt_x"/>
                                          </p:val>
                                        </p:tav>
                                        <p:tav tm="100000">
                                          <p:val>
                                            <p:strVal val="#ppt_x"/>
                                          </p:val>
                                        </p:tav>
                                      </p:tavLst>
                                    </p:anim>
                                    <p:anim calcmode="lin" valueType="num">
                                      <p:cBhvr>
                                        <p:cTn id="19" dur="1000" fill="hold"/>
                                        <p:tgtEl>
                                          <p:spTgt spid="4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anim calcmode="lin" valueType="num">
                                      <p:cBhvr>
                                        <p:cTn id="33" dur="1000" fill="hold"/>
                                        <p:tgtEl>
                                          <p:spTgt spid="57"/>
                                        </p:tgtEl>
                                        <p:attrNameLst>
                                          <p:attrName>ppt_x</p:attrName>
                                        </p:attrNameLst>
                                      </p:cBhvr>
                                      <p:tavLst>
                                        <p:tav tm="0">
                                          <p:val>
                                            <p:strVal val="#ppt_x"/>
                                          </p:val>
                                        </p:tav>
                                        <p:tav tm="100000">
                                          <p:val>
                                            <p:strVal val="#ppt_x"/>
                                          </p:val>
                                        </p:tav>
                                      </p:tavLst>
                                    </p:anim>
                                    <p:anim calcmode="lin" valueType="num">
                                      <p:cBhvr>
                                        <p:cTn id="34" dur="1000" fill="hold"/>
                                        <p:tgtEl>
                                          <p:spTgt spid="5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1000"/>
                                        <p:tgtEl>
                                          <p:spTgt spid="58"/>
                                        </p:tgtEl>
                                      </p:cBhvr>
                                    </p:animEffect>
                                    <p:anim calcmode="lin" valueType="num">
                                      <p:cBhvr>
                                        <p:cTn id="38" dur="1000" fill="hold"/>
                                        <p:tgtEl>
                                          <p:spTgt spid="58"/>
                                        </p:tgtEl>
                                        <p:attrNameLst>
                                          <p:attrName>ppt_x</p:attrName>
                                        </p:attrNameLst>
                                      </p:cBhvr>
                                      <p:tavLst>
                                        <p:tav tm="0">
                                          <p:val>
                                            <p:strVal val="#ppt_x"/>
                                          </p:val>
                                        </p:tav>
                                        <p:tav tm="100000">
                                          <p:val>
                                            <p:strVal val="#ppt_x"/>
                                          </p:val>
                                        </p:tav>
                                      </p:tavLst>
                                    </p:anim>
                                    <p:anim calcmode="lin" valueType="num">
                                      <p:cBhvr>
                                        <p:cTn id="39" dur="1000" fill="hold"/>
                                        <p:tgtEl>
                                          <p:spTgt spid="5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1000"/>
                                        <p:tgtEl>
                                          <p:spTgt spid="60"/>
                                        </p:tgtEl>
                                      </p:cBhvr>
                                    </p:animEffect>
                                    <p:anim calcmode="lin" valueType="num">
                                      <p:cBhvr>
                                        <p:cTn id="48" dur="1000" fill="hold"/>
                                        <p:tgtEl>
                                          <p:spTgt spid="60"/>
                                        </p:tgtEl>
                                        <p:attrNameLst>
                                          <p:attrName>ppt_x</p:attrName>
                                        </p:attrNameLst>
                                      </p:cBhvr>
                                      <p:tavLst>
                                        <p:tav tm="0">
                                          <p:val>
                                            <p:strVal val="#ppt_x"/>
                                          </p:val>
                                        </p:tav>
                                        <p:tav tm="100000">
                                          <p:val>
                                            <p:strVal val="#ppt_x"/>
                                          </p:val>
                                        </p:tav>
                                      </p:tavLst>
                                    </p:anim>
                                    <p:anim calcmode="lin" valueType="num">
                                      <p:cBhvr>
                                        <p:cTn id="49" dur="1000" fill="hold"/>
                                        <p:tgtEl>
                                          <p:spTgt spid="6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1000"/>
                                        <p:tgtEl>
                                          <p:spTgt spid="61"/>
                                        </p:tgtEl>
                                      </p:cBhvr>
                                    </p:animEffect>
                                    <p:anim calcmode="lin" valueType="num">
                                      <p:cBhvr>
                                        <p:cTn id="53" dur="1000" fill="hold"/>
                                        <p:tgtEl>
                                          <p:spTgt spid="61"/>
                                        </p:tgtEl>
                                        <p:attrNameLst>
                                          <p:attrName>ppt_x</p:attrName>
                                        </p:attrNameLst>
                                      </p:cBhvr>
                                      <p:tavLst>
                                        <p:tav tm="0">
                                          <p:val>
                                            <p:strVal val="#ppt_x"/>
                                          </p:val>
                                        </p:tav>
                                        <p:tav tm="100000">
                                          <p:val>
                                            <p:strVal val="#ppt_x"/>
                                          </p:val>
                                        </p:tav>
                                      </p:tavLst>
                                    </p:anim>
                                    <p:anim calcmode="lin" valueType="num">
                                      <p:cBhvr>
                                        <p:cTn id="54" dur="1000" fill="hold"/>
                                        <p:tgtEl>
                                          <p:spTgt spid="6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1000"/>
                                        <p:tgtEl>
                                          <p:spTgt spid="63"/>
                                        </p:tgtEl>
                                      </p:cBhvr>
                                    </p:animEffect>
                                    <p:anim calcmode="lin" valueType="num">
                                      <p:cBhvr>
                                        <p:cTn id="63" dur="1000" fill="hold"/>
                                        <p:tgtEl>
                                          <p:spTgt spid="63"/>
                                        </p:tgtEl>
                                        <p:attrNameLst>
                                          <p:attrName>ppt_x</p:attrName>
                                        </p:attrNameLst>
                                      </p:cBhvr>
                                      <p:tavLst>
                                        <p:tav tm="0">
                                          <p:val>
                                            <p:strVal val="#ppt_x"/>
                                          </p:val>
                                        </p:tav>
                                        <p:tav tm="100000">
                                          <p:val>
                                            <p:strVal val="#ppt_x"/>
                                          </p:val>
                                        </p:tav>
                                      </p:tavLst>
                                    </p:anim>
                                    <p:anim calcmode="lin" valueType="num">
                                      <p:cBhvr>
                                        <p:cTn id="64" dur="1000" fill="hold"/>
                                        <p:tgtEl>
                                          <p:spTgt spid="6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1000"/>
                                        <p:tgtEl>
                                          <p:spTgt spid="64"/>
                                        </p:tgtEl>
                                      </p:cBhvr>
                                    </p:animEffect>
                                    <p:anim calcmode="lin" valueType="num">
                                      <p:cBhvr>
                                        <p:cTn id="68" dur="1000" fill="hold"/>
                                        <p:tgtEl>
                                          <p:spTgt spid="64"/>
                                        </p:tgtEl>
                                        <p:attrNameLst>
                                          <p:attrName>ppt_x</p:attrName>
                                        </p:attrNameLst>
                                      </p:cBhvr>
                                      <p:tavLst>
                                        <p:tav tm="0">
                                          <p:val>
                                            <p:strVal val="#ppt_x"/>
                                          </p:val>
                                        </p:tav>
                                        <p:tav tm="100000">
                                          <p:val>
                                            <p:strVal val="#ppt_x"/>
                                          </p:val>
                                        </p:tav>
                                      </p:tavLst>
                                    </p:anim>
                                    <p:anim calcmode="lin" valueType="num">
                                      <p:cBhvr>
                                        <p:cTn id="69" dur="1000" fill="hold"/>
                                        <p:tgtEl>
                                          <p:spTgt spid="6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1000"/>
                                        <p:tgtEl>
                                          <p:spTgt spid="65"/>
                                        </p:tgtEl>
                                      </p:cBhvr>
                                    </p:animEffect>
                                    <p:anim calcmode="lin" valueType="num">
                                      <p:cBhvr>
                                        <p:cTn id="73" dur="1000" fill="hold"/>
                                        <p:tgtEl>
                                          <p:spTgt spid="65"/>
                                        </p:tgtEl>
                                        <p:attrNameLst>
                                          <p:attrName>ppt_x</p:attrName>
                                        </p:attrNameLst>
                                      </p:cBhvr>
                                      <p:tavLst>
                                        <p:tav tm="0">
                                          <p:val>
                                            <p:strVal val="#ppt_x"/>
                                          </p:val>
                                        </p:tav>
                                        <p:tav tm="100000">
                                          <p:val>
                                            <p:strVal val="#ppt_x"/>
                                          </p:val>
                                        </p:tav>
                                      </p:tavLst>
                                    </p:anim>
                                    <p:anim calcmode="lin" valueType="num">
                                      <p:cBhvr>
                                        <p:cTn id="74" dur="1000" fill="hold"/>
                                        <p:tgtEl>
                                          <p:spTgt spid="6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1000"/>
                                        <p:tgtEl>
                                          <p:spTgt spid="66"/>
                                        </p:tgtEl>
                                      </p:cBhvr>
                                    </p:animEffect>
                                    <p:anim calcmode="lin" valueType="num">
                                      <p:cBhvr>
                                        <p:cTn id="78" dur="1000" fill="hold"/>
                                        <p:tgtEl>
                                          <p:spTgt spid="66"/>
                                        </p:tgtEl>
                                        <p:attrNameLst>
                                          <p:attrName>ppt_x</p:attrName>
                                        </p:attrNameLst>
                                      </p:cBhvr>
                                      <p:tavLst>
                                        <p:tav tm="0">
                                          <p:val>
                                            <p:strVal val="#ppt_x"/>
                                          </p:val>
                                        </p:tav>
                                        <p:tav tm="100000">
                                          <p:val>
                                            <p:strVal val="#ppt_x"/>
                                          </p:val>
                                        </p:tav>
                                      </p:tavLst>
                                    </p:anim>
                                    <p:anim calcmode="lin" valueType="num">
                                      <p:cBhvr>
                                        <p:cTn id="79" dur="1000" fill="hold"/>
                                        <p:tgtEl>
                                          <p:spTgt spid="6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1000"/>
                                        <p:tgtEl>
                                          <p:spTgt spid="67"/>
                                        </p:tgtEl>
                                      </p:cBhvr>
                                    </p:animEffect>
                                    <p:anim calcmode="lin" valueType="num">
                                      <p:cBhvr>
                                        <p:cTn id="83" dur="1000" fill="hold"/>
                                        <p:tgtEl>
                                          <p:spTgt spid="67"/>
                                        </p:tgtEl>
                                        <p:attrNameLst>
                                          <p:attrName>ppt_x</p:attrName>
                                        </p:attrNameLst>
                                      </p:cBhvr>
                                      <p:tavLst>
                                        <p:tav tm="0">
                                          <p:val>
                                            <p:strVal val="#ppt_x"/>
                                          </p:val>
                                        </p:tav>
                                        <p:tav tm="100000">
                                          <p:val>
                                            <p:strVal val="#ppt_x"/>
                                          </p:val>
                                        </p:tav>
                                      </p:tavLst>
                                    </p:anim>
                                    <p:anim calcmode="lin" valueType="num">
                                      <p:cBhvr>
                                        <p:cTn id="84" dur="1000" fill="hold"/>
                                        <p:tgtEl>
                                          <p:spTgt spid="6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1000"/>
                                        <p:tgtEl>
                                          <p:spTgt spid="68"/>
                                        </p:tgtEl>
                                      </p:cBhvr>
                                    </p:animEffect>
                                    <p:anim calcmode="lin" valueType="num">
                                      <p:cBhvr>
                                        <p:cTn id="88" dur="1000" fill="hold"/>
                                        <p:tgtEl>
                                          <p:spTgt spid="68"/>
                                        </p:tgtEl>
                                        <p:attrNameLst>
                                          <p:attrName>ppt_x</p:attrName>
                                        </p:attrNameLst>
                                      </p:cBhvr>
                                      <p:tavLst>
                                        <p:tav tm="0">
                                          <p:val>
                                            <p:strVal val="#ppt_x"/>
                                          </p:val>
                                        </p:tav>
                                        <p:tav tm="100000">
                                          <p:val>
                                            <p:strVal val="#ppt_x"/>
                                          </p:val>
                                        </p:tav>
                                      </p:tavLst>
                                    </p:anim>
                                    <p:anim calcmode="lin" valueType="num">
                                      <p:cBhvr>
                                        <p:cTn id="89" dur="1000" fill="hold"/>
                                        <p:tgtEl>
                                          <p:spTgt spid="6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1000"/>
                                        <p:tgtEl>
                                          <p:spTgt spid="69"/>
                                        </p:tgtEl>
                                      </p:cBhvr>
                                    </p:animEffect>
                                    <p:anim calcmode="lin" valueType="num">
                                      <p:cBhvr>
                                        <p:cTn id="93" dur="1000" fill="hold"/>
                                        <p:tgtEl>
                                          <p:spTgt spid="69"/>
                                        </p:tgtEl>
                                        <p:attrNameLst>
                                          <p:attrName>ppt_x</p:attrName>
                                        </p:attrNameLst>
                                      </p:cBhvr>
                                      <p:tavLst>
                                        <p:tav tm="0">
                                          <p:val>
                                            <p:strVal val="#ppt_x"/>
                                          </p:val>
                                        </p:tav>
                                        <p:tav tm="100000">
                                          <p:val>
                                            <p:strVal val="#ppt_x"/>
                                          </p:val>
                                        </p:tav>
                                      </p:tavLst>
                                    </p:anim>
                                    <p:anim calcmode="lin" valueType="num">
                                      <p:cBhvr>
                                        <p:cTn id="9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7" grpId="0" animBg="1"/>
      <p:bldP spid="58" grpId="0"/>
      <p:bldP spid="59" grpId="0"/>
      <p:bldP spid="60" grpId="0"/>
      <p:bldP spid="61" grpId="0"/>
      <p:bldP spid="62" grpId="0" animBg="1"/>
      <p:bldP spid="63" grpId="0" animBg="1"/>
      <p:bldP spid="64" grpId="0"/>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uage 16"/>
          <p:cNvSpPr/>
          <p:nvPr/>
        </p:nvSpPr>
        <p:spPr>
          <a:xfrm>
            <a:off x="6096961" y="4100510"/>
            <a:ext cx="5356767" cy="1740874"/>
          </a:xfrm>
          <a:prstGeom prst="cloud">
            <a:avLst/>
          </a:prstGeom>
          <a:solidFill>
            <a:srgbClr val="DF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Nuage 14"/>
          <p:cNvSpPr/>
          <p:nvPr/>
        </p:nvSpPr>
        <p:spPr>
          <a:xfrm>
            <a:off x="267596" y="3500977"/>
            <a:ext cx="5828404" cy="1777371"/>
          </a:xfrm>
          <a:prstGeom prst="cloud">
            <a:avLst/>
          </a:prstGeom>
          <a:solidFill>
            <a:srgbClr val="DF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rotWithShape="1">
          <a:blip r:embed="rId3" cstate="print">
            <a:extLst>
              <a:ext uri="{28A0092B-C50C-407E-A947-70E740481C1C}">
                <a14:useLocalDpi xmlns:a14="http://schemas.microsoft.com/office/drawing/2010/main" val="0"/>
              </a:ext>
            </a:extLst>
          </a:blip>
          <a:srcRect b="7253"/>
          <a:stretch/>
        </p:blipFill>
        <p:spPr>
          <a:xfrm>
            <a:off x="18629" y="2148296"/>
            <a:ext cx="2344095" cy="4238212"/>
          </a:xfrm>
          <a:prstGeom prst="rect">
            <a:avLst/>
          </a:prstGeom>
        </p:spPr>
      </p:pic>
      <p:sp>
        <p:nvSpPr>
          <p:cNvPr id="43" name="ZoneTexte 42"/>
          <p:cNvSpPr txBox="1"/>
          <p:nvPr/>
        </p:nvSpPr>
        <p:spPr>
          <a:xfrm>
            <a:off x="2194512" y="5756272"/>
            <a:ext cx="7315594" cy="461665"/>
          </a:xfrm>
          <a:prstGeom prst="rect">
            <a:avLst/>
          </a:prstGeom>
          <a:noFill/>
        </p:spPr>
        <p:txBody>
          <a:bodyPr wrap="square" rtlCol="0">
            <a:spAutoFit/>
          </a:bodyPr>
          <a:lstStyle/>
          <a:p>
            <a:pPr algn="ctr"/>
            <a:r>
              <a:rPr lang="fr-FR" sz="2400" dirty="0">
                <a:latin typeface="KyivType Sans Medium2"/>
              </a:rPr>
              <a:t>A </a:t>
            </a:r>
            <a:r>
              <a:rPr lang="fr-FR" sz="2400" dirty="0" err="1">
                <a:latin typeface="KyivType Sans Medium2"/>
              </a:rPr>
              <a:t>complementary</a:t>
            </a:r>
            <a:r>
              <a:rPr lang="fr-FR" sz="2400" dirty="0">
                <a:latin typeface="KyivType Sans Medium2"/>
              </a:rPr>
              <a:t> use</a:t>
            </a:r>
          </a:p>
        </p:txBody>
      </p:sp>
      <p:sp>
        <p:nvSpPr>
          <p:cNvPr id="31" name="ZoneTexte 30"/>
          <p:cNvSpPr txBox="1"/>
          <p:nvPr/>
        </p:nvSpPr>
        <p:spPr>
          <a:xfrm>
            <a:off x="1569346" y="3771417"/>
            <a:ext cx="4825981" cy="1015663"/>
          </a:xfrm>
          <a:prstGeom prst="rect">
            <a:avLst/>
          </a:prstGeom>
        </p:spPr>
        <p:txBody>
          <a:bodyPr wrap="square">
            <a:spAutoFit/>
          </a:bodyPr>
          <a:lstStyle>
            <a:defPPr>
              <a:defRPr lang="fr-FR"/>
            </a:defPPr>
            <a:lvl1pPr>
              <a:buFont typeface="Arial" panose="020B0604020202020204" pitchFamily="34" charset="0"/>
              <a:buChar char="•"/>
              <a:defRPr sz="2000" b="0" i="0">
                <a:solidFill>
                  <a:srgbClr val="3E3E3E"/>
                </a:solidFill>
                <a:effectLst/>
                <a:latin typeface="Roboto Light" panose="02000000000000000000"/>
              </a:defRPr>
            </a:lvl1pPr>
          </a:lstStyle>
          <a:p>
            <a:r>
              <a:rPr lang="fr-FR" dirty="0"/>
              <a:t> </a:t>
            </a:r>
            <a:r>
              <a:rPr lang="en-US" b="1" dirty="0"/>
              <a:t>Portable </a:t>
            </a:r>
            <a:r>
              <a:rPr lang="en-US" dirty="0"/>
              <a:t>&amp; at home </a:t>
            </a:r>
          </a:p>
          <a:p>
            <a:r>
              <a:rPr lang="en-US" dirty="0"/>
              <a:t> Morning and evening</a:t>
            </a:r>
          </a:p>
          <a:p>
            <a:r>
              <a:rPr lang="en-US" dirty="0"/>
              <a:t> During the day as soon as necessary</a:t>
            </a:r>
            <a:endParaRPr lang="fr-FR" dirty="0"/>
          </a:p>
        </p:txBody>
      </p:sp>
      <p:sp>
        <p:nvSpPr>
          <p:cNvPr id="32" name="ZoneTexte 31"/>
          <p:cNvSpPr txBox="1"/>
          <p:nvPr/>
        </p:nvSpPr>
        <p:spPr>
          <a:xfrm>
            <a:off x="6867925" y="4258720"/>
            <a:ext cx="4057337" cy="1323439"/>
          </a:xfrm>
          <a:prstGeom prst="rect">
            <a:avLst/>
          </a:prstGeom>
        </p:spPr>
        <p:txBody>
          <a:bodyPr wrap="square">
            <a:spAutoFit/>
          </a:bodyPr>
          <a:lstStyle>
            <a:defPPr>
              <a:defRPr lang="fr-FR"/>
            </a:defPPr>
            <a:lvl1pPr>
              <a:buFont typeface="Arial" panose="020B0604020202020204" pitchFamily="34" charset="0"/>
              <a:buChar char="•"/>
              <a:defRPr sz="2000" b="0" i="0">
                <a:solidFill>
                  <a:srgbClr val="3E3E3E"/>
                </a:solidFill>
                <a:effectLst/>
                <a:latin typeface="Roboto Light" panose="02000000000000000000"/>
              </a:defRPr>
            </a:lvl1pPr>
          </a:lstStyle>
          <a:p>
            <a:r>
              <a:rPr lang="fr-FR" dirty="0"/>
              <a:t> </a:t>
            </a:r>
            <a:r>
              <a:rPr lang="en-US" dirty="0"/>
              <a:t>At home</a:t>
            </a:r>
          </a:p>
          <a:p>
            <a:r>
              <a:rPr lang="en-US" dirty="0"/>
              <a:t> Pure in a compress for 5/10 min and/or mixed with the treatment cream or mask</a:t>
            </a:r>
            <a:endParaRPr lang="fr-FR" dirty="0"/>
          </a:p>
        </p:txBody>
      </p:sp>
      <p:sp>
        <p:nvSpPr>
          <p:cNvPr id="35" name="ZoneTexte 34">
            <a:extLst>
              <a:ext uri="{FF2B5EF4-FFF2-40B4-BE49-F238E27FC236}">
                <a16:creationId xmlns:a16="http://schemas.microsoft.com/office/drawing/2014/main" id="{773DF8B9-CE38-4D36-85E8-BD2163DD577D}"/>
              </a:ext>
            </a:extLst>
          </p:cNvPr>
          <p:cNvSpPr txBox="1"/>
          <p:nvPr/>
        </p:nvSpPr>
        <p:spPr>
          <a:xfrm>
            <a:off x="2294528" y="3160922"/>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How ?</a:t>
            </a:r>
          </a:p>
        </p:txBody>
      </p:sp>
      <p:sp>
        <p:nvSpPr>
          <p:cNvPr id="13" name="Rectangle 12"/>
          <p:cNvSpPr/>
          <p:nvPr/>
        </p:nvSpPr>
        <p:spPr>
          <a:xfrm>
            <a:off x="2404914" y="547499"/>
            <a:ext cx="7410725"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SOS SPOT ROLL-ON &amp; JUVENIL</a:t>
            </a:r>
          </a:p>
        </p:txBody>
      </p:sp>
      <p:sp>
        <p:nvSpPr>
          <p:cNvPr id="18" name="Rectangle 17"/>
          <p:cNvSpPr/>
          <p:nvPr/>
        </p:nvSpPr>
        <p:spPr>
          <a:xfrm>
            <a:off x="3899160" y="2103903"/>
            <a:ext cx="4411356" cy="707886"/>
          </a:xfrm>
          <a:prstGeom prst="rect">
            <a:avLst/>
          </a:prstGeom>
        </p:spPr>
        <p:txBody>
          <a:bodyPr wrap="square">
            <a:spAutoFit/>
          </a:bodyPr>
          <a:lstStyle/>
          <a:p>
            <a:pPr>
              <a:buFont typeface="Arial" panose="020B0604020202020204" pitchFamily="34" charset="0"/>
              <a:buChar char="•"/>
            </a:pPr>
            <a:r>
              <a:rPr lang="en-US" sz="2000" dirty="0">
                <a:solidFill>
                  <a:srgbClr val="3E3E3E"/>
                </a:solidFill>
                <a:latin typeface="Roboto Light" panose="02000000000000000000"/>
              </a:rPr>
              <a:t> Severe and long-lasting blemishes</a:t>
            </a:r>
          </a:p>
          <a:p>
            <a:pPr>
              <a:buFont typeface="Arial" panose="020B0604020202020204" pitchFamily="34" charset="0"/>
              <a:buChar char="•"/>
            </a:pPr>
            <a:r>
              <a:rPr lang="en-US" sz="2000" dirty="0">
                <a:solidFill>
                  <a:srgbClr val="3E3E3E"/>
                </a:solidFill>
                <a:latin typeface="Roboto Light" panose="02000000000000000000"/>
              </a:rPr>
              <a:t> Ingrown hairs</a:t>
            </a:r>
            <a:endParaRPr lang="fr-FR" sz="2000" dirty="0">
              <a:solidFill>
                <a:srgbClr val="3E3E3E"/>
              </a:solidFill>
              <a:latin typeface="Roboto Light" panose="02000000000000000000"/>
            </a:endParaRPr>
          </a:p>
        </p:txBody>
      </p:sp>
      <p:sp>
        <p:nvSpPr>
          <p:cNvPr id="20" name="ZoneTexte 19">
            <a:extLst>
              <a:ext uri="{FF2B5EF4-FFF2-40B4-BE49-F238E27FC236}">
                <a16:creationId xmlns:a16="http://schemas.microsoft.com/office/drawing/2014/main" id="{773DF8B9-CE38-4D36-85E8-BD2163DD577D}"/>
              </a:ext>
            </a:extLst>
          </p:cNvPr>
          <p:cNvSpPr txBox="1"/>
          <p:nvPr/>
        </p:nvSpPr>
        <p:spPr>
          <a:xfrm>
            <a:off x="2194512" y="1541659"/>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err="1"/>
              <a:t>What</a:t>
            </a:r>
            <a:r>
              <a:rPr lang="fr-FR" dirty="0"/>
              <a:t> for ?</a:t>
            </a:r>
          </a:p>
        </p:txBody>
      </p:sp>
      <p:sp>
        <p:nvSpPr>
          <p:cNvPr id="16" name="ZoneTexte 15"/>
          <p:cNvSpPr txBox="1"/>
          <p:nvPr/>
        </p:nvSpPr>
        <p:spPr>
          <a:xfrm>
            <a:off x="10503876" y="2534386"/>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R.15 ml</a:t>
            </a:r>
          </a:p>
        </p:txBody>
      </p:sp>
      <p:sp>
        <p:nvSpPr>
          <p:cNvPr id="19" name="ZoneTexte 18"/>
          <p:cNvSpPr txBox="1"/>
          <p:nvPr/>
        </p:nvSpPr>
        <p:spPr>
          <a:xfrm>
            <a:off x="261064" y="6233055"/>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R.7 ml</a:t>
            </a:r>
          </a:p>
        </p:txBody>
      </p:sp>
      <p:pic>
        <p:nvPicPr>
          <p:cNvPr id="21" name="Picture 6" descr="juvénile yon-ka">
            <a:extLst>
              <a:ext uri="{FF2B5EF4-FFF2-40B4-BE49-F238E27FC236}">
                <a16:creationId xmlns:a16="http://schemas.microsoft.com/office/drawing/2014/main" id="{7E5CF26D-5CE3-407B-BD69-41AF59F198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0102" y="2728293"/>
            <a:ext cx="1634190" cy="401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81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ppt_w</p:attrName>
                                        </p:attrNameLst>
                                      </p:cBhvr>
                                      <p:tavLst>
                                        <p:tav tm="0">
                                          <p:val>
                                            <p:fltVal val="0"/>
                                          </p:val>
                                        </p:tav>
                                        <p:tav tm="100000">
                                          <p:val>
                                            <p:strVal val="#ppt_w"/>
                                          </p:val>
                                        </p:tav>
                                      </p:tavLst>
                                    </p:anim>
                                    <p:anim calcmode="lin" valueType="num">
                                      <p:cBhvr>
                                        <p:cTn id="35" dur="500" fill="hold"/>
                                        <p:tgtEl>
                                          <p:spTgt spid="43"/>
                                        </p:tgtEl>
                                        <p:attrNameLst>
                                          <p:attrName>ppt_h</p:attrName>
                                        </p:attrNameLst>
                                      </p:cBhvr>
                                      <p:tavLst>
                                        <p:tav tm="0">
                                          <p:val>
                                            <p:fltVal val="0"/>
                                          </p:val>
                                        </p:tav>
                                        <p:tav tm="100000">
                                          <p:val>
                                            <p:strVal val="#ppt_h"/>
                                          </p:val>
                                        </p:tav>
                                      </p:tavLst>
                                    </p:anim>
                                    <p:animEffect transition="in" filter="fade">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43" grpId="0"/>
      <p:bldP spid="31" grpId="0"/>
      <p:bldP spid="32" grpId="0"/>
      <p:bldP spid="35"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8F4C63-A193-407A-99C7-2EAD29F2F303}"/>
              </a:ext>
            </a:extLst>
          </p:cNvPr>
          <p:cNvSpPr/>
          <p:nvPr/>
        </p:nvSpPr>
        <p:spPr>
          <a:xfrm>
            <a:off x="2404914" y="547499"/>
            <a:ext cx="7410725"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SOS SPOT ROLL-ON</a:t>
            </a:r>
          </a:p>
        </p:txBody>
      </p:sp>
      <p:grpSp>
        <p:nvGrpSpPr>
          <p:cNvPr id="12" name="Groupe 11">
            <a:extLst>
              <a:ext uri="{FF2B5EF4-FFF2-40B4-BE49-F238E27FC236}">
                <a16:creationId xmlns:a16="http://schemas.microsoft.com/office/drawing/2014/main" id="{E9257259-1199-4517-8F81-AB4F5CC41B30}"/>
              </a:ext>
            </a:extLst>
          </p:cNvPr>
          <p:cNvGrpSpPr/>
          <p:nvPr/>
        </p:nvGrpSpPr>
        <p:grpSpPr>
          <a:xfrm>
            <a:off x="2097795" y="2088083"/>
            <a:ext cx="8024961" cy="2836341"/>
            <a:chOff x="2097795" y="1830908"/>
            <a:chExt cx="8024961" cy="2836341"/>
          </a:xfrm>
        </p:grpSpPr>
        <p:grpSp>
          <p:nvGrpSpPr>
            <p:cNvPr id="11" name="Groupe 10">
              <a:extLst>
                <a:ext uri="{FF2B5EF4-FFF2-40B4-BE49-F238E27FC236}">
                  <a16:creationId xmlns:a16="http://schemas.microsoft.com/office/drawing/2014/main" id="{E2054392-F117-4E77-AB30-A9B6367E825B}"/>
                </a:ext>
              </a:extLst>
            </p:cNvPr>
            <p:cNvGrpSpPr/>
            <p:nvPr/>
          </p:nvGrpSpPr>
          <p:grpSpPr>
            <a:xfrm>
              <a:off x="2097795" y="1830908"/>
              <a:ext cx="8024961" cy="2836341"/>
              <a:chOff x="2033081" y="2509735"/>
              <a:chExt cx="6225704" cy="2042810"/>
            </a:xfrm>
          </p:grpSpPr>
          <p:pic>
            <p:nvPicPr>
              <p:cNvPr id="5" name="Image 4">
                <a:extLst>
                  <a:ext uri="{FF2B5EF4-FFF2-40B4-BE49-F238E27FC236}">
                    <a16:creationId xmlns:a16="http://schemas.microsoft.com/office/drawing/2014/main" id="{9A9EE477-0904-41AE-91E3-F5EC4A9D0157}"/>
                  </a:ext>
                </a:extLst>
              </p:cNvPr>
              <p:cNvPicPr>
                <a:picLocks noChangeAspect="1"/>
              </p:cNvPicPr>
              <p:nvPr/>
            </p:nvPicPr>
            <p:blipFill rotWithShape="1">
              <a:blip r:embed="rId2"/>
              <a:srcRect l="986" t="3705" r="30366" b="55528"/>
              <a:stretch/>
            </p:blipFill>
            <p:spPr>
              <a:xfrm>
                <a:off x="2033081" y="2509736"/>
                <a:ext cx="3112852" cy="2042809"/>
              </a:xfrm>
              <a:prstGeom prst="rect">
                <a:avLst/>
              </a:prstGeom>
            </p:spPr>
          </p:pic>
          <p:pic>
            <p:nvPicPr>
              <p:cNvPr id="7" name="Image 6">
                <a:extLst>
                  <a:ext uri="{FF2B5EF4-FFF2-40B4-BE49-F238E27FC236}">
                    <a16:creationId xmlns:a16="http://schemas.microsoft.com/office/drawing/2014/main" id="{3A282CEB-20F7-4185-A24D-9EA61F323266}"/>
                  </a:ext>
                </a:extLst>
              </p:cNvPr>
              <p:cNvPicPr>
                <a:picLocks noChangeAspect="1"/>
              </p:cNvPicPr>
              <p:nvPr/>
            </p:nvPicPr>
            <p:blipFill rotWithShape="1">
              <a:blip r:embed="rId2"/>
              <a:srcRect l="27876" t="59023" r="5123" b="1187"/>
              <a:stretch/>
            </p:blipFill>
            <p:spPr>
              <a:xfrm>
                <a:off x="5145933" y="2509735"/>
                <a:ext cx="3112852" cy="2042809"/>
              </a:xfrm>
              <a:prstGeom prst="rect">
                <a:avLst/>
              </a:prstGeom>
            </p:spPr>
          </p:pic>
        </p:grpSp>
        <p:sp>
          <p:nvSpPr>
            <p:cNvPr id="8" name="Rectangle 7">
              <a:extLst>
                <a:ext uri="{FF2B5EF4-FFF2-40B4-BE49-F238E27FC236}">
                  <a16:creationId xmlns:a16="http://schemas.microsoft.com/office/drawing/2014/main" id="{E287AE7C-CCFA-4A82-863E-4793751736A2}"/>
                </a:ext>
              </a:extLst>
            </p:cNvPr>
            <p:cNvSpPr/>
            <p:nvPr/>
          </p:nvSpPr>
          <p:spPr>
            <a:xfrm>
              <a:off x="2097795" y="1830908"/>
              <a:ext cx="1548605"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BEFORE</a:t>
              </a:r>
            </a:p>
          </p:txBody>
        </p:sp>
        <p:sp>
          <p:nvSpPr>
            <p:cNvPr id="9" name="Rectangle 8">
              <a:extLst>
                <a:ext uri="{FF2B5EF4-FFF2-40B4-BE49-F238E27FC236}">
                  <a16:creationId xmlns:a16="http://schemas.microsoft.com/office/drawing/2014/main" id="{FB902644-E6FB-4E3E-84CC-0F764305A586}"/>
                </a:ext>
              </a:extLst>
            </p:cNvPr>
            <p:cNvSpPr/>
            <p:nvPr/>
          </p:nvSpPr>
          <p:spPr>
            <a:xfrm>
              <a:off x="6117218" y="1838032"/>
              <a:ext cx="1548605"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AFTER</a:t>
              </a:r>
            </a:p>
          </p:txBody>
        </p:sp>
      </p:grpSp>
      <p:sp>
        <p:nvSpPr>
          <p:cNvPr id="10" name="ZoneTexte 9">
            <a:extLst>
              <a:ext uri="{FF2B5EF4-FFF2-40B4-BE49-F238E27FC236}">
                <a16:creationId xmlns:a16="http://schemas.microsoft.com/office/drawing/2014/main" id="{04B25E35-E1D6-4042-A794-BC99F7FCF27F}"/>
              </a:ext>
            </a:extLst>
          </p:cNvPr>
          <p:cNvSpPr txBox="1"/>
          <p:nvPr/>
        </p:nvSpPr>
        <p:spPr>
          <a:xfrm>
            <a:off x="2222337" y="5542087"/>
            <a:ext cx="7789761" cy="30777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en-US" sz="1400" dirty="0"/>
              <a:t>Self-evaluation by a consumer over 3 days - Application morning and evening</a:t>
            </a:r>
            <a:endParaRPr lang="fr-FR" sz="1400" dirty="0"/>
          </a:p>
        </p:txBody>
      </p:sp>
    </p:spTree>
    <p:extLst>
      <p:ext uri="{BB962C8B-B14F-4D97-AF65-F5344CB8AC3E}">
        <p14:creationId xmlns:p14="http://schemas.microsoft.com/office/powerpoint/2010/main" val="3639774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773DF8B9-CE38-4D36-85E8-BD2163DD577D}"/>
              </a:ext>
            </a:extLst>
          </p:cNvPr>
          <p:cNvSpPr txBox="1"/>
          <p:nvPr/>
        </p:nvSpPr>
        <p:spPr>
          <a:xfrm>
            <a:off x="2194512" y="1581322"/>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en-US" dirty="0"/>
              <a:t>Sanitizing, soothing and softening cream</a:t>
            </a:r>
            <a:endParaRPr lang="fr-FR" dirty="0"/>
          </a:p>
        </p:txBody>
      </p:sp>
      <p:sp>
        <p:nvSpPr>
          <p:cNvPr id="18" name="ZoneTexte 17"/>
          <p:cNvSpPr txBox="1"/>
          <p:nvPr/>
        </p:nvSpPr>
        <p:spPr>
          <a:xfrm>
            <a:off x="295090" y="6163086"/>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R.50 ml</a:t>
            </a:r>
          </a:p>
        </p:txBody>
      </p:sp>
      <p:sp>
        <p:nvSpPr>
          <p:cNvPr id="41" name="Rectangle 40"/>
          <p:cNvSpPr/>
          <p:nvPr/>
        </p:nvSpPr>
        <p:spPr>
          <a:xfrm>
            <a:off x="2887660" y="547499"/>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CREME 15</a:t>
            </a:r>
          </a:p>
        </p:txBody>
      </p:sp>
      <p:sp>
        <p:nvSpPr>
          <p:cNvPr id="2" name="Rectangle 1"/>
          <p:cNvSpPr/>
          <p:nvPr/>
        </p:nvSpPr>
        <p:spPr>
          <a:xfrm>
            <a:off x="3535680" y="2528580"/>
            <a:ext cx="5171440" cy="707886"/>
          </a:xfrm>
          <a:prstGeom prst="rect">
            <a:avLst/>
          </a:prstGeom>
        </p:spPr>
        <p:txBody>
          <a:bodyPr wrap="square">
            <a:spAutoFit/>
          </a:bodyPr>
          <a:lstStyle/>
          <a:p>
            <a:pPr>
              <a:buFont typeface="Arial" panose="020B0604020202020204" pitchFamily="34" charset="0"/>
              <a:buChar char="•"/>
            </a:pPr>
            <a:r>
              <a:rPr lang="fr-FR" sz="2000" dirty="0">
                <a:solidFill>
                  <a:srgbClr val="3E3E3E"/>
                </a:solidFill>
                <a:latin typeface="Roboto Light" panose="02000000000000000000"/>
              </a:rPr>
              <a:t> </a:t>
            </a:r>
            <a:r>
              <a:rPr lang="en-US" sz="2000" dirty="0">
                <a:solidFill>
                  <a:srgbClr val="3E3E3E"/>
                </a:solidFill>
                <a:latin typeface="Roboto Light" panose="02000000000000000000"/>
              </a:rPr>
              <a:t>Rich in soothing plant extracts</a:t>
            </a:r>
          </a:p>
          <a:p>
            <a:pPr>
              <a:buFont typeface="Arial" panose="020B0604020202020204" pitchFamily="34" charset="0"/>
              <a:buChar char="•"/>
            </a:pPr>
            <a:r>
              <a:rPr lang="en-US" sz="2000" dirty="0">
                <a:solidFill>
                  <a:srgbClr val="3E3E3E"/>
                </a:solidFill>
                <a:latin typeface="Roboto Light" panose="02000000000000000000"/>
              </a:rPr>
              <a:t> Treatment areas: large and localized</a:t>
            </a:r>
            <a:endParaRPr lang="fr-FR" sz="2000" dirty="0">
              <a:solidFill>
                <a:srgbClr val="3E3E3E"/>
              </a:solidFill>
              <a:latin typeface="Roboto Light" panose="02000000000000000000"/>
            </a:endParaRPr>
          </a:p>
        </p:txBody>
      </p:sp>
      <p:pic>
        <p:nvPicPr>
          <p:cNvPr id="23" name="Image 22"/>
          <p:cNvPicPr>
            <a:picLocks noChangeAspect="1"/>
          </p:cNvPicPr>
          <p:nvPr/>
        </p:nvPicPr>
        <p:blipFill rotWithShape="1">
          <a:blip r:embed="rId3" cstate="print">
            <a:extLst>
              <a:ext uri="{28A0092B-C50C-407E-A947-70E740481C1C}">
                <a14:useLocalDpi xmlns:a14="http://schemas.microsoft.com/office/drawing/2010/main" val="0"/>
              </a:ext>
            </a:extLst>
          </a:blip>
          <a:srcRect l="31573" t="10986" r="33356" b="28247"/>
          <a:stretch/>
        </p:blipFill>
        <p:spPr>
          <a:xfrm>
            <a:off x="299654" y="2043086"/>
            <a:ext cx="1743702" cy="4027809"/>
          </a:xfrm>
          <a:prstGeom prst="rect">
            <a:avLst/>
          </a:prstGeom>
        </p:spPr>
      </p:pic>
      <p:sp>
        <p:nvSpPr>
          <p:cNvPr id="25" name="Rectangle 24">
            <a:extLst>
              <a:ext uri="{FF2B5EF4-FFF2-40B4-BE49-F238E27FC236}">
                <a16:creationId xmlns:a16="http://schemas.microsoft.com/office/drawing/2014/main" id="{732A839B-F6C2-49D4-8DC0-1BF0DFA6C16D}"/>
              </a:ext>
            </a:extLst>
          </p:cNvPr>
          <p:cNvSpPr/>
          <p:nvPr/>
        </p:nvSpPr>
        <p:spPr>
          <a:xfrm>
            <a:off x="6040361" y="4480690"/>
            <a:ext cx="1616244"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ST JOHN’S WORT</a:t>
            </a:r>
          </a:p>
        </p:txBody>
      </p:sp>
      <p:sp>
        <p:nvSpPr>
          <p:cNvPr id="31" name="Rectangle 30">
            <a:extLst>
              <a:ext uri="{FF2B5EF4-FFF2-40B4-BE49-F238E27FC236}">
                <a16:creationId xmlns:a16="http://schemas.microsoft.com/office/drawing/2014/main" id="{8D54A32C-FAD8-4519-868E-C9CB6F562E34}"/>
              </a:ext>
            </a:extLst>
          </p:cNvPr>
          <p:cNvSpPr/>
          <p:nvPr/>
        </p:nvSpPr>
        <p:spPr>
          <a:xfrm>
            <a:off x="2558535" y="4488606"/>
            <a:ext cx="1616244"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BURDOCK</a:t>
            </a:r>
          </a:p>
        </p:txBody>
      </p:sp>
      <p:sp>
        <p:nvSpPr>
          <p:cNvPr id="33" name="Rectangle 32">
            <a:extLst>
              <a:ext uri="{FF2B5EF4-FFF2-40B4-BE49-F238E27FC236}">
                <a16:creationId xmlns:a16="http://schemas.microsoft.com/office/drawing/2014/main" id="{F369D0F1-A7C7-4746-88DC-718F5191F448}"/>
              </a:ext>
            </a:extLst>
          </p:cNvPr>
          <p:cNvSpPr/>
          <p:nvPr/>
        </p:nvSpPr>
        <p:spPr>
          <a:xfrm>
            <a:off x="4306388" y="4495730"/>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CHAMOMILLE</a:t>
            </a:r>
          </a:p>
        </p:txBody>
      </p:sp>
      <p:sp>
        <p:nvSpPr>
          <p:cNvPr id="34" name="ZoneTexte 33">
            <a:extLst>
              <a:ext uri="{FF2B5EF4-FFF2-40B4-BE49-F238E27FC236}">
                <a16:creationId xmlns:a16="http://schemas.microsoft.com/office/drawing/2014/main" id="{93943CFF-8424-4C23-B982-D0F72DDF5253}"/>
              </a:ext>
            </a:extLst>
          </p:cNvPr>
          <p:cNvSpPr txBox="1"/>
          <p:nvPr/>
        </p:nvSpPr>
        <p:spPr>
          <a:xfrm>
            <a:off x="2587409" y="5839695"/>
            <a:ext cx="1543098" cy="43088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SANITIZING</a:t>
            </a:r>
          </a:p>
          <a:p>
            <a:r>
              <a:rPr lang="fr-FR" dirty="0"/>
              <a:t>BALANCING</a:t>
            </a:r>
          </a:p>
        </p:txBody>
      </p:sp>
      <p:sp>
        <p:nvSpPr>
          <p:cNvPr id="35" name="ZoneTexte 34">
            <a:extLst>
              <a:ext uri="{FF2B5EF4-FFF2-40B4-BE49-F238E27FC236}">
                <a16:creationId xmlns:a16="http://schemas.microsoft.com/office/drawing/2014/main" id="{24353F42-7433-463F-AD2C-CF3E4512273C}"/>
              </a:ext>
            </a:extLst>
          </p:cNvPr>
          <p:cNvSpPr txBox="1"/>
          <p:nvPr/>
        </p:nvSpPr>
        <p:spPr>
          <a:xfrm>
            <a:off x="4396093" y="5839695"/>
            <a:ext cx="1436833" cy="43088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SOOTHING</a:t>
            </a:r>
          </a:p>
          <a:p>
            <a:r>
              <a:rPr lang="fr-FR" dirty="0"/>
              <a:t>SOFTENING</a:t>
            </a:r>
          </a:p>
        </p:txBody>
      </p:sp>
      <p:sp>
        <p:nvSpPr>
          <p:cNvPr id="36" name="ZoneTexte 35">
            <a:extLst>
              <a:ext uri="{FF2B5EF4-FFF2-40B4-BE49-F238E27FC236}">
                <a16:creationId xmlns:a16="http://schemas.microsoft.com/office/drawing/2014/main" id="{F3105907-D2FB-41DE-BC53-D4395436CB86}"/>
              </a:ext>
            </a:extLst>
          </p:cNvPr>
          <p:cNvSpPr txBox="1"/>
          <p:nvPr/>
        </p:nvSpPr>
        <p:spPr>
          <a:xfrm>
            <a:off x="6248818" y="5847184"/>
            <a:ext cx="1213738" cy="43088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REGENERATING</a:t>
            </a:r>
          </a:p>
          <a:p>
            <a:r>
              <a:rPr lang="fr-FR" dirty="0"/>
              <a:t>SOFTENING</a:t>
            </a:r>
          </a:p>
        </p:txBody>
      </p:sp>
      <p:pic>
        <p:nvPicPr>
          <p:cNvPr id="37" name="Picture 2" descr="ingredient-camomille">
            <a:extLst>
              <a:ext uri="{FF2B5EF4-FFF2-40B4-BE49-F238E27FC236}">
                <a16:creationId xmlns:a16="http://schemas.microsoft.com/office/drawing/2014/main" id="{BEBA4403-FBB5-46D1-99B7-C3AA14802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231" y="4873913"/>
            <a:ext cx="1446521" cy="10447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ngredient-millepertuis">
            <a:extLst>
              <a:ext uri="{FF2B5EF4-FFF2-40B4-BE49-F238E27FC236}">
                <a16:creationId xmlns:a16="http://schemas.microsoft.com/office/drawing/2014/main" id="{7A4E2B21-66C2-4D9E-8EF0-5F432F77B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5219" y="4935730"/>
            <a:ext cx="1446521" cy="9210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ngredient-bardane">
            <a:extLst>
              <a:ext uri="{FF2B5EF4-FFF2-40B4-BE49-F238E27FC236}">
                <a16:creationId xmlns:a16="http://schemas.microsoft.com/office/drawing/2014/main" id="{7C813CFA-62D6-4B4B-A1E4-887AB6EBA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698479">
            <a:off x="2725210" y="4936593"/>
            <a:ext cx="1365532" cy="9570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ngredient-quintessence-yon-ka">
            <a:extLst>
              <a:ext uri="{FF2B5EF4-FFF2-40B4-BE49-F238E27FC236}">
                <a16:creationId xmlns:a16="http://schemas.microsoft.com/office/drawing/2014/main" id="{0DC28CBA-6DD6-425B-A609-CD660293F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9584" y="4851196"/>
            <a:ext cx="1091314" cy="115660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69CB8684-7CC4-4D7E-B3C3-71AC8203C527}"/>
              </a:ext>
            </a:extLst>
          </p:cNvPr>
          <p:cNvSpPr/>
          <p:nvPr/>
        </p:nvSpPr>
        <p:spPr>
          <a:xfrm>
            <a:off x="9517988" y="4488606"/>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QUINTESSENCE</a:t>
            </a:r>
          </a:p>
        </p:txBody>
      </p:sp>
      <p:sp>
        <p:nvSpPr>
          <p:cNvPr id="45" name="ZoneTexte 44">
            <a:extLst>
              <a:ext uri="{FF2B5EF4-FFF2-40B4-BE49-F238E27FC236}">
                <a16:creationId xmlns:a16="http://schemas.microsoft.com/office/drawing/2014/main" id="{E54CD530-BE08-49CF-A552-2E613E959983}"/>
              </a:ext>
            </a:extLst>
          </p:cNvPr>
          <p:cNvSpPr txBox="1"/>
          <p:nvPr/>
        </p:nvSpPr>
        <p:spPr>
          <a:xfrm>
            <a:off x="9726444" y="5944154"/>
            <a:ext cx="1214648"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SANITIZING</a:t>
            </a:r>
          </a:p>
        </p:txBody>
      </p:sp>
      <p:sp>
        <p:nvSpPr>
          <p:cNvPr id="46" name="Rectangle 45">
            <a:extLst>
              <a:ext uri="{FF2B5EF4-FFF2-40B4-BE49-F238E27FC236}">
                <a16:creationId xmlns:a16="http://schemas.microsoft.com/office/drawing/2014/main" id="{84F42BB2-B957-4D1F-B14F-D5CEDBC004E0}"/>
              </a:ext>
            </a:extLst>
          </p:cNvPr>
          <p:cNvSpPr/>
          <p:nvPr/>
        </p:nvSpPr>
        <p:spPr>
          <a:xfrm>
            <a:off x="7779770" y="4471747"/>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ARNICA</a:t>
            </a:r>
          </a:p>
        </p:txBody>
      </p:sp>
      <p:sp>
        <p:nvSpPr>
          <p:cNvPr id="47" name="ZoneTexte 46">
            <a:extLst>
              <a:ext uri="{FF2B5EF4-FFF2-40B4-BE49-F238E27FC236}">
                <a16:creationId xmlns:a16="http://schemas.microsoft.com/office/drawing/2014/main" id="{10630FAF-9AC9-48D7-8F07-0778C8379034}"/>
              </a:ext>
            </a:extLst>
          </p:cNvPr>
          <p:cNvSpPr txBox="1"/>
          <p:nvPr/>
        </p:nvSpPr>
        <p:spPr>
          <a:xfrm>
            <a:off x="8043889" y="5931593"/>
            <a:ext cx="113569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SOOTHING</a:t>
            </a:r>
          </a:p>
        </p:txBody>
      </p:sp>
      <p:pic>
        <p:nvPicPr>
          <p:cNvPr id="48" name="Image 47">
            <a:extLst>
              <a:ext uri="{FF2B5EF4-FFF2-40B4-BE49-F238E27FC236}">
                <a16:creationId xmlns:a16="http://schemas.microsoft.com/office/drawing/2014/main" id="{C1F23F51-A2F7-4554-B9FC-3F1282AF84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3705" y="4926957"/>
            <a:ext cx="1487183" cy="991666"/>
          </a:xfrm>
          <a:prstGeom prst="rect">
            <a:avLst/>
          </a:prstGeom>
        </p:spPr>
      </p:pic>
    </p:spTree>
    <p:extLst>
      <p:ext uri="{BB962C8B-B14F-4D97-AF65-F5344CB8AC3E}">
        <p14:creationId xmlns:p14="http://schemas.microsoft.com/office/powerpoint/2010/main" val="15989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anim calcmode="lin" valueType="num">
                                      <p:cBhvr>
                                        <p:cTn id="48" dur="1000" fill="hold"/>
                                        <p:tgtEl>
                                          <p:spTgt spid="42"/>
                                        </p:tgtEl>
                                        <p:attrNameLst>
                                          <p:attrName>ppt_x</p:attrName>
                                        </p:attrNameLst>
                                      </p:cBhvr>
                                      <p:tavLst>
                                        <p:tav tm="0">
                                          <p:val>
                                            <p:strVal val="#ppt_x"/>
                                          </p:val>
                                        </p:tav>
                                        <p:tav tm="100000">
                                          <p:val>
                                            <p:strVal val="#ppt_x"/>
                                          </p:val>
                                        </p:tav>
                                      </p:tavLst>
                                    </p:anim>
                                    <p:anim calcmode="lin" valueType="num">
                                      <p:cBhvr>
                                        <p:cTn id="49" dur="1000" fill="hold"/>
                                        <p:tgtEl>
                                          <p:spTgt spid="4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1000"/>
                                        <p:tgtEl>
                                          <p:spTgt spid="43"/>
                                        </p:tgtEl>
                                      </p:cBhvr>
                                    </p:animEffect>
                                    <p:anim calcmode="lin" valueType="num">
                                      <p:cBhvr>
                                        <p:cTn id="53" dur="1000" fill="hold"/>
                                        <p:tgtEl>
                                          <p:spTgt spid="43"/>
                                        </p:tgtEl>
                                        <p:attrNameLst>
                                          <p:attrName>ppt_x</p:attrName>
                                        </p:attrNameLst>
                                      </p:cBhvr>
                                      <p:tavLst>
                                        <p:tav tm="0">
                                          <p:val>
                                            <p:strVal val="#ppt_x"/>
                                          </p:val>
                                        </p:tav>
                                        <p:tav tm="100000">
                                          <p:val>
                                            <p:strVal val="#ppt_x"/>
                                          </p:val>
                                        </p:tav>
                                      </p:tavLst>
                                    </p:anim>
                                    <p:anim calcmode="lin" valueType="num">
                                      <p:cBhvr>
                                        <p:cTn id="54" dur="1000" fill="hold"/>
                                        <p:tgtEl>
                                          <p:spTgt spid="4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1000"/>
                                        <p:tgtEl>
                                          <p:spTgt spid="45"/>
                                        </p:tgtEl>
                                      </p:cBhvr>
                                    </p:animEffect>
                                    <p:anim calcmode="lin" valueType="num">
                                      <p:cBhvr>
                                        <p:cTn id="63" dur="1000" fill="hold"/>
                                        <p:tgtEl>
                                          <p:spTgt spid="45"/>
                                        </p:tgtEl>
                                        <p:attrNameLst>
                                          <p:attrName>ppt_x</p:attrName>
                                        </p:attrNameLst>
                                      </p:cBhvr>
                                      <p:tavLst>
                                        <p:tav tm="0">
                                          <p:val>
                                            <p:strVal val="#ppt_x"/>
                                          </p:val>
                                        </p:tav>
                                        <p:tav tm="100000">
                                          <p:val>
                                            <p:strVal val="#ppt_x"/>
                                          </p:val>
                                        </p:tav>
                                      </p:tavLst>
                                    </p:anim>
                                    <p:anim calcmode="lin" valueType="num">
                                      <p:cBhvr>
                                        <p:cTn id="64" dur="1000" fill="hold"/>
                                        <p:tgtEl>
                                          <p:spTgt spid="4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1000"/>
                                        <p:tgtEl>
                                          <p:spTgt spid="48"/>
                                        </p:tgtEl>
                                      </p:cBhvr>
                                    </p:animEffect>
                                    <p:anim calcmode="lin" valueType="num">
                                      <p:cBhvr>
                                        <p:cTn id="78" dur="1000" fill="hold"/>
                                        <p:tgtEl>
                                          <p:spTgt spid="48"/>
                                        </p:tgtEl>
                                        <p:attrNameLst>
                                          <p:attrName>ppt_x</p:attrName>
                                        </p:attrNameLst>
                                      </p:cBhvr>
                                      <p:tavLst>
                                        <p:tav tm="0">
                                          <p:val>
                                            <p:strVal val="#ppt_x"/>
                                          </p:val>
                                        </p:tav>
                                        <p:tav tm="100000">
                                          <p:val>
                                            <p:strVal val="#ppt_x"/>
                                          </p:val>
                                        </p:tav>
                                      </p:tavLst>
                                    </p:anim>
                                    <p:anim calcmode="lin" valueType="num">
                                      <p:cBhvr>
                                        <p:cTn id="7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33" grpId="0" animBg="1"/>
      <p:bldP spid="34" grpId="0"/>
      <p:bldP spid="35" grpId="0"/>
      <p:bldP spid="36" grpId="0"/>
      <p:bldP spid="44" grpId="0" animBg="1"/>
      <p:bldP spid="45" grpId="0"/>
      <p:bldP spid="46"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uage 12"/>
          <p:cNvSpPr/>
          <p:nvPr/>
        </p:nvSpPr>
        <p:spPr>
          <a:xfrm>
            <a:off x="6142413" y="4734728"/>
            <a:ext cx="5356767" cy="1740874"/>
          </a:xfrm>
          <a:prstGeom prst="cloud">
            <a:avLst/>
          </a:prstGeom>
          <a:solidFill>
            <a:srgbClr val="DF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2887660" y="547499"/>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CREME 15</a:t>
            </a:r>
          </a:p>
        </p:txBody>
      </p:sp>
      <p:grpSp>
        <p:nvGrpSpPr>
          <p:cNvPr id="34" name="Groupe 33"/>
          <p:cNvGrpSpPr/>
          <p:nvPr/>
        </p:nvGrpSpPr>
        <p:grpSpPr>
          <a:xfrm>
            <a:off x="673187" y="516430"/>
            <a:ext cx="3886769" cy="1581843"/>
            <a:chOff x="1798918" y="2187195"/>
            <a:chExt cx="3886769" cy="1581843"/>
          </a:xfrm>
        </p:grpSpPr>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918" y="2304210"/>
              <a:ext cx="1337441" cy="1337441"/>
            </a:xfrm>
            <a:prstGeom prst="rect">
              <a:avLst/>
            </a:prstGeom>
          </p:spPr>
        </p:pic>
        <p:sp>
          <p:nvSpPr>
            <p:cNvPr id="38" name="object 28"/>
            <p:cNvSpPr txBox="1"/>
            <p:nvPr/>
          </p:nvSpPr>
          <p:spPr>
            <a:xfrm>
              <a:off x="2780933" y="2187195"/>
              <a:ext cx="2904754" cy="1581843"/>
            </a:xfrm>
            <a:prstGeom prst="rect">
              <a:avLst/>
            </a:prstGeom>
          </p:spPr>
          <p:txBody>
            <a:bodyPr vert="horz" wrap="square" lIns="0" tIns="19494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590" algn="ctr">
                <a:lnSpc>
                  <a:spcPct val="100000"/>
                </a:lnSpc>
                <a:spcBef>
                  <a:spcPts val="1535"/>
                </a:spcBef>
              </a:pPr>
              <a:r>
                <a:rPr sz="3600" b="0" spc="220" dirty="0">
                  <a:solidFill>
                    <a:srgbClr val="B7A1C7"/>
                  </a:solidFill>
                  <a:latin typeface="Roboto Light" panose="02000000000000000000" pitchFamily="2" charset="0"/>
                  <a:ea typeface="Roboto Light" panose="02000000000000000000" pitchFamily="2" charset="0"/>
                  <a:cs typeface="Kyiv*Type Sans Regular"/>
                </a:rPr>
                <a:t>9</a:t>
              </a:r>
              <a:r>
                <a:rPr lang="fr-FR" sz="3600" spc="220" dirty="0">
                  <a:solidFill>
                    <a:srgbClr val="B7A1C7"/>
                  </a:solidFill>
                  <a:latin typeface="Roboto Light" panose="02000000000000000000" pitchFamily="2" charset="0"/>
                  <a:ea typeface="Roboto Light" panose="02000000000000000000" pitchFamily="2" charset="0"/>
                  <a:cs typeface="Kyiv*Type Sans Regular"/>
                </a:rPr>
                <a:t>8</a:t>
              </a:r>
              <a:r>
                <a:rPr sz="3600" b="0" spc="220" dirty="0">
                  <a:solidFill>
                    <a:srgbClr val="B7A1C7"/>
                  </a:solidFill>
                  <a:latin typeface="Roboto Light" panose="02000000000000000000" pitchFamily="2" charset="0"/>
                  <a:ea typeface="Roboto Light" panose="02000000000000000000" pitchFamily="2" charset="0"/>
                  <a:cs typeface="Kyiv*Type Sans Regular"/>
                </a:rPr>
                <a:t>%</a:t>
              </a:r>
              <a:endParaRPr sz="3600" dirty="0">
                <a:solidFill>
                  <a:srgbClr val="B7A1C7"/>
                </a:solidFill>
                <a:latin typeface="Roboto Light" panose="02000000000000000000" pitchFamily="2" charset="0"/>
                <a:ea typeface="Roboto Light" panose="02000000000000000000" pitchFamily="2" charset="0"/>
                <a:cs typeface="Kyiv*Type Sans Regular"/>
              </a:endParaRPr>
            </a:p>
            <a:p>
              <a:pPr marL="173990" marR="5080" indent="-161925" algn="ctr"/>
              <a:r>
                <a:rPr lang="fr-FR" spc="30" dirty="0" err="1">
                  <a:solidFill>
                    <a:srgbClr val="3E3E3E"/>
                  </a:solidFill>
                  <a:latin typeface="Roboto Light" panose="02000000000000000000" pitchFamily="2" charset="0"/>
                  <a:ea typeface="Roboto Light" panose="02000000000000000000" pitchFamily="2" charset="0"/>
                  <a:cs typeface="Roboto Mono"/>
                </a:rPr>
                <a:t>ingredients</a:t>
              </a:r>
              <a:r>
                <a:rPr lang="fr-FR" spc="30" dirty="0">
                  <a:solidFill>
                    <a:srgbClr val="3E3E3E"/>
                  </a:solidFill>
                  <a:latin typeface="Roboto Light" panose="02000000000000000000" pitchFamily="2" charset="0"/>
                  <a:ea typeface="Roboto Light" panose="02000000000000000000" pitchFamily="2" charset="0"/>
                  <a:cs typeface="Roboto Mono"/>
                </a:rPr>
                <a:t> </a:t>
              </a: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Of </a:t>
              </a:r>
              <a:r>
                <a:rPr lang="fr-FR" spc="30" dirty="0" err="1">
                  <a:solidFill>
                    <a:srgbClr val="3E3E3E"/>
                  </a:solidFill>
                  <a:latin typeface="Roboto Light" panose="02000000000000000000" pitchFamily="2" charset="0"/>
                  <a:ea typeface="Roboto Light" panose="02000000000000000000" pitchFamily="2" charset="0"/>
                  <a:cs typeface="Roboto Mono"/>
                </a:rPr>
                <a:t>natural</a:t>
              </a:r>
              <a:r>
                <a:rPr lang="fr-FR" spc="30" dirty="0">
                  <a:solidFill>
                    <a:srgbClr val="3E3E3E"/>
                  </a:solidFill>
                  <a:latin typeface="Roboto Light" panose="02000000000000000000" pitchFamily="2" charset="0"/>
                  <a:ea typeface="Roboto Light" panose="02000000000000000000" pitchFamily="2" charset="0"/>
                  <a:cs typeface="Roboto Mono"/>
                </a:rPr>
                <a:t> </a:t>
              </a:r>
              <a:r>
                <a:rPr lang="fr-FR" spc="30" dirty="0" err="1">
                  <a:solidFill>
                    <a:srgbClr val="3E3E3E"/>
                  </a:solidFill>
                  <a:latin typeface="Roboto Light" panose="02000000000000000000" pitchFamily="2" charset="0"/>
                  <a:ea typeface="Roboto Light" panose="02000000000000000000" pitchFamily="2" charset="0"/>
                  <a:cs typeface="Roboto Mono"/>
                </a:rPr>
                <a:t>origin</a:t>
              </a:r>
              <a:endParaRPr lang="fr-FR" dirty="0">
                <a:solidFill>
                  <a:srgbClr val="3E3E3E"/>
                </a:solidFill>
                <a:latin typeface="Roboto Light" panose="02000000000000000000" pitchFamily="2" charset="0"/>
                <a:ea typeface="Roboto Light" panose="02000000000000000000" pitchFamily="2" charset="0"/>
                <a:cs typeface="Roboto Mono"/>
              </a:endParaRPr>
            </a:p>
            <a:p>
              <a:pPr marL="173990" marR="5080" indent="-161925" algn="ctr"/>
              <a:endParaRPr dirty="0">
                <a:solidFill>
                  <a:srgbClr val="3E3E3E"/>
                </a:solidFill>
                <a:latin typeface="Roboto Light" panose="02000000000000000000" pitchFamily="2" charset="0"/>
                <a:ea typeface="Roboto Light" panose="02000000000000000000" pitchFamily="2" charset="0"/>
                <a:cs typeface="Roboto Mono"/>
              </a:endParaRPr>
            </a:p>
          </p:txBody>
        </p:sp>
      </p:grpSp>
      <p:sp>
        <p:nvSpPr>
          <p:cNvPr id="25" name="ZoneTexte 24">
            <a:extLst>
              <a:ext uri="{FF2B5EF4-FFF2-40B4-BE49-F238E27FC236}">
                <a16:creationId xmlns:a16="http://schemas.microsoft.com/office/drawing/2014/main" id="{773DF8B9-CE38-4D36-85E8-BD2163DD577D}"/>
              </a:ext>
            </a:extLst>
          </p:cNvPr>
          <p:cNvSpPr txBox="1"/>
          <p:nvPr/>
        </p:nvSpPr>
        <p:spPr>
          <a:xfrm>
            <a:off x="2215433" y="1513083"/>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err="1"/>
              <a:t>What</a:t>
            </a:r>
            <a:r>
              <a:rPr lang="fr-FR" dirty="0"/>
              <a:t> for ?</a:t>
            </a:r>
          </a:p>
        </p:txBody>
      </p:sp>
      <p:sp>
        <p:nvSpPr>
          <p:cNvPr id="31" name="ZoneTexte 30">
            <a:extLst>
              <a:ext uri="{FF2B5EF4-FFF2-40B4-BE49-F238E27FC236}">
                <a16:creationId xmlns:a16="http://schemas.microsoft.com/office/drawing/2014/main" id="{773DF8B9-CE38-4D36-85E8-BD2163DD577D}"/>
              </a:ext>
            </a:extLst>
          </p:cNvPr>
          <p:cNvSpPr txBox="1"/>
          <p:nvPr/>
        </p:nvSpPr>
        <p:spPr>
          <a:xfrm>
            <a:off x="5064388" y="4760233"/>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How ?</a:t>
            </a:r>
          </a:p>
        </p:txBody>
      </p:sp>
      <p:sp>
        <p:nvSpPr>
          <p:cNvPr id="33" name="Rectangle 32"/>
          <p:cNvSpPr/>
          <p:nvPr/>
        </p:nvSpPr>
        <p:spPr>
          <a:xfrm>
            <a:off x="6384635" y="5261517"/>
            <a:ext cx="5165345" cy="1015663"/>
          </a:xfrm>
          <a:prstGeom prst="rect">
            <a:avLst/>
          </a:prstGeom>
        </p:spPr>
        <p:txBody>
          <a:bodyPr wrap="square">
            <a:spAutoFit/>
          </a:bodyPr>
          <a:lstStyle/>
          <a:p>
            <a:pPr algn="just">
              <a:buFont typeface="Arial" panose="020B0604020202020204" pitchFamily="34" charset="0"/>
              <a:buChar char="•"/>
            </a:pPr>
            <a:r>
              <a:rPr lang="en-US" sz="2000" dirty="0">
                <a:solidFill>
                  <a:srgbClr val="3E3E3E"/>
                </a:solidFill>
                <a:latin typeface="Roboto Light" panose="02000000000000000000"/>
              </a:rPr>
              <a:t> Apply a thin layer on imperfections.</a:t>
            </a:r>
          </a:p>
          <a:p>
            <a:pPr>
              <a:buFont typeface="Arial" panose="020B0604020202020204" pitchFamily="34" charset="0"/>
              <a:buChar char="•"/>
            </a:pPr>
            <a:r>
              <a:rPr lang="en-US" sz="2000" dirty="0">
                <a:solidFill>
                  <a:srgbClr val="3E3E3E"/>
                </a:solidFill>
                <a:latin typeface="Roboto Light" panose="02000000000000000000"/>
              </a:rPr>
              <a:t> Apply a thick layer after waxing or blackhead removal</a:t>
            </a:r>
            <a:endParaRPr lang="fr-FR" sz="2000" dirty="0">
              <a:solidFill>
                <a:srgbClr val="3E3E3E"/>
              </a:solidFill>
              <a:latin typeface="Roboto Light" panose="02000000000000000000"/>
            </a:endParaRPr>
          </a:p>
        </p:txBody>
      </p:sp>
      <p:pic>
        <p:nvPicPr>
          <p:cNvPr id="16" name="Image 15">
            <a:extLst>
              <a:ext uri="{FF2B5EF4-FFF2-40B4-BE49-F238E27FC236}">
                <a16:creationId xmlns:a16="http://schemas.microsoft.com/office/drawing/2014/main" id="{20953815-BD3B-4E04-A593-9C8C7BF3F8A0}"/>
              </a:ext>
            </a:extLst>
          </p:cNvPr>
          <p:cNvPicPr>
            <a:picLocks noChangeAspect="1"/>
          </p:cNvPicPr>
          <p:nvPr/>
        </p:nvPicPr>
        <p:blipFill rotWithShape="1">
          <a:blip r:embed="rId4"/>
          <a:srcRect l="1842" t="15099" r="56736" b="37386"/>
          <a:stretch/>
        </p:blipFill>
        <p:spPr>
          <a:xfrm>
            <a:off x="165285" y="2234021"/>
            <a:ext cx="5444749" cy="3464841"/>
          </a:xfrm>
          <a:prstGeom prst="rect">
            <a:avLst/>
          </a:prstGeom>
        </p:spPr>
      </p:pic>
      <p:sp>
        <p:nvSpPr>
          <p:cNvPr id="24" name="Rectangle 23"/>
          <p:cNvSpPr/>
          <p:nvPr/>
        </p:nvSpPr>
        <p:spPr>
          <a:xfrm>
            <a:off x="5496755" y="2950779"/>
            <a:ext cx="6648082" cy="1015663"/>
          </a:xfrm>
          <a:prstGeom prst="rect">
            <a:avLst/>
          </a:prstGeom>
        </p:spPr>
        <p:txBody>
          <a:bodyPr wrap="square">
            <a:spAutoFit/>
          </a:bodyPr>
          <a:lstStyle/>
          <a:p>
            <a:pPr>
              <a:buFont typeface="Arial" panose="020B0604020202020204" pitchFamily="34" charset="0"/>
              <a:buChar char="•"/>
            </a:pPr>
            <a:r>
              <a:rPr lang="fr-FR" sz="2000" dirty="0">
                <a:solidFill>
                  <a:srgbClr val="3E3E3E"/>
                </a:solidFill>
                <a:latin typeface="Roboto Light" panose="02000000000000000000"/>
              </a:rPr>
              <a:t> </a:t>
            </a:r>
            <a:r>
              <a:rPr lang="en-US" sz="2000" dirty="0">
                <a:solidFill>
                  <a:srgbClr val="3E3E3E"/>
                </a:solidFill>
                <a:latin typeface="Roboto Light" panose="02000000000000000000"/>
              </a:rPr>
              <a:t> Severe &amp; long-lasting, extensive &amp; localized blemishes</a:t>
            </a:r>
          </a:p>
          <a:p>
            <a:pPr>
              <a:buFont typeface="Arial" panose="020B0604020202020204" pitchFamily="34" charset="0"/>
              <a:buChar char="•"/>
            </a:pPr>
            <a:r>
              <a:rPr lang="en-US" sz="2000" dirty="0">
                <a:solidFill>
                  <a:srgbClr val="3E3E3E"/>
                </a:solidFill>
                <a:latin typeface="Roboto Light" panose="02000000000000000000"/>
              </a:rPr>
              <a:t> Irritations</a:t>
            </a:r>
          </a:p>
          <a:p>
            <a:pPr>
              <a:buFont typeface="Arial" panose="020B0604020202020204" pitchFamily="34" charset="0"/>
              <a:buChar char="•"/>
            </a:pPr>
            <a:r>
              <a:rPr lang="en-US" sz="2000" dirty="0">
                <a:solidFill>
                  <a:srgbClr val="3E3E3E"/>
                </a:solidFill>
                <a:latin typeface="Roboto Light" panose="02000000000000000000"/>
              </a:rPr>
              <a:t> Pimples after waxing</a:t>
            </a:r>
            <a:endParaRPr lang="fr-FR" sz="2000" dirty="0">
              <a:solidFill>
                <a:srgbClr val="3E3E3E"/>
              </a:solidFill>
              <a:latin typeface="Roboto Light" panose="02000000000000000000"/>
            </a:endParaRPr>
          </a:p>
        </p:txBody>
      </p:sp>
    </p:spTree>
    <p:extLst>
      <p:ext uri="{BB962C8B-B14F-4D97-AF65-F5344CB8AC3E}">
        <p14:creationId xmlns:p14="http://schemas.microsoft.com/office/powerpoint/2010/main" val="146733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31" grpId="0"/>
      <p:bldP spid="3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D2916-4F67-4542-BFC1-3C2E4D75E53C}"/>
              </a:ext>
            </a:extLst>
          </p:cNvPr>
          <p:cNvSpPr/>
          <p:nvPr/>
        </p:nvSpPr>
        <p:spPr>
          <a:xfrm>
            <a:off x="2864304" y="301534"/>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CREME 15</a:t>
            </a:r>
          </a:p>
        </p:txBody>
      </p:sp>
      <p:grpSp>
        <p:nvGrpSpPr>
          <p:cNvPr id="8" name="Groupe 7">
            <a:extLst>
              <a:ext uri="{FF2B5EF4-FFF2-40B4-BE49-F238E27FC236}">
                <a16:creationId xmlns:a16="http://schemas.microsoft.com/office/drawing/2014/main" id="{D9C5863D-6772-4039-9B49-FB68AEEFF7EF}"/>
              </a:ext>
            </a:extLst>
          </p:cNvPr>
          <p:cNvGrpSpPr/>
          <p:nvPr/>
        </p:nvGrpSpPr>
        <p:grpSpPr>
          <a:xfrm>
            <a:off x="3275636" y="1304226"/>
            <a:ext cx="5197033" cy="4760309"/>
            <a:chOff x="3298785" y="1550192"/>
            <a:chExt cx="5197033" cy="4760309"/>
          </a:xfrm>
        </p:grpSpPr>
        <p:pic>
          <p:nvPicPr>
            <p:cNvPr id="5" name="Image 4">
              <a:extLst>
                <a:ext uri="{FF2B5EF4-FFF2-40B4-BE49-F238E27FC236}">
                  <a16:creationId xmlns:a16="http://schemas.microsoft.com/office/drawing/2014/main" id="{8F9AF859-92E0-420A-9C85-077C7D3EE4B4}"/>
                </a:ext>
              </a:extLst>
            </p:cNvPr>
            <p:cNvPicPr>
              <a:picLocks noChangeAspect="1"/>
            </p:cNvPicPr>
            <p:nvPr/>
          </p:nvPicPr>
          <p:blipFill rotWithShape="1">
            <a:blip r:embed="rId2"/>
            <a:srcRect l="69749" t="5370" r="377" b="45305"/>
            <a:stretch/>
          </p:blipFill>
          <p:spPr>
            <a:xfrm>
              <a:off x="3298785" y="1550192"/>
              <a:ext cx="5197033" cy="4760309"/>
            </a:xfrm>
            <a:prstGeom prst="rect">
              <a:avLst/>
            </a:prstGeom>
          </p:spPr>
        </p:pic>
        <p:sp>
          <p:nvSpPr>
            <p:cNvPr id="6" name="Rectangle 5">
              <a:extLst>
                <a:ext uri="{FF2B5EF4-FFF2-40B4-BE49-F238E27FC236}">
                  <a16:creationId xmlns:a16="http://schemas.microsoft.com/office/drawing/2014/main" id="{F8AB347D-FA3F-4AEA-B2AB-7F5B5C29EE77}"/>
                </a:ext>
              </a:extLst>
            </p:cNvPr>
            <p:cNvSpPr/>
            <p:nvPr/>
          </p:nvSpPr>
          <p:spPr>
            <a:xfrm>
              <a:off x="3366423" y="5839394"/>
              <a:ext cx="1548605"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BEFORE</a:t>
              </a:r>
            </a:p>
          </p:txBody>
        </p:sp>
        <p:sp>
          <p:nvSpPr>
            <p:cNvPr id="7" name="Rectangle 6">
              <a:extLst>
                <a:ext uri="{FF2B5EF4-FFF2-40B4-BE49-F238E27FC236}">
                  <a16:creationId xmlns:a16="http://schemas.microsoft.com/office/drawing/2014/main" id="{A5B17679-785E-43DA-8CD9-AADD189A3AEB}"/>
                </a:ext>
              </a:extLst>
            </p:cNvPr>
            <p:cNvSpPr/>
            <p:nvPr/>
          </p:nvSpPr>
          <p:spPr>
            <a:xfrm>
              <a:off x="6136383" y="5846518"/>
              <a:ext cx="1548605"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AFTER</a:t>
              </a:r>
            </a:p>
          </p:txBody>
        </p:sp>
      </p:grpSp>
      <p:sp>
        <p:nvSpPr>
          <p:cNvPr id="9" name="ZoneTexte 8">
            <a:extLst>
              <a:ext uri="{FF2B5EF4-FFF2-40B4-BE49-F238E27FC236}">
                <a16:creationId xmlns:a16="http://schemas.microsoft.com/office/drawing/2014/main" id="{707FEE52-8279-4FC0-99F7-2CACB4CDC730}"/>
              </a:ext>
            </a:extLst>
          </p:cNvPr>
          <p:cNvSpPr txBox="1"/>
          <p:nvPr/>
        </p:nvSpPr>
        <p:spPr>
          <a:xfrm>
            <a:off x="2222338" y="6310500"/>
            <a:ext cx="7789761" cy="30777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en-US" sz="1400" dirty="0"/>
              <a:t>Self-evaluation by a consumer over 1 month - Application morning and evening</a:t>
            </a:r>
            <a:endParaRPr lang="fr-FR" sz="1400" dirty="0"/>
          </a:p>
        </p:txBody>
      </p:sp>
    </p:spTree>
    <p:extLst>
      <p:ext uri="{BB962C8B-B14F-4D97-AF65-F5344CB8AC3E}">
        <p14:creationId xmlns:p14="http://schemas.microsoft.com/office/powerpoint/2010/main" val="1523961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4047021099"/>
              </p:ext>
            </p:extLst>
          </p:nvPr>
        </p:nvGraphicFramePr>
        <p:xfrm>
          <a:off x="644240" y="1172613"/>
          <a:ext cx="10903519" cy="5306713"/>
        </p:xfrm>
        <a:graphic>
          <a:graphicData uri="http://schemas.openxmlformats.org/drawingml/2006/table">
            <a:tbl>
              <a:tblPr firstRow="1" bandRow="1">
                <a:tableStyleId>{5C22544A-7EE6-4342-B048-85BDC9FD1C3A}</a:tableStyleId>
              </a:tblPr>
              <a:tblGrid>
                <a:gridCol w="1866261">
                  <a:extLst>
                    <a:ext uri="{9D8B030D-6E8A-4147-A177-3AD203B41FA5}">
                      <a16:colId xmlns:a16="http://schemas.microsoft.com/office/drawing/2014/main" val="575232372"/>
                    </a:ext>
                  </a:extLst>
                </a:gridCol>
                <a:gridCol w="2195242">
                  <a:extLst>
                    <a:ext uri="{9D8B030D-6E8A-4147-A177-3AD203B41FA5}">
                      <a16:colId xmlns:a16="http://schemas.microsoft.com/office/drawing/2014/main" val="2570519796"/>
                    </a:ext>
                  </a:extLst>
                </a:gridCol>
                <a:gridCol w="2321980">
                  <a:extLst>
                    <a:ext uri="{9D8B030D-6E8A-4147-A177-3AD203B41FA5}">
                      <a16:colId xmlns:a16="http://schemas.microsoft.com/office/drawing/2014/main" val="1920525906"/>
                    </a:ext>
                  </a:extLst>
                </a:gridCol>
                <a:gridCol w="1983191">
                  <a:extLst>
                    <a:ext uri="{9D8B030D-6E8A-4147-A177-3AD203B41FA5}">
                      <a16:colId xmlns:a16="http://schemas.microsoft.com/office/drawing/2014/main" val="1564831353"/>
                    </a:ext>
                  </a:extLst>
                </a:gridCol>
                <a:gridCol w="2536845">
                  <a:extLst>
                    <a:ext uri="{9D8B030D-6E8A-4147-A177-3AD203B41FA5}">
                      <a16:colId xmlns:a16="http://schemas.microsoft.com/office/drawing/2014/main" val="3366221967"/>
                    </a:ext>
                  </a:extLst>
                </a:gridCol>
              </a:tblGrid>
              <a:tr h="402004">
                <a:tc>
                  <a:txBody>
                    <a:bodyPr/>
                    <a:lstStyle/>
                    <a:p>
                      <a:pPr algn="ctr"/>
                      <a:endParaRPr lang="fr-FR" sz="1600" dirty="0">
                        <a:latin typeface="Roboto Light" panose="02000000000000000000"/>
                      </a:endParaRPr>
                    </a:p>
                  </a:txBody>
                  <a:tcPr anchor="ctr">
                    <a:solidFill>
                      <a:srgbClr val="DFD6E6"/>
                    </a:solidFill>
                  </a:tcPr>
                </a:tc>
                <a:tc>
                  <a:txBody>
                    <a:bodyPr/>
                    <a:lstStyle/>
                    <a:p>
                      <a:pPr algn="ctr"/>
                      <a:r>
                        <a:rPr lang="fr-FR" sz="1600" dirty="0">
                          <a:solidFill>
                            <a:schemeClr val="tx1"/>
                          </a:solidFill>
                          <a:latin typeface="Roboto Light" panose="02000000000000000000"/>
                        </a:rPr>
                        <a:t>EMULSION PURE</a:t>
                      </a:r>
                    </a:p>
                  </a:txBody>
                  <a:tcPr anchor="ctr">
                    <a:solidFill>
                      <a:srgbClr val="DFD6E6"/>
                    </a:solidFill>
                  </a:tcPr>
                </a:tc>
                <a:tc>
                  <a:txBody>
                    <a:bodyPr/>
                    <a:lstStyle/>
                    <a:p>
                      <a:pPr algn="ctr"/>
                      <a:r>
                        <a:rPr lang="fr-FR" sz="1600" dirty="0">
                          <a:solidFill>
                            <a:schemeClr val="tx1"/>
                          </a:solidFill>
                          <a:latin typeface="Roboto Light" panose="02000000000000000000"/>
                        </a:rPr>
                        <a:t>SOS SPOT ROLL-ON</a:t>
                      </a:r>
                    </a:p>
                  </a:txBody>
                  <a:tcPr anchor="ctr">
                    <a:solidFill>
                      <a:srgbClr val="DFD6E6"/>
                    </a:solidFill>
                  </a:tcPr>
                </a:tc>
                <a:tc>
                  <a:txBody>
                    <a:bodyPr/>
                    <a:lstStyle/>
                    <a:p>
                      <a:pPr algn="ctr"/>
                      <a:r>
                        <a:rPr lang="fr-FR" sz="1600" dirty="0">
                          <a:solidFill>
                            <a:schemeClr val="tx1"/>
                          </a:solidFill>
                          <a:latin typeface="Roboto Light" panose="02000000000000000000"/>
                        </a:rPr>
                        <a:t>JUVÉNIL</a:t>
                      </a:r>
                    </a:p>
                  </a:txBody>
                  <a:tcPr anchor="ctr">
                    <a:solidFill>
                      <a:srgbClr val="DFD6E6"/>
                    </a:solidFill>
                  </a:tcPr>
                </a:tc>
                <a:tc>
                  <a:txBody>
                    <a:bodyPr/>
                    <a:lstStyle/>
                    <a:p>
                      <a:pPr algn="ctr"/>
                      <a:r>
                        <a:rPr lang="fr-FR" sz="1600" dirty="0">
                          <a:solidFill>
                            <a:schemeClr val="tx1"/>
                          </a:solidFill>
                          <a:latin typeface="Roboto Light" panose="02000000000000000000"/>
                        </a:rPr>
                        <a:t>CRÈME 15</a:t>
                      </a:r>
                    </a:p>
                  </a:txBody>
                  <a:tcPr anchor="ctr">
                    <a:solidFill>
                      <a:srgbClr val="DFD6E6"/>
                    </a:solidFill>
                  </a:tcPr>
                </a:tc>
                <a:extLst>
                  <a:ext uri="{0D108BD9-81ED-4DB2-BD59-A6C34878D82A}">
                    <a16:rowId xmlns:a16="http://schemas.microsoft.com/office/drawing/2014/main" val="4013816759"/>
                  </a:ext>
                </a:extLst>
              </a:tr>
              <a:tr h="402004">
                <a:tc>
                  <a:txBody>
                    <a:bodyPr/>
                    <a:lstStyle/>
                    <a:p>
                      <a:pPr algn="ctr"/>
                      <a:r>
                        <a:rPr lang="fr-FR" sz="1600" dirty="0">
                          <a:latin typeface="Roboto Light" panose="02000000000000000000"/>
                        </a:rPr>
                        <a:t>For</a:t>
                      </a:r>
                      <a:r>
                        <a:rPr lang="fr-FR" sz="1600" baseline="0" dirty="0">
                          <a:latin typeface="Roboto Light" panose="02000000000000000000"/>
                        </a:rPr>
                        <a:t> </a:t>
                      </a:r>
                      <a:r>
                        <a:rPr lang="fr-FR" sz="1600" baseline="0" dirty="0" err="1">
                          <a:latin typeface="Roboto Light" panose="02000000000000000000"/>
                        </a:rPr>
                        <a:t>whom</a:t>
                      </a:r>
                      <a:r>
                        <a:rPr lang="fr-FR" sz="1600" dirty="0">
                          <a:latin typeface="Roboto Light" panose="02000000000000000000"/>
                        </a:rPr>
                        <a:t> ?</a:t>
                      </a:r>
                    </a:p>
                  </a:txBody>
                  <a:tcPr anchor="ctr">
                    <a:solidFill>
                      <a:srgbClr val="DFD6E6"/>
                    </a:solidFill>
                  </a:tcPr>
                </a:tc>
                <a:tc gridSpan="4">
                  <a:txBody>
                    <a:bodyPr/>
                    <a:lstStyle/>
                    <a:p>
                      <a:pPr algn="ctr"/>
                      <a:r>
                        <a:rPr lang="fr-FR" sz="1600" dirty="0">
                          <a:latin typeface="Roboto Light" panose="02000000000000000000"/>
                        </a:rPr>
                        <a:t>All </a:t>
                      </a:r>
                      <a:r>
                        <a:rPr lang="fr-FR" sz="1600" dirty="0" err="1">
                          <a:latin typeface="Roboto Light" panose="02000000000000000000"/>
                        </a:rPr>
                        <a:t>ages</a:t>
                      </a:r>
                      <a:r>
                        <a:rPr lang="fr-FR" sz="1600" dirty="0">
                          <a:latin typeface="Roboto Light" panose="02000000000000000000"/>
                        </a:rPr>
                        <a:t>, </a:t>
                      </a:r>
                      <a:r>
                        <a:rPr lang="fr-FR" sz="1600" dirty="0" err="1">
                          <a:latin typeface="Roboto Light" panose="02000000000000000000"/>
                        </a:rPr>
                        <a:t>Women</a:t>
                      </a:r>
                      <a:r>
                        <a:rPr lang="fr-FR" sz="1600" dirty="0">
                          <a:latin typeface="Roboto Light" panose="02000000000000000000"/>
                        </a:rPr>
                        <a:t>, Men</a:t>
                      </a:r>
                    </a:p>
                  </a:txBody>
                  <a:tcPr anchor="ctr">
                    <a:solidFill>
                      <a:srgbClr val="DFD6E6"/>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89549012"/>
                  </a:ext>
                </a:extLst>
              </a:tr>
              <a:tr h="877098">
                <a:tc>
                  <a:txBody>
                    <a:bodyPr/>
                    <a:lstStyle/>
                    <a:p>
                      <a:pPr algn="ctr"/>
                      <a:r>
                        <a:rPr lang="fr-FR" sz="1600" dirty="0">
                          <a:latin typeface="Roboto Light" panose="02000000000000000000"/>
                        </a:rPr>
                        <a:t>Indication</a:t>
                      </a:r>
                    </a:p>
                  </a:txBody>
                  <a:tcPr anchor="ctr">
                    <a:solidFill>
                      <a:srgbClr val="DFD6E6"/>
                    </a:solidFill>
                  </a:tcPr>
                </a:tc>
                <a:tc>
                  <a:txBody>
                    <a:bodyPr/>
                    <a:lstStyle/>
                    <a:p>
                      <a:pPr algn="ctr"/>
                      <a:r>
                        <a:rPr lang="en-US" sz="1600" dirty="0">
                          <a:latin typeface="Roboto Light" panose="02000000000000000000"/>
                        </a:rPr>
                        <a:t>Small imperfections, regulation of sebum production</a:t>
                      </a:r>
                      <a:endParaRPr lang="fr-FR" sz="1600" dirty="0">
                        <a:latin typeface="Roboto Light" panose="02000000000000000000"/>
                      </a:endParaRPr>
                    </a:p>
                  </a:txBody>
                  <a:tcPr anchor="ctr">
                    <a:solidFill>
                      <a:srgbClr val="DFD6E6"/>
                    </a:solidFill>
                  </a:tcPr>
                </a:tc>
                <a:tc gridSpan="2">
                  <a:txBody>
                    <a:bodyPr/>
                    <a:lstStyle/>
                    <a:p>
                      <a:pPr algn="ctr"/>
                      <a:r>
                        <a:rPr lang="fr-FR" sz="1600" dirty="0" err="1">
                          <a:latin typeface="Roboto Light" panose="02000000000000000000"/>
                        </a:rPr>
                        <a:t>Severe</a:t>
                      </a:r>
                      <a:r>
                        <a:rPr lang="fr-FR" sz="1600" dirty="0">
                          <a:latin typeface="Roboto Light" panose="02000000000000000000"/>
                        </a:rPr>
                        <a:t> and long-lasting </a:t>
                      </a:r>
                      <a:r>
                        <a:rPr lang="fr-FR" sz="1600" dirty="0" err="1">
                          <a:latin typeface="Roboto Light" panose="02000000000000000000"/>
                        </a:rPr>
                        <a:t>blemishes</a:t>
                      </a:r>
                      <a:endParaRPr lang="fr-FR" sz="1600" dirty="0">
                        <a:latin typeface="Roboto Light" panose="02000000000000000000"/>
                      </a:endParaRPr>
                    </a:p>
                  </a:txBody>
                  <a:tcPr anchor="ctr">
                    <a:solidFill>
                      <a:srgbClr val="DFD6E6"/>
                    </a:solidFill>
                  </a:tcPr>
                </a:tc>
                <a:tc hMerge="1">
                  <a:txBody>
                    <a:bodyPr/>
                    <a:lstStyle/>
                    <a:p>
                      <a:endParaRPr lang="fr-FR"/>
                    </a:p>
                  </a:txBody>
                  <a:tcPr/>
                </a:tc>
                <a:tc>
                  <a:txBody>
                    <a:bodyPr/>
                    <a:lstStyle/>
                    <a:p>
                      <a:pPr algn="ctr"/>
                      <a:r>
                        <a:rPr lang="en-US" sz="1600" dirty="0">
                          <a:latin typeface="Roboto Light" panose="02000000000000000000"/>
                        </a:rPr>
                        <a:t>All types of imperfections with inflammation, redness, sensitivity</a:t>
                      </a:r>
                      <a:endParaRPr lang="fr-FR" sz="1600" dirty="0">
                        <a:latin typeface="Roboto Light" panose="02000000000000000000"/>
                      </a:endParaRPr>
                    </a:p>
                  </a:txBody>
                  <a:tcPr anchor="ctr">
                    <a:solidFill>
                      <a:srgbClr val="DFD6E6"/>
                    </a:solidFill>
                  </a:tcPr>
                </a:tc>
                <a:extLst>
                  <a:ext uri="{0D108BD9-81ED-4DB2-BD59-A6C34878D82A}">
                    <a16:rowId xmlns:a16="http://schemas.microsoft.com/office/drawing/2014/main" val="318577837"/>
                  </a:ext>
                </a:extLst>
              </a:tr>
              <a:tr h="694369">
                <a:tc>
                  <a:txBody>
                    <a:bodyPr/>
                    <a:lstStyle/>
                    <a:p>
                      <a:pPr algn="ctr"/>
                      <a:r>
                        <a:rPr lang="fr-FR" sz="1600" dirty="0" err="1">
                          <a:latin typeface="Roboto Light" panose="02000000000000000000"/>
                        </a:rPr>
                        <a:t>Treatment</a:t>
                      </a:r>
                      <a:r>
                        <a:rPr lang="fr-FR" sz="1600" dirty="0">
                          <a:latin typeface="Roboto Light" panose="02000000000000000000"/>
                        </a:rPr>
                        <a:t> area</a:t>
                      </a:r>
                    </a:p>
                  </a:txBody>
                  <a:tcPr anchor="ctr">
                    <a:solidFill>
                      <a:srgbClr val="DFD6E6"/>
                    </a:solidFill>
                  </a:tcPr>
                </a:tc>
                <a:tc>
                  <a:txBody>
                    <a:bodyPr/>
                    <a:lstStyle/>
                    <a:p>
                      <a:pPr algn="ctr"/>
                      <a:r>
                        <a:rPr lang="fr-FR" sz="1600" dirty="0">
                          <a:latin typeface="Roboto Light" panose="02000000000000000000"/>
                        </a:rPr>
                        <a:t>Extended</a:t>
                      </a:r>
                      <a:r>
                        <a:rPr lang="fr-FR" sz="1600" baseline="0" dirty="0">
                          <a:latin typeface="Roboto Light" panose="02000000000000000000"/>
                        </a:rPr>
                        <a:t> areas</a:t>
                      </a:r>
                      <a:endParaRPr lang="fr-FR" sz="1600" dirty="0">
                        <a:latin typeface="Roboto Light" panose="02000000000000000000"/>
                      </a:endParaRPr>
                    </a:p>
                  </a:txBody>
                  <a:tcPr anchor="ctr">
                    <a:solidFill>
                      <a:srgbClr val="DFD6E6"/>
                    </a:solidFill>
                  </a:tcPr>
                </a:tc>
                <a:tc>
                  <a:txBody>
                    <a:bodyPr/>
                    <a:lstStyle/>
                    <a:p>
                      <a:pPr algn="ctr"/>
                      <a:r>
                        <a:rPr lang="fr-FR" sz="1600" dirty="0" err="1">
                          <a:latin typeface="Roboto Light" panose="02000000000000000000"/>
                        </a:rPr>
                        <a:t>Localized</a:t>
                      </a:r>
                      <a:endParaRPr lang="fr-FR" sz="1600" dirty="0">
                        <a:latin typeface="Roboto Light" panose="02000000000000000000"/>
                      </a:endParaRPr>
                    </a:p>
                  </a:txBody>
                  <a:tcPr anchor="ctr">
                    <a:solidFill>
                      <a:srgbClr val="DFD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latin typeface="Roboto Light" panose="02000000000000000000"/>
                        </a:rPr>
                        <a:t>Extended</a:t>
                      </a:r>
                      <a:r>
                        <a:rPr lang="fr-FR" sz="1600" baseline="0" dirty="0">
                          <a:latin typeface="Roboto Light" panose="02000000000000000000"/>
                        </a:rPr>
                        <a:t> areas</a:t>
                      </a:r>
                      <a:endParaRPr lang="fr-FR" sz="1600" dirty="0">
                        <a:latin typeface="Roboto Light" panose="02000000000000000000"/>
                      </a:endParaRPr>
                    </a:p>
                  </a:txBody>
                  <a:tcPr anchor="ctr">
                    <a:solidFill>
                      <a:srgbClr val="DFD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latin typeface="Roboto Light" panose="02000000000000000000"/>
                        </a:rPr>
                        <a:t>Extended</a:t>
                      </a:r>
                      <a:r>
                        <a:rPr lang="fr-FR" sz="1600" baseline="0" dirty="0">
                          <a:latin typeface="Roboto Light" panose="02000000000000000000"/>
                        </a:rPr>
                        <a:t> &amp; </a:t>
                      </a:r>
                      <a:r>
                        <a:rPr lang="fr-FR" sz="1600" baseline="0" dirty="0" err="1">
                          <a:latin typeface="Roboto Light" panose="02000000000000000000"/>
                        </a:rPr>
                        <a:t>Localized</a:t>
                      </a:r>
                      <a:endParaRPr lang="fr-FR" sz="1600" dirty="0">
                        <a:latin typeface="Roboto Light" panose="02000000000000000000"/>
                      </a:endParaRPr>
                    </a:p>
                  </a:txBody>
                  <a:tcPr anchor="ctr">
                    <a:solidFill>
                      <a:srgbClr val="DFD6E6"/>
                    </a:solidFill>
                  </a:tcPr>
                </a:tc>
                <a:extLst>
                  <a:ext uri="{0D108BD9-81ED-4DB2-BD59-A6C34878D82A}">
                    <a16:rowId xmlns:a16="http://schemas.microsoft.com/office/drawing/2014/main" val="3803398031"/>
                  </a:ext>
                </a:extLst>
              </a:tr>
              <a:tr h="1644559">
                <a:tc>
                  <a:txBody>
                    <a:bodyPr/>
                    <a:lstStyle/>
                    <a:p>
                      <a:pPr algn="ctr"/>
                      <a:r>
                        <a:rPr lang="fr-FR" sz="1600" dirty="0">
                          <a:latin typeface="Roboto Light" panose="02000000000000000000"/>
                        </a:rPr>
                        <a:t>Use</a:t>
                      </a:r>
                    </a:p>
                  </a:txBody>
                  <a:tcPr anchor="ctr">
                    <a:solidFill>
                      <a:srgbClr val="DFD6E6"/>
                    </a:solidFill>
                  </a:tcPr>
                </a:tc>
                <a:tc>
                  <a:txBody>
                    <a:bodyPr/>
                    <a:lstStyle/>
                    <a:p>
                      <a:pPr algn="ctr"/>
                      <a:r>
                        <a:rPr lang="en-US" sz="1600" dirty="0">
                          <a:latin typeface="Roboto Light" panose="02000000000000000000"/>
                        </a:rPr>
                        <a:t>Apply a compress to the affected areas. Leave on for 10/15 minutes.</a:t>
                      </a:r>
                      <a:endParaRPr lang="fr-FR" sz="1600" dirty="0">
                        <a:latin typeface="Roboto Light" panose="02000000000000000000"/>
                      </a:endParaRPr>
                    </a:p>
                  </a:txBody>
                  <a:tcPr anchor="ctr">
                    <a:solidFill>
                      <a:srgbClr val="DFD6E6"/>
                    </a:solidFill>
                  </a:tcPr>
                </a:tc>
                <a:tc>
                  <a:txBody>
                    <a:bodyPr/>
                    <a:lstStyle/>
                    <a:p>
                      <a:pPr algn="ctr"/>
                      <a:r>
                        <a:rPr lang="en-US" sz="1600" dirty="0">
                          <a:latin typeface="Roboto Light" panose="02000000000000000000"/>
                        </a:rPr>
                        <a:t>Morning and evening and during the day, as soon as necessary</a:t>
                      </a:r>
                      <a:endParaRPr lang="fr-FR" sz="1600" dirty="0">
                        <a:latin typeface="Roboto Light" panose="02000000000000000000"/>
                      </a:endParaRPr>
                    </a:p>
                  </a:txBody>
                  <a:tcPr anchor="ctr">
                    <a:solidFill>
                      <a:srgbClr val="DFD6E6"/>
                    </a:solidFill>
                  </a:tcPr>
                </a:tc>
                <a:tc>
                  <a:txBody>
                    <a:bodyPr/>
                    <a:lstStyle/>
                    <a:p>
                      <a:pPr algn="ctr"/>
                      <a:r>
                        <a:rPr lang="en-US" sz="1600" dirty="0">
                          <a:latin typeface="Roboto Light" panose="02000000000000000000"/>
                        </a:rPr>
                        <a:t>Pure in a compress for 5/10 min and/or mixed with the treatment cream or mask</a:t>
                      </a:r>
                      <a:endParaRPr lang="fr-FR" sz="1600" dirty="0">
                        <a:latin typeface="Roboto Light" panose="02000000000000000000"/>
                      </a:endParaRPr>
                    </a:p>
                  </a:txBody>
                  <a:tcPr anchor="ctr">
                    <a:solidFill>
                      <a:srgbClr val="DFD6E6"/>
                    </a:solidFill>
                  </a:tcPr>
                </a:tc>
                <a:tc>
                  <a:txBody>
                    <a:bodyPr/>
                    <a:lstStyle/>
                    <a:p>
                      <a:pPr algn="ctr"/>
                      <a:r>
                        <a:rPr lang="en-US" sz="1600" dirty="0">
                          <a:latin typeface="Roboto Light" panose="02000000000000000000"/>
                        </a:rPr>
                        <a:t>Morning and evening, under your usual cream, apply a thin layer on imperfections.</a:t>
                      </a:r>
                    </a:p>
                    <a:p>
                      <a:pPr algn="ctr"/>
                      <a:r>
                        <a:rPr lang="en-US" sz="1600" dirty="0">
                          <a:latin typeface="Roboto Light" panose="02000000000000000000"/>
                        </a:rPr>
                        <a:t>Apply a thick layer after waxing or removing blackheads</a:t>
                      </a:r>
                      <a:endParaRPr lang="fr-FR" sz="1600" dirty="0">
                        <a:latin typeface="Roboto Light" panose="02000000000000000000"/>
                      </a:endParaRPr>
                    </a:p>
                  </a:txBody>
                  <a:tcPr anchor="ctr">
                    <a:solidFill>
                      <a:srgbClr val="DFD6E6"/>
                    </a:solidFill>
                  </a:tcPr>
                </a:tc>
                <a:extLst>
                  <a:ext uri="{0D108BD9-81ED-4DB2-BD59-A6C34878D82A}">
                    <a16:rowId xmlns:a16="http://schemas.microsoft.com/office/drawing/2014/main" val="3000868982"/>
                  </a:ext>
                </a:extLst>
              </a:tr>
              <a:tr h="1132918">
                <a:tc>
                  <a:txBody>
                    <a:bodyPr/>
                    <a:lstStyle/>
                    <a:p>
                      <a:pPr algn="ctr"/>
                      <a:r>
                        <a:rPr lang="fr-FR" sz="1600" dirty="0">
                          <a:latin typeface="Roboto Light" panose="02000000000000000000"/>
                        </a:rPr>
                        <a:t>Product </a:t>
                      </a:r>
                      <a:r>
                        <a:rPr lang="fr-FR" sz="1600" dirty="0" err="1">
                          <a:latin typeface="Roboto Light" panose="02000000000000000000"/>
                        </a:rPr>
                        <a:t>advantages</a:t>
                      </a:r>
                      <a:endParaRPr lang="fr-FR" sz="1600" dirty="0">
                        <a:latin typeface="Roboto Light" panose="02000000000000000000"/>
                      </a:endParaRPr>
                    </a:p>
                  </a:txBody>
                  <a:tcPr anchor="ctr">
                    <a:solidFill>
                      <a:srgbClr val="DFD6E6"/>
                    </a:solidFill>
                  </a:tcPr>
                </a:tc>
                <a:tc>
                  <a:txBody>
                    <a:bodyPr/>
                    <a:lstStyle/>
                    <a:p>
                      <a:pPr algn="ctr"/>
                      <a:r>
                        <a:rPr lang="en-US" sz="1600" dirty="0">
                          <a:latin typeface="Roboto Light" panose="02000000000000000000"/>
                        </a:rPr>
                        <a:t>As a compress after extraction, insect bites, burns, old scars </a:t>
                      </a:r>
                      <a:endParaRPr lang="fr-FR" sz="1600" dirty="0">
                        <a:latin typeface="Roboto Light" panose="02000000000000000000"/>
                      </a:endParaRPr>
                    </a:p>
                  </a:txBody>
                  <a:tcPr anchor="ctr">
                    <a:solidFill>
                      <a:srgbClr val="DFD6E6"/>
                    </a:solidFill>
                  </a:tcPr>
                </a:tc>
                <a:tc gridSpan="2">
                  <a:txBody>
                    <a:bodyPr/>
                    <a:lstStyle/>
                    <a:p>
                      <a:pPr algn="ctr"/>
                      <a:r>
                        <a:rPr lang="fr-FR" sz="1600" dirty="0">
                          <a:latin typeface="Roboto Light" panose="02000000000000000000"/>
                        </a:rPr>
                        <a:t>Ingrown hair, shaving irritation</a:t>
                      </a:r>
                    </a:p>
                  </a:txBody>
                  <a:tcPr anchor="ctr">
                    <a:solidFill>
                      <a:srgbClr val="DFD6E6"/>
                    </a:solidFill>
                  </a:tcPr>
                </a:tc>
                <a:tc hMerge="1">
                  <a:txBody>
                    <a:bodyPr/>
                    <a:lstStyle/>
                    <a:p>
                      <a:endParaRPr lang="fr-FR"/>
                    </a:p>
                  </a:txBody>
                  <a:tcPr/>
                </a:tc>
                <a:tc>
                  <a:txBody>
                    <a:bodyPr/>
                    <a:lstStyle/>
                    <a:p>
                      <a:pPr algn="ctr"/>
                      <a:r>
                        <a:rPr lang="fr-FR" sz="1600" dirty="0" err="1">
                          <a:latin typeface="Roboto Light" panose="02000000000000000000"/>
                        </a:rPr>
                        <a:t>After</a:t>
                      </a:r>
                      <a:r>
                        <a:rPr lang="fr-FR" sz="1600" dirty="0">
                          <a:latin typeface="Roboto Light" panose="02000000000000000000"/>
                        </a:rPr>
                        <a:t> </a:t>
                      </a:r>
                      <a:r>
                        <a:rPr lang="fr-FR" sz="1600" dirty="0" err="1">
                          <a:latin typeface="Roboto Light" panose="02000000000000000000"/>
                        </a:rPr>
                        <a:t>waxing</a:t>
                      </a:r>
                      <a:r>
                        <a:rPr lang="fr-FR" sz="1600" dirty="0">
                          <a:latin typeface="Roboto Light" panose="02000000000000000000"/>
                        </a:rPr>
                        <a:t> to </a:t>
                      </a:r>
                      <a:r>
                        <a:rPr lang="fr-FR" sz="1600" dirty="0" err="1">
                          <a:latin typeface="Roboto Light" panose="02000000000000000000"/>
                        </a:rPr>
                        <a:t>soothe</a:t>
                      </a:r>
                      <a:endParaRPr lang="fr-FR" sz="1600" dirty="0">
                        <a:latin typeface="Roboto Light" panose="02000000000000000000"/>
                      </a:endParaRPr>
                    </a:p>
                  </a:txBody>
                  <a:tcPr anchor="ctr">
                    <a:solidFill>
                      <a:srgbClr val="DFD6E6"/>
                    </a:solidFill>
                  </a:tcPr>
                </a:tc>
                <a:extLst>
                  <a:ext uri="{0D108BD9-81ED-4DB2-BD59-A6C34878D82A}">
                    <a16:rowId xmlns:a16="http://schemas.microsoft.com/office/drawing/2014/main" val="542226073"/>
                  </a:ext>
                </a:extLst>
              </a:tr>
            </a:tbl>
          </a:graphicData>
        </a:graphic>
      </p:graphicFrame>
      <p:sp>
        <p:nvSpPr>
          <p:cNvPr id="9" name="Rectangle 8"/>
          <p:cNvSpPr/>
          <p:nvPr/>
        </p:nvSpPr>
        <p:spPr>
          <a:xfrm>
            <a:off x="2887660" y="140795"/>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fr-FR" sz="4800" dirty="0" err="1">
                <a:solidFill>
                  <a:srgbClr val="3E3E3E"/>
                </a:solidFill>
                <a:latin typeface="KyivType Sans2" panose="00000500000000000000" charset="0"/>
                <a:ea typeface="+mj-ea"/>
                <a:cs typeface="+mj-cs"/>
              </a:rPr>
              <a:t>Purity</a:t>
            </a:r>
            <a:r>
              <a:rPr lang="fr-FR" sz="4800" dirty="0">
                <a:solidFill>
                  <a:srgbClr val="3E3E3E"/>
                </a:solidFill>
                <a:latin typeface="KyivType Sans2" panose="00000500000000000000" charset="0"/>
                <a:ea typeface="+mj-ea"/>
                <a:cs typeface="+mj-cs"/>
              </a:rPr>
              <a:t> range</a:t>
            </a:r>
          </a:p>
        </p:txBody>
      </p:sp>
    </p:spTree>
    <p:extLst>
      <p:ext uri="{BB962C8B-B14F-4D97-AF65-F5344CB8AC3E}">
        <p14:creationId xmlns:p14="http://schemas.microsoft.com/office/powerpoint/2010/main" val="222290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58D3A6-DC37-423A-89C3-12D4840B74CC}"/>
              </a:ext>
            </a:extLst>
          </p:cNvPr>
          <p:cNvSpPr>
            <a:spLocks noGrp="1"/>
          </p:cNvSpPr>
          <p:nvPr>
            <p:ph type="ctrTitle"/>
          </p:nvPr>
        </p:nvSpPr>
        <p:spPr>
          <a:xfrm>
            <a:off x="1531652" y="-467071"/>
            <a:ext cx="9144000" cy="2387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565655"/>
                </a:solidFill>
                <a:latin typeface="KyivType Sans2" panose="00000500000000000000"/>
                <a:ea typeface="+mn-ea"/>
                <a:cs typeface="+mn-cs"/>
              </a:rPr>
              <a:t>Extra tips</a:t>
            </a:r>
          </a:p>
        </p:txBody>
      </p:sp>
      <p:pic>
        <p:nvPicPr>
          <p:cNvPr id="5" name="Image 4">
            <a:extLst>
              <a:ext uri="{FF2B5EF4-FFF2-40B4-BE49-F238E27FC236}">
                <a16:creationId xmlns:a16="http://schemas.microsoft.com/office/drawing/2014/main" id="{907A1F45-9EF6-4576-82B7-166367F156E6}"/>
              </a:ext>
            </a:extLst>
          </p:cNvPr>
          <p:cNvPicPr>
            <a:picLocks noChangeAspect="1"/>
          </p:cNvPicPr>
          <p:nvPr/>
        </p:nvPicPr>
        <p:blipFill rotWithShape="1">
          <a:blip r:embed="rId3"/>
          <a:srcRect r="70316" b="53155"/>
          <a:stretch/>
        </p:blipFill>
        <p:spPr>
          <a:xfrm>
            <a:off x="214185" y="1719637"/>
            <a:ext cx="2208406" cy="2230486"/>
          </a:xfrm>
          <a:prstGeom prst="rect">
            <a:avLst/>
          </a:prstGeom>
        </p:spPr>
      </p:pic>
      <p:pic>
        <p:nvPicPr>
          <p:cNvPr id="6" name="Image 5">
            <a:extLst>
              <a:ext uri="{FF2B5EF4-FFF2-40B4-BE49-F238E27FC236}">
                <a16:creationId xmlns:a16="http://schemas.microsoft.com/office/drawing/2014/main" id="{FEDB312A-28C6-44D9-B502-5473BD9C7D2D}"/>
              </a:ext>
            </a:extLst>
          </p:cNvPr>
          <p:cNvPicPr>
            <a:picLocks noChangeAspect="1"/>
          </p:cNvPicPr>
          <p:nvPr/>
        </p:nvPicPr>
        <p:blipFill rotWithShape="1">
          <a:blip r:embed="rId3"/>
          <a:srcRect l="30404" t="-163" r="39912" b="53318"/>
          <a:stretch/>
        </p:blipFill>
        <p:spPr>
          <a:xfrm>
            <a:off x="2608450" y="1719637"/>
            <a:ext cx="2208406" cy="2230486"/>
          </a:xfrm>
          <a:prstGeom prst="rect">
            <a:avLst/>
          </a:prstGeom>
        </p:spPr>
      </p:pic>
      <p:pic>
        <p:nvPicPr>
          <p:cNvPr id="7" name="Image 6">
            <a:extLst>
              <a:ext uri="{FF2B5EF4-FFF2-40B4-BE49-F238E27FC236}">
                <a16:creationId xmlns:a16="http://schemas.microsoft.com/office/drawing/2014/main" id="{8193DAB1-D9DA-4480-8B57-DDB43F0B79F5}"/>
              </a:ext>
            </a:extLst>
          </p:cNvPr>
          <p:cNvPicPr>
            <a:picLocks noChangeAspect="1"/>
          </p:cNvPicPr>
          <p:nvPr/>
        </p:nvPicPr>
        <p:blipFill rotWithShape="1">
          <a:blip r:embed="rId3"/>
          <a:srcRect l="63259" t="-163" r="1438" b="53318"/>
          <a:stretch/>
        </p:blipFill>
        <p:spPr>
          <a:xfrm>
            <a:off x="4977986" y="1878918"/>
            <a:ext cx="2251332" cy="1911924"/>
          </a:xfrm>
          <a:prstGeom prst="rect">
            <a:avLst/>
          </a:prstGeom>
        </p:spPr>
      </p:pic>
      <p:pic>
        <p:nvPicPr>
          <p:cNvPr id="8" name="Image 7">
            <a:extLst>
              <a:ext uri="{FF2B5EF4-FFF2-40B4-BE49-F238E27FC236}">
                <a16:creationId xmlns:a16="http://schemas.microsoft.com/office/drawing/2014/main" id="{4F65C92B-C21D-4E53-878D-A1D55F304486}"/>
              </a:ext>
            </a:extLst>
          </p:cNvPr>
          <p:cNvPicPr>
            <a:picLocks noChangeAspect="1"/>
          </p:cNvPicPr>
          <p:nvPr/>
        </p:nvPicPr>
        <p:blipFill rotWithShape="1">
          <a:blip r:embed="rId3"/>
          <a:srcRect l="32711" t="50098" r="31986" b="3057"/>
          <a:stretch/>
        </p:blipFill>
        <p:spPr>
          <a:xfrm>
            <a:off x="7362966" y="1878917"/>
            <a:ext cx="2251332" cy="1911926"/>
          </a:xfrm>
          <a:prstGeom prst="rect">
            <a:avLst/>
          </a:prstGeom>
        </p:spPr>
      </p:pic>
      <p:pic>
        <p:nvPicPr>
          <p:cNvPr id="9" name="Image 8">
            <a:extLst>
              <a:ext uri="{FF2B5EF4-FFF2-40B4-BE49-F238E27FC236}">
                <a16:creationId xmlns:a16="http://schemas.microsoft.com/office/drawing/2014/main" id="{69C3107D-6DE5-4E65-8C8E-97677A46B1BC}"/>
              </a:ext>
            </a:extLst>
          </p:cNvPr>
          <p:cNvPicPr>
            <a:picLocks noChangeAspect="1"/>
          </p:cNvPicPr>
          <p:nvPr/>
        </p:nvPicPr>
        <p:blipFill rotWithShape="1">
          <a:blip r:embed="rId3"/>
          <a:srcRect l="-575" t="49810" r="65272" b="3345"/>
          <a:stretch/>
        </p:blipFill>
        <p:spPr>
          <a:xfrm>
            <a:off x="9747946" y="1878917"/>
            <a:ext cx="2251332" cy="1911926"/>
          </a:xfrm>
          <a:prstGeom prst="rect">
            <a:avLst/>
          </a:prstGeom>
        </p:spPr>
      </p:pic>
      <p:sp>
        <p:nvSpPr>
          <p:cNvPr id="12" name="Rectangle 11">
            <a:extLst>
              <a:ext uri="{FF2B5EF4-FFF2-40B4-BE49-F238E27FC236}">
                <a16:creationId xmlns:a16="http://schemas.microsoft.com/office/drawing/2014/main" id="{82C96F90-F724-44FF-A184-A4B93B770264}"/>
              </a:ext>
            </a:extLst>
          </p:cNvPr>
          <p:cNvSpPr/>
          <p:nvPr/>
        </p:nvSpPr>
        <p:spPr>
          <a:xfrm>
            <a:off x="478695" y="4233158"/>
            <a:ext cx="1942384" cy="1815882"/>
          </a:xfrm>
          <a:prstGeom prst="rect">
            <a:avLst/>
          </a:prstGeom>
          <a:solidFill>
            <a:srgbClr val="EBE6F2"/>
          </a:solidFill>
        </p:spPr>
        <p:txBody>
          <a:bodyPr wrap="square">
            <a:spAutoFit/>
          </a:bodyPr>
          <a:lstStyle/>
          <a:p>
            <a:pPr algn="ctr"/>
            <a:r>
              <a:rPr lang="en-US" sz="1400" b="1" dirty="0">
                <a:solidFill>
                  <a:schemeClr val="tx1">
                    <a:lumMod val="75000"/>
                    <a:lumOff val="25000"/>
                  </a:schemeClr>
                </a:solidFill>
                <a:latin typeface="Roboto Light" panose="02000000000000000000" pitchFamily="2" charset="0"/>
                <a:ea typeface="Roboto Light" panose="02000000000000000000" pitchFamily="2" charset="0"/>
              </a:rPr>
              <a:t>Avoid touching the face</a:t>
            </a:r>
          </a:p>
          <a:p>
            <a:pPr algn="ctr"/>
            <a:endParaRPr lang="en-US"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because this can transfer bacteria and impurities to the skin, which can make acne worse</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A0404DF2-28E8-40C0-B049-D777C5EF97B8}"/>
              </a:ext>
            </a:extLst>
          </p:cNvPr>
          <p:cNvSpPr/>
          <p:nvPr/>
        </p:nvSpPr>
        <p:spPr>
          <a:xfrm>
            <a:off x="7648939" y="4233158"/>
            <a:ext cx="1942384" cy="1384995"/>
          </a:xfrm>
          <a:prstGeom prst="rect">
            <a:avLst/>
          </a:prstGeom>
          <a:solidFill>
            <a:srgbClr val="EBE6F2"/>
          </a:solidFill>
        </p:spPr>
        <p:txBody>
          <a:bodyPr wrap="square">
            <a:spAutoFit/>
          </a:bodyPr>
          <a:lstStyle/>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Phytotherapy</a:t>
            </a: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Oats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Aloe</a:t>
            </a:r>
          </a:p>
          <a:p>
            <a:pPr algn="ct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Stinging</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nettle</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Burdock</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1E58F6F1-6522-41DA-A454-93793BFF45B4}"/>
              </a:ext>
            </a:extLst>
          </p:cNvPr>
          <p:cNvSpPr/>
          <p:nvPr/>
        </p:nvSpPr>
        <p:spPr>
          <a:xfrm>
            <a:off x="5256307" y="4233158"/>
            <a:ext cx="1942384" cy="954107"/>
          </a:xfrm>
          <a:prstGeom prst="rect">
            <a:avLst/>
          </a:prstGeom>
          <a:solidFill>
            <a:srgbClr val="EBE6F2"/>
          </a:solidFill>
        </p:spPr>
        <p:txBody>
          <a:bodyPr wrap="square">
            <a:spAutoFit/>
          </a:bodyPr>
          <a:lstStyle/>
          <a:p>
            <a:pPr algn="ctr"/>
            <a:r>
              <a:rPr lang="en-US" sz="1400" b="1" dirty="0">
                <a:solidFill>
                  <a:schemeClr val="tx1">
                    <a:lumMod val="75000"/>
                    <a:lumOff val="25000"/>
                  </a:schemeClr>
                </a:solidFill>
                <a:latin typeface="Roboto Light" panose="02000000000000000000" pitchFamily="2" charset="0"/>
                <a:ea typeface="Roboto Light" panose="02000000000000000000" pitchFamily="2" charset="0"/>
              </a:rPr>
              <a:t>Relaxation techniques</a:t>
            </a:r>
          </a:p>
          <a:p>
            <a:pPr algn="ctr"/>
            <a:endParaRPr lang="en-US"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stress can trigger acne breakouts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6" name="Rectangle 15">
            <a:extLst>
              <a:ext uri="{FF2B5EF4-FFF2-40B4-BE49-F238E27FC236}">
                <a16:creationId xmlns:a16="http://schemas.microsoft.com/office/drawing/2014/main" id="{ABA80115-E6B7-4A83-B9D8-4E62AEA2D12D}"/>
              </a:ext>
            </a:extLst>
          </p:cNvPr>
          <p:cNvSpPr/>
          <p:nvPr/>
        </p:nvSpPr>
        <p:spPr>
          <a:xfrm>
            <a:off x="2863675" y="4180134"/>
            <a:ext cx="1942384" cy="2031325"/>
          </a:xfrm>
          <a:prstGeom prst="rect">
            <a:avLst/>
          </a:prstGeom>
          <a:solidFill>
            <a:srgbClr val="EBE6F2"/>
          </a:solidFill>
        </p:spPr>
        <p:txBody>
          <a:bodyPr wrap="square">
            <a:spAutoFit/>
          </a:bodyPr>
          <a:lstStyle/>
          <a:p>
            <a:pPr algn="ctr"/>
            <a:r>
              <a:rPr lang="en-US" sz="1400" b="1" dirty="0">
                <a:solidFill>
                  <a:schemeClr val="tx1">
                    <a:lumMod val="75000"/>
                    <a:lumOff val="25000"/>
                  </a:schemeClr>
                </a:solidFill>
                <a:latin typeface="Roboto Light" panose="02000000000000000000" pitchFamily="2" charset="0"/>
                <a:ea typeface="Roboto Light" panose="02000000000000000000" pitchFamily="2" charset="0"/>
              </a:rPr>
              <a:t>Regularly clean objects that come into contact with the skin</a:t>
            </a:r>
          </a:p>
          <a:p>
            <a:pPr algn="ctr"/>
            <a:endParaRPr lang="en-US"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sheets, pillowcases, towels, make-up sponges... to prevent the build-up of bacteria</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7" name="Rectangle 16">
            <a:extLst>
              <a:ext uri="{FF2B5EF4-FFF2-40B4-BE49-F238E27FC236}">
                <a16:creationId xmlns:a16="http://schemas.microsoft.com/office/drawing/2014/main" id="{FD40812A-4891-48F5-9C50-78D80701E213}"/>
              </a:ext>
            </a:extLst>
          </p:cNvPr>
          <p:cNvSpPr/>
          <p:nvPr/>
        </p:nvSpPr>
        <p:spPr>
          <a:xfrm>
            <a:off x="9835959" y="4233158"/>
            <a:ext cx="1942384" cy="1384995"/>
          </a:xfrm>
          <a:prstGeom prst="rect">
            <a:avLst/>
          </a:prstGeom>
          <a:solidFill>
            <a:srgbClr val="EBE6F2"/>
          </a:solidFill>
        </p:spPr>
        <p:txBody>
          <a:bodyPr wrap="square">
            <a:spAutoFit/>
          </a:bodyPr>
          <a:lstStyle/>
          <a:p>
            <a:pPr algn="ctr"/>
            <a:r>
              <a:rPr lang="en-US" sz="1400" b="1" dirty="0">
                <a:solidFill>
                  <a:schemeClr val="tx1">
                    <a:lumMod val="75000"/>
                    <a:lumOff val="25000"/>
                  </a:schemeClr>
                </a:solidFill>
                <a:latin typeface="Roboto Light" panose="02000000000000000000" pitchFamily="2" charset="0"/>
                <a:ea typeface="Roboto Light" panose="02000000000000000000" pitchFamily="2" charset="0"/>
              </a:rPr>
              <a:t>Food supplements</a:t>
            </a:r>
          </a:p>
          <a:p>
            <a:pPr algn="ctr"/>
            <a:endParaRPr lang="en-US"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Zinc</a:t>
            </a: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Brewer's yeast</a:t>
            </a: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Vitamin B5</a:t>
            </a: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Probiotics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71670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juvénile yon-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8105" y="389137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70304" y="4548419"/>
            <a:ext cx="1322798" cy="461665"/>
          </a:xfrm>
          <a:prstGeom prst="rect">
            <a:avLst/>
          </a:prstGeom>
        </p:spPr>
        <p:txBody>
          <a:bodyPr wrap="none">
            <a:spAutoFit/>
          </a:bodyPr>
          <a:lstStyle/>
          <a:p>
            <a:r>
              <a:rPr lang="fr-FR" sz="2400" dirty="0">
                <a:latin typeface="Roboto Light" panose="02000000000000000000"/>
                <a:ea typeface="Roboto" panose="02000000000000000000" pitchFamily="2" charset="0"/>
              </a:rPr>
              <a:t>AND/OR</a:t>
            </a: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37396" t="23740" r="38672" b="10082"/>
          <a:stretch/>
        </p:blipFill>
        <p:spPr>
          <a:xfrm>
            <a:off x="4979248" y="3921487"/>
            <a:ext cx="472998" cy="1925102"/>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37097" t="6873" r="39652" b="19725"/>
          <a:stretch/>
        </p:blipFill>
        <p:spPr>
          <a:xfrm>
            <a:off x="2726290" y="2763410"/>
            <a:ext cx="782190" cy="3140652"/>
          </a:xfrm>
          <a:prstGeom prst="rect">
            <a:avLst/>
          </a:prstGeom>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l="31573" t="10986" r="33356" b="28247"/>
          <a:stretch/>
        </p:blipFill>
        <p:spPr>
          <a:xfrm>
            <a:off x="8830527" y="3348505"/>
            <a:ext cx="1137183" cy="2626800"/>
          </a:xfrm>
          <a:prstGeom prst="rect">
            <a:avLst/>
          </a:prstGeom>
        </p:spPr>
      </p:pic>
      <p:sp>
        <p:nvSpPr>
          <p:cNvPr id="9" name="Rectangle 8"/>
          <p:cNvSpPr/>
          <p:nvPr/>
        </p:nvSpPr>
        <p:spPr>
          <a:xfrm>
            <a:off x="3541978" y="4548419"/>
            <a:ext cx="1322798" cy="461665"/>
          </a:xfrm>
          <a:prstGeom prst="rect">
            <a:avLst/>
          </a:prstGeom>
        </p:spPr>
        <p:txBody>
          <a:bodyPr wrap="none">
            <a:spAutoFit/>
          </a:bodyPr>
          <a:lstStyle/>
          <a:p>
            <a:r>
              <a:rPr lang="fr-FR" sz="2400" dirty="0">
                <a:latin typeface="Roboto Light" panose="02000000000000000000"/>
                <a:ea typeface="Roboto" panose="02000000000000000000" pitchFamily="2" charset="0"/>
              </a:rPr>
              <a:t>AND/OR</a:t>
            </a:r>
          </a:p>
        </p:txBody>
      </p:sp>
      <p:sp>
        <p:nvSpPr>
          <p:cNvPr id="10" name="Rectangle 9"/>
          <p:cNvSpPr/>
          <p:nvPr/>
        </p:nvSpPr>
        <p:spPr>
          <a:xfrm>
            <a:off x="7634692" y="4548418"/>
            <a:ext cx="1322798" cy="461665"/>
          </a:xfrm>
          <a:prstGeom prst="rect">
            <a:avLst/>
          </a:prstGeom>
        </p:spPr>
        <p:txBody>
          <a:bodyPr wrap="none">
            <a:spAutoFit/>
          </a:bodyPr>
          <a:lstStyle/>
          <a:p>
            <a:r>
              <a:rPr lang="fr-FR" sz="2400" dirty="0">
                <a:latin typeface="Roboto Light" panose="02000000000000000000"/>
                <a:ea typeface="Roboto" panose="02000000000000000000" pitchFamily="2" charset="0"/>
              </a:rPr>
              <a:t>AND/OR</a:t>
            </a:r>
          </a:p>
        </p:txBody>
      </p:sp>
      <p:sp>
        <p:nvSpPr>
          <p:cNvPr id="13" name="ZoneTexte 12"/>
          <p:cNvSpPr txBox="1"/>
          <p:nvPr/>
        </p:nvSpPr>
        <p:spPr>
          <a:xfrm>
            <a:off x="3359809" y="1604510"/>
            <a:ext cx="5495127" cy="707886"/>
          </a:xfrm>
          <a:prstGeom prst="rect">
            <a:avLst/>
          </a:prstGeom>
        </p:spPr>
        <p:txBody>
          <a:bodyPr wrap="square">
            <a:spAutoFit/>
          </a:bodyPr>
          <a:lstStyle>
            <a:defPPr>
              <a:defRPr lang="fr-FR"/>
            </a:defPPr>
            <a:lvl1pPr>
              <a:buFont typeface="Arial" panose="020B0604020202020204" pitchFamily="34" charset="0"/>
              <a:buChar char="•"/>
              <a:defRPr sz="2000">
                <a:solidFill>
                  <a:srgbClr val="3E3E3E"/>
                </a:solidFill>
                <a:latin typeface="Roboto Light" panose="02000000000000000000"/>
              </a:defRPr>
            </a:lvl1pPr>
          </a:lstStyle>
          <a:p>
            <a:pPr algn="ctr">
              <a:buNone/>
            </a:pPr>
            <a:r>
              <a:rPr lang="fr-FR" dirty="0"/>
              <a:t>QUIZZ</a:t>
            </a:r>
          </a:p>
          <a:p>
            <a:pPr algn="ctr">
              <a:buNone/>
            </a:pPr>
            <a:r>
              <a:rPr lang="en-US" dirty="0"/>
              <a:t>Which product(s) to use and when?</a:t>
            </a:r>
            <a:endParaRPr lang="fr-FR" dirty="0"/>
          </a:p>
        </p:txBody>
      </p:sp>
      <p:sp>
        <p:nvSpPr>
          <p:cNvPr id="14"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
        <p:nvSpPr>
          <p:cNvPr id="16" name="Titre 4"/>
          <p:cNvSpPr txBox="1">
            <a:spLocks/>
          </p:cNvSpPr>
          <p:nvPr/>
        </p:nvSpPr>
        <p:spPr>
          <a:xfrm>
            <a:off x="659780" y="270685"/>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pic>
        <p:nvPicPr>
          <p:cNvPr id="17" name="Image 16">
            <a:extLst>
              <a:ext uri="{FF2B5EF4-FFF2-40B4-BE49-F238E27FC236}">
                <a16:creationId xmlns:a16="http://schemas.microsoft.com/office/drawing/2014/main" id="{3D94814A-E1A5-4218-BD22-EA0CA79C4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Tree>
    <p:extLst>
      <p:ext uri="{BB962C8B-B14F-4D97-AF65-F5344CB8AC3E}">
        <p14:creationId xmlns:p14="http://schemas.microsoft.com/office/powerpoint/2010/main" val="107973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B205CB3-990B-460C-A139-13CA16F140DC}"/>
              </a:ext>
            </a:extLst>
          </p:cNvPr>
          <p:cNvSpPr txBox="1">
            <a:spLocks/>
          </p:cNvSpPr>
          <p:nvPr/>
        </p:nvSpPr>
        <p:spPr>
          <a:xfrm>
            <a:off x="1487488" y="4483121"/>
            <a:ext cx="9144000" cy="1754326"/>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5400" dirty="0" err="1">
                <a:solidFill>
                  <a:srgbClr val="3E3E3E"/>
                </a:solidFill>
                <a:latin typeface="KyivType Sans2" panose="00000500000000000000" pitchFamily="50" charset="0"/>
              </a:rPr>
              <a:t>Knowing</a:t>
            </a:r>
            <a:r>
              <a:rPr lang="fr-FR" sz="5400" dirty="0">
                <a:solidFill>
                  <a:srgbClr val="3E3E3E"/>
                </a:solidFill>
                <a:latin typeface="KyivType Sans2" panose="00000500000000000000" pitchFamily="50" charset="0"/>
              </a:rPr>
              <a:t> and </a:t>
            </a:r>
            <a:r>
              <a:rPr lang="fr-FR" sz="5400" dirty="0" err="1">
                <a:solidFill>
                  <a:srgbClr val="3E3E3E"/>
                </a:solidFill>
                <a:latin typeface="KyivType Sans2" panose="00000500000000000000" pitchFamily="50" charset="0"/>
              </a:rPr>
              <a:t>identifying</a:t>
            </a:r>
            <a:r>
              <a:rPr lang="fr-FR" sz="5400" dirty="0">
                <a:solidFill>
                  <a:srgbClr val="3E3E3E"/>
                </a:solidFill>
                <a:latin typeface="KyivType Sans2" panose="00000500000000000000" pitchFamily="50" charset="0"/>
              </a:rPr>
              <a:t> </a:t>
            </a:r>
            <a:r>
              <a:rPr lang="fr-FR" sz="5400" dirty="0" err="1">
                <a:solidFill>
                  <a:srgbClr val="3E3E3E"/>
                </a:solidFill>
                <a:latin typeface="KyivType Sans2" panose="00000500000000000000" pitchFamily="50" charset="0"/>
              </a:rPr>
              <a:t>acne</a:t>
            </a:r>
            <a:endParaRPr lang="fr-FR" sz="5400" dirty="0">
              <a:solidFill>
                <a:srgbClr val="3E3E3E"/>
              </a:solidFill>
              <a:latin typeface="KyivType Sans2" panose="00000500000000000000" pitchFamily="50" charset="0"/>
            </a:endParaRPr>
          </a:p>
        </p:txBody>
      </p:sp>
      <p:pic>
        <p:nvPicPr>
          <p:cNvPr id="5" name="Image 4">
            <a:extLst>
              <a:ext uri="{FF2B5EF4-FFF2-40B4-BE49-F238E27FC236}">
                <a16:creationId xmlns:a16="http://schemas.microsoft.com/office/drawing/2014/main" id="{C5D29AC5-1BFF-42A8-989A-D7E8B9A82D12}"/>
              </a:ext>
            </a:extLst>
          </p:cNvPr>
          <p:cNvPicPr>
            <a:picLocks noChangeAspect="1"/>
          </p:cNvPicPr>
          <p:nvPr/>
        </p:nvPicPr>
        <p:blipFill rotWithShape="1">
          <a:blip r:embed="rId3"/>
          <a:srcRect l="9856" t="47683"/>
          <a:stretch/>
        </p:blipFill>
        <p:spPr>
          <a:xfrm>
            <a:off x="5195944" y="2187211"/>
            <a:ext cx="3538355" cy="1143762"/>
          </a:xfrm>
          <a:custGeom>
            <a:avLst/>
            <a:gdLst>
              <a:gd name="connsiteX0" fmla="*/ 0 w 3538355"/>
              <a:gd name="connsiteY0" fmla="*/ 0 h 1143762"/>
              <a:gd name="connsiteX1" fmla="*/ 518959 w 3538355"/>
              <a:gd name="connsiteY1" fmla="*/ 0 h 1143762"/>
              <a:gd name="connsiteX2" fmla="*/ 1179452 w 3538355"/>
              <a:gd name="connsiteY2" fmla="*/ 0 h 1143762"/>
              <a:gd name="connsiteX3" fmla="*/ 1698410 w 3538355"/>
              <a:gd name="connsiteY3" fmla="*/ 0 h 1143762"/>
              <a:gd name="connsiteX4" fmla="*/ 2323520 w 3538355"/>
              <a:gd name="connsiteY4" fmla="*/ 0 h 1143762"/>
              <a:gd name="connsiteX5" fmla="*/ 2807095 w 3538355"/>
              <a:gd name="connsiteY5" fmla="*/ 0 h 1143762"/>
              <a:gd name="connsiteX6" fmla="*/ 3538355 w 3538355"/>
              <a:gd name="connsiteY6" fmla="*/ 0 h 1143762"/>
              <a:gd name="connsiteX7" fmla="*/ 3538355 w 3538355"/>
              <a:gd name="connsiteY7" fmla="*/ 560443 h 1143762"/>
              <a:gd name="connsiteX8" fmla="*/ 3538355 w 3538355"/>
              <a:gd name="connsiteY8" fmla="*/ 1143762 h 1143762"/>
              <a:gd name="connsiteX9" fmla="*/ 2948629 w 3538355"/>
              <a:gd name="connsiteY9" fmla="*/ 1143762 h 1143762"/>
              <a:gd name="connsiteX10" fmla="*/ 2358903 w 3538355"/>
              <a:gd name="connsiteY10" fmla="*/ 1143762 h 1143762"/>
              <a:gd name="connsiteX11" fmla="*/ 1804561 w 3538355"/>
              <a:gd name="connsiteY11" fmla="*/ 1143762 h 1143762"/>
              <a:gd name="connsiteX12" fmla="*/ 1214835 w 3538355"/>
              <a:gd name="connsiteY12" fmla="*/ 1143762 h 1143762"/>
              <a:gd name="connsiteX13" fmla="*/ 589726 w 3538355"/>
              <a:gd name="connsiteY13" fmla="*/ 1143762 h 1143762"/>
              <a:gd name="connsiteX14" fmla="*/ 0 w 3538355"/>
              <a:gd name="connsiteY14" fmla="*/ 1143762 h 1143762"/>
              <a:gd name="connsiteX15" fmla="*/ 0 w 3538355"/>
              <a:gd name="connsiteY15" fmla="*/ 606194 h 1143762"/>
              <a:gd name="connsiteX16" fmla="*/ 0 w 3538355"/>
              <a:gd name="connsiteY16" fmla="*/ 0 h 114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8355" h="1143762" fill="none" extrusionOk="0">
                <a:moveTo>
                  <a:pt x="0" y="0"/>
                </a:moveTo>
                <a:cubicBezTo>
                  <a:pt x="241993" y="-21063"/>
                  <a:pt x="407151" y="45833"/>
                  <a:pt x="518959" y="0"/>
                </a:cubicBezTo>
                <a:cubicBezTo>
                  <a:pt x="630767" y="-45833"/>
                  <a:pt x="907700" y="4811"/>
                  <a:pt x="1179452" y="0"/>
                </a:cubicBezTo>
                <a:cubicBezTo>
                  <a:pt x="1451204" y="-4811"/>
                  <a:pt x="1579979" y="36593"/>
                  <a:pt x="1698410" y="0"/>
                </a:cubicBezTo>
                <a:cubicBezTo>
                  <a:pt x="1816841" y="-36593"/>
                  <a:pt x="2114575" y="47112"/>
                  <a:pt x="2323520" y="0"/>
                </a:cubicBezTo>
                <a:cubicBezTo>
                  <a:pt x="2532465" y="-47112"/>
                  <a:pt x="2702190" y="13431"/>
                  <a:pt x="2807095" y="0"/>
                </a:cubicBezTo>
                <a:cubicBezTo>
                  <a:pt x="2912001" y="-13431"/>
                  <a:pt x="3254706" y="14191"/>
                  <a:pt x="3538355" y="0"/>
                </a:cubicBezTo>
                <a:cubicBezTo>
                  <a:pt x="3577017" y="269189"/>
                  <a:pt x="3521674" y="387932"/>
                  <a:pt x="3538355" y="560443"/>
                </a:cubicBezTo>
                <a:cubicBezTo>
                  <a:pt x="3555036" y="732954"/>
                  <a:pt x="3529247" y="955998"/>
                  <a:pt x="3538355" y="1143762"/>
                </a:cubicBezTo>
                <a:cubicBezTo>
                  <a:pt x="3292644" y="1144568"/>
                  <a:pt x="3111750" y="1109691"/>
                  <a:pt x="2948629" y="1143762"/>
                </a:cubicBezTo>
                <a:cubicBezTo>
                  <a:pt x="2785508" y="1177833"/>
                  <a:pt x="2651839" y="1136176"/>
                  <a:pt x="2358903" y="1143762"/>
                </a:cubicBezTo>
                <a:cubicBezTo>
                  <a:pt x="2065967" y="1151348"/>
                  <a:pt x="1998733" y="1081872"/>
                  <a:pt x="1804561" y="1143762"/>
                </a:cubicBezTo>
                <a:cubicBezTo>
                  <a:pt x="1610389" y="1205652"/>
                  <a:pt x="1334597" y="1127016"/>
                  <a:pt x="1214835" y="1143762"/>
                </a:cubicBezTo>
                <a:cubicBezTo>
                  <a:pt x="1095073" y="1160508"/>
                  <a:pt x="880021" y="1092835"/>
                  <a:pt x="589726" y="1143762"/>
                </a:cubicBezTo>
                <a:cubicBezTo>
                  <a:pt x="299431" y="1194689"/>
                  <a:pt x="274021" y="1080624"/>
                  <a:pt x="0" y="1143762"/>
                </a:cubicBezTo>
                <a:cubicBezTo>
                  <a:pt x="-60201" y="880591"/>
                  <a:pt x="41168" y="840988"/>
                  <a:pt x="0" y="606194"/>
                </a:cubicBezTo>
                <a:cubicBezTo>
                  <a:pt x="-41168" y="371400"/>
                  <a:pt x="52464" y="227771"/>
                  <a:pt x="0" y="0"/>
                </a:cubicBezTo>
                <a:close/>
              </a:path>
              <a:path w="3538355" h="1143762" stroke="0" extrusionOk="0">
                <a:moveTo>
                  <a:pt x="0" y="0"/>
                </a:moveTo>
                <a:cubicBezTo>
                  <a:pt x="152457" y="-14996"/>
                  <a:pt x="367879" y="6226"/>
                  <a:pt x="483575" y="0"/>
                </a:cubicBezTo>
                <a:cubicBezTo>
                  <a:pt x="599272" y="-6226"/>
                  <a:pt x="763433" y="26338"/>
                  <a:pt x="967150" y="0"/>
                </a:cubicBezTo>
                <a:cubicBezTo>
                  <a:pt x="1170868" y="-26338"/>
                  <a:pt x="1425631" y="64829"/>
                  <a:pt x="1592260" y="0"/>
                </a:cubicBezTo>
                <a:cubicBezTo>
                  <a:pt x="1758889" y="-64829"/>
                  <a:pt x="1957203" y="39760"/>
                  <a:pt x="2252753" y="0"/>
                </a:cubicBezTo>
                <a:cubicBezTo>
                  <a:pt x="2548303" y="-39760"/>
                  <a:pt x="2655221" y="69611"/>
                  <a:pt x="2913246" y="0"/>
                </a:cubicBezTo>
                <a:cubicBezTo>
                  <a:pt x="3171271" y="-69611"/>
                  <a:pt x="3389229" y="16133"/>
                  <a:pt x="3538355" y="0"/>
                </a:cubicBezTo>
                <a:cubicBezTo>
                  <a:pt x="3583944" y="195403"/>
                  <a:pt x="3514025" y="444505"/>
                  <a:pt x="3538355" y="583319"/>
                </a:cubicBezTo>
                <a:cubicBezTo>
                  <a:pt x="3562685" y="722133"/>
                  <a:pt x="3508916" y="970483"/>
                  <a:pt x="3538355" y="1143762"/>
                </a:cubicBezTo>
                <a:cubicBezTo>
                  <a:pt x="3381233" y="1146662"/>
                  <a:pt x="3253396" y="1130409"/>
                  <a:pt x="3054780" y="1143762"/>
                </a:cubicBezTo>
                <a:cubicBezTo>
                  <a:pt x="2856164" y="1157115"/>
                  <a:pt x="2634389" y="1116226"/>
                  <a:pt x="2465054" y="1143762"/>
                </a:cubicBezTo>
                <a:cubicBezTo>
                  <a:pt x="2295719" y="1171298"/>
                  <a:pt x="2208269" y="1139143"/>
                  <a:pt x="1981479" y="1143762"/>
                </a:cubicBezTo>
                <a:cubicBezTo>
                  <a:pt x="1754689" y="1148381"/>
                  <a:pt x="1623474" y="1119137"/>
                  <a:pt x="1497904" y="1143762"/>
                </a:cubicBezTo>
                <a:cubicBezTo>
                  <a:pt x="1372335" y="1168387"/>
                  <a:pt x="1236022" y="1111692"/>
                  <a:pt x="978945" y="1143762"/>
                </a:cubicBezTo>
                <a:cubicBezTo>
                  <a:pt x="721868" y="1175832"/>
                  <a:pt x="205217" y="1080815"/>
                  <a:pt x="0" y="1143762"/>
                </a:cubicBezTo>
                <a:cubicBezTo>
                  <a:pt x="-61538" y="992332"/>
                  <a:pt x="16460" y="818484"/>
                  <a:pt x="0" y="571881"/>
                </a:cubicBezTo>
                <a:cubicBezTo>
                  <a:pt x="-16460" y="325278"/>
                  <a:pt x="24397" y="188063"/>
                  <a:pt x="0" y="0"/>
                </a:cubicBezTo>
                <a:close/>
              </a:path>
            </a:pathLst>
          </a:custGeom>
          <a:ln>
            <a:solidFill>
              <a:schemeClr val="tx1">
                <a:lumMod val="50000"/>
                <a:lumOff val="50000"/>
              </a:schemeClr>
            </a:solidFill>
            <a:extLst>
              <a:ext uri="{C807C97D-BFC1-408E-A445-0C87EB9F89A2}">
                <ask:lineSketchStyleProps xmlns:ask="http://schemas.microsoft.com/office/drawing/2018/sketchyshapes" sd="2869288067">
                  <a:prstGeom prst="rect">
                    <a:avLst/>
                  </a:prstGeom>
                  <ask:type>
                    <ask:lineSketchScribble/>
                  </ask:type>
                </ask:lineSketchStyleProps>
              </a:ext>
            </a:extLst>
          </a:ln>
        </p:spPr>
      </p:pic>
      <p:pic>
        <p:nvPicPr>
          <p:cNvPr id="6" name="Image 5">
            <a:extLst>
              <a:ext uri="{FF2B5EF4-FFF2-40B4-BE49-F238E27FC236}">
                <a16:creationId xmlns:a16="http://schemas.microsoft.com/office/drawing/2014/main" id="{E9699BFA-D77E-4861-87AC-C8E847445BBA}"/>
              </a:ext>
            </a:extLst>
          </p:cNvPr>
          <p:cNvPicPr>
            <a:picLocks noChangeAspect="1"/>
          </p:cNvPicPr>
          <p:nvPr/>
        </p:nvPicPr>
        <p:blipFill rotWithShape="1">
          <a:blip r:embed="rId3"/>
          <a:srcRect l="515" t="777" r="79732" b="52104"/>
          <a:stretch/>
        </p:blipFill>
        <p:spPr>
          <a:xfrm>
            <a:off x="2646381" y="1637235"/>
            <a:ext cx="1688950" cy="2243714"/>
          </a:xfrm>
          <a:prstGeom prst="rect">
            <a:avLst/>
          </a:prstGeom>
        </p:spPr>
      </p:pic>
    </p:spTree>
    <p:extLst>
      <p:ext uri="{BB962C8B-B14F-4D97-AF65-F5344CB8AC3E}">
        <p14:creationId xmlns:p14="http://schemas.microsoft.com/office/powerpoint/2010/main" val="2091416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sp>
        <p:nvSpPr>
          <p:cNvPr id="12" name="ZoneTexte 11"/>
          <p:cNvSpPr txBox="1"/>
          <p:nvPr/>
        </p:nvSpPr>
        <p:spPr>
          <a:xfrm>
            <a:off x="5415333" y="2083781"/>
            <a:ext cx="6417275"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en-US" dirty="0"/>
              <a:t>I have oily skin and large inflamed imperfections</a:t>
            </a:r>
          </a:p>
          <a:p>
            <a:r>
              <a:rPr lang="en-US" dirty="0"/>
              <a:t> on my lower face</a:t>
            </a:r>
            <a:endParaRPr lang="fr-FR" dirty="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6"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3096" y="4114660"/>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105392" y="4771703"/>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19" name="Image 18"/>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7519669" y="4144771"/>
            <a:ext cx="472998" cy="1925102"/>
          </a:xfrm>
          <a:prstGeom prst="rect">
            <a:avLst/>
          </a:prstGeom>
        </p:spPr>
      </p:pic>
      <p:pic>
        <p:nvPicPr>
          <p:cNvPr id="20" name="Image 19"/>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861987" y="2986694"/>
            <a:ext cx="782190" cy="3140652"/>
          </a:xfrm>
          <a:prstGeom prst="rect">
            <a:avLst/>
          </a:prstGeom>
        </p:spPr>
      </p:pic>
      <p:pic>
        <p:nvPicPr>
          <p:cNvPr id="21" name="Image 20"/>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10581159" y="3571789"/>
            <a:ext cx="1137183" cy="2626800"/>
          </a:xfrm>
          <a:prstGeom prst="rect">
            <a:avLst/>
          </a:prstGeom>
        </p:spPr>
      </p:pic>
      <p:sp>
        <p:nvSpPr>
          <p:cNvPr id="22" name="Rectangle 21"/>
          <p:cNvSpPr/>
          <p:nvPr/>
        </p:nvSpPr>
        <p:spPr>
          <a:xfrm>
            <a:off x="6735550" y="4771703"/>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3" name="Rectangle 22"/>
          <p:cNvSpPr/>
          <p:nvPr/>
        </p:nvSpPr>
        <p:spPr>
          <a:xfrm>
            <a:off x="9832281" y="4771702"/>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5122" name="Picture 2" descr="L&amp;#39;acné chez l&amp;#39;adulte - Acne and Rosacea Society of Ca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466" y="2297927"/>
            <a:ext cx="4368378" cy="2908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17816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sp>
        <p:nvSpPr>
          <p:cNvPr id="12" name="ZoneTexte 11"/>
          <p:cNvSpPr txBox="1"/>
          <p:nvPr/>
        </p:nvSpPr>
        <p:spPr>
          <a:xfrm>
            <a:off x="529436" y="2367674"/>
            <a:ext cx="5495127"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en-US" dirty="0"/>
              <a:t>When I shave, </a:t>
            </a:r>
          </a:p>
          <a:p>
            <a:r>
              <a:rPr lang="en-US" dirty="0"/>
              <a:t>I get ingrown hair !</a:t>
            </a:r>
            <a:endParaRPr lang="fr-FR" dirty="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7" name="Image 16"/>
          <p:cNvPicPr>
            <a:picLocks noChangeAspect="1"/>
          </p:cNvPicPr>
          <p:nvPr/>
        </p:nvPicPr>
        <p:blipFill rotWithShape="1">
          <a:blip r:embed="rId4"/>
          <a:srcRect l="60405" t="30678" r="3975" b="33057"/>
          <a:stretch/>
        </p:blipFill>
        <p:spPr>
          <a:xfrm>
            <a:off x="6342865" y="1836856"/>
            <a:ext cx="5254532" cy="3566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6" descr="juvénile yon-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2431"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634727"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23" name="Image 22"/>
          <p:cNvPicPr>
            <a:picLocks noChangeAspect="1"/>
          </p:cNvPicPr>
          <p:nvPr/>
        </p:nvPicPr>
        <p:blipFill rotWithShape="1">
          <a:blip r:embed="rId6" cstate="print">
            <a:extLst>
              <a:ext uri="{28A0092B-C50C-407E-A947-70E740481C1C}">
                <a14:useLocalDpi xmlns:a14="http://schemas.microsoft.com/office/drawing/2010/main" val="0"/>
              </a:ext>
            </a:extLst>
          </a:blip>
          <a:srcRect l="37396" t="23740" r="38672" b="10082"/>
          <a:stretch/>
        </p:blipFill>
        <p:spPr>
          <a:xfrm>
            <a:off x="2049004" y="4160537"/>
            <a:ext cx="472998" cy="1925102"/>
          </a:xfrm>
          <a:prstGeom prst="rect">
            <a:avLst/>
          </a:prstGeom>
        </p:spPr>
      </p:pic>
      <p:pic>
        <p:nvPicPr>
          <p:cNvPr id="24" name="Image 23"/>
          <p:cNvPicPr>
            <a:picLocks noChangeAspect="1"/>
          </p:cNvPicPr>
          <p:nvPr/>
        </p:nvPicPr>
        <p:blipFill rotWithShape="1">
          <a:blip r:embed="rId7" cstate="print">
            <a:extLst>
              <a:ext uri="{28A0092B-C50C-407E-A947-70E740481C1C}">
                <a14:useLocalDpi xmlns:a14="http://schemas.microsoft.com/office/drawing/2010/main" val="0"/>
              </a:ext>
            </a:extLst>
          </a:blip>
          <a:srcRect l="37097" t="6873" r="39652" b="19725"/>
          <a:stretch/>
        </p:blipFill>
        <p:spPr>
          <a:xfrm>
            <a:off x="391322" y="3002460"/>
            <a:ext cx="782190" cy="3140652"/>
          </a:xfrm>
          <a:prstGeom prst="rect">
            <a:avLst/>
          </a:prstGeom>
        </p:spPr>
      </p:pic>
      <p:pic>
        <p:nvPicPr>
          <p:cNvPr id="25" name="Image 24"/>
          <p:cNvPicPr>
            <a:picLocks noChangeAspect="1"/>
          </p:cNvPicPr>
          <p:nvPr/>
        </p:nvPicPr>
        <p:blipFill rotWithShape="1">
          <a:blip r:embed="rId8" cstate="print">
            <a:extLst>
              <a:ext uri="{28A0092B-C50C-407E-A947-70E740481C1C}">
                <a14:useLocalDpi xmlns:a14="http://schemas.microsoft.com/office/drawing/2010/main" val="0"/>
              </a:ext>
            </a:extLst>
          </a:blip>
          <a:srcRect l="31573" t="10986" r="33356" b="28247"/>
          <a:stretch/>
        </p:blipFill>
        <p:spPr>
          <a:xfrm>
            <a:off x="5110494" y="3587555"/>
            <a:ext cx="1137183" cy="2626800"/>
          </a:xfrm>
          <a:prstGeom prst="rect">
            <a:avLst/>
          </a:prstGeom>
        </p:spPr>
      </p:pic>
      <p:sp>
        <p:nvSpPr>
          <p:cNvPr id="26" name="Rectangle 25"/>
          <p:cNvSpPr/>
          <p:nvPr/>
        </p:nvSpPr>
        <p:spPr>
          <a:xfrm>
            <a:off x="1264885"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7" name="Rectangle 26"/>
          <p:cNvSpPr/>
          <p:nvPr/>
        </p:nvSpPr>
        <p:spPr>
          <a:xfrm>
            <a:off x="4361616" y="4787468"/>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18"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25543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sp>
        <p:nvSpPr>
          <p:cNvPr id="12" name="ZoneTexte 11"/>
          <p:cNvSpPr txBox="1"/>
          <p:nvPr/>
        </p:nvSpPr>
        <p:spPr>
          <a:xfrm>
            <a:off x="5976254" y="1956924"/>
            <a:ext cx="5654722"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en-US" dirty="0"/>
              <a:t>Since the menopause, I have noticed the appearance of localized imperfections</a:t>
            </a:r>
            <a:endParaRPr lang="fr-FR" dirty="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9"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7363" y="4139450"/>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8219659" y="4796493"/>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7633936" y="4169561"/>
            <a:ext cx="472998" cy="1925102"/>
          </a:xfrm>
          <a:prstGeom prst="rect">
            <a:avLst/>
          </a:prstGeom>
        </p:spPr>
      </p:pic>
      <p:pic>
        <p:nvPicPr>
          <p:cNvPr id="23" name="Image 22"/>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976254" y="3011484"/>
            <a:ext cx="782190" cy="3140652"/>
          </a:xfrm>
          <a:prstGeom prst="rect">
            <a:avLst/>
          </a:prstGeom>
        </p:spPr>
      </p:pic>
      <p:pic>
        <p:nvPicPr>
          <p:cNvPr id="24" name="Image 23"/>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10695426" y="3596579"/>
            <a:ext cx="1137183" cy="2626800"/>
          </a:xfrm>
          <a:prstGeom prst="rect">
            <a:avLst/>
          </a:prstGeom>
        </p:spPr>
      </p:pic>
      <p:sp>
        <p:nvSpPr>
          <p:cNvPr id="25" name="Rectangle 24"/>
          <p:cNvSpPr/>
          <p:nvPr/>
        </p:nvSpPr>
        <p:spPr>
          <a:xfrm>
            <a:off x="6849817" y="4796493"/>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6" name="Rectangle 25"/>
          <p:cNvSpPr/>
          <p:nvPr/>
        </p:nvSpPr>
        <p:spPr>
          <a:xfrm>
            <a:off x="9946548" y="4796492"/>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6146" name="Picture 2" descr="Acné pendant la ménopause : quelles solutions ? : Femme Actuelle Le MA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948" y="2184708"/>
            <a:ext cx="4858092" cy="2725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4905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sp>
        <p:nvSpPr>
          <p:cNvPr id="12" name="ZoneTexte 11"/>
          <p:cNvSpPr txBox="1"/>
          <p:nvPr/>
        </p:nvSpPr>
        <p:spPr>
          <a:xfrm>
            <a:off x="496437" y="2094719"/>
            <a:ext cx="6132963"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en-US" dirty="0"/>
              <a:t>After each waxing I have redness and small pimples</a:t>
            </a:r>
          </a:p>
          <a:p>
            <a:r>
              <a:rPr lang="en-US" dirty="0"/>
              <a:t>that appear</a:t>
            </a:r>
            <a:endParaRPr lang="fr-FR" dirty="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7"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386" y="4083128"/>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40171"/>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16" name="Image 15"/>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2253959" y="4113239"/>
            <a:ext cx="472998" cy="1925102"/>
          </a:xfrm>
          <a:prstGeom prst="rect">
            <a:avLst/>
          </a:prstGeom>
        </p:spPr>
      </p:pic>
      <p:pic>
        <p:nvPicPr>
          <p:cNvPr id="18" name="Image 17"/>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96277" y="2955162"/>
            <a:ext cx="782190" cy="3140652"/>
          </a:xfrm>
          <a:prstGeom prst="rect">
            <a:avLst/>
          </a:prstGeom>
        </p:spPr>
      </p:pic>
      <p:pic>
        <p:nvPicPr>
          <p:cNvPr id="21" name="Image 20"/>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5315449" y="3540257"/>
            <a:ext cx="1137183" cy="2626800"/>
          </a:xfrm>
          <a:prstGeom prst="rect">
            <a:avLst/>
          </a:prstGeom>
        </p:spPr>
      </p:pic>
      <p:sp>
        <p:nvSpPr>
          <p:cNvPr id="22" name="Rectangle 21"/>
          <p:cNvSpPr/>
          <p:nvPr/>
        </p:nvSpPr>
        <p:spPr>
          <a:xfrm>
            <a:off x="1469840" y="4740171"/>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3" name="Rectangle 22"/>
          <p:cNvSpPr/>
          <p:nvPr/>
        </p:nvSpPr>
        <p:spPr>
          <a:xfrm>
            <a:off x="4566571" y="4740170"/>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19"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2050" name="Picture 2" descr="Epilation visage : quelle technique contre le duvet au-dessus des lèvres ?  | Santé Magaz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2773" y="2364560"/>
            <a:ext cx="4703023" cy="2645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7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sp>
        <p:nvSpPr>
          <p:cNvPr id="12" name="ZoneTexte 11"/>
          <p:cNvSpPr txBox="1"/>
          <p:nvPr/>
        </p:nvSpPr>
        <p:spPr>
          <a:xfrm>
            <a:off x="5572994" y="2028600"/>
            <a:ext cx="6212558" cy="400110"/>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en-US" dirty="0"/>
              <a:t>My daughter has acne on her face</a:t>
            </a:r>
            <a:endParaRPr lang="fr-FR" dirty="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21"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6383"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018679"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23" name="Image 22"/>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7432956" y="4160537"/>
            <a:ext cx="472998" cy="1925102"/>
          </a:xfrm>
          <a:prstGeom prst="rect">
            <a:avLst/>
          </a:prstGeom>
        </p:spPr>
      </p:pic>
      <p:pic>
        <p:nvPicPr>
          <p:cNvPr id="24" name="Image 23"/>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775274" y="3002460"/>
            <a:ext cx="782190" cy="3140652"/>
          </a:xfrm>
          <a:prstGeom prst="rect">
            <a:avLst/>
          </a:prstGeom>
        </p:spPr>
      </p:pic>
      <p:pic>
        <p:nvPicPr>
          <p:cNvPr id="25" name="Image 24"/>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10494446" y="3587555"/>
            <a:ext cx="1137183" cy="2626800"/>
          </a:xfrm>
          <a:prstGeom prst="rect">
            <a:avLst/>
          </a:prstGeom>
        </p:spPr>
      </p:pic>
      <p:sp>
        <p:nvSpPr>
          <p:cNvPr id="26" name="Rectangle 25"/>
          <p:cNvSpPr/>
          <p:nvPr/>
        </p:nvSpPr>
        <p:spPr>
          <a:xfrm>
            <a:off x="6648837"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7" name="Rectangle 26"/>
          <p:cNvSpPr/>
          <p:nvPr/>
        </p:nvSpPr>
        <p:spPr>
          <a:xfrm>
            <a:off x="9745568" y="4787468"/>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3074" name="Picture 2" descr="Acné - Quels sont les différents types d&amp;#39;acné et comment y remédier |  EUCERIN"/>
          <p:cNvPicPr>
            <a:picLocks noChangeAspect="1" noChangeArrowheads="1"/>
          </p:cNvPicPr>
          <p:nvPr/>
        </p:nvPicPr>
        <p:blipFill rotWithShape="1">
          <a:blip r:embed="rId8">
            <a:extLst>
              <a:ext uri="{28A0092B-C50C-407E-A947-70E740481C1C}">
                <a14:useLocalDpi xmlns:a14="http://schemas.microsoft.com/office/drawing/2010/main" val="0"/>
              </a:ext>
            </a:extLst>
          </a:blip>
          <a:srcRect l="19796" r="24919"/>
          <a:stretch/>
        </p:blipFill>
        <p:spPr bwMode="auto">
          <a:xfrm>
            <a:off x="1371476" y="2063366"/>
            <a:ext cx="3009900" cy="345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25291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sp>
        <p:nvSpPr>
          <p:cNvPr id="12" name="ZoneTexte 11"/>
          <p:cNvSpPr txBox="1"/>
          <p:nvPr/>
        </p:nvSpPr>
        <p:spPr>
          <a:xfrm>
            <a:off x="660454" y="1723408"/>
            <a:ext cx="6212558"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en-US" dirty="0"/>
              <a:t>I have dilated pores and excessive sebum production </a:t>
            </a:r>
          </a:p>
          <a:p>
            <a:r>
              <a:rPr lang="en-US" dirty="0"/>
              <a:t>on my forehead</a:t>
            </a:r>
            <a:endParaRPr lang="fr-FR" dirty="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8"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386"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21" name="Image 20"/>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2253959" y="4160537"/>
            <a:ext cx="472998" cy="1925102"/>
          </a:xfrm>
          <a:prstGeom prst="rect">
            <a:avLst/>
          </a:prstGeom>
        </p:spPr>
      </p:pic>
      <p:pic>
        <p:nvPicPr>
          <p:cNvPr id="22" name="Image 21"/>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96277" y="3002460"/>
            <a:ext cx="782190" cy="3140652"/>
          </a:xfrm>
          <a:prstGeom prst="rect">
            <a:avLst/>
          </a:prstGeom>
        </p:spPr>
      </p:pic>
      <p:pic>
        <p:nvPicPr>
          <p:cNvPr id="23" name="Image 22"/>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5315449" y="3587555"/>
            <a:ext cx="1137183" cy="2626800"/>
          </a:xfrm>
          <a:prstGeom prst="rect">
            <a:avLst/>
          </a:prstGeom>
        </p:spPr>
      </p:pic>
      <p:sp>
        <p:nvSpPr>
          <p:cNvPr id="24" name="Rectangle 23"/>
          <p:cNvSpPr/>
          <p:nvPr/>
        </p:nvSpPr>
        <p:spPr>
          <a:xfrm>
            <a:off x="1469840"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5" name="Rectangle 24"/>
          <p:cNvSpPr/>
          <p:nvPr/>
        </p:nvSpPr>
        <p:spPr>
          <a:xfrm>
            <a:off x="4566571" y="4787468"/>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2050" name="Picture 2" descr="La peau grasse et à problèmes : définition et besoins - Bio Linéaires | le  magazine professionnel des points de ventes bio, biodynamiques et  diététiqu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3048" y="1746913"/>
            <a:ext cx="3759347" cy="3886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13434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sp>
        <p:nvSpPr>
          <p:cNvPr id="12" name="ZoneTexte 11"/>
          <p:cNvSpPr txBox="1"/>
          <p:nvPr/>
        </p:nvSpPr>
        <p:spPr>
          <a:xfrm>
            <a:off x="660454" y="1723408"/>
            <a:ext cx="6212558"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en-US" dirty="0"/>
              <a:t>I have sensitive skin and imperfections </a:t>
            </a:r>
          </a:p>
          <a:p>
            <a:r>
              <a:rPr lang="en-US" dirty="0"/>
              <a:t>on my cheeks</a:t>
            </a:r>
            <a:endParaRPr lang="fr-FR" dirty="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8"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386"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21" name="Image 20"/>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2253959" y="4160537"/>
            <a:ext cx="472998" cy="1925102"/>
          </a:xfrm>
          <a:prstGeom prst="rect">
            <a:avLst/>
          </a:prstGeom>
        </p:spPr>
      </p:pic>
      <p:pic>
        <p:nvPicPr>
          <p:cNvPr id="22" name="Image 21"/>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96277" y="3002460"/>
            <a:ext cx="782190" cy="3140652"/>
          </a:xfrm>
          <a:prstGeom prst="rect">
            <a:avLst/>
          </a:prstGeom>
        </p:spPr>
      </p:pic>
      <p:pic>
        <p:nvPicPr>
          <p:cNvPr id="23" name="Image 22"/>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5315449" y="3587555"/>
            <a:ext cx="1137183" cy="2626800"/>
          </a:xfrm>
          <a:prstGeom prst="rect">
            <a:avLst/>
          </a:prstGeom>
        </p:spPr>
      </p:pic>
      <p:sp>
        <p:nvSpPr>
          <p:cNvPr id="24" name="Rectangle 23"/>
          <p:cNvSpPr/>
          <p:nvPr/>
        </p:nvSpPr>
        <p:spPr>
          <a:xfrm>
            <a:off x="1469840"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5" name="Rectangle 24"/>
          <p:cNvSpPr/>
          <p:nvPr/>
        </p:nvSpPr>
        <p:spPr>
          <a:xfrm>
            <a:off x="4566571" y="4787468"/>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4098" name="Picture 2" descr="Acné rosacée : couperose, rougeurs, quelles causes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2500" y="1975243"/>
            <a:ext cx="4800620" cy="32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373595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sp>
        <p:nvSpPr>
          <p:cNvPr id="12" name="ZoneTexte 11"/>
          <p:cNvSpPr txBox="1"/>
          <p:nvPr/>
        </p:nvSpPr>
        <p:spPr>
          <a:xfrm>
            <a:off x="660454" y="1723408"/>
            <a:ext cx="6212558" cy="400110"/>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I have </a:t>
            </a:r>
            <a:r>
              <a:rPr lang="fr-FR" dirty="0" err="1"/>
              <a:t>recurrent</a:t>
            </a:r>
            <a:r>
              <a:rPr lang="fr-FR" dirty="0"/>
              <a:t> </a:t>
            </a:r>
            <a:r>
              <a:rPr lang="fr-FR" dirty="0" err="1"/>
              <a:t>blackheads</a:t>
            </a:r>
            <a:endParaRPr lang="fr-FR" dirty="0"/>
          </a:p>
        </p:txBody>
      </p:sp>
      <p:pic>
        <p:nvPicPr>
          <p:cNvPr id="18" name="Picture 6" descr="juvénile yon-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386"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21" name="Image 20"/>
          <p:cNvPicPr>
            <a:picLocks noChangeAspect="1"/>
          </p:cNvPicPr>
          <p:nvPr/>
        </p:nvPicPr>
        <p:blipFill rotWithShape="1">
          <a:blip r:embed="rId4" cstate="print">
            <a:extLst>
              <a:ext uri="{28A0092B-C50C-407E-A947-70E740481C1C}">
                <a14:useLocalDpi xmlns:a14="http://schemas.microsoft.com/office/drawing/2010/main" val="0"/>
              </a:ext>
            </a:extLst>
          </a:blip>
          <a:srcRect l="37396" t="23740" r="38672" b="10082"/>
          <a:stretch/>
        </p:blipFill>
        <p:spPr>
          <a:xfrm>
            <a:off x="2253959" y="4160537"/>
            <a:ext cx="472998" cy="1925102"/>
          </a:xfrm>
          <a:prstGeom prst="rect">
            <a:avLst/>
          </a:prstGeom>
        </p:spPr>
      </p:pic>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37097" t="6873" r="39652" b="19725"/>
          <a:stretch/>
        </p:blipFill>
        <p:spPr>
          <a:xfrm>
            <a:off x="596277" y="3002460"/>
            <a:ext cx="782190" cy="3140652"/>
          </a:xfrm>
          <a:prstGeom prst="rect">
            <a:avLst/>
          </a:prstGeom>
        </p:spPr>
      </p:pic>
      <p:pic>
        <p:nvPicPr>
          <p:cNvPr id="23" name="Image 22"/>
          <p:cNvPicPr>
            <a:picLocks noChangeAspect="1"/>
          </p:cNvPicPr>
          <p:nvPr/>
        </p:nvPicPr>
        <p:blipFill rotWithShape="1">
          <a:blip r:embed="rId6" cstate="print">
            <a:extLst>
              <a:ext uri="{28A0092B-C50C-407E-A947-70E740481C1C}">
                <a14:useLocalDpi xmlns:a14="http://schemas.microsoft.com/office/drawing/2010/main" val="0"/>
              </a:ext>
            </a:extLst>
          </a:blip>
          <a:srcRect l="31573" t="10986" r="33356" b="28247"/>
          <a:stretch/>
        </p:blipFill>
        <p:spPr>
          <a:xfrm>
            <a:off x="5315449" y="3587555"/>
            <a:ext cx="1137183" cy="2626800"/>
          </a:xfrm>
          <a:prstGeom prst="rect">
            <a:avLst/>
          </a:prstGeom>
        </p:spPr>
      </p:pic>
      <p:sp>
        <p:nvSpPr>
          <p:cNvPr id="24" name="Rectangle 23"/>
          <p:cNvSpPr/>
          <p:nvPr/>
        </p:nvSpPr>
        <p:spPr>
          <a:xfrm>
            <a:off x="1469840"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5" name="Rectangle 24"/>
          <p:cNvSpPr/>
          <p:nvPr/>
        </p:nvSpPr>
        <p:spPr>
          <a:xfrm>
            <a:off x="4566571" y="4787468"/>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19"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3" name="Picture 2" descr="Comment Enlever Les Points Noirs ? Voici les 11 Meilleures Astu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012" y="2267949"/>
            <a:ext cx="4572368" cy="2981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 27">
            <a:extLst>
              <a:ext uri="{FF2B5EF4-FFF2-40B4-BE49-F238E27FC236}">
                <a16:creationId xmlns:a16="http://schemas.microsoft.com/office/drawing/2014/main" id="{5A95B6E5-479F-4F8E-A63A-50C7237943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Tree>
    <p:extLst>
      <p:ext uri="{BB962C8B-B14F-4D97-AF65-F5344CB8AC3E}">
        <p14:creationId xmlns:p14="http://schemas.microsoft.com/office/powerpoint/2010/main" val="298781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660454" y="1723408"/>
            <a:ext cx="6212558" cy="400110"/>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en-US" dirty="0"/>
              <a:t>I have itchy mosquito bites</a:t>
            </a:r>
            <a:endParaRPr lang="fr-FR" dirty="0"/>
          </a:p>
        </p:txBody>
      </p:sp>
      <p:pic>
        <p:nvPicPr>
          <p:cNvPr id="18" name="Picture 6" descr="juvénile yon-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386"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pic>
        <p:nvPicPr>
          <p:cNvPr id="21" name="Image 20"/>
          <p:cNvPicPr>
            <a:picLocks noChangeAspect="1"/>
          </p:cNvPicPr>
          <p:nvPr/>
        </p:nvPicPr>
        <p:blipFill rotWithShape="1">
          <a:blip r:embed="rId4" cstate="print">
            <a:extLst>
              <a:ext uri="{28A0092B-C50C-407E-A947-70E740481C1C}">
                <a14:useLocalDpi xmlns:a14="http://schemas.microsoft.com/office/drawing/2010/main" val="0"/>
              </a:ext>
            </a:extLst>
          </a:blip>
          <a:srcRect l="37396" t="23740" r="38672" b="10082"/>
          <a:stretch/>
        </p:blipFill>
        <p:spPr>
          <a:xfrm>
            <a:off x="2253959" y="4160537"/>
            <a:ext cx="472998" cy="1925102"/>
          </a:xfrm>
          <a:prstGeom prst="rect">
            <a:avLst/>
          </a:prstGeom>
        </p:spPr>
      </p:pic>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37097" t="6873" r="39652" b="19725"/>
          <a:stretch/>
        </p:blipFill>
        <p:spPr>
          <a:xfrm>
            <a:off x="596277" y="3002460"/>
            <a:ext cx="782190" cy="3140652"/>
          </a:xfrm>
          <a:prstGeom prst="rect">
            <a:avLst/>
          </a:prstGeom>
        </p:spPr>
      </p:pic>
      <p:pic>
        <p:nvPicPr>
          <p:cNvPr id="23" name="Image 22"/>
          <p:cNvPicPr>
            <a:picLocks noChangeAspect="1"/>
          </p:cNvPicPr>
          <p:nvPr/>
        </p:nvPicPr>
        <p:blipFill rotWithShape="1">
          <a:blip r:embed="rId6" cstate="print">
            <a:extLst>
              <a:ext uri="{28A0092B-C50C-407E-A947-70E740481C1C}">
                <a14:useLocalDpi xmlns:a14="http://schemas.microsoft.com/office/drawing/2010/main" val="0"/>
              </a:ext>
            </a:extLst>
          </a:blip>
          <a:srcRect l="31573" t="10986" r="33356" b="28247"/>
          <a:stretch/>
        </p:blipFill>
        <p:spPr>
          <a:xfrm>
            <a:off x="5315449" y="3587555"/>
            <a:ext cx="1137183" cy="2626800"/>
          </a:xfrm>
          <a:prstGeom prst="rect">
            <a:avLst/>
          </a:prstGeom>
        </p:spPr>
      </p:pic>
      <p:sp>
        <p:nvSpPr>
          <p:cNvPr id="24" name="Rectangle 23"/>
          <p:cNvSpPr/>
          <p:nvPr/>
        </p:nvSpPr>
        <p:spPr>
          <a:xfrm>
            <a:off x="1469840" y="4787469"/>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25" name="Rectangle 24"/>
          <p:cNvSpPr/>
          <p:nvPr/>
        </p:nvSpPr>
        <p:spPr>
          <a:xfrm>
            <a:off x="4566571" y="4787468"/>
            <a:ext cx="588623" cy="461665"/>
          </a:xfrm>
          <a:prstGeom prst="rect">
            <a:avLst/>
          </a:prstGeom>
        </p:spPr>
        <p:txBody>
          <a:bodyPr wrap="none">
            <a:spAutoFit/>
          </a:bodyPr>
          <a:lstStyle/>
          <a:p>
            <a:r>
              <a:rPr lang="fr-FR" sz="2400" dirty="0">
                <a:latin typeface="Roboto Light" panose="02000000000000000000"/>
                <a:ea typeface="Roboto" panose="02000000000000000000" pitchFamily="2" charset="0"/>
              </a:rPr>
              <a:t>OR</a:t>
            </a:r>
          </a:p>
        </p:txBody>
      </p:sp>
      <p:sp>
        <p:nvSpPr>
          <p:cNvPr id="19"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5122" name="Picture 2" descr="https://www.consoglobe.com/wp-content/uploads/2019/07/soulager-piqure-moustique_482166187_ban-645x338.jpg"/>
          <p:cNvPicPr>
            <a:picLocks noChangeAspect="1" noChangeArrowheads="1"/>
          </p:cNvPicPr>
          <p:nvPr/>
        </p:nvPicPr>
        <p:blipFill rotWithShape="1">
          <a:blip r:embed="rId7">
            <a:extLst>
              <a:ext uri="{28A0092B-C50C-407E-A947-70E740481C1C}">
                <a14:useLocalDpi xmlns:a14="http://schemas.microsoft.com/office/drawing/2010/main" val="0"/>
              </a:ext>
            </a:extLst>
          </a:blip>
          <a:srcRect l="11551"/>
          <a:stretch/>
        </p:blipFill>
        <p:spPr bwMode="auto">
          <a:xfrm>
            <a:off x="6629516" y="1996852"/>
            <a:ext cx="5040736" cy="2986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itre 4"/>
          <p:cNvSpPr txBox="1">
            <a:spLocks/>
          </p:cNvSpPr>
          <p:nvPr/>
        </p:nvSpPr>
        <p:spPr>
          <a:xfrm>
            <a:off x="745602" y="540250"/>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and/or Crème 15 ?</a:t>
            </a:r>
          </a:p>
        </p:txBody>
      </p:sp>
      <p:pic>
        <p:nvPicPr>
          <p:cNvPr id="28" name="Image 27">
            <a:extLst>
              <a:ext uri="{FF2B5EF4-FFF2-40B4-BE49-F238E27FC236}">
                <a16:creationId xmlns:a16="http://schemas.microsoft.com/office/drawing/2014/main" id="{08813739-229E-4C80-84EC-86FA354971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Tree>
    <p:extLst>
      <p:ext uri="{BB962C8B-B14F-4D97-AF65-F5344CB8AC3E}">
        <p14:creationId xmlns:p14="http://schemas.microsoft.com/office/powerpoint/2010/main" val="5290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a:cxnSpLocks/>
          </p:cNvCxnSpPr>
          <p:nvPr/>
        </p:nvCxnSpPr>
        <p:spPr>
          <a:xfrm>
            <a:off x="102158" y="5360011"/>
            <a:ext cx="12044163" cy="0"/>
          </a:xfrm>
          <a:prstGeom prst="line">
            <a:avLst/>
          </a:prstGeom>
          <a:ln w="19050">
            <a:solidFill>
              <a:srgbClr val="B7A1C7"/>
            </a:solidFill>
          </a:ln>
        </p:spPr>
        <p:style>
          <a:lnRef idx="1">
            <a:schemeClr val="dk1"/>
          </a:lnRef>
          <a:fillRef idx="0">
            <a:schemeClr val="dk1"/>
          </a:fillRef>
          <a:effectRef idx="0">
            <a:schemeClr val="dk1"/>
          </a:effectRef>
          <a:fontRef idx="minor">
            <a:schemeClr val="tx1"/>
          </a:fontRef>
        </p:style>
      </p:cxnSp>
      <p:grpSp>
        <p:nvGrpSpPr>
          <p:cNvPr id="5" name="Groupe 4"/>
          <p:cNvGrpSpPr/>
          <p:nvPr/>
        </p:nvGrpSpPr>
        <p:grpSpPr>
          <a:xfrm>
            <a:off x="2557113" y="2318745"/>
            <a:ext cx="3854402" cy="3548318"/>
            <a:chOff x="4059905" y="2318745"/>
            <a:chExt cx="3854402" cy="3548318"/>
          </a:xfrm>
        </p:grpSpPr>
        <p:pic>
          <p:nvPicPr>
            <p:cNvPr id="8" name="Picture 4" descr="Crème 15 Yon-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1044" y="2865282"/>
              <a:ext cx="1032040" cy="21311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7448" y="3515457"/>
              <a:ext cx="588968" cy="1448282"/>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5199792"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panose="02000000000000000000"/>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endParaRPr>
            </a:p>
          </p:txBody>
        </p:sp>
        <p:sp>
          <p:nvSpPr>
            <p:cNvPr id="27" name="ZoneTexte 26"/>
            <p:cNvSpPr txBox="1"/>
            <p:nvPr/>
          </p:nvSpPr>
          <p:spPr>
            <a:xfrm>
              <a:off x="4059905" y="5559286"/>
              <a:ext cx="3833380" cy="307777"/>
            </a:xfrm>
            <a:prstGeom prst="rect">
              <a:avLst/>
            </a:prstGeom>
            <a:noFill/>
          </p:spPr>
          <p:txBody>
            <a:bodyPr wrap="square" rtlCol="0">
              <a:spAutoFit/>
            </a:bodyPr>
            <a:lstStyle/>
            <a:p>
              <a:pPr algn="ctr"/>
              <a:r>
                <a:rPr lang="fr-FR" sz="1400" dirty="0">
                  <a:latin typeface="Roboto Light" panose="02000000000000000000"/>
                </a:rPr>
                <a:t>I TREAT IMPERFECTIONS</a:t>
              </a:r>
            </a:p>
          </p:txBody>
        </p:sp>
        <p:grpSp>
          <p:nvGrpSpPr>
            <p:cNvPr id="35" name="Groupe 34"/>
            <p:cNvGrpSpPr/>
            <p:nvPr/>
          </p:nvGrpSpPr>
          <p:grpSpPr>
            <a:xfrm>
              <a:off x="6284675" y="2318745"/>
              <a:ext cx="1629632" cy="2785240"/>
              <a:chOff x="4086477" y="567042"/>
              <a:chExt cx="1823885" cy="331597"/>
            </a:xfrm>
          </p:grpSpPr>
          <p:sp>
            <p:nvSpPr>
              <p:cNvPr id="36" name="ZoneTexte 35"/>
              <p:cNvSpPr txBox="1"/>
              <p:nvPr/>
            </p:nvSpPr>
            <p:spPr>
              <a:xfrm>
                <a:off x="4098833" y="568772"/>
                <a:ext cx="1788001" cy="32978"/>
              </a:xfrm>
              <a:prstGeom prst="rect">
                <a:avLst/>
              </a:prstGeom>
              <a:noFill/>
            </p:spPr>
            <p:txBody>
              <a:bodyPr wrap="square" rtlCol="0">
                <a:spAutoFit/>
              </a:bodyPr>
              <a:lstStyle/>
              <a:p>
                <a:pPr algn="ctr"/>
                <a:r>
                  <a:rPr lang="fr-FR" sz="1200" dirty="0">
                    <a:latin typeface="Roboto Light" panose="02000000000000000000"/>
                  </a:rPr>
                  <a:t>At </a:t>
                </a:r>
                <a:r>
                  <a:rPr lang="fr-FR" sz="1200" dirty="0" err="1">
                    <a:latin typeface="Roboto Light" panose="02000000000000000000"/>
                  </a:rPr>
                  <a:t>any</a:t>
                </a:r>
                <a:r>
                  <a:rPr lang="fr-FR" sz="1200" dirty="0">
                    <a:latin typeface="Roboto Light" panose="02000000000000000000"/>
                  </a:rPr>
                  <a:t> time</a:t>
                </a:r>
              </a:p>
            </p:txBody>
          </p:sp>
          <p:sp>
            <p:nvSpPr>
              <p:cNvPr id="37" name="object 27"/>
              <p:cNvSpPr/>
              <p:nvPr/>
            </p:nvSpPr>
            <p:spPr>
              <a:xfrm rot="5400000">
                <a:off x="4832621" y="-179102"/>
                <a:ext cx="331597" cy="182388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a:solidFill>
                    <a:srgbClr val="3E3E3E"/>
                  </a:solidFill>
                  <a:latin typeface="Roboto Light" panose="02000000000000000000"/>
                  <a:ea typeface="Roboto Mono" panose="00000009000000000000" pitchFamily="49" charset="0"/>
                </a:endParaRPr>
              </a:p>
            </p:txBody>
          </p:sp>
        </p:grpSp>
        <p:grpSp>
          <p:nvGrpSpPr>
            <p:cNvPr id="38" name="Groupe 37"/>
            <p:cNvGrpSpPr/>
            <p:nvPr/>
          </p:nvGrpSpPr>
          <p:grpSpPr>
            <a:xfrm>
              <a:off x="4059905" y="2329430"/>
              <a:ext cx="2162236" cy="2785066"/>
              <a:chOff x="206815" y="214945"/>
              <a:chExt cx="2416651" cy="1866106"/>
            </a:xfrm>
          </p:grpSpPr>
          <p:sp>
            <p:nvSpPr>
              <p:cNvPr id="39" name="ZoneTexte 38"/>
              <p:cNvSpPr txBox="1"/>
              <p:nvPr/>
            </p:nvSpPr>
            <p:spPr>
              <a:xfrm>
                <a:off x="206815" y="221869"/>
                <a:ext cx="2416651" cy="185600"/>
              </a:xfrm>
              <a:prstGeom prst="rect">
                <a:avLst/>
              </a:prstGeom>
              <a:noFill/>
            </p:spPr>
            <p:txBody>
              <a:bodyPr wrap="square" rtlCol="0">
                <a:spAutoFit/>
              </a:bodyPr>
              <a:lstStyle/>
              <a:p>
                <a:pPr algn="ctr"/>
                <a:r>
                  <a:rPr lang="fr-FR" sz="1200" dirty="0">
                    <a:latin typeface="Roboto Light" panose="02000000000000000000"/>
                  </a:rPr>
                  <a:t>At home</a:t>
                </a:r>
              </a:p>
            </p:txBody>
          </p:sp>
          <p:sp>
            <p:nvSpPr>
              <p:cNvPr id="40" name="object 27"/>
              <p:cNvSpPr/>
              <p:nvPr/>
            </p:nvSpPr>
            <p:spPr>
              <a:xfrm rot="5400000">
                <a:off x="477648" y="-47867"/>
                <a:ext cx="1866106" cy="239173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a:solidFill>
                    <a:srgbClr val="3E3E3E"/>
                  </a:solidFill>
                  <a:latin typeface="Roboto Light" panose="02000000000000000000"/>
                  <a:ea typeface="Roboto Mono" panose="00000009000000000000" pitchFamily="49" charset="0"/>
                </a:endParaRPr>
              </a:p>
            </p:txBody>
          </p:sp>
        </p:grpSp>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6858001" y="3038637"/>
              <a:ext cx="472998" cy="1925102"/>
            </a:xfrm>
            <a:prstGeom prst="rect">
              <a:avLst/>
            </a:prstGeom>
          </p:spPr>
        </p:pic>
      </p:grpSp>
      <p:grpSp>
        <p:nvGrpSpPr>
          <p:cNvPr id="20" name="Groupe 19"/>
          <p:cNvGrpSpPr/>
          <p:nvPr/>
        </p:nvGrpSpPr>
        <p:grpSpPr>
          <a:xfrm>
            <a:off x="102158" y="5036068"/>
            <a:ext cx="1335718" cy="830997"/>
            <a:chOff x="197855" y="5036068"/>
            <a:chExt cx="1335718" cy="830997"/>
          </a:xfrm>
        </p:grpSpPr>
        <p:sp>
          <p:nvSpPr>
            <p:cNvPr id="25" name="ZoneTexte 24"/>
            <p:cNvSpPr txBox="1"/>
            <p:nvPr/>
          </p:nvSpPr>
          <p:spPr>
            <a:xfrm>
              <a:off x="197855" y="5559288"/>
              <a:ext cx="1335718" cy="307777"/>
            </a:xfrm>
            <a:prstGeom prst="rect">
              <a:avLst/>
            </a:prstGeom>
            <a:noFill/>
          </p:spPr>
          <p:txBody>
            <a:bodyPr wrap="square" rtlCol="0">
              <a:spAutoFit/>
            </a:bodyPr>
            <a:lstStyle/>
            <a:p>
              <a:pPr algn="ctr"/>
              <a:r>
                <a:rPr lang="fr-FR" sz="1400" dirty="0">
                  <a:latin typeface="Roboto Light" panose="02000000000000000000"/>
                </a:rPr>
                <a:t>I CLEAN</a:t>
              </a:r>
            </a:p>
          </p:txBody>
        </p:sp>
        <p:sp>
          <p:nvSpPr>
            <p:cNvPr id="22" name="ZoneTexte 21"/>
            <p:cNvSpPr txBox="1"/>
            <p:nvPr/>
          </p:nvSpPr>
          <p:spPr>
            <a:xfrm>
              <a:off x="6392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rPr>
                <a:t>1</a:t>
              </a:r>
            </a:p>
          </p:txBody>
        </p:sp>
      </p:grpSp>
      <p:grpSp>
        <p:nvGrpSpPr>
          <p:cNvPr id="6" name="Groupe 5"/>
          <p:cNvGrpSpPr/>
          <p:nvPr/>
        </p:nvGrpSpPr>
        <p:grpSpPr>
          <a:xfrm>
            <a:off x="6745490" y="3168489"/>
            <a:ext cx="2175454" cy="2668760"/>
            <a:chOff x="6745490" y="3168489"/>
            <a:chExt cx="2175454" cy="2668760"/>
          </a:xfrm>
        </p:grpSpPr>
        <p:grpSp>
          <p:nvGrpSpPr>
            <p:cNvPr id="44" name="Groupe 43"/>
            <p:cNvGrpSpPr/>
            <p:nvPr/>
          </p:nvGrpSpPr>
          <p:grpSpPr>
            <a:xfrm>
              <a:off x="6745490" y="5015715"/>
              <a:ext cx="2175454" cy="821534"/>
              <a:chOff x="9309100" y="5022024"/>
              <a:chExt cx="2716461" cy="821534"/>
            </a:xfrm>
          </p:grpSpPr>
          <p:sp>
            <p:nvSpPr>
              <p:cNvPr id="29" name="ZoneTexte 28"/>
              <p:cNvSpPr txBox="1"/>
              <p:nvPr/>
            </p:nvSpPr>
            <p:spPr>
              <a:xfrm>
                <a:off x="10284537" y="5022024"/>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panose="02000000000000000000"/>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endParaRPr>
              </a:p>
            </p:txBody>
          </p:sp>
          <p:sp>
            <p:nvSpPr>
              <p:cNvPr id="30" name="ZoneTexte 29"/>
              <p:cNvSpPr txBox="1"/>
              <p:nvPr/>
            </p:nvSpPr>
            <p:spPr>
              <a:xfrm>
                <a:off x="9309100" y="5535781"/>
                <a:ext cx="2716461" cy="307777"/>
              </a:xfrm>
              <a:prstGeom prst="rect">
                <a:avLst/>
              </a:prstGeom>
              <a:noFill/>
            </p:spPr>
            <p:txBody>
              <a:bodyPr wrap="square" rtlCol="0">
                <a:spAutoFit/>
              </a:bodyPr>
              <a:lstStyle/>
              <a:p>
                <a:pPr algn="ctr"/>
                <a:r>
                  <a:rPr lang="fr-FR" sz="1400" dirty="0">
                    <a:latin typeface="Roboto Light" panose="02000000000000000000"/>
                  </a:rPr>
                  <a:t>I PROTECT</a:t>
                </a:r>
              </a:p>
            </p:txBody>
          </p:sp>
        </p:grpSp>
        <p:pic>
          <p:nvPicPr>
            <p:cNvPr id="50" name="Image 49"/>
            <p:cNvPicPr>
              <a:picLocks noChangeAspect="1"/>
            </p:cNvPicPr>
            <p:nvPr/>
          </p:nvPicPr>
          <p:blipFill rotWithShape="1">
            <a:blip r:embed="rId6" cstate="print">
              <a:extLst>
                <a:ext uri="{28A0092B-C50C-407E-A947-70E740481C1C}">
                  <a14:useLocalDpi xmlns:a14="http://schemas.microsoft.com/office/drawing/2010/main" val="0"/>
                </a:ext>
              </a:extLst>
            </a:blip>
            <a:srcRect l="17751" t="2696" r="22680" b="8603"/>
            <a:stretch/>
          </p:blipFill>
          <p:spPr>
            <a:xfrm>
              <a:off x="7591203" y="3833632"/>
              <a:ext cx="1329741" cy="1264590"/>
            </a:xfrm>
            <a:prstGeom prst="rect">
              <a:avLst/>
            </a:prstGeom>
          </p:spPr>
        </p:pic>
        <p:pic>
          <p:nvPicPr>
            <p:cNvPr id="52" name="Image 51"/>
            <p:cNvPicPr>
              <a:picLocks noChangeAspect="1"/>
            </p:cNvPicPr>
            <p:nvPr/>
          </p:nvPicPr>
          <p:blipFill rotWithShape="1">
            <a:blip r:embed="rId7" cstate="print">
              <a:extLst>
                <a:ext uri="{28A0092B-C50C-407E-A947-70E740481C1C}">
                  <a14:useLocalDpi xmlns:a14="http://schemas.microsoft.com/office/drawing/2010/main" val="0"/>
                </a:ext>
              </a:extLst>
            </a:blip>
            <a:srcRect l="38481" t="17564" r="38766" b="19487"/>
            <a:stretch/>
          </p:blipFill>
          <p:spPr>
            <a:xfrm>
              <a:off x="6745490" y="3168489"/>
              <a:ext cx="590689" cy="1957274"/>
            </a:xfrm>
            <a:prstGeom prst="rect">
              <a:avLst/>
            </a:prstGeom>
          </p:spPr>
        </p:pic>
      </p:grpSp>
      <p:sp>
        <p:nvSpPr>
          <p:cNvPr id="54" name="Rectangle 53"/>
          <p:cNvSpPr/>
          <p:nvPr/>
        </p:nvSpPr>
        <p:spPr>
          <a:xfrm>
            <a:off x="2887660" y="210791"/>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fr-FR" sz="4800" dirty="0" err="1">
                <a:solidFill>
                  <a:srgbClr val="3E3E3E"/>
                </a:solidFill>
                <a:latin typeface="KyivType Sans2" panose="00000500000000000000" charset="0"/>
              </a:rPr>
              <a:t>Study</a:t>
            </a:r>
            <a:r>
              <a:rPr lang="fr-FR" sz="4800" dirty="0">
                <a:solidFill>
                  <a:srgbClr val="3E3E3E"/>
                </a:solidFill>
                <a:latin typeface="KyivType Sans2" panose="00000500000000000000" charset="0"/>
              </a:rPr>
              <a:t> case</a:t>
            </a:r>
          </a:p>
        </p:txBody>
      </p:sp>
      <p:pic>
        <p:nvPicPr>
          <p:cNvPr id="57" name="Image 56"/>
          <p:cNvPicPr>
            <a:picLocks noChangeAspect="1"/>
          </p:cNvPicPr>
          <p:nvPr/>
        </p:nvPicPr>
        <p:blipFill rotWithShape="1">
          <a:blip r:embed="rId8" cstate="print">
            <a:extLst>
              <a:ext uri="{28A0092B-C50C-407E-A947-70E740481C1C}">
                <a14:useLocalDpi xmlns:a14="http://schemas.microsoft.com/office/drawing/2010/main" val="0"/>
              </a:ext>
            </a:extLst>
          </a:blip>
          <a:srcRect l="12356" t="7560" r="13044" b="19863"/>
          <a:stretch/>
        </p:blipFill>
        <p:spPr>
          <a:xfrm>
            <a:off x="180697" y="2577629"/>
            <a:ext cx="1193793" cy="2491392"/>
          </a:xfrm>
          <a:prstGeom prst="rect">
            <a:avLst/>
          </a:prstGeom>
        </p:spPr>
      </p:pic>
      <p:grpSp>
        <p:nvGrpSpPr>
          <p:cNvPr id="7" name="Groupe 6"/>
          <p:cNvGrpSpPr/>
          <p:nvPr/>
        </p:nvGrpSpPr>
        <p:grpSpPr>
          <a:xfrm>
            <a:off x="9727475" y="2852396"/>
            <a:ext cx="2287876" cy="2984853"/>
            <a:chOff x="9727475" y="2852396"/>
            <a:chExt cx="2287876" cy="2984853"/>
          </a:xfrm>
        </p:grpSpPr>
        <p:pic>
          <p:nvPicPr>
            <p:cNvPr id="53" name="Image 52"/>
            <p:cNvPicPr>
              <a:picLocks noChangeAspect="1"/>
            </p:cNvPicPr>
            <p:nvPr/>
          </p:nvPicPr>
          <p:blipFill rotWithShape="1">
            <a:blip r:embed="rId9" cstate="print">
              <a:extLst>
                <a:ext uri="{28A0092B-C50C-407E-A947-70E740481C1C}">
                  <a14:useLocalDpi xmlns:a14="http://schemas.microsoft.com/office/drawing/2010/main" val="0"/>
                </a:ext>
              </a:extLst>
            </a:blip>
            <a:srcRect l="15828" t="7821" r="16282" b="21154"/>
            <a:stretch/>
          </p:blipFill>
          <p:spPr>
            <a:xfrm>
              <a:off x="9727475" y="2852396"/>
              <a:ext cx="1049695" cy="2335467"/>
            </a:xfrm>
            <a:prstGeom prst="rect">
              <a:avLst/>
            </a:prstGeom>
          </p:spPr>
        </p:pic>
        <p:pic>
          <p:nvPicPr>
            <p:cNvPr id="58" name="Image 57"/>
            <p:cNvPicPr>
              <a:picLocks noChangeAspect="1"/>
            </p:cNvPicPr>
            <p:nvPr/>
          </p:nvPicPr>
          <p:blipFill rotWithShape="1">
            <a:blip r:embed="rId10" cstate="print">
              <a:extLst>
                <a:ext uri="{28A0092B-C50C-407E-A947-70E740481C1C}">
                  <a14:useLocalDpi xmlns:a14="http://schemas.microsoft.com/office/drawing/2010/main" val="0"/>
                </a:ext>
              </a:extLst>
            </a:blip>
            <a:srcRect l="8301" t="8389" r="7235" b="30187"/>
            <a:stretch/>
          </p:blipFill>
          <p:spPr>
            <a:xfrm>
              <a:off x="10890125" y="2897202"/>
              <a:ext cx="982104" cy="2263534"/>
            </a:xfrm>
            <a:prstGeom prst="rect">
              <a:avLst/>
            </a:prstGeom>
          </p:spPr>
        </p:pic>
        <p:sp>
          <p:nvSpPr>
            <p:cNvPr id="60" name="ZoneTexte 59"/>
            <p:cNvSpPr txBox="1"/>
            <p:nvPr/>
          </p:nvSpPr>
          <p:spPr>
            <a:xfrm>
              <a:off x="10621067" y="5015715"/>
              <a:ext cx="37479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panose="02000000000000000000"/>
                </a:rPr>
                <a:t>5</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endParaRPr>
            </a:p>
          </p:txBody>
        </p:sp>
        <p:sp>
          <p:nvSpPr>
            <p:cNvPr id="61" name="ZoneTexte 60"/>
            <p:cNvSpPr txBox="1"/>
            <p:nvPr/>
          </p:nvSpPr>
          <p:spPr>
            <a:xfrm>
              <a:off x="9839897" y="5529472"/>
              <a:ext cx="2175454" cy="307777"/>
            </a:xfrm>
            <a:prstGeom prst="rect">
              <a:avLst/>
            </a:prstGeom>
            <a:noFill/>
          </p:spPr>
          <p:txBody>
            <a:bodyPr wrap="square" rtlCol="0">
              <a:spAutoFit/>
            </a:bodyPr>
            <a:lstStyle/>
            <a:p>
              <a:pPr algn="ctr"/>
              <a:r>
                <a:rPr lang="fr-FR" sz="1400" dirty="0">
                  <a:latin typeface="Roboto Light" panose="02000000000000000000"/>
                </a:rPr>
                <a:t>WEEKLY</a:t>
              </a:r>
            </a:p>
          </p:txBody>
        </p:sp>
      </p:grpSp>
      <p:sp>
        <p:nvSpPr>
          <p:cNvPr id="62" name="Organigramme : Terminateur 61"/>
          <p:cNvSpPr/>
          <p:nvPr/>
        </p:nvSpPr>
        <p:spPr>
          <a:xfrm>
            <a:off x="7591203" y="1807442"/>
            <a:ext cx="2419162" cy="1007184"/>
          </a:xfrm>
          <a:prstGeom prst="flowChartTerminator">
            <a:avLst/>
          </a:prstGeom>
          <a:solidFill>
            <a:schemeClr val="bg1"/>
          </a:solidFill>
          <a:ln w="28575">
            <a:solidFill>
              <a:srgbClr val="B7A1C7"/>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solidFill>
                <a:latin typeface="Roboto Light" panose="02000000000000000000"/>
              </a:rPr>
              <a:t> + 5 drops of </a:t>
            </a:r>
            <a:r>
              <a:rPr lang="fr-FR" sz="1400" dirty="0" err="1">
                <a:solidFill>
                  <a:schemeClr val="tx1"/>
                </a:solidFill>
                <a:latin typeface="Roboto Light" panose="02000000000000000000"/>
              </a:rPr>
              <a:t>Juvénil</a:t>
            </a:r>
            <a:endParaRPr lang="fr-FR" sz="1400" dirty="0">
              <a:solidFill>
                <a:schemeClr val="tx1"/>
              </a:solidFill>
              <a:latin typeface="Roboto Light" panose="02000000000000000000"/>
            </a:endParaRPr>
          </a:p>
        </p:txBody>
      </p:sp>
      <p:pic>
        <p:nvPicPr>
          <p:cNvPr id="63" name="Image 62"/>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ackgroundRemoval t="9195" b="89080" l="828" r="96894"/>
                    </a14:imgEffect>
                  </a14:imgLayer>
                </a14:imgProps>
              </a:ext>
            </a:extLst>
          </a:blip>
          <a:stretch>
            <a:fillRect/>
          </a:stretch>
        </p:blipFill>
        <p:spPr>
          <a:xfrm rot="7214342" flipV="1">
            <a:off x="7825501" y="3051682"/>
            <a:ext cx="1339156" cy="335991"/>
          </a:xfrm>
          <a:prstGeom prst="rect">
            <a:avLst/>
          </a:prstGeom>
        </p:spPr>
      </p:pic>
      <p:pic>
        <p:nvPicPr>
          <p:cNvPr id="64" name="Picture 6" descr="juvénile yon-k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14057" y="1909956"/>
            <a:ext cx="329720" cy="810788"/>
          </a:xfrm>
          <a:prstGeom prst="rect">
            <a:avLst/>
          </a:prstGeom>
          <a:noFill/>
          <a:extLst>
            <a:ext uri="{909E8E84-426E-40DD-AFC4-6F175D3DCCD1}">
              <a14:hiddenFill xmlns:a14="http://schemas.microsoft.com/office/drawing/2010/main">
                <a:solidFill>
                  <a:srgbClr val="FFFFFF"/>
                </a:solidFill>
              </a14:hiddenFill>
            </a:ext>
          </a:extLst>
        </p:spPr>
      </p:pic>
      <p:sp>
        <p:nvSpPr>
          <p:cNvPr id="65" name="Organigramme : Terminateur 64"/>
          <p:cNvSpPr/>
          <p:nvPr/>
        </p:nvSpPr>
        <p:spPr>
          <a:xfrm>
            <a:off x="1169581" y="5966460"/>
            <a:ext cx="1903966" cy="710713"/>
          </a:xfrm>
          <a:prstGeom prst="flowChartTerminator">
            <a:avLst/>
          </a:prstGeom>
          <a:solidFill>
            <a:schemeClr val="bg1"/>
          </a:solidFill>
          <a:ln w="28575">
            <a:solidFill>
              <a:srgbClr val="B7A1C7"/>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a:solidFill>
                  <a:schemeClr val="tx1"/>
                </a:solidFill>
                <a:latin typeface="Roboto Light" panose="02000000000000000000"/>
              </a:rPr>
              <a:t>In a thick layer</a:t>
            </a:r>
          </a:p>
          <a:p>
            <a:pPr lvl="0" algn="ctr">
              <a:defRPr/>
            </a:pPr>
            <a:r>
              <a:rPr lang="en-US" sz="1400" dirty="0">
                <a:solidFill>
                  <a:schemeClr val="tx1"/>
                </a:solidFill>
                <a:latin typeface="Roboto Light" panose="02000000000000000000"/>
              </a:rPr>
              <a:t>In the evening</a:t>
            </a:r>
            <a:endParaRPr lang="fr-FR" sz="1400" dirty="0">
              <a:solidFill>
                <a:schemeClr val="tx1"/>
              </a:solidFill>
              <a:latin typeface="Roboto Light" panose="02000000000000000000"/>
            </a:endParaRPr>
          </a:p>
        </p:txBody>
      </p:sp>
      <p:pic>
        <p:nvPicPr>
          <p:cNvPr id="66" name="Image 65"/>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ackgroundRemoval t="9195" b="89080" l="828" r="96894"/>
                    </a14:imgEffect>
                  </a14:imgLayer>
                </a14:imgProps>
              </a:ext>
            </a:extLst>
          </a:blip>
          <a:stretch>
            <a:fillRect/>
          </a:stretch>
        </p:blipFill>
        <p:spPr>
          <a:xfrm rot="18168959">
            <a:off x="2526934" y="5137619"/>
            <a:ext cx="1542167" cy="380357"/>
          </a:xfrm>
          <a:prstGeom prst="rect">
            <a:avLst/>
          </a:prstGeom>
        </p:spPr>
      </p:pic>
      <p:grpSp>
        <p:nvGrpSpPr>
          <p:cNvPr id="12" name="Groupe 11">
            <a:extLst>
              <a:ext uri="{FF2B5EF4-FFF2-40B4-BE49-F238E27FC236}">
                <a16:creationId xmlns:a16="http://schemas.microsoft.com/office/drawing/2014/main" id="{90F9B639-F4DC-4944-91AC-455C57CF2E8A}"/>
              </a:ext>
            </a:extLst>
          </p:cNvPr>
          <p:cNvGrpSpPr/>
          <p:nvPr/>
        </p:nvGrpSpPr>
        <p:grpSpPr>
          <a:xfrm>
            <a:off x="1273915" y="2308185"/>
            <a:ext cx="1451881" cy="3558880"/>
            <a:chOff x="1273915" y="2308185"/>
            <a:chExt cx="1451881" cy="3558880"/>
          </a:xfrm>
        </p:grpSpPr>
        <p:grpSp>
          <p:nvGrpSpPr>
            <p:cNvPr id="42" name="Groupe 41"/>
            <p:cNvGrpSpPr/>
            <p:nvPr/>
          </p:nvGrpSpPr>
          <p:grpSpPr>
            <a:xfrm>
              <a:off x="1393937" y="5037050"/>
              <a:ext cx="1331859" cy="830015"/>
              <a:chOff x="2154012" y="5026335"/>
              <a:chExt cx="1331859" cy="830015"/>
            </a:xfrm>
          </p:grpSpPr>
          <p:sp>
            <p:nvSpPr>
              <p:cNvPr id="23" name="ZoneTexte 22"/>
              <p:cNvSpPr txBox="1"/>
              <p:nvPr/>
            </p:nvSpPr>
            <p:spPr>
              <a:xfrm>
                <a:off x="24610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panose="02000000000000000000"/>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endParaRPr>
              </a:p>
            </p:txBody>
          </p:sp>
          <p:sp>
            <p:nvSpPr>
              <p:cNvPr id="24" name="ZoneTexte 23"/>
              <p:cNvSpPr txBox="1"/>
              <p:nvPr/>
            </p:nvSpPr>
            <p:spPr>
              <a:xfrm>
                <a:off x="2154012" y="5548573"/>
                <a:ext cx="1331859" cy="307777"/>
              </a:xfrm>
              <a:prstGeom prst="rect">
                <a:avLst/>
              </a:prstGeom>
              <a:noFill/>
            </p:spPr>
            <p:txBody>
              <a:bodyPr wrap="square" rtlCol="0">
                <a:spAutoFit/>
              </a:bodyPr>
              <a:lstStyle/>
              <a:p>
                <a:r>
                  <a:rPr lang="fr-FR" sz="1400" dirty="0">
                    <a:latin typeface="Roboto Light" panose="02000000000000000000"/>
                  </a:rPr>
                  <a:t>I PREPARE</a:t>
                </a:r>
              </a:p>
            </p:txBody>
          </p:sp>
        </p:grpSp>
        <p:pic>
          <p:nvPicPr>
            <p:cNvPr id="10" name="Image 9">
              <a:extLst>
                <a:ext uri="{FF2B5EF4-FFF2-40B4-BE49-F238E27FC236}">
                  <a16:creationId xmlns:a16="http://schemas.microsoft.com/office/drawing/2014/main" id="{18650ECB-7F9D-4EC5-A35B-B161A7C25A83}"/>
                </a:ext>
              </a:extLst>
            </p:cNvPr>
            <p:cNvPicPr>
              <a:picLocks noChangeAspect="1"/>
            </p:cNvPicPr>
            <p:nvPr/>
          </p:nvPicPr>
          <p:blipFill rotWithShape="1">
            <a:blip r:embed="rId14"/>
            <a:srcRect r="57298"/>
            <a:stretch/>
          </p:blipFill>
          <p:spPr>
            <a:xfrm>
              <a:off x="1273915" y="2308185"/>
              <a:ext cx="1236694" cy="2786699"/>
            </a:xfrm>
            <a:prstGeom prst="rect">
              <a:avLst/>
            </a:prstGeom>
          </p:spPr>
        </p:pic>
      </p:grpSp>
      <p:grpSp>
        <p:nvGrpSpPr>
          <p:cNvPr id="14" name="Groupe 13">
            <a:extLst>
              <a:ext uri="{FF2B5EF4-FFF2-40B4-BE49-F238E27FC236}">
                <a16:creationId xmlns:a16="http://schemas.microsoft.com/office/drawing/2014/main" id="{0925BA82-98CC-4D68-A458-91470AC82B3D}"/>
              </a:ext>
            </a:extLst>
          </p:cNvPr>
          <p:cNvGrpSpPr/>
          <p:nvPr/>
        </p:nvGrpSpPr>
        <p:grpSpPr>
          <a:xfrm>
            <a:off x="332544" y="882725"/>
            <a:ext cx="3672840" cy="1053646"/>
            <a:chOff x="398417" y="523011"/>
            <a:chExt cx="3672840" cy="1053646"/>
          </a:xfrm>
        </p:grpSpPr>
        <p:sp>
          <p:nvSpPr>
            <p:cNvPr id="59" name="Rectangle 58"/>
            <p:cNvSpPr/>
            <p:nvPr/>
          </p:nvSpPr>
          <p:spPr>
            <a:xfrm>
              <a:off x="398417" y="662549"/>
              <a:ext cx="3672840" cy="765518"/>
            </a:xfrm>
            <a:prstGeom prst="rect">
              <a:avLst/>
            </a:prstGeom>
            <a:solidFill>
              <a:schemeClr val="bg1"/>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dirty="0">
                  <a:solidFill>
                    <a:prstClr val="black"/>
                  </a:solidFill>
                  <a:latin typeface="Roboto Light" panose="02000000000000000000"/>
                </a:rPr>
                <a:t>65 years old</a:t>
              </a:r>
            </a:p>
            <a:p>
              <a:pPr lvl="0"/>
              <a:r>
                <a:rPr lang="en-US" sz="1400" dirty="0" err="1">
                  <a:solidFill>
                    <a:prstClr val="black"/>
                  </a:solidFill>
                  <a:latin typeface="Roboto Light" panose="02000000000000000000"/>
                </a:rPr>
                <a:t>Hormonol</a:t>
              </a:r>
              <a:r>
                <a:rPr lang="en-US" sz="1400" dirty="0">
                  <a:solidFill>
                    <a:prstClr val="black"/>
                  </a:solidFill>
                  <a:latin typeface="Roboto Light" panose="02000000000000000000"/>
                </a:rPr>
                <a:t> disorder </a:t>
              </a:r>
            </a:p>
            <a:p>
              <a:pPr lvl="0"/>
              <a:r>
                <a:rPr lang="en-US" sz="1400" dirty="0">
                  <a:solidFill>
                    <a:prstClr val="black"/>
                  </a:solidFill>
                  <a:latin typeface="Roboto Light" panose="02000000000000000000"/>
                </a:rPr>
                <a:t>Sensitive skin with redness </a:t>
              </a:r>
            </a:p>
            <a:p>
              <a:pPr lvl="0"/>
              <a:r>
                <a:rPr lang="en-US" sz="1400" dirty="0">
                  <a:solidFill>
                    <a:prstClr val="black"/>
                  </a:solidFill>
                  <a:latin typeface="Roboto Light" panose="02000000000000000000"/>
                </a:rPr>
                <a:t>Large imperfections on the lower face</a:t>
              </a:r>
            </a:p>
          </p:txBody>
        </p:sp>
        <p:sp>
          <p:nvSpPr>
            <p:cNvPr id="71" name="Rectangle 70">
              <a:extLst>
                <a:ext uri="{FF2B5EF4-FFF2-40B4-BE49-F238E27FC236}">
                  <a16:creationId xmlns:a16="http://schemas.microsoft.com/office/drawing/2014/main" id="{70AA06A3-88F3-4DE3-9921-CD9AF2D41EB3}"/>
                </a:ext>
              </a:extLst>
            </p:cNvPr>
            <p:cNvSpPr/>
            <p:nvPr/>
          </p:nvSpPr>
          <p:spPr>
            <a:xfrm>
              <a:off x="423486" y="523011"/>
              <a:ext cx="3647771" cy="1053646"/>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236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p:cTn id="25" dur="500" fill="hold"/>
                                        <p:tgtEl>
                                          <p:spTgt spid="65"/>
                                        </p:tgtEl>
                                        <p:attrNameLst>
                                          <p:attrName>ppt_w</p:attrName>
                                        </p:attrNameLst>
                                      </p:cBhvr>
                                      <p:tavLst>
                                        <p:tav tm="0">
                                          <p:val>
                                            <p:fltVal val="0"/>
                                          </p:val>
                                        </p:tav>
                                        <p:tav tm="100000">
                                          <p:val>
                                            <p:strVal val="#ppt_w"/>
                                          </p:val>
                                        </p:tav>
                                      </p:tavLst>
                                    </p:anim>
                                    <p:anim calcmode="lin" valueType="num">
                                      <p:cBhvr>
                                        <p:cTn id="26" dur="500" fill="hold"/>
                                        <p:tgtEl>
                                          <p:spTgt spid="65"/>
                                        </p:tgtEl>
                                        <p:attrNameLst>
                                          <p:attrName>ppt_h</p:attrName>
                                        </p:attrNameLst>
                                      </p:cBhvr>
                                      <p:tavLst>
                                        <p:tav tm="0">
                                          <p:val>
                                            <p:fltVal val="0"/>
                                          </p:val>
                                        </p:tav>
                                        <p:tav tm="100000">
                                          <p:val>
                                            <p:strVal val="#ppt_h"/>
                                          </p:val>
                                        </p:tav>
                                      </p:tavLst>
                                    </p:anim>
                                    <p:animEffect transition="in" filter="fade">
                                      <p:cBhvr>
                                        <p:cTn id="27" dur="500"/>
                                        <p:tgtEl>
                                          <p:spTgt spid="65"/>
                                        </p:tgtEl>
                                      </p:cBhvr>
                                    </p:animEffect>
                                  </p:childTnLst>
                                </p:cTn>
                              </p:par>
                              <p:par>
                                <p:cTn id="28" presetID="53" presetClass="entr" presetSubtype="16"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 calcmode="lin" valueType="num">
                                      <p:cBhvr>
                                        <p:cTn id="30" dur="500" fill="hold"/>
                                        <p:tgtEl>
                                          <p:spTgt spid="66"/>
                                        </p:tgtEl>
                                        <p:attrNameLst>
                                          <p:attrName>ppt_w</p:attrName>
                                        </p:attrNameLst>
                                      </p:cBhvr>
                                      <p:tavLst>
                                        <p:tav tm="0">
                                          <p:val>
                                            <p:fltVal val="0"/>
                                          </p:val>
                                        </p:tav>
                                        <p:tav tm="100000">
                                          <p:val>
                                            <p:strVal val="#ppt_w"/>
                                          </p:val>
                                        </p:tav>
                                      </p:tavLst>
                                    </p:anim>
                                    <p:anim calcmode="lin" valueType="num">
                                      <p:cBhvr>
                                        <p:cTn id="31" dur="500" fill="hold"/>
                                        <p:tgtEl>
                                          <p:spTgt spid="66"/>
                                        </p:tgtEl>
                                        <p:attrNameLst>
                                          <p:attrName>ppt_h</p:attrName>
                                        </p:attrNameLst>
                                      </p:cBhvr>
                                      <p:tavLst>
                                        <p:tav tm="0">
                                          <p:val>
                                            <p:fltVal val="0"/>
                                          </p:val>
                                        </p:tav>
                                        <p:tav tm="100000">
                                          <p:val>
                                            <p:strVal val="#ppt_h"/>
                                          </p:val>
                                        </p:tav>
                                      </p:tavLst>
                                    </p:anim>
                                    <p:animEffect transition="in" filter="fade">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p:cTn id="47" dur="500" fill="hold"/>
                                        <p:tgtEl>
                                          <p:spTgt spid="63"/>
                                        </p:tgtEl>
                                        <p:attrNameLst>
                                          <p:attrName>ppt_w</p:attrName>
                                        </p:attrNameLst>
                                      </p:cBhvr>
                                      <p:tavLst>
                                        <p:tav tm="0">
                                          <p:val>
                                            <p:fltVal val="0"/>
                                          </p:val>
                                        </p:tav>
                                        <p:tav tm="100000">
                                          <p:val>
                                            <p:strVal val="#ppt_w"/>
                                          </p:val>
                                        </p:tav>
                                      </p:tavLst>
                                    </p:anim>
                                    <p:anim calcmode="lin" valueType="num">
                                      <p:cBhvr>
                                        <p:cTn id="48" dur="500" fill="hold"/>
                                        <p:tgtEl>
                                          <p:spTgt spid="63"/>
                                        </p:tgtEl>
                                        <p:attrNameLst>
                                          <p:attrName>ppt_h</p:attrName>
                                        </p:attrNameLst>
                                      </p:cBhvr>
                                      <p:tavLst>
                                        <p:tav tm="0">
                                          <p:val>
                                            <p:fltVal val="0"/>
                                          </p:val>
                                        </p:tav>
                                        <p:tav tm="100000">
                                          <p:val>
                                            <p:strVal val="#ppt_h"/>
                                          </p:val>
                                        </p:tav>
                                      </p:tavLst>
                                    </p:anim>
                                    <p:animEffect transition="in" filter="fade">
                                      <p:cBhvr>
                                        <p:cTn id="49" dur="500"/>
                                        <p:tgtEl>
                                          <p:spTgt spid="63"/>
                                        </p:tgtEl>
                                      </p:cBhvr>
                                    </p:animEffect>
                                  </p:childTnLst>
                                </p:cTn>
                              </p:par>
                              <p:par>
                                <p:cTn id="50" presetID="53" presetClass="entr" presetSubtype="16" fill="hold" nodeType="withEffect">
                                  <p:stCondLst>
                                    <p:cond delay="0"/>
                                  </p:stCondLst>
                                  <p:childTnLst>
                                    <p:set>
                                      <p:cBhvr>
                                        <p:cTn id="51" dur="1" fill="hold">
                                          <p:stCondLst>
                                            <p:cond delay="0"/>
                                          </p:stCondLst>
                                        </p:cTn>
                                        <p:tgtEl>
                                          <p:spTgt spid="64"/>
                                        </p:tgtEl>
                                        <p:attrNameLst>
                                          <p:attrName>style.visibility</p:attrName>
                                        </p:attrNameLst>
                                      </p:cBhvr>
                                      <p:to>
                                        <p:strVal val="visible"/>
                                      </p:to>
                                    </p:set>
                                    <p:anim calcmode="lin" valueType="num">
                                      <p:cBhvr>
                                        <p:cTn id="52" dur="500" fill="hold"/>
                                        <p:tgtEl>
                                          <p:spTgt spid="64"/>
                                        </p:tgtEl>
                                        <p:attrNameLst>
                                          <p:attrName>ppt_w</p:attrName>
                                        </p:attrNameLst>
                                      </p:cBhvr>
                                      <p:tavLst>
                                        <p:tav tm="0">
                                          <p:val>
                                            <p:fltVal val="0"/>
                                          </p:val>
                                        </p:tav>
                                        <p:tav tm="100000">
                                          <p:val>
                                            <p:strVal val="#ppt_w"/>
                                          </p:val>
                                        </p:tav>
                                      </p:tavLst>
                                    </p:anim>
                                    <p:anim calcmode="lin" valueType="num">
                                      <p:cBhvr>
                                        <p:cTn id="53" dur="500" fill="hold"/>
                                        <p:tgtEl>
                                          <p:spTgt spid="64"/>
                                        </p:tgtEl>
                                        <p:attrNameLst>
                                          <p:attrName>ppt_h</p:attrName>
                                        </p:attrNameLst>
                                      </p:cBhvr>
                                      <p:tavLst>
                                        <p:tav tm="0">
                                          <p:val>
                                            <p:fltVal val="0"/>
                                          </p:val>
                                        </p:tav>
                                        <p:tav tm="100000">
                                          <p:val>
                                            <p:strVal val="#ppt_h"/>
                                          </p:val>
                                        </p:tav>
                                      </p:tavLst>
                                    </p:anim>
                                    <p:animEffect transition="in" filter="fade">
                                      <p:cBhvr>
                                        <p:cTn id="54" dur="500"/>
                                        <p:tgtEl>
                                          <p:spTgt spid="6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F5DA592D-1408-473D-8E21-10AC0250C492}"/>
              </a:ext>
            </a:extLst>
          </p:cNvPr>
          <p:cNvSpPr txBox="1">
            <a:spLocks/>
          </p:cNvSpPr>
          <p:nvPr/>
        </p:nvSpPr>
        <p:spPr>
          <a:xfrm>
            <a:off x="209550" y="536343"/>
            <a:ext cx="11772899"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err="1">
                <a:solidFill>
                  <a:srgbClr val="3E3E3E"/>
                </a:solidFill>
                <a:latin typeface="KyivType Sans2" panose="00000500000000000000" pitchFamily="50" charset="0"/>
              </a:rPr>
              <a:t>Acne</a:t>
            </a:r>
            <a:r>
              <a:rPr lang="fr-FR" sz="2800" dirty="0">
                <a:solidFill>
                  <a:srgbClr val="3E3E3E"/>
                </a:solidFill>
                <a:latin typeface="KyivType Sans2" panose="00000500000000000000" pitchFamily="50" charset="0"/>
              </a:rPr>
              <a:t>: </a:t>
            </a:r>
            <a:r>
              <a:rPr lang="fr-FR" sz="2800" dirty="0" err="1">
                <a:solidFill>
                  <a:srgbClr val="3E3E3E"/>
                </a:solidFill>
                <a:latin typeface="KyivType Sans2" panose="00000500000000000000" pitchFamily="50" charset="0"/>
              </a:rPr>
              <a:t>what</a:t>
            </a:r>
            <a:r>
              <a:rPr lang="fr-FR" sz="2800" dirty="0">
                <a:solidFill>
                  <a:srgbClr val="3E3E3E"/>
                </a:solidFill>
                <a:latin typeface="KyivType Sans2" panose="00000500000000000000" pitchFamily="50" charset="0"/>
              </a:rPr>
              <a:t> </a:t>
            </a:r>
            <a:r>
              <a:rPr lang="fr-FR" sz="2800" dirty="0" err="1">
                <a:solidFill>
                  <a:srgbClr val="3E3E3E"/>
                </a:solidFill>
                <a:latin typeface="KyivType Sans2" panose="00000500000000000000" pitchFamily="50" charset="0"/>
              </a:rPr>
              <a:t>is</a:t>
            </a:r>
            <a:r>
              <a:rPr lang="fr-FR" sz="2800" dirty="0">
                <a:solidFill>
                  <a:srgbClr val="3E3E3E"/>
                </a:solidFill>
                <a:latin typeface="KyivType Sans2" panose="00000500000000000000" pitchFamily="50" charset="0"/>
              </a:rPr>
              <a:t> </a:t>
            </a:r>
            <a:r>
              <a:rPr lang="fr-FR" sz="2800" dirty="0" err="1">
                <a:solidFill>
                  <a:srgbClr val="3E3E3E"/>
                </a:solidFill>
                <a:latin typeface="KyivType Sans2" panose="00000500000000000000" pitchFamily="50" charset="0"/>
              </a:rPr>
              <a:t>it</a:t>
            </a:r>
            <a:r>
              <a:rPr lang="fr-FR" sz="2800" dirty="0">
                <a:solidFill>
                  <a:srgbClr val="3E3E3E"/>
                </a:solidFill>
                <a:latin typeface="KyivType Sans2" panose="00000500000000000000" pitchFamily="50" charset="0"/>
              </a:rPr>
              <a:t> ?</a:t>
            </a:r>
          </a:p>
        </p:txBody>
      </p:sp>
      <p:sp>
        <p:nvSpPr>
          <p:cNvPr id="5" name="Rectangle 4">
            <a:extLst>
              <a:ext uri="{FF2B5EF4-FFF2-40B4-BE49-F238E27FC236}">
                <a16:creationId xmlns:a16="http://schemas.microsoft.com/office/drawing/2014/main" id="{23138154-C2FB-4D25-98A0-283257411DED}"/>
              </a:ext>
            </a:extLst>
          </p:cNvPr>
          <p:cNvSpPr/>
          <p:nvPr/>
        </p:nvSpPr>
        <p:spPr>
          <a:xfrm>
            <a:off x="0" y="1480412"/>
            <a:ext cx="12192000" cy="338554"/>
          </a:xfrm>
          <a:prstGeom prst="rect">
            <a:avLst/>
          </a:prstGeom>
        </p:spPr>
        <p:txBody>
          <a:bodyPr wrap="square">
            <a:spAutoFit/>
          </a:bodyPr>
          <a:lstStyle/>
          <a:p>
            <a:pPr algn="ctr"/>
            <a:r>
              <a:rPr lang="en-US" sz="1600" dirty="0">
                <a:solidFill>
                  <a:schemeClr val="tx1">
                    <a:lumMod val="75000"/>
                    <a:lumOff val="25000"/>
                  </a:schemeClr>
                </a:solidFill>
                <a:latin typeface="Roboto Light" panose="02000000000000000000" pitchFamily="2" charset="0"/>
                <a:ea typeface="Roboto Light" panose="02000000000000000000" pitchFamily="2" charset="0"/>
              </a:rPr>
              <a:t>It is a disorder of the pilosebaceous follicle which combines several anomalies</a:t>
            </a:r>
            <a:endParaRPr lang="fr-FR" sz="16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772F6F54-BF8D-41C0-A157-749C8C58308E}"/>
              </a:ext>
            </a:extLst>
          </p:cNvPr>
          <p:cNvSpPr/>
          <p:nvPr/>
        </p:nvSpPr>
        <p:spPr>
          <a:xfrm>
            <a:off x="3284620" y="3848964"/>
            <a:ext cx="8494296" cy="1528624"/>
          </a:xfrm>
          <a:prstGeom prst="rect">
            <a:avLst/>
          </a:prstGeom>
          <a:noFill/>
          <a:ln>
            <a:solidFill>
              <a:srgbClr val="B7A1C7"/>
            </a:solidFill>
          </a:ln>
        </p:spPr>
        <p:txBody>
          <a:bodyPr wrap="square">
            <a:spAutoFit/>
          </a:bodyPr>
          <a:lstStyle/>
          <a:p>
            <a:pPr marL="285750" indent="-285750" algn="just">
              <a:buFont typeface="Wingdings" panose="05000000000000000000" pitchFamily="2" charset="2"/>
              <a:buChar char="Ø"/>
            </a:pP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HYPERPRODUCTION OF SEBUM produced by the sebaceous gland, active under the influence of hormones</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OBSTRUCTION OF THE FOLLICULAR CANAL preventing the normal elimination of sebum</a:t>
            </a:r>
          </a:p>
          <a:p>
            <a:pPr marL="285750" indent="-285750" algn="just">
              <a:buFont typeface="Wingdings" panose="05000000000000000000" pitchFamily="2" charset="2"/>
              <a:buChar char="Ø"/>
            </a:pP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INFLAMMATION due to the proliferation of microbial agent</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nvGrpSpPr>
          <p:cNvPr id="3" name="Groupe 2">
            <a:extLst>
              <a:ext uri="{FF2B5EF4-FFF2-40B4-BE49-F238E27FC236}">
                <a16:creationId xmlns:a16="http://schemas.microsoft.com/office/drawing/2014/main" id="{7D328C6C-A0D7-4496-A624-EA3911E9CEB7}"/>
              </a:ext>
            </a:extLst>
          </p:cNvPr>
          <p:cNvGrpSpPr/>
          <p:nvPr/>
        </p:nvGrpSpPr>
        <p:grpSpPr>
          <a:xfrm>
            <a:off x="236387" y="3508147"/>
            <a:ext cx="2546498" cy="1712913"/>
            <a:chOff x="209550" y="3430216"/>
            <a:chExt cx="2546498" cy="1712913"/>
          </a:xfrm>
        </p:grpSpPr>
        <p:sp>
          <p:nvSpPr>
            <p:cNvPr id="7" name="ZoneTexte 6">
              <a:extLst>
                <a:ext uri="{FF2B5EF4-FFF2-40B4-BE49-F238E27FC236}">
                  <a16:creationId xmlns:a16="http://schemas.microsoft.com/office/drawing/2014/main" id="{FB8989D6-D9E9-49D5-BA83-CED795B30A33}"/>
                </a:ext>
              </a:extLst>
            </p:cNvPr>
            <p:cNvSpPr txBox="1"/>
            <p:nvPr/>
          </p:nvSpPr>
          <p:spPr>
            <a:xfrm rot="5400000">
              <a:off x="648143" y="2991623"/>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80%</a:t>
              </a:r>
            </a:p>
          </p:txBody>
        </p:sp>
        <p:sp>
          <p:nvSpPr>
            <p:cNvPr id="8" name="Rectangle 7">
              <a:extLst>
                <a:ext uri="{FF2B5EF4-FFF2-40B4-BE49-F238E27FC236}">
                  <a16:creationId xmlns:a16="http://schemas.microsoft.com/office/drawing/2014/main" id="{9640777D-571D-4D27-85AD-788337F56BF7}"/>
                </a:ext>
              </a:extLst>
            </p:cNvPr>
            <p:cNvSpPr/>
            <p:nvPr/>
          </p:nvSpPr>
          <p:spPr>
            <a:xfrm>
              <a:off x="432122" y="4619909"/>
              <a:ext cx="2177727" cy="523220"/>
            </a:xfrm>
            <a:prstGeom prst="rect">
              <a:avLst/>
            </a:prstGeom>
          </p:spPr>
          <p:txBody>
            <a:bodyPr wrap="square">
              <a:spAutoFit/>
            </a:bodyPr>
            <a:lstStyle/>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Acne affects almost 80% of teenagers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sp>
        <p:nvSpPr>
          <p:cNvPr id="9" name="Rectangle 8">
            <a:extLst>
              <a:ext uri="{FF2B5EF4-FFF2-40B4-BE49-F238E27FC236}">
                <a16:creationId xmlns:a16="http://schemas.microsoft.com/office/drawing/2014/main" id="{37246F03-EF7C-4D84-8C84-0F0D5E985189}"/>
              </a:ext>
            </a:extLst>
          </p:cNvPr>
          <p:cNvSpPr/>
          <p:nvPr/>
        </p:nvSpPr>
        <p:spPr>
          <a:xfrm>
            <a:off x="264041" y="2406747"/>
            <a:ext cx="2491190" cy="4174527"/>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37D719D-91D2-4AF9-98DB-55EF05B822A8}"/>
              </a:ext>
            </a:extLst>
          </p:cNvPr>
          <p:cNvSpPr/>
          <p:nvPr/>
        </p:nvSpPr>
        <p:spPr>
          <a:xfrm>
            <a:off x="3284620" y="2412569"/>
            <a:ext cx="8494296" cy="1097736"/>
          </a:xfrm>
          <a:prstGeom prst="rect">
            <a:avLst/>
          </a:prstGeom>
          <a:solidFill>
            <a:srgbClr val="DFD6E6"/>
          </a:solidFill>
          <a:ln>
            <a:noFill/>
          </a:ln>
        </p:spPr>
        <p:txBody>
          <a:bodyPr wrap="square">
            <a:spAutoFit/>
          </a:bodyPr>
          <a:lstStyle/>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What</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is</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sebum</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a:t>
            </a: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An oily film secreted naturally by the skin which maintains the skin's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hydration, protects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it from drying out and external aggression and keeps it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supple.</a:t>
            </a: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When produced in excess, it is the cause of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oily skin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and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acne pimples</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nvGrpSpPr>
          <p:cNvPr id="16" name="Groupe 15">
            <a:extLst>
              <a:ext uri="{FF2B5EF4-FFF2-40B4-BE49-F238E27FC236}">
                <a16:creationId xmlns:a16="http://schemas.microsoft.com/office/drawing/2014/main" id="{93250DB1-B41A-4B73-B98B-3579046F19AD}"/>
              </a:ext>
            </a:extLst>
          </p:cNvPr>
          <p:cNvGrpSpPr/>
          <p:nvPr/>
        </p:nvGrpSpPr>
        <p:grpSpPr>
          <a:xfrm>
            <a:off x="133350" y="1971675"/>
            <a:ext cx="2546498" cy="1712913"/>
            <a:chOff x="133350" y="1990725"/>
            <a:chExt cx="2546498" cy="1712913"/>
          </a:xfrm>
        </p:grpSpPr>
        <p:sp>
          <p:nvSpPr>
            <p:cNvPr id="12" name="ZoneTexte 11">
              <a:extLst>
                <a:ext uri="{FF2B5EF4-FFF2-40B4-BE49-F238E27FC236}">
                  <a16:creationId xmlns:a16="http://schemas.microsoft.com/office/drawing/2014/main" id="{53D6CC12-FC76-4EE1-BB0D-A0DCC1A8C908}"/>
                </a:ext>
              </a:extLst>
            </p:cNvPr>
            <p:cNvSpPr txBox="1"/>
            <p:nvPr/>
          </p:nvSpPr>
          <p:spPr>
            <a:xfrm rot="5400000">
              <a:off x="571943" y="155213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20%</a:t>
              </a:r>
            </a:p>
          </p:txBody>
        </p:sp>
        <p:sp>
          <p:nvSpPr>
            <p:cNvPr id="13" name="Rectangle 12">
              <a:extLst>
                <a:ext uri="{FF2B5EF4-FFF2-40B4-BE49-F238E27FC236}">
                  <a16:creationId xmlns:a16="http://schemas.microsoft.com/office/drawing/2014/main" id="{613D784F-287A-4CEB-B5B6-105F6DA6A736}"/>
                </a:ext>
              </a:extLst>
            </p:cNvPr>
            <p:cNvSpPr/>
            <p:nvPr/>
          </p:nvSpPr>
          <p:spPr>
            <a:xfrm>
              <a:off x="432122" y="3180418"/>
              <a:ext cx="2177727" cy="523220"/>
            </a:xfrm>
            <a:prstGeom prst="rect">
              <a:avLst/>
            </a:prstGeom>
          </p:spPr>
          <p:txBody>
            <a:bodyPr wrap="square">
              <a:spAutoFit/>
            </a:bodyPr>
            <a:lstStyle/>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Baby acne affects around 20% of newborns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grpSp>
        <p:nvGrpSpPr>
          <p:cNvPr id="2" name="Groupe 1">
            <a:extLst>
              <a:ext uri="{FF2B5EF4-FFF2-40B4-BE49-F238E27FC236}">
                <a16:creationId xmlns:a16="http://schemas.microsoft.com/office/drawing/2014/main" id="{38F9F484-6089-4E08-B736-75E7EFD9FE3A}"/>
              </a:ext>
            </a:extLst>
          </p:cNvPr>
          <p:cNvGrpSpPr/>
          <p:nvPr/>
        </p:nvGrpSpPr>
        <p:grpSpPr>
          <a:xfrm>
            <a:off x="133350" y="4829175"/>
            <a:ext cx="2546498" cy="1712913"/>
            <a:chOff x="133350" y="4829175"/>
            <a:chExt cx="2546498" cy="1712913"/>
          </a:xfrm>
        </p:grpSpPr>
        <p:sp>
          <p:nvSpPr>
            <p:cNvPr id="14" name="ZoneTexte 13">
              <a:extLst>
                <a:ext uri="{FF2B5EF4-FFF2-40B4-BE49-F238E27FC236}">
                  <a16:creationId xmlns:a16="http://schemas.microsoft.com/office/drawing/2014/main" id="{E745F8E1-082F-4CB2-B58B-B0C6BFD345A6}"/>
                </a:ext>
              </a:extLst>
            </p:cNvPr>
            <p:cNvSpPr txBox="1"/>
            <p:nvPr/>
          </p:nvSpPr>
          <p:spPr>
            <a:xfrm rot="5400000">
              <a:off x="571943" y="439058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40%</a:t>
              </a:r>
            </a:p>
          </p:txBody>
        </p:sp>
        <p:sp>
          <p:nvSpPr>
            <p:cNvPr id="15" name="Rectangle 14">
              <a:extLst>
                <a:ext uri="{FF2B5EF4-FFF2-40B4-BE49-F238E27FC236}">
                  <a16:creationId xmlns:a16="http://schemas.microsoft.com/office/drawing/2014/main" id="{1832CA78-A6AD-4FA5-BE8D-88D449E26059}"/>
                </a:ext>
              </a:extLst>
            </p:cNvPr>
            <p:cNvSpPr/>
            <p:nvPr/>
          </p:nvSpPr>
          <p:spPr>
            <a:xfrm>
              <a:off x="432122" y="6018868"/>
              <a:ext cx="2177727" cy="523220"/>
            </a:xfrm>
            <a:prstGeom prst="rect">
              <a:avLst/>
            </a:prstGeom>
          </p:spPr>
          <p:txBody>
            <a:bodyPr wrap="square">
              <a:spAutoFit/>
            </a:bodyPr>
            <a:lstStyle/>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Acne affects almost 40% of adult women</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sp>
        <p:nvSpPr>
          <p:cNvPr id="17" name="Rectangle 16">
            <a:extLst>
              <a:ext uri="{FF2B5EF4-FFF2-40B4-BE49-F238E27FC236}">
                <a16:creationId xmlns:a16="http://schemas.microsoft.com/office/drawing/2014/main" id="{B54DBAAC-3A4B-491B-ACD5-4F52C7678F7B}"/>
              </a:ext>
            </a:extLst>
          </p:cNvPr>
          <p:cNvSpPr/>
          <p:nvPr/>
        </p:nvSpPr>
        <p:spPr>
          <a:xfrm>
            <a:off x="3284620" y="5670043"/>
            <a:ext cx="8494296" cy="738664"/>
          </a:xfrm>
          <a:prstGeom prst="rect">
            <a:avLst/>
          </a:prstGeom>
          <a:noFill/>
          <a:ln>
            <a:noFill/>
          </a:ln>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To know more:</a:t>
            </a:r>
          </a:p>
          <a:p>
            <a:pPr algn="just"/>
            <a:r>
              <a:rPr lang="fr-FR" sz="1400" i="1" dirty="0" err="1">
                <a:solidFill>
                  <a:schemeClr val="tx1">
                    <a:lumMod val="75000"/>
                    <a:lumOff val="25000"/>
                  </a:schemeClr>
                </a:solidFill>
                <a:latin typeface="Roboto Light" panose="02000000000000000000" pitchFamily="2" charset="0"/>
                <a:ea typeface="Roboto Light" panose="02000000000000000000" pitchFamily="2" charset="0"/>
              </a:rPr>
              <a:t>Propionobacterium</a:t>
            </a:r>
            <a:r>
              <a:rPr lang="fr-FR" sz="1400" i="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i="1" dirty="0" err="1">
                <a:solidFill>
                  <a:schemeClr val="tx1">
                    <a:lumMod val="75000"/>
                    <a:lumOff val="25000"/>
                  </a:schemeClr>
                </a:solidFill>
                <a:latin typeface="Roboto Light" panose="02000000000000000000" pitchFamily="2" charset="0"/>
                <a:ea typeface="Roboto Light" panose="02000000000000000000" pitchFamily="2" charset="0"/>
              </a:rPr>
              <a:t>acnes</a:t>
            </a:r>
            <a:r>
              <a:rPr lang="fr-FR" sz="1400" i="1" dirty="0">
                <a:solidFill>
                  <a:schemeClr val="tx1">
                    <a:lumMod val="75000"/>
                    <a:lumOff val="25000"/>
                  </a:schemeClr>
                </a:solidFill>
                <a:latin typeface="Roboto Light" panose="02000000000000000000" pitchFamily="2" charset="0"/>
                <a:ea typeface="Roboto Light" panose="02000000000000000000" pitchFamily="2" charset="0"/>
              </a:rPr>
              <a:t>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is a micro-organism found in follicles. In the presence of large quantities of sebum, it multiplies and contributes to the inflammation of the follicle. </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41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del Recycled Notebook | Branded Eco Notebooks | Totally Brand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4" b="98926" l="9961" r="89844"/>
                    </a14:imgEffect>
                  </a14:imgLayer>
                </a14:imgProps>
              </a:ext>
              <a:ext uri="{28A0092B-C50C-407E-A947-70E740481C1C}">
                <a14:useLocalDpi xmlns:a14="http://schemas.microsoft.com/office/drawing/2010/main" val="0"/>
              </a:ext>
            </a:extLst>
          </a:blip>
          <a:srcRect/>
          <a:stretch>
            <a:fillRect/>
          </a:stretch>
        </p:blipFill>
        <p:spPr bwMode="auto">
          <a:xfrm>
            <a:off x="-413635" y="1766308"/>
            <a:ext cx="4564818" cy="398529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val="0"/>
              </a:ext>
            </a:extLst>
          </a:blip>
          <a:srcRect l="37097" t="6873" r="39652" b="19725"/>
          <a:stretch/>
        </p:blipFill>
        <p:spPr>
          <a:xfrm>
            <a:off x="636173" y="2485729"/>
            <a:ext cx="628072" cy="2521838"/>
          </a:xfrm>
          <a:prstGeom prst="rect">
            <a:avLst/>
          </a:prstGeom>
        </p:spPr>
      </p:pic>
      <p:pic>
        <p:nvPicPr>
          <p:cNvPr id="7" name="Image 6"/>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1392687" y="2971836"/>
            <a:ext cx="433587" cy="411314"/>
          </a:xfrm>
          <a:prstGeom prst="rect">
            <a:avLst/>
          </a:prstGeom>
        </p:spPr>
      </p:pic>
      <p:pic>
        <p:nvPicPr>
          <p:cNvPr id="10" name="Image 9"/>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1392687" y="3625169"/>
            <a:ext cx="433587" cy="411314"/>
          </a:xfrm>
          <a:prstGeom prst="rect">
            <a:avLst/>
          </a:prstGeom>
        </p:spPr>
      </p:pic>
      <p:pic>
        <p:nvPicPr>
          <p:cNvPr id="11" name="Image 10"/>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1390251" y="4278502"/>
            <a:ext cx="433587" cy="411314"/>
          </a:xfrm>
          <a:prstGeom prst="rect">
            <a:avLst/>
          </a:prstGeom>
        </p:spPr>
      </p:pic>
      <p:sp>
        <p:nvSpPr>
          <p:cNvPr id="9" name="ZoneTexte 8"/>
          <p:cNvSpPr txBox="1"/>
          <p:nvPr/>
        </p:nvSpPr>
        <p:spPr>
          <a:xfrm>
            <a:off x="1834610" y="2915883"/>
            <a:ext cx="1746207" cy="523220"/>
          </a:xfrm>
          <a:prstGeom prst="rect">
            <a:avLst/>
          </a:prstGeom>
          <a:noFill/>
        </p:spPr>
        <p:txBody>
          <a:bodyPr wrap="square" rtlCol="0">
            <a:spAutoFit/>
          </a:bodyPr>
          <a:lstStyle/>
          <a:p>
            <a:r>
              <a:rPr lang="fr-FR" sz="1400" dirty="0" err="1">
                <a:latin typeface="Roboto Light" panose="02000000000000000000"/>
              </a:rPr>
              <a:t>Regulates</a:t>
            </a:r>
            <a:r>
              <a:rPr lang="fr-FR" sz="1400" dirty="0">
                <a:latin typeface="Roboto Light" panose="02000000000000000000"/>
              </a:rPr>
              <a:t> </a:t>
            </a:r>
            <a:r>
              <a:rPr lang="fr-FR" sz="1400" dirty="0" err="1">
                <a:latin typeface="Roboto Light" panose="02000000000000000000"/>
              </a:rPr>
              <a:t>sebum</a:t>
            </a:r>
            <a:r>
              <a:rPr lang="fr-FR" sz="1400" dirty="0">
                <a:latin typeface="Roboto Light" panose="02000000000000000000"/>
              </a:rPr>
              <a:t> production</a:t>
            </a:r>
          </a:p>
        </p:txBody>
      </p:sp>
      <p:sp>
        <p:nvSpPr>
          <p:cNvPr id="13" name="ZoneTexte 12"/>
          <p:cNvSpPr txBox="1"/>
          <p:nvPr/>
        </p:nvSpPr>
        <p:spPr>
          <a:xfrm>
            <a:off x="1823839" y="3667151"/>
            <a:ext cx="1746207" cy="307777"/>
          </a:xfrm>
          <a:prstGeom prst="rect">
            <a:avLst/>
          </a:prstGeom>
          <a:noFill/>
        </p:spPr>
        <p:txBody>
          <a:bodyPr wrap="square" rtlCol="0">
            <a:spAutoFit/>
          </a:bodyPr>
          <a:lstStyle/>
          <a:p>
            <a:r>
              <a:rPr lang="fr-FR" sz="1400" dirty="0">
                <a:latin typeface="Roboto Light" panose="02000000000000000000"/>
              </a:rPr>
              <a:t>Light imperfection</a:t>
            </a:r>
          </a:p>
        </p:txBody>
      </p:sp>
      <p:sp>
        <p:nvSpPr>
          <p:cNvPr id="14" name="ZoneTexte 13"/>
          <p:cNvSpPr txBox="1"/>
          <p:nvPr/>
        </p:nvSpPr>
        <p:spPr>
          <a:xfrm>
            <a:off x="1827730" y="4320484"/>
            <a:ext cx="1746207" cy="307777"/>
          </a:xfrm>
          <a:prstGeom prst="rect">
            <a:avLst/>
          </a:prstGeom>
          <a:noFill/>
        </p:spPr>
        <p:txBody>
          <a:bodyPr wrap="square" rtlCol="0">
            <a:spAutoFit/>
          </a:bodyPr>
          <a:lstStyle/>
          <a:p>
            <a:r>
              <a:rPr lang="fr-FR" sz="1400" dirty="0">
                <a:latin typeface="Roboto Light" panose="02000000000000000000"/>
              </a:rPr>
              <a:t>Quintessence</a:t>
            </a:r>
          </a:p>
        </p:txBody>
      </p:sp>
      <p:pic>
        <p:nvPicPr>
          <p:cNvPr id="15" name="Picture 2" descr="Mendel Recycled Notebook | Branded Eco Notebooks | Totally Brand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4" b="98926" l="9961" r="89844"/>
                    </a14:imgEffect>
                  </a14:imgLayer>
                </a14:imgProps>
              </a:ext>
              <a:ext uri="{28A0092B-C50C-407E-A947-70E740481C1C}">
                <a14:useLocalDpi xmlns:a14="http://schemas.microsoft.com/office/drawing/2010/main" val="0"/>
              </a:ext>
            </a:extLst>
          </a:blip>
          <a:srcRect/>
          <a:stretch>
            <a:fillRect/>
          </a:stretch>
        </p:blipFill>
        <p:spPr bwMode="auto">
          <a:xfrm>
            <a:off x="3823875" y="1766308"/>
            <a:ext cx="4564818" cy="398529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5630197" y="2971836"/>
            <a:ext cx="433587" cy="411314"/>
          </a:xfrm>
          <a:prstGeom prst="rect">
            <a:avLst/>
          </a:prstGeom>
        </p:spPr>
      </p:pic>
      <p:pic>
        <p:nvPicPr>
          <p:cNvPr id="18" name="Image 17"/>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5630197" y="3625169"/>
            <a:ext cx="433587" cy="411314"/>
          </a:xfrm>
          <a:prstGeom prst="rect">
            <a:avLst/>
          </a:prstGeom>
        </p:spPr>
      </p:pic>
      <p:pic>
        <p:nvPicPr>
          <p:cNvPr id="19" name="Image 18"/>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5627761" y="4278502"/>
            <a:ext cx="433587" cy="411314"/>
          </a:xfrm>
          <a:prstGeom prst="rect">
            <a:avLst/>
          </a:prstGeom>
        </p:spPr>
      </p:pic>
      <p:sp>
        <p:nvSpPr>
          <p:cNvPr id="20" name="ZoneTexte 19"/>
          <p:cNvSpPr txBox="1"/>
          <p:nvPr/>
        </p:nvSpPr>
        <p:spPr>
          <a:xfrm>
            <a:off x="6072120" y="2915883"/>
            <a:ext cx="1746207" cy="523220"/>
          </a:xfrm>
          <a:prstGeom prst="rect">
            <a:avLst/>
          </a:prstGeom>
          <a:noFill/>
        </p:spPr>
        <p:txBody>
          <a:bodyPr wrap="square" rtlCol="0">
            <a:spAutoFit/>
          </a:bodyPr>
          <a:lstStyle/>
          <a:p>
            <a:r>
              <a:rPr lang="fr-FR" sz="1400" dirty="0" err="1">
                <a:latin typeface="Roboto Light" panose="02000000000000000000"/>
              </a:rPr>
              <a:t>Soothes</a:t>
            </a:r>
            <a:r>
              <a:rPr lang="fr-FR" sz="1400" dirty="0">
                <a:latin typeface="Roboto Light" panose="02000000000000000000"/>
              </a:rPr>
              <a:t> inflammations</a:t>
            </a:r>
          </a:p>
        </p:txBody>
      </p:sp>
      <p:sp>
        <p:nvSpPr>
          <p:cNvPr id="21" name="ZoneTexte 20"/>
          <p:cNvSpPr txBox="1"/>
          <p:nvPr/>
        </p:nvSpPr>
        <p:spPr>
          <a:xfrm>
            <a:off x="6061349" y="3667151"/>
            <a:ext cx="1746207" cy="307777"/>
          </a:xfrm>
          <a:prstGeom prst="rect">
            <a:avLst/>
          </a:prstGeom>
          <a:noFill/>
        </p:spPr>
        <p:txBody>
          <a:bodyPr wrap="square" rtlCol="0">
            <a:spAutoFit/>
          </a:bodyPr>
          <a:lstStyle/>
          <a:p>
            <a:r>
              <a:rPr lang="fr-FR" sz="1400" dirty="0">
                <a:latin typeface="Roboto Light" panose="02000000000000000000"/>
              </a:rPr>
              <a:t>Anti-</a:t>
            </a:r>
            <a:r>
              <a:rPr lang="fr-FR" sz="1400" dirty="0" err="1">
                <a:latin typeface="Roboto Light" panose="02000000000000000000"/>
              </a:rPr>
              <a:t>redness</a:t>
            </a:r>
            <a:endParaRPr lang="fr-FR" sz="1400" dirty="0">
              <a:latin typeface="Roboto Light" panose="02000000000000000000"/>
            </a:endParaRPr>
          </a:p>
        </p:txBody>
      </p:sp>
      <p:sp>
        <p:nvSpPr>
          <p:cNvPr id="22" name="ZoneTexte 21"/>
          <p:cNvSpPr txBox="1"/>
          <p:nvPr/>
        </p:nvSpPr>
        <p:spPr>
          <a:xfrm>
            <a:off x="6065240" y="4320484"/>
            <a:ext cx="1746207" cy="307777"/>
          </a:xfrm>
          <a:prstGeom prst="rect">
            <a:avLst/>
          </a:prstGeom>
          <a:noFill/>
        </p:spPr>
        <p:txBody>
          <a:bodyPr wrap="square" rtlCol="0">
            <a:spAutoFit/>
          </a:bodyPr>
          <a:lstStyle/>
          <a:p>
            <a:r>
              <a:rPr lang="fr-FR" sz="1400" dirty="0" err="1">
                <a:latin typeface="Roboto Light" panose="02000000000000000000"/>
              </a:rPr>
              <a:t>Burdock</a:t>
            </a:r>
            <a:r>
              <a:rPr lang="fr-FR" sz="1400" dirty="0">
                <a:latin typeface="Roboto Light" panose="02000000000000000000"/>
              </a:rPr>
              <a:t> / Arnica</a:t>
            </a:r>
          </a:p>
        </p:txBody>
      </p:sp>
      <p:pic>
        <p:nvPicPr>
          <p:cNvPr id="6" name="Imag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450" b="77094" l="27051" r="67714">
                        <a14:foregroundMark x1="63351" y1="30366" x2="63351" y2="30366"/>
                        <a14:foregroundMark x1="34031" y1="21335" x2="34031" y2="21335"/>
                        <a14:foregroundMark x1="34031" y1="19110" x2="34031" y2="19110"/>
                        <a14:foregroundMark x1="33159" y1="16885" x2="33159" y2="16885"/>
                        <a14:foregroundMark x1="32635" y1="12827" x2="32635" y2="12827"/>
                      </a14:backgroundRemoval>
                    </a14:imgEffect>
                  </a14:imgLayer>
                </a14:imgProps>
              </a:ext>
              <a:ext uri="{28A0092B-C50C-407E-A947-70E740481C1C}">
                <a14:useLocalDpi xmlns:a14="http://schemas.microsoft.com/office/drawing/2010/main" val="0"/>
              </a:ext>
            </a:extLst>
          </a:blip>
          <a:srcRect l="31573" t="10986" r="33356" b="28247"/>
          <a:stretch/>
        </p:blipFill>
        <p:spPr>
          <a:xfrm>
            <a:off x="4785609" y="2858015"/>
            <a:ext cx="833816" cy="1926048"/>
          </a:xfrm>
          <a:prstGeom prst="rect">
            <a:avLst/>
          </a:prstGeom>
        </p:spPr>
      </p:pic>
      <p:pic>
        <p:nvPicPr>
          <p:cNvPr id="23" name="Picture 2" descr="Mendel Recycled Notebook | Branded Eco Notebooks | Totally Brand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4" b="98926" l="9961" r="89844"/>
                    </a14:imgEffect>
                  </a14:imgLayer>
                </a14:imgProps>
              </a:ext>
              <a:ext uri="{28A0092B-C50C-407E-A947-70E740481C1C}">
                <a14:useLocalDpi xmlns:a14="http://schemas.microsoft.com/office/drawing/2010/main" val="0"/>
              </a:ext>
            </a:extLst>
          </a:blip>
          <a:srcRect/>
          <a:stretch>
            <a:fillRect/>
          </a:stretch>
        </p:blipFill>
        <p:spPr bwMode="auto">
          <a:xfrm>
            <a:off x="8108719" y="1674505"/>
            <a:ext cx="4639718" cy="3985291"/>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9915041" y="2880033"/>
            <a:ext cx="433587" cy="411314"/>
          </a:xfrm>
          <a:prstGeom prst="rect">
            <a:avLst/>
          </a:prstGeom>
        </p:spPr>
      </p:pic>
      <p:pic>
        <p:nvPicPr>
          <p:cNvPr id="26" name="Image 25"/>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9915041" y="3533366"/>
            <a:ext cx="433587" cy="411314"/>
          </a:xfrm>
          <a:prstGeom prst="rect">
            <a:avLst/>
          </a:prstGeom>
        </p:spPr>
      </p:pic>
      <p:pic>
        <p:nvPicPr>
          <p:cNvPr id="27" name="Image 26"/>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9912605" y="4186699"/>
            <a:ext cx="433587" cy="411314"/>
          </a:xfrm>
          <a:prstGeom prst="rect">
            <a:avLst/>
          </a:prstGeom>
        </p:spPr>
      </p:pic>
      <p:sp>
        <p:nvSpPr>
          <p:cNvPr id="28" name="ZoneTexte 27"/>
          <p:cNvSpPr txBox="1"/>
          <p:nvPr/>
        </p:nvSpPr>
        <p:spPr>
          <a:xfrm>
            <a:off x="10356964" y="2824080"/>
            <a:ext cx="1782583" cy="523220"/>
          </a:xfrm>
          <a:prstGeom prst="rect">
            <a:avLst/>
          </a:prstGeom>
          <a:noFill/>
        </p:spPr>
        <p:txBody>
          <a:bodyPr wrap="square" rtlCol="0">
            <a:spAutoFit/>
          </a:bodyPr>
          <a:lstStyle/>
          <a:p>
            <a:r>
              <a:rPr lang="fr-FR" sz="1400" dirty="0" err="1">
                <a:latin typeface="Roboto Light" panose="02000000000000000000"/>
              </a:rPr>
              <a:t>Sanitizes</a:t>
            </a:r>
            <a:r>
              <a:rPr lang="fr-FR" sz="1400" dirty="0">
                <a:latin typeface="Roboto Light" panose="02000000000000000000"/>
              </a:rPr>
              <a:t> </a:t>
            </a:r>
            <a:r>
              <a:rPr lang="fr-FR" sz="1400" dirty="0" err="1">
                <a:latin typeface="Roboto Light" panose="02000000000000000000"/>
              </a:rPr>
              <a:t>severe</a:t>
            </a:r>
            <a:r>
              <a:rPr lang="fr-FR" sz="1400" dirty="0">
                <a:latin typeface="Roboto Light" panose="02000000000000000000"/>
              </a:rPr>
              <a:t> imperfection</a:t>
            </a:r>
          </a:p>
        </p:txBody>
      </p:sp>
      <p:sp>
        <p:nvSpPr>
          <p:cNvPr id="29" name="ZoneTexte 28"/>
          <p:cNvSpPr txBox="1"/>
          <p:nvPr/>
        </p:nvSpPr>
        <p:spPr>
          <a:xfrm>
            <a:off x="10346193" y="3575348"/>
            <a:ext cx="1746207" cy="307777"/>
          </a:xfrm>
          <a:prstGeom prst="rect">
            <a:avLst/>
          </a:prstGeom>
          <a:noFill/>
        </p:spPr>
        <p:txBody>
          <a:bodyPr wrap="square" rtlCol="0">
            <a:spAutoFit/>
          </a:bodyPr>
          <a:lstStyle/>
          <a:p>
            <a:r>
              <a:rPr lang="fr-FR" sz="1400" dirty="0" err="1">
                <a:latin typeface="Roboto Light" panose="02000000000000000000"/>
              </a:rPr>
              <a:t>Ingrown</a:t>
            </a:r>
            <a:r>
              <a:rPr lang="fr-FR" sz="1400" dirty="0">
                <a:latin typeface="Roboto Light" panose="02000000000000000000"/>
              </a:rPr>
              <a:t> </a:t>
            </a:r>
            <a:r>
              <a:rPr lang="fr-FR" sz="1400" dirty="0" err="1">
                <a:latin typeface="Roboto Light" panose="02000000000000000000"/>
              </a:rPr>
              <a:t>hair</a:t>
            </a:r>
            <a:endParaRPr lang="fr-FR" sz="1400" dirty="0">
              <a:latin typeface="Roboto Light" panose="02000000000000000000"/>
            </a:endParaRPr>
          </a:p>
        </p:txBody>
      </p:sp>
      <p:sp>
        <p:nvSpPr>
          <p:cNvPr id="30" name="ZoneTexte 29"/>
          <p:cNvSpPr txBox="1"/>
          <p:nvPr/>
        </p:nvSpPr>
        <p:spPr>
          <a:xfrm>
            <a:off x="10350084" y="4228681"/>
            <a:ext cx="1746207" cy="307777"/>
          </a:xfrm>
          <a:prstGeom prst="rect">
            <a:avLst/>
          </a:prstGeom>
          <a:noFill/>
        </p:spPr>
        <p:txBody>
          <a:bodyPr wrap="square" rtlCol="0">
            <a:spAutoFit/>
          </a:bodyPr>
          <a:lstStyle/>
          <a:p>
            <a:r>
              <a:rPr lang="fr-FR" sz="1400" dirty="0">
                <a:latin typeface="Roboto Light" panose="02000000000000000000"/>
              </a:rPr>
              <a:t>Ichtyol</a:t>
            </a:r>
          </a:p>
        </p:txBody>
      </p:sp>
      <p:pic>
        <p:nvPicPr>
          <p:cNvPr id="3" name="Picture 6" descr="juvénile yon-k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0853" y="3908887"/>
            <a:ext cx="591985" cy="145569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0286" b="94429" l="39706" r="58824"/>
                    </a14:imgEffect>
                  </a14:imgLayer>
                </a14:imgProps>
              </a:ext>
              <a:ext uri="{28A0092B-C50C-407E-A947-70E740481C1C}">
                <a14:useLocalDpi xmlns:a14="http://schemas.microsoft.com/office/drawing/2010/main" val="0"/>
              </a:ext>
            </a:extLst>
          </a:blip>
          <a:srcRect l="37396" t="23740" r="38672" b="10082"/>
          <a:stretch/>
        </p:blipFill>
        <p:spPr>
          <a:xfrm>
            <a:off x="9303437" y="2118309"/>
            <a:ext cx="346816" cy="1411542"/>
          </a:xfrm>
          <a:prstGeom prst="rect">
            <a:avLst/>
          </a:prstGeom>
        </p:spPr>
      </p:pic>
      <p:sp>
        <p:nvSpPr>
          <p:cNvPr id="32" name="Organigramme : Terminateur 31"/>
          <p:cNvSpPr/>
          <p:nvPr/>
        </p:nvSpPr>
        <p:spPr>
          <a:xfrm>
            <a:off x="7702116" y="399640"/>
            <a:ext cx="2419162" cy="765518"/>
          </a:xfrm>
          <a:prstGeom prst="flowChartTerminator">
            <a:avLst/>
          </a:prstGeom>
          <a:solidFill>
            <a:schemeClr val="bg1"/>
          </a:solidFill>
          <a:ln w="28575">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err="1">
                <a:solidFill>
                  <a:schemeClr val="tx1"/>
                </a:solidFill>
                <a:latin typeface="Roboto Light" panose="02000000000000000000"/>
              </a:rPr>
              <a:t>Nomadic</a:t>
            </a:r>
            <a:r>
              <a:rPr lang="fr-FR" sz="1400" dirty="0">
                <a:solidFill>
                  <a:schemeClr val="tx1"/>
                </a:solidFill>
                <a:latin typeface="Roboto Light" panose="02000000000000000000"/>
              </a:rPr>
              <a:t> &amp; ultra-</a:t>
            </a:r>
            <a:r>
              <a:rPr lang="fr-FR" sz="1400" dirty="0" err="1">
                <a:solidFill>
                  <a:schemeClr val="tx1"/>
                </a:solidFill>
                <a:latin typeface="Roboto Light" panose="02000000000000000000"/>
              </a:rPr>
              <a:t>practical</a:t>
            </a:r>
            <a:endParaRPr lang="fr-FR" sz="1400" dirty="0">
              <a:solidFill>
                <a:schemeClr val="tx1"/>
              </a:solidFill>
              <a:latin typeface="Roboto Light" panose="02000000000000000000"/>
            </a:endParaRPr>
          </a:p>
          <a:p>
            <a:pPr lvl="0" algn="ctr">
              <a:defRPr/>
            </a:pPr>
            <a:r>
              <a:rPr lang="fr-FR" sz="1400" dirty="0">
                <a:solidFill>
                  <a:schemeClr val="tx1"/>
                </a:solidFill>
                <a:latin typeface="Roboto Light" panose="02000000000000000000"/>
              </a:rPr>
              <a:t> Ultra-</a:t>
            </a:r>
            <a:r>
              <a:rPr lang="fr-FR" sz="1400" dirty="0" err="1">
                <a:solidFill>
                  <a:schemeClr val="tx1"/>
                </a:solidFill>
                <a:latin typeface="Roboto Light" panose="02000000000000000000"/>
              </a:rPr>
              <a:t>precise</a:t>
            </a:r>
            <a:r>
              <a:rPr lang="fr-FR" sz="1400" dirty="0">
                <a:solidFill>
                  <a:schemeClr val="tx1"/>
                </a:solidFill>
                <a:latin typeface="Roboto Light" panose="02000000000000000000"/>
              </a:rPr>
              <a:t> application </a:t>
            </a:r>
          </a:p>
        </p:txBody>
      </p:sp>
      <p:pic>
        <p:nvPicPr>
          <p:cNvPr id="31" name="Image 30"/>
          <p:cNvPicPr>
            <a:picLocks noChangeAspect="1"/>
          </p:cNvPicPr>
          <p:nvPr/>
        </p:nvPicPr>
        <p:blipFill>
          <a:blip r:embed="rId13">
            <a:extLst>
              <a:ext uri="{BEBA8EAE-BF5A-486C-A8C5-ECC9F3942E4B}">
                <a14:imgProps xmlns:a14="http://schemas.microsoft.com/office/drawing/2010/main">
                  <a14:imgLayer r:embed="rId14">
                    <a14:imgEffect>
                      <a14:backgroundRemoval t="9195" b="89080" l="828" r="96894"/>
                    </a14:imgEffect>
                  </a14:imgLayer>
                </a14:imgProps>
              </a:ext>
            </a:extLst>
          </a:blip>
          <a:stretch>
            <a:fillRect/>
          </a:stretch>
        </p:blipFill>
        <p:spPr>
          <a:xfrm rot="2845844" flipV="1">
            <a:off x="8310657" y="1382496"/>
            <a:ext cx="1339156" cy="586965"/>
          </a:xfrm>
          <a:prstGeom prst="rect">
            <a:avLst/>
          </a:prstGeom>
        </p:spPr>
      </p:pic>
      <p:sp>
        <p:nvSpPr>
          <p:cNvPr id="33" name="Organigramme : Terminateur 32"/>
          <p:cNvSpPr/>
          <p:nvPr/>
        </p:nvSpPr>
        <p:spPr>
          <a:xfrm>
            <a:off x="7245692" y="5873409"/>
            <a:ext cx="2286001" cy="765518"/>
          </a:xfrm>
          <a:prstGeom prst="flowChartTerminator">
            <a:avLst/>
          </a:prstGeom>
          <a:solidFill>
            <a:schemeClr val="bg1"/>
          </a:solidFill>
          <a:ln w="28575">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solidFill>
                <a:latin typeface="Roboto Light" panose="02000000000000000000"/>
              </a:rPr>
              <a:t>At home</a:t>
            </a:r>
          </a:p>
          <a:p>
            <a:pPr lvl="0" algn="ctr">
              <a:defRPr/>
            </a:pPr>
            <a:r>
              <a:rPr lang="fr-FR" sz="1400" dirty="0">
                <a:solidFill>
                  <a:schemeClr val="tx1"/>
                </a:solidFill>
                <a:latin typeface="Roboto Light" panose="02000000000000000000"/>
              </a:rPr>
              <a:t> Extended areas</a:t>
            </a:r>
          </a:p>
        </p:txBody>
      </p:sp>
      <p:pic>
        <p:nvPicPr>
          <p:cNvPr id="34" name="Image 33"/>
          <p:cNvPicPr>
            <a:picLocks noChangeAspect="1"/>
          </p:cNvPicPr>
          <p:nvPr/>
        </p:nvPicPr>
        <p:blipFill>
          <a:blip r:embed="rId13">
            <a:extLst>
              <a:ext uri="{BEBA8EAE-BF5A-486C-A8C5-ECC9F3942E4B}">
                <a14:imgProps xmlns:a14="http://schemas.microsoft.com/office/drawing/2010/main">
                  <a14:imgLayer r:embed="rId14">
                    <a14:imgEffect>
                      <a14:backgroundRemoval t="9195" b="89080" l="828" r="96894"/>
                    </a14:imgEffect>
                  </a14:imgLayer>
                </a14:imgProps>
              </a:ext>
            </a:extLst>
          </a:blip>
          <a:stretch>
            <a:fillRect/>
          </a:stretch>
        </p:blipFill>
        <p:spPr>
          <a:xfrm rot="18168959" flipV="1">
            <a:off x="8995480" y="5400595"/>
            <a:ext cx="711110" cy="586965"/>
          </a:xfrm>
          <a:prstGeom prst="rect">
            <a:avLst/>
          </a:prstGeom>
        </p:spPr>
      </p:pic>
      <p:sp>
        <p:nvSpPr>
          <p:cNvPr id="36" name="Rectangle 35"/>
          <p:cNvSpPr/>
          <p:nvPr/>
        </p:nvSpPr>
        <p:spPr>
          <a:xfrm>
            <a:off x="1610860" y="371924"/>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a:solidFill>
                  <a:srgbClr val="565655"/>
                </a:solidFill>
                <a:latin typeface="KyivType Sans2" panose="00000500000000000000"/>
              </a:rPr>
              <a:t>To </a:t>
            </a:r>
            <a:r>
              <a:rPr lang="fr-FR" sz="4800" b="1" dirty="0" err="1">
                <a:solidFill>
                  <a:srgbClr val="565655"/>
                </a:solidFill>
                <a:latin typeface="KyivType Sans2" panose="00000500000000000000"/>
              </a:rPr>
              <a:t>remember</a:t>
            </a:r>
            <a:endParaRPr lang="fr-FR" sz="4800" b="1" dirty="0">
              <a:solidFill>
                <a:srgbClr val="565655"/>
              </a:solidFill>
              <a:latin typeface="KyivType Sans2" panose="00000500000000000000"/>
            </a:endParaRPr>
          </a:p>
        </p:txBody>
      </p:sp>
    </p:spTree>
    <p:extLst>
      <p:ext uri="{BB962C8B-B14F-4D97-AF65-F5344CB8AC3E}">
        <p14:creationId xmlns:p14="http://schemas.microsoft.com/office/powerpoint/2010/main" val="7188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500"/>
                                        <p:tgtEl>
                                          <p:spTgt spid="4"/>
                                        </p:tgtEl>
                                      </p:cBhvr>
                                    </p:animEffect>
                                  </p:childTnLst>
                                </p:cTn>
                              </p:par>
                              <p:par>
                                <p:cTn id="72" presetID="10" presetClass="entr" presetSubtype="0" fill="hold"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par>
                                <p:cTn id="75" presetID="10"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left)">
                                      <p:cBhvr>
                                        <p:cTn id="82" dur="500"/>
                                        <p:tgtEl>
                                          <p:spTgt spid="25"/>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left)">
                                      <p:cBhvr>
                                        <p:cTn id="90" dur="500"/>
                                        <p:tgtEl>
                                          <p:spTgt spid="26"/>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left)">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wipe(left)">
                                      <p:cBhvr>
                                        <p:cTn id="98" dur="500"/>
                                        <p:tgtEl>
                                          <p:spTgt spid="27"/>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left)">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nodeType="with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p:cTn id="111" dur="500" fill="hold"/>
                                        <p:tgtEl>
                                          <p:spTgt spid="31"/>
                                        </p:tgtEl>
                                        <p:attrNameLst>
                                          <p:attrName>ppt_w</p:attrName>
                                        </p:attrNameLst>
                                      </p:cBhvr>
                                      <p:tavLst>
                                        <p:tav tm="0">
                                          <p:val>
                                            <p:fltVal val="0"/>
                                          </p:val>
                                        </p:tav>
                                        <p:tav tm="100000">
                                          <p:val>
                                            <p:strVal val="#ppt_w"/>
                                          </p:val>
                                        </p:tav>
                                      </p:tavLst>
                                    </p:anim>
                                    <p:anim calcmode="lin" valueType="num">
                                      <p:cBhvr>
                                        <p:cTn id="112" dur="500" fill="hold"/>
                                        <p:tgtEl>
                                          <p:spTgt spid="31"/>
                                        </p:tgtEl>
                                        <p:attrNameLst>
                                          <p:attrName>ppt_h</p:attrName>
                                        </p:attrNameLst>
                                      </p:cBhvr>
                                      <p:tavLst>
                                        <p:tav tm="0">
                                          <p:val>
                                            <p:fltVal val="0"/>
                                          </p:val>
                                        </p:tav>
                                        <p:tav tm="100000">
                                          <p:val>
                                            <p:strVal val="#ppt_h"/>
                                          </p:val>
                                        </p:tav>
                                      </p:tavLst>
                                    </p:anim>
                                    <p:animEffect transition="in" filter="fade">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34"/>
                                        </p:tgtEl>
                                        <p:attrNameLst>
                                          <p:attrName>style.visibility</p:attrName>
                                        </p:attrNameLst>
                                      </p:cBhvr>
                                      <p:to>
                                        <p:strVal val="visible"/>
                                      </p:to>
                                    </p:set>
                                    <p:anim calcmode="lin" valueType="num">
                                      <p:cBhvr>
                                        <p:cTn id="118" dur="500" fill="hold"/>
                                        <p:tgtEl>
                                          <p:spTgt spid="34"/>
                                        </p:tgtEl>
                                        <p:attrNameLst>
                                          <p:attrName>ppt_w</p:attrName>
                                        </p:attrNameLst>
                                      </p:cBhvr>
                                      <p:tavLst>
                                        <p:tav tm="0">
                                          <p:val>
                                            <p:fltVal val="0"/>
                                          </p:val>
                                        </p:tav>
                                        <p:tav tm="100000">
                                          <p:val>
                                            <p:strVal val="#ppt_w"/>
                                          </p:val>
                                        </p:tav>
                                      </p:tavLst>
                                    </p:anim>
                                    <p:anim calcmode="lin" valueType="num">
                                      <p:cBhvr>
                                        <p:cTn id="119" dur="500" fill="hold"/>
                                        <p:tgtEl>
                                          <p:spTgt spid="34"/>
                                        </p:tgtEl>
                                        <p:attrNameLst>
                                          <p:attrName>ppt_h</p:attrName>
                                        </p:attrNameLst>
                                      </p:cBhvr>
                                      <p:tavLst>
                                        <p:tav tm="0">
                                          <p:val>
                                            <p:fltVal val="0"/>
                                          </p:val>
                                        </p:tav>
                                        <p:tav tm="100000">
                                          <p:val>
                                            <p:strVal val="#ppt_h"/>
                                          </p:val>
                                        </p:tav>
                                      </p:tavLst>
                                    </p:anim>
                                    <p:animEffect transition="in" filter="fade">
                                      <p:cBhvr>
                                        <p:cTn id="120" dur="500"/>
                                        <p:tgtEl>
                                          <p:spTgt spid="3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33"/>
                                        </p:tgtEl>
                                        <p:attrNameLst>
                                          <p:attrName>style.visibility</p:attrName>
                                        </p:attrNameLst>
                                      </p:cBhvr>
                                      <p:to>
                                        <p:strVal val="visible"/>
                                      </p:to>
                                    </p:set>
                                    <p:anim calcmode="lin" valueType="num">
                                      <p:cBhvr>
                                        <p:cTn id="123" dur="500" fill="hold"/>
                                        <p:tgtEl>
                                          <p:spTgt spid="33"/>
                                        </p:tgtEl>
                                        <p:attrNameLst>
                                          <p:attrName>ppt_w</p:attrName>
                                        </p:attrNameLst>
                                      </p:cBhvr>
                                      <p:tavLst>
                                        <p:tav tm="0">
                                          <p:val>
                                            <p:fltVal val="0"/>
                                          </p:val>
                                        </p:tav>
                                        <p:tav tm="100000">
                                          <p:val>
                                            <p:strVal val="#ppt_w"/>
                                          </p:val>
                                        </p:tav>
                                      </p:tavLst>
                                    </p:anim>
                                    <p:anim calcmode="lin" valueType="num">
                                      <p:cBhvr>
                                        <p:cTn id="124" dur="500" fill="hold"/>
                                        <p:tgtEl>
                                          <p:spTgt spid="33"/>
                                        </p:tgtEl>
                                        <p:attrNameLst>
                                          <p:attrName>ppt_h</p:attrName>
                                        </p:attrNameLst>
                                      </p:cBhvr>
                                      <p:tavLst>
                                        <p:tav tm="0">
                                          <p:val>
                                            <p:fltVal val="0"/>
                                          </p:val>
                                        </p:tav>
                                        <p:tav tm="100000">
                                          <p:val>
                                            <p:strVal val="#ppt_h"/>
                                          </p:val>
                                        </p:tav>
                                      </p:tavLst>
                                    </p:anim>
                                    <p:animEffect transition="in" filter="fade">
                                      <p:cBhvr>
                                        <p:cTn id="1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20" grpId="0"/>
      <p:bldP spid="21" grpId="0"/>
      <p:bldP spid="22" grpId="0"/>
      <p:bldP spid="28" grpId="0"/>
      <p:bldP spid="29" grpId="0"/>
      <p:bldP spid="30" grpId="0"/>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6136" y="655328"/>
            <a:ext cx="12945450"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E3E3E"/>
                </a:solidFill>
                <a:latin typeface="KyivType Sans2" panose="00000500000000000000" charset="0"/>
                <a:ea typeface="+mj-ea"/>
                <a:cs typeface="+mj-cs"/>
              </a:rPr>
              <a:t>Blackhead removal</a:t>
            </a:r>
          </a:p>
          <a:p>
            <a:pPr algn="ctr"/>
            <a:r>
              <a:rPr lang="en-US" sz="4000" dirty="0">
                <a:solidFill>
                  <a:srgbClr val="3E3E3E"/>
                </a:solidFill>
                <a:latin typeface="KyivType Sans2" panose="00000500000000000000" charset="0"/>
                <a:ea typeface="+mj-ea"/>
                <a:cs typeface="+mj-cs"/>
              </a:rPr>
              <a:t>in 4 steps</a:t>
            </a:r>
          </a:p>
        </p:txBody>
      </p:sp>
      <p:pic>
        <p:nvPicPr>
          <p:cNvPr id="20" name="Image 19">
            <a:extLst>
              <a:ext uri="{FF2B5EF4-FFF2-40B4-BE49-F238E27FC236}">
                <a16:creationId xmlns:a16="http://schemas.microsoft.com/office/drawing/2014/main" id="{4A3DAE94-696F-4156-BCBC-9DB4B2D07F80}"/>
              </a:ext>
            </a:extLst>
          </p:cNvPr>
          <p:cNvPicPr>
            <a:picLocks noChangeAspect="1"/>
          </p:cNvPicPr>
          <p:nvPr/>
        </p:nvPicPr>
        <p:blipFill rotWithShape="1">
          <a:blip r:embed="rId3"/>
          <a:srcRect l="18600" r="13023"/>
          <a:stretch/>
        </p:blipFill>
        <p:spPr>
          <a:xfrm>
            <a:off x="470019" y="2447209"/>
            <a:ext cx="2153540" cy="19136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Image 20">
            <a:extLst>
              <a:ext uri="{FF2B5EF4-FFF2-40B4-BE49-F238E27FC236}">
                <a16:creationId xmlns:a16="http://schemas.microsoft.com/office/drawing/2014/main" id="{F1634E70-9638-43D7-964B-DD19078508A3}"/>
              </a:ext>
            </a:extLst>
          </p:cNvPr>
          <p:cNvPicPr>
            <a:picLocks noChangeAspect="1"/>
          </p:cNvPicPr>
          <p:nvPr/>
        </p:nvPicPr>
        <p:blipFill rotWithShape="1">
          <a:blip r:embed="rId4"/>
          <a:srcRect l="3922" r="14052"/>
          <a:stretch/>
        </p:blipFill>
        <p:spPr>
          <a:xfrm>
            <a:off x="3503778" y="2432254"/>
            <a:ext cx="2144995" cy="19136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Image 21">
            <a:extLst>
              <a:ext uri="{FF2B5EF4-FFF2-40B4-BE49-F238E27FC236}">
                <a16:creationId xmlns:a16="http://schemas.microsoft.com/office/drawing/2014/main" id="{2359A0CB-F86C-4B1A-9E65-6723E21A3F59}"/>
              </a:ext>
            </a:extLst>
          </p:cNvPr>
          <p:cNvPicPr>
            <a:picLocks noChangeAspect="1"/>
          </p:cNvPicPr>
          <p:nvPr/>
        </p:nvPicPr>
        <p:blipFill>
          <a:blip r:embed="rId5"/>
          <a:stretch>
            <a:fillRect/>
          </a:stretch>
        </p:blipFill>
        <p:spPr>
          <a:xfrm>
            <a:off x="6528992" y="2447209"/>
            <a:ext cx="2160000" cy="19136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Image 22">
            <a:extLst>
              <a:ext uri="{FF2B5EF4-FFF2-40B4-BE49-F238E27FC236}">
                <a16:creationId xmlns:a16="http://schemas.microsoft.com/office/drawing/2014/main" id="{6FFF4F8F-EBC6-4EF7-B4F3-45083D5456F8}"/>
              </a:ext>
            </a:extLst>
          </p:cNvPr>
          <p:cNvPicPr>
            <a:picLocks noChangeAspect="1"/>
          </p:cNvPicPr>
          <p:nvPr/>
        </p:nvPicPr>
        <p:blipFill rotWithShape="1">
          <a:blip r:embed="rId6"/>
          <a:srcRect r="9126"/>
          <a:stretch/>
        </p:blipFill>
        <p:spPr>
          <a:xfrm>
            <a:off x="9569211" y="2447211"/>
            <a:ext cx="2182910" cy="1913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Image 1">
            <a:extLst>
              <a:ext uri="{FF2B5EF4-FFF2-40B4-BE49-F238E27FC236}">
                <a16:creationId xmlns:a16="http://schemas.microsoft.com/office/drawing/2014/main" id="{A4DA5609-EABB-4E02-9EE3-C1C113E19B3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7481" y1="61679" x2="27481" y2="61679"/>
                        <a14:foregroundMark x1="56489" y1="91971" x2="54198" y2="91971"/>
                        <a14:foregroundMark x1="53435" y1="5474" x2="53435" y2="5474"/>
                        <a14:foregroundMark x1="39695" y1="4745" x2="39695" y2="13504"/>
                        <a14:foregroundMark x1="60305" y1="9854" x2="58779" y2="0"/>
                        <a14:foregroundMark x1="64885" y1="12044" x2="64885" y2="1825"/>
                        <a14:foregroundMark x1="67176" y1="12044" x2="67176" y2="3650"/>
                        <a14:foregroundMark x1="16794" y1="93431" x2="82443" y2="94891"/>
                      </a14:backgroundRemoval>
                    </a14:imgEffect>
                  </a14:imgLayer>
                </a14:imgProps>
              </a:ext>
              <a:ext uri="{28A0092B-C50C-407E-A947-70E740481C1C}">
                <a14:useLocalDpi xmlns:a14="http://schemas.microsoft.com/office/drawing/2010/main" val="0"/>
              </a:ext>
            </a:extLst>
          </a:blip>
          <a:srcRect/>
          <a:stretch>
            <a:fillRect/>
          </a:stretch>
        </p:blipFill>
        <p:spPr bwMode="auto">
          <a:xfrm>
            <a:off x="11030187" y="3573347"/>
            <a:ext cx="849248" cy="165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a:extLst>
              <a:ext uri="{FF2B5EF4-FFF2-40B4-BE49-F238E27FC236}">
                <a16:creationId xmlns:a16="http://schemas.microsoft.com/office/drawing/2014/main" id="{CE33A72A-B47F-485D-A4F8-3714DE71136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59" b="96876" l="9989" r="89898"/>
                    </a14:imgEffect>
                  </a14:imgLayer>
                </a14:imgProps>
              </a:ext>
            </a:extLst>
          </a:blip>
          <a:stretch>
            <a:fillRect/>
          </a:stretch>
        </p:blipFill>
        <p:spPr>
          <a:xfrm>
            <a:off x="1915971" y="3458785"/>
            <a:ext cx="707588" cy="1774191"/>
          </a:xfrm>
          <a:prstGeom prst="rect">
            <a:avLst/>
          </a:prstGeom>
        </p:spPr>
      </p:pic>
      <p:pic>
        <p:nvPicPr>
          <p:cNvPr id="26" name="Image 25">
            <a:extLst>
              <a:ext uri="{FF2B5EF4-FFF2-40B4-BE49-F238E27FC236}">
                <a16:creationId xmlns:a16="http://schemas.microsoft.com/office/drawing/2014/main" id="{BCF444C1-D4E3-464E-9DD4-554BA82FC21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3" b="100000" l="9909" r="89881"/>
                    </a14:imgEffect>
                  </a14:imgLayer>
                </a14:imgProps>
              </a:ext>
            </a:extLst>
          </a:blip>
          <a:stretch>
            <a:fillRect/>
          </a:stretch>
        </p:blipFill>
        <p:spPr>
          <a:xfrm>
            <a:off x="7760424" y="3135258"/>
            <a:ext cx="928568" cy="2089765"/>
          </a:xfrm>
          <a:prstGeom prst="rect">
            <a:avLst/>
          </a:prstGeom>
        </p:spPr>
      </p:pic>
      <p:sp>
        <p:nvSpPr>
          <p:cNvPr id="27" name="ZoneTexte 26">
            <a:extLst>
              <a:ext uri="{FF2B5EF4-FFF2-40B4-BE49-F238E27FC236}">
                <a16:creationId xmlns:a16="http://schemas.microsoft.com/office/drawing/2014/main" id="{A5FF894A-2CD7-4E72-BE04-330D52D33FCA}"/>
              </a:ext>
            </a:extLst>
          </p:cNvPr>
          <p:cNvSpPr txBox="1"/>
          <p:nvPr/>
        </p:nvSpPr>
        <p:spPr>
          <a:xfrm>
            <a:off x="470019" y="5366758"/>
            <a:ext cx="2153540" cy="738664"/>
          </a:xfrm>
          <a:prstGeom prst="rect">
            <a:avLst/>
          </a:prstGeom>
          <a:noFill/>
        </p:spPr>
        <p:txBody>
          <a:bodyPr wrap="square" rtlCol="0">
            <a:spAutoFit/>
          </a:bodyPr>
          <a:lstStyle/>
          <a:p>
            <a:pPr algn="ctr"/>
            <a:r>
              <a:rPr lang="fr-FR" sz="1400" dirty="0">
                <a:solidFill>
                  <a:srgbClr val="565655"/>
                </a:solidFill>
                <a:latin typeface="Roboto Light" panose="02000000000000000000"/>
              </a:rPr>
              <a:t>HYDRA + AMPOULE</a:t>
            </a:r>
          </a:p>
          <a:p>
            <a:pPr algn="ctr"/>
            <a:r>
              <a:rPr lang="fr-FR" sz="1400" dirty="0" err="1">
                <a:solidFill>
                  <a:srgbClr val="565655"/>
                </a:solidFill>
                <a:latin typeface="Roboto Light" panose="02000000000000000000"/>
              </a:rPr>
              <a:t>Emolient</a:t>
            </a:r>
            <a:r>
              <a:rPr lang="fr-FR" sz="1400" dirty="0">
                <a:solidFill>
                  <a:srgbClr val="565655"/>
                </a:solidFill>
                <a:latin typeface="Roboto Light" panose="02000000000000000000"/>
              </a:rPr>
              <a:t> action to </a:t>
            </a:r>
            <a:r>
              <a:rPr lang="fr-FR" sz="1400" dirty="0" err="1">
                <a:solidFill>
                  <a:srgbClr val="565655"/>
                </a:solidFill>
                <a:latin typeface="Roboto Light" panose="02000000000000000000"/>
              </a:rPr>
              <a:t>facilitate</a:t>
            </a:r>
            <a:r>
              <a:rPr lang="fr-FR" sz="1400" dirty="0">
                <a:solidFill>
                  <a:srgbClr val="565655"/>
                </a:solidFill>
                <a:latin typeface="Roboto Light" panose="02000000000000000000"/>
              </a:rPr>
              <a:t> extraction</a:t>
            </a:r>
          </a:p>
        </p:txBody>
      </p:sp>
      <p:sp>
        <p:nvSpPr>
          <p:cNvPr id="28" name="ZoneTexte 27">
            <a:extLst>
              <a:ext uri="{FF2B5EF4-FFF2-40B4-BE49-F238E27FC236}">
                <a16:creationId xmlns:a16="http://schemas.microsoft.com/office/drawing/2014/main" id="{4CEFDD6F-E9A8-426C-BA05-2AD2B926E520}"/>
              </a:ext>
            </a:extLst>
          </p:cNvPr>
          <p:cNvSpPr txBox="1"/>
          <p:nvPr/>
        </p:nvSpPr>
        <p:spPr>
          <a:xfrm>
            <a:off x="3503778" y="5362811"/>
            <a:ext cx="2144995" cy="307777"/>
          </a:xfrm>
          <a:prstGeom prst="rect">
            <a:avLst/>
          </a:prstGeom>
          <a:noFill/>
        </p:spPr>
        <p:txBody>
          <a:bodyPr wrap="square" rtlCol="0">
            <a:spAutoFit/>
          </a:bodyPr>
          <a:lstStyle/>
          <a:p>
            <a:pPr algn="ctr"/>
            <a:r>
              <a:rPr lang="fr-FR" sz="1400" dirty="0">
                <a:solidFill>
                  <a:srgbClr val="565655"/>
                </a:solidFill>
                <a:latin typeface="Roboto Light" panose="02000000000000000000"/>
              </a:rPr>
              <a:t>MANUAL EXTRACTION</a:t>
            </a:r>
          </a:p>
        </p:txBody>
      </p:sp>
      <p:sp>
        <p:nvSpPr>
          <p:cNvPr id="29" name="ZoneTexte 28">
            <a:extLst>
              <a:ext uri="{FF2B5EF4-FFF2-40B4-BE49-F238E27FC236}">
                <a16:creationId xmlns:a16="http://schemas.microsoft.com/office/drawing/2014/main" id="{CCCC50E2-1134-4A4B-B105-6BC9D1A01005}"/>
              </a:ext>
            </a:extLst>
          </p:cNvPr>
          <p:cNvSpPr txBox="1"/>
          <p:nvPr/>
        </p:nvSpPr>
        <p:spPr>
          <a:xfrm>
            <a:off x="6528991" y="5362811"/>
            <a:ext cx="2082745" cy="1169551"/>
          </a:xfrm>
          <a:prstGeom prst="rect">
            <a:avLst/>
          </a:prstGeom>
          <a:noFill/>
        </p:spPr>
        <p:txBody>
          <a:bodyPr wrap="square" rtlCol="0">
            <a:spAutoFit/>
          </a:bodyPr>
          <a:lstStyle/>
          <a:p>
            <a:pPr algn="ctr"/>
            <a:r>
              <a:rPr lang="fr-FR" sz="1400" dirty="0">
                <a:solidFill>
                  <a:srgbClr val="565655"/>
                </a:solidFill>
                <a:latin typeface="Roboto Light" panose="02000000000000000000"/>
              </a:rPr>
              <a:t>CREME 15</a:t>
            </a:r>
          </a:p>
          <a:p>
            <a:pPr algn="just"/>
            <a:r>
              <a:rPr lang="en-US" sz="1400" dirty="0">
                <a:solidFill>
                  <a:srgbClr val="565655"/>
                </a:solidFill>
                <a:latin typeface="Roboto Light" panose="02000000000000000000"/>
              </a:rPr>
              <a:t>Sanitizing, calming and soothing action (avoids redness at the end of the treatment)</a:t>
            </a:r>
            <a:endParaRPr lang="fr-FR" sz="1400" dirty="0">
              <a:solidFill>
                <a:srgbClr val="565655"/>
              </a:solidFill>
              <a:latin typeface="Roboto Light" panose="02000000000000000000"/>
            </a:endParaRPr>
          </a:p>
        </p:txBody>
      </p:sp>
      <p:sp>
        <p:nvSpPr>
          <p:cNvPr id="30" name="ZoneTexte 29">
            <a:extLst>
              <a:ext uri="{FF2B5EF4-FFF2-40B4-BE49-F238E27FC236}">
                <a16:creationId xmlns:a16="http://schemas.microsoft.com/office/drawing/2014/main" id="{5B8F3668-0A3C-4F6F-8C25-D6EA01322E2B}"/>
              </a:ext>
            </a:extLst>
          </p:cNvPr>
          <p:cNvSpPr txBox="1"/>
          <p:nvPr/>
        </p:nvSpPr>
        <p:spPr>
          <a:xfrm>
            <a:off x="9569211" y="5444820"/>
            <a:ext cx="2182909" cy="523220"/>
          </a:xfrm>
          <a:prstGeom prst="rect">
            <a:avLst/>
          </a:prstGeom>
          <a:noFill/>
        </p:spPr>
        <p:txBody>
          <a:bodyPr wrap="square" rtlCol="0">
            <a:spAutoFit/>
          </a:bodyPr>
          <a:lstStyle/>
          <a:p>
            <a:pPr algn="ctr"/>
            <a:r>
              <a:rPr lang="fr-FR" sz="1400" dirty="0">
                <a:solidFill>
                  <a:srgbClr val="565655"/>
                </a:solidFill>
                <a:latin typeface="Roboto Light" panose="02000000000000000000"/>
              </a:rPr>
              <a:t>EMULSION CONCENTREE</a:t>
            </a:r>
          </a:p>
          <a:p>
            <a:pPr algn="ctr"/>
            <a:r>
              <a:rPr lang="en-US" sz="1400" dirty="0">
                <a:solidFill>
                  <a:srgbClr val="565655"/>
                </a:solidFill>
                <a:latin typeface="Roboto Light" panose="02000000000000000000"/>
              </a:rPr>
              <a:t>As a compress to purify</a:t>
            </a:r>
          </a:p>
        </p:txBody>
      </p:sp>
      <p:pic>
        <p:nvPicPr>
          <p:cNvPr id="31" name="Image 30">
            <a:extLst>
              <a:ext uri="{FF2B5EF4-FFF2-40B4-BE49-F238E27FC236}">
                <a16:creationId xmlns:a16="http://schemas.microsoft.com/office/drawing/2014/main" id="{8122223C-55C9-47DA-AC9F-86E49196F17C}"/>
              </a:ext>
            </a:extLst>
          </p:cNvPr>
          <p:cNvPicPr>
            <a:picLocks noChangeAspect="1"/>
          </p:cNvPicPr>
          <p:nvPr/>
        </p:nvPicPr>
        <p:blipFill>
          <a:blip r:embed="rId13"/>
          <a:stretch>
            <a:fillRect/>
          </a:stretch>
        </p:blipFill>
        <p:spPr>
          <a:xfrm>
            <a:off x="2583758" y="2998381"/>
            <a:ext cx="810959" cy="797963"/>
          </a:xfrm>
          <a:prstGeom prst="rect">
            <a:avLst/>
          </a:prstGeom>
        </p:spPr>
      </p:pic>
      <p:pic>
        <p:nvPicPr>
          <p:cNvPr id="32" name="Image 31">
            <a:extLst>
              <a:ext uri="{FF2B5EF4-FFF2-40B4-BE49-F238E27FC236}">
                <a16:creationId xmlns:a16="http://schemas.microsoft.com/office/drawing/2014/main" id="{47B4E0FD-8CA4-4A82-A587-99D581A46478}"/>
              </a:ext>
            </a:extLst>
          </p:cNvPr>
          <p:cNvPicPr>
            <a:picLocks noChangeAspect="1"/>
          </p:cNvPicPr>
          <p:nvPr/>
        </p:nvPicPr>
        <p:blipFill>
          <a:blip r:embed="rId13"/>
          <a:stretch>
            <a:fillRect/>
          </a:stretch>
        </p:blipFill>
        <p:spPr>
          <a:xfrm>
            <a:off x="5627507" y="2990085"/>
            <a:ext cx="810959" cy="797963"/>
          </a:xfrm>
          <a:prstGeom prst="rect">
            <a:avLst/>
          </a:prstGeom>
        </p:spPr>
      </p:pic>
      <p:pic>
        <p:nvPicPr>
          <p:cNvPr id="33" name="Image 32">
            <a:extLst>
              <a:ext uri="{FF2B5EF4-FFF2-40B4-BE49-F238E27FC236}">
                <a16:creationId xmlns:a16="http://schemas.microsoft.com/office/drawing/2014/main" id="{579C75F1-B897-493C-8203-D5A928AB42F9}"/>
              </a:ext>
            </a:extLst>
          </p:cNvPr>
          <p:cNvPicPr>
            <a:picLocks noChangeAspect="1"/>
          </p:cNvPicPr>
          <p:nvPr/>
        </p:nvPicPr>
        <p:blipFill>
          <a:blip r:embed="rId13"/>
          <a:stretch>
            <a:fillRect/>
          </a:stretch>
        </p:blipFill>
        <p:spPr>
          <a:xfrm>
            <a:off x="8670457" y="2990085"/>
            <a:ext cx="810959" cy="797963"/>
          </a:xfrm>
          <a:prstGeom prst="rect">
            <a:avLst/>
          </a:prstGeom>
        </p:spPr>
      </p:pic>
    </p:spTree>
    <p:extLst>
      <p:ext uri="{BB962C8B-B14F-4D97-AF65-F5344CB8AC3E}">
        <p14:creationId xmlns:p14="http://schemas.microsoft.com/office/powerpoint/2010/main" val="2004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par>
                                <p:cTn id="19" presetID="22" presetClass="entr" presetSubtype="8"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par>
                                <p:cTn id="33" presetID="22" presetClass="entr" presetSubtype="8"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par>
                                <p:cTn id="44" presetID="22" presetClass="entr" presetSubtype="8"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par>
                                <p:cTn id="47" presetID="22" presetClass="entr" presetSubtype="8"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 name="ZoneTexte 4">
            <a:extLst>
              <a:ext uri="{FF2B5EF4-FFF2-40B4-BE49-F238E27FC236}">
                <a16:creationId xmlns:a16="http://schemas.microsoft.com/office/drawing/2014/main" id="{3344E3BF-7BC6-4EF7-9E05-D469B8993EF8}"/>
              </a:ext>
            </a:extLst>
          </p:cNvPr>
          <p:cNvSpPr txBox="1"/>
          <p:nvPr/>
        </p:nvSpPr>
        <p:spPr>
          <a:xfrm>
            <a:off x="3605813" y="4954222"/>
            <a:ext cx="4980373" cy="830997"/>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dirty="0">
                <a:solidFill>
                  <a:srgbClr val="3E3E3E"/>
                </a:solidFill>
                <a:latin typeface="KyivType Sans2" panose="00000500000000000000" pitchFamily="50" charset="0"/>
              </a:rPr>
              <a:t>The Experience of</a:t>
            </a:r>
          </a:p>
          <a:p>
            <a:pPr lvl="0" algn="ctr">
              <a:defRPr/>
            </a:pPr>
            <a:r>
              <a:rPr lang="en-US" sz="2400" dirty="0">
                <a:solidFill>
                  <a:srgbClr val="3E3E3E"/>
                </a:solidFill>
                <a:latin typeface="KyivType Sans2" panose="00000500000000000000" pitchFamily="50" charset="0"/>
              </a:rPr>
              <a:t>Phyto-Aromatic Skincare</a:t>
            </a:r>
          </a:p>
        </p:txBody>
      </p:sp>
    </p:spTree>
    <p:extLst>
      <p:ext uri="{BB962C8B-B14F-4D97-AF65-F5344CB8AC3E}">
        <p14:creationId xmlns:p14="http://schemas.microsoft.com/office/powerpoint/2010/main" val="347538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CB9CC8EF-D55A-478B-B171-1BCB07A31180}"/>
              </a:ext>
            </a:extLst>
          </p:cNvPr>
          <p:cNvSpPr txBox="1">
            <a:spLocks/>
          </p:cNvSpPr>
          <p:nvPr/>
        </p:nvSpPr>
        <p:spPr>
          <a:xfrm>
            <a:off x="209550" y="536343"/>
            <a:ext cx="11772899"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Acne can appear in various forms</a:t>
            </a:r>
            <a:endParaRPr lang="fr-FR" sz="2800" dirty="0">
              <a:solidFill>
                <a:srgbClr val="3E3E3E"/>
              </a:solidFill>
              <a:latin typeface="KyivType Sans2" panose="00000500000000000000" pitchFamily="50" charset="0"/>
            </a:endParaRPr>
          </a:p>
        </p:txBody>
      </p:sp>
      <p:sp>
        <p:nvSpPr>
          <p:cNvPr id="8" name="Rectangle à coins arrondis 18">
            <a:extLst>
              <a:ext uri="{FF2B5EF4-FFF2-40B4-BE49-F238E27FC236}">
                <a16:creationId xmlns:a16="http://schemas.microsoft.com/office/drawing/2014/main" id="{CDC2A512-00FA-4D4E-B802-4B7899EB4A9E}"/>
              </a:ext>
            </a:extLst>
          </p:cNvPr>
          <p:cNvSpPr/>
          <p:nvPr/>
        </p:nvSpPr>
        <p:spPr>
          <a:xfrm>
            <a:off x="2123806" y="1410864"/>
            <a:ext cx="7834840" cy="338554"/>
          </a:xfrm>
          <a:prstGeom prst="rect">
            <a:avLst/>
          </a:prstGeom>
          <a:solidFill>
            <a:srgbClr val="FCF1E8"/>
          </a:solidFill>
          <a:ln w="3175">
            <a:solidFill>
              <a:srgbClr val="F7DECA"/>
            </a:solidFill>
          </a:ln>
        </p:spPr>
        <p:txBody>
          <a:bodyPr wrap="square" rtlCol="0">
            <a:spAutoFit/>
          </a:bodyPr>
          <a:lstStyle/>
          <a:p>
            <a:pPr algn="ctr"/>
            <a:r>
              <a:rPr lang="en-US" altLang="fr-FR" sz="1600" b="1" dirty="0">
                <a:latin typeface="Roboto Light" panose="02000000000000000000" pitchFamily="2" charset="0"/>
                <a:ea typeface="Roboto Light" panose="02000000000000000000" pitchFamily="2" charset="0"/>
              </a:rPr>
              <a:t>WHAT ARE THE MAIN TYPES OF ACNE ?  </a:t>
            </a:r>
            <a:endParaRPr lang="fr-FR" altLang="fr-FR" sz="1600" b="1" dirty="0">
              <a:solidFill>
                <a:schemeClr val="tx1"/>
              </a:solidFill>
              <a:latin typeface="Roboto Light" panose="02000000000000000000" pitchFamily="2" charset="0"/>
              <a:ea typeface="Roboto Light" panose="02000000000000000000" pitchFamily="2" charset="0"/>
            </a:endParaRPr>
          </a:p>
        </p:txBody>
      </p:sp>
      <p:grpSp>
        <p:nvGrpSpPr>
          <p:cNvPr id="9" name="Groupe 8">
            <a:extLst>
              <a:ext uri="{FF2B5EF4-FFF2-40B4-BE49-F238E27FC236}">
                <a16:creationId xmlns:a16="http://schemas.microsoft.com/office/drawing/2014/main" id="{D22346AE-8B2F-4776-818A-E203B93B29AB}"/>
              </a:ext>
            </a:extLst>
          </p:cNvPr>
          <p:cNvGrpSpPr/>
          <p:nvPr/>
        </p:nvGrpSpPr>
        <p:grpSpPr>
          <a:xfrm>
            <a:off x="1044328" y="4247406"/>
            <a:ext cx="1770775" cy="1898014"/>
            <a:chOff x="579800" y="2954334"/>
            <a:chExt cx="1770775" cy="1898014"/>
          </a:xfrm>
          <a:solidFill>
            <a:srgbClr val="EBE6F2"/>
          </a:solidFill>
        </p:grpSpPr>
        <p:pic>
          <p:nvPicPr>
            <p:cNvPr id="10" name="Graphique 9" descr="Badge 1 avec un remplissage uni">
              <a:extLst>
                <a:ext uri="{FF2B5EF4-FFF2-40B4-BE49-F238E27FC236}">
                  <a16:creationId xmlns:a16="http://schemas.microsoft.com/office/drawing/2014/main" id="{759D2123-4248-4FF5-AE86-75BD259851E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894" y="2954334"/>
              <a:ext cx="914400" cy="914400"/>
            </a:xfrm>
            <a:prstGeom prst="rect">
              <a:avLst/>
            </a:prstGeom>
          </p:spPr>
        </p:pic>
        <p:sp>
          <p:nvSpPr>
            <p:cNvPr id="11" name="ZoneTexte 10">
              <a:extLst>
                <a:ext uri="{FF2B5EF4-FFF2-40B4-BE49-F238E27FC236}">
                  <a16:creationId xmlns:a16="http://schemas.microsoft.com/office/drawing/2014/main" id="{1D537AEC-F33B-4A29-863D-AF526C478F4F}"/>
                </a:ext>
              </a:extLst>
            </p:cNvPr>
            <p:cNvSpPr txBox="1"/>
            <p:nvPr/>
          </p:nvSpPr>
          <p:spPr>
            <a:xfrm>
              <a:off x="579800" y="4545881"/>
              <a:ext cx="1770775" cy="306467"/>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VULGARIS</a:t>
              </a:r>
            </a:p>
          </p:txBody>
        </p:sp>
      </p:grpSp>
      <p:grpSp>
        <p:nvGrpSpPr>
          <p:cNvPr id="12" name="Groupe 11">
            <a:extLst>
              <a:ext uri="{FF2B5EF4-FFF2-40B4-BE49-F238E27FC236}">
                <a16:creationId xmlns:a16="http://schemas.microsoft.com/office/drawing/2014/main" id="{F92630D8-3FB5-45F7-80C7-C018F6706920}"/>
              </a:ext>
            </a:extLst>
          </p:cNvPr>
          <p:cNvGrpSpPr/>
          <p:nvPr/>
        </p:nvGrpSpPr>
        <p:grpSpPr>
          <a:xfrm>
            <a:off x="3033484" y="4226485"/>
            <a:ext cx="1214428" cy="2121370"/>
            <a:chOff x="1794167" y="2935288"/>
            <a:chExt cx="1214428" cy="2121370"/>
          </a:xfrm>
          <a:solidFill>
            <a:srgbClr val="EBE6F2"/>
          </a:solidFill>
        </p:grpSpPr>
        <p:pic>
          <p:nvPicPr>
            <p:cNvPr id="13" name="Graphique 12" descr="Badge avec un remplissage uni">
              <a:extLst>
                <a:ext uri="{FF2B5EF4-FFF2-40B4-BE49-F238E27FC236}">
                  <a16:creationId xmlns:a16="http://schemas.microsoft.com/office/drawing/2014/main" id="{E3396585-3219-4B15-9D02-213C2DA5D65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5159" y="2935288"/>
              <a:ext cx="914400" cy="914400"/>
            </a:xfrm>
            <a:prstGeom prst="rect">
              <a:avLst/>
            </a:prstGeom>
          </p:spPr>
        </p:pic>
        <p:sp>
          <p:nvSpPr>
            <p:cNvPr id="14" name="ZoneTexte 13">
              <a:extLst>
                <a:ext uri="{FF2B5EF4-FFF2-40B4-BE49-F238E27FC236}">
                  <a16:creationId xmlns:a16="http://schemas.microsoft.com/office/drawing/2014/main" id="{8F795808-E60C-42EF-8185-690D65FCAA8D}"/>
                </a:ext>
              </a:extLst>
            </p:cNvPr>
            <p:cNvSpPr txBox="1"/>
            <p:nvPr/>
          </p:nvSpPr>
          <p:spPr>
            <a:xfrm>
              <a:off x="1794167" y="4545880"/>
              <a:ext cx="1214428"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NODULAR ACNE</a:t>
              </a:r>
            </a:p>
          </p:txBody>
        </p:sp>
      </p:grpSp>
      <p:grpSp>
        <p:nvGrpSpPr>
          <p:cNvPr id="15" name="Groupe 14">
            <a:extLst>
              <a:ext uri="{FF2B5EF4-FFF2-40B4-BE49-F238E27FC236}">
                <a16:creationId xmlns:a16="http://schemas.microsoft.com/office/drawing/2014/main" id="{85F8BDC5-306A-4C58-8AAA-0F68C16916C5}"/>
              </a:ext>
            </a:extLst>
          </p:cNvPr>
          <p:cNvGrpSpPr/>
          <p:nvPr/>
        </p:nvGrpSpPr>
        <p:grpSpPr>
          <a:xfrm>
            <a:off x="4487688" y="4226485"/>
            <a:ext cx="1468119" cy="1918935"/>
            <a:chOff x="3107286" y="2933412"/>
            <a:chExt cx="1468119" cy="1918935"/>
          </a:xfrm>
          <a:solidFill>
            <a:srgbClr val="EBE6F2"/>
          </a:solidFill>
        </p:grpSpPr>
        <p:pic>
          <p:nvPicPr>
            <p:cNvPr id="16" name="Graphique 15" descr="Badge 3 avec un remplissage uni">
              <a:extLst>
                <a:ext uri="{FF2B5EF4-FFF2-40B4-BE49-F238E27FC236}">
                  <a16:creationId xmlns:a16="http://schemas.microsoft.com/office/drawing/2014/main" id="{88A7690F-862A-4F3F-AF20-9FCEB0CB7AE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81095" y="2933412"/>
              <a:ext cx="914400" cy="914400"/>
            </a:xfrm>
            <a:prstGeom prst="rect">
              <a:avLst/>
            </a:prstGeom>
          </p:spPr>
        </p:pic>
        <p:sp>
          <p:nvSpPr>
            <p:cNvPr id="17" name="ZoneTexte 16">
              <a:extLst>
                <a:ext uri="{FF2B5EF4-FFF2-40B4-BE49-F238E27FC236}">
                  <a16:creationId xmlns:a16="http://schemas.microsoft.com/office/drawing/2014/main" id="{DD24A747-FEC6-4146-AE72-BD33384602E2}"/>
                </a:ext>
              </a:extLst>
            </p:cNvPr>
            <p:cNvSpPr txBox="1"/>
            <p:nvPr/>
          </p:nvSpPr>
          <p:spPr>
            <a:xfrm>
              <a:off x="3107286" y="4545880"/>
              <a:ext cx="1468119" cy="306467"/>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CYSTIC ACNE </a:t>
              </a:r>
            </a:p>
          </p:txBody>
        </p:sp>
      </p:grpSp>
      <p:grpSp>
        <p:nvGrpSpPr>
          <p:cNvPr id="21" name="Groupe 20">
            <a:extLst>
              <a:ext uri="{FF2B5EF4-FFF2-40B4-BE49-F238E27FC236}">
                <a16:creationId xmlns:a16="http://schemas.microsoft.com/office/drawing/2014/main" id="{DD0212D9-3D8B-4AF2-8F5F-812A706C61D9}"/>
              </a:ext>
            </a:extLst>
          </p:cNvPr>
          <p:cNvGrpSpPr/>
          <p:nvPr/>
        </p:nvGrpSpPr>
        <p:grpSpPr>
          <a:xfrm>
            <a:off x="6309069" y="4226485"/>
            <a:ext cx="1309623" cy="2327557"/>
            <a:chOff x="5923914" y="2933412"/>
            <a:chExt cx="1309623" cy="2327557"/>
          </a:xfrm>
          <a:solidFill>
            <a:srgbClr val="EBE6F2"/>
          </a:solidFill>
        </p:grpSpPr>
        <p:pic>
          <p:nvPicPr>
            <p:cNvPr id="22" name="Graphique 21" descr="Badge 5 avec un remplissage uni">
              <a:extLst>
                <a:ext uri="{FF2B5EF4-FFF2-40B4-BE49-F238E27FC236}">
                  <a16:creationId xmlns:a16="http://schemas.microsoft.com/office/drawing/2014/main" id="{1C9928A0-6903-4771-9088-A2D4E321E1A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119359" y="2933412"/>
              <a:ext cx="914400" cy="914400"/>
            </a:xfrm>
            <a:prstGeom prst="rect">
              <a:avLst/>
            </a:prstGeom>
          </p:spPr>
        </p:pic>
        <p:sp>
          <p:nvSpPr>
            <p:cNvPr id="23" name="ZoneTexte 22">
              <a:extLst>
                <a:ext uri="{FF2B5EF4-FFF2-40B4-BE49-F238E27FC236}">
                  <a16:creationId xmlns:a16="http://schemas.microsoft.com/office/drawing/2014/main" id="{371775AE-8C71-479D-BC7E-45CB610FEC82}"/>
                </a:ext>
              </a:extLst>
            </p:cNvPr>
            <p:cNvSpPr txBox="1"/>
            <p:nvPr/>
          </p:nvSpPr>
          <p:spPr>
            <a:xfrm>
              <a:off x="5923914" y="4545880"/>
              <a:ext cx="1309623" cy="715089"/>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PAPULO-PUSTULAR ACNE</a:t>
              </a:r>
            </a:p>
          </p:txBody>
        </p:sp>
      </p:grpSp>
      <p:grpSp>
        <p:nvGrpSpPr>
          <p:cNvPr id="24" name="Groupe 23">
            <a:extLst>
              <a:ext uri="{FF2B5EF4-FFF2-40B4-BE49-F238E27FC236}">
                <a16:creationId xmlns:a16="http://schemas.microsoft.com/office/drawing/2014/main" id="{E1F5AE5A-DFCA-4931-81BF-A2DA162D8300}"/>
              </a:ext>
            </a:extLst>
          </p:cNvPr>
          <p:cNvGrpSpPr/>
          <p:nvPr/>
        </p:nvGrpSpPr>
        <p:grpSpPr>
          <a:xfrm>
            <a:off x="7882963" y="4223107"/>
            <a:ext cx="1309623" cy="2121370"/>
            <a:chOff x="7332228" y="2935288"/>
            <a:chExt cx="1309623" cy="2121370"/>
          </a:xfrm>
          <a:solidFill>
            <a:srgbClr val="EBE6F2"/>
          </a:solidFill>
        </p:grpSpPr>
        <p:pic>
          <p:nvPicPr>
            <p:cNvPr id="25" name="Graphique 24" descr="Badge 6 avec un remplissage uni">
              <a:extLst>
                <a:ext uri="{FF2B5EF4-FFF2-40B4-BE49-F238E27FC236}">
                  <a16:creationId xmlns:a16="http://schemas.microsoft.com/office/drawing/2014/main" id="{0DDF05FA-9540-4009-840A-36F4D248E59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535221" y="2935288"/>
              <a:ext cx="914400" cy="914400"/>
            </a:xfrm>
            <a:prstGeom prst="rect">
              <a:avLst/>
            </a:prstGeom>
          </p:spPr>
        </p:pic>
        <p:sp>
          <p:nvSpPr>
            <p:cNvPr id="26" name="ZoneTexte 25">
              <a:extLst>
                <a:ext uri="{FF2B5EF4-FFF2-40B4-BE49-F238E27FC236}">
                  <a16:creationId xmlns:a16="http://schemas.microsoft.com/office/drawing/2014/main" id="{7AB295F4-E191-47F0-B077-F84298732A9A}"/>
                </a:ext>
              </a:extLst>
            </p:cNvPr>
            <p:cNvSpPr txBox="1"/>
            <p:nvPr/>
          </p:nvSpPr>
          <p:spPr>
            <a:xfrm>
              <a:off x="7332228" y="4545880"/>
              <a:ext cx="1309623"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CONGLOBATA </a:t>
              </a:r>
            </a:p>
          </p:txBody>
        </p:sp>
      </p:grpSp>
      <p:grpSp>
        <p:nvGrpSpPr>
          <p:cNvPr id="27" name="Groupe 26">
            <a:extLst>
              <a:ext uri="{FF2B5EF4-FFF2-40B4-BE49-F238E27FC236}">
                <a16:creationId xmlns:a16="http://schemas.microsoft.com/office/drawing/2014/main" id="{DD906F91-2D50-4029-9FC4-C6F312E3AF2B}"/>
              </a:ext>
            </a:extLst>
          </p:cNvPr>
          <p:cNvGrpSpPr/>
          <p:nvPr/>
        </p:nvGrpSpPr>
        <p:grpSpPr>
          <a:xfrm>
            <a:off x="9430526" y="4215661"/>
            <a:ext cx="1434645" cy="2121370"/>
            <a:chOff x="8740542" y="2935288"/>
            <a:chExt cx="1309623" cy="2121370"/>
          </a:xfrm>
          <a:solidFill>
            <a:srgbClr val="EBE6F2"/>
          </a:solidFill>
        </p:grpSpPr>
        <p:pic>
          <p:nvPicPr>
            <p:cNvPr id="28" name="Graphique 27" descr="Badge 7 avec un remplissage uni">
              <a:extLst>
                <a:ext uri="{FF2B5EF4-FFF2-40B4-BE49-F238E27FC236}">
                  <a16:creationId xmlns:a16="http://schemas.microsoft.com/office/drawing/2014/main" id="{D650FECC-3D3D-4D6E-8745-070E92A72C3C}"/>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942799" y="2935288"/>
              <a:ext cx="914400" cy="914400"/>
            </a:xfrm>
            <a:prstGeom prst="rect">
              <a:avLst/>
            </a:prstGeom>
          </p:spPr>
        </p:pic>
        <p:sp>
          <p:nvSpPr>
            <p:cNvPr id="29" name="ZoneTexte 28">
              <a:extLst>
                <a:ext uri="{FF2B5EF4-FFF2-40B4-BE49-F238E27FC236}">
                  <a16:creationId xmlns:a16="http://schemas.microsoft.com/office/drawing/2014/main" id="{46D69820-31FC-4DD5-9239-11A6A828DE4F}"/>
                </a:ext>
              </a:extLst>
            </p:cNvPr>
            <p:cNvSpPr txBox="1"/>
            <p:nvPr/>
          </p:nvSpPr>
          <p:spPr>
            <a:xfrm>
              <a:off x="8740542" y="4545880"/>
              <a:ext cx="1309623"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FULMINANS</a:t>
              </a:r>
              <a:endParaRPr lang="en-US" sz="1200" dirty="0">
                <a:latin typeface="Roboto Light" panose="02000000000000000000" pitchFamily="2" charset="0"/>
                <a:ea typeface="Roboto Light" panose="02000000000000000000" pitchFamily="2" charset="0"/>
              </a:endParaRPr>
            </a:p>
          </p:txBody>
        </p:sp>
      </p:grpSp>
      <p:graphicFrame>
        <p:nvGraphicFramePr>
          <p:cNvPr id="33" name="Objet 32">
            <a:extLst>
              <a:ext uri="{FF2B5EF4-FFF2-40B4-BE49-F238E27FC236}">
                <a16:creationId xmlns:a16="http://schemas.microsoft.com/office/drawing/2014/main" id="{789E4069-6FA2-4CFE-8AB1-4F36BA086874}"/>
              </a:ext>
            </a:extLst>
          </p:cNvPr>
          <p:cNvGraphicFramePr>
            <a:graphicFrameLocks noChangeAspect="1"/>
          </p:cNvGraphicFramePr>
          <p:nvPr/>
        </p:nvGraphicFramePr>
        <p:xfrm>
          <a:off x="4502908" y="2123364"/>
          <a:ext cx="3239134" cy="2611271"/>
        </p:xfrm>
        <a:graphic>
          <a:graphicData uri="http://schemas.openxmlformats.org/presentationml/2006/ole">
            <mc:AlternateContent xmlns:mc="http://schemas.openxmlformats.org/markup-compatibility/2006">
              <mc:Choice xmlns:v="urn:schemas-microsoft-com:vml" Requires="v">
                <p:oleObj spid="_x0000_s2063" name="Bitmap Image" r:id="rId16" imgW="5151240" imgH="4152960" progId="PBrush">
                  <p:embed/>
                </p:oleObj>
              </mc:Choice>
              <mc:Fallback>
                <p:oleObj name="Bitmap Image" r:id="rId16" imgW="5151240" imgH="4152960" progId="PBrush">
                  <p:embed/>
                  <p:pic>
                    <p:nvPicPr>
                      <p:cNvPr id="33" name="Objet 32">
                        <a:extLst>
                          <a:ext uri="{FF2B5EF4-FFF2-40B4-BE49-F238E27FC236}">
                            <a16:creationId xmlns:a16="http://schemas.microsoft.com/office/drawing/2014/main" id="{789E4069-6FA2-4CFE-8AB1-4F36BA086874}"/>
                          </a:ext>
                        </a:extLst>
                      </p:cNvPr>
                      <p:cNvPicPr/>
                      <p:nvPr/>
                    </p:nvPicPr>
                    <p:blipFill>
                      <a:blip r:embed="rId17"/>
                      <a:stretch>
                        <a:fillRect/>
                      </a:stretch>
                    </p:blipFill>
                    <p:spPr>
                      <a:xfrm>
                        <a:off x="4502908" y="2123364"/>
                        <a:ext cx="3239134" cy="2611271"/>
                      </a:xfrm>
                      <a:prstGeom prst="rect">
                        <a:avLst/>
                      </a:prstGeom>
                    </p:spPr>
                  </p:pic>
                </p:oleObj>
              </mc:Fallback>
            </mc:AlternateContent>
          </a:graphicData>
        </a:graphic>
      </p:graphicFrame>
    </p:spTree>
    <p:extLst>
      <p:ext uri="{BB962C8B-B14F-4D97-AF65-F5344CB8AC3E}">
        <p14:creationId xmlns:p14="http://schemas.microsoft.com/office/powerpoint/2010/main" val="31598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97A625B5-399C-4C0C-9F9A-08D8BDD2B83E}"/>
              </a:ext>
            </a:extLst>
          </p:cNvPr>
          <p:cNvSpPr txBox="1">
            <a:spLocks/>
          </p:cNvSpPr>
          <p:nvPr/>
        </p:nvSpPr>
        <p:spPr>
          <a:xfrm>
            <a:off x="209550" y="536343"/>
            <a:ext cx="11772899"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The various types of acne pimples</a:t>
            </a:r>
            <a:endParaRPr lang="fr-FR" sz="2800" dirty="0">
              <a:solidFill>
                <a:srgbClr val="3E3E3E"/>
              </a:solidFill>
              <a:latin typeface="KyivType Sans2" panose="00000500000000000000" pitchFamily="50" charset="0"/>
            </a:endParaRPr>
          </a:p>
        </p:txBody>
      </p:sp>
      <p:pic>
        <p:nvPicPr>
          <p:cNvPr id="6" name="Image 5">
            <a:extLst>
              <a:ext uri="{FF2B5EF4-FFF2-40B4-BE49-F238E27FC236}">
                <a16:creationId xmlns:a16="http://schemas.microsoft.com/office/drawing/2014/main" id="{D41C0120-9167-4EA2-82F0-671C834C199E}"/>
              </a:ext>
            </a:extLst>
          </p:cNvPr>
          <p:cNvPicPr>
            <a:picLocks noChangeAspect="1"/>
          </p:cNvPicPr>
          <p:nvPr/>
        </p:nvPicPr>
        <p:blipFill rotWithShape="1">
          <a:blip r:embed="rId3"/>
          <a:srcRect r="64808" b="49234"/>
          <a:stretch/>
        </p:blipFill>
        <p:spPr>
          <a:xfrm>
            <a:off x="931466" y="2003629"/>
            <a:ext cx="1225498" cy="1132595"/>
          </a:xfrm>
          <a:prstGeom prst="rect">
            <a:avLst/>
          </a:prstGeom>
        </p:spPr>
      </p:pic>
      <p:pic>
        <p:nvPicPr>
          <p:cNvPr id="7" name="Image 6">
            <a:extLst>
              <a:ext uri="{FF2B5EF4-FFF2-40B4-BE49-F238E27FC236}">
                <a16:creationId xmlns:a16="http://schemas.microsoft.com/office/drawing/2014/main" id="{3B9F5C84-0BF1-4A5A-986B-9AF06613417B}"/>
              </a:ext>
            </a:extLst>
          </p:cNvPr>
          <p:cNvPicPr>
            <a:picLocks noChangeAspect="1"/>
          </p:cNvPicPr>
          <p:nvPr/>
        </p:nvPicPr>
        <p:blipFill rotWithShape="1">
          <a:blip r:embed="rId3"/>
          <a:srcRect l="35598" t="1181" r="34925" b="48053"/>
          <a:stretch/>
        </p:blipFill>
        <p:spPr>
          <a:xfrm>
            <a:off x="2913509" y="2063190"/>
            <a:ext cx="1026489" cy="1132595"/>
          </a:xfrm>
          <a:prstGeom prst="rect">
            <a:avLst/>
          </a:prstGeom>
        </p:spPr>
      </p:pic>
      <p:pic>
        <p:nvPicPr>
          <p:cNvPr id="8" name="Image 7">
            <a:extLst>
              <a:ext uri="{FF2B5EF4-FFF2-40B4-BE49-F238E27FC236}">
                <a16:creationId xmlns:a16="http://schemas.microsoft.com/office/drawing/2014/main" id="{6DACB5CB-9374-4233-8FD8-E6CF24D063B1}"/>
              </a:ext>
            </a:extLst>
          </p:cNvPr>
          <p:cNvPicPr>
            <a:picLocks noChangeAspect="1"/>
          </p:cNvPicPr>
          <p:nvPr/>
        </p:nvPicPr>
        <p:blipFill rotWithShape="1">
          <a:blip r:embed="rId3"/>
          <a:srcRect l="65552" t="7083" r="4972" b="49235"/>
          <a:stretch/>
        </p:blipFill>
        <p:spPr>
          <a:xfrm>
            <a:off x="10008351" y="2095382"/>
            <a:ext cx="1159038" cy="1100401"/>
          </a:xfrm>
          <a:prstGeom prst="rect">
            <a:avLst/>
          </a:prstGeom>
        </p:spPr>
      </p:pic>
      <p:pic>
        <p:nvPicPr>
          <p:cNvPr id="9" name="Image 8">
            <a:extLst>
              <a:ext uri="{FF2B5EF4-FFF2-40B4-BE49-F238E27FC236}">
                <a16:creationId xmlns:a16="http://schemas.microsoft.com/office/drawing/2014/main" id="{A7E2C2C7-2553-477A-AD0B-A86021029CEC}"/>
              </a:ext>
            </a:extLst>
          </p:cNvPr>
          <p:cNvPicPr>
            <a:picLocks noChangeAspect="1"/>
          </p:cNvPicPr>
          <p:nvPr/>
        </p:nvPicPr>
        <p:blipFill rotWithShape="1">
          <a:blip r:embed="rId3"/>
          <a:srcRect l="3195" t="52907" r="64807" b="-787"/>
          <a:stretch/>
        </p:blipFill>
        <p:spPr>
          <a:xfrm>
            <a:off x="4659890" y="2095382"/>
            <a:ext cx="1114286" cy="1068209"/>
          </a:xfrm>
          <a:prstGeom prst="rect">
            <a:avLst/>
          </a:prstGeom>
        </p:spPr>
      </p:pic>
      <p:pic>
        <p:nvPicPr>
          <p:cNvPr id="10" name="Image 9">
            <a:extLst>
              <a:ext uri="{FF2B5EF4-FFF2-40B4-BE49-F238E27FC236}">
                <a16:creationId xmlns:a16="http://schemas.microsoft.com/office/drawing/2014/main" id="{8DACA6F8-72D9-4EB3-8B08-83F32E9B653C}"/>
              </a:ext>
            </a:extLst>
          </p:cNvPr>
          <p:cNvPicPr>
            <a:picLocks noChangeAspect="1"/>
          </p:cNvPicPr>
          <p:nvPr/>
        </p:nvPicPr>
        <p:blipFill rotWithShape="1">
          <a:blip r:embed="rId3"/>
          <a:srcRect l="35813" t="52907" r="34710" b="-787"/>
          <a:stretch/>
        </p:blipFill>
        <p:spPr>
          <a:xfrm>
            <a:off x="6494068" y="2068015"/>
            <a:ext cx="1026490" cy="1068209"/>
          </a:xfrm>
          <a:prstGeom prst="rect">
            <a:avLst/>
          </a:prstGeom>
        </p:spPr>
      </p:pic>
      <p:pic>
        <p:nvPicPr>
          <p:cNvPr id="11" name="Image 10">
            <a:extLst>
              <a:ext uri="{FF2B5EF4-FFF2-40B4-BE49-F238E27FC236}">
                <a16:creationId xmlns:a16="http://schemas.microsoft.com/office/drawing/2014/main" id="{FDF1B1D2-3B23-4232-BFC2-55ABA78B7FD9}"/>
              </a:ext>
            </a:extLst>
          </p:cNvPr>
          <p:cNvPicPr>
            <a:picLocks noChangeAspect="1"/>
          </p:cNvPicPr>
          <p:nvPr/>
        </p:nvPicPr>
        <p:blipFill rotWithShape="1">
          <a:blip r:embed="rId3"/>
          <a:srcRect l="66646" t="50787" r="1356" b="1333"/>
          <a:stretch/>
        </p:blipFill>
        <p:spPr>
          <a:xfrm>
            <a:off x="8206866" y="2063188"/>
            <a:ext cx="1181449" cy="1132595"/>
          </a:xfrm>
          <a:prstGeom prst="rect">
            <a:avLst/>
          </a:prstGeom>
        </p:spPr>
      </p:pic>
      <p:sp>
        <p:nvSpPr>
          <p:cNvPr id="12" name="Rectangle 11">
            <a:extLst>
              <a:ext uri="{FF2B5EF4-FFF2-40B4-BE49-F238E27FC236}">
                <a16:creationId xmlns:a16="http://schemas.microsoft.com/office/drawing/2014/main" id="{E67CBDF6-A9BA-4D5B-99E5-8866C14215EE}"/>
              </a:ext>
            </a:extLst>
          </p:cNvPr>
          <p:cNvSpPr/>
          <p:nvPr/>
        </p:nvSpPr>
        <p:spPr>
          <a:xfrm>
            <a:off x="796783" y="3432939"/>
            <a:ext cx="1679385" cy="954107"/>
          </a:xfrm>
          <a:prstGeom prst="rect">
            <a:avLst/>
          </a:prstGeom>
          <a:solidFill>
            <a:srgbClr val="EBE6F2"/>
          </a:solidFill>
        </p:spPr>
        <p:txBody>
          <a:bodyPr wrap="square">
            <a:spAutoFit/>
          </a:bodyPr>
          <a:lstStyle/>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Blackheads</a:t>
            </a: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Small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clogged</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pores</a:t>
            </a:r>
          </a:p>
        </p:txBody>
      </p:sp>
      <p:sp>
        <p:nvSpPr>
          <p:cNvPr id="13" name="Rectangle 12">
            <a:extLst>
              <a:ext uri="{FF2B5EF4-FFF2-40B4-BE49-F238E27FC236}">
                <a16:creationId xmlns:a16="http://schemas.microsoft.com/office/drawing/2014/main" id="{6C73444E-2384-4C02-B76A-99C43B3FCE31}"/>
              </a:ext>
            </a:extLst>
          </p:cNvPr>
          <p:cNvSpPr/>
          <p:nvPr/>
        </p:nvSpPr>
        <p:spPr>
          <a:xfrm>
            <a:off x="9748178" y="3432939"/>
            <a:ext cx="1679385" cy="1600438"/>
          </a:xfrm>
          <a:prstGeom prst="rect">
            <a:avLst/>
          </a:prstGeom>
          <a:solidFill>
            <a:srgbClr val="EBE6F2"/>
          </a:solidFill>
        </p:spPr>
        <p:txBody>
          <a:bodyPr wrap="square">
            <a:spAutoFit/>
          </a:bodyPr>
          <a:lstStyle/>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Cysts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Similar to subcutaneous furuncles. Form deep down and can be very painful </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A6976F82-C261-463D-84B7-1192CFC72EFF}"/>
              </a:ext>
            </a:extLst>
          </p:cNvPr>
          <p:cNvSpPr/>
          <p:nvPr/>
        </p:nvSpPr>
        <p:spPr>
          <a:xfrm>
            <a:off x="6167620" y="3432939"/>
            <a:ext cx="1679385" cy="1169551"/>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Pustules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Inflamed papules.</a:t>
            </a: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Often with a white tip</a:t>
            </a:r>
          </a:p>
        </p:txBody>
      </p:sp>
      <p:sp>
        <p:nvSpPr>
          <p:cNvPr id="15" name="Rectangle 14">
            <a:extLst>
              <a:ext uri="{FF2B5EF4-FFF2-40B4-BE49-F238E27FC236}">
                <a16:creationId xmlns:a16="http://schemas.microsoft.com/office/drawing/2014/main" id="{B11E2519-6F77-4F8B-8320-FB85B7AFB2F1}"/>
              </a:ext>
            </a:extLst>
          </p:cNvPr>
          <p:cNvSpPr/>
          <p:nvPr/>
        </p:nvSpPr>
        <p:spPr>
          <a:xfrm>
            <a:off x="4377341" y="3432939"/>
            <a:ext cx="1679385" cy="1169551"/>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Papules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Small red spots that can be quite painful</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6" name="Rectangle 15">
            <a:extLst>
              <a:ext uri="{FF2B5EF4-FFF2-40B4-BE49-F238E27FC236}">
                <a16:creationId xmlns:a16="http://schemas.microsoft.com/office/drawing/2014/main" id="{8493B92B-1AFD-429B-AECD-7E10F805F7C9}"/>
              </a:ext>
            </a:extLst>
          </p:cNvPr>
          <p:cNvSpPr/>
          <p:nvPr/>
        </p:nvSpPr>
        <p:spPr>
          <a:xfrm>
            <a:off x="2587062" y="3432939"/>
            <a:ext cx="1679385" cy="1169551"/>
          </a:xfrm>
          <a:prstGeom prst="rect">
            <a:avLst/>
          </a:prstGeom>
          <a:solidFill>
            <a:srgbClr val="EBE6F2"/>
          </a:solidFill>
        </p:spPr>
        <p:txBody>
          <a:bodyPr wrap="square">
            <a:spAutoFit/>
          </a:bodyPr>
          <a:lstStyle/>
          <a:p>
            <a:pPr algn="ctr"/>
            <a:r>
              <a:rPr lang="en-US" sz="1400" b="1" dirty="0">
                <a:solidFill>
                  <a:schemeClr val="tx1">
                    <a:lumMod val="75000"/>
                    <a:lumOff val="25000"/>
                  </a:schemeClr>
                </a:solidFill>
                <a:latin typeface="Roboto Light" panose="02000000000000000000" pitchFamily="2" charset="0"/>
                <a:ea typeface="Roboto Light" panose="02000000000000000000" pitchFamily="2" charset="0"/>
              </a:rPr>
              <a:t>White spots</a:t>
            </a:r>
          </a:p>
          <a:p>
            <a:pPr algn="ctr"/>
            <a:endParaRPr lang="en-US"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Similar to blackheads, but white </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7" name="Rectangle 16">
            <a:extLst>
              <a:ext uri="{FF2B5EF4-FFF2-40B4-BE49-F238E27FC236}">
                <a16:creationId xmlns:a16="http://schemas.microsoft.com/office/drawing/2014/main" id="{A6BED1FC-714F-4272-845D-0192BCDD6015}"/>
              </a:ext>
            </a:extLst>
          </p:cNvPr>
          <p:cNvSpPr/>
          <p:nvPr/>
        </p:nvSpPr>
        <p:spPr>
          <a:xfrm>
            <a:off x="7957899" y="3432939"/>
            <a:ext cx="1679385" cy="138499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Nodules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Hard lumps that form under the surface of the skin and can be painful.</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88223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7A1C7">
            <a:alpha val="59000"/>
          </a:srgbClr>
        </a:solidFill>
        <a:effectLst/>
      </p:bgPr>
    </p:bg>
    <p:spTree>
      <p:nvGrpSpPr>
        <p:cNvPr id="1" name=""/>
        <p:cNvGrpSpPr/>
        <p:nvPr/>
      </p:nvGrpSpPr>
      <p:grpSpPr>
        <a:xfrm>
          <a:off x="0" y="0"/>
          <a:ext cx="0" cy="0"/>
          <a:chOff x="0" y="0"/>
          <a:chExt cx="0" cy="0"/>
        </a:xfrm>
      </p:grpSpPr>
      <p:sp>
        <p:nvSpPr>
          <p:cNvPr id="8" name="Titre 2">
            <a:extLst>
              <a:ext uri="{FF2B5EF4-FFF2-40B4-BE49-F238E27FC236}">
                <a16:creationId xmlns:a16="http://schemas.microsoft.com/office/drawing/2014/main" id="{C1EA83AF-825D-4C23-8FF0-B1E1ACDE3035}"/>
              </a:ext>
            </a:extLst>
          </p:cNvPr>
          <p:cNvSpPr txBox="1">
            <a:spLocks/>
          </p:cNvSpPr>
          <p:nvPr/>
        </p:nvSpPr>
        <p:spPr>
          <a:xfrm>
            <a:off x="4686207" y="4210551"/>
            <a:ext cx="4937937" cy="707886"/>
          </a:xfrm>
          <a:prstGeom prst="rect">
            <a:avLst/>
          </a:prstGeom>
          <a:noFill/>
        </p:spPr>
        <p:txBody>
          <a:bodyPr vert="horz" wrap="square" lIns="91440" tIns="45720" rIns="91440" bIns="45720" rtlCol="0" anchor="ctr">
            <a:spAutoFit/>
          </a:bodyPr>
          <a:lstStyle>
            <a:defPPr>
              <a:defRPr lang="fr-FR"/>
            </a:defPPr>
            <a:lvl1pPr algn="ctr">
              <a:lnSpc>
                <a:spcPct val="100000"/>
              </a:lnSpc>
              <a:spcBef>
                <a:spcPct val="0"/>
              </a:spcBef>
              <a:buNone/>
              <a:defRPr sz="5400">
                <a:solidFill>
                  <a:srgbClr val="3E3E3E"/>
                </a:solidFill>
                <a:latin typeface="KyivType Sans2" panose="00000500000000000000" pitchFamily="50" charset="0"/>
                <a:ea typeface="+mj-ea"/>
                <a:cs typeface="+mj-cs"/>
              </a:defRPr>
            </a:lvl1pPr>
          </a:lstStyle>
          <a:p>
            <a:r>
              <a:rPr lang="en-US" sz="4000" dirty="0"/>
              <a:t>RISK FACTORS</a:t>
            </a:r>
          </a:p>
        </p:txBody>
      </p:sp>
      <p:sp>
        <p:nvSpPr>
          <p:cNvPr id="18" name="Oval 17">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Image 12">
            <a:extLst>
              <a:ext uri="{FF2B5EF4-FFF2-40B4-BE49-F238E27FC236}">
                <a16:creationId xmlns:a16="http://schemas.microsoft.com/office/drawing/2014/main" id="{ED38851A-1918-4DC5-B10E-1B21EBDD9B5B}"/>
              </a:ext>
            </a:extLst>
          </p:cNvPr>
          <p:cNvPicPr>
            <a:picLocks noChangeAspect="1"/>
          </p:cNvPicPr>
          <p:nvPr/>
        </p:nvPicPr>
        <p:blipFill rotWithShape="1">
          <a:blip r:embed="rId3"/>
          <a:srcRect l="25666" t="864" r="31802" b="53805"/>
          <a:stretch/>
        </p:blipFill>
        <p:spPr>
          <a:xfrm>
            <a:off x="2285129" y="232142"/>
            <a:ext cx="1836521" cy="1532227"/>
          </a:xfrm>
          <a:prstGeom prst="rect">
            <a:avLst/>
          </a:prstGeom>
        </p:spPr>
      </p:pic>
      <p:sp>
        <p:nvSpPr>
          <p:cNvPr id="26" name="Freeform: Shape 25">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Image 9">
            <a:extLst>
              <a:ext uri="{FF2B5EF4-FFF2-40B4-BE49-F238E27FC236}">
                <a16:creationId xmlns:a16="http://schemas.microsoft.com/office/drawing/2014/main" id="{A547B634-FF5A-4C3F-9832-9F5C667E2C6E}"/>
              </a:ext>
            </a:extLst>
          </p:cNvPr>
          <p:cNvPicPr>
            <a:picLocks noChangeAspect="1"/>
          </p:cNvPicPr>
          <p:nvPr/>
        </p:nvPicPr>
        <p:blipFill rotWithShape="1">
          <a:blip r:embed="rId3"/>
          <a:srcRect l="69301" t="51466" r="145" b="3203"/>
          <a:stretch/>
        </p:blipFill>
        <p:spPr>
          <a:xfrm>
            <a:off x="6130915" y="1040580"/>
            <a:ext cx="1778697" cy="1708711"/>
          </a:xfrm>
          <a:prstGeom prst="rect">
            <a:avLst/>
          </a:prstGeom>
        </p:spPr>
      </p:pic>
      <p:sp>
        <p:nvSpPr>
          <p:cNvPr id="34" name="Freeform: Shape 33">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Image 8">
            <a:extLst>
              <a:ext uri="{FF2B5EF4-FFF2-40B4-BE49-F238E27FC236}">
                <a16:creationId xmlns:a16="http://schemas.microsoft.com/office/drawing/2014/main" id="{45272871-A548-4044-8DD9-4F7806C1CD75}"/>
              </a:ext>
            </a:extLst>
          </p:cNvPr>
          <p:cNvPicPr>
            <a:picLocks noChangeAspect="1"/>
          </p:cNvPicPr>
          <p:nvPr/>
        </p:nvPicPr>
        <p:blipFill rotWithShape="1">
          <a:blip r:embed="rId3"/>
          <a:srcRect t="491" r="76373" b="54176"/>
          <a:stretch/>
        </p:blipFill>
        <p:spPr>
          <a:xfrm rot="1264778">
            <a:off x="10092429" y="407951"/>
            <a:ext cx="1673512" cy="2079097"/>
          </a:xfrm>
          <a:prstGeom prst="rect">
            <a:avLst/>
          </a:prstGeom>
        </p:spPr>
      </p:pic>
      <p:pic>
        <p:nvPicPr>
          <p:cNvPr id="3" name="Image 2">
            <a:extLst>
              <a:ext uri="{FF2B5EF4-FFF2-40B4-BE49-F238E27FC236}">
                <a16:creationId xmlns:a16="http://schemas.microsoft.com/office/drawing/2014/main" id="{083117BC-EEA2-4952-8A8B-1820DA9687FC}"/>
              </a:ext>
            </a:extLst>
          </p:cNvPr>
          <p:cNvPicPr>
            <a:picLocks noChangeAspect="1"/>
          </p:cNvPicPr>
          <p:nvPr/>
        </p:nvPicPr>
        <p:blipFill rotWithShape="1">
          <a:blip r:embed="rId3"/>
          <a:srcRect l="69447" t="1244" b="53424"/>
          <a:stretch/>
        </p:blipFill>
        <p:spPr>
          <a:xfrm>
            <a:off x="342910" y="3739995"/>
            <a:ext cx="2248275" cy="2159931"/>
          </a:xfrm>
          <a:prstGeom prst="rect">
            <a:avLst/>
          </a:prstGeom>
        </p:spPr>
      </p:pic>
      <p:pic>
        <p:nvPicPr>
          <p:cNvPr id="11" name="Image 10">
            <a:extLst>
              <a:ext uri="{FF2B5EF4-FFF2-40B4-BE49-F238E27FC236}">
                <a16:creationId xmlns:a16="http://schemas.microsoft.com/office/drawing/2014/main" id="{DFDF50E1-99CC-4230-A06D-D31C2A3CD138}"/>
              </a:ext>
            </a:extLst>
          </p:cNvPr>
          <p:cNvPicPr>
            <a:picLocks noChangeAspect="1"/>
          </p:cNvPicPr>
          <p:nvPr/>
        </p:nvPicPr>
        <p:blipFill rotWithShape="1">
          <a:blip r:embed="rId3"/>
          <a:srcRect l="38258" t="55396" r="33021" b="1327"/>
          <a:stretch/>
        </p:blipFill>
        <p:spPr>
          <a:xfrm>
            <a:off x="4067055" y="2876562"/>
            <a:ext cx="956348" cy="933068"/>
          </a:xfrm>
          <a:prstGeom prst="rect">
            <a:avLst/>
          </a:prstGeom>
        </p:spPr>
      </p:pic>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Image 11">
            <a:extLst>
              <a:ext uri="{FF2B5EF4-FFF2-40B4-BE49-F238E27FC236}">
                <a16:creationId xmlns:a16="http://schemas.microsoft.com/office/drawing/2014/main" id="{6A8D9E1A-826C-4722-980D-F5CF8C8EF12E}"/>
              </a:ext>
            </a:extLst>
          </p:cNvPr>
          <p:cNvPicPr>
            <a:picLocks noChangeAspect="1"/>
          </p:cNvPicPr>
          <p:nvPr/>
        </p:nvPicPr>
        <p:blipFill rotWithShape="1">
          <a:blip r:embed="rId3"/>
          <a:srcRect l="-75" t="51995" r="64894" b="2674"/>
          <a:stretch/>
        </p:blipFill>
        <p:spPr>
          <a:xfrm>
            <a:off x="9914753" y="4872691"/>
            <a:ext cx="2028866" cy="1692702"/>
          </a:xfrm>
          <a:prstGeom prst="rect">
            <a:avLst/>
          </a:prstGeom>
        </p:spPr>
      </p:pic>
      <p:sp>
        <p:nvSpPr>
          <p:cNvPr id="14" name="ZoneTexte 13">
            <a:extLst>
              <a:ext uri="{FF2B5EF4-FFF2-40B4-BE49-F238E27FC236}">
                <a16:creationId xmlns:a16="http://schemas.microsoft.com/office/drawing/2014/main" id="{511CBE96-927A-42DA-A316-8C0BA6164266}"/>
              </a:ext>
            </a:extLst>
          </p:cNvPr>
          <p:cNvSpPr txBox="1"/>
          <p:nvPr/>
        </p:nvSpPr>
        <p:spPr>
          <a:xfrm>
            <a:off x="634903" y="5849340"/>
            <a:ext cx="1780673" cy="307777"/>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Sun </a:t>
            </a:r>
            <a:r>
              <a:rPr lang="fr-FR" sz="1400" dirty="0" err="1">
                <a:solidFill>
                  <a:schemeClr val="bg1"/>
                </a:solidFill>
                <a:latin typeface="Roboto Light" panose="02000000000000000000" pitchFamily="2" charset="0"/>
                <a:ea typeface="Roboto Light" panose="02000000000000000000" pitchFamily="2" charset="0"/>
              </a:rPr>
              <a:t>exposure</a:t>
            </a:r>
            <a:endParaRPr lang="fr-FR" sz="1400" dirty="0">
              <a:solidFill>
                <a:schemeClr val="bg1"/>
              </a:solidFill>
              <a:latin typeface="Roboto Light" panose="02000000000000000000" pitchFamily="2" charset="0"/>
              <a:ea typeface="Roboto Light" panose="02000000000000000000" pitchFamily="2" charset="0"/>
            </a:endParaRPr>
          </a:p>
        </p:txBody>
      </p:sp>
      <p:sp>
        <p:nvSpPr>
          <p:cNvPr id="27" name="ZoneTexte 26">
            <a:extLst>
              <a:ext uri="{FF2B5EF4-FFF2-40B4-BE49-F238E27FC236}">
                <a16:creationId xmlns:a16="http://schemas.microsoft.com/office/drawing/2014/main" id="{81B89DD1-A966-42C0-961E-F9E7E3888CFD}"/>
              </a:ext>
            </a:extLst>
          </p:cNvPr>
          <p:cNvSpPr txBox="1"/>
          <p:nvPr/>
        </p:nvSpPr>
        <p:spPr>
          <a:xfrm rot="19627536">
            <a:off x="2689585" y="1355810"/>
            <a:ext cx="1780673" cy="307777"/>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Hormonal </a:t>
            </a:r>
            <a:r>
              <a:rPr lang="fr-FR" sz="1400" dirty="0" err="1">
                <a:solidFill>
                  <a:schemeClr val="bg1"/>
                </a:solidFill>
                <a:latin typeface="Roboto Light" panose="02000000000000000000" pitchFamily="2" charset="0"/>
                <a:ea typeface="Roboto Light" panose="02000000000000000000" pitchFamily="2" charset="0"/>
              </a:rPr>
              <a:t>factors</a:t>
            </a:r>
            <a:endParaRPr lang="fr-FR" sz="1400" dirty="0">
              <a:solidFill>
                <a:schemeClr val="bg1"/>
              </a:solidFill>
              <a:latin typeface="Roboto Light" panose="02000000000000000000" pitchFamily="2" charset="0"/>
              <a:ea typeface="Roboto Light" panose="02000000000000000000" pitchFamily="2" charset="0"/>
            </a:endParaRPr>
          </a:p>
        </p:txBody>
      </p:sp>
      <p:sp>
        <p:nvSpPr>
          <p:cNvPr id="29" name="ZoneTexte 28">
            <a:extLst>
              <a:ext uri="{FF2B5EF4-FFF2-40B4-BE49-F238E27FC236}">
                <a16:creationId xmlns:a16="http://schemas.microsoft.com/office/drawing/2014/main" id="{84470D8B-8046-4A60-9053-B5AF95664540}"/>
              </a:ext>
            </a:extLst>
          </p:cNvPr>
          <p:cNvSpPr txBox="1"/>
          <p:nvPr/>
        </p:nvSpPr>
        <p:spPr>
          <a:xfrm>
            <a:off x="3626517" y="3779115"/>
            <a:ext cx="1780673" cy="307777"/>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Food</a:t>
            </a:r>
          </a:p>
        </p:txBody>
      </p:sp>
      <p:sp>
        <p:nvSpPr>
          <p:cNvPr id="31" name="ZoneTexte 30">
            <a:extLst>
              <a:ext uri="{FF2B5EF4-FFF2-40B4-BE49-F238E27FC236}">
                <a16:creationId xmlns:a16="http://schemas.microsoft.com/office/drawing/2014/main" id="{B4CD03F6-FF23-48D6-9A84-DF9EFF8B0C08}"/>
              </a:ext>
            </a:extLst>
          </p:cNvPr>
          <p:cNvSpPr txBox="1"/>
          <p:nvPr/>
        </p:nvSpPr>
        <p:spPr>
          <a:xfrm>
            <a:off x="6094489" y="2759994"/>
            <a:ext cx="1780673" cy="307777"/>
          </a:xfrm>
          <a:prstGeom prst="rect">
            <a:avLst/>
          </a:prstGeom>
          <a:noFill/>
        </p:spPr>
        <p:txBody>
          <a:bodyPr wrap="square" rtlCol="0">
            <a:spAutoFit/>
          </a:bodyPr>
          <a:lstStyle/>
          <a:p>
            <a:pPr algn="ctr"/>
            <a:r>
              <a:rPr lang="fr-FR" sz="1400" dirty="0" err="1">
                <a:solidFill>
                  <a:schemeClr val="bg1"/>
                </a:solidFill>
                <a:latin typeface="Roboto Light" panose="02000000000000000000" pitchFamily="2" charset="0"/>
                <a:ea typeface="Roboto Light" panose="02000000000000000000" pitchFamily="2" charset="0"/>
              </a:rPr>
              <a:t>Hygiene</a:t>
            </a:r>
            <a:endParaRPr lang="fr-FR" sz="1400" dirty="0">
              <a:solidFill>
                <a:schemeClr val="bg1"/>
              </a:solidFill>
              <a:latin typeface="Roboto Light" panose="02000000000000000000" pitchFamily="2" charset="0"/>
              <a:ea typeface="Roboto Light" panose="02000000000000000000" pitchFamily="2" charset="0"/>
            </a:endParaRPr>
          </a:p>
        </p:txBody>
      </p:sp>
      <p:sp>
        <p:nvSpPr>
          <p:cNvPr id="33" name="ZoneTexte 32">
            <a:extLst>
              <a:ext uri="{FF2B5EF4-FFF2-40B4-BE49-F238E27FC236}">
                <a16:creationId xmlns:a16="http://schemas.microsoft.com/office/drawing/2014/main" id="{0201ACB1-24BA-41C8-974C-3FF6195C88EA}"/>
              </a:ext>
            </a:extLst>
          </p:cNvPr>
          <p:cNvSpPr txBox="1"/>
          <p:nvPr/>
        </p:nvSpPr>
        <p:spPr>
          <a:xfrm rot="1512651">
            <a:off x="9540254" y="2295937"/>
            <a:ext cx="1780673" cy="307777"/>
          </a:xfrm>
          <a:prstGeom prst="rect">
            <a:avLst/>
          </a:prstGeom>
          <a:noFill/>
        </p:spPr>
        <p:txBody>
          <a:bodyPr wrap="square" rtlCol="0">
            <a:spAutoFit/>
          </a:bodyPr>
          <a:lstStyle/>
          <a:p>
            <a:pPr algn="ctr"/>
            <a:r>
              <a:rPr lang="fr-FR" sz="1400" dirty="0" err="1">
                <a:solidFill>
                  <a:schemeClr val="bg1"/>
                </a:solidFill>
                <a:latin typeface="Roboto Light" panose="02000000000000000000" pitchFamily="2" charset="0"/>
                <a:ea typeface="Roboto Light" panose="02000000000000000000" pitchFamily="2" charset="0"/>
              </a:rPr>
              <a:t>Genetics</a:t>
            </a:r>
            <a:endParaRPr lang="fr-FR" sz="1400" dirty="0">
              <a:solidFill>
                <a:schemeClr val="bg1"/>
              </a:solidFill>
              <a:latin typeface="Roboto Light" panose="02000000000000000000" pitchFamily="2" charset="0"/>
              <a:ea typeface="Roboto Light" panose="02000000000000000000" pitchFamily="2" charset="0"/>
            </a:endParaRPr>
          </a:p>
        </p:txBody>
      </p:sp>
      <p:sp>
        <p:nvSpPr>
          <p:cNvPr id="35" name="ZoneTexte 34">
            <a:extLst>
              <a:ext uri="{FF2B5EF4-FFF2-40B4-BE49-F238E27FC236}">
                <a16:creationId xmlns:a16="http://schemas.microsoft.com/office/drawing/2014/main" id="{40DEBCBC-9A1F-4C7A-8774-AF76DCD8F557}"/>
              </a:ext>
            </a:extLst>
          </p:cNvPr>
          <p:cNvSpPr txBox="1"/>
          <p:nvPr/>
        </p:nvSpPr>
        <p:spPr>
          <a:xfrm>
            <a:off x="9559512" y="6422874"/>
            <a:ext cx="2524324" cy="307777"/>
          </a:xfrm>
          <a:prstGeom prst="rect">
            <a:avLst/>
          </a:prstGeom>
          <a:noFill/>
        </p:spPr>
        <p:txBody>
          <a:bodyPr wrap="square" rtlCol="0">
            <a:spAutoFit/>
          </a:bodyPr>
          <a:lstStyle/>
          <a:p>
            <a:pPr algn="ctr"/>
            <a:r>
              <a:rPr lang="fr-FR" sz="1400" dirty="0" err="1">
                <a:solidFill>
                  <a:schemeClr val="bg1"/>
                </a:solidFill>
                <a:latin typeface="Roboto Light" panose="02000000000000000000" pitchFamily="2" charset="0"/>
                <a:ea typeface="Roboto Light" panose="02000000000000000000" pitchFamily="2" charset="0"/>
              </a:rPr>
              <a:t>Some</a:t>
            </a:r>
            <a:r>
              <a:rPr lang="fr-FR" sz="1400" dirty="0">
                <a:solidFill>
                  <a:schemeClr val="bg1"/>
                </a:solidFill>
                <a:latin typeface="Roboto Light" panose="02000000000000000000" pitchFamily="2" charset="0"/>
                <a:ea typeface="Roboto Light" panose="02000000000000000000" pitchFamily="2" charset="0"/>
              </a:rPr>
              <a:t> </a:t>
            </a:r>
            <a:r>
              <a:rPr lang="fr-FR" sz="1400" dirty="0" err="1">
                <a:solidFill>
                  <a:schemeClr val="bg1"/>
                </a:solidFill>
                <a:latin typeface="Roboto Light" panose="02000000000000000000" pitchFamily="2" charset="0"/>
                <a:ea typeface="Roboto Light" panose="02000000000000000000" pitchFamily="2" charset="0"/>
              </a:rPr>
              <a:t>medicines</a:t>
            </a:r>
            <a:endParaRPr lang="fr-FR" sz="1400" dirty="0">
              <a:solidFill>
                <a:schemeClr val="bg1"/>
              </a:solidFill>
              <a:latin typeface="Roboto Light" panose="02000000000000000000" pitchFamily="2" charset="0"/>
              <a:ea typeface="Roboto Light" panose="02000000000000000000" pitchFamily="2" charset="0"/>
            </a:endParaRPr>
          </a:p>
        </p:txBody>
      </p:sp>
      <p:grpSp>
        <p:nvGrpSpPr>
          <p:cNvPr id="4" name="Groupe 3">
            <a:extLst>
              <a:ext uri="{FF2B5EF4-FFF2-40B4-BE49-F238E27FC236}">
                <a16:creationId xmlns:a16="http://schemas.microsoft.com/office/drawing/2014/main" id="{A026E5C7-7597-4890-AEE0-7CE948762F69}"/>
              </a:ext>
            </a:extLst>
          </p:cNvPr>
          <p:cNvGrpSpPr/>
          <p:nvPr/>
        </p:nvGrpSpPr>
        <p:grpSpPr>
          <a:xfrm>
            <a:off x="5494648" y="5622487"/>
            <a:ext cx="1272534" cy="1235513"/>
            <a:chOff x="5429208" y="5612922"/>
            <a:chExt cx="1272534" cy="1235513"/>
          </a:xfrm>
        </p:grpSpPr>
        <p:sp>
          <p:nvSpPr>
            <p:cNvPr id="2" name="Ellipse 1">
              <a:extLst>
                <a:ext uri="{FF2B5EF4-FFF2-40B4-BE49-F238E27FC236}">
                  <a16:creationId xmlns:a16="http://schemas.microsoft.com/office/drawing/2014/main" id="{7347ACFF-0F88-4744-A9F5-4BA1F6D7251E}"/>
                </a:ext>
              </a:extLst>
            </p:cNvPr>
            <p:cNvSpPr/>
            <p:nvPr/>
          </p:nvSpPr>
          <p:spPr>
            <a:xfrm>
              <a:off x="5429208" y="5612922"/>
              <a:ext cx="1272534" cy="1235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a:extLst>
                <a:ext uri="{FF2B5EF4-FFF2-40B4-BE49-F238E27FC236}">
                  <a16:creationId xmlns:a16="http://schemas.microsoft.com/office/drawing/2014/main" id="{E7243E52-53E5-4075-86E6-0F783616273D}"/>
                </a:ext>
              </a:extLst>
            </p:cNvPr>
            <p:cNvPicPr>
              <a:picLocks noChangeAspect="1"/>
            </p:cNvPicPr>
            <p:nvPr/>
          </p:nvPicPr>
          <p:blipFill rotWithShape="1">
            <a:blip r:embed="rId4"/>
            <a:srcRect l="55798" t="8826" b="15233"/>
            <a:stretch/>
          </p:blipFill>
          <p:spPr>
            <a:xfrm>
              <a:off x="5649320" y="5877152"/>
              <a:ext cx="890337" cy="744471"/>
            </a:xfrm>
            <a:prstGeom prst="rect">
              <a:avLst/>
            </a:prstGeom>
          </p:spPr>
        </p:pic>
      </p:grpSp>
    </p:spTree>
    <p:extLst>
      <p:ext uri="{BB962C8B-B14F-4D97-AF65-F5344CB8AC3E}">
        <p14:creationId xmlns:p14="http://schemas.microsoft.com/office/powerpoint/2010/main" val="27722109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P spid="29" grpId="0"/>
      <p:bldP spid="31" grpId="0"/>
      <p:bldP spid="33"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4BEF16-D9EB-46D5-9838-389CD741F2CF}"/>
              </a:ext>
            </a:extLst>
          </p:cNvPr>
          <p:cNvSpPr txBox="1">
            <a:spLocks/>
          </p:cNvSpPr>
          <p:nvPr/>
        </p:nvSpPr>
        <p:spPr>
          <a:xfrm>
            <a:off x="1524000" y="2551837"/>
            <a:ext cx="9144000" cy="1754326"/>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5400" dirty="0">
                <a:solidFill>
                  <a:srgbClr val="3E3E3E"/>
                </a:solidFill>
                <a:latin typeface="KyivType Sans2" panose="00000500000000000000" pitchFamily="50" charset="0"/>
              </a:rPr>
              <a:t>YON-KA</a:t>
            </a:r>
          </a:p>
          <a:p>
            <a:pPr algn="ctr">
              <a:lnSpc>
                <a:spcPct val="100000"/>
              </a:lnSpc>
            </a:pPr>
            <a:r>
              <a:rPr lang="fr-FR" sz="5400" dirty="0" err="1">
                <a:solidFill>
                  <a:srgbClr val="3E3E3E"/>
                </a:solidFill>
                <a:latin typeface="KyivType Sans2" panose="00000500000000000000" pitchFamily="50" charset="0"/>
              </a:rPr>
              <a:t>answer</a:t>
            </a:r>
            <a:endParaRPr lang="fr-FR" sz="54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3690504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640663" y="1988927"/>
            <a:ext cx="2408337" cy="730928"/>
          </a:xfrm>
          <a:prstGeom prst="rect">
            <a:avLst/>
          </a:prstGeom>
          <a:noFill/>
          <a:ln w="28575">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565655"/>
                </a:solidFill>
                <a:latin typeface="Roboto Light" panose="02000000000000000000"/>
              </a:rPr>
              <a:t>PURIFYING </a:t>
            </a:r>
          </a:p>
          <a:p>
            <a:pPr algn="ctr"/>
            <a:r>
              <a:rPr lang="fr-FR" sz="2000" dirty="0">
                <a:solidFill>
                  <a:srgbClr val="565655"/>
                </a:solidFill>
                <a:latin typeface="Roboto Light" panose="02000000000000000000"/>
              </a:rPr>
              <a:t>REGULATING</a:t>
            </a:r>
          </a:p>
        </p:txBody>
      </p:sp>
      <p:sp>
        <p:nvSpPr>
          <p:cNvPr id="98" name="Rectangle 97"/>
          <p:cNvSpPr/>
          <p:nvPr/>
        </p:nvSpPr>
        <p:spPr>
          <a:xfrm>
            <a:off x="9034291" y="1988927"/>
            <a:ext cx="2381397" cy="730928"/>
          </a:xfrm>
          <a:prstGeom prst="rect">
            <a:avLst/>
          </a:prstGeom>
          <a:noFill/>
          <a:ln w="28575">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565655"/>
                </a:solidFill>
                <a:latin typeface="Roboto Light" panose="02000000000000000000"/>
              </a:rPr>
              <a:t>PURIFYING</a:t>
            </a:r>
          </a:p>
          <a:p>
            <a:pPr algn="ctr"/>
            <a:r>
              <a:rPr lang="fr-FR" sz="2000" dirty="0">
                <a:solidFill>
                  <a:srgbClr val="565655"/>
                </a:solidFill>
                <a:latin typeface="Roboto Light" panose="02000000000000000000"/>
              </a:rPr>
              <a:t>CALMING</a:t>
            </a:r>
          </a:p>
        </p:txBody>
      </p:sp>
      <p:sp>
        <p:nvSpPr>
          <p:cNvPr id="99" name="Rectangle 98"/>
          <p:cNvSpPr/>
          <p:nvPr/>
        </p:nvSpPr>
        <p:spPr>
          <a:xfrm>
            <a:off x="4184042" y="1988927"/>
            <a:ext cx="3853269" cy="730928"/>
          </a:xfrm>
          <a:prstGeom prst="rect">
            <a:avLst/>
          </a:prstGeom>
          <a:noFill/>
          <a:ln w="28575">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565655"/>
                </a:solidFill>
                <a:latin typeface="Roboto Light" panose="02000000000000000000"/>
              </a:rPr>
              <a:t>PURIFYING</a:t>
            </a:r>
          </a:p>
          <a:p>
            <a:pPr algn="ctr"/>
            <a:r>
              <a:rPr lang="fr-FR" sz="2000" dirty="0">
                <a:solidFill>
                  <a:srgbClr val="565655"/>
                </a:solidFill>
                <a:latin typeface="Roboto Light" panose="02000000000000000000"/>
              </a:rPr>
              <a:t>SANITIZING</a:t>
            </a:r>
          </a:p>
        </p:txBody>
      </p:sp>
      <p:sp>
        <p:nvSpPr>
          <p:cNvPr id="108" name="Rectangle 107"/>
          <p:cNvSpPr/>
          <p:nvPr/>
        </p:nvSpPr>
        <p:spPr>
          <a:xfrm>
            <a:off x="-69425" y="1123501"/>
            <a:ext cx="12252196" cy="338554"/>
          </a:xfrm>
          <a:prstGeom prst="rect">
            <a:avLst/>
          </a:prstGeom>
        </p:spPr>
        <p:txBody>
          <a:bodyPr wrap="square">
            <a:spAutoFit/>
          </a:bodyPr>
          <a:lstStyle/>
          <a:p>
            <a:pPr algn="ctr" defTabSz="914335">
              <a:defRPr/>
            </a:pPr>
            <a:r>
              <a:rPr lang="en-US" sz="1600" i="1" dirty="0">
                <a:solidFill>
                  <a:prstClr val="black"/>
                </a:solidFill>
                <a:latin typeface="Roboto Light"/>
              </a:rPr>
              <a:t>The perfect skin care products for a flawless skin!</a:t>
            </a:r>
          </a:p>
        </p:txBody>
      </p:sp>
      <p:sp>
        <p:nvSpPr>
          <p:cNvPr id="83" name="Rectangle 82"/>
          <p:cNvSpPr/>
          <p:nvPr/>
        </p:nvSpPr>
        <p:spPr>
          <a:xfrm>
            <a:off x="637917" y="5881590"/>
            <a:ext cx="2411082" cy="400110"/>
          </a:xfrm>
          <a:prstGeom prst="rect">
            <a:avLst/>
          </a:prstGeom>
          <a:noFill/>
        </p:spPr>
        <p:txBody>
          <a:bodyPr wrap="square" rtlCol="0">
            <a:spAutoFit/>
          </a:bodyPr>
          <a:lstStyle/>
          <a:p>
            <a:pPr algn="ctr"/>
            <a:r>
              <a:rPr lang="fr-FR" sz="2000" kern="0" cap="small" dirty="0">
                <a:solidFill>
                  <a:srgbClr val="3E3E3E"/>
                </a:solidFill>
                <a:latin typeface="Roboto Light" panose="02000000000000000000"/>
              </a:rPr>
              <a:t>EMULSION PURE</a:t>
            </a:r>
          </a:p>
        </p:txBody>
      </p:sp>
      <p:pic>
        <p:nvPicPr>
          <p:cNvPr id="29" name="Image 28"/>
          <p:cNvPicPr>
            <a:picLocks noChangeAspect="1"/>
          </p:cNvPicPr>
          <p:nvPr/>
        </p:nvPicPr>
        <p:blipFill rotWithShape="1">
          <a:blip r:embed="rId3" cstate="print">
            <a:extLst>
              <a:ext uri="{28A0092B-C50C-407E-A947-70E740481C1C}">
                <a14:useLocalDpi xmlns:a14="http://schemas.microsoft.com/office/drawing/2010/main" val="0"/>
              </a:ext>
            </a:extLst>
          </a:blip>
          <a:srcRect l="37097" t="6873" r="39652" b="19725"/>
          <a:stretch/>
        </p:blipFill>
        <p:spPr>
          <a:xfrm>
            <a:off x="637917" y="3092054"/>
            <a:ext cx="675255" cy="2711286"/>
          </a:xfrm>
          <a:prstGeom prst="rect">
            <a:avLst/>
          </a:prstGeom>
        </p:spPr>
      </p:pic>
      <p:pic>
        <p:nvPicPr>
          <p:cNvPr id="35" name="Image 34"/>
          <p:cNvPicPr>
            <a:picLocks noChangeAspect="1"/>
          </p:cNvPicPr>
          <p:nvPr/>
        </p:nvPicPr>
        <p:blipFill rotWithShape="1">
          <a:blip r:embed="rId4" cstate="print">
            <a:extLst>
              <a:ext uri="{28A0092B-C50C-407E-A947-70E740481C1C}">
                <a14:useLocalDpi xmlns:a14="http://schemas.microsoft.com/office/drawing/2010/main" val="0"/>
              </a:ext>
            </a:extLst>
          </a:blip>
          <a:srcRect l="31573" t="10986" r="33356" b="28247"/>
          <a:stretch/>
        </p:blipFill>
        <p:spPr>
          <a:xfrm>
            <a:off x="9129373" y="3254790"/>
            <a:ext cx="1137183" cy="2626800"/>
          </a:xfrm>
          <a:prstGeom prst="rect">
            <a:avLst/>
          </a:prstGeom>
        </p:spPr>
      </p:pic>
      <p:sp>
        <p:nvSpPr>
          <p:cNvPr id="87" name="Rectangle 86"/>
          <p:cNvSpPr/>
          <p:nvPr/>
        </p:nvSpPr>
        <p:spPr>
          <a:xfrm>
            <a:off x="9233538" y="5881591"/>
            <a:ext cx="1755446" cy="400110"/>
          </a:xfrm>
          <a:prstGeom prst="rect">
            <a:avLst/>
          </a:prstGeom>
          <a:noFill/>
        </p:spPr>
        <p:txBody>
          <a:bodyPr wrap="square" rtlCol="0">
            <a:spAutoFit/>
          </a:bodyPr>
          <a:lstStyle/>
          <a:p>
            <a:pPr algn="ctr"/>
            <a:r>
              <a:rPr lang="fr-FR" sz="2000" kern="0" cap="small" dirty="0">
                <a:solidFill>
                  <a:srgbClr val="3E3E3E"/>
                </a:solidFill>
                <a:latin typeface="Roboto Light" panose="02000000000000000000"/>
              </a:rPr>
              <a:t>CREME 15</a:t>
            </a:r>
          </a:p>
        </p:txBody>
      </p:sp>
      <p:sp>
        <p:nvSpPr>
          <p:cNvPr id="88" name="Rectangle 87"/>
          <p:cNvSpPr/>
          <p:nvPr/>
        </p:nvSpPr>
        <p:spPr>
          <a:xfrm>
            <a:off x="4107130" y="5898682"/>
            <a:ext cx="1302358" cy="400110"/>
          </a:xfrm>
          <a:prstGeom prst="rect">
            <a:avLst/>
          </a:prstGeom>
          <a:noFill/>
        </p:spPr>
        <p:txBody>
          <a:bodyPr wrap="square" rtlCol="0">
            <a:spAutoFit/>
          </a:bodyPr>
          <a:lstStyle/>
          <a:p>
            <a:pPr algn="ctr"/>
            <a:r>
              <a:rPr lang="fr-FR" sz="2000" kern="0" cap="small" dirty="0">
                <a:solidFill>
                  <a:srgbClr val="3E3E3E"/>
                </a:solidFill>
                <a:latin typeface="Roboto Light" panose="02000000000000000000"/>
              </a:rPr>
              <a:t>JUVENIL</a:t>
            </a:r>
          </a:p>
        </p:txBody>
      </p:sp>
      <p:pic>
        <p:nvPicPr>
          <p:cNvPr id="37" name="Image 36"/>
          <p:cNvPicPr>
            <a:picLocks noChangeAspect="1"/>
          </p:cNvPicPr>
          <p:nvPr/>
        </p:nvPicPr>
        <p:blipFill rotWithShape="1">
          <a:blip r:embed="rId5" cstate="print">
            <a:extLst>
              <a:ext uri="{28A0092B-C50C-407E-A947-70E740481C1C}">
                <a14:useLocalDpi xmlns:a14="http://schemas.microsoft.com/office/drawing/2010/main" val="0"/>
              </a:ext>
            </a:extLst>
          </a:blip>
          <a:srcRect l="23018" t="15395" r="21168" b="20275"/>
          <a:stretch/>
        </p:blipFill>
        <p:spPr>
          <a:xfrm>
            <a:off x="4389900" y="3582861"/>
            <a:ext cx="811328" cy="2220479"/>
          </a:xfrm>
          <a:prstGeom prst="rect">
            <a:avLst/>
          </a:prstGeom>
        </p:spPr>
      </p:pic>
      <p:sp>
        <p:nvSpPr>
          <p:cNvPr id="89" name="Rectangle 88"/>
          <p:cNvSpPr/>
          <p:nvPr/>
        </p:nvSpPr>
        <p:spPr>
          <a:xfrm>
            <a:off x="6796317" y="5881596"/>
            <a:ext cx="1668529" cy="707886"/>
          </a:xfrm>
          <a:prstGeom prst="rect">
            <a:avLst/>
          </a:prstGeom>
          <a:noFill/>
        </p:spPr>
        <p:txBody>
          <a:bodyPr wrap="square" rtlCol="0">
            <a:spAutoFit/>
          </a:bodyPr>
          <a:lstStyle/>
          <a:p>
            <a:pPr algn="ctr"/>
            <a:r>
              <a:rPr lang="fr-FR" sz="2000" kern="0" cap="small" dirty="0">
                <a:solidFill>
                  <a:srgbClr val="3E3E3E"/>
                </a:solidFill>
                <a:latin typeface="Roboto Light" panose="02000000000000000000"/>
              </a:rPr>
              <a:t>SOS SPOT ROLL-ON</a:t>
            </a:r>
          </a:p>
        </p:txBody>
      </p:sp>
      <p:sp>
        <p:nvSpPr>
          <p:cNvPr id="51" name="Sous-titre 2">
            <a:extLst>
              <a:ext uri="{FF2B5EF4-FFF2-40B4-BE49-F238E27FC236}">
                <a16:creationId xmlns:a16="http://schemas.microsoft.com/office/drawing/2014/main" id="{5257DCD9-7062-4C85-9309-DADF1D224FEC}"/>
              </a:ext>
            </a:extLst>
          </p:cNvPr>
          <p:cNvSpPr txBox="1">
            <a:spLocks/>
          </p:cNvSpPr>
          <p:nvPr/>
        </p:nvSpPr>
        <p:spPr>
          <a:xfrm>
            <a:off x="1890751" y="388800"/>
            <a:ext cx="8019219" cy="1018908"/>
          </a:xfrm>
          <a:prstGeom prst="rect">
            <a:avLst/>
          </a:prstGeom>
        </p:spPr>
        <p:txBody>
          <a:bodyPr>
            <a:noAutofit/>
          </a:bodyPr>
          <a:lstStyle>
            <a:lvl1pPr algn="ctr">
              <a:lnSpc>
                <a:spcPct val="90000"/>
              </a:lnSpc>
              <a:spcBef>
                <a:spcPct val="0"/>
              </a:spcBef>
              <a:buNone/>
              <a:defRPr sz="4800">
                <a:solidFill>
                  <a:srgbClr val="3E3E3E"/>
                </a:solidFill>
                <a:latin typeface="KyivType Sans2" panose="00000500000000000000" charset="0"/>
                <a:ea typeface="+mj-ea"/>
                <a:cs typeface="+mj-cs"/>
              </a:defRPr>
            </a:lvl1pPr>
          </a:lstStyle>
          <a:p>
            <a:r>
              <a:rPr lang="fr-FR" dirty="0" err="1"/>
              <a:t>Purity</a:t>
            </a:r>
            <a:endParaRPr lang="fr-FR" dirty="0"/>
          </a:p>
        </p:txBody>
      </p:sp>
      <p:pic>
        <p:nvPicPr>
          <p:cNvPr id="55" name="Image 54"/>
          <p:cNvPicPr>
            <a:picLocks noChangeAspect="1"/>
          </p:cNvPicPr>
          <p:nvPr/>
        </p:nvPicPr>
        <p:blipFill rotWithShape="1">
          <a:blip r:embed="rId6" cstate="print">
            <a:extLst>
              <a:ext uri="{28A0092B-C50C-407E-A947-70E740481C1C}">
                <a14:useLocalDpi xmlns:a14="http://schemas.microsoft.com/office/drawing/2010/main" val="0"/>
              </a:ext>
            </a:extLst>
          </a:blip>
          <a:srcRect l="37396" t="23740" r="38672" b="10082"/>
          <a:stretch/>
        </p:blipFill>
        <p:spPr>
          <a:xfrm>
            <a:off x="7239951" y="3956488"/>
            <a:ext cx="472998" cy="1925102"/>
          </a:xfrm>
          <a:prstGeom prst="rect">
            <a:avLst/>
          </a:prstGeom>
        </p:spPr>
      </p:pic>
      <p:pic>
        <p:nvPicPr>
          <p:cNvPr id="56" name="Picture 2" descr="ingredient-ichty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6000" y="4772759"/>
            <a:ext cx="1869425" cy="103058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ngredient-quintessence-yon-k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1624" y="4337129"/>
            <a:ext cx="1437377" cy="15233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gredient-barda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698479">
            <a:off x="10136987" y="4867889"/>
            <a:ext cx="1365532" cy="95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fade">
                                      <p:cBhvr>
                                        <p:cTn id="29" dur="1000"/>
                                        <p:tgtEl>
                                          <p:spTgt spid="99"/>
                                        </p:tgtEl>
                                      </p:cBhvr>
                                    </p:animEffect>
                                    <p:anim calcmode="lin" valueType="num">
                                      <p:cBhvr>
                                        <p:cTn id="30" dur="1000" fill="hold"/>
                                        <p:tgtEl>
                                          <p:spTgt spid="99"/>
                                        </p:tgtEl>
                                        <p:attrNameLst>
                                          <p:attrName>ppt_x</p:attrName>
                                        </p:attrNameLst>
                                      </p:cBhvr>
                                      <p:tavLst>
                                        <p:tav tm="0">
                                          <p:val>
                                            <p:strVal val="#ppt_x"/>
                                          </p:val>
                                        </p:tav>
                                        <p:tav tm="100000">
                                          <p:val>
                                            <p:strVal val="#ppt_x"/>
                                          </p:val>
                                        </p:tav>
                                      </p:tavLst>
                                    </p:anim>
                                    <p:anim calcmode="lin" valueType="num">
                                      <p:cBhvr>
                                        <p:cTn id="31" dur="1000" fill="hold"/>
                                        <p:tgtEl>
                                          <p:spTgt spid="9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1000"/>
                                        <p:tgtEl>
                                          <p:spTgt spid="88"/>
                                        </p:tgtEl>
                                      </p:cBhvr>
                                    </p:animEffect>
                                    <p:anim calcmode="lin" valueType="num">
                                      <p:cBhvr>
                                        <p:cTn id="35" dur="1000" fill="hold"/>
                                        <p:tgtEl>
                                          <p:spTgt spid="88"/>
                                        </p:tgtEl>
                                        <p:attrNameLst>
                                          <p:attrName>ppt_x</p:attrName>
                                        </p:attrNameLst>
                                      </p:cBhvr>
                                      <p:tavLst>
                                        <p:tav tm="0">
                                          <p:val>
                                            <p:strVal val="#ppt_x"/>
                                          </p:val>
                                        </p:tav>
                                        <p:tav tm="100000">
                                          <p:val>
                                            <p:strVal val="#ppt_x"/>
                                          </p:val>
                                        </p:tav>
                                      </p:tavLst>
                                    </p:anim>
                                    <p:anim calcmode="lin" valueType="num">
                                      <p:cBhvr>
                                        <p:cTn id="36" dur="1000" fill="hold"/>
                                        <p:tgtEl>
                                          <p:spTgt spid="8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fade">
                                      <p:cBhvr>
                                        <p:cTn id="44" dur="1000"/>
                                        <p:tgtEl>
                                          <p:spTgt spid="89"/>
                                        </p:tgtEl>
                                      </p:cBhvr>
                                    </p:animEffect>
                                    <p:anim calcmode="lin" valueType="num">
                                      <p:cBhvr>
                                        <p:cTn id="45" dur="1000" fill="hold"/>
                                        <p:tgtEl>
                                          <p:spTgt spid="89"/>
                                        </p:tgtEl>
                                        <p:attrNameLst>
                                          <p:attrName>ppt_x</p:attrName>
                                        </p:attrNameLst>
                                      </p:cBhvr>
                                      <p:tavLst>
                                        <p:tav tm="0">
                                          <p:val>
                                            <p:strVal val="#ppt_x"/>
                                          </p:val>
                                        </p:tav>
                                        <p:tav tm="100000">
                                          <p:val>
                                            <p:strVal val="#ppt_x"/>
                                          </p:val>
                                        </p:tav>
                                      </p:tavLst>
                                    </p:anim>
                                    <p:anim calcmode="lin" valueType="num">
                                      <p:cBhvr>
                                        <p:cTn id="46" dur="1000" fill="hold"/>
                                        <p:tgtEl>
                                          <p:spTgt spid="8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1000"/>
                                        <p:tgtEl>
                                          <p:spTgt spid="56"/>
                                        </p:tgtEl>
                                      </p:cBhvr>
                                    </p:animEffect>
                                    <p:anim calcmode="lin" valueType="num">
                                      <p:cBhvr>
                                        <p:cTn id="55" dur="1000" fill="hold"/>
                                        <p:tgtEl>
                                          <p:spTgt spid="56"/>
                                        </p:tgtEl>
                                        <p:attrNameLst>
                                          <p:attrName>ppt_x</p:attrName>
                                        </p:attrNameLst>
                                      </p:cBhvr>
                                      <p:tavLst>
                                        <p:tav tm="0">
                                          <p:val>
                                            <p:strVal val="#ppt_x"/>
                                          </p:val>
                                        </p:tav>
                                        <p:tav tm="100000">
                                          <p:val>
                                            <p:strVal val="#ppt_x"/>
                                          </p:val>
                                        </p:tav>
                                      </p:tavLst>
                                    </p:anim>
                                    <p:anim calcmode="lin" valueType="num">
                                      <p:cBhvr>
                                        <p:cTn id="5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1000"/>
                                        <p:tgtEl>
                                          <p:spTgt spid="98"/>
                                        </p:tgtEl>
                                      </p:cBhvr>
                                    </p:animEffect>
                                    <p:anim calcmode="lin" valueType="num">
                                      <p:cBhvr>
                                        <p:cTn id="62" dur="1000" fill="hold"/>
                                        <p:tgtEl>
                                          <p:spTgt spid="98"/>
                                        </p:tgtEl>
                                        <p:attrNameLst>
                                          <p:attrName>ppt_x</p:attrName>
                                        </p:attrNameLst>
                                      </p:cBhvr>
                                      <p:tavLst>
                                        <p:tav tm="0">
                                          <p:val>
                                            <p:strVal val="#ppt_x"/>
                                          </p:val>
                                        </p:tav>
                                        <p:tav tm="100000">
                                          <p:val>
                                            <p:strVal val="#ppt_x"/>
                                          </p:val>
                                        </p:tav>
                                      </p:tavLst>
                                    </p:anim>
                                    <p:anim calcmode="lin" valueType="num">
                                      <p:cBhvr>
                                        <p:cTn id="63" dur="1000" fill="hold"/>
                                        <p:tgtEl>
                                          <p:spTgt spid="9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fade">
                                      <p:cBhvr>
                                        <p:cTn id="71" dur="1000"/>
                                        <p:tgtEl>
                                          <p:spTgt spid="87"/>
                                        </p:tgtEl>
                                      </p:cBhvr>
                                    </p:animEffect>
                                    <p:anim calcmode="lin" valueType="num">
                                      <p:cBhvr>
                                        <p:cTn id="72" dur="1000" fill="hold"/>
                                        <p:tgtEl>
                                          <p:spTgt spid="87"/>
                                        </p:tgtEl>
                                        <p:attrNameLst>
                                          <p:attrName>ppt_x</p:attrName>
                                        </p:attrNameLst>
                                      </p:cBhvr>
                                      <p:tavLst>
                                        <p:tav tm="0">
                                          <p:val>
                                            <p:strVal val="#ppt_x"/>
                                          </p:val>
                                        </p:tav>
                                        <p:tav tm="100000">
                                          <p:val>
                                            <p:strVal val="#ppt_x"/>
                                          </p:val>
                                        </p:tav>
                                      </p:tavLst>
                                    </p:anim>
                                    <p:anim calcmode="lin" valueType="num">
                                      <p:cBhvr>
                                        <p:cTn id="73" dur="1000" fill="hold"/>
                                        <p:tgtEl>
                                          <p:spTgt spid="87"/>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026"/>
                                        </p:tgtEl>
                                        <p:attrNameLst>
                                          <p:attrName>style.visibility</p:attrName>
                                        </p:attrNameLst>
                                      </p:cBhvr>
                                      <p:to>
                                        <p:strVal val="visible"/>
                                      </p:to>
                                    </p:set>
                                    <p:animEffect transition="in" filter="fade">
                                      <p:cBhvr>
                                        <p:cTn id="76" dur="1000"/>
                                        <p:tgtEl>
                                          <p:spTgt spid="1026"/>
                                        </p:tgtEl>
                                      </p:cBhvr>
                                    </p:animEffect>
                                    <p:anim calcmode="lin" valueType="num">
                                      <p:cBhvr>
                                        <p:cTn id="77" dur="1000" fill="hold"/>
                                        <p:tgtEl>
                                          <p:spTgt spid="1026"/>
                                        </p:tgtEl>
                                        <p:attrNameLst>
                                          <p:attrName>ppt_x</p:attrName>
                                        </p:attrNameLst>
                                      </p:cBhvr>
                                      <p:tavLst>
                                        <p:tav tm="0">
                                          <p:val>
                                            <p:strVal val="#ppt_x"/>
                                          </p:val>
                                        </p:tav>
                                        <p:tav tm="100000">
                                          <p:val>
                                            <p:strVal val="#ppt_x"/>
                                          </p:val>
                                        </p:tav>
                                      </p:tavLst>
                                    </p:anim>
                                    <p:anim calcmode="lin" valueType="num">
                                      <p:cBhvr>
                                        <p:cTn id="7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8" grpId="0" animBg="1"/>
      <p:bldP spid="99" grpId="0" animBg="1"/>
      <p:bldP spid="83" grpId="0"/>
      <p:bldP spid="87" grpId="0"/>
      <p:bldP spid="88" grpId="0"/>
      <p:bldP spid="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773DF8B9-CE38-4D36-85E8-BD2163DD577D}"/>
              </a:ext>
            </a:extLst>
          </p:cNvPr>
          <p:cNvSpPr txBox="1"/>
          <p:nvPr/>
        </p:nvSpPr>
        <p:spPr>
          <a:xfrm>
            <a:off x="2194512" y="1581322"/>
            <a:ext cx="7802976" cy="830997"/>
          </a:xfrm>
          <a:prstGeom prst="rect">
            <a:avLst/>
          </a:prstGeom>
          <a:noFill/>
        </p:spPr>
        <p:txBody>
          <a:bodyPr wrap="square" rtlCol="0">
            <a:spAutoFit/>
          </a:bodyPr>
          <a:lstStyle>
            <a:defPPr>
              <a:defRPr lang="fr-FR"/>
            </a:defPPr>
            <a:lvl1pPr algn="ctr">
              <a:defRPr sz="2400">
                <a:latin typeface="KyivType Sans Medium2"/>
              </a:defRPr>
            </a:lvl1pPr>
          </a:lstStyle>
          <a:p>
            <a:r>
              <a:rPr lang="en-US" dirty="0"/>
              <a:t>Aromatic treatment emulsion with </a:t>
            </a:r>
          </a:p>
          <a:p>
            <a:r>
              <a:rPr lang="en-US" dirty="0"/>
              <a:t>5 essential oils</a:t>
            </a:r>
          </a:p>
        </p:txBody>
      </p:sp>
      <p:sp>
        <p:nvSpPr>
          <p:cNvPr id="18" name="ZoneTexte 17"/>
          <p:cNvSpPr txBox="1"/>
          <p:nvPr/>
        </p:nvSpPr>
        <p:spPr>
          <a:xfrm>
            <a:off x="295090" y="6163086"/>
            <a:ext cx="1859223"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R.50 ml</a:t>
            </a:r>
          </a:p>
        </p:txBody>
      </p:sp>
      <p:sp>
        <p:nvSpPr>
          <p:cNvPr id="29" name="Rectangle 28"/>
          <p:cNvSpPr/>
          <p:nvPr/>
        </p:nvSpPr>
        <p:spPr>
          <a:xfrm>
            <a:off x="6040361" y="4753649"/>
            <a:ext cx="1616244"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GERANIUM</a:t>
            </a:r>
          </a:p>
        </p:txBody>
      </p:sp>
      <p:sp>
        <p:nvSpPr>
          <p:cNvPr id="33" name="Rectangle 32"/>
          <p:cNvSpPr/>
          <p:nvPr/>
        </p:nvSpPr>
        <p:spPr>
          <a:xfrm>
            <a:off x="7774332" y="4761575"/>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CYPRESS</a:t>
            </a:r>
          </a:p>
        </p:txBody>
      </p:sp>
      <p:sp>
        <p:nvSpPr>
          <p:cNvPr id="37" name="Rectangle 36"/>
          <p:cNvSpPr/>
          <p:nvPr/>
        </p:nvSpPr>
        <p:spPr>
          <a:xfrm>
            <a:off x="9508305" y="4758007"/>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LAVANDER</a:t>
            </a:r>
          </a:p>
        </p:txBody>
      </p:sp>
      <p:pic>
        <p:nvPicPr>
          <p:cNvPr id="36" name="Image 35"/>
          <p:cNvPicPr>
            <a:picLocks noChangeAspect="1"/>
          </p:cNvPicPr>
          <p:nvPr/>
        </p:nvPicPr>
        <p:blipFill rotWithShape="1">
          <a:blip r:embed="rId3" cstate="print">
            <a:extLst>
              <a:ext uri="{28A0092B-C50C-407E-A947-70E740481C1C}">
                <a14:useLocalDpi xmlns:a14="http://schemas.microsoft.com/office/drawing/2010/main" val="0"/>
              </a:ext>
            </a:extLst>
          </a:blip>
          <a:srcRect l="14394" t="12187" r="14489" b="21290"/>
          <a:stretch/>
        </p:blipFill>
        <p:spPr>
          <a:xfrm>
            <a:off x="4526540" y="5159714"/>
            <a:ext cx="1175941" cy="736352"/>
          </a:xfrm>
          <a:prstGeom prst="ellipse">
            <a:avLst/>
          </a:prstGeom>
          <a:ln>
            <a:noFill/>
          </a:ln>
          <a:effectLst/>
        </p:spPr>
      </p:pic>
      <p:pic>
        <p:nvPicPr>
          <p:cNvPr id="43" name="Image 42"/>
          <p:cNvPicPr>
            <a:picLocks noChangeAspect="1"/>
          </p:cNvPicPr>
          <p:nvPr/>
        </p:nvPicPr>
        <p:blipFill rotWithShape="1">
          <a:blip r:embed="rId4" cstate="print">
            <a:extLst>
              <a:ext uri="{28A0092B-C50C-407E-A947-70E740481C1C}">
                <a14:useLocalDpi xmlns:a14="http://schemas.microsoft.com/office/drawing/2010/main" val="0"/>
              </a:ext>
            </a:extLst>
          </a:blip>
          <a:srcRect l="7634" t="5735" r="3979" b="6811"/>
          <a:stretch/>
        </p:blipFill>
        <p:spPr>
          <a:xfrm rot="16200000">
            <a:off x="8256602" y="5030069"/>
            <a:ext cx="651703" cy="967251"/>
          </a:xfrm>
          <a:prstGeom prst="ellipse">
            <a:avLst/>
          </a:prstGeom>
          <a:ln>
            <a:noFill/>
          </a:ln>
          <a:effectLst/>
        </p:spPr>
      </p:pic>
      <p:pic>
        <p:nvPicPr>
          <p:cNvPr id="45" name="Image 44"/>
          <p:cNvPicPr>
            <a:picLocks noChangeAspect="1"/>
          </p:cNvPicPr>
          <p:nvPr/>
        </p:nvPicPr>
        <p:blipFill rotWithShape="1">
          <a:blip r:embed="rId5" cstate="print">
            <a:extLst>
              <a:ext uri="{28A0092B-C50C-407E-A947-70E740481C1C}">
                <a14:useLocalDpi xmlns:a14="http://schemas.microsoft.com/office/drawing/2010/main" val="0"/>
              </a:ext>
            </a:extLst>
          </a:blip>
          <a:srcRect l="21518" t="3871" r="20019"/>
          <a:stretch/>
        </p:blipFill>
        <p:spPr>
          <a:xfrm rot="16871896">
            <a:off x="10088367" y="5030550"/>
            <a:ext cx="456114" cy="980206"/>
          </a:xfrm>
          <a:prstGeom prst="ellipse">
            <a:avLst/>
          </a:prstGeom>
          <a:ln>
            <a:noFill/>
          </a:ln>
          <a:effectLst/>
        </p:spPr>
      </p:pic>
      <p:pic>
        <p:nvPicPr>
          <p:cNvPr id="46" name="Image 45"/>
          <p:cNvPicPr>
            <a:picLocks noChangeAspect="1"/>
          </p:cNvPicPr>
          <p:nvPr/>
        </p:nvPicPr>
        <p:blipFill rotWithShape="1">
          <a:blip r:embed="rId6" cstate="print">
            <a:extLst>
              <a:ext uri="{28A0092B-C50C-407E-A947-70E740481C1C}">
                <a14:useLocalDpi xmlns:a14="http://schemas.microsoft.com/office/drawing/2010/main" val="0"/>
              </a:ext>
            </a:extLst>
          </a:blip>
          <a:srcRect l="12629" t="14050" r="18650" b="4373"/>
          <a:stretch/>
        </p:blipFill>
        <p:spPr>
          <a:xfrm>
            <a:off x="2874963" y="5180022"/>
            <a:ext cx="967988" cy="766043"/>
          </a:xfrm>
          <a:prstGeom prst="ellipse">
            <a:avLst/>
          </a:prstGeom>
          <a:ln>
            <a:noFill/>
          </a:ln>
          <a:effectLst/>
        </p:spPr>
      </p:pic>
      <p:pic>
        <p:nvPicPr>
          <p:cNvPr id="49" name="Image 48"/>
          <p:cNvPicPr>
            <a:picLocks noChangeAspect="1"/>
          </p:cNvPicPr>
          <p:nvPr/>
        </p:nvPicPr>
        <p:blipFill rotWithShape="1">
          <a:blip r:embed="rId7" cstate="print">
            <a:extLst>
              <a:ext uri="{28A0092B-C50C-407E-A947-70E740481C1C}">
                <a14:useLocalDpi xmlns:a14="http://schemas.microsoft.com/office/drawing/2010/main" val="0"/>
              </a:ext>
            </a:extLst>
          </a:blip>
          <a:srcRect l="-336" t="14271" r="26479" b="4637"/>
          <a:stretch/>
        </p:blipFill>
        <p:spPr>
          <a:xfrm>
            <a:off x="6399740" y="5174244"/>
            <a:ext cx="897486" cy="739057"/>
          </a:xfrm>
          <a:prstGeom prst="ellipse">
            <a:avLst/>
          </a:prstGeom>
          <a:ln>
            <a:noFill/>
          </a:ln>
          <a:effectLst/>
        </p:spPr>
      </p:pic>
      <p:sp>
        <p:nvSpPr>
          <p:cNvPr id="52" name="Rectangle 51"/>
          <p:cNvSpPr/>
          <p:nvPr/>
        </p:nvSpPr>
        <p:spPr>
          <a:xfrm>
            <a:off x="2558535" y="4761565"/>
            <a:ext cx="1616244"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421" dirty="0">
                <a:solidFill>
                  <a:srgbClr val="565655"/>
                </a:solidFill>
                <a:latin typeface="Kyiv*Type Sans Regular"/>
              </a:rPr>
              <a:t>THYME</a:t>
            </a:r>
          </a:p>
        </p:txBody>
      </p:sp>
      <p:sp>
        <p:nvSpPr>
          <p:cNvPr id="53" name="Rectangle 52"/>
          <p:cNvSpPr/>
          <p:nvPr/>
        </p:nvSpPr>
        <p:spPr>
          <a:xfrm>
            <a:off x="4306388" y="4768689"/>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ROSEMARY</a:t>
            </a:r>
          </a:p>
        </p:txBody>
      </p:sp>
      <p:sp>
        <p:nvSpPr>
          <p:cNvPr id="54" name="ZoneTexte 53"/>
          <p:cNvSpPr txBox="1"/>
          <p:nvPr/>
        </p:nvSpPr>
        <p:spPr>
          <a:xfrm>
            <a:off x="2587409" y="5935230"/>
            <a:ext cx="1543098"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PURIFYING</a:t>
            </a:r>
          </a:p>
        </p:txBody>
      </p:sp>
      <p:sp>
        <p:nvSpPr>
          <p:cNvPr id="55" name="ZoneTexte 54"/>
          <p:cNvSpPr txBox="1"/>
          <p:nvPr/>
        </p:nvSpPr>
        <p:spPr>
          <a:xfrm>
            <a:off x="4396093" y="5935230"/>
            <a:ext cx="1436833"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REGENERATING</a:t>
            </a:r>
          </a:p>
        </p:txBody>
      </p:sp>
      <p:sp>
        <p:nvSpPr>
          <p:cNvPr id="56" name="ZoneTexte 55"/>
          <p:cNvSpPr txBox="1"/>
          <p:nvPr/>
        </p:nvSpPr>
        <p:spPr>
          <a:xfrm>
            <a:off x="6358002" y="5942719"/>
            <a:ext cx="980957"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ANTI-AGING</a:t>
            </a:r>
          </a:p>
        </p:txBody>
      </p:sp>
      <p:sp>
        <p:nvSpPr>
          <p:cNvPr id="61" name="ZoneTexte 60"/>
          <p:cNvSpPr txBox="1"/>
          <p:nvPr/>
        </p:nvSpPr>
        <p:spPr>
          <a:xfrm>
            <a:off x="8014608" y="5935227"/>
            <a:ext cx="1135693"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DETOXIFYING</a:t>
            </a:r>
          </a:p>
        </p:txBody>
      </p:sp>
      <p:sp>
        <p:nvSpPr>
          <p:cNvPr id="62" name="ZoneTexte 61"/>
          <p:cNvSpPr txBox="1"/>
          <p:nvPr/>
        </p:nvSpPr>
        <p:spPr>
          <a:xfrm>
            <a:off x="9825945" y="5913301"/>
            <a:ext cx="980957" cy="261610"/>
          </a:xfrm>
          <a:prstGeom prst="rect">
            <a:avLst/>
          </a:prstGeom>
          <a:noFill/>
        </p:spPr>
        <p:txBody>
          <a:bodyPr wrap="square" rtlCol="0">
            <a:spAutoFit/>
          </a:bodyPr>
          <a:lstStyle/>
          <a:p>
            <a:pPr algn="ctr"/>
            <a:r>
              <a:rPr lang="fr-FR" sz="1100" dirty="0">
                <a:latin typeface="Roboto Light" panose="02000000000000000000"/>
              </a:rPr>
              <a:t>SOOTHING</a:t>
            </a:r>
          </a:p>
        </p:txBody>
      </p:sp>
      <p:sp>
        <p:nvSpPr>
          <p:cNvPr id="41" name="Rectangle 40"/>
          <p:cNvSpPr/>
          <p:nvPr/>
        </p:nvSpPr>
        <p:spPr>
          <a:xfrm>
            <a:off x="2887660" y="547499"/>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EMULSION PURE</a:t>
            </a:r>
          </a:p>
        </p:txBody>
      </p:sp>
      <p:sp>
        <p:nvSpPr>
          <p:cNvPr id="2" name="Rectangle 1"/>
          <p:cNvSpPr/>
          <p:nvPr/>
        </p:nvSpPr>
        <p:spPr>
          <a:xfrm>
            <a:off x="3048000" y="2577984"/>
            <a:ext cx="6949488" cy="707886"/>
          </a:xfrm>
          <a:prstGeom prst="rect">
            <a:avLst/>
          </a:prstGeom>
        </p:spPr>
        <p:txBody>
          <a:bodyPr wrap="square">
            <a:spAutoFit/>
          </a:bodyPr>
          <a:lstStyle/>
          <a:p>
            <a:pPr>
              <a:buFont typeface="Arial" panose="020B0604020202020204" pitchFamily="34" charset="0"/>
              <a:buChar char="•"/>
            </a:pPr>
            <a:r>
              <a:rPr lang="fr-FR" sz="2000" b="0" i="0" dirty="0">
                <a:solidFill>
                  <a:srgbClr val="3E3E3E"/>
                </a:solidFill>
                <a:effectLst/>
                <a:latin typeface="Roboto Light" panose="02000000000000000000"/>
              </a:rPr>
              <a:t> </a:t>
            </a:r>
            <a:r>
              <a:rPr lang="en-US" sz="2000" dirty="0">
                <a:solidFill>
                  <a:srgbClr val="3E3E3E"/>
                </a:solidFill>
                <a:latin typeface="Roboto Light" panose="02000000000000000000"/>
              </a:rPr>
              <a:t>Purifies, soothes and promotes skin regeneration </a:t>
            </a:r>
            <a:endParaRPr lang="fr-FR" sz="2000" b="0" i="0" dirty="0">
              <a:solidFill>
                <a:srgbClr val="3E3E3E"/>
              </a:solidFill>
              <a:effectLst/>
              <a:latin typeface="Roboto Light" panose="02000000000000000000"/>
            </a:endParaRPr>
          </a:p>
          <a:p>
            <a:pPr>
              <a:buFont typeface="Arial" panose="020B0604020202020204" pitchFamily="34" charset="0"/>
              <a:buChar char="•"/>
            </a:pPr>
            <a:r>
              <a:rPr lang="fr-FR" sz="2000" dirty="0">
                <a:solidFill>
                  <a:srgbClr val="3E3E3E"/>
                </a:solidFill>
                <a:latin typeface="Roboto Light" panose="02000000000000000000"/>
              </a:rPr>
              <a:t> </a:t>
            </a:r>
            <a:r>
              <a:rPr lang="fr-FR" sz="2000" dirty="0" err="1">
                <a:solidFill>
                  <a:srgbClr val="3E3E3E"/>
                </a:solidFill>
                <a:latin typeface="Roboto Light" panose="02000000000000000000"/>
              </a:rPr>
              <a:t>Treatment</a:t>
            </a:r>
            <a:r>
              <a:rPr lang="fr-FR" sz="2000" dirty="0">
                <a:solidFill>
                  <a:srgbClr val="3E3E3E"/>
                </a:solidFill>
                <a:latin typeface="Roboto Light" panose="02000000000000000000"/>
              </a:rPr>
              <a:t> area: large</a:t>
            </a:r>
          </a:p>
        </p:txBody>
      </p:sp>
      <p:pic>
        <p:nvPicPr>
          <p:cNvPr id="23" name="Imag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418" b="79822" l="36382" r="60239"/>
                    </a14:imgEffect>
                  </a14:imgLayer>
                </a14:imgProps>
              </a:ext>
              <a:ext uri="{28A0092B-C50C-407E-A947-70E740481C1C}">
                <a14:useLocalDpi xmlns:a14="http://schemas.microsoft.com/office/drawing/2010/main" val="0"/>
              </a:ext>
            </a:extLst>
          </a:blip>
          <a:srcRect l="37097" t="6873" r="39652" b="19725"/>
          <a:stretch/>
        </p:blipFill>
        <p:spPr>
          <a:xfrm>
            <a:off x="637917" y="1091218"/>
            <a:ext cx="1173570" cy="4712122"/>
          </a:xfrm>
          <a:prstGeom prst="rect">
            <a:avLst/>
          </a:prstGeom>
        </p:spPr>
      </p:pic>
    </p:spTree>
    <p:extLst>
      <p:ext uri="{BB962C8B-B14F-4D97-AF65-F5344CB8AC3E}">
        <p14:creationId xmlns:p14="http://schemas.microsoft.com/office/powerpoint/2010/main" val="95608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anim calcmode="lin" valueType="num">
                                      <p:cBhvr>
                                        <p:cTn id="48" dur="1000" fill="hold"/>
                                        <p:tgtEl>
                                          <p:spTgt spid="52"/>
                                        </p:tgtEl>
                                        <p:attrNameLst>
                                          <p:attrName>ppt_x</p:attrName>
                                        </p:attrNameLst>
                                      </p:cBhvr>
                                      <p:tavLst>
                                        <p:tav tm="0">
                                          <p:val>
                                            <p:strVal val="#ppt_x"/>
                                          </p:val>
                                        </p:tav>
                                        <p:tav tm="100000">
                                          <p:val>
                                            <p:strVal val="#ppt_x"/>
                                          </p:val>
                                        </p:tav>
                                      </p:tavLst>
                                    </p:anim>
                                    <p:anim calcmode="lin" valueType="num">
                                      <p:cBhvr>
                                        <p:cTn id="49" dur="1000" fill="hold"/>
                                        <p:tgtEl>
                                          <p:spTgt spid="5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1000"/>
                                        <p:tgtEl>
                                          <p:spTgt spid="53"/>
                                        </p:tgtEl>
                                      </p:cBhvr>
                                    </p:animEffect>
                                    <p:anim calcmode="lin" valueType="num">
                                      <p:cBhvr>
                                        <p:cTn id="53" dur="1000" fill="hold"/>
                                        <p:tgtEl>
                                          <p:spTgt spid="53"/>
                                        </p:tgtEl>
                                        <p:attrNameLst>
                                          <p:attrName>ppt_x</p:attrName>
                                        </p:attrNameLst>
                                      </p:cBhvr>
                                      <p:tavLst>
                                        <p:tav tm="0">
                                          <p:val>
                                            <p:strVal val="#ppt_x"/>
                                          </p:val>
                                        </p:tav>
                                        <p:tav tm="100000">
                                          <p:val>
                                            <p:strVal val="#ppt_x"/>
                                          </p:val>
                                        </p:tav>
                                      </p:tavLst>
                                    </p:anim>
                                    <p:anim calcmode="lin" valueType="num">
                                      <p:cBhvr>
                                        <p:cTn id="54" dur="1000" fill="hold"/>
                                        <p:tgtEl>
                                          <p:spTgt spid="5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1000"/>
                                        <p:tgtEl>
                                          <p:spTgt spid="54"/>
                                        </p:tgtEl>
                                      </p:cBhvr>
                                    </p:animEffect>
                                    <p:anim calcmode="lin" valueType="num">
                                      <p:cBhvr>
                                        <p:cTn id="58" dur="1000" fill="hold"/>
                                        <p:tgtEl>
                                          <p:spTgt spid="54"/>
                                        </p:tgtEl>
                                        <p:attrNameLst>
                                          <p:attrName>ppt_x</p:attrName>
                                        </p:attrNameLst>
                                      </p:cBhvr>
                                      <p:tavLst>
                                        <p:tav tm="0">
                                          <p:val>
                                            <p:strVal val="#ppt_x"/>
                                          </p:val>
                                        </p:tav>
                                        <p:tav tm="100000">
                                          <p:val>
                                            <p:strVal val="#ppt_x"/>
                                          </p:val>
                                        </p:tav>
                                      </p:tavLst>
                                    </p:anim>
                                    <p:anim calcmode="lin" valueType="num">
                                      <p:cBhvr>
                                        <p:cTn id="59" dur="1000" fill="hold"/>
                                        <p:tgtEl>
                                          <p:spTgt spid="5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1000"/>
                                        <p:tgtEl>
                                          <p:spTgt spid="55"/>
                                        </p:tgtEl>
                                      </p:cBhvr>
                                    </p:animEffect>
                                    <p:anim calcmode="lin" valueType="num">
                                      <p:cBhvr>
                                        <p:cTn id="63" dur="1000" fill="hold"/>
                                        <p:tgtEl>
                                          <p:spTgt spid="55"/>
                                        </p:tgtEl>
                                        <p:attrNameLst>
                                          <p:attrName>ppt_x</p:attrName>
                                        </p:attrNameLst>
                                      </p:cBhvr>
                                      <p:tavLst>
                                        <p:tav tm="0">
                                          <p:val>
                                            <p:strVal val="#ppt_x"/>
                                          </p:val>
                                        </p:tav>
                                        <p:tav tm="100000">
                                          <p:val>
                                            <p:strVal val="#ppt_x"/>
                                          </p:val>
                                        </p:tav>
                                      </p:tavLst>
                                    </p:anim>
                                    <p:anim calcmode="lin" valueType="num">
                                      <p:cBhvr>
                                        <p:cTn id="64" dur="1000" fill="hold"/>
                                        <p:tgtEl>
                                          <p:spTgt spid="5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1000"/>
                                        <p:tgtEl>
                                          <p:spTgt spid="56"/>
                                        </p:tgtEl>
                                      </p:cBhvr>
                                    </p:animEffect>
                                    <p:anim calcmode="lin" valueType="num">
                                      <p:cBhvr>
                                        <p:cTn id="68" dur="1000" fill="hold"/>
                                        <p:tgtEl>
                                          <p:spTgt spid="56"/>
                                        </p:tgtEl>
                                        <p:attrNameLst>
                                          <p:attrName>ppt_x</p:attrName>
                                        </p:attrNameLst>
                                      </p:cBhvr>
                                      <p:tavLst>
                                        <p:tav tm="0">
                                          <p:val>
                                            <p:strVal val="#ppt_x"/>
                                          </p:val>
                                        </p:tav>
                                        <p:tav tm="100000">
                                          <p:val>
                                            <p:strVal val="#ppt_x"/>
                                          </p:val>
                                        </p:tav>
                                      </p:tavLst>
                                    </p:anim>
                                    <p:anim calcmode="lin" valueType="num">
                                      <p:cBhvr>
                                        <p:cTn id="69" dur="1000" fill="hold"/>
                                        <p:tgtEl>
                                          <p:spTgt spid="5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1000"/>
                                        <p:tgtEl>
                                          <p:spTgt spid="61"/>
                                        </p:tgtEl>
                                      </p:cBhvr>
                                    </p:animEffect>
                                    <p:anim calcmode="lin" valueType="num">
                                      <p:cBhvr>
                                        <p:cTn id="73" dur="1000" fill="hold"/>
                                        <p:tgtEl>
                                          <p:spTgt spid="61"/>
                                        </p:tgtEl>
                                        <p:attrNameLst>
                                          <p:attrName>ppt_x</p:attrName>
                                        </p:attrNameLst>
                                      </p:cBhvr>
                                      <p:tavLst>
                                        <p:tav tm="0">
                                          <p:val>
                                            <p:strVal val="#ppt_x"/>
                                          </p:val>
                                        </p:tav>
                                        <p:tav tm="100000">
                                          <p:val>
                                            <p:strVal val="#ppt_x"/>
                                          </p:val>
                                        </p:tav>
                                      </p:tavLst>
                                    </p:anim>
                                    <p:anim calcmode="lin" valueType="num">
                                      <p:cBhvr>
                                        <p:cTn id="74" dur="1000" fill="hold"/>
                                        <p:tgtEl>
                                          <p:spTgt spid="6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1000"/>
                                        <p:tgtEl>
                                          <p:spTgt spid="62"/>
                                        </p:tgtEl>
                                      </p:cBhvr>
                                    </p:animEffect>
                                    <p:anim calcmode="lin" valueType="num">
                                      <p:cBhvr>
                                        <p:cTn id="78" dur="1000" fill="hold"/>
                                        <p:tgtEl>
                                          <p:spTgt spid="62"/>
                                        </p:tgtEl>
                                        <p:attrNameLst>
                                          <p:attrName>ppt_x</p:attrName>
                                        </p:attrNameLst>
                                      </p:cBhvr>
                                      <p:tavLst>
                                        <p:tav tm="0">
                                          <p:val>
                                            <p:strVal val="#ppt_x"/>
                                          </p:val>
                                        </p:tav>
                                        <p:tav tm="100000">
                                          <p:val>
                                            <p:strVal val="#ppt_x"/>
                                          </p:val>
                                        </p:tav>
                                      </p:tavLst>
                                    </p:anim>
                                    <p:anim calcmode="lin" valueType="num">
                                      <p:cBhvr>
                                        <p:cTn id="7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7" grpId="0" animBg="1"/>
      <p:bldP spid="52" grpId="0" animBg="1"/>
      <p:bldP spid="53" grpId="0" animBg="1"/>
      <p:bldP spid="54" grpId="0"/>
      <p:bldP spid="55" grpId="0"/>
      <p:bldP spid="56" grpId="0"/>
      <p:bldP spid="61" grpId="0"/>
      <p:bldP spid="6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5108</TotalTime>
  <Words>4834</Words>
  <Application>Microsoft Office PowerPoint</Application>
  <PresentationFormat>Grand écran</PresentationFormat>
  <Paragraphs>693</Paragraphs>
  <Slides>32</Slides>
  <Notes>29</Notes>
  <HiddenSlides>0</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32</vt:i4>
      </vt:variant>
    </vt:vector>
  </HeadingPairs>
  <TitlesOfParts>
    <vt:vector size="50" baseType="lpstr">
      <vt:lpstr>Arial</vt:lpstr>
      <vt:lpstr>Calibri</vt:lpstr>
      <vt:lpstr>Calibri Light</vt:lpstr>
      <vt:lpstr>IBM Plex Serif</vt:lpstr>
      <vt:lpstr>inherit</vt:lpstr>
      <vt:lpstr>Inter</vt:lpstr>
      <vt:lpstr>Kyiv*Type Sans Regular</vt:lpstr>
      <vt:lpstr>KyivType Sans Medium2</vt:lpstr>
      <vt:lpstr>KyivType Sans2</vt:lpstr>
      <vt:lpstr>Metric</vt:lpstr>
      <vt:lpstr>NIVEABrandType-Regular</vt:lpstr>
      <vt:lpstr>Raleway</vt:lpstr>
      <vt:lpstr>Roboto Light</vt:lpstr>
      <vt:lpstr>Söhne</vt:lpstr>
      <vt:lpstr>ui-sans-serif</vt:lpstr>
      <vt:lpstr>Wingdings</vt:lpstr>
      <vt:lpstr>Thème Office</vt:lpstr>
      <vt:lpstr>Bitmap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Extra tips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111</cp:revision>
  <cp:lastPrinted>2022-01-19T08:44:38Z</cp:lastPrinted>
  <dcterms:created xsi:type="dcterms:W3CDTF">2021-12-01T11:25:18Z</dcterms:created>
  <dcterms:modified xsi:type="dcterms:W3CDTF">2024-06-04T13:37:38Z</dcterms:modified>
</cp:coreProperties>
</file>