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9" r:id="rId2"/>
    <p:sldId id="284" r:id="rId3"/>
    <p:sldId id="2147" r:id="rId4"/>
    <p:sldId id="2146" r:id="rId5"/>
    <p:sldId id="2148" r:id="rId6"/>
    <p:sldId id="2145" r:id="rId7"/>
    <p:sldId id="2153" r:id="rId8"/>
    <p:sldId id="257" r:id="rId9"/>
    <p:sldId id="258" r:id="rId10"/>
    <p:sldId id="266" r:id="rId11"/>
    <p:sldId id="260" r:id="rId12"/>
    <p:sldId id="261" r:id="rId13"/>
    <p:sldId id="2151" r:id="rId14"/>
    <p:sldId id="263" r:id="rId15"/>
    <p:sldId id="265" r:id="rId16"/>
    <p:sldId id="2150" r:id="rId17"/>
    <p:sldId id="264" r:id="rId18"/>
    <p:sldId id="285" r:id="rId19"/>
    <p:sldId id="276" r:id="rId20"/>
    <p:sldId id="268" r:id="rId21"/>
    <p:sldId id="269" r:id="rId22"/>
    <p:sldId id="270" r:id="rId23"/>
    <p:sldId id="271" r:id="rId24"/>
    <p:sldId id="272" r:id="rId25"/>
    <p:sldId id="273" r:id="rId26"/>
    <p:sldId id="274" r:id="rId27"/>
    <p:sldId id="278" r:id="rId28"/>
    <p:sldId id="279" r:id="rId29"/>
    <p:sldId id="281" r:id="rId30"/>
    <p:sldId id="277" r:id="rId31"/>
    <p:sldId id="267" r:id="rId32"/>
    <p:sldId id="280" r:id="rId33"/>
  </p:sldIdLst>
  <p:sldSz cx="12192000" cy="6858000"/>
  <p:notesSz cx="6808788" cy="99409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6E6"/>
    <a:srgbClr val="B7A1C7"/>
    <a:srgbClr val="FDD0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06" autoAdjust="0"/>
    <p:restoredTop sz="61138" autoAdjust="0"/>
  </p:normalViewPr>
  <p:slideViewPr>
    <p:cSldViewPr snapToGrid="0" showGuides="1">
      <p:cViewPr varScale="1">
        <p:scale>
          <a:sx n="64" d="100"/>
          <a:sy n="64" d="100"/>
        </p:scale>
        <p:origin x="2562" y="60"/>
      </p:cViewPr>
      <p:guideLst>
        <p:guide orient="horz" pos="4292"/>
        <p:guide pos="3840"/>
      </p:guideLst>
    </p:cSldViewPr>
  </p:slideViewPr>
  <p:notesTextViewPr>
    <p:cViewPr>
      <p:scale>
        <a:sx n="3" d="2"/>
        <a:sy n="3" d="2"/>
      </p:scale>
      <p:origin x="0" y="0"/>
    </p:cViewPr>
  </p:notesTextViewPr>
  <p:sorterViewPr>
    <p:cViewPr>
      <p:scale>
        <a:sx n="100" d="100"/>
        <a:sy n="100" d="100"/>
      </p:scale>
      <p:origin x="0" y="-49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432D0BDB-938F-4E34-94C4-D1B81B2BE5FD}" type="datetimeFigureOut">
              <a:rPr lang="fr-FR" smtClean="0"/>
              <a:t>26/06/2024</a:t>
            </a:fld>
            <a:endParaRPr lang="fr-FR"/>
          </a:p>
        </p:txBody>
      </p:sp>
      <p:sp>
        <p:nvSpPr>
          <p:cNvPr id="4" name="Espace réservé de l'image des diapositives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8181DDA1-7EA9-44E9-B030-6E9B6209B249}" type="slidenum">
              <a:rPr lang="fr-FR" smtClean="0"/>
              <a:t>‹N°›</a:t>
            </a:fld>
            <a:endParaRPr lang="fr-FR"/>
          </a:p>
        </p:txBody>
      </p:sp>
    </p:spTree>
    <p:extLst>
      <p:ext uri="{BB962C8B-B14F-4D97-AF65-F5344CB8AC3E}">
        <p14:creationId xmlns:p14="http://schemas.microsoft.com/office/powerpoint/2010/main" val="138436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vidal.fr/parapharmacie/complements-alimentaires/probiotiques-bifidobacteries-saccharomycetes.html" TargetMode="External"/><Relationship Id="rId3" Type="http://schemas.openxmlformats.org/officeDocument/2006/relationships/hyperlink" Target="https://www.vidal.fr/parapharmacie/phytotherapie-plantes/avoine-avena-sativa.html" TargetMode="External"/><Relationship Id="rId7" Type="http://schemas.openxmlformats.org/officeDocument/2006/relationships/hyperlink" Target="https://www.vidal.fr/parapharmacie/complements-alimentaires/vitamine-b5-acide-panthothenique.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vidal.fr/parapharmacie/complements-alimentaires/zinc.html" TargetMode="External"/><Relationship Id="rId5" Type="http://schemas.openxmlformats.org/officeDocument/2006/relationships/hyperlink" Target="https://www.vidal.fr/parapharmacie/phytotherapie-plantes/ortie-dioique-urtica-dioica.html" TargetMode="External"/><Relationship Id="rId4" Type="http://schemas.openxmlformats.org/officeDocument/2006/relationships/hyperlink" Target="https://www.vidal.fr/parapharmacie/phytotherapie-plantes/aloes-barbadensis-vera-capensis.html" TargetMode="External"/><Relationship Id="rId9" Type="http://schemas.openxmlformats.org/officeDocument/2006/relationships/hyperlink" Target="https://www.passeportsante.net/fr/Nutrition/Dietes/Fiche.aspx?doc=diete-acn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ante.journaldesfemmes.fr/fiches-anatomie-et-examens/2793419-epiderme-definition-fonction-schem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ivea.fr/conseils/belle-peau/extraction-point-noi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nte.lefigaro.fr/mieux-etre/beaute/peau-soleil/rayonnement-solaire?position=1&amp;keyword=rayons+ultraviolet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a:t>
            </a:fld>
            <a:endParaRPr lang="fr-FR"/>
          </a:p>
        </p:txBody>
      </p:sp>
    </p:spTree>
    <p:extLst>
      <p:ext uri="{BB962C8B-B14F-4D97-AF65-F5344CB8AC3E}">
        <p14:creationId xmlns:p14="http://schemas.microsoft.com/office/powerpoint/2010/main" val="3496369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rtl="0" eaLnBrk="1" fontAlgn="ctr" latinLnBrk="0" hangingPunct="1">
              <a:buNone/>
            </a:pPr>
            <a:r>
              <a:rPr lang="fr-FR" sz="1200" b="1" i="0" u="none" strike="noStrike" cap="none" dirty="0">
                <a:solidFill>
                  <a:srgbClr val="000000"/>
                </a:solidFill>
                <a:effectLst/>
                <a:latin typeface="Arial"/>
                <a:ea typeface="Arial"/>
                <a:cs typeface="Arial"/>
                <a:sym typeface="Arial"/>
              </a:rPr>
              <a:t>SOS SPOT ROLL-ON &amp; JUVENIL</a:t>
            </a:r>
          </a:p>
          <a:p>
            <a:pPr marL="158750" indent="0" rtl="0" eaLnBrk="1" fontAlgn="ctr" latinLnBrk="0" hangingPunct="1">
              <a:buNone/>
            </a:pPr>
            <a:r>
              <a:rPr lang="fr-FR" sz="1200" b="1" i="0" u="none" strike="noStrike" cap="none" dirty="0">
                <a:solidFill>
                  <a:srgbClr val="000000"/>
                </a:solidFill>
                <a:effectLst/>
                <a:latin typeface="Arial"/>
                <a:ea typeface="Arial"/>
                <a:cs typeface="Arial"/>
                <a:sym typeface="Arial"/>
              </a:rPr>
              <a:t>Une</a:t>
            </a:r>
            <a:r>
              <a:rPr lang="fr-FR" sz="1200" b="1" i="0" u="none" strike="noStrike" cap="none" baseline="0" dirty="0">
                <a:solidFill>
                  <a:srgbClr val="000000"/>
                </a:solidFill>
                <a:effectLst/>
                <a:latin typeface="Arial"/>
                <a:ea typeface="Arial"/>
                <a:cs typeface="Arial"/>
                <a:sym typeface="Arial"/>
              </a:rPr>
              <a:t> formule unique pour un parfait combo anti-imperfection</a:t>
            </a:r>
            <a:endParaRPr lang="fr-FR"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r>
              <a:rPr lang="fr-FR" sz="1200" b="0" i="0" u="none" strike="noStrike" cap="none" dirty="0">
                <a:solidFill>
                  <a:srgbClr val="000000"/>
                </a:solidFill>
                <a:effectLst/>
                <a:latin typeface="Arial"/>
                <a:ea typeface="Arial"/>
                <a:cs typeface="Arial"/>
                <a:sym typeface="Arial"/>
              </a:rPr>
              <a:t>SOLUTION ASSAINISSANTE APAISANTE</a:t>
            </a:r>
          </a:p>
          <a:p>
            <a:pPr marL="158750" indent="0" rtl="0" eaLnBrk="1" fontAlgn="ctr" latinLnBrk="0" hangingPunct="1">
              <a:buNone/>
            </a:pPr>
            <a:endParaRPr lang="fr-FR"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r>
              <a:rPr lang="fr-FR" sz="1200" b="0" i="0" u="none" strike="noStrike" cap="none" dirty="0">
                <a:solidFill>
                  <a:srgbClr val="000000"/>
                </a:solidFill>
                <a:effectLst/>
                <a:latin typeface="Arial"/>
                <a:ea typeface="Arial"/>
                <a:cs typeface="Arial"/>
                <a:sym typeface="Arial"/>
              </a:rPr>
              <a:t>95% d’ingrédients</a:t>
            </a:r>
            <a:r>
              <a:rPr lang="fr-FR" sz="1200" b="0" i="0" u="none" strike="noStrike" cap="none" baseline="0" dirty="0">
                <a:solidFill>
                  <a:srgbClr val="000000"/>
                </a:solidFill>
                <a:effectLst/>
                <a:latin typeface="Arial"/>
                <a:ea typeface="Arial"/>
                <a:cs typeface="Arial"/>
                <a:sym typeface="Arial"/>
              </a:rPr>
              <a:t> d’origine naturelle</a:t>
            </a:r>
            <a:endParaRPr lang="fr-FR" sz="1200" b="0" i="0" u="none" strike="noStrike" cap="none" dirty="0">
              <a:solidFill>
                <a:srgbClr val="000000"/>
              </a:solidFill>
              <a:effectLst/>
              <a:latin typeface="Arial"/>
              <a:ea typeface="Arial"/>
              <a:cs typeface="Arial"/>
              <a:sym typeface="Arial"/>
            </a:endParaRPr>
          </a:p>
          <a:p>
            <a:endParaRPr lang="fr-FR" dirty="0"/>
          </a:p>
          <a:p>
            <a:pPr marL="0" marR="0" indent="0" algn="l" defTabSz="914400" rtl="0" eaLnBrk="1" fontAlgn="auto" latinLnBrk="0" hangingPunct="1">
              <a:lnSpc>
                <a:spcPct val="120000"/>
              </a:lnSpc>
              <a:spcBef>
                <a:spcPts val="0"/>
              </a:spcBef>
              <a:spcAft>
                <a:spcPts val="0"/>
              </a:spcAft>
              <a:buClrTx/>
              <a:buSzTx/>
              <a:buFontTx/>
              <a:buNone/>
              <a:tabLst/>
              <a:defRPr/>
            </a:pPr>
            <a:r>
              <a:rPr lang="fr-FR" sz="1200" b="1" baseline="0" dirty="0">
                <a:latin typeface="+mn-lt"/>
              </a:rPr>
              <a:t>L’ichtyol:</a:t>
            </a:r>
            <a:r>
              <a:rPr lang="fr-FR" sz="1200" baseline="0" dirty="0">
                <a:latin typeface="+mn-lt"/>
              </a:rPr>
              <a:t> propriétés purifiantes. Cet actif est riche en soufre </a:t>
            </a:r>
            <a:r>
              <a:rPr lang="fr-FR" sz="1200" kern="1200" baseline="0" dirty="0">
                <a:solidFill>
                  <a:schemeClr val="tx1"/>
                </a:solidFill>
                <a:effectLst/>
                <a:latin typeface="+mn-lt"/>
                <a:ea typeface="+mn-ea"/>
                <a:cs typeface="+mn-cs"/>
              </a:rPr>
              <a:t>et</a:t>
            </a:r>
            <a:r>
              <a:rPr lang="fr-FR" sz="1200" kern="1200" dirty="0">
                <a:solidFill>
                  <a:schemeClr val="tx1"/>
                </a:solidFill>
                <a:effectLst/>
                <a:latin typeface="+mn-lt"/>
                <a:ea typeface="+mn-ea"/>
                <a:cs typeface="+mn-cs"/>
              </a:rPr>
              <a:t> se trouve naturellement dans certains sols d’origine minérale.</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Le soufre est connu pour être un </a:t>
            </a:r>
            <a:r>
              <a:rPr lang="fr-FR" sz="1200" kern="1200" dirty="0" err="1">
                <a:solidFill>
                  <a:schemeClr val="tx1"/>
                </a:solidFill>
                <a:effectLst/>
                <a:latin typeface="+mn-lt"/>
                <a:ea typeface="+mn-ea"/>
                <a:cs typeface="+mn-cs"/>
              </a:rPr>
              <a:t>séborégulateur</a:t>
            </a:r>
            <a:r>
              <a:rPr lang="fr-FR" sz="1200" kern="1200" dirty="0">
                <a:solidFill>
                  <a:schemeClr val="tx1"/>
                </a:solidFill>
                <a:effectLst/>
                <a:latin typeface="+mn-lt"/>
                <a:ea typeface="+mn-ea"/>
                <a:cs typeface="+mn-cs"/>
              </a:rPr>
              <a:t>, un </a:t>
            </a:r>
            <a:r>
              <a:rPr lang="fr-FR" sz="1200" kern="1200" dirty="0" err="1">
                <a:solidFill>
                  <a:schemeClr val="tx1"/>
                </a:solidFill>
                <a:effectLst/>
                <a:latin typeface="+mn-lt"/>
                <a:ea typeface="+mn-ea"/>
                <a:cs typeface="+mn-cs"/>
              </a:rPr>
              <a:t>anti-bactérien</a:t>
            </a:r>
            <a:r>
              <a:rPr lang="fr-FR" sz="1200" kern="1200" dirty="0">
                <a:solidFill>
                  <a:schemeClr val="tx1"/>
                </a:solidFill>
                <a:effectLst/>
                <a:latin typeface="+mn-lt"/>
                <a:ea typeface="+mn-ea"/>
                <a:cs typeface="+mn-cs"/>
              </a:rPr>
              <a:t> et un antifongique très efficace. </a:t>
            </a:r>
          </a:p>
          <a:p>
            <a:pPr marL="0" marR="0" indent="0" algn="l" defTabSz="914400" rtl="0" eaLnBrk="1" fontAlgn="auto" latinLnBrk="0" hangingPunct="1">
              <a:lnSpc>
                <a:spcPct val="120000"/>
              </a:lnSpc>
              <a:spcBef>
                <a:spcPts val="0"/>
              </a:spcBef>
              <a:spcAft>
                <a:spcPts val="0"/>
              </a:spcAft>
              <a:buClrTx/>
              <a:buSzTx/>
              <a:buFontTx/>
              <a:buNone/>
              <a:tabLst/>
              <a:defRPr/>
            </a:pPr>
            <a:endParaRPr lang="fr-FR" sz="800" b="1" u="sng" kern="1200" dirty="0">
              <a:solidFill>
                <a:schemeClr val="tx1"/>
              </a:solidFill>
              <a:effectLst/>
              <a:latin typeface="+mn-lt"/>
              <a:ea typeface="+mn-ea"/>
              <a:cs typeface="+mn-cs"/>
            </a:endParaRPr>
          </a:p>
          <a:p>
            <a:r>
              <a:rPr lang="fr-FR" sz="800" b="0" u="none" kern="1200" baseline="0" dirty="0">
                <a:solidFill>
                  <a:schemeClr val="tx1"/>
                </a:solidFill>
                <a:effectLst/>
                <a:latin typeface="+mn-lt"/>
                <a:ea typeface="+mn-ea"/>
                <a:cs typeface="+mn-cs"/>
              </a:rPr>
              <a:t>Grâce au calendula et au </a:t>
            </a:r>
            <a:r>
              <a:rPr lang="fr-FR" sz="800" b="0" u="none" kern="1200" baseline="0" dirty="0" err="1">
                <a:solidFill>
                  <a:schemeClr val="tx1"/>
                </a:solidFill>
                <a:effectLst/>
                <a:latin typeface="+mn-lt"/>
                <a:ea typeface="+mn-ea"/>
                <a:cs typeface="+mn-cs"/>
              </a:rPr>
              <a:t>b</a:t>
            </a:r>
            <a:r>
              <a:rPr lang="fr-FR" sz="800" b="0" u="none" kern="1200" dirty="0" err="1">
                <a:solidFill>
                  <a:schemeClr val="tx1"/>
                </a:solidFill>
                <a:effectLst/>
                <a:latin typeface="+mn-lt"/>
                <a:ea typeface="+mn-ea"/>
                <a:cs typeface="+mn-cs"/>
              </a:rPr>
              <a:t>isabolol</a:t>
            </a:r>
            <a:r>
              <a:rPr lang="fr-FR" sz="800" b="0" u="none" kern="1200" baseline="0" dirty="0">
                <a:solidFill>
                  <a:schemeClr val="tx1"/>
                </a:solidFill>
                <a:effectLst/>
                <a:latin typeface="+mn-lt"/>
                <a:ea typeface="+mn-ea"/>
                <a:cs typeface="+mn-cs"/>
              </a:rPr>
              <a:t> les peaux vont être apaisées. </a:t>
            </a:r>
          </a:p>
          <a:p>
            <a:r>
              <a:rPr lang="fr-FR" sz="800" b="1" u="none" kern="1200" dirty="0">
                <a:solidFill>
                  <a:schemeClr val="tx1"/>
                </a:solidFill>
                <a:effectLst/>
                <a:latin typeface="+mn-lt"/>
                <a:ea typeface="+mn-ea"/>
                <a:cs typeface="+mn-cs"/>
              </a:rPr>
              <a:t>Le </a:t>
            </a:r>
            <a:r>
              <a:rPr lang="fr-FR" sz="800" b="1" u="none" kern="1200" dirty="0" err="1">
                <a:solidFill>
                  <a:schemeClr val="tx1"/>
                </a:solidFill>
                <a:effectLst/>
                <a:latin typeface="+mn-lt"/>
                <a:ea typeface="+mn-ea"/>
                <a:cs typeface="+mn-cs"/>
              </a:rPr>
              <a:t>Bisabolol</a:t>
            </a:r>
            <a:r>
              <a:rPr lang="fr-FR" sz="800" b="1" u="none" kern="1200" baseline="0" dirty="0">
                <a:solidFill>
                  <a:schemeClr val="tx1"/>
                </a:solidFill>
                <a:effectLst/>
                <a:latin typeface="+mn-lt"/>
                <a:ea typeface="+mn-ea"/>
                <a:cs typeface="+mn-cs"/>
              </a:rPr>
              <a:t>: </a:t>
            </a:r>
            <a:r>
              <a:rPr lang="fr-FR" sz="800" kern="1200" dirty="0">
                <a:solidFill>
                  <a:schemeClr val="tx1"/>
                </a:solidFill>
                <a:effectLst/>
                <a:latin typeface="+mn-lt"/>
                <a:ea typeface="+mn-ea"/>
                <a:cs typeface="+mn-cs"/>
              </a:rPr>
              <a:t>propriétés réparatrices, anti-inflammatoire et son fort pouvoir cicatrisant. Le </a:t>
            </a:r>
            <a:r>
              <a:rPr lang="fr-FR" sz="800" kern="1200" dirty="0" err="1">
                <a:solidFill>
                  <a:schemeClr val="tx1"/>
                </a:solidFill>
                <a:effectLst/>
                <a:latin typeface="+mn-lt"/>
                <a:ea typeface="+mn-ea"/>
                <a:cs typeface="+mn-cs"/>
              </a:rPr>
              <a:t>bisabolol</a:t>
            </a:r>
            <a:r>
              <a:rPr lang="fr-FR" sz="800" kern="1200" dirty="0">
                <a:solidFill>
                  <a:schemeClr val="tx1"/>
                </a:solidFill>
                <a:effectLst/>
                <a:latin typeface="+mn-lt"/>
                <a:ea typeface="+mn-ea"/>
                <a:cs typeface="+mn-cs"/>
              </a:rPr>
              <a:t> choisie par les Laboratoires </a:t>
            </a:r>
            <a:r>
              <a:rPr lang="fr-FR" sz="800" kern="1200" dirty="0" err="1">
                <a:solidFill>
                  <a:schemeClr val="tx1"/>
                </a:solidFill>
                <a:effectLst/>
                <a:latin typeface="+mn-lt"/>
                <a:ea typeface="+mn-ea"/>
                <a:cs typeface="+mn-cs"/>
              </a:rPr>
              <a:t>Yon-ka</a:t>
            </a:r>
            <a:r>
              <a:rPr lang="fr-FR" sz="800" kern="1200" dirty="0">
                <a:solidFill>
                  <a:schemeClr val="tx1"/>
                </a:solidFill>
                <a:effectLst/>
                <a:latin typeface="+mn-lt"/>
                <a:ea typeface="+mn-ea"/>
                <a:cs typeface="+mn-cs"/>
              </a:rPr>
              <a:t> provient de la distillation fractionnée de l’huile essentielle de l'écorce de </a:t>
            </a:r>
            <a:r>
              <a:rPr lang="fr-FR" sz="800" kern="1200" dirty="0" err="1">
                <a:solidFill>
                  <a:schemeClr val="tx1"/>
                </a:solidFill>
                <a:effectLst/>
                <a:latin typeface="+mn-lt"/>
                <a:ea typeface="+mn-ea"/>
                <a:cs typeface="+mn-cs"/>
              </a:rPr>
              <a:t>Candeia</a:t>
            </a:r>
            <a:r>
              <a:rPr lang="fr-FR" sz="800" kern="1200" dirty="0">
                <a:solidFill>
                  <a:schemeClr val="tx1"/>
                </a:solidFill>
                <a:effectLst/>
                <a:latin typeface="+mn-lt"/>
                <a:ea typeface="+mn-ea"/>
                <a:cs typeface="+mn-cs"/>
              </a:rPr>
              <a:t> (</a:t>
            </a:r>
            <a:r>
              <a:rPr lang="fr-FR" sz="800" kern="1200" dirty="0" err="1">
                <a:solidFill>
                  <a:schemeClr val="tx1"/>
                </a:solidFill>
                <a:effectLst/>
                <a:latin typeface="+mn-lt"/>
                <a:ea typeface="+mn-ea"/>
                <a:cs typeface="+mn-cs"/>
              </a:rPr>
              <a:t>Vanillosmopsis</a:t>
            </a:r>
            <a:r>
              <a:rPr lang="fr-FR" sz="800" kern="1200" dirty="0">
                <a:solidFill>
                  <a:schemeClr val="tx1"/>
                </a:solidFill>
                <a:effectLst/>
                <a:latin typeface="+mn-lt"/>
                <a:ea typeface="+mn-ea"/>
                <a:cs typeface="+mn-cs"/>
              </a:rPr>
              <a:t> </a:t>
            </a:r>
            <a:r>
              <a:rPr lang="fr-FR" sz="800" kern="1200" dirty="0" err="1">
                <a:solidFill>
                  <a:schemeClr val="tx1"/>
                </a:solidFill>
                <a:effectLst/>
                <a:latin typeface="+mn-lt"/>
                <a:ea typeface="+mn-ea"/>
                <a:cs typeface="+mn-cs"/>
              </a:rPr>
              <a:t>Erythropappa</a:t>
            </a:r>
            <a:r>
              <a:rPr lang="fr-FR" sz="800" kern="1200" dirty="0">
                <a:solidFill>
                  <a:schemeClr val="tx1"/>
                </a:solidFill>
                <a:effectLst/>
                <a:latin typeface="+mn-lt"/>
                <a:ea typeface="+mn-ea"/>
                <a:cs typeface="+mn-cs"/>
              </a:rPr>
              <a:t>) où il est fortement concentré sous sa forme la plus active. </a:t>
            </a:r>
          </a:p>
          <a:p>
            <a:r>
              <a:rPr lang="fr-FR" sz="800" b="1" kern="1200" dirty="0">
                <a:solidFill>
                  <a:schemeClr val="tx1"/>
                </a:solidFill>
                <a:effectLst/>
                <a:latin typeface="+mn-lt"/>
                <a:ea typeface="+mn-ea"/>
                <a:cs typeface="+mn-cs"/>
              </a:rPr>
              <a:t>Le calendula </a:t>
            </a:r>
            <a:r>
              <a:rPr lang="fr-FR" sz="800" kern="1200" dirty="0">
                <a:solidFill>
                  <a:schemeClr val="tx1"/>
                </a:solidFill>
                <a:effectLst/>
                <a:latin typeface="+mn-lt"/>
                <a:ea typeface="+mn-ea"/>
                <a:cs typeface="+mn-cs"/>
              </a:rPr>
              <a:t>quant à lui est utilisé depuis des </a:t>
            </a:r>
            <a:r>
              <a:rPr lang="fr-FR" sz="800" kern="1200" dirty="0" err="1">
                <a:solidFill>
                  <a:schemeClr val="tx1"/>
                </a:solidFill>
                <a:effectLst/>
                <a:latin typeface="+mn-lt"/>
                <a:ea typeface="+mn-ea"/>
                <a:cs typeface="+mn-cs"/>
              </a:rPr>
              <a:t>siecles</a:t>
            </a:r>
            <a:r>
              <a:rPr lang="fr-FR" sz="800" kern="1200" dirty="0">
                <a:solidFill>
                  <a:schemeClr val="tx1"/>
                </a:solidFill>
                <a:effectLst/>
                <a:latin typeface="+mn-lt"/>
                <a:ea typeface="+mn-ea"/>
                <a:cs typeface="+mn-cs"/>
              </a:rPr>
              <a:t> pour ses vertus apaisantes.</a:t>
            </a:r>
          </a:p>
          <a:p>
            <a:endParaRPr lang="fr-FR" dirty="0"/>
          </a:p>
          <a:p>
            <a:r>
              <a:rPr lang="fr-FR" sz="1200" b="1" kern="1200" baseline="0" dirty="0">
                <a:solidFill>
                  <a:schemeClr val="tx1"/>
                </a:solidFill>
                <a:effectLst/>
                <a:latin typeface="+mn-lt"/>
                <a:ea typeface="+mn-ea"/>
                <a:cs typeface="+mn-cs"/>
              </a:rPr>
              <a:t>Acide lactique (</a:t>
            </a:r>
            <a:r>
              <a:rPr lang="fr-FR" sz="1200" b="1" kern="1200" baseline="0" dirty="0" err="1">
                <a:solidFill>
                  <a:schemeClr val="tx1"/>
                </a:solidFill>
                <a:effectLst/>
                <a:latin typeface="+mn-lt"/>
                <a:ea typeface="+mn-ea"/>
                <a:cs typeface="+mn-cs"/>
              </a:rPr>
              <a:t>postbiotique</a:t>
            </a:r>
            <a:r>
              <a:rPr lang="fr-FR" sz="1200" b="0" kern="1200" baseline="0" dirty="0">
                <a:solidFill>
                  <a:schemeClr val="tx1"/>
                </a:solidFill>
                <a:effectLst/>
                <a:latin typeface="+mn-lt"/>
                <a:ea typeface="+mn-ea"/>
                <a:cs typeface="+mn-cs"/>
              </a:rPr>
              <a:t>):  rétablir l’équilibre de l’</a:t>
            </a:r>
            <a:r>
              <a:rPr lang="fr-FR" sz="1200" b="0" kern="1200" baseline="0" dirty="0" err="1">
                <a:solidFill>
                  <a:schemeClr val="tx1"/>
                </a:solidFill>
                <a:effectLst/>
                <a:latin typeface="+mn-lt"/>
                <a:ea typeface="+mn-ea"/>
                <a:cs typeface="+mn-cs"/>
              </a:rPr>
              <a:t>éco-système</a:t>
            </a:r>
            <a:r>
              <a:rPr lang="fr-FR" sz="1200" b="0" kern="1200" baseline="0" dirty="0">
                <a:solidFill>
                  <a:schemeClr val="tx1"/>
                </a:solidFill>
                <a:effectLst/>
                <a:latin typeface="+mn-lt"/>
                <a:ea typeface="+mn-ea"/>
                <a:cs typeface="+mn-cs"/>
              </a:rPr>
              <a:t> de la peau.</a:t>
            </a:r>
            <a:br>
              <a:rPr lang="fr-FR" sz="1200" b="1"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Les </a:t>
            </a:r>
            <a:r>
              <a:rPr lang="fr-FR" sz="1200" kern="1200" dirty="0" err="1">
                <a:solidFill>
                  <a:schemeClr val="tx1"/>
                </a:solidFill>
                <a:effectLst/>
                <a:latin typeface="+mn-lt"/>
                <a:ea typeface="+mn-ea"/>
                <a:cs typeface="+mn-cs"/>
              </a:rPr>
              <a:t>postbiotiques</a:t>
            </a:r>
            <a:r>
              <a:rPr lang="fr-FR" sz="1200" kern="1200" dirty="0">
                <a:solidFill>
                  <a:schemeClr val="tx1"/>
                </a:solidFill>
                <a:effectLst/>
                <a:latin typeface="+mn-lt"/>
                <a:ea typeface="+mn-ea"/>
                <a:cs typeface="+mn-cs"/>
              </a:rPr>
              <a:t> sont des molécules fabriquées par les bonnes bactéries constitutives du </a:t>
            </a:r>
            <a:r>
              <a:rPr lang="fr-FR" sz="1200" kern="1200" dirty="0" err="1">
                <a:solidFill>
                  <a:schemeClr val="tx1"/>
                </a:solidFill>
                <a:effectLst/>
                <a:latin typeface="+mn-lt"/>
                <a:ea typeface="+mn-ea"/>
                <a:cs typeface="+mn-cs"/>
              </a:rPr>
              <a:t>microbiome</a:t>
            </a:r>
            <a:r>
              <a:rPr lang="fr-FR" sz="1200" kern="1200" dirty="0">
                <a:solidFill>
                  <a:schemeClr val="tx1"/>
                </a:solidFill>
                <a:effectLst/>
                <a:latin typeface="+mn-lt"/>
                <a:ea typeface="+mn-ea"/>
                <a:cs typeface="+mn-cs"/>
              </a:rPr>
              <a:t> cutanée. Elles permettent de maintenir un environnement propice au bon développement de ces bactéries et ainsi de participer à l’équilibre optimal de l’</a:t>
            </a:r>
            <a:r>
              <a:rPr lang="fr-FR" sz="1200" kern="1200" dirty="0" err="1">
                <a:solidFill>
                  <a:schemeClr val="tx1"/>
                </a:solidFill>
                <a:effectLst/>
                <a:latin typeface="+mn-lt"/>
                <a:ea typeface="+mn-ea"/>
                <a:cs typeface="+mn-cs"/>
              </a:rPr>
              <a:t>éco-système</a:t>
            </a:r>
            <a:r>
              <a:rPr lang="fr-FR" sz="1200" kern="1200" dirty="0">
                <a:solidFill>
                  <a:schemeClr val="tx1"/>
                </a:solidFill>
                <a:effectLst/>
                <a:latin typeface="+mn-lt"/>
                <a:ea typeface="+mn-ea"/>
                <a:cs typeface="+mn-cs"/>
              </a:rPr>
              <a:t> de la peau.</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Naturellement présent dans notre</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organisme, l’acide lactique est un </a:t>
            </a:r>
            <a:r>
              <a:rPr lang="fr-FR" sz="1200" kern="1200" dirty="0" err="1">
                <a:solidFill>
                  <a:schemeClr val="tx1"/>
                </a:solidFill>
                <a:effectLst/>
                <a:latin typeface="+mn-lt"/>
                <a:ea typeface="+mn-ea"/>
                <a:cs typeface="+mn-cs"/>
              </a:rPr>
              <a:t>postbiotique</a:t>
            </a:r>
            <a:r>
              <a:rPr lang="fr-FR" sz="1200" kern="1200" dirty="0">
                <a:solidFill>
                  <a:schemeClr val="tx1"/>
                </a:solidFill>
                <a:effectLst/>
                <a:latin typeface="+mn-lt"/>
                <a:ea typeface="+mn-ea"/>
                <a:cs typeface="+mn-cs"/>
              </a:rPr>
              <a:t> qui en maintenant le pH de la peau participe activement au maintien de cet environnement.</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L’acide lactique sélectionné par Yon-Ka est 100% d’origine naturelle, obtenu par fermentation de la canne à sucre, et est certifié </a:t>
            </a:r>
            <a:r>
              <a:rPr lang="fr-FR" sz="1200" kern="1200" dirty="0" err="1">
                <a:solidFill>
                  <a:schemeClr val="tx1"/>
                </a:solidFill>
                <a:effectLst/>
                <a:latin typeface="+mn-lt"/>
                <a:ea typeface="+mn-ea"/>
                <a:cs typeface="+mn-cs"/>
              </a:rPr>
              <a:t>ecocert</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Finalement</a:t>
            </a:r>
            <a:r>
              <a:rPr lang="fr-FR" sz="1200" b="1" kern="1200" dirty="0">
                <a:solidFill>
                  <a:schemeClr val="tx1"/>
                </a:solidFill>
                <a:effectLst/>
                <a:latin typeface="+mn-lt"/>
                <a:ea typeface="+mn-ea"/>
                <a:cs typeface="+mn-cs"/>
              </a:rPr>
              <a:t>,</a:t>
            </a:r>
            <a:r>
              <a:rPr lang="fr-FR" sz="1200" b="1" kern="1200" baseline="0" dirty="0">
                <a:solidFill>
                  <a:schemeClr val="tx1"/>
                </a:solidFill>
                <a:effectLst/>
                <a:latin typeface="+mn-lt"/>
                <a:ea typeface="+mn-ea"/>
                <a:cs typeface="+mn-cs"/>
              </a:rPr>
              <a:t> la limette et la quintessence Yon-Ka</a:t>
            </a:r>
            <a:r>
              <a:rPr lang="fr-FR" sz="1200" kern="1200" baseline="0" dirty="0">
                <a:solidFill>
                  <a:schemeClr val="tx1"/>
                </a:solidFill>
                <a:effectLst/>
                <a:latin typeface="+mn-lt"/>
                <a:ea typeface="+mn-ea"/>
                <a:cs typeface="+mn-cs"/>
              </a:rPr>
              <a:t>, que vous connaissez tous, viennent renforcer le pouvoirs purifiants et </a:t>
            </a:r>
            <a:r>
              <a:rPr lang="fr-FR" sz="1200" kern="1200" baseline="0" dirty="0" err="1">
                <a:solidFill>
                  <a:schemeClr val="tx1"/>
                </a:solidFill>
                <a:effectLst/>
                <a:latin typeface="+mn-lt"/>
                <a:ea typeface="+mn-ea"/>
                <a:cs typeface="+mn-cs"/>
              </a:rPr>
              <a:t>assainissants</a:t>
            </a:r>
            <a:r>
              <a:rPr lang="fr-FR" sz="1200" kern="1200" baseline="0" dirty="0">
                <a:solidFill>
                  <a:schemeClr val="tx1"/>
                </a:solidFill>
                <a:effectLst/>
                <a:latin typeface="+mn-lt"/>
                <a:ea typeface="+mn-ea"/>
                <a:cs typeface="+mn-cs"/>
              </a:rPr>
              <a:t> de la formule.</a:t>
            </a:r>
          </a:p>
          <a:p>
            <a:endParaRPr lang="fr-FR" sz="1200" kern="1200" baseline="0" dirty="0">
              <a:solidFill>
                <a:schemeClr val="tx1"/>
              </a:solidFill>
              <a:effectLst/>
              <a:latin typeface="+mn-lt"/>
              <a:ea typeface="+mn-ea"/>
              <a:cs typeface="+mn-cs"/>
            </a:endParaRPr>
          </a:p>
          <a:p>
            <a:endParaRPr lang="fr-FR" sz="1200" kern="1200" baseline="0" dirty="0">
              <a:solidFill>
                <a:schemeClr val="tx1"/>
              </a:solidFill>
              <a:effectLst/>
              <a:latin typeface="+mn-lt"/>
              <a:ea typeface="+mn-ea"/>
              <a:cs typeface="+mn-cs"/>
            </a:endParaRPr>
          </a:p>
          <a:p>
            <a:r>
              <a:rPr lang="fr-FR" sz="1200" i="0" kern="1200" baseline="0" dirty="0">
                <a:solidFill>
                  <a:schemeClr val="tx1"/>
                </a:solidFill>
                <a:effectLst/>
                <a:latin typeface="+mn-lt"/>
                <a:ea typeface="+mn-ea"/>
                <a:cs typeface="+mn-cs"/>
              </a:rPr>
              <a:t>JUVENIL</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r>
              <a:rPr lang="fr-FR" sz="1200" b="0" i="0" kern="1200" dirty="0" err="1">
                <a:solidFill>
                  <a:schemeClr val="tx1"/>
                </a:solidFill>
                <a:effectLst/>
                <a:latin typeface="+mn-lt"/>
                <a:ea typeface="+mn-ea"/>
                <a:cs typeface="+mn-cs"/>
              </a:rPr>
              <a:t>Juvenil</a:t>
            </a:r>
            <a:r>
              <a:rPr lang="fr-FR" sz="1200" b="0" i="0" kern="1200" dirty="0">
                <a:solidFill>
                  <a:schemeClr val="tx1"/>
                </a:solidFill>
                <a:effectLst/>
                <a:latin typeface="+mn-lt"/>
                <a:ea typeface="+mn-ea"/>
                <a:cs typeface="+mn-cs"/>
              </a:rPr>
              <a:t> est l’allié incontesté des peaux difficiles, celles des imperfections qui durent, juvéniles ou autres, celles des poils incarnés qui se transforment en boutons... Très assainissant grâce à l'ichtyol, aux huiles essentielles et à l'acide lactique, il doit également son action apaisante à l'extrait de calendula. Fluide et sans alcool, il s'applique localement, pénètre instantanément et permet à la peau de retrouver rapidement un aspect plus net et plus sain. </a:t>
            </a:r>
            <a:endParaRPr lang="fr-FR" sz="1200" i="0" u="sng" kern="1200" dirty="0">
              <a:solidFill>
                <a:schemeClr val="tx1"/>
              </a:solidFill>
              <a:effectLst/>
              <a:latin typeface="+mn-lt"/>
              <a:ea typeface="+mn-ea"/>
              <a:cs typeface="+mn-cs"/>
            </a:endParaRP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Promesse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prstClr val="black"/>
                </a:solidFill>
                <a:latin typeface="Century Gothic" panose="020B0502020202020204" pitchFamily="34" charset="0"/>
              </a:rPr>
              <a:t>Solution </a:t>
            </a:r>
            <a:r>
              <a:rPr lang="fr-FR" sz="1200" dirty="0" err="1">
                <a:solidFill>
                  <a:prstClr val="black"/>
                </a:solidFill>
                <a:latin typeface="Century Gothic" panose="020B0502020202020204" pitchFamily="34" charset="0"/>
              </a:rPr>
              <a:t>assainissante</a:t>
            </a:r>
            <a:r>
              <a:rPr lang="fr-FR" sz="1200" dirty="0">
                <a:solidFill>
                  <a:prstClr val="black"/>
                </a:solidFill>
                <a:latin typeface="Century Gothic" panose="020B0502020202020204" pitchFamily="34" charset="0"/>
              </a:rPr>
              <a:t> et apaisante</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r>
              <a:rPr lang="fr-FR" sz="1200" dirty="0">
                <a:solidFill>
                  <a:prstClr val="black"/>
                </a:solidFill>
                <a:latin typeface="Century Gothic" panose="020B0502020202020204" pitchFamily="34" charset="0"/>
              </a:rPr>
              <a:t>Peaux grasses sensibilisées</a:t>
            </a:r>
          </a:p>
          <a:p>
            <a:r>
              <a:rPr lang="fr-FR" sz="1200" dirty="0">
                <a:solidFill>
                  <a:prstClr val="black"/>
                </a:solidFill>
                <a:latin typeface="Century Gothic" panose="020B0502020202020204" pitchFamily="34" charset="0"/>
              </a:rPr>
              <a:t>Tous âges</a:t>
            </a:r>
          </a:p>
          <a:p>
            <a:endParaRPr lang="fr-FR" sz="1200" dirty="0">
              <a:solidFill>
                <a:prstClr val="black"/>
              </a:solidFill>
              <a:latin typeface="Century Gothic" panose="020B0502020202020204" pitchFamily="34" charset="0"/>
            </a:endParaRPr>
          </a:p>
          <a:p>
            <a:r>
              <a:rPr lang="fr-FR" sz="1200" dirty="0">
                <a:solidFill>
                  <a:prstClr val="black"/>
                </a:solidFill>
                <a:latin typeface="Century Gothic" panose="020B0502020202020204" pitchFamily="34" charset="0"/>
              </a:rPr>
              <a:t>« J’ai beaucoup d’acné »</a:t>
            </a:r>
          </a:p>
          <a:p>
            <a:r>
              <a:rPr lang="fr-FR" sz="1200" dirty="0">
                <a:solidFill>
                  <a:prstClr val="black"/>
                </a:solidFill>
                <a:latin typeface="Century Gothic" panose="020B0502020202020204" pitchFamily="34" charset="0"/>
              </a:rPr>
              <a:t>« J’ai une crème </a:t>
            </a:r>
            <a:r>
              <a:rPr lang="fr-FR" sz="1200" dirty="0" err="1">
                <a:solidFill>
                  <a:prstClr val="black"/>
                </a:solidFill>
                <a:latin typeface="Century Gothic" panose="020B0502020202020204" pitchFamily="34" charset="0"/>
              </a:rPr>
              <a:t>sébo</a:t>
            </a:r>
            <a:r>
              <a:rPr lang="fr-FR" sz="1200" dirty="0">
                <a:solidFill>
                  <a:prstClr val="black"/>
                </a:solidFill>
                <a:latin typeface="Century Gothic" panose="020B0502020202020204" pitchFamily="34" charset="0"/>
              </a:rPr>
              <a:t>-régulatrice et je recherche un produit à appliquer localement sur mes boutons »</a:t>
            </a:r>
          </a:p>
          <a:p>
            <a:endParaRPr lang="fr-FR" sz="1200" i="0" u="sng"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Ichtyol = assainissant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Acide lactique : assainissant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Calendula bio = apaisant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Utilisation à domicile </a:t>
            </a:r>
          </a:p>
          <a:p>
            <a:r>
              <a:rPr lang="fr-FR" sz="1200" b="0" i="0" u="none" strike="noStrike" kern="1200" dirty="0">
                <a:solidFill>
                  <a:schemeClr val="tx1"/>
                </a:solidFill>
                <a:effectLst/>
                <a:latin typeface="+mn-lt"/>
                <a:ea typeface="+mn-ea"/>
                <a:cs typeface="+mn-cs"/>
              </a:rPr>
              <a:t>Matin et/ou soir, nettoyer/ démaquiller soigneusement le visage et </a:t>
            </a:r>
            <a:r>
              <a:rPr lang="fr-FR" sz="1200" b="0" i="0" u="none" strike="noStrike" kern="1200" dirty="0" err="1">
                <a:solidFill>
                  <a:schemeClr val="tx1"/>
                </a:solidFill>
                <a:effectLst/>
                <a:latin typeface="+mn-lt"/>
                <a:ea typeface="+mn-ea"/>
                <a:cs typeface="+mn-cs"/>
              </a:rPr>
              <a:t>brumiser</a:t>
            </a:r>
            <a:r>
              <a:rPr lang="fr-FR" sz="1200" b="0" i="0" u="none" strike="noStrike" kern="1200" dirty="0">
                <a:solidFill>
                  <a:schemeClr val="tx1"/>
                </a:solidFill>
                <a:effectLst/>
                <a:latin typeface="+mn-lt"/>
                <a:ea typeface="+mn-ea"/>
                <a:cs typeface="+mn-cs"/>
              </a:rPr>
              <a:t> la Lotion Yon-Ka PNG, appliquer </a:t>
            </a:r>
            <a:r>
              <a:rPr lang="fr-FR" sz="1200" b="0" i="0" u="none" strike="noStrike" kern="1200" dirty="0" err="1">
                <a:solidFill>
                  <a:schemeClr val="tx1"/>
                </a:solidFill>
                <a:effectLst/>
                <a:latin typeface="+mn-lt"/>
                <a:ea typeface="+mn-ea"/>
                <a:cs typeface="+mn-cs"/>
              </a:rPr>
              <a:t>Juvénil</a:t>
            </a:r>
            <a:r>
              <a:rPr lang="fr-FR" sz="1200" b="0" i="0" u="none" strike="noStrike" kern="1200" dirty="0">
                <a:solidFill>
                  <a:schemeClr val="tx1"/>
                </a:solidFill>
                <a:effectLst/>
                <a:latin typeface="+mn-lt"/>
                <a:ea typeface="+mn-ea"/>
                <a:cs typeface="+mn-cs"/>
              </a:rPr>
              <a:t> localement sur les imperfections. Appliquer ensuite la crème de soin adaptée sur l'ensemble du visage et du cou, généralement la Crème PG. Pour renforcer l'action </a:t>
            </a:r>
            <a:r>
              <a:rPr lang="fr-FR" sz="1200" b="0" i="0" u="none" strike="noStrike" kern="1200" dirty="0" err="1">
                <a:solidFill>
                  <a:schemeClr val="tx1"/>
                </a:solidFill>
                <a:effectLst/>
                <a:latin typeface="+mn-lt"/>
                <a:ea typeface="+mn-ea"/>
                <a:cs typeface="+mn-cs"/>
              </a:rPr>
              <a:t>assainissante</a:t>
            </a:r>
            <a:r>
              <a:rPr lang="fr-FR" sz="1200" b="0" i="0" u="none" strike="noStrike" kern="1200" dirty="0">
                <a:solidFill>
                  <a:schemeClr val="tx1"/>
                </a:solidFill>
                <a:effectLst/>
                <a:latin typeface="+mn-lt"/>
                <a:ea typeface="+mn-ea"/>
                <a:cs typeface="+mn-cs"/>
              </a:rPr>
              <a:t> et purifiante, après le nettoyage/démaquillage et la brumisation de Lotion Yon-Ka, 1 à 3 fois par semaine, appliquez le Masque 103, seul ou mélangé avec 1 à 2 pompes de </a:t>
            </a:r>
            <a:r>
              <a:rPr lang="fr-FR" sz="1200" b="0" i="0" u="none" strike="noStrike" kern="1200" dirty="0" err="1">
                <a:solidFill>
                  <a:schemeClr val="tx1"/>
                </a:solidFill>
                <a:effectLst/>
                <a:latin typeface="+mn-lt"/>
                <a:ea typeface="+mn-ea"/>
                <a:cs typeface="+mn-cs"/>
              </a:rPr>
              <a:t>Juvénil</a:t>
            </a:r>
            <a:r>
              <a:rPr lang="fr-FR" sz="1200" b="0" i="0" u="none" strike="noStrike" kern="1200" dirty="0">
                <a:solidFill>
                  <a:schemeClr val="tx1"/>
                </a:solidFill>
                <a:effectLst/>
                <a:latin typeface="+mn-lt"/>
                <a:ea typeface="+mn-ea"/>
                <a:cs typeface="+mn-cs"/>
              </a:rPr>
              <a:t>. Laissez agir 15 min et </a:t>
            </a:r>
            <a:r>
              <a:rPr lang="fr-FR" sz="1200" b="0" i="0" u="none" strike="noStrike" kern="1200" dirty="0" err="1">
                <a:solidFill>
                  <a:schemeClr val="tx1"/>
                </a:solidFill>
                <a:effectLst/>
                <a:latin typeface="+mn-lt"/>
                <a:ea typeface="+mn-ea"/>
                <a:cs typeface="+mn-cs"/>
              </a:rPr>
              <a:t>réhumidifier</a:t>
            </a:r>
            <a:r>
              <a:rPr lang="fr-FR" sz="1200" b="0" i="0" u="none" strike="noStrike" kern="1200" dirty="0">
                <a:solidFill>
                  <a:schemeClr val="tx1"/>
                </a:solidFill>
                <a:effectLst/>
                <a:latin typeface="+mn-lt"/>
                <a:ea typeface="+mn-ea"/>
                <a:cs typeface="+mn-cs"/>
              </a:rPr>
              <a:t> le masque en cours de pose avec la Lotion Yon-Ka.</a:t>
            </a:r>
          </a:p>
          <a:p>
            <a:endParaRPr lang="fr-FR" sz="1200" b="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u="sng" kern="1200" dirty="0">
                <a:solidFill>
                  <a:schemeClr val="tx1"/>
                </a:solidFill>
                <a:effectLst/>
                <a:latin typeface="+mn-lt"/>
                <a:ea typeface="+mn-ea"/>
                <a:cs typeface="+mn-cs"/>
              </a:rPr>
              <a:t>Utilisation en salle de soin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i="0" u="none" kern="1200" dirty="0">
                <a:solidFill>
                  <a:schemeClr val="tx1"/>
                </a:solidFill>
                <a:effectLst/>
                <a:latin typeface="+mn-lt"/>
                <a:ea typeface="+mn-ea"/>
                <a:cs typeface="+mn-cs"/>
              </a:rPr>
              <a:t>Massage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i="0" u="none" kern="1200" dirty="0">
                <a:solidFill>
                  <a:schemeClr val="tx1"/>
                </a:solidFill>
                <a:effectLst/>
                <a:latin typeface="+mn-lt"/>
                <a:ea typeface="+mn-ea"/>
                <a:cs typeface="+mn-cs"/>
              </a:rPr>
              <a:t>Masque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i="0" u="none" kern="1200" dirty="0">
                <a:solidFill>
                  <a:schemeClr val="tx1"/>
                </a:solidFill>
                <a:effectLst/>
                <a:latin typeface="+mn-lt"/>
                <a:ea typeface="+mn-ea"/>
                <a:cs typeface="+mn-cs"/>
              </a:rPr>
              <a:t>Associé à la crème de fin de soin</a:t>
            </a:r>
          </a:p>
          <a:p>
            <a:endParaRPr lang="fr-FR" sz="1200" b="0" i="0" u="sng" strike="noStrike" kern="1200" dirty="0">
              <a:solidFill>
                <a:schemeClr val="tx1"/>
              </a:solidFill>
              <a:effectLst/>
              <a:latin typeface="+mn-lt"/>
              <a:ea typeface="+mn-ea"/>
              <a:cs typeface="+mn-cs"/>
            </a:endParaRPr>
          </a:p>
          <a:p>
            <a:endParaRPr lang="fr-FR" sz="1200" b="0" i="0" u="sng"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Les + produits</a:t>
            </a:r>
          </a:p>
          <a:p>
            <a:pPr marL="171450" indent="-171450">
              <a:buFontTx/>
              <a:buChar char="-"/>
            </a:pPr>
            <a:r>
              <a:rPr lang="fr-FR" sz="1200" b="0" i="0" u="none" strike="noStrike" kern="1200" dirty="0">
                <a:solidFill>
                  <a:schemeClr val="tx1"/>
                </a:solidFill>
                <a:effectLst/>
                <a:latin typeface="+mn-lt"/>
                <a:ea typeface="+mn-ea"/>
                <a:cs typeface="+mn-cs"/>
              </a:rPr>
              <a:t>Contient 95% d’ingrédients d’origine naturelle </a:t>
            </a:r>
          </a:p>
          <a:p>
            <a:pPr marL="171450" indent="-171450">
              <a:buFontTx/>
              <a:buChar char="-"/>
            </a:pPr>
            <a:r>
              <a:rPr lang="fr-FR" sz="1200" b="0" i="0" u="none" strike="noStrike" kern="1200" dirty="0">
                <a:solidFill>
                  <a:schemeClr val="tx1"/>
                </a:solidFill>
                <a:effectLst/>
                <a:latin typeface="+mn-lt"/>
                <a:ea typeface="+mn-ea"/>
                <a:cs typeface="+mn-cs"/>
              </a:rPr>
              <a:t>Assainit, purifie et favorise la régénération de la peau </a:t>
            </a:r>
          </a:p>
          <a:p>
            <a:pPr marL="171450" indent="-171450">
              <a:buFontTx/>
              <a:buChar char="-"/>
            </a:pPr>
            <a:r>
              <a:rPr lang="fr-FR" sz="1200" b="0" i="0" u="none" strike="noStrike" kern="1200" dirty="0">
                <a:solidFill>
                  <a:schemeClr val="tx1"/>
                </a:solidFill>
                <a:effectLst/>
                <a:latin typeface="+mn-lt"/>
                <a:ea typeface="+mn-ea"/>
                <a:cs typeface="+mn-cs"/>
              </a:rPr>
              <a:t>La peau est apaisée et plus saine </a:t>
            </a:r>
          </a:p>
          <a:p>
            <a:pPr marL="171450" indent="-171450">
              <a:buFontTx/>
              <a:buChar char="-"/>
            </a:pPr>
            <a:r>
              <a:rPr lang="fr-FR" sz="1200" b="0" i="0" u="none" strike="noStrike" kern="1200" dirty="0">
                <a:solidFill>
                  <a:schemeClr val="tx1"/>
                </a:solidFill>
                <a:effectLst/>
                <a:latin typeface="+mn-lt"/>
                <a:ea typeface="+mn-ea"/>
                <a:cs typeface="+mn-cs"/>
              </a:rPr>
              <a:t>Soin SOS impuretés</a:t>
            </a:r>
            <a:endParaRPr lang="fr-FR" sz="1200" b="0" i="0" u="sng"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11</a:t>
            </a:fld>
            <a:endParaRPr lang="fr-FR"/>
          </a:p>
        </p:txBody>
      </p:sp>
    </p:spTree>
    <p:extLst>
      <p:ext uri="{BB962C8B-B14F-4D97-AF65-F5344CB8AC3E}">
        <p14:creationId xmlns:p14="http://schemas.microsoft.com/office/powerpoint/2010/main" val="889815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cap="none" dirty="0">
                <a:solidFill>
                  <a:srgbClr val="000000"/>
                </a:solidFill>
                <a:effectLst/>
                <a:latin typeface="Arial"/>
                <a:ea typeface="Arial"/>
                <a:cs typeface="Arial"/>
                <a:sym typeface="Arial"/>
              </a:rPr>
              <a:t>Antiseptique, Purifie,</a:t>
            </a:r>
            <a:r>
              <a:rPr lang="fr-FR" sz="1200" b="0" i="0" u="none" strike="noStrike" cap="none" baseline="0" dirty="0">
                <a:solidFill>
                  <a:srgbClr val="000000"/>
                </a:solidFill>
                <a:effectLst/>
                <a:latin typeface="Arial"/>
                <a:ea typeface="Arial"/>
                <a:cs typeface="Arial"/>
                <a:sym typeface="Arial"/>
              </a:rPr>
              <a:t> calme, favorise la cicatrisation des imperfections sévères et durable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cap="none" baseline="0" dirty="0">
                <a:solidFill>
                  <a:srgbClr val="000000"/>
                </a:solidFill>
                <a:effectLst/>
                <a:latin typeface="Arial"/>
                <a:ea typeface="Arial"/>
                <a:cs typeface="Arial"/>
                <a:sym typeface="Arial"/>
              </a:rPr>
              <a:t>Idéal pour lutter contre les poils incarné.</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cap="none" baseline="0" dirty="0">
              <a:solidFill>
                <a:srgbClr val="000000"/>
              </a:solidFill>
              <a:effectLst/>
              <a:latin typeface="Arial"/>
              <a:ea typeface="Arial"/>
              <a:cs typeface="Arial"/>
              <a:sym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2 utilisations complémentaire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SOS</a:t>
            </a:r>
            <a:r>
              <a:rPr lang="fr-FR" sz="1200" kern="1200" baseline="0" dirty="0">
                <a:solidFill>
                  <a:schemeClr val="tx1"/>
                </a:solidFill>
                <a:latin typeface="+mn-lt"/>
                <a:ea typeface="+mn-ea"/>
                <a:cs typeface="+mn-cs"/>
              </a:rPr>
              <a:t> SPOT ROLL-ON :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latin typeface="+mn-lt"/>
                <a:ea typeface="+mn-ea"/>
                <a:cs typeface="+mn-cs"/>
              </a:rPr>
              <a:t>Utilisation nomade &amp; ultra pratique à tout moment dans la journée. Application ultra précise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latin typeface="+mn-lt"/>
                <a:ea typeface="+mn-ea"/>
                <a:cs typeface="+mn-cs"/>
              </a:rPr>
              <a:t>JUVENIL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cap="none" dirty="0">
                <a:solidFill>
                  <a:srgbClr val="000000"/>
                </a:solidFill>
                <a:effectLst/>
                <a:latin typeface="Arial"/>
                <a:ea typeface="Arial"/>
                <a:cs typeface="Arial"/>
                <a:sym typeface="Arial"/>
              </a:rPr>
              <a:t>Matin et/ou soir</a:t>
            </a:r>
            <a:endParaRPr lang="fr-FR"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dirty="0"/>
              <a:t>Pur en compresse pendant 5/10 min et/ou mélangé à la crème traitante ou au masque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latin typeface="+mn-lt"/>
              <a:ea typeface="+mn-ea"/>
              <a:cs typeface="+mn-cs"/>
            </a:endParaRPr>
          </a:p>
          <a:p>
            <a:pPr marL="158750" indent="0" rtl="0" eaLnBrk="1" fontAlgn="auto" latinLnBrk="0" hangingPunct="1">
              <a:buNone/>
            </a:pPr>
            <a:r>
              <a:rPr lang="fr-FR" sz="1200" b="0" i="0" u="none" strike="noStrike" cap="none" baseline="0" dirty="0">
                <a:solidFill>
                  <a:srgbClr val="000000"/>
                </a:solidFill>
                <a:effectLst/>
                <a:latin typeface="Arial"/>
                <a:ea typeface="Arial"/>
                <a:cs typeface="Arial"/>
                <a:sym typeface="Arial"/>
              </a:rPr>
              <a:t>EXISTE EN CABINE (ampoule)</a:t>
            </a:r>
            <a:endParaRPr lang="fr-FR" sz="1200" b="0" i="0" u="none" strike="noStrike" cap="none" dirty="0">
              <a:solidFill>
                <a:srgbClr val="000000"/>
              </a:solidFill>
              <a:effectLst/>
              <a:latin typeface="Arial"/>
              <a:ea typeface="Arial"/>
              <a:cs typeface="Arial"/>
              <a:sym typeface="Arial"/>
            </a:endParaRPr>
          </a:p>
          <a:p>
            <a:pPr marL="158750" indent="0" rtl="0" eaLnBrk="1" fontAlgn="auto" latinLnBrk="0" hangingPunct="1">
              <a:buNone/>
            </a:pPr>
            <a:r>
              <a:rPr lang="fr-FR" sz="1200" b="0" i="0" u="none" strike="noStrike" cap="none" baseline="0" dirty="0">
                <a:solidFill>
                  <a:srgbClr val="000000"/>
                </a:solidFill>
                <a:effectLst/>
                <a:latin typeface="Arial"/>
                <a:ea typeface="Arial"/>
                <a:cs typeface="Arial"/>
                <a:sym typeface="Arial"/>
              </a:rPr>
              <a:t>Idéal pour les hommes pour prévenir et apaiser les réactions liées au rasage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12</a:t>
            </a:fld>
            <a:endParaRPr lang="fr-FR"/>
          </a:p>
        </p:txBody>
      </p:sp>
    </p:spTree>
    <p:extLst>
      <p:ext uri="{BB962C8B-B14F-4D97-AF65-F5344CB8AC3E}">
        <p14:creationId xmlns:p14="http://schemas.microsoft.com/office/powerpoint/2010/main" val="2658779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67263" y="615950"/>
            <a:ext cx="5483225" cy="3084513"/>
          </a:xfrm>
        </p:spPr>
      </p:sp>
      <p:sp>
        <p:nvSpPr>
          <p:cNvPr id="3" name="Espace réservé des commentaires 2"/>
          <p:cNvSpPr>
            <a:spLocks noGrp="1"/>
          </p:cNvSpPr>
          <p:nvPr>
            <p:ph type="body" idx="1"/>
          </p:nvPr>
        </p:nvSpPr>
        <p:spPr/>
        <p:txBody>
          <a:bodyPr>
            <a:normAutofit fontScale="40000" lnSpcReduction="20000"/>
          </a:bodyPr>
          <a:lstStyle/>
          <a:p>
            <a:pPr marL="158750" indent="0" rtl="0" eaLnBrk="1" fontAlgn="ctr" latinLnBrk="0" hangingPunct="1">
              <a:buNone/>
            </a:pPr>
            <a:r>
              <a:rPr lang="fr-FR" sz="1200" b="1" i="0" u="none" strike="noStrike" cap="none" dirty="0">
                <a:solidFill>
                  <a:srgbClr val="000000"/>
                </a:solidFill>
                <a:effectLst/>
                <a:latin typeface="Arial"/>
                <a:ea typeface="Arial"/>
                <a:cs typeface="Arial"/>
                <a:sym typeface="Arial"/>
              </a:rPr>
              <a:t>CREME 15</a:t>
            </a:r>
            <a:endParaRPr lang="fr-FR"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r>
              <a:rPr lang="fr-FR" sz="1200" b="0" i="0" u="none" strike="noStrike" cap="none" dirty="0">
                <a:solidFill>
                  <a:srgbClr val="000000"/>
                </a:solidFill>
                <a:effectLst/>
                <a:latin typeface="Arial"/>
                <a:ea typeface="Arial"/>
                <a:cs typeface="Arial"/>
                <a:sym typeface="Arial"/>
              </a:rPr>
              <a:t>ASSAINISSANTE APAISANTE &amp; ADOUCISSANTE</a:t>
            </a:r>
          </a:p>
          <a:p>
            <a:pPr marL="158750" indent="0" rtl="0" eaLnBrk="1" fontAlgn="ctr" latinLnBrk="0" hangingPunct="1">
              <a:buNone/>
            </a:pPr>
            <a:r>
              <a:rPr lang="fr-FR" sz="1200" b="0" i="0" u="none" strike="noStrike" cap="none" dirty="0">
                <a:solidFill>
                  <a:srgbClr val="000000"/>
                </a:solidFill>
                <a:effectLst/>
                <a:latin typeface="Arial"/>
                <a:ea typeface="Arial"/>
                <a:cs typeface="Arial"/>
                <a:sym typeface="Arial"/>
              </a:rPr>
              <a:t>Riche</a:t>
            </a:r>
            <a:r>
              <a:rPr lang="fr-FR" sz="1200" b="0" i="0" u="none" strike="noStrike" cap="none" baseline="0" dirty="0">
                <a:solidFill>
                  <a:srgbClr val="000000"/>
                </a:solidFill>
                <a:effectLst/>
                <a:latin typeface="Arial"/>
                <a:ea typeface="Arial"/>
                <a:cs typeface="Arial"/>
                <a:sym typeface="Arial"/>
              </a:rPr>
              <a:t> en extrait de plantes apaisante comme :</a:t>
            </a:r>
          </a:p>
          <a:p>
            <a:pPr marL="158750" indent="0" rtl="0" eaLnBrk="1" fontAlgn="ctr" latinLnBrk="0" hangingPunct="1">
              <a:buNone/>
            </a:pPr>
            <a:endParaRPr lang="fr-FR"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r>
              <a:rPr lang="fr-FR" sz="1200" b="0" i="0" u="none" strike="noStrike" cap="none" dirty="0">
                <a:solidFill>
                  <a:srgbClr val="000000"/>
                </a:solidFill>
                <a:effectLst/>
                <a:latin typeface="Arial"/>
                <a:ea typeface="Arial"/>
                <a:cs typeface="Arial"/>
                <a:sym typeface="Arial"/>
              </a:rPr>
              <a:t>Bardane</a:t>
            </a:r>
            <a:r>
              <a:rPr lang="fr-FR" sz="1200" b="0" i="0" u="none" strike="noStrike" cap="none" baseline="0" dirty="0">
                <a:solidFill>
                  <a:srgbClr val="000000"/>
                </a:solidFill>
                <a:effectLst/>
                <a:latin typeface="Arial"/>
                <a:ea typeface="Arial"/>
                <a:cs typeface="Arial"/>
                <a:sym typeface="Arial"/>
              </a:rPr>
              <a:t>: </a:t>
            </a:r>
            <a:r>
              <a:rPr lang="fr-FR" sz="1200" b="1" i="0" u="none" strike="noStrike" cap="none" baseline="0" dirty="0">
                <a:solidFill>
                  <a:srgbClr val="000000"/>
                </a:solidFill>
                <a:effectLst/>
                <a:latin typeface="Arial"/>
                <a:ea typeface="Arial"/>
                <a:cs typeface="Arial"/>
                <a:sym typeface="Arial"/>
              </a:rPr>
              <a:t>assainissant / équilibrant</a:t>
            </a:r>
            <a:endParaRPr lang="fr-FR" sz="1200" b="0" i="0" u="none" strike="noStrike" cap="none" baseline="0" dirty="0">
              <a:solidFill>
                <a:srgbClr val="000000"/>
              </a:solidFill>
              <a:effectLst/>
              <a:latin typeface="Arial"/>
              <a:ea typeface="Arial"/>
              <a:cs typeface="Arial"/>
              <a:sym typeface="Arial"/>
            </a:endParaRPr>
          </a:p>
          <a:p>
            <a:pPr marL="158750" indent="0" rtl="0" eaLnBrk="1" fontAlgn="ctr" latinLnBrk="0" hangingPunct="1">
              <a:buNone/>
            </a:pPr>
            <a:r>
              <a:rPr lang="fr-FR" sz="1200" b="0" i="0" u="none" strike="noStrike" cap="none" baseline="0" dirty="0">
                <a:solidFill>
                  <a:srgbClr val="000000"/>
                </a:solidFill>
                <a:effectLst/>
                <a:latin typeface="Arial"/>
                <a:ea typeface="Arial"/>
                <a:cs typeface="Arial"/>
                <a:sym typeface="Arial"/>
              </a:rPr>
              <a:t>Camomille, arnica: </a:t>
            </a:r>
            <a:r>
              <a:rPr lang="fr-FR" sz="1200" b="1" i="0" u="none" strike="noStrike" cap="none" baseline="0" dirty="0">
                <a:solidFill>
                  <a:srgbClr val="000000"/>
                </a:solidFill>
                <a:effectLst/>
                <a:latin typeface="Arial"/>
                <a:ea typeface="Arial"/>
                <a:cs typeface="Arial"/>
                <a:sym typeface="Arial"/>
              </a:rPr>
              <a:t>adoucissant / apaisant</a:t>
            </a:r>
            <a:endParaRPr lang="fr-FR"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r>
              <a:rPr lang="fr-FR" sz="1200" b="0" i="0" u="none" strike="noStrike" cap="none" baseline="0" dirty="0">
                <a:solidFill>
                  <a:srgbClr val="000000"/>
                </a:solidFill>
                <a:effectLst/>
                <a:latin typeface="Arial"/>
                <a:ea typeface="Arial"/>
                <a:cs typeface="Arial"/>
                <a:sym typeface="Arial"/>
              </a:rPr>
              <a:t>Millepertuis: </a:t>
            </a:r>
            <a:r>
              <a:rPr lang="fr-FR" sz="1200" b="1" i="0" u="none" strike="noStrike" cap="none" baseline="0" dirty="0">
                <a:solidFill>
                  <a:srgbClr val="000000"/>
                </a:solidFill>
                <a:effectLst/>
                <a:latin typeface="Arial"/>
                <a:ea typeface="Arial"/>
                <a:cs typeface="Arial"/>
                <a:sym typeface="Arial"/>
              </a:rPr>
              <a:t>régénérant / adoucissant</a:t>
            </a:r>
          </a:p>
          <a:p>
            <a:pPr marL="158750" indent="0" rtl="0" eaLnBrk="1" fontAlgn="ctr" latinLnBrk="0" hangingPunct="1">
              <a:buNone/>
            </a:pPr>
            <a:endParaRPr lang="fr-FR" sz="1200" b="1" i="0" u="none" strike="noStrike" cap="none" baseline="0" dirty="0">
              <a:solidFill>
                <a:srgbClr val="000000"/>
              </a:solidFill>
              <a:effectLst/>
              <a:latin typeface="Arial"/>
              <a:ea typeface="Arial"/>
              <a:cs typeface="Arial"/>
              <a:sym typeface="Arial"/>
            </a:endParaRPr>
          </a:p>
          <a:p>
            <a:pPr marL="158750" indent="0" rtl="0" eaLnBrk="1" fontAlgn="ctr" latinLnBrk="0" hangingPunct="1">
              <a:buNone/>
            </a:pPr>
            <a:r>
              <a:rPr lang="fr-FR" sz="1200" b="0" i="0" u="none" strike="noStrike" cap="none" baseline="0" dirty="0">
                <a:solidFill>
                  <a:srgbClr val="000000"/>
                </a:solidFill>
                <a:effectLst/>
                <a:latin typeface="Arial"/>
                <a:ea typeface="Arial"/>
                <a:cs typeface="Arial"/>
                <a:sym typeface="Arial"/>
              </a:rPr>
              <a:t>Mais aussi de la mauve, hamamélis, mélisse… (apaisantes)</a:t>
            </a:r>
          </a:p>
          <a:p>
            <a:pPr marL="158750" indent="0" rtl="0" eaLnBrk="1" fontAlgn="ctr" latinLnBrk="0" hangingPunct="1">
              <a:buNone/>
            </a:pPr>
            <a:endParaRPr lang="fr-FR" sz="1200" b="1" i="0" u="none" strike="noStrike" cap="none" baseline="0" dirty="0">
              <a:solidFill>
                <a:srgbClr val="000000"/>
              </a:solidFill>
              <a:effectLst/>
              <a:latin typeface="Arial"/>
              <a:ea typeface="Arial"/>
              <a:cs typeface="Arial"/>
              <a:sym typeface="Arial"/>
            </a:endParaRPr>
          </a:p>
          <a:p>
            <a:pPr marL="158750" indent="0" rtl="0" eaLnBrk="1" fontAlgn="ctr" latinLnBrk="0" hangingPunct="1">
              <a:buNone/>
            </a:pPr>
            <a:r>
              <a:rPr lang="fr-FR" sz="1200" b="0" i="0" u="none" strike="noStrike" cap="none" baseline="0" dirty="0">
                <a:solidFill>
                  <a:srgbClr val="000000"/>
                </a:solidFill>
                <a:effectLst/>
                <a:latin typeface="Arial"/>
                <a:ea typeface="Arial"/>
                <a:cs typeface="Arial"/>
                <a:sym typeface="Arial"/>
              </a:rPr>
              <a:t>Quintessence: </a:t>
            </a:r>
            <a:r>
              <a:rPr lang="fr-FR" sz="1200" b="1" i="0" u="none" strike="noStrike" cap="none" baseline="0" dirty="0">
                <a:solidFill>
                  <a:srgbClr val="000000"/>
                </a:solidFill>
                <a:effectLst/>
                <a:latin typeface="Arial"/>
                <a:ea typeface="Arial"/>
                <a:cs typeface="Arial"/>
                <a:sym typeface="Arial"/>
              </a:rPr>
              <a:t>assainissant et rééquilibrant</a:t>
            </a:r>
          </a:p>
          <a:p>
            <a:pPr marL="158750" indent="0" rtl="0" eaLnBrk="1" fontAlgn="ctr" latinLnBrk="0" hangingPunct="1">
              <a:buNone/>
            </a:pPr>
            <a:endParaRPr lang="fr-FR" sz="1200" b="0" i="0" u="none" strike="noStrike" cap="none" dirty="0">
              <a:solidFill>
                <a:srgbClr val="000000"/>
              </a:solidFill>
              <a:effectLst/>
              <a:latin typeface="Arial"/>
              <a:ea typeface="Arial"/>
              <a:cs typeface="Arial"/>
              <a:sym typeface="Arial"/>
            </a:endParaRPr>
          </a:p>
          <a:p>
            <a:pPr marL="158750" indent="0" rtl="0" eaLnBrk="1" fontAlgn="auto" latinLnBrk="0" hangingPunct="1">
              <a:buNone/>
            </a:pPr>
            <a:endParaRPr lang="fr-FR" sz="1200" b="0" i="0" u="none" strike="noStrike" cap="none" baseline="0" dirty="0">
              <a:solidFill>
                <a:srgbClr val="000000"/>
              </a:solidFill>
              <a:effectLst/>
              <a:latin typeface="Arial"/>
              <a:ea typeface="Arial"/>
              <a:cs typeface="Arial"/>
              <a:sym typeface="Arial"/>
            </a:endParaRPr>
          </a:p>
          <a:p>
            <a:r>
              <a:rPr lang="fr-FR" sz="1200" i="0" kern="1200" baseline="0" dirty="0">
                <a:solidFill>
                  <a:schemeClr val="tx1"/>
                </a:solidFill>
                <a:effectLst/>
                <a:latin typeface="+mn-lt"/>
                <a:ea typeface="+mn-ea"/>
                <a:cs typeface="+mn-cs"/>
              </a:rPr>
              <a:t>CREME 15</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r>
              <a:rPr lang="fr-FR" sz="1200" b="0" i="0" u="none" strike="noStrike" kern="1200" dirty="0">
                <a:solidFill>
                  <a:schemeClr val="tx1"/>
                </a:solidFill>
                <a:effectLst/>
                <a:latin typeface="+mn-lt"/>
                <a:ea typeface="+mn-ea"/>
                <a:cs typeface="+mn-cs"/>
              </a:rPr>
              <a:t>Cette crème de soin aux 18 extraits de plantes </a:t>
            </a:r>
            <a:r>
              <a:rPr lang="fr-FR" sz="1200" b="0" i="0" u="none" strike="noStrike" kern="1200" dirty="0" err="1">
                <a:solidFill>
                  <a:schemeClr val="tx1"/>
                </a:solidFill>
                <a:effectLst/>
                <a:latin typeface="+mn-lt"/>
                <a:ea typeface="+mn-ea"/>
                <a:cs typeface="+mn-cs"/>
              </a:rPr>
              <a:t>assainissantes</a:t>
            </a:r>
            <a:r>
              <a:rPr lang="fr-FR" sz="1200" b="0" i="0" u="none" strike="noStrike" kern="1200" dirty="0">
                <a:solidFill>
                  <a:schemeClr val="tx1"/>
                </a:solidFill>
                <a:effectLst/>
                <a:latin typeface="+mn-lt"/>
                <a:ea typeface="+mn-ea"/>
                <a:cs typeface="+mn-cs"/>
              </a:rPr>
              <a:t> dont la bardane est une véritable réponse aux imperfections qui surgissent tant à l’adolescence qu’à l’âge </a:t>
            </a:r>
            <a:r>
              <a:rPr lang="fr-FR" sz="1200" b="0" i="0" u="none" strike="noStrike" kern="1200" dirty="0" err="1">
                <a:solidFill>
                  <a:schemeClr val="tx1"/>
                </a:solidFill>
                <a:effectLst/>
                <a:latin typeface="+mn-lt"/>
                <a:ea typeface="+mn-ea"/>
                <a:cs typeface="+mn-cs"/>
              </a:rPr>
              <a:t>adulte.Sa</a:t>
            </a:r>
            <a:r>
              <a:rPr lang="fr-FR" sz="1200" b="0" i="0" u="none" strike="noStrike" kern="1200" dirty="0">
                <a:solidFill>
                  <a:schemeClr val="tx1"/>
                </a:solidFill>
                <a:effectLst/>
                <a:latin typeface="+mn-lt"/>
                <a:ea typeface="+mn-ea"/>
                <a:cs typeface="+mn-cs"/>
              </a:rPr>
              <a:t> texture non grasse </a:t>
            </a:r>
            <a:r>
              <a:rPr lang="fr-FR" sz="1200" b="0" i="0" u="none" strike="noStrike" kern="1200" dirty="0" err="1">
                <a:solidFill>
                  <a:schemeClr val="tx1"/>
                </a:solidFill>
                <a:effectLst/>
                <a:latin typeface="+mn-lt"/>
                <a:ea typeface="+mn-ea"/>
                <a:cs typeface="+mn-cs"/>
              </a:rPr>
              <a:t>ultra-légère</a:t>
            </a:r>
            <a:r>
              <a:rPr lang="fr-FR" sz="1200" b="0" i="0" u="none" strike="noStrike" kern="1200" dirty="0">
                <a:solidFill>
                  <a:schemeClr val="tx1"/>
                </a:solidFill>
                <a:effectLst/>
                <a:latin typeface="+mn-lt"/>
                <a:ea typeface="+mn-ea"/>
                <a:cs typeface="+mn-cs"/>
              </a:rPr>
              <a:t> convient à tous les types de peaux. La crème 15 s’applique localement, pénètre rapidement et purifie votre peau en douceur. La peau devient rapidement plus nette et plus saine.</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Promesse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prstClr val="black"/>
                </a:solidFill>
                <a:latin typeface="Century Gothic" panose="020B0502020202020204" pitchFamily="34" charset="0"/>
              </a:rPr>
              <a:t>Crème de soin localisée </a:t>
            </a:r>
            <a:r>
              <a:rPr lang="fr-FR" sz="1200" dirty="0" err="1">
                <a:solidFill>
                  <a:prstClr val="black"/>
                </a:solidFill>
                <a:latin typeface="Century Gothic" panose="020B0502020202020204" pitchFamily="34" charset="0"/>
              </a:rPr>
              <a:t>assainissante</a:t>
            </a:r>
            <a:r>
              <a:rPr lang="fr-FR" sz="1200" dirty="0">
                <a:solidFill>
                  <a:prstClr val="black"/>
                </a:solidFill>
                <a:latin typeface="Century Gothic" panose="020B0502020202020204" pitchFamily="34" charset="0"/>
              </a:rPr>
              <a:t> et apaisante</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r>
              <a:rPr lang="fr-FR" sz="1200" dirty="0">
                <a:solidFill>
                  <a:prstClr val="black"/>
                </a:solidFill>
                <a:latin typeface="Century Gothic" panose="020B0502020202020204" pitchFamily="34" charset="0"/>
              </a:rPr>
              <a:t>Peaux grasses sensibilisées</a:t>
            </a:r>
          </a:p>
          <a:p>
            <a:r>
              <a:rPr lang="fr-FR" sz="1200" dirty="0">
                <a:solidFill>
                  <a:prstClr val="black"/>
                </a:solidFill>
                <a:latin typeface="Century Gothic" panose="020B0502020202020204" pitchFamily="34" charset="0"/>
              </a:rPr>
              <a:t>Tous âges</a:t>
            </a:r>
          </a:p>
          <a:p>
            <a:endParaRPr lang="fr-FR" sz="1200" dirty="0">
              <a:solidFill>
                <a:prstClr val="black"/>
              </a:solidFill>
              <a:latin typeface="Century Gothic" panose="020B0502020202020204" pitchFamily="34" charset="0"/>
            </a:endParaRPr>
          </a:p>
          <a:p>
            <a:r>
              <a:rPr lang="fr-FR" sz="1200" dirty="0">
                <a:solidFill>
                  <a:prstClr val="black"/>
                </a:solidFill>
                <a:latin typeface="Century Gothic" panose="020B0502020202020204" pitchFamily="34" charset="0"/>
              </a:rPr>
              <a:t>« J’ai des imperfections localisées »</a:t>
            </a:r>
          </a:p>
          <a:p>
            <a:endParaRPr lang="fr-FR" sz="1200" dirty="0">
              <a:solidFill>
                <a:prstClr val="black"/>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Bardane bio = assainissant, équilibrant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Complexe de plantes (camomille, millepertuis) = adoucissant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Utilisation à domicile </a:t>
            </a:r>
            <a:endParaRPr lang="fr-FR" sz="1200" b="0" i="0" u="sng"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Matin et soir nettoyer/démaquiller soigneusement le visage avec le Gel Nettoyant et </a:t>
            </a:r>
            <a:r>
              <a:rPr lang="fr-FR" sz="1200" b="0" i="0" u="none" strike="noStrike" kern="1200" dirty="0" err="1">
                <a:solidFill>
                  <a:schemeClr val="tx1"/>
                </a:solidFill>
                <a:effectLst/>
                <a:latin typeface="+mn-lt"/>
                <a:ea typeface="+mn-ea"/>
                <a:cs typeface="+mn-cs"/>
              </a:rPr>
              <a:t>brumiser</a:t>
            </a:r>
            <a:r>
              <a:rPr lang="fr-FR" sz="1200" b="0" i="0" u="none" strike="noStrike" kern="1200" dirty="0">
                <a:solidFill>
                  <a:schemeClr val="tx1"/>
                </a:solidFill>
                <a:effectLst/>
                <a:latin typeface="+mn-lt"/>
                <a:ea typeface="+mn-ea"/>
                <a:cs typeface="+mn-cs"/>
              </a:rPr>
              <a:t> la Lotion Yon-Ka adaptée. Appliquer ensuite la Crème 15 localement sur les impuretés. </a:t>
            </a:r>
          </a:p>
          <a:p>
            <a:r>
              <a:rPr lang="fr-FR" sz="1200" b="0" i="0" u="none" strike="noStrike" kern="1200" dirty="0">
                <a:solidFill>
                  <a:schemeClr val="tx1"/>
                </a:solidFill>
                <a:effectLst/>
                <a:latin typeface="+mn-lt"/>
                <a:ea typeface="+mn-ea"/>
                <a:cs typeface="+mn-cs"/>
              </a:rPr>
              <a:t>Afin d'optimiser l'effet purifiant et apaisant, 2 soirs par semaine, appliquer localement la Crème 15 en couche épaisse pendant 20 minutes, puis faire pénétrer par effleurages. </a:t>
            </a:r>
          </a:p>
          <a:p>
            <a:r>
              <a:rPr lang="fr-FR" sz="1200" b="0" i="0" u="none" strike="noStrike" kern="1200" dirty="0">
                <a:solidFill>
                  <a:schemeClr val="tx1"/>
                </a:solidFill>
                <a:effectLst/>
                <a:latin typeface="+mn-lt"/>
                <a:ea typeface="+mn-ea"/>
                <a:cs typeface="+mn-cs"/>
              </a:rPr>
              <a:t>Le matin, terminer par l’application de la crème de soin adaptée : Crème PG, dans le cas d’une peau grasse, Crème 93, dans</a:t>
            </a:r>
            <a:r>
              <a:rPr lang="fr-FR" sz="1200" b="0" i="0" u="none" strike="noStrike" kern="1200" baseline="0" dirty="0">
                <a:solidFill>
                  <a:schemeClr val="tx1"/>
                </a:solidFill>
                <a:effectLst/>
                <a:latin typeface="+mn-lt"/>
                <a:ea typeface="+mn-ea"/>
                <a:cs typeface="+mn-cs"/>
              </a:rPr>
              <a:t> le cas d’une </a:t>
            </a:r>
            <a:r>
              <a:rPr lang="fr-FR" sz="1200" b="0" i="0" u="none" strike="noStrike" kern="1200" dirty="0">
                <a:solidFill>
                  <a:schemeClr val="tx1"/>
                </a:solidFill>
                <a:effectLst/>
                <a:latin typeface="+mn-lt"/>
                <a:ea typeface="+mn-ea"/>
                <a:cs typeface="+mn-cs"/>
              </a:rPr>
              <a:t>peau mixte</a:t>
            </a:r>
            <a:br>
              <a:rPr lang="fr-FR" b="0" dirty="0"/>
            </a:br>
            <a:endParaRPr lang="fr-FR" sz="1200" b="0" i="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sng" kern="1200" dirty="0">
                <a:solidFill>
                  <a:schemeClr val="tx1"/>
                </a:solidFill>
                <a:effectLst/>
                <a:latin typeface="+mn-lt"/>
                <a:ea typeface="+mn-ea"/>
                <a:cs typeface="+mn-cs"/>
              </a:rPr>
              <a:t>Utilisation en salle de soin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0" i="0" u="none" kern="1200" dirty="0">
                <a:solidFill>
                  <a:schemeClr val="tx1"/>
                </a:solidFill>
                <a:effectLst/>
                <a:latin typeface="+mn-lt"/>
                <a:ea typeface="+mn-ea"/>
                <a:cs typeface="+mn-cs"/>
              </a:rPr>
              <a:t>Massage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0" i="0" u="none" kern="1200" dirty="0">
                <a:solidFill>
                  <a:schemeClr val="tx1"/>
                </a:solidFill>
                <a:effectLst/>
                <a:latin typeface="+mn-lt"/>
                <a:ea typeface="+mn-ea"/>
                <a:cs typeface="+mn-cs"/>
              </a:rPr>
              <a:t>Masque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sz="1200" b="0" i="0" u="sng" kern="1200" dirty="0">
              <a:solidFill>
                <a:schemeClr val="tx1"/>
              </a:solidFill>
              <a:effectLst/>
              <a:latin typeface="+mn-lt"/>
              <a:ea typeface="+mn-ea"/>
              <a:cs typeface="+mn-cs"/>
            </a:endParaRPr>
          </a:p>
          <a:p>
            <a:r>
              <a:rPr lang="fr-FR" sz="1200" b="0" i="0" u="sng" strike="noStrike" kern="1200" dirty="0">
                <a:solidFill>
                  <a:schemeClr val="tx1"/>
                </a:solidFill>
                <a:effectLst/>
                <a:latin typeface="+mn-lt"/>
                <a:ea typeface="+mn-ea"/>
                <a:cs typeface="+mn-cs"/>
              </a:rPr>
              <a:t>Tips</a:t>
            </a:r>
            <a:r>
              <a:rPr lang="fr-FR" sz="1200" b="0" i="0" u="none" strike="noStrike" kern="1200" baseline="0" dirty="0">
                <a:solidFill>
                  <a:schemeClr val="tx1"/>
                </a:solidFill>
                <a:effectLst/>
                <a:latin typeface="+mn-lt"/>
                <a:ea typeface="+mn-ea"/>
                <a:cs typeface="+mn-cs"/>
              </a:rPr>
              <a:t> </a:t>
            </a:r>
          </a:p>
          <a:p>
            <a:r>
              <a:rPr lang="fr-FR" sz="1200" b="0" i="0" u="none" strike="noStrike" kern="1200" dirty="0">
                <a:solidFill>
                  <a:schemeClr val="tx1"/>
                </a:solidFill>
                <a:effectLst/>
                <a:latin typeface="+mn-lt"/>
                <a:ea typeface="+mn-ea"/>
                <a:cs typeface="+mn-cs"/>
              </a:rPr>
              <a:t>Pour un soin purifiant expert, les produits suivants pourront compléter la routine : Gommage Yon-Ka,</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Masque 103,</a:t>
            </a:r>
            <a:r>
              <a:rPr lang="fr-FR" sz="1200" b="0" i="0" u="none" strike="noStrike" kern="1200" baseline="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Juvénil</a:t>
            </a:r>
            <a:r>
              <a:rPr lang="fr-FR" sz="1200" b="0" i="0" u="none" strike="noStrike" kern="1200" dirty="0">
                <a:solidFill>
                  <a:schemeClr val="tx1"/>
                </a:solidFill>
                <a:effectLst/>
                <a:latin typeface="+mn-lt"/>
                <a:ea typeface="+mn-ea"/>
                <a:cs typeface="+mn-cs"/>
              </a:rPr>
              <a:t> ou Emulsion Pure.</a:t>
            </a:r>
            <a:endParaRPr lang="fr-FR" sz="1200" b="0" i="0" u="none" strike="noStrike" kern="1200" baseline="0" dirty="0">
              <a:solidFill>
                <a:schemeClr val="tx1"/>
              </a:solidFill>
              <a:effectLst/>
              <a:latin typeface="+mn-lt"/>
              <a:ea typeface="+mn-ea"/>
              <a:cs typeface="+mn-cs"/>
            </a:endParaRPr>
          </a:p>
          <a:p>
            <a:endParaRPr lang="fr-FR" sz="1200" b="0" i="0" u="sng"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Les + produits</a:t>
            </a:r>
          </a:p>
          <a:p>
            <a:pPr marL="171450" indent="-171450">
              <a:buFontTx/>
              <a:buChar char="-"/>
            </a:pPr>
            <a:r>
              <a:rPr lang="fr-FR" sz="1200" b="0" i="0" u="none" strike="noStrike" kern="1200" dirty="0">
                <a:solidFill>
                  <a:schemeClr val="tx1"/>
                </a:solidFill>
                <a:effectLst/>
                <a:latin typeface="+mn-lt"/>
                <a:ea typeface="+mn-ea"/>
                <a:cs typeface="+mn-cs"/>
              </a:rPr>
              <a:t>Contient 98% d'ingrédients d'origine naturelle </a:t>
            </a:r>
          </a:p>
          <a:p>
            <a:pPr marL="171450" indent="-171450">
              <a:buFontTx/>
              <a:buChar char="-"/>
            </a:pPr>
            <a:r>
              <a:rPr lang="fr-FR" sz="1200" b="0" i="0" u="none" strike="noStrike" kern="1200" dirty="0">
                <a:solidFill>
                  <a:schemeClr val="tx1"/>
                </a:solidFill>
                <a:effectLst/>
                <a:latin typeface="+mn-lt"/>
                <a:ea typeface="+mn-ea"/>
                <a:cs typeface="+mn-cs"/>
              </a:rPr>
              <a:t>Purifie, assainit et adoucit la peau </a:t>
            </a:r>
          </a:p>
          <a:p>
            <a:pPr marL="171450" indent="-171450">
              <a:buFontTx/>
              <a:buChar char="-"/>
            </a:pPr>
            <a:r>
              <a:rPr lang="fr-FR" sz="1200" b="0" i="0" u="none" strike="noStrike" kern="1200" dirty="0">
                <a:solidFill>
                  <a:schemeClr val="tx1"/>
                </a:solidFill>
                <a:effectLst/>
                <a:latin typeface="+mn-lt"/>
                <a:ea typeface="+mn-ea"/>
                <a:cs typeface="+mn-cs"/>
              </a:rPr>
              <a:t>La peau est équilibrée et apaisée </a:t>
            </a:r>
          </a:p>
          <a:p>
            <a:pPr marL="171450" indent="-171450">
              <a:buFontTx/>
              <a:buChar char="-"/>
            </a:pPr>
            <a:r>
              <a:rPr lang="fr-FR" sz="1200" b="0" i="0" u="none" strike="noStrike" kern="1200" dirty="0">
                <a:solidFill>
                  <a:schemeClr val="tx1"/>
                </a:solidFill>
                <a:effectLst/>
                <a:latin typeface="+mn-lt"/>
                <a:ea typeface="+mn-ea"/>
                <a:cs typeface="+mn-cs"/>
              </a:rPr>
              <a:t>Evite les petits boutons après épilation et extraction des points noirs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79 % : Diminue l’aspect des imperfections (Auto-évaluation - Etude clinique sur 19 femmes âgées de 19 à 40 ans, peaux mixtes à grasses, toutes sujettes aux imperfections.</a:t>
            </a:r>
            <a:br>
              <a:rPr lang="fr-FR" dirty="0"/>
            </a:br>
            <a:r>
              <a:rPr lang="fr-FR" sz="1200" b="0" i="0" kern="1200" dirty="0">
                <a:solidFill>
                  <a:schemeClr val="tx1"/>
                </a:solidFill>
                <a:effectLst/>
                <a:latin typeface="+mn-lt"/>
                <a:ea typeface="+mn-ea"/>
                <a:cs typeface="+mn-cs"/>
              </a:rPr>
              <a:t>Application : 2 fois par jour localement sur les imperfections pendant 4 semaines.)</a:t>
            </a:r>
          </a:p>
          <a:p>
            <a:pPr marL="158750" indent="0" rtl="0" eaLnBrk="1" fontAlgn="auto" latinLnBrk="0" hangingPunct="1">
              <a:buNone/>
            </a:pPr>
            <a:endParaRPr lang="fr-FR" sz="1200" b="0" i="0" u="none" strike="noStrike" cap="none" baseline="0" dirty="0">
              <a:solidFill>
                <a:srgbClr val="000000"/>
              </a:solidFill>
              <a:effectLst/>
              <a:latin typeface="Arial"/>
              <a:ea typeface="Arial"/>
              <a:cs typeface="Arial"/>
              <a:sym typeface="Arial"/>
            </a:endParaRPr>
          </a:p>
          <a:p>
            <a:pPr marL="158750" indent="0">
              <a:buNone/>
            </a:pPr>
            <a:endParaRPr lang="fr-FR" b="0" baseline="0" dirty="0"/>
          </a:p>
        </p:txBody>
      </p:sp>
      <p:sp>
        <p:nvSpPr>
          <p:cNvPr id="4" name="Espace réservé du numéro de diapositive 3"/>
          <p:cNvSpPr>
            <a:spLocks noGrp="1"/>
          </p:cNvSpPr>
          <p:nvPr>
            <p:ph type="sldNum" sz="quarter" idx="10"/>
          </p:nvPr>
        </p:nvSpPr>
        <p:spPr/>
        <p:txBody>
          <a:bodyPr/>
          <a:lstStyle/>
          <a:p>
            <a:fld id="{CE563EA7-A024-41BE-BFA5-2D2CC21575F9}" type="slidenum">
              <a:rPr lang="fr-FR" smtClean="0"/>
              <a:pPr/>
              <a:t>14</a:t>
            </a:fld>
            <a:endParaRPr lang="fr-FR"/>
          </a:p>
        </p:txBody>
      </p:sp>
    </p:spTree>
    <p:extLst>
      <p:ext uri="{BB962C8B-B14F-4D97-AF65-F5344CB8AC3E}">
        <p14:creationId xmlns:p14="http://schemas.microsoft.com/office/powerpoint/2010/main" val="3952865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67263" y="615950"/>
            <a:ext cx="5483225" cy="3084513"/>
          </a:xfrm>
        </p:spPr>
      </p:sp>
      <p:sp>
        <p:nvSpPr>
          <p:cNvPr id="3" name="Espace réservé des commentaires 2"/>
          <p:cNvSpPr>
            <a:spLocks noGrp="1"/>
          </p:cNvSpPr>
          <p:nvPr>
            <p:ph type="body" idx="1"/>
          </p:nvPr>
        </p:nvSpPr>
        <p:spPr/>
        <p:txBody>
          <a:bodyPr>
            <a:normAutofit/>
          </a:bodyPr>
          <a:lstStyle/>
          <a:p>
            <a:pPr marL="15875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cap="none" dirty="0">
                <a:solidFill>
                  <a:srgbClr val="000000"/>
                </a:solidFill>
                <a:effectLst/>
                <a:latin typeface="Arial"/>
                <a:ea typeface="Arial"/>
                <a:cs typeface="Arial"/>
                <a:sym typeface="Arial"/>
              </a:rPr>
              <a:t>Traite &amp; Purifie les imperfections sévères et durable, calme les</a:t>
            </a:r>
            <a:r>
              <a:rPr lang="fr-FR" sz="1200" b="0" i="0" u="none" strike="noStrike" cap="none" baseline="0" dirty="0">
                <a:solidFill>
                  <a:srgbClr val="000000"/>
                </a:solidFill>
                <a:effectLst/>
                <a:latin typeface="Arial"/>
                <a:ea typeface="Arial"/>
                <a:cs typeface="Arial"/>
                <a:sym typeface="Arial"/>
              </a:rPr>
              <a:t> irritations et inflammations, Evite les petits boutons après épilation.</a:t>
            </a:r>
          </a:p>
          <a:p>
            <a:pPr marL="158750" indent="0">
              <a:buNone/>
            </a:pPr>
            <a:endParaRPr lang="fr-FR" b="0" baseline="0" dirty="0"/>
          </a:p>
          <a:p>
            <a:pPr marL="158750" indent="0" rtl="0" eaLnBrk="1" fontAlgn="auto" latinLnBrk="0" hangingPunct="1">
              <a:buNone/>
            </a:pPr>
            <a:r>
              <a:rPr lang="fr-FR" sz="1200" b="0" i="0" u="none" strike="noStrike" cap="none" dirty="0">
                <a:solidFill>
                  <a:srgbClr val="000000"/>
                </a:solidFill>
                <a:effectLst/>
                <a:latin typeface="Arial"/>
                <a:ea typeface="Arial"/>
                <a:cs typeface="Arial"/>
                <a:sym typeface="Arial"/>
              </a:rPr>
              <a:t>Matin et/ou soir</a:t>
            </a:r>
          </a:p>
          <a:p>
            <a:pPr marL="158750" indent="0" rtl="0" eaLnBrk="1" fontAlgn="auto" latinLnBrk="0" hangingPunct="1">
              <a:buNone/>
            </a:pPr>
            <a:r>
              <a:rPr lang="fr-FR" sz="1200" b="0" i="0" u="none" strike="noStrike" cap="none" dirty="0">
                <a:solidFill>
                  <a:srgbClr val="000000"/>
                </a:solidFill>
                <a:effectLst/>
                <a:latin typeface="Arial"/>
                <a:ea typeface="Arial"/>
                <a:cs typeface="Arial"/>
                <a:sym typeface="Arial"/>
              </a:rPr>
              <a:t>Application locale</a:t>
            </a:r>
          </a:p>
          <a:p>
            <a:pPr marL="158750" indent="0" rtl="0" eaLnBrk="1" fontAlgn="auto" latinLnBrk="0" hangingPunct="1">
              <a:buNone/>
            </a:pPr>
            <a:r>
              <a:rPr lang="fr-FR" sz="1200" b="0" i="0" u="none" strike="noStrike" cap="none" dirty="0">
                <a:solidFill>
                  <a:srgbClr val="000000"/>
                </a:solidFill>
                <a:effectLst/>
                <a:latin typeface="Arial"/>
                <a:ea typeface="Arial"/>
                <a:cs typeface="Arial"/>
                <a:sym typeface="Arial"/>
              </a:rPr>
              <a:t>Appliquer crème</a:t>
            </a:r>
            <a:r>
              <a:rPr lang="fr-FR" sz="1200" b="0" i="0" u="none" strike="noStrike" cap="none" baseline="0" dirty="0">
                <a:solidFill>
                  <a:srgbClr val="000000"/>
                </a:solidFill>
                <a:effectLst/>
                <a:latin typeface="Arial"/>
                <a:ea typeface="Arial"/>
                <a:cs typeface="Arial"/>
                <a:sym typeface="Arial"/>
              </a:rPr>
              <a:t> de jour par dessus</a:t>
            </a:r>
            <a:endParaRPr lang="fr-FR" sz="1200" b="0" i="0" u="none" strike="noStrike" cap="none" dirty="0">
              <a:solidFill>
                <a:srgbClr val="000000"/>
              </a:solidFill>
              <a:effectLst/>
              <a:latin typeface="Arial"/>
              <a:ea typeface="Arial"/>
              <a:cs typeface="Arial"/>
              <a:sym typeface="Arial"/>
            </a:endParaRPr>
          </a:p>
          <a:p>
            <a:pPr marL="158750" indent="0" rtl="0" eaLnBrk="1" fontAlgn="auto" latinLnBrk="0" hangingPunct="1">
              <a:buNone/>
            </a:pPr>
            <a:r>
              <a:rPr lang="fr-FR" sz="1200" b="0" i="0" u="none" strike="noStrike" cap="none" baseline="0" dirty="0">
                <a:solidFill>
                  <a:srgbClr val="000000"/>
                </a:solidFill>
                <a:effectLst/>
                <a:latin typeface="Arial"/>
                <a:ea typeface="Arial"/>
                <a:cs typeface="Arial"/>
                <a:sym typeface="Arial"/>
              </a:rPr>
              <a:t>EXISTE EN CABINE</a:t>
            </a:r>
            <a:endParaRPr lang="fr-FR" sz="1200" b="0" i="0" u="none" strike="noStrike" cap="none" dirty="0">
              <a:solidFill>
                <a:srgbClr val="000000"/>
              </a:solidFill>
              <a:effectLst/>
              <a:latin typeface="Arial"/>
              <a:ea typeface="Arial"/>
              <a:cs typeface="Arial"/>
              <a:sym typeface="Arial"/>
            </a:endParaRPr>
          </a:p>
          <a:p>
            <a:pPr marL="158750" indent="0" rtl="0" eaLnBrk="1" fontAlgn="auto" latinLnBrk="0" hangingPunct="1">
              <a:buNone/>
            </a:pPr>
            <a:r>
              <a:rPr lang="fr-FR" sz="1200" b="0" i="0" u="none" strike="noStrike" cap="none" dirty="0">
                <a:solidFill>
                  <a:srgbClr val="000000"/>
                </a:solidFill>
                <a:effectLst/>
                <a:latin typeface="Arial"/>
                <a:ea typeface="Arial"/>
                <a:cs typeface="Arial"/>
                <a:sym typeface="Arial"/>
              </a:rPr>
              <a:t>Crème</a:t>
            </a:r>
            <a:r>
              <a:rPr lang="fr-FR" sz="1200" b="0" i="0" u="none" strike="noStrike" cap="none" baseline="0" dirty="0">
                <a:solidFill>
                  <a:srgbClr val="000000"/>
                </a:solidFill>
                <a:effectLst/>
                <a:latin typeface="Arial"/>
                <a:ea typeface="Arial"/>
                <a:cs typeface="Arial"/>
                <a:sym typeface="Arial"/>
              </a:rPr>
              <a:t> 15 + </a:t>
            </a:r>
            <a:r>
              <a:rPr lang="fr-FR" sz="1200" b="0" i="0" u="none" strike="noStrike" cap="none" baseline="0" dirty="0" err="1">
                <a:solidFill>
                  <a:srgbClr val="000000"/>
                </a:solidFill>
                <a:effectLst/>
                <a:latin typeface="Arial"/>
                <a:ea typeface="Arial"/>
                <a:cs typeface="Arial"/>
                <a:sym typeface="Arial"/>
              </a:rPr>
              <a:t>Juvenil</a:t>
            </a:r>
            <a:r>
              <a:rPr lang="fr-FR" sz="1200" b="0" i="0" u="none" strike="noStrike" cap="none" baseline="0" dirty="0">
                <a:solidFill>
                  <a:srgbClr val="000000"/>
                </a:solidFill>
                <a:effectLst/>
                <a:latin typeface="Arial"/>
                <a:ea typeface="Arial"/>
                <a:cs typeface="Arial"/>
                <a:sym typeface="Arial"/>
              </a:rPr>
              <a:t> = killer de boutons</a:t>
            </a:r>
          </a:p>
          <a:p>
            <a:pPr marL="158750" indent="0">
              <a:buNone/>
            </a:pPr>
            <a:endParaRPr lang="fr-FR" b="0" baseline="0" dirty="0"/>
          </a:p>
          <a:p>
            <a:pPr marL="15875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cap="none" dirty="0">
                <a:solidFill>
                  <a:srgbClr val="000000"/>
                </a:solidFill>
                <a:effectLst/>
                <a:latin typeface="Arial"/>
                <a:ea typeface="Arial"/>
                <a:cs typeface="Arial"/>
                <a:sym typeface="Arial"/>
              </a:rPr>
              <a:t>98% d’ingrédient d’origine naturelle</a:t>
            </a:r>
          </a:p>
          <a:p>
            <a:pPr marL="158750" indent="0">
              <a:buNone/>
            </a:pPr>
            <a:endParaRPr lang="fr-FR" b="0" baseline="0" dirty="0"/>
          </a:p>
        </p:txBody>
      </p:sp>
      <p:sp>
        <p:nvSpPr>
          <p:cNvPr id="4" name="Espace réservé du numéro de diapositive 3"/>
          <p:cNvSpPr>
            <a:spLocks noGrp="1"/>
          </p:cNvSpPr>
          <p:nvPr>
            <p:ph type="sldNum" sz="quarter" idx="10"/>
          </p:nvPr>
        </p:nvSpPr>
        <p:spPr/>
        <p:txBody>
          <a:bodyPr/>
          <a:lstStyle/>
          <a:p>
            <a:fld id="{CE563EA7-A024-41BE-BFA5-2D2CC21575F9}" type="slidenum">
              <a:rPr lang="fr-FR" smtClean="0"/>
              <a:pPr/>
              <a:t>15</a:t>
            </a:fld>
            <a:endParaRPr lang="fr-FR"/>
          </a:p>
        </p:txBody>
      </p:sp>
    </p:spTree>
    <p:extLst>
      <p:ext uri="{BB962C8B-B14F-4D97-AF65-F5344CB8AC3E}">
        <p14:creationId xmlns:p14="http://schemas.microsoft.com/office/powerpoint/2010/main" val="3575476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181DDA1-7EA9-44E9-B030-6E9B6209B249}" type="slidenum">
              <a:rPr lang="fr-FR" smtClean="0"/>
              <a:t>17</a:t>
            </a:fld>
            <a:endParaRPr lang="fr-FR"/>
          </a:p>
        </p:txBody>
      </p:sp>
    </p:spTree>
    <p:extLst>
      <p:ext uri="{BB962C8B-B14F-4D97-AF65-F5344CB8AC3E}">
        <p14:creationId xmlns:p14="http://schemas.microsoft.com/office/powerpoint/2010/main" val="2190760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mj-lt"/>
              <a:buAutoNum type="arabicPeriod"/>
            </a:pPr>
            <a:r>
              <a:rPr lang="fr-FR" b="1" i="0" dirty="0">
                <a:solidFill>
                  <a:srgbClr val="0D0D0D"/>
                </a:solidFill>
                <a:effectLst/>
                <a:latin typeface="Söhne"/>
              </a:rPr>
              <a:t>Éviter de toucher son visage</a:t>
            </a:r>
            <a:r>
              <a:rPr lang="fr-FR" b="0" i="0" dirty="0">
                <a:solidFill>
                  <a:srgbClr val="0D0D0D"/>
                </a:solidFill>
                <a:effectLst/>
                <a:latin typeface="Söhne"/>
              </a:rPr>
              <a:t> : Évitez de toucher votre visage avec les mains sales, car cela peut transférer des bactéries et des impuretés sur la peau, ce qui peut aggraver l'acné.</a:t>
            </a:r>
          </a:p>
          <a:p>
            <a:pPr algn="l">
              <a:buFont typeface="+mj-lt"/>
              <a:buAutoNum type="arabicPeriod"/>
            </a:pPr>
            <a:endParaRPr lang="fr-FR" b="0" i="0" dirty="0">
              <a:solidFill>
                <a:srgbClr val="0D0D0D"/>
              </a:solidFill>
              <a:effectLst/>
              <a:latin typeface="Söhne"/>
            </a:endParaRPr>
          </a:p>
          <a:p>
            <a:pPr algn="l">
              <a:buFont typeface="+mj-lt"/>
              <a:buAutoNum type="arabicPeriod"/>
            </a:pPr>
            <a:r>
              <a:rPr lang="fr-FR" b="1" i="0" dirty="0">
                <a:solidFill>
                  <a:srgbClr val="0D0D0D"/>
                </a:solidFill>
                <a:effectLst/>
                <a:latin typeface="Söhne"/>
              </a:rPr>
              <a:t>Nettoyer régulièrement les objets en contact avec la peau</a:t>
            </a:r>
            <a:r>
              <a:rPr lang="fr-FR" b="0" i="0" dirty="0">
                <a:solidFill>
                  <a:srgbClr val="0D0D0D"/>
                </a:solidFill>
                <a:effectLst/>
                <a:latin typeface="Söhne"/>
              </a:rPr>
              <a:t> : Lavez régulièrement les draps, les taies d'oreiller, les serviettes et les éponges de maquillage pour éviter l'accumulation de bactéries et d'huiles qui peuvent contribuer à l'acné.</a:t>
            </a:r>
          </a:p>
          <a:p>
            <a:pPr algn="l">
              <a:buFont typeface="+mj-lt"/>
              <a:buAutoNum type="arabicPeriod"/>
            </a:pPr>
            <a:endParaRPr lang="fr-FR" b="0" i="0" dirty="0">
              <a:solidFill>
                <a:srgbClr val="0D0D0D"/>
              </a:solidFill>
              <a:effectLst/>
              <a:latin typeface="Söhne"/>
            </a:endParaRPr>
          </a:p>
          <a:p>
            <a:pPr algn="l">
              <a:buFont typeface="+mj-lt"/>
              <a:buAutoNum type="arabicPeriod"/>
            </a:pPr>
            <a:r>
              <a:rPr lang="fr-FR" b="1" i="0" dirty="0">
                <a:solidFill>
                  <a:srgbClr val="0D0D0D"/>
                </a:solidFill>
                <a:effectLst/>
                <a:latin typeface="Söhne"/>
              </a:rPr>
              <a:t>Éviter les facteurs de stress</a:t>
            </a:r>
            <a:r>
              <a:rPr lang="fr-FR" b="0" i="0" dirty="0">
                <a:solidFill>
                  <a:srgbClr val="0D0D0D"/>
                </a:solidFill>
                <a:effectLst/>
                <a:latin typeface="Söhne"/>
              </a:rPr>
              <a:t> : Le stress peut déclencher des poussées d'acné. Essayez de gérer votre stress avec des techniques de relaxation telles que la méditation, le yoga ou la respiration profonde.</a:t>
            </a:r>
          </a:p>
          <a:p>
            <a:pPr algn="l">
              <a:buFont typeface="+mj-lt"/>
              <a:buAutoNum type="arabicPeriod"/>
            </a:pPr>
            <a:endParaRPr lang="fr-FR" b="0" i="0" dirty="0">
              <a:solidFill>
                <a:srgbClr val="0D0D0D"/>
              </a:solidFill>
              <a:effectLst/>
              <a:latin typeface="Söhne"/>
            </a:endParaRPr>
          </a:p>
          <a:p>
            <a:pPr algn="l"/>
            <a:r>
              <a:rPr lang="fr-FR" b="1" dirty="0"/>
              <a:t>4. La phytothérapie :</a:t>
            </a:r>
          </a:p>
          <a:p>
            <a:pPr algn="l"/>
            <a:r>
              <a:rPr lang="fr-FR" b="1" i="0" u="none" strike="noStrike" dirty="0">
                <a:solidFill>
                  <a:srgbClr val="CC0033"/>
                </a:solidFill>
                <a:effectLst/>
                <a:latin typeface="Inter"/>
                <a:hlinkClick r:id="rId3"/>
              </a:rPr>
              <a:t>L’avoine </a:t>
            </a:r>
            <a:endParaRPr lang="fr-FR" b="1" i="0" u="none" strike="noStrike" dirty="0">
              <a:solidFill>
                <a:srgbClr val="CC0033"/>
              </a:solidFill>
              <a:effectLst/>
              <a:latin typeface="Inter"/>
            </a:endParaRPr>
          </a:p>
          <a:p>
            <a:pPr algn="l"/>
            <a:r>
              <a:rPr lang="fr-FR" b="0" i="0" dirty="0">
                <a:solidFill>
                  <a:srgbClr val="31363C"/>
                </a:solidFill>
                <a:effectLst/>
                <a:latin typeface="Inter"/>
              </a:rPr>
              <a:t>Les </a:t>
            </a:r>
            <a:r>
              <a:rPr lang="fr-FR" b="1" i="0" dirty="0">
                <a:solidFill>
                  <a:srgbClr val="31363C"/>
                </a:solidFill>
                <a:effectLst/>
                <a:latin typeface="Inter"/>
              </a:rPr>
              <a:t>bains à l’avoine</a:t>
            </a:r>
            <a:r>
              <a:rPr lang="fr-FR" b="0" i="0" dirty="0">
                <a:solidFill>
                  <a:srgbClr val="31363C"/>
                </a:solidFill>
                <a:effectLst/>
                <a:latin typeface="Inter"/>
              </a:rPr>
              <a:t> sont reconnus dans le traitement des maladies de peau causées par une activité excessive des glandes sébacées. Ces bains pourraient être utiles en cas d’acné du dos, de la poitrine ou des avant-bras. </a:t>
            </a:r>
          </a:p>
          <a:p>
            <a:pPr algn="l"/>
            <a:r>
              <a:rPr lang="fr-FR" b="1" i="0" u="none" strike="noStrike" dirty="0">
                <a:solidFill>
                  <a:srgbClr val="CC0033"/>
                </a:solidFill>
                <a:effectLst/>
                <a:latin typeface="Inter"/>
                <a:hlinkClick r:id="rId4"/>
              </a:rPr>
              <a:t>L’aloès </a:t>
            </a:r>
            <a:endParaRPr lang="fr-FR" b="1" i="0" u="none" strike="noStrike" dirty="0">
              <a:solidFill>
                <a:srgbClr val="CC0033"/>
              </a:solidFill>
              <a:effectLst/>
              <a:latin typeface="Inter"/>
            </a:endParaRPr>
          </a:p>
          <a:p>
            <a:pPr algn="l"/>
            <a:r>
              <a:rPr lang="fr-FR" b="0" i="0" dirty="0">
                <a:solidFill>
                  <a:srgbClr val="31363C"/>
                </a:solidFill>
                <a:effectLst/>
                <a:latin typeface="Inter"/>
              </a:rPr>
              <a:t>Le </a:t>
            </a:r>
            <a:r>
              <a:rPr lang="fr-FR" b="1" i="0" dirty="0">
                <a:solidFill>
                  <a:srgbClr val="31363C"/>
                </a:solidFill>
                <a:effectLst/>
                <a:latin typeface="Inter"/>
              </a:rPr>
              <a:t>gel extrait des feuilles d’aloès</a:t>
            </a:r>
            <a:r>
              <a:rPr lang="fr-FR" b="0" i="0" dirty="0">
                <a:solidFill>
                  <a:srgbClr val="31363C"/>
                </a:solidFill>
                <a:effectLst/>
                <a:latin typeface="Inter"/>
              </a:rPr>
              <a:t> semble avoir une action anti-inflammatoire qui serait due à la présence de substances capables de bloquer la sécrétion d’histamine (une substance importante dans la réaction inflammatoire). </a:t>
            </a:r>
          </a:p>
          <a:p>
            <a:pPr algn="l"/>
            <a:r>
              <a:rPr lang="fr-FR" b="1" i="0" u="none" strike="noStrike" dirty="0">
                <a:solidFill>
                  <a:srgbClr val="CC0033"/>
                </a:solidFill>
                <a:effectLst/>
                <a:latin typeface="Inter"/>
                <a:hlinkClick r:id="rId5"/>
              </a:rPr>
              <a:t>L’ortie dioïque </a:t>
            </a:r>
            <a:endParaRPr lang="fr-FR" b="1" i="0" u="none" strike="noStrike" dirty="0">
              <a:solidFill>
                <a:srgbClr val="CC0033"/>
              </a:solidFill>
              <a:effectLst/>
              <a:latin typeface="Inter"/>
            </a:endParaRPr>
          </a:p>
          <a:p>
            <a:pPr algn="l"/>
            <a:r>
              <a:rPr lang="fr-FR" b="0" i="0" dirty="0">
                <a:solidFill>
                  <a:srgbClr val="31363C"/>
                </a:solidFill>
                <a:effectLst/>
                <a:latin typeface="Inter"/>
              </a:rPr>
              <a:t>Les feuilles et les racines d’</a:t>
            </a:r>
            <a:r>
              <a:rPr lang="fr-FR" b="1" i="0" dirty="0">
                <a:solidFill>
                  <a:srgbClr val="31363C"/>
                </a:solidFill>
                <a:effectLst/>
                <a:latin typeface="Inter"/>
              </a:rPr>
              <a:t>ortie dioïque</a:t>
            </a:r>
            <a:r>
              <a:rPr lang="fr-FR" b="0" i="0" dirty="0">
                <a:solidFill>
                  <a:srgbClr val="31363C"/>
                </a:solidFill>
                <a:effectLst/>
                <a:latin typeface="Inter"/>
              </a:rPr>
              <a:t> sont traditionnellement proposées pour freiner la sécrétion de sébum en cas de peau grasse ou d’acné.</a:t>
            </a:r>
          </a:p>
          <a:p>
            <a:pPr algn="l"/>
            <a:r>
              <a:rPr lang="fr-FR" b="1" i="0" u="none" strike="noStrike" dirty="0">
                <a:solidFill>
                  <a:srgbClr val="CC0033"/>
                </a:solidFill>
                <a:effectLst/>
                <a:latin typeface="Inter"/>
              </a:rPr>
              <a:t>La bardane</a:t>
            </a:r>
          </a:p>
          <a:p>
            <a:pPr algn="l"/>
            <a:r>
              <a:rPr lang="fr-FR" b="0" i="0" dirty="0">
                <a:solidFill>
                  <a:srgbClr val="31363C"/>
                </a:solidFill>
                <a:effectLst/>
                <a:latin typeface="Inter"/>
              </a:rPr>
              <a:t>Les feuilles et les racines de </a:t>
            </a:r>
            <a:r>
              <a:rPr lang="fr-FR" b="1" i="0" dirty="0">
                <a:solidFill>
                  <a:srgbClr val="31363C"/>
                </a:solidFill>
                <a:effectLst/>
                <a:latin typeface="Inter"/>
              </a:rPr>
              <a:t>bardane</a:t>
            </a:r>
            <a:r>
              <a:rPr lang="fr-FR" b="0" i="0" dirty="0">
                <a:solidFill>
                  <a:srgbClr val="31363C"/>
                </a:solidFill>
                <a:effectLst/>
                <a:latin typeface="Inter"/>
              </a:rPr>
              <a:t> sont parfois proposées pour lutter contre les problèmes de peau grasse et d’acné.</a:t>
            </a:r>
          </a:p>
          <a:p>
            <a:pPr algn="l"/>
            <a:endParaRPr lang="fr-FR" b="0" i="0" dirty="0">
              <a:solidFill>
                <a:srgbClr val="0D0D0D"/>
              </a:solidFill>
              <a:effectLst/>
              <a:latin typeface="Söhne"/>
            </a:endParaRPr>
          </a:p>
          <a:p>
            <a:pPr algn="l">
              <a:buFont typeface="+mj-lt"/>
              <a:buNone/>
            </a:pPr>
            <a:r>
              <a:rPr lang="fr-FR" b="1" i="0" dirty="0">
                <a:solidFill>
                  <a:srgbClr val="0D0D0D"/>
                </a:solidFill>
                <a:effectLst/>
                <a:latin typeface="Söhne"/>
              </a:rPr>
              <a:t>5.Compléments alimentaires :</a:t>
            </a:r>
            <a:endParaRPr lang="fr-FR" b="1" dirty="0"/>
          </a:p>
          <a:p>
            <a:pPr algn="l"/>
            <a:r>
              <a:rPr lang="fr-FR" b="0" i="0" dirty="0">
                <a:solidFill>
                  <a:srgbClr val="4A4A4A"/>
                </a:solidFill>
                <a:effectLst/>
                <a:latin typeface="Metric"/>
              </a:rPr>
              <a:t> </a:t>
            </a:r>
            <a:r>
              <a:rPr lang="fr-FR" b="1" i="0" u="none" strike="noStrike" dirty="0">
                <a:solidFill>
                  <a:srgbClr val="CC0033"/>
                </a:solidFill>
                <a:effectLst/>
                <a:latin typeface="Inter"/>
                <a:hlinkClick r:id="rId6"/>
              </a:rPr>
              <a:t>Le zinc </a:t>
            </a:r>
            <a:endParaRPr lang="fr-FR" b="1" i="0" u="none" strike="noStrike" dirty="0">
              <a:solidFill>
                <a:srgbClr val="CC0033"/>
              </a:solidFill>
              <a:effectLst/>
              <a:latin typeface="Inter"/>
            </a:endParaRPr>
          </a:p>
          <a:p>
            <a:pPr algn="l"/>
            <a:r>
              <a:rPr lang="fr-FR" b="0" i="0" dirty="0">
                <a:solidFill>
                  <a:srgbClr val="31363C"/>
                </a:solidFill>
                <a:effectLst/>
                <a:latin typeface="Inter"/>
              </a:rPr>
              <a:t>Le zinc est un minéral important dans la santé de la peau. Des médicaments contenant du gluconate de zinc sont commercialisés pour traiter les poussées d’acné </a:t>
            </a:r>
          </a:p>
          <a:p>
            <a:pPr algn="l"/>
            <a:r>
              <a:rPr lang="fr-FR" b="1" i="0" u="none" strike="noStrike" dirty="0">
                <a:solidFill>
                  <a:srgbClr val="CC0033"/>
                </a:solidFill>
                <a:effectLst/>
                <a:latin typeface="Inter"/>
              </a:rPr>
              <a:t>La levure de bière</a:t>
            </a:r>
          </a:p>
          <a:p>
            <a:pPr algn="l"/>
            <a:r>
              <a:rPr lang="fr-FR" b="0" i="0" dirty="0">
                <a:solidFill>
                  <a:srgbClr val="31363C"/>
                </a:solidFill>
                <a:effectLst/>
                <a:latin typeface="Inter"/>
              </a:rPr>
              <a:t>Riche en protéines, en oligoéléments et en vitamines du groupe B, la levure de bière est parfois présente dans les compléments alimentaires destinés à soulager les problèmes de peau grasse. </a:t>
            </a:r>
          </a:p>
          <a:p>
            <a:pPr algn="l"/>
            <a:r>
              <a:rPr lang="fr-FR" b="1" i="0" u="none" strike="noStrike" dirty="0">
                <a:solidFill>
                  <a:srgbClr val="CC0033"/>
                </a:solidFill>
                <a:effectLst/>
                <a:latin typeface="Inter"/>
                <a:hlinkClick r:id="rId7"/>
              </a:rPr>
              <a:t>La vitamine B5 (acide pantothénique) </a:t>
            </a:r>
            <a:endParaRPr lang="fr-FR" b="1" i="0" u="none" strike="noStrike" dirty="0">
              <a:solidFill>
                <a:srgbClr val="CC0033"/>
              </a:solidFill>
              <a:effectLst/>
              <a:latin typeface="Inter"/>
            </a:endParaRPr>
          </a:p>
          <a:p>
            <a:pPr algn="l"/>
            <a:r>
              <a:rPr lang="fr-FR" b="0" i="0" dirty="0">
                <a:solidFill>
                  <a:srgbClr val="31363C"/>
                </a:solidFill>
                <a:effectLst/>
                <a:latin typeface="Inter"/>
              </a:rPr>
              <a:t>La vitamine B5 est essentielle à la production d’énergie, au transport de l’oxygène dans le sang et à la synthèse des acides gras. </a:t>
            </a:r>
          </a:p>
          <a:p>
            <a:pPr algn="l"/>
            <a:r>
              <a:rPr lang="fr-FR" b="1" i="0" u="none" strike="noStrike" dirty="0">
                <a:solidFill>
                  <a:srgbClr val="CC0033"/>
                </a:solidFill>
                <a:effectLst/>
                <a:latin typeface="Inter"/>
                <a:hlinkClick r:id="rId8"/>
              </a:rPr>
              <a:t>Les probiotiques </a:t>
            </a:r>
            <a:endParaRPr lang="fr-FR" b="1" i="0" u="none" strike="noStrike" dirty="0">
              <a:solidFill>
                <a:srgbClr val="CC0033"/>
              </a:solidFill>
              <a:effectLst/>
              <a:latin typeface="Inter"/>
            </a:endParaRPr>
          </a:p>
          <a:p>
            <a:pPr algn="l"/>
            <a:r>
              <a:rPr lang="fr-FR" b="0" i="0" dirty="0">
                <a:solidFill>
                  <a:srgbClr val="31363C"/>
                </a:solidFill>
                <a:effectLst/>
                <a:latin typeface="Inter"/>
              </a:rPr>
              <a:t>Soulager les troubles de la digestion afin de limiter les problèmes de peau grasse ou d’acné</a:t>
            </a:r>
          </a:p>
          <a:p>
            <a:pPr algn="l"/>
            <a:endParaRPr lang="fr-FR" dirty="0"/>
          </a:p>
          <a:p>
            <a:pPr algn="l"/>
            <a:r>
              <a:rPr lang="fr-FR" b="1" dirty="0"/>
              <a:t>6. Astuces de grand mère:</a:t>
            </a:r>
          </a:p>
          <a:p>
            <a:pPr algn="l"/>
            <a:r>
              <a:rPr lang="fr-FR" b="1" i="0" dirty="0">
                <a:effectLst/>
                <a:latin typeface="Montserrat" panose="00000500000000000000" pitchFamily="2" charset="0"/>
              </a:rPr>
              <a:t>Tomate ou citron</a:t>
            </a:r>
          </a:p>
          <a:p>
            <a:pPr algn="l"/>
            <a:r>
              <a:rPr lang="fr-FR" b="0" i="0" dirty="0">
                <a:solidFill>
                  <a:srgbClr val="5B5B5B"/>
                </a:solidFill>
                <a:effectLst/>
                <a:latin typeface="Open Sans" panose="020B0606030504020204" pitchFamily="34" charset="0"/>
              </a:rPr>
              <a:t>La tomate est antioxydante mais elle est aussi un allié de choc pour lutter contre les boutons d'</a:t>
            </a:r>
            <a:r>
              <a:rPr lang="fr-FR" b="0" i="0" u="none" strike="noStrike" dirty="0">
                <a:solidFill>
                  <a:srgbClr val="5B5B5B"/>
                </a:solidFill>
                <a:effectLst/>
                <a:latin typeface="Open Sans" panose="020B0606030504020204" pitchFamily="34" charset="0"/>
                <a:hlinkClick r:id="rId9"/>
              </a:rPr>
              <a:t>acné</a:t>
            </a:r>
            <a:r>
              <a:rPr lang="fr-FR" b="0" i="0" u="none" strike="noStrike" dirty="0">
                <a:solidFill>
                  <a:srgbClr val="5B5B5B"/>
                </a:solidFill>
                <a:effectLst/>
                <a:latin typeface="Open Sans" panose="020B0606030504020204" pitchFamily="34" charset="0"/>
              </a:rPr>
              <a:t>.</a:t>
            </a:r>
            <a:r>
              <a:rPr lang="fr-FR" b="0" i="0" dirty="0">
                <a:solidFill>
                  <a:srgbClr val="5B5B5B"/>
                </a:solidFill>
                <a:effectLst/>
                <a:latin typeface="Open Sans" panose="020B0606030504020204" pitchFamily="34" charset="0"/>
              </a:rPr>
              <a:t> Pour cette recette, c'est tout simple : </a:t>
            </a:r>
            <a:r>
              <a:rPr lang="fr-FR" b="1" i="0" dirty="0">
                <a:solidFill>
                  <a:srgbClr val="5B5B5B"/>
                </a:solidFill>
                <a:effectLst/>
                <a:latin typeface="Open Sans" panose="020B0606030504020204" pitchFamily="34" charset="0"/>
              </a:rPr>
              <a:t>coupez une tomate (bio de préférence) en rondelles et appliquez ces dernières sur votre visage</a:t>
            </a:r>
            <a:r>
              <a:rPr lang="fr-FR" b="0" i="0" dirty="0">
                <a:solidFill>
                  <a:srgbClr val="5B5B5B"/>
                </a:solidFill>
                <a:effectLst/>
                <a:latin typeface="Open Sans" panose="020B0606030504020204" pitchFamily="34" charset="0"/>
              </a:rPr>
              <a:t> pendant vingt minutes. Rincez à l'eau tiède. Votre peau est saine et propre ! </a:t>
            </a:r>
          </a:p>
          <a:p>
            <a:pPr algn="l"/>
            <a:endParaRPr lang="fr-FR" dirty="0"/>
          </a:p>
          <a:p>
            <a:pPr algn="l"/>
            <a:r>
              <a:rPr lang="fr-FR" b="1" i="0" dirty="0">
                <a:effectLst/>
                <a:latin typeface="Montserrat" panose="00000500000000000000" pitchFamily="2" charset="0"/>
              </a:rPr>
              <a:t>Le vinaigre de cidre</a:t>
            </a:r>
          </a:p>
          <a:p>
            <a:pPr algn="l"/>
            <a:r>
              <a:rPr lang="fr-FR" b="0" i="0" dirty="0">
                <a:solidFill>
                  <a:srgbClr val="5B5B5B"/>
                </a:solidFill>
                <a:effectLst/>
                <a:latin typeface="Open Sans" panose="020B0606030504020204" pitchFamily="34" charset="0"/>
              </a:rPr>
              <a:t>Produit idéal qui assainit la zone à traiter. </a:t>
            </a:r>
            <a:r>
              <a:rPr lang="fr-FR" b="1" i="0" dirty="0">
                <a:solidFill>
                  <a:srgbClr val="5B5B5B"/>
                </a:solidFill>
                <a:effectLst/>
                <a:latin typeface="Open Sans" panose="020B0606030504020204" pitchFamily="34" charset="0"/>
              </a:rPr>
              <a:t>Avec un petit coton ou une compresse imbibée de ce vinaigre, déposez quelques gouttes sur les boutons ou la zone touché(e)s par l'acné.</a:t>
            </a:r>
            <a:r>
              <a:rPr lang="fr-FR" b="0" i="0" dirty="0">
                <a:solidFill>
                  <a:srgbClr val="5B5B5B"/>
                </a:solidFill>
                <a:effectLst/>
                <a:latin typeface="Open Sans" panose="020B0606030504020204" pitchFamily="34" charset="0"/>
              </a:rPr>
              <a:t> Laissez reposer puis rincez à l'eau tiède.</a:t>
            </a:r>
          </a:p>
          <a:p>
            <a:pPr algn="l"/>
            <a:endParaRPr lang="fr-FR" dirty="0"/>
          </a:p>
        </p:txBody>
      </p:sp>
      <p:sp>
        <p:nvSpPr>
          <p:cNvPr id="4" name="Espace réservé du numéro de diapositive 3"/>
          <p:cNvSpPr>
            <a:spLocks noGrp="1"/>
          </p:cNvSpPr>
          <p:nvPr>
            <p:ph type="sldNum" sz="quarter" idx="5"/>
          </p:nvPr>
        </p:nvSpPr>
        <p:spPr/>
        <p:txBody>
          <a:bodyPr/>
          <a:lstStyle/>
          <a:p>
            <a:fld id="{8181DDA1-7EA9-44E9-B030-6E9B6209B249}" type="slidenum">
              <a:rPr lang="fr-FR" smtClean="0"/>
              <a:t>18</a:t>
            </a:fld>
            <a:endParaRPr lang="fr-FR"/>
          </a:p>
        </p:txBody>
      </p:sp>
    </p:spTree>
    <p:extLst>
      <p:ext uri="{BB962C8B-B14F-4D97-AF65-F5344CB8AC3E}">
        <p14:creationId xmlns:p14="http://schemas.microsoft.com/office/powerpoint/2010/main" val="1910462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est temps de jouer, la règles est très simple :</a:t>
            </a:r>
          </a:p>
          <a:p>
            <a:r>
              <a:rPr lang="fr-FR" dirty="0"/>
              <a:t>En fonction des cas proposés, vous devrez choisir quel(s) est/son</a:t>
            </a:r>
            <a:r>
              <a:rPr lang="fr-FR" baseline="0" dirty="0"/>
              <a:t> le(s) produit(s) le(s) plus adapté.</a:t>
            </a:r>
          </a:p>
          <a:p>
            <a:endParaRPr lang="fr-FR" baseline="0" dirty="0"/>
          </a:p>
          <a:p>
            <a:r>
              <a:rPr lang="fr-FR" baseline="0" dirty="0"/>
              <a:t>Utiliser la barre de chat pour répondre, c’est parti !!</a:t>
            </a:r>
            <a:endParaRPr lang="fr-FR" dirty="0"/>
          </a:p>
        </p:txBody>
      </p:sp>
      <p:sp>
        <p:nvSpPr>
          <p:cNvPr id="4" name="Espace réservé du numéro de diapositive 3"/>
          <p:cNvSpPr>
            <a:spLocks noGrp="1"/>
          </p:cNvSpPr>
          <p:nvPr>
            <p:ph type="sldNum" sz="quarter" idx="10"/>
          </p:nvPr>
        </p:nvSpPr>
        <p:spPr/>
        <p:txBody>
          <a:bodyPr/>
          <a:lstStyle/>
          <a:p>
            <a:fld id="{8181DDA1-7EA9-44E9-B030-6E9B6209B249}" type="slidenum">
              <a:rPr lang="fr-FR" smtClean="0"/>
              <a:t>19</a:t>
            </a:fld>
            <a:endParaRPr lang="fr-FR"/>
          </a:p>
        </p:txBody>
      </p:sp>
    </p:spTree>
    <p:extLst>
      <p:ext uri="{BB962C8B-B14F-4D97-AF65-F5344CB8AC3E}">
        <p14:creationId xmlns:p14="http://schemas.microsoft.com/office/powerpoint/2010/main" val="2077425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J’ai la peau grasse et de grosses imperfections </a:t>
            </a:r>
            <a:r>
              <a:rPr lang="fr-FR" dirty="0" err="1"/>
              <a:t>inflammées</a:t>
            </a:r>
            <a:r>
              <a:rPr lang="fr-FR" dirty="0"/>
              <a:t> sur le bas du visage</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Réponse</a:t>
            </a:r>
            <a:r>
              <a:rPr lang="fr-FR" baseline="0" dirty="0"/>
              <a:t> idéale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On fait face ici à un</a:t>
            </a:r>
            <a:r>
              <a:rPr lang="fr-FR" baseline="0" dirty="0"/>
              <a:t> acné sévère et durable, on propose donc à domicile </a:t>
            </a:r>
            <a:r>
              <a:rPr lang="fr-FR" baseline="0" dirty="0" err="1"/>
              <a:t>Juvénil</a:t>
            </a:r>
            <a:r>
              <a:rPr lang="fr-FR" baseline="0" dirty="0"/>
              <a:t> en compresse 10/15 min pour purifier la crème 15 en application locale pour calmer les inflammation et assainir et 5 gouttes de </a:t>
            </a:r>
            <a:r>
              <a:rPr lang="fr-FR" baseline="0" dirty="0" err="1"/>
              <a:t>juvénil</a:t>
            </a:r>
            <a:r>
              <a:rPr lang="fr-FR" baseline="0" dirty="0"/>
              <a:t> mélangé à la crème de soin habituelle.</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A tout moment de la journée appliquer le </a:t>
            </a:r>
            <a:r>
              <a:rPr lang="fr-FR" baseline="0" dirty="0" err="1"/>
              <a:t>sos</a:t>
            </a:r>
            <a:r>
              <a:rPr lang="fr-FR" baseline="0" dirty="0"/>
              <a:t> spot roll on</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On pourrait également conseiller 2x/ semaine application de la crème 15 en couche épaisse pendant 20 minutes et faire pénétrer l’</a:t>
            </a:r>
            <a:r>
              <a:rPr lang="fr-FR" baseline="0" dirty="0" err="1"/>
              <a:t>excedant</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20</a:t>
            </a:fld>
            <a:endParaRPr lang="fr-FR"/>
          </a:p>
        </p:txBody>
      </p:sp>
    </p:spTree>
    <p:extLst>
      <p:ext uri="{BB962C8B-B14F-4D97-AF65-F5344CB8AC3E}">
        <p14:creationId xmlns:p14="http://schemas.microsoft.com/office/powerpoint/2010/main" val="242625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Lorsque je me rase, j’ai des poils incarnés </a:t>
            </a:r>
          </a:p>
          <a:p>
            <a:endParaRPr lang="fr-FR" dirty="0"/>
          </a:p>
          <a:p>
            <a:r>
              <a:rPr lang="fr-FR" dirty="0"/>
              <a:t>Réponse idéale :</a:t>
            </a:r>
          </a:p>
          <a:p>
            <a:r>
              <a:rPr lang="fr-FR" sz="1200" dirty="0">
                <a:ea typeface="Roboto" panose="02000000000000000000" pitchFamily="2" charset="0"/>
              </a:rPr>
              <a:t>Dans le cas de poils</a:t>
            </a:r>
            <a:r>
              <a:rPr lang="fr-FR" sz="1200" baseline="0" dirty="0">
                <a:ea typeface="Roboto" panose="02000000000000000000" pitchFamily="2" charset="0"/>
              </a:rPr>
              <a:t> incarnés localisés, nous recommandons l’utilisation de </a:t>
            </a:r>
            <a:r>
              <a:rPr lang="fr-FR" sz="1200" dirty="0">
                <a:ea typeface="Roboto" panose="02000000000000000000" pitchFamily="2" charset="0"/>
              </a:rPr>
              <a:t>SOS SPOT roll-on.</a:t>
            </a: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21</a:t>
            </a:fld>
            <a:endParaRPr lang="fr-FR"/>
          </a:p>
        </p:txBody>
      </p:sp>
    </p:spTree>
    <p:extLst>
      <p:ext uri="{BB962C8B-B14F-4D97-AF65-F5344CB8AC3E}">
        <p14:creationId xmlns:p14="http://schemas.microsoft.com/office/powerpoint/2010/main" val="2161918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Depuis la ménopause je vois apparaitre des imperfections localisées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ea typeface="Roboto" panose="020000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ea typeface="Roboto" panose="02000000000000000000" pitchFamily="2" charset="0"/>
              </a:rPr>
              <a:t>Réponse idéale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ea typeface="Roboto" panose="02000000000000000000" pitchFamily="2" charset="0"/>
              </a:rPr>
              <a:t>Dans le cas d’imperfections localisées,</a:t>
            </a:r>
            <a:r>
              <a:rPr lang="fr-FR" sz="1200" baseline="0" dirty="0">
                <a:ea typeface="Roboto" panose="02000000000000000000" pitchFamily="2" charset="0"/>
              </a:rPr>
              <a:t> nous recommandons l’utilisation de </a:t>
            </a:r>
            <a:r>
              <a:rPr lang="fr-FR" sz="1200" dirty="0">
                <a:ea typeface="Roboto" panose="02000000000000000000" pitchFamily="2" charset="0"/>
              </a:rPr>
              <a:t>SOS SPOT roll-on. Ici</a:t>
            </a:r>
            <a:r>
              <a:rPr lang="fr-FR" sz="1200" baseline="0" dirty="0">
                <a:ea typeface="Roboto" panose="02000000000000000000" pitchFamily="2" charset="0"/>
              </a:rPr>
              <a:t> l’apparition des imperfections est liée à une fluctuation hormonale.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dirty="0">
                <a:ea typeface="Roboto" panose="02000000000000000000" pitchFamily="2" charset="0"/>
              </a:rPr>
              <a:t>Dans le cadre de la ménopause ou d’une grossesse, ce type d’imperfection est fréquent.</a:t>
            </a:r>
            <a:endParaRPr lang="fr-FR" sz="1200" dirty="0">
              <a:ea typeface="Roboto" panose="02000000000000000000" pitchFamily="2" charset="0"/>
            </a:endParaRPr>
          </a:p>
          <a:p>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22</a:t>
            </a:fld>
            <a:endParaRPr lang="fr-FR"/>
          </a:p>
        </p:txBody>
      </p:sp>
    </p:spTree>
    <p:extLst>
      <p:ext uri="{BB962C8B-B14F-4D97-AF65-F5344CB8AC3E}">
        <p14:creationId xmlns:p14="http://schemas.microsoft.com/office/powerpoint/2010/main" val="2186356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dirty="0"/>
              <a:t>Aujourd'hui nous allons parler de l'acné, des </a:t>
            </a:r>
            <a:r>
              <a:rPr lang="fr-FR" dirty="0" err="1"/>
              <a:t>differents</a:t>
            </a:r>
            <a:r>
              <a:rPr lang="fr-FR" dirty="0"/>
              <a:t> types d'acné qu'il existe et comment les reconnaitre. Nous verrons ensuite l'offre Pureté </a:t>
            </a:r>
            <a:r>
              <a:rPr lang="fr-FR" dirty="0" err="1"/>
              <a:t>Yon-Ka</a:t>
            </a:r>
            <a:r>
              <a:rPr lang="fr-FR" dirty="0"/>
              <a:t> pour réviser nos alliés anti-imperfection</a:t>
            </a:r>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2</a:t>
            </a:fld>
            <a:endParaRPr lang="fr-FR"/>
          </a:p>
        </p:txBody>
      </p:sp>
    </p:spTree>
    <p:extLst>
      <p:ext uri="{BB962C8B-B14F-4D97-AF65-F5344CB8AC3E}">
        <p14:creationId xmlns:p14="http://schemas.microsoft.com/office/powerpoint/2010/main" val="909108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Après chaque épilation j’ai des rougeurs et des petits boutons qui apparaissent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ea typeface="Roboto" panose="020000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ea typeface="Roboto" panose="02000000000000000000" pitchFamily="2" charset="0"/>
              </a:rPr>
              <a:t>Réponse idéale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ea typeface="Roboto" panose="02000000000000000000"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ea typeface="Roboto" panose="02000000000000000000" pitchFamily="2" charset="0"/>
              </a:rPr>
              <a:t>Ici les imperfections sont liées à l’épilation, pour éviter</a:t>
            </a:r>
            <a:r>
              <a:rPr lang="fr-FR" sz="1200" baseline="0" dirty="0">
                <a:ea typeface="Roboto" panose="02000000000000000000" pitchFamily="2" charset="0"/>
              </a:rPr>
              <a:t> rougeurs et boutons, application de la crème 15 en couche épaisse 5/10 min puis faire pénétrer l’excédant</a:t>
            </a:r>
            <a:r>
              <a:rPr lang="fr-FR" sz="1200" dirty="0">
                <a:ea typeface="Roboto" panose="02000000000000000000" pitchFamily="2" charset="0"/>
              </a:rPr>
              <a:t>.</a:t>
            </a:r>
          </a:p>
          <a:p>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23</a:t>
            </a:fld>
            <a:endParaRPr lang="fr-FR"/>
          </a:p>
        </p:txBody>
      </p:sp>
    </p:spTree>
    <p:extLst>
      <p:ext uri="{BB962C8B-B14F-4D97-AF65-F5344CB8AC3E}">
        <p14:creationId xmlns:p14="http://schemas.microsoft.com/office/powerpoint/2010/main" val="358409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 fille souffre d’acné sur le visage</a:t>
            </a:r>
          </a:p>
          <a:p>
            <a:endParaRPr lang="fr-FR" dirty="0"/>
          </a:p>
          <a:p>
            <a:r>
              <a:rPr lang="fr-FR" dirty="0"/>
              <a:t>Réponse</a:t>
            </a:r>
            <a:r>
              <a:rPr lang="fr-FR" baseline="0" dirty="0"/>
              <a:t> idéale :</a:t>
            </a: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ea typeface="Roboto" panose="02000000000000000000" pitchFamily="2" charset="0"/>
              </a:rPr>
              <a:t>Dans ce cas, nous recommandons l’utilisation à domicile de JUVENIL en</a:t>
            </a:r>
            <a:r>
              <a:rPr lang="fr-FR" sz="1200" baseline="0" dirty="0">
                <a:ea typeface="Roboto" panose="02000000000000000000" pitchFamily="2" charset="0"/>
              </a:rPr>
              <a:t> compresse et à mélanger avec la crème traitante. Au cours de la journée, localement SOS SPOT roll-on. </a:t>
            </a:r>
            <a:endParaRPr lang="fr-FR" sz="1200" dirty="0">
              <a:ea typeface="Roboto" panose="02000000000000000000" pitchFamily="2" charset="0"/>
            </a:endParaRPr>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24</a:t>
            </a:fld>
            <a:endParaRPr lang="fr-FR"/>
          </a:p>
        </p:txBody>
      </p:sp>
    </p:spTree>
    <p:extLst>
      <p:ext uri="{BB962C8B-B14F-4D97-AF65-F5344CB8AC3E}">
        <p14:creationId xmlns:p14="http://schemas.microsoft.com/office/powerpoint/2010/main" val="930860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J’ai des pores dilatés et une production de sébum excessive au niveau du front</a:t>
            </a:r>
          </a:p>
          <a:p>
            <a:endParaRPr lang="fr-FR" dirty="0"/>
          </a:p>
          <a:p>
            <a:r>
              <a:rPr lang="fr-FR" dirty="0"/>
              <a:t>Réponse idéale :</a:t>
            </a:r>
          </a:p>
          <a:p>
            <a:endParaRPr lang="fr-FR" dirty="0"/>
          </a:p>
          <a:p>
            <a:r>
              <a:rPr lang="fr-FR" dirty="0"/>
              <a:t>Pour régulariser la sécrétion de sébum</a:t>
            </a:r>
            <a:r>
              <a:rPr lang="fr-FR" baseline="0" dirty="0"/>
              <a:t> et </a:t>
            </a:r>
            <a:r>
              <a:rPr lang="fr-FR" baseline="0" dirty="0" err="1"/>
              <a:t>resserer</a:t>
            </a:r>
            <a:r>
              <a:rPr lang="fr-FR" baseline="0" dirty="0"/>
              <a:t> les pores, émulsion pure en compresse 10/15 min</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25</a:t>
            </a:fld>
            <a:endParaRPr lang="fr-FR"/>
          </a:p>
        </p:txBody>
      </p:sp>
    </p:spTree>
    <p:extLst>
      <p:ext uri="{BB962C8B-B14F-4D97-AF65-F5344CB8AC3E}">
        <p14:creationId xmlns:p14="http://schemas.microsoft.com/office/powerpoint/2010/main" val="2106951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J’ai une peau sensible et des imperfections sur les joues</a:t>
            </a:r>
          </a:p>
          <a:p>
            <a:endParaRPr lang="fr-FR" dirty="0"/>
          </a:p>
          <a:p>
            <a:r>
              <a:rPr lang="fr-FR" dirty="0"/>
              <a:t>Réponse idéale :</a:t>
            </a:r>
          </a:p>
          <a:p>
            <a:r>
              <a:rPr lang="fr-FR" dirty="0"/>
              <a:t>Acné et sensibilité vont souvent de paires, on recommandera à domicile crème</a:t>
            </a:r>
            <a:r>
              <a:rPr lang="fr-FR" baseline="0" dirty="0"/>
              <a:t> 15 mélangée avec quelques gouttes de </a:t>
            </a:r>
            <a:r>
              <a:rPr lang="fr-FR" baseline="0" dirty="0" err="1"/>
              <a:t>Juvénil</a:t>
            </a:r>
            <a:r>
              <a:rPr lang="fr-FR" baseline="0" dirty="0"/>
              <a:t>.</a:t>
            </a:r>
          </a:p>
          <a:p>
            <a:r>
              <a:rPr lang="fr-FR" baseline="0" dirty="0"/>
              <a:t>Si besoin, on ajoutera également 5 gouttes de </a:t>
            </a:r>
            <a:r>
              <a:rPr lang="fr-FR" baseline="0" dirty="0" err="1"/>
              <a:t>Juvénil</a:t>
            </a:r>
            <a:r>
              <a:rPr lang="fr-FR" baseline="0" dirty="0"/>
              <a:t> au soin habituel</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26</a:t>
            </a:fld>
            <a:endParaRPr lang="fr-FR"/>
          </a:p>
        </p:txBody>
      </p:sp>
    </p:spTree>
    <p:extLst>
      <p:ext uri="{BB962C8B-B14F-4D97-AF65-F5344CB8AC3E}">
        <p14:creationId xmlns:p14="http://schemas.microsoft.com/office/powerpoint/2010/main" val="17901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J’ai des points noirs récurrents</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Réponse idéale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Pour éviter la réapparition des points noir, on conseillera d’appliquer après</a:t>
            </a:r>
            <a:r>
              <a:rPr lang="fr-FR" baseline="0" dirty="0"/>
              <a:t> l’extraction, la crème 15 et une compresse d’émulsion pure pour assainir, purifier et apaiser.</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27</a:t>
            </a:fld>
            <a:endParaRPr lang="fr-FR"/>
          </a:p>
        </p:txBody>
      </p:sp>
    </p:spTree>
    <p:extLst>
      <p:ext uri="{BB962C8B-B14F-4D97-AF65-F5344CB8AC3E}">
        <p14:creationId xmlns:p14="http://schemas.microsoft.com/office/powerpoint/2010/main" val="2938622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J’ai des piqures de moustiques qui me démangent</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Réponse idéale:</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Compresse</a:t>
            </a:r>
            <a:r>
              <a:rPr lang="fr-FR" baseline="0" dirty="0"/>
              <a:t> d’</a:t>
            </a:r>
            <a:r>
              <a:rPr lang="fr-FR" baseline="0" dirty="0" err="1"/>
              <a:t>emulsion</a:t>
            </a:r>
            <a:r>
              <a:rPr lang="fr-FR" baseline="0" dirty="0"/>
              <a:t> pure pour soulager et faciliter la régénération de la peau.</a:t>
            </a:r>
            <a:endParaRPr lang="fr-FR" dirty="0"/>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28</a:t>
            </a:fld>
            <a:endParaRPr lang="fr-FR"/>
          </a:p>
        </p:txBody>
      </p:sp>
    </p:spTree>
    <p:extLst>
      <p:ext uri="{BB962C8B-B14F-4D97-AF65-F5344CB8AC3E}">
        <p14:creationId xmlns:p14="http://schemas.microsoft.com/office/powerpoint/2010/main" val="937146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Etude de cas :</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1: nettoyant crème, spécifique peau sensible pour apporter du confort</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2: lotion PS</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3: phase </a:t>
            </a:r>
            <a:r>
              <a:rPr lang="fr-FR" baseline="0" dirty="0" err="1"/>
              <a:t>traitente</a:t>
            </a:r>
            <a:r>
              <a:rPr lang="fr-FR" baseline="0" dirty="0"/>
              <a:t> avec association </a:t>
            </a:r>
            <a:r>
              <a:rPr lang="fr-FR" baseline="0" dirty="0" err="1"/>
              <a:t>juvénil</a:t>
            </a:r>
            <a:r>
              <a:rPr lang="fr-FR" baseline="0" dirty="0"/>
              <a:t> + crème 15 en local &amp; SOS spot à tout moment de la journée</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4: contour des yeux/lèvres excellence code et crème excellence code pour lutter contre tous les signes de l’âge. Si beaucoup d’imperfection, ajouter 5 gouttes de </a:t>
            </a:r>
            <a:r>
              <a:rPr lang="fr-FR" baseline="0" dirty="0" err="1"/>
              <a:t>Juvénil</a:t>
            </a: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5: 1 à 2 fois par semaine gommage </a:t>
            </a:r>
            <a:r>
              <a:rPr lang="fr-FR" baseline="0" dirty="0" err="1"/>
              <a:t>yon-ka</a:t>
            </a:r>
            <a:r>
              <a:rPr lang="fr-FR" baseline="0" dirty="0"/>
              <a:t> + masque sensitive (en masque de nuit).</a:t>
            </a:r>
          </a:p>
        </p:txBody>
      </p:sp>
      <p:sp>
        <p:nvSpPr>
          <p:cNvPr id="4" name="Espace réservé du numéro de diapositive 3"/>
          <p:cNvSpPr>
            <a:spLocks noGrp="1"/>
          </p:cNvSpPr>
          <p:nvPr>
            <p:ph type="sldNum" sz="quarter" idx="10"/>
          </p:nvPr>
        </p:nvSpPr>
        <p:spPr/>
        <p:txBody>
          <a:bodyPr/>
          <a:lstStyle/>
          <a:p>
            <a:fld id="{1E75D512-6B45-4599-B546-A08B6EF7031D}" type="slidenum">
              <a:rPr lang="fr-FR" smtClean="0"/>
              <a:t>29</a:t>
            </a:fld>
            <a:endParaRPr lang="fr-FR"/>
          </a:p>
        </p:txBody>
      </p:sp>
    </p:spTree>
    <p:extLst>
      <p:ext uri="{BB962C8B-B14F-4D97-AF65-F5344CB8AC3E}">
        <p14:creationId xmlns:p14="http://schemas.microsoft.com/office/powerpoint/2010/main" val="1985406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181DDA1-7EA9-44E9-B030-6E9B6209B249}" type="slidenum">
              <a:rPr lang="fr-FR" smtClean="0"/>
              <a:t>30</a:t>
            </a:fld>
            <a:endParaRPr lang="fr-FR"/>
          </a:p>
        </p:txBody>
      </p:sp>
    </p:spTree>
    <p:extLst>
      <p:ext uri="{BB962C8B-B14F-4D97-AF65-F5344CB8AC3E}">
        <p14:creationId xmlns:p14="http://schemas.microsoft.com/office/powerpoint/2010/main" val="2351533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allons conclure ce webinaire par un rappel de la procédure à suivre pour une extraction</a:t>
            </a:r>
            <a:r>
              <a:rPr lang="fr-FR" baseline="0" dirty="0"/>
              <a:t> des comédons professionnelle, efficace et invisible :</a:t>
            </a:r>
          </a:p>
          <a:p>
            <a:endParaRPr lang="fr-FR" baseline="0" dirty="0"/>
          </a:p>
          <a:p>
            <a:r>
              <a:rPr lang="fr-FR" baseline="0" dirty="0"/>
              <a:t>1: Ampoule Hydra + sur les </a:t>
            </a:r>
            <a:r>
              <a:rPr lang="fr-FR" baseline="0" dirty="0" err="1"/>
              <a:t>zonesà</a:t>
            </a:r>
            <a:r>
              <a:rPr lang="fr-FR" baseline="0" dirty="0"/>
              <a:t> traiter, faire pénétrer par petits pincements et pétrissages. Son fort pouvoir hydratant (PCA, glycérine végétale) permet d’assouplir les pores</a:t>
            </a:r>
          </a:p>
          <a:p>
            <a:endParaRPr lang="fr-FR" baseline="0" dirty="0"/>
          </a:p>
          <a:p>
            <a:r>
              <a:rPr lang="fr-FR" baseline="0" dirty="0"/>
              <a:t>2: extraction manuelle, sous vapeur si nécessaire pour faciliter l’extraction</a:t>
            </a:r>
          </a:p>
          <a:p>
            <a:endParaRPr lang="fr-FR" baseline="0" dirty="0"/>
          </a:p>
          <a:p>
            <a:r>
              <a:rPr lang="fr-FR" baseline="0" dirty="0"/>
              <a:t>3: appliquer localement en couche épaisse la crème 15, permet d’éviter les réactions/petits boutons/ rougeurs suite à l’extraction</a:t>
            </a:r>
          </a:p>
          <a:p>
            <a:endParaRPr lang="fr-FR" baseline="0" dirty="0"/>
          </a:p>
          <a:p>
            <a:r>
              <a:rPr lang="fr-FR" baseline="0" dirty="0"/>
              <a:t>4: compresse d’émulsion concentrée pour purifier</a:t>
            </a:r>
          </a:p>
          <a:p>
            <a:endParaRPr lang="fr-FR" dirty="0"/>
          </a:p>
        </p:txBody>
      </p:sp>
      <p:sp>
        <p:nvSpPr>
          <p:cNvPr id="4" name="Espace réservé du numéro de diapositive 3"/>
          <p:cNvSpPr>
            <a:spLocks noGrp="1"/>
          </p:cNvSpPr>
          <p:nvPr>
            <p:ph type="sldNum" sz="quarter" idx="10"/>
          </p:nvPr>
        </p:nvSpPr>
        <p:spPr/>
        <p:txBody>
          <a:bodyPr/>
          <a:lstStyle/>
          <a:p>
            <a:fld id="{8181DDA1-7EA9-44E9-B030-6E9B6209B249}" type="slidenum">
              <a:rPr lang="fr-FR" smtClean="0"/>
              <a:t>31</a:t>
            </a:fld>
            <a:endParaRPr lang="fr-FR"/>
          </a:p>
        </p:txBody>
      </p:sp>
    </p:spTree>
    <p:extLst>
      <p:ext uri="{BB962C8B-B14F-4D97-AF65-F5344CB8AC3E}">
        <p14:creationId xmlns:p14="http://schemas.microsoft.com/office/powerpoint/2010/main" val="3740362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be6f3f7cc_2_666:notes"/>
          <p:cNvSpPr>
            <a:spLocks noGrp="1" noRot="1" noChangeAspect="1"/>
          </p:cNvSpPr>
          <p:nvPr>
            <p:ph type="sldImg" idx="2"/>
          </p:nvPr>
        </p:nvSpPr>
        <p:spPr>
          <a:xfrm>
            <a:off x="-685800" y="871538"/>
            <a:ext cx="7769225" cy="4370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8be6f3f7cc_2_666:notes"/>
          <p:cNvSpPr txBox="1">
            <a:spLocks noGrp="1"/>
          </p:cNvSpPr>
          <p:nvPr>
            <p:ph type="body" idx="1"/>
          </p:nvPr>
        </p:nvSpPr>
        <p:spPr>
          <a:xfrm>
            <a:off x="639635" y="5530535"/>
            <a:ext cx="5117075" cy="5239451"/>
          </a:xfrm>
          <a:prstGeom prst="rect">
            <a:avLst/>
          </a:prstGeom>
          <a:noFill/>
          <a:ln>
            <a:noFill/>
          </a:ln>
        </p:spPr>
        <p:txBody>
          <a:bodyPr spcFirstLastPara="1" wrap="square" lIns="86100" tIns="86100" rIns="86100" bIns="86100" anchor="t" anchorCtr="0">
            <a:noAutofit/>
          </a:bodyPr>
          <a:lstStyle/>
          <a:p>
            <a:pPr marL="0" lvl="0" indent="0" algn="l" rtl="0">
              <a:spcBef>
                <a:spcPts val="0"/>
              </a:spcBef>
              <a:spcAft>
                <a:spcPts val="0"/>
              </a:spcAft>
              <a:buClr>
                <a:schemeClr val="dk1"/>
              </a:buClr>
              <a:buSzPts val="1100"/>
              <a:buFont typeface="Calibri"/>
              <a:buNone/>
            </a:pPr>
            <a:r>
              <a:rPr lang="fr-FR" sz="1200" dirty="0">
                <a:solidFill>
                  <a:schemeClr val="tx1"/>
                </a:solidFill>
                <a:latin typeface="Roboto Light" panose="02000000000000000000" pitchFamily="2" charset="0"/>
                <a:ea typeface="Roboto Light" panose="02000000000000000000" pitchFamily="2" charset="0"/>
              </a:rPr>
              <a:t>Ce webinaire est à présent terminé. Nous tenions à vous remercier pour votre</a:t>
            </a:r>
            <a:r>
              <a:rPr lang="fr-FR" sz="1200" baseline="0" dirty="0">
                <a:solidFill>
                  <a:schemeClr val="tx1"/>
                </a:solidFill>
                <a:latin typeface="Roboto Light" panose="02000000000000000000" pitchFamily="2" charset="0"/>
                <a:ea typeface="Roboto Light" panose="02000000000000000000" pitchFamily="2" charset="0"/>
              </a:rPr>
              <a:t> participation et votre proactivité.</a:t>
            </a:r>
            <a:endParaRPr lang="fr-FR" sz="1200" dirty="0">
              <a:solidFill>
                <a:schemeClr val="tx1"/>
              </a:solidFill>
              <a:latin typeface="Roboto Light" panose="02000000000000000000" pitchFamily="2" charset="0"/>
              <a:ea typeface="Roboto Light" panose="02000000000000000000" pitchFamily="2" charset="0"/>
            </a:endParaRPr>
          </a:p>
          <a:p>
            <a:pPr marL="0" lvl="0" indent="0" algn="l" rtl="0">
              <a:spcBef>
                <a:spcPts val="0"/>
              </a:spcBef>
              <a:spcAft>
                <a:spcPts val="0"/>
              </a:spcAft>
              <a:buClr>
                <a:schemeClr val="dk1"/>
              </a:buClr>
              <a:buSzPts val="1100"/>
              <a:buFont typeface="Calibri"/>
              <a:buNone/>
            </a:pPr>
            <a:r>
              <a:rPr lang="fr-FR" sz="1200" dirty="0">
                <a:solidFill>
                  <a:schemeClr val="tx1"/>
                </a:solidFill>
                <a:latin typeface="Roboto Light" panose="02000000000000000000" pitchFamily="2" charset="0"/>
                <a:ea typeface="Roboto Light" panose="02000000000000000000" pitchFamily="2" charset="0"/>
              </a:rPr>
              <a:t>Nous avons été ravi</a:t>
            </a:r>
            <a:r>
              <a:rPr lang="fr-FR" sz="1200" baseline="0" dirty="0">
                <a:solidFill>
                  <a:schemeClr val="tx1"/>
                </a:solidFill>
                <a:latin typeface="Roboto Light" panose="02000000000000000000" pitchFamily="2" charset="0"/>
                <a:ea typeface="Roboto Light" panose="02000000000000000000" pitchFamily="2" charset="0"/>
              </a:rPr>
              <a:t> de passer ce moment avec vous. </a:t>
            </a:r>
          </a:p>
          <a:p>
            <a:pPr marL="0" lvl="0" indent="0" algn="l" rtl="0">
              <a:spcBef>
                <a:spcPts val="0"/>
              </a:spcBef>
              <a:spcAft>
                <a:spcPts val="0"/>
              </a:spcAft>
              <a:buClr>
                <a:schemeClr val="dk1"/>
              </a:buClr>
              <a:buSzPts val="1100"/>
              <a:buFont typeface="Calibri"/>
              <a:buNone/>
            </a:pPr>
            <a:endParaRPr lang="fr-FR" sz="1200" baseline="0" dirty="0">
              <a:solidFill>
                <a:schemeClr val="tx1"/>
              </a:solidFill>
              <a:latin typeface="Roboto Light" panose="02000000000000000000" pitchFamily="2" charset="0"/>
              <a:ea typeface="Roboto Light" panose="02000000000000000000" pitchFamily="2"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lang="fr-FR" sz="1200" baseline="0">
                <a:solidFill>
                  <a:schemeClr val="tx1"/>
                </a:solidFill>
                <a:latin typeface="Roboto Light" panose="02000000000000000000" pitchFamily="2" charset="0"/>
                <a:ea typeface="Roboto Light" panose="02000000000000000000" pitchFamily="2" charset="0"/>
              </a:rPr>
              <a:t>D’ici </a:t>
            </a:r>
            <a:r>
              <a:rPr lang="fr-FR" sz="1200" baseline="0" dirty="0">
                <a:solidFill>
                  <a:schemeClr val="tx1"/>
                </a:solidFill>
                <a:latin typeface="Roboto Light" panose="02000000000000000000" pitchFamily="2" charset="0"/>
                <a:ea typeface="Roboto Light" panose="02000000000000000000" pitchFamily="2" charset="0"/>
              </a:rPr>
              <a:t>là, n’hésitez pas à revenir vers nous si vous avez des questions.</a:t>
            </a:r>
          </a:p>
          <a:p>
            <a:pPr marL="0" lvl="0" indent="0" algn="l" rtl="0">
              <a:spcBef>
                <a:spcPts val="0"/>
              </a:spcBef>
              <a:spcAft>
                <a:spcPts val="0"/>
              </a:spcAft>
              <a:buClr>
                <a:schemeClr val="dk1"/>
              </a:buClr>
              <a:buSzPts val="1100"/>
              <a:buFont typeface="Calibri"/>
              <a:buNone/>
            </a:pPr>
            <a:endParaRPr lang="fr-FR" sz="1200" baseline="0" dirty="0">
              <a:solidFill>
                <a:schemeClr val="tx1"/>
              </a:solidFill>
              <a:latin typeface="Roboto Light" panose="02000000000000000000" pitchFamily="2" charset="0"/>
              <a:ea typeface="Roboto Light" panose="02000000000000000000" pitchFamily="2" charset="0"/>
            </a:endParaRPr>
          </a:p>
          <a:p>
            <a:pPr marL="0" lvl="0" indent="0" algn="l" rtl="0">
              <a:spcBef>
                <a:spcPts val="0"/>
              </a:spcBef>
              <a:spcAft>
                <a:spcPts val="0"/>
              </a:spcAft>
              <a:buClr>
                <a:schemeClr val="dk1"/>
              </a:buClr>
              <a:buSzPts val="1100"/>
              <a:buFont typeface="Calibri"/>
              <a:buNone/>
            </a:pPr>
            <a:r>
              <a:rPr lang="fr-FR" sz="1200" baseline="0" dirty="0">
                <a:solidFill>
                  <a:schemeClr val="tx1"/>
                </a:solidFill>
                <a:latin typeface="Roboto Light" panose="02000000000000000000" pitchFamily="2" charset="0"/>
                <a:ea typeface="Roboto Light" panose="02000000000000000000" pitchFamily="2" charset="0"/>
              </a:rPr>
              <a:t>A très vite….. </a:t>
            </a:r>
            <a:endParaRPr lang="fr-FR" sz="1200" dirty="0">
              <a:solidFill>
                <a:schemeClr val="tx1"/>
              </a:solidFill>
              <a:latin typeface="Roboto Light" panose="02000000000000000000" pitchFamily="2" charset="0"/>
              <a:ea typeface="Roboto Light" panose="02000000000000000000" pitchFamily="2" charset="0"/>
            </a:endParaRPr>
          </a:p>
          <a:p>
            <a:pPr marL="0" lvl="0" indent="0" algn="l" rtl="0">
              <a:spcBef>
                <a:spcPts val="0"/>
              </a:spcBef>
              <a:spcAft>
                <a:spcPts val="0"/>
              </a:spcAft>
              <a:buClr>
                <a:schemeClr val="dk1"/>
              </a:buClr>
              <a:buSzPts val="1100"/>
              <a:buFont typeface="Calibri"/>
              <a:buNone/>
            </a:pPr>
            <a:endParaRPr dirty="0">
              <a:solidFill>
                <a:schemeClr val="dk1"/>
              </a:solidFill>
            </a:endParaRPr>
          </a:p>
        </p:txBody>
      </p:sp>
    </p:spTree>
    <p:extLst>
      <p:ext uri="{BB962C8B-B14F-4D97-AF65-F5344CB8AC3E}">
        <p14:creationId xmlns:p14="http://schemas.microsoft.com/office/powerpoint/2010/main" val="211776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1" i="0" u="none" strike="noStrike" dirty="0">
                <a:solidFill>
                  <a:srgbClr val="303030"/>
                </a:solidFill>
                <a:effectLst/>
                <a:latin typeface="Raleway" pitchFamily="2" charset="0"/>
              </a:rPr>
              <a:t>Qu'est-ce que le sébum ?</a:t>
            </a:r>
            <a:endParaRPr lang="fr-FR" b="1" i="0" dirty="0">
              <a:solidFill>
                <a:srgbClr val="303030"/>
              </a:solidFill>
              <a:effectLst/>
              <a:latin typeface="Raleway" pitchFamily="2" charset="0"/>
            </a:endParaRPr>
          </a:p>
          <a:p>
            <a:pPr algn="l"/>
            <a:r>
              <a:rPr lang="fr-FR" b="0" i="0" dirty="0">
                <a:solidFill>
                  <a:srgbClr val="303030"/>
                </a:solidFill>
                <a:effectLst/>
                <a:latin typeface="Raleway" pitchFamily="2" charset="0"/>
              </a:rPr>
              <a:t>Le sébum est le </a:t>
            </a:r>
            <a:r>
              <a:rPr lang="fr-FR" b="1" i="0" dirty="0">
                <a:solidFill>
                  <a:srgbClr val="303030"/>
                </a:solidFill>
                <a:effectLst/>
                <a:latin typeface="Raleway" pitchFamily="2" charset="0"/>
              </a:rPr>
              <a:t>film huileux</a:t>
            </a:r>
            <a:r>
              <a:rPr lang="fr-FR" b="0" i="0" dirty="0">
                <a:solidFill>
                  <a:srgbClr val="303030"/>
                </a:solidFill>
                <a:effectLst/>
                <a:latin typeface="Raleway" pitchFamily="2" charset="0"/>
              </a:rPr>
              <a:t> sécrété naturellement par la peau. Son rôle est de maintenir l'hydratation de l'</a:t>
            </a:r>
            <a:r>
              <a:rPr lang="fr-FR" b="0" i="0" u="sng" dirty="0">
                <a:solidFill>
                  <a:srgbClr val="303030"/>
                </a:solidFill>
                <a:effectLst/>
                <a:latin typeface="Raleway" pitchFamily="2" charset="0"/>
                <a:hlinkClick r:id="rId3" tooltip="épiderme"/>
              </a:rPr>
              <a:t>épiderme</a:t>
            </a:r>
            <a:r>
              <a:rPr lang="fr-FR" b="0" i="0" dirty="0">
                <a:solidFill>
                  <a:srgbClr val="303030"/>
                </a:solidFill>
                <a:effectLst/>
                <a:latin typeface="Raleway" pitchFamily="2" charset="0"/>
              </a:rPr>
              <a:t> : il entre dans la composition du film hydrolipidique de la peau. Il protège la peau du dessèchement et des agressions extérieures, tout en entretenant sa souplesse. Quand il est produit en excès, il est à l'origine de la </a:t>
            </a:r>
            <a:r>
              <a:rPr lang="fr-FR" b="1" i="0" dirty="0">
                <a:solidFill>
                  <a:srgbClr val="303030"/>
                </a:solidFill>
                <a:effectLst/>
                <a:latin typeface="Raleway" pitchFamily="2" charset="0"/>
              </a:rPr>
              <a:t>peau grasse,</a:t>
            </a:r>
            <a:r>
              <a:rPr lang="fr-FR" b="0" i="0" dirty="0">
                <a:solidFill>
                  <a:srgbClr val="303030"/>
                </a:solidFill>
                <a:effectLst/>
                <a:latin typeface="Raleway" pitchFamily="2" charset="0"/>
              </a:rPr>
              <a:t> ou </a:t>
            </a:r>
            <a:r>
              <a:rPr lang="fr-FR" b="1" i="0" dirty="0">
                <a:solidFill>
                  <a:srgbClr val="303030"/>
                </a:solidFill>
                <a:effectLst/>
                <a:latin typeface="Raleway" pitchFamily="2" charset="0"/>
              </a:rPr>
              <a:t>boutons d'acné. </a:t>
            </a:r>
            <a:r>
              <a:rPr lang="fr-FR" b="0" i="0" dirty="0">
                <a:solidFill>
                  <a:srgbClr val="303030"/>
                </a:solidFill>
                <a:effectLst/>
                <a:latin typeface="Raleway" pitchFamily="2" charset="0"/>
              </a:rPr>
              <a:t>En cas de manque, il est responsable de la peau sèche.</a:t>
            </a:r>
          </a:p>
          <a:p>
            <a:pPr algn="l"/>
            <a:endParaRPr lang="fr-FR" b="0" i="0" dirty="0">
              <a:solidFill>
                <a:srgbClr val="303030"/>
              </a:solidFill>
              <a:effectLst/>
              <a:latin typeface="Raleway" pitchFamily="2" charset="0"/>
            </a:endParaRPr>
          </a:p>
          <a:p>
            <a:pPr algn="l"/>
            <a:r>
              <a:rPr lang="fr-FR" sz="1200" dirty="0">
                <a:solidFill>
                  <a:schemeClr val="tx1">
                    <a:lumMod val="75000"/>
                    <a:lumOff val="25000"/>
                  </a:schemeClr>
                </a:solidFill>
                <a:latin typeface="Roboto Light" panose="02000000000000000000" pitchFamily="2" charset="0"/>
                <a:ea typeface="Roboto Light" panose="02000000000000000000" pitchFamily="2" charset="0"/>
              </a:rPr>
              <a:t>HYPERPRODUCTION DE SEBUM </a:t>
            </a:r>
            <a:endParaRPr lang="fr-FR" b="0" i="0" dirty="0">
              <a:solidFill>
                <a:srgbClr val="303030"/>
              </a:solidFill>
              <a:effectLst/>
              <a:latin typeface="Raleway" pitchFamily="2" charset="0"/>
            </a:endParaRPr>
          </a:p>
          <a:p>
            <a:pPr algn="l"/>
            <a:r>
              <a:rPr lang="fr-FR" b="0" i="0" dirty="0">
                <a:solidFill>
                  <a:srgbClr val="31363C"/>
                </a:solidFill>
                <a:effectLst/>
                <a:latin typeface="Inter"/>
              </a:rPr>
              <a:t>Cette sécrétion excessive est le résultat de l’action des </a:t>
            </a:r>
            <a:r>
              <a:rPr lang="fr-FR" b="1" i="0" dirty="0">
                <a:solidFill>
                  <a:srgbClr val="31363C"/>
                </a:solidFill>
                <a:effectLst/>
                <a:latin typeface="Inter"/>
              </a:rPr>
              <a:t>hormones sexuelles</a:t>
            </a:r>
            <a:r>
              <a:rPr lang="fr-FR" b="0" i="0" dirty="0">
                <a:solidFill>
                  <a:srgbClr val="31363C"/>
                </a:solidFill>
                <a:effectLst/>
                <a:latin typeface="Inter"/>
              </a:rPr>
              <a:t>, que ce soit au moment de la puberté ou, chez la femme adulte, à certains moments du cycle menstruel ou de la grossesse.</a:t>
            </a:r>
            <a:endParaRPr lang="fr-FR" b="0" i="0" dirty="0">
              <a:solidFill>
                <a:srgbClr val="303030"/>
              </a:solidFill>
              <a:effectLst/>
              <a:latin typeface="Raleway" pitchFamily="2" charset="0"/>
            </a:endParaRPr>
          </a:p>
          <a:p>
            <a:pPr algn="l"/>
            <a:endParaRPr lang="fr-FR" b="0" i="0" dirty="0">
              <a:solidFill>
                <a:srgbClr val="303030"/>
              </a:solidFill>
              <a:effectLst/>
              <a:latin typeface="Raleway" pitchFamily="2" charset="0"/>
            </a:endParaRPr>
          </a:p>
          <a:p>
            <a:pPr algn="l"/>
            <a:r>
              <a:rPr lang="fr-FR" sz="1200" dirty="0">
                <a:solidFill>
                  <a:schemeClr val="tx1">
                    <a:lumMod val="75000"/>
                    <a:lumOff val="25000"/>
                  </a:schemeClr>
                </a:solidFill>
                <a:latin typeface="Roboto Light" panose="02000000000000000000" pitchFamily="2" charset="0"/>
                <a:ea typeface="Roboto Light" panose="02000000000000000000" pitchFamily="2" charset="0"/>
              </a:rPr>
              <a:t>OBSTRUCTION DU CANAL FOLLICULAIRE </a:t>
            </a:r>
            <a:endParaRPr lang="fr-FR" b="0" i="0" dirty="0">
              <a:solidFill>
                <a:srgbClr val="303030"/>
              </a:solidFill>
              <a:effectLst/>
              <a:latin typeface="Raleway" pitchFamily="2" charset="0"/>
            </a:endParaRPr>
          </a:p>
          <a:p>
            <a:pPr algn="l"/>
            <a:r>
              <a:rPr lang="fr-FR" b="0" i="0" dirty="0">
                <a:solidFill>
                  <a:srgbClr val="31363C"/>
                </a:solidFill>
                <a:effectLst/>
                <a:latin typeface="Inter"/>
              </a:rPr>
              <a:t>Dans l’acné, les parois du canal qui relie chaque orifice des follicules pileux à la surface de la peau ont tendance à s’épaissir, réduisant ainsi son diamètre et bloquant partiellement la diffusion du sébum hors du follicule. Ce phénomène, associé à la production excessive de sébum, provoque une </a:t>
            </a:r>
            <a:r>
              <a:rPr lang="fr-FR" b="1" i="0" dirty="0">
                <a:solidFill>
                  <a:srgbClr val="31363C"/>
                </a:solidFill>
                <a:effectLst/>
                <a:latin typeface="Inter"/>
              </a:rPr>
              <a:t>accumulation du sébum dans le follicule</a:t>
            </a:r>
            <a:r>
              <a:rPr lang="fr-FR" b="0" i="0" dirty="0">
                <a:solidFill>
                  <a:srgbClr val="31363C"/>
                </a:solidFill>
                <a:effectLst/>
                <a:latin typeface="Inter"/>
              </a:rPr>
              <a:t>. Celui-ci augmente de volume et, parfois, se rompt sous la pression du sébum accumulé. La rétention séborrhéique est responsable de la formation de comédons (boutons noirs et boutons blancs).</a:t>
            </a:r>
          </a:p>
          <a:p>
            <a:pPr algn="l"/>
            <a:endParaRPr lang="fr-FR" b="0" i="0" dirty="0">
              <a:solidFill>
                <a:srgbClr val="31363C"/>
              </a:solidFill>
              <a:effectLst/>
              <a:latin typeface="Inter"/>
            </a:endParaRPr>
          </a:p>
          <a:p>
            <a:pPr algn="l"/>
            <a:r>
              <a:rPr lang="fr-FR" sz="1200" dirty="0">
                <a:solidFill>
                  <a:schemeClr val="tx1">
                    <a:lumMod val="75000"/>
                    <a:lumOff val="25000"/>
                  </a:schemeClr>
                </a:solidFill>
                <a:latin typeface="Roboto Light" panose="02000000000000000000" pitchFamily="2" charset="0"/>
                <a:ea typeface="Roboto Light" panose="02000000000000000000" pitchFamily="2" charset="0"/>
              </a:rPr>
              <a:t>INFLAMMATION</a:t>
            </a:r>
          </a:p>
          <a:p>
            <a:pPr algn="l"/>
            <a:r>
              <a:rPr lang="fr-FR" b="0" i="0" dirty="0">
                <a:solidFill>
                  <a:srgbClr val="31363C"/>
                </a:solidFill>
                <a:effectLst/>
                <a:latin typeface="Inter"/>
              </a:rPr>
              <a:t>Lorsqu’un follicule est bouché et rempli de sébum, une inflammation peut apparaître, liée à la fois aux dommages occasionnés au follicule par le sébum en excès et à la prolifération d’un micro-organisme appelé </a:t>
            </a:r>
            <a:r>
              <a:rPr lang="fr-FR" b="0" i="1" dirty="0" err="1">
                <a:solidFill>
                  <a:srgbClr val="31363C"/>
                </a:solidFill>
                <a:effectLst/>
                <a:latin typeface="Inter"/>
              </a:rPr>
              <a:t>Propionobacterium</a:t>
            </a:r>
            <a:r>
              <a:rPr lang="fr-FR" b="0" i="1" dirty="0">
                <a:solidFill>
                  <a:srgbClr val="31363C"/>
                </a:solidFill>
                <a:effectLst/>
                <a:latin typeface="Inter"/>
              </a:rPr>
              <a:t> </a:t>
            </a:r>
            <a:r>
              <a:rPr lang="fr-FR" b="0" i="1" dirty="0" err="1">
                <a:solidFill>
                  <a:srgbClr val="31363C"/>
                </a:solidFill>
                <a:effectLst/>
                <a:latin typeface="Inter"/>
              </a:rPr>
              <a:t>acnes</a:t>
            </a:r>
            <a:r>
              <a:rPr lang="fr-FR" b="0" i="0" dirty="0">
                <a:solidFill>
                  <a:srgbClr val="31363C"/>
                </a:solidFill>
                <a:effectLst/>
                <a:latin typeface="Inter"/>
              </a:rPr>
              <a:t>. Ce micro-organisme est naturellement présent dans les follicules. En présence de grandes quantités de sébum (dont il se nourrit), </a:t>
            </a:r>
            <a:r>
              <a:rPr lang="fr-FR" b="0" i="1" dirty="0" err="1">
                <a:solidFill>
                  <a:srgbClr val="31363C"/>
                </a:solidFill>
                <a:effectLst/>
                <a:latin typeface="Inter"/>
              </a:rPr>
              <a:t>Propionobacterium</a:t>
            </a:r>
            <a:r>
              <a:rPr lang="fr-FR" b="0" i="1" dirty="0">
                <a:solidFill>
                  <a:srgbClr val="31363C"/>
                </a:solidFill>
                <a:effectLst/>
                <a:latin typeface="Inter"/>
              </a:rPr>
              <a:t> </a:t>
            </a:r>
            <a:r>
              <a:rPr lang="fr-FR" b="0" i="1" dirty="0" err="1">
                <a:solidFill>
                  <a:srgbClr val="31363C"/>
                </a:solidFill>
                <a:effectLst/>
                <a:latin typeface="Inter"/>
              </a:rPr>
              <a:t>acnes</a:t>
            </a:r>
            <a:r>
              <a:rPr lang="fr-FR" b="0" i="0" dirty="0">
                <a:solidFill>
                  <a:srgbClr val="31363C"/>
                </a:solidFill>
                <a:effectLst/>
                <a:latin typeface="Inter"/>
              </a:rPr>
              <a:t> se multiplie de manière excessive et contribue à l’inflammation du follicule et de la peau environnante. Il se forme alors des papules ou des nodules.</a:t>
            </a:r>
          </a:p>
          <a:p>
            <a:pPr algn="l"/>
            <a:r>
              <a:rPr lang="fr-FR" b="0" i="0" dirty="0">
                <a:solidFill>
                  <a:srgbClr val="31363C"/>
                </a:solidFill>
                <a:effectLst/>
                <a:latin typeface="Inter"/>
              </a:rPr>
              <a:t>Le follicule peut être surinfecté par d’autres bactéries présentes sur la peau ce qui entraîne l’apparition d’une pustule ou d’un kyste contenant du pus</a:t>
            </a:r>
          </a:p>
          <a:p>
            <a:pPr algn="l"/>
            <a:endParaRPr lang="fr-FR" b="0" i="0" dirty="0">
              <a:solidFill>
                <a:srgbClr val="303030"/>
              </a:solidFill>
              <a:effectLst/>
              <a:latin typeface="Raleway" pitchFamily="2" charset="0"/>
            </a:endParaRPr>
          </a:p>
          <a:p>
            <a:pPr algn="l"/>
            <a:endParaRPr lang="fr-FR" b="0" i="0" dirty="0">
              <a:solidFill>
                <a:srgbClr val="303030"/>
              </a:solidFill>
              <a:effectLst/>
              <a:latin typeface="Raleway" pitchFamily="2" charset="0"/>
            </a:endParaRPr>
          </a:p>
          <a:p>
            <a:pPr algn="l"/>
            <a:r>
              <a:rPr lang="fr-FR" b="1" dirty="0"/>
              <a:t>L'acné du nourrisson</a:t>
            </a:r>
          </a:p>
          <a:p>
            <a:pPr algn="l"/>
            <a:r>
              <a:rPr lang="fr-FR" dirty="0">
                <a:solidFill>
                  <a:srgbClr val="5A5A5A"/>
                </a:solidFill>
                <a:effectLst/>
              </a:rPr>
              <a:t>Il s'agit d'une éruption de boutons semblable à l'acné de l'adolescent qui survient chez le nouveau-né. Elle est également due à des modifications hormonales : une chute des hormones maternelles dans l'organisme du bébé après la naissance. Cette acné ne nécessite pas de traitement particulier.</a:t>
            </a:r>
            <a:endParaRPr lang="fr-FR" b="0" i="0" dirty="0">
              <a:solidFill>
                <a:srgbClr val="303030"/>
              </a:solidFill>
              <a:effectLst/>
              <a:latin typeface="Raleway" pitchFamily="2" charset="0"/>
            </a:endParaRPr>
          </a:p>
          <a:p>
            <a:endParaRPr lang="fr-FR" dirty="0"/>
          </a:p>
        </p:txBody>
      </p:sp>
      <p:sp>
        <p:nvSpPr>
          <p:cNvPr id="4" name="Espace réservé du numéro de diapositive 3"/>
          <p:cNvSpPr>
            <a:spLocks noGrp="1"/>
          </p:cNvSpPr>
          <p:nvPr>
            <p:ph type="sldNum" sz="quarter" idx="5"/>
          </p:nvPr>
        </p:nvSpPr>
        <p:spPr/>
        <p:txBody>
          <a:bodyPr/>
          <a:lstStyle/>
          <a:p>
            <a:fld id="{8181DDA1-7EA9-44E9-B030-6E9B6209B249}" type="slidenum">
              <a:rPr lang="fr-FR" smtClean="0"/>
              <a:t>3</a:t>
            </a:fld>
            <a:endParaRPr lang="fr-FR"/>
          </a:p>
        </p:txBody>
      </p:sp>
    </p:spTree>
    <p:extLst>
      <p:ext uri="{BB962C8B-B14F-4D97-AF65-F5344CB8AC3E}">
        <p14:creationId xmlns:p14="http://schemas.microsoft.com/office/powerpoint/2010/main" val="1079038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0D0D0D"/>
                </a:solidFill>
                <a:effectLst/>
                <a:latin typeface="Söhne"/>
              </a:rPr>
              <a:t>L'acné est une affection cutanée courante qui peut se présenter sous différents types, souvent caractérisés par la gravité des éruptions cutanées et les symptômes associés. Voici les principaux types d'acné :</a:t>
            </a:r>
          </a:p>
          <a:p>
            <a:pPr algn="l"/>
            <a:endParaRPr lang="fr-FR" b="0" i="0" dirty="0">
              <a:solidFill>
                <a:srgbClr val="0D0D0D"/>
              </a:solidFill>
              <a:effectLst/>
              <a:latin typeface="Söhne"/>
            </a:endParaRPr>
          </a:p>
          <a:p>
            <a:pPr algn="l">
              <a:buFont typeface="+mj-lt"/>
              <a:buAutoNum type="arabicPeriod"/>
            </a:pPr>
            <a:r>
              <a:rPr lang="fr-FR" b="0" i="0" dirty="0">
                <a:solidFill>
                  <a:srgbClr val="0D0D0D"/>
                </a:solidFill>
                <a:effectLst/>
                <a:latin typeface="Söhne"/>
              </a:rPr>
              <a:t>Acné vulgaire : C'est le type d'acné le plus courant. Il se caractérise par des boutons, des points noirs, des points blancs et des kystes. L'acné vulgaire peut varier en gravité, allant de légère à sévère.</a:t>
            </a:r>
          </a:p>
          <a:p>
            <a:pPr algn="l">
              <a:buFont typeface="+mj-lt"/>
              <a:buAutoNum type="arabicPeriod"/>
            </a:pPr>
            <a:r>
              <a:rPr lang="fr-FR" b="0" i="0" dirty="0">
                <a:solidFill>
                  <a:srgbClr val="0D0D0D"/>
                </a:solidFill>
                <a:effectLst/>
                <a:latin typeface="Söhne"/>
              </a:rPr>
              <a:t>Acné nodulaire : L'acné nodulaire se caractérise par des lésions profondes et douloureuses sous la peau appelées nodules. Ces nodules peuvent être volumineux et enflammés, et ils ont tendance à persister pendant des semaines, voire des mois.</a:t>
            </a:r>
          </a:p>
          <a:p>
            <a:pPr algn="l">
              <a:buFont typeface="+mj-lt"/>
              <a:buAutoNum type="arabicPeriod"/>
            </a:pPr>
            <a:r>
              <a:rPr lang="fr-FR" b="0" i="0" dirty="0">
                <a:solidFill>
                  <a:srgbClr val="0D0D0D"/>
                </a:solidFill>
                <a:effectLst/>
                <a:latin typeface="Söhne"/>
              </a:rPr>
              <a:t>Acné kystique : L'acné kystique est similaire à l'acné nodulaire, mais elle implique des kystes encore plus profonds et plus enflammés. Ces kystes peuvent être remplis de pus et peuvent laisser des cicatrices importantes.</a:t>
            </a:r>
          </a:p>
          <a:p>
            <a:pPr algn="l">
              <a:buFont typeface="+mj-lt"/>
              <a:buAutoNum type="arabicPeriod"/>
            </a:pPr>
            <a:r>
              <a:rPr lang="fr-FR" b="0" i="0" dirty="0">
                <a:solidFill>
                  <a:srgbClr val="0D0D0D"/>
                </a:solidFill>
                <a:effectLst/>
                <a:latin typeface="Söhne"/>
              </a:rPr>
              <a:t>Acné </a:t>
            </a:r>
            <a:r>
              <a:rPr lang="fr-FR" b="0" i="0" dirty="0" err="1">
                <a:solidFill>
                  <a:srgbClr val="0D0D0D"/>
                </a:solidFill>
                <a:effectLst/>
                <a:latin typeface="Söhne"/>
              </a:rPr>
              <a:t>papulo</a:t>
            </a:r>
            <a:r>
              <a:rPr lang="fr-FR" b="0" i="0" dirty="0">
                <a:solidFill>
                  <a:srgbClr val="0D0D0D"/>
                </a:solidFill>
                <a:effectLst/>
                <a:latin typeface="Söhne"/>
              </a:rPr>
              <a:t>-pustuleuse : Cette forme d'acné se manifeste par des papules (petits boutons rouges enflammés) et des pustules (boutons remplis de pus) sur la peau. Elle peut être modérée à sévère et nécessite souvent un traitement médical.</a:t>
            </a:r>
          </a:p>
          <a:p>
            <a:pPr algn="l">
              <a:buFont typeface="+mj-lt"/>
              <a:buAutoNum type="arabicPeriod"/>
            </a:pPr>
            <a:r>
              <a:rPr lang="fr-FR" b="0" i="0" dirty="0">
                <a:solidFill>
                  <a:srgbClr val="0D0D0D"/>
                </a:solidFill>
                <a:effectLst/>
                <a:latin typeface="Söhne"/>
              </a:rPr>
              <a:t>Acné </a:t>
            </a:r>
            <a:r>
              <a:rPr lang="fr-FR" b="0" i="0" dirty="0" err="1">
                <a:solidFill>
                  <a:srgbClr val="0D0D0D"/>
                </a:solidFill>
                <a:effectLst/>
                <a:latin typeface="Söhne"/>
              </a:rPr>
              <a:t>conglobata</a:t>
            </a:r>
            <a:r>
              <a:rPr lang="fr-FR" b="0" i="0" dirty="0">
                <a:solidFill>
                  <a:srgbClr val="0D0D0D"/>
                </a:solidFill>
                <a:effectLst/>
                <a:latin typeface="Söhne"/>
              </a:rPr>
              <a:t> : L'acné </a:t>
            </a:r>
            <a:r>
              <a:rPr lang="fr-FR" b="0" i="0" dirty="0" err="1">
                <a:solidFill>
                  <a:srgbClr val="0D0D0D"/>
                </a:solidFill>
                <a:effectLst/>
                <a:latin typeface="Söhne"/>
              </a:rPr>
              <a:t>conglobata</a:t>
            </a:r>
            <a:r>
              <a:rPr lang="fr-FR" b="0" i="0" dirty="0">
                <a:solidFill>
                  <a:srgbClr val="0D0D0D"/>
                </a:solidFill>
                <a:effectLst/>
                <a:latin typeface="Söhne"/>
              </a:rPr>
              <a:t> est une forme grave d'acné qui se caractérise par de larges kystes, des nodules enflammés et des lésions suppuratives. Elle peut provoquer des cicatrices graves et nécessite généralement un traitement médical intensif.</a:t>
            </a:r>
          </a:p>
          <a:p>
            <a:pPr algn="l">
              <a:buFont typeface="+mj-lt"/>
              <a:buAutoNum type="arabicPeriod"/>
            </a:pPr>
            <a:r>
              <a:rPr lang="fr-FR" b="0" i="0" dirty="0">
                <a:solidFill>
                  <a:srgbClr val="0D0D0D"/>
                </a:solidFill>
                <a:effectLst/>
                <a:latin typeface="Söhne"/>
              </a:rPr>
              <a:t>Acné </a:t>
            </a:r>
            <a:r>
              <a:rPr lang="fr-FR" b="0" i="0" dirty="0" err="1">
                <a:solidFill>
                  <a:srgbClr val="0D0D0D"/>
                </a:solidFill>
                <a:effectLst/>
                <a:latin typeface="Söhne"/>
              </a:rPr>
              <a:t>fulminans</a:t>
            </a:r>
            <a:r>
              <a:rPr lang="fr-FR" b="0" i="0" dirty="0">
                <a:solidFill>
                  <a:srgbClr val="0D0D0D"/>
                </a:solidFill>
                <a:effectLst/>
                <a:latin typeface="Söhne"/>
              </a:rPr>
              <a:t> : Il s'agit d'une forme rare et grave d'acné qui se manifeste soudainement par des nodules enflammés, des ulcères, des abcès et des symptômes systémiques tels que la fièvre et les douleurs articulaires. Elle nécessite un traitement médical urgent.</a:t>
            </a:r>
          </a:p>
          <a:p>
            <a:pPr algn="l">
              <a:buFont typeface="+mj-lt"/>
              <a:buAutoNum type="arabicPeriod"/>
            </a:pPr>
            <a:endParaRPr lang="fr-FR" b="0" i="0" dirty="0">
              <a:solidFill>
                <a:srgbClr val="0D0D0D"/>
              </a:solidFill>
              <a:effectLst/>
              <a:latin typeface="Söhne"/>
            </a:endParaRPr>
          </a:p>
          <a:p>
            <a:pPr algn="l"/>
            <a:r>
              <a:rPr lang="fr-FR" b="0" i="0" dirty="0">
                <a:solidFill>
                  <a:srgbClr val="0D0D0D"/>
                </a:solidFill>
                <a:effectLst/>
                <a:latin typeface="Söhne"/>
              </a:rPr>
              <a:t>Chaque type d'acné peut nécessiter une approche de traitement spécifique, allant des soins topiques en vente libre aux médicaments sur ordonnance, en passant par les traitements dermatologiques avancés tels que les peelings chimiques, la thérapie au laser ou les injections de corticostéroïdes. Il est important de consulter un dermatologue pour obtenir un diagnostic précis et un plan de traitement adapté à votre type d'acné et à sa gravité.</a:t>
            </a: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4</a:t>
            </a:fld>
            <a:endParaRPr lang="fr-FR"/>
          </a:p>
        </p:txBody>
      </p:sp>
    </p:spTree>
    <p:extLst>
      <p:ext uri="{BB962C8B-B14F-4D97-AF65-F5344CB8AC3E}">
        <p14:creationId xmlns:p14="http://schemas.microsoft.com/office/powerpoint/2010/main" val="3037670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0032A0"/>
                </a:solidFill>
                <a:effectLst/>
                <a:latin typeface="NIVEABrandType-Regular"/>
              </a:rPr>
              <a:t>1. </a:t>
            </a:r>
            <a:r>
              <a:rPr lang="fr-FR" b="0" i="0" u="sng" dirty="0">
                <a:solidFill>
                  <a:srgbClr val="0032A0"/>
                </a:solidFill>
                <a:effectLst/>
                <a:latin typeface="NIVEABrandType-Regular"/>
                <a:hlinkClick r:id="rId3"/>
              </a:rPr>
              <a:t>Points noirs</a:t>
            </a:r>
            <a:r>
              <a:rPr lang="fr-FR" b="0" i="0" dirty="0">
                <a:solidFill>
                  <a:srgbClr val="0032A0"/>
                </a:solidFill>
                <a:effectLst/>
                <a:latin typeface="NIVEABrandType-Regular"/>
              </a:rPr>
              <a:t> - il s'agit de petits pores obstrués. Ils peuvent être de couleur noire ou jaune. Ils peuvent s'enflammer si on les perce, il est donc conseillé de les laisser tranquilles et d'opter plutôt pour un bon nettoyant.</a:t>
            </a:r>
            <a:br>
              <a:rPr lang="fr-FR" dirty="0"/>
            </a:br>
            <a:br>
              <a:rPr lang="fr-FR" dirty="0"/>
            </a:br>
            <a:r>
              <a:rPr lang="fr-FR" b="0" i="0" dirty="0">
                <a:solidFill>
                  <a:srgbClr val="0032A0"/>
                </a:solidFill>
                <a:effectLst/>
                <a:latin typeface="NIVEABrandType-Regular"/>
              </a:rPr>
              <a:t>2. Les points blancs - ils sont similaires aux points noirs, mais sont souvent blancs (d'où leur nom).</a:t>
            </a:r>
            <a:br>
              <a:rPr lang="fr-FR" dirty="0"/>
            </a:br>
            <a:br>
              <a:rPr lang="fr-FR" dirty="0"/>
            </a:br>
            <a:r>
              <a:rPr lang="fr-FR" b="0" i="0" dirty="0">
                <a:solidFill>
                  <a:srgbClr val="0032A0"/>
                </a:solidFill>
                <a:effectLst/>
                <a:latin typeface="NIVEABrandType-Regular"/>
              </a:rPr>
              <a:t>3. Les papules - ce sont de petits boutons rouges qui peuvent être assez douloureux. </a:t>
            </a:r>
            <a:br>
              <a:rPr lang="fr-FR" dirty="0"/>
            </a:br>
            <a:br>
              <a:rPr lang="fr-FR" dirty="0"/>
            </a:br>
            <a:r>
              <a:rPr lang="fr-FR" b="0" i="0" dirty="0">
                <a:solidFill>
                  <a:srgbClr val="0032A0"/>
                </a:solidFill>
                <a:effectLst/>
                <a:latin typeface="NIVEABrandType-Regular"/>
              </a:rPr>
              <a:t>4. Les pustules - les papules deviennent souvent des pustules. Leur contenu peut s'enflammer, et les pustules présentent souvent une pointe blanche. Ne soyez pas tenté de les percer ! Optez plutôt pour une crème traitante. </a:t>
            </a:r>
            <a:br>
              <a:rPr lang="fr-FR" dirty="0"/>
            </a:br>
            <a:br>
              <a:rPr lang="fr-FR" dirty="0"/>
            </a:br>
            <a:r>
              <a:rPr lang="fr-FR" b="0" i="0" dirty="0">
                <a:solidFill>
                  <a:srgbClr val="0032A0"/>
                </a:solidFill>
                <a:effectLst/>
                <a:latin typeface="NIVEABrandType-Regular"/>
              </a:rPr>
              <a:t>5. Les nodules - ce sont de grosses bosses dures qui se forment sous la surface de la peau et peuvent être douloureuses.</a:t>
            </a:r>
            <a:br>
              <a:rPr lang="fr-FR" dirty="0"/>
            </a:br>
            <a:br>
              <a:rPr lang="fr-FR" dirty="0"/>
            </a:br>
            <a:r>
              <a:rPr lang="fr-FR" b="0" i="0" dirty="0">
                <a:solidFill>
                  <a:srgbClr val="0032A0"/>
                </a:solidFill>
                <a:effectLst/>
                <a:latin typeface="NIVEABrandType-Regular"/>
              </a:rPr>
              <a:t>6. Les kystes - ils peuvent être extrêmement douloureux. Ils ressemblent à des furoncles sous-cutanés et, comme ils se forment en profondeur, présentent un plus grand risque de mauvaise cicatrisation. </a:t>
            </a:r>
            <a:endParaRPr lang="fr-FR" dirty="0"/>
          </a:p>
        </p:txBody>
      </p:sp>
      <p:sp>
        <p:nvSpPr>
          <p:cNvPr id="4" name="Espace réservé du numéro de diapositive 3"/>
          <p:cNvSpPr>
            <a:spLocks noGrp="1"/>
          </p:cNvSpPr>
          <p:nvPr>
            <p:ph type="sldNum" sz="quarter" idx="5"/>
          </p:nvPr>
        </p:nvSpPr>
        <p:spPr/>
        <p:txBody>
          <a:bodyPr/>
          <a:lstStyle/>
          <a:p>
            <a:fld id="{8181DDA1-7EA9-44E9-B030-6E9B6209B249}" type="slidenum">
              <a:rPr lang="fr-FR" smtClean="0"/>
              <a:t>5</a:t>
            </a:fld>
            <a:endParaRPr lang="fr-FR"/>
          </a:p>
        </p:txBody>
      </p:sp>
    </p:spTree>
    <p:extLst>
      <p:ext uri="{BB962C8B-B14F-4D97-AF65-F5344CB8AC3E}">
        <p14:creationId xmlns:p14="http://schemas.microsoft.com/office/powerpoint/2010/main" val="131805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r>
              <a:rPr lang="fr-FR" b="1" i="0" dirty="0">
                <a:solidFill>
                  <a:srgbClr val="163860"/>
                </a:solidFill>
                <a:effectLst/>
                <a:latin typeface="inherit"/>
              </a:rPr>
              <a:t>Quels facteurs de risques ?</a:t>
            </a:r>
          </a:p>
          <a:p>
            <a:pPr algn="l" fontAlgn="base"/>
            <a:endParaRPr lang="fr-FR" b="1" i="0" dirty="0">
              <a:solidFill>
                <a:srgbClr val="163860"/>
              </a:solidFill>
              <a:effectLst/>
              <a:latin typeface="inherit"/>
            </a:endParaRPr>
          </a:p>
          <a:p>
            <a:pPr algn="l" fontAlgn="base"/>
            <a:r>
              <a:rPr lang="fr-FR" b="0" i="0" dirty="0">
                <a:solidFill>
                  <a:srgbClr val="163860"/>
                </a:solidFill>
                <a:effectLst/>
                <a:latin typeface="inherit"/>
              </a:rPr>
              <a:t>Les facteurs de risque sont connus : certains s'ils sont pris en compte peuvent éviter une aggravation .</a:t>
            </a:r>
          </a:p>
          <a:p>
            <a:pPr algn="l" fontAlgn="base"/>
            <a:endParaRPr lang="fr-FR" b="0" i="0" dirty="0">
              <a:solidFill>
                <a:srgbClr val="163860"/>
              </a:solidFill>
              <a:effectLst/>
              <a:latin typeface="inheri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b="0" i="0" dirty="0">
                <a:solidFill>
                  <a:srgbClr val="163860"/>
                </a:solidFill>
                <a:effectLst/>
                <a:latin typeface="inherit"/>
              </a:rPr>
              <a:t>L'</a:t>
            </a:r>
            <a:r>
              <a:rPr lang="fr-FR" b="1" i="0" dirty="0">
                <a:solidFill>
                  <a:srgbClr val="163860"/>
                </a:solidFill>
                <a:effectLst/>
                <a:latin typeface="inherit"/>
              </a:rPr>
              <a:t>hérédité</a:t>
            </a:r>
            <a:r>
              <a:rPr lang="fr-FR" b="0" i="0" dirty="0">
                <a:solidFill>
                  <a:srgbClr val="163860"/>
                </a:solidFill>
                <a:effectLst/>
                <a:latin typeface="inherit"/>
              </a:rPr>
              <a:t> : </a:t>
            </a:r>
            <a:r>
              <a:rPr lang="fr-FR" b="0" i="0" dirty="0">
                <a:solidFill>
                  <a:srgbClr val="0D0D0D"/>
                </a:solidFill>
                <a:effectLst/>
                <a:latin typeface="ui-sans-serif"/>
              </a:rPr>
              <a:t>Antécédents familiaux d'acné. Si vos parents ont eu de l'acné, vous êtes plus susceptible d'en avoir</a:t>
            </a:r>
            <a:r>
              <a:rPr lang="fr-FR" b="0" i="0" dirty="0">
                <a:solidFill>
                  <a:srgbClr val="163860"/>
                </a:solidFill>
                <a:effectLst/>
                <a:latin typeface="inherit"/>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b="0" i="0" dirty="0">
              <a:solidFill>
                <a:srgbClr val="163860"/>
              </a:solidFill>
              <a:effectLst/>
              <a:latin typeface="inherit"/>
            </a:endParaRPr>
          </a:p>
          <a:p>
            <a:pPr algn="l">
              <a:buFont typeface="Arial" panose="020B0604020202020204" pitchFamily="34" charset="0"/>
              <a:buNone/>
            </a:pPr>
            <a:r>
              <a:rPr lang="fr-FR" b="0" i="0" dirty="0">
                <a:solidFill>
                  <a:srgbClr val="163860"/>
                </a:solidFill>
                <a:effectLst/>
                <a:latin typeface="inherit"/>
              </a:rPr>
              <a:t>Les</a:t>
            </a:r>
            <a:r>
              <a:rPr lang="fr-FR" b="1" i="0" dirty="0">
                <a:solidFill>
                  <a:srgbClr val="163860"/>
                </a:solidFill>
                <a:effectLst/>
                <a:latin typeface="inherit"/>
              </a:rPr>
              <a:t> facteurs hormonaux: </a:t>
            </a:r>
          </a:p>
          <a:p>
            <a:pPr marL="171450" indent="-171450" algn="l">
              <a:buFont typeface="Arial" panose="020B0604020202020204" pitchFamily="34" charset="0"/>
              <a:buChar char="•"/>
            </a:pPr>
            <a:r>
              <a:rPr lang="fr-FR" b="0" i="0" dirty="0">
                <a:solidFill>
                  <a:srgbClr val="0D0D0D"/>
                </a:solidFill>
                <a:effectLst/>
                <a:latin typeface="ui-sans-serif"/>
              </a:rPr>
              <a:t>Les fluctuations hormonales pendant l'adolescence.</a:t>
            </a:r>
          </a:p>
          <a:p>
            <a:pPr marL="171450" indent="-171450" algn="l">
              <a:buFont typeface="Arial" panose="020B0604020202020204" pitchFamily="34" charset="0"/>
              <a:buChar char="•"/>
            </a:pPr>
            <a:r>
              <a:rPr lang="fr-FR" b="0" i="0" dirty="0">
                <a:solidFill>
                  <a:srgbClr val="0D0D0D"/>
                </a:solidFill>
                <a:effectLst/>
                <a:latin typeface="ui-sans-serif"/>
              </a:rPr>
              <a:t>Les menstruations, la grossesse et l'utilisation de contraceptifs hormonaux chez les femmes.</a:t>
            </a:r>
          </a:p>
          <a:p>
            <a:pPr marL="171450" indent="-171450" algn="l">
              <a:buFont typeface="Arial" panose="020B0604020202020204" pitchFamily="34" charset="0"/>
              <a:buChar char="•"/>
            </a:pPr>
            <a:r>
              <a:rPr lang="fr-FR" b="0" i="0" dirty="0">
                <a:solidFill>
                  <a:srgbClr val="0D0D0D"/>
                </a:solidFill>
                <a:effectLst/>
                <a:latin typeface="ui-sans-serif"/>
              </a:rPr>
              <a:t>Les troubles endocriniens comme le syndrome des ovaires polykystiques (SOPK).</a:t>
            </a:r>
          </a:p>
          <a:p>
            <a:pPr algn="l" fontAlgn="base"/>
            <a:endParaRPr lang="fr-FR" b="0" i="0" dirty="0">
              <a:solidFill>
                <a:srgbClr val="163860"/>
              </a:solidFill>
              <a:effectLst/>
              <a:latin typeface="inherit"/>
            </a:endParaRPr>
          </a:p>
          <a:p>
            <a:pPr algn="l" fontAlgn="base"/>
            <a:r>
              <a:rPr lang="fr-FR" b="0" i="0" dirty="0">
                <a:solidFill>
                  <a:srgbClr val="163860"/>
                </a:solidFill>
                <a:effectLst/>
                <a:latin typeface="inherit"/>
              </a:rPr>
              <a:t>L'</a:t>
            </a:r>
            <a:r>
              <a:rPr lang="fr-FR" b="1" i="0" dirty="0">
                <a:solidFill>
                  <a:srgbClr val="163860"/>
                </a:solidFill>
                <a:effectLst/>
                <a:latin typeface="inherit"/>
              </a:rPr>
              <a:t>exposition au soleil n'est pas conseillé </a:t>
            </a:r>
            <a:r>
              <a:rPr lang="fr-FR" b="0" i="0" dirty="0">
                <a:solidFill>
                  <a:srgbClr val="163860"/>
                </a:solidFill>
                <a:effectLst/>
                <a:latin typeface="inherit"/>
              </a:rPr>
              <a:t>et ce même si elle peut donner l'impression transitoire de réduire les lésions compte tenu de son effet anti inflammatoire. En effet les </a:t>
            </a:r>
            <a:r>
              <a:rPr lang="fr-FR" b="0" i="0" dirty="0">
                <a:solidFill>
                  <a:srgbClr val="163860"/>
                </a:solidFill>
                <a:effectLst/>
                <a:latin typeface="inherit"/>
                <a:hlinkClick r:id="rId3"/>
              </a:rPr>
              <a:t>rayons ultraviolets</a:t>
            </a:r>
            <a:r>
              <a:rPr lang="fr-FR" b="0" i="0" dirty="0">
                <a:solidFill>
                  <a:srgbClr val="163860"/>
                </a:solidFill>
                <a:effectLst/>
                <a:latin typeface="inherit"/>
              </a:rPr>
              <a:t>(UV) accentuent le bouchon corné ce qui explique l'aggravation de l'acné après exposition au soleil.</a:t>
            </a:r>
          </a:p>
          <a:p>
            <a:pPr algn="l" fontAlgn="base"/>
            <a:endParaRPr lang="fr-FR" b="0" i="0" dirty="0">
              <a:solidFill>
                <a:srgbClr val="163860"/>
              </a:solidFill>
              <a:effectLst/>
              <a:latin typeface="inherit"/>
            </a:endParaRPr>
          </a:p>
          <a:p>
            <a:pPr algn="l" fontAlgn="base"/>
            <a:r>
              <a:rPr lang="fr-FR" b="0" i="0" dirty="0">
                <a:solidFill>
                  <a:srgbClr val="163860"/>
                </a:solidFill>
                <a:effectLst/>
                <a:latin typeface="inherit"/>
              </a:rPr>
              <a:t>Certains</a:t>
            </a:r>
            <a:r>
              <a:rPr lang="fr-FR" b="1" i="0" dirty="0">
                <a:solidFill>
                  <a:srgbClr val="163860"/>
                </a:solidFill>
                <a:effectLst/>
                <a:latin typeface="inherit"/>
              </a:rPr>
              <a:t> médicaments : </a:t>
            </a:r>
            <a:r>
              <a:rPr lang="fr-FR" b="0" i="0" dirty="0">
                <a:solidFill>
                  <a:srgbClr val="0D0D0D"/>
                </a:solidFill>
                <a:effectLst/>
                <a:latin typeface="ui-sans-serif"/>
              </a:rPr>
              <a:t>tels que les corticostéroïdes, les androgènes et le lithium</a:t>
            </a:r>
            <a:endParaRPr lang="fr-FR" b="0" i="0" dirty="0">
              <a:solidFill>
                <a:srgbClr val="163860"/>
              </a:solidFill>
              <a:effectLst/>
              <a:latin typeface="inherit"/>
            </a:endParaRPr>
          </a:p>
          <a:p>
            <a:pPr algn="l" fontAlgn="base"/>
            <a:endParaRPr lang="fr-FR" b="0" i="0" dirty="0">
              <a:solidFill>
                <a:srgbClr val="163860"/>
              </a:solidFill>
              <a:effectLst/>
              <a:latin typeface="inheri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b="1" i="0" dirty="0">
                <a:solidFill>
                  <a:schemeClr val="bg1"/>
                </a:solidFill>
                <a:effectLst/>
                <a:latin typeface="inherit"/>
              </a:rPr>
              <a:t>Alimentation</a:t>
            </a:r>
            <a:r>
              <a:rPr lang="fr-FR" b="0" i="0" dirty="0">
                <a:solidFill>
                  <a:srgbClr val="163860"/>
                </a:solidFill>
                <a:effectLst/>
                <a:latin typeface="inherit"/>
              </a:rPr>
              <a:t> : </a:t>
            </a:r>
            <a:r>
              <a:rPr lang="fr-FR" b="0" i="0" dirty="0">
                <a:solidFill>
                  <a:srgbClr val="0D0D0D"/>
                </a:solidFill>
                <a:effectLst/>
                <a:latin typeface="ui-sans-serif"/>
              </a:rPr>
              <a:t>Une alimentation riche en glucides raffinés et produits laitiers pourrait être liée à l'acné chez certaines personnes.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fr-FR" b="0" i="0" dirty="0">
              <a:solidFill>
                <a:srgbClr val="0D0D0D"/>
              </a:solidFill>
              <a:effectLst/>
              <a:latin typeface="ui-sans-serif"/>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b="1" i="0" dirty="0">
                <a:solidFill>
                  <a:srgbClr val="0D0D0D"/>
                </a:solidFill>
                <a:effectLst/>
                <a:latin typeface="ui-sans-serif"/>
              </a:rPr>
              <a:t>L’hygiène : </a:t>
            </a:r>
            <a:r>
              <a:rPr lang="fr-FR" b="0" i="0" dirty="0">
                <a:solidFill>
                  <a:srgbClr val="0D0D0D"/>
                </a:solidFill>
                <a:effectLst/>
                <a:latin typeface="ui-sans-serif"/>
              </a:rPr>
              <a:t>Une hygiène inadéquate ou excessive de la peau</a:t>
            </a:r>
          </a:p>
          <a:p>
            <a:pPr algn="l" fontAlgn="base"/>
            <a:endParaRPr lang="fr-FR" b="0" i="0" dirty="0">
              <a:solidFill>
                <a:srgbClr val="163860"/>
              </a:solidFill>
              <a:effectLst/>
              <a:latin typeface="inherit"/>
            </a:endParaRPr>
          </a:p>
          <a:p>
            <a:pPr algn="l" fontAlgn="base"/>
            <a:endParaRPr lang="fr-FR" b="0" i="0" dirty="0">
              <a:solidFill>
                <a:srgbClr val="163860"/>
              </a:solidFill>
              <a:effectLst/>
              <a:latin typeface="inherit"/>
            </a:endParaRPr>
          </a:p>
          <a:p>
            <a:pPr algn="l" fontAlgn="base"/>
            <a:r>
              <a:rPr lang="fr-FR" b="0" i="0" dirty="0">
                <a:solidFill>
                  <a:srgbClr val="0D0D0D"/>
                </a:solidFill>
                <a:effectLst/>
                <a:latin typeface="ui-sans-serif"/>
              </a:rPr>
              <a:t>En tenant compte de ces facteurs, il est possible de prendre des mesures préventives et de gestion pour minimiser les risques d'apparition ou d'aggravation de l'acné.</a:t>
            </a:r>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6</a:t>
            </a:fld>
            <a:endParaRPr lang="fr-FR"/>
          </a:p>
        </p:txBody>
      </p:sp>
    </p:spTree>
    <p:extLst>
      <p:ext uri="{BB962C8B-B14F-4D97-AF65-F5344CB8AC3E}">
        <p14:creationId xmlns:p14="http://schemas.microsoft.com/office/powerpoint/2010/main" val="1721788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58750" indent="0">
              <a:buNone/>
            </a:pPr>
            <a:r>
              <a:rPr lang="fr-FR" b="1" dirty="0"/>
              <a:t>Comme vous le savez, la gamme pureté se compose désormais de 4 produits distincts :</a:t>
            </a:r>
          </a:p>
          <a:p>
            <a:pPr marL="330200" indent="-171450">
              <a:buFont typeface="Arial" panose="020B0604020202020204" pitchFamily="34" charset="0"/>
              <a:buChar char="•"/>
            </a:pPr>
            <a:r>
              <a:rPr lang="fr-FR" b="1" dirty="0"/>
              <a:t>Emulsion pure</a:t>
            </a:r>
            <a:r>
              <a:rPr lang="fr-FR" b="1" baseline="0" dirty="0"/>
              <a:t> pour purifier et </a:t>
            </a:r>
            <a:r>
              <a:rPr lang="fr-FR" b="1" baseline="0" dirty="0" err="1"/>
              <a:t>reguler</a:t>
            </a:r>
            <a:endParaRPr lang="fr-FR" b="1" baseline="0" dirty="0"/>
          </a:p>
          <a:p>
            <a:pPr marL="330200" indent="-171450">
              <a:buFont typeface="Arial" panose="020B0604020202020204" pitchFamily="34" charset="0"/>
              <a:buChar char="•"/>
            </a:pPr>
            <a:r>
              <a:rPr lang="fr-FR" b="1" baseline="0" dirty="0" err="1"/>
              <a:t>Juvénil</a:t>
            </a:r>
            <a:r>
              <a:rPr lang="fr-FR" b="1" baseline="0" dirty="0"/>
              <a:t> et </a:t>
            </a:r>
            <a:r>
              <a:rPr lang="fr-FR" b="1" baseline="0" dirty="0" err="1"/>
              <a:t>sos</a:t>
            </a:r>
            <a:r>
              <a:rPr lang="fr-FR" b="1" baseline="0" dirty="0"/>
              <a:t> spot roll on pour assainir et cicatriser</a:t>
            </a:r>
          </a:p>
          <a:p>
            <a:pPr marL="330200" indent="-171450">
              <a:buFont typeface="Arial" panose="020B0604020202020204" pitchFamily="34" charset="0"/>
              <a:buChar char="•"/>
            </a:pPr>
            <a:r>
              <a:rPr lang="fr-FR" b="1" baseline="0" dirty="0"/>
              <a:t>Crème 15 pour purifier et apaiser/adoucir</a:t>
            </a:r>
          </a:p>
          <a:p>
            <a:pPr marL="158750" indent="0">
              <a:buNone/>
            </a:pPr>
            <a:endParaRPr lang="fr-FR" b="1" baseline="0" dirty="0"/>
          </a:p>
          <a:p>
            <a:pPr marL="158750" indent="0">
              <a:buNone/>
            </a:pPr>
            <a:r>
              <a:rPr lang="fr-FR" b="1" baseline="0" dirty="0"/>
              <a:t>Voyons un petit plus en détails les actions et bénéfices de chacun :</a:t>
            </a:r>
          </a:p>
        </p:txBody>
      </p:sp>
      <p:sp>
        <p:nvSpPr>
          <p:cNvPr id="4" name="Espace réservé du numéro de diapositive 3"/>
          <p:cNvSpPr>
            <a:spLocks noGrp="1"/>
          </p:cNvSpPr>
          <p:nvPr>
            <p:ph type="sldNum" sz="quarter" idx="10"/>
          </p:nvPr>
        </p:nvSpPr>
        <p:spPr/>
        <p:txBody>
          <a:bodyPr/>
          <a:lstStyle/>
          <a:p>
            <a:fld id="{CE563EA7-A024-41BE-BFA5-2D2CC21575F9}" type="slidenum">
              <a:rPr lang="fr-FR" smtClean="0"/>
              <a:pPr/>
              <a:t>8</a:t>
            </a:fld>
            <a:endParaRPr lang="fr-FR"/>
          </a:p>
        </p:txBody>
      </p:sp>
    </p:spTree>
    <p:extLst>
      <p:ext uri="{BB962C8B-B14F-4D97-AF65-F5344CB8AC3E}">
        <p14:creationId xmlns:p14="http://schemas.microsoft.com/office/powerpoint/2010/main" val="2742902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67263" y="615950"/>
            <a:ext cx="5483225" cy="3084513"/>
          </a:xfrm>
        </p:spPr>
      </p:sp>
      <p:sp>
        <p:nvSpPr>
          <p:cNvPr id="3" name="Espace réservé des commentaires 2"/>
          <p:cNvSpPr>
            <a:spLocks noGrp="1"/>
          </p:cNvSpPr>
          <p:nvPr>
            <p:ph type="body" idx="1"/>
          </p:nvPr>
        </p:nvSpPr>
        <p:spPr/>
        <p:txBody>
          <a:bodyPr>
            <a:normAutofit fontScale="55000" lnSpcReduction="20000"/>
          </a:bodyPr>
          <a:lstStyle/>
          <a:p>
            <a:pPr marL="158750" indent="0" rtl="0" eaLnBrk="1" fontAlgn="ctr" latinLnBrk="0" hangingPunct="1">
              <a:buNone/>
            </a:pPr>
            <a:r>
              <a:rPr lang="fr-FR" sz="1200" b="1" i="0" u="none" strike="noStrike" cap="none" dirty="0">
                <a:solidFill>
                  <a:srgbClr val="000000"/>
                </a:solidFill>
                <a:effectLst/>
                <a:latin typeface="Arial"/>
                <a:ea typeface="Arial"/>
                <a:cs typeface="Arial"/>
                <a:sym typeface="Arial"/>
              </a:rPr>
              <a:t>EMULSION PURE</a:t>
            </a:r>
            <a:endParaRPr lang="fr-FR" sz="1200" b="0" i="0" u="none" strike="noStrike" cap="none" dirty="0">
              <a:solidFill>
                <a:srgbClr val="000000"/>
              </a:solidFill>
              <a:effectLst/>
              <a:latin typeface="Arial"/>
              <a:ea typeface="Arial"/>
              <a:cs typeface="Arial"/>
              <a:sym typeface="Arial"/>
            </a:endParaRPr>
          </a:p>
          <a:p>
            <a:pPr marL="158750" indent="0" rtl="0" eaLnBrk="1" fontAlgn="auto" latinLnBrk="0" hangingPunct="1">
              <a:buNone/>
            </a:pPr>
            <a:r>
              <a:rPr lang="fr-FR" sz="1200" b="0" i="0" u="none" strike="noStrike" cap="none" baseline="0" dirty="0">
                <a:solidFill>
                  <a:srgbClr val="000000"/>
                </a:solidFill>
                <a:effectLst/>
                <a:latin typeface="Arial"/>
                <a:ea typeface="Arial"/>
                <a:cs typeface="Arial"/>
                <a:sym typeface="Arial"/>
              </a:rPr>
              <a:t>Emulsion traitante aromatique aux 5 huiles essentielles, représentation même de la quintessence.</a:t>
            </a:r>
          </a:p>
          <a:p>
            <a:pPr marL="158750" indent="0" rtl="0" eaLnBrk="1" fontAlgn="ctr" latinLnBrk="0" hangingPunct="1">
              <a:buNone/>
            </a:pPr>
            <a:r>
              <a:rPr lang="fr-FR" sz="1200" b="0" i="0" u="none" strike="noStrike" cap="none" dirty="0">
                <a:solidFill>
                  <a:srgbClr val="000000"/>
                </a:solidFill>
                <a:effectLst/>
                <a:latin typeface="Arial"/>
                <a:ea typeface="Arial"/>
                <a:cs typeface="Arial"/>
                <a:sym typeface="Arial"/>
              </a:rPr>
              <a:t>PURIFIANTE ASSAINISSANTE &amp;</a:t>
            </a:r>
            <a:r>
              <a:rPr lang="fr-FR" sz="1200" b="0" i="0" u="none" strike="noStrike" cap="none" baseline="0" dirty="0">
                <a:solidFill>
                  <a:srgbClr val="000000"/>
                </a:solidFill>
                <a:effectLst/>
                <a:latin typeface="Arial"/>
                <a:ea typeface="Arial"/>
                <a:cs typeface="Arial"/>
                <a:sym typeface="Arial"/>
              </a:rPr>
              <a:t> REVITALISANTE</a:t>
            </a:r>
            <a:endParaRPr lang="fr-FR"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endParaRPr lang="fr-FR" sz="1200" b="0" i="0" u="none" strike="noStrike" cap="none" dirty="0">
              <a:solidFill>
                <a:srgbClr val="000000"/>
              </a:solidFill>
              <a:effectLst/>
              <a:latin typeface="Arial"/>
              <a:ea typeface="Arial"/>
              <a:cs typeface="Arial"/>
              <a:sym typeface="Arial"/>
            </a:endParaRPr>
          </a:p>
          <a:p>
            <a:pPr marL="158750" indent="0" rtl="0" eaLnBrk="1" fontAlgn="ctr" latinLnBrk="0" hangingPunct="1">
              <a:buNone/>
            </a:pPr>
            <a:r>
              <a:rPr lang="fr-FR" sz="1200" b="0" i="0" u="none" strike="noStrike" cap="none" baseline="0" dirty="0">
                <a:solidFill>
                  <a:srgbClr val="000000"/>
                </a:solidFill>
                <a:effectLst/>
                <a:latin typeface="Arial"/>
                <a:ea typeface="Arial"/>
                <a:cs typeface="Arial"/>
                <a:sym typeface="Arial"/>
              </a:rPr>
              <a:t>Quintessence: </a:t>
            </a:r>
            <a:r>
              <a:rPr lang="fr-FR" sz="1200" b="1" i="0" u="none" strike="noStrike" cap="none" baseline="0" dirty="0">
                <a:solidFill>
                  <a:srgbClr val="000000"/>
                </a:solidFill>
                <a:effectLst/>
                <a:latin typeface="Arial"/>
                <a:ea typeface="Arial"/>
                <a:cs typeface="Arial"/>
                <a:sym typeface="Arial"/>
              </a:rPr>
              <a:t>purifie, revitalise</a:t>
            </a:r>
          </a:p>
          <a:p>
            <a:pPr marL="158750" indent="0">
              <a:buNone/>
            </a:pPr>
            <a:endParaRPr lang="fr-FR" b="0" baseline="0" dirty="0"/>
          </a:p>
          <a:p>
            <a:pPr marL="158750" indent="0">
              <a:buNone/>
            </a:pPr>
            <a:r>
              <a:rPr lang="fr-FR" b="0" baseline="0" dirty="0"/>
              <a:t>4,3% DE QUINTESSENCE + EAU</a:t>
            </a:r>
          </a:p>
          <a:p>
            <a:pPr marL="158750" indent="0">
              <a:buNone/>
            </a:pPr>
            <a:endParaRPr lang="fr-FR" b="0" baseline="0" dirty="0"/>
          </a:p>
          <a:p>
            <a:r>
              <a:rPr lang="fr-FR" sz="1200" i="0" kern="1200" baseline="0" dirty="0">
                <a:solidFill>
                  <a:schemeClr val="tx1"/>
                </a:solidFill>
                <a:effectLst/>
                <a:latin typeface="+mn-lt"/>
                <a:ea typeface="+mn-ea"/>
                <a:cs typeface="+mn-cs"/>
              </a:rPr>
              <a:t>EMULSION PURE</a:t>
            </a:r>
          </a:p>
          <a:p>
            <a:endParaRPr lang="fr-FR" sz="1200" i="0" kern="1200" baseline="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Descriptif</a:t>
            </a:r>
          </a:p>
          <a:p>
            <a:r>
              <a:rPr lang="fr-FR" sz="1200" b="0" i="0" kern="1200" dirty="0">
                <a:solidFill>
                  <a:schemeClr val="tx1"/>
                </a:solidFill>
                <a:effectLst/>
                <a:latin typeface="+mn-lt"/>
                <a:ea typeface="+mn-ea"/>
                <a:cs typeface="+mn-cs"/>
              </a:rPr>
              <a:t>Cette lotion traitante sans alcool, aux 5 huiles essentielles de la Quintessence Yon-Ka est le soin anti-imperfections par excellence, Elle assainit, apaise et favorise la régénération de la peau, limitant ainsi les séquelles laissées par l'acné. De texture fluide, l'Emulsion Pure est vite absorbée et ne laisse aucun film gras. Une efficacité sans pareille contre les impuretés juvéniles ou celles de l'âge adulte pour retrouver rapidement une peau plus nette et plus saine !</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Promesse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prstClr val="black"/>
                </a:solidFill>
                <a:latin typeface="Century Gothic" panose="020B0502020202020204" pitchFamily="34" charset="0"/>
              </a:rPr>
              <a:t>Lotion SOS purifiante aux 5 huiles essentielles</a:t>
            </a:r>
          </a:p>
          <a:p>
            <a:endParaRPr lang="fr-FR" sz="1200" i="0" u="sng" kern="1200" dirty="0">
              <a:solidFill>
                <a:schemeClr val="tx1"/>
              </a:solidFill>
              <a:effectLst/>
              <a:latin typeface="+mn-lt"/>
              <a:ea typeface="+mn-ea"/>
              <a:cs typeface="+mn-cs"/>
            </a:endParaRPr>
          </a:p>
          <a:p>
            <a:r>
              <a:rPr lang="fr-FR" sz="1200" i="0" u="sng" kern="1200" dirty="0">
                <a:solidFill>
                  <a:schemeClr val="tx1"/>
                </a:solidFill>
                <a:effectLst/>
                <a:latin typeface="+mn-lt"/>
                <a:ea typeface="+mn-ea"/>
                <a:cs typeface="+mn-cs"/>
              </a:rPr>
              <a:t>Pour qui </a:t>
            </a:r>
            <a:r>
              <a:rPr lang="fr-FR" sz="1200" i="0" u="sng" kern="1200" baseline="0" dirty="0">
                <a:solidFill>
                  <a:schemeClr val="tx1"/>
                </a:solidFill>
                <a:effectLst/>
                <a:latin typeface="+mn-lt"/>
                <a:ea typeface="+mn-ea"/>
                <a:cs typeface="+mn-cs"/>
              </a:rPr>
              <a:t>?</a:t>
            </a:r>
          </a:p>
          <a:p>
            <a:r>
              <a:rPr lang="fr-FR" sz="1200" dirty="0">
                <a:solidFill>
                  <a:prstClr val="black"/>
                </a:solidFill>
                <a:latin typeface="Century Gothic" panose="020B0502020202020204" pitchFamily="34" charset="0"/>
              </a:rPr>
              <a:t>Peaux grasses sensibilisées</a:t>
            </a:r>
          </a:p>
          <a:p>
            <a:r>
              <a:rPr lang="fr-FR" sz="1200" dirty="0">
                <a:solidFill>
                  <a:prstClr val="black"/>
                </a:solidFill>
                <a:latin typeface="Century Gothic" panose="020B0502020202020204" pitchFamily="34" charset="0"/>
              </a:rPr>
              <a:t>Tous âges</a:t>
            </a:r>
          </a:p>
          <a:p>
            <a:endParaRPr lang="fr-FR" sz="1200" dirty="0">
              <a:solidFill>
                <a:prstClr val="black"/>
              </a:solidFill>
              <a:latin typeface="Century Gothic" panose="020B0502020202020204" pitchFamily="34" charset="0"/>
            </a:endParaRPr>
          </a:p>
          <a:p>
            <a:r>
              <a:rPr lang="fr-FR" sz="1200" dirty="0">
                <a:solidFill>
                  <a:prstClr val="black"/>
                </a:solidFill>
                <a:latin typeface="Century Gothic" panose="020B0502020202020204" pitchFamily="34" charset="0"/>
              </a:rPr>
              <a:t>« J’ai des imperfections ponctuelles et je recherche un produit pour les traiter »</a:t>
            </a:r>
          </a:p>
          <a:p>
            <a:r>
              <a:rPr lang="fr-FR" sz="1200" dirty="0">
                <a:solidFill>
                  <a:prstClr val="black"/>
                </a:solidFill>
                <a:latin typeface="Century Gothic" panose="020B0502020202020204" pitchFamily="34" charset="0"/>
              </a:rPr>
              <a:t>« J’ai des brillances au niveau du front »</a:t>
            </a:r>
          </a:p>
          <a:p>
            <a:endParaRPr lang="fr-FR" sz="1200" dirty="0">
              <a:solidFill>
                <a:prstClr val="black"/>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Ingrédients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Quintessence = rééquilibrant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r>
              <a:rPr lang="fr-FR" sz="1200" i="0" u="sng" kern="1200" dirty="0">
                <a:solidFill>
                  <a:schemeClr val="tx1"/>
                </a:solidFill>
                <a:effectLst/>
                <a:latin typeface="+mn-lt"/>
                <a:ea typeface="+mn-ea"/>
                <a:cs typeface="+mn-cs"/>
              </a:rPr>
              <a:t>Utilisation à domicile </a:t>
            </a:r>
          </a:p>
          <a:p>
            <a:r>
              <a:rPr lang="fr-FR" sz="1200" b="0" i="0" u="none" strike="noStrike" kern="1200" dirty="0">
                <a:solidFill>
                  <a:schemeClr val="tx1"/>
                </a:solidFill>
                <a:effectLst/>
                <a:latin typeface="+mn-lt"/>
                <a:ea typeface="+mn-ea"/>
                <a:cs typeface="+mn-cs"/>
              </a:rPr>
              <a:t>Matin et/ou soir, nettoyer/ démaquiller soigneusement le visage et </a:t>
            </a:r>
            <a:r>
              <a:rPr lang="fr-FR" sz="1200" b="0" i="0" u="none" strike="noStrike" kern="1200" dirty="0" err="1">
                <a:solidFill>
                  <a:schemeClr val="tx1"/>
                </a:solidFill>
                <a:effectLst/>
                <a:latin typeface="+mn-lt"/>
                <a:ea typeface="+mn-ea"/>
                <a:cs typeface="+mn-cs"/>
              </a:rPr>
              <a:t>brumiser</a:t>
            </a:r>
            <a:r>
              <a:rPr lang="fr-FR" sz="1200" b="0" i="0" u="none" strike="noStrike" kern="1200" dirty="0">
                <a:solidFill>
                  <a:schemeClr val="tx1"/>
                </a:solidFill>
                <a:effectLst/>
                <a:latin typeface="+mn-lt"/>
                <a:ea typeface="+mn-ea"/>
                <a:cs typeface="+mn-cs"/>
              </a:rPr>
              <a:t> la Lotion Yon-Ka adaptée. Imbiber une compresse (gaze ou coton) d'Emulsion pure. Appliquez la compresse sur la zone à traiter. Laissez agir 10 à 15 min. Terminer</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par l'application de la crème de soin adapté.</a:t>
            </a:r>
            <a:endParaRPr lang="fr-FR" sz="1200" b="0" i="0" u="sng" kern="1200" dirty="0">
              <a:solidFill>
                <a:schemeClr val="tx1"/>
              </a:solidFill>
              <a:effectLst/>
              <a:latin typeface="+mn-lt"/>
              <a:ea typeface="+mn-ea"/>
              <a:cs typeface="+mn-cs"/>
            </a:endParaRPr>
          </a:p>
          <a:p>
            <a:endParaRPr lang="fr-FR" sz="1200" b="0" i="0" u="sng" strike="noStrike" kern="1200" dirty="0">
              <a:solidFill>
                <a:schemeClr val="tx1"/>
              </a:solidFill>
              <a:effectLst/>
              <a:latin typeface="+mn-lt"/>
              <a:ea typeface="+mn-ea"/>
              <a:cs typeface="+mn-cs"/>
            </a:endParaRPr>
          </a:p>
          <a:p>
            <a:r>
              <a:rPr lang="fr-FR" sz="1200" b="0" i="0" u="sng" strike="noStrike" kern="1200" dirty="0">
                <a:solidFill>
                  <a:schemeClr val="tx1"/>
                </a:solidFill>
                <a:effectLst/>
                <a:latin typeface="+mn-lt"/>
                <a:ea typeface="+mn-ea"/>
                <a:cs typeface="+mn-cs"/>
              </a:rPr>
              <a:t>Tips</a:t>
            </a:r>
            <a:r>
              <a:rPr lang="fr-FR" sz="1200" b="0" i="0" u="none" strike="noStrike" kern="1200" baseline="0" dirty="0">
                <a:solidFill>
                  <a:schemeClr val="tx1"/>
                </a:solidFill>
                <a:effectLst/>
                <a:latin typeface="+mn-lt"/>
                <a:ea typeface="+mn-ea"/>
                <a:cs typeface="+mn-cs"/>
              </a:rPr>
              <a:t> </a:t>
            </a:r>
          </a:p>
          <a:p>
            <a:r>
              <a:rPr lang="fr-FR" sz="1200" b="0" i="0" u="none" strike="noStrike" kern="1200" dirty="0">
                <a:solidFill>
                  <a:schemeClr val="tx1"/>
                </a:solidFill>
                <a:effectLst/>
                <a:latin typeface="+mn-lt"/>
                <a:ea typeface="+mn-ea"/>
                <a:cs typeface="+mn-cs"/>
              </a:rPr>
              <a:t>Pour un soin purifiant expert, l'Emulsion Pure pourra être associée aux produits suivants : Gommage Yon-Ka,</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Masque 103,</a:t>
            </a:r>
            <a:r>
              <a:rPr lang="fr-FR" sz="1200" b="0" i="0" u="none" strike="noStrike" kern="1200" baseline="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Crème 15, Crème PG.</a:t>
            </a:r>
          </a:p>
          <a:p>
            <a:r>
              <a:rPr lang="fr-FR" sz="1200" b="0" i="0" u="none" strike="noStrike" kern="1200" dirty="0">
                <a:solidFill>
                  <a:schemeClr val="tx1"/>
                </a:solidFill>
                <a:effectLst/>
                <a:latin typeface="+mn-lt"/>
                <a:ea typeface="+mn-ea"/>
                <a:cs typeface="+mn-cs"/>
              </a:rPr>
              <a:t>L'Emulsion Pure est également recommandée en compresse dans les cas suivants : après épilation, pour apaiser et assainir, lors d'un coup de soleil, pour apaiser et régénérer</a:t>
            </a:r>
            <a:r>
              <a:rPr lang="fr-FR" sz="1200" b="0" i="0" u="none" strike="noStrike" kern="1200" baseline="0" dirty="0">
                <a:solidFill>
                  <a:schemeClr val="tx1"/>
                </a:solidFill>
                <a:effectLst/>
                <a:latin typeface="+mn-lt"/>
                <a:ea typeface="+mn-ea"/>
                <a:cs typeface="+mn-cs"/>
              </a:rPr>
              <a:t> et </a:t>
            </a:r>
            <a:r>
              <a:rPr lang="fr-FR" sz="1200" b="0" i="0" u="none" strike="noStrike" kern="1200" dirty="0">
                <a:solidFill>
                  <a:schemeClr val="tx1"/>
                </a:solidFill>
                <a:effectLst/>
                <a:latin typeface="+mn-lt"/>
                <a:ea typeface="+mn-ea"/>
                <a:cs typeface="+mn-cs"/>
              </a:rPr>
              <a:t>lors de piqûres de moustique, pour apaiser.</a:t>
            </a:r>
            <a:endParaRPr lang="fr-FR" sz="1200" b="0" i="0" u="none" strike="noStrike" kern="1200" baseline="0" dirty="0">
              <a:solidFill>
                <a:schemeClr val="tx1"/>
              </a:solidFill>
              <a:effectLst/>
              <a:latin typeface="+mn-lt"/>
              <a:ea typeface="+mn-ea"/>
              <a:cs typeface="+mn-cs"/>
            </a:endParaRPr>
          </a:p>
          <a:p>
            <a:endParaRPr lang="fr-FR" sz="1200" b="0" i="0" u="sng" kern="1200" dirty="0">
              <a:solidFill>
                <a:schemeClr val="tx1"/>
              </a:solidFill>
              <a:effectLst/>
              <a:latin typeface="+mn-lt"/>
              <a:ea typeface="+mn-ea"/>
              <a:cs typeface="+mn-cs"/>
            </a:endParaRPr>
          </a:p>
          <a:p>
            <a:r>
              <a:rPr lang="fr-FR" sz="1200" b="0" i="0" u="sng" kern="1200" dirty="0">
                <a:solidFill>
                  <a:schemeClr val="tx1"/>
                </a:solidFill>
                <a:effectLst/>
                <a:latin typeface="+mn-lt"/>
                <a:ea typeface="+mn-ea"/>
                <a:cs typeface="+mn-cs"/>
              </a:rPr>
              <a:t>Les + produits</a:t>
            </a:r>
          </a:p>
          <a:p>
            <a:pPr marL="171450" indent="-171450">
              <a:buFontTx/>
              <a:buChar char="-"/>
            </a:pPr>
            <a:r>
              <a:rPr lang="fr-FR" sz="1200" b="0" i="0" u="none" strike="noStrike" kern="1200" dirty="0">
                <a:solidFill>
                  <a:schemeClr val="tx1"/>
                </a:solidFill>
                <a:effectLst/>
                <a:latin typeface="+mn-lt"/>
                <a:ea typeface="+mn-ea"/>
                <a:cs typeface="+mn-cs"/>
              </a:rPr>
              <a:t>Contient 98% d’ingrédients d’origine naturelle </a:t>
            </a:r>
          </a:p>
          <a:p>
            <a:pPr marL="171450" indent="-171450">
              <a:buFontTx/>
              <a:buChar char="-"/>
            </a:pPr>
            <a:r>
              <a:rPr lang="fr-FR" sz="1200" b="0" i="0" u="none" strike="noStrike" kern="1200" dirty="0">
                <a:solidFill>
                  <a:schemeClr val="tx1"/>
                </a:solidFill>
                <a:effectLst/>
                <a:latin typeface="+mn-lt"/>
                <a:ea typeface="+mn-ea"/>
                <a:cs typeface="+mn-cs"/>
              </a:rPr>
              <a:t>Purifie et assainit la peau et favorise la régénération </a:t>
            </a:r>
          </a:p>
          <a:p>
            <a:pPr marL="171450" indent="-171450">
              <a:buFontTx/>
              <a:buChar char="-"/>
            </a:pPr>
            <a:r>
              <a:rPr lang="fr-FR" sz="1200" b="0" i="0" u="none" strike="noStrike" kern="1200" dirty="0">
                <a:solidFill>
                  <a:schemeClr val="tx1"/>
                </a:solidFill>
                <a:effectLst/>
                <a:latin typeface="+mn-lt"/>
                <a:ea typeface="+mn-ea"/>
                <a:cs typeface="+mn-cs"/>
              </a:rPr>
              <a:t>Atténue les impuretés légères</a:t>
            </a:r>
          </a:p>
          <a:p>
            <a:pPr marL="171450" indent="-171450">
              <a:buFontTx/>
              <a:buChar char="-"/>
            </a:pPr>
            <a:r>
              <a:rPr lang="fr-FR" sz="1200" b="0" i="0" u="none" strike="noStrike" kern="1200" dirty="0">
                <a:solidFill>
                  <a:schemeClr val="tx1"/>
                </a:solidFill>
                <a:effectLst/>
                <a:latin typeface="+mn-lt"/>
                <a:ea typeface="+mn-ea"/>
                <a:cs typeface="+mn-cs"/>
              </a:rPr>
              <a:t>Soin aromatique ultra pénétrant et sans alcool </a:t>
            </a:r>
            <a:endParaRPr lang="fr-FR" sz="1200" b="0" i="0" u="sng" kern="1200" dirty="0">
              <a:solidFill>
                <a:schemeClr val="tx1"/>
              </a:solidFill>
              <a:effectLst/>
              <a:latin typeface="+mn-lt"/>
              <a:ea typeface="+mn-ea"/>
              <a:cs typeface="+mn-cs"/>
            </a:endParaRPr>
          </a:p>
          <a:p>
            <a:pPr marL="158750" indent="0">
              <a:buNone/>
            </a:pPr>
            <a:endParaRPr lang="fr-FR" b="0" baseline="0" dirty="0"/>
          </a:p>
        </p:txBody>
      </p:sp>
      <p:sp>
        <p:nvSpPr>
          <p:cNvPr id="4" name="Espace réservé du numéro de diapositive 3"/>
          <p:cNvSpPr>
            <a:spLocks noGrp="1"/>
          </p:cNvSpPr>
          <p:nvPr>
            <p:ph type="sldNum" sz="quarter" idx="10"/>
          </p:nvPr>
        </p:nvSpPr>
        <p:spPr/>
        <p:txBody>
          <a:bodyPr/>
          <a:lstStyle/>
          <a:p>
            <a:fld id="{CE563EA7-A024-41BE-BFA5-2D2CC21575F9}" type="slidenum">
              <a:rPr lang="fr-FR" smtClean="0"/>
              <a:pPr/>
              <a:t>9</a:t>
            </a:fld>
            <a:endParaRPr lang="fr-FR"/>
          </a:p>
        </p:txBody>
      </p:sp>
    </p:spTree>
    <p:extLst>
      <p:ext uri="{BB962C8B-B14F-4D97-AF65-F5344CB8AC3E}">
        <p14:creationId xmlns:p14="http://schemas.microsoft.com/office/powerpoint/2010/main" val="2195513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67263" y="615950"/>
            <a:ext cx="5483225" cy="3084513"/>
          </a:xfrm>
        </p:spPr>
      </p:sp>
      <p:sp>
        <p:nvSpPr>
          <p:cNvPr id="3" name="Espace réservé des commentaires 2"/>
          <p:cNvSpPr>
            <a:spLocks noGrp="1"/>
          </p:cNvSpPr>
          <p:nvPr>
            <p:ph type="body" idx="1"/>
          </p:nvPr>
        </p:nvSpPr>
        <p:spPr/>
        <p:txBody>
          <a:bodyPr>
            <a:normAutofit/>
          </a:bodyPr>
          <a:lstStyle/>
          <a:p>
            <a:pPr marL="15875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cap="none" baseline="0" dirty="0">
                <a:solidFill>
                  <a:srgbClr val="000000"/>
                </a:solidFill>
                <a:effectLst/>
                <a:latin typeface="Arial"/>
                <a:ea typeface="Arial"/>
                <a:cs typeface="Arial"/>
                <a:sym typeface="Arial"/>
              </a:rPr>
              <a:t>Lotion SOS beauté qui va venir traiter les imperfection légères &amp; débutante, régulariser les sécrétions sébacées, resserrer les pores, Apaiser et régénérer la peau en cas de coup de soleil et/ou brûlures, Calmer les démangeaisons de piqûres d’insectes, Régénérer les cicatrices anciennes.</a:t>
            </a:r>
          </a:p>
          <a:p>
            <a:pPr marL="15875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cap="none" baseline="0" dirty="0">
              <a:solidFill>
                <a:srgbClr val="000000"/>
              </a:solidFill>
              <a:effectLst/>
              <a:latin typeface="Arial"/>
              <a:ea typeface="Arial"/>
              <a:cs typeface="Arial"/>
              <a:sym typeface="Arial"/>
            </a:endParaRPr>
          </a:p>
          <a:p>
            <a:pPr marL="158750" indent="0" rtl="0" eaLnBrk="1" fontAlgn="ctr" latinLnBrk="0" hangingPunct="1">
              <a:buNone/>
            </a:pPr>
            <a:r>
              <a:rPr lang="fr-FR" sz="1200" b="0" i="0" u="none" strike="noStrike" cap="none" dirty="0">
                <a:solidFill>
                  <a:srgbClr val="000000"/>
                </a:solidFill>
                <a:effectLst/>
                <a:latin typeface="Arial"/>
                <a:ea typeface="Arial"/>
                <a:cs typeface="Arial"/>
                <a:sym typeface="Arial"/>
              </a:rPr>
              <a:t>Matin et/ou soir</a:t>
            </a:r>
          </a:p>
          <a:p>
            <a:pPr marL="158750" indent="0" rtl="0" eaLnBrk="1" fontAlgn="ctr" latinLnBrk="0" hangingPunct="1">
              <a:buNone/>
            </a:pPr>
            <a:r>
              <a:rPr lang="fr-FR" sz="1200" b="0" i="0" u="none" strike="noStrike" cap="none" dirty="0">
                <a:solidFill>
                  <a:srgbClr val="000000"/>
                </a:solidFill>
                <a:effectLst/>
                <a:latin typeface="Arial"/>
                <a:ea typeface="Arial"/>
                <a:cs typeface="Arial"/>
                <a:sym typeface="Arial"/>
              </a:rPr>
              <a:t>Sur un application locale en compresse 10/15 min</a:t>
            </a:r>
          </a:p>
          <a:p>
            <a:pPr marL="158750" indent="0" rtl="0" eaLnBrk="1" fontAlgn="ctr" latinLnBrk="0" hangingPunct="1">
              <a:buNone/>
            </a:pPr>
            <a:r>
              <a:rPr lang="fr-FR" sz="1200" b="0" i="0" u="none" strike="noStrike" cap="none" dirty="0">
                <a:solidFill>
                  <a:srgbClr val="000000"/>
                </a:solidFill>
                <a:effectLst/>
                <a:latin typeface="Arial"/>
                <a:ea typeface="Arial"/>
                <a:cs typeface="Arial"/>
                <a:sym typeface="Arial"/>
              </a:rPr>
              <a:t>Associée</a:t>
            </a:r>
            <a:r>
              <a:rPr lang="fr-FR" sz="1200" b="0" i="0" u="none" strike="noStrike" cap="none" baseline="0" dirty="0">
                <a:solidFill>
                  <a:srgbClr val="000000"/>
                </a:solidFill>
                <a:effectLst/>
                <a:latin typeface="Arial"/>
                <a:ea typeface="Arial"/>
                <a:cs typeface="Arial"/>
                <a:sym typeface="Arial"/>
              </a:rPr>
              <a:t> à un crème de jour pour réguler la sur production de </a:t>
            </a:r>
            <a:r>
              <a:rPr lang="fr-FR" sz="1200" b="0" i="0" u="none" strike="noStrike" cap="none" baseline="0" dirty="0" err="1">
                <a:solidFill>
                  <a:srgbClr val="000000"/>
                </a:solidFill>
                <a:effectLst/>
                <a:latin typeface="Arial"/>
                <a:ea typeface="Arial"/>
                <a:cs typeface="Arial"/>
                <a:sym typeface="Arial"/>
              </a:rPr>
              <a:t>sebum</a:t>
            </a:r>
            <a:r>
              <a:rPr lang="fr-FR" sz="1200" b="0" i="0" u="none" strike="noStrike" cap="none" baseline="0" dirty="0">
                <a:solidFill>
                  <a:srgbClr val="000000"/>
                </a:solidFill>
                <a:effectLst/>
                <a:latin typeface="Arial"/>
                <a:ea typeface="Arial"/>
                <a:cs typeface="Arial"/>
                <a:sym typeface="Arial"/>
              </a:rPr>
              <a:t> (booster peau grasse) </a:t>
            </a:r>
            <a:r>
              <a:rPr lang="fr-FR" sz="1200" b="0" i="0" u="none" strike="noStrike" cap="none" baseline="0" dirty="0" err="1">
                <a:solidFill>
                  <a:srgbClr val="000000"/>
                </a:solidFill>
                <a:effectLst/>
                <a:latin typeface="Arial"/>
                <a:ea typeface="Arial"/>
                <a:cs typeface="Arial"/>
                <a:sym typeface="Arial"/>
              </a:rPr>
              <a:t>env</a:t>
            </a:r>
            <a:r>
              <a:rPr lang="fr-FR" sz="1200" b="0" i="0" u="none" strike="noStrike" cap="none" baseline="0" dirty="0">
                <a:solidFill>
                  <a:srgbClr val="000000"/>
                </a:solidFill>
                <a:effectLst/>
                <a:latin typeface="Arial"/>
                <a:ea typeface="Arial"/>
                <a:cs typeface="Arial"/>
                <a:sym typeface="Arial"/>
              </a:rPr>
              <a:t> 1 pompe / 5 gouttes</a:t>
            </a:r>
          </a:p>
          <a:p>
            <a:pPr marL="158750" indent="0" rtl="0" eaLnBrk="1" fontAlgn="ctr" latinLnBrk="0" hangingPunct="1">
              <a:buNone/>
            </a:pPr>
            <a:endParaRPr lang="fr-FR" sz="1200" b="0" i="0" u="none" strike="noStrike" cap="none" dirty="0">
              <a:solidFill>
                <a:srgbClr val="000000"/>
              </a:solidFill>
              <a:effectLst/>
              <a:latin typeface="Arial"/>
              <a:ea typeface="Arial"/>
              <a:cs typeface="Arial"/>
              <a:sym typeface="Arial"/>
            </a:endParaRPr>
          </a:p>
          <a:p>
            <a:pPr marL="158750" indent="0" rtl="0" eaLnBrk="1" fontAlgn="auto" latinLnBrk="0" hangingPunct="1">
              <a:buNone/>
            </a:pPr>
            <a:r>
              <a:rPr lang="fr-FR" sz="1200" b="0" i="0" u="none" strike="noStrike" cap="none" dirty="0">
                <a:solidFill>
                  <a:srgbClr val="000000"/>
                </a:solidFill>
                <a:effectLst/>
                <a:latin typeface="Arial"/>
                <a:ea typeface="Arial"/>
                <a:cs typeface="Arial"/>
                <a:sym typeface="Arial"/>
              </a:rPr>
              <a:t>98% d’ingrédient d’origine naturelle</a:t>
            </a:r>
          </a:p>
          <a:p>
            <a:pPr marL="158750" indent="0" rtl="0" eaLnBrk="1" fontAlgn="auto" latinLnBrk="0" hangingPunct="1">
              <a:buNone/>
            </a:pPr>
            <a:r>
              <a:rPr lang="fr-FR" sz="1200" b="0" i="0" u="none" strike="noStrike" cap="none" dirty="0">
                <a:solidFill>
                  <a:srgbClr val="000000"/>
                </a:solidFill>
                <a:effectLst/>
                <a:latin typeface="Arial"/>
                <a:ea typeface="Arial"/>
                <a:cs typeface="Arial"/>
                <a:sym typeface="Arial"/>
              </a:rPr>
              <a:t>Trésor YK;</a:t>
            </a:r>
            <a:r>
              <a:rPr lang="fr-FR" sz="1200" b="0" i="0" u="none" strike="noStrike" cap="none" baseline="0" dirty="0">
                <a:solidFill>
                  <a:srgbClr val="000000"/>
                </a:solidFill>
                <a:effectLst/>
                <a:latin typeface="Arial"/>
                <a:ea typeface="Arial"/>
                <a:cs typeface="Arial"/>
                <a:sym typeface="Arial"/>
              </a:rPr>
              <a:t> l</a:t>
            </a:r>
            <a:r>
              <a:rPr lang="fr-FR" sz="1200" b="0" i="0" u="none" strike="noStrike" cap="none" dirty="0">
                <a:solidFill>
                  <a:srgbClr val="000000"/>
                </a:solidFill>
                <a:effectLst/>
                <a:latin typeface="Arial"/>
                <a:ea typeface="Arial"/>
                <a:cs typeface="Arial"/>
                <a:sym typeface="Arial"/>
              </a:rPr>
              <a:t>otion traitante</a:t>
            </a:r>
            <a:r>
              <a:rPr lang="fr-FR" sz="1200" b="0" i="0" u="none" strike="noStrike" cap="none" baseline="0" dirty="0">
                <a:solidFill>
                  <a:srgbClr val="000000"/>
                </a:solidFill>
                <a:effectLst/>
                <a:latin typeface="Arial"/>
                <a:ea typeface="Arial"/>
                <a:cs typeface="Arial"/>
                <a:sym typeface="Arial"/>
              </a:rPr>
              <a:t> sans alcool, sans conservateur ni </a:t>
            </a:r>
            <a:r>
              <a:rPr lang="fr-FR" sz="1200" b="0" i="0" u="none" strike="noStrike" cap="none" baseline="0" dirty="0" err="1">
                <a:solidFill>
                  <a:srgbClr val="000000"/>
                </a:solidFill>
                <a:effectLst/>
                <a:latin typeface="Arial"/>
                <a:ea typeface="Arial"/>
                <a:cs typeface="Arial"/>
                <a:sym typeface="Arial"/>
              </a:rPr>
              <a:t>paraben</a:t>
            </a:r>
            <a:endParaRPr lang="fr-FR" sz="1200" b="0" i="0" u="none" strike="noStrike" cap="none" baseline="0" dirty="0">
              <a:solidFill>
                <a:srgbClr val="000000"/>
              </a:solidFill>
              <a:effectLst/>
              <a:latin typeface="Arial"/>
              <a:ea typeface="Arial"/>
              <a:cs typeface="Arial"/>
              <a:sym typeface="Arial"/>
            </a:endParaRPr>
          </a:p>
          <a:p>
            <a:pPr marL="15875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cap="none" baseline="0" dirty="0">
                <a:solidFill>
                  <a:srgbClr val="000000"/>
                </a:solidFill>
                <a:effectLst/>
                <a:latin typeface="Arial"/>
                <a:ea typeface="Arial"/>
                <a:cs typeface="Arial"/>
                <a:sym typeface="Arial"/>
              </a:rPr>
              <a:t>EXISTE EN CABINE (émulsion concentrée)</a:t>
            </a:r>
            <a:endParaRPr lang="fr-FR" sz="1200" b="0" i="0" u="none" strike="noStrike" cap="none" dirty="0">
              <a:solidFill>
                <a:srgbClr val="000000"/>
              </a:solidFill>
              <a:effectLst/>
              <a:latin typeface="Arial"/>
              <a:ea typeface="Arial"/>
              <a:cs typeface="Arial"/>
              <a:sym typeface="Arial"/>
            </a:endParaRPr>
          </a:p>
          <a:p>
            <a:pPr marL="158750" indent="0" rtl="0" eaLnBrk="1" fontAlgn="auto" latinLnBrk="0" hangingPunct="1">
              <a:buNone/>
            </a:pPr>
            <a:endParaRPr lang="fr-FR" sz="1200" b="0" i="0" u="none" strike="noStrike" cap="none" baseline="0" dirty="0">
              <a:solidFill>
                <a:srgbClr val="000000"/>
              </a:solidFill>
              <a:effectLst/>
              <a:latin typeface="Arial"/>
              <a:ea typeface="Arial"/>
              <a:cs typeface="Arial"/>
              <a:sym typeface="Arial"/>
            </a:endParaRPr>
          </a:p>
          <a:p>
            <a:pPr marL="158750" indent="0" rtl="0" eaLnBrk="1" fontAlgn="auto" latinLnBrk="0" hangingPunct="1">
              <a:buNone/>
            </a:pPr>
            <a:endParaRPr lang="fr-FR" sz="1200" b="0" i="0" u="none" strike="noStrike" cap="none" dirty="0">
              <a:solidFill>
                <a:srgbClr val="000000"/>
              </a:solidFill>
              <a:effectLst/>
              <a:latin typeface="Arial"/>
              <a:ea typeface="Arial"/>
              <a:cs typeface="Arial"/>
              <a:sym typeface="Arial"/>
            </a:endParaRPr>
          </a:p>
          <a:p>
            <a:pPr marL="158750" indent="0">
              <a:buNone/>
            </a:pPr>
            <a:endParaRPr lang="fr-FR" b="1" baseline="0" dirty="0"/>
          </a:p>
          <a:p>
            <a:pPr marL="158750" indent="0">
              <a:buNone/>
            </a:pPr>
            <a:endParaRPr lang="fr-FR" b="1" baseline="0" dirty="0"/>
          </a:p>
          <a:p>
            <a:pPr marL="158750" indent="0">
              <a:buNone/>
            </a:pPr>
            <a:endParaRPr lang="fr-FR" b="0" baseline="0" dirty="0"/>
          </a:p>
        </p:txBody>
      </p:sp>
      <p:sp>
        <p:nvSpPr>
          <p:cNvPr id="4" name="Espace réservé du numéro de diapositive 3"/>
          <p:cNvSpPr>
            <a:spLocks noGrp="1"/>
          </p:cNvSpPr>
          <p:nvPr>
            <p:ph type="sldNum" sz="quarter" idx="10"/>
          </p:nvPr>
        </p:nvSpPr>
        <p:spPr/>
        <p:txBody>
          <a:bodyPr/>
          <a:lstStyle/>
          <a:p>
            <a:fld id="{CE563EA7-A024-41BE-BFA5-2D2CC21575F9}" type="slidenum">
              <a:rPr lang="fr-FR" smtClean="0"/>
              <a:pPr/>
              <a:t>10</a:t>
            </a:fld>
            <a:endParaRPr lang="fr-FR"/>
          </a:p>
        </p:txBody>
      </p:sp>
    </p:spTree>
    <p:extLst>
      <p:ext uri="{BB962C8B-B14F-4D97-AF65-F5344CB8AC3E}">
        <p14:creationId xmlns:p14="http://schemas.microsoft.com/office/powerpoint/2010/main" val="7097330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AGE DE GARDE FR">
    <p:spTree>
      <p:nvGrpSpPr>
        <p:cNvPr id="1" name=""/>
        <p:cNvGrpSpPr/>
        <p:nvPr/>
      </p:nvGrpSpPr>
      <p:grpSpPr>
        <a:xfrm>
          <a:off x="0" y="0"/>
          <a:ext cx="0" cy="0"/>
          <a:chOff x="0" y="0"/>
          <a:chExt cx="0" cy="0"/>
        </a:xfrm>
      </p:grpSpPr>
      <p:pic>
        <p:nvPicPr>
          <p:cNvPr id="6" name="Image 5" descr="Une image contenant texte, Police, capture d’écran, graphisme&#10;&#10;Description générée automatiquement">
            <a:extLst>
              <a:ext uri="{FF2B5EF4-FFF2-40B4-BE49-F238E27FC236}">
                <a16:creationId xmlns:a16="http://schemas.microsoft.com/office/drawing/2014/main" id="{1E61F927-0089-4919-B409-B7EBD170F9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9076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2DC86B1-B41A-4CD1-B9A2-AABFFE860A8E}" type="datetimeFigureOut">
              <a:rPr lang="fr-FR" smtClean="0"/>
              <a:t>26/06/2024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3597511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2DC86B1-B41A-4CD1-B9A2-AABFFE860A8E}" type="datetimeFigureOut">
              <a:rPr lang="fr-FR" smtClean="0"/>
              <a:t>26/06/2024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2986610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2DC86B1-B41A-4CD1-B9A2-AABFFE860A8E}" type="datetimeFigureOut">
              <a:rPr lang="fr-FR" smtClean="0"/>
              <a:t>26/06/2024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1391544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263337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1340667"/>
            <a:ext cx="10515600" cy="1325563"/>
          </a:xfrm>
        </p:spPr>
        <p:txBody>
          <a:bodyPr/>
          <a:lstStyle/>
          <a:p>
            <a:r>
              <a:rPr lang="fr-FR" dirty="0"/>
              <a:t>Modifiez le style du titre</a:t>
            </a:r>
          </a:p>
        </p:txBody>
      </p:sp>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629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C2DC86B1-B41A-4CD1-B9A2-AABFFE860A8E}" type="datetimeFigureOut">
              <a:rPr lang="fr-FR" smtClean="0"/>
              <a:t>26/06/2024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F227DF-6FC5-4549-A49A-CB551966DE0C}" type="slidenum">
              <a:rPr lang="fr-FR" smtClean="0"/>
              <a:t>‹N°›</a:t>
            </a:fld>
            <a:endParaRPr lang="fr-FR"/>
          </a:p>
        </p:txBody>
      </p:sp>
      <p:pic>
        <p:nvPicPr>
          <p:cNvPr id="7" name="Image 6" descr="Une image contenant capture d’écran, texte, Rectangle&#10;&#10;Description générée automatiquement">
            <a:extLst>
              <a:ext uri="{FF2B5EF4-FFF2-40B4-BE49-F238E27FC236}">
                <a16:creationId xmlns:a16="http://schemas.microsoft.com/office/drawing/2014/main" id="{D804E8EC-16CB-40A2-B2A1-756BDE34EE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 7">
            <a:extLst>
              <a:ext uri="{FF2B5EF4-FFF2-40B4-BE49-F238E27FC236}">
                <a16:creationId xmlns:a16="http://schemas.microsoft.com/office/drawing/2014/main" id="{67DFE84A-DACB-4717-95A0-B338BD16321A}"/>
              </a:ext>
            </a:extLst>
          </p:cNvPr>
          <p:cNvPicPr>
            <a:picLocks noChangeAspect="1"/>
          </p:cNvPicPr>
          <p:nvPr userDrawn="1"/>
        </p:nvPicPr>
        <p:blipFill rotWithShape="1">
          <a:blip r:embed="rId3"/>
          <a:srcRect l="5258" r="46172" b="9773"/>
          <a:stretch/>
        </p:blipFill>
        <p:spPr>
          <a:xfrm>
            <a:off x="10241782" y="136525"/>
            <a:ext cx="1759792" cy="1591088"/>
          </a:xfrm>
          <a:prstGeom prst="rect">
            <a:avLst/>
          </a:prstGeom>
        </p:spPr>
      </p:pic>
    </p:spTree>
    <p:extLst>
      <p:ext uri="{BB962C8B-B14F-4D97-AF65-F5344CB8AC3E}">
        <p14:creationId xmlns:p14="http://schemas.microsoft.com/office/powerpoint/2010/main" val="1911467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2DC86B1-B41A-4CD1-B9A2-AABFFE860A8E}" type="datetimeFigureOut">
              <a:rPr lang="fr-FR" smtClean="0"/>
              <a:t>26/06/2024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180128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C2DC86B1-B41A-4CD1-B9A2-AABFFE860A8E}" type="datetimeFigureOut">
              <a:rPr lang="fr-FR" smtClean="0"/>
              <a:t>26/06/2024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2548109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2DC86B1-B41A-4CD1-B9A2-AABFFE860A8E}" type="datetimeFigureOut">
              <a:rPr lang="fr-FR" smtClean="0"/>
              <a:t>26/06/2024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1657918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2DC86B1-B41A-4CD1-B9A2-AABFFE860A8E}" type="datetimeFigureOut">
              <a:rPr lang="fr-FR" smtClean="0"/>
              <a:t>26/06/2024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142331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C2DC86B1-B41A-4CD1-B9A2-AABFFE860A8E}" type="datetimeFigureOut">
              <a:rPr lang="fr-FR" smtClean="0"/>
              <a:t>26/06/2024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993734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2DC86B1-B41A-4CD1-B9A2-AABFFE860A8E}" type="datetimeFigureOut">
              <a:rPr lang="fr-FR" smtClean="0"/>
              <a:t>26/06/2024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FF227DF-6FC5-4549-A49A-CB551966DE0C}" type="slidenum">
              <a:rPr lang="fr-FR" smtClean="0"/>
              <a:t>‹N°›</a:t>
            </a:fld>
            <a:endParaRPr lang="fr-F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Tree>
    <p:extLst>
      <p:ext uri="{BB962C8B-B14F-4D97-AF65-F5344CB8AC3E}">
        <p14:creationId xmlns:p14="http://schemas.microsoft.com/office/powerpoint/2010/main" val="1371840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2DC86B1-B41A-4CD1-B9A2-AABFFE860A8E}" type="datetimeFigureOut">
              <a:rPr lang="fr-FR" smtClean="0"/>
              <a:t>26/06/2024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FF227DF-6FC5-4549-A49A-CB551966DE0C}" type="slidenum">
              <a:rPr lang="fr-FR" smtClean="0"/>
              <a:t>‹N°›</a:t>
            </a:fld>
            <a:endParaRPr lang="fr-FR"/>
          </a:p>
        </p:txBody>
      </p:sp>
    </p:spTree>
    <p:extLst>
      <p:ext uri="{BB962C8B-B14F-4D97-AF65-F5344CB8AC3E}">
        <p14:creationId xmlns:p14="http://schemas.microsoft.com/office/powerpoint/2010/main" val="563909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DC86B1-B41A-4CD1-B9A2-AABFFE860A8E}" type="datetimeFigureOut">
              <a:rPr lang="fr-FR" smtClean="0"/>
              <a:t>26/06/2024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227DF-6FC5-4549-A49A-CB551966DE0C}" type="slidenum">
              <a:rPr lang="fr-FR" smtClean="0"/>
              <a:t>‹N°›</a:t>
            </a:fld>
            <a:endParaRPr lang="fr-FR"/>
          </a:p>
        </p:txBody>
      </p:sp>
    </p:spTree>
    <p:extLst>
      <p:ext uri="{BB962C8B-B14F-4D97-AF65-F5344CB8AC3E}">
        <p14:creationId xmlns:p14="http://schemas.microsoft.com/office/powerpoint/2010/main" val="239612011"/>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6.png"/><Relationship Id="rId5" Type="http://schemas.openxmlformats.org/officeDocument/2006/relationships/image" Target="../media/image39.png"/><Relationship Id="rId10" Type="http://schemas.openxmlformats.org/officeDocument/2006/relationships/image" Target="../media/image43.jpeg"/><Relationship Id="rId4" Type="http://schemas.openxmlformats.org/officeDocument/2006/relationships/image" Target="../media/image27.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3.png"/><Relationship Id="rId7"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6.jpe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53.png"/><Relationship Id="rId7"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52.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png"/><Relationship Id="rId7"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6.jpe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png"/><Relationship Id="rId7"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6.jpe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6.jpe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3.png"/><Relationship Id="rId7"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6.jpe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3.png"/><Relationship Id="rId7"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6.jpe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70.png"/><Relationship Id="rId3" Type="http://schemas.openxmlformats.org/officeDocument/2006/relationships/image" Target="../media/image63.png"/><Relationship Id="rId7" Type="http://schemas.openxmlformats.org/officeDocument/2006/relationships/image" Target="../media/image65.jpeg"/><Relationship Id="rId12" Type="http://schemas.microsoft.com/office/2007/relationships/hdphoto" Target="../media/hdphoto3.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26.jpeg"/><Relationship Id="rId10" Type="http://schemas.openxmlformats.org/officeDocument/2006/relationships/image" Target="../media/image68.jpeg"/><Relationship Id="rId4" Type="http://schemas.openxmlformats.org/officeDocument/2006/relationships/image" Target="../media/image52.png"/><Relationship Id="rId9" Type="http://schemas.openxmlformats.org/officeDocument/2006/relationships/image" Target="../media/image67.jpeg"/><Relationship Id="rId1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69.png"/><Relationship Id="rId3" Type="http://schemas.openxmlformats.org/officeDocument/2006/relationships/image" Target="../media/image72.png"/><Relationship Id="rId7" Type="http://schemas.microsoft.com/office/2007/relationships/hdphoto" Target="../media/hdphoto5.wdp"/><Relationship Id="rId12" Type="http://schemas.microsoft.com/office/2007/relationships/hdphoto" Target="../media/hdphoto7.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6.png"/><Relationship Id="rId5" Type="http://schemas.openxmlformats.org/officeDocument/2006/relationships/image" Target="../media/image73.png"/><Relationship Id="rId10" Type="http://schemas.openxmlformats.org/officeDocument/2006/relationships/image" Target="../media/image52.png"/><Relationship Id="rId4" Type="http://schemas.microsoft.com/office/2007/relationships/hdphoto" Target="../media/hdphoto4.wdp"/><Relationship Id="rId9" Type="http://schemas.microsoft.com/office/2007/relationships/hdphoto" Target="../media/hdphoto6.wdp"/><Relationship Id="rId14"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69.png"/><Relationship Id="rId3" Type="http://schemas.openxmlformats.org/officeDocument/2006/relationships/image" Target="../media/image77.png"/><Relationship Id="rId7" Type="http://schemas.openxmlformats.org/officeDocument/2006/relationships/image" Target="../media/image81.png"/><Relationship Id="rId12" Type="http://schemas.microsoft.com/office/2007/relationships/hdphoto" Target="../media/hdphoto10.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3.png"/><Relationship Id="rId5" Type="http://schemas.openxmlformats.org/officeDocument/2006/relationships/image" Target="../media/image79.png"/><Relationship Id="rId10" Type="http://schemas.microsoft.com/office/2007/relationships/hdphoto" Target="../media/hdphoto9.wdp"/><Relationship Id="rId4" Type="http://schemas.openxmlformats.org/officeDocument/2006/relationships/image" Target="../media/image78.png"/><Relationship Id="rId9" Type="http://schemas.openxmlformats.org/officeDocument/2006/relationships/image" Target="../media/image82.png"/><Relationship Id="rId14" Type="http://schemas.microsoft.com/office/2007/relationships/hdphoto" Target="../media/hdphoto3.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4.xml"/><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7.w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449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Nuage 15"/>
          <p:cNvSpPr/>
          <p:nvPr/>
        </p:nvSpPr>
        <p:spPr>
          <a:xfrm>
            <a:off x="3845908" y="4422211"/>
            <a:ext cx="5356767" cy="2246769"/>
          </a:xfrm>
          <a:prstGeom prst="cloud">
            <a:avLst/>
          </a:prstGeom>
          <a:solidFill>
            <a:srgbClr val="DFD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2887660" y="547499"/>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EMULSION PURE</a:t>
            </a:r>
          </a:p>
        </p:txBody>
      </p:sp>
      <p:sp>
        <p:nvSpPr>
          <p:cNvPr id="2" name="Rectangle 1"/>
          <p:cNvSpPr/>
          <p:nvPr/>
        </p:nvSpPr>
        <p:spPr>
          <a:xfrm>
            <a:off x="3899160" y="2075327"/>
            <a:ext cx="4411356" cy="2246769"/>
          </a:xfrm>
          <a:prstGeom prst="rect">
            <a:avLst/>
          </a:prstGeom>
        </p:spPr>
        <p:txBody>
          <a:bodyPr wrap="square">
            <a:spAutoFit/>
          </a:bodyPr>
          <a:lstStyle/>
          <a:p>
            <a:pPr>
              <a:buFont typeface="Arial" panose="020B0604020202020204" pitchFamily="34" charset="0"/>
              <a:buChar char="•"/>
            </a:pPr>
            <a:r>
              <a:rPr lang="fr-FR" sz="2000" dirty="0">
                <a:solidFill>
                  <a:srgbClr val="3E3E3E"/>
                </a:solidFill>
                <a:latin typeface="Roboto Light" panose="02000000000000000000"/>
              </a:rPr>
              <a:t> Imperfections légères &amp; débutantes</a:t>
            </a:r>
          </a:p>
          <a:p>
            <a:pPr>
              <a:buFont typeface="Arial" panose="020B0604020202020204" pitchFamily="34" charset="0"/>
              <a:buChar char="•"/>
            </a:pPr>
            <a:r>
              <a:rPr lang="fr-FR" sz="2000" dirty="0">
                <a:solidFill>
                  <a:srgbClr val="3E3E3E"/>
                </a:solidFill>
                <a:latin typeface="Roboto Light" panose="02000000000000000000"/>
              </a:rPr>
              <a:t> Régulation du sébum </a:t>
            </a:r>
          </a:p>
          <a:p>
            <a:pPr>
              <a:buFont typeface="Arial" panose="020B0604020202020204" pitchFamily="34" charset="0"/>
              <a:buChar char="•"/>
            </a:pPr>
            <a:r>
              <a:rPr lang="fr-FR" sz="2000" dirty="0">
                <a:solidFill>
                  <a:srgbClr val="3E3E3E"/>
                </a:solidFill>
                <a:latin typeface="Roboto Light" panose="02000000000000000000"/>
              </a:rPr>
              <a:t> Pores dilatés</a:t>
            </a:r>
          </a:p>
          <a:p>
            <a:pPr>
              <a:buFont typeface="Arial" panose="020B0604020202020204" pitchFamily="34" charset="0"/>
              <a:buChar char="•"/>
            </a:pPr>
            <a:endParaRPr lang="fr-FR" sz="2000" dirty="0">
              <a:solidFill>
                <a:srgbClr val="3E3E3E"/>
              </a:solidFill>
              <a:latin typeface="Roboto Light" panose="02000000000000000000"/>
            </a:endParaRPr>
          </a:p>
          <a:p>
            <a:pPr>
              <a:buFont typeface="Arial" panose="020B0604020202020204" pitchFamily="34" charset="0"/>
              <a:buChar char="•"/>
            </a:pPr>
            <a:r>
              <a:rPr lang="fr-FR" sz="2000" dirty="0">
                <a:solidFill>
                  <a:srgbClr val="3E3E3E"/>
                </a:solidFill>
                <a:latin typeface="Roboto Light" panose="02000000000000000000"/>
              </a:rPr>
              <a:t> Coup de soleil / brûlure</a:t>
            </a:r>
          </a:p>
          <a:p>
            <a:pPr>
              <a:buFont typeface="Arial" panose="020B0604020202020204" pitchFamily="34" charset="0"/>
              <a:buChar char="•"/>
            </a:pPr>
            <a:r>
              <a:rPr lang="fr-FR" sz="2000" dirty="0">
                <a:solidFill>
                  <a:srgbClr val="3E3E3E"/>
                </a:solidFill>
                <a:latin typeface="Roboto Light" panose="02000000000000000000"/>
              </a:rPr>
              <a:t> Piqûres d’insectes</a:t>
            </a:r>
          </a:p>
          <a:p>
            <a:pPr>
              <a:buFont typeface="Arial" panose="020B0604020202020204" pitchFamily="34" charset="0"/>
              <a:buChar char="•"/>
            </a:pPr>
            <a:r>
              <a:rPr lang="fr-FR" sz="2000" dirty="0">
                <a:solidFill>
                  <a:srgbClr val="3E3E3E"/>
                </a:solidFill>
                <a:latin typeface="Roboto Light" panose="02000000000000000000"/>
              </a:rPr>
              <a:t> Cicatrices anciennes</a:t>
            </a:r>
          </a:p>
        </p:txBody>
      </p:sp>
      <p:grpSp>
        <p:nvGrpSpPr>
          <p:cNvPr id="34" name="Groupe 33"/>
          <p:cNvGrpSpPr/>
          <p:nvPr/>
        </p:nvGrpSpPr>
        <p:grpSpPr>
          <a:xfrm>
            <a:off x="9381677" y="1616930"/>
            <a:ext cx="2904754" cy="2537610"/>
            <a:chOff x="1019165" y="2304210"/>
            <a:chExt cx="2904754" cy="2537610"/>
          </a:xfrm>
        </p:grpSpPr>
        <p:pic>
          <p:nvPicPr>
            <p:cNvPr id="35" name="Imag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8918" y="2304210"/>
              <a:ext cx="1337441" cy="1337441"/>
            </a:xfrm>
            <a:prstGeom prst="rect">
              <a:avLst/>
            </a:prstGeom>
          </p:spPr>
        </p:pic>
        <p:sp>
          <p:nvSpPr>
            <p:cNvPr id="38" name="object 28"/>
            <p:cNvSpPr txBox="1"/>
            <p:nvPr/>
          </p:nvSpPr>
          <p:spPr>
            <a:xfrm>
              <a:off x="1019165" y="3536976"/>
              <a:ext cx="2904754" cy="1304844"/>
            </a:xfrm>
            <a:prstGeom prst="rect">
              <a:avLst/>
            </a:prstGeom>
          </p:spPr>
          <p:txBody>
            <a:bodyPr vert="horz" wrap="square" lIns="0" tIns="194945"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590" algn="ctr">
                <a:lnSpc>
                  <a:spcPct val="100000"/>
                </a:lnSpc>
                <a:spcBef>
                  <a:spcPts val="1535"/>
                </a:spcBef>
              </a:pPr>
              <a:r>
                <a:rPr sz="3600" b="0" spc="220" dirty="0">
                  <a:solidFill>
                    <a:srgbClr val="B7A1C7"/>
                  </a:solidFill>
                  <a:latin typeface="Roboto Light" panose="02000000000000000000" pitchFamily="2" charset="0"/>
                  <a:ea typeface="Roboto Light" panose="02000000000000000000" pitchFamily="2" charset="0"/>
                  <a:cs typeface="Kyiv*Type Sans Regular"/>
                </a:rPr>
                <a:t>9</a:t>
              </a:r>
              <a:r>
                <a:rPr lang="fr-FR" sz="3600" spc="220" dirty="0">
                  <a:solidFill>
                    <a:srgbClr val="B7A1C7"/>
                  </a:solidFill>
                  <a:latin typeface="Roboto Light" panose="02000000000000000000" pitchFamily="2" charset="0"/>
                  <a:ea typeface="Roboto Light" panose="02000000000000000000" pitchFamily="2" charset="0"/>
                  <a:cs typeface="Kyiv*Type Sans Regular"/>
                </a:rPr>
                <a:t>8</a:t>
              </a:r>
              <a:r>
                <a:rPr sz="3600" b="0" spc="220" dirty="0">
                  <a:solidFill>
                    <a:srgbClr val="B7A1C7"/>
                  </a:solidFill>
                  <a:latin typeface="Roboto Light" panose="02000000000000000000" pitchFamily="2" charset="0"/>
                  <a:ea typeface="Roboto Light" panose="02000000000000000000" pitchFamily="2" charset="0"/>
                  <a:cs typeface="Kyiv*Type Sans Regular"/>
                </a:rPr>
                <a:t>%</a:t>
              </a:r>
              <a:endParaRPr sz="3600" dirty="0">
                <a:solidFill>
                  <a:srgbClr val="B7A1C7"/>
                </a:solidFill>
                <a:latin typeface="Roboto Light" panose="02000000000000000000" pitchFamily="2" charset="0"/>
                <a:ea typeface="Roboto Light" panose="02000000000000000000" pitchFamily="2" charset="0"/>
                <a:cs typeface="Kyiv*Type Sans Regular"/>
              </a:endParaRPr>
            </a:p>
            <a:p>
              <a:pPr marL="173990" marR="5080" indent="-161925" algn="ctr"/>
              <a:r>
                <a:rPr lang="fr-FR" spc="30" dirty="0">
                  <a:solidFill>
                    <a:srgbClr val="3E3E3E"/>
                  </a:solidFill>
                  <a:latin typeface="Roboto Light" panose="02000000000000000000" pitchFamily="2" charset="0"/>
                  <a:ea typeface="Roboto Light" panose="02000000000000000000" pitchFamily="2" charset="0"/>
                  <a:cs typeface="Roboto Mono"/>
                </a:rPr>
                <a:t>d’ingrédients </a:t>
              </a:r>
            </a:p>
            <a:p>
              <a:pPr marL="173990" marR="5080" indent="-161925" algn="ctr"/>
              <a:r>
                <a:rPr lang="fr-FR" spc="30" dirty="0">
                  <a:solidFill>
                    <a:srgbClr val="3E3E3E"/>
                  </a:solidFill>
                  <a:latin typeface="Roboto Light" panose="02000000000000000000" pitchFamily="2" charset="0"/>
                  <a:ea typeface="Roboto Light" panose="02000000000000000000" pitchFamily="2" charset="0"/>
                  <a:cs typeface="Roboto Mono"/>
                </a:rPr>
                <a:t>d’origine naturelle</a:t>
              </a:r>
              <a:endParaRPr dirty="0">
                <a:solidFill>
                  <a:srgbClr val="3E3E3E"/>
                </a:solidFill>
                <a:latin typeface="Roboto Light" panose="02000000000000000000" pitchFamily="2" charset="0"/>
                <a:ea typeface="Roboto Light" panose="02000000000000000000" pitchFamily="2" charset="0"/>
                <a:cs typeface="Roboto Mono"/>
              </a:endParaRPr>
            </a:p>
          </p:txBody>
        </p:sp>
      </p:grpSp>
      <p:sp>
        <p:nvSpPr>
          <p:cNvPr id="26" name="ZoneTexte 25">
            <a:extLst>
              <a:ext uri="{FF2B5EF4-FFF2-40B4-BE49-F238E27FC236}">
                <a16:creationId xmlns:a16="http://schemas.microsoft.com/office/drawing/2014/main" id="{773DF8B9-CE38-4D36-85E8-BD2163DD577D}"/>
              </a:ext>
            </a:extLst>
          </p:cNvPr>
          <p:cNvSpPr txBox="1"/>
          <p:nvPr/>
        </p:nvSpPr>
        <p:spPr>
          <a:xfrm>
            <a:off x="2228695" y="1513083"/>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a:t>Pour quoi ?</a:t>
            </a:r>
          </a:p>
        </p:txBody>
      </p:sp>
      <p:sp>
        <p:nvSpPr>
          <p:cNvPr id="27" name="ZoneTexte 26">
            <a:extLst>
              <a:ext uri="{FF2B5EF4-FFF2-40B4-BE49-F238E27FC236}">
                <a16:creationId xmlns:a16="http://schemas.microsoft.com/office/drawing/2014/main" id="{773DF8B9-CE38-4D36-85E8-BD2163DD577D}"/>
              </a:ext>
            </a:extLst>
          </p:cNvPr>
          <p:cNvSpPr txBox="1"/>
          <p:nvPr/>
        </p:nvSpPr>
        <p:spPr>
          <a:xfrm>
            <a:off x="2767883" y="4447717"/>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a:t>Comment ?</a:t>
            </a:r>
          </a:p>
        </p:txBody>
      </p:sp>
      <p:sp>
        <p:nvSpPr>
          <p:cNvPr id="28" name="Rectangle 27"/>
          <p:cNvSpPr/>
          <p:nvPr/>
        </p:nvSpPr>
        <p:spPr>
          <a:xfrm>
            <a:off x="4242136" y="5009961"/>
            <a:ext cx="4828674" cy="1631216"/>
          </a:xfrm>
          <a:prstGeom prst="rect">
            <a:avLst/>
          </a:prstGeom>
        </p:spPr>
        <p:txBody>
          <a:bodyPr wrap="square">
            <a:spAutoFit/>
          </a:bodyPr>
          <a:lstStyle/>
          <a:p>
            <a:pPr marL="342900" indent="-342900">
              <a:buFont typeface="Arial" panose="020B0604020202020204" pitchFamily="34" charset="0"/>
              <a:buChar char="•"/>
            </a:pPr>
            <a:r>
              <a:rPr lang="fr-FR" sz="2000" dirty="0">
                <a:solidFill>
                  <a:srgbClr val="3E3E3E"/>
                </a:solidFill>
                <a:latin typeface="Roboto Light" panose="02000000000000000000"/>
              </a:rPr>
              <a:t>En compresse sur les zones concernées. </a:t>
            </a:r>
          </a:p>
          <a:p>
            <a:r>
              <a:rPr lang="fr-FR" sz="2000" dirty="0">
                <a:solidFill>
                  <a:srgbClr val="3E3E3E"/>
                </a:solidFill>
                <a:latin typeface="Roboto Light" panose="02000000000000000000"/>
              </a:rPr>
              <a:t>Laisser agir 10 à 15 min</a:t>
            </a:r>
          </a:p>
          <a:p>
            <a:pPr marL="342900" indent="-342900">
              <a:buFont typeface="Arial" panose="020B0604020202020204" pitchFamily="34" charset="0"/>
              <a:buChar char="•"/>
            </a:pPr>
            <a:r>
              <a:rPr lang="fr-FR" sz="2000" dirty="0">
                <a:solidFill>
                  <a:srgbClr val="3E3E3E"/>
                </a:solidFill>
                <a:latin typeface="Roboto Light" panose="02000000000000000000"/>
              </a:rPr>
              <a:t>Mélanger à la crème traitante</a:t>
            </a:r>
          </a:p>
          <a:p>
            <a:pPr marL="342900" indent="-342900">
              <a:buFont typeface="Arial" panose="020B0604020202020204" pitchFamily="34" charset="0"/>
              <a:buChar char="•"/>
            </a:pPr>
            <a:r>
              <a:rPr lang="fr-FR" sz="2000" dirty="0">
                <a:solidFill>
                  <a:srgbClr val="3E3E3E"/>
                </a:solidFill>
                <a:latin typeface="Roboto Light" panose="02000000000000000000"/>
              </a:rPr>
              <a:t>En lotion traitante </a:t>
            </a:r>
          </a:p>
        </p:txBody>
      </p:sp>
      <p:grpSp>
        <p:nvGrpSpPr>
          <p:cNvPr id="30" name="Groupe 29"/>
          <p:cNvGrpSpPr/>
          <p:nvPr/>
        </p:nvGrpSpPr>
        <p:grpSpPr>
          <a:xfrm>
            <a:off x="9888306" y="4307398"/>
            <a:ext cx="1979555" cy="2323777"/>
            <a:chOff x="4045008" y="2296632"/>
            <a:chExt cx="1979555" cy="2323777"/>
          </a:xfrm>
        </p:grpSpPr>
        <p:pic>
          <p:nvPicPr>
            <p:cNvPr id="39" name="Imag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8865" y="2296632"/>
              <a:ext cx="1362045" cy="1345019"/>
            </a:xfrm>
            <a:prstGeom prst="rect">
              <a:avLst/>
            </a:prstGeom>
          </p:spPr>
        </p:pic>
        <p:sp>
          <p:nvSpPr>
            <p:cNvPr id="40" name="object 12"/>
            <p:cNvSpPr txBox="1"/>
            <p:nvPr/>
          </p:nvSpPr>
          <p:spPr>
            <a:xfrm>
              <a:off x="4045008" y="3566275"/>
              <a:ext cx="1979555" cy="1054134"/>
            </a:xfrm>
            <a:prstGeom prst="rect">
              <a:avLst/>
            </a:prstGeom>
          </p:spPr>
          <p:txBody>
            <a:bodyPr vert="horz" wrap="square" lIns="0" tIns="220979"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pc="30" dirty="0">
                  <a:solidFill>
                    <a:srgbClr val="3E3E3E"/>
                  </a:solidFill>
                  <a:latin typeface="Roboto Light" panose="02000000000000000000" pitchFamily="2" charset="0"/>
                  <a:ea typeface="Roboto Light" panose="02000000000000000000" pitchFamily="2" charset="0"/>
                  <a:cs typeface="Roboto Mono"/>
                </a:rPr>
                <a:t>Sans alcool</a:t>
              </a:r>
            </a:p>
            <a:p>
              <a:pPr algn="ctr"/>
              <a:r>
                <a:rPr lang="fr-FR" spc="30" dirty="0">
                  <a:solidFill>
                    <a:srgbClr val="3E3E3E"/>
                  </a:solidFill>
                  <a:latin typeface="Roboto Light" panose="02000000000000000000" pitchFamily="2" charset="0"/>
                  <a:ea typeface="Roboto Light" panose="02000000000000000000" pitchFamily="2" charset="0"/>
                  <a:cs typeface="Roboto Mono"/>
                </a:rPr>
                <a:t>Sans conservateur</a:t>
              </a:r>
            </a:p>
            <a:p>
              <a:pPr algn="ctr"/>
              <a:r>
                <a:rPr lang="fr-FR" spc="30" dirty="0">
                  <a:solidFill>
                    <a:srgbClr val="3E3E3E"/>
                  </a:solidFill>
                  <a:latin typeface="Roboto Light" panose="02000000000000000000" pitchFamily="2" charset="0"/>
                  <a:ea typeface="Roboto Light" panose="02000000000000000000" pitchFamily="2" charset="0"/>
                  <a:cs typeface="Roboto Mono"/>
                </a:rPr>
                <a:t>Sans </a:t>
              </a:r>
              <a:r>
                <a:rPr lang="fr-FR" spc="30" dirty="0" err="1">
                  <a:solidFill>
                    <a:srgbClr val="3E3E3E"/>
                  </a:solidFill>
                  <a:latin typeface="Roboto Light" panose="02000000000000000000" pitchFamily="2" charset="0"/>
                  <a:ea typeface="Roboto Light" panose="02000000000000000000" pitchFamily="2" charset="0"/>
                  <a:cs typeface="Roboto Mono"/>
                </a:rPr>
                <a:t>paraben</a:t>
              </a:r>
              <a:endParaRPr lang="fr-FR" spc="30" dirty="0">
                <a:solidFill>
                  <a:srgbClr val="3E3E3E"/>
                </a:solidFill>
                <a:latin typeface="Roboto Light" panose="02000000000000000000" pitchFamily="2" charset="0"/>
                <a:ea typeface="Roboto Light" panose="02000000000000000000" pitchFamily="2" charset="0"/>
                <a:cs typeface="Roboto Mono"/>
              </a:endParaRPr>
            </a:p>
          </p:txBody>
        </p:sp>
      </p:grpSp>
      <p:pic>
        <p:nvPicPr>
          <p:cNvPr id="6" name="Image 5">
            <a:extLst>
              <a:ext uri="{FF2B5EF4-FFF2-40B4-BE49-F238E27FC236}">
                <a16:creationId xmlns:a16="http://schemas.microsoft.com/office/drawing/2014/main" id="{7F66AC9E-C6E5-4E07-BC3E-8957EE04AD69}"/>
              </a:ext>
            </a:extLst>
          </p:cNvPr>
          <p:cNvPicPr>
            <a:picLocks noChangeAspect="1"/>
          </p:cNvPicPr>
          <p:nvPr/>
        </p:nvPicPr>
        <p:blipFill rotWithShape="1">
          <a:blip r:embed="rId5"/>
          <a:srcRect l="41079" t="13037" r="32375"/>
          <a:stretch/>
        </p:blipFill>
        <p:spPr>
          <a:xfrm>
            <a:off x="163566" y="838496"/>
            <a:ext cx="3618666" cy="5327243"/>
          </a:xfrm>
          <a:prstGeom prst="rect">
            <a:avLst/>
          </a:prstGeom>
        </p:spPr>
      </p:pic>
    </p:spTree>
    <p:extLst>
      <p:ext uri="{BB962C8B-B14F-4D97-AF65-F5344CB8AC3E}">
        <p14:creationId xmlns:p14="http://schemas.microsoft.com/office/powerpoint/2010/main" val="101146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 descr="ingredient-quintessence-yon-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719" y="5057141"/>
            <a:ext cx="1091314" cy="115660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ingredient-ichty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07" y="5061563"/>
            <a:ext cx="1999706" cy="1102403"/>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p:cNvPicPr>
            <a:picLocks noChangeAspect="1"/>
          </p:cNvPicPr>
          <p:nvPr/>
        </p:nvPicPr>
        <p:blipFill rotWithShape="1">
          <a:blip r:embed="rId5" cstate="print">
            <a:extLst>
              <a:ext uri="{28A0092B-C50C-407E-A947-70E740481C1C}">
                <a14:useLocalDpi xmlns:a14="http://schemas.microsoft.com/office/drawing/2010/main" val="0"/>
              </a:ext>
            </a:extLst>
          </a:blip>
          <a:srcRect b="7253"/>
          <a:stretch/>
        </p:blipFill>
        <p:spPr>
          <a:xfrm>
            <a:off x="62118" y="1407641"/>
            <a:ext cx="1611883" cy="2914345"/>
          </a:xfrm>
          <a:prstGeom prst="rect">
            <a:avLst/>
          </a:prstGeom>
        </p:spPr>
      </p:pic>
      <p:sp>
        <p:nvSpPr>
          <p:cNvPr id="20" name="Rectangle 19"/>
          <p:cNvSpPr/>
          <p:nvPr/>
        </p:nvSpPr>
        <p:spPr>
          <a:xfrm>
            <a:off x="2353087" y="4694551"/>
            <a:ext cx="1739579" cy="47110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BISABOLOL</a:t>
            </a:r>
          </a:p>
        </p:txBody>
      </p:sp>
      <p:sp>
        <p:nvSpPr>
          <p:cNvPr id="21" name="Rectangle 20"/>
          <p:cNvSpPr/>
          <p:nvPr/>
        </p:nvSpPr>
        <p:spPr>
          <a:xfrm>
            <a:off x="4332462" y="4698119"/>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CALENDULA</a:t>
            </a:r>
          </a:p>
        </p:txBody>
      </p:sp>
      <p:sp>
        <p:nvSpPr>
          <p:cNvPr id="22" name="Rectangle 21"/>
          <p:cNvSpPr/>
          <p:nvPr/>
        </p:nvSpPr>
        <p:spPr>
          <a:xfrm>
            <a:off x="6407782" y="4694551"/>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ACIDE LACTIQUE</a:t>
            </a:r>
          </a:p>
        </p:txBody>
      </p:sp>
      <p:sp>
        <p:nvSpPr>
          <p:cNvPr id="27" name="Rectangle 26"/>
          <p:cNvSpPr/>
          <p:nvPr/>
        </p:nvSpPr>
        <p:spPr>
          <a:xfrm>
            <a:off x="469243" y="4694551"/>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ICHTYOL</a:t>
            </a:r>
          </a:p>
        </p:txBody>
      </p:sp>
      <p:sp>
        <p:nvSpPr>
          <p:cNvPr id="28" name="ZoneTexte 27"/>
          <p:cNvSpPr txBox="1"/>
          <p:nvPr/>
        </p:nvSpPr>
        <p:spPr>
          <a:xfrm>
            <a:off x="558948" y="6120402"/>
            <a:ext cx="1436833"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PURIFIANT</a:t>
            </a:r>
          </a:p>
        </p:txBody>
      </p:sp>
      <p:sp>
        <p:nvSpPr>
          <p:cNvPr id="29" name="ZoneTexte 28"/>
          <p:cNvSpPr txBox="1"/>
          <p:nvPr/>
        </p:nvSpPr>
        <p:spPr>
          <a:xfrm>
            <a:off x="2601796" y="6101987"/>
            <a:ext cx="980957"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APAISANT</a:t>
            </a:r>
          </a:p>
        </p:txBody>
      </p:sp>
      <p:sp>
        <p:nvSpPr>
          <p:cNvPr id="30" name="ZoneTexte 29"/>
          <p:cNvSpPr txBox="1"/>
          <p:nvPr/>
        </p:nvSpPr>
        <p:spPr>
          <a:xfrm>
            <a:off x="4572738" y="6308505"/>
            <a:ext cx="1135693"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APAISANT</a:t>
            </a:r>
          </a:p>
        </p:txBody>
      </p:sp>
      <p:sp>
        <p:nvSpPr>
          <p:cNvPr id="33" name="ZoneTexte 32"/>
          <p:cNvSpPr txBox="1"/>
          <p:nvPr/>
        </p:nvSpPr>
        <p:spPr>
          <a:xfrm>
            <a:off x="6560067" y="6286579"/>
            <a:ext cx="1298604" cy="430887"/>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MAINTIEN LE pH DE LA PEAU</a:t>
            </a:r>
          </a:p>
        </p:txBody>
      </p:sp>
      <p:sp>
        <p:nvSpPr>
          <p:cNvPr id="34" name="Rectangle 33"/>
          <p:cNvSpPr/>
          <p:nvPr/>
        </p:nvSpPr>
        <p:spPr>
          <a:xfrm>
            <a:off x="8325123" y="4694551"/>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QUINTESSENCE</a:t>
            </a:r>
          </a:p>
        </p:txBody>
      </p:sp>
      <p:sp>
        <p:nvSpPr>
          <p:cNvPr id="37" name="Rectangle 36"/>
          <p:cNvSpPr/>
          <p:nvPr/>
        </p:nvSpPr>
        <p:spPr>
          <a:xfrm>
            <a:off x="10223178" y="4694551"/>
            <a:ext cx="1616245"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LIMETTE</a:t>
            </a:r>
          </a:p>
        </p:txBody>
      </p:sp>
      <p:sp>
        <p:nvSpPr>
          <p:cNvPr id="41" name="ZoneTexte 40"/>
          <p:cNvSpPr txBox="1"/>
          <p:nvPr/>
        </p:nvSpPr>
        <p:spPr>
          <a:xfrm>
            <a:off x="10500388" y="6068211"/>
            <a:ext cx="980957"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PURIFIANT</a:t>
            </a:r>
          </a:p>
        </p:txBody>
      </p:sp>
      <p:sp>
        <p:nvSpPr>
          <p:cNvPr id="43" name="ZoneTexte 42"/>
          <p:cNvSpPr txBox="1"/>
          <p:nvPr/>
        </p:nvSpPr>
        <p:spPr>
          <a:xfrm>
            <a:off x="2468779" y="1556235"/>
            <a:ext cx="7315594" cy="830997"/>
          </a:xfrm>
          <a:prstGeom prst="rect">
            <a:avLst/>
          </a:prstGeom>
          <a:noFill/>
        </p:spPr>
        <p:txBody>
          <a:bodyPr wrap="square" rtlCol="0">
            <a:spAutoFit/>
          </a:bodyPr>
          <a:lstStyle>
            <a:defPPr>
              <a:defRPr lang="fr-FR"/>
            </a:defPPr>
            <a:lvl1pPr algn="ctr">
              <a:defRPr sz="2400">
                <a:latin typeface="KyivType Sans Medium2"/>
              </a:defRPr>
            </a:lvl1pPr>
          </a:lstStyle>
          <a:p>
            <a:r>
              <a:rPr lang="fr-FR" dirty="0"/>
              <a:t>Une formule unique,</a:t>
            </a:r>
          </a:p>
          <a:p>
            <a:r>
              <a:rPr lang="fr-FR" dirty="0"/>
              <a:t>Un combo anti-imperfections</a:t>
            </a:r>
          </a:p>
        </p:txBody>
      </p:sp>
      <p:pic>
        <p:nvPicPr>
          <p:cNvPr id="45" name="Image 44"/>
          <p:cNvPicPr>
            <a:picLocks noChangeAspect="1"/>
          </p:cNvPicPr>
          <p:nvPr/>
        </p:nvPicPr>
        <p:blipFill rotWithShape="1">
          <a:blip r:embed="rId6" cstate="print">
            <a:extLst>
              <a:ext uri="{28A0092B-C50C-407E-A947-70E740481C1C}">
                <a14:useLocalDpi xmlns:a14="http://schemas.microsoft.com/office/drawing/2010/main" val="0"/>
              </a:ext>
            </a:extLst>
          </a:blip>
          <a:srcRect l="23018" t="15395" r="21168" b="20275"/>
          <a:stretch/>
        </p:blipFill>
        <p:spPr>
          <a:xfrm>
            <a:off x="1490954" y="1448867"/>
            <a:ext cx="1009653" cy="2763264"/>
          </a:xfrm>
          <a:prstGeom prst="rect">
            <a:avLst/>
          </a:prstGeom>
        </p:spPr>
      </p:pic>
      <p:pic>
        <p:nvPicPr>
          <p:cNvPr id="52" name="Picture 6" descr="Bisabolol | INGREDIENTS LIBRARY"/>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4091" b="17400"/>
          <a:stretch/>
        </p:blipFill>
        <p:spPr bwMode="auto">
          <a:xfrm>
            <a:off x="2447843" y="5209353"/>
            <a:ext cx="1432189" cy="83797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ingredient-calendula-bi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8526" y="5225499"/>
            <a:ext cx="1454820" cy="11128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ingredient-acide-lactiqu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4472" y="5164574"/>
            <a:ext cx="817910" cy="112200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Arôme Limette pour Fabriquer son E-liquide DIY 100% Françai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044" t="22146" r="11023" b="23277"/>
          <a:stretch/>
        </p:blipFill>
        <p:spPr bwMode="auto">
          <a:xfrm>
            <a:off x="10464380" y="5209306"/>
            <a:ext cx="1052972" cy="756824"/>
          </a:xfrm>
          <a:prstGeom prst="rect">
            <a:avLst/>
          </a:prstGeom>
          <a:noFill/>
          <a:extLst>
            <a:ext uri="{909E8E84-426E-40DD-AFC4-6F175D3DCCD1}">
              <a14:hiddenFill xmlns:a14="http://schemas.microsoft.com/office/drawing/2010/main">
                <a:solidFill>
                  <a:srgbClr val="FFFFFF"/>
                </a:solidFill>
              </a14:hiddenFill>
            </a:ext>
          </a:extLst>
        </p:spPr>
      </p:pic>
      <p:sp>
        <p:nvSpPr>
          <p:cNvPr id="36" name="ZoneTexte 35"/>
          <p:cNvSpPr txBox="1"/>
          <p:nvPr/>
        </p:nvSpPr>
        <p:spPr>
          <a:xfrm>
            <a:off x="8533579" y="6150099"/>
            <a:ext cx="1214648"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ASSAINISSANT</a:t>
            </a:r>
          </a:p>
        </p:txBody>
      </p:sp>
      <p:sp>
        <p:nvSpPr>
          <p:cNvPr id="32" name="Rectangle 31"/>
          <p:cNvSpPr/>
          <p:nvPr/>
        </p:nvSpPr>
        <p:spPr>
          <a:xfrm>
            <a:off x="2404914" y="547499"/>
            <a:ext cx="7410725"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SOS SPOT ROLL-ON &amp; JUVENIL</a:t>
            </a:r>
          </a:p>
        </p:txBody>
      </p:sp>
      <p:sp>
        <p:nvSpPr>
          <p:cNvPr id="35" name="ZoneTexte 34"/>
          <p:cNvSpPr txBox="1"/>
          <p:nvPr/>
        </p:nvSpPr>
        <p:spPr>
          <a:xfrm>
            <a:off x="3880032" y="3030509"/>
            <a:ext cx="5828001" cy="1323439"/>
          </a:xfrm>
          <a:prstGeom prst="rect">
            <a:avLst/>
          </a:prstGeom>
        </p:spPr>
        <p:txBody>
          <a:bodyPr wrap="square">
            <a:spAutoFit/>
          </a:bodyPr>
          <a:lstStyle>
            <a:defPPr>
              <a:defRPr lang="fr-FR"/>
            </a:defPPr>
            <a:lvl1pPr>
              <a:buFont typeface="Arial" panose="020B0604020202020204" pitchFamily="34" charset="0"/>
              <a:buChar char="•"/>
              <a:defRPr sz="2000" b="0" i="0">
                <a:solidFill>
                  <a:srgbClr val="3E3E3E"/>
                </a:solidFill>
                <a:effectLst/>
                <a:latin typeface="Roboto Light" panose="02000000000000000000"/>
              </a:defRPr>
            </a:lvl1pPr>
          </a:lstStyle>
          <a:p>
            <a:r>
              <a:rPr lang="fr-FR" dirty="0"/>
              <a:t> Solution </a:t>
            </a:r>
            <a:r>
              <a:rPr lang="fr-FR" dirty="0" err="1"/>
              <a:t>assainissante</a:t>
            </a:r>
            <a:r>
              <a:rPr lang="fr-FR" dirty="0"/>
              <a:t> et apaisante </a:t>
            </a:r>
          </a:p>
          <a:p>
            <a:r>
              <a:rPr lang="fr-FR" dirty="0"/>
              <a:t>  Zones de traitement : localisée (SOS SPOT ROLL-ON) et étendue (JUVENIL).</a:t>
            </a:r>
          </a:p>
          <a:p>
            <a:endParaRPr lang="fr-FR" dirty="0"/>
          </a:p>
        </p:txBody>
      </p:sp>
      <p:grpSp>
        <p:nvGrpSpPr>
          <p:cNvPr id="38" name="Groupe 37"/>
          <p:cNvGrpSpPr/>
          <p:nvPr/>
        </p:nvGrpSpPr>
        <p:grpSpPr>
          <a:xfrm>
            <a:off x="9538489" y="1556235"/>
            <a:ext cx="2904754" cy="2537610"/>
            <a:chOff x="1019165" y="2304210"/>
            <a:chExt cx="2904754" cy="2537610"/>
          </a:xfrm>
        </p:grpSpPr>
        <p:pic>
          <p:nvPicPr>
            <p:cNvPr id="39" name="Imag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98918" y="2304210"/>
              <a:ext cx="1337441" cy="1337441"/>
            </a:xfrm>
            <a:prstGeom prst="rect">
              <a:avLst/>
            </a:prstGeom>
          </p:spPr>
        </p:pic>
        <p:sp>
          <p:nvSpPr>
            <p:cNvPr id="40" name="object 28"/>
            <p:cNvSpPr txBox="1"/>
            <p:nvPr/>
          </p:nvSpPr>
          <p:spPr>
            <a:xfrm>
              <a:off x="1019165" y="3536976"/>
              <a:ext cx="2904754" cy="1304844"/>
            </a:xfrm>
            <a:prstGeom prst="rect">
              <a:avLst/>
            </a:prstGeom>
          </p:spPr>
          <p:txBody>
            <a:bodyPr vert="horz" wrap="square" lIns="0" tIns="194945"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590" algn="ctr">
                <a:lnSpc>
                  <a:spcPct val="100000"/>
                </a:lnSpc>
                <a:spcBef>
                  <a:spcPts val="1535"/>
                </a:spcBef>
              </a:pPr>
              <a:r>
                <a:rPr sz="3600" b="0" spc="220" dirty="0">
                  <a:solidFill>
                    <a:srgbClr val="B7A1C7"/>
                  </a:solidFill>
                  <a:latin typeface="Roboto Light" panose="02000000000000000000" pitchFamily="2" charset="0"/>
                  <a:ea typeface="Roboto Light" panose="02000000000000000000" pitchFamily="2" charset="0"/>
                  <a:cs typeface="Kyiv*Type Sans Regular"/>
                </a:rPr>
                <a:t>9</a:t>
              </a:r>
              <a:r>
                <a:rPr lang="fr-FR" sz="3600" spc="220" dirty="0">
                  <a:solidFill>
                    <a:srgbClr val="B7A1C7"/>
                  </a:solidFill>
                  <a:latin typeface="Roboto Light" panose="02000000000000000000" pitchFamily="2" charset="0"/>
                  <a:ea typeface="Roboto Light" panose="02000000000000000000" pitchFamily="2" charset="0"/>
                  <a:cs typeface="Kyiv*Type Sans Regular"/>
                </a:rPr>
                <a:t>5</a:t>
              </a:r>
              <a:r>
                <a:rPr sz="3600" b="0" spc="220" dirty="0">
                  <a:solidFill>
                    <a:srgbClr val="B7A1C7"/>
                  </a:solidFill>
                  <a:latin typeface="Roboto Light" panose="02000000000000000000" pitchFamily="2" charset="0"/>
                  <a:ea typeface="Roboto Light" panose="02000000000000000000" pitchFamily="2" charset="0"/>
                  <a:cs typeface="Kyiv*Type Sans Regular"/>
                </a:rPr>
                <a:t>%</a:t>
              </a:r>
              <a:endParaRPr sz="3600" dirty="0">
                <a:solidFill>
                  <a:srgbClr val="B7A1C7"/>
                </a:solidFill>
                <a:latin typeface="Roboto Light" panose="02000000000000000000" pitchFamily="2" charset="0"/>
                <a:ea typeface="Roboto Light" panose="02000000000000000000" pitchFamily="2" charset="0"/>
                <a:cs typeface="Kyiv*Type Sans Regular"/>
              </a:endParaRPr>
            </a:p>
            <a:p>
              <a:pPr marL="173990" marR="5080" indent="-161925" algn="ctr"/>
              <a:r>
                <a:rPr lang="fr-FR" spc="30" dirty="0">
                  <a:solidFill>
                    <a:srgbClr val="3E3E3E"/>
                  </a:solidFill>
                  <a:latin typeface="Roboto Light" panose="02000000000000000000" pitchFamily="2" charset="0"/>
                  <a:ea typeface="Roboto Light" panose="02000000000000000000" pitchFamily="2" charset="0"/>
                  <a:cs typeface="Roboto Mono"/>
                </a:rPr>
                <a:t>d’ingrédients </a:t>
              </a:r>
            </a:p>
            <a:p>
              <a:pPr marL="173990" marR="5080" indent="-161925" algn="ctr"/>
              <a:r>
                <a:rPr lang="fr-FR" spc="30" dirty="0">
                  <a:solidFill>
                    <a:srgbClr val="3E3E3E"/>
                  </a:solidFill>
                  <a:latin typeface="Roboto Light" panose="02000000000000000000" pitchFamily="2" charset="0"/>
                  <a:ea typeface="Roboto Light" panose="02000000000000000000" pitchFamily="2" charset="0"/>
                  <a:cs typeface="Roboto Mono"/>
                </a:rPr>
                <a:t>d’origine naturelle</a:t>
              </a:r>
              <a:endParaRPr dirty="0">
                <a:solidFill>
                  <a:srgbClr val="3E3E3E"/>
                </a:solidFill>
                <a:latin typeface="Roboto Light" panose="02000000000000000000" pitchFamily="2" charset="0"/>
                <a:ea typeface="Roboto Light" panose="02000000000000000000" pitchFamily="2" charset="0"/>
                <a:cs typeface="Roboto Mono"/>
              </a:endParaRPr>
            </a:p>
          </p:txBody>
        </p:sp>
      </p:grpSp>
      <p:sp>
        <p:nvSpPr>
          <p:cNvPr id="42" name="ZoneTexte 41"/>
          <p:cNvSpPr txBox="1"/>
          <p:nvPr/>
        </p:nvSpPr>
        <p:spPr>
          <a:xfrm>
            <a:off x="1066168" y="4169399"/>
            <a:ext cx="1859223"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V.15 ml</a:t>
            </a:r>
          </a:p>
        </p:txBody>
      </p:sp>
      <p:sp>
        <p:nvSpPr>
          <p:cNvPr id="44" name="ZoneTexte 43"/>
          <p:cNvSpPr txBox="1"/>
          <p:nvPr/>
        </p:nvSpPr>
        <p:spPr>
          <a:xfrm>
            <a:off x="-61553" y="4278422"/>
            <a:ext cx="1859223"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V.7 ml</a:t>
            </a:r>
          </a:p>
        </p:txBody>
      </p:sp>
    </p:spTree>
    <p:extLst>
      <p:ext uri="{BB962C8B-B14F-4D97-AF65-F5344CB8AC3E}">
        <p14:creationId xmlns:p14="http://schemas.microsoft.com/office/powerpoint/2010/main" val="282818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1000"/>
                                        <p:tgtEl>
                                          <p:spTgt spid="33"/>
                                        </p:tgtEl>
                                      </p:cBhvr>
                                    </p:animEffect>
                                    <p:anim calcmode="lin" valueType="num">
                                      <p:cBhvr>
                                        <p:cTn id="53" dur="1000" fill="hold"/>
                                        <p:tgtEl>
                                          <p:spTgt spid="33"/>
                                        </p:tgtEl>
                                        <p:attrNameLst>
                                          <p:attrName>ppt_x</p:attrName>
                                        </p:attrNameLst>
                                      </p:cBhvr>
                                      <p:tavLst>
                                        <p:tav tm="0">
                                          <p:val>
                                            <p:strVal val="#ppt_x"/>
                                          </p:val>
                                        </p:tav>
                                        <p:tav tm="100000">
                                          <p:val>
                                            <p:strVal val="#ppt_x"/>
                                          </p:val>
                                        </p:tav>
                                      </p:tavLst>
                                    </p:anim>
                                    <p:anim calcmode="lin" valueType="num">
                                      <p:cBhvr>
                                        <p:cTn id="54" dur="1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1000"/>
                                        <p:tgtEl>
                                          <p:spTgt spid="37"/>
                                        </p:tgtEl>
                                      </p:cBhvr>
                                    </p:animEffect>
                                    <p:anim calcmode="lin" valueType="num">
                                      <p:cBhvr>
                                        <p:cTn id="63" dur="1000" fill="hold"/>
                                        <p:tgtEl>
                                          <p:spTgt spid="37"/>
                                        </p:tgtEl>
                                        <p:attrNameLst>
                                          <p:attrName>ppt_x</p:attrName>
                                        </p:attrNameLst>
                                      </p:cBhvr>
                                      <p:tavLst>
                                        <p:tav tm="0">
                                          <p:val>
                                            <p:strVal val="#ppt_x"/>
                                          </p:val>
                                        </p:tav>
                                        <p:tav tm="100000">
                                          <p:val>
                                            <p:strVal val="#ppt_x"/>
                                          </p:val>
                                        </p:tav>
                                      </p:tavLst>
                                    </p:anim>
                                    <p:anim calcmode="lin" valueType="num">
                                      <p:cBhvr>
                                        <p:cTn id="64" dur="1000" fill="hold"/>
                                        <p:tgtEl>
                                          <p:spTgt spid="3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1000"/>
                                        <p:tgtEl>
                                          <p:spTgt spid="41"/>
                                        </p:tgtEl>
                                      </p:cBhvr>
                                    </p:animEffect>
                                    <p:anim calcmode="lin" valueType="num">
                                      <p:cBhvr>
                                        <p:cTn id="68" dur="1000" fill="hold"/>
                                        <p:tgtEl>
                                          <p:spTgt spid="41"/>
                                        </p:tgtEl>
                                        <p:attrNameLst>
                                          <p:attrName>ppt_x</p:attrName>
                                        </p:attrNameLst>
                                      </p:cBhvr>
                                      <p:tavLst>
                                        <p:tav tm="0">
                                          <p:val>
                                            <p:strVal val="#ppt_x"/>
                                          </p:val>
                                        </p:tav>
                                        <p:tav tm="100000">
                                          <p:val>
                                            <p:strVal val="#ppt_x"/>
                                          </p:val>
                                        </p:tav>
                                      </p:tavLst>
                                    </p:anim>
                                    <p:anim calcmode="lin" valueType="num">
                                      <p:cBhvr>
                                        <p:cTn id="69" dur="1000" fill="hold"/>
                                        <p:tgtEl>
                                          <p:spTgt spid="4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1000"/>
                                        <p:tgtEl>
                                          <p:spTgt spid="52"/>
                                        </p:tgtEl>
                                      </p:cBhvr>
                                    </p:animEffect>
                                    <p:anim calcmode="lin" valueType="num">
                                      <p:cBhvr>
                                        <p:cTn id="73" dur="1000" fill="hold"/>
                                        <p:tgtEl>
                                          <p:spTgt spid="52"/>
                                        </p:tgtEl>
                                        <p:attrNameLst>
                                          <p:attrName>ppt_x</p:attrName>
                                        </p:attrNameLst>
                                      </p:cBhvr>
                                      <p:tavLst>
                                        <p:tav tm="0">
                                          <p:val>
                                            <p:strVal val="#ppt_x"/>
                                          </p:val>
                                        </p:tav>
                                        <p:tav tm="100000">
                                          <p:val>
                                            <p:strVal val="#ppt_x"/>
                                          </p:val>
                                        </p:tav>
                                      </p:tavLst>
                                    </p:anim>
                                    <p:anim calcmode="lin" valueType="num">
                                      <p:cBhvr>
                                        <p:cTn id="74" dur="1000" fill="hold"/>
                                        <p:tgtEl>
                                          <p:spTgt spid="5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1000"/>
                                        <p:tgtEl>
                                          <p:spTgt spid="53"/>
                                        </p:tgtEl>
                                      </p:cBhvr>
                                    </p:animEffect>
                                    <p:anim calcmode="lin" valueType="num">
                                      <p:cBhvr>
                                        <p:cTn id="78" dur="1000" fill="hold"/>
                                        <p:tgtEl>
                                          <p:spTgt spid="53"/>
                                        </p:tgtEl>
                                        <p:attrNameLst>
                                          <p:attrName>ppt_x</p:attrName>
                                        </p:attrNameLst>
                                      </p:cBhvr>
                                      <p:tavLst>
                                        <p:tav tm="0">
                                          <p:val>
                                            <p:strVal val="#ppt_x"/>
                                          </p:val>
                                        </p:tav>
                                        <p:tav tm="100000">
                                          <p:val>
                                            <p:strVal val="#ppt_x"/>
                                          </p:val>
                                        </p:tav>
                                      </p:tavLst>
                                    </p:anim>
                                    <p:anim calcmode="lin" valueType="num">
                                      <p:cBhvr>
                                        <p:cTn id="79" dur="1000" fill="hold"/>
                                        <p:tgtEl>
                                          <p:spTgt spid="5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000"/>
                                        <p:tgtEl>
                                          <p:spTgt spid="54"/>
                                        </p:tgtEl>
                                      </p:cBhvr>
                                    </p:animEffect>
                                    <p:anim calcmode="lin" valueType="num">
                                      <p:cBhvr>
                                        <p:cTn id="83" dur="1000" fill="hold"/>
                                        <p:tgtEl>
                                          <p:spTgt spid="54"/>
                                        </p:tgtEl>
                                        <p:attrNameLst>
                                          <p:attrName>ppt_x</p:attrName>
                                        </p:attrNameLst>
                                      </p:cBhvr>
                                      <p:tavLst>
                                        <p:tav tm="0">
                                          <p:val>
                                            <p:strVal val="#ppt_x"/>
                                          </p:val>
                                        </p:tav>
                                        <p:tav tm="100000">
                                          <p:val>
                                            <p:strVal val="#ppt_x"/>
                                          </p:val>
                                        </p:tav>
                                      </p:tavLst>
                                    </p:anim>
                                    <p:anim calcmode="lin" valueType="num">
                                      <p:cBhvr>
                                        <p:cTn id="84" dur="1000" fill="hold"/>
                                        <p:tgtEl>
                                          <p:spTgt spid="54"/>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fade">
                                      <p:cBhvr>
                                        <p:cTn id="87" dur="1000"/>
                                        <p:tgtEl>
                                          <p:spTgt spid="55"/>
                                        </p:tgtEl>
                                      </p:cBhvr>
                                    </p:animEffect>
                                    <p:anim calcmode="lin" valueType="num">
                                      <p:cBhvr>
                                        <p:cTn id="88" dur="1000" fill="hold"/>
                                        <p:tgtEl>
                                          <p:spTgt spid="55"/>
                                        </p:tgtEl>
                                        <p:attrNameLst>
                                          <p:attrName>ppt_x</p:attrName>
                                        </p:attrNameLst>
                                      </p:cBhvr>
                                      <p:tavLst>
                                        <p:tav tm="0">
                                          <p:val>
                                            <p:strVal val="#ppt_x"/>
                                          </p:val>
                                        </p:tav>
                                        <p:tav tm="100000">
                                          <p:val>
                                            <p:strVal val="#ppt_x"/>
                                          </p:val>
                                        </p:tav>
                                      </p:tavLst>
                                    </p:anim>
                                    <p:anim calcmode="lin" valueType="num">
                                      <p:cBhvr>
                                        <p:cTn id="89" dur="1000" fill="hold"/>
                                        <p:tgtEl>
                                          <p:spTgt spid="5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1000"/>
                                        <p:tgtEl>
                                          <p:spTgt spid="36"/>
                                        </p:tgtEl>
                                      </p:cBhvr>
                                    </p:animEffect>
                                    <p:anim calcmode="lin" valueType="num">
                                      <p:cBhvr>
                                        <p:cTn id="93" dur="1000" fill="hold"/>
                                        <p:tgtEl>
                                          <p:spTgt spid="36"/>
                                        </p:tgtEl>
                                        <p:attrNameLst>
                                          <p:attrName>ppt_x</p:attrName>
                                        </p:attrNameLst>
                                      </p:cBhvr>
                                      <p:tavLst>
                                        <p:tav tm="0">
                                          <p:val>
                                            <p:strVal val="#ppt_x"/>
                                          </p:val>
                                        </p:tav>
                                        <p:tav tm="100000">
                                          <p:val>
                                            <p:strVal val="#ppt_x"/>
                                          </p:val>
                                        </p:tav>
                                      </p:tavLst>
                                    </p:anim>
                                    <p:anim calcmode="lin" valueType="num">
                                      <p:cBhvr>
                                        <p:cTn id="9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7" grpId="0" animBg="1"/>
      <p:bldP spid="28" grpId="0"/>
      <p:bldP spid="29" grpId="0"/>
      <p:bldP spid="30" grpId="0"/>
      <p:bldP spid="33" grpId="0"/>
      <p:bldP spid="34" grpId="0" animBg="1"/>
      <p:bldP spid="37" grpId="0" animBg="1"/>
      <p:bldP spid="41"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Nuage 16"/>
          <p:cNvSpPr/>
          <p:nvPr/>
        </p:nvSpPr>
        <p:spPr>
          <a:xfrm>
            <a:off x="6096961" y="4100510"/>
            <a:ext cx="5356767" cy="1740874"/>
          </a:xfrm>
          <a:prstGeom prst="cloud">
            <a:avLst/>
          </a:prstGeom>
          <a:solidFill>
            <a:srgbClr val="DFD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Nuage 14"/>
          <p:cNvSpPr/>
          <p:nvPr/>
        </p:nvSpPr>
        <p:spPr>
          <a:xfrm>
            <a:off x="267596" y="3500977"/>
            <a:ext cx="5828404" cy="1777371"/>
          </a:xfrm>
          <a:prstGeom prst="cloud">
            <a:avLst/>
          </a:prstGeom>
          <a:solidFill>
            <a:srgbClr val="DFD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a:picLocks noChangeAspect="1"/>
          </p:cNvPicPr>
          <p:nvPr/>
        </p:nvPicPr>
        <p:blipFill rotWithShape="1">
          <a:blip r:embed="rId3" cstate="print">
            <a:extLst>
              <a:ext uri="{28A0092B-C50C-407E-A947-70E740481C1C}">
                <a14:useLocalDpi xmlns:a14="http://schemas.microsoft.com/office/drawing/2010/main" val="0"/>
              </a:ext>
            </a:extLst>
          </a:blip>
          <a:srcRect b="7253"/>
          <a:stretch/>
        </p:blipFill>
        <p:spPr>
          <a:xfrm>
            <a:off x="18629" y="2148296"/>
            <a:ext cx="2344095" cy="4238212"/>
          </a:xfrm>
          <a:prstGeom prst="rect">
            <a:avLst/>
          </a:prstGeom>
        </p:spPr>
      </p:pic>
      <p:sp>
        <p:nvSpPr>
          <p:cNvPr id="43" name="ZoneTexte 42"/>
          <p:cNvSpPr txBox="1"/>
          <p:nvPr/>
        </p:nvSpPr>
        <p:spPr>
          <a:xfrm>
            <a:off x="2194512" y="5756272"/>
            <a:ext cx="7315594" cy="461665"/>
          </a:xfrm>
          <a:prstGeom prst="rect">
            <a:avLst/>
          </a:prstGeom>
          <a:noFill/>
        </p:spPr>
        <p:txBody>
          <a:bodyPr wrap="square" rtlCol="0">
            <a:spAutoFit/>
          </a:bodyPr>
          <a:lstStyle/>
          <a:p>
            <a:pPr algn="ctr"/>
            <a:r>
              <a:rPr lang="fr-FR" sz="2400" dirty="0">
                <a:latin typeface="KyivType Sans Medium2"/>
              </a:rPr>
              <a:t>Une utilisation complémentaire</a:t>
            </a:r>
          </a:p>
        </p:txBody>
      </p:sp>
      <p:pic>
        <p:nvPicPr>
          <p:cNvPr id="45" name="Image 4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538" b="81275" l="22275" r="84360"/>
                    </a14:imgEffect>
                  </a14:imgLayer>
                </a14:imgProps>
              </a:ext>
              <a:ext uri="{28A0092B-C50C-407E-A947-70E740481C1C}">
                <a14:useLocalDpi xmlns:a14="http://schemas.microsoft.com/office/drawing/2010/main" val="0"/>
              </a:ext>
            </a:extLst>
          </a:blip>
          <a:srcRect l="23018" t="15395" r="21168" b="20275"/>
          <a:stretch/>
        </p:blipFill>
        <p:spPr>
          <a:xfrm>
            <a:off x="10699340" y="2910939"/>
            <a:ext cx="1468297" cy="4018501"/>
          </a:xfrm>
          <a:prstGeom prst="rect">
            <a:avLst/>
          </a:prstGeom>
        </p:spPr>
      </p:pic>
      <p:sp>
        <p:nvSpPr>
          <p:cNvPr id="31" name="ZoneTexte 30"/>
          <p:cNvSpPr txBox="1"/>
          <p:nvPr/>
        </p:nvSpPr>
        <p:spPr>
          <a:xfrm>
            <a:off x="1569346" y="3771417"/>
            <a:ext cx="4825981" cy="1015663"/>
          </a:xfrm>
          <a:prstGeom prst="rect">
            <a:avLst/>
          </a:prstGeom>
        </p:spPr>
        <p:txBody>
          <a:bodyPr wrap="square">
            <a:spAutoFit/>
          </a:bodyPr>
          <a:lstStyle>
            <a:defPPr>
              <a:defRPr lang="fr-FR"/>
            </a:defPPr>
            <a:lvl1pPr>
              <a:buFont typeface="Arial" panose="020B0604020202020204" pitchFamily="34" charset="0"/>
              <a:buChar char="•"/>
              <a:defRPr sz="2000" b="0" i="0">
                <a:solidFill>
                  <a:srgbClr val="3E3E3E"/>
                </a:solidFill>
                <a:effectLst/>
                <a:latin typeface="Roboto Light" panose="02000000000000000000"/>
              </a:defRPr>
            </a:lvl1pPr>
          </a:lstStyle>
          <a:p>
            <a:r>
              <a:rPr lang="fr-FR" dirty="0"/>
              <a:t> </a:t>
            </a:r>
            <a:r>
              <a:rPr lang="fr-FR" b="1" dirty="0"/>
              <a:t>Nomade</a:t>
            </a:r>
            <a:r>
              <a:rPr lang="fr-FR" dirty="0"/>
              <a:t> &amp; à domicile </a:t>
            </a:r>
          </a:p>
          <a:p>
            <a:r>
              <a:rPr lang="fr-FR" dirty="0"/>
              <a:t> Matin et soir</a:t>
            </a:r>
          </a:p>
          <a:p>
            <a:r>
              <a:rPr lang="fr-FR" dirty="0"/>
              <a:t> Dans la journée dès que nécessaire</a:t>
            </a:r>
          </a:p>
        </p:txBody>
      </p:sp>
      <p:sp>
        <p:nvSpPr>
          <p:cNvPr id="32" name="ZoneTexte 31"/>
          <p:cNvSpPr txBox="1"/>
          <p:nvPr/>
        </p:nvSpPr>
        <p:spPr>
          <a:xfrm>
            <a:off x="6867925" y="4258720"/>
            <a:ext cx="4057337" cy="1323439"/>
          </a:xfrm>
          <a:prstGeom prst="rect">
            <a:avLst/>
          </a:prstGeom>
        </p:spPr>
        <p:txBody>
          <a:bodyPr wrap="square">
            <a:spAutoFit/>
          </a:bodyPr>
          <a:lstStyle>
            <a:defPPr>
              <a:defRPr lang="fr-FR"/>
            </a:defPPr>
            <a:lvl1pPr>
              <a:buFont typeface="Arial" panose="020B0604020202020204" pitchFamily="34" charset="0"/>
              <a:buChar char="•"/>
              <a:defRPr sz="2000" b="0" i="0">
                <a:solidFill>
                  <a:srgbClr val="3E3E3E"/>
                </a:solidFill>
                <a:effectLst/>
                <a:latin typeface="Roboto Light" panose="02000000000000000000"/>
              </a:defRPr>
            </a:lvl1pPr>
          </a:lstStyle>
          <a:p>
            <a:r>
              <a:rPr lang="fr-FR" dirty="0"/>
              <a:t> A domicile</a:t>
            </a:r>
          </a:p>
          <a:p>
            <a:r>
              <a:rPr lang="fr-FR" dirty="0"/>
              <a:t> Pur en compresse pendant 5/10 min et/ou mélangé à la crème traitante ou au masque</a:t>
            </a:r>
          </a:p>
        </p:txBody>
      </p:sp>
      <p:sp>
        <p:nvSpPr>
          <p:cNvPr id="35" name="ZoneTexte 34">
            <a:extLst>
              <a:ext uri="{FF2B5EF4-FFF2-40B4-BE49-F238E27FC236}">
                <a16:creationId xmlns:a16="http://schemas.microsoft.com/office/drawing/2014/main" id="{773DF8B9-CE38-4D36-85E8-BD2163DD577D}"/>
              </a:ext>
            </a:extLst>
          </p:cNvPr>
          <p:cNvSpPr txBox="1"/>
          <p:nvPr/>
        </p:nvSpPr>
        <p:spPr>
          <a:xfrm>
            <a:off x="2294528" y="3160922"/>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a:t>Comment ?</a:t>
            </a:r>
          </a:p>
        </p:txBody>
      </p:sp>
      <p:sp>
        <p:nvSpPr>
          <p:cNvPr id="13" name="Rectangle 12"/>
          <p:cNvSpPr/>
          <p:nvPr/>
        </p:nvSpPr>
        <p:spPr>
          <a:xfrm>
            <a:off x="2404914" y="547499"/>
            <a:ext cx="7410725"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SOS SPOT ROLL-ON &amp; JUVENIL</a:t>
            </a:r>
          </a:p>
        </p:txBody>
      </p:sp>
      <p:sp>
        <p:nvSpPr>
          <p:cNvPr id="18" name="Rectangle 17"/>
          <p:cNvSpPr/>
          <p:nvPr/>
        </p:nvSpPr>
        <p:spPr>
          <a:xfrm>
            <a:off x="3899160" y="2103903"/>
            <a:ext cx="4411356" cy="707886"/>
          </a:xfrm>
          <a:prstGeom prst="rect">
            <a:avLst/>
          </a:prstGeom>
        </p:spPr>
        <p:txBody>
          <a:bodyPr wrap="square">
            <a:spAutoFit/>
          </a:bodyPr>
          <a:lstStyle/>
          <a:p>
            <a:pPr>
              <a:buFont typeface="Arial" panose="020B0604020202020204" pitchFamily="34" charset="0"/>
              <a:buChar char="•"/>
            </a:pPr>
            <a:r>
              <a:rPr lang="fr-FR" sz="2000" dirty="0">
                <a:solidFill>
                  <a:srgbClr val="3E3E3E"/>
                </a:solidFill>
                <a:latin typeface="Roboto Light" panose="02000000000000000000"/>
              </a:rPr>
              <a:t> Imperfections sévères et durables</a:t>
            </a:r>
          </a:p>
          <a:p>
            <a:pPr>
              <a:buFont typeface="Arial" panose="020B0604020202020204" pitchFamily="34" charset="0"/>
              <a:buChar char="•"/>
            </a:pPr>
            <a:r>
              <a:rPr lang="fr-FR" sz="2000" dirty="0">
                <a:solidFill>
                  <a:srgbClr val="3E3E3E"/>
                </a:solidFill>
                <a:latin typeface="Roboto Light" panose="02000000000000000000"/>
              </a:rPr>
              <a:t> Poils incarnés</a:t>
            </a:r>
          </a:p>
        </p:txBody>
      </p:sp>
      <p:sp>
        <p:nvSpPr>
          <p:cNvPr id="20" name="ZoneTexte 19">
            <a:extLst>
              <a:ext uri="{FF2B5EF4-FFF2-40B4-BE49-F238E27FC236}">
                <a16:creationId xmlns:a16="http://schemas.microsoft.com/office/drawing/2014/main" id="{773DF8B9-CE38-4D36-85E8-BD2163DD577D}"/>
              </a:ext>
            </a:extLst>
          </p:cNvPr>
          <p:cNvSpPr txBox="1"/>
          <p:nvPr/>
        </p:nvSpPr>
        <p:spPr>
          <a:xfrm>
            <a:off x="2194512" y="1541659"/>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a:t>Pour quoi ?</a:t>
            </a:r>
          </a:p>
        </p:txBody>
      </p:sp>
      <p:sp>
        <p:nvSpPr>
          <p:cNvPr id="16" name="ZoneTexte 15"/>
          <p:cNvSpPr txBox="1"/>
          <p:nvPr/>
        </p:nvSpPr>
        <p:spPr>
          <a:xfrm>
            <a:off x="10503876" y="2534386"/>
            <a:ext cx="1859223"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V.15 ml</a:t>
            </a:r>
          </a:p>
        </p:txBody>
      </p:sp>
      <p:sp>
        <p:nvSpPr>
          <p:cNvPr id="19" name="ZoneTexte 18"/>
          <p:cNvSpPr txBox="1"/>
          <p:nvPr/>
        </p:nvSpPr>
        <p:spPr>
          <a:xfrm>
            <a:off x="261064" y="6233055"/>
            <a:ext cx="1859223"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V.7 ml</a:t>
            </a:r>
          </a:p>
        </p:txBody>
      </p:sp>
    </p:spTree>
    <p:extLst>
      <p:ext uri="{BB962C8B-B14F-4D97-AF65-F5344CB8AC3E}">
        <p14:creationId xmlns:p14="http://schemas.microsoft.com/office/powerpoint/2010/main" val="345781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p:cTn id="34" dur="500" fill="hold"/>
                                        <p:tgtEl>
                                          <p:spTgt spid="43"/>
                                        </p:tgtEl>
                                        <p:attrNameLst>
                                          <p:attrName>ppt_w</p:attrName>
                                        </p:attrNameLst>
                                      </p:cBhvr>
                                      <p:tavLst>
                                        <p:tav tm="0">
                                          <p:val>
                                            <p:fltVal val="0"/>
                                          </p:val>
                                        </p:tav>
                                        <p:tav tm="100000">
                                          <p:val>
                                            <p:strVal val="#ppt_w"/>
                                          </p:val>
                                        </p:tav>
                                      </p:tavLst>
                                    </p:anim>
                                    <p:anim calcmode="lin" valueType="num">
                                      <p:cBhvr>
                                        <p:cTn id="35" dur="500" fill="hold"/>
                                        <p:tgtEl>
                                          <p:spTgt spid="43"/>
                                        </p:tgtEl>
                                        <p:attrNameLst>
                                          <p:attrName>ppt_h</p:attrName>
                                        </p:attrNameLst>
                                      </p:cBhvr>
                                      <p:tavLst>
                                        <p:tav tm="0">
                                          <p:val>
                                            <p:fltVal val="0"/>
                                          </p:val>
                                        </p:tav>
                                        <p:tav tm="100000">
                                          <p:val>
                                            <p:strVal val="#ppt_h"/>
                                          </p:val>
                                        </p:tav>
                                      </p:tavLst>
                                    </p:anim>
                                    <p:animEffect transition="in" filter="fade">
                                      <p:cBhvr>
                                        <p:cTn id="3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43" grpId="0"/>
      <p:bldP spid="31" grpId="0"/>
      <p:bldP spid="32" grpId="0"/>
      <p:bldP spid="35"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8F4C63-A193-407A-99C7-2EAD29F2F303}"/>
              </a:ext>
            </a:extLst>
          </p:cNvPr>
          <p:cNvSpPr/>
          <p:nvPr/>
        </p:nvSpPr>
        <p:spPr>
          <a:xfrm>
            <a:off x="2404914" y="547499"/>
            <a:ext cx="7410725"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SOS SPOT ROLL-ON</a:t>
            </a:r>
          </a:p>
        </p:txBody>
      </p:sp>
      <p:grpSp>
        <p:nvGrpSpPr>
          <p:cNvPr id="12" name="Groupe 11">
            <a:extLst>
              <a:ext uri="{FF2B5EF4-FFF2-40B4-BE49-F238E27FC236}">
                <a16:creationId xmlns:a16="http://schemas.microsoft.com/office/drawing/2014/main" id="{E9257259-1199-4517-8F81-AB4F5CC41B30}"/>
              </a:ext>
            </a:extLst>
          </p:cNvPr>
          <p:cNvGrpSpPr/>
          <p:nvPr/>
        </p:nvGrpSpPr>
        <p:grpSpPr>
          <a:xfrm>
            <a:off x="2097795" y="2088083"/>
            <a:ext cx="8024961" cy="2836341"/>
            <a:chOff x="2097795" y="1830908"/>
            <a:chExt cx="8024961" cy="2836341"/>
          </a:xfrm>
        </p:grpSpPr>
        <p:grpSp>
          <p:nvGrpSpPr>
            <p:cNvPr id="11" name="Groupe 10">
              <a:extLst>
                <a:ext uri="{FF2B5EF4-FFF2-40B4-BE49-F238E27FC236}">
                  <a16:creationId xmlns:a16="http://schemas.microsoft.com/office/drawing/2014/main" id="{E2054392-F117-4E77-AB30-A9B6367E825B}"/>
                </a:ext>
              </a:extLst>
            </p:cNvPr>
            <p:cNvGrpSpPr/>
            <p:nvPr/>
          </p:nvGrpSpPr>
          <p:grpSpPr>
            <a:xfrm>
              <a:off x="2097795" y="1830908"/>
              <a:ext cx="8024961" cy="2836341"/>
              <a:chOff x="2033081" y="2509735"/>
              <a:chExt cx="6225704" cy="2042810"/>
            </a:xfrm>
          </p:grpSpPr>
          <p:pic>
            <p:nvPicPr>
              <p:cNvPr id="5" name="Image 4">
                <a:extLst>
                  <a:ext uri="{FF2B5EF4-FFF2-40B4-BE49-F238E27FC236}">
                    <a16:creationId xmlns:a16="http://schemas.microsoft.com/office/drawing/2014/main" id="{9A9EE477-0904-41AE-91E3-F5EC4A9D0157}"/>
                  </a:ext>
                </a:extLst>
              </p:cNvPr>
              <p:cNvPicPr>
                <a:picLocks noChangeAspect="1"/>
              </p:cNvPicPr>
              <p:nvPr/>
            </p:nvPicPr>
            <p:blipFill rotWithShape="1">
              <a:blip r:embed="rId2"/>
              <a:srcRect l="986" t="3705" r="30366" b="55528"/>
              <a:stretch/>
            </p:blipFill>
            <p:spPr>
              <a:xfrm>
                <a:off x="2033081" y="2509736"/>
                <a:ext cx="3112852" cy="2042809"/>
              </a:xfrm>
              <a:prstGeom prst="rect">
                <a:avLst/>
              </a:prstGeom>
            </p:spPr>
          </p:pic>
          <p:pic>
            <p:nvPicPr>
              <p:cNvPr id="7" name="Image 6">
                <a:extLst>
                  <a:ext uri="{FF2B5EF4-FFF2-40B4-BE49-F238E27FC236}">
                    <a16:creationId xmlns:a16="http://schemas.microsoft.com/office/drawing/2014/main" id="{3A282CEB-20F7-4185-A24D-9EA61F323266}"/>
                  </a:ext>
                </a:extLst>
              </p:cNvPr>
              <p:cNvPicPr>
                <a:picLocks noChangeAspect="1"/>
              </p:cNvPicPr>
              <p:nvPr/>
            </p:nvPicPr>
            <p:blipFill rotWithShape="1">
              <a:blip r:embed="rId2"/>
              <a:srcRect l="27876" t="59023" r="5123" b="1187"/>
              <a:stretch/>
            </p:blipFill>
            <p:spPr>
              <a:xfrm>
                <a:off x="5145933" y="2509735"/>
                <a:ext cx="3112852" cy="2042809"/>
              </a:xfrm>
              <a:prstGeom prst="rect">
                <a:avLst/>
              </a:prstGeom>
            </p:spPr>
          </p:pic>
        </p:grpSp>
        <p:sp>
          <p:nvSpPr>
            <p:cNvPr id="8" name="Rectangle 7">
              <a:extLst>
                <a:ext uri="{FF2B5EF4-FFF2-40B4-BE49-F238E27FC236}">
                  <a16:creationId xmlns:a16="http://schemas.microsoft.com/office/drawing/2014/main" id="{E287AE7C-CCFA-4A82-863E-4793751736A2}"/>
                </a:ext>
              </a:extLst>
            </p:cNvPr>
            <p:cNvSpPr/>
            <p:nvPr/>
          </p:nvSpPr>
          <p:spPr>
            <a:xfrm>
              <a:off x="2097795" y="1830908"/>
              <a:ext cx="1548605" cy="47110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AVANT</a:t>
              </a:r>
            </a:p>
          </p:txBody>
        </p:sp>
        <p:sp>
          <p:nvSpPr>
            <p:cNvPr id="9" name="Rectangle 8">
              <a:extLst>
                <a:ext uri="{FF2B5EF4-FFF2-40B4-BE49-F238E27FC236}">
                  <a16:creationId xmlns:a16="http://schemas.microsoft.com/office/drawing/2014/main" id="{FB902644-E6FB-4E3E-84CC-0F764305A586}"/>
                </a:ext>
              </a:extLst>
            </p:cNvPr>
            <p:cNvSpPr/>
            <p:nvPr/>
          </p:nvSpPr>
          <p:spPr>
            <a:xfrm>
              <a:off x="6117218" y="1838032"/>
              <a:ext cx="1548605"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APRES</a:t>
              </a:r>
            </a:p>
          </p:txBody>
        </p:sp>
      </p:grpSp>
      <p:sp>
        <p:nvSpPr>
          <p:cNvPr id="10" name="ZoneTexte 9">
            <a:extLst>
              <a:ext uri="{FF2B5EF4-FFF2-40B4-BE49-F238E27FC236}">
                <a16:creationId xmlns:a16="http://schemas.microsoft.com/office/drawing/2014/main" id="{04B25E35-E1D6-4042-A794-BC99F7FCF27F}"/>
              </a:ext>
            </a:extLst>
          </p:cNvPr>
          <p:cNvSpPr txBox="1"/>
          <p:nvPr/>
        </p:nvSpPr>
        <p:spPr>
          <a:xfrm>
            <a:off x="2222337" y="5542087"/>
            <a:ext cx="7789761" cy="307777"/>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sz="1400" dirty="0"/>
              <a:t>Auto-évaluation d’une consommatrice durant 3 jours – Application matin et soir</a:t>
            </a:r>
          </a:p>
        </p:txBody>
      </p:sp>
    </p:spTree>
    <p:extLst>
      <p:ext uri="{BB962C8B-B14F-4D97-AF65-F5344CB8AC3E}">
        <p14:creationId xmlns:p14="http://schemas.microsoft.com/office/powerpoint/2010/main" val="3639774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773DF8B9-CE38-4D36-85E8-BD2163DD577D}"/>
              </a:ext>
            </a:extLst>
          </p:cNvPr>
          <p:cNvSpPr txBox="1"/>
          <p:nvPr/>
        </p:nvSpPr>
        <p:spPr>
          <a:xfrm>
            <a:off x="2194512" y="1581322"/>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a:t>Crème </a:t>
            </a:r>
            <a:r>
              <a:rPr lang="fr-FR" dirty="0" err="1"/>
              <a:t>assainissante</a:t>
            </a:r>
            <a:r>
              <a:rPr lang="fr-FR" dirty="0"/>
              <a:t>, apaisante et adoucissante</a:t>
            </a:r>
          </a:p>
        </p:txBody>
      </p:sp>
      <p:sp>
        <p:nvSpPr>
          <p:cNvPr id="18" name="ZoneTexte 17"/>
          <p:cNvSpPr txBox="1"/>
          <p:nvPr/>
        </p:nvSpPr>
        <p:spPr>
          <a:xfrm>
            <a:off x="295090" y="6163086"/>
            <a:ext cx="1859223"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V.50 ml</a:t>
            </a:r>
          </a:p>
        </p:txBody>
      </p:sp>
      <p:sp>
        <p:nvSpPr>
          <p:cNvPr id="29" name="Rectangle 28"/>
          <p:cNvSpPr/>
          <p:nvPr/>
        </p:nvSpPr>
        <p:spPr>
          <a:xfrm>
            <a:off x="6040361" y="4480690"/>
            <a:ext cx="1616244" cy="47110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MILLEPERTUIS</a:t>
            </a:r>
          </a:p>
        </p:txBody>
      </p:sp>
      <p:sp>
        <p:nvSpPr>
          <p:cNvPr id="52" name="Rectangle 51"/>
          <p:cNvSpPr/>
          <p:nvPr/>
        </p:nvSpPr>
        <p:spPr>
          <a:xfrm>
            <a:off x="2558535" y="4488606"/>
            <a:ext cx="1616244" cy="47110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BARDANE</a:t>
            </a:r>
          </a:p>
        </p:txBody>
      </p:sp>
      <p:sp>
        <p:nvSpPr>
          <p:cNvPr id="53" name="Rectangle 52"/>
          <p:cNvSpPr/>
          <p:nvPr/>
        </p:nvSpPr>
        <p:spPr>
          <a:xfrm>
            <a:off x="4306388" y="4495730"/>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CAMOMILLE</a:t>
            </a:r>
          </a:p>
        </p:txBody>
      </p:sp>
      <p:sp>
        <p:nvSpPr>
          <p:cNvPr id="54" name="ZoneTexte 53"/>
          <p:cNvSpPr txBox="1"/>
          <p:nvPr/>
        </p:nvSpPr>
        <p:spPr>
          <a:xfrm>
            <a:off x="2587409" y="5839695"/>
            <a:ext cx="1543098" cy="430887"/>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ASSAINISSANT</a:t>
            </a:r>
          </a:p>
          <a:p>
            <a:r>
              <a:rPr lang="fr-FR" dirty="0"/>
              <a:t>EQUILIBRANT</a:t>
            </a:r>
          </a:p>
        </p:txBody>
      </p:sp>
      <p:sp>
        <p:nvSpPr>
          <p:cNvPr id="55" name="ZoneTexte 54"/>
          <p:cNvSpPr txBox="1"/>
          <p:nvPr/>
        </p:nvSpPr>
        <p:spPr>
          <a:xfrm>
            <a:off x="4396093" y="5839695"/>
            <a:ext cx="1436833" cy="430887"/>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APAISANTE</a:t>
            </a:r>
          </a:p>
          <a:p>
            <a:r>
              <a:rPr lang="fr-FR" dirty="0"/>
              <a:t>ADOUCISSANTE</a:t>
            </a:r>
          </a:p>
        </p:txBody>
      </p:sp>
      <p:sp>
        <p:nvSpPr>
          <p:cNvPr id="56" name="ZoneTexte 55"/>
          <p:cNvSpPr txBox="1"/>
          <p:nvPr/>
        </p:nvSpPr>
        <p:spPr>
          <a:xfrm>
            <a:off x="6248818" y="5847184"/>
            <a:ext cx="1213738" cy="430887"/>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REGENERANT</a:t>
            </a:r>
          </a:p>
          <a:p>
            <a:r>
              <a:rPr lang="fr-FR" dirty="0"/>
              <a:t>ADOUCISSANT</a:t>
            </a:r>
          </a:p>
        </p:txBody>
      </p:sp>
      <p:sp>
        <p:nvSpPr>
          <p:cNvPr id="41" name="Rectangle 40"/>
          <p:cNvSpPr/>
          <p:nvPr/>
        </p:nvSpPr>
        <p:spPr>
          <a:xfrm>
            <a:off x="2887660" y="547499"/>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CREME 15</a:t>
            </a:r>
          </a:p>
        </p:txBody>
      </p:sp>
      <p:sp>
        <p:nvSpPr>
          <p:cNvPr id="2" name="Rectangle 1"/>
          <p:cNvSpPr/>
          <p:nvPr/>
        </p:nvSpPr>
        <p:spPr>
          <a:xfrm>
            <a:off x="3535680" y="2528580"/>
            <a:ext cx="5171440" cy="1015663"/>
          </a:xfrm>
          <a:prstGeom prst="rect">
            <a:avLst/>
          </a:prstGeom>
        </p:spPr>
        <p:txBody>
          <a:bodyPr wrap="square">
            <a:spAutoFit/>
          </a:bodyPr>
          <a:lstStyle/>
          <a:p>
            <a:pPr>
              <a:buFont typeface="Arial" panose="020B0604020202020204" pitchFamily="34" charset="0"/>
              <a:buChar char="•"/>
            </a:pPr>
            <a:r>
              <a:rPr lang="fr-FR" sz="2000" dirty="0">
                <a:solidFill>
                  <a:srgbClr val="3E3E3E"/>
                </a:solidFill>
                <a:latin typeface="Roboto Light" panose="02000000000000000000"/>
              </a:rPr>
              <a:t> Riche en extrait de plantes apaisantes</a:t>
            </a:r>
          </a:p>
          <a:p>
            <a:pPr>
              <a:buFont typeface="Arial" panose="020B0604020202020204" pitchFamily="34" charset="0"/>
              <a:buChar char="•"/>
            </a:pPr>
            <a:r>
              <a:rPr lang="fr-FR" sz="2000" dirty="0">
                <a:solidFill>
                  <a:srgbClr val="3E3E3E"/>
                </a:solidFill>
                <a:latin typeface="Roboto Light" panose="02000000000000000000"/>
              </a:rPr>
              <a:t> Zones de traitement :  étendue et localisée</a:t>
            </a:r>
          </a:p>
          <a:p>
            <a:pPr>
              <a:buFont typeface="Arial" panose="020B0604020202020204" pitchFamily="34" charset="0"/>
              <a:buChar char="•"/>
            </a:pPr>
            <a:endParaRPr lang="fr-FR" sz="2000" dirty="0">
              <a:solidFill>
                <a:srgbClr val="3E3E3E"/>
              </a:solidFill>
              <a:latin typeface="Roboto Light" panose="02000000000000000000"/>
            </a:endParaRPr>
          </a:p>
        </p:txBody>
      </p:sp>
      <p:pic>
        <p:nvPicPr>
          <p:cNvPr id="23" name="Image 22"/>
          <p:cNvPicPr>
            <a:picLocks noChangeAspect="1"/>
          </p:cNvPicPr>
          <p:nvPr/>
        </p:nvPicPr>
        <p:blipFill rotWithShape="1">
          <a:blip r:embed="rId3" cstate="print">
            <a:extLst>
              <a:ext uri="{28A0092B-C50C-407E-A947-70E740481C1C}">
                <a14:useLocalDpi xmlns:a14="http://schemas.microsoft.com/office/drawing/2010/main" val="0"/>
              </a:ext>
            </a:extLst>
          </a:blip>
          <a:srcRect l="31573" t="10986" r="33356" b="28247"/>
          <a:stretch/>
        </p:blipFill>
        <p:spPr>
          <a:xfrm>
            <a:off x="299654" y="2043086"/>
            <a:ext cx="1743702" cy="4027809"/>
          </a:xfrm>
          <a:prstGeom prst="rect">
            <a:avLst/>
          </a:prstGeom>
        </p:spPr>
      </p:pic>
      <p:pic>
        <p:nvPicPr>
          <p:cNvPr id="2050" name="Picture 2" descr="ingredient-camomil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2231" y="4873913"/>
            <a:ext cx="1446521" cy="10447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gredient-millepertu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5219" y="4935730"/>
            <a:ext cx="1446521" cy="9210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ngredient-barda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698479">
            <a:off x="2725210" y="4936593"/>
            <a:ext cx="1365532" cy="95703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ngredient-quintessence-yon-k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9584" y="4851196"/>
            <a:ext cx="1091314" cy="115660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9517988" y="4488606"/>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QUINTESSENCE</a:t>
            </a:r>
          </a:p>
        </p:txBody>
      </p:sp>
      <p:sp>
        <p:nvSpPr>
          <p:cNvPr id="30" name="ZoneTexte 29"/>
          <p:cNvSpPr txBox="1"/>
          <p:nvPr/>
        </p:nvSpPr>
        <p:spPr>
          <a:xfrm>
            <a:off x="9726444" y="5944154"/>
            <a:ext cx="1214648"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ASSAINISSANT</a:t>
            </a:r>
          </a:p>
        </p:txBody>
      </p:sp>
      <p:sp>
        <p:nvSpPr>
          <p:cNvPr id="39" name="Rectangle 38"/>
          <p:cNvSpPr/>
          <p:nvPr/>
        </p:nvSpPr>
        <p:spPr>
          <a:xfrm>
            <a:off x="7779770" y="4471747"/>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ARNICA</a:t>
            </a:r>
          </a:p>
        </p:txBody>
      </p:sp>
      <p:sp>
        <p:nvSpPr>
          <p:cNvPr id="40" name="ZoneTexte 39"/>
          <p:cNvSpPr txBox="1"/>
          <p:nvPr/>
        </p:nvSpPr>
        <p:spPr>
          <a:xfrm>
            <a:off x="8043889" y="5931593"/>
            <a:ext cx="1135693" cy="261610"/>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dirty="0"/>
              <a:t>APAISANTE</a:t>
            </a:r>
          </a:p>
        </p:txBody>
      </p:sp>
      <p:pic>
        <p:nvPicPr>
          <p:cNvPr id="3" name="Imag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3705" y="4926957"/>
            <a:ext cx="1487183" cy="991666"/>
          </a:xfrm>
          <a:prstGeom prst="rect">
            <a:avLst/>
          </a:prstGeom>
        </p:spPr>
      </p:pic>
    </p:spTree>
    <p:extLst>
      <p:ext uri="{BB962C8B-B14F-4D97-AF65-F5344CB8AC3E}">
        <p14:creationId xmlns:p14="http://schemas.microsoft.com/office/powerpoint/2010/main" val="159894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000"/>
                                        <p:tgtEl>
                                          <p:spTgt spid="53"/>
                                        </p:tgtEl>
                                      </p:cBhvr>
                                    </p:animEffect>
                                    <p:anim calcmode="lin" valueType="num">
                                      <p:cBhvr>
                                        <p:cTn id="18" dur="1000" fill="hold"/>
                                        <p:tgtEl>
                                          <p:spTgt spid="53"/>
                                        </p:tgtEl>
                                        <p:attrNameLst>
                                          <p:attrName>ppt_x</p:attrName>
                                        </p:attrNameLst>
                                      </p:cBhvr>
                                      <p:tavLst>
                                        <p:tav tm="0">
                                          <p:val>
                                            <p:strVal val="#ppt_x"/>
                                          </p:val>
                                        </p:tav>
                                        <p:tav tm="100000">
                                          <p:val>
                                            <p:strVal val="#ppt_x"/>
                                          </p:val>
                                        </p:tav>
                                      </p:tavLst>
                                    </p:anim>
                                    <p:anim calcmode="lin" valueType="num">
                                      <p:cBhvr>
                                        <p:cTn id="19" dur="1000" fill="hold"/>
                                        <p:tgtEl>
                                          <p:spTgt spid="5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1000"/>
                                        <p:tgtEl>
                                          <p:spTgt spid="54"/>
                                        </p:tgtEl>
                                      </p:cBhvr>
                                    </p:animEffect>
                                    <p:anim calcmode="lin" valueType="num">
                                      <p:cBhvr>
                                        <p:cTn id="23" dur="1000" fill="hold"/>
                                        <p:tgtEl>
                                          <p:spTgt spid="54"/>
                                        </p:tgtEl>
                                        <p:attrNameLst>
                                          <p:attrName>ppt_x</p:attrName>
                                        </p:attrNameLst>
                                      </p:cBhvr>
                                      <p:tavLst>
                                        <p:tav tm="0">
                                          <p:val>
                                            <p:strVal val="#ppt_x"/>
                                          </p:val>
                                        </p:tav>
                                        <p:tav tm="100000">
                                          <p:val>
                                            <p:strVal val="#ppt_x"/>
                                          </p:val>
                                        </p:tav>
                                      </p:tavLst>
                                    </p:anim>
                                    <p:anim calcmode="lin" valueType="num">
                                      <p:cBhvr>
                                        <p:cTn id="24" dur="1000" fill="hold"/>
                                        <p:tgtEl>
                                          <p:spTgt spid="5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1000"/>
                                        <p:tgtEl>
                                          <p:spTgt spid="55"/>
                                        </p:tgtEl>
                                      </p:cBhvr>
                                    </p:animEffect>
                                    <p:anim calcmode="lin" valueType="num">
                                      <p:cBhvr>
                                        <p:cTn id="28" dur="1000" fill="hold"/>
                                        <p:tgtEl>
                                          <p:spTgt spid="55"/>
                                        </p:tgtEl>
                                        <p:attrNameLst>
                                          <p:attrName>ppt_x</p:attrName>
                                        </p:attrNameLst>
                                      </p:cBhvr>
                                      <p:tavLst>
                                        <p:tav tm="0">
                                          <p:val>
                                            <p:strVal val="#ppt_x"/>
                                          </p:val>
                                        </p:tav>
                                        <p:tav tm="100000">
                                          <p:val>
                                            <p:strVal val="#ppt_x"/>
                                          </p:val>
                                        </p:tav>
                                      </p:tavLst>
                                    </p:anim>
                                    <p:anim calcmode="lin" valueType="num">
                                      <p:cBhvr>
                                        <p:cTn id="29" dur="1000" fill="hold"/>
                                        <p:tgtEl>
                                          <p:spTgt spid="5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1000"/>
                                        <p:tgtEl>
                                          <p:spTgt spid="56"/>
                                        </p:tgtEl>
                                      </p:cBhvr>
                                    </p:animEffect>
                                    <p:anim calcmode="lin" valueType="num">
                                      <p:cBhvr>
                                        <p:cTn id="33" dur="1000" fill="hold"/>
                                        <p:tgtEl>
                                          <p:spTgt spid="56"/>
                                        </p:tgtEl>
                                        <p:attrNameLst>
                                          <p:attrName>ppt_x</p:attrName>
                                        </p:attrNameLst>
                                      </p:cBhvr>
                                      <p:tavLst>
                                        <p:tav tm="0">
                                          <p:val>
                                            <p:strVal val="#ppt_x"/>
                                          </p:val>
                                        </p:tav>
                                        <p:tav tm="100000">
                                          <p:val>
                                            <p:strVal val="#ppt_x"/>
                                          </p:val>
                                        </p:tav>
                                      </p:tavLst>
                                    </p:anim>
                                    <p:anim calcmode="lin" valueType="num">
                                      <p:cBhvr>
                                        <p:cTn id="34" dur="1000" fill="hold"/>
                                        <p:tgtEl>
                                          <p:spTgt spid="5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1000"/>
                                        <p:tgtEl>
                                          <p:spTgt spid="2050"/>
                                        </p:tgtEl>
                                      </p:cBhvr>
                                    </p:animEffect>
                                    <p:anim calcmode="lin" valueType="num">
                                      <p:cBhvr>
                                        <p:cTn id="38" dur="1000" fill="hold"/>
                                        <p:tgtEl>
                                          <p:spTgt spid="2050"/>
                                        </p:tgtEl>
                                        <p:attrNameLst>
                                          <p:attrName>ppt_x</p:attrName>
                                        </p:attrNameLst>
                                      </p:cBhvr>
                                      <p:tavLst>
                                        <p:tav tm="0">
                                          <p:val>
                                            <p:strVal val="#ppt_x"/>
                                          </p:val>
                                        </p:tav>
                                        <p:tav tm="100000">
                                          <p:val>
                                            <p:strVal val="#ppt_x"/>
                                          </p:val>
                                        </p:tav>
                                      </p:tavLst>
                                    </p:anim>
                                    <p:anim calcmode="lin" valueType="num">
                                      <p:cBhvr>
                                        <p:cTn id="39" dur="1000" fill="hold"/>
                                        <p:tgtEl>
                                          <p:spTgt spid="205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052"/>
                                        </p:tgtEl>
                                        <p:attrNameLst>
                                          <p:attrName>style.visibility</p:attrName>
                                        </p:attrNameLst>
                                      </p:cBhvr>
                                      <p:to>
                                        <p:strVal val="visible"/>
                                      </p:to>
                                    </p:set>
                                    <p:animEffect transition="in" filter="fade">
                                      <p:cBhvr>
                                        <p:cTn id="42" dur="1000"/>
                                        <p:tgtEl>
                                          <p:spTgt spid="2052"/>
                                        </p:tgtEl>
                                      </p:cBhvr>
                                    </p:animEffect>
                                    <p:anim calcmode="lin" valueType="num">
                                      <p:cBhvr>
                                        <p:cTn id="43" dur="1000" fill="hold"/>
                                        <p:tgtEl>
                                          <p:spTgt spid="2052"/>
                                        </p:tgtEl>
                                        <p:attrNameLst>
                                          <p:attrName>ppt_x</p:attrName>
                                        </p:attrNameLst>
                                      </p:cBhvr>
                                      <p:tavLst>
                                        <p:tav tm="0">
                                          <p:val>
                                            <p:strVal val="#ppt_x"/>
                                          </p:val>
                                        </p:tav>
                                        <p:tav tm="100000">
                                          <p:val>
                                            <p:strVal val="#ppt_x"/>
                                          </p:val>
                                        </p:tav>
                                      </p:tavLst>
                                    </p:anim>
                                    <p:anim calcmode="lin" valueType="num">
                                      <p:cBhvr>
                                        <p:cTn id="44" dur="1000" fill="hold"/>
                                        <p:tgtEl>
                                          <p:spTgt spid="205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1000"/>
                                        <p:tgtEl>
                                          <p:spTgt spid="28"/>
                                        </p:tgtEl>
                                      </p:cBhvr>
                                    </p:animEffect>
                                    <p:anim calcmode="lin" valueType="num">
                                      <p:cBhvr>
                                        <p:cTn id="58" dur="1000" fill="hold"/>
                                        <p:tgtEl>
                                          <p:spTgt spid="28"/>
                                        </p:tgtEl>
                                        <p:attrNameLst>
                                          <p:attrName>ppt_x</p:attrName>
                                        </p:attrNameLst>
                                      </p:cBhvr>
                                      <p:tavLst>
                                        <p:tav tm="0">
                                          <p:val>
                                            <p:strVal val="#ppt_x"/>
                                          </p:val>
                                        </p:tav>
                                        <p:tav tm="100000">
                                          <p:val>
                                            <p:strVal val="#ppt_x"/>
                                          </p:val>
                                        </p:tav>
                                      </p:tavLst>
                                    </p:anim>
                                    <p:anim calcmode="lin" valueType="num">
                                      <p:cBhvr>
                                        <p:cTn id="59" dur="1000" fill="hold"/>
                                        <p:tgtEl>
                                          <p:spTgt spid="2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1000"/>
                                        <p:tgtEl>
                                          <p:spTgt spid="30"/>
                                        </p:tgtEl>
                                      </p:cBhvr>
                                    </p:animEffect>
                                    <p:anim calcmode="lin" valueType="num">
                                      <p:cBhvr>
                                        <p:cTn id="63" dur="1000" fill="hold"/>
                                        <p:tgtEl>
                                          <p:spTgt spid="30"/>
                                        </p:tgtEl>
                                        <p:attrNameLst>
                                          <p:attrName>ppt_x</p:attrName>
                                        </p:attrNameLst>
                                      </p:cBhvr>
                                      <p:tavLst>
                                        <p:tav tm="0">
                                          <p:val>
                                            <p:strVal val="#ppt_x"/>
                                          </p:val>
                                        </p:tav>
                                        <p:tav tm="100000">
                                          <p:val>
                                            <p:strVal val="#ppt_x"/>
                                          </p:val>
                                        </p:tav>
                                      </p:tavLst>
                                    </p:anim>
                                    <p:anim calcmode="lin" valueType="num">
                                      <p:cBhvr>
                                        <p:cTn id="64" dur="100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1000"/>
                                        <p:tgtEl>
                                          <p:spTgt spid="39"/>
                                        </p:tgtEl>
                                      </p:cBhvr>
                                    </p:animEffect>
                                    <p:anim calcmode="lin" valueType="num">
                                      <p:cBhvr>
                                        <p:cTn id="68" dur="1000" fill="hold"/>
                                        <p:tgtEl>
                                          <p:spTgt spid="39"/>
                                        </p:tgtEl>
                                        <p:attrNameLst>
                                          <p:attrName>ppt_x</p:attrName>
                                        </p:attrNameLst>
                                      </p:cBhvr>
                                      <p:tavLst>
                                        <p:tav tm="0">
                                          <p:val>
                                            <p:strVal val="#ppt_x"/>
                                          </p:val>
                                        </p:tav>
                                        <p:tav tm="100000">
                                          <p:val>
                                            <p:strVal val="#ppt_x"/>
                                          </p:val>
                                        </p:tav>
                                      </p:tavLst>
                                    </p:anim>
                                    <p:anim calcmode="lin" valueType="num">
                                      <p:cBhvr>
                                        <p:cTn id="69" dur="1000" fill="hold"/>
                                        <p:tgtEl>
                                          <p:spTgt spid="3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1000"/>
                                        <p:tgtEl>
                                          <p:spTgt spid="40"/>
                                        </p:tgtEl>
                                      </p:cBhvr>
                                    </p:animEffect>
                                    <p:anim calcmode="lin" valueType="num">
                                      <p:cBhvr>
                                        <p:cTn id="73" dur="1000" fill="hold"/>
                                        <p:tgtEl>
                                          <p:spTgt spid="40"/>
                                        </p:tgtEl>
                                        <p:attrNameLst>
                                          <p:attrName>ppt_x</p:attrName>
                                        </p:attrNameLst>
                                      </p:cBhvr>
                                      <p:tavLst>
                                        <p:tav tm="0">
                                          <p:val>
                                            <p:strVal val="#ppt_x"/>
                                          </p:val>
                                        </p:tav>
                                        <p:tav tm="100000">
                                          <p:val>
                                            <p:strVal val="#ppt_x"/>
                                          </p:val>
                                        </p:tav>
                                      </p:tavLst>
                                    </p:anim>
                                    <p:anim calcmode="lin" valueType="num">
                                      <p:cBhvr>
                                        <p:cTn id="74" dur="1000" fill="hold"/>
                                        <p:tgtEl>
                                          <p:spTgt spid="4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1000"/>
                                        <p:tgtEl>
                                          <p:spTgt spid="3"/>
                                        </p:tgtEl>
                                      </p:cBhvr>
                                    </p:animEffect>
                                    <p:anim calcmode="lin" valueType="num">
                                      <p:cBhvr>
                                        <p:cTn id="78" dur="1000" fill="hold"/>
                                        <p:tgtEl>
                                          <p:spTgt spid="3"/>
                                        </p:tgtEl>
                                        <p:attrNameLst>
                                          <p:attrName>ppt_x</p:attrName>
                                        </p:attrNameLst>
                                      </p:cBhvr>
                                      <p:tavLst>
                                        <p:tav tm="0">
                                          <p:val>
                                            <p:strVal val="#ppt_x"/>
                                          </p:val>
                                        </p:tav>
                                        <p:tav tm="100000">
                                          <p:val>
                                            <p:strVal val="#ppt_x"/>
                                          </p:val>
                                        </p:tav>
                                      </p:tavLst>
                                    </p:anim>
                                    <p:anim calcmode="lin" valueType="num">
                                      <p:cBhvr>
                                        <p:cTn id="7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2" grpId="0" animBg="1"/>
      <p:bldP spid="53" grpId="0" animBg="1"/>
      <p:bldP spid="54" grpId="0"/>
      <p:bldP spid="55" grpId="0"/>
      <p:bldP spid="56" grpId="0"/>
      <p:bldP spid="28" grpId="0" animBg="1"/>
      <p:bldP spid="30" grpId="0"/>
      <p:bldP spid="39" grpId="0" animBg="1"/>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uage 12"/>
          <p:cNvSpPr/>
          <p:nvPr/>
        </p:nvSpPr>
        <p:spPr>
          <a:xfrm>
            <a:off x="6142413" y="4734728"/>
            <a:ext cx="5356767" cy="1740874"/>
          </a:xfrm>
          <a:prstGeom prst="cloud">
            <a:avLst/>
          </a:prstGeom>
          <a:solidFill>
            <a:srgbClr val="DFD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2887660" y="547499"/>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CREME 15</a:t>
            </a:r>
          </a:p>
        </p:txBody>
      </p:sp>
      <p:grpSp>
        <p:nvGrpSpPr>
          <p:cNvPr id="34" name="Groupe 33"/>
          <p:cNvGrpSpPr/>
          <p:nvPr/>
        </p:nvGrpSpPr>
        <p:grpSpPr>
          <a:xfrm>
            <a:off x="673187" y="516430"/>
            <a:ext cx="3886769" cy="1454456"/>
            <a:chOff x="1798918" y="2187195"/>
            <a:chExt cx="3886769" cy="1454456"/>
          </a:xfrm>
        </p:grpSpPr>
        <p:pic>
          <p:nvPicPr>
            <p:cNvPr id="35" name="Imag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8918" y="2304210"/>
              <a:ext cx="1337441" cy="1337441"/>
            </a:xfrm>
            <a:prstGeom prst="rect">
              <a:avLst/>
            </a:prstGeom>
          </p:spPr>
        </p:pic>
        <p:sp>
          <p:nvSpPr>
            <p:cNvPr id="38" name="object 28"/>
            <p:cNvSpPr txBox="1"/>
            <p:nvPr/>
          </p:nvSpPr>
          <p:spPr>
            <a:xfrm>
              <a:off x="2780933" y="2187195"/>
              <a:ext cx="2904754" cy="1304844"/>
            </a:xfrm>
            <a:prstGeom prst="rect">
              <a:avLst/>
            </a:prstGeom>
          </p:spPr>
          <p:txBody>
            <a:bodyPr vert="horz" wrap="square" lIns="0" tIns="194945"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8590" algn="ctr">
                <a:lnSpc>
                  <a:spcPct val="100000"/>
                </a:lnSpc>
                <a:spcBef>
                  <a:spcPts val="1535"/>
                </a:spcBef>
              </a:pPr>
              <a:r>
                <a:rPr sz="3600" b="0" spc="220" dirty="0">
                  <a:solidFill>
                    <a:srgbClr val="B7A1C7"/>
                  </a:solidFill>
                  <a:latin typeface="Roboto Light" panose="02000000000000000000" pitchFamily="2" charset="0"/>
                  <a:ea typeface="Roboto Light" panose="02000000000000000000" pitchFamily="2" charset="0"/>
                  <a:cs typeface="Kyiv*Type Sans Regular"/>
                </a:rPr>
                <a:t>9</a:t>
              </a:r>
              <a:r>
                <a:rPr lang="fr-FR" sz="3600" spc="220" dirty="0">
                  <a:solidFill>
                    <a:srgbClr val="B7A1C7"/>
                  </a:solidFill>
                  <a:latin typeface="Roboto Light" panose="02000000000000000000" pitchFamily="2" charset="0"/>
                  <a:ea typeface="Roboto Light" panose="02000000000000000000" pitchFamily="2" charset="0"/>
                  <a:cs typeface="Kyiv*Type Sans Regular"/>
                </a:rPr>
                <a:t>8</a:t>
              </a:r>
              <a:r>
                <a:rPr sz="3600" b="0" spc="220" dirty="0">
                  <a:solidFill>
                    <a:srgbClr val="B7A1C7"/>
                  </a:solidFill>
                  <a:latin typeface="Roboto Light" panose="02000000000000000000" pitchFamily="2" charset="0"/>
                  <a:ea typeface="Roboto Light" panose="02000000000000000000" pitchFamily="2" charset="0"/>
                  <a:cs typeface="Kyiv*Type Sans Regular"/>
                </a:rPr>
                <a:t>%</a:t>
              </a:r>
              <a:endParaRPr sz="3600" dirty="0">
                <a:solidFill>
                  <a:srgbClr val="B7A1C7"/>
                </a:solidFill>
                <a:latin typeface="Roboto Light" panose="02000000000000000000" pitchFamily="2" charset="0"/>
                <a:ea typeface="Roboto Light" panose="02000000000000000000" pitchFamily="2" charset="0"/>
                <a:cs typeface="Kyiv*Type Sans Regular"/>
              </a:endParaRPr>
            </a:p>
            <a:p>
              <a:pPr marL="173990" marR="5080" indent="-161925" algn="ctr"/>
              <a:r>
                <a:rPr lang="fr-FR" spc="30" dirty="0">
                  <a:solidFill>
                    <a:srgbClr val="3E3E3E"/>
                  </a:solidFill>
                  <a:latin typeface="Roboto Light" panose="02000000000000000000" pitchFamily="2" charset="0"/>
                  <a:ea typeface="Roboto Light" panose="02000000000000000000" pitchFamily="2" charset="0"/>
                  <a:cs typeface="Roboto Mono"/>
                </a:rPr>
                <a:t>d’ingrédients </a:t>
              </a:r>
            </a:p>
            <a:p>
              <a:pPr marL="173990" marR="5080" indent="-161925" algn="ctr"/>
              <a:r>
                <a:rPr lang="fr-FR" spc="30" dirty="0">
                  <a:solidFill>
                    <a:srgbClr val="3E3E3E"/>
                  </a:solidFill>
                  <a:latin typeface="Roboto Light" panose="02000000000000000000" pitchFamily="2" charset="0"/>
                  <a:ea typeface="Roboto Light" panose="02000000000000000000" pitchFamily="2" charset="0"/>
                  <a:cs typeface="Roboto Mono"/>
                </a:rPr>
                <a:t>d’origine naturelle</a:t>
              </a:r>
              <a:endParaRPr dirty="0">
                <a:solidFill>
                  <a:srgbClr val="3E3E3E"/>
                </a:solidFill>
                <a:latin typeface="Roboto Light" panose="02000000000000000000" pitchFamily="2" charset="0"/>
                <a:ea typeface="Roboto Light" panose="02000000000000000000" pitchFamily="2" charset="0"/>
                <a:cs typeface="Roboto Mono"/>
              </a:endParaRPr>
            </a:p>
          </p:txBody>
        </p:sp>
      </p:grpSp>
      <p:sp>
        <p:nvSpPr>
          <p:cNvPr id="25" name="ZoneTexte 24">
            <a:extLst>
              <a:ext uri="{FF2B5EF4-FFF2-40B4-BE49-F238E27FC236}">
                <a16:creationId xmlns:a16="http://schemas.microsoft.com/office/drawing/2014/main" id="{773DF8B9-CE38-4D36-85E8-BD2163DD577D}"/>
              </a:ext>
            </a:extLst>
          </p:cNvPr>
          <p:cNvSpPr txBox="1"/>
          <p:nvPr/>
        </p:nvSpPr>
        <p:spPr>
          <a:xfrm>
            <a:off x="2215433" y="1513083"/>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a:t>Pour quoi ? </a:t>
            </a:r>
          </a:p>
        </p:txBody>
      </p:sp>
      <p:sp>
        <p:nvSpPr>
          <p:cNvPr id="31" name="ZoneTexte 30">
            <a:extLst>
              <a:ext uri="{FF2B5EF4-FFF2-40B4-BE49-F238E27FC236}">
                <a16:creationId xmlns:a16="http://schemas.microsoft.com/office/drawing/2014/main" id="{773DF8B9-CE38-4D36-85E8-BD2163DD577D}"/>
              </a:ext>
            </a:extLst>
          </p:cNvPr>
          <p:cNvSpPr txBox="1"/>
          <p:nvPr/>
        </p:nvSpPr>
        <p:spPr>
          <a:xfrm>
            <a:off x="5064388" y="4760233"/>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a:t>Comment ?</a:t>
            </a:r>
          </a:p>
        </p:txBody>
      </p:sp>
      <p:sp>
        <p:nvSpPr>
          <p:cNvPr id="33" name="Rectangle 32"/>
          <p:cNvSpPr/>
          <p:nvPr/>
        </p:nvSpPr>
        <p:spPr>
          <a:xfrm>
            <a:off x="6384635" y="5261517"/>
            <a:ext cx="5165345" cy="1015663"/>
          </a:xfrm>
          <a:prstGeom prst="rect">
            <a:avLst/>
          </a:prstGeom>
        </p:spPr>
        <p:txBody>
          <a:bodyPr wrap="square">
            <a:spAutoFit/>
          </a:bodyPr>
          <a:lstStyle/>
          <a:p>
            <a:pPr algn="just">
              <a:buFont typeface="Arial" panose="020B0604020202020204" pitchFamily="34" charset="0"/>
              <a:buChar char="•"/>
            </a:pPr>
            <a:r>
              <a:rPr lang="fr-FR" sz="2000" dirty="0">
                <a:solidFill>
                  <a:srgbClr val="3E3E3E"/>
                </a:solidFill>
                <a:latin typeface="Roboto Light" panose="02000000000000000000"/>
              </a:rPr>
              <a:t> En couche fine sur les imperfections</a:t>
            </a:r>
          </a:p>
          <a:p>
            <a:pPr algn="just">
              <a:buFont typeface="Arial" panose="020B0604020202020204" pitchFamily="34" charset="0"/>
              <a:buChar char="•"/>
            </a:pPr>
            <a:r>
              <a:rPr lang="fr-FR" sz="2000" dirty="0">
                <a:solidFill>
                  <a:srgbClr val="3E3E3E"/>
                </a:solidFill>
                <a:latin typeface="Roboto Light" panose="02000000000000000000"/>
              </a:rPr>
              <a:t> En couche épaisse après épilation ou extraction des comédons</a:t>
            </a:r>
          </a:p>
        </p:txBody>
      </p:sp>
      <p:pic>
        <p:nvPicPr>
          <p:cNvPr id="16" name="Image 15">
            <a:extLst>
              <a:ext uri="{FF2B5EF4-FFF2-40B4-BE49-F238E27FC236}">
                <a16:creationId xmlns:a16="http://schemas.microsoft.com/office/drawing/2014/main" id="{20953815-BD3B-4E04-A593-9C8C7BF3F8A0}"/>
              </a:ext>
            </a:extLst>
          </p:cNvPr>
          <p:cNvPicPr>
            <a:picLocks noChangeAspect="1"/>
          </p:cNvPicPr>
          <p:nvPr/>
        </p:nvPicPr>
        <p:blipFill rotWithShape="1">
          <a:blip r:embed="rId4"/>
          <a:srcRect l="1842" t="15099" r="56736" b="37386"/>
          <a:stretch/>
        </p:blipFill>
        <p:spPr>
          <a:xfrm>
            <a:off x="165285" y="2234021"/>
            <a:ext cx="5444749" cy="3464841"/>
          </a:xfrm>
          <a:prstGeom prst="rect">
            <a:avLst/>
          </a:prstGeom>
        </p:spPr>
      </p:pic>
      <p:sp>
        <p:nvSpPr>
          <p:cNvPr id="24" name="Rectangle 23"/>
          <p:cNvSpPr/>
          <p:nvPr/>
        </p:nvSpPr>
        <p:spPr>
          <a:xfrm>
            <a:off x="5496755" y="2950779"/>
            <a:ext cx="6648082" cy="1015663"/>
          </a:xfrm>
          <a:prstGeom prst="rect">
            <a:avLst/>
          </a:prstGeom>
        </p:spPr>
        <p:txBody>
          <a:bodyPr wrap="square">
            <a:spAutoFit/>
          </a:bodyPr>
          <a:lstStyle/>
          <a:p>
            <a:pPr>
              <a:buFont typeface="Arial" panose="020B0604020202020204" pitchFamily="34" charset="0"/>
              <a:buChar char="•"/>
            </a:pPr>
            <a:r>
              <a:rPr lang="fr-FR" sz="2000" dirty="0">
                <a:solidFill>
                  <a:srgbClr val="3E3E3E"/>
                </a:solidFill>
                <a:latin typeface="Roboto Light" panose="02000000000000000000"/>
              </a:rPr>
              <a:t> Imperfections sévères &amp; durables, étendues &amp; localisées</a:t>
            </a:r>
          </a:p>
          <a:p>
            <a:pPr>
              <a:buFont typeface="Arial" panose="020B0604020202020204" pitchFamily="34" charset="0"/>
              <a:buChar char="•"/>
            </a:pPr>
            <a:r>
              <a:rPr lang="fr-FR" sz="2000" dirty="0">
                <a:solidFill>
                  <a:srgbClr val="3E3E3E"/>
                </a:solidFill>
                <a:latin typeface="Roboto Light" panose="02000000000000000000"/>
              </a:rPr>
              <a:t> Irritations, rougeurs, inflammations</a:t>
            </a:r>
          </a:p>
          <a:p>
            <a:pPr>
              <a:buFont typeface="Arial" panose="020B0604020202020204" pitchFamily="34" charset="0"/>
              <a:buChar char="•"/>
            </a:pPr>
            <a:r>
              <a:rPr lang="fr-FR" sz="2000" dirty="0">
                <a:solidFill>
                  <a:srgbClr val="3E3E3E"/>
                </a:solidFill>
                <a:latin typeface="Roboto Light" panose="02000000000000000000"/>
              </a:rPr>
              <a:t> Boutons après épilation</a:t>
            </a:r>
          </a:p>
        </p:txBody>
      </p:sp>
    </p:spTree>
    <p:extLst>
      <p:ext uri="{BB962C8B-B14F-4D97-AF65-F5344CB8AC3E}">
        <p14:creationId xmlns:p14="http://schemas.microsoft.com/office/powerpoint/2010/main" val="146733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P spid="31" grpId="0"/>
      <p:bldP spid="3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D2916-4F67-4542-BFC1-3C2E4D75E53C}"/>
              </a:ext>
            </a:extLst>
          </p:cNvPr>
          <p:cNvSpPr/>
          <p:nvPr/>
        </p:nvSpPr>
        <p:spPr>
          <a:xfrm>
            <a:off x="2864304" y="301534"/>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CREME 15</a:t>
            </a:r>
          </a:p>
        </p:txBody>
      </p:sp>
      <p:grpSp>
        <p:nvGrpSpPr>
          <p:cNvPr id="8" name="Groupe 7">
            <a:extLst>
              <a:ext uri="{FF2B5EF4-FFF2-40B4-BE49-F238E27FC236}">
                <a16:creationId xmlns:a16="http://schemas.microsoft.com/office/drawing/2014/main" id="{D9C5863D-6772-4039-9B49-FB68AEEFF7EF}"/>
              </a:ext>
            </a:extLst>
          </p:cNvPr>
          <p:cNvGrpSpPr/>
          <p:nvPr/>
        </p:nvGrpSpPr>
        <p:grpSpPr>
          <a:xfrm>
            <a:off x="3275636" y="1304226"/>
            <a:ext cx="5197033" cy="4760309"/>
            <a:chOff x="3298785" y="1550192"/>
            <a:chExt cx="5197033" cy="4760309"/>
          </a:xfrm>
        </p:grpSpPr>
        <p:pic>
          <p:nvPicPr>
            <p:cNvPr id="5" name="Image 4">
              <a:extLst>
                <a:ext uri="{FF2B5EF4-FFF2-40B4-BE49-F238E27FC236}">
                  <a16:creationId xmlns:a16="http://schemas.microsoft.com/office/drawing/2014/main" id="{8F9AF859-92E0-420A-9C85-077C7D3EE4B4}"/>
                </a:ext>
              </a:extLst>
            </p:cNvPr>
            <p:cNvPicPr>
              <a:picLocks noChangeAspect="1"/>
            </p:cNvPicPr>
            <p:nvPr/>
          </p:nvPicPr>
          <p:blipFill rotWithShape="1">
            <a:blip r:embed="rId2"/>
            <a:srcRect l="69749" t="5370" r="377" b="45305"/>
            <a:stretch/>
          </p:blipFill>
          <p:spPr>
            <a:xfrm>
              <a:off x="3298785" y="1550192"/>
              <a:ext cx="5197033" cy="4760309"/>
            </a:xfrm>
            <a:prstGeom prst="rect">
              <a:avLst/>
            </a:prstGeom>
          </p:spPr>
        </p:pic>
        <p:sp>
          <p:nvSpPr>
            <p:cNvPr id="6" name="Rectangle 5">
              <a:extLst>
                <a:ext uri="{FF2B5EF4-FFF2-40B4-BE49-F238E27FC236}">
                  <a16:creationId xmlns:a16="http://schemas.microsoft.com/office/drawing/2014/main" id="{F8AB347D-FA3F-4AEA-B2AB-7F5B5C29EE77}"/>
                </a:ext>
              </a:extLst>
            </p:cNvPr>
            <p:cNvSpPr/>
            <p:nvPr/>
          </p:nvSpPr>
          <p:spPr>
            <a:xfrm>
              <a:off x="3366423" y="5839394"/>
              <a:ext cx="1548605" cy="47110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AVANT</a:t>
              </a:r>
            </a:p>
          </p:txBody>
        </p:sp>
        <p:sp>
          <p:nvSpPr>
            <p:cNvPr id="7" name="Rectangle 6">
              <a:extLst>
                <a:ext uri="{FF2B5EF4-FFF2-40B4-BE49-F238E27FC236}">
                  <a16:creationId xmlns:a16="http://schemas.microsoft.com/office/drawing/2014/main" id="{A5B17679-785E-43DA-8CD9-AADD189A3AEB}"/>
                </a:ext>
              </a:extLst>
            </p:cNvPr>
            <p:cNvSpPr/>
            <p:nvPr/>
          </p:nvSpPr>
          <p:spPr>
            <a:xfrm>
              <a:off x="6136383" y="5846518"/>
              <a:ext cx="1548605"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APRES</a:t>
              </a:r>
            </a:p>
          </p:txBody>
        </p:sp>
      </p:grpSp>
      <p:sp>
        <p:nvSpPr>
          <p:cNvPr id="9" name="ZoneTexte 8">
            <a:extLst>
              <a:ext uri="{FF2B5EF4-FFF2-40B4-BE49-F238E27FC236}">
                <a16:creationId xmlns:a16="http://schemas.microsoft.com/office/drawing/2014/main" id="{707FEE52-8279-4FC0-99F7-2CACB4CDC730}"/>
              </a:ext>
            </a:extLst>
          </p:cNvPr>
          <p:cNvSpPr txBox="1"/>
          <p:nvPr/>
        </p:nvSpPr>
        <p:spPr>
          <a:xfrm>
            <a:off x="2222338" y="6310500"/>
            <a:ext cx="7789761" cy="307777"/>
          </a:xfrm>
          <a:prstGeom prst="rect">
            <a:avLst/>
          </a:prstGeom>
          <a:noFill/>
        </p:spPr>
        <p:txBody>
          <a:bodyPr wrap="square" rtlCol="0">
            <a:spAutoFit/>
          </a:bodyPr>
          <a:lstStyle>
            <a:defPPr>
              <a:defRPr lang="fr-FR"/>
            </a:defPPr>
            <a:lvl1pPr algn="ctr">
              <a:defRPr sz="1100">
                <a:solidFill>
                  <a:srgbClr val="565655"/>
                </a:solidFill>
                <a:latin typeface="Roboto Light" panose="02000000000000000000"/>
              </a:defRPr>
            </a:lvl1pPr>
          </a:lstStyle>
          <a:p>
            <a:r>
              <a:rPr lang="fr-FR" sz="1400" dirty="0"/>
              <a:t>Auto-évaluation d’une consommatrice durant 1 mois – Application matin et soir</a:t>
            </a:r>
          </a:p>
        </p:txBody>
      </p:sp>
    </p:spTree>
    <p:extLst>
      <p:ext uri="{BB962C8B-B14F-4D97-AF65-F5344CB8AC3E}">
        <p14:creationId xmlns:p14="http://schemas.microsoft.com/office/powerpoint/2010/main" val="1523961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2784273995"/>
              </p:ext>
            </p:extLst>
          </p:nvPr>
        </p:nvGraphicFramePr>
        <p:xfrm>
          <a:off x="644240" y="1172613"/>
          <a:ext cx="10903519" cy="5306713"/>
        </p:xfrm>
        <a:graphic>
          <a:graphicData uri="http://schemas.openxmlformats.org/drawingml/2006/table">
            <a:tbl>
              <a:tblPr firstRow="1" bandRow="1">
                <a:tableStyleId>{5C22544A-7EE6-4342-B048-85BDC9FD1C3A}</a:tableStyleId>
              </a:tblPr>
              <a:tblGrid>
                <a:gridCol w="1866261">
                  <a:extLst>
                    <a:ext uri="{9D8B030D-6E8A-4147-A177-3AD203B41FA5}">
                      <a16:colId xmlns:a16="http://schemas.microsoft.com/office/drawing/2014/main" val="575232372"/>
                    </a:ext>
                  </a:extLst>
                </a:gridCol>
                <a:gridCol w="2195242">
                  <a:extLst>
                    <a:ext uri="{9D8B030D-6E8A-4147-A177-3AD203B41FA5}">
                      <a16:colId xmlns:a16="http://schemas.microsoft.com/office/drawing/2014/main" val="2570519796"/>
                    </a:ext>
                  </a:extLst>
                </a:gridCol>
                <a:gridCol w="2321980">
                  <a:extLst>
                    <a:ext uri="{9D8B030D-6E8A-4147-A177-3AD203B41FA5}">
                      <a16:colId xmlns:a16="http://schemas.microsoft.com/office/drawing/2014/main" val="1920525906"/>
                    </a:ext>
                  </a:extLst>
                </a:gridCol>
                <a:gridCol w="1983191">
                  <a:extLst>
                    <a:ext uri="{9D8B030D-6E8A-4147-A177-3AD203B41FA5}">
                      <a16:colId xmlns:a16="http://schemas.microsoft.com/office/drawing/2014/main" val="1564831353"/>
                    </a:ext>
                  </a:extLst>
                </a:gridCol>
                <a:gridCol w="2536845">
                  <a:extLst>
                    <a:ext uri="{9D8B030D-6E8A-4147-A177-3AD203B41FA5}">
                      <a16:colId xmlns:a16="http://schemas.microsoft.com/office/drawing/2014/main" val="3366221967"/>
                    </a:ext>
                  </a:extLst>
                </a:gridCol>
              </a:tblGrid>
              <a:tr h="402004">
                <a:tc>
                  <a:txBody>
                    <a:bodyPr/>
                    <a:lstStyle/>
                    <a:p>
                      <a:pPr algn="ctr"/>
                      <a:endParaRPr lang="fr-FR" sz="1600" dirty="0">
                        <a:latin typeface="Roboto Light" panose="02000000000000000000"/>
                      </a:endParaRPr>
                    </a:p>
                  </a:txBody>
                  <a:tcPr anchor="ctr">
                    <a:solidFill>
                      <a:srgbClr val="DFD6E6"/>
                    </a:solidFill>
                  </a:tcPr>
                </a:tc>
                <a:tc>
                  <a:txBody>
                    <a:bodyPr/>
                    <a:lstStyle/>
                    <a:p>
                      <a:pPr algn="ctr"/>
                      <a:r>
                        <a:rPr lang="fr-FR" sz="1600" dirty="0">
                          <a:solidFill>
                            <a:schemeClr val="tx1"/>
                          </a:solidFill>
                          <a:latin typeface="Roboto Light" panose="02000000000000000000"/>
                        </a:rPr>
                        <a:t>EMULSION PURE</a:t>
                      </a:r>
                    </a:p>
                  </a:txBody>
                  <a:tcPr anchor="ctr">
                    <a:solidFill>
                      <a:srgbClr val="DFD6E6"/>
                    </a:solidFill>
                  </a:tcPr>
                </a:tc>
                <a:tc>
                  <a:txBody>
                    <a:bodyPr/>
                    <a:lstStyle/>
                    <a:p>
                      <a:pPr algn="ctr"/>
                      <a:r>
                        <a:rPr lang="fr-FR" sz="1600" dirty="0">
                          <a:solidFill>
                            <a:schemeClr val="tx1"/>
                          </a:solidFill>
                          <a:latin typeface="Roboto Light" panose="02000000000000000000"/>
                        </a:rPr>
                        <a:t>SOS SPOT ROLL-ON</a:t>
                      </a:r>
                    </a:p>
                  </a:txBody>
                  <a:tcPr anchor="ctr">
                    <a:solidFill>
                      <a:srgbClr val="DFD6E6"/>
                    </a:solidFill>
                  </a:tcPr>
                </a:tc>
                <a:tc>
                  <a:txBody>
                    <a:bodyPr/>
                    <a:lstStyle/>
                    <a:p>
                      <a:pPr algn="ctr"/>
                      <a:r>
                        <a:rPr lang="fr-FR" sz="1600" dirty="0">
                          <a:solidFill>
                            <a:schemeClr val="tx1"/>
                          </a:solidFill>
                          <a:latin typeface="Roboto Light" panose="02000000000000000000"/>
                        </a:rPr>
                        <a:t>JUVÉNIL</a:t>
                      </a:r>
                    </a:p>
                  </a:txBody>
                  <a:tcPr anchor="ctr">
                    <a:solidFill>
                      <a:srgbClr val="DFD6E6"/>
                    </a:solidFill>
                  </a:tcPr>
                </a:tc>
                <a:tc>
                  <a:txBody>
                    <a:bodyPr/>
                    <a:lstStyle/>
                    <a:p>
                      <a:pPr algn="ctr"/>
                      <a:r>
                        <a:rPr lang="fr-FR" sz="1600" dirty="0">
                          <a:solidFill>
                            <a:schemeClr val="tx1"/>
                          </a:solidFill>
                          <a:latin typeface="Roboto Light" panose="02000000000000000000"/>
                        </a:rPr>
                        <a:t>CRÈME 15</a:t>
                      </a:r>
                    </a:p>
                  </a:txBody>
                  <a:tcPr anchor="ctr">
                    <a:solidFill>
                      <a:srgbClr val="DFD6E6"/>
                    </a:solidFill>
                  </a:tcPr>
                </a:tc>
                <a:extLst>
                  <a:ext uri="{0D108BD9-81ED-4DB2-BD59-A6C34878D82A}">
                    <a16:rowId xmlns:a16="http://schemas.microsoft.com/office/drawing/2014/main" val="4013816759"/>
                  </a:ext>
                </a:extLst>
              </a:tr>
              <a:tr h="402004">
                <a:tc>
                  <a:txBody>
                    <a:bodyPr/>
                    <a:lstStyle/>
                    <a:p>
                      <a:pPr algn="ctr"/>
                      <a:r>
                        <a:rPr lang="fr-FR" sz="1600" dirty="0">
                          <a:latin typeface="Roboto Light" panose="02000000000000000000"/>
                        </a:rPr>
                        <a:t>Pour qui ?</a:t>
                      </a:r>
                    </a:p>
                  </a:txBody>
                  <a:tcPr anchor="ctr">
                    <a:solidFill>
                      <a:srgbClr val="DFD6E6"/>
                    </a:solidFill>
                  </a:tcPr>
                </a:tc>
                <a:tc gridSpan="4">
                  <a:txBody>
                    <a:bodyPr/>
                    <a:lstStyle/>
                    <a:p>
                      <a:pPr algn="ctr"/>
                      <a:r>
                        <a:rPr lang="fr-FR" sz="1600" dirty="0">
                          <a:latin typeface="Roboto Light" panose="02000000000000000000"/>
                        </a:rPr>
                        <a:t>Tout</a:t>
                      </a:r>
                      <a:r>
                        <a:rPr lang="fr-FR" sz="1600" baseline="0" dirty="0">
                          <a:latin typeface="Roboto Light" panose="02000000000000000000"/>
                        </a:rPr>
                        <a:t> âge, Femmes, Hommes</a:t>
                      </a:r>
                      <a:endParaRPr lang="fr-FR" sz="1600" dirty="0">
                        <a:latin typeface="Roboto Light" panose="02000000000000000000"/>
                      </a:endParaRPr>
                    </a:p>
                  </a:txBody>
                  <a:tcPr anchor="ctr">
                    <a:solidFill>
                      <a:srgbClr val="DFD6E6"/>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89549012"/>
                  </a:ext>
                </a:extLst>
              </a:tr>
              <a:tr h="877098">
                <a:tc>
                  <a:txBody>
                    <a:bodyPr/>
                    <a:lstStyle/>
                    <a:p>
                      <a:pPr algn="ctr"/>
                      <a:r>
                        <a:rPr lang="fr-FR" sz="1600" dirty="0">
                          <a:latin typeface="Roboto Light" panose="02000000000000000000"/>
                        </a:rPr>
                        <a:t>Indication</a:t>
                      </a:r>
                    </a:p>
                  </a:txBody>
                  <a:tcPr anchor="ctr">
                    <a:solidFill>
                      <a:srgbClr val="DFD6E6"/>
                    </a:solidFill>
                  </a:tcPr>
                </a:tc>
                <a:tc>
                  <a:txBody>
                    <a:bodyPr/>
                    <a:lstStyle/>
                    <a:p>
                      <a:pPr algn="ctr"/>
                      <a:r>
                        <a:rPr lang="fr-FR" sz="1600" dirty="0">
                          <a:latin typeface="Roboto Light" panose="02000000000000000000"/>
                        </a:rPr>
                        <a:t>Petites imperfections, régulation de la production de </a:t>
                      </a:r>
                      <a:r>
                        <a:rPr lang="fr-FR" sz="1600" baseline="0" dirty="0">
                          <a:latin typeface="Roboto Light" panose="02000000000000000000"/>
                        </a:rPr>
                        <a:t>sébum</a:t>
                      </a:r>
                      <a:endParaRPr lang="fr-FR" sz="1600" dirty="0">
                        <a:latin typeface="Roboto Light" panose="02000000000000000000"/>
                      </a:endParaRPr>
                    </a:p>
                  </a:txBody>
                  <a:tcPr anchor="ctr">
                    <a:solidFill>
                      <a:srgbClr val="DFD6E6"/>
                    </a:solidFill>
                  </a:tcPr>
                </a:tc>
                <a:tc gridSpan="2">
                  <a:txBody>
                    <a:bodyPr/>
                    <a:lstStyle/>
                    <a:p>
                      <a:pPr algn="ctr"/>
                      <a:r>
                        <a:rPr lang="fr-FR" sz="1600" dirty="0">
                          <a:latin typeface="Roboto Light" panose="02000000000000000000"/>
                        </a:rPr>
                        <a:t>Imperfections sévères et durable</a:t>
                      </a:r>
                    </a:p>
                  </a:txBody>
                  <a:tcPr anchor="ctr">
                    <a:solidFill>
                      <a:srgbClr val="DFD6E6"/>
                    </a:solidFill>
                  </a:tcPr>
                </a:tc>
                <a:tc hMerge="1">
                  <a:txBody>
                    <a:bodyPr/>
                    <a:lstStyle/>
                    <a:p>
                      <a:endParaRPr lang="fr-FR"/>
                    </a:p>
                  </a:txBody>
                  <a:tcPr/>
                </a:tc>
                <a:tc>
                  <a:txBody>
                    <a:bodyPr/>
                    <a:lstStyle/>
                    <a:p>
                      <a:pPr algn="ctr"/>
                      <a:r>
                        <a:rPr lang="fr-FR" sz="1600" dirty="0">
                          <a:latin typeface="Roboto Light" panose="02000000000000000000"/>
                        </a:rPr>
                        <a:t>Tous</a:t>
                      </a:r>
                      <a:r>
                        <a:rPr lang="fr-FR" sz="1600" baseline="0" dirty="0">
                          <a:latin typeface="Roboto Light" panose="02000000000000000000"/>
                        </a:rPr>
                        <a:t> types d’imperfection avec inflammation, rougeur, sensibilité</a:t>
                      </a:r>
                      <a:endParaRPr lang="fr-FR" sz="1600" dirty="0">
                        <a:latin typeface="Roboto Light" panose="02000000000000000000"/>
                      </a:endParaRPr>
                    </a:p>
                  </a:txBody>
                  <a:tcPr anchor="ctr">
                    <a:solidFill>
                      <a:srgbClr val="DFD6E6"/>
                    </a:solidFill>
                  </a:tcPr>
                </a:tc>
                <a:extLst>
                  <a:ext uri="{0D108BD9-81ED-4DB2-BD59-A6C34878D82A}">
                    <a16:rowId xmlns:a16="http://schemas.microsoft.com/office/drawing/2014/main" val="318577837"/>
                  </a:ext>
                </a:extLst>
              </a:tr>
              <a:tr h="694369">
                <a:tc>
                  <a:txBody>
                    <a:bodyPr/>
                    <a:lstStyle/>
                    <a:p>
                      <a:pPr algn="ctr"/>
                      <a:r>
                        <a:rPr lang="fr-FR" sz="1600" dirty="0">
                          <a:latin typeface="Roboto Light" panose="02000000000000000000"/>
                        </a:rPr>
                        <a:t>Zone de traitement</a:t>
                      </a:r>
                    </a:p>
                  </a:txBody>
                  <a:tcPr anchor="ctr">
                    <a:solidFill>
                      <a:srgbClr val="DFD6E6"/>
                    </a:solidFill>
                  </a:tcPr>
                </a:tc>
                <a:tc>
                  <a:txBody>
                    <a:bodyPr/>
                    <a:lstStyle/>
                    <a:p>
                      <a:pPr algn="ctr"/>
                      <a:r>
                        <a:rPr lang="fr-FR" sz="1600" dirty="0">
                          <a:latin typeface="Roboto Light" panose="02000000000000000000"/>
                        </a:rPr>
                        <a:t>Etendue</a:t>
                      </a:r>
                    </a:p>
                  </a:txBody>
                  <a:tcPr anchor="ctr">
                    <a:solidFill>
                      <a:srgbClr val="DFD6E6"/>
                    </a:solidFill>
                  </a:tcPr>
                </a:tc>
                <a:tc>
                  <a:txBody>
                    <a:bodyPr/>
                    <a:lstStyle/>
                    <a:p>
                      <a:pPr algn="ctr"/>
                      <a:r>
                        <a:rPr lang="fr-FR" sz="1600" dirty="0">
                          <a:latin typeface="Roboto Light" panose="02000000000000000000"/>
                        </a:rPr>
                        <a:t>Localisée</a:t>
                      </a:r>
                    </a:p>
                  </a:txBody>
                  <a:tcPr anchor="ctr">
                    <a:solidFill>
                      <a:srgbClr val="DFD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a:latin typeface="Roboto Light" panose="02000000000000000000"/>
                        </a:rPr>
                        <a:t>Etendue</a:t>
                      </a:r>
                    </a:p>
                  </a:txBody>
                  <a:tcPr anchor="ctr">
                    <a:solidFill>
                      <a:srgbClr val="DFD6E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a:latin typeface="Roboto Light" panose="02000000000000000000"/>
                        </a:rPr>
                        <a:t>Etendue</a:t>
                      </a:r>
                      <a:r>
                        <a:rPr lang="fr-FR" sz="1600" baseline="0" dirty="0">
                          <a:latin typeface="Roboto Light" panose="02000000000000000000"/>
                        </a:rPr>
                        <a:t> &amp; localisée</a:t>
                      </a:r>
                      <a:endParaRPr lang="fr-FR" sz="1600" dirty="0">
                        <a:latin typeface="Roboto Light" panose="02000000000000000000"/>
                      </a:endParaRPr>
                    </a:p>
                  </a:txBody>
                  <a:tcPr anchor="ctr">
                    <a:solidFill>
                      <a:srgbClr val="DFD6E6"/>
                    </a:solidFill>
                  </a:tcPr>
                </a:tc>
                <a:extLst>
                  <a:ext uri="{0D108BD9-81ED-4DB2-BD59-A6C34878D82A}">
                    <a16:rowId xmlns:a16="http://schemas.microsoft.com/office/drawing/2014/main" val="3803398031"/>
                  </a:ext>
                </a:extLst>
              </a:tr>
              <a:tr h="1644559">
                <a:tc>
                  <a:txBody>
                    <a:bodyPr/>
                    <a:lstStyle/>
                    <a:p>
                      <a:pPr algn="ctr"/>
                      <a:r>
                        <a:rPr lang="fr-FR" sz="1600" dirty="0">
                          <a:latin typeface="Roboto Light" panose="02000000000000000000"/>
                        </a:rPr>
                        <a:t>Utilisation</a:t>
                      </a:r>
                    </a:p>
                  </a:txBody>
                  <a:tcPr anchor="ctr">
                    <a:solidFill>
                      <a:srgbClr val="DFD6E6"/>
                    </a:solidFill>
                  </a:tcPr>
                </a:tc>
                <a:tc>
                  <a:txBody>
                    <a:bodyPr/>
                    <a:lstStyle/>
                    <a:p>
                      <a:pPr algn="ctr"/>
                      <a:r>
                        <a:rPr lang="fr-FR" sz="1600" dirty="0">
                          <a:latin typeface="Roboto Light" panose="02000000000000000000"/>
                        </a:rPr>
                        <a:t>En compresse sur les zones concernées. Laisser agir 10/15 min et/ou mélangé à la crème traitante</a:t>
                      </a:r>
                    </a:p>
                  </a:txBody>
                  <a:tcPr anchor="ctr">
                    <a:solidFill>
                      <a:srgbClr val="DFD6E6"/>
                    </a:solidFill>
                  </a:tcPr>
                </a:tc>
                <a:tc>
                  <a:txBody>
                    <a:bodyPr/>
                    <a:lstStyle/>
                    <a:p>
                      <a:pPr algn="ctr"/>
                      <a:r>
                        <a:rPr lang="fr-FR" sz="1600" dirty="0">
                          <a:latin typeface="Roboto Light" panose="02000000000000000000"/>
                        </a:rPr>
                        <a:t>Matin</a:t>
                      </a:r>
                      <a:r>
                        <a:rPr lang="fr-FR" sz="1600" baseline="0" dirty="0">
                          <a:latin typeface="Roboto Light" panose="02000000000000000000"/>
                        </a:rPr>
                        <a:t> et soir et dans la journée, dès que nécessaire</a:t>
                      </a:r>
                      <a:endParaRPr lang="fr-FR" sz="1600" dirty="0">
                        <a:latin typeface="Roboto Light" panose="02000000000000000000"/>
                      </a:endParaRPr>
                    </a:p>
                  </a:txBody>
                  <a:tcPr anchor="ctr">
                    <a:solidFill>
                      <a:srgbClr val="DFD6E6"/>
                    </a:solidFill>
                  </a:tcPr>
                </a:tc>
                <a:tc>
                  <a:txBody>
                    <a:bodyPr/>
                    <a:lstStyle/>
                    <a:p>
                      <a:pPr algn="ctr"/>
                      <a:r>
                        <a:rPr lang="fr-FR" sz="1600" dirty="0">
                          <a:latin typeface="Roboto Light" panose="02000000000000000000"/>
                        </a:rPr>
                        <a:t>Pur en compresse pendant 5/10 min et/ou mélangé à la crème traitante ou au masque</a:t>
                      </a:r>
                    </a:p>
                  </a:txBody>
                  <a:tcPr anchor="ctr">
                    <a:solidFill>
                      <a:srgbClr val="DFD6E6"/>
                    </a:solidFill>
                  </a:tcPr>
                </a:tc>
                <a:tc>
                  <a:txBody>
                    <a:bodyPr/>
                    <a:lstStyle/>
                    <a:p>
                      <a:pPr algn="ctr"/>
                      <a:r>
                        <a:rPr lang="fr-FR" sz="1600" dirty="0">
                          <a:latin typeface="Roboto Light" panose="02000000000000000000"/>
                        </a:rPr>
                        <a:t>Matin et soir sous la crème habituelle,</a:t>
                      </a:r>
                      <a:r>
                        <a:rPr lang="fr-FR" sz="1600" baseline="0" dirty="0">
                          <a:latin typeface="Roboto Light" panose="02000000000000000000"/>
                        </a:rPr>
                        <a:t> e</a:t>
                      </a:r>
                      <a:r>
                        <a:rPr lang="fr-FR" sz="1600" dirty="0">
                          <a:latin typeface="Roboto Light" panose="02000000000000000000"/>
                        </a:rPr>
                        <a:t>n couche fine sur les imperfections.</a:t>
                      </a:r>
                    </a:p>
                    <a:p>
                      <a:pPr algn="ctr"/>
                      <a:r>
                        <a:rPr lang="fr-FR" sz="1600" dirty="0">
                          <a:latin typeface="Roboto Light" panose="02000000000000000000"/>
                        </a:rPr>
                        <a:t>En couche épaisse après épilation</a:t>
                      </a:r>
                      <a:r>
                        <a:rPr lang="fr-FR" sz="1600" baseline="0" dirty="0">
                          <a:latin typeface="Roboto Light" panose="02000000000000000000"/>
                        </a:rPr>
                        <a:t> </a:t>
                      </a:r>
                      <a:r>
                        <a:rPr lang="fr-FR" sz="1600" dirty="0">
                          <a:latin typeface="Roboto Light" panose="02000000000000000000"/>
                        </a:rPr>
                        <a:t>ou extraction des comédons</a:t>
                      </a:r>
                    </a:p>
                  </a:txBody>
                  <a:tcPr anchor="ctr">
                    <a:solidFill>
                      <a:srgbClr val="DFD6E6"/>
                    </a:solidFill>
                  </a:tcPr>
                </a:tc>
                <a:extLst>
                  <a:ext uri="{0D108BD9-81ED-4DB2-BD59-A6C34878D82A}">
                    <a16:rowId xmlns:a16="http://schemas.microsoft.com/office/drawing/2014/main" val="3000868982"/>
                  </a:ext>
                </a:extLst>
              </a:tr>
              <a:tr h="1132918">
                <a:tc>
                  <a:txBody>
                    <a:bodyPr/>
                    <a:lstStyle/>
                    <a:p>
                      <a:pPr algn="ctr"/>
                      <a:r>
                        <a:rPr lang="fr-FR" sz="1600" dirty="0">
                          <a:latin typeface="Roboto Light" panose="02000000000000000000"/>
                        </a:rPr>
                        <a:t>Le plus produit</a:t>
                      </a:r>
                    </a:p>
                  </a:txBody>
                  <a:tcPr anchor="ctr">
                    <a:solidFill>
                      <a:srgbClr val="DFD6E6"/>
                    </a:solidFill>
                  </a:tcPr>
                </a:tc>
                <a:tc>
                  <a:txBody>
                    <a:bodyPr/>
                    <a:lstStyle/>
                    <a:p>
                      <a:pPr algn="ctr"/>
                      <a:r>
                        <a:rPr lang="fr-FR" sz="1600" dirty="0">
                          <a:latin typeface="Roboto Light" panose="02000000000000000000"/>
                        </a:rPr>
                        <a:t>En</a:t>
                      </a:r>
                      <a:r>
                        <a:rPr lang="fr-FR" sz="1600" baseline="0" dirty="0">
                          <a:latin typeface="Roboto Light" panose="02000000000000000000"/>
                        </a:rPr>
                        <a:t> compresse après extraction, piqûres d’insectes, brûlures, cicatrices </a:t>
                      </a:r>
                      <a:endParaRPr lang="fr-FR" sz="1600" dirty="0">
                        <a:latin typeface="Roboto Light" panose="02000000000000000000"/>
                      </a:endParaRPr>
                    </a:p>
                  </a:txBody>
                  <a:tcPr anchor="ctr">
                    <a:solidFill>
                      <a:srgbClr val="DFD6E6"/>
                    </a:solidFill>
                  </a:tcPr>
                </a:tc>
                <a:tc gridSpan="2">
                  <a:txBody>
                    <a:bodyPr/>
                    <a:lstStyle/>
                    <a:p>
                      <a:pPr algn="ctr"/>
                      <a:r>
                        <a:rPr lang="fr-FR" sz="1600" dirty="0">
                          <a:latin typeface="Roboto Light" panose="02000000000000000000"/>
                        </a:rPr>
                        <a:t>Poils incarnés, irritations liées au rasage</a:t>
                      </a:r>
                    </a:p>
                  </a:txBody>
                  <a:tcPr anchor="ctr">
                    <a:solidFill>
                      <a:srgbClr val="DFD6E6"/>
                    </a:solidFill>
                  </a:tcPr>
                </a:tc>
                <a:tc hMerge="1">
                  <a:txBody>
                    <a:bodyPr/>
                    <a:lstStyle/>
                    <a:p>
                      <a:endParaRPr lang="fr-FR"/>
                    </a:p>
                  </a:txBody>
                  <a:tcPr/>
                </a:tc>
                <a:tc>
                  <a:txBody>
                    <a:bodyPr/>
                    <a:lstStyle/>
                    <a:p>
                      <a:pPr algn="ctr"/>
                      <a:r>
                        <a:rPr lang="fr-FR" sz="1600" dirty="0">
                          <a:latin typeface="Roboto Light" panose="02000000000000000000"/>
                        </a:rPr>
                        <a:t>Après épilation pour</a:t>
                      </a:r>
                      <a:r>
                        <a:rPr lang="fr-FR" sz="1600" baseline="0" dirty="0">
                          <a:latin typeface="Roboto Light" panose="02000000000000000000"/>
                        </a:rPr>
                        <a:t> apaiser</a:t>
                      </a:r>
                      <a:endParaRPr lang="fr-FR" sz="1600" dirty="0">
                        <a:latin typeface="Roboto Light" panose="02000000000000000000"/>
                      </a:endParaRPr>
                    </a:p>
                  </a:txBody>
                  <a:tcPr anchor="ctr">
                    <a:solidFill>
                      <a:srgbClr val="DFD6E6"/>
                    </a:solidFill>
                  </a:tcPr>
                </a:tc>
                <a:extLst>
                  <a:ext uri="{0D108BD9-81ED-4DB2-BD59-A6C34878D82A}">
                    <a16:rowId xmlns:a16="http://schemas.microsoft.com/office/drawing/2014/main" val="542226073"/>
                  </a:ext>
                </a:extLst>
              </a:tr>
            </a:tbl>
          </a:graphicData>
        </a:graphic>
      </p:graphicFrame>
      <p:sp>
        <p:nvSpPr>
          <p:cNvPr id="9" name="Rectangle 8"/>
          <p:cNvSpPr/>
          <p:nvPr/>
        </p:nvSpPr>
        <p:spPr>
          <a:xfrm>
            <a:off x="2887660" y="140795"/>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fr-FR" sz="4800" dirty="0">
                <a:solidFill>
                  <a:srgbClr val="3E3E3E"/>
                </a:solidFill>
                <a:latin typeface="KyivType Sans2" panose="00000500000000000000" charset="0"/>
                <a:ea typeface="+mj-ea"/>
                <a:cs typeface="+mj-cs"/>
              </a:rPr>
              <a:t>Gamme pureté</a:t>
            </a:r>
          </a:p>
        </p:txBody>
      </p:sp>
    </p:spTree>
    <p:extLst>
      <p:ext uri="{BB962C8B-B14F-4D97-AF65-F5344CB8AC3E}">
        <p14:creationId xmlns:p14="http://schemas.microsoft.com/office/powerpoint/2010/main" val="222290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58D3A6-DC37-423A-89C3-12D4840B74CC}"/>
              </a:ext>
            </a:extLst>
          </p:cNvPr>
          <p:cNvSpPr>
            <a:spLocks noGrp="1"/>
          </p:cNvSpPr>
          <p:nvPr>
            <p:ph type="ctrTitle"/>
          </p:nvPr>
        </p:nvSpPr>
        <p:spPr>
          <a:xfrm>
            <a:off x="1531652" y="-467071"/>
            <a:ext cx="9144000" cy="2387600"/>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565655"/>
                </a:solidFill>
                <a:latin typeface="KyivType Sans2" panose="00000500000000000000"/>
                <a:ea typeface="+mn-ea"/>
                <a:cs typeface="+mn-cs"/>
              </a:rPr>
              <a:t>Astuces</a:t>
            </a:r>
            <a:endParaRPr lang="en-US" sz="3200" b="1" dirty="0">
              <a:solidFill>
                <a:srgbClr val="565655"/>
              </a:solidFill>
              <a:latin typeface="KyivType Sans2" panose="00000500000000000000"/>
              <a:ea typeface="+mn-ea"/>
              <a:cs typeface="+mn-cs"/>
            </a:endParaRPr>
          </a:p>
        </p:txBody>
      </p:sp>
      <p:pic>
        <p:nvPicPr>
          <p:cNvPr id="5" name="Image 4">
            <a:extLst>
              <a:ext uri="{FF2B5EF4-FFF2-40B4-BE49-F238E27FC236}">
                <a16:creationId xmlns:a16="http://schemas.microsoft.com/office/drawing/2014/main" id="{907A1F45-9EF6-4576-82B7-166367F156E6}"/>
              </a:ext>
            </a:extLst>
          </p:cNvPr>
          <p:cNvPicPr>
            <a:picLocks noChangeAspect="1"/>
          </p:cNvPicPr>
          <p:nvPr/>
        </p:nvPicPr>
        <p:blipFill rotWithShape="1">
          <a:blip r:embed="rId3"/>
          <a:srcRect r="70316" b="53155"/>
          <a:stretch/>
        </p:blipFill>
        <p:spPr>
          <a:xfrm>
            <a:off x="214185" y="1719637"/>
            <a:ext cx="2208406" cy="2230486"/>
          </a:xfrm>
          <a:prstGeom prst="rect">
            <a:avLst/>
          </a:prstGeom>
        </p:spPr>
      </p:pic>
      <p:pic>
        <p:nvPicPr>
          <p:cNvPr id="6" name="Image 5">
            <a:extLst>
              <a:ext uri="{FF2B5EF4-FFF2-40B4-BE49-F238E27FC236}">
                <a16:creationId xmlns:a16="http://schemas.microsoft.com/office/drawing/2014/main" id="{FEDB312A-28C6-44D9-B502-5473BD9C7D2D}"/>
              </a:ext>
            </a:extLst>
          </p:cNvPr>
          <p:cNvPicPr>
            <a:picLocks noChangeAspect="1"/>
          </p:cNvPicPr>
          <p:nvPr/>
        </p:nvPicPr>
        <p:blipFill rotWithShape="1">
          <a:blip r:embed="rId3"/>
          <a:srcRect l="30404" t="-163" r="39912" b="53318"/>
          <a:stretch/>
        </p:blipFill>
        <p:spPr>
          <a:xfrm>
            <a:off x="2608450" y="1719637"/>
            <a:ext cx="2208406" cy="2230486"/>
          </a:xfrm>
          <a:prstGeom prst="rect">
            <a:avLst/>
          </a:prstGeom>
        </p:spPr>
      </p:pic>
      <p:pic>
        <p:nvPicPr>
          <p:cNvPr id="7" name="Image 6">
            <a:extLst>
              <a:ext uri="{FF2B5EF4-FFF2-40B4-BE49-F238E27FC236}">
                <a16:creationId xmlns:a16="http://schemas.microsoft.com/office/drawing/2014/main" id="{8193DAB1-D9DA-4480-8B57-DDB43F0B79F5}"/>
              </a:ext>
            </a:extLst>
          </p:cNvPr>
          <p:cNvPicPr>
            <a:picLocks noChangeAspect="1"/>
          </p:cNvPicPr>
          <p:nvPr/>
        </p:nvPicPr>
        <p:blipFill rotWithShape="1">
          <a:blip r:embed="rId3"/>
          <a:srcRect l="63259" t="-163" r="1438" b="53318"/>
          <a:stretch/>
        </p:blipFill>
        <p:spPr>
          <a:xfrm>
            <a:off x="4977986" y="1878918"/>
            <a:ext cx="2251332" cy="1911924"/>
          </a:xfrm>
          <a:prstGeom prst="rect">
            <a:avLst/>
          </a:prstGeom>
        </p:spPr>
      </p:pic>
      <p:pic>
        <p:nvPicPr>
          <p:cNvPr id="8" name="Image 7">
            <a:extLst>
              <a:ext uri="{FF2B5EF4-FFF2-40B4-BE49-F238E27FC236}">
                <a16:creationId xmlns:a16="http://schemas.microsoft.com/office/drawing/2014/main" id="{4F65C92B-C21D-4E53-878D-A1D55F304486}"/>
              </a:ext>
            </a:extLst>
          </p:cNvPr>
          <p:cNvPicPr>
            <a:picLocks noChangeAspect="1"/>
          </p:cNvPicPr>
          <p:nvPr/>
        </p:nvPicPr>
        <p:blipFill rotWithShape="1">
          <a:blip r:embed="rId3"/>
          <a:srcRect l="32711" t="50098" r="31986" b="3057"/>
          <a:stretch/>
        </p:blipFill>
        <p:spPr>
          <a:xfrm>
            <a:off x="7362966" y="1878917"/>
            <a:ext cx="2251332" cy="1911926"/>
          </a:xfrm>
          <a:prstGeom prst="rect">
            <a:avLst/>
          </a:prstGeom>
        </p:spPr>
      </p:pic>
      <p:pic>
        <p:nvPicPr>
          <p:cNvPr id="9" name="Image 8">
            <a:extLst>
              <a:ext uri="{FF2B5EF4-FFF2-40B4-BE49-F238E27FC236}">
                <a16:creationId xmlns:a16="http://schemas.microsoft.com/office/drawing/2014/main" id="{69C3107D-6DE5-4E65-8C8E-97677A46B1BC}"/>
              </a:ext>
            </a:extLst>
          </p:cNvPr>
          <p:cNvPicPr>
            <a:picLocks noChangeAspect="1"/>
          </p:cNvPicPr>
          <p:nvPr/>
        </p:nvPicPr>
        <p:blipFill rotWithShape="1">
          <a:blip r:embed="rId3"/>
          <a:srcRect l="-575" t="49810" r="65272" b="3345"/>
          <a:stretch/>
        </p:blipFill>
        <p:spPr>
          <a:xfrm>
            <a:off x="9747946" y="1878917"/>
            <a:ext cx="2251332" cy="1911926"/>
          </a:xfrm>
          <a:prstGeom prst="rect">
            <a:avLst/>
          </a:prstGeom>
        </p:spPr>
      </p:pic>
      <p:sp>
        <p:nvSpPr>
          <p:cNvPr id="12" name="Rectangle 11">
            <a:extLst>
              <a:ext uri="{FF2B5EF4-FFF2-40B4-BE49-F238E27FC236}">
                <a16:creationId xmlns:a16="http://schemas.microsoft.com/office/drawing/2014/main" id="{82C96F90-F724-44FF-A184-A4B93B770264}"/>
              </a:ext>
            </a:extLst>
          </p:cNvPr>
          <p:cNvSpPr/>
          <p:nvPr/>
        </p:nvSpPr>
        <p:spPr>
          <a:xfrm>
            <a:off x="478695" y="4233158"/>
            <a:ext cx="1942384" cy="2031325"/>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Eviter de toucher son visage</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car cela peut transférer des bactéries et des impuretés sur la peau, ce qui peut aggraver l'acné</a:t>
            </a:r>
          </a:p>
        </p:txBody>
      </p:sp>
      <p:sp>
        <p:nvSpPr>
          <p:cNvPr id="13" name="Rectangle 12">
            <a:extLst>
              <a:ext uri="{FF2B5EF4-FFF2-40B4-BE49-F238E27FC236}">
                <a16:creationId xmlns:a16="http://schemas.microsoft.com/office/drawing/2014/main" id="{A0404DF2-28E8-40C0-B049-D777C5EF97B8}"/>
              </a:ext>
            </a:extLst>
          </p:cNvPr>
          <p:cNvSpPr/>
          <p:nvPr/>
        </p:nvSpPr>
        <p:spPr>
          <a:xfrm>
            <a:off x="7648939" y="4233158"/>
            <a:ext cx="1942384" cy="1384995"/>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Phytothérapie</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Avoine</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Aloès</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Ortie dioïque</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Bardane</a:t>
            </a:r>
          </a:p>
        </p:txBody>
      </p:sp>
      <p:sp>
        <p:nvSpPr>
          <p:cNvPr id="15" name="Rectangle 14">
            <a:extLst>
              <a:ext uri="{FF2B5EF4-FFF2-40B4-BE49-F238E27FC236}">
                <a16:creationId xmlns:a16="http://schemas.microsoft.com/office/drawing/2014/main" id="{1E58F6F1-6522-41DA-A454-93793BFF45B4}"/>
              </a:ext>
            </a:extLst>
          </p:cNvPr>
          <p:cNvSpPr/>
          <p:nvPr/>
        </p:nvSpPr>
        <p:spPr>
          <a:xfrm>
            <a:off x="5256307" y="4233158"/>
            <a:ext cx="1942384" cy="1384995"/>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Techniques de relaxation</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le stress peut déclencher des poussées d'acné</a:t>
            </a:r>
          </a:p>
        </p:txBody>
      </p:sp>
      <p:sp>
        <p:nvSpPr>
          <p:cNvPr id="16" name="Rectangle 15">
            <a:extLst>
              <a:ext uri="{FF2B5EF4-FFF2-40B4-BE49-F238E27FC236}">
                <a16:creationId xmlns:a16="http://schemas.microsoft.com/office/drawing/2014/main" id="{ABA80115-E6B7-4A83-B9D8-4E62AEA2D12D}"/>
              </a:ext>
            </a:extLst>
          </p:cNvPr>
          <p:cNvSpPr/>
          <p:nvPr/>
        </p:nvSpPr>
        <p:spPr>
          <a:xfrm>
            <a:off x="2863675" y="4180134"/>
            <a:ext cx="1942384" cy="2246769"/>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Nettoyer régulièrement les objets en contact</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les draps, les taies d'oreiller, les serviettes, les éponges de maquillage… pour éviter l'accumulation de bactéries</a:t>
            </a:r>
          </a:p>
        </p:txBody>
      </p:sp>
      <p:sp>
        <p:nvSpPr>
          <p:cNvPr id="17" name="Rectangle 16">
            <a:extLst>
              <a:ext uri="{FF2B5EF4-FFF2-40B4-BE49-F238E27FC236}">
                <a16:creationId xmlns:a16="http://schemas.microsoft.com/office/drawing/2014/main" id="{FD40812A-4891-48F5-9C50-78D80701E213}"/>
              </a:ext>
            </a:extLst>
          </p:cNvPr>
          <p:cNvSpPr/>
          <p:nvPr/>
        </p:nvSpPr>
        <p:spPr>
          <a:xfrm>
            <a:off x="9835959" y="4233158"/>
            <a:ext cx="1942384" cy="1600438"/>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Compléments alimentaires </a:t>
            </a: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Zinc</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Levure de bière</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Vitamine B5</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Probiotiques</a:t>
            </a:r>
          </a:p>
        </p:txBody>
      </p:sp>
    </p:spTree>
    <p:extLst>
      <p:ext uri="{BB962C8B-B14F-4D97-AF65-F5344CB8AC3E}">
        <p14:creationId xmlns:p14="http://schemas.microsoft.com/office/powerpoint/2010/main" val="371670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juvénile yon-k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3307" y="3891376"/>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70304" y="4548419"/>
            <a:ext cx="942630" cy="461665"/>
          </a:xfrm>
          <a:prstGeom prst="rect">
            <a:avLst/>
          </a:prstGeom>
        </p:spPr>
        <p:txBody>
          <a:bodyPr wrap="none">
            <a:spAutoFit/>
          </a:bodyPr>
          <a:lstStyle/>
          <a:p>
            <a:r>
              <a:rPr lang="fr-FR" sz="2400" dirty="0">
                <a:latin typeface="Roboto Light" panose="02000000000000000000"/>
                <a:ea typeface="Roboto" panose="02000000000000000000" pitchFamily="2" charset="0"/>
              </a:rPr>
              <a:t>ET/OU</a:t>
            </a:r>
          </a:p>
        </p:txBody>
      </p:sp>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l="37396" t="23740" r="38672" b="10082"/>
          <a:stretch/>
        </p:blipFill>
        <p:spPr>
          <a:xfrm>
            <a:off x="4979248" y="3921487"/>
            <a:ext cx="472998" cy="1925102"/>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l="37097" t="6873" r="39652" b="19725"/>
          <a:stretch/>
        </p:blipFill>
        <p:spPr>
          <a:xfrm>
            <a:off x="3223592" y="2763410"/>
            <a:ext cx="782190" cy="3140652"/>
          </a:xfrm>
          <a:prstGeom prst="rect">
            <a:avLst/>
          </a:prstGeom>
        </p:spPr>
      </p:pic>
      <p:pic>
        <p:nvPicPr>
          <p:cNvPr id="8" name="Image 7"/>
          <p:cNvPicPr>
            <a:picLocks noChangeAspect="1"/>
          </p:cNvPicPr>
          <p:nvPr/>
        </p:nvPicPr>
        <p:blipFill rotWithShape="1">
          <a:blip r:embed="rId6" cstate="print">
            <a:extLst>
              <a:ext uri="{28A0092B-C50C-407E-A947-70E740481C1C}">
                <a14:useLocalDpi xmlns:a14="http://schemas.microsoft.com/office/drawing/2010/main" val="0"/>
              </a:ext>
            </a:extLst>
          </a:blip>
          <a:srcRect l="31573" t="10986" r="33356" b="28247"/>
          <a:stretch/>
        </p:blipFill>
        <p:spPr>
          <a:xfrm>
            <a:off x="8253015" y="3348505"/>
            <a:ext cx="1137183" cy="2626800"/>
          </a:xfrm>
          <a:prstGeom prst="rect">
            <a:avLst/>
          </a:prstGeom>
        </p:spPr>
      </p:pic>
      <p:sp>
        <p:nvSpPr>
          <p:cNvPr id="9" name="Rectangle 8"/>
          <p:cNvSpPr/>
          <p:nvPr/>
        </p:nvSpPr>
        <p:spPr>
          <a:xfrm>
            <a:off x="4039280" y="4548419"/>
            <a:ext cx="942630" cy="461665"/>
          </a:xfrm>
          <a:prstGeom prst="rect">
            <a:avLst/>
          </a:prstGeom>
        </p:spPr>
        <p:txBody>
          <a:bodyPr wrap="none">
            <a:spAutoFit/>
          </a:bodyPr>
          <a:lstStyle/>
          <a:p>
            <a:r>
              <a:rPr lang="fr-FR" sz="2400" dirty="0">
                <a:latin typeface="Roboto Light" panose="02000000000000000000"/>
                <a:ea typeface="Roboto" panose="02000000000000000000" pitchFamily="2" charset="0"/>
              </a:rPr>
              <a:t>ET/OU</a:t>
            </a:r>
          </a:p>
        </p:txBody>
      </p:sp>
      <p:sp>
        <p:nvSpPr>
          <p:cNvPr id="10" name="Rectangle 9"/>
          <p:cNvSpPr/>
          <p:nvPr/>
        </p:nvSpPr>
        <p:spPr>
          <a:xfrm>
            <a:off x="7329894" y="4548418"/>
            <a:ext cx="942630" cy="461665"/>
          </a:xfrm>
          <a:prstGeom prst="rect">
            <a:avLst/>
          </a:prstGeom>
        </p:spPr>
        <p:txBody>
          <a:bodyPr wrap="none">
            <a:spAutoFit/>
          </a:bodyPr>
          <a:lstStyle/>
          <a:p>
            <a:r>
              <a:rPr lang="fr-FR" sz="2400" dirty="0">
                <a:latin typeface="Roboto Light" panose="02000000000000000000"/>
                <a:ea typeface="Roboto" panose="02000000000000000000" pitchFamily="2" charset="0"/>
              </a:rPr>
              <a:t>ET/OU</a:t>
            </a:r>
          </a:p>
        </p:txBody>
      </p:sp>
      <p:sp>
        <p:nvSpPr>
          <p:cNvPr id="13" name="ZoneTexte 12"/>
          <p:cNvSpPr txBox="1"/>
          <p:nvPr/>
        </p:nvSpPr>
        <p:spPr>
          <a:xfrm>
            <a:off x="3359809" y="1604510"/>
            <a:ext cx="5495127" cy="707886"/>
          </a:xfrm>
          <a:prstGeom prst="rect">
            <a:avLst/>
          </a:prstGeom>
        </p:spPr>
        <p:txBody>
          <a:bodyPr wrap="square">
            <a:spAutoFit/>
          </a:bodyPr>
          <a:lstStyle>
            <a:defPPr>
              <a:defRPr lang="fr-FR"/>
            </a:defPPr>
            <a:lvl1pPr>
              <a:buFont typeface="Arial" panose="020B0604020202020204" pitchFamily="34" charset="0"/>
              <a:buChar char="•"/>
              <a:defRPr sz="2000">
                <a:solidFill>
                  <a:srgbClr val="3E3E3E"/>
                </a:solidFill>
                <a:latin typeface="Roboto Light" panose="02000000000000000000"/>
              </a:defRPr>
            </a:lvl1pPr>
          </a:lstStyle>
          <a:p>
            <a:pPr algn="ctr">
              <a:buNone/>
            </a:pPr>
            <a:r>
              <a:rPr lang="fr-FR" dirty="0"/>
              <a:t>QUIZZ</a:t>
            </a:r>
          </a:p>
          <a:p>
            <a:pPr algn="ctr">
              <a:buNone/>
            </a:pPr>
            <a:r>
              <a:rPr lang="fr-FR" dirty="0"/>
              <a:t>Quel(s) produit(s) utiliser et quand ?</a:t>
            </a:r>
          </a:p>
        </p:txBody>
      </p:sp>
      <p:sp>
        <p:nvSpPr>
          <p:cNvPr id="14"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
        <p:nvSpPr>
          <p:cNvPr id="16" name="Titre 4"/>
          <p:cNvSpPr txBox="1">
            <a:spLocks/>
          </p:cNvSpPr>
          <p:nvPr/>
        </p:nvSpPr>
        <p:spPr>
          <a:xfrm>
            <a:off x="659780" y="270685"/>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ou Crème 15 ?</a:t>
            </a:r>
          </a:p>
        </p:txBody>
      </p:sp>
      <p:pic>
        <p:nvPicPr>
          <p:cNvPr id="17" name="Image 16">
            <a:extLst>
              <a:ext uri="{FF2B5EF4-FFF2-40B4-BE49-F238E27FC236}">
                <a16:creationId xmlns:a16="http://schemas.microsoft.com/office/drawing/2014/main" id="{3D94814A-E1A5-4218-BD22-EA0CA79C4F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Tree>
    <p:extLst>
      <p:ext uri="{BB962C8B-B14F-4D97-AF65-F5344CB8AC3E}">
        <p14:creationId xmlns:p14="http://schemas.microsoft.com/office/powerpoint/2010/main" val="1079734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B205CB3-990B-460C-A139-13CA16F140DC}"/>
              </a:ext>
            </a:extLst>
          </p:cNvPr>
          <p:cNvSpPr txBox="1">
            <a:spLocks/>
          </p:cNvSpPr>
          <p:nvPr/>
        </p:nvSpPr>
        <p:spPr>
          <a:xfrm>
            <a:off x="1487488" y="4483121"/>
            <a:ext cx="9144000" cy="1754326"/>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5400" dirty="0">
                <a:solidFill>
                  <a:srgbClr val="3E3E3E"/>
                </a:solidFill>
                <a:latin typeface="KyivType Sans2" panose="00000500000000000000" pitchFamily="50" charset="0"/>
              </a:rPr>
              <a:t>Connaitre et identifier l’acné</a:t>
            </a:r>
          </a:p>
        </p:txBody>
      </p:sp>
      <p:pic>
        <p:nvPicPr>
          <p:cNvPr id="5" name="Image 4">
            <a:extLst>
              <a:ext uri="{FF2B5EF4-FFF2-40B4-BE49-F238E27FC236}">
                <a16:creationId xmlns:a16="http://schemas.microsoft.com/office/drawing/2014/main" id="{C5D29AC5-1BFF-42A8-989A-D7E8B9A82D12}"/>
              </a:ext>
            </a:extLst>
          </p:cNvPr>
          <p:cNvPicPr>
            <a:picLocks noChangeAspect="1"/>
          </p:cNvPicPr>
          <p:nvPr/>
        </p:nvPicPr>
        <p:blipFill rotWithShape="1">
          <a:blip r:embed="rId3"/>
          <a:srcRect l="9856" t="47683"/>
          <a:stretch/>
        </p:blipFill>
        <p:spPr>
          <a:xfrm>
            <a:off x="5195944" y="2187211"/>
            <a:ext cx="3538355" cy="1143762"/>
          </a:xfrm>
          <a:custGeom>
            <a:avLst/>
            <a:gdLst>
              <a:gd name="connsiteX0" fmla="*/ 0 w 3538355"/>
              <a:gd name="connsiteY0" fmla="*/ 0 h 1143762"/>
              <a:gd name="connsiteX1" fmla="*/ 518959 w 3538355"/>
              <a:gd name="connsiteY1" fmla="*/ 0 h 1143762"/>
              <a:gd name="connsiteX2" fmla="*/ 1179452 w 3538355"/>
              <a:gd name="connsiteY2" fmla="*/ 0 h 1143762"/>
              <a:gd name="connsiteX3" fmla="*/ 1698410 w 3538355"/>
              <a:gd name="connsiteY3" fmla="*/ 0 h 1143762"/>
              <a:gd name="connsiteX4" fmla="*/ 2323520 w 3538355"/>
              <a:gd name="connsiteY4" fmla="*/ 0 h 1143762"/>
              <a:gd name="connsiteX5" fmla="*/ 2807095 w 3538355"/>
              <a:gd name="connsiteY5" fmla="*/ 0 h 1143762"/>
              <a:gd name="connsiteX6" fmla="*/ 3538355 w 3538355"/>
              <a:gd name="connsiteY6" fmla="*/ 0 h 1143762"/>
              <a:gd name="connsiteX7" fmla="*/ 3538355 w 3538355"/>
              <a:gd name="connsiteY7" fmla="*/ 560443 h 1143762"/>
              <a:gd name="connsiteX8" fmla="*/ 3538355 w 3538355"/>
              <a:gd name="connsiteY8" fmla="*/ 1143762 h 1143762"/>
              <a:gd name="connsiteX9" fmla="*/ 2948629 w 3538355"/>
              <a:gd name="connsiteY9" fmla="*/ 1143762 h 1143762"/>
              <a:gd name="connsiteX10" fmla="*/ 2358903 w 3538355"/>
              <a:gd name="connsiteY10" fmla="*/ 1143762 h 1143762"/>
              <a:gd name="connsiteX11" fmla="*/ 1804561 w 3538355"/>
              <a:gd name="connsiteY11" fmla="*/ 1143762 h 1143762"/>
              <a:gd name="connsiteX12" fmla="*/ 1214835 w 3538355"/>
              <a:gd name="connsiteY12" fmla="*/ 1143762 h 1143762"/>
              <a:gd name="connsiteX13" fmla="*/ 589726 w 3538355"/>
              <a:gd name="connsiteY13" fmla="*/ 1143762 h 1143762"/>
              <a:gd name="connsiteX14" fmla="*/ 0 w 3538355"/>
              <a:gd name="connsiteY14" fmla="*/ 1143762 h 1143762"/>
              <a:gd name="connsiteX15" fmla="*/ 0 w 3538355"/>
              <a:gd name="connsiteY15" fmla="*/ 606194 h 1143762"/>
              <a:gd name="connsiteX16" fmla="*/ 0 w 3538355"/>
              <a:gd name="connsiteY16" fmla="*/ 0 h 114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38355" h="1143762" fill="none" extrusionOk="0">
                <a:moveTo>
                  <a:pt x="0" y="0"/>
                </a:moveTo>
                <a:cubicBezTo>
                  <a:pt x="241993" y="-21063"/>
                  <a:pt x="407151" y="45833"/>
                  <a:pt x="518959" y="0"/>
                </a:cubicBezTo>
                <a:cubicBezTo>
                  <a:pt x="630767" y="-45833"/>
                  <a:pt x="907700" y="4811"/>
                  <a:pt x="1179452" y="0"/>
                </a:cubicBezTo>
                <a:cubicBezTo>
                  <a:pt x="1451204" y="-4811"/>
                  <a:pt x="1579979" y="36593"/>
                  <a:pt x="1698410" y="0"/>
                </a:cubicBezTo>
                <a:cubicBezTo>
                  <a:pt x="1816841" y="-36593"/>
                  <a:pt x="2114575" y="47112"/>
                  <a:pt x="2323520" y="0"/>
                </a:cubicBezTo>
                <a:cubicBezTo>
                  <a:pt x="2532465" y="-47112"/>
                  <a:pt x="2702190" y="13431"/>
                  <a:pt x="2807095" y="0"/>
                </a:cubicBezTo>
                <a:cubicBezTo>
                  <a:pt x="2912001" y="-13431"/>
                  <a:pt x="3254706" y="14191"/>
                  <a:pt x="3538355" y="0"/>
                </a:cubicBezTo>
                <a:cubicBezTo>
                  <a:pt x="3577017" y="269189"/>
                  <a:pt x="3521674" y="387932"/>
                  <a:pt x="3538355" y="560443"/>
                </a:cubicBezTo>
                <a:cubicBezTo>
                  <a:pt x="3555036" y="732954"/>
                  <a:pt x="3529247" y="955998"/>
                  <a:pt x="3538355" y="1143762"/>
                </a:cubicBezTo>
                <a:cubicBezTo>
                  <a:pt x="3292644" y="1144568"/>
                  <a:pt x="3111750" y="1109691"/>
                  <a:pt x="2948629" y="1143762"/>
                </a:cubicBezTo>
                <a:cubicBezTo>
                  <a:pt x="2785508" y="1177833"/>
                  <a:pt x="2651839" y="1136176"/>
                  <a:pt x="2358903" y="1143762"/>
                </a:cubicBezTo>
                <a:cubicBezTo>
                  <a:pt x="2065967" y="1151348"/>
                  <a:pt x="1998733" y="1081872"/>
                  <a:pt x="1804561" y="1143762"/>
                </a:cubicBezTo>
                <a:cubicBezTo>
                  <a:pt x="1610389" y="1205652"/>
                  <a:pt x="1334597" y="1127016"/>
                  <a:pt x="1214835" y="1143762"/>
                </a:cubicBezTo>
                <a:cubicBezTo>
                  <a:pt x="1095073" y="1160508"/>
                  <a:pt x="880021" y="1092835"/>
                  <a:pt x="589726" y="1143762"/>
                </a:cubicBezTo>
                <a:cubicBezTo>
                  <a:pt x="299431" y="1194689"/>
                  <a:pt x="274021" y="1080624"/>
                  <a:pt x="0" y="1143762"/>
                </a:cubicBezTo>
                <a:cubicBezTo>
                  <a:pt x="-60201" y="880591"/>
                  <a:pt x="41168" y="840988"/>
                  <a:pt x="0" y="606194"/>
                </a:cubicBezTo>
                <a:cubicBezTo>
                  <a:pt x="-41168" y="371400"/>
                  <a:pt x="52464" y="227771"/>
                  <a:pt x="0" y="0"/>
                </a:cubicBezTo>
                <a:close/>
              </a:path>
              <a:path w="3538355" h="1143762" stroke="0" extrusionOk="0">
                <a:moveTo>
                  <a:pt x="0" y="0"/>
                </a:moveTo>
                <a:cubicBezTo>
                  <a:pt x="152457" y="-14996"/>
                  <a:pt x="367879" y="6226"/>
                  <a:pt x="483575" y="0"/>
                </a:cubicBezTo>
                <a:cubicBezTo>
                  <a:pt x="599272" y="-6226"/>
                  <a:pt x="763433" y="26338"/>
                  <a:pt x="967150" y="0"/>
                </a:cubicBezTo>
                <a:cubicBezTo>
                  <a:pt x="1170868" y="-26338"/>
                  <a:pt x="1425631" y="64829"/>
                  <a:pt x="1592260" y="0"/>
                </a:cubicBezTo>
                <a:cubicBezTo>
                  <a:pt x="1758889" y="-64829"/>
                  <a:pt x="1957203" y="39760"/>
                  <a:pt x="2252753" y="0"/>
                </a:cubicBezTo>
                <a:cubicBezTo>
                  <a:pt x="2548303" y="-39760"/>
                  <a:pt x="2655221" y="69611"/>
                  <a:pt x="2913246" y="0"/>
                </a:cubicBezTo>
                <a:cubicBezTo>
                  <a:pt x="3171271" y="-69611"/>
                  <a:pt x="3389229" y="16133"/>
                  <a:pt x="3538355" y="0"/>
                </a:cubicBezTo>
                <a:cubicBezTo>
                  <a:pt x="3583944" y="195403"/>
                  <a:pt x="3514025" y="444505"/>
                  <a:pt x="3538355" y="583319"/>
                </a:cubicBezTo>
                <a:cubicBezTo>
                  <a:pt x="3562685" y="722133"/>
                  <a:pt x="3508916" y="970483"/>
                  <a:pt x="3538355" y="1143762"/>
                </a:cubicBezTo>
                <a:cubicBezTo>
                  <a:pt x="3381233" y="1146662"/>
                  <a:pt x="3253396" y="1130409"/>
                  <a:pt x="3054780" y="1143762"/>
                </a:cubicBezTo>
                <a:cubicBezTo>
                  <a:pt x="2856164" y="1157115"/>
                  <a:pt x="2634389" y="1116226"/>
                  <a:pt x="2465054" y="1143762"/>
                </a:cubicBezTo>
                <a:cubicBezTo>
                  <a:pt x="2295719" y="1171298"/>
                  <a:pt x="2208269" y="1139143"/>
                  <a:pt x="1981479" y="1143762"/>
                </a:cubicBezTo>
                <a:cubicBezTo>
                  <a:pt x="1754689" y="1148381"/>
                  <a:pt x="1623474" y="1119137"/>
                  <a:pt x="1497904" y="1143762"/>
                </a:cubicBezTo>
                <a:cubicBezTo>
                  <a:pt x="1372335" y="1168387"/>
                  <a:pt x="1236022" y="1111692"/>
                  <a:pt x="978945" y="1143762"/>
                </a:cubicBezTo>
                <a:cubicBezTo>
                  <a:pt x="721868" y="1175832"/>
                  <a:pt x="205217" y="1080815"/>
                  <a:pt x="0" y="1143762"/>
                </a:cubicBezTo>
                <a:cubicBezTo>
                  <a:pt x="-61538" y="992332"/>
                  <a:pt x="16460" y="818484"/>
                  <a:pt x="0" y="571881"/>
                </a:cubicBezTo>
                <a:cubicBezTo>
                  <a:pt x="-16460" y="325278"/>
                  <a:pt x="24397" y="188063"/>
                  <a:pt x="0" y="0"/>
                </a:cubicBezTo>
                <a:close/>
              </a:path>
            </a:pathLst>
          </a:custGeom>
          <a:ln>
            <a:solidFill>
              <a:schemeClr val="tx1">
                <a:lumMod val="50000"/>
                <a:lumOff val="50000"/>
              </a:schemeClr>
            </a:solidFill>
            <a:extLst>
              <a:ext uri="{C807C97D-BFC1-408E-A445-0C87EB9F89A2}">
                <ask:lineSketchStyleProps xmlns:ask="http://schemas.microsoft.com/office/drawing/2018/sketchyshapes" sd="2869288067">
                  <a:prstGeom prst="rect">
                    <a:avLst/>
                  </a:prstGeom>
                  <ask:type>
                    <ask:lineSketchScribble/>
                  </ask:type>
                </ask:lineSketchStyleProps>
              </a:ext>
            </a:extLst>
          </a:ln>
        </p:spPr>
      </p:pic>
      <p:pic>
        <p:nvPicPr>
          <p:cNvPr id="6" name="Image 5">
            <a:extLst>
              <a:ext uri="{FF2B5EF4-FFF2-40B4-BE49-F238E27FC236}">
                <a16:creationId xmlns:a16="http://schemas.microsoft.com/office/drawing/2014/main" id="{E9699BFA-D77E-4861-87AC-C8E847445BBA}"/>
              </a:ext>
            </a:extLst>
          </p:cNvPr>
          <p:cNvPicPr>
            <a:picLocks noChangeAspect="1"/>
          </p:cNvPicPr>
          <p:nvPr/>
        </p:nvPicPr>
        <p:blipFill rotWithShape="1">
          <a:blip r:embed="rId3"/>
          <a:srcRect l="515" t="777" r="79732" b="52104"/>
          <a:stretch/>
        </p:blipFill>
        <p:spPr>
          <a:xfrm>
            <a:off x="2646381" y="1637235"/>
            <a:ext cx="1688950" cy="2243714"/>
          </a:xfrm>
          <a:prstGeom prst="rect">
            <a:avLst/>
          </a:prstGeom>
        </p:spPr>
      </p:pic>
    </p:spTree>
    <p:extLst>
      <p:ext uri="{BB962C8B-B14F-4D97-AF65-F5344CB8AC3E}">
        <p14:creationId xmlns:p14="http://schemas.microsoft.com/office/powerpoint/2010/main" val="2091416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ou Crème 15 ?</a:t>
            </a:r>
          </a:p>
        </p:txBody>
      </p:sp>
      <p:sp>
        <p:nvSpPr>
          <p:cNvPr id="12" name="ZoneTexte 11"/>
          <p:cNvSpPr txBox="1"/>
          <p:nvPr/>
        </p:nvSpPr>
        <p:spPr>
          <a:xfrm>
            <a:off x="5415333" y="2083781"/>
            <a:ext cx="6417275" cy="707886"/>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fr-FR" dirty="0"/>
              <a:t>J’ai la peau grasse et de grosses imperfections enflammées sur le bas du visage</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6"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43096" y="4114660"/>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8105392" y="4771703"/>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pic>
        <p:nvPicPr>
          <p:cNvPr id="19" name="Image 18"/>
          <p:cNvPicPr>
            <a:picLocks noChangeAspect="1"/>
          </p:cNvPicPr>
          <p:nvPr/>
        </p:nvPicPr>
        <p:blipFill rotWithShape="1">
          <a:blip r:embed="rId5" cstate="print">
            <a:extLst>
              <a:ext uri="{28A0092B-C50C-407E-A947-70E740481C1C}">
                <a14:useLocalDpi xmlns:a14="http://schemas.microsoft.com/office/drawing/2010/main" val="0"/>
              </a:ext>
            </a:extLst>
          </a:blip>
          <a:srcRect l="37396" t="23740" r="38672" b="10082"/>
          <a:stretch/>
        </p:blipFill>
        <p:spPr>
          <a:xfrm>
            <a:off x="7519669" y="4144771"/>
            <a:ext cx="472998" cy="1925102"/>
          </a:xfrm>
          <a:prstGeom prst="rect">
            <a:avLst/>
          </a:prstGeom>
        </p:spPr>
      </p:pic>
      <p:pic>
        <p:nvPicPr>
          <p:cNvPr id="20" name="Image 19"/>
          <p:cNvPicPr>
            <a:picLocks noChangeAspect="1"/>
          </p:cNvPicPr>
          <p:nvPr/>
        </p:nvPicPr>
        <p:blipFill rotWithShape="1">
          <a:blip r:embed="rId6" cstate="print">
            <a:extLst>
              <a:ext uri="{28A0092B-C50C-407E-A947-70E740481C1C}">
                <a14:useLocalDpi xmlns:a14="http://schemas.microsoft.com/office/drawing/2010/main" val="0"/>
              </a:ext>
            </a:extLst>
          </a:blip>
          <a:srcRect l="37097" t="6873" r="39652" b="19725"/>
          <a:stretch/>
        </p:blipFill>
        <p:spPr>
          <a:xfrm>
            <a:off x="5861987" y="2986694"/>
            <a:ext cx="782190" cy="3140652"/>
          </a:xfrm>
          <a:prstGeom prst="rect">
            <a:avLst/>
          </a:prstGeom>
        </p:spPr>
      </p:pic>
      <p:pic>
        <p:nvPicPr>
          <p:cNvPr id="21" name="Image 20"/>
          <p:cNvPicPr>
            <a:picLocks noChangeAspect="1"/>
          </p:cNvPicPr>
          <p:nvPr/>
        </p:nvPicPr>
        <p:blipFill rotWithShape="1">
          <a:blip r:embed="rId7" cstate="print">
            <a:extLst>
              <a:ext uri="{28A0092B-C50C-407E-A947-70E740481C1C}">
                <a14:useLocalDpi xmlns:a14="http://schemas.microsoft.com/office/drawing/2010/main" val="0"/>
              </a:ext>
            </a:extLst>
          </a:blip>
          <a:srcRect l="31573" t="10986" r="33356" b="28247"/>
          <a:stretch/>
        </p:blipFill>
        <p:spPr>
          <a:xfrm>
            <a:off x="10581159" y="3571789"/>
            <a:ext cx="1137183" cy="2626800"/>
          </a:xfrm>
          <a:prstGeom prst="rect">
            <a:avLst/>
          </a:prstGeom>
        </p:spPr>
      </p:pic>
      <p:sp>
        <p:nvSpPr>
          <p:cNvPr id="22" name="Rectangle 21"/>
          <p:cNvSpPr/>
          <p:nvPr/>
        </p:nvSpPr>
        <p:spPr>
          <a:xfrm>
            <a:off x="6735550" y="4771703"/>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sp>
        <p:nvSpPr>
          <p:cNvPr id="23" name="Rectangle 22"/>
          <p:cNvSpPr/>
          <p:nvPr/>
        </p:nvSpPr>
        <p:spPr>
          <a:xfrm>
            <a:off x="9832281" y="4771702"/>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pic>
        <p:nvPicPr>
          <p:cNvPr id="5122" name="Picture 2" descr="L&amp;#39;acné chez l&amp;#39;adulte - Acne and Rosacea Society of Ca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466" y="2297927"/>
            <a:ext cx="4368378" cy="2908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Tree>
    <p:extLst>
      <p:ext uri="{BB962C8B-B14F-4D97-AF65-F5344CB8AC3E}">
        <p14:creationId xmlns:p14="http://schemas.microsoft.com/office/powerpoint/2010/main" val="178164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ou Crème 15 ?</a:t>
            </a:r>
          </a:p>
        </p:txBody>
      </p:sp>
      <p:sp>
        <p:nvSpPr>
          <p:cNvPr id="12" name="ZoneTexte 11"/>
          <p:cNvSpPr txBox="1"/>
          <p:nvPr/>
        </p:nvSpPr>
        <p:spPr>
          <a:xfrm>
            <a:off x="529436" y="2367674"/>
            <a:ext cx="5495127" cy="707886"/>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fr-FR" dirty="0"/>
              <a:t>Lorsque je me rase, </a:t>
            </a:r>
          </a:p>
          <a:p>
            <a:r>
              <a:rPr lang="fr-FR" dirty="0"/>
              <a:t>j’ai des poils incarnés !</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7" name="Image 16"/>
          <p:cNvPicPr>
            <a:picLocks noChangeAspect="1"/>
          </p:cNvPicPr>
          <p:nvPr/>
        </p:nvPicPr>
        <p:blipFill rotWithShape="1">
          <a:blip r:embed="rId4"/>
          <a:srcRect l="60405" t="30678" r="3975" b="33057"/>
          <a:stretch/>
        </p:blipFill>
        <p:spPr>
          <a:xfrm>
            <a:off x="6342865" y="1836856"/>
            <a:ext cx="5254532" cy="3566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6" descr="juvénile yon-k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2431" y="4130426"/>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634727" y="4787469"/>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pic>
        <p:nvPicPr>
          <p:cNvPr id="23" name="Image 22"/>
          <p:cNvPicPr>
            <a:picLocks noChangeAspect="1"/>
          </p:cNvPicPr>
          <p:nvPr/>
        </p:nvPicPr>
        <p:blipFill rotWithShape="1">
          <a:blip r:embed="rId6" cstate="print">
            <a:extLst>
              <a:ext uri="{28A0092B-C50C-407E-A947-70E740481C1C}">
                <a14:useLocalDpi xmlns:a14="http://schemas.microsoft.com/office/drawing/2010/main" val="0"/>
              </a:ext>
            </a:extLst>
          </a:blip>
          <a:srcRect l="37396" t="23740" r="38672" b="10082"/>
          <a:stretch/>
        </p:blipFill>
        <p:spPr>
          <a:xfrm>
            <a:off x="2049004" y="4160537"/>
            <a:ext cx="472998" cy="1925102"/>
          </a:xfrm>
          <a:prstGeom prst="rect">
            <a:avLst/>
          </a:prstGeom>
        </p:spPr>
      </p:pic>
      <p:pic>
        <p:nvPicPr>
          <p:cNvPr id="24" name="Image 23"/>
          <p:cNvPicPr>
            <a:picLocks noChangeAspect="1"/>
          </p:cNvPicPr>
          <p:nvPr/>
        </p:nvPicPr>
        <p:blipFill rotWithShape="1">
          <a:blip r:embed="rId7" cstate="print">
            <a:extLst>
              <a:ext uri="{28A0092B-C50C-407E-A947-70E740481C1C}">
                <a14:useLocalDpi xmlns:a14="http://schemas.microsoft.com/office/drawing/2010/main" val="0"/>
              </a:ext>
            </a:extLst>
          </a:blip>
          <a:srcRect l="37097" t="6873" r="39652" b="19725"/>
          <a:stretch/>
        </p:blipFill>
        <p:spPr>
          <a:xfrm>
            <a:off x="391322" y="3002460"/>
            <a:ext cx="782190" cy="3140652"/>
          </a:xfrm>
          <a:prstGeom prst="rect">
            <a:avLst/>
          </a:prstGeom>
        </p:spPr>
      </p:pic>
      <p:pic>
        <p:nvPicPr>
          <p:cNvPr id="25" name="Image 24"/>
          <p:cNvPicPr>
            <a:picLocks noChangeAspect="1"/>
          </p:cNvPicPr>
          <p:nvPr/>
        </p:nvPicPr>
        <p:blipFill rotWithShape="1">
          <a:blip r:embed="rId8" cstate="print">
            <a:extLst>
              <a:ext uri="{28A0092B-C50C-407E-A947-70E740481C1C}">
                <a14:useLocalDpi xmlns:a14="http://schemas.microsoft.com/office/drawing/2010/main" val="0"/>
              </a:ext>
            </a:extLst>
          </a:blip>
          <a:srcRect l="31573" t="10986" r="33356" b="28247"/>
          <a:stretch/>
        </p:blipFill>
        <p:spPr>
          <a:xfrm>
            <a:off x="5110494" y="3587555"/>
            <a:ext cx="1137183" cy="2626800"/>
          </a:xfrm>
          <a:prstGeom prst="rect">
            <a:avLst/>
          </a:prstGeom>
        </p:spPr>
      </p:pic>
      <p:sp>
        <p:nvSpPr>
          <p:cNvPr id="26" name="Rectangle 25"/>
          <p:cNvSpPr/>
          <p:nvPr/>
        </p:nvSpPr>
        <p:spPr>
          <a:xfrm>
            <a:off x="1264885" y="4787469"/>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sp>
        <p:nvSpPr>
          <p:cNvPr id="27" name="Rectangle 26"/>
          <p:cNvSpPr/>
          <p:nvPr/>
        </p:nvSpPr>
        <p:spPr>
          <a:xfrm>
            <a:off x="4361616" y="4787468"/>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sp>
        <p:nvSpPr>
          <p:cNvPr id="18"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Tree>
    <p:extLst>
      <p:ext uri="{BB962C8B-B14F-4D97-AF65-F5344CB8AC3E}">
        <p14:creationId xmlns:p14="http://schemas.microsoft.com/office/powerpoint/2010/main" val="255436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ou Crème 15 ?</a:t>
            </a:r>
          </a:p>
        </p:txBody>
      </p:sp>
      <p:sp>
        <p:nvSpPr>
          <p:cNvPr id="12" name="ZoneTexte 11"/>
          <p:cNvSpPr txBox="1"/>
          <p:nvPr/>
        </p:nvSpPr>
        <p:spPr>
          <a:xfrm>
            <a:off x="5976254" y="1956924"/>
            <a:ext cx="5654722" cy="707886"/>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fr-FR" dirty="0"/>
              <a:t>Depuis la ménopause je vois apparaitre des imperfections localisées</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9"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7363" y="4139450"/>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8219659" y="4796493"/>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pic>
        <p:nvPicPr>
          <p:cNvPr id="22" name="Image 21"/>
          <p:cNvPicPr>
            <a:picLocks noChangeAspect="1"/>
          </p:cNvPicPr>
          <p:nvPr/>
        </p:nvPicPr>
        <p:blipFill rotWithShape="1">
          <a:blip r:embed="rId5" cstate="print">
            <a:extLst>
              <a:ext uri="{28A0092B-C50C-407E-A947-70E740481C1C}">
                <a14:useLocalDpi xmlns:a14="http://schemas.microsoft.com/office/drawing/2010/main" val="0"/>
              </a:ext>
            </a:extLst>
          </a:blip>
          <a:srcRect l="37396" t="23740" r="38672" b="10082"/>
          <a:stretch/>
        </p:blipFill>
        <p:spPr>
          <a:xfrm>
            <a:off x="7633936" y="4169561"/>
            <a:ext cx="472998" cy="1925102"/>
          </a:xfrm>
          <a:prstGeom prst="rect">
            <a:avLst/>
          </a:prstGeom>
        </p:spPr>
      </p:pic>
      <p:pic>
        <p:nvPicPr>
          <p:cNvPr id="23" name="Image 22"/>
          <p:cNvPicPr>
            <a:picLocks noChangeAspect="1"/>
          </p:cNvPicPr>
          <p:nvPr/>
        </p:nvPicPr>
        <p:blipFill rotWithShape="1">
          <a:blip r:embed="rId6" cstate="print">
            <a:extLst>
              <a:ext uri="{28A0092B-C50C-407E-A947-70E740481C1C}">
                <a14:useLocalDpi xmlns:a14="http://schemas.microsoft.com/office/drawing/2010/main" val="0"/>
              </a:ext>
            </a:extLst>
          </a:blip>
          <a:srcRect l="37097" t="6873" r="39652" b="19725"/>
          <a:stretch/>
        </p:blipFill>
        <p:spPr>
          <a:xfrm>
            <a:off x="5976254" y="3011484"/>
            <a:ext cx="782190" cy="3140652"/>
          </a:xfrm>
          <a:prstGeom prst="rect">
            <a:avLst/>
          </a:prstGeom>
        </p:spPr>
      </p:pic>
      <p:pic>
        <p:nvPicPr>
          <p:cNvPr id="24" name="Image 23"/>
          <p:cNvPicPr>
            <a:picLocks noChangeAspect="1"/>
          </p:cNvPicPr>
          <p:nvPr/>
        </p:nvPicPr>
        <p:blipFill rotWithShape="1">
          <a:blip r:embed="rId7" cstate="print">
            <a:extLst>
              <a:ext uri="{28A0092B-C50C-407E-A947-70E740481C1C}">
                <a14:useLocalDpi xmlns:a14="http://schemas.microsoft.com/office/drawing/2010/main" val="0"/>
              </a:ext>
            </a:extLst>
          </a:blip>
          <a:srcRect l="31573" t="10986" r="33356" b="28247"/>
          <a:stretch/>
        </p:blipFill>
        <p:spPr>
          <a:xfrm>
            <a:off x="10695426" y="3596579"/>
            <a:ext cx="1137183" cy="2626800"/>
          </a:xfrm>
          <a:prstGeom prst="rect">
            <a:avLst/>
          </a:prstGeom>
        </p:spPr>
      </p:pic>
      <p:sp>
        <p:nvSpPr>
          <p:cNvPr id="25" name="Rectangle 24"/>
          <p:cNvSpPr/>
          <p:nvPr/>
        </p:nvSpPr>
        <p:spPr>
          <a:xfrm>
            <a:off x="6849817" y="4796493"/>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sp>
        <p:nvSpPr>
          <p:cNvPr id="26" name="Rectangle 25"/>
          <p:cNvSpPr/>
          <p:nvPr/>
        </p:nvSpPr>
        <p:spPr>
          <a:xfrm>
            <a:off x="9946548" y="4796492"/>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pic>
        <p:nvPicPr>
          <p:cNvPr id="6146" name="Picture 2" descr="Acné pendant la ménopause : quelles solutions ? : Femme Actuelle Le MA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948" y="2184708"/>
            <a:ext cx="4858092" cy="2725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Tree>
    <p:extLst>
      <p:ext uri="{BB962C8B-B14F-4D97-AF65-F5344CB8AC3E}">
        <p14:creationId xmlns:p14="http://schemas.microsoft.com/office/powerpoint/2010/main" val="49051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ou Crème 15 ?</a:t>
            </a:r>
          </a:p>
        </p:txBody>
      </p:sp>
      <p:sp>
        <p:nvSpPr>
          <p:cNvPr id="12" name="ZoneTexte 11"/>
          <p:cNvSpPr txBox="1"/>
          <p:nvPr/>
        </p:nvSpPr>
        <p:spPr>
          <a:xfrm>
            <a:off x="496437" y="2094719"/>
            <a:ext cx="6132963" cy="707886"/>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fr-FR" dirty="0"/>
              <a:t>Après chaque épilation j’ai des rougeurs et des petits boutons qui apparaissent</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7"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7386" y="4083128"/>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839682" y="4740171"/>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pic>
        <p:nvPicPr>
          <p:cNvPr id="16" name="Image 15"/>
          <p:cNvPicPr>
            <a:picLocks noChangeAspect="1"/>
          </p:cNvPicPr>
          <p:nvPr/>
        </p:nvPicPr>
        <p:blipFill rotWithShape="1">
          <a:blip r:embed="rId5" cstate="print">
            <a:extLst>
              <a:ext uri="{28A0092B-C50C-407E-A947-70E740481C1C}">
                <a14:useLocalDpi xmlns:a14="http://schemas.microsoft.com/office/drawing/2010/main" val="0"/>
              </a:ext>
            </a:extLst>
          </a:blip>
          <a:srcRect l="37396" t="23740" r="38672" b="10082"/>
          <a:stretch/>
        </p:blipFill>
        <p:spPr>
          <a:xfrm>
            <a:off x="2253959" y="4113239"/>
            <a:ext cx="472998" cy="1925102"/>
          </a:xfrm>
          <a:prstGeom prst="rect">
            <a:avLst/>
          </a:prstGeom>
        </p:spPr>
      </p:pic>
      <p:pic>
        <p:nvPicPr>
          <p:cNvPr id="18" name="Image 17"/>
          <p:cNvPicPr>
            <a:picLocks noChangeAspect="1"/>
          </p:cNvPicPr>
          <p:nvPr/>
        </p:nvPicPr>
        <p:blipFill rotWithShape="1">
          <a:blip r:embed="rId6" cstate="print">
            <a:extLst>
              <a:ext uri="{28A0092B-C50C-407E-A947-70E740481C1C}">
                <a14:useLocalDpi xmlns:a14="http://schemas.microsoft.com/office/drawing/2010/main" val="0"/>
              </a:ext>
            </a:extLst>
          </a:blip>
          <a:srcRect l="37097" t="6873" r="39652" b="19725"/>
          <a:stretch/>
        </p:blipFill>
        <p:spPr>
          <a:xfrm>
            <a:off x="596277" y="2955162"/>
            <a:ext cx="782190" cy="3140652"/>
          </a:xfrm>
          <a:prstGeom prst="rect">
            <a:avLst/>
          </a:prstGeom>
        </p:spPr>
      </p:pic>
      <p:pic>
        <p:nvPicPr>
          <p:cNvPr id="21" name="Image 20"/>
          <p:cNvPicPr>
            <a:picLocks noChangeAspect="1"/>
          </p:cNvPicPr>
          <p:nvPr/>
        </p:nvPicPr>
        <p:blipFill rotWithShape="1">
          <a:blip r:embed="rId7" cstate="print">
            <a:extLst>
              <a:ext uri="{28A0092B-C50C-407E-A947-70E740481C1C}">
                <a14:useLocalDpi xmlns:a14="http://schemas.microsoft.com/office/drawing/2010/main" val="0"/>
              </a:ext>
            </a:extLst>
          </a:blip>
          <a:srcRect l="31573" t="10986" r="33356" b="28247"/>
          <a:stretch/>
        </p:blipFill>
        <p:spPr>
          <a:xfrm>
            <a:off x="5315449" y="3540257"/>
            <a:ext cx="1137183" cy="2626800"/>
          </a:xfrm>
          <a:prstGeom prst="rect">
            <a:avLst/>
          </a:prstGeom>
        </p:spPr>
      </p:pic>
      <p:sp>
        <p:nvSpPr>
          <p:cNvPr id="22" name="Rectangle 21"/>
          <p:cNvSpPr/>
          <p:nvPr/>
        </p:nvSpPr>
        <p:spPr>
          <a:xfrm>
            <a:off x="1469840" y="4740171"/>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sp>
        <p:nvSpPr>
          <p:cNvPr id="23" name="Rectangle 22"/>
          <p:cNvSpPr/>
          <p:nvPr/>
        </p:nvSpPr>
        <p:spPr>
          <a:xfrm>
            <a:off x="4566571" y="4740170"/>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sp>
        <p:nvSpPr>
          <p:cNvPr id="19"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2050" name="Picture 2" descr="Epilation visage : quelle technique contre le duvet au-dessus des lèvres ?  | Santé Magaz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62773" y="2364560"/>
            <a:ext cx="4703023" cy="2645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378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ou Crème 15 ?</a:t>
            </a:r>
          </a:p>
        </p:txBody>
      </p:sp>
      <p:sp>
        <p:nvSpPr>
          <p:cNvPr id="12" name="ZoneTexte 11"/>
          <p:cNvSpPr txBox="1"/>
          <p:nvPr/>
        </p:nvSpPr>
        <p:spPr>
          <a:xfrm>
            <a:off x="5572994" y="2028600"/>
            <a:ext cx="6212558" cy="400110"/>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fr-FR" dirty="0"/>
              <a:t>Ma fille souffre d’acné sur le visage</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21"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6383" y="4130426"/>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018679" y="4787469"/>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pic>
        <p:nvPicPr>
          <p:cNvPr id="23" name="Image 22"/>
          <p:cNvPicPr>
            <a:picLocks noChangeAspect="1"/>
          </p:cNvPicPr>
          <p:nvPr/>
        </p:nvPicPr>
        <p:blipFill rotWithShape="1">
          <a:blip r:embed="rId5" cstate="print">
            <a:extLst>
              <a:ext uri="{28A0092B-C50C-407E-A947-70E740481C1C}">
                <a14:useLocalDpi xmlns:a14="http://schemas.microsoft.com/office/drawing/2010/main" val="0"/>
              </a:ext>
            </a:extLst>
          </a:blip>
          <a:srcRect l="37396" t="23740" r="38672" b="10082"/>
          <a:stretch/>
        </p:blipFill>
        <p:spPr>
          <a:xfrm>
            <a:off x="7432956" y="4160537"/>
            <a:ext cx="472998" cy="1925102"/>
          </a:xfrm>
          <a:prstGeom prst="rect">
            <a:avLst/>
          </a:prstGeom>
        </p:spPr>
      </p:pic>
      <p:pic>
        <p:nvPicPr>
          <p:cNvPr id="24" name="Image 23"/>
          <p:cNvPicPr>
            <a:picLocks noChangeAspect="1"/>
          </p:cNvPicPr>
          <p:nvPr/>
        </p:nvPicPr>
        <p:blipFill rotWithShape="1">
          <a:blip r:embed="rId6" cstate="print">
            <a:extLst>
              <a:ext uri="{28A0092B-C50C-407E-A947-70E740481C1C}">
                <a14:useLocalDpi xmlns:a14="http://schemas.microsoft.com/office/drawing/2010/main" val="0"/>
              </a:ext>
            </a:extLst>
          </a:blip>
          <a:srcRect l="37097" t="6873" r="39652" b="19725"/>
          <a:stretch/>
        </p:blipFill>
        <p:spPr>
          <a:xfrm>
            <a:off x="5775274" y="3002460"/>
            <a:ext cx="782190" cy="3140652"/>
          </a:xfrm>
          <a:prstGeom prst="rect">
            <a:avLst/>
          </a:prstGeom>
        </p:spPr>
      </p:pic>
      <p:pic>
        <p:nvPicPr>
          <p:cNvPr id="25" name="Image 24"/>
          <p:cNvPicPr>
            <a:picLocks noChangeAspect="1"/>
          </p:cNvPicPr>
          <p:nvPr/>
        </p:nvPicPr>
        <p:blipFill rotWithShape="1">
          <a:blip r:embed="rId7" cstate="print">
            <a:extLst>
              <a:ext uri="{28A0092B-C50C-407E-A947-70E740481C1C}">
                <a14:useLocalDpi xmlns:a14="http://schemas.microsoft.com/office/drawing/2010/main" val="0"/>
              </a:ext>
            </a:extLst>
          </a:blip>
          <a:srcRect l="31573" t="10986" r="33356" b="28247"/>
          <a:stretch/>
        </p:blipFill>
        <p:spPr>
          <a:xfrm>
            <a:off x="10494446" y="3587555"/>
            <a:ext cx="1137183" cy="2626800"/>
          </a:xfrm>
          <a:prstGeom prst="rect">
            <a:avLst/>
          </a:prstGeom>
        </p:spPr>
      </p:pic>
      <p:sp>
        <p:nvSpPr>
          <p:cNvPr id="26" name="Rectangle 25"/>
          <p:cNvSpPr/>
          <p:nvPr/>
        </p:nvSpPr>
        <p:spPr>
          <a:xfrm>
            <a:off x="6648837" y="4787469"/>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sp>
        <p:nvSpPr>
          <p:cNvPr id="27" name="Rectangle 26"/>
          <p:cNvSpPr/>
          <p:nvPr/>
        </p:nvSpPr>
        <p:spPr>
          <a:xfrm>
            <a:off x="9745568" y="4787468"/>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pic>
        <p:nvPicPr>
          <p:cNvPr id="3074" name="Picture 2" descr="Acné - Quels sont les différents types d&amp;#39;acné et comment y remédier |  EUCERIN"/>
          <p:cNvPicPr>
            <a:picLocks noChangeAspect="1" noChangeArrowheads="1"/>
          </p:cNvPicPr>
          <p:nvPr/>
        </p:nvPicPr>
        <p:blipFill rotWithShape="1">
          <a:blip r:embed="rId8">
            <a:extLst>
              <a:ext uri="{28A0092B-C50C-407E-A947-70E740481C1C}">
                <a14:useLocalDpi xmlns:a14="http://schemas.microsoft.com/office/drawing/2010/main" val="0"/>
              </a:ext>
            </a:extLst>
          </a:blip>
          <a:srcRect l="19796" r="24919"/>
          <a:stretch/>
        </p:blipFill>
        <p:spPr bwMode="auto">
          <a:xfrm>
            <a:off x="1371476" y="2063366"/>
            <a:ext cx="3009900" cy="345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Tree>
    <p:extLst>
      <p:ext uri="{BB962C8B-B14F-4D97-AF65-F5344CB8AC3E}">
        <p14:creationId xmlns:p14="http://schemas.microsoft.com/office/powerpoint/2010/main" val="252914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ou Crème 15 ?</a:t>
            </a:r>
          </a:p>
        </p:txBody>
      </p:sp>
      <p:sp>
        <p:nvSpPr>
          <p:cNvPr id="12" name="ZoneTexte 11"/>
          <p:cNvSpPr txBox="1"/>
          <p:nvPr/>
        </p:nvSpPr>
        <p:spPr>
          <a:xfrm>
            <a:off x="660454" y="1723408"/>
            <a:ext cx="6212558" cy="707886"/>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fr-FR" dirty="0"/>
              <a:t>J’ai des pores dilatés et une production de sébum excessive au niveau du front</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8"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7386" y="4130426"/>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839682" y="4787469"/>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pic>
        <p:nvPicPr>
          <p:cNvPr id="21" name="Image 20"/>
          <p:cNvPicPr>
            <a:picLocks noChangeAspect="1"/>
          </p:cNvPicPr>
          <p:nvPr/>
        </p:nvPicPr>
        <p:blipFill rotWithShape="1">
          <a:blip r:embed="rId5" cstate="print">
            <a:extLst>
              <a:ext uri="{28A0092B-C50C-407E-A947-70E740481C1C}">
                <a14:useLocalDpi xmlns:a14="http://schemas.microsoft.com/office/drawing/2010/main" val="0"/>
              </a:ext>
            </a:extLst>
          </a:blip>
          <a:srcRect l="37396" t="23740" r="38672" b="10082"/>
          <a:stretch/>
        </p:blipFill>
        <p:spPr>
          <a:xfrm>
            <a:off x="2253959" y="4160537"/>
            <a:ext cx="472998" cy="1925102"/>
          </a:xfrm>
          <a:prstGeom prst="rect">
            <a:avLst/>
          </a:prstGeom>
        </p:spPr>
      </p:pic>
      <p:pic>
        <p:nvPicPr>
          <p:cNvPr id="22" name="Image 21"/>
          <p:cNvPicPr>
            <a:picLocks noChangeAspect="1"/>
          </p:cNvPicPr>
          <p:nvPr/>
        </p:nvPicPr>
        <p:blipFill rotWithShape="1">
          <a:blip r:embed="rId6" cstate="print">
            <a:extLst>
              <a:ext uri="{28A0092B-C50C-407E-A947-70E740481C1C}">
                <a14:useLocalDpi xmlns:a14="http://schemas.microsoft.com/office/drawing/2010/main" val="0"/>
              </a:ext>
            </a:extLst>
          </a:blip>
          <a:srcRect l="37097" t="6873" r="39652" b="19725"/>
          <a:stretch/>
        </p:blipFill>
        <p:spPr>
          <a:xfrm>
            <a:off x="596277" y="3002460"/>
            <a:ext cx="782190" cy="3140652"/>
          </a:xfrm>
          <a:prstGeom prst="rect">
            <a:avLst/>
          </a:prstGeom>
        </p:spPr>
      </p:pic>
      <p:pic>
        <p:nvPicPr>
          <p:cNvPr id="23" name="Image 22"/>
          <p:cNvPicPr>
            <a:picLocks noChangeAspect="1"/>
          </p:cNvPicPr>
          <p:nvPr/>
        </p:nvPicPr>
        <p:blipFill rotWithShape="1">
          <a:blip r:embed="rId7" cstate="print">
            <a:extLst>
              <a:ext uri="{28A0092B-C50C-407E-A947-70E740481C1C}">
                <a14:useLocalDpi xmlns:a14="http://schemas.microsoft.com/office/drawing/2010/main" val="0"/>
              </a:ext>
            </a:extLst>
          </a:blip>
          <a:srcRect l="31573" t="10986" r="33356" b="28247"/>
          <a:stretch/>
        </p:blipFill>
        <p:spPr>
          <a:xfrm>
            <a:off x="5315449" y="3587555"/>
            <a:ext cx="1137183" cy="2626800"/>
          </a:xfrm>
          <a:prstGeom prst="rect">
            <a:avLst/>
          </a:prstGeom>
        </p:spPr>
      </p:pic>
      <p:sp>
        <p:nvSpPr>
          <p:cNvPr id="24" name="Rectangle 23"/>
          <p:cNvSpPr/>
          <p:nvPr/>
        </p:nvSpPr>
        <p:spPr>
          <a:xfrm>
            <a:off x="1469840" y="4787469"/>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sp>
        <p:nvSpPr>
          <p:cNvPr id="25" name="Rectangle 24"/>
          <p:cNvSpPr/>
          <p:nvPr/>
        </p:nvSpPr>
        <p:spPr>
          <a:xfrm>
            <a:off x="4566571" y="4787468"/>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pic>
        <p:nvPicPr>
          <p:cNvPr id="2050" name="Picture 2" descr="La peau grasse et à problèmes : définition et besoins - Bio Linéaires | le  magazine professionnel des points de ventes bio, biodynamiques et  diététiqu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3048" y="1746913"/>
            <a:ext cx="3759347" cy="3886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Tree>
    <p:extLst>
      <p:ext uri="{BB962C8B-B14F-4D97-AF65-F5344CB8AC3E}">
        <p14:creationId xmlns:p14="http://schemas.microsoft.com/office/powerpoint/2010/main" val="134349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ou Crème 15 ?</a:t>
            </a:r>
          </a:p>
        </p:txBody>
      </p:sp>
      <p:sp>
        <p:nvSpPr>
          <p:cNvPr id="12" name="ZoneTexte 11"/>
          <p:cNvSpPr txBox="1"/>
          <p:nvPr/>
        </p:nvSpPr>
        <p:spPr>
          <a:xfrm>
            <a:off x="660454" y="1723408"/>
            <a:ext cx="6212558" cy="707886"/>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fr-FR" dirty="0"/>
              <a:t>J’ai une peau sensible et des imperfections </a:t>
            </a:r>
          </a:p>
          <a:p>
            <a:r>
              <a:rPr lang="fr-FR" dirty="0"/>
              <a:t>sur les joues</a:t>
            </a:r>
          </a:p>
        </p:txBody>
      </p:sp>
      <p:pic>
        <p:nvPicPr>
          <p:cNvPr id="15" name="Imag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pic>
        <p:nvPicPr>
          <p:cNvPr id="18"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7386" y="4130426"/>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839682" y="4787469"/>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pic>
        <p:nvPicPr>
          <p:cNvPr id="21" name="Image 20"/>
          <p:cNvPicPr>
            <a:picLocks noChangeAspect="1"/>
          </p:cNvPicPr>
          <p:nvPr/>
        </p:nvPicPr>
        <p:blipFill rotWithShape="1">
          <a:blip r:embed="rId5" cstate="print">
            <a:extLst>
              <a:ext uri="{28A0092B-C50C-407E-A947-70E740481C1C}">
                <a14:useLocalDpi xmlns:a14="http://schemas.microsoft.com/office/drawing/2010/main" val="0"/>
              </a:ext>
            </a:extLst>
          </a:blip>
          <a:srcRect l="37396" t="23740" r="38672" b="10082"/>
          <a:stretch/>
        </p:blipFill>
        <p:spPr>
          <a:xfrm>
            <a:off x="2253959" y="4160537"/>
            <a:ext cx="472998" cy="1925102"/>
          </a:xfrm>
          <a:prstGeom prst="rect">
            <a:avLst/>
          </a:prstGeom>
        </p:spPr>
      </p:pic>
      <p:pic>
        <p:nvPicPr>
          <p:cNvPr id="22" name="Image 21"/>
          <p:cNvPicPr>
            <a:picLocks noChangeAspect="1"/>
          </p:cNvPicPr>
          <p:nvPr/>
        </p:nvPicPr>
        <p:blipFill rotWithShape="1">
          <a:blip r:embed="rId6" cstate="print">
            <a:extLst>
              <a:ext uri="{28A0092B-C50C-407E-A947-70E740481C1C}">
                <a14:useLocalDpi xmlns:a14="http://schemas.microsoft.com/office/drawing/2010/main" val="0"/>
              </a:ext>
            </a:extLst>
          </a:blip>
          <a:srcRect l="37097" t="6873" r="39652" b="19725"/>
          <a:stretch/>
        </p:blipFill>
        <p:spPr>
          <a:xfrm>
            <a:off x="596277" y="3002460"/>
            <a:ext cx="782190" cy="3140652"/>
          </a:xfrm>
          <a:prstGeom prst="rect">
            <a:avLst/>
          </a:prstGeom>
        </p:spPr>
      </p:pic>
      <p:pic>
        <p:nvPicPr>
          <p:cNvPr id="23" name="Image 22"/>
          <p:cNvPicPr>
            <a:picLocks noChangeAspect="1"/>
          </p:cNvPicPr>
          <p:nvPr/>
        </p:nvPicPr>
        <p:blipFill rotWithShape="1">
          <a:blip r:embed="rId7" cstate="print">
            <a:extLst>
              <a:ext uri="{28A0092B-C50C-407E-A947-70E740481C1C}">
                <a14:useLocalDpi xmlns:a14="http://schemas.microsoft.com/office/drawing/2010/main" val="0"/>
              </a:ext>
            </a:extLst>
          </a:blip>
          <a:srcRect l="31573" t="10986" r="33356" b="28247"/>
          <a:stretch/>
        </p:blipFill>
        <p:spPr>
          <a:xfrm>
            <a:off x="5315449" y="3587555"/>
            <a:ext cx="1137183" cy="2626800"/>
          </a:xfrm>
          <a:prstGeom prst="rect">
            <a:avLst/>
          </a:prstGeom>
        </p:spPr>
      </p:pic>
      <p:sp>
        <p:nvSpPr>
          <p:cNvPr id="24" name="Rectangle 23"/>
          <p:cNvSpPr/>
          <p:nvPr/>
        </p:nvSpPr>
        <p:spPr>
          <a:xfrm>
            <a:off x="1469840" y="4787469"/>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sp>
        <p:nvSpPr>
          <p:cNvPr id="25" name="Rectangle 24"/>
          <p:cNvSpPr/>
          <p:nvPr/>
        </p:nvSpPr>
        <p:spPr>
          <a:xfrm>
            <a:off x="4566571" y="4787468"/>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pic>
        <p:nvPicPr>
          <p:cNvPr id="4098" name="Picture 2" descr="Acné rosacée : couperose, rougeurs, quelles causes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2500" y="1975243"/>
            <a:ext cx="4800620" cy="3200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spTree>
    <p:extLst>
      <p:ext uri="{BB962C8B-B14F-4D97-AF65-F5344CB8AC3E}">
        <p14:creationId xmlns:p14="http://schemas.microsoft.com/office/powerpoint/2010/main" val="373595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re 4"/>
          <p:cNvSpPr txBox="1">
            <a:spLocks/>
          </p:cNvSpPr>
          <p:nvPr/>
        </p:nvSpPr>
        <p:spPr>
          <a:xfrm>
            <a:off x="838200" y="342448"/>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ou Crème 15 ?</a:t>
            </a:r>
          </a:p>
        </p:txBody>
      </p:sp>
      <p:sp>
        <p:nvSpPr>
          <p:cNvPr id="12" name="ZoneTexte 11"/>
          <p:cNvSpPr txBox="1"/>
          <p:nvPr/>
        </p:nvSpPr>
        <p:spPr>
          <a:xfrm>
            <a:off x="660454" y="1723408"/>
            <a:ext cx="6212558" cy="400110"/>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fr-FR" dirty="0"/>
              <a:t>J’ai des points noirs récurrents</a:t>
            </a:r>
          </a:p>
        </p:txBody>
      </p:sp>
      <p:pic>
        <p:nvPicPr>
          <p:cNvPr id="18" name="Picture 6" descr="juvénile yon-k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7386" y="4130426"/>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839682" y="4787469"/>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pic>
        <p:nvPicPr>
          <p:cNvPr id="21" name="Image 20"/>
          <p:cNvPicPr>
            <a:picLocks noChangeAspect="1"/>
          </p:cNvPicPr>
          <p:nvPr/>
        </p:nvPicPr>
        <p:blipFill rotWithShape="1">
          <a:blip r:embed="rId4" cstate="print">
            <a:extLst>
              <a:ext uri="{28A0092B-C50C-407E-A947-70E740481C1C}">
                <a14:useLocalDpi xmlns:a14="http://schemas.microsoft.com/office/drawing/2010/main" val="0"/>
              </a:ext>
            </a:extLst>
          </a:blip>
          <a:srcRect l="37396" t="23740" r="38672" b="10082"/>
          <a:stretch/>
        </p:blipFill>
        <p:spPr>
          <a:xfrm>
            <a:off x="2253959" y="4160537"/>
            <a:ext cx="472998" cy="1925102"/>
          </a:xfrm>
          <a:prstGeom prst="rect">
            <a:avLst/>
          </a:prstGeom>
        </p:spPr>
      </p:pic>
      <p:pic>
        <p:nvPicPr>
          <p:cNvPr id="22" name="Image 21"/>
          <p:cNvPicPr>
            <a:picLocks noChangeAspect="1"/>
          </p:cNvPicPr>
          <p:nvPr/>
        </p:nvPicPr>
        <p:blipFill rotWithShape="1">
          <a:blip r:embed="rId5" cstate="print">
            <a:extLst>
              <a:ext uri="{28A0092B-C50C-407E-A947-70E740481C1C}">
                <a14:useLocalDpi xmlns:a14="http://schemas.microsoft.com/office/drawing/2010/main" val="0"/>
              </a:ext>
            </a:extLst>
          </a:blip>
          <a:srcRect l="37097" t="6873" r="39652" b="19725"/>
          <a:stretch/>
        </p:blipFill>
        <p:spPr>
          <a:xfrm>
            <a:off x="596277" y="3002460"/>
            <a:ext cx="782190" cy="3140652"/>
          </a:xfrm>
          <a:prstGeom prst="rect">
            <a:avLst/>
          </a:prstGeom>
        </p:spPr>
      </p:pic>
      <p:pic>
        <p:nvPicPr>
          <p:cNvPr id="23" name="Image 22"/>
          <p:cNvPicPr>
            <a:picLocks noChangeAspect="1"/>
          </p:cNvPicPr>
          <p:nvPr/>
        </p:nvPicPr>
        <p:blipFill rotWithShape="1">
          <a:blip r:embed="rId6" cstate="print">
            <a:extLst>
              <a:ext uri="{28A0092B-C50C-407E-A947-70E740481C1C}">
                <a14:useLocalDpi xmlns:a14="http://schemas.microsoft.com/office/drawing/2010/main" val="0"/>
              </a:ext>
            </a:extLst>
          </a:blip>
          <a:srcRect l="31573" t="10986" r="33356" b="28247"/>
          <a:stretch/>
        </p:blipFill>
        <p:spPr>
          <a:xfrm>
            <a:off x="5315449" y="3587555"/>
            <a:ext cx="1137183" cy="2626800"/>
          </a:xfrm>
          <a:prstGeom prst="rect">
            <a:avLst/>
          </a:prstGeom>
        </p:spPr>
      </p:pic>
      <p:sp>
        <p:nvSpPr>
          <p:cNvPr id="24" name="Rectangle 23"/>
          <p:cNvSpPr/>
          <p:nvPr/>
        </p:nvSpPr>
        <p:spPr>
          <a:xfrm>
            <a:off x="1469840" y="4787469"/>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sp>
        <p:nvSpPr>
          <p:cNvPr id="25" name="Rectangle 24"/>
          <p:cNvSpPr/>
          <p:nvPr/>
        </p:nvSpPr>
        <p:spPr>
          <a:xfrm>
            <a:off x="4566571" y="4787468"/>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sp>
        <p:nvSpPr>
          <p:cNvPr id="19"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3" name="Picture 2" descr="Comment Enlever Les Points Noirs ? Voici les 11 Meilleures Astuc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3012" y="2267949"/>
            <a:ext cx="4572368" cy="2981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Image 27">
            <a:extLst>
              <a:ext uri="{FF2B5EF4-FFF2-40B4-BE49-F238E27FC236}">
                <a16:creationId xmlns:a16="http://schemas.microsoft.com/office/drawing/2014/main" id="{5A95B6E5-479F-4F8E-A63A-50C7237943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Tree>
    <p:extLst>
      <p:ext uri="{BB962C8B-B14F-4D97-AF65-F5344CB8AC3E}">
        <p14:creationId xmlns:p14="http://schemas.microsoft.com/office/powerpoint/2010/main" val="298781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660454" y="1723408"/>
            <a:ext cx="6212558" cy="400110"/>
          </a:xfrm>
          <a:prstGeom prst="rect">
            <a:avLst/>
          </a:prstGeom>
        </p:spPr>
        <p:txBody>
          <a:bodyPr wrap="square">
            <a:spAutoFit/>
          </a:bodyPr>
          <a:lstStyle>
            <a:defPPr>
              <a:defRPr lang="fr-FR"/>
            </a:defPPr>
            <a:lvl1pPr algn="ctr">
              <a:buFont typeface="Arial" panose="020B0604020202020204" pitchFamily="34" charset="0"/>
              <a:buNone/>
              <a:defRPr sz="2000">
                <a:solidFill>
                  <a:srgbClr val="3E3E3E"/>
                </a:solidFill>
                <a:latin typeface="Roboto Light" panose="02000000000000000000"/>
              </a:defRPr>
            </a:lvl1pPr>
          </a:lstStyle>
          <a:p>
            <a:r>
              <a:rPr lang="fr-FR" dirty="0"/>
              <a:t>J’ai des piqûres de moustiques qui me démangent</a:t>
            </a:r>
          </a:p>
        </p:txBody>
      </p:sp>
      <p:pic>
        <p:nvPicPr>
          <p:cNvPr id="18" name="Picture 6" descr="juvénile yon-k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7386" y="4130426"/>
            <a:ext cx="807366" cy="19853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839682" y="4787469"/>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pic>
        <p:nvPicPr>
          <p:cNvPr id="21" name="Image 20"/>
          <p:cNvPicPr>
            <a:picLocks noChangeAspect="1"/>
          </p:cNvPicPr>
          <p:nvPr/>
        </p:nvPicPr>
        <p:blipFill rotWithShape="1">
          <a:blip r:embed="rId4" cstate="print">
            <a:extLst>
              <a:ext uri="{28A0092B-C50C-407E-A947-70E740481C1C}">
                <a14:useLocalDpi xmlns:a14="http://schemas.microsoft.com/office/drawing/2010/main" val="0"/>
              </a:ext>
            </a:extLst>
          </a:blip>
          <a:srcRect l="37396" t="23740" r="38672" b="10082"/>
          <a:stretch/>
        </p:blipFill>
        <p:spPr>
          <a:xfrm>
            <a:off x="2253959" y="4160537"/>
            <a:ext cx="472998" cy="1925102"/>
          </a:xfrm>
          <a:prstGeom prst="rect">
            <a:avLst/>
          </a:prstGeom>
        </p:spPr>
      </p:pic>
      <p:pic>
        <p:nvPicPr>
          <p:cNvPr id="22" name="Image 21"/>
          <p:cNvPicPr>
            <a:picLocks noChangeAspect="1"/>
          </p:cNvPicPr>
          <p:nvPr/>
        </p:nvPicPr>
        <p:blipFill rotWithShape="1">
          <a:blip r:embed="rId5" cstate="print">
            <a:extLst>
              <a:ext uri="{28A0092B-C50C-407E-A947-70E740481C1C}">
                <a14:useLocalDpi xmlns:a14="http://schemas.microsoft.com/office/drawing/2010/main" val="0"/>
              </a:ext>
            </a:extLst>
          </a:blip>
          <a:srcRect l="37097" t="6873" r="39652" b="19725"/>
          <a:stretch/>
        </p:blipFill>
        <p:spPr>
          <a:xfrm>
            <a:off x="596277" y="3002460"/>
            <a:ext cx="782190" cy="3140652"/>
          </a:xfrm>
          <a:prstGeom prst="rect">
            <a:avLst/>
          </a:prstGeom>
        </p:spPr>
      </p:pic>
      <p:pic>
        <p:nvPicPr>
          <p:cNvPr id="23" name="Image 22"/>
          <p:cNvPicPr>
            <a:picLocks noChangeAspect="1"/>
          </p:cNvPicPr>
          <p:nvPr/>
        </p:nvPicPr>
        <p:blipFill rotWithShape="1">
          <a:blip r:embed="rId6" cstate="print">
            <a:extLst>
              <a:ext uri="{28A0092B-C50C-407E-A947-70E740481C1C}">
                <a14:useLocalDpi xmlns:a14="http://schemas.microsoft.com/office/drawing/2010/main" val="0"/>
              </a:ext>
            </a:extLst>
          </a:blip>
          <a:srcRect l="31573" t="10986" r="33356" b="28247"/>
          <a:stretch/>
        </p:blipFill>
        <p:spPr>
          <a:xfrm>
            <a:off x="5315449" y="3587555"/>
            <a:ext cx="1137183" cy="2626800"/>
          </a:xfrm>
          <a:prstGeom prst="rect">
            <a:avLst/>
          </a:prstGeom>
        </p:spPr>
      </p:pic>
      <p:sp>
        <p:nvSpPr>
          <p:cNvPr id="24" name="Rectangle 23"/>
          <p:cNvSpPr/>
          <p:nvPr/>
        </p:nvSpPr>
        <p:spPr>
          <a:xfrm>
            <a:off x="1469840" y="4787469"/>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sp>
        <p:nvSpPr>
          <p:cNvPr id="25" name="Rectangle 24"/>
          <p:cNvSpPr/>
          <p:nvPr/>
        </p:nvSpPr>
        <p:spPr>
          <a:xfrm>
            <a:off x="4566571" y="4787468"/>
            <a:ext cx="553421" cy="461665"/>
          </a:xfrm>
          <a:prstGeom prst="rect">
            <a:avLst/>
          </a:prstGeom>
        </p:spPr>
        <p:txBody>
          <a:bodyPr wrap="none">
            <a:spAutoFit/>
          </a:bodyPr>
          <a:lstStyle/>
          <a:p>
            <a:r>
              <a:rPr lang="fr-FR" sz="2400" dirty="0">
                <a:latin typeface="Roboto Light" panose="02000000000000000000"/>
                <a:ea typeface="Roboto" panose="02000000000000000000" pitchFamily="2" charset="0"/>
              </a:rPr>
              <a:t>OU</a:t>
            </a:r>
          </a:p>
        </p:txBody>
      </p:sp>
      <p:sp>
        <p:nvSpPr>
          <p:cNvPr id="19" name="Titre 2"/>
          <p:cNvSpPr txBox="1">
            <a:spLocks/>
          </p:cNvSpPr>
          <p:nvPr/>
        </p:nvSpPr>
        <p:spPr>
          <a:xfrm>
            <a:off x="834788" y="295312"/>
            <a:ext cx="10522424" cy="700974"/>
          </a:xfrm>
          <a:prstGeom prst="rect">
            <a:avLst/>
          </a:prstGeom>
        </p:spPr>
        <p:txBody>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4800" b="0" i="0" u="none" strike="noStrike" kern="1200" cap="none" spc="0" normalizeH="0" baseline="0" noProof="0" dirty="0">
              <a:ln>
                <a:noFill/>
              </a:ln>
              <a:solidFill>
                <a:srgbClr val="3E3E3E"/>
              </a:solidFill>
              <a:effectLst/>
              <a:uLnTx/>
              <a:uFillTx/>
              <a:latin typeface="KyivType Sans2" panose="00000500000000000000" pitchFamily="50" charset="0"/>
              <a:ea typeface="+mj-ea"/>
              <a:cs typeface="+mj-cs"/>
            </a:endParaRPr>
          </a:p>
        </p:txBody>
      </p:sp>
      <p:pic>
        <p:nvPicPr>
          <p:cNvPr id="5122" name="Picture 2" descr="https://www.consoglobe.com/wp-content/uploads/2019/07/soulager-piqure-moustique_482166187_ban-645x338.jpg"/>
          <p:cNvPicPr>
            <a:picLocks noChangeAspect="1" noChangeArrowheads="1"/>
          </p:cNvPicPr>
          <p:nvPr/>
        </p:nvPicPr>
        <p:blipFill rotWithShape="1">
          <a:blip r:embed="rId7">
            <a:extLst>
              <a:ext uri="{28A0092B-C50C-407E-A947-70E740481C1C}">
                <a14:useLocalDpi xmlns:a14="http://schemas.microsoft.com/office/drawing/2010/main" val="0"/>
              </a:ext>
            </a:extLst>
          </a:blip>
          <a:srcRect l="11551"/>
          <a:stretch/>
        </p:blipFill>
        <p:spPr bwMode="auto">
          <a:xfrm>
            <a:off x="6629516" y="1996852"/>
            <a:ext cx="5040736" cy="2986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 name="Titre 4"/>
          <p:cNvSpPr txBox="1">
            <a:spLocks/>
          </p:cNvSpPr>
          <p:nvPr/>
        </p:nvSpPr>
        <p:spPr>
          <a:xfrm>
            <a:off x="745602" y="540250"/>
            <a:ext cx="10515600" cy="79203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sz="3200" dirty="0">
                <a:solidFill>
                  <a:srgbClr val="565655"/>
                </a:solidFill>
                <a:latin typeface="KyivType Sans2" panose="00000500000000000000"/>
              </a:rPr>
              <a:t>Emulsion Pure, SOS Spot roll-on, </a:t>
            </a:r>
            <a:br>
              <a:rPr lang="fr-FR" sz="3200" dirty="0">
                <a:solidFill>
                  <a:srgbClr val="565655"/>
                </a:solidFill>
                <a:latin typeface="KyivType Sans2" panose="00000500000000000000"/>
              </a:rPr>
            </a:br>
            <a:r>
              <a:rPr lang="fr-FR" sz="3200" dirty="0" err="1">
                <a:solidFill>
                  <a:srgbClr val="565655"/>
                </a:solidFill>
                <a:latin typeface="KyivType Sans2" panose="00000500000000000000"/>
              </a:rPr>
              <a:t>Juvénil</a:t>
            </a:r>
            <a:r>
              <a:rPr lang="fr-FR" sz="3200" dirty="0">
                <a:solidFill>
                  <a:srgbClr val="565655"/>
                </a:solidFill>
                <a:latin typeface="KyivType Sans2" panose="00000500000000000000"/>
              </a:rPr>
              <a:t> ou Crème 15 ?</a:t>
            </a:r>
          </a:p>
        </p:txBody>
      </p:sp>
      <p:pic>
        <p:nvPicPr>
          <p:cNvPr id="28" name="Image 27">
            <a:extLst>
              <a:ext uri="{FF2B5EF4-FFF2-40B4-BE49-F238E27FC236}">
                <a16:creationId xmlns:a16="http://schemas.microsoft.com/office/drawing/2014/main" id="{08813739-229E-4C80-84EC-86FA354971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6172200"/>
            <a:ext cx="685800" cy="685800"/>
          </a:xfrm>
          <a:prstGeom prst="rect">
            <a:avLst/>
          </a:prstGeom>
        </p:spPr>
      </p:pic>
    </p:spTree>
    <p:extLst>
      <p:ext uri="{BB962C8B-B14F-4D97-AF65-F5344CB8AC3E}">
        <p14:creationId xmlns:p14="http://schemas.microsoft.com/office/powerpoint/2010/main" val="5290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necteur droit 18"/>
          <p:cNvCxnSpPr/>
          <p:nvPr/>
        </p:nvCxnSpPr>
        <p:spPr>
          <a:xfrm>
            <a:off x="-45679" y="5360011"/>
            <a:ext cx="12192000" cy="0"/>
          </a:xfrm>
          <a:prstGeom prst="line">
            <a:avLst/>
          </a:prstGeom>
        </p:spPr>
        <p:style>
          <a:lnRef idx="1">
            <a:schemeClr val="dk1"/>
          </a:lnRef>
          <a:fillRef idx="0">
            <a:schemeClr val="dk1"/>
          </a:fillRef>
          <a:effectRef idx="0">
            <a:schemeClr val="dk1"/>
          </a:effectRef>
          <a:fontRef idx="minor">
            <a:schemeClr val="tx1"/>
          </a:fontRef>
        </p:style>
      </p:cxnSp>
      <p:grpSp>
        <p:nvGrpSpPr>
          <p:cNvPr id="5" name="Groupe 4"/>
          <p:cNvGrpSpPr/>
          <p:nvPr/>
        </p:nvGrpSpPr>
        <p:grpSpPr>
          <a:xfrm>
            <a:off x="2557113" y="2318745"/>
            <a:ext cx="3854402" cy="3548318"/>
            <a:chOff x="4059905" y="2318745"/>
            <a:chExt cx="3854402" cy="3548318"/>
          </a:xfrm>
        </p:grpSpPr>
        <p:pic>
          <p:nvPicPr>
            <p:cNvPr id="8" name="Picture 4" descr="Crème 15 Yon-K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1044" y="2865282"/>
              <a:ext cx="1032040" cy="21311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juvénile yon-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7448" y="3515457"/>
              <a:ext cx="588968" cy="1448282"/>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rot="16200000">
              <a:off x="3601149" y="4314419"/>
              <a:ext cx="1364753" cy="215444"/>
            </a:xfrm>
            <a:prstGeom prst="rect">
              <a:avLst/>
            </a:prstGeom>
            <a:noFill/>
          </p:spPr>
          <p:txBody>
            <a:bodyPr wrap="square" rtlCol="0">
              <a:spAutoFit/>
            </a:bodyPr>
            <a:lstStyle/>
            <a:p>
              <a:pPr algn="ctr"/>
              <a:r>
                <a:rPr lang="fr-FR" sz="400" i="1" dirty="0">
                  <a:latin typeface="Roboto Light" panose="02000000000000000000"/>
                </a:rPr>
                <a:t>Imperfections </a:t>
              </a:r>
            </a:p>
            <a:p>
              <a:pPr algn="ctr"/>
              <a:r>
                <a:rPr lang="fr-FR" sz="400" i="1" dirty="0">
                  <a:latin typeface="Roboto Light" panose="02000000000000000000"/>
                </a:rPr>
                <a:t>sévères &amp; durables, étendues</a:t>
              </a:r>
            </a:p>
          </p:txBody>
        </p:sp>
        <p:sp>
          <p:nvSpPr>
            <p:cNvPr id="13" name="ZoneTexte 12"/>
            <p:cNvSpPr txBox="1"/>
            <p:nvPr/>
          </p:nvSpPr>
          <p:spPr>
            <a:xfrm rot="16200000">
              <a:off x="4248763" y="4067109"/>
              <a:ext cx="1731587" cy="215444"/>
            </a:xfrm>
            <a:prstGeom prst="rect">
              <a:avLst/>
            </a:prstGeom>
            <a:noFill/>
          </p:spPr>
          <p:txBody>
            <a:bodyPr wrap="square" rtlCol="0">
              <a:spAutoFit/>
            </a:bodyPr>
            <a:lstStyle/>
            <a:p>
              <a:pPr algn="ctr"/>
              <a:r>
                <a:rPr lang="fr-FR" sz="400" i="1" dirty="0">
                  <a:latin typeface="Roboto Light" panose="02000000000000000000"/>
                </a:rPr>
                <a:t>Imperfections</a:t>
              </a:r>
            </a:p>
            <a:p>
              <a:pPr algn="ctr"/>
              <a:r>
                <a:rPr lang="fr-FR" sz="400" i="1" dirty="0">
                  <a:latin typeface="Roboto Light" panose="02000000000000000000"/>
                </a:rPr>
                <a:t> sévères &amp; durables, étendues ou localisées</a:t>
              </a:r>
            </a:p>
          </p:txBody>
        </p:sp>
        <p:sp>
          <p:nvSpPr>
            <p:cNvPr id="15" name="Rectangle 14"/>
            <p:cNvSpPr/>
            <p:nvPr/>
          </p:nvSpPr>
          <p:spPr>
            <a:xfrm rot="16200000">
              <a:off x="6175747" y="4327140"/>
              <a:ext cx="1268318" cy="215444"/>
            </a:xfrm>
            <a:prstGeom prst="rect">
              <a:avLst/>
            </a:prstGeom>
          </p:spPr>
          <p:txBody>
            <a:bodyPr wrap="square">
              <a:spAutoFit/>
            </a:bodyPr>
            <a:lstStyle/>
            <a:p>
              <a:pPr algn="ctr"/>
              <a:r>
                <a:rPr lang="fr-FR" sz="400" i="1" dirty="0">
                  <a:latin typeface="Roboto Light" panose="02000000000000000000"/>
                </a:rPr>
                <a:t>Imperfections</a:t>
              </a:r>
            </a:p>
            <a:p>
              <a:pPr algn="ctr"/>
              <a:r>
                <a:rPr lang="fr-FR" sz="400" i="1" dirty="0">
                  <a:latin typeface="Roboto Light" panose="02000000000000000000"/>
                </a:rPr>
                <a:t> sévères &amp; durables, localisées</a:t>
              </a:r>
            </a:p>
          </p:txBody>
        </p:sp>
        <p:sp>
          <p:nvSpPr>
            <p:cNvPr id="26" name="ZoneTexte 25"/>
            <p:cNvSpPr txBox="1"/>
            <p:nvPr/>
          </p:nvSpPr>
          <p:spPr>
            <a:xfrm>
              <a:off x="5199792" y="503684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latin typeface="Roboto Light" panose="02000000000000000000"/>
                </a:rPr>
                <a:t>3</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panose="02000000000000000000"/>
              </a:endParaRPr>
            </a:p>
          </p:txBody>
        </p:sp>
        <p:sp>
          <p:nvSpPr>
            <p:cNvPr id="27" name="ZoneTexte 26"/>
            <p:cNvSpPr txBox="1"/>
            <p:nvPr/>
          </p:nvSpPr>
          <p:spPr>
            <a:xfrm>
              <a:off x="4059905" y="5559286"/>
              <a:ext cx="3833380" cy="307777"/>
            </a:xfrm>
            <a:prstGeom prst="rect">
              <a:avLst/>
            </a:prstGeom>
            <a:noFill/>
          </p:spPr>
          <p:txBody>
            <a:bodyPr wrap="square" rtlCol="0">
              <a:spAutoFit/>
            </a:bodyPr>
            <a:lstStyle/>
            <a:p>
              <a:pPr algn="ctr"/>
              <a:r>
                <a:rPr lang="fr-FR" sz="1400" dirty="0">
                  <a:latin typeface="Roboto Light" panose="02000000000000000000"/>
                </a:rPr>
                <a:t>JE TRAITE LES IMPERFECTIONS</a:t>
              </a:r>
            </a:p>
          </p:txBody>
        </p:sp>
        <p:grpSp>
          <p:nvGrpSpPr>
            <p:cNvPr id="35" name="Groupe 34"/>
            <p:cNvGrpSpPr/>
            <p:nvPr/>
          </p:nvGrpSpPr>
          <p:grpSpPr>
            <a:xfrm>
              <a:off x="6284675" y="2318745"/>
              <a:ext cx="1629632" cy="2785240"/>
              <a:chOff x="4086477" y="567042"/>
              <a:chExt cx="1823885" cy="331597"/>
            </a:xfrm>
          </p:grpSpPr>
          <p:sp>
            <p:nvSpPr>
              <p:cNvPr id="36" name="ZoneTexte 35"/>
              <p:cNvSpPr txBox="1"/>
              <p:nvPr/>
            </p:nvSpPr>
            <p:spPr>
              <a:xfrm>
                <a:off x="4098833" y="568772"/>
                <a:ext cx="1788001" cy="32978"/>
              </a:xfrm>
              <a:prstGeom prst="rect">
                <a:avLst/>
              </a:prstGeom>
              <a:noFill/>
            </p:spPr>
            <p:txBody>
              <a:bodyPr wrap="square" rtlCol="0">
                <a:spAutoFit/>
              </a:bodyPr>
              <a:lstStyle/>
              <a:p>
                <a:pPr algn="ctr"/>
                <a:r>
                  <a:rPr lang="fr-FR" sz="1200" dirty="0">
                    <a:latin typeface="Roboto Light" panose="02000000000000000000"/>
                  </a:rPr>
                  <a:t>A tout moment</a:t>
                </a:r>
              </a:p>
            </p:txBody>
          </p:sp>
          <p:sp>
            <p:nvSpPr>
              <p:cNvPr id="37" name="object 27"/>
              <p:cNvSpPr/>
              <p:nvPr/>
            </p:nvSpPr>
            <p:spPr>
              <a:xfrm rot="5400000">
                <a:off x="4832621" y="-179102"/>
                <a:ext cx="331597" cy="1823885"/>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a:solidFill>
                    <a:srgbClr val="3E3E3E"/>
                  </a:solidFill>
                  <a:latin typeface="Roboto Light" panose="02000000000000000000"/>
                  <a:ea typeface="Roboto Mono" panose="00000009000000000000" pitchFamily="49" charset="0"/>
                </a:endParaRPr>
              </a:p>
            </p:txBody>
          </p:sp>
        </p:grpSp>
        <p:grpSp>
          <p:nvGrpSpPr>
            <p:cNvPr id="38" name="Groupe 37"/>
            <p:cNvGrpSpPr/>
            <p:nvPr/>
          </p:nvGrpSpPr>
          <p:grpSpPr>
            <a:xfrm>
              <a:off x="4059905" y="2329430"/>
              <a:ext cx="2162236" cy="2785066"/>
              <a:chOff x="206815" y="214945"/>
              <a:chExt cx="2416651" cy="1866106"/>
            </a:xfrm>
          </p:grpSpPr>
          <p:sp>
            <p:nvSpPr>
              <p:cNvPr id="39" name="ZoneTexte 38"/>
              <p:cNvSpPr txBox="1"/>
              <p:nvPr/>
            </p:nvSpPr>
            <p:spPr>
              <a:xfrm>
                <a:off x="206815" y="221869"/>
                <a:ext cx="2416651" cy="185600"/>
              </a:xfrm>
              <a:prstGeom prst="rect">
                <a:avLst/>
              </a:prstGeom>
              <a:noFill/>
            </p:spPr>
            <p:txBody>
              <a:bodyPr wrap="square" rtlCol="0">
                <a:spAutoFit/>
              </a:bodyPr>
              <a:lstStyle/>
              <a:p>
                <a:pPr algn="ctr"/>
                <a:r>
                  <a:rPr lang="fr-FR" sz="1200" dirty="0">
                    <a:latin typeface="Roboto Light" panose="02000000000000000000"/>
                  </a:rPr>
                  <a:t>A domicile</a:t>
                </a:r>
              </a:p>
            </p:txBody>
          </p:sp>
          <p:sp>
            <p:nvSpPr>
              <p:cNvPr id="40" name="object 27"/>
              <p:cNvSpPr/>
              <p:nvPr/>
            </p:nvSpPr>
            <p:spPr>
              <a:xfrm rot="5400000">
                <a:off x="477648" y="-47867"/>
                <a:ext cx="1866106" cy="2391730"/>
              </a:xfrm>
              <a:custGeom>
                <a:avLst/>
                <a:gdLst/>
                <a:ahLst/>
                <a:cxnLst/>
                <a:rect l="l" t="t" r="r" b="b"/>
                <a:pathLst>
                  <a:path w="795654" h="795655">
                    <a:moveTo>
                      <a:pt x="302666" y="795578"/>
                    </a:moveTo>
                    <a:lnTo>
                      <a:pt x="0" y="795578"/>
                    </a:lnTo>
                    <a:lnTo>
                      <a:pt x="0" y="0"/>
                    </a:lnTo>
                    <a:lnTo>
                      <a:pt x="287616" y="0"/>
                    </a:lnTo>
                  </a:path>
                  <a:path w="795654" h="795655">
                    <a:moveTo>
                      <a:pt x="475691" y="0"/>
                    </a:moveTo>
                    <a:lnTo>
                      <a:pt x="795566" y="0"/>
                    </a:lnTo>
                    <a:lnTo>
                      <a:pt x="795566" y="795578"/>
                    </a:lnTo>
                    <a:lnTo>
                      <a:pt x="486968" y="795578"/>
                    </a:lnTo>
                  </a:path>
                </a:pathLst>
              </a:custGeom>
              <a:ln w="4660">
                <a:solidFill>
                  <a:srgbClr val="2E3432"/>
                </a:solidFill>
              </a:ln>
            </p:spPr>
            <p:txBody>
              <a:bodyPr wrap="square" lIns="0" tIns="0" rIns="0" bIns="0" rtlCol="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1100">
                  <a:solidFill>
                    <a:srgbClr val="3E3E3E"/>
                  </a:solidFill>
                  <a:latin typeface="Roboto Light" panose="02000000000000000000"/>
                  <a:ea typeface="Roboto Mono" panose="00000009000000000000" pitchFamily="49" charset="0"/>
                </a:endParaRPr>
              </a:p>
            </p:txBody>
          </p:sp>
        </p:grpSp>
        <p:pic>
          <p:nvPicPr>
            <p:cNvPr id="48" name="Image 47"/>
            <p:cNvPicPr>
              <a:picLocks noChangeAspect="1"/>
            </p:cNvPicPr>
            <p:nvPr/>
          </p:nvPicPr>
          <p:blipFill rotWithShape="1">
            <a:blip r:embed="rId5" cstate="print">
              <a:extLst>
                <a:ext uri="{28A0092B-C50C-407E-A947-70E740481C1C}">
                  <a14:useLocalDpi xmlns:a14="http://schemas.microsoft.com/office/drawing/2010/main" val="0"/>
                </a:ext>
              </a:extLst>
            </a:blip>
            <a:srcRect l="37396" t="23740" r="38672" b="10082"/>
            <a:stretch/>
          </p:blipFill>
          <p:spPr>
            <a:xfrm>
              <a:off x="6994914" y="3059292"/>
              <a:ext cx="472998" cy="1925102"/>
            </a:xfrm>
            <a:prstGeom prst="rect">
              <a:avLst/>
            </a:prstGeom>
          </p:spPr>
        </p:pic>
      </p:grpSp>
      <p:grpSp>
        <p:nvGrpSpPr>
          <p:cNvPr id="20" name="Groupe 19"/>
          <p:cNvGrpSpPr/>
          <p:nvPr/>
        </p:nvGrpSpPr>
        <p:grpSpPr>
          <a:xfrm>
            <a:off x="102158" y="5036068"/>
            <a:ext cx="1335718" cy="830997"/>
            <a:chOff x="197855" y="5036068"/>
            <a:chExt cx="1335718" cy="830997"/>
          </a:xfrm>
        </p:grpSpPr>
        <p:sp>
          <p:nvSpPr>
            <p:cNvPr id="22" name="ZoneTexte 21"/>
            <p:cNvSpPr txBox="1"/>
            <p:nvPr/>
          </p:nvSpPr>
          <p:spPr>
            <a:xfrm>
              <a:off x="639291" y="5036068"/>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panose="02000000000000000000"/>
                </a:rPr>
                <a:t>1</a:t>
              </a:r>
            </a:p>
          </p:txBody>
        </p:sp>
        <p:sp>
          <p:nvSpPr>
            <p:cNvPr id="25" name="ZoneTexte 24"/>
            <p:cNvSpPr txBox="1"/>
            <p:nvPr/>
          </p:nvSpPr>
          <p:spPr>
            <a:xfrm>
              <a:off x="197855" y="5559288"/>
              <a:ext cx="1335718" cy="307777"/>
            </a:xfrm>
            <a:prstGeom prst="rect">
              <a:avLst/>
            </a:prstGeom>
            <a:noFill/>
          </p:spPr>
          <p:txBody>
            <a:bodyPr wrap="square" rtlCol="0">
              <a:spAutoFit/>
            </a:bodyPr>
            <a:lstStyle/>
            <a:p>
              <a:pPr algn="ctr"/>
              <a:r>
                <a:rPr lang="fr-FR" sz="1400" dirty="0">
                  <a:latin typeface="Roboto Light" panose="02000000000000000000"/>
                </a:rPr>
                <a:t>JE NETTOIE</a:t>
              </a:r>
            </a:p>
          </p:txBody>
        </p:sp>
      </p:grpSp>
      <p:grpSp>
        <p:nvGrpSpPr>
          <p:cNvPr id="42" name="Groupe 41"/>
          <p:cNvGrpSpPr/>
          <p:nvPr/>
        </p:nvGrpSpPr>
        <p:grpSpPr>
          <a:xfrm>
            <a:off x="1502797" y="5037050"/>
            <a:ext cx="1331859" cy="830015"/>
            <a:chOff x="2154012" y="5026335"/>
            <a:chExt cx="1331859" cy="830015"/>
          </a:xfrm>
        </p:grpSpPr>
        <p:sp>
          <p:nvSpPr>
            <p:cNvPr id="23" name="ZoneTexte 22"/>
            <p:cNvSpPr txBox="1"/>
            <p:nvPr/>
          </p:nvSpPr>
          <p:spPr>
            <a:xfrm>
              <a:off x="2461039" y="5026335"/>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latin typeface="Roboto Light" panose="02000000000000000000"/>
                </a:rPr>
                <a:t>2</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panose="02000000000000000000"/>
              </a:endParaRPr>
            </a:p>
          </p:txBody>
        </p:sp>
        <p:sp>
          <p:nvSpPr>
            <p:cNvPr id="24" name="ZoneTexte 23"/>
            <p:cNvSpPr txBox="1"/>
            <p:nvPr/>
          </p:nvSpPr>
          <p:spPr>
            <a:xfrm>
              <a:off x="2154012" y="5548573"/>
              <a:ext cx="1331859" cy="307777"/>
            </a:xfrm>
            <a:prstGeom prst="rect">
              <a:avLst/>
            </a:prstGeom>
            <a:noFill/>
          </p:spPr>
          <p:txBody>
            <a:bodyPr wrap="square" rtlCol="0">
              <a:spAutoFit/>
            </a:bodyPr>
            <a:lstStyle/>
            <a:p>
              <a:r>
                <a:rPr lang="fr-FR" sz="1400" dirty="0">
                  <a:latin typeface="Roboto Light" panose="02000000000000000000"/>
                </a:rPr>
                <a:t>JE PRÉPARE</a:t>
              </a:r>
            </a:p>
          </p:txBody>
        </p:sp>
      </p:grpSp>
      <p:grpSp>
        <p:nvGrpSpPr>
          <p:cNvPr id="6" name="Groupe 5"/>
          <p:cNvGrpSpPr/>
          <p:nvPr/>
        </p:nvGrpSpPr>
        <p:grpSpPr>
          <a:xfrm>
            <a:off x="6745490" y="3168489"/>
            <a:ext cx="2175454" cy="2668760"/>
            <a:chOff x="6745490" y="3168489"/>
            <a:chExt cx="2175454" cy="2668760"/>
          </a:xfrm>
        </p:grpSpPr>
        <p:grpSp>
          <p:nvGrpSpPr>
            <p:cNvPr id="44" name="Groupe 43"/>
            <p:cNvGrpSpPr/>
            <p:nvPr/>
          </p:nvGrpSpPr>
          <p:grpSpPr>
            <a:xfrm>
              <a:off x="6745490" y="5015715"/>
              <a:ext cx="2175454" cy="821534"/>
              <a:chOff x="9309100" y="5022024"/>
              <a:chExt cx="2716461" cy="821534"/>
            </a:xfrm>
          </p:grpSpPr>
          <p:sp>
            <p:nvSpPr>
              <p:cNvPr id="29" name="ZoneTexte 28"/>
              <p:cNvSpPr txBox="1"/>
              <p:nvPr/>
            </p:nvSpPr>
            <p:spPr>
              <a:xfrm>
                <a:off x="10284537" y="5022024"/>
                <a:ext cx="46800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noProof="0" dirty="0">
                    <a:ln w="18415" cmpd="sng">
                      <a:solidFill>
                        <a:srgbClr val="FFFFFF"/>
                      </a:solidFill>
                      <a:prstDash val="solid"/>
                    </a:ln>
                    <a:solidFill>
                      <a:srgbClr val="9790BE"/>
                    </a:solidFill>
                    <a:effectLst>
                      <a:outerShdw blurRad="38100" dist="38100" dir="2700000" algn="tl">
                        <a:srgbClr val="000000">
                          <a:alpha val="43137"/>
                        </a:srgbClr>
                      </a:outerShdw>
                    </a:effectLst>
                    <a:latin typeface="Roboto Light" panose="02000000000000000000"/>
                  </a:rPr>
                  <a:t>4</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panose="02000000000000000000"/>
                </a:endParaRPr>
              </a:p>
            </p:txBody>
          </p:sp>
          <p:sp>
            <p:nvSpPr>
              <p:cNvPr id="30" name="ZoneTexte 29"/>
              <p:cNvSpPr txBox="1"/>
              <p:nvPr/>
            </p:nvSpPr>
            <p:spPr>
              <a:xfrm>
                <a:off x="9309100" y="5535781"/>
                <a:ext cx="2716461" cy="307777"/>
              </a:xfrm>
              <a:prstGeom prst="rect">
                <a:avLst/>
              </a:prstGeom>
              <a:noFill/>
            </p:spPr>
            <p:txBody>
              <a:bodyPr wrap="square" rtlCol="0">
                <a:spAutoFit/>
              </a:bodyPr>
              <a:lstStyle/>
              <a:p>
                <a:pPr algn="ctr"/>
                <a:r>
                  <a:rPr lang="fr-FR" sz="1400" dirty="0">
                    <a:latin typeface="Roboto Light" panose="02000000000000000000"/>
                  </a:rPr>
                  <a:t>JE PROTÈGE</a:t>
                </a:r>
              </a:p>
            </p:txBody>
          </p:sp>
        </p:grpSp>
        <p:pic>
          <p:nvPicPr>
            <p:cNvPr id="50" name="Image 49"/>
            <p:cNvPicPr>
              <a:picLocks noChangeAspect="1"/>
            </p:cNvPicPr>
            <p:nvPr/>
          </p:nvPicPr>
          <p:blipFill rotWithShape="1">
            <a:blip r:embed="rId6" cstate="print">
              <a:extLst>
                <a:ext uri="{28A0092B-C50C-407E-A947-70E740481C1C}">
                  <a14:useLocalDpi xmlns:a14="http://schemas.microsoft.com/office/drawing/2010/main" val="0"/>
                </a:ext>
              </a:extLst>
            </a:blip>
            <a:srcRect l="17751" t="2696" r="22680" b="8603"/>
            <a:stretch/>
          </p:blipFill>
          <p:spPr>
            <a:xfrm>
              <a:off x="7591203" y="3833632"/>
              <a:ext cx="1329741" cy="1264590"/>
            </a:xfrm>
            <a:prstGeom prst="rect">
              <a:avLst/>
            </a:prstGeom>
          </p:spPr>
        </p:pic>
        <p:pic>
          <p:nvPicPr>
            <p:cNvPr id="52" name="Image 51"/>
            <p:cNvPicPr>
              <a:picLocks noChangeAspect="1"/>
            </p:cNvPicPr>
            <p:nvPr/>
          </p:nvPicPr>
          <p:blipFill rotWithShape="1">
            <a:blip r:embed="rId7" cstate="print">
              <a:extLst>
                <a:ext uri="{28A0092B-C50C-407E-A947-70E740481C1C}">
                  <a14:useLocalDpi xmlns:a14="http://schemas.microsoft.com/office/drawing/2010/main" val="0"/>
                </a:ext>
              </a:extLst>
            </a:blip>
            <a:srcRect l="38481" t="17564" r="38766" b="19487"/>
            <a:stretch/>
          </p:blipFill>
          <p:spPr>
            <a:xfrm>
              <a:off x="6745490" y="3168489"/>
              <a:ext cx="590689" cy="1957274"/>
            </a:xfrm>
            <a:prstGeom prst="rect">
              <a:avLst/>
            </a:prstGeom>
          </p:spPr>
        </p:pic>
      </p:grpSp>
      <p:sp>
        <p:nvSpPr>
          <p:cNvPr id="54" name="Rectangle 53"/>
          <p:cNvSpPr/>
          <p:nvPr/>
        </p:nvSpPr>
        <p:spPr>
          <a:xfrm>
            <a:off x="2887660" y="36620"/>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pPr>
            <a:r>
              <a:rPr lang="fr-FR" sz="4800" dirty="0">
                <a:solidFill>
                  <a:srgbClr val="3E3E3E"/>
                </a:solidFill>
                <a:latin typeface="KyivType Sans2" panose="00000500000000000000" charset="0"/>
                <a:ea typeface="+mj-ea"/>
                <a:cs typeface="+mj-cs"/>
              </a:rPr>
              <a:t>Cas concret</a:t>
            </a:r>
          </a:p>
        </p:txBody>
      </p:sp>
      <p:pic>
        <p:nvPicPr>
          <p:cNvPr id="57" name="Image 56"/>
          <p:cNvPicPr>
            <a:picLocks noChangeAspect="1"/>
          </p:cNvPicPr>
          <p:nvPr/>
        </p:nvPicPr>
        <p:blipFill rotWithShape="1">
          <a:blip r:embed="rId8" cstate="print">
            <a:extLst>
              <a:ext uri="{28A0092B-C50C-407E-A947-70E740481C1C}">
                <a14:useLocalDpi xmlns:a14="http://schemas.microsoft.com/office/drawing/2010/main" val="0"/>
              </a:ext>
            </a:extLst>
          </a:blip>
          <a:srcRect l="12356" t="7560" r="13044" b="19863"/>
          <a:stretch/>
        </p:blipFill>
        <p:spPr>
          <a:xfrm>
            <a:off x="180697" y="2577629"/>
            <a:ext cx="1193793" cy="2491392"/>
          </a:xfrm>
          <a:prstGeom prst="rect">
            <a:avLst/>
          </a:prstGeom>
        </p:spPr>
      </p:pic>
      <p:grpSp>
        <p:nvGrpSpPr>
          <p:cNvPr id="7" name="Groupe 6"/>
          <p:cNvGrpSpPr/>
          <p:nvPr/>
        </p:nvGrpSpPr>
        <p:grpSpPr>
          <a:xfrm>
            <a:off x="9727475" y="2852396"/>
            <a:ext cx="2287876" cy="2984853"/>
            <a:chOff x="9727475" y="2852396"/>
            <a:chExt cx="2287876" cy="2984853"/>
          </a:xfrm>
        </p:grpSpPr>
        <p:pic>
          <p:nvPicPr>
            <p:cNvPr id="53" name="Image 52"/>
            <p:cNvPicPr>
              <a:picLocks noChangeAspect="1"/>
            </p:cNvPicPr>
            <p:nvPr/>
          </p:nvPicPr>
          <p:blipFill rotWithShape="1">
            <a:blip r:embed="rId9" cstate="print">
              <a:extLst>
                <a:ext uri="{28A0092B-C50C-407E-A947-70E740481C1C}">
                  <a14:useLocalDpi xmlns:a14="http://schemas.microsoft.com/office/drawing/2010/main" val="0"/>
                </a:ext>
              </a:extLst>
            </a:blip>
            <a:srcRect l="15828" t="7821" r="16282" b="21154"/>
            <a:stretch/>
          </p:blipFill>
          <p:spPr>
            <a:xfrm>
              <a:off x="9727475" y="2852396"/>
              <a:ext cx="1049695" cy="2335467"/>
            </a:xfrm>
            <a:prstGeom prst="rect">
              <a:avLst/>
            </a:prstGeom>
          </p:spPr>
        </p:pic>
        <p:pic>
          <p:nvPicPr>
            <p:cNvPr id="58" name="Image 57"/>
            <p:cNvPicPr>
              <a:picLocks noChangeAspect="1"/>
            </p:cNvPicPr>
            <p:nvPr/>
          </p:nvPicPr>
          <p:blipFill rotWithShape="1">
            <a:blip r:embed="rId10" cstate="print">
              <a:extLst>
                <a:ext uri="{28A0092B-C50C-407E-A947-70E740481C1C}">
                  <a14:useLocalDpi xmlns:a14="http://schemas.microsoft.com/office/drawing/2010/main" val="0"/>
                </a:ext>
              </a:extLst>
            </a:blip>
            <a:srcRect l="8301" t="8389" r="7235" b="30187"/>
            <a:stretch/>
          </p:blipFill>
          <p:spPr>
            <a:xfrm>
              <a:off x="10890125" y="2897202"/>
              <a:ext cx="982104" cy="2263534"/>
            </a:xfrm>
            <a:prstGeom prst="rect">
              <a:avLst/>
            </a:prstGeom>
          </p:spPr>
        </p:pic>
        <p:sp>
          <p:nvSpPr>
            <p:cNvPr id="60" name="ZoneTexte 59"/>
            <p:cNvSpPr txBox="1"/>
            <p:nvPr/>
          </p:nvSpPr>
          <p:spPr>
            <a:xfrm>
              <a:off x="10621067" y="5015715"/>
              <a:ext cx="374794"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ln w="18415" cmpd="sng">
                    <a:solidFill>
                      <a:srgbClr val="FFFFFF"/>
                    </a:solidFill>
                    <a:prstDash val="solid"/>
                  </a:ln>
                  <a:solidFill>
                    <a:srgbClr val="9790BE"/>
                  </a:solidFill>
                  <a:effectLst>
                    <a:outerShdw blurRad="38100" dist="38100" dir="2700000" algn="tl">
                      <a:srgbClr val="000000">
                        <a:alpha val="43137"/>
                      </a:srgbClr>
                    </a:outerShdw>
                  </a:effectLst>
                  <a:latin typeface="Roboto Light" panose="02000000000000000000"/>
                </a:rPr>
                <a:t>5</a:t>
              </a:r>
              <a:endParaRPr kumimoji="0" lang="fr-FR" sz="28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Roboto Light" panose="02000000000000000000"/>
              </a:endParaRPr>
            </a:p>
          </p:txBody>
        </p:sp>
        <p:sp>
          <p:nvSpPr>
            <p:cNvPr id="61" name="ZoneTexte 60"/>
            <p:cNvSpPr txBox="1"/>
            <p:nvPr/>
          </p:nvSpPr>
          <p:spPr>
            <a:xfrm>
              <a:off x="9839897" y="5529472"/>
              <a:ext cx="2175454" cy="307777"/>
            </a:xfrm>
            <a:prstGeom prst="rect">
              <a:avLst/>
            </a:prstGeom>
            <a:noFill/>
          </p:spPr>
          <p:txBody>
            <a:bodyPr wrap="square" rtlCol="0">
              <a:spAutoFit/>
            </a:bodyPr>
            <a:lstStyle/>
            <a:p>
              <a:pPr algn="ctr"/>
              <a:r>
                <a:rPr lang="fr-FR" sz="1400" dirty="0">
                  <a:latin typeface="Roboto Light" panose="02000000000000000000"/>
                </a:rPr>
                <a:t>HEBDOMADAIRE</a:t>
              </a:r>
            </a:p>
          </p:txBody>
        </p:sp>
      </p:grpSp>
      <p:sp>
        <p:nvSpPr>
          <p:cNvPr id="62" name="Organigramme : Terminateur 61"/>
          <p:cNvSpPr/>
          <p:nvPr/>
        </p:nvSpPr>
        <p:spPr>
          <a:xfrm>
            <a:off x="7591203" y="1807442"/>
            <a:ext cx="2419162" cy="1007184"/>
          </a:xfrm>
          <a:prstGeom prst="flowChartTerminator">
            <a:avLst/>
          </a:prstGeom>
          <a:solidFill>
            <a:schemeClr val="bg1"/>
          </a:solidFill>
          <a:ln w="28575">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schemeClr val="tx1"/>
                </a:solidFill>
                <a:latin typeface="Roboto Light" panose="02000000000000000000"/>
              </a:rPr>
              <a:t>    + 5 gouttes de </a:t>
            </a:r>
            <a:r>
              <a:rPr lang="fr-FR" sz="1400" dirty="0" err="1">
                <a:solidFill>
                  <a:schemeClr val="tx1"/>
                </a:solidFill>
                <a:latin typeface="Roboto Light" panose="02000000000000000000"/>
              </a:rPr>
              <a:t>Juvénil</a:t>
            </a:r>
            <a:endParaRPr lang="fr-FR" sz="1400" dirty="0">
              <a:solidFill>
                <a:schemeClr val="tx1"/>
              </a:solidFill>
              <a:latin typeface="Roboto Light" panose="02000000000000000000"/>
            </a:endParaRPr>
          </a:p>
        </p:txBody>
      </p:sp>
      <p:pic>
        <p:nvPicPr>
          <p:cNvPr id="63" name="Image 62"/>
          <p:cNvPicPr>
            <a:picLocks noChangeAspect="1"/>
          </p:cNvPicPr>
          <p:nvPr/>
        </p:nvPicPr>
        <p:blipFill>
          <a:blip r:embed="rId11">
            <a:extLst>
              <a:ext uri="{BEBA8EAE-BF5A-486C-A8C5-ECC9F3942E4B}">
                <a14:imgProps xmlns:a14="http://schemas.microsoft.com/office/drawing/2010/main">
                  <a14:imgLayer r:embed="rId12">
                    <a14:imgEffect>
                      <a14:backgroundRemoval t="9195" b="89080" l="828" r="96894"/>
                    </a14:imgEffect>
                  </a14:imgLayer>
                </a14:imgProps>
              </a:ext>
            </a:extLst>
          </a:blip>
          <a:stretch>
            <a:fillRect/>
          </a:stretch>
        </p:blipFill>
        <p:spPr>
          <a:xfrm rot="7214342" flipV="1">
            <a:off x="7773567" y="2851245"/>
            <a:ext cx="1339156" cy="586965"/>
          </a:xfrm>
          <a:prstGeom prst="rect">
            <a:avLst/>
          </a:prstGeom>
        </p:spPr>
      </p:pic>
      <p:pic>
        <p:nvPicPr>
          <p:cNvPr id="64" name="Picture 6" descr="juvénile yon-k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14057" y="1909956"/>
            <a:ext cx="329720" cy="810788"/>
          </a:xfrm>
          <a:prstGeom prst="rect">
            <a:avLst/>
          </a:prstGeom>
          <a:noFill/>
          <a:extLst>
            <a:ext uri="{909E8E84-426E-40DD-AFC4-6F175D3DCCD1}">
              <a14:hiddenFill xmlns:a14="http://schemas.microsoft.com/office/drawing/2010/main">
                <a:solidFill>
                  <a:srgbClr val="FFFFFF"/>
                </a:solidFill>
              </a14:hiddenFill>
            </a:ext>
          </a:extLst>
        </p:spPr>
      </p:pic>
      <p:sp>
        <p:nvSpPr>
          <p:cNvPr id="65" name="Organigramme : Terminateur 64"/>
          <p:cNvSpPr/>
          <p:nvPr/>
        </p:nvSpPr>
        <p:spPr>
          <a:xfrm>
            <a:off x="1169581" y="5966460"/>
            <a:ext cx="1903966" cy="710713"/>
          </a:xfrm>
          <a:prstGeom prst="flowChartTerminator">
            <a:avLst/>
          </a:prstGeom>
          <a:solidFill>
            <a:schemeClr val="bg1"/>
          </a:solidFill>
          <a:ln w="28575">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schemeClr val="tx1"/>
                </a:solidFill>
                <a:latin typeface="Roboto Light" panose="02000000000000000000"/>
              </a:rPr>
              <a:t>En couche épaisse</a:t>
            </a:r>
          </a:p>
          <a:p>
            <a:pPr lvl="0" algn="ctr">
              <a:defRPr/>
            </a:pPr>
            <a:r>
              <a:rPr lang="fr-FR" sz="1400" dirty="0">
                <a:solidFill>
                  <a:schemeClr val="tx1"/>
                </a:solidFill>
                <a:latin typeface="Roboto Light" panose="02000000000000000000"/>
              </a:rPr>
              <a:t>le soir</a:t>
            </a:r>
          </a:p>
        </p:txBody>
      </p:sp>
      <p:pic>
        <p:nvPicPr>
          <p:cNvPr id="66" name="Image 65"/>
          <p:cNvPicPr>
            <a:picLocks noChangeAspect="1"/>
          </p:cNvPicPr>
          <p:nvPr/>
        </p:nvPicPr>
        <p:blipFill>
          <a:blip r:embed="rId11">
            <a:extLst>
              <a:ext uri="{BEBA8EAE-BF5A-486C-A8C5-ECC9F3942E4B}">
                <a14:imgProps xmlns:a14="http://schemas.microsoft.com/office/drawing/2010/main">
                  <a14:imgLayer r:embed="rId12">
                    <a14:imgEffect>
                      <a14:backgroundRemoval t="9195" b="89080" l="828" r="96894"/>
                    </a14:imgEffect>
                  </a14:imgLayer>
                </a14:imgProps>
              </a:ext>
            </a:extLst>
          </a:blip>
          <a:stretch>
            <a:fillRect/>
          </a:stretch>
        </p:blipFill>
        <p:spPr>
          <a:xfrm rot="18168959">
            <a:off x="2255492" y="5285566"/>
            <a:ext cx="1894245" cy="380357"/>
          </a:xfrm>
          <a:prstGeom prst="rect">
            <a:avLst/>
          </a:prstGeom>
        </p:spPr>
      </p:pic>
      <p:grpSp>
        <p:nvGrpSpPr>
          <p:cNvPr id="45" name="Groupe 44">
            <a:extLst>
              <a:ext uri="{FF2B5EF4-FFF2-40B4-BE49-F238E27FC236}">
                <a16:creationId xmlns:a16="http://schemas.microsoft.com/office/drawing/2014/main" id="{7F14DF54-3D6D-44F1-9DE0-6C6C61D64839}"/>
              </a:ext>
            </a:extLst>
          </p:cNvPr>
          <p:cNvGrpSpPr/>
          <p:nvPr/>
        </p:nvGrpSpPr>
        <p:grpSpPr>
          <a:xfrm>
            <a:off x="332544" y="882725"/>
            <a:ext cx="3672840" cy="1053646"/>
            <a:chOff x="398417" y="523011"/>
            <a:chExt cx="3672840" cy="1053646"/>
          </a:xfrm>
        </p:grpSpPr>
        <p:sp>
          <p:nvSpPr>
            <p:cNvPr id="47" name="Rectangle 46">
              <a:extLst>
                <a:ext uri="{FF2B5EF4-FFF2-40B4-BE49-F238E27FC236}">
                  <a16:creationId xmlns:a16="http://schemas.microsoft.com/office/drawing/2014/main" id="{A53C2153-AA46-46A1-9B53-EE19A01589D5}"/>
                </a:ext>
              </a:extLst>
            </p:cNvPr>
            <p:cNvSpPr/>
            <p:nvPr/>
          </p:nvSpPr>
          <p:spPr>
            <a:xfrm>
              <a:off x="398417" y="662549"/>
              <a:ext cx="3672840" cy="765518"/>
            </a:xfrm>
            <a:prstGeom prst="rect">
              <a:avLst/>
            </a:prstGeom>
            <a:solidFill>
              <a:schemeClr val="bg1"/>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400" dirty="0">
                  <a:solidFill>
                    <a:prstClr val="black"/>
                  </a:solidFill>
                  <a:latin typeface="Roboto Light" panose="02000000000000000000"/>
                </a:rPr>
                <a:t>65 </a:t>
              </a:r>
              <a:r>
                <a:rPr lang="en-US" sz="1400" dirty="0" err="1">
                  <a:solidFill>
                    <a:prstClr val="black"/>
                  </a:solidFill>
                  <a:latin typeface="Roboto Light" panose="02000000000000000000"/>
                </a:rPr>
                <a:t>ans</a:t>
              </a:r>
              <a:endParaRPr lang="en-US" sz="1400" dirty="0">
                <a:solidFill>
                  <a:prstClr val="black"/>
                </a:solidFill>
                <a:latin typeface="Roboto Light" panose="02000000000000000000"/>
              </a:endParaRPr>
            </a:p>
            <a:p>
              <a:pPr lvl="0"/>
              <a:r>
                <a:rPr lang="en-US" sz="1400" dirty="0" err="1">
                  <a:solidFill>
                    <a:prstClr val="black"/>
                  </a:solidFill>
                  <a:latin typeface="Roboto Light" panose="02000000000000000000"/>
                </a:rPr>
                <a:t>Déreglement</a:t>
              </a:r>
              <a:r>
                <a:rPr lang="en-US" sz="1400" dirty="0">
                  <a:solidFill>
                    <a:prstClr val="black"/>
                  </a:solidFill>
                  <a:latin typeface="Roboto Light" panose="02000000000000000000"/>
                </a:rPr>
                <a:t> hormonal </a:t>
              </a:r>
            </a:p>
            <a:p>
              <a:pPr lvl="0"/>
              <a:r>
                <a:rPr lang="en-US" sz="1400" dirty="0" err="1">
                  <a:solidFill>
                    <a:prstClr val="black"/>
                  </a:solidFill>
                  <a:latin typeface="Roboto Light" panose="02000000000000000000"/>
                </a:rPr>
                <a:t>Peau</a:t>
              </a:r>
              <a:r>
                <a:rPr lang="en-US" sz="1400" dirty="0">
                  <a:solidFill>
                    <a:prstClr val="black"/>
                  </a:solidFill>
                  <a:latin typeface="Roboto Light" panose="02000000000000000000"/>
                </a:rPr>
                <a:t> sensible avec </a:t>
              </a:r>
              <a:r>
                <a:rPr lang="en-US" sz="1400" dirty="0" err="1">
                  <a:solidFill>
                    <a:prstClr val="black"/>
                  </a:solidFill>
                  <a:latin typeface="Roboto Light" panose="02000000000000000000"/>
                </a:rPr>
                <a:t>rougeurs</a:t>
              </a:r>
              <a:endParaRPr lang="en-US" sz="1400" dirty="0">
                <a:solidFill>
                  <a:prstClr val="black"/>
                </a:solidFill>
                <a:latin typeface="Roboto Light" panose="02000000000000000000"/>
              </a:endParaRPr>
            </a:p>
            <a:p>
              <a:pPr lvl="0"/>
              <a:r>
                <a:rPr lang="en-US" sz="1400" dirty="0">
                  <a:solidFill>
                    <a:prstClr val="black"/>
                  </a:solidFill>
                  <a:latin typeface="Roboto Light" panose="02000000000000000000"/>
                </a:rPr>
                <a:t>Grosses imperfections sur le bas du visage</a:t>
              </a:r>
            </a:p>
          </p:txBody>
        </p:sp>
        <p:sp>
          <p:nvSpPr>
            <p:cNvPr id="49" name="Rectangle 48">
              <a:extLst>
                <a:ext uri="{FF2B5EF4-FFF2-40B4-BE49-F238E27FC236}">
                  <a16:creationId xmlns:a16="http://schemas.microsoft.com/office/drawing/2014/main" id="{899C24E5-A4D8-4CA3-9E41-FD719FB47483}"/>
                </a:ext>
              </a:extLst>
            </p:cNvPr>
            <p:cNvSpPr/>
            <p:nvPr/>
          </p:nvSpPr>
          <p:spPr>
            <a:xfrm>
              <a:off x="423486" y="523011"/>
              <a:ext cx="3647771" cy="1053646"/>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9" name="Image 68">
            <a:extLst>
              <a:ext uri="{FF2B5EF4-FFF2-40B4-BE49-F238E27FC236}">
                <a16:creationId xmlns:a16="http://schemas.microsoft.com/office/drawing/2014/main" id="{D3A409B6-5C97-4083-9EBE-A015E4A46044}"/>
              </a:ext>
            </a:extLst>
          </p:cNvPr>
          <p:cNvPicPr>
            <a:picLocks noChangeAspect="1"/>
          </p:cNvPicPr>
          <p:nvPr/>
        </p:nvPicPr>
        <p:blipFill rotWithShape="1">
          <a:blip r:embed="rId14"/>
          <a:srcRect r="57298"/>
          <a:stretch/>
        </p:blipFill>
        <p:spPr>
          <a:xfrm>
            <a:off x="1273915" y="2308185"/>
            <a:ext cx="1236694" cy="2786699"/>
          </a:xfrm>
          <a:prstGeom prst="rect">
            <a:avLst/>
          </a:prstGeom>
        </p:spPr>
      </p:pic>
    </p:spTree>
    <p:extLst>
      <p:ext uri="{BB962C8B-B14F-4D97-AF65-F5344CB8AC3E}">
        <p14:creationId xmlns:p14="http://schemas.microsoft.com/office/powerpoint/2010/main" val="262361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p:cTn id="28" dur="500" fill="hold"/>
                                        <p:tgtEl>
                                          <p:spTgt spid="65"/>
                                        </p:tgtEl>
                                        <p:attrNameLst>
                                          <p:attrName>ppt_w</p:attrName>
                                        </p:attrNameLst>
                                      </p:cBhvr>
                                      <p:tavLst>
                                        <p:tav tm="0">
                                          <p:val>
                                            <p:fltVal val="0"/>
                                          </p:val>
                                        </p:tav>
                                        <p:tav tm="100000">
                                          <p:val>
                                            <p:strVal val="#ppt_w"/>
                                          </p:val>
                                        </p:tav>
                                      </p:tavLst>
                                    </p:anim>
                                    <p:anim calcmode="lin" valueType="num">
                                      <p:cBhvr>
                                        <p:cTn id="29" dur="500" fill="hold"/>
                                        <p:tgtEl>
                                          <p:spTgt spid="65"/>
                                        </p:tgtEl>
                                        <p:attrNameLst>
                                          <p:attrName>ppt_h</p:attrName>
                                        </p:attrNameLst>
                                      </p:cBhvr>
                                      <p:tavLst>
                                        <p:tav tm="0">
                                          <p:val>
                                            <p:fltVal val="0"/>
                                          </p:val>
                                        </p:tav>
                                        <p:tav tm="100000">
                                          <p:val>
                                            <p:strVal val="#ppt_h"/>
                                          </p:val>
                                        </p:tav>
                                      </p:tavLst>
                                    </p:anim>
                                    <p:animEffect transition="in" filter="fade">
                                      <p:cBhvr>
                                        <p:cTn id="30" dur="500"/>
                                        <p:tgtEl>
                                          <p:spTgt spid="65"/>
                                        </p:tgtEl>
                                      </p:cBhvr>
                                    </p:animEffect>
                                  </p:childTnLst>
                                </p:cTn>
                              </p:par>
                              <p:par>
                                <p:cTn id="31" presetID="53" presetClass="entr" presetSubtype="16"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p:cTn id="33" dur="500" fill="hold"/>
                                        <p:tgtEl>
                                          <p:spTgt spid="66"/>
                                        </p:tgtEl>
                                        <p:attrNameLst>
                                          <p:attrName>ppt_w</p:attrName>
                                        </p:attrNameLst>
                                      </p:cBhvr>
                                      <p:tavLst>
                                        <p:tav tm="0">
                                          <p:val>
                                            <p:fltVal val="0"/>
                                          </p:val>
                                        </p:tav>
                                        <p:tav tm="100000">
                                          <p:val>
                                            <p:strVal val="#ppt_w"/>
                                          </p:val>
                                        </p:tav>
                                      </p:tavLst>
                                    </p:anim>
                                    <p:anim calcmode="lin" valueType="num">
                                      <p:cBhvr>
                                        <p:cTn id="34" dur="500" fill="hold"/>
                                        <p:tgtEl>
                                          <p:spTgt spid="66"/>
                                        </p:tgtEl>
                                        <p:attrNameLst>
                                          <p:attrName>ppt_h</p:attrName>
                                        </p:attrNameLst>
                                      </p:cBhvr>
                                      <p:tavLst>
                                        <p:tav tm="0">
                                          <p:val>
                                            <p:fltVal val="0"/>
                                          </p:val>
                                        </p:tav>
                                        <p:tav tm="100000">
                                          <p:val>
                                            <p:strVal val="#ppt_h"/>
                                          </p:val>
                                        </p:tav>
                                      </p:tavLst>
                                    </p:anim>
                                    <p:animEffect transition="in" filter="fade">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p:cTn id="45" dur="500" fill="hold"/>
                                        <p:tgtEl>
                                          <p:spTgt spid="62"/>
                                        </p:tgtEl>
                                        <p:attrNameLst>
                                          <p:attrName>ppt_w</p:attrName>
                                        </p:attrNameLst>
                                      </p:cBhvr>
                                      <p:tavLst>
                                        <p:tav tm="0">
                                          <p:val>
                                            <p:fltVal val="0"/>
                                          </p:val>
                                        </p:tav>
                                        <p:tav tm="100000">
                                          <p:val>
                                            <p:strVal val="#ppt_w"/>
                                          </p:val>
                                        </p:tav>
                                      </p:tavLst>
                                    </p:anim>
                                    <p:anim calcmode="lin" valueType="num">
                                      <p:cBhvr>
                                        <p:cTn id="46" dur="500" fill="hold"/>
                                        <p:tgtEl>
                                          <p:spTgt spid="62"/>
                                        </p:tgtEl>
                                        <p:attrNameLst>
                                          <p:attrName>ppt_h</p:attrName>
                                        </p:attrNameLst>
                                      </p:cBhvr>
                                      <p:tavLst>
                                        <p:tav tm="0">
                                          <p:val>
                                            <p:fltVal val="0"/>
                                          </p:val>
                                        </p:tav>
                                        <p:tav tm="100000">
                                          <p:val>
                                            <p:strVal val="#ppt_h"/>
                                          </p:val>
                                        </p:tav>
                                      </p:tavLst>
                                    </p:anim>
                                    <p:animEffect transition="in" filter="fade">
                                      <p:cBhvr>
                                        <p:cTn id="47" dur="500"/>
                                        <p:tgtEl>
                                          <p:spTgt spid="62"/>
                                        </p:tgtEl>
                                      </p:cBhvr>
                                    </p:animEffect>
                                  </p:childTnLst>
                                </p:cTn>
                              </p:par>
                              <p:par>
                                <p:cTn id="48" presetID="53" presetClass="entr" presetSubtype="16" fill="hold" nodeType="with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p:cTn id="50" dur="500" fill="hold"/>
                                        <p:tgtEl>
                                          <p:spTgt spid="63"/>
                                        </p:tgtEl>
                                        <p:attrNameLst>
                                          <p:attrName>ppt_w</p:attrName>
                                        </p:attrNameLst>
                                      </p:cBhvr>
                                      <p:tavLst>
                                        <p:tav tm="0">
                                          <p:val>
                                            <p:fltVal val="0"/>
                                          </p:val>
                                        </p:tav>
                                        <p:tav tm="100000">
                                          <p:val>
                                            <p:strVal val="#ppt_w"/>
                                          </p:val>
                                        </p:tav>
                                      </p:tavLst>
                                    </p:anim>
                                    <p:anim calcmode="lin" valueType="num">
                                      <p:cBhvr>
                                        <p:cTn id="51" dur="500" fill="hold"/>
                                        <p:tgtEl>
                                          <p:spTgt spid="63"/>
                                        </p:tgtEl>
                                        <p:attrNameLst>
                                          <p:attrName>ppt_h</p:attrName>
                                        </p:attrNameLst>
                                      </p:cBhvr>
                                      <p:tavLst>
                                        <p:tav tm="0">
                                          <p:val>
                                            <p:fltVal val="0"/>
                                          </p:val>
                                        </p:tav>
                                        <p:tav tm="100000">
                                          <p:val>
                                            <p:strVal val="#ppt_h"/>
                                          </p:val>
                                        </p:tav>
                                      </p:tavLst>
                                    </p:anim>
                                    <p:animEffect transition="in" filter="fade">
                                      <p:cBhvr>
                                        <p:cTn id="52" dur="500"/>
                                        <p:tgtEl>
                                          <p:spTgt spid="63"/>
                                        </p:tgtEl>
                                      </p:cBhvr>
                                    </p:animEffect>
                                  </p:childTnLst>
                                </p:cTn>
                              </p:par>
                              <p:par>
                                <p:cTn id="53" presetID="53" presetClass="entr" presetSubtype="16" fill="hold" nodeType="with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p:cTn id="55" dur="500" fill="hold"/>
                                        <p:tgtEl>
                                          <p:spTgt spid="64"/>
                                        </p:tgtEl>
                                        <p:attrNameLst>
                                          <p:attrName>ppt_w</p:attrName>
                                        </p:attrNameLst>
                                      </p:cBhvr>
                                      <p:tavLst>
                                        <p:tav tm="0">
                                          <p:val>
                                            <p:fltVal val="0"/>
                                          </p:val>
                                        </p:tav>
                                        <p:tav tm="100000">
                                          <p:val>
                                            <p:strVal val="#ppt_w"/>
                                          </p:val>
                                        </p:tav>
                                      </p:tavLst>
                                    </p:anim>
                                    <p:anim calcmode="lin" valueType="num">
                                      <p:cBhvr>
                                        <p:cTn id="56" dur="500" fill="hold"/>
                                        <p:tgtEl>
                                          <p:spTgt spid="64"/>
                                        </p:tgtEl>
                                        <p:attrNameLst>
                                          <p:attrName>ppt_h</p:attrName>
                                        </p:attrNameLst>
                                      </p:cBhvr>
                                      <p:tavLst>
                                        <p:tav tm="0">
                                          <p:val>
                                            <p:fltVal val="0"/>
                                          </p:val>
                                        </p:tav>
                                        <p:tav tm="100000">
                                          <p:val>
                                            <p:strVal val="#ppt_h"/>
                                          </p:val>
                                        </p:tav>
                                      </p:tavLst>
                                    </p:anim>
                                    <p:animEffect transition="in" filter="fade">
                                      <p:cBhvr>
                                        <p:cTn id="57" dur="500"/>
                                        <p:tgtEl>
                                          <p:spTgt spid="6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F5DA592D-1408-473D-8E21-10AC0250C492}"/>
              </a:ext>
            </a:extLst>
          </p:cNvPr>
          <p:cNvSpPr txBox="1">
            <a:spLocks/>
          </p:cNvSpPr>
          <p:nvPr/>
        </p:nvSpPr>
        <p:spPr>
          <a:xfrm>
            <a:off x="209550" y="536343"/>
            <a:ext cx="11772899"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solidFill>
                  <a:srgbClr val="3E3E3E"/>
                </a:solidFill>
                <a:latin typeface="KyivType Sans2" panose="00000500000000000000" pitchFamily="50" charset="0"/>
              </a:rPr>
              <a:t>L'acné : qu’est ce que c’est ?</a:t>
            </a:r>
          </a:p>
        </p:txBody>
      </p:sp>
      <p:sp>
        <p:nvSpPr>
          <p:cNvPr id="5" name="Rectangle 4">
            <a:extLst>
              <a:ext uri="{FF2B5EF4-FFF2-40B4-BE49-F238E27FC236}">
                <a16:creationId xmlns:a16="http://schemas.microsoft.com/office/drawing/2014/main" id="{23138154-C2FB-4D25-98A0-283257411DED}"/>
              </a:ext>
            </a:extLst>
          </p:cNvPr>
          <p:cNvSpPr/>
          <p:nvPr/>
        </p:nvSpPr>
        <p:spPr>
          <a:xfrm>
            <a:off x="0" y="1480412"/>
            <a:ext cx="12192000" cy="338554"/>
          </a:xfrm>
          <a:prstGeom prst="rect">
            <a:avLst/>
          </a:prstGeom>
        </p:spPr>
        <p:txBody>
          <a:bodyPr wrap="square">
            <a:spAutoFit/>
          </a:bodyPr>
          <a:lstStyle/>
          <a:p>
            <a:pPr algn="ctr"/>
            <a:r>
              <a:rPr lang="fr-FR" sz="1600" dirty="0">
                <a:solidFill>
                  <a:schemeClr val="tx1">
                    <a:lumMod val="75000"/>
                    <a:lumOff val="25000"/>
                  </a:schemeClr>
                </a:solidFill>
                <a:latin typeface="Roboto Light" panose="02000000000000000000" pitchFamily="2" charset="0"/>
                <a:ea typeface="Roboto Light" panose="02000000000000000000" pitchFamily="2" charset="0"/>
              </a:rPr>
              <a:t>C’est un trouble du follicule </a:t>
            </a:r>
            <a:r>
              <a:rPr lang="fr-FR" sz="1600" dirty="0" err="1">
                <a:solidFill>
                  <a:schemeClr val="tx1">
                    <a:lumMod val="75000"/>
                    <a:lumOff val="25000"/>
                  </a:schemeClr>
                </a:solidFill>
                <a:latin typeface="Roboto Light" panose="02000000000000000000" pitchFamily="2" charset="0"/>
                <a:ea typeface="Roboto Light" panose="02000000000000000000" pitchFamily="2" charset="0"/>
              </a:rPr>
              <a:t>pilo</a:t>
            </a:r>
            <a:r>
              <a:rPr lang="fr-FR" sz="1600" dirty="0">
                <a:solidFill>
                  <a:schemeClr val="tx1">
                    <a:lumMod val="75000"/>
                    <a:lumOff val="25000"/>
                  </a:schemeClr>
                </a:solidFill>
                <a:latin typeface="Roboto Light" panose="02000000000000000000" pitchFamily="2" charset="0"/>
                <a:ea typeface="Roboto Light" panose="02000000000000000000" pitchFamily="2" charset="0"/>
              </a:rPr>
              <a:t> sébacé qui associe plusieurs anomalies</a:t>
            </a:r>
          </a:p>
        </p:txBody>
      </p:sp>
      <p:sp>
        <p:nvSpPr>
          <p:cNvPr id="6" name="Rectangle 5">
            <a:extLst>
              <a:ext uri="{FF2B5EF4-FFF2-40B4-BE49-F238E27FC236}">
                <a16:creationId xmlns:a16="http://schemas.microsoft.com/office/drawing/2014/main" id="{772F6F54-BF8D-41C0-A157-749C8C58308E}"/>
              </a:ext>
            </a:extLst>
          </p:cNvPr>
          <p:cNvSpPr/>
          <p:nvPr/>
        </p:nvSpPr>
        <p:spPr>
          <a:xfrm>
            <a:off x="3284620" y="3999979"/>
            <a:ext cx="8494296" cy="1313180"/>
          </a:xfrm>
          <a:prstGeom prst="rect">
            <a:avLst/>
          </a:prstGeom>
          <a:noFill/>
          <a:ln>
            <a:solidFill>
              <a:srgbClr val="B7A1C7"/>
            </a:solidFill>
          </a:ln>
        </p:spPr>
        <p:txBody>
          <a:bodyPr wrap="square">
            <a:spAutoFit/>
          </a:bodyPr>
          <a:lstStyle/>
          <a:p>
            <a:pPr marL="285750" indent="-285750" algn="just">
              <a:buFont typeface="Wingdings" panose="05000000000000000000" pitchFamily="2" charset="2"/>
              <a:buChar char="Ø"/>
            </a:pP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HYPERPRODUCTION DE SEBUM produite par la glande sébacée, active sous l’influence des hormones</a:t>
            </a:r>
          </a:p>
          <a:p>
            <a:pPr marL="285750" indent="-285750" algn="just">
              <a:buFont typeface="Wingdings" panose="05000000000000000000" pitchFamily="2" charset="2"/>
              <a:buChar char="Ø"/>
            </a:pP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OBSTRUCTION DU CANAL FOLLICULAIRE empêchant l’élimination normale du sébum</a:t>
            </a:r>
          </a:p>
          <a:p>
            <a:pPr marL="285750" indent="-285750" algn="just">
              <a:buFont typeface="Wingdings" panose="05000000000000000000" pitchFamily="2" charset="2"/>
              <a:buChar char="Ø"/>
            </a:pP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INFLAMMATION due à la prolifération d’agents microbiens</a:t>
            </a:r>
          </a:p>
        </p:txBody>
      </p:sp>
      <p:grpSp>
        <p:nvGrpSpPr>
          <p:cNvPr id="3" name="Groupe 2">
            <a:extLst>
              <a:ext uri="{FF2B5EF4-FFF2-40B4-BE49-F238E27FC236}">
                <a16:creationId xmlns:a16="http://schemas.microsoft.com/office/drawing/2014/main" id="{7D328C6C-A0D7-4496-A624-EA3911E9CEB7}"/>
              </a:ext>
            </a:extLst>
          </p:cNvPr>
          <p:cNvGrpSpPr/>
          <p:nvPr/>
        </p:nvGrpSpPr>
        <p:grpSpPr>
          <a:xfrm>
            <a:off x="236387" y="3508147"/>
            <a:ext cx="2546498" cy="1712913"/>
            <a:chOff x="209550" y="3430216"/>
            <a:chExt cx="2546498" cy="1712913"/>
          </a:xfrm>
        </p:grpSpPr>
        <p:sp>
          <p:nvSpPr>
            <p:cNvPr id="7" name="ZoneTexte 6">
              <a:extLst>
                <a:ext uri="{FF2B5EF4-FFF2-40B4-BE49-F238E27FC236}">
                  <a16:creationId xmlns:a16="http://schemas.microsoft.com/office/drawing/2014/main" id="{FB8989D6-D9E9-49D5-BA83-CED795B30A33}"/>
                </a:ext>
              </a:extLst>
            </p:cNvPr>
            <p:cNvSpPr txBox="1"/>
            <p:nvPr/>
          </p:nvSpPr>
          <p:spPr>
            <a:xfrm rot="5400000">
              <a:off x="648143" y="2991623"/>
              <a:ext cx="1669312" cy="2546498"/>
            </a:xfrm>
            <a:prstGeom prst="rect">
              <a:avLst/>
            </a:prstGeom>
          </p:spPr>
          <p:txBody>
            <a:bodyPr vert="vert270" lIns="91440" tIns="45720" rIns="91440" bIns="45720" rtlCol="0" anchor="ctr">
              <a:noAutofit/>
            </a:bodyPr>
            <a:lstStyle>
              <a:defPPr>
                <a:defRPr lang="fr-FR"/>
              </a:defPPr>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fr-FR" sz="5400" dirty="0">
                  <a:solidFill>
                    <a:srgbClr val="B7A1C7"/>
                  </a:solidFill>
                </a:rPr>
                <a:t>80%</a:t>
              </a:r>
            </a:p>
          </p:txBody>
        </p:sp>
        <p:sp>
          <p:nvSpPr>
            <p:cNvPr id="8" name="Rectangle 7">
              <a:extLst>
                <a:ext uri="{FF2B5EF4-FFF2-40B4-BE49-F238E27FC236}">
                  <a16:creationId xmlns:a16="http://schemas.microsoft.com/office/drawing/2014/main" id="{9640777D-571D-4D27-85AD-788337F56BF7}"/>
                </a:ext>
              </a:extLst>
            </p:cNvPr>
            <p:cNvSpPr/>
            <p:nvPr/>
          </p:nvSpPr>
          <p:spPr>
            <a:xfrm>
              <a:off x="432122" y="4619909"/>
              <a:ext cx="2177727" cy="523220"/>
            </a:xfrm>
            <a:prstGeom prst="rect">
              <a:avLst/>
            </a:prstGeom>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L’acné touche près de 80% des adolescents</a:t>
              </a:r>
            </a:p>
          </p:txBody>
        </p:sp>
      </p:grpSp>
      <p:sp>
        <p:nvSpPr>
          <p:cNvPr id="9" name="Rectangle 8">
            <a:extLst>
              <a:ext uri="{FF2B5EF4-FFF2-40B4-BE49-F238E27FC236}">
                <a16:creationId xmlns:a16="http://schemas.microsoft.com/office/drawing/2014/main" id="{37246F03-EF7C-4D84-8C84-0F0D5E985189}"/>
              </a:ext>
            </a:extLst>
          </p:cNvPr>
          <p:cNvSpPr/>
          <p:nvPr/>
        </p:nvSpPr>
        <p:spPr>
          <a:xfrm>
            <a:off x="264041" y="2406747"/>
            <a:ext cx="2491190" cy="4174527"/>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37D719D-91D2-4AF9-98DB-55EF05B822A8}"/>
              </a:ext>
            </a:extLst>
          </p:cNvPr>
          <p:cNvSpPr/>
          <p:nvPr/>
        </p:nvSpPr>
        <p:spPr>
          <a:xfrm>
            <a:off x="3284620" y="2376441"/>
            <a:ext cx="8494296" cy="1313180"/>
          </a:xfrm>
          <a:prstGeom prst="rect">
            <a:avLst/>
          </a:prstGeom>
          <a:solidFill>
            <a:srgbClr val="DFD6E6"/>
          </a:solidFill>
          <a:ln>
            <a:noFill/>
          </a:ln>
        </p:spPr>
        <p:txBody>
          <a:bodyPr wrap="square">
            <a:spAutoFit/>
          </a:bodyPr>
          <a:lstStyle/>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Qu’est ce que le sébum ?</a:t>
            </a: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Film huileux sécrété naturellement par la peau qui maintien l’</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hydratation</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de l’épiderme,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protège</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la peau du dessèchement, des agressions extérieures et entretien sa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souplesse</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a:t>
            </a: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Quand il est produits en excès il est à l’origine de la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peau grasse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ou de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boutons d’acné</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grpSp>
        <p:nvGrpSpPr>
          <p:cNvPr id="16" name="Groupe 15">
            <a:extLst>
              <a:ext uri="{FF2B5EF4-FFF2-40B4-BE49-F238E27FC236}">
                <a16:creationId xmlns:a16="http://schemas.microsoft.com/office/drawing/2014/main" id="{93250DB1-B41A-4B73-B98B-3579046F19AD}"/>
              </a:ext>
            </a:extLst>
          </p:cNvPr>
          <p:cNvGrpSpPr/>
          <p:nvPr/>
        </p:nvGrpSpPr>
        <p:grpSpPr>
          <a:xfrm>
            <a:off x="133350" y="1971675"/>
            <a:ext cx="2546498" cy="1928357"/>
            <a:chOff x="133350" y="1990725"/>
            <a:chExt cx="2546498" cy="1928357"/>
          </a:xfrm>
        </p:grpSpPr>
        <p:sp>
          <p:nvSpPr>
            <p:cNvPr id="12" name="ZoneTexte 11">
              <a:extLst>
                <a:ext uri="{FF2B5EF4-FFF2-40B4-BE49-F238E27FC236}">
                  <a16:creationId xmlns:a16="http://schemas.microsoft.com/office/drawing/2014/main" id="{53D6CC12-FC76-4EE1-BB0D-A0DCC1A8C908}"/>
                </a:ext>
              </a:extLst>
            </p:cNvPr>
            <p:cNvSpPr txBox="1"/>
            <p:nvPr/>
          </p:nvSpPr>
          <p:spPr>
            <a:xfrm rot="5400000">
              <a:off x="571943" y="1552132"/>
              <a:ext cx="1669312" cy="2546498"/>
            </a:xfrm>
            <a:prstGeom prst="rect">
              <a:avLst/>
            </a:prstGeom>
          </p:spPr>
          <p:txBody>
            <a:bodyPr vert="vert270" lIns="91440" tIns="45720" rIns="91440" bIns="45720" rtlCol="0" anchor="ctr">
              <a:noAutofit/>
            </a:bodyPr>
            <a:lstStyle>
              <a:defPPr>
                <a:defRPr lang="fr-FR"/>
              </a:defPPr>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fr-FR" sz="5400" dirty="0">
                  <a:solidFill>
                    <a:srgbClr val="B7A1C7"/>
                  </a:solidFill>
                </a:rPr>
                <a:t>20%</a:t>
              </a:r>
            </a:p>
          </p:txBody>
        </p:sp>
        <p:sp>
          <p:nvSpPr>
            <p:cNvPr id="13" name="Rectangle 12">
              <a:extLst>
                <a:ext uri="{FF2B5EF4-FFF2-40B4-BE49-F238E27FC236}">
                  <a16:creationId xmlns:a16="http://schemas.microsoft.com/office/drawing/2014/main" id="{613D784F-287A-4CEB-B5B6-105F6DA6A736}"/>
                </a:ext>
              </a:extLst>
            </p:cNvPr>
            <p:cNvSpPr/>
            <p:nvPr/>
          </p:nvSpPr>
          <p:spPr>
            <a:xfrm>
              <a:off x="432122" y="3180418"/>
              <a:ext cx="2177727" cy="738664"/>
            </a:xfrm>
            <a:prstGeom prst="rect">
              <a:avLst/>
            </a:prstGeom>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L'acné du nourrisson concerne environ 20% des nouveau-nés</a:t>
              </a:r>
            </a:p>
          </p:txBody>
        </p:sp>
      </p:grpSp>
      <p:grpSp>
        <p:nvGrpSpPr>
          <p:cNvPr id="2" name="Groupe 1">
            <a:extLst>
              <a:ext uri="{FF2B5EF4-FFF2-40B4-BE49-F238E27FC236}">
                <a16:creationId xmlns:a16="http://schemas.microsoft.com/office/drawing/2014/main" id="{38F9F484-6089-4E08-B736-75E7EFD9FE3A}"/>
              </a:ext>
            </a:extLst>
          </p:cNvPr>
          <p:cNvGrpSpPr/>
          <p:nvPr/>
        </p:nvGrpSpPr>
        <p:grpSpPr>
          <a:xfrm>
            <a:off x="133350" y="4829175"/>
            <a:ext cx="2546498" cy="1712913"/>
            <a:chOff x="133350" y="4829175"/>
            <a:chExt cx="2546498" cy="1712913"/>
          </a:xfrm>
        </p:grpSpPr>
        <p:sp>
          <p:nvSpPr>
            <p:cNvPr id="14" name="ZoneTexte 13">
              <a:extLst>
                <a:ext uri="{FF2B5EF4-FFF2-40B4-BE49-F238E27FC236}">
                  <a16:creationId xmlns:a16="http://schemas.microsoft.com/office/drawing/2014/main" id="{E745F8E1-082F-4CB2-B58B-B0C6BFD345A6}"/>
                </a:ext>
              </a:extLst>
            </p:cNvPr>
            <p:cNvSpPr txBox="1"/>
            <p:nvPr/>
          </p:nvSpPr>
          <p:spPr>
            <a:xfrm rot="5400000">
              <a:off x="571943" y="4390582"/>
              <a:ext cx="1669312" cy="2546498"/>
            </a:xfrm>
            <a:prstGeom prst="rect">
              <a:avLst/>
            </a:prstGeom>
          </p:spPr>
          <p:txBody>
            <a:bodyPr vert="vert270" lIns="91440" tIns="45720" rIns="91440" bIns="45720" rtlCol="0" anchor="ctr">
              <a:noAutofit/>
            </a:bodyPr>
            <a:lstStyle>
              <a:defPPr>
                <a:defRPr lang="fr-FR"/>
              </a:defPPr>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fr-FR" sz="5400" dirty="0">
                  <a:solidFill>
                    <a:srgbClr val="B7A1C7"/>
                  </a:solidFill>
                </a:rPr>
                <a:t>40%</a:t>
              </a:r>
            </a:p>
          </p:txBody>
        </p:sp>
        <p:sp>
          <p:nvSpPr>
            <p:cNvPr id="15" name="Rectangle 14">
              <a:extLst>
                <a:ext uri="{FF2B5EF4-FFF2-40B4-BE49-F238E27FC236}">
                  <a16:creationId xmlns:a16="http://schemas.microsoft.com/office/drawing/2014/main" id="{1832CA78-A6AD-4FA5-BE8D-88D449E26059}"/>
                </a:ext>
              </a:extLst>
            </p:cNvPr>
            <p:cNvSpPr/>
            <p:nvPr/>
          </p:nvSpPr>
          <p:spPr>
            <a:xfrm>
              <a:off x="432122" y="6018868"/>
              <a:ext cx="2177727" cy="523220"/>
            </a:xfrm>
            <a:prstGeom prst="rect">
              <a:avLst/>
            </a:prstGeom>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L'acné touche près de 40% des femmes adultes</a:t>
              </a:r>
            </a:p>
          </p:txBody>
        </p:sp>
      </p:grpSp>
      <p:sp>
        <p:nvSpPr>
          <p:cNvPr id="17" name="Rectangle 16">
            <a:extLst>
              <a:ext uri="{FF2B5EF4-FFF2-40B4-BE49-F238E27FC236}">
                <a16:creationId xmlns:a16="http://schemas.microsoft.com/office/drawing/2014/main" id="{B54DBAAC-3A4B-491B-ACD5-4F52C7678F7B}"/>
              </a:ext>
            </a:extLst>
          </p:cNvPr>
          <p:cNvSpPr/>
          <p:nvPr/>
        </p:nvSpPr>
        <p:spPr>
          <a:xfrm>
            <a:off x="3284620" y="5670043"/>
            <a:ext cx="8494296" cy="882293"/>
          </a:xfrm>
          <a:prstGeom prst="rect">
            <a:avLst/>
          </a:prstGeom>
          <a:noFill/>
          <a:ln>
            <a:noFill/>
          </a:ln>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A savoir :</a:t>
            </a:r>
          </a:p>
          <a:p>
            <a:pPr algn="just"/>
            <a:r>
              <a:rPr lang="fr-FR" sz="1400" i="1" dirty="0" err="1">
                <a:solidFill>
                  <a:schemeClr val="tx1">
                    <a:lumMod val="75000"/>
                    <a:lumOff val="25000"/>
                  </a:schemeClr>
                </a:solidFill>
                <a:latin typeface="Roboto Light" panose="02000000000000000000" pitchFamily="2" charset="0"/>
                <a:ea typeface="Roboto Light" panose="02000000000000000000" pitchFamily="2" charset="0"/>
              </a:rPr>
              <a:t>Propionobacterium</a:t>
            </a:r>
            <a:r>
              <a:rPr lang="fr-FR" sz="1400" i="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i="1" dirty="0" err="1">
                <a:solidFill>
                  <a:schemeClr val="tx1">
                    <a:lumMod val="75000"/>
                    <a:lumOff val="25000"/>
                  </a:schemeClr>
                </a:solidFill>
                <a:latin typeface="Roboto Light" panose="02000000000000000000" pitchFamily="2" charset="0"/>
                <a:ea typeface="Roboto Light" panose="02000000000000000000" pitchFamily="2" charset="0"/>
              </a:rPr>
              <a:t>acnes</a:t>
            </a:r>
            <a:r>
              <a:rPr lang="fr-FR" sz="1400" i="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est un micro organisme présent dans les follicules. En présence de grandes quantités de sébum il se multiplie et contribue à l’inflammation du follicule. </a:t>
            </a: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1418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ndel Recycled Notebook | Branded Eco Notebooks | Totally Brande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4" b="98926" l="9961" r="89844"/>
                    </a14:imgEffect>
                  </a14:imgLayer>
                </a14:imgProps>
              </a:ext>
              <a:ext uri="{28A0092B-C50C-407E-A947-70E740481C1C}">
                <a14:useLocalDpi xmlns:a14="http://schemas.microsoft.com/office/drawing/2010/main" val="0"/>
              </a:ext>
            </a:extLst>
          </a:blip>
          <a:srcRect/>
          <a:stretch>
            <a:fillRect/>
          </a:stretch>
        </p:blipFill>
        <p:spPr bwMode="auto">
          <a:xfrm>
            <a:off x="-413635" y="1766308"/>
            <a:ext cx="4564818" cy="398529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rotWithShape="1">
          <a:blip r:embed="rId5" cstate="print">
            <a:extLst>
              <a:ext uri="{28A0092B-C50C-407E-A947-70E740481C1C}">
                <a14:useLocalDpi xmlns:a14="http://schemas.microsoft.com/office/drawing/2010/main" val="0"/>
              </a:ext>
            </a:extLst>
          </a:blip>
          <a:srcRect l="37097" t="6873" r="39652" b="19725"/>
          <a:stretch/>
        </p:blipFill>
        <p:spPr>
          <a:xfrm>
            <a:off x="636173" y="2485729"/>
            <a:ext cx="628072" cy="2521838"/>
          </a:xfrm>
          <a:prstGeom prst="rect">
            <a:avLst/>
          </a:prstGeom>
        </p:spPr>
      </p:pic>
      <p:pic>
        <p:nvPicPr>
          <p:cNvPr id="7" name="Image 6"/>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1392687" y="2971836"/>
            <a:ext cx="433587" cy="411314"/>
          </a:xfrm>
          <a:prstGeom prst="rect">
            <a:avLst/>
          </a:prstGeom>
        </p:spPr>
      </p:pic>
      <p:pic>
        <p:nvPicPr>
          <p:cNvPr id="10" name="Image 9"/>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1392687" y="3625169"/>
            <a:ext cx="433587" cy="411314"/>
          </a:xfrm>
          <a:prstGeom prst="rect">
            <a:avLst/>
          </a:prstGeom>
        </p:spPr>
      </p:pic>
      <p:pic>
        <p:nvPicPr>
          <p:cNvPr id="11" name="Image 10"/>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1390251" y="4278502"/>
            <a:ext cx="433587" cy="411314"/>
          </a:xfrm>
          <a:prstGeom prst="rect">
            <a:avLst/>
          </a:prstGeom>
        </p:spPr>
      </p:pic>
      <p:sp>
        <p:nvSpPr>
          <p:cNvPr id="9" name="ZoneTexte 8"/>
          <p:cNvSpPr txBox="1"/>
          <p:nvPr/>
        </p:nvSpPr>
        <p:spPr>
          <a:xfrm>
            <a:off x="1834610" y="2915883"/>
            <a:ext cx="1746207" cy="523220"/>
          </a:xfrm>
          <a:prstGeom prst="rect">
            <a:avLst/>
          </a:prstGeom>
          <a:noFill/>
        </p:spPr>
        <p:txBody>
          <a:bodyPr wrap="square" rtlCol="0">
            <a:spAutoFit/>
          </a:bodyPr>
          <a:lstStyle/>
          <a:p>
            <a:r>
              <a:rPr lang="fr-FR" sz="1400" dirty="0">
                <a:latin typeface="Roboto Light" panose="02000000000000000000"/>
              </a:rPr>
              <a:t>Régule la production de sébum</a:t>
            </a:r>
          </a:p>
        </p:txBody>
      </p:sp>
      <p:sp>
        <p:nvSpPr>
          <p:cNvPr id="13" name="ZoneTexte 12"/>
          <p:cNvSpPr txBox="1"/>
          <p:nvPr/>
        </p:nvSpPr>
        <p:spPr>
          <a:xfrm>
            <a:off x="1823839" y="3667151"/>
            <a:ext cx="1746207" cy="307777"/>
          </a:xfrm>
          <a:prstGeom prst="rect">
            <a:avLst/>
          </a:prstGeom>
          <a:noFill/>
        </p:spPr>
        <p:txBody>
          <a:bodyPr wrap="square" rtlCol="0">
            <a:spAutoFit/>
          </a:bodyPr>
          <a:lstStyle/>
          <a:p>
            <a:r>
              <a:rPr lang="fr-FR" sz="1400" dirty="0">
                <a:latin typeface="Roboto Light" panose="02000000000000000000"/>
              </a:rPr>
              <a:t>Imperfections légères</a:t>
            </a:r>
          </a:p>
        </p:txBody>
      </p:sp>
      <p:sp>
        <p:nvSpPr>
          <p:cNvPr id="14" name="ZoneTexte 13"/>
          <p:cNvSpPr txBox="1"/>
          <p:nvPr/>
        </p:nvSpPr>
        <p:spPr>
          <a:xfrm>
            <a:off x="1827730" y="4320484"/>
            <a:ext cx="1746207" cy="307777"/>
          </a:xfrm>
          <a:prstGeom prst="rect">
            <a:avLst/>
          </a:prstGeom>
          <a:noFill/>
        </p:spPr>
        <p:txBody>
          <a:bodyPr wrap="square" rtlCol="0">
            <a:spAutoFit/>
          </a:bodyPr>
          <a:lstStyle/>
          <a:p>
            <a:r>
              <a:rPr lang="fr-FR" sz="1400" dirty="0">
                <a:latin typeface="Roboto Light" panose="02000000000000000000"/>
              </a:rPr>
              <a:t>Quintessence</a:t>
            </a:r>
          </a:p>
        </p:txBody>
      </p:sp>
      <p:pic>
        <p:nvPicPr>
          <p:cNvPr id="15" name="Picture 2" descr="Mendel Recycled Notebook | Branded Eco Notebooks | Totally Brande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4" b="98926" l="9961" r="89844"/>
                    </a14:imgEffect>
                  </a14:imgLayer>
                </a14:imgProps>
              </a:ext>
              <a:ext uri="{28A0092B-C50C-407E-A947-70E740481C1C}">
                <a14:useLocalDpi xmlns:a14="http://schemas.microsoft.com/office/drawing/2010/main" val="0"/>
              </a:ext>
            </a:extLst>
          </a:blip>
          <a:srcRect/>
          <a:stretch>
            <a:fillRect/>
          </a:stretch>
        </p:blipFill>
        <p:spPr bwMode="auto">
          <a:xfrm>
            <a:off x="3823875" y="1766308"/>
            <a:ext cx="4564818" cy="3985291"/>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5630197" y="2971836"/>
            <a:ext cx="433587" cy="411314"/>
          </a:xfrm>
          <a:prstGeom prst="rect">
            <a:avLst/>
          </a:prstGeom>
        </p:spPr>
      </p:pic>
      <p:pic>
        <p:nvPicPr>
          <p:cNvPr id="18" name="Image 17"/>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5630197" y="3625169"/>
            <a:ext cx="433587" cy="411314"/>
          </a:xfrm>
          <a:prstGeom prst="rect">
            <a:avLst/>
          </a:prstGeom>
        </p:spPr>
      </p:pic>
      <p:pic>
        <p:nvPicPr>
          <p:cNvPr id="19" name="Image 18"/>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5627761" y="4278502"/>
            <a:ext cx="433587" cy="411314"/>
          </a:xfrm>
          <a:prstGeom prst="rect">
            <a:avLst/>
          </a:prstGeom>
        </p:spPr>
      </p:pic>
      <p:sp>
        <p:nvSpPr>
          <p:cNvPr id="20" name="ZoneTexte 19"/>
          <p:cNvSpPr txBox="1"/>
          <p:nvPr/>
        </p:nvSpPr>
        <p:spPr>
          <a:xfrm>
            <a:off x="6072120" y="2915883"/>
            <a:ext cx="1746207" cy="523220"/>
          </a:xfrm>
          <a:prstGeom prst="rect">
            <a:avLst/>
          </a:prstGeom>
          <a:noFill/>
        </p:spPr>
        <p:txBody>
          <a:bodyPr wrap="square" rtlCol="0">
            <a:spAutoFit/>
          </a:bodyPr>
          <a:lstStyle/>
          <a:p>
            <a:r>
              <a:rPr lang="fr-FR" sz="1400" dirty="0">
                <a:latin typeface="Roboto Light" panose="02000000000000000000"/>
              </a:rPr>
              <a:t>Apaise les inflammations</a:t>
            </a:r>
          </a:p>
        </p:txBody>
      </p:sp>
      <p:sp>
        <p:nvSpPr>
          <p:cNvPr id="21" name="ZoneTexte 20"/>
          <p:cNvSpPr txBox="1"/>
          <p:nvPr/>
        </p:nvSpPr>
        <p:spPr>
          <a:xfrm>
            <a:off x="6061349" y="3667151"/>
            <a:ext cx="1746207" cy="307777"/>
          </a:xfrm>
          <a:prstGeom prst="rect">
            <a:avLst/>
          </a:prstGeom>
          <a:noFill/>
        </p:spPr>
        <p:txBody>
          <a:bodyPr wrap="square" rtlCol="0">
            <a:spAutoFit/>
          </a:bodyPr>
          <a:lstStyle/>
          <a:p>
            <a:r>
              <a:rPr lang="fr-FR" sz="1400" dirty="0">
                <a:latin typeface="Roboto Light" panose="02000000000000000000"/>
              </a:rPr>
              <a:t>Anti-rougeurs</a:t>
            </a:r>
          </a:p>
        </p:txBody>
      </p:sp>
      <p:sp>
        <p:nvSpPr>
          <p:cNvPr id="22" name="ZoneTexte 21"/>
          <p:cNvSpPr txBox="1"/>
          <p:nvPr/>
        </p:nvSpPr>
        <p:spPr>
          <a:xfrm>
            <a:off x="6065240" y="4320484"/>
            <a:ext cx="1746207" cy="307777"/>
          </a:xfrm>
          <a:prstGeom prst="rect">
            <a:avLst/>
          </a:prstGeom>
          <a:noFill/>
        </p:spPr>
        <p:txBody>
          <a:bodyPr wrap="square" rtlCol="0">
            <a:spAutoFit/>
          </a:bodyPr>
          <a:lstStyle/>
          <a:p>
            <a:r>
              <a:rPr lang="fr-FR" sz="1400" dirty="0">
                <a:latin typeface="Roboto Light" panose="02000000000000000000"/>
              </a:rPr>
              <a:t>Bardane / Arnica</a:t>
            </a:r>
          </a:p>
        </p:txBody>
      </p:sp>
      <p:pic>
        <p:nvPicPr>
          <p:cNvPr id="6" name="Imag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450" b="77094" l="27051" r="67714">
                        <a14:foregroundMark x1="63351" y1="30366" x2="63351" y2="30366"/>
                        <a14:foregroundMark x1="34031" y1="21335" x2="34031" y2="21335"/>
                        <a14:foregroundMark x1="34031" y1="19110" x2="34031" y2="19110"/>
                        <a14:foregroundMark x1="33159" y1="16885" x2="33159" y2="16885"/>
                        <a14:foregroundMark x1="32635" y1="12827" x2="32635" y2="12827"/>
                      </a14:backgroundRemoval>
                    </a14:imgEffect>
                  </a14:imgLayer>
                </a14:imgProps>
              </a:ext>
              <a:ext uri="{28A0092B-C50C-407E-A947-70E740481C1C}">
                <a14:useLocalDpi xmlns:a14="http://schemas.microsoft.com/office/drawing/2010/main" val="0"/>
              </a:ext>
            </a:extLst>
          </a:blip>
          <a:srcRect l="31573" t="10986" r="33356" b="28247"/>
          <a:stretch/>
        </p:blipFill>
        <p:spPr>
          <a:xfrm>
            <a:off x="4785609" y="2858015"/>
            <a:ext cx="833816" cy="1926048"/>
          </a:xfrm>
          <a:prstGeom prst="rect">
            <a:avLst/>
          </a:prstGeom>
        </p:spPr>
      </p:pic>
      <p:pic>
        <p:nvPicPr>
          <p:cNvPr id="23" name="Picture 2" descr="Mendel Recycled Notebook | Branded Eco Notebooks | Totally Brande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4" b="98926" l="9961" r="89844"/>
                    </a14:imgEffect>
                  </a14:imgLayer>
                </a14:imgProps>
              </a:ext>
              <a:ext uri="{28A0092B-C50C-407E-A947-70E740481C1C}">
                <a14:useLocalDpi xmlns:a14="http://schemas.microsoft.com/office/drawing/2010/main" val="0"/>
              </a:ext>
            </a:extLst>
          </a:blip>
          <a:srcRect/>
          <a:stretch>
            <a:fillRect/>
          </a:stretch>
        </p:blipFill>
        <p:spPr bwMode="auto">
          <a:xfrm>
            <a:off x="8108719" y="1674505"/>
            <a:ext cx="4639718" cy="3985291"/>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 24"/>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9915041" y="2880033"/>
            <a:ext cx="433587" cy="411314"/>
          </a:xfrm>
          <a:prstGeom prst="rect">
            <a:avLst/>
          </a:prstGeom>
        </p:spPr>
      </p:pic>
      <p:pic>
        <p:nvPicPr>
          <p:cNvPr id="26" name="Image 25"/>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9915041" y="3533366"/>
            <a:ext cx="433587" cy="411314"/>
          </a:xfrm>
          <a:prstGeom prst="rect">
            <a:avLst/>
          </a:prstGeom>
        </p:spPr>
      </p:pic>
      <p:pic>
        <p:nvPicPr>
          <p:cNvPr id="27" name="Image 26"/>
          <p:cNvPicPr>
            <a:picLocks noChangeAspect="1"/>
          </p:cNvPicPr>
          <p:nvPr/>
        </p:nvPicPr>
        <p:blipFill>
          <a:blip r:embed="rId6">
            <a:extLst>
              <a:ext uri="{BEBA8EAE-BF5A-486C-A8C5-ECC9F3942E4B}">
                <a14:imgProps xmlns:a14="http://schemas.microsoft.com/office/drawing/2010/main">
                  <a14:imgLayer r:embed="rId7">
                    <a14:imgEffect>
                      <a14:backgroundRemoval t="1083" b="97834" l="685" r="100000">
                        <a14:foregroundMark x1="35959" y1="56679" x2="50685" y2="61011"/>
                      </a14:backgroundRemoval>
                    </a14:imgEffect>
                  </a14:imgLayer>
                </a14:imgProps>
              </a:ext>
            </a:extLst>
          </a:blip>
          <a:stretch>
            <a:fillRect/>
          </a:stretch>
        </p:blipFill>
        <p:spPr>
          <a:xfrm>
            <a:off x="9912605" y="4186699"/>
            <a:ext cx="433587" cy="411314"/>
          </a:xfrm>
          <a:prstGeom prst="rect">
            <a:avLst/>
          </a:prstGeom>
        </p:spPr>
      </p:pic>
      <p:sp>
        <p:nvSpPr>
          <p:cNvPr id="28" name="ZoneTexte 27"/>
          <p:cNvSpPr txBox="1"/>
          <p:nvPr/>
        </p:nvSpPr>
        <p:spPr>
          <a:xfrm>
            <a:off x="10356964" y="2824080"/>
            <a:ext cx="1782583" cy="523220"/>
          </a:xfrm>
          <a:prstGeom prst="rect">
            <a:avLst/>
          </a:prstGeom>
          <a:noFill/>
        </p:spPr>
        <p:txBody>
          <a:bodyPr wrap="square" rtlCol="0">
            <a:spAutoFit/>
          </a:bodyPr>
          <a:lstStyle/>
          <a:p>
            <a:r>
              <a:rPr lang="fr-FR" sz="1400" dirty="0">
                <a:latin typeface="Roboto Light" panose="02000000000000000000"/>
              </a:rPr>
              <a:t>Assainissent les imperfections sévères</a:t>
            </a:r>
          </a:p>
        </p:txBody>
      </p:sp>
      <p:sp>
        <p:nvSpPr>
          <p:cNvPr id="29" name="ZoneTexte 28"/>
          <p:cNvSpPr txBox="1"/>
          <p:nvPr/>
        </p:nvSpPr>
        <p:spPr>
          <a:xfrm>
            <a:off x="10346193" y="3575348"/>
            <a:ext cx="1746207" cy="307777"/>
          </a:xfrm>
          <a:prstGeom prst="rect">
            <a:avLst/>
          </a:prstGeom>
          <a:noFill/>
        </p:spPr>
        <p:txBody>
          <a:bodyPr wrap="square" rtlCol="0">
            <a:spAutoFit/>
          </a:bodyPr>
          <a:lstStyle/>
          <a:p>
            <a:r>
              <a:rPr lang="fr-FR" sz="1400" dirty="0">
                <a:latin typeface="Roboto Light" panose="02000000000000000000"/>
              </a:rPr>
              <a:t>Poils incarnés</a:t>
            </a:r>
          </a:p>
        </p:txBody>
      </p:sp>
      <p:sp>
        <p:nvSpPr>
          <p:cNvPr id="30" name="ZoneTexte 29"/>
          <p:cNvSpPr txBox="1"/>
          <p:nvPr/>
        </p:nvSpPr>
        <p:spPr>
          <a:xfrm>
            <a:off x="10350084" y="4228681"/>
            <a:ext cx="1746207" cy="307777"/>
          </a:xfrm>
          <a:prstGeom prst="rect">
            <a:avLst/>
          </a:prstGeom>
          <a:noFill/>
        </p:spPr>
        <p:txBody>
          <a:bodyPr wrap="square" rtlCol="0">
            <a:spAutoFit/>
          </a:bodyPr>
          <a:lstStyle/>
          <a:p>
            <a:r>
              <a:rPr lang="fr-FR" sz="1400" dirty="0">
                <a:latin typeface="Roboto Light" panose="02000000000000000000"/>
              </a:rPr>
              <a:t>Ichtyol</a:t>
            </a:r>
          </a:p>
        </p:txBody>
      </p:sp>
      <p:pic>
        <p:nvPicPr>
          <p:cNvPr id="3" name="Picture 6" descr="juvénile yon-k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80853" y="3908887"/>
            <a:ext cx="591985" cy="145569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0286" b="94429" l="39706" r="58824"/>
                    </a14:imgEffect>
                  </a14:imgLayer>
                </a14:imgProps>
              </a:ext>
              <a:ext uri="{28A0092B-C50C-407E-A947-70E740481C1C}">
                <a14:useLocalDpi xmlns:a14="http://schemas.microsoft.com/office/drawing/2010/main" val="0"/>
              </a:ext>
            </a:extLst>
          </a:blip>
          <a:srcRect l="37396" t="23740" r="38672" b="10082"/>
          <a:stretch/>
        </p:blipFill>
        <p:spPr>
          <a:xfrm>
            <a:off x="9303437" y="2118309"/>
            <a:ext cx="346816" cy="1411542"/>
          </a:xfrm>
          <a:prstGeom prst="rect">
            <a:avLst/>
          </a:prstGeom>
        </p:spPr>
      </p:pic>
      <p:sp>
        <p:nvSpPr>
          <p:cNvPr id="32" name="Organigramme : Terminateur 31"/>
          <p:cNvSpPr/>
          <p:nvPr/>
        </p:nvSpPr>
        <p:spPr>
          <a:xfrm>
            <a:off x="7702116" y="399640"/>
            <a:ext cx="2419162" cy="765518"/>
          </a:xfrm>
          <a:prstGeom prst="flowChartTerminator">
            <a:avLst/>
          </a:prstGeom>
          <a:solidFill>
            <a:schemeClr val="bg1"/>
          </a:solidFill>
          <a:ln w="28575">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schemeClr val="tx1"/>
                </a:solidFill>
                <a:latin typeface="Roboto Light" panose="02000000000000000000"/>
              </a:rPr>
              <a:t>Nomade &amp; ultra-pratique</a:t>
            </a:r>
          </a:p>
          <a:p>
            <a:pPr algn="ctr">
              <a:defRPr/>
            </a:pPr>
            <a:r>
              <a:rPr lang="fr-FR" sz="1400" dirty="0">
                <a:solidFill>
                  <a:schemeClr val="tx1"/>
                </a:solidFill>
                <a:latin typeface="Roboto Light" panose="02000000000000000000"/>
              </a:rPr>
              <a:t> Application ultra-précise </a:t>
            </a:r>
          </a:p>
        </p:txBody>
      </p:sp>
      <p:pic>
        <p:nvPicPr>
          <p:cNvPr id="31" name="Image 30"/>
          <p:cNvPicPr>
            <a:picLocks noChangeAspect="1"/>
          </p:cNvPicPr>
          <p:nvPr/>
        </p:nvPicPr>
        <p:blipFill>
          <a:blip r:embed="rId13">
            <a:extLst>
              <a:ext uri="{BEBA8EAE-BF5A-486C-A8C5-ECC9F3942E4B}">
                <a14:imgProps xmlns:a14="http://schemas.microsoft.com/office/drawing/2010/main">
                  <a14:imgLayer r:embed="rId14">
                    <a14:imgEffect>
                      <a14:backgroundRemoval t="9195" b="89080" l="828" r="96894"/>
                    </a14:imgEffect>
                  </a14:imgLayer>
                </a14:imgProps>
              </a:ext>
            </a:extLst>
          </a:blip>
          <a:stretch>
            <a:fillRect/>
          </a:stretch>
        </p:blipFill>
        <p:spPr>
          <a:xfrm rot="2845844" flipV="1">
            <a:off x="8310657" y="1382496"/>
            <a:ext cx="1339156" cy="586965"/>
          </a:xfrm>
          <a:prstGeom prst="rect">
            <a:avLst/>
          </a:prstGeom>
        </p:spPr>
      </p:pic>
      <p:sp>
        <p:nvSpPr>
          <p:cNvPr id="33" name="Organigramme : Terminateur 32"/>
          <p:cNvSpPr/>
          <p:nvPr/>
        </p:nvSpPr>
        <p:spPr>
          <a:xfrm>
            <a:off x="7245692" y="5873409"/>
            <a:ext cx="2286001" cy="765518"/>
          </a:xfrm>
          <a:prstGeom prst="flowChartTerminator">
            <a:avLst/>
          </a:prstGeom>
          <a:solidFill>
            <a:schemeClr val="bg1"/>
          </a:solidFill>
          <a:ln w="28575">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400" dirty="0">
                <a:solidFill>
                  <a:schemeClr val="tx1"/>
                </a:solidFill>
                <a:latin typeface="Roboto Light" panose="02000000000000000000"/>
              </a:rPr>
              <a:t>A domicile</a:t>
            </a:r>
          </a:p>
          <a:p>
            <a:pPr algn="ctr">
              <a:defRPr/>
            </a:pPr>
            <a:r>
              <a:rPr lang="fr-FR" sz="1400" dirty="0">
                <a:solidFill>
                  <a:schemeClr val="tx1"/>
                </a:solidFill>
                <a:latin typeface="Roboto Light" panose="02000000000000000000"/>
              </a:rPr>
              <a:t> Zones étendues</a:t>
            </a:r>
          </a:p>
        </p:txBody>
      </p:sp>
      <p:pic>
        <p:nvPicPr>
          <p:cNvPr id="34" name="Image 33"/>
          <p:cNvPicPr>
            <a:picLocks noChangeAspect="1"/>
          </p:cNvPicPr>
          <p:nvPr/>
        </p:nvPicPr>
        <p:blipFill>
          <a:blip r:embed="rId13">
            <a:extLst>
              <a:ext uri="{BEBA8EAE-BF5A-486C-A8C5-ECC9F3942E4B}">
                <a14:imgProps xmlns:a14="http://schemas.microsoft.com/office/drawing/2010/main">
                  <a14:imgLayer r:embed="rId14">
                    <a14:imgEffect>
                      <a14:backgroundRemoval t="9195" b="89080" l="828" r="96894"/>
                    </a14:imgEffect>
                  </a14:imgLayer>
                </a14:imgProps>
              </a:ext>
            </a:extLst>
          </a:blip>
          <a:stretch>
            <a:fillRect/>
          </a:stretch>
        </p:blipFill>
        <p:spPr>
          <a:xfrm rot="18168959" flipV="1">
            <a:off x="8995480" y="5400595"/>
            <a:ext cx="711110" cy="586965"/>
          </a:xfrm>
          <a:prstGeom prst="rect">
            <a:avLst/>
          </a:prstGeom>
        </p:spPr>
      </p:pic>
      <p:sp>
        <p:nvSpPr>
          <p:cNvPr id="36" name="Rectangle 35"/>
          <p:cNvSpPr/>
          <p:nvPr/>
        </p:nvSpPr>
        <p:spPr>
          <a:xfrm>
            <a:off x="2853176" y="327693"/>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solidFill>
                  <a:srgbClr val="3E3E3E"/>
                </a:solidFill>
                <a:latin typeface="KyivType Sans2" panose="00000500000000000000" charset="0"/>
                <a:ea typeface="+mj-ea"/>
                <a:cs typeface="+mj-cs"/>
              </a:rPr>
              <a:t>A retenir</a:t>
            </a:r>
          </a:p>
        </p:txBody>
      </p:sp>
    </p:spTree>
    <p:extLst>
      <p:ext uri="{BB962C8B-B14F-4D97-AF65-F5344CB8AC3E}">
        <p14:creationId xmlns:p14="http://schemas.microsoft.com/office/powerpoint/2010/main" val="71889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left)">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500"/>
                                        <p:tgtEl>
                                          <p:spTgt spid="4"/>
                                        </p:tgtEl>
                                      </p:cBhvr>
                                    </p:animEffect>
                                  </p:childTnLst>
                                </p:cTn>
                              </p:par>
                              <p:par>
                                <p:cTn id="72" presetID="10" presetClass="entr" presetSubtype="0" fill="hold" nodeType="with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par>
                                <p:cTn id="75" presetID="10"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left)">
                                      <p:cBhvr>
                                        <p:cTn id="82" dur="500"/>
                                        <p:tgtEl>
                                          <p:spTgt spid="25"/>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left)">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wipe(left)">
                                      <p:cBhvr>
                                        <p:cTn id="90" dur="500"/>
                                        <p:tgtEl>
                                          <p:spTgt spid="26"/>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wipe(left)">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wipe(left)">
                                      <p:cBhvr>
                                        <p:cTn id="98" dur="500"/>
                                        <p:tgtEl>
                                          <p:spTgt spid="27"/>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wipe(left)">
                                      <p:cBhvr>
                                        <p:cTn id="101" dur="500"/>
                                        <p:tgtEl>
                                          <p:spTgt spid="30"/>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500" fill="hold"/>
                                        <p:tgtEl>
                                          <p:spTgt spid="32"/>
                                        </p:tgtEl>
                                        <p:attrNameLst>
                                          <p:attrName>ppt_w</p:attrName>
                                        </p:attrNameLst>
                                      </p:cBhvr>
                                      <p:tavLst>
                                        <p:tav tm="0">
                                          <p:val>
                                            <p:fltVal val="0"/>
                                          </p:val>
                                        </p:tav>
                                        <p:tav tm="100000">
                                          <p:val>
                                            <p:strVal val="#ppt_w"/>
                                          </p:val>
                                        </p:tav>
                                      </p:tavLst>
                                    </p:anim>
                                    <p:anim calcmode="lin" valueType="num">
                                      <p:cBhvr>
                                        <p:cTn id="107" dur="500" fill="hold"/>
                                        <p:tgtEl>
                                          <p:spTgt spid="32"/>
                                        </p:tgtEl>
                                        <p:attrNameLst>
                                          <p:attrName>ppt_h</p:attrName>
                                        </p:attrNameLst>
                                      </p:cBhvr>
                                      <p:tavLst>
                                        <p:tav tm="0">
                                          <p:val>
                                            <p:fltVal val="0"/>
                                          </p:val>
                                        </p:tav>
                                        <p:tav tm="100000">
                                          <p:val>
                                            <p:strVal val="#ppt_h"/>
                                          </p:val>
                                        </p:tav>
                                      </p:tavLst>
                                    </p:anim>
                                    <p:animEffect transition="in" filter="fade">
                                      <p:cBhvr>
                                        <p:cTn id="108" dur="500"/>
                                        <p:tgtEl>
                                          <p:spTgt spid="32"/>
                                        </p:tgtEl>
                                      </p:cBhvr>
                                    </p:animEffect>
                                  </p:childTnLst>
                                </p:cTn>
                              </p:par>
                              <p:par>
                                <p:cTn id="109" presetID="53" presetClass="entr" presetSubtype="16" fill="hold" nodeType="withEffect">
                                  <p:stCondLst>
                                    <p:cond delay="0"/>
                                  </p:stCondLst>
                                  <p:childTnLst>
                                    <p:set>
                                      <p:cBhvr>
                                        <p:cTn id="110" dur="1" fill="hold">
                                          <p:stCondLst>
                                            <p:cond delay="0"/>
                                          </p:stCondLst>
                                        </p:cTn>
                                        <p:tgtEl>
                                          <p:spTgt spid="31"/>
                                        </p:tgtEl>
                                        <p:attrNameLst>
                                          <p:attrName>style.visibility</p:attrName>
                                        </p:attrNameLst>
                                      </p:cBhvr>
                                      <p:to>
                                        <p:strVal val="visible"/>
                                      </p:to>
                                    </p:set>
                                    <p:anim calcmode="lin" valueType="num">
                                      <p:cBhvr>
                                        <p:cTn id="111" dur="500" fill="hold"/>
                                        <p:tgtEl>
                                          <p:spTgt spid="31"/>
                                        </p:tgtEl>
                                        <p:attrNameLst>
                                          <p:attrName>ppt_w</p:attrName>
                                        </p:attrNameLst>
                                      </p:cBhvr>
                                      <p:tavLst>
                                        <p:tav tm="0">
                                          <p:val>
                                            <p:fltVal val="0"/>
                                          </p:val>
                                        </p:tav>
                                        <p:tav tm="100000">
                                          <p:val>
                                            <p:strVal val="#ppt_w"/>
                                          </p:val>
                                        </p:tav>
                                      </p:tavLst>
                                    </p:anim>
                                    <p:anim calcmode="lin" valueType="num">
                                      <p:cBhvr>
                                        <p:cTn id="112" dur="500" fill="hold"/>
                                        <p:tgtEl>
                                          <p:spTgt spid="31"/>
                                        </p:tgtEl>
                                        <p:attrNameLst>
                                          <p:attrName>ppt_h</p:attrName>
                                        </p:attrNameLst>
                                      </p:cBhvr>
                                      <p:tavLst>
                                        <p:tav tm="0">
                                          <p:val>
                                            <p:fltVal val="0"/>
                                          </p:val>
                                        </p:tav>
                                        <p:tav tm="100000">
                                          <p:val>
                                            <p:strVal val="#ppt_h"/>
                                          </p:val>
                                        </p:tav>
                                      </p:tavLst>
                                    </p:anim>
                                    <p:animEffect transition="in" filter="fade">
                                      <p:cBhvr>
                                        <p:cTn id="113" dur="500"/>
                                        <p:tgtEl>
                                          <p:spTgt spid="31"/>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nodeType="clickEffect">
                                  <p:stCondLst>
                                    <p:cond delay="0"/>
                                  </p:stCondLst>
                                  <p:childTnLst>
                                    <p:set>
                                      <p:cBhvr>
                                        <p:cTn id="117" dur="1" fill="hold">
                                          <p:stCondLst>
                                            <p:cond delay="0"/>
                                          </p:stCondLst>
                                        </p:cTn>
                                        <p:tgtEl>
                                          <p:spTgt spid="34"/>
                                        </p:tgtEl>
                                        <p:attrNameLst>
                                          <p:attrName>style.visibility</p:attrName>
                                        </p:attrNameLst>
                                      </p:cBhvr>
                                      <p:to>
                                        <p:strVal val="visible"/>
                                      </p:to>
                                    </p:set>
                                    <p:anim calcmode="lin" valueType="num">
                                      <p:cBhvr>
                                        <p:cTn id="118" dur="500" fill="hold"/>
                                        <p:tgtEl>
                                          <p:spTgt spid="34"/>
                                        </p:tgtEl>
                                        <p:attrNameLst>
                                          <p:attrName>ppt_w</p:attrName>
                                        </p:attrNameLst>
                                      </p:cBhvr>
                                      <p:tavLst>
                                        <p:tav tm="0">
                                          <p:val>
                                            <p:fltVal val="0"/>
                                          </p:val>
                                        </p:tav>
                                        <p:tav tm="100000">
                                          <p:val>
                                            <p:strVal val="#ppt_w"/>
                                          </p:val>
                                        </p:tav>
                                      </p:tavLst>
                                    </p:anim>
                                    <p:anim calcmode="lin" valueType="num">
                                      <p:cBhvr>
                                        <p:cTn id="119" dur="500" fill="hold"/>
                                        <p:tgtEl>
                                          <p:spTgt spid="34"/>
                                        </p:tgtEl>
                                        <p:attrNameLst>
                                          <p:attrName>ppt_h</p:attrName>
                                        </p:attrNameLst>
                                      </p:cBhvr>
                                      <p:tavLst>
                                        <p:tav tm="0">
                                          <p:val>
                                            <p:fltVal val="0"/>
                                          </p:val>
                                        </p:tav>
                                        <p:tav tm="100000">
                                          <p:val>
                                            <p:strVal val="#ppt_h"/>
                                          </p:val>
                                        </p:tav>
                                      </p:tavLst>
                                    </p:anim>
                                    <p:animEffect transition="in" filter="fade">
                                      <p:cBhvr>
                                        <p:cTn id="120" dur="500"/>
                                        <p:tgtEl>
                                          <p:spTgt spid="34"/>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33"/>
                                        </p:tgtEl>
                                        <p:attrNameLst>
                                          <p:attrName>style.visibility</p:attrName>
                                        </p:attrNameLst>
                                      </p:cBhvr>
                                      <p:to>
                                        <p:strVal val="visible"/>
                                      </p:to>
                                    </p:set>
                                    <p:anim calcmode="lin" valueType="num">
                                      <p:cBhvr>
                                        <p:cTn id="123" dur="500" fill="hold"/>
                                        <p:tgtEl>
                                          <p:spTgt spid="33"/>
                                        </p:tgtEl>
                                        <p:attrNameLst>
                                          <p:attrName>ppt_w</p:attrName>
                                        </p:attrNameLst>
                                      </p:cBhvr>
                                      <p:tavLst>
                                        <p:tav tm="0">
                                          <p:val>
                                            <p:fltVal val="0"/>
                                          </p:val>
                                        </p:tav>
                                        <p:tav tm="100000">
                                          <p:val>
                                            <p:strVal val="#ppt_w"/>
                                          </p:val>
                                        </p:tav>
                                      </p:tavLst>
                                    </p:anim>
                                    <p:anim calcmode="lin" valueType="num">
                                      <p:cBhvr>
                                        <p:cTn id="124" dur="500" fill="hold"/>
                                        <p:tgtEl>
                                          <p:spTgt spid="33"/>
                                        </p:tgtEl>
                                        <p:attrNameLst>
                                          <p:attrName>ppt_h</p:attrName>
                                        </p:attrNameLst>
                                      </p:cBhvr>
                                      <p:tavLst>
                                        <p:tav tm="0">
                                          <p:val>
                                            <p:fltVal val="0"/>
                                          </p:val>
                                        </p:tav>
                                        <p:tav tm="100000">
                                          <p:val>
                                            <p:strVal val="#ppt_h"/>
                                          </p:val>
                                        </p:tav>
                                      </p:tavLst>
                                    </p:anim>
                                    <p:animEffect transition="in" filter="fade">
                                      <p:cBhvr>
                                        <p:cTn id="1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20" grpId="0"/>
      <p:bldP spid="21" grpId="0"/>
      <p:bldP spid="22" grpId="0"/>
      <p:bldP spid="28" grpId="0"/>
      <p:bldP spid="29" grpId="0"/>
      <p:bldP spid="30" grpId="0"/>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l="18600" r="13023"/>
          <a:stretch/>
        </p:blipFill>
        <p:spPr>
          <a:xfrm>
            <a:off x="470019" y="2447209"/>
            <a:ext cx="2153540" cy="19136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Image 3"/>
          <p:cNvPicPr>
            <a:picLocks noChangeAspect="1"/>
          </p:cNvPicPr>
          <p:nvPr/>
        </p:nvPicPr>
        <p:blipFill rotWithShape="1">
          <a:blip r:embed="rId4"/>
          <a:srcRect l="3922" r="14052"/>
          <a:stretch/>
        </p:blipFill>
        <p:spPr>
          <a:xfrm>
            <a:off x="3503778" y="2432254"/>
            <a:ext cx="2144995" cy="19136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age 4"/>
          <p:cNvPicPr>
            <a:picLocks noChangeAspect="1"/>
          </p:cNvPicPr>
          <p:nvPr/>
        </p:nvPicPr>
        <p:blipFill>
          <a:blip r:embed="rId5"/>
          <a:stretch>
            <a:fillRect/>
          </a:stretch>
        </p:blipFill>
        <p:spPr>
          <a:xfrm>
            <a:off x="6528992" y="2447209"/>
            <a:ext cx="2160000" cy="19136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Image 5"/>
          <p:cNvPicPr>
            <a:picLocks noChangeAspect="1"/>
          </p:cNvPicPr>
          <p:nvPr/>
        </p:nvPicPr>
        <p:blipFill rotWithShape="1">
          <a:blip r:embed="rId6"/>
          <a:srcRect r="9126"/>
          <a:stretch/>
        </p:blipFill>
        <p:spPr>
          <a:xfrm>
            <a:off x="9569211" y="2447211"/>
            <a:ext cx="2182910" cy="1913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7"/>
          <p:cNvSpPr/>
          <p:nvPr/>
        </p:nvSpPr>
        <p:spPr>
          <a:xfrm>
            <a:off x="-336136" y="655328"/>
            <a:ext cx="12945450"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rgbClr val="3E3E3E"/>
                </a:solidFill>
                <a:latin typeface="KyivType Sans2" panose="00000500000000000000" charset="0"/>
                <a:ea typeface="+mj-ea"/>
                <a:cs typeface="+mj-cs"/>
              </a:rPr>
              <a:t>Extraction des comédons</a:t>
            </a:r>
          </a:p>
          <a:p>
            <a:pPr algn="ctr"/>
            <a:r>
              <a:rPr lang="fr-FR" sz="4000" dirty="0">
                <a:solidFill>
                  <a:srgbClr val="3E3E3E"/>
                </a:solidFill>
                <a:latin typeface="KyivType Sans2" panose="00000500000000000000" charset="0"/>
                <a:ea typeface="+mj-ea"/>
                <a:cs typeface="+mj-cs"/>
              </a:rPr>
              <a:t>en 4 étapes</a:t>
            </a:r>
          </a:p>
        </p:txBody>
      </p:sp>
      <p:pic>
        <p:nvPicPr>
          <p:cNvPr id="9" name="Image 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7481" y1="61679" x2="27481" y2="61679"/>
                        <a14:foregroundMark x1="56489" y1="91971" x2="54198" y2="91971"/>
                        <a14:foregroundMark x1="53435" y1="5474" x2="53435" y2="5474"/>
                        <a14:foregroundMark x1="39695" y1="4745" x2="39695" y2="13504"/>
                        <a14:foregroundMark x1="60305" y1="9854" x2="58779" y2="0"/>
                        <a14:foregroundMark x1="64885" y1="12044" x2="64885" y2="1825"/>
                        <a14:foregroundMark x1="67176" y1="12044" x2="67176" y2="3650"/>
                        <a14:foregroundMark x1="16794" y1="93431" x2="82443" y2="94891"/>
                      </a14:backgroundRemoval>
                    </a14:imgEffect>
                  </a14:imgLayer>
                </a14:imgProps>
              </a:ext>
              <a:ext uri="{28A0092B-C50C-407E-A947-70E740481C1C}">
                <a14:useLocalDpi xmlns:a14="http://schemas.microsoft.com/office/drawing/2010/main" val="0"/>
              </a:ext>
            </a:extLst>
          </a:blip>
          <a:srcRect/>
          <a:stretch>
            <a:fillRect/>
          </a:stretch>
        </p:blipFill>
        <p:spPr bwMode="auto">
          <a:xfrm>
            <a:off x="11030187" y="3573347"/>
            <a:ext cx="849248" cy="165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9">
            <a:extLst>
              <a:ext uri="{BEBA8EAE-BF5A-486C-A8C5-ECC9F3942E4B}">
                <a14:imgProps xmlns:a14="http://schemas.microsoft.com/office/drawing/2010/main">
                  <a14:imgLayer r:embed="rId10">
                    <a14:imgEffect>
                      <a14:backgroundRemoval t="9959" b="96876" l="9989" r="89898"/>
                    </a14:imgEffect>
                  </a14:imgLayer>
                </a14:imgProps>
              </a:ext>
            </a:extLst>
          </a:blip>
          <a:stretch>
            <a:fillRect/>
          </a:stretch>
        </p:blipFill>
        <p:spPr>
          <a:xfrm>
            <a:off x="1915971" y="3458785"/>
            <a:ext cx="707588" cy="1774191"/>
          </a:xfrm>
          <a:prstGeom prst="rect">
            <a:avLst/>
          </a:prstGeom>
        </p:spPr>
      </p:pic>
      <p:pic>
        <p:nvPicPr>
          <p:cNvPr id="11" name="Image 10"/>
          <p:cNvPicPr>
            <a:picLocks noChangeAspect="1"/>
          </p:cNvPicPr>
          <p:nvPr/>
        </p:nvPicPr>
        <p:blipFill>
          <a:blip r:embed="rId11">
            <a:extLst>
              <a:ext uri="{BEBA8EAE-BF5A-486C-A8C5-ECC9F3942E4B}">
                <a14:imgProps xmlns:a14="http://schemas.microsoft.com/office/drawing/2010/main">
                  <a14:imgLayer r:embed="rId12">
                    <a14:imgEffect>
                      <a14:backgroundRemoval t="93" b="100000" l="9909" r="89881"/>
                    </a14:imgEffect>
                  </a14:imgLayer>
                </a14:imgProps>
              </a:ext>
            </a:extLst>
          </a:blip>
          <a:stretch>
            <a:fillRect/>
          </a:stretch>
        </p:blipFill>
        <p:spPr>
          <a:xfrm>
            <a:off x="7760424" y="3135258"/>
            <a:ext cx="928568" cy="2089765"/>
          </a:xfrm>
          <a:prstGeom prst="rect">
            <a:avLst/>
          </a:prstGeom>
        </p:spPr>
      </p:pic>
      <p:sp>
        <p:nvSpPr>
          <p:cNvPr id="12" name="ZoneTexte 11"/>
          <p:cNvSpPr txBox="1"/>
          <p:nvPr/>
        </p:nvSpPr>
        <p:spPr>
          <a:xfrm>
            <a:off x="470019" y="5366758"/>
            <a:ext cx="2153540" cy="738664"/>
          </a:xfrm>
          <a:prstGeom prst="rect">
            <a:avLst/>
          </a:prstGeom>
          <a:noFill/>
        </p:spPr>
        <p:txBody>
          <a:bodyPr wrap="square" rtlCol="0">
            <a:spAutoFit/>
          </a:bodyPr>
          <a:lstStyle/>
          <a:p>
            <a:pPr algn="ctr"/>
            <a:r>
              <a:rPr lang="fr-FR" sz="1400" dirty="0">
                <a:solidFill>
                  <a:srgbClr val="565655"/>
                </a:solidFill>
                <a:latin typeface="Roboto Light" panose="02000000000000000000"/>
              </a:rPr>
              <a:t>AMPOULE HYDRA +</a:t>
            </a:r>
          </a:p>
          <a:p>
            <a:pPr algn="just"/>
            <a:r>
              <a:rPr lang="fr-FR" sz="1400" dirty="0">
                <a:solidFill>
                  <a:srgbClr val="565655"/>
                </a:solidFill>
                <a:latin typeface="Roboto Light" panose="02000000000000000000"/>
              </a:rPr>
              <a:t>Action émolliente pour faciliter l’extraction</a:t>
            </a:r>
          </a:p>
        </p:txBody>
      </p:sp>
      <p:sp>
        <p:nvSpPr>
          <p:cNvPr id="13" name="ZoneTexte 12"/>
          <p:cNvSpPr txBox="1"/>
          <p:nvPr/>
        </p:nvSpPr>
        <p:spPr>
          <a:xfrm>
            <a:off x="3503778" y="5362811"/>
            <a:ext cx="2144995" cy="523220"/>
          </a:xfrm>
          <a:prstGeom prst="rect">
            <a:avLst/>
          </a:prstGeom>
          <a:noFill/>
        </p:spPr>
        <p:txBody>
          <a:bodyPr wrap="square" rtlCol="0">
            <a:spAutoFit/>
          </a:bodyPr>
          <a:lstStyle/>
          <a:p>
            <a:pPr algn="ctr"/>
            <a:r>
              <a:rPr lang="fr-FR" sz="1400" dirty="0">
                <a:solidFill>
                  <a:srgbClr val="565655"/>
                </a:solidFill>
                <a:latin typeface="Roboto Light" panose="02000000000000000000"/>
              </a:rPr>
              <a:t>EXTRACTION MANUELLE</a:t>
            </a:r>
          </a:p>
        </p:txBody>
      </p:sp>
      <p:sp>
        <p:nvSpPr>
          <p:cNvPr id="14" name="ZoneTexte 13"/>
          <p:cNvSpPr txBox="1"/>
          <p:nvPr/>
        </p:nvSpPr>
        <p:spPr>
          <a:xfrm>
            <a:off x="6528991" y="5362811"/>
            <a:ext cx="2082745" cy="1169551"/>
          </a:xfrm>
          <a:prstGeom prst="rect">
            <a:avLst/>
          </a:prstGeom>
          <a:noFill/>
        </p:spPr>
        <p:txBody>
          <a:bodyPr wrap="square" rtlCol="0">
            <a:spAutoFit/>
          </a:bodyPr>
          <a:lstStyle/>
          <a:p>
            <a:pPr algn="ctr"/>
            <a:r>
              <a:rPr lang="fr-FR" sz="1400" dirty="0">
                <a:solidFill>
                  <a:srgbClr val="565655"/>
                </a:solidFill>
                <a:latin typeface="Roboto Light" panose="02000000000000000000"/>
              </a:rPr>
              <a:t>CREME 15</a:t>
            </a:r>
          </a:p>
          <a:p>
            <a:pPr algn="just"/>
            <a:r>
              <a:rPr lang="fr-FR" sz="1400" dirty="0">
                <a:solidFill>
                  <a:srgbClr val="565655"/>
                </a:solidFill>
                <a:latin typeface="Roboto Light" panose="02000000000000000000"/>
              </a:rPr>
              <a:t>Action </a:t>
            </a:r>
            <a:r>
              <a:rPr lang="fr-FR" sz="1400" dirty="0" err="1">
                <a:solidFill>
                  <a:srgbClr val="565655"/>
                </a:solidFill>
                <a:latin typeface="Roboto Light" panose="02000000000000000000"/>
              </a:rPr>
              <a:t>assainissante</a:t>
            </a:r>
            <a:r>
              <a:rPr lang="fr-FR" sz="1400" dirty="0">
                <a:solidFill>
                  <a:srgbClr val="565655"/>
                </a:solidFill>
                <a:latin typeface="Roboto Light" panose="02000000000000000000"/>
              </a:rPr>
              <a:t>, calmante et apaisante (évite les rougeurs en fin de soin)</a:t>
            </a:r>
          </a:p>
        </p:txBody>
      </p:sp>
      <p:sp>
        <p:nvSpPr>
          <p:cNvPr id="15" name="ZoneTexte 14"/>
          <p:cNvSpPr txBox="1"/>
          <p:nvPr/>
        </p:nvSpPr>
        <p:spPr>
          <a:xfrm>
            <a:off x="9569211" y="5444820"/>
            <a:ext cx="2182909" cy="954107"/>
          </a:xfrm>
          <a:prstGeom prst="rect">
            <a:avLst/>
          </a:prstGeom>
          <a:noFill/>
        </p:spPr>
        <p:txBody>
          <a:bodyPr wrap="square" rtlCol="0">
            <a:spAutoFit/>
          </a:bodyPr>
          <a:lstStyle/>
          <a:p>
            <a:pPr algn="ctr"/>
            <a:r>
              <a:rPr lang="fr-FR" sz="1400" dirty="0">
                <a:solidFill>
                  <a:srgbClr val="565655"/>
                </a:solidFill>
                <a:latin typeface="Roboto Light" panose="02000000000000000000"/>
              </a:rPr>
              <a:t>EMULSION CONCENTREE</a:t>
            </a:r>
          </a:p>
          <a:p>
            <a:pPr algn="ctr"/>
            <a:r>
              <a:rPr lang="fr-FR" sz="1400" dirty="0">
                <a:solidFill>
                  <a:srgbClr val="565655"/>
                </a:solidFill>
                <a:latin typeface="Roboto Light" panose="02000000000000000000"/>
              </a:rPr>
              <a:t>En compresse pour purifier</a:t>
            </a:r>
          </a:p>
        </p:txBody>
      </p:sp>
      <p:pic>
        <p:nvPicPr>
          <p:cNvPr id="16" name="Image 15"/>
          <p:cNvPicPr>
            <a:picLocks noChangeAspect="1"/>
          </p:cNvPicPr>
          <p:nvPr/>
        </p:nvPicPr>
        <p:blipFill>
          <a:blip r:embed="rId13">
            <a:extLst>
              <a:ext uri="{BEBA8EAE-BF5A-486C-A8C5-ECC9F3942E4B}">
                <a14:imgProps xmlns:a14="http://schemas.microsoft.com/office/drawing/2010/main">
                  <a14:imgLayer r:embed="rId14">
                    <a14:imgEffect>
                      <a14:backgroundRemoval t="9195" b="89080" l="828" r="96894"/>
                    </a14:imgEffect>
                  </a14:imgLayer>
                </a14:imgProps>
              </a:ext>
            </a:extLst>
          </a:blip>
          <a:stretch>
            <a:fillRect/>
          </a:stretch>
        </p:blipFill>
        <p:spPr>
          <a:xfrm>
            <a:off x="2583758" y="2998381"/>
            <a:ext cx="810959" cy="797963"/>
          </a:xfrm>
          <a:prstGeom prst="rect">
            <a:avLst/>
          </a:prstGeom>
        </p:spPr>
      </p:pic>
      <p:pic>
        <p:nvPicPr>
          <p:cNvPr id="17" name="Image 16"/>
          <p:cNvPicPr>
            <a:picLocks noChangeAspect="1"/>
          </p:cNvPicPr>
          <p:nvPr/>
        </p:nvPicPr>
        <p:blipFill>
          <a:blip r:embed="rId13">
            <a:extLst>
              <a:ext uri="{BEBA8EAE-BF5A-486C-A8C5-ECC9F3942E4B}">
                <a14:imgProps xmlns:a14="http://schemas.microsoft.com/office/drawing/2010/main">
                  <a14:imgLayer r:embed="rId14">
                    <a14:imgEffect>
                      <a14:backgroundRemoval t="9195" b="89080" l="828" r="96894"/>
                    </a14:imgEffect>
                  </a14:imgLayer>
                </a14:imgProps>
              </a:ext>
            </a:extLst>
          </a:blip>
          <a:stretch>
            <a:fillRect/>
          </a:stretch>
        </p:blipFill>
        <p:spPr>
          <a:xfrm>
            <a:off x="5627507" y="2990085"/>
            <a:ext cx="810959" cy="797963"/>
          </a:xfrm>
          <a:prstGeom prst="rect">
            <a:avLst/>
          </a:prstGeom>
        </p:spPr>
      </p:pic>
      <p:pic>
        <p:nvPicPr>
          <p:cNvPr id="18" name="Image 17"/>
          <p:cNvPicPr>
            <a:picLocks noChangeAspect="1"/>
          </p:cNvPicPr>
          <p:nvPr/>
        </p:nvPicPr>
        <p:blipFill>
          <a:blip r:embed="rId13">
            <a:extLst>
              <a:ext uri="{BEBA8EAE-BF5A-486C-A8C5-ECC9F3942E4B}">
                <a14:imgProps xmlns:a14="http://schemas.microsoft.com/office/drawing/2010/main">
                  <a14:imgLayer r:embed="rId14">
                    <a14:imgEffect>
                      <a14:backgroundRemoval t="9195" b="89080" l="828" r="96894"/>
                    </a14:imgEffect>
                  </a14:imgLayer>
                </a14:imgProps>
              </a:ext>
            </a:extLst>
          </a:blip>
          <a:stretch>
            <a:fillRect/>
          </a:stretch>
        </p:blipFill>
        <p:spPr>
          <a:xfrm>
            <a:off x="8670457" y="2990085"/>
            <a:ext cx="810959" cy="797963"/>
          </a:xfrm>
          <a:prstGeom prst="rect">
            <a:avLst/>
          </a:prstGeom>
        </p:spPr>
      </p:pic>
    </p:spTree>
    <p:extLst>
      <p:ext uri="{BB962C8B-B14F-4D97-AF65-F5344CB8AC3E}">
        <p14:creationId xmlns:p14="http://schemas.microsoft.com/office/powerpoint/2010/main" val="20040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22" presetClass="entr" presetSubtype="8"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par>
                                <p:cTn id="33" presetID="22" presetClass="entr" presetSubtype="8"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par>
                                <p:cTn id="44" presetID="22" presetClass="entr" presetSubtype="8"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500"/>
                                        <p:tgtEl>
                                          <p:spTgt spid="6"/>
                                        </p:tgtEl>
                                      </p:cBhvr>
                                    </p:animEffect>
                                  </p:childTnLst>
                                </p:cTn>
                              </p:par>
                              <p:par>
                                <p:cTn id="47" presetID="22" presetClass="entr" presetSubtype="8"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Tree>
    <p:extLst>
      <p:ext uri="{BB962C8B-B14F-4D97-AF65-F5344CB8AC3E}">
        <p14:creationId xmlns:p14="http://schemas.microsoft.com/office/powerpoint/2010/main" val="3475383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2">
            <a:extLst>
              <a:ext uri="{FF2B5EF4-FFF2-40B4-BE49-F238E27FC236}">
                <a16:creationId xmlns:a16="http://schemas.microsoft.com/office/drawing/2014/main" id="{CB9CC8EF-D55A-478B-B171-1BCB07A31180}"/>
              </a:ext>
            </a:extLst>
          </p:cNvPr>
          <p:cNvSpPr txBox="1">
            <a:spLocks/>
          </p:cNvSpPr>
          <p:nvPr/>
        </p:nvSpPr>
        <p:spPr>
          <a:xfrm>
            <a:off x="209550" y="536343"/>
            <a:ext cx="11772899"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solidFill>
                  <a:srgbClr val="3E3E3E"/>
                </a:solidFill>
                <a:latin typeface="KyivType Sans2" panose="00000500000000000000" pitchFamily="50" charset="0"/>
              </a:rPr>
              <a:t>L'acné peut se présenter sous différents types</a:t>
            </a:r>
          </a:p>
        </p:txBody>
      </p:sp>
      <p:sp>
        <p:nvSpPr>
          <p:cNvPr id="8" name="Rectangle à coins arrondis 18">
            <a:extLst>
              <a:ext uri="{FF2B5EF4-FFF2-40B4-BE49-F238E27FC236}">
                <a16:creationId xmlns:a16="http://schemas.microsoft.com/office/drawing/2014/main" id="{CDC2A512-00FA-4D4E-B802-4B7899EB4A9E}"/>
              </a:ext>
            </a:extLst>
          </p:cNvPr>
          <p:cNvSpPr/>
          <p:nvPr/>
        </p:nvSpPr>
        <p:spPr>
          <a:xfrm>
            <a:off x="2123806" y="1410864"/>
            <a:ext cx="7834840" cy="338554"/>
          </a:xfrm>
          <a:prstGeom prst="rect">
            <a:avLst/>
          </a:prstGeom>
          <a:solidFill>
            <a:srgbClr val="FCF1E8"/>
          </a:solidFill>
          <a:ln w="3175">
            <a:solidFill>
              <a:srgbClr val="F7DECA"/>
            </a:solidFill>
          </a:ln>
        </p:spPr>
        <p:txBody>
          <a:bodyPr wrap="square" rtlCol="0">
            <a:spAutoFit/>
          </a:bodyPr>
          <a:lstStyle/>
          <a:p>
            <a:pPr algn="ctr"/>
            <a:r>
              <a:rPr lang="fr-FR" altLang="fr-FR" sz="1600" b="1" dirty="0">
                <a:latin typeface="Roboto Light" panose="02000000000000000000" pitchFamily="2" charset="0"/>
                <a:ea typeface="Roboto Light" panose="02000000000000000000" pitchFamily="2" charset="0"/>
              </a:rPr>
              <a:t>QUELS SONT LES PRINCIPAUX TYPES D’ACNE ? </a:t>
            </a:r>
            <a:endParaRPr lang="fr-FR" altLang="fr-FR" sz="1600" b="1" dirty="0">
              <a:solidFill>
                <a:schemeClr val="tx1"/>
              </a:solidFill>
              <a:latin typeface="Roboto Light" panose="02000000000000000000" pitchFamily="2" charset="0"/>
              <a:ea typeface="Roboto Light" panose="02000000000000000000" pitchFamily="2" charset="0"/>
            </a:endParaRPr>
          </a:p>
        </p:txBody>
      </p:sp>
      <p:grpSp>
        <p:nvGrpSpPr>
          <p:cNvPr id="9" name="Groupe 8">
            <a:extLst>
              <a:ext uri="{FF2B5EF4-FFF2-40B4-BE49-F238E27FC236}">
                <a16:creationId xmlns:a16="http://schemas.microsoft.com/office/drawing/2014/main" id="{D22346AE-8B2F-4776-818A-E203B93B29AB}"/>
              </a:ext>
            </a:extLst>
          </p:cNvPr>
          <p:cNvGrpSpPr/>
          <p:nvPr/>
        </p:nvGrpSpPr>
        <p:grpSpPr>
          <a:xfrm>
            <a:off x="1390650" y="3991535"/>
            <a:ext cx="1770775" cy="1898014"/>
            <a:chOff x="579800" y="2954334"/>
            <a:chExt cx="1770775" cy="1898014"/>
          </a:xfrm>
          <a:solidFill>
            <a:srgbClr val="EBE6F2"/>
          </a:solidFill>
        </p:grpSpPr>
        <p:pic>
          <p:nvPicPr>
            <p:cNvPr id="10" name="Graphique 9" descr="Badge 1 avec un remplissage uni">
              <a:extLst>
                <a:ext uri="{FF2B5EF4-FFF2-40B4-BE49-F238E27FC236}">
                  <a16:creationId xmlns:a16="http://schemas.microsoft.com/office/drawing/2014/main" id="{759D2123-4248-4FF5-AE86-75BD259851E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0894" y="2954334"/>
              <a:ext cx="914400" cy="914400"/>
            </a:xfrm>
            <a:prstGeom prst="rect">
              <a:avLst/>
            </a:prstGeom>
          </p:spPr>
        </p:pic>
        <p:sp>
          <p:nvSpPr>
            <p:cNvPr id="11" name="ZoneTexte 10">
              <a:extLst>
                <a:ext uri="{FF2B5EF4-FFF2-40B4-BE49-F238E27FC236}">
                  <a16:creationId xmlns:a16="http://schemas.microsoft.com/office/drawing/2014/main" id="{1D537AEC-F33B-4A29-863D-AF526C478F4F}"/>
                </a:ext>
              </a:extLst>
            </p:cNvPr>
            <p:cNvSpPr txBox="1"/>
            <p:nvPr/>
          </p:nvSpPr>
          <p:spPr>
            <a:xfrm>
              <a:off x="579800" y="4545881"/>
              <a:ext cx="1770775" cy="306467"/>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ACNE VULGAIRE</a:t>
              </a:r>
            </a:p>
          </p:txBody>
        </p:sp>
      </p:grpSp>
      <p:grpSp>
        <p:nvGrpSpPr>
          <p:cNvPr id="12" name="Groupe 11">
            <a:extLst>
              <a:ext uri="{FF2B5EF4-FFF2-40B4-BE49-F238E27FC236}">
                <a16:creationId xmlns:a16="http://schemas.microsoft.com/office/drawing/2014/main" id="{F92630D8-3FB5-45F7-80C7-C018F6706920}"/>
              </a:ext>
            </a:extLst>
          </p:cNvPr>
          <p:cNvGrpSpPr/>
          <p:nvPr/>
        </p:nvGrpSpPr>
        <p:grpSpPr>
          <a:xfrm>
            <a:off x="3260117" y="3980711"/>
            <a:ext cx="1214428" cy="2121370"/>
            <a:chOff x="1794167" y="2935288"/>
            <a:chExt cx="1214428" cy="2121370"/>
          </a:xfrm>
          <a:solidFill>
            <a:srgbClr val="EBE6F2"/>
          </a:solidFill>
        </p:grpSpPr>
        <p:pic>
          <p:nvPicPr>
            <p:cNvPr id="13" name="Graphique 12" descr="Badge avec un remplissage uni">
              <a:extLst>
                <a:ext uri="{FF2B5EF4-FFF2-40B4-BE49-F238E27FC236}">
                  <a16:creationId xmlns:a16="http://schemas.microsoft.com/office/drawing/2014/main" id="{E3396585-3219-4B15-9D02-213C2DA5D65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95159" y="2935288"/>
              <a:ext cx="914400" cy="914400"/>
            </a:xfrm>
            <a:prstGeom prst="rect">
              <a:avLst/>
            </a:prstGeom>
          </p:spPr>
        </p:pic>
        <p:sp>
          <p:nvSpPr>
            <p:cNvPr id="14" name="ZoneTexte 13">
              <a:extLst>
                <a:ext uri="{FF2B5EF4-FFF2-40B4-BE49-F238E27FC236}">
                  <a16:creationId xmlns:a16="http://schemas.microsoft.com/office/drawing/2014/main" id="{8F795808-E60C-42EF-8185-690D65FCAA8D}"/>
                </a:ext>
              </a:extLst>
            </p:cNvPr>
            <p:cNvSpPr txBox="1"/>
            <p:nvPr/>
          </p:nvSpPr>
          <p:spPr>
            <a:xfrm>
              <a:off x="1794167" y="4545880"/>
              <a:ext cx="1214428" cy="510778"/>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ACNE NODULAIRE</a:t>
              </a:r>
            </a:p>
          </p:txBody>
        </p:sp>
      </p:grpSp>
      <p:grpSp>
        <p:nvGrpSpPr>
          <p:cNvPr id="15" name="Groupe 14">
            <a:extLst>
              <a:ext uri="{FF2B5EF4-FFF2-40B4-BE49-F238E27FC236}">
                <a16:creationId xmlns:a16="http://schemas.microsoft.com/office/drawing/2014/main" id="{85F8BDC5-306A-4C58-8AAA-0F68C16916C5}"/>
              </a:ext>
            </a:extLst>
          </p:cNvPr>
          <p:cNvGrpSpPr/>
          <p:nvPr/>
        </p:nvGrpSpPr>
        <p:grpSpPr>
          <a:xfrm>
            <a:off x="4573236" y="3978835"/>
            <a:ext cx="1468119" cy="1918935"/>
            <a:chOff x="3107286" y="2933412"/>
            <a:chExt cx="1468119" cy="1918935"/>
          </a:xfrm>
          <a:solidFill>
            <a:srgbClr val="EBE6F2"/>
          </a:solidFill>
        </p:grpSpPr>
        <p:pic>
          <p:nvPicPr>
            <p:cNvPr id="16" name="Graphique 15" descr="Badge 3 avec un remplissage uni">
              <a:extLst>
                <a:ext uri="{FF2B5EF4-FFF2-40B4-BE49-F238E27FC236}">
                  <a16:creationId xmlns:a16="http://schemas.microsoft.com/office/drawing/2014/main" id="{88A7690F-862A-4F3F-AF20-9FCEB0CB7AE0}"/>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381095" y="2933412"/>
              <a:ext cx="914400" cy="914400"/>
            </a:xfrm>
            <a:prstGeom prst="rect">
              <a:avLst/>
            </a:prstGeom>
          </p:spPr>
        </p:pic>
        <p:sp>
          <p:nvSpPr>
            <p:cNvPr id="17" name="ZoneTexte 16">
              <a:extLst>
                <a:ext uri="{FF2B5EF4-FFF2-40B4-BE49-F238E27FC236}">
                  <a16:creationId xmlns:a16="http://schemas.microsoft.com/office/drawing/2014/main" id="{DD24A747-FEC6-4146-AE72-BD33384602E2}"/>
                </a:ext>
              </a:extLst>
            </p:cNvPr>
            <p:cNvSpPr txBox="1"/>
            <p:nvPr/>
          </p:nvSpPr>
          <p:spPr>
            <a:xfrm>
              <a:off x="3107286" y="4545880"/>
              <a:ext cx="1468119" cy="306467"/>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ACNE KYSTIQUE</a:t>
              </a:r>
            </a:p>
          </p:txBody>
        </p:sp>
      </p:grpSp>
      <p:grpSp>
        <p:nvGrpSpPr>
          <p:cNvPr id="21" name="Groupe 20">
            <a:extLst>
              <a:ext uri="{FF2B5EF4-FFF2-40B4-BE49-F238E27FC236}">
                <a16:creationId xmlns:a16="http://schemas.microsoft.com/office/drawing/2014/main" id="{DD0212D9-3D8B-4AF2-8F5F-812A706C61D9}"/>
              </a:ext>
            </a:extLst>
          </p:cNvPr>
          <p:cNvGrpSpPr/>
          <p:nvPr/>
        </p:nvGrpSpPr>
        <p:grpSpPr>
          <a:xfrm>
            <a:off x="6165088" y="3978835"/>
            <a:ext cx="1309623" cy="2123246"/>
            <a:chOff x="5923914" y="2933412"/>
            <a:chExt cx="1309623" cy="2123246"/>
          </a:xfrm>
          <a:solidFill>
            <a:srgbClr val="EBE6F2"/>
          </a:solidFill>
        </p:grpSpPr>
        <p:pic>
          <p:nvPicPr>
            <p:cNvPr id="22" name="Graphique 21" descr="Badge 5 avec un remplissage uni">
              <a:extLst>
                <a:ext uri="{FF2B5EF4-FFF2-40B4-BE49-F238E27FC236}">
                  <a16:creationId xmlns:a16="http://schemas.microsoft.com/office/drawing/2014/main" id="{1C9928A0-6903-4771-9088-A2D4E321E1A3}"/>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119359" y="2933412"/>
              <a:ext cx="914400" cy="914400"/>
            </a:xfrm>
            <a:prstGeom prst="rect">
              <a:avLst/>
            </a:prstGeom>
          </p:spPr>
        </p:pic>
        <p:sp>
          <p:nvSpPr>
            <p:cNvPr id="23" name="ZoneTexte 22">
              <a:extLst>
                <a:ext uri="{FF2B5EF4-FFF2-40B4-BE49-F238E27FC236}">
                  <a16:creationId xmlns:a16="http://schemas.microsoft.com/office/drawing/2014/main" id="{371775AE-8C71-479D-BC7E-45CB610FEC82}"/>
                </a:ext>
              </a:extLst>
            </p:cNvPr>
            <p:cNvSpPr txBox="1"/>
            <p:nvPr/>
          </p:nvSpPr>
          <p:spPr>
            <a:xfrm>
              <a:off x="5923914" y="4545880"/>
              <a:ext cx="1309623" cy="510778"/>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ACNE PAPULO-PUSTULEUSE</a:t>
              </a:r>
            </a:p>
          </p:txBody>
        </p:sp>
      </p:grpSp>
      <p:grpSp>
        <p:nvGrpSpPr>
          <p:cNvPr id="24" name="Groupe 23">
            <a:extLst>
              <a:ext uri="{FF2B5EF4-FFF2-40B4-BE49-F238E27FC236}">
                <a16:creationId xmlns:a16="http://schemas.microsoft.com/office/drawing/2014/main" id="{E1F5AE5A-DFCA-4931-81BF-A2DA162D8300}"/>
              </a:ext>
            </a:extLst>
          </p:cNvPr>
          <p:cNvGrpSpPr/>
          <p:nvPr/>
        </p:nvGrpSpPr>
        <p:grpSpPr>
          <a:xfrm>
            <a:off x="7568230" y="3972490"/>
            <a:ext cx="1309623" cy="2121370"/>
            <a:chOff x="7332228" y="2935288"/>
            <a:chExt cx="1309623" cy="2121370"/>
          </a:xfrm>
          <a:solidFill>
            <a:srgbClr val="EBE6F2"/>
          </a:solidFill>
        </p:grpSpPr>
        <p:pic>
          <p:nvPicPr>
            <p:cNvPr id="25" name="Graphique 24" descr="Badge 6 avec un remplissage uni">
              <a:extLst>
                <a:ext uri="{FF2B5EF4-FFF2-40B4-BE49-F238E27FC236}">
                  <a16:creationId xmlns:a16="http://schemas.microsoft.com/office/drawing/2014/main" id="{0DDF05FA-9540-4009-840A-36F4D248E590}"/>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535221" y="2935288"/>
              <a:ext cx="914400" cy="914400"/>
            </a:xfrm>
            <a:prstGeom prst="rect">
              <a:avLst/>
            </a:prstGeom>
          </p:spPr>
        </p:pic>
        <p:sp>
          <p:nvSpPr>
            <p:cNvPr id="26" name="ZoneTexte 25">
              <a:extLst>
                <a:ext uri="{FF2B5EF4-FFF2-40B4-BE49-F238E27FC236}">
                  <a16:creationId xmlns:a16="http://schemas.microsoft.com/office/drawing/2014/main" id="{7AB295F4-E191-47F0-B077-F84298732A9A}"/>
                </a:ext>
              </a:extLst>
            </p:cNvPr>
            <p:cNvSpPr txBox="1"/>
            <p:nvPr/>
          </p:nvSpPr>
          <p:spPr>
            <a:xfrm>
              <a:off x="7332228" y="4545880"/>
              <a:ext cx="1309623" cy="510778"/>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ACNE CONGLOBATA</a:t>
              </a:r>
            </a:p>
          </p:txBody>
        </p:sp>
      </p:grpSp>
      <p:grpSp>
        <p:nvGrpSpPr>
          <p:cNvPr id="27" name="Groupe 26">
            <a:extLst>
              <a:ext uri="{FF2B5EF4-FFF2-40B4-BE49-F238E27FC236}">
                <a16:creationId xmlns:a16="http://schemas.microsoft.com/office/drawing/2014/main" id="{DD906F91-2D50-4029-9FC4-C6F312E3AF2B}"/>
              </a:ext>
            </a:extLst>
          </p:cNvPr>
          <p:cNvGrpSpPr/>
          <p:nvPr/>
        </p:nvGrpSpPr>
        <p:grpSpPr>
          <a:xfrm>
            <a:off x="8971372" y="3980711"/>
            <a:ext cx="1434645" cy="2121370"/>
            <a:chOff x="8740542" y="2935288"/>
            <a:chExt cx="1309623" cy="2121370"/>
          </a:xfrm>
          <a:solidFill>
            <a:srgbClr val="EBE6F2"/>
          </a:solidFill>
        </p:grpSpPr>
        <p:pic>
          <p:nvPicPr>
            <p:cNvPr id="28" name="Graphique 27" descr="Badge 7 avec un remplissage uni">
              <a:extLst>
                <a:ext uri="{FF2B5EF4-FFF2-40B4-BE49-F238E27FC236}">
                  <a16:creationId xmlns:a16="http://schemas.microsoft.com/office/drawing/2014/main" id="{D650FECC-3D3D-4D6E-8745-070E92A72C3C}"/>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942799" y="2935288"/>
              <a:ext cx="914400" cy="914400"/>
            </a:xfrm>
            <a:prstGeom prst="rect">
              <a:avLst/>
            </a:prstGeom>
          </p:spPr>
        </p:pic>
        <p:sp>
          <p:nvSpPr>
            <p:cNvPr id="29" name="ZoneTexte 28">
              <a:extLst>
                <a:ext uri="{FF2B5EF4-FFF2-40B4-BE49-F238E27FC236}">
                  <a16:creationId xmlns:a16="http://schemas.microsoft.com/office/drawing/2014/main" id="{46D69820-31FC-4DD5-9239-11A6A828DE4F}"/>
                </a:ext>
              </a:extLst>
            </p:cNvPr>
            <p:cNvSpPr txBox="1"/>
            <p:nvPr/>
          </p:nvSpPr>
          <p:spPr>
            <a:xfrm>
              <a:off x="8740542" y="4545880"/>
              <a:ext cx="1309623" cy="510778"/>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ACNE FULMINANS</a:t>
              </a:r>
              <a:endParaRPr lang="en-US" sz="1200" dirty="0">
                <a:latin typeface="Roboto Light" panose="02000000000000000000" pitchFamily="2" charset="0"/>
                <a:ea typeface="Roboto Light" panose="02000000000000000000" pitchFamily="2" charset="0"/>
              </a:endParaRPr>
            </a:p>
          </p:txBody>
        </p:sp>
      </p:grpSp>
      <p:graphicFrame>
        <p:nvGraphicFramePr>
          <p:cNvPr id="33" name="Objet 32">
            <a:extLst>
              <a:ext uri="{FF2B5EF4-FFF2-40B4-BE49-F238E27FC236}">
                <a16:creationId xmlns:a16="http://schemas.microsoft.com/office/drawing/2014/main" id="{789E4069-6FA2-4CFE-8AB1-4F36BA086874}"/>
              </a:ext>
            </a:extLst>
          </p:cNvPr>
          <p:cNvGraphicFramePr>
            <a:graphicFrameLocks noChangeAspect="1"/>
          </p:cNvGraphicFramePr>
          <p:nvPr/>
        </p:nvGraphicFramePr>
        <p:xfrm>
          <a:off x="4502908" y="2123364"/>
          <a:ext cx="3239134" cy="2611271"/>
        </p:xfrm>
        <a:graphic>
          <a:graphicData uri="http://schemas.openxmlformats.org/presentationml/2006/ole">
            <mc:AlternateContent xmlns:mc="http://schemas.openxmlformats.org/markup-compatibility/2006">
              <mc:Choice xmlns:v="urn:schemas-microsoft-com:vml" Requires="v">
                <p:oleObj spid="_x0000_s2058" name="Bitmap Image" r:id="rId16" imgW="5151240" imgH="4152960" progId="PBrush">
                  <p:embed/>
                </p:oleObj>
              </mc:Choice>
              <mc:Fallback>
                <p:oleObj name="Bitmap Image" r:id="rId16" imgW="5151240" imgH="4152960" progId="PBrush">
                  <p:embed/>
                  <p:pic>
                    <p:nvPicPr>
                      <p:cNvPr id="33" name="Objet 32">
                        <a:extLst>
                          <a:ext uri="{FF2B5EF4-FFF2-40B4-BE49-F238E27FC236}">
                            <a16:creationId xmlns:a16="http://schemas.microsoft.com/office/drawing/2014/main" id="{789E4069-6FA2-4CFE-8AB1-4F36BA086874}"/>
                          </a:ext>
                        </a:extLst>
                      </p:cNvPr>
                      <p:cNvPicPr/>
                      <p:nvPr/>
                    </p:nvPicPr>
                    <p:blipFill>
                      <a:blip r:embed="rId17"/>
                      <a:stretch>
                        <a:fillRect/>
                      </a:stretch>
                    </p:blipFill>
                    <p:spPr>
                      <a:xfrm>
                        <a:off x="4502908" y="2123364"/>
                        <a:ext cx="3239134" cy="2611271"/>
                      </a:xfrm>
                      <a:prstGeom prst="rect">
                        <a:avLst/>
                      </a:prstGeom>
                    </p:spPr>
                  </p:pic>
                </p:oleObj>
              </mc:Fallback>
            </mc:AlternateContent>
          </a:graphicData>
        </a:graphic>
      </p:graphicFrame>
    </p:spTree>
    <p:extLst>
      <p:ext uri="{BB962C8B-B14F-4D97-AF65-F5344CB8AC3E}">
        <p14:creationId xmlns:p14="http://schemas.microsoft.com/office/powerpoint/2010/main" val="315980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3"/>
                                        </p:tgtEl>
                                      </p:cBhvr>
                                    </p:animEffect>
                                    <p:set>
                                      <p:cBhvr>
                                        <p:cTn id="10" dur="1" fill="hold">
                                          <p:stCondLst>
                                            <p:cond delay="499"/>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97A625B5-399C-4C0C-9F9A-08D8BDD2B83E}"/>
              </a:ext>
            </a:extLst>
          </p:cNvPr>
          <p:cNvSpPr txBox="1">
            <a:spLocks/>
          </p:cNvSpPr>
          <p:nvPr/>
        </p:nvSpPr>
        <p:spPr>
          <a:xfrm>
            <a:off x="209550" y="536343"/>
            <a:ext cx="11772899"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solidFill>
                  <a:srgbClr val="3E3E3E"/>
                </a:solidFill>
                <a:latin typeface="KyivType Sans2" panose="00000500000000000000" pitchFamily="50" charset="0"/>
              </a:rPr>
              <a:t>Les différents types de boutons</a:t>
            </a:r>
          </a:p>
        </p:txBody>
      </p:sp>
      <p:pic>
        <p:nvPicPr>
          <p:cNvPr id="6" name="Image 5">
            <a:extLst>
              <a:ext uri="{FF2B5EF4-FFF2-40B4-BE49-F238E27FC236}">
                <a16:creationId xmlns:a16="http://schemas.microsoft.com/office/drawing/2014/main" id="{D41C0120-9167-4EA2-82F0-671C834C199E}"/>
              </a:ext>
            </a:extLst>
          </p:cNvPr>
          <p:cNvPicPr>
            <a:picLocks noChangeAspect="1"/>
          </p:cNvPicPr>
          <p:nvPr/>
        </p:nvPicPr>
        <p:blipFill rotWithShape="1">
          <a:blip r:embed="rId3"/>
          <a:srcRect r="64808" b="49234"/>
          <a:stretch/>
        </p:blipFill>
        <p:spPr>
          <a:xfrm>
            <a:off x="931466" y="2003629"/>
            <a:ext cx="1225498" cy="1132595"/>
          </a:xfrm>
          <a:prstGeom prst="rect">
            <a:avLst/>
          </a:prstGeom>
        </p:spPr>
      </p:pic>
      <p:pic>
        <p:nvPicPr>
          <p:cNvPr id="7" name="Image 6">
            <a:extLst>
              <a:ext uri="{FF2B5EF4-FFF2-40B4-BE49-F238E27FC236}">
                <a16:creationId xmlns:a16="http://schemas.microsoft.com/office/drawing/2014/main" id="{3B9F5C84-0BF1-4A5A-986B-9AF06613417B}"/>
              </a:ext>
            </a:extLst>
          </p:cNvPr>
          <p:cNvPicPr>
            <a:picLocks noChangeAspect="1"/>
          </p:cNvPicPr>
          <p:nvPr/>
        </p:nvPicPr>
        <p:blipFill rotWithShape="1">
          <a:blip r:embed="rId3"/>
          <a:srcRect l="35598" t="1181" r="34925" b="48053"/>
          <a:stretch/>
        </p:blipFill>
        <p:spPr>
          <a:xfrm>
            <a:off x="2913509" y="2063190"/>
            <a:ext cx="1026489" cy="1132595"/>
          </a:xfrm>
          <a:prstGeom prst="rect">
            <a:avLst/>
          </a:prstGeom>
        </p:spPr>
      </p:pic>
      <p:pic>
        <p:nvPicPr>
          <p:cNvPr id="8" name="Image 7">
            <a:extLst>
              <a:ext uri="{FF2B5EF4-FFF2-40B4-BE49-F238E27FC236}">
                <a16:creationId xmlns:a16="http://schemas.microsoft.com/office/drawing/2014/main" id="{6DACB5CB-9374-4233-8FD8-E6CF24D063B1}"/>
              </a:ext>
            </a:extLst>
          </p:cNvPr>
          <p:cNvPicPr>
            <a:picLocks noChangeAspect="1"/>
          </p:cNvPicPr>
          <p:nvPr/>
        </p:nvPicPr>
        <p:blipFill rotWithShape="1">
          <a:blip r:embed="rId3"/>
          <a:srcRect l="65552" t="7083" r="4972" b="49235"/>
          <a:stretch/>
        </p:blipFill>
        <p:spPr>
          <a:xfrm>
            <a:off x="10008351" y="2095382"/>
            <a:ext cx="1159038" cy="1100401"/>
          </a:xfrm>
          <a:prstGeom prst="rect">
            <a:avLst/>
          </a:prstGeom>
        </p:spPr>
      </p:pic>
      <p:pic>
        <p:nvPicPr>
          <p:cNvPr id="9" name="Image 8">
            <a:extLst>
              <a:ext uri="{FF2B5EF4-FFF2-40B4-BE49-F238E27FC236}">
                <a16:creationId xmlns:a16="http://schemas.microsoft.com/office/drawing/2014/main" id="{A7E2C2C7-2553-477A-AD0B-A86021029CEC}"/>
              </a:ext>
            </a:extLst>
          </p:cNvPr>
          <p:cNvPicPr>
            <a:picLocks noChangeAspect="1"/>
          </p:cNvPicPr>
          <p:nvPr/>
        </p:nvPicPr>
        <p:blipFill rotWithShape="1">
          <a:blip r:embed="rId3"/>
          <a:srcRect l="3195" t="52907" r="64807" b="-787"/>
          <a:stretch/>
        </p:blipFill>
        <p:spPr>
          <a:xfrm>
            <a:off x="4659890" y="2095382"/>
            <a:ext cx="1114286" cy="1068209"/>
          </a:xfrm>
          <a:prstGeom prst="rect">
            <a:avLst/>
          </a:prstGeom>
        </p:spPr>
      </p:pic>
      <p:pic>
        <p:nvPicPr>
          <p:cNvPr id="10" name="Image 9">
            <a:extLst>
              <a:ext uri="{FF2B5EF4-FFF2-40B4-BE49-F238E27FC236}">
                <a16:creationId xmlns:a16="http://schemas.microsoft.com/office/drawing/2014/main" id="{8DACA6F8-72D9-4EB3-8B08-83F32E9B653C}"/>
              </a:ext>
            </a:extLst>
          </p:cNvPr>
          <p:cNvPicPr>
            <a:picLocks noChangeAspect="1"/>
          </p:cNvPicPr>
          <p:nvPr/>
        </p:nvPicPr>
        <p:blipFill rotWithShape="1">
          <a:blip r:embed="rId3"/>
          <a:srcRect l="35813" t="52907" r="34710" b="-787"/>
          <a:stretch/>
        </p:blipFill>
        <p:spPr>
          <a:xfrm>
            <a:off x="6494068" y="2068015"/>
            <a:ext cx="1026490" cy="1068209"/>
          </a:xfrm>
          <a:prstGeom prst="rect">
            <a:avLst/>
          </a:prstGeom>
        </p:spPr>
      </p:pic>
      <p:pic>
        <p:nvPicPr>
          <p:cNvPr id="11" name="Image 10">
            <a:extLst>
              <a:ext uri="{FF2B5EF4-FFF2-40B4-BE49-F238E27FC236}">
                <a16:creationId xmlns:a16="http://schemas.microsoft.com/office/drawing/2014/main" id="{FDF1B1D2-3B23-4232-BFC2-55ABA78B7FD9}"/>
              </a:ext>
            </a:extLst>
          </p:cNvPr>
          <p:cNvPicPr>
            <a:picLocks noChangeAspect="1"/>
          </p:cNvPicPr>
          <p:nvPr/>
        </p:nvPicPr>
        <p:blipFill rotWithShape="1">
          <a:blip r:embed="rId3"/>
          <a:srcRect l="66646" t="50787" r="1356" b="1333"/>
          <a:stretch/>
        </p:blipFill>
        <p:spPr>
          <a:xfrm>
            <a:off x="8206866" y="2063188"/>
            <a:ext cx="1181449" cy="1132595"/>
          </a:xfrm>
          <a:prstGeom prst="rect">
            <a:avLst/>
          </a:prstGeom>
        </p:spPr>
      </p:pic>
      <p:sp>
        <p:nvSpPr>
          <p:cNvPr id="12" name="Rectangle 11">
            <a:extLst>
              <a:ext uri="{FF2B5EF4-FFF2-40B4-BE49-F238E27FC236}">
                <a16:creationId xmlns:a16="http://schemas.microsoft.com/office/drawing/2014/main" id="{E67CBDF6-A9BA-4D5B-99E5-8866C14215EE}"/>
              </a:ext>
            </a:extLst>
          </p:cNvPr>
          <p:cNvSpPr/>
          <p:nvPr/>
        </p:nvSpPr>
        <p:spPr>
          <a:xfrm>
            <a:off x="796783" y="3432939"/>
            <a:ext cx="1679385" cy="954107"/>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Points noirs</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Petits pores </a:t>
            </a:r>
            <a:r>
              <a:rPr lang="en-US" sz="1400" dirty="0" err="1">
                <a:solidFill>
                  <a:schemeClr val="tx1">
                    <a:lumMod val="75000"/>
                    <a:lumOff val="25000"/>
                  </a:schemeClr>
                </a:solidFill>
                <a:latin typeface="Roboto Light" panose="02000000000000000000" pitchFamily="2" charset="0"/>
                <a:ea typeface="Roboto Light" panose="02000000000000000000" pitchFamily="2" charset="0"/>
              </a:rPr>
              <a:t>obstrués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6C73444E-2384-4C02-B76A-99C43B3FCE31}"/>
              </a:ext>
            </a:extLst>
          </p:cNvPr>
          <p:cNvSpPr/>
          <p:nvPr/>
        </p:nvSpPr>
        <p:spPr>
          <a:xfrm>
            <a:off x="9748178" y="3432939"/>
            <a:ext cx="1679385" cy="2031325"/>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Kystes</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Ressemblent à des furoncles sous-cutanés. Se forment en profondeur et peuvent être très douloureux </a:t>
            </a:r>
          </a:p>
        </p:txBody>
      </p:sp>
      <p:sp>
        <p:nvSpPr>
          <p:cNvPr id="14" name="Rectangle 13">
            <a:extLst>
              <a:ext uri="{FF2B5EF4-FFF2-40B4-BE49-F238E27FC236}">
                <a16:creationId xmlns:a16="http://schemas.microsoft.com/office/drawing/2014/main" id="{A6976F82-C261-463D-84B7-1192CFC72EFF}"/>
              </a:ext>
            </a:extLst>
          </p:cNvPr>
          <p:cNvSpPr/>
          <p:nvPr/>
        </p:nvSpPr>
        <p:spPr>
          <a:xfrm>
            <a:off x="6167620" y="3432939"/>
            <a:ext cx="1679385" cy="1600438"/>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Pustules</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Papules inflammées.</a:t>
            </a: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Présentent souvent une pointe blanche</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B11E2519-6F77-4F8B-8320-FB85B7AFB2F1}"/>
              </a:ext>
            </a:extLst>
          </p:cNvPr>
          <p:cNvSpPr/>
          <p:nvPr/>
        </p:nvSpPr>
        <p:spPr>
          <a:xfrm>
            <a:off x="4377341" y="3432939"/>
            <a:ext cx="1679385" cy="1384995"/>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Papules</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Petits boutons rouges qui peuvent être assez douloureux</a:t>
            </a:r>
          </a:p>
        </p:txBody>
      </p:sp>
      <p:sp>
        <p:nvSpPr>
          <p:cNvPr id="16" name="Rectangle 15">
            <a:extLst>
              <a:ext uri="{FF2B5EF4-FFF2-40B4-BE49-F238E27FC236}">
                <a16:creationId xmlns:a16="http://schemas.microsoft.com/office/drawing/2014/main" id="{8493B92B-1AFD-429B-AECD-7E10F805F7C9}"/>
              </a:ext>
            </a:extLst>
          </p:cNvPr>
          <p:cNvSpPr/>
          <p:nvPr/>
        </p:nvSpPr>
        <p:spPr>
          <a:xfrm>
            <a:off x="2587062" y="3432939"/>
            <a:ext cx="1679385" cy="1169551"/>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Points blancs</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Similaires aux points noirs, mais blancs </a:t>
            </a:r>
          </a:p>
        </p:txBody>
      </p:sp>
      <p:sp>
        <p:nvSpPr>
          <p:cNvPr id="17" name="Rectangle 16">
            <a:extLst>
              <a:ext uri="{FF2B5EF4-FFF2-40B4-BE49-F238E27FC236}">
                <a16:creationId xmlns:a16="http://schemas.microsoft.com/office/drawing/2014/main" id="{A6BED1FC-714F-4272-845D-0192BCDD6015}"/>
              </a:ext>
            </a:extLst>
          </p:cNvPr>
          <p:cNvSpPr/>
          <p:nvPr/>
        </p:nvSpPr>
        <p:spPr>
          <a:xfrm>
            <a:off x="7957899" y="3432939"/>
            <a:ext cx="1679385" cy="1600438"/>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Nodules</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Bosses dures qui se forment sous la surface de la peau et peuvent être douloureuses</a:t>
            </a:r>
          </a:p>
        </p:txBody>
      </p:sp>
    </p:spTree>
    <p:extLst>
      <p:ext uri="{BB962C8B-B14F-4D97-AF65-F5344CB8AC3E}">
        <p14:creationId xmlns:p14="http://schemas.microsoft.com/office/powerpoint/2010/main" val="288223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7A1C7">
            <a:alpha val="59000"/>
          </a:srgbClr>
        </a:solidFill>
        <a:effectLst/>
      </p:bgPr>
    </p:bg>
    <p:spTree>
      <p:nvGrpSpPr>
        <p:cNvPr id="1" name=""/>
        <p:cNvGrpSpPr/>
        <p:nvPr/>
      </p:nvGrpSpPr>
      <p:grpSpPr>
        <a:xfrm>
          <a:off x="0" y="0"/>
          <a:ext cx="0" cy="0"/>
          <a:chOff x="0" y="0"/>
          <a:chExt cx="0" cy="0"/>
        </a:xfrm>
      </p:grpSpPr>
      <p:sp>
        <p:nvSpPr>
          <p:cNvPr id="8" name="Titre 2">
            <a:extLst>
              <a:ext uri="{FF2B5EF4-FFF2-40B4-BE49-F238E27FC236}">
                <a16:creationId xmlns:a16="http://schemas.microsoft.com/office/drawing/2014/main" id="{C1EA83AF-825D-4C23-8FF0-B1E1ACDE3035}"/>
              </a:ext>
            </a:extLst>
          </p:cNvPr>
          <p:cNvSpPr txBox="1">
            <a:spLocks/>
          </p:cNvSpPr>
          <p:nvPr/>
        </p:nvSpPr>
        <p:spPr>
          <a:xfrm>
            <a:off x="4686207" y="3902775"/>
            <a:ext cx="4937937" cy="1323439"/>
          </a:xfrm>
          <a:prstGeom prst="rect">
            <a:avLst/>
          </a:prstGeom>
          <a:noFill/>
        </p:spPr>
        <p:txBody>
          <a:bodyPr vert="horz" wrap="square" lIns="91440" tIns="45720" rIns="91440" bIns="45720" rtlCol="0" anchor="ctr">
            <a:spAutoFit/>
          </a:bodyPr>
          <a:lstStyle>
            <a:defPPr>
              <a:defRPr lang="fr-FR"/>
            </a:defPPr>
            <a:lvl1pPr algn="ctr">
              <a:lnSpc>
                <a:spcPct val="100000"/>
              </a:lnSpc>
              <a:spcBef>
                <a:spcPct val="0"/>
              </a:spcBef>
              <a:buNone/>
              <a:defRPr sz="5400">
                <a:solidFill>
                  <a:srgbClr val="3E3E3E"/>
                </a:solidFill>
                <a:latin typeface="KyivType Sans2" panose="00000500000000000000" pitchFamily="50" charset="0"/>
                <a:ea typeface="+mj-ea"/>
                <a:cs typeface="+mj-cs"/>
              </a:defRPr>
            </a:lvl1pPr>
          </a:lstStyle>
          <a:p>
            <a:r>
              <a:rPr lang="en-US" sz="4000" dirty="0"/>
              <a:t>FACTEURS DE RISQUES</a:t>
            </a:r>
          </a:p>
        </p:txBody>
      </p:sp>
      <p:sp>
        <p:nvSpPr>
          <p:cNvPr id="18" name="Oval 17">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DB6FE6A8-3E05-4C40-9190-B19BFD5244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4"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Image 12">
            <a:extLst>
              <a:ext uri="{FF2B5EF4-FFF2-40B4-BE49-F238E27FC236}">
                <a16:creationId xmlns:a16="http://schemas.microsoft.com/office/drawing/2014/main" id="{ED38851A-1918-4DC5-B10E-1B21EBDD9B5B}"/>
              </a:ext>
            </a:extLst>
          </p:cNvPr>
          <p:cNvPicPr>
            <a:picLocks noChangeAspect="1"/>
          </p:cNvPicPr>
          <p:nvPr/>
        </p:nvPicPr>
        <p:blipFill rotWithShape="1">
          <a:blip r:embed="rId3"/>
          <a:srcRect l="25666" t="864" r="31802" b="53805"/>
          <a:stretch/>
        </p:blipFill>
        <p:spPr>
          <a:xfrm>
            <a:off x="2285129" y="232142"/>
            <a:ext cx="1836521" cy="1532227"/>
          </a:xfrm>
          <a:prstGeom prst="rect">
            <a:avLst/>
          </a:prstGeom>
        </p:spPr>
      </p:pic>
      <p:sp>
        <p:nvSpPr>
          <p:cNvPr id="26" name="Freeform: Shape 25">
            <a:extLst>
              <a:ext uri="{FF2B5EF4-FFF2-40B4-BE49-F238E27FC236}">
                <a16:creationId xmlns:a16="http://schemas.microsoft.com/office/drawing/2014/main" id="{38315451-BA4E-4F56-BA8A-9CCCA5A0D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5665E03E-3504-4366-BFC7-0CDEDC63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9701" y="2547568"/>
            <a:ext cx="1591056" cy="1591056"/>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9A95DA0-8F7C-4AB7-B890-22075705D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799" y="468471"/>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Image 9">
            <a:extLst>
              <a:ext uri="{FF2B5EF4-FFF2-40B4-BE49-F238E27FC236}">
                <a16:creationId xmlns:a16="http://schemas.microsoft.com/office/drawing/2014/main" id="{A547B634-FF5A-4C3F-9832-9F5C667E2C6E}"/>
              </a:ext>
            </a:extLst>
          </p:cNvPr>
          <p:cNvPicPr>
            <a:picLocks noChangeAspect="1"/>
          </p:cNvPicPr>
          <p:nvPr/>
        </p:nvPicPr>
        <p:blipFill rotWithShape="1">
          <a:blip r:embed="rId3"/>
          <a:srcRect l="69301" t="51466" r="145" b="3203"/>
          <a:stretch/>
        </p:blipFill>
        <p:spPr>
          <a:xfrm>
            <a:off x="6130915" y="1040580"/>
            <a:ext cx="1778697" cy="1708711"/>
          </a:xfrm>
          <a:prstGeom prst="rect">
            <a:avLst/>
          </a:prstGeom>
        </p:spPr>
      </p:pic>
      <p:sp>
        <p:nvSpPr>
          <p:cNvPr id="34" name="Freeform: Shape 33">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E2193FF3-0731-4CB1-A0ED-1F3321A42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1"/>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Image 8">
            <a:extLst>
              <a:ext uri="{FF2B5EF4-FFF2-40B4-BE49-F238E27FC236}">
                <a16:creationId xmlns:a16="http://schemas.microsoft.com/office/drawing/2014/main" id="{45272871-A548-4044-8DD9-4F7806C1CD75}"/>
              </a:ext>
            </a:extLst>
          </p:cNvPr>
          <p:cNvPicPr>
            <a:picLocks noChangeAspect="1"/>
          </p:cNvPicPr>
          <p:nvPr/>
        </p:nvPicPr>
        <p:blipFill rotWithShape="1">
          <a:blip r:embed="rId3"/>
          <a:srcRect t="491" r="76373" b="54176"/>
          <a:stretch/>
        </p:blipFill>
        <p:spPr>
          <a:xfrm rot="1264778">
            <a:off x="10092429" y="407951"/>
            <a:ext cx="1673512" cy="2079097"/>
          </a:xfrm>
          <a:prstGeom prst="rect">
            <a:avLst/>
          </a:prstGeom>
        </p:spPr>
      </p:pic>
      <p:pic>
        <p:nvPicPr>
          <p:cNvPr id="3" name="Image 2">
            <a:extLst>
              <a:ext uri="{FF2B5EF4-FFF2-40B4-BE49-F238E27FC236}">
                <a16:creationId xmlns:a16="http://schemas.microsoft.com/office/drawing/2014/main" id="{083117BC-EEA2-4952-8A8B-1820DA9687FC}"/>
              </a:ext>
            </a:extLst>
          </p:cNvPr>
          <p:cNvPicPr>
            <a:picLocks noChangeAspect="1"/>
          </p:cNvPicPr>
          <p:nvPr/>
        </p:nvPicPr>
        <p:blipFill rotWithShape="1">
          <a:blip r:embed="rId3"/>
          <a:srcRect l="69447" t="1244" b="53424"/>
          <a:stretch/>
        </p:blipFill>
        <p:spPr>
          <a:xfrm>
            <a:off x="342910" y="3739995"/>
            <a:ext cx="2248275" cy="2159931"/>
          </a:xfrm>
          <a:prstGeom prst="rect">
            <a:avLst/>
          </a:prstGeom>
        </p:spPr>
      </p:pic>
      <p:pic>
        <p:nvPicPr>
          <p:cNvPr id="11" name="Image 10">
            <a:extLst>
              <a:ext uri="{FF2B5EF4-FFF2-40B4-BE49-F238E27FC236}">
                <a16:creationId xmlns:a16="http://schemas.microsoft.com/office/drawing/2014/main" id="{DFDF50E1-99CC-4230-A06D-D31C2A3CD138}"/>
              </a:ext>
            </a:extLst>
          </p:cNvPr>
          <p:cNvPicPr>
            <a:picLocks noChangeAspect="1"/>
          </p:cNvPicPr>
          <p:nvPr/>
        </p:nvPicPr>
        <p:blipFill rotWithShape="1">
          <a:blip r:embed="rId3"/>
          <a:srcRect l="38258" t="55396" r="33021" b="1327"/>
          <a:stretch/>
        </p:blipFill>
        <p:spPr>
          <a:xfrm>
            <a:off x="4067055" y="2876562"/>
            <a:ext cx="956348" cy="933068"/>
          </a:xfrm>
          <a:prstGeom prst="rect">
            <a:avLst/>
          </a:prstGeom>
        </p:spPr>
      </p:pic>
      <p:sp>
        <p:nvSpPr>
          <p:cNvPr id="38" name="Freeform: Shape 3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1CCC4E2-0E38-41AA-A1C5-DBB034387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8"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Image 11">
            <a:extLst>
              <a:ext uri="{FF2B5EF4-FFF2-40B4-BE49-F238E27FC236}">
                <a16:creationId xmlns:a16="http://schemas.microsoft.com/office/drawing/2014/main" id="{6A8D9E1A-826C-4722-980D-F5CF8C8EF12E}"/>
              </a:ext>
            </a:extLst>
          </p:cNvPr>
          <p:cNvPicPr>
            <a:picLocks noChangeAspect="1"/>
          </p:cNvPicPr>
          <p:nvPr/>
        </p:nvPicPr>
        <p:blipFill rotWithShape="1">
          <a:blip r:embed="rId3"/>
          <a:srcRect l="-75" t="51995" r="64894" b="2674"/>
          <a:stretch/>
        </p:blipFill>
        <p:spPr>
          <a:xfrm>
            <a:off x="9914753" y="4872691"/>
            <a:ext cx="2028866" cy="1692702"/>
          </a:xfrm>
          <a:prstGeom prst="rect">
            <a:avLst/>
          </a:prstGeom>
        </p:spPr>
      </p:pic>
      <p:sp>
        <p:nvSpPr>
          <p:cNvPr id="14" name="ZoneTexte 13">
            <a:extLst>
              <a:ext uri="{FF2B5EF4-FFF2-40B4-BE49-F238E27FC236}">
                <a16:creationId xmlns:a16="http://schemas.microsoft.com/office/drawing/2014/main" id="{511CBE96-927A-42DA-A316-8C0BA6164266}"/>
              </a:ext>
            </a:extLst>
          </p:cNvPr>
          <p:cNvSpPr txBox="1"/>
          <p:nvPr/>
        </p:nvSpPr>
        <p:spPr>
          <a:xfrm>
            <a:off x="634903" y="5849340"/>
            <a:ext cx="1780673" cy="307777"/>
          </a:xfrm>
          <a:prstGeom prst="rect">
            <a:avLst/>
          </a:prstGeom>
          <a:noFill/>
        </p:spPr>
        <p:txBody>
          <a:bodyPr wrap="square" rtlCol="0">
            <a:spAutoFit/>
          </a:bodyPr>
          <a:lstStyle/>
          <a:p>
            <a:pPr algn="ctr"/>
            <a:r>
              <a:rPr lang="fr-FR" sz="1400" dirty="0">
                <a:solidFill>
                  <a:schemeClr val="bg1"/>
                </a:solidFill>
                <a:latin typeface="Roboto Light" panose="02000000000000000000" pitchFamily="2" charset="0"/>
                <a:ea typeface="Roboto Light" panose="02000000000000000000" pitchFamily="2" charset="0"/>
              </a:rPr>
              <a:t>Exposition au soleil</a:t>
            </a:r>
          </a:p>
        </p:txBody>
      </p:sp>
      <p:sp>
        <p:nvSpPr>
          <p:cNvPr id="27" name="ZoneTexte 26">
            <a:extLst>
              <a:ext uri="{FF2B5EF4-FFF2-40B4-BE49-F238E27FC236}">
                <a16:creationId xmlns:a16="http://schemas.microsoft.com/office/drawing/2014/main" id="{81B89DD1-A966-42C0-961E-F9E7E3888CFD}"/>
              </a:ext>
            </a:extLst>
          </p:cNvPr>
          <p:cNvSpPr txBox="1"/>
          <p:nvPr/>
        </p:nvSpPr>
        <p:spPr>
          <a:xfrm rot="19627536">
            <a:off x="2689585" y="1248089"/>
            <a:ext cx="1780673" cy="523220"/>
          </a:xfrm>
          <a:prstGeom prst="rect">
            <a:avLst/>
          </a:prstGeom>
          <a:noFill/>
        </p:spPr>
        <p:txBody>
          <a:bodyPr wrap="square" rtlCol="0">
            <a:spAutoFit/>
          </a:bodyPr>
          <a:lstStyle/>
          <a:p>
            <a:pPr algn="ctr"/>
            <a:r>
              <a:rPr lang="fr-FR" sz="1400" dirty="0">
                <a:solidFill>
                  <a:schemeClr val="bg1"/>
                </a:solidFill>
                <a:latin typeface="Roboto Light" panose="02000000000000000000" pitchFamily="2" charset="0"/>
                <a:ea typeface="Roboto Light" panose="02000000000000000000" pitchFamily="2" charset="0"/>
              </a:rPr>
              <a:t>Facteurs hormonaux</a:t>
            </a:r>
          </a:p>
        </p:txBody>
      </p:sp>
      <p:sp>
        <p:nvSpPr>
          <p:cNvPr id="29" name="ZoneTexte 28">
            <a:extLst>
              <a:ext uri="{FF2B5EF4-FFF2-40B4-BE49-F238E27FC236}">
                <a16:creationId xmlns:a16="http://schemas.microsoft.com/office/drawing/2014/main" id="{84470D8B-8046-4A60-9053-B5AF95664540}"/>
              </a:ext>
            </a:extLst>
          </p:cNvPr>
          <p:cNvSpPr txBox="1"/>
          <p:nvPr/>
        </p:nvSpPr>
        <p:spPr>
          <a:xfrm>
            <a:off x="3626517" y="3779115"/>
            <a:ext cx="1780673" cy="307777"/>
          </a:xfrm>
          <a:prstGeom prst="rect">
            <a:avLst/>
          </a:prstGeom>
          <a:noFill/>
        </p:spPr>
        <p:txBody>
          <a:bodyPr wrap="square" rtlCol="0">
            <a:spAutoFit/>
          </a:bodyPr>
          <a:lstStyle/>
          <a:p>
            <a:pPr algn="ctr"/>
            <a:r>
              <a:rPr lang="fr-FR" sz="1400" dirty="0">
                <a:solidFill>
                  <a:schemeClr val="bg1"/>
                </a:solidFill>
                <a:latin typeface="Roboto Light" panose="02000000000000000000" pitchFamily="2" charset="0"/>
                <a:ea typeface="Roboto Light" panose="02000000000000000000" pitchFamily="2" charset="0"/>
              </a:rPr>
              <a:t>Alimentation</a:t>
            </a:r>
          </a:p>
        </p:txBody>
      </p:sp>
      <p:sp>
        <p:nvSpPr>
          <p:cNvPr id="31" name="ZoneTexte 30">
            <a:extLst>
              <a:ext uri="{FF2B5EF4-FFF2-40B4-BE49-F238E27FC236}">
                <a16:creationId xmlns:a16="http://schemas.microsoft.com/office/drawing/2014/main" id="{B4CD03F6-FF23-48D6-9A84-DF9EFF8B0C08}"/>
              </a:ext>
            </a:extLst>
          </p:cNvPr>
          <p:cNvSpPr txBox="1"/>
          <p:nvPr/>
        </p:nvSpPr>
        <p:spPr>
          <a:xfrm>
            <a:off x="6094489" y="2759994"/>
            <a:ext cx="1780673" cy="307777"/>
          </a:xfrm>
          <a:prstGeom prst="rect">
            <a:avLst/>
          </a:prstGeom>
          <a:noFill/>
        </p:spPr>
        <p:txBody>
          <a:bodyPr wrap="square" rtlCol="0">
            <a:spAutoFit/>
          </a:bodyPr>
          <a:lstStyle/>
          <a:p>
            <a:pPr algn="ctr"/>
            <a:r>
              <a:rPr lang="fr-FR" sz="1400" dirty="0">
                <a:solidFill>
                  <a:schemeClr val="bg1"/>
                </a:solidFill>
                <a:latin typeface="Roboto Light" panose="02000000000000000000" pitchFamily="2" charset="0"/>
                <a:ea typeface="Roboto Light" panose="02000000000000000000" pitchFamily="2" charset="0"/>
              </a:rPr>
              <a:t>Hygiène</a:t>
            </a:r>
          </a:p>
        </p:txBody>
      </p:sp>
      <p:sp>
        <p:nvSpPr>
          <p:cNvPr id="33" name="ZoneTexte 32">
            <a:extLst>
              <a:ext uri="{FF2B5EF4-FFF2-40B4-BE49-F238E27FC236}">
                <a16:creationId xmlns:a16="http://schemas.microsoft.com/office/drawing/2014/main" id="{0201ACB1-24BA-41C8-974C-3FF6195C88EA}"/>
              </a:ext>
            </a:extLst>
          </p:cNvPr>
          <p:cNvSpPr txBox="1"/>
          <p:nvPr/>
        </p:nvSpPr>
        <p:spPr>
          <a:xfrm rot="1512651">
            <a:off x="9540254" y="2295937"/>
            <a:ext cx="1780673" cy="307777"/>
          </a:xfrm>
          <a:prstGeom prst="rect">
            <a:avLst/>
          </a:prstGeom>
          <a:noFill/>
        </p:spPr>
        <p:txBody>
          <a:bodyPr wrap="square" rtlCol="0">
            <a:spAutoFit/>
          </a:bodyPr>
          <a:lstStyle/>
          <a:p>
            <a:pPr algn="ctr"/>
            <a:r>
              <a:rPr lang="fr-FR" sz="1400" dirty="0">
                <a:solidFill>
                  <a:schemeClr val="bg1"/>
                </a:solidFill>
                <a:latin typeface="Roboto Light" panose="02000000000000000000" pitchFamily="2" charset="0"/>
                <a:ea typeface="Roboto Light" panose="02000000000000000000" pitchFamily="2" charset="0"/>
              </a:rPr>
              <a:t>Hérédité</a:t>
            </a:r>
          </a:p>
        </p:txBody>
      </p:sp>
      <p:sp>
        <p:nvSpPr>
          <p:cNvPr id="35" name="ZoneTexte 34">
            <a:extLst>
              <a:ext uri="{FF2B5EF4-FFF2-40B4-BE49-F238E27FC236}">
                <a16:creationId xmlns:a16="http://schemas.microsoft.com/office/drawing/2014/main" id="{40DEBCBC-9A1F-4C7A-8774-AF76DCD8F557}"/>
              </a:ext>
            </a:extLst>
          </p:cNvPr>
          <p:cNvSpPr txBox="1"/>
          <p:nvPr/>
        </p:nvSpPr>
        <p:spPr>
          <a:xfrm>
            <a:off x="9559512" y="6422874"/>
            <a:ext cx="2524324" cy="307777"/>
          </a:xfrm>
          <a:prstGeom prst="rect">
            <a:avLst/>
          </a:prstGeom>
          <a:noFill/>
        </p:spPr>
        <p:txBody>
          <a:bodyPr wrap="square" rtlCol="0">
            <a:spAutoFit/>
          </a:bodyPr>
          <a:lstStyle/>
          <a:p>
            <a:pPr algn="ctr"/>
            <a:r>
              <a:rPr lang="fr-FR" sz="1400" dirty="0">
                <a:solidFill>
                  <a:schemeClr val="bg1"/>
                </a:solidFill>
                <a:latin typeface="Roboto Light" panose="02000000000000000000" pitchFamily="2" charset="0"/>
                <a:ea typeface="Roboto Light" panose="02000000000000000000" pitchFamily="2" charset="0"/>
              </a:rPr>
              <a:t>Certains médicaments</a:t>
            </a:r>
          </a:p>
        </p:txBody>
      </p:sp>
      <p:grpSp>
        <p:nvGrpSpPr>
          <p:cNvPr id="4" name="Groupe 3">
            <a:extLst>
              <a:ext uri="{FF2B5EF4-FFF2-40B4-BE49-F238E27FC236}">
                <a16:creationId xmlns:a16="http://schemas.microsoft.com/office/drawing/2014/main" id="{A026E5C7-7597-4890-AEE0-7CE948762F69}"/>
              </a:ext>
            </a:extLst>
          </p:cNvPr>
          <p:cNvGrpSpPr/>
          <p:nvPr/>
        </p:nvGrpSpPr>
        <p:grpSpPr>
          <a:xfrm>
            <a:off x="5494648" y="5622487"/>
            <a:ext cx="1272534" cy="1235513"/>
            <a:chOff x="5429208" y="5612922"/>
            <a:chExt cx="1272534" cy="1235513"/>
          </a:xfrm>
        </p:grpSpPr>
        <p:sp>
          <p:nvSpPr>
            <p:cNvPr id="2" name="Ellipse 1">
              <a:extLst>
                <a:ext uri="{FF2B5EF4-FFF2-40B4-BE49-F238E27FC236}">
                  <a16:creationId xmlns:a16="http://schemas.microsoft.com/office/drawing/2014/main" id="{7347ACFF-0F88-4744-A9F5-4BA1F6D7251E}"/>
                </a:ext>
              </a:extLst>
            </p:cNvPr>
            <p:cNvSpPr/>
            <p:nvPr/>
          </p:nvSpPr>
          <p:spPr>
            <a:xfrm>
              <a:off x="5429208" y="5612922"/>
              <a:ext cx="1272534" cy="1235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7" name="Image 36">
              <a:extLst>
                <a:ext uri="{FF2B5EF4-FFF2-40B4-BE49-F238E27FC236}">
                  <a16:creationId xmlns:a16="http://schemas.microsoft.com/office/drawing/2014/main" id="{E7243E52-53E5-4075-86E6-0F783616273D}"/>
                </a:ext>
              </a:extLst>
            </p:cNvPr>
            <p:cNvPicPr>
              <a:picLocks noChangeAspect="1"/>
            </p:cNvPicPr>
            <p:nvPr/>
          </p:nvPicPr>
          <p:blipFill rotWithShape="1">
            <a:blip r:embed="rId4"/>
            <a:srcRect l="55798" t="8826" b="15233"/>
            <a:stretch/>
          </p:blipFill>
          <p:spPr>
            <a:xfrm>
              <a:off x="5649320" y="5877152"/>
              <a:ext cx="890337" cy="744471"/>
            </a:xfrm>
            <a:prstGeom prst="rect">
              <a:avLst/>
            </a:prstGeom>
          </p:spPr>
        </p:pic>
      </p:grpSp>
    </p:spTree>
    <p:extLst>
      <p:ext uri="{BB962C8B-B14F-4D97-AF65-F5344CB8AC3E}">
        <p14:creationId xmlns:p14="http://schemas.microsoft.com/office/powerpoint/2010/main" val="27722109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P spid="29" grpId="0"/>
      <p:bldP spid="31" grpId="0"/>
      <p:bldP spid="33"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484BEF16-D9EB-46D5-9838-389CD741F2CF}"/>
              </a:ext>
            </a:extLst>
          </p:cNvPr>
          <p:cNvSpPr txBox="1">
            <a:spLocks/>
          </p:cNvSpPr>
          <p:nvPr/>
        </p:nvSpPr>
        <p:spPr>
          <a:xfrm>
            <a:off x="1524000" y="2551837"/>
            <a:ext cx="9144000" cy="1754326"/>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5400" dirty="0">
                <a:solidFill>
                  <a:srgbClr val="3E3E3E"/>
                </a:solidFill>
                <a:latin typeface="KyivType Sans2" panose="00000500000000000000" pitchFamily="50" charset="0"/>
              </a:rPr>
              <a:t>La réponse</a:t>
            </a:r>
          </a:p>
          <a:p>
            <a:pPr algn="ctr">
              <a:lnSpc>
                <a:spcPct val="100000"/>
              </a:lnSpc>
            </a:pPr>
            <a:r>
              <a:rPr lang="fr-FR" sz="5400" dirty="0">
                <a:solidFill>
                  <a:srgbClr val="3E3E3E"/>
                </a:solidFill>
                <a:latin typeface="KyivType Sans2" panose="00000500000000000000" pitchFamily="50" charset="0"/>
              </a:rPr>
              <a:t>YON-KA</a:t>
            </a:r>
          </a:p>
        </p:txBody>
      </p:sp>
    </p:spTree>
    <p:extLst>
      <p:ext uri="{BB962C8B-B14F-4D97-AF65-F5344CB8AC3E}">
        <p14:creationId xmlns:p14="http://schemas.microsoft.com/office/powerpoint/2010/main" val="3690504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640663" y="1988927"/>
            <a:ext cx="2408337" cy="730928"/>
          </a:xfrm>
          <a:prstGeom prst="rect">
            <a:avLst/>
          </a:prstGeom>
          <a:noFill/>
          <a:ln w="28575">
            <a:solidFill>
              <a:srgbClr val="B7A1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565655"/>
                </a:solidFill>
                <a:latin typeface="Roboto Light" panose="02000000000000000000"/>
              </a:rPr>
              <a:t>PURIFIER </a:t>
            </a:r>
          </a:p>
          <a:p>
            <a:pPr algn="ctr"/>
            <a:r>
              <a:rPr lang="fr-FR" sz="2000" dirty="0">
                <a:solidFill>
                  <a:srgbClr val="565655"/>
                </a:solidFill>
                <a:latin typeface="Roboto Light" panose="02000000000000000000"/>
              </a:rPr>
              <a:t>REGULER </a:t>
            </a:r>
          </a:p>
        </p:txBody>
      </p:sp>
      <p:sp>
        <p:nvSpPr>
          <p:cNvPr id="98" name="Rectangle 97"/>
          <p:cNvSpPr/>
          <p:nvPr/>
        </p:nvSpPr>
        <p:spPr>
          <a:xfrm>
            <a:off x="9034291" y="1988927"/>
            <a:ext cx="2381397" cy="730928"/>
          </a:xfrm>
          <a:prstGeom prst="rect">
            <a:avLst/>
          </a:prstGeom>
          <a:noFill/>
          <a:ln w="28575">
            <a:solidFill>
              <a:srgbClr val="B7A1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565655"/>
                </a:solidFill>
                <a:latin typeface="Roboto Light" panose="02000000000000000000"/>
              </a:rPr>
              <a:t>PURIFIER</a:t>
            </a:r>
          </a:p>
          <a:p>
            <a:pPr algn="ctr"/>
            <a:r>
              <a:rPr lang="fr-FR" sz="2000" dirty="0">
                <a:solidFill>
                  <a:srgbClr val="565655"/>
                </a:solidFill>
                <a:latin typeface="Roboto Light" panose="02000000000000000000"/>
              </a:rPr>
              <a:t>APAISER </a:t>
            </a:r>
          </a:p>
        </p:txBody>
      </p:sp>
      <p:sp>
        <p:nvSpPr>
          <p:cNvPr id="99" name="Rectangle 98"/>
          <p:cNvSpPr/>
          <p:nvPr/>
        </p:nvSpPr>
        <p:spPr>
          <a:xfrm>
            <a:off x="4184042" y="1988927"/>
            <a:ext cx="3853269" cy="730928"/>
          </a:xfrm>
          <a:prstGeom prst="rect">
            <a:avLst/>
          </a:prstGeom>
          <a:noFill/>
          <a:ln w="28575">
            <a:solidFill>
              <a:srgbClr val="B7A1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solidFill>
                  <a:srgbClr val="565655"/>
                </a:solidFill>
                <a:latin typeface="Roboto Light" panose="02000000000000000000"/>
              </a:rPr>
              <a:t>ASSAINIR</a:t>
            </a:r>
          </a:p>
          <a:p>
            <a:pPr algn="ctr"/>
            <a:r>
              <a:rPr lang="fr-FR" sz="2000" dirty="0">
                <a:solidFill>
                  <a:srgbClr val="565655"/>
                </a:solidFill>
                <a:latin typeface="Roboto Light" panose="02000000000000000000"/>
              </a:rPr>
              <a:t>CICATRISER </a:t>
            </a:r>
          </a:p>
        </p:txBody>
      </p:sp>
      <p:sp>
        <p:nvSpPr>
          <p:cNvPr id="108" name="Rectangle 107"/>
          <p:cNvSpPr/>
          <p:nvPr/>
        </p:nvSpPr>
        <p:spPr>
          <a:xfrm>
            <a:off x="-69425" y="1123501"/>
            <a:ext cx="12252196" cy="338554"/>
          </a:xfrm>
          <a:prstGeom prst="rect">
            <a:avLst/>
          </a:prstGeom>
        </p:spPr>
        <p:txBody>
          <a:bodyPr wrap="square">
            <a:spAutoFit/>
          </a:bodyPr>
          <a:lstStyle/>
          <a:p>
            <a:pPr algn="ctr" defTabSz="914335">
              <a:defRPr/>
            </a:pPr>
            <a:r>
              <a:rPr lang="fr-FR" sz="1600" i="1" dirty="0">
                <a:solidFill>
                  <a:prstClr val="black"/>
                </a:solidFill>
                <a:latin typeface="Roboto Light"/>
              </a:rPr>
              <a:t>Des soins pour une peau zéro défaut !</a:t>
            </a:r>
          </a:p>
        </p:txBody>
      </p:sp>
      <p:sp>
        <p:nvSpPr>
          <p:cNvPr id="83" name="Rectangle 82"/>
          <p:cNvSpPr/>
          <p:nvPr/>
        </p:nvSpPr>
        <p:spPr>
          <a:xfrm>
            <a:off x="637917" y="5881590"/>
            <a:ext cx="2411082" cy="400110"/>
          </a:xfrm>
          <a:prstGeom prst="rect">
            <a:avLst/>
          </a:prstGeom>
          <a:noFill/>
        </p:spPr>
        <p:txBody>
          <a:bodyPr wrap="square" rtlCol="0">
            <a:spAutoFit/>
          </a:bodyPr>
          <a:lstStyle/>
          <a:p>
            <a:pPr algn="ctr"/>
            <a:r>
              <a:rPr lang="fr-FR" sz="2000" kern="0" cap="small" dirty="0">
                <a:solidFill>
                  <a:srgbClr val="3E3E3E"/>
                </a:solidFill>
                <a:latin typeface="Roboto Light" panose="02000000000000000000"/>
              </a:rPr>
              <a:t>EMULSION PURE</a:t>
            </a:r>
          </a:p>
        </p:txBody>
      </p:sp>
      <p:pic>
        <p:nvPicPr>
          <p:cNvPr id="29" name="Image 28"/>
          <p:cNvPicPr>
            <a:picLocks noChangeAspect="1"/>
          </p:cNvPicPr>
          <p:nvPr/>
        </p:nvPicPr>
        <p:blipFill rotWithShape="1">
          <a:blip r:embed="rId3" cstate="print">
            <a:extLst>
              <a:ext uri="{28A0092B-C50C-407E-A947-70E740481C1C}">
                <a14:useLocalDpi xmlns:a14="http://schemas.microsoft.com/office/drawing/2010/main" val="0"/>
              </a:ext>
            </a:extLst>
          </a:blip>
          <a:srcRect l="37097" t="6873" r="39652" b="19725"/>
          <a:stretch/>
        </p:blipFill>
        <p:spPr>
          <a:xfrm>
            <a:off x="637917" y="3092054"/>
            <a:ext cx="675255" cy="2711286"/>
          </a:xfrm>
          <a:prstGeom prst="rect">
            <a:avLst/>
          </a:prstGeom>
        </p:spPr>
      </p:pic>
      <p:pic>
        <p:nvPicPr>
          <p:cNvPr id="35" name="Image 34"/>
          <p:cNvPicPr>
            <a:picLocks noChangeAspect="1"/>
          </p:cNvPicPr>
          <p:nvPr/>
        </p:nvPicPr>
        <p:blipFill rotWithShape="1">
          <a:blip r:embed="rId4" cstate="print">
            <a:extLst>
              <a:ext uri="{28A0092B-C50C-407E-A947-70E740481C1C}">
                <a14:useLocalDpi xmlns:a14="http://schemas.microsoft.com/office/drawing/2010/main" val="0"/>
              </a:ext>
            </a:extLst>
          </a:blip>
          <a:srcRect l="31573" t="10986" r="33356" b="28247"/>
          <a:stretch/>
        </p:blipFill>
        <p:spPr>
          <a:xfrm>
            <a:off x="9129373" y="3254790"/>
            <a:ext cx="1137183" cy="2626800"/>
          </a:xfrm>
          <a:prstGeom prst="rect">
            <a:avLst/>
          </a:prstGeom>
        </p:spPr>
      </p:pic>
      <p:sp>
        <p:nvSpPr>
          <p:cNvPr id="87" name="Rectangle 86"/>
          <p:cNvSpPr/>
          <p:nvPr/>
        </p:nvSpPr>
        <p:spPr>
          <a:xfrm>
            <a:off x="9233538" y="5881591"/>
            <a:ext cx="1755446" cy="400110"/>
          </a:xfrm>
          <a:prstGeom prst="rect">
            <a:avLst/>
          </a:prstGeom>
          <a:noFill/>
        </p:spPr>
        <p:txBody>
          <a:bodyPr wrap="square" rtlCol="0">
            <a:spAutoFit/>
          </a:bodyPr>
          <a:lstStyle/>
          <a:p>
            <a:pPr algn="ctr"/>
            <a:r>
              <a:rPr lang="fr-FR" sz="2000" kern="0" cap="small" dirty="0">
                <a:solidFill>
                  <a:srgbClr val="3E3E3E"/>
                </a:solidFill>
                <a:latin typeface="Roboto Light" panose="02000000000000000000"/>
              </a:rPr>
              <a:t>CREME 15</a:t>
            </a:r>
          </a:p>
        </p:txBody>
      </p:sp>
      <p:sp>
        <p:nvSpPr>
          <p:cNvPr id="88" name="Rectangle 87"/>
          <p:cNvSpPr/>
          <p:nvPr/>
        </p:nvSpPr>
        <p:spPr>
          <a:xfrm>
            <a:off x="4107130" y="5898682"/>
            <a:ext cx="1302358" cy="400110"/>
          </a:xfrm>
          <a:prstGeom prst="rect">
            <a:avLst/>
          </a:prstGeom>
          <a:noFill/>
        </p:spPr>
        <p:txBody>
          <a:bodyPr wrap="square" rtlCol="0">
            <a:spAutoFit/>
          </a:bodyPr>
          <a:lstStyle/>
          <a:p>
            <a:pPr algn="ctr"/>
            <a:r>
              <a:rPr lang="fr-FR" sz="2000" kern="0" cap="small" dirty="0">
                <a:solidFill>
                  <a:srgbClr val="3E3E3E"/>
                </a:solidFill>
                <a:latin typeface="Roboto Light" panose="02000000000000000000"/>
              </a:rPr>
              <a:t>JUVENIL</a:t>
            </a:r>
          </a:p>
        </p:txBody>
      </p:sp>
      <p:pic>
        <p:nvPicPr>
          <p:cNvPr id="37" name="Image 36"/>
          <p:cNvPicPr>
            <a:picLocks noChangeAspect="1"/>
          </p:cNvPicPr>
          <p:nvPr/>
        </p:nvPicPr>
        <p:blipFill rotWithShape="1">
          <a:blip r:embed="rId5" cstate="print">
            <a:extLst>
              <a:ext uri="{28A0092B-C50C-407E-A947-70E740481C1C}">
                <a14:useLocalDpi xmlns:a14="http://schemas.microsoft.com/office/drawing/2010/main" val="0"/>
              </a:ext>
            </a:extLst>
          </a:blip>
          <a:srcRect l="23018" t="15395" r="21168" b="20275"/>
          <a:stretch/>
        </p:blipFill>
        <p:spPr>
          <a:xfrm>
            <a:off x="4389900" y="3582861"/>
            <a:ext cx="811328" cy="2220479"/>
          </a:xfrm>
          <a:prstGeom prst="rect">
            <a:avLst/>
          </a:prstGeom>
        </p:spPr>
      </p:pic>
      <p:sp>
        <p:nvSpPr>
          <p:cNvPr id="89" name="Rectangle 88"/>
          <p:cNvSpPr/>
          <p:nvPr/>
        </p:nvSpPr>
        <p:spPr>
          <a:xfrm>
            <a:off x="6796317" y="5881596"/>
            <a:ext cx="1668529" cy="707886"/>
          </a:xfrm>
          <a:prstGeom prst="rect">
            <a:avLst/>
          </a:prstGeom>
          <a:noFill/>
        </p:spPr>
        <p:txBody>
          <a:bodyPr wrap="square" rtlCol="0">
            <a:spAutoFit/>
          </a:bodyPr>
          <a:lstStyle/>
          <a:p>
            <a:pPr algn="ctr"/>
            <a:r>
              <a:rPr lang="fr-FR" sz="2000" kern="0" cap="small" dirty="0">
                <a:solidFill>
                  <a:srgbClr val="3E3E3E"/>
                </a:solidFill>
                <a:latin typeface="Roboto Light" panose="02000000000000000000"/>
              </a:rPr>
              <a:t>SOS SPOT ROLL-ON</a:t>
            </a:r>
          </a:p>
        </p:txBody>
      </p:sp>
      <p:sp>
        <p:nvSpPr>
          <p:cNvPr id="51" name="Sous-titre 2">
            <a:extLst>
              <a:ext uri="{FF2B5EF4-FFF2-40B4-BE49-F238E27FC236}">
                <a16:creationId xmlns:a16="http://schemas.microsoft.com/office/drawing/2014/main" id="{5257DCD9-7062-4C85-9309-DADF1D224FEC}"/>
              </a:ext>
            </a:extLst>
          </p:cNvPr>
          <p:cNvSpPr txBox="1">
            <a:spLocks/>
          </p:cNvSpPr>
          <p:nvPr/>
        </p:nvSpPr>
        <p:spPr>
          <a:xfrm>
            <a:off x="1890751" y="388800"/>
            <a:ext cx="8019219" cy="1018908"/>
          </a:xfrm>
          <a:prstGeom prst="rect">
            <a:avLst/>
          </a:prstGeom>
        </p:spPr>
        <p:txBody>
          <a:bodyPr>
            <a:noAutofit/>
          </a:bodyPr>
          <a:lstStyle>
            <a:lvl1pPr algn="ctr">
              <a:lnSpc>
                <a:spcPct val="90000"/>
              </a:lnSpc>
              <a:spcBef>
                <a:spcPct val="0"/>
              </a:spcBef>
              <a:buNone/>
              <a:defRPr sz="4800">
                <a:solidFill>
                  <a:srgbClr val="3E3E3E"/>
                </a:solidFill>
                <a:latin typeface="KyivType Sans2" panose="00000500000000000000" charset="0"/>
                <a:ea typeface="+mj-ea"/>
                <a:cs typeface="+mj-cs"/>
              </a:defRPr>
            </a:lvl1pPr>
          </a:lstStyle>
          <a:p>
            <a:r>
              <a:rPr lang="fr-FR" dirty="0"/>
              <a:t>Pureté</a:t>
            </a:r>
          </a:p>
        </p:txBody>
      </p:sp>
      <p:pic>
        <p:nvPicPr>
          <p:cNvPr id="55" name="Image 54"/>
          <p:cNvPicPr>
            <a:picLocks noChangeAspect="1"/>
          </p:cNvPicPr>
          <p:nvPr/>
        </p:nvPicPr>
        <p:blipFill rotWithShape="1">
          <a:blip r:embed="rId6" cstate="print">
            <a:extLst>
              <a:ext uri="{28A0092B-C50C-407E-A947-70E740481C1C}">
                <a14:useLocalDpi xmlns:a14="http://schemas.microsoft.com/office/drawing/2010/main" val="0"/>
              </a:ext>
            </a:extLst>
          </a:blip>
          <a:srcRect l="37396" t="23740" r="38672" b="10082"/>
          <a:stretch/>
        </p:blipFill>
        <p:spPr>
          <a:xfrm>
            <a:off x="7239951" y="3956488"/>
            <a:ext cx="472998" cy="1925102"/>
          </a:xfrm>
          <a:prstGeom prst="rect">
            <a:avLst/>
          </a:prstGeom>
        </p:spPr>
      </p:pic>
      <p:pic>
        <p:nvPicPr>
          <p:cNvPr id="56" name="Picture 2" descr="ingredient-ichtyo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6000" y="4772759"/>
            <a:ext cx="1869425" cy="103058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ingredient-quintessence-yon-k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1624" y="4337129"/>
            <a:ext cx="1437377" cy="15233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gredient-barda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698479">
            <a:off x="10136987" y="4867889"/>
            <a:ext cx="1365532" cy="957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48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anim calcmode="lin" valueType="num">
                                      <p:cBhvr>
                                        <p:cTn id="8" dur="1000" fill="hold"/>
                                        <p:tgtEl>
                                          <p:spTgt spid="86"/>
                                        </p:tgtEl>
                                        <p:attrNameLst>
                                          <p:attrName>ppt_x</p:attrName>
                                        </p:attrNameLst>
                                      </p:cBhvr>
                                      <p:tavLst>
                                        <p:tav tm="0">
                                          <p:val>
                                            <p:strVal val="#ppt_x"/>
                                          </p:val>
                                        </p:tav>
                                        <p:tav tm="100000">
                                          <p:val>
                                            <p:strVal val="#ppt_x"/>
                                          </p:val>
                                        </p:tav>
                                      </p:tavLst>
                                    </p:anim>
                                    <p:anim calcmode="lin" valueType="num">
                                      <p:cBhvr>
                                        <p:cTn id="9" dur="1000" fill="hold"/>
                                        <p:tgtEl>
                                          <p:spTgt spid="8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anim calcmode="lin" valueType="num">
                                      <p:cBhvr>
                                        <p:cTn id="13" dur="1000" fill="hold"/>
                                        <p:tgtEl>
                                          <p:spTgt spid="83"/>
                                        </p:tgtEl>
                                        <p:attrNameLst>
                                          <p:attrName>ppt_x</p:attrName>
                                        </p:attrNameLst>
                                      </p:cBhvr>
                                      <p:tavLst>
                                        <p:tav tm="0">
                                          <p:val>
                                            <p:strVal val="#ppt_x"/>
                                          </p:val>
                                        </p:tav>
                                        <p:tav tm="100000">
                                          <p:val>
                                            <p:strVal val="#ppt_x"/>
                                          </p:val>
                                        </p:tav>
                                      </p:tavLst>
                                    </p:anim>
                                    <p:anim calcmode="lin" valueType="num">
                                      <p:cBhvr>
                                        <p:cTn id="14" dur="1000" fill="hold"/>
                                        <p:tgtEl>
                                          <p:spTgt spid="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fade">
                                      <p:cBhvr>
                                        <p:cTn id="29" dur="1000"/>
                                        <p:tgtEl>
                                          <p:spTgt spid="99"/>
                                        </p:tgtEl>
                                      </p:cBhvr>
                                    </p:animEffect>
                                    <p:anim calcmode="lin" valueType="num">
                                      <p:cBhvr>
                                        <p:cTn id="30" dur="1000" fill="hold"/>
                                        <p:tgtEl>
                                          <p:spTgt spid="99"/>
                                        </p:tgtEl>
                                        <p:attrNameLst>
                                          <p:attrName>ppt_x</p:attrName>
                                        </p:attrNameLst>
                                      </p:cBhvr>
                                      <p:tavLst>
                                        <p:tav tm="0">
                                          <p:val>
                                            <p:strVal val="#ppt_x"/>
                                          </p:val>
                                        </p:tav>
                                        <p:tav tm="100000">
                                          <p:val>
                                            <p:strVal val="#ppt_x"/>
                                          </p:val>
                                        </p:tav>
                                      </p:tavLst>
                                    </p:anim>
                                    <p:anim calcmode="lin" valueType="num">
                                      <p:cBhvr>
                                        <p:cTn id="31" dur="1000" fill="hold"/>
                                        <p:tgtEl>
                                          <p:spTgt spid="9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fade">
                                      <p:cBhvr>
                                        <p:cTn id="34" dur="1000"/>
                                        <p:tgtEl>
                                          <p:spTgt spid="88"/>
                                        </p:tgtEl>
                                      </p:cBhvr>
                                    </p:animEffect>
                                    <p:anim calcmode="lin" valueType="num">
                                      <p:cBhvr>
                                        <p:cTn id="35" dur="1000" fill="hold"/>
                                        <p:tgtEl>
                                          <p:spTgt spid="88"/>
                                        </p:tgtEl>
                                        <p:attrNameLst>
                                          <p:attrName>ppt_x</p:attrName>
                                        </p:attrNameLst>
                                      </p:cBhvr>
                                      <p:tavLst>
                                        <p:tav tm="0">
                                          <p:val>
                                            <p:strVal val="#ppt_x"/>
                                          </p:val>
                                        </p:tav>
                                        <p:tav tm="100000">
                                          <p:val>
                                            <p:strVal val="#ppt_x"/>
                                          </p:val>
                                        </p:tav>
                                      </p:tavLst>
                                    </p:anim>
                                    <p:anim calcmode="lin" valueType="num">
                                      <p:cBhvr>
                                        <p:cTn id="36" dur="1000" fill="hold"/>
                                        <p:tgtEl>
                                          <p:spTgt spid="8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9"/>
                                        </p:tgtEl>
                                        <p:attrNameLst>
                                          <p:attrName>style.visibility</p:attrName>
                                        </p:attrNameLst>
                                      </p:cBhvr>
                                      <p:to>
                                        <p:strVal val="visible"/>
                                      </p:to>
                                    </p:set>
                                    <p:animEffect transition="in" filter="fade">
                                      <p:cBhvr>
                                        <p:cTn id="44" dur="1000"/>
                                        <p:tgtEl>
                                          <p:spTgt spid="89"/>
                                        </p:tgtEl>
                                      </p:cBhvr>
                                    </p:animEffect>
                                    <p:anim calcmode="lin" valueType="num">
                                      <p:cBhvr>
                                        <p:cTn id="45" dur="1000" fill="hold"/>
                                        <p:tgtEl>
                                          <p:spTgt spid="89"/>
                                        </p:tgtEl>
                                        <p:attrNameLst>
                                          <p:attrName>ppt_x</p:attrName>
                                        </p:attrNameLst>
                                      </p:cBhvr>
                                      <p:tavLst>
                                        <p:tav tm="0">
                                          <p:val>
                                            <p:strVal val="#ppt_x"/>
                                          </p:val>
                                        </p:tav>
                                        <p:tav tm="100000">
                                          <p:val>
                                            <p:strVal val="#ppt_x"/>
                                          </p:val>
                                        </p:tav>
                                      </p:tavLst>
                                    </p:anim>
                                    <p:anim calcmode="lin" valueType="num">
                                      <p:cBhvr>
                                        <p:cTn id="46" dur="1000" fill="hold"/>
                                        <p:tgtEl>
                                          <p:spTgt spid="8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anim calcmode="lin" valueType="num">
                                      <p:cBhvr>
                                        <p:cTn id="50" dur="1000" fill="hold"/>
                                        <p:tgtEl>
                                          <p:spTgt spid="55"/>
                                        </p:tgtEl>
                                        <p:attrNameLst>
                                          <p:attrName>ppt_x</p:attrName>
                                        </p:attrNameLst>
                                      </p:cBhvr>
                                      <p:tavLst>
                                        <p:tav tm="0">
                                          <p:val>
                                            <p:strVal val="#ppt_x"/>
                                          </p:val>
                                        </p:tav>
                                        <p:tav tm="100000">
                                          <p:val>
                                            <p:strVal val="#ppt_x"/>
                                          </p:val>
                                        </p:tav>
                                      </p:tavLst>
                                    </p:anim>
                                    <p:anim calcmode="lin" valueType="num">
                                      <p:cBhvr>
                                        <p:cTn id="51" dur="1000" fill="hold"/>
                                        <p:tgtEl>
                                          <p:spTgt spid="5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1000"/>
                                        <p:tgtEl>
                                          <p:spTgt spid="56"/>
                                        </p:tgtEl>
                                      </p:cBhvr>
                                    </p:animEffect>
                                    <p:anim calcmode="lin" valueType="num">
                                      <p:cBhvr>
                                        <p:cTn id="55" dur="1000" fill="hold"/>
                                        <p:tgtEl>
                                          <p:spTgt spid="56"/>
                                        </p:tgtEl>
                                        <p:attrNameLst>
                                          <p:attrName>ppt_x</p:attrName>
                                        </p:attrNameLst>
                                      </p:cBhvr>
                                      <p:tavLst>
                                        <p:tav tm="0">
                                          <p:val>
                                            <p:strVal val="#ppt_x"/>
                                          </p:val>
                                        </p:tav>
                                        <p:tav tm="100000">
                                          <p:val>
                                            <p:strVal val="#ppt_x"/>
                                          </p:val>
                                        </p:tav>
                                      </p:tavLst>
                                    </p:anim>
                                    <p:anim calcmode="lin" valueType="num">
                                      <p:cBhvr>
                                        <p:cTn id="5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fade">
                                      <p:cBhvr>
                                        <p:cTn id="61" dur="1000"/>
                                        <p:tgtEl>
                                          <p:spTgt spid="98"/>
                                        </p:tgtEl>
                                      </p:cBhvr>
                                    </p:animEffect>
                                    <p:anim calcmode="lin" valueType="num">
                                      <p:cBhvr>
                                        <p:cTn id="62" dur="1000" fill="hold"/>
                                        <p:tgtEl>
                                          <p:spTgt spid="98"/>
                                        </p:tgtEl>
                                        <p:attrNameLst>
                                          <p:attrName>ppt_x</p:attrName>
                                        </p:attrNameLst>
                                      </p:cBhvr>
                                      <p:tavLst>
                                        <p:tav tm="0">
                                          <p:val>
                                            <p:strVal val="#ppt_x"/>
                                          </p:val>
                                        </p:tav>
                                        <p:tav tm="100000">
                                          <p:val>
                                            <p:strVal val="#ppt_x"/>
                                          </p:val>
                                        </p:tav>
                                      </p:tavLst>
                                    </p:anim>
                                    <p:anim calcmode="lin" valueType="num">
                                      <p:cBhvr>
                                        <p:cTn id="63" dur="1000" fill="hold"/>
                                        <p:tgtEl>
                                          <p:spTgt spid="98"/>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000"/>
                                        <p:tgtEl>
                                          <p:spTgt spid="35"/>
                                        </p:tgtEl>
                                      </p:cBhvr>
                                    </p:animEffect>
                                    <p:anim calcmode="lin" valueType="num">
                                      <p:cBhvr>
                                        <p:cTn id="67" dur="1000" fill="hold"/>
                                        <p:tgtEl>
                                          <p:spTgt spid="35"/>
                                        </p:tgtEl>
                                        <p:attrNameLst>
                                          <p:attrName>ppt_x</p:attrName>
                                        </p:attrNameLst>
                                      </p:cBhvr>
                                      <p:tavLst>
                                        <p:tav tm="0">
                                          <p:val>
                                            <p:strVal val="#ppt_x"/>
                                          </p:val>
                                        </p:tav>
                                        <p:tav tm="100000">
                                          <p:val>
                                            <p:strVal val="#ppt_x"/>
                                          </p:val>
                                        </p:tav>
                                      </p:tavLst>
                                    </p:anim>
                                    <p:anim calcmode="lin" valueType="num">
                                      <p:cBhvr>
                                        <p:cTn id="68" dur="1000" fill="hold"/>
                                        <p:tgtEl>
                                          <p:spTgt spid="3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7"/>
                                        </p:tgtEl>
                                        <p:attrNameLst>
                                          <p:attrName>style.visibility</p:attrName>
                                        </p:attrNameLst>
                                      </p:cBhvr>
                                      <p:to>
                                        <p:strVal val="visible"/>
                                      </p:to>
                                    </p:set>
                                    <p:animEffect transition="in" filter="fade">
                                      <p:cBhvr>
                                        <p:cTn id="71" dur="1000"/>
                                        <p:tgtEl>
                                          <p:spTgt spid="87"/>
                                        </p:tgtEl>
                                      </p:cBhvr>
                                    </p:animEffect>
                                    <p:anim calcmode="lin" valueType="num">
                                      <p:cBhvr>
                                        <p:cTn id="72" dur="1000" fill="hold"/>
                                        <p:tgtEl>
                                          <p:spTgt spid="87"/>
                                        </p:tgtEl>
                                        <p:attrNameLst>
                                          <p:attrName>ppt_x</p:attrName>
                                        </p:attrNameLst>
                                      </p:cBhvr>
                                      <p:tavLst>
                                        <p:tav tm="0">
                                          <p:val>
                                            <p:strVal val="#ppt_x"/>
                                          </p:val>
                                        </p:tav>
                                        <p:tav tm="100000">
                                          <p:val>
                                            <p:strVal val="#ppt_x"/>
                                          </p:val>
                                        </p:tav>
                                      </p:tavLst>
                                    </p:anim>
                                    <p:anim calcmode="lin" valueType="num">
                                      <p:cBhvr>
                                        <p:cTn id="73" dur="1000" fill="hold"/>
                                        <p:tgtEl>
                                          <p:spTgt spid="87"/>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1026"/>
                                        </p:tgtEl>
                                        <p:attrNameLst>
                                          <p:attrName>style.visibility</p:attrName>
                                        </p:attrNameLst>
                                      </p:cBhvr>
                                      <p:to>
                                        <p:strVal val="visible"/>
                                      </p:to>
                                    </p:set>
                                    <p:animEffect transition="in" filter="fade">
                                      <p:cBhvr>
                                        <p:cTn id="76" dur="1000"/>
                                        <p:tgtEl>
                                          <p:spTgt spid="1026"/>
                                        </p:tgtEl>
                                      </p:cBhvr>
                                    </p:animEffect>
                                    <p:anim calcmode="lin" valueType="num">
                                      <p:cBhvr>
                                        <p:cTn id="77" dur="1000" fill="hold"/>
                                        <p:tgtEl>
                                          <p:spTgt spid="1026"/>
                                        </p:tgtEl>
                                        <p:attrNameLst>
                                          <p:attrName>ppt_x</p:attrName>
                                        </p:attrNameLst>
                                      </p:cBhvr>
                                      <p:tavLst>
                                        <p:tav tm="0">
                                          <p:val>
                                            <p:strVal val="#ppt_x"/>
                                          </p:val>
                                        </p:tav>
                                        <p:tav tm="100000">
                                          <p:val>
                                            <p:strVal val="#ppt_x"/>
                                          </p:val>
                                        </p:tav>
                                      </p:tavLst>
                                    </p:anim>
                                    <p:anim calcmode="lin" valueType="num">
                                      <p:cBhvr>
                                        <p:cTn id="7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8" grpId="0" animBg="1"/>
      <p:bldP spid="99" grpId="0" animBg="1"/>
      <p:bldP spid="83" grpId="0"/>
      <p:bldP spid="87" grpId="0"/>
      <p:bldP spid="88" grpId="0"/>
      <p:bldP spid="8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773DF8B9-CE38-4D36-85E8-BD2163DD577D}"/>
              </a:ext>
            </a:extLst>
          </p:cNvPr>
          <p:cNvSpPr txBox="1"/>
          <p:nvPr/>
        </p:nvSpPr>
        <p:spPr>
          <a:xfrm>
            <a:off x="2194512" y="1581322"/>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a:t>Emulsion traitante aromatique aux 5 huiles essentielles</a:t>
            </a:r>
          </a:p>
        </p:txBody>
      </p:sp>
      <p:sp>
        <p:nvSpPr>
          <p:cNvPr id="18" name="ZoneTexte 17"/>
          <p:cNvSpPr txBox="1"/>
          <p:nvPr/>
        </p:nvSpPr>
        <p:spPr>
          <a:xfrm>
            <a:off x="295090" y="6163086"/>
            <a:ext cx="1859223" cy="261610"/>
          </a:xfrm>
          <a:prstGeom prst="rect">
            <a:avLst/>
          </a:prstGeom>
          <a:noFill/>
        </p:spPr>
        <p:txBody>
          <a:bodyPr wrap="square" rtlCol="0">
            <a:spAutoFit/>
          </a:bodyPr>
          <a:lstStyle/>
          <a:p>
            <a:pPr algn="ctr"/>
            <a:r>
              <a:rPr lang="fr-FR" sz="1100" dirty="0">
                <a:solidFill>
                  <a:srgbClr val="565655"/>
                </a:solidFill>
                <a:latin typeface="Roboto Light" panose="02000000000000000000"/>
              </a:rPr>
              <a:t>V.50 ml</a:t>
            </a:r>
          </a:p>
        </p:txBody>
      </p:sp>
      <p:sp>
        <p:nvSpPr>
          <p:cNvPr id="29" name="Rectangle 28"/>
          <p:cNvSpPr/>
          <p:nvPr/>
        </p:nvSpPr>
        <p:spPr>
          <a:xfrm>
            <a:off x="6040361" y="4753649"/>
            <a:ext cx="1616244" cy="47110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GERANIUM</a:t>
            </a:r>
          </a:p>
        </p:txBody>
      </p:sp>
      <p:sp>
        <p:nvSpPr>
          <p:cNvPr id="33" name="Rectangle 32"/>
          <p:cNvSpPr/>
          <p:nvPr/>
        </p:nvSpPr>
        <p:spPr>
          <a:xfrm>
            <a:off x="7774332" y="4761575"/>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CYPRES</a:t>
            </a:r>
          </a:p>
        </p:txBody>
      </p:sp>
      <p:sp>
        <p:nvSpPr>
          <p:cNvPr id="37" name="Rectangle 36"/>
          <p:cNvSpPr/>
          <p:nvPr/>
        </p:nvSpPr>
        <p:spPr>
          <a:xfrm>
            <a:off x="9508305" y="4758007"/>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LAVANDE</a:t>
            </a:r>
          </a:p>
        </p:txBody>
      </p:sp>
      <p:pic>
        <p:nvPicPr>
          <p:cNvPr id="36" name="Image 35"/>
          <p:cNvPicPr>
            <a:picLocks noChangeAspect="1"/>
          </p:cNvPicPr>
          <p:nvPr/>
        </p:nvPicPr>
        <p:blipFill rotWithShape="1">
          <a:blip r:embed="rId3" cstate="print">
            <a:extLst>
              <a:ext uri="{28A0092B-C50C-407E-A947-70E740481C1C}">
                <a14:useLocalDpi xmlns:a14="http://schemas.microsoft.com/office/drawing/2010/main" val="0"/>
              </a:ext>
            </a:extLst>
          </a:blip>
          <a:srcRect l="14394" t="12187" r="14489" b="21290"/>
          <a:stretch/>
        </p:blipFill>
        <p:spPr>
          <a:xfrm>
            <a:off x="4526540" y="5159714"/>
            <a:ext cx="1175941" cy="736352"/>
          </a:xfrm>
          <a:prstGeom prst="ellipse">
            <a:avLst/>
          </a:prstGeom>
          <a:ln>
            <a:noFill/>
          </a:ln>
          <a:effectLst/>
        </p:spPr>
      </p:pic>
      <p:pic>
        <p:nvPicPr>
          <p:cNvPr id="43" name="Image 42"/>
          <p:cNvPicPr>
            <a:picLocks noChangeAspect="1"/>
          </p:cNvPicPr>
          <p:nvPr/>
        </p:nvPicPr>
        <p:blipFill rotWithShape="1">
          <a:blip r:embed="rId4" cstate="print">
            <a:extLst>
              <a:ext uri="{28A0092B-C50C-407E-A947-70E740481C1C}">
                <a14:useLocalDpi xmlns:a14="http://schemas.microsoft.com/office/drawing/2010/main" val="0"/>
              </a:ext>
            </a:extLst>
          </a:blip>
          <a:srcRect l="7634" t="5735" r="3979" b="6811"/>
          <a:stretch/>
        </p:blipFill>
        <p:spPr>
          <a:xfrm rot="16200000">
            <a:off x="8256602" y="5030069"/>
            <a:ext cx="651703" cy="967251"/>
          </a:xfrm>
          <a:prstGeom prst="ellipse">
            <a:avLst/>
          </a:prstGeom>
          <a:ln>
            <a:noFill/>
          </a:ln>
          <a:effectLst/>
        </p:spPr>
      </p:pic>
      <p:pic>
        <p:nvPicPr>
          <p:cNvPr id="45" name="Image 44"/>
          <p:cNvPicPr>
            <a:picLocks noChangeAspect="1"/>
          </p:cNvPicPr>
          <p:nvPr/>
        </p:nvPicPr>
        <p:blipFill rotWithShape="1">
          <a:blip r:embed="rId5" cstate="print">
            <a:extLst>
              <a:ext uri="{28A0092B-C50C-407E-A947-70E740481C1C}">
                <a14:useLocalDpi xmlns:a14="http://schemas.microsoft.com/office/drawing/2010/main" val="0"/>
              </a:ext>
            </a:extLst>
          </a:blip>
          <a:srcRect l="21518" t="3871" r="20019"/>
          <a:stretch/>
        </p:blipFill>
        <p:spPr>
          <a:xfrm rot="16871896">
            <a:off x="10088367" y="5030550"/>
            <a:ext cx="456114" cy="980206"/>
          </a:xfrm>
          <a:prstGeom prst="ellipse">
            <a:avLst/>
          </a:prstGeom>
          <a:ln>
            <a:noFill/>
          </a:ln>
          <a:effectLst/>
        </p:spPr>
      </p:pic>
      <p:pic>
        <p:nvPicPr>
          <p:cNvPr id="46" name="Image 45"/>
          <p:cNvPicPr>
            <a:picLocks noChangeAspect="1"/>
          </p:cNvPicPr>
          <p:nvPr/>
        </p:nvPicPr>
        <p:blipFill rotWithShape="1">
          <a:blip r:embed="rId6" cstate="print">
            <a:extLst>
              <a:ext uri="{28A0092B-C50C-407E-A947-70E740481C1C}">
                <a14:useLocalDpi xmlns:a14="http://schemas.microsoft.com/office/drawing/2010/main" val="0"/>
              </a:ext>
            </a:extLst>
          </a:blip>
          <a:srcRect l="12629" t="14050" r="18650" b="4373"/>
          <a:stretch/>
        </p:blipFill>
        <p:spPr>
          <a:xfrm>
            <a:off x="2874963" y="5180022"/>
            <a:ext cx="967988" cy="766043"/>
          </a:xfrm>
          <a:prstGeom prst="ellipse">
            <a:avLst/>
          </a:prstGeom>
          <a:ln>
            <a:noFill/>
          </a:ln>
          <a:effectLst/>
        </p:spPr>
      </p:pic>
      <p:pic>
        <p:nvPicPr>
          <p:cNvPr id="49" name="Image 48"/>
          <p:cNvPicPr>
            <a:picLocks noChangeAspect="1"/>
          </p:cNvPicPr>
          <p:nvPr/>
        </p:nvPicPr>
        <p:blipFill rotWithShape="1">
          <a:blip r:embed="rId7" cstate="print">
            <a:extLst>
              <a:ext uri="{28A0092B-C50C-407E-A947-70E740481C1C}">
                <a14:useLocalDpi xmlns:a14="http://schemas.microsoft.com/office/drawing/2010/main" val="0"/>
              </a:ext>
            </a:extLst>
          </a:blip>
          <a:srcRect l="-336" t="14271" r="26479" b="4637"/>
          <a:stretch/>
        </p:blipFill>
        <p:spPr>
          <a:xfrm>
            <a:off x="6399740" y="5174244"/>
            <a:ext cx="897486" cy="739057"/>
          </a:xfrm>
          <a:prstGeom prst="ellipse">
            <a:avLst/>
          </a:prstGeom>
          <a:ln>
            <a:noFill/>
          </a:ln>
          <a:effectLst/>
        </p:spPr>
      </p:pic>
      <p:sp>
        <p:nvSpPr>
          <p:cNvPr id="52" name="Rectangle 51"/>
          <p:cNvSpPr/>
          <p:nvPr/>
        </p:nvSpPr>
        <p:spPr>
          <a:xfrm>
            <a:off x="2558535" y="4761565"/>
            <a:ext cx="1616244" cy="47110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defRPr/>
            </a:pPr>
            <a:r>
              <a:rPr lang="fr-FR" sz="1421" dirty="0">
                <a:solidFill>
                  <a:srgbClr val="565655"/>
                </a:solidFill>
                <a:latin typeface="Kyiv*Type Sans Regular"/>
              </a:rPr>
              <a:t>THYM</a:t>
            </a:r>
          </a:p>
        </p:txBody>
      </p:sp>
      <p:sp>
        <p:nvSpPr>
          <p:cNvPr id="53" name="Rectangle 52"/>
          <p:cNvSpPr/>
          <p:nvPr/>
        </p:nvSpPr>
        <p:spPr>
          <a:xfrm>
            <a:off x="4306388" y="4768689"/>
            <a:ext cx="1616244" cy="463983"/>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r>
              <a:rPr lang="fr-FR" sz="1421" dirty="0">
                <a:solidFill>
                  <a:srgbClr val="565655"/>
                </a:solidFill>
                <a:latin typeface="Kyiv*Type Sans Regular"/>
              </a:rPr>
              <a:t>ROMARIN</a:t>
            </a:r>
          </a:p>
        </p:txBody>
      </p:sp>
      <p:sp>
        <p:nvSpPr>
          <p:cNvPr id="54" name="ZoneTexte 53"/>
          <p:cNvSpPr txBox="1"/>
          <p:nvPr/>
        </p:nvSpPr>
        <p:spPr>
          <a:xfrm>
            <a:off x="2587409" y="5935230"/>
            <a:ext cx="1543098" cy="261610"/>
          </a:xfrm>
          <a:prstGeom prst="rect">
            <a:avLst/>
          </a:prstGeom>
          <a:noFill/>
        </p:spPr>
        <p:txBody>
          <a:bodyPr wrap="square" rtlCol="0">
            <a:spAutoFit/>
          </a:bodyPr>
          <a:lstStyle/>
          <a:p>
            <a:pPr algn="ctr"/>
            <a:r>
              <a:rPr lang="fr-FR" sz="1100" dirty="0">
                <a:solidFill>
                  <a:srgbClr val="565655"/>
                </a:solidFill>
                <a:latin typeface="Roboto Light" panose="02000000000000000000"/>
              </a:rPr>
              <a:t>PURIFIANT</a:t>
            </a:r>
          </a:p>
        </p:txBody>
      </p:sp>
      <p:sp>
        <p:nvSpPr>
          <p:cNvPr id="55" name="ZoneTexte 54"/>
          <p:cNvSpPr txBox="1"/>
          <p:nvPr/>
        </p:nvSpPr>
        <p:spPr>
          <a:xfrm>
            <a:off x="4396093" y="5935230"/>
            <a:ext cx="1436833" cy="261610"/>
          </a:xfrm>
          <a:prstGeom prst="rect">
            <a:avLst/>
          </a:prstGeom>
          <a:noFill/>
        </p:spPr>
        <p:txBody>
          <a:bodyPr wrap="square" rtlCol="0">
            <a:spAutoFit/>
          </a:bodyPr>
          <a:lstStyle/>
          <a:p>
            <a:pPr algn="ctr"/>
            <a:r>
              <a:rPr lang="fr-FR" sz="1100" dirty="0">
                <a:solidFill>
                  <a:srgbClr val="565655"/>
                </a:solidFill>
                <a:latin typeface="Roboto Light" panose="02000000000000000000"/>
              </a:rPr>
              <a:t>REGENERANT</a:t>
            </a:r>
          </a:p>
        </p:txBody>
      </p:sp>
      <p:sp>
        <p:nvSpPr>
          <p:cNvPr id="56" name="ZoneTexte 55"/>
          <p:cNvSpPr txBox="1"/>
          <p:nvPr/>
        </p:nvSpPr>
        <p:spPr>
          <a:xfrm>
            <a:off x="6358002" y="5942719"/>
            <a:ext cx="980957" cy="261610"/>
          </a:xfrm>
          <a:prstGeom prst="rect">
            <a:avLst/>
          </a:prstGeom>
          <a:noFill/>
        </p:spPr>
        <p:txBody>
          <a:bodyPr wrap="square" rtlCol="0">
            <a:spAutoFit/>
          </a:bodyPr>
          <a:lstStyle/>
          <a:p>
            <a:pPr algn="ctr"/>
            <a:r>
              <a:rPr lang="fr-FR" sz="1100" dirty="0">
                <a:solidFill>
                  <a:srgbClr val="565655"/>
                </a:solidFill>
                <a:latin typeface="Roboto Light" panose="02000000000000000000"/>
              </a:rPr>
              <a:t>ANTI-AGE</a:t>
            </a:r>
          </a:p>
        </p:txBody>
      </p:sp>
      <p:sp>
        <p:nvSpPr>
          <p:cNvPr id="61" name="ZoneTexte 60"/>
          <p:cNvSpPr txBox="1"/>
          <p:nvPr/>
        </p:nvSpPr>
        <p:spPr>
          <a:xfrm>
            <a:off x="8014608" y="5935227"/>
            <a:ext cx="1135693" cy="261610"/>
          </a:xfrm>
          <a:prstGeom prst="rect">
            <a:avLst/>
          </a:prstGeom>
          <a:noFill/>
        </p:spPr>
        <p:txBody>
          <a:bodyPr wrap="square" rtlCol="0">
            <a:spAutoFit/>
          </a:bodyPr>
          <a:lstStyle/>
          <a:p>
            <a:pPr algn="ctr"/>
            <a:r>
              <a:rPr lang="fr-FR" sz="1100" dirty="0">
                <a:solidFill>
                  <a:srgbClr val="565655"/>
                </a:solidFill>
                <a:latin typeface="Roboto Light" panose="02000000000000000000"/>
              </a:rPr>
              <a:t>DETOXIFIANT</a:t>
            </a:r>
          </a:p>
        </p:txBody>
      </p:sp>
      <p:sp>
        <p:nvSpPr>
          <p:cNvPr id="62" name="ZoneTexte 61"/>
          <p:cNvSpPr txBox="1"/>
          <p:nvPr/>
        </p:nvSpPr>
        <p:spPr>
          <a:xfrm>
            <a:off x="9825945" y="5913301"/>
            <a:ext cx="980957" cy="261610"/>
          </a:xfrm>
          <a:prstGeom prst="rect">
            <a:avLst/>
          </a:prstGeom>
          <a:noFill/>
        </p:spPr>
        <p:txBody>
          <a:bodyPr wrap="square" rtlCol="0">
            <a:spAutoFit/>
          </a:bodyPr>
          <a:lstStyle/>
          <a:p>
            <a:pPr algn="ctr"/>
            <a:r>
              <a:rPr lang="fr-FR" sz="1100" dirty="0">
                <a:latin typeface="Roboto Light" panose="02000000000000000000"/>
              </a:rPr>
              <a:t>APAISANTE</a:t>
            </a:r>
          </a:p>
        </p:txBody>
      </p:sp>
      <p:sp>
        <p:nvSpPr>
          <p:cNvPr id="41" name="Rectangle 40"/>
          <p:cNvSpPr/>
          <p:nvPr/>
        </p:nvSpPr>
        <p:spPr>
          <a:xfrm>
            <a:off x="2887660" y="547499"/>
            <a:ext cx="6497859" cy="75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565655"/>
                </a:solidFill>
                <a:latin typeface="KyivType Sans2" panose="00000500000000000000"/>
              </a:rPr>
              <a:t>EMULSION PURE</a:t>
            </a:r>
          </a:p>
        </p:txBody>
      </p:sp>
      <p:sp>
        <p:nvSpPr>
          <p:cNvPr id="2" name="Rectangle 1"/>
          <p:cNvSpPr/>
          <p:nvPr/>
        </p:nvSpPr>
        <p:spPr>
          <a:xfrm>
            <a:off x="3048000" y="2577984"/>
            <a:ext cx="6949488" cy="707886"/>
          </a:xfrm>
          <a:prstGeom prst="rect">
            <a:avLst/>
          </a:prstGeom>
        </p:spPr>
        <p:txBody>
          <a:bodyPr wrap="square">
            <a:spAutoFit/>
          </a:bodyPr>
          <a:lstStyle/>
          <a:p>
            <a:pPr>
              <a:buFont typeface="Arial" panose="020B0604020202020204" pitchFamily="34" charset="0"/>
              <a:buChar char="•"/>
            </a:pPr>
            <a:r>
              <a:rPr lang="fr-FR" sz="2000" b="0" i="0" dirty="0">
                <a:solidFill>
                  <a:srgbClr val="3E3E3E"/>
                </a:solidFill>
                <a:effectLst/>
                <a:latin typeface="Roboto Light" panose="02000000000000000000"/>
              </a:rPr>
              <a:t> Purifie et assainit la peau et favorise la régénération</a:t>
            </a:r>
          </a:p>
          <a:p>
            <a:pPr>
              <a:buFont typeface="Arial" panose="020B0604020202020204" pitchFamily="34" charset="0"/>
              <a:buChar char="•"/>
            </a:pPr>
            <a:r>
              <a:rPr lang="fr-FR" sz="2000" dirty="0">
                <a:solidFill>
                  <a:srgbClr val="3E3E3E"/>
                </a:solidFill>
                <a:latin typeface="Roboto Light" panose="02000000000000000000"/>
              </a:rPr>
              <a:t>  Zone de traitement :  étendue</a:t>
            </a:r>
          </a:p>
        </p:txBody>
      </p:sp>
      <p:pic>
        <p:nvPicPr>
          <p:cNvPr id="23" name="Imag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418" b="79822" l="36382" r="60239"/>
                    </a14:imgEffect>
                  </a14:imgLayer>
                </a14:imgProps>
              </a:ext>
              <a:ext uri="{28A0092B-C50C-407E-A947-70E740481C1C}">
                <a14:useLocalDpi xmlns:a14="http://schemas.microsoft.com/office/drawing/2010/main" val="0"/>
              </a:ext>
            </a:extLst>
          </a:blip>
          <a:srcRect l="37097" t="6873" r="39652" b="19725"/>
          <a:stretch/>
        </p:blipFill>
        <p:spPr>
          <a:xfrm>
            <a:off x="637917" y="1091218"/>
            <a:ext cx="1173570" cy="4712122"/>
          </a:xfrm>
          <a:prstGeom prst="rect">
            <a:avLst/>
          </a:prstGeom>
        </p:spPr>
      </p:pic>
    </p:spTree>
    <p:extLst>
      <p:ext uri="{BB962C8B-B14F-4D97-AF65-F5344CB8AC3E}">
        <p14:creationId xmlns:p14="http://schemas.microsoft.com/office/powerpoint/2010/main" val="95608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1000"/>
                                        <p:tgtEl>
                                          <p:spTgt spid="45"/>
                                        </p:tgtEl>
                                      </p:cBhvr>
                                    </p:animEffect>
                                    <p:anim calcmode="lin" valueType="num">
                                      <p:cBhvr>
                                        <p:cTn id="33" dur="1000" fill="hold"/>
                                        <p:tgtEl>
                                          <p:spTgt spid="45"/>
                                        </p:tgtEl>
                                        <p:attrNameLst>
                                          <p:attrName>ppt_x</p:attrName>
                                        </p:attrNameLst>
                                      </p:cBhvr>
                                      <p:tavLst>
                                        <p:tav tm="0">
                                          <p:val>
                                            <p:strVal val="#ppt_x"/>
                                          </p:val>
                                        </p:tav>
                                        <p:tav tm="100000">
                                          <p:val>
                                            <p:strVal val="#ppt_x"/>
                                          </p:val>
                                        </p:tav>
                                      </p:tavLst>
                                    </p:anim>
                                    <p:anim calcmode="lin" valueType="num">
                                      <p:cBhvr>
                                        <p:cTn id="34" dur="1000" fill="hold"/>
                                        <p:tgtEl>
                                          <p:spTgt spid="4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1000"/>
                                        <p:tgtEl>
                                          <p:spTgt spid="52"/>
                                        </p:tgtEl>
                                      </p:cBhvr>
                                    </p:animEffect>
                                    <p:anim calcmode="lin" valueType="num">
                                      <p:cBhvr>
                                        <p:cTn id="48" dur="1000" fill="hold"/>
                                        <p:tgtEl>
                                          <p:spTgt spid="52"/>
                                        </p:tgtEl>
                                        <p:attrNameLst>
                                          <p:attrName>ppt_x</p:attrName>
                                        </p:attrNameLst>
                                      </p:cBhvr>
                                      <p:tavLst>
                                        <p:tav tm="0">
                                          <p:val>
                                            <p:strVal val="#ppt_x"/>
                                          </p:val>
                                        </p:tav>
                                        <p:tav tm="100000">
                                          <p:val>
                                            <p:strVal val="#ppt_x"/>
                                          </p:val>
                                        </p:tav>
                                      </p:tavLst>
                                    </p:anim>
                                    <p:anim calcmode="lin" valueType="num">
                                      <p:cBhvr>
                                        <p:cTn id="49" dur="1000" fill="hold"/>
                                        <p:tgtEl>
                                          <p:spTgt spid="5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1000"/>
                                        <p:tgtEl>
                                          <p:spTgt spid="53"/>
                                        </p:tgtEl>
                                      </p:cBhvr>
                                    </p:animEffect>
                                    <p:anim calcmode="lin" valueType="num">
                                      <p:cBhvr>
                                        <p:cTn id="53" dur="1000" fill="hold"/>
                                        <p:tgtEl>
                                          <p:spTgt spid="53"/>
                                        </p:tgtEl>
                                        <p:attrNameLst>
                                          <p:attrName>ppt_x</p:attrName>
                                        </p:attrNameLst>
                                      </p:cBhvr>
                                      <p:tavLst>
                                        <p:tav tm="0">
                                          <p:val>
                                            <p:strVal val="#ppt_x"/>
                                          </p:val>
                                        </p:tav>
                                        <p:tav tm="100000">
                                          <p:val>
                                            <p:strVal val="#ppt_x"/>
                                          </p:val>
                                        </p:tav>
                                      </p:tavLst>
                                    </p:anim>
                                    <p:anim calcmode="lin" valueType="num">
                                      <p:cBhvr>
                                        <p:cTn id="54" dur="1000" fill="hold"/>
                                        <p:tgtEl>
                                          <p:spTgt spid="5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1000"/>
                                        <p:tgtEl>
                                          <p:spTgt spid="54"/>
                                        </p:tgtEl>
                                      </p:cBhvr>
                                    </p:animEffect>
                                    <p:anim calcmode="lin" valueType="num">
                                      <p:cBhvr>
                                        <p:cTn id="58" dur="1000" fill="hold"/>
                                        <p:tgtEl>
                                          <p:spTgt spid="54"/>
                                        </p:tgtEl>
                                        <p:attrNameLst>
                                          <p:attrName>ppt_x</p:attrName>
                                        </p:attrNameLst>
                                      </p:cBhvr>
                                      <p:tavLst>
                                        <p:tav tm="0">
                                          <p:val>
                                            <p:strVal val="#ppt_x"/>
                                          </p:val>
                                        </p:tav>
                                        <p:tav tm="100000">
                                          <p:val>
                                            <p:strVal val="#ppt_x"/>
                                          </p:val>
                                        </p:tav>
                                      </p:tavLst>
                                    </p:anim>
                                    <p:anim calcmode="lin" valueType="num">
                                      <p:cBhvr>
                                        <p:cTn id="59" dur="1000" fill="hold"/>
                                        <p:tgtEl>
                                          <p:spTgt spid="5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1000"/>
                                        <p:tgtEl>
                                          <p:spTgt spid="55"/>
                                        </p:tgtEl>
                                      </p:cBhvr>
                                    </p:animEffect>
                                    <p:anim calcmode="lin" valueType="num">
                                      <p:cBhvr>
                                        <p:cTn id="63" dur="1000" fill="hold"/>
                                        <p:tgtEl>
                                          <p:spTgt spid="55"/>
                                        </p:tgtEl>
                                        <p:attrNameLst>
                                          <p:attrName>ppt_x</p:attrName>
                                        </p:attrNameLst>
                                      </p:cBhvr>
                                      <p:tavLst>
                                        <p:tav tm="0">
                                          <p:val>
                                            <p:strVal val="#ppt_x"/>
                                          </p:val>
                                        </p:tav>
                                        <p:tav tm="100000">
                                          <p:val>
                                            <p:strVal val="#ppt_x"/>
                                          </p:val>
                                        </p:tav>
                                      </p:tavLst>
                                    </p:anim>
                                    <p:anim calcmode="lin" valueType="num">
                                      <p:cBhvr>
                                        <p:cTn id="64" dur="1000" fill="hold"/>
                                        <p:tgtEl>
                                          <p:spTgt spid="5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1000"/>
                                        <p:tgtEl>
                                          <p:spTgt spid="56"/>
                                        </p:tgtEl>
                                      </p:cBhvr>
                                    </p:animEffect>
                                    <p:anim calcmode="lin" valueType="num">
                                      <p:cBhvr>
                                        <p:cTn id="68" dur="1000" fill="hold"/>
                                        <p:tgtEl>
                                          <p:spTgt spid="56"/>
                                        </p:tgtEl>
                                        <p:attrNameLst>
                                          <p:attrName>ppt_x</p:attrName>
                                        </p:attrNameLst>
                                      </p:cBhvr>
                                      <p:tavLst>
                                        <p:tav tm="0">
                                          <p:val>
                                            <p:strVal val="#ppt_x"/>
                                          </p:val>
                                        </p:tav>
                                        <p:tav tm="100000">
                                          <p:val>
                                            <p:strVal val="#ppt_x"/>
                                          </p:val>
                                        </p:tav>
                                      </p:tavLst>
                                    </p:anim>
                                    <p:anim calcmode="lin" valueType="num">
                                      <p:cBhvr>
                                        <p:cTn id="69" dur="1000" fill="hold"/>
                                        <p:tgtEl>
                                          <p:spTgt spid="5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1000"/>
                                        <p:tgtEl>
                                          <p:spTgt spid="61"/>
                                        </p:tgtEl>
                                      </p:cBhvr>
                                    </p:animEffect>
                                    <p:anim calcmode="lin" valueType="num">
                                      <p:cBhvr>
                                        <p:cTn id="73" dur="1000" fill="hold"/>
                                        <p:tgtEl>
                                          <p:spTgt spid="61"/>
                                        </p:tgtEl>
                                        <p:attrNameLst>
                                          <p:attrName>ppt_x</p:attrName>
                                        </p:attrNameLst>
                                      </p:cBhvr>
                                      <p:tavLst>
                                        <p:tav tm="0">
                                          <p:val>
                                            <p:strVal val="#ppt_x"/>
                                          </p:val>
                                        </p:tav>
                                        <p:tav tm="100000">
                                          <p:val>
                                            <p:strVal val="#ppt_x"/>
                                          </p:val>
                                        </p:tav>
                                      </p:tavLst>
                                    </p:anim>
                                    <p:anim calcmode="lin" valueType="num">
                                      <p:cBhvr>
                                        <p:cTn id="74" dur="1000" fill="hold"/>
                                        <p:tgtEl>
                                          <p:spTgt spid="61"/>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1000"/>
                                        <p:tgtEl>
                                          <p:spTgt spid="62"/>
                                        </p:tgtEl>
                                      </p:cBhvr>
                                    </p:animEffect>
                                    <p:anim calcmode="lin" valueType="num">
                                      <p:cBhvr>
                                        <p:cTn id="78" dur="1000" fill="hold"/>
                                        <p:tgtEl>
                                          <p:spTgt spid="62"/>
                                        </p:tgtEl>
                                        <p:attrNameLst>
                                          <p:attrName>ppt_x</p:attrName>
                                        </p:attrNameLst>
                                      </p:cBhvr>
                                      <p:tavLst>
                                        <p:tav tm="0">
                                          <p:val>
                                            <p:strVal val="#ppt_x"/>
                                          </p:val>
                                        </p:tav>
                                        <p:tav tm="100000">
                                          <p:val>
                                            <p:strVal val="#ppt_x"/>
                                          </p:val>
                                        </p:tav>
                                      </p:tavLst>
                                    </p:anim>
                                    <p:anim calcmode="lin" valueType="num">
                                      <p:cBhvr>
                                        <p:cTn id="7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7" grpId="0" animBg="1"/>
      <p:bldP spid="52" grpId="0" animBg="1"/>
      <p:bldP spid="53" grpId="0" animBg="1"/>
      <p:bldP spid="54" grpId="0"/>
      <p:bldP spid="55" grpId="0"/>
      <p:bldP spid="56" grpId="0"/>
      <p:bldP spid="61" grpId="0"/>
      <p:bldP spid="6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4880</TotalTime>
  <Words>5203</Words>
  <Application>Microsoft Office PowerPoint</Application>
  <PresentationFormat>Grand écran</PresentationFormat>
  <Paragraphs>682</Paragraphs>
  <Slides>32</Slides>
  <Notes>29</Notes>
  <HiddenSlides>0</HiddenSlides>
  <MMClips>0</MMClips>
  <ScaleCrop>false</ScaleCrop>
  <HeadingPairs>
    <vt:vector size="8" baseType="variant">
      <vt:variant>
        <vt:lpstr>Polices utilisées</vt:lpstr>
      </vt:variant>
      <vt:variant>
        <vt:i4>18</vt:i4>
      </vt:variant>
      <vt:variant>
        <vt:lpstr>Thème</vt:lpstr>
      </vt:variant>
      <vt:variant>
        <vt:i4>1</vt:i4>
      </vt:variant>
      <vt:variant>
        <vt:lpstr>Serveurs OLE incorporés</vt:lpstr>
      </vt:variant>
      <vt:variant>
        <vt:i4>1</vt:i4>
      </vt:variant>
      <vt:variant>
        <vt:lpstr>Titres des diapositives</vt:lpstr>
      </vt:variant>
      <vt:variant>
        <vt:i4>32</vt:i4>
      </vt:variant>
    </vt:vector>
  </HeadingPairs>
  <TitlesOfParts>
    <vt:vector size="52" baseType="lpstr">
      <vt:lpstr>Arial</vt:lpstr>
      <vt:lpstr>Calibri</vt:lpstr>
      <vt:lpstr>Calibri Light</vt:lpstr>
      <vt:lpstr>Century Gothic</vt:lpstr>
      <vt:lpstr>inherit</vt:lpstr>
      <vt:lpstr>Inter</vt:lpstr>
      <vt:lpstr>Kyiv*Type Sans Regular</vt:lpstr>
      <vt:lpstr>KyivType Sans Medium2</vt:lpstr>
      <vt:lpstr>KyivType Sans2</vt:lpstr>
      <vt:lpstr>Metric</vt:lpstr>
      <vt:lpstr>Montserrat</vt:lpstr>
      <vt:lpstr>NIVEABrandType-Regular</vt:lpstr>
      <vt:lpstr>Open Sans</vt:lpstr>
      <vt:lpstr>Raleway</vt:lpstr>
      <vt:lpstr>Roboto Light</vt:lpstr>
      <vt:lpstr>Söhne</vt:lpstr>
      <vt:lpstr>ui-sans-serif</vt:lpstr>
      <vt:lpstr>Wingdings</vt:lpstr>
      <vt:lpstr>Thème Office</vt:lpstr>
      <vt:lpstr>Bitmap 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Astuces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BASSON Sophie</dc:creator>
  <cp:lastModifiedBy>BASSON Sophie</cp:lastModifiedBy>
  <cp:revision>107</cp:revision>
  <cp:lastPrinted>2022-01-19T08:44:38Z</cp:lastPrinted>
  <dcterms:created xsi:type="dcterms:W3CDTF">2021-12-01T11:25:18Z</dcterms:created>
  <dcterms:modified xsi:type="dcterms:W3CDTF">2024-06-26T12:38:03Z</dcterms:modified>
</cp:coreProperties>
</file>