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62" r:id="rId4"/>
    <p:sldId id="261" r:id="rId5"/>
    <p:sldId id="266" r:id="rId6"/>
    <p:sldId id="278" r:id="rId7"/>
    <p:sldId id="263" r:id="rId8"/>
    <p:sldId id="284" r:id="rId9"/>
    <p:sldId id="279" r:id="rId10"/>
    <p:sldId id="280" r:id="rId11"/>
    <p:sldId id="264" r:id="rId12"/>
    <p:sldId id="267" r:id="rId13"/>
    <p:sldId id="268" r:id="rId14"/>
    <p:sldId id="269" r:id="rId15"/>
    <p:sldId id="270" r:id="rId16"/>
    <p:sldId id="275" r:id="rId17"/>
    <p:sldId id="271" r:id="rId18"/>
    <p:sldId id="272" r:id="rId19"/>
    <p:sldId id="274" r:id="rId20"/>
    <p:sldId id="276" r:id="rId21"/>
    <p:sldId id="282" r:id="rId22"/>
    <p:sldId id="283" r:id="rId23"/>
    <p:sldId id="265" r:id="rId24"/>
    <p:sldId id="281" r:id="rId25"/>
    <p:sldId id="273" r:id="rId26"/>
    <p:sldId id="277" r:id="rId27"/>
  </p:sldIdLst>
  <p:sldSz cx="12192000" cy="6858000"/>
  <p:notesSz cx="6808788" cy="9940925"/>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BEB"/>
    <a:srgbClr val="DCD7FA"/>
    <a:srgbClr val="EBE6F2"/>
    <a:srgbClr val="E5E5E5"/>
    <a:srgbClr val="FCFCFE"/>
    <a:srgbClr val="EDEAFC"/>
    <a:srgbClr val="3E3E3E"/>
    <a:srgbClr val="DED8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autoAdjust="0"/>
    <p:restoredTop sz="96247" autoAdjust="0"/>
  </p:normalViewPr>
  <p:slideViewPr>
    <p:cSldViewPr>
      <p:cViewPr varScale="1">
        <p:scale>
          <a:sx n="103" d="100"/>
          <a:sy n="103" d="100"/>
        </p:scale>
        <p:origin x="612"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0475" cy="499348"/>
          </a:xfrm>
          <a:prstGeom prst="rect">
            <a:avLst/>
          </a:prstGeom>
        </p:spPr>
        <p:txBody>
          <a:bodyPr vert="horz" lIns="80394" tIns="40197" rIns="80394" bIns="40197" rtlCol="0"/>
          <a:lstStyle>
            <a:lvl1pPr algn="l">
              <a:defRPr sz="1100"/>
            </a:lvl1pPr>
          </a:lstStyle>
          <a:p>
            <a:endParaRPr lang="fr-FR"/>
          </a:p>
        </p:txBody>
      </p:sp>
      <p:sp>
        <p:nvSpPr>
          <p:cNvPr id="3" name="Espace réservé de la date 2"/>
          <p:cNvSpPr>
            <a:spLocks noGrp="1"/>
          </p:cNvSpPr>
          <p:nvPr>
            <p:ph type="dt" idx="1"/>
          </p:nvPr>
        </p:nvSpPr>
        <p:spPr>
          <a:xfrm>
            <a:off x="3856540" y="0"/>
            <a:ext cx="2950475" cy="499348"/>
          </a:xfrm>
          <a:prstGeom prst="rect">
            <a:avLst/>
          </a:prstGeom>
        </p:spPr>
        <p:txBody>
          <a:bodyPr vert="horz" lIns="80394" tIns="40197" rIns="80394" bIns="40197" rtlCol="0"/>
          <a:lstStyle>
            <a:lvl1pPr algn="r">
              <a:defRPr sz="1100"/>
            </a:lvl1pPr>
          </a:lstStyle>
          <a:p>
            <a:fld id="{3CF6F41A-92D6-44D0-BC75-4679822D80FB}" type="datetimeFigureOut">
              <a:rPr lang="fr-FR" smtClean="0"/>
              <a:t>02/10/2024</a:t>
            </a:fld>
            <a:endParaRPr lang="fr-FR"/>
          </a:p>
        </p:txBody>
      </p:sp>
      <p:sp>
        <p:nvSpPr>
          <p:cNvPr id="4" name="Espace réservé de l'image des diapositives 3"/>
          <p:cNvSpPr>
            <a:spLocks noGrp="1" noRot="1" noChangeAspect="1"/>
          </p:cNvSpPr>
          <p:nvPr>
            <p:ph type="sldImg" idx="2"/>
          </p:nvPr>
        </p:nvSpPr>
        <p:spPr>
          <a:xfrm>
            <a:off x="422275" y="1243013"/>
            <a:ext cx="5964238" cy="3355975"/>
          </a:xfrm>
          <a:prstGeom prst="rect">
            <a:avLst/>
          </a:prstGeom>
          <a:noFill/>
          <a:ln w="12700">
            <a:solidFill>
              <a:prstClr val="black"/>
            </a:solidFill>
          </a:ln>
        </p:spPr>
        <p:txBody>
          <a:bodyPr vert="horz" lIns="80394" tIns="40197" rIns="80394" bIns="40197" rtlCol="0" anchor="ctr"/>
          <a:lstStyle/>
          <a:p>
            <a:endParaRPr lang="fr-FR"/>
          </a:p>
        </p:txBody>
      </p:sp>
      <p:sp>
        <p:nvSpPr>
          <p:cNvPr id="5" name="Espace réservé des notes 4"/>
          <p:cNvSpPr>
            <a:spLocks noGrp="1"/>
          </p:cNvSpPr>
          <p:nvPr>
            <p:ph type="body" sz="quarter" idx="3"/>
          </p:nvPr>
        </p:nvSpPr>
        <p:spPr>
          <a:xfrm>
            <a:off x="680879" y="4784071"/>
            <a:ext cx="5447030" cy="3914239"/>
          </a:xfrm>
          <a:prstGeom prst="rect">
            <a:avLst/>
          </a:prstGeom>
        </p:spPr>
        <p:txBody>
          <a:bodyPr vert="horz" lIns="80394" tIns="40197" rIns="80394" bIns="4019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1579"/>
            <a:ext cx="2950475" cy="499347"/>
          </a:xfrm>
          <a:prstGeom prst="rect">
            <a:avLst/>
          </a:prstGeom>
        </p:spPr>
        <p:txBody>
          <a:bodyPr vert="horz" lIns="80394" tIns="40197" rIns="80394" bIns="40197" rtlCol="0" anchor="b"/>
          <a:lstStyle>
            <a:lvl1pPr algn="l">
              <a:defRPr sz="1100"/>
            </a:lvl1pPr>
          </a:lstStyle>
          <a:p>
            <a:endParaRPr lang="fr-FR"/>
          </a:p>
        </p:txBody>
      </p:sp>
      <p:sp>
        <p:nvSpPr>
          <p:cNvPr id="7" name="Espace réservé du numéro de diapositive 6"/>
          <p:cNvSpPr>
            <a:spLocks noGrp="1"/>
          </p:cNvSpPr>
          <p:nvPr>
            <p:ph type="sldNum" sz="quarter" idx="5"/>
          </p:nvPr>
        </p:nvSpPr>
        <p:spPr>
          <a:xfrm>
            <a:off x="3856540" y="9441579"/>
            <a:ext cx="2950475" cy="499347"/>
          </a:xfrm>
          <a:prstGeom prst="rect">
            <a:avLst/>
          </a:prstGeom>
        </p:spPr>
        <p:txBody>
          <a:bodyPr vert="horz" lIns="80394" tIns="40197" rIns="80394" bIns="40197" rtlCol="0" anchor="b"/>
          <a:lstStyle>
            <a:lvl1pPr algn="r">
              <a:defRPr sz="1100"/>
            </a:lvl1pPr>
          </a:lstStyle>
          <a:p>
            <a:fld id="{613E266C-CBB2-4043-A70F-A5EECFE86B0F}" type="slidenum">
              <a:rPr lang="fr-FR" smtClean="0"/>
              <a:t>‹N°›</a:t>
            </a:fld>
            <a:endParaRPr lang="fr-FR"/>
          </a:p>
        </p:txBody>
      </p:sp>
    </p:spTree>
    <p:extLst>
      <p:ext uri="{BB962C8B-B14F-4D97-AF65-F5344CB8AC3E}">
        <p14:creationId xmlns:p14="http://schemas.microsoft.com/office/powerpoint/2010/main" val="433533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2500" dirty="0"/>
          </a:p>
          <a:p>
            <a:r>
              <a:rPr lang="en-US" sz="2500" dirty="0"/>
              <a:t>1) Understanding Environmental Pollution</a:t>
            </a:r>
          </a:p>
          <a:p>
            <a:r>
              <a:rPr lang="en-US" sz="2500" dirty="0"/>
              <a:t>Definition (types of pollutants and sources of pollution)</a:t>
            </a:r>
          </a:p>
          <a:p>
            <a:pPr>
              <a:buFont typeface="Arial" panose="020B0604020202020204" pitchFamily="34" charset="0"/>
              <a:buChar char="•"/>
            </a:pPr>
            <a:r>
              <a:rPr lang="en-US" sz="2500" dirty="0"/>
              <a:t>Impact of air pollution on general health</a:t>
            </a:r>
          </a:p>
          <a:p>
            <a:pPr>
              <a:buFont typeface="Arial" panose="020B0604020202020204" pitchFamily="34" charset="0"/>
              <a:buChar char="•"/>
            </a:pPr>
            <a:r>
              <a:rPr lang="en-US" sz="2500" dirty="0"/>
              <a:t>Impact of air pollution on the environment</a:t>
            </a:r>
          </a:p>
          <a:p>
            <a:pPr>
              <a:buFont typeface="Arial" panose="020B0604020202020204" pitchFamily="34" charset="0"/>
              <a:buChar char="•"/>
            </a:pPr>
            <a:endParaRPr lang="en-US" sz="2500" dirty="0"/>
          </a:p>
          <a:p>
            <a:r>
              <a:rPr lang="en-US" sz="2500" dirty="0"/>
              <a:t>2) Domestic Pollution</a:t>
            </a:r>
          </a:p>
          <a:p>
            <a:endParaRPr lang="en-US" sz="2500" dirty="0"/>
          </a:p>
          <a:p>
            <a:r>
              <a:rPr lang="en-US" sz="2500" dirty="0"/>
              <a:t>3) Pollution and Skin</a:t>
            </a:r>
          </a:p>
          <a:p>
            <a:pPr>
              <a:buFont typeface="Arial" panose="020B0604020202020204" pitchFamily="34" charset="0"/>
              <a:buChar char="•"/>
            </a:pPr>
            <a:r>
              <a:rPr lang="en-US" sz="2500" dirty="0"/>
              <a:t>What are the impacts of air pollution on the skin?</a:t>
            </a:r>
          </a:p>
          <a:p>
            <a:pPr>
              <a:buFont typeface="Arial" panose="020B0604020202020204" pitchFamily="34" charset="0"/>
              <a:buChar char="•"/>
            </a:pPr>
            <a:r>
              <a:rPr lang="en-US" sz="2500" dirty="0"/>
              <a:t>Defense mechanism on the skin</a:t>
            </a:r>
          </a:p>
          <a:p>
            <a:pPr>
              <a:buFont typeface="Arial" panose="020B0604020202020204" pitchFamily="34" charset="0"/>
              <a:buChar char="•"/>
            </a:pPr>
            <a:endParaRPr lang="en-US" sz="2500" dirty="0"/>
          </a:p>
          <a:p>
            <a:r>
              <a:rPr lang="en-US" sz="2500" dirty="0"/>
              <a:t>4) </a:t>
            </a:r>
            <a:r>
              <a:rPr lang="en-US" sz="2500" dirty="0" err="1"/>
              <a:t>Yon-Ka</a:t>
            </a:r>
            <a:r>
              <a:rPr lang="en-US" sz="2500" dirty="0"/>
              <a:t> Response</a:t>
            </a:r>
          </a:p>
          <a:p>
            <a:pPr>
              <a:buFont typeface="Arial" panose="020B0604020202020204" pitchFamily="34" charset="0"/>
              <a:buChar char="•"/>
            </a:pPr>
            <a:r>
              <a:rPr lang="en-US" sz="2500" dirty="0"/>
              <a:t>Vital Defense Cream: Key ingredients - Myrtle and Moringa Peptide</a:t>
            </a:r>
          </a:p>
          <a:p>
            <a:pPr>
              <a:buFont typeface="Arial" panose="020B0604020202020204" pitchFamily="34" charset="0"/>
              <a:buChar char="•"/>
            </a:pPr>
            <a:r>
              <a:rPr lang="en-US" sz="2500" dirty="0"/>
              <a:t>Vital Defense Mist: Key ingredients - </a:t>
            </a:r>
            <a:r>
              <a:rPr lang="en-US" sz="2500" dirty="0" err="1"/>
              <a:t>Biosaccharide</a:t>
            </a:r>
            <a:r>
              <a:rPr lang="en-US" sz="2500" dirty="0"/>
              <a:t> and Polyphenols</a:t>
            </a:r>
          </a:p>
          <a:p>
            <a:pPr>
              <a:buFont typeface="Arial" panose="020B0604020202020204" pitchFamily="34" charset="0"/>
              <a:buChar char="•"/>
            </a:pPr>
            <a:endParaRPr lang="en-US" sz="2500" dirty="0"/>
          </a:p>
          <a:p>
            <a:r>
              <a:rPr lang="en-US" sz="2500" dirty="0"/>
              <a:t>5) Beauty/Well-being Tips</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a:t>
            </a:fld>
            <a:endParaRPr lang="fr-FR"/>
          </a:p>
        </p:txBody>
      </p:sp>
    </p:spTree>
    <p:extLst>
      <p:ext uri="{BB962C8B-B14F-4D97-AF65-F5344CB8AC3E}">
        <p14:creationId xmlns:p14="http://schemas.microsoft.com/office/powerpoint/2010/main" val="1865773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3. Lipid barrier</a:t>
            </a:r>
          </a:p>
          <a:p>
            <a:r>
              <a:rPr lang="en-US" b="0" dirty="0"/>
              <a:t>Cutaneous lipids :</a:t>
            </a:r>
          </a:p>
          <a:p>
            <a:pPr marL="150739" indent="-150739">
              <a:buFont typeface="Arial" panose="020B0604020202020204" pitchFamily="34" charset="0"/>
              <a:buChar char="•"/>
            </a:pPr>
            <a:r>
              <a:rPr lang="en-US" b="0" dirty="0"/>
              <a:t>Sebum: Sebum, produced by the sebaceous glands, forms a protective layer on the surface of the skin, preventing the penetration of harmful substances and helping to retain moisture.</a:t>
            </a:r>
          </a:p>
          <a:p>
            <a:pPr marL="150739" indent="-150739">
              <a:buFont typeface="Arial" panose="020B0604020202020204" pitchFamily="34" charset="0"/>
              <a:buChar char="•"/>
            </a:pPr>
            <a:r>
              <a:rPr lang="en-US" b="0" dirty="0"/>
              <a:t>Lipid matrix: The intercellular lipids of the stratum corneum, such as ceramides, free fatty acids and cholesterol, form a matrix which reinforces the skin barrier and protects against external aggression.</a:t>
            </a:r>
          </a:p>
          <a:p>
            <a:endParaRPr lang="en-US" b="1" dirty="0"/>
          </a:p>
          <a:p>
            <a:r>
              <a:rPr lang="en-US" b="1" dirty="0"/>
              <a:t>4. Immune Response</a:t>
            </a:r>
          </a:p>
          <a:p>
            <a:r>
              <a:rPr lang="en-US" b="0" dirty="0"/>
              <a:t>Immune cells :</a:t>
            </a:r>
          </a:p>
          <a:p>
            <a:pPr marL="150739" indent="-150739">
              <a:buFont typeface="Arial" panose="020B0604020202020204" pitchFamily="34" charset="0"/>
              <a:buChar char="•"/>
            </a:pPr>
            <a:r>
              <a:rPr lang="en-US" b="0" dirty="0"/>
              <a:t>Langerhans cells: These dendritic cells present in the epidermis play a crucial role in detecting pathogens and activating the immune response.</a:t>
            </a:r>
          </a:p>
          <a:p>
            <a:pPr marL="150739" indent="-150739">
              <a:buFont typeface="Arial" panose="020B0604020202020204" pitchFamily="34" charset="0"/>
              <a:buChar char="•"/>
            </a:pPr>
            <a:r>
              <a:rPr lang="en-US" b="0" dirty="0"/>
              <a:t>Cytokines and chemokines: In response to pollutants, the skin can release cytokines and chemokines which attract other immune cells to fight inflammation and infection.</a:t>
            </a:r>
            <a:endParaRPr lang="fr-FR" b="0"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10</a:t>
            </a:fld>
            <a:endParaRPr lang="fr-FR"/>
          </a:p>
        </p:txBody>
      </p:sp>
    </p:spTree>
    <p:extLst>
      <p:ext uri="{BB962C8B-B14F-4D97-AF65-F5344CB8AC3E}">
        <p14:creationId xmlns:p14="http://schemas.microsoft.com/office/powerpoint/2010/main" val="3825691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5. </a:t>
            </a:r>
            <a:r>
              <a:rPr lang="fr-FR" b="1" dirty="0" err="1"/>
              <a:t>Antioxidants</a:t>
            </a:r>
            <a:endParaRPr lang="fr-FR" b="1" dirty="0"/>
          </a:p>
          <a:p>
            <a:r>
              <a:rPr lang="fr-FR" b="0" dirty="0" err="1"/>
              <a:t>Antioxidant</a:t>
            </a:r>
            <a:r>
              <a:rPr lang="fr-FR" b="0" dirty="0"/>
              <a:t> </a:t>
            </a:r>
            <a:r>
              <a:rPr lang="fr-FR" b="0" dirty="0" err="1"/>
              <a:t>defence</a:t>
            </a:r>
            <a:r>
              <a:rPr lang="fr-FR" b="0" dirty="0"/>
              <a:t> :</a:t>
            </a:r>
          </a:p>
          <a:p>
            <a:pPr marL="150739" indent="-150739">
              <a:buFont typeface="Arial" panose="020B0604020202020204" pitchFamily="34" charset="0"/>
              <a:buChar char="•"/>
            </a:pPr>
            <a:r>
              <a:rPr lang="fr-FR" b="0" dirty="0" err="1"/>
              <a:t>Endogenous</a:t>
            </a:r>
            <a:r>
              <a:rPr lang="fr-FR" b="0" dirty="0"/>
              <a:t> </a:t>
            </a:r>
            <a:r>
              <a:rPr lang="fr-FR" b="0" dirty="0" err="1"/>
              <a:t>antioxidants</a:t>
            </a:r>
            <a:r>
              <a:rPr lang="fr-FR" b="0" dirty="0"/>
              <a:t>: The skin </a:t>
            </a:r>
            <a:r>
              <a:rPr lang="fr-FR" b="0" dirty="0" err="1"/>
              <a:t>produces</a:t>
            </a:r>
            <a:r>
              <a:rPr lang="fr-FR" b="0" dirty="0"/>
              <a:t> </a:t>
            </a:r>
            <a:r>
              <a:rPr lang="fr-FR" b="0" dirty="0" err="1"/>
              <a:t>natural</a:t>
            </a:r>
            <a:r>
              <a:rPr lang="fr-FR" b="0" dirty="0"/>
              <a:t> </a:t>
            </a:r>
            <a:r>
              <a:rPr lang="fr-FR" b="0" dirty="0" err="1"/>
              <a:t>antioxidants</a:t>
            </a:r>
            <a:r>
              <a:rPr lang="fr-FR" b="0" dirty="0"/>
              <a:t> </a:t>
            </a:r>
            <a:r>
              <a:rPr lang="fr-FR" b="0" dirty="0" err="1"/>
              <a:t>such</a:t>
            </a:r>
            <a:r>
              <a:rPr lang="fr-FR" b="0" dirty="0"/>
              <a:t> as </a:t>
            </a:r>
            <a:r>
              <a:rPr lang="fr-FR" b="0" dirty="0" err="1"/>
              <a:t>superoxide</a:t>
            </a:r>
            <a:r>
              <a:rPr lang="fr-FR" b="0" dirty="0"/>
              <a:t> dismutase (SOD), catalase and </a:t>
            </a:r>
            <a:r>
              <a:rPr lang="fr-FR" b="0" dirty="0" err="1"/>
              <a:t>glutathione</a:t>
            </a:r>
            <a:r>
              <a:rPr lang="fr-FR" b="0" dirty="0"/>
              <a:t> </a:t>
            </a:r>
            <a:r>
              <a:rPr lang="fr-FR" b="0" dirty="0" err="1"/>
              <a:t>peroxidase</a:t>
            </a:r>
            <a:r>
              <a:rPr lang="fr-FR" b="0" dirty="0"/>
              <a:t> (a </a:t>
            </a:r>
            <a:r>
              <a:rPr lang="fr-FR" b="0" dirty="0" err="1"/>
              <a:t>protein</a:t>
            </a:r>
            <a:r>
              <a:rPr lang="fr-FR" b="0" dirty="0"/>
              <a:t> </a:t>
            </a:r>
            <a:r>
              <a:rPr lang="fr-FR" b="0" dirty="0" err="1"/>
              <a:t>present</a:t>
            </a:r>
            <a:r>
              <a:rPr lang="fr-FR" b="0" dirty="0"/>
              <a:t> in the </a:t>
            </a:r>
            <a:r>
              <a:rPr lang="fr-FR" b="0" dirty="0" err="1"/>
              <a:t>cytoplasm</a:t>
            </a:r>
            <a:r>
              <a:rPr lang="fr-FR" b="0" dirty="0"/>
              <a:t> of all the </a:t>
            </a:r>
            <a:r>
              <a:rPr lang="fr-FR" b="0" dirty="0" err="1"/>
              <a:t>body's</a:t>
            </a:r>
            <a:r>
              <a:rPr lang="fr-FR" b="0" dirty="0"/>
              <a:t> </a:t>
            </a:r>
            <a:r>
              <a:rPr lang="fr-FR" b="0" dirty="0" err="1"/>
              <a:t>cells</a:t>
            </a:r>
            <a:r>
              <a:rPr lang="fr-FR" b="0" dirty="0"/>
              <a:t>), </a:t>
            </a:r>
            <a:r>
              <a:rPr lang="fr-FR" b="0" dirty="0" err="1"/>
              <a:t>which</a:t>
            </a:r>
            <a:r>
              <a:rPr lang="fr-FR" b="0" dirty="0"/>
              <a:t> neutralise the free </a:t>
            </a:r>
            <a:r>
              <a:rPr lang="fr-FR" b="0" dirty="0" err="1"/>
              <a:t>radicals</a:t>
            </a:r>
            <a:r>
              <a:rPr lang="fr-FR" b="0" dirty="0"/>
              <a:t> </a:t>
            </a:r>
            <a:r>
              <a:rPr lang="fr-FR" b="0" dirty="0" err="1"/>
              <a:t>generated</a:t>
            </a:r>
            <a:r>
              <a:rPr lang="fr-FR" b="0" dirty="0"/>
              <a:t> by </a:t>
            </a:r>
            <a:r>
              <a:rPr lang="fr-FR" b="0" dirty="0" err="1"/>
              <a:t>pollutants</a:t>
            </a:r>
            <a:r>
              <a:rPr lang="fr-FR" b="0" dirty="0"/>
              <a:t>.</a:t>
            </a:r>
          </a:p>
          <a:p>
            <a:pPr marL="150739" indent="-150739">
              <a:buFont typeface="Arial" panose="020B0604020202020204" pitchFamily="34" charset="0"/>
              <a:buChar char="•"/>
            </a:pPr>
            <a:r>
              <a:rPr lang="fr-FR" b="0" dirty="0" err="1"/>
              <a:t>Vitamins</a:t>
            </a:r>
            <a:r>
              <a:rPr lang="fr-FR" b="0" dirty="0"/>
              <a:t> E and C: </a:t>
            </a:r>
            <a:r>
              <a:rPr lang="fr-FR" b="0" dirty="0" err="1"/>
              <a:t>Antioxidants</a:t>
            </a:r>
            <a:r>
              <a:rPr lang="fr-FR" b="0" dirty="0"/>
              <a:t> </a:t>
            </a:r>
            <a:r>
              <a:rPr lang="fr-FR" b="0" dirty="0" err="1"/>
              <a:t>such</a:t>
            </a:r>
            <a:r>
              <a:rPr lang="fr-FR" b="0" dirty="0"/>
              <a:t> as </a:t>
            </a:r>
            <a:r>
              <a:rPr lang="fr-FR" b="0" dirty="0" err="1"/>
              <a:t>vitamins</a:t>
            </a:r>
            <a:r>
              <a:rPr lang="fr-FR" b="0" dirty="0"/>
              <a:t> E and C, </a:t>
            </a:r>
            <a:r>
              <a:rPr lang="fr-FR" b="0" dirty="0" err="1"/>
              <a:t>present</a:t>
            </a:r>
            <a:r>
              <a:rPr lang="fr-FR" b="0" dirty="0"/>
              <a:t> in the </a:t>
            </a:r>
            <a:r>
              <a:rPr lang="fr-FR" b="0" dirty="0" err="1"/>
              <a:t>diet</a:t>
            </a:r>
            <a:r>
              <a:rPr lang="fr-FR" b="0" dirty="0"/>
              <a:t>, help to </a:t>
            </a:r>
            <a:r>
              <a:rPr lang="fr-FR" b="0" dirty="0" err="1"/>
              <a:t>protect</a:t>
            </a:r>
            <a:r>
              <a:rPr lang="fr-FR" b="0" dirty="0"/>
              <a:t> skin </a:t>
            </a:r>
            <a:r>
              <a:rPr lang="fr-FR" b="0" dirty="0" err="1"/>
              <a:t>cells</a:t>
            </a:r>
            <a:r>
              <a:rPr lang="fr-FR" b="0" dirty="0"/>
              <a:t> </a:t>
            </a:r>
            <a:r>
              <a:rPr lang="fr-FR" b="0" dirty="0" err="1"/>
              <a:t>against</a:t>
            </a:r>
            <a:r>
              <a:rPr lang="fr-FR" b="0" dirty="0"/>
              <a:t> </a:t>
            </a:r>
            <a:r>
              <a:rPr lang="fr-FR" b="0" dirty="0" err="1"/>
              <a:t>oxidation</a:t>
            </a:r>
            <a:r>
              <a:rPr lang="fr-FR" b="0" dirty="0"/>
              <a:t>.</a:t>
            </a:r>
          </a:p>
          <a:p>
            <a:endParaRPr lang="fr-FR" b="1" dirty="0"/>
          </a:p>
          <a:p>
            <a:r>
              <a:rPr lang="fr-FR" b="1" dirty="0"/>
              <a:t>6. DNA </a:t>
            </a:r>
            <a:r>
              <a:rPr lang="fr-FR" b="1" dirty="0" err="1"/>
              <a:t>repair</a:t>
            </a:r>
            <a:endParaRPr lang="fr-FR" b="1" dirty="0"/>
          </a:p>
          <a:p>
            <a:r>
              <a:rPr lang="fr-FR" b="0" dirty="0" err="1"/>
              <a:t>Repair</a:t>
            </a:r>
            <a:r>
              <a:rPr lang="fr-FR" b="0" dirty="0"/>
              <a:t> </a:t>
            </a:r>
            <a:r>
              <a:rPr lang="fr-FR" b="0" dirty="0" err="1"/>
              <a:t>mechanisms</a:t>
            </a:r>
            <a:r>
              <a:rPr lang="fr-FR" b="0" dirty="0"/>
              <a:t> :</a:t>
            </a:r>
          </a:p>
          <a:p>
            <a:pPr marL="150739" indent="-150739">
              <a:buFont typeface="Arial" panose="020B0604020202020204" pitchFamily="34" charset="0"/>
              <a:buChar char="•"/>
            </a:pPr>
            <a:r>
              <a:rPr lang="fr-FR" b="0" dirty="0" err="1"/>
              <a:t>Nucleotide</a:t>
            </a:r>
            <a:r>
              <a:rPr lang="fr-FR" b="0" dirty="0"/>
              <a:t> Excision </a:t>
            </a:r>
            <a:r>
              <a:rPr lang="fr-FR" b="0" dirty="0" err="1"/>
              <a:t>Repair</a:t>
            </a:r>
            <a:r>
              <a:rPr lang="fr-FR" b="0" dirty="0"/>
              <a:t>: Skin </a:t>
            </a:r>
            <a:r>
              <a:rPr lang="fr-FR" b="0" dirty="0" err="1"/>
              <a:t>cells</a:t>
            </a:r>
            <a:r>
              <a:rPr lang="fr-FR" b="0" dirty="0"/>
              <a:t> have </a:t>
            </a:r>
            <a:r>
              <a:rPr lang="fr-FR" b="0" dirty="0" err="1"/>
              <a:t>mechanisms</a:t>
            </a:r>
            <a:r>
              <a:rPr lang="fr-FR" b="0" dirty="0"/>
              <a:t> for </a:t>
            </a:r>
            <a:r>
              <a:rPr lang="fr-FR" b="0" dirty="0" err="1"/>
              <a:t>repairing</a:t>
            </a:r>
            <a:r>
              <a:rPr lang="fr-FR" b="0" dirty="0"/>
              <a:t> DNA damage </a:t>
            </a:r>
            <a:r>
              <a:rPr lang="fr-FR" b="0" dirty="0" err="1"/>
              <a:t>caused</a:t>
            </a:r>
            <a:r>
              <a:rPr lang="fr-FR" b="0" dirty="0"/>
              <a:t> by free </a:t>
            </a:r>
            <a:r>
              <a:rPr lang="fr-FR" b="0" dirty="0" err="1"/>
              <a:t>radicals</a:t>
            </a:r>
            <a:r>
              <a:rPr lang="fr-FR" b="0" dirty="0"/>
              <a:t> and UV light, </a:t>
            </a:r>
            <a:r>
              <a:rPr lang="fr-FR" b="0" dirty="0" err="1"/>
              <a:t>such</a:t>
            </a:r>
            <a:r>
              <a:rPr lang="fr-FR" b="0" dirty="0"/>
              <a:t> as </a:t>
            </a:r>
            <a:r>
              <a:rPr lang="fr-FR" b="0" dirty="0" err="1"/>
              <a:t>nucleotide</a:t>
            </a:r>
            <a:r>
              <a:rPr lang="fr-FR" b="0" dirty="0"/>
              <a:t> excision </a:t>
            </a:r>
            <a:r>
              <a:rPr lang="fr-FR" b="0" dirty="0" err="1"/>
              <a:t>repair</a:t>
            </a:r>
            <a:r>
              <a:rPr lang="fr-FR" b="0" dirty="0"/>
              <a:t>.</a:t>
            </a:r>
          </a:p>
          <a:p>
            <a:pPr marL="150739" indent="-150739">
              <a:buFont typeface="Arial" panose="020B0604020202020204" pitchFamily="34" charset="0"/>
              <a:buChar char="•"/>
            </a:pPr>
            <a:r>
              <a:rPr lang="fr-FR" b="0" dirty="0" err="1"/>
              <a:t>Apoptosis</a:t>
            </a:r>
            <a:r>
              <a:rPr lang="fr-FR" b="0" dirty="0"/>
              <a:t>: If DNA damage </a:t>
            </a:r>
            <a:r>
              <a:rPr lang="fr-FR" b="0" dirty="0" err="1"/>
              <a:t>is</a:t>
            </a:r>
            <a:r>
              <a:rPr lang="fr-FR" b="0" dirty="0"/>
              <a:t> </a:t>
            </a:r>
            <a:r>
              <a:rPr lang="fr-FR" b="0" dirty="0" err="1"/>
              <a:t>too</a:t>
            </a:r>
            <a:r>
              <a:rPr lang="fr-FR" b="0" dirty="0"/>
              <a:t> </a:t>
            </a:r>
            <a:r>
              <a:rPr lang="fr-FR" b="0" dirty="0" err="1"/>
              <a:t>severe</a:t>
            </a:r>
            <a:r>
              <a:rPr lang="fr-FR" b="0" dirty="0"/>
              <a:t>, skin </a:t>
            </a:r>
            <a:r>
              <a:rPr lang="fr-FR" b="0" dirty="0" err="1"/>
              <a:t>cells</a:t>
            </a:r>
            <a:r>
              <a:rPr lang="fr-FR" b="0" dirty="0"/>
              <a:t> can </a:t>
            </a:r>
            <a:r>
              <a:rPr lang="fr-FR" b="0" dirty="0" err="1"/>
              <a:t>undergo</a:t>
            </a:r>
            <a:r>
              <a:rPr lang="fr-FR" b="0" dirty="0"/>
              <a:t> </a:t>
            </a:r>
            <a:r>
              <a:rPr lang="fr-FR" b="0" dirty="0" err="1"/>
              <a:t>apoptosis</a:t>
            </a:r>
            <a:r>
              <a:rPr lang="fr-FR" b="0" dirty="0"/>
              <a:t> (</a:t>
            </a:r>
            <a:r>
              <a:rPr lang="fr-FR" b="0" dirty="0" err="1"/>
              <a:t>programmed</a:t>
            </a:r>
            <a:r>
              <a:rPr lang="fr-FR" b="0" dirty="0"/>
              <a:t> </a:t>
            </a:r>
            <a:r>
              <a:rPr lang="fr-FR" b="0" dirty="0" err="1"/>
              <a:t>cell</a:t>
            </a:r>
            <a:r>
              <a:rPr lang="fr-FR" b="0" dirty="0"/>
              <a:t> </a:t>
            </a:r>
            <a:r>
              <a:rPr lang="fr-FR" b="0" dirty="0" err="1"/>
              <a:t>death</a:t>
            </a:r>
            <a:r>
              <a:rPr lang="fr-FR" b="0" dirty="0"/>
              <a:t>) to </a:t>
            </a:r>
            <a:r>
              <a:rPr lang="fr-FR" b="0" dirty="0" err="1"/>
              <a:t>prevent</a:t>
            </a:r>
            <a:r>
              <a:rPr lang="fr-FR" b="0" dirty="0"/>
              <a:t> the spread of </a:t>
            </a:r>
            <a:r>
              <a:rPr lang="fr-FR" b="0" dirty="0" err="1"/>
              <a:t>damaged</a:t>
            </a:r>
            <a:r>
              <a:rPr lang="fr-FR" b="0" dirty="0"/>
              <a:t> </a:t>
            </a:r>
            <a:r>
              <a:rPr lang="fr-FR" b="0" dirty="0" err="1"/>
              <a:t>cells</a:t>
            </a:r>
            <a:r>
              <a:rPr lang="fr-FR" b="0" dirty="0"/>
              <a:t>.</a:t>
            </a:r>
          </a:p>
          <a:p>
            <a:pPr marL="150739" indent="-150739">
              <a:buFont typeface="Arial" panose="020B0604020202020204" pitchFamily="34" charset="0"/>
              <a:buChar char="•"/>
            </a:pPr>
            <a:endParaRPr lang="fr-FR" b="0" dirty="0"/>
          </a:p>
          <a:p>
            <a:pPr marL="0" indent="0">
              <a:buFont typeface="Arial" panose="020B0604020202020204" pitchFamily="34" charset="0"/>
              <a:buNone/>
            </a:pPr>
            <a:r>
              <a:rPr lang="fr-FR" b="0" dirty="0"/>
              <a:t>CCL</a:t>
            </a:r>
          </a:p>
          <a:p>
            <a:pPr marL="0" indent="0">
              <a:buFont typeface="Arial" panose="020B0604020202020204" pitchFamily="34" charset="0"/>
              <a:buNone/>
            </a:pPr>
            <a:r>
              <a:rPr lang="en-US" b="0" dirty="0"/>
              <a:t>The skin is able to respond to pollution and protect itself. However, our modern lifestyles involve an ever-increasing number of pollutants, which have a harmful impact on our skin. We can therefore use topical treatments to help it combat these pollutants.</a:t>
            </a:r>
            <a:endParaRPr lang="fr-FR" b="0"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11</a:t>
            </a:fld>
            <a:endParaRPr lang="fr-FR"/>
          </a:p>
        </p:txBody>
      </p:sp>
    </p:spTree>
    <p:extLst>
      <p:ext uri="{BB962C8B-B14F-4D97-AF65-F5344CB8AC3E}">
        <p14:creationId xmlns:p14="http://schemas.microsoft.com/office/powerpoint/2010/main" val="3288983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That's why </a:t>
            </a:r>
            <a:r>
              <a:rPr lang="en-US" dirty="0" err="1"/>
              <a:t>Yon-Ka</a:t>
            </a:r>
            <a:r>
              <a:rPr lang="en-US" dirty="0"/>
              <a:t> offers 2 perfect allies to help protect our skin and combat pollution.</a:t>
            </a:r>
          </a:p>
          <a:p>
            <a:r>
              <a:rPr lang="en-US" dirty="0"/>
              <a:t>You already know them, but we're going to review them together</a:t>
            </a:r>
          </a:p>
          <a:p>
            <a:endParaRPr lang="en-US" dirty="0"/>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12</a:t>
            </a:fld>
            <a:endParaRPr lang="fr-FR"/>
          </a:p>
        </p:txBody>
      </p:sp>
    </p:spTree>
    <p:extLst>
      <p:ext uri="{BB962C8B-B14F-4D97-AF65-F5344CB8AC3E}">
        <p14:creationId xmlns:p14="http://schemas.microsoft.com/office/powerpoint/2010/main" val="3933775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13</a:t>
            </a:fld>
            <a:endParaRPr lang="fr-FR"/>
          </a:p>
        </p:txBody>
      </p:sp>
    </p:spTree>
    <p:extLst>
      <p:ext uri="{BB962C8B-B14F-4D97-AF65-F5344CB8AC3E}">
        <p14:creationId xmlns:p14="http://schemas.microsoft.com/office/powerpoint/2010/main" val="1054854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r>
              <a:rPr lang="en-US" altLang="zh-TW" sz="11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Keratinocytes are the cells that make up 90% of the epidermis. They </a:t>
            </a:r>
            <a:r>
              <a:rPr lang="en-US" altLang="zh-TW" sz="1100" i="1"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rPr>
              <a:t>synthesise</a:t>
            </a:r>
            <a:r>
              <a:rPr lang="en-US" altLang="zh-TW" sz="11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keratin, a protein that gives the skin its impermeability and external protection. A fibroblast is a cell found in connective tissue; it is sometimes called a support cell. HX-XO*. = *reconstitutes the effect of free radicals on cells</a:t>
            </a:r>
          </a:p>
          <a:p>
            <a:pPr eaLnBrk="1" hangingPunct="1"/>
            <a:endParaRPr lang="en-US" altLang="zh-TW" sz="11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a:p>
            <a:pPr eaLnBrk="1" hangingPunct="1"/>
            <a:r>
              <a:rPr lang="en-US" altLang="zh-TW" sz="11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glutathione = essential molecule involved in the cell protection system</a:t>
            </a:r>
            <a:endParaRPr lang="fr-FR" altLang="zh-TW" sz="11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14</a:t>
            </a:fld>
            <a:endParaRPr lang="fr-FR"/>
          </a:p>
        </p:txBody>
      </p:sp>
    </p:spTree>
    <p:extLst>
      <p:ext uri="{BB962C8B-B14F-4D97-AF65-F5344CB8AC3E}">
        <p14:creationId xmlns:p14="http://schemas.microsoft.com/office/powerpoint/2010/main" val="156898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ltLang="zh-TW" sz="1100" dirty="0">
                <a:solidFill>
                  <a:schemeClr val="bg2"/>
                </a:solidFill>
                <a:latin typeface="Optima Medium" pitchFamily="34" charset="0"/>
                <a:ea typeface="PMingLiU" panose="02020500000000000000" pitchFamily="18" charset="-120"/>
                <a:sym typeface="Wingdings" panose="05000000000000000000" pitchFamily="2" charset="2"/>
              </a:rPr>
              <a:t>*Stripping is the application of an adhesive strip to the skin, which is then removed. This removes the dead cells from the surface of the skin so that what remains (pollutants, etc.) can be </a:t>
            </a:r>
            <a:r>
              <a:rPr lang="en-US" altLang="zh-TW" sz="1100" dirty="0" err="1">
                <a:solidFill>
                  <a:schemeClr val="bg2"/>
                </a:solidFill>
                <a:latin typeface="Optima Medium" pitchFamily="34" charset="0"/>
                <a:ea typeface="PMingLiU" panose="02020500000000000000" pitchFamily="18" charset="-120"/>
                <a:sym typeface="Wingdings" panose="05000000000000000000" pitchFamily="2" charset="2"/>
              </a:rPr>
              <a:t>analysed</a:t>
            </a:r>
            <a:r>
              <a:rPr lang="en-US" altLang="zh-TW" sz="1100" dirty="0">
                <a:solidFill>
                  <a:schemeClr val="bg2"/>
                </a:solidFill>
                <a:latin typeface="Optima Medium" pitchFamily="34" charset="0"/>
                <a:ea typeface="PMingLiU" panose="02020500000000000000" pitchFamily="18" charset="-120"/>
                <a:sym typeface="Wingdings" panose="05000000000000000000" pitchFamily="2" charset="2"/>
              </a:rPr>
              <a:t> under the microscope.</a:t>
            </a:r>
          </a:p>
          <a:p>
            <a:endParaRPr lang="en-US" altLang="zh-TW" sz="1100" dirty="0">
              <a:solidFill>
                <a:schemeClr val="bg2"/>
              </a:solidFill>
              <a:latin typeface="Optima Medium" pitchFamily="34" charset="0"/>
              <a:ea typeface="PMingLiU" panose="02020500000000000000" pitchFamily="18" charset="-120"/>
              <a:sym typeface="Wingdings" panose="05000000000000000000" pitchFamily="2" charset="2"/>
            </a:endParaRPr>
          </a:p>
          <a:p>
            <a:r>
              <a:rPr lang="en-US" altLang="zh-TW" sz="1100" dirty="0">
                <a:solidFill>
                  <a:schemeClr val="bg2"/>
                </a:solidFill>
                <a:latin typeface="Optima Medium" pitchFamily="34" charset="0"/>
                <a:ea typeface="PMingLiU" panose="02020500000000000000" pitchFamily="18" charset="-120"/>
                <a:sym typeface="Wingdings" panose="05000000000000000000" pitchFamily="2" charset="2"/>
              </a:rPr>
              <a:t>  This test has shown that Moringa peptides protect and purify the skin by eliminating asphyxiating micro-particles produced by the environment. </a:t>
            </a:r>
          </a:p>
          <a:p>
            <a:endParaRPr lang="en-US" altLang="zh-TW" sz="1100" dirty="0">
              <a:solidFill>
                <a:schemeClr val="bg2"/>
              </a:solidFill>
              <a:latin typeface="Optima Medium" pitchFamily="34" charset="0"/>
              <a:ea typeface="PMingLiU" panose="02020500000000000000" pitchFamily="18" charset="-120"/>
              <a:sym typeface="Wingdings" panose="05000000000000000000" pitchFamily="2" charset="2"/>
            </a:endParaRPr>
          </a:p>
          <a:p>
            <a:r>
              <a:rPr lang="en-US" altLang="zh-TW" sz="1100" dirty="0">
                <a:solidFill>
                  <a:schemeClr val="bg2"/>
                </a:solidFill>
                <a:latin typeface="Optima Medium" pitchFamily="34" charset="0"/>
                <a:ea typeface="PMingLiU" panose="02020500000000000000" pitchFamily="18" charset="-120"/>
                <a:sym typeface="Wingdings" panose="05000000000000000000" pitchFamily="2" charset="2"/>
              </a:rPr>
              <a:t>Ex-vivo test</a:t>
            </a:r>
          </a:p>
          <a:p>
            <a:r>
              <a:rPr lang="en-US" altLang="zh-TW" sz="1100" dirty="0">
                <a:solidFill>
                  <a:schemeClr val="bg2"/>
                </a:solidFill>
                <a:latin typeface="Optima Medium" pitchFamily="34" charset="0"/>
                <a:ea typeface="PMingLiU" panose="02020500000000000000" pitchFamily="18" charset="-120"/>
                <a:sym typeface="Wingdings" panose="05000000000000000000" pitchFamily="2" charset="2"/>
              </a:rPr>
              <a:t>Test carried out on human skin explants kept alive and exposed to cigarette smoke with and without Moringa peptides. </a:t>
            </a:r>
          </a:p>
          <a:p>
            <a:endParaRPr lang="en-US" altLang="zh-TW" sz="1100" dirty="0">
              <a:solidFill>
                <a:schemeClr val="bg2"/>
              </a:solidFill>
              <a:latin typeface="Optima Medium" pitchFamily="34" charset="0"/>
              <a:ea typeface="PMingLiU" panose="02020500000000000000" pitchFamily="18" charset="-120"/>
              <a:sym typeface="Wingdings" panose="05000000000000000000" pitchFamily="2" charset="2"/>
            </a:endParaRPr>
          </a:p>
          <a:p>
            <a:r>
              <a:rPr lang="en-US" altLang="zh-TW" sz="1100" dirty="0">
                <a:solidFill>
                  <a:schemeClr val="bg2"/>
                </a:solidFill>
                <a:latin typeface="Optima Medium" pitchFamily="34" charset="0"/>
                <a:ea typeface="PMingLiU" panose="02020500000000000000" pitchFamily="18" charset="-120"/>
                <a:sym typeface="Wingdings" panose="05000000000000000000" pitchFamily="2" charset="2"/>
              </a:rPr>
              <a:t> This test showed a significant reduction in the formation of stress protein* (HSP) in the presence of Moringa peptides. </a:t>
            </a:r>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15</a:t>
            </a:fld>
            <a:endParaRPr lang="fr-FR"/>
          </a:p>
        </p:txBody>
      </p:sp>
    </p:spTree>
    <p:extLst>
      <p:ext uri="{BB962C8B-B14F-4D97-AF65-F5344CB8AC3E}">
        <p14:creationId xmlns:p14="http://schemas.microsoft.com/office/powerpoint/2010/main" val="3116093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16</a:t>
            </a:fld>
            <a:endParaRPr lang="fr-FR"/>
          </a:p>
        </p:txBody>
      </p:sp>
    </p:spTree>
    <p:extLst>
      <p:ext uri="{BB962C8B-B14F-4D97-AF65-F5344CB8AC3E}">
        <p14:creationId xmlns:p14="http://schemas.microsoft.com/office/powerpoint/2010/main" val="2627151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17</a:t>
            </a:fld>
            <a:endParaRPr lang="fr-FR"/>
          </a:p>
        </p:txBody>
      </p:sp>
    </p:spTree>
    <p:extLst>
      <p:ext uri="{BB962C8B-B14F-4D97-AF65-F5344CB8AC3E}">
        <p14:creationId xmlns:p14="http://schemas.microsoft.com/office/powerpoint/2010/main" val="1031578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100" dirty="0"/>
              <a:t>Exposure to pollution, particularly PM2.5, is responsible for cellular and mitochondrial toxicity, which leads to cell death and deficiencies; as a reminder, </a:t>
            </a:r>
            <a:r>
              <a:rPr lang="en-US" sz="1100" b="1" dirty="0"/>
              <a:t>the mitochondrion is the cell's energy </a:t>
            </a:r>
            <a:r>
              <a:rPr lang="en-US" sz="1100" b="1" dirty="0" err="1"/>
              <a:t>centre</a:t>
            </a:r>
            <a:r>
              <a:rPr lang="en-US" sz="1100" dirty="0"/>
              <a:t>. </a:t>
            </a:r>
          </a:p>
          <a:p>
            <a:r>
              <a:rPr lang="en-US" sz="1100" dirty="0"/>
              <a:t>Without it, cellular metabolisms cannot take place. Thanks to the </a:t>
            </a:r>
            <a:r>
              <a:rPr lang="en-US" sz="1100" dirty="0" err="1"/>
              <a:t>biosaccharide</a:t>
            </a:r>
            <a:r>
              <a:rPr lang="en-US" sz="1100" dirty="0"/>
              <a:t> included in the Vital Defense Multi-Protection Mist, a clear reduction in mitochondrial toxicity is observed. </a:t>
            </a:r>
          </a:p>
          <a:p>
            <a:r>
              <a:rPr lang="en-US" sz="1100" dirty="0"/>
              <a:t>The barrier effect obtained allows a -54% reduction in toxicity, proving effective protection of the mitochondria against pollution. </a:t>
            </a:r>
          </a:p>
          <a:p>
            <a:endParaRPr lang="en-US" sz="1100" dirty="0"/>
          </a:p>
          <a:p>
            <a:r>
              <a:rPr lang="en-US" sz="1100" dirty="0"/>
              <a:t>Less cellular damage = preservation of key cellular metabolisms.</a:t>
            </a:r>
            <a:endParaRPr lang="fr-FR" sz="1100" dirty="0"/>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18</a:t>
            </a:fld>
            <a:endParaRPr lang="fr-FR"/>
          </a:p>
        </p:txBody>
      </p:sp>
    </p:spTree>
    <p:extLst>
      <p:ext uri="{BB962C8B-B14F-4D97-AF65-F5344CB8AC3E}">
        <p14:creationId xmlns:p14="http://schemas.microsoft.com/office/powerpoint/2010/main" val="1231946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u="none" dirty="0"/>
              <a:t>8 times more effective (at % equivalent) than vitamin E, the reference anti-oxidant, these plant polyphenols :</a:t>
            </a:r>
          </a:p>
          <a:p>
            <a:endParaRPr lang="en-US" b="0" u="none" dirty="0"/>
          </a:p>
          <a:p>
            <a:pPr marL="150739" indent="-150739">
              <a:buFont typeface="Arial" panose="020B0604020202020204" pitchFamily="34" charset="0"/>
              <a:buChar char="•"/>
            </a:pPr>
            <a:r>
              <a:rPr lang="en-US" b="0" u="none" dirty="0"/>
              <a:t>Boost the enzymatic systems of cutaneous </a:t>
            </a:r>
            <a:r>
              <a:rPr lang="en-US" b="0" u="none" dirty="0" err="1"/>
              <a:t>defence</a:t>
            </a:r>
            <a:r>
              <a:rPr lang="en-US" b="0" u="none" dirty="0"/>
              <a:t> which are :SOD Super Oxide Dismutase: boost of +36%. This enzyme, naturally present in humans, is used by the skin to defend itself against free radical attacks caused by pollution, exposure to light rays, etc., but if the attacks are too strong, it can no longer cope.</a:t>
            </a:r>
          </a:p>
          <a:p>
            <a:pPr marL="150739" indent="-150739">
              <a:buFont typeface="Arial" panose="020B0604020202020204" pitchFamily="34" charset="0"/>
              <a:buChar char="•"/>
            </a:pPr>
            <a:endParaRPr lang="en-US" b="0" u="none" dirty="0"/>
          </a:p>
          <a:p>
            <a:pPr marL="150739" indent="-150739">
              <a:buFont typeface="Arial" panose="020B0604020202020204" pitchFamily="34" charset="0"/>
              <a:buChar char="•"/>
            </a:pPr>
            <a:r>
              <a:rPr lang="en-US" b="0" u="none" dirty="0"/>
              <a:t>Catalase: boost + 29%. This enzyme, also naturally present in humans, works in conjunction with SOD to protect the skin from free radicals.</a:t>
            </a:r>
          </a:p>
          <a:p>
            <a:pPr marL="150739" indent="-150739">
              <a:buFont typeface="Arial" panose="020B0604020202020204" pitchFamily="34" charset="0"/>
              <a:buChar char="•"/>
            </a:pPr>
            <a:endParaRPr lang="en-US" b="0" u="none" dirty="0"/>
          </a:p>
          <a:p>
            <a:pPr marL="150739" indent="-150739">
              <a:buFont typeface="Arial" panose="020B0604020202020204" pitchFamily="34" charset="0"/>
              <a:buChar char="•"/>
            </a:pPr>
            <a:r>
              <a:rPr lang="en-US" b="0" u="none" dirty="0"/>
              <a:t>Protects the skin from light damage:- These polyphenols protect the cells from dying as a result of exposure to light - These polyphenols protect the skin from inflammation by reducing the synthesis of certain mediators.</a:t>
            </a:r>
          </a:p>
          <a:p>
            <a:endParaRPr lang="en-US" b="0" u="none" dirty="0"/>
          </a:p>
          <a:p>
            <a:r>
              <a:rPr lang="en-US" b="0" u="none" dirty="0"/>
              <a:t>Sophora extract stimulates the skin's </a:t>
            </a:r>
            <a:r>
              <a:rPr lang="en-US" b="0" u="none" dirty="0" err="1"/>
              <a:t>self-defence</a:t>
            </a:r>
            <a:r>
              <a:rPr lang="en-US" b="0" u="none" dirty="0"/>
              <a:t> systems and activates skin regeneration to help it resist oxidative stress. It stimulates the cellular detoxification mechanisms, reduces free radicals and inflammation mediators. It is therefore a 360° photoprotector, which prevents premature photoaging. </a:t>
            </a:r>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19</a:t>
            </a:fld>
            <a:endParaRPr lang="fr-FR"/>
          </a:p>
        </p:txBody>
      </p:sp>
    </p:spTree>
    <p:extLst>
      <p:ext uri="{BB962C8B-B14F-4D97-AF65-F5344CB8AC3E}">
        <p14:creationId xmlns:p14="http://schemas.microsoft.com/office/powerpoint/2010/main" val="265408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a:p>
            <a:r>
              <a:rPr lang="en-US" b="1" dirty="0"/>
              <a:t>Definition:</a:t>
            </a:r>
            <a:r>
              <a:rPr lang="en-US" dirty="0"/>
              <a:t> Contamination of the natural environment by substances harmful to living organisms.</a:t>
            </a:r>
          </a:p>
          <a:p>
            <a:r>
              <a:rPr lang="en-US" b="1" dirty="0"/>
              <a:t>Types:</a:t>
            </a:r>
            <a:r>
              <a:rPr lang="en-US" dirty="0"/>
              <a:t> Air pollution, water pollution, soil pollution, noise pollution.</a:t>
            </a:r>
          </a:p>
          <a:p>
            <a:endParaRPr lang="en-US" dirty="0"/>
          </a:p>
          <a:p>
            <a:r>
              <a:rPr lang="en-US" b="1" dirty="0"/>
              <a:t>Sources of Air Pollution:</a:t>
            </a:r>
            <a:endParaRPr lang="en-US" dirty="0"/>
          </a:p>
          <a:p>
            <a:r>
              <a:rPr lang="en-US" b="1" u="sng" dirty="0"/>
              <a:t>Natural:</a:t>
            </a:r>
          </a:p>
          <a:p>
            <a:pPr>
              <a:buFont typeface="Arial" panose="020B0604020202020204" pitchFamily="34" charset="0"/>
              <a:buChar char="•"/>
            </a:pPr>
            <a:r>
              <a:rPr lang="en-US" b="0" dirty="0"/>
              <a:t>Volcanic eruptions: Release gases like sulfur dioxide (SO2) and fine particles.</a:t>
            </a:r>
          </a:p>
          <a:p>
            <a:pPr>
              <a:buFont typeface="Arial" panose="020B0604020202020204" pitchFamily="34" charset="0"/>
              <a:buChar char="•"/>
            </a:pPr>
            <a:r>
              <a:rPr lang="en-US" b="0" dirty="0"/>
              <a:t>Forest fires: Emit carbon monoxide (CO), particles, and volatile organic compounds (VOCs).</a:t>
            </a:r>
          </a:p>
          <a:p>
            <a:pPr>
              <a:buFont typeface="Arial" panose="020B0604020202020204" pitchFamily="34" charset="0"/>
              <a:buChar char="•"/>
            </a:pPr>
            <a:r>
              <a:rPr lang="en-US" b="0" dirty="0"/>
              <a:t>Dust storms: Transport fine particles (PM10, PM2.5).</a:t>
            </a:r>
          </a:p>
          <a:p>
            <a:r>
              <a:rPr lang="en-US" b="1" u="sng" dirty="0"/>
              <a:t>Human:</a:t>
            </a:r>
          </a:p>
          <a:p>
            <a:pPr>
              <a:buFont typeface="Arial" panose="020B0604020202020204" pitchFamily="34" charset="0"/>
              <a:buChar char="•"/>
            </a:pPr>
            <a:r>
              <a:rPr lang="en-US" b="0" dirty="0"/>
              <a:t>Transport: Motor vehicles (cars, trucks, airplanes) emit nitrogen oxides (NOx), VOCs, CO, and particles.</a:t>
            </a:r>
          </a:p>
          <a:p>
            <a:pPr>
              <a:buFont typeface="Arial" panose="020B0604020202020204" pitchFamily="34" charset="0"/>
              <a:buChar char="•"/>
            </a:pPr>
            <a:r>
              <a:rPr lang="en-US" b="0" dirty="0"/>
              <a:t>Industries: Factories, refineries, power plants emit SO2, NOx, PM, VOCs, and heavy metals.</a:t>
            </a:r>
          </a:p>
          <a:p>
            <a:pPr>
              <a:buFont typeface="Arial" panose="020B0604020202020204" pitchFamily="34" charset="0"/>
              <a:buChar char="•"/>
            </a:pPr>
            <a:r>
              <a:rPr lang="en-US" b="0" dirty="0"/>
              <a:t>Agriculture: Use of pesticides, fumigation, and livestock activities release ammonia (NH3) and VOCs.</a:t>
            </a:r>
          </a:p>
          <a:p>
            <a:pPr>
              <a:buFont typeface="Arial" panose="020B0604020202020204" pitchFamily="34" charset="0"/>
              <a:buChar char="•"/>
            </a:pPr>
            <a:r>
              <a:rPr lang="en-US" b="0" dirty="0"/>
              <a:t>Residential: Domestic heating, cooking, combustion of fossil fuels (coal, wood) release PM, NOx, SO2, and CO.</a:t>
            </a:r>
          </a:p>
          <a:p>
            <a:pPr>
              <a:buFont typeface="Arial" panose="020B0604020202020204" pitchFamily="34" charset="0"/>
              <a:buChar char="•"/>
            </a:pPr>
            <a:r>
              <a:rPr lang="en-US" b="0" dirty="0"/>
              <a:t>Landfills and Waste Treatment: Emit methane (CH4) and volatile organic compounds (VOCs).</a:t>
            </a:r>
          </a:p>
          <a:p>
            <a:pPr>
              <a:buFont typeface="Arial" panose="020B0604020202020204" pitchFamily="34" charset="0"/>
              <a:buChar char="•"/>
            </a:pPr>
            <a:endParaRPr lang="en-US" dirty="0"/>
          </a:p>
          <a:p>
            <a:r>
              <a:rPr lang="en-US" b="1" dirty="0"/>
              <a:t>Main air Pollutants:</a:t>
            </a:r>
            <a:endParaRPr lang="en-US" dirty="0"/>
          </a:p>
          <a:p>
            <a:pPr>
              <a:buFont typeface="Arial" panose="020B0604020202020204" pitchFamily="34" charset="0"/>
              <a:buChar char="•"/>
            </a:pPr>
            <a:r>
              <a:rPr lang="en-US" b="1" dirty="0"/>
              <a:t>Fine Particles (PM2.5): </a:t>
            </a:r>
            <a:r>
              <a:rPr lang="en-US" b="0" dirty="0"/>
              <a:t>Exposure to PM2.5 is particularly dangerous. In 2019, approximately 42 million premature deaths were linked to PM2.5 exposure.</a:t>
            </a:r>
          </a:p>
          <a:p>
            <a:pPr>
              <a:buFont typeface="Arial" panose="020B0604020202020204" pitchFamily="34" charset="0"/>
              <a:buChar char="•"/>
            </a:pPr>
            <a:r>
              <a:rPr lang="en-US" b="1" dirty="0"/>
              <a:t>Nitrogen Dioxide (NO2): </a:t>
            </a:r>
            <a:r>
              <a:rPr lang="en-US" b="0" dirty="0"/>
              <a:t>Exposure to NO2 is responsible for 1.23 million new cases of </a:t>
            </a:r>
            <a:r>
              <a:rPr lang="en-US" b="0" dirty="0" err="1"/>
              <a:t>paediatric</a:t>
            </a:r>
            <a:r>
              <a:rPr lang="en-US" b="0" dirty="0"/>
              <a:t> asthma per year. NO2 is a gas commonly released during the combustion of fuels used in the industrial and transport sectors.</a:t>
            </a:r>
          </a:p>
          <a:p>
            <a:pPr>
              <a:buFont typeface="Arial" panose="020B0604020202020204" pitchFamily="34" charset="0"/>
              <a:buChar char="•"/>
            </a:pPr>
            <a:r>
              <a:rPr lang="en-US" b="1" dirty="0"/>
              <a:t>Tropospheric Ozone (O3): </a:t>
            </a:r>
            <a:r>
              <a:rPr lang="en-US" b="0" dirty="0"/>
              <a:t>In 2019, around 365,000 premature deaths were attributed to ozone exposure. Ground-level ozone - not to be confused with the ozone layer in the upper atmosphere - is one of the main constituents of photochemical smog. It forms when it reacts with gases under the effect of solar radiation.</a:t>
            </a:r>
          </a:p>
          <a:p>
            <a:pPr>
              <a:buFont typeface="Arial" panose="020B0604020202020204" pitchFamily="34" charset="0"/>
              <a:buChar char="•"/>
            </a:pPr>
            <a:r>
              <a:rPr lang="en-US" b="1" dirty="0"/>
              <a:t>Sulphur dioxide (SO2): </a:t>
            </a:r>
            <a:r>
              <a:rPr lang="en-US" b="0" dirty="0"/>
              <a:t>SO2 is a </a:t>
            </a:r>
            <a:r>
              <a:rPr lang="en-US" b="0" dirty="0" err="1"/>
              <a:t>colourless</a:t>
            </a:r>
            <a:r>
              <a:rPr lang="en-US" b="0" dirty="0"/>
              <a:t> gas with a pungent </a:t>
            </a:r>
            <a:r>
              <a:rPr lang="en-US" b="0" dirty="0" err="1"/>
              <a:t>odour</a:t>
            </a:r>
            <a:r>
              <a:rPr lang="en-US" b="0" dirty="0"/>
              <a:t>. It is produced by the combustion of fossil fuels (coal and oil) and the smelting of ores containing </a:t>
            </a:r>
            <a:r>
              <a:rPr lang="en-US" b="0" dirty="0" err="1"/>
              <a:t>sulphur</a:t>
            </a:r>
            <a:r>
              <a:rPr lang="en-US" b="0" dirty="0"/>
              <a:t>.</a:t>
            </a:r>
          </a:p>
          <a:p>
            <a:pPr>
              <a:buFont typeface="Arial" panose="020B0604020202020204" pitchFamily="34" charset="0"/>
              <a:buChar char="•"/>
            </a:pPr>
            <a:r>
              <a:rPr lang="en-US" b="1" dirty="0"/>
              <a:t>Carbon monoxide (CO): </a:t>
            </a:r>
            <a:r>
              <a:rPr lang="en-US" b="0" dirty="0"/>
              <a:t>Carbon monoxide is a </a:t>
            </a:r>
            <a:r>
              <a:rPr lang="en-US" b="0" dirty="0" err="1"/>
              <a:t>colourless</a:t>
            </a:r>
            <a:r>
              <a:rPr lang="en-US" b="0" dirty="0"/>
              <a:t>, </a:t>
            </a:r>
            <a:r>
              <a:rPr lang="en-US" b="0" dirty="0" err="1"/>
              <a:t>odourless</a:t>
            </a:r>
            <a:r>
              <a:rPr lang="en-US" b="0" dirty="0"/>
              <a:t> and tasteless toxic gas produced by the incomplete combustion of carbon-based fuels such as wood, petrol, charcoal, natural gas and paraffin.</a:t>
            </a:r>
          </a:p>
          <a:p>
            <a:pPr>
              <a:buFont typeface="Arial" panose="020B0604020202020204" pitchFamily="34" charset="0"/>
              <a:buChar char="•"/>
            </a:pPr>
            <a:endParaRPr lang="en-US" b="0" dirty="0"/>
          </a:p>
          <a:p>
            <a:r>
              <a:rPr lang="en-US" b="1" dirty="0"/>
              <a:t>Approximately 7 million deaths annually due to air pollution (according to the World Health </a:t>
            </a:r>
            <a:r>
              <a:rPr lang="en-US" b="1" dirty="0" err="1"/>
              <a:t>Organisation</a:t>
            </a:r>
            <a:r>
              <a:rPr lang="en-US" b="1" dirty="0"/>
              <a:t>).</a:t>
            </a:r>
            <a:r>
              <a:rPr lang="en-US" dirty="0"/>
              <a:t> </a:t>
            </a:r>
            <a:r>
              <a:rPr lang="en-US" b="1" dirty="0"/>
              <a:t>91% of the world’s population lives in areas where air quality levels exceed World Health </a:t>
            </a:r>
            <a:r>
              <a:rPr lang="en-US" b="1" dirty="0" err="1"/>
              <a:t>Organisation</a:t>
            </a:r>
            <a:r>
              <a:rPr lang="en-US" b="1" dirty="0"/>
              <a:t> limits.</a:t>
            </a:r>
          </a:p>
          <a:p>
            <a:endParaRPr lang="en-US" dirty="0"/>
          </a:p>
          <a:p>
            <a:pPr>
              <a:buFont typeface="Arial" panose="020B0604020202020204" pitchFamily="34" charset="0"/>
              <a:buNone/>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a:t>
            </a:fld>
            <a:endParaRPr lang="fr-FR"/>
          </a:p>
        </p:txBody>
      </p:sp>
    </p:spTree>
    <p:extLst>
      <p:ext uri="{BB962C8B-B14F-4D97-AF65-F5344CB8AC3E}">
        <p14:creationId xmlns:p14="http://schemas.microsoft.com/office/powerpoint/2010/main" val="549939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41473">
              <a:defRPr/>
            </a:pPr>
            <a:r>
              <a:rPr lang="en-US" dirty="0">
                <a:effectLst/>
                <a:latin typeface="Calibri" panose="020F0502020204030204" pitchFamily="34" charset="0"/>
                <a:ea typeface="Calibri" panose="020F0502020204030204" pitchFamily="34" charset="0"/>
                <a:cs typeface="Times New Roman" panose="02020603050405020304" pitchFamily="18" charset="0"/>
              </a:rPr>
              <a:t>800 sprays in total (100ml)</a:t>
            </a:r>
          </a:p>
          <a:p>
            <a:pPr defTabSz="841473">
              <a:defRPr/>
            </a:pPr>
            <a:r>
              <a:rPr lang="en-US" dirty="0">
                <a:effectLst/>
                <a:latin typeface="Calibri" panose="020F0502020204030204" pitchFamily="34" charset="0"/>
                <a:ea typeface="Calibri" panose="020F0502020204030204" pitchFamily="34" charset="0"/>
                <a:cs typeface="Times New Roman" panose="02020603050405020304" pitchFamily="18" charset="0"/>
              </a:rPr>
              <a:t>2 uses per day, 7 sprays = 2 months minimum</a:t>
            </a:r>
            <a:endParaRPr lang="fr-FR" sz="1000" dirty="0"/>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20</a:t>
            </a:fld>
            <a:endParaRPr lang="fr-FR"/>
          </a:p>
        </p:txBody>
      </p:sp>
    </p:spTree>
    <p:extLst>
      <p:ext uri="{BB962C8B-B14F-4D97-AF65-F5344CB8AC3E}">
        <p14:creationId xmlns:p14="http://schemas.microsoft.com/office/powerpoint/2010/main" val="425007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lgn="just">
              <a:defRPr/>
            </a:pPr>
            <a:r>
              <a:rPr lang="fr-FR" sz="1100" b="1" dirty="0">
                <a:solidFill>
                  <a:srgbClr val="565655"/>
                </a:solidFill>
                <a:latin typeface="Century Gothic" panose="020B0502020202020204" pitchFamily="34" charset="0"/>
              </a:rPr>
              <a:t>anti-pollution active : </a:t>
            </a:r>
            <a:r>
              <a:rPr lang="fr-FR" sz="1100" b="1" dirty="0" err="1">
                <a:solidFill>
                  <a:srgbClr val="565655"/>
                </a:solidFill>
                <a:latin typeface="Century Gothic" panose="020B0502020202020204" pitchFamily="34" charset="0"/>
              </a:rPr>
              <a:t>organic</a:t>
            </a:r>
            <a:r>
              <a:rPr lang="fr-FR" sz="1100" b="1" dirty="0">
                <a:solidFill>
                  <a:srgbClr val="565655"/>
                </a:solidFill>
                <a:latin typeface="Century Gothic" panose="020B0502020202020204" pitchFamily="34" charset="0"/>
              </a:rPr>
              <a:t> </a:t>
            </a:r>
            <a:r>
              <a:rPr lang="fr-FR" sz="1100" b="1" dirty="0" err="1">
                <a:solidFill>
                  <a:srgbClr val="565655"/>
                </a:solidFill>
                <a:latin typeface="Century Gothic" panose="020B0502020202020204" pitchFamily="34" charset="0"/>
              </a:rPr>
              <a:t>Ashwagandha</a:t>
            </a:r>
            <a:r>
              <a:rPr lang="fr-FR" sz="1100" b="1" dirty="0">
                <a:solidFill>
                  <a:srgbClr val="565655"/>
                </a:solidFill>
                <a:latin typeface="Century Gothic" panose="020B0502020202020204" pitchFamily="34" charset="0"/>
              </a:rPr>
              <a:t> </a:t>
            </a:r>
          </a:p>
          <a:p>
            <a:pPr lvl="0" algn="just">
              <a:defRPr/>
            </a:pPr>
            <a:endParaRPr lang="fr-FR" sz="300" b="1" dirty="0">
              <a:solidFill>
                <a:srgbClr val="565655"/>
              </a:solidFill>
              <a:latin typeface="Century Gothic" panose="020B0502020202020204" pitchFamily="34" charset="0"/>
            </a:endParaRPr>
          </a:p>
          <a:p>
            <a:pPr marL="150739" indent="-150739" defTabSz="803940">
              <a:buFont typeface="Wingdings" panose="05000000000000000000" pitchFamily="2" charset="2"/>
              <a:buChar char="Ø"/>
              <a:defRPr/>
            </a:pPr>
            <a:r>
              <a:rPr lang="en-US" sz="1100" dirty="0">
                <a:solidFill>
                  <a:srgbClr val="565655"/>
                </a:solidFill>
                <a:latin typeface="Century Gothic" panose="020B0502020202020204" pitchFamily="34" charset="0"/>
              </a:rPr>
              <a:t>Protect the viability of keratinocytes in the epidermis</a:t>
            </a:r>
          </a:p>
          <a:p>
            <a:pPr marL="150739" indent="-150739" algn="just">
              <a:buFont typeface="Wingdings" panose="05000000000000000000" pitchFamily="2" charset="2"/>
              <a:buChar char="Ø"/>
              <a:defRPr/>
            </a:pPr>
            <a:r>
              <a:rPr lang="en-US" sz="1100" dirty="0">
                <a:solidFill>
                  <a:srgbClr val="565655"/>
                </a:solidFill>
                <a:latin typeface="Century Gothic" panose="020B0502020202020204" pitchFamily="34" charset="0"/>
              </a:rPr>
              <a:t>Protect fibroblast metabolism in the dermis</a:t>
            </a:r>
          </a:p>
          <a:p>
            <a:pPr defTabSz="803940">
              <a:defRPr/>
            </a:pPr>
            <a:endParaRPr lang="fr-FR" sz="1100" dirty="0">
              <a:latin typeface="Arial Narrow" panose="020B0606020202030204" pitchFamily="34" charset="0"/>
            </a:endParaRPr>
          </a:p>
          <a:p>
            <a:pPr lvl="0" algn="just">
              <a:defRPr/>
            </a:pPr>
            <a:r>
              <a:rPr lang="fr-FR" sz="1100" u="sng" dirty="0" err="1">
                <a:solidFill>
                  <a:srgbClr val="565655"/>
                </a:solidFill>
                <a:latin typeface="Century Gothic" panose="020B0502020202020204" pitchFamily="34" charset="0"/>
              </a:rPr>
              <a:t>Results</a:t>
            </a:r>
            <a:r>
              <a:rPr lang="fr-FR" sz="1100" u="sng" dirty="0">
                <a:solidFill>
                  <a:srgbClr val="565655"/>
                </a:solidFill>
                <a:latin typeface="Century Gothic" panose="020B0502020202020204" pitchFamily="34" charset="0"/>
              </a:rPr>
              <a:t> :</a:t>
            </a:r>
            <a:r>
              <a:rPr lang="fr-FR" sz="1100" dirty="0">
                <a:solidFill>
                  <a:srgbClr val="565655"/>
                </a:solidFill>
                <a:latin typeface="Century Gothic" panose="020B0502020202020204" pitchFamily="34" charset="0"/>
              </a:rPr>
              <a:t> - </a:t>
            </a:r>
            <a:r>
              <a:rPr lang="en-US" sz="1100" dirty="0">
                <a:solidFill>
                  <a:srgbClr val="565655"/>
                </a:solidFill>
                <a:latin typeface="Century Gothic" panose="020B0502020202020204" pitchFamily="34" charset="0"/>
              </a:rPr>
              <a:t>Deeply </a:t>
            </a:r>
            <a:r>
              <a:rPr lang="en-US" sz="1100" b="1" dirty="0">
                <a:solidFill>
                  <a:srgbClr val="565655"/>
                </a:solidFill>
                <a:latin typeface="Century Gothic" panose="020B0502020202020204" pitchFamily="34" charset="0"/>
              </a:rPr>
              <a:t>strengthens</a:t>
            </a:r>
            <a:r>
              <a:rPr lang="en-US" sz="1100" dirty="0">
                <a:solidFill>
                  <a:srgbClr val="565655"/>
                </a:solidFill>
                <a:latin typeface="Century Gothic" panose="020B0502020202020204" pitchFamily="34" charset="0"/>
              </a:rPr>
              <a:t> the skin</a:t>
            </a:r>
          </a:p>
          <a:p>
            <a:pPr marL="709031" algn="just">
              <a:defRPr/>
            </a:pPr>
            <a:r>
              <a:rPr lang="en-US" sz="1100" dirty="0">
                <a:solidFill>
                  <a:srgbClr val="565655"/>
                </a:solidFill>
                <a:latin typeface="Century Gothic" panose="020B0502020202020204" pitchFamily="34" charset="0"/>
              </a:rPr>
              <a:t>- </a:t>
            </a:r>
            <a:r>
              <a:rPr lang="en-US" sz="1100" b="1" dirty="0">
                <a:solidFill>
                  <a:srgbClr val="565655"/>
                </a:solidFill>
                <a:latin typeface="Century Gothic" panose="020B0502020202020204" pitchFamily="34" charset="0"/>
              </a:rPr>
              <a:t>Revitalizes</a:t>
            </a:r>
            <a:r>
              <a:rPr lang="en-US" sz="1100" dirty="0">
                <a:solidFill>
                  <a:srgbClr val="565655"/>
                </a:solidFill>
                <a:latin typeface="Century Gothic" panose="020B0502020202020204" pitchFamily="34" charset="0"/>
              </a:rPr>
              <a:t> the skin</a:t>
            </a:r>
          </a:p>
          <a:p>
            <a:pPr marL="709031" algn="just">
              <a:defRPr/>
            </a:pPr>
            <a:r>
              <a:rPr lang="en-US" sz="1100" dirty="0">
                <a:solidFill>
                  <a:srgbClr val="565655"/>
                </a:solidFill>
                <a:latin typeface="Century Gothic" panose="020B0502020202020204" pitchFamily="34" charset="0"/>
              </a:rPr>
              <a:t>- Makes </a:t>
            </a:r>
            <a:r>
              <a:rPr lang="en-US" sz="1100" b="1" dirty="0">
                <a:solidFill>
                  <a:srgbClr val="565655"/>
                </a:solidFill>
                <a:latin typeface="Century Gothic" panose="020B0502020202020204" pitchFamily="34" charset="0"/>
              </a:rPr>
              <a:t>signs of fatigue disappear</a:t>
            </a:r>
          </a:p>
          <a:p>
            <a:pPr marL="709031" algn="just">
              <a:defRPr/>
            </a:pPr>
            <a:r>
              <a:rPr lang="en-US" sz="1100" dirty="0">
                <a:solidFill>
                  <a:srgbClr val="565655"/>
                </a:solidFill>
                <a:latin typeface="Century Gothic" panose="020B0502020202020204" pitchFamily="34" charset="0"/>
              </a:rPr>
              <a:t>- Gives </a:t>
            </a:r>
            <a:r>
              <a:rPr lang="en-US" sz="1100" b="1" dirty="0">
                <a:solidFill>
                  <a:srgbClr val="565655"/>
                </a:solidFill>
                <a:latin typeface="Century Gothic" panose="020B0502020202020204" pitchFamily="34" charset="0"/>
              </a:rPr>
              <a:t>radiance</a:t>
            </a:r>
            <a:r>
              <a:rPr lang="en-US" sz="1100" dirty="0">
                <a:solidFill>
                  <a:srgbClr val="565655"/>
                </a:solidFill>
                <a:latin typeface="Century Gothic" panose="020B0502020202020204" pitchFamily="34" charset="0"/>
              </a:rPr>
              <a:t> to the complexion</a:t>
            </a:r>
            <a:endParaRPr lang="fr-FR" sz="1100" dirty="0">
              <a:solidFill>
                <a:prstClr val="white"/>
              </a:solidFill>
              <a:latin typeface="Century Gothic" panose="020B0502020202020204" pitchFamily="34" charset="0"/>
            </a:endParaRPr>
          </a:p>
          <a:p>
            <a:endParaRPr lang="fr-FR" sz="1100" dirty="0">
              <a:solidFill>
                <a:srgbClr val="565655"/>
              </a:solidFill>
              <a:latin typeface="Century Gothic" panose="020B0502020202020204" pitchFamily="34" charset="0"/>
            </a:endParaRPr>
          </a:p>
          <a:p>
            <a:r>
              <a:rPr lang="fr-FR" sz="1100" i="1" dirty="0" err="1">
                <a:latin typeface="Century Gothic" panose="020B0502020202020204" pitchFamily="34" charset="0"/>
              </a:rPr>
              <a:t>thanks</a:t>
            </a:r>
            <a:r>
              <a:rPr lang="fr-FR" sz="1100" i="1" dirty="0">
                <a:latin typeface="Century Gothic" panose="020B0502020202020204" pitchFamily="34" charset="0"/>
              </a:rPr>
              <a:t> to an ex vivo tests </a:t>
            </a:r>
            <a:r>
              <a:rPr lang="fr-FR" sz="1100" i="1" dirty="0" err="1">
                <a:latin typeface="Century Gothic" panose="020B0502020202020204" pitchFamily="34" charset="0"/>
              </a:rPr>
              <a:t>we</a:t>
            </a:r>
            <a:r>
              <a:rPr lang="fr-FR" sz="1100" i="1" dirty="0">
                <a:latin typeface="Century Gothic" panose="020B0502020202020204" pitchFamily="34" charset="0"/>
              </a:rPr>
              <a:t> can </a:t>
            </a:r>
            <a:r>
              <a:rPr lang="fr-FR" sz="1100" i="1" dirty="0" err="1">
                <a:latin typeface="Century Gothic" panose="020B0502020202020204" pitchFamily="34" charset="0"/>
              </a:rPr>
              <a:t>aim</a:t>
            </a:r>
            <a:r>
              <a:rPr lang="fr-FR" sz="1100" i="1" dirty="0">
                <a:latin typeface="Century Gothic" panose="020B0502020202020204" pitchFamily="34" charset="0"/>
              </a:rPr>
              <a:t> </a:t>
            </a:r>
            <a:r>
              <a:rPr lang="fr-FR" sz="1100" i="1" dirty="0" err="1">
                <a:latin typeface="Century Gothic" panose="020B0502020202020204" pitchFamily="34" charset="0"/>
              </a:rPr>
              <a:t>that</a:t>
            </a:r>
            <a:r>
              <a:rPr lang="fr-FR" sz="1100" i="1" dirty="0">
                <a:latin typeface="Century Gothic" panose="020B0502020202020204" pitchFamily="34" charset="0"/>
              </a:rPr>
              <a:t> the </a:t>
            </a:r>
            <a:r>
              <a:rPr lang="fr-FR" sz="1100" i="1" dirty="0" err="1">
                <a:latin typeface="Century Gothic" panose="020B0502020202020204" pitchFamily="34" charset="0"/>
              </a:rPr>
              <a:t>nude</a:t>
            </a:r>
            <a:r>
              <a:rPr lang="fr-FR" sz="1100" i="1" dirty="0">
                <a:latin typeface="Century Gothic" panose="020B0502020202020204" pitchFamily="34" charset="0"/>
              </a:rPr>
              <a:t> </a:t>
            </a:r>
            <a:r>
              <a:rPr lang="fr-FR" sz="1100" i="1" dirty="0" err="1">
                <a:latin typeface="Century Gothic" panose="020B0502020202020204" pitchFamily="34" charset="0"/>
              </a:rPr>
              <a:t>perfect</a:t>
            </a:r>
            <a:r>
              <a:rPr lang="fr-FR" sz="1100" i="1" dirty="0">
                <a:latin typeface="Century Gothic" panose="020B0502020202020204" pitchFamily="34" charset="0"/>
              </a:rPr>
              <a:t> </a:t>
            </a:r>
            <a:r>
              <a:rPr lang="fr-FR" sz="1100" i="1" dirty="0" err="1">
                <a:latin typeface="Century Gothic" panose="020B0502020202020204" pitchFamily="34" charset="0"/>
              </a:rPr>
              <a:t>protects</a:t>
            </a:r>
            <a:r>
              <a:rPr lang="fr-FR" sz="1100" i="1" dirty="0">
                <a:latin typeface="Century Gothic" panose="020B0502020202020204" pitchFamily="34" charset="0"/>
              </a:rPr>
              <a:t> </a:t>
            </a:r>
            <a:r>
              <a:rPr lang="fr-FR" sz="1100" i="1" dirty="0" err="1">
                <a:latin typeface="Century Gothic" panose="020B0502020202020204" pitchFamily="34" charset="0"/>
              </a:rPr>
              <a:t>againt</a:t>
            </a:r>
            <a:r>
              <a:rPr lang="fr-FR" sz="1100" i="1" dirty="0">
                <a:latin typeface="Century Gothic" panose="020B0502020202020204" pitchFamily="34" charset="0"/>
              </a:rPr>
              <a:t> the </a:t>
            </a:r>
            <a:r>
              <a:rPr lang="fr-FR" sz="1100" i="1" dirty="0" err="1">
                <a:latin typeface="Century Gothic" panose="020B0502020202020204" pitchFamily="34" charset="0"/>
              </a:rPr>
              <a:t>carbon</a:t>
            </a:r>
            <a:r>
              <a:rPr lang="fr-FR" sz="1100" i="1" dirty="0">
                <a:latin typeface="Century Gothic" panose="020B0502020202020204" pitchFamily="34" charset="0"/>
              </a:rPr>
              <a:t> </a:t>
            </a:r>
            <a:r>
              <a:rPr lang="fr-FR" sz="1100" i="1" dirty="0" err="1">
                <a:latin typeface="Century Gothic" panose="020B0502020202020204" pitchFamily="34" charset="0"/>
              </a:rPr>
              <a:t>partciles</a:t>
            </a:r>
            <a:r>
              <a:rPr lang="fr-FR" sz="1100" i="1" dirty="0">
                <a:latin typeface="Century Gothic" panose="020B0502020202020204" pitchFamily="34" charset="0"/>
              </a:rPr>
              <a:t> : -86%</a:t>
            </a:r>
          </a:p>
          <a:p>
            <a:r>
              <a:rPr lang="fr-FR" sz="1100" i="1" dirty="0">
                <a:latin typeface="Century Gothic" panose="020B0502020202020204" pitchFamily="34" charset="0"/>
              </a:rPr>
              <a:t>Ex-vivo tests </a:t>
            </a:r>
            <a:r>
              <a:rPr lang="fr-FR" sz="1100" i="1" dirty="0" err="1">
                <a:latin typeface="Century Gothic" panose="020B0502020202020204" pitchFamily="34" charset="0"/>
              </a:rPr>
              <a:t>performed</a:t>
            </a:r>
            <a:r>
              <a:rPr lang="fr-FR" sz="1100" i="1" dirty="0">
                <a:latin typeface="Century Gothic" panose="020B0502020202020204" pitchFamily="34" charset="0"/>
              </a:rPr>
              <a:t> on </a:t>
            </a:r>
            <a:r>
              <a:rPr lang="fr-FR" sz="1100" i="1" dirty="0" err="1">
                <a:latin typeface="Century Gothic" panose="020B0502020202020204" pitchFamily="34" charset="0"/>
              </a:rPr>
              <a:t>human</a:t>
            </a:r>
            <a:r>
              <a:rPr lang="fr-FR" sz="1100" i="1" dirty="0">
                <a:latin typeface="Century Gothic" panose="020B0502020202020204" pitchFamily="34" charset="0"/>
              </a:rPr>
              <a:t> skin explants</a:t>
            </a:r>
          </a:p>
          <a:p>
            <a:pPr marL="870936" algn="just">
              <a:defRPr/>
            </a:pPr>
            <a:endParaRPr lang="fr-FR" sz="1100" dirty="0">
              <a:solidFill>
                <a:prstClr val="white"/>
              </a:solidFill>
              <a:latin typeface="Century Gothic" panose="020B0502020202020204" pitchFamily="34" charset="0"/>
            </a:endParaRPr>
          </a:p>
          <a:p>
            <a:r>
              <a:rPr lang="en-US" dirty="0"/>
              <a:t>To preserve the blur effect, do not mix Nude Perfect with a booster and do not cover it with a sun cream.</a:t>
            </a:r>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21</a:t>
            </a:fld>
            <a:endParaRPr lang="fr-FR"/>
          </a:p>
        </p:txBody>
      </p:sp>
    </p:spTree>
    <p:extLst>
      <p:ext uri="{BB962C8B-B14F-4D97-AF65-F5344CB8AC3E}">
        <p14:creationId xmlns:p14="http://schemas.microsoft.com/office/powerpoint/2010/main" val="348574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100" dirty="0"/>
              <a:t>Défense + </a:t>
            </a:r>
            <a:r>
              <a:rPr lang="fr-FR" sz="1100" dirty="0" err="1"/>
              <a:t>is</a:t>
            </a:r>
            <a:r>
              <a:rPr lang="fr-FR" sz="1100" dirty="0"/>
              <a:t> the best antioxydant booster! </a:t>
            </a:r>
          </a:p>
          <a:p>
            <a:r>
              <a:rPr lang="fr-FR" sz="1100" dirty="0"/>
              <a:t>This soft and </a:t>
            </a:r>
            <a:r>
              <a:rPr lang="fr-FR" sz="1100" dirty="0" err="1"/>
              <a:t>nourishing</a:t>
            </a:r>
            <a:r>
              <a:rPr lang="fr-FR" sz="1100" dirty="0"/>
              <a:t> </a:t>
            </a:r>
            <a:r>
              <a:rPr lang="fr-FR" sz="1100" dirty="0" err="1"/>
              <a:t>oil</a:t>
            </a:r>
            <a:r>
              <a:rPr lang="fr-FR" sz="1100" dirty="0"/>
              <a:t> </a:t>
            </a:r>
            <a:r>
              <a:rPr lang="fr-FR" sz="1100" dirty="0" err="1"/>
              <a:t>with</a:t>
            </a:r>
            <a:r>
              <a:rPr lang="fr-FR" sz="1100" dirty="0"/>
              <a:t> pine </a:t>
            </a:r>
            <a:r>
              <a:rPr lang="fr-FR" sz="1100" dirty="0" err="1"/>
              <a:t>bark</a:t>
            </a:r>
            <a:r>
              <a:rPr lang="fr-FR" sz="1100" dirty="0"/>
              <a:t> </a:t>
            </a:r>
            <a:r>
              <a:rPr lang="fr-FR" sz="1100" dirty="0" err="1"/>
              <a:t>polyphenols</a:t>
            </a:r>
            <a:r>
              <a:rPr lang="fr-FR" sz="1100" dirty="0"/>
              <a:t> and </a:t>
            </a:r>
            <a:r>
              <a:rPr lang="fr-FR" sz="1100" dirty="0" err="1"/>
              <a:t>pomegranate</a:t>
            </a:r>
            <a:r>
              <a:rPr lang="fr-FR" sz="1100" dirty="0"/>
              <a:t> </a:t>
            </a:r>
            <a:r>
              <a:rPr lang="fr-FR" sz="1100" dirty="0" err="1"/>
              <a:t>oil</a:t>
            </a:r>
            <a:r>
              <a:rPr lang="fr-FR" sz="1100" dirty="0"/>
              <a:t> </a:t>
            </a:r>
            <a:r>
              <a:rPr lang="fr-FR" sz="1100" dirty="0" err="1"/>
              <a:t>protects</a:t>
            </a:r>
            <a:r>
              <a:rPr lang="fr-FR" sz="1100" dirty="0"/>
              <a:t> the skin </a:t>
            </a:r>
            <a:r>
              <a:rPr lang="fr-FR" sz="1100" dirty="0" err="1"/>
              <a:t>against</a:t>
            </a:r>
            <a:r>
              <a:rPr lang="fr-FR" sz="1100" dirty="0"/>
              <a:t> </a:t>
            </a:r>
            <a:r>
              <a:rPr lang="fr-FR" sz="1100" dirty="0" err="1"/>
              <a:t>environmental</a:t>
            </a:r>
            <a:r>
              <a:rPr lang="fr-FR" sz="1100" dirty="0"/>
              <a:t> </a:t>
            </a:r>
            <a:r>
              <a:rPr lang="fr-FR" sz="1100" dirty="0" err="1"/>
              <a:t>aggressions</a:t>
            </a:r>
            <a:r>
              <a:rPr lang="fr-FR" sz="1100" dirty="0"/>
              <a:t> (</a:t>
            </a:r>
            <a:r>
              <a:rPr lang="fr-FR" sz="1100" dirty="0" err="1"/>
              <a:t>sun</a:t>
            </a:r>
            <a:r>
              <a:rPr lang="fr-FR" sz="1100" dirty="0"/>
              <a:t>, pollution, cold...) and </a:t>
            </a:r>
            <a:r>
              <a:rPr lang="fr-FR" sz="1100" dirty="0" err="1"/>
              <a:t>helps</a:t>
            </a:r>
            <a:r>
              <a:rPr lang="fr-FR" sz="1100" dirty="0"/>
              <a:t> </a:t>
            </a:r>
            <a:r>
              <a:rPr lang="fr-FR" sz="1100" dirty="0" err="1"/>
              <a:t>fight</a:t>
            </a:r>
            <a:r>
              <a:rPr lang="fr-FR" sz="1100" dirty="0"/>
              <a:t> </a:t>
            </a:r>
            <a:r>
              <a:rPr lang="fr-FR" sz="1100" dirty="0" err="1"/>
              <a:t>against</a:t>
            </a:r>
            <a:r>
              <a:rPr lang="fr-FR" sz="1100" dirty="0"/>
              <a:t> the </a:t>
            </a:r>
            <a:r>
              <a:rPr lang="fr-FR" sz="1100" dirty="0" err="1"/>
              <a:t>signs</a:t>
            </a:r>
            <a:r>
              <a:rPr lang="fr-FR" sz="1100" dirty="0"/>
              <a:t> of </a:t>
            </a:r>
            <a:r>
              <a:rPr lang="fr-FR" sz="1100" dirty="0" err="1"/>
              <a:t>aging</a:t>
            </a:r>
            <a:r>
              <a:rPr lang="fr-FR" sz="1100" dirty="0"/>
              <a:t>. </a:t>
            </a:r>
          </a:p>
          <a:p>
            <a:r>
              <a:rPr lang="fr-FR" sz="1100" dirty="0" err="1"/>
              <a:t>We</a:t>
            </a:r>
            <a:r>
              <a:rPr lang="fr-FR" sz="1100" dirty="0"/>
              <a:t> </a:t>
            </a:r>
            <a:r>
              <a:rPr lang="fr-FR" sz="1100" dirty="0" err="1"/>
              <a:t>definetly</a:t>
            </a:r>
            <a:r>
              <a:rPr lang="fr-FR" sz="1100" dirty="0"/>
              <a:t> like </a:t>
            </a:r>
            <a:r>
              <a:rPr lang="fr-FR" sz="1100" dirty="0" err="1"/>
              <a:t>its</a:t>
            </a:r>
            <a:r>
              <a:rPr lang="fr-FR" sz="1100" dirty="0"/>
              <a:t> 99,9% </a:t>
            </a:r>
            <a:r>
              <a:rPr lang="fr-FR" sz="1100" dirty="0" err="1"/>
              <a:t>natural</a:t>
            </a:r>
            <a:r>
              <a:rPr lang="fr-FR" sz="1100" dirty="0"/>
              <a:t> composition, </a:t>
            </a:r>
            <a:r>
              <a:rPr lang="fr-FR" sz="1100" dirty="0" err="1"/>
              <a:t>its</a:t>
            </a:r>
            <a:r>
              <a:rPr lang="fr-FR" sz="1100" dirty="0"/>
              <a:t> </a:t>
            </a:r>
            <a:r>
              <a:rPr lang="fr-FR" sz="1100" dirty="0" err="1"/>
              <a:t>soothing</a:t>
            </a:r>
            <a:r>
              <a:rPr lang="fr-FR" sz="1100" dirty="0"/>
              <a:t> active </a:t>
            </a:r>
            <a:r>
              <a:rPr lang="fr-FR" sz="1100" dirty="0" err="1"/>
              <a:t>ingredients</a:t>
            </a:r>
            <a:r>
              <a:rPr lang="fr-FR" sz="1100" dirty="0"/>
              <a:t>, </a:t>
            </a:r>
            <a:r>
              <a:rPr lang="fr-FR" sz="1100" dirty="0" err="1"/>
              <a:t>its</a:t>
            </a:r>
            <a:r>
              <a:rPr lang="fr-FR" sz="1100" dirty="0"/>
              <a:t> </a:t>
            </a:r>
            <a:r>
              <a:rPr lang="fr-FR" sz="1100" dirty="0" err="1"/>
              <a:t>subtle</a:t>
            </a:r>
            <a:r>
              <a:rPr lang="fr-FR" sz="1100" dirty="0"/>
              <a:t> </a:t>
            </a:r>
            <a:r>
              <a:rPr lang="fr-FR" sz="1100" dirty="0" err="1"/>
              <a:t>aroma</a:t>
            </a:r>
            <a:r>
              <a:rPr lang="fr-FR" sz="1100" dirty="0"/>
              <a:t> </a:t>
            </a:r>
            <a:r>
              <a:rPr lang="fr-FR" sz="1100" dirty="0" err="1"/>
              <a:t>where</a:t>
            </a:r>
            <a:r>
              <a:rPr lang="fr-FR" sz="1100" dirty="0"/>
              <a:t> </a:t>
            </a:r>
            <a:r>
              <a:rPr lang="fr-FR" sz="1100" dirty="0" err="1"/>
              <a:t>sweet</a:t>
            </a:r>
            <a:r>
              <a:rPr lang="fr-FR" sz="1100" dirty="0"/>
              <a:t> orange and the Quintessence </a:t>
            </a:r>
            <a:r>
              <a:rPr lang="fr-FR" sz="1100" dirty="0" err="1"/>
              <a:t>Yon-Ka</a:t>
            </a:r>
            <a:r>
              <a:rPr lang="fr-FR" sz="1100" dirty="0"/>
              <a:t> are mixed. </a:t>
            </a:r>
          </a:p>
          <a:p>
            <a:r>
              <a:rPr lang="fr-FR" sz="1100" dirty="0"/>
              <a:t>Added to </a:t>
            </a:r>
            <a:r>
              <a:rPr lang="fr-FR" sz="1100" dirty="0" err="1"/>
              <a:t>your</a:t>
            </a:r>
            <a:r>
              <a:rPr lang="fr-FR" sz="1100" dirty="0"/>
              <a:t> </a:t>
            </a:r>
            <a:r>
              <a:rPr lang="fr-FR" sz="1100" dirty="0" err="1"/>
              <a:t>everyday</a:t>
            </a:r>
            <a:r>
              <a:rPr lang="fr-FR" sz="1100" dirty="0"/>
              <a:t> </a:t>
            </a:r>
            <a:r>
              <a:rPr lang="fr-FR" sz="1100" dirty="0" err="1"/>
              <a:t>cream</a:t>
            </a:r>
            <a:r>
              <a:rPr lang="fr-FR" sz="1100" dirty="0"/>
              <a:t>, </a:t>
            </a:r>
            <a:r>
              <a:rPr lang="fr-FR" sz="1100" dirty="0" err="1"/>
              <a:t>this</a:t>
            </a:r>
            <a:r>
              <a:rPr lang="fr-FR" sz="1100" dirty="0"/>
              <a:t> booster : </a:t>
            </a:r>
          </a:p>
          <a:p>
            <a:endParaRPr lang="fr-FR" sz="1100" dirty="0"/>
          </a:p>
          <a:p>
            <a:pPr marL="150739" indent="-150739">
              <a:buFontTx/>
              <a:buChar char="-"/>
            </a:pPr>
            <a:r>
              <a:rPr lang="fr-FR" sz="1100" dirty="0" err="1"/>
              <a:t>Protects</a:t>
            </a:r>
            <a:r>
              <a:rPr lang="fr-FR" sz="1100" dirty="0"/>
              <a:t> the skin </a:t>
            </a:r>
            <a:r>
              <a:rPr lang="fr-FR" sz="1100" dirty="0" err="1"/>
              <a:t>from</a:t>
            </a:r>
            <a:r>
              <a:rPr lang="fr-FR" sz="1100" dirty="0"/>
              <a:t> pollution </a:t>
            </a:r>
          </a:p>
          <a:p>
            <a:pPr marL="150739" indent="-150739">
              <a:buFontTx/>
              <a:buChar char="-"/>
            </a:pPr>
            <a:r>
              <a:rPr lang="fr-FR" sz="1100" dirty="0"/>
              <a:t>The complexion </a:t>
            </a:r>
            <a:r>
              <a:rPr lang="fr-FR" sz="1100" dirty="0" err="1"/>
              <a:t>is</a:t>
            </a:r>
            <a:r>
              <a:rPr lang="fr-FR" sz="1100" dirty="0"/>
              <a:t> </a:t>
            </a:r>
            <a:r>
              <a:rPr lang="fr-FR" sz="1100" dirty="0" err="1"/>
              <a:t>luminous</a:t>
            </a:r>
            <a:r>
              <a:rPr lang="fr-FR" sz="1100" dirty="0"/>
              <a:t> and </a:t>
            </a:r>
            <a:r>
              <a:rPr lang="fr-FR" sz="1100" dirty="0" err="1"/>
              <a:t>relaxed</a:t>
            </a:r>
            <a:r>
              <a:rPr lang="fr-FR" sz="1100" dirty="0"/>
              <a:t> </a:t>
            </a:r>
          </a:p>
          <a:p>
            <a:pPr marL="150739" indent="-150739">
              <a:buFontTx/>
              <a:buChar char="-"/>
            </a:pPr>
            <a:r>
              <a:rPr lang="fr-FR" sz="1100" dirty="0" err="1"/>
              <a:t>Suitable</a:t>
            </a:r>
            <a:r>
              <a:rPr lang="fr-FR" sz="1100" dirty="0"/>
              <a:t> for all skin types </a:t>
            </a:r>
          </a:p>
          <a:p>
            <a:endParaRPr lang="fr-FR" sz="1100" dirty="0"/>
          </a:p>
          <a:p>
            <a:endParaRPr lang="fr-FR" dirty="0"/>
          </a:p>
          <a:p>
            <a:r>
              <a:rPr lang="fr-FR" dirty="0"/>
              <a:t>And </a:t>
            </a:r>
            <a:r>
              <a:rPr lang="fr-FR" dirty="0" err="1"/>
              <a:t>according</a:t>
            </a:r>
            <a:r>
              <a:rPr lang="fr-FR" dirty="0"/>
              <a:t> the RESULTS</a:t>
            </a:r>
          </a:p>
          <a:p>
            <a:r>
              <a:rPr lang="fr-FR" dirty="0"/>
              <a:t>The complexion </a:t>
            </a:r>
            <a:r>
              <a:rPr lang="fr-FR" dirty="0" err="1"/>
              <a:t>is</a:t>
            </a:r>
            <a:r>
              <a:rPr lang="fr-FR" dirty="0"/>
              <a:t> more radiant 75%</a:t>
            </a:r>
          </a:p>
          <a:p>
            <a:r>
              <a:rPr lang="fr-FR" dirty="0" err="1"/>
              <a:t>Less</a:t>
            </a:r>
            <a:r>
              <a:rPr lang="fr-FR" dirty="0"/>
              <a:t> </a:t>
            </a:r>
            <a:r>
              <a:rPr lang="fr-FR" dirty="0" err="1"/>
              <a:t>blurred</a:t>
            </a:r>
            <a:r>
              <a:rPr lang="fr-FR" dirty="0"/>
              <a:t> 80%</a:t>
            </a:r>
          </a:p>
          <a:p>
            <a:r>
              <a:rPr lang="fr-FR" dirty="0" err="1"/>
              <a:t>Overall</a:t>
            </a:r>
            <a:r>
              <a:rPr lang="fr-FR" baseline="0" dirty="0"/>
              <a:t> </a:t>
            </a:r>
            <a:r>
              <a:rPr lang="fr-FR" baseline="0" dirty="0" err="1"/>
              <a:t>appearance</a:t>
            </a:r>
            <a:r>
              <a:rPr lang="fr-FR" baseline="0" dirty="0"/>
              <a:t> of </a:t>
            </a:r>
            <a:r>
              <a:rPr lang="fr-FR" baseline="0" dirty="0" err="1"/>
              <a:t>wrinkles</a:t>
            </a:r>
            <a:r>
              <a:rPr lang="fr-FR" baseline="0" dirty="0"/>
              <a:t> -25%</a:t>
            </a:r>
          </a:p>
          <a:p>
            <a:endParaRPr lang="fr-FR" dirty="0"/>
          </a:p>
          <a:p>
            <a:endParaRPr lang="fr-FR" dirty="0"/>
          </a:p>
          <a:p>
            <a:pPr defTabSz="803940">
              <a:defRPr/>
            </a:pPr>
            <a:r>
              <a:rPr lang="fr-FR" sz="1100" dirty="0" err="1">
                <a:solidFill>
                  <a:srgbClr val="D60967"/>
                </a:solidFill>
              </a:rPr>
              <a:t>Luminous</a:t>
            </a:r>
            <a:r>
              <a:rPr lang="fr-FR" sz="1100" dirty="0">
                <a:solidFill>
                  <a:srgbClr val="D60967"/>
                </a:solidFill>
              </a:rPr>
              <a:t> complexion : 75% - </a:t>
            </a:r>
            <a:r>
              <a:rPr lang="fr-FR" sz="1100" dirty="0">
                <a:solidFill>
                  <a:schemeClr val="tx1">
                    <a:lumMod val="85000"/>
                    <a:lumOff val="15000"/>
                  </a:schemeClr>
                </a:solidFill>
              </a:rPr>
              <a:t>(Usage test </a:t>
            </a:r>
            <a:r>
              <a:rPr lang="fr-FR" sz="1100" dirty="0" err="1">
                <a:solidFill>
                  <a:schemeClr val="tx1">
                    <a:lumMod val="85000"/>
                    <a:lumOff val="15000"/>
                  </a:schemeClr>
                </a:solidFill>
              </a:rPr>
              <a:t>under</a:t>
            </a:r>
            <a:r>
              <a:rPr lang="fr-FR" sz="1100" dirty="0">
                <a:solidFill>
                  <a:schemeClr val="tx1">
                    <a:lumMod val="85000"/>
                    <a:lumOff val="15000"/>
                  </a:schemeClr>
                </a:solidFill>
              </a:rPr>
              <a:t> </a:t>
            </a:r>
            <a:r>
              <a:rPr lang="fr-FR" sz="1100" dirty="0" err="1">
                <a:solidFill>
                  <a:schemeClr val="tx1">
                    <a:lumMod val="85000"/>
                    <a:lumOff val="15000"/>
                  </a:schemeClr>
                </a:solidFill>
              </a:rPr>
              <a:t>dermatological</a:t>
            </a:r>
            <a:r>
              <a:rPr lang="fr-FR" sz="1100" dirty="0">
                <a:solidFill>
                  <a:schemeClr val="tx1">
                    <a:lumMod val="85000"/>
                    <a:lumOff val="15000"/>
                  </a:schemeClr>
                </a:solidFill>
              </a:rPr>
              <a:t> control - Application </a:t>
            </a:r>
            <a:r>
              <a:rPr lang="fr-FR" sz="1100" dirty="0" err="1">
                <a:solidFill>
                  <a:schemeClr val="tx1">
                    <a:lumMod val="85000"/>
                    <a:lumOff val="15000"/>
                  </a:schemeClr>
                </a:solidFill>
              </a:rPr>
              <a:t>twice</a:t>
            </a:r>
            <a:r>
              <a:rPr lang="fr-FR" sz="1100" dirty="0">
                <a:solidFill>
                  <a:schemeClr val="tx1">
                    <a:lumMod val="85000"/>
                    <a:lumOff val="15000"/>
                  </a:schemeClr>
                </a:solidFill>
              </a:rPr>
              <a:t> a </a:t>
            </a:r>
            <a:r>
              <a:rPr lang="fr-FR" sz="1100" dirty="0" err="1">
                <a:solidFill>
                  <a:schemeClr val="tx1">
                    <a:lumMod val="85000"/>
                    <a:lumOff val="15000"/>
                  </a:schemeClr>
                </a:solidFill>
              </a:rPr>
              <a:t>day</a:t>
            </a:r>
            <a:r>
              <a:rPr lang="fr-FR" sz="1100" dirty="0">
                <a:solidFill>
                  <a:schemeClr val="tx1">
                    <a:lumMod val="85000"/>
                    <a:lumOff val="15000"/>
                  </a:schemeClr>
                </a:solidFill>
              </a:rPr>
              <a:t> of 1 to 2 </a:t>
            </a:r>
            <a:r>
              <a:rPr lang="fr-FR" sz="1100" dirty="0" err="1">
                <a:solidFill>
                  <a:schemeClr val="tx1">
                    <a:lumMod val="85000"/>
                    <a:lumOff val="15000"/>
                  </a:schemeClr>
                </a:solidFill>
              </a:rPr>
              <a:t>pumps</a:t>
            </a:r>
            <a:r>
              <a:rPr lang="fr-FR" sz="1100" dirty="0">
                <a:solidFill>
                  <a:schemeClr val="tx1">
                    <a:lumMod val="85000"/>
                    <a:lumOff val="15000"/>
                  </a:schemeClr>
                </a:solidFill>
              </a:rPr>
              <a:t> of DEFENSE+ for 4 </a:t>
            </a:r>
            <a:r>
              <a:rPr lang="fr-FR" sz="1100" dirty="0" err="1">
                <a:solidFill>
                  <a:schemeClr val="tx1">
                    <a:lumMod val="85000"/>
                    <a:lumOff val="15000"/>
                  </a:schemeClr>
                </a:solidFill>
              </a:rPr>
              <a:t>consecutive</a:t>
            </a:r>
            <a:r>
              <a:rPr lang="fr-FR" sz="1100" dirty="0">
                <a:solidFill>
                  <a:schemeClr val="tx1">
                    <a:lumMod val="85000"/>
                    <a:lumOff val="15000"/>
                  </a:schemeClr>
                </a:solidFill>
              </a:rPr>
              <a:t> </a:t>
            </a:r>
            <a:r>
              <a:rPr lang="fr-FR" sz="1100" dirty="0" err="1">
                <a:solidFill>
                  <a:schemeClr val="tx1">
                    <a:lumMod val="85000"/>
                    <a:lumOff val="15000"/>
                  </a:schemeClr>
                </a:solidFill>
              </a:rPr>
              <a:t>weeks</a:t>
            </a:r>
            <a:r>
              <a:rPr lang="fr-FR" sz="1100" dirty="0">
                <a:solidFill>
                  <a:schemeClr val="tx1">
                    <a:lumMod val="85000"/>
                    <a:lumOff val="15000"/>
                  </a:schemeClr>
                </a:solidFill>
              </a:rPr>
              <a:t> in addition to the </a:t>
            </a:r>
            <a:r>
              <a:rPr lang="fr-FR" sz="1100" dirty="0" err="1">
                <a:solidFill>
                  <a:schemeClr val="tx1">
                    <a:lumMod val="85000"/>
                    <a:lumOff val="15000"/>
                  </a:schemeClr>
                </a:solidFill>
              </a:rPr>
              <a:t>usual</a:t>
            </a:r>
            <a:r>
              <a:rPr lang="fr-FR" sz="1100" dirty="0">
                <a:solidFill>
                  <a:schemeClr val="tx1">
                    <a:lumMod val="85000"/>
                    <a:lumOff val="15000"/>
                  </a:schemeClr>
                </a:solidFill>
              </a:rPr>
              <a:t> face </a:t>
            </a:r>
            <a:r>
              <a:rPr lang="fr-FR" sz="1100" dirty="0" err="1">
                <a:solidFill>
                  <a:schemeClr val="tx1">
                    <a:lumMod val="85000"/>
                    <a:lumOff val="15000"/>
                  </a:schemeClr>
                </a:solidFill>
              </a:rPr>
              <a:t>cream</a:t>
            </a:r>
            <a:r>
              <a:rPr lang="fr-FR" sz="1100" dirty="0">
                <a:solidFill>
                  <a:schemeClr val="tx1">
                    <a:lumMod val="85000"/>
                    <a:lumOff val="15000"/>
                  </a:schemeClr>
                </a:solidFill>
              </a:rPr>
              <a:t> - 20 </a:t>
            </a:r>
            <a:r>
              <a:rPr lang="fr-FR" sz="1100" dirty="0" err="1">
                <a:solidFill>
                  <a:schemeClr val="tx1">
                    <a:lumMod val="85000"/>
                    <a:lumOff val="15000"/>
                  </a:schemeClr>
                </a:solidFill>
              </a:rPr>
              <a:t>women</a:t>
            </a:r>
            <a:r>
              <a:rPr lang="fr-FR" sz="1100" dirty="0">
                <a:solidFill>
                  <a:schemeClr val="tx1">
                    <a:lumMod val="85000"/>
                    <a:lumOff val="15000"/>
                  </a:schemeClr>
                </a:solidFill>
              </a:rPr>
              <a:t> </a:t>
            </a:r>
            <a:r>
              <a:rPr lang="fr-FR" sz="1100" dirty="0" err="1">
                <a:solidFill>
                  <a:schemeClr val="tx1">
                    <a:lumMod val="85000"/>
                    <a:lumOff val="15000"/>
                  </a:schemeClr>
                </a:solidFill>
              </a:rPr>
              <a:t>aged</a:t>
            </a:r>
            <a:r>
              <a:rPr lang="fr-FR" sz="1100" dirty="0">
                <a:solidFill>
                  <a:schemeClr val="tx1">
                    <a:lumMod val="85000"/>
                    <a:lumOff val="15000"/>
                  </a:schemeClr>
                </a:solidFill>
              </a:rPr>
              <a:t> 40 to 55 </a:t>
            </a:r>
            <a:r>
              <a:rPr lang="fr-FR" sz="1100" dirty="0" err="1">
                <a:solidFill>
                  <a:schemeClr val="tx1">
                    <a:lumMod val="85000"/>
                    <a:lumOff val="15000"/>
                  </a:schemeClr>
                </a:solidFill>
              </a:rPr>
              <a:t>years</a:t>
            </a:r>
            <a:r>
              <a:rPr lang="fr-FR" sz="1100" dirty="0">
                <a:solidFill>
                  <a:schemeClr val="tx1">
                    <a:lumMod val="85000"/>
                    <a:lumOff val="15000"/>
                  </a:schemeClr>
                </a:solidFill>
              </a:rPr>
              <a:t> </a:t>
            </a:r>
            <a:r>
              <a:rPr lang="fr-FR" sz="1100" dirty="0" err="1">
                <a:solidFill>
                  <a:schemeClr val="tx1">
                    <a:lumMod val="85000"/>
                    <a:lumOff val="15000"/>
                  </a:schemeClr>
                </a:solidFill>
              </a:rPr>
              <a:t>old</a:t>
            </a:r>
            <a:r>
              <a:rPr lang="fr-FR" sz="1100" dirty="0">
                <a:solidFill>
                  <a:schemeClr val="tx1">
                    <a:lumMod val="85000"/>
                    <a:lumOff val="15000"/>
                  </a:schemeClr>
                </a:solidFill>
              </a:rPr>
              <a:t> </a:t>
            </a:r>
            <a:r>
              <a:rPr lang="fr-FR" sz="1100" dirty="0" err="1">
                <a:solidFill>
                  <a:schemeClr val="tx1">
                    <a:lumMod val="85000"/>
                    <a:lumOff val="15000"/>
                  </a:schemeClr>
                </a:solidFill>
              </a:rPr>
              <a:t>presenting</a:t>
            </a:r>
            <a:r>
              <a:rPr lang="fr-FR" sz="1100" dirty="0">
                <a:solidFill>
                  <a:schemeClr val="tx1">
                    <a:lumMod val="85000"/>
                    <a:lumOff val="15000"/>
                  </a:schemeClr>
                </a:solidFill>
              </a:rPr>
              <a:t> </a:t>
            </a:r>
            <a:r>
              <a:rPr lang="fr-FR" sz="1100" dirty="0" err="1">
                <a:solidFill>
                  <a:schemeClr val="tx1">
                    <a:lumMod val="85000"/>
                    <a:lumOff val="15000"/>
                  </a:schemeClr>
                </a:solidFill>
              </a:rPr>
              <a:t>wrinkles</a:t>
            </a:r>
            <a:r>
              <a:rPr lang="fr-FR" sz="1100" dirty="0">
                <a:solidFill>
                  <a:schemeClr val="tx1">
                    <a:lumMod val="85000"/>
                    <a:lumOff val="15000"/>
                  </a:schemeClr>
                </a:solidFill>
              </a:rPr>
              <a:t>. )</a:t>
            </a:r>
            <a:endParaRPr lang="fr-FR" sz="1100" dirty="0">
              <a:solidFill>
                <a:schemeClr val="tx1">
                  <a:lumMod val="75000"/>
                  <a:lumOff val="25000"/>
                </a:schemeClr>
              </a:solidFill>
            </a:endParaRPr>
          </a:p>
          <a:p>
            <a:pPr defTabSz="803940">
              <a:defRPr/>
            </a:pPr>
            <a:r>
              <a:rPr lang="fr-FR" sz="1100" dirty="0" err="1">
                <a:solidFill>
                  <a:srgbClr val="D60967"/>
                </a:solidFill>
              </a:rPr>
              <a:t>Less</a:t>
            </a:r>
            <a:r>
              <a:rPr lang="fr-FR" sz="1100" dirty="0">
                <a:solidFill>
                  <a:srgbClr val="D60967"/>
                </a:solidFill>
              </a:rPr>
              <a:t> </a:t>
            </a:r>
            <a:r>
              <a:rPr lang="fr-FR" sz="1100" dirty="0" err="1">
                <a:solidFill>
                  <a:srgbClr val="D60967"/>
                </a:solidFill>
              </a:rPr>
              <a:t>blurred</a:t>
            </a:r>
            <a:r>
              <a:rPr lang="fr-FR" sz="1100" dirty="0">
                <a:solidFill>
                  <a:srgbClr val="D60967"/>
                </a:solidFill>
              </a:rPr>
              <a:t> complexion: 80% - </a:t>
            </a:r>
            <a:r>
              <a:rPr lang="fr-FR" sz="1100" dirty="0">
                <a:solidFill>
                  <a:schemeClr val="tx1">
                    <a:lumMod val="85000"/>
                    <a:lumOff val="15000"/>
                  </a:schemeClr>
                </a:solidFill>
              </a:rPr>
              <a:t>(Consumer test 4 </a:t>
            </a:r>
            <a:r>
              <a:rPr lang="fr-FR" sz="1100" dirty="0" err="1">
                <a:solidFill>
                  <a:schemeClr val="tx1">
                    <a:lumMod val="85000"/>
                    <a:lumOff val="15000"/>
                  </a:schemeClr>
                </a:solidFill>
              </a:rPr>
              <a:t>weeks</a:t>
            </a:r>
            <a:r>
              <a:rPr lang="fr-FR" sz="1100" dirty="0">
                <a:solidFill>
                  <a:schemeClr val="tx1">
                    <a:lumMod val="85000"/>
                    <a:lumOff val="15000"/>
                  </a:schemeClr>
                </a:solidFill>
              </a:rPr>
              <a:t>, 50 </a:t>
            </a:r>
            <a:r>
              <a:rPr lang="fr-FR" sz="1100" dirty="0" err="1">
                <a:solidFill>
                  <a:schemeClr val="tx1">
                    <a:lumMod val="85000"/>
                    <a:lumOff val="15000"/>
                  </a:schemeClr>
                </a:solidFill>
              </a:rPr>
              <a:t>women</a:t>
            </a:r>
            <a:r>
              <a:rPr lang="fr-FR" sz="1100" dirty="0">
                <a:solidFill>
                  <a:schemeClr val="tx1">
                    <a:lumMod val="85000"/>
                    <a:lumOff val="15000"/>
                  </a:schemeClr>
                </a:solidFill>
              </a:rPr>
              <a:t> 36-55 </a:t>
            </a:r>
            <a:r>
              <a:rPr lang="fr-FR" sz="1100" dirty="0" err="1">
                <a:solidFill>
                  <a:schemeClr val="tx1">
                    <a:lumMod val="85000"/>
                    <a:lumOff val="15000"/>
                  </a:schemeClr>
                </a:solidFill>
              </a:rPr>
              <a:t>years</a:t>
            </a:r>
            <a:r>
              <a:rPr lang="fr-FR" sz="1100" dirty="0">
                <a:solidFill>
                  <a:schemeClr val="tx1">
                    <a:lumMod val="85000"/>
                    <a:lumOff val="15000"/>
                  </a:schemeClr>
                </a:solidFill>
              </a:rPr>
              <a:t> </a:t>
            </a:r>
            <a:r>
              <a:rPr lang="fr-FR" sz="1100" dirty="0" err="1">
                <a:solidFill>
                  <a:schemeClr val="tx1">
                    <a:lumMod val="85000"/>
                    <a:lumOff val="15000"/>
                  </a:schemeClr>
                </a:solidFill>
              </a:rPr>
              <a:t>old</a:t>
            </a:r>
            <a:r>
              <a:rPr lang="fr-FR" sz="1100" dirty="0">
                <a:solidFill>
                  <a:schemeClr val="tx1">
                    <a:lumMod val="85000"/>
                    <a:lumOff val="15000"/>
                  </a:schemeClr>
                </a:solidFill>
              </a:rPr>
              <a:t>)</a:t>
            </a:r>
            <a:endParaRPr lang="fr-FR" sz="1100" dirty="0">
              <a:solidFill>
                <a:schemeClr val="tx1">
                  <a:lumMod val="75000"/>
                  <a:lumOff val="25000"/>
                </a:schemeClr>
              </a:solidFill>
            </a:endParaRPr>
          </a:p>
          <a:p>
            <a:pPr defTabSz="803940">
              <a:defRPr/>
            </a:pPr>
            <a:r>
              <a:rPr lang="fr-FR" sz="1100" dirty="0" err="1">
                <a:solidFill>
                  <a:schemeClr val="tx1">
                    <a:lumMod val="75000"/>
                    <a:lumOff val="25000"/>
                  </a:schemeClr>
                </a:solidFill>
              </a:rPr>
              <a:t>Overall</a:t>
            </a:r>
            <a:r>
              <a:rPr lang="fr-FR" sz="1100" dirty="0">
                <a:solidFill>
                  <a:schemeClr val="tx1">
                    <a:lumMod val="75000"/>
                    <a:lumOff val="25000"/>
                  </a:schemeClr>
                </a:solidFill>
              </a:rPr>
              <a:t> </a:t>
            </a:r>
            <a:r>
              <a:rPr lang="fr-FR" sz="1100" dirty="0" err="1">
                <a:solidFill>
                  <a:schemeClr val="tx1">
                    <a:lumMod val="75000"/>
                    <a:lumOff val="25000"/>
                  </a:schemeClr>
                </a:solidFill>
              </a:rPr>
              <a:t>appearance</a:t>
            </a:r>
            <a:r>
              <a:rPr lang="fr-FR" sz="1100" dirty="0">
                <a:solidFill>
                  <a:schemeClr val="tx1">
                    <a:lumMod val="75000"/>
                    <a:lumOff val="25000"/>
                  </a:schemeClr>
                </a:solidFill>
              </a:rPr>
              <a:t> of </a:t>
            </a:r>
            <a:r>
              <a:rPr lang="fr-FR" sz="1100" dirty="0" err="1">
                <a:solidFill>
                  <a:srgbClr val="D60967"/>
                </a:solidFill>
              </a:rPr>
              <a:t>wrinkles</a:t>
            </a:r>
            <a:r>
              <a:rPr lang="fr-FR" sz="1100" dirty="0">
                <a:solidFill>
                  <a:srgbClr val="D60967"/>
                </a:solidFill>
              </a:rPr>
              <a:t> </a:t>
            </a:r>
            <a:r>
              <a:rPr lang="fr-FR" sz="1100" dirty="0">
                <a:solidFill>
                  <a:schemeClr val="tx1">
                    <a:lumMod val="75000"/>
                    <a:lumOff val="25000"/>
                  </a:schemeClr>
                </a:solidFill>
              </a:rPr>
              <a:t>: </a:t>
            </a:r>
            <a:r>
              <a:rPr lang="fr-FR" sz="1100" dirty="0">
                <a:solidFill>
                  <a:srgbClr val="D60967"/>
                </a:solidFill>
              </a:rPr>
              <a:t>up to -25% - </a:t>
            </a:r>
            <a:r>
              <a:rPr lang="fr-FR" sz="1100" dirty="0">
                <a:solidFill>
                  <a:schemeClr val="tx1">
                    <a:lumMod val="85000"/>
                    <a:lumOff val="15000"/>
                  </a:schemeClr>
                </a:solidFill>
              </a:rPr>
              <a:t>(</a:t>
            </a:r>
            <a:r>
              <a:rPr lang="fr-FR" sz="1100" dirty="0" err="1">
                <a:solidFill>
                  <a:schemeClr val="tx1">
                    <a:lumMod val="85000"/>
                    <a:lumOff val="15000"/>
                  </a:schemeClr>
                </a:solidFill>
              </a:rPr>
              <a:t>clinical</a:t>
            </a:r>
            <a:r>
              <a:rPr lang="fr-FR" sz="1100" dirty="0">
                <a:solidFill>
                  <a:schemeClr val="tx1">
                    <a:lumMod val="85000"/>
                    <a:lumOff val="15000"/>
                  </a:schemeClr>
                </a:solidFill>
              </a:rPr>
              <a:t> </a:t>
            </a:r>
            <a:r>
              <a:rPr lang="fr-FR" sz="1100" dirty="0" err="1">
                <a:solidFill>
                  <a:schemeClr val="tx1">
                    <a:lumMod val="85000"/>
                    <a:lumOff val="15000"/>
                  </a:schemeClr>
                </a:solidFill>
              </a:rPr>
              <a:t>scoring</a:t>
            </a:r>
            <a:r>
              <a:rPr lang="fr-FR" sz="1100" dirty="0">
                <a:solidFill>
                  <a:schemeClr val="tx1">
                    <a:lumMod val="85000"/>
                    <a:lumOff val="15000"/>
                  </a:schemeClr>
                </a:solidFill>
              </a:rPr>
              <a:t> by a </a:t>
            </a:r>
            <a:r>
              <a:rPr lang="fr-FR" sz="1100" dirty="0" err="1">
                <a:solidFill>
                  <a:schemeClr val="tx1">
                    <a:lumMod val="85000"/>
                    <a:lumOff val="15000"/>
                  </a:schemeClr>
                </a:solidFill>
              </a:rPr>
              <a:t>dermatologist</a:t>
            </a:r>
            <a:r>
              <a:rPr lang="fr-FR" sz="1100" dirty="0">
                <a:solidFill>
                  <a:schemeClr val="tx1">
                    <a:lumMod val="85000"/>
                    <a:lumOff val="15000"/>
                  </a:schemeClr>
                </a:solidFill>
              </a:rPr>
              <a:t> </a:t>
            </a:r>
            <a:r>
              <a:rPr lang="fr-FR" sz="1100" dirty="0" err="1">
                <a:solidFill>
                  <a:schemeClr val="tx1">
                    <a:lumMod val="85000"/>
                    <a:lumOff val="15000"/>
                  </a:schemeClr>
                </a:solidFill>
              </a:rPr>
              <a:t>during</a:t>
            </a:r>
            <a:r>
              <a:rPr lang="fr-FR" sz="1100" dirty="0">
                <a:solidFill>
                  <a:schemeClr val="tx1">
                    <a:lumMod val="85000"/>
                    <a:lumOff val="15000"/>
                  </a:schemeClr>
                </a:solidFill>
              </a:rPr>
              <a:t> the usage test - Best </a:t>
            </a:r>
            <a:r>
              <a:rPr lang="fr-FR" sz="1100" dirty="0" err="1">
                <a:solidFill>
                  <a:schemeClr val="tx1">
                    <a:lumMod val="85000"/>
                    <a:lumOff val="15000"/>
                  </a:schemeClr>
                </a:solidFill>
              </a:rPr>
              <a:t>result</a:t>
            </a:r>
            <a:r>
              <a:rPr lang="fr-FR" sz="1100" dirty="0">
                <a:solidFill>
                  <a:schemeClr val="tx1">
                    <a:lumMod val="85000"/>
                    <a:lumOff val="15000"/>
                  </a:schemeClr>
                </a:solidFill>
              </a:rPr>
              <a:t> </a:t>
            </a:r>
            <a:r>
              <a:rPr lang="fr-FR" sz="1100" dirty="0" err="1">
                <a:solidFill>
                  <a:schemeClr val="tx1">
                    <a:lumMod val="85000"/>
                    <a:lumOff val="15000"/>
                  </a:schemeClr>
                </a:solidFill>
              </a:rPr>
              <a:t>obtained</a:t>
            </a:r>
            <a:r>
              <a:rPr lang="fr-FR" sz="1100" dirty="0">
                <a:solidFill>
                  <a:schemeClr val="tx1">
                    <a:lumMod val="85000"/>
                    <a:lumOff val="15000"/>
                  </a:schemeClr>
                </a:solidFill>
              </a:rPr>
              <a:t>)</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22</a:t>
            </a:fld>
            <a:endParaRPr lang="fr-FR"/>
          </a:p>
        </p:txBody>
      </p:sp>
    </p:spTree>
    <p:extLst>
      <p:ext uri="{BB962C8B-B14F-4D97-AF65-F5344CB8AC3E}">
        <p14:creationId xmlns:p14="http://schemas.microsoft.com/office/powerpoint/2010/main" val="1201657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To combat the effects of air pollution on the skin, there are a number of grandmotherly remedies that can help boost the skin's natural </a:t>
            </a:r>
            <a:r>
              <a:rPr lang="en-US" dirty="0" err="1"/>
              <a:t>defences</a:t>
            </a:r>
            <a:r>
              <a:rPr lang="en-US" dirty="0"/>
              <a:t>, soothe inflammation and restore moisture. Here are a few effective remedies:</a:t>
            </a:r>
          </a:p>
          <a:p>
            <a:endParaRPr lang="en-US" dirty="0"/>
          </a:p>
          <a:p>
            <a:r>
              <a:rPr lang="en-US" b="1" dirty="0"/>
              <a:t>Honey and lemon mask</a:t>
            </a:r>
          </a:p>
          <a:p>
            <a:r>
              <a:rPr lang="en-US" dirty="0"/>
              <a:t>Ingredients:</a:t>
            </a:r>
          </a:p>
          <a:p>
            <a:r>
              <a:rPr lang="en-US" dirty="0"/>
              <a:t>1 tablespoon honey</a:t>
            </a:r>
          </a:p>
          <a:p>
            <a:r>
              <a:rPr lang="en-US" dirty="0"/>
              <a:t>1 tablespoon lemon juice</a:t>
            </a:r>
          </a:p>
          <a:p>
            <a:r>
              <a:rPr lang="en-US" dirty="0"/>
              <a:t>How to use:</a:t>
            </a:r>
          </a:p>
          <a:p>
            <a:r>
              <a:rPr lang="en-US" dirty="0"/>
              <a:t>Mix the honey and lemon juice.</a:t>
            </a:r>
          </a:p>
          <a:p>
            <a:r>
              <a:rPr lang="en-US" dirty="0"/>
              <a:t>Apply to the face and leave on for 15-20 minutes.</a:t>
            </a:r>
          </a:p>
          <a:p>
            <a:r>
              <a:rPr lang="en-US" dirty="0"/>
              <a:t>Rinse off with lukewarm water.</a:t>
            </a:r>
          </a:p>
          <a:p>
            <a:r>
              <a:rPr lang="en-US" b="1" dirty="0"/>
              <a:t>Benefits:</a:t>
            </a:r>
          </a:p>
          <a:p>
            <a:r>
              <a:rPr lang="en-US" b="1" dirty="0"/>
              <a:t>Honey has antibacterial and </a:t>
            </a:r>
            <a:r>
              <a:rPr lang="en-US" b="1" dirty="0" err="1"/>
              <a:t>moisturising</a:t>
            </a:r>
            <a:r>
              <a:rPr lang="en-US" b="1" dirty="0"/>
              <a:t> properties.</a:t>
            </a:r>
          </a:p>
          <a:p>
            <a:r>
              <a:rPr lang="en-US" b="1" dirty="0"/>
              <a:t>Lemon is rich in vitamin C, an antioxidant that helps fight free radicals.</a:t>
            </a:r>
          </a:p>
          <a:p>
            <a:endParaRPr lang="en-US" dirty="0"/>
          </a:p>
          <a:p>
            <a:r>
              <a:rPr lang="en-US" b="1" dirty="0"/>
              <a:t>Turmeric and yoghurt mask</a:t>
            </a:r>
          </a:p>
          <a:p>
            <a:r>
              <a:rPr lang="en-US" dirty="0"/>
              <a:t>Ingredients:</a:t>
            </a:r>
          </a:p>
          <a:p>
            <a:r>
              <a:rPr lang="en-US" dirty="0"/>
              <a:t>1 teaspoon turmeric powder</a:t>
            </a:r>
          </a:p>
          <a:p>
            <a:r>
              <a:rPr lang="en-US" dirty="0"/>
              <a:t>2 tablespoons plain yoghurt</a:t>
            </a:r>
          </a:p>
          <a:p>
            <a:r>
              <a:rPr lang="en-US" dirty="0"/>
              <a:t>To use:</a:t>
            </a:r>
          </a:p>
          <a:p>
            <a:r>
              <a:rPr lang="en-US" dirty="0"/>
              <a:t>Mix the turmeric and yoghurt.</a:t>
            </a:r>
          </a:p>
          <a:p>
            <a:r>
              <a:rPr lang="en-US" dirty="0"/>
              <a:t>Apply to the face and leave on for 15-20 minutes.</a:t>
            </a:r>
          </a:p>
          <a:p>
            <a:r>
              <a:rPr lang="en-US" dirty="0"/>
              <a:t>Rinse off with lukewarm water.</a:t>
            </a:r>
          </a:p>
          <a:p>
            <a:r>
              <a:rPr lang="en-US" b="1" dirty="0"/>
              <a:t>Benefits:</a:t>
            </a:r>
          </a:p>
          <a:p>
            <a:r>
              <a:rPr lang="en-US" b="1" dirty="0"/>
              <a:t>Turmeric has anti-inflammatory and antioxidant properties.</a:t>
            </a:r>
          </a:p>
          <a:p>
            <a:r>
              <a:rPr lang="en-US" b="1" dirty="0"/>
              <a:t>Yoghurt </a:t>
            </a:r>
            <a:r>
              <a:rPr lang="en-US" b="1" dirty="0" err="1"/>
              <a:t>moisturises</a:t>
            </a:r>
            <a:r>
              <a:rPr lang="en-US" b="1" dirty="0"/>
              <a:t> the skin and contains lactic acids that gently exfoliate. </a:t>
            </a:r>
          </a:p>
          <a:p>
            <a:endParaRPr lang="en-US" dirty="0"/>
          </a:p>
          <a:p>
            <a:r>
              <a:rPr lang="en-US" b="1" dirty="0"/>
              <a:t>Herbal Steam Bath</a:t>
            </a:r>
          </a:p>
          <a:p>
            <a:r>
              <a:rPr lang="en-US" dirty="0"/>
              <a:t>Ingredients:</a:t>
            </a:r>
          </a:p>
          <a:p>
            <a:r>
              <a:rPr lang="en-US" dirty="0"/>
              <a:t>Boiling water</a:t>
            </a:r>
          </a:p>
          <a:p>
            <a:r>
              <a:rPr lang="en-US" dirty="0"/>
              <a:t>Dried herbs such as thyme, mint and eucalyptus.</a:t>
            </a:r>
          </a:p>
          <a:p>
            <a:r>
              <a:rPr lang="en-US" dirty="0"/>
              <a:t>How to use:</a:t>
            </a:r>
          </a:p>
          <a:p>
            <a:r>
              <a:rPr lang="en-US" dirty="0"/>
              <a:t>Boil some water and add the dried herbs.</a:t>
            </a:r>
          </a:p>
          <a:p>
            <a:r>
              <a:rPr lang="en-US" dirty="0"/>
              <a:t>Cover your head with a towel and place your face over the steaming water for 10-15 minutes.</a:t>
            </a:r>
          </a:p>
          <a:p>
            <a:r>
              <a:rPr lang="en-US" b="1" dirty="0"/>
              <a:t>Benefits:</a:t>
            </a:r>
          </a:p>
          <a:p>
            <a:r>
              <a:rPr lang="en-US" b="1" dirty="0"/>
              <a:t>The steam helps to open pores and remove impurities.</a:t>
            </a:r>
          </a:p>
          <a:p>
            <a:r>
              <a:rPr lang="en-US" b="1" dirty="0"/>
              <a:t>The herbs add antibacterial and soothing properties.</a:t>
            </a:r>
          </a:p>
          <a:p>
            <a:endParaRPr lang="en-US" dirty="0"/>
          </a:p>
          <a:p>
            <a:endParaRPr lang="fr-FR" b="1" dirty="0"/>
          </a:p>
          <a:p>
            <a:r>
              <a:rPr lang="en-US" b="1" dirty="0"/>
              <a:t>Double cleansing</a:t>
            </a:r>
          </a:p>
          <a:p>
            <a:r>
              <a:rPr lang="en-US" b="0" dirty="0"/>
              <a:t>Urban life disrupts the skin's natural protective barrier, whether it's normal, combination, oily or dry, which can cause damage in the short term, such as the appearance of imperfections, but also in the long term.</a:t>
            </a:r>
          </a:p>
          <a:p>
            <a:r>
              <a:rPr lang="en-US" b="0" dirty="0"/>
              <a:t>Regular skin cleansing is essential to eliminate all the pollutants and impurities that have accumulated on the skin's surface and deep down throughout the day. Before protecting the skin, it is also important to remove the day cream on which the fine particles of pollution have settled. It is therefore advisable to cleanse your face twice every evening. </a:t>
            </a:r>
          </a:p>
          <a:p>
            <a:endParaRPr lang="en-US" b="0" dirty="0"/>
          </a:p>
          <a:p>
            <a:r>
              <a:rPr lang="en-US" b="1" dirty="0"/>
              <a:t>A diet rich in antioxidants </a:t>
            </a:r>
          </a:p>
          <a:p>
            <a:r>
              <a:rPr lang="en-US" b="0" dirty="0"/>
              <a:t>Given the role of oxidation in the harmful effects of pollution, anti-oxidant foods are highly recommended. All foods containing vitamin C (parsley, peppers, lemons, etc.) and vitamin E (wheat germ oil, hazelnuts, olive oil, etc.) are also recommended.</a:t>
            </a:r>
          </a:p>
          <a:p>
            <a:r>
              <a:rPr lang="en-US" b="0" dirty="0"/>
              <a:t>To keep your skin hydrated and preserve the skin barrier, it's essential to drink enough throughout the day. Drinks rich in antioxidants and vitamins, such as green tea, fresh fruit juices and smoothies (lemon, grapefruit, orange) are perfect for fighting free radicals and preventing the signs of ageing.</a:t>
            </a:r>
          </a:p>
          <a:p>
            <a:r>
              <a:rPr lang="en-US" b="0" dirty="0"/>
              <a:t>When preparing your meals, think about </a:t>
            </a:r>
            <a:r>
              <a:rPr lang="en-US" b="0" dirty="0" err="1"/>
              <a:t>wholemeal</a:t>
            </a:r>
            <a:r>
              <a:rPr lang="en-US" b="0" dirty="0"/>
              <a:t> cereals, seeds and vegetable oils (linseed, olive, walnut or rapeseed) rich in omega 3. They help strengthen the hydrolipidic film and protect the skin from external aggression!</a:t>
            </a:r>
          </a:p>
          <a:p>
            <a:endParaRPr lang="en-US" b="0" dirty="0"/>
          </a:p>
          <a:p>
            <a:r>
              <a:rPr lang="en-US" b="1" dirty="0"/>
              <a:t>Regular, restorative sleep</a:t>
            </a:r>
          </a:p>
          <a:p>
            <a:r>
              <a:rPr lang="en-US" b="0" dirty="0"/>
              <a:t>And because we can't talk about healthy living without talking about sleep, try to maintain a regular sleep cycle, with at least 7 hours of sleep per night. This time of rest allows your skin to oxygenate itself and regenerate better, making it more resistant to pollution.</a:t>
            </a:r>
          </a:p>
          <a:p>
            <a:endParaRPr lang="en-US" b="0" dirty="0"/>
          </a:p>
          <a:p>
            <a:r>
              <a:rPr lang="en-US" b="0" dirty="0"/>
              <a:t>These grandmotherly remedies can be used regularly to protect the skin from the harmful effects of pollution and maintain healthy, radiant skin.</a:t>
            </a:r>
            <a:endParaRPr lang="fr-FR" b="0" dirty="0"/>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23</a:t>
            </a:fld>
            <a:endParaRPr lang="fr-FR"/>
          </a:p>
        </p:txBody>
      </p:sp>
    </p:spTree>
    <p:extLst>
      <p:ext uri="{BB962C8B-B14F-4D97-AF65-F5344CB8AC3E}">
        <p14:creationId xmlns:p14="http://schemas.microsoft.com/office/powerpoint/2010/main" val="515548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a:t>Exogenous Antioxidants</a:t>
            </a:r>
          </a:p>
          <a:p>
            <a:endParaRPr lang="en-US" dirty="0"/>
          </a:p>
          <a:p>
            <a:r>
              <a:rPr lang="en-US" b="1" dirty="0"/>
              <a:t>Vitamin C</a:t>
            </a:r>
            <a:br>
              <a:rPr lang="en-US" dirty="0"/>
            </a:br>
            <a:r>
              <a:rPr lang="en-US" dirty="0"/>
              <a:t>Vitamin C works by neutralizing harmful substances, but it is also essential for boosting the immune system and for tissue synthesis/repair throughout the body (it is necessary for collagen synthesis as it is involved in hydroxylation reactions, which stabilize collagen structure). Severe vitamin C deficiency after a period of reduced intake can lead to scurvy (resulting in impaired collagen synthesis). According to the European Food Safety Authority (EFSA), there is no maximum daily limit for this vitamin.</a:t>
            </a:r>
            <a:br>
              <a:rPr lang="en-US" dirty="0"/>
            </a:br>
            <a:r>
              <a:rPr lang="en-US" dirty="0"/>
              <a:t>To obtain vitamin C through diet, we can consume fruits such as oranges, strawberries, or kiwis, and vegetables such as bell peppers, spinach, and broccoli.</a:t>
            </a:r>
          </a:p>
          <a:p>
            <a:endParaRPr lang="en-US" dirty="0"/>
          </a:p>
          <a:p>
            <a:r>
              <a:rPr lang="en-US" b="1" dirty="0"/>
              <a:t>Quercetin</a:t>
            </a:r>
            <a:br>
              <a:rPr lang="en-US" dirty="0"/>
            </a:br>
            <a:r>
              <a:rPr lang="en-US" dirty="0" err="1"/>
              <a:t>Quercetin</a:t>
            </a:r>
            <a:r>
              <a:rPr lang="en-US" dirty="0"/>
              <a:t> is a plant pigment with a primary </a:t>
            </a:r>
            <a:r>
              <a:rPr lang="en-US" dirty="0" err="1"/>
              <a:t>senolytic</a:t>
            </a:r>
            <a:r>
              <a:rPr lang="en-US" dirty="0"/>
              <a:t> function, meaning it helps to eliminate senescent or "old" cells; this is an anti-aging mechanism. It also has anti-inflammatory properties that contribute to overall well-being.</a:t>
            </a:r>
            <a:br>
              <a:rPr lang="en-US" dirty="0"/>
            </a:br>
            <a:r>
              <a:rPr lang="en-US" dirty="0"/>
              <a:t>Some foods particularly rich in quercetin are of plant origin, such as red grapes, onions, green tea, apples, or berries.</a:t>
            </a:r>
          </a:p>
          <a:p>
            <a:endParaRPr lang="en-US" dirty="0"/>
          </a:p>
          <a:p>
            <a:r>
              <a:rPr lang="en-US" b="1" dirty="0"/>
              <a:t>Vitamin E</a:t>
            </a:r>
            <a:br>
              <a:rPr lang="en-US" dirty="0"/>
            </a:br>
            <a:r>
              <a:rPr lang="en-US" dirty="0"/>
              <a:t>Vitamin E is particularly effective in protecting polyunsaturated fatty acids, such as omega-3s, present in cell membranes and the brain, from oxidation. It is also important for maintaining healthy tissues such as the skin and eyes, aids in red blood cell formation, and has anti-inflammatory properties. According to the EFSA, the recommended daily intake is 300 mg/day for adults.</a:t>
            </a:r>
            <a:br>
              <a:rPr lang="en-US" dirty="0"/>
            </a:br>
            <a:r>
              <a:rPr lang="en-US" dirty="0"/>
              <a:t>Foods rich in vitamin E include vegetable oils and, to a lesser extent, seeds and cereals. Wheat germ oil is the richest natural source of vitamin E.</a:t>
            </a:r>
          </a:p>
          <a:p>
            <a:endParaRPr lang="en-US" dirty="0"/>
          </a:p>
          <a:p>
            <a:r>
              <a:rPr lang="en-US" b="1" dirty="0"/>
              <a:t>Trans-Resveratrol</a:t>
            </a:r>
            <a:br>
              <a:rPr lang="en-US" dirty="0"/>
            </a:br>
            <a:r>
              <a:rPr lang="en-US" dirty="0"/>
              <a:t>Resveratrol is a plant pigment that, in addition to having anti-aging properties due to its antioxidant activity, is associated with increased insulin sensitivity and cardiovascular health benefits.</a:t>
            </a:r>
            <a:br>
              <a:rPr lang="en-US" dirty="0"/>
            </a:br>
            <a:r>
              <a:rPr lang="en-US" dirty="0"/>
              <a:t>It is found in certain plant foods such as the skin of red grapes, currants, blackberries, and peanuts. It is also found in high concentration in the root of </a:t>
            </a:r>
            <a:r>
              <a:rPr lang="en-US" i="1" dirty="0" err="1"/>
              <a:t>Fallopia</a:t>
            </a:r>
            <a:r>
              <a:rPr lang="en-US" i="1" dirty="0"/>
              <a:t> japonica</a:t>
            </a:r>
            <a:r>
              <a:rPr lang="en-US" dirty="0"/>
              <a:t> (</a:t>
            </a:r>
            <a:r>
              <a:rPr lang="en-US" i="1" dirty="0"/>
              <a:t>Polygonum </a:t>
            </a:r>
            <a:r>
              <a:rPr lang="en-US" i="1" dirty="0" err="1"/>
              <a:t>cuspidatum</a:t>
            </a:r>
            <a:r>
              <a:rPr lang="en-US" dirty="0"/>
              <a:t>), a shrub with healing properties.</a:t>
            </a:r>
          </a:p>
          <a:p>
            <a:endParaRPr lang="en-US" dirty="0"/>
          </a:p>
          <a:p>
            <a:r>
              <a:rPr lang="en-US" b="1" dirty="0"/>
              <a:t>Astaxanthin</a:t>
            </a:r>
            <a:br>
              <a:rPr lang="en-US" dirty="0"/>
            </a:br>
            <a:r>
              <a:rPr lang="en-US" dirty="0" err="1"/>
              <a:t>Astaxanthin</a:t>
            </a:r>
            <a:r>
              <a:rPr lang="en-US" dirty="0"/>
              <a:t> is a natural carotenoid pigment with powerful antioxidant properties. It has an antioxidant power 14 times greater than that of vitamin E and 64 times greater than that of vitamin C. It is also attributed with various health benefits, such as reducing the risk of heart disease due to its anti-inflammatory properties, protecting against UV damage from the sun, and improving skin health.</a:t>
            </a:r>
            <a:br>
              <a:rPr lang="en-US" dirty="0"/>
            </a:br>
            <a:r>
              <a:rPr lang="en-US" dirty="0"/>
              <a:t>It is naturally present in seafood, salmon, trout, krill, shrimp, crayfish, and certain types of algae and microalgae.</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24</a:t>
            </a:fld>
            <a:endParaRPr lang="fr-FR"/>
          </a:p>
        </p:txBody>
      </p:sp>
    </p:spTree>
    <p:extLst>
      <p:ext uri="{BB962C8B-B14F-4D97-AF65-F5344CB8AC3E}">
        <p14:creationId xmlns:p14="http://schemas.microsoft.com/office/powerpoint/2010/main" val="4112264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25</a:t>
            </a:fld>
            <a:endParaRPr lang="fr-FR"/>
          </a:p>
        </p:txBody>
      </p:sp>
    </p:spTree>
    <p:extLst>
      <p:ext uri="{BB962C8B-B14F-4D97-AF65-F5344CB8AC3E}">
        <p14:creationId xmlns:p14="http://schemas.microsoft.com/office/powerpoint/2010/main" val="39978272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02955"/>
            <a:r>
              <a:rPr lang="fr-FR" sz="1600" dirty="0">
                <a:latin typeface="Aptos" panose="020B0004020202020204" pitchFamily="34" charset="0"/>
                <a:ea typeface="Aptos" panose="020B0004020202020204" pitchFamily="34" charset="0"/>
                <a:cs typeface="Aptos" panose="020B0004020202020204" pitchFamily="34" charset="0"/>
              </a:rPr>
              <a:t>MERCI</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26</a:t>
            </a:fld>
            <a:endParaRPr lang="fr-FR"/>
          </a:p>
        </p:txBody>
      </p:sp>
    </p:spTree>
    <p:extLst>
      <p:ext uri="{BB962C8B-B14F-4D97-AF65-F5344CB8AC3E}">
        <p14:creationId xmlns:p14="http://schemas.microsoft.com/office/powerpoint/2010/main" val="245812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None/>
            </a:pPr>
            <a:endParaRPr lang="fr-FR" dirty="0"/>
          </a:p>
          <a:p>
            <a:pPr algn="l"/>
            <a:r>
              <a:rPr lang="en-US" sz="1200" b="1" u="sng" dirty="0">
                <a:solidFill>
                  <a:srgbClr val="3E3E3E"/>
                </a:solidFill>
                <a:effectLst/>
                <a:latin typeface="KyivType Sans2" pitchFamily="2" charset="77"/>
              </a:rPr>
              <a:t>Impact of Air Pollution on General Health according to the </a:t>
            </a:r>
            <a:r>
              <a:rPr lang="en-US" b="1" dirty="0"/>
              <a:t>World Health </a:t>
            </a:r>
            <a:r>
              <a:rPr lang="en-US" b="1" dirty="0" err="1"/>
              <a:t>Organisation</a:t>
            </a:r>
            <a:r>
              <a:rPr lang="en-US" b="1" dirty="0"/>
              <a:t> </a:t>
            </a:r>
          </a:p>
          <a:p>
            <a:pPr marL="171450" indent="-171450" algn="l">
              <a:buFont typeface="Arial" panose="020B0604020202020204" pitchFamily="34" charset="0"/>
              <a:buChar char="•"/>
            </a:pPr>
            <a:r>
              <a:rPr lang="en-US" b="1" dirty="0"/>
              <a:t>Heart attacks: </a:t>
            </a:r>
            <a:r>
              <a:rPr lang="en-US" b="0" dirty="0"/>
              <a:t>Exposure to air pollution increases the risk of heart attacks and strokes by 20-30%.</a:t>
            </a:r>
          </a:p>
          <a:p>
            <a:pPr marL="150739" indent="-150739">
              <a:buFont typeface="Arial" panose="020B0604020202020204" pitchFamily="34" charset="0"/>
              <a:buChar char="•"/>
            </a:pPr>
            <a:r>
              <a:rPr lang="en-US" b="1" dirty="0"/>
              <a:t>Asthma: </a:t>
            </a:r>
            <a:r>
              <a:rPr lang="en-US" b="0" dirty="0"/>
              <a:t>Around 40% of asthma cases in children are linked to air pollution.</a:t>
            </a:r>
          </a:p>
          <a:p>
            <a:endParaRPr lang="en-US" b="0" dirty="0"/>
          </a:p>
          <a:p>
            <a:pPr marL="150739" indent="-150739">
              <a:buFont typeface="Arial" panose="020B0604020202020204" pitchFamily="34" charset="0"/>
              <a:buChar char="•"/>
            </a:pPr>
            <a:endParaRPr lang="en-US" b="0" dirty="0"/>
          </a:p>
          <a:p>
            <a:r>
              <a:rPr lang="fr-FR" b="1" dirty="0" err="1"/>
              <a:t>Improvements</a:t>
            </a:r>
            <a:r>
              <a:rPr lang="fr-FR" b="1" dirty="0"/>
              <a:t> and Control </a:t>
            </a:r>
            <a:r>
              <a:rPr lang="fr-FR" b="1" dirty="0" err="1"/>
              <a:t>Measures</a:t>
            </a:r>
            <a:endParaRPr lang="fr-FR" b="1" dirty="0"/>
          </a:p>
          <a:p>
            <a:pPr marL="150739" indent="-150739">
              <a:buFont typeface="Arial" panose="020B0604020202020204" pitchFamily="34" charset="0"/>
              <a:buChar char="•"/>
            </a:pPr>
            <a:r>
              <a:rPr lang="en-US" b="1" dirty="0"/>
              <a:t>Mortality reductions: </a:t>
            </a:r>
            <a:r>
              <a:rPr lang="en-US" b="0" dirty="0"/>
              <a:t>Strict pollution control measures could reduce the number of premature deaths. For example, a 50% reduction in </a:t>
            </a:r>
            <a:r>
              <a:rPr lang="en-US" b="1" dirty="0"/>
              <a:t>Fine Particles </a:t>
            </a:r>
            <a:r>
              <a:rPr lang="en-US" b="0" dirty="0"/>
              <a:t>PM2.5 levels could save around 2.5 million lives a year.</a:t>
            </a:r>
          </a:p>
          <a:p>
            <a:pPr marL="150739" indent="-150739">
              <a:buFont typeface="Arial" panose="020B0604020202020204" pitchFamily="34" charset="0"/>
              <a:buChar char="•"/>
            </a:pPr>
            <a:r>
              <a:rPr lang="en-US" b="1" dirty="0"/>
              <a:t>Local improvements: </a:t>
            </a:r>
            <a:r>
              <a:rPr lang="en-US" b="0" dirty="0"/>
              <a:t>In Beijing, pollution reduction policies have reduced </a:t>
            </a:r>
            <a:r>
              <a:rPr lang="en-US" b="1" dirty="0"/>
              <a:t>Fine Particles </a:t>
            </a:r>
            <a:r>
              <a:rPr lang="en-US" b="0" dirty="0"/>
              <a:t>PM2.5 levels by more than 25% between 2013 and 2017.</a:t>
            </a:r>
          </a:p>
          <a:p>
            <a:endParaRPr lang="en-US" b="1" dirty="0"/>
          </a:p>
          <a:p>
            <a:r>
              <a:rPr lang="en-US" dirty="0"/>
              <a:t>These figures show the scale and severity of the impact of air pollution on public health and the economy, underlining the importance of global efforts to reduce pollution levels and protect human health.</a:t>
            </a:r>
            <a:endParaRPr lang="fr-FR" dirty="0"/>
          </a:p>
          <a:p>
            <a:endParaRPr lang="fr-FR" dirty="0"/>
          </a:p>
          <a:p>
            <a:endParaRPr lang="en-US" b="1" dirty="0"/>
          </a:p>
          <a:p>
            <a:r>
              <a:rPr lang="en-US" b="1" dirty="0"/>
              <a:t>Impact of Air Pollution on Health</a:t>
            </a:r>
          </a:p>
          <a:p>
            <a:endParaRPr lang="en-US" dirty="0"/>
          </a:p>
          <a:p>
            <a:r>
              <a:rPr lang="en-US" b="1" dirty="0"/>
              <a:t>Respiratory Diseases:</a:t>
            </a:r>
            <a:endParaRPr lang="en-US" dirty="0"/>
          </a:p>
          <a:p>
            <a:pPr>
              <a:buFont typeface="Arial" panose="020B0604020202020204" pitchFamily="34" charset="0"/>
              <a:buChar char="•"/>
            </a:pPr>
            <a:r>
              <a:rPr lang="en-US" b="1" dirty="0"/>
              <a:t>Asthma:</a:t>
            </a:r>
            <a:r>
              <a:rPr lang="en-US" dirty="0"/>
              <a:t> Aggravated by pollutants like ozone and fine particles (PM2.5).</a:t>
            </a:r>
          </a:p>
          <a:p>
            <a:pPr>
              <a:buFont typeface="Arial" panose="020B0604020202020204" pitchFamily="34" charset="0"/>
              <a:buChar char="•"/>
            </a:pPr>
            <a:r>
              <a:rPr lang="en-US" b="1" dirty="0"/>
              <a:t>Chronic bronchitis and emphysema:</a:t>
            </a:r>
            <a:r>
              <a:rPr lang="en-US" dirty="0"/>
              <a:t> Linked to prolonged exposure to pollutants.</a:t>
            </a:r>
          </a:p>
          <a:p>
            <a:pPr>
              <a:buFont typeface="Arial" panose="020B0604020202020204" pitchFamily="34" charset="0"/>
              <a:buChar char="•"/>
            </a:pPr>
            <a:r>
              <a:rPr lang="en-US" b="1" dirty="0"/>
              <a:t>Acute respiratory infections:</a:t>
            </a:r>
            <a:r>
              <a:rPr lang="en-US" dirty="0"/>
              <a:t> Particularly in children.</a:t>
            </a:r>
          </a:p>
          <a:p>
            <a:pPr>
              <a:buFont typeface="Arial" panose="020B0604020202020204" pitchFamily="34" charset="0"/>
              <a:buChar char="•"/>
            </a:pPr>
            <a:endParaRPr lang="en-US" dirty="0"/>
          </a:p>
          <a:p>
            <a:r>
              <a:rPr lang="en-US" b="1" dirty="0"/>
              <a:t>Cardiovascular Diseases:</a:t>
            </a:r>
            <a:endParaRPr lang="en-US" dirty="0"/>
          </a:p>
          <a:p>
            <a:pPr>
              <a:buFont typeface="Arial" panose="020B0604020202020204" pitchFamily="34" charset="0"/>
              <a:buChar char="•"/>
            </a:pPr>
            <a:r>
              <a:rPr lang="en-US" b="1" dirty="0"/>
              <a:t>Heart attacks:</a:t>
            </a:r>
            <a:r>
              <a:rPr lang="en-US" dirty="0"/>
              <a:t> Increased by high pollution levels.</a:t>
            </a:r>
          </a:p>
          <a:p>
            <a:pPr>
              <a:buFont typeface="Arial" panose="020B0604020202020204" pitchFamily="34" charset="0"/>
              <a:buChar char="•"/>
            </a:pPr>
            <a:r>
              <a:rPr lang="en-US" b="1" dirty="0"/>
              <a:t>High blood pressure:</a:t>
            </a:r>
            <a:r>
              <a:rPr lang="en-US" dirty="0"/>
              <a:t> Linked to continuous exposure to fine particles.</a:t>
            </a:r>
          </a:p>
          <a:p>
            <a:pPr>
              <a:buFont typeface="Arial" panose="020B0604020202020204" pitchFamily="34" charset="0"/>
              <a:buChar char="•"/>
            </a:pPr>
            <a:endParaRPr lang="en-US" dirty="0"/>
          </a:p>
          <a:p>
            <a:r>
              <a:rPr lang="en-US" b="1" dirty="0"/>
              <a:t>Lung Cancer:</a:t>
            </a:r>
            <a:endParaRPr lang="en-US" dirty="0"/>
          </a:p>
          <a:p>
            <a:pPr>
              <a:buFont typeface="Arial" panose="020B0604020202020204" pitchFamily="34" charset="0"/>
              <a:buChar char="•"/>
            </a:pPr>
            <a:r>
              <a:rPr lang="en-US" b="0" dirty="0"/>
              <a:t>Increased risk of lung cancer due to pollutants like polycyclic aromatic hydrocarbons (PAHs) and heavy metals. The WHO classifies outdoor air pollution as a definite carcinogen (group 1), responsible for many cases of lung cancer </a:t>
            </a:r>
          </a:p>
          <a:p>
            <a:pPr>
              <a:buFont typeface="Arial" panose="020B0604020202020204" pitchFamily="34" charset="0"/>
              <a:buChar char="•"/>
            </a:pPr>
            <a:endParaRPr lang="en-US" dirty="0"/>
          </a:p>
          <a:p>
            <a:r>
              <a:rPr lang="en-US" b="1" dirty="0"/>
              <a:t>Effects on the Immune System:</a:t>
            </a:r>
            <a:endParaRPr lang="en-US" dirty="0"/>
          </a:p>
          <a:p>
            <a:pPr>
              <a:buFont typeface="Arial" panose="020B0604020202020204" pitchFamily="34" charset="0"/>
              <a:buChar char="•"/>
            </a:pPr>
            <a:r>
              <a:rPr lang="en-US" b="0" dirty="0"/>
              <a:t>Reduced immune capacity, making individuals more susceptible to infections.</a:t>
            </a:r>
          </a:p>
          <a:p>
            <a:pPr>
              <a:buFont typeface="Arial" panose="020B0604020202020204" pitchFamily="34" charset="0"/>
              <a:buChar char="•"/>
            </a:pPr>
            <a:endParaRPr lang="en-US" dirty="0"/>
          </a:p>
          <a:p>
            <a:r>
              <a:rPr lang="en-US" b="1" dirty="0"/>
              <a:t>Effects on Pregnancy and Development:</a:t>
            </a:r>
            <a:endParaRPr lang="en-US" dirty="0"/>
          </a:p>
          <a:p>
            <a:pPr>
              <a:buFont typeface="Arial" panose="020B0604020202020204" pitchFamily="34" charset="0"/>
              <a:buChar char="•"/>
            </a:pPr>
            <a:r>
              <a:rPr lang="en-US" b="0" dirty="0"/>
              <a:t>Premature births and low birth weight.</a:t>
            </a:r>
          </a:p>
          <a:p>
            <a:pPr>
              <a:buFont typeface="Arial" panose="020B0604020202020204" pitchFamily="34" charset="0"/>
              <a:buChar char="•"/>
            </a:pPr>
            <a:r>
              <a:rPr lang="en-US" b="0" dirty="0"/>
              <a:t>Delayed cognitive and physical development in children exposed to intrauterine pollution.</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3</a:t>
            </a:fld>
            <a:endParaRPr lang="fr-FR"/>
          </a:p>
        </p:txBody>
      </p:sp>
    </p:spTree>
    <p:extLst>
      <p:ext uri="{BB962C8B-B14F-4D97-AF65-F5344CB8AC3E}">
        <p14:creationId xmlns:p14="http://schemas.microsoft.com/office/powerpoint/2010/main" val="4139095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err="1"/>
              <a:t>Environmental</a:t>
            </a:r>
            <a:r>
              <a:rPr lang="fr-FR" b="1" dirty="0"/>
              <a:t> </a:t>
            </a:r>
            <a:r>
              <a:rPr lang="fr-FR" b="1" dirty="0" err="1"/>
              <a:t>effects</a:t>
            </a:r>
            <a:endParaRPr lang="fr-FR" b="1" dirty="0"/>
          </a:p>
          <a:p>
            <a:pPr marL="150739" indent="-150739">
              <a:buFont typeface="Arial" panose="020B0604020202020204" pitchFamily="34" charset="0"/>
              <a:buChar char="•"/>
            </a:pPr>
            <a:r>
              <a:rPr lang="fr-FR" dirty="0"/>
              <a:t>Acidification: Acid </a:t>
            </a:r>
            <a:r>
              <a:rPr lang="fr-FR" dirty="0" err="1"/>
              <a:t>rain</a:t>
            </a:r>
            <a:r>
              <a:rPr lang="fr-FR" dirty="0"/>
              <a:t> </a:t>
            </a:r>
            <a:r>
              <a:rPr lang="fr-FR" dirty="0" err="1"/>
              <a:t>caused</a:t>
            </a:r>
            <a:r>
              <a:rPr lang="fr-FR" dirty="0"/>
              <a:t> by </a:t>
            </a:r>
            <a:r>
              <a:rPr lang="en-US" b="1" dirty="0"/>
              <a:t>Sulphur dioxide </a:t>
            </a:r>
            <a:r>
              <a:rPr lang="fr-FR" dirty="0"/>
              <a:t>SO2 and </a:t>
            </a:r>
            <a:r>
              <a:rPr lang="fr-FR" b="1" dirty="0" err="1"/>
              <a:t>nitrogen</a:t>
            </a:r>
            <a:r>
              <a:rPr lang="fr-FR" b="1" dirty="0"/>
              <a:t> oxides </a:t>
            </a:r>
            <a:r>
              <a:rPr lang="fr-FR" dirty="0"/>
              <a:t>NOx, </a:t>
            </a:r>
            <a:r>
              <a:rPr lang="fr-FR" dirty="0" err="1"/>
              <a:t>affecting</a:t>
            </a:r>
            <a:r>
              <a:rPr lang="fr-FR" dirty="0"/>
              <a:t> </a:t>
            </a:r>
            <a:r>
              <a:rPr lang="fr-FR" dirty="0" err="1"/>
              <a:t>soils</a:t>
            </a:r>
            <a:r>
              <a:rPr lang="fr-FR" dirty="0"/>
              <a:t>, </a:t>
            </a:r>
            <a:r>
              <a:rPr lang="fr-FR" dirty="0" err="1"/>
              <a:t>lakes</a:t>
            </a:r>
            <a:r>
              <a:rPr lang="fr-FR" dirty="0"/>
              <a:t> and </a:t>
            </a:r>
            <a:r>
              <a:rPr lang="fr-FR" dirty="0" err="1"/>
              <a:t>forests</a:t>
            </a:r>
            <a:r>
              <a:rPr lang="fr-FR" dirty="0"/>
              <a:t>.</a:t>
            </a:r>
          </a:p>
          <a:p>
            <a:pPr marL="150739" indent="-150739">
              <a:buFont typeface="Arial" panose="020B0604020202020204" pitchFamily="34" charset="0"/>
              <a:buChar char="•"/>
            </a:pPr>
            <a:r>
              <a:rPr lang="fr-FR" dirty="0"/>
              <a:t>Eutrophication: </a:t>
            </a:r>
            <a:r>
              <a:rPr lang="fr-FR" dirty="0" err="1"/>
              <a:t>Deposition</a:t>
            </a:r>
            <a:r>
              <a:rPr lang="fr-FR" dirty="0"/>
              <a:t> of </a:t>
            </a:r>
            <a:r>
              <a:rPr lang="fr-FR" dirty="0" err="1"/>
              <a:t>nutrients</a:t>
            </a:r>
            <a:r>
              <a:rPr lang="fr-FR" dirty="0"/>
              <a:t> (</a:t>
            </a:r>
            <a:r>
              <a:rPr lang="fr-FR" b="1" i="0" dirty="0">
                <a:solidFill>
                  <a:srgbClr val="1F1F1F"/>
                </a:solidFill>
                <a:effectLst/>
                <a:highlight>
                  <a:srgbClr val="FFFFFF"/>
                </a:highlight>
                <a:latin typeface="Google Sans"/>
              </a:rPr>
              <a:t>ammoniac</a:t>
            </a:r>
            <a:r>
              <a:rPr lang="fr-FR" b="0" i="0" dirty="0">
                <a:solidFill>
                  <a:srgbClr val="1F1F1F"/>
                </a:solidFill>
                <a:effectLst/>
                <a:highlight>
                  <a:srgbClr val="FFFFFF"/>
                </a:highlight>
                <a:latin typeface="Google Sans"/>
              </a:rPr>
              <a:t> </a:t>
            </a:r>
            <a:r>
              <a:rPr lang="fr-FR" dirty="0"/>
              <a:t>NH3, </a:t>
            </a:r>
            <a:r>
              <a:rPr lang="fr-FR" b="1" dirty="0" err="1"/>
              <a:t>nitrogen</a:t>
            </a:r>
            <a:r>
              <a:rPr lang="fr-FR" b="1" dirty="0"/>
              <a:t> oxides </a:t>
            </a:r>
            <a:r>
              <a:rPr lang="fr-FR" dirty="0"/>
              <a:t>NOx) in </a:t>
            </a:r>
            <a:r>
              <a:rPr lang="fr-FR" dirty="0" err="1"/>
              <a:t>aquatic</a:t>
            </a:r>
            <a:r>
              <a:rPr lang="fr-FR" dirty="0"/>
              <a:t> </a:t>
            </a:r>
            <a:r>
              <a:rPr lang="fr-FR" dirty="0" err="1"/>
              <a:t>ecosystems</a:t>
            </a:r>
            <a:r>
              <a:rPr lang="fr-FR" dirty="0"/>
              <a:t>, </a:t>
            </a:r>
            <a:r>
              <a:rPr lang="fr-FR" dirty="0" err="1"/>
              <a:t>causing</a:t>
            </a:r>
            <a:r>
              <a:rPr lang="fr-FR" dirty="0"/>
              <a:t> </a:t>
            </a:r>
            <a:r>
              <a:rPr lang="fr-FR" dirty="0" err="1"/>
              <a:t>algae</a:t>
            </a:r>
            <a:r>
              <a:rPr lang="fr-FR" dirty="0"/>
              <a:t> </a:t>
            </a:r>
            <a:r>
              <a:rPr lang="fr-FR" dirty="0" err="1"/>
              <a:t>proliferation</a:t>
            </a:r>
            <a:r>
              <a:rPr lang="fr-FR" dirty="0"/>
              <a:t>.</a:t>
            </a:r>
          </a:p>
          <a:p>
            <a:pPr marL="150739" indent="-150739">
              <a:buFont typeface="Arial" panose="020B0604020202020204" pitchFamily="34" charset="0"/>
              <a:buChar char="•"/>
            </a:pPr>
            <a:r>
              <a:rPr lang="fr-FR" dirty="0" err="1"/>
              <a:t>Crop</a:t>
            </a:r>
            <a:r>
              <a:rPr lang="fr-FR" dirty="0"/>
              <a:t> damage: </a:t>
            </a:r>
            <a:r>
              <a:rPr lang="fr-FR" dirty="0" err="1"/>
              <a:t>Tropospheric</a:t>
            </a:r>
            <a:r>
              <a:rPr lang="fr-FR" dirty="0"/>
              <a:t> ozone damages plants, </a:t>
            </a:r>
            <a:r>
              <a:rPr lang="fr-FR" dirty="0" err="1"/>
              <a:t>reducing</a:t>
            </a:r>
            <a:r>
              <a:rPr lang="fr-FR" dirty="0"/>
              <a:t> agricultural </a:t>
            </a:r>
            <a:r>
              <a:rPr lang="fr-FR" dirty="0" err="1"/>
              <a:t>yields</a:t>
            </a:r>
            <a:r>
              <a:rPr lang="fr-FR" dirty="0"/>
              <a:t>.</a:t>
            </a:r>
          </a:p>
          <a:p>
            <a:pPr marL="150739" indent="-150739">
              <a:buFont typeface="Arial" panose="020B0604020202020204" pitchFamily="34" charset="0"/>
              <a:buChar char="•"/>
            </a:pPr>
            <a:r>
              <a:rPr lang="fr-FR" dirty="0" err="1"/>
              <a:t>Climate</a:t>
            </a:r>
            <a:r>
              <a:rPr lang="fr-FR" dirty="0"/>
              <a:t> Change: </a:t>
            </a:r>
            <a:r>
              <a:rPr lang="fr-FR" dirty="0" err="1"/>
              <a:t>Greenhouse</a:t>
            </a:r>
            <a:r>
              <a:rPr lang="fr-FR" dirty="0"/>
              <a:t> </a:t>
            </a:r>
            <a:r>
              <a:rPr lang="fr-FR" dirty="0" err="1"/>
              <a:t>gases</a:t>
            </a:r>
            <a:r>
              <a:rPr lang="fr-FR" dirty="0"/>
              <a:t> (</a:t>
            </a:r>
            <a:r>
              <a:rPr lang="fr-FR" b="1" dirty="0" err="1"/>
              <a:t>carbon</a:t>
            </a:r>
            <a:r>
              <a:rPr lang="fr-FR" b="1" dirty="0"/>
              <a:t> </a:t>
            </a:r>
            <a:r>
              <a:rPr lang="fr-FR" b="1" dirty="0" err="1"/>
              <a:t>dioxide</a:t>
            </a:r>
            <a:r>
              <a:rPr lang="fr-FR" b="1" dirty="0"/>
              <a:t> </a:t>
            </a:r>
            <a:r>
              <a:rPr lang="fr-FR" dirty="0"/>
              <a:t>CO2, </a:t>
            </a:r>
            <a:r>
              <a:rPr lang="fr-FR" b="1" i="0" dirty="0" err="1">
                <a:solidFill>
                  <a:srgbClr val="1F1F1F"/>
                </a:solidFill>
                <a:effectLst/>
                <a:highlight>
                  <a:srgbClr val="FFFFFF"/>
                </a:highlight>
                <a:latin typeface="Google Sans"/>
              </a:rPr>
              <a:t>methane</a:t>
            </a:r>
            <a:r>
              <a:rPr lang="fr-FR" b="0" i="0" dirty="0">
                <a:solidFill>
                  <a:srgbClr val="1F1F1F"/>
                </a:solidFill>
                <a:effectLst/>
                <a:highlight>
                  <a:srgbClr val="FFFFFF"/>
                </a:highlight>
                <a:latin typeface="Google Sans"/>
              </a:rPr>
              <a:t> </a:t>
            </a:r>
            <a:r>
              <a:rPr lang="fr-FR" dirty="0"/>
              <a:t>CH4) </a:t>
            </a:r>
            <a:r>
              <a:rPr lang="fr-FR" dirty="0" err="1"/>
              <a:t>contribute</a:t>
            </a:r>
            <a:r>
              <a:rPr lang="fr-FR" dirty="0"/>
              <a:t> to global </a:t>
            </a:r>
            <a:r>
              <a:rPr lang="fr-FR" dirty="0" err="1"/>
              <a:t>warming</a:t>
            </a:r>
            <a:r>
              <a:rPr lang="fr-FR" dirty="0"/>
              <a:t>.</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4</a:t>
            </a:fld>
            <a:endParaRPr lang="fr-FR"/>
          </a:p>
        </p:txBody>
      </p:sp>
    </p:spTree>
    <p:extLst>
      <p:ext uri="{BB962C8B-B14F-4D97-AF65-F5344CB8AC3E}">
        <p14:creationId xmlns:p14="http://schemas.microsoft.com/office/powerpoint/2010/main" val="1805530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Domestic pollution refers to the contamination of air, water and surfaces inside homes and buildings by harmful substances. These pollutants can come from a variety of internal sources and can have harmful effects on human health and the indoor environment.</a:t>
            </a:r>
          </a:p>
          <a:p>
            <a:endParaRPr lang="en-US" b="1" dirty="0"/>
          </a:p>
          <a:p>
            <a:r>
              <a:rPr lang="en-US" b="1" dirty="0"/>
              <a:t>Sources of Domestic Pollution</a:t>
            </a:r>
          </a:p>
          <a:p>
            <a:r>
              <a:rPr lang="en-US" b="1" dirty="0"/>
              <a:t>Cleaning products :</a:t>
            </a:r>
          </a:p>
          <a:p>
            <a:r>
              <a:rPr lang="en-US" b="0" dirty="0"/>
              <a:t>Often contain volatile chemicals that can release </a:t>
            </a:r>
            <a:r>
              <a:rPr lang="en-US" b="1" i="1" dirty="0"/>
              <a:t>volatile organic compounds (VOCs</a:t>
            </a:r>
            <a:r>
              <a:rPr lang="en-US" b="0" dirty="0"/>
              <a:t>) into indoor air. (e.g. bleach, washing-up liquid with perfume, oven/carpet cleaner, etc.)</a:t>
            </a:r>
          </a:p>
          <a:p>
            <a:endParaRPr lang="en-US" b="1" dirty="0"/>
          </a:p>
          <a:p>
            <a:r>
              <a:rPr lang="en-US" b="1" dirty="0"/>
              <a:t>Tobacco Smoke :</a:t>
            </a:r>
          </a:p>
          <a:p>
            <a:r>
              <a:rPr lang="en-US" b="0" dirty="0"/>
              <a:t>Smoking indoors produces thousands of toxic chemicals that can remain in the air and on surfaces. Vaping products produce only a small fraction of the chemicals found in tobacco smoke and produce lower levels of potentially harmful </a:t>
            </a:r>
            <a:r>
              <a:rPr lang="en-US" b="0" dirty="0" err="1"/>
              <a:t>substances.That</a:t>
            </a:r>
            <a:r>
              <a:rPr lang="en-US" b="0" dirty="0"/>
              <a:t> said, vaping sprays contain chemicals that can sometimes be dangerous. In addition to nicotine, vaping liquids usually contain glycerol (vegetable </a:t>
            </a:r>
            <a:r>
              <a:rPr lang="en-US" b="0" dirty="0" err="1"/>
              <a:t>glycerine</a:t>
            </a:r>
            <a:r>
              <a:rPr lang="en-US" b="0" dirty="0"/>
              <a:t>) and propylene glycol (PG) as well as chemicals used for </a:t>
            </a:r>
            <a:r>
              <a:rPr lang="en-US" b="0" dirty="0" err="1"/>
              <a:t>flavouring</a:t>
            </a:r>
            <a:r>
              <a:rPr lang="en-US" b="0" dirty="0"/>
              <a:t>. (source HEALTH CANADA)</a:t>
            </a:r>
          </a:p>
          <a:p>
            <a:endParaRPr lang="en-US" b="1" dirty="0"/>
          </a:p>
          <a:p>
            <a:r>
              <a:rPr lang="en-US" b="1" dirty="0"/>
              <a:t>Combustion appliances :</a:t>
            </a:r>
          </a:p>
          <a:p>
            <a:r>
              <a:rPr lang="en-US" b="0" dirty="0"/>
              <a:t>Fireplaces, wood-burning stoves and gas cookers can emit fine particles and carbon monoxide (CO). Fuel oil is the most polluting heating system, along with the fire in the fireplace. Only 15% of the wood burnt is actually used for heating. At 85%, it goes up in smoke, producing polluting gases and very high emissions of fine particles.</a:t>
            </a:r>
          </a:p>
          <a:p>
            <a:endParaRPr lang="en-US" b="1" dirty="0"/>
          </a:p>
          <a:p>
            <a:r>
              <a:rPr lang="en-US" b="1" dirty="0"/>
              <a:t>Building materials and furnishings:</a:t>
            </a:r>
          </a:p>
          <a:p>
            <a:r>
              <a:rPr lang="en-US" b="0" dirty="0"/>
              <a:t>Furniture, carpets, paints and building materials can emit formaldehydes and other </a:t>
            </a:r>
            <a:r>
              <a:rPr lang="en-US" b="1" i="1" dirty="0"/>
              <a:t>volatile organic compounds  </a:t>
            </a:r>
            <a:r>
              <a:rPr lang="en-US" b="0" dirty="0"/>
              <a:t>VOCs.</a:t>
            </a:r>
          </a:p>
          <a:p>
            <a:endParaRPr lang="en-US" b="1" dirty="0"/>
          </a:p>
          <a:p>
            <a:r>
              <a:rPr lang="en-US" b="1" dirty="0" err="1"/>
              <a:t>Moulds</a:t>
            </a:r>
            <a:r>
              <a:rPr lang="en-US" b="1" dirty="0"/>
              <a:t> and Allergens:</a:t>
            </a:r>
          </a:p>
          <a:p>
            <a:r>
              <a:rPr lang="en-US" b="0" dirty="0"/>
              <a:t>Excessive humidity can lead to </a:t>
            </a:r>
            <a:r>
              <a:rPr lang="en-US" b="0" dirty="0" err="1"/>
              <a:t>mould</a:t>
            </a:r>
            <a:r>
              <a:rPr lang="en-US" b="0" dirty="0"/>
              <a:t> growth, while dust mites and pet hair can cause allergic reactions. (e.g. </a:t>
            </a:r>
            <a:r>
              <a:rPr lang="en-US" b="0" dirty="0" err="1"/>
              <a:t>Stachybotrys</a:t>
            </a:r>
            <a:r>
              <a:rPr lang="en-US" b="0" dirty="0"/>
              <a:t>: Commonly known as ‘black </a:t>
            </a:r>
            <a:r>
              <a:rPr lang="en-US" b="0" dirty="0" err="1"/>
              <a:t>mould</a:t>
            </a:r>
            <a:r>
              <a:rPr lang="en-US" b="0" dirty="0"/>
              <a:t>’, it is particularly toxic and grows on cellulose-rich materials such as wet wood and wallpaper).</a:t>
            </a:r>
          </a:p>
          <a:p>
            <a:endParaRPr lang="en-US" b="1" dirty="0"/>
          </a:p>
          <a:p>
            <a:r>
              <a:rPr lang="en-US" b="1" dirty="0"/>
              <a:t>Pesticides and Chemicals:</a:t>
            </a:r>
          </a:p>
          <a:p>
            <a:r>
              <a:rPr lang="en-US" b="0" dirty="0"/>
              <a:t>Use of pesticides, antimicrobial products, and other chemicals in and around the home.</a:t>
            </a:r>
          </a:p>
          <a:p>
            <a:endParaRPr lang="en-US" b="0" dirty="0"/>
          </a:p>
          <a:p>
            <a:r>
              <a:rPr lang="en-US" b="1" dirty="0"/>
              <a:t>Conclusion</a:t>
            </a:r>
          </a:p>
          <a:p>
            <a:r>
              <a:rPr lang="en-US" b="0" dirty="0"/>
              <a:t>Domestic pollution is a major public health concern, but it can be effectively managed through preventive measures and sound domestic practices. By being aware of the sources of pollution and taking steps to </a:t>
            </a:r>
            <a:r>
              <a:rPr lang="en-US" b="0" dirty="0" err="1"/>
              <a:t>minimise</a:t>
            </a:r>
            <a:r>
              <a:rPr lang="en-US" b="0" dirty="0"/>
              <a:t> them, we can create a healthier indoor environment for all occupants.</a:t>
            </a:r>
          </a:p>
          <a:p>
            <a:endParaRPr lang="en-US" b="1" dirty="0"/>
          </a:p>
          <a:p>
            <a:r>
              <a:rPr lang="en-US" b="1" dirty="0"/>
              <a:t>Measures to Reduce Domestic Pollution:</a:t>
            </a:r>
            <a:endParaRPr lang="en-US" dirty="0"/>
          </a:p>
          <a:p>
            <a:pPr>
              <a:buFont typeface="Arial" panose="020B0604020202020204" pitchFamily="34" charset="0"/>
              <a:buChar char="•"/>
            </a:pPr>
            <a:r>
              <a:rPr lang="en-US" b="1" dirty="0"/>
              <a:t>Ventilation:</a:t>
            </a:r>
            <a:r>
              <a:rPr lang="en-US" dirty="0"/>
              <a:t> Ensure proper ventilation to reduce pollutant concentration in indoor air.</a:t>
            </a:r>
          </a:p>
          <a:p>
            <a:pPr>
              <a:buFont typeface="Arial" panose="020B0604020202020204" pitchFamily="34" charset="0"/>
              <a:buChar char="•"/>
            </a:pPr>
            <a:r>
              <a:rPr lang="en-US" b="1" dirty="0"/>
              <a:t>Use of Non-Toxic Products:</a:t>
            </a:r>
            <a:r>
              <a:rPr lang="en-US" dirty="0"/>
              <a:t> </a:t>
            </a:r>
            <a:r>
              <a:rPr lang="en-US" dirty="0" err="1"/>
              <a:t>Opt</a:t>
            </a:r>
            <a:r>
              <a:rPr lang="en-US" dirty="0"/>
              <a:t> for eco-friendly cleaning products and low-VOC (</a:t>
            </a:r>
            <a:r>
              <a:rPr lang="en-US" b="1" i="1" dirty="0"/>
              <a:t>volatile organic compounds) </a:t>
            </a:r>
            <a:r>
              <a:rPr lang="en-US" dirty="0"/>
              <a:t> building materials.</a:t>
            </a:r>
          </a:p>
          <a:p>
            <a:pPr>
              <a:buFont typeface="Arial" panose="020B0604020202020204" pitchFamily="34" charset="0"/>
              <a:buChar char="•"/>
            </a:pPr>
            <a:r>
              <a:rPr lang="en-US" b="1" dirty="0"/>
              <a:t>Humidity Control:</a:t>
            </a:r>
            <a:r>
              <a:rPr lang="en-US" dirty="0"/>
              <a:t> Maintain relative humidity between 30-50% to prevent mold growth.</a:t>
            </a:r>
          </a:p>
          <a:p>
            <a:pPr>
              <a:buFont typeface="Arial" panose="020B0604020202020204" pitchFamily="34" charset="0"/>
              <a:buChar char="•"/>
            </a:pPr>
            <a:r>
              <a:rPr lang="en-US" b="1" dirty="0"/>
              <a:t>Appliance Maintenance:</a:t>
            </a:r>
            <a:r>
              <a:rPr lang="en-US" dirty="0"/>
              <a:t> Regularly maintain heating and cooking appliances for complete combustion and reduced pollutant emissions.</a:t>
            </a:r>
          </a:p>
          <a:p>
            <a:pPr>
              <a:buFont typeface="Arial" panose="020B0604020202020204" pitchFamily="34" charset="0"/>
              <a:buChar char="•"/>
            </a:pPr>
            <a:r>
              <a:rPr lang="en-US" b="1" dirty="0"/>
              <a:t>No Indoor Smoking:</a:t>
            </a:r>
            <a:r>
              <a:rPr lang="en-US" dirty="0"/>
              <a:t> Ban smoking indoors to eliminate a major source of indoor air pollution.</a:t>
            </a:r>
          </a:p>
          <a:p>
            <a:pPr marL="653202" lvl="1" indent="-251231">
              <a:buFont typeface="+mj-lt"/>
              <a:buAutoNum type="arabicPeriod"/>
            </a:pPr>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5</a:t>
            </a:fld>
            <a:endParaRPr lang="fr-FR"/>
          </a:p>
        </p:txBody>
      </p:sp>
    </p:spTree>
    <p:extLst>
      <p:ext uri="{BB962C8B-B14F-4D97-AF65-F5344CB8AC3E}">
        <p14:creationId xmlns:p14="http://schemas.microsoft.com/office/powerpoint/2010/main" val="314760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03940">
              <a:defRPr/>
            </a:pPr>
            <a:r>
              <a:rPr lang="en-US" dirty="0"/>
              <a:t>Air pollution has significant effects on the skin, which is the largest organ in the human body and serves as the first line of </a:t>
            </a:r>
            <a:r>
              <a:rPr lang="en-US" dirty="0" err="1"/>
              <a:t>defence</a:t>
            </a:r>
            <a:r>
              <a:rPr lang="en-US" dirty="0"/>
              <a:t> against external aggression.</a:t>
            </a:r>
          </a:p>
          <a:p>
            <a:pPr defTabSz="803940">
              <a:defRPr/>
            </a:pPr>
            <a:endParaRPr lang="en-US"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6</a:t>
            </a:fld>
            <a:endParaRPr lang="fr-FR"/>
          </a:p>
        </p:txBody>
      </p:sp>
    </p:spTree>
    <p:extLst>
      <p:ext uri="{BB962C8B-B14F-4D97-AF65-F5344CB8AC3E}">
        <p14:creationId xmlns:p14="http://schemas.microsoft.com/office/powerpoint/2010/main" val="3551161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Here are the main impacts of pollution on the skin:</a:t>
            </a:r>
          </a:p>
          <a:p>
            <a:pPr marL="200985" indent="-200985">
              <a:buAutoNum type="arabicPeriod"/>
            </a:pPr>
            <a:r>
              <a:rPr lang="fr-FR" b="1" dirty="0" err="1"/>
              <a:t>Premature</a:t>
            </a:r>
            <a:r>
              <a:rPr lang="fr-FR" b="1" dirty="0"/>
              <a:t> </a:t>
            </a:r>
            <a:r>
              <a:rPr lang="fr-FR" b="1" dirty="0" err="1"/>
              <a:t>ageing</a:t>
            </a:r>
            <a:endParaRPr lang="fr-FR" b="1" dirty="0"/>
          </a:p>
          <a:p>
            <a:pPr marL="150739" indent="-150739">
              <a:buFont typeface="Arial" panose="020B0604020202020204" pitchFamily="34" charset="0"/>
              <a:buChar char="•"/>
            </a:pPr>
            <a:r>
              <a:rPr lang="en-US" b="0" dirty="0"/>
              <a:t>Free radicals: Atmospheric pollutants such as fine particles (PM), nitrogen oxides (NOx), ozone (O3) and volatile organic compounds (VOCs) can generate free radicals that damage skin cells. This accelerates the skin's ageing process, leading to the appearance of wrinkles, fine lines and dark spots.</a:t>
            </a:r>
          </a:p>
          <a:p>
            <a:pPr marL="150739" indent="-150739">
              <a:buFont typeface="Arial" panose="020B0604020202020204" pitchFamily="34" charset="0"/>
              <a:buChar char="•"/>
            </a:pPr>
            <a:r>
              <a:rPr lang="en-US" b="0" dirty="0"/>
              <a:t>Reduced elasticity: Pollutants can break down collagen and elastin, proteins essential for skin firmness and elasticity, leading to sagging, less toned skin.</a:t>
            </a:r>
          </a:p>
          <a:p>
            <a:endParaRPr lang="en-US" b="0" dirty="0"/>
          </a:p>
          <a:p>
            <a:r>
              <a:rPr lang="en-US" b="1" dirty="0"/>
              <a:t>2. Inflammation and Irritation</a:t>
            </a:r>
          </a:p>
          <a:p>
            <a:pPr marL="150739" indent="-150739">
              <a:buFont typeface="Arial" panose="020B0604020202020204" pitchFamily="34" charset="0"/>
              <a:buChar char="•"/>
            </a:pPr>
            <a:r>
              <a:rPr lang="en-US" b="0" dirty="0"/>
              <a:t>Itching and redness: Pollutants can cause inflammatory reactions in the skin, leading to itching, redness and a burning sensation.</a:t>
            </a:r>
          </a:p>
          <a:p>
            <a:pPr marL="150739" indent="-150739">
              <a:buFont typeface="Arial" panose="020B0604020202020204" pitchFamily="34" charset="0"/>
              <a:buChar char="•"/>
            </a:pPr>
            <a:r>
              <a:rPr lang="en-US" b="0" dirty="0"/>
              <a:t>Atopic dermatitis: Exposure to air pollution can exacerbate chronic inflammatory conditions such as atopic dermatitis, worsening symptoms and flare-ups.</a:t>
            </a:r>
          </a:p>
          <a:p>
            <a:endParaRPr lang="en-US" b="0" dirty="0"/>
          </a:p>
          <a:p>
            <a:r>
              <a:rPr lang="en-US" b="1" dirty="0"/>
              <a:t>3. Acne and Skin Irritations</a:t>
            </a:r>
          </a:p>
          <a:p>
            <a:pPr marL="150739" indent="-150739">
              <a:buFont typeface="Arial" panose="020B0604020202020204" pitchFamily="34" charset="0"/>
              <a:buChar char="•"/>
            </a:pPr>
            <a:r>
              <a:rPr lang="en-US" b="0" dirty="0"/>
              <a:t>Pore obstruction: Fine particles and dirt in the air can clog skin pores, leading to skin rashes, blackheads and acne.</a:t>
            </a:r>
          </a:p>
          <a:p>
            <a:pPr marL="150739" indent="-150739">
              <a:buFont typeface="Arial" panose="020B0604020202020204" pitchFamily="34" charset="0"/>
              <a:buChar char="•"/>
            </a:pPr>
            <a:r>
              <a:rPr lang="en-US" b="0" dirty="0"/>
              <a:t>Increased sebum secretion: Pollutants can stimulate the production of sebum (oil), contributing to acne.</a:t>
            </a:r>
          </a:p>
          <a:p>
            <a:endParaRPr lang="en-US" b="0" dirty="0"/>
          </a:p>
          <a:p>
            <a:r>
              <a:rPr lang="en-US" b="1" dirty="0"/>
              <a:t>4. Hyperpigmentation</a:t>
            </a:r>
          </a:p>
          <a:p>
            <a:pPr marL="150739" indent="-150739">
              <a:buFont typeface="Arial" panose="020B0604020202020204" pitchFamily="34" charset="0"/>
              <a:buChar char="•"/>
            </a:pPr>
            <a:r>
              <a:rPr lang="en-US" b="0" dirty="0"/>
              <a:t>Dark Spots: Pollution can induce the production of melanin, the skin pigment, which can lead to the appearance of dark spots and areas of uneven pigmentation.</a:t>
            </a:r>
          </a:p>
          <a:p>
            <a:pPr marL="150739" indent="-150739">
              <a:buFont typeface="Arial" panose="020B0604020202020204" pitchFamily="34" charset="0"/>
              <a:buChar char="•"/>
            </a:pPr>
            <a:r>
              <a:rPr lang="en-US" b="0" dirty="0"/>
              <a:t>Melasma: Women are particularly susceptible to developing melasma, a condition </a:t>
            </a:r>
            <a:r>
              <a:rPr lang="en-US" b="0" dirty="0" err="1"/>
              <a:t>characterised</a:t>
            </a:r>
            <a:r>
              <a:rPr lang="en-US" b="0" dirty="0"/>
              <a:t> by brown spots on the face, due to exposure to high levels of pollution.</a:t>
            </a:r>
          </a:p>
          <a:p>
            <a:endParaRPr lang="en-US" b="0" dirty="0"/>
          </a:p>
          <a:p>
            <a:r>
              <a:rPr lang="en-US" b="1" dirty="0"/>
              <a:t>5. Dehydration and Dryness</a:t>
            </a:r>
          </a:p>
          <a:p>
            <a:pPr marL="150739" indent="-150739">
              <a:buFont typeface="Arial" panose="020B0604020202020204" pitchFamily="34" charset="0"/>
              <a:buChar char="•"/>
            </a:pPr>
            <a:r>
              <a:rPr lang="en-US" b="0" dirty="0"/>
              <a:t>Compromised Skin Barrier: Pollution can alter the skin's barrier function, leading to increased </a:t>
            </a:r>
            <a:r>
              <a:rPr lang="en-US" b="0" dirty="0" err="1"/>
              <a:t>transepidermal</a:t>
            </a:r>
            <a:r>
              <a:rPr lang="en-US" b="0" dirty="0"/>
              <a:t> water loss (TEWL), making skin drier and more prone to cracking and peeling.</a:t>
            </a:r>
          </a:p>
          <a:p>
            <a:pPr marL="150739" indent="-150739">
              <a:buFont typeface="Arial" panose="020B0604020202020204" pitchFamily="34" charset="0"/>
              <a:buChar char="•"/>
            </a:pPr>
            <a:r>
              <a:rPr lang="en-US" b="0" dirty="0"/>
              <a:t>Lipid reduction: Pollutants can degrade skin lipids, which are essential for maintaining skin hydration and suppleness.</a:t>
            </a:r>
          </a:p>
          <a:p>
            <a:endParaRPr lang="en-US" b="0" dirty="0"/>
          </a:p>
          <a:p>
            <a:r>
              <a:rPr lang="en-US" b="1" dirty="0"/>
              <a:t>6. Skin Cancers</a:t>
            </a:r>
          </a:p>
          <a:p>
            <a:r>
              <a:rPr lang="en-US" b="0" dirty="0"/>
              <a:t>Carcinogens: Some air pollutants, such as polycyclic aromatic hydrocarbons (PAHs) and heavy metals, are known carcinogens and can increase the risk of skin cancers, including melanoma and basal and squamous cell carcinomas.</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7</a:t>
            </a:fld>
            <a:endParaRPr lang="fr-FR"/>
          </a:p>
        </p:txBody>
      </p:sp>
    </p:spTree>
    <p:extLst>
      <p:ext uri="{BB962C8B-B14F-4D97-AF65-F5344CB8AC3E}">
        <p14:creationId xmlns:p14="http://schemas.microsoft.com/office/powerpoint/2010/main" val="72466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Sum</a:t>
            </a:r>
            <a:r>
              <a:rPr lang="fr-FR" dirty="0"/>
              <a:t> up of the impacts of air pollution on the </a:t>
            </a:r>
            <a:r>
              <a:rPr lang="fr-FR" dirty="0" err="1"/>
              <a:t>epidermis</a:t>
            </a:r>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8</a:t>
            </a:fld>
            <a:endParaRPr lang="fr-FR"/>
          </a:p>
        </p:txBody>
      </p:sp>
    </p:spTree>
    <p:extLst>
      <p:ext uri="{BB962C8B-B14F-4D97-AF65-F5344CB8AC3E}">
        <p14:creationId xmlns:p14="http://schemas.microsoft.com/office/powerpoint/2010/main" val="3904886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en-US" b="1" dirty="0"/>
              <a:t>The skin has several defense mechanisms at its disposal to protect itself against pollution. These mechanisms include physical barriers, chemical processes and immune responses.</a:t>
            </a:r>
          </a:p>
          <a:p>
            <a:pPr marL="0" indent="0">
              <a:buNone/>
            </a:pPr>
            <a:r>
              <a:rPr lang="en-US" b="1" dirty="0"/>
              <a:t>Here’s how the skin defends itself against pollution :</a:t>
            </a:r>
          </a:p>
          <a:p>
            <a:pPr marL="200985" indent="-200985">
              <a:buAutoNum type="arabicPeriod"/>
            </a:pPr>
            <a:endParaRPr lang="en-US" b="1" dirty="0"/>
          </a:p>
          <a:p>
            <a:pPr marL="200985" indent="-200985">
              <a:buAutoNum type="arabicPeriod"/>
            </a:pPr>
            <a:r>
              <a:rPr lang="en-US" b="1" dirty="0"/>
              <a:t>Physical barrier</a:t>
            </a:r>
          </a:p>
          <a:p>
            <a:pPr marL="150739" indent="-150739">
              <a:buFont typeface="Arial" panose="020B0604020202020204" pitchFamily="34" charset="0"/>
              <a:buChar char="•"/>
            </a:pPr>
            <a:r>
              <a:rPr lang="en-US" b="0" dirty="0"/>
              <a:t>Epidermis and Stratum Corneum :Stratum Corneum: The outermost layer of the epidermis, acts as a physical barrier against pollutants. It is made up of dead cells filled with keratin and lipids that limit the penetration of pollutant particles.</a:t>
            </a:r>
          </a:p>
          <a:p>
            <a:pPr marL="150739" indent="-150739">
              <a:buFont typeface="Arial" panose="020B0604020202020204" pitchFamily="34" charset="0"/>
              <a:buChar char="•"/>
            </a:pPr>
            <a:r>
              <a:rPr lang="en-US" b="0" dirty="0"/>
              <a:t>Cellular renewal: The skin constantly renews itself, eliminating damaged surface cells and replacing them with new ones.</a:t>
            </a:r>
          </a:p>
          <a:p>
            <a:pPr marL="200985" indent="-200985">
              <a:buAutoNum type="arabicPeriod"/>
            </a:pPr>
            <a:endParaRPr lang="en-US" b="1" dirty="0"/>
          </a:p>
          <a:p>
            <a:pPr marL="200985" indent="-200985">
              <a:buAutoNum type="arabicPeriod"/>
            </a:pPr>
            <a:r>
              <a:rPr lang="en-US" b="1" dirty="0"/>
              <a:t>Epidermal barrier function</a:t>
            </a:r>
          </a:p>
          <a:p>
            <a:r>
              <a:rPr lang="en-US" b="0" dirty="0"/>
              <a:t>Tight Junctions :Tight Junctions : The cells of the epidermis are linked by tight junctions which prevent the penetration of toxic substances and allergens.</a:t>
            </a:r>
            <a:endParaRPr lang="fr-FR" b="0"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9</a:t>
            </a:fld>
            <a:endParaRPr lang="fr-FR"/>
          </a:p>
        </p:txBody>
      </p:sp>
    </p:spTree>
    <p:extLst>
      <p:ext uri="{BB962C8B-B14F-4D97-AF65-F5344CB8AC3E}">
        <p14:creationId xmlns:p14="http://schemas.microsoft.com/office/powerpoint/2010/main" val="4138129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135718" y="368300"/>
            <a:ext cx="5920562" cy="482600"/>
          </a:xfrm>
          <a:prstGeom prst="rect">
            <a:avLst/>
          </a:prstGeom>
        </p:spPr>
        <p:txBody>
          <a:bodyPr wrap="square" lIns="0" tIns="0" rIns="0" bIns="0">
            <a:spAutoFit/>
          </a:bodyPr>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300" b="0" i="0">
                <a:solidFill>
                  <a:srgbClr val="3E3E3E"/>
                </a:solidFill>
                <a:latin typeface="Roboto Light"/>
                <a:cs typeface="Roboto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body" idx="1"/>
          </p:nvPr>
        </p:nvSpPr>
        <p:spPr/>
        <p:txBody>
          <a:bodyPr lIns="0" tIns="0" rIns="0" bIns="0"/>
          <a:lstStyle>
            <a:lvl1pPr>
              <a:defRPr sz="1300" b="0" i="0">
                <a:solidFill>
                  <a:srgbClr val="3E3E3E"/>
                </a:solidFill>
                <a:latin typeface="Roboto Light"/>
                <a:cs typeface="Roboto Ligh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sz="half" idx="2"/>
          </p:nvPr>
        </p:nvSpPr>
        <p:spPr>
          <a:xfrm>
            <a:off x="951028" y="1528444"/>
            <a:ext cx="4887595" cy="4138295"/>
          </a:xfrm>
          <a:prstGeom prst="rect">
            <a:avLst/>
          </a:prstGeom>
        </p:spPr>
        <p:txBody>
          <a:bodyPr wrap="square" lIns="0" tIns="0" rIns="0" bIns="0">
            <a:spAutoFit/>
          </a:bodyPr>
          <a:lstStyle>
            <a:lvl1pPr>
              <a:defRPr sz="1700" b="0" i="1">
                <a:solidFill>
                  <a:srgbClr val="414042"/>
                </a:solidFill>
                <a:latin typeface="Roboto Light"/>
                <a:cs typeface="Roboto Light"/>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7AD94A4-9754-EBE5-FE5E-68FC4DBE6E76}"/>
              </a:ext>
            </a:extLst>
          </p:cNvPr>
          <p:cNvSpPr/>
          <p:nvPr userDrawn="1"/>
        </p:nvSpPr>
        <p:spPr>
          <a:xfrm>
            <a:off x="0" y="0"/>
            <a:ext cx="12189460" cy="6858000"/>
          </a:xfrm>
          <a:custGeom>
            <a:avLst/>
            <a:gdLst/>
            <a:ahLst/>
            <a:cxnLst/>
            <a:rect l="l" t="t" r="r" b="b"/>
            <a:pathLst>
              <a:path w="12189460" h="6858000">
                <a:moveTo>
                  <a:pt x="12188952" y="6858000"/>
                </a:moveTo>
                <a:lnTo>
                  <a:pt x="0" y="6858000"/>
                </a:lnTo>
                <a:lnTo>
                  <a:pt x="0" y="0"/>
                </a:lnTo>
                <a:lnTo>
                  <a:pt x="12188952" y="0"/>
                </a:lnTo>
                <a:lnTo>
                  <a:pt x="12188952" y="6858000"/>
                </a:lnTo>
                <a:close/>
              </a:path>
            </a:pathLst>
          </a:custGeom>
          <a:solidFill>
            <a:srgbClr val="E4E3E3">
              <a:alpha val="54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pic>
        <p:nvPicPr>
          <p:cNvPr id="6" name="object 4">
            <a:extLst>
              <a:ext uri="{FF2B5EF4-FFF2-40B4-BE49-F238E27FC236}">
                <a16:creationId xmlns:a16="http://schemas.microsoft.com/office/drawing/2014/main" id="{F2497244-4D63-2590-0D56-E331E242AE73}"/>
              </a:ext>
            </a:extLst>
          </p:cNvPr>
          <p:cNvPicPr/>
          <p:nvPr userDrawn="1"/>
        </p:nvPicPr>
        <p:blipFill>
          <a:blip r:embed="rId2" cstate="print"/>
          <a:stretch>
            <a:fillRect/>
          </a:stretch>
        </p:blipFill>
        <p:spPr>
          <a:xfrm>
            <a:off x="0" y="0"/>
            <a:ext cx="12079223" cy="6858000"/>
          </a:xfrm>
          <a:prstGeom prst="rect">
            <a:avLst/>
          </a:prstGeom>
        </p:spPr>
      </p:pic>
      <p:grpSp>
        <p:nvGrpSpPr>
          <p:cNvPr id="8" name="Groupe 7">
            <a:extLst>
              <a:ext uri="{FF2B5EF4-FFF2-40B4-BE49-F238E27FC236}">
                <a16:creationId xmlns:a16="http://schemas.microsoft.com/office/drawing/2014/main" id="{9E8C5805-7A71-7B8E-F657-3842C5D62B15}"/>
              </a:ext>
            </a:extLst>
          </p:cNvPr>
          <p:cNvGrpSpPr/>
          <p:nvPr userDrawn="1"/>
        </p:nvGrpSpPr>
        <p:grpSpPr>
          <a:xfrm>
            <a:off x="4683137" y="1617547"/>
            <a:ext cx="2822956" cy="2344877"/>
            <a:chOff x="4683137" y="1617547"/>
            <a:chExt cx="2822956" cy="2344877"/>
          </a:xfrm>
        </p:grpSpPr>
        <p:sp>
          <p:nvSpPr>
            <p:cNvPr id="9" name="object 5">
              <a:extLst>
                <a:ext uri="{FF2B5EF4-FFF2-40B4-BE49-F238E27FC236}">
                  <a16:creationId xmlns:a16="http://schemas.microsoft.com/office/drawing/2014/main" id="{8F07F137-C1FB-3E8A-5E3D-416DF957899D}"/>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10" name="object 6">
              <a:extLst>
                <a:ext uri="{FF2B5EF4-FFF2-40B4-BE49-F238E27FC236}">
                  <a16:creationId xmlns:a16="http://schemas.microsoft.com/office/drawing/2014/main" id="{6CD7D2D0-0561-0233-61FD-8139D57F664C}"/>
                </a:ext>
              </a:extLst>
            </p:cNvPr>
            <p:cNvPicPr/>
            <p:nvPr/>
          </p:nvPicPr>
          <p:blipFill>
            <a:blip r:embed="rId3" cstate="print"/>
            <a:stretch>
              <a:fillRect/>
            </a:stretch>
          </p:blipFill>
          <p:spPr>
            <a:xfrm>
              <a:off x="6658724" y="2784119"/>
              <a:ext cx="131902" cy="131902"/>
            </a:xfrm>
            <a:prstGeom prst="rect">
              <a:avLst/>
            </a:prstGeom>
          </p:spPr>
        </p:pic>
        <p:sp>
          <p:nvSpPr>
            <p:cNvPr id="11" name="object 7">
              <a:extLst>
                <a:ext uri="{FF2B5EF4-FFF2-40B4-BE49-F238E27FC236}">
                  <a16:creationId xmlns:a16="http://schemas.microsoft.com/office/drawing/2014/main" id="{0AA25D3A-9138-07CE-246A-01F02CD4BD0C}"/>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2" name="object 8">
              <a:extLst>
                <a:ext uri="{FF2B5EF4-FFF2-40B4-BE49-F238E27FC236}">
                  <a16:creationId xmlns:a16="http://schemas.microsoft.com/office/drawing/2014/main" id="{4D3D9742-F3D0-5719-DA6F-0B941E79C34F}"/>
                </a:ext>
              </a:extLst>
            </p:cNvPr>
            <p:cNvPicPr/>
            <p:nvPr/>
          </p:nvPicPr>
          <p:blipFill>
            <a:blip r:embed="rId4" cstate="print"/>
            <a:stretch>
              <a:fillRect/>
            </a:stretch>
          </p:blipFill>
          <p:spPr>
            <a:xfrm>
              <a:off x="5726633" y="3763111"/>
              <a:ext cx="131889" cy="193471"/>
            </a:xfrm>
            <a:prstGeom prst="rect">
              <a:avLst/>
            </a:prstGeom>
          </p:spPr>
        </p:pic>
        <p:pic>
          <p:nvPicPr>
            <p:cNvPr id="13" name="object 9">
              <a:extLst>
                <a:ext uri="{FF2B5EF4-FFF2-40B4-BE49-F238E27FC236}">
                  <a16:creationId xmlns:a16="http://schemas.microsoft.com/office/drawing/2014/main" id="{54EBDF63-8883-BA52-F438-48CD78379A66}"/>
                </a:ext>
              </a:extLst>
            </p:cNvPr>
            <p:cNvPicPr/>
            <p:nvPr/>
          </p:nvPicPr>
          <p:blipFill>
            <a:blip r:embed="rId5" cstate="print"/>
            <a:stretch>
              <a:fillRect/>
            </a:stretch>
          </p:blipFill>
          <p:spPr>
            <a:xfrm>
              <a:off x="5972848" y="3763111"/>
              <a:ext cx="161201" cy="193471"/>
            </a:xfrm>
            <a:prstGeom prst="rect">
              <a:avLst/>
            </a:prstGeom>
          </p:spPr>
        </p:pic>
        <p:pic>
          <p:nvPicPr>
            <p:cNvPr id="14" name="object 10">
              <a:extLst>
                <a:ext uri="{FF2B5EF4-FFF2-40B4-BE49-F238E27FC236}">
                  <a16:creationId xmlns:a16="http://schemas.microsoft.com/office/drawing/2014/main" id="{08C4B7F9-3E5F-E4BB-18B5-3F578BB30710}"/>
                </a:ext>
              </a:extLst>
            </p:cNvPr>
            <p:cNvPicPr/>
            <p:nvPr/>
          </p:nvPicPr>
          <p:blipFill>
            <a:blip r:embed="rId6" cstate="print"/>
            <a:stretch>
              <a:fillRect/>
            </a:stretch>
          </p:blipFill>
          <p:spPr>
            <a:xfrm>
              <a:off x="6271805" y="3763111"/>
              <a:ext cx="146545" cy="193471"/>
            </a:xfrm>
            <a:prstGeom prst="rect">
              <a:avLst/>
            </a:prstGeom>
          </p:spPr>
        </p:pic>
        <p:sp>
          <p:nvSpPr>
            <p:cNvPr id="15" name="object 11">
              <a:extLst>
                <a:ext uri="{FF2B5EF4-FFF2-40B4-BE49-F238E27FC236}">
                  <a16:creationId xmlns:a16="http://schemas.microsoft.com/office/drawing/2014/main" id="{47BDCB4E-696C-DD6B-CF0F-BDE3EE24833E}"/>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6" name="object 12">
              <a:extLst>
                <a:ext uri="{FF2B5EF4-FFF2-40B4-BE49-F238E27FC236}">
                  <a16:creationId xmlns:a16="http://schemas.microsoft.com/office/drawing/2014/main" id="{B0C6B215-22AE-4E4E-6806-D74D45F66ED2}"/>
                </a:ext>
              </a:extLst>
            </p:cNvPr>
            <p:cNvPicPr/>
            <p:nvPr/>
          </p:nvPicPr>
          <p:blipFill>
            <a:blip r:embed="rId7" cstate="print"/>
            <a:stretch>
              <a:fillRect/>
            </a:stretch>
          </p:blipFill>
          <p:spPr>
            <a:xfrm>
              <a:off x="6770103" y="3760177"/>
              <a:ext cx="143624" cy="202247"/>
            </a:xfrm>
            <a:prstGeom prst="rect">
              <a:avLst/>
            </a:prstGeom>
          </p:spPr>
        </p:pic>
        <p:sp>
          <p:nvSpPr>
            <p:cNvPr id="17" name="object 13">
              <a:extLst>
                <a:ext uri="{FF2B5EF4-FFF2-40B4-BE49-F238E27FC236}">
                  <a16:creationId xmlns:a16="http://schemas.microsoft.com/office/drawing/2014/main" id="{3B255C52-1438-89AC-4629-1AC2AF38B129}"/>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grpSp>
        <p:nvGrpSpPr>
          <p:cNvPr id="18" name="Groupe 17">
            <a:extLst>
              <a:ext uri="{FF2B5EF4-FFF2-40B4-BE49-F238E27FC236}">
                <a16:creationId xmlns:a16="http://schemas.microsoft.com/office/drawing/2014/main" id="{00325833-CB1F-8CD9-1AFC-2A62BF6FF75F}"/>
              </a:ext>
            </a:extLst>
          </p:cNvPr>
          <p:cNvGrpSpPr/>
          <p:nvPr userDrawn="1"/>
        </p:nvGrpSpPr>
        <p:grpSpPr>
          <a:xfrm>
            <a:off x="5605475" y="5194300"/>
            <a:ext cx="1116203" cy="26034"/>
            <a:chOff x="5605475" y="5194300"/>
            <a:chExt cx="1116203" cy="26034"/>
          </a:xfrm>
        </p:grpSpPr>
        <p:sp>
          <p:nvSpPr>
            <p:cNvPr id="19" name="object 14">
              <a:extLst>
                <a:ext uri="{FF2B5EF4-FFF2-40B4-BE49-F238E27FC236}">
                  <a16:creationId xmlns:a16="http://schemas.microsoft.com/office/drawing/2014/main" id="{44F8C10B-400B-5A36-55AD-D7E64700F0BE}"/>
                </a:ext>
              </a:extLst>
            </p:cNvPr>
            <p:cNvSpPr/>
            <p:nvPr/>
          </p:nvSpPr>
          <p:spPr>
            <a:xfrm>
              <a:off x="5974486" y="5194300"/>
              <a:ext cx="376555" cy="26034"/>
            </a:xfrm>
            <a:custGeom>
              <a:avLst/>
              <a:gdLst/>
              <a:ahLst/>
              <a:cxnLst/>
              <a:rect l="l" t="t" r="r" b="b"/>
              <a:pathLst>
                <a:path w="376554" h="26035">
                  <a:moveTo>
                    <a:pt x="376021" y="0"/>
                  </a:moveTo>
                  <a:lnTo>
                    <a:pt x="0" y="0"/>
                  </a:lnTo>
                  <a:lnTo>
                    <a:pt x="0" y="25552"/>
                  </a:lnTo>
                  <a:lnTo>
                    <a:pt x="376021" y="25552"/>
                  </a:lnTo>
                  <a:lnTo>
                    <a:pt x="376021" y="0"/>
                  </a:lnTo>
                  <a:close/>
                </a:path>
              </a:pathLst>
            </a:custGeom>
            <a:solidFill>
              <a:srgbClr val="FFFFFF"/>
            </a:solidFill>
          </p:spPr>
          <p:txBody>
            <a:bodyPr wrap="square" lIns="0" tIns="0" rIns="0" bIns="0" rtlCol="0"/>
            <a:lstStyle/>
            <a:p>
              <a:endParaRPr/>
            </a:p>
          </p:txBody>
        </p:sp>
        <p:sp>
          <p:nvSpPr>
            <p:cNvPr id="20" name="object 15">
              <a:extLst>
                <a:ext uri="{FF2B5EF4-FFF2-40B4-BE49-F238E27FC236}">
                  <a16:creationId xmlns:a16="http://schemas.microsoft.com/office/drawing/2014/main" id="{AA9BB4AD-2FDD-0C04-BBEF-AD626B56533F}"/>
                </a:ext>
              </a:extLst>
            </p:cNvPr>
            <p:cNvSpPr/>
            <p:nvPr/>
          </p:nvSpPr>
          <p:spPr>
            <a:xfrm>
              <a:off x="5605475" y="5194300"/>
              <a:ext cx="375285" cy="26034"/>
            </a:xfrm>
            <a:custGeom>
              <a:avLst/>
              <a:gdLst/>
              <a:ahLst/>
              <a:cxnLst/>
              <a:rect l="l" t="t" r="r" b="b"/>
              <a:pathLst>
                <a:path w="375285" h="26035">
                  <a:moveTo>
                    <a:pt x="375246" y="0"/>
                  </a:moveTo>
                  <a:lnTo>
                    <a:pt x="0" y="0"/>
                  </a:lnTo>
                  <a:lnTo>
                    <a:pt x="0" y="25552"/>
                  </a:lnTo>
                  <a:lnTo>
                    <a:pt x="375246" y="25552"/>
                  </a:lnTo>
                  <a:lnTo>
                    <a:pt x="375246" y="0"/>
                  </a:lnTo>
                  <a:close/>
                </a:path>
              </a:pathLst>
            </a:custGeom>
            <a:solidFill>
              <a:srgbClr val="005BA2"/>
            </a:solidFill>
          </p:spPr>
          <p:txBody>
            <a:bodyPr wrap="square" lIns="0" tIns="0" rIns="0" bIns="0" rtlCol="0"/>
            <a:lstStyle/>
            <a:p>
              <a:endParaRPr/>
            </a:p>
          </p:txBody>
        </p:sp>
        <p:sp>
          <p:nvSpPr>
            <p:cNvPr id="21" name="object 16">
              <a:extLst>
                <a:ext uri="{FF2B5EF4-FFF2-40B4-BE49-F238E27FC236}">
                  <a16:creationId xmlns:a16="http://schemas.microsoft.com/office/drawing/2014/main" id="{3EE08E36-537D-384A-9096-58D39C95AA89}"/>
                </a:ext>
              </a:extLst>
            </p:cNvPr>
            <p:cNvSpPr/>
            <p:nvPr/>
          </p:nvSpPr>
          <p:spPr>
            <a:xfrm>
              <a:off x="6346393" y="5194300"/>
              <a:ext cx="375285" cy="26034"/>
            </a:xfrm>
            <a:custGeom>
              <a:avLst/>
              <a:gdLst/>
              <a:ahLst/>
              <a:cxnLst/>
              <a:rect l="l" t="t" r="r" b="b"/>
              <a:pathLst>
                <a:path w="375284" h="26035">
                  <a:moveTo>
                    <a:pt x="375259" y="0"/>
                  </a:moveTo>
                  <a:lnTo>
                    <a:pt x="0" y="0"/>
                  </a:lnTo>
                  <a:lnTo>
                    <a:pt x="0" y="25552"/>
                  </a:lnTo>
                  <a:lnTo>
                    <a:pt x="375259" y="25552"/>
                  </a:lnTo>
                  <a:lnTo>
                    <a:pt x="375259" y="0"/>
                  </a:lnTo>
                  <a:close/>
                </a:path>
              </a:pathLst>
            </a:custGeom>
            <a:solidFill>
              <a:srgbClr val="C72026"/>
            </a:solidFill>
          </p:spPr>
          <p:txBody>
            <a:bodyPr wrap="square" lIns="0" tIns="0" rIns="0" bIns="0" rtlCol="0"/>
            <a:lstStyle/>
            <a:p>
              <a:endParaRPr/>
            </a:p>
          </p:txBody>
        </p:sp>
      </p:grpSp>
      <p:sp>
        <p:nvSpPr>
          <p:cNvPr id="23" name="object 18">
            <a:extLst>
              <a:ext uri="{FF2B5EF4-FFF2-40B4-BE49-F238E27FC236}">
                <a16:creationId xmlns:a16="http://schemas.microsoft.com/office/drawing/2014/main" id="{DD8C374F-88CB-6344-EF85-4C61BF800D7E}"/>
              </a:ext>
            </a:extLst>
          </p:cNvPr>
          <p:cNvSpPr txBox="1">
            <a:spLocks/>
          </p:cNvSpPr>
          <p:nvPr userDrawn="1"/>
        </p:nvSpPr>
        <p:spPr>
          <a:xfrm>
            <a:off x="421771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a:solidFill>
                  <a:srgbClr val="414042"/>
                </a:solidFill>
                <a:latin typeface="KyivType Sans2" pitchFamily="2" charset="77"/>
              </a:rPr>
              <a:t>The Experience of </a:t>
            </a:r>
          </a:p>
          <a:p>
            <a:pPr marL="12700" marR="5080" indent="-12700" algn="ctr">
              <a:lnSpc>
                <a:spcPct val="102899"/>
              </a:lnSpc>
              <a:spcBef>
                <a:spcPts val="25"/>
              </a:spcBef>
            </a:pPr>
            <a:r>
              <a:rPr lang="en-US" sz="2350" dirty="0">
                <a:solidFill>
                  <a:srgbClr val="414042"/>
                </a:solidFill>
                <a:latin typeface="KyivType Sans2" pitchFamily="2" charset="77"/>
              </a:rPr>
              <a:t>Phyto-Aromatic Skincare</a:t>
            </a:r>
            <a:endParaRPr lang="en-US" sz="2350" dirty="0">
              <a:latin typeface="KyivType Sans2" pitchFamily="2" charset="77"/>
            </a:endParaRPr>
          </a:p>
        </p:txBody>
      </p:sp>
      <p:pic>
        <p:nvPicPr>
          <p:cNvPr id="27" name="object 17">
            <a:extLst>
              <a:ext uri="{FF2B5EF4-FFF2-40B4-BE49-F238E27FC236}">
                <a16:creationId xmlns:a16="http://schemas.microsoft.com/office/drawing/2014/main" id="{FEB0CBD8-6092-0C5A-0424-A99616752723}"/>
              </a:ext>
            </a:extLst>
          </p:cNvPr>
          <p:cNvPicPr/>
          <p:nvPr userDrawn="1"/>
        </p:nvPicPr>
        <p:blipFill>
          <a:blip r:embed="rId8" cstate="print"/>
          <a:stretch>
            <a:fillRect/>
          </a:stretch>
        </p:blipFill>
        <p:spPr>
          <a:xfrm>
            <a:off x="9601200" y="240868"/>
            <a:ext cx="2199156" cy="2197532"/>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pic>
        <p:nvPicPr>
          <p:cNvPr id="5" name="Image 4" descr="Une image contenant neige, hiver">
            <a:extLst>
              <a:ext uri="{FF2B5EF4-FFF2-40B4-BE49-F238E27FC236}">
                <a16:creationId xmlns:a16="http://schemas.microsoft.com/office/drawing/2014/main" id="{D675C89D-3C04-B993-1A85-D39BEB1B22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
        <p:nvSpPr>
          <p:cNvPr id="6" name="Rectangle 5">
            <a:extLst>
              <a:ext uri="{FF2B5EF4-FFF2-40B4-BE49-F238E27FC236}">
                <a16:creationId xmlns:a16="http://schemas.microsoft.com/office/drawing/2014/main" id="{26F878B5-DC6A-BF75-6629-780CAEC3F220}"/>
              </a:ext>
            </a:extLst>
          </p:cNvPr>
          <p:cNvSpPr/>
          <p:nvPr userDrawn="1"/>
        </p:nvSpPr>
        <p:spPr>
          <a:xfrm>
            <a:off x="2819999" y="0"/>
            <a:ext cx="6552000" cy="648000"/>
          </a:xfrm>
          <a:prstGeom prst="rect">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12188952" cy="6858000"/>
          </a:xfrm>
          <a:prstGeom prst="rect">
            <a:avLst/>
          </a:prstGeom>
        </p:spPr>
      </p:pic>
      <p:sp>
        <p:nvSpPr>
          <p:cNvPr id="2" name="Holder 2"/>
          <p:cNvSpPr>
            <a:spLocks noGrp="1"/>
          </p:cNvSpPr>
          <p:nvPr>
            <p:ph type="title"/>
          </p:nvPr>
        </p:nvSpPr>
        <p:spPr>
          <a:xfrm>
            <a:off x="2176043" y="368300"/>
            <a:ext cx="7839913" cy="482600"/>
          </a:xfrm>
          <a:prstGeom prst="rect">
            <a:avLst/>
          </a:prstGeom>
        </p:spPr>
        <p:txBody>
          <a:bodyPr wrap="square" lIns="0" tIns="0" rIns="0" bIns="0">
            <a:spAutoFit/>
          </a:bodyPr>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body" idx="1"/>
          </p:nvPr>
        </p:nvSpPr>
        <p:spPr>
          <a:xfrm>
            <a:off x="714159" y="1387525"/>
            <a:ext cx="10763681" cy="4128770"/>
          </a:xfrm>
          <a:prstGeom prst="rect">
            <a:avLst/>
          </a:prstGeom>
        </p:spPr>
        <p:txBody>
          <a:bodyPr wrap="square" lIns="0" tIns="0" rIns="0" bIns="0">
            <a:spAutoFit/>
          </a:bodyPr>
          <a:lstStyle>
            <a:lvl1pPr>
              <a:defRPr sz="1300" b="0" i="0">
                <a:solidFill>
                  <a:srgbClr val="3E3E3E"/>
                </a:solidFill>
                <a:latin typeface="Roboto Light"/>
                <a:cs typeface="Roboto Ligh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9.png"/><Relationship Id="rId18" Type="http://schemas.microsoft.com/office/2007/relationships/hdphoto" Target="../media/hdphoto6.wdp"/><Relationship Id="rId3" Type="http://schemas.openxmlformats.org/officeDocument/2006/relationships/image" Target="../media/image52.png"/><Relationship Id="rId7" Type="http://schemas.openxmlformats.org/officeDocument/2006/relationships/image" Target="../media/image56.png"/><Relationship Id="rId12" Type="http://schemas.microsoft.com/office/2007/relationships/hdphoto" Target="../media/hdphoto4.wdp"/><Relationship Id="rId17" Type="http://schemas.openxmlformats.org/officeDocument/2006/relationships/image" Target="../media/image62.png"/><Relationship Id="rId2" Type="http://schemas.openxmlformats.org/officeDocument/2006/relationships/notesSlide" Target="../notesSlides/notesSlide22.xml"/><Relationship Id="rId16" Type="http://schemas.openxmlformats.org/officeDocument/2006/relationships/image" Target="../media/image61.png"/><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54.png"/><Relationship Id="rId15" Type="http://schemas.openxmlformats.org/officeDocument/2006/relationships/image" Target="../media/image60.png"/><Relationship Id="rId10" Type="http://schemas.microsoft.com/office/2007/relationships/hdphoto" Target="../media/hdphoto3.wdp"/><Relationship Id="rId4" Type="http://schemas.openxmlformats.org/officeDocument/2006/relationships/image" Target="../media/image53.png"/><Relationship Id="rId9" Type="http://schemas.openxmlformats.org/officeDocument/2006/relationships/image" Target="../media/image57.png"/><Relationship Id="rId1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7C8CE36C-7E1D-1278-95CE-FA04F489FFCB}"/>
              </a:ext>
            </a:extLst>
          </p:cNvPr>
          <p:cNvSpPr txBox="1"/>
          <p:nvPr/>
        </p:nvSpPr>
        <p:spPr>
          <a:xfrm>
            <a:off x="4520565" y="2130769"/>
            <a:ext cx="1836000" cy="3416320"/>
          </a:xfrm>
          <a:prstGeom prst="rect">
            <a:avLst/>
          </a:prstGeom>
          <a:noFill/>
          <a:ln>
            <a:solidFill>
              <a:srgbClr val="DCD7FA"/>
            </a:solidFill>
            <a:prstDash val="lgDashDot"/>
          </a:ln>
        </p:spPr>
        <p:txBody>
          <a:bodyPr wrap="square" rtlCol="0">
            <a:spAutoFit/>
          </a:bodyPr>
          <a:lstStyle>
            <a:defPPr>
              <a:defRPr kern="0"/>
            </a:defPPr>
            <a:lvl1pPr algn="ctr">
              <a:defRPr sz="1200">
                <a:latin typeface="Roboto Light" panose="02000000000000000000" pitchFamily="2" charset="0"/>
                <a:ea typeface="Roboto Light" panose="02000000000000000000" pitchFamily="2" charset="0"/>
              </a:defRPr>
            </a:lvl1pPr>
          </a:lstStyle>
          <a:p>
            <a:r>
              <a:rPr lang="fr-FR" dirty="0"/>
              <a:t>LIPIDIC BARRIER</a:t>
            </a:r>
          </a:p>
          <a:p>
            <a:endParaRPr lang="fr-FR" dirty="0"/>
          </a:p>
          <a:p>
            <a:pPr marL="171450" indent="-171450" algn="l">
              <a:buFont typeface="Arial" panose="020B0604020202020204" pitchFamily="34" charset="0"/>
              <a:buChar char="•"/>
            </a:pPr>
            <a:r>
              <a:rPr lang="fr-FR" b="1" dirty="0" err="1"/>
              <a:t>Sebum</a:t>
            </a:r>
            <a:r>
              <a:rPr lang="fr-FR" b="1" dirty="0"/>
              <a:t> </a:t>
            </a:r>
            <a:r>
              <a:rPr lang="fr-FR" dirty="0"/>
              <a:t>produit par les glandes sébacées, forme une couche protectrice, empêchant la pénétration des substances nocives.</a:t>
            </a:r>
          </a:p>
          <a:p>
            <a:pPr marL="171450" indent="-171450" algn="just">
              <a:buFont typeface="Arial" panose="020B0604020202020204" pitchFamily="34" charset="0"/>
              <a:buChar char="•"/>
            </a:pPr>
            <a:endParaRPr lang="fr-FR" b="1" dirty="0"/>
          </a:p>
          <a:p>
            <a:pPr marL="171450" indent="-171450" algn="just">
              <a:buFont typeface="Arial" panose="020B0604020202020204" pitchFamily="34" charset="0"/>
              <a:buChar char="•"/>
            </a:pPr>
            <a:r>
              <a:rPr lang="fr-FR" b="1" dirty="0" err="1"/>
              <a:t>Lipid</a:t>
            </a:r>
            <a:r>
              <a:rPr lang="fr-FR" b="1" dirty="0"/>
              <a:t> matrix </a:t>
            </a:r>
            <a:r>
              <a:rPr lang="en-US" dirty="0"/>
              <a:t>such as ceramides, free fatty acids and cholesterol form a matrix that reinforces the skin barrier and protects against external aggression.</a:t>
            </a:r>
            <a:endParaRPr lang="fr-FR" dirty="0"/>
          </a:p>
        </p:txBody>
      </p:sp>
      <p:sp>
        <p:nvSpPr>
          <p:cNvPr id="7" name="ZoneTexte 6">
            <a:extLst>
              <a:ext uri="{FF2B5EF4-FFF2-40B4-BE49-F238E27FC236}">
                <a16:creationId xmlns:a16="http://schemas.microsoft.com/office/drawing/2014/main" id="{6449759B-7175-B152-443F-B29A129EEE0B}"/>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Skin </a:t>
            </a:r>
            <a:r>
              <a:rPr lang="fr-FR" dirty="0" err="1"/>
              <a:t>defence</a:t>
            </a:r>
            <a:r>
              <a:rPr lang="fr-FR" dirty="0"/>
              <a:t> </a:t>
            </a:r>
            <a:r>
              <a:rPr lang="fr-FR" dirty="0" err="1"/>
              <a:t>mechanisms</a:t>
            </a:r>
            <a:endParaRPr lang="fr-FR" dirty="0"/>
          </a:p>
        </p:txBody>
      </p:sp>
      <p:sp>
        <p:nvSpPr>
          <p:cNvPr id="8" name="ZoneTexte 7">
            <a:extLst>
              <a:ext uri="{FF2B5EF4-FFF2-40B4-BE49-F238E27FC236}">
                <a16:creationId xmlns:a16="http://schemas.microsoft.com/office/drawing/2014/main" id="{0FC6E81C-3056-BE9E-FD6E-AABE7209E5E7}"/>
              </a:ext>
            </a:extLst>
          </p:cNvPr>
          <p:cNvSpPr txBox="1"/>
          <p:nvPr/>
        </p:nvSpPr>
        <p:spPr>
          <a:xfrm>
            <a:off x="7391400" y="2130769"/>
            <a:ext cx="1836000" cy="3416320"/>
          </a:xfrm>
          <a:prstGeom prst="rect">
            <a:avLst/>
          </a:prstGeom>
          <a:noFill/>
          <a:ln>
            <a:solidFill>
              <a:srgbClr val="DCD7FA"/>
            </a:solidFill>
            <a:prstDash val="lgDashDot"/>
          </a:ln>
        </p:spPr>
        <p:txBody>
          <a:bodyPr wrap="square" rtlCol="0">
            <a:spAutoFit/>
          </a:bodyPr>
          <a:lstStyle>
            <a:defPPr>
              <a:defRPr kern="0"/>
            </a:defPPr>
            <a:lvl1pPr algn="ctr">
              <a:defRPr sz="1200">
                <a:latin typeface="Roboto Light" panose="02000000000000000000" pitchFamily="2" charset="0"/>
                <a:ea typeface="Roboto Light" panose="02000000000000000000" pitchFamily="2" charset="0"/>
              </a:defRPr>
            </a:lvl1pPr>
          </a:lstStyle>
          <a:p>
            <a:r>
              <a:rPr lang="fr-FR" dirty="0"/>
              <a:t>IMMUNE RESPONSE</a:t>
            </a:r>
          </a:p>
          <a:p>
            <a:endParaRPr lang="fr-FR" dirty="0"/>
          </a:p>
          <a:p>
            <a:pPr marL="171450" indent="-171450" algn="l">
              <a:buFont typeface="Arial" panose="020B0604020202020204" pitchFamily="34" charset="0"/>
              <a:buChar char="•"/>
            </a:pPr>
            <a:r>
              <a:rPr lang="fr-FR" b="1" dirty="0"/>
              <a:t> Langerhans </a:t>
            </a:r>
            <a:r>
              <a:rPr lang="fr-FR" b="1" dirty="0" err="1"/>
              <a:t>cells</a:t>
            </a:r>
            <a:r>
              <a:rPr lang="fr-FR" dirty="0"/>
              <a:t> </a:t>
            </a:r>
            <a:r>
              <a:rPr lang="en-US" dirty="0"/>
              <a:t>dendritic cells in the epidermis, play a crucial role in detecting pathogens and activating the immune response</a:t>
            </a:r>
            <a:r>
              <a:rPr lang="fr-FR" dirty="0"/>
              <a:t>.</a:t>
            </a:r>
          </a:p>
          <a:p>
            <a:pPr algn="just"/>
            <a:endParaRPr lang="fr-FR" b="1" dirty="0"/>
          </a:p>
          <a:p>
            <a:pPr marL="171450" indent="-171450" algn="l">
              <a:buFont typeface="Arial" panose="020B0604020202020204" pitchFamily="34" charset="0"/>
              <a:buChar char="•"/>
            </a:pPr>
            <a:r>
              <a:rPr lang="en-US" b="1" dirty="0"/>
              <a:t>Cytokines and chemokines </a:t>
            </a:r>
            <a:r>
              <a:rPr lang="en-US" dirty="0"/>
              <a:t>attract other immune cells to fight inflammation and infections in response to pollutants.</a:t>
            </a:r>
            <a:endParaRPr lang="fr-FR" dirty="0"/>
          </a:p>
          <a:p>
            <a:endParaRPr lang="fr-FR" dirty="0"/>
          </a:p>
        </p:txBody>
      </p:sp>
      <p:pic>
        <p:nvPicPr>
          <p:cNvPr id="14" name="Image 13" descr="Une image contenant dessin, art&#10;&#10;Description générée automatiquement">
            <a:extLst>
              <a:ext uri="{FF2B5EF4-FFF2-40B4-BE49-F238E27FC236}">
                <a16:creationId xmlns:a16="http://schemas.microsoft.com/office/drawing/2014/main" id="{B8995AA7-0CD2-F3FA-EC10-0A9C86040089}"/>
              </a:ext>
            </a:extLst>
          </p:cNvPr>
          <p:cNvPicPr>
            <a:picLocks noChangeAspect="1"/>
          </p:cNvPicPr>
          <p:nvPr/>
        </p:nvPicPr>
        <p:blipFill rotWithShape="1">
          <a:blip r:embed="rId3">
            <a:extLst>
              <a:ext uri="{28A0092B-C50C-407E-A947-70E740481C1C}">
                <a14:useLocalDpi xmlns:a14="http://schemas.microsoft.com/office/drawing/2010/main" val="0"/>
              </a:ext>
            </a:extLst>
          </a:blip>
          <a:srcRect l="-1" r="3226"/>
          <a:stretch/>
        </p:blipFill>
        <p:spPr>
          <a:xfrm>
            <a:off x="9448800" y="2438400"/>
            <a:ext cx="2286000" cy="3381375"/>
          </a:xfrm>
          <a:prstGeom prst="rect">
            <a:avLst/>
          </a:prstGeom>
        </p:spPr>
      </p:pic>
      <p:sp>
        <p:nvSpPr>
          <p:cNvPr id="15" name="ZoneTexte 14">
            <a:extLst>
              <a:ext uri="{FF2B5EF4-FFF2-40B4-BE49-F238E27FC236}">
                <a16:creationId xmlns:a16="http://schemas.microsoft.com/office/drawing/2014/main" id="{1223865F-ED0D-BA6A-995C-C105B7BB742C}"/>
              </a:ext>
            </a:extLst>
          </p:cNvPr>
          <p:cNvSpPr txBox="1"/>
          <p:nvPr/>
        </p:nvSpPr>
        <p:spPr>
          <a:xfrm>
            <a:off x="10429568" y="5506994"/>
            <a:ext cx="1752600" cy="276999"/>
          </a:xfrm>
          <a:prstGeom prst="rect">
            <a:avLst/>
          </a:prstGeom>
          <a:solidFill>
            <a:srgbClr val="EBEBEB"/>
          </a:solidFill>
        </p:spPr>
        <p:txBody>
          <a:bodyPr wrap="square" rtlCol="0">
            <a:spAutoFit/>
          </a:bodyPr>
          <a:lstStyle/>
          <a:p>
            <a:r>
              <a:rPr lang="fr-FR" sz="1200" i="1" dirty="0">
                <a:latin typeface="Roboto Light" panose="02000000000000000000" pitchFamily="2" charset="0"/>
                <a:ea typeface="Roboto Light" panose="02000000000000000000" pitchFamily="2" charset="0"/>
                <a:cs typeface="Roboto Light" panose="02000000000000000000" pitchFamily="2" charset="0"/>
              </a:rPr>
              <a:t>Cellules de Langerhans </a:t>
            </a:r>
          </a:p>
        </p:txBody>
      </p:sp>
      <p:grpSp>
        <p:nvGrpSpPr>
          <p:cNvPr id="11" name="Groupe 10">
            <a:extLst>
              <a:ext uri="{FF2B5EF4-FFF2-40B4-BE49-F238E27FC236}">
                <a16:creationId xmlns:a16="http://schemas.microsoft.com/office/drawing/2014/main" id="{F3BDC3F6-0AFC-7B62-77D7-520842E32988}"/>
              </a:ext>
            </a:extLst>
          </p:cNvPr>
          <p:cNvGrpSpPr/>
          <p:nvPr/>
        </p:nvGrpSpPr>
        <p:grpSpPr>
          <a:xfrm>
            <a:off x="-304800" y="2130769"/>
            <a:ext cx="4810125" cy="3514725"/>
            <a:chOff x="-304800" y="2130769"/>
            <a:chExt cx="4810125" cy="3514725"/>
          </a:xfrm>
        </p:grpSpPr>
        <p:pic>
          <p:nvPicPr>
            <p:cNvPr id="5" name="Image 4" descr="Une image contenant conteneur, boîte, conception&#10;&#10;Description générée automatiquement">
              <a:extLst>
                <a:ext uri="{FF2B5EF4-FFF2-40B4-BE49-F238E27FC236}">
                  <a16:creationId xmlns:a16="http://schemas.microsoft.com/office/drawing/2014/main" id="{490C5207-FE40-F72A-F500-45E023597AB2}"/>
                </a:ext>
              </a:extLst>
            </p:cNvPr>
            <p:cNvPicPr>
              <a:picLocks noChangeAspect="1"/>
            </p:cNvPicPr>
            <p:nvPr/>
          </p:nvPicPr>
          <p:blipFill rotWithShape="1">
            <a:blip r:embed="rId4">
              <a:extLst>
                <a:ext uri="{28A0092B-C50C-407E-A947-70E740481C1C}">
                  <a14:useLocalDpi xmlns:a14="http://schemas.microsoft.com/office/drawing/2010/main" val="0"/>
                </a:ext>
              </a:extLst>
            </a:blip>
            <a:srcRect l="33827"/>
            <a:stretch/>
          </p:blipFill>
          <p:spPr>
            <a:xfrm>
              <a:off x="1524000" y="2130769"/>
              <a:ext cx="2981325" cy="3514725"/>
            </a:xfrm>
            <a:prstGeom prst="rect">
              <a:avLst/>
            </a:prstGeom>
          </p:spPr>
        </p:pic>
        <p:sp>
          <p:nvSpPr>
            <p:cNvPr id="2" name="ZoneTexte 1">
              <a:extLst>
                <a:ext uri="{FF2B5EF4-FFF2-40B4-BE49-F238E27FC236}">
                  <a16:creationId xmlns:a16="http://schemas.microsoft.com/office/drawing/2014/main" id="{40AA2593-5F6A-2B64-8479-E6DFDE5967A0}"/>
                </a:ext>
              </a:extLst>
            </p:cNvPr>
            <p:cNvSpPr txBox="1"/>
            <p:nvPr/>
          </p:nvSpPr>
          <p:spPr>
            <a:xfrm>
              <a:off x="-298751" y="2590800"/>
              <a:ext cx="1703700" cy="276999"/>
            </a:xfrm>
            <a:prstGeom prst="rect">
              <a:avLst/>
            </a:prstGeom>
            <a:noFill/>
          </p:spPr>
          <p:txBody>
            <a:bodyPr wrap="square" rtlCol="0">
              <a:spAutoFit/>
            </a:bodyPr>
            <a:lstStyle/>
            <a:p>
              <a:pPr algn="r"/>
              <a:r>
                <a:rPr lang="fr-FR" sz="1200" dirty="0">
                  <a:latin typeface="Roboto Light" panose="02000000000000000000" pitchFamily="2" charset="0"/>
                  <a:ea typeface="Roboto Light" panose="02000000000000000000" pitchFamily="2" charset="0"/>
                  <a:cs typeface="Roboto Light" panose="02000000000000000000" pitchFamily="2" charset="0"/>
                </a:rPr>
                <a:t>HAIR</a:t>
              </a:r>
            </a:p>
          </p:txBody>
        </p:sp>
        <p:sp>
          <p:nvSpPr>
            <p:cNvPr id="3" name="ZoneTexte 2">
              <a:extLst>
                <a:ext uri="{FF2B5EF4-FFF2-40B4-BE49-F238E27FC236}">
                  <a16:creationId xmlns:a16="http://schemas.microsoft.com/office/drawing/2014/main" id="{6563DBBB-D0C6-B128-6764-8142E232A3F4}"/>
                </a:ext>
              </a:extLst>
            </p:cNvPr>
            <p:cNvSpPr txBox="1"/>
            <p:nvPr/>
          </p:nvSpPr>
          <p:spPr>
            <a:xfrm>
              <a:off x="-304800" y="2971800"/>
              <a:ext cx="1703700" cy="276999"/>
            </a:xfrm>
            <a:prstGeom prst="rect">
              <a:avLst/>
            </a:prstGeom>
            <a:noFill/>
          </p:spPr>
          <p:txBody>
            <a:bodyPr wrap="square" rtlCol="0">
              <a:spAutoFit/>
            </a:bodyPr>
            <a:lstStyle/>
            <a:p>
              <a:pPr algn="r"/>
              <a:r>
                <a:rPr lang="fr-FR" sz="1200" dirty="0">
                  <a:latin typeface="Roboto Light" panose="02000000000000000000" pitchFamily="2" charset="0"/>
                  <a:ea typeface="Roboto Light" panose="02000000000000000000" pitchFamily="2" charset="0"/>
                  <a:cs typeface="Roboto Light" panose="02000000000000000000" pitchFamily="2" charset="0"/>
                </a:rPr>
                <a:t>SKIN</a:t>
              </a:r>
            </a:p>
          </p:txBody>
        </p:sp>
        <p:sp>
          <p:nvSpPr>
            <p:cNvPr id="4" name="ZoneTexte 3">
              <a:extLst>
                <a:ext uri="{FF2B5EF4-FFF2-40B4-BE49-F238E27FC236}">
                  <a16:creationId xmlns:a16="http://schemas.microsoft.com/office/drawing/2014/main" id="{DD330FB3-7D0F-61BE-7553-FF482479CF45}"/>
                </a:ext>
              </a:extLst>
            </p:cNvPr>
            <p:cNvSpPr txBox="1"/>
            <p:nvPr/>
          </p:nvSpPr>
          <p:spPr>
            <a:xfrm>
              <a:off x="-228600" y="3700429"/>
              <a:ext cx="1703700" cy="276999"/>
            </a:xfrm>
            <a:prstGeom prst="rect">
              <a:avLst/>
            </a:prstGeom>
            <a:noFill/>
          </p:spPr>
          <p:txBody>
            <a:bodyPr wrap="square" rtlCol="0">
              <a:spAutoFit/>
            </a:bodyPr>
            <a:lstStyle/>
            <a:p>
              <a:pPr algn="r"/>
              <a:r>
                <a:rPr lang="fr-FR" sz="1200" dirty="0">
                  <a:latin typeface="Roboto Light" panose="02000000000000000000" pitchFamily="2" charset="0"/>
                  <a:ea typeface="Roboto Light" panose="02000000000000000000" pitchFamily="2" charset="0"/>
                  <a:cs typeface="Roboto Light" panose="02000000000000000000" pitchFamily="2" charset="0"/>
                </a:rPr>
                <a:t>SEBUM</a:t>
              </a:r>
            </a:p>
          </p:txBody>
        </p:sp>
        <p:sp>
          <p:nvSpPr>
            <p:cNvPr id="9" name="ZoneTexte 8">
              <a:extLst>
                <a:ext uri="{FF2B5EF4-FFF2-40B4-BE49-F238E27FC236}">
                  <a16:creationId xmlns:a16="http://schemas.microsoft.com/office/drawing/2014/main" id="{7B445B27-8B2F-B09F-CEAD-A9EF09D5F2ED}"/>
                </a:ext>
              </a:extLst>
            </p:cNvPr>
            <p:cNvSpPr txBox="1"/>
            <p:nvPr/>
          </p:nvSpPr>
          <p:spPr>
            <a:xfrm>
              <a:off x="-228600" y="4031648"/>
              <a:ext cx="1703700" cy="276999"/>
            </a:xfrm>
            <a:prstGeom prst="rect">
              <a:avLst/>
            </a:prstGeom>
            <a:noFill/>
          </p:spPr>
          <p:txBody>
            <a:bodyPr wrap="square" rtlCol="0">
              <a:spAutoFit/>
            </a:bodyPr>
            <a:lstStyle/>
            <a:p>
              <a:pPr algn="r"/>
              <a:r>
                <a:rPr lang="fr-FR" sz="1200" dirty="0">
                  <a:latin typeface="Roboto Light" panose="02000000000000000000" pitchFamily="2" charset="0"/>
                  <a:ea typeface="Roboto Light" panose="02000000000000000000" pitchFamily="2" charset="0"/>
                  <a:cs typeface="Roboto Light" panose="02000000000000000000" pitchFamily="2" charset="0"/>
                </a:rPr>
                <a:t>FOLICLE</a:t>
              </a:r>
            </a:p>
          </p:txBody>
        </p:sp>
        <p:sp>
          <p:nvSpPr>
            <p:cNvPr id="10" name="ZoneTexte 9">
              <a:extLst>
                <a:ext uri="{FF2B5EF4-FFF2-40B4-BE49-F238E27FC236}">
                  <a16:creationId xmlns:a16="http://schemas.microsoft.com/office/drawing/2014/main" id="{4ADD3C77-2AEC-596D-1C74-0B167F97177D}"/>
                </a:ext>
              </a:extLst>
            </p:cNvPr>
            <p:cNvSpPr txBox="1"/>
            <p:nvPr/>
          </p:nvSpPr>
          <p:spPr>
            <a:xfrm>
              <a:off x="-27300" y="4360355"/>
              <a:ext cx="17037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SEBACEOUS GLAND</a:t>
              </a:r>
            </a:p>
          </p:txBody>
        </p:sp>
      </p:grpSp>
    </p:spTree>
    <p:extLst>
      <p:ext uri="{BB962C8B-B14F-4D97-AF65-F5344CB8AC3E}">
        <p14:creationId xmlns:p14="http://schemas.microsoft.com/office/powerpoint/2010/main" val="251795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7A2DD28-0376-2933-0BF8-EC88F1745537}"/>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Skin </a:t>
            </a:r>
            <a:r>
              <a:rPr lang="fr-FR" dirty="0" err="1"/>
              <a:t>defence</a:t>
            </a:r>
            <a:r>
              <a:rPr lang="fr-FR" dirty="0"/>
              <a:t> </a:t>
            </a:r>
            <a:r>
              <a:rPr lang="fr-FR" dirty="0" err="1"/>
              <a:t>mechanisms</a:t>
            </a:r>
            <a:endParaRPr lang="fr-FR" dirty="0"/>
          </a:p>
        </p:txBody>
      </p:sp>
      <p:sp>
        <p:nvSpPr>
          <p:cNvPr id="11" name="ZoneTexte 10">
            <a:extLst>
              <a:ext uri="{FF2B5EF4-FFF2-40B4-BE49-F238E27FC236}">
                <a16:creationId xmlns:a16="http://schemas.microsoft.com/office/drawing/2014/main" id="{52478655-DBC4-BB79-9400-E2AE83F2D4FB}"/>
              </a:ext>
            </a:extLst>
          </p:cNvPr>
          <p:cNvSpPr txBox="1"/>
          <p:nvPr/>
        </p:nvSpPr>
        <p:spPr>
          <a:xfrm>
            <a:off x="157010" y="4869832"/>
            <a:ext cx="5938990" cy="1384995"/>
          </a:xfrm>
          <a:prstGeom prst="rect">
            <a:avLst/>
          </a:prstGeom>
          <a:noFill/>
          <a:ln>
            <a:solidFill>
              <a:srgbClr val="DCD7FA"/>
            </a:solidFill>
            <a:prstDash val="lgDashDot"/>
          </a:ln>
        </p:spPr>
        <p:txBody>
          <a:bodyPr wrap="square" rtlCol="0">
            <a:spAutoFit/>
          </a:bodyPr>
          <a:lstStyle>
            <a:defPPr>
              <a:defRPr kern="0"/>
            </a:defPPr>
            <a:lvl1pPr algn="ctr">
              <a:defRPr sz="1200">
                <a:latin typeface="Roboto Light" panose="02000000000000000000" pitchFamily="2" charset="0"/>
                <a:ea typeface="Roboto Light" panose="02000000000000000000" pitchFamily="2" charset="0"/>
              </a:defRPr>
            </a:lvl1pPr>
          </a:lstStyle>
          <a:p>
            <a:endParaRPr lang="fr-FR" dirty="0"/>
          </a:p>
          <a:p>
            <a:r>
              <a:rPr lang="fr-FR" dirty="0"/>
              <a:t>ANTIOXIDANTS</a:t>
            </a:r>
          </a:p>
          <a:p>
            <a:endParaRPr lang="fr-FR" dirty="0"/>
          </a:p>
          <a:p>
            <a:pPr marL="171450" indent="-171450" algn="just">
              <a:buFont typeface="Arial" panose="020B0604020202020204" pitchFamily="34" charset="0"/>
              <a:buChar char="•"/>
            </a:pPr>
            <a:r>
              <a:rPr lang="en-US" b="1" dirty="0"/>
              <a:t>Endogenous antioxidants: </a:t>
            </a:r>
            <a:r>
              <a:rPr lang="en-US" dirty="0"/>
              <a:t>the skin produces natural antioxidants which </a:t>
            </a:r>
            <a:r>
              <a:rPr lang="en-US" dirty="0" err="1"/>
              <a:t>neutralise</a:t>
            </a:r>
            <a:r>
              <a:rPr lang="en-US" dirty="0"/>
              <a:t> the free radicals generated by pollutants.</a:t>
            </a:r>
          </a:p>
          <a:p>
            <a:pPr marL="171450" indent="-171450" algn="just">
              <a:buFont typeface="Arial" panose="020B0604020202020204" pitchFamily="34" charset="0"/>
              <a:buChar char="•"/>
            </a:pPr>
            <a:endParaRPr lang="fr-FR" dirty="0"/>
          </a:p>
          <a:p>
            <a:pPr marL="171450" indent="-171450" algn="just">
              <a:buFont typeface="Arial" panose="020B0604020202020204" pitchFamily="34" charset="0"/>
              <a:buChar char="•"/>
            </a:pPr>
            <a:r>
              <a:rPr lang="en-US" b="1" dirty="0"/>
              <a:t>Vitamins E and C: </a:t>
            </a:r>
            <a:r>
              <a:rPr lang="en-US" dirty="0"/>
              <a:t>present in the diet, help protect skin cells against oxidation.</a:t>
            </a:r>
            <a:r>
              <a:rPr lang="fr-FR" dirty="0"/>
              <a:t> </a:t>
            </a:r>
          </a:p>
        </p:txBody>
      </p:sp>
      <p:sp>
        <p:nvSpPr>
          <p:cNvPr id="13" name="ZoneTexte 12">
            <a:extLst>
              <a:ext uri="{FF2B5EF4-FFF2-40B4-BE49-F238E27FC236}">
                <a16:creationId xmlns:a16="http://schemas.microsoft.com/office/drawing/2014/main" id="{B30EBB04-2206-8E0C-7A7D-5ACC816E2DE2}"/>
              </a:ext>
            </a:extLst>
          </p:cNvPr>
          <p:cNvSpPr txBox="1"/>
          <p:nvPr/>
        </p:nvSpPr>
        <p:spPr>
          <a:xfrm>
            <a:off x="7155600" y="1752600"/>
            <a:ext cx="1836000" cy="3231654"/>
          </a:xfrm>
          <a:prstGeom prst="rect">
            <a:avLst/>
          </a:prstGeom>
          <a:noFill/>
          <a:ln>
            <a:solidFill>
              <a:srgbClr val="DCD7FA"/>
            </a:solidFill>
            <a:prstDash val="lgDashDot"/>
          </a:ln>
        </p:spPr>
        <p:txBody>
          <a:bodyPr wrap="square" rtlCol="0">
            <a:spAutoFit/>
          </a:bodyPr>
          <a:lstStyle>
            <a:defPPr>
              <a:defRPr kern="0"/>
            </a:defPPr>
            <a:lvl1pPr algn="ctr">
              <a:defRPr sz="1200">
                <a:latin typeface="Roboto Light" panose="02000000000000000000" pitchFamily="2" charset="0"/>
                <a:ea typeface="Roboto Light" panose="02000000000000000000" pitchFamily="2" charset="0"/>
              </a:defRPr>
            </a:lvl1pPr>
          </a:lstStyle>
          <a:p>
            <a:r>
              <a:rPr lang="fr-FR" dirty="0"/>
              <a:t>DNA REPARATION </a:t>
            </a:r>
          </a:p>
          <a:p>
            <a:endParaRPr lang="fr-FR" dirty="0"/>
          </a:p>
          <a:p>
            <a:pPr marL="171450" indent="-171450" algn="l">
              <a:buFont typeface="Arial" panose="020B0604020202020204" pitchFamily="34" charset="0"/>
              <a:buChar char="•"/>
            </a:pPr>
            <a:r>
              <a:rPr lang="en-US" b="1" dirty="0"/>
              <a:t>Nucleotide Excision Repair: </a:t>
            </a:r>
            <a:r>
              <a:rPr lang="en-US" dirty="0"/>
              <a:t>mechanism for repairing DNA damage caused by free radicals and UV rays.</a:t>
            </a:r>
          </a:p>
          <a:p>
            <a:pPr marL="171450" indent="-171450" algn="l">
              <a:buFont typeface="Arial" panose="020B0604020202020204" pitchFamily="34" charset="0"/>
              <a:buChar char="•"/>
            </a:pPr>
            <a:endParaRPr lang="fr-FR" b="1" dirty="0"/>
          </a:p>
          <a:p>
            <a:pPr marL="171450" indent="-171450" algn="l">
              <a:buFont typeface="Arial" panose="020B0604020202020204" pitchFamily="34" charset="0"/>
              <a:buChar char="•"/>
            </a:pPr>
            <a:r>
              <a:rPr lang="en-US" b="1" dirty="0"/>
              <a:t>Apoptosis: </a:t>
            </a:r>
            <a:r>
              <a:rPr lang="en-US" dirty="0"/>
              <a:t>If DNA damage is too severe, skin cells can experience programmed cell death to prevent the spread of damaged cells.</a:t>
            </a:r>
            <a:endParaRPr lang="fr-FR" dirty="0"/>
          </a:p>
        </p:txBody>
      </p:sp>
      <p:grpSp>
        <p:nvGrpSpPr>
          <p:cNvPr id="40" name="Groupe 39">
            <a:extLst>
              <a:ext uri="{FF2B5EF4-FFF2-40B4-BE49-F238E27FC236}">
                <a16:creationId xmlns:a16="http://schemas.microsoft.com/office/drawing/2014/main" id="{45B0CDB3-5DAD-8E6B-73A5-1E9CE913AE9C}"/>
              </a:ext>
            </a:extLst>
          </p:cNvPr>
          <p:cNvGrpSpPr/>
          <p:nvPr/>
        </p:nvGrpSpPr>
        <p:grpSpPr>
          <a:xfrm>
            <a:off x="9448800" y="457200"/>
            <a:ext cx="2869778" cy="6354069"/>
            <a:chOff x="9448800" y="457200"/>
            <a:chExt cx="2869778" cy="6354069"/>
          </a:xfrm>
        </p:grpSpPr>
        <p:pic>
          <p:nvPicPr>
            <p:cNvPr id="6" name="Image 5" descr="Une image contenant conception&#10;&#10;Description générée automatiquement avec une confiance faible">
              <a:extLst>
                <a:ext uri="{FF2B5EF4-FFF2-40B4-BE49-F238E27FC236}">
                  <a16:creationId xmlns:a16="http://schemas.microsoft.com/office/drawing/2014/main" id="{46DBB4C1-E787-0A73-3B23-07931AC9F373}"/>
                </a:ext>
              </a:extLst>
            </p:cNvPr>
            <p:cNvPicPr>
              <a:picLocks noChangeAspect="1"/>
            </p:cNvPicPr>
            <p:nvPr/>
          </p:nvPicPr>
          <p:blipFill rotWithShape="1">
            <a:blip r:embed="rId3">
              <a:extLst>
                <a:ext uri="{28A0092B-C50C-407E-A947-70E740481C1C}">
                  <a14:useLocalDpi xmlns:a14="http://schemas.microsoft.com/office/drawing/2010/main" val="0"/>
                </a:ext>
              </a:extLst>
            </a:blip>
            <a:srcRect b="20634"/>
            <a:stretch/>
          </p:blipFill>
          <p:spPr>
            <a:xfrm rot="5400000">
              <a:off x="8235453" y="3125989"/>
              <a:ext cx="5976883" cy="1111789"/>
            </a:xfrm>
            <a:prstGeom prst="rect">
              <a:avLst/>
            </a:prstGeom>
          </p:spPr>
        </p:pic>
        <p:sp>
          <p:nvSpPr>
            <p:cNvPr id="7" name="ZoneTexte 6">
              <a:extLst>
                <a:ext uri="{FF2B5EF4-FFF2-40B4-BE49-F238E27FC236}">
                  <a16:creationId xmlns:a16="http://schemas.microsoft.com/office/drawing/2014/main" id="{140A1F60-65B6-B1DA-9488-EDA5E2C14066}"/>
                </a:ext>
              </a:extLst>
            </p:cNvPr>
            <p:cNvSpPr txBox="1"/>
            <p:nvPr/>
          </p:nvSpPr>
          <p:spPr>
            <a:xfrm rot="5400000">
              <a:off x="10976902" y="3543383"/>
              <a:ext cx="2223869" cy="276999"/>
            </a:xfrm>
            <a:prstGeom prst="rect">
              <a:avLst/>
            </a:prstGeom>
            <a:noFill/>
          </p:spPr>
          <p:txBody>
            <a:bodyPr wrap="square" rtlCol="0">
              <a:spAutoFit/>
            </a:bodyPr>
            <a:lstStyle/>
            <a:p>
              <a:pPr algn="ctr"/>
              <a:r>
                <a:rPr lang="fr-FR" sz="1200" i="1" dirty="0">
                  <a:latin typeface="Roboto Light" panose="02000000000000000000" pitchFamily="2" charset="0"/>
                  <a:ea typeface="Roboto Light" panose="02000000000000000000" pitchFamily="2" charset="0"/>
                  <a:cs typeface="Roboto Light" panose="02000000000000000000" pitchFamily="2" charset="0"/>
                </a:rPr>
                <a:t>Stages of </a:t>
              </a:r>
              <a:r>
                <a:rPr lang="fr-FR" sz="1200" i="1" dirty="0" err="1">
                  <a:latin typeface="Roboto Light" panose="02000000000000000000" pitchFamily="2" charset="0"/>
                  <a:ea typeface="Roboto Light" panose="02000000000000000000" pitchFamily="2" charset="0"/>
                  <a:cs typeface="Roboto Light" panose="02000000000000000000" pitchFamily="2" charset="0"/>
                </a:rPr>
                <a:t>apoptosis</a:t>
              </a:r>
              <a:endParaRPr lang="fr-FR" sz="1200" i="1"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ZoneTexte 7">
              <a:extLst>
                <a:ext uri="{FF2B5EF4-FFF2-40B4-BE49-F238E27FC236}">
                  <a16:creationId xmlns:a16="http://schemas.microsoft.com/office/drawing/2014/main" id="{0948DA6B-A359-6B83-8C37-64286157FEF8}"/>
                </a:ext>
              </a:extLst>
            </p:cNvPr>
            <p:cNvSpPr txBox="1"/>
            <p:nvPr/>
          </p:nvSpPr>
          <p:spPr>
            <a:xfrm>
              <a:off x="10449889" y="457200"/>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LIVING CELL</a:t>
              </a:r>
            </a:p>
          </p:txBody>
        </p:sp>
        <p:sp>
          <p:nvSpPr>
            <p:cNvPr id="16" name="ZoneTexte 15">
              <a:extLst>
                <a:ext uri="{FF2B5EF4-FFF2-40B4-BE49-F238E27FC236}">
                  <a16:creationId xmlns:a16="http://schemas.microsoft.com/office/drawing/2014/main" id="{3D128239-84C6-38E1-C3B6-B1AC67B8A1A9}"/>
                </a:ext>
              </a:extLst>
            </p:cNvPr>
            <p:cNvSpPr txBox="1"/>
            <p:nvPr/>
          </p:nvSpPr>
          <p:spPr>
            <a:xfrm>
              <a:off x="10094709" y="6534269"/>
              <a:ext cx="2223869" cy="277000"/>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APOPTOTIC CELL</a:t>
              </a:r>
            </a:p>
          </p:txBody>
        </p:sp>
        <p:sp>
          <p:nvSpPr>
            <p:cNvPr id="17" name="ZoneTexte 16">
              <a:extLst>
                <a:ext uri="{FF2B5EF4-FFF2-40B4-BE49-F238E27FC236}">
                  <a16:creationId xmlns:a16="http://schemas.microsoft.com/office/drawing/2014/main" id="{C36AC3EE-8AC5-18A2-B903-6ED543EF2144}"/>
                </a:ext>
              </a:extLst>
            </p:cNvPr>
            <p:cNvSpPr txBox="1"/>
            <p:nvPr/>
          </p:nvSpPr>
          <p:spPr>
            <a:xfrm>
              <a:off x="9525000" y="2521803"/>
              <a:ext cx="1326464" cy="830997"/>
            </a:xfrm>
            <a:prstGeom prst="rect">
              <a:avLst/>
            </a:prstGeom>
            <a:noFill/>
          </p:spPr>
          <p:txBody>
            <a:bodyPr wrap="square" rtlCol="0">
              <a:spAutoFit/>
            </a:bodyPr>
            <a:lstStyle/>
            <a:p>
              <a:pPr algn="ctr"/>
              <a:r>
                <a:rPr lang="fr-FR" sz="1200" dirty="0" err="1">
                  <a:latin typeface="Roboto Light" panose="02000000000000000000" pitchFamily="2" charset="0"/>
                  <a:ea typeface="Roboto Light" panose="02000000000000000000" pitchFamily="2" charset="0"/>
                  <a:cs typeface="Roboto Light" panose="02000000000000000000" pitchFamily="2" charset="0"/>
                </a:rPr>
                <a:t>Cytoplasmic</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atrophy</a:t>
              </a:r>
              <a:r>
                <a:rPr lang="fr-FR" sz="1200" dirty="0">
                  <a:latin typeface="Roboto Light" panose="02000000000000000000" pitchFamily="2" charset="0"/>
                  <a:ea typeface="Roboto Light" panose="02000000000000000000" pitchFamily="2" charset="0"/>
                  <a:cs typeface="Roboto Light" panose="02000000000000000000" pitchFamily="2" charset="0"/>
                </a:rPr>
                <a:t> &amp; </a:t>
              </a:r>
              <a:r>
                <a:rPr lang="fr-FR" sz="1200" dirty="0" err="1">
                  <a:latin typeface="Roboto Light" panose="02000000000000000000" pitchFamily="2" charset="0"/>
                  <a:ea typeface="Roboto Light" panose="02000000000000000000" pitchFamily="2" charset="0"/>
                  <a:cs typeface="Roboto Light" panose="02000000000000000000" pitchFamily="2" charset="0"/>
                </a:rPr>
                <a:t>chromatin</a:t>
              </a:r>
              <a:r>
                <a:rPr lang="fr-FR" sz="1200" dirty="0">
                  <a:latin typeface="Roboto Light" panose="02000000000000000000" pitchFamily="2" charset="0"/>
                  <a:ea typeface="Roboto Light" panose="02000000000000000000" pitchFamily="2" charset="0"/>
                  <a:cs typeface="Roboto Light" panose="02000000000000000000" pitchFamily="2" charset="0"/>
                </a:rPr>
                <a:t> condensation</a:t>
              </a:r>
            </a:p>
          </p:txBody>
        </p:sp>
        <p:sp>
          <p:nvSpPr>
            <p:cNvPr id="18" name="ZoneTexte 17">
              <a:extLst>
                <a:ext uri="{FF2B5EF4-FFF2-40B4-BE49-F238E27FC236}">
                  <a16:creationId xmlns:a16="http://schemas.microsoft.com/office/drawing/2014/main" id="{7B220B5D-6164-6208-6288-1226EA5B130F}"/>
                </a:ext>
              </a:extLst>
            </p:cNvPr>
            <p:cNvSpPr txBox="1"/>
            <p:nvPr/>
          </p:nvSpPr>
          <p:spPr>
            <a:xfrm>
              <a:off x="9448800" y="4191000"/>
              <a:ext cx="1402664" cy="646331"/>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Membrane </a:t>
              </a:r>
              <a:r>
                <a:rPr lang="fr-FR" sz="1200" dirty="0" err="1">
                  <a:latin typeface="Roboto Light" panose="02000000000000000000" pitchFamily="2" charset="0"/>
                  <a:ea typeface="Roboto Light" panose="02000000000000000000" pitchFamily="2" charset="0"/>
                  <a:cs typeface="Roboto Light" panose="02000000000000000000" pitchFamily="2" charset="0"/>
                </a:rPr>
                <a:t>budding</a:t>
              </a:r>
              <a:r>
                <a:rPr lang="fr-FR" sz="1200" dirty="0">
                  <a:latin typeface="Roboto Light" panose="02000000000000000000" pitchFamily="2" charset="0"/>
                  <a:ea typeface="Roboto Light" panose="02000000000000000000" pitchFamily="2" charset="0"/>
                  <a:cs typeface="Roboto Light" panose="02000000000000000000" pitchFamily="2" charset="0"/>
                </a:rPr>
                <a:t> &amp; DNA fragmentation</a:t>
              </a:r>
            </a:p>
          </p:txBody>
        </p:sp>
      </p:grpSp>
      <p:grpSp>
        <p:nvGrpSpPr>
          <p:cNvPr id="39" name="Groupe 38">
            <a:extLst>
              <a:ext uri="{FF2B5EF4-FFF2-40B4-BE49-F238E27FC236}">
                <a16:creationId xmlns:a16="http://schemas.microsoft.com/office/drawing/2014/main" id="{520B4EC3-F776-B77B-414E-B56248D534ED}"/>
              </a:ext>
            </a:extLst>
          </p:cNvPr>
          <p:cNvGrpSpPr/>
          <p:nvPr/>
        </p:nvGrpSpPr>
        <p:grpSpPr>
          <a:xfrm>
            <a:off x="355181" y="1775941"/>
            <a:ext cx="5635866" cy="2969056"/>
            <a:chOff x="355181" y="1775941"/>
            <a:chExt cx="5635866" cy="2969056"/>
          </a:xfrm>
        </p:grpSpPr>
        <p:pic>
          <p:nvPicPr>
            <p:cNvPr id="22" name="Image 21" descr="Une image contenant cœur, dessin&#10;&#10;Description générée automatiquement">
              <a:extLst>
                <a:ext uri="{FF2B5EF4-FFF2-40B4-BE49-F238E27FC236}">
                  <a16:creationId xmlns:a16="http://schemas.microsoft.com/office/drawing/2014/main" id="{11C3AE66-1C65-41AB-A5C7-A82220C82427}"/>
                </a:ext>
              </a:extLst>
            </p:cNvPr>
            <p:cNvPicPr>
              <a:picLocks noChangeAspect="1"/>
            </p:cNvPicPr>
            <p:nvPr/>
          </p:nvPicPr>
          <p:blipFill rotWithShape="1">
            <a:blip r:embed="rId4">
              <a:extLst>
                <a:ext uri="{28A0092B-C50C-407E-A947-70E740481C1C}">
                  <a14:useLocalDpi xmlns:a14="http://schemas.microsoft.com/office/drawing/2010/main" val="0"/>
                </a:ext>
              </a:extLst>
            </a:blip>
            <a:srcRect l="850" r="12984" b="3067"/>
            <a:stretch/>
          </p:blipFill>
          <p:spPr>
            <a:xfrm>
              <a:off x="1340536" y="1988168"/>
              <a:ext cx="3675645" cy="2409403"/>
            </a:xfrm>
            <a:prstGeom prst="ellipse">
              <a:avLst/>
            </a:prstGeom>
          </p:spPr>
        </p:pic>
        <p:sp>
          <p:nvSpPr>
            <p:cNvPr id="23" name="ZoneTexte 22">
              <a:extLst>
                <a:ext uri="{FF2B5EF4-FFF2-40B4-BE49-F238E27FC236}">
                  <a16:creationId xmlns:a16="http://schemas.microsoft.com/office/drawing/2014/main" id="{DE055EE9-C51D-FA8E-EBAE-CD14CC57E175}"/>
                </a:ext>
              </a:extLst>
            </p:cNvPr>
            <p:cNvSpPr txBox="1"/>
            <p:nvPr/>
          </p:nvSpPr>
          <p:spPr>
            <a:xfrm>
              <a:off x="2327700" y="4467998"/>
              <a:ext cx="2659800" cy="276999"/>
            </a:xfrm>
            <a:prstGeom prst="rect">
              <a:avLst/>
            </a:prstGeom>
            <a:noFill/>
          </p:spPr>
          <p:txBody>
            <a:bodyPr wrap="square" rtlCol="0">
              <a:spAutoFit/>
            </a:bodyPr>
            <a:lstStyle/>
            <a:p>
              <a:r>
                <a:rPr lang="fr-FR" sz="1200" i="1" dirty="0">
                  <a:latin typeface="Roboto Light" panose="02000000000000000000" pitchFamily="2" charset="0"/>
                  <a:ea typeface="Roboto Light" panose="02000000000000000000" pitchFamily="2" charset="0"/>
                  <a:cs typeface="Roboto Light" panose="02000000000000000000" pitchFamily="2" charset="0"/>
                </a:rPr>
                <a:t>Cellular organisation</a:t>
              </a:r>
            </a:p>
          </p:txBody>
        </p:sp>
        <p:sp>
          <p:nvSpPr>
            <p:cNvPr id="24" name="ZoneTexte 23">
              <a:extLst>
                <a:ext uri="{FF2B5EF4-FFF2-40B4-BE49-F238E27FC236}">
                  <a16:creationId xmlns:a16="http://schemas.microsoft.com/office/drawing/2014/main" id="{ADA87A01-5EF6-84AD-BB00-83C98EB71BC4}"/>
                </a:ext>
              </a:extLst>
            </p:cNvPr>
            <p:cNvSpPr txBox="1"/>
            <p:nvPr/>
          </p:nvSpPr>
          <p:spPr>
            <a:xfrm>
              <a:off x="1111936" y="2197120"/>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NUCLEUS</a:t>
              </a:r>
            </a:p>
          </p:txBody>
        </p:sp>
        <p:sp>
          <p:nvSpPr>
            <p:cNvPr id="25" name="ZoneTexte 24">
              <a:extLst>
                <a:ext uri="{FF2B5EF4-FFF2-40B4-BE49-F238E27FC236}">
                  <a16:creationId xmlns:a16="http://schemas.microsoft.com/office/drawing/2014/main" id="{E3EFDAA7-DDAE-8248-4724-58053CCDA6B3}"/>
                </a:ext>
              </a:extLst>
            </p:cNvPr>
            <p:cNvSpPr txBox="1"/>
            <p:nvPr/>
          </p:nvSpPr>
          <p:spPr>
            <a:xfrm>
              <a:off x="1012395" y="2488243"/>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DNA</a:t>
              </a:r>
            </a:p>
          </p:txBody>
        </p:sp>
        <p:sp>
          <p:nvSpPr>
            <p:cNvPr id="26" name="ZoneTexte 25">
              <a:extLst>
                <a:ext uri="{FF2B5EF4-FFF2-40B4-BE49-F238E27FC236}">
                  <a16:creationId xmlns:a16="http://schemas.microsoft.com/office/drawing/2014/main" id="{1094D685-F135-4153-366B-F265FF8481F9}"/>
                </a:ext>
              </a:extLst>
            </p:cNvPr>
            <p:cNvSpPr txBox="1"/>
            <p:nvPr/>
          </p:nvSpPr>
          <p:spPr>
            <a:xfrm>
              <a:off x="938956" y="2776796"/>
              <a:ext cx="1513511" cy="276999"/>
            </a:xfrm>
            <a:prstGeom prst="rect">
              <a:avLst/>
            </a:prstGeom>
            <a:noFill/>
          </p:spPr>
          <p:txBody>
            <a:bodyPr wrap="square" rtlCol="0">
              <a:spAutoFit/>
            </a:bodyPr>
            <a:lstStyle/>
            <a:p>
              <a:pPr algn="ctr"/>
              <a:r>
                <a:rPr lang="fr-FR" sz="1200" dirty="0" err="1">
                  <a:latin typeface="Roboto Light" panose="02000000000000000000" pitchFamily="2" charset="0"/>
                  <a:ea typeface="Roboto Light" panose="02000000000000000000" pitchFamily="2" charset="0"/>
                  <a:cs typeface="Roboto Light" panose="02000000000000000000" pitchFamily="2" charset="0"/>
                </a:rPr>
                <a:t>mRNA</a:t>
              </a:r>
              <a:endParaRPr lang="fr-FR" sz="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7" name="ZoneTexte 26">
              <a:extLst>
                <a:ext uri="{FF2B5EF4-FFF2-40B4-BE49-F238E27FC236}">
                  <a16:creationId xmlns:a16="http://schemas.microsoft.com/office/drawing/2014/main" id="{8C395347-FA77-C5C1-B53B-5C213B62EF55}"/>
                </a:ext>
              </a:extLst>
            </p:cNvPr>
            <p:cNvSpPr txBox="1"/>
            <p:nvPr/>
          </p:nvSpPr>
          <p:spPr>
            <a:xfrm>
              <a:off x="4355533" y="2530655"/>
              <a:ext cx="1513511" cy="276999"/>
            </a:xfrm>
            <a:prstGeom prst="rect">
              <a:avLst/>
            </a:prstGeom>
            <a:noFill/>
          </p:spPr>
          <p:txBody>
            <a:bodyPr wrap="square" rtlCol="0">
              <a:spAutoFit/>
            </a:bodyPr>
            <a:lstStyle/>
            <a:p>
              <a:pPr algn="ctr"/>
              <a:r>
                <a:rPr lang="fr-FR" sz="1200" dirty="0" err="1">
                  <a:latin typeface="Roboto Light" panose="02000000000000000000" pitchFamily="2" charset="0"/>
                  <a:ea typeface="Roboto Light" panose="02000000000000000000" pitchFamily="2" charset="0"/>
                  <a:cs typeface="Roboto Light" panose="02000000000000000000" pitchFamily="2" charset="0"/>
                </a:rPr>
                <a:t>Amino</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acid</a:t>
              </a:r>
              <a:endParaRPr lang="fr-FR" sz="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8" name="ZoneTexte 27">
              <a:extLst>
                <a:ext uri="{FF2B5EF4-FFF2-40B4-BE49-F238E27FC236}">
                  <a16:creationId xmlns:a16="http://schemas.microsoft.com/office/drawing/2014/main" id="{10DF0C69-FE61-BA60-A668-0689DDDAE9CD}"/>
                </a:ext>
              </a:extLst>
            </p:cNvPr>
            <p:cNvSpPr txBox="1"/>
            <p:nvPr/>
          </p:nvSpPr>
          <p:spPr>
            <a:xfrm>
              <a:off x="4477536" y="2917311"/>
              <a:ext cx="1513511" cy="276999"/>
            </a:xfrm>
            <a:prstGeom prst="rect">
              <a:avLst/>
            </a:prstGeom>
            <a:noFill/>
          </p:spPr>
          <p:txBody>
            <a:bodyPr wrap="square" rtlCol="0">
              <a:spAutoFit/>
            </a:bodyPr>
            <a:lstStyle/>
            <a:p>
              <a:pPr algn="ctr"/>
              <a:r>
                <a:rPr lang="fr-FR" sz="1200" dirty="0" err="1">
                  <a:latin typeface="Roboto Light" panose="02000000000000000000" pitchFamily="2" charset="0"/>
                  <a:ea typeface="Roboto Light" panose="02000000000000000000" pitchFamily="2" charset="0"/>
                  <a:cs typeface="Roboto Light" panose="02000000000000000000" pitchFamily="2" charset="0"/>
                </a:rPr>
                <a:t>Protein</a:t>
              </a:r>
              <a:endParaRPr lang="fr-FR" sz="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9" name="ZoneTexte 28">
              <a:extLst>
                <a:ext uri="{FF2B5EF4-FFF2-40B4-BE49-F238E27FC236}">
                  <a16:creationId xmlns:a16="http://schemas.microsoft.com/office/drawing/2014/main" id="{347DE1A7-1938-9615-67BA-DAD6CA84FEBA}"/>
                </a:ext>
              </a:extLst>
            </p:cNvPr>
            <p:cNvSpPr txBox="1"/>
            <p:nvPr/>
          </p:nvSpPr>
          <p:spPr>
            <a:xfrm>
              <a:off x="4360244" y="3728462"/>
              <a:ext cx="1513511"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Ribosome</a:t>
              </a:r>
            </a:p>
          </p:txBody>
        </p:sp>
        <p:sp>
          <p:nvSpPr>
            <p:cNvPr id="30" name="ZoneTexte 29">
              <a:extLst>
                <a:ext uri="{FF2B5EF4-FFF2-40B4-BE49-F238E27FC236}">
                  <a16:creationId xmlns:a16="http://schemas.microsoft.com/office/drawing/2014/main" id="{BA743C41-D9AD-7810-F9C8-2FCE0BAFD757}"/>
                </a:ext>
              </a:extLst>
            </p:cNvPr>
            <p:cNvSpPr txBox="1"/>
            <p:nvPr/>
          </p:nvSpPr>
          <p:spPr>
            <a:xfrm>
              <a:off x="3535997" y="1775941"/>
              <a:ext cx="2180053" cy="276999"/>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cs typeface="Roboto Light" panose="02000000000000000000" pitchFamily="2" charset="0"/>
                </a:rPr>
                <a:t>Plasma membrane</a:t>
              </a:r>
            </a:p>
          </p:txBody>
        </p:sp>
        <p:sp>
          <p:nvSpPr>
            <p:cNvPr id="31" name="ZoneTexte 30">
              <a:extLst>
                <a:ext uri="{FF2B5EF4-FFF2-40B4-BE49-F238E27FC236}">
                  <a16:creationId xmlns:a16="http://schemas.microsoft.com/office/drawing/2014/main" id="{4184CD2E-B2F5-465F-50B1-857A49F03F2E}"/>
                </a:ext>
              </a:extLst>
            </p:cNvPr>
            <p:cNvSpPr txBox="1"/>
            <p:nvPr/>
          </p:nvSpPr>
          <p:spPr>
            <a:xfrm>
              <a:off x="355181" y="4073501"/>
              <a:ext cx="1513511" cy="276999"/>
            </a:xfrm>
            <a:prstGeom prst="rect">
              <a:avLst/>
            </a:prstGeom>
            <a:noFill/>
          </p:spPr>
          <p:txBody>
            <a:bodyPr wrap="square" rtlCol="0">
              <a:spAutoFit/>
            </a:bodyPr>
            <a:lstStyle/>
            <a:p>
              <a:pPr algn="ctr"/>
              <a:r>
                <a:rPr lang="fr-FR" sz="1200" dirty="0" err="1">
                  <a:latin typeface="Roboto Light" panose="02000000000000000000" pitchFamily="2" charset="0"/>
                  <a:ea typeface="Roboto Light" panose="02000000000000000000" pitchFamily="2" charset="0"/>
                  <a:cs typeface="Roboto Light" panose="02000000000000000000" pitchFamily="2" charset="0"/>
                </a:rPr>
                <a:t>Cytoplasm</a:t>
              </a:r>
              <a:endParaRPr lang="fr-FR" sz="1200" dirty="0">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35" name="Connecteur droit avec flèche 34">
              <a:extLst>
                <a:ext uri="{FF2B5EF4-FFF2-40B4-BE49-F238E27FC236}">
                  <a16:creationId xmlns:a16="http://schemas.microsoft.com/office/drawing/2014/main" id="{2A9535D2-C185-68FC-D227-739864DD2A8D}"/>
                </a:ext>
              </a:extLst>
            </p:cNvPr>
            <p:cNvCxnSpPr/>
            <p:nvPr/>
          </p:nvCxnSpPr>
          <p:spPr>
            <a:xfrm>
              <a:off x="1652367" y="4212000"/>
              <a:ext cx="11430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necteur droit avec flèche 35">
              <a:extLst>
                <a:ext uri="{FF2B5EF4-FFF2-40B4-BE49-F238E27FC236}">
                  <a16:creationId xmlns:a16="http://schemas.microsoft.com/office/drawing/2014/main" id="{175592A8-6F9E-129D-07E8-EE4FDD2F8E39}"/>
                </a:ext>
              </a:extLst>
            </p:cNvPr>
            <p:cNvCxnSpPr>
              <a:cxnSpLocks/>
            </p:cNvCxnSpPr>
            <p:nvPr/>
          </p:nvCxnSpPr>
          <p:spPr>
            <a:xfrm flipH="1">
              <a:off x="3535997" y="1871857"/>
              <a:ext cx="320198" cy="18108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827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34F4491-E1EA-BD26-6F2B-80440147B1F7}"/>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err="1"/>
              <a:t>Yon-Ka</a:t>
            </a:r>
            <a:r>
              <a:rPr lang="fr-FR" dirty="0"/>
              <a:t> </a:t>
            </a:r>
            <a:r>
              <a:rPr lang="fr-FR" dirty="0" err="1"/>
              <a:t>answer</a:t>
            </a:r>
            <a:endParaRPr lang="fr-FR" dirty="0"/>
          </a:p>
        </p:txBody>
      </p:sp>
      <p:pic>
        <p:nvPicPr>
          <p:cNvPr id="3" name="Visuel-protection_VitalDefenseDuoEdit.jpg">
            <a:extLst>
              <a:ext uri="{FF2B5EF4-FFF2-40B4-BE49-F238E27FC236}">
                <a16:creationId xmlns:a16="http://schemas.microsoft.com/office/drawing/2014/main" id="{9BFA8E9E-DAFF-9988-2067-0BB4C73B8E79}"/>
              </a:ext>
            </a:extLst>
          </p:cNvPr>
          <p:cNvPicPr>
            <a:picLocks noGrp="1" noChangeAspect="1"/>
          </p:cNvPicPr>
          <p:nvPr/>
        </p:nvPicPr>
        <p:blipFill>
          <a:blip r:embed="rId3"/>
          <a:srcRect l="16798" t="22286" r="16798" b="22286"/>
          <a:stretch>
            <a:fillRect/>
          </a:stretch>
        </p:blipFill>
        <p:spPr>
          <a:xfrm>
            <a:off x="3185103" y="1752600"/>
            <a:ext cx="5821791" cy="4968371"/>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pic>
      <p:sp>
        <p:nvSpPr>
          <p:cNvPr id="4" name="Rectangle 3">
            <a:extLst>
              <a:ext uri="{FF2B5EF4-FFF2-40B4-BE49-F238E27FC236}">
                <a16:creationId xmlns:a16="http://schemas.microsoft.com/office/drawing/2014/main" id="{98CE5B3D-73A7-8A5B-A16B-C551E21C2DB4}"/>
              </a:ext>
            </a:extLst>
          </p:cNvPr>
          <p:cNvSpPr/>
          <p:nvPr/>
        </p:nvSpPr>
        <p:spPr>
          <a:xfrm>
            <a:off x="1210174" y="877728"/>
            <a:ext cx="9771647" cy="523220"/>
          </a:xfrm>
          <a:prstGeom prst="rect">
            <a:avLst/>
          </a:prstGeom>
          <a:noFill/>
          <a:ln>
            <a:noFill/>
          </a:ln>
        </p:spPr>
        <p:txBody>
          <a:bodyPr wrap="square">
            <a:spAutoFit/>
          </a:bodyPr>
          <a:lstStyle/>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ctr">
              <a:lnSpc>
                <a:spcPct val="150000"/>
              </a:lnSpc>
            </a:pP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YOUR ANTI-POLLUTION ALLIES</a:t>
            </a:r>
          </a:p>
        </p:txBody>
      </p:sp>
      <p:pic>
        <p:nvPicPr>
          <p:cNvPr id="6" name="Graphique 5" descr="Retour avec un remplissage uni">
            <a:extLst>
              <a:ext uri="{FF2B5EF4-FFF2-40B4-BE49-F238E27FC236}">
                <a16:creationId xmlns:a16="http://schemas.microsoft.com/office/drawing/2014/main" id="{8BD42A82-6AF5-9CE9-1AE0-61073EE76A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9283273" y="1815673"/>
            <a:ext cx="1550254" cy="914400"/>
          </a:xfrm>
          <a:prstGeom prst="rect">
            <a:avLst/>
          </a:prstGeom>
        </p:spPr>
      </p:pic>
      <p:pic>
        <p:nvPicPr>
          <p:cNvPr id="7" name="Graphique 6" descr="Retour avec un remplissage uni">
            <a:extLst>
              <a:ext uri="{FF2B5EF4-FFF2-40B4-BE49-F238E27FC236}">
                <a16:creationId xmlns:a16="http://schemas.microsoft.com/office/drawing/2014/main" id="{EADBF472-B492-D2D0-5D13-DA45589FB77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flipV="1">
            <a:off x="1176814" y="1815673"/>
            <a:ext cx="1550254" cy="914400"/>
          </a:xfrm>
          <a:prstGeom prst="rect">
            <a:avLst/>
          </a:prstGeom>
        </p:spPr>
      </p:pic>
      <p:sp>
        <p:nvSpPr>
          <p:cNvPr id="8" name="ZoneTexte 7">
            <a:extLst>
              <a:ext uri="{FF2B5EF4-FFF2-40B4-BE49-F238E27FC236}">
                <a16:creationId xmlns:a16="http://schemas.microsoft.com/office/drawing/2014/main" id="{1F628C50-0C8B-554D-B27E-F8A27E03AA0F}"/>
              </a:ext>
            </a:extLst>
          </p:cNvPr>
          <p:cNvSpPr txBox="1"/>
          <p:nvPr/>
        </p:nvSpPr>
        <p:spPr>
          <a:xfrm>
            <a:off x="754797" y="3429000"/>
            <a:ext cx="1836000" cy="1015663"/>
          </a:xfrm>
          <a:prstGeom prst="rect">
            <a:avLst/>
          </a:prstGeom>
          <a:noFill/>
        </p:spPr>
        <p:txBody>
          <a:bodyPr wrap="square" rtlCol="0">
            <a:spAutoFit/>
          </a:bodyPr>
          <a:lstStyle/>
          <a:p>
            <a:pPr algn="ctr"/>
            <a:r>
              <a:rPr lang="fr-FR" sz="1200" b="1" dirty="0">
                <a:latin typeface="Roboto Light" panose="02000000000000000000" pitchFamily="2" charset="0"/>
                <a:ea typeface="Roboto Light" panose="02000000000000000000" pitchFamily="2" charset="0"/>
              </a:rPr>
              <a:t>Crème VITAL DEFENSE</a:t>
            </a:r>
          </a:p>
          <a:p>
            <a:pPr algn="ctr"/>
            <a:r>
              <a:rPr lang="fr-FR" sz="1200" dirty="0" err="1">
                <a:latin typeface="Roboto Light" panose="02000000000000000000" pitchFamily="2" charset="0"/>
                <a:ea typeface="Roboto Light" panose="02000000000000000000" pitchFamily="2" charset="0"/>
              </a:rPr>
              <a:t>Antioxidant</a:t>
            </a: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Anti-pollution</a:t>
            </a:r>
          </a:p>
          <a:p>
            <a:pPr algn="ctr"/>
            <a:r>
              <a:rPr lang="fr-FR" sz="1200" dirty="0">
                <a:latin typeface="Roboto Light" panose="02000000000000000000" pitchFamily="2" charset="0"/>
                <a:ea typeface="Roboto Light" panose="02000000000000000000" pitchFamily="2" charset="0"/>
              </a:rPr>
              <a:t>Intense </a:t>
            </a:r>
            <a:r>
              <a:rPr lang="fr-FR" sz="1200" dirty="0" err="1">
                <a:latin typeface="Roboto Light" panose="02000000000000000000" pitchFamily="2" charset="0"/>
                <a:ea typeface="Roboto Light" panose="02000000000000000000" pitchFamily="2" charset="0"/>
              </a:rPr>
              <a:t>hydration</a:t>
            </a: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 </a:t>
            </a:r>
          </a:p>
        </p:txBody>
      </p:sp>
      <p:sp>
        <p:nvSpPr>
          <p:cNvPr id="9" name="ZoneTexte 8">
            <a:extLst>
              <a:ext uri="{FF2B5EF4-FFF2-40B4-BE49-F238E27FC236}">
                <a16:creationId xmlns:a16="http://schemas.microsoft.com/office/drawing/2014/main" id="{3A6E5812-122C-53E7-40BD-1AF71F493700}"/>
              </a:ext>
            </a:extLst>
          </p:cNvPr>
          <p:cNvSpPr txBox="1"/>
          <p:nvPr/>
        </p:nvSpPr>
        <p:spPr>
          <a:xfrm>
            <a:off x="9597600" y="3429000"/>
            <a:ext cx="2061000" cy="1384995"/>
          </a:xfrm>
          <a:prstGeom prst="rect">
            <a:avLst/>
          </a:prstGeom>
          <a:noFill/>
        </p:spPr>
        <p:txBody>
          <a:bodyPr wrap="square" rtlCol="0">
            <a:spAutoFit/>
          </a:bodyPr>
          <a:lstStyle/>
          <a:p>
            <a:pPr algn="ctr"/>
            <a:r>
              <a:rPr lang="fr-FR" sz="1200" b="1" dirty="0">
                <a:latin typeface="Roboto Light" panose="02000000000000000000" pitchFamily="2" charset="0"/>
                <a:ea typeface="Roboto Light" panose="02000000000000000000" pitchFamily="2" charset="0"/>
              </a:rPr>
              <a:t>VITAL DEFENSE Brume Multi-Protection</a:t>
            </a:r>
          </a:p>
          <a:p>
            <a:pPr algn="ctr"/>
            <a:r>
              <a:rPr lang="en-US" sz="1200" dirty="0">
                <a:latin typeface="Roboto Light" panose="02000000000000000000" pitchFamily="2" charset="0"/>
                <a:ea typeface="Roboto Light" panose="02000000000000000000" pitchFamily="2" charset="0"/>
              </a:rPr>
              <a:t>Anti-aggression radiance mist</a:t>
            </a:r>
          </a:p>
          <a:p>
            <a:pPr algn="ctr"/>
            <a:r>
              <a:rPr lang="en-US" sz="1200" dirty="0">
                <a:latin typeface="Roboto Light" panose="02000000000000000000" pitchFamily="2" charset="0"/>
                <a:ea typeface="Roboto Light" panose="02000000000000000000" pitchFamily="2" charset="0"/>
              </a:rPr>
              <a:t>[pollution - blue light and sunlight]</a:t>
            </a: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 </a:t>
            </a:r>
          </a:p>
        </p:txBody>
      </p:sp>
    </p:spTree>
    <p:extLst>
      <p:ext uri="{BB962C8B-B14F-4D97-AF65-F5344CB8AC3E}">
        <p14:creationId xmlns:p14="http://schemas.microsoft.com/office/powerpoint/2010/main" val="1076243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B64C447-7604-374A-6CEE-B3A888397AD3}"/>
              </a:ext>
            </a:extLst>
          </p:cNvPr>
          <p:cNvPicPr>
            <a:picLocks noChangeAspect="1"/>
          </p:cNvPicPr>
          <p:nvPr/>
        </p:nvPicPr>
        <p:blipFill>
          <a:blip r:embed="rId3"/>
          <a:stretch>
            <a:fillRect/>
          </a:stretch>
        </p:blipFill>
        <p:spPr>
          <a:xfrm>
            <a:off x="381000" y="1524000"/>
            <a:ext cx="4263240" cy="4268168"/>
          </a:xfrm>
          <a:prstGeom prst="rect">
            <a:avLst/>
          </a:prstGeom>
        </p:spPr>
      </p:pic>
      <p:sp>
        <p:nvSpPr>
          <p:cNvPr id="4" name="ZoneTexte 3">
            <a:extLst>
              <a:ext uri="{FF2B5EF4-FFF2-40B4-BE49-F238E27FC236}">
                <a16:creationId xmlns:a16="http://schemas.microsoft.com/office/drawing/2014/main" id="{EB83D421-9EA5-A777-517C-43CA53438DBD}"/>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Crème VITAL DEFENSE</a:t>
            </a:r>
          </a:p>
        </p:txBody>
      </p:sp>
      <p:sp>
        <p:nvSpPr>
          <p:cNvPr id="5" name="ZoneTexte 4">
            <a:extLst>
              <a:ext uri="{FF2B5EF4-FFF2-40B4-BE49-F238E27FC236}">
                <a16:creationId xmlns:a16="http://schemas.microsoft.com/office/drawing/2014/main" id="{89CD393F-874F-0E9A-54FD-F2294F43EFBC}"/>
              </a:ext>
            </a:extLst>
          </p:cNvPr>
          <p:cNvSpPr txBox="1"/>
          <p:nvPr/>
        </p:nvSpPr>
        <p:spPr>
          <a:xfrm>
            <a:off x="4952999" y="1474926"/>
            <a:ext cx="3048001" cy="4154984"/>
          </a:xfrm>
          <a:prstGeom prst="rect">
            <a:avLst/>
          </a:prstGeom>
          <a:noFill/>
          <a:ln>
            <a:solidFill>
              <a:srgbClr val="DCD7FA"/>
            </a:solidFill>
            <a:prstDash val="lgDashDot"/>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COMBAT THE HARMFUL EFFECTS OF ENVIRONMENTAL STRESS</a:t>
            </a:r>
            <a:endParaRPr lang="fr-FR" sz="1200" b="1" dirty="0">
              <a:latin typeface="Roboto Light" panose="02000000000000000000" pitchFamily="2" charset="0"/>
              <a:ea typeface="Roboto Light" panose="02000000000000000000" pitchFamily="2" charset="0"/>
            </a:endParaRPr>
          </a:p>
          <a:p>
            <a:pPr algn="ctr"/>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ANTIOXIDANT</a:t>
            </a:r>
          </a:p>
          <a:p>
            <a:pPr marL="171450" indent="-171450" algn="just">
              <a:buFont typeface="Arial" panose="020B0604020202020204" pitchFamily="34" charset="0"/>
              <a:buChar char="•"/>
            </a:pPr>
            <a:endParaRPr lang="fr-FR" sz="1200" b="1" dirty="0">
              <a:latin typeface="Roboto Light" panose="02000000000000000000" pitchFamily="2" charset="0"/>
              <a:ea typeface="Roboto Light" panose="02000000000000000000" pitchFamily="2" charset="0"/>
            </a:endParaRPr>
          </a:p>
          <a:p>
            <a:pPr algn="just"/>
            <a:r>
              <a:rPr lang="en-US" sz="1200" u="sng" dirty="0">
                <a:latin typeface="Roboto Light" panose="02000000000000000000" pitchFamily="2" charset="0"/>
                <a:ea typeface="Roboto Light" panose="02000000000000000000" pitchFamily="2" charset="0"/>
              </a:rPr>
              <a:t>Myrtle Extract</a:t>
            </a:r>
            <a:r>
              <a:rPr lang="en-US" sz="1200" dirty="0">
                <a:latin typeface="Roboto Light" panose="02000000000000000000" pitchFamily="2" charset="0"/>
                <a:ea typeface="Roboto Light" panose="02000000000000000000" pitchFamily="2" charset="0"/>
              </a:rPr>
              <a:t>: Derived from organic farming, it limits the spread of free radicals and strengthens the skin's natural self-defense system.</a:t>
            </a:r>
          </a:p>
          <a:p>
            <a:pPr algn="just"/>
            <a:endParaRPr lang="fr-FR" sz="1200" dirty="0">
              <a:latin typeface="Roboto Light" panose="02000000000000000000" pitchFamily="2" charset="0"/>
              <a:ea typeface="Roboto Light" panose="02000000000000000000" pitchFamily="2" charset="0"/>
            </a:endParaRPr>
          </a:p>
          <a:p>
            <a:pPr algn="just"/>
            <a:r>
              <a:rPr lang="en-US" sz="1200" u="sng" dirty="0">
                <a:latin typeface="Roboto Light" panose="02000000000000000000" pitchFamily="2" charset="0"/>
                <a:ea typeface="Roboto Light" panose="02000000000000000000" pitchFamily="2" charset="0"/>
              </a:rPr>
              <a:t>Co-enzyme Q10 and Vitamin E</a:t>
            </a:r>
            <a:r>
              <a:rPr lang="en-US" sz="1200" dirty="0">
                <a:latin typeface="Roboto Light" panose="02000000000000000000" pitchFamily="2" charset="0"/>
                <a:ea typeface="Roboto Light" panose="02000000000000000000" pitchFamily="2" charset="0"/>
              </a:rPr>
              <a:t>: Powerful antioxidants that protect the skin from the harmful effects of free radicals</a:t>
            </a:r>
          </a:p>
          <a:p>
            <a:pPr algn="just"/>
            <a:r>
              <a:rPr lang="fr-FR" sz="1200" dirty="0">
                <a:latin typeface="Roboto Light" panose="02000000000000000000" pitchFamily="2" charset="0"/>
                <a:ea typeface="Roboto Light" panose="02000000000000000000" pitchFamily="2" charset="0"/>
              </a:rPr>
              <a:t> </a:t>
            </a: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ANTI-POLLUTION</a:t>
            </a:r>
          </a:p>
          <a:p>
            <a:pPr marL="171450" indent="-171450" algn="just">
              <a:buFont typeface="Arial" panose="020B0604020202020204" pitchFamily="34" charset="0"/>
              <a:buChar char="•"/>
            </a:pPr>
            <a:endParaRPr lang="fr-FR" sz="1200" b="1" dirty="0">
              <a:latin typeface="Roboto Light" panose="02000000000000000000" pitchFamily="2" charset="0"/>
              <a:ea typeface="Roboto Light" panose="02000000000000000000" pitchFamily="2" charset="0"/>
            </a:endParaRPr>
          </a:p>
          <a:p>
            <a:pPr algn="just"/>
            <a:r>
              <a:rPr lang="en-US" sz="1200" u="sng" dirty="0">
                <a:latin typeface="Roboto Light" panose="02000000000000000000" pitchFamily="2" charset="0"/>
                <a:ea typeface="Roboto Light" panose="02000000000000000000" pitchFamily="2" charset="0"/>
              </a:rPr>
              <a:t>Moringa Peptides:</a:t>
            </a:r>
            <a:r>
              <a:rPr lang="en-US" sz="1200" dirty="0">
                <a:latin typeface="Roboto Light" panose="02000000000000000000" pitchFamily="2" charset="0"/>
                <a:ea typeface="Roboto Light" panose="02000000000000000000" pitchFamily="2" charset="0"/>
              </a:rPr>
              <a:t> They protect the epidermis from polluting aggressions and purify the skin by eliminating suffocating microparticles produced by the environment.</a:t>
            </a:r>
            <a:endParaRPr lang="fr-FR" sz="1200" dirty="0">
              <a:latin typeface="Roboto Light" panose="02000000000000000000" pitchFamily="2" charset="0"/>
              <a:ea typeface="Roboto Light" panose="02000000000000000000" pitchFamily="2" charset="0"/>
            </a:endParaRPr>
          </a:p>
        </p:txBody>
      </p:sp>
      <p:sp>
        <p:nvSpPr>
          <p:cNvPr id="6" name="ZoneTexte 5">
            <a:extLst>
              <a:ext uri="{FF2B5EF4-FFF2-40B4-BE49-F238E27FC236}">
                <a16:creationId xmlns:a16="http://schemas.microsoft.com/office/drawing/2014/main" id="{9DDF9AE9-5AAD-4314-D0F0-1AD06B21F38F}"/>
              </a:ext>
            </a:extLst>
          </p:cNvPr>
          <p:cNvSpPr txBox="1"/>
          <p:nvPr/>
        </p:nvSpPr>
        <p:spPr>
          <a:xfrm>
            <a:off x="8309759" y="1528549"/>
            <a:ext cx="3048001" cy="4339650"/>
          </a:xfrm>
          <a:prstGeom prst="rect">
            <a:avLst/>
          </a:prstGeom>
          <a:noFill/>
          <a:ln>
            <a:solidFill>
              <a:srgbClr val="DCD7FA"/>
            </a:solidFill>
            <a:prstDash val="lgDashDot"/>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STRENGTHEN THE EPIDERMIS'S RESISTANCE</a:t>
            </a:r>
          </a:p>
          <a:p>
            <a:pPr algn="ctr"/>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HYDRATING COMPLEX</a:t>
            </a:r>
          </a:p>
          <a:p>
            <a:pPr marL="171450" indent="-171450" algn="just">
              <a:buFont typeface="Arial" panose="020B0604020202020204" pitchFamily="34" charset="0"/>
              <a:buChar char="•"/>
            </a:pPr>
            <a:endParaRPr lang="fr-FR" sz="1200" b="1" dirty="0">
              <a:latin typeface="Roboto Light" panose="02000000000000000000" pitchFamily="2" charset="0"/>
              <a:ea typeface="Roboto Light" panose="02000000000000000000" pitchFamily="2" charset="0"/>
            </a:endParaRPr>
          </a:p>
          <a:p>
            <a:pPr algn="just"/>
            <a:r>
              <a:rPr lang="en-US" sz="1200" u="sng" dirty="0">
                <a:latin typeface="Roboto Light" panose="02000000000000000000" pitchFamily="2" charset="0"/>
                <a:ea typeface="Roboto Light" panose="02000000000000000000" pitchFamily="2" charset="0"/>
              </a:rPr>
              <a:t>Vegetable Glycerin, Urea, Serine</a:t>
            </a:r>
            <a:r>
              <a:rPr lang="en-US" sz="1200" dirty="0">
                <a:latin typeface="Roboto Light" panose="02000000000000000000" pitchFamily="2" charset="0"/>
                <a:ea typeface="Roboto Light" panose="02000000000000000000" pitchFamily="2" charset="0"/>
              </a:rPr>
              <a:t>: Provide immediate and long-lasting hydration.</a:t>
            </a:r>
          </a:p>
          <a:p>
            <a:pPr algn="just"/>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REPARING</a:t>
            </a:r>
          </a:p>
          <a:p>
            <a:pPr algn="just"/>
            <a:r>
              <a:rPr lang="en-US" sz="1200" u="sng" dirty="0">
                <a:latin typeface="Roboto Light" panose="02000000000000000000" pitchFamily="2" charset="0"/>
                <a:ea typeface="Roboto Light" panose="02000000000000000000" pitchFamily="2" charset="0"/>
              </a:rPr>
              <a:t>Olive </a:t>
            </a:r>
            <a:r>
              <a:rPr lang="en-US" sz="1200" u="sng" dirty="0" err="1">
                <a:latin typeface="Roboto Light" panose="02000000000000000000" pitchFamily="2" charset="0"/>
                <a:ea typeface="Roboto Light" panose="02000000000000000000" pitchFamily="2" charset="0"/>
              </a:rPr>
              <a:t>Phytosqualane</a:t>
            </a:r>
            <a:r>
              <a:rPr lang="en-US" sz="1200" dirty="0">
                <a:latin typeface="Roboto Light" panose="02000000000000000000" pitchFamily="2" charset="0"/>
                <a:ea typeface="Roboto Light" panose="02000000000000000000" pitchFamily="2" charset="0"/>
              </a:rPr>
              <a:t>: Anti-dehydration, softening, and nourishing for increased resistance to drying aggressions.</a:t>
            </a:r>
          </a:p>
          <a:p>
            <a:pPr algn="just"/>
            <a:endParaRPr lang="fr-FR" sz="1200" dirty="0">
              <a:latin typeface="Roboto Light" panose="02000000000000000000" pitchFamily="2" charset="0"/>
              <a:ea typeface="Roboto Light" panose="02000000000000000000" pitchFamily="2" charset="0"/>
            </a:endParaRPr>
          </a:p>
          <a:p>
            <a:pPr algn="just"/>
            <a:r>
              <a:rPr lang="en-US" sz="1200" u="sng" dirty="0">
                <a:latin typeface="Roboto Light" panose="02000000000000000000" pitchFamily="2" charset="0"/>
                <a:ea typeface="Roboto Light" panose="02000000000000000000" pitchFamily="2" charset="0"/>
              </a:rPr>
              <a:t>Vitamin A</a:t>
            </a:r>
            <a:r>
              <a:rPr lang="en-US" sz="1200" dirty="0">
                <a:latin typeface="Roboto Light" panose="02000000000000000000" pitchFamily="2" charset="0"/>
                <a:ea typeface="Roboto Light" panose="02000000000000000000" pitchFamily="2" charset="0"/>
              </a:rPr>
              <a:t>: Regenerative, promotes the renewal of epidermal cells.</a:t>
            </a:r>
          </a:p>
          <a:p>
            <a:pPr algn="just"/>
            <a:endParaRPr lang="fr-FR" sz="1200"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VITALIZING COMLPEX</a:t>
            </a:r>
            <a:endParaRPr lang="fr-FR" sz="1200" dirty="0">
              <a:latin typeface="Roboto Light" panose="02000000000000000000" pitchFamily="2" charset="0"/>
              <a:ea typeface="Roboto Light" panose="02000000000000000000" pitchFamily="2" charset="0"/>
            </a:endParaRPr>
          </a:p>
          <a:p>
            <a:pPr algn="just"/>
            <a:r>
              <a:rPr lang="en-US" sz="1200" u="sng" dirty="0">
                <a:latin typeface="Roboto Light" panose="02000000000000000000" pitchFamily="2" charset="0"/>
                <a:ea typeface="Roboto Light" panose="02000000000000000000" pitchFamily="2" charset="0"/>
              </a:rPr>
              <a:t>Vitamin C: </a:t>
            </a:r>
            <a:r>
              <a:rPr lang="en-US" sz="1200" dirty="0">
                <a:latin typeface="Roboto Light" panose="02000000000000000000" pitchFamily="2" charset="0"/>
                <a:ea typeface="Roboto Light" panose="02000000000000000000" pitchFamily="2" charset="0"/>
              </a:rPr>
              <a:t>Protective, known for inducing collagen synthesis.</a:t>
            </a:r>
          </a:p>
          <a:p>
            <a:pPr algn="just"/>
            <a:endParaRPr lang="fr-FR" sz="1200" dirty="0">
              <a:latin typeface="Roboto Light" panose="02000000000000000000" pitchFamily="2" charset="0"/>
              <a:ea typeface="Roboto Light" panose="02000000000000000000" pitchFamily="2" charset="0"/>
            </a:endParaRPr>
          </a:p>
          <a:p>
            <a:pPr algn="just"/>
            <a:r>
              <a:rPr lang="en-US" sz="1200" u="sng" dirty="0">
                <a:latin typeface="Roboto Light" panose="02000000000000000000" pitchFamily="2" charset="0"/>
                <a:ea typeface="Roboto Light" panose="02000000000000000000" pitchFamily="2" charset="0"/>
              </a:rPr>
              <a:t>Essential Oils of Sweet Orange, Mandarin, Magnolia: </a:t>
            </a:r>
            <a:r>
              <a:rPr lang="en-US" sz="1200" dirty="0">
                <a:latin typeface="Roboto Light" panose="02000000000000000000" pitchFamily="2" charset="0"/>
                <a:ea typeface="Roboto Light" panose="02000000000000000000" pitchFamily="2" charset="0"/>
              </a:rPr>
              <a:t>Vitamin-rich and vitalizing.</a:t>
            </a:r>
            <a:endParaRPr lang="fr-FR" sz="12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37007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3265E08-5822-0D58-72B4-570D90E04245}"/>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Active focus : </a:t>
            </a:r>
            <a:r>
              <a:rPr lang="fr-FR" dirty="0" err="1"/>
              <a:t>Myrtle</a:t>
            </a:r>
            <a:endParaRPr lang="fr-FR" dirty="0"/>
          </a:p>
        </p:txBody>
      </p:sp>
      <p:grpSp>
        <p:nvGrpSpPr>
          <p:cNvPr id="13" name="Groupe 12">
            <a:extLst>
              <a:ext uri="{FF2B5EF4-FFF2-40B4-BE49-F238E27FC236}">
                <a16:creationId xmlns:a16="http://schemas.microsoft.com/office/drawing/2014/main" id="{8D4F8323-019D-890C-DFE0-E1068680E236}"/>
              </a:ext>
            </a:extLst>
          </p:cNvPr>
          <p:cNvGrpSpPr>
            <a:grpSpLocks noChangeAspect="1"/>
          </p:cNvGrpSpPr>
          <p:nvPr/>
        </p:nvGrpSpPr>
        <p:grpSpPr>
          <a:xfrm rot="5400000">
            <a:off x="8374430" y="2702747"/>
            <a:ext cx="5887247" cy="1452506"/>
            <a:chOff x="1863725" y="2205040"/>
            <a:chExt cx="8229601" cy="2030413"/>
          </a:xfrm>
        </p:grpSpPr>
        <p:pic>
          <p:nvPicPr>
            <p:cNvPr id="7" name="Picture 3">
              <a:extLst>
                <a:ext uri="{FF2B5EF4-FFF2-40B4-BE49-F238E27FC236}">
                  <a16:creationId xmlns:a16="http://schemas.microsoft.com/office/drawing/2014/main" id="{FBFA4998-19A4-612B-7380-FF3C8C998A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3725" y="2214565"/>
              <a:ext cx="2344738" cy="2020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71BA6D0-F86B-F6EC-4314-B03FB2EE03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5163" y="2205040"/>
              <a:ext cx="2708275" cy="20240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C608AF1D-4410-EE3E-1122-982291C2DB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0138" y="2209803"/>
              <a:ext cx="2643188" cy="202565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Box 9">
            <a:extLst>
              <a:ext uri="{FF2B5EF4-FFF2-40B4-BE49-F238E27FC236}">
                <a16:creationId xmlns:a16="http://schemas.microsoft.com/office/drawing/2014/main" id="{09F2C7A6-B8D5-CBEE-1C8C-7F6F609283AB}"/>
              </a:ext>
            </a:extLst>
          </p:cNvPr>
          <p:cNvSpPr txBox="1">
            <a:spLocks noChangeArrowheads="1"/>
          </p:cNvSpPr>
          <p:nvPr/>
        </p:nvSpPr>
        <p:spPr bwMode="auto">
          <a:xfrm>
            <a:off x="4619626" y="4199817"/>
            <a:ext cx="5832476"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a:spcBef>
                <a:spcPct val="50000"/>
              </a:spcBef>
            </a:pPr>
            <a:r>
              <a:rPr lang="fr-FR" altLang="fr-FR" sz="1000" dirty="0">
                <a:solidFill>
                  <a:schemeClr val="bg2"/>
                </a:solidFill>
                <a:latin typeface="Optima Medium" pitchFamily="34" charset="0"/>
              </a:rPr>
              <a:t>Photos issues d’internet – ne pas utiliser à d’autres fins que cette présentation marketing</a:t>
            </a:r>
          </a:p>
        </p:txBody>
      </p:sp>
      <p:sp>
        <p:nvSpPr>
          <p:cNvPr id="14" name="Text Box 2">
            <a:extLst>
              <a:ext uri="{FF2B5EF4-FFF2-40B4-BE49-F238E27FC236}">
                <a16:creationId xmlns:a16="http://schemas.microsoft.com/office/drawing/2014/main" id="{7572D7C9-A403-DA13-C0CA-EA53D81CC717}"/>
              </a:ext>
            </a:extLst>
          </p:cNvPr>
          <p:cNvSpPr txBox="1">
            <a:spLocks noChangeArrowheads="1"/>
          </p:cNvSpPr>
          <p:nvPr/>
        </p:nvSpPr>
        <p:spPr bwMode="auto">
          <a:xfrm>
            <a:off x="838200" y="1126189"/>
            <a:ext cx="87137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Myrtle (</a:t>
            </a:r>
            <a:r>
              <a:rPr lang="en-US" altLang="fr-FR" sz="1400"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Myrtus</a:t>
            </a:r>
            <a:r>
              <a:rPr lang="en-US"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communis) is a bushy shrub cultivated around the Mediterranean. </a:t>
            </a:r>
          </a:p>
          <a:p>
            <a:pPr algn="ctr"/>
            <a:r>
              <a:rPr lang="en-US"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The organic myrtle extract used in VITAL DEFENSE comes from its leaves.</a:t>
            </a:r>
            <a:endParaRPr lang="fr-FR"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Rectangle 14">
            <a:extLst>
              <a:ext uri="{FF2B5EF4-FFF2-40B4-BE49-F238E27FC236}">
                <a16:creationId xmlns:a16="http://schemas.microsoft.com/office/drawing/2014/main" id="{4E6C46C4-F84A-50EA-19D1-B5D79648F098}"/>
              </a:ext>
            </a:extLst>
          </p:cNvPr>
          <p:cNvSpPr>
            <a:spLocks noChangeArrowheads="1"/>
          </p:cNvSpPr>
          <p:nvPr/>
        </p:nvSpPr>
        <p:spPr bwMode="auto">
          <a:xfrm>
            <a:off x="231770" y="2363689"/>
            <a:ext cx="9736357"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eaLnBrk="1" hangingPunct="1"/>
            <a:r>
              <a:rPr lang="en-US"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In-vitro test on the anti-radical protective effect of myrtle extract :</a:t>
            </a:r>
          </a:p>
          <a:p>
            <a:pPr algn="just" eaLnBrk="1" hangingPunct="1"/>
            <a:endParaRPr lang="fr-FR" altLang="zh-TW" sz="7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a:p>
            <a:pPr lvl="1" algn="just" eaLnBrk="1" hangingPunct="1"/>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protection of </a:t>
            </a:r>
            <a:r>
              <a:rPr lang="fr-FR" altLang="zh-TW" sz="1400"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rPr>
              <a:t>keratinocytes</a:t>
            </a:r>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a:t>
            </a:r>
            <a:r>
              <a:rPr lang="fr-FR" altLang="zh-TW" b="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70%</a:t>
            </a:r>
          </a:p>
          <a:p>
            <a:pPr lvl="1" algn="just" eaLnBrk="1" hangingPunct="1"/>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protection of </a:t>
            </a:r>
            <a:r>
              <a:rPr lang="fr-FR" altLang="zh-TW" sz="1400"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rPr>
              <a:t>fibroblasts</a:t>
            </a:r>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a:t>
            </a:r>
            <a:r>
              <a:rPr lang="fr-FR" altLang="zh-TW" b="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60%</a:t>
            </a:r>
            <a:endParaRPr lang="fr-FR" altLang="zh-TW" sz="1400" b="1"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6" name="Rectangle 15">
            <a:extLst>
              <a:ext uri="{FF2B5EF4-FFF2-40B4-BE49-F238E27FC236}">
                <a16:creationId xmlns:a16="http://schemas.microsoft.com/office/drawing/2014/main" id="{6886E0C9-FACB-C35B-42FC-38764828CD76}"/>
              </a:ext>
            </a:extLst>
          </p:cNvPr>
          <p:cNvSpPr>
            <a:spLocks noChangeArrowheads="1"/>
          </p:cNvSpPr>
          <p:nvPr/>
        </p:nvSpPr>
        <p:spPr bwMode="auto">
          <a:xfrm>
            <a:off x="231770" y="3926831"/>
            <a:ext cx="973635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eaLnBrk="1" hangingPunct="1"/>
            <a:r>
              <a:rPr lang="en-US"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In-vitro test on antioxidant activity :</a:t>
            </a:r>
            <a:r>
              <a:rPr lang="fr-FR" altLang="zh-TW" sz="1400" b="1" i="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a:t>
            </a:r>
            <a:r>
              <a:rPr lang="en-US" altLang="zh-TW" sz="14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Test on fibroblasts exposed to oxidative stress</a:t>
            </a:r>
          </a:p>
          <a:p>
            <a:pPr algn="just" eaLnBrk="1" hangingPunct="1"/>
            <a:endParaRPr lang="fr-FR" altLang="zh-TW" sz="700" i="1"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a:p>
            <a:pPr algn="just" eaLnBrk="1" hangingPunct="1"/>
            <a:r>
              <a:rPr lang="en-US"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Myrtle allows significant recovery of cellular glutathione levels by </a:t>
            </a:r>
            <a:r>
              <a:rPr lang="en-US" altLang="zh-TW" b="1"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66%</a:t>
            </a:r>
            <a:r>
              <a:rPr lang="en-US"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thereby stimulating natural antioxidant defenses.</a:t>
            </a:r>
            <a:endParaRPr lang="fr-FR" altLang="zh-TW" sz="16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Rectangle 16">
            <a:extLst>
              <a:ext uri="{FF2B5EF4-FFF2-40B4-BE49-F238E27FC236}">
                <a16:creationId xmlns:a16="http://schemas.microsoft.com/office/drawing/2014/main" id="{5689F6A7-6A33-8B9C-3DFC-45D6A5FA26A1}"/>
              </a:ext>
            </a:extLst>
          </p:cNvPr>
          <p:cNvSpPr>
            <a:spLocks noChangeArrowheads="1"/>
          </p:cNvSpPr>
          <p:nvPr/>
        </p:nvSpPr>
        <p:spPr bwMode="auto">
          <a:xfrm>
            <a:off x="231771" y="5139331"/>
            <a:ext cx="9736357"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eaLnBrk="1" hangingPunct="1"/>
            <a:r>
              <a:rPr lang="en-US"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In-tube test on the chelating activity of myrtle extract :</a:t>
            </a:r>
          </a:p>
          <a:p>
            <a:pPr algn="just" eaLnBrk="1" hangingPunct="1"/>
            <a:endParaRPr lang="fr-FR" altLang="zh-TW" sz="7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endParaRPr>
          </a:p>
          <a:p>
            <a:pPr algn="just" eaLnBrk="1" hangingPunct="1"/>
            <a:r>
              <a:rPr lang="en-US"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Environmental iron ions, involved in free radical formation, are chelated by myrtle, forming a stable, inactive, and non-toxic complex, allowing for "detoxification".</a:t>
            </a:r>
          </a:p>
          <a:p>
            <a:pPr algn="just" eaLnBrk="1" hangingPunct="1"/>
            <a:endParaRPr lang="en-US"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endParaRPr>
          </a:p>
          <a:p>
            <a:pPr algn="just" eaLnBrk="1" hangingPunct="1"/>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a:t>
            </a:r>
            <a:r>
              <a:rPr lang="en-US"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Iron chelating activity of </a:t>
            </a:r>
            <a:r>
              <a:rPr lang="en-US" altLang="zh-TW" b="1"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93%</a:t>
            </a:r>
            <a:r>
              <a:rPr lang="en-US"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("neutralization" of iron)</a:t>
            </a:r>
            <a:endParaRPr lang="fr-FR" altLang="zh-TW" sz="7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47041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98D10D93-277A-A614-344A-011C7FC775FE}"/>
              </a:ext>
            </a:extLst>
          </p:cNvPr>
          <p:cNvGrpSpPr>
            <a:grpSpLocks noChangeAspect="1"/>
          </p:cNvGrpSpPr>
          <p:nvPr/>
        </p:nvGrpSpPr>
        <p:grpSpPr bwMode="auto">
          <a:xfrm rot="16200000">
            <a:off x="-2060250" y="2686518"/>
            <a:ext cx="6215063" cy="1484963"/>
            <a:chOff x="204" y="2626"/>
            <a:chExt cx="5307" cy="1268"/>
          </a:xfrm>
        </p:grpSpPr>
        <p:pic>
          <p:nvPicPr>
            <p:cNvPr id="8" name="Picture 7">
              <a:extLst>
                <a:ext uri="{FF2B5EF4-FFF2-40B4-BE49-F238E27FC236}">
                  <a16:creationId xmlns:a16="http://schemas.microsoft.com/office/drawing/2014/main" id="{34F628D1-A022-8D85-470D-26EE4CCF9D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3" y="2626"/>
              <a:ext cx="1678" cy="12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60714AB-EA2B-159B-1E7F-FAE0B69D65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4" y="2636"/>
              <a:ext cx="1310" cy="12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DA60AFB-0A8F-E8B9-4441-0CC35DBDB7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7" y="2628"/>
              <a:ext cx="1678" cy="125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ZoneTexte 10">
            <a:extLst>
              <a:ext uri="{FF2B5EF4-FFF2-40B4-BE49-F238E27FC236}">
                <a16:creationId xmlns:a16="http://schemas.microsoft.com/office/drawing/2014/main" id="{FC7C1403-A4B9-BFD0-3852-5B51DAC79A95}"/>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Active Focus : Moringa Peptides</a:t>
            </a:r>
          </a:p>
        </p:txBody>
      </p:sp>
      <p:sp>
        <p:nvSpPr>
          <p:cNvPr id="12" name="Text Box 2">
            <a:extLst>
              <a:ext uri="{FF2B5EF4-FFF2-40B4-BE49-F238E27FC236}">
                <a16:creationId xmlns:a16="http://schemas.microsoft.com/office/drawing/2014/main" id="{5AA51F19-B2EE-B3A8-DEFF-6BBB4105A939}"/>
              </a:ext>
            </a:extLst>
          </p:cNvPr>
          <p:cNvSpPr txBox="1">
            <a:spLocks noChangeArrowheads="1"/>
          </p:cNvSpPr>
          <p:nvPr/>
        </p:nvSpPr>
        <p:spPr bwMode="auto">
          <a:xfrm>
            <a:off x="2057400" y="1219200"/>
            <a:ext cx="87137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Moringa oleifera is an exotic tree native to India. </a:t>
            </a:r>
          </a:p>
          <a:p>
            <a:pPr algn="ctr"/>
            <a:r>
              <a:rPr lang="en-US"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The Moringa peptides used in VITAL DEFENSE are derived from the seeds.</a:t>
            </a:r>
            <a:endParaRPr lang="fr-FR" alt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Rectangle 12">
            <a:extLst>
              <a:ext uri="{FF2B5EF4-FFF2-40B4-BE49-F238E27FC236}">
                <a16:creationId xmlns:a16="http://schemas.microsoft.com/office/drawing/2014/main" id="{F2A048D0-EEE0-FAB2-001C-24E91D1D86E9}"/>
              </a:ext>
            </a:extLst>
          </p:cNvPr>
          <p:cNvSpPr>
            <a:spLocks noChangeArrowheads="1"/>
          </p:cNvSpPr>
          <p:nvPr/>
        </p:nvSpPr>
        <p:spPr bwMode="auto">
          <a:xfrm>
            <a:off x="2057400" y="2488530"/>
            <a:ext cx="8496300"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Tests on the protective and purifying effect of Moringa peptides: </a:t>
            </a:r>
          </a:p>
          <a:p>
            <a:pPr eaLnBrk="1" hangingPunct="1"/>
            <a:endParaRPr lang="fr-FR" altLang="zh-TW" sz="1400" b="1" u="sng"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a:p>
            <a:pPr eaLnBrk="1" hangingPunct="1"/>
            <a:endParaRPr lang="fr-FR" altLang="zh-TW" sz="7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a:p>
            <a:pPr eaLnBrk="1" hangingPunct="1">
              <a:buFont typeface="Wingdings" panose="05000000000000000000" pitchFamily="2" charset="2"/>
              <a:buNone/>
            </a:pPr>
            <a:r>
              <a:rPr lang="fr-FR" altLang="zh-TW" sz="1400" b="1" i="1"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a:t>
            </a:r>
            <a:r>
              <a:rPr lang="en-US" altLang="zh-TW" sz="1400" b="1"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In-vivo test: </a:t>
            </a:r>
            <a:r>
              <a:rPr lang="en-US" altLang="zh-TW" sz="1400" b="1"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videomicroscopy</a:t>
            </a:r>
            <a:r>
              <a:rPr lang="en-US" altLang="zh-TW" sz="1400" b="1"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of the skin</a:t>
            </a:r>
          </a:p>
          <a:p>
            <a:pPr eaLnBrk="1" hangingPunct="1">
              <a:buFont typeface="Wingdings" panose="05000000000000000000" pitchFamily="2" charset="2"/>
              <a:buNone/>
            </a:pPr>
            <a:r>
              <a:rPr lang="en-US"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The skin is subjected to pollutants and observed on </a:t>
            </a:r>
            <a:r>
              <a:rPr lang="en-US" altLang="zh-TW" sz="1400"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videomicroscopic</a:t>
            </a:r>
            <a:r>
              <a:rPr lang="en-US"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images. They compared the results between an application of water and an application of lotion containing Moringa peptides. </a:t>
            </a:r>
            <a:endPar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14" name="Group 26">
            <a:extLst>
              <a:ext uri="{FF2B5EF4-FFF2-40B4-BE49-F238E27FC236}">
                <a16:creationId xmlns:a16="http://schemas.microsoft.com/office/drawing/2014/main" id="{33C21C0F-3133-23E7-377C-941D2EC0889B}"/>
              </a:ext>
            </a:extLst>
          </p:cNvPr>
          <p:cNvGrpSpPr>
            <a:grpSpLocks/>
          </p:cNvGrpSpPr>
          <p:nvPr/>
        </p:nvGrpSpPr>
        <p:grpSpPr bwMode="auto">
          <a:xfrm>
            <a:off x="2590800" y="4114800"/>
            <a:ext cx="8323263" cy="1273175"/>
            <a:chOff x="249" y="1797"/>
            <a:chExt cx="5243" cy="802"/>
          </a:xfrm>
        </p:grpSpPr>
        <p:sp>
          <p:nvSpPr>
            <p:cNvPr id="15" name="Rectangle 14">
              <a:extLst>
                <a:ext uri="{FF2B5EF4-FFF2-40B4-BE49-F238E27FC236}">
                  <a16:creationId xmlns:a16="http://schemas.microsoft.com/office/drawing/2014/main" id="{07EC5163-C4F0-8145-F66F-6553AF25B0AF}"/>
                </a:ext>
              </a:extLst>
            </p:cNvPr>
            <p:cNvSpPr>
              <a:spLocks noChangeArrowheads="1"/>
            </p:cNvSpPr>
            <p:nvPr/>
          </p:nvSpPr>
          <p:spPr bwMode="auto">
            <a:xfrm>
              <a:off x="1773" y="2347"/>
              <a:ext cx="233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altLang="zh-TW" sz="10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Water		           Lotion </a:t>
              </a:r>
              <a:r>
                <a:rPr lang="fr-FR" altLang="zh-TW" sz="1000"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containing</a:t>
              </a:r>
              <a:r>
                <a:rPr lang="fr-FR" altLang="zh-TW" sz="10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Moringa peptides </a:t>
              </a:r>
            </a:p>
          </p:txBody>
        </p:sp>
        <p:sp>
          <p:nvSpPr>
            <p:cNvPr id="16" name="Rectangle 15">
              <a:extLst>
                <a:ext uri="{FF2B5EF4-FFF2-40B4-BE49-F238E27FC236}">
                  <a16:creationId xmlns:a16="http://schemas.microsoft.com/office/drawing/2014/main" id="{F1DB0999-1CEC-1D3C-D1B6-B3A1094374B5}"/>
                </a:ext>
              </a:extLst>
            </p:cNvPr>
            <p:cNvSpPr>
              <a:spLocks noChangeArrowheads="1"/>
            </p:cNvSpPr>
            <p:nvPr/>
          </p:nvSpPr>
          <p:spPr bwMode="auto">
            <a:xfrm>
              <a:off x="249" y="1897"/>
              <a:ext cx="105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1-After application </a:t>
              </a:r>
            </a:p>
            <a:p>
              <a:r>
                <a:rPr lang="en-US"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of the charcoal</a:t>
              </a:r>
              <a:endParaRPr lang="fr-FR" altLang="fr-FR"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Rectangle 16">
              <a:extLst>
                <a:ext uri="{FF2B5EF4-FFF2-40B4-BE49-F238E27FC236}">
                  <a16:creationId xmlns:a16="http://schemas.microsoft.com/office/drawing/2014/main" id="{99EE08BA-E2ED-C54A-5240-DE32A7EFF05C}"/>
                </a:ext>
              </a:extLst>
            </p:cNvPr>
            <p:cNvSpPr>
              <a:spLocks noChangeArrowheads="1"/>
            </p:cNvSpPr>
            <p:nvPr/>
          </p:nvSpPr>
          <p:spPr bwMode="auto">
            <a:xfrm>
              <a:off x="4288" y="1897"/>
              <a:ext cx="120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PROTECTIVE EFFECT</a:t>
              </a:r>
            </a:p>
            <a:p>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AGAINST POLLUTION</a:t>
              </a:r>
              <a:endParaRPr lang="fr-FR" altLang="fr-FR"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8" name="Picture 24">
              <a:extLst>
                <a:ext uri="{FF2B5EF4-FFF2-40B4-BE49-F238E27FC236}">
                  <a16:creationId xmlns:a16="http://schemas.microsoft.com/office/drawing/2014/main" id="{1DD5ED2F-190E-28C2-CBAA-18A442A643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0" y="1797"/>
              <a:ext cx="771" cy="5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a:extLst>
                <a:ext uri="{FF2B5EF4-FFF2-40B4-BE49-F238E27FC236}">
                  <a16:creationId xmlns:a16="http://schemas.microsoft.com/office/drawing/2014/main" id="{ABCB5452-2C45-DC84-8A94-5207791FE8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2" y="1797"/>
              <a:ext cx="771" cy="582"/>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7251C727-A70C-3196-B020-152F3EAD8188}"/>
              </a:ext>
            </a:extLst>
          </p:cNvPr>
          <p:cNvSpPr>
            <a:spLocks noChangeArrowheads="1"/>
          </p:cNvSpPr>
          <p:nvPr/>
        </p:nvSpPr>
        <p:spPr bwMode="auto">
          <a:xfrm>
            <a:off x="2581275" y="5757609"/>
            <a:ext cx="164339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2 - </a:t>
            </a:r>
            <a:r>
              <a:rPr lang="fr-FR" altLang="zh-TW" sz="1400"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rPr>
              <a:t>After</a:t>
            </a:r>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 stripping* </a:t>
            </a:r>
            <a:endParaRPr lang="fr-FR" altLang="fr-FR"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Rectangle 20">
            <a:extLst>
              <a:ext uri="{FF2B5EF4-FFF2-40B4-BE49-F238E27FC236}">
                <a16:creationId xmlns:a16="http://schemas.microsoft.com/office/drawing/2014/main" id="{2976E7BC-7A91-DF3C-113A-13FA2EE696B0}"/>
              </a:ext>
            </a:extLst>
          </p:cNvPr>
          <p:cNvSpPr>
            <a:spLocks noChangeArrowheads="1"/>
          </p:cNvSpPr>
          <p:nvPr/>
        </p:nvSpPr>
        <p:spPr bwMode="auto">
          <a:xfrm>
            <a:off x="8993187" y="5757609"/>
            <a:ext cx="175881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PURIFYING EFFECT</a:t>
            </a:r>
          </a:p>
          <a:p>
            <a:r>
              <a:rPr lang="fr-FR" altLang="zh-TW"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rPr>
              <a:t>IN DEPTH</a:t>
            </a:r>
            <a:endParaRPr lang="fr-FR" altLang="fr-FR" sz="1400" dirty="0">
              <a:solidFill>
                <a:srgbClr val="5F5F5F"/>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2" name="Rectangle 21">
            <a:extLst>
              <a:ext uri="{FF2B5EF4-FFF2-40B4-BE49-F238E27FC236}">
                <a16:creationId xmlns:a16="http://schemas.microsoft.com/office/drawing/2014/main" id="{2BD38371-8048-B13F-94BB-D8351545B995}"/>
              </a:ext>
            </a:extLst>
          </p:cNvPr>
          <p:cNvSpPr>
            <a:spLocks noChangeArrowheads="1"/>
          </p:cNvSpPr>
          <p:nvPr/>
        </p:nvSpPr>
        <p:spPr bwMode="auto">
          <a:xfrm>
            <a:off x="4927600" y="6410072"/>
            <a:ext cx="3702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fr-F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altLang="zh-TW" sz="10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Water		           Lotion </a:t>
            </a:r>
            <a:r>
              <a:rPr lang="fr-FR" altLang="zh-TW" sz="1000" dirty="0" err="1">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containing</a:t>
            </a:r>
            <a:r>
              <a:rPr lang="fr-FR" altLang="zh-TW" sz="1000" dirty="0">
                <a:solidFill>
                  <a:srgbClr val="5F5F5F"/>
                </a:solidFill>
                <a:latin typeface="Roboto Light" panose="02000000000000000000" pitchFamily="2" charset="0"/>
                <a:ea typeface="Roboto Light" panose="02000000000000000000" pitchFamily="2" charset="0"/>
                <a:cs typeface="Roboto Light" panose="02000000000000000000" pitchFamily="2" charset="0"/>
                <a:sym typeface="Wingdings" panose="05000000000000000000" pitchFamily="2" charset="2"/>
              </a:rPr>
              <a:t>                                                                		           Moringa peptides </a:t>
            </a:r>
          </a:p>
        </p:txBody>
      </p:sp>
      <p:pic>
        <p:nvPicPr>
          <p:cNvPr id="23" name="Picture 22">
            <a:extLst>
              <a:ext uri="{FF2B5EF4-FFF2-40B4-BE49-F238E27FC236}">
                <a16:creationId xmlns:a16="http://schemas.microsoft.com/office/drawing/2014/main" id="{86FFB9C7-EBB5-0113-6B3A-620B5E52BE5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1862" y="5540122"/>
            <a:ext cx="1223963" cy="92551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BDE4A51-72C6-5AE2-FF20-7BF53D182D7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9787" y="5540122"/>
            <a:ext cx="1223963"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02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E5D7EF7-5E3C-2DFB-BE85-8FEDC44C7D39}"/>
              </a:ext>
            </a:extLst>
          </p:cNvPr>
          <p:cNvSpPr txBox="1"/>
          <p:nvPr/>
        </p:nvSpPr>
        <p:spPr>
          <a:xfrm>
            <a:off x="2223867" y="323730"/>
            <a:ext cx="7744264" cy="1015663"/>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Crème VITAL DEFENSE</a:t>
            </a:r>
          </a:p>
          <a:p>
            <a:r>
              <a:rPr lang="fr-FR" dirty="0"/>
              <a:t>The </a:t>
            </a:r>
            <a:r>
              <a:rPr lang="fr-FR" dirty="0" err="1"/>
              <a:t>Yon-Ka</a:t>
            </a:r>
            <a:r>
              <a:rPr lang="fr-FR" dirty="0"/>
              <a:t> ‘’+‘’ </a:t>
            </a:r>
          </a:p>
        </p:txBody>
      </p:sp>
      <p:sp>
        <p:nvSpPr>
          <p:cNvPr id="3" name="Rectangle 2">
            <a:extLst>
              <a:ext uri="{FF2B5EF4-FFF2-40B4-BE49-F238E27FC236}">
                <a16:creationId xmlns:a16="http://schemas.microsoft.com/office/drawing/2014/main" id="{67777FD4-2F0A-0F5A-80D6-C213DC1A7F2C}"/>
              </a:ext>
            </a:extLst>
          </p:cNvPr>
          <p:cNvSpPr/>
          <p:nvPr/>
        </p:nvSpPr>
        <p:spPr>
          <a:xfrm>
            <a:off x="1143000" y="2590800"/>
            <a:ext cx="6203266" cy="2975173"/>
          </a:xfrm>
          <a:prstGeom prst="rect">
            <a:avLst/>
          </a:prstGeom>
        </p:spPr>
        <p:txBody>
          <a:bodyPr wrap="square">
            <a:spAutoFit/>
          </a:bodyPr>
          <a:lstStyle/>
          <a:p>
            <a:pPr marL="285750" indent="-285750">
              <a:lnSpc>
                <a:spcPct val="200000"/>
              </a:lnSpc>
              <a:buFont typeface="Wingdings" panose="05000000000000000000" pitchFamily="2" charset="2"/>
              <a:buChar char="ü"/>
            </a:pPr>
            <a:r>
              <a:rPr lang="fr-FR" sz="1600" dirty="0" err="1">
                <a:solidFill>
                  <a:srgbClr val="3E3E3E"/>
                </a:solidFill>
                <a:latin typeface="Roboto Light" panose="02000000000000000000" pitchFamily="2" charset="0"/>
                <a:ea typeface="Roboto Light" panose="02000000000000000000" pitchFamily="2" charset="0"/>
              </a:rPr>
              <a:t>Antioxidant</a:t>
            </a:r>
            <a:r>
              <a:rPr lang="fr-FR" sz="1600" dirty="0">
                <a:solidFill>
                  <a:srgbClr val="3E3E3E"/>
                </a:solidFill>
                <a:latin typeface="Roboto Light" panose="02000000000000000000" pitchFamily="2" charset="0"/>
                <a:ea typeface="Roboto Light" panose="02000000000000000000" pitchFamily="2" charset="0"/>
              </a:rPr>
              <a:t> and anti-pollution </a:t>
            </a:r>
            <a:r>
              <a:rPr lang="fr-FR" sz="1600" dirty="0" err="1">
                <a:solidFill>
                  <a:srgbClr val="3E3E3E"/>
                </a:solidFill>
                <a:latin typeface="Roboto Light" panose="02000000000000000000" pitchFamily="2" charset="0"/>
                <a:ea typeface="Roboto Light" panose="02000000000000000000" pitchFamily="2" charset="0"/>
              </a:rPr>
              <a:t>polyvitamin</a:t>
            </a:r>
            <a:r>
              <a:rPr lang="fr-FR" sz="1600" dirty="0">
                <a:solidFill>
                  <a:srgbClr val="3E3E3E"/>
                </a:solidFill>
                <a:latin typeface="Roboto Light" panose="02000000000000000000" pitchFamily="2" charset="0"/>
                <a:ea typeface="Roboto Light" panose="02000000000000000000" pitchFamily="2" charset="0"/>
              </a:rPr>
              <a:t> </a:t>
            </a:r>
            <a:r>
              <a:rPr lang="fr-FR" sz="1600" dirty="0" err="1">
                <a:solidFill>
                  <a:srgbClr val="3E3E3E"/>
                </a:solidFill>
                <a:latin typeface="Roboto Light" panose="02000000000000000000" pitchFamily="2" charset="0"/>
                <a:ea typeface="Roboto Light" panose="02000000000000000000" pitchFamily="2" charset="0"/>
              </a:rPr>
              <a:t>cream</a:t>
            </a:r>
            <a:endParaRPr lang="fr-FR" sz="1600" dirty="0">
              <a:solidFill>
                <a:srgbClr val="3E3E3E"/>
              </a:solidFill>
              <a:latin typeface="Roboto Light" panose="02000000000000000000" pitchFamily="2" charset="0"/>
              <a:ea typeface="Roboto Light" panose="02000000000000000000" pitchFamily="2" charset="0"/>
            </a:endParaRP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Anti-</a:t>
            </a:r>
            <a:r>
              <a:rPr lang="fr-FR" sz="1600" dirty="0" err="1">
                <a:solidFill>
                  <a:srgbClr val="3E3E3E"/>
                </a:solidFill>
                <a:latin typeface="Roboto Light" panose="02000000000000000000" pitchFamily="2" charset="0"/>
                <a:ea typeface="Roboto Light" panose="02000000000000000000" pitchFamily="2" charset="0"/>
              </a:rPr>
              <a:t>aging</a:t>
            </a:r>
            <a:r>
              <a:rPr lang="fr-FR" sz="1600" dirty="0">
                <a:solidFill>
                  <a:srgbClr val="3E3E3E"/>
                </a:solidFill>
                <a:latin typeface="Roboto Light" panose="02000000000000000000" pitchFamily="2" charset="0"/>
                <a:ea typeface="Roboto Light" panose="02000000000000000000" pitchFamily="2" charset="0"/>
              </a:rPr>
              <a:t> </a:t>
            </a:r>
            <a:r>
              <a:rPr lang="fr-FR" sz="1600" dirty="0" err="1">
                <a:solidFill>
                  <a:srgbClr val="3E3E3E"/>
                </a:solidFill>
                <a:latin typeface="Roboto Light" panose="02000000000000000000" pitchFamily="2" charset="0"/>
                <a:ea typeface="Roboto Light" panose="02000000000000000000" pitchFamily="2" charset="0"/>
              </a:rPr>
              <a:t>prevention</a:t>
            </a:r>
            <a:endParaRPr lang="fr-FR" sz="1600" dirty="0">
              <a:solidFill>
                <a:srgbClr val="3E3E3E"/>
              </a:solidFill>
              <a:latin typeface="Roboto Light" panose="02000000000000000000" pitchFamily="2" charset="0"/>
              <a:ea typeface="Roboto Light" panose="02000000000000000000" pitchFamily="2" charset="0"/>
            </a:endParaRP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Intense </a:t>
            </a:r>
            <a:r>
              <a:rPr lang="fr-FR" sz="1600" dirty="0" err="1">
                <a:solidFill>
                  <a:srgbClr val="3E3E3E"/>
                </a:solidFill>
                <a:latin typeface="Roboto Light" panose="02000000000000000000" pitchFamily="2" charset="0"/>
                <a:ea typeface="Roboto Light" panose="02000000000000000000" pitchFamily="2" charset="0"/>
              </a:rPr>
              <a:t>hydration</a:t>
            </a:r>
            <a:r>
              <a:rPr lang="fr-FR" sz="1600" dirty="0">
                <a:solidFill>
                  <a:srgbClr val="3E3E3E"/>
                </a:solidFill>
                <a:latin typeface="Roboto Light" panose="02000000000000000000" pitchFamily="2" charset="0"/>
                <a:ea typeface="Roboto Light" panose="02000000000000000000" pitchFamily="2" charset="0"/>
              </a:rPr>
              <a:t> (+37% </a:t>
            </a:r>
            <a:r>
              <a:rPr lang="fr-FR" sz="1600" dirty="0" err="1">
                <a:solidFill>
                  <a:srgbClr val="3E3E3E"/>
                </a:solidFill>
                <a:latin typeface="Roboto Light" panose="02000000000000000000" pitchFamily="2" charset="0"/>
                <a:ea typeface="Roboto Light" panose="02000000000000000000" pitchFamily="2" charset="0"/>
              </a:rPr>
              <a:t>after</a:t>
            </a:r>
            <a:r>
              <a:rPr lang="fr-FR" sz="1600" dirty="0">
                <a:solidFill>
                  <a:srgbClr val="3E3E3E"/>
                </a:solidFill>
                <a:latin typeface="Roboto Light" panose="02000000000000000000" pitchFamily="2" charset="0"/>
                <a:ea typeface="Roboto Light" panose="02000000000000000000" pitchFamily="2" charset="0"/>
              </a:rPr>
              <a:t> 8 </a:t>
            </a:r>
            <a:r>
              <a:rPr lang="fr-FR" sz="1600" dirty="0" err="1">
                <a:solidFill>
                  <a:srgbClr val="3E3E3E"/>
                </a:solidFill>
                <a:latin typeface="Roboto Light" panose="02000000000000000000" pitchFamily="2" charset="0"/>
                <a:ea typeface="Roboto Light" panose="02000000000000000000" pitchFamily="2" charset="0"/>
              </a:rPr>
              <a:t>hours</a:t>
            </a:r>
            <a:r>
              <a:rPr lang="fr-FR" sz="1600" dirty="0">
                <a:solidFill>
                  <a:srgbClr val="3E3E3E"/>
                </a:solidFill>
                <a:latin typeface="Roboto Light" panose="02000000000000000000" pitchFamily="2" charset="0"/>
                <a:ea typeface="Roboto Light" panose="02000000000000000000" pitchFamily="2" charset="0"/>
              </a:rPr>
              <a:t>)</a:t>
            </a:r>
          </a:p>
          <a:p>
            <a:pPr marL="285750" indent="-285750">
              <a:lnSpc>
                <a:spcPct val="200000"/>
              </a:lnSpc>
              <a:buFont typeface="Wingdings" panose="05000000000000000000" pitchFamily="2" charset="2"/>
              <a:buChar char="ü"/>
            </a:pPr>
            <a:r>
              <a:rPr lang="fr-FR" sz="1600" dirty="0" err="1">
                <a:solidFill>
                  <a:srgbClr val="3E3E3E"/>
                </a:solidFill>
                <a:latin typeface="Roboto Light" panose="02000000000000000000" pitchFamily="2" charset="0"/>
                <a:ea typeface="Roboto Light" panose="02000000000000000000" pitchFamily="2" charset="0"/>
              </a:rPr>
              <a:t>Comfort</a:t>
            </a:r>
            <a:r>
              <a:rPr lang="fr-FR" sz="1600" dirty="0">
                <a:solidFill>
                  <a:srgbClr val="3E3E3E"/>
                </a:solidFill>
                <a:latin typeface="Roboto Light" panose="02000000000000000000" pitchFamily="2" charset="0"/>
                <a:ea typeface="Roboto Light" panose="02000000000000000000" pitchFamily="2" charset="0"/>
              </a:rPr>
              <a:t>, </a:t>
            </a:r>
            <a:r>
              <a:rPr lang="fr-FR" sz="1600" dirty="0" err="1">
                <a:solidFill>
                  <a:srgbClr val="3E3E3E"/>
                </a:solidFill>
                <a:latin typeface="Roboto Light" panose="02000000000000000000" pitchFamily="2" charset="0"/>
                <a:ea typeface="Roboto Light" panose="02000000000000000000" pitchFamily="2" charset="0"/>
              </a:rPr>
              <a:t>suppleness</a:t>
            </a:r>
            <a:r>
              <a:rPr lang="fr-FR" sz="1600" dirty="0">
                <a:solidFill>
                  <a:srgbClr val="3E3E3E"/>
                </a:solidFill>
                <a:latin typeface="Roboto Light" panose="02000000000000000000" pitchFamily="2" charset="0"/>
                <a:ea typeface="Roboto Light" panose="02000000000000000000" pitchFamily="2" charset="0"/>
              </a:rPr>
              <a:t> and </a:t>
            </a:r>
            <a:r>
              <a:rPr lang="fr-FR" sz="1600" dirty="0" err="1">
                <a:solidFill>
                  <a:srgbClr val="3E3E3E"/>
                </a:solidFill>
                <a:latin typeface="Roboto Light" panose="02000000000000000000" pitchFamily="2" charset="0"/>
                <a:ea typeface="Roboto Light" panose="02000000000000000000" pitchFamily="2" charset="0"/>
              </a:rPr>
              <a:t>luminosity</a:t>
            </a:r>
            <a:endParaRPr lang="fr-FR" sz="1600" dirty="0">
              <a:solidFill>
                <a:srgbClr val="3E3E3E"/>
              </a:solidFill>
              <a:latin typeface="Roboto Light" panose="02000000000000000000" pitchFamily="2" charset="0"/>
              <a:ea typeface="Roboto Light" panose="02000000000000000000" pitchFamily="2" charset="0"/>
            </a:endParaRPr>
          </a:p>
          <a:p>
            <a:pPr marL="285750" indent="-285750">
              <a:lnSpc>
                <a:spcPct val="200000"/>
              </a:lnSpc>
              <a:buFont typeface="Wingdings" panose="05000000000000000000" pitchFamily="2" charset="2"/>
              <a:buChar char="ü"/>
            </a:pPr>
            <a:r>
              <a:rPr lang="fr-FR" sz="1600" dirty="0">
                <a:solidFill>
                  <a:srgbClr val="3E3E3E"/>
                </a:solidFill>
                <a:latin typeface="Roboto Light" panose="02000000000000000000" pitchFamily="2" charset="0"/>
                <a:ea typeface="Roboto Light" panose="02000000000000000000" pitchFamily="2" charset="0"/>
              </a:rPr>
              <a:t>Fine texture </a:t>
            </a:r>
            <a:r>
              <a:rPr lang="fr-FR" sz="1600" dirty="0" err="1">
                <a:solidFill>
                  <a:srgbClr val="3E3E3E"/>
                </a:solidFill>
                <a:latin typeface="Roboto Light" panose="02000000000000000000" pitchFamily="2" charset="0"/>
                <a:ea typeface="Roboto Light" panose="02000000000000000000" pitchFamily="2" charset="0"/>
              </a:rPr>
              <a:t>quickly</a:t>
            </a:r>
            <a:r>
              <a:rPr lang="fr-FR" sz="1600" dirty="0">
                <a:solidFill>
                  <a:srgbClr val="3E3E3E"/>
                </a:solidFill>
                <a:latin typeface="Roboto Light" panose="02000000000000000000" pitchFamily="2" charset="0"/>
                <a:ea typeface="Roboto Light" panose="02000000000000000000" pitchFamily="2" charset="0"/>
              </a:rPr>
              <a:t> </a:t>
            </a:r>
            <a:r>
              <a:rPr lang="fr-FR" sz="1600" dirty="0" err="1">
                <a:solidFill>
                  <a:srgbClr val="3E3E3E"/>
                </a:solidFill>
                <a:latin typeface="Roboto Light" panose="02000000000000000000" pitchFamily="2" charset="0"/>
                <a:ea typeface="Roboto Light" panose="02000000000000000000" pitchFamily="2" charset="0"/>
              </a:rPr>
              <a:t>absorbed</a:t>
            </a:r>
            <a:endParaRPr lang="fr-FR" sz="1600" dirty="0">
              <a:solidFill>
                <a:srgbClr val="3E3E3E"/>
              </a:solidFill>
              <a:latin typeface="Roboto Light" panose="02000000000000000000" pitchFamily="2" charset="0"/>
              <a:ea typeface="Roboto Light" panose="02000000000000000000" pitchFamily="2" charset="0"/>
            </a:endParaRPr>
          </a:p>
          <a:p>
            <a:pPr marL="285750" indent="-285750">
              <a:lnSpc>
                <a:spcPct val="200000"/>
              </a:lnSpc>
              <a:buFont typeface="Wingdings" panose="05000000000000000000" pitchFamily="2" charset="2"/>
              <a:buChar char="ü"/>
            </a:pPr>
            <a:r>
              <a:rPr lang="fr-FR" sz="1600" dirty="0" err="1">
                <a:solidFill>
                  <a:srgbClr val="3E3E3E"/>
                </a:solidFill>
                <a:latin typeface="Roboto Light" panose="02000000000000000000" pitchFamily="2" charset="0"/>
                <a:ea typeface="Roboto Light" panose="02000000000000000000" pitchFamily="2" charset="0"/>
              </a:rPr>
              <a:t>Combined</a:t>
            </a:r>
            <a:r>
              <a:rPr lang="fr-FR" sz="1600" dirty="0">
                <a:solidFill>
                  <a:srgbClr val="3E3E3E"/>
                </a:solidFill>
                <a:latin typeface="Roboto Light" panose="02000000000000000000" pitchFamily="2" charset="0"/>
                <a:ea typeface="Roboto Light" panose="02000000000000000000" pitchFamily="2" charset="0"/>
              </a:rPr>
              <a:t> </a:t>
            </a:r>
            <a:r>
              <a:rPr lang="fr-FR" sz="1600" dirty="0" err="1">
                <a:solidFill>
                  <a:srgbClr val="3E3E3E"/>
                </a:solidFill>
                <a:latin typeface="Roboto Light" panose="02000000000000000000" pitchFamily="2" charset="0"/>
                <a:ea typeface="Roboto Light" panose="02000000000000000000" pitchFamily="2" charset="0"/>
              </a:rPr>
              <a:t>with</a:t>
            </a:r>
            <a:r>
              <a:rPr lang="fr-FR" sz="1600" dirty="0">
                <a:solidFill>
                  <a:srgbClr val="3E3E3E"/>
                </a:solidFill>
                <a:latin typeface="Roboto Light" panose="02000000000000000000" pitchFamily="2" charset="0"/>
                <a:ea typeface="Roboto Light" panose="02000000000000000000" pitchFamily="2" charset="0"/>
              </a:rPr>
              <a:t> Phyto 58 night </a:t>
            </a:r>
            <a:r>
              <a:rPr lang="fr-FR" sz="1600" dirty="0" err="1">
                <a:solidFill>
                  <a:srgbClr val="3E3E3E"/>
                </a:solidFill>
                <a:latin typeface="Roboto Light" panose="02000000000000000000" pitchFamily="2" charset="0"/>
                <a:ea typeface="Roboto Light" panose="02000000000000000000" pitchFamily="2" charset="0"/>
              </a:rPr>
              <a:t>cream</a:t>
            </a:r>
            <a:r>
              <a:rPr lang="fr-FR" sz="1600" dirty="0">
                <a:solidFill>
                  <a:srgbClr val="3E3E3E"/>
                </a:solidFill>
                <a:latin typeface="Roboto Light" panose="02000000000000000000" pitchFamily="2" charset="0"/>
                <a:ea typeface="Roboto Light" panose="02000000000000000000" pitchFamily="2" charset="0"/>
              </a:rPr>
              <a:t> for an </a:t>
            </a:r>
            <a:r>
              <a:rPr lang="fr-FR" sz="1600" dirty="0" err="1">
                <a:solidFill>
                  <a:srgbClr val="3E3E3E"/>
                </a:solidFill>
                <a:latin typeface="Roboto Light" panose="02000000000000000000" pitchFamily="2" charset="0"/>
                <a:ea typeface="Roboto Light" panose="02000000000000000000" pitchFamily="2" charset="0"/>
              </a:rPr>
              <a:t>oxygenating</a:t>
            </a:r>
            <a:r>
              <a:rPr lang="fr-FR" sz="1600" dirty="0">
                <a:solidFill>
                  <a:srgbClr val="3E3E3E"/>
                </a:solidFill>
                <a:latin typeface="Roboto Light" panose="02000000000000000000" pitchFamily="2" charset="0"/>
                <a:ea typeface="Roboto Light" panose="02000000000000000000" pitchFamily="2" charset="0"/>
              </a:rPr>
              <a:t> action </a:t>
            </a:r>
          </a:p>
        </p:txBody>
      </p:sp>
      <p:pic>
        <p:nvPicPr>
          <p:cNvPr id="5" name="Image 4">
            <a:extLst>
              <a:ext uri="{FF2B5EF4-FFF2-40B4-BE49-F238E27FC236}">
                <a16:creationId xmlns:a16="http://schemas.microsoft.com/office/drawing/2014/main" id="{9631903B-AA47-A545-56F6-E29FD2BE7CDB}"/>
              </a:ext>
            </a:extLst>
          </p:cNvPr>
          <p:cNvPicPr>
            <a:picLocks noChangeAspect="1"/>
          </p:cNvPicPr>
          <p:nvPr/>
        </p:nvPicPr>
        <p:blipFill rotWithShape="1">
          <a:blip r:embed="rId3"/>
          <a:srcRect l="4572" t="12435" r="7324" b="10001"/>
          <a:stretch/>
        </p:blipFill>
        <p:spPr>
          <a:xfrm>
            <a:off x="7620000" y="1600200"/>
            <a:ext cx="4276606" cy="4664712"/>
          </a:xfrm>
          <a:prstGeom prst="rect">
            <a:avLst/>
          </a:prstGeom>
        </p:spPr>
      </p:pic>
    </p:spTree>
    <p:extLst>
      <p:ext uri="{BB962C8B-B14F-4D97-AF65-F5344CB8AC3E}">
        <p14:creationId xmlns:p14="http://schemas.microsoft.com/office/powerpoint/2010/main" val="2673598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D356C7B-2F0E-8E92-FA37-719D7655452D}"/>
              </a:ext>
            </a:extLst>
          </p:cNvPr>
          <p:cNvPicPr>
            <a:picLocks noChangeAspect="1"/>
          </p:cNvPicPr>
          <p:nvPr/>
        </p:nvPicPr>
        <p:blipFill>
          <a:blip r:embed="rId3"/>
          <a:stretch>
            <a:fillRect/>
          </a:stretch>
        </p:blipFill>
        <p:spPr>
          <a:xfrm>
            <a:off x="357366" y="1446351"/>
            <a:ext cx="3733002" cy="4667611"/>
          </a:xfrm>
          <a:prstGeom prst="rect">
            <a:avLst/>
          </a:prstGeom>
        </p:spPr>
      </p:pic>
      <p:sp>
        <p:nvSpPr>
          <p:cNvPr id="4" name="ZoneTexte 3">
            <a:extLst>
              <a:ext uri="{FF2B5EF4-FFF2-40B4-BE49-F238E27FC236}">
                <a16:creationId xmlns:a16="http://schemas.microsoft.com/office/drawing/2014/main" id="{E515EB7E-FD30-233E-16E8-385ADC58243A}"/>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VITAL DEFENSE </a:t>
            </a:r>
            <a:r>
              <a:rPr lang="fr-FR" sz="2800" dirty="0"/>
              <a:t>Brume Multi-Protection</a:t>
            </a:r>
            <a:endParaRPr lang="fr-FR" dirty="0"/>
          </a:p>
        </p:txBody>
      </p:sp>
      <p:sp>
        <p:nvSpPr>
          <p:cNvPr id="5" name="ZoneTexte 4">
            <a:extLst>
              <a:ext uri="{FF2B5EF4-FFF2-40B4-BE49-F238E27FC236}">
                <a16:creationId xmlns:a16="http://schemas.microsoft.com/office/drawing/2014/main" id="{63B6FECC-F97C-88F0-2DE6-B57FAC28CFCD}"/>
              </a:ext>
            </a:extLst>
          </p:cNvPr>
          <p:cNvSpPr txBox="1"/>
          <p:nvPr/>
        </p:nvSpPr>
        <p:spPr>
          <a:xfrm>
            <a:off x="4952999" y="1474926"/>
            <a:ext cx="3048001" cy="3600986"/>
          </a:xfrm>
          <a:prstGeom prst="rect">
            <a:avLst/>
          </a:prstGeom>
          <a:noFill/>
          <a:ln>
            <a:solidFill>
              <a:srgbClr val="DCD7FA"/>
            </a:solidFill>
            <a:prstDash val="lgDashDot"/>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COMBAT THE HARMFUL EFFECTS OF ENVIRONMENTAL STRESS</a:t>
            </a:r>
            <a:endParaRPr lang="fr-FR" sz="1200" b="1" dirty="0">
              <a:latin typeface="Roboto Light" panose="02000000000000000000" pitchFamily="2" charset="0"/>
              <a:ea typeface="Roboto Light" panose="02000000000000000000" pitchFamily="2" charset="0"/>
            </a:endParaRPr>
          </a:p>
          <a:p>
            <a:pPr algn="ctr"/>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ANTIOXIDANT</a:t>
            </a:r>
          </a:p>
          <a:p>
            <a:pPr marL="171450" indent="-171450" algn="just">
              <a:buFont typeface="Arial" panose="020B0604020202020204" pitchFamily="34" charset="0"/>
              <a:buChar char="•"/>
            </a:pPr>
            <a:endParaRPr lang="fr-FR" sz="1200" b="1" dirty="0">
              <a:latin typeface="Roboto Light" panose="02000000000000000000" pitchFamily="2" charset="0"/>
              <a:ea typeface="Roboto Light" panose="02000000000000000000" pitchFamily="2" charset="0"/>
            </a:endParaRPr>
          </a:p>
          <a:p>
            <a:pPr algn="just"/>
            <a:r>
              <a:rPr lang="fr-FR" sz="1200" u="sng" dirty="0" err="1">
                <a:latin typeface="Roboto Light" panose="02000000000000000000" pitchFamily="2" charset="0"/>
                <a:ea typeface="Roboto Light" panose="02000000000000000000" pitchFamily="2" charset="0"/>
              </a:rPr>
              <a:t>Vegetable</a:t>
            </a:r>
            <a:r>
              <a:rPr lang="fr-FR" sz="1200" u="sng" dirty="0">
                <a:latin typeface="Roboto Light" panose="02000000000000000000" pitchFamily="2" charset="0"/>
                <a:ea typeface="Roboto Light" panose="02000000000000000000" pitchFamily="2" charset="0"/>
              </a:rPr>
              <a:t> </a:t>
            </a:r>
            <a:r>
              <a:rPr lang="fr-FR" sz="1200" u="sng" dirty="0" err="1">
                <a:latin typeface="Roboto Light" panose="02000000000000000000" pitchFamily="2" charset="0"/>
                <a:ea typeface="Roboto Light" panose="02000000000000000000" pitchFamily="2" charset="0"/>
              </a:rPr>
              <a:t>Polyphenols</a:t>
            </a:r>
            <a:r>
              <a:rPr lang="fr-FR" sz="1200" dirty="0">
                <a:latin typeface="Roboto Light" panose="02000000000000000000" pitchFamily="2" charset="0"/>
                <a:ea typeface="Roboto Light" panose="02000000000000000000" pitchFamily="2" charset="0"/>
              </a:rPr>
              <a:t>: </a:t>
            </a:r>
            <a:r>
              <a:rPr lang="fr-FR" sz="1200" dirty="0" err="1">
                <a:latin typeface="Roboto Light" panose="02000000000000000000" pitchFamily="2" charset="0"/>
                <a:ea typeface="Roboto Light" panose="02000000000000000000" pitchFamily="2" charset="0"/>
              </a:rPr>
              <a:t>Extracts</a:t>
            </a:r>
            <a:r>
              <a:rPr lang="fr-FR" sz="1200" dirty="0">
                <a:latin typeface="Roboto Light" panose="02000000000000000000" pitchFamily="2" charset="0"/>
                <a:ea typeface="Roboto Light" panose="02000000000000000000" pitchFamily="2" charset="0"/>
              </a:rPr>
              <a:t> </a:t>
            </a:r>
            <a:r>
              <a:rPr lang="fr-FR" sz="1200" dirty="0" err="1">
                <a:latin typeface="Roboto Light" panose="02000000000000000000" pitchFamily="2" charset="0"/>
                <a:ea typeface="Roboto Light" panose="02000000000000000000" pitchFamily="2" charset="0"/>
              </a:rPr>
              <a:t>from</a:t>
            </a:r>
            <a:r>
              <a:rPr lang="fr-FR" sz="1200" dirty="0">
                <a:latin typeface="Roboto Light" panose="02000000000000000000" pitchFamily="2" charset="0"/>
                <a:ea typeface="Roboto Light" panose="02000000000000000000" pitchFamily="2" charset="0"/>
              </a:rPr>
              <a:t> Sophora Japonica and </a:t>
            </a:r>
            <a:r>
              <a:rPr lang="fr-FR" sz="1200" dirty="0" err="1">
                <a:latin typeface="Roboto Light" panose="02000000000000000000" pitchFamily="2" charset="0"/>
                <a:ea typeface="Roboto Light" panose="02000000000000000000" pitchFamily="2" charset="0"/>
              </a:rPr>
              <a:t>butterfly</a:t>
            </a:r>
            <a:r>
              <a:rPr lang="fr-FR" sz="1200" dirty="0">
                <a:latin typeface="Roboto Light" panose="02000000000000000000" pitchFamily="2" charset="0"/>
                <a:ea typeface="Roboto Light" panose="02000000000000000000" pitchFamily="2" charset="0"/>
              </a:rPr>
              <a:t> </a:t>
            </a:r>
            <a:r>
              <a:rPr lang="fr-FR" sz="1200" dirty="0" err="1">
                <a:latin typeface="Roboto Light" panose="02000000000000000000" pitchFamily="2" charset="0"/>
                <a:ea typeface="Roboto Light" panose="02000000000000000000" pitchFamily="2" charset="0"/>
              </a:rPr>
              <a:t>tree</a:t>
            </a:r>
            <a:r>
              <a:rPr lang="fr-FR" sz="1200" dirty="0">
                <a:latin typeface="Roboto Light" panose="02000000000000000000" pitchFamily="2" charset="0"/>
                <a:ea typeface="Roboto Light" panose="02000000000000000000" pitchFamily="2" charset="0"/>
              </a:rPr>
              <a:t>, </a:t>
            </a:r>
            <a:r>
              <a:rPr lang="fr-FR" sz="1200" dirty="0" err="1">
                <a:latin typeface="Roboto Light" panose="02000000000000000000" pitchFamily="2" charset="0"/>
                <a:ea typeface="Roboto Light" panose="02000000000000000000" pitchFamily="2" charset="0"/>
              </a:rPr>
              <a:t>powerful</a:t>
            </a:r>
            <a:r>
              <a:rPr lang="fr-FR" sz="1200" dirty="0">
                <a:latin typeface="Roboto Light" panose="02000000000000000000" pitchFamily="2" charset="0"/>
                <a:ea typeface="Roboto Light" panose="02000000000000000000" pitchFamily="2" charset="0"/>
              </a:rPr>
              <a:t> photo-protective </a:t>
            </a:r>
            <a:r>
              <a:rPr lang="fr-FR" sz="1200" dirty="0" err="1">
                <a:latin typeface="Roboto Light" panose="02000000000000000000" pitchFamily="2" charset="0"/>
                <a:ea typeface="Roboto Light" panose="02000000000000000000" pitchFamily="2" charset="0"/>
              </a:rPr>
              <a:t>antioxidants</a:t>
            </a:r>
            <a:r>
              <a:rPr lang="fr-FR" sz="1200" dirty="0">
                <a:latin typeface="Roboto Light" panose="02000000000000000000" pitchFamily="2" charset="0"/>
                <a:ea typeface="Roboto Light" panose="02000000000000000000" pitchFamily="2" charset="0"/>
              </a:rPr>
              <a:t>, </a:t>
            </a:r>
            <a:r>
              <a:rPr lang="fr-FR" sz="1200" dirty="0" err="1">
                <a:latin typeface="Roboto Light" panose="02000000000000000000" pitchFamily="2" charset="0"/>
                <a:ea typeface="Roboto Light" panose="02000000000000000000" pitchFamily="2" charset="0"/>
              </a:rPr>
              <a:t>stimulate</a:t>
            </a:r>
            <a:r>
              <a:rPr lang="fr-FR" sz="1200" dirty="0">
                <a:latin typeface="Roboto Light" panose="02000000000000000000" pitchFamily="2" charset="0"/>
                <a:ea typeface="Roboto Light" panose="02000000000000000000" pitchFamily="2" charset="0"/>
              </a:rPr>
              <a:t> the </a:t>
            </a:r>
            <a:r>
              <a:rPr lang="fr-FR" sz="1200" dirty="0" err="1">
                <a:latin typeface="Roboto Light" panose="02000000000000000000" pitchFamily="2" charset="0"/>
                <a:ea typeface="Roboto Light" panose="02000000000000000000" pitchFamily="2" charset="0"/>
              </a:rPr>
              <a:t>skin's</a:t>
            </a:r>
            <a:r>
              <a:rPr lang="fr-FR" sz="1200" dirty="0">
                <a:latin typeface="Roboto Light" panose="02000000000000000000" pitchFamily="2" charset="0"/>
                <a:ea typeface="Roboto Light" panose="02000000000000000000" pitchFamily="2" charset="0"/>
              </a:rPr>
              <a:t> self-</a:t>
            </a:r>
            <a:r>
              <a:rPr lang="fr-FR" sz="1200" dirty="0" err="1">
                <a:latin typeface="Roboto Light" panose="02000000000000000000" pitchFamily="2" charset="0"/>
                <a:ea typeface="Roboto Light" panose="02000000000000000000" pitchFamily="2" charset="0"/>
              </a:rPr>
              <a:t>defense</a:t>
            </a:r>
            <a:r>
              <a:rPr lang="fr-FR" sz="1200" dirty="0">
                <a:latin typeface="Roboto Light" panose="02000000000000000000" pitchFamily="2" charset="0"/>
                <a:ea typeface="Roboto Light" panose="02000000000000000000" pitchFamily="2" charset="0"/>
              </a:rPr>
              <a:t> </a:t>
            </a:r>
            <a:r>
              <a:rPr lang="fr-FR" sz="1200" dirty="0" err="1">
                <a:latin typeface="Roboto Light" panose="02000000000000000000" pitchFamily="2" charset="0"/>
                <a:ea typeface="Roboto Light" panose="02000000000000000000" pitchFamily="2" charset="0"/>
              </a:rPr>
              <a:t>systems</a:t>
            </a:r>
            <a:r>
              <a:rPr lang="fr-FR" sz="1200" dirty="0">
                <a:latin typeface="Roboto Light" panose="02000000000000000000" pitchFamily="2" charset="0"/>
                <a:ea typeface="Roboto Light" panose="02000000000000000000" pitchFamily="2" charset="0"/>
              </a:rPr>
              <a:t> and </a:t>
            </a:r>
            <a:r>
              <a:rPr lang="fr-FR" sz="1200" dirty="0" err="1">
                <a:latin typeface="Roboto Light" panose="02000000000000000000" pitchFamily="2" charset="0"/>
                <a:ea typeface="Roboto Light" panose="02000000000000000000" pitchFamily="2" charset="0"/>
              </a:rPr>
              <a:t>activate</a:t>
            </a:r>
            <a:r>
              <a:rPr lang="fr-FR" sz="1200" dirty="0">
                <a:latin typeface="Roboto Light" panose="02000000000000000000" pitchFamily="2" charset="0"/>
                <a:ea typeface="Roboto Light" panose="02000000000000000000" pitchFamily="2" charset="0"/>
              </a:rPr>
              <a:t> skin </a:t>
            </a:r>
            <a:r>
              <a:rPr lang="fr-FR" sz="1200" dirty="0" err="1">
                <a:latin typeface="Roboto Light" panose="02000000000000000000" pitchFamily="2" charset="0"/>
                <a:ea typeface="Roboto Light" panose="02000000000000000000" pitchFamily="2" charset="0"/>
              </a:rPr>
              <a:t>regeneration</a:t>
            </a:r>
            <a:r>
              <a:rPr lang="fr-FR" sz="1200" dirty="0">
                <a:latin typeface="Roboto Light" panose="02000000000000000000" pitchFamily="2" charset="0"/>
                <a:ea typeface="Roboto Light" panose="02000000000000000000" pitchFamily="2" charset="0"/>
              </a:rPr>
              <a:t>.</a:t>
            </a:r>
          </a:p>
          <a:p>
            <a:pPr algn="just"/>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fr-FR" sz="1200" b="1" dirty="0">
                <a:latin typeface="Roboto Light" panose="02000000000000000000" pitchFamily="2" charset="0"/>
                <a:ea typeface="Roboto Light" panose="02000000000000000000" pitchFamily="2" charset="0"/>
              </a:rPr>
              <a:t>ANTI-POLLUTION</a:t>
            </a:r>
          </a:p>
          <a:p>
            <a:pPr marL="171450" indent="-171450" algn="just">
              <a:buFont typeface="Arial" panose="020B0604020202020204" pitchFamily="34" charset="0"/>
              <a:buChar char="•"/>
            </a:pPr>
            <a:endParaRPr lang="fr-FR" sz="1200" b="1" dirty="0">
              <a:latin typeface="Roboto Light" panose="02000000000000000000" pitchFamily="2" charset="0"/>
              <a:ea typeface="Roboto Light" panose="02000000000000000000" pitchFamily="2" charset="0"/>
            </a:endParaRPr>
          </a:p>
          <a:p>
            <a:pPr algn="just"/>
            <a:r>
              <a:rPr lang="en-US" sz="1200" u="sng" dirty="0" err="1">
                <a:latin typeface="Roboto Light" panose="02000000000000000000" pitchFamily="2" charset="0"/>
                <a:ea typeface="Roboto Light" panose="02000000000000000000" pitchFamily="2" charset="0"/>
              </a:rPr>
              <a:t>Biosaccharide</a:t>
            </a:r>
            <a:r>
              <a:rPr lang="en-US" sz="1200" dirty="0">
                <a:latin typeface="Roboto Light" panose="02000000000000000000" pitchFamily="2" charset="0"/>
                <a:ea typeface="Roboto Light" panose="02000000000000000000" pitchFamily="2" charset="0"/>
              </a:rPr>
              <a:t>: A complex sugar obtained through Green Science, forming an instant protective anti-aggression veil that limits the adhesion and penetration of fine particles and pollutants.</a:t>
            </a:r>
            <a:endParaRPr lang="fr-FR" sz="1200" dirty="0">
              <a:latin typeface="Roboto Light" panose="02000000000000000000" pitchFamily="2" charset="0"/>
              <a:ea typeface="Roboto Light" panose="02000000000000000000" pitchFamily="2" charset="0"/>
            </a:endParaRPr>
          </a:p>
        </p:txBody>
      </p:sp>
      <p:sp>
        <p:nvSpPr>
          <p:cNvPr id="6" name="ZoneTexte 5">
            <a:extLst>
              <a:ext uri="{FF2B5EF4-FFF2-40B4-BE49-F238E27FC236}">
                <a16:creationId xmlns:a16="http://schemas.microsoft.com/office/drawing/2014/main" id="{4A3084F6-301C-5413-691E-EFFFC5B11366}"/>
              </a:ext>
            </a:extLst>
          </p:cNvPr>
          <p:cNvSpPr txBox="1"/>
          <p:nvPr/>
        </p:nvSpPr>
        <p:spPr>
          <a:xfrm>
            <a:off x="8305800" y="1474926"/>
            <a:ext cx="3048001" cy="1938992"/>
          </a:xfrm>
          <a:prstGeom prst="rect">
            <a:avLst/>
          </a:prstGeom>
          <a:noFill/>
          <a:ln>
            <a:solidFill>
              <a:srgbClr val="DCD7FA"/>
            </a:solidFill>
            <a:prstDash val="lgDashDot"/>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STRENGTHEN THE EPIDERMIS'S RESISTANCE</a:t>
            </a:r>
          </a:p>
          <a:p>
            <a:pPr algn="ctr"/>
            <a:endParaRPr lang="fr-FR" sz="1200" b="1" dirty="0">
              <a:latin typeface="Roboto Light" panose="02000000000000000000" pitchFamily="2" charset="0"/>
              <a:ea typeface="Roboto Light" panose="02000000000000000000" pitchFamily="2" charset="0"/>
            </a:endParaRPr>
          </a:p>
          <a:p>
            <a:pPr algn="just"/>
            <a:r>
              <a:rPr lang="en-US" sz="1200" u="sng" dirty="0">
                <a:latin typeface="Roboto Light" panose="02000000000000000000" pitchFamily="2" charset="0"/>
                <a:ea typeface="Roboto Light" panose="02000000000000000000" pitchFamily="2" charset="0"/>
              </a:rPr>
              <a:t>Vitamin B5</a:t>
            </a:r>
            <a:r>
              <a:rPr lang="en-US" sz="1200" dirty="0">
                <a:latin typeface="Roboto Light" panose="02000000000000000000" pitchFamily="2" charset="0"/>
                <a:ea typeface="Roboto Light" panose="02000000000000000000" pitchFamily="2" charset="0"/>
              </a:rPr>
              <a:t>: Enhances skin hydration and has soothing properties</a:t>
            </a:r>
            <a:r>
              <a:rPr lang="fr-FR" sz="1200" dirty="0">
                <a:latin typeface="Roboto Light" panose="02000000000000000000" pitchFamily="2" charset="0"/>
                <a:ea typeface="Roboto Light" panose="02000000000000000000" pitchFamily="2" charset="0"/>
              </a:rPr>
              <a:t>.</a:t>
            </a:r>
          </a:p>
          <a:p>
            <a:pPr algn="just"/>
            <a:endParaRPr lang="fr-FR" sz="1200" u="sng" dirty="0">
              <a:latin typeface="Roboto Light" panose="02000000000000000000" pitchFamily="2" charset="0"/>
              <a:ea typeface="Roboto Light" panose="02000000000000000000" pitchFamily="2" charset="0"/>
            </a:endParaRPr>
          </a:p>
          <a:p>
            <a:pPr algn="just"/>
            <a:r>
              <a:rPr lang="en-US" sz="1200" u="sng" dirty="0">
                <a:latin typeface="Roboto Light" panose="02000000000000000000" pitchFamily="2" charset="0"/>
                <a:ea typeface="Roboto Light" panose="02000000000000000000" pitchFamily="2" charset="0"/>
              </a:rPr>
              <a:t>Essential Oils of Sweet Orange, Mandarin, Magnolia: </a:t>
            </a:r>
            <a:r>
              <a:rPr lang="en-US" sz="1200" dirty="0">
                <a:latin typeface="Roboto Light" panose="02000000000000000000" pitchFamily="2" charset="0"/>
                <a:ea typeface="Roboto Light" panose="02000000000000000000" pitchFamily="2" charset="0"/>
              </a:rPr>
              <a:t>Vitamin-rich and vitalizing.</a:t>
            </a:r>
            <a:endParaRPr lang="fr-FR" sz="1200" dirty="0">
              <a:latin typeface="Roboto Light" panose="02000000000000000000" pitchFamily="2" charset="0"/>
              <a:ea typeface="Roboto Light" panose="02000000000000000000" pitchFamily="2" charset="0"/>
            </a:endParaRPr>
          </a:p>
          <a:p>
            <a:pPr algn="just"/>
            <a:endParaRPr lang="fr-FR" sz="12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74588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B81EA8E-7AF2-8598-B76D-E94077E48C98}"/>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Active Focus : </a:t>
            </a:r>
            <a:r>
              <a:rPr lang="fr-FR" dirty="0" err="1"/>
              <a:t>Biosaccharide</a:t>
            </a:r>
            <a:endParaRPr lang="fr-FR" dirty="0"/>
          </a:p>
        </p:txBody>
      </p:sp>
      <p:pic>
        <p:nvPicPr>
          <p:cNvPr id="3" name="Image 2">
            <a:extLst>
              <a:ext uri="{FF2B5EF4-FFF2-40B4-BE49-F238E27FC236}">
                <a16:creationId xmlns:a16="http://schemas.microsoft.com/office/drawing/2014/main" id="{E31E2715-1D1F-6468-B9F0-CF4DB1C67268}"/>
              </a:ext>
            </a:extLst>
          </p:cNvPr>
          <p:cNvPicPr>
            <a:picLocks noChangeAspect="1"/>
          </p:cNvPicPr>
          <p:nvPr/>
        </p:nvPicPr>
        <p:blipFill rotWithShape="1">
          <a:blip r:embed="rId3">
            <a:extLst>
              <a:ext uri="{28A0092B-C50C-407E-A947-70E740481C1C}">
                <a14:useLocalDpi xmlns:a14="http://schemas.microsoft.com/office/drawing/2010/main" val="0"/>
              </a:ext>
            </a:extLst>
          </a:blip>
          <a:srcRect l="72241" t="7380" r="7877" b="7056"/>
          <a:stretch/>
        </p:blipFill>
        <p:spPr>
          <a:xfrm>
            <a:off x="228600" y="485886"/>
            <a:ext cx="1445693" cy="5886227"/>
          </a:xfrm>
          <a:prstGeom prst="rect">
            <a:avLst/>
          </a:prstGeom>
        </p:spPr>
      </p:pic>
      <p:sp>
        <p:nvSpPr>
          <p:cNvPr id="4" name="Espace réservé du texte 1">
            <a:extLst>
              <a:ext uri="{FF2B5EF4-FFF2-40B4-BE49-F238E27FC236}">
                <a16:creationId xmlns:a16="http://schemas.microsoft.com/office/drawing/2014/main" id="{7D20DFF3-378A-5274-2A12-30A0BC6325AE}"/>
              </a:ext>
            </a:extLst>
          </p:cNvPr>
          <p:cNvSpPr txBox="1">
            <a:spLocks/>
          </p:cNvSpPr>
          <p:nvPr/>
        </p:nvSpPr>
        <p:spPr>
          <a:xfrm>
            <a:off x="1981200" y="1569235"/>
            <a:ext cx="1021080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just"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l"/>
            <a:r>
              <a:rPr lang="fr-FR" dirty="0"/>
              <a:t>Surface protection</a:t>
            </a:r>
          </a:p>
          <a:p>
            <a:pPr algn="l"/>
            <a:endParaRPr lang="fr-FR" sz="700" dirty="0"/>
          </a:p>
          <a:p>
            <a:pPr algn="l"/>
            <a:r>
              <a:rPr lang="en-US" b="0" u="none" dirty="0"/>
              <a:t>Reduces the number of encrusted pollution particles by instantly forming a ‘second skin’:</a:t>
            </a:r>
          </a:p>
          <a:p>
            <a:pPr algn="l"/>
            <a:r>
              <a:rPr lang="en-US" b="0" u="none" dirty="0"/>
              <a:t> </a:t>
            </a:r>
          </a:p>
          <a:p>
            <a:pPr marL="285750" indent="-285750" algn="l">
              <a:buFont typeface="Arial" panose="020B0604020202020204" pitchFamily="34" charset="0"/>
              <a:buChar char="•"/>
            </a:pPr>
            <a:r>
              <a:rPr lang="fr-FR" b="0" u="none" dirty="0" err="1"/>
              <a:t>Resistant</a:t>
            </a:r>
            <a:r>
              <a:rPr lang="fr-FR" b="0" u="none" dirty="0"/>
              <a:t> </a:t>
            </a:r>
          </a:p>
          <a:p>
            <a:pPr marL="285750" indent="-285750" algn="l">
              <a:buFont typeface="Arial" panose="020B0604020202020204" pitchFamily="34" charset="0"/>
              <a:buChar char="•"/>
            </a:pPr>
            <a:r>
              <a:rPr lang="fr-FR" b="0" u="none" dirty="0"/>
              <a:t>Consistent</a:t>
            </a:r>
          </a:p>
          <a:p>
            <a:pPr marL="285750" indent="-285750" algn="l">
              <a:buFont typeface="Arial" panose="020B0604020202020204" pitchFamily="34" charset="0"/>
              <a:buChar char="•"/>
            </a:pPr>
            <a:r>
              <a:rPr lang="fr-FR" b="0" u="none" dirty="0" err="1"/>
              <a:t>Breathable</a:t>
            </a:r>
            <a:r>
              <a:rPr lang="fr-FR" b="0" u="none" dirty="0"/>
              <a:t> </a:t>
            </a:r>
          </a:p>
          <a:p>
            <a:pPr marL="285750" indent="-285750" algn="l">
              <a:buFont typeface="Arial" panose="020B0604020202020204" pitchFamily="34" charset="0"/>
              <a:buChar char="•"/>
            </a:pPr>
            <a:r>
              <a:rPr lang="fr-FR" b="0" u="none" dirty="0"/>
              <a:t>Invisible</a:t>
            </a:r>
          </a:p>
          <a:p>
            <a:pPr algn="l"/>
            <a:endParaRPr lang="fr-FR" u="none" dirty="0"/>
          </a:p>
        </p:txBody>
      </p:sp>
      <p:sp>
        <p:nvSpPr>
          <p:cNvPr id="5" name="ZoneTexte 4">
            <a:extLst>
              <a:ext uri="{FF2B5EF4-FFF2-40B4-BE49-F238E27FC236}">
                <a16:creationId xmlns:a16="http://schemas.microsoft.com/office/drawing/2014/main" id="{356C8CD1-DA21-4F64-3D9E-5C74AFB6920F}"/>
              </a:ext>
            </a:extLst>
          </p:cNvPr>
          <p:cNvSpPr txBox="1"/>
          <p:nvPr/>
        </p:nvSpPr>
        <p:spPr>
          <a:xfrm>
            <a:off x="1981200" y="3602124"/>
            <a:ext cx="8534400"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l"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t>Mitochondrial protection </a:t>
            </a:r>
            <a:r>
              <a:rPr lang="en-US" b="0" u="none" dirty="0"/>
              <a:t>(the cell's energy powerhouse)</a:t>
            </a:r>
          </a:p>
          <a:p>
            <a:endParaRPr lang="fr-FR" sz="700" b="0" u="none" dirty="0"/>
          </a:p>
          <a:p>
            <a:r>
              <a:rPr lang="en-US" b="0" u="none" dirty="0"/>
              <a:t>This surface shield preserves the cells' key metabolism at a deeper level by effectively protecting the mitochondria from pollution:</a:t>
            </a:r>
          </a:p>
          <a:p>
            <a:endParaRPr lang="en-US" sz="1800" b="0" u="none" dirty="0"/>
          </a:p>
          <a:p>
            <a:r>
              <a:rPr lang="en-US" sz="1800" b="0" u="none" dirty="0"/>
              <a:t>		</a:t>
            </a:r>
            <a:r>
              <a:rPr lang="en-US" sz="1800" u="none" dirty="0"/>
              <a:t>-</a:t>
            </a:r>
            <a:r>
              <a:rPr lang="fr-FR" sz="1800" u="none" dirty="0"/>
              <a:t>54% </a:t>
            </a:r>
            <a:r>
              <a:rPr lang="fr-FR" b="0" u="none" dirty="0">
                <a:solidFill>
                  <a:prstClr val="black">
                    <a:lumMod val="75000"/>
                    <a:lumOff val="25000"/>
                  </a:prstClr>
                </a:solidFill>
              </a:rPr>
              <a:t>mitochondrial </a:t>
            </a:r>
            <a:r>
              <a:rPr lang="fr-FR" b="0" u="none" dirty="0" err="1">
                <a:solidFill>
                  <a:prstClr val="black">
                    <a:lumMod val="75000"/>
                    <a:lumOff val="25000"/>
                  </a:prstClr>
                </a:solidFill>
              </a:rPr>
              <a:t>toxicity</a:t>
            </a:r>
            <a:endParaRPr lang="fr-FR" b="0" u="none" dirty="0"/>
          </a:p>
          <a:p>
            <a:pPr algn="ctr"/>
            <a:endParaRPr lang="fr-FR" b="0" u="none" dirty="0"/>
          </a:p>
          <a:p>
            <a:pPr algn="ctr"/>
            <a:endParaRPr lang="fr-FR" b="0" u="none" dirty="0"/>
          </a:p>
          <a:p>
            <a:pPr algn="ctr"/>
            <a:endParaRPr lang="fr-FR" b="0" u="none" dirty="0"/>
          </a:p>
          <a:p>
            <a:pPr algn="ctr"/>
            <a:endParaRPr lang="fr-FR" b="0" u="none" dirty="0"/>
          </a:p>
          <a:p>
            <a:pPr algn="ctr"/>
            <a:endParaRPr lang="fr-FR" b="0" u="none" dirty="0"/>
          </a:p>
          <a:p>
            <a:pPr algn="ctr"/>
            <a:r>
              <a:rPr lang="en-US" u="none" dirty="0"/>
              <a:t>Less cell damage = preservation of key cell metabolisms. </a:t>
            </a:r>
            <a:endParaRPr lang="fr-FR" u="none" dirty="0"/>
          </a:p>
        </p:txBody>
      </p:sp>
    </p:spTree>
    <p:extLst>
      <p:ext uri="{BB962C8B-B14F-4D97-AF65-F5344CB8AC3E}">
        <p14:creationId xmlns:p14="http://schemas.microsoft.com/office/powerpoint/2010/main" val="276351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1CCA749-E057-BC77-9609-B4F0FAF8256A}"/>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Active Focus : </a:t>
            </a:r>
            <a:r>
              <a:rPr lang="fr-FR" dirty="0" err="1"/>
              <a:t>Polyphenols</a:t>
            </a:r>
            <a:endParaRPr lang="fr-FR" dirty="0"/>
          </a:p>
        </p:txBody>
      </p:sp>
      <p:pic>
        <p:nvPicPr>
          <p:cNvPr id="5" name="Image 4">
            <a:extLst>
              <a:ext uri="{FF2B5EF4-FFF2-40B4-BE49-F238E27FC236}">
                <a16:creationId xmlns:a16="http://schemas.microsoft.com/office/drawing/2014/main" id="{91C319BA-3B9E-EB56-1A90-AAEDC8F446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 t="53773" r="-17" b="9294"/>
          <a:stretch/>
        </p:blipFill>
        <p:spPr>
          <a:xfrm rot="5400000">
            <a:off x="8378345" y="2706663"/>
            <a:ext cx="5886227" cy="1445693"/>
          </a:xfrm>
          <a:prstGeom prst="rect">
            <a:avLst/>
          </a:prstGeom>
        </p:spPr>
      </p:pic>
      <p:sp>
        <p:nvSpPr>
          <p:cNvPr id="11" name="Espace réservé du texte 1">
            <a:extLst>
              <a:ext uri="{FF2B5EF4-FFF2-40B4-BE49-F238E27FC236}">
                <a16:creationId xmlns:a16="http://schemas.microsoft.com/office/drawing/2014/main" id="{001834E9-8E54-E1E7-16E6-8A97D1AB3179}"/>
              </a:ext>
            </a:extLst>
          </p:cNvPr>
          <p:cNvSpPr txBox="1">
            <a:spLocks/>
          </p:cNvSpPr>
          <p:nvPr/>
        </p:nvSpPr>
        <p:spPr>
          <a:xfrm>
            <a:off x="590264" y="1534669"/>
            <a:ext cx="10210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just"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fr-FR" sz="1800" dirty="0"/>
              <a:t>8 </a:t>
            </a:r>
            <a:r>
              <a:rPr lang="en-US" sz="1800" dirty="0"/>
              <a:t>times </a:t>
            </a:r>
            <a:r>
              <a:rPr lang="en-US" dirty="0"/>
              <a:t>more effective than vitamin E</a:t>
            </a:r>
            <a:endParaRPr lang="fr-FR" sz="700" dirty="0"/>
          </a:p>
        </p:txBody>
      </p:sp>
      <p:sp>
        <p:nvSpPr>
          <p:cNvPr id="12" name="ZoneTexte 11">
            <a:extLst>
              <a:ext uri="{FF2B5EF4-FFF2-40B4-BE49-F238E27FC236}">
                <a16:creationId xmlns:a16="http://schemas.microsoft.com/office/drawing/2014/main" id="{C4219F1A-72D4-4F4C-204D-26A4CF0E61EA}"/>
              </a:ext>
            </a:extLst>
          </p:cNvPr>
          <p:cNvSpPr txBox="1"/>
          <p:nvPr/>
        </p:nvSpPr>
        <p:spPr>
          <a:xfrm>
            <a:off x="590264" y="2395731"/>
            <a:ext cx="9693108"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l"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en-US" dirty="0"/>
              <a:t>Boosts the skin's enzymatic </a:t>
            </a:r>
            <a:r>
              <a:rPr lang="en-US" dirty="0" err="1"/>
              <a:t>self-defence</a:t>
            </a:r>
            <a:r>
              <a:rPr lang="en-US" dirty="0"/>
              <a:t> systems</a:t>
            </a:r>
          </a:p>
          <a:p>
            <a:endParaRPr lang="fr-FR" sz="700" b="0" u="none" dirty="0"/>
          </a:p>
          <a:p>
            <a:r>
              <a:rPr lang="en-US" b="0" u="none" dirty="0"/>
              <a:t>SOD Super Oxide Dismutase: an enzyme naturally present in humans which helps the skin to defend itself against free radical attacks caused by pollution:</a:t>
            </a:r>
          </a:p>
          <a:p>
            <a:r>
              <a:rPr lang="en-US" sz="1800" b="0" u="none" dirty="0"/>
              <a:t>				</a:t>
            </a:r>
            <a:r>
              <a:rPr lang="fr-FR" sz="1800" u="none" dirty="0"/>
              <a:t>+ 36% </a:t>
            </a:r>
            <a:r>
              <a:rPr lang="fr-FR" b="0" u="none" dirty="0"/>
              <a:t>SOD</a:t>
            </a:r>
          </a:p>
          <a:p>
            <a:pPr algn="ctr"/>
            <a:endParaRPr lang="fr-FR" b="0" u="none" dirty="0"/>
          </a:p>
          <a:p>
            <a:endParaRPr lang="fr-FR" b="0" u="none" dirty="0"/>
          </a:p>
          <a:p>
            <a:r>
              <a:rPr lang="en-US" b="0" u="none" dirty="0"/>
              <a:t>Catalase: an enzyme naturally present in humans, works in conjunction with SOD to protect the skin from free radicals.</a:t>
            </a:r>
          </a:p>
          <a:p>
            <a:r>
              <a:rPr lang="en-US" sz="1800" b="0" u="none" dirty="0"/>
              <a:t>				</a:t>
            </a:r>
            <a:r>
              <a:rPr lang="fr-FR" sz="1800" u="none" dirty="0"/>
              <a:t>+ 29% </a:t>
            </a:r>
            <a:r>
              <a:rPr lang="fr-FR" b="0" u="none" dirty="0"/>
              <a:t>Catalase</a:t>
            </a:r>
          </a:p>
          <a:p>
            <a:pPr algn="ctr"/>
            <a:endParaRPr lang="fr-FR" b="0" u="none" dirty="0"/>
          </a:p>
          <a:p>
            <a:pPr algn="ctr"/>
            <a:endParaRPr lang="fr-FR" b="0" u="none" dirty="0"/>
          </a:p>
          <a:p>
            <a:r>
              <a:rPr lang="en-US" dirty="0"/>
              <a:t>Protects the skin from damage caused by light rays </a:t>
            </a:r>
            <a:r>
              <a:rPr lang="en-US" b="0" u="none" dirty="0"/>
              <a:t>(UV - Blue Light - Infra-Red):</a:t>
            </a:r>
          </a:p>
          <a:p>
            <a:endParaRPr lang="fr-FR" sz="700" b="0" u="none" baseline="0" dirty="0"/>
          </a:p>
          <a:p>
            <a:r>
              <a:rPr lang="en-US" b="0" u="none" dirty="0"/>
              <a:t>These polyphenols protect cells from dying as a result of damage caused by exposure to light </a:t>
            </a:r>
            <a:r>
              <a:rPr lang="fr-FR" b="0" u="none" dirty="0"/>
              <a:t>: </a:t>
            </a:r>
            <a:r>
              <a:rPr lang="fr-FR" sz="1800" u="none" dirty="0"/>
              <a:t>- 57%</a:t>
            </a:r>
            <a:br>
              <a:rPr lang="fr-FR" b="0" u="none" dirty="0"/>
            </a:br>
            <a:endParaRPr lang="fr-FR" sz="700" b="0" u="none" dirty="0"/>
          </a:p>
          <a:p>
            <a:r>
              <a:rPr lang="en-US" b="0" u="none" dirty="0"/>
              <a:t>These polyphenols protect the skin from inflammation by reducing the synthesis of certain mediators : </a:t>
            </a:r>
            <a:r>
              <a:rPr lang="fr-FR" sz="1800" b="0" u="none" dirty="0"/>
              <a:t>- </a:t>
            </a:r>
            <a:r>
              <a:rPr lang="fr-FR" sz="1800" u="none" dirty="0"/>
              <a:t>35%</a:t>
            </a:r>
            <a:endParaRPr lang="fr-FR" b="0" u="none" dirty="0"/>
          </a:p>
        </p:txBody>
      </p:sp>
    </p:spTree>
    <p:extLst>
      <p:ext uri="{BB962C8B-B14F-4D97-AF65-F5344CB8AC3E}">
        <p14:creationId xmlns:p14="http://schemas.microsoft.com/office/powerpoint/2010/main" val="254198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E78DD692-A787-2509-BF8B-B185510AD426}"/>
              </a:ext>
            </a:extLst>
          </p:cNvPr>
          <p:cNvSpPr txBox="1"/>
          <p:nvPr/>
        </p:nvSpPr>
        <p:spPr>
          <a:xfrm>
            <a:off x="2223867" y="323730"/>
            <a:ext cx="7744264" cy="1015663"/>
          </a:xfrm>
          <a:prstGeom prst="rect">
            <a:avLst/>
          </a:prstGeom>
          <a:noFill/>
        </p:spPr>
        <p:txBody>
          <a:bodyPr wrap="square">
            <a:spAutoFit/>
          </a:bodyPr>
          <a:lstStyle/>
          <a:p>
            <a:pPr algn="ctr"/>
            <a:r>
              <a:rPr lang="fr-FR" sz="3000" dirty="0" err="1">
                <a:solidFill>
                  <a:srgbClr val="3E3E3E"/>
                </a:solidFill>
                <a:effectLst/>
                <a:latin typeface="KyivType Sans2" pitchFamily="2" charset="77"/>
              </a:rPr>
              <a:t>Understand</a:t>
            </a:r>
            <a:r>
              <a:rPr lang="fr-FR" sz="3000" dirty="0">
                <a:solidFill>
                  <a:srgbClr val="3E3E3E"/>
                </a:solidFill>
                <a:effectLst/>
                <a:latin typeface="KyivType Sans2" pitchFamily="2" charset="77"/>
              </a:rPr>
              <a:t> </a:t>
            </a:r>
          </a:p>
          <a:p>
            <a:pPr algn="ctr"/>
            <a:r>
              <a:rPr lang="fr-FR" sz="3000" dirty="0" err="1">
                <a:solidFill>
                  <a:srgbClr val="3E3E3E"/>
                </a:solidFill>
                <a:effectLst/>
                <a:latin typeface="KyivType Sans2" pitchFamily="2" charset="77"/>
              </a:rPr>
              <a:t>environmental</a:t>
            </a:r>
            <a:r>
              <a:rPr lang="fr-FR" sz="3000" dirty="0">
                <a:solidFill>
                  <a:srgbClr val="3E3E3E"/>
                </a:solidFill>
                <a:effectLst/>
                <a:latin typeface="KyivType Sans2" pitchFamily="2" charset="77"/>
              </a:rPr>
              <a:t> pollution</a:t>
            </a:r>
          </a:p>
        </p:txBody>
      </p:sp>
      <p:sp>
        <p:nvSpPr>
          <p:cNvPr id="2" name="Rectangle 1">
            <a:extLst>
              <a:ext uri="{FF2B5EF4-FFF2-40B4-BE49-F238E27FC236}">
                <a16:creationId xmlns:a16="http://schemas.microsoft.com/office/drawing/2014/main" id="{9A9B7977-37B1-6C17-CCF2-CCA79873844B}"/>
              </a:ext>
            </a:extLst>
          </p:cNvPr>
          <p:cNvSpPr/>
          <p:nvPr/>
        </p:nvSpPr>
        <p:spPr>
          <a:xfrm>
            <a:off x="4953000" y="3310483"/>
            <a:ext cx="6665496" cy="1025922"/>
          </a:xfrm>
          <a:prstGeom prst="rect">
            <a:avLst/>
          </a:prstGeom>
          <a:noFill/>
          <a:ln>
            <a:solidFill>
              <a:srgbClr val="B7A1C7"/>
            </a:solidFill>
          </a:ln>
        </p:spPr>
        <p:txBody>
          <a:bodyPr wrap="square">
            <a:spAutoFit/>
          </a:bodyPr>
          <a:lstStyle/>
          <a:p>
            <a:pPr algn="just">
              <a:lnSpc>
                <a:spcPct val="150000"/>
              </a:lnSpc>
            </a:pPr>
            <a:r>
              <a:rPr lang="fr-FR" sz="1400" u="sng"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Sources :</a:t>
            </a:r>
            <a:r>
              <a:rPr 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t>
            </a:r>
          </a:p>
          <a:p>
            <a:pPr marL="285750" indent="-285750" algn="just">
              <a:lnSpc>
                <a:spcPct val="150000"/>
              </a:lnSpc>
              <a:buFont typeface="Wingdings" panose="05000000000000000000" pitchFamily="2" charset="2"/>
              <a:buChar char="Ø"/>
            </a:pPr>
            <a:r>
              <a:rPr lang="fr-FR" sz="14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Natural</a:t>
            </a:r>
            <a:r>
              <a:rPr 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t>
            </a:r>
            <a:r>
              <a:rPr lang="en-US"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volcanic eruptions, forest fires, dust storms</a:t>
            </a:r>
            <a:r>
              <a:rPr lang="fr-FR"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a:t>
            </a:r>
          </a:p>
          <a:p>
            <a:pPr marL="285750" indent="-285750" algn="just">
              <a:lnSpc>
                <a:spcPct val="150000"/>
              </a:lnSpc>
              <a:buFont typeface="Wingdings" panose="05000000000000000000" pitchFamily="2" charset="2"/>
              <a:buChar char="Ø"/>
            </a:pP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Human</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a:t>
            </a:r>
            <a:r>
              <a:rPr lang="fr-FR" sz="1400" dirty="0" err="1">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industrial</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a:t>
            </a:r>
            <a:r>
              <a:rPr lang="fr-FR" sz="1400" dirty="0" err="1">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activities</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transport, agriculture, </a:t>
            </a:r>
            <a:r>
              <a:rPr lang="fr-FR" sz="1400" dirty="0" err="1">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residential</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a:t>
            </a:r>
          </a:p>
        </p:txBody>
      </p:sp>
      <p:sp>
        <p:nvSpPr>
          <p:cNvPr id="3" name="Rectangle 2">
            <a:extLst>
              <a:ext uri="{FF2B5EF4-FFF2-40B4-BE49-F238E27FC236}">
                <a16:creationId xmlns:a16="http://schemas.microsoft.com/office/drawing/2014/main" id="{E6819B13-1693-DF33-B530-A507C893CE7C}"/>
              </a:ext>
            </a:extLst>
          </p:cNvPr>
          <p:cNvSpPr/>
          <p:nvPr/>
        </p:nvSpPr>
        <p:spPr>
          <a:xfrm>
            <a:off x="4953000" y="1752600"/>
            <a:ext cx="6665496" cy="1169551"/>
          </a:xfrm>
          <a:prstGeom prst="rect">
            <a:avLst/>
          </a:prstGeom>
          <a:solidFill>
            <a:srgbClr val="EDEAFC"/>
          </a:solidFill>
          <a:ln>
            <a:noFill/>
          </a:ln>
        </p:spPr>
        <p:txBody>
          <a:bodyPr wrap="square">
            <a:spAutoFit/>
          </a:bodyPr>
          <a:lstStyle/>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lnSpc>
                <a:spcPct val="150000"/>
              </a:lnSpc>
            </a:pPr>
            <a:r>
              <a:rPr lang="fr-FR" sz="1400" u="sng" dirty="0" err="1">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Definition</a:t>
            </a:r>
            <a:r>
              <a:rPr lang="fr-FR" sz="1400" u="sng"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Contamination of the </a:t>
            </a:r>
            <a:r>
              <a:rPr lang="fr-FR" sz="1400" dirty="0" err="1">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natural</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a:t>
            </a:r>
            <a:r>
              <a:rPr lang="fr-FR" sz="1400" dirty="0" err="1">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environment</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by </a:t>
            </a: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substances </a:t>
            </a:r>
            <a:r>
              <a:rPr lang="fr-FR" sz="1400" b="1" dirty="0" err="1">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harmful</a:t>
            </a: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to living </a:t>
            </a:r>
            <a:r>
              <a:rPr lang="fr-FR" sz="1400" dirty="0" err="1">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organisms</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a:t>
            </a:r>
          </a:p>
          <a:p>
            <a:pPr algn="just">
              <a:lnSpc>
                <a:spcPct val="150000"/>
              </a:lnSpc>
            </a:pPr>
            <a:r>
              <a:rPr lang="fr-FR" sz="1400" u="sng"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Types: </a:t>
            </a:r>
            <a:r>
              <a:rPr lang="fr-FR" sz="1400" b="1"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Air pollution</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water pollution, </a:t>
            </a:r>
            <a:r>
              <a:rPr lang="fr-FR" sz="1400" dirty="0" err="1">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soil</a:t>
            </a:r>
            <a:r>
              <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 pollution, noise pollution.</a:t>
            </a:r>
          </a:p>
        </p:txBody>
      </p:sp>
      <p:pic>
        <p:nvPicPr>
          <p:cNvPr id="6" name="Image 5">
            <a:extLst>
              <a:ext uri="{FF2B5EF4-FFF2-40B4-BE49-F238E27FC236}">
                <a16:creationId xmlns:a16="http://schemas.microsoft.com/office/drawing/2014/main" id="{9FB10342-D0FF-CC9F-0F9B-3E6B08F3AB21}"/>
              </a:ext>
            </a:extLst>
          </p:cNvPr>
          <p:cNvPicPr>
            <a:picLocks noChangeAspect="1"/>
          </p:cNvPicPr>
          <p:nvPr/>
        </p:nvPicPr>
        <p:blipFill rotWithShape="1">
          <a:blip r:embed="rId3"/>
          <a:srcRect l="1208" t="14904" r="51894" b="2657"/>
          <a:stretch/>
        </p:blipFill>
        <p:spPr>
          <a:xfrm>
            <a:off x="304800" y="2057400"/>
            <a:ext cx="4349932" cy="4267200"/>
          </a:xfrm>
          <a:prstGeom prst="rect">
            <a:avLst/>
          </a:prstGeom>
        </p:spPr>
      </p:pic>
      <p:grpSp>
        <p:nvGrpSpPr>
          <p:cNvPr id="5" name="Groupe 4">
            <a:extLst>
              <a:ext uri="{FF2B5EF4-FFF2-40B4-BE49-F238E27FC236}">
                <a16:creationId xmlns:a16="http://schemas.microsoft.com/office/drawing/2014/main" id="{DBA719D7-CEC6-112D-38DE-46F9CC43009E}"/>
              </a:ext>
            </a:extLst>
          </p:cNvPr>
          <p:cNvGrpSpPr/>
          <p:nvPr/>
        </p:nvGrpSpPr>
        <p:grpSpPr>
          <a:xfrm>
            <a:off x="4953000" y="4719030"/>
            <a:ext cx="6665496" cy="2023631"/>
            <a:chOff x="4953000" y="4719030"/>
            <a:chExt cx="6665496" cy="2023631"/>
          </a:xfrm>
        </p:grpSpPr>
        <p:sp>
          <p:nvSpPr>
            <p:cNvPr id="11" name="ZoneTexte 10">
              <a:extLst>
                <a:ext uri="{FF2B5EF4-FFF2-40B4-BE49-F238E27FC236}">
                  <a16:creationId xmlns:a16="http://schemas.microsoft.com/office/drawing/2014/main" id="{E71509C8-1D76-EF18-52DB-D5B54D4EEE9E}"/>
                </a:ext>
              </a:extLst>
            </p:cNvPr>
            <p:cNvSpPr txBox="1"/>
            <p:nvPr/>
          </p:nvSpPr>
          <p:spPr>
            <a:xfrm>
              <a:off x="4953000" y="4719030"/>
              <a:ext cx="6665496" cy="2023631"/>
            </a:xfrm>
            <a:prstGeom prst="rect">
              <a:avLst/>
            </a:prstGeom>
            <a:noFill/>
            <a:ln>
              <a:solidFill>
                <a:srgbClr val="DCD7FA"/>
              </a:solidFill>
              <a:prstDash val="dashDot"/>
            </a:ln>
          </p:spPr>
          <p:txBody>
            <a:bodyPr wrap="square">
              <a:spAutoFit/>
            </a:bodyPr>
            <a:lstStyle/>
            <a:p>
              <a:pPr algn="just">
                <a:lnSpc>
                  <a:spcPct val="150000"/>
                </a:lnSpc>
              </a:pPr>
              <a:r>
                <a:rPr lang="fr-FR" sz="1500" u="sng"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Main air </a:t>
              </a:r>
              <a:r>
                <a:rPr lang="fr-FR" sz="1500" u="sng"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pollutants</a:t>
              </a:r>
              <a:r>
                <a:rPr lang="fr-FR" sz="1500" u="sng"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 </a:t>
              </a:r>
            </a:p>
            <a:p>
              <a:pPr marL="285750" indent="-285750" algn="just">
                <a:lnSpc>
                  <a:spcPct val="150000"/>
                </a:lnSpc>
                <a:buFont typeface="Arial" panose="020B0604020202020204" pitchFamily="34" charset="0"/>
                <a:buChar char="•"/>
              </a:pPr>
              <a:r>
                <a:rPr lang="fr-FR"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Fine </a:t>
              </a:r>
              <a:r>
                <a:rPr lang="fr-FR" sz="1500" b="1"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particles</a:t>
              </a:r>
              <a:r>
                <a:rPr lang="fr-FR"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t>
              </a:r>
              <a:r>
                <a:rPr lang="fr-FR" sz="2400" kern="1200" dirty="0">
                  <a:solidFill>
                    <a:srgbClr val="B7A1C7"/>
                  </a:solidFill>
                  <a:latin typeface="KyivType Sans2" panose="00000500000000000000" pitchFamily="50" charset="0"/>
                  <a:ea typeface="+mj-ea"/>
                  <a:cs typeface="+mj-cs"/>
                </a:rPr>
                <a:t>Pm2.5</a:t>
              </a:r>
            </a:p>
            <a:p>
              <a:pPr marL="285750" indent="-285750" algn="just">
                <a:lnSpc>
                  <a:spcPct val="150000"/>
                </a:lnSpc>
                <a:buFont typeface="Arial" panose="020B0604020202020204" pitchFamily="34" charset="0"/>
                <a:buChar char="•"/>
              </a:pPr>
              <a:r>
                <a:rPr lang="fr-FR" sz="1500" b="1"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Nitrogen</a:t>
              </a:r>
              <a:r>
                <a:rPr lang="fr-FR"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t>
              </a:r>
              <a:r>
                <a:rPr lang="fr-FR" sz="1500" b="1"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Dioxide</a:t>
              </a:r>
              <a:r>
                <a:rPr lang="fr-FR"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a:t>
              </a:r>
              <a:r>
                <a:rPr lang="fr-FR" sz="2400" kern="1200" dirty="0">
                  <a:solidFill>
                    <a:srgbClr val="B7A1C7"/>
                  </a:solidFill>
                  <a:latin typeface="KyivType Sans2" panose="00000500000000000000" pitchFamily="50" charset="0"/>
                  <a:ea typeface="+mj-ea"/>
                  <a:cs typeface="+mj-cs"/>
                </a:rPr>
                <a:t>NO2</a:t>
              </a:r>
            </a:p>
            <a:p>
              <a:pPr marL="285750" indent="-285750" algn="just">
                <a:lnSpc>
                  <a:spcPct val="150000"/>
                </a:lnSpc>
                <a:buFont typeface="Arial" panose="020B0604020202020204" pitchFamily="34" charset="0"/>
                <a:buChar char="•"/>
              </a:pPr>
              <a:r>
                <a:rPr lang="fr-FR" sz="1500" b="1" dirty="0" err="1">
                  <a:solidFill>
                    <a:srgbClr val="3E3E3E"/>
                  </a:solidFill>
                  <a:latin typeface="Roboto Light" panose="02000000000000000000" pitchFamily="2" charset="0"/>
                  <a:ea typeface="Roboto Light" panose="02000000000000000000" pitchFamily="2" charset="0"/>
                  <a:cs typeface="Roboto Light" panose="02000000000000000000" pitchFamily="2" charset="0"/>
                </a:rPr>
                <a:t>Tropospheric</a:t>
              </a:r>
              <a:r>
                <a:rPr lang="fr-FR"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 Ozone </a:t>
              </a:r>
              <a:r>
                <a:rPr lang="fr-FR" sz="2400" kern="1200" dirty="0">
                  <a:solidFill>
                    <a:srgbClr val="B7A1C7"/>
                  </a:solidFill>
                  <a:latin typeface="KyivType Sans2" panose="00000500000000000000" pitchFamily="50" charset="0"/>
                  <a:ea typeface="+mj-ea"/>
                  <a:cs typeface="+mj-cs"/>
                </a:rPr>
                <a:t>O3</a:t>
              </a:r>
              <a:endParaRPr lang="en-US" sz="2400" kern="1200" dirty="0">
                <a:solidFill>
                  <a:srgbClr val="B7A1C7"/>
                </a:solidFill>
                <a:latin typeface="KyivType Sans2" panose="00000500000000000000" pitchFamily="50" charset="0"/>
                <a:ea typeface="+mj-ea"/>
                <a:cs typeface="+mj-cs"/>
              </a:endParaRPr>
            </a:p>
          </p:txBody>
        </p:sp>
        <p:sp>
          <p:nvSpPr>
            <p:cNvPr id="4" name="ZoneTexte 3">
              <a:extLst>
                <a:ext uri="{FF2B5EF4-FFF2-40B4-BE49-F238E27FC236}">
                  <a16:creationId xmlns:a16="http://schemas.microsoft.com/office/drawing/2014/main" id="{2AD384FC-DC30-A8AA-B285-2B2CE0796470}"/>
                </a:ext>
              </a:extLst>
            </p:cNvPr>
            <p:cNvSpPr txBox="1"/>
            <p:nvPr/>
          </p:nvSpPr>
          <p:spPr>
            <a:xfrm>
              <a:off x="8285748" y="5092800"/>
              <a:ext cx="3332748" cy="1446550"/>
            </a:xfrm>
            <a:prstGeom prst="rect">
              <a:avLst/>
            </a:prstGeom>
            <a:noFill/>
            <a:ln>
              <a:noFill/>
            </a:ln>
          </p:spPr>
          <p:txBody>
            <a:bodyPr wrap="square" rtlCol="0">
              <a:spAutoFit/>
            </a:bodyPr>
            <a:lstStyle/>
            <a:p>
              <a:pPr marL="285750" indent="-285750" algn="just">
                <a:lnSpc>
                  <a:spcPct val="150000"/>
                </a:lnSpc>
                <a:buFont typeface="Arial" panose="020B0604020202020204" pitchFamily="34" charset="0"/>
                <a:buChar char="•"/>
              </a:pPr>
              <a:r>
                <a:rPr lang="en-US"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Sulphur dioxide </a:t>
              </a:r>
              <a:r>
                <a:rPr lang="en-US" sz="2400" kern="1200" dirty="0">
                  <a:solidFill>
                    <a:srgbClr val="B7A1C7"/>
                  </a:solidFill>
                  <a:latin typeface="KyivType Sans2" panose="00000500000000000000" pitchFamily="50" charset="0"/>
                  <a:ea typeface="+mj-ea"/>
                  <a:cs typeface="+mj-cs"/>
                </a:rPr>
                <a:t>SO</a:t>
              </a:r>
              <a:r>
                <a:rPr lang="en-US" sz="2400" kern="1200" baseline="-25000" dirty="0">
                  <a:solidFill>
                    <a:srgbClr val="B7A1C7"/>
                  </a:solidFill>
                  <a:latin typeface="KyivType Sans2" panose="00000500000000000000" pitchFamily="50" charset="0"/>
                  <a:ea typeface="+mj-ea"/>
                  <a:cs typeface="+mj-cs"/>
                </a:rPr>
                <a:t>2</a:t>
              </a:r>
            </a:p>
            <a:p>
              <a:pPr marL="285750" indent="-285750" algn="just">
                <a:lnSpc>
                  <a:spcPct val="150000"/>
                </a:lnSpc>
                <a:buFont typeface="Arial" panose="020B0604020202020204" pitchFamily="34" charset="0"/>
                <a:buChar char="•"/>
              </a:pPr>
              <a:r>
                <a:rPr lang="en-US" sz="15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Carbon monoxide </a:t>
              </a:r>
              <a:r>
                <a:rPr lang="en-US" sz="2400" kern="1200" dirty="0">
                  <a:solidFill>
                    <a:srgbClr val="B7A1C7"/>
                  </a:solidFill>
                  <a:latin typeface="KyivType Sans2" panose="00000500000000000000" pitchFamily="50" charset="0"/>
                  <a:ea typeface="+mj-ea"/>
                  <a:cs typeface="+mj-cs"/>
                </a:rPr>
                <a:t>CO</a:t>
              </a:r>
            </a:p>
            <a:p>
              <a:endParaRPr lang="fr-FR" sz="1600" dirty="0"/>
            </a:p>
          </p:txBody>
        </p:sp>
      </p:grpSp>
    </p:spTree>
    <p:extLst>
      <p:ext uri="{BB962C8B-B14F-4D97-AF65-F5344CB8AC3E}">
        <p14:creationId xmlns:p14="http://schemas.microsoft.com/office/powerpoint/2010/main" val="243188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E5D7EF7-5E3C-2DFB-BE85-8FEDC44C7D39}"/>
              </a:ext>
            </a:extLst>
          </p:cNvPr>
          <p:cNvSpPr txBox="1"/>
          <p:nvPr/>
        </p:nvSpPr>
        <p:spPr>
          <a:xfrm>
            <a:off x="1492934" y="304800"/>
            <a:ext cx="9206131" cy="1046440"/>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VITAL DEFENSE </a:t>
            </a:r>
            <a:r>
              <a:rPr lang="fr-FR" sz="3200" dirty="0"/>
              <a:t>Brume Multi-Protection</a:t>
            </a:r>
            <a:endParaRPr lang="fr-FR" dirty="0"/>
          </a:p>
          <a:p>
            <a:r>
              <a:rPr lang="fr-FR" dirty="0"/>
              <a:t>The </a:t>
            </a:r>
            <a:r>
              <a:rPr lang="fr-FR" dirty="0" err="1"/>
              <a:t>Yon-Ka</a:t>
            </a:r>
            <a:r>
              <a:rPr lang="fr-FR" dirty="0"/>
              <a:t> ‘’+‘’ </a:t>
            </a:r>
          </a:p>
        </p:txBody>
      </p:sp>
      <p:pic>
        <p:nvPicPr>
          <p:cNvPr id="4" name="Image 3" descr="Une image contenant texte, articles de toilette, lotion, crème pour la peau&#10;&#10;Description générée automatiquement">
            <a:extLst>
              <a:ext uri="{FF2B5EF4-FFF2-40B4-BE49-F238E27FC236}">
                <a16:creationId xmlns:a16="http://schemas.microsoft.com/office/drawing/2014/main" id="{C8DC0B88-199E-1AB4-779C-954ADBE610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388"/>
          <a:stretch/>
        </p:blipFill>
        <p:spPr>
          <a:xfrm>
            <a:off x="8229600" y="1267047"/>
            <a:ext cx="3527265" cy="5334000"/>
          </a:xfrm>
          <a:prstGeom prst="rect">
            <a:avLst/>
          </a:prstGeom>
        </p:spPr>
      </p:pic>
      <p:sp>
        <p:nvSpPr>
          <p:cNvPr id="5" name="ZoneTexte 4">
            <a:extLst>
              <a:ext uri="{FF2B5EF4-FFF2-40B4-BE49-F238E27FC236}">
                <a16:creationId xmlns:a16="http://schemas.microsoft.com/office/drawing/2014/main" id="{C55C5726-F267-5375-E37E-F2302D6EED06}"/>
              </a:ext>
            </a:extLst>
          </p:cNvPr>
          <p:cNvSpPr txBox="1"/>
          <p:nvPr/>
        </p:nvSpPr>
        <p:spPr>
          <a:xfrm>
            <a:off x="130628" y="6537932"/>
            <a:ext cx="3722914" cy="246221"/>
          </a:xfrm>
          <a:prstGeom prst="rect">
            <a:avLst/>
          </a:prstGeom>
          <a:noFill/>
        </p:spPr>
        <p:txBody>
          <a:bodyPr wrap="square" rtlCol="0">
            <a:spAutoFit/>
          </a:bodyPr>
          <a:lstStyle/>
          <a:p>
            <a:r>
              <a:rPr lang="fr-FR" sz="1000" dirty="0">
                <a:latin typeface="Roboto Light" panose="02000000000000000000" pitchFamily="2" charset="0"/>
                <a:ea typeface="Roboto Light" panose="02000000000000000000" pitchFamily="2" charset="0"/>
                <a:cs typeface="Roboto Light" panose="02000000000000000000" pitchFamily="2" charset="0"/>
              </a:rPr>
              <a:t>*</a:t>
            </a:r>
            <a:r>
              <a:rPr lang="fr-FR" sz="1000" dirty="0" err="1">
                <a:latin typeface="Roboto Light" panose="02000000000000000000" pitchFamily="2" charset="0"/>
                <a:ea typeface="Roboto Light" panose="02000000000000000000" pitchFamily="2" charset="0"/>
                <a:cs typeface="Roboto Light" panose="02000000000000000000" pitchFamily="2" charset="0"/>
              </a:rPr>
              <a:t>Does</a:t>
            </a:r>
            <a:r>
              <a:rPr lang="fr-FR" sz="1000" dirty="0">
                <a:latin typeface="Roboto Light" panose="02000000000000000000" pitchFamily="2" charset="0"/>
                <a:ea typeface="Roboto Light" panose="02000000000000000000" pitchFamily="2" charset="0"/>
                <a:cs typeface="Roboto Light" panose="02000000000000000000" pitchFamily="2" charset="0"/>
              </a:rPr>
              <a:t> not </a:t>
            </a:r>
            <a:r>
              <a:rPr lang="fr-FR" sz="1000" dirty="0" err="1">
                <a:latin typeface="Roboto Light" panose="02000000000000000000" pitchFamily="2" charset="0"/>
                <a:ea typeface="Roboto Light" panose="02000000000000000000" pitchFamily="2" charset="0"/>
                <a:cs typeface="Roboto Light" panose="02000000000000000000" pitchFamily="2" charset="0"/>
              </a:rPr>
              <a:t>contain</a:t>
            </a:r>
            <a:r>
              <a:rPr lang="fr-FR" sz="1000" dirty="0">
                <a:latin typeface="Roboto Light" panose="02000000000000000000" pitchFamily="2" charset="0"/>
                <a:ea typeface="Roboto Light" panose="02000000000000000000" pitchFamily="2" charset="0"/>
                <a:cs typeface="Roboto Light" panose="02000000000000000000" pitchFamily="2" charset="0"/>
              </a:rPr>
              <a:t> </a:t>
            </a:r>
            <a:r>
              <a:rPr lang="fr-FR" sz="1000" dirty="0" err="1">
                <a:latin typeface="Roboto Light" panose="02000000000000000000" pitchFamily="2" charset="0"/>
                <a:ea typeface="Roboto Light" panose="02000000000000000000" pitchFamily="2" charset="0"/>
                <a:cs typeface="Roboto Light" panose="02000000000000000000" pitchFamily="2" charset="0"/>
              </a:rPr>
              <a:t>sunscreen</a:t>
            </a:r>
            <a:endParaRPr lang="fr-FR" sz="1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6" name="ZoneTexte 5">
            <a:extLst>
              <a:ext uri="{FF2B5EF4-FFF2-40B4-BE49-F238E27FC236}">
                <a16:creationId xmlns:a16="http://schemas.microsoft.com/office/drawing/2014/main" id="{E02D0148-A699-BB74-F4F2-15F6E8BD8841}"/>
              </a:ext>
            </a:extLst>
          </p:cNvPr>
          <p:cNvSpPr txBox="1"/>
          <p:nvPr/>
        </p:nvSpPr>
        <p:spPr>
          <a:xfrm>
            <a:off x="1828800" y="1718335"/>
            <a:ext cx="5562600" cy="4452501"/>
          </a:xfrm>
          <a:prstGeom prst="rect">
            <a:avLst/>
          </a:prstGeom>
        </p:spPr>
        <p:txBody>
          <a:bodyPr wrap="square">
            <a:spAutoFit/>
          </a:bodyPr>
          <a:lstStyle>
            <a:defPPr>
              <a:defRPr kern="0"/>
            </a:defPPr>
            <a:lvl1pPr marL="285750" indent="-285750">
              <a:lnSpc>
                <a:spcPct val="200000"/>
              </a:lnSpc>
              <a:buFont typeface="Wingdings" panose="05000000000000000000" pitchFamily="2" charset="2"/>
              <a:buChar char="ü"/>
              <a:defRPr sz="1600">
                <a:solidFill>
                  <a:srgbClr val="3E3E3E"/>
                </a:solidFill>
                <a:latin typeface="Roboto Light" panose="02000000000000000000" pitchFamily="2" charset="0"/>
                <a:ea typeface="Roboto Light" panose="02000000000000000000" pitchFamily="2" charset="0"/>
              </a:defRPr>
            </a:lvl1pPr>
          </a:lstStyle>
          <a:p>
            <a:r>
              <a:rPr lang="en-US" dirty="0"/>
              <a:t>Forms an anti-injury shield      Pollution - UV* - Blue light </a:t>
            </a:r>
          </a:p>
          <a:p>
            <a:r>
              <a:rPr lang="en-US" dirty="0"/>
              <a:t>Boosts the skin's </a:t>
            </a:r>
            <a:r>
              <a:rPr lang="en-US" dirty="0" err="1"/>
              <a:t>self-defence</a:t>
            </a:r>
            <a:r>
              <a:rPr lang="en-US" dirty="0"/>
              <a:t> systems</a:t>
            </a:r>
          </a:p>
          <a:p>
            <a:r>
              <a:rPr lang="en-US" dirty="0"/>
              <a:t>99% natural origin ingredients</a:t>
            </a:r>
          </a:p>
          <a:p>
            <a:r>
              <a:rPr lang="en-US" dirty="0"/>
              <a:t>Vegan, GMO-free, Alcohol-free  </a:t>
            </a:r>
          </a:p>
          <a:p>
            <a:r>
              <a:rPr lang="en-US" dirty="0"/>
              <a:t>Soothes and hydrates</a:t>
            </a:r>
          </a:p>
          <a:p>
            <a:r>
              <a:rPr lang="en-US" dirty="0"/>
              <a:t>Fixes make-up all day long</a:t>
            </a:r>
          </a:p>
          <a:p>
            <a:r>
              <a:rPr lang="en-US" dirty="0"/>
              <a:t>Non-sticky, non-greasy, invisible finish</a:t>
            </a:r>
          </a:p>
          <a:p>
            <a:r>
              <a:rPr lang="en-US" dirty="0"/>
              <a:t>Any time of the day</a:t>
            </a:r>
          </a:p>
          <a:p>
            <a:r>
              <a:rPr lang="en-US" dirty="0"/>
              <a:t>Face - Neck - Décolleté - Hands - Hair </a:t>
            </a:r>
            <a:endParaRPr lang="fr-FR" dirty="0"/>
          </a:p>
        </p:txBody>
      </p:sp>
    </p:spTree>
    <p:extLst>
      <p:ext uri="{BB962C8B-B14F-4D97-AF65-F5344CB8AC3E}">
        <p14:creationId xmlns:p14="http://schemas.microsoft.com/office/powerpoint/2010/main" val="295521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affaires de toilette, Produits de beauté, texte, fleur&#10;&#10;Description générée automatiquement">
            <a:extLst>
              <a:ext uri="{FF2B5EF4-FFF2-40B4-BE49-F238E27FC236}">
                <a16:creationId xmlns:a16="http://schemas.microsoft.com/office/drawing/2014/main" id="{340D95E4-DDD4-250A-DE7A-132DC471D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5207"/>
            <a:ext cx="4138147" cy="5173006"/>
          </a:xfrm>
          <a:prstGeom prst="rect">
            <a:avLst/>
          </a:prstGeom>
        </p:spPr>
      </p:pic>
      <p:sp>
        <p:nvSpPr>
          <p:cNvPr id="7" name="ZoneTexte 6">
            <a:extLst>
              <a:ext uri="{FF2B5EF4-FFF2-40B4-BE49-F238E27FC236}">
                <a16:creationId xmlns:a16="http://schemas.microsoft.com/office/drawing/2014/main" id="{A02DB882-D294-4587-5E73-D259365337D3}"/>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But </a:t>
            </a:r>
            <a:r>
              <a:rPr lang="fr-FR" dirty="0" err="1"/>
              <a:t>also</a:t>
            </a:r>
            <a:r>
              <a:rPr lang="fr-FR" dirty="0"/>
              <a:t> : NUDE PERFECT FLUIDE</a:t>
            </a:r>
          </a:p>
        </p:txBody>
      </p:sp>
      <p:sp>
        <p:nvSpPr>
          <p:cNvPr id="8" name="Rectangle 7">
            <a:extLst>
              <a:ext uri="{FF2B5EF4-FFF2-40B4-BE49-F238E27FC236}">
                <a16:creationId xmlns:a16="http://schemas.microsoft.com/office/drawing/2014/main" id="{9619DD1B-AA5D-5C6D-3178-113A184C70FA}"/>
              </a:ext>
            </a:extLst>
          </p:cNvPr>
          <p:cNvSpPr/>
          <p:nvPr/>
        </p:nvSpPr>
        <p:spPr>
          <a:xfrm>
            <a:off x="6482493" y="1901101"/>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pPr>
            <a:r>
              <a:rPr lang="en-US" sz="1600" b="1" dirty="0">
                <a:solidFill>
                  <a:srgbClr val="565655"/>
                </a:solidFill>
                <a:latin typeface="Roboto Light" panose="02000000000000000000" pitchFamily="2" charset="0"/>
                <a:ea typeface="Roboto Light" panose="02000000000000000000" pitchFamily="2" charset="0"/>
              </a:rPr>
              <a:t>MINERAL SHEETS, RICE POWDER, AMINO ACID POWDER</a:t>
            </a:r>
          </a:p>
          <a:p>
            <a:pPr marL="88900" algn="just"/>
            <a:r>
              <a:rPr lang="fr-FR" sz="1600" dirty="0" err="1">
                <a:solidFill>
                  <a:srgbClr val="565655"/>
                </a:solidFill>
                <a:latin typeface="Roboto Light" panose="02000000000000000000" pitchFamily="2" charset="0"/>
                <a:ea typeface="Roboto Light" panose="02000000000000000000" pitchFamily="2" charset="0"/>
              </a:rPr>
              <a:t>Blur</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effect</a:t>
            </a:r>
            <a:r>
              <a:rPr lang="fr-FR" sz="1600" dirty="0">
                <a:solidFill>
                  <a:srgbClr val="565655"/>
                </a:solidFill>
                <a:latin typeface="Roboto Light" panose="02000000000000000000" pitchFamily="2" charset="0"/>
                <a:ea typeface="Roboto Light" panose="02000000000000000000" pitchFamily="2" charset="0"/>
              </a:rPr>
              <a:t>, soft focus </a:t>
            </a:r>
            <a:r>
              <a:rPr lang="fr-FR" sz="1600" dirty="0" err="1">
                <a:solidFill>
                  <a:srgbClr val="565655"/>
                </a:solidFill>
                <a:latin typeface="Roboto Light" panose="02000000000000000000" pitchFamily="2" charset="0"/>
                <a:ea typeface="Roboto Light" panose="02000000000000000000" pitchFamily="2" charset="0"/>
              </a:rPr>
              <a:t>effect</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matifying</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19E5A521-B32C-A121-89FA-0352D5B3447A}"/>
              </a:ext>
            </a:extLst>
          </p:cNvPr>
          <p:cNvSpPr/>
          <p:nvPr/>
        </p:nvSpPr>
        <p:spPr>
          <a:xfrm>
            <a:off x="6482493" y="3674890"/>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ORGANIC ASHWAGANDHA</a:t>
            </a:r>
          </a:p>
          <a:p>
            <a:pPr marL="88900" algn="just">
              <a:defRPr/>
            </a:pPr>
            <a:r>
              <a:rPr lang="fr-FR" sz="1600" dirty="0" err="1">
                <a:solidFill>
                  <a:srgbClr val="565655"/>
                </a:solidFill>
                <a:latin typeface="Roboto Light" panose="02000000000000000000" pitchFamily="2" charset="0"/>
                <a:ea typeface="Roboto Light" panose="02000000000000000000" pitchFamily="2" charset="0"/>
              </a:rPr>
              <a:t>Environmental</a:t>
            </a:r>
            <a:r>
              <a:rPr lang="fr-FR" sz="1600" dirty="0">
                <a:solidFill>
                  <a:srgbClr val="565655"/>
                </a:solidFill>
                <a:latin typeface="Roboto Light" panose="02000000000000000000" pitchFamily="2" charset="0"/>
                <a:ea typeface="Roboto Light" panose="02000000000000000000" pitchFamily="2" charset="0"/>
              </a:rPr>
              <a:t> and digital anti-pollution</a:t>
            </a:r>
          </a:p>
        </p:txBody>
      </p:sp>
      <p:sp>
        <p:nvSpPr>
          <p:cNvPr id="10" name="Rectangle 9">
            <a:extLst>
              <a:ext uri="{FF2B5EF4-FFF2-40B4-BE49-F238E27FC236}">
                <a16:creationId xmlns:a16="http://schemas.microsoft.com/office/drawing/2014/main" id="{6A961987-0C50-CF1E-B2A3-A648D093D903}"/>
              </a:ext>
            </a:extLst>
          </p:cNvPr>
          <p:cNvSpPr/>
          <p:nvPr/>
        </p:nvSpPr>
        <p:spPr>
          <a:xfrm>
            <a:off x="6482493" y="280075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IRIS, ZINC, VITAMIN A</a:t>
            </a:r>
          </a:p>
          <a:p>
            <a:pPr marL="88900" algn="just"/>
            <a:r>
              <a:rPr lang="fr-FR" sz="1600" dirty="0" err="1">
                <a:solidFill>
                  <a:srgbClr val="565655"/>
                </a:solidFill>
                <a:latin typeface="Roboto Light" panose="02000000000000000000" pitchFamily="2" charset="0"/>
                <a:ea typeface="Roboto Light" panose="02000000000000000000" pitchFamily="2" charset="0"/>
              </a:rPr>
              <a:t>Purifying</a:t>
            </a:r>
            <a:r>
              <a:rPr lang="fr-FR" sz="1600" dirty="0">
                <a:solidFill>
                  <a:srgbClr val="565655"/>
                </a:solidFill>
                <a:latin typeface="Roboto Light" panose="02000000000000000000" pitchFamily="2" charset="0"/>
                <a:ea typeface="Roboto Light" panose="02000000000000000000" pitchFamily="2" charset="0"/>
              </a:rPr>
              <a:t>, balancing</a:t>
            </a:r>
          </a:p>
        </p:txBody>
      </p:sp>
      <p:sp>
        <p:nvSpPr>
          <p:cNvPr id="12" name="Rectangle 11">
            <a:extLst>
              <a:ext uri="{FF2B5EF4-FFF2-40B4-BE49-F238E27FC236}">
                <a16:creationId xmlns:a16="http://schemas.microsoft.com/office/drawing/2014/main" id="{4CE84D04-5DC6-840C-4D8F-E462F05EE0EC}"/>
              </a:ext>
            </a:extLst>
          </p:cNvPr>
          <p:cNvSpPr/>
          <p:nvPr/>
        </p:nvSpPr>
        <p:spPr>
          <a:xfrm>
            <a:off x="3253404" y="6367620"/>
            <a:ext cx="6032652" cy="323165"/>
          </a:xfrm>
          <a:prstGeom prst="rect">
            <a:avLst/>
          </a:prstGeom>
        </p:spPr>
        <p:txBody>
          <a:bodyPr wrap="square">
            <a:spAutoFit/>
          </a:bodyPr>
          <a:lstStyle>
            <a:defPPr>
              <a:defRPr kern="0"/>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prstClr val="black"/>
                </a:solidFill>
                <a:latin typeface="Roboto Light" panose="02000000000000000000" pitchFamily="2" charset="0"/>
                <a:ea typeface="Roboto Light" panose="02000000000000000000" pitchFamily="2" charset="0"/>
              </a:rPr>
              <a:t>Multi-perfection fluid with blur effect: perfect skin, naturally.</a:t>
            </a:r>
            <a:endParaRPr kumimoji="0" lang="fr-FR" sz="1500" b="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05E5FF17-9F84-21FA-A5F2-9186D35765B3}"/>
              </a:ext>
            </a:extLst>
          </p:cNvPr>
          <p:cNvSpPr/>
          <p:nvPr/>
        </p:nvSpPr>
        <p:spPr>
          <a:xfrm>
            <a:off x="6482493" y="4569480"/>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SOPHORA JAPONICA FLOWER</a:t>
            </a:r>
          </a:p>
          <a:p>
            <a:pPr marL="88900" algn="just">
              <a:defRPr/>
            </a:pPr>
            <a:r>
              <a:rPr lang="fr-FR" sz="1600" dirty="0" err="1">
                <a:solidFill>
                  <a:srgbClr val="565655"/>
                </a:solidFill>
                <a:latin typeface="Roboto Light" panose="02000000000000000000" pitchFamily="2" charset="0"/>
                <a:ea typeface="Roboto Light" panose="02000000000000000000" pitchFamily="2" charset="0"/>
              </a:rPr>
              <a:t>AntioxIdant</a:t>
            </a:r>
            <a:endParaRPr lang="fr-FR" sz="1600" dirty="0">
              <a:solidFill>
                <a:srgbClr val="565655"/>
              </a:solidFill>
              <a:latin typeface="Roboto Light" panose="02000000000000000000" pitchFamily="2" charset="0"/>
              <a:ea typeface="Roboto Light" panose="02000000000000000000" pitchFamily="2" charset="0"/>
            </a:endParaRPr>
          </a:p>
        </p:txBody>
      </p:sp>
      <p:pic>
        <p:nvPicPr>
          <p:cNvPr id="15" name="Image 14" descr="Une image contenant dessin humoristique, art, illustration, conception&#10;&#10;Description générée automatiquement">
            <a:extLst>
              <a:ext uri="{FF2B5EF4-FFF2-40B4-BE49-F238E27FC236}">
                <a16:creationId xmlns:a16="http://schemas.microsoft.com/office/drawing/2014/main" id="{8742922A-ABEA-A6E5-22DD-4736977DC7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96387" y="1882714"/>
            <a:ext cx="662255" cy="596626"/>
          </a:xfrm>
          <a:prstGeom prst="rect">
            <a:avLst/>
          </a:prstGeom>
        </p:spPr>
      </p:pic>
      <p:pic>
        <p:nvPicPr>
          <p:cNvPr id="16" name="Image 15" descr="Une image contenant nourriture, poudre, Farine tout usage, Farine de riz&#10;&#10;Description générée automatiquement">
            <a:extLst>
              <a:ext uri="{FF2B5EF4-FFF2-40B4-BE49-F238E27FC236}">
                <a16:creationId xmlns:a16="http://schemas.microsoft.com/office/drawing/2014/main" id="{21AF6C6C-24F0-F966-F3C1-A073DD055F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8821" y="1882713"/>
            <a:ext cx="487434" cy="351515"/>
          </a:xfrm>
          <a:prstGeom prst="rect">
            <a:avLst/>
          </a:prstGeom>
        </p:spPr>
      </p:pic>
      <p:pic>
        <p:nvPicPr>
          <p:cNvPr id="17" name="Image 16" descr="Une image contenant cercle, symbole, Graphique, logo&#10;&#10;Description générée automatiquement">
            <a:extLst>
              <a:ext uri="{FF2B5EF4-FFF2-40B4-BE49-F238E27FC236}">
                <a16:creationId xmlns:a16="http://schemas.microsoft.com/office/drawing/2014/main" id="{32A593DB-5B52-D8C8-E75D-68DA7A60587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8459" y="1942414"/>
            <a:ext cx="376824" cy="516197"/>
          </a:xfrm>
          <a:prstGeom prst="rect">
            <a:avLst/>
          </a:prstGeom>
        </p:spPr>
      </p:pic>
      <p:pic>
        <p:nvPicPr>
          <p:cNvPr id="18" name="Image 17" descr="Une image contenant plante, fleur, orchidée, violette&#10;&#10;Description générée automatiquement">
            <a:extLst>
              <a:ext uri="{FF2B5EF4-FFF2-40B4-BE49-F238E27FC236}">
                <a16:creationId xmlns:a16="http://schemas.microsoft.com/office/drawing/2014/main" id="{F2F9E515-69EA-3A52-8A12-4777254507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0542" y="2800753"/>
            <a:ext cx="609188" cy="625879"/>
          </a:xfrm>
          <a:prstGeom prst="rect">
            <a:avLst/>
          </a:prstGeom>
        </p:spPr>
      </p:pic>
      <p:pic>
        <p:nvPicPr>
          <p:cNvPr id="19" name="Image 18" descr="Une image contenant plante, fleur, orchidée, pétale&#10;&#10;Description générée automatiquement">
            <a:extLst>
              <a:ext uri="{FF2B5EF4-FFF2-40B4-BE49-F238E27FC236}">
                <a16:creationId xmlns:a16="http://schemas.microsoft.com/office/drawing/2014/main" id="{52FD864A-B5D9-BBDF-BE12-9A820E2F7D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83477" y="4569480"/>
            <a:ext cx="409335" cy="730956"/>
          </a:xfrm>
          <a:prstGeom prst="rect">
            <a:avLst/>
          </a:prstGeom>
        </p:spPr>
      </p:pic>
      <p:pic>
        <p:nvPicPr>
          <p:cNvPr id="23" name="Image 22">
            <a:extLst>
              <a:ext uri="{FF2B5EF4-FFF2-40B4-BE49-F238E27FC236}">
                <a16:creationId xmlns:a16="http://schemas.microsoft.com/office/drawing/2014/main" id="{2520883D-CF94-9560-4E99-2BDD41C2490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391" t="11472" b="12400"/>
          <a:stretch/>
        </p:blipFill>
        <p:spPr>
          <a:xfrm>
            <a:off x="5476902" y="3769587"/>
            <a:ext cx="976467" cy="541561"/>
          </a:xfrm>
          <a:prstGeom prst="ellipse">
            <a:avLst/>
          </a:prstGeom>
          <a:ln>
            <a:noFill/>
          </a:ln>
          <a:effectLst>
            <a:softEdge rad="112500"/>
          </a:effectLst>
        </p:spPr>
      </p:pic>
    </p:spTree>
    <p:extLst>
      <p:ext uri="{BB962C8B-B14F-4D97-AF65-F5344CB8AC3E}">
        <p14:creationId xmlns:p14="http://schemas.microsoft.com/office/powerpoint/2010/main" val="445760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AE2647A1-672A-F4A0-026F-D7D6E8D59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8477">
            <a:off x="5355431" y="1901101"/>
            <a:ext cx="1080625" cy="784830"/>
          </a:xfrm>
          <a:prstGeom prst="rect">
            <a:avLst/>
          </a:prstGeom>
        </p:spPr>
      </p:pic>
      <p:pic>
        <p:nvPicPr>
          <p:cNvPr id="29" name="Image 28">
            <a:extLst>
              <a:ext uri="{FF2B5EF4-FFF2-40B4-BE49-F238E27FC236}">
                <a16:creationId xmlns:a16="http://schemas.microsoft.com/office/drawing/2014/main" id="{B7196993-F734-13DA-D2EA-BEE4D31787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311392" y="3742662"/>
            <a:ext cx="744630" cy="654712"/>
          </a:xfrm>
          <a:prstGeom prst="ellipse">
            <a:avLst/>
          </a:prstGeom>
          <a:ln>
            <a:noFill/>
          </a:ln>
          <a:effectLst>
            <a:softEdge rad="12700"/>
          </a:effectLst>
        </p:spPr>
      </p:pic>
      <p:sp>
        <p:nvSpPr>
          <p:cNvPr id="3" name="ZoneTexte 2">
            <a:extLst>
              <a:ext uri="{FF2B5EF4-FFF2-40B4-BE49-F238E27FC236}">
                <a16:creationId xmlns:a16="http://schemas.microsoft.com/office/drawing/2014/main" id="{14E7E2DD-7D0A-DE2F-0E6A-240ED08D8D73}"/>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But </a:t>
            </a:r>
            <a:r>
              <a:rPr lang="fr-FR" dirty="0" err="1"/>
              <a:t>also</a:t>
            </a:r>
            <a:r>
              <a:rPr lang="fr-FR" dirty="0"/>
              <a:t> : DEFENSE +</a:t>
            </a:r>
          </a:p>
        </p:txBody>
      </p:sp>
      <p:grpSp>
        <p:nvGrpSpPr>
          <p:cNvPr id="6" name="Groupe 5">
            <a:extLst>
              <a:ext uri="{FF2B5EF4-FFF2-40B4-BE49-F238E27FC236}">
                <a16:creationId xmlns:a16="http://schemas.microsoft.com/office/drawing/2014/main" id="{3674EE30-A8B2-0DE2-7180-21BAB6F9B929}"/>
              </a:ext>
            </a:extLst>
          </p:cNvPr>
          <p:cNvGrpSpPr>
            <a:grpSpLocks noChangeAspect="1"/>
          </p:cNvGrpSpPr>
          <p:nvPr/>
        </p:nvGrpSpPr>
        <p:grpSpPr>
          <a:xfrm>
            <a:off x="-152400" y="3388155"/>
            <a:ext cx="4114800" cy="3927045"/>
            <a:chOff x="-381000" y="1981200"/>
            <a:chExt cx="5679168" cy="5420032"/>
          </a:xfrm>
        </p:grpSpPr>
        <p:pic>
          <p:nvPicPr>
            <p:cNvPr id="4" name="Image 3">
              <a:extLst>
                <a:ext uri="{FF2B5EF4-FFF2-40B4-BE49-F238E27FC236}">
                  <a16:creationId xmlns:a16="http://schemas.microsoft.com/office/drawing/2014/main" id="{4C476BDD-72E0-EEA6-FF69-E15CBE1490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276600"/>
              <a:ext cx="5679168" cy="4124632"/>
            </a:xfrm>
            <a:prstGeom prst="rect">
              <a:avLst/>
            </a:prstGeom>
          </p:spPr>
        </p:pic>
        <p:pic>
          <p:nvPicPr>
            <p:cNvPr id="5" name="Image 4">
              <a:extLst>
                <a:ext uri="{FF2B5EF4-FFF2-40B4-BE49-F238E27FC236}">
                  <a16:creationId xmlns:a16="http://schemas.microsoft.com/office/drawing/2014/main" id="{5CEA1328-3958-2E41-D9FF-90F6E8FF23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404" t="30407" r="35367" b="5303"/>
            <a:stretch/>
          </p:blipFill>
          <p:spPr>
            <a:xfrm>
              <a:off x="228600" y="1981200"/>
              <a:ext cx="1524000" cy="4423522"/>
            </a:xfrm>
            <a:prstGeom prst="rect">
              <a:avLst/>
            </a:prstGeom>
          </p:spPr>
        </p:pic>
      </p:grpSp>
      <p:sp>
        <p:nvSpPr>
          <p:cNvPr id="7" name="Rectangle 6">
            <a:extLst>
              <a:ext uri="{FF2B5EF4-FFF2-40B4-BE49-F238E27FC236}">
                <a16:creationId xmlns:a16="http://schemas.microsoft.com/office/drawing/2014/main" id="{F431E687-F694-A883-D61D-3F6D4D663DB8}"/>
              </a:ext>
            </a:extLst>
          </p:cNvPr>
          <p:cNvSpPr/>
          <p:nvPr/>
        </p:nvSpPr>
        <p:spPr>
          <a:xfrm>
            <a:off x="6482493" y="1901101"/>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PINE BARK POLYPHENOLS, ORGANIC POMEGRANATE OIL, CISTUS E.O</a:t>
            </a:r>
          </a:p>
          <a:p>
            <a:pPr marL="88900" algn="just"/>
            <a:r>
              <a:rPr lang="fr-FR" sz="1600" dirty="0" err="1">
                <a:solidFill>
                  <a:srgbClr val="565655"/>
                </a:solidFill>
                <a:latin typeface="Roboto Light" panose="02000000000000000000" pitchFamily="2" charset="0"/>
                <a:ea typeface="Roboto Light" panose="02000000000000000000" pitchFamily="2" charset="0"/>
              </a:rPr>
              <a:t>AntioxIdant</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prevents</a:t>
            </a:r>
            <a:r>
              <a:rPr lang="fr-FR" sz="1600" dirty="0">
                <a:solidFill>
                  <a:srgbClr val="565655"/>
                </a:solidFill>
                <a:latin typeface="Roboto Light" panose="02000000000000000000" pitchFamily="2" charset="0"/>
                <a:ea typeface="Roboto Light" panose="02000000000000000000" pitchFamily="2" charset="0"/>
              </a:rPr>
              <a:t> skin </a:t>
            </a:r>
            <a:r>
              <a:rPr lang="fr-FR" sz="1600" dirty="0" err="1">
                <a:solidFill>
                  <a:srgbClr val="565655"/>
                </a:solidFill>
                <a:latin typeface="Roboto Light" panose="02000000000000000000" pitchFamily="2" charset="0"/>
                <a:ea typeface="Roboto Light" panose="02000000000000000000" pitchFamily="2" charset="0"/>
              </a:rPr>
              <a:t>aging</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8" name="Rectangle 7">
            <a:extLst>
              <a:ext uri="{FF2B5EF4-FFF2-40B4-BE49-F238E27FC236}">
                <a16:creationId xmlns:a16="http://schemas.microsoft.com/office/drawing/2014/main" id="{AAFBFB36-D7F7-A0B7-1851-6199B00C0BF7}"/>
              </a:ext>
            </a:extLst>
          </p:cNvPr>
          <p:cNvSpPr/>
          <p:nvPr/>
        </p:nvSpPr>
        <p:spPr>
          <a:xfrm>
            <a:off x="6482493" y="3674890"/>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defRPr/>
            </a:pPr>
            <a:r>
              <a:rPr lang="fr-FR" sz="1600" b="1" dirty="0">
                <a:solidFill>
                  <a:srgbClr val="565655"/>
                </a:solidFill>
                <a:latin typeface="Roboto Light" panose="02000000000000000000" pitchFamily="2" charset="0"/>
                <a:ea typeface="Roboto Light" panose="02000000000000000000" pitchFamily="2" charset="0"/>
              </a:rPr>
              <a:t>PETITGRAIN, SWEET ORANGE E.O, YON-KA QUINTESSENCE</a:t>
            </a:r>
          </a:p>
          <a:p>
            <a:pPr marL="88900" algn="just">
              <a:defRPr/>
            </a:pPr>
            <a:r>
              <a:rPr lang="fr-FR" sz="1600" dirty="0" err="1">
                <a:solidFill>
                  <a:srgbClr val="565655"/>
                </a:solidFill>
                <a:latin typeface="Roboto Light" panose="02000000000000000000" pitchFamily="2" charset="0"/>
                <a:ea typeface="Roboto Light" panose="02000000000000000000" pitchFamily="2" charset="0"/>
              </a:rPr>
              <a:t>Calming</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soothing</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909A2A16-9F61-92FA-0C74-62276EB65F1F}"/>
              </a:ext>
            </a:extLst>
          </p:cNvPr>
          <p:cNvSpPr/>
          <p:nvPr/>
        </p:nvSpPr>
        <p:spPr>
          <a:xfrm>
            <a:off x="6482493" y="2800753"/>
            <a:ext cx="4808664" cy="7309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kern="0"/>
            </a:defPPr>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361950" indent="-273050" algn="just">
              <a:buFont typeface="Wingdings" panose="05000000000000000000" pitchFamily="2" charset="2"/>
              <a:buChar char="ü"/>
            </a:pPr>
            <a:r>
              <a:rPr lang="fr-FR" sz="1600" b="1" dirty="0">
                <a:solidFill>
                  <a:srgbClr val="565655"/>
                </a:solidFill>
                <a:latin typeface="Roboto Light" panose="02000000000000000000" pitchFamily="2" charset="0"/>
                <a:ea typeface="Roboto Light" panose="02000000000000000000" pitchFamily="2" charset="0"/>
              </a:rPr>
              <a:t>CAMELIA OIL, ORGANIC SACHA INCHI OIL</a:t>
            </a:r>
          </a:p>
          <a:p>
            <a:pPr marL="88900" algn="just"/>
            <a:r>
              <a:rPr lang="fr-FR" sz="1600" dirty="0" err="1">
                <a:solidFill>
                  <a:srgbClr val="565655"/>
                </a:solidFill>
                <a:latin typeface="Roboto Light" panose="02000000000000000000" pitchFamily="2" charset="0"/>
                <a:ea typeface="Roboto Light" panose="02000000000000000000" pitchFamily="2" charset="0"/>
              </a:rPr>
              <a:t>Nourishing</a:t>
            </a:r>
            <a:r>
              <a:rPr lang="fr-FR" sz="1600" dirty="0">
                <a:solidFill>
                  <a:srgbClr val="565655"/>
                </a:solidFill>
                <a:latin typeface="Roboto Light" panose="02000000000000000000" pitchFamily="2" charset="0"/>
                <a:ea typeface="Roboto Light" panose="02000000000000000000" pitchFamily="2" charset="0"/>
              </a:rPr>
              <a:t>, </a:t>
            </a:r>
            <a:r>
              <a:rPr lang="fr-FR" sz="1600" dirty="0" err="1">
                <a:solidFill>
                  <a:srgbClr val="565655"/>
                </a:solidFill>
                <a:latin typeface="Roboto Light" panose="02000000000000000000" pitchFamily="2" charset="0"/>
                <a:ea typeface="Roboto Light" panose="02000000000000000000" pitchFamily="2" charset="0"/>
              </a:rPr>
              <a:t>protecting</a:t>
            </a:r>
            <a:endParaRPr lang="fr-FR" sz="1600" dirty="0">
              <a:solidFill>
                <a:srgbClr val="565655"/>
              </a:solidFill>
              <a:latin typeface="Roboto Light" panose="02000000000000000000" pitchFamily="2" charset="0"/>
              <a:ea typeface="Roboto Light" panose="02000000000000000000" pitchFamily="2" charset="0"/>
            </a:endParaRPr>
          </a:p>
        </p:txBody>
      </p:sp>
      <p:sp>
        <p:nvSpPr>
          <p:cNvPr id="11" name="Rectangle 10">
            <a:extLst>
              <a:ext uri="{FF2B5EF4-FFF2-40B4-BE49-F238E27FC236}">
                <a16:creationId xmlns:a16="http://schemas.microsoft.com/office/drawing/2014/main" id="{1DA061E7-942F-2BEC-B0F4-B85A294C70B7}"/>
              </a:ext>
            </a:extLst>
          </p:cNvPr>
          <p:cNvSpPr/>
          <p:nvPr/>
        </p:nvSpPr>
        <p:spPr>
          <a:xfrm>
            <a:off x="-629611" y="1901101"/>
            <a:ext cx="6032652" cy="784830"/>
          </a:xfrm>
          <a:prstGeom prst="rect">
            <a:avLst/>
          </a:prstGeom>
        </p:spPr>
        <p:txBody>
          <a:bodyPr wrap="square">
            <a:spAutoFit/>
          </a:bodyPr>
          <a:lstStyle>
            <a:defPPr>
              <a:defRPr kern="0"/>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prstClr val="black"/>
                </a:solidFill>
                <a:latin typeface="Roboto Light" panose="02000000000000000000" pitchFamily="2" charset="0"/>
                <a:ea typeface="Roboto Light" panose="02000000000000000000" pitchFamily="2" charset="0"/>
              </a:rPr>
              <a:t>Protects against external aggressions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prstClr val="black"/>
                </a:solidFill>
                <a:latin typeface="Roboto Light" panose="02000000000000000000" pitchFamily="2" charset="0"/>
                <a:ea typeface="Roboto Light" panose="02000000000000000000" pitchFamily="2" charset="0"/>
              </a:rPr>
              <a:t>Revives the radiance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kern="1200" dirty="0">
                <a:solidFill>
                  <a:prstClr val="black"/>
                </a:solidFill>
                <a:latin typeface="Roboto Light" panose="02000000000000000000" pitchFamily="2" charset="0"/>
                <a:ea typeface="Roboto Light" panose="02000000000000000000" pitchFamily="2" charset="0"/>
              </a:rPr>
              <a:t>Prevents the first signs of aging </a:t>
            </a:r>
          </a:p>
        </p:txBody>
      </p:sp>
      <p:grpSp>
        <p:nvGrpSpPr>
          <p:cNvPr id="22" name="Groupe 21">
            <a:extLst>
              <a:ext uri="{FF2B5EF4-FFF2-40B4-BE49-F238E27FC236}">
                <a16:creationId xmlns:a16="http://schemas.microsoft.com/office/drawing/2014/main" id="{60783B91-16B4-D2F9-A263-5A66A401A2D8}"/>
              </a:ext>
            </a:extLst>
          </p:cNvPr>
          <p:cNvGrpSpPr/>
          <p:nvPr/>
        </p:nvGrpSpPr>
        <p:grpSpPr>
          <a:xfrm>
            <a:off x="4345892" y="4730265"/>
            <a:ext cx="7465108" cy="2169088"/>
            <a:chOff x="4345892" y="4730265"/>
            <a:chExt cx="7465108" cy="2169088"/>
          </a:xfrm>
        </p:grpSpPr>
        <p:sp>
          <p:nvSpPr>
            <p:cNvPr id="21" name="ZoneTexte 20">
              <a:extLst>
                <a:ext uri="{FF2B5EF4-FFF2-40B4-BE49-F238E27FC236}">
                  <a16:creationId xmlns:a16="http://schemas.microsoft.com/office/drawing/2014/main" id="{908CC57B-C7B2-0449-0DD6-CBF41AA05F5E}"/>
                </a:ext>
              </a:extLst>
            </p:cNvPr>
            <p:cNvSpPr txBox="1"/>
            <p:nvPr/>
          </p:nvSpPr>
          <p:spPr>
            <a:xfrm>
              <a:off x="4345892" y="4730265"/>
              <a:ext cx="7465108" cy="1975335"/>
            </a:xfrm>
            <a:prstGeom prst="rect">
              <a:avLst/>
            </a:prstGeom>
            <a:noFill/>
            <a:ln w="19050">
              <a:solidFill>
                <a:srgbClr val="DCD7FA"/>
              </a:solidFill>
              <a:prstDash val="lgDashDot"/>
            </a:ln>
          </p:spPr>
          <p:txBody>
            <a:bodyPr wrap="square" rtlCol="0">
              <a:spAutoFit/>
            </a:bodyPr>
            <a:lstStyle/>
            <a:p>
              <a:pPr algn="ctr"/>
              <a:endParaRPr lang="fr-FR" sz="1200" dirty="0">
                <a:latin typeface="Roboto Light" panose="02000000000000000000" pitchFamily="2" charset="0"/>
                <a:ea typeface="Roboto Light" panose="02000000000000000000" pitchFamily="2" charset="0"/>
              </a:endParaRPr>
            </a:p>
          </p:txBody>
        </p:sp>
        <p:pic>
          <p:nvPicPr>
            <p:cNvPr id="12" name="Image 11">
              <a:extLst>
                <a:ext uri="{FF2B5EF4-FFF2-40B4-BE49-F238E27FC236}">
                  <a16:creationId xmlns:a16="http://schemas.microsoft.com/office/drawing/2014/main" id="{FA83AC3D-3A47-9960-D266-BDC8626AFF80}"/>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01" b="89958" l="13296" r="84303">
                          <a14:foregroundMark x1="42659" y1="72277" x2="55679" y2="77228"/>
                          <a14:foregroundMark x1="58818" y1="76803" x2="70083" y2="70580"/>
                          <a14:foregroundMark x1="75900" y1="64356" x2="80240" y2="64781"/>
                          <a14:foregroundMark x1="80240" y1="65629" x2="84303" y2="66054"/>
                          <a14:foregroundMark x1="55679" y1="57709" x2="55679" y2="57709"/>
                          <a14:foregroundMark x1="13389" y1="34653" x2="27608" y2="37199"/>
                          <a14:foregroundMark x1="34811" y1="41726" x2="46260" y2="27723"/>
                          <a14:foregroundMark x1="46260" y1="27723" x2="49030" y2="26591"/>
                          <a14:foregroundMark x1="49584" y1="17256" x2="52724" y2="22207"/>
                          <a14:foregroundMark x1="45245" y1="39887" x2="45245" y2="39887"/>
                        </a14:backgroundRemoval>
                      </a14:imgEffect>
                    </a14:imgLayer>
                  </a14:imgProps>
                </a:ext>
                <a:ext uri="{28A0092B-C50C-407E-A947-70E740481C1C}">
                  <a14:useLocalDpi xmlns:a14="http://schemas.microsoft.com/office/drawing/2010/main"/>
                </a:ext>
              </a:extLst>
            </a:blip>
            <a:srcRect l="4878" r="10730"/>
            <a:stretch/>
          </p:blipFill>
          <p:spPr>
            <a:xfrm>
              <a:off x="5972490" y="5264184"/>
              <a:ext cx="2115443" cy="1635169"/>
            </a:xfrm>
            <a:prstGeom prst="rect">
              <a:avLst/>
            </a:prstGeom>
          </p:spPr>
        </p:pic>
        <p:sp>
          <p:nvSpPr>
            <p:cNvPr id="13" name="ZoneTexte 20">
              <a:extLst>
                <a:ext uri="{FF2B5EF4-FFF2-40B4-BE49-F238E27FC236}">
                  <a16:creationId xmlns:a16="http://schemas.microsoft.com/office/drawing/2014/main" id="{773DF8B9-CE38-4D36-85E8-BD2163DD577D}"/>
                </a:ext>
              </a:extLst>
            </p:cNvPr>
            <p:cNvSpPr txBox="1"/>
            <p:nvPr/>
          </p:nvSpPr>
          <p:spPr>
            <a:xfrm>
              <a:off x="9528054" y="5712919"/>
              <a:ext cx="2128054" cy="323165"/>
            </a:xfrm>
            <a:prstGeom prst="rect">
              <a:avLst/>
            </a:prstGeom>
          </p:spPr>
          <p:txBody>
            <a:bodyPr wrap="square">
              <a:spAutoFit/>
            </a:bodyPr>
            <a:lstStyle>
              <a:defPPr>
                <a:defRPr kern="0"/>
              </a:defPPr>
              <a:lvl1pPr marL="0" marR="0" lvl="0" indent="0" algn="ctr" defTabSz="914400" rtl="0" eaLnBrk="1" fontAlgn="auto" latinLnBrk="0" hangingPunct="1">
                <a:lnSpc>
                  <a:spcPct val="100000"/>
                </a:lnSpc>
                <a:spcBef>
                  <a:spcPts val="0"/>
                </a:spcBef>
                <a:spcAft>
                  <a:spcPts val="0"/>
                </a:spcAft>
                <a:buClrTx/>
                <a:buSzTx/>
                <a:buFontTx/>
                <a:buNone/>
                <a:tabLst/>
                <a:defRPr sz="1500" kern="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 1 </a:t>
              </a:r>
              <a:r>
                <a:rPr lang="fr-FR" dirty="0" err="1"/>
                <a:t>month</a:t>
              </a:r>
              <a:r>
                <a:rPr lang="fr-FR" dirty="0"/>
                <a:t> cure</a:t>
              </a:r>
            </a:p>
          </p:txBody>
        </p:sp>
        <p:sp>
          <p:nvSpPr>
            <p:cNvPr id="14" name="ZoneTexte 21">
              <a:extLst>
                <a:ext uri="{FF2B5EF4-FFF2-40B4-BE49-F238E27FC236}">
                  <a16:creationId xmlns:a16="http://schemas.microsoft.com/office/drawing/2014/main" id="{C87605AA-DA30-C8D9-3057-777BEEB862C3}"/>
                </a:ext>
              </a:extLst>
            </p:cNvPr>
            <p:cNvSpPr txBox="1"/>
            <p:nvPr/>
          </p:nvSpPr>
          <p:spPr>
            <a:xfrm>
              <a:off x="8028877" y="5712920"/>
              <a:ext cx="612654" cy="323165"/>
            </a:xfrm>
            <a:prstGeom prst="rect">
              <a:avLst/>
            </a:prstGeom>
          </p:spPr>
          <p:txBody>
            <a:bodyPr wrap="square">
              <a:spAutoFit/>
            </a:bodyPr>
            <a:lstStyle>
              <a:defPPr>
                <a:defRPr kern="0"/>
              </a:defPPr>
              <a:lvl1pPr marL="0" marR="0" lvl="0" indent="0" algn="ctr" defTabSz="914400" rtl="0" eaLnBrk="1" fontAlgn="auto" latinLnBrk="0" hangingPunct="1">
                <a:lnSpc>
                  <a:spcPct val="100000"/>
                </a:lnSpc>
                <a:spcBef>
                  <a:spcPts val="0"/>
                </a:spcBef>
                <a:spcAft>
                  <a:spcPts val="0"/>
                </a:spcAft>
                <a:buClrTx/>
                <a:buSzTx/>
                <a:buFontTx/>
                <a:buNone/>
                <a:tabLst/>
                <a:defRPr sz="1500" kern="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 </a:t>
              </a:r>
            </a:p>
          </p:txBody>
        </p:sp>
        <p:pic>
          <p:nvPicPr>
            <p:cNvPr id="19" name="Image 18">
              <a:extLst>
                <a:ext uri="{FF2B5EF4-FFF2-40B4-BE49-F238E27FC236}">
                  <a16:creationId xmlns:a16="http://schemas.microsoft.com/office/drawing/2014/main" id="{56CA899F-EB2F-9047-709E-613E1D04F12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878" b="99061" l="9412" r="89412">
                          <a14:foregroundMark x1="55294" y1="87793" x2="54118" y2="94366"/>
                          <a14:foregroundMark x1="32941" y1="7042" x2="69412" y2="9390"/>
                          <a14:foregroundMark x1="77647" y1="2347" x2="51765" y2="2817"/>
                          <a14:foregroundMark x1="45882" y1="99061" x2="45882" y2="99061"/>
                        </a14:backgroundRemoval>
                      </a14:imgEffect>
                    </a14:imgLayer>
                  </a14:imgProps>
                </a:ext>
              </a:extLst>
            </a:blip>
            <a:stretch>
              <a:fillRect/>
            </a:stretch>
          </p:blipFill>
          <p:spPr>
            <a:xfrm>
              <a:off x="8915400" y="4755040"/>
              <a:ext cx="612654" cy="1915760"/>
            </a:xfrm>
            <a:prstGeom prst="rect">
              <a:avLst/>
            </a:prstGeom>
          </p:spPr>
        </p:pic>
        <p:sp>
          <p:nvSpPr>
            <p:cNvPr id="16" name="ZoneTexte 25">
              <a:extLst>
                <a:ext uri="{FF2B5EF4-FFF2-40B4-BE49-F238E27FC236}">
                  <a16:creationId xmlns:a16="http://schemas.microsoft.com/office/drawing/2014/main" id="{773DF8B9-CE38-4D36-85E8-BD2163DD577D}"/>
                </a:ext>
              </a:extLst>
            </p:cNvPr>
            <p:cNvSpPr txBox="1"/>
            <p:nvPr/>
          </p:nvSpPr>
          <p:spPr>
            <a:xfrm>
              <a:off x="4426183" y="5759085"/>
              <a:ext cx="1858497" cy="553998"/>
            </a:xfrm>
            <a:prstGeom prst="rect">
              <a:avLst/>
            </a:prstGeom>
          </p:spPr>
          <p:txBody>
            <a:bodyPr wrap="square">
              <a:spAutoFit/>
            </a:bodyPr>
            <a:lstStyle>
              <a:defPPr>
                <a:defRPr kern="0"/>
              </a:defPPr>
              <a:lvl1pPr marL="0" marR="0" lvl="0" indent="0" algn="ctr" defTabSz="914400" rtl="0" eaLnBrk="1" fontAlgn="auto" latinLnBrk="0" hangingPunct="1">
                <a:lnSpc>
                  <a:spcPct val="100000"/>
                </a:lnSpc>
                <a:spcBef>
                  <a:spcPts val="0"/>
                </a:spcBef>
                <a:spcAft>
                  <a:spcPts val="0"/>
                </a:spcAft>
                <a:buClrTx/>
                <a:buSzTx/>
                <a:buFontTx/>
                <a:buNone/>
                <a:tabLst/>
                <a:defRPr sz="1500" kern="1200">
                  <a:solidFill>
                    <a:prstClr val="black"/>
                  </a:solidFill>
                  <a:latin typeface="Roboto Light" panose="02000000000000000000" pitchFamily="2" charset="0"/>
                  <a:ea typeface="Roboto Light"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t>BOOSTER</a:t>
              </a:r>
            </a:p>
            <a:p>
              <a:r>
                <a:rPr lang="fr-FR" dirty="0"/>
                <a:t>1 to 2 </a:t>
              </a:r>
              <a:r>
                <a:rPr lang="fr-FR" dirty="0" err="1"/>
                <a:t>pumps</a:t>
              </a:r>
              <a:r>
                <a:rPr lang="fr-FR" dirty="0"/>
                <a:t>  </a:t>
              </a:r>
            </a:p>
          </p:txBody>
        </p:sp>
        <p:pic>
          <p:nvPicPr>
            <p:cNvPr id="17" name="Image 16">
              <a:extLst>
                <a:ext uri="{FF2B5EF4-FFF2-40B4-BE49-F238E27FC236}">
                  <a16:creationId xmlns:a16="http://schemas.microsoft.com/office/drawing/2014/main" id="{E0034CF2-5F1A-C4AA-B282-4D853AF3F219}"/>
                </a:ext>
              </a:extLst>
            </p:cNvPr>
            <p:cNvPicPr/>
            <p:nvPr/>
          </p:nvPicPr>
          <p:blipFill>
            <a:blip r:embed="rId11">
              <a:extLst>
                <a:ext uri="{BEBA8EAE-BF5A-486C-A8C5-ECC9F3942E4B}">
                  <a14:imgProps xmlns:a14="http://schemas.microsoft.com/office/drawing/2010/main">
                    <a14:imgLayer r:embed="rId12">
                      <a14:imgEffect>
                        <a14:backgroundRemoval t="3150" b="96063" l="2817" r="91549">
                          <a14:foregroundMark x1="48592" y1="14173" x2="48592" y2="14173"/>
                          <a14:foregroundMark x1="73239" y1="25197" x2="73239" y2="25197"/>
                          <a14:foregroundMark x1="80986" y1="48819" x2="80986" y2="48819"/>
                          <a14:foregroundMark x1="73239" y1="74016" x2="73239" y2="74016"/>
                          <a14:foregroundMark x1="50000" y1="85827" x2="50000" y2="85827"/>
                          <a14:foregroundMark x1="25352" y1="73228" x2="25352" y2="73228"/>
                          <a14:foregroundMark x1="18310" y1="48819" x2="18310" y2="48819"/>
                          <a14:foregroundMark x1="25352" y1="25197" x2="25352" y2="25197"/>
                        </a14:backgroundRemoval>
                      </a14:imgEffect>
                    </a14:imgLayer>
                  </a14:imgProps>
                </a:ext>
              </a:extLst>
            </a:blip>
            <a:stretch>
              <a:fillRect/>
            </a:stretch>
          </p:blipFill>
          <p:spPr>
            <a:xfrm>
              <a:off x="5091567" y="5383909"/>
              <a:ext cx="354856" cy="375176"/>
            </a:xfrm>
            <a:prstGeom prst="rect">
              <a:avLst/>
            </a:prstGeom>
          </p:spPr>
        </p:pic>
        <p:pic>
          <p:nvPicPr>
            <p:cNvPr id="18" name="Image 17">
              <a:extLst>
                <a:ext uri="{FF2B5EF4-FFF2-40B4-BE49-F238E27FC236}">
                  <a16:creationId xmlns:a16="http://schemas.microsoft.com/office/drawing/2014/main" id="{B70F74B3-7C93-FFE8-B110-D922B510195A}"/>
                </a:ext>
              </a:extLst>
            </p:cNvPr>
            <p:cNvPicPr/>
            <p:nvPr/>
          </p:nvPicPr>
          <p:blipFill>
            <a:blip r:embed="rId13">
              <a:extLst>
                <a:ext uri="{BEBA8EAE-BF5A-486C-A8C5-ECC9F3942E4B}">
                  <a14:imgProps xmlns:a14="http://schemas.microsoft.com/office/drawing/2010/main">
                    <a14:imgLayer r:embed="rId14">
                      <a14:imgEffect>
                        <a14:backgroundRemoval t="4094" b="93567" l="10000" r="95000"/>
                      </a14:imgEffect>
                    </a14:imgLayer>
                  </a14:imgProps>
                </a:ext>
              </a:extLst>
            </a:blip>
            <a:stretch>
              <a:fillRect/>
            </a:stretch>
          </p:blipFill>
          <p:spPr>
            <a:xfrm>
              <a:off x="5403041" y="5428057"/>
              <a:ext cx="255291" cy="286880"/>
            </a:xfrm>
            <a:prstGeom prst="rect">
              <a:avLst/>
            </a:prstGeom>
          </p:spPr>
        </p:pic>
      </p:grpSp>
      <p:pic>
        <p:nvPicPr>
          <p:cNvPr id="24" name="Image 23">
            <a:extLst>
              <a:ext uri="{FF2B5EF4-FFF2-40B4-BE49-F238E27FC236}">
                <a16:creationId xmlns:a16="http://schemas.microsoft.com/office/drawing/2014/main" id="{5927247B-C432-674A-CD5F-E84A9B8BFF2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091567" y="2969241"/>
            <a:ext cx="1390115" cy="414482"/>
          </a:xfrm>
          <a:prstGeom prst="ellipse">
            <a:avLst/>
          </a:prstGeom>
        </p:spPr>
      </p:pic>
      <p:pic>
        <p:nvPicPr>
          <p:cNvPr id="26" name="Picture 2" descr="ingrédient-quintessence-yon-ka">
            <a:extLst>
              <a:ext uri="{FF2B5EF4-FFF2-40B4-BE49-F238E27FC236}">
                <a16:creationId xmlns:a16="http://schemas.microsoft.com/office/drawing/2014/main" id="{F16696FF-4AD1-BF6D-41C8-2839857A926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29807" y="3641775"/>
            <a:ext cx="685740" cy="726933"/>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 30">
            <a:extLst>
              <a:ext uri="{FF2B5EF4-FFF2-40B4-BE49-F238E27FC236}">
                <a16:creationId xmlns:a16="http://schemas.microsoft.com/office/drawing/2014/main" id="{78113938-96D4-6E68-DE64-DC1A1264782C}"/>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35000" b="60000" l="42152" r="58734">
                        <a14:foregroundMark x1="42785" y1="50161" x2="42785" y2="50161"/>
                        <a14:foregroundMark x1="43038" y1="47258" x2="43038" y2="47258"/>
                        <a14:foregroundMark x1="42152" y1="47258" x2="42152" y2="47258"/>
                        <a14:foregroundMark x1="51899" y1="60161" x2="51899" y2="60161"/>
                        <a14:foregroundMark x1="58101" y1="52742" x2="58101" y2="52742"/>
                        <a14:foregroundMark x1="58734" y1="50000" x2="58734" y2="50000"/>
                        <a14:foregroundMark x1="57468" y1="43871" x2="57468" y2="43871"/>
                        <a14:foregroundMark x1="57848" y1="46129" x2="55696" y2="42581"/>
                      </a14:backgroundRemoval>
                    </a14:imgEffect>
                    <a14:imgEffect>
                      <a14:brightnessContrast contrast="-20000"/>
                    </a14:imgEffect>
                  </a14:imgLayer>
                </a14:imgProps>
              </a:ext>
            </a:extLst>
          </a:blip>
          <a:srcRect l="40588" t="31991" r="39572" b="36929"/>
          <a:stretch/>
        </p:blipFill>
        <p:spPr>
          <a:xfrm>
            <a:off x="5998735" y="1982999"/>
            <a:ext cx="482947" cy="593725"/>
          </a:xfrm>
          <a:prstGeom prst="rect">
            <a:avLst/>
          </a:prstGeom>
          <a:ln>
            <a:noFill/>
          </a:ln>
          <a:effectLst/>
        </p:spPr>
      </p:pic>
    </p:spTree>
    <p:extLst>
      <p:ext uri="{BB962C8B-B14F-4D97-AF65-F5344CB8AC3E}">
        <p14:creationId xmlns:p14="http://schemas.microsoft.com/office/powerpoint/2010/main" val="17766572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C44C727-DC22-AE2D-8636-5469A621D0D7}"/>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err="1"/>
              <a:t>Wellness</a:t>
            </a:r>
            <a:r>
              <a:rPr lang="fr-FR" dirty="0"/>
              <a:t> and beauty </a:t>
            </a:r>
            <a:r>
              <a:rPr lang="fr-FR" dirty="0" err="1"/>
              <a:t>tips</a:t>
            </a:r>
            <a:endParaRPr lang="fr-FR" dirty="0"/>
          </a:p>
        </p:txBody>
      </p:sp>
      <p:grpSp>
        <p:nvGrpSpPr>
          <p:cNvPr id="44" name="Groupe 43">
            <a:extLst>
              <a:ext uri="{FF2B5EF4-FFF2-40B4-BE49-F238E27FC236}">
                <a16:creationId xmlns:a16="http://schemas.microsoft.com/office/drawing/2014/main" id="{7EAC2670-AD9C-C0D2-BBE5-341D504B2B6C}"/>
              </a:ext>
            </a:extLst>
          </p:cNvPr>
          <p:cNvGrpSpPr/>
          <p:nvPr/>
        </p:nvGrpSpPr>
        <p:grpSpPr>
          <a:xfrm>
            <a:off x="99567" y="1291707"/>
            <a:ext cx="2973816" cy="2362200"/>
            <a:chOff x="99567" y="1291707"/>
            <a:chExt cx="2973816" cy="2362200"/>
          </a:xfrm>
        </p:grpSpPr>
        <p:grpSp>
          <p:nvGrpSpPr>
            <p:cNvPr id="21" name="Groupe 20">
              <a:extLst>
                <a:ext uri="{FF2B5EF4-FFF2-40B4-BE49-F238E27FC236}">
                  <a16:creationId xmlns:a16="http://schemas.microsoft.com/office/drawing/2014/main" id="{CAAC59D3-61F9-D72C-0AFB-8F140857E9B6}"/>
                </a:ext>
              </a:extLst>
            </p:cNvPr>
            <p:cNvGrpSpPr/>
            <p:nvPr/>
          </p:nvGrpSpPr>
          <p:grpSpPr>
            <a:xfrm>
              <a:off x="99567" y="1291707"/>
              <a:ext cx="2973816" cy="2362200"/>
              <a:chOff x="-2016" y="1219200"/>
              <a:chExt cx="2973816" cy="2362200"/>
            </a:xfrm>
          </p:grpSpPr>
          <p:grpSp>
            <p:nvGrpSpPr>
              <p:cNvPr id="17" name="Groupe 16">
                <a:extLst>
                  <a:ext uri="{FF2B5EF4-FFF2-40B4-BE49-F238E27FC236}">
                    <a16:creationId xmlns:a16="http://schemas.microsoft.com/office/drawing/2014/main" id="{143A1177-7D42-313A-9DA9-8D34E7D90287}"/>
                  </a:ext>
                </a:extLst>
              </p:cNvPr>
              <p:cNvGrpSpPr/>
              <p:nvPr/>
            </p:nvGrpSpPr>
            <p:grpSpPr>
              <a:xfrm>
                <a:off x="457200" y="1477906"/>
                <a:ext cx="2345104" cy="1640144"/>
                <a:chOff x="118759" y="1396739"/>
                <a:chExt cx="2345104" cy="1640144"/>
              </a:xfrm>
            </p:grpSpPr>
            <p:pic>
              <p:nvPicPr>
                <p:cNvPr id="8" name="Image 7" descr="Une image contenant dessin, art, croquis, noir et blanc&#10;&#10;Description générée automatiquement">
                  <a:extLst>
                    <a:ext uri="{FF2B5EF4-FFF2-40B4-BE49-F238E27FC236}">
                      <a16:creationId xmlns:a16="http://schemas.microsoft.com/office/drawing/2014/main" id="{5CEA96EC-DB83-9854-8D20-EAA750389A8D}"/>
                    </a:ext>
                  </a:extLst>
                </p:cNvPr>
                <p:cNvPicPr>
                  <a:picLocks noChangeAspect="1"/>
                </p:cNvPicPr>
                <p:nvPr/>
              </p:nvPicPr>
              <p:blipFill rotWithShape="1">
                <a:blip r:embed="rId3">
                  <a:extLst>
                    <a:ext uri="{28A0092B-C50C-407E-A947-70E740481C1C}">
                      <a14:useLocalDpi xmlns:a14="http://schemas.microsoft.com/office/drawing/2010/main" val="0"/>
                    </a:ext>
                  </a:extLst>
                </a:blip>
                <a:srcRect r="70451" b="51691"/>
                <a:stretch/>
              </p:blipFill>
              <p:spPr>
                <a:xfrm>
                  <a:off x="118759" y="1823578"/>
                  <a:ext cx="1310369" cy="1213305"/>
                </a:xfrm>
                <a:prstGeom prst="rect">
                  <a:avLst/>
                </a:prstGeom>
              </p:spPr>
            </p:pic>
            <p:pic>
              <p:nvPicPr>
                <p:cNvPr id="9" name="Image 8" descr="Une image contenant dessin, art, croquis, noir et blanc&#10;&#10;Description générée automatiquement">
                  <a:extLst>
                    <a:ext uri="{FF2B5EF4-FFF2-40B4-BE49-F238E27FC236}">
                      <a16:creationId xmlns:a16="http://schemas.microsoft.com/office/drawing/2014/main" id="{C747672B-2F0D-BB4D-C080-0D34C5262E8B}"/>
                    </a:ext>
                  </a:extLst>
                </p:cNvPr>
                <p:cNvPicPr>
                  <a:picLocks noChangeAspect="1"/>
                </p:cNvPicPr>
                <p:nvPr/>
              </p:nvPicPr>
              <p:blipFill rotWithShape="1">
                <a:blip r:embed="rId3">
                  <a:extLst>
                    <a:ext uri="{28A0092B-C50C-407E-A947-70E740481C1C}">
                      <a14:useLocalDpi xmlns:a14="http://schemas.microsoft.com/office/drawing/2010/main" val="0"/>
                    </a:ext>
                  </a:extLst>
                </a:blip>
                <a:srcRect l="28455" t="1933" r="41996" b="49758"/>
                <a:stretch/>
              </p:blipFill>
              <p:spPr>
                <a:xfrm>
                  <a:off x="1153494" y="1396739"/>
                  <a:ext cx="1310369" cy="1213305"/>
                </a:xfrm>
                <a:prstGeom prst="rect">
                  <a:avLst/>
                </a:prstGeom>
              </p:spPr>
            </p:pic>
          </p:grpSp>
          <p:sp>
            <p:nvSpPr>
              <p:cNvPr id="19" name="Cœur 18">
                <a:extLst>
                  <a:ext uri="{FF2B5EF4-FFF2-40B4-BE49-F238E27FC236}">
                    <a16:creationId xmlns:a16="http://schemas.microsoft.com/office/drawing/2014/main" id="{4F262DEB-DAAA-2A45-774E-7BE59DD90CA1}"/>
                  </a:ext>
                </a:extLst>
              </p:cNvPr>
              <p:cNvSpPr/>
              <p:nvPr/>
            </p:nvSpPr>
            <p:spPr>
              <a:xfrm>
                <a:off x="-2016" y="1219200"/>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6" name="ZoneTexte 35">
              <a:extLst>
                <a:ext uri="{FF2B5EF4-FFF2-40B4-BE49-F238E27FC236}">
                  <a16:creationId xmlns:a16="http://schemas.microsoft.com/office/drawing/2014/main" id="{9906FAD5-A383-7322-C75D-9AB2CC5A88C4}"/>
                </a:ext>
              </a:extLst>
            </p:cNvPr>
            <p:cNvSpPr txBox="1"/>
            <p:nvPr/>
          </p:nvSpPr>
          <p:spPr>
            <a:xfrm rot="20050924">
              <a:off x="1145435" y="2883925"/>
              <a:ext cx="1876227" cy="276999"/>
            </a:xfrm>
            <a:prstGeom prst="rect">
              <a:avLst/>
            </a:prstGeom>
            <a:noFill/>
          </p:spPr>
          <p:txBody>
            <a:bodyPr wrap="square" rtlCol="0">
              <a:spAutoFit/>
            </a:bodyPr>
            <a:lstStyle/>
            <a:p>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Honey and </a:t>
              </a:r>
              <a:r>
                <a:rPr lang="fr-FR" sz="1200" dirty="0" err="1">
                  <a:highlight>
                    <a:srgbClr val="DCD7FA"/>
                  </a:highlight>
                  <a:latin typeface="Roboto Light" panose="02000000000000000000" pitchFamily="2" charset="0"/>
                  <a:ea typeface="Roboto Light" panose="02000000000000000000" pitchFamily="2" charset="0"/>
                  <a:cs typeface="Roboto Light" panose="02000000000000000000" pitchFamily="2" charset="0"/>
                </a:rPr>
                <a:t>lemon</a:t>
              </a: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 </a:t>
              </a:r>
              <a:r>
                <a:rPr lang="fr-FR" sz="1200" dirty="0" err="1">
                  <a:highlight>
                    <a:srgbClr val="DCD7FA"/>
                  </a:highlight>
                  <a:latin typeface="Roboto Light" panose="02000000000000000000" pitchFamily="2" charset="0"/>
                  <a:ea typeface="Roboto Light" panose="02000000000000000000" pitchFamily="2" charset="0"/>
                  <a:cs typeface="Roboto Light" panose="02000000000000000000" pitchFamily="2" charset="0"/>
                </a:rPr>
                <a:t>mask</a:t>
              </a:r>
              <a:endPar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45" name="Groupe 44">
            <a:extLst>
              <a:ext uri="{FF2B5EF4-FFF2-40B4-BE49-F238E27FC236}">
                <a16:creationId xmlns:a16="http://schemas.microsoft.com/office/drawing/2014/main" id="{000FB927-45BE-CFEB-8D21-E6225C495D4D}"/>
              </a:ext>
            </a:extLst>
          </p:cNvPr>
          <p:cNvGrpSpPr/>
          <p:nvPr/>
        </p:nvGrpSpPr>
        <p:grpSpPr>
          <a:xfrm>
            <a:off x="3836648" y="1779390"/>
            <a:ext cx="2973816" cy="2362200"/>
            <a:chOff x="3836648" y="1779390"/>
            <a:chExt cx="2973816" cy="2362200"/>
          </a:xfrm>
        </p:grpSpPr>
        <p:grpSp>
          <p:nvGrpSpPr>
            <p:cNvPr id="24" name="Groupe 23">
              <a:extLst>
                <a:ext uri="{FF2B5EF4-FFF2-40B4-BE49-F238E27FC236}">
                  <a16:creationId xmlns:a16="http://schemas.microsoft.com/office/drawing/2014/main" id="{625F174D-13F5-D0F9-F52E-3986BA4AC405}"/>
                </a:ext>
              </a:extLst>
            </p:cNvPr>
            <p:cNvGrpSpPr/>
            <p:nvPr/>
          </p:nvGrpSpPr>
          <p:grpSpPr>
            <a:xfrm>
              <a:off x="3836648" y="1779390"/>
              <a:ext cx="2973816" cy="2362200"/>
              <a:chOff x="6294684" y="3490508"/>
              <a:chExt cx="2973816" cy="2362200"/>
            </a:xfrm>
          </p:grpSpPr>
          <p:grpSp>
            <p:nvGrpSpPr>
              <p:cNvPr id="16" name="Groupe 15">
                <a:extLst>
                  <a:ext uri="{FF2B5EF4-FFF2-40B4-BE49-F238E27FC236}">
                    <a16:creationId xmlns:a16="http://schemas.microsoft.com/office/drawing/2014/main" id="{B413B974-2D16-CCD3-0F57-56A967853145}"/>
                  </a:ext>
                </a:extLst>
              </p:cNvPr>
              <p:cNvGrpSpPr/>
              <p:nvPr/>
            </p:nvGrpSpPr>
            <p:grpSpPr>
              <a:xfrm>
                <a:off x="6922511" y="3704125"/>
                <a:ext cx="1718162" cy="2047723"/>
                <a:chOff x="1639931" y="4500796"/>
                <a:chExt cx="1718162" cy="2047723"/>
              </a:xfrm>
            </p:grpSpPr>
            <p:pic>
              <p:nvPicPr>
                <p:cNvPr id="12" name="Image 11" descr="Une image contenant dessin, art, croquis, noir et blanc&#10;&#10;Description générée automatiquement">
                  <a:extLst>
                    <a:ext uri="{FF2B5EF4-FFF2-40B4-BE49-F238E27FC236}">
                      <a16:creationId xmlns:a16="http://schemas.microsoft.com/office/drawing/2014/main" id="{63A473ED-6941-44FB-8883-B136B4A02098}"/>
                    </a:ext>
                  </a:extLst>
                </p:cNvPr>
                <p:cNvPicPr>
                  <a:picLocks noChangeAspect="1"/>
                </p:cNvPicPr>
                <p:nvPr/>
              </p:nvPicPr>
              <p:blipFill rotWithShape="1">
                <a:blip r:embed="rId3">
                  <a:extLst>
                    <a:ext uri="{28A0092B-C50C-407E-A947-70E740481C1C}">
                      <a14:useLocalDpi xmlns:a14="http://schemas.microsoft.com/office/drawing/2010/main" val="0"/>
                    </a:ext>
                  </a:extLst>
                </a:blip>
                <a:srcRect l="1095" t="51500" r="74991" b="191"/>
                <a:stretch/>
              </p:blipFill>
              <p:spPr>
                <a:xfrm>
                  <a:off x="1746545" y="4500796"/>
                  <a:ext cx="1151098" cy="1316958"/>
                </a:xfrm>
                <a:prstGeom prst="rect">
                  <a:avLst/>
                </a:prstGeom>
              </p:spPr>
            </p:pic>
            <p:pic>
              <p:nvPicPr>
                <p:cNvPr id="13" name="Image 12" descr="Une image contenant dessin, art, croquis, noir et blanc&#10;&#10;Description générée automatiquement">
                  <a:extLst>
                    <a:ext uri="{FF2B5EF4-FFF2-40B4-BE49-F238E27FC236}">
                      <a16:creationId xmlns:a16="http://schemas.microsoft.com/office/drawing/2014/main" id="{66D194D7-7362-882E-F153-0D957336A6E5}"/>
                    </a:ext>
                  </a:extLst>
                </p:cNvPr>
                <p:cNvPicPr>
                  <a:picLocks noChangeAspect="1"/>
                </p:cNvPicPr>
                <p:nvPr/>
              </p:nvPicPr>
              <p:blipFill rotWithShape="1">
                <a:blip r:embed="rId3">
                  <a:extLst>
                    <a:ext uri="{28A0092B-C50C-407E-A947-70E740481C1C}">
                      <a14:useLocalDpi xmlns:a14="http://schemas.microsoft.com/office/drawing/2010/main" val="0"/>
                    </a:ext>
                  </a:extLst>
                </a:blip>
                <a:srcRect l="25146" t="52174" r="61349" b="-483"/>
                <a:stretch/>
              </p:blipFill>
              <p:spPr>
                <a:xfrm rot="19820404">
                  <a:off x="2708052" y="5084712"/>
                  <a:ext cx="650041" cy="1316958"/>
                </a:xfrm>
                <a:prstGeom prst="rect">
                  <a:avLst/>
                </a:prstGeom>
              </p:spPr>
            </p:pic>
            <p:pic>
              <p:nvPicPr>
                <p:cNvPr id="14" name="Image 13" descr="Une image contenant dessin, art, croquis, noir et blanc&#10;&#10;Description générée automatiquement">
                  <a:extLst>
                    <a:ext uri="{FF2B5EF4-FFF2-40B4-BE49-F238E27FC236}">
                      <a16:creationId xmlns:a16="http://schemas.microsoft.com/office/drawing/2014/main" id="{73E15E02-8803-F223-ED7E-E22877FB4543}"/>
                    </a:ext>
                  </a:extLst>
                </p:cNvPr>
                <p:cNvPicPr>
                  <a:picLocks noChangeAspect="1"/>
                </p:cNvPicPr>
                <p:nvPr/>
              </p:nvPicPr>
              <p:blipFill rotWithShape="1">
                <a:blip r:embed="rId3">
                  <a:extLst>
                    <a:ext uri="{28A0092B-C50C-407E-A947-70E740481C1C}">
                      <a14:useLocalDpi xmlns:a14="http://schemas.microsoft.com/office/drawing/2010/main" val="0"/>
                    </a:ext>
                  </a:extLst>
                </a:blip>
                <a:srcRect l="38304" t="51335" r="37433" b="356"/>
                <a:stretch/>
              </p:blipFill>
              <p:spPr>
                <a:xfrm rot="19181153">
                  <a:off x="1639931" y="5231561"/>
                  <a:ext cx="1167874" cy="1316958"/>
                </a:xfrm>
                <a:prstGeom prst="rect">
                  <a:avLst/>
                </a:prstGeom>
              </p:spPr>
            </p:pic>
          </p:grpSp>
          <p:sp>
            <p:nvSpPr>
              <p:cNvPr id="23" name="Cœur 22">
                <a:extLst>
                  <a:ext uri="{FF2B5EF4-FFF2-40B4-BE49-F238E27FC236}">
                    <a16:creationId xmlns:a16="http://schemas.microsoft.com/office/drawing/2014/main" id="{CB6BFB1F-A86C-17ED-F7D6-25C913249096}"/>
                  </a:ext>
                </a:extLst>
              </p:cNvPr>
              <p:cNvSpPr/>
              <p:nvPr/>
            </p:nvSpPr>
            <p:spPr>
              <a:xfrm>
                <a:off x="6294684" y="3490508"/>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9" name="ZoneTexte 38">
              <a:extLst>
                <a:ext uri="{FF2B5EF4-FFF2-40B4-BE49-F238E27FC236}">
                  <a16:creationId xmlns:a16="http://schemas.microsoft.com/office/drawing/2014/main" id="{5537F831-0E30-49A1-09F5-A5E0B1D6A040}"/>
                </a:ext>
              </a:extLst>
            </p:cNvPr>
            <p:cNvSpPr txBox="1"/>
            <p:nvPr/>
          </p:nvSpPr>
          <p:spPr>
            <a:xfrm rot="1327098">
              <a:off x="5487840" y="2078597"/>
              <a:ext cx="1315173" cy="821182"/>
            </a:xfrm>
            <a:prstGeom prst="rect">
              <a:avLst/>
            </a:prstGeom>
            <a:noFill/>
          </p:spPr>
          <p:txBody>
            <a:bodyPr wrap="square" tIns="36000" rtlCol="0">
              <a:spAutoFit/>
              <a:scene3d>
                <a:camera prst="orthographicFront">
                  <a:rot lat="0" lon="0" rev="0"/>
                </a:camera>
                <a:lightRig rig="threePt" dir="t"/>
              </a:scene3d>
            </a:bodyPr>
            <a:lstStyle/>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Steam Bath</a:t>
              </a:r>
            </a:p>
            <a:p>
              <a:pPr algn="ctr"/>
              <a:r>
                <a:rPr lang="fr-FR" sz="1200" dirty="0" err="1">
                  <a:highlight>
                    <a:srgbClr val="DCD7FA"/>
                  </a:highlight>
                  <a:latin typeface="Roboto Light" panose="02000000000000000000" pitchFamily="2" charset="0"/>
                  <a:ea typeface="Roboto Light" panose="02000000000000000000" pitchFamily="2" charset="0"/>
                  <a:cs typeface="Roboto Light" panose="02000000000000000000" pitchFamily="2" charset="0"/>
                </a:rPr>
                <a:t>thyme</a:t>
              </a: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 </a:t>
              </a:r>
            </a:p>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Mint or eucalyptus</a:t>
              </a:r>
            </a:p>
          </p:txBody>
        </p:sp>
      </p:grpSp>
      <p:grpSp>
        <p:nvGrpSpPr>
          <p:cNvPr id="46" name="Groupe 45">
            <a:extLst>
              <a:ext uri="{FF2B5EF4-FFF2-40B4-BE49-F238E27FC236}">
                <a16:creationId xmlns:a16="http://schemas.microsoft.com/office/drawing/2014/main" id="{34570257-70F0-B0BB-9D8C-4766F8ED885C}"/>
              </a:ext>
            </a:extLst>
          </p:cNvPr>
          <p:cNvGrpSpPr/>
          <p:nvPr/>
        </p:nvGrpSpPr>
        <p:grpSpPr>
          <a:xfrm>
            <a:off x="1585732" y="4385193"/>
            <a:ext cx="3437821" cy="2362200"/>
            <a:chOff x="1585732" y="4385193"/>
            <a:chExt cx="3437821" cy="2362200"/>
          </a:xfrm>
        </p:grpSpPr>
        <p:grpSp>
          <p:nvGrpSpPr>
            <p:cNvPr id="22" name="Groupe 21">
              <a:extLst>
                <a:ext uri="{FF2B5EF4-FFF2-40B4-BE49-F238E27FC236}">
                  <a16:creationId xmlns:a16="http://schemas.microsoft.com/office/drawing/2014/main" id="{F14A08A7-7E3D-ADC1-A58A-458A815DE05A}"/>
                </a:ext>
              </a:extLst>
            </p:cNvPr>
            <p:cNvGrpSpPr/>
            <p:nvPr/>
          </p:nvGrpSpPr>
          <p:grpSpPr>
            <a:xfrm>
              <a:off x="1585732" y="4385193"/>
              <a:ext cx="2973816" cy="2362200"/>
              <a:chOff x="2362200" y="3748574"/>
              <a:chExt cx="2973816" cy="2362200"/>
            </a:xfrm>
          </p:grpSpPr>
          <p:grpSp>
            <p:nvGrpSpPr>
              <p:cNvPr id="18" name="Groupe 17">
                <a:extLst>
                  <a:ext uri="{FF2B5EF4-FFF2-40B4-BE49-F238E27FC236}">
                    <a16:creationId xmlns:a16="http://schemas.microsoft.com/office/drawing/2014/main" id="{AE1FD3D3-3E8E-4FC8-A5E7-98A84BF5A3DA}"/>
                  </a:ext>
                </a:extLst>
              </p:cNvPr>
              <p:cNvGrpSpPr/>
              <p:nvPr/>
            </p:nvGrpSpPr>
            <p:grpSpPr>
              <a:xfrm>
                <a:off x="2821653" y="4076112"/>
                <a:ext cx="2054909" cy="1707123"/>
                <a:chOff x="5851283" y="1626781"/>
                <a:chExt cx="2054909" cy="1707123"/>
              </a:xfrm>
            </p:grpSpPr>
            <p:pic>
              <p:nvPicPr>
                <p:cNvPr id="10" name="Image 9" descr="Une image contenant dessin, art, croquis, noir et blanc&#10;&#10;Description générée automatiquement">
                  <a:extLst>
                    <a:ext uri="{FF2B5EF4-FFF2-40B4-BE49-F238E27FC236}">
                      <a16:creationId xmlns:a16="http://schemas.microsoft.com/office/drawing/2014/main" id="{21C88E3A-FC2B-D24B-09F8-B9A8C7C4D5F8}"/>
                    </a:ext>
                  </a:extLst>
                </p:cNvPr>
                <p:cNvPicPr>
                  <a:picLocks noChangeAspect="1"/>
                </p:cNvPicPr>
                <p:nvPr/>
              </p:nvPicPr>
              <p:blipFill rotWithShape="1">
                <a:blip r:embed="rId3">
                  <a:extLst>
                    <a:ext uri="{28A0092B-C50C-407E-A947-70E740481C1C}">
                      <a14:useLocalDpi xmlns:a14="http://schemas.microsoft.com/office/drawing/2010/main" val="0"/>
                    </a:ext>
                  </a:extLst>
                </a:blip>
                <a:srcRect l="59068" t="315" r="20376" b="51376"/>
                <a:stretch/>
              </p:blipFill>
              <p:spPr>
                <a:xfrm>
                  <a:off x="6723948" y="1626781"/>
                  <a:ext cx="1182244" cy="1573619"/>
                </a:xfrm>
                <a:prstGeom prst="rect">
                  <a:avLst/>
                </a:prstGeom>
              </p:spPr>
            </p:pic>
            <p:pic>
              <p:nvPicPr>
                <p:cNvPr id="11" name="Image 10" descr="Une image contenant dessin, art, croquis, noir et blanc&#10;&#10;Description générée automatiquement">
                  <a:extLst>
                    <a:ext uri="{FF2B5EF4-FFF2-40B4-BE49-F238E27FC236}">
                      <a16:creationId xmlns:a16="http://schemas.microsoft.com/office/drawing/2014/main" id="{313D8AB6-8C81-0752-DBE0-2B297FCAF7C6}"/>
                    </a:ext>
                  </a:extLst>
                </p:cNvPr>
                <p:cNvPicPr>
                  <a:picLocks noChangeAspect="1"/>
                </p:cNvPicPr>
                <p:nvPr/>
              </p:nvPicPr>
              <p:blipFill rotWithShape="1">
                <a:blip r:embed="rId3">
                  <a:extLst>
                    <a:ext uri="{28A0092B-C50C-407E-A947-70E740481C1C}">
                      <a14:useLocalDpi xmlns:a14="http://schemas.microsoft.com/office/drawing/2010/main" val="0"/>
                    </a:ext>
                  </a:extLst>
                </a:blip>
                <a:srcRect l="80040" t="1691" r="-596" b="50000"/>
                <a:stretch/>
              </p:blipFill>
              <p:spPr>
                <a:xfrm>
                  <a:off x="5851283" y="1760285"/>
                  <a:ext cx="1182244" cy="1573619"/>
                </a:xfrm>
                <a:prstGeom prst="rect">
                  <a:avLst/>
                </a:prstGeom>
              </p:spPr>
            </p:pic>
          </p:grpSp>
          <p:sp>
            <p:nvSpPr>
              <p:cNvPr id="20" name="Cœur 19">
                <a:extLst>
                  <a:ext uri="{FF2B5EF4-FFF2-40B4-BE49-F238E27FC236}">
                    <a16:creationId xmlns:a16="http://schemas.microsoft.com/office/drawing/2014/main" id="{F36CB820-2D43-9775-0B57-B5E77450D931}"/>
                  </a:ext>
                </a:extLst>
              </p:cNvPr>
              <p:cNvSpPr/>
              <p:nvPr/>
            </p:nvSpPr>
            <p:spPr>
              <a:xfrm>
                <a:off x="2362200" y="3748574"/>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0" name="ZoneTexte 39">
              <a:extLst>
                <a:ext uri="{FF2B5EF4-FFF2-40B4-BE49-F238E27FC236}">
                  <a16:creationId xmlns:a16="http://schemas.microsoft.com/office/drawing/2014/main" id="{06B6DBC7-F72E-A1AF-7C99-5AB6A70D354F}"/>
                </a:ext>
              </a:extLst>
            </p:cNvPr>
            <p:cNvSpPr txBox="1"/>
            <p:nvPr/>
          </p:nvSpPr>
          <p:spPr>
            <a:xfrm rot="19258665">
              <a:off x="2790243" y="5947010"/>
              <a:ext cx="2233310" cy="276999"/>
            </a:xfrm>
            <a:prstGeom prst="rect">
              <a:avLst/>
            </a:prstGeom>
            <a:noFill/>
          </p:spPr>
          <p:txBody>
            <a:bodyPr wrap="square" rtlCol="0">
              <a:spAutoFit/>
            </a:bodyPr>
            <a:lstStyle/>
            <a:p>
              <a:r>
                <a:rPr lang="fr-FR" sz="1200" dirty="0" err="1">
                  <a:highlight>
                    <a:srgbClr val="DCD7FA"/>
                  </a:highlight>
                  <a:latin typeface="Roboto Light" panose="02000000000000000000" pitchFamily="2" charset="0"/>
                  <a:ea typeface="Roboto Light" panose="02000000000000000000" pitchFamily="2" charset="0"/>
                  <a:cs typeface="Roboto Light" panose="02000000000000000000" pitchFamily="2" charset="0"/>
                </a:rPr>
                <a:t>Turmeric</a:t>
              </a: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 and </a:t>
              </a:r>
              <a:r>
                <a:rPr lang="fr-FR" sz="1200" dirty="0" err="1">
                  <a:highlight>
                    <a:srgbClr val="DCD7FA"/>
                  </a:highlight>
                  <a:latin typeface="Roboto Light" panose="02000000000000000000" pitchFamily="2" charset="0"/>
                  <a:ea typeface="Roboto Light" panose="02000000000000000000" pitchFamily="2" charset="0"/>
                  <a:cs typeface="Roboto Light" panose="02000000000000000000" pitchFamily="2" charset="0"/>
                </a:rPr>
                <a:t>yoghurt</a:t>
              </a: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 </a:t>
              </a:r>
              <a:r>
                <a:rPr lang="fr-FR" sz="1200" dirty="0" err="1">
                  <a:highlight>
                    <a:srgbClr val="DCD7FA"/>
                  </a:highlight>
                  <a:latin typeface="Roboto Light" panose="02000000000000000000" pitchFamily="2" charset="0"/>
                  <a:ea typeface="Roboto Light" panose="02000000000000000000" pitchFamily="2" charset="0"/>
                  <a:cs typeface="Roboto Light" panose="02000000000000000000" pitchFamily="2" charset="0"/>
                </a:rPr>
                <a:t>mask</a:t>
              </a:r>
              <a:endPar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47" name="Groupe 46">
            <a:extLst>
              <a:ext uri="{FF2B5EF4-FFF2-40B4-BE49-F238E27FC236}">
                <a16:creationId xmlns:a16="http://schemas.microsoft.com/office/drawing/2014/main" id="{5B2D0757-EBA7-896B-DEB4-CC6A69C9DF8A}"/>
              </a:ext>
            </a:extLst>
          </p:cNvPr>
          <p:cNvGrpSpPr/>
          <p:nvPr/>
        </p:nvGrpSpPr>
        <p:grpSpPr>
          <a:xfrm>
            <a:off x="4919679" y="4114800"/>
            <a:ext cx="3419003" cy="2362200"/>
            <a:chOff x="4919679" y="4114800"/>
            <a:chExt cx="3419003" cy="2362200"/>
          </a:xfrm>
        </p:grpSpPr>
        <p:grpSp>
          <p:nvGrpSpPr>
            <p:cNvPr id="26" name="Groupe 25">
              <a:extLst>
                <a:ext uri="{FF2B5EF4-FFF2-40B4-BE49-F238E27FC236}">
                  <a16:creationId xmlns:a16="http://schemas.microsoft.com/office/drawing/2014/main" id="{DBCFD7D9-FAA2-C36F-FA75-50C305C119EB}"/>
                </a:ext>
              </a:extLst>
            </p:cNvPr>
            <p:cNvGrpSpPr/>
            <p:nvPr/>
          </p:nvGrpSpPr>
          <p:grpSpPr>
            <a:xfrm>
              <a:off x="5364866" y="4114800"/>
              <a:ext cx="2973816" cy="2362200"/>
              <a:chOff x="6457772" y="4139308"/>
              <a:chExt cx="2973816" cy="2362200"/>
            </a:xfrm>
          </p:grpSpPr>
          <p:pic>
            <p:nvPicPr>
              <p:cNvPr id="15" name="Image 14" descr="Une image contenant dessin, art, croquis, noir et blanc&#10;&#10;Description générée automatiquement">
                <a:extLst>
                  <a:ext uri="{FF2B5EF4-FFF2-40B4-BE49-F238E27FC236}">
                    <a16:creationId xmlns:a16="http://schemas.microsoft.com/office/drawing/2014/main" id="{403E51BA-6347-AF9B-6115-A523A55289FD}"/>
                  </a:ext>
                </a:extLst>
              </p:cNvPr>
              <p:cNvPicPr>
                <a:picLocks noChangeAspect="1"/>
              </p:cNvPicPr>
              <p:nvPr/>
            </p:nvPicPr>
            <p:blipFill rotWithShape="1">
              <a:blip r:embed="rId3">
                <a:extLst>
                  <a:ext uri="{28A0092B-C50C-407E-A947-70E740481C1C}">
                    <a14:useLocalDpi xmlns:a14="http://schemas.microsoft.com/office/drawing/2010/main" val="0"/>
                  </a:ext>
                </a:extLst>
              </a:blip>
              <a:srcRect l="62879" t="51638" r="12393" b="2951"/>
              <a:stretch/>
            </p:blipFill>
            <p:spPr>
              <a:xfrm>
                <a:off x="7063963" y="4510906"/>
                <a:ext cx="1721719" cy="1790700"/>
              </a:xfrm>
              <a:prstGeom prst="rect">
                <a:avLst/>
              </a:prstGeom>
            </p:spPr>
          </p:pic>
          <p:sp>
            <p:nvSpPr>
              <p:cNvPr id="25" name="Cœur 24">
                <a:extLst>
                  <a:ext uri="{FF2B5EF4-FFF2-40B4-BE49-F238E27FC236}">
                    <a16:creationId xmlns:a16="http://schemas.microsoft.com/office/drawing/2014/main" id="{DE23C001-68BF-084A-7937-F273C9642B38}"/>
                  </a:ext>
                </a:extLst>
              </p:cNvPr>
              <p:cNvSpPr/>
              <p:nvPr/>
            </p:nvSpPr>
            <p:spPr>
              <a:xfrm>
                <a:off x="6457772" y="4139308"/>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1" name="ZoneTexte 40">
              <a:extLst>
                <a:ext uri="{FF2B5EF4-FFF2-40B4-BE49-F238E27FC236}">
                  <a16:creationId xmlns:a16="http://schemas.microsoft.com/office/drawing/2014/main" id="{19D817E8-2115-D23D-8341-1971952939E0}"/>
                </a:ext>
              </a:extLst>
            </p:cNvPr>
            <p:cNvSpPr txBox="1"/>
            <p:nvPr/>
          </p:nvSpPr>
          <p:spPr>
            <a:xfrm rot="20050924">
              <a:off x="4919679" y="4401834"/>
              <a:ext cx="1876227" cy="461665"/>
            </a:xfrm>
            <a:prstGeom prst="rect">
              <a:avLst/>
            </a:prstGeom>
            <a:noFill/>
          </p:spPr>
          <p:txBody>
            <a:bodyPr wrap="square" rtlCol="0">
              <a:spAutoFit/>
            </a:bodyPr>
            <a:lstStyle/>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Double </a:t>
              </a:r>
            </a:p>
            <a:p>
              <a:pPr algn="ctr"/>
              <a:r>
                <a:rPr lang="fr-FR" sz="1200" dirty="0" err="1">
                  <a:highlight>
                    <a:srgbClr val="DCD7FA"/>
                  </a:highlight>
                  <a:latin typeface="Roboto Light" panose="02000000000000000000" pitchFamily="2" charset="0"/>
                  <a:ea typeface="Roboto Light" panose="02000000000000000000" pitchFamily="2" charset="0"/>
                  <a:cs typeface="Roboto Light" panose="02000000000000000000" pitchFamily="2" charset="0"/>
                </a:rPr>
                <a:t>cleansing</a:t>
              </a:r>
              <a:endPar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endParaRPr>
            </a:p>
          </p:txBody>
        </p:sp>
      </p:grpSp>
      <p:grpSp>
        <p:nvGrpSpPr>
          <p:cNvPr id="49" name="Groupe 48">
            <a:extLst>
              <a:ext uri="{FF2B5EF4-FFF2-40B4-BE49-F238E27FC236}">
                <a16:creationId xmlns:a16="http://schemas.microsoft.com/office/drawing/2014/main" id="{92D972E9-C9F7-913B-28D9-5528E774B2C6}"/>
              </a:ext>
            </a:extLst>
          </p:cNvPr>
          <p:cNvGrpSpPr/>
          <p:nvPr/>
        </p:nvGrpSpPr>
        <p:grpSpPr>
          <a:xfrm>
            <a:off x="7573729" y="1219200"/>
            <a:ext cx="2973816" cy="2362200"/>
            <a:chOff x="7573729" y="1219200"/>
            <a:chExt cx="2973816" cy="2362200"/>
          </a:xfrm>
        </p:grpSpPr>
        <p:grpSp>
          <p:nvGrpSpPr>
            <p:cNvPr id="31" name="Groupe 30">
              <a:extLst>
                <a:ext uri="{FF2B5EF4-FFF2-40B4-BE49-F238E27FC236}">
                  <a16:creationId xmlns:a16="http://schemas.microsoft.com/office/drawing/2014/main" id="{EACFD029-5234-64A5-12E8-1BDE884CB745}"/>
                </a:ext>
              </a:extLst>
            </p:cNvPr>
            <p:cNvGrpSpPr/>
            <p:nvPr/>
          </p:nvGrpSpPr>
          <p:grpSpPr>
            <a:xfrm>
              <a:off x="7573729" y="1219200"/>
              <a:ext cx="2973816" cy="2362200"/>
              <a:chOff x="7284777" y="1524000"/>
              <a:chExt cx="2973816" cy="2362200"/>
            </a:xfrm>
          </p:grpSpPr>
          <p:pic>
            <p:nvPicPr>
              <p:cNvPr id="28" name="Image 27" descr="Une image contenant Graphique, Police, symbole, logo&#10;&#10;Description générée automatiquement">
                <a:extLst>
                  <a:ext uri="{FF2B5EF4-FFF2-40B4-BE49-F238E27FC236}">
                    <a16:creationId xmlns:a16="http://schemas.microsoft.com/office/drawing/2014/main" id="{04541818-FD01-BD82-8F23-362E2EFD25C8}"/>
                  </a:ext>
                </a:extLst>
              </p:cNvPr>
              <p:cNvPicPr>
                <a:picLocks noChangeAspect="1"/>
              </p:cNvPicPr>
              <p:nvPr/>
            </p:nvPicPr>
            <p:blipFill rotWithShape="1">
              <a:blip r:embed="rId4">
                <a:extLst>
                  <a:ext uri="{28A0092B-C50C-407E-A947-70E740481C1C}">
                    <a14:useLocalDpi xmlns:a14="http://schemas.microsoft.com/office/drawing/2010/main" val="0"/>
                  </a:ext>
                </a:extLst>
              </a:blip>
              <a:srcRect r="46006"/>
              <a:stretch/>
            </p:blipFill>
            <p:spPr>
              <a:xfrm>
                <a:off x="7550725" y="1972721"/>
                <a:ext cx="2279076" cy="1720517"/>
              </a:xfrm>
              <a:prstGeom prst="rect">
                <a:avLst/>
              </a:prstGeom>
            </p:spPr>
          </p:pic>
          <p:sp>
            <p:nvSpPr>
              <p:cNvPr id="30" name="Cœur 29">
                <a:extLst>
                  <a:ext uri="{FF2B5EF4-FFF2-40B4-BE49-F238E27FC236}">
                    <a16:creationId xmlns:a16="http://schemas.microsoft.com/office/drawing/2014/main" id="{FF4DBD8E-0901-E231-2ACC-70B5E04E34CC}"/>
                  </a:ext>
                </a:extLst>
              </p:cNvPr>
              <p:cNvSpPr/>
              <p:nvPr/>
            </p:nvSpPr>
            <p:spPr>
              <a:xfrm>
                <a:off x="7284777" y="1524000"/>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2" name="ZoneTexte 41">
              <a:extLst>
                <a:ext uri="{FF2B5EF4-FFF2-40B4-BE49-F238E27FC236}">
                  <a16:creationId xmlns:a16="http://schemas.microsoft.com/office/drawing/2014/main" id="{02B375A3-2BEB-BDBC-581F-D492D14F1617}"/>
                </a:ext>
              </a:extLst>
            </p:cNvPr>
            <p:cNvSpPr txBox="1"/>
            <p:nvPr/>
          </p:nvSpPr>
          <p:spPr>
            <a:xfrm rot="19632001">
              <a:off x="8429683" y="2944188"/>
              <a:ext cx="1876227" cy="461665"/>
            </a:xfrm>
            <a:prstGeom prst="rect">
              <a:avLst/>
            </a:prstGeom>
            <a:noFill/>
          </p:spPr>
          <p:txBody>
            <a:bodyPr wrap="square" rtlCol="0">
              <a:spAutoFit/>
            </a:bodyPr>
            <a:lstStyle/>
            <a:p>
              <a:pPr algn="ctr"/>
              <a:r>
                <a:rPr lang="en-US"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A diet rich </a:t>
              </a:r>
            </a:p>
            <a:p>
              <a:pPr algn="ctr"/>
              <a:r>
                <a:rPr lang="en-US"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in antioxidants </a:t>
              </a:r>
            </a:p>
          </p:txBody>
        </p:sp>
      </p:grpSp>
      <p:grpSp>
        <p:nvGrpSpPr>
          <p:cNvPr id="48" name="Groupe 47">
            <a:extLst>
              <a:ext uri="{FF2B5EF4-FFF2-40B4-BE49-F238E27FC236}">
                <a16:creationId xmlns:a16="http://schemas.microsoft.com/office/drawing/2014/main" id="{9EF70BD5-4D20-79C5-C7C4-73ECCCB40159}"/>
              </a:ext>
            </a:extLst>
          </p:cNvPr>
          <p:cNvGrpSpPr/>
          <p:nvPr/>
        </p:nvGrpSpPr>
        <p:grpSpPr>
          <a:xfrm>
            <a:off x="9144000" y="4375276"/>
            <a:ext cx="3193549" cy="2362200"/>
            <a:chOff x="9144000" y="4375276"/>
            <a:chExt cx="3193549" cy="2362200"/>
          </a:xfrm>
        </p:grpSpPr>
        <p:grpSp>
          <p:nvGrpSpPr>
            <p:cNvPr id="33" name="Groupe 32">
              <a:extLst>
                <a:ext uri="{FF2B5EF4-FFF2-40B4-BE49-F238E27FC236}">
                  <a16:creationId xmlns:a16="http://schemas.microsoft.com/office/drawing/2014/main" id="{7CFC02D6-6417-0A18-E5AC-67EABE5769C0}"/>
                </a:ext>
              </a:extLst>
            </p:cNvPr>
            <p:cNvGrpSpPr/>
            <p:nvPr/>
          </p:nvGrpSpPr>
          <p:grpSpPr>
            <a:xfrm>
              <a:off x="9144000" y="4375276"/>
              <a:ext cx="2973816" cy="2362200"/>
              <a:chOff x="8858750" y="3385418"/>
              <a:chExt cx="2973816" cy="2362200"/>
            </a:xfrm>
          </p:grpSpPr>
          <p:pic>
            <p:nvPicPr>
              <p:cNvPr id="29" name="Image 28" descr="Une image contenant Graphique, Police, symbole, logo&#10;&#10;Description générée automatiquement">
                <a:extLst>
                  <a:ext uri="{FF2B5EF4-FFF2-40B4-BE49-F238E27FC236}">
                    <a16:creationId xmlns:a16="http://schemas.microsoft.com/office/drawing/2014/main" id="{EB5D0B69-7A2D-A156-E292-85BAAB437B05}"/>
                  </a:ext>
                </a:extLst>
              </p:cNvPr>
              <p:cNvPicPr>
                <a:picLocks noChangeAspect="1"/>
              </p:cNvPicPr>
              <p:nvPr/>
            </p:nvPicPr>
            <p:blipFill rotWithShape="1">
              <a:blip r:embed="rId4">
                <a:extLst>
                  <a:ext uri="{28A0092B-C50C-407E-A947-70E740481C1C}">
                    <a14:useLocalDpi xmlns:a14="http://schemas.microsoft.com/office/drawing/2010/main" val="0"/>
                  </a:ext>
                </a:extLst>
              </a:blip>
              <a:srcRect l="57179" t="5023" r="8423" b="15693"/>
              <a:stretch/>
            </p:blipFill>
            <p:spPr>
              <a:xfrm>
                <a:off x="9619697" y="3969911"/>
                <a:ext cx="1451923" cy="1364089"/>
              </a:xfrm>
              <a:prstGeom prst="rect">
                <a:avLst/>
              </a:prstGeom>
            </p:spPr>
          </p:pic>
          <p:sp>
            <p:nvSpPr>
              <p:cNvPr id="32" name="Cœur 31">
                <a:extLst>
                  <a:ext uri="{FF2B5EF4-FFF2-40B4-BE49-F238E27FC236}">
                    <a16:creationId xmlns:a16="http://schemas.microsoft.com/office/drawing/2014/main" id="{48B59DF5-296A-A34F-7F91-270EE37A1B49}"/>
                  </a:ext>
                </a:extLst>
              </p:cNvPr>
              <p:cNvSpPr/>
              <p:nvPr/>
            </p:nvSpPr>
            <p:spPr>
              <a:xfrm>
                <a:off x="8858750" y="3385418"/>
                <a:ext cx="2973816" cy="2362200"/>
              </a:xfrm>
              <a:prstGeom prst="heart">
                <a:avLst/>
              </a:prstGeom>
              <a:noFill/>
              <a:ln w="28575">
                <a:solidFill>
                  <a:srgbClr val="DCD7FA"/>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3" name="ZoneTexte 42">
              <a:extLst>
                <a:ext uri="{FF2B5EF4-FFF2-40B4-BE49-F238E27FC236}">
                  <a16:creationId xmlns:a16="http://schemas.microsoft.com/office/drawing/2014/main" id="{8AB7E004-F0AD-0E52-955E-A88F173BC18C}"/>
                </a:ext>
              </a:extLst>
            </p:cNvPr>
            <p:cNvSpPr txBox="1"/>
            <p:nvPr/>
          </p:nvSpPr>
          <p:spPr>
            <a:xfrm rot="2671929">
              <a:off x="10461322" y="4951585"/>
              <a:ext cx="1876227" cy="461665"/>
            </a:xfrm>
            <a:prstGeom prst="rect">
              <a:avLst/>
            </a:prstGeom>
            <a:noFill/>
          </p:spPr>
          <p:txBody>
            <a:bodyPr wrap="square" rtlCol="0">
              <a:spAutoFit/>
            </a:bodyPr>
            <a:lstStyle/>
            <a:p>
              <a:pPr algn="ct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Regular and</a:t>
              </a:r>
            </a:p>
            <a:p>
              <a:pPr algn="ctr"/>
              <a:r>
                <a:rPr lang="fr-FR" sz="1200" dirty="0" err="1">
                  <a:highlight>
                    <a:srgbClr val="DCD7FA"/>
                  </a:highlight>
                  <a:latin typeface="Roboto Light" panose="02000000000000000000" pitchFamily="2" charset="0"/>
                  <a:ea typeface="Roboto Light" panose="02000000000000000000" pitchFamily="2" charset="0"/>
                  <a:cs typeface="Roboto Light" panose="02000000000000000000" pitchFamily="2" charset="0"/>
                </a:rPr>
                <a:t>restorative</a:t>
              </a:r>
              <a:r>
                <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rPr>
                <a:t> </a:t>
              </a:r>
              <a:r>
                <a:rPr lang="fr-FR" sz="1200" dirty="0" err="1">
                  <a:highlight>
                    <a:srgbClr val="DCD7FA"/>
                  </a:highlight>
                  <a:latin typeface="Roboto Light" panose="02000000000000000000" pitchFamily="2" charset="0"/>
                  <a:ea typeface="Roboto Light" panose="02000000000000000000" pitchFamily="2" charset="0"/>
                  <a:cs typeface="Roboto Light" panose="02000000000000000000" pitchFamily="2" charset="0"/>
                </a:rPr>
                <a:t>sleep</a:t>
              </a:r>
              <a:endParaRPr lang="fr-FR" sz="1200" dirty="0">
                <a:highlight>
                  <a:srgbClr val="DCD7FA"/>
                </a:highlight>
                <a:latin typeface="Roboto Light" panose="02000000000000000000" pitchFamily="2" charset="0"/>
                <a:ea typeface="Roboto Light" panose="02000000000000000000" pitchFamily="2" charset="0"/>
                <a:cs typeface="Roboto Light" panose="02000000000000000000" pitchFamily="2" charset="0"/>
              </a:endParaRPr>
            </a:p>
          </p:txBody>
        </p:sp>
      </p:grpSp>
    </p:spTree>
    <p:extLst>
      <p:ext uri="{BB962C8B-B14F-4D97-AF65-F5344CB8AC3E}">
        <p14:creationId xmlns:p14="http://schemas.microsoft.com/office/powerpoint/2010/main" val="298309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1000"/>
                                        <p:tgtEl>
                                          <p:spTgt spid="45"/>
                                        </p:tgtEl>
                                      </p:cBhvr>
                                    </p:animEffect>
                                    <p:anim calcmode="lin" valueType="num">
                                      <p:cBhvr>
                                        <p:cTn id="15" dur="1000" fill="hold"/>
                                        <p:tgtEl>
                                          <p:spTgt spid="45"/>
                                        </p:tgtEl>
                                        <p:attrNameLst>
                                          <p:attrName>ppt_x</p:attrName>
                                        </p:attrNameLst>
                                      </p:cBhvr>
                                      <p:tavLst>
                                        <p:tav tm="0">
                                          <p:val>
                                            <p:strVal val="#ppt_x"/>
                                          </p:val>
                                        </p:tav>
                                        <p:tav tm="100000">
                                          <p:val>
                                            <p:strVal val="#ppt_x"/>
                                          </p:val>
                                        </p:tav>
                                      </p:tavLst>
                                    </p:anim>
                                    <p:anim calcmode="lin" valueType="num">
                                      <p:cBhvr>
                                        <p:cTn id="16"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1000"/>
                                        <p:tgtEl>
                                          <p:spTgt spid="46"/>
                                        </p:tgtEl>
                                      </p:cBhvr>
                                    </p:animEffect>
                                    <p:anim calcmode="lin" valueType="num">
                                      <p:cBhvr>
                                        <p:cTn id="22" dur="1000" fill="hold"/>
                                        <p:tgtEl>
                                          <p:spTgt spid="46"/>
                                        </p:tgtEl>
                                        <p:attrNameLst>
                                          <p:attrName>ppt_x</p:attrName>
                                        </p:attrNameLst>
                                      </p:cBhvr>
                                      <p:tavLst>
                                        <p:tav tm="0">
                                          <p:val>
                                            <p:strVal val="#ppt_x"/>
                                          </p:val>
                                        </p:tav>
                                        <p:tav tm="100000">
                                          <p:val>
                                            <p:strVal val="#ppt_x"/>
                                          </p:val>
                                        </p:tav>
                                      </p:tavLst>
                                    </p:anim>
                                    <p:anim calcmode="lin" valueType="num">
                                      <p:cBhvr>
                                        <p:cTn id="2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8B69D0B-1284-A730-6DCC-F54B86322E4B}"/>
              </a:ext>
            </a:extLst>
          </p:cNvPr>
          <p:cNvSpPr txBox="1"/>
          <p:nvPr/>
        </p:nvSpPr>
        <p:spPr>
          <a:xfrm>
            <a:off x="3958798" y="1219200"/>
            <a:ext cx="4274403" cy="338554"/>
          </a:xfrm>
          <a:prstGeom prst="rect">
            <a:avLst/>
          </a:prstGeom>
          <a:noFill/>
        </p:spPr>
        <p:txBody>
          <a:bodyPr wrap="square" rtlCol="0">
            <a:spAutoFit/>
          </a:bodyPr>
          <a:lstStyle/>
          <a:p>
            <a:pPr algn="ctr"/>
            <a:r>
              <a:rPr lang="fr-FR" sz="1600" dirty="0">
                <a:latin typeface="Roboto Light" panose="02000000000000000000" pitchFamily="2" charset="0"/>
                <a:ea typeface="Roboto Light" panose="02000000000000000000" pitchFamily="2" charset="0"/>
              </a:rPr>
              <a:t>ANTI-OXYDANTS EXOGENES</a:t>
            </a:r>
          </a:p>
        </p:txBody>
      </p:sp>
      <p:sp>
        <p:nvSpPr>
          <p:cNvPr id="5" name="ZoneTexte 4">
            <a:extLst>
              <a:ext uri="{FF2B5EF4-FFF2-40B4-BE49-F238E27FC236}">
                <a16:creationId xmlns:a16="http://schemas.microsoft.com/office/drawing/2014/main" id="{583F3389-38CE-9E94-D937-1C1A3282FAEB}"/>
              </a:ext>
            </a:extLst>
          </p:cNvPr>
          <p:cNvSpPr txBox="1"/>
          <p:nvPr/>
        </p:nvSpPr>
        <p:spPr>
          <a:xfrm>
            <a:off x="1524000" y="1685912"/>
            <a:ext cx="8839200" cy="4708981"/>
          </a:xfrm>
          <a:prstGeom prst="rect">
            <a:avLst/>
          </a:prstGeom>
          <a:noFill/>
        </p:spPr>
        <p:txBody>
          <a:bodyPr wrap="square" rtlCol="0">
            <a:spAutoFit/>
          </a:bodyPr>
          <a:lstStyle/>
          <a:p>
            <a:pPr algn="just"/>
            <a:r>
              <a:rPr lang="en-US" sz="1200" b="1"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Vitamin C</a:t>
            </a:r>
          </a:p>
          <a:p>
            <a:pPr algn="just"/>
            <a:r>
              <a:rPr lang="en-US" sz="120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Acts by neutralizing harmful substances, but it is also essential for strengthening the immune system and for the synthesis/repair of tissues throughout the body (it is necessary for collagen synthesis).</a:t>
            </a:r>
          </a:p>
          <a:p>
            <a:pPr algn="just"/>
            <a:r>
              <a:rPr lang="en-US" sz="1200" i="0" u="sng"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Found in: </a:t>
            </a:r>
            <a:r>
              <a:rPr lang="en-US" sz="120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oranges, strawberries, kiwis, bell peppers, spinach, and broccoli.</a:t>
            </a:r>
          </a:p>
          <a:p>
            <a:pPr algn="just"/>
            <a:endParaRPr lang="en-US" sz="1200" dirty="0">
              <a:solidFill>
                <a:srgbClr val="323030"/>
              </a:solidFill>
              <a:latin typeface="Roboto Light" panose="02000000000000000000" pitchFamily="2" charset="0"/>
              <a:ea typeface="Roboto Light" panose="02000000000000000000" pitchFamily="2" charset="0"/>
              <a:cs typeface="Roboto Light" panose="02000000000000000000" pitchFamily="2" charset="0"/>
            </a:endParaRPr>
          </a:p>
          <a:p>
            <a:pPr algn="just"/>
            <a:r>
              <a:rPr lang="en-US" sz="1200" b="1"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Quercetin</a:t>
            </a:r>
          </a:p>
          <a:p>
            <a:pPr algn="just"/>
            <a:r>
              <a:rPr lang="en-US" sz="120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A plant pigment that helps eliminate senescent or "old" cells; it's an anti-aging mechanism. It also has anti-inflammatory properties.</a:t>
            </a:r>
          </a:p>
          <a:p>
            <a:pPr algn="just"/>
            <a:r>
              <a:rPr lang="en-US" sz="1200" i="0" u="sng"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Found in: </a:t>
            </a:r>
            <a:r>
              <a:rPr lang="en-US" sz="120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red grapes, onions, green tea, apples, or berries.</a:t>
            </a:r>
          </a:p>
          <a:p>
            <a:pPr algn="just"/>
            <a:endParaRPr lang="en-US" sz="1200" dirty="0">
              <a:solidFill>
                <a:srgbClr val="323030"/>
              </a:solidFill>
              <a:latin typeface="Roboto Light" panose="02000000000000000000" pitchFamily="2" charset="0"/>
              <a:ea typeface="Roboto Light" panose="02000000000000000000" pitchFamily="2" charset="0"/>
              <a:cs typeface="Roboto Light" panose="02000000000000000000" pitchFamily="2" charset="0"/>
            </a:endParaRPr>
          </a:p>
          <a:p>
            <a:pPr algn="just"/>
            <a:r>
              <a:rPr lang="en-US" sz="1200" b="1"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Vitamin E</a:t>
            </a:r>
          </a:p>
          <a:p>
            <a:pPr algn="just"/>
            <a:r>
              <a:rPr lang="en-US" sz="120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Protects polyunsaturated fatty acids, such as omega-3s, in cell membranes and the brain from oxidation. Also important for maintaining healthy tissues such as skin and eyes, participates in the formation of red blood cells, and has anti-inflammatory properties.</a:t>
            </a:r>
          </a:p>
          <a:p>
            <a:pPr algn="just"/>
            <a:r>
              <a:rPr lang="en-US" sz="1200" i="0" u="sng"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Found in: </a:t>
            </a:r>
            <a:r>
              <a:rPr lang="en-US" sz="120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vegetable oils (wheat germ oil is the richest in vitamin E), and to a lesser extent, seeds, and cereals.</a:t>
            </a:r>
          </a:p>
          <a:p>
            <a:pPr algn="just"/>
            <a:endParaRPr lang="en-US" sz="1200" dirty="0">
              <a:solidFill>
                <a:srgbClr val="323030"/>
              </a:solidFill>
              <a:latin typeface="Roboto Light" panose="02000000000000000000" pitchFamily="2" charset="0"/>
              <a:ea typeface="Roboto Light" panose="02000000000000000000" pitchFamily="2" charset="0"/>
              <a:cs typeface="Roboto Light" panose="02000000000000000000" pitchFamily="2" charset="0"/>
            </a:endParaRPr>
          </a:p>
          <a:p>
            <a:pPr algn="just"/>
            <a:r>
              <a:rPr lang="en-US" sz="1200" b="1"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Trans-Resveratrol</a:t>
            </a:r>
          </a:p>
          <a:p>
            <a:pPr algn="just"/>
            <a:r>
              <a:rPr lang="en-US" sz="120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A plant pigment with anti-aging properties due to its antioxidant activity.</a:t>
            </a:r>
          </a:p>
          <a:p>
            <a:pPr algn="just"/>
            <a:r>
              <a:rPr lang="en-US" sz="1200" i="0" u="sng"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Found in: </a:t>
            </a:r>
            <a:r>
              <a:rPr lang="en-US" sz="120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the skin of red grapes, currants, blackberries, and peanuts.</a:t>
            </a:r>
          </a:p>
          <a:p>
            <a:pPr algn="just"/>
            <a:endParaRPr lang="en-US" sz="1200" dirty="0">
              <a:solidFill>
                <a:srgbClr val="323030"/>
              </a:solidFill>
              <a:latin typeface="Roboto Light" panose="02000000000000000000" pitchFamily="2" charset="0"/>
              <a:ea typeface="Roboto Light" panose="02000000000000000000" pitchFamily="2" charset="0"/>
              <a:cs typeface="Roboto Light" panose="02000000000000000000" pitchFamily="2" charset="0"/>
            </a:endParaRPr>
          </a:p>
          <a:p>
            <a:pPr algn="just"/>
            <a:r>
              <a:rPr lang="en-US" sz="1200" b="1"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Astaxanthin</a:t>
            </a:r>
          </a:p>
          <a:p>
            <a:pPr algn="just"/>
            <a:r>
              <a:rPr lang="en-US" sz="120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A natural carotenoid pigment with powerful antioxidant properties. It has an antioxidant power 14 times greater than vitamin E and 64 times greater than vitamin C. It has anti-inflammatory properties, protects against damage caused by UV rays from the sun, and improves skin health.</a:t>
            </a:r>
          </a:p>
          <a:p>
            <a:pPr algn="just"/>
            <a:r>
              <a:rPr lang="en-US" sz="1200" i="0" u="sng"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Found in: </a:t>
            </a:r>
            <a:r>
              <a:rPr lang="en-US" sz="1200" i="0" dirty="0">
                <a:solidFill>
                  <a:srgbClr val="323030"/>
                </a:solidFill>
                <a:effectLst/>
                <a:latin typeface="Roboto Light" panose="02000000000000000000" pitchFamily="2" charset="0"/>
                <a:ea typeface="Roboto Light" panose="02000000000000000000" pitchFamily="2" charset="0"/>
                <a:cs typeface="Roboto Light" panose="02000000000000000000" pitchFamily="2" charset="0"/>
              </a:rPr>
              <a:t>seafood, salmon, trout, shrimp, crayfish.</a:t>
            </a:r>
            <a:endParaRPr lang="fr-FR" sz="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6" name="ZoneTexte 5">
            <a:extLst>
              <a:ext uri="{FF2B5EF4-FFF2-40B4-BE49-F238E27FC236}">
                <a16:creationId xmlns:a16="http://schemas.microsoft.com/office/drawing/2014/main" id="{68A70A59-6B9E-779D-D1E9-834357FB0B18}"/>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Annexe</a:t>
            </a:r>
          </a:p>
        </p:txBody>
      </p:sp>
    </p:spTree>
    <p:extLst>
      <p:ext uri="{BB962C8B-B14F-4D97-AF65-F5344CB8AC3E}">
        <p14:creationId xmlns:p14="http://schemas.microsoft.com/office/powerpoint/2010/main" val="36513664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7DCCBDDC-CD77-EDB1-4833-9DFFB4F209CB}"/>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Annexe</a:t>
            </a:r>
          </a:p>
        </p:txBody>
      </p:sp>
      <p:sp>
        <p:nvSpPr>
          <p:cNvPr id="7" name="ZoneTexte 6">
            <a:extLst>
              <a:ext uri="{FF2B5EF4-FFF2-40B4-BE49-F238E27FC236}">
                <a16:creationId xmlns:a16="http://schemas.microsoft.com/office/drawing/2014/main" id="{02A40BFE-8BF0-BB61-8DDC-EA65B42971D5}"/>
              </a:ext>
            </a:extLst>
          </p:cNvPr>
          <p:cNvSpPr txBox="1"/>
          <p:nvPr/>
        </p:nvSpPr>
        <p:spPr>
          <a:xfrm>
            <a:off x="1149531" y="1822598"/>
            <a:ext cx="2551612" cy="523220"/>
          </a:xfrm>
          <a:prstGeom prst="rect">
            <a:avLst/>
          </a:prstGeom>
          <a:noFill/>
        </p:spPr>
        <p:txBody>
          <a:bodyPr wrap="square">
            <a:spAutoFit/>
          </a:bodyPr>
          <a:lstStyle/>
          <a:p>
            <a:pPr lvl="0" algn="ctr" defTabSz="1219170"/>
            <a:r>
              <a:rPr lang="en-US" sz="1400" dirty="0">
                <a:solidFill>
                  <a:prstClr val="black"/>
                </a:solidFill>
                <a:latin typeface="Roboto Light"/>
                <a:ea typeface="Roboto" panose="02000000000000000000" pitchFamily="2" charset="0"/>
              </a:rPr>
              <a:t>NUDE PERFECT </a:t>
            </a:r>
          </a:p>
          <a:p>
            <a:pPr lvl="0" algn="ctr" defTabSz="1219170"/>
            <a:r>
              <a:rPr lang="en-US" sz="1400" dirty="0" err="1">
                <a:solidFill>
                  <a:prstClr val="black"/>
                </a:solidFill>
                <a:latin typeface="Roboto Light"/>
                <a:ea typeface="Roboto" panose="02000000000000000000" pitchFamily="2" charset="0"/>
              </a:rPr>
              <a:t>Fluide</a:t>
            </a:r>
            <a:endParaRPr lang="en-US" sz="1400" dirty="0">
              <a:solidFill>
                <a:prstClr val="black"/>
              </a:solidFill>
              <a:latin typeface="Roboto Light"/>
              <a:ea typeface="Roboto" panose="02000000000000000000" pitchFamily="2" charset="0"/>
            </a:endParaRPr>
          </a:p>
        </p:txBody>
      </p:sp>
      <p:sp>
        <p:nvSpPr>
          <p:cNvPr id="10" name="ZoneTexte 9">
            <a:extLst>
              <a:ext uri="{FF2B5EF4-FFF2-40B4-BE49-F238E27FC236}">
                <a16:creationId xmlns:a16="http://schemas.microsoft.com/office/drawing/2014/main" id="{90EF5C85-D533-CCDC-8A51-0DC2DDF6C82E}"/>
              </a:ext>
            </a:extLst>
          </p:cNvPr>
          <p:cNvSpPr txBox="1"/>
          <p:nvPr/>
        </p:nvSpPr>
        <p:spPr>
          <a:xfrm>
            <a:off x="3901440" y="1822598"/>
            <a:ext cx="2621280" cy="523220"/>
          </a:xfrm>
          <a:prstGeom prst="rect">
            <a:avLst/>
          </a:prstGeom>
          <a:noFill/>
        </p:spPr>
        <p:txBody>
          <a:bodyPr wrap="square">
            <a:spAutoFit/>
          </a:bodyPr>
          <a:lstStyle/>
          <a:p>
            <a:pPr algn="ctr" defTabSz="1219170">
              <a:defRPr/>
            </a:pPr>
            <a:r>
              <a:rPr lang="en-US" sz="1400" dirty="0">
                <a:solidFill>
                  <a:prstClr val="black"/>
                </a:solidFill>
                <a:latin typeface="Roboto Light"/>
                <a:ea typeface="Roboto" panose="02000000000000000000" pitchFamily="2" charset="0"/>
              </a:rPr>
              <a:t>VITAL DEFENSE </a:t>
            </a:r>
          </a:p>
          <a:p>
            <a:pPr algn="ctr" defTabSz="1219170">
              <a:defRPr/>
            </a:pPr>
            <a:r>
              <a:rPr lang="en-US" sz="1400" dirty="0">
                <a:solidFill>
                  <a:prstClr val="black"/>
                </a:solidFill>
                <a:latin typeface="Roboto Light"/>
                <a:ea typeface="Roboto" panose="02000000000000000000" pitchFamily="2" charset="0"/>
              </a:rPr>
              <a:t>Crème</a:t>
            </a:r>
            <a:endParaRPr lang="fr-FR" sz="1400" dirty="0">
              <a:solidFill>
                <a:srgbClr val="3E3E3E"/>
              </a:solidFill>
              <a:latin typeface="Roboto Light" panose="02000000000000000000" pitchFamily="2" charset="0"/>
              <a:ea typeface="Roboto Light" panose="02000000000000000000" pitchFamily="2" charset="0"/>
            </a:endParaRPr>
          </a:p>
        </p:txBody>
      </p:sp>
      <p:sp>
        <p:nvSpPr>
          <p:cNvPr id="11" name="ZoneTexte 10">
            <a:extLst>
              <a:ext uri="{FF2B5EF4-FFF2-40B4-BE49-F238E27FC236}">
                <a16:creationId xmlns:a16="http://schemas.microsoft.com/office/drawing/2014/main" id="{DD1168E5-5E75-9261-0D38-15785F244F94}"/>
              </a:ext>
            </a:extLst>
          </p:cNvPr>
          <p:cNvSpPr txBox="1"/>
          <p:nvPr/>
        </p:nvSpPr>
        <p:spPr>
          <a:xfrm>
            <a:off x="6942623" y="1930319"/>
            <a:ext cx="2080516" cy="307777"/>
          </a:xfrm>
          <a:prstGeom prst="rect">
            <a:avLst/>
          </a:prstGeom>
          <a:noFill/>
        </p:spPr>
        <p:txBody>
          <a:bodyPr wrap="square">
            <a:spAutoFit/>
          </a:bodyPr>
          <a:lstStyle/>
          <a:p>
            <a:pPr algn="ctr" defTabSz="1219170"/>
            <a:r>
              <a:rPr lang="fr-FR" sz="1400" dirty="0">
                <a:solidFill>
                  <a:srgbClr val="3E3E3E"/>
                </a:solidFill>
                <a:latin typeface="Roboto Light" panose="02000000000000000000" pitchFamily="2" charset="0"/>
                <a:ea typeface="Roboto Light" panose="02000000000000000000" pitchFamily="2" charset="0"/>
              </a:rPr>
              <a:t>DEFENSE +</a:t>
            </a:r>
          </a:p>
        </p:txBody>
      </p:sp>
      <p:sp>
        <p:nvSpPr>
          <p:cNvPr id="12" name="ZoneTexte 11">
            <a:extLst>
              <a:ext uri="{FF2B5EF4-FFF2-40B4-BE49-F238E27FC236}">
                <a16:creationId xmlns:a16="http://schemas.microsoft.com/office/drawing/2014/main" id="{197EEFBD-EE4C-EB4C-999D-650D98AB6EFF}"/>
              </a:ext>
            </a:extLst>
          </p:cNvPr>
          <p:cNvSpPr txBox="1"/>
          <p:nvPr/>
        </p:nvSpPr>
        <p:spPr>
          <a:xfrm>
            <a:off x="9801640" y="1825111"/>
            <a:ext cx="2083222" cy="523220"/>
          </a:xfrm>
          <a:prstGeom prst="rect">
            <a:avLst/>
          </a:prstGeom>
          <a:noFill/>
        </p:spPr>
        <p:txBody>
          <a:bodyPr wrap="square">
            <a:spAutoFit/>
          </a:bodyPr>
          <a:lstStyle/>
          <a:p>
            <a:pPr algn="ctr" defTabSz="1219170">
              <a:defRPr/>
            </a:pPr>
            <a:r>
              <a:rPr lang="fr-FR" sz="1400" dirty="0">
                <a:solidFill>
                  <a:srgbClr val="3E3E3E"/>
                </a:solidFill>
                <a:latin typeface="Roboto Light" panose="02000000000000000000" pitchFamily="2" charset="0"/>
                <a:ea typeface="Roboto Light" panose="02000000000000000000" pitchFamily="2" charset="0"/>
              </a:rPr>
              <a:t>VITAL DEFENSE</a:t>
            </a:r>
          </a:p>
          <a:p>
            <a:pPr algn="ctr" defTabSz="1219170">
              <a:defRPr/>
            </a:pPr>
            <a:r>
              <a:rPr lang="fr-FR" sz="1400" dirty="0">
                <a:solidFill>
                  <a:srgbClr val="3E3E3E"/>
                </a:solidFill>
                <a:latin typeface="Roboto Light" panose="02000000000000000000" pitchFamily="2" charset="0"/>
                <a:ea typeface="Roboto Light" panose="02000000000000000000" pitchFamily="2" charset="0"/>
              </a:rPr>
              <a:t>Brume multi protection</a:t>
            </a:r>
          </a:p>
        </p:txBody>
      </p:sp>
      <p:pic>
        <p:nvPicPr>
          <p:cNvPr id="13" name="Image 12">
            <a:extLst>
              <a:ext uri="{FF2B5EF4-FFF2-40B4-BE49-F238E27FC236}">
                <a16:creationId xmlns:a16="http://schemas.microsoft.com/office/drawing/2014/main" id="{CCCB4073-5DD4-4438-5778-8E1EBB4126E3}"/>
              </a:ext>
            </a:extLst>
          </p:cNvPr>
          <p:cNvPicPr>
            <a:picLocks noChangeAspect="1"/>
          </p:cNvPicPr>
          <p:nvPr/>
        </p:nvPicPr>
        <p:blipFill rotWithShape="1">
          <a:blip r:embed="rId3">
            <a:extLst>
              <a:ext uri="{28A0092B-C50C-407E-A947-70E740481C1C}">
                <a14:useLocalDpi xmlns:a14="http://schemas.microsoft.com/office/drawing/2010/main" val="0"/>
              </a:ext>
            </a:extLst>
          </a:blip>
          <a:srcRect l="2519" t="24242" r="4058" b="24502"/>
          <a:stretch/>
        </p:blipFill>
        <p:spPr>
          <a:xfrm>
            <a:off x="110654" y="2480552"/>
            <a:ext cx="11974337" cy="3695413"/>
          </a:xfrm>
          <a:prstGeom prst="rect">
            <a:avLst/>
          </a:prstGeom>
        </p:spPr>
      </p:pic>
    </p:spTree>
    <p:extLst>
      <p:ext uri="{BB962C8B-B14F-4D97-AF65-F5344CB8AC3E}">
        <p14:creationId xmlns:p14="http://schemas.microsoft.com/office/powerpoint/2010/main" val="1418780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952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E074C27-F23A-BEC6-97AE-3C87E176B81F}"/>
              </a:ext>
            </a:extLst>
          </p:cNvPr>
          <p:cNvSpPr txBox="1"/>
          <p:nvPr/>
        </p:nvSpPr>
        <p:spPr>
          <a:xfrm>
            <a:off x="1790699" y="317871"/>
            <a:ext cx="8610599" cy="1015663"/>
          </a:xfrm>
          <a:prstGeom prst="rect">
            <a:avLst/>
          </a:prstGeom>
          <a:noFill/>
        </p:spPr>
        <p:txBody>
          <a:bodyPr wrap="square">
            <a:spAutoFit/>
          </a:bodyPr>
          <a:lstStyle/>
          <a:p>
            <a:pPr algn="ctr"/>
            <a:r>
              <a:rPr lang="en-US" sz="3000" dirty="0">
                <a:solidFill>
                  <a:srgbClr val="3E3E3E"/>
                </a:solidFill>
                <a:effectLst/>
                <a:latin typeface="KyivType Sans2" pitchFamily="2" charset="77"/>
              </a:rPr>
              <a:t>Impact of Air Pollution on </a:t>
            </a:r>
          </a:p>
          <a:p>
            <a:pPr algn="ctr"/>
            <a:r>
              <a:rPr lang="en-US" sz="3000" dirty="0">
                <a:solidFill>
                  <a:srgbClr val="3E3E3E"/>
                </a:solidFill>
                <a:effectLst/>
                <a:latin typeface="KyivType Sans2" pitchFamily="2" charset="77"/>
              </a:rPr>
              <a:t>General Health according to the WHO</a:t>
            </a:r>
          </a:p>
        </p:txBody>
      </p:sp>
      <p:pic>
        <p:nvPicPr>
          <p:cNvPr id="4" name="Image 3">
            <a:extLst>
              <a:ext uri="{FF2B5EF4-FFF2-40B4-BE49-F238E27FC236}">
                <a16:creationId xmlns:a16="http://schemas.microsoft.com/office/drawing/2014/main" id="{2EBFE375-C053-DDB1-AB71-C7A311D87E05}"/>
              </a:ext>
            </a:extLst>
          </p:cNvPr>
          <p:cNvPicPr>
            <a:picLocks noChangeAspect="1"/>
          </p:cNvPicPr>
          <p:nvPr/>
        </p:nvPicPr>
        <p:blipFill rotWithShape="1">
          <a:blip r:embed="rId3"/>
          <a:srcRect l="75985" t="52925" r="3173" b="1439"/>
          <a:stretch/>
        </p:blipFill>
        <p:spPr>
          <a:xfrm>
            <a:off x="152400" y="4359172"/>
            <a:ext cx="1933136" cy="2362200"/>
          </a:xfrm>
          <a:prstGeom prst="rect">
            <a:avLst/>
          </a:prstGeom>
        </p:spPr>
      </p:pic>
      <p:grpSp>
        <p:nvGrpSpPr>
          <p:cNvPr id="6" name="Groupe 5">
            <a:extLst>
              <a:ext uri="{FF2B5EF4-FFF2-40B4-BE49-F238E27FC236}">
                <a16:creationId xmlns:a16="http://schemas.microsoft.com/office/drawing/2014/main" id="{47B86508-F73A-D9A3-0903-B3E18862248E}"/>
              </a:ext>
            </a:extLst>
          </p:cNvPr>
          <p:cNvGrpSpPr/>
          <p:nvPr/>
        </p:nvGrpSpPr>
        <p:grpSpPr>
          <a:xfrm>
            <a:off x="471267" y="1828800"/>
            <a:ext cx="3505200" cy="1877973"/>
            <a:chOff x="133350" y="1990725"/>
            <a:chExt cx="2546498" cy="1877973"/>
          </a:xfrm>
        </p:grpSpPr>
        <p:sp>
          <p:nvSpPr>
            <p:cNvPr id="7" name="ZoneTexte 6">
              <a:extLst>
                <a:ext uri="{FF2B5EF4-FFF2-40B4-BE49-F238E27FC236}">
                  <a16:creationId xmlns:a16="http://schemas.microsoft.com/office/drawing/2014/main" id="{64A819BB-1C8A-B0CD-11DE-94AE51D56E0D}"/>
                </a:ext>
              </a:extLst>
            </p:cNvPr>
            <p:cNvSpPr txBox="1"/>
            <p:nvPr/>
          </p:nvSpPr>
          <p:spPr>
            <a:xfrm rot="5400000">
              <a:off x="571943" y="1552132"/>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20 </a:t>
              </a:r>
              <a:r>
                <a:rPr lang="fr-FR" sz="2400" dirty="0">
                  <a:solidFill>
                    <a:srgbClr val="B7A1C7"/>
                  </a:solidFill>
                </a:rPr>
                <a:t>to</a:t>
              </a:r>
              <a:r>
                <a:rPr lang="fr-FR" sz="5400" dirty="0">
                  <a:solidFill>
                    <a:srgbClr val="B7A1C7"/>
                  </a:solidFill>
                </a:rPr>
                <a:t> 30%</a:t>
              </a:r>
            </a:p>
          </p:txBody>
        </p:sp>
        <p:sp>
          <p:nvSpPr>
            <p:cNvPr id="8" name="Rectangle 7">
              <a:extLst>
                <a:ext uri="{FF2B5EF4-FFF2-40B4-BE49-F238E27FC236}">
                  <a16:creationId xmlns:a16="http://schemas.microsoft.com/office/drawing/2014/main" id="{60BC0605-2213-4C75-A415-50D824BB4E2E}"/>
                </a:ext>
              </a:extLst>
            </p:cNvPr>
            <p:cNvSpPr/>
            <p:nvPr/>
          </p:nvSpPr>
          <p:spPr>
            <a:xfrm>
              <a:off x="133350" y="3345478"/>
              <a:ext cx="2546497" cy="523220"/>
            </a:xfrm>
            <a:prstGeom prst="rect">
              <a:avLst/>
            </a:prstGeom>
          </p:spPr>
          <p:txBody>
            <a:bodyPr wrap="square">
              <a:spAutoFit/>
            </a:bodyPr>
            <a:lstStyle/>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Exposure to air pollution increases the risk of heart attacks and strokes by 20 to 30%.</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grpSp>
        <p:nvGrpSpPr>
          <p:cNvPr id="9" name="Groupe 8">
            <a:extLst>
              <a:ext uri="{FF2B5EF4-FFF2-40B4-BE49-F238E27FC236}">
                <a16:creationId xmlns:a16="http://schemas.microsoft.com/office/drawing/2014/main" id="{3EB3D263-A055-BD0F-5557-CD87A3975673}"/>
              </a:ext>
            </a:extLst>
          </p:cNvPr>
          <p:cNvGrpSpPr/>
          <p:nvPr/>
        </p:nvGrpSpPr>
        <p:grpSpPr>
          <a:xfrm>
            <a:off x="5020408" y="1828800"/>
            <a:ext cx="2529839" cy="2093417"/>
            <a:chOff x="133350" y="1990725"/>
            <a:chExt cx="2546498" cy="2093417"/>
          </a:xfrm>
        </p:grpSpPr>
        <p:sp>
          <p:nvSpPr>
            <p:cNvPr id="10" name="ZoneTexte 9">
              <a:extLst>
                <a:ext uri="{FF2B5EF4-FFF2-40B4-BE49-F238E27FC236}">
                  <a16:creationId xmlns:a16="http://schemas.microsoft.com/office/drawing/2014/main" id="{6E111E75-C562-8BC1-C0FC-954158E0DA26}"/>
                </a:ext>
              </a:extLst>
            </p:cNvPr>
            <p:cNvSpPr txBox="1"/>
            <p:nvPr/>
          </p:nvSpPr>
          <p:spPr>
            <a:xfrm rot="5400000">
              <a:off x="571943" y="1552132"/>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40%</a:t>
              </a:r>
            </a:p>
          </p:txBody>
        </p:sp>
        <p:sp>
          <p:nvSpPr>
            <p:cNvPr id="11" name="Rectangle 10">
              <a:extLst>
                <a:ext uri="{FF2B5EF4-FFF2-40B4-BE49-F238E27FC236}">
                  <a16:creationId xmlns:a16="http://schemas.microsoft.com/office/drawing/2014/main" id="{9ED6C838-7CF0-00D1-63E6-02C87D8B0DA4}"/>
                </a:ext>
              </a:extLst>
            </p:cNvPr>
            <p:cNvSpPr/>
            <p:nvPr/>
          </p:nvSpPr>
          <p:spPr>
            <a:xfrm>
              <a:off x="133350" y="3345478"/>
              <a:ext cx="2546497" cy="738664"/>
            </a:xfrm>
            <a:prstGeom prst="rect">
              <a:avLst/>
            </a:prstGeom>
          </p:spPr>
          <p:txBody>
            <a:bodyPr wrap="square">
              <a:spAutoFit/>
            </a:bodyPr>
            <a:lstStyle/>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About 40% of asthma cases in children are linked to air pollution.</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grpSp>
        <p:nvGrpSpPr>
          <p:cNvPr id="12" name="Groupe 11">
            <a:extLst>
              <a:ext uri="{FF2B5EF4-FFF2-40B4-BE49-F238E27FC236}">
                <a16:creationId xmlns:a16="http://schemas.microsoft.com/office/drawing/2014/main" id="{A83207E1-BBF6-4EA4-6CC3-CA6F235A0BB4}"/>
              </a:ext>
            </a:extLst>
          </p:cNvPr>
          <p:cNvGrpSpPr/>
          <p:nvPr/>
        </p:nvGrpSpPr>
        <p:grpSpPr>
          <a:xfrm>
            <a:off x="8700870" y="1828800"/>
            <a:ext cx="2529839" cy="2308860"/>
            <a:chOff x="133350" y="1990725"/>
            <a:chExt cx="2546498" cy="2308860"/>
          </a:xfrm>
        </p:grpSpPr>
        <p:sp>
          <p:nvSpPr>
            <p:cNvPr id="13" name="ZoneTexte 12">
              <a:extLst>
                <a:ext uri="{FF2B5EF4-FFF2-40B4-BE49-F238E27FC236}">
                  <a16:creationId xmlns:a16="http://schemas.microsoft.com/office/drawing/2014/main" id="{ABDAD1C0-90B3-14CB-9C34-2968D06B494A}"/>
                </a:ext>
              </a:extLst>
            </p:cNvPr>
            <p:cNvSpPr txBox="1"/>
            <p:nvPr/>
          </p:nvSpPr>
          <p:spPr>
            <a:xfrm rot="5400000">
              <a:off x="571943" y="1552132"/>
              <a:ext cx="1669312" cy="2546498"/>
            </a:xfrm>
            <a:prstGeom prst="rect">
              <a:avLst/>
            </a:prstGeom>
          </p:spPr>
          <p:txBody>
            <a:bodyPr vert="vert270" lIns="91440" tIns="45720" rIns="91440" bIns="45720" rtlCol="0" anchor="ctr">
              <a:noAutofit/>
            </a:bodyPr>
            <a:lstStyle>
              <a:defPPr>
                <a:defRPr lang="fr-FR"/>
              </a:defPPr>
              <a:lvl1pPr algn="ctr">
                <a:lnSpc>
                  <a:spcPct val="90000"/>
                </a:lnSpc>
                <a:spcBef>
                  <a:spcPct val="0"/>
                </a:spcBef>
                <a:buNone/>
                <a:defRPr sz="2800">
                  <a:solidFill>
                    <a:srgbClr val="3E3E3E"/>
                  </a:solidFill>
                  <a:latin typeface="KyivType Sans2" panose="00000500000000000000" pitchFamily="50" charset="0"/>
                  <a:ea typeface="+mj-ea"/>
                  <a:cs typeface="+mj-cs"/>
                </a:defRPr>
              </a:lvl1pPr>
            </a:lstStyle>
            <a:p>
              <a:r>
                <a:rPr lang="fr-FR" sz="5400" dirty="0">
                  <a:solidFill>
                    <a:srgbClr val="B7A1C7"/>
                  </a:solidFill>
                </a:rPr>
                <a:t>50%</a:t>
              </a:r>
            </a:p>
          </p:txBody>
        </p:sp>
        <p:sp>
          <p:nvSpPr>
            <p:cNvPr id="14" name="Rectangle 13">
              <a:extLst>
                <a:ext uri="{FF2B5EF4-FFF2-40B4-BE49-F238E27FC236}">
                  <a16:creationId xmlns:a16="http://schemas.microsoft.com/office/drawing/2014/main" id="{2B961EB8-2615-BE1A-EF62-14D21D15FB43}"/>
                </a:ext>
              </a:extLst>
            </p:cNvPr>
            <p:cNvSpPr/>
            <p:nvPr/>
          </p:nvSpPr>
          <p:spPr>
            <a:xfrm>
              <a:off x="133350" y="3345478"/>
              <a:ext cx="2546497" cy="954107"/>
            </a:xfrm>
            <a:prstGeom prst="rect">
              <a:avLst/>
            </a:prstGeom>
          </p:spPr>
          <p:txBody>
            <a:bodyPr wrap="square">
              <a:spAutoFit/>
            </a:bodyPr>
            <a:lstStyle/>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A 50% reduction in PM2.5 levels could save approximately 25 million lives per year.</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grpSp>
      <p:sp>
        <p:nvSpPr>
          <p:cNvPr id="15" name="ZoneTexte 14">
            <a:extLst>
              <a:ext uri="{FF2B5EF4-FFF2-40B4-BE49-F238E27FC236}">
                <a16:creationId xmlns:a16="http://schemas.microsoft.com/office/drawing/2014/main" id="{48BCE825-E234-384A-EC44-48CA23FF62DC}"/>
              </a:ext>
            </a:extLst>
          </p:cNvPr>
          <p:cNvSpPr txBox="1"/>
          <p:nvPr/>
        </p:nvSpPr>
        <p:spPr>
          <a:xfrm>
            <a:off x="2596655" y="4975769"/>
            <a:ext cx="1770775" cy="510778"/>
          </a:xfrm>
          <a:prstGeom prst="roundRect">
            <a:avLst/>
          </a:prstGeom>
          <a:solidFill>
            <a:srgbClr val="EBE6F2"/>
          </a:solidFill>
          <a:ln w="3175">
            <a:solidFill>
              <a:srgbClr val="DACFE3"/>
            </a:solidFill>
          </a:ln>
        </p:spPr>
        <p:txBody>
          <a:bodyPr wrap="square" rtlCol="0">
            <a:spAutoFit/>
          </a:bodyPr>
          <a:lstStyle/>
          <a:p>
            <a:pPr algn="ctr"/>
            <a:r>
              <a:rPr lang="fr-FR" sz="1200" dirty="0" err="1">
                <a:latin typeface="Roboto Light" panose="02000000000000000000" pitchFamily="2" charset="0"/>
                <a:ea typeface="Roboto Light" panose="02000000000000000000" pitchFamily="2" charset="0"/>
              </a:rPr>
              <a:t>Respiratory</a:t>
            </a:r>
            <a:r>
              <a:rPr lang="fr-FR" sz="1200" dirty="0">
                <a:latin typeface="Roboto Light" panose="02000000000000000000" pitchFamily="2" charset="0"/>
                <a:ea typeface="Roboto Light" panose="02000000000000000000" pitchFamily="2" charset="0"/>
              </a:rPr>
              <a:t> </a:t>
            </a:r>
          </a:p>
          <a:p>
            <a:pPr algn="ctr"/>
            <a:r>
              <a:rPr lang="fr-FR" sz="1200" dirty="0" err="1">
                <a:latin typeface="Roboto Light" panose="02000000000000000000" pitchFamily="2" charset="0"/>
                <a:ea typeface="Roboto Light" panose="02000000000000000000" pitchFamily="2" charset="0"/>
              </a:rPr>
              <a:t>diseases</a:t>
            </a:r>
            <a:endParaRPr lang="fr-FR" sz="1200" dirty="0">
              <a:latin typeface="Roboto Light" panose="02000000000000000000" pitchFamily="2" charset="0"/>
              <a:ea typeface="Roboto Light" panose="02000000000000000000" pitchFamily="2" charset="0"/>
            </a:endParaRPr>
          </a:p>
        </p:txBody>
      </p:sp>
      <p:sp>
        <p:nvSpPr>
          <p:cNvPr id="16" name="ZoneTexte 15">
            <a:extLst>
              <a:ext uri="{FF2B5EF4-FFF2-40B4-BE49-F238E27FC236}">
                <a16:creationId xmlns:a16="http://schemas.microsoft.com/office/drawing/2014/main" id="{B32808F5-DE95-794E-41A4-1203142719CD}"/>
              </a:ext>
            </a:extLst>
          </p:cNvPr>
          <p:cNvSpPr txBox="1"/>
          <p:nvPr/>
        </p:nvSpPr>
        <p:spPr>
          <a:xfrm>
            <a:off x="3908474" y="5980272"/>
            <a:ext cx="1770775" cy="510778"/>
          </a:xfrm>
          <a:prstGeom prst="roundRect">
            <a:avLst/>
          </a:prstGeom>
          <a:solidFill>
            <a:srgbClr val="EBE6F2"/>
          </a:solidFill>
          <a:ln w="3175">
            <a:solidFill>
              <a:srgbClr val="DACFE3"/>
            </a:solidFill>
          </a:ln>
        </p:spPr>
        <p:txBody>
          <a:bodyPr wrap="square" rtlCol="0">
            <a:spAutoFit/>
          </a:bodyPr>
          <a:lstStyle/>
          <a:p>
            <a:pPr algn="ctr"/>
            <a:r>
              <a:rPr lang="fr-FR" sz="1200" dirty="0" err="1">
                <a:latin typeface="Roboto Light" panose="02000000000000000000" pitchFamily="2" charset="0"/>
                <a:ea typeface="Roboto Light" panose="02000000000000000000" pitchFamily="2" charset="0"/>
              </a:rPr>
              <a:t>Cardiovascular</a:t>
            </a:r>
            <a:r>
              <a:rPr lang="fr-FR" sz="1200" dirty="0">
                <a:latin typeface="Roboto Light" panose="02000000000000000000" pitchFamily="2" charset="0"/>
                <a:ea typeface="Roboto Light" panose="02000000000000000000" pitchFamily="2" charset="0"/>
              </a:rPr>
              <a:t> </a:t>
            </a:r>
            <a:r>
              <a:rPr lang="fr-FR" sz="1200" dirty="0" err="1">
                <a:latin typeface="Roboto Light" panose="02000000000000000000" pitchFamily="2" charset="0"/>
                <a:ea typeface="Roboto Light" panose="02000000000000000000" pitchFamily="2" charset="0"/>
              </a:rPr>
              <a:t>diseases</a:t>
            </a:r>
            <a:endParaRPr lang="fr-FR" sz="1200" dirty="0">
              <a:latin typeface="Roboto Light" panose="02000000000000000000" pitchFamily="2" charset="0"/>
              <a:ea typeface="Roboto Light" panose="02000000000000000000" pitchFamily="2" charset="0"/>
            </a:endParaRPr>
          </a:p>
        </p:txBody>
      </p:sp>
      <p:sp>
        <p:nvSpPr>
          <p:cNvPr id="17" name="ZoneTexte 16">
            <a:extLst>
              <a:ext uri="{FF2B5EF4-FFF2-40B4-BE49-F238E27FC236}">
                <a16:creationId xmlns:a16="http://schemas.microsoft.com/office/drawing/2014/main" id="{39326EF0-FFFA-0FBD-FD69-6506D14C3F5F}"/>
              </a:ext>
            </a:extLst>
          </p:cNvPr>
          <p:cNvSpPr txBox="1"/>
          <p:nvPr/>
        </p:nvSpPr>
        <p:spPr>
          <a:xfrm>
            <a:off x="6095999" y="5300270"/>
            <a:ext cx="1770775" cy="510778"/>
          </a:xfrm>
          <a:prstGeom prst="roundRect">
            <a:avLst/>
          </a:prstGeom>
          <a:solidFill>
            <a:srgbClr val="EBE6F2"/>
          </a:solidFill>
          <a:ln w="3175">
            <a:solidFill>
              <a:srgbClr val="DACFE3"/>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Lung </a:t>
            </a:r>
          </a:p>
          <a:p>
            <a:pPr algn="ctr"/>
            <a:r>
              <a:rPr lang="fr-FR" sz="1200" dirty="0">
                <a:latin typeface="Roboto Light" panose="02000000000000000000" pitchFamily="2" charset="0"/>
                <a:ea typeface="Roboto Light" panose="02000000000000000000" pitchFamily="2" charset="0"/>
              </a:rPr>
              <a:t>cancer</a:t>
            </a:r>
          </a:p>
        </p:txBody>
      </p:sp>
      <p:sp>
        <p:nvSpPr>
          <p:cNvPr id="18" name="ZoneTexte 17">
            <a:extLst>
              <a:ext uri="{FF2B5EF4-FFF2-40B4-BE49-F238E27FC236}">
                <a16:creationId xmlns:a16="http://schemas.microsoft.com/office/drawing/2014/main" id="{AFE84FD4-7EA0-9C5D-569D-42A63226E2CC}"/>
              </a:ext>
            </a:extLst>
          </p:cNvPr>
          <p:cNvSpPr txBox="1"/>
          <p:nvPr/>
        </p:nvSpPr>
        <p:spPr>
          <a:xfrm>
            <a:off x="8001000" y="6023492"/>
            <a:ext cx="1770775" cy="510778"/>
          </a:xfrm>
          <a:prstGeom prst="roundRect">
            <a:avLst/>
          </a:prstGeom>
          <a:solidFill>
            <a:srgbClr val="EBE6F2"/>
          </a:solidFill>
          <a:ln w="3175">
            <a:solidFill>
              <a:srgbClr val="DACFE3"/>
            </a:solidFill>
          </a:ln>
        </p:spPr>
        <p:txBody>
          <a:bodyPr wrap="square" rtlCol="0">
            <a:spAutoFit/>
          </a:bodyPr>
          <a:lstStyle/>
          <a:p>
            <a:pPr algn="ctr"/>
            <a:r>
              <a:rPr lang="fr-FR" sz="1200" dirty="0" err="1">
                <a:latin typeface="Roboto Light" panose="02000000000000000000" pitchFamily="2" charset="0"/>
                <a:ea typeface="Roboto Light" panose="02000000000000000000" pitchFamily="2" charset="0"/>
              </a:rPr>
              <a:t>Reduced</a:t>
            </a:r>
            <a:r>
              <a:rPr lang="fr-FR" sz="1200" dirty="0">
                <a:latin typeface="Roboto Light" panose="02000000000000000000" pitchFamily="2" charset="0"/>
                <a:ea typeface="Roboto Light" panose="02000000000000000000" pitchFamily="2" charset="0"/>
              </a:rPr>
              <a:t> immune </a:t>
            </a:r>
            <a:r>
              <a:rPr lang="fr-FR" sz="1200" dirty="0" err="1">
                <a:latin typeface="Roboto Light" panose="02000000000000000000" pitchFamily="2" charset="0"/>
                <a:ea typeface="Roboto Light" panose="02000000000000000000" pitchFamily="2" charset="0"/>
              </a:rPr>
              <a:t>capacity</a:t>
            </a:r>
            <a:endParaRPr lang="fr-FR" sz="1200" dirty="0">
              <a:latin typeface="Roboto Light" panose="02000000000000000000" pitchFamily="2" charset="0"/>
              <a:ea typeface="Roboto Light" panose="02000000000000000000" pitchFamily="2" charset="0"/>
            </a:endParaRPr>
          </a:p>
        </p:txBody>
      </p:sp>
      <p:sp>
        <p:nvSpPr>
          <p:cNvPr id="19" name="ZoneTexte 18">
            <a:extLst>
              <a:ext uri="{FF2B5EF4-FFF2-40B4-BE49-F238E27FC236}">
                <a16:creationId xmlns:a16="http://schemas.microsoft.com/office/drawing/2014/main" id="{EEF19874-D60F-D161-D7BD-5463FD3053A1}"/>
              </a:ext>
            </a:extLst>
          </p:cNvPr>
          <p:cNvSpPr txBox="1"/>
          <p:nvPr/>
        </p:nvSpPr>
        <p:spPr>
          <a:xfrm>
            <a:off x="10106462" y="4975769"/>
            <a:ext cx="1770775" cy="510778"/>
          </a:xfrm>
          <a:prstGeom prst="roundRect">
            <a:avLst/>
          </a:prstGeom>
          <a:solidFill>
            <a:srgbClr val="EBE6F2"/>
          </a:solidFill>
          <a:ln w="3175">
            <a:solidFill>
              <a:srgbClr val="DACFE3"/>
            </a:solid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Effects on pregnancy and development</a:t>
            </a:r>
            <a:endParaRPr lang="fr-FR" sz="12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33347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86C09EA-BBCC-EA73-A621-F70505313367}"/>
              </a:ext>
            </a:extLst>
          </p:cNvPr>
          <p:cNvSpPr txBox="1"/>
          <p:nvPr/>
        </p:nvSpPr>
        <p:spPr>
          <a:xfrm>
            <a:off x="2223867" y="323730"/>
            <a:ext cx="7744264" cy="1015663"/>
          </a:xfrm>
          <a:prstGeom prst="rect">
            <a:avLst/>
          </a:prstGeom>
          <a:noFill/>
        </p:spPr>
        <p:txBody>
          <a:bodyPr wrap="square">
            <a:spAutoFit/>
          </a:bodyPr>
          <a:lstStyle/>
          <a:p>
            <a:pPr algn="ctr"/>
            <a:r>
              <a:rPr lang="en-US" sz="3000" dirty="0">
                <a:solidFill>
                  <a:srgbClr val="3E3E3E"/>
                </a:solidFill>
                <a:effectLst/>
                <a:latin typeface="KyivType Sans2" pitchFamily="2" charset="77"/>
              </a:rPr>
              <a:t>Impact of Air Pollution </a:t>
            </a:r>
          </a:p>
          <a:p>
            <a:pPr algn="ctr"/>
            <a:r>
              <a:rPr lang="en-US" sz="3000" dirty="0">
                <a:solidFill>
                  <a:srgbClr val="3E3E3E"/>
                </a:solidFill>
                <a:effectLst/>
                <a:latin typeface="KyivType Sans2" pitchFamily="2" charset="77"/>
              </a:rPr>
              <a:t>on the Environment</a:t>
            </a:r>
          </a:p>
        </p:txBody>
      </p:sp>
      <p:pic>
        <p:nvPicPr>
          <p:cNvPr id="5" name="Image 4">
            <a:extLst>
              <a:ext uri="{FF2B5EF4-FFF2-40B4-BE49-F238E27FC236}">
                <a16:creationId xmlns:a16="http://schemas.microsoft.com/office/drawing/2014/main" id="{4F1022B7-B593-8CF5-80D2-1D105B19DD88}"/>
              </a:ext>
            </a:extLst>
          </p:cNvPr>
          <p:cNvPicPr>
            <a:picLocks noChangeAspect="1"/>
          </p:cNvPicPr>
          <p:nvPr/>
        </p:nvPicPr>
        <p:blipFill rotWithShape="1">
          <a:blip r:embed="rId3"/>
          <a:srcRect l="1413" t="2036" r="-1"/>
          <a:stretch/>
        </p:blipFill>
        <p:spPr>
          <a:xfrm>
            <a:off x="3733800" y="2209800"/>
            <a:ext cx="5315702" cy="3667647"/>
          </a:xfrm>
          <a:prstGeom prst="wedgeRectCallout">
            <a:avLst/>
          </a:prstGeom>
        </p:spPr>
      </p:pic>
      <p:sp>
        <p:nvSpPr>
          <p:cNvPr id="6" name="ZoneTexte 5">
            <a:extLst>
              <a:ext uri="{FF2B5EF4-FFF2-40B4-BE49-F238E27FC236}">
                <a16:creationId xmlns:a16="http://schemas.microsoft.com/office/drawing/2014/main" id="{3118CE32-CC7B-E3D4-B2F2-B984AD0F5C35}"/>
              </a:ext>
            </a:extLst>
          </p:cNvPr>
          <p:cNvSpPr txBox="1"/>
          <p:nvPr/>
        </p:nvSpPr>
        <p:spPr>
          <a:xfrm>
            <a:off x="1143000" y="2053410"/>
            <a:ext cx="1770775" cy="830997"/>
          </a:xfrm>
          <a:prstGeom prst="rect">
            <a:avLst/>
          </a:prstGeom>
          <a:noFill/>
          <a:ln w="3175">
            <a:solidFill>
              <a:schemeClr val="tx1">
                <a:lumMod val="50000"/>
                <a:lumOff val="50000"/>
              </a:schemeClr>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ACIDIFICATION</a:t>
            </a:r>
          </a:p>
          <a:p>
            <a:pPr algn="ctr"/>
            <a:endParaRPr lang="fr-FR" sz="1200"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Acid rain affecting soils, lakes, and forests.</a:t>
            </a:r>
            <a:endParaRPr lang="fr-FR" sz="1200" dirty="0">
              <a:latin typeface="Roboto Light" panose="02000000000000000000" pitchFamily="2" charset="0"/>
              <a:ea typeface="Roboto Light" panose="02000000000000000000" pitchFamily="2" charset="0"/>
            </a:endParaRPr>
          </a:p>
        </p:txBody>
      </p:sp>
      <p:sp>
        <p:nvSpPr>
          <p:cNvPr id="7" name="ZoneTexte 6">
            <a:extLst>
              <a:ext uri="{FF2B5EF4-FFF2-40B4-BE49-F238E27FC236}">
                <a16:creationId xmlns:a16="http://schemas.microsoft.com/office/drawing/2014/main" id="{854D333E-1940-D015-DAF7-D9FF3362A36A}"/>
              </a:ext>
            </a:extLst>
          </p:cNvPr>
          <p:cNvSpPr txBox="1"/>
          <p:nvPr/>
        </p:nvSpPr>
        <p:spPr>
          <a:xfrm>
            <a:off x="544533" y="4953000"/>
            <a:ext cx="1770775" cy="1200329"/>
          </a:xfrm>
          <a:prstGeom prst="rect">
            <a:avLst/>
          </a:prstGeom>
          <a:noFill/>
          <a:ln w="3175">
            <a:solidFill>
              <a:schemeClr val="tx1">
                <a:lumMod val="50000"/>
                <a:lumOff val="50000"/>
              </a:schemeClr>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EUTROPHICATION</a:t>
            </a:r>
          </a:p>
          <a:p>
            <a:pPr algn="ctr"/>
            <a:endParaRPr lang="fr-FR" sz="1200"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Nutrient deposition in aquatic ecosystems causing algae proliferation.</a:t>
            </a:r>
            <a:endParaRPr lang="fr-FR" sz="1200" dirty="0">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1E43E9DF-FB6A-F085-8A17-0DDAB011AAEA}"/>
              </a:ext>
            </a:extLst>
          </p:cNvPr>
          <p:cNvSpPr txBox="1"/>
          <p:nvPr/>
        </p:nvSpPr>
        <p:spPr>
          <a:xfrm>
            <a:off x="9674047" y="1794301"/>
            <a:ext cx="2289353" cy="830997"/>
          </a:xfrm>
          <a:prstGeom prst="rect">
            <a:avLst/>
          </a:prstGeom>
          <a:noFill/>
          <a:ln w="3175">
            <a:solidFill>
              <a:schemeClr val="tx1">
                <a:lumMod val="50000"/>
                <a:lumOff val="50000"/>
              </a:schemeClr>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CROP DAMAGE</a:t>
            </a:r>
          </a:p>
          <a:p>
            <a:pPr algn="ctr"/>
            <a:endParaRPr lang="fr-FR" sz="1200" dirty="0">
              <a:latin typeface="Roboto Light" panose="02000000000000000000" pitchFamily="2" charset="0"/>
              <a:ea typeface="Roboto Light" panose="02000000000000000000" pitchFamily="2" charset="0"/>
            </a:endParaRPr>
          </a:p>
          <a:p>
            <a:pPr algn="ctr"/>
            <a:r>
              <a:rPr lang="fr-FR" sz="1200" dirty="0" err="1">
                <a:latin typeface="Roboto Light" panose="02000000000000000000" pitchFamily="2" charset="0"/>
                <a:ea typeface="Roboto Light" panose="02000000000000000000" pitchFamily="2" charset="0"/>
              </a:rPr>
              <a:t>Tropospheric</a:t>
            </a:r>
            <a:r>
              <a:rPr lang="fr-FR" sz="1200" dirty="0">
                <a:latin typeface="Roboto Light" panose="02000000000000000000" pitchFamily="2" charset="0"/>
                <a:ea typeface="Roboto Light" panose="02000000000000000000" pitchFamily="2" charset="0"/>
              </a:rPr>
              <a:t> ozone </a:t>
            </a:r>
          </a:p>
          <a:p>
            <a:pPr algn="ctr"/>
            <a:r>
              <a:rPr lang="fr-FR" sz="1200" dirty="0" err="1">
                <a:latin typeface="Roboto Light" panose="02000000000000000000" pitchFamily="2" charset="0"/>
                <a:ea typeface="Roboto Light" panose="02000000000000000000" pitchFamily="2" charset="0"/>
              </a:rPr>
              <a:t>damaging</a:t>
            </a:r>
            <a:r>
              <a:rPr lang="fr-FR" sz="1200" dirty="0">
                <a:latin typeface="Roboto Light" panose="02000000000000000000" pitchFamily="2" charset="0"/>
                <a:ea typeface="Roboto Light" panose="02000000000000000000" pitchFamily="2" charset="0"/>
              </a:rPr>
              <a:t> plants.</a:t>
            </a:r>
          </a:p>
        </p:txBody>
      </p:sp>
      <p:sp>
        <p:nvSpPr>
          <p:cNvPr id="9" name="ZoneTexte 8">
            <a:extLst>
              <a:ext uri="{FF2B5EF4-FFF2-40B4-BE49-F238E27FC236}">
                <a16:creationId xmlns:a16="http://schemas.microsoft.com/office/drawing/2014/main" id="{D648C2C0-A9AA-6F7F-8B0E-5CD58E2C60C4}"/>
              </a:ext>
            </a:extLst>
          </p:cNvPr>
          <p:cNvSpPr txBox="1"/>
          <p:nvPr/>
        </p:nvSpPr>
        <p:spPr>
          <a:xfrm>
            <a:off x="9582606" y="5137665"/>
            <a:ext cx="2380794" cy="830997"/>
          </a:xfrm>
          <a:prstGeom prst="rect">
            <a:avLst/>
          </a:prstGeom>
          <a:noFill/>
          <a:ln w="3175">
            <a:solidFill>
              <a:schemeClr val="tx1">
                <a:lumMod val="50000"/>
                <a:lumOff val="50000"/>
              </a:schemeClr>
            </a:solid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CLIMATE CHANGE</a:t>
            </a:r>
          </a:p>
          <a:p>
            <a:pPr algn="ctr"/>
            <a:endParaRPr lang="fr-FR" sz="1200"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Greenhouse gases contributing to global warming.</a:t>
            </a:r>
            <a:endParaRPr lang="fr-FR" sz="12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110858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426E59-DF04-E9A3-E78D-F6A6E7A06DCE}"/>
              </a:ext>
            </a:extLst>
          </p:cNvPr>
          <p:cNvSpPr txBox="1"/>
          <p:nvPr/>
        </p:nvSpPr>
        <p:spPr>
          <a:xfrm>
            <a:off x="2223867" y="323730"/>
            <a:ext cx="7744264" cy="553998"/>
          </a:xfrm>
          <a:prstGeom prst="rect">
            <a:avLst/>
          </a:prstGeom>
          <a:noFill/>
        </p:spPr>
        <p:txBody>
          <a:bodyPr wrap="square">
            <a:spAutoFit/>
          </a:bodyPr>
          <a:lstStyle/>
          <a:p>
            <a:pPr algn="ctr"/>
            <a:r>
              <a:rPr lang="fr-FR" sz="3000" dirty="0">
                <a:solidFill>
                  <a:srgbClr val="3E3E3E"/>
                </a:solidFill>
                <a:effectLst/>
                <a:latin typeface="KyivType Sans2" pitchFamily="2" charset="77"/>
              </a:rPr>
              <a:t>Domestic Pollution</a:t>
            </a:r>
          </a:p>
        </p:txBody>
      </p:sp>
      <p:sp>
        <p:nvSpPr>
          <p:cNvPr id="4" name="Rectangle 3">
            <a:extLst>
              <a:ext uri="{FF2B5EF4-FFF2-40B4-BE49-F238E27FC236}">
                <a16:creationId xmlns:a16="http://schemas.microsoft.com/office/drawing/2014/main" id="{97CA2230-8252-9ECD-3DAE-94B0565DA3A0}"/>
              </a:ext>
            </a:extLst>
          </p:cNvPr>
          <p:cNvSpPr/>
          <p:nvPr/>
        </p:nvSpPr>
        <p:spPr>
          <a:xfrm>
            <a:off x="1210175" y="1447800"/>
            <a:ext cx="9771647" cy="1169551"/>
          </a:xfrm>
          <a:prstGeom prst="rect">
            <a:avLst/>
          </a:prstGeom>
          <a:noFill/>
          <a:ln>
            <a:noFill/>
          </a:ln>
        </p:spPr>
        <p:txBody>
          <a:bodyPr wrap="square">
            <a:spAutoFit/>
          </a:bodyPr>
          <a:lstStyle/>
          <a:p>
            <a:pPr algn="just"/>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a:p>
            <a:pPr algn="just">
              <a:lnSpc>
                <a:spcPct val="150000"/>
              </a:lnSpc>
            </a:pPr>
            <a:r>
              <a:rPr lang="en-US"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Contamination of air, water, and surfaces inside homes and buildings by harmful substances.</a:t>
            </a:r>
          </a:p>
          <a:p>
            <a:pPr algn="just">
              <a:lnSpc>
                <a:spcPct val="150000"/>
              </a:lnSpc>
            </a:pPr>
            <a:r>
              <a:rPr lang="en-US"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rPr>
              <a:t>These pollutants can come from various internal sources and can have adverse effects on human health and the indoor environment.</a:t>
            </a:r>
            <a:endPar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Rectangle 10">
            <a:extLst>
              <a:ext uri="{FF2B5EF4-FFF2-40B4-BE49-F238E27FC236}">
                <a16:creationId xmlns:a16="http://schemas.microsoft.com/office/drawing/2014/main" id="{39CFC583-9780-19AD-5553-9B8E671EFBC2}"/>
              </a:ext>
            </a:extLst>
          </p:cNvPr>
          <p:cNvSpPr/>
          <p:nvPr/>
        </p:nvSpPr>
        <p:spPr>
          <a:xfrm>
            <a:off x="724321" y="4353580"/>
            <a:ext cx="1679385" cy="523220"/>
          </a:xfrm>
          <a:prstGeom prst="rect">
            <a:avLst/>
          </a:prstGeom>
          <a:solidFill>
            <a:srgbClr val="EBE6F2"/>
          </a:solidFill>
        </p:spPr>
        <p:txBody>
          <a:bodyPr wrap="square">
            <a:spAutoFit/>
          </a:bodyPr>
          <a:lstStyle/>
          <a:p>
            <a:pPr algn="ct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Cleaning</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p>
          <a:p>
            <a:pPr algn="ct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products</a:t>
            </a:r>
            <a:endParaRPr lang="fr-FR" sz="1400" baseline="300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2" name="Rectangle 11">
            <a:extLst>
              <a:ext uri="{FF2B5EF4-FFF2-40B4-BE49-F238E27FC236}">
                <a16:creationId xmlns:a16="http://schemas.microsoft.com/office/drawing/2014/main" id="{EBADF471-B6FA-70A3-86B8-996A02A17371}"/>
              </a:ext>
            </a:extLst>
          </p:cNvPr>
          <p:cNvSpPr/>
          <p:nvPr/>
        </p:nvSpPr>
        <p:spPr>
          <a:xfrm>
            <a:off x="9675716" y="4353580"/>
            <a:ext cx="1679385" cy="523220"/>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Pesticides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chemical</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products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3" name="Rectangle 12">
            <a:extLst>
              <a:ext uri="{FF2B5EF4-FFF2-40B4-BE49-F238E27FC236}">
                <a16:creationId xmlns:a16="http://schemas.microsoft.com/office/drawing/2014/main" id="{B3492E6F-ED26-CF4F-3C42-C6F292B5AE7A}"/>
              </a:ext>
            </a:extLst>
          </p:cNvPr>
          <p:cNvSpPr/>
          <p:nvPr/>
        </p:nvSpPr>
        <p:spPr>
          <a:xfrm>
            <a:off x="6095158" y="4353580"/>
            <a:ext cx="1679385" cy="523220"/>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Building </a:t>
            </a:r>
          </a:p>
          <a:p>
            <a:pPr algn="ct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materials</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4" name="Rectangle 13">
            <a:extLst>
              <a:ext uri="{FF2B5EF4-FFF2-40B4-BE49-F238E27FC236}">
                <a16:creationId xmlns:a16="http://schemas.microsoft.com/office/drawing/2014/main" id="{97693E23-B051-F5A0-B8B7-A99689E9DB1E}"/>
              </a:ext>
            </a:extLst>
          </p:cNvPr>
          <p:cNvSpPr/>
          <p:nvPr/>
        </p:nvSpPr>
        <p:spPr>
          <a:xfrm>
            <a:off x="4304879" y="4353580"/>
            <a:ext cx="1679385" cy="523220"/>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Combustion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appliances</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5" name="Rectangle 14">
            <a:extLst>
              <a:ext uri="{FF2B5EF4-FFF2-40B4-BE49-F238E27FC236}">
                <a16:creationId xmlns:a16="http://schemas.microsoft.com/office/drawing/2014/main" id="{EFBB75A9-7A4F-71B5-0268-97FEFB7DF665}"/>
              </a:ext>
            </a:extLst>
          </p:cNvPr>
          <p:cNvSpPr/>
          <p:nvPr/>
        </p:nvSpPr>
        <p:spPr>
          <a:xfrm>
            <a:off x="2514600" y="4353580"/>
            <a:ext cx="1679385" cy="523220"/>
          </a:xfrm>
          <a:prstGeom prst="rect">
            <a:avLst/>
          </a:prstGeom>
          <a:solidFill>
            <a:srgbClr val="EBE6F2"/>
          </a:solidFill>
        </p:spPr>
        <p:txBody>
          <a:bodyPr wrap="square">
            <a:spAutoFit/>
          </a:bodyPr>
          <a:lstStyle/>
          <a:p>
            <a:pPr algn="ctr"/>
            <a:r>
              <a:rPr lang="fr-FR" sz="1400" b="1" dirty="0">
                <a:solidFill>
                  <a:schemeClr val="tx1">
                    <a:lumMod val="75000"/>
                    <a:lumOff val="25000"/>
                  </a:schemeClr>
                </a:solidFill>
                <a:latin typeface="Roboto Light" panose="02000000000000000000" pitchFamily="2" charset="0"/>
                <a:ea typeface="Roboto Light" panose="02000000000000000000" pitchFamily="2" charset="0"/>
              </a:rPr>
              <a:t>Tobacco </a:t>
            </a:r>
          </a:p>
          <a:p>
            <a:pPr algn="ct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smoke</a:t>
            </a:r>
            <a:endParaRPr lang="fr-FR" sz="1400" dirty="0">
              <a:solidFill>
                <a:schemeClr val="tx1">
                  <a:lumMod val="75000"/>
                  <a:lumOff val="25000"/>
                </a:schemeClr>
              </a:solidFill>
              <a:latin typeface="Roboto Light" panose="02000000000000000000" pitchFamily="2" charset="0"/>
              <a:ea typeface="Roboto Light" panose="02000000000000000000" pitchFamily="2" charset="0"/>
            </a:endParaRPr>
          </a:p>
        </p:txBody>
      </p:sp>
      <p:sp>
        <p:nvSpPr>
          <p:cNvPr id="16" name="Rectangle 15">
            <a:extLst>
              <a:ext uri="{FF2B5EF4-FFF2-40B4-BE49-F238E27FC236}">
                <a16:creationId xmlns:a16="http://schemas.microsoft.com/office/drawing/2014/main" id="{93D50767-6E5D-D627-54F0-142A2F234C66}"/>
              </a:ext>
            </a:extLst>
          </p:cNvPr>
          <p:cNvSpPr/>
          <p:nvPr/>
        </p:nvSpPr>
        <p:spPr>
          <a:xfrm>
            <a:off x="7885437" y="4353580"/>
            <a:ext cx="1679385" cy="523220"/>
          </a:xfrm>
          <a:prstGeom prst="rect">
            <a:avLst/>
          </a:prstGeom>
          <a:solidFill>
            <a:srgbClr val="EBE6F2"/>
          </a:solidFill>
        </p:spPr>
        <p:txBody>
          <a:bodyPr wrap="square">
            <a:spAutoFit/>
          </a:bodyPr>
          <a:lstStyle/>
          <a:p>
            <a:pPr algn="ct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Molds</a:t>
            </a:r>
            <a:r>
              <a:rPr lang="fr-FR" sz="1400" b="1" dirty="0">
                <a:solidFill>
                  <a:schemeClr val="tx1">
                    <a:lumMod val="75000"/>
                    <a:lumOff val="25000"/>
                  </a:schemeClr>
                </a:solidFill>
                <a:latin typeface="Roboto Light" panose="02000000000000000000" pitchFamily="2" charset="0"/>
                <a:ea typeface="Roboto Light" panose="02000000000000000000" pitchFamily="2" charset="0"/>
              </a:rPr>
              <a:t> and </a:t>
            </a:r>
            <a:r>
              <a:rPr lang="fr-FR" sz="1400" b="1" dirty="0" err="1">
                <a:solidFill>
                  <a:schemeClr val="tx1">
                    <a:lumMod val="75000"/>
                    <a:lumOff val="25000"/>
                  </a:schemeClr>
                </a:solidFill>
                <a:latin typeface="Roboto Light" panose="02000000000000000000" pitchFamily="2" charset="0"/>
                <a:ea typeface="Roboto Light" panose="02000000000000000000" pitchFamily="2" charset="0"/>
              </a:rPr>
              <a:t>allergens</a:t>
            </a:r>
            <a:endParaRPr lang="en-US" sz="1400" dirty="0">
              <a:solidFill>
                <a:schemeClr val="tx1">
                  <a:lumMod val="75000"/>
                  <a:lumOff val="25000"/>
                </a:schemeClr>
              </a:solidFill>
              <a:latin typeface="Roboto Light" panose="02000000000000000000" pitchFamily="2" charset="0"/>
              <a:ea typeface="Roboto Light" panose="02000000000000000000" pitchFamily="2" charset="0"/>
            </a:endParaRPr>
          </a:p>
        </p:txBody>
      </p:sp>
      <p:pic>
        <p:nvPicPr>
          <p:cNvPr id="20" name="Image 19" descr="Une image contenant texte, Police, conception, typographie&#10;&#10;Description générée automatiquement">
            <a:extLst>
              <a:ext uri="{FF2B5EF4-FFF2-40B4-BE49-F238E27FC236}">
                <a16:creationId xmlns:a16="http://schemas.microsoft.com/office/drawing/2014/main" id="{C2A82C2B-2C00-4F88-6535-1366C14446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9" r="76421" b="49961"/>
          <a:stretch/>
        </p:blipFill>
        <p:spPr>
          <a:xfrm>
            <a:off x="954056" y="2885420"/>
            <a:ext cx="1219914" cy="1305580"/>
          </a:xfrm>
          <a:prstGeom prst="rect">
            <a:avLst/>
          </a:prstGeom>
        </p:spPr>
      </p:pic>
      <p:pic>
        <p:nvPicPr>
          <p:cNvPr id="21" name="Image 20" descr="Une image contenant texte, Police, conception, typographie&#10;&#10;Description générée automatiquement">
            <a:extLst>
              <a:ext uri="{FF2B5EF4-FFF2-40B4-BE49-F238E27FC236}">
                <a16:creationId xmlns:a16="http://schemas.microsoft.com/office/drawing/2014/main" id="{43161D61-6FB5-B612-DC5B-B03E7E6718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006" t="1500" r="48415" b="50000"/>
          <a:stretch/>
        </p:blipFill>
        <p:spPr>
          <a:xfrm>
            <a:off x="2744335" y="2885420"/>
            <a:ext cx="1219914" cy="1305580"/>
          </a:xfrm>
          <a:prstGeom prst="rect">
            <a:avLst/>
          </a:prstGeom>
        </p:spPr>
      </p:pic>
      <p:pic>
        <p:nvPicPr>
          <p:cNvPr id="22" name="Image 21" descr="Une image contenant texte, Police, conception, typographie&#10;&#10;Description générée automatiquement">
            <a:extLst>
              <a:ext uri="{FF2B5EF4-FFF2-40B4-BE49-F238E27FC236}">
                <a16:creationId xmlns:a16="http://schemas.microsoft.com/office/drawing/2014/main" id="{CBF72FCA-46D5-722F-4981-5613550F443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702" t="1500" r="24719" b="50000"/>
          <a:stretch/>
        </p:blipFill>
        <p:spPr>
          <a:xfrm>
            <a:off x="4534614" y="2885420"/>
            <a:ext cx="1219914" cy="1305580"/>
          </a:xfrm>
          <a:prstGeom prst="rect">
            <a:avLst/>
          </a:prstGeom>
        </p:spPr>
      </p:pic>
      <p:pic>
        <p:nvPicPr>
          <p:cNvPr id="23" name="Image 22" descr="Une image contenant texte, Police, conception, typographie&#10;&#10;Description générée automatiquement">
            <a:extLst>
              <a:ext uri="{FF2B5EF4-FFF2-40B4-BE49-F238E27FC236}">
                <a16:creationId xmlns:a16="http://schemas.microsoft.com/office/drawing/2014/main" id="{EF032842-BD9E-D7D7-4791-64FA2E9E92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790" t="1500" r="-823" b="50000"/>
          <a:stretch/>
        </p:blipFill>
        <p:spPr>
          <a:xfrm>
            <a:off x="6324892" y="2885420"/>
            <a:ext cx="1295107" cy="1305580"/>
          </a:xfrm>
          <a:prstGeom prst="rect">
            <a:avLst/>
          </a:prstGeom>
        </p:spPr>
      </p:pic>
      <p:pic>
        <p:nvPicPr>
          <p:cNvPr id="24" name="Image 23" descr="Une image contenant texte, Police, conception, typographie&#10;&#10;Description générée automatiquement">
            <a:extLst>
              <a:ext uri="{FF2B5EF4-FFF2-40B4-BE49-F238E27FC236}">
                <a16:creationId xmlns:a16="http://schemas.microsoft.com/office/drawing/2014/main" id="{8187DBAE-D181-799F-85A4-FFFE2E7227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07" t="56040" r="74214" b="-4540"/>
          <a:stretch/>
        </p:blipFill>
        <p:spPr>
          <a:xfrm>
            <a:off x="8115172" y="2885420"/>
            <a:ext cx="1219914" cy="1305580"/>
          </a:xfrm>
          <a:prstGeom prst="rect">
            <a:avLst/>
          </a:prstGeom>
        </p:spPr>
      </p:pic>
      <p:pic>
        <p:nvPicPr>
          <p:cNvPr id="25" name="Image 24" descr="Une image contenant texte, Police, conception, typographie&#10;&#10;Description générée automatiquement">
            <a:extLst>
              <a:ext uri="{FF2B5EF4-FFF2-40B4-BE49-F238E27FC236}">
                <a16:creationId xmlns:a16="http://schemas.microsoft.com/office/drawing/2014/main" id="{19959925-BF29-4E29-E8D8-784A9F62E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196" t="55249" r="47225" b="-3749"/>
          <a:stretch/>
        </p:blipFill>
        <p:spPr>
          <a:xfrm>
            <a:off x="9905451" y="2885420"/>
            <a:ext cx="1219914" cy="1305580"/>
          </a:xfrm>
          <a:prstGeom prst="rect">
            <a:avLst/>
          </a:prstGeom>
        </p:spPr>
      </p:pic>
      <p:sp>
        <p:nvSpPr>
          <p:cNvPr id="26" name="Rectangle 25">
            <a:extLst>
              <a:ext uri="{FF2B5EF4-FFF2-40B4-BE49-F238E27FC236}">
                <a16:creationId xmlns:a16="http://schemas.microsoft.com/office/drawing/2014/main" id="{FC4E4238-2C45-D82B-4F3F-035510328CFF}"/>
              </a:ext>
            </a:extLst>
          </p:cNvPr>
          <p:cNvSpPr/>
          <p:nvPr/>
        </p:nvSpPr>
        <p:spPr>
          <a:xfrm>
            <a:off x="724321" y="5685113"/>
            <a:ext cx="10630779" cy="702756"/>
          </a:xfrm>
          <a:prstGeom prst="rect">
            <a:avLst/>
          </a:prstGeom>
          <a:solidFill>
            <a:srgbClr val="E5E5E5"/>
          </a:solidFill>
          <a:ln>
            <a:noFill/>
          </a:ln>
        </p:spPr>
        <p:txBody>
          <a:bodyPr wrap="square">
            <a:spAutoFit/>
          </a:bodyPr>
          <a:lstStyle/>
          <a:p>
            <a:pPr algn="ctr">
              <a:lnSpc>
                <a:spcPct val="150000"/>
              </a:lnSpc>
            </a:pPr>
            <a:r>
              <a:rPr lang="en-US"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Domestic pollution is a major public health concern but can be effectively managed through preventive measures. </a:t>
            </a:r>
          </a:p>
          <a:p>
            <a:pPr algn="ctr">
              <a:lnSpc>
                <a:spcPct val="150000"/>
              </a:lnSpc>
            </a:pPr>
            <a:r>
              <a:rPr lang="en-US" sz="1400"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By taking steps to minimize it, we can create a healthier indoor environment for all occupants.</a:t>
            </a:r>
            <a:endParaRPr lang="fr-FR" sz="1400" dirty="0">
              <a:solidFill>
                <a:srgbClr val="3E3E3E"/>
              </a:solidFill>
              <a:effectLst/>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236517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down)">
                                      <p:cBhvr>
                                        <p:cTn id="7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95F342-D9A4-157B-8159-825DB2117F5B}"/>
              </a:ext>
            </a:extLst>
          </p:cNvPr>
          <p:cNvSpPr txBox="1"/>
          <p:nvPr/>
        </p:nvSpPr>
        <p:spPr>
          <a:xfrm>
            <a:off x="2223867" y="323730"/>
            <a:ext cx="7744264" cy="553998"/>
          </a:xfrm>
          <a:prstGeom prst="rect">
            <a:avLst/>
          </a:prstGeom>
          <a:noFill/>
        </p:spPr>
        <p:txBody>
          <a:bodyPr wrap="square">
            <a:spAutoFit/>
          </a:bodyPr>
          <a:lstStyle/>
          <a:p>
            <a:pPr algn="ctr"/>
            <a:r>
              <a:rPr lang="fr-FR" sz="3000" dirty="0">
                <a:solidFill>
                  <a:srgbClr val="3E3E3E"/>
                </a:solidFill>
                <a:effectLst/>
                <a:latin typeface="KyivType Sans2" pitchFamily="2" charset="77"/>
              </a:rPr>
              <a:t>Pollution and Skin</a:t>
            </a:r>
          </a:p>
        </p:txBody>
      </p:sp>
      <p:pic>
        <p:nvPicPr>
          <p:cNvPr id="4" name="Image 3">
            <a:extLst>
              <a:ext uri="{FF2B5EF4-FFF2-40B4-BE49-F238E27FC236}">
                <a16:creationId xmlns:a16="http://schemas.microsoft.com/office/drawing/2014/main" id="{251C3160-554C-6BE7-913F-DB1291E8CE5B}"/>
              </a:ext>
            </a:extLst>
          </p:cNvPr>
          <p:cNvPicPr>
            <a:picLocks noChangeAspect="1"/>
          </p:cNvPicPr>
          <p:nvPr/>
        </p:nvPicPr>
        <p:blipFill rotWithShape="1">
          <a:blip r:embed="rId3"/>
          <a:srcRect l="20539" t="2273" r="16119"/>
          <a:stretch/>
        </p:blipFill>
        <p:spPr>
          <a:xfrm>
            <a:off x="4267200" y="1599939"/>
            <a:ext cx="3657600" cy="3658121"/>
          </a:xfrm>
          <a:prstGeom prst="rect">
            <a:avLst/>
          </a:prstGeom>
        </p:spPr>
      </p:pic>
      <p:pic>
        <p:nvPicPr>
          <p:cNvPr id="8" name="Image 7" descr="Une image contenant cercle, conception, art, noir et blanc&#10;&#10;Description générée automatiquement avec une confiance moyenne">
            <a:extLst>
              <a:ext uri="{FF2B5EF4-FFF2-40B4-BE49-F238E27FC236}">
                <a16:creationId xmlns:a16="http://schemas.microsoft.com/office/drawing/2014/main" id="{C78E09EE-36F2-482A-3479-6574B4AAD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33662" y="2090736"/>
            <a:ext cx="2590800" cy="2676525"/>
          </a:xfrm>
          <a:prstGeom prst="rect">
            <a:avLst/>
          </a:prstGeom>
        </p:spPr>
      </p:pic>
      <p:sp>
        <p:nvSpPr>
          <p:cNvPr id="9" name="Rectangle 8">
            <a:extLst>
              <a:ext uri="{FF2B5EF4-FFF2-40B4-BE49-F238E27FC236}">
                <a16:creationId xmlns:a16="http://schemas.microsoft.com/office/drawing/2014/main" id="{D286E4E4-7799-2DE1-6592-A078460D847A}"/>
              </a:ext>
            </a:extLst>
          </p:cNvPr>
          <p:cNvSpPr/>
          <p:nvPr/>
        </p:nvSpPr>
        <p:spPr>
          <a:xfrm>
            <a:off x="1713848" y="5775266"/>
            <a:ext cx="8764301" cy="738664"/>
          </a:xfrm>
          <a:prstGeom prst="rect">
            <a:avLst/>
          </a:prstGeom>
          <a:solidFill>
            <a:srgbClr val="E5E5E5"/>
          </a:solidFill>
          <a:ln>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t>Air pollution has significant effects on the skin, the largest organ of the human body, and serves as the first line of defense against external aggressions.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dirty="0"/>
              <a:t>The skin has several defense mechanisms to protect against pollution aggressions.</a:t>
            </a:r>
            <a:endParaRPr lang="fr-FR" sz="1400" dirty="0"/>
          </a:p>
        </p:txBody>
      </p:sp>
    </p:spTree>
    <p:extLst>
      <p:ext uri="{BB962C8B-B14F-4D97-AF65-F5344CB8AC3E}">
        <p14:creationId xmlns:p14="http://schemas.microsoft.com/office/powerpoint/2010/main" val="418043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2A7EE62-9598-928C-165D-479EC795C4C7}"/>
              </a:ext>
            </a:extLst>
          </p:cNvPr>
          <p:cNvSpPr txBox="1"/>
          <p:nvPr/>
        </p:nvSpPr>
        <p:spPr>
          <a:xfrm>
            <a:off x="2223867" y="323730"/>
            <a:ext cx="7744264" cy="1015663"/>
          </a:xfrm>
          <a:prstGeom prst="rect">
            <a:avLst/>
          </a:prstGeom>
          <a:noFill/>
        </p:spPr>
        <p:txBody>
          <a:bodyPr wrap="square">
            <a:spAutoFit/>
          </a:bodyPr>
          <a:lstStyle/>
          <a:p>
            <a:pPr algn="ctr"/>
            <a:r>
              <a:rPr lang="en-US" sz="3000" dirty="0">
                <a:solidFill>
                  <a:srgbClr val="3E3E3E"/>
                </a:solidFill>
                <a:effectLst/>
                <a:latin typeface="KyivType Sans2" pitchFamily="2" charset="77"/>
              </a:rPr>
              <a:t>What are the impacts of </a:t>
            </a:r>
          </a:p>
          <a:p>
            <a:pPr algn="ctr"/>
            <a:r>
              <a:rPr lang="en-US" sz="3000" dirty="0">
                <a:solidFill>
                  <a:srgbClr val="3E3E3E"/>
                </a:solidFill>
                <a:effectLst/>
                <a:latin typeface="KyivType Sans2" pitchFamily="2" charset="77"/>
              </a:rPr>
              <a:t>air pollution on the skin?</a:t>
            </a:r>
            <a:endParaRPr lang="fr-FR" sz="3000" dirty="0">
              <a:solidFill>
                <a:srgbClr val="3E3E3E"/>
              </a:solidFill>
              <a:effectLst/>
              <a:latin typeface="KyivType Sans2" pitchFamily="2" charset="77"/>
            </a:endParaRPr>
          </a:p>
        </p:txBody>
      </p:sp>
      <p:sp>
        <p:nvSpPr>
          <p:cNvPr id="5" name="ZoneTexte 4">
            <a:extLst>
              <a:ext uri="{FF2B5EF4-FFF2-40B4-BE49-F238E27FC236}">
                <a16:creationId xmlns:a16="http://schemas.microsoft.com/office/drawing/2014/main" id="{01E46CDA-CC09-03ED-C39E-D04210829A9F}"/>
              </a:ext>
            </a:extLst>
          </p:cNvPr>
          <p:cNvSpPr txBox="1"/>
          <p:nvPr/>
        </p:nvSpPr>
        <p:spPr>
          <a:xfrm>
            <a:off x="436160" y="2444889"/>
            <a:ext cx="1836000" cy="510778"/>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PREMATURE</a:t>
            </a:r>
          </a:p>
          <a:p>
            <a:pPr algn="ctr"/>
            <a:r>
              <a:rPr lang="fr-FR" sz="1200" dirty="0">
                <a:latin typeface="Roboto Light" panose="02000000000000000000" pitchFamily="2" charset="0"/>
                <a:ea typeface="Roboto Light" panose="02000000000000000000" pitchFamily="2" charset="0"/>
              </a:rPr>
              <a:t>AGING</a:t>
            </a:r>
          </a:p>
        </p:txBody>
      </p:sp>
      <p:sp>
        <p:nvSpPr>
          <p:cNvPr id="8" name="ZoneTexte 7">
            <a:extLst>
              <a:ext uri="{FF2B5EF4-FFF2-40B4-BE49-F238E27FC236}">
                <a16:creationId xmlns:a16="http://schemas.microsoft.com/office/drawing/2014/main" id="{5EAD25A3-D951-46E4-DC8A-5654D3F81B6B}"/>
              </a:ext>
            </a:extLst>
          </p:cNvPr>
          <p:cNvSpPr txBox="1"/>
          <p:nvPr/>
        </p:nvSpPr>
        <p:spPr>
          <a:xfrm>
            <a:off x="2374408" y="2444889"/>
            <a:ext cx="1836000" cy="510778"/>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INFLAMMATION </a:t>
            </a:r>
          </a:p>
          <a:p>
            <a:pPr algn="ctr"/>
            <a:r>
              <a:rPr lang="fr-FR" sz="1200" dirty="0">
                <a:latin typeface="Roboto Light" panose="02000000000000000000" pitchFamily="2" charset="0"/>
                <a:ea typeface="Roboto Light" panose="02000000000000000000" pitchFamily="2" charset="0"/>
              </a:rPr>
              <a:t>AND IRRITATION</a:t>
            </a:r>
          </a:p>
        </p:txBody>
      </p:sp>
      <p:sp>
        <p:nvSpPr>
          <p:cNvPr id="11" name="ZoneTexte 10">
            <a:extLst>
              <a:ext uri="{FF2B5EF4-FFF2-40B4-BE49-F238E27FC236}">
                <a16:creationId xmlns:a16="http://schemas.microsoft.com/office/drawing/2014/main" id="{60662A87-2262-AF4F-D11F-EA1A69AA668C}"/>
              </a:ext>
            </a:extLst>
          </p:cNvPr>
          <p:cNvSpPr txBox="1"/>
          <p:nvPr/>
        </p:nvSpPr>
        <p:spPr>
          <a:xfrm>
            <a:off x="4312656" y="2444889"/>
            <a:ext cx="1836000" cy="510778"/>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ACNE AND SKIN ERUPTIONS</a:t>
            </a:r>
          </a:p>
        </p:txBody>
      </p:sp>
      <p:sp>
        <p:nvSpPr>
          <p:cNvPr id="14" name="ZoneTexte 13">
            <a:extLst>
              <a:ext uri="{FF2B5EF4-FFF2-40B4-BE49-F238E27FC236}">
                <a16:creationId xmlns:a16="http://schemas.microsoft.com/office/drawing/2014/main" id="{5913667B-A00E-5308-85BD-416085D64EDE}"/>
              </a:ext>
            </a:extLst>
          </p:cNvPr>
          <p:cNvSpPr txBox="1"/>
          <p:nvPr/>
        </p:nvSpPr>
        <p:spPr>
          <a:xfrm>
            <a:off x="6250904" y="2448278"/>
            <a:ext cx="1836000" cy="504000"/>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HYPERPIGMENTATION</a:t>
            </a:r>
          </a:p>
        </p:txBody>
      </p:sp>
      <p:sp>
        <p:nvSpPr>
          <p:cNvPr id="17" name="ZoneTexte 16">
            <a:extLst>
              <a:ext uri="{FF2B5EF4-FFF2-40B4-BE49-F238E27FC236}">
                <a16:creationId xmlns:a16="http://schemas.microsoft.com/office/drawing/2014/main" id="{77BBCFD3-36DC-5D45-F88C-11AE61CE52B2}"/>
              </a:ext>
            </a:extLst>
          </p:cNvPr>
          <p:cNvSpPr txBox="1"/>
          <p:nvPr/>
        </p:nvSpPr>
        <p:spPr>
          <a:xfrm>
            <a:off x="8189152" y="2444889"/>
            <a:ext cx="1836000" cy="510778"/>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DEHYDRATION </a:t>
            </a:r>
          </a:p>
          <a:p>
            <a:pPr algn="ctr"/>
            <a:r>
              <a:rPr lang="fr-FR" sz="1200" dirty="0">
                <a:latin typeface="Roboto Light" panose="02000000000000000000" pitchFamily="2" charset="0"/>
                <a:ea typeface="Roboto Light" panose="02000000000000000000" pitchFamily="2" charset="0"/>
              </a:rPr>
              <a:t>AND DRYNESS</a:t>
            </a:r>
          </a:p>
        </p:txBody>
      </p:sp>
      <p:sp>
        <p:nvSpPr>
          <p:cNvPr id="21" name="ZoneTexte 20">
            <a:extLst>
              <a:ext uri="{FF2B5EF4-FFF2-40B4-BE49-F238E27FC236}">
                <a16:creationId xmlns:a16="http://schemas.microsoft.com/office/drawing/2014/main" id="{D3C7BE31-98BB-F062-353E-E632775E0EFC}"/>
              </a:ext>
            </a:extLst>
          </p:cNvPr>
          <p:cNvSpPr txBox="1"/>
          <p:nvPr/>
        </p:nvSpPr>
        <p:spPr>
          <a:xfrm>
            <a:off x="10127400" y="2547044"/>
            <a:ext cx="1836000" cy="306467"/>
          </a:xfrm>
          <a:prstGeom prst="roundRect">
            <a:avLst/>
          </a:prstGeom>
          <a:solidFill>
            <a:srgbClr val="EBE6F2"/>
          </a:solidFill>
          <a:ln w="3175">
            <a:solidFill>
              <a:srgbClr val="DACFE3"/>
            </a:solidFill>
          </a:ln>
        </p:spPr>
        <p:txBody>
          <a:bodyPr wrap="square" rtlCol="0" anchor="ctr">
            <a:spAutoFit/>
          </a:bodyPr>
          <a:lstStyle/>
          <a:p>
            <a:pPr algn="ctr"/>
            <a:r>
              <a:rPr lang="fr-FR" sz="1200" dirty="0">
                <a:latin typeface="Roboto Light" panose="02000000000000000000" pitchFamily="2" charset="0"/>
                <a:ea typeface="Roboto Light" panose="02000000000000000000" pitchFamily="2" charset="0"/>
              </a:rPr>
              <a:t>SKIN CANCERS</a:t>
            </a:r>
          </a:p>
        </p:txBody>
      </p:sp>
      <p:sp>
        <p:nvSpPr>
          <p:cNvPr id="26" name="ZoneTexte 25">
            <a:extLst>
              <a:ext uri="{FF2B5EF4-FFF2-40B4-BE49-F238E27FC236}">
                <a16:creationId xmlns:a16="http://schemas.microsoft.com/office/drawing/2014/main" id="{E4431B18-444A-21A9-B915-9A9246F67CCE}"/>
              </a:ext>
            </a:extLst>
          </p:cNvPr>
          <p:cNvSpPr txBox="1"/>
          <p:nvPr/>
        </p:nvSpPr>
        <p:spPr>
          <a:xfrm>
            <a:off x="436160" y="3462278"/>
            <a:ext cx="1836000" cy="1938992"/>
          </a:xfrm>
          <a:prstGeom prst="rect">
            <a:avLst/>
          </a:prstGeom>
          <a:noFill/>
        </p:spPr>
        <p:txBody>
          <a:bodyPr wrap="square" rtlCol="0">
            <a:spAutoFit/>
          </a:bodyPr>
          <a:lstStyle/>
          <a:p>
            <a:pPr algn="ctr"/>
            <a:r>
              <a:rPr lang="fr-FR" sz="1200" b="1" dirty="0">
                <a:latin typeface="Roboto Light" panose="02000000000000000000" pitchFamily="2" charset="0"/>
                <a:ea typeface="Roboto Light" panose="02000000000000000000" pitchFamily="2" charset="0"/>
              </a:rPr>
              <a:t>Free </a:t>
            </a:r>
            <a:r>
              <a:rPr lang="fr-FR" sz="1200" b="1" dirty="0" err="1">
                <a:latin typeface="Roboto Light" panose="02000000000000000000" pitchFamily="2" charset="0"/>
                <a:ea typeface="Roboto Light" panose="02000000000000000000" pitchFamily="2" charset="0"/>
              </a:rPr>
              <a:t>Radicals</a:t>
            </a:r>
            <a:r>
              <a:rPr lang="fr-FR" sz="1200" b="1" dirty="0">
                <a:latin typeface="Roboto Light" panose="02000000000000000000" pitchFamily="2" charset="0"/>
                <a:ea typeface="Roboto Light" panose="02000000000000000000" pitchFamily="2" charset="0"/>
              </a:rPr>
              <a:t>  </a:t>
            </a:r>
          </a:p>
          <a:p>
            <a:pPr algn="ctr"/>
            <a:r>
              <a:rPr lang="fr-FR" sz="1200" dirty="0">
                <a:latin typeface="Roboto Light" panose="02000000000000000000" pitchFamily="2" charset="0"/>
                <a:ea typeface="Roboto Light" panose="02000000000000000000" pitchFamily="2" charset="0"/>
              </a:rPr>
              <a:t>D</a:t>
            </a:r>
            <a:r>
              <a:rPr lang="en-US" sz="1200" dirty="0" err="1">
                <a:latin typeface="Roboto Light" panose="02000000000000000000" pitchFamily="2" charset="0"/>
                <a:ea typeface="Roboto Light" panose="02000000000000000000" pitchFamily="2" charset="0"/>
              </a:rPr>
              <a:t>amage</a:t>
            </a:r>
            <a:r>
              <a:rPr lang="en-US" sz="1200" dirty="0">
                <a:latin typeface="Roboto Light" panose="02000000000000000000" pitchFamily="2" charset="0"/>
                <a:ea typeface="Roboto Light" panose="02000000000000000000" pitchFamily="2" charset="0"/>
              </a:rPr>
              <a:t> skin cells, accelerating skin aging, causing wrinkles, fine lines, and age spots.</a:t>
            </a:r>
          </a:p>
          <a:p>
            <a:pPr algn="ctr"/>
            <a:endParaRPr lang="fr-FR" sz="1200" dirty="0">
              <a:latin typeface="Roboto Light" panose="02000000000000000000" pitchFamily="2" charset="0"/>
              <a:ea typeface="Roboto Light" panose="02000000000000000000" pitchFamily="2" charset="0"/>
            </a:endParaRPr>
          </a:p>
          <a:p>
            <a:pPr algn="ctr"/>
            <a:r>
              <a:rPr lang="fr-FR" sz="1200" b="1" dirty="0" err="1">
                <a:latin typeface="Roboto Light" panose="02000000000000000000" pitchFamily="2" charset="0"/>
                <a:ea typeface="Roboto Light" panose="02000000000000000000" pitchFamily="2" charset="0"/>
              </a:rPr>
              <a:t>Reduced</a:t>
            </a:r>
            <a:r>
              <a:rPr lang="fr-FR" sz="1200" b="1" dirty="0">
                <a:latin typeface="Roboto Light" panose="02000000000000000000" pitchFamily="2" charset="0"/>
                <a:ea typeface="Roboto Light" panose="02000000000000000000" pitchFamily="2" charset="0"/>
              </a:rPr>
              <a:t> </a:t>
            </a:r>
            <a:r>
              <a:rPr lang="fr-FR" sz="1200" b="1" dirty="0" err="1">
                <a:latin typeface="Roboto Light" panose="02000000000000000000" pitchFamily="2" charset="0"/>
                <a:ea typeface="Roboto Light" panose="02000000000000000000" pitchFamily="2" charset="0"/>
              </a:rPr>
              <a:t>Elasticity</a:t>
            </a:r>
            <a:endParaRPr lang="fr-FR" sz="1200" b="1"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Pollutants can degrade collagen and elastin.</a:t>
            </a:r>
            <a:endParaRPr lang="fr-FR" sz="1200" dirty="0">
              <a:latin typeface="Roboto Light" panose="02000000000000000000" pitchFamily="2" charset="0"/>
              <a:ea typeface="Roboto Light" panose="02000000000000000000" pitchFamily="2" charset="0"/>
            </a:endParaRPr>
          </a:p>
          <a:p>
            <a:pPr algn="ctr"/>
            <a:endParaRPr lang="fr-FR" sz="1200" dirty="0">
              <a:latin typeface="Roboto Light" panose="02000000000000000000" pitchFamily="2" charset="0"/>
              <a:ea typeface="Roboto Light" panose="02000000000000000000" pitchFamily="2" charset="0"/>
            </a:endParaRPr>
          </a:p>
        </p:txBody>
      </p:sp>
      <p:sp>
        <p:nvSpPr>
          <p:cNvPr id="27" name="ZoneTexte 26">
            <a:extLst>
              <a:ext uri="{FF2B5EF4-FFF2-40B4-BE49-F238E27FC236}">
                <a16:creationId xmlns:a16="http://schemas.microsoft.com/office/drawing/2014/main" id="{993F7D9C-FE0F-E463-DF78-AA48AB387B7C}"/>
              </a:ext>
            </a:extLst>
          </p:cNvPr>
          <p:cNvSpPr txBox="1"/>
          <p:nvPr/>
        </p:nvSpPr>
        <p:spPr>
          <a:xfrm>
            <a:off x="2374408" y="3440051"/>
            <a:ext cx="1836000" cy="1938992"/>
          </a:xfrm>
          <a:prstGeom prst="rect">
            <a:avLst/>
          </a:prstGeom>
          <a:noFill/>
        </p:spPr>
        <p:txBody>
          <a:bodyPr wrap="square" rtlCol="0">
            <a:spAutoFit/>
          </a:bodyPr>
          <a:lstStyle/>
          <a:p>
            <a:pPr algn="ctr"/>
            <a:r>
              <a:rPr lang="fr-FR" sz="1200" b="1" dirty="0" err="1">
                <a:latin typeface="Roboto Light" panose="02000000000000000000" pitchFamily="2" charset="0"/>
                <a:ea typeface="Roboto Light" panose="02000000000000000000" pitchFamily="2" charset="0"/>
              </a:rPr>
              <a:t>Itching</a:t>
            </a:r>
            <a:r>
              <a:rPr lang="fr-FR" sz="1200" b="1" dirty="0">
                <a:latin typeface="Roboto Light" panose="02000000000000000000" pitchFamily="2" charset="0"/>
                <a:ea typeface="Roboto Light" panose="02000000000000000000" pitchFamily="2" charset="0"/>
              </a:rPr>
              <a:t> and </a:t>
            </a:r>
            <a:r>
              <a:rPr lang="fr-FR" sz="1200" b="1" dirty="0" err="1">
                <a:latin typeface="Roboto Light" panose="02000000000000000000" pitchFamily="2" charset="0"/>
                <a:ea typeface="Roboto Light" panose="02000000000000000000" pitchFamily="2" charset="0"/>
              </a:rPr>
              <a:t>Redness</a:t>
            </a:r>
            <a:endParaRPr lang="fr-FR" sz="1200" b="1"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Pollutants can trigger inflammatory reactions in the skin.</a:t>
            </a:r>
          </a:p>
          <a:p>
            <a:pPr algn="ctr"/>
            <a:endParaRPr lang="fr-FR" sz="1200" dirty="0">
              <a:latin typeface="Roboto Light" panose="02000000000000000000" pitchFamily="2" charset="0"/>
              <a:ea typeface="Roboto Light" panose="02000000000000000000" pitchFamily="2" charset="0"/>
            </a:endParaRPr>
          </a:p>
          <a:p>
            <a:pPr algn="ctr"/>
            <a:r>
              <a:rPr lang="fr-FR" sz="1200" b="1" dirty="0" err="1">
                <a:latin typeface="Roboto Light" panose="02000000000000000000" pitchFamily="2" charset="0"/>
                <a:ea typeface="Roboto Light" panose="02000000000000000000" pitchFamily="2" charset="0"/>
              </a:rPr>
              <a:t>Atopic</a:t>
            </a:r>
            <a:r>
              <a:rPr lang="fr-FR" sz="1200" b="1" dirty="0">
                <a:latin typeface="Roboto Light" panose="02000000000000000000" pitchFamily="2" charset="0"/>
                <a:ea typeface="Roboto Light" panose="02000000000000000000" pitchFamily="2" charset="0"/>
              </a:rPr>
              <a:t> </a:t>
            </a:r>
            <a:r>
              <a:rPr lang="fr-FR" sz="1200" b="1" dirty="0" err="1">
                <a:latin typeface="Roboto Light" panose="02000000000000000000" pitchFamily="2" charset="0"/>
                <a:ea typeface="Roboto Light" panose="02000000000000000000" pitchFamily="2" charset="0"/>
              </a:rPr>
              <a:t>Dermatitis</a:t>
            </a:r>
            <a:r>
              <a:rPr lang="fr-FR" sz="1200" b="1" dirty="0">
                <a:latin typeface="Roboto Light" panose="02000000000000000000" pitchFamily="2" charset="0"/>
                <a:ea typeface="Roboto Light" panose="02000000000000000000" pitchFamily="2" charset="0"/>
              </a:rPr>
              <a:t> </a:t>
            </a:r>
            <a:r>
              <a:rPr lang="fr-FR" sz="1200" dirty="0">
                <a:latin typeface="Roboto Light" panose="02000000000000000000" pitchFamily="2" charset="0"/>
                <a:ea typeface="Roboto Light" panose="02000000000000000000" pitchFamily="2" charset="0"/>
              </a:rPr>
              <a:t> </a:t>
            </a:r>
          </a:p>
          <a:p>
            <a:pPr algn="ctr"/>
            <a:r>
              <a:rPr lang="fr-FR" sz="1200" dirty="0">
                <a:latin typeface="Roboto Light" panose="02000000000000000000" pitchFamily="2" charset="0"/>
                <a:ea typeface="Roboto Light" panose="02000000000000000000" pitchFamily="2" charset="0"/>
              </a:rPr>
              <a:t>Air pollution </a:t>
            </a:r>
            <a:r>
              <a:rPr lang="fr-FR" sz="1200" dirty="0" err="1">
                <a:latin typeface="Roboto Light" panose="02000000000000000000" pitchFamily="2" charset="0"/>
                <a:ea typeface="Roboto Light" panose="02000000000000000000" pitchFamily="2" charset="0"/>
              </a:rPr>
              <a:t>exposure</a:t>
            </a:r>
            <a:r>
              <a:rPr lang="fr-FR" sz="1200" dirty="0">
                <a:latin typeface="Roboto Light" panose="02000000000000000000" pitchFamily="2" charset="0"/>
                <a:ea typeface="Roboto Light" panose="02000000000000000000" pitchFamily="2" charset="0"/>
              </a:rPr>
              <a:t> can </a:t>
            </a:r>
            <a:r>
              <a:rPr lang="fr-FR" sz="1200" dirty="0" err="1">
                <a:latin typeface="Roboto Light" panose="02000000000000000000" pitchFamily="2" charset="0"/>
                <a:ea typeface="Roboto Light" panose="02000000000000000000" pitchFamily="2" charset="0"/>
              </a:rPr>
              <a:t>exacerbate</a:t>
            </a:r>
            <a:r>
              <a:rPr lang="fr-FR" sz="1200" dirty="0">
                <a:latin typeface="Roboto Light" panose="02000000000000000000" pitchFamily="2" charset="0"/>
                <a:ea typeface="Roboto Light" panose="02000000000000000000" pitchFamily="2" charset="0"/>
              </a:rPr>
              <a:t> </a:t>
            </a:r>
            <a:r>
              <a:rPr lang="fr-FR" sz="1200" dirty="0" err="1">
                <a:latin typeface="Roboto Light" panose="02000000000000000000" pitchFamily="2" charset="0"/>
                <a:ea typeface="Roboto Light" panose="02000000000000000000" pitchFamily="2" charset="0"/>
              </a:rPr>
              <a:t>chronic</a:t>
            </a:r>
            <a:r>
              <a:rPr lang="fr-FR" sz="1200" dirty="0">
                <a:latin typeface="Roboto Light" panose="02000000000000000000" pitchFamily="2" charset="0"/>
                <a:ea typeface="Roboto Light" panose="02000000000000000000" pitchFamily="2" charset="0"/>
              </a:rPr>
              <a:t> </a:t>
            </a:r>
            <a:r>
              <a:rPr lang="fr-FR" sz="1200" dirty="0" err="1">
                <a:latin typeface="Roboto Light" panose="02000000000000000000" pitchFamily="2" charset="0"/>
                <a:ea typeface="Roboto Light" panose="02000000000000000000" pitchFamily="2" charset="0"/>
              </a:rPr>
              <a:t>inflammatory</a:t>
            </a:r>
            <a:r>
              <a:rPr lang="fr-FR" sz="1200" dirty="0">
                <a:latin typeface="Roboto Light" panose="02000000000000000000" pitchFamily="2" charset="0"/>
                <a:ea typeface="Roboto Light" panose="02000000000000000000" pitchFamily="2" charset="0"/>
              </a:rPr>
              <a:t> conditions.</a:t>
            </a:r>
          </a:p>
        </p:txBody>
      </p:sp>
      <p:sp>
        <p:nvSpPr>
          <p:cNvPr id="28" name="ZoneTexte 27">
            <a:extLst>
              <a:ext uri="{FF2B5EF4-FFF2-40B4-BE49-F238E27FC236}">
                <a16:creationId xmlns:a16="http://schemas.microsoft.com/office/drawing/2014/main" id="{2010CD6A-24C8-5E4E-A725-453409818700}"/>
              </a:ext>
            </a:extLst>
          </p:cNvPr>
          <p:cNvSpPr txBox="1"/>
          <p:nvPr/>
        </p:nvSpPr>
        <p:spPr>
          <a:xfrm>
            <a:off x="4312656" y="3440051"/>
            <a:ext cx="1836000" cy="1754326"/>
          </a:xfrm>
          <a:prstGeom prst="rect">
            <a:avLst/>
          </a:prstGeom>
          <a:noFill/>
        </p:spPr>
        <p:txBody>
          <a:bodyPr wrap="square" rtlCol="0">
            <a:spAutoFit/>
          </a:bodyPr>
          <a:lstStyle/>
          <a:p>
            <a:pPr algn="ctr"/>
            <a:r>
              <a:rPr lang="fr-FR" sz="1200" b="1" dirty="0">
                <a:latin typeface="Roboto Light" panose="02000000000000000000" pitchFamily="2" charset="0"/>
                <a:ea typeface="Roboto Light" panose="02000000000000000000" pitchFamily="2" charset="0"/>
              </a:rPr>
              <a:t>Pore Obstruction</a:t>
            </a:r>
          </a:p>
          <a:p>
            <a:pPr algn="ctr"/>
            <a:r>
              <a:rPr lang="en-US" sz="1200" dirty="0">
                <a:latin typeface="Roboto Light" panose="02000000000000000000" pitchFamily="2" charset="0"/>
                <a:ea typeface="Roboto Light" panose="02000000000000000000" pitchFamily="2" charset="0"/>
              </a:rPr>
              <a:t>Leading to skin eruptions, blackheads, and acne.</a:t>
            </a:r>
          </a:p>
          <a:p>
            <a:pPr algn="ctr"/>
            <a:endParaRPr lang="fr-FR" sz="1200" dirty="0">
              <a:latin typeface="Roboto Light" panose="02000000000000000000" pitchFamily="2" charset="0"/>
              <a:ea typeface="Roboto Light" panose="02000000000000000000" pitchFamily="2" charset="0"/>
            </a:endParaRPr>
          </a:p>
          <a:p>
            <a:pPr algn="ctr"/>
            <a:r>
              <a:rPr lang="fr-FR" sz="1200" b="1" dirty="0" err="1">
                <a:latin typeface="Roboto Light" panose="02000000000000000000" pitchFamily="2" charset="0"/>
                <a:ea typeface="Roboto Light" panose="02000000000000000000" pitchFamily="2" charset="0"/>
              </a:rPr>
              <a:t>Increased</a:t>
            </a:r>
            <a:r>
              <a:rPr lang="fr-FR" sz="1200" b="1" dirty="0">
                <a:latin typeface="Roboto Light" panose="02000000000000000000" pitchFamily="2" charset="0"/>
                <a:ea typeface="Roboto Light" panose="02000000000000000000" pitchFamily="2" charset="0"/>
              </a:rPr>
              <a:t> </a:t>
            </a:r>
            <a:r>
              <a:rPr lang="fr-FR" sz="1200" b="1" dirty="0" err="1">
                <a:latin typeface="Roboto Light" panose="02000000000000000000" pitchFamily="2" charset="0"/>
                <a:ea typeface="Roboto Light" panose="02000000000000000000" pitchFamily="2" charset="0"/>
              </a:rPr>
              <a:t>Sebum</a:t>
            </a:r>
            <a:r>
              <a:rPr lang="fr-FR" sz="1200" b="1" dirty="0">
                <a:latin typeface="Roboto Light" panose="02000000000000000000" pitchFamily="2" charset="0"/>
                <a:ea typeface="Roboto Light" panose="02000000000000000000" pitchFamily="2" charset="0"/>
              </a:rPr>
              <a:t> </a:t>
            </a:r>
            <a:r>
              <a:rPr lang="fr-FR" sz="1200" b="1" dirty="0" err="1">
                <a:latin typeface="Roboto Light" panose="02000000000000000000" pitchFamily="2" charset="0"/>
                <a:ea typeface="Roboto Light" panose="02000000000000000000" pitchFamily="2" charset="0"/>
              </a:rPr>
              <a:t>Secretion</a:t>
            </a:r>
            <a:endParaRPr lang="fr-FR" sz="1200" b="1" dirty="0">
              <a:latin typeface="Roboto Light" panose="02000000000000000000" pitchFamily="2" charset="0"/>
              <a:ea typeface="Roboto Light" panose="02000000000000000000" pitchFamily="2" charset="0"/>
            </a:endParaRPr>
          </a:p>
          <a:p>
            <a:pPr algn="ctr"/>
            <a:r>
              <a:rPr lang="fr-FR" sz="1200" dirty="0" err="1">
                <a:latin typeface="Roboto Light" panose="02000000000000000000" pitchFamily="2" charset="0"/>
                <a:ea typeface="Roboto Light" panose="02000000000000000000" pitchFamily="2" charset="0"/>
              </a:rPr>
              <a:t>Contributing</a:t>
            </a:r>
            <a:r>
              <a:rPr lang="fr-FR" sz="1200" dirty="0">
                <a:latin typeface="Roboto Light" panose="02000000000000000000" pitchFamily="2" charset="0"/>
                <a:ea typeface="Roboto Light" panose="02000000000000000000" pitchFamily="2" charset="0"/>
              </a:rPr>
              <a:t> to </a:t>
            </a:r>
            <a:r>
              <a:rPr lang="fr-FR" sz="1200" dirty="0" err="1">
                <a:latin typeface="Roboto Light" panose="02000000000000000000" pitchFamily="2" charset="0"/>
                <a:ea typeface="Roboto Light" panose="02000000000000000000" pitchFamily="2" charset="0"/>
              </a:rPr>
              <a:t>acne</a:t>
            </a:r>
            <a:r>
              <a:rPr lang="fr-FR" sz="1200" dirty="0">
                <a:latin typeface="Roboto Light" panose="02000000000000000000" pitchFamily="2" charset="0"/>
                <a:ea typeface="Roboto Light" panose="02000000000000000000" pitchFamily="2" charset="0"/>
              </a:rPr>
              <a:t>.</a:t>
            </a:r>
          </a:p>
          <a:p>
            <a:pPr algn="ctr"/>
            <a:r>
              <a:rPr lang="fr-FR" sz="1200" dirty="0">
                <a:latin typeface="Roboto Light" panose="02000000000000000000" pitchFamily="2" charset="0"/>
                <a:ea typeface="Roboto Light" panose="02000000000000000000" pitchFamily="2" charset="0"/>
              </a:rPr>
              <a:t> </a:t>
            </a:r>
          </a:p>
        </p:txBody>
      </p:sp>
      <p:sp>
        <p:nvSpPr>
          <p:cNvPr id="29" name="ZoneTexte 28">
            <a:extLst>
              <a:ext uri="{FF2B5EF4-FFF2-40B4-BE49-F238E27FC236}">
                <a16:creationId xmlns:a16="http://schemas.microsoft.com/office/drawing/2014/main" id="{ED906AFC-3BF4-4DB2-E56A-5226004109EE}"/>
              </a:ext>
            </a:extLst>
          </p:cNvPr>
          <p:cNvSpPr txBox="1"/>
          <p:nvPr/>
        </p:nvSpPr>
        <p:spPr>
          <a:xfrm>
            <a:off x="6250904" y="3427642"/>
            <a:ext cx="1836000" cy="1938992"/>
          </a:xfrm>
          <a:prstGeom prst="rect">
            <a:avLst/>
          </a:prstGeom>
          <a:noFill/>
        </p:spPr>
        <p:txBody>
          <a:bodyPr wrap="square" rtlCol="0">
            <a:spAutoFit/>
          </a:bodyPr>
          <a:lstStyle/>
          <a:p>
            <a:pPr algn="ctr"/>
            <a:r>
              <a:rPr lang="fr-FR" sz="1200" b="1" dirty="0" err="1">
                <a:latin typeface="Roboto Light" panose="02000000000000000000" pitchFamily="2" charset="0"/>
                <a:ea typeface="Roboto Light" panose="02000000000000000000" pitchFamily="2" charset="0"/>
              </a:rPr>
              <a:t>Dark</a:t>
            </a:r>
            <a:r>
              <a:rPr lang="fr-FR" sz="1200" b="1" dirty="0">
                <a:latin typeface="Roboto Light" panose="02000000000000000000" pitchFamily="2" charset="0"/>
                <a:ea typeface="Roboto Light" panose="02000000000000000000" pitchFamily="2" charset="0"/>
              </a:rPr>
              <a:t> Spots</a:t>
            </a:r>
          </a:p>
          <a:p>
            <a:pPr algn="ctr"/>
            <a:r>
              <a:rPr lang="en-US" sz="1200" dirty="0">
                <a:latin typeface="Roboto Light" panose="02000000000000000000" pitchFamily="2" charset="0"/>
                <a:ea typeface="Roboto Light" panose="02000000000000000000" pitchFamily="2" charset="0"/>
              </a:rPr>
              <a:t>Pollution can induce melanin production, the skin pigment.</a:t>
            </a:r>
          </a:p>
          <a:p>
            <a:pPr algn="ctr"/>
            <a:endParaRPr lang="fr-FR" sz="1200" dirty="0">
              <a:latin typeface="Roboto Light" panose="02000000000000000000" pitchFamily="2" charset="0"/>
              <a:ea typeface="Roboto Light" panose="02000000000000000000" pitchFamily="2" charset="0"/>
            </a:endParaRPr>
          </a:p>
          <a:p>
            <a:pPr algn="ctr"/>
            <a:r>
              <a:rPr lang="fr-FR" sz="1200" b="1" dirty="0" err="1">
                <a:latin typeface="Roboto Light" panose="02000000000000000000" pitchFamily="2" charset="0"/>
                <a:ea typeface="Roboto Light" panose="02000000000000000000" pitchFamily="2" charset="0"/>
              </a:rPr>
              <a:t>Melasma</a:t>
            </a:r>
            <a:r>
              <a:rPr lang="fr-FR" sz="1200" b="1" dirty="0">
                <a:latin typeface="Roboto Light" panose="02000000000000000000" pitchFamily="2" charset="0"/>
                <a:ea typeface="Roboto Light" panose="02000000000000000000" pitchFamily="2" charset="0"/>
              </a:rPr>
              <a:t> </a:t>
            </a:r>
          </a:p>
          <a:p>
            <a:pPr algn="ctr"/>
            <a:r>
              <a:rPr lang="en-US" sz="1200" dirty="0">
                <a:latin typeface="Roboto Light" panose="02000000000000000000" pitchFamily="2" charset="0"/>
                <a:ea typeface="Roboto Light" panose="02000000000000000000" pitchFamily="2" charset="0"/>
              </a:rPr>
              <a:t>Women are more likely to develop brown spots on the face due to high pollution levels.</a:t>
            </a:r>
            <a:endParaRPr lang="fr-FR" sz="1200" dirty="0">
              <a:latin typeface="Roboto Light" panose="02000000000000000000" pitchFamily="2" charset="0"/>
              <a:ea typeface="Roboto Light" panose="02000000000000000000" pitchFamily="2" charset="0"/>
            </a:endParaRPr>
          </a:p>
        </p:txBody>
      </p:sp>
      <p:sp>
        <p:nvSpPr>
          <p:cNvPr id="30" name="ZoneTexte 29">
            <a:extLst>
              <a:ext uri="{FF2B5EF4-FFF2-40B4-BE49-F238E27FC236}">
                <a16:creationId xmlns:a16="http://schemas.microsoft.com/office/drawing/2014/main" id="{EC773BC5-A49C-1531-B104-7DEBEFB27289}"/>
              </a:ext>
            </a:extLst>
          </p:cNvPr>
          <p:cNvSpPr txBox="1"/>
          <p:nvPr/>
        </p:nvSpPr>
        <p:spPr>
          <a:xfrm>
            <a:off x="8189152" y="3462278"/>
            <a:ext cx="1836000" cy="2492990"/>
          </a:xfrm>
          <a:prstGeom prst="rect">
            <a:avLst/>
          </a:prstGeom>
          <a:noFill/>
        </p:spPr>
        <p:txBody>
          <a:bodyPr wrap="square" rtlCol="0">
            <a:spAutoFit/>
          </a:bodyPr>
          <a:lstStyle/>
          <a:p>
            <a:pPr algn="ctr"/>
            <a:r>
              <a:rPr lang="fr-FR" sz="1200" b="1" dirty="0" err="1">
                <a:latin typeface="Roboto Light" panose="02000000000000000000" pitchFamily="2" charset="0"/>
                <a:ea typeface="Roboto Light" panose="02000000000000000000" pitchFamily="2" charset="0"/>
              </a:rPr>
              <a:t>Compromised</a:t>
            </a:r>
            <a:r>
              <a:rPr lang="fr-FR" sz="1200" b="1" dirty="0">
                <a:latin typeface="Roboto Light" panose="02000000000000000000" pitchFamily="2" charset="0"/>
                <a:ea typeface="Roboto Light" panose="02000000000000000000" pitchFamily="2" charset="0"/>
              </a:rPr>
              <a:t> Skin </a:t>
            </a:r>
            <a:r>
              <a:rPr lang="fr-FR" sz="1200" b="1" dirty="0" err="1">
                <a:latin typeface="Roboto Light" panose="02000000000000000000" pitchFamily="2" charset="0"/>
                <a:ea typeface="Roboto Light" panose="02000000000000000000" pitchFamily="2" charset="0"/>
              </a:rPr>
              <a:t>Barrier</a:t>
            </a:r>
            <a:endParaRPr lang="fr-FR" sz="1200" b="1"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Altered skin barrier function leading to increased </a:t>
            </a:r>
            <a:r>
              <a:rPr lang="en-US" sz="1200" dirty="0" err="1">
                <a:latin typeface="Roboto Light" panose="02000000000000000000" pitchFamily="2" charset="0"/>
                <a:ea typeface="Roboto Light" panose="02000000000000000000" pitchFamily="2" charset="0"/>
              </a:rPr>
              <a:t>transepidermal</a:t>
            </a:r>
            <a:r>
              <a:rPr lang="en-US" sz="1200" dirty="0">
                <a:latin typeface="Roboto Light" panose="02000000000000000000" pitchFamily="2" charset="0"/>
                <a:ea typeface="Roboto Light" panose="02000000000000000000" pitchFamily="2" charset="0"/>
              </a:rPr>
              <a:t> water loss, making skin drier.</a:t>
            </a:r>
          </a:p>
          <a:p>
            <a:pPr algn="ctr"/>
            <a:endParaRPr lang="en-US" sz="1200" b="1" dirty="0">
              <a:latin typeface="Roboto Light" panose="02000000000000000000" pitchFamily="2" charset="0"/>
              <a:ea typeface="Roboto Light" panose="02000000000000000000" pitchFamily="2" charset="0"/>
            </a:endParaRPr>
          </a:p>
          <a:p>
            <a:pPr algn="ctr"/>
            <a:r>
              <a:rPr lang="fr-FR" sz="1200" b="1" dirty="0" err="1">
                <a:latin typeface="Roboto Light" panose="02000000000000000000" pitchFamily="2" charset="0"/>
                <a:ea typeface="Roboto Light" panose="02000000000000000000" pitchFamily="2" charset="0"/>
              </a:rPr>
              <a:t>Reduced</a:t>
            </a:r>
            <a:r>
              <a:rPr lang="fr-FR" sz="1200" b="1" dirty="0">
                <a:latin typeface="Roboto Light" panose="02000000000000000000" pitchFamily="2" charset="0"/>
                <a:ea typeface="Roboto Light" panose="02000000000000000000" pitchFamily="2" charset="0"/>
              </a:rPr>
              <a:t> </a:t>
            </a:r>
            <a:r>
              <a:rPr lang="fr-FR" sz="1200" b="1" dirty="0" err="1">
                <a:latin typeface="Roboto Light" panose="02000000000000000000" pitchFamily="2" charset="0"/>
                <a:ea typeface="Roboto Light" panose="02000000000000000000" pitchFamily="2" charset="0"/>
              </a:rPr>
              <a:t>Lipids</a:t>
            </a:r>
            <a:endParaRPr lang="fr-FR" sz="1200" b="1"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Pollutants can degrade skin lipids, leading to loss of hydration and suppleness.</a:t>
            </a:r>
            <a:endParaRPr lang="fr-FR" sz="1200" dirty="0">
              <a:latin typeface="Roboto Light" panose="02000000000000000000" pitchFamily="2" charset="0"/>
              <a:ea typeface="Roboto Light" panose="02000000000000000000" pitchFamily="2" charset="0"/>
            </a:endParaRPr>
          </a:p>
        </p:txBody>
      </p:sp>
      <p:sp>
        <p:nvSpPr>
          <p:cNvPr id="31" name="ZoneTexte 30">
            <a:extLst>
              <a:ext uri="{FF2B5EF4-FFF2-40B4-BE49-F238E27FC236}">
                <a16:creationId xmlns:a16="http://schemas.microsoft.com/office/drawing/2014/main" id="{4CC1ADD3-2C1C-2283-8A0B-B59C9ED90E0A}"/>
              </a:ext>
            </a:extLst>
          </p:cNvPr>
          <p:cNvSpPr txBox="1"/>
          <p:nvPr/>
        </p:nvSpPr>
        <p:spPr>
          <a:xfrm>
            <a:off x="10127400" y="3462278"/>
            <a:ext cx="1836000" cy="1015663"/>
          </a:xfrm>
          <a:prstGeom prst="rect">
            <a:avLst/>
          </a:prstGeom>
          <a:noFill/>
        </p:spPr>
        <p:txBody>
          <a:bodyPr wrap="square" rtlCol="0">
            <a:spAutoFit/>
          </a:bodyPr>
          <a:lstStyle/>
          <a:p>
            <a:pPr algn="ctr"/>
            <a:r>
              <a:rPr lang="en-US" sz="1200" dirty="0">
                <a:latin typeface="Roboto Light" panose="02000000000000000000" pitchFamily="2" charset="0"/>
                <a:ea typeface="Roboto Light" panose="02000000000000000000" pitchFamily="2" charset="0"/>
              </a:rPr>
              <a:t>Some atmospheric pollutants are known carcinogens and can increase the risk of skin cancers.</a:t>
            </a:r>
            <a:endParaRPr lang="fr-FR" sz="1200" dirty="0">
              <a:latin typeface="Roboto Light" panose="02000000000000000000" pitchFamily="2" charset="0"/>
              <a:ea typeface="Roboto Light" panose="02000000000000000000" pitchFamily="2" charset="0"/>
            </a:endParaRPr>
          </a:p>
        </p:txBody>
      </p:sp>
      <p:pic>
        <p:nvPicPr>
          <p:cNvPr id="4" name="Image 3">
            <a:extLst>
              <a:ext uri="{FF2B5EF4-FFF2-40B4-BE49-F238E27FC236}">
                <a16:creationId xmlns:a16="http://schemas.microsoft.com/office/drawing/2014/main" id="{E24E9FF8-BB6F-5756-E376-DBA11209BA5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13" b="93562" l="9091" r="93802">
                        <a14:foregroundMark x1="17355" y1="16309" x2="17355" y2="16309"/>
                        <a14:foregroundMark x1="28512" y1="41202" x2="28512" y2="41202"/>
                        <a14:foregroundMark x1="19835" y1="65236" x2="19835" y2="65236"/>
                        <a14:foregroundMark x1="68595" y1="67811" x2="68595" y2="67811"/>
                        <a14:foregroundMark x1="70661" y1="45494" x2="70661" y2="45494"/>
                        <a14:foregroundMark x1="46281" y1="44206" x2="46281" y2="44206"/>
                        <a14:foregroundMark x1="49587" y1="28326" x2="49587" y2="28326"/>
                        <a14:foregroundMark x1="71488" y1="30472" x2="71488" y2="30472"/>
                        <a14:foregroundMark x1="91322" y1="72961" x2="91322" y2="72961"/>
                        <a14:foregroundMark x1="93802" y1="46352" x2="93802" y2="46352"/>
                        <a14:foregroundMark x1="55372" y1="93562" x2="55372" y2="93562"/>
                      </a14:backgroundRemoval>
                    </a14:imgEffect>
                  </a14:imgLayer>
                </a14:imgProps>
              </a:ext>
            </a:extLst>
          </a:blip>
          <a:stretch>
            <a:fillRect/>
          </a:stretch>
        </p:blipFill>
        <p:spPr>
          <a:xfrm>
            <a:off x="5114958" y="1755722"/>
            <a:ext cx="1962081" cy="1889112"/>
          </a:xfrm>
          <a:prstGeom prst="rect">
            <a:avLst/>
          </a:prstGeom>
        </p:spPr>
      </p:pic>
    </p:spTree>
    <p:extLst>
      <p:ext uri="{BB962C8B-B14F-4D97-AF65-F5344CB8AC3E}">
        <p14:creationId xmlns:p14="http://schemas.microsoft.com/office/powerpoint/2010/main" val="283986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anim calcmode="lin" valueType="num">
                                      <p:cBhvr>
                                        <p:cTn id="32" dur="1000" fill="hold"/>
                                        <p:tgtEl>
                                          <p:spTgt spid="27"/>
                                        </p:tgtEl>
                                        <p:attrNameLst>
                                          <p:attrName>ppt_x</p:attrName>
                                        </p:attrNameLst>
                                      </p:cBhvr>
                                      <p:tavLst>
                                        <p:tav tm="0">
                                          <p:val>
                                            <p:strVal val="#ppt_x"/>
                                          </p:val>
                                        </p:tav>
                                        <p:tav tm="100000">
                                          <p:val>
                                            <p:strVal val="#ppt_x"/>
                                          </p:val>
                                        </p:tav>
                                      </p:tavLst>
                                    </p:anim>
                                    <p:anim calcmode="lin" valueType="num">
                                      <p:cBhvr>
                                        <p:cTn id="3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anim calcmode="lin" valueType="num">
                                      <p:cBhvr>
                                        <p:cTn id="63" dur="1000" fill="hold"/>
                                        <p:tgtEl>
                                          <p:spTgt spid="17"/>
                                        </p:tgtEl>
                                        <p:attrNameLst>
                                          <p:attrName>ppt_x</p:attrName>
                                        </p:attrNameLst>
                                      </p:cBhvr>
                                      <p:tavLst>
                                        <p:tav tm="0">
                                          <p:val>
                                            <p:strVal val="#ppt_x"/>
                                          </p:val>
                                        </p:tav>
                                        <p:tav tm="100000">
                                          <p:val>
                                            <p:strVal val="#ppt_x"/>
                                          </p:val>
                                        </p:tav>
                                      </p:tavLst>
                                    </p:anim>
                                    <p:anim calcmode="lin" valueType="num">
                                      <p:cBhvr>
                                        <p:cTn id="64" dur="1000" fill="hold"/>
                                        <p:tgtEl>
                                          <p:spTgt spid="1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anim calcmode="lin" valueType="num">
                                      <p:cBhvr>
                                        <p:cTn id="68" dur="1000" fill="hold"/>
                                        <p:tgtEl>
                                          <p:spTgt spid="30"/>
                                        </p:tgtEl>
                                        <p:attrNameLst>
                                          <p:attrName>ppt_x</p:attrName>
                                        </p:attrNameLst>
                                      </p:cBhvr>
                                      <p:tavLst>
                                        <p:tav tm="0">
                                          <p:val>
                                            <p:strVal val="#ppt_x"/>
                                          </p:val>
                                        </p:tav>
                                        <p:tav tm="100000">
                                          <p:val>
                                            <p:strVal val="#ppt_x"/>
                                          </p:val>
                                        </p:tav>
                                      </p:tavLst>
                                    </p:anim>
                                    <p:anim calcmode="lin" valueType="num">
                                      <p:cBhvr>
                                        <p:cTn id="6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1000"/>
                                        <p:tgtEl>
                                          <p:spTgt spid="21"/>
                                        </p:tgtEl>
                                      </p:cBhvr>
                                    </p:animEffect>
                                    <p:anim calcmode="lin" valueType="num">
                                      <p:cBhvr>
                                        <p:cTn id="75" dur="1000" fill="hold"/>
                                        <p:tgtEl>
                                          <p:spTgt spid="21"/>
                                        </p:tgtEl>
                                        <p:attrNameLst>
                                          <p:attrName>ppt_x</p:attrName>
                                        </p:attrNameLst>
                                      </p:cBhvr>
                                      <p:tavLst>
                                        <p:tav tm="0">
                                          <p:val>
                                            <p:strVal val="#ppt_x"/>
                                          </p:val>
                                        </p:tav>
                                        <p:tav tm="100000">
                                          <p:val>
                                            <p:strVal val="#ppt_x"/>
                                          </p:val>
                                        </p:tav>
                                      </p:tavLst>
                                    </p:anim>
                                    <p:anim calcmode="lin" valueType="num">
                                      <p:cBhvr>
                                        <p:cTn id="76" dur="1000" fill="hold"/>
                                        <p:tgtEl>
                                          <p:spTgt spid="21"/>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1000"/>
                                        <p:tgtEl>
                                          <p:spTgt spid="31"/>
                                        </p:tgtEl>
                                      </p:cBhvr>
                                    </p:animEffect>
                                    <p:anim calcmode="lin" valueType="num">
                                      <p:cBhvr>
                                        <p:cTn id="80" dur="1000" fill="hold"/>
                                        <p:tgtEl>
                                          <p:spTgt spid="31"/>
                                        </p:tgtEl>
                                        <p:attrNameLst>
                                          <p:attrName>ppt_x</p:attrName>
                                        </p:attrNameLst>
                                      </p:cBhvr>
                                      <p:tavLst>
                                        <p:tav tm="0">
                                          <p:val>
                                            <p:strVal val="#ppt_x"/>
                                          </p:val>
                                        </p:tav>
                                        <p:tav tm="100000">
                                          <p:val>
                                            <p:strVal val="#ppt_x"/>
                                          </p:val>
                                        </p:tav>
                                      </p:tavLst>
                                    </p:anim>
                                    <p:anim calcmode="lin" valueType="num">
                                      <p:cBhvr>
                                        <p:cTn id="8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P spid="17" grpId="0" animBg="1"/>
      <p:bldP spid="21" grpId="0" animBg="1"/>
      <p:bldP spid="26" grpId="0"/>
      <p:bldP spid="27" grpId="0"/>
      <p:bldP spid="28" grpId="0"/>
      <p:bldP spid="29"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0E986F1-0E39-B4BF-963C-5CD516A3D7C7}"/>
              </a:ext>
            </a:extLst>
          </p:cNvPr>
          <p:cNvSpPr txBox="1"/>
          <p:nvPr/>
        </p:nvSpPr>
        <p:spPr>
          <a:xfrm>
            <a:off x="2223867" y="323730"/>
            <a:ext cx="7744264" cy="1015663"/>
          </a:xfrm>
          <a:prstGeom prst="rect">
            <a:avLst/>
          </a:prstGeom>
          <a:noFill/>
        </p:spPr>
        <p:txBody>
          <a:bodyPr wrap="square">
            <a:spAutoFit/>
          </a:bodyPr>
          <a:lstStyle/>
          <a:p>
            <a:pPr algn="ctr"/>
            <a:r>
              <a:rPr lang="en-US" sz="3000" dirty="0">
                <a:solidFill>
                  <a:srgbClr val="3E3E3E"/>
                </a:solidFill>
                <a:effectLst/>
                <a:latin typeface="KyivType Sans2" pitchFamily="2" charset="77"/>
              </a:rPr>
              <a:t>What are the impacts of </a:t>
            </a:r>
          </a:p>
          <a:p>
            <a:pPr algn="ctr"/>
            <a:r>
              <a:rPr lang="en-US" sz="3000" dirty="0">
                <a:solidFill>
                  <a:srgbClr val="3E3E3E"/>
                </a:solidFill>
                <a:effectLst/>
                <a:latin typeface="KyivType Sans2" pitchFamily="2" charset="77"/>
              </a:rPr>
              <a:t>air pollution on the epidermis ?</a:t>
            </a:r>
            <a:endParaRPr lang="fr-FR" sz="3000" dirty="0">
              <a:solidFill>
                <a:srgbClr val="3E3E3E"/>
              </a:solidFill>
              <a:effectLst/>
              <a:latin typeface="KyivType Sans2" pitchFamily="2" charset="77"/>
            </a:endParaRPr>
          </a:p>
        </p:txBody>
      </p:sp>
      <p:pic>
        <p:nvPicPr>
          <p:cNvPr id="4" name="Image 3" descr="Une image contenant boîte, conteneur, conception&#10;&#10;Description générée automatiquement">
            <a:extLst>
              <a:ext uri="{FF2B5EF4-FFF2-40B4-BE49-F238E27FC236}">
                <a16:creationId xmlns:a16="http://schemas.microsoft.com/office/drawing/2014/main" id="{140D277E-5316-BACC-6436-67CAAE451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6" t="4721" r="46757" b="8879"/>
          <a:stretch/>
        </p:blipFill>
        <p:spPr>
          <a:xfrm>
            <a:off x="4511406" y="2133600"/>
            <a:ext cx="3169186" cy="4495800"/>
          </a:xfrm>
          <a:prstGeom prst="rect">
            <a:avLst/>
          </a:prstGeom>
        </p:spPr>
      </p:pic>
      <p:pic>
        <p:nvPicPr>
          <p:cNvPr id="6" name="Image 5" descr="Une image contenant capture d’écran, art&#10;&#10;Description générée automatiquement">
            <a:extLst>
              <a:ext uri="{FF2B5EF4-FFF2-40B4-BE49-F238E27FC236}">
                <a16:creationId xmlns:a16="http://schemas.microsoft.com/office/drawing/2014/main" id="{C5556ED2-792F-EA7C-EEAE-84A61DEDAE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02" t="7299" r="60508" b="8609"/>
          <a:stretch/>
        </p:blipFill>
        <p:spPr>
          <a:xfrm flipH="1">
            <a:off x="7102208" y="3124200"/>
            <a:ext cx="578384" cy="3505200"/>
          </a:xfrm>
          <a:prstGeom prst="rect">
            <a:avLst/>
          </a:prstGeom>
        </p:spPr>
      </p:pic>
      <p:pic>
        <p:nvPicPr>
          <p:cNvPr id="7" name="Image 6" descr="Une image contenant capture d’écran, art&#10;&#10;Description générée automatiquement">
            <a:extLst>
              <a:ext uri="{FF2B5EF4-FFF2-40B4-BE49-F238E27FC236}">
                <a16:creationId xmlns:a16="http://schemas.microsoft.com/office/drawing/2014/main" id="{FF264E76-856B-F77F-CDCB-E828FA5295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644" t="7312" r="55766" b="87204"/>
          <a:stretch/>
        </p:blipFill>
        <p:spPr>
          <a:xfrm flipH="1">
            <a:off x="7102208" y="3124200"/>
            <a:ext cx="289192" cy="228600"/>
          </a:xfrm>
          <a:prstGeom prst="rect">
            <a:avLst/>
          </a:prstGeom>
        </p:spPr>
      </p:pic>
      <p:sp>
        <p:nvSpPr>
          <p:cNvPr id="8" name="ZoneTexte 7">
            <a:extLst>
              <a:ext uri="{FF2B5EF4-FFF2-40B4-BE49-F238E27FC236}">
                <a16:creationId xmlns:a16="http://schemas.microsoft.com/office/drawing/2014/main" id="{8C985606-C975-1C32-152F-1E23F8DD42DD}"/>
              </a:ext>
            </a:extLst>
          </p:cNvPr>
          <p:cNvSpPr txBox="1"/>
          <p:nvPr/>
        </p:nvSpPr>
        <p:spPr>
          <a:xfrm>
            <a:off x="8473440" y="2261697"/>
            <a:ext cx="3169186" cy="276999"/>
          </a:xfrm>
          <a:prstGeom prst="rect">
            <a:avLst/>
          </a:prstGeom>
          <a:noFill/>
        </p:spPr>
        <p:txBody>
          <a:bodyPr wrap="square" rtlCol="0">
            <a:spAutoFit/>
          </a:bodyPr>
          <a:lstStyle/>
          <a:p>
            <a:r>
              <a:rPr lang="en-US" sz="1200" dirty="0">
                <a:latin typeface="Roboto Light" panose="02000000000000000000" pitchFamily="2" charset="0"/>
                <a:ea typeface="Roboto Light" panose="02000000000000000000" pitchFamily="2" charset="0"/>
                <a:cs typeface="Roboto Light" panose="02000000000000000000" pitchFamily="2" charset="0"/>
              </a:rPr>
              <a:t>The appearance of wrinkles and fine lines </a:t>
            </a:r>
            <a:endParaRPr lang="fr-FR" sz="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ZoneTexte 8">
            <a:extLst>
              <a:ext uri="{FF2B5EF4-FFF2-40B4-BE49-F238E27FC236}">
                <a16:creationId xmlns:a16="http://schemas.microsoft.com/office/drawing/2014/main" id="{A315A25F-75AA-0624-0AED-FA6B531D319E}"/>
              </a:ext>
            </a:extLst>
          </p:cNvPr>
          <p:cNvSpPr txBox="1"/>
          <p:nvPr/>
        </p:nvSpPr>
        <p:spPr>
          <a:xfrm>
            <a:off x="1076177" y="3075801"/>
            <a:ext cx="2659800" cy="276999"/>
          </a:xfrm>
          <a:prstGeom prst="rect">
            <a:avLst/>
          </a:prstGeom>
          <a:noFill/>
        </p:spPr>
        <p:txBody>
          <a:bodyPr wrap="square" rtlCol="0">
            <a:spAutoFit/>
          </a:bodyPr>
          <a:lstStyle/>
          <a:p>
            <a:r>
              <a:rPr lang="fr-FR" sz="1200" dirty="0" err="1">
                <a:latin typeface="Roboto Light" panose="02000000000000000000" pitchFamily="2" charset="0"/>
                <a:ea typeface="Roboto Light" panose="02000000000000000000" pitchFamily="2" charset="0"/>
                <a:cs typeface="Roboto Light" panose="02000000000000000000" pitchFamily="2" charset="0"/>
              </a:rPr>
              <a:t>Dehydration</a:t>
            </a:r>
            <a:r>
              <a:rPr lang="fr-FR" sz="1200" dirty="0">
                <a:latin typeface="Roboto Light" panose="02000000000000000000" pitchFamily="2" charset="0"/>
                <a:ea typeface="Roboto Light" panose="02000000000000000000" pitchFamily="2" charset="0"/>
                <a:cs typeface="Roboto Light" panose="02000000000000000000" pitchFamily="2" charset="0"/>
              </a:rPr>
              <a:t> and </a:t>
            </a:r>
            <a:r>
              <a:rPr lang="fr-FR" sz="1200" dirty="0" err="1">
                <a:latin typeface="Roboto Light" panose="02000000000000000000" pitchFamily="2" charset="0"/>
                <a:ea typeface="Roboto Light" panose="02000000000000000000" pitchFamily="2" charset="0"/>
                <a:cs typeface="Roboto Light" panose="02000000000000000000" pitchFamily="2" charset="0"/>
              </a:rPr>
              <a:t>dryness</a:t>
            </a:r>
            <a:r>
              <a:rPr lang="fr-FR" sz="1200"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12" name="ZoneTexte 11">
            <a:extLst>
              <a:ext uri="{FF2B5EF4-FFF2-40B4-BE49-F238E27FC236}">
                <a16:creationId xmlns:a16="http://schemas.microsoft.com/office/drawing/2014/main" id="{CEAC3F06-A597-7268-2B1F-BF6EFEBE8CC7}"/>
              </a:ext>
            </a:extLst>
          </p:cNvPr>
          <p:cNvSpPr txBox="1"/>
          <p:nvPr/>
        </p:nvSpPr>
        <p:spPr>
          <a:xfrm>
            <a:off x="8456021" y="3200400"/>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Pigment spots, </a:t>
            </a:r>
            <a:r>
              <a:rPr lang="fr-FR" sz="1200" dirty="0" err="1">
                <a:latin typeface="Roboto Light" panose="02000000000000000000" pitchFamily="2" charset="0"/>
                <a:ea typeface="Roboto Light" panose="02000000000000000000" pitchFamily="2" charset="0"/>
                <a:cs typeface="Roboto Light" panose="02000000000000000000" pitchFamily="2" charset="0"/>
              </a:rPr>
              <a:t>melasma</a:t>
            </a:r>
            <a:endParaRPr lang="fr-FR" sz="1200" dirty="0">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13" name="Connecteur droit avec flèche 12">
            <a:extLst>
              <a:ext uri="{FF2B5EF4-FFF2-40B4-BE49-F238E27FC236}">
                <a16:creationId xmlns:a16="http://schemas.microsoft.com/office/drawing/2014/main" id="{17763E09-A791-62A7-7CEA-C70364F00A61}"/>
              </a:ext>
            </a:extLst>
          </p:cNvPr>
          <p:cNvCxnSpPr>
            <a:cxnSpLocks/>
          </p:cNvCxnSpPr>
          <p:nvPr/>
        </p:nvCxnSpPr>
        <p:spPr>
          <a:xfrm flipH="1">
            <a:off x="5891249" y="2381054"/>
            <a:ext cx="2414551"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AEB0494B-2D6E-9645-958C-BD05E14D86AF}"/>
              </a:ext>
            </a:extLst>
          </p:cNvPr>
          <p:cNvCxnSpPr>
            <a:cxnSpLocks/>
          </p:cNvCxnSpPr>
          <p:nvPr/>
        </p:nvCxnSpPr>
        <p:spPr>
          <a:xfrm>
            <a:off x="3657600" y="3218134"/>
            <a:ext cx="23622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75EEAD34-D1C9-9AA7-9781-D0B5543E1732}"/>
              </a:ext>
            </a:extLst>
          </p:cNvPr>
          <p:cNvCxnSpPr>
            <a:cxnSpLocks/>
          </p:cNvCxnSpPr>
          <p:nvPr/>
        </p:nvCxnSpPr>
        <p:spPr>
          <a:xfrm flipH="1">
            <a:off x="7363137" y="3333908"/>
            <a:ext cx="942663"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Larme 20">
            <a:extLst>
              <a:ext uri="{FF2B5EF4-FFF2-40B4-BE49-F238E27FC236}">
                <a16:creationId xmlns:a16="http://schemas.microsoft.com/office/drawing/2014/main" id="{F55D7712-776A-80CA-300E-290A80B65437}"/>
              </a:ext>
            </a:extLst>
          </p:cNvPr>
          <p:cNvSpPr/>
          <p:nvPr/>
        </p:nvSpPr>
        <p:spPr>
          <a:xfrm rot="9149518">
            <a:off x="3835252" y="2338623"/>
            <a:ext cx="1843494" cy="2771237"/>
          </a:xfrm>
          <a:custGeom>
            <a:avLst/>
            <a:gdLst>
              <a:gd name="connsiteX0" fmla="*/ 0 w 606637"/>
              <a:gd name="connsiteY0" fmla="*/ 335785 h 671569"/>
              <a:gd name="connsiteX1" fmla="*/ 303319 w 606637"/>
              <a:gd name="connsiteY1" fmla="*/ 0 h 671569"/>
              <a:gd name="connsiteX2" fmla="*/ 580497 w 606637"/>
              <a:gd name="connsiteY2" fmla="*/ 28938 h 671569"/>
              <a:gd name="connsiteX3" fmla="*/ 606637 w 606637"/>
              <a:gd name="connsiteY3" fmla="*/ 335785 h 671569"/>
              <a:gd name="connsiteX4" fmla="*/ 303318 w 606637"/>
              <a:gd name="connsiteY4" fmla="*/ 671570 h 671569"/>
              <a:gd name="connsiteX5" fmla="*/ -1 w 606637"/>
              <a:gd name="connsiteY5" fmla="*/ 335785 h 671569"/>
              <a:gd name="connsiteX6" fmla="*/ 0 w 606637"/>
              <a:gd name="connsiteY6" fmla="*/ 335785 h 671569"/>
              <a:gd name="connsiteX0" fmla="*/ 1 w 581927"/>
              <a:gd name="connsiteY0" fmla="*/ 335785 h 671570"/>
              <a:gd name="connsiteX1" fmla="*/ 303320 w 581927"/>
              <a:gd name="connsiteY1" fmla="*/ 0 h 671570"/>
              <a:gd name="connsiteX2" fmla="*/ 580498 w 581927"/>
              <a:gd name="connsiteY2" fmla="*/ 28938 h 671570"/>
              <a:gd name="connsiteX3" fmla="*/ 450234 w 581927"/>
              <a:gd name="connsiteY3" fmla="*/ 372163 h 671570"/>
              <a:gd name="connsiteX4" fmla="*/ 303319 w 581927"/>
              <a:gd name="connsiteY4" fmla="*/ 671570 h 671570"/>
              <a:gd name="connsiteX5" fmla="*/ 0 w 581927"/>
              <a:gd name="connsiteY5" fmla="*/ 335785 h 671570"/>
              <a:gd name="connsiteX6" fmla="*/ 1 w 581927"/>
              <a:gd name="connsiteY6" fmla="*/ 335785 h 671570"/>
              <a:gd name="connsiteX0" fmla="*/ 2245 w 581927"/>
              <a:gd name="connsiteY0" fmla="*/ 209680 h 681757"/>
              <a:gd name="connsiteX1" fmla="*/ 303320 w 581927"/>
              <a:gd name="connsiteY1" fmla="*/ 10187 h 681757"/>
              <a:gd name="connsiteX2" fmla="*/ 580498 w 581927"/>
              <a:gd name="connsiteY2" fmla="*/ 39125 h 681757"/>
              <a:gd name="connsiteX3" fmla="*/ 450234 w 581927"/>
              <a:gd name="connsiteY3" fmla="*/ 382350 h 681757"/>
              <a:gd name="connsiteX4" fmla="*/ 303319 w 581927"/>
              <a:gd name="connsiteY4" fmla="*/ 681757 h 681757"/>
              <a:gd name="connsiteX5" fmla="*/ 0 w 581927"/>
              <a:gd name="connsiteY5" fmla="*/ 345972 h 681757"/>
              <a:gd name="connsiteX6" fmla="*/ 2245 w 581927"/>
              <a:gd name="connsiteY6" fmla="*/ 209680 h 681757"/>
              <a:gd name="connsiteX0" fmla="*/ 2245 w 581933"/>
              <a:gd name="connsiteY0" fmla="*/ 209680 h 685943"/>
              <a:gd name="connsiteX1" fmla="*/ 303320 w 581933"/>
              <a:gd name="connsiteY1" fmla="*/ 10187 h 685943"/>
              <a:gd name="connsiteX2" fmla="*/ 580498 w 581933"/>
              <a:gd name="connsiteY2" fmla="*/ 39125 h 685943"/>
              <a:gd name="connsiteX3" fmla="*/ 450234 w 581933"/>
              <a:gd name="connsiteY3" fmla="*/ 382350 h 685943"/>
              <a:gd name="connsiteX4" fmla="*/ 576240 w 581933"/>
              <a:gd name="connsiteY4" fmla="*/ 482217 h 685943"/>
              <a:gd name="connsiteX5" fmla="*/ 303319 w 581933"/>
              <a:gd name="connsiteY5" fmla="*/ 681757 h 685943"/>
              <a:gd name="connsiteX6" fmla="*/ 0 w 581933"/>
              <a:gd name="connsiteY6" fmla="*/ 345972 h 685943"/>
              <a:gd name="connsiteX7" fmla="*/ 2245 w 581933"/>
              <a:gd name="connsiteY7" fmla="*/ 209680 h 685943"/>
              <a:gd name="connsiteX0" fmla="*/ 2245 w 596136"/>
              <a:gd name="connsiteY0" fmla="*/ 212300 h 688563"/>
              <a:gd name="connsiteX1" fmla="*/ 303320 w 596136"/>
              <a:gd name="connsiteY1" fmla="*/ 12807 h 688563"/>
              <a:gd name="connsiteX2" fmla="*/ 580498 w 596136"/>
              <a:gd name="connsiteY2" fmla="*/ 41745 h 688563"/>
              <a:gd name="connsiteX3" fmla="*/ 560616 w 596136"/>
              <a:gd name="connsiteY3" fmla="*/ 250873 h 688563"/>
              <a:gd name="connsiteX4" fmla="*/ 450234 w 596136"/>
              <a:gd name="connsiteY4" fmla="*/ 384970 h 688563"/>
              <a:gd name="connsiteX5" fmla="*/ 576240 w 596136"/>
              <a:gd name="connsiteY5" fmla="*/ 484837 h 688563"/>
              <a:gd name="connsiteX6" fmla="*/ 303319 w 596136"/>
              <a:gd name="connsiteY6" fmla="*/ 684377 h 688563"/>
              <a:gd name="connsiteX7" fmla="*/ 0 w 596136"/>
              <a:gd name="connsiteY7" fmla="*/ 348592 h 688563"/>
              <a:gd name="connsiteX8" fmla="*/ 2245 w 596136"/>
              <a:gd name="connsiteY8" fmla="*/ 212300 h 688563"/>
              <a:gd name="connsiteX0" fmla="*/ 2245 w 596136"/>
              <a:gd name="connsiteY0" fmla="*/ 212300 h 688563"/>
              <a:gd name="connsiteX1" fmla="*/ 303320 w 596136"/>
              <a:gd name="connsiteY1" fmla="*/ 12807 h 688563"/>
              <a:gd name="connsiteX2" fmla="*/ 580498 w 596136"/>
              <a:gd name="connsiteY2" fmla="*/ 41745 h 688563"/>
              <a:gd name="connsiteX3" fmla="*/ 560616 w 596136"/>
              <a:gd name="connsiteY3" fmla="*/ 250873 h 688563"/>
              <a:gd name="connsiteX4" fmla="*/ 496578 w 596136"/>
              <a:gd name="connsiteY4" fmla="*/ 409104 h 688563"/>
              <a:gd name="connsiteX5" fmla="*/ 576240 w 596136"/>
              <a:gd name="connsiteY5" fmla="*/ 484837 h 688563"/>
              <a:gd name="connsiteX6" fmla="*/ 303319 w 596136"/>
              <a:gd name="connsiteY6" fmla="*/ 684377 h 688563"/>
              <a:gd name="connsiteX7" fmla="*/ 0 w 596136"/>
              <a:gd name="connsiteY7" fmla="*/ 348592 h 688563"/>
              <a:gd name="connsiteX8" fmla="*/ 2245 w 596136"/>
              <a:gd name="connsiteY8" fmla="*/ 212300 h 688563"/>
              <a:gd name="connsiteX0" fmla="*/ 2245 w 767186"/>
              <a:gd name="connsiteY0" fmla="*/ 454585 h 930848"/>
              <a:gd name="connsiteX1" fmla="*/ 303320 w 767186"/>
              <a:gd name="connsiteY1" fmla="*/ 255092 h 930848"/>
              <a:gd name="connsiteX2" fmla="*/ 763197 w 767186"/>
              <a:gd name="connsiteY2" fmla="*/ 3760 h 930848"/>
              <a:gd name="connsiteX3" fmla="*/ 560616 w 767186"/>
              <a:gd name="connsiteY3" fmla="*/ 493158 h 930848"/>
              <a:gd name="connsiteX4" fmla="*/ 496578 w 767186"/>
              <a:gd name="connsiteY4" fmla="*/ 651389 h 930848"/>
              <a:gd name="connsiteX5" fmla="*/ 576240 w 767186"/>
              <a:gd name="connsiteY5" fmla="*/ 727122 h 930848"/>
              <a:gd name="connsiteX6" fmla="*/ 303319 w 767186"/>
              <a:gd name="connsiteY6" fmla="*/ 926662 h 930848"/>
              <a:gd name="connsiteX7" fmla="*/ 0 w 767186"/>
              <a:gd name="connsiteY7" fmla="*/ 590877 h 930848"/>
              <a:gd name="connsiteX8" fmla="*/ 2245 w 767186"/>
              <a:gd name="connsiteY8" fmla="*/ 454585 h 930848"/>
              <a:gd name="connsiteX0" fmla="*/ 5 w 848081"/>
              <a:gd name="connsiteY0" fmla="*/ 410313 h 930740"/>
              <a:gd name="connsiteX1" fmla="*/ 384215 w 848081"/>
              <a:gd name="connsiteY1" fmla="*/ 254984 h 930740"/>
              <a:gd name="connsiteX2" fmla="*/ 844092 w 848081"/>
              <a:gd name="connsiteY2" fmla="*/ 3652 h 930740"/>
              <a:gd name="connsiteX3" fmla="*/ 641511 w 848081"/>
              <a:gd name="connsiteY3" fmla="*/ 493050 h 930740"/>
              <a:gd name="connsiteX4" fmla="*/ 577473 w 848081"/>
              <a:gd name="connsiteY4" fmla="*/ 651281 h 930740"/>
              <a:gd name="connsiteX5" fmla="*/ 657135 w 848081"/>
              <a:gd name="connsiteY5" fmla="*/ 727014 h 930740"/>
              <a:gd name="connsiteX6" fmla="*/ 384214 w 848081"/>
              <a:gd name="connsiteY6" fmla="*/ 926554 h 930740"/>
              <a:gd name="connsiteX7" fmla="*/ 80895 w 848081"/>
              <a:gd name="connsiteY7" fmla="*/ 590769 h 930740"/>
              <a:gd name="connsiteX8" fmla="*/ 5 w 848081"/>
              <a:gd name="connsiteY8" fmla="*/ 410313 h 930740"/>
              <a:gd name="connsiteX0" fmla="*/ 20 w 848096"/>
              <a:gd name="connsiteY0" fmla="*/ 410312 h 930739"/>
              <a:gd name="connsiteX1" fmla="*/ 384230 w 848096"/>
              <a:gd name="connsiteY1" fmla="*/ 254983 h 930739"/>
              <a:gd name="connsiteX2" fmla="*/ 844107 w 848096"/>
              <a:gd name="connsiteY2" fmla="*/ 3651 h 930739"/>
              <a:gd name="connsiteX3" fmla="*/ 641526 w 848096"/>
              <a:gd name="connsiteY3" fmla="*/ 493049 h 930739"/>
              <a:gd name="connsiteX4" fmla="*/ 577488 w 848096"/>
              <a:gd name="connsiteY4" fmla="*/ 651280 h 930739"/>
              <a:gd name="connsiteX5" fmla="*/ 657150 w 848096"/>
              <a:gd name="connsiteY5" fmla="*/ 727013 h 930739"/>
              <a:gd name="connsiteX6" fmla="*/ 384229 w 848096"/>
              <a:gd name="connsiteY6" fmla="*/ 926553 h 930739"/>
              <a:gd name="connsiteX7" fmla="*/ 18128 w 848096"/>
              <a:gd name="connsiteY7" fmla="*/ 584368 h 930739"/>
              <a:gd name="connsiteX8" fmla="*/ 20 w 848096"/>
              <a:gd name="connsiteY8" fmla="*/ 410312 h 930739"/>
              <a:gd name="connsiteX0" fmla="*/ 20 w 848096"/>
              <a:gd name="connsiteY0" fmla="*/ 410312 h 930054"/>
              <a:gd name="connsiteX1" fmla="*/ 384230 w 848096"/>
              <a:gd name="connsiteY1" fmla="*/ 254983 h 930054"/>
              <a:gd name="connsiteX2" fmla="*/ 844107 w 848096"/>
              <a:gd name="connsiteY2" fmla="*/ 3651 h 930054"/>
              <a:gd name="connsiteX3" fmla="*/ 641526 w 848096"/>
              <a:gd name="connsiteY3" fmla="*/ 493049 h 930054"/>
              <a:gd name="connsiteX4" fmla="*/ 577488 w 848096"/>
              <a:gd name="connsiteY4" fmla="*/ 651280 h 930054"/>
              <a:gd name="connsiteX5" fmla="*/ 656378 w 848096"/>
              <a:gd name="connsiteY5" fmla="*/ 686068 h 930054"/>
              <a:gd name="connsiteX6" fmla="*/ 384229 w 848096"/>
              <a:gd name="connsiteY6" fmla="*/ 926553 h 930054"/>
              <a:gd name="connsiteX7" fmla="*/ 18128 w 848096"/>
              <a:gd name="connsiteY7" fmla="*/ 584368 h 930054"/>
              <a:gd name="connsiteX8" fmla="*/ 20 w 848096"/>
              <a:gd name="connsiteY8" fmla="*/ 410312 h 930054"/>
              <a:gd name="connsiteX0" fmla="*/ 281 w 2453116"/>
              <a:gd name="connsiteY0" fmla="*/ 3272655 h 3792397"/>
              <a:gd name="connsiteX1" fmla="*/ 384491 w 2453116"/>
              <a:gd name="connsiteY1" fmla="*/ 3117326 h 3792397"/>
              <a:gd name="connsiteX2" fmla="*/ 2452596 w 2453116"/>
              <a:gd name="connsiteY2" fmla="*/ 337 h 3792397"/>
              <a:gd name="connsiteX3" fmla="*/ 641787 w 2453116"/>
              <a:gd name="connsiteY3" fmla="*/ 3355392 h 3792397"/>
              <a:gd name="connsiteX4" fmla="*/ 577749 w 2453116"/>
              <a:gd name="connsiteY4" fmla="*/ 3513623 h 3792397"/>
              <a:gd name="connsiteX5" fmla="*/ 656639 w 2453116"/>
              <a:gd name="connsiteY5" fmla="*/ 3548411 h 3792397"/>
              <a:gd name="connsiteX6" fmla="*/ 384490 w 2453116"/>
              <a:gd name="connsiteY6" fmla="*/ 3788896 h 3792397"/>
              <a:gd name="connsiteX7" fmla="*/ 18389 w 2453116"/>
              <a:gd name="connsiteY7" fmla="*/ 3446711 h 3792397"/>
              <a:gd name="connsiteX8" fmla="*/ 281 w 2453116"/>
              <a:gd name="connsiteY8" fmla="*/ 3272655 h 3792397"/>
              <a:gd name="connsiteX0" fmla="*/ 281 w 2453142"/>
              <a:gd name="connsiteY0" fmla="*/ 3272655 h 3792397"/>
              <a:gd name="connsiteX1" fmla="*/ 384491 w 2453142"/>
              <a:gd name="connsiteY1" fmla="*/ 3117326 h 3792397"/>
              <a:gd name="connsiteX2" fmla="*/ 2452596 w 2453142"/>
              <a:gd name="connsiteY2" fmla="*/ 337 h 3792397"/>
              <a:gd name="connsiteX3" fmla="*/ 727298 w 2453142"/>
              <a:gd name="connsiteY3" fmla="*/ 3409044 h 3792397"/>
              <a:gd name="connsiteX4" fmla="*/ 577749 w 2453142"/>
              <a:gd name="connsiteY4" fmla="*/ 3513623 h 3792397"/>
              <a:gd name="connsiteX5" fmla="*/ 656639 w 2453142"/>
              <a:gd name="connsiteY5" fmla="*/ 3548411 h 3792397"/>
              <a:gd name="connsiteX6" fmla="*/ 384490 w 2453142"/>
              <a:gd name="connsiteY6" fmla="*/ 3788896 h 3792397"/>
              <a:gd name="connsiteX7" fmla="*/ 18389 w 2453142"/>
              <a:gd name="connsiteY7" fmla="*/ 3446711 h 3792397"/>
              <a:gd name="connsiteX8" fmla="*/ 281 w 2453142"/>
              <a:gd name="connsiteY8" fmla="*/ 3272655 h 3792397"/>
              <a:gd name="connsiteX0" fmla="*/ 281 w 2453141"/>
              <a:gd name="connsiteY0" fmla="*/ 3272655 h 3792397"/>
              <a:gd name="connsiteX1" fmla="*/ 384491 w 2453141"/>
              <a:gd name="connsiteY1" fmla="*/ 3117326 h 3792397"/>
              <a:gd name="connsiteX2" fmla="*/ 2452596 w 2453141"/>
              <a:gd name="connsiteY2" fmla="*/ 337 h 3792397"/>
              <a:gd name="connsiteX3" fmla="*/ 727298 w 2453141"/>
              <a:gd name="connsiteY3" fmla="*/ 3409044 h 3792397"/>
              <a:gd name="connsiteX4" fmla="*/ 634845 w 2453141"/>
              <a:gd name="connsiteY4" fmla="*/ 3543953 h 3792397"/>
              <a:gd name="connsiteX5" fmla="*/ 656639 w 2453141"/>
              <a:gd name="connsiteY5" fmla="*/ 3548411 h 3792397"/>
              <a:gd name="connsiteX6" fmla="*/ 384490 w 2453141"/>
              <a:gd name="connsiteY6" fmla="*/ 3788896 h 3792397"/>
              <a:gd name="connsiteX7" fmla="*/ 18389 w 2453141"/>
              <a:gd name="connsiteY7" fmla="*/ 3446711 h 3792397"/>
              <a:gd name="connsiteX8" fmla="*/ 281 w 2453141"/>
              <a:gd name="connsiteY8" fmla="*/ 3272655 h 3792397"/>
              <a:gd name="connsiteX0" fmla="*/ 98451 w 2434752"/>
              <a:gd name="connsiteY0" fmla="*/ 3186495 h 3792396"/>
              <a:gd name="connsiteX1" fmla="*/ 366102 w 2434752"/>
              <a:gd name="connsiteY1" fmla="*/ 3117325 h 3792396"/>
              <a:gd name="connsiteX2" fmla="*/ 2434207 w 2434752"/>
              <a:gd name="connsiteY2" fmla="*/ 336 h 3792396"/>
              <a:gd name="connsiteX3" fmla="*/ 708909 w 2434752"/>
              <a:gd name="connsiteY3" fmla="*/ 3409043 h 3792396"/>
              <a:gd name="connsiteX4" fmla="*/ 616456 w 2434752"/>
              <a:gd name="connsiteY4" fmla="*/ 3543952 h 3792396"/>
              <a:gd name="connsiteX5" fmla="*/ 638250 w 2434752"/>
              <a:gd name="connsiteY5" fmla="*/ 3548410 h 3792396"/>
              <a:gd name="connsiteX6" fmla="*/ 366101 w 2434752"/>
              <a:gd name="connsiteY6" fmla="*/ 3788895 h 3792396"/>
              <a:gd name="connsiteX7" fmla="*/ 0 w 2434752"/>
              <a:gd name="connsiteY7" fmla="*/ 3446710 h 3792396"/>
              <a:gd name="connsiteX8" fmla="*/ 98451 w 2434752"/>
              <a:gd name="connsiteY8" fmla="*/ 3186495 h 3792396"/>
              <a:gd name="connsiteX0" fmla="*/ 142858 w 2479159"/>
              <a:gd name="connsiteY0" fmla="*/ 3186494 h 3792395"/>
              <a:gd name="connsiteX1" fmla="*/ 410509 w 2479159"/>
              <a:gd name="connsiteY1" fmla="*/ 3117324 h 3792395"/>
              <a:gd name="connsiteX2" fmla="*/ 2478614 w 2479159"/>
              <a:gd name="connsiteY2" fmla="*/ 335 h 3792395"/>
              <a:gd name="connsiteX3" fmla="*/ 753316 w 2479159"/>
              <a:gd name="connsiteY3" fmla="*/ 3409042 h 3792395"/>
              <a:gd name="connsiteX4" fmla="*/ 660863 w 2479159"/>
              <a:gd name="connsiteY4" fmla="*/ 3543951 h 3792395"/>
              <a:gd name="connsiteX5" fmla="*/ 682657 w 2479159"/>
              <a:gd name="connsiteY5" fmla="*/ 3548409 h 3792395"/>
              <a:gd name="connsiteX6" fmla="*/ 410508 w 2479159"/>
              <a:gd name="connsiteY6" fmla="*/ 3788894 h 3792395"/>
              <a:gd name="connsiteX7" fmla="*/ 0 w 2479159"/>
              <a:gd name="connsiteY7" fmla="*/ 3423119 h 3792395"/>
              <a:gd name="connsiteX8" fmla="*/ 142858 w 2479159"/>
              <a:gd name="connsiteY8" fmla="*/ 3186494 h 3792395"/>
              <a:gd name="connsiteX0" fmla="*/ 142858 w 2479159"/>
              <a:gd name="connsiteY0" fmla="*/ 3186491 h 3792392"/>
              <a:gd name="connsiteX1" fmla="*/ 387647 w 2479159"/>
              <a:gd name="connsiteY1" fmla="*/ 3146312 h 3792392"/>
              <a:gd name="connsiteX2" fmla="*/ 2478614 w 2479159"/>
              <a:gd name="connsiteY2" fmla="*/ 332 h 3792392"/>
              <a:gd name="connsiteX3" fmla="*/ 753316 w 2479159"/>
              <a:gd name="connsiteY3" fmla="*/ 3409039 h 3792392"/>
              <a:gd name="connsiteX4" fmla="*/ 660863 w 2479159"/>
              <a:gd name="connsiteY4" fmla="*/ 3543948 h 3792392"/>
              <a:gd name="connsiteX5" fmla="*/ 682657 w 2479159"/>
              <a:gd name="connsiteY5" fmla="*/ 3548406 h 3792392"/>
              <a:gd name="connsiteX6" fmla="*/ 410508 w 2479159"/>
              <a:gd name="connsiteY6" fmla="*/ 3788891 h 3792392"/>
              <a:gd name="connsiteX7" fmla="*/ 0 w 2479159"/>
              <a:gd name="connsiteY7" fmla="*/ 3423116 h 3792392"/>
              <a:gd name="connsiteX8" fmla="*/ 142858 w 2479159"/>
              <a:gd name="connsiteY8" fmla="*/ 3186491 h 3792392"/>
              <a:gd name="connsiteX0" fmla="*/ 97807 w 2479159"/>
              <a:gd name="connsiteY0" fmla="*/ 3401131 h 3792395"/>
              <a:gd name="connsiteX1" fmla="*/ 387647 w 2479159"/>
              <a:gd name="connsiteY1" fmla="*/ 3146315 h 3792395"/>
              <a:gd name="connsiteX2" fmla="*/ 2478614 w 2479159"/>
              <a:gd name="connsiteY2" fmla="*/ 335 h 3792395"/>
              <a:gd name="connsiteX3" fmla="*/ 753316 w 2479159"/>
              <a:gd name="connsiteY3" fmla="*/ 3409042 h 3792395"/>
              <a:gd name="connsiteX4" fmla="*/ 660863 w 2479159"/>
              <a:gd name="connsiteY4" fmla="*/ 3543951 h 3792395"/>
              <a:gd name="connsiteX5" fmla="*/ 682657 w 2479159"/>
              <a:gd name="connsiteY5" fmla="*/ 3548409 h 3792395"/>
              <a:gd name="connsiteX6" fmla="*/ 410508 w 2479159"/>
              <a:gd name="connsiteY6" fmla="*/ 3788894 h 3792395"/>
              <a:gd name="connsiteX7" fmla="*/ 0 w 2479159"/>
              <a:gd name="connsiteY7" fmla="*/ 3423119 h 3792395"/>
              <a:gd name="connsiteX8" fmla="*/ 97807 w 2479159"/>
              <a:gd name="connsiteY8" fmla="*/ 3401131 h 3792395"/>
              <a:gd name="connsiteX0" fmla="*/ 13124 w 2394476"/>
              <a:gd name="connsiteY0" fmla="*/ 3401131 h 3792395"/>
              <a:gd name="connsiteX1" fmla="*/ 302964 w 2394476"/>
              <a:gd name="connsiteY1" fmla="*/ 3146315 h 3792395"/>
              <a:gd name="connsiteX2" fmla="*/ 2393931 w 2394476"/>
              <a:gd name="connsiteY2" fmla="*/ 335 h 3792395"/>
              <a:gd name="connsiteX3" fmla="*/ 668633 w 2394476"/>
              <a:gd name="connsiteY3" fmla="*/ 3409042 h 3792395"/>
              <a:gd name="connsiteX4" fmla="*/ 576180 w 2394476"/>
              <a:gd name="connsiteY4" fmla="*/ 3543951 h 3792395"/>
              <a:gd name="connsiteX5" fmla="*/ 597974 w 2394476"/>
              <a:gd name="connsiteY5" fmla="*/ 3548409 h 3792395"/>
              <a:gd name="connsiteX6" fmla="*/ 325825 w 2394476"/>
              <a:gd name="connsiteY6" fmla="*/ 3788894 h 3792395"/>
              <a:gd name="connsiteX7" fmla="*/ 165766 w 2394476"/>
              <a:gd name="connsiteY7" fmla="*/ 3564393 h 3792395"/>
              <a:gd name="connsiteX8" fmla="*/ 13124 w 2394476"/>
              <a:gd name="connsiteY8" fmla="*/ 3401131 h 3792395"/>
              <a:gd name="connsiteX0" fmla="*/ 156912 w 2245394"/>
              <a:gd name="connsiteY0" fmla="*/ 3490903 h 3792396"/>
              <a:gd name="connsiteX1" fmla="*/ 153882 w 2245394"/>
              <a:gd name="connsiteY1" fmla="*/ 3146316 h 3792396"/>
              <a:gd name="connsiteX2" fmla="*/ 2244849 w 2245394"/>
              <a:gd name="connsiteY2" fmla="*/ 336 h 3792396"/>
              <a:gd name="connsiteX3" fmla="*/ 519551 w 2245394"/>
              <a:gd name="connsiteY3" fmla="*/ 3409043 h 3792396"/>
              <a:gd name="connsiteX4" fmla="*/ 427098 w 2245394"/>
              <a:gd name="connsiteY4" fmla="*/ 3543952 h 3792396"/>
              <a:gd name="connsiteX5" fmla="*/ 448892 w 2245394"/>
              <a:gd name="connsiteY5" fmla="*/ 3548410 h 3792396"/>
              <a:gd name="connsiteX6" fmla="*/ 176743 w 2245394"/>
              <a:gd name="connsiteY6" fmla="*/ 3788895 h 3792396"/>
              <a:gd name="connsiteX7" fmla="*/ 16684 w 2245394"/>
              <a:gd name="connsiteY7" fmla="*/ 3564394 h 3792396"/>
              <a:gd name="connsiteX8" fmla="*/ 156912 w 2245394"/>
              <a:gd name="connsiteY8" fmla="*/ 3490903 h 3792396"/>
              <a:gd name="connsiteX0" fmla="*/ 156911 w 2245393"/>
              <a:gd name="connsiteY0" fmla="*/ 3490904 h 3792397"/>
              <a:gd name="connsiteX1" fmla="*/ 153881 w 2245393"/>
              <a:gd name="connsiteY1" fmla="*/ 3146317 h 3792397"/>
              <a:gd name="connsiteX2" fmla="*/ 2244848 w 2245393"/>
              <a:gd name="connsiteY2" fmla="*/ 337 h 3792397"/>
              <a:gd name="connsiteX3" fmla="*/ 519550 w 2245393"/>
              <a:gd name="connsiteY3" fmla="*/ 3409044 h 3792397"/>
              <a:gd name="connsiteX4" fmla="*/ 427097 w 2245393"/>
              <a:gd name="connsiteY4" fmla="*/ 3543953 h 3792397"/>
              <a:gd name="connsiteX5" fmla="*/ 448891 w 2245393"/>
              <a:gd name="connsiteY5" fmla="*/ 3548411 h 3792397"/>
              <a:gd name="connsiteX6" fmla="*/ 176742 w 2245393"/>
              <a:gd name="connsiteY6" fmla="*/ 3788896 h 3792397"/>
              <a:gd name="connsiteX7" fmla="*/ 137215 w 2245393"/>
              <a:gd name="connsiteY7" fmla="*/ 3628427 h 3792397"/>
              <a:gd name="connsiteX8" fmla="*/ 156911 w 2245393"/>
              <a:gd name="connsiteY8" fmla="*/ 3490904 h 3792397"/>
              <a:gd name="connsiteX0" fmla="*/ 156911 w 2245393"/>
              <a:gd name="connsiteY0" fmla="*/ 3490904 h 3819812"/>
              <a:gd name="connsiteX1" fmla="*/ 153881 w 2245393"/>
              <a:gd name="connsiteY1" fmla="*/ 3146317 h 3819812"/>
              <a:gd name="connsiteX2" fmla="*/ 2244848 w 2245393"/>
              <a:gd name="connsiteY2" fmla="*/ 337 h 3819812"/>
              <a:gd name="connsiteX3" fmla="*/ 519550 w 2245393"/>
              <a:gd name="connsiteY3" fmla="*/ 3409044 h 3819812"/>
              <a:gd name="connsiteX4" fmla="*/ 427097 w 2245393"/>
              <a:gd name="connsiteY4" fmla="*/ 3543953 h 3819812"/>
              <a:gd name="connsiteX5" fmla="*/ 448891 w 2245393"/>
              <a:gd name="connsiteY5" fmla="*/ 3548411 h 3819812"/>
              <a:gd name="connsiteX6" fmla="*/ 275467 w 2245393"/>
              <a:gd name="connsiteY6" fmla="*/ 3816661 h 3819812"/>
              <a:gd name="connsiteX7" fmla="*/ 137215 w 2245393"/>
              <a:gd name="connsiteY7" fmla="*/ 3628427 h 3819812"/>
              <a:gd name="connsiteX8" fmla="*/ 156911 w 2245393"/>
              <a:gd name="connsiteY8" fmla="*/ 3490904 h 3819812"/>
              <a:gd name="connsiteX0" fmla="*/ 19696 w 2108178"/>
              <a:gd name="connsiteY0" fmla="*/ 3490966 h 3819874"/>
              <a:gd name="connsiteX1" fmla="*/ 279106 w 2108178"/>
              <a:gd name="connsiteY1" fmla="*/ 2742842 h 3819874"/>
              <a:gd name="connsiteX2" fmla="*/ 2107633 w 2108178"/>
              <a:gd name="connsiteY2" fmla="*/ 399 h 3819874"/>
              <a:gd name="connsiteX3" fmla="*/ 382335 w 2108178"/>
              <a:gd name="connsiteY3" fmla="*/ 3409106 h 3819874"/>
              <a:gd name="connsiteX4" fmla="*/ 289882 w 2108178"/>
              <a:gd name="connsiteY4" fmla="*/ 3544015 h 3819874"/>
              <a:gd name="connsiteX5" fmla="*/ 311676 w 2108178"/>
              <a:gd name="connsiteY5" fmla="*/ 3548473 h 3819874"/>
              <a:gd name="connsiteX6" fmla="*/ 138252 w 2108178"/>
              <a:gd name="connsiteY6" fmla="*/ 3816723 h 3819874"/>
              <a:gd name="connsiteX7" fmla="*/ 0 w 2108178"/>
              <a:gd name="connsiteY7" fmla="*/ 3628489 h 3819874"/>
              <a:gd name="connsiteX8" fmla="*/ 19696 w 2108178"/>
              <a:gd name="connsiteY8" fmla="*/ 3490966 h 3819874"/>
              <a:gd name="connsiteX0" fmla="*/ 10081 w 2098563"/>
              <a:gd name="connsiteY0" fmla="*/ 3490966 h 3819874"/>
              <a:gd name="connsiteX1" fmla="*/ 269491 w 2098563"/>
              <a:gd name="connsiteY1" fmla="*/ 2742842 h 3819874"/>
              <a:gd name="connsiteX2" fmla="*/ 2098018 w 2098563"/>
              <a:gd name="connsiteY2" fmla="*/ 399 h 3819874"/>
              <a:gd name="connsiteX3" fmla="*/ 372720 w 2098563"/>
              <a:gd name="connsiteY3" fmla="*/ 3409106 h 3819874"/>
              <a:gd name="connsiteX4" fmla="*/ 280267 w 2098563"/>
              <a:gd name="connsiteY4" fmla="*/ 3544015 h 3819874"/>
              <a:gd name="connsiteX5" fmla="*/ 302061 w 2098563"/>
              <a:gd name="connsiteY5" fmla="*/ 3548473 h 3819874"/>
              <a:gd name="connsiteX6" fmla="*/ 128637 w 2098563"/>
              <a:gd name="connsiteY6" fmla="*/ 3816723 h 3819874"/>
              <a:gd name="connsiteX7" fmla="*/ 76013 w 2098563"/>
              <a:gd name="connsiteY7" fmla="*/ 3476539 h 3819874"/>
              <a:gd name="connsiteX8" fmla="*/ 10081 w 2098563"/>
              <a:gd name="connsiteY8" fmla="*/ 3490966 h 3819874"/>
              <a:gd name="connsiteX0" fmla="*/ 23248 w 2065481"/>
              <a:gd name="connsiteY0" fmla="*/ 3400362 h 3819873"/>
              <a:gd name="connsiteX1" fmla="*/ 236409 w 2065481"/>
              <a:gd name="connsiteY1" fmla="*/ 2742841 h 3819873"/>
              <a:gd name="connsiteX2" fmla="*/ 2064936 w 2065481"/>
              <a:gd name="connsiteY2" fmla="*/ 398 h 3819873"/>
              <a:gd name="connsiteX3" fmla="*/ 339638 w 2065481"/>
              <a:gd name="connsiteY3" fmla="*/ 3409105 h 3819873"/>
              <a:gd name="connsiteX4" fmla="*/ 247185 w 2065481"/>
              <a:gd name="connsiteY4" fmla="*/ 3544014 h 3819873"/>
              <a:gd name="connsiteX5" fmla="*/ 268979 w 2065481"/>
              <a:gd name="connsiteY5" fmla="*/ 3548472 h 3819873"/>
              <a:gd name="connsiteX6" fmla="*/ 95555 w 2065481"/>
              <a:gd name="connsiteY6" fmla="*/ 3816722 h 3819873"/>
              <a:gd name="connsiteX7" fmla="*/ 42931 w 2065481"/>
              <a:gd name="connsiteY7" fmla="*/ 3476538 h 3819873"/>
              <a:gd name="connsiteX8" fmla="*/ 23248 w 2065481"/>
              <a:gd name="connsiteY8" fmla="*/ 3400362 h 3819873"/>
              <a:gd name="connsiteX0" fmla="*/ 23248 w 2065481"/>
              <a:gd name="connsiteY0" fmla="*/ 3400361 h 3736846"/>
              <a:gd name="connsiteX1" fmla="*/ 236409 w 2065481"/>
              <a:gd name="connsiteY1" fmla="*/ 2742840 h 3736846"/>
              <a:gd name="connsiteX2" fmla="*/ 2064936 w 2065481"/>
              <a:gd name="connsiteY2" fmla="*/ 397 h 3736846"/>
              <a:gd name="connsiteX3" fmla="*/ 339638 w 2065481"/>
              <a:gd name="connsiteY3" fmla="*/ 3409104 h 3736846"/>
              <a:gd name="connsiteX4" fmla="*/ 247185 w 2065481"/>
              <a:gd name="connsiteY4" fmla="*/ 3544013 h 3736846"/>
              <a:gd name="connsiteX5" fmla="*/ 268979 w 2065481"/>
              <a:gd name="connsiteY5" fmla="*/ 3548471 h 3736846"/>
              <a:gd name="connsiteX6" fmla="*/ 122509 w 2065481"/>
              <a:gd name="connsiteY6" fmla="*/ 3732322 h 3736846"/>
              <a:gd name="connsiteX7" fmla="*/ 42931 w 2065481"/>
              <a:gd name="connsiteY7" fmla="*/ 3476537 h 3736846"/>
              <a:gd name="connsiteX8" fmla="*/ 23248 w 2065481"/>
              <a:gd name="connsiteY8" fmla="*/ 3400361 h 3736846"/>
              <a:gd name="connsiteX0" fmla="*/ 134442 w 2176675"/>
              <a:gd name="connsiteY0" fmla="*/ 3400361 h 3704753"/>
              <a:gd name="connsiteX1" fmla="*/ 347603 w 2176675"/>
              <a:gd name="connsiteY1" fmla="*/ 2742840 h 3704753"/>
              <a:gd name="connsiteX2" fmla="*/ 2176130 w 2176675"/>
              <a:gd name="connsiteY2" fmla="*/ 397 h 3704753"/>
              <a:gd name="connsiteX3" fmla="*/ 450832 w 2176675"/>
              <a:gd name="connsiteY3" fmla="*/ 3409104 h 3704753"/>
              <a:gd name="connsiteX4" fmla="*/ 358379 w 2176675"/>
              <a:gd name="connsiteY4" fmla="*/ 3544013 h 3704753"/>
              <a:gd name="connsiteX5" fmla="*/ 380173 w 2176675"/>
              <a:gd name="connsiteY5" fmla="*/ 3548471 h 3704753"/>
              <a:gd name="connsiteX6" fmla="*/ 16697 w 2176675"/>
              <a:gd name="connsiteY6" fmla="*/ 3699307 h 3704753"/>
              <a:gd name="connsiteX7" fmla="*/ 154125 w 2176675"/>
              <a:gd name="connsiteY7" fmla="*/ 3476537 h 3704753"/>
              <a:gd name="connsiteX8" fmla="*/ 134442 w 2176675"/>
              <a:gd name="connsiteY8" fmla="*/ 3400361 h 3704753"/>
              <a:gd name="connsiteX0" fmla="*/ 326450 w 2368683"/>
              <a:gd name="connsiteY0" fmla="*/ 3400361 h 3704753"/>
              <a:gd name="connsiteX1" fmla="*/ 539611 w 2368683"/>
              <a:gd name="connsiteY1" fmla="*/ 2742840 h 3704753"/>
              <a:gd name="connsiteX2" fmla="*/ 2368138 w 2368683"/>
              <a:gd name="connsiteY2" fmla="*/ 397 h 3704753"/>
              <a:gd name="connsiteX3" fmla="*/ 642840 w 2368683"/>
              <a:gd name="connsiteY3" fmla="*/ 3409104 h 3704753"/>
              <a:gd name="connsiteX4" fmla="*/ 550387 w 2368683"/>
              <a:gd name="connsiteY4" fmla="*/ 3544013 h 3704753"/>
              <a:gd name="connsiteX5" fmla="*/ 572181 w 2368683"/>
              <a:gd name="connsiteY5" fmla="*/ 3548471 h 3704753"/>
              <a:gd name="connsiteX6" fmla="*/ 208705 w 2368683"/>
              <a:gd name="connsiteY6" fmla="*/ 3699307 h 3704753"/>
              <a:gd name="connsiteX7" fmla="*/ -1 w 2368683"/>
              <a:gd name="connsiteY7" fmla="*/ 3317338 h 3704753"/>
              <a:gd name="connsiteX8" fmla="*/ 326450 w 2368683"/>
              <a:gd name="connsiteY8" fmla="*/ 3400361 h 3704753"/>
              <a:gd name="connsiteX0" fmla="*/ 77988 w 2368684"/>
              <a:gd name="connsiteY0" fmla="*/ 3334180 h 3704752"/>
              <a:gd name="connsiteX1" fmla="*/ 539612 w 2368684"/>
              <a:gd name="connsiteY1" fmla="*/ 2742839 h 3704752"/>
              <a:gd name="connsiteX2" fmla="*/ 2368139 w 2368684"/>
              <a:gd name="connsiteY2" fmla="*/ 396 h 3704752"/>
              <a:gd name="connsiteX3" fmla="*/ 642841 w 2368684"/>
              <a:gd name="connsiteY3" fmla="*/ 3409103 h 3704752"/>
              <a:gd name="connsiteX4" fmla="*/ 550388 w 2368684"/>
              <a:gd name="connsiteY4" fmla="*/ 3544012 h 3704752"/>
              <a:gd name="connsiteX5" fmla="*/ 572182 w 2368684"/>
              <a:gd name="connsiteY5" fmla="*/ 3548470 h 3704752"/>
              <a:gd name="connsiteX6" fmla="*/ 208706 w 2368684"/>
              <a:gd name="connsiteY6" fmla="*/ 3699306 h 3704752"/>
              <a:gd name="connsiteX7" fmla="*/ 0 w 2368684"/>
              <a:gd name="connsiteY7" fmla="*/ 3317337 h 3704752"/>
              <a:gd name="connsiteX8" fmla="*/ 77988 w 2368684"/>
              <a:gd name="connsiteY8" fmla="*/ 3334180 h 3704752"/>
              <a:gd name="connsiteX0" fmla="*/ 137188 w 2427884"/>
              <a:gd name="connsiteY0" fmla="*/ 3334179 h 3704751"/>
              <a:gd name="connsiteX1" fmla="*/ 598812 w 2427884"/>
              <a:gd name="connsiteY1" fmla="*/ 2742838 h 3704751"/>
              <a:gd name="connsiteX2" fmla="*/ 2427339 w 2427884"/>
              <a:gd name="connsiteY2" fmla="*/ 395 h 3704751"/>
              <a:gd name="connsiteX3" fmla="*/ 702041 w 2427884"/>
              <a:gd name="connsiteY3" fmla="*/ 3409102 h 3704751"/>
              <a:gd name="connsiteX4" fmla="*/ 609588 w 2427884"/>
              <a:gd name="connsiteY4" fmla="*/ 3544011 h 3704751"/>
              <a:gd name="connsiteX5" fmla="*/ 631382 w 2427884"/>
              <a:gd name="connsiteY5" fmla="*/ 3548469 h 3704751"/>
              <a:gd name="connsiteX6" fmla="*/ 267906 w 2427884"/>
              <a:gd name="connsiteY6" fmla="*/ 3699305 h 3704751"/>
              <a:gd name="connsiteX7" fmla="*/ 0 w 2427884"/>
              <a:gd name="connsiteY7" fmla="*/ 3417512 h 3704751"/>
              <a:gd name="connsiteX8" fmla="*/ 137188 w 2427884"/>
              <a:gd name="connsiteY8" fmla="*/ 3334179 h 3704751"/>
              <a:gd name="connsiteX0" fmla="*/ 137188 w 2427884"/>
              <a:gd name="connsiteY0" fmla="*/ 3334179 h 3803491"/>
              <a:gd name="connsiteX1" fmla="*/ 598812 w 2427884"/>
              <a:gd name="connsiteY1" fmla="*/ 2742838 h 3803491"/>
              <a:gd name="connsiteX2" fmla="*/ 2427339 w 2427884"/>
              <a:gd name="connsiteY2" fmla="*/ 395 h 3803491"/>
              <a:gd name="connsiteX3" fmla="*/ 702041 w 2427884"/>
              <a:gd name="connsiteY3" fmla="*/ 3409102 h 3803491"/>
              <a:gd name="connsiteX4" fmla="*/ 609588 w 2427884"/>
              <a:gd name="connsiteY4" fmla="*/ 3544011 h 3803491"/>
              <a:gd name="connsiteX5" fmla="*/ 631382 w 2427884"/>
              <a:gd name="connsiteY5" fmla="*/ 3548469 h 3803491"/>
              <a:gd name="connsiteX6" fmla="*/ 442230 w 2427884"/>
              <a:gd name="connsiteY6" fmla="*/ 3800138 h 3803491"/>
              <a:gd name="connsiteX7" fmla="*/ 0 w 2427884"/>
              <a:gd name="connsiteY7" fmla="*/ 3417512 h 3803491"/>
              <a:gd name="connsiteX8" fmla="*/ 137188 w 2427884"/>
              <a:gd name="connsiteY8" fmla="*/ 3334179 h 3803491"/>
              <a:gd name="connsiteX0" fmla="*/ 189520 w 2480216"/>
              <a:gd name="connsiteY0" fmla="*/ 3334179 h 3803490"/>
              <a:gd name="connsiteX1" fmla="*/ 651144 w 2480216"/>
              <a:gd name="connsiteY1" fmla="*/ 2742838 h 3803490"/>
              <a:gd name="connsiteX2" fmla="*/ 2479671 w 2480216"/>
              <a:gd name="connsiteY2" fmla="*/ 395 h 3803490"/>
              <a:gd name="connsiteX3" fmla="*/ 754373 w 2480216"/>
              <a:gd name="connsiteY3" fmla="*/ 3409102 h 3803490"/>
              <a:gd name="connsiteX4" fmla="*/ 661920 w 2480216"/>
              <a:gd name="connsiteY4" fmla="*/ 3544011 h 3803490"/>
              <a:gd name="connsiteX5" fmla="*/ 683714 w 2480216"/>
              <a:gd name="connsiteY5" fmla="*/ 3548469 h 3803490"/>
              <a:gd name="connsiteX6" fmla="*/ 494562 w 2480216"/>
              <a:gd name="connsiteY6" fmla="*/ 3800138 h 3803490"/>
              <a:gd name="connsiteX7" fmla="*/ 1 w 2480216"/>
              <a:gd name="connsiteY7" fmla="*/ 3488432 h 3803490"/>
              <a:gd name="connsiteX8" fmla="*/ 189520 w 2480216"/>
              <a:gd name="connsiteY8" fmla="*/ 3334179 h 3803490"/>
              <a:gd name="connsiteX0" fmla="*/ 22210 w 2480215"/>
              <a:gd name="connsiteY0" fmla="*/ 3393379 h 3803491"/>
              <a:gd name="connsiteX1" fmla="*/ 651143 w 2480215"/>
              <a:gd name="connsiteY1" fmla="*/ 2742839 h 3803491"/>
              <a:gd name="connsiteX2" fmla="*/ 2479670 w 2480215"/>
              <a:gd name="connsiteY2" fmla="*/ 396 h 3803491"/>
              <a:gd name="connsiteX3" fmla="*/ 754372 w 2480215"/>
              <a:gd name="connsiteY3" fmla="*/ 3409103 h 3803491"/>
              <a:gd name="connsiteX4" fmla="*/ 661919 w 2480215"/>
              <a:gd name="connsiteY4" fmla="*/ 3544012 h 3803491"/>
              <a:gd name="connsiteX5" fmla="*/ 683713 w 2480215"/>
              <a:gd name="connsiteY5" fmla="*/ 3548470 h 3803491"/>
              <a:gd name="connsiteX6" fmla="*/ 494561 w 2480215"/>
              <a:gd name="connsiteY6" fmla="*/ 3800139 h 3803491"/>
              <a:gd name="connsiteX7" fmla="*/ 0 w 2480215"/>
              <a:gd name="connsiteY7" fmla="*/ 3488433 h 3803491"/>
              <a:gd name="connsiteX8" fmla="*/ 22210 w 2480215"/>
              <a:gd name="connsiteY8" fmla="*/ 3393379 h 38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215" h="3803491">
                <a:moveTo>
                  <a:pt x="22210" y="3393379"/>
                </a:moveTo>
                <a:cubicBezTo>
                  <a:pt x="22210" y="3207930"/>
                  <a:pt x="241566" y="3308336"/>
                  <a:pt x="651143" y="2742839"/>
                </a:cubicBezTo>
                <a:cubicBezTo>
                  <a:pt x="1060720" y="2177342"/>
                  <a:pt x="2443841" y="-33972"/>
                  <a:pt x="2479670" y="396"/>
                </a:cubicBezTo>
                <a:cubicBezTo>
                  <a:pt x="2515499" y="34764"/>
                  <a:pt x="776083" y="3351899"/>
                  <a:pt x="754372" y="3409103"/>
                </a:cubicBezTo>
                <a:cubicBezTo>
                  <a:pt x="732661" y="3466307"/>
                  <a:pt x="673696" y="3520784"/>
                  <a:pt x="661919" y="3544012"/>
                </a:cubicBezTo>
                <a:cubicBezTo>
                  <a:pt x="650143" y="3567240"/>
                  <a:pt x="708199" y="3498569"/>
                  <a:pt x="683713" y="3548470"/>
                </a:cubicBezTo>
                <a:cubicBezTo>
                  <a:pt x="659227" y="3598371"/>
                  <a:pt x="571587" y="3834219"/>
                  <a:pt x="494561" y="3800139"/>
                </a:cubicBezTo>
                <a:cubicBezTo>
                  <a:pt x="417535" y="3766059"/>
                  <a:pt x="0" y="3673882"/>
                  <a:pt x="0" y="3488433"/>
                </a:cubicBezTo>
                <a:cubicBezTo>
                  <a:pt x="748" y="3443002"/>
                  <a:pt x="21462" y="3438810"/>
                  <a:pt x="22210" y="3393379"/>
                </a:cubicBezTo>
                <a:close/>
              </a:path>
            </a:pathLst>
          </a:custGeom>
          <a:solidFill>
            <a:srgbClr val="C0000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 name="Connecteur droit avec flèche 24">
            <a:extLst>
              <a:ext uri="{FF2B5EF4-FFF2-40B4-BE49-F238E27FC236}">
                <a16:creationId xmlns:a16="http://schemas.microsoft.com/office/drawing/2014/main" id="{5FB94A61-336E-4F6B-DC87-A1E94374D53F}"/>
              </a:ext>
            </a:extLst>
          </p:cNvPr>
          <p:cNvCxnSpPr>
            <a:cxnSpLocks/>
          </p:cNvCxnSpPr>
          <p:nvPr/>
        </p:nvCxnSpPr>
        <p:spPr>
          <a:xfrm>
            <a:off x="3657600" y="2538696"/>
            <a:ext cx="1066800"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217A880D-B174-FBEE-B864-F676565D269F}"/>
              </a:ext>
            </a:extLst>
          </p:cNvPr>
          <p:cNvSpPr txBox="1"/>
          <p:nvPr/>
        </p:nvSpPr>
        <p:spPr>
          <a:xfrm>
            <a:off x="1076177" y="2307863"/>
            <a:ext cx="2223302"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Inflammation, </a:t>
            </a:r>
            <a:r>
              <a:rPr lang="fr-FR" sz="1200" dirty="0" err="1">
                <a:latin typeface="Roboto Light" panose="02000000000000000000" pitchFamily="2" charset="0"/>
                <a:ea typeface="Roboto Light" panose="02000000000000000000" pitchFamily="2" charset="0"/>
                <a:cs typeface="Roboto Light" panose="02000000000000000000" pitchFamily="2" charset="0"/>
              </a:rPr>
              <a:t>itching</a:t>
            </a:r>
            <a:r>
              <a:rPr lang="fr-FR" sz="1200" dirty="0">
                <a:latin typeface="Roboto Light" panose="02000000000000000000" pitchFamily="2" charset="0"/>
                <a:ea typeface="Roboto Light" panose="02000000000000000000" pitchFamily="2" charset="0"/>
                <a:cs typeface="Roboto Light" panose="02000000000000000000" pitchFamily="2" charset="0"/>
              </a:rPr>
              <a:t>, </a:t>
            </a:r>
            <a:r>
              <a:rPr lang="fr-FR" sz="1200" dirty="0" err="1">
                <a:latin typeface="Roboto Light" panose="02000000000000000000" pitchFamily="2" charset="0"/>
                <a:ea typeface="Roboto Light" panose="02000000000000000000" pitchFamily="2" charset="0"/>
                <a:cs typeface="Roboto Light" panose="02000000000000000000" pitchFamily="2" charset="0"/>
              </a:rPr>
              <a:t>redness</a:t>
            </a:r>
            <a:endParaRPr lang="fr-FR" sz="12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29" name="Image 28">
            <a:extLst>
              <a:ext uri="{FF2B5EF4-FFF2-40B4-BE49-F238E27FC236}">
                <a16:creationId xmlns:a16="http://schemas.microsoft.com/office/drawing/2014/main" id="{A808E567-2B58-A4E6-9F49-12DCEC1730CB}"/>
              </a:ext>
            </a:extLst>
          </p:cNvPr>
          <p:cNvPicPr>
            <a:picLocks noChangeAspect="1"/>
          </p:cNvPicPr>
          <p:nvPr/>
        </p:nvPicPr>
        <p:blipFill rotWithShape="1">
          <a:blip r:embed="rId6"/>
          <a:srcRect l="12093" t="12808" r="70500" b="62429"/>
          <a:stretch/>
        </p:blipFill>
        <p:spPr>
          <a:xfrm rot="19461952">
            <a:off x="6518213" y="2475754"/>
            <a:ext cx="622148" cy="726803"/>
          </a:xfrm>
          <a:prstGeom prst="ellipse">
            <a:avLst/>
          </a:prstGeom>
          <a:effectLst>
            <a:softEdge rad="127000"/>
          </a:effectLst>
        </p:spPr>
      </p:pic>
      <p:sp>
        <p:nvSpPr>
          <p:cNvPr id="30" name="ZoneTexte 29">
            <a:extLst>
              <a:ext uri="{FF2B5EF4-FFF2-40B4-BE49-F238E27FC236}">
                <a16:creationId xmlns:a16="http://schemas.microsoft.com/office/drawing/2014/main" id="{572E7326-F366-940C-E590-C651903FD013}"/>
              </a:ext>
            </a:extLst>
          </p:cNvPr>
          <p:cNvSpPr txBox="1"/>
          <p:nvPr/>
        </p:nvSpPr>
        <p:spPr>
          <a:xfrm>
            <a:off x="8456021" y="2694801"/>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Imperfections</a:t>
            </a:r>
          </a:p>
        </p:txBody>
      </p:sp>
      <p:cxnSp>
        <p:nvCxnSpPr>
          <p:cNvPr id="31" name="Connecteur droit avec flèche 30">
            <a:extLst>
              <a:ext uri="{FF2B5EF4-FFF2-40B4-BE49-F238E27FC236}">
                <a16:creationId xmlns:a16="http://schemas.microsoft.com/office/drawing/2014/main" id="{E4C52772-493D-884B-220E-5942139F29E5}"/>
              </a:ext>
            </a:extLst>
          </p:cNvPr>
          <p:cNvCxnSpPr>
            <a:cxnSpLocks/>
          </p:cNvCxnSpPr>
          <p:nvPr/>
        </p:nvCxnSpPr>
        <p:spPr>
          <a:xfrm flipH="1">
            <a:off x="7102208" y="2828309"/>
            <a:ext cx="1203592"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573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27"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B6BA736D-254F-3CD3-6054-F9A7EE3F017C}"/>
              </a:ext>
            </a:extLst>
          </p:cNvPr>
          <p:cNvSpPr txBox="1"/>
          <p:nvPr/>
        </p:nvSpPr>
        <p:spPr>
          <a:xfrm>
            <a:off x="6390000" y="2111648"/>
            <a:ext cx="1836000" cy="2862322"/>
          </a:xfrm>
          <a:prstGeom prst="rect">
            <a:avLst/>
          </a:prstGeom>
          <a:noFill/>
          <a:ln>
            <a:solidFill>
              <a:srgbClr val="DCD7FA"/>
            </a:solidFill>
            <a:prstDash val="lgDashDot"/>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PHYSICAL BARRIER</a:t>
            </a:r>
          </a:p>
          <a:p>
            <a:pPr algn="ctr"/>
            <a:endParaRPr lang="fr-FR"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en-US" sz="1200" b="1" dirty="0">
                <a:latin typeface="Roboto Light" panose="02000000000000000000" pitchFamily="2" charset="0"/>
                <a:ea typeface="Roboto Light" panose="02000000000000000000" pitchFamily="2" charset="0"/>
              </a:rPr>
              <a:t>Stratum Corneum </a:t>
            </a:r>
            <a:r>
              <a:rPr lang="en-US" sz="1200" dirty="0">
                <a:latin typeface="Roboto Light" panose="02000000000000000000" pitchFamily="2" charset="0"/>
                <a:ea typeface="Roboto Light" panose="02000000000000000000" pitchFamily="2" charset="0"/>
              </a:rPr>
              <a:t>Composed of dead cells filled with keratin and lipids that limit the penetration of pollutant particles.</a:t>
            </a:r>
          </a:p>
          <a:p>
            <a:pPr marL="171450" indent="-171450" algn="just">
              <a:buFont typeface="Arial" panose="020B0604020202020204" pitchFamily="34" charset="0"/>
              <a:buChar char="•"/>
            </a:pPr>
            <a:endParaRPr lang="en-US" sz="1200" b="1" dirty="0">
              <a:latin typeface="Roboto Light" panose="02000000000000000000" pitchFamily="2" charset="0"/>
              <a:ea typeface="Roboto Light" panose="02000000000000000000" pitchFamily="2" charset="0"/>
            </a:endParaRPr>
          </a:p>
          <a:p>
            <a:pPr marL="171450" indent="-171450" algn="just">
              <a:buFont typeface="Arial" panose="020B0604020202020204" pitchFamily="34" charset="0"/>
              <a:buChar char="•"/>
            </a:pPr>
            <a:r>
              <a:rPr lang="en-US" sz="1200" b="1" dirty="0">
                <a:latin typeface="Roboto Light" panose="02000000000000000000" pitchFamily="2" charset="0"/>
                <a:ea typeface="Roboto Light" panose="02000000000000000000" pitchFamily="2" charset="0"/>
              </a:rPr>
              <a:t>Constant Cellular Renewal </a:t>
            </a:r>
          </a:p>
          <a:p>
            <a:pPr marL="180975" algn="just"/>
            <a:r>
              <a:rPr lang="en-US" sz="1200" dirty="0">
                <a:latin typeface="Roboto Light" panose="02000000000000000000" pitchFamily="2" charset="0"/>
                <a:ea typeface="Roboto Light" panose="02000000000000000000" pitchFamily="2" charset="0"/>
              </a:rPr>
              <a:t>Eliminates damaged superficial cells and replaces them with new cells.</a:t>
            </a:r>
            <a:endParaRPr lang="fr-FR" sz="1200" dirty="0">
              <a:latin typeface="Roboto Light" panose="02000000000000000000" pitchFamily="2" charset="0"/>
              <a:ea typeface="Roboto Light" panose="02000000000000000000" pitchFamily="2" charset="0"/>
            </a:endParaRPr>
          </a:p>
        </p:txBody>
      </p:sp>
      <p:sp>
        <p:nvSpPr>
          <p:cNvPr id="5" name="ZoneTexte 4">
            <a:extLst>
              <a:ext uri="{FF2B5EF4-FFF2-40B4-BE49-F238E27FC236}">
                <a16:creationId xmlns:a16="http://schemas.microsoft.com/office/drawing/2014/main" id="{1377B21E-4736-3605-B32B-D54963062424}"/>
              </a:ext>
            </a:extLst>
          </p:cNvPr>
          <p:cNvSpPr txBox="1"/>
          <p:nvPr/>
        </p:nvSpPr>
        <p:spPr>
          <a:xfrm>
            <a:off x="9060600" y="2111648"/>
            <a:ext cx="1836000" cy="1938992"/>
          </a:xfrm>
          <a:prstGeom prst="rect">
            <a:avLst/>
          </a:prstGeom>
          <a:noFill/>
          <a:ln>
            <a:solidFill>
              <a:srgbClr val="DCD7FA"/>
            </a:solidFill>
            <a:prstDash val="lgDashDot"/>
          </a:ln>
        </p:spPr>
        <p:txBody>
          <a:bodyPr wrap="square" rtlCol="0">
            <a:spAutoFit/>
          </a:bodyPr>
          <a:lstStyle>
            <a:defPPr>
              <a:defRPr kern="0"/>
            </a:defPPr>
            <a:lvl1pPr algn="ctr">
              <a:defRPr sz="1200">
                <a:latin typeface="Roboto Light" panose="02000000000000000000" pitchFamily="2" charset="0"/>
                <a:ea typeface="Roboto Light" panose="02000000000000000000" pitchFamily="2" charset="0"/>
              </a:defRPr>
            </a:lvl1pPr>
          </a:lstStyle>
          <a:p>
            <a:r>
              <a:rPr lang="fr-FR" dirty="0"/>
              <a:t>EPIDERMAL BARRIER</a:t>
            </a:r>
          </a:p>
          <a:p>
            <a:endParaRPr lang="fr-FR" dirty="0"/>
          </a:p>
          <a:p>
            <a:pPr marL="171450" indent="-171450" algn="just">
              <a:buFont typeface="Arial" panose="020B0604020202020204" pitchFamily="34" charset="0"/>
              <a:buChar char="•"/>
            </a:pPr>
            <a:r>
              <a:rPr lang="en-US" b="1" dirty="0"/>
              <a:t>Tight Junctions</a:t>
            </a:r>
            <a:endParaRPr lang="en-US" dirty="0"/>
          </a:p>
          <a:p>
            <a:pPr marL="180975" algn="just"/>
            <a:r>
              <a:rPr lang="en-US" dirty="0"/>
              <a:t>The cells of the epidermis are connected by tight junctions that prevent the penetration of toxic substances and allergens.</a:t>
            </a:r>
            <a:endParaRPr lang="fr-FR" dirty="0"/>
          </a:p>
        </p:txBody>
      </p:sp>
      <p:sp>
        <p:nvSpPr>
          <p:cNvPr id="6" name="ZoneTexte 5">
            <a:extLst>
              <a:ext uri="{FF2B5EF4-FFF2-40B4-BE49-F238E27FC236}">
                <a16:creationId xmlns:a16="http://schemas.microsoft.com/office/drawing/2014/main" id="{D76FC39B-EB6A-301F-0E9C-B88CCB3224A3}"/>
              </a:ext>
            </a:extLst>
          </p:cNvPr>
          <p:cNvSpPr txBox="1"/>
          <p:nvPr/>
        </p:nvSpPr>
        <p:spPr>
          <a:xfrm>
            <a:off x="2223867" y="3237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Skin </a:t>
            </a:r>
            <a:r>
              <a:rPr lang="fr-FR" dirty="0" err="1"/>
              <a:t>defence</a:t>
            </a:r>
            <a:r>
              <a:rPr lang="fr-FR" dirty="0"/>
              <a:t> </a:t>
            </a:r>
            <a:r>
              <a:rPr lang="fr-FR" dirty="0" err="1"/>
              <a:t>mechanisms</a:t>
            </a:r>
            <a:endParaRPr lang="fr-FR" dirty="0"/>
          </a:p>
        </p:txBody>
      </p:sp>
      <p:sp>
        <p:nvSpPr>
          <p:cNvPr id="2" name="ZoneTexte 1">
            <a:extLst>
              <a:ext uri="{FF2B5EF4-FFF2-40B4-BE49-F238E27FC236}">
                <a16:creationId xmlns:a16="http://schemas.microsoft.com/office/drawing/2014/main" id="{88C363D6-0CD1-0ABE-CA7C-BC57D5804DBF}"/>
              </a:ext>
            </a:extLst>
          </p:cNvPr>
          <p:cNvSpPr txBox="1"/>
          <p:nvPr/>
        </p:nvSpPr>
        <p:spPr>
          <a:xfrm>
            <a:off x="3497160" y="1973148"/>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STRATUM CORNEUM</a:t>
            </a:r>
          </a:p>
        </p:txBody>
      </p:sp>
      <p:sp>
        <p:nvSpPr>
          <p:cNvPr id="13" name="ZoneTexte 12">
            <a:extLst>
              <a:ext uri="{FF2B5EF4-FFF2-40B4-BE49-F238E27FC236}">
                <a16:creationId xmlns:a16="http://schemas.microsoft.com/office/drawing/2014/main" id="{C5289700-23E9-241F-228D-59A07C19F881}"/>
              </a:ext>
            </a:extLst>
          </p:cNvPr>
          <p:cNvSpPr txBox="1"/>
          <p:nvPr/>
        </p:nvSpPr>
        <p:spPr>
          <a:xfrm>
            <a:off x="3497160" y="2743200"/>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STRATUM GRANULOSUM</a:t>
            </a:r>
          </a:p>
        </p:txBody>
      </p:sp>
      <p:sp>
        <p:nvSpPr>
          <p:cNvPr id="15" name="ZoneTexte 14">
            <a:extLst>
              <a:ext uri="{FF2B5EF4-FFF2-40B4-BE49-F238E27FC236}">
                <a16:creationId xmlns:a16="http://schemas.microsoft.com/office/drawing/2014/main" id="{AC6A0E22-07DE-B527-77E9-159521065426}"/>
              </a:ext>
            </a:extLst>
          </p:cNvPr>
          <p:cNvSpPr txBox="1"/>
          <p:nvPr/>
        </p:nvSpPr>
        <p:spPr>
          <a:xfrm>
            <a:off x="3497160" y="5319639"/>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STRATUM BASALE</a:t>
            </a:r>
          </a:p>
        </p:txBody>
      </p:sp>
      <p:sp>
        <p:nvSpPr>
          <p:cNvPr id="21" name="ZoneTexte 20">
            <a:extLst>
              <a:ext uri="{FF2B5EF4-FFF2-40B4-BE49-F238E27FC236}">
                <a16:creationId xmlns:a16="http://schemas.microsoft.com/office/drawing/2014/main" id="{53C2A841-6A8B-C026-C3FF-E6AD1EAFA42D}"/>
              </a:ext>
            </a:extLst>
          </p:cNvPr>
          <p:cNvSpPr txBox="1"/>
          <p:nvPr/>
        </p:nvSpPr>
        <p:spPr>
          <a:xfrm>
            <a:off x="3497160" y="2362200"/>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STRATUM LUCIDUM (</a:t>
            </a:r>
            <a:r>
              <a:rPr lang="fr-FR" sz="1200" dirty="0" err="1">
                <a:latin typeface="Roboto Light" panose="02000000000000000000" pitchFamily="2" charset="0"/>
                <a:ea typeface="Roboto Light" panose="02000000000000000000" pitchFamily="2" charset="0"/>
                <a:cs typeface="Roboto Light" panose="02000000000000000000" pitchFamily="2" charset="0"/>
              </a:rPr>
              <a:t>feet</a:t>
            </a:r>
            <a:r>
              <a:rPr lang="fr-FR" sz="1200" dirty="0">
                <a:latin typeface="Roboto Light" panose="02000000000000000000" pitchFamily="2" charset="0"/>
                <a:ea typeface="Roboto Light" panose="02000000000000000000" pitchFamily="2" charset="0"/>
                <a:cs typeface="Roboto Light" panose="02000000000000000000" pitchFamily="2" charset="0"/>
              </a:rPr>
              <a:t> &amp; hands)</a:t>
            </a:r>
          </a:p>
        </p:txBody>
      </p:sp>
      <p:sp>
        <p:nvSpPr>
          <p:cNvPr id="22" name="Parenthèse fermante 21">
            <a:extLst>
              <a:ext uri="{FF2B5EF4-FFF2-40B4-BE49-F238E27FC236}">
                <a16:creationId xmlns:a16="http://schemas.microsoft.com/office/drawing/2014/main" id="{7749454A-45C2-50F7-66B7-FA32AF5FDF88}"/>
              </a:ext>
            </a:extLst>
          </p:cNvPr>
          <p:cNvSpPr/>
          <p:nvPr/>
        </p:nvSpPr>
        <p:spPr>
          <a:xfrm>
            <a:off x="3298200" y="1371600"/>
            <a:ext cx="200468" cy="4724400"/>
          </a:xfrm>
          <a:prstGeom prst="rightBracket">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BD6586EC-C377-FF0F-EED1-D3F19D9EF04A}"/>
              </a:ext>
            </a:extLst>
          </p:cNvPr>
          <p:cNvCxnSpPr>
            <a:cxnSpLocks/>
          </p:cNvCxnSpPr>
          <p:nvPr/>
        </p:nvCxnSpPr>
        <p:spPr>
          <a:xfrm>
            <a:off x="3270068" y="2362200"/>
            <a:ext cx="228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D1E56A65-A01A-4283-186E-24AE93295ECD}"/>
              </a:ext>
            </a:extLst>
          </p:cNvPr>
          <p:cNvCxnSpPr>
            <a:cxnSpLocks/>
          </p:cNvCxnSpPr>
          <p:nvPr/>
        </p:nvCxnSpPr>
        <p:spPr>
          <a:xfrm>
            <a:off x="3270068" y="2667000"/>
            <a:ext cx="228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72D5C378-F7E9-1CC8-0727-F602FAB5010C}"/>
              </a:ext>
            </a:extLst>
          </p:cNvPr>
          <p:cNvCxnSpPr>
            <a:cxnSpLocks/>
          </p:cNvCxnSpPr>
          <p:nvPr/>
        </p:nvCxnSpPr>
        <p:spPr>
          <a:xfrm>
            <a:off x="3270068" y="3124200"/>
            <a:ext cx="228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21AE279D-2A74-7727-132F-4FADA924EE52}"/>
              </a:ext>
            </a:extLst>
          </p:cNvPr>
          <p:cNvCxnSpPr>
            <a:cxnSpLocks/>
          </p:cNvCxnSpPr>
          <p:nvPr/>
        </p:nvCxnSpPr>
        <p:spPr>
          <a:xfrm>
            <a:off x="3270068" y="5334000"/>
            <a:ext cx="2286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0A2188BB-5D80-53A2-C340-D69C42CAA0B7}"/>
              </a:ext>
            </a:extLst>
          </p:cNvPr>
          <p:cNvSpPr txBox="1"/>
          <p:nvPr/>
        </p:nvSpPr>
        <p:spPr>
          <a:xfrm>
            <a:off x="630532" y="6428600"/>
            <a:ext cx="2659800" cy="276999"/>
          </a:xfrm>
          <a:prstGeom prst="rect">
            <a:avLst/>
          </a:prstGeom>
          <a:noFill/>
        </p:spPr>
        <p:txBody>
          <a:bodyPr wrap="square" rtlCol="0">
            <a:spAutoFit/>
          </a:bodyPr>
          <a:lstStyle/>
          <a:p>
            <a:r>
              <a:rPr lang="fr-FR" sz="1200" i="1" dirty="0">
                <a:latin typeface="Roboto Light" panose="02000000000000000000" pitchFamily="2" charset="0"/>
                <a:ea typeface="Roboto Light" panose="02000000000000000000" pitchFamily="2" charset="0"/>
                <a:cs typeface="Roboto Light" panose="02000000000000000000" pitchFamily="2" charset="0"/>
              </a:rPr>
              <a:t>Structure of the </a:t>
            </a:r>
            <a:r>
              <a:rPr lang="fr-FR" sz="1200" i="1" dirty="0" err="1">
                <a:latin typeface="Roboto Light" panose="02000000000000000000" pitchFamily="2" charset="0"/>
                <a:ea typeface="Roboto Light" panose="02000000000000000000" pitchFamily="2" charset="0"/>
                <a:cs typeface="Roboto Light" panose="02000000000000000000" pitchFamily="2" charset="0"/>
              </a:rPr>
              <a:t>epidermis</a:t>
            </a:r>
            <a:endParaRPr lang="fr-FR" sz="1200" i="1"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28" name="Image 27" descr="Une image contenant Dessin d’enfant, capture d’écran, dessin, art&#10;&#10;Description générée automatiquement">
            <a:extLst>
              <a:ext uri="{FF2B5EF4-FFF2-40B4-BE49-F238E27FC236}">
                <a16:creationId xmlns:a16="http://schemas.microsoft.com/office/drawing/2014/main" id="{29FB2FAD-0133-AFA4-CA6C-6559C267C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8" t="18293" r="37667" b="5627"/>
          <a:stretch/>
        </p:blipFill>
        <p:spPr>
          <a:xfrm>
            <a:off x="-17867" y="1211016"/>
            <a:ext cx="3352801" cy="5217584"/>
          </a:xfrm>
          <a:prstGeom prst="rect">
            <a:avLst/>
          </a:prstGeom>
        </p:spPr>
      </p:pic>
      <p:sp>
        <p:nvSpPr>
          <p:cNvPr id="3" name="ZoneTexte 2">
            <a:extLst>
              <a:ext uri="{FF2B5EF4-FFF2-40B4-BE49-F238E27FC236}">
                <a16:creationId xmlns:a16="http://schemas.microsoft.com/office/drawing/2014/main" id="{47B387BE-A2AB-1790-BB1F-3D39579BDC6B}"/>
              </a:ext>
            </a:extLst>
          </p:cNvPr>
          <p:cNvSpPr txBox="1"/>
          <p:nvPr/>
        </p:nvSpPr>
        <p:spPr>
          <a:xfrm>
            <a:off x="3512400" y="4066401"/>
            <a:ext cx="2659800" cy="276999"/>
          </a:xfrm>
          <a:prstGeom prst="rect">
            <a:avLst/>
          </a:prstGeom>
          <a:noFill/>
        </p:spPr>
        <p:txBody>
          <a:bodyPr wrap="square" rtlCol="0">
            <a:spAutoFit/>
          </a:bodyPr>
          <a:lstStyle/>
          <a:p>
            <a:r>
              <a:rPr lang="fr-FR" sz="1200" dirty="0">
                <a:latin typeface="Roboto Light" panose="02000000000000000000" pitchFamily="2" charset="0"/>
                <a:ea typeface="Roboto Light" panose="02000000000000000000" pitchFamily="2" charset="0"/>
                <a:cs typeface="Roboto Light" panose="02000000000000000000" pitchFamily="2" charset="0"/>
              </a:rPr>
              <a:t>STRATUM SPINOSUM</a:t>
            </a:r>
          </a:p>
        </p:txBody>
      </p:sp>
    </p:spTree>
    <p:extLst>
      <p:ext uri="{BB962C8B-B14F-4D97-AF65-F5344CB8AC3E}">
        <p14:creationId xmlns:p14="http://schemas.microsoft.com/office/powerpoint/2010/main" val="309748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4212</TotalTime>
  <Words>6226</Words>
  <Application>Microsoft Office PowerPoint</Application>
  <PresentationFormat>Grand écran</PresentationFormat>
  <Paragraphs>695</Paragraphs>
  <Slides>26</Slides>
  <Notes>26</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26</vt:i4>
      </vt:variant>
    </vt:vector>
  </HeadingPairs>
  <TitlesOfParts>
    <vt:vector size="37" baseType="lpstr">
      <vt:lpstr>Aptos</vt:lpstr>
      <vt:lpstr>Arial</vt:lpstr>
      <vt:lpstr>Arial Narrow</vt:lpstr>
      <vt:lpstr>Calibri</vt:lpstr>
      <vt:lpstr>Century Gothic</vt:lpstr>
      <vt:lpstr>Google Sans</vt:lpstr>
      <vt:lpstr>KyivType Sans2</vt:lpstr>
      <vt:lpstr>Optima Medium</vt:lpstr>
      <vt:lpstr>Roboto Light</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Experience of Phyto-Aromatic Skincare</dc:title>
  <dc:creator>BASSON Sophie</dc:creator>
  <cp:lastModifiedBy>BASSON Sophie</cp:lastModifiedBy>
  <cp:revision>31</cp:revision>
  <cp:lastPrinted>2024-08-29T08:52:33Z</cp:lastPrinted>
  <dcterms:created xsi:type="dcterms:W3CDTF">2024-06-19T14:26:38Z</dcterms:created>
  <dcterms:modified xsi:type="dcterms:W3CDTF">2024-10-02T13:58:48Z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2024-05-27T00:00:00Z</vt:filetime>
  </property>
  <property fmtid="{D5CDD505-2E9C-101B-9397-08002B2CF9AE}" pid="3" name="Creator">
    <vt:lpwstr>Adobe InDesign 19.3 (Macintosh)</vt:lpwstr>
  </property>
  <property fmtid="{D5CDD505-2E9C-101B-9397-08002B2CF9AE}" pid="4" name="LastSaved">
    <vt:filetime>2024-06-19T00:00:00Z</vt:filetime>
  </property>
  <property fmtid="{D5CDD505-2E9C-101B-9397-08002B2CF9AE}" pid="5" name="Producer">
    <vt:lpwstr>iLovePDF</vt:lpwstr>
  </property>
</Properties>
</file>