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3" r:id="rId2"/>
    <p:sldId id="311" r:id="rId3"/>
    <p:sldId id="2506" r:id="rId4"/>
    <p:sldId id="314" r:id="rId5"/>
    <p:sldId id="312" r:id="rId6"/>
    <p:sldId id="313" r:id="rId7"/>
    <p:sldId id="315" r:id="rId8"/>
    <p:sldId id="2490" r:id="rId9"/>
    <p:sldId id="2491" r:id="rId10"/>
    <p:sldId id="2492" r:id="rId11"/>
    <p:sldId id="2500" r:id="rId12"/>
    <p:sldId id="892" r:id="rId13"/>
    <p:sldId id="2505" r:id="rId14"/>
    <p:sldId id="2493" r:id="rId15"/>
    <p:sldId id="2498" r:id="rId16"/>
    <p:sldId id="376" r:id="rId17"/>
    <p:sldId id="2495" r:id="rId18"/>
    <p:sldId id="2496" r:id="rId19"/>
    <p:sldId id="2497" r:id="rId20"/>
    <p:sldId id="261" r:id="rId21"/>
    <p:sldId id="377" r:id="rId22"/>
    <p:sldId id="2499" r:id="rId23"/>
    <p:sldId id="2501" r:id="rId24"/>
    <p:sldId id="2502" r:id="rId25"/>
    <p:sldId id="2503" r:id="rId26"/>
    <p:sldId id="250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7FA"/>
    <a:srgbClr val="B1A6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47" autoAdjust="0"/>
  </p:normalViewPr>
  <p:slideViewPr>
    <p:cSldViewPr snapToGrid="0">
      <p:cViewPr varScale="1">
        <p:scale>
          <a:sx n="103" d="100"/>
          <a:sy n="103" d="100"/>
        </p:scale>
        <p:origin x="82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09DAD-C3D3-4E2E-93A0-8910BE8A58C8}" type="datetimeFigureOut">
              <a:rPr lang="fr-FR" smtClean="0"/>
              <a:t>13/11/2024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23D69-1CB0-43B5-8F89-6A1B3D942DF9}" type="slidenum">
              <a:rPr lang="fr-FR" smtClean="0"/>
              <a:t>‹N°›</a:t>
            </a:fld>
            <a:endParaRPr lang="fr-FR"/>
          </a:p>
        </p:txBody>
      </p:sp>
    </p:spTree>
    <p:extLst>
      <p:ext uri="{BB962C8B-B14F-4D97-AF65-F5344CB8AC3E}">
        <p14:creationId xmlns:p14="http://schemas.microsoft.com/office/powerpoint/2010/main" val="375579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1163BAA-BE21-40F2-9CCF-37A2750FC20D}" type="slidenum">
              <a:rPr lang="fr-FR" smtClean="0"/>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i="1" dirty="0"/>
          </a:p>
          <a:p>
            <a:r>
              <a:rPr lang="en-US" sz="1600" i="1" dirty="0"/>
              <a:t>2nd topic for today's </a:t>
            </a:r>
            <a:r>
              <a:rPr lang="en-US" sz="1600" i="1" dirty="0" err="1"/>
              <a:t>Yon-Ka</a:t>
            </a:r>
            <a:r>
              <a:rPr lang="en-US" sz="1600" i="1" dirty="0"/>
              <a:t> </a:t>
            </a:r>
            <a:r>
              <a:rPr lang="en-US" sz="1600" i="1" dirty="0" err="1"/>
              <a:t>rendez-vous</a:t>
            </a:r>
            <a:r>
              <a:rPr lang="en-US" sz="1600" i="1" dirty="0"/>
              <a:t> : reformulation of our Nutri Contour</a:t>
            </a:r>
          </a:p>
          <a:p>
            <a:endParaRPr lang="en-US" sz="1600" i="1" dirty="0"/>
          </a:p>
          <a:p>
            <a:r>
              <a:rPr lang="en-US" sz="1600" i="1" dirty="0"/>
              <a:t>As you know, Yon-Ka's aim and objective is to increase the naturalness of our formulas.</a:t>
            </a:r>
          </a:p>
          <a:p>
            <a:r>
              <a:rPr lang="en-US" sz="1600" i="1" dirty="0"/>
              <a:t>Nutri Contour has been reformulated with this in mind, in order to increase </a:t>
            </a:r>
            <a:r>
              <a:rPr lang="en-US" sz="1600" dirty="0">
                <a:solidFill>
                  <a:srgbClr val="3A3838"/>
                </a:solidFill>
                <a:latin typeface="Roboto Light"/>
                <a:ea typeface="Roboto Light"/>
                <a:cs typeface="Roboto Light"/>
                <a:sym typeface="Roboto Light"/>
              </a:rPr>
              <a:t>the percentage of </a:t>
            </a:r>
            <a:r>
              <a:rPr lang="en-US" sz="1600" b="1" dirty="0">
                <a:solidFill>
                  <a:srgbClr val="3A3838"/>
                </a:solidFill>
                <a:latin typeface="Roboto Light"/>
                <a:ea typeface="Roboto Light"/>
                <a:cs typeface="Roboto Light"/>
                <a:sym typeface="Roboto Light"/>
              </a:rPr>
              <a:t>ingredients of natural origin and </a:t>
            </a:r>
            <a:r>
              <a:rPr lang="en-US" sz="1600" dirty="0">
                <a:solidFill>
                  <a:srgbClr val="3A3838"/>
                </a:solidFill>
                <a:latin typeface="Roboto Light"/>
                <a:ea typeface="Roboto Light"/>
                <a:cs typeface="Roboto Light"/>
                <a:sym typeface="Roboto Light"/>
              </a:rPr>
              <a:t>the number and percentage of </a:t>
            </a:r>
            <a:r>
              <a:rPr lang="en-US" sz="1600" b="1" dirty="0">
                <a:solidFill>
                  <a:srgbClr val="3A3838"/>
                </a:solidFill>
                <a:latin typeface="Roboto Light"/>
                <a:ea typeface="Roboto Light"/>
                <a:cs typeface="Roboto Light"/>
                <a:sym typeface="Roboto Light"/>
              </a:rPr>
              <a:t>certified organic ingredients.</a:t>
            </a:r>
          </a:p>
          <a:p>
            <a:endParaRPr lang="en-US" sz="1600" b="1" i="1" dirty="0">
              <a:solidFill>
                <a:srgbClr val="3A3838"/>
              </a:solidFill>
              <a:latin typeface="Roboto Light"/>
              <a:ea typeface="Roboto Light"/>
              <a:cs typeface="Roboto Light"/>
              <a:sym typeface="Roboto Light"/>
            </a:endParaRPr>
          </a:p>
          <a:p>
            <a:r>
              <a:rPr lang="en-US" sz="1600" i="1" dirty="0"/>
              <a:t>Thanks to its new texture, which we are about to discover, this has also enabled us to </a:t>
            </a:r>
            <a:r>
              <a:rPr lang="en-US" sz="1600" i="1" dirty="0" err="1"/>
              <a:t>emphasise</a:t>
            </a:r>
            <a:r>
              <a:rPr lang="en-US" sz="1600" i="1" dirty="0"/>
              <a:t> its use in the form of a mask and/or balm.</a:t>
            </a:r>
            <a:endParaRPr lang="fr-FR" sz="1600" i="1" dirty="0"/>
          </a:p>
          <a:p>
            <a:endParaRPr lang="fr-FR" sz="1600" i="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233B1-CFFF-4EA4-8807-B41A012C345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82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mj-lt"/>
              <a:buNone/>
            </a:pPr>
            <a:r>
              <a:rPr lang="en-US" b="1" i="0" dirty="0">
                <a:solidFill>
                  <a:srgbClr val="0D0D0D"/>
                </a:solidFill>
                <a:effectLst/>
                <a:latin typeface="Söhne"/>
              </a:rPr>
              <a:t>We've already covered this in a previous </a:t>
            </a:r>
            <a:r>
              <a:rPr lang="en-US" b="1" i="0" dirty="0" err="1">
                <a:solidFill>
                  <a:srgbClr val="0D0D0D"/>
                </a:solidFill>
                <a:effectLst/>
                <a:latin typeface="Söhne"/>
              </a:rPr>
              <a:t>rdv</a:t>
            </a:r>
            <a:r>
              <a:rPr lang="en-US" b="1" i="0" dirty="0">
                <a:solidFill>
                  <a:srgbClr val="0D0D0D"/>
                </a:solidFill>
                <a:effectLst/>
                <a:latin typeface="Söhne"/>
              </a:rPr>
              <a:t>, but it's worth recalling the particularities of the eye contour area, as well as those of the lips.</a:t>
            </a:r>
          </a:p>
          <a:p>
            <a:pPr algn="l">
              <a:buFont typeface="+mj-lt"/>
              <a:buAutoNum type="arabicPeriod"/>
            </a:pPr>
            <a:endParaRPr lang="en-US" b="1" i="0" dirty="0">
              <a:solidFill>
                <a:srgbClr val="0D0D0D"/>
              </a:solidFill>
              <a:effectLst/>
              <a:latin typeface="Söhne"/>
            </a:endParaRPr>
          </a:p>
          <a:p>
            <a:pPr algn="l">
              <a:buFont typeface="+mj-lt"/>
              <a:buAutoNum type="arabicPeriod"/>
            </a:pPr>
            <a:r>
              <a:rPr lang="en-US" b="1" i="0" dirty="0">
                <a:solidFill>
                  <a:srgbClr val="0D0D0D"/>
                </a:solidFill>
                <a:effectLst/>
                <a:latin typeface="Söhne"/>
              </a:rPr>
              <a:t>Thin and delicate skin</a:t>
            </a:r>
            <a:r>
              <a:rPr lang="en-US" b="0" i="0" dirty="0">
                <a:solidFill>
                  <a:srgbClr val="0D0D0D"/>
                </a:solidFill>
                <a:effectLst/>
                <a:latin typeface="Söhne"/>
              </a:rPr>
              <a:t>: The skin around the eyes is much thinner than the skin on the rest of the face, with an average thickness of about 0.5 mm. This thinness makes it more vulnerable to damage and signs of aging.</a:t>
            </a:r>
          </a:p>
          <a:p>
            <a:pPr algn="l">
              <a:buFont typeface="+mj-lt"/>
              <a:buAutoNum type="arabicPeriod"/>
            </a:pPr>
            <a:r>
              <a:rPr lang="en-US" b="1" i="0" dirty="0">
                <a:solidFill>
                  <a:srgbClr val="0D0D0D"/>
                </a:solidFill>
                <a:effectLst/>
                <a:latin typeface="Söhne"/>
              </a:rPr>
              <a:t>Fewer sebaceous and sweat glands</a:t>
            </a:r>
            <a:r>
              <a:rPr lang="en-US" b="0" i="0" dirty="0">
                <a:solidFill>
                  <a:srgbClr val="0D0D0D"/>
                </a:solidFill>
                <a:effectLst/>
                <a:latin typeface="Söhne"/>
              </a:rPr>
              <a:t>: The eye contour has fewer sebaceous and sweat glands compared to other parts of the face, meaning it has less ability to produce sebum to moisturize the skin and expel sweat, making it more prone to dryness.</a:t>
            </a:r>
          </a:p>
          <a:p>
            <a:pPr algn="l">
              <a:buFont typeface="+mj-lt"/>
              <a:buAutoNum type="arabicPeriod"/>
            </a:pPr>
            <a:r>
              <a:rPr lang="en-US" b="1" i="0" dirty="0">
                <a:solidFill>
                  <a:srgbClr val="0D0D0D"/>
                </a:solidFill>
                <a:effectLst/>
                <a:latin typeface="Söhne"/>
              </a:rPr>
              <a:t>Lack of adipose tissue</a:t>
            </a:r>
            <a:r>
              <a:rPr lang="en-US" b="0" i="0" dirty="0">
                <a:solidFill>
                  <a:srgbClr val="0D0D0D"/>
                </a:solidFill>
                <a:effectLst/>
                <a:latin typeface="Söhne"/>
              </a:rPr>
              <a:t>: Unlike other facial areas, the eye contour has little to no subcutaneous fat tissue to protect and cushion it. This makes the skin more prone to dark circles, puffiness, and wrinkles.</a:t>
            </a:r>
          </a:p>
          <a:p>
            <a:pPr algn="l">
              <a:buFont typeface="+mj-lt"/>
              <a:buAutoNum type="arabicPeriod"/>
            </a:pPr>
            <a:r>
              <a:rPr lang="en-US" b="1" i="0" dirty="0">
                <a:solidFill>
                  <a:srgbClr val="0D0D0D"/>
                </a:solidFill>
                <a:effectLst/>
                <a:latin typeface="Söhne"/>
              </a:rPr>
              <a:t>Presence of muscles and repeated movements</a:t>
            </a:r>
            <a:r>
              <a:rPr lang="en-US" b="0" i="0" dirty="0">
                <a:solidFill>
                  <a:srgbClr val="0D0D0D"/>
                </a:solidFill>
                <a:effectLst/>
                <a:latin typeface="Söhne"/>
              </a:rPr>
              <a:t>: The muscles around the eyes and lips are constantly in motion due to facial expressions such as smiling, blinking, and frowning. This repeated muscular activity can contribute to the development of wrinkles and fine lines.</a:t>
            </a:r>
          </a:p>
          <a:p>
            <a:pPr algn="l">
              <a:buFont typeface="+mj-lt"/>
              <a:buAutoNum type="arabicPeriod"/>
            </a:pPr>
            <a:r>
              <a:rPr lang="en-US" b="1" i="0" dirty="0">
                <a:solidFill>
                  <a:srgbClr val="0D0D0D"/>
                </a:solidFill>
                <a:effectLst/>
                <a:latin typeface="Söhne"/>
              </a:rPr>
              <a:t>Constant exposure to external elements</a:t>
            </a:r>
            <a:r>
              <a:rPr lang="en-US" b="0" i="0" dirty="0">
                <a:solidFill>
                  <a:srgbClr val="0D0D0D"/>
                </a:solidFill>
                <a:effectLst/>
                <a:latin typeface="Söhne"/>
              </a:rPr>
              <a:t>: The eye and lips contour is often exposed to external elements such as sunlight, wind, and pollution, without the natural protection provided by eyelashes and eyebrows. This can lead to premature skin degradation and UV damage.</a:t>
            </a: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13</a:t>
            </a:fld>
            <a:endParaRPr lang="fr-FR"/>
          </a:p>
        </p:txBody>
      </p:sp>
    </p:spTree>
    <p:extLst>
      <p:ext uri="{BB962C8B-B14F-4D97-AF65-F5344CB8AC3E}">
        <p14:creationId xmlns:p14="http://schemas.microsoft.com/office/powerpoint/2010/main" val="2394612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n-US" b="0" i="0" dirty="0">
                <a:solidFill>
                  <a:srgbClr val="000000"/>
                </a:solidFill>
                <a:effectLst/>
                <a:highlight>
                  <a:srgbClr val="FFFFFF"/>
                </a:highlight>
                <a:latin typeface="inherit"/>
              </a:rPr>
              <a:t>here are the muscles of the upper face in detail : </a:t>
            </a:r>
          </a:p>
          <a:p>
            <a:pPr algn="just"/>
            <a:endParaRPr lang="en-US" b="0" i="0" dirty="0">
              <a:solidFill>
                <a:srgbClr val="000000"/>
              </a:solidFill>
              <a:effectLst/>
              <a:highlight>
                <a:srgbClr val="FFFFFF"/>
              </a:highlight>
              <a:latin typeface="inherit"/>
            </a:endParaRPr>
          </a:p>
          <a:p>
            <a:pPr algn="just"/>
            <a:r>
              <a:rPr lang="en-US" b="0" i="0" dirty="0">
                <a:solidFill>
                  <a:srgbClr val="000000"/>
                </a:solidFill>
                <a:effectLst/>
                <a:highlight>
                  <a:srgbClr val="FFFFFF"/>
                </a:highlight>
                <a:latin typeface="inherit"/>
              </a:rPr>
              <a:t>FRONTAL :</a:t>
            </a:r>
          </a:p>
          <a:p>
            <a:pPr algn="just"/>
            <a:r>
              <a:rPr lang="en-US" b="0" i="0" dirty="0">
                <a:solidFill>
                  <a:srgbClr val="000000"/>
                </a:solidFill>
                <a:effectLst/>
                <a:highlight>
                  <a:srgbClr val="FFFFFF"/>
                </a:highlight>
                <a:latin typeface="inherit"/>
              </a:rPr>
              <a:t>Origin: anterior edge of the </a:t>
            </a:r>
            <a:r>
              <a:rPr lang="en-US" b="0" i="0" dirty="0" err="1">
                <a:solidFill>
                  <a:srgbClr val="000000"/>
                </a:solidFill>
                <a:effectLst/>
                <a:highlight>
                  <a:srgbClr val="FFFFFF"/>
                </a:highlight>
                <a:latin typeface="inherit"/>
              </a:rPr>
              <a:t>epicranial</a:t>
            </a:r>
            <a:r>
              <a:rPr lang="en-US" b="0" i="0" dirty="0">
                <a:solidFill>
                  <a:srgbClr val="000000"/>
                </a:solidFill>
                <a:effectLst/>
                <a:highlight>
                  <a:srgbClr val="FFFFFF"/>
                </a:highlight>
                <a:latin typeface="inherit"/>
              </a:rPr>
              <a:t> aponeurosis.</a:t>
            </a:r>
          </a:p>
          <a:p>
            <a:pPr algn="just"/>
            <a:r>
              <a:rPr lang="en-US" b="0" i="0" dirty="0">
                <a:solidFill>
                  <a:srgbClr val="000000"/>
                </a:solidFill>
                <a:effectLst/>
                <a:highlight>
                  <a:srgbClr val="FFFFFF"/>
                </a:highlight>
                <a:latin typeface="inherit"/>
              </a:rPr>
              <a:t>Termination: skin of the eyebrow and brow bone regions.</a:t>
            </a:r>
          </a:p>
          <a:p>
            <a:pPr algn="just"/>
            <a:r>
              <a:rPr lang="en-US" b="0" i="0" dirty="0">
                <a:solidFill>
                  <a:srgbClr val="000000"/>
                </a:solidFill>
                <a:effectLst/>
                <a:highlight>
                  <a:srgbClr val="FFFFFF"/>
                </a:highlight>
                <a:latin typeface="inherit"/>
              </a:rPr>
              <a:t>Action: raises the eyebrows and wrinkles the skin of the forehead.</a:t>
            </a:r>
          </a:p>
          <a:p>
            <a:pPr algn="just"/>
            <a:r>
              <a:rPr lang="en-US" b="0" i="0" dirty="0">
                <a:solidFill>
                  <a:srgbClr val="000000"/>
                </a:solidFill>
                <a:effectLst/>
                <a:highlight>
                  <a:srgbClr val="FFFFFF"/>
                </a:highlight>
                <a:latin typeface="inherit"/>
              </a:rPr>
              <a:t>Mimics: astonishment, attention</a:t>
            </a:r>
          </a:p>
          <a:p>
            <a:pPr algn="just"/>
            <a:endParaRPr lang="en-US" b="0" i="0" dirty="0">
              <a:solidFill>
                <a:srgbClr val="000000"/>
              </a:solidFill>
              <a:effectLst/>
              <a:highlight>
                <a:srgbClr val="FFFFFF"/>
              </a:highlight>
              <a:latin typeface="inherit"/>
            </a:endParaRPr>
          </a:p>
          <a:p>
            <a:pPr algn="just"/>
            <a:r>
              <a:rPr lang="en-US" b="0" i="0" dirty="0">
                <a:solidFill>
                  <a:srgbClr val="000000"/>
                </a:solidFill>
                <a:effectLst/>
                <a:highlight>
                  <a:srgbClr val="FFFFFF"/>
                </a:highlight>
                <a:latin typeface="inherit"/>
              </a:rPr>
              <a:t>BROW CORRUGATOR (EYEBROW) :</a:t>
            </a:r>
          </a:p>
          <a:p>
            <a:pPr algn="just"/>
            <a:r>
              <a:rPr lang="en-US" b="0" i="0" dirty="0">
                <a:solidFill>
                  <a:srgbClr val="000000"/>
                </a:solidFill>
                <a:effectLst/>
                <a:highlight>
                  <a:srgbClr val="FFFFFF"/>
                </a:highlight>
                <a:latin typeface="inherit"/>
              </a:rPr>
              <a:t>Origin: inner part of the superciliary arch</a:t>
            </a:r>
          </a:p>
          <a:p>
            <a:pPr algn="just"/>
            <a:r>
              <a:rPr lang="en-US" b="0" i="0" dirty="0">
                <a:solidFill>
                  <a:srgbClr val="000000"/>
                </a:solidFill>
                <a:effectLst/>
                <a:highlight>
                  <a:srgbClr val="FFFFFF"/>
                </a:highlight>
                <a:latin typeface="inherit"/>
              </a:rPr>
              <a:t>Termination: deep side of the eyebrow skin</a:t>
            </a:r>
          </a:p>
          <a:p>
            <a:pPr algn="just"/>
            <a:r>
              <a:rPr lang="en-US" b="0" i="0" dirty="0">
                <a:solidFill>
                  <a:srgbClr val="000000"/>
                </a:solidFill>
                <a:effectLst/>
                <a:highlight>
                  <a:srgbClr val="FFFFFF"/>
                </a:highlight>
                <a:latin typeface="inherit"/>
              </a:rPr>
              <a:t>Action: draws the head of the eyebrow downwards</a:t>
            </a:r>
          </a:p>
          <a:p>
            <a:pPr algn="just"/>
            <a:r>
              <a:rPr lang="en-US" b="0" i="0" dirty="0">
                <a:solidFill>
                  <a:srgbClr val="000000"/>
                </a:solidFill>
                <a:effectLst/>
                <a:highlight>
                  <a:srgbClr val="FFFFFF"/>
                </a:highlight>
                <a:latin typeface="inherit"/>
              </a:rPr>
              <a:t>Mimics: severity, pain. Creates a longitudinal furrow between the eyebrows which may become permanent with age</a:t>
            </a:r>
          </a:p>
          <a:p>
            <a:pPr algn="just"/>
            <a:endParaRPr lang="en-US" b="0" i="0" dirty="0">
              <a:solidFill>
                <a:srgbClr val="000000"/>
              </a:solidFill>
              <a:effectLst/>
              <a:highlight>
                <a:srgbClr val="FFFFFF"/>
              </a:highlight>
              <a:latin typeface="inherit"/>
            </a:endParaRPr>
          </a:p>
          <a:p>
            <a:pPr algn="just"/>
            <a:r>
              <a:rPr lang="en-US" b="0" i="0" dirty="0">
                <a:solidFill>
                  <a:srgbClr val="000000"/>
                </a:solidFill>
                <a:effectLst/>
                <a:highlight>
                  <a:srgbClr val="FFFFFF"/>
                </a:highlight>
                <a:latin typeface="inherit"/>
              </a:rPr>
              <a:t>ORBICULARIS OF THE EYE:</a:t>
            </a:r>
          </a:p>
          <a:p>
            <a:pPr algn="just"/>
            <a:r>
              <a:rPr lang="en-US" b="0" i="0" dirty="0">
                <a:solidFill>
                  <a:srgbClr val="000000"/>
                </a:solidFill>
                <a:effectLst/>
                <a:highlight>
                  <a:srgbClr val="FFFFFF"/>
                </a:highlight>
                <a:latin typeface="inherit"/>
              </a:rPr>
              <a:t>Palpebral portion: ensures the eyelid flutter reflex</a:t>
            </a:r>
          </a:p>
          <a:p>
            <a:pPr algn="just"/>
            <a:r>
              <a:rPr lang="en-US" b="0" i="0" dirty="0">
                <a:solidFill>
                  <a:srgbClr val="000000"/>
                </a:solidFill>
                <a:effectLst/>
                <a:highlight>
                  <a:srgbClr val="FFFFFF"/>
                </a:highlight>
                <a:latin typeface="inherit"/>
              </a:rPr>
              <a:t>Orbital portion: complete occlusion of the eyelids </a:t>
            </a:r>
          </a:p>
          <a:p>
            <a:pPr algn="just"/>
            <a:endParaRPr lang="en-US" b="0" i="0" dirty="0">
              <a:solidFill>
                <a:srgbClr val="000000"/>
              </a:solidFill>
              <a:effectLst/>
              <a:highlight>
                <a:srgbClr val="FFFFFF"/>
              </a:highlight>
              <a:latin typeface="inherit"/>
            </a:endParaRPr>
          </a:p>
          <a:p>
            <a:pPr algn="just"/>
            <a:r>
              <a:rPr lang="en-US" b="0" i="0" dirty="0">
                <a:solidFill>
                  <a:srgbClr val="000000"/>
                </a:solidFill>
                <a:effectLst/>
                <a:highlight>
                  <a:srgbClr val="FFFFFF"/>
                </a:highlight>
                <a:latin typeface="inherit"/>
              </a:rPr>
              <a:t>PROCERUS (PYRAMIDAL): </a:t>
            </a:r>
          </a:p>
          <a:p>
            <a:pPr algn="just"/>
            <a:r>
              <a:rPr lang="en-US" b="0" i="0" dirty="0">
                <a:solidFill>
                  <a:srgbClr val="000000"/>
                </a:solidFill>
                <a:effectLst/>
                <a:highlight>
                  <a:srgbClr val="FFFFFF"/>
                </a:highlight>
                <a:latin typeface="inherit"/>
              </a:rPr>
              <a:t>Origin: nasal bone</a:t>
            </a:r>
          </a:p>
          <a:p>
            <a:pPr algn="just"/>
            <a:r>
              <a:rPr lang="en-US" b="0" i="0" dirty="0">
                <a:solidFill>
                  <a:srgbClr val="000000"/>
                </a:solidFill>
                <a:effectLst/>
                <a:highlight>
                  <a:srgbClr val="FFFFFF"/>
                </a:highlight>
                <a:latin typeface="inherit"/>
              </a:rPr>
              <a:t>Termination: skin of the inter-superciliary space</a:t>
            </a:r>
          </a:p>
          <a:p>
            <a:pPr algn="just"/>
            <a:r>
              <a:rPr lang="en-US" b="0" i="0" dirty="0">
                <a:solidFill>
                  <a:srgbClr val="000000"/>
                </a:solidFill>
                <a:effectLst/>
                <a:highlight>
                  <a:srgbClr val="FFFFFF"/>
                </a:highlight>
                <a:latin typeface="inherit"/>
              </a:rPr>
              <a:t>Action: lowers the </a:t>
            </a:r>
            <a:r>
              <a:rPr lang="en-US" b="0" i="0" dirty="0" err="1">
                <a:solidFill>
                  <a:srgbClr val="000000"/>
                </a:solidFill>
                <a:effectLst/>
                <a:highlight>
                  <a:srgbClr val="FFFFFF"/>
                </a:highlight>
                <a:latin typeface="inherit"/>
              </a:rPr>
              <a:t>interbrow</a:t>
            </a:r>
            <a:r>
              <a:rPr lang="en-US" b="0" i="0" dirty="0">
                <a:solidFill>
                  <a:srgbClr val="000000"/>
                </a:solidFill>
                <a:effectLst/>
                <a:highlight>
                  <a:srgbClr val="FFFFFF"/>
                </a:highlight>
                <a:latin typeface="inherit"/>
              </a:rPr>
              <a:t> space</a:t>
            </a:r>
          </a:p>
          <a:p>
            <a:pPr algn="just"/>
            <a:r>
              <a:rPr lang="en-US" b="0" i="0" dirty="0">
                <a:solidFill>
                  <a:srgbClr val="000000"/>
                </a:solidFill>
                <a:effectLst/>
                <a:highlight>
                  <a:srgbClr val="FFFFFF"/>
                </a:highlight>
                <a:latin typeface="inherit"/>
              </a:rPr>
              <a:t>Mimics: aggressive, determines a transverse furrow at the root of the nose</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14</a:t>
            </a:fld>
            <a:endParaRPr lang="fr-FR"/>
          </a:p>
        </p:txBody>
      </p:sp>
    </p:spTree>
    <p:extLst>
      <p:ext uri="{BB962C8B-B14F-4D97-AF65-F5344CB8AC3E}">
        <p14:creationId xmlns:p14="http://schemas.microsoft.com/office/powerpoint/2010/main" val="427072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000000"/>
                </a:solidFill>
                <a:effectLst/>
                <a:highlight>
                  <a:srgbClr val="FBF9F7"/>
                </a:highlight>
                <a:latin typeface="Post Grotesk"/>
              </a:rPr>
              <a:t>Because of the </a:t>
            </a:r>
            <a:r>
              <a:rPr lang="en-US" b="0" i="0" dirty="0">
                <a:solidFill>
                  <a:srgbClr val="0D0D0D"/>
                </a:solidFill>
                <a:effectLst/>
                <a:latin typeface="Söhne"/>
              </a:rPr>
              <a:t>Presence of muscles and repeated movements t</a:t>
            </a:r>
            <a:r>
              <a:rPr lang="en-US" b="0" i="0" dirty="0">
                <a:solidFill>
                  <a:srgbClr val="000000"/>
                </a:solidFill>
                <a:effectLst/>
                <a:highlight>
                  <a:srgbClr val="FBF9F7"/>
                </a:highlight>
                <a:latin typeface="Post Grotesk"/>
              </a:rPr>
              <a:t>he skin around the eyes tends to show the signs of aging more quickly than other areas of the body.</a:t>
            </a:r>
          </a:p>
          <a:p>
            <a:r>
              <a:rPr lang="en-US" b="0" i="0" dirty="0">
                <a:solidFill>
                  <a:srgbClr val="000000"/>
                </a:solidFill>
                <a:effectLst/>
                <a:highlight>
                  <a:srgbClr val="FBF9F7"/>
                </a:highlight>
                <a:latin typeface="Post Grotesk"/>
              </a:rPr>
              <a:t>In one study, scientists measured the </a:t>
            </a:r>
            <a:r>
              <a:rPr lang="en-US" b="1" i="0" dirty="0">
                <a:solidFill>
                  <a:srgbClr val="000000"/>
                </a:solidFill>
                <a:effectLst/>
                <a:highlight>
                  <a:srgbClr val="FBF9F7"/>
                </a:highlight>
                <a:latin typeface="Post Grotesk"/>
              </a:rPr>
              <a:t>biological age of the skin around the eyes </a:t>
            </a:r>
            <a:r>
              <a:rPr lang="en-US" b="0" i="0" dirty="0">
                <a:solidFill>
                  <a:srgbClr val="000000"/>
                </a:solidFill>
                <a:effectLst/>
                <a:highlight>
                  <a:srgbClr val="FBF9F7"/>
                </a:highlight>
                <a:latin typeface="Post Grotesk"/>
              </a:rPr>
              <a:t>and compared it to the skin around the temples. They found that the </a:t>
            </a:r>
            <a:r>
              <a:rPr lang="en-US" b="1" i="0" dirty="0">
                <a:solidFill>
                  <a:srgbClr val="000000"/>
                </a:solidFill>
                <a:effectLst/>
                <a:highlight>
                  <a:srgbClr val="FBF9F7"/>
                </a:highlight>
                <a:latin typeface="Post Grotesk"/>
              </a:rPr>
              <a:t>skin under the eyes was biologically 20 years older </a:t>
            </a:r>
            <a:r>
              <a:rPr lang="en-US" b="0" i="0" dirty="0">
                <a:solidFill>
                  <a:srgbClr val="000000"/>
                </a:solidFill>
                <a:effectLst/>
                <a:highlight>
                  <a:srgbClr val="FBF9F7"/>
                </a:highlight>
                <a:latin typeface="Post Grotesk"/>
              </a:rPr>
              <a:t>than the skin of the rest of the face.</a:t>
            </a:r>
          </a:p>
          <a:p>
            <a:r>
              <a:rPr lang="en-US" b="0" i="0" dirty="0">
                <a:solidFill>
                  <a:srgbClr val="000000"/>
                </a:solidFill>
                <a:effectLst/>
                <a:highlight>
                  <a:srgbClr val="FBF9F7"/>
                </a:highlight>
                <a:latin typeface="Post Grotesk"/>
              </a:rPr>
              <a:t>In fact, the structure of the skin around the eyes is fundamentally different from that of other parts of the body. In fact, several factors make the eyes more vulnerable.</a:t>
            </a:r>
          </a:p>
          <a:p>
            <a:endParaRPr lang="en-US" b="0" i="0" dirty="0">
              <a:solidFill>
                <a:srgbClr val="000000"/>
              </a:solidFill>
              <a:effectLst/>
              <a:highlight>
                <a:srgbClr val="FBF9F7"/>
              </a:highlight>
              <a:latin typeface="Post Grotesk"/>
            </a:endParaRPr>
          </a:p>
          <a:p>
            <a:r>
              <a:rPr lang="en-US" b="0" i="0" dirty="0">
                <a:solidFill>
                  <a:srgbClr val="000000"/>
                </a:solidFill>
                <a:effectLst/>
                <a:highlight>
                  <a:srgbClr val="FBF9F7"/>
                </a:highlight>
                <a:latin typeface="Post Grotesk"/>
              </a:rPr>
              <a:t>Periocular skin has been shown to express significantly higher levels of cellular senescence than other areas of the face. This means that the skin around the eyes loses its ability to effectively repair and regenerate damage, with an irreversible interruption in the proliferation of skin cells. In addition, DNA repair pathways were also found to be weaker in this area, suggesting that insufficient DNA repair could be an underlying factor in the rapid signs of visible aging.</a:t>
            </a:r>
          </a:p>
          <a:p>
            <a:endParaRPr lang="en-US" b="0" i="0" dirty="0">
              <a:solidFill>
                <a:srgbClr val="000000"/>
              </a:solidFill>
              <a:effectLst/>
              <a:highlight>
                <a:srgbClr val="FBF9F7"/>
              </a:highlight>
              <a:latin typeface="Post Grotesk"/>
            </a:endParaRPr>
          </a:p>
          <a:p>
            <a:pPr algn="ctr"/>
            <a:endParaRPr lang="en-US"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TAKING CARE OF THE EYE CONTOUR AREA IS THEREFORE ESSENTIAL TO SUPPORT THE SKIN'S DELICATE STRUCTURE AND ELASTICITY,</a:t>
            </a:r>
          </a:p>
          <a:p>
            <a:pPr algn="ctr"/>
            <a:r>
              <a:rPr lang="en-US" sz="1200" dirty="0">
                <a:latin typeface="Roboto Light" panose="02000000000000000000" pitchFamily="2" charset="0"/>
                <a:ea typeface="Roboto Light" panose="02000000000000000000" pitchFamily="2" charset="0"/>
              </a:rPr>
              <a:t>AND PREVENT THE EARLY SIGNS OF AGING.</a:t>
            </a:r>
            <a:endParaRPr lang="fr-FR" sz="1200" dirty="0">
              <a:latin typeface="Roboto Light" panose="02000000000000000000" pitchFamily="2" charset="0"/>
              <a:ea typeface="Roboto Light"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15</a:t>
            </a:fld>
            <a:endParaRPr lang="fr-FR"/>
          </a:p>
        </p:txBody>
      </p:sp>
    </p:spTree>
    <p:extLst>
      <p:ext uri="{BB962C8B-B14F-4D97-AF65-F5344CB8AC3E}">
        <p14:creationId xmlns:p14="http://schemas.microsoft.com/office/powerpoint/2010/main" val="113672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127000"/>
            <a:ext cx="7142163" cy="4017963"/>
          </a:xfrm>
        </p:spPr>
      </p:sp>
      <p:sp>
        <p:nvSpPr>
          <p:cNvPr id="3" name="Espace réservé des notes 2"/>
          <p:cNvSpPr>
            <a:spLocks noGrp="1"/>
          </p:cNvSpPr>
          <p:nvPr>
            <p:ph type="body" idx="1"/>
          </p:nvPr>
        </p:nvSpPr>
        <p:spPr>
          <a:xfrm>
            <a:off x="209486" y="4301059"/>
            <a:ext cx="6184897" cy="5795162"/>
          </a:xfrm>
        </p:spPr>
        <p:txBody>
          <a:bodyPr/>
          <a:lstStyle/>
          <a:p>
            <a:r>
              <a:rPr lang="en-US" sz="1600" dirty="0"/>
              <a:t>Current % of ingredients of natural origin: 65</a:t>
            </a:r>
            <a:r>
              <a:rPr lang="en-US" sz="1600" dirty="0">
                <a:solidFill>
                  <a:srgbClr val="3E3E3E"/>
                </a:solidFill>
              </a:rPr>
              <a:t>%, with no organic ingredient. </a:t>
            </a:r>
            <a:br>
              <a:rPr lang="en-US" sz="1600" dirty="0">
                <a:solidFill>
                  <a:srgbClr val="3E3E3E"/>
                </a:solidFill>
              </a:rPr>
            </a:br>
            <a:r>
              <a:rPr lang="en-US" sz="1600" dirty="0">
                <a:solidFill>
                  <a:srgbClr val="3E3E3E"/>
                </a:solidFill>
              </a:rPr>
              <a:t>We will now have 98% ION, including 20% of organic origin (chamomile, glycerin and olive oil) )=  clean &amp; more natural formula. </a:t>
            </a:r>
          </a:p>
          <a:p>
            <a:endParaRPr lang="en-US" sz="1600" dirty="0">
              <a:solidFill>
                <a:srgbClr val="3E3E3E"/>
              </a:solidFill>
            </a:endParaRPr>
          </a:p>
          <a:p>
            <a:pPr defTabSz="946313">
              <a:defRPr/>
            </a:pPr>
            <a:r>
              <a:rPr lang="fr-FR" sz="1600" dirty="0">
                <a:solidFill>
                  <a:srgbClr val="3E3E3E"/>
                </a:solidFill>
                <a:ea typeface="Calibri" panose="020F0502020204030204" pitchFamily="34" charset="0"/>
                <a:cs typeface="Calibri" panose="020F0502020204030204" pitchFamily="34" charset="0"/>
              </a:rPr>
              <a:t>Main </a:t>
            </a:r>
            <a:r>
              <a:rPr lang="fr-FR" sz="1600" dirty="0" err="1">
                <a:solidFill>
                  <a:srgbClr val="3E3E3E"/>
                </a:solidFill>
                <a:ea typeface="Calibri" panose="020F0502020204030204" pitchFamily="34" charset="0"/>
                <a:cs typeface="Calibri" panose="020F0502020204030204" pitchFamily="34" charset="0"/>
              </a:rPr>
              <a:t>ingredients</a:t>
            </a:r>
            <a:r>
              <a:rPr lang="fr-FR" sz="1600" dirty="0">
                <a:solidFill>
                  <a:srgbClr val="3E3E3E"/>
                </a:solidFill>
                <a:ea typeface="Calibri" panose="020F0502020204030204" pitchFamily="34" charset="0"/>
                <a:cs typeface="Calibri" panose="020F0502020204030204" pitchFamily="34" charset="0"/>
              </a:rPr>
              <a:t> : </a:t>
            </a:r>
            <a:r>
              <a:rPr lang="en-US" sz="1600" dirty="0">
                <a:solidFill>
                  <a:srgbClr val="3E3E3E"/>
                </a:solidFill>
                <a:ea typeface="Roboto Light" panose="02000000000000000000" pitchFamily="2" charset="0"/>
              </a:rPr>
              <a:t>Organic chamomile + Niacinamide</a:t>
            </a:r>
            <a:endParaRPr lang="fr-FR" sz="1600" dirty="0">
              <a:solidFill>
                <a:srgbClr val="3E3E3E"/>
              </a:solidFill>
              <a:ea typeface="Calibri" panose="020F0502020204030204" pitchFamily="34" charset="0"/>
              <a:cs typeface="Calibri" panose="020F0502020204030204" pitchFamily="34" charset="0"/>
            </a:endParaRPr>
          </a:p>
          <a:p>
            <a:pPr defTabSz="946313">
              <a:defRPr/>
            </a:pPr>
            <a:r>
              <a:rPr lang="fr-FR" sz="1600" dirty="0" err="1">
                <a:solidFill>
                  <a:srgbClr val="3E3E3E"/>
                </a:solidFill>
                <a:ea typeface="Calibri" panose="020F0502020204030204" pitchFamily="34" charset="0"/>
                <a:cs typeface="Calibri" panose="020F0502020204030204" pitchFamily="34" charset="0"/>
              </a:rPr>
              <a:t>Switched</a:t>
            </a:r>
            <a:r>
              <a:rPr lang="fr-FR" sz="1600" dirty="0">
                <a:solidFill>
                  <a:srgbClr val="3E3E3E"/>
                </a:solidFill>
                <a:ea typeface="Calibri" panose="020F0502020204030204" pitchFamily="34" charset="0"/>
                <a:cs typeface="Calibri" panose="020F0502020204030204" pitchFamily="34" charset="0"/>
              </a:rPr>
              <a:t> to </a:t>
            </a:r>
            <a:r>
              <a:rPr lang="fr-FR" sz="1600" b="1" dirty="0" err="1">
                <a:solidFill>
                  <a:srgbClr val="3E3E3E"/>
                </a:solidFill>
                <a:ea typeface="Calibri" panose="020F0502020204030204" pitchFamily="34" charset="0"/>
                <a:cs typeface="Calibri" panose="020F0502020204030204" pitchFamily="34" charset="0"/>
              </a:rPr>
              <a:t>organic</a:t>
            </a:r>
            <a:r>
              <a:rPr lang="fr-FR" sz="1600" dirty="0">
                <a:solidFill>
                  <a:srgbClr val="3E3E3E"/>
                </a:solidFill>
                <a:ea typeface="Calibri" panose="020F0502020204030204" pitchFamily="34" charset="0"/>
                <a:cs typeface="Calibri" panose="020F0502020204030204" pitchFamily="34" charset="0"/>
              </a:rPr>
              <a:t> </a:t>
            </a:r>
            <a:r>
              <a:rPr lang="fr-FR" sz="1600" dirty="0" err="1">
                <a:solidFill>
                  <a:srgbClr val="3E3E3E"/>
                </a:solidFill>
                <a:ea typeface="Calibri" panose="020F0502020204030204" pitchFamily="34" charset="0"/>
                <a:cs typeface="Calibri" panose="020F0502020204030204" pitchFamily="34" charset="0"/>
              </a:rPr>
              <a:t>chamomile</a:t>
            </a:r>
            <a:endParaRPr lang="fr-FR" sz="1600" dirty="0">
              <a:solidFill>
                <a:srgbClr val="3E3E3E"/>
              </a:solidFill>
              <a:ea typeface="Calibri" panose="020F0502020204030204" pitchFamily="34" charset="0"/>
              <a:cs typeface="Calibri" panose="020F0502020204030204" pitchFamily="34" charset="0"/>
            </a:endParaRPr>
          </a:p>
          <a:p>
            <a:pPr defTabSz="946313">
              <a:defRPr/>
            </a:pPr>
            <a:r>
              <a:rPr lang="fr-FR" sz="1600" dirty="0">
                <a:solidFill>
                  <a:srgbClr val="3E3E3E"/>
                </a:solidFill>
                <a:ea typeface="Calibri" panose="020F0502020204030204" pitchFamily="34" charset="0"/>
                <a:cs typeface="Calibri" panose="020F0502020204030204" pitchFamily="34" charset="0"/>
              </a:rPr>
              <a:t>Niacinamide </a:t>
            </a:r>
            <a:r>
              <a:rPr lang="fr-FR" sz="1600" dirty="0" err="1">
                <a:solidFill>
                  <a:srgbClr val="3E3E3E"/>
                </a:solidFill>
                <a:ea typeface="Calibri" panose="020F0502020204030204" pitchFamily="34" charset="0"/>
                <a:cs typeface="Calibri" panose="020F0502020204030204" pitchFamily="34" charset="0"/>
              </a:rPr>
              <a:t>already</a:t>
            </a:r>
            <a:r>
              <a:rPr lang="fr-FR" sz="1600" dirty="0">
                <a:solidFill>
                  <a:srgbClr val="3E3E3E"/>
                </a:solidFill>
                <a:ea typeface="Calibri" panose="020F0502020204030204" pitchFamily="34" charset="0"/>
                <a:cs typeface="Calibri" panose="020F0502020204030204" pitchFamily="34" charset="0"/>
              </a:rPr>
              <a:t> </a:t>
            </a:r>
            <a:r>
              <a:rPr lang="fr-FR" sz="1600" dirty="0" err="1">
                <a:solidFill>
                  <a:srgbClr val="3E3E3E"/>
                </a:solidFill>
                <a:ea typeface="Calibri" panose="020F0502020204030204" pitchFamily="34" charset="0"/>
                <a:cs typeface="Calibri" panose="020F0502020204030204" pitchFamily="34" charset="0"/>
              </a:rPr>
              <a:t>present</a:t>
            </a:r>
            <a:r>
              <a:rPr lang="fr-FR" sz="1600" dirty="0">
                <a:solidFill>
                  <a:srgbClr val="3E3E3E"/>
                </a:solidFill>
                <a:ea typeface="Calibri" panose="020F0502020204030204" pitchFamily="34" charset="0"/>
                <a:cs typeface="Calibri" panose="020F0502020204030204" pitchFamily="34" charset="0"/>
              </a:rPr>
              <a:t> but not </a:t>
            </a:r>
            <a:r>
              <a:rPr lang="fr-FR" sz="1600" dirty="0" err="1">
                <a:solidFill>
                  <a:srgbClr val="3E3E3E"/>
                </a:solidFill>
                <a:ea typeface="Calibri" panose="020F0502020204030204" pitchFamily="34" charset="0"/>
                <a:cs typeface="Calibri" panose="020F0502020204030204" pitchFamily="34" charset="0"/>
              </a:rPr>
              <a:t>valorized</a:t>
            </a:r>
            <a:r>
              <a:rPr lang="fr-FR" sz="1600" dirty="0">
                <a:solidFill>
                  <a:srgbClr val="3E3E3E"/>
                </a:solidFill>
                <a:ea typeface="Calibri" panose="020F0502020204030204" pitchFamily="34" charset="0"/>
                <a:cs typeface="Calibri" panose="020F0502020204030204" pitchFamily="34" charset="0"/>
              </a:rPr>
              <a:t> (= vit B3/PP). Niacinamide </a:t>
            </a:r>
            <a:r>
              <a:rPr lang="fr-FR" sz="1600" dirty="0" err="1">
                <a:solidFill>
                  <a:srgbClr val="3E3E3E"/>
                </a:solidFill>
                <a:ea typeface="Calibri" panose="020F0502020204030204" pitchFamily="34" charset="0"/>
                <a:cs typeface="Calibri" panose="020F0502020204030204" pitchFamily="34" charset="0"/>
              </a:rPr>
              <a:t>is</a:t>
            </a:r>
            <a:r>
              <a:rPr lang="fr-FR" sz="1600" dirty="0">
                <a:solidFill>
                  <a:srgbClr val="3E3E3E"/>
                </a:solidFill>
                <a:ea typeface="Calibri" panose="020F0502020204030204" pitchFamily="34" charset="0"/>
                <a:cs typeface="Calibri" panose="020F0502020204030204" pitchFamily="34" charset="0"/>
              </a:rPr>
              <a:t> a fashionable </a:t>
            </a:r>
            <a:r>
              <a:rPr lang="fr-FR" sz="1600" dirty="0" err="1">
                <a:solidFill>
                  <a:srgbClr val="3E3E3E"/>
                </a:solidFill>
                <a:ea typeface="Calibri" panose="020F0502020204030204" pitchFamily="34" charset="0"/>
                <a:cs typeface="Calibri" panose="020F0502020204030204" pitchFamily="34" charset="0"/>
              </a:rPr>
              <a:t>ingredient</a:t>
            </a:r>
            <a:r>
              <a:rPr lang="fr-FR" sz="1600" dirty="0">
                <a:solidFill>
                  <a:srgbClr val="3E3E3E"/>
                </a:solidFill>
                <a:ea typeface="Calibri" panose="020F0502020204030204" pitchFamily="34" charset="0"/>
                <a:cs typeface="Calibri" panose="020F0502020204030204" pitchFamily="34" charset="0"/>
              </a:rPr>
              <a:t> </a:t>
            </a:r>
            <a:r>
              <a:rPr lang="fr-FR" sz="1600" dirty="0" err="1">
                <a:solidFill>
                  <a:srgbClr val="3E3E3E"/>
                </a:solidFill>
                <a:ea typeface="Calibri" panose="020F0502020204030204" pitchFamily="34" charset="0"/>
                <a:cs typeface="Calibri" panose="020F0502020204030204" pitchFamily="34" charset="0"/>
              </a:rPr>
              <a:t>with</a:t>
            </a:r>
            <a:r>
              <a:rPr lang="fr-FR" sz="1600" dirty="0">
                <a:solidFill>
                  <a:srgbClr val="3E3E3E"/>
                </a:solidFill>
                <a:ea typeface="Calibri" panose="020F0502020204030204" pitchFamily="34" charset="0"/>
                <a:cs typeface="Calibri" panose="020F0502020204030204" pitchFamily="34" charset="0"/>
              </a:rPr>
              <a:t> </a:t>
            </a:r>
            <a:r>
              <a:rPr lang="fr-FR" sz="1600" dirty="0" err="1">
                <a:solidFill>
                  <a:srgbClr val="3E3E3E"/>
                </a:solidFill>
                <a:ea typeface="Calibri" panose="020F0502020204030204" pitchFamily="34" charset="0"/>
                <a:cs typeface="Calibri" panose="020F0502020204030204" pitchFamily="34" charset="0"/>
              </a:rPr>
              <a:t>soothing</a:t>
            </a:r>
            <a:r>
              <a:rPr lang="fr-FR" sz="1600" dirty="0">
                <a:solidFill>
                  <a:srgbClr val="3E3E3E"/>
                </a:solidFill>
                <a:ea typeface="Calibri" panose="020F0502020204030204" pitchFamily="34" charset="0"/>
                <a:cs typeface="Calibri" panose="020F0502020204030204" pitchFamily="34" charset="0"/>
              </a:rPr>
              <a:t> and </a:t>
            </a:r>
            <a:r>
              <a:rPr lang="fr-FR" sz="1600" dirty="0" err="1">
                <a:solidFill>
                  <a:srgbClr val="3E3E3E"/>
                </a:solidFill>
                <a:ea typeface="Calibri" panose="020F0502020204030204" pitchFamily="34" charset="0"/>
                <a:cs typeface="Calibri" panose="020F0502020204030204" pitchFamily="34" charset="0"/>
              </a:rPr>
              <a:t>repairing</a:t>
            </a:r>
            <a:r>
              <a:rPr lang="fr-FR" sz="1600" dirty="0">
                <a:solidFill>
                  <a:srgbClr val="3E3E3E"/>
                </a:solidFill>
                <a:ea typeface="Calibri" panose="020F0502020204030204" pitchFamily="34" charset="0"/>
                <a:cs typeface="Calibri" panose="020F0502020204030204" pitchFamily="34" charset="0"/>
              </a:rPr>
              <a:t> </a:t>
            </a:r>
            <a:r>
              <a:rPr lang="fr-FR" sz="1600" dirty="0" err="1">
                <a:solidFill>
                  <a:srgbClr val="3E3E3E"/>
                </a:solidFill>
                <a:ea typeface="Calibri" panose="020F0502020204030204" pitchFamily="34" charset="0"/>
                <a:cs typeface="Calibri" panose="020F0502020204030204" pitchFamily="34" charset="0"/>
              </a:rPr>
              <a:t>properties</a:t>
            </a:r>
            <a:endParaRPr lang="fr-FR" sz="1600"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16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Scientific Name:</a:t>
            </a:r>
            <a:r>
              <a:rPr lang="en-US" dirty="0"/>
              <a:t> </a:t>
            </a:r>
            <a:r>
              <a:rPr lang="en-US" i="1" dirty="0"/>
              <a:t>Anthemis nobilis</a:t>
            </a:r>
            <a:r>
              <a:rPr lang="en-US" dirty="0"/>
              <a:t> or </a:t>
            </a:r>
            <a:r>
              <a:rPr lang="en-US" i="1" dirty="0"/>
              <a:t>Chamaemelum </a:t>
            </a:r>
            <a:r>
              <a:rPr lang="en-US" i="1" dirty="0" err="1"/>
              <a:t>nobile</a:t>
            </a:r>
            <a:endParaRPr lang="en-US" dirty="0"/>
          </a:p>
          <a:p>
            <a:r>
              <a:rPr lang="en-US" dirty="0"/>
              <a:t>Roman chamomile, also known as true chamomile or common chamomile, is a slow-growing perennial plant. Its stems are branched, and its leaves are green and fuzzy, giving the plant a feathery appearance. The flowers, which bloom from late July to September, closely resemble daisies.</a:t>
            </a:r>
          </a:p>
          <a:p>
            <a:endParaRPr lang="en-US" dirty="0"/>
          </a:p>
          <a:p>
            <a:r>
              <a:rPr lang="en-US" b="1" dirty="0"/>
              <a:t>Cosmetic Properties</a:t>
            </a:r>
          </a:p>
          <a:p>
            <a:r>
              <a:rPr lang="en-US" dirty="0"/>
              <a:t>Chamomile extract has several protective activities:</a:t>
            </a:r>
          </a:p>
          <a:p>
            <a:endParaRPr lang="en-US" dirty="0"/>
          </a:p>
          <a:p>
            <a:pPr>
              <a:buFont typeface="Arial" panose="020B0604020202020204" pitchFamily="34" charset="0"/>
              <a:buChar char="•"/>
            </a:pPr>
            <a:r>
              <a:rPr lang="en-US" b="1" dirty="0"/>
              <a:t>Antioxidant:</a:t>
            </a:r>
            <a:r>
              <a:rPr lang="en-US" dirty="0"/>
              <a:t> Neutralizes free radicals and protects cells and membranes against oxidative damage.</a:t>
            </a:r>
            <a:br>
              <a:rPr lang="en-US" dirty="0"/>
            </a:br>
            <a:r>
              <a:rPr lang="en-US" dirty="0"/>
              <a:t>Chamomile is particularly rich in phenolic compounds (phenolic acids, flavonoids), which are powerful antioxidant compounds. These compounds can directly neutralize free radicals, reduce peroxide levels, repair oxidized membranes, or decrease the production of reactive species. These molecules inhibit biological oxidation, which causes cellular and tissue damage, thereby accelerating skin mechanisms.</a:t>
            </a:r>
          </a:p>
          <a:p>
            <a:pPr>
              <a:buFont typeface="Arial" panose="020B0604020202020204" pitchFamily="34" charset="0"/>
              <a:buChar char="•"/>
            </a:pPr>
            <a:endParaRPr lang="en-US" dirty="0"/>
          </a:p>
          <a:p>
            <a:pPr>
              <a:buFont typeface="Arial" panose="020B0604020202020204" pitchFamily="34" charset="0"/>
              <a:buChar char="•"/>
            </a:pPr>
            <a:r>
              <a:rPr lang="en-US" b="1" dirty="0"/>
              <a:t>Soothing:</a:t>
            </a:r>
            <a:r>
              <a:rPr lang="en-US" dirty="0"/>
              <a:t> Modifies the inflammatory response by inhibiting COX-2 activity, thereby reducing inflammation.</a:t>
            </a:r>
            <a:br>
              <a:rPr lang="en-US" dirty="0"/>
            </a:br>
            <a:r>
              <a:rPr lang="en-US" dirty="0"/>
              <a:t>One of chamomile’s anti-inflammatory activities involves inhibiting the release of prostaglandin E(2) induced by LPS and limiting cyclooxygenase (COX-2) activity. Certain sugars isolated from chamomile inhibit the main inflammation pathway. Chamomile is also capable of inhibiting VEGFR-2 activity, a receptor of VEGF. VEGF induction increases skin vascularization and the development of chronic inflammatory skin lesions. VEGFRs are constitutively expressed in normal human keratinocytes and overexpressed after UV radiation and in psoriatic epidermis.</a:t>
            </a:r>
          </a:p>
          <a:p>
            <a:pPr>
              <a:buFont typeface="Arial" panose="020B0604020202020204" pitchFamily="34" charset="0"/>
              <a:buChar char="•"/>
            </a:pPr>
            <a:endParaRPr lang="en-US" dirty="0"/>
          </a:p>
          <a:p>
            <a:pPr>
              <a:buFont typeface="Arial" panose="020B0604020202020204" pitchFamily="34" charset="0"/>
              <a:buChar char="•"/>
            </a:pPr>
            <a:r>
              <a:rPr lang="en-US" b="1" dirty="0"/>
              <a:t>Regenerating:</a:t>
            </a:r>
            <a:r>
              <a:rPr lang="en-US" dirty="0"/>
              <a:t> Accelerates healing and promotes skin repair.</a:t>
            </a:r>
            <a:br>
              <a:rPr lang="en-US" dirty="0"/>
            </a:br>
            <a:r>
              <a:rPr lang="en-US" dirty="0"/>
              <a:t>Chamomile is known for its healing and reparative properties. It promotes wound healing by reducing wound area and accelerating the healing process.</a:t>
            </a:r>
          </a:p>
          <a:p>
            <a:pPr>
              <a:buFont typeface="Arial" panose="020B0604020202020204" pitchFamily="34" charset="0"/>
              <a:buChar char="•"/>
            </a:pPr>
            <a:endParaRPr lang="en-US" dirty="0"/>
          </a:p>
          <a:p>
            <a:pPr>
              <a:buFont typeface="Arial" panose="020B0604020202020204" pitchFamily="34" charset="0"/>
              <a:buChar char="•"/>
            </a:pPr>
            <a:r>
              <a:rPr lang="en-US" b="1" dirty="0"/>
              <a:t>Antiseptic:</a:t>
            </a:r>
            <a:r>
              <a:rPr lang="en-US" dirty="0"/>
              <a:t> Inhibits the proliferation of pathogenic microorganisms (bacteria, yeasts, fungi).</a:t>
            </a:r>
            <a:br>
              <a:rPr lang="en-US" dirty="0"/>
            </a:br>
            <a:r>
              <a:rPr lang="en-US" dirty="0"/>
              <a:t>Chamomile has antiseptic properties capable of inhibiting the proliferation of multiple microorganisms: Gram-positive and Gram-negative bacteria (notably </a:t>
            </a:r>
            <a:r>
              <a:rPr lang="en-US" i="1" dirty="0"/>
              <a:t>Pseudomonas aeruginosa</a:t>
            </a:r>
            <a:r>
              <a:rPr lang="en-US" dirty="0"/>
              <a:t>), yeasts, and fungi. Chamomile extract helps purify the skin. Thus, chamomile extract can limit the proliferation of pathogenic microbial strains.</a:t>
            </a:r>
          </a:p>
          <a:p>
            <a:pPr>
              <a:buFont typeface="Arial" panose="020B0604020202020204" pitchFamily="34" charset="0"/>
              <a:buChar char="•"/>
            </a:pPr>
            <a:endParaRPr lang="en-US" dirty="0"/>
          </a:p>
          <a:p>
            <a:r>
              <a:rPr lang="en-US" b="1" dirty="0"/>
              <a:t>Traditional and Medicinal Uses</a:t>
            </a:r>
          </a:p>
          <a:p>
            <a:r>
              <a:rPr lang="en-US" dirty="0"/>
              <a:t>Roman chamomile was used in antiquity, for example, to embalm Ramses II with its essential oil. It is recognized for its medicinal properties and is used as an infusion to treat various ailments, such as insomnia and joint pain.</a:t>
            </a:r>
          </a:p>
          <a:p>
            <a:endParaRPr lang="en-US" dirty="0"/>
          </a:p>
          <a:p>
            <a:r>
              <a:rPr lang="en-US" b="1" dirty="0"/>
              <a:t>Composition</a:t>
            </a:r>
          </a:p>
          <a:p>
            <a:r>
              <a:rPr lang="en-US" dirty="0"/>
              <a:t>Chamomile extract is rich in phenolic compounds (flavonoids like apigenin and luteolin), organic acids (ascorbic, citric, malic acids), oligo- and polysaccharides, as well as amino acids and trace elements (calcium, magnesium, potassium, etc.).</a:t>
            </a:r>
          </a:p>
          <a:p>
            <a:endParaRPr lang="en-US" dirty="0"/>
          </a:p>
          <a:p>
            <a:r>
              <a:rPr lang="en-US" b="1" dirty="0"/>
              <a:t>INCI Name:</a:t>
            </a:r>
            <a:r>
              <a:rPr lang="en-US" dirty="0"/>
              <a:t> </a:t>
            </a:r>
            <a:r>
              <a:rPr lang="en-US" i="1" dirty="0"/>
              <a:t>Anthemis nobilis Flower Extract</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17</a:t>
            </a:fld>
            <a:endParaRPr lang="fr-FR"/>
          </a:p>
        </p:txBody>
      </p:sp>
    </p:spTree>
    <p:extLst>
      <p:ext uri="{BB962C8B-B14F-4D97-AF65-F5344CB8AC3E}">
        <p14:creationId xmlns:p14="http://schemas.microsoft.com/office/powerpoint/2010/main" val="1380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none" dirty="0"/>
              <a:t>Anti-inflammatory : </a:t>
            </a:r>
            <a:r>
              <a:rPr lang="en-US" b="0" u="none" dirty="0"/>
              <a:t>soothes and calms skin prone to inflammation or redness, notably by reducing the synthesis of pro-inflammatory cytokines. </a:t>
            </a:r>
          </a:p>
          <a:p>
            <a:endParaRPr lang="en-US" b="0" u="none" dirty="0"/>
          </a:p>
          <a:p>
            <a:r>
              <a:rPr lang="en-US" u="none" dirty="0"/>
              <a:t>Antioxidant : </a:t>
            </a:r>
            <a:r>
              <a:rPr lang="en-US" b="0" u="none" dirty="0"/>
              <a:t>Protect the skin from the attack of free radicals, known to induce the formation of premature signs of aging</a:t>
            </a:r>
          </a:p>
          <a:p>
            <a:endParaRPr lang="en-US" b="0" u="none" dirty="0"/>
          </a:p>
          <a:p>
            <a:r>
              <a:rPr lang="en-US" u="none" dirty="0"/>
              <a:t>Brightening : </a:t>
            </a:r>
            <a:r>
              <a:rPr lang="en-US" b="0" u="none" dirty="0"/>
              <a:t>Diminishes the appearance of brown spots by inhibiting the transfer of melanin from melanosomes present at the base of the epidermis to </a:t>
            </a:r>
            <a:r>
              <a:rPr lang="en-US" b="0" u="none" dirty="0" err="1"/>
              <a:t>neighbouring</a:t>
            </a:r>
            <a:r>
              <a:rPr lang="en-US" b="0" u="none" dirty="0"/>
              <a:t> epidermal cells (keratinocytes) </a:t>
            </a:r>
          </a:p>
          <a:p>
            <a:endParaRPr lang="en-US" b="0" u="none" dirty="0"/>
          </a:p>
          <a:p>
            <a:r>
              <a:rPr lang="en-US" u="none" dirty="0"/>
              <a:t>Hydrating : </a:t>
            </a:r>
            <a:r>
              <a:rPr lang="en-US" b="0" u="none" dirty="0"/>
              <a:t>Reduces </a:t>
            </a:r>
            <a:r>
              <a:rPr lang="en-US" b="0" u="none" dirty="0" err="1"/>
              <a:t>transepidermal</a:t>
            </a:r>
            <a:r>
              <a:rPr lang="en-US" b="0" u="none" dirty="0"/>
              <a:t> water loss and maintains moisture content in the skin by reinforcing the skin's barrier function, supported by an increase in the production of ceramides in the stratum corneum and an acceleration in the differentiation of keratinocytes. </a:t>
            </a:r>
            <a:endParaRPr lang="fr-FR" u="none" dirty="0"/>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18</a:t>
            </a:fld>
            <a:endParaRPr lang="fr-FR"/>
          </a:p>
        </p:txBody>
      </p:sp>
    </p:spTree>
    <p:extLst>
      <p:ext uri="{BB962C8B-B14F-4D97-AF65-F5344CB8AC3E}">
        <p14:creationId xmlns:p14="http://schemas.microsoft.com/office/powerpoint/2010/main" val="171517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19</a:t>
            </a:fld>
            <a:endParaRPr lang="fr-FR"/>
          </a:p>
        </p:txBody>
      </p:sp>
    </p:spTree>
    <p:extLst>
      <p:ext uri="{BB962C8B-B14F-4D97-AF65-F5344CB8AC3E}">
        <p14:creationId xmlns:p14="http://schemas.microsoft.com/office/powerpoint/2010/main" val="557613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60900" y="606425"/>
            <a:ext cx="5387975" cy="3032125"/>
          </a:xfrm>
        </p:spPr>
      </p:sp>
      <p:sp>
        <p:nvSpPr>
          <p:cNvPr id="3" name="Espace réservé des commentaires 2"/>
          <p:cNvSpPr>
            <a:spLocks noGrp="1"/>
          </p:cNvSpPr>
          <p:nvPr>
            <p:ph type="body" idx="1"/>
          </p:nvPr>
        </p:nvSpPr>
        <p:spPr/>
        <p:txBody>
          <a:bodyPr>
            <a:normAutofit fontScale="47500" lnSpcReduction="20000"/>
          </a:bodyPr>
          <a:lstStyle/>
          <a:p>
            <a:r>
              <a:rPr lang="fr-FR" sz="1200" kern="1200" dirty="0">
                <a:solidFill>
                  <a:schemeClr val="tx1"/>
                </a:solidFill>
                <a:effectLst/>
                <a:latin typeface="+mn-lt"/>
                <a:ea typeface="+mn-ea"/>
                <a:cs typeface="+mn-cs"/>
              </a:rPr>
              <a:t>NUTRI-CONTOUR</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a:t>
            </a:r>
            <a:r>
              <a:rPr lang="fr-FR" sz="1200" kern="1200" dirty="0" err="1">
                <a:solidFill>
                  <a:schemeClr val="tx1"/>
                </a:solidFill>
                <a:effectLst/>
                <a:latin typeface="+mn-lt"/>
                <a:ea typeface="+mn-ea"/>
                <a:cs typeface="+mn-cs"/>
              </a:rPr>
              <a:t>true</a:t>
            </a:r>
            <a:r>
              <a:rPr lang="fr-FR" sz="1200" kern="1200" dirty="0">
                <a:solidFill>
                  <a:schemeClr val="tx1"/>
                </a:solidFill>
                <a:effectLst/>
                <a:latin typeface="+mn-lt"/>
                <a:ea typeface="+mn-ea"/>
                <a:cs typeface="+mn-cs"/>
              </a:rPr>
              <a:t> cocoon of </a:t>
            </a:r>
            <a:r>
              <a:rPr lang="fr-FR" sz="1200" kern="1200" dirty="0" err="1">
                <a:solidFill>
                  <a:schemeClr val="tx1"/>
                </a:solidFill>
                <a:effectLst/>
                <a:latin typeface="+mn-lt"/>
                <a:ea typeface="+mn-ea"/>
                <a:cs typeface="+mn-cs"/>
              </a:rPr>
              <a:t>softness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chamomille</a:t>
            </a:r>
            <a:r>
              <a:rPr lang="fr-FR" sz="1200" kern="1200" dirty="0">
                <a:solidFill>
                  <a:schemeClr val="tx1"/>
                </a:solidFill>
                <a:effectLst/>
                <a:latin typeface="+mn-lt"/>
                <a:ea typeface="+mn-ea"/>
                <a:cs typeface="+mn-cs"/>
              </a:rPr>
              <a:t> and niacinamide,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2-in-1 </a:t>
            </a:r>
            <a:r>
              <a:rPr lang="fr-FR" sz="1200" kern="1200" dirty="0" err="1">
                <a:solidFill>
                  <a:schemeClr val="tx1"/>
                </a:solidFill>
                <a:effectLst/>
                <a:latin typeface="+mn-lt"/>
                <a:ea typeface="+mn-ea"/>
                <a:cs typeface="+mn-cs"/>
              </a:rPr>
              <a:t>nourrishing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eye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lip</a:t>
            </a:r>
            <a:r>
              <a:rPr lang="fr-FR" sz="1200" kern="1200" dirty="0">
                <a:solidFill>
                  <a:schemeClr val="tx1"/>
                </a:solidFill>
                <a:effectLst/>
                <a:latin typeface="+mn-lt"/>
                <a:ea typeface="+mn-ea"/>
                <a:cs typeface="+mn-cs"/>
              </a:rPr>
              <a:t> contour - </a:t>
            </a:r>
            <a:r>
              <a:rPr lang="fr-FR" sz="1200" kern="1200" dirty="0" err="1">
                <a:solidFill>
                  <a:schemeClr val="tx1"/>
                </a:solidFill>
                <a:effectLst/>
                <a:latin typeface="+mn-lt"/>
                <a:ea typeface="+mn-ea"/>
                <a:cs typeface="+mn-cs"/>
              </a:rPr>
              <a:t>intensely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the skin and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drying out as </a:t>
            </a:r>
            <a:r>
              <a:rPr lang="fr-FR" sz="1200" kern="1200" dirty="0" err="1">
                <a:solidFill>
                  <a:schemeClr val="tx1"/>
                </a:solidFill>
                <a:effectLst/>
                <a:latin typeface="+mn-lt"/>
                <a:ea typeface="+mn-ea"/>
                <a:cs typeface="+mn-cs"/>
              </a:rPr>
              <a:t>well</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first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ageing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Perfectly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protected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free </a:t>
            </a:r>
            <a:r>
              <a:rPr lang="fr-FR" sz="1200" kern="1200" dirty="0" err="1">
                <a:solidFill>
                  <a:schemeClr val="tx1"/>
                </a:solidFill>
                <a:effectLst/>
                <a:latin typeface="+mn-lt"/>
                <a:ea typeface="+mn-ea"/>
                <a:cs typeface="+mn-cs"/>
              </a:rPr>
              <a:t>radicals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ageing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factors</a:t>
            </a:r>
            <a:r>
              <a:rPr lang="fr-FR" sz="1200" kern="1200" dirty="0">
                <a:solidFill>
                  <a:schemeClr val="tx1"/>
                </a:solidFill>
                <a:effectLst/>
                <a:latin typeface="+mn-lt"/>
                <a:ea typeface="+mn-ea"/>
                <a:cs typeface="+mn-cs"/>
              </a:rPr>
              <a:t>, Nutri-Contour </a:t>
            </a:r>
            <a:r>
              <a:rPr lang="fr-FR" sz="1200" kern="1200" dirty="0" err="1">
                <a:solidFill>
                  <a:schemeClr val="tx1"/>
                </a:solidFill>
                <a:effectLst/>
                <a:latin typeface="+mn-lt"/>
                <a:ea typeface="+mn-ea"/>
                <a:cs typeface="+mn-cs"/>
              </a:rPr>
              <a:t>provides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active </a:t>
            </a:r>
            <a:r>
              <a:rPr lang="fr-FR" sz="1200" kern="1200" dirty="0" err="1">
                <a:solidFill>
                  <a:schemeClr val="tx1"/>
                </a:solidFill>
                <a:effectLst/>
                <a:latin typeface="+mn-lt"/>
                <a:ea typeface="+mn-ea"/>
                <a:cs typeface="+mn-cs"/>
              </a:rPr>
              <a:t>repairing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necessary</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balance. 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an excellent SOS </a:t>
            </a:r>
            <a:r>
              <a:rPr lang="fr-FR" sz="1200" kern="1200" dirty="0" err="1">
                <a:solidFill>
                  <a:schemeClr val="tx1"/>
                </a:solidFill>
                <a:effectLst/>
                <a:latin typeface="+mn-lt"/>
                <a:ea typeface="+mn-ea"/>
                <a:cs typeface="+mn-cs"/>
              </a:rPr>
              <a:t>balm</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chapped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lips</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Intense nutrition and </a:t>
            </a:r>
            <a:r>
              <a:rPr lang="fr-FR" sz="1200" kern="1200" dirty="0" err="1">
                <a:solidFill>
                  <a:schemeClr val="tx1"/>
                </a:solidFill>
                <a:effectLst/>
                <a:latin typeface="+mn-lt"/>
                <a:ea typeface="+mn-ea"/>
                <a:cs typeface="+mn-cs"/>
              </a:rPr>
              <a:t>repair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eye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lip</a:t>
            </a:r>
            <a:r>
              <a:rPr lang="fr-FR" sz="1200" kern="1200" dirty="0">
                <a:solidFill>
                  <a:schemeClr val="tx1"/>
                </a:solidFill>
                <a:effectLst/>
                <a:latin typeface="+mn-lt"/>
                <a:ea typeface="+mn-ea"/>
                <a:cs typeface="+mn-cs"/>
              </a:rPr>
              <a:t> care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All skin types</a:t>
            </a:r>
          </a:p>
          <a:p>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 </a:t>
            </a:r>
            <a:r>
              <a:rPr lang="fr-FR" sz="1200" kern="1200" dirty="0" err="1">
                <a:solidFill>
                  <a:schemeClr val="tx1"/>
                </a:solidFill>
                <a:effectLst/>
                <a:latin typeface="+mn-lt"/>
                <a:ea typeface="+mn-ea"/>
                <a:cs typeface="+mn-cs"/>
              </a:rPr>
              <a:t>tightness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around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eyes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chapped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lips</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I'm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afraid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like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mother</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u="sng" kern="1200" dirty="0">
              <a:solidFill>
                <a:schemeClr val="tx1"/>
              </a:solidFill>
              <a:effectLst/>
              <a:latin typeface="+mn-lt"/>
              <a:ea typeface="+mn-ea"/>
              <a:cs typeface="+mn-cs"/>
            </a:endParaRPr>
          </a:p>
          <a:p>
            <a:pPr marL="171450" indent="-171450">
              <a:buFontTx/>
              <a:buChar char="-"/>
            </a:pPr>
            <a:r>
              <a:rPr lang="fr-FR" sz="1200" u="none" kern="1200" dirty="0" err="1">
                <a:solidFill>
                  <a:schemeClr val="tx1"/>
                </a:solidFill>
                <a:effectLst/>
                <a:latin typeface="+mn-lt"/>
                <a:ea typeface="+mn-ea"/>
                <a:cs typeface="+mn-cs"/>
              </a:rPr>
              <a:t>Organic</a:t>
            </a:r>
            <a:r>
              <a:rPr lang="fr-FR" sz="1200" u="none" kern="1200" dirty="0">
                <a:solidFill>
                  <a:schemeClr val="tx1"/>
                </a:solidFill>
                <a:effectLst/>
                <a:latin typeface="+mn-lt"/>
                <a:ea typeface="+mn-ea"/>
                <a:cs typeface="+mn-cs"/>
              </a:rPr>
              <a:t> </a:t>
            </a:r>
            <a:r>
              <a:rPr lang="fr-FR" sz="1200" u="none" kern="1200" dirty="0" err="1">
                <a:solidFill>
                  <a:schemeClr val="tx1"/>
                </a:solidFill>
                <a:effectLst/>
                <a:latin typeface="+mn-lt"/>
                <a:ea typeface="+mn-ea"/>
                <a:cs typeface="+mn-cs"/>
              </a:rPr>
              <a:t>chamomille</a:t>
            </a:r>
            <a:endParaRPr lang="fr-FR" sz="1200" u="none" kern="1200" dirty="0">
              <a:solidFill>
                <a:schemeClr val="tx1"/>
              </a:solidFill>
              <a:effectLst/>
              <a:latin typeface="+mn-lt"/>
              <a:ea typeface="+mn-ea"/>
              <a:cs typeface="+mn-cs"/>
            </a:endParaRPr>
          </a:p>
          <a:p>
            <a:pPr marL="171450" indent="-171450">
              <a:buFontTx/>
              <a:buChar char="-"/>
            </a:pPr>
            <a:r>
              <a:rPr lang="fr-FR" sz="1200" u="none" kern="1200" dirty="0">
                <a:solidFill>
                  <a:schemeClr val="tx1"/>
                </a:solidFill>
                <a:effectLst/>
                <a:latin typeface="+mn-lt"/>
                <a:ea typeface="+mn-ea"/>
                <a:cs typeface="+mn-cs"/>
              </a:rPr>
              <a:t>Niacinamide</a:t>
            </a:r>
          </a:p>
          <a:p>
            <a:pPr marL="177434" indent="-177434">
              <a:buFontTx/>
              <a:buChar char="-"/>
            </a:pP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olive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squalene</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(cosmos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certified</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that</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helps</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restore the skin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barrier</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and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plays</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fundamental</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role</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in skin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suppleness</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and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hydration</a:t>
            </a:r>
            <a:endPar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endParaRPr>
          </a:p>
          <a:p>
            <a:pPr marL="177434" indent="-177434">
              <a:buFontTx/>
              <a:buChar char="-"/>
            </a:pP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a trio of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vegetable</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waxes</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from</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rice</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jojoba and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Candelilla</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shrub</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to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protect</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fragile areas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from</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dehydration</a:t>
            </a:r>
            <a:endPar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endParaRPr>
          </a:p>
          <a:p>
            <a:pPr marL="177434" indent="-177434">
              <a:buFontTx/>
              <a:buChar char="-"/>
            </a:pP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a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patented</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synergy</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of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phospholipids</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and polysaccharides for an ultra-</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smooth</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finish and to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make</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makeup</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 application </a:t>
            </a:r>
            <a:r>
              <a:rPr lang="fr-FR" sz="1200" dirty="0" err="1">
                <a:solidFill>
                  <a:srgbClr val="3E3E3E"/>
                </a:solidFill>
                <a:latin typeface="Calibri" panose="020F0502020204030204" pitchFamily="34" charset="0"/>
                <a:ea typeface="Calibri" panose="020F0502020204030204" pitchFamily="34" charset="0"/>
                <a:cs typeface="Calibri" panose="020F0502020204030204" pitchFamily="34" charset="0"/>
              </a:rPr>
              <a:t>easier</a:t>
            </a:r>
            <a:r>
              <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rPr>
              <a:t>.</a:t>
            </a:r>
          </a:p>
          <a:p>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phospholipids</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natural</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lecithin</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p>
          <a:p>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polysaccharides =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pullulan</a:t>
            </a:r>
            <a:endParaRPr lang="fr-FR" sz="1200" dirty="0">
              <a:solidFill>
                <a:srgbClr val="FF0000"/>
              </a:solidFill>
            </a:endParaRPr>
          </a:p>
          <a:p>
            <a:pPr marL="0" indent="0">
              <a:buFontTx/>
              <a:buNone/>
            </a:pPr>
            <a:endPar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endParaRPr>
          </a:p>
          <a:p>
            <a:pPr marL="0" indent="0">
              <a:buFontTx/>
              <a:buNone/>
            </a:pP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In the formula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you</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still</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find</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the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hazelnut</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oil</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and the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vitamins</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E and F +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organic</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vegetable</a:t>
            </a:r>
            <a:r>
              <a:rPr lang="fr-FR" sz="1200" i="1" dirty="0">
                <a:solidFill>
                  <a:srgbClr val="3E3E3E"/>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rgbClr val="3E3E3E"/>
                </a:solidFill>
                <a:latin typeface="Calibri" panose="020F0502020204030204" pitchFamily="34" charset="0"/>
                <a:ea typeface="Calibri" panose="020F0502020204030204" pitchFamily="34" charset="0"/>
                <a:cs typeface="Calibri" panose="020F0502020204030204" pitchFamily="34" charset="0"/>
              </a:rPr>
              <a:t>glycerin</a:t>
            </a:r>
            <a:endParaRPr lang="fr-FR" sz="1200" dirty="0">
              <a:solidFill>
                <a:srgbClr val="3E3E3E"/>
              </a:solidFill>
              <a:latin typeface="Calibri" panose="020F0502020204030204" pitchFamily="34" charset="0"/>
              <a:ea typeface="Calibri" panose="020F0502020204030204" pitchFamily="34" charset="0"/>
              <a:cs typeface="Calibri" panose="020F0502020204030204" pitchFamily="34" charset="0"/>
            </a:endParaRP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and/or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de-</a:t>
            </a:r>
            <a:r>
              <a:rPr lang="fr-FR" sz="1200" kern="1200" dirty="0" err="1">
                <a:solidFill>
                  <a:schemeClr val="tx1"/>
                </a:solidFill>
                <a:effectLst/>
                <a:latin typeface="+mn-lt"/>
                <a:ea typeface="+mn-ea"/>
                <a:cs typeface="+mn-cs"/>
              </a:rPr>
              <a:t>moistening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thin</a:t>
            </a:r>
            <a:r>
              <a:rPr lang="fr-FR" sz="1200" kern="1200" dirty="0">
                <a:solidFill>
                  <a:schemeClr val="tx1"/>
                </a:solidFill>
                <a:effectLst/>
                <a:latin typeface="+mn-lt"/>
                <a:ea typeface="+mn-ea"/>
                <a:cs typeface="+mn-cs"/>
              </a:rPr>
              <a:t> layer of Nutri-Contour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to the </a:t>
            </a:r>
            <a:r>
              <a:rPr lang="fr-FR" sz="1200" kern="1200" dirty="0" err="1">
                <a:solidFill>
                  <a:schemeClr val="tx1"/>
                </a:solidFill>
                <a:effectLst/>
                <a:latin typeface="+mn-lt"/>
                <a:ea typeface="+mn-ea"/>
                <a:cs typeface="+mn-cs"/>
              </a:rPr>
              <a:t>lip</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eye</a:t>
            </a:r>
            <a:r>
              <a:rPr lang="fr-FR" sz="1200" kern="1200" dirty="0">
                <a:solidFill>
                  <a:schemeClr val="tx1"/>
                </a:solidFill>
                <a:effectLst/>
                <a:latin typeface="+mn-lt"/>
                <a:ea typeface="+mn-ea"/>
                <a:cs typeface="+mn-cs"/>
              </a:rPr>
              <a:t> area - one </a:t>
            </a:r>
            <a:r>
              <a:rPr lang="fr-FR" sz="1200" kern="1200" dirty="0" err="1">
                <a:solidFill>
                  <a:schemeClr val="tx1"/>
                </a:solidFill>
                <a:effectLst/>
                <a:latin typeface="+mn-lt"/>
                <a:ea typeface="+mn-ea"/>
                <a:cs typeface="+mn-cs"/>
              </a:rPr>
              <a:t>pea-sized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per area. </a:t>
            </a:r>
            <a:r>
              <a:rPr lang="fr-FR" sz="1200" kern="1200" dirty="0" err="1">
                <a:solidFill>
                  <a:schemeClr val="tx1"/>
                </a:solidFill>
                <a:effectLst/>
                <a:latin typeface="+mn-lt"/>
                <a:ea typeface="+mn-ea"/>
                <a:cs typeface="+mn-cs"/>
              </a:rPr>
              <a:t>Gently</a:t>
            </a:r>
            <a:r>
              <a:rPr lang="fr-FR" sz="1200" kern="1200" dirty="0">
                <a:solidFill>
                  <a:schemeClr val="tx1"/>
                </a:solidFill>
                <a:effectLst/>
                <a:latin typeface="+mn-lt"/>
                <a:ea typeface="+mn-ea"/>
                <a:cs typeface="+mn-cs"/>
              </a:rPr>
              <a:t> massage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Pay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particular</a:t>
            </a:r>
            <a:r>
              <a:rPr lang="fr-FR" sz="1200" kern="1200" dirty="0">
                <a:solidFill>
                  <a:schemeClr val="tx1"/>
                </a:solidFill>
                <a:effectLst/>
                <a:latin typeface="+mn-lt"/>
                <a:ea typeface="+mn-ea"/>
                <a:cs typeface="+mn-cs"/>
              </a:rPr>
              <a:t> attention to </a:t>
            </a:r>
            <a:r>
              <a:rPr lang="fr-FR" sz="1200" kern="1200" dirty="0" err="1">
                <a:solidFill>
                  <a:schemeClr val="tx1"/>
                </a:solidFill>
                <a:effectLst/>
                <a:latin typeface="+mn-lt"/>
                <a:ea typeface="+mn-ea"/>
                <a:cs typeface="+mn-cs"/>
              </a:rPr>
              <a:t>crow's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feet</a:t>
            </a:r>
            <a:r>
              <a:rPr lang="fr-FR" sz="1200" kern="1200" dirty="0">
                <a:solidFill>
                  <a:schemeClr val="tx1"/>
                </a:solidFill>
                <a:effectLst/>
                <a:latin typeface="+mn-lt"/>
                <a:ea typeface="+mn-ea"/>
                <a:cs typeface="+mn-cs"/>
              </a:rPr>
              <a:t>. </a:t>
            </a:r>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Tips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Are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lips</a:t>
            </a:r>
            <a:r>
              <a:rPr lang="fr-FR" sz="1200" kern="1200" dirty="0">
                <a:solidFill>
                  <a:schemeClr val="tx1"/>
                </a:solidFill>
                <a:effectLst/>
                <a:latin typeface="+mn-lt"/>
                <a:ea typeface="+mn-ea"/>
                <a:cs typeface="+mn-cs"/>
              </a:rPr>
              <a:t> dry and </a:t>
            </a:r>
            <a:r>
              <a:rPr lang="fr-FR" sz="1200" kern="1200" dirty="0" err="1">
                <a:solidFill>
                  <a:schemeClr val="tx1"/>
                </a:solidFill>
                <a:effectLst/>
                <a:latin typeface="+mn-lt"/>
                <a:ea typeface="+mn-ea"/>
                <a:cs typeface="+mn-cs"/>
              </a:rPr>
              <a:t>chapped</a:t>
            </a:r>
            <a:r>
              <a:rPr lang="fr-FR" sz="1200" kern="1200" dirty="0">
                <a:solidFill>
                  <a:schemeClr val="tx1"/>
                </a:solidFill>
                <a:effectLst/>
                <a:latin typeface="+mn-lt"/>
                <a:ea typeface="+mn-ea"/>
                <a:cs typeface="+mn-cs"/>
              </a:rPr>
              <a:t>? Apply a </a:t>
            </a:r>
            <a:r>
              <a:rPr lang="fr-FR" sz="1200" kern="1200" dirty="0" err="1">
                <a:solidFill>
                  <a:schemeClr val="tx1"/>
                </a:solidFill>
                <a:effectLst/>
                <a:latin typeface="+mn-lt"/>
                <a:ea typeface="+mn-ea"/>
                <a:cs typeface="+mn-cs"/>
              </a:rPr>
              <a:t>thick</a:t>
            </a:r>
            <a:r>
              <a:rPr lang="fr-FR" sz="1200" kern="1200" dirty="0">
                <a:solidFill>
                  <a:schemeClr val="tx1"/>
                </a:solidFill>
                <a:effectLst/>
                <a:latin typeface="+mn-lt"/>
                <a:ea typeface="+mn-ea"/>
                <a:cs typeface="+mn-cs"/>
              </a:rPr>
              <a:t> layer of Nutri-Contour in the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 simple </a:t>
            </a:r>
            <a:r>
              <a:rPr lang="fr-FR" sz="1200" kern="1200" dirty="0" err="1">
                <a:solidFill>
                  <a:schemeClr val="tx1"/>
                </a:solidFill>
                <a:effectLst/>
                <a:latin typeface="+mn-lt"/>
                <a:ea typeface="+mn-ea"/>
                <a:cs typeface="+mn-cs"/>
              </a:rPr>
              <a:t>gesture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make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lips</a:t>
            </a:r>
            <a:r>
              <a:rPr lang="fr-FR" sz="1200" kern="1200" dirty="0">
                <a:solidFill>
                  <a:schemeClr val="tx1"/>
                </a:solidFill>
                <a:effectLst/>
                <a:latin typeface="+mn-lt"/>
                <a:ea typeface="+mn-ea"/>
                <a:cs typeface="+mn-cs"/>
              </a:rPr>
              <a:t> soft,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in 1: </a:t>
            </a:r>
            <a:r>
              <a:rPr lang="fr-FR" sz="1200" kern="1200" dirty="0" err="1">
                <a:solidFill>
                  <a:schemeClr val="tx1"/>
                </a:solidFill>
                <a:effectLst/>
                <a:latin typeface="+mn-lt"/>
                <a:ea typeface="+mn-ea"/>
                <a:cs typeface="+mn-cs"/>
              </a:rPr>
              <a:t>eyes</a:t>
            </a:r>
            <a:r>
              <a:rPr lang="fr-FR" sz="1200" kern="1200" dirty="0">
                <a:solidFill>
                  <a:schemeClr val="tx1"/>
                </a:solidFill>
                <a:effectLst/>
                <a:latin typeface="+mn-lt"/>
                <a:ea typeface="+mn-ea"/>
                <a:cs typeface="+mn-cs"/>
              </a:rPr>
              <a:t> &amp; </a:t>
            </a:r>
            <a:r>
              <a:rPr lang="fr-FR" sz="1200" kern="1200" dirty="0" err="1">
                <a:solidFill>
                  <a:schemeClr val="tx1"/>
                </a:solidFill>
                <a:effectLst/>
                <a:latin typeface="+mn-lt"/>
                <a:ea typeface="+mn-ea"/>
                <a:cs typeface="+mn-cs"/>
              </a:rPr>
              <a:t>lips</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Triple use: </a:t>
            </a:r>
            <a:r>
              <a:rPr lang="fr-FR" sz="1200" kern="1200" dirty="0" err="1">
                <a:solidFill>
                  <a:schemeClr val="tx1"/>
                </a:solidFill>
                <a:effectLst/>
                <a:latin typeface="+mn-lt"/>
                <a:ea typeface="+mn-ea"/>
                <a:cs typeface="+mn-cs"/>
              </a:rPr>
              <a:t>daily</a:t>
            </a:r>
            <a:r>
              <a:rPr lang="fr-FR" sz="1200" kern="1200" dirty="0">
                <a:solidFill>
                  <a:schemeClr val="tx1"/>
                </a:solidFill>
                <a:effectLst/>
                <a:latin typeface="+mn-lt"/>
                <a:ea typeface="+mn-ea"/>
                <a:cs typeface="+mn-cs"/>
              </a:rPr>
              <a:t>, SOS </a:t>
            </a:r>
            <a:r>
              <a:rPr lang="fr-FR" sz="1200" kern="1200" dirty="0" err="1">
                <a:solidFill>
                  <a:schemeClr val="tx1"/>
                </a:solidFill>
                <a:effectLst/>
                <a:latin typeface="+mn-lt"/>
                <a:ea typeface="+mn-ea"/>
                <a:cs typeface="+mn-cs"/>
              </a:rPr>
              <a:t>chapped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balm</a:t>
            </a:r>
            <a:r>
              <a:rPr lang="fr-FR" sz="1200" kern="1200" dirty="0">
                <a:solidFill>
                  <a:schemeClr val="tx1"/>
                </a:solidFill>
                <a:effectLst/>
                <a:latin typeface="+mn-lt"/>
                <a:ea typeface="+mn-ea"/>
                <a:cs typeface="+mn-cs"/>
              </a:rPr>
              <a:t>, sleeping </a:t>
            </a:r>
            <a:r>
              <a:rPr lang="fr-FR" sz="1200" kern="1200" dirty="0" err="1">
                <a:solidFill>
                  <a:schemeClr val="tx1"/>
                </a:solidFill>
                <a:effectLst/>
                <a:latin typeface="+mn-lt"/>
                <a:ea typeface="+mn-ea"/>
                <a:cs typeface="+mn-cs"/>
              </a:rPr>
              <a:t>mask</a:t>
            </a:r>
            <a:endParaRPr lang="fr-FR" sz="1200" kern="1200" dirty="0">
              <a:solidFill>
                <a:schemeClr val="tx1"/>
              </a:solidFill>
              <a:effectLst/>
              <a:latin typeface="+mn-lt"/>
              <a:ea typeface="+mn-ea"/>
              <a:cs typeface="+mn-cs"/>
            </a:endParaRPr>
          </a:p>
          <a:p>
            <a:pPr lvl="0"/>
            <a:r>
              <a:rPr lang="en-US" sz="1200" dirty="0">
                <a:solidFill>
                  <a:srgbClr val="3E3E3E"/>
                </a:solidFill>
              </a:rPr>
              <a:t>98% ION, including 21% of organic origin (chamomile, glycerin and olive oil) )=  clean &amp; natural formula</a:t>
            </a:r>
          </a:p>
          <a:p>
            <a:pPr lvl="0"/>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eye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lip</a:t>
            </a:r>
            <a:r>
              <a:rPr lang="fr-FR" sz="1200" kern="1200" dirty="0">
                <a:solidFill>
                  <a:schemeClr val="tx1"/>
                </a:solidFill>
                <a:effectLst/>
                <a:latin typeface="+mn-lt"/>
                <a:ea typeface="+mn-ea"/>
                <a:cs typeface="+mn-cs"/>
              </a:rPr>
              <a:t> area </a:t>
            </a:r>
          </a:p>
          <a:p>
            <a:pPr lvl="0"/>
            <a:r>
              <a:rPr lang="fr-FR" sz="1200" kern="1200" dirty="0" err="1">
                <a:solidFill>
                  <a:schemeClr val="tx1"/>
                </a:solidFill>
                <a:effectLst/>
                <a:latin typeface="+mn-lt"/>
                <a:ea typeface="+mn-ea"/>
                <a:cs typeface="+mn-cs"/>
              </a:rPr>
              <a:t>Prevents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and fine </a:t>
            </a:r>
            <a:r>
              <a:rPr lang="fr-FR" sz="1200" kern="1200" dirty="0" err="1">
                <a:solidFill>
                  <a:schemeClr val="tx1"/>
                </a:solidFill>
                <a:effectLst/>
                <a:latin typeface="+mn-lt"/>
                <a:ea typeface="+mn-ea"/>
                <a:cs typeface="+mn-cs"/>
              </a:rPr>
              <a:t>lines</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Creamy</a:t>
            </a:r>
            <a:r>
              <a:rPr lang="fr-FR" sz="1200" kern="1200" dirty="0">
                <a:solidFill>
                  <a:schemeClr val="tx1"/>
                </a:solidFill>
                <a:effectLst/>
                <a:latin typeface="+mn-lt"/>
                <a:ea typeface="+mn-ea"/>
                <a:cs typeface="+mn-cs"/>
              </a:rPr>
              <a:t> texture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penetrates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20</a:t>
            </a:fld>
            <a:endParaRPr lang="fr-FR"/>
          </a:p>
        </p:txBody>
      </p:sp>
    </p:spTree>
    <p:extLst>
      <p:ext uri="{BB962C8B-B14F-4D97-AF65-F5344CB8AC3E}">
        <p14:creationId xmlns:p14="http://schemas.microsoft.com/office/powerpoint/2010/main" val="2017934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12902" y="5131414"/>
            <a:ext cx="5647624" cy="5225207"/>
          </a:xfrm>
        </p:spPr>
        <p:txBody>
          <a:bodyPr/>
          <a:lstStyle/>
          <a:p>
            <a:pPr defTabSz="946313">
              <a:defRPr/>
            </a:pPr>
            <a:r>
              <a:rPr lang="en-US" sz="1600" dirty="0">
                <a:solidFill>
                  <a:prstClr val="black"/>
                </a:solidFill>
                <a:ea typeface="Roboto Black" panose="02000000000000000000" pitchFamily="2" charset="0"/>
              </a:rPr>
              <a:t>Proven: a </a:t>
            </a:r>
            <a:r>
              <a:rPr lang="en-US" sz="1600" dirty="0">
                <a:ea typeface="Roboto Black" panose="02000000000000000000" pitchFamily="2" charset="0"/>
              </a:rPr>
              <a:t>new </a:t>
            </a:r>
            <a:r>
              <a:rPr lang="en-US" sz="1600" dirty="0">
                <a:solidFill>
                  <a:prstClr val="black"/>
                </a:solidFill>
                <a:ea typeface="Roboto Black" panose="02000000000000000000" pitchFamily="2" charset="0"/>
              </a:rPr>
              <a:t>more effective* and more pleasant** formula</a:t>
            </a:r>
            <a:endParaRPr lang="fr-FR" sz="1600" dirty="0">
              <a:solidFill>
                <a:prstClr val="black"/>
              </a:solidFill>
              <a:ea typeface="Roboto Black" panose="02000000000000000000" pitchFamily="2" charset="0"/>
            </a:endParaRPr>
          </a:p>
          <a:p>
            <a:pPr defTabSz="946313">
              <a:defRPr/>
            </a:pPr>
            <a:endParaRPr lang="en-US" sz="1600" dirty="0"/>
          </a:p>
          <a:p>
            <a:pPr defTabSz="946313">
              <a:defRPr/>
            </a:pPr>
            <a:r>
              <a:rPr lang="en-US" sz="1600" dirty="0"/>
              <a:t>RESULTS ON THE EYE AREA</a:t>
            </a:r>
          </a:p>
          <a:p>
            <a:pPr defTabSz="946313">
              <a:defRPr/>
            </a:pPr>
            <a:r>
              <a:rPr lang="en-US" sz="1600" dirty="0">
                <a:solidFill>
                  <a:srgbClr val="B2A7F7"/>
                </a:solidFill>
                <a:ea typeface="Roboto Black" panose="02000000000000000000" pitchFamily="2" charset="0"/>
              </a:rPr>
              <a:t>Visible effectiveness in as little as 7 days**</a:t>
            </a:r>
            <a:endParaRPr lang="fr-FR" sz="1600" dirty="0">
              <a:solidFill>
                <a:srgbClr val="B2A7F7"/>
              </a:solidFill>
              <a:ea typeface="Roboto Black" panose="02000000000000000000" pitchFamily="2" charset="0"/>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Reduction of irritation around the eyes   82%</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Protected eye area from drying out    90%</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Eye makeup is more even                    7 out of 10 women</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and with better hold for</a:t>
            </a:r>
            <a:endParaRPr lang="en-US" sz="1600" i="1" dirty="0"/>
          </a:p>
          <a:p>
            <a:pPr defTabSz="946313">
              <a:defRPr/>
            </a:pPr>
            <a:endParaRPr lang="en-US" sz="1600" i="1" dirty="0"/>
          </a:p>
          <a:p>
            <a:pPr defTabSz="946313">
              <a:defRPr/>
            </a:pPr>
            <a:r>
              <a:rPr lang="en-US" sz="2000" dirty="0"/>
              <a:t>RESULTS ON LIPS AND LIP CONTOURS </a:t>
            </a:r>
          </a:p>
          <a:p>
            <a:pPr defTabSz="946313">
              <a:defRPr/>
            </a:pPr>
            <a:endParaRPr lang="en-US" sz="2000" i="1" dirty="0"/>
          </a:p>
          <a:p>
            <a:pPr defTabSz="946313">
              <a:defRPr/>
            </a:pPr>
            <a:endParaRPr lang="en-US" sz="2000"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Nourished and protected lip contour            </a:t>
            </a:r>
            <a:r>
              <a:rPr kumimoji="0" lang="en-US" sz="2000" b="1" i="0" u="none" strike="noStrike" kern="1200" cap="none" spc="0" normalizeH="0" baseline="0" noProof="0" dirty="0">
                <a:ln>
                  <a:noFill/>
                </a:ln>
                <a:solidFill>
                  <a:srgbClr val="B2A7F7"/>
                </a:solidFill>
                <a:effectLst/>
                <a:uLnTx/>
                <a:uFillTx/>
                <a:ea typeface="Roboto Light" panose="02000000000000000000" pitchFamily="2" charset="0"/>
                <a:cs typeface="+mn-cs"/>
              </a:rPr>
              <a:t>9 out of 10 women</a:t>
            </a:r>
            <a:endParaRPr kumimoji="0" lang="fr-FR" sz="2000" b="0" i="0" u="none" strike="noStrike" kern="1200" cap="none" spc="0" normalizeH="0" baseline="0" noProof="0" dirty="0">
              <a:ln>
                <a:noFill/>
              </a:ln>
              <a:solidFill>
                <a:prstClr val="black"/>
              </a:solidFill>
              <a:effectLst/>
              <a:uLnTx/>
              <a:uFillTx/>
              <a:ea typeface="+mn-ea"/>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from dryness</a:t>
            </a:r>
            <a:endParaRPr kumimoji="0" lang="en-US" sz="20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Lips are more supple and comfortable           95%</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after just 7 days </a:t>
            </a:r>
            <a:endParaRPr kumimoji="0" lang="en-US" sz="20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Chapped lips are  repaired and instantly            77%</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relieved after just 7 days</a:t>
            </a:r>
            <a:endParaRPr kumimoji="0" lang="en-US" sz="20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defTabSz="946313">
              <a:defRPr/>
            </a:pPr>
            <a:endParaRPr lang="en-US" sz="2000" i="1" dirty="0"/>
          </a:p>
          <a:p>
            <a:pPr marL="0" marR="0" lvl="0" indent="0" algn="l" defTabSz="94631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ea typeface="Roboto Light" panose="02000000000000000000" pitchFamily="2" charset="0"/>
                <a:cs typeface="+mn-cs"/>
              </a:rPr>
              <a:t>Texture is pleasant to use                                      100%</a:t>
            </a:r>
            <a:endParaRPr kumimoji="0" lang="fr-FR" sz="20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defTabSz="946313">
              <a:defRPr/>
            </a:pPr>
            <a:endParaRPr lang="en-US" sz="1600" i="1" dirty="0"/>
          </a:p>
          <a:p>
            <a:pPr defTabSz="946313">
              <a:defRPr/>
            </a:pPr>
            <a:r>
              <a:rPr lang="en-US" sz="1600" i="1" dirty="0"/>
              <a:t>*Effectiveness as from 7 days</a:t>
            </a:r>
          </a:p>
          <a:p>
            <a:pPr defTabSz="946313">
              <a:defRPr/>
            </a:pPr>
            <a:r>
              <a:rPr lang="en-US" sz="1600" i="1" dirty="0"/>
              <a:t>** Test conducted under dermatological and ophthalmological control. Application of NUTRI-CONTOUR around the eyes and lips every day, morning and evening for 28 days on perfectly cleansed skin. Test carried out by 22 adult female volunteers, aged between 30 and 60, with dehydrated, weakened and irritated skin. </a:t>
            </a:r>
          </a:p>
          <a:p>
            <a:pPr defTabSz="946313">
              <a:defRPr/>
            </a:pPr>
            <a:endParaRPr lang="en-US" sz="1600" dirty="0"/>
          </a:p>
          <a:p>
            <a:pPr defTabSz="946313">
              <a:defRPr/>
            </a:pPr>
            <a:endParaRPr lang="fr-FR" sz="1600" i="1" dirty="0"/>
          </a:p>
        </p:txBody>
      </p:sp>
      <p:sp>
        <p:nvSpPr>
          <p:cNvPr id="4" name="Espace réservé du numéro de diapositive 3"/>
          <p:cNvSpPr>
            <a:spLocks noGrp="1"/>
          </p:cNvSpPr>
          <p:nvPr>
            <p:ph type="sldNum" sz="quarter" idx="5"/>
          </p:nvPr>
        </p:nvSpPr>
        <p:spPr/>
        <p:txBody>
          <a:bodyPr/>
          <a:lstStyle/>
          <a:p>
            <a:pPr marL="0" marR="0" lvl="0" indent="0" algn="r" defTabSz="473156" rtl="0" eaLnBrk="1" fontAlgn="auto" latinLnBrk="0" hangingPunct="1">
              <a:lnSpc>
                <a:spcPct val="100000"/>
              </a:lnSpc>
              <a:spcBef>
                <a:spcPts val="0"/>
              </a:spcBef>
              <a:spcAft>
                <a:spcPts val="0"/>
              </a:spcAft>
              <a:buClrTx/>
              <a:buSzTx/>
              <a:buFontTx/>
              <a:buNone/>
              <a:tabLst/>
              <a:defRPr/>
            </a:pPr>
            <a:fld id="{059F48D5-04B1-420F-93F7-1A334D45EF0A}"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156"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09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a:t>To begin this new </a:t>
            </a:r>
            <a:r>
              <a:rPr lang="en-US" dirty="0" err="1"/>
              <a:t>Yon-Ka</a:t>
            </a:r>
            <a:r>
              <a:rPr lang="en-US" dirty="0"/>
              <a:t> </a:t>
            </a:r>
            <a:r>
              <a:rPr lang="en-US" dirty="0" err="1"/>
              <a:t>rendez-vous</a:t>
            </a:r>
            <a:r>
              <a:rPr lang="en-US" dirty="0"/>
              <a:t>, we'll be talking for the first time about the Taiga candle. I'm sure you're already familiar with it, but let's dive into this invigorating and rejuvenating candle and this special world of treatment together.</a:t>
            </a:r>
            <a:endParaRPr lang="fr-FR" dirty="0"/>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It's good and essential to apply an eye contour morning and night. Applying it consciously while taking care of yourself and your skin is even better.</a:t>
            </a:r>
          </a:p>
          <a:p>
            <a:endParaRPr lang="en-US" b="1" dirty="0"/>
          </a:p>
          <a:p>
            <a:r>
              <a:rPr lang="en-US" b="1" dirty="0"/>
              <a:t>using our massage quartz allows you to :</a:t>
            </a:r>
          </a:p>
          <a:p>
            <a:pPr marL="171450" indent="-171450" algn="just">
              <a:buFont typeface="Wingdings" panose="05000000000000000000" pitchFamily="2" charset="2"/>
              <a:buChar char="è"/>
            </a:pPr>
            <a:r>
              <a:rPr lang="fr-FR" sz="1200" dirty="0">
                <a:solidFill>
                  <a:srgbClr val="565655"/>
                </a:solidFill>
                <a:latin typeface="Kyiv*Type Sans Regular"/>
              </a:rPr>
              <a:t> </a:t>
            </a:r>
            <a:r>
              <a:rPr lang="en-US" sz="1200" dirty="0">
                <a:solidFill>
                  <a:srgbClr val="565655"/>
                </a:solidFill>
                <a:latin typeface="Kyiv*Type Sans Regular"/>
              </a:rPr>
              <a:t>REDUCE PUFFINESS AND DARK CIRCLES</a:t>
            </a:r>
          </a:p>
          <a:p>
            <a:pPr marL="171450" indent="-171450" algn="just">
              <a:buFont typeface="Wingdings" panose="05000000000000000000" pitchFamily="2" charset="2"/>
              <a:buChar char="è"/>
            </a:pPr>
            <a:r>
              <a:rPr lang="en-US" sz="1200" dirty="0">
                <a:solidFill>
                  <a:srgbClr val="565655"/>
                </a:solidFill>
                <a:latin typeface="Kyiv*Type Sans Regular"/>
              </a:rPr>
              <a:t>SMOOTH FINE LINES AND WRINKLES</a:t>
            </a:r>
          </a:p>
          <a:p>
            <a:pPr marL="171450" indent="-171450" algn="just">
              <a:buFont typeface="Wingdings" panose="05000000000000000000" pitchFamily="2" charset="2"/>
              <a:buChar char="è"/>
            </a:pPr>
            <a:r>
              <a:rPr lang="en-US" sz="1200" dirty="0">
                <a:solidFill>
                  <a:srgbClr val="565655"/>
                </a:solidFill>
                <a:latin typeface="Kyiv*Type Sans Regular"/>
              </a:rPr>
              <a:t>RELAX THE MUSCLES OF THE UPPER FACE</a:t>
            </a:r>
          </a:p>
          <a:p>
            <a:pPr marL="171450" indent="-171450" algn="just">
              <a:buFont typeface="Wingdings" panose="05000000000000000000" pitchFamily="2" charset="2"/>
              <a:buChar char="è"/>
            </a:pPr>
            <a:r>
              <a:rPr lang="en-US" sz="1200" dirty="0">
                <a:solidFill>
                  <a:srgbClr val="565655"/>
                </a:solidFill>
                <a:latin typeface="Kyiv*Type Sans Regular"/>
              </a:rPr>
              <a:t>BRING RADIANCE TO THE SKIN</a:t>
            </a:r>
            <a:endParaRPr lang="fr-FR" sz="1200" dirty="0">
              <a:solidFill>
                <a:srgbClr val="565655"/>
              </a:solidFill>
              <a:latin typeface="Kyiv*Type Sans Regular"/>
            </a:endParaRPr>
          </a:p>
          <a:p>
            <a:endParaRPr lang="en-US" b="1" dirty="0"/>
          </a:p>
          <a:p>
            <a:endParaRPr lang="en-US" b="1" dirty="0"/>
          </a:p>
          <a:p>
            <a:r>
              <a:rPr lang="en-US" b="1" dirty="0"/>
              <a:t>INSTRUCTIONS FOR USE</a:t>
            </a:r>
            <a:endParaRPr lang="en-US" dirty="0"/>
          </a:p>
          <a:p>
            <a:pPr>
              <a:buFont typeface="Arial" panose="020B0604020202020204" pitchFamily="34" charset="0"/>
              <a:buChar char="•"/>
            </a:pPr>
            <a:r>
              <a:rPr lang="en-US" dirty="0"/>
              <a:t>Cleanse your face with the appropriate </a:t>
            </a:r>
            <a:r>
              <a:rPr lang="en-US" dirty="0" err="1"/>
              <a:t>Yon-Ka</a:t>
            </a:r>
            <a:r>
              <a:rPr lang="en-US" dirty="0"/>
              <a:t> cleanser-makeup remover, then spray the YON-KA LOTION.</a:t>
            </a:r>
          </a:p>
          <a:p>
            <a:pPr>
              <a:buFont typeface="Arial" panose="020B0604020202020204" pitchFamily="34" charset="0"/>
              <a:buChar char="•"/>
            </a:pPr>
            <a:r>
              <a:rPr lang="en-US" dirty="0"/>
              <a:t>Next, apply your eye and lip contour cream and your </a:t>
            </a:r>
            <a:r>
              <a:rPr lang="en-US" dirty="0" err="1"/>
              <a:t>Yon-Ka</a:t>
            </a:r>
            <a:r>
              <a:rPr lang="en-US" dirty="0"/>
              <a:t> face care product, then massage the concerned areas using “My </a:t>
            </a:r>
            <a:r>
              <a:rPr lang="en-US" dirty="0" err="1"/>
              <a:t>Yon-Ka</a:t>
            </a:r>
            <a:r>
              <a:rPr lang="en-US" dirty="0"/>
              <a:t> massage quartz.”</a:t>
            </a:r>
          </a:p>
          <a:p>
            <a:pPr>
              <a:buFont typeface="Arial" panose="020B0604020202020204" pitchFamily="34" charset="0"/>
              <a:buChar char="•"/>
            </a:pPr>
            <a:endParaRPr lang="en-US" dirty="0"/>
          </a:p>
          <a:p>
            <a:r>
              <a:rPr lang="en-US" b="1" dirty="0"/>
              <a:t>BENEFITS</a:t>
            </a:r>
            <a:br>
              <a:rPr lang="en-US" dirty="0"/>
            </a:br>
            <a:r>
              <a:rPr lang="en-US" dirty="0"/>
              <a:t>A radiant complexion, reduced puffiness and dark circles, smoothed wrinkles, and fine lines.</a:t>
            </a:r>
          </a:p>
          <a:p>
            <a:endParaRPr lang="en-US" dirty="0"/>
          </a:p>
          <a:p>
            <a:r>
              <a:rPr lang="en-US" b="1" dirty="0"/>
              <a:t>GUIDELINES</a:t>
            </a:r>
            <a:endParaRPr lang="en-US" dirty="0"/>
          </a:p>
          <a:p>
            <a:pPr>
              <a:buFont typeface="Arial" panose="020B0604020202020204" pitchFamily="34" charset="0"/>
              <a:buChar char="•"/>
            </a:pPr>
            <a:r>
              <a:rPr lang="en-US" dirty="0"/>
              <a:t>Before use, purify “My </a:t>
            </a:r>
            <a:r>
              <a:rPr lang="en-US" dirty="0" err="1"/>
              <a:t>Yon-Ka</a:t>
            </a:r>
            <a:r>
              <a:rPr lang="en-US" dirty="0"/>
              <a:t> massage quartz” by soaking it in salt water for a few minutes, then dry it with a clean cloth.</a:t>
            </a:r>
          </a:p>
          <a:p>
            <a:pPr>
              <a:buFont typeface="Arial" panose="020B0604020202020204" pitchFamily="34" charset="0"/>
              <a:buChar char="•"/>
            </a:pPr>
            <a:r>
              <a:rPr lang="en-US" dirty="0"/>
              <a:t>To enhance its effectiveness, keep it in the refrigerator or immerse it in a bowl of cold water for a few minutes.</a:t>
            </a: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22</a:t>
            </a:fld>
            <a:endParaRPr lang="fr-FR"/>
          </a:p>
        </p:txBody>
      </p:sp>
    </p:spTree>
    <p:extLst>
      <p:ext uri="{BB962C8B-B14F-4D97-AF65-F5344CB8AC3E}">
        <p14:creationId xmlns:p14="http://schemas.microsoft.com/office/powerpoint/2010/main" val="2963036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very quick and easy to make, here's the tutorial to share and distribute</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23</a:t>
            </a:fld>
            <a:endParaRPr lang="fr-FR"/>
          </a:p>
        </p:txBody>
      </p:sp>
    </p:spTree>
    <p:extLst>
      <p:ext uri="{BB962C8B-B14F-4D97-AF65-F5344CB8AC3E}">
        <p14:creationId xmlns:p14="http://schemas.microsoft.com/office/powerpoint/2010/main" val="103844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Nutri Contour can be easily integrated into any routine for people with dry and/or sensitive eye contours and dry </a:t>
            </a:r>
            <a:r>
              <a:rPr lang="en-US" dirty="0" err="1"/>
              <a:t>lips.Here's</a:t>
            </a:r>
            <a:r>
              <a:rPr lang="en-US" dirty="0"/>
              <a:t> an example of a routine for very dry skin, ideal for use in winter</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24</a:t>
            </a:fld>
            <a:endParaRPr lang="fr-FR"/>
          </a:p>
        </p:txBody>
      </p:sp>
    </p:spTree>
    <p:extLst>
      <p:ext uri="{BB962C8B-B14F-4D97-AF65-F5344CB8AC3E}">
        <p14:creationId xmlns:p14="http://schemas.microsoft.com/office/powerpoint/2010/main" val="2446102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round off this </a:t>
            </a:r>
            <a:r>
              <a:rPr lang="en-US" dirty="0" err="1"/>
              <a:t>Yon-Ka</a:t>
            </a:r>
            <a:r>
              <a:rPr lang="en-US" dirty="0"/>
              <a:t> </a:t>
            </a:r>
            <a:r>
              <a:rPr lang="en-US" dirty="0" err="1"/>
              <a:t>rendez-vous</a:t>
            </a:r>
            <a:r>
              <a:rPr lang="en-US" dirty="0"/>
              <a:t>, here's a press release from </a:t>
            </a:r>
            <a:r>
              <a:rPr lang="en-US" dirty="0" err="1"/>
              <a:t>L'officiel</a:t>
            </a:r>
            <a:r>
              <a:rPr lang="en-US" dirty="0"/>
              <a:t> magazine revealing one of the make-up artist's secrets from the filming of Emily in Paris. He uses Nutri Contour before lipstick for maximum comfort and hold.</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25</a:t>
            </a:fld>
            <a:endParaRPr lang="fr-FR"/>
          </a:p>
        </p:txBody>
      </p:sp>
    </p:spTree>
    <p:extLst>
      <p:ext uri="{BB962C8B-B14F-4D97-AF65-F5344CB8AC3E}">
        <p14:creationId xmlns:p14="http://schemas.microsoft.com/office/powerpoint/2010/main" val="2201078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1163BAA-BE21-40F2-9CCF-37A2750FC20D}" type="slidenum">
              <a:rPr lang="fr-FR" smtClean="0"/>
              <a:t>26</a:t>
            </a:fld>
            <a:endParaRPr lang="fr-FR"/>
          </a:p>
        </p:txBody>
      </p:sp>
    </p:spTree>
    <p:extLst>
      <p:ext uri="{BB962C8B-B14F-4D97-AF65-F5344CB8AC3E}">
        <p14:creationId xmlns:p14="http://schemas.microsoft.com/office/powerpoint/2010/main" val="330591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First of all, let's relive the history of the Taiga candle, and more generally, the different </a:t>
            </a:r>
            <a:r>
              <a:rPr lang="en-US" dirty="0" err="1"/>
              <a:t>Yon-Ka</a:t>
            </a:r>
            <a:r>
              <a:rPr lang="en-US" dirty="0"/>
              <a:t> massage candles.</a:t>
            </a:r>
          </a:p>
          <a:p>
            <a:endParaRPr lang="en-US" dirty="0"/>
          </a:p>
          <a:p>
            <a:pPr marL="171450" indent="-171450">
              <a:buFontTx/>
              <a:buChar char="-"/>
            </a:pPr>
            <a:r>
              <a:rPr lang="en-US" dirty="0"/>
              <a:t>the very first of which appeared in 2009 based on petitgrain, lavender and verbena essential oils</a:t>
            </a:r>
          </a:p>
          <a:p>
            <a:pPr marL="171450" indent="-171450">
              <a:buFontTx/>
              <a:buChar char="-"/>
            </a:pPr>
            <a:r>
              <a:rPr lang="en-US" dirty="0"/>
              <a:t>the following year saw the launch of the ‘AMBRE’ candle, with its oriental notes of Rose and Patchouli</a:t>
            </a:r>
          </a:p>
          <a:p>
            <a:pPr marL="171450" indent="-171450">
              <a:buFontTx/>
              <a:buChar char="-"/>
            </a:pPr>
            <a:r>
              <a:rPr lang="en-US" dirty="0"/>
              <a:t>followed by the ‘ROSE’ candle with the delicate scent of Bulgarian Rose essential oil</a:t>
            </a:r>
          </a:p>
          <a:p>
            <a:pPr marL="171450" indent="-171450">
              <a:buFontTx/>
              <a:buChar char="-"/>
            </a:pPr>
            <a:r>
              <a:rPr lang="en-US" dirty="0"/>
              <a:t>then in 2013, the ‘NEROLI’ candle with essential oils </a:t>
            </a:r>
            <a:r>
              <a:rPr lang="en-US" dirty="0" err="1"/>
              <a:t>ofNeroli</a:t>
            </a:r>
            <a:r>
              <a:rPr lang="en-US" dirty="0"/>
              <a:t>, Petitgrain, Orange</a:t>
            </a:r>
          </a:p>
          <a:p>
            <a:pPr marL="171450" indent="-171450">
              <a:buFontTx/>
              <a:buChar char="-"/>
            </a:pPr>
            <a:r>
              <a:rPr lang="en-US" dirty="0"/>
              <a:t>2015 saw the launch of the 1st Taiga candle with the same formula but different design</a:t>
            </a:r>
          </a:p>
          <a:p>
            <a:pPr marL="171450" indent="-171450">
              <a:buFontTx/>
              <a:buChar char="-"/>
            </a:pPr>
            <a:endParaRPr lang="en-US" dirty="0"/>
          </a:p>
          <a:p>
            <a:pPr marL="0" indent="0">
              <a:buFontTx/>
              <a:buNone/>
            </a:pPr>
            <a:r>
              <a:rPr lang="en-US" dirty="0"/>
              <a:t>since 2022 you can find the 3rd version of the Taiga candle.</a:t>
            </a:r>
          </a:p>
          <a:p>
            <a:pPr marL="0" indent="0">
              <a:buFontTx/>
              <a:buNone/>
            </a:pPr>
            <a:endParaRPr lang="en-US" dirty="0"/>
          </a:p>
          <a:p>
            <a:pPr marL="0" indent="0">
              <a:buFontTx/>
              <a:buNone/>
            </a:pPr>
            <a:r>
              <a:rPr lang="en-US" dirty="0"/>
              <a:t>Massage candles have long been a seasonal product, marketed for the festive </a:t>
            </a:r>
            <a:r>
              <a:rPr lang="en-US" dirty="0" err="1"/>
              <a:t>season.Today</a:t>
            </a:r>
            <a:r>
              <a:rPr lang="en-US" dirty="0"/>
              <a:t>, the Taiga candle is a permanent fixture in our catalogue, allowing our customers to use it all year round.</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3</a:t>
            </a:fld>
            <a:endParaRPr lang="fr-FR"/>
          </a:p>
        </p:txBody>
      </p:sp>
    </p:spTree>
    <p:extLst>
      <p:ext uri="{BB962C8B-B14F-4D97-AF65-F5344CB8AC3E}">
        <p14:creationId xmlns:p14="http://schemas.microsoft.com/office/powerpoint/2010/main" val="308957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1042988" eaLnBrk="1" hangingPunct="1">
              <a:spcBef>
                <a:spcPct val="0"/>
              </a:spcBef>
            </a:pPr>
            <a:endParaRPr lang="fr-FR" sz="1100" u="sng" dirty="0">
              <a:latin typeface="+mj-lt"/>
            </a:endParaRPr>
          </a:p>
          <a:p>
            <a:pPr defTabSz="989483">
              <a:spcBef>
                <a:spcPct val="0"/>
              </a:spcBef>
            </a:pPr>
            <a:endParaRPr lang="fr-FR" dirty="0">
              <a:latin typeface="+mj-lt"/>
            </a:endParaRPr>
          </a:p>
          <a:p>
            <a:pPr defTabSz="989483">
              <a:spcBef>
                <a:spcPct val="0"/>
              </a:spcBef>
            </a:pPr>
            <a:r>
              <a:rPr lang="en-US" dirty="0">
                <a:latin typeface="+mj-lt"/>
              </a:rPr>
              <a:t>The container has remained the same: a 125g ceramic jar for an average of 5 full-body massages with a protective cover. Lead-free wick.</a:t>
            </a:r>
            <a:endParaRPr lang="fr-FR" dirty="0">
              <a:latin typeface="+mj-lt"/>
            </a:endParaRPr>
          </a:p>
          <a:p>
            <a:pPr defTabSz="989483">
              <a:spcBef>
                <a:spcPct val="0"/>
              </a:spcBef>
            </a:pPr>
            <a:endParaRPr lang="fr-FR" dirty="0">
              <a:latin typeface="+mj-lt"/>
            </a:endParaRPr>
          </a:p>
        </p:txBody>
      </p:sp>
      <p:sp>
        <p:nvSpPr>
          <p:cNvPr id="235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F5FAE-F50F-4A98-BFAC-FB2C37B28535}" type="slidenum">
              <a:rPr lang="fr-FR" smtClean="0"/>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89483"/>
            <a:r>
              <a:rPr lang="en-US" sz="1100" b="1" dirty="0">
                <a:solidFill>
                  <a:srgbClr val="000000"/>
                </a:solidFill>
                <a:latin typeface="+mj-lt"/>
              </a:rPr>
              <a:t>discover the ingredients responsible for this silky, comfortable texture :</a:t>
            </a:r>
            <a:endParaRPr lang="fr-FR" sz="1100" b="1" dirty="0">
              <a:solidFill>
                <a:srgbClr val="000000"/>
              </a:solidFill>
              <a:latin typeface="+mj-lt"/>
            </a:endParaRPr>
          </a:p>
          <a:p>
            <a:pPr defTabSz="989483"/>
            <a:endParaRPr lang="fr-FR" sz="1100" b="1" dirty="0">
              <a:solidFill>
                <a:srgbClr val="000000"/>
              </a:solidFill>
              <a:latin typeface="+mj-lt"/>
            </a:endParaRPr>
          </a:p>
          <a:p>
            <a:pPr defTabSz="989483"/>
            <a:r>
              <a:rPr lang="fr-FR" sz="1100" b="1" dirty="0" err="1">
                <a:solidFill>
                  <a:srgbClr val="000000"/>
                </a:solidFill>
                <a:latin typeface="+mj-lt"/>
              </a:rPr>
              <a:t>Shea</a:t>
            </a:r>
            <a:r>
              <a:rPr lang="fr-FR" sz="1100" b="1" dirty="0">
                <a:solidFill>
                  <a:srgbClr val="000000"/>
                </a:solidFill>
                <a:latin typeface="+mj-lt"/>
              </a:rPr>
              <a:t> butter</a:t>
            </a:r>
          </a:p>
          <a:p>
            <a:pPr defTabSz="989483"/>
            <a:r>
              <a:rPr lang="fr-FR" sz="1100" dirty="0" err="1">
                <a:solidFill>
                  <a:srgbClr val="000000"/>
                </a:solidFill>
                <a:latin typeface="+mj-lt"/>
              </a:rPr>
              <a:t>softening</a:t>
            </a:r>
            <a:r>
              <a:rPr lang="fr-FR" sz="1100" dirty="0">
                <a:solidFill>
                  <a:srgbClr val="000000"/>
                </a:solidFill>
                <a:latin typeface="+mj-lt"/>
              </a:rPr>
              <a:t>, </a:t>
            </a:r>
            <a:r>
              <a:rPr lang="fr-FR" sz="1100" dirty="0" err="1">
                <a:solidFill>
                  <a:srgbClr val="000000"/>
                </a:solidFill>
                <a:latin typeface="+mj-lt"/>
              </a:rPr>
              <a:t>reparative</a:t>
            </a:r>
            <a:r>
              <a:rPr lang="fr-FR" sz="1100" dirty="0">
                <a:solidFill>
                  <a:srgbClr val="000000"/>
                </a:solidFill>
                <a:latin typeface="+mj-lt"/>
              </a:rPr>
              <a:t> and </a:t>
            </a:r>
            <a:r>
              <a:rPr lang="fr-FR" sz="1100" dirty="0" err="1">
                <a:solidFill>
                  <a:srgbClr val="000000"/>
                </a:solidFill>
                <a:latin typeface="+mj-lt"/>
              </a:rPr>
              <a:t>nourishing</a:t>
            </a:r>
            <a:endParaRPr lang="fr-FR" sz="1100" dirty="0">
              <a:solidFill>
                <a:srgbClr val="000000"/>
              </a:solidFill>
              <a:latin typeface="+mj-lt"/>
            </a:endParaRPr>
          </a:p>
          <a:p>
            <a:pPr defTabSz="989483"/>
            <a:endParaRPr lang="fr-FR" sz="1100" b="1" dirty="0">
              <a:solidFill>
                <a:srgbClr val="000000"/>
              </a:solidFill>
              <a:latin typeface="+mj-lt"/>
            </a:endParaRPr>
          </a:p>
          <a:p>
            <a:pPr defTabSz="989483"/>
            <a:r>
              <a:rPr lang="fr-FR" sz="1100" b="1" dirty="0" err="1">
                <a:solidFill>
                  <a:srgbClr val="000000"/>
                </a:solidFill>
                <a:latin typeface="+mj-lt"/>
              </a:rPr>
              <a:t>Organic</a:t>
            </a:r>
            <a:r>
              <a:rPr lang="fr-FR" sz="1100" b="1" dirty="0">
                <a:solidFill>
                  <a:srgbClr val="000000"/>
                </a:solidFill>
                <a:latin typeface="+mj-lt"/>
              </a:rPr>
              <a:t> Mango butter</a:t>
            </a:r>
          </a:p>
          <a:p>
            <a:pPr defTabSz="989483"/>
            <a:r>
              <a:rPr lang="en-US" sz="1100" dirty="0">
                <a:solidFill>
                  <a:srgbClr val="000000"/>
                </a:solidFill>
                <a:latin typeface="+mj-lt"/>
              </a:rPr>
              <a:t>rich in vitamin E, anti-oxidant, keeps skin from aging</a:t>
            </a:r>
          </a:p>
          <a:p>
            <a:pPr defTabSz="989483"/>
            <a:endParaRPr lang="en-US" sz="1100" b="1" dirty="0">
              <a:solidFill>
                <a:srgbClr val="000000"/>
              </a:solidFill>
              <a:latin typeface="+mj-lt"/>
            </a:endParaRPr>
          </a:p>
          <a:p>
            <a:pPr defTabSz="989483"/>
            <a:r>
              <a:rPr lang="fr-FR" sz="1100" b="1" dirty="0" err="1">
                <a:latin typeface="+mj-lt"/>
              </a:rPr>
              <a:t>Organic</a:t>
            </a:r>
            <a:r>
              <a:rPr lang="fr-FR" sz="1100" b="1" dirty="0">
                <a:latin typeface="+mj-lt"/>
              </a:rPr>
              <a:t> </a:t>
            </a:r>
            <a:r>
              <a:rPr lang="fr-FR" sz="1100" b="1" dirty="0" err="1">
                <a:latin typeface="+mj-lt"/>
              </a:rPr>
              <a:t>virgin</a:t>
            </a:r>
            <a:r>
              <a:rPr lang="fr-FR" sz="1100" b="1" dirty="0">
                <a:latin typeface="+mj-lt"/>
              </a:rPr>
              <a:t> </a:t>
            </a:r>
            <a:r>
              <a:rPr lang="fr-FR" sz="1100" b="1" dirty="0" err="1">
                <a:latin typeface="+mj-lt"/>
              </a:rPr>
              <a:t>sesame</a:t>
            </a:r>
            <a:r>
              <a:rPr lang="fr-FR" sz="1100" b="1" dirty="0">
                <a:latin typeface="+mj-lt"/>
              </a:rPr>
              <a:t> </a:t>
            </a:r>
            <a:r>
              <a:rPr lang="fr-FR" sz="1100" b="1" dirty="0" err="1">
                <a:latin typeface="+mj-lt"/>
              </a:rPr>
              <a:t>oil</a:t>
            </a:r>
            <a:endParaRPr lang="fr-FR" sz="1100" b="1" dirty="0">
              <a:latin typeface="+mj-lt"/>
            </a:endParaRPr>
          </a:p>
          <a:p>
            <a:pPr defTabSz="989483"/>
            <a:r>
              <a:rPr lang="fr-FR" sz="1100" dirty="0" err="1">
                <a:latin typeface="+mj-lt"/>
              </a:rPr>
              <a:t>Restructuring</a:t>
            </a:r>
            <a:r>
              <a:rPr lang="fr-FR" sz="1100" dirty="0">
                <a:latin typeface="+mj-lt"/>
              </a:rPr>
              <a:t>, </a:t>
            </a:r>
            <a:r>
              <a:rPr lang="fr-FR" sz="1100" dirty="0" err="1">
                <a:latin typeface="+mj-lt"/>
              </a:rPr>
              <a:t>prevents</a:t>
            </a:r>
            <a:r>
              <a:rPr lang="fr-FR" sz="1100" dirty="0">
                <a:latin typeface="+mj-lt"/>
              </a:rPr>
              <a:t> </a:t>
            </a:r>
            <a:r>
              <a:rPr lang="fr-FR" sz="1100" dirty="0" err="1">
                <a:latin typeface="+mj-lt"/>
              </a:rPr>
              <a:t>dehydration</a:t>
            </a:r>
            <a:r>
              <a:rPr lang="fr-FR" sz="1100" dirty="0">
                <a:latin typeface="+mj-lt"/>
              </a:rPr>
              <a:t>, anti-</a:t>
            </a:r>
            <a:r>
              <a:rPr lang="fr-FR" sz="1100" dirty="0" err="1">
                <a:latin typeface="+mj-lt"/>
              </a:rPr>
              <a:t>aging</a:t>
            </a:r>
            <a:endParaRPr lang="fr-FR" sz="1100" dirty="0">
              <a:latin typeface="+mj-lt"/>
            </a:endParaRPr>
          </a:p>
          <a:p>
            <a:pPr defTabSz="989483"/>
            <a:endParaRPr lang="fr-FR" sz="1100" b="1" dirty="0">
              <a:latin typeface="+mj-lt"/>
            </a:endParaRPr>
          </a:p>
          <a:p>
            <a:pPr defTabSz="989483"/>
            <a:r>
              <a:rPr lang="fr-FR" sz="1100" b="1" dirty="0" err="1">
                <a:latin typeface="+mj-lt"/>
              </a:rPr>
              <a:t>Siberian</a:t>
            </a:r>
            <a:r>
              <a:rPr lang="fr-FR" sz="1100" b="1" dirty="0">
                <a:latin typeface="+mj-lt"/>
              </a:rPr>
              <a:t> pine, </a:t>
            </a:r>
            <a:r>
              <a:rPr lang="fr-FR" sz="1100" b="1" dirty="0" err="1">
                <a:latin typeface="+mj-lt"/>
              </a:rPr>
              <a:t>Cypress</a:t>
            </a:r>
            <a:r>
              <a:rPr lang="fr-FR" sz="1100" b="1" dirty="0">
                <a:latin typeface="+mj-lt"/>
              </a:rPr>
              <a:t>, </a:t>
            </a:r>
            <a:r>
              <a:rPr lang="fr-FR" sz="1100" b="1" dirty="0" err="1">
                <a:latin typeface="+mj-lt"/>
              </a:rPr>
              <a:t>Virginian</a:t>
            </a:r>
            <a:r>
              <a:rPr lang="fr-FR" sz="1100" b="1" dirty="0">
                <a:latin typeface="+mj-lt"/>
              </a:rPr>
              <a:t> Cedar, Yellow mandarin essential </a:t>
            </a:r>
            <a:r>
              <a:rPr lang="fr-FR" sz="1100" b="1" dirty="0" err="1">
                <a:latin typeface="+mj-lt"/>
              </a:rPr>
              <a:t>oils</a:t>
            </a:r>
            <a:endParaRPr lang="fr-FR" sz="1100" b="1" dirty="0">
              <a:latin typeface="+mj-lt"/>
            </a:endParaRPr>
          </a:p>
          <a:p>
            <a:pPr defTabSz="989483">
              <a:spcBef>
                <a:spcPct val="0"/>
              </a:spcBef>
            </a:pPr>
            <a:r>
              <a:rPr lang="fr-FR" sz="1100" dirty="0" err="1">
                <a:latin typeface="+mj-lt"/>
              </a:rPr>
              <a:t>see</a:t>
            </a:r>
            <a:r>
              <a:rPr lang="fr-FR" sz="1100" dirty="0">
                <a:latin typeface="+mj-lt"/>
              </a:rPr>
              <a:t> </a:t>
            </a:r>
            <a:r>
              <a:rPr lang="fr-FR" sz="1100" dirty="0" err="1">
                <a:latin typeface="+mj-lt"/>
              </a:rPr>
              <a:t>next</a:t>
            </a:r>
            <a:r>
              <a:rPr lang="fr-FR" sz="1100" dirty="0">
                <a:latin typeface="+mj-lt"/>
              </a:rPr>
              <a:t> slide</a:t>
            </a:r>
            <a:endParaRPr lang="fr-FR" sz="1100" b="0" i="0" dirty="0">
              <a:latin typeface="+mj-lt"/>
            </a:endParaRPr>
          </a:p>
        </p:txBody>
      </p:sp>
      <p:sp>
        <p:nvSpPr>
          <p:cNvPr id="215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8A88EE-4CFB-4153-ADF6-DE0AFF98D7BF}" type="slidenum">
              <a:rPr lang="fr-FR" smtClean="0"/>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xfrm>
            <a:off x="77788" y="4763"/>
            <a:ext cx="6513512" cy="3665537"/>
          </a:xfrm>
          <a:noFill/>
          <a:ln>
            <a:solidFill>
              <a:srgbClr val="000000"/>
            </a:solidFill>
            <a:miter lim="800000"/>
            <a:headEnd/>
            <a:tailEnd/>
          </a:ln>
        </p:spPr>
      </p:sp>
      <p:sp>
        <p:nvSpPr>
          <p:cNvPr id="22531" name="Espace réservé des commentaires 2"/>
          <p:cNvSpPr>
            <a:spLocks noGrp="1"/>
          </p:cNvSpPr>
          <p:nvPr>
            <p:ph type="body" idx="1"/>
          </p:nvPr>
        </p:nvSpPr>
        <p:spPr bwMode="auto">
          <a:xfrm>
            <a:off x="290548" y="3817663"/>
            <a:ext cx="6155637" cy="3408772"/>
          </a:xfrm>
          <a:noFill/>
        </p:spPr>
        <p:txBody>
          <a:bodyPr wrap="square" numCol="1" anchor="t" anchorCtr="0" compatLnSpc="1">
            <a:prstTxWarp prst="textNoShape">
              <a:avLst/>
            </a:prstTxWarp>
            <a:noAutofit/>
          </a:bodyPr>
          <a:lstStyle/>
          <a:p>
            <a:r>
              <a:rPr lang="en-US" sz="1100" dirty="0"/>
              <a:t>Woody notes with a touch of citrus (=mandarin) - subtle, invigorating fragrances </a:t>
            </a:r>
            <a:endParaRPr lang="fr-FR" sz="1100" dirty="0"/>
          </a:p>
          <a:p>
            <a:r>
              <a:rPr lang="en-US" sz="1100" dirty="0"/>
              <a:t>These essential oils are invigorating and revitalizing.</a:t>
            </a:r>
            <a:endParaRPr lang="fr-FR" sz="1100" dirty="0"/>
          </a:p>
          <a:p>
            <a:r>
              <a:rPr lang="en-US" sz="1100" b="1" dirty="0"/>
              <a:t> </a:t>
            </a:r>
            <a:endParaRPr lang="fr-FR" sz="1100" dirty="0"/>
          </a:p>
          <a:p>
            <a:r>
              <a:rPr lang="en-US" sz="1100" b="1" dirty="0"/>
              <a:t>SIBERIAN PINE</a:t>
            </a:r>
            <a:endParaRPr lang="fr-FR" sz="1100" dirty="0"/>
          </a:p>
          <a:p>
            <a:r>
              <a:rPr lang="en-US" sz="1100" b="1" dirty="0"/>
              <a:t>Fresh, resinous scent</a:t>
            </a:r>
            <a:endParaRPr lang="fr-FR" sz="1100" dirty="0"/>
          </a:p>
          <a:p>
            <a:r>
              <a:rPr lang="en-US" sz="1100" dirty="0"/>
              <a:t>Antiseptic, air purifying, anti-inflammatory, soothes respiratory system</a:t>
            </a:r>
            <a:endParaRPr lang="fr-FR" sz="1100" dirty="0"/>
          </a:p>
          <a:p>
            <a:r>
              <a:rPr lang="en-US" sz="1100" b="1" dirty="0"/>
              <a:t> </a:t>
            </a:r>
            <a:endParaRPr lang="fr-FR" sz="1100" dirty="0"/>
          </a:p>
          <a:p>
            <a:r>
              <a:rPr lang="en-US" sz="1100" b="1" dirty="0"/>
              <a:t>CYPRESS</a:t>
            </a:r>
            <a:endParaRPr lang="fr-FR" sz="1100" dirty="0"/>
          </a:p>
          <a:p>
            <a:r>
              <a:rPr lang="en-US" sz="1100" dirty="0"/>
              <a:t>Woody, amber scent</a:t>
            </a:r>
            <a:endParaRPr lang="fr-FR" sz="1100" dirty="0"/>
          </a:p>
          <a:p>
            <a:r>
              <a:rPr lang="en-US" sz="1100" dirty="0"/>
              <a:t>Decongestant, restores balance to nervous system, tonic for blood circulation</a:t>
            </a:r>
            <a:endParaRPr lang="fr-FR" sz="1100" dirty="0"/>
          </a:p>
          <a:p>
            <a:r>
              <a:rPr lang="en-US" sz="1100" b="1" dirty="0"/>
              <a:t> </a:t>
            </a:r>
            <a:endParaRPr lang="fr-FR" sz="1100" dirty="0"/>
          </a:p>
          <a:p>
            <a:r>
              <a:rPr lang="en-US" sz="1100" b="1" dirty="0"/>
              <a:t>VIRGINIAN CEDAR</a:t>
            </a:r>
            <a:endParaRPr lang="fr-FR" sz="1100" dirty="0"/>
          </a:p>
          <a:p>
            <a:r>
              <a:rPr lang="en-US" sz="1100" dirty="0"/>
              <a:t>Notes of sandalwood, smooth, distinctive cedar. </a:t>
            </a:r>
            <a:endParaRPr lang="fr-FR" sz="1100" dirty="0"/>
          </a:p>
          <a:p>
            <a:r>
              <a:rPr lang="en-US" sz="1100" dirty="0"/>
              <a:t>Primarily known as a decongestant and tonic for blood circulation</a:t>
            </a:r>
            <a:endParaRPr lang="fr-FR" sz="1100" dirty="0"/>
          </a:p>
          <a:p>
            <a:r>
              <a:rPr lang="en-US" sz="1100" b="1" dirty="0"/>
              <a:t> </a:t>
            </a:r>
            <a:endParaRPr lang="fr-FR" sz="1100" dirty="0"/>
          </a:p>
          <a:p>
            <a:r>
              <a:rPr lang="en-US" sz="1100" b="1" dirty="0"/>
              <a:t>YELLOW MANDARIN</a:t>
            </a:r>
            <a:endParaRPr lang="fr-FR" sz="1100" dirty="0"/>
          </a:p>
          <a:p>
            <a:r>
              <a:rPr lang="en-US" sz="1100" dirty="0"/>
              <a:t>Soft, floral scent </a:t>
            </a:r>
            <a:endParaRPr lang="fr-FR" sz="1100" dirty="0"/>
          </a:p>
          <a:p>
            <a:r>
              <a:rPr lang="en-US" sz="1100" dirty="0"/>
              <a:t>Powerful, calming and relaxing. Perfect for eliminating stress and anxiety and for winding down before a restorative night's sleep. </a:t>
            </a:r>
            <a:endParaRPr lang="fr-FR" sz="1100" dirty="0"/>
          </a:p>
        </p:txBody>
      </p:sp>
      <p:sp>
        <p:nvSpPr>
          <p:cNvPr id="22532" name="Espace réservé du numéro de diapositive 3"/>
          <p:cNvSpPr>
            <a:spLocks noGrp="1"/>
          </p:cNvSpPr>
          <p:nvPr>
            <p:ph type="sldNum" sz="quarter" idx="5"/>
          </p:nvPr>
        </p:nvSpPr>
        <p:spPr bwMode="auto">
          <a:xfrm>
            <a:off x="290548" y="7363996"/>
            <a:ext cx="3923373" cy="2135193"/>
          </a:xfrm>
          <a:noFill/>
          <a:ln>
            <a:miter lim="800000"/>
            <a:headEnd/>
            <a:tailEnd/>
          </a:ln>
        </p:spPr>
        <p:txBody>
          <a:bodyPr wrap="square" numCol="1" anchorCtr="0" compatLnSpc="1">
            <a:prstTxWarp prst="textNoShape">
              <a:avLst/>
            </a:prstTxWarp>
          </a:bodyPr>
          <a:lstStyle/>
          <a:p>
            <a:pPr algn="l"/>
            <a:r>
              <a:rPr lang="en-US" b="1" dirty="0">
                <a:latin typeface="+mn-lt"/>
              </a:rPr>
              <a:t>TAIGA = </a:t>
            </a:r>
            <a:r>
              <a:rPr lang="en-US" dirty="0">
                <a:latin typeface="+mn-lt"/>
              </a:rPr>
              <a:t>Formación vegetal extendida por el norte de Eurasia (en particular Siberia) y América del Norte, que sirve de término medio entre la tundra del norte y el denso bosque templado del sur. </a:t>
            </a:r>
            <a:endParaRPr lang="fr-FR" dirty="0">
              <a:latin typeface="+mn-lt"/>
            </a:endParaRPr>
          </a:p>
          <a:p>
            <a:pPr algn="l"/>
            <a:r>
              <a:rPr lang="en-US" dirty="0">
                <a:latin typeface="+mn-lt"/>
              </a:rPr>
              <a:t>Los árboles más comunes de la taiga son las coníferas adaptadas al frío (alerces, piceas, pinos, abetos, etc.). Su forma cónica desvía la nieve, la capa cerosa de sus agujas las protege de las heladas y su color verde oscuro absorbe los débiles rayos del sol y favorece la fotosíntesis.</a:t>
            </a:r>
            <a:endParaRPr lang="fr-FR" dirty="0">
              <a:latin typeface="+mn-lt"/>
            </a:endParaRPr>
          </a:p>
          <a:p>
            <a:pPr algn="l"/>
            <a:r>
              <a:rPr lang="en-US" dirty="0">
                <a:latin typeface="+mn-lt"/>
              </a:rPr>
              <a:t>La taiga es la mayor zona boscosa del planeta y ocupa por sí sola el 10% de la masa terrestre mundial. </a:t>
            </a:r>
            <a:endParaRPr lang="fr-FR" dirty="0">
              <a:latin typeface="+mn-lt"/>
            </a:endParaRPr>
          </a:p>
        </p:txBody>
      </p:sp>
      <p:pic>
        <p:nvPicPr>
          <p:cNvPr id="29698" name="Picture 2" descr="Description de l'image Distribution Taiga.png."/>
          <p:cNvPicPr>
            <a:picLocks noChangeAspect="1" noChangeArrowheads="1"/>
          </p:cNvPicPr>
          <p:nvPr/>
        </p:nvPicPr>
        <p:blipFill>
          <a:blip r:embed="rId3"/>
          <a:srcRect/>
          <a:stretch>
            <a:fillRect/>
          </a:stretch>
        </p:blipFill>
        <p:spPr bwMode="auto">
          <a:xfrm>
            <a:off x="4349210" y="7501556"/>
            <a:ext cx="2087896" cy="1056168"/>
          </a:xfrm>
          <a:prstGeom prst="rect">
            <a:avLst/>
          </a:prstGeom>
          <a:noFill/>
        </p:spPr>
      </p:pic>
      <p:sp>
        <p:nvSpPr>
          <p:cNvPr id="6" name="Rectangle 5"/>
          <p:cNvSpPr/>
          <p:nvPr/>
        </p:nvSpPr>
        <p:spPr>
          <a:xfrm>
            <a:off x="6199447" y="9402437"/>
            <a:ext cx="253286" cy="264582"/>
          </a:xfrm>
          <a:prstGeom prst="rect">
            <a:avLst/>
          </a:prstGeom>
        </p:spPr>
        <p:txBody>
          <a:bodyPr wrap="none" lIns="86749" tIns="43375" rIns="86749" bIns="43375">
            <a:spAutoFit/>
          </a:bodyPr>
          <a:lstStyle/>
          <a:p>
            <a:pPr lvl="0" algn="r"/>
            <a:fld id="{794399C4-CC6E-40F3-AFFF-DA3DD7214177}" type="slidenum">
              <a:rPr lang="fr-FR" sz="1100">
                <a:solidFill>
                  <a:prstClr val="black"/>
                </a:solidFill>
              </a:rPr>
              <a:t>6</a:t>
            </a:fld>
            <a:endParaRPr lang="fr-FR" sz="1100"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89483">
              <a:lnSpc>
                <a:spcPct val="140000"/>
              </a:lnSpc>
              <a:spcBef>
                <a:spcPct val="50000"/>
              </a:spcBef>
              <a:buClr>
                <a:srgbClr val="000000"/>
              </a:buClr>
              <a:buSzPct val="100000"/>
              <a:buFont typeface="Wingdings" pitchFamily="2" charset="2"/>
              <a:buChar char="ü"/>
            </a:pPr>
            <a:r>
              <a:rPr lang="fr-FR" sz="1100" dirty="0">
                <a:latin typeface="+mj-lt"/>
              </a:rPr>
              <a:t>A </a:t>
            </a:r>
            <a:r>
              <a:rPr lang="fr-FR" sz="1100" b="1" dirty="0">
                <a:latin typeface="+mj-lt"/>
              </a:rPr>
              <a:t>gift </a:t>
            </a:r>
            <a:r>
              <a:rPr lang="fr-FR" sz="1100" b="1" dirty="0" err="1">
                <a:latin typeface="+mj-lt"/>
              </a:rPr>
              <a:t>idea</a:t>
            </a:r>
            <a:r>
              <a:rPr lang="en-US" sz="1100" dirty="0">
                <a:latin typeface="+mj-lt"/>
              </a:rPr>
              <a:t> for yourself or someone else: to be enjoyed </a:t>
            </a:r>
            <a:r>
              <a:rPr lang="en-US" sz="1100" b="1" dirty="0">
                <a:latin typeface="+mj-lt"/>
              </a:rPr>
              <a:t>alone or with a partner</a:t>
            </a:r>
            <a:endParaRPr lang="en-US" sz="1100" dirty="0">
              <a:latin typeface="+mj-lt"/>
            </a:endParaRPr>
          </a:p>
          <a:p>
            <a:pPr defTabSz="989483">
              <a:lnSpc>
                <a:spcPct val="120000"/>
              </a:lnSpc>
              <a:spcBef>
                <a:spcPct val="50000"/>
              </a:spcBef>
            </a:pPr>
            <a:endParaRPr lang="fr-FR" sz="1100" b="1" dirty="0">
              <a:latin typeface="+mj-lt"/>
            </a:endParaRPr>
          </a:p>
          <a:p>
            <a:pPr defTabSz="989483">
              <a:lnSpc>
                <a:spcPct val="120000"/>
              </a:lnSpc>
              <a:buClr>
                <a:srgbClr val="332221"/>
              </a:buClr>
              <a:buFont typeface="Wingdings" pitchFamily="2" charset="2"/>
              <a:buChar char="ü"/>
              <a:defRPr/>
            </a:pPr>
            <a:r>
              <a:rPr lang="fr-FR" sz="1100" dirty="0">
                <a:latin typeface="+mj-lt"/>
              </a:rPr>
              <a:t>The </a:t>
            </a:r>
            <a:r>
              <a:rPr lang="fr-FR" sz="1100" dirty="0" err="1">
                <a:latin typeface="+mj-lt"/>
              </a:rPr>
              <a:t>Candle</a:t>
            </a:r>
            <a:r>
              <a:rPr lang="fr-FR" sz="1100" dirty="0">
                <a:latin typeface="+mj-lt"/>
              </a:rPr>
              <a:t> </a:t>
            </a:r>
            <a:r>
              <a:rPr lang="fr-FR" sz="1100" dirty="0" err="1">
                <a:latin typeface="+mj-lt"/>
              </a:rPr>
              <a:t>creates</a:t>
            </a:r>
            <a:r>
              <a:rPr lang="fr-FR" sz="1100" dirty="0">
                <a:latin typeface="+mj-lt"/>
              </a:rPr>
              <a:t> a </a:t>
            </a:r>
            <a:r>
              <a:rPr lang="fr-FR" sz="1100" b="1" dirty="0" err="1">
                <a:latin typeface="+mj-lt"/>
              </a:rPr>
              <a:t>relaxing</a:t>
            </a:r>
            <a:r>
              <a:rPr lang="fr-FR" sz="1100" b="1" dirty="0">
                <a:latin typeface="+mj-lt"/>
              </a:rPr>
              <a:t> </a:t>
            </a:r>
            <a:r>
              <a:rPr lang="fr-FR" sz="1100" b="1" dirty="0" err="1">
                <a:latin typeface="+mj-lt"/>
              </a:rPr>
              <a:t>atmosphere</a:t>
            </a:r>
            <a:r>
              <a:rPr lang="en-US" sz="1100" dirty="0">
                <a:latin typeface="+mj-lt"/>
              </a:rPr>
              <a:t> with its soft glow and the stress-relieving and soothing power of aromatic essential oils of </a:t>
            </a:r>
            <a:r>
              <a:rPr lang="fr-FR" sz="1100" b="1" i="1" dirty="0" err="1">
                <a:latin typeface="+mj-lt"/>
              </a:rPr>
              <a:t>Siberian</a:t>
            </a:r>
            <a:r>
              <a:rPr lang="fr-FR" sz="1100" b="1" i="1" dirty="0">
                <a:latin typeface="+mj-lt"/>
              </a:rPr>
              <a:t> pine, </a:t>
            </a:r>
            <a:r>
              <a:rPr lang="fr-FR" sz="1100" b="1" i="1" dirty="0" err="1">
                <a:latin typeface="+mj-lt"/>
              </a:rPr>
              <a:t>Cypress</a:t>
            </a:r>
            <a:r>
              <a:rPr lang="fr-FR" sz="1100" b="1" i="1" dirty="0">
                <a:latin typeface="+mj-lt"/>
              </a:rPr>
              <a:t>, </a:t>
            </a:r>
            <a:r>
              <a:rPr lang="fr-FR" sz="1100" b="1" i="1" dirty="0" err="1">
                <a:latin typeface="+mj-lt"/>
              </a:rPr>
              <a:t>Virginian</a:t>
            </a:r>
            <a:r>
              <a:rPr lang="fr-FR" sz="1100" b="1" i="1" dirty="0">
                <a:latin typeface="+mj-lt"/>
              </a:rPr>
              <a:t> Cedar, Yellow mandarin essential </a:t>
            </a:r>
            <a:r>
              <a:rPr lang="fr-FR" sz="1100" b="1" i="1" dirty="0" err="1">
                <a:latin typeface="+mj-lt"/>
              </a:rPr>
              <a:t>oils</a:t>
            </a:r>
            <a:endParaRPr lang="fr-FR" sz="1100" b="1" i="1" dirty="0">
              <a:latin typeface="+mj-lt"/>
            </a:endParaRPr>
          </a:p>
          <a:p>
            <a:pPr defTabSz="989483">
              <a:lnSpc>
                <a:spcPct val="120000"/>
              </a:lnSpc>
              <a:buClr>
                <a:srgbClr val="332221"/>
              </a:buClr>
            </a:pPr>
            <a:endParaRPr lang="fr-FR" sz="1100" dirty="0">
              <a:latin typeface="+mj-lt"/>
            </a:endParaRPr>
          </a:p>
          <a:p>
            <a:pPr defTabSz="989483">
              <a:lnSpc>
                <a:spcPct val="120000"/>
              </a:lnSpc>
              <a:buClr>
                <a:srgbClr val="332221"/>
              </a:buClr>
              <a:buFont typeface="Wingdings" pitchFamily="2" charset="2"/>
              <a:buChar char="ü"/>
            </a:pPr>
            <a:r>
              <a:rPr lang="fr-FR" sz="1100" dirty="0">
                <a:latin typeface="+mj-lt"/>
              </a:rPr>
              <a:t>The </a:t>
            </a:r>
            <a:r>
              <a:rPr lang="fr-FR" sz="1100" b="1" dirty="0">
                <a:latin typeface="+mj-lt"/>
              </a:rPr>
              <a:t>texture </a:t>
            </a:r>
            <a:r>
              <a:rPr lang="fr-FR" sz="1100" b="1" dirty="0" err="1">
                <a:latin typeface="+mj-lt"/>
              </a:rPr>
              <a:t>is</a:t>
            </a:r>
            <a:r>
              <a:rPr lang="fr-FR" sz="1100" b="1" dirty="0">
                <a:latin typeface="+mj-lt"/>
              </a:rPr>
              <a:t> </a:t>
            </a:r>
            <a:r>
              <a:rPr lang="fr-FR" sz="1100" b="1" dirty="0" err="1">
                <a:latin typeface="+mj-lt"/>
              </a:rPr>
              <a:t>surprising</a:t>
            </a:r>
            <a:r>
              <a:rPr lang="en-US" sz="1100" dirty="0">
                <a:latin typeface="+mj-lt"/>
              </a:rPr>
              <a:t>. The ointment melts into oil that can be used for a comforting massage with new perceptions of touch.</a:t>
            </a:r>
          </a:p>
          <a:p>
            <a:pPr defTabSz="989483">
              <a:lnSpc>
                <a:spcPct val="120000"/>
              </a:lnSpc>
              <a:buClr>
                <a:srgbClr val="332221"/>
              </a:buClr>
            </a:pPr>
            <a:endParaRPr lang="fr-FR" sz="1100" dirty="0">
              <a:latin typeface="+mj-lt"/>
            </a:endParaRPr>
          </a:p>
          <a:p>
            <a:pPr defTabSz="989483">
              <a:lnSpc>
                <a:spcPct val="140000"/>
              </a:lnSpc>
              <a:buClr>
                <a:srgbClr val="000000"/>
              </a:buClr>
              <a:buSzPct val="100000"/>
              <a:buFont typeface="Wingdings" pitchFamily="2" charset="2"/>
              <a:buChar char="ü"/>
            </a:pPr>
            <a:r>
              <a:rPr lang="fr-FR" sz="1100" dirty="0">
                <a:latin typeface="+mj-lt"/>
              </a:rPr>
              <a:t>The </a:t>
            </a:r>
            <a:r>
              <a:rPr lang="fr-FR" sz="1100" b="1" dirty="0" err="1">
                <a:latin typeface="+mj-lt"/>
              </a:rPr>
              <a:t>ingredients</a:t>
            </a:r>
            <a:r>
              <a:rPr lang="fr-FR" sz="1100" b="1" dirty="0">
                <a:latin typeface="+mj-lt"/>
              </a:rPr>
              <a:t> are </a:t>
            </a:r>
            <a:r>
              <a:rPr lang="fr-FR" sz="1100" b="1" dirty="0" err="1">
                <a:latin typeface="+mj-lt"/>
              </a:rPr>
              <a:t>precious</a:t>
            </a:r>
            <a:r>
              <a:rPr lang="en-US" sz="1100" dirty="0">
                <a:latin typeface="+mj-lt"/>
              </a:rPr>
              <a:t>, with shea butter (over 50%) to soften, repair, and nourish; organic virgin sesame oil (r</a:t>
            </a:r>
            <a:r>
              <a:rPr lang="fr-FR" sz="1100" dirty="0" err="1">
                <a:latin typeface="+mj-lt"/>
              </a:rPr>
              <a:t>estructuring</a:t>
            </a:r>
            <a:r>
              <a:rPr lang="fr-FR" sz="1100" dirty="0">
                <a:latin typeface="+mj-lt"/>
              </a:rPr>
              <a:t>, </a:t>
            </a:r>
            <a:r>
              <a:rPr lang="fr-FR" sz="1100" dirty="0" err="1">
                <a:latin typeface="+mj-lt"/>
              </a:rPr>
              <a:t>prevents</a:t>
            </a:r>
            <a:r>
              <a:rPr lang="fr-FR" sz="1100" dirty="0">
                <a:latin typeface="+mj-lt"/>
              </a:rPr>
              <a:t> </a:t>
            </a:r>
            <a:r>
              <a:rPr lang="fr-FR" sz="1100" dirty="0" err="1">
                <a:latin typeface="+mj-lt"/>
              </a:rPr>
              <a:t>dehydration</a:t>
            </a:r>
            <a:r>
              <a:rPr lang="fr-FR" sz="1100" dirty="0">
                <a:latin typeface="+mj-lt"/>
              </a:rPr>
              <a:t>, anti-</a:t>
            </a:r>
            <a:r>
              <a:rPr lang="fr-FR" sz="1100" dirty="0" err="1">
                <a:latin typeface="+mj-lt"/>
              </a:rPr>
              <a:t>aging</a:t>
            </a:r>
            <a:r>
              <a:rPr lang="fr-FR" sz="1100" dirty="0">
                <a:latin typeface="+mj-lt"/>
              </a:rPr>
              <a:t>), </a:t>
            </a:r>
            <a:r>
              <a:rPr lang="en-US" sz="1100" dirty="0">
                <a:latin typeface="+mj-lt"/>
              </a:rPr>
              <a:t>and anti-oxidant mango butter. </a:t>
            </a:r>
          </a:p>
          <a:p>
            <a:pPr defTabSz="989483">
              <a:lnSpc>
                <a:spcPct val="140000"/>
              </a:lnSpc>
              <a:buClr>
                <a:srgbClr val="000000"/>
              </a:buClr>
              <a:buSzPct val="100000"/>
            </a:pPr>
            <a:endParaRPr lang="fr-FR" sz="1100" dirty="0">
              <a:latin typeface="+mj-lt"/>
            </a:endParaRPr>
          </a:p>
          <a:p>
            <a:pPr defTabSz="989483">
              <a:lnSpc>
                <a:spcPct val="120000"/>
              </a:lnSpc>
              <a:buClr>
                <a:srgbClr val="332221"/>
              </a:buClr>
              <a:buFont typeface="Wingdings" pitchFamily="2" charset="2"/>
              <a:buChar char="ü"/>
            </a:pPr>
            <a:r>
              <a:rPr lang="fr-FR" sz="1100" dirty="0">
                <a:latin typeface="+mj-lt"/>
              </a:rPr>
              <a:t>Skin </a:t>
            </a:r>
            <a:r>
              <a:rPr lang="fr-FR" sz="1100" dirty="0" err="1">
                <a:latin typeface="+mj-lt"/>
              </a:rPr>
              <a:t>is</a:t>
            </a:r>
            <a:r>
              <a:rPr lang="fr-FR" sz="1100" dirty="0">
                <a:latin typeface="+mj-lt"/>
              </a:rPr>
              <a:t> </a:t>
            </a:r>
            <a:r>
              <a:rPr lang="fr-FR" sz="1100" b="1" dirty="0" err="1">
                <a:latin typeface="+mj-lt"/>
              </a:rPr>
              <a:t>silky</a:t>
            </a:r>
            <a:r>
              <a:rPr lang="fr-FR" sz="1100" b="1" dirty="0">
                <a:latin typeface="+mj-lt"/>
              </a:rPr>
              <a:t> and </a:t>
            </a:r>
            <a:r>
              <a:rPr lang="fr-FR" sz="1100" b="1" dirty="0" err="1">
                <a:latin typeface="+mj-lt"/>
              </a:rPr>
              <a:t>renewed</a:t>
            </a:r>
            <a:r>
              <a:rPr lang="en-US" sz="1100" dirty="0">
                <a:latin typeface="+mj-lt"/>
              </a:rPr>
              <a:t>. No white residue is left on clothing as with wax.</a:t>
            </a:r>
            <a:endParaRPr lang="fr-FR" sz="1100" dirty="0">
              <a:latin typeface="+mj-lt"/>
            </a:endParaRPr>
          </a:p>
          <a:p>
            <a:pPr defTabSz="989483">
              <a:spcBef>
                <a:spcPct val="0"/>
              </a:spcBef>
            </a:pPr>
            <a:endParaRPr lang="fr-FR" dirty="0">
              <a:latin typeface="+mj-lt"/>
            </a:endParaRPr>
          </a:p>
        </p:txBody>
      </p:sp>
      <p:sp>
        <p:nvSpPr>
          <p:cNvPr id="245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3AAFE0-F5AF-411D-9541-496C3C846C29}" type="slidenum">
              <a:rPr lang="fr-FR" smtClean="0"/>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6627" name="Espace réservé des commentaires 2"/>
          <p:cNvSpPr>
            <a:spLocks noGrp="1"/>
          </p:cNvSpPr>
          <p:nvPr>
            <p:ph type="body" idx="1"/>
          </p:nvPr>
        </p:nvSpPr>
        <p:spPr bwMode="auto">
          <a:xfrm>
            <a:off x="629329" y="4612697"/>
            <a:ext cx="5335867" cy="4398894"/>
          </a:xfrm>
          <a:noFill/>
        </p:spPr>
        <p:txBody>
          <a:bodyPr wrap="square" numCol="1" anchor="t" anchorCtr="0" compatLnSpc="1">
            <a:prstTxWarp prst="textNoShape">
              <a:avLst/>
            </a:prstTxWarp>
            <a:normAutofit/>
          </a:bodyPr>
          <a:lstStyle/>
          <a:p>
            <a:r>
              <a:rPr lang="en-US" altLang="fr-FR" sz="1200" dirty="0" err="1">
                <a:solidFill>
                  <a:srgbClr val="332221"/>
                </a:solidFill>
                <a:latin typeface="Optima" pitchFamily="34" charset="0"/>
              </a:rPr>
              <a:t>Yon-Ka</a:t>
            </a:r>
            <a:r>
              <a:rPr lang="en-US" altLang="fr-FR" sz="1200" dirty="0">
                <a:solidFill>
                  <a:srgbClr val="332221"/>
                </a:solidFill>
                <a:latin typeface="Optima" pitchFamily="34" charset="0"/>
              </a:rPr>
              <a:t> offers a unique moment of relaxation with this exceptional candle. exceptional candle for total pampering from head to toe and a feeling of total relaxation. </a:t>
            </a:r>
          </a:p>
          <a:p>
            <a:endParaRPr lang="en-US" altLang="fr-FR" sz="1200" dirty="0">
              <a:solidFill>
                <a:srgbClr val="332221"/>
              </a:solidFill>
              <a:latin typeface="Optima" pitchFamily="34" charset="0"/>
            </a:endParaRPr>
          </a:p>
          <a:p>
            <a:r>
              <a:rPr lang="en-US" altLang="fr-FR" sz="1200" dirty="0">
                <a:solidFill>
                  <a:srgbClr val="332221"/>
                </a:solidFill>
                <a:latin typeface="Optima" pitchFamily="34" charset="0"/>
              </a:rPr>
              <a:t>As a preamble, a warm aromatic compress is applied to the ankles and feet to begin relaxing. to begin the relaxation process.</a:t>
            </a:r>
          </a:p>
          <a:p>
            <a:endParaRPr lang="en-US" altLang="fr-FR" sz="1200" dirty="0">
              <a:solidFill>
                <a:srgbClr val="332221"/>
              </a:solidFill>
              <a:latin typeface="Optima" pitchFamily="34" charset="0"/>
            </a:endParaRPr>
          </a:p>
          <a:p>
            <a:r>
              <a:rPr lang="en-US" altLang="fr-FR" sz="1200" dirty="0">
                <a:solidFill>
                  <a:srgbClr val="332221"/>
                </a:solidFill>
                <a:latin typeface="Optima" pitchFamily="34" charset="0"/>
              </a:rPr>
              <a:t>This is followed by a long, relaxing full-body massage with Massage Oil Candles, in the balancing atmosphere of essential oils. </a:t>
            </a:r>
          </a:p>
          <a:p>
            <a:endParaRPr lang="en-US" altLang="fr-FR" sz="1200" dirty="0">
              <a:solidFill>
                <a:srgbClr val="332221"/>
              </a:solidFill>
              <a:latin typeface="Optima" pitchFamily="34" charset="0"/>
            </a:endParaRPr>
          </a:p>
          <a:p>
            <a:r>
              <a:rPr lang="en-US" altLang="fr-FR" sz="1200" dirty="0">
                <a:solidFill>
                  <a:srgbClr val="332221"/>
                </a:solidFill>
                <a:latin typeface="Optima" pitchFamily="34" charset="0"/>
              </a:rPr>
              <a:t>To conclude the treatment and </a:t>
            </a:r>
            <a:r>
              <a:rPr lang="en-US" altLang="fr-FR" sz="1200" dirty="0" err="1">
                <a:solidFill>
                  <a:srgbClr val="332221"/>
                </a:solidFill>
                <a:latin typeface="Optima" pitchFamily="34" charset="0"/>
              </a:rPr>
              <a:t>revitalise</a:t>
            </a:r>
            <a:r>
              <a:rPr lang="en-US" altLang="fr-FR" sz="1200" dirty="0">
                <a:solidFill>
                  <a:srgbClr val="332221"/>
                </a:solidFill>
                <a:latin typeface="Optima" pitchFamily="34" charset="0"/>
              </a:rPr>
              <a:t> body and mind, olfactory stimulation with the scent of rosemary is followed by stretching and a neck, shoulder and back massage</a:t>
            </a:r>
            <a:endParaRPr lang="fr-FR" dirty="0">
              <a:latin typeface="+mj-lt"/>
            </a:endParaRPr>
          </a:p>
        </p:txBody>
      </p:sp>
      <p:sp>
        <p:nvSpPr>
          <p:cNvPr id="2662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8BE41F-8210-4441-B121-A2EF17BBAF9B}" type="slidenum">
              <a:rPr lang="fr-FR" smtClean="0"/>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10</a:t>
            </a:fld>
            <a:endParaRPr lang="fr-FR"/>
          </a:p>
        </p:txBody>
      </p:sp>
    </p:spTree>
    <p:extLst>
      <p:ext uri="{BB962C8B-B14F-4D97-AF65-F5344CB8AC3E}">
        <p14:creationId xmlns:p14="http://schemas.microsoft.com/office/powerpoint/2010/main" val="202835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22571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00070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26426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93355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181811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49467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02007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712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1443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5AF70-8C93-E835-0EEB-AB6C72A5271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5F4841-8F51-7DBD-F25C-E255F9DB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055BBA-0B38-A78A-7AFA-86558B7B99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64D137-764B-1C61-61AF-E69D0E2BD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43522C-4768-F73A-B4AD-4F125DE73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7FF7D9-4BDC-93AA-80A3-4C7387E79101}"/>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8" name="Espace réservé du pied de page 7">
            <a:extLst>
              <a:ext uri="{FF2B5EF4-FFF2-40B4-BE49-F238E27FC236}">
                <a16:creationId xmlns:a16="http://schemas.microsoft.com/office/drawing/2014/main" id="{4A292765-03AD-E34F-436F-1204BBD676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BE7CCC-F910-66CA-A82C-38895E6EE83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970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EC9BBAE-3154-7C7D-2F5F-78A12C03576A}"/>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793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5" name="object 4">
            <a:extLst>
              <a:ext uri="{FF2B5EF4-FFF2-40B4-BE49-F238E27FC236}">
                <a16:creationId xmlns:a16="http://schemas.microsoft.com/office/drawing/2014/main" id="{A20F2617-F11E-BA19-2D2E-DB0A7BE08BB5}"/>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43A0C18F-037D-9BED-F028-39482124B66C}"/>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139A8590-3142-88ED-371E-3B2F632C99E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1473716D-046B-48F0-874D-0F00D9AA7F68}"/>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D7BCD783-8BD1-A9E1-3A8D-461E14B3A281}"/>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256AF4E6-7211-C22E-7741-18542FFE7E99}"/>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0942C725-405E-8EBE-1EAE-7E3903DFD67E}"/>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5F076BF6-2832-52E5-D465-6313B7AEF24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07594550-6A43-B304-3ABD-6F8CEAC10F11}"/>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511E5210-5151-05EF-CA2A-7C237E010919}"/>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2C20DBFB-FF43-0F6B-75DF-D8FC1A541913}"/>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sp>
        <p:nvSpPr>
          <p:cNvPr id="18" name="object 18">
            <a:extLst>
              <a:ext uri="{FF2B5EF4-FFF2-40B4-BE49-F238E27FC236}">
                <a16:creationId xmlns:a16="http://schemas.microsoft.com/office/drawing/2014/main" id="{5E2D0A8A-A329-376C-9E75-7744D523BAC2}"/>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a:solidFill>
                  <a:srgbClr val="414042"/>
                </a:solidFill>
                <a:latin typeface="KyivType Sans2" pitchFamily="2" charset="77"/>
              </a:rPr>
              <a:t>The Experience of </a:t>
            </a:r>
          </a:p>
          <a:p>
            <a:pPr marL="12700" marR="5080" indent="-12700" algn="ctr">
              <a:lnSpc>
                <a:spcPct val="102899"/>
              </a:lnSpc>
              <a:spcBef>
                <a:spcPts val="25"/>
              </a:spcBef>
            </a:pPr>
            <a:r>
              <a:rPr lang="en-US" sz="2350" dirty="0">
                <a:solidFill>
                  <a:srgbClr val="414042"/>
                </a:solidFill>
                <a:latin typeface="KyivType Sans2" pitchFamily="2" charset="77"/>
              </a:rPr>
              <a:t>Phyto-Aromatic Skincare</a:t>
            </a:r>
            <a:endParaRPr lang="en-US" sz="2350" dirty="0">
              <a:latin typeface="KyivType Sans2" pitchFamily="2" charset="77"/>
            </a:endParaRPr>
          </a:p>
        </p:txBody>
      </p:sp>
      <p:pic>
        <p:nvPicPr>
          <p:cNvPr id="19" name="object 17">
            <a:extLst>
              <a:ext uri="{FF2B5EF4-FFF2-40B4-BE49-F238E27FC236}">
                <a16:creationId xmlns:a16="http://schemas.microsoft.com/office/drawing/2014/main" id="{17B0526B-883B-2144-FE8C-7D21C86B36FC}"/>
              </a:ext>
            </a:extLst>
          </p:cNvPr>
          <p:cNvPicPr/>
          <p:nvPr userDrawn="1"/>
        </p:nvPicPr>
        <p:blipFill>
          <a:blip r:embed="rId8" cstate="print"/>
          <a:stretch>
            <a:fillRect/>
          </a:stretch>
        </p:blipFill>
        <p:spPr>
          <a:xfrm>
            <a:off x="9601200" y="240868"/>
            <a:ext cx="2199156" cy="2197532"/>
          </a:xfrm>
          <a:prstGeom prst="rect">
            <a:avLst/>
          </a:prstGeom>
        </p:spPr>
      </p:pic>
      <p:grpSp>
        <p:nvGrpSpPr>
          <p:cNvPr id="20" name="Groupe 19">
            <a:extLst>
              <a:ext uri="{FF2B5EF4-FFF2-40B4-BE49-F238E27FC236}">
                <a16:creationId xmlns:a16="http://schemas.microsoft.com/office/drawing/2014/main" id="{39C09371-A763-6F77-B059-65E664241A53}"/>
              </a:ext>
            </a:extLst>
          </p:cNvPr>
          <p:cNvGrpSpPr/>
          <p:nvPr userDrawn="1"/>
        </p:nvGrpSpPr>
        <p:grpSpPr>
          <a:xfrm>
            <a:off x="5605475" y="5194300"/>
            <a:ext cx="1116203" cy="26034"/>
            <a:chOff x="5605475" y="5194300"/>
            <a:chExt cx="1116203" cy="26034"/>
          </a:xfrm>
        </p:grpSpPr>
        <p:sp>
          <p:nvSpPr>
            <p:cNvPr id="21" name="object 14">
              <a:extLst>
                <a:ext uri="{FF2B5EF4-FFF2-40B4-BE49-F238E27FC236}">
                  <a16:creationId xmlns:a16="http://schemas.microsoft.com/office/drawing/2014/main" id="{B38CCBA6-BC0C-5DE6-8BBE-CB7B3B8BFA8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2" name="object 15">
              <a:extLst>
                <a:ext uri="{FF2B5EF4-FFF2-40B4-BE49-F238E27FC236}">
                  <a16:creationId xmlns:a16="http://schemas.microsoft.com/office/drawing/2014/main" id="{8E22C3A1-C7A5-B08A-ACF3-43ABAC08DEA6}"/>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3" name="object 16">
              <a:extLst>
                <a:ext uri="{FF2B5EF4-FFF2-40B4-BE49-F238E27FC236}">
                  <a16:creationId xmlns:a16="http://schemas.microsoft.com/office/drawing/2014/main" id="{507CE88D-1172-84FC-8C61-843D87FC601B}"/>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spTree>
    <p:extLst>
      <p:ext uri="{BB962C8B-B14F-4D97-AF65-F5344CB8AC3E}">
        <p14:creationId xmlns:p14="http://schemas.microsoft.com/office/powerpoint/2010/main" val="3541761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39366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13/11/2024</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4099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13/11/2024</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370989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4FBE876C-9538-AE9A-49EC-F2EB81A2821E}"/>
              </a:ext>
            </a:extLst>
          </p:cNvPr>
          <p:cNvGraphicFramePr>
            <a:graphicFrameLocks noGrp="1"/>
          </p:cNvGraphicFramePr>
          <p:nvPr>
            <p:extLst>
              <p:ext uri="{D42A27DB-BD31-4B8C-83A1-F6EECF244321}">
                <p14:modId xmlns:p14="http://schemas.microsoft.com/office/powerpoint/2010/main" val="1567715849"/>
              </p:ext>
            </p:extLst>
          </p:nvPr>
        </p:nvGraphicFramePr>
        <p:xfrm>
          <a:off x="174171" y="2528888"/>
          <a:ext cx="11916229" cy="3146195"/>
        </p:xfrm>
        <a:graphic>
          <a:graphicData uri="http://schemas.openxmlformats.org/drawingml/2006/table">
            <a:tbl>
              <a:tblPr>
                <a:tableStyleId>{5C22544A-7EE6-4342-B048-85BDC9FD1C3A}</a:tableStyleId>
              </a:tblPr>
              <a:tblGrid>
                <a:gridCol w="847317">
                  <a:extLst>
                    <a:ext uri="{9D8B030D-6E8A-4147-A177-3AD203B41FA5}">
                      <a16:colId xmlns:a16="http://schemas.microsoft.com/office/drawing/2014/main" val="468909734"/>
                    </a:ext>
                  </a:extLst>
                </a:gridCol>
                <a:gridCol w="4747662">
                  <a:extLst>
                    <a:ext uri="{9D8B030D-6E8A-4147-A177-3AD203B41FA5}">
                      <a16:colId xmlns:a16="http://schemas.microsoft.com/office/drawing/2014/main" val="1459622220"/>
                    </a:ext>
                  </a:extLst>
                </a:gridCol>
                <a:gridCol w="1062508">
                  <a:extLst>
                    <a:ext uri="{9D8B030D-6E8A-4147-A177-3AD203B41FA5}">
                      <a16:colId xmlns:a16="http://schemas.microsoft.com/office/drawing/2014/main" val="3547846878"/>
                    </a:ext>
                  </a:extLst>
                </a:gridCol>
                <a:gridCol w="1869476">
                  <a:extLst>
                    <a:ext uri="{9D8B030D-6E8A-4147-A177-3AD203B41FA5}">
                      <a16:colId xmlns:a16="http://schemas.microsoft.com/office/drawing/2014/main" val="3206506197"/>
                    </a:ext>
                  </a:extLst>
                </a:gridCol>
                <a:gridCol w="1183553">
                  <a:extLst>
                    <a:ext uri="{9D8B030D-6E8A-4147-A177-3AD203B41FA5}">
                      <a16:colId xmlns:a16="http://schemas.microsoft.com/office/drawing/2014/main" val="214712783"/>
                    </a:ext>
                  </a:extLst>
                </a:gridCol>
                <a:gridCol w="2205713">
                  <a:extLst>
                    <a:ext uri="{9D8B030D-6E8A-4147-A177-3AD203B41FA5}">
                      <a16:colId xmlns:a16="http://schemas.microsoft.com/office/drawing/2014/main" val="2380488067"/>
                    </a:ext>
                  </a:extLst>
                </a:gridCol>
              </a:tblGrid>
              <a:tr h="511001">
                <a:tc gridSpan="2">
                  <a:txBody>
                    <a:bodyPr/>
                    <a:lstStyle/>
                    <a:p>
                      <a:pPr algn="l" fontAlgn="ctr"/>
                      <a:r>
                        <a:rPr lang="fr-FR" sz="2800" u="none" strike="noStrike" dirty="0">
                          <a:effectLst/>
                          <a:latin typeface="Roboto Light" panose="02000000000000000000" pitchFamily="2" charset="0"/>
                          <a:ea typeface="Roboto Light" panose="02000000000000000000" pitchFamily="2" charset="0"/>
                          <a:cs typeface="Roboto Light" panose="02000000000000000000" pitchFamily="2" charset="0"/>
                        </a:rPr>
                        <a:t>TAÏGA </a:t>
                      </a:r>
                      <a:r>
                        <a:rPr lang="fr-FR" sz="1800" kern="1200" dirty="0">
                          <a:solidFill>
                            <a:srgbClr val="3E3E3E"/>
                          </a:solidFill>
                          <a:latin typeface="KyivType Sans2" pitchFamily="2" charset="77"/>
                          <a:ea typeface="+mn-ea"/>
                          <a:cs typeface="+mn-cs"/>
                        </a:rPr>
                        <a:t>115€ </a:t>
                      </a:r>
                    </a:p>
                  </a:txBody>
                  <a:tcPr marL="7121" marR="7121" marT="7121" marB="0" anchor="ctr"/>
                </a:tc>
                <a:tc hMerge="1">
                  <a:txBody>
                    <a:bodyPr/>
                    <a:lstStyle/>
                    <a:p>
                      <a:endParaRPr lang="fr-FR"/>
                    </a:p>
                  </a:txBody>
                  <a:tcP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488326732"/>
                  </a:ext>
                </a:extLst>
              </a:tr>
              <a:tr h="1157219">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REF</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PRODUCTS</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CAPACITY (ML/G)</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QUANTITY USED </a:t>
                      </a:r>
                      <a:b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b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 </a:t>
                      </a:r>
                      <a:b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b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TREATMENT (ML/G)</a:t>
                      </a:r>
                      <a:endParaRPr lang="en-US"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PRODCUT PRICE</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TOTAL PRICE OF THE PRODUCT USED IN THE TREATMENT</a:t>
                      </a:r>
                      <a:endParaRPr lang="en-US"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223498385"/>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56430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PHYTO-BAIN</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500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6</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80,00 €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0,96 €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4107148537"/>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21920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en-US" sz="1600" u="none" strike="noStrike">
                          <a:effectLst/>
                          <a:latin typeface="Roboto Light" panose="02000000000000000000" pitchFamily="2" charset="0"/>
                          <a:ea typeface="Roboto Light" panose="02000000000000000000" pitchFamily="2" charset="0"/>
                          <a:cs typeface="Roboto Light" panose="02000000000000000000" pitchFamily="2" charset="0"/>
                        </a:rPr>
                        <a:t>CANDLE "TAÏGA" Invigorating massage oil candle"</a:t>
                      </a:r>
                      <a:endParaRPr lang="en-US"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125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22,50 €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4,50 €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49437349"/>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55140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PHYTO 152</a:t>
                      </a:r>
                      <a:endParaRPr lang="fr-FR" sz="160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150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36,00 €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0,12 €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836937647"/>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56550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LAIT HYDRATANT (LAVANDE-HELICHRYSE)</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500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30,00 €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0,12 €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2104890274"/>
                  </a:ext>
                </a:extLst>
              </a:tr>
              <a:tr h="295595">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5,70 €</a:t>
                      </a:r>
                      <a:endParaRPr lang="fr-FR" sz="1600" b="1" i="0" u="none" strike="noStrike" dirty="0">
                        <a:solidFill>
                          <a:srgbClr val="000000"/>
                        </a:solidFill>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15668682"/>
                  </a:ext>
                </a:extLst>
              </a:tr>
            </a:tbl>
          </a:graphicData>
        </a:graphic>
      </p:graphicFrame>
      <p:sp>
        <p:nvSpPr>
          <p:cNvPr id="4" name="ZoneTexte 3">
            <a:extLst>
              <a:ext uri="{FF2B5EF4-FFF2-40B4-BE49-F238E27FC236}">
                <a16:creationId xmlns:a16="http://schemas.microsoft.com/office/drawing/2014/main" id="{68F29A0C-D65A-955D-8EBA-774533624962}"/>
              </a:ext>
            </a:extLst>
          </p:cNvPr>
          <p:cNvSpPr txBox="1"/>
          <p:nvPr/>
        </p:nvSpPr>
        <p:spPr>
          <a:xfrm>
            <a:off x="2223867" y="107407"/>
            <a:ext cx="7744264" cy="553998"/>
          </a:xfrm>
          <a:prstGeom prst="rect">
            <a:avLst/>
          </a:prstGeom>
          <a:noFill/>
        </p:spPr>
        <p:txBody>
          <a:bodyPr wrap="square">
            <a:spAutoFit/>
          </a:bodyPr>
          <a:lstStyle/>
          <a:p>
            <a:pPr algn="ctr"/>
            <a:r>
              <a:rPr lang="fr-FR" sz="3000" dirty="0">
                <a:solidFill>
                  <a:srgbClr val="3E3E3E"/>
                </a:solidFill>
                <a:latin typeface="KyivType Sans2" pitchFamily="2" charset="77"/>
              </a:rPr>
              <a:t>CANDLE MASSAGE </a:t>
            </a:r>
            <a:r>
              <a:rPr lang="fr-FR" dirty="0">
                <a:solidFill>
                  <a:srgbClr val="3E3E3E"/>
                </a:solidFill>
                <a:latin typeface="KyivType Sans2" pitchFamily="2" charset="77"/>
              </a:rPr>
              <a:t>- 1H</a:t>
            </a:r>
            <a:endParaRPr lang="fr-FR" sz="3000" dirty="0">
              <a:solidFill>
                <a:srgbClr val="3E3E3E"/>
              </a:solidFill>
              <a:effectLst/>
              <a:latin typeface="KyivType Sans2" pitchFamily="2" charset="77"/>
            </a:endParaRPr>
          </a:p>
        </p:txBody>
      </p:sp>
      <p:sp>
        <p:nvSpPr>
          <p:cNvPr id="5" name="Rectangle 7">
            <a:extLst>
              <a:ext uri="{FF2B5EF4-FFF2-40B4-BE49-F238E27FC236}">
                <a16:creationId xmlns:a16="http://schemas.microsoft.com/office/drawing/2014/main" id="{9DD309D0-3153-F490-6768-0C52E2D9027C}"/>
              </a:ext>
            </a:extLst>
          </p:cNvPr>
          <p:cNvSpPr>
            <a:spLocks noChangeArrowheads="1"/>
          </p:cNvSpPr>
          <p:nvPr/>
        </p:nvSpPr>
        <p:spPr bwMode="auto">
          <a:xfrm>
            <a:off x="2536570" y="1493226"/>
            <a:ext cx="7118859" cy="427361"/>
          </a:xfrm>
          <a:prstGeom prst="rect">
            <a:avLst/>
          </a:prstGeom>
          <a:noFill/>
          <a:ln w="9525">
            <a:noFill/>
            <a:miter lim="800000"/>
            <a:headEnd/>
            <a:tailEnd/>
          </a:ln>
        </p:spPr>
        <p:txBody>
          <a:bodyPr wrap="square">
            <a:spAutoFit/>
          </a:bodyPr>
          <a:lstStyle/>
          <a:p>
            <a:pPr algn="ctr" defTabSz="945990">
              <a:spcBef>
                <a:spcPct val="50000"/>
              </a:spcBef>
            </a:pPr>
            <a:r>
              <a:rPr lang="fr-FR" sz="2177" dirty="0" err="1">
                <a:latin typeface="Roboto Light" panose="02000000000000000000" pitchFamily="2" charset="0"/>
                <a:ea typeface="Roboto Light" panose="02000000000000000000" pitchFamily="2" charset="0"/>
                <a:cs typeface="Roboto Light" panose="02000000000000000000" pitchFamily="2" charset="0"/>
              </a:rPr>
              <a:t>Cost</a:t>
            </a:r>
            <a:r>
              <a:rPr lang="fr-FR" sz="2177" dirty="0">
                <a:latin typeface="Roboto Light" panose="02000000000000000000" pitchFamily="2" charset="0"/>
                <a:ea typeface="Roboto Light" panose="02000000000000000000" pitchFamily="2" charset="0"/>
                <a:cs typeface="Roboto Light" panose="02000000000000000000" pitchFamily="2" charset="0"/>
              </a:rPr>
              <a:t> </a:t>
            </a:r>
            <a:r>
              <a:rPr lang="fr-FR" sz="2177" dirty="0" err="1">
                <a:latin typeface="Roboto Light" panose="02000000000000000000" pitchFamily="2" charset="0"/>
                <a:ea typeface="Roboto Light" panose="02000000000000000000" pitchFamily="2" charset="0"/>
                <a:cs typeface="Roboto Light" panose="02000000000000000000" pitchFamily="2" charset="0"/>
              </a:rPr>
              <a:t>price</a:t>
            </a:r>
            <a:endParaRPr lang="fr-FR" sz="2177"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223892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15_TaigaCandle.jpg">
            <a:extLst>
              <a:ext uri="{FF2B5EF4-FFF2-40B4-BE49-F238E27FC236}">
                <a16:creationId xmlns:a16="http://schemas.microsoft.com/office/drawing/2014/main" id="{B5263019-85E3-5720-AD7B-E2424C5937F8}"/>
              </a:ext>
            </a:extLst>
          </p:cNvPr>
          <p:cNvPicPr>
            <a:picLocks noGrp="1" noChangeAspect="1"/>
          </p:cNvPicPr>
          <p:nvPr/>
        </p:nvPicPr>
        <p:blipFill>
          <a:blip r:embed="rId2"/>
          <a:srcRect t="56970" r="1" b="1132"/>
          <a:stretch/>
        </p:blipFill>
        <p:spPr>
          <a:xfrm>
            <a:off x="20" y="1282"/>
            <a:ext cx="12191980" cy="6856718"/>
          </a:xfrm>
          <a:prstGeom prst="rect">
            <a:avLst/>
          </a:prstGeom>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229069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6A991B-F6EB-4A72-B618-D86637D10E9C}"/>
              </a:ext>
            </a:extLst>
          </p:cNvPr>
          <p:cNvSpPr/>
          <p:nvPr/>
        </p:nvSpPr>
        <p:spPr>
          <a:xfrm>
            <a:off x="6191376" y="1367748"/>
            <a:ext cx="4736048" cy="584775"/>
          </a:xfrm>
          <a:prstGeom prst="rect">
            <a:avLst/>
          </a:prstGeom>
          <a:noFill/>
        </p:spPr>
        <p:txBody>
          <a:bodyPr wrap="square">
            <a:spAutoFit/>
          </a:bodyPr>
          <a:lstStyle/>
          <a:p>
            <a:pPr algn="ctr" defTabSz="914424">
              <a:defRPr/>
            </a:pPr>
            <a:r>
              <a:rPr lang="fr-FR" sz="3200" dirty="0">
                <a:solidFill>
                  <a:srgbClr val="3E3E3E"/>
                </a:solidFill>
                <a:latin typeface="KyivType Sans Medium2" panose="00000600000000000000" pitchFamily="50" charset="0"/>
                <a:ea typeface="Roboto Light" panose="02000000000000000000" pitchFamily="2" charset="0"/>
              </a:rPr>
              <a:t>Reformulation</a:t>
            </a:r>
          </a:p>
        </p:txBody>
      </p:sp>
      <p:sp>
        <p:nvSpPr>
          <p:cNvPr id="2" name="Google Shape;808;p78">
            <a:extLst>
              <a:ext uri="{FF2B5EF4-FFF2-40B4-BE49-F238E27FC236}">
                <a16:creationId xmlns:a16="http://schemas.microsoft.com/office/drawing/2014/main" id="{A79DD0C4-0832-4E92-B844-FF5A1F42D08D}"/>
              </a:ext>
            </a:extLst>
          </p:cNvPr>
          <p:cNvSpPr txBox="1"/>
          <p:nvPr/>
        </p:nvSpPr>
        <p:spPr>
          <a:xfrm>
            <a:off x="5695052" y="2815696"/>
            <a:ext cx="5687600" cy="705666"/>
          </a:xfrm>
          <a:prstGeom prst="rect">
            <a:avLst/>
          </a:prstGeom>
          <a:noFill/>
          <a:ln>
            <a:noFill/>
          </a:ln>
        </p:spPr>
        <p:txBody>
          <a:bodyPr spcFirstLastPara="1" wrap="square" lIns="91433" tIns="45700" rIns="91433" bIns="45700" anchor="t" anchorCtr="0">
            <a:spAutoFit/>
          </a:bodyPr>
          <a:lstStyle/>
          <a:p>
            <a:pPr marL="457189" indent="-330192">
              <a:lnSpc>
                <a:spcPct val="115000"/>
              </a:lnSpc>
              <a:buClr>
                <a:srgbClr val="00B050"/>
              </a:buClr>
              <a:buSzPts val="1300"/>
              <a:buFont typeface="Noto Sans Symbols"/>
              <a:buChar char="✔"/>
            </a:pPr>
            <a:r>
              <a:rPr lang="en-US" sz="1733" dirty="0">
                <a:solidFill>
                  <a:srgbClr val="3A3838"/>
                </a:solidFill>
                <a:latin typeface="Roboto Light"/>
                <a:ea typeface="Roboto Light"/>
                <a:cs typeface="Roboto Light"/>
                <a:sym typeface="Roboto Light"/>
              </a:rPr>
              <a:t>Increase in the percentage of </a:t>
            </a:r>
            <a:r>
              <a:rPr lang="en-US" sz="1733" b="1" dirty="0">
                <a:solidFill>
                  <a:srgbClr val="3A3838"/>
                </a:solidFill>
                <a:latin typeface="Roboto Light"/>
                <a:ea typeface="Roboto Light"/>
                <a:cs typeface="Roboto Light"/>
                <a:sym typeface="Roboto Light"/>
              </a:rPr>
              <a:t>ingredients of natural origin</a:t>
            </a:r>
            <a:endParaRPr sz="1200" b="1" dirty="0">
              <a:latin typeface="Roboto"/>
              <a:ea typeface="Roboto"/>
              <a:cs typeface="Roboto"/>
              <a:sym typeface="Roboto"/>
            </a:endParaRPr>
          </a:p>
        </p:txBody>
      </p:sp>
      <p:sp>
        <p:nvSpPr>
          <p:cNvPr id="5" name="Google Shape;809;p78">
            <a:extLst>
              <a:ext uri="{FF2B5EF4-FFF2-40B4-BE49-F238E27FC236}">
                <a16:creationId xmlns:a16="http://schemas.microsoft.com/office/drawing/2014/main" id="{07AA140A-1E0D-EE76-8117-2D5F22F0E65C}"/>
              </a:ext>
            </a:extLst>
          </p:cNvPr>
          <p:cNvSpPr txBox="1"/>
          <p:nvPr/>
        </p:nvSpPr>
        <p:spPr>
          <a:xfrm>
            <a:off x="5553948" y="3701108"/>
            <a:ext cx="6361200" cy="625644"/>
          </a:xfrm>
          <a:prstGeom prst="rect">
            <a:avLst/>
          </a:prstGeom>
          <a:noFill/>
          <a:ln>
            <a:noFill/>
          </a:ln>
        </p:spPr>
        <p:txBody>
          <a:bodyPr spcFirstLastPara="1" wrap="square" lIns="91433" tIns="45700" rIns="91433" bIns="45700" anchor="t" anchorCtr="0">
            <a:spAutoFit/>
          </a:bodyPr>
          <a:lstStyle/>
          <a:p>
            <a:pPr marL="491054" indent="-211661" algn="just">
              <a:buClr>
                <a:srgbClr val="00B050"/>
              </a:buClr>
              <a:buSzPts val="1300"/>
              <a:buFont typeface="Noto Sans Symbols"/>
              <a:buChar char="✔"/>
            </a:pPr>
            <a:r>
              <a:rPr lang="en" sz="1733" dirty="0">
                <a:solidFill>
                  <a:srgbClr val="3A3838"/>
                </a:solidFill>
                <a:latin typeface="Roboto Light"/>
                <a:ea typeface="Roboto Light"/>
                <a:cs typeface="Roboto Light"/>
                <a:sym typeface="Roboto Light"/>
              </a:rPr>
              <a:t> </a:t>
            </a:r>
            <a:r>
              <a:rPr lang="en-US" sz="1733" dirty="0">
                <a:solidFill>
                  <a:srgbClr val="3A3838"/>
                </a:solidFill>
                <a:latin typeface="Roboto Light"/>
                <a:ea typeface="Roboto Light"/>
                <a:cs typeface="Roboto Light"/>
                <a:sym typeface="Roboto Light"/>
              </a:rPr>
              <a:t>Increase in the number and percentage of </a:t>
            </a:r>
            <a:r>
              <a:rPr lang="en-US" sz="1733" b="1" dirty="0">
                <a:solidFill>
                  <a:srgbClr val="3A3838"/>
                </a:solidFill>
                <a:latin typeface="Roboto Light"/>
                <a:ea typeface="Roboto Light"/>
                <a:cs typeface="Roboto Light"/>
                <a:sym typeface="Roboto Light"/>
              </a:rPr>
              <a:t>certified organic ingredients</a:t>
            </a:r>
            <a:endParaRPr sz="1733" b="1" dirty="0">
              <a:solidFill>
                <a:srgbClr val="3A3838"/>
              </a:solidFill>
              <a:latin typeface="Roboto Light"/>
              <a:ea typeface="Roboto Light"/>
              <a:cs typeface="Roboto Light"/>
              <a:sym typeface="Roboto Light"/>
            </a:endParaRPr>
          </a:p>
        </p:txBody>
      </p:sp>
      <p:sp>
        <p:nvSpPr>
          <p:cNvPr id="6" name="Google Shape;808;p78">
            <a:extLst>
              <a:ext uri="{FF2B5EF4-FFF2-40B4-BE49-F238E27FC236}">
                <a16:creationId xmlns:a16="http://schemas.microsoft.com/office/drawing/2014/main" id="{85E4C8CF-2CEB-AE11-3541-5E982EBBC511}"/>
              </a:ext>
            </a:extLst>
          </p:cNvPr>
          <p:cNvSpPr txBox="1"/>
          <p:nvPr/>
        </p:nvSpPr>
        <p:spPr>
          <a:xfrm>
            <a:off x="5695052" y="4506498"/>
            <a:ext cx="5687600" cy="398980"/>
          </a:xfrm>
          <a:prstGeom prst="rect">
            <a:avLst/>
          </a:prstGeom>
          <a:noFill/>
          <a:ln>
            <a:noFill/>
          </a:ln>
        </p:spPr>
        <p:txBody>
          <a:bodyPr spcFirstLastPara="1" wrap="square" lIns="91433" tIns="45700" rIns="91433" bIns="45700" anchor="t" anchorCtr="0">
            <a:spAutoFit/>
          </a:bodyPr>
          <a:lstStyle/>
          <a:p>
            <a:pPr marL="457189" indent="-330192">
              <a:lnSpc>
                <a:spcPct val="115000"/>
              </a:lnSpc>
              <a:buClr>
                <a:srgbClr val="00B050"/>
              </a:buClr>
              <a:buSzPts val="1300"/>
              <a:buFont typeface="Noto Sans Symbols"/>
              <a:buChar char="✔"/>
            </a:pPr>
            <a:r>
              <a:rPr lang="en-US" sz="1733" dirty="0">
                <a:solidFill>
                  <a:srgbClr val="3A3838"/>
                </a:solidFill>
                <a:latin typeface="Roboto Light"/>
                <a:ea typeface="Roboto Light"/>
                <a:cs typeface="Roboto Light"/>
                <a:sym typeface="Roboto Light"/>
              </a:rPr>
              <a:t>Highlighting its use as a </a:t>
            </a:r>
            <a:r>
              <a:rPr lang="en-US" sz="1733" b="1" dirty="0">
                <a:solidFill>
                  <a:srgbClr val="3A3838"/>
                </a:solidFill>
                <a:latin typeface="Roboto Light"/>
                <a:ea typeface="Roboto Light"/>
                <a:cs typeface="Roboto Light"/>
                <a:sym typeface="Roboto Light"/>
              </a:rPr>
              <a:t>balm and mask</a:t>
            </a:r>
            <a:endParaRPr sz="1200" b="1" dirty="0">
              <a:latin typeface="Roboto"/>
              <a:ea typeface="Roboto"/>
              <a:cs typeface="Roboto"/>
              <a:sym typeface="Roboto"/>
            </a:endParaRPr>
          </a:p>
        </p:txBody>
      </p:sp>
      <p:pic>
        <p:nvPicPr>
          <p:cNvPr id="7" name="Image 6" descr="Une image contenant vase, mur, texte, intérieur&#10;&#10;Description générée automatiquement">
            <a:extLst>
              <a:ext uri="{FF2B5EF4-FFF2-40B4-BE49-F238E27FC236}">
                <a16:creationId xmlns:a16="http://schemas.microsoft.com/office/drawing/2014/main" id="{777DC6A8-B046-C167-93C3-75298C765845}"/>
              </a:ext>
            </a:extLst>
          </p:cNvPr>
          <p:cNvPicPr>
            <a:picLocks noChangeAspect="1"/>
          </p:cNvPicPr>
          <p:nvPr/>
        </p:nvPicPr>
        <p:blipFill rotWithShape="1">
          <a:blip r:embed="rId3">
            <a:extLst>
              <a:ext uri="{28A0092B-C50C-407E-A947-70E740481C1C}">
                <a14:useLocalDpi xmlns:a14="http://schemas.microsoft.com/office/drawing/2010/main" val="0"/>
              </a:ext>
            </a:extLst>
          </a:blip>
          <a:srcRect l="11779" t="11113" r="15202" b="15075"/>
          <a:stretch/>
        </p:blipFill>
        <p:spPr>
          <a:xfrm>
            <a:off x="188441" y="821933"/>
            <a:ext cx="4736049" cy="5732980"/>
          </a:xfrm>
          <a:prstGeom prst="rect">
            <a:avLst/>
          </a:prstGeom>
        </p:spPr>
      </p:pic>
      <p:pic>
        <p:nvPicPr>
          <p:cNvPr id="12" name="Image 11">
            <a:extLst>
              <a:ext uri="{FF2B5EF4-FFF2-40B4-BE49-F238E27FC236}">
                <a16:creationId xmlns:a16="http://schemas.microsoft.com/office/drawing/2014/main" id="{7D35C7B3-DFDE-E04C-42AE-D1EC23434EFC}"/>
              </a:ext>
            </a:extLst>
          </p:cNvPr>
          <p:cNvPicPr>
            <a:picLocks noChangeAspect="1"/>
          </p:cNvPicPr>
          <p:nvPr/>
        </p:nvPicPr>
        <p:blipFill>
          <a:blip r:embed="rId4"/>
          <a:stretch>
            <a:fillRect/>
          </a:stretch>
        </p:blipFill>
        <p:spPr>
          <a:xfrm>
            <a:off x="188441" y="5802531"/>
            <a:ext cx="714997" cy="752382"/>
          </a:xfrm>
          <a:prstGeom prst="rect">
            <a:avLst/>
          </a:prstGeom>
        </p:spPr>
      </p:pic>
      <p:sp>
        <p:nvSpPr>
          <p:cNvPr id="8" name="Espace réservé du titre 1">
            <a:extLst>
              <a:ext uri="{FF2B5EF4-FFF2-40B4-BE49-F238E27FC236}">
                <a16:creationId xmlns:a16="http://schemas.microsoft.com/office/drawing/2014/main" id="{D2EC906D-7C98-2A2C-4DA5-F9F2EAAF9F64}"/>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spTree>
    <p:extLst>
      <p:ext uri="{BB962C8B-B14F-4D97-AF65-F5344CB8AC3E}">
        <p14:creationId xmlns:p14="http://schemas.microsoft.com/office/powerpoint/2010/main" val="24110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CC8C-19D1-4947-86E9-B963A845A6AB}"/>
              </a:ext>
            </a:extLst>
          </p:cNvPr>
          <p:cNvSpPr/>
          <p:nvPr/>
        </p:nvSpPr>
        <p:spPr>
          <a:xfrm>
            <a:off x="1805212" y="919724"/>
            <a:ext cx="8784718" cy="307777"/>
          </a:xfrm>
          <a:prstGeom prst="rect">
            <a:avLst/>
          </a:prstGeom>
        </p:spPr>
        <p:txBody>
          <a:bodyPr wrap="square">
            <a:spAutoFit/>
          </a:bodyPr>
          <a:lstStyle/>
          <a:p>
            <a:pPr algn="ctr">
              <a:defRPr/>
            </a:pPr>
            <a:r>
              <a:rPr lang="en-US" sz="1400" dirty="0">
                <a:solidFill>
                  <a:prstClr val="black"/>
                </a:solidFill>
                <a:latin typeface="Roboto Light" panose="02000000000000000000" pitchFamily="2" charset="0"/>
                <a:ea typeface="Roboto Light" panose="02000000000000000000" pitchFamily="2" charset="0"/>
              </a:rPr>
              <a:t>The skin around the eyes and lips is particularly delicate and sensitive</a:t>
            </a:r>
          </a:p>
        </p:txBody>
      </p:sp>
      <p:grpSp>
        <p:nvGrpSpPr>
          <p:cNvPr id="22" name="Groupe 21">
            <a:extLst>
              <a:ext uri="{FF2B5EF4-FFF2-40B4-BE49-F238E27FC236}">
                <a16:creationId xmlns:a16="http://schemas.microsoft.com/office/drawing/2014/main" id="{FBD2D196-2BE2-49E3-959D-3E73B297A3CA}"/>
              </a:ext>
            </a:extLst>
          </p:cNvPr>
          <p:cNvGrpSpPr/>
          <p:nvPr/>
        </p:nvGrpSpPr>
        <p:grpSpPr>
          <a:xfrm>
            <a:off x="654253" y="3429000"/>
            <a:ext cx="1666217" cy="2102325"/>
            <a:chOff x="684358" y="2954334"/>
            <a:chExt cx="1666217" cy="2102325"/>
          </a:xfrm>
          <a:solidFill>
            <a:srgbClr val="F7DECA"/>
          </a:solidFill>
        </p:grpSpPr>
        <p:pic>
          <p:nvPicPr>
            <p:cNvPr id="19" name="Graphique 18" descr="Badge 1 avec un remplissage uni">
              <a:extLst>
                <a:ext uri="{FF2B5EF4-FFF2-40B4-BE49-F238E27FC236}">
                  <a16:creationId xmlns:a16="http://schemas.microsoft.com/office/drawing/2014/main" id="{3B118A4D-C814-4AFD-A4A6-77C48F2293C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0894" y="2954334"/>
              <a:ext cx="914400" cy="914400"/>
            </a:xfrm>
            <a:prstGeom prst="rect">
              <a:avLst/>
            </a:prstGeom>
          </p:spPr>
        </p:pic>
        <p:sp>
          <p:nvSpPr>
            <p:cNvPr id="27" name="ZoneTexte 26">
              <a:extLst>
                <a:ext uri="{FF2B5EF4-FFF2-40B4-BE49-F238E27FC236}">
                  <a16:creationId xmlns:a16="http://schemas.microsoft.com/office/drawing/2014/main" id="{82832A2C-08DE-48C2-A005-9E3FC75541E0}"/>
                </a:ext>
              </a:extLst>
            </p:cNvPr>
            <p:cNvSpPr txBox="1"/>
            <p:nvPr/>
          </p:nvSpPr>
          <p:spPr>
            <a:xfrm>
              <a:off x="684358" y="4545881"/>
              <a:ext cx="1666217" cy="510778"/>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THIN AND DELICATE SKIN</a:t>
              </a:r>
              <a:endParaRPr lang="fr-FR" sz="1200" dirty="0">
                <a:latin typeface="Roboto Light" panose="02000000000000000000" pitchFamily="2" charset="0"/>
                <a:ea typeface="Roboto Light" panose="02000000000000000000" pitchFamily="2" charset="0"/>
              </a:endParaRPr>
            </a:p>
          </p:txBody>
        </p:sp>
      </p:grpSp>
      <p:grpSp>
        <p:nvGrpSpPr>
          <p:cNvPr id="23" name="Groupe 22">
            <a:extLst>
              <a:ext uri="{FF2B5EF4-FFF2-40B4-BE49-F238E27FC236}">
                <a16:creationId xmlns:a16="http://schemas.microsoft.com/office/drawing/2014/main" id="{11850DFB-1D82-4886-9870-F31A225C4E7C}"/>
              </a:ext>
            </a:extLst>
          </p:cNvPr>
          <p:cNvGrpSpPr/>
          <p:nvPr/>
        </p:nvGrpSpPr>
        <p:grpSpPr>
          <a:xfrm>
            <a:off x="2785527" y="3413958"/>
            <a:ext cx="1980227" cy="2110546"/>
            <a:chOff x="1028368" y="2946112"/>
            <a:chExt cx="1980227" cy="2110546"/>
          </a:xfrm>
          <a:solidFill>
            <a:srgbClr val="F7DECA"/>
          </a:solidFill>
        </p:grpSpPr>
        <p:pic>
          <p:nvPicPr>
            <p:cNvPr id="17" name="Graphique 16" descr="Badge avec un remplissage uni">
              <a:extLst>
                <a:ext uri="{FF2B5EF4-FFF2-40B4-BE49-F238E27FC236}">
                  <a16:creationId xmlns:a16="http://schemas.microsoft.com/office/drawing/2014/main" id="{209D7DF1-B52C-4072-9F2F-D9AACC5268C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1281" y="2946112"/>
              <a:ext cx="914400" cy="914400"/>
            </a:xfrm>
            <a:prstGeom prst="rect">
              <a:avLst/>
            </a:prstGeom>
          </p:spPr>
        </p:pic>
        <p:sp>
          <p:nvSpPr>
            <p:cNvPr id="28" name="ZoneTexte 27">
              <a:extLst>
                <a:ext uri="{FF2B5EF4-FFF2-40B4-BE49-F238E27FC236}">
                  <a16:creationId xmlns:a16="http://schemas.microsoft.com/office/drawing/2014/main" id="{76FD91E0-F3B3-4FA1-93DE-CD7073582CB2}"/>
                </a:ext>
              </a:extLst>
            </p:cNvPr>
            <p:cNvSpPr txBox="1"/>
            <p:nvPr/>
          </p:nvSpPr>
          <p:spPr>
            <a:xfrm>
              <a:off x="1028368" y="4545880"/>
              <a:ext cx="1980227" cy="510778"/>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FEWER SEBACEOUS AND SWEAT GLANDS</a:t>
              </a:r>
              <a:endParaRPr lang="fr-FR" sz="1200" dirty="0">
                <a:latin typeface="Roboto Light" panose="02000000000000000000" pitchFamily="2" charset="0"/>
                <a:ea typeface="Roboto Light" panose="02000000000000000000" pitchFamily="2" charset="0"/>
              </a:endParaRPr>
            </a:p>
          </p:txBody>
        </p:sp>
      </p:grpSp>
      <p:grpSp>
        <p:nvGrpSpPr>
          <p:cNvPr id="30" name="Groupe 29">
            <a:extLst>
              <a:ext uri="{FF2B5EF4-FFF2-40B4-BE49-F238E27FC236}">
                <a16:creationId xmlns:a16="http://schemas.microsoft.com/office/drawing/2014/main" id="{407E6139-5CB8-4F63-9CFB-7BD492ACF024}"/>
              </a:ext>
            </a:extLst>
          </p:cNvPr>
          <p:cNvGrpSpPr/>
          <p:nvPr/>
        </p:nvGrpSpPr>
        <p:grpSpPr>
          <a:xfrm>
            <a:off x="5311088" y="3413958"/>
            <a:ext cx="1468119" cy="2123246"/>
            <a:chOff x="3107286" y="2933412"/>
            <a:chExt cx="1468119" cy="2123246"/>
          </a:xfrm>
          <a:solidFill>
            <a:srgbClr val="F7DECA"/>
          </a:solidFill>
        </p:grpSpPr>
        <p:pic>
          <p:nvPicPr>
            <p:cNvPr id="15" name="Graphique 14" descr="Badge 3 avec un remplissage uni">
              <a:extLst>
                <a:ext uri="{FF2B5EF4-FFF2-40B4-BE49-F238E27FC236}">
                  <a16:creationId xmlns:a16="http://schemas.microsoft.com/office/drawing/2014/main" id="{3699F68E-5C84-404D-AB2C-7B72C067879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81095" y="2933412"/>
              <a:ext cx="914400" cy="914400"/>
            </a:xfrm>
            <a:prstGeom prst="rect">
              <a:avLst/>
            </a:prstGeom>
          </p:spPr>
        </p:pic>
        <p:sp>
          <p:nvSpPr>
            <p:cNvPr id="29" name="ZoneTexte 28">
              <a:extLst>
                <a:ext uri="{FF2B5EF4-FFF2-40B4-BE49-F238E27FC236}">
                  <a16:creationId xmlns:a16="http://schemas.microsoft.com/office/drawing/2014/main" id="{4099668D-2144-41D5-9666-02960108AC02}"/>
                </a:ext>
              </a:extLst>
            </p:cNvPr>
            <p:cNvSpPr txBox="1"/>
            <p:nvPr/>
          </p:nvSpPr>
          <p:spPr>
            <a:xfrm>
              <a:off x="3107286" y="4545880"/>
              <a:ext cx="1468119"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LACK OF ADIPOSE TISSUE</a:t>
              </a:r>
            </a:p>
          </p:txBody>
        </p:sp>
      </p:grpSp>
      <p:grpSp>
        <p:nvGrpSpPr>
          <p:cNvPr id="32" name="Groupe 31">
            <a:extLst>
              <a:ext uri="{FF2B5EF4-FFF2-40B4-BE49-F238E27FC236}">
                <a16:creationId xmlns:a16="http://schemas.microsoft.com/office/drawing/2014/main" id="{F51889D0-4101-486C-A207-74E210F204A3}"/>
              </a:ext>
            </a:extLst>
          </p:cNvPr>
          <p:cNvGrpSpPr/>
          <p:nvPr/>
        </p:nvGrpSpPr>
        <p:grpSpPr>
          <a:xfrm>
            <a:off x="7333882" y="3413958"/>
            <a:ext cx="1980227" cy="2325681"/>
            <a:chOff x="4515600" y="2935288"/>
            <a:chExt cx="1980227" cy="2325681"/>
          </a:xfrm>
          <a:solidFill>
            <a:srgbClr val="F7DECA"/>
          </a:solidFill>
        </p:grpSpPr>
        <p:pic>
          <p:nvPicPr>
            <p:cNvPr id="13" name="Graphique 12" descr="Badge 4 avec un remplissage uni">
              <a:extLst>
                <a:ext uri="{FF2B5EF4-FFF2-40B4-BE49-F238E27FC236}">
                  <a16:creationId xmlns:a16="http://schemas.microsoft.com/office/drawing/2014/main" id="{C17EC2B1-F5AC-4722-B053-3CB1FE0CC88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48513" y="2935288"/>
              <a:ext cx="914400" cy="914400"/>
            </a:xfrm>
            <a:prstGeom prst="rect">
              <a:avLst/>
            </a:prstGeom>
          </p:spPr>
        </p:pic>
        <p:sp>
          <p:nvSpPr>
            <p:cNvPr id="31" name="ZoneTexte 30">
              <a:extLst>
                <a:ext uri="{FF2B5EF4-FFF2-40B4-BE49-F238E27FC236}">
                  <a16:creationId xmlns:a16="http://schemas.microsoft.com/office/drawing/2014/main" id="{E1B4FF9D-D50A-423B-8FFE-6781448AC13E}"/>
                </a:ext>
              </a:extLst>
            </p:cNvPr>
            <p:cNvSpPr txBox="1"/>
            <p:nvPr/>
          </p:nvSpPr>
          <p:spPr>
            <a:xfrm>
              <a:off x="4515600" y="4545880"/>
              <a:ext cx="1980227" cy="715089"/>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PRESENCE OF MUSCLES AND REPEATED MOVEMENTS</a:t>
              </a:r>
              <a:endParaRPr lang="fr-FR" sz="1200" dirty="0">
                <a:latin typeface="Roboto Light" panose="02000000000000000000" pitchFamily="2" charset="0"/>
                <a:ea typeface="Roboto Light" panose="02000000000000000000" pitchFamily="2" charset="0"/>
              </a:endParaRPr>
            </a:p>
          </p:txBody>
        </p:sp>
      </p:grpSp>
      <p:grpSp>
        <p:nvGrpSpPr>
          <p:cNvPr id="34" name="Groupe 33">
            <a:extLst>
              <a:ext uri="{FF2B5EF4-FFF2-40B4-BE49-F238E27FC236}">
                <a16:creationId xmlns:a16="http://schemas.microsoft.com/office/drawing/2014/main" id="{E44DEF9F-73D5-4E38-8A5B-0D9249C971C3}"/>
              </a:ext>
            </a:extLst>
          </p:cNvPr>
          <p:cNvGrpSpPr/>
          <p:nvPr/>
        </p:nvGrpSpPr>
        <p:grpSpPr>
          <a:xfrm>
            <a:off x="9783408" y="3413958"/>
            <a:ext cx="1980226" cy="2325681"/>
            <a:chOff x="5638602" y="2935288"/>
            <a:chExt cx="1980226" cy="2325681"/>
          </a:xfrm>
          <a:solidFill>
            <a:srgbClr val="F7DECA"/>
          </a:solidFill>
        </p:grpSpPr>
        <p:pic>
          <p:nvPicPr>
            <p:cNvPr id="11" name="Graphique 10" descr="Badge 5 avec un remplissage uni">
              <a:extLst>
                <a:ext uri="{FF2B5EF4-FFF2-40B4-BE49-F238E27FC236}">
                  <a16:creationId xmlns:a16="http://schemas.microsoft.com/office/drawing/2014/main" id="{5A51DD98-29BF-4C82-BC0B-FF8288E88D3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71515" y="2935288"/>
              <a:ext cx="914400" cy="914400"/>
            </a:xfrm>
            <a:prstGeom prst="rect">
              <a:avLst/>
            </a:prstGeom>
          </p:spPr>
        </p:pic>
        <p:sp>
          <p:nvSpPr>
            <p:cNvPr id="33" name="ZoneTexte 32">
              <a:extLst>
                <a:ext uri="{FF2B5EF4-FFF2-40B4-BE49-F238E27FC236}">
                  <a16:creationId xmlns:a16="http://schemas.microsoft.com/office/drawing/2014/main" id="{333A061F-C363-4BF2-8C64-F517DDA05E1C}"/>
                </a:ext>
              </a:extLst>
            </p:cNvPr>
            <p:cNvSpPr txBox="1"/>
            <p:nvPr/>
          </p:nvSpPr>
          <p:spPr>
            <a:xfrm>
              <a:off x="5638602" y="4545880"/>
              <a:ext cx="1980226"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CONSTANT EXPOSURE TO EXTERNAL ELEMENTS</a:t>
              </a:r>
            </a:p>
          </p:txBody>
        </p:sp>
      </p:grpSp>
      <p:sp>
        <p:nvSpPr>
          <p:cNvPr id="42" name="Titre 2">
            <a:extLst>
              <a:ext uri="{FF2B5EF4-FFF2-40B4-BE49-F238E27FC236}">
                <a16:creationId xmlns:a16="http://schemas.microsoft.com/office/drawing/2014/main" id="{6CB1544A-EB15-44D9-908E-F18E45E39916}"/>
              </a:ext>
            </a:extLst>
          </p:cNvPr>
          <p:cNvSpPr txBox="1">
            <a:spLocks/>
          </p:cNvSpPr>
          <p:nvPr/>
        </p:nvSpPr>
        <p:spPr>
          <a:xfrm>
            <a:off x="1952017" y="-2636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What are the particularities of the </a:t>
            </a:r>
          </a:p>
          <a:p>
            <a:pPr algn="ctr"/>
            <a:r>
              <a:rPr lang="en-US" sz="3200" dirty="0">
                <a:solidFill>
                  <a:srgbClr val="3E3E3E"/>
                </a:solidFill>
                <a:latin typeface="KyivType Sans2" panose="00000500000000000000" pitchFamily="50" charset="0"/>
              </a:rPr>
              <a:t>EYE &amp; LIPS CONTOUR AREA </a:t>
            </a:r>
            <a:r>
              <a:rPr lang="en-US" sz="2800" dirty="0">
                <a:solidFill>
                  <a:srgbClr val="3E3E3E"/>
                </a:solidFill>
                <a:latin typeface="KyivType Sans2" panose="00000500000000000000" pitchFamily="50" charset="0"/>
              </a:rPr>
              <a:t>?</a:t>
            </a:r>
            <a:endParaRPr lang="fr-FR" sz="2800" dirty="0">
              <a:solidFill>
                <a:srgbClr val="3E3E3E"/>
              </a:solidFill>
              <a:latin typeface="KyivType Sans2" panose="00000500000000000000" pitchFamily="50" charset="0"/>
            </a:endParaRPr>
          </a:p>
        </p:txBody>
      </p:sp>
      <p:pic>
        <p:nvPicPr>
          <p:cNvPr id="6" name="Image 5" descr="Une image contenant Police, Graphique, conception, art&#10;&#10;Description générée automatiquement">
            <a:extLst>
              <a:ext uri="{FF2B5EF4-FFF2-40B4-BE49-F238E27FC236}">
                <a16:creationId xmlns:a16="http://schemas.microsoft.com/office/drawing/2014/main" id="{BA41F6E4-627C-C92B-473D-29D19CDF95CF}"/>
              </a:ext>
            </a:extLst>
          </p:cNvPr>
          <p:cNvPicPr>
            <a:picLocks noChangeAspect="1"/>
          </p:cNvPicPr>
          <p:nvPr/>
        </p:nvPicPr>
        <p:blipFill rotWithShape="1">
          <a:blip r:embed="rId13">
            <a:extLst>
              <a:ext uri="{28A0092B-C50C-407E-A947-70E740481C1C}">
                <a14:useLocalDpi xmlns:a14="http://schemas.microsoft.com/office/drawing/2010/main" val="0"/>
              </a:ext>
            </a:extLst>
          </a:blip>
          <a:srcRect l="46486" r="30830" b="58237"/>
          <a:stretch/>
        </p:blipFill>
        <p:spPr>
          <a:xfrm>
            <a:off x="9932957" y="2119629"/>
            <a:ext cx="1297764" cy="1244396"/>
          </a:xfrm>
          <a:prstGeom prst="rect">
            <a:avLst/>
          </a:prstGeom>
        </p:spPr>
      </p:pic>
      <p:pic>
        <p:nvPicPr>
          <p:cNvPr id="7" name="Image 6" descr="Une image contenant Police, Graphique, conception, art&#10;&#10;Description générée automatiquement">
            <a:extLst>
              <a:ext uri="{FF2B5EF4-FFF2-40B4-BE49-F238E27FC236}">
                <a16:creationId xmlns:a16="http://schemas.microsoft.com/office/drawing/2014/main" id="{988C0F4D-E181-6E9C-26D0-96A65AAB8EC9}"/>
              </a:ext>
            </a:extLst>
          </p:cNvPr>
          <p:cNvPicPr>
            <a:picLocks noChangeAspect="1"/>
          </p:cNvPicPr>
          <p:nvPr/>
        </p:nvPicPr>
        <p:blipFill rotWithShape="1">
          <a:blip r:embed="rId13">
            <a:extLst>
              <a:ext uri="{28A0092B-C50C-407E-A947-70E740481C1C}">
                <a14:useLocalDpi xmlns:a14="http://schemas.microsoft.com/office/drawing/2010/main" val="0"/>
              </a:ext>
            </a:extLst>
          </a:blip>
          <a:srcRect l="69246" r="1" b="63864"/>
          <a:stretch/>
        </p:blipFill>
        <p:spPr>
          <a:xfrm>
            <a:off x="5207000" y="2177527"/>
            <a:ext cx="1759381" cy="1076726"/>
          </a:xfrm>
          <a:prstGeom prst="rect">
            <a:avLst/>
          </a:prstGeom>
        </p:spPr>
      </p:pic>
      <p:pic>
        <p:nvPicPr>
          <p:cNvPr id="8" name="Image 7" descr="Une image contenant Police, Graphique, conception, art&#10;&#10;Description générée automatiquement">
            <a:extLst>
              <a:ext uri="{FF2B5EF4-FFF2-40B4-BE49-F238E27FC236}">
                <a16:creationId xmlns:a16="http://schemas.microsoft.com/office/drawing/2014/main" id="{5C7030AA-9699-BC56-6FED-243E32D9263F}"/>
              </a:ext>
            </a:extLst>
          </p:cNvPr>
          <p:cNvPicPr>
            <a:picLocks noChangeAspect="1"/>
          </p:cNvPicPr>
          <p:nvPr/>
        </p:nvPicPr>
        <p:blipFill rotWithShape="1">
          <a:blip r:embed="rId13">
            <a:duotone>
              <a:prstClr val="black"/>
              <a:schemeClr val="tx2">
                <a:tint val="45000"/>
                <a:satMod val="400000"/>
              </a:schemeClr>
            </a:duotone>
            <a:extLst>
              <a:ext uri="{28A0092B-C50C-407E-A947-70E740481C1C}">
                <a14:useLocalDpi xmlns:a14="http://schemas.microsoft.com/office/drawing/2010/main" val="0"/>
              </a:ext>
            </a:extLst>
          </a:blip>
          <a:srcRect t="45086" r="74338"/>
          <a:stretch/>
        </p:blipFill>
        <p:spPr>
          <a:xfrm>
            <a:off x="7584378" y="1923693"/>
            <a:ext cx="1468119" cy="1636268"/>
          </a:xfrm>
          <a:prstGeom prst="rect">
            <a:avLst/>
          </a:prstGeom>
        </p:spPr>
      </p:pic>
      <p:pic>
        <p:nvPicPr>
          <p:cNvPr id="9" name="Image 8" descr="Une image contenant Police, Graphique, conception, art&#10;&#10;Description générée automatiquement">
            <a:extLst>
              <a:ext uri="{FF2B5EF4-FFF2-40B4-BE49-F238E27FC236}">
                <a16:creationId xmlns:a16="http://schemas.microsoft.com/office/drawing/2014/main" id="{41206098-1C7B-5D73-C864-FCA56C4C6087}"/>
              </a:ext>
            </a:extLst>
          </p:cNvPr>
          <p:cNvPicPr>
            <a:picLocks noChangeAspect="1"/>
          </p:cNvPicPr>
          <p:nvPr/>
        </p:nvPicPr>
        <p:blipFill rotWithShape="1">
          <a:blip r:embed="rId13">
            <a:extLst>
              <a:ext uri="{28A0092B-C50C-407E-A947-70E740481C1C}">
                <a14:useLocalDpi xmlns:a14="http://schemas.microsoft.com/office/drawing/2010/main" val="0"/>
              </a:ext>
            </a:extLst>
          </a:blip>
          <a:srcRect l="26185" t="1661" r="51131" b="56576"/>
          <a:stretch/>
        </p:blipFill>
        <p:spPr>
          <a:xfrm>
            <a:off x="3126758" y="2119629"/>
            <a:ext cx="1297764" cy="1244396"/>
          </a:xfrm>
          <a:prstGeom prst="rect">
            <a:avLst/>
          </a:prstGeom>
        </p:spPr>
      </p:pic>
      <p:pic>
        <p:nvPicPr>
          <p:cNvPr id="10" name="Image 9" descr="Une image contenant Police, Graphique, conception, art&#10;&#10;Description générée automatiquement">
            <a:extLst>
              <a:ext uri="{FF2B5EF4-FFF2-40B4-BE49-F238E27FC236}">
                <a16:creationId xmlns:a16="http://schemas.microsoft.com/office/drawing/2014/main" id="{F1A73CD6-487D-FCAD-876D-538109C43554}"/>
              </a:ext>
            </a:extLst>
          </p:cNvPr>
          <p:cNvPicPr>
            <a:picLocks noChangeAspect="1"/>
          </p:cNvPicPr>
          <p:nvPr/>
        </p:nvPicPr>
        <p:blipFill rotWithShape="1">
          <a:blip r:embed="rId13">
            <a:extLst>
              <a:ext uri="{28A0092B-C50C-407E-A947-70E740481C1C}">
                <a14:useLocalDpi xmlns:a14="http://schemas.microsoft.com/office/drawing/2010/main" val="0"/>
              </a:ext>
            </a:extLst>
          </a:blip>
          <a:srcRect l="2450" t="-267" r="74866" b="58504"/>
          <a:stretch/>
        </p:blipFill>
        <p:spPr>
          <a:xfrm>
            <a:off x="856218" y="2169562"/>
            <a:ext cx="1297764" cy="1244396"/>
          </a:xfrm>
          <a:prstGeom prst="rect">
            <a:avLst/>
          </a:prstGeom>
        </p:spPr>
      </p:pic>
    </p:spTree>
    <p:extLst>
      <p:ext uri="{BB962C8B-B14F-4D97-AF65-F5344CB8AC3E}">
        <p14:creationId xmlns:p14="http://schemas.microsoft.com/office/powerpoint/2010/main" val="13386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roquis, illustration, dessin, dessin humoristique&#10;&#10;Description générée automatiquement">
            <a:extLst>
              <a:ext uri="{FF2B5EF4-FFF2-40B4-BE49-F238E27FC236}">
                <a16:creationId xmlns:a16="http://schemas.microsoft.com/office/drawing/2014/main" id="{91CD7ECC-F5C0-982D-E8AA-D1714EBB1544}"/>
              </a:ext>
            </a:extLst>
          </p:cNvPr>
          <p:cNvPicPr>
            <a:picLocks noChangeAspect="1"/>
          </p:cNvPicPr>
          <p:nvPr/>
        </p:nvPicPr>
        <p:blipFill rotWithShape="1">
          <a:blip r:embed="rId3">
            <a:extLst>
              <a:ext uri="{28A0092B-C50C-407E-A947-70E740481C1C}">
                <a14:useLocalDpi xmlns:a14="http://schemas.microsoft.com/office/drawing/2010/main" val="0"/>
              </a:ext>
            </a:extLst>
          </a:blip>
          <a:srcRect r="61774"/>
          <a:stretch/>
        </p:blipFill>
        <p:spPr>
          <a:xfrm>
            <a:off x="-100775" y="1646682"/>
            <a:ext cx="2770823" cy="3771900"/>
          </a:xfrm>
          <a:prstGeom prst="rect">
            <a:avLst/>
          </a:prstGeom>
        </p:spPr>
      </p:pic>
      <p:pic>
        <p:nvPicPr>
          <p:cNvPr id="7" name="Image 6" descr="Une image contenant croquis, illustration, dessin, dessin humoristique&#10;&#10;Description générée automatiquement">
            <a:extLst>
              <a:ext uri="{FF2B5EF4-FFF2-40B4-BE49-F238E27FC236}">
                <a16:creationId xmlns:a16="http://schemas.microsoft.com/office/drawing/2014/main" id="{B2F69C7B-B4E7-E0F7-D3C8-C59835F13109}"/>
              </a:ext>
            </a:extLst>
          </p:cNvPr>
          <p:cNvPicPr>
            <a:picLocks noChangeAspect="1"/>
          </p:cNvPicPr>
          <p:nvPr/>
        </p:nvPicPr>
        <p:blipFill rotWithShape="1">
          <a:blip r:embed="rId3">
            <a:extLst>
              <a:ext uri="{28A0092B-C50C-407E-A947-70E740481C1C}">
                <a14:useLocalDpi xmlns:a14="http://schemas.microsoft.com/office/drawing/2010/main" val="0"/>
              </a:ext>
            </a:extLst>
          </a:blip>
          <a:srcRect l="56347" t="1293" r="297" b="-1293"/>
          <a:stretch/>
        </p:blipFill>
        <p:spPr>
          <a:xfrm>
            <a:off x="8937433" y="3106651"/>
            <a:ext cx="3142679" cy="3771900"/>
          </a:xfrm>
          <a:prstGeom prst="rect">
            <a:avLst/>
          </a:prstGeom>
        </p:spPr>
      </p:pic>
      <p:sp>
        <p:nvSpPr>
          <p:cNvPr id="8" name="Google Shape;808;p78">
            <a:extLst>
              <a:ext uri="{FF2B5EF4-FFF2-40B4-BE49-F238E27FC236}">
                <a16:creationId xmlns:a16="http://schemas.microsoft.com/office/drawing/2014/main" id="{7CBE2629-748B-048F-108B-6B57C2AD2C3B}"/>
              </a:ext>
            </a:extLst>
          </p:cNvPr>
          <p:cNvSpPr txBox="1"/>
          <p:nvPr/>
        </p:nvSpPr>
        <p:spPr>
          <a:xfrm>
            <a:off x="2816352" y="11925"/>
            <a:ext cx="6534912" cy="587813"/>
          </a:xfrm>
          <a:prstGeom prst="rect">
            <a:avLst/>
          </a:prstGeom>
          <a:noFill/>
          <a:ln>
            <a:noFill/>
          </a:ln>
        </p:spPr>
        <p:txBody>
          <a:bodyPr spcFirstLastPara="1" wrap="square" lIns="91433" tIns="45700" rIns="91433" bIns="45700" anchor="t" anchorCtr="0">
            <a:spAutoFit/>
          </a:bodyPr>
          <a:lstStyle/>
          <a:p>
            <a:pPr marL="126997" algn="ctr">
              <a:lnSpc>
                <a:spcPct val="115000"/>
              </a:lnSpc>
              <a:buClr>
                <a:srgbClr val="00B050"/>
              </a:buClr>
              <a:buSzPts val="1300"/>
            </a:pPr>
            <a:r>
              <a:rPr lang="fr-FR" sz="2800" dirty="0">
                <a:solidFill>
                  <a:srgbClr val="3A3838"/>
                </a:solidFill>
                <a:latin typeface="KyivType Sans2" panose="00000500000000000000" pitchFamily="50" charset="0"/>
                <a:ea typeface="Roboto Light"/>
                <a:cs typeface="Roboto Light"/>
                <a:sym typeface="Roboto Light"/>
              </a:rPr>
              <a:t>FACIAL MUSCLES</a:t>
            </a:r>
            <a:r>
              <a:rPr lang="en" sz="1100" dirty="0">
                <a:solidFill>
                  <a:srgbClr val="3A3838"/>
                </a:solidFill>
                <a:latin typeface="KyivType Sans2" panose="00000500000000000000" pitchFamily="50" charset="0"/>
                <a:ea typeface="Roboto Light"/>
                <a:cs typeface="Roboto Light"/>
                <a:sym typeface="Roboto Light"/>
              </a:rPr>
              <a:t>– </a:t>
            </a:r>
            <a:r>
              <a:rPr lang="fr-FR" sz="1100" dirty="0" err="1">
                <a:solidFill>
                  <a:srgbClr val="3A3838"/>
                </a:solidFill>
                <a:latin typeface="KyivType Sans2" panose="00000500000000000000" pitchFamily="50" charset="0"/>
                <a:ea typeface="Roboto Light"/>
                <a:cs typeface="Roboto Light"/>
                <a:sym typeface="Roboto Light"/>
              </a:rPr>
              <a:t>upper</a:t>
            </a:r>
            <a:r>
              <a:rPr lang="fr-FR" sz="1100" dirty="0">
                <a:solidFill>
                  <a:srgbClr val="3A3838"/>
                </a:solidFill>
                <a:latin typeface="KyivType Sans2" panose="00000500000000000000" pitchFamily="50" charset="0"/>
                <a:ea typeface="Roboto Light"/>
                <a:cs typeface="Roboto Light"/>
                <a:sym typeface="Roboto Light"/>
              </a:rPr>
              <a:t> part</a:t>
            </a:r>
            <a:endParaRPr sz="2000" dirty="0">
              <a:latin typeface="KyivType Sans2" panose="00000500000000000000" pitchFamily="50" charset="0"/>
              <a:ea typeface="Roboto"/>
              <a:cs typeface="Roboto"/>
              <a:sym typeface="Roboto"/>
            </a:endParaRPr>
          </a:p>
        </p:txBody>
      </p:sp>
      <p:sp>
        <p:nvSpPr>
          <p:cNvPr id="9" name="Google Shape;809;p78">
            <a:extLst>
              <a:ext uri="{FF2B5EF4-FFF2-40B4-BE49-F238E27FC236}">
                <a16:creationId xmlns:a16="http://schemas.microsoft.com/office/drawing/2014/main" id="{05A53EBA-2ADB-4DD4-211D-DF1133BFA6E0}"/>
              </a:ext>
            </a:extLst>
          </p:cNvPr>
          <p:cNvSpPr txBox="1"/>
          <p:nvPr/>
        </p:nvSpPr>
        <p:spPr>
          <a:xfrm>
            <a:off x="3930546" y="2608335"/>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US" sz="1733" dirty="0">
                <a:solidFill>
                  <a:srgbClr val="3A3838"/>
                </a:solidFill>
                <a:latin typeface="Roboto Light"/>
                <a:ea typeface="Roboto Light"/>
                <a:cs typeface="Roboto Light"/>
                <a:sym typeface="Roboto Light"/>
              </a:rPr>
              <a:t>Eyebrow corrugator</a:t>
            </a:r>
          </a:p>
          <a:p>
            <a:pPr marL="279393">
              <a:buClr>
                <a:srgbClr val="00B050"/>
              </a:buClr>
              <a:buSzPts val="1300"/>
            </a:pPr>
            <a:r>
              <a:rPr lang="en-US" sz="1733" b="1" dirty="0">
                <a:solidFill>
                  <a:srgbClr val="3A3838"/>
                </a:solidFill>
                <a:latin typeface="Roboto Light"/>
                <a:ea typeface="Roboto Light"/>
                <a:cs typeface="Roboto Light"/>
                <a:sym typeface="Roboto Light"/>
              </a:rPr>
              <a:t>For frowning the eyebrows</a:t>
            </a:r>
            <a:endParaRPr sz="1733" b="1" dirty="0">
              <a:solidFill>
                <a:srgbClr val="3A3838"/>
              </a:solidFill>
              <a:latin typeface="Roboto Light"/>
              <a:ea typeface="Roboto Light"/>
              <a:cs typeface="Roboto Light"/>
              <a:sym typeface="Roboto Light"/>
            </a:endParaRPr>
          </a:p>
        </p:txBody>
      </p:sp>
      <p:sp>
        <p:nvSpPr>
          <p:cNvPr id="10" name="Google Shape;809;p78">
            <a:extLst>
              <a:ext uri="{FF2B5EF4-FFF2-40B4-BE49-F238E27FC236}">
                <a16:creationId xmlns:a16="http://schemas.microsoft.com/office/drawing/2014/main" id="{EE2565AC-B0C2-0F03-869B-8909447ED436}"/>
              </a:ext>
            </a:extLst>
          </p:cNvPr>
          <p:cNvSpPr txBox="1"/>
          <p:nvPr/>
        </p:nvSpPr>
        <p:spPr>
          <a:xfrm>
            <a:off x="3930546" y="1783501"/>
            <a:ext cx="695691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US" sz="1733" dirty="0">
                <a:solidFill>
                  <a:srgbClr val="3A3838"/>
                </a:solidFill>
                <a:latin typeface="Roboto Light"/>
                <a:ea typeface="Roboto Light"/>
                <a:cs typeface="Roboto Light"/>
                <a:sym typeface="Roboto Light"/>
              </a:rPr>
              <a:t>Frontal</a:t>
            </a:r>
          </a:p>
          <a:p>
            <a:pPr marL="279393">
              <a:buClr>
                <a:srgbClr val="00B050"/>
              </a:buClr>
              <a:buSzPts val="1300"/>
            </a:pPr>
            <a:r>
              <a:rPr lang="en-US" sz="1733" b="1" dirty="0">
                <a:solidFill>
                  <a:srgbClr val="3A3838"/>
                </a:solidFill>
                <a:latin typeface="Roboto Light"/>
                <a:ea typeface="Roboto Light"/>
                <a:cs typeface="Roboto Light"/>
                <a:sym typeface="Roboto Light"/>
              </a:rPr>
              <a:t>Lifts the eyebrows and lowers the hairline</a:t>
            </a:r>
            <a:endParaRPr sz="1733" b="1" dirty="0">
              <a:solidFill>
                <a:srgbClr val="3A3838"/>
              </a:solidFill>
              <a:latin typeface="Roboto Light"/>
              <a:ea typeface="Roboto Light"/>
              <a:cs typeface="Roboto Light"/>
              <a:sym typeface="Roboto Light"/>
            </a:endParaRPr>
          </a:p>
        </p:txBody>
      </p:sp>
      <p:sp>
        <p:nvSpPr>
          <p:cNvPr id="11" name="Google Shape;809;p78">
            <a:extLst>
              <a:ext uri="{FF2B5EF4-FFF2-40B4-BE49-F238E27FC236}">
                <a16:creationId xmlns:a16="http://schemas.microsoft.com/office/drawing/2014/main" id="{561E1D21-95B3-28F2-8FCC-199134905E9A}"/>
              </a:ext>
            </a:extLst>
          </p:cNvPr>
          <p:cNvSpPr txBox="1"/>
          <p:nvPr/>
        </p:nvSpPr>
        <p:spPr>
          <a:xfrm>
            <a:off x="3930546" y="3311250"/>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US" sz="1733" dirty="0">
                <a:solidFill>
                  <a:srgbClr val="3A3838"/>
                </a:solidFill>
                <a:latin typeface="Roboto Light"/>
                <a:ea typeface="Roboto Light"/>
                <a:cs typeface="Roboto Light"/>
                <a:sym typeface="Roboto Light"/>
              </a:rPr>
              <a:t>Eye orbicularis </a:t>
            </a:r>
          </a:p>
          <a:p>
            <a:pPr marL="279393">
              <a:buClr>
                <a:srgbClr val="00B050"/>
              </a:buClr>
              <a:buSzPts val="1300"/>
            </a:pPr>
            <a:r>
              <a:rPr lang="en-US" sz="1733" b="1" dirty="0">
                <a:solidFill>
                  <a:srgbClr val="3A3838"/>
                </a:solidFill>
                <a:latin typeface="Roboto Light"/>
                <a:ea typeface="Roboto Light"/>
                <a:cs typeface="Roboto Light"/>
                <a:sym typeface="Roboto Light"/>
              </a:rPr>
              <a:t>Allows you to blink and close your eye</a:t>
            </a:r>
            <a:endParaRPr sz="1733" b="1" dirty="0">
              <a:solidFill>
                <a:srgbClr val="3A3838"/>
              </a:solidFill>
              <a:latin typeface="Roboto Light"/>
              <a:ea typeface="Roboto Light"/>
              <a:cs typeface="Roboto Light"/>
              <a:sym typeface="Roboto Light"/>
            </a:endParaRPr>
          </a:p>
        </p:txBody>
      </p:sp>
      <p:sp>
        <p:nvSpPr>
          <p:cNvPr id="12" name="Google Shape;809;p78">
            <a:extLst>
              <a:ext uri="{FF2B5EF4-FFF2-40B4-BE49-F238E27FC236}">
                <a16:creationId xmlns:a16="http://schemas.microsoft.com/office/drawing/2014/main" id="{EB99731D-89D5-FA6B-5E4F-4636B660F6B1}"/>
              </a:ext>
            </a:extLst>
          </p:cNvPr>
          <p:cNvSpPr txBox="1"/>
          <p:nvPr/>
        </p:nvSpPr>
        <p:spPr>
          <a:xfrm>
            <a:off x="3930546" y="4050741"/>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Procerus (pyramidal)</a:t>
            </a:r>
          </a:p>
          <a:p>
            <a:pPr marL="279393">
              <a:buClr>
                <a:srgbClr val="00B050"/>
              </a:buClr>
              <a:buSzPts val="1300"/>
            </a:pPr>
            <a:r>
              <a:rPr lang="en-US" sz="1733" b="1" dirty="0">
                <a:solidFill>
                  <a:srgbClr val="3A3838"/>
                </a:solidFill>
                <a:latin typeface="Roboto Light"/>
                <a:ea typeface="Roboto Light"/>
                <a:cs typeface="Roboto Light"/>
                <a:sym typeface="Roboto Light"/>
              </a:rPr>
              <a:t>Lowers the head of the eyebrow</a:t>
            </a:r>
            <a:endParaRPr sz="1733" b="1" dirty="0">
              <a:solidFill>
                <a:srgbClr val="3A3838"/>
              </a:solidFill>
              <a:latin typeface="Roboto Light"/>
              <a:ea typeface="Roboto Light"/>
              <a:cs typeface="Roboto Light"/>
              <a:sym typeface="Roboto Light"/>
            </a:endParaRPr>
          </a:p>
        </p:txBody>
      </p:sp>
      <p:grpSp>
        <p:nvGrpSpPr>
          <p:cNvPr id="19" name="Groupe 18">
            <a:extLst>
              <a:ext uri="{FF2B5EF4-FFF2-40B4-BE49-F238E27FC236}">
                <a16:creationId xmlns:a16="http://schemas.microsoft.com/office/drawing/2014/main" id="{97BA6AAE-3398-55B9-CCA6-EC053423D767}"/>
              </a:ext>
            </a:extLst>
          </p:cNvPr>
          <p:cNvGrpSpPr/>
          <p:nvPr/>
        </p:nvGrpSpPr>
        <p:grpSpPr>
          <a:xfrm>
            <a:off x="1299960" y="3052622"/>
            <a:ext cx="2577096" cy="1178002"/>
            <a:chOff x="1299960" y="3052622"/>
            <a:chExt cx="2577096" cy="1178002"/>
          </a:xfrm>
        </p:grpSpPr>
        <p:grpSp>
          <p:nvGrpSpPr>
            <p:cNvPr id="17" name="Groupe 16">
              <a:extLst>
                <a:ext uri="{FF2B5EF4-FFF2-40B4-BE49-F238E27FC236}">
                  <a16:creationId xmlns:a16="http://schemas.microsoft.com/office/drawing/2014/main" id="{76D7097E-D48E-5158-0A08-02D8751EFFBF}"/>
                </a:ext>
              </a:extLst>
            </p:cNvPr>
            <p:cNvGrpSpPr/>
            <p:nvPr/>
          </p:nvGrpSpPr>
          <p:grpSpPr>
            <a:xfrm>
              <a:off x="1299960" y="3075483"/>
              <a:ext cx="2577096" cy="1155141"/>
              <a:chOff x="1299960" y="3075483"/>
              <a:chExt cx="2577096" cy="1155141"/>
            </a:xfrm>
          </p:grpSpPr>
          <p:cxnSp>
            <p:nvCxnSpPr>
              <p:cNvPr id="14" name="Connecteur droit 13">
                <a:extLst>
                  <a:ext uri="{FF2B5EF4-FFF2-40B4-BE49-F238E27FC236}">
                    <a16:creationId xmlns:a16="http://schemas.microsoft.com/office/drawing/2014/main" id="{320910AF-2479-73B8-6878-E63F48A63895}"/>
                  </a:ext>
                </a:extLst>
              </p:cNvPr>
              <p:cNvCxnSpPr/>
              <p:nvPr/>
            </p:nvCxnSpPr>
            <p:spPr>
              <a:xfrm flipH="1">
                <a:off x="2592312" y="4230624"/>
                <a:ext cx="12847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DD9A16F3-0E1F-88A8-7B53-4117C7E5D522}"/>
                  </a:ext>
                </a:extLst>
              </p:cNvPr>
              <p:cNvCxnSpPr>
                <a:cxnSpLocks/>
              </p:cNvCxnSpPr>
              <p:nvPr/>
            </p:nvCxnSpPr>
            <p:spPr>
              <a:xfrm flipH="1" flipV="1">
                <a:off x="1299960" y="3075483"/>
                <a:ext cx="1292352" cy="11551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Organigramme : Connecteur 17">
              <a:extLst>
                <a:ext uri="{FF2B5EF4-FFF2-40B4-BE49-F238E27FC236}">
                  <a16:creationId xmlns:a16="http://schemas.microsoft.com/office/drawing/2014/main" id="{8D67F4AE-C14F-823D-1114-5FEB12AA173E}"/>
                </a:ext>
              </a:extLst>
            </p:cNvPr>
            <p:cNvSpPr/>
            <p:nvPr/>
          </p:nvSpPr>
          <p:spPr>
            <a:xfrm>
              <a:off x="1299960" y="3052622"/>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58FCA667-680E-1198-492B-E6C445FD588C}"/>
              </a:ext>
            </a:extLst>
          </p:cNvPr>
          <p:cNvGrpSpPr/>
          <p:nvPr/>
        </p:nvGrpSpPr>
        <p:grpSpPr>
          <a:xfrm>
            <a:off x="2113103" y="3458695"/>
            <a:ext cx="1739707" cy="45719"/>
            <a:chOff x="2113103" y="3361159"/>
            <a:chExt cx="1739707" cy="45719"/>
          </a:xfrm>
        </p:grpSpPr>
        <p:cxnSp>
          <p:nvCxnSpPr>
            <p:cNvPr id="20" name="Connecteur droit 19">
              <a:extLst>
                <a:ext uri="{FF2B5EF4-FFF2-40B4-BE49-F238E27FC236}">
                  <a16:creationId xmlns:a16="http://schemas.microsoft.com/office/drawing/2014/main" id="{5CD4B141-F400-B6E9-D30E-A5251433BED0}"/>
                </a:ext>
              </a:extLst>
            </p:cNvPr>
            <p:cNvCxnSpPr>
              <a:cxnSpLocks/>
            </p:cNvCxnSpPr>
            <p:nvPr/>
          </p:nvCxnSpPr>
          <p:spPr>
            <a:xfrm flipH="1">
              <a:off x="2113103" y="3384020"/>
              <a:ext cx="173970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Organigramme : Connecteur 20">
              <a:extLst>
                <a:ext uri="{FF2B5EF4-FFF2-40B4-BE49-F238E27FC236}">
                  <a16:creationId xmlns:a16="http://schemas.microsoft.com/office/drawing/2014/main" id="{54B3CC04-4E33-E937-2095-8141AB1FF052}"/>
                </a:ext>
              </a:extLst>
            </p:cNvPr>
            <p:cNvSpPr/>
            <p:nvPr/>
          </p:nvSpPr>
          <p:spPr>
            <a:xfrm>
              <a:off x="2113103" y="3361159"/>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1BC76238-475E-7B5F-A0F2-7112CD0DBD19}"/>
              </a:ext>
            </a:extLst>
          </p:cNvPr>
          <p:cNvGrpSpPr/>
          <p:nvPr/>
        </p:nvGrpSpPr>
        <p:grpSpPr>
          <a:xfrm>
            <a:off x="1757172" y="2904702"/>
            <a:ext cx="2119883" cy="45719"/>
            <a:chOff x="1757172" y="2904702"/>
            <a:chExt cx="2119883" cy="45719"/>
          </a:xfrm>
        </p:grpSpPr>
        <p:cxnSp>
          <p:nvCxnSpPr>
            <p:cNvPr id="26" name="Connecteur droit 25">
              <a:extLst>
                <a:ext uri="{FF2B5EF4-FFF2-40B4-BE49-F238E27FC236}">
                  <a16:creationId xmlns:a16="http://schemas.microsoft.com/office/drawing/2014/main" id="{D9258C22-D9F0-3E02-98DC-AAE3C1A476F2}"/>
                </a:ext>
              </a:extLst>
            </p:cNvPr>
            <p:cNvCxnSpPr>
              <a:cxnSpLocks/>
            </p:cNvCxnSpPr>
            <p:nvPr/>
          </p:nvCxnSpPr>
          <p:spPr>
            <a:xfrm flipH="1">
              <a:off x="1780032" y="2915781"/>
              <a:ext cx="209702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Organigramme : Connecteur 28">
              <a:extLst>
                <a:ext uri="{FF2B5EF4-FFF2-40B4-BE49-F238E27FC236}">
                  <a16:creationId xmlns:a16="http://schemas.microsoft.com/office/drawing/2014/main" id="{58828EC2-806A-B890-3609-8F138F83E208}"/>
                </a:ext>
              </a:extLst>
            </p:cNvPr>
            <p:cNvSpPr/>
            <p:nvPr/>
          </p:nvSpPr>
          <p:spPr>
            <a:xfrm>
              <a:off x="1757172" y="2904702"/>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450A3E27-2EDA-3423-6F46-DE5B39D572A1}"/>
              </a:ext>
            </a:extLst>
          </p:cNvPr>
          <p:cNvGrpSpPr/>
          <p:nvPr/>
        </p:nvGrpSpPr>
        <p:grpSpPr>
          <a:xfrm>
            <a:off x="1678750" y="2228879"/>
            <a:ext cx="2251796" cy="45719"/>
            <a:chOff x="2113103" y="3361159"/>
            <a:chExt cx="2251796" cy="45719"/>
          </a:xfrm>
        </p:grpSpPr>
        <p:cxnSp>
          <p:nvCxnSpPr>
            <p:cNvPr id="33" name="Connecteur droit 32">
              <a:extLst>
                <a:ext uri="{FF2B5EF4-FFF2-40B4-BE49-F238E27FC236}">
                  <a16:creationId xmlns:a16="http://schemas.microsoft.com/office/drawing/2014/main" id="{D376BB96-61AC-5C04-F084-A0F5AF4A313A}"/>
                </a:ext>
              </a:extLst>
            </p:cNvPr>
            <p:cNvCxnSpPr>
              <a:cxnSpLocks/>
            </p:cNvCxnSpPr>
            <p:nvPr/>
          </p:nvCxnSpPr>
          <p:spPr>
            <a:xfrm flipH="1" flipV="1">
              <a:off x="2113103" y="3384020"/>
              <a:ext cx="2251796" cy="228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Organigramme : Connecteur 33">
              <a:extLst>
                <a:ext uri="{FF2B5EF4-FFF2-40B4-BE49-F238E27FC236}">
                  <a16:creationId xmlns:a16="http://schemas.microsoft.com/office/drawing/2014/main" id="{E2AE1619-ADC8-1851-AAFB-207B6057CF5F}"/>
                </a:ext>
              </a:extLst>
            </p:cNvPr>
            <p:cNvSpPr/>
            <p:nvPr/>
          </p:nvSpPr>
          <p:spPr>
            <a:xfrm>
              <a:off x="2113103" y="3361159"/>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5133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8;p78">
            <a:extLst>
              <a:ext uri="{FF2B5EF4-FFF2-40B4-BE49-F238E27FC236}">
                <a16:creationId xmlns:a16="http://schemas.microsoft.com/office/drawing/2014/main" id="{66198FD3-98BE-812A-EE58-D6900A17773C}"/>
              </a:ext>
            </a:extLst>
          </p:cNvPr>
          <p:cNvSpPr txBox="1"/>
          <p:nvPr/>
        </p:nvSpPr>
        <p:spPr>
          <a:xfrm>
            <a:off x="2816352" y="11925"/>
            <a:ext cx="6534912" cy="587813"/>
          </a:xfrm>
          <a:prstGeom prst="rect">
            <a:avLst/>
          </a:prstGeom>
          <a:noFill/>
          <a:ln>
            <a:noFill/>
          </a:ln>
        </p:spPr>
        <p:txBody>
          <a:bodyPr spcFirstLastPara="1" wrap="square" lIns="91433" tIns="45700" rIns="91433" bIns="45700" anchor="t" anchorCtr="0">
            <a:spAutoFit/>
          </a:bodyPr>
          <a:lstStyle/>
          <a:p>
            <a:pPr marL="126997" algn="ctr">
              <a:lnSpc>
                <a:spcPct val="115000"/>
              </a:lnSpc>
              <a:buClr>
                <a:srgbClr val="00B050"/>
              </a:buClr>
              <a:buSzPts val="1300"/>
            </a:pPr>
            <a:r>
              <a:rPr lang="fr-FR" sz="2800" dirty="0">
                <a:solidFill>
                  <a:srgbClr val="3A3838"/>
                </a:solidFill>
                <a:latin typeface="KyivType Sans2" panose="00000500000000000000" pitchFamily="50" charset="0"/>
                <a:ea typeface="Roboto Light"/>
                <a:cs typeface="Roboto Light"/>
                <a:sym typeface="Roboto Light"/>
              </a:rPr>
              <a:t>VISIBLE SIGNS </a:t>
            </a:r>
            <a:endParaRPr sz="2000" dirty="0">
              <a:latin typeface="KyivType Sans2" panose="00000500000000000000" pitchFamily="50" charset="0"/>
              <a:ea typeface="Roboto"/>
              <a:cs typeface="Roboto"/>
              <a:sym typeface="Roboto"/>
            </a:endParaRPr>
          </a:p>
        </p:txBody>
      </p:sp>
      <p:grpSp>
        <p:nvGrpSpPr>
          <p:cNvPr id="12" name="Groupe 11">
            <a:extLst>
              <a:ext uri="{FF2B5EF4-FFF2-40B4-BE49-F238E27FC236}">
                <a16:creationId xmlns:a16="http://schemas.microsoft.com/office/drawing/2014/main" id="{B6CCF0DC-ED9D-B5DA-D8C5-4641E8F24223}"/>
              </a:ext>
            </a:extLst>
          </p:cNvPr>
          <p:cNvGrpSpPr/>
          <p:nvPr/>
        </p:nvGrpSpPr>
        <p:grpSpPr>
          <a:xfrm>
            <a:off x="3761812" y="1023606"/>
            <a:ext cx="4668376" cy="1929264"/>
            <a:chOff x="3969414" y="994423"/>
            <a:chExt cx="4668376" cy="1929264"/>
          </a:xfrm>
        </p:grpSpPr>
        <p:pic>
          <p:nvPicPr>
            <p:cNvPr id="9" name="Image 8">
              <a:extLst>
                <a:ext uri="{FF2B5EF4-FFF2-40B4-BE49-F238E27FC236}">
                  <a16:creationId xmlns:a16="http://schemas.microsoft.com/office/drawing/2014/main" id="{DBE30B10-6A27-9458-F8CF-BB1009E5FE20}"/>
                </a:ext>
              </a:extLst>
            </p:cNvPr>
            <p:cNvPicPr>
              <a:picLocks noChangeAspect="1"/>
            </p:cNvPicPr>
            <p:nvPr/>
          </p:nvPicPr>
          <p:blipFill rotWithShape="1">
            <a:blip r:embed="rId3"/>
            <a:srcRect l="38632" t="61431" r="44627" b="5837"/>
            <a:stretch/>
          </p:blipFill>
          <p:spPr>
            <a:xfrm flipH="1">
              <a:off x="7126917" y="994423"/>
              <a:ext cx="1510873" cy="1929263"/>
            </a:xfrm>
            <a:prstGeom prst="rect">
              <a:avLst/>
            </a:prstGeom>
          </p:spPr>
        </p:pic>
        <p:pic>
          <p:nvPicPr>
            <p:cNvPr id="10" name="Image 9">
              <a:extLst>
                <a:ext uri="{FF2B5EF4-FFF2-40B4-BE49-F238E27FC236}">
                  <a16:creationId xmlns:a16="http://schemas.microsoft.com/office/drawing/2014/main" id="{37141647-CB7F-5009-EB0C-E3E574D62459}"/>
                </a:ext>
              </a:extLst>
            </p:cNvPr>
            <p:cNvPicPr>
              <a:picLocks noChangeAspect="1"/>
            </p:cNvPicPr>
            <p:nvPr/>
          </p:nvPicPr>
          <p:blipFill rotWithShape="1">
            <a:blip r:embed="rId3"/>
            <a:srcRect l="81992" t="61431" r="1266" b="5837"/>
            <a:stretch/>
          </p:blipFill>
          <p:spPr>
            <a:xfrm flipH="1">
              <a:off x="3969414" y="994423"/>
              <a:ext cx="1510871" cy="1929263"/>
            </a:xfrm>
            <a:prstGeom prst="rect">
              <a:avLst/>
            </a:prstGeom>
          </p:spPr>
        </p:pic>
        <p:pic>
          <p:nvPicPr>
            <p:cNvPr id="11" name="Image 10">
              <a:extLst>
                <a:ext uri="{FF2B5EF4-FFF2-40B4-BE49-F238E27FC236}">
                  <a16:creationId xmlns:a16="http://schemas.microsoft.com/office/drawing/2014/main" id="{C447900C-5772-AD7D-AF56-BDD8755BB521}"/>
                </a:ext>
              </a:extLst>
            </p:cNvPr>
            <p:cNvPicPr>
              <a:picLocks noChangeAspect="1"/>
            </p:cNvPicPr>
            <p:nvPr/>
          </p:nvPicPr>
          <p:blipFill rotWithShape="1">
            <a:blip r:embed="rId3"/>
            <a:srcRect l="59710" t="61431" r="23548" b="5837"/>
            <a:stretch/>
          </p:blipFill>
          <p:spPr>
            <a:xfrm flipH="1">
              <a:off x="5548165" y="994424"/>
              <a:ext cx="1510872" cy="1929263"/>
            </a:xfrm>
            <a:prstGeom prst="rect">
              <a:avLst/>
            </a:prstGeom>
          </p:spPr>
        </p:pic>
      </p:grpSp>
      <p:sp>
        <p:nvSpPr>
          <p:cNvPr id="13" name="Espace réservé du texte 1">
            <a:extLst>
              <a:ext uri="{FF2B5EF4-FFF2-40B4-BE49-F238E27FC236}">
                <a16:creationId xmlns:a16="http://schemas.microsoft.com/office/drawing/2014/main" id="{A53B76C6-10A0-D229-3C28-A5884C88013F}"/>
              </a:ext>
            </a:extLst>
          </p:cNvPr>
          <p:cNvSpPr txBox="1">
            <a:spLocks/>
          </p:cNvSpPr>
          <p:nvPr/>
        </p:nvSpPr>
        <p:spPr>
          <a:xfrm>
            <a:off x="946542" y="3484447"/>
            <a:ext cx="1027453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t>Periorbital skin ages more rapidly:</a:t>
            </a:r>
          </a:p>
          <a:p>
            <a:endParaRPr lang="fr-FR" dirty="0"/>
          </a:p>
          <a:p>
            <a:pPr marL="285750" indent="-285750">
              <a:buFont typeface="Arial" panose="020B0604020202020204" pitchFamily="34" charset="0"/>
              <a:buChar char="•"/>
            </a:pPr>
            <a:r>
              <a:rPr lang="en-US" b="0" u="none" dirty="0"/>
              <a:t>The skin around the eyes appears older (biologically) than the skin on the rest of the face by </a:t>
            </a:r>
            <a:r>
              <a:rPr lang="en-US" sz="3600" b="0" u="none" dirty="0"/>
              <a:t>20</a:t>
            </a:r>
            <a:r>
              <a:rPr lang="en-US" b="0" u="none" dirty="0"/>
              <a:t> years (on average).</a:t>
            </a:r>
          </a:p>
          <a:p>
            <a:pPr marL="285750" indent="-285750">
              <a:buFont typeface="Arial" panose="020B0604020202020204" pitchFamily="34" charset="0"/>
              <a:buChar char="•"/>
            </a:pPr>
            <a:r>
              <a:rPr lang="en-US" b="0" u="none" dirty="0"/>
              <a:t>Fundamentally different structure, making the eye area more vulnerable (thinness, lack of sebaceous glands, muscular activity).</a:t>
            </a:r>
          </a:p>
          <a:p>
            <a:pPr marL="285750" indent="-285750">
              <a:buFont typeface="Arial" panose="020B0604020202020204" pitchFamily="34" charset="0"/>
              <a:buChar char="•"/>
            </a:pPr>
            <a:r>
              <a:rPr lang="en-US" b="0" u="none" dirty="0"/>
              <a:t>Increased cellular senescence: reduced capacity for regeneration and DNA repair.</a:t>
            </a:r>
            <a:endParaRPr lang="fr-FR" u="none" dirty="0"/>
          </a:p>
        </p:txBody>
      </p:sp>
      <p:sp>
        <p:nvSpPr>
          <p:cNvPr id="14" name="ZoneTexte 13">
            <a:extLst>
              <a:ext uri="{FF2B5EF4-FFF2-40B4-BE49-F238E27FC236}">
                <a16:creationId xmlns:a16="http://schemas.microsoft.com/office/drawing/2014/main" id="{4670C9A7-7776-28DA-C06E-B4E98E18ED6C}"/>
              </a:ext>
            </a:extLst>
          </p:cNvPr>
          <p:cNvSpPr txBox="1"/>
          <p:nvPr/>
        </p:nvSpPr>
        <p:spPr>
          <a:xfrm>
            <a:off x="946543" y="5739569"/>
            <a:ext cx="10274532" cy="715089"/>
          </a:xfrm>
          <a:prstGeom prst="roundRect">
            <a:avLst/>
          </a:prstGeom>
          <a:solidFill>
            <a:srgbClr val="DCD7FA"/>
          </a:solidFill>
          <a:ln w="3175">
            <a:noFill/>
          </a:ln>
        </p:spPr>
        <p:txBody>
          <a:bodyPr wrap="square" rtlCol="0">
            <a:spAutoFit/>
          </a:bodyPr>
          <a:lstStyle/>
          <a:p>
            <a:pPr algn="ctr"/>
            <a:endParaRPr lang="en-US"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TAKING CARE OF THE EYE CONTOUR AREA IS THEREFORE ESSENTIAL TO SUPPORT THE SKIN'S DELICATE STRUCTURE AND ELASTICITY,</a:t>
            </a:r>
          </a:p>
          <a:p>
            <a:pPr algn="ctr"/>
            <a:r>
              <a:rPr lang="en-US" sz="1200" dirty="0">
                <a:latin typeface="Roboto Light" panose="02000000000000000000" pitchFamily="2" charset="0"/>
                <a:ea typeface="Roboto Light" panose="02000000000000000000" pitchFamily="2" charset="0"/>
              </a:rPr>
              <a:t>AND PREVENT THE EARLY SIGNS OF AGING.</a:t>
            </a:r>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145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68404" y="2303403"/>
            <a:ext cx="9464730" cy="1569660"/>
          </a:xfrm>
          <a:prstGeom prst="rect">
            <a:avLst/>
          </a:prstGeom>
          <a:noFill/>
        </p:spPr>
        <p:txBody>
          <a:bodyPr wrap="square" rtlCol="0">
            <a:spAutoFit/>
          </a:bodyPr>
          <a:lstStyle/>
          <a:p>
            <a:pPr defTabSz="914424">
              <a:defRPr/>
            </a:pPr>
            <a:endParaRPr lang="en-US" sz="2400" dirty="0">
              <a:solidFill>
                <a:srgbClr val="3E3E3E"/>
              </a:solidFill>
              <a:latin typeface="Roboto Black" panose="02000000000000000000" pitchFamily="2" charset="0"/>
              <a:ea typeface="Roboto Black" panose="02000000000000000000" pitchFamily="2" charset="0"/>
            </a:endParaRPr>
          </a:p>
          <a:p>
            <a:pPr marL="285758" indent="-285758" defTabSz="914424">
              <a:buFontTx/>
              <a:buChar char="-"/>
              <a:defRPr/>
            </a:pPr>
            <a:r>
              <a:rPr lang="en-US" dirty="0">
                <a:solidFill>
                  <a:schemeClr val="tx1">
                    <a:lumMod val="50000"/>
                    <a:lumOff val="50000"/>
                  </a:schemeClr>
                </a:solidFill>
                <a:latin typeface="Roboto Black" panose="02000000000000000000" pitchFamily="2" charset="0"/>
                <a:ea typeface="Roboto Black" panose="02000000000000000000" pitchFamily="2" charset="0"/>
              </a:rPr>
              <a:t> </a:t>
            </a:r>
            <a:r>
              <a:rPr lang="en-US" sz="3600" dirty="0">
                <a:solidFill>
                  <a:schemeClr val="tx1">
                    <a:lumMod val="50000"/>
                    <a:lumOff val="50000"/>
                  </a:schemeClr>
                </a:solidFill>
                <a:latin typeface="Roboto Black" panose="02000000000000000000" pitchFamily="2" charset="0"/>
                <a:ea typeface="Roboto Black" panose="02000000000000000000" pitchFamily="2" charset="0"/>
              </a:rPr>
              <a:t>98% </a:t>
            </a:r>
            <a:r>
              <a:rPr lang="en-US" dirty="0">
                <a:solidFill>
                  <a:srgbClr val="3E3E3E"/>
                </a:solidFill>
                <a:latin typeface="Roboto Light" panose="02000000000000000000" pitchFamily="2" charset="0"/>
                <a:ea typeface="Roboto Light" panose="02000000000000000000" pitchFamily="2" charset="0"/>
              </a:rPr>
              <a:t>of ingredients of natural origin including </a:t>
            </a:r>
            <a:r>
              <a:rPr lang="en-US" sz="3600" dirty="0">
                <a:solidFill>
                  <a:schemeClr val="tx1">
                    <a:lumMod val="50000"/>
                    <a:lumOff val="50000"/>
                  </a:schemeClr>
                </a:solidFill>
                <a:latin typeface="Roboto Black" panose="02000000000000000000" pitchFamily="2" charset="0"/>
                <a:ea typeface="Roboto Black" panose="02000000000000000000" pitchFamily="2" charset="0"/>
              </a:rPr>
              <a:t>20% </a:t>
            </a:r>
            <a:r>
              <a:rPr lang="en-US" b="1" dirty="0">
                <a:solidFill>
                  <a:srgbClr val="3E3E3E"/>
                </a:solidFill>
                <a:latin typeface="Roboto Light" panose="02000000000000000000" pitchFamily="2" charset="0"/>
                <a:ea typeface="Roboto Light" panose="02000000000000000000" pitchFamily="2" charset="0"/>
              </a:rPr>
              <a:t>of organic origin</a:t>
            </a:r>
          </a:p>
          <a:p>
            <a:pPr defTabSz="914424">
              <a:defRPr/>
            </a:pPr>
            <a:endParaRPr lang="en-US" b="1" dirty="0">
              <a:solidFill>
                <a:srgbClr val="3E3E3E"/>
              </a:solidFill>
              <a:latin typeface="Roboto Black" panose="02000000000000000000" pitchFamily="2" charset="0"/>
              <a:ea typeface="Roboto Black" panose="02000000000000000000" pitchFamily="2" charset="0"/>
            </a:endParaRPr>
          </a:p>
          <a:p>
            <a:pPr marL="285758" indent="-285758" defTabSz="914424">
              <a:buFontTx/>
              <a:buChar char="-"/>
              <a:defRPr/>
            </a:pPr>
            <a:r>
              <a:rPr lang="en-US" dirty="0">
                <a:solidFill>
                  <a:srgbClr val="3E3E3E"/>
                </a:solidFill>
                <a:latin typeface="Roboto Light" panose="02000000000000000000" pitchFamily="2" charset="0"/>
                <a:ea typeface="Roboto Light" panose="02000000000000000000" pitchFamily="2" charset="0"/>
              </a:rPr>
              <a:t>Main ingredients :</a:t>
            </a:r>
          </a:p>
        </p:txBody>
      </p:sp>
      <p:sp>
        <p:nvSpPr>
          <p:cNvPr id="2" name="Rectangle 1"/>
          <p:cNvSpPr/>
          <p:nvPr/>
        </p:nvSpPr>
        <p:spPr>
          <a:xfrm>
            <a:off x="10263446" y="5256592"/>
            <a:ext cx="1928555" cy="461665"/>
          </a:xfrm>
          <a:prstGeom prst="rect">
            <a:avLst/>
          </a:prstGeom>
        </p:spPr>
        <p:txBody>
          <a:bodyPr wrap="square">
            <a:spAutoFit/>
          </a:bodyPr>
          <a:lstStyle/>
          <a:p>
            <a:pPr algn="ctr" defTabSz="914424">
              <a:defRPr/>
            </a:pPr>
            <a:r>
              <a:rPr lang="en-US" sz="1200" dirty="0">
                <a:solidFill>
                  <a:srgbClr val="3E3E3E"/>
                </a:solidFill>
                <a:latin typeface="Roboto Light" panose="02000000000000000000" pitchFamily="2" charset="0"/>
                <a:ea typeface="Roboto Light" panose="02000000000000000000" pitchFamily="2" charset="0"/>
              </a:rPr>
              <a:t>15 ml recyclable tube</a:t>
            </a:r>
            <a:br>
              <a:rPr lang="en-US" sz="1200" dirty="0">
                <a:solidFill>
                  <a:srgbClr val="3E3E3E"/>
                </a:solidFill>
                <a:latin typeface="Roboto Light" panose="02000000000000000000" pitchFamily="2" charset="0"/>
                <a:ea typeface="Roboto Light" panose="02000000000000000000" pitchFamily="2" charset="0"/>
              </a:rPr>
            </a:br>
            <a:r>
              <a:rPr lang="en-US" sz="1200" dirty="0">
                <a:solidFill>
                  <a:srgbClr val="3E3E3E"/>
                </a:solidFill>
                <a:latin typeface="Roboto Light" panose="02000000000000000000" pitchFamily="2" charset="0"/>
                <a:ea typeface="Roboto Light" panose="02000000000000000000" pitchFamily="2" charset="0"/>
              </a:rPr>
              <a:t>FSC case without leaflet</a:t>
            </a:r>
          </a:p>
        </p:txBody>
      </p:sp>
      <p:pic>
        <p:nvPicPr>
          <p:cNvPr id="5" name="Image 4" descr="Une image contenant texte, tasse, articles de toilette, crème pour la peau&#10;&#10;Description générée automatiquement">
            <a:extLst>
              <a:ext uri="{FF2B5EF4-FFF2-40B4-BE49-F238E27FC236}">
                <a16:creationId xmlns:a16="http://schemas.microsoft.com/office/drawing/2014/main" id="{E6B7C28E-F13E-D5B8-2C6E-72C21BED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518" y="1508687"/>
            <a:ext cx="1620512" cy="3692307"/>
          </a:xfrm>
          <a:prstGeom prst="rect">
            <a:avLst/>
          </a:prstGeom>
        </p:spPr>
      </p:pic>
      <p:sp>
        <p:nvSpPr>
          <p:cNvPr id="12" name="ZoneTexte 11">
            <a:extLst>
              <a:ext uri="{FF2B5EF4-FFF2-40B4-BE49-F238E27FC236}">
                <a16:creationId xmlns:a16="http://schemas.microsoft.com/office/drawing/2014/main" id="{A356A837-5C09-BAE7-6C68-41E56DB62653}"/>
              </a:ext>
            </a:extLst>
          </p:cNvPr>
          <p:cNvSpPr txBox="1"/>
          <p:nvPr/>
        </p:nvSpPr>
        <p:spPr>
          <a:xfrm>
            <a:off x="1928553" y="1052329"/>
            <a:ext cx="8334893" cy="461665"/>
          </a:xfrm>
          <a:prstGeom prst="rect">
            <a:avLst/>
          </a:prstGeom>
          <a:noFill/>
        </p:spPr>
        <p:txBody>
          <a:bodyPr wrap="square">
            <a:spAutoFit/>
          </a:bodyPr>
          <a:lstStyle/>
          <a:p>
            <a:pPr algn="ctr" defTabSz="914424">
              <a:defRPr/>
            </a:pPr>
            <a:r>
              <a:rPr lang="en-US" sz="2400" dirty="0">
                <a:solidFill>
                  <a:srgbClr val="3E3E3E"/>
                </a:solidFill>
                <a:latin typeface="Roboto Light "/>
                <a:ea typeface="Roboto Black" panose="02000000000000000000" pitchFamily="2" charset="0"/>
              </a:rPr>
              <a:t>A new, cleaner and more natural formula</a:t>
            </a:r>
            <a:endParaRPr lang="en-US" sz="2400" strike="sngStrike" dirty="0">
              <a:solidFill>
                <a:srgbClr val="3E3E3E"/>
              </a:solidFill>
              <a:latin typeface="Roboto Light "/>
              <a:ea typeface="Roboto Black" panose="02000000000000000000" pitchFamily="2" charset="0"/>
            </a:endParaRPr>
          </a:p>
        </p:txBody>
      </p:sp>
      <p:sp>
        <p:nvSpPr>
          <p:cNvPr id="9" name="ZoneTexte 8">
            <a:extLst>
              <a:ext uri="{FF2B5EF4-FFF2-40B4-BE49-F238E27FC236}">
                <a16:creationId xmlns:a16="http://schemas.microsoft.com/office/drawing/2014/main" id="{3D75A522-FADA-71C6-4D0D-6A6B69713FCC}"/>
              </a:ext>
            </a:extLst>
          </p:cNvPr>
          <p:cNvSpPr txBox="1"/>
          <p:nvPr/>
        </p:nvSpPr>
        <p:spPr>
          <a:xfrm>
            <a:off x="4252736" y="6165733"/>
            <a:ext cx="1996880" cy="338554"/>
          </a:xfrm>
          <a:prstGeom prst="rect">
            <a:avLst/>
          </a:prstGeom>
          <a:noFill/>
        </p:spPr>
        <p:txBody>
          <a:bodyPr wrap="square" rtlCol="0">
            <a:spAutoFit/>
          </a:bodyPr>
          <a:lstStyle/>
          <a:p>
            <a:pPr algn="ctr" defTabSz="914446"/>
            <a:r>
              <a:rPr lang="fr-FR" sz="1600" dirty="0">
                <a:solidFill>
                  <a:srgbClr val="3E3E3E"/>
                </a:solidFill>
                <a:latin typeface="Roboto Black" panose="02000000000000000000" pitchFamily="2" charset="0"/>
                <a:ea typeface="Roboto Black" panose="02000000000000000000" pitchFamily="2" charset="0"/>
              </a:rPr>
              <a:t>Niacinamide</a:t>
            </a:r>
          </a:p>
        </p:txBody>
      </p:sp>
      <p:sp>
        <p:nvSpPr>
          <p:cNvPr id="15" name="ZoneTexte 14">
            <a:extLst>
              <a:ext uri="{FF2B5EF4-FFF2-40B4-BE49-F238E27FC236}">
                <a16:creationId xmlns:a16="http://schemas.microsoft.com/office/drawing/2014/main" id="{A94DCF6E-F445-324C-CFB4-D4348147284A}"/>
              </a:ext>
            </a:extLst>
          </p:cNvPr>
          <p:cNvSpPr txBox="1"/>
          <p:nvPr/>
        </p:nvSpPr>
        <p:spPr>
          <a:xfrm>
            <a:off x="609349" y="6188673"/>
            <a:ext cx="2682652" cy="338554"/>
          </a:xfrm>
          <a:prstGeom prst="rect">
            <a:avLst/>
          </a:prstGeom>
          <a:noFill/>
        </p:spPr>
        <p:txBody>
          <a:bodyPr wrap="square">
            <a:spAutoFit/>
          </a:bodyPr>
          <a:lstStyle/>
          <a:p>
            <a:pPr algn="ctr" defTabSz="914446"/>
            <a:r>
              <a:rPr lang="en-US" sz="1600" dirty="0">
                <a:solidFill>
                  <a:srgbClr val="3E3E3E"/>
                </a:solidFill>
                <a:latin typeface="Roboto Black" panose="02000000000000000000" pitchFamily="2" charset="0"/>
                <a:ea typeface="Roboto Black" panose="02000000000000000000" pitchFamily="2" charset="0"/>
              </a:rPr>
              <a:t>Organic Chamomile</a:t>
            </a:r>
            <a:endParaRPr lang="fr-FR" sz="1600" dirty="0">
              <a:solidFill>
                <a:srgbClr val="3E3E3E"/>
              </a:solidFill>
              <a:latin typeface="Roboto Black" panose="02000000000000000000" pitchFamily="2" charset="0"/>
              <a:ea typeface="Roboto Black" panose="02000000000000000000" pitchFamily="2" charset="0"/>
            </a:endParaRPr>
          </a:p>
        </p:txBody>
      </p:sp>
      <p:sp>
        <p:nvSpPr>
          <p:cNvPr id="16" name="ZoneTexte 15">
            <a:extLst>
              <a:ext uri="{FF2B5EF4-FFF2-40B4-BE49-F238E27FC236}">
                <a16:creationId xmlns:a16="http://schemas.microsoft.com/office/drawing/2014/main" id="{6EE416C3-EE76-FA8A-F447-0040135F7A15}"/>
              </a:ext>
            </a:extLst>
          </p:cNvPr>
          <p:cNvSpPr txBox="1"/>
          <p:nvPr/>
        </p:nvSpPr>
        <p:spPr>
          <a:xfrm>
            <a:off x="3618118" y="5031717"/>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pic>
        <p:nvPicPr>
          <p:cNvPr id="4" name="Image 3">
            <a:extLst>
              <a:ext uri="{FF2B5EF4-FFF2-40B4-BE49-F238E27FC236}">
                <a16:creationId xmlns:a16="http://schemas.microsoft.com/office/drawing/2014/main" id="{836AF607-5272-6CDF-80B3-5EC194F9D7AA}"/>
              </a:ext>
            </a:extLst>
          </p:cNvPr>
          <p:cNvPicPr>
            <a:picLocks noChangeAspect="1"/>
          </p:cNvPicPr>
          <p:nvPr/>
        </p:nvPicPr>
        <p:blipFill>
          <a:blip r:embed="rId4"/>
          <a:stretch>
            <a:fillRect/>
          </a:stretch>
        </p:blipFill>
        <p:spPr>
          <a:xfrm>
            <a:off x="961868" y="4641146"/>
            <a:ext cx="1933370" cy="1230891"/>
          </a:xfrm>
          <a:prstGeom prst="rect">
            <a:avLst/>
          </a:prstGeom>
        </p:spPr>
      </p:pic>
      <p:pic>
        <p:nvPicPr>
          <p:cNvPr id="13" name="Image 12">
            <a:extLst>
              <a:ext uri="{FF2B5EF4-FFF2-40B4-BE49-F238E27FC236}">
                <a16:creationId xmlns:a16="http://schemas.microsoft.com/office/drawing/2014/main" id="{4E547906-95CD-70D9-7604-430CDE133CCC}"/>
              </a:ext>
            </a:extLst>
          </p:cNvPr>
          <p:cNvPicPr>
            <a:picLocks noChangeAspect="1"/>
          </p:cNvPicPr>
          <p:nvPr/>
        </p:nvPicPr>
        <p:blipFill>
          <a:blip r:embed="rId5"/>
          <a:stretch>
            <a:fillRect/>
          </a:stretch>
        </p:blipFill>
        <p:spPr>
          <a:xfrm>
            <a:off x="7387163" y="4641146"/>
            <a:ext cx="2048708" cy="1327236"/>
          </a:xfrm>
          <a:prstGeom prst="rect">
            <a:avLst/>
          </a:prstGeom>
        </p:spPr>
      </p:pic>
      <p:sp>
        <p:nvSpPr>
          <p:cNvPr id="17" name="ZoneTexte 16">
            <a:extLst>
              <a:ext uri="{FF2B5EF4-FFF2-40B4-BE49-F238E27FC236}">
                <a16:creationId xmlns:a16="http://schemas.microsoft.com/office/drawing/2014/main" id="{2E38CDFC-442C-027D-0E99-8413478DA0DE}"/>
              </a:ext>
            </a:extLst>
          </p:cNvPr>
          <p:cNvSpPr txBox="1"/>
          <p:nvPr/>
        </p:nvSpPr>
        <p:spPr>
          <a:xfrm>
            <a:off x="6438882" y="500545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sp>
        <p:nvSpPr>
          <p:cNvPr id="18" name="ZoneTexte 17">
            <a:extLst>
              <a:ext uri="{FF2B5EF4-FFF2-40B4-BE49-F238E27FC236}">
                <a16:creationId xmlns:a16="http://schemas.microsoft.com/office/drawing/2014/main" id="{7674CC0C-2603-C337-A607-9528BA72161A}"/>
              </a:ext>
            </a:extLst>
          </p:cNvPr>
          <p:cNvSpPr txBox="1"/>
          <p:nvPr/>
        </p:nvSpPr>
        <p:spPr>
          <a:xfrm>
            <a:off x="6997898" y="6188673"/>
            <a:ext cx="2842690" cy="338554"/>
          </a:xfrm>
          <a:prstGeom prst="rect">
            <a:avLst/>
          </a:prstGeom>
          <a:noFill/>
        </p:spPr>
        <p:txBody>
          <a:bodyPr wrap="square" rtlCol="0">
            <a:spAutoFit/>
          </a:bodyPr>
          <a:lstStyle/>
          <a:p>
            <a:pPr algn="ctr" defTabSz="914446"/>
            <a:r>
              <a:rPr lang="fr-FR" sz="1600" dirty="0">
                <a:solidFill>
                  <a:srgbClr val="3E3E3E"/>
                </a:solidFill>
                <a:latin typeface="Roboto Black" panose="02000000000000000000" pitchFamily="2" charset="0"/>
                <a:ea typeface="Roboto Black" panose="02000000000000000000" pitchFamily="2" charset="0"/>
              </a:rPr>
              <a:t>Trio of </a:t>
            </a:r>
            <a:r>
              <a:rPr lang="fr-FR" sz="1600" dirty="0" err="1">
                <a:solidFill>
                  <a:srgbClr val="3E3E3E"/>
                </a:solidFill>
                <a:latin typeface="Roboto Black" panose="02000000000000000000" pitchFamily="2" charset="0"/>
                <a:ea typeface="Roboto Black" panose="02000000000000000000" pitchFamily="2" charset="0"/>
              </a:rPr>
              <a:t>vegetable</a:t>
            </a:r>
            <a:r>
              <a:rPr lang="fr-FR" sz="1600" dirty="0">
                <a:solidFill>
                  <a:srgbClr val="3E3E3E"/>
                </a:solidFill>
                <a:latin typeface="Roboto Black" panose="02000000000000000000" pitchFamily="2" charset="0"/>
                <a:ea typeface="Roboto Black" panose="02000000000000000000" pitchFamily="2" charset="0"/>
              </a:rPr>
              <a:t> </a:t>
            </a:r>
            <a:r>
              <a:rPr lang="fr-FR" sz="1600" dirty="0" err="1">
                <a:solidFill>
                  <a:srgbClr val="3E3E3E"/>
                </a:solidFill>
                <a:latin typeface="Roboto Black" panose="02000000000000000000" pitchFamily="2" charset="0"/>
                <a:ea typeface="Roboto Black" panose="02000000000000000000" pitchFamily="2" charset="0"/>
              </a:rPr>
              <a:t>waxes</a:t>
            </a:r>
            <a:endParaRPr lang="fr-FR" sz="1600" dirty="0">
              <a:solidFill>
                <a:srgbClr val="3E3E3E"/>
              </a:solidFill>
              <a:latin typeface="Roboto Black" panose="02000000000000000000" pitchFamily="2" charset="0"/>
              <a:ea typeface="Roboto Black" panose="02000000000000000000" pitchFamily="2" charset="0"/>
            </a:endParaRPr>
          </a:p>
        </p:txBody>
      </p:sp>
      <p:sp>
        <p:nvSpPr>
          <p:cNvPr id="3" name="Espace réservé du titre 1">
            <a:extLst>
              <a:ext uri="{FF2B5EF4-FFF2-40B4-BE49-F238E27FC236}">
                <a16:creationId xmlns:a16="http://schemas.microsoft.com/office/drawing/2014/main" id="{9EB1405C-282A-DA9D-7840-FE8F02E10A3D}"/>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pic>
        <p:nvPicPr>
          <p:cNvPr id="8" name="Image 7" descr="Une image contenant symbole, cercle, Symétrie, conception&#10;&#10;Description générée automatiquement">
            <a:extLst>
              <a:ext uri="{FF2B5EF4-FFF2-40B4-BE49-F238E27FC236}">
                <a16:creationId xmlns:a16="http://schemas.microsoft.com/office/drawing/2014/main" id="{F8E2B759-CA52-A293-10D7-C3EBA36B3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844" y="4414149"/>
            <a:ext cx="1800225" cy="1476375"/>
          </a:xfrm>
          <a:prstGeom prst="rect">
            <a:avLst/>
          </a:prstGeom>
        </p:spPr>
      </p:pic>
    </p:spTree>
    <p:extLst>
      <p:ext uri="{BB962C8B-B14F-4D97-AF65-F5344CB8AC3E}">
        <p14:creationId xmlns:p14="http://schemas.microsoft.com/office/powerpoint/2010/main" val="35605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23868" y="63648"/>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a:t>
            </a:r>
            <a:r>
              <a:rPr lang="fr-FR" dirty="0" err="1"/>
              <a:t>Chamomile</a:t>
            </a:r>
            <a:endParaRPr lang="fr-FR" dirty="0"/>
          </a:p>
        </p:txBody>
      </p:sp>
      <p:sp>
        <p:nvSpPr>
          <p:cNvPr id="4" name="Espace réservé du texte 1">
            <a:extLst>
              <a:ext uri="{FF2B5EF4-FFF2-40B4-BE49-F238E27FC236}">
                <a16:creationId xmlns:a16="http://schemas.microsoft.com/office/drawing/2014/main" id="{69C41216-327E-01EF-6632-436BAF1B1F7D}"/>
              </a:ext>
            </a:extLst>
          </p:cNvPr>
          <p:cNvSpPr txBox="1">
            <a:spLocks/>
          </p:cNvSpPr>
          <p:nvPr/>
        </p:nvSpPr>
        <p:spPr>
          <a:xfrm>
            <a:off x="1019153" y="1676957"/>
            <a:ext cx="1117284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INCI </a:t>
            </a:r>
            <a:r>
              <a:rPr lang="fr-FR" dirty="0" err="1"/>
              <a:t>name</a:t>
            </a:r>
            <a:r>
              <a:rPr lang="fr-FR" dirty="0"/>
              <a:t> : </a:t>
            </a:r>
            <a:r>
              <a:rPr lang="fr-FR" i="1" dirty="0" err="1"/>
              <a:t>Anthemis</a:t>
            </a:r>
            <a:r>
              <a:rPr lang="fr-FR" i="1" dirty="0"/>
              <a:t> </a:t>
            </a:r>
            <a:r>
              <a:rPr lang="fr-FR" i="1" dirty="0" err="1"/>
              <a:t>nobilis</a:t>
            </a:r>
            <a:r>
              <a:rPr lang="fr-FR" dirty="0"/>
              <a:t> Flower </a:t>
            </a:r>
            <a:r>
              <a:rPr lang="fr-FR" dirty="0" err="1"/>
              <a:t>Extract</a:t>
            </a:r>
            <a:endParaRPr lang="fr-FR" dirty="0"/>
          </a:p>
          <a:p>
            <a:endParaRPr lang="fr-FR" sz="700" dirty="0"/>
          </a:p>
          <a:p>
            <a:r>
              <a:rPr lang="fr-FR" b="0" u="none" dirty="0" err="1"/>
              <a:t>Chamomile</a:t>
            </a:r>
            <a:r>
              <a:rPr lang="fr-FR" b="0" u="none" dirty="0"/>
              <a:t> </a:t>
            </a:r>
            <a:r>
              <a:rPr lang="fr-FR" b="0" u="none" dirty="0" err="1"/>
              <a:t>extract</a:t>
            </a:r>
            <a:r>
              <a:rPr lang="fr-FR" b="0" u="none" dirty="0"/>
              <a:t> has a </a:t>
            </a:r>
            <a:r>
              <a:rPr lang="fr-FR" b="0" u="none" dirty="0" err="1"/>
              <a:t>number</a:t>
            </a:r>
            <a:r>
              <a:rPr lang="fr-FR" b="0" u="none" dirty="0"/>
              <a:t> of protective </a:t>
            </a:r>
            <a:r>
              <a:rPr lang="fr-FR" b="0" u="none" dirty="0" err="1"/>
              <a:t>properties</a:t>
            </a:r>
            <a:r>
              <a:rPr lang="fr-FR" b="0" u="none" dirty="0"/>
              <a:t>:</a:t>
            </a:r>
          </a:p>
          <a:p>
            <a:endParaRPr lang="fr-FR" b="0" u="none" dirty="0"/>
          </a:p>
          <a:p>
            <a:pPr marL="285750" indent="-285750">
              <a:buFont typeface="Arial" panose="020B0604020202020204" pitchFamily="34" charset="0"/>
              <a:buChar char="•"/>
            </a:pPr>
            <a:r>
              <a:rPr lang="fr-FR" u="none" dirty="0" err="1"/>
              <a:t>Antioxidant</a:t>
            </a:r>
            <a:r>
              <a:rPr lang="fr-FR" u="none" dirty="0"/>
              <a:t> : </a:t>
            </a:r>
            <a:r>
              <a:rPr lang="fr-FR" b="0" u="none" dirty="0"/>
              <a:t>Neutralises free </a:t>
            </a:r>
            <a:r>
              <a:rPr lang="fr-FR" b="0" u="none" dirty="0" err="1"/>
              <a:t>radicals</a:t>
            </a:r>
            <a:r>
              <a:rPr lang="fr-FR" b="0" u="none" dirty="0"/>
              <a:t>, </a:t>
            </a:r>
            <a:r>
              <a:rPr lang="fr-FR" b="0" u="none" dirty="0" err="1"/>
              <a:t>protecting</a:t>
            </a:r>
            <a:r>
              <a:rPr lang="fr-FR" b="0" u="none" dirty="0"/>
              <a:t> </a:t>
            </a:r>
            <a:r>
              <a:rPr lang="fr-FR" b="0" u="none" dirty="0" err="1"/>
              <a:t>cells</a:t>
            </a:r>
            <a:r>
              <a:rPr lang="fr-FR" b="0" u="none" dirty="0"/>
              <a:t> and membranes </a:t>
            </a:r>
            <a:r>
              <a:rPr lang="fr-FR" b="0" u="none" dirty="0" err="1"/>
              <a:t>against</a:t>
            </a:r>
            <a:r>
              <a:rPr lang="fr-FR" b="0" u="none" dirty="0"/>
              <a:t> </a:t>
            </a:r>
            <a:r>
              <a:rPr lang="fr-FR" b="0" u="none" dirty="0" err="1"/>
              <a:t>oxidative</a:t>
            </a:r>
            <a:r>
              <a:rPr lang="fr-FR" b="0" u="none" dirty="0"/>
              <a:t> damage.</a:t>
            </a:r>
          </a:p>
          <a:p>
            <a:pPr marL="285750" indent="-285750">
              <a:buFont typeface="Arial" panose="020B0604020202020204" pitchFamily="34" charset="0"/>
              <a:buChar char="•"/>
            </a:pPr>
            <a:r>
              <a:rPr lang="fr-FR" u="none" dirty="0" err="1"/>
              <a:t>Soothing</a:t>
            </a:r>
            <a:r>
              <a:rPr lang="fr-FR" u="none" dirty="0"/>
              <a:t> : </a:t>
            </a:r>
            <a:r>
              <a:rPr lang="fr-FR" b="0" u="none" dirty="0" err="1"/>
              <a:t>Reduces</a:t>
            </a:r>
            <a:r>
              <a:rPr lang="fr-FR" b="0" u="none" dirty="0"/>
              <a:t> inflammation by </a:t>
            </a:r>
            <a:r>
              <a:rPr lang="fr-FR" b="0" u="none" dirty="0" err="1"/>
              <a:t>regulating</a:t>
            </a:r>
            <a:r>
              <a:rPr lang="fr-FR" b="0" u="none" dirty="0"/>
              <a:t> the anti-</a:t>
            </a:r>
            <a:r>
              <a:rPr lang="fr-FR" b="0" u="none" dirty="0" err="1"/>
              <a:t>inflammatory</a:t>
            </a:r>
            <a:r>
              <a:rPr lang="fr-FR" b="0" u="none" dirty="0"/>
              <a:t> </a:t>
            </a:r>
            <a:r>
              <a:rPr lang="fr-FR" b="0" u="none" dirty="0" err="1"/>
              <a:t>response</a:t>
            </a:r>
            <a:r>
              <a:rPr lang="fr-FR" b="0" u="none" dirty="0"/>
              <a:t>.</a:t>
            </a:r>
          </a:p>
          <a:p>
            <a:pPr marL="285750" indent="-285750">
              <a:buFont typeface="Arial" panose="020B0604020202020204" pitchFamily="34" charset="0"/>
              <a:buChar char="•"/>
            </a:pPr>
            <a:r>
              <a:rPr lang="fr-FR" u="none" dirty="0" err="1"/>
              <a:t>Regenerating</a:t>
            </a:r>
            <a:r>
              <a:rPr lang="fr-FR" u="none" dirty="0"/>
              <a:t> </a:t>
            </a:r>
            <a:r>
              <a:rPr lang="fr-FR" b="0" u="none" dirty="0"/>
              <a:t>: </a:t>
            </a:r>
            <a:r>
              <a:rPr lang="fr-FR" b="0" u="none" dirty="0" err="1"/>
              <a:t>Accelerates</a:t>
            </a:r>
            <a:r>
              <a:rPr lang="fr-FR" b="0" u="none" dirty="0"/>
              <a:t> </a:t>
            </a:r>
            <a:r>
              <a:rPr lang="fr-FR" b="0" u="none" dirty="0" err="1"/>
              <a:t>healing</a:t>
            </a:r>
            <a:r>
              <a:rPr lang="fr-FR" b="0" u="none" dirty="0"/>
              <a:t> and </a:t>
            </a:r>
            <a:r>
              <a:rPr lang="fr-FR" b="0" u="none" dirty="0" err="1"/>
              <a:t>promotes</a:t>
            </a:r>
            <a:r>
              <a:rPr lang="fr-FR" b="0" u="none" dirty="0"/>
              <a:t> skin </a:t>
            </a:r>
            <a:r>
              <a:rPr lang="fr-FR" b="0" u="none" dirty="0" err="1"/>
              <a:t>repair</a:t>
            </a:r>
            <a:r>
              <a:rPr lang="fr-FR" b="0" u="none" dirty="0"/>
              <a:t>.</a:t>
            </a:r>
          </a:p>
          <a:p>
            <a:pPr marL="285750" indent="-285750">
              <a:buFont typeface="Arial" panose="020B0604020202020204" pitchFamily="34" charset="0"/>
              <a:buChar char="•"/>
            </a:pPr>
            <a:r>
              <a:rPr lang="fr-FR" u="none" dirty="0" err="1"/>
              <a:t>Antiseptic</a:t>
            </a:r>
            <a:r>
              <a:rPr lang="fr-FR" u="none" dirty="0"/>
              <a:t> </a:t>
            </a:r>
            <a:r>
              <a:rPr lang="fr-FR" b="0" u="none" dirty="0"/>
              <a:t>: </a:t>
            </a:r>
            <a:r>
              <a:rPr lang="fr-FR" b="0" u="none" dirty="0" err="1"/>
              <a:t>Inhibits</a:t>
            </a:r>
            <a:r>
              <a:rPr lang="fr-FR" b="0" u="none" dirty="0"/>
              <a:t> the </a:t>
            </a:r>
            <a:r>
              <a:rPr lang="fr-FR" b="0" u="none" dirty="0" err="1"/>
              <a:t>proliferation</a:t>
            </a:r>
            <a:r>
              <a:rPr lang="fr-FR" b="0" u="none" dirty="0"/>
              <a:t> of </a:t>
            </a:r>
            <a:r>
              <a:rPr lang="fr-FR" b="0" u="none" dirty="0" err="1"/>
              <a:t>pathogenic</a:t>
            </a:r>
            <a:r>
              <a:rPr lang="fr-FR" b="0" u="none" dirty="0"/>
              <a:t> </a:t>
            </a:r>
            <a:r>
              <a:rPr lang="fr-FR" b="0" u="none" dirty="0" err="1"/>
              <a:t>micro-organisms</a:t>
            </a:r>
            <a:r>
              <a:rPr lang="fr-FR" b="0" u="none" dirty="0"/>
              <a:t> (</a:t>
            </a:r>
            <a:r>
              <a:rPr lang="fr-FR" b="0" u="none" dirty="0" err="1"/>
              <a:t>bacteria</a:t>
            </a:r>
            <a:r>
              <a:rPr lang="fr-FR" b="0" u="none" dirty="0"/>
              <a:t>, </a:t>
            </a:r>
            <a:r>
              <a:rPr lang="fr-FR" b="0" u="none" dirty="0" err="1"/>
              <a:t>yeast</a:t>
            </a:r>
            <a:r>
              <a:rPr lang="fr-FR" b="0" u="none" dirty="0"/>
              <a:t>, </a:t>
            </a:r>
            <a:r>
              <a:rPr lang="fr-FR" b="0" u="none" dirty="0" err="1"/>
              <a:t>mould</a:t>
            </a:r>
            <a:r>
              <a:rPr lang="fr-FR" b="0" u="none" dirty="0"/>
              <a:t>). </a:t>
            </a:r>
            <a:endParaRPr lang="fr-FR" u="none" dirty="0"/>
          </a:p>
        </p:txBody>
      </p:sp>
      <p:sp>
        <p:nvSpPr>
          <p:cNvPr id="5" name="ZoneTexte 4">
            <a:extLst>
              <a:ext uri="{FF2B5EF4-FFF2-40B4-BE49-F238E27FC236}">
                <a16:creationId xmlns:a16="http://schemas.microsoft.com/office/drawing/2014/main" id="{63DD9EA5-20DA-1C67-9523-371C7F224210}"/>
              </a:ext>
            </a:extLst>
          </p:cNvPr>
          <p:cNvSpPr txBox="1"/>
          <p:nvPr/>
        </p:nvSpPr>
        <p:spPr>
          <a:xfrm>
            <a:off x="1019153" y="4094566"/>
            <a:ext cx="949644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r>
              <a:rPr lang="fr-FR" dirty="0"/>
              <a:t>Composition</a:t>
            </a:r>
            <a:endParaRPr lang="fr-FR" b="0" u="none" dirty="0"/>
          </a:p>
          <a:p>
            <a:pPr algn="just"/>
            <a:endParaRPr lang="fr-FR" sz="700" b="0" u="none" dirty="0"/>
          </a:p>
          <a:p>
            <a:pPr algn="just"/>
            <a:r>
              <a:rPr lang="fr-FR" b="0" u="none" dirty="0" err="1"/>
              <a:t>Chamomile</a:t>
            </a:r>
            <a:r>
              <a:rPr lang="fr-FR" b="0" u="none" dirty="0"/>
              <a:t> </a:t>
            </a:r>
            <a:r>
              <a:rPr lang="fr-FR" b="0" u="none" dirty="0" err="1"/>
              <a:t>extract</a:t>
            </a:r>
            <a:r>
              <a:rPr lang="fr-FR" b="0" u="none" dirty="0"/>
              <a:t> </a:t>
            </a:r>
            <a:r>
              <a:rPr lang="fr-FR" b="0" u="none" dirty="0" err="1"/>
              <a:t>is</a:t>
            </a:r>
            <a:r>
              <a:rPr lang="fr-FR" b="0" u="none" dirty="0"/>
              <a:t> </a:t>
            </a:r>
            <a:r>
              <a:rPr lang="fr-FR" b="0" u="none" dirty="0" err="1"/>
              <a:t>rich</a:t>
            </a:r>
            <a:r>
              <a:rPr lang="fr-FR" b="0" u="none" dirty="0"/>
              <a:t> in :</a:t>
            </a:r>
          </a:p>
          <a:p>
            <a:pPr algn="just"/>
            <a:endParaRPr lang="fr-FR" b="0" u="none" dirty="0"/>
          </a:p>
          <a:p>
            <a:pPr marL="285750" indent="-285750" algn="just">
              <a:buFont typeface="Arial" panose="020B0604020202020204" pitchFamily="34" charset="0"/>
              <a:buChar char="•"/>
            </a:pPr>
            <a:r>
              <a:rPr lang="fr-FR" b="0" u="none" dirty="0" err="1"/>
              <a:t>Phenolic</a:t>
            </a:r>
            <a:r>
              <a:rPr lang="fr-FR" b="0" u="none" dirty="0"/>
              <a:t> compounds (</a:t>
            </a:r>
            <a:r>
              <a:rPr lang="fr-FR" b="0" u="none" dirty="0" err="1"/>
              <a:t>flavonoids</a:t>
            </a:r>
            <a:r>
              <a:rPr lang="fr-FR" b="0" u="none" dirty="0"/>
              <a:t> </a:t>
            </a:r>
            <a:r>
              <a:rPr lang="fr-FR" b="0" u="none" dirty="0" err="1"/>
              <a:t>such</a:t>
            </a:r>
            <a:r>
              <a:rPr lang="fr-FR" b="0" u="none" dirty="0"/>
              <a:t> as </a:t>
            </a:r>
            <a:r>
              <a:rPr lang="fr-FR" b="0" u="none" dirty="0" err="1"/>
              <a:t>apigenin</a:t>
            </a:r>
            <a:r>
              <a:rPr lang="fr-FR" b="0" u="none" dirty="0"/>
              <a:t> and </a:t>
            </a:r>
            <a:r>
              <a:rPr lang="fr-FR" b="0" u="none" dirty="0" err="1"/>
              <a:t>luteolin</a:t>
            </a:r>
            <a:r>
              <a:rPr lang="fr-FR" b="0" u="none" dirty="0"/>
              <a:t>)</a:t>
            </a:r>
          </a:p>
          <a:p>
            <a:pPr marL="285750" indent="-285750" algn="just">
              <a:buFont typeface="Arial" panose="020B0604020202020204" pitchFamily="34" charset="0"/>
              <a:buChar char="•"/>
            </a:pPr>
            <a:r>
              <a:rPr lang="fr-FR" b="0" u="none" dirty="0" err="1"/>
              <a:t>Organic</a:t>
            </a:r>
            <a:r>
              <a:rPr lang="fr-FR" b="0" u="none" dirty="0"/>
              <a:t> </a:t>
            </a:r>
            <a:r>
              <a:rPr lang="fr-FR" b="0" u="none" dirty="0" err="1"/>
              <a:t>acids</a:t>
            </a:r>
            <a:r>
              <a:rPr lang="fr-FR" b="0" u="none" dirty="0"/>
              <a:t> (</a:t>
            </a:r>
            <a:r>
              <a:rPr lang="fr-FR" b="0" u="none" dirty="0" err="1"/>
              <a:t>ascorbic</a:t>
            </a:r>
            <a:r>
              <a:rPr lang="fr-FR" b="0" u="none" dirty="0"/>
              <a:t>, </a:t>
            </a:r>
            <a:r>
              <a:rPr lang="fr-FR" b="0" u="none" dirty="0" err="1"/>
              <a:t>citric</a:t>
            </a:r>
            <a:r>
              <a:rPr lang="fr-FR" b="0" u="none" dirty="0"/>
              <a:t> and </a:t>
            </a:r>
            <a:r>
              <a:rPr lang="fr-FR" b="0" u="none" dirty="0" err="1"/>
              <a:t>malic</a:t>
            </a:r>
            <a:r>
              <a:rPr lang="fr-FR" b="0" u="none" dirty="0"/>
              <a:t> </a:t>
            </a:r>
            <a:r>
              <a:rPr lang="fr-FR" b="0" u="none" dirty="0" err="1"/>
              <a:t>acid</a:t>
            </a:r>
            <a:r>
              <a:rPr lang="fr-FR" b="0" u="none" dirty="0"/>
              <a:t>)</a:t>
            </a:r>
          </a:p>
          <a:p>
            <a:pPr marL="285750" indent="-285750" algn="just">
              <a:buFont typeface="Arial" panose="020B0604020202020204" pitchFamily="34" charset="0"/>
              <a:buChar char="•"/>
            </a:pPr>
            <a:r>
              <a:rPr lang="fr-FR" b="0" u="none" dirty="0"/>
              <a:t>Oligosaccharides and polysaccharides (fibre, fructose, glucose, sucrose, </a:t>
            </a:r>
            <a:r>
              <a:rPr lang="fr-FR" b="0" u="none" dirty="0" err="1"/>
              <a:t>trehalose</a:t>
            </a:r>
            <a:r>
              <a:rPr lang="fr-FR" b="0" u="none" dirty="0"/>
              <a:t>, etc.)</a:t>
            </a:r>
          </a:p>
          <a:p>
            <a:pPr marL="285750" indent="-285750" algn="just">
              <a:buFont typeface="Arial" panose="020B0604020202020204" pitchFamily="34" charset="0"/>
              <a:buChar char="•"/>
            </a:pPr>
            <a:r>
              <a:rPr lang="fr-FR" b="0" u="none" dirty="0" err="1"/>
              <a:t>Amino</a:t>
            </a:r>
            <a:r>
              <a:rPr lang="fr-FR" b="0" u="none" dirty="0"/>
              <a:t> </a:t>
            </a:r>
            <a:r>
              <a:rPr lang="fr-FR" b="0" u="none" dirty="0" err="1"/>
              <a:t>acids</a:t>
            </a:r>
            <a:r>
              <a:rPr lang="fr-FR" b="0" u="none" dirty="0"/>
              <a:t> and trace </a:t>
            </a:r>
            <a:r>
              <a:rPr lang="fr-FR" b="0" u="none" dirty="0" err="1"/>
              <a:t>elements</a:t>
            </a:r>
            <a:r>
              <a:rPr lang="fr-FR" b="0" u="none" dirty="0"/>
              <a:t> (</a:t>
            </a:r>
            <a:r>
              <a:rPr lang="fr-FR" b="0" u="none" dirty="0" err="1"/>
              <a:t>such</a:t>
            </a:r>
            <a:r>
              <a:rPr lang="fr-FR" b="0" u="none" dirty="0"/>
              <a:t> as calcium, </a:t>
            </a:r>
            <a:r>
              <a:rPr lang="fr-FR" b="0" u="none" dirty="0" err="1"/>
              <a:t>magnesium</a:t>
            </a:r>
            <a:r>
              <a:rPr lang="fr-FR" b="0" u="none" dirty="0"/>
              <a:t>, potassium)</a:t>
            </a:r>
            <a:endParaRPr lang="fr-FR" u="none" dirty="0"/>
          </a:p>
        </p:txBody>
      </p:sp>
      <p:pic>
        <p:nvPicPr>
          <p:cNvPr id="7" name="Image 6">
            <a:extLst>
              <a:ext uri="{FF2B5EF4-FFF2-40B4-BE49-F238E27FC236}">
                <a16:creationId xmlns:a16="http://schemas.microsoft.com/office/drawing/2014/main" id="{A011E276-BA37-673A-B357-50BB7B21507B}"/>
              </a:ext>
            </a:extLst>
          </p:cNvPr>
          <p:cNvPicPr>
            <a:picLocks noChangeAspect="1"/>
          </p:cNvPicPr>
          <p:nvPr/>
        </p:nvPicPr>
        <p:blipFill>
          <a:blip r:embed="rId3"/>
          <a:stretch>
            <a:fillRect/>
          </a:stretch>
        </p:blipFill>
        <p:spPr>
          <a:xfrm>
            <a:off x="8325853" y="4094566"/>
            <a:ext cx="3866147" cy="2422787"/>
          </a:xfrm>
          <a:prstGeom prst="rect">
            <a:avLst/>
          </a:prstGeom>
        </p:spPr>
      </p:pic>
    </p:spTree>
    <p:extLst>
      <p:ext uri="{BB962C8B-B14F-4D97-AF65-F5344CB8AC3E}">
        <p14:creationId xmlns:p14="http://schemas.microsoft.com/office/powerpoint/2010/main" val="63619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23868" y="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Niacinamide</a:t>
            </a:r>
          </a:p>
        </p:txBody>
      </p:sp>
      <p:sp>
        <p:nvSpPr>
          <p:cNvPr id="4" name="Espace réservé du texte 1">
            <a:extLst>
              <a:ext uri="{FF2B5EF4-FFF2-40B4-BE49-F238E27FC236}">
                <a16:creationId xmlns:a16="http://schemas.microsoft.com/office/drawing/2014/main" id="{69C41216-327E-01EF-6632-436BAF1B1F7D}"/>
              </a:ext>
            </a:extLst>
          </p:cNvPr>
          <p:cNvSpPr txBox="1">
            <a:spLocks/>
          </p:cNvSpPr>
          <p:nvPr/>
        </p:nvSpPr>
        <p:spPr>
          <a:xfrm>
            <a:off x="1019154" y="1870752"/>
            <a:ext cx="11001986"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INCI </a:t>
            </a:r>
            <a:r>
              <a:rPr lang="fr-FR" dirty="0" err="1"/>
              <a:t>name</a:t>
            </a:r>
            <a:r>
              <a:rPr lang="fr-FR" dirty="0"/>
              <a:t> : </a:t>
            </a:r>
            <a:r>
              <a:rPr lang="fr-FR" i="1" dirty="0"/>
              <a:t>Niacinamide</a:t>
            </a:r>
          </a:p>
          <a:p>
            <a:r>
              <a:rPr lang="fr-FR" i="1" dirty="0"/>
              <a:t>Name </a:t>
            </a:r>
            <a:r>
              <a:rPr lang="fr-FR" i="1" dirty="0" err="1"/>
              <a:t>used</a:t>
            </a:r>
            <a:r>
              <a:rPr lang="fr-FR" i="1" dirty="0"/>
              <a:t>: Niacinamide, </a:t>
            </a:r>
            <a:r>
              <a:rPr lang="fr-FR" i="1" dirty="0" err="1"/>
              <a:t>vitamin</a:t>
            </a:r>
            <a:r>
              <a:rPr lang="fr-FR" i="1" dirty="0"/>
              <a:t> PP, </a:t>
            </a:r>
            <a:r>
              <a:rPr lang="fr-FR" i="1" dirty="0" err="1"/>
              <a:t>vitamin</a:t>
            </a:r>
            <a:r>
              <a:rPr lang="fr-FR" i="1" dirty="0"/>
              <a:t> B3</a:t>
            </a:r>
          </a:p>
          <a:p>
            <a:endParaRPr lang="fr-FR" sz="700" dirty="0"/>
          </a:p>
          <a:p>
            <a:r>
              <a:rPr lang="en-US" b="0" u="none" dirty="0"/>
              <a:t>A large number of properties, including :</a:t>
            </a:r>
          </a:p>
          <a:p>
            <a:endParaRPr lang="en-US" b="0" u="none" dirty="0"/>
          </a:p>
          <a:p>
            <a:r>
              <a:rPr lang="en-US" u="none" dirty="0"/>
              <a:t>Anti-inflammatory : </a:t>
            </a:r>
            <a:r>
              <a:rPr lang="en-US" b="0" u="none" dirty="0"/>
              <a:t>soothes and calms skin prone to inflammation or redness, notably by reducing the synthesis of pro-inflammatory cytokines. </a:t>
            </a:r>
          </a:p>
          <a:p>
            <a:endParaRPr lang="en-US" b="0" u="none" dirty="0"/>
          </a:p>
          <a:p>
            <a:r>
              <a:rPr lang="en-US" u="none" dirty="0"/>
              <a:t>Antioxidant : </a:t>
            </a:r>
            <a:r>
              <a:rPr lang="en-US" b="0" u="none" dirty="0"/>
              <a:t>Protect the skin from the attack of free radicals, known to induce the formation of premature signs of aging</a:t>
            </a:r>
          </a:p>
          <a:p>
            <a:endParaRPr lang="en-US" b="0" u="none" dirty="0"/>
          </a:p>
          <a:p>
            <a:r>
              <a:rPr lang="en-US" u="none" dirty="0"/>
              <a:t>Brightening : </a:t>
            </a:r>
            <a:r>
              <a:rPr lang="en-US" b="0" u="none" dirty="0"/>
              <a:t>Diminishes the appearance of brown spots by inhibiting the transfer of melanin from melanosomes present at the base of the epidermis to </a:t>
            </a:r>
            <a:r>
              <a:rPr lang="en-US" b="0" u="none" dirty="0" err="1"/>
              <a:t>neighbouring</a:t>
            </a:r>
            <a:r>
              <a:rPr lang="en-US" b="0" u="none" dirty="0"/>
              <a:t> epidermal cells (keratinocytes) </a:t>
            </a:r>
          </a:p>
          <a:p>
            <a:endParaRPr lang="en-US" b="0" u="none" dirty="0"/>
          </a:p>
          <a:p>
            <a:r>
              <a:rPr lang="en-US" u="none" dirty="0"/>
              <a:t>Hydrating : </a:t>
            </a:r>
            <a:r>
              <a:rPr lang="en-US" b="0" u="none" dirty="0"/>
              <a:t>Reduces </a:t>
            </a:r>
            <a:r>
              <a:rPr lang="en-US" b="0" u="none" dirty="0" err="1"/>
              <a:t>transepidermal</a:t>
            </a:r>
            <a:r>
              <a:rPr lang="en-US" b="0" u="none" dirty="0"/>
              <a:t> water loss and maintains moisture content in the skin by reinforcing the skin's barrier function, supported by an increase in the production of ceramides in the stratum corneum and an acceleration in the differentiation of keratinocytes. </a:t>
            </a:r>
            <a:endParaRPr lang="fr-FR" u="none" dirty="0"/>
          </a:p>
        </p:txBody>
      </p:sp>
      <p:pic>
        <p:nvPicPr>
          <p:cNvPr id="6" name="Image 5">
            <a:extLst>
              <a:ext uri="{FF2B5EF4-FFF2-40B4-BE49-F238E27FC236}">
                <a16:creationId xmlns:a16="http://schemas.microsoft.com/office/drawing/2014/main" id="{5B023472-B206-12C6-3CF9-78F64E108FD7}"/>
              </a:ext>
            </a:extLst>
          </p:cNvPr>
          <p:cNvPicPr>
            <a:picLocks noChangeAspect="1"/>
          </p:cNvPicPr>
          <p:nvPr/>
        </p:nvPicPr>
        <p:blipFill>
          <a:blip r:embed="rId3"/>
          <a:stretch>
            <a:fillRect/>
          </a:stretch>
        </p:blipFill>
        <p:spPr>
          <a:xfrm>
            <a:off x="10347159" y="5057551"/>
            <a:ext cx="1673980" cy="1635350"/>
          </a:xfrm>
          <a:prstGeom prst="rect">
            <a:avLst/>
          </a:prstGeom>
        </p:spPr>
      </p:pic>
    </p:spTree>
    <p:extLst>
      <p:ext uri="{BB962C8B-B14F-4D97-AF65-F5344CB8AC3E}">
        <p14:creationId xmlns:p14="http://schemas.microsoft.com/office/powerpoint/2010/main" val="342098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37954" y="784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en-US" dirty="0"/>
              <a:t>Active focus: Trio of vegetable waxes</a:t>
            </a:r>
            <a:endParaRPr lang="fr-FR" dirty="0"/>
          </a:p>
        </p:txBody>
      </p:sp>
      <p:sp>
        <p:nvSpPr>
          <p:cNvPr id="2" name="ZoneTexte 1">
            <a:extLst>
              <a:ext uri="{FF2B5EF4-FFF2-40B4-BE49-F238E27FC236}">
                <a16:creationId xmlns:a16="http://schemas.microsoft.com/office/drawing/2014/main" id="{4C8D0EF5-7579-49D0-30B7-7DE0DF78E9F2}"/>
              </a:ext>
            </a:extLst>
          </p:cNvPr>
          <p:cNvSpPr txBox="1"/>
          <p:nvPr/>
        </p:nvSpPr>
        <p:spPr>
          <a:xfrm>
            <a:off x="2223867" y="2352526"/>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RICE WAX</a:t>
            </a:r>
            <a:endParaRPr lang="fr-FR" sz="1200" dirty="0">
              <a:latin typeface="Roboto Light" panose="02000000000000000000" pitchFamily="2" charset="0"/>
              <a:ea typeface="Roboto Light" panose="02000000000000000000" pitchFamily="2" charset="0"/>
            </a:endParaRPr>
          </a:p>
        </p:txBody>
      </p:sp>
      <p:sp>
        <p:nvSpPr>
          <p:cNvPr id="5" name="ZoneTexte 4">
            <a:extLst>
              <a:ext uri="{FF2B5EF4-FFF2-40B4-BE49-F238E27FC236}">
                <a16:creationId xmlns:a16="http://schemas.microsoft.com/office/drawing/2014/main" id="{0ECFD18B-65F4-C219-6DA6-F933F5287163}"/>
              </a:ext>
            </a:extLst>
          </p:cNvPr>
          <p:cNvSpPr txBox="1"/>
          <p:nvPr/>
        </p:nvSpPr>
        <p:spPr>
          <a:xfrm>
            <a:off x="5262890" y="2352527"/>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CANDELILLA WAX</a:t>
            </a:r>
            <a:endParaRPr lang="fr-FR" sz="1200" dirty="0">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B375EEC1-431A-5150-6245-B7C688CB0E62}"/>
              </a:ext>
            </a:extLst>
          </p:cNvPr>
          <p:cNvSpPr txBox="1"/>
          <p:nvPr/>
        </p:nvSpPr>
        <p:spPr>
          <a:xfrm>
            <a:off x="8301914" y="2352527"/>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JOJOBA WAX</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0235C6CE-2B1B-D277-8315-A97F3EF8DA11}"/>
              </a:ext>
            </a:extLst>
          </p:cNvPr>
          <p:cNvSpPr txBox="1"/>
          <p:nvPr/>
        </p:nvSpPr>
        <p:spPr>
          <a:xfrm>
            <a:off x="2223867" y="2970713"/>
            <a:ext cx="1436833" cy="430887"/>
          </a:xfrm>
          <a:prstGeom prst="rect">
            <a:avLst/>
          </a:prstGeom>
          <a:noFill/>
        </p:spPr>
        <p:txBody>
          <a:bodyPr wrap="square" rtlCol="0">
            <a:spAutoFit/>
          </a:bodyPr>
          <a:lstStyle/>
          <a:p>
            <a:pPr algn="ctr"/>
            <a:r>
              <a:rPr lang="fr-FR" sz="1100" dirty="0">
                <a:solidFill>
                  <a:srgbClr val="565655"/>
                </a:solidFill>
                <a:latin typeface="Kyiv*Type Sans Regular"/>
              </a:rPr>
              <a:t>PROVIDES A POWDERY TEXTURE</a:t>
            </a:r>
          </a:p>
        </p:txBody>
      </p:sp>
      <p:sp>
        <p:nvSpPr>
          <p:cNvPr id="9" name="ZoneTexte 8">
            <a:extLst>
              <a:ext uri="{FF2B5EF4-FFF2-40B4-BE49-F238E27FC236}">
                <a16:creationId xmlns:a16="http://schemas.microsoft.com/office/drawing/2014/main" id="{AE7C6C96-F9E8-74FF-45D5-6FF38E01DA1D}"/>
              </a:ext>
            </a:extLst>
          </p:cNvPr>
          <p:cNvSpPr txBox="1"/>
          <p:nvPr/>
        </p:nvSpPr>
        <p:spPr>
          <a:xfrm>
            <a:off x="5377581" y="2970712"/>
            <a:ext cx="1436833" cy="430887"/>
          </a:xfrm>
          <a:prstGeom prst="rect">
            <a:avLst/>
          </a:prstGeom>
          <a:noFill/>
        </p:spPr>
        <p:txBody>
          <a:bodyPr wrap="square" rtlCol="0">
            <a:spAutoFit/>
          </a:bodyPr>
          <a:lstStyle/>
          <a:p>
            <a:pPr algn="ctr"/>
            <a:r>
              <a:rPr lang="fr-FR" sz="1100" dirty="0">
                <a:solidFill>
                  <a:srgbClr val="565655"/>
                </a:solidFill>
                <a:latin typeface="Kyiv*Type Sans Regular"/>
              </a:rPr>
              <a:t>PROVIDES NUTRITION AND LIMITS TWL</a:t>
            </a:r>
          </a:p>
        </p:txBody>
      </p:sp>
      <p:sp>
        <p:nvSpPr>
          <p:cNvPr id="10" name="ZoneTexte 9">
            <a:extLst>
              <a:ext uri="{FF2B5EF4-FFF2-40B4-BE49-F238E27FC236}">
                <a16:creationId xmlns:a16="http://schemas.microsoft.com/office/drawing/2014/main" id="{FC9167E2-2CC4-782E-B867-C5C10EF4509A}"/>
              </a:ext>
            </a:extLst>
          </p:cNvPr>
          <p:cNvSpPr txBox="1"/>
          <p:nvPr/>
        </p:nvSpPr>
        <p:spPr>
          <a:xfrm>
            <a:off x="8046055" y="2970711"/>
            <a:ext cx="2177934" cy="430887"/>
          </a:xfrm>
          <a:prstGeom prst="rect">
            <a:avLst/>
          </a:prstGeom>
          <a:noFill/>
        </p:spPr>
        <p:txBody>
          <a:bodyPr wrap="square" rtlCol="0">
            <a:spAutoFit/>
          </a:bodyPr>
          <a:lstStyle/>
          <a:p>
            <a:pPr algn="ctr"/>
            <a:r>
              <a:rPr lang="en-US" sz="1100" dirty="0">
                <a:solidFill>
                  <a:srgbClr val="565655"/>
                </a:solidFill>
                <a:latin typeface="Kyiv*Type Sans Regular"/>
              </a:rPr>
              <a:t>MAKES IT EASY TO APPLY AND LEAVES SKIN FEELING SOFT</a:t>
            </a:r>
            <a:endParaRPr lang="fr-FR" sz="1100" dirty="0">
              <a:solidFill>
                <a:srgbClr val="565655"/>
              </a:solidFill>
              <a:latin typeface="Kyiv*Type Sans Regular"/>
            </a:endParaRPr>
          </a:p>
        </p:txBody>
      </p:sp>
      <p:sp>
        <p:nvSpPr>
          <p:cNvPr id="11" name="ZoneTexte 10">
            <a:extLst>
              <a:ext uri="{FF2B5EF4-FFF2-40B4-BE49-F238E27FC236}">
                <a16:creationId xmlns:a16="http://schemas.microsoft.com/office/drawing/2014/main" id="{7B5E0791-C527-FC1A-485E-F925C0082408}"/>
              </a:ext>
            </a:extLst>
          </p:cNvPr>
          <p:cNvSpPr txBox="1"/>
          <p:nvPr/>
        </p:nvSpPr>
        <p:spPr>
          <a:xfrm>
            <a:off x="4366816" y="233648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sp>
        <p:nvSpPr>
          <p:cNvPr id="12" name="ZoneTexte 11">
            <a:extLst>
              <a:ext uri="{FF2B5EF4-FFF2-40B4-BE49-F238E27FC236}">
                <a16:creationId xmlns:a16="http://schemas.microsoft.com/office/drawing/2014/main" id="{B9BFF84B-CDB7-C689-3DEC-38183CCAA919}"/>
              </a:ext>
            </a:extLst>
          </p:cNvPr>
          <p:cNvSpPr txBox="1"/>
          <p:nvPr/>
        </p:nvSpPr>
        <p:spPr>
          <a:xfrm>
            <a:off x="7405839" y="233648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cxnSp>
        <p:nvCxnSpPr>
          <p:cNvPr id="14" name="Connecteur droit 13">
            <a:extLst>
              <a:ext uri="{FF2B5EF4-FFF2-40B4-BE49-F238E27FC236}">
                <a16:creationId xmlns:a16="http://schemas.microsoft.com/office/drawing/2014/main" id="{256ED263-4029-B0F9-6C8B-A7C585E27129}"/>
              </a:ext>
            </a:extLst>
          </p:cNvPr>
          <p:cNvCxnSpPr>
            <a:stCxn id="8" idx="2"/>
          </p:cNvCxnSpPr>
          <p:nvPr/>
        </p:nvCxnSpPr>
        <p:spPr>
          <a:xfrm>
            <a:off x="2942284" y="3401600"/>
            <a:ext cx="3153716" cy="876500"/>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CB2FA9F3-5FB5-4512-7FD8-55FBD33F988B}"/>
              </a:ext>
            </a:extLst>
          </p:cNvPr>
          <p:cNvCxnSpPr>
            <a:cxnSpLocks/>
          </p:cNvCxnSpPr>
          <p:nvPr/>
        </p:nvCxnSpPr>
        <p:spPr>
          <a:xfrm flipV="1">
            <a:off x="6137123" y="3406035"/>
            <a:ext cx="3096370" cy="872065"/>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730E0572-7D6F-8122-B48A-A7A35A2EF528}"/>
              </a:ext>
            </a:extLst>
          </p:cNvPr>
          <p:cNvCxnSpPr>
            <a:cxnSpLocks/>
            <a:endCxn id="9" idx="2"/>
          </p:cNvCxnSpPr>
          <p:nvPr/>
        </p:nvCxnSpPr>
        <p:spPr>
          <a:xfrm flipH="1" flipV="1">
            <a:off x="6095998" y="3401599"/>
            <a:ext cx="14088" cy="876501"/>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C02AED4A-AF88-13D2-08F5-85711B9163BC}"/>
              </a:ext>
            </a:extLst>
          </p:cNvPr>
          <p:cNvSpPr txBox="1"/>
          <p:nvPr/>
        </p:nvSpPr>
        <p:spPr>
          <a:xfrm>
            <a:off x="4951093" y="4436610"/>
            <a:ext cx="2303897" cy="715089"/>
          </a:xfrm>
          <a:prstGeom prst="roundRect">
            <a:avLst/>
          </a:prstGeom>
          <a:solidFill>
            <a:srgbClr val="DCD7FA"/>
          </a:solidFill>
          <a:ln w="3175">
            <a:noFill/>
          </a:ln>
        </p:spPr>
        <p:txBody>
          <a:bodyPr wrap="square" rtlCol="0">
            <a:spAutoFit/>
          </a:bodyPr>
          <a:lstStyle/>
          <a:p>
            <a:pPr algn="ctr"/>
            <a:endParaRPr lang="en-US"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UNIQUE COMPLEX</a:t>
            </a:r>
          </a:p>
          <a:p>
            <a:pPr algn="ctr"/>
            <a:r>
              <a:rPr lang="en-US" sz="1200" dirty="0">
                <a:latin typeface="Roboto Light" panose="02000000000000000000" pitchFamily="2" charset="0"/>
                <a:ea typeface="Roboto Light" panose="02000000000000000000" pitchFamily="2" charset="0"/>
              </a:rPr>
              <a:t>TRIO OF VEGETABLE WAXES</a:t>
            </a:r>
            <a:endParaRPr lang="fr-FR" sz="1200" dirty="0">
              <a:latin typeface="Roboto Light" panose="02000000000000000000" pitchFamily="2" charset="0"/>
              <a:ea typeface="Roboto Light" panose="02000000000000000000" pitchFamily="2" charset="0"/>
            </a:endParaRPr>
          </a:p>
        </p:txBody>
      </p:sp>
      <p:sp>
        <p:nvSpPr>
          <p:cNvPr id="21" name="ZoneTexte 20">
            <a:extLst>
              <a:ext uri="{FF2B5EF4-FFF2-40B4-BE49-F238E27FC236}">
                <a16:creationId xmlns:a16="http://schemas.microsoft.com/office/drawing/2014/main" id="{F821C4B6-9E68-398F-45AD-C0AA3417980A}"/>
              </a:ext>
            </a:extLst>
          </p:cNvPr>
          <p:cNvSpPr txBox="1"/>
          <p:nvPr/>
        </p:nvSpPr>
        <p:spPr>
          <a:xfrm>
            <a:off x="4263673" y="5582617"/>
            <a:ext cx="4417989" cy="1200329"/>
          </a:xfrm>
          <a:prstGeom prst="rect">
            <a:avLst/>
          </a:prstGeom>
          <a:noFill/>
        </p:spPr>
        <p:txBody>
          <a:bodyPr wrap="square" rtlCol="0">
            <a:spAutoFit/>
          </a:bodyPr>
          <a:lstStyle/>
          <a:p>
            <a:pPr marL="171450" indent="-171450" algn="just">
              <a:buFont typeface="Wingdings" panose="05000000000000000000" pitchFamily="2" charset="2"/>
              <a:buChar char="è"/>
            </a:pPr>
            <a:r>
              <a:rPr lang="en-US" sz="1200" dirty="0">
                <a:solidFill>
                  <a:srgbClr val="565655"/>
                </a:solidFill>
                <a:latin typeface="Kyiv*Type Sans Regular"/>
              </a:rPr>
              <a:t>CAN ABSORB UP TO </a:t>
            </a:r>
            <a:r>
              <a:rPr lang="en-US" sz="2400" dirty="0">
                <a:solidFill>
                  <a:srgbClr val="565655"/>
                </a:solidFill>
                <a:latin typeface="Kyiv*Type Sans Regular"/>
              </a:rPr>
              <a:t>6</a:t>
            </a:r>
            <a:r>
              <a:rPr lang="en-US" sz="1200" dirty="0">
                <a:solidFill>
                  <a:srgbClr val="565655"/>
                </a:solidFill>
                <a:latin typeface="Kyiv*Type Sans Regular"/>
              </a:rPr>
              <a:t> TIMES ITS WEIGHT IN WATER</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NOURISHING AND PROTECTIVE</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en-US" sz="1200" dirty="0">
                <a:solidFill>
                  <a:srgbClr val="565655"/>
                </a:solidFill>
                <a:latin typeface="Kyiv*Type Sans Regular"/>
              </a:rPr>
              <a:t>GIVES THE PRODUCT ITS CREAMY TEXTURE</a:t>
            </a:r>
            <a:endParaRPr lang="fr-FR" sz="1200" dirty="0">
              <a:solidFill>
                <a:srgbClr val="565655"/>
              </a:solidFill>
              <a:latin typeface="Kyiv*Type Sans Regular"/>
            </a:endParaRPr>
          </a:p>
        </p:txBody>
      </p:sp>
      <p:pic>
        <p:nvPicPr>
          <p:cNvPr id="16" name="Image 15" descr="Une image contenant cercle, symbole&#10;&#10;Description générée automatiquement">
            <a:extLst>
              <a:ext uri="{FF2B5EF4-FFF2-40B4-BE49-F238E27FC236}">
                <a16:creationId xmlns:a16="http://schemas.microsoft.com/office/drawing/2014/main" id="{D8834BCB-079A-1EA8-2DCE-C367CD1D38C6}"/>
              </a:ext>
            </a:extLst>
          </p:cNvPr>
          <p:cNvPicPr>
            <a:picLocks noChangeAspect="1"/>
          </p:cNvPicPr>
          <p:nvPr/>
        </p:nvPicPr>
        <p:blipFill rotWithShape="1">
          <a:blip r:embed="rId3">
            <a:extLst>
              <a:ext uri="{28A0092B-C50C-407E-A947-70E740481C1C}">
                <a14:useLocalDpi xmlns:a14="http://schemas.microsoft.com/office/drawing/2010/main" val="0"/>
              </a:ext>
            </a:extLst>
          </a:blip>
          <a:srcRect l="4425" r="80828"/>
          <a:stretch/>
        </p:blipFill>
        <p:spPr>
          <a:xfrm>
            <a:off x="2540116" y="1363427"/>
            <a:ext cx="1033720" cy="973055"/>
          </a:xfrm>
          <a:prstGeom prst="rect">
            <a:avLst/>
          </a:prstGeom>
        </p:spPr>
      </p:pic>
      <p:pic>
        <p:nvPicPr>
          <p:cNvPr id="18" name="Image 17" descr="Une image contenant cercle, symbole&#10;&#10;Description générée automatiquement">
            <a:extLst>
              <a:ext uri="{FF2B5EF4-FFF2-40B4-BE49-F238E27FC236}">
                <a16:creationId xmlns:a16="http://schemas.microsoft.com/office/drawing/2014/main" id="{F8422050-53D5-1C20-C2D9-D4C365B8EA14}"/>
              </a:ext>
            </a:extLst>
          </p:cNvPr>
          <p:cNvPicPr>
            <a:picLocks noChangeAspect="1"/>
          </p:cNvPicPr>
          <p:nvPr/>
        </p:nvPicPr>
        <p:blipFill rotWithShape="1">
          <a:blip r:embed="rId3">
            <a:extLst>
              <a:ext uri="{28A0092B-C50C-407E-A947-70E740481C1C}">
                <a14:useLocalDpi xmlns:a14="http://schemas.microsoft.com/office/drawing/2010/main" val="0"/>
              </a:ext>
            </a:extLst>
          </a:blip>
          <a:srcRect l="42641" t="247" r="42612" b="-247"/>
          <a:stretch/>
        </p:blipFill>
        <p:spPr>
          <a:xfrm>
            <a:off x="5579137" y="1363427"/>
            <a:ext cx="1033720" cy="973055"/>
          </a:xfrm>
          <a:prstGeom prst="rect">
            <a:avLst/>
          </a:prstGeom>
        </p:spPr>
      </p:pic>
      <p:pic>
        <p:nvPicPr>
          <p:cNvPr id="19" name="Image 18" descr="Une image contenant cercle, symbole&#10;&#10;Description générée automatiquement">
            <a:extLst>
              <a:ext uri="{FF2B5EF4-FFF2-40B4-BE49-F238E27FC236}">
                <a16:creationId xmlns:a16="http://schemas.microsoft.com/office/drawing/2014/main" id="{BACFE72F-8FB0-39BA-CCBA-01E1A4D5ABB5}"/>
              </a:ext>
            </a:extLst>
          </p:cNvPr>
          <p:cNvPicPr>
            <a:picLocks noChangeAspect="1"/>
          </p:cNvPicPr>
          <p:nvPr/>
        </p:nvPicPr>
        <p:blipFill rotWithShape="1">
          <a:blip r:embed="rId3">
            <a:extLst>
              <a:ext uri="{28A0092B-C50C-407E-A947-70E740481C1C}">
                <a14:useLocalDpi xmlns:a14="http://schemas.microsoft.com/office/drawing/2010/main" val="0"/>
              </a:ext>
            </a:extLst>
          </a:blip>
          <a:srcRect l="82814" t="-1993" r="2439" b="1993"/>
          <a:stretch/>
        </p:blipFill>
        <p:spPr>
          <a:xfrm>
            <a:off x="8716633" y="1363427"/>
            <a:ext cx="1033720" cy="973055"/>
          </a:xfrm>
          <a:prstGeom prst="rect">
            <a:avLst/>
          </a:prstGeom>
        </p:spPr>
      </p:pic>
    </p:spTree>
    <p:extLst>
      <p:ext uri="{BB962C8B-B14F-4D97-AF65-F5344CB8AC3E}">
        <p14:creationId xmlns:p14="http://schemas.microsoft.com/office/powerpoint/2010/main" val="12294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p:bldP spid="9" grpId="0"/>
      <p:bldP spid="10" grpId="0"/>
      <p:bldP spid="11" grpId="0"/>
      <p:bldP spid="12"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990600" y="2968859"/>
            <a:ext cx="6035039" cy="954107"/>
          </a:xfrm>
          <a:prstGeom prst="rect">
            <a:avLst/>
          </a:prstGeom>
          <a:noFill/>
          <a:ln w="9525">
            <a:noFill/>
            <a:miter lim="800000"/>
            <a:headEnd/>
            <a:tailEnd/>
          </a:ln>
        </p:spPr>
        <p:txBody>
          <a:bodyPr wrap="square">
            <a:spAutoFit/>
          </a:bodyPr>
          <a:lstStyle/>
          <a:p>
            <a:pPr algn="ctr" defTabSz="945990"/>
            <a:r>
              <a:rPr lang="en-US" sz="2800" dirty="0">
                <a:latin typeface="Roboto Light "/>
              </a:rPr>
              <a:t>Massage candle </a:t>
            </a:r>
          </a:p>
          <a:p>
            <a:pPr algn="ctr" defTabSz="945990"/>
            <a:r>
              <a:rPr lang="en-US" sz="2800" dirty="0">
                <a:latin typeface="Roboto Light "/>
              </a:rPr>
              <a:t>invigorating and rejuvenating</a:t>
            </a:r>
            <a:endParaRPr lang="fr-FR" sz="2800" dirty="0">
              <a:latin typeface="Roboto Light "/>
            </a:endParaRPr>
          </a:p>
        </p:txBody>
      </p:sp>
      <p:sp>
        <p:nvSpPr>
          <p:cNvPr id="2" name="Titre 1">
            <a:extLst>
              <a:ext uri="{FF2B5EF4-FFF2-40B4-BE49-F238E27FC236}">
                <a16:creationId xmlns:a16="http://schemas.microsoft.com/office/drawing/2014/main" id="{B32C5A3F-28EE-C033-8045-38EEF58A6B65}"/>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4" name="Image 3">
            <a:extLst>
              <a:ext uri="{FF2B5EF4-FFF2-40B4-BE49-F238E27FC236}">
                <a16:creationId xmlns:a16="http://schemas.microsoft.com/office/drawing/2014/main" id="{22B78291-8CE1-51AF-110D-21D56D794CFD}"/>
              </a:ext>
            </a:extLst>
          </p:cNvPr>
          <p:cNvPicPr>
            <a:picLocks noChangeAspect="1"/>
          </p:cNvPicPr>
          <p:nvPr/>
        </p:nvPicPr>
        <p:blipFill rotWithShape="1">
          <a:blip r:embed="rId3"/>
          <a:srcRect t="10639"/>
          <a:stretch/>
        </p:blipFill>
        <p:spPr>
          <a:xfrm>
            <a:off x="7383137" y="1446848"/>
            <a:ext cx="4610743" cy="5167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773DF8B9-CE38-4D36-85E8-BD2163DD577D}"/>
              </a:ext>
            </a:extLst>
          </p:cNvPr>
          <p:cNvSpPr txBox="1"/>
          <p:nvPr/>
        </p:nvSpPr>
        <p:spPr>
          <a:xfrm>
            <a:off x="2194512" y="710536"/>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Nutrition - </a:t>
            </a:r>
            <a:r>
              <a:rPr lang="fr-FR" dirty="0" err="1"/>
              <a:t>prevention</a:t>
            </a:r>
            <a:endParaRPr lang="fr-FR" dirty="0"/>
          </a:p>
        </p:txBody>
      </p:sp>
      <p:sp>
        <p:nvSpPr>
          <p:cNvPr id="18" name="ZoneTexte 17"/>
          <p:cNvSpPr txBox="1"/>
          <p:nvPr/>
        </p:nvSpPr>
        <p:spPr>
          <a:xfrm>
            <a:off x="115872" y="4107990"/>
            <a:ext cx="1859223" cy="276999"/>
          </a:xfrm>
          <a:prstGeom prst="rect">
            <a:avLst/>
          </a:prstGeom>
          <a:noFill/>
        </p:spPr>
        <p:txBody>
          <a:bodyPr wrap="square" rtlCol="0">
            <a:spAutoFit/>
          </a:bodyPr>
          <a:lstStyle>
            <a:defPPr>
              <a:defRPr lang="fr-FR"/>
            </a:defPPr>
            <a:lvl1pPr algn="ctr">
              <a:defRPr sz="1200">
                <a:solidFill>
                  <a:srgbClr val="565655"/>
                </a:solidFill>
                <a:latin typeface="Roboto Light" panose="02000000000000000000"/>
              </a:defRPr>
            </a:lvl1pPr>
          </a:lstStyle>
          <a:p>
            <a:r>
              <a:rPr lang="fr-FR" dirty="0"/>
              <a:t>R.15 ml</a:t>
            </a:r>
          </a:p>
        </p:txBody>
      </p:sp>
      <p:pic>
        <p:nvPicPr>
          <p:cNvPr id="28" name="Image 27" descr="Une image contenant texte, tasse, articles de toilette, crème pour la peau&#10;&#10;Description générée automatiquement">
            <a:extLst>
              <a:ext uri="{FF2B5EF4-FFF2-40B4-BE49-F238E27FC236}">
                <a16:creationId xmlns:a16="http://schemas.microsoft.com/office/drawing/2014/main" id="{E6B7C28E-F13E-D5B8-2C6E-72C21BED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49" y="1157943"/>
            <a:ext cx="1190009" cy="2711413"/>
          </a:xfrm>
          <a:prstGeom prst="rect">
            <a:avLst/>
          </a:prstGeom>
        </p:spPr>
      </p:pic>
      <p:sp>
        <p:nvSpPr>
          <p:cNvPr id="4" name="ZoneTexte 27">
            <a:extLst>
              <a:ext uri="{FF2B5EF4-FFF2-40B4-BE49-F238E27FC236}">
                <a16:creationId xmlns:a16="http://schemas.microsoft.com/office/drawing/2014/main" id="{CA40E54A-4CEC-A3FA-1BDB-326BA29B1A05}"/>
              </a:ext>
            </a:extLst>
          </p:cNvPr>
          <p:cNvSpPr txBox="1"/>
          <p:nvPr/>
        </p:nvSpPr>
        <p:spPr>
          <a:xfrm>
            <a:off x="2547097" y="2409425"/>
            <a:ext cx="4559597"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Lip balm </a:t>
            </a:r>
            <a:r>
              <a:rPr lang="en-US" sz="1800" dirty="0">
                <a:solidFill>
                  <a:srgbClr val="3E3E3E"/>
                </a:solidFill>
                <a:latin typeface="Roboto Light "/>
                <a:ea typeface="Roboto Black" panose="02000000000000000000" pitchFamily="2" charset="0"/>
                <a:cs typeface="+mn-cs"/>
              </a:rPr>
              <a:t>(as soon as needed)</a:t>
            </a:r>
          </a:p>
        </p:txBody>
      </p:sp>
      <p:sp>
        <p:nvSpPr>
          <p:cNvPr id="10" name="ZoneTexte 31">
            <a:extLst>
              <a:ext uri="{FF2B5EF4-FFF2-40B4-BE49-F238E27FC236}">
                <a16:creationId xmlns:a16="http://schemas.microsoft.com/office/drawing/2014/main" id="{74F6FB2E-6DDE-DBCF-55A7-A1931B547511}"/>
              </a:ext>
            </a:extLst>
          </p:cNvPr>
          <p:cNvSpPr txBox="1"/>
          <p:nvPr/>
        </p:nvSpPr>
        <p:spPr>
          <a:xfrm>
            <a:off x="2547096" y="2954807"/>
            <a:ext cx="5733304"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Mask </a:t>
            </a:r>
            <a:r>
              <a:rPr lang="en-US" sz="1800" dirty="0">
                <a:solidFill>
                  <a:srgbClr val="3E3E3E"/>
                </a:solidFill>
                <a:latin typeface="Roboto Light "/>
                <a:ea typeface="Roboto Black" panose="02000000000000000000" pitchFamily="2" charset="0"/>
                <a:cs typeface="+mn-cs"/>
              </a:rPr>
              <a:t>(once or twice a week for 5 minutes)</a:t>
            </a:r>
          </a:p>
        </p:txBody>
      </p:sp>
      <p:sp>
        <p:nvSpPr>
          <p:cNvPr id="11" name="ZoneTexte 31">
            <a:extLst>
              <a:ext uri="{FF2B5EF4-FFF2-40B4-BE49-F238E27FC236}">
                <a16:creationId xmlns:a16="http://schemas.microsoft.com/office/drawing/2014/main" id="{E2031F8A-DF00-06BB-D6BF-9AF09017E65E}"/>
              </a:ext>
            </a:extLst>
          </p:cNvPr>
          <p:cNvSpPr txBox="1"/>
          <p:nvPr/>
        </p:nvSpPr>
        <p:spPr>
          <a:xfrm>
            <a:off x="2547095" y="1864043"/>
            <a:ext cx="5969584"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Eye/lip contour </a:t>
            </a:r>
            <a:r>
              <a:rPr lang="en-US" sz="1800" dirty="0">
                <a:solidFill>
                  <a:srgbClr val="3E3E3E"/>
                </a:solidFill>
                <a:latin typeface="Roboto Light "/>
                <a:ea typeface="Roboto Black" panose="02000000000000000000" pitchFamily="2" charset="0"/>
                <a:cs typeface="+mn-cs"/>
              </a:rPr>
              <a:t>(morning and evening)</a:t>
            </a:r>
          </a:p>
        </p:txBody>
      </p:sp>
      <p:pic>
        <p:nvPicPr>
          <p:cNvPr id="13" name="Image 12" descr="Une image contenant croquis, dessin, noir, art&#10;&#10;Description générée automatiquement">
            <a:extLst>
              <a:ext uri="{FF2B5EF4-FFF2-40B4-BE49-F238E27FC236}">
                <a16:creationId xmlns:a16="http://schemas.microsoft.com/office/drawing/2014/main" id="{28AFF780-35ED-9323-EEB7-70E1517D7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325" y="710536"/>
            <a:ext cx="3535663" cy="2857393"/>
          </a:xfrm>
          <a:prstGeom prst="rect">
            <a:avLst/>
          </a:prstGeom>
        </p:spPr>
      </p:pic>
      <p:sp>
        <p:nvSpPr>
          <p:cNvPr id="2" name="Espace réservé du titre 1">
            <a:extLst>
              <a:ext uri="{FF2B5EF4-FFF2-40B4-BE49-F238E27FC236}">
                <a16:creationId xmlns:a16="http://schemas.microsoft.com/office/drawing/2014/main" id="{EB30B136-5D2B-BD36-31DD-3C7E1896F7B6}"/>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sp>
        <p:nvSpPr>
          <p:cNvPr id="8" name="Rectangle 7">
            <a:extLst>
              <a:ext uri="{FF2B5EF4-FFF2-40B4-BE49-F238E27FC236}">
                <a16:creationId xmlns:a16="http://schemas.microsoft.com/office/drawing/2014/main" id="{3DCAE6EB-44E3-0349-F149-4105A7F8D339}"/>
              </a:ext>
            </a:extLst>
          </p:cNvPr>
          <p:cNvSpPr/>
          <p:nvPr/>
        </p:nvSpPr>
        <p:spPr>
          <a:xfrm>
            <a:off x="1794921" y="4574978"/>
            <a:ext cx="1616244" cy="748290"/>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NIACINAMIDE</a:t>
            </a:r>
            <a:endParaRPr lang="fr-FR" sz="1600" dirty="0">
              <a:solidFill>
                <a:prstClr val="white"/>
              </a:solidFill>
              <a:latin typeface="Kyiv*Type Sans Regular"/>
            </a:endParaRPr>
          </a:p>
        </p:txBody>
      </p:sp>
      <p:sp>
        <p:nvSpPr>
          <p:cNvPr id="9" name="Rectangle 8">
            <a:extLst>
              <a:ext uri="{FF2B5EF4-FFF2-40B4-BE49-F238E27FC236}">
                <a16:creationId xmlns:a16="http://schemas.microsoft.com/office/drawing/2014/main" id="{D9FE3B44-B245-6E03-616A-6D25544D35A2}"/>
              </a:ext>
            </a:extLst>
          </p:cNvPr>
          <p:cNvSpPr/>
          <p:nvPr/>
        </p:nvSpPr>
        <p:spPr>
          <a:xfrm>
            <a:off x="8780835" y="4587099"/>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HAZELNUT OIL</a:t>
            </a:r>
            <a:endParaRPr lang="fr-FR" sz="1600" dirty="0">
              <a:solidFill>
                <a:prstClr val="white"/>
              </a:solidFill>
              <a:latin typeface="Kyiv*Type Sans Regular"/>
            </a:endParaRPr>
          </a:p>
        </p:txBody>
      </p:sp>
      <p:sp>
        <p:nvSpPr>
          <p:cNvPr id="12" name="Rectangle 11">
            <a:extLst>
              <a:ext uri="{FF2B5EF4-FFF2-40B4-BE49-F238E27FC236}">
                <a16:creationId xmlns:a16="http://schemas.microsoft.com/office/drawing/2014/main" id="{55763CAC-BB9B-6753-BD79-E750F6164EBF}"/>
              </a:ext>
            </a:extLst>
          </p:cNvPr>
          <p:cNvSpPr/>
          <p:nvPr/>
        </p:nvSpPr>
        <p:spPr>
          <a:xfrm>
            <a:off x="3529409" y="4574978"/>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ORGANIC OLIVE SQUALENE</a:t>
            </a:r>
            <a:endParaRPr lang="fr-FR" sz="1600" dirty="0">
              <a:solidFill>
                <a:prstClr val="white"/>
              </a:solidFill>
              <a:latin typeface="Kyiv*Type Sans Regular"/>
            </a:endParaRPr>
          </a:p>
        </p:txBody>
      </p:sp>
      <p:sp>
        <p:nvSpPr>
          <p:cNvPr id="14" name="Rectangle 13">
            <a:extLst>
              <a:ext uri="{FF2B5EF4-FFF2-40B4-BE49-F238E27FC236}">
                <a16:creationId xmlns:a16="http://schemas.microsoft.com/office/drawing/2014/main" id="{52665828-4DB4-AC08-BC84-980FD23D6094}"/>
              </a:ext>
            </a:extLst>
          </p:cNvPr>
          <p:cNvSpPr/>
          <p:nvPr/>
        </p:nvSpPr>
        <p:spPr>
          <a:xfrm>
            <a:off x="60948" y="4594210"/>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ORGANIC CHAMOMILE</a:t>
            </a:r>
            <a:endParaRPr lang="fr-FR" sz="1600" dirty="0">
              <a:solidFill>
                <a:prstClr val="white"/>
              </a:solidFill>
              <a:latin typeface="Kyiv*Type Sans Regular"/>
            </a:endParaRPr>
          </a:p>
        </p:txBody>
      </p:sp>
      <p:sp>
        <p:nvSpPr>
          <p:cNvPr id="15" name="ZoneTexte 54">
            <a:extLst>
              <a:ext uri="{FF2B5EF4-FFF2-40B4-BE49-F238E27FC236}">
                <a16:creationId xmlns:a16="http://schemas.microsoft.com/office/drawing/2014/main" id="{CCC6B2FF-3F97-A925-CE60-5417C530A18E}"/>
              </a:ext>
            </a:extLst>
          </p:cNvPr>
          <p:cNvSpPr txBox="1"/>
          <p:nvPr/>
        </p:nvSpPr>
        <p:spPr>
          <a:xfrm>
            <a:off x="150653" y="6101981"/>
            <a:ext cx="1436833" cy="43088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REPAIRING</a:t>
            </a:r>
          </a:p>
          <a:p>
            <a:pPr algn="ctr"/>
            <a:r>
              <a:rPr lang="fr-FR" sz="1100" dirty="0">
                <a:solidFill>
                  <a:srgbClr val="565655"/>
                </a:solidFill>
                <a:latin typeface="Kyiv*Type Sans Regular"/>
              </a:rPr>
              <a:t>NOURISHING</a:t>
            </a:r>
          </a:p>
        </p:txBody>
      </p:sp>
      <p:sp>
        <p:nvSpPr>
          <p:cNvPr id="16" name="ZoneTexte 55">
            <a:extLst>
              <a:ext uri="{FF2B5EF4-FFF2-40B4-BE49-F238E27FC236}">
                <a16:creationId xmlns:a16="http://schemas.microsoft.com/office/drawing/2014/main" id="{5DB04ABC-5078-9D6B-1CC4-93E9CA873AFF}"/>
              </a:ext>
            </a:extLst>
          </p:cNvPr>
          <p:cNvSpPr txBox="1"/>
          <p:nvPr/>
        </p:nvSpPr>
        <p:spPr>
          <a:xfrm>
            <a:off x="1794922" y="6109470"/>
            <a:ext cx="1616244" cy="43088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SOOTHING</a:t>
            </a:r>
          </a:p>
          <a:p>
            <a:pPr algn="ctr"/>
            <a:r>
              <a:rPr lang="fr-FR" sz="1100" dirty="0">
                <a:solidFill>
                  <a:srgbClr val="565655"/>
                </a:solidFill>
                <a:latin typeface="Kyiv*Type Sans Regular"/>
              </a:rPr>
              <a:t>REPAIRING</a:t>
            </a:r>
          </a:p>
        </p:txBody>
      </p:sp>
      <p:sp>
        <p:nvSpPr>
          <p:cNvPr id="17" name="ZoneTexte 60">
            <a:extLst>
              <a:ext uri="{FF2B5EF4-FFF2-40B4-BE49-F238E27FC236}">
                <a16:creationId xmlns:a16="http://schemas.microsoft.com/office/drawing/2014/main" id="{A653FFA5-06F2-F8B4-3EA8-82DCB221E301}"/>
              </a:ext>
            </a:extLst>
          </p:cNvPr>
          <p:cNvSpPr txBox="1"/>
          <p:nvPr/>
        </p:nvSpPr>
        <p:spPr>
          <a:xfrm>
            <a:off x="8780835" y="6101981"/>
            <a:ext cx="1616244" cy="43088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REPAIRING</a:t>
            </a:r>
          </a:p>
          <a:p>
            <a:pPr algn="ctr"/>
            <a:r>
              <a:rPr lang="fr-FR" sz="1100" dirty="0">
                <a:solidFill>
                  <a:srgbClr val="565655"/>
                </a:solidFill>
                <a:latin typeface="Kyiv*Type Sans Regular"/>
              </a:rPr>
              <a:t>NOURISHING</a:t>
            </a:r>
          </a:p>
        </p:txBody>
      </p:sp>
      <p:sp>
        <p:nvSpPr>
          <p:cNvPr id="19" name="ZoneTexte 61">
            <a:extLst>
              <a:ext uri="{FF2B5EF4-FFF2-40B4-BE49-F238E27FC236}">
                <a16:creationId xmlns:a16="http://schemas.microsoft.com/office/drawing/2014/main" id="{854F397D-5A4C-9E5A-C959-D764739A569A}"/>
              </a:ext>
            </a:extLst>
          </p:cNvPr>
          <p:cNvSpPr txBox="1"/>
          <p:nvPr/>
        </p:nvSpPr>
        <p:spPr>
          <a:xfrm>
            <a:off x="3529407" y="6071502"/>
            <a:ext cx="1616246" cy="43088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HYDRATING</a:t>
            </a:r>
          </a:p>
          <a:p>
            <a:pPr algn="ctr"/>
            <a:r>
              <a:rPr lang="fr-FR" sz="1100" dirty="0">
                <a:solidFill>
                  <a:srgbClr val="565655"/>
                </a:solidFill>
                <a:latin typeface="Kyiv*Type Sans Regular"/>
              </a:rPr>
              <a:t>RESTORING</a:t>
            </a:r>
          </a:p>
        </p:txBody>
      </p:sp>
      <p:sp>
        <p:nvSpPr>
          <p:cNvPr id="23" name="Rectangle 22">
            <a:extLst>
              <a:ext uri="{FF2B5EF4-FFF2-40B4-BE49-F238E27FC236}">
                <a16:creationId xmlns:a16="http://schemas.microsoft.com/office/drawing/2014/main" id="{F48C4860-3338-F7C5-6177-8DEDBFEEA3F4}"/>
              </a:ext>
            </a:extLst>
          </p:cNvPr>
          <p:cNvSpPr/>
          <p:nvPr/>
        </p:nvSpPr>
        <p:spPr>
          <a:xfrm>
            <a:off x="10514808" y="4574978"/>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VITAMIN E&amp;F</a:t>
            </a:r>
            <a:endParaRPr lang="fr-FR" sz="1600" dirty="0">
              <a:solidFill>
                <a:prstClr val="white"/>
              </a:solidFill>
              <a:latin typeface="Kyiv*Type Sans Regular"/>
            </a:endParaRPr>
          </a:p>
        </p:txBody>
      </p:sp>
      <p:sp>
        <p:nvSpPr>
          <p:cNvPr id="24" name="ZoneTexte 21">
            <a:extLst>
              <a:ext uri="{FF2B5EF4-FFF2-40B4-BE49-F238E27FC236}">
                <a16:creationId xmlns:a16="http://schemas.microsoft.com/office/drawing/2014/main" id="{AF060191-57CF-3ED7-CF15-E3CF05DDDFE8}"/>
              </a:ext>
            </a:extLst>
          </p:cNvPr>
          <p:cNvSpPr txBox="1"/>
          <p:nvPr/>
        </p:nvSpPr>
        <p:spPr>
          <a:xfrm>
            <a:off x="10514806" y="6071502"/>
            <a:ext cx="1616246" cy="76944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PROTECTING</a:t>
            </a:r>
          </a:p>
          <a:p>
            <a:pPr algn="ctr"/>
            <a:r>
              <a:rPr lang="fr-FR" sz="1100" dirty="0">
                <a:solidFill>
                  <a:srgbClr val="565655"/>
                </a:solidFill>
                <a:latin typeface="Kyiv*Type Sans Regular"/>
              </a:rPr>
              <a:t>REGENERATING</a:t>
            </a:r>
          </a:p>
          <a:p>
            <a:pPr algn="ctr"/>
            <a:r>
              <a:rPr lang="fr-FR" sz="1100" dirty="0">
                <a:solidFill>
                  <a:srgbClr val="565655"/>
                </a:solidFill>
                <a:latin typeface="Kyiv*Type Sans Regular"/>
              </a:rPr>
              <a:t>ANTI-OXIDANT</a:t>
            </a:r>
          </a:p>
          <a:p>
            <a:pPr algn="ctr"/>
            <a:r>
              <a:rPr lang="fr-FR" sz="1100" dirty="0">
                <a:solidFill>
                  <a:srgbClr val="565655"/>
                </a:solidFill>
                <a:latin typeface="Kyiv*Type Sans Regular"/>
              </a:rPr>
              <a:t>ANTI-DEHYDRATION</a:t>
            </a:r>
          </a:p>
        </p:txBody>
      </p:sp>
      <p:pic>
        <p:nvPicPr>
          <p:cNvPr id="25" name="Picture 2" descr="ingredient-huile-de-noisette">
            <a:extLst>
              <a:ext uri="{FF2B5EF4-FFF2-40B4-BE49-F238E27FC236}">
                <a16:creationId xmlns:a16="http://schemas.microsoft.com/office/drawing/2014/main" id="{B36687CF-8ED4-6AB5-9744-8147EDD59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2215" y="5222343"/>
            <a:ext cx="1289605" cy="10360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ngredient-vitamine-f">
            <a:extLst>
              <a:ext uri="{FF2B5EF4-FFF2-40B4-BE49-F238E27FC236}">
                <a16:creationId xmlns:a16="http://schemas.microsoft.com/office/drawing/2014/main" id="{E66A50B6-FB2A-8E43-175E-5DE283CB93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8765" y="5311951"/>
            <a:ext cx="546673" cy="74886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E8975EFE-A78A-3E7A-2034-099D4E1145F4}"/>
              </a:ext>
            </a:extLst>
          </p:cNvPr>
          <p:cNvPicPr>
            <a:picLocks noChangeAspect="1"/>
          </p:cNvPicPr>
          <p:nvPr/>
        </p:nvPicPr>
        <p:blipFill>
          <a:blip r:embed="rId7"/>
          <a:stretch>
            <a:fillRect/>
          </a:stretch>
        </p:blipFill>
        <p:spPr>
          <a:xfrm>
            <a:off x="493313" y="5381843"/>
            <a:ext cx="738453" cy="738453"/>
          </a:xfrm>
          <a:prstGeom prst="ellipse">
            <a:avLst/>
          </a:prstGeom>
          <a:ln>
            <a:noFill/>
          </a:ln>
          <a:effectLst/>
        </p:spPr>
      </p:pic>
      <p:sp>
        <p:nvSpPr>
          <p:cNvPr id="30" name="Rectangle 29">
            <a:extLst>
              <a:ext uri="{FF2B5EF4-FFF2-40B4-BE49-F238E27FC236}">
                <a16:creationId xmlns:a16="http://schemas.microsoft.com/office/drawing/2014/main" id="{2D07DAA8-2263-4A15-877E-3C945CC47A33}"/>
              </a:ext>
            </a:extLst>
          </p:cNvPr>
          <p:cNvSpPr/>
          <p:nvPr/>
        </p:nvSpPr>
        <p:spPr>
          <a:xfrm>
            <a:off x="5240458" y="4594210"/>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RICE – JOJOBA – CANDELILA</a:t>
            </a:r>
            <a:endParaRPr lang="fr-FR" sz="1600" dirty="0">
              <a:solidFill>
                <a:prstClr val="white"/>
              </a:solidFill>
              <a:latin typeface="Kyiv*Type Sans Regular"/>
            </a:endParaRPr>
          </a:p>
        </p:txBody>
      </p:sp>
      <p:sp>
        <p:nvSpPr>
          <p:cNvPr id="34" name="ZoneTexte 38">
            <a:extLst>
              <a:ext uri="{FF2B5EF4-FFF2-40B4-BE49-F238E27FC236}">
                <a16:creationId xmlns:a16="http://schemas.microsoft.com/office/drawing/2014/main" id="{EF556079-E63E-40D9-92C1-7DC3134728BE}"/>
              </a:ext>
            </a:extLst>
          </p:cNvPr>
          <p:cNvSpPr txBox="1"/>
          <p:nvPr/>
        </p:nvSpPr>
        <p:spPr>
          <a:xfrm>
            <a:off x="5240456" y="6090734"/>
            <a:ext cx="1616246" cy="43088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HYDRATING</a:t>
            </a:r>
          </a:p>
          <a:p>
            <a:pPr algn="ctr"/>
            <a:r>
              <a:rPr lang="fr-FR" sz="1100" dirty="0">
                <a:solidFill>
                  <a:srgbClr val="565655"/>
                </a:solidFill>
                <a:latin typeface="Kyiv*Type Sans Regular"/>
              </a:rPr>
              <a:t>PROTECTING</a:t>
            </a:r>
          </a:p>
        </p:txBody>
      </p:sp>
      <p:sp>
        <p:nvSpPr>
          <p:cNvPr id="35" name="Rectangle 34">
            <a:extLst>
              <a:ext uri="{FF2B5EF4-FFF2-40B4-BE49-F238E27FC236}">
                <a16:creationId xmlns:a16="http://schemas.microsoft.com/office/drawing/2014/main" id="{334114EE-DDAB-4FD8-B4B3-CB71B993B10E}"/>
              </a:ext>
            </a:extLst>
          </p:cNvPr>
          <p:cNvSpPr/>
          <p:nvPr/>
        </p:nvSpPr>
        <p:spPr>
          <a:xfrm>
            <a:off x="6937859" y="4594210"/>
            <a:ext cx="1770463"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12786">
              <a:defRPr/>
            </a:pPr>
            <a:r>
              <a:rPr lang="fr-FR" sz="1600" dirty="0">
                <a:solidFill>
                  <a:srgbClr val="565655"/>
                </a:solidFill>
                <a:latin typeface="Kyiv*Type Sans Regular"/>
              </a:rPr>
              <a:t>PHOSPHOLIPIDS &amp; POLYSACCHARIDES</a:t>
            </a:r>
            <a:endParaRPr lang="fr-FR" sz="1600" dirty="0">
              <a:solidFill>
                <a:prstClr val="white"/>
              </a:solidFill>
              <a:latin typeface="Kyiv*Type Sans Regular"/>
            </a:endParaRPr>
          </a:p>
        </p:txBody>
      </p:sp>
      <p:sp>
        <p:nvSpPr>
          <p:cNvPr id="36" name="ZoneTexte 41">
            <a:extLst>
              <a:ext uri="{FF2B5EF4-FFF2-40B4-BE49-F238E27FC236}">
                <a16:creationId xmlns:a16="http://schemas.microsoft.com/office/drawing/2014/main" id="{07F05D58-3998-4F8A-AFD0-D179B47D8B2F}"/>
              </a:ext>
            </a:extLst>
          </p:cNvPr>
          <p:cNvSpPr txBox="1"/>
          <p:nvPr/>
        </p:nvSpPr>
        <p:spPr>
          <a:xfrm>
            <a:off x="7105724" y="6090734"/>
            <a:ext cx="1616246" cy="60016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100" dirty="0">
                <a:solidFill>
                  <a:srgbClr val="565655"/>
                </a:solidFill>
                <a:latin typeface="Kyiv*Type Sans Regular"/>
              </a:rPr>
              <a:t>SOFT FINISH</a:t>
            </a:r>
          </a:p>
          <a:p>
            <a:pPr algn="ctr"/>
            <a:r>
              <a:rPr lang="fr-FR" sz="1100" dirty="0">
                <a:solidFill>
                  <a:srgbClr val="565655"/>
                </a:solidFill>
                <a:latin typeface="Kyiv*Type Sans Regular"/>
              </a:rPr>
              <a:t>EASY MAKE-UP APPLICATION</a:t>
            </a:r>
          </a:p>
        </p:txBody>
      </p:sp>
      <p:pic>
        <p:nvPicPr>
          <p:cNvPr id="43" name="Image 42" descr="Une image contenant jaune&#10;&#10;Description générée automatiquement">
            <a:extLst>
              <a:ext uri="{FF2B5EF4-FFF2-40B4-BE49-F238E27FC236}">
                <a16:creationId xmlns:a16="http://schemas.microsoft.com/office/drawing/2014/main" id="{2D459FF6-6EC4-43EA-B982-0A16EC7299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9610" y="5414651"/>
            <a:ext cx="664638" cy="633282"/>
          </a:xfrm>
          <a:prstGeom prst="ellipse">
            <a:avLst/>
          </a:prstGeom>
        </p:spPr>
      </p:pic>
      <p:pic>
        <p:nvPicPr>
          <p:cNvPr id="44" name="Image 43" descr="Une image contenant cercle, symbole, Graphique, conception&#10;&#10;Description générée automatiquement">
            <a:extLst>
              <a:ext uri="{FF2B5EF4-FFF2-40B4-BE49-F238E27FC236}">
                <a16:creationId xmlns:a16="http://schemas.microsoft.com/office/drawing/2014/main" id="{2EA58817-D25F-41FD-AB07-75CC3DBF75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4105" y="5336428"/>
            <a:ext cx="576501" cy="789727"/>
          </a:xfrm>
          <a:prstGeom prst="rect">
            <a:avLst/>
          </a:prstGeom>
        </p:spPr>
      </p:pic>
      <p:pic>
        <p:nvPicPr>
          <p:cNvPr id="45" name="Image 44" descr="Une image contenant olives, fruit, légume, vert&#10;&#10;Description générée automatiquement">
            <a:extLst>
              <a:ext uri="{FF2B5EF4-FFF2-40B4-BE49-F238E27FC236}">
                <a16:creationId xmlns:a16="http://schemas.microsoft.com/office/drawing/2014/main" id="{3B577135-15E3-498C-9E7D-20037066B6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81840">
            <a:off x="3899104" y="5245923"/>
            <a:ext cx="816326" cy="880927"/>
          </a:xfrm>
          <a:prstGeom prst="rect">
            <a:avLst/>
          </a:prstGeom>
        </p:spPr>
      </p:pic>
      <p:pic>
        <p:nvPicPr>
          <p:cNvPr id="3" name="Image 2" descr="Une image contenant symbole, cercle, Symétrie, conception&#10;&#10;Description générée automatiquement">
            <a:extLst>
              <a:ext uri="{FF2B5EF4-FFF2-40B4-BE49-F238E27FC236}">
                <a16:creationId xmlns:a16="http://schemas.microsoft.com/office/drawing/2014/main" id="{C36DE2BE-DA1B-DBC7-1F80-B6D2A45BFC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0423" y="5224303"/>
            <a:ext cx="1085901" cy="890554"/>
          </a:xfrm>
          <a:prstGeom prst="rect">
            <a:avLst/>
          </a:prstGeom>
        </p:spPr>
      </p:pic>
    </p:spTree>
    <p:extLst>
      <p:ext uri="{BB962C8B-B14F-4D97-AF65-F5344CB8AC3E}">
        <p14:creationId xmlns:p14="http://schemas.microsoft.com/office/powerpoint/2010/main" val="22478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1000"/>
                                        <p:tgtEl>
                                          <p:spTgt spid="36"/>
                                        </p:tgtEl>
                                      </p:cBhvr>
                                    </p:animEffect>
                                    <p:anim calcmode="lin" valueType="num">
                                      <p:cBhvr>
                                        <p:cTn id="88" dur="1000" fill="hold"/>
                                        <p:tgtEl>
                                          <p:spTgt spid="36"/>
                                        </p:tgtEl>
                                        <p:attrNameLst>
                                          <p:attrName>ppt_x</p:attrName>
                                        </p:attrNameLst>
                                      </p:cBhvr>
                                      <p:tavLst>
                                        <p:tav tm="0">
                                          <p:val>
                                            <p:strVal val="#ppt_x"/>
                                          </p:val>
                                        </p:tav>
                                        <p:tav tm="100000">
                                          <p:val>
                                            <p:strVal val="#ppt_x"/>
                                          </p:val>
                                        </p:tav>
                                      </p:tavLst>
                                    </p:anim>
                                    <p:anim calcmode="lin" valueType="num">
                                      <p:cBhvr>
                                        <p:cTn id="89" dur="1000" fill="hold"/>
                                        <p:tgtEl>
                                          <p:spTgt spid="3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1000"/>
                                        <p:tgtEl>
                                          <p:spTgt spid="3"/>
                                        </p:tgtEl>
                                      </p:cBhvr>
                                    </p:animEffect>
                                    <p:anim calcmode="lin" valueType="num">
                                      <p:cBhvr>
                                        <p:cTn id="108" dur="1000" fill="hold"/>
                                        <p:tgtEl>
                                          <p:spTgt spid="3"/>
                                        </p:tgtEl>
                                        <p:attrNameLst>
                                          <p:attrName>ppt_x</p:attrName>
                                        </p:attrNameLst>
                                      </p:cBhvr>
                                      <p:tavLst>
                                        <p:tav tm="0">
                                          <p:val>
                                            <p:strVal val="#ppt_x"/>
                                          </p:val>
                                        </p:tav>
                                        <p:tav tm="100000">
                                          <p:val>
                                            <p:strVal val="#ppt_x"/>
                                          </p:val>
                                        </p:tav>
                                      </p:tavLst>
                                    </p:anim>
                                    <p:anim calcmode="lin" valueType="num">
                                      <p:cBhvr>
                                        <p:cTn id="10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p:bldP spid="16" grpId="0"/>
      <p:bldP spid="17" grpId="0"/>
      <p:bldP spid="19" grpId="0"/>
      <p:bldP spid="23" grpId="0" animBg="1"/>
      <p:bldP spid="24" grpId="0"/>
      <p:bldP spid="30" grpId="0" animBg="1"/>
      <p:bldP spid="34" grpId="0"/>
      <p:bldP spid="35" grpId="0" animBg="1"/>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F148776-0E6A-4C25-95F1-B4ED70DAC205}"/>
              </a:ext>
            </a:extLst>
          </p:cNvPr>
          <p:cNvSpPr txBox="1"/>
          <p:nvPr/>
        </p:nvSpPr>
        <p:spPr>
          <a:xfrm>
            <a:off x="1437784" y="847889"/>
            <a:ext cx="9316431" cy="461665"/>
          </a:xfrm>
          <a:prstGeom prst="rect">
            <a:avLst/>
          </a:prstGeom>
          <a:noFill/>
        </p:spPr>
        <p:txBody>
          <a:bodyPr wrap="square">
            <a:spAutoFit/>
          </a:bodyPr>
          <a:lstStyle/>
          <a:p>
            <a:pPr algn="ctr" defTabSz="342909">
              <a:defRPr/>
            </a:pPr>
            <a:r>
              <a:rPr lang="en-US" sz="2400" dirty="0">
                <a:solidFill>
                  <a:srgbClr val="3E3E3E"/>
                </a:solidFill>
                <a:latin typeface="Roboto Light "/>
                <a:ea typeface="Roboto Black" panose="02000000000000000000" pitchFamily="2" charset="0"/>
              </a:rPr>
              <a:t>A new more effective* and more pleasant** formula</a:t>
            </a:r>
            <a:endParaRPr lang="fr-FR" sz="2400" dirty="0">
              <a:solidFill>
                <a:srgbClr val="3E3E3E"/>
              </a:solidFill>
              <a:latin typeface="Roboto Light "/>
              <a:ea typeface="Roboto Black" panose="02000000000000000000" pitchFamily="2" charset="0"/>
            </a:endParaRPr>
          </a:p>
        </p:txBody>
      </p:sp>
      <p:sp>
        <p:nvSpPr>
          <p:cNvPr id="13" name="ZoneTexte 12">
            <a:extLst>
              <a:ext uri="{FF2B5EF4-FFF2-40B4-BE49-F238E27FC236}">
                <a16:creationId xmlns:a16="http://schemas.microsoft.com/office/drawing/2014/main" id="{83358E91-0BB0-4591-90EE-A3116CEFFBFF}"/>
              </a:ext>
            </a:extLst>
          </p:cNvPr>
          <p:cNvSpPr txBox="1"/>
          <p:nvPr/>
        </p:nvSpPr>
        <p:spPr>
          <a:xfrm>
            <a:off x="1666538" y="2483877"/>
            <a:ext cx="10525461" cy="4185761"/>
          </a:xfrm>
          <a:prstGeom prst="rect">
            <a:avLst/>
          </a:prstGeom>
          <a:noFill/>
        </p:spPr>
        <p:txBody>
          <a:bodyPr wrap="square" rtlCol="0">
            <a:spAutoFit/>
          </a:bodyPr>
          <a:lstStyle/>
          <a:p>
            <a:pPr defTabSz="342909">
              <a:defRPr/>
            </a:pPr>
            <a:r>
              <a:rPr lang="en-US" dirty="0">
                <a:solidFill>
                  <a:srgbClr val="3E3E3E"/>
                </a:solidFill>
                <a:latin typeface="Roboto Light" panose="02000000000000000000" pitchFamily="2" charset="0"/>
                <a:ea typeface="Roboto Light" panose="02000000000000000000" pitchFamily="2" charset="0"/>
              </a:rPr>
              <a:t>Reduction of irritation around the eyes		</a:t>
            </a:r>
            <a:r>
              <a:rPr lang="en-US" sz="2400" b="1" dirty="0">
                <a:solidFill>
                  <a:srgbClr val="B2A7F7"/>
                </a:solidFill>
                <a:latin typeface="KyivType Sans Medium2" panose="00000600000000000000"/>
                <a:ea typeface="Roboto Light" panose="02000000000000000000" pitchFamily="2" charset="0"/>
              </a:rPr>
              <a:t>82%</a:t>
            </a:r>
          </a:p>
          <a:p>
            <a:pPr defTabSz="342909">
              <a:defRPr/>
            </a:pPr>
            <a:endParaRPr lang="en-US" sz="1600" b="1" dirty="0">
              <a:solidFill>
                <a:srgbClr val="3E3E3E"/>
              </a:solidFill>
              <a:latin typeface="KyivType Sans Medium2" panose="0000060000000000000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Protected eye area from drying out 		</a:t>
            </a:r>
            <a:r>
              <a:rPr lang="en-US" sz="2400" b="1" dirty="0">
                <a:solidFill>
                  <a:srgbClr val="B2A7F7"/>
                </a:solidFill>
                <a:latin typeface="KyivType Sans Medium2" panose="00000600000000000000"/>
                <a:ea typeface="Roboto Light" panose="02000000000000000000" pitchFamily="2" charset="0"/>
              </a:rPr>
              <a:t>90%</a:t>
            </a:r>
            <a:r>
              <a:rPr lang="en-US" dirty="0">
                <a:solidFill>
                  <a:srgbClr val="3E3E3E"/>
                </a:solidFill>
                <a:latin typeface="Roboto Light" panose="02000000000000000000" pitchFamily="2" charset="0"/>
                <a:ea typeface="Roboto Light" panose="02000000000000000000" pitchFamily="2" charset="0"/>
              </a:rPr>
              <a:t> </a:t>
            </a:r>
            <a:endParaRPr lang="en-US" sz="2400" b="1" dirty="0">
              <a:solidFill>
                <a:srgbClr val="3E3E3E"/>
              </a:solidFill>
              <a:latin typeface="KyivType Sans Medium2" panose="00000600000000000000"/>
              <a:ea typeface="Roboto Light" panose="02000000000000000000" pitchFamily="2" charset="0"/>
            </a:endParaRPr>
          </a:p>
          <a:p>
            <a:pPr defTabSz="342909">
              <a:defRPr/>
            </a:pPr>
            <a:endParaRPr lang="en-US" sz="1600" b="1" dirty="0">
              <a:solidFill>
                <a:srgbClr val="3E3E3E"/>
              </a:solidFill>
              <a:latin typeface="KyivType Sans Medium2" panose="0000060000000000000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Eye makeup is more even and with better hold for		</a:t>
            </a:r>
            <a:r>
              <a:rPr lang="en-US" sz="2400" b="1" dirty="0">
                <a:solidFill>
                  <a:srgbClr val="B2A7F7"/>
                </a:solidFill>
                <a:latin typeface="KyivType Sans Medium2" panose="00000600000000000000"/>
                <a:ea typeface="Roboto Light" panose="02000000000000000000" pitchFamily="2" charset="0"/>
              </a:rPr>
              <a:t>7 out to 10 women</a:t>
            </a:r>
            <a:endParaRPr lang="fr-FR" sz="2400" b="1" dirty="0">
              <a:solidFill>
                <a:srgbClr val="B2A7F7"/>
              </a:solidFill>
              <a:latin typeface="KyivType Sans Medium2" panose="00000600000000000000"/>
              <a:ea typeface="Roboto Light" panose="02000000000000000000" pitchFamily="2" charset="0"/>
            </a:endParaRPr>
          </a:p>
          <a:p>
            <a:pPr defTabSz="342909">
              <a:defRPr/>
            </a:pPr>
            <a:endParaRPr lang="fr-FR" sz="1600" dirty="0">
              <a:solidFill>
                <a:prstClr val="black"/>
              </a:solidFill>
              <a:latin typeface="Calibri" panose="020F0502020204030204"/>
            </a:endParaRPr>
          </a:p>
          <a:p>
            <a:pPr lvl="0" defTabSz="342892">
              <a:defRPr/>
            </a:pPr>
            <a:r>
              <a:rPr lang="en-US" dirty="0">
                <a:solidFill>
                  <a:srgbClr val="3E3E3E"/>
                </a:solidFill>
                <a:latin typeface="Roboto Light" panose="02000000000000000000" pitchFamily="2" charset="0"/>
                <a:ea typeface="Roboto Light" panose="02000000000000000000" pitchFamily="2" charset="0"/>
              </a:rPr>
              <a:t>Nourished and protected lip contour from dryness		</a:t>
            </a:r>
            <a:r>
              <a:rPr lang="en-US" sz="2400" b="1" dirty="0">
                <a:solidFill>
                  <a:srgbClr val="B2A7F7"/>
                </a:solidFill>
                <a:latin typeface="KyivType Sans Medium2" panose="00000600000000000000"/>
                <a:ea typeface="Roboto Light" panose="02000000000000000000" pitchFamily="2" charset="0"/>
              </a:rPr>
              <a:t>9 out to 10 women</a:t>
            </a:r>
          </a:p>
          <a:p>
            <a:pPr defTabSz="342909">
              <a:defRPr/>
            </a:pPr>
            <a:endParaRPr lang="en-US" sz="1600" dirty="0">
              <a:solidFill>
                <a:srgbClr val="3E3E3E"/>
              </a:solidFill>
              <a:latin typeface="Roboto Light" panose="02000000000000000000" pitchFamily="2" charset="0"/>
              <a:ea typeface="Roboto Light" panose="02000000000000000000" pitchFamily="2" charset="0"/>
            </a:endParaRPr>
          </a:p>
          <a:p>
            <a:pPr lvl="0" defTabSz="342892">
              <a:defRPr/>
            </a:pPr>
            <a:r>
              <a:rPr lang="en-US" dirty="0">
                <a:solidFill>
                  <a:srgbClr val="3E3E3E"/>
                </a:solidFill>
                <a:latin typeface="Roboto Light" panose="02000000000000000000" pitchFamily="2" charset="0"/>
                <a:ea typeface="Roboto Light" panose="02000000000000000000" pitchFamily="2" charset="0"/>
              </a:rPr>
              <a:t>Lips are more supple and comfortable after just 7 days		</a:t>
            </a:r>
            <a:r>
              <a:rPr lang="en-US" sz="2400" b="1" dirty="0">
                <a:solidFill>
                  <a:srgbClr val="B2A7F7"/>
                </a:solidFill>
                <a:latin typeface="KyivType Sans Medium2" panose="00000600000000000000"/>
                <a:ea typeface="Roboto Light" panose="02000000000000000000" pitchFamily="2" charset="0"/>
              </a:rPr>
              <a:t>95%</a:t>
            </a:r>
          </a:p>
          <a:p>
            <a:pPr defTabSz="342909">
              <a:defRPr/>
            </a:pPr>
            <a:endParaRPr lang="en-US" dirty="0">
              <a:solidFill>
                <a:srgbClr val="3E3E3E"/>
              </a:solidFill>
              <a:latin typeface="Roboto Light" panose="02000000000000000000" pitchFamily="2" charset="0"/>
              <a:ea typeface="Roboto Light" panose="02000000000000000000" pitchFamily="2" charset="0"/>
            </a:endParaRPr>
          </a:p>
          <a:p>
            <a:pPr lvl="0" defTabSz="342892">
              <a:defRPr/>
            </a:pPr>
            <a:r>
              <a:rPr lang="en-US" dirty="0">
                <a:solidFill>
                  <a:srgbClr val="3E3E3E"/>
                </a:solidFill>
                <a:latin typeface="Roboto Light" panose="02000000000000000000" pitchFamily="2" charset="0"/>
                <a:ea typeface="Roboto Light" panose="02000000000000000000" pitchFamily="2" charset="0"/>
              </a:rPr>
              <a:t>Chapped lips are  repaired and instantly relieved after just 7 days		</a:t>
            </a:r>
            <a:r>
              <a:rPr lang="en-US" sz="2400" b="1" dirty="0">
                <a:solidFill>
                  <a:srgbClr val="B2A7F7"/>
                </a:solidFill>
                <a:latin typeface="KyivType Sans Medium2" panose="00000600000000000000"/>
                <a:ea typeface="Roboto Light" panose="02000000000000000000" pitchFamily="2" charset="0"/>
              </a:rPr>
              <a:t>77%</a:t>
            </a:r>
          </a:p>
          <a:p>
            <a:pPr defTabSz="342909">
              <a:defRPr/>
            </a:pPr>
            <a:endParaRPr lang="en-US" sz="1600" b="1" dirty="0">
              <a:solidFill>
                <a:srgbClr val="3E3E3E"/>
              </a:solidFill>
              <a:latin typeface="Roboto Light" panose="02000000000000000000" pitchFamily="2" charset="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Texture is pleasant to use     	</a:t>
            </a:r>
            <a:r>
              <a:rPr lang="en-US" sz="2400" b="1" dirty="0">
                <a:solidFill>
                  <a:srgbClr val="B2A7F7"/>
                </a:solidFill>
                <a:latin typeface="KyivType Sans Medium2" panose="00000600000000000000"/>
                <a:ea typeface="Roboto Light" panose="02000000000000000000" pitchFamily="2" charset="0"/>
              </a:rPr>
              <a:t>100%</a:t>
            </a:r>
          </a:p>
        </p:txBody>
      </p:sp>
      <p:sp>
        <p:nvSpPr>
          <p:cNvPr id="12" name="ZoneTexte 11">
            <a:extLst>
              <a:ext uri="{FF2B5EF4-FFF2-40B4-BE49-F238E27FC236}">
                <a16:creationId xmlns:a16="http://schemas.microsoft.com/office/drawing/2014/main" id="{2F148776-0E6A-4C25-95F1-B4ED70DAC205}"/>
              </a:ext>
            </a:extLst>
          </p:cNvPr>
          <p:cNvSpPr txBox="1"/>
          <p:nvPr/>
        </p:nvSpPr>
        <p:spPr>
          <a:xfrm>
            <a:off x="1666539" y="1718385"/>
            <a:ext cx="8699894" cy="523220"/>
          </a:xfrm>
          <a:prstGeom prst="rect">
            <a:avLst/>
          </a:prstGeom>
          <a:noFill/>
        </p:spPr>
        <p:txBody>
          <a:bodyPr wrap="square">
            <a:spAutoFit/>
          </a:bodyPr>
          <a:lstStyle/>
          <a:p>
            <a:pPr defTabSz="342909">
              <a:defRPr/>
            </a:pPr>
            <a:r>
              <a:rPr lang="en-US" sz="2800" dirty="0">
                <a:solidFill>
                  <a:srgbClr val="B2A7F7"/>
                </a:solidFill>
                <a:latin typeface="Roboto Light "/>
                <a:ea typeface="Roboto Black" panose="02000000000000000000" pitchFamily="2" charset="0"/>
              </a:rPr>
              <a:t>Visible effectiveness in as little as 7 days**</a:t>
            </a:r>
          </a:p>
        </p:txBody>
      </p:sp>
      <p:sp>
        <p:nvSpPr>
          <p:cNvPr id="10" name="Espace réservé du titre 1">
            <a:extLst>
              <a:ext uri="{FF2B5EF4-FFF2-40B4-BE49-F238E27FC236}">
                <a16:creationId xmlns:a16="http://schemas.microsoft.com/office/drawing/2014/main" id="{57EAC8B7-EBBE-FE8B-69BB-A45A5E86455B}"/>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pic>
        <p:nvPicPr>
          <p:cNvPr id="22" name="Image 21" descr="Une image contenant texte, tasse, articles de toilette, crème pour la peau&#10;&#10;Description générée automatiquement">
            <a:extLst>
              <a:ext uri="{FF2B5EF4-FFF2-40B4-BE49-F238E27FC236}">
                <a16:creationId xmlns:a16="http://schemas.microsoft.com/office/drawing/2014/main" id="{6DA91A05-707F-F00C-F74C-1CAD9728A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2503"/>
            <a:ext cx="1461276" cy="3329489"/>
          </a:xfrm>
          <a:prstGeom prst="rect">
            <a:avLst/>
          </a:prstGeom>
        </p:spPr>
      </p:pic>
    </p:spTree>
    <p:extLst>
      <p:ext uri="{BB962C8B-B14F-4D97-AF65-F5344CB8AC3E}">
        <p14:creationId xmlns:p14="http://schemas.microsoft.com/office/powerpoint/2010/main" val="674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space réservé du contenu 3">
            <a:extLst>
              <a:ext uri="{FF2B5EF4-FFF2-40B4-BE49-F238E27FC236}">
                <a16:creationId xmlns:a16="http://schemas.microsoft.com/office/drawing/2014/main" id="{64C30C00-1EBC-F925-D711-2DA2FBEDA448}"/>
              </a:ext>
            </a:extLst>
          </p:cNvPr>
          <p:cNvPicPr>
            <a:picLocks noChangeAspect="1"/>
          </p:cNvPicPr>
          <p:nvPr/>
        </p:nvPicPr>
        <p:blipFill rotWithShape="1">
          <a:blip r:embed="rId3" cstate="print"/>
          <a:srcRect l="48342" t="33898" r="32033" b="36322"/>
          <a:stretch/>
        </p:blipFill>
        <p:spPr>
          <a:xfrm>
            <a:off x="213867" y="2359164"/>
            <a:ext cx="4765191" cy="4067326"/>
          </a:xfrm>
          <a:prstGeom prst="rect">
            <a:avLst/>
          </a:prstGeom>
        </p:spPr>
      </p:pic>
      <p:sp>
        <p:nvSpPr>
          <p:cNvPr id="4" name="Espace réservé du titre 1">
            <a:extLst>
              <a:ext uri="{FF2B5EF4-FFF2-40B4-BE49-F238E27FC236}">
                <a16:creationId xmlns:a16="http://schemas.microsoft.com/office/drawing/2014/main" id="{EEFAF548-0AEF-5A14-F965-E9EEBF5C1ED0}"/>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Eye techniques</a:t>
            </a:r>
          </a:p>
        </p:txBody>
      </p:sp>
      <p:pic>
        <p:nvPicPr>
          <p:cNvPr id="7" name="Image 6" descr="Une image contenant texte, carte de visite, Visage humain, personne&#10;&#10;Description générée automatiquement">
            <a:extLst>
              <a:ext uri="{FF2B5EF4-FFF2-40B4-BE49-F238E27FC236}">
                <a16:creationId xmlns:a16="http://schemas.microsoft.com/office/drawing/2014/main" id="{D43C9488-3784-3C51-F0D7-425F38B12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1" y="431510"/>
            <a:ext cx="2776191" cy="1543618"/>
          </a:xfrm>
          <a:prstGeom prst="rect">
            <a:avLst/>
          </a:prstGeom>
        </p:spPr>
      </p:pic>
      <p:sp>
        <p:nvSpPr>
          <p:cNvPr id="8" name="ZoneTexte 7">
            <a:extLst>
              <a:ext uri="{FF2B5EF4-FFF2-40B4-BE49-F238E27FC236}">
                <a16:creationId xmlns:a16="http://schemas.microsoft.com/office/drawing/2014/main" id="{B23648B4-E020-D437-BB3B-CDE1244E0921}"/>
              </a:ext>
            </a:extLst>
          </p:cNvPr>
          <p:cNvSpPr txBox="1"/>
          <p:nvPr/>
        </p:nvSpPr>
        <p:spPr>
          <a:xfrm>
            <a:off x="6096000" y="2514600"/>
            <a:ext cx="5167239" cy="646331"/>
          </a:xfrm>
          <a:prstGeom prst="rect">
            <a:avLst/>
          </a:prstGeom>
          <a:noFill/>
        </p:spPr>
        <p:txBody>
          <a:bodyPr wrap="square" rtlCol="0">
            <a:spAutoFit/>
          </a:bodyPr>
          <a:lstStyle/>
          <a:p>
            <a:pPr algn="ctr"/>
            <a:r>
              <a:rPr lang="fr-FR" sz="3600" dirty="0">
                <a:solidFill>
                  <a:srgbClr val="565655"/>
                </a:solidFill>
                <a:latin typeface="Kyiv*Type Sans Regular"/>
              </a:rPr>
              <a:t>TAKE TIME FOR YOURSELF</a:t>
            </a:r>
          </a:p>
        </p:txBody>
      </p:sp>
      <p:sp>
        <p:nvSpPr>
          <p:cNvPr id="9" name="ZoneTexte 8">
            <a:extLst>
              <a:ext uri="{FF2B5EF4-FFF2-40B4-BE49-F238E27FC236}">
                <a16:creationId xmlns:a16="http://schemas.microsoft.com/office/drawing/2014/main" id="{E4B098A1-C232-8D15-D50D-29CB5B39E99E}"/>
              </a:ext>
            </a:extLst>
          </p:cNvPr>
          <p:cNvSpPr txBox="1"/>
          <p:nvPr/>
        </p:nvSpPr>
        <p:spPr>
          <a:xfrm>
            <a:off x="6498050" y="3989682"/>
            <a:ext cx="4417989" cy="1384995"/>
          </a:xfrm>
          <a:prstGeom prst="rect">
            <a:avLst/>
          </a:prstGeom>
          <a:noFill/>
        </p:spPr>
        <p:txBody>
          <a:bodyPr wrap="square" rtlCol="0">
            <a:spAutoFit/>
          </a:bodyPr>
          <a:lstStyle/>
          <a:p>
            <a:pPr marL="171450" indent="-171450" algn="just">
              <a:buFont typeface="Wingdings" panose="05000000000000000000" pitchFamily="2" charset="2"/>
              <a:buChar char="è"/>
            </a:pPr>
            <a:r>
              <a:rPr lang="fr-FR" sz="1200" dirty="0">
                <a:solidFill>
                  <a:srgbClr val="565655"/>
                </a:solidFill>
                <a:latin typeface="Kyiv*Type Sans Regular"/>
              </a:rPr>
              <a:t> </a:t>
            </a:r>
            <a:r>
              <a:rPr lang="en-US" sz="1200" dirty="0">
                <a:solidFill>
                  <a:srgbClr val="565655"/>
                </a:solidFill>
                <a:latin typeface="Kyiv*Type Sans Regular"/>
              </a:rPr>
              <a:t>REDUCE PUFFINESS AND DARK CIRCLES</a:t>
            </a:r>
          </a:p>
          <a:p>
            <a:pPr marL="171450" indent="-171450" algn="just">
              <a:buFont typeface="Wingdings" panose="05000000000000000000" pitchFamily="2" charset="2"/>
              <a:buChar char="è"/>
            </a:pPr>
            <a:endParaRPr lang="en-US" sz="1200" dirty="0">
              <a:solidFill>
                <a:srgbClr val="565655"/>
              </a:solidFill>
              <a:latin typeface="Kyiv*Type Sans Regular"/>
            </a:endParaRPr>
          </a:p>
          <a:p>
            <a:pPr marL="171450" indent="-171450" algn="just">
              <a:buFont typeface="Wingdings" panose="05000000000000000000" pitchFamily="2" charset="2"/>
              <a:buChar char="è"/>
            </a:pPr>
            <a:r>
              <a:rPr lang="en-US" sz="1200" dirty="0">
                <a:solidFill>
                  <a:srgbClr val="565655"/>
                </a:solidFill>
                <a:latin typeface="Kyiv*Type Sans Regular"/>
              </a:rPr>
              <a:t>SMOOTH FINE LINES AND WRINKLES</a:t>
            </a:r>
          </a:p>
          <a:p>
            <a:pPr marL="171450" indent="-171450" algn="just">
              <a:buFont typeface="Wingdings" panose="05000000000000000000" pitchFamily="2" charset="2"/>
              <a:buChar char="è"/>
            </a:pPr>
            <a:endParaRPr lang="en-US" sz="1200" dirty="0">
              <a:solidFill>
                <a:srgbClr val="565655"/>
              </a:solidFill>
              <a:latin typeface="Kyiv*Type Sans Regular"/>
            </a:endParaRPr>
          </a:p>
          <a:p>
            <a:pPr marL="171450" indent="-171450" algn="just">
              <a:buFont typeface="Wingdings" panose="05000000000000000000" pitchFamily="2" charset="2"/>
              <a:buChar char="è"/>
            </a:pPr>
            <a:r>
              <a:rPr lang="en-US" sz="1200" dirty="0">
                <a:solidFill>
                  <a:srgbClr val="565655"/>
                </a:solidFill>
                <a:latin typeface="Kyiv*Type Sans Regular"/>
              </a:rPr>
              <a:t>RELAX THE MUSCLES OF THE UPPER FACE</a:t>
            </a:r>
          </a:p>
          <a:p>
            <a:pPr marL="171450" indent="-171450" algn="just">
              <a:buFont typeface="Wingdings" panose="05000000000000000000" pitchFamily="2" charset="2"/>
              <a:buChar char="è"/>
            </a:pPr>
            <a:endParaRPr lang="en-US" sz="1200" dirty="0">
              <a:solidFill>
                <a:srgbClr val="565655"/>
              </a:solidFill>
              <a:latin typeface="Kyiv*Type Sans Regular"/>
            </a:endParaRPr>
          </a:p>
          <a:p>
            <a:pPr marL="171450" indent="-171450" algn="just">
              <a:buFont typeface="Wingdings" panose="05000000000000000000" pitchFamily="2" charset="2"/>
              <a:buChar char="è"/>
            </a:pPr>
            <a:r>
              <a:rPr lang="en-US" sz="1200" dirty="0">
                <a:solidFill>
                  <a:srgbClr val="565655"/>
                </a:solidFill>
                <a:latin typeface="Kyiv*Type Sans Regular"/>
              </a:rPr>
              <a:t>BRING RADIANCE TO THE SKIN</a:t>
            </a:r>
            <a:endParaRPr lang="fr-FR" sz="1200" dirty="0">
              <a:solidFill>
                <a:srgbClr val="565655"/>
              </a:solidFill>
              <a:latin typeface="Kyiv*Type Sans Regular"/>
            </a:endParaRPr>
          </a:p>
        </p:txBody>
      </p:sp>
    </p:spTree>
    <p:extLst>
      <p:ext uri="{BB962C8B-B14F-4D97-AF65-F5344CB8AC3E}">
        <p14:creationId xmlns:p14="http://schemas.microsoft.com/office/powerpoint/2010/main" val="17624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nglish_Tuto_ Eye techniques with quartz">
            <a:hlinkClick r:id="" action="ppaction://media"/>
            <a:extLst>
              <a:ext uri="{FF2B5EF4-FFF2-40B4-BE49-F238E27FC236}">
                <a16:creationId xmlns:a16="http://schemas.microsoft.com/office/drawing/2014/main" id="{FFADA649-9D75-D909-663C-4528BF43D4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0502" y="990282"/>
            <a:ext cx="8670996" cy="4877435"/>
          </a:xfrm>
          <a:prstGeom prst="rect">
            <a:avLst/>
          </a:prstGeom>
        </p:spPr>
      </p:pic>
    </p:spTree>
    <p:extLst>
      <p:ext uri="{BB962C8B-B14F-4D97-AF65-F5344CB8AC3E}">
        <p14:creationId xmlns:p14="http://schemas.microsoft.com/office/powerpoint/2010/main" val="159711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5AFF0B5B-D131-7E37-5BA1-9310FDDD7749}"/>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Nutrition routine</a:t>
            </a:r>
          </a:p>
        </p:txBody>
      </p:sp>
      <p:pic>
        <p:nvPicPr>
          <p:cNvPr id="10" name="Image 9" descr="Une image contenant texte, articles de toilette, lotion&#10;&#10;Description générée automatiquement">
            <a:extLst>
              <a:ext uri="{FF2B5EF4-FFF2-40B4-BE49-F238E27FC236}">
                <a16:creationId xmlns:a16="http://schemas.microsoft.com/office/drawing/2014/main" id="{AFD8FF56-6431-FADC-4DE4-1B3C89CBBB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5" t="7525" r="32624" b="5159"/>
          <a:stretch/>
        </p:blipFill>
        <p:spPr>
          <a:xfrm>
            <a:off x="597603" y="2624547"/>
            <a:ext cx="848704" cy="3168265"/>
          </a:xfrm>
          <a:prstGeom prst="rect">
            <a:avLst/>
          </a:prstGeom>
        </p:spPr>
      </p:pic>
      <p:pic>
        <p:nvPicPr>
          <p:cNvPr id="11" name="Image 10" descr="Une image contenant texte, articles de toilette&#10;&#10;Description générée automatiquement">
            <a:extLst>
              <a:ext uri="{FF2B5EF4-FFF2-40B4-BE49-F238E27FC236}">
                <a16:creationId xmlns:a16="http://schemas.microsoft.com/office/drawing/2014/main" id="{961FBF3E-909C-5008-7E02-60B8276C8B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84" t="23406" r="35832" b="5409"/>
          <a:stretch/>
        </p:blipFill>
        <p:spPr>
          <a:xfrm>
            <a:off x="4236515" y="2911984"/>
            <a:ext cx="752183" cy="2901148"/>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22D3B0DA-76DF-DC2C-3787-DCA8699794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94" t="20693" r="25806" b="6295"/>
          <a:stretch/>
        </p:blipFill>
        <p:spPr>
          <a:xfrm>
            <a:off x="5312271" y="2911984"/>
            <a:ext cx="1276805" cy="2901148"/>
          </a:xfrm>
          <a:prstGeom prst="rect">
            <a:avLst/>
          </a:prstGeom>
        </p:spPr>
      </p:pic>
      <p:pic>
        <p:nvPicPr>
          <p:cNvPr id="13" name="Image 12" descr="Une image contenant texte, affaires de toilette, lotion, Produits de beauté&#10;&#10;Description générée automatiquement">
            <a:extLst>
              <a:ext uri="{FF2B5EF4-FFF2-40B4-BE49-F238E27FC236}">
                <a16:creationId xmlns:a16="http://schemas.microsoft.com/office/drawing/2014/main" id="{7F31DCBC-52D4-FB87-8826-E550179F2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787" y="2358528"/>
            <a:ext cx="2088291" cy="3598701"/>
          </a:xfrm>
          <a:prstGeom prst="rect">
            <a:avLst/>
          </a:prstGeom>
        </p:spPr>
      </p:pic>
      <p:pic>
        <p:nvPicPr>
          <p:cNvPr id="14" name="Image 13" descr="Une image contenant texte, tasse, articles de toilette, crème pour la peau&#10;&#10;Description générée automatiquement">
            <a:extLst>
              <a:ext uri="{FF2B5EF4-FFF2-40B4-BE49-F238E27FC236}">
                <a16:creationId xmlns:a16="http://schemas.microsoft.com/office/drawing/2014/main" id="{9633384C-5046-D3B7-1A1E-1E99EF4AD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7090" y="3891206"/>
            <a:ext cx="834594" cy="1901606"/>
          </a:xfrm>
          <a:prstGeom prst="rect">
            <a:avLst/>
          </a:prstGeom>
        </p:spPr>
      </p:pic>
      <p:pic>
        <p:nvPicPr>
          <p:cNvPr id="18" name="Image 17" descr="Une image contenant texte, articles de toilette, crème pour la peau&#10;&#10;Description générée automatiquement">
            <a:extLst>
              <a:ext uri="{FF2B5EF4-FFF2-40B4-BE49-F238E27FC236}">
                <a16:creationId xmlns:a16="http://schemas.microsoft.com/office/drawing/2014/main" id="{B9C1E813-7061-223F-5729-E01A4EDE87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574" t="20136" r="27018" b="7513"/>
          <a:stretch/>
        </p:blipFill>
        <p:spPr>
          <a:xfrm>
            <a:off x="7386589" y="2961641"/>
            <a:ext cx="1245118" cy="2911715"/>
          </a:xfrm>
          <a:prstGeom prst="rect">
            <a:avLst/>
          </a:prstGeom>
        </p:spPr>
      </p:pic>
      <p:pic>
        <p:nvPicPr>
          <p:cNvPr id="19" name="Image 18" descr="Une image contenant texte, articles de toilette, crème pour la peau&#10;&#10;Description générée automatiquement">
            <a:extLst>
              <a:ext uri="{FF2B5EF4-FFF2-40B4-BE49-F238E27FC236}">
                <a16:creationId xmlns:a16="http://schemas.microsoft.com/office/drawing/2014/main" id="{D7696C73-8B6D-23D5-4834-0F014F6B50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55" t="21952" r="28590" b="6901"/>
          <a:stretch/>
        </p:blipFill>
        <p:spPr>
          <a:xfrm>
            <a:off x="8650165" y="2992920"/>
            <a:ext cx="1245118" cy="2828727"/>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E2C40E49-E0C2-36CC-AE70-D8182EC0DC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117" t="31515" r="33244" b="5732"/>
          <a:stretch/>
        </p:blipFill>
        <p:spPr>
          <a:xfrm>
            <a:off x="10551735" y="3773085"/>
            <a:ext cx="731993" cy="2048562"/>
          </a:xfrm>
          <a:prstGeom prst="rect">
            <a:avLst/>
          </a:prstGeom>
        </p:spPr>
      </p:pic>
      <p:sp>
        <p:nvSpPr>
          <p:cNvPr id="21" name="ZoneTexte 20">
            <a:extLst>
              <a:ext uri="{FF2B5EF4-FFF2-40B4-BE49-F238E27FC236}">
                <a16:creationId xmlns:a16="http://schemas.microsoft.com/office/drawing/2014/main" id="{AAC957F2-7A8A-0449-CA64-9A5CFDEF9C25}"/>
              </a:ext>
            </a:extLst>
          </p:cNvPr>
          <p:cNvSpPr txBox="1"/>
          <p:nvPr/>
        </p:nvSpPr>
        <p:spPr>
          <a:xfrm>
            <a:off x="2611964" y="1712280"/>
            <a:ext cx="1704846" cy="338554"/>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latin typeface="Roboto Light" panose="02000000000000000000" pitchFamily="2" charset="0"/>
                <a:ea typeface="Roboto Light" panose="02000000000000000000" pitchFamily="2" charset="0"/>
              </a:rPr>
              <a:t>DAILY</a:t>
            </a:r>
          </a:p>
        </p:txBody>
      </p:sp>
      <p:sp>
        <p:nvSpPr>
          <p:cNvPr id="22" name="ZoneTexte 21">
            <a:extLst>
              <a:ext uri="{FF2B5EF4-FFF2-40B4-BE49-F238E27FC236}">
                <a16:creationId xmlns:a16="http://schemas.microsoft.com/office/drawing/2014/main" id="{AC886974-FB1D-6B42-017C-5D014A8DDAC0}"/>
              </a:ext>
            </a:extLst>
          </p:cNvPr>
          <p:cNvSpPr txBox="1"/>
          <p:nvPr/>
        </p:nvSpPr>
        <p:spPr>
          <a:xfrm>
            <a:off x="7750088" y="1753663"/>
            <a:ext cx="1763238" cy="338554"/>
          </a:xfrm>
          <a:prstGeom prst="rect">
            <a:avLst/>
          </a:prstGeom>
          <a:solidFill>
            <a:srgbClr val="FFE6E4"/>
          </a:solidFill>
          <a:ln>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WEEKLY</a:t>
            </a:r>
          </a:p>
        </p:txBody>
      </p:sp>
      <p:sp>
        <p:nvSpPr>
          <p:cNvPr id="23" name="ZoneTexte 22">
            <a:extLst>
              <a:ext uri="{FF2B5EF4-FFF2-40B4-BE49-F238E27FC236}">
                <a16:creationId xmlns:a16="http://schemas.microsoft.com/office/drawing/2014/main" id="{3A288C5E-B5C3-429F-4551-BA6402387D5A}"/>
              </a:ext>
            </a:extLst>
          </p:cNvPr>
          <p:cNvSpPr txBox="1"/>
          <p:nvPr/>
        </p:nvSpPr>
        <p:spPr>
          <a:xfrm>
            <a:off x="10459112" y="1712280"/>
            <a:ext cx="917238" cy="338554"/>
          </a:xfrm>
          <a:prstGeom prst="rect">
            <a:avLst/>
          </a:prstGeom>
          <a:solidFill>
            <a:srgbClr val="FFE6E4"/>
          </a:solidFill>
          <a:ln>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CURE</a:t>
            </a:r>
          </a:p>
        </p:txBody>
      </p:sp>
      <p:cxnSp>
        <p:nvCxnSpPr>
          <p:cNvPr id="24" name="Connecteur droit 23">
            <a:extLst>
              <a:ext uri="{FF2B5EF4-FFF2-40B4-BE49-F238E27FC236}">
                <a16:creationId xmlns:a16="http://schemas.microsoft.com/office/drawing/2014/main" id="{3868B74B-472A-044C-3BDB-DF33EC6F977A}"/>
              </a:ext>
            </a:extLst>
          </p:cNvPr>
          <p:cNvCxnSpPr>
            <a:cxnSpLocks/>
          </p:cNvCxnSpPr>
          <p:nvPr/>
        </p:nvCxnSpPr>
        <p:spPr>
          <a:xfrm flipV="1">
            <a:off x="7183120" y="1960880"/>
            <a:ext cx="0" cy="3786723"/>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66A30075-6B62-0110-C536-3C6552BD2C85}"/>
              </a:ext>
            </a:extLst>
          </p:cNvPr>
          <p:cNvCxnSpPr>
            <a:cxnSpLocks/>
          </p:cNvCxnSpPr>
          <p:nvPr/>
        </p:nvCxnSpPr>
        <p:spPr>
          <a:xfrm flipV="1">
            <a:off x="10149840" y="1960880"/>
            <a:ext cx="0" cy="3786723"/>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226819C2-21D6-8D67-A693-23AFF54C83C8}"/>
              </a:ext>
            </a:extLst>
          </p:cNvPr>
          <p:cNvSpPr txBox="1"/>
          <p:nvPr/>
        </p:nvSpPr>
        <p:spPr>
          <a:xfrm>
            <a:off x="235474" y="6272320"/>
            <a:ext cx="4125785" cy="338554"/>
          </a:xfrm>
          <a:prstGeom prst="rect">
            <a:avLst/>
          </a:prstGeom>
          <a:noFill/>
          <a:ln w="6350">
            <a:noFill/>
          </a:ln>
        </p:spPr>
        <p:txBody>
          <a:bodyPr wrap="square" rtlCol="0">
            <a:spAutoFit/>
          </a:bodyPr>
          <a:lstStyle/>
          <a:p>
            <a:r>
              <a:rPr lang="fr-FR" sz="1600" dirty="0">
                <a:latin typeface="Roboto Light" panose="02000000000000000000" pitchFamily="2" charset="0"/>
                <a:ea typeface="Roboto Light" panose="02000000000000000000" pitchFamily="2" charset="0"/>
                <a:cs typeface="Roboto Light" panose="02000000000000000000" pitchFamily="2" charset="0"/>
              </a:rPr>
              <a:t>Soin adapté : NUTRILESSENCE</a:t>
            </a:r>
          </a:p>
        </p:txBody>
      </p:sp>
    </p:spTree>
    <p:extLst>
      <p:ext uri="{BB962C8B-B14F-4D97-AF65-F5344CB8AC3E}">
        <p14:creationId xmlns:p14="http://schemas.microsoft.com/office/powerpoint/2010/main" val="33252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6A3A62-BE31-2FDF-821A-BC9FCF0C2DD0}"/>
              </a:ext>
            </a:extLst>
          </p:cNvPr>
          <p:cNvPicPr>
            <a:picLocks noChangeAspect="1"/>
          </p:cNvPicPr>
          <p:nvPr/>
        </p:nvPicPr>
        <p:blipFill>
          <a:blip r:embed="rId3"/>
          <a:stretch>
            <a:fillRect/>
          </a:stretch>
        </p:blipFill>
        <p:spPr>
          <a:xfrm>
            <a:off x="3784008" y="958426"/>
            <a:ext cx="4623984" cy="5571067"/>
          </a:xfrm>
          <a:prstGeom prst="rect">
            <a:avLst/>
          </a:prstGeom>
        </p:spPr>
      </p:pic>
      <p:sp>
        <p:nvSpPr>
          <p:cNvPr id="5" name="Espace réservé du titre 1">
            <a:extLst>
              <a:ext uri="{FF2B5EF4-FFF2-40B4-BE49-F238E27FC236}">
                <a16:creationId xmlns:a16="http://schemas.microsoft.com/office/drawing/2014/main" id="{76945D4B-DE84-0A68-D5E0-B2EA65397AF8}"/>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sz="3600" cap="small" dirty="0"/>
              <a:t>‘</a:t>
            </a:r>
            <a:r>
              <a:rPr lang="fr-FR" sz="3600" cap="small" dirty="0" err="1"/>
              <a:t>seen</a:t>
            </a:r>
            <a:r>
              <a:rPr lang="fr-FR" sz="3600" cap="small" dirty="0"/>
              <a:t> in l'Officiel</a:t>
            </a:r>
          </a:p>
        </p:txBody>
      </p:sp>
      <p:sp>
        <p:nvSpPr>
          <p:cNvPr id="6" name="ZoneTexte 5">
            <a:extLst>
              <a:ext uri="{FF2B5EF4-FFF2-40B4-BE49-F238E27FC236}">
                <a16:creationId xmlns:a16="http://schemas.microsoft.com/office/drawing/2014/main" id="{EF5D8546-0BE9-DF74-654B-1DA6D733933F}"/>
              </a:ext>
            </a:extLst>
          </p:cNvPr>
          <p:cNvSpPr txBox="1"/>
          <p:nvPr/>
        </p:nvSpPr>
        <p:spPr>
          <a:xfrm>
            <a:off x="0" y="2471941"/>
            <a:ext cx="3784008" cy="2292935"/>
          </a:xfrm>
          <a:prstGeom prst="rect">
            <a:avLst/>
          </a:prstGeom>
          <a:noFill/>
        </p:spPr>
        <p:txBody>
          <a:bodyPr wrap="square" rtlCol="0">
            <a:spAutoFit/>
          </a:bodyPr>
          <a:lstStyle/>
          <a:p>
            <a:pPr algn="ctr"/>
            <a:r>
              <a:rPr lang="fr-FR" sz="3600" dirty="0">
                <a:solidFill>
                  <a:srgbClr val="565655"/>
                </a:solidFill>
                <a:latin typeface="Kyiv*Type Sans Regular"/>
              </a:rPr>
              <a:t>DARK LIPS</a:t>
            </a:r>
          </a:p>
          <a:p>
            <a:pPr algn="just"/>
            <a:r>
              <a:rPr lang="fr-FR" sz="3600" dirty="0">
                <a:solidFill>
                  <a:srgbClr val="565655"/>
                </a:solidFill>
                <a:latin typeface="Kyiv*Type Sans Regular"/>
              </a:rPr>
              <a:t>«</a:t>
            </a:r>
            <a:r>
              <a:rPr lang="fr-FR" sz="1200" dirty="0">
                <a:solidFill>
                  <a:srgbClr val="565655"/>
                </a:solidFill>
                <a:latin typeface="Kyiv*Type Sans Regular"/>
              </a:rPr>
              <a:t> </a:t>
            </a:r>
            <a:r>
              <a:rPr lang="en-US" sz="1200" dirty="0">
                <a:solidFill>
                  <a:srgbClr val="565655"/>
                </a:solidFill>
                <a:latin typeface="Kyiv*Type Sans Regular"/>
              </a:rPr>
              <a:t> First, I apply </a:t>
            </a:r>
            <a:r>
              <a:rPr lang="en-US" sz="1200" dirty="0" err="1">
                <a:solidFill>
                  <a:srgbClr val="565655"/>
                </a:solidFill>
                <a:latin typeface="Kyiv*Type Sans Regular"/>
              </a:rPr>
              <a:t>Yon-Ka</a:t>
            </a:r>
            <a:r>
              <a:rPr lang="en-US" sz="1200" dirty="0">
                <a:solidFill>
                  <a:srgbClr val="565655"/>
                </a:solidFill>
                <a:latin typeface="Kyiv*Type Sans Regular"/>
              </a:rPr>
              <a:t> Nutri-Contour to the lips, which helps the product last longer. Then, after applying the lipstick, I cover it with a tissue, so I'm 100% sure it's going to last. </a:t>
            </a:r>
            <a:r>
              <a:rPr lang="fr-FR" sz="3600" dirty="0">
                <a:solidFill>
                  <a:srgbClr val="565655"/>
                </a:solidFill>
                <a:latin typeface="Kyiv*Type Sans Regular"/>
              </a:rPr>
              <a:t>»</a:t>
            </a:r>
          </a:p>
          <a:p>
            <a:pPr algn="r"/>
            <a:r>
              <a:rPr lang="fr-FR" sz="1100" i="1" dirty="0">
                <a:solidFill>
                  <a:srgbClr val="565655"/>
                </a:solidFill>
                <a:latin typeface="Kyiv*Type Sans Regular"/>
              </a:rPr>
              <a:t> </a:t>
            </a:r>
            <a:r>
              <a:rPr lang="fr-FR" sz="1100" i="1" dirty="0" err="1">
                <a:solidFill>
                  <a:srgbClr val="565655"/>
                </a:solidFill>
                <a:latin typeface="Kyiv*Type Sans Regular"/>
              </a:rPr>
              <a:t>makeup</a:t>
            </a:r>
            <a:r>
              <a:rPr lang="fr-FR" sz="1100" i="1" dirty="0">
                <a:solidFill>
                  <a:srgbClr val="565655"/>
                </a:solidFill>
                <a:latin typeface="Kyiv*Type Sans Regular"/>
              </a:rPr>
              <a:t> </a:t>
            </a:r>
            <a:r>
              <a:rPr lang="fr-FR" sz="1100" i="1" dirty="0" err="1">
                <a:solidFill>
                  <a:srgbClr val="565655"/>
                </a:solidFill>
                <a:latin typeface="Kyiv*Type Sans Regular"/>
              </a:rPr>
              <a:t>artist</a:t>
            </a:r>
            <a:r>
              <a:rPr lang="fr-FR" sz="1100" i="1" dirty="0">
                <a:solidFill>
                  <a:srgbClr val="565655"/>
                </a:solidFill>
                <a:latin typeface="Kyiv*Type Sans Regular"/>
              </a:rPr>
              <a:t> Aurélie Payen</a:t>
            </a:r>
          </a:p>
        </p:txBody>
      </p:sp>
      <p:pic>
        <p:nvPicPr>
          <p:cNvPr id="7" name="Image 6" descr="Une image contenant texte, tasse, articles de toilette, crème pour la peau&#10;&#10;Description générée automatiquement">
            <a:extLst>
              <a:ext uri="{FF2B5EF4-FFF2-40B4-BE49-F238E27FC236}">
                <a16:creationId xmlns:a16="http://schemas.microsoft.com/office/drawing/2014/main" id="{247395AD-256A-F8B6-3090-A96DB3830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3284798"/>
            <a:ext cx="1461276" cy="3329489"/>
          </a:xfrm>
          <a:prstGeom prst="rect">
            <a:avLst/>
          </a:prstGeom>
        </p:spPr>
      </p:pic>
    </p:spTree>
    <p:extLst>
      <p:ext uri="{BB962C8B-B14F-4D97-AF65-F5344CB8AC3E}">
        <p14:creationId xmlns:p14="http://schemas.microsoft.com/office/powerpoint/2010/main" val="49719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7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A5AF45F-A281-501D-4933-7F2415C528FF}"/>
              </a:ext>
            </a:extLst>
          </p:cNvPr>
          <p:cNvSpPr/>
          <p:nvPr/>
        </p:nvSpPr>
        <p:spPr>
          <a:xfrm>
            <a:off x="20760" y="2570812"/>
            <a:ext cx="12192000" cy="1348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a:extLst>
              <a:ext uri="{FF2B5EF4-FFF2-40B4-BE49-F238E27FC236}">
                <a16:creationId xmlns:a16="http://schemas.microsoft.com/office/drawing/2014/main" id="{D2901985-AA8E-137B-0C99-EBE627B3E09C}"/>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HISTORY</a:t>
            </a:r>
          </a:p>
        </p:txBody>
      </p:sp>
      <p:pic>
        <p:nvPicPr>
          <p:cNvPr id="24" name="Picture 8">
            <a:extLst>
              <a:ext uri="{FF2B5EF4-FFF2-40B4-BE49-F238E27FC236}">
                <a16:creationId xmlns:a16="http://schemas.microsoft.com/office/drawing/2014/main" id="{3629A669-3004-05C9-2F06-E34E4C7F9FB4}"/>
              </a:ext>
            </a:extLst>
          </p:cNvPr>
          <p:cNvPicPr>
            <a:picLocks noChangeAspect="1" noChangeArrowheads="1"/>
          </p:cNvPicPr>
          <p:nvPr/>
        </p:nvPicPr>
        <p:blipFill rotWithShape="1">
          <a:blip r:embed="rId3" cstate="print"/>
          <a:srcRect l="43713"/>
          <a:stretch/>
        </p:blipFill>
        <p:spPr bwMode="auto">
          <a:xfrm>
            <a:off x="642728" y="2561783"/>
            <a:ext cx="1106465" cy="1318235"/>
          </a:xfrm>
          <a:prstGeom prst="rect">
            <a:avLst/>
          </a:prstGeom>
          <a:noFill/>
          <a:ln w="9525">
            <a:noFill/>
            <a:miter lim="800000"/>
            <a:headEnd/>
            <a:tailEnd/>
          </a:ln>
        </p:spPr>
      </p:pic>
      <p:sp>
        <p:nvSpPr>
          <p:cNvPr id="25" name="ZoneTexte 6">
            <a:extLst>
              <a:ext uri="{FF2B5EF4-FFF2-40B4-BE49-F238E27FC236}">
                <a16:creationId xmlns:a16="http://schemas.microsoft.com/office/drawing/2014/main" id="{68F2C7A3-E8C6-F614-0940-B309D290008F}"/>
              </a:ext>
            </a:extLst>
          </p:cNvPr>
          <p:cNvSpPr txBox="1">
            <a:spLocks noChangeArrowheads="1"/>
          </p:cNvSpPr>
          <p:nvPr/>
        </p:nvSpPr>
        <p:spPr bwMode="auto">
          <a:xfrm>
            <a:off x="702811" y="2129531"/>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2009</a:t>
            </a:r>
          </a:p>
        </p:txBody>
      </p:sp>
      <p:sp>
        <p:nvSpPr>
          <p:cNvPr id="26" name="ZoneTexte 9">
            <a:extLst>
              <a:ext uri="{FF2B5EF4-FFF2-40B4-BE49-F238E27FC236}">
                <a16:creationId xmlns:a16="http://schemas.microsoft.com/office/drawing/2014/main" id="{245E43CF-AEB3-D33D-D68C-251D75721878}"/>
              </a:ext>
            </a:extLst>
          </p:cNvPr>
          <p:cNvSpPr txBox="1">
            <a:spLocks noChangeArrowheads="1"/>
          </p:cNvSpPr>
          <p:nvPr/>
        </p:nvSpPr>
        <p:spPr bwMode="auto">
          <a:xfrm>
            <a:off x="346143" y="3870989"/>
            <a:ext cx="1481493" cy="830997"/>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err="1">
                <a:latin typeface="Roboto Light" panose="02000000000000000000" pitchFamily="2" charset="0"/>
                <a:ea typeface="Roboto Light" panose="02000000000000000000" pitchFamily="2" charset="0"/>
                <a:cs typeface="Roboto Light" panose="02000000000000000000" pitchFamily="2" charset="0"/>
              </a:rPr>
              <a:t>Relaxing</a:t>
            </a:r>
            <a:r>
              <a:rPr lang="fr-FR" sz="1600" dirty="0">
                <a:latin typeface="Roboto Light" panose="02000000000000000000" pitchFamily="2" charset="0"/>
                <a:ea typeface="Roboto Light" panose="02000000000000000000" pitchFamily="2" charset="0"/>
                <a:cs typeface="Roboto Light" panose="02000000000000000000" pitchFamily="2" charset="0"/>
              </a:rPr>
              <a:t> </a:t>
            </a:r>
          </a:p>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massage </a:t>
            </a:r>
            <a:r>
              <a:rPr lang="fr-FR" sz="1600" dirty="0" err="1">
                <a:latin typeface="Roboto Light" panose="02000000000000000000" pitchFamily="2" charset="0"/>
                <a:ea typeface="Roboto Light" panose="02000000000000000000" pitchFamily="2" charset="0"/>
                <a:cs typeface="Roboto Light" panose="02000000000000000000" pitchFamily="2" charset="0"/>
              </a:rPr>
              <a:t>oil</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candle</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1" name="Picture 4" descr="1B-Boite ferm e + bougie COMP">
            <a:extLst>
              <a:ext uri="{FF2B5EF4-FFF2-40B4-BE49-F238E27FC236}">
                <a16:creationId xmlns:a16="http://schemas.microsoft.com/office/drawing/2014/main" id="{F641FD55-B675-5853-A86E-DF0758729204}"/>
              </a:ext>
            </a:extLst>
          </p:cNvPr>
          <p:cNvPicPr>
            <a:picLocks noChangeAspect="1" noChangeArrowheads="1"/>
          </p:cNvPicPr>
          <p:nvPr/>
        </p:nvPicPr>
        <p:blipFill rotWithShape="1">
          <a:blip r:embed="rId4" cstate="print"/>
          <a:srcRect r="43556"/>
          <a:stretch/>
        </p:blipFill>
        <p:spPr bwMode="auto">
          <a:xfrm>
            <a:off x="2371715" y="2566149"/>
            <a:ext cx="1186610" cy="1396629"/>
          </a:xfrm>
          <a:prstGeom prst="rect">
            <a:avLst/>
          </a:prstGeom>
          <a:noFill/>
          <a:ln w="9525">
            <a:noFill/>
            <a:miter lim="800000"/>
            <a:headEnd/>
            <a:tailEnd/>
          </a:ln>
        </p:spPr>
      </p:pic>
      <p:sp>
        <p:nvSpPr>
          <p:cNvPr id="22" name="ZoneTexte 7">
            <a:extLst>
              <a:ext uri="{FF2B5EF4-FFF2-40B4-BE49-F238E27FC236}">
                <a16:creationId xmlns:a16="http://schemas.microsoft.com/office/drawing/2014/main" id="{83084D67-BD51-57F6-F053-DE7D83700A85}"/>
              </a:ext>
            </a:extLst>
          </p:cNvPr>
          <p:cNvSpPr txBox="1">
            <a:spLocks noChangeArrowheads="1"/>
          </p:cNvSpPr>
          <p:nvPr/>
        </p:nvSpPr>
        <p:spPr bwMode="auto">
          <a:xfrm>
            <a:off x="2502401" y="210920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2010</a:t>
            </a:r>
          </a:p>
        </p:txBody>
      </p:sp>
      <p:sp>
        <p:nvSpPr>
          <p:cNvPr id="23" name="ZoneTexte 10">
            <a:extLst>
              <a:ext uri="{FF2B5EF4-FFF2-40B4-BE49-F238E27FC236}">
                <a16:creationId xmlns:a16="http://schemas.microsoft.com/office/drawing/2014/main" id="{74789B1C-0B7F-0A34-9049-ECED52CD692B}"/>
              </a:ext>
            </a:extLst>
          </p:cNvPr>
          <p:cNvSpPr txBox="1">
            <a:spLocks noChangeArrowheads="1"/>
          </p:cNvSpPr>
          <p:nvPr/>
        </p:nvSpPr>
        <p:spPr bwMode="auto">
          <a:xfrm>
            <a:off x="2093563" y="3852339"/>
            <a:ext cx="1772907" cy="1077218"/>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AMBRE</a:t>
            </a:r>
          </a:p>
          <a:p>
            <a:pPr algn="ctr"/>
            <a:r>
              <a:rPr lang="fr-FR" sz="1600" dirty="0" err="1">
                <a:latin typeface="Roboto Light" panose="02000000000000000000" pitchFamily="2" charset="0"/>
                <a:ea typeface="Roboto Light" panose="02000000000000000000" pitchFamily="2" charset="0"/>
                <a:cs typeface="Roboto Light" panose="02000000000000000000" pitchFamily="2" charset="0"/>
              </a:rPr>
              <a:t>Soothing</a:t>
            </a:r>
            <a:r>
              <a:rPr lang="fr-FR" sz="1600" dirty="0">
                <a:latin typeface="Roboto Light" panose="02000000000000000000" pitchFamily="2" charset="0"/>
                <a:ea typeface="Roboto Light" panose="02000000000000000000" pitchFamily="2" charset="0"/>
                <a:cs typeface="Roboto Light" panose="02000000000000000000" pitchFamily="2" charset="0"/>
              </a:rPr>
              <a:t> massage </a:t>
            </a:r>
          </a:p>
          <a:p>
            <a:pPr algn="ctr"/>
            <a:r>
              <a:rPr lang="fr-FR" sz="1600" dirty="0" err="1">
                <a:latin typeface="Roboto Light" panose="02000000000000000000" pitchFamily="2" charset="0"/>
                <a:ea typeface="Roboto Light" panose="02000000000000000000" pitchFamily="2" charset="0"/>
                <a:cs typeface="Roboto Light" panose="02000000000000000000" pitchFamily="2" charset="0"/>
              </a:rPr>
              <a:t>oil</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candle</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Picture 9">
            <a:extLst>
              <a:ext uri="{FF2B5EF4-FFF2-40B4-BE49-F238E27FC236}">
                <a16:creationId xmlns:a16="http://schemas.microsoft.com/office/drawing/2014/main" id="{30D79815-C325-3A6D-E950-B8FB43284306}"/>
              </a:ext>
            </a:extLst>
          </p:cNvPr>
          <p:cNvPicPr>
            <a:picLocks noChangeAspect="1" noChangeArrowheads="1"/>
          </p:cNvPicPr>
          <p:nvPr/>
        </p:nvPicPr>
        <p:blipFill rotWithShape="1">
          <a:blip r:embed="rId5" cstate="print"/>
          <a:srcRect r="36823" b="18086"/>
          <a:stretch/>
        </p:blipFill>
        <p:spPr bwMode="auto">
          <a:xfrm>
            <a:off x="4085679" y="2638196"/>
            <a:ext cx="1165707" cy="950040"/>
          </a:xfrm>
          <a:prstGeom prst="rect">
            <a:avLst/>
          </a:prstGeom>
          <a:noFill/>
          <a:ln w="9525">
            <a:noFill/>
            <a:miter lim="800000"/>
            <a:headEnd/>
            <a:tailEnd/>
          </a:ln>
        </p:spPr>
      </p:pic>
      <p:sp>
        <p:nvSpPr>
          <p:cNvPr id="19" name="ZoneTexte 8">
            <a:extLst>
              <a:ext uri="{FF2B5EF4-FFF2-40B4-BE49-F238E27FC236}">
                <a16:creationId xmlns:a16="http://schemas.microsoft.com/office/drawing/2014/main" id="{F0E6FC9B-DD12-F83C-2BD6-05785D3DCB11}"/>
              </a:ext>
            </a:extLst>
          </p:cNvPr>
          <p:cNvSpPr txBox="1">
            <a:spLocks noChangeArrowheads="1"/>
          </p:cNvSpPr>
          <p:nvPr/>
        </p:nvSpPr>
        <p:spPr bwMode="auto">
          <a:xfrm>
            <a:off x="4301992" y="2102321"/>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2011</a:t>
            </a:r>
          </a:p>
        </p:txBody>
      </p:sp>
      <p:sp>
        <p:nvSpPr>
          <p:cNvPr id="20" name="ZoneTexte 11">
            <a:extLst>
              <a:ext uri="{FF2B5EF4-FFF2-40B4-BE49-F238E27FC236}">
                <a16:creationId xmlns:a16="http://schemas.microsoft.com/office/drawing/2014/main" id="{730AA228-60C3-D6B3-B458-DE07A8B71FA5}"/>
              </a:ext>
            </a:extLst>
          </p:cNvPr>
          <p:cNvSpPr txBox="1">
            <a:spLocks noChangeArrowheads="1"/>
          </p:cNvSpPr>
          <p:nvPr/>
        </p:nvSpPr>
        <p:spPr bwMode="auto">
          <a:xfrm>
            <a:off x="3749720" y="3861861"/>
            <a:ext cx="1828121" cy="1077218"/>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ROSE</a:t>
            </a:r>
          </a:p>
          <a:p>
            <a:pPr algn="ctr"/>
            <a:r>
              <a:rPr lang="fr-FR" sz="1600" dirty="0" err="1">
                <a:latin typeface="Roboto Light" panose="02000000000000000000" pitchFamily="2" charset="0"/>
                <a:ea typeface="Roboto Light" panose="02000000000000000000" pitchFamily="2" charset="0"/>
                <a:cs typeface="Roboto Light" panose="02000000000000000000" pitchFamily="2" charset="0"/>
              </a:rPr>
              <a:t>Replenishing</a:t>
            </a:r>
            <a:r>
              <a:rPr lang="fr-FR" sz="1600" dirty="0">
                <a:latin typeface="Roboto Light" panose="02000000000000000000" pitchFamily="2" charset="0"/>
                <a:ea typeface="Roboto Light" panose="02000000000000000000" pitchFamily="2" charset="0"/>
                <a:cs typeface="Roboto Light" panose="02000000000000000000" pitchFamily="2" charset="0"/>
              </a:rPr>
              <a:t> massage </a:t>
            </a:r>
          </a:p>
          <a:p>
            <a:pPr algn="ctr"/>
            <a:r>
              <a:rPr lang="fr-FR" sz="1600" dirty="0" err="1">
                <a:latin typeface="Roboto Light" panose="02000000000000000000" pitchFamily="2" charset="0"/>
                <a:ea typeface="Roboto Light" panose="02000000000000000000" pitchFamily="2" charset="0"/>
                <a:cs typeface="Roboto Light" panose="02000000000000000000" pitchFamily="2" charset="0"/>
              </a:rPr>
              <a:t>oil</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candle</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5" name="Image 14">
            <a:extLst>
              <a:ext uri="{FF2B5EF4-FFF2-40B4-BE49-F238E27FC236}">
                <a16:creationId xmlns:a16="http://schemas.microsoft.com/office/drawing/2014/main" id="{0B893D92-35E2-EEC9-9ED9-FB6EA94F0E15}"/>
              </a:ext>
            </a:extLst>
          </p:cNvPr>
          <p:cNvPicPr>
            <a:picLocks noChangeAspect="1"/>
          </p:cNvPicPr>
          <p:nvPr/>
        </p:nvPicPr>
        <p:blipFill rotWithShape="1">
          <a:blip r:embed="rId6" cstate="print"/>
          <a:srcRect l="6031" t="12405" r="43350"/>
          <a:stretch/>
        </p:blipFill>
        <p:spPr bwMode="auto">
          <a:xfrm>
            <a:off x="5684529" y="2677125"/>
            <a:ext cx="1148521" cy="1241917"/>
          </a:xfrm>
          <a:prstGeom prst="rect">
            <a:avLst/>
          </a:prstGeom>
          <a:noFill/>
          <a:ln w="9525">
            <a:noFill/>
            <a:miter lim="800000"/>
            <a:headEnd/>
            <a:tailEnd/>
          </a:ln>
        </p:spPr>
      </p:pic>
      <p:sp>
        <p:nvSpPr>
          <p:cNvPr id="16" name="Text Box 5">
            <a:extLst>
              <a:ext uri="{FF2B5EF4-FFF2-40B4-BE49-F238E27FC236}">
                <a16:creationId xmlns:a16="http://schemas.microsoft.com/office/drawing/2014/main" id="{2F955320-CD9B-6E5A-25FE-4394E43CE3E2}"/>
              </a:ext>
            </a:extLst>
          </p:cNvPr>
          <p:cNvSpPr txBox="1">
            <a:spLocks noChangeArrowheads="1"/>
          </p:cNvSpPr>
          <p:nvPr/>
        </p:nvSpPr>
        <p:spPr bwMode="auto">
          <a:xfrm>
            <a:off x="5330666" y="3852339"/>
            <a:ext cx="1843667" cy="1200329"/>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NEROLI</a:t>
            </a:r>
          </a:p>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Orange </a:t>
            </a:r>
            <a:r>
              <a:rPr lang="fr-FR" sz="1600" dirty="0" err="1">
                <a:latin typeface="Roboto Light" panose="02000000000000000000" pitchFamily="2" charset="0"/>
                <a:ea typeface="Roboto Light" panose="02000000000000000000" pitchFamily="2" charset="0"/>
                <a:cs typeface="Roboto Light" panose="02000000000000000000" pitchFamily="2" charset="0"/>
              </a:rPr>
              <a:t>blossom</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serenity</a:t>
            </a:r>
            <a:r>
              <a:rPr lang="fr-FR" sz="1600" dirty="0">
                <a:latin typeface="Roboto Light" panose="02000000000000000000" pitchFamily="2" charset="0"/>
                <a:ea typeface="Roboto Light" panose="02000000000000000000" pitchFamily="2" charset="0"/>
                <a:cs typeface="Roboto Light" panose="02000000000000000000" pitchFamily="2" charset="0"/>
              </a:rPr>
              <a:t> massage </a:t>
            </a:r>
            <a:r>
              <a:rPr lang="fr-FR" sz="1600" dirty="0" err="1">
                <a:latin typeface="Roboto Light" panose="02000000000000000000" pitchFamily="2" charset="0"/>
                <a:ea typeface="Roboto Light" panose="02000000000000000000" pitchFamily="2" charset="0"/>
                <a:cs typeface="Roboto Light" panose="02000000000000000000" pitchFamily="2" charset="0"/>
              </a:rPr>
              <a:t>oil</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candle</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ZoneTexte 8">
            <a:extLst>
              <a:ext uri="{FF2B5EF4-FFF2-40B4-BE49-F238E27FC236}">
                <a16:creationId xmlns:a16="http://schemas.microsoft.com/office/drawing/2014/main" id="{2E673C1B-29FC-7369-CEA6-CB81D4674485}"/>
              </a:ext>
            </a:extLst>
          </p:cNvPr>
          <p:cNvSpPr txBox="1">
            <a:spLocks noChangeArrowheads="1"/>
          </p:cNvSpPr>
          <p:nvPr/>
        </p:nvSpPr>
        <p:spPr bwMode="auto">
          <a:xfrm>
            <a:off x="5911312" y="2117694"/>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2013</a:t>
            </a:r>
          </a:p>
        </p:txBody>
      </p:sp>
      <p:sp>
        <p:nvSpPr>
          <p:cNvPr id="13" name="Text Box 5">
            <a:extLst>
              <a:ext uri="{FF2B5EF4-FFF2-40B4-BE49-F238E27FC236}">
                <a16:creationId xmlns:a16="http://schemas.microsoft.com/office/drawing/2014/main" id="{226A5ED5-D727-768E-2B43-341656C1417B}"/>
              </a:ext>
            </a:extLst>
          </p:cNvPr>
          <p:cNvSpPr txBox="1">
            <a:spLocks noChangeArrowheads="1"/>
          </p:cNvSpPr>
          <p:nvPr/>
        </p:nvSpPr>
        <p:spPr bwMode="auto">
          <a:xfrm>
            <a:off x="7077262" y="3870989"/>
            <a:ext cx="1843668" cy="1200329"/>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1042988">
              <a:spcBef>
                <a:spcPct val="50000"/>
              </a:spcBef>
            </a:pPr>
            <a:r>
              <a:rPr lang="fr-FR" sz="1600" dirty="0" err="1">
                <a:latin typeface="Roboto Light" panose="02000000000000000000" pitchFamily="2" charset="0"/>
                <a:ea typeface="Roboto Light" panose="02000000000000000000" pitchFamily="2" charset="0"/>
                <a:cs typeface="Roboto Light" panose="02000000000000000000" pitchFamily="2" charset="0"/>
              </a:rPr>
              <a:t>Invigorating</a:t>
            </a:r>
            <a:r>
              <a:rPr lang="fr-FR" sz="1600" dirty="0">
                <a:latin typeface="Roboto Light" panose="02000000000000000000" pitchFamily="2" charset="0"/>
                <a:ea typeface="Roboto Light" panose="02000000000000000000" pitchFamily="2" charset="0"/>
                <a:cs typeface="Roboto Light" panose="02000000000000000000" pitchFamily="2" charset="0"/>
              </a:rPr>
              <a:t> massage </a:t>
            </a:r>
            <a:r>
              <a:rPr lang="fr-FR" sz="1600" dirty="0" err="1">
                <a:latin typeface="Roboto Light" panose="02000000000000000000" pitchFamily="2" charset="0"/>
                <a:ea typeface="Roboto Light" panose="02000000000000000000" pitchFamily="2" charset="0"/>
                <a:cs typeface="Roboto Light" panose="02000000000000000000" pitchFamily="2" charset="0"/>
              </a:rPr>
              <a:t>oil</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dirty="0" err="1">
                <a:latin typeface="Roboto Light" panose="02000000000000000000" pitchFamily="2" charset="0"/>
                <a:ea typeface="Roboto Light" panose="02000000000000000000" pitchFamily="2" charset="0"/>
                <a:cs typeface="Roboto Light" panose="02000000000000000000" pitchFamily="2" charset="0"/>
              </a:rPr>
              <a:t>candle</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ZoneTexte 8">
            <a:extLst>
              <a:ext uri="{FF2B5EF4-FFF2-40B4-BE49-F238E27FC236}">
                <a16:creationId xmlns:a16="http://schemas.microsoft.com/office/drawing/2014/main" id="{044EFDD3-C28D-FD9E-76E2-ECEF726FB947}"/>
              </a:ext>
            </a:extLst>
          </p:cNvPr>
          <p:cNvSpPr txBox="1">
            <a:spLocks noChangeArrowheads="1"/>
          </p:cNvSpPr>
          <p:nvPr/>
        </p:nvSpPr>
        <p:spPr bwMode="auto">
          <a:xfrm>
            <a:off x="7615016" y="209062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2015</a:t>
            </a:r>
          </a:p>
        </p:txBody>
      </p:sp>
      <p:pic>
        <p:nvPicPr>
          <p:cNvPr id="12" name="Image 11">
            <a:extLst>
              <a:ext uri="{FF2B5EF4-FFF2-40B4-BE49-F238E27FC236}">
                <a16:creationId xmlns:a16="http://schemas.microsoft.com/office/drawing/2014/main" id="{A5B79403-3127-C404-0844-59C89E3388F1}"/>
              </a:ext>
            </a:extLst>
          </p:cNvPr>
          <p:cNvPicPr>
            <a:picLocks noChangeAspect="1"/>
          </p:cNvPicPr>
          <p:nvPr/>
        </p:nvPicPr>
        <p:blipFill rotWithShape="1">
          <a:blip r:embed="rId7" cstate="print"/>
          <a:srcRect l="1" r="-1"/>
          <a:stretch/>
        </p:blipFill>
        <p:spPr>
          <a:xfrm>
            <a:off x="7428917" y="2550382"/>
            <a:ext cx="1148521" cy="1239684"/>
          </a:xfrm>
          <a:prstGeom prst="rect">
            <a:avLst/>
          </a:prstGeom>
        </p:spPr>
      </p:pic>
      <p:sp>
        <p:nvSpPr>
          <p:cNvPr id="32" name="Text Box 5">
            <a:extLst>
              <a:ext uri="{FF2B5EF4-FFF2-40B4-BE49-F238E27FC236}">
                <a16:creationId xmlns:a16="http://schemas.microsoft.com/office/drawing/2014/main" id="{BBA03CDE-FB68-0C06-F68B-42130BCA886A}"/>
              </a:ext>
            </a:extLst>
          </p:cNvPr>
          <p:cNvSpPr txBox="1">
            <a:spLocks noChangeArrowheads="1"/>
          </p:cNvSpPr>
          <p:nvPr/>
        </p:nvSpPr>
        <p:spPr bwMode="auto">
          <a:xfrm>
            <a:off x="8711023" y="3902165"/>
            <a:ext cx="1843668" cy="707886"/>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New pack</a:t>
            </a:r>
          </a:p>
        </p:txBody>
      </p:sp>
      <p:sp>
        <p:nvSpPr>
          <p:cNvPr id="33" name="ZoneTexte 8">
            <a:extLst>
              <a:ext uri="{FF2B5EF4-FFF2-40B4-BE49-F238E27FC236}">
                <a16:creationId xmlns:a16="http://schemas.microsoft.com/office/drawing/2014/main" id="{14AACC1D-BC54-9D07-ACCE-E6818A0C6DF0}"/>
              </a:ext>
            </a:extLst>
          </p:cNvPr>
          <p:cNvSpPr txBox="1">
            <a:spLocks noChangeArrowheads="1"/>
          </p:cNvSpPr>
          <p:nvPr/>
        </p:nvSpPr>
        <p:spPr bwMode="auto">
          <a:xfrm>
            <a:off x="9248777" y="2120403"/>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2019</a:t>
            </a:r>
          </a:p>
        </p:txBody>
      </p:sp>
      <p:pic>
        <p:nvPicPr>
          <p:cNvPr id="35" name="Image 34">
            <a:extLst>
              <a:ext uri="{FF2B5EF4-FFF2-40B4-BE49-F238E27FC236}">
                <a16:creationId xmlns:a16="http://schemas.microsoft.com/office/drawing/2014/main" id="{D2F86203-1579-E836-CD49-44BDE317A0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9" r="42481"/>
          <a:stretch/>
        </p:blipFill>
        <p:spPr>
          <a:xfrm>
            <a:off x="9173093" y="2622177"/>
            <a:ext cx="919525" cy="1239684"/>
          </a:xfrm>
          <a:prstGeom prst="rect">
            <a:avLst/>
          </a:prstGeom>
        </p:spPr>
      </p:pic>
      <p:sp>
        <p:nvSpPr>
          <p:cNvPr id="37" name="Text Box 5">
            <a:extLst>
              <a:ext uri="{FF2B5EF4-FFF2-40B4-BE49-F238E27FC236}">
                <a16:creationId xmlns:a16="http://schemas.microsoft.com/office/drawing/2014/main" id="{C1FDA2A7-A16C-C631-2410-A9518440AE24}"/>
              </a:ext>
            </a:extLst>
          </p:cNvPr>
          <p:cNvSpPr txBox="1">
            <a:spLocks noChangeArrowheads="1"/>
          </p:cNvSpPr>
          <p:nvPr/>
        </p:nvSpPr>
        <p:spPr bwMode="auto">
          <a:xfrm>
            <a:off x="10380307" y="3890967"/>
            <a:ext cx="1843668" cy="707886"/>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New pack</a:t>
            </a:r>
          </a:p>
        </p:txBody>
      </p:sp>
      <p:sp>
        <p:nvSpPr>
          <p:cNvPr id="38" name="ZoneTexte 8">
            <a:extLst>
              <a:ext uri="{FF2B5EF4-FFF2-40B4-BE49-F238E27FC236}">
                <a16:creationId xmlns:a16="http://schemas.microsoft.com/office/drawing/2014/main" id="{3CF355D1-359D-29D6-BF19-8D4C9E97E4A0}"/>
              </a:ext>
            </a:extLst>
          </p:cNvPr>
          <p:cNvSpPr txBox="1">
            <a:spLocks noChangeArrowheads="1"/>
          </p:cNvSpPr>
          <p:nvPr/>
        </p:nvSpPr>
        <p:spPr bwMode="auto">
          <a:xfrm>
            <a:off x="10918061" y="210920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2022</a:t>
            </a:r>
          </a:p>
        </p:txBody>
      </p:sp>
      <p:pic>
        <p:nvPicPr>
          <p:cNvPr id="40" name="Image 8">
            <a:extLst>
              <a:ext uri="{FF2B5EF4-FFF2-40B4-BE49-F238E27FC236}">
                <a16:creationId xmlns:a16="http://schemas.microsoft.com/office/drawing/2014/main" id="{6FEE58AF-9B2B-36BE-8745-77E199BD4E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600" t="11201" r="12631" b="8441"/>
          <a:stretch/>
        </p:blipFill>
        <p:spPr bwMode="auto">
          <a:xfrm>
            <a:off x="10802879" y="2763889"/>
            <a:ext cx="998522" cy="109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59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2225193" y="1446080"/>
            <a:ext cx="7118859" cy="427361"/>
          </a:xfrm>
          <a:prstGeom prst="rect">
            <a:avLst/>
          </a:prstGeom>
          <a:noFill/>
          <a:ln w="9525">
            <a:noFill/>
            <a:miter lim="800000"/>
            <a:headEnd/>
            <a:tailEnd/>
          </a:ln>
        </p:spPr>
        <p:txBody>
          <a:bodyPr wrap="square">
            <a:spAutoFit/>
          </a:bodyPr>
          <a:lstStyle/>
          <a:p>
            <a:pPr algn="ctr" defTabSz="945990">
              <a:spcBef>
                <a:spcPct val="50000"/>
              </a:spcBef>
            </a:pPr>
            <a:r>
              <a:rPr lang="fr-FR" sz="2177" dirty="0">
                <a:latin typeface="Roboto Light" panose="02000000000000000000" pitchFamily="2" charset="0"/>
                <a:ea typeface="Roboto Light" panose="02000000000000000000" pitchFamily="2" charset="0"/>
                <a:cs typeface="Roboto Light" panose="02000000000000000000" pitchFamily="2" charset="0"/>
              </a:rPr>
              <a:t>CONDITIONNEMENT</a:t>
            </a:r>
          </a:p>
        </p:txBody>
      </p:sp>
      <p:sp>
        <p:nvSpPr>
          <p:cNvPr id="22533" name="Text Box 5"/>
          <p:cNvSpPr txBox="1">
            <a:spLocks noChangeArrowheads="1"/>
          </p:cNvSpPr>
          <p:nvPr/>
        </p:nvSpPr>
        <p:spPr bwMode="auto">
          <a:xfrm>
            <a:off x="1466755" y="2486566"/>
            <a:ext cx="5763714" cy="2862322"/>
          </a:xfrm>
          <a:prstGeom prst="rect">
            <a:avLst/>
          </a:prstGeom>
          <a:noFill/>
          <a:ln w="9525">
            <a:noFill/>
            <a:miter lim="800000"/>
            <a:headEnd/>
            <a:tailEnd/>
          </a:ln>
        </p:spPr>
        <p:txBody>
          <a:bodyPr>
            <a:spAutoFit/>
          </a:bodyPr>
          <a:lstStyle/>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en-US" sz="2000" dirty="0">
                <a:latin typeface="Roboto Light" panose="02000000000000000000" pitchFamily="2" charset="0"/>
                <a:ea typeface="Roboto Light" panose="02000000000000000000" pitchFamily="2" charset="0"/>
                <a:cs typeface="Roboto Light" panose="02000000000000000000" pitchFamily="2" charset="0"/>
              </a:rPr>
              <a:t>4.4 oz (125 g) ceramic jar with spout (about 5 massages).</a:t>
            </a: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fr-FR" sz="2000" dirty="0">
                <a:latin typeface="Roboto Light" panose="02000000000000000000" pitchFamily="2" charset="0"/>
                <a:ea typeface="Roboto Light" panose="02000000000000000000" pitchFamily="2" charset="0"/>
                <a:cs typeface="Roboto Light" panose="02000000000000000000" pitchFamily="2" charset="0"/>
              </a:rPr>
              <a:t>Protective cover. Lead-free </a:t>
            </a:r>
            <a:r>
              <a:rPr lang="fr-FR" sz="2000" dirty="0" err="1">
                <a:latin typeface="Roboto Light" panose="02000000000000000000" pitchFamily="2" charset="0"/>
                <a:ea typeface="Roboto Light" panose="02000000000000000000" pitchFamily="2" charset="0"/>
                <a:cs typeface="Roboto Light" panose="02000000000000000000" pitchFamily="2" charset="0"/>
              </a:rPr>
              <a:t>wick</a:t>
            </a:r>
            <a:r>
              <a:rPr lang="fr-FR" sz="2000" dirty="0">
                <a:latin typeface="Roboto Light" panose="02000000000000000000" pitchFamily="2" charset="0"/>
                <a:ea typeface="Roboto Light" panose="02000000000000000000" pitchFamily="2" charset="0"/>
                <a:cs typeface="Roboto Light" panose="02000000000000000000" pitchFamily="2" charset="0"/>
              </a:rPr>
              <a:t>.</a:t>
            </a:r>
          </a:p>
          <a:p>
            <a:pPr defTabSz="945990"/>
            <a:endParaRPr lang="fr-FR"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re 1">
            <a:extLst>
              <a:ext uri="{FF2B5EF4-FFF2-40B4-BE49-F238E27FC236}">
                <a16:creationId xmlns:a16="http://schemas.microsoft.com/office/drawing/2014/main" id="{CC25CEC4-B938-BBA9-E345-A872D627F6C5}"/>
              </a:ext>
            </a:extLst>
          </p:cNvPr>
          <p:cNvSpPr txBox="1">
            <a:spLocks/>
          </p:cNvSpPr>
          <p:nvPr/>
        </p:nvSpPr>
        <p:spPr>
          <a:xfrm>
            <a:off x="838199" y="6373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800" dirty="0">
              <a:latin typeface="KyivType Sans2" panose="00000500000000000000" pitchFamily="50" charset="0"/>
            </a:endParaRPr>
          </a:p>
        </p:txBody>
      </p:sp>
      <p:sp>
        <p:nvSpPr>
          <p:cNvPr id="4" name="Titre 1">
            <a:extLst>
              <a:ext uri="{FF2B5EF4-FFF2-40B4-BE49-F238E27FC236}">
                <a16:creationId xmlns:a16="http://schemas.microsoft.com/office/drawing/2014/main" id="{6FFB82A4-8931-B81A-93DC-80EDA68B886E}"/>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grpSp>
        <p:nvGrpSpPr>
          <p:cNvPr id="9" name="Groupe 8">
            <a:extLst>
              <a:ext uri="{FF2B5EF4-FFF2-40B4-BE49-F238E27FC236}">
                <a16:creationId xmlns:a16="http://schemas.microsoft.com/office/drawing/2014/main" id="{7E819F3B-96ED-FF8D-4B55-B3C44F550BA2}"/>
              </a:ext>
            </a:extLst>
          </p:cNvPr>
          <p:cNvGrpSpPr/>
          <p:nvPr/>
        </p:nvGrpSpPr>
        <p:grpSpPr>
          <a:xfrm>
            <a:off x="7596229" y="1192080"/>
            <a:ext cx="4595772" cy="6108991"/>
            <a:chOff x="7596229" y="1192080"/>
            <a:chExt cx="4595772" cy="6108991"/>
          </a:xfrm>
        </p:grpSpPr>
        <p:pic>
          <p:nvPicPr>
            <p:cNvPr id="8" name="Image 8">
              <a:extLst>
                <a:ext uri="{FF2B5EF4-FFF2-40B4-BE49-F238E27FC236}">
                  <a16:creationId xmlns:a16="http://schemas.microsoft.com/office/drawing/2014/main" id="{6C5E8732-29BC-25A4-1205-3002A273B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0" t="11201" r="12631" b="8441"/>
            <a:stretch/>
          </p:blipFill>
          <p:spPr bwMode="auto">
            <a:xfrm>
              <a:off x="7596229" y="1192080"/>
              <a:ext cx="4544971" cy="499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1B Taiga bougie.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52212" y1="30182" x2="52212" y2="30182"/>
                          <a14:backgroundMark x1="81504" y1="80017" x2="81504" y2="80017"/>
                        </a14:backgroundRemoval>
                      </a14:imgEffect>
                    </a14:imgLayer>
                  </a14:imgProps>
                </a:ext>
              </a:extLst>
            </a:blip>
            <a:srcRect r="20889"/>
            <a:stretch/>
          </p:blipFill>
          <p:spPr>
            <a:xfrm>
              <a:off x="9153837" y="3202676"/>
              <a:ext cx="3038164" cy="409839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1548777" y="2232034"/>
            <a:ext cx="9356138" cy="369332"/>
          </a:xfrm>
          <a:prstGeom prst="rect">
            <a:avLst/>
          </a:prstGeom>
          <a:noFill/>
          <a:ln w="9525">
            <a:noFill/>
            <a:miter lim="800000"/>
            <a:headEnd/>
            <a:tailEnd/>
          </a:ln>
        </p:spPr>
        <p:txBody>
          <a:bodyPr wrap="square">
            <a:spAutoFit/>
          </a:bodyPr>
          <a:lstStyle>
            <a:defPPr>
              <a:defRPr lang="fr-FR"/>
            </a:defPPr>
            <a:lvl1pPr algn="ctr" defTabSz="945990">
              <a:spcBef>
                <a:spcPct val="50000"/>
              </a:spcBef>
              <a:defRPr sz="2400">
                <a:latin typeface="Roboto Light" panose="02000000000000000000" pitchFamily="2" charset="0"/>
                <a:ea typeface="Roboto Light" panose="02000000000000000000" pitchFamily="2" charset="0"/>
                <a:cs typeface="Roboto Light" panose="02000000000000000000" pitchFamily="2" charset="0"/>
              </a:defRPr>
            </a:lvl1pPr>
          </a:lstStyle>
          <a:p>
            <a:r>
              <a:rPr lang="en-US" sz="1800" dirty="0"/>
              <a:t>Natural ingredients with precious cosmetic properties</a:t>
            </a:r>
            <a:endParaRPr lang="fr-FR" sz="1800" dirty="0"/>
          </a:p>
        </p:txBody>
      </p:sp>
      <p:sp>
        <p:nvSpPr>
          <p:cNvPr id="8209" name="Rectangle 8"/>
          <p:cNvSpPr>
            <a:spLocks noChangeArrowheads="1"/>
          </p:cNvSpPr>
          <p:nvPr/>
        </p:nvSpPr>
        <p:spPr bwMode="auto">
          <a:xfrm>
            <a:off x="6096000" y="4831461"/>
            <a:ext cx="2424705" cy="738664"/>
          </a:xfrm>
          <a:prstGeom prst="rect">
            <a:avLst/>
          </a:prstGeom>
          <a:noFill/>
        </p:spPr>
        <p:txBody>
          <a:bodyPr wrap="square" rtlCol="0">
            <a:spAutoFit/>
          </a:bodyPr>
          <a:lstStyle/>
          <a:p>
            <a:pPr algn="ctr"/>
            <a:r>
              <a:rPr lang="fr-FR" sz="1400" dirty="0">
                <a:solidFill>
                  <a:srgbClr val="565655"/>
                </a:solidFill>
                <a:latin typeface="Kyiv*Type Sans Regular"/>
              </a:rPr>
              <a:t>ORGANIC VIRGIN SESAME OIL</a:t>
            </a:r>
          </a:p>
          <a:p>
            <a:pPr algn="ctr"/>
            <a:endParaRPr lang="fr-FR" sz="1400" dirty="0">
              <a:solidFill>
                <a:srgbClr val="565655"/>
              </a:solidFill>
              <a:latin typeface="Kyiv*Type Sans Regular"/>
            </a:endParaRPr>
          </a:p>
          <a:p>
            <a:pPr algn="ctr"/>
            <a:r>
              <a:rPr lang="fr-FR" sz="1400" dirty="0" err="1">
                <a:solidFill>
                  <a:srgbClr val="565655"/>
                </a:solidFill>
                <a:latin typeface="Kyiv*Type Sans Regular"/>
              </a:rPr>
              <a:t>Restructuring</a:t>
            </a:r>
            <a:r>
              <a:rPr lang="fr-FR" sz="1400" dirty="0">
                <a:solidFill>
                  <a:srgbClr val="565655"/>
                </a:solidFill>
                <a:latin typeface="Kyiv*Type Sans Regular"/>
              </a:rPr>
              <a:t> &amp; </a:t>
            </a:r>
            <a:r>
              <a:rPr lang="fr-FR" sz="1400" dirty="0" err="1">
                <a:solidFill>
                  <a:srgbClr val="565655"/>
                </a:solidFill>
                <a:latin typeface="Kyiv*Type Sans Regular"/>
              </a:rPr>
              <a:t>Nourishing</a:t>
            </a:r>
            <a:r>
              <a:rPr lang="fr-FR" sz="1400" dirty="0">
                <a:solidFill>
                  <a:srgbClr val="565655"/>
                </a:solidFill>
                <a:latin typeface="Kyiv*Type Sans Regular"/>
              </a:rPr>
              <a:t> </a:t>
            </a:r>
          </a:p>
        </p:txBody>
      </p:sp>
      <p:sp>
        <p:nvSpPr>
          <p:cNvPr id="8206" name="Rectangle 7"/>
          <p:cNvSpPr>
            <a:spLocks noChangeArrowheads="1"/>
          </p:cNvSpPr>
          <p:nvPr/>
        </p:nvSpPr>
        <p:spPr bwMode="auto">
          <a:xfrm>
            <a:off x="3271815" y="4856967"/>
            <a:ext cx="2143691" cy="738664"/>
          </a:xfrm>
          <a:prstGeom prst="rect">
            <a:avLst/>
          </a:prstGeom>
          <a:noFill/>
        </p:spPr>
        <p:txBody>
          <a:bodyPr wrap="square" rtlCol="0">
            <a:spAutoFit/>
          </a:bodyPr>
          <a:lstStyle/>
          <a:p>
            <a:pPr algn="ctr"/>
            <a:r>
              <a:rPr lang="fr-FR" sz="1400" dirty="0">
                <a:solidFill>
                  <a:srgbClr val="565655"/>
                </a:solidFill>
                <a:latin typeface="Kyiv*Type Sans Regular"/>
              </a:rPr>
              <a:t>ORGANIC MANGO BUTTER</a:t>
            </a:r>
          </a:p>
          <a:p>
            <a:pPr algn="ctr"/>
            <a:endParaRPr lang="fr-FR" sz="1400" dirty="0">
              <a:solidFill>
                <a:srgbClr val="565655"/>
              </a:solidFill>
              <a:latin typeface="Kyiv*Type Sans Regular"/>
            </a:endParaRPr>
          </a:p>
          <a:p>
            <a:pPr algn="ctr"/>
            <a:r>
              <a:rPr lang="fr-FR" sz="1400" dirty="0" err="1">
                <a:solidFill>
                  <a:srgbClr val="565655"/>
                </a:solidFill>
                <a:latin typeface="Kyiv*Type Sans Regular"/>
              </a:rPr>
              <a:t>Hydrating</a:t>
            </a:r>
            <a:r>
              <a:rPr lang="fr-FR" sz="1400" dirty="0">
                <a:solidFill>
                  <a:srgbClr val="565655"/>
                </a:solidFill>
                <a:latin typeface="Kyiv*Type Sans Regular"/>
              </a:rPr>
              <a:t> &amp; </a:t>
            </a:r>
            <a:r>
              <a:rPr lang="fr-FR" sz="1400" dirty="0" err="1">
                <a:solidFill>
                  <a:srgbClr val="565655"/>
                </a:solidFill>
                <a:latin typeface="Kyiv*Type Sans Regular"/>
              </a:rPr>
              <a:t>Anti-oxidant</a:t>
            </a:r>
            <a:endParaRPr lang="fr-FR" sz="1400" dirty="0">
              <a:solidFill>
                <a:srgbClr val="565655"/>
              </a:solidFill>
              <a:latin typeface="Kyiv*Type Sans Regular"/>
            </a:endParaRPr>
          </a:p>
        </p:txBody>
      </p:sp>
      <p:sp>
        <p:nvSpPr>
          <p:cNvPr id="8205" name="Rectangle 9"/>
          <p:cNvSpPr>
            <a:spLocks noChangeArrowheads="1"/>
          </p:cNvSpPr>
          <p:nvPr/>
        </p:nvSpPr>
        <p:spPr bwMode="auto">
          <a:xfrm>
            <a:off x="1042708" y="4857050"/>
            <a:ext cx="1657825" cy="954107"/>
          </a:xfrm>
          <a:prstGeom prst="rect">
            <a:avLst/>
          </a:prstGeom>
          <a:noFill/>
        </p:spPr>
        <p:txBody>
          <a:bodyPr wrap="square" rtlCol="0">
            <a:spAutoFit/>
          </a:bodyPr>
          <a:lstStyle/>
          <a:p>
            <a:pPr algn="ctr"/>
            <a:r>
              <a:rPr lang="fr-FR" sz="1400" dirty="0">
                <a:solidFill>
                  <a:srgbClr val="565655"/>
                </a:solidFill>
                <a:latin typeface="Kyiv*Type Sans Regular"/>
              </a:rPr>
              <a:t>SHEA BUTTER</a:t>
            </a:r>
          </a:p>
          <a:p>
            <a:pPr algn="ctr"/>
            <a:endParaRPr lang="fr-FR" sz="1400" dirty="0">
              <a:solidFill>
                <a:srgbClr val="565655"/>
              </a:solidFill>
              <a:latin typeface="Kyiv*Type Sans Regular"/>
            </a:endParaRPr>
          </a:p>
          <a:p>
            <a:pPr algn="ctr"/>
            <a:r>
              <a:rPr lang="fr-FR" sz="1400" dirty="0" err="1">
                <a:solidFill>
                  <a:srgbClr val="565655"/>
                </a:solidFill>
                <a:latin typeface="Kyiv*Type Sans Regular"/>
              </a:rPr>
              <a:t>Nourishing</a:t>
            </a:r>
            <a:r>
              <a:rPr lang="fr-FR" sz="1400" dirty="0">
                <a:solidFill>
                  <a:srgbClr val="565655"/>
                </a:solidFill>
                <a:latin typeface="Kyiv*Type Sans Regular"/>
              </a:rPr>
              <a:t> &amp; </a:t>
            </a:r>
            <a:r>
              <a:rPr lang="fr-FR" sz="1400" dirty="0" err="1">
                <a:solidFill>
                  <a:srgbClr val="565655"/>
                </a:solidFill>
                <a:latin typeface="Kyiv*Type Sans Regular"/>
              </a:rPr>
              <a:t>Reparative</a:t>
            </a:r>
            <a:endParaRPr lang="fr-FR" sz="1400" dirty="0">
              <a:solidFill>
                <a:srgbClr val="565655"/>
              </a:solidFill>
              <a:latin typeface="Kyiv*Type Sans Regular"/>
            </a:endParaRPr>
          </a:p>
        </p:txBody>
      </p:sp>
      <p:sp>
        <p:nvSpPr>
          <p:cNvPr id="8199" name="AutoShape 11" descr="data:image/jpeg;base64,/9j/4AAQSkZJRgABAQAAAQABAAD/2wCEAAkGBhQSERUUEhQWFRUWFxgXFhgYGBcXGBcWFRQVFBUYFxQXHCYfFxkkGRQUHy8gJCcpLCwsFR4xNTAqNSYrLCkBCQoKDgwOGg8PGiwlHyQsLCksLCwsLSkqLCwsLCwsLCwpLCwsLCwsLCwsKSwsLCwpLCksKSwsLCksLCwsLCwpLP/AABEIAMgAyAMBIgACEQEDEQH/xAAcAAABBQEBAQAAAAAAAAAAAAAGAAMEBQcCAQj/xABAEAABAwIEAwYDBQcDAwUAAAABAgMRAAQFEiExBkFRBxMiYXGBMpGhFEKxwfAjM1JictHhFYKSssLxFhdDk6L/xAAZAQADAQEBAAAAAAAAAAAAAAABAgMEAAX/xAApEQACAgICAgEDBAMBAAAAAAAAAQIRAyESMQRBIhMyUWFxgZHB0fCh/9oADAMBAAIRAxEAPwDGAk16HYqWLxKUkQNar6Rb7Aie3dpyQU1CcPSundhTdMcdtOFOoMGr1u6S+0Ur+Ic/wIqhFdIcPKlasI9cW2XSZpnu9Jr2ddTTpt+Y1onHoWCmDvTJp0WajtSVbEcqFJHOxtt0jarI4qO7IMkxVWRTZNBxTOsSzNWuC3ym0qgbiqkiijAUtJaV3ggxS5UnGmNGXF2RrXEHUpISTBPyq9awxruc7i5XoZ/IVUJcBOm06UT4VgKXPiPL2H+aySblojTbIbF9IDSQSnr+VVGMW2RciRO/5VbYsE2ysqSD0qreuDoVDNRgm3XocqMSbiDMyKaw277twHlzqVityhfwiCKgWzBWoJHOtq6BWgixHGCuA2KqW2jm8RqW9YZAMp1qsuEOAydOlLX6gSL5jD0ggzoak3jjaUwFUNtYkoCCaZzlSt65xsFMk3FzrpSqXcJbCAkDxV7U4yUl0UkuLopRbKImDFT8KtW1HxHWoiL1QTlnSmUqgzWqDp/JWhJJtUWGM2oSoRtVcEU8pa3DoCryAJq5wngu5fVATkHVWlLJxX6IK0qZQTXQGlHrnZM8E/vUz6V5/wC2ToT+8TPpUfrwXsPJACTTjBPKaKbjs1uROUpV9Kgjha5bnM0r21o/Vg+mdZVuOnSJFTbFwKWAowDvP5VBdlKvECPI6U+pvNqCB0rpLkq/9Cu9lnjdgylGh1+tDzFsVqAFOrd5HWpDD+UgpFDHBwjTdhk7doau7EtqANSby5BSAKbvHVOGTqeXXXQVyhsa5t9vSukrpsWrZyXiAKnW2NODZRFV4Zn8qcZtV6kDaufEXRZ3DmcSVEq6/lStcSSCEqGnP0rm0skrElYBqtuyEqIBn0qEPk6sZp9sv8fcti0Mvx8o39zVTgLfjJ6CoKAV+tWOFILayFaSNK0y0gMnXrldXQStnYz1pm6cE1LDgilxpPbEba6BgMEnanvsikaxU68xEEhKE7U4talDamg3JW1RWaUX2M2+RSddxSptOFuHUClSOO/uFqzzB+HHrkw2kxzJ0A/vWhYJ2UNphT6s5/hGg9+tGmDYUFQhkBKRuRyFEzGGpHhGsbnrQX1MquOkC7BaxwW2ZSAltA9hTv2tKTIAHnAotdtWkjxBIHUgUGcR37GzI1nUjb51nzYXjVuQrOLu/wCdQv8AU6qH7snap1lgz7iA4htS0qnVMHYxrWGKlN6QhLF+JqZb3yVHYbVDVw5dFOjDk/7R+dVl3htw2PE06nzKTHzGlF45rbT/AKHi2hziHBGLgQpInkQNRWbYvw06wTllSOvP3rQLfMYk61JNvOh1mqY804dB5WzG8hJ22o24PwBpaZd+JQ0nodBlHOat7vgpDq5QQ2TMmJEROo5/5rQcJwtbDDTSVB4MkoQVISgoTMpnUjMNJIielaMnnRVJd/j3RaEeas44X7NbdiHVNy6YKc2ob6ZRyV5/Khntc4CbSz9sYRlWlQD4A0WFGA4R/EFESec1pV7i3doQtOqipCSkbyuBA6iZqZidkl1tbaxKVJKT5g/oV6EJRnaj6/yI00j5gwnCCs5lbVNuLgNlUJERVtj9wm2SsaSJAHvFAbt8tUyd683Bzzyc5ddEYNyds4uHyVEjSeQ2pua9CafNuY0FejaWi1krClhIJjarQQ6mRVDYPEKiJnSKvXnwhuBSSWybRBcY86d+0wKjou59aTgJIilutD0SLdpEzGtSHXwBUF9KkpzJ96bSdJUdaqrFoubS48G9KqBdzrvpSpOFhp+j6ZwXCzbhQCswJ001HlXeJ4qGEZiJPXlr1qI/i5bQTvHShrEeMg6lSFIMEERFLPNx0gpHOKYyp1UKJV5JOg9qrbtCRvnHtP4VVDCnjKmu8ST1SfzrhnD8RmJEfzR+FYnj+pt3YON9ImJbQDos6+Rq8wTiFVuqErSpB3QTAnqk/dP06020yQB3mUGNYNNXItykypMgbaUscM4u4ujvps0jCeIGnwMihmj4SRm9hz9qtRBrBXlNAghRSoagpVHyIOlGPDfG7qAEuK79IjXTvAP6tle/zr0I52vv/s52uw7vsCZd+NtM/wAQGVX/ACFDOJ8KFrVCgU/zaEep2NFOH4oh5AU2oKG3oeYI5HyqUsAiDqDuDt8qfLiWSOu/yFUZ21alTigooACScyeW0hQ5EenOrRrEkhuBqkaZiIBO/P3qW/h6WlKJAjUAka5TqlIMH0qvvbgxlLQIjQmYk6JAHvXgTwPHp3yr1v8AvfX8Gq01roctrrvnEJAGTOjNz2IIHrIFTcYxGLhScyyQElIHgQgJJ7xSljUicunOYqvwRDiVozZYAUpyBH7UQMvpTt4wSXFeED4iozOmsnlpE1px45vBUVTv3XoW4qWzI+1O5/aobDRbSJczKTCnFOHUk7wIiOWtBTFsVGAK0DibB/tIB7wd4CcuY/dJkD8Kq7PCTbpPep15Eaj251rwZFHGoXsg5JvQJPW2Sp9hjYQIKJ/KuHhLxzggTzEGOWlPjB8xJSRA5VpcldSBo7YKZKgkAnam7rMqo61KB0G1WLagQDU9rZzXsbtrMJFeFICo2mpKjVVePEGCNadbAXNywO6I8qFzU4YovJl+tQ6sCKa7OQK9pRSoDGsO8dNg6Gfr+FRH+0DKRlZJ9RFHuKXVjaaIbZSeiUpJoGx67ZuVGBlnyisUpQjXytjvN6R41xAt9pTofDSkjRCvvEax0iqO445uleGQDtoJqkxdxDTgCDmGkirDDH2TBSQFfzbzTSlJLlQvOROZafdEuuqAPIf3pw8OJUNFKB6kzU/DrVTqghsZ1HZKYJOnrRvYcAwUF57T76UJ/wDyFk/Mx6Vmis2R3H/RO5MzJvgK6dVDA7w9BpHqSYHvRbw52T3zeq3GWwd0lSlkf8EkfWtdsbNtpAQ0kJT5fmdyfWpBFenHF8anscz224cvrOVs907HxISopKwOWVYAPzkUaWt0VJBUkoVAJSYJBI1EjepK01Hcb+lMo8ejhm71IPlUC7tQcp6LT+NTHXOtMLc0qU6l2EZU3G3Mn60Pcfi4WwGLRKlOuKBUETm7tO4nZMqjeJANXj92JHQSTXFtimsAkEnlAHkVHc+ldGgGY3nZlijqEnuwCP4nWwfod6qPsd5aOBFw2oR91WoIH8Khor2r6CtrxJAT3iVK29aYxfDm3myhxIUk9eR5EHkodRTvDBrSBRhuL27TyO8gJIGh5j/FVXD2CF7Mc+UeW59fKrXjXDzauqbKpA1AIiUnYj9cqreG0PXDoatwAo7nYBPU1mlzS1seKi38mRLyzUgqQcpjYjnVWgLBijfiDs9u2B3mZLoGqokEdfCaFbd46mPb+9HHajbDJ770NC+EwdDUK9czKJrROHOydV00Hn3e6z6pSlIJjkTP4UM8Y8FrsHACoLQr4VDTXoocjVYuPoVg0RXgro05bIGYToKdukCyTZ4aV0quU4qyhGVPTU+dKsDyZW7SI8pDr90Sd5J51EubwjQU3aBbisraVLWdkpBJ+Qq9teze+c1LQR/WtI+gk0mPA/wJGDuwKc+LXX151Nt3WDotBT5g0VXHZDfHYsf/AGR/21CueyvEED9ylfPwOJP0JBmvQ43HZoqyHwWt3/UbdLBJUXQBOxQdHJ8smatyu3FBZCidP1NAfZHwk6zdOXFy0pvu0d22F6ErXGYgdAgHXqsedaJjLqMyfEkLVoEkgKVH8IOqttYFM0qoZDmG4sWzCtUn6UQpfBSCDINBocFON3KgkpSoidjSxyVoNBO5cAcxUVzE0DnQqrECCQsmRvJqPc4hpA3+ZnlAG9Ql5T9IPEJnb9lzQLSFetN27KXCUlcHoADPvQHc4ZdHMvuHQBrOQ8jrpvt5VAtOMVNOoO5QoHLyMbifMTWdeS205QA9Gju8KrUf3wA5eAk+4zAfWpuHcNoa1KipXUgAfL/NWFjeJdbQ4jVKgFJ9CJgjr/Y1LivTjjitoUrL+xVkPc92lyPCVozJn+aIMeYMigWx7Qbn7Spi4tUpKJzFClQnLpqFzMmI8XOtMNBfF9iELLiQB3sBw/xKQPAD7fUV2S0rQAO7SrJu7aafTIU2cihpORWoB9FCR/Ua97LHbZhDkkZ1KEnQ6RoKqeMMQ7q3InVwpSB6eIn2AoFwvE3EOSjnuOXzrPLnJWg1s+lXC28k8wazDH+yF9by3bcpCSc2VRIkz16VZ9nGPF1akqMQBz51pn2gRFDHvbG7BYXymWUhfgWEgFJ8h9ayDj3H1PEpJkZpFaz2gtBdosgjMkEpPSNa+erh5SjKjrRjj+Sfo79BpDnWpymmy0TmhQ2HWq+KfQmQYG1WaBQ0FGlXJXSpgmt9ld/3bLqUxnU6JOmie7SAesSD7zR28q4SJEK9tawvh7HF2r6XU68lp5LRMx6zqD1Fblw/xCi5bS4gygjQ/eSeihyoQ+SERFGMuJ+JEH3B+tTrTF82hEfKrVdolW8Eb9R5VHfw5HTL5p/tRpoIvtAUIP8AY0IYpwsyp8PAFDyFBSXASrUbZkqkKHlp6iicWMfCr3/80xdtTopSQfuzIn361DLkjCPKToeKb0iEtR0k/LQew5U9bvawaj5TlCo8J0nzH4VHW7HOo8oyVxdhprslY3YFbZW38aB/ySOXqNx8qe4DwtWU3Du5OVrnCRopQ8yTA8getc4ViOY5Z1/tv71YJugygtp8ISTlHRKiVAexJFI4q+ZwQ95rp86F+KuC7e7Of90/ycSND07xGyx56HzpIx+AZqvvOIc+ny+cCm5KjmedluMEd7ZuqBcZUpQEzAzZVAeioPoryrQprBcH4q+w3l0p9lSVrWFgEeNJmCPRSDPStpscQS4hK0GUrAKSOYImtmF/GiRY56Ge0G47uxecCQothKwDpqFJB1Guyqvg5Ql2o34bw64n7yAgf71pH69Kq6a2EwLGsXcfXmcMwIAGgSOgFRbdRBkVw4daK+E2GVH9qRUnpHC4YxLul5s0E76/KK0bCsbubn9kyAogeJR2SOqlcvIbmgbijBrfTuCM5ICQOZMACPWK07hm3TZsIYREpALiua3DqpRP0HkBUJRTdphTIeO9n9w+2UpuUAkayheX0BEmPasa4l4VuLJ3JcIiZKVJ8SFgc0KG/puOYrcXeJyXJSdBpHJQnX3NPY3Zt3luppwZkLEg80qjwrT0UD+Y512HLjnag+h5Ra7Pm/IK9denQaDmOtP4nYqZdW0v4m1FKvUcx5Hf3qx4U4Pfv3ShgABOq1qkIQOUkbk8gNa0OltiFKhmfSlWnYv2G3KG5t30PEboUktE6fcJUQfeKVC7CZ65pU/hrHH7d4FhRk7p3SsfzD86gPNFUAU5YIUh1MSFcqmpcY37EtUbPw32isukIdBt3NsqtEk/yq2PpoaN2Xkq1+o2+VfP7yFr+KCPOpFjxbdWhhpZKB/8a/GiByAOqfY0uLyVPT7FjNPRul2kAjVEHqrKQfSDNQbvD1OHVwISRG2YEehA113oJwTjxl9JTcAtkkz41FOvQ8h5H50Xu/tEgpchIAiCCIEbRoRHOvEzueTLLmnS6V6/wboyioriySu2SHRKhOUeECARsNDvTL1i0SRmEzsSnnyAqFf3ynR+zQXAmArqOmoOnOme+UlIyNN5pEgELV7q5flU/Hl9PM1HphnuFs4uMMKXElCZVMgDY+o6V3x2ktsJdQrK4iARyUlQ1SesGNaYvL51MKCSgjnmT8tN6HuJ71ZTC1Ez9Na9ppKEkjKUv/rdKk+NKkEcon5HnXPD/E7i7lotJACFBS1ODMlI2kgcxy13oPW8cygI1Ud/XSnrLFnWAtLasuYjNEaxt7a1zxuvj2K26D7tgvW3u4cbTJ8SS4OY3Skj5kGiDs54xTcN90U5FtJQCBsoRlzpG42EjkT51jqUvPagOL84JH9hV9glld2j7dxATrrKhCkH4kmAYkfIxT46xpKbVg/c31l1XSs67Tgq5hlKsoSpKiD96JA+Uk0QW/aDaKtlu96E92IUhXgXmKVKSgA6KUrIsAjTTUiKxnFeInbp9x7MpGY6JGoSkaJHrG56zVp8nH4s5lvbcBtEELfKVfd0EbTrVXa8MpmVPgJHSoyre5dP3z9BTo4ZeSnxGB0mszk6pz2ByXRa271qy42EytfeI8RMx4hrWhXF7kbVO/wj3MfhWJXLGUkTWzYPdC5tG3MoKlJAWlQ2UBqdepEj1pcsXDG5RdumUxpWhWmEuqTniEctRBnoKl4JdqAIMxmgGNAddJ86dWxrqstNlMDJ44WI8Mq5DU/OK7w7DiFgSCnyBicvQ7bH5V4+LI/qR+mv3Nbj8XyM8434YU9irSGxBuUoJ8ssocV7BANbFgmEs2jKWmUBKEjluo81KPNR61UqsUfamnz8SGnED/epMn2yqH+6rHvnFfCnTqdPxr3ZZOUqXoxomO3g6xFKgHivivukKAIzailScg2Z3a4ekDMKnjC0qKVncVFZQOZipTmIJCco1qkMcfYlRI948EmKh9z3y220KAUtaUAqMJBWcsk9BNe3zk6/qKN+znsy+0Zbq7T+xOrbREd70Usb930H3vTcQ8aN3EmoRu0EGDdm9qGwlLZeM+N0/f8AJAnK2npEmvMQsDblLaXAlIhKWwSpYA2ClJ23jUzrWihrKnKgAQISIgAdABsPIUO8QlpAEpSpwbSNEzqYHWsmbwpNrdvtt9fwkbI5EvQNJsVBtSkqWpGaF/cTnG6QDquNp6mpDa0tJJCck751wPZOpPyqC9dExqYG2u07x0NQ1t5lRv8AX60/j4PordWCcuQ79qXcvtttpzgrTmIBSnKCCdSZ2G8VWcf2uVh0iZBSJ8swH5mtL4bwFLLYWYzqGvkOnyoM7QLX98jqlUe4kfhWxwpWyRjPKvWhqa8UK9SdaN2AP+HsXC0htwZV5QRpAUnkQKtrq1zIKJgH9adKBW03S2UEIzIT+7UAMyYPUa0RYDjPfJKV6OJ0I2nzrxssHBuUf5omRF8Nso1czK5+ROvL3+ppq7xFu3HhZjoY/Oicpka8tqEsbYeecKXFBLadZ6imxTeRpSev3Bx/JBc4rdWYbTHLSpLdq6tMvuZQdhzPlU7hrCkuOoaYABUrKXDrHUxzrZsH4Vt2IyNhSxEur8ayeuY7egitsIxk6ggpX0YC9wpcOKAZYeXO37NWvuRFFfDrdzaIIeSobaSCQPbYitybb0qmxvh0PaphKuemhrVLG3Gh6A9jiBtYSofEkzHnEGRzFWDGPtpRyEdPWR9Sao8T4VU3Ksqk/wAw0mqZ/ia2sgA5bG4cndbgCRHRASazxg1LpDtmh4S8C13rojfLPSSRA660O8T8aFgKVISPhA6ztHU0JYj2vqWITbgECAC54R5AJQNPcUC4vjLtyvO6qTsANEpHQD8961KFKkKOYxjSnlHeJ9zzpVVmlTRioqkEKrsGBFcM4c6s/s0qWRqQBOlEw4fQjKFZlQpKSOepHyois7ZDfgZbCSsgRqZJ8KZJ1O9Y3mS+1bJ2qKngfs9cuHwu7TlZbhRRIJWofClUbJ5ny051tKQANNB+uVRMMsg02lA5bnqrmfnUtKDzrfBNKmMjm4uQlJUeVC11hYKFPPqImSE8zppNFbjYO+tBfaJjSGkpzqyoEkmJ16CNz5V0l+QgxdXIE1a8FWAeeWV7ICTHUmYny8NdM8M94wHUnVWoBiQnUSTtM8ht51J4NtlNvKPIjKfWcw/6TWaH3qx/QfKG1A3aFZfC4OYg+3+KOZkVUcS4eXrcpSJVpH69K1TVoQ+ZrtshasycupMdJ1pk7Vc8TNqQ+tpwALaUUEjmBBH0NUxXWON1tADDgbEQQplZ80jnruAatsVwdKhmbSELRqkjdXOCec0I2iUoaQ80T3rZlYPNJOhHkKOf9RC0JUndQn0mvL8hcZ8o+xGQ8PxhLgjZadFJPIjeqnHsVYWO6UqSSASPu67k1UcUBKHZQo51Dx6/KqIGfOa0YPGjKp3oKVmn2mGfZbi0S2rNncbCCnfxHX6TWzMogAV8yYbfXbCm3UTLBC0BYkbREHlEitYwftss1Njv+8acjxJyFaQeeVQ3HSYrfgio3TGSro0pJrh12N6zHEe3K2GjDTrh6qhtP4lR9hQdjvaXc3CSFL7pCtMrekg9VnxH5itDkkEPePO0xm2SppnK69BBGhQjl4yNz5Cs6w7ur1lbbqgHpzJMQQeo6jy5UNotFLSSkH5VBJKTOo+mvkaz5Esuk6aF7O8Qw9bLhQsQR8iORHUVFNXwx1LzXd3KSsj4HBGdJ8/4hVEoU8HJ/ctjK/Y3XldGlThNbucTSnMoEE6ZlqMAflNTuzt0XN6VGVBpBWFHSSSlsEJ3gZjqazty5U4dTPQkQkf0I5/1GrXAsWubHO+2lHiTlV3kkkA5gdCIgjbasWHGoSUpEUvbPoaQKYfxJCRqawtfaZiF0e7aISefdJgx/UZIp67unsiW1OuBajr4idOczWueZQKWH2Mcf693boK1bFZ0Snz6qPlp61l3aG26XG3HVqVnSYnYRuEjYVfWyggDWTzPWneJrti6tktrVlWhQKTp6GpSze5BofwjjZbVswlYgZACSdJA5E7SIMdZp+24zKngplslGdJWZAED4gNd4mKoMRsw5aqQNYAKfVI0+lVfBNzq4g+Sh+B/Kscc8nBzXaYvLR9D2j4UkRrzHoRI/GulHcUEcH8TDMLdaoVBLZP3kj4ka8xuPL0o0zSJB/UV6kMinFSQVs+fO1VnJibsbLCF/NAB+qaEZo77aERfIPVlP0WuKAAqp0EltLgEAnX86LMJv0i1Cp+FMH1E6UMu2KkpS5EoUAQoajzB6EHSPKmL9pxr9mqQCAsDqFDQ1jyYllpX/wB7F7Gru6K1lR3Joh4WsBl7wiSdp5ChlpsqUB1MfOtHtbTu2wkcgBS+XPhBQX/I6X4OiPDrrNZ3iNv3bqk8gdPQ7UfOOULcTteIK6iPlUvDlxlX5OTKNK40pxuVEQJ1FMU/b3RTp1r1XdaHYZtYm2EpTAGkGuXMKaekDfyoPU6etPW2ILbMgmsEvGktxeyfEcxfBVsK11TyP96gHWri+4kW63kIEdapQuDWvFz4/PsdXWzhVKizBbe2u21MqQG3tSladifQ7eaaVI/IjF1LTBy/JKwrDkqOdWw+teYtcG4UllsaEhI+f5VCxG+KU5EGI3pzhzFA0rvFESn4QetNV7fR3oLLVhqzSGWwAtQ1VzUqu8L4bdccUQMyjuTyHShJOP57oPO6ASR5UacM9obaCG/vrVA9SdKmo8pfI5LZXcSYO60cpkGJ01oIXeqS54tQDrNfS32VCk5lAFRAmYrMe1Hhxgtl1EJcT/CN9dZovGr30Fgzh3EDZGUkDlB89Ko23yxckoOkxPIpVTVvgpcSO7kq/XOm8aslMqShRlQSJ96hjxw5NRffYkafQRP3ipCpgoUFJI3BHQ0W4L2yIbCkXSVlQHhWgA5/JSSRlV57dYrK04suMvlH6865v0aJka1TBGWJ0+mFKmWHGPEpvrpTxTlTAShO5CE7SRz1JMdao68mnywMgVmG8Ecx51qbHCHgzEPEWFahUqSDG4HiA9QNvKrTjXD+9YS+keJo5VeaCdD7H8aCbd9SFJWkwpJBHqPKtFwTFEXCDmiHAUOJ6SNdOWp+orHmhwkskRWvZm6TBHWj/B77vWApR1Gh9RQXi2GqYeW0rdJ0PVP3T8qteF7kgLT6Gh5cVPGpI6RcXDtUmPKlsDnNWbzkb6k13g9oh5xQWYAST71m8eLc0IA9KrLFbMIcUNNDpHSq6K9cqdNmr1zhtWQKTrImqaxQC4kKMJJEnyrX2LJPdpA1ECD5Vi8rLLG1xEk6MheZKDBFMrRNaJjnDQWDG9At3YqaJBFUweQsn7hjKzzDL0tOJUn7pB+W9KogVSqs8MJu5I5xLQOaEq5mvNtRSpUJvSQxa2OBJcbStSt+Q5VBYwR1y57q3QoqmUxyjmTyAr2lWLHll9Voim+dGl4zit3asoRcEZsu4P8Aes7xbipxwwpWb8KVKtGP5t8i7XoubPiVtpqUIzHLuABBiq7F7NDzanwZWqFb9BqIpUqzNfTVx9Mkn2VeBWQcUZ3EECiF/BgW1yBqKVKp+VOSydnS7AsjWvZpUq9ZFBE1Z8OYp3LwzGEKISrynZXt+E0qVBpNUzgm4zwzvWEvpHja8K45o5H2P50NYBc5VKHUbdaVKsa3jnH8C+i2UJMc6rMUKmyCkkE7kV7SqXjv5oWPZVOKUdzTIRNe0q9MqcKo74F4nkdy6rUfAT06UqVR8iClB2LLoL3ESapMawQOA6V5Srw4txdoiZ/i2FKYXBGh2NKlSr3cE3PGmyqej//Z"/>
          <p:cNvSpPr>
            <a:spLocks noChangeAspect="1" noChangeArrowheads="1"/>
          </p:cNvSpPr>
          <p:nvPr/>
        </p:nvSpPr>
        <p:spPr bwMode="auto">
          <a:xfrm>
            <a:off x="1314262" y="-1068368"/>
            <a:ext cx="1727819" cy="1727819"/>
          </a:xfrm>
          <a:prstGeom prst="rect">
            <a:avLst/>
          </a:prstGeom>
          <a:noFill/>
          <a:ln w="9525">
            <a:noFill/>
            <a:miter lim="800000"/>
            <a:headEnd/>
            <a:tailEnd/>
          </a:ln>
        </p:spPr>
        <p:txBody>
          <a:bodyPr/>
          <a:lstStyle/>
          <a:p>
            <a:endParaRPr lang="fr-FR" sz="1633"/>
          </a:p>
        </p:txBody>
      </p:sp>
      <p:sp>
        <p:nvSpPr>
          <p:cNvPr id="8202" name="Text Box 5"/>
          <p:cNvSpPr txBox="1">
            <a:spLocks noChangeArrowheads="1"/>
          </p:cNvSpPr>
          <p:nvPr/>
        </p:nvSpPr>
        <p:spPr bwMode="auto">
          <a:xfrm>
            <a:off x="9091987" y="4875068"/>
            <a:ext cx="2596047" cy="1169551"/>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SIBERIAN PINE, CYPRESS, VIRGINIAN CEDAR, YELLOW MANDARIN ESSENTIAL OILS</a:t>
            </a:r>
          </a:p>
          <a:p>
            <a:endParaRPr lang="fr-FR" dirty="0"/>
          </a:p>
          <a:p>
            <a:r>
              <a:rPr lang="fr-FR" dirty="0" err="1"/>
              <a:t>Purifying</a:t>
            </a:r>
            <a:r>
              <a:rPr lang="fr-FR" dirty="0"/>
              <a:t> &amp; </a:t>
            </a:r>
            <a:r>
              <a:rPr lang="fr-FR" dirty="0" err="1"/>
              <a:t>Sanitising</a:t>
            </a:r>
            <a:endParaRPr lang="fr-FR" dirty="0"/>
          </a:p>
        </p:txBody>
      </p:sp>
      <p:sp>
        <p:nvSpPr>
          <p:cNvPr id="17" name="Text Box 5"/>
          <p:cNvSpPr txBox="1">
            <a:spLocks noChangeArrowheads="1"/>
          </p:cNvSpPr>
          <p:nvPr/>
        </p:nvSpPr>
        <p:spPr bwMode="auto">
          <a:xfrm>
            <a:off x="1548777" y="1607640"/>
            <a:ext cx="9356138" cy="461665"/>
          </a:xfrm>
          <a:prstGeom prst="rect">
            <a:avLst/>
          </a:prstGeom>
          <a:noFill/>
          <a:ln w="9525">
            <a:noFill/>
            <a:miter lim="800000"/>
            <a:headEnd/>
            <a:tailEnd/>
          </a:ln>
        </p:spPr>
        <p:txBody>
          <a:bodyPr>
            <a:spAutoFit/>
          </a:bodyPr>
          <a:lstStyle/>
          <a:p>
            <a:pPr algn="ctr" defTabSz="945990"/>
            <a:r>
              <a:rPr lang="fr-FR" sz="2400" b="1" dirty="0">
                <a:solidFill>
                  <a:srgbClr val="DCD7FA"/>
                </a:solidFill>
                <a:latin typeface="Roboto Light" panose="02000000000000000000" pitchFamily="2" charset="0"/>
                <a:ea typeface="Roboto Light" panose="02000000000000000000" pitchFamily="2" charset="0"/>
                <a:cs typeface="Roboto Light" panose="02000000000000000000" pitchFamily="2" charset="0"/>
              </a:rPr>
              <a:t>99% </a:t>
            </a:r>
            <a:r>
              <a:rPr lang="en-US" sz="2400" dirty="0">
                <a:latin typeface="Roboto Light" panose="02000000000000000000" pitchFamily="2" charset="0"/>
                <a:ea typeface="Roboto Light" panose="02000000000000000000" pitchFamily="2" charset="0"/>
                <a:cs typeface="Roboto Light" panose="02000000000000000000" pitchFamily="2" charset="0"/>
              </a:rPr>
              <a:t>of ingredients of natural origin</a:t>
            </a:r>
            <a:endParaRPr lang="fr-FR" sz="2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Titre 1">
            <a:extLst>
              <a:ext uri="{FF2B5EF4-FFF2-40B4-BE49-F238E27FC236}">
                <a16:creationId xmlns:a16="http://schemas.microsoft.com/office/drawing/2014/main" id="{C10CB7A9-EAE3-C520-BB42-79C2A7B4E1E2}"/>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9" name="Image 8" descr="Une image contenant fruit, nourriture&#10;&#10;Description générée automatiquement">
            <a:extLst>
              <a:ext uri="{FF2B5EF4-FFF2-40B4-BE49-F238E27FC236}">
                <a16:creationId xmlns:a16="http://schemas.microsoft.com/office/drawing/2014/main" id="{E4422FC4-7ACA-39F9-3A00-E55121F1A4F7}"/>
              </a:ext>
            </a:extLst>
          </p:cNvPr>
          <p:cNvPicPr>
            <a:picLocks noChangeAspect="1"/>
          </p:cNvPicPr>
          <p:nvPr/>
        </p:nvPicPr>
        <p:blipFill rotWithShape="1">
          <a:blip r:embed="rId3">
            <a:extLst>
              <a:ext uri="{28A0092B-C50C-407E-A947-70E740481C1C}">
                <a14:useLocalDpi xmlns:a14="http://schemas.microsoft.com/office/drawing/2010/main" val="0"/>
              </a:ext>
            </a:extLst>
          </a:blip>
          <a:srcRect l="31823" t="12674" r="43304" b="50306"/>
          <a:stretch/>
        </p:blipFill>
        <p:spPr>
          <a:xfrm>
            <a:off x="1209277" y="3706799"/>
            <a:ext cx="1324686" cy="1124662"/>
          </a:xfrm>
          <a:prstGeom prst="rect">
            <a:avLst/>
          </a:prstGeom>
        </p:spPr>
      </p:pic>
      <p:pic>
        <p:nvPicPr>
          <p:cNvPr id="10" name="Image 9" descr="Une image contenant fruit, nourriture&#10;&#10;Description générée automatiquement">
            <a:extLst>
              <a:ext uri="{FF2B5EF4-FFF2-40B4-BE49-F238E27FC236}">
                <a16:creationId xmlns:a16="http://schemas.microsoft.com/office/drawing/2014/main" id="{D3474A5C-949F-E285-97B4-227571C5E5B5}"/>
              </a:ext>
            </a:extLst>
          </p:cNvPr>
          <p:cNvPicPr>
            <a:picLocks noChangeAspect="1"/>
          </p:cNvPicPr>
          <p:nvPr/>
        </p:nvPicPr>
        <p:blipFill rotWithShape="1">
          <a:blip r:embed="rId3">
            <a:extLst>
              <a:ext uri="{28A0092B-C50C-407E-A947-70E740481C1C}">
                <a14:useLocalDpi xmlns:a14="http://schemas.microsoft.com/office/drawing/2010/main" val="0"/>
              </a:ext>
            </a:extLst>
          </a:blip>
          <a:srcRect l="64002" b="50267"/>
          <a:stretch/>
        </p:blipFill>
        <p:spPr>
          <a:xfrm>
            <a:off x="3319775" y="3364175"/>
            <a:ext cx="1917185" cy="1510893"/>
          </a:xfrm>
          <a:prstGeom prst="rect">
            <a:avLst/>
          </a:prstGeom>
        </p:spPr>
      </p:pic>
      <p:pic>
        <p:nvPicPr>
          <p:cNvPr id="11" name="Image 10" descr="Une image contenant fruit, nourriture&#10;&#10;Description générée automatiquement">
            <a:extLst>
              <a:ext uri="{FF2B5EF4-FFF2-40B4-BE49-F238E27FC236}">
                <a16:creationId xmlns:a16="http://schemas.microsoft.com/office/drawing/2014/main" id="{B9C5F987-E9A3-2AF5-F0F0-A450FD06C0A4}"/>
              </a:ext>
            </a:extLst>
          </p:cNvPr>
          <p:cNvPicPr>
            <a:picLocks noChangeAspect="1"/>
          </p:cNvPicPr>
          <p:nvPr/>
        </p:nvPicPr>
        <p:blipFill rotWithShape="1">
          <a:blip r:embed="rId3">
            <a:extLst>
              <a:ext uri="{28A0092B-C50C-407E-A947-70E740481C1C}">
                <a14:useLocalDpi xmlns:a14="http://schemas.microsoft.com/office/drawing/2010/main" val="0"/>
              </a:ext>
            </a:extLst>
          </a:blip>
          <a:srcRect l="66680" t="49779" r="-2678" b="488"/>
          <a:stretch/>
        </p:blipFill>
        <p:spPr>
          <a:xfrm>
            <a:off x="9215103" y="3324012"/>
            <a:ext cx="1917185" cy="1510893"/>
          </a:xfrm>
          <a:prstGeom prst="rect">
            <a:avLst/>
          </a:prstGeom>
        </p:spPr>
      </p:pic>
      <p:pic>
        <p:nvPicPr>
          <p:cNvPr id="12" name="Image 11" descr="Une image contenant fruit, nourriture&#10;&#10;Description générée automatiquement">
            <a:extLst>
              <a:ext uri="{FF2B5EF4-FFF2-40B4-BE49-F238E27FC236}">
                <a16:creationId xmlns:a16="http://schemas.microsoft.com/office/drawing/2014/main" id="{E532F6C1-CA9D-C5EA-073E-3B1CAECB691D}"/>
              </a:ext>
            </a:extLst>
          </p:cNvPr>
          <p:cNvPicPr>
            <a:picLocks noChangeAspect="1"/>
          </p:cNvPicPr>
          <p:nvPr/>
        </p:nvPicPr>
        <p:blipFill rotWithShape="1">
          <a:blip r:embed="rId3">
            <a:extLst>
              <a:ext uri="{28A0092B-C50C-407E-A947-70E740481C1C}">
                <a14:useLocalDpi xmlns:a14="http://schemas.microsoft.com/office/drawing/2010/main" val="0"/>
              </a:ext>
            </a:extLst>
          </a:blip>
          <a:srcRect l="2700" t="60948" r="43399" b="2032"/>
          <a:stretch/>
        </p:blipFill>
        <p:spPr>
          <a:xfrm>
            <a:off x="5873032" y="3797522"/>
            <a:ext cx="2870640" cy="1124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09"/>
                                        </p:tgtEl>
                                        <p:attrNameLst>
                                          <p:attrName>style.visibility</p:attrName>
                                        </p:attrNameLst>
                                      </p:cBhvr>
                                      <p:to>
                                        <p:strVal val="visible"/>
                                      </p:to>
                                    </p:set>
                                    <p:animEffect transition="in" filter="fade">
                                      <p:cBhvr>
                                        <p:cTn id="7" dur="1000"/>
                                        <p:tgtEl>
                                          <p:spTgt spid="8209"/>
                                        </p:tgtEl>
                                      </p:cBhvr>
                                    </p:animEffect>
                                    <p:anim calcmode="lin" valueType="num">
                                      <p:cBhvr>
                                        <p:cTn id="8" dur="1000" fill="hold"/>
                                        <p:tgtEl>
                                          <p:spTgt spid="8209"/>
                                        </p:tgtEl>
                                        <p:attrNameLst>
                                          <p:attrName>ppt_x</p:attrName>
                                        </p:attrNameLst>
                                      </p:cBhvr>
                                      <p:tavLst>
                                        <p:tav tm="0">
                                          <p:val>
                                            <p:strVal val="#ppt_x"/>
                                          </p:val>
                                        </p:tav>
                                        <p:tav tm="100000">
                                          <p:val>
                                            <p:strVal val="#ppt_x"/>
                                          </p:val>
                                        </p:tav>
                                      </p:tavLst>
                                    </p:anim>
                                    <p:anim calcmode="lin" valueType="num">
                                      <p:cBhvr>
                                        <p:cTn id="9" dur="1000" fill="hold"/>
                                        <p:tgtEl>
                                          <p:spTgt spid="82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206"/>
                                        </p:tgtEl>
                                        <p:attrNameLst>
                                          <p:attrName>style.visibility</p:attrName>
                                        </p:attrNameLst>
                                      </p:cBhvr>
                                      <p:to>
                                        <p:strVal val="visible"/>
                                      </p:to>
                                    </p:set>
                                    <p:animEffect transition="in" filter="fade">
                                      <p:cBhvr>
                                        <p:cTn id="12" dur="1000"/>
                                        <p:tgtEl>
                                          <p:spTgt spid="8206"/>
                                        </p:tgtEl>
                                      </p:cBhvr>
                                    </p:animEffect>
                                    <p:anim calcmode="lin" valueType="num">
                                      <p:cBhvr>
                                        <p:cTn id="13" dur="1000" fill="hold"/>
                                        <p:tgtEl>
                                          <p:spTgt spid="8206"/>
                                        </p:tgtEl>
                                        <p:attrNameLst>
                                          <p:attrName>ppt_x</p:attrName>
                                        </p:attrNameLst>
                                      </p:cBhvr>
                                      <p:tavLst>
                                        <p:tav tm="0">
                                          <p:val>
                                            <p:strVal val="#ppt_x"/>
                                          </p:val>
                                        </p:tav>
                                        <p:tav tm="100000">
                                          <p:val>
                                            <p:strVal val="#ppt_x"/>
                                          </p:val>
                                        </p:tav>
                                      </p:tavLst>
                                    </p:anim>
                                    <p:anim calcmode="lin" valueType="num">
                                      <p:cBhvr>
                                        <p:cTn id="14" dur="1000" fill="hold"/>
                                        <p:tgtEl>
                                          <p:spTgt spid="820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205"/>
                                        </p:tgtEl>
                                        <p:attrNameLst>
                                          <p:attrName>style.visibility</p:attrName>
                                        </p:attrNameLst>
                                      </p:cBhvr>
                                      <p:to>
                                        <p:strVal val="visible"/>
                                      </p:to>
                                    </p:set>
                                    <p:animEffect transition="in" filter="fade">
                                      <p:cBhvr>
                                        <p:cTn id="17" dur="1000"/>
                                        <p:tgtEl>
                                          <p:spTgt spid="8205"/>
                                        </p:tgtEl>
                                      </p:cBhvr>
                                    </p:animEffect>
                                    <p:anim calcmode="lin" valueType="num">
                                      <p:cBhvr>
                                        <p:cTn id="18" dur="1000" fill="hold"/>
                                        <p:tgtEl>
                                          <p:spTgt spid="8205"/>
                                        </p:tgtEl>
                                        <p:attrNameLst>
                                          <p:attrName>ppt_x</p:attrName>
                                        </p:attrNameLst>
                                      </p:cBhvr>
                                      <p:tavLst>
                                        <p:tav tm="0">
                                          <p:val>
                                            <p:strVal val="#ppt_x"/>
                                          </p:val>
                                        </p:tav>
                                        <p:tav tm="100000">
                                          <p:val>
                                            <p:strVal val="#ppt_x"/>
                                          </p:val>
                                        </p:tav>
                                      </p:tavLst>
                                    </p:anim>
                                    <p:anim calcmode="lin" valueType="num">
                                      <p:cBhvr>
                                        <p:cTn id="19" dur="1000" fill="hold"/>
                                        <p:tgtEl>
                                          <p:spTgt spid="820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fade">
                                      <p:cBhvr>
                                        <p:cTn id="22" dur="1000"/>
                                        <p:tgtEl>
                                          <p:spTgt spid="8202"/>
                                        </p:tgtEl>
                                      </p:cBhvr>
                                    </p:animEffect>
                                    <p:anim calcmode="lin" valueType="num">
                                      <p:cBhvr>
                                        <p:cTn id="23" dur="1000" fill="hold"/>
                                        <p:tgtEl>
                                          <p:spTgt spid="8202"/>
                                        </p:tgtEl>
                                        <p:attrNameLst>
                                          <p:attrName>ppt_x</p:attrName>
                                        </p:attrNameLst>
                                      </p:cBhvr>
                                      <p:tavLst>
                                        <p:tav tm="0">
                                          <p:val>
                                            <p:strVal val="#ppt_x"/>
                                          </p:val>
                                        </p:tav>
                                        <p:tav tm="100000">
                                          <p:val>
                                            <p:strVal val="#ppt_x"/>
                                          </p:val>
                                        </p:tav>
                                      </p:tavLst>
                                    </p:anim>
                                    <p:anim calcmode="lin" valueType="num">
                                      <p:cBhvr>
                                        <p:cTn id="24" dur="1000" fill="hold"/>
                                        <p:tgtEl>
                                          <p:spTgt spid="82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p:bldP spid="8206" grpId="0"/>
      <p:bldP spid="8205" grpId="0"/>
      <p:bldP spid="82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2340638" y="1052997"/>
            <a:ext cx="7118859" cy="461665"/>
          </a:xfrm>
          <a:prstGeom prst="rect">
            <a:avLst/>
          </a:prstGeom>
          <a:noFill/>
          <a:ln w="9525">
            <a:noFill/>
            <a:miter lim="800000"/>
            <a:headEnd/>
            <a:tailEnd/>
          </a:ln>
        </p:spPr>
        <p:txBody>
          <a:bodyPr wrap="square">
            <a:spAutoFit/>
          </a:bodyPr>
          <a:lstStyle/>
          <a:p>
            <a:pPr algn="ctr" defTabSz="945990">
              <a:spcBef>
                <a:spcPct val="50000"/>
              </a:spcBef>
            </a:pPr>
            <a:r>
              <a:rPr lang="fr-FR" sz="2400" dirty="0">
                <a:latin typeface="Roboto Light" panose="02000000000000000000" pitchFamily="2" charset="0"/>
                <a:ea typeface="Roboto Light" panose="02000000000000000000" pitchFamily="2" charset="0"/>
                <a:cs typeface="Roboto Light" panose="02000000000000000000" pitchFamily="2" charset="0"/>
              </a:rPr>
              <a:t>Zoom on Essential </a:t>
            </a:r>
            <a:r>
              <a:rPr lang="fr-FR" sz="2400" dirty="0" err="1">
                <a:latin typeface="Roboto Light" panose="02000000000000000000" pitchFamily="2" charset="0"/>
                <a:ea typeface="Roboto Light" panose="02000000000000000000" pitchFamily="2" charset="0"/>
                <a:cs typeface="Roboto Light" panose="02000000000000000000" pitchFamily="2" charset="0"/>
              </a:rPr>
              <a:t>Oils</a:t>
            </a:r>
            <a:endParaRPr lang="fr-FR" sz="2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ZoneTexte 16"/>
          <p:cNvSpPr txBox="1"/>
          <p:nvPr/>
        </p:nvSpPr>
        <p:spPr>
          <a:xfrm>
            <a:off x="213119" y="4031173"/>
            <a:ext cx="2484462" cy="1854995"/>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SIBERIAN PINE</a:t>
            </a:r>
          </a:p>
          <a:p>
            <a:r>
              <a:rPr lang="fr-FR" dirty="0"/>
              <a:t>Abies </a:t>
            </a:r>
            <a:r>
              <a:rPr lang="fr-FR" dirty="0" err="1"/>
              <a:t>sibirica</a:t>
            </a:r>
            <a:endParaRPr lang="fr-FR" dirty="0"/>
          </a:p>
          <a:p>
            <a:endParaRPr lang="fr-FR" dirty="0"/>
          </a:p>
          <a:p>
            <a:r>
              <a:rPr lang="en-US" dirty="0"/>
              <a:t>Antiseptic, air purifying, anti-inflammatory, soothes respiratory system</a:t>
            </a:r>
          </a:p>
          <a:p>
            <a:endParaRPr lang="fr-FR" dirty="0"/>
          </a:p>
          <a:p>
            <a:endParaRPr lang="fr-FR" dirty="0"/>
          </a:p>
        </p:txBody>
      </p:sp>
      <p:sp>
        <p:nvSpPr>
          <p:cNvPr id="18" name="ZoneTexte 17"/>
          <p:cNvSpPr txBox="1"/>
          <p:nvPr/>
        </p:nvSpPr>
        <p:spPr>
          <a:xfrm>
            <a:off x="3317772" y="4039548"/>
            <a:ext cx="2484462" cy="1878463"/>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CYPRESS</a:t>
            </a:r>
          </a:p>
          <a:p>
            <a:r>
              <a:rPr lang="fr-FR" dirty="0"/>
              <a:t>Cupressus </a:t>
            </a:r>
            <a:r>
              <a:rPr lang="fr-FR" dirty="0" err="1"/>
              <a:t>sempervirens</a:t>
            </a:r>
            <a:endParaRPr lang="fr-FR" dirty="0"/>
          </a:p>
          <a:p>
            <a:endParaRPr lang="fr-FR" dirty="0"/>
          </a:p>
          <a:p>
            <a:r>
              <a:rPr lang="en-US" dirty="0"/>
              <a:t>Decongestant, restores balance to nervous system, tonic for blood circulation</a:t>
            </a:r>
          </a:p>
          <a:p>
            <a:endParaRPr lang="fr-FR" dirty="0"/>
          </a:p>
          <a:p>
            <a:endParaRPr lang="fr-FR" dirty="0"/>
          </a:p>
        </p:txBody>
      </p:sp>
      <p:sp>
        <p:nvSpPr>
          <p:cNvPr id="19" name="ZoneTexte 18"/>
          <p:cNvSpPr txBox="1"/>
          <p:nvPr/>
        </p:nvSpPr>
        <p:spPr>
          <a:xfrm>
            <a:off x="6620753" y="4039548"/>
            <a:ext cx="2089940" cy="1655197"/>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VIRGINIAN CEDAR</a:t>
            </a:r>
          </a:p>
          <a:p>
            <a:r>
              <a:rPr lang="fr-FR" dirty="0" err="1"/>
              <a:t>Juniperus</a:t>
            </a:r>
            <a:r>
              <a:rPr lang="fr-FR" dirty="0"/>
              <a:t> </a:t>
            </a:r>
            <a:r>
              <a:rPr lang="fr-FR" dirty="0" err="1"/>
              <a:t>virginiana</a:t>
            </a:r>
            <a:endParaRPr lang="fr-FR" dirty="0"/>
          </a:p>
          <a:p>
            <a:endParaRPr lang="fr-FR" dirty="0"/>
          </a:p>
          <a:p>
            <a:r>
              <a:rPr lang="fr-FR" dirty="0"/>
              <a:t>Décongestionnant et tonique veineux</a:t>
            </a:r>
          </a:p>
          <a:p>
            <a:endParaRPr lang="fr-FR" dirty="0"/>
          </a:p>
          <a:p>
            <a:endParaRPr lang="fr-FR" dirty="0"/>
          </a:p>
        </p:txBody>
      </p:sp>
      <p:sp>
        <p:nvSpPr>
          <p:cNvPr id="20" name="ZoneTexte 19"/>
          <p:cNvSpPr txBox="1"/>
          <p:nvPr/>
        </p:nvSpPr>
        <p:spPr>
          <a:xfrm>
            <a:off x="9527077" y="4039548"/>
            <a:ext cx="2484462" cy="1847172"/>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YELLOW MANDARIN</a:t>
            </a:r>
          </a:p>
          <a:p>
            <a:r>
              <a:rPr lang="fr-FR" dirty="0"/>
              <a:t>Citrus </a:t>
            </a:r>
            <a:r>
              <a:rPr lang="fr-FR" dirty="0" err="1"/>
              <a:t>nobilis</a:t>
            </a:r>
            <a:endParaRPr lang="fr-FR" dirty="0"/>
          </a:p>
          <a:p>
            <a:endParaRPr lang="fr-FR" dirty="0"/>
          </a:p>
          <a:p>
            <a:r>
              <a:rPr lang="fr-FR" dirty="0"/>
              <a:t>Puissant calmant et relaxant. Elimine le stress, les angoisses et prépare à un sommeil réparateur</a:t>
            </a:r>
          </a:p>
          <a:p>
            <a:endParaRPr lang="fr-FR" dirty="0"/>
          </a:p>
        </p:txBody>
      </p:sp>
      <p:sp>
        <p:nvSpPr>
          <p:cNvPr id="27" name="ZoneTexte 26"/>
          <p:cNvSpPr txBox="1"/>
          <p:nvPr/>
        </p:nvSpPr>
        <p:spPr>
          <a:xfrm>
            <a:off x="2569224" y="6345057"/>
            <a:ext cx="7053549" cy="400110"/>
          </a:xfrm>
          <a:prstGeom prst="rect">
            <a:avLst/>
          </a:prstGeom>
          <a:noFill/>
        </p:spPr>
        <p:txBody>
          <a:bodyPr wrap="square" rtlCol="0">
            <a:spAutoFit/>
          </a:bodyPr>
          <a:lstStyle/>
          <a:p>
            <a:pPr algn="ctr"/>
            <a:r>
              <a:rPr lang="fr-FR" sz="2000" dirty="0" err="1">
                <a:latin typeface="Roboto Light" panose="02000000000000000000" pitchFamily="2" charset="0"/>
                <a:ea typeface="Roboto Light" panose="02000000000000000000" pitchFamily="2" charset="0"/>
                <a:cs typeface="Roboto Light" panose="02000000000000000000" pitchFamily="2" charset="0"/>
              </a:rPr>
              <a:t>Invigorating</a:t>
            </a:r>
            <a:r>
              <a:rPr lang="fr-FR" sz="2000" dirty="0">
                <a:latin typeface="Roboto Light" panose="02000000000000000000" pitchFamily="2" charset="0"/>
                <a:ea typeface="Roboto Light" panose="02000000000000000000" pitchFamily="2" charset="0"/>
                <a:cs typeface="Roboto Light" panose="02000000000000000000" pitchFamily="2" charset="0"/>
              </a:rPr>
              <a:t> essential </a:t>
            </a:r>
            <a:r>
              <a:rPr lang="fr-FR" sz="2000" dirty="0" err="1">
                <a:latin typeface="Roboto Light" panose="02000000000000000000" pitchFamily="2" charset="0"/>
                <a:ea typeface="Roboto Light" panose="02000000000000000000" pitchFamily="2" charset="0"/>
                <a:cs typeface="Roboto Light" panose="02000000000000000000" pitchFamily="2" charset="0"/>
              </a:rPr>
              <a:t>oils</a:t>
            </a:r>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re 1">
            <a:extLst>
              <a:ext uri="{FF2B5EF4-FFF2-40B4-BE49-F238E27FC236}">
                <a16:creationId xmlns:a16="http://schemas.microsoft.com/office/drawing/2014/main" id="{94A3F0A2-5F8A-A768-04E5-F1ED39EBEDAF}"/>
              </a:ext>
            </a:extLst>
          </p:cNvPr>
          <p:cNvSpPr txBox="1">
            <a:spLocks/>
          </p:cNvSpPr>
          <p:nvPr/>
        </p:nvSpPr>
        <p:spPr>
          <a:xfrm>
            <a:off x="838199" y="6373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800" dirty="0">
              <a:latin typeface="KyivType Sans2" panose="00000500000000000000" pitchFamily="50" charset="0"/>
            </a:endParaRPr>
          </a:p>
        </p:txBody>
      </p:sp>
      <p:sp>
        <p:nvSpPr>
          <p:cNvPr id="4" name="Titre 1">
            <a:extLst>
              <a:ext uri="{FF2B5EF4-FFF2-40B4-BE49-F238E27FC236}">
                <a16:creationId xmlns:a16="http://schemas.microsoft.com/office/drawing/2014/main" id="{75CA1F3A-5071-A3F0-9AE3-28FA3ADFD876}"/>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5" name="Image 4">
            <a:extLst>
              <a:ext uri="{FF2B5EF4-FFF2-40B4-BE49-F238E27FC236}">
                <a16:creationId xmlns:a16="http://schemas.microsoft.com/office/drawing/2014/main" id="{142E9256-531D-96CD-2992-0E2746C97CD3}"/>
              </a:ext>
            </a:extLst>
          </p:cNvPr>
          <p:cNvPicPr>
            <a:picLocks noChangeAspect="1"/>
          </p:cNvPicPr>
          <p:nvPr/>
        </p:nvPicPr>
        <p:blipFill rotWithShape="1">
          <a:blip r:embed="rId3"/>
          <a:srcRect l="4593" t="2607" r="66924" b="57157"/>
          <a:stretch/>
        </p:blipFill>
        <p:spPr>
          <a:xfrm>
            <a:off x="213119" y="1877821"/>
            <a:ext cx="2486598" cy="1781817"/>
          </a:xfrm>
          <a:prstGeom prst="rect">
            <a:avLst/>
          </a:prstGeom>
        </p:spPr>
      </p:pic>
      <p:pic>
        <p:nvPicPr>
          <p:cNvPr id="6" name="Image 5">
            <a:extLst>
              <a:ext uri="{FF2B5EF4-FFF2-40B4-BE49-F238E27FC236}">
                <a16:creationId xmlns:a16="http://schemas.microsoft.com/office/drawing/2014/main" id="{4FB2E088-565C-089C-B09A-75D7588DB6E4}"/>
              </a:ext>
            </a:extLst>
          </p:cNvPr>
          <p:cNvPicPr>
            <a:picLocks noChangeAspect="1"/>
          </p:cNvPicPr>
          <p:nvPr/>
        </p:nvPicPr>
        <p:blipFill rotWithShape="1">
          <a:blip r:embed="rId3"/>
          <a:srcRect l="36056" t="2547" r="35461" b="57217"/>
          <a:stretch/>
        </p:blipFill>
        <p:spPr>
          <a:xfrm>
            <a:off x="3317772" y="1894571"/>
            <a:ext cx="2486598" cy="1781817"/>
          </a:xfrm>
          <a:prstGeom prst="rect">
            <a:avLst/>
          </a:prstGeom>
        </p:spPr>
      </p:pic>
      <p:pic>
        <p:nvPicPr>
          <p:cNvPr id="7" name="Image 6">
            <a:extLst>
              <a:ext uri="{FF2B5EF4-FFF2-40B4-BE49-F238E27FC236}">
                <a16:creationId xmlns:a16="http://schemas.microsoft.com/office/drawing/2014/main" id="{A21FEAC2-D163-DE3C-6198-184D596D3FC7}"/>
              </a:ext>
            </a:extLst>
          </p:cNvPr>
          <p:cNvPicPr>
            <a:picLocks noChangeAspect="1"/>
          </p:cNvPicPr>
          <p:nvPr/>
        </p:nvPicPr>
        <p:blipFill rotWithShape="1">
          <a:blip r:embed="rId3"/>
          <a:srcRect l="68690" t="2194" r="2827" b="57570"/>
          <a:stretch/>
        </p:blipFill>
        <p:spPr>
          <a:xfrm>
            <a:off x="6422424" y="1877821"/>
            <a:ext cx="2486598" cy="1781817"/>
          </a:xfrm>
          <a:prstGeom prst="rect">
            <a:avLst/>
          </a:prstGeom>
        </p:spPr>
      </p:pic>
      <p:pic>
        <p:nvPicPr>
          <p:cNvPr id="8" name="Image 7">
            <a:extLst>
              <a:ext uri="{FF2B5EF4-FFF2-40B4-BE49-F238E27FC236}">
                <a16:creationId xmlns:a16="http://schemas.microsoft.com/office/drawing/2014/main" id="{1B3EBFFE-E0E1-B652-F809-800FEA3A6F83}"/>
              </a:ext>
            </a:extLst>
          </p:cNvPr>
          <p:cNvPicPr>
            <a:picLocks noChangeAspect="1"/>
          </p:cNvPicPr>
          <p:nvPr/>
        </p:nvPicPr>
        <p:blipFill rotWithShape="1">
          <a:blip r:embed="rId3"/>
          <a:srcRect l="4592" t="57027" r="66925" b="2737"/>
          <a:stretch/>
        </p:blipFill>
        <p:spPr>
          <a:xfrm>
            <a:off x="9527077" y="1881230"/>
            <a:ext cx="2486598" cy="1781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5"/>
          <p:cNvSpPr txBox="1">
            <a:spLocks noChangeArrowheads="1"/>
          </p:cNvSpPr>
          <p:nvPr/>
        </p:nvSpPr>
        <p:spPr bwMode="auto">
          <a:xfrm>
            <a:off x="1818929" y="2491541"/>
            <a:ext cx="4048855" cy="437043"/>
          </a:xfrm>
          <a:prstGeom prst="rect">
            <a:avLst/>
          </a:prstGeom>
          <a:noFill/>
          <a:ln w="9525">
            <a:noFill/>
            <a:miter lim="800000"/>
            <a:headEnd/>
            <a:tailEnd/>
          </a:ln>
        </p:spPr>
        <p:txBody>
          <a:bodyPr>
            <a:spAutoFit/>
          </a:bodyPr>
          <a:lstStyle>
            <a:defPPr>
              <a:defRPr lang="fr-FR"/>
            </a:defPPr>
            <a:lvl1pPr defTabSz="945990">
              <a:lnSpc>
                <a:spcPct val="120000"/>
              </a:lnSpc>
              <a:spcAft>
                <a:spcPts val="1088"/>
              </a:spcAft>
              <a:buClr>
                <a:srgbClr val="332221"/>
              </a:buClr>
              <a:buFont typeface="Wingdings" pitchFamily="2" charset="2"/>
              <a:buChar char="ü"/>
              <a:defRPr sz="2000">
                <a:solidFill>
                  <a:srgbClr val="000000"/>
                </a:solidFill>
                <a:latin typeface="Roboto Light" panose="02000000000000000000" pitchFamily="2" charset="0"/>
                <a:ea typeface="Roboto Light" panose="02000000000000000000" pitchFamily="2" charset="0"/>
                <a:cs typeface="Roboto Light" panose="02000000000000000000" pitchFamily="2" charset="0"/>
              </a:defRPr>
            </a:lvl1pPr>
          </a:lstStyle>
          <a:p>
            <a:r>
              <a:rPr lang="fr-FR" dirty="0"/>
              <a:t> A </a:t>
            </a:r>
            <a:r>
              <a:rPr lang="fr-FR" dirty="0" err="1"/>
              <a:t>great</a:t>
            </a:r>
            <a:r>
              <a:rPr lang="fr-FR" dirty="0"/>
              <a:t> gift </a:t>
            </a:r>
            <a:r>
              <a:rPr lang="fr-FR" dirty="0" err="1"/>
              <a:t>idea</a:t>
            </a:r>
            <a:endParaRPr lang="fr-FR" dirty="0"/>
          </a:p>
        </p:txBody>
      </p:sp>
      <p:sp>
        <p:nvSpPr>
          <p:cNvPr id="11267" name="Rectangle 6"/>
          <p:cNvSpPr>
            <a:spLocks noChangeArrowheads="1"/>
          </p:cNvSpPr>
          <p:nvPr/>
        </p:nvSpPr>
        <p:spPr bwMode="auto">
          <a:xfrm>
            <a:off x="-500193" y="1710212"/>
            <a:ext cx="7118859" cy="400110"/>
          </a:xfrm>
          <a:prstGeom prst="rect">
            <a:avLst/>
          </a:prstGeom>
          <a:noFill/>
          <a:ln w="9525">
            <a:noFill/>
            <a:miter lim="800000"/>
            <a:headEnd/>
            <a:tailEnd/>
          </a:ln>
        </p:spPr>
        <p:txBody>
          <a:bodyPr wrap="square">
            <a:spAutoFit/>
          </a:bodyPr>
          <a:lstStyle/>
          <a:p>
            <a:pPr algn="ctr" defTabSz="945990">
              <a:spcBef>
                <a:spcPct val="50000"/>
              </a:spcBef>
            </a:pPr>
            <a:r>
              <a:rPr lang="fr-FR" sz="2000" b="1" dirty="0">
                <a:latin typeface="Roboto Light" panose="02000000000000000000" pitchFamily="2" charset="0"/>
                <a:ea typeface="Roboto Light" panose="02000000000000000000" pitchFamily="2" charset="0"/>
                <a:cs typeface="Roboto Light" panose="02000000000000000000" pitchFamily="2" charset="0"/>
              </a:rPr>
              <a:t>SELLING POINTS </a:t>
            </a:r>
          </a:p>
        </p:txBody>
      </p:sp>
      <p:pic>
        <p:nvPicPr>
          <p:cNvPr id="11268" name="Image 5" descr="conseil YonKa.jpg"/>
          <p:cNvPicPr>
            <a:picLocks noChangeAspect="1"/>
          </p:cNvPicPr>
          <p:nvPr/>
        </p:nvPicPr>
        <p:blipFill>
          <a:blip r:embed="rId3" cstate="print"/>
          <a:srcRect/>
          <a:stretch>
            <a:fillRect/>
          </a:stretch>
        </p:blipFill>
        <p:spPr bwMode="auto">
          <a:xfrm>
            <a:off x="7933512" y="2159827"/>
            <a:ext cx="3169108" cy="3245419"/>
          </a:xfrm>
          <a:prstGeom prst="rect">
            <a:avLst/>
          </a:prstGeom>
          <a:noFill/>
          <a:ln w="76200">
            <a:solidFill>
              <a:srgbClr val="DCD7FA"/>
            </a:solidFill>
            <a:miter lim="800000"/>
            <a:headEnd/>
            <a:tailEnd/>
          </a:ln>
        </p:spPr>
      </p:pic>
      <p:sp>
        <p:nvSpPr>
          <p:cNvPr id="5" name="Rectangle 4"/>
          <p:cNvSpPr>
            <a:spLocks noChangeArrowheads="1"/>
          </p:cNvSpPr>
          <p:nvPr/>
        </p:nvSpPr>
        <p:spPr bwMode="auto">
          <a:xfrm>
            <a:off x="1818929" y="3141098"/>
            <a:ext cx="5496271"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en-US"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For a relaxing atmosphere at home</a:t>
            </a:r>
            <a:endPar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Rectangle 6"/>
          <p:cNvSpPr>
            <a:spLocks noChangeArrowheads="1"/>
          </p:cNvSpPr>
          <p:nvPr/>
        </p:nvSpPr>
        <p:spPr bwMode="auto">
          <a:xfrm>
            <a:off x="1818929" y="3787064"/>
            <a:ext cx="3462755"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An </a:t>
            </a:r>
            <a:r>
              <a:rPr lang="fr-FR" sz="2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enveloping</a:t>
            </a: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texture </a:t>
            </a:r>
          </a:p>
        </p:txBody>
      </p:sp>
      <p:sp>
        <p:nvSpPr>
          <p:cNvPr id="8" name="Rectangle 7"/>
          <p:cNvSpPr>
            <a:spLocks noChangeArrowheads="1"/>
          </p:cNvSpPr>
          <p:nvPr/>
        </p:nvSpPr>
        <p:spPr bwMode="auto">
          <a:xfrm>
            <a:off x="1818930" y="4430386"/>
            <a:ext cx="3820639" cy="433452"/>
          </a:xfrm>
          <a:prstGeom prst="rect">
            <a:avLst/>
          </a:prstGeom>
          <a:noFill/>
          <a:ln w="9525">
            <a:noFill/>
            <a:miter lim="800000"/>
            <a:headEnd/>
            <a:tailEnd/>
          </a:ln>
        </p:spPr>
        <p:txBody>
          <a:bodyPr wrap="square">
            <a:spAutoFit/>
          </a:bodyPr>
          <a:lstStyle/>
          <a:p>
            <a:pPr defTabSz="945990">
              <a:lnSpc>
                <a:spcPct val="120000"/>
              </a:lnSpc>
              <a:spcAft>
                <a:spcPts val="1088"/>
              </a:spcAft>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fr-FR" sz="2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Precious</a:t>
            </a: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fr-FR" sz="2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ingredients</a:t>
            </a:r>
            <a:endPar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Rectangle 8"/>
          <p:cNvSpPr>
            <a:spLocks noChangeArrowheads="1"/>
          </p:cNvSpPr>
          <p:nvPr/>
        </p:nvSpPr>
        <p:spPr bwMode="auto">
          <a:xfrm>
            <a:off x="1818929" y="5073708"/>
            <a:ext cx="4799737"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For </a:t>
            </a:r>
            <a:r>
              <a:rPr lang="fr-FR" sz="2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silky</a:t>
            </a: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r>
              <a:rPr lang="fr-FR" sz="2000" dirty="0" err="1">
                <a:solidFill>
                  <a:srgbClr val="000000"/>
                </a:solidFill>
                <a:latin typeface="Roboto Light" panose="02000000000000000000" pitchFamily="2" charset="0"/>
                <a:ea typeface="Roboto Light" panose="02000000000000000000" pitchFamily="2" charset="0"/>
                <a:cs typeface="Roboto Light" panose="02000000000000000000" pitchFamily="2" charset="0"/>
              </a:rPr>
              <a:t>velvety</a:t>
            </a: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skin</a:t>
            </a:r>
          </a:p>
        </p:txBody>
      </p:sp>
      <p:sp>
        <p:nvSpPr>
          <p:cNvPr id="4" name="Titre 1">
            <a:extLst>
              <a:ext uri="{FF2B5EF4-FFF2-40B4-BE49-F238E27FC236}">
                <a16:creationId xmlns:a16="http://schemas.microsoft.com/office/drawing/2014/main" id="{0F113EDC-410B-48A6-FF5B-5F6BCBE33220}"/>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5"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16378" y="1907365"/>
            <a:ext cx="4122101" cy="4442242"/>
          </a:xfrm>
          <a:prstGeom prst="rect">
            <a:avLst/>
          </a:prstGeom>
          <a:noFill/>
          <a:ln w="9525">
            <a:noFill/>
            <a:miter lim="800000"/>
            <a:headEnd/>
            <a:tailEnd/>
          </a:ln>
        </p:spPr>
        <p:txBody>
          <a:bodyPr wrap="square">
            <a:spAutoFit/>
          </a:bodyPr>
          <a:lstStyle/>
          <a:p>
            <a:pPr defTabSz="945990"/>
            <a:endParaRPr lang="fr-FR" altLang="zh-TW"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90000"/>
              </a:lnSpc>
            </a:pPr>
            <a:r>
              <a:rPr lang="en-US" sz="2000" i="1" dirty="0">
                <a:latin typeface="Roboto Light" panose="02000000000000000000" pitchFamily="2" charset="0"/>
                <a:ea typeface="Roboto Light" panose="02000000000000000000" pitchFamily="2" charset="0"/>
                <a:cs typeface="Roboto Light" panose="02000000000000000000" pitchFamily="2" charset="0"/>
              </a:rPr>
              <a:t>Who the treatment is intended for 	</a:t>
            </a: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en-US" sz="2000" i="1" dirty="0">
                <a:latin typeface="Roboto Light" panose="02000000000000000000" pitchFamily="2" charset="0"/>
                <a:ea typeface="Roboto Light" panose="02000000000000000000" pitchFamily="2" charset="0"/>
                <a:cs typeface="Roboto Light" panose="02000000000000000000" pitchFamily="2" charset="0"/>
              </a:rPr>
              <a:t>How to describe the treatment 	</a:t>
            </a: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r>
              <a:rPr lang="fr-FR" sz="2000" i="1" dirty="0" err="1">
                <a:latin typeface="Roboto Light" panose="02000000000000000000" pitchFamily="2" charset="0"/>
                <a:ea typeface="Roboto Light" panose="02000000000000000000" pitchFamily="2" charset="0"/>
                <a:cs typeface="Roboto Light" panose="02000000000000000000" pitchFamily="2" charset="0"/>
              </a:rPr>
              <a:t>Esthetician</a:t>
            </a:r>
            <a:r>
              <a:rPr lang="fr-FR" sz="2000" i="1" dirty="0">
                <a:latin typeface="Roboto Light" panose="02000000000000000000" pitchFamily="2" charset="0"/>
                <a:ea typeface="Roboto Light" panose="02000000000000000000" pitchFamily="2" charset="0"/>
                <a:cs typeface="Roboto Light" panose="02000000000000000000" pitchFamily="2" charset="0"/>
              </a:rPr>
              <a:t> </a:t>
            </a:r>
            <a:r>
              <a:rPr lang="fr-FR" sz="2000" i="1" dirty="0" err="1">
                <a:latin typeface="Roboto Light" panose="02000000000000000000" pitchFamily="2" charset="0"/>
                <a:ea typeface="Roboto Light" panose="02000000000000000000" pitchFamily="2" charset="0"/>
                <a:cs typeface="Roboto Light" panose="02000000000000000000" pitchFamily="2" charset="0"/>
              </a:rPr>
              <a:t>advantages</a:t>
            </a: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u="sng"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1922" name="Text Box 2"/>
          <p:cNvSpPr txBox="1">
            <a:spLocks noChangeArrowheads="1"/>
          </p:cNvSpPr>
          <p:nvPr/>
        </p:nvSpPr>
        <p:spPr bwMode="auto">
          <a:xfrm>
            <a:off x="4238479" y="1973922"/>
            <a:ext cx="7021772" cy="1041999"/>
          </a:xfrm>
          <a:prstGeom prst="rect">
            <a:avLst/>
          </a:prstGeom>
          <a:noFill/>
          <a:ln w="9525">
            <a:noFill/>
            <a:miter lim="800000"/>
            <a:headEnd/>
            <a:tailEnd/>
          </a:ln>
        </p:spPr>
        <p:txBody>
          <a:bodyPr wrap="square" anchor="ctr" anchorCtr="0">
            <a:noAutofit/>
          </a:bodyPr>
          <a:lstStyle/>
          <a:p>
            <a:pPr marL="342900" indent="-342900" defTabSz="945990">
              <a:buFont typeface="Arial" panose="020B0604020202020204" pitchFamily="34" charset="0"/>
              <a:buChar char="•"/>
            </a:pPr>
            <a:r>
              <a:rPr lang="en-US" sz="2000" dirty="0">
                <a:latin typeface="Roboto Light" panose="02000000000000000000" pitchFamily="2" charset="0"/>
                <a:ea typeface="Roboto Light" panose="02000000000000000000" pitchFamily="2" charset="0"/>
                <a:cs typeface="Roboto Light" panose="02000000000000000000" pitchFamily="2" charset="0"/>
              </a:rPr>
              <a:t>Massage lovers (utter relaxation)</a:t>
            </a:r>
          </a:p>
          <a:p>
            <a:pPr marL="342900" indent="-342900" defTabSz="945990">
              <a:buFont typeface="Arial" panose="020B0604020202020204" pitchFamily="34" charset="0"/>
              <a:buChar char="•"/>
            </a:pPr>
            <a:r>
              <a:rPr lang="en-US" sz="2000" dirty="0">
                <a:latin typeface="Roboto Light" panose="02000000000000000000" pitchFamily="2" charset="0"/>
                <a:ea typeface="Roboto Light" panose="02000000000000000000" pitchFamily="2" charset="0"/>
                <a:cs typeface="Roboto Light" panose="02000000000000000000" pitchFamily="2" charset="0"/>
              </a:rPr>
              <a:t>Original treatment with surprising sensations</a:t>
            </a:r>
          </a:p>
        </p:txBody>
      </p:sp>
      <p:sp>
        <p:nvSpPr>
          <p:cNvPr id="2" name="Text Box 2">
            <a:extLst>
              <a:ext uri="{FF2B5EF4-FFF2-40B4-BE49-F238E27FC236}">
                <a16:creationId xmlns:a16="http://schemas.microsoft.com/office/drawing/2014/main" id="{0BE28D09-C644-30AD-8133-2BE0FA2D77F5}"/>
              </a:ext>
            </a:extLst>
          </p:cNvPr>
          <p:cNvSpPr txBox="1">
            <a:spLocks noChangeArrowheads="1"/>
          </p:cNvSpPr>
          <p:nvPr/>
        </p:nvSpPr>
        <p:spPr bwMode="auto">
          <a:xfrm>
            <a:off x="4238479" y="4518655"/>
            <a:ext cx="6798116" cy="1883006"/>
          </a:xfrm>
          <a:prstGeom prst="rect">
            <a:avLst/>
          </a:prstGeom>
          <a:noFill/>
          <a:ln w="9525">
            <a:noFill/>
            <a:miter lim="800000"/>
            <a:headEnd/>
            <a:tailEnd/>
          </a:ln>
        </p:spPr>
        <p:txBody>
          <a:bodyPr wrap="square" anchor="ctr" anchorCtr="0">
            <a:noAutofit/>
          </a:bodyPr>
          <a:lstStyle>
            <a:defPPr>
              <a:defRPr lang="fr-FR"/>
            </a:defPPr>
            <a:lvl1pPr marL="342900" indent="-342900" defTabSz="945990">
              <a:buFont typeface="Arial" panose="020B0604020202020204" pitchFamily="34" charset="0"/>
              <a:buChar char="•"/>
              <a:defRPr sz="2000">
                <a:latin typeface="Roboto Light" panose="02000000000000000000" pitchFamily="2" charset="0"/>
                <a:ea typeface="Roboto Light" panose="02000000000000000000" pitchFamily="2" charset="0"/>
                <a:cs typeface="Roboto Light" panose="02000000000000000000" pitchFamily="2" charset="0"/>
              </a:defRPr>
            </a:lvl1pPr>
          </a:lstStyle>
          <a:p>
            <a:pPr defTabSz="1042988">
              <a:lnSpc>
                <a:spcPct val="70000"/>
              </a:lnSpc>
              <a:spcBef>
                <a:spcPct val="50000"/>
              </a:spcBef>
            </a:pPr>
            <a:r>
              <a:rPr lang="fr-FR" dirty="0"/>
              <a:t>Unique </a:t>
            </a:r>
            <a:r>
              <a:rPr lang="fr-FR" dirty="0" err="1"/>
              <a:t>treatment</a:t>
            </a:r>
            <a:r>
              <a:rPr lang="fr-FR" dirty="0"/>
              <a:t>: </a:t>
            </a:r>
            <a:r>
              <a:rPr lang="fr-FR" dirty="0" err="1"/>
              <a:t>Yon-Ka</a:t>
            </a:r>
            <a:r>
              <a:rPr lang="fr-FR" dirty="0"/>
              <a:t> </a:t>
            </a:r>
            <a:r>
              <a:rPr lang="fr-FR" dirty="0" err="1"/>
              <a:t>method</a:t>
            </a:r>
            <a:r>
              <a:rPr lang="fr-FR" dirty="0"/>
              <a:t>, </a:t>
            </a:r>
            <a:r>
              <a:rPr lang="fr-FR" dirty="0" err="1"/>
              <a:t>quality</a:t>
            </a:r>
            <a:r>
              <a:rPr lang="fr-FR" dirty="0"/>
              <a:t> </a:t>
            </a:r>
            <a:r>
              <a:rPr lang="fr-FR" dirty="0" err="1"/>
              <a:t>candle</a:t>
            </a:r>
            <a:endParaRPr lang="fr-FR" dirty="0"/>
          </a:p>
          <a:p>
            <a:pPr defTabSz="1042988">
              <a:lnSpc>
                <a:spcPct val="50000"/>
              </a:lnSpc>
              <a:spcBef>
                <a:spcPct val="50000"/>
              </a:spcBef>
            </a:pPr>
            <a:r>
              <a:rPr lang="fr-FR" dirty="0"/>
              <a:t>A spa </a:t>
            </a:r>
            <a:r>
              <a:rPr lang="fr-FR" dirty="0" err="1"/>
              <a:t>treatment</a:t>
            </a:r>
            <a:endParaRPr lang="fr-FR" dirty="0"/>
          </a:p>
          <a:p>
            <a:pPr defTabSz="1042988">
              <a:lnSpc>
                <a:spcPct val="50000"/>
              </a:lnSpc>
              <a:spcBef>
                <a:spcPct val="50000"/>
              </a:spcBef>
            </a:pPr>
            <a:r>
              <a:rPr lang="en-US" dirty="0"/>
              <a:t>Chance to boost sales and gift certificates </a:t>
            </a:r>
            <a:endParaRPr lang="fr-FR" dirty="0"/>
          </a:p>
        </p:txBody>
      </p:sp>
      <p:sp>
        <p:nvSpPr>
          <p:cNvPr id="4" name="Text Box 2">
            <a:extLst>
              <a:ext uri="{FF2B5EF4-FFF2-40B4-BE49-F238E27FC236}">
                <a16:creationId xmlns:a16="http://schemas.microsoft.com/office/drawing/2014/main" id="{9C676DAC-FC62-5F7B-A4DC-107E3E3AD614}"/>
              </a:ext>
            </a:extLst>
          </p:cNvPr>
          <p:cNvSpPr txBox="1">
            <a:spLocks noChangeArrowheads="1"/>
          </p:cNvSpPr>
          <p:nvPr/>
        </p:nvSpPr>
        <p:spPr bwMode="auto">
          <a:xfrm>
            <a:off x="4238479" y="3278117"/>
            <a:ext cx="7953522" cy="1438482"/>
          </a:xfrm>
          <a:prstGeom prst="rect">
            <a:avLst/>
          </a:prstGeom>
          <a:noFill/>
          <a:ln w="9525">
            <a:noFill/>
            <a:miter lim="800000"/>
            <a:headEnd/>
            <a:tailEnd/>
          </a:ln>
        </p:spPr>
        <p:txBody>
          <a:bodyPr wrap="square" anchor="ctr" anchorCtr="0">
            <a:noAutofit/>
          </a:bodyPr>
          <a:lstStyle/>
          <a:p>
            <a:pPr marL="342900" indent="-342900" defTabSz="945990">
              <a:buFont typeface="Arial" panose="020B0604020202020204" pitchFamily="34" charset="0"/>
              <a:buChar char="•"/>
            </a:pPr>
            <a:r>
              <a:rPr lang="en-US" sz="2000" dirty="0">
                <a:latin typeface="Roboto Light" panose="02000000000000000000" pitchFamily="2" charset="0"/>
                <a:ea typeface="Roboto Light" panose="02000000000000000000" pitchFamily="2" charset="0"/>
                <a:cs typeface="Roboto Light" panose="02000000000000000000" pitchFamily="2" charset="0"/>
              </a:rPr>
              <a:t>Exceptional treatment for well-being and stress relief</a:t>
            </a:r>
          </a:p>
          <a:p>
            <a:pPr marL="342900" indent="-342900" defTabSz="945990">
              <a:buFont typeface="Arial" panose="020B0604020202020204" pitchFamily="34" charset="0"/>
              <a:buChar char="•"/>
            </a:pPr>
            <a:r>
              <a:rPr lang="en-US" sz="2000" dirty="0">
                <a:latin typeface="Roboto Light" panose="02000000000000000000" pitchFamily="2" charset="0"/>
                <a:ea typeface="Roboto Light" panose="02000000000000000000" pitchFamily="2" charset="0"/>
                <a:cs typeface="Roboto Light" panose="02000000000000000000" pitchFamily="2" charset="0"/>
              </a:rPr>
              <a:t>A multi-sensorial treatment </a:t>
            </a:r>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ZoneTexte 5">
            <a:extLst>
              <a:ext uri="{FF2B5EF4-FFF2-40B4-BE49-F238E27FC236}">
                <a16:creationId xmlns:a16="http://schemas.microsoft.com/office/drawing/2014/main" id="{CD428340-7927-AF0E-112E-492D620C9769}"/>
              </a:ext>
            </a:extLst>
          </p:cNvPr>
          <p:cNvSpPr txBox="1"/>
          <p:nvPr/>
        </p:nvSpPr>
        <p:spPr>
          <a:xfrm>
            <a:off x="4238479" y="1313718"/>
            <a:ext cx="7021772" cy="461665"/>
          </a:xfrm>
          <a:prstGeom prst="rect">
            <a:avLst/>
          </a:prstGeom>
          <a:noFill/>
        </p:spPr>
        <p:txBody>
          <a:bodyPr wrap="square">
            <a:spAutoFit/>
          </a:bodyPr>
          <a:lstStyle/>
          <a:p>
            <a:pPr defTabSz="945990"/>
            <a:r>
              <a:rPr lang="en-US" altLang="zh-TW" sz="2400" b="1" cap="small" dirty="0">
                <a:latin typeface="Roboto Light" panose="02000000000000000000" pitchFamily="2" charset="0"/>
                <a:ea typeface="Roboto Light" panose="02000000000000000000" pitchFamily="2" charset="0"/>
                <a:cs typeface="Roboto Light" panose="02000000000000000000" pitchFamily="2" charset="0"/>
              </a:rPr>
              <a:t>How to sell the treatment</a:t>
            </a:r>
          </a:p>
        </p:txBody>
      </p:sp>
      <p:sp>
        <p:nvSpPr>
          <p:cNvPr id="7" name="Titre 1">
            <a:extLst>
              <a:ext uri="{FF2B5EF4-FFF2-40B4-BE49-F238E27FC236}">
                <a16:creationId xmlns:a16="http://schemas.microsoft.com/office/drawing/2014/main" id="{AFD7D6E9-741F-BDC8-ACB0-19F06E9A1873}"/>
              </a:ext>
            </a:extLst>
          </p:cNvPr>
          <p:cNvSpPr>
            <a:spLocks noGrp="1"/>
          </p:cNvSpPr>
          <p:nvPr>
            <p:ph type="title"/>
          </p:nvPr>
        </p:nvSpPr>
        <p:spPr>
          <a:xfrm>
            <a:off x="838200" y="-244475"/>
            <a:ext cx="10515600" cy="1325563"/>
          </a:xfrm>
        </p:spPr>
        <p:txBody>
          <a:bodyPr>
            <a:normAutofit/>
          </a:bodyPr>
          <a:lstStyle/>
          <a:p>
            <a:pPr algn="ctr"/>
            <a:r>
              <a:rPr lang="fr-FR" sz="4000" dirty="0">
                <a:latin typeface="KyivType Sans2" panose="00000500000000000000" pitchFamily="50" charset="0"/>
              </a:rPr>
              <a:t>BOUGIE TAÏGA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wipe(left)">
                                      <p:cBhvr>
                                        <p:cTn id="7" dur="5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4E69C08B-B034-7725-67D9-2F48F9A80E39}"/>
              </a:ext>
            </a:extLst>
          </p:cNvPr>
          <p:cNvPicPr>
            <a:picLocks noChangeAspect="1"/>
          </p:cNvPicPr>
          <p:nvPr/>
        </p:nvPicPr>
        <p:blipFill>
          <a:blip r:embed="rId2"/>
          <a:stretch>
            <a:fillRect/>
          </a:stretch>
        </p:blipFill>
        <p:spPr>
          <a:xfrm>
            <a:off x="3631657" y="3126263"/>
            <a:ext cx="4998793" cy="3731737"/>
          </a:xfrm>
          <a:prstGeom prst="rect">
            <a:avLst/>
          </a:prstGeom>
        </p:spPr>
      </p:pic>
      <p:sp>
        <p:nvSpPr>
          <p:cNvPr id="3" name="ZoneTexte 2">
            <a:extLst>
              <a:ext uri="{FF2B5EF4-FFF2-40B4-BE49-F238E27FC236}">
                <a16:creationId xmlns:a16="http://schemas.microsoft.com/office/drawing/2014/main" id="{86212628-A4BD-8478-E12B-67BD597B8CC7}"/>
              </a:ext>
            </a:extLst>
          </p:cNvPr>
          <p:cNvSpPr txBox="1"/>
          <p:nvPr/>
        </p:nvSpPr>
        <p:spPr>
          <a:xfrm>
            <a:off x="2223868" y="87087"/>
            <a:ext cx="7744264" cy="553998"/>
          </a:xfrm>
          <a:prstGeom prst="rect">
            <a:avLst/>
          </a:prstGeom>
          <a:noFill/>
        </p:spPr>
        <p:txBody>
          <a:bodyPr wrap="square">
            <a:spAutoFit/>
          </a:bodyPr>
          <a:lstStyle/>
          <a:p>
            <a:pPr algn="ctr"/>
            <a:r>
              <a:rPr lang="fr-FR" sz="3000" dirty="0">
                <a:solidFill>
                  <a:srgbClr val="3E3E3E"/>
                </a:solidFill>
                <a:latin typeface="KyivType Sans2" pitchFamily="2" charset="77"/>
              </a:rPr>
              <a:t>CANDLE MASSAGE </a:t>
            </a:r>
            <a:r>
              <a:rPr lang="fr-FR" dirty="0">
                <a:solidFill>
                  <a:srgbClr val="3E3E3E"/>
                </a:solidFill>
                <a:latin typeface="KyivType Sans2" pitchFamily="2" charset="77"/>
              </a:rPr>
              <a:t>- 1H</a:t>
            </a:r>
            <a:endParaRPr lang="fr-FR" sz="3000" dirty="0">
              <a:solidFill>
                <a:srgbClr val="3E3E3E"/>
              </a:solidFill>
              <a:effectLst/>
              <a:latin typeface="KyivType Sans2" pitchFamily="2" charset="77"/>
            </a:endParaRPr>
          </a:p>
        </p:txBody>
      </p:sp>
      <p:sp>
        <p:nvSpPr>
          <p:cNvPr id="4" name="Rectangle 3">
            <a:extLst>
              <a:ext uri="{FF2B5EF4-FFF2-40B4-BE49-F238E27FC236}">
                <a16:creationId xmlns:a16="http://schemas.microsoft.com/office/drawing/2014/main" id="{44AB98AF-CB85-A5F4-17DB-64C87D96B7CA}"/>
              </a:ext>
            </a:extLst>
          </p:cNvPr>
          <p:cNvSpPr/>
          <p:nvPr/>
        </p:nvSpPr>
        <p:spPr>
          <a:xfrm>
            <a:off x="2051050" y="1392736"/>
            <a:ext cx="6868160"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1 – Introduction signature</a:t>
            </a:r>
          </a:p>
        </p:txBody>
      </p:sp>
      <p:sp>
        <p:nvSpPr>
          <p:cNvPr id="5" name="Rectangle 4">
            <a:extLst>
              <a:ext uri="{FF2B5EF4-FFF2-40B4-BE49-F238E27FC236}">
                <a16:creationId xmlns:a16="http://schemas.microsoft.com/office/drawing/2014/main" id="{486553F6-7842-3050-149A-218854186C52}"/>
              </a:ext>
            </a:extLst>
          </p:cNvPr>
          <p:cNvSpPr/>
          <p:nvPr/>
        </p:nvSpPr>
        <p:spPr>
          <a:xfrm>
            <a:off x="2045427" y="1839580"/>
            <a:ext cx="6868160"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2 – Massage</a:t>
            </a:r>
          </a:p>
        </p:txBody>
      </p:sp>
      <p:sp>
        <p:nvSpPr>
          <p:cNvPr id="6" name="Rectangle 5">
            <a:extLst>
              <a:ext uri="{FF2B5EF4-FFF2-40B4-BE49-F238E27FC236}">
                <a16:creationId xmlns:a16="http://schemas.microsoft.com/office/drawing/2014/main" id="{5B63BB9D-D830-0F5D-757D-113C42809188}"/>
              </a:ext>
            </a:extLst>
          </p:cNvPr>
          <p:cNvSpPr/>
          <p:nvPr/>
        </p:nvSpPr>
        <p:spPr>
          <a:xfrm>
            <a:off x="2045427" y="2282926"/>
            <a:ext cx="6868160" cy="36611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3 – Set of 3 compresses</a:t>
            </a:r>
          </a:p>
        </p:txBody>
      </p:sp>
      <p:sp>
        <p:nvSpPr>
          <p:cNvPr id="7" name="ZoneTexte 6">
            <a:extLst>
              <a:ext uri="{FF2B5EF4-FFF2-40B4-BE49-F238E27FC236}">
                <a16:creationId xmlns:a16="http://schemas.microsoft.com/office/drawing/2014/main" id="{467F4A56-1C87-F272-4510-DF05180485FB}"/>
              </a:ext>
            </a:extLst>
          </p:cNvPr>
          <p:cNvSpPr txBox="1"/>
          <p:nvPr/>
        </p:nvSpPr>
        <p:spPr>
          <a:xfrm>
            <a:off x="4409423" y="1401911"/>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5 min</a:t>
            </a:r>
          </a:p>
        </p:txBody>
      </p:sp>
      <p:sp>
        <p:nvSpPr>
          <p:cNvPr id="8" name="ZoneTexte 7">
            <a:extLst>
              <a:ext uri="{FF2B5EF4-FFF2-40B4-BE49-F238E27FC236}">
                <a16:creationId xmlns:a16="http://schemas.microsoft.com/office/drawing/2014/main" id="{689F2A04-C5B1-209E-A557-EF0DD9523DFE}"/>
              </a:ext>
            </a:extLst>
          </p:cNvPr>
          <p:cNvSpPr txBox="1"/>
          <p:nvPr/>
        </p:nvSpPr>
        <p:spPr>
          <a:xfrm>
            <a:off x="4434043" y="1839862"/>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45 min</a:t>
            </a:r>
          </a:p>
        </p:txBody>
      </p:sp>
      <p:sp>
        <p:nvSpPr>
          <p:cNvPr id="9" name="ZoneTexte 8">
            <a:extLst>
              <a:ext uri="{FF2B5EF4-FFF2-40B4-BE49-F238E27FC236}">
                <a16:creationId xmlns:a16="http://schemas.microsoft.com/office/drawing/2014/main" id="{747499CC-5926-2169-2921-B789BEF70E75}"/>
              </a:ext>
            </a:extLst>
          </p:cNvPr>
          <p:cNvSpPr txBox="1"/>
          <p:nvPr/>
        </p:nvSpPr>
        <p:spPr>
          <a:xfrm>
            <a:off x="4441628" y="2279196"/>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2 min</a:t>
            </a:r>
          </a:p>
        </p:txBody>
      </p:sp>
      <p:sp>
        <p:nvSpPr>
          <p:cNvPr id="10" name="Rectangle 9">
            <a:extLst>
              <a:ext uri="{FF2B5EF4-FFF2-40B4-BE49-F238E27FC236}">
                <a16:creationId xmlns:a16="http://schemas.microsoft.com/office/drawing/2014/main" id="{02197919-A3C8-C396-F12B-0A02654F385B}"/>
              </a:ext>
            </a:extLst>
          </p:cNvPr>
          <p:cNvSpPr/>
          <p:nvPr/>
        </p:nvSpPr>
        <p:spPr>
          <a:xfrm>
            <a:off x="5740619" y="1392736"/>
            <a:ext cx="4520727"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PHYTO-BAIN on a warm </a:t>
            </a:r>
            <a:r>
              <a:rPr lang="fr-FR" sz="1200" b="1" dirty="0" err="1">
                <a:solidFill>
                  <a:srgbClr val="343637"/>
                </a:solidFill>
                <a:latin typeface="Roboto Light" panose="02000000000000000000" pitchFamily="2" charset="0"/>
                <a:ea typeface="Roboto Light" panose="02000000000000000000" pitchFamily="2" charset="0"/>
                <a:cs typeface="Roboto Light" panose="02000000000000000000" pitchFamily="2" charset="0"/>
              </a:rPr>
              <a:t>compress</a:t>
            </a:r>
            <a:endPar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riangle isocèle 10">
            <a:extLst>
              <a:ext uri="{FF2B5EF4-FFF2-40B4-BE49-F238E27FC236}">
                <a16:creationId xmlns:a16="http://schemas.microsoft.com/office/drawing/2014/main" id="{E7988338-56E7-611A-14DB-242E29AF3E71}"/>
              </a:ext>
            </a:extLst>
          </p:cNvPr>
          <p:cNvSpPr/>
          <p:nvPr/>
        </p:nvSpPr>
        <p:spPr>
          <a:xfrm rot="5400000">
            <a:off x="5357593" y="1431531"/>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3546035D-5790-39AF-A9D0-63CB9ABC45DA}"/>
              </a:ext>
            </a:extLst>
          </p:cNvPr>
          <p:cNvSpPr/>
          <p:nvPr/>
        </p:nvSpPr>
        <p:spPr>
          <a:xfrm rot="5400000">
            <a:off x="5363417" y="2324457"/>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16AD41F-BB88-ACD6-49EF-85A93D1D925F}"/>
              </a:ext>
            </a:extLst>
          </p:cNvPr>
          <p:cNvSpPr/>
          <p:nvPr/>
        </p:nvSpPr>
        <p:spPr>
          <a:xfrm>
            <a:off x="2053012" y="2751811"/>
            <a:ext cx="6868160" cy="374452"/>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4 – Conclusion signature </a:t>
            </a:r>
            <a:endParaRPr lang="fr-FR" sz="1200" b="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ZoneTexte 13">
            <a:extLst>
              <a:ext uri="{FF2B5EF4-FFF2-40B4-BE49-F238E27FC236}">
                <a16:creationId xmlns:a16="http://schemas.microsoft.com/office/drawing/2014/main" id="{4B409AE8-ECD0-8EAC-51E7-54FB601C0779}"/>
              </a:ext>
            </a:extLst>
          </p:cNvPr>
          <p:cNvSpPr txBox="1"/>
          <p:nvPr/>
        </p:nvSpPr>
        <p:spPr>
          <a:xfrm>
            <a:off x="4441628" y="2793778"/>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3 min</a:t>
            </a:r>
          </a:p>
        </p:txBody>
      </p:sp>
      <p:sp>
        <p:nvSpPr>
          <p:cNvPr id="15" name="Rectangle 14">
            <a:extLst>
              <a:ext uri="{FF2B5EF4-FFF2-40B4-BE49-F238E27FC236}">
                <a16:creationId xmlns:a16="http://schemas.microsoft.com/office/drawing/2014/main" id="{83F38FC5-BB04-C1FE-0294-032C2EE82403}"/>
              </a:ext>
            </a:extLst>
          </p:cNvPr>
          <p:cNvSpPr/>
          <p:nvPr/>
        </p:nvSpPr>
        <p:spPr>
          <a:xfrm>
            <a:off x="5748203" y="2766416"/>
            <a:ext cx="4520725" cy="374452"/>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 152 + LAIT CORPS</a:t>
            </a:r>
          </a:p>
        </p:txBody>
      </p:sp>
      <p:sp>
        <p:nvSpPr>
          <p:cNvPr id="16" name="Triangle isocèle 15">
            <a:extLst>
              <a:ext uri="{FF2B5EF4-FFF2-40B4-BE49-F238E27FC236}">
                <a16:creationId xmlns:a16="http://schemas.microsoft.com/office/drawing/2014/main" id="{A1C2C913-0C09-C854-3D9B-05ABD6847D17}"/>
              </a:ext>
            </a:extLst>
          </p:cNvPr>
          <p:cNvSpPr/>
          <p:nvPr/>
        </p:nvSpPr>
        <p:spPr>
          <a:xfrm rot="5400000">
            <a:off x="5371201" y="2794100"/>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D97B9DB-1E45-71E1-8F2F-D578F2B84E22}"/>
              </a:ext>
            </a:extLst>
          </p:cNvPr>
          <p:cNvSpPr/>
          <p:nvPr/>
        </p:nvSpPr>
        <p:spPr>
          <a:xfrm>
            <a:off x="5754226" y="1816019"/>
            <a:ext cx="4520727"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BOUGIE TAÏGA – Aroma Luxe techniques </a:t>
            </a:r>
          </a:p>
        </p:txBody>
      </p:sp>
      <p:sp>
        <p:nvSpPr>
          <p:cNvPr id="18" name="Triangle isocèle 17">
            <a:extLst>
              <a:ext uri="{FF2B5EF4-FFF2-40B4-BE49-F238E27FC236}">
                <a16:creationId xmlns:a16="http://schemas.microsoft.com/office/drawing/2014/main" id="{3F1B8409-5E64-6398-78B3-349F7D7177EE}"/>
              </a:ext>
            </a:extLst>
          </p:cNvPr>
          <p:cNvSpPr/>
          <p:nvPr/>
        </p:nvSpPr>
        <p:spPr>
          <a:xfrm rot="5400000">
            <a:off x="5371200" y="1854814"/>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C2211BD8-8233-DDEE-152F-9C6944D4AFB6}"/>
              </a:ext>
            </a:extLst>
          </p:cNvPr>
          <p:cNvSpPr/>
          <p:nvPr/>
        </p:nvSpPr>
        <p:spPr>
          <a:xfrm>
            <a:off x="5748034" y="2277112"/>
            <a:ext cx="4520727" cy="36611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PHYTO-BAIN </a:t>
            </a:r>
            <a:r>
              <a:rPr lang="en-US"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on 2 small towels + 1 hot compress </a:t>
            </a:r>
            <a:endPar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845711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9138</TotalTime>
  <Words>4219</Words>
  <Application>Microsoft Office PowerPoint</Application>
  <PresentationFormat>Grand écran</PresentationFormat>
  <Paragraphs>558</Paragraphs>
  <Slides>26</Slides>
  <Notes>24</Notes>
  <HiddenSlides>0</HiddenSlides>
  <MMClips>1</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26</vt:i4>
      </vt:variant>
    </vt:vector>
  </HeadingPairs>
  <TitlesOfParts>
    <vt:vector size="44" baseType="lpstr">
      <vt:lpstr>Aptos</vt:lpstr>
      <vt:lpstr>Aptos Display</vt:lpstr>
      <vt:lpstr>Arial</vt:lpstr>
      <vt:lpstr>Calibri</vt:lpstr>
      <vt:lpstr>inherit</vt:lpstr>
      <vt:lpstr>Kyiv*Type Sans Regular</vt:lpstr>
      <vt:lpstr>KyivType Sans Medium2</vt:lpstr>
      <vt:lpstr>KyivType Sans2</vt:lpstr>
      <vt:lpstr>Noto Sans Symbols</vt:lpstr>
      <vt:lpstr>Optima</vt:lpstr>
      <vt:lpstr>Post Grotesk</vt:lpstr>
      <vt:lpstr>Roboto</vt:lpstr>
      <vt:lpstr>Roboto Black</vt:lpstr>
      <vt:lpstr>Roboto Light</vt:lpstr>
      <vt:lpstr>Roboto Light </vt:lpstr>
      <vt:lpstr>Söhne</vt:lpstr>
      <vt:lpstr>Wingdings</vt:lpstr>
      <vt:lpstr>Thème Office</vt:lpstr>
      <vt:lpstr>Présentation PowerPoint</vt:lpstr>
      <vt:lpstr>BOUGIE TAÏGA </vt:lpstr>
      <vt:lpstr>HISTORY</vt:lpstr>
      <vt:lpstr>BOUGIE TAÏGA </vt:lpstr>
      <vt:lpstr>BOUGIE TAÏGA </vt:lpstr>
      <vt:lpstr>BOUGIE TAÏGA </vt:lpstr>
      <vt:lpstr>BOUGIE TAÏGA </vt:lpstr>
      <vt:lpstr>BOUGIE TAÏGA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lastModifiedBy>BASSON Sophie</cp:lastModifiedBy>
  <cp:revision>23</cp:revision>
  <dcterms:created xsi:type="dcterms:W3CDTF">2024-08-29T09:41:40Z</dcterms:created>
  <dcterms:modified xsi:type="dcterms:W3CDTF">2024-11-13T14:44:13Z</dcterms:modified>
</cp:coreProperties>
</file>