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8"/>
  </p:notesMasterIdLst>
  <p:sldIdLst>
    <p:sldId id="283" r:id="rId2"/>
    <p:sldId id="311" r:id="rId3"/>
    <p:sldId id="2506" r:id="rId4"/>
    <p:sldId id="314" r:id="rId5"/>
    <p:sldId id="312" r:id="rId6"/>
    <p:sldId id="313" r:id="rId7"/>
    <p:sldId id="315" r:id="rId8"/>
    <p:sldId id="2490" r:id="rId9"/>
    <p:sldId id="2491" r:id="rId10"/>
    <p:sldId id="2492" r:id="rId11"/>
    <p:sldId id="2500" r:id="rId12"/>
    <p:sldId id="892" r:id="rId13"/>
    <p:sldId id="2108" r:id="rId14"/>
    <p:sldId id="2493" r:id="rId15"/>
    <p:sldId id="2498" r:id="rId16"/>
    <p:sldId id="376" r:id="rId17"/>
    <p:sldId id="2495" r:id="rId18"/>
    <p:sldId id="2496" r:id="rId19"/>
    <p:sldId id="2497" r:id="rId20"/>
    <p:sldId id="261" r:id="rId21"/>
    <p:sldId id="377" r:id="rId22"/>
    <p:sldId id="2499" r:id="rId23"/>
    <p:sldId id="2501" r:id="rId24"/>
    <p:sldId id="2502" r:id="rId25"/>
    <p:sldId id="2503" r:id="rId26"/>
    <p:sldId id="277" r:id="rId2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DCD7FA"/>
    <a:srgbClr val="B1A6F4"/>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67918" autoAdjust="0"/>
  </p:normalViewPr>
  <p:slideViewPr>
    <p:cSldViewPr snapToGrid="0">
      <p:cViewPr varScale="1">
        <p:scale>
          <a:sx n="71" d="100"/>
          <a:sy n="71" d="100"/>
        </p:scale>
        <p:origin x="2028" y="72"/>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5509DAD-C3D3-4E2E-93A0-8910BE8A58C8}" type="datetimeFigureOut">
              <a:rPr lang="fr-FR" smtClean="0"/>
              <a:t>18/11/2024</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7C23D69-1CB0-43B5-8F89-6A1B3D942DF9}" type="slidenum">
              <a:rPr lang="fr-FR" smtClean="0"/>
              <a:t>‹N°›</a:t>
            </a:fld>
            <a:endParaRPr lang="fr-FR"/>
          </a:p>
        </p:txBody>
      </p:sp>
    </p:spTree>
    <p:extLst>
      <p:ext uri="{BB962C8B-B14F-4D97-AF65-F5344CB8AC3E}">
        <p14:creationId xmlns:p14="http://schemas.microsoft.com/office/powerpoint/2010/main" val="37557904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normAutofit/>
          </a:bodyPr>
          <a:lstStyle/>
          <a:p>
            <a:endParaRPr lang="fr-FR"/>
          </a:p>
        </p:txBody>
      </p:sp>
      <p:sp>
        <p:nvSpPr>
          <p:cNvPr id="4" name="Espace réservé du numéro de diapositive 3"/>
          <p:cNvSpPr>
            <a:spLocks noGrp="1"/>
          </p:cNvSpPr>
          <p:nvPr>
            <p:ph type="sldNum" sz="quarter" idx="10"/>
          </p:nvPr>
        </p:nvSpPr>
        <p:spPr/>
        <p:txBody>
          <a:bodyPr/>
          <a:lstStyle/>
          <a:p>
            <a:fld id="{01163BAA-BE21-40F2-9CCF-37A2750FC20D}" type="slidenum">
              <a:rPr lang="fr-FR" smtClean="0"/>
              <a:t>1</a:t>
            </a:fld>
            <a:endParaRPr lang="fr-F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mj-lt"/>
              <a:buAutoNum type="arabicPeriod"/>
            </a:pPr>
            <a:r>
              <a:rPr lang="fr-FR" b="1" i="0" dirty="0">
                <a:solidFill>
                  <a:srgbClr val="0D0D0D"/>
                </a:solidFill>
                <a:effectLst/>
                <a:latin typeface="Söhne"/>
              </a:rPr>
              <a:t>Peau fine et délicate</a:t>
            </a:r>
            <a:r>
              <a:rPr lang="fr-FR" b="0" i="0" dirty="0">
                <a:solidFill>
                  <a:srgbClr val="0D0D0D"/>
                </a:solidFill>
                <a:effectLst/>
                <a:latin typeface="Söhne"/>
              </a:rPr>
              <a:t> : La peau autour des yeux est beaucoup plus fine que sur le reste du visage, avec une épaisseur moyenne d'environ 0,5 </a:t>
            </a:r>
            <a:r>
              <a:rPr lang="fr-FR" b="0" i="0" dirty="0" err="1">
                <a:solidFill>
                  <a:srgbClr val="0D0D0D"/>
                </a:solidFill>
                <a:effectLst/>
                <a:latin typeface="Söhne"/>
              </a:rPr>
              <a:t>mm.</a:t>
            </a:r>
            <a:r>
              <a:rPr lang="fr-FR" b="0" i="0" dirty="0">
                <a:solidFill>
                  <a:srgbClr val="0D0D0D"/>
                </a:solidFill>
                <a:effectLst/>
                <a:latin typeface="Söhne"/>
              </a:rPr>
              <a:t> Cette finesse la rend plus vulnérable aux dommages et aux signes de vieillissement.</a:t>
            </a:r>
          </a:p>
          <a:p>
            <a:pPr algn="l">
              <a:buFont typeface="+mj-lt"/>
              <a:buAutoNum type="arabicPeriod"/>
            </a:pPr>
            <a:r>
              <a:rPr lang="fr-FR" b="1" i="0" dirty="0">
                <a:solidFill>
                  <a:srgbClr val="0D0D0D"/>
                </a:solidFill>
                <a:effectLst/>
                <a:latin typeface="Söhne"/>
              </a:rPr>
              <a:t>Moins de glandes sébacées et sudoripares</a:t>
            </a:r>
            <a:r>
              <a:rPr lang="fr-FR" b="0" i="0" dirty="0">
                <a:solidFill>
                  <a:srgbClr val="0D0D0D"/>
                </a:solidFill>
                <a:effectLst/>
                <a:latin typeface="Söhne"/>
              </a:rPr>
              <a:t> : Le contour des yeux a moins de glandes sébacées et sudoripares par rapport à d'autres parties du visage, ce qui signifie qu'il a moins de capacité à produire du sébum pour hydrater la peau et à évacuer la transpiration, le rendant ainsi plus sujet à la sécheresse.</a:t>
            </a:r>
          </a:p>
          <a:p>
            <a:pPr algn="l">
              <a:buFont typeface="+mj-lt"/>
              <a:buAutoNum type="arabicPeriod"/>
            </a:pPr>
            <a:r>
              <a:rPr lang="fr-FR" b="1" i="0" dirty="0">
                <a:solidFill>
                  <a:srgbClr val="0D0D0D"/>
                </a:solidFill>
                <a:effectLst/>
                <a:latin typeface="Söhne"/>
              </a:rPr>
              <a:t>Absence de tissu adipeux</a:t>
            </a:r>
            <a:r>
              <a:rPr lang="fr-FR" b="0" i="0" dirty="0">
                <a:solidFill>
                  <a:srgbClr val="0D0D0D"/>
                </a:solidFill>
                <a:effectLst/>
                <a:latin typeface="Söhne"/>
              </a:rPr>
              <a:t> : Contrairement à d'autres zones du visage, le contour des yeux a peu ou pas de tissu adipeux sous-cutané pour le protéger et le rembourrer. Cela rend la peau plus sujette aux cernes, aux poches et aux rides.</a:t>
            </a:r>
          </a:p>
          <a:p>
            <a:pPr algn="l">
              <a:buFont typeface="+mj-lt"/>
              <a:buAutoNum type="arabicPeriod"/>
            </a:pPr>
            <a:r>
              <a:rPr lang="fr-FR" b="1" i="0" dirty="0">
                <a:solidFill>
                  <a:srgbClr val="0D0D0D"/>
                </a:solidFill>
                <a:effectLst/>
                <a:latin typeface="Söhne"/>
              </a:rPr>
              <a:t>Présence de muscles et de mouvements répétés</a:t>
            </a:r>
            <a:r>
              <a:rPr lang="fr-FR" b="0" i="0" dirty="0">
                <a:solidFill>
                  <a:srgbClr val="0D0D0D"/>
                </a:solidFill>
                <a:effectLst/>
                <a:latin typeface="Söhne"/>
              </a:rPr>
              <a:t> : Les muscles autour des yeux sont constamment en mouvement à cause des expressions faciales, comme les sourires, les clignements et les froncements de sourcils. Cette activité musculaire répétée peut contribuer à l'apparition de rides et de ridules.</a:t>
            </a:r>
          </a:p>
          <a:p>
            <a:pPr algn="l">
              <a:buFont typeface="+mj-lt"/>
              <a:buAutoNum type="arabicPeriod"/>
            </a:pPr>
            <a:r>
              <a:rPr lang="fr-FR" b="1" i="0" dirty="0">
                <a:solidFill>
                  <a:srgbClr val="0D0D0D"/>
                </a:solidFill>
                <a:effectLst/>
                <a:latin typeface="Söhne"/>
              </a:rPr>
              <a:t>Exposition constante aux éléments extérieurs</a:t>
            </a:r>
            <a:r>
              <a:rPr lang="fr-FR" b="0" i="0" dirty="0">
                <a:solidFill>
                  <a:srgbClr val="0D0D0D"/>
                </a:solidFill>
                <a:effectLst/>
                <a:latin typeface="Söhne"/>
              </a:rPr>
              <a:t> : Le contour des yeux est souvent exposé aux éléments extérieurs, tels que le soleil, le vent et la pollution, sans la protection naturelle offerte par les cils et les sourcils. Cela peut entraîner une dégradation prématurée de la peau et des dommages causés par les rayons UV.</a:t>
            </a:r>
          </a:p>
        </p:txBody>
      </p:sp>
      <p:sp>
        <p:nvSpPr>
          <p:cNvPr id="4" name="Espace réservé du numéro de diapositive 3"/>
          <p:cNvSpPr>
            <a:spLocks noGrp="1"/>
          </p:cNvSpPr>
          <p:nvPr>
            <p:ph type="sldNum" sz="quarter" idx="5"/>
          </p:nvPr>
        </p:nvSpPr>
        <p:spPr/>
        <p:txBody>
          <a:bodyPr/>
          <a:lstStyle/>
          <a:p>
            <a:fld id="{3471890B-BFCE-4BB6-8C33-AA23277DCFA3}" type="slidenum">
              <a:rPr lang="fr-FR" smtClean="0"/>
              <a:t>13</a:t>
            </a:fld>
            <a:endParaRPr lang="fr-FR"/>
          </a:p>
        </p:txBody>
      </p:sp>
    </p:spTree>
    <p:extLst>
      <p:ext uri="{BB962C8B-B14F-4D97-AF65-F5344CB8AC3E}">
        <p14:creationId xmlns:p14="http://schemas.microsoft.com/office/powerpoint/2010/main" val="23946124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just"/>
            <a:r>
              <a:rPr lang="fr-FR" b="0" i="0" dirty="0">
                <a:solidFill>
                  <a:srgbClr val="000000"/>
                </a:solidFill>
                <a:effectLst/>
                <a:highlight>
                  <a:srgbClr val="FFFFFF"/>
                </a:highlight>
                <a:latin typeface="inherit"/>
              </a:rPr>
              <a:t>FRONTAL :</a:t>
            </a:r>
          </a:p>
          <a:p>
            <a:pPr algn="just"/>
            <a:r>
              <a:rPr lang="fr-FR" b="0" i="0" dirty="0">
                <a:solidFill>
                  <a:srgbClr val="000000"/>
                </a:solidFill>
                <a:effectLst/>
                <a:highlight>
                  <a:srgbClr val="FFFFFF"/>
                </a:highlight>
                <a:latin typeface="inherit"/>
              </a:rPr>
              <a:t>Origine : bord antérieur de l’aponévrose </a:t>
            </a:r>
            <a:r>
              <a:rPr lang="fr-FR" b="0" i="0" dirty="0" err="1">
                <a:solidFill>
                  <a:srgbClr val="000000"/>
                </a:solidFill>
                <a:effectLst/>
                <a:highlight>
                  <a:srgbClr val="FFFFFF"/>
                </a:highlight>
                <a:latin typeface="inherit"/>
              </a:rPr>
              <a:t>épicranienne</a:t>
            </a:r>
            <a:r>
              <a:rPr lang="fr-FR" b="0" i="0" dirty="0">
                <a:solidFill>
                  <a:srgbClr val="000000"/>
                </a:solidFill>
                <a:effectLst/>
                <a:highlight>
                  <a:srgbClr val="FFFFFF"/>
                </a:highlight>
                <a:latin typeface="inherit"/>
              </a:rPr>
              <a:t>.</a:t>
            </a:r>
          </a:p>
          <a:p>
            <a:pPr algn="just"/>
            <a:r>
              <a:rPr lang="fr-FR" b="0" i="0" dirty="0">
                <a:solidFill>
                  <a:srgbClr val="000000"/>
                </a:solidFill>
                <a:effectLst/>
                <a:highlight>
                  <a:srgbClr val="FFFFFF"/>
                </a:highlight>
                <a:latin typeface="inherit"/>
              </a:rPr>
              <a:t>Terminaison: peau des régions </a:t>
            </a:r>
            <a:r>
              <a:rPr lang="fr-FR" b="0" i="0" dirty="0" err="1">
                <a:solidFill>
                  <a:srgbClr val="000000"/>
                </a:solidFill>
                <a:effectLst/>
                <a:highlight>
                  <a:srgbClr val="FFFFFF"/>
                </a:highlight>
                <a:latin typeface="inherit"/>
              </a:rPr>
              <a:t>sourcillière</a:t>
            </a:r>
            <a:r>
              <a:rPr lang="fr-FR" b="0" i="0" dirty="0">
                <a:solidFill>
                  <a:srgbClr val="000000"/>
                </a:solidFill>
                <a:effectLst/>
                <a:highlight>
                  <a:srgbClr val="FFFFFF"/>
                </a:highlight>
                <a:latin typeface="inherit"/>
              </a:rPr>
              <a:t> et </a:t>
            </a:r>
            <a:r>
              <a:rPr lang="fr-FR" b="0" i="0" dirty="0" err="1">
                <a:solidFill>
                  <a:srgbClr val="000000"/>
                </a:solidFill>
                <a:effectLst/>
                <a:highlight>
                  <a:srgbClr val="FFFFFF"/>
                </a:highlight>
                <a:latin typeface="inherit"/>
              </a:rPr>
              <a:t>intersourcillière</a:t>
            </a:r>
            <a:r>
              <a:rPr lang="fr-FR" b="0" i="0" dirty="0">
                <a:solidFill>
                  <a:srgbClr val="000000"/>
                </a:solidFill>
                <a:effectLst/>
                <a:highlight>
                  <a:srgbClr val="FFFFFF"/>
                </a:highlight>
                <a:latin typeface="inherit"/>
              </a:rPr>
              <a:t>.</a:t>
            </a:r>
          </a:p>
          <a:p>
            <a:pPr algn="just"/>
            <a:r>
              <a:rPr lang="fr-FR" b="0" i="0" dirty="0">
                <a:solidFill>
                  <a:srgbClr val="000000"/>
                </a:solidFill>
                <a:effectLst/>
                <a:highlight>
                  <a:srgbClr val="FFFFFF"/>
                </a:highlight>
                <a:latin typeface="inherit"/>
              </a:rPr>
              <a:t>Action: élève les sourcils et plisse la peau du front</a:t>
            </a:r>
          </a:p>
          <a:p>
            <a:pPr algn="just"/>
            <a:r>
              <a:rPr lang="fr-FR" b="0" i="0" dirty="0">
                <a:solidFill>
                  <a:srgbClr val="000000"/>
                </a:solidFill>
                <a:effectLst/>
                <a:highlight>
                  <a:srgbClr val="FFFFFF"/>
                </a:highlight>
                <a:latin typeface="inherit"/>
              </a:rPr>
              <a:t>Mimique: étonnement, attention</a:t>
            </a:r>
          </a:p>
          <a:p>
            <a:pPr algn="just"/>
            <a:endParaRPr lang="fr-FR" b="0" i="0" dirty="0">
              <a:solidFill>
                <a:srgbClr val="000000"/>
              </a:solidFill>
              <a:effectLst/>
              <a:highlight>
                <a:srgbClr val="FFFFFF"/>
              </a:highlight>
              <a:latin typeface="inherit"/>
            </a:endParaRPr>
          </a:p>
          <a:p>
            <a:pPr algn="just"/>
            <a:r>
              <a:rPr lang="fr-FR" b="0" i="0" dirty="0">
                <a:solidFill>
                  <a:srgbClr val="000000"/>
                </a:solidFill>
                <a:effectLst/>
                <a:highlight>
                  <a:srgbClr val="FFFFFF"/>
                </a:highlight>
                <a:latin typeface="inherit"/>
              </a:rPr>
              <a:t>CORRUGATEUR DU SOURCIL (SOURCILLIER) :</a:t>
            </a:r>
          </a:p>
          <a:p>
            <a:pPr algn="just"/>
            <a:r>
              <a:rPr lang="fr-FR" b="0" i="0" dirty="0">
                <a:solidFill>
                  <a:srgbClr val="000000"/>
                </a:solidFill>
                <a:effectLst/>
                <a:highlight>
                  <a:srgbClr val="FFFFFF"/>
                </a:highlight>
                <a:latin typeface="inherit"/>
              </a:rPr>
              <a:t>Origine: partie interne de l’arcade </a:t>
            </a:r>
            <a:r>
              <a:rPr lang="fr-FR" b="0" i="0" dirty="0" err="1">
                <a:solidFill>
                  <a:srgbClr val="000000"/>
                </a:solidFill>
                <a:effectLst/>
                <a:highlight>
                  <a:srgbClr val="FFFFFF"/>
                </a:highlight>
                <a:latin typeface="inherit"/>
              </a:rPr>
              <a:t>sourcillière</a:t>
            </a:r>
            <a:endParaRPr lang="fr-FR" b="0" i="0" dirty="0">
              <a:solidFill>
                <a:srgbClr val="000000"/>
              </a:solidFill>
              <a:effectLst/>
              <a:highlight>
                <a:srgbClr val="FFFFFF"/>
              </a:highlight>
              <a:latin typeface="inherit"/>
            </a:endParaRPr>
          </a:p>
          <a:p>
            <a:pPr algn="just"/>
            <a:r>
              <a:rPr lang="fr-FR" b="0" i="0" dirty="0">
                <a:solidFill>
                  <a:srgbClr val="000000"/>
                </a:solidFill>
                <a:effectLst/>
                <a:highlight>
                  <a:srgbClr val="FFFFFF"/>
                </a:highlight>
                <a:latin typeface="inherit"/>
              </a:rPr>
              <a:t>Terminaison: face profonde de la peau du sourcil</a:t>
            </a:r>
          </a:p>
          <a:p>
            <a:pPr algn="just"/>
            <a:r>
              <a:rPr lang="fr-FR" b="0" i="0" dirty="0">
                <a:solidFill>
                  <a:srgbClr val="000000"/>
                </a:solidFill>
                <a:effectLst/>
                <a:highlight>
                  <a:srgbClr val="FFFFFF"/>
                </a:highlight>
                <a:latin typeface="inherit"/>
              </a:rPr>
              <a:t>Action: attire vers le bas la tête du sourcil</a:t>
            </a:r>
          </a:p>
          <a:p>
            <a:pPr algn="just"/>
            <a:r>
              <a:rPr lang="fr-FR" b="0" i="0" dirty="0">
                <a:solidFill>
                  <a:srgbClr val="000000"/>
                </a:solidFill>
                <a:effectLst/>
                <a:highlight>
                  <a:srgbClr val="FFFFFF"/>
                </a:highlight>
                <a:latin typeface="inherit"/>
              </a:rPr>
              <a:t>Mimique: sévérité, douleur. Creuse un sillon longitudinal entre les sourcils qui peut devenir permanent avec l’âge</a:t>
            </a:r>
          </a:p>
          <a:p>
            <a:pPr algn="just"/>
            <a:endParaRPr lang="fr-FR" b="0" i="0" dirty="0">
              <a:solidFill>
                <a:srgbClr val="000000"/>
              </a:solidFill>
              <a:effectLst/>
              <a:highlight>
                <a:srgbClr val="FFFFFF"/>
              </a:highlight>
              <a:latin typeface="inherit"/>
            </a:endParaRPr>
          </a:p>
          <a:p>
            <a:pPr algn="just"/>
            <a:r>
              <a:rPr lang="fr-FR" b="0" i="0" dirty="0">
                <a:solidFill>
                  <a:srgbClr val="000000"/>
                </a:solidFill>
                <a:effectLst/>
                <a:highlight>
                  <a:srgbClr val="FFFFFF"/>
                </a:highlight>
                <a:latin typeface="inherit"/>
              </a:rPr>
              <a:t>ORBICULAIRE DE L’OEIL:</a:t>
            </a:r>
          </a:p>
          <a:p>
            <a:pPr algn="just"/>
            <a:r>
              <a:rPr lang="fr-FR" b="0" i="0" dirty="0">
                <a:solidFill>
                  <a:srgbClr val="000000"/>
                </a:solidFill>
                <a:effectLst/>
                <a:highlight>
                  <a:srgbClr val="FFFFFF"/>
                </a:highlight>
                <a:latin typeface="inherit"/>
              </a:rPr>
              <a:t>Portion palpébrale: assure le réflexe de battement des paupières</a:t>
            </a:r>
          </a:p>
          <a:p>
            <a:pPr algn="just"/>
            <a:r>
              <a:rPr lang="fr-FR" b="0" i="0" dirty="0">
                <a:solidFill>
                  <a:srgbClr val="000000"/>
                </a:solidFill>
                <a:effectLst/>
                <a:highlight>
                  <a:srgbClr val="FFFFFF"/>
                </a:highlight>
                <a:latin typeface="inherit"/>
              </a:rPr>
              <a:t>Portion orbitaire: occlusion complète des paupières </a:t>
            </a:r>
          </a:p>
          <a:p>
            <a:pPr algn="just"/>
            <a:endParaRPr lang="fr-FR" b="0" i="0" dirty="0">
              <a:solidFill>
                <a:srgbClr val="000000"/>
              </a:solidFill>
              <a:effectLst/>
              <a:highlight>
                <a:srgbClr val="FFFFFF"/>
              </a:highlight>
              <a:latin typeface="inherit"/>
            </a:endParaRPr>
          </a:p>
          <a:p>
            <a:pPr algn="just"/>
            <a:r>
              <a:rPr lang="fr-FR" b="0" i="0" dirty="0">
                <a:solidFill>
                  <a:srgbClr val="000000"/>
                </a:solidFill>
                <a:effectLst/>
                <a:highlight>
                  <a:srgbClr val="FFFFFF"/>
                </a:highlight>
                <a:latin typeface="inherit"/>
              </a:rPr>
              <a:t>PROCERUS (PYRAMIDAL): </a:t>
            </a:r>
          </a:p>
          <a:p>
            <a:pPr algn="just"/>
            <a:r>
              <a:rPr lang="fr-FR" b="0" i="0" dirty="0">
                <a:solidFill>
                  <a:srgbClr val="000000"/>
                </a:solidFill>
                <a:effectLst/>
                <a:highlight>
                  <a:srgbClr val="FFFFFF"/>
                </a:highlight>
                <a:latin typeface="inherit"/>
              </a:rPr>
              <a:t>Origine: os nasal</a:t>
            </a:r>
          </a:p>
          <a:p>
            <a:pPr algn="just"/>
            <a:r>
              <a:rPr lang="fr-FR" b="0" i="0" dirty="0">
                <a:solidFill>
                  <a:srgbClr val="000000"/>
                </a:solidFill>
                <a:effectLst/>
                <a:highlight>
                  <a:srgbClr val="FFFFFF"/>
                </a:highlight>
                <a:latin typeface="inherit"/>
              </a:rPr>
              <a:t>Terminaison: peau de l’espace inter-sourcilier</a:t>
            </a:r>
          </a:p>
          <a:p>
            <a:pPr algn="just"/>
            <a:r>
              <a:rPr lang="fr-FR" b="0" i="0" dirty="0">
                <a:solidFill>
                  <a:srgbClr val="000000"/>
                </a:solidFill>
                <a:effectLst/>
                <a:highlight>
                  <a:srgbClr val="FFFFFF"/>
                </a:highlight>
                <a:latin typeface="inherit"/>
              </a:rPr>
              <a:t>Action: abaisse l’espace inter-sourcilier</a:t>
            </a:r>
          </a:p>
          <a:p>
            <a:pPr algn="just"/>
            <a:r>
              <a:rPr lang="fr-FR" b="0" i="0" dirty="0">
                <a:solidFill>
                  <a:srgbClr val="000000"/>
                </a:solidFill>
                <a:effectLst/>
                <a:highlight>
                  <a:srgbClr val="FFFFFF"/>
                </a:highlight>
                <a:latin typeface="inherit"/>
              </a:rPr>
              <a:t>Mimique: agressivité, détermine un sillon transversal à la racine du nez</a:t>
            </a:r>
          </a:p>
          <a:p>
            <a:pPr algn="just"/>
            <a:endParaRPr lang="fr-FR" b="0" i="0" dirty="0">
              <a:solidFill>
                <a:srgbClr val="000000"/>
              </a:solidFill>
              <a:effectLst/>
              <a:highlight>
                <a:srgbClr val="FFFFFF"/>
              </a:highlight>
              <a:latin typeface="inherit"/>
            </a:endParaRPr>
          </a:p>
          <a:p>
            <a:pPr algn="just"/>
            <a:endParaRPr lang="fr-FR" b="0" i="0" dirty="0">
              <a:solidFill>
                <a:srgbClr val="000000"/>
              </a:solidFill>
              <a:effectLst/>
              <a:highlight>
                <a:srgbClr val="FFFFFF"/>
              </a:highlight>
              <a:latin typeface="inherit"/>
            </a:endParaRPr>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14</a:t>
            </a:fld>
            <a:endParaRPr lang="fr-FR"/>
          </a:p>
        </p:txBody>
      </p:sp>
    </p:spTree>
    <p:extLst>
      <p:ext uri="{BB962C8B-B14F-4D97-AF65-F5344CB8AC3E}">
        <p14:creationId xmlns:p14="http://schemas.microsoft.com/office/powerpoint/2010/main" val="427072932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0" i="0" dirty="0">
                <a:solidFill>
                  <a:srgbClr val="000000"/>
                </a:solidFill>
                <a:effectLst/>
                <a:highlight>
                  <a:srgbClr val="FBF9F7"/>
                </a:highlight>
                <a:latin typeface="Post Grotesk"/>
              </a:rPr>
              <a:t>La peau du contour des yeux a tendance à être plus rapidement marquée par les signes du vieillissement par rapport aux autres zones du corps.</a:t>
            </a:r>
          </a:p>
          <a:p>
            <a:endParaRPr lang="fr-FR" b="0" i="0" dirty="0">
              <a:solidFill>
                <a:srgbClr val="000000"/>
              </a:solidFill>
              <a:effectLst/>
              <a:highlight>
                <a:srgbClr val="FBF9F7"/>
              </a:highlight>
              <a:latin typeface="Post Grotesk"/>
            </a:endParaRPr>
          </a:p>
          <a:p>
            <a:r>
              <a:rPr lang="fr-FR" b="0" i="0" dirty="0">
                <a:solidFill>
                  <a:srgbClr val="000000"/>
                </a:solidFill>
                <a:effectLst/>
                <a:highlight>
                  <a:srgbClr val="FBF9F7"/>
                </a:highlight>
                <a:latin typeface="Post Grotesk"/>
              </a:rPr>
              <a:t>Dans une étude, des scientifiques ont mesuré l’âge biologique de la peau autour des yeux et l’ont comparé à la peau des tempes. Ils ont découvert que la peau sous les yeux était biologiquement plus âgée de 20 ans que celle des tempes. </a:t>
            </a:r>
          </a:p>
          <a:p>
            <a:r>
              <a:rPr lang="fr-FR" b="0" i="0" dirty="0">
                <a:solidFill>
                  <a:srgbClr val="000000"/>
                </a:solidFill>
                <a:effectLst/>
                <a:highlight>
                  <a:srgbClr val="FBF9F7"/>
                </a:highlight>
                <a:latin typeface="Post Grotesk"/>
              </a:rPr>
              <a:t>En effet, le contour des yeux serait fondamentalement différent en termes de structure que celle des autres parties du corps. Effectivement, plusieurs facteurs rendent les yeux plus vulnérables.</a:t>
            </a:r>
          </a:p>
          <a:p>
            <a:r>
              <a:rPr lang="fr-FR" b="0" i="0" dirty="0">
                <a:solidFill>
                  <a:srgbClr val="000000"/>
                </a:solidFill>
                <a:effectLst/>
                <a:highlight>
                  <a:srgbClr val="FBF9F7"/>
                </a:highlight>
                <a:latin typeface="Post Grotesk"/>
              </a:rPr>
              <a:t>Il a été montré que la peau périoculaire exprimait des niveaux de sénescence cellulaire significativement plus élevés que les autres zones du visage. Cela signifierait que la peau autour des yeux perd sa capacité à réparer et régénérer efficacement les dommages avec un arrêt irréversible de la prolifération des cellules cutanées. De plus, il a aussi été constaté que les voies de réparation de l'ADN étaient plus faibles dans cette zone, ce qui suggère que l'insuffisance de la réparation de l'ADN pourrait être un facteur sous-jacent aux signes rapides de vieillissement visibles.</a:t>
            </a:r>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15</a:t>
            </a:fld>
            <a:endParaRPr lang="fr-FR"/>
          </a:p>
        </p:txBody>
      </p:sp>
    </p:spTree>
    <p:extLst>
      <p:ext uri="{BB962C8B-B14F-4D97-AF65-F5344CB8AC3E}">
        <p14:creationId xmlns:p14="http://schemas.microsoft.com/office/powerpoint/2010/main" val="113672490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142875" y="127000"/>
            <a:ext cx="7142163" cy="4017963"/>
          </a:xfrm>
        </p:spPr>
      </p:sp>
      <p:sp>
        <p:nvSpPr>
          <p:cNvPr id="3" name="Espace réservé des notes 2"/>
          <p:cNvSpPr>
            <a:spLocks noGrp="1"/>
          </p:cNvSpPr>
          <p:nvPr>
            <p:ph type="body" idx="1"/>
          </p:nvPr>
        </p:nvSpPr>
        <p:spPr>
          <a:xfrm>
            <a:off x="209486" y="4301059"/>
            <a:ext cx="6184897" cy="5795162"/>
          </a:xfrm>
        </p:spPr>
        <p:txBody>
          <a:bodyPr/>
          <a:lstStyle/>
          <a:p>
            <a:r>
              <a:rPr lang="en-US" sz="1600" dirty="0"/>
              <a:t>Examinons maintenant cette nouvelle formule de NUTRI-CONTOUR</a:t>
            </a:r>
          </a:p>
          <a:p>
            <a:endParaRPr lang="en-US" sz="1600" dirty="0"/>
          </a:p>
          <a:p>
            <a:r>
              <a:rPr lang="en-US" sz="1600" dirty="0"/>
              <a:t>Pourcentage actuel d'ingrédients d'origine naturelle : 65%</a:t>
            </a:r>
            <a:r>
              <a:rPr lang="en-US" sz="1600" dirty="0">
                <a:solidFill>
                  <a:srgbClr val="3E3E3E"/>
                </a:solidFill>
              </a:rPr>
              <a:t>, sans aucun ingrédient biologique. </a:t>
            </a:r>
            <a:br>
              <a:rPr lang="en-US" sz="1600" dirty="0">
                <a:solidFill>
                  <a:srgbClr val="3E3E3E"/>
                </a:solidFill>
              </a:rPr>
            </a:br>
            <a:r>
              <a:rPr lang="en-US" sz="1600" dirty="0">
                <a:solidFill>
                  <a:srgbClr val="3E3E3E"/>
                </a:solidFill>
              </a:rPr>
              <a:t>Nous aurons désormais 98% d'ION, dont 21% d'origine biologique (camomille, glycérine et huile d'olive) )= formule propre &amp; plus naturelle. </a:t>
            </a:r>
          </a:p>
          <a:p>
            <a:endParaRPr lang="en-US" sz="1600" dirty="0">
              <a:solidFill>
                <a:srgbClr val="3E3E3E"/>
              </a:solidFill>
            </a:endParaRPr>
          </a:p>
          <a:p>
            <a:pPr defTabSz="946313">
              <a:defRPr/>
            </a:pPr>
            <a:r>
              <a:rPr lang="fr-FR" sz="1600" dirty="0" err="1">
                <a:solidFill>
                  <a:srgbClr val="3E3E3E"/>
                </a:solidFill>
                <a:ea typeface="Calibri" panose="020F0502020204030204" pitchFamily="34" charset="0"/>
                <a:cs typeface="Calibri" panose="020F0502020204030204" pitchFamily="34" charset="0"/>
              </a:rPr>
              <a:t>Ingrédients </a:t>
            </a:r>
            <a:r>
              <a:rPr lang="fr-FR" sz="1600" dirty="0">
                <a:solidFill>
                  <a:srgbClr val="3E3E3E"/>
                </a:solidFill>
                <a:ea typeface="Calibri" panose="020F0502020204030204" pitchFamily="34" charset="0"/>
                <a:cs typeface="Calibri" panose="020F0502020204030204" pitchFamily="34" charset="0"/>
              </a:rPr>
              <a:t>principaux : </a:t>
            </a:r>
            <a:r>
              <a:rPr lang="en-US" sz="1600" dirty="0">
                <a:solidFill>
                  <a:srgbClr val="3E3E3E"/>
                </a:solidFill>
                <a:ea typeface="Roboto Light" panose="02000000000000000000" pitchFamily="2" charset="0"/>
              </a:rPr>
              <a:t>Camomille bio + Niacinamide</a:t>
            </a:r>
            <a:endParaRPr lang="fr-FR" sz="1600" dirty="0">
              <a:solidFill>
                <a:srgbClr val="3E3E3E"/>
              </a:solidFill>
              <a:ea typeface="Calibri" panose="020F0502020204030204" pitchFamily="34" charset="0"/>
              <a:cs typeface="Calibri" panose="020F0502020204030204" pitchFamily="34" charset="0"/>
            </a:endParaRPr>
          </a:p>
          <a:p>
            <a:pPr defTabSz="946313">
              <a:defRPr/>
            </a:pPr>
            <a:r>
              <a:rPr lang="fr-FR" sz="1600" dirty="0" err="1">
                <a:solidFill>
                  <a:srgbClr val="3E3E3E"/>
                </a:solidFill>
                <a:ea typeface="Calibri" panose="020F0502020204030204" pitchFamily="34" charset="0"/>
                <a:cs typeface="Calibri" panose="020F0502020204030204" pitchFamily="34" charset="0"/>
              </a:rPr>
              <a:t>Passage </a:t>
            </a:r>
            <a:r>
              <a:rPr lang="fr-FR" sz="1600" dirty="0">
                <a:solidFill>
                  <a:srgbClr val="3E3E3E"/>
                </a:solidFill>
                <a:ea typeface="Calibri" panose="020F0502020204030204" pitchFamily="34" charset="0"/>
                <a:cs typeface="Calibri" panose="020F0502020204030204" pitchFamily="34" charset="0"/>
              </a:rPr>
              <a:t>à la </a:t>
            </a:r>
            <a:r>
              <a:rPr lang="fr-FR" sz="1600" dirty="0" err="1">
                <a:solidFill>
                  <a:srgbClr val="3E3E3E"/>
                </a:solidFill>
                <a:ea typeface="Calibri" panose="020F0502020204030204" pitchFamily="34" charset="0"/>
                <a:cs typeface="Calibri" panose="020F0502020204030204" pitchFamily="34" charset="0"/>
              </a:rPr>
              <a:t>camomille </a:t>
            </a:r>
            <a:r>
              <a:rPr lang="fr-FR" sz="1600" b="1" dirty="0" err="1">
                <a:solidFill>
                  <a:srgbClr val="3E3E3E"/>
                </a:solidFill>
                <a:ea typeface="Calibri" panose="020F0502020204030204" pitchFamily="34" charset="0"/>
                <a:cs typeface="Calibri" panose="020F0502020204030204" pitchFamily="34" charset="0"/>
              </a:rPr>
              <a:t>biologique</a:t>
            </a:r>
            <a:endParaRPr lang="fr-FR" sz="1600" dirty="0">
              <a:solidFill>
                <a:srgbClr val="3E3E3E"/>
              </a:solidFill>
              <a:ea typeface="Calibri" panose="020F0502020204030204" pitchFamily="34" charset="0"/>
              <a:cs typeface="Calibri" panose="020F0502020204030204" pitchFamily="34" charset="0"/>
            </a:endParaRPr>
          </a:p>
          <a:p>
            <a:pPr defTabSz="946313">
              <a:defRPr/>
            </a:pPr>
            <a:r>
              <a:rPr lang="fr-FR" sz="1600" dirty="0">
                <a:solidFill>
                  <a:srgbClr val="3E3E3E"/>
                </a:solidFill>
                <a:ea typeface="Calibri" panose="020F0502020204030204" pitchFamily="34" charset="0"/>
                <a:cs typeface="Calibri" panose="020F0502020204030204" pitchFamily="34" charset="0"/>
              </a:rPr>
              <a:t>Niacinamide </a:t>
            </a:r>
            <a:r>
              <a:rPr lang="fr-FR" sz="1600" dirty="0" err="1">
                <a:solidFill>
                  <a:srgbClr val="3E3E3E"/>
                </a:solidFill>
                <a:ea typeface="Calibri" panose="020F0502020204030204" pitchFamily="34" charset="0"/>
                <a:cs typeface="Calibri" panose="020F0502020204030204" pitchFamily="34" charset="0"/>
              </a:rPr>
              <a:t>déjà présent </a:t>
            </a:r>
            <a:r>
              <a:rPr lang="fr-FR" sz="1600" dirty="0">
                <a:solidFill>
                  <a:srgbClr val="3E3E3E"/>
                </a:solidFill>
                <a:ea typeface="Calibri" panose="020F0502020204030204" pitchFamily="34" charset="0"/>
                <a:cs typeface="Calibri" panose="020F0502020204030204" pitchFamily="34" charset="0"/>
              </a:rPr>
              <a:t>mais non </a:t>
            </a:r>
            <a:r>
              <a:rPr lang="fr-FR" sz="1600" dirty="0" err="1">
                <a:solidFill>
                  <a:srgbClr val="3E3E3E"/>
                </a:solidFill>
                <a:ea typeface="Calibri" panose="020F0502020204030204" pitchFamily="34" charset="0"/>
                <a:cs typeface="Calibri" panose="020F0502020204030204" pitchFamily="34" charset="0"/>
              </a:rPr>
              <a:t>valorisé </a:t>
            </a:r>
            <a:r>
              <a:rPr lang="fr-FR" sz="1600" dirty="0">
                <a:solidFill>
                  <a:srgbClr val="3E3E3E"/>
                </a:solidFill>
                <a:ea typeface="Calibri" panose="020F0502020204030204" pitchFamily="34" charset="0"/>
                <a:cs typeface="Calibri" panose="020F0502020204030204" pitchFamily="34" charset="0"/>
              </a:rPr>
              <a:t>(= vit B3/PP). Le niacinamide </a:t>
            </a:r>
            <a:r>
              <a:rPr lang="fr-FR" sz="1600" dirty="0" err="1">
                <a:solidFill>
                  <a:srgbClr val="3E3E3E"/>
                </a:solidFill>
                <a:ea typeface="Calibri" panose="020F0502020204030204" pitchFamily="34" charset="0"/>
                <a:cs typeface="Calibri" panose="020F0502020204030204" pitchFamily="34" charset="0"/>
              </a:rPr>
              <a:t>est </a:t>
            </a:r>
            <a:r>
              <a:rPr lang="fr-FR" sz="1600" dirty="0">
                <a:solidFill>
                  <a:srgbClr val="3E3E3E"/>
                </a:solidFill>
                <a:ea typeface="Calibri" panose="020F0502020204030204" pitchFamily="34" charset="0"/>
                <a:cs typeface="Calibri" panose="020F0502020204030204" pitchFamily="34" charset="0"/>
              </a:rPr>
              <a:t>un </a:t>
            </a:r>
            <a:r>
              <a:rPr lang="fr-FR" sz="1600" dirty="0" err="1">
                <a:solidFill>
                  <a:srgbClr val="3E3E3E"/>
                </a:solidFill>
                <a:ea typeface="Calibri" panose="020F0502020204030204" pitchFamily="34" charset="0"/>
                <a:cs typeface="Calibri" panose="020F0502020204030204" pitchFamily="34" charset="0"/>
              </a:rPr>
              <a:t>ingrédient </a:t>
            </a:r>
            <a:r>
              <a:rPr lang="fr-FR" sz="1600" dirty="0">
                <a:solidFill>
                  <a:srgbClr val="3E3E3E"/>
                </a:solidFill>
                <a:ea typeface="Calibri" panose="020F0502020204030204" pitchFamily="34" charset="0"/>
                <a:cs typeface="Calibri" panose="020F0502020204030204" pitchFamily="34" charset="0"/>
              </a:rPr>
              <a:t>à la mode </a:t>
            </a:r>
            <a:r>
              <a:rPr lang="fr-FR" sz="1600" dirty="0" err="1">
                <a:solidFill>
                  <a:srgbClr val="3E3E3E"/>
                </a:solidFill>
                <a:ea typeface="Calibri" panose="020F0502020204030204" pitchFamily="34" charset="0"/>
                <a:cs typeface="Calibri" panose="020F0502020204030204" pitchFamily="34" charset="0"/>
              </a:rPr>
              <a:t>aux propriétés apaisantes </a:t>
            </a:r>
            <a:r>
              <a:rPr lang="fr-FR" sz="1600" dirty="0">
                <a:solidFill>
                  <a:srgbClr val="3E3E3E"/>
                </a:solidFill>
                <a:ea typeface="Calibri" panose="020F0502020204030204" pitchFamily="34" charset="0"/>
                <a:cs typeface="Calibri" panose="020F0502020204030204" pitchFamily="34" charset="0"/>
              </a:rPr>
              <a:t>et </a:t>
            </a:r>
            <a:r>
              <a:rPr lang="fr-FR" sz="1600" dirty="0" err="1">
                <a:solidFill>
                  <a:srgbClr val="3E3E3E"/>
                </a:solidFill>
                <a:ea typeface="Calibri" panose="020F0502020204030204" pitchFamily="34" charset="0"/>
                <a:cs typeface="Calibri" panose="020F0502020204030204" pitchFamily="34" charset="0"/>
              </a:rPr>
              <a:t>réparatrices</a:t>
            </a:r>
            <a:endParaRPr lang="fr-FR" sz="1600" dirty="0">
              <a:solidFill>
                <a:srgbClr val="FF0000"/>
              </a:solidFill>
            </a:endParaRPr>
          </a:p>
        </p:txBody>
      </p:sp>
      <p:sp>
        <p:nvSpPr>
          <p:cNvPr id="4" name="Espace réservé du numéro de diapositive 3"/>
          <p:cNvSpPr>
            <a:spLocks noGrp="1"/>
          </p:cNvSpPr>
          <p:nvPr>
            <p:ph type="sldNum" sz="quarter" idx="10"/>
          </p:nvPr>
        </p:nvSpPr>
        <p:spPr/>
        <p:txBody>
          <a:bodyPr/>
          <a:lstStyle/>
          <a:p>
            <a:pPr marL="0" marR="0" lvl="0" indent="0" algn="r" defTabSz="946313" rtl="0" eaLnBrk="1" fontAlgn="auto" latinLnBrk="0" hangingPunct="1">
              <a:lnSpc>
                <a:spcPct val="100000"/>
              </a:lnSpc>
              <a:spcBef>
                <a:spcPts val="0"/>
              </a:spcBef>
              <a:spcAft>
                <a:spcPts val="0"/>
              </a:spcAft>
              <a:buClrTx/>
              <a:buSzTx/>
              <a:buFontTx/>
              <a:buNone/>
              <a:tabLst/>
              <a:defRPr/>
            </a:pPr>
            <a:fld id="{1D2D63E3-0550-4826-886B-56ADBA66688D}"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46313" rtl="0" eaLnBrk="1" fontAlgn="auto" latinLnBrk="0" hangingPunct="1">
                <a:lnSpc>
                  <a:spcPct val="100000"/>
                </a:lnSpc>
                <a:spcBef>
                  <a:spcPts val="0"/>
                </a:spcBef>
                <a:spcAft>
                  <a:spcPts val="0"/>
                </a:spcAft>
                <a:buClrTx/>
                <a:buSzTx/>
                <a:buFontTx/>
                <a:buNone/>
                <a:tabLst/>
                <a:defRPr/>
              </a:pPr>
              <a:t>16</a:t>
            </a:fld>
            <a:endParaRPr kumimoji="0" lang="fr-FR"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71602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b="1" dirty="0"/>
              <a:t>Nom scientifique :</a:t>
            </a:r>
            <a:r>
              <a:rPr lang="fr-FR" dirty="0"/>
              <a:t> </a:t>
            </a:r>
            <a:r>
              <a:rPr lang="fr-FR" i="1" dirty="0" err="1"/>
              <a:t>Anthemis</a:t>
            </a:r>
            <a:r>
              <a:rPr lang="fr-FR" i="1" dirty="0"/>
              <a:t> </a:t>
            </a:r>
            <a:r>
              <a:rPr lang="fr-FR" i="1" dirty="0" err="1"/>
              <a:t>nobilis</a:t>
            </a:r>
            <a:r>
              <a:rPr lang="fr-FR" dirty="0"/>
              <a:t> ou </a:t>
            </a:r>
            <a:r>
              <a:rPr lang="fr-FR" i="1" dirty="0" err="1"/>
              <a:t>Chamaemelum</a:t>
            </a:r>
            <a:r>
              <a:rPr lang="fr-FR" i="1" dirty="0"/>
              <a:t> </a:t>
            </a:r>
            <a:r>
              <a:rPr lang="fr-FR" i="1" dirty="0" err="1"/>
              <a:t>nobile</a:t>
            </a:r>
            <a:endParaRPr lang="fr-FR" dirty="0"/>
          </a:p>
          <a:p>
            <a:r>
              <a:rPr lang="fr-FR" dirty="0"/>
              <a:t>La camomille romaine, également connue sous le nom de vraie camomille ou camomille commune, est une plante vivace à croissance lente. Ses tiges sont ramifiées et ses feuilles sont vertes et duveteuses, donnant à la plante une apparence plumeuse. Les fleurs, qui apparaissent de la fin juillet à septembre, ressemblent beaucoup aux marguerites.</a:t>
            </a:r>
          </a:p>
          <a:p>
            <a:endParaRPr lang="fr-FR" dirty="0"/>
          </a:p>
          <a:p>
            <a:r>
              <a:rPr lang="fr-FR" b="1" dirty="0"/>
              <a:t>Propriétés cosmétiques</a:t>
            </a:r>
          </a:p>
          <a:p>
            <a:r>
              <a:rPr lang="fr-FR" dirty="0"/>
              <a:t>L'extrait de camomille possède plusieurs activités protectrices :</a:t>
            </a:r>
          </a:p>
          <a:p>
            <a:endParaRPr lang="fr-FR" dirty="0"/>
          </a:p>
          <a:p>
            <a:pPr>
              <a:buFont typeface="Arial" panose="020B0604020202020204" pitchFamily="34" charset="0"/>
              <a:buChar char="•"/>
            </a:pPr>
            <a:r>
              <a:rPr lang="fr-FR" b="1" dirty="0"/>
              <a:t>Antioxydant</a:t>
            </a:r>
            <a:r>
              <a:rPr lang="fr-FR" dirty="0"/>
              <a:t> : Neutralise les radicaux libres, protège les cellules et les membranes contre les dommages oxydatifs.</a:t>
            </a:r>
          </a:p>
          <a:p>
            <a:pPr>
              <a:buFont typeface="Arial" panose="020B0604020202020204" pitchFamily="34" charset="0"/>
              <a:buNone/>
            </a:pPr>
            <a:r>
              <a:rPr lang="fr-FR" i="1" dirty="0"/>
              <a:t>La camomille est particulièrement riche en composés phénoliques (acides phénoliques, flavonoïdes), qui sont des composés antioxydants très puissants. Ces composés sont capables de neutraliser directement les radicaux libres, de réduire la concentration de peroxyde, réparer les membranes oxydées ou réduire la production d'espèces réactives. Ces molécules inhibent l'oxydation biologique, qui induit des dommages cellulaires et tissulaires, accélérant ainsi les mécanismes de la peau. </a:t>
            </a:r>
          </a:p>
          <a:p>
            <a:pPr>
              <a:buFont typeface="Arial" panose="020B0604020202020204" pitchFamily="34" charset="0"/>
              <a:buNone/>
            </a:pPr>
            <a:endParaRPr lang="fr-FR" i="1" dirty="0"/>
          </a:p>
          <a:p>
            <a:pPr marL="171450" indent="-171450">
              <a:buFont typeface="Arial" panose="020B0604020202020204" pitchFamily="34" charset="0"/>
              <a:buChar char="•"/>
            </a:pPr>
            <a:r>
              <a:rPr lang="fr-FR" b="1" dirty="0"/>
              <a:t>Apaisant</a:t>
            </a:r>
            <a:r>
              <a:rPr lang="fr-FR" dirty="0"/>
              <a:t> : Modifie la réponse inflammatoire en inhibant l'activité de la COX-2, réduisant ainsi l'inflammation.</a:t>
            </a:r>
          </a:p>
          <a:p>
            <a:pPr marL="0" indent="0">
              <a:buFont typeface="Arial" panose="020B0604020202020204" pitchFamily="34" charset="0"/>
              <a:buNone/>
            </a:pPr>
            <a:r>
              <a:rPr lang="fr-FR" i="1" dirty="0"/>
              <a:t>L'une des activités anti-inflammatoires de la camomille implique l'inhibition de la libération de prostaglandine E(2) induite par le LPS et la limitation de l'activité de la cyclooxygénase (COX-2). Certains sucres isolés de la camomille inhibent la voie principale de l'inflammation. La camomille est également capable d'inhiber l'activité du VEGFR-2, un récepteur du VEGF. L'induction du VEGF augmente la vascularisation de la peau et le développement de lésions cutanées inflammatoires chroniques. Les VEGFR sont exprimés de manière constitutive dans les kératinocytes humains normaux et surexprimés après une irradiation UV et dans l'épiderme psoriasique. </a:t>
            </a:r>
          </a:p>
          <a:p>
            <a:pPr marL="0" indent="0">
              <a:buFont typeface="Arial" panose="020B0604020202020204" pitchFamily="34" charset="0"/>
              <a:buNone/>
            </a:pPr>
            <a:endParaRPr lang="fr-FR" i="1" dirty="0"/>
          </a:p>
          <a:p>
            <a:pPr marL="171450" indent="-171450">
              <a:buFont typeface="Arial" panose="020B0604020202020204" pitchFamily="34" charset="0"/>
              <a:buChar char="•"/>
            </a:pPr>
            <a:r>
              <a:rPr lang="fr-FR" b="1" dirty="0"/>
              <a:t>Régénérant</a:t>
            </a:r>
            <a:r>
              <a:rPr lang="fr-FR" dirty="0"/>
              <a:t> : Accélère la cicatrisation et favorise la réparation de la peau.</a:t>
            </a:r>
          </a:p>
          <a:p>
            <a:pPr marL="0" indent="0">
              <a:buFont typeface="Arial" panose="020B0604020202020204" pitchFamily="34" charset="0"/>
              <a:buNone/>
            </a:pPr>
            <a:r>
              <a:rPr lang="fr-FR" i="1" dirty="0"/>
              <a:t>La camomille est connue pour ses propriétés cicatrisantes et réparatrices. En effet, elle favorise la cicatrisation : elle réduit la surface de la plaie, accélère la cicatrisation.</a:t>
            </a:r>
          </a:p>
          <a:p>
            <a:pPr marL="0" indent="0">
              <a:buFont typeface="Arial" panose="020B0604020202020204" pitchFamily="34" charset="0"/>
              <a:buNone/>
            </a:pPr>
            <a:endParaRPr lang="fr-FR" i="1" dirty="0"/>
          </a:p>
          <a:p>
            <a:pPr>
              <a:buFont typeface="Arial" panose="020B0604020202020204" pitchFamily="34" charset="0"/>
              <a:buChar char="•"/>
            </a:pPr>
            <a:r>
              <a:rPr lang="fr-FR" b="1" dirty="0"/>
              <a:t>Antiseptique</a:t>
            </a:r>
            <a:r>
              <a:rPr lang="fr-FR" dirty="0"/>
              <a:t> : Inhibe la prolifération de micro-organismes pathogènes (bactéries, levures, champignons).</a:t>
            </a:r>
          </a:p>
          <a:p>
            <a:pPr>
              <a:buFont typeface="Arial" panose="020B0604020202020204" pitchFamily="34" charset="0"/>
              <a:buNone/>
            </a:pPr>
            <a:r>
              <a:rPr lang="fr-FR" i="1" dirty="0"/>
              <a:t>La camomille possède des propriétés antiseptiques capable d'inhiber la prolifération de multiples micro-organismes : bactéries Gram-positives et Gram-négatives (notamment Pseudomonas </a:t>
            </a:r>
            <a:r>
              <a:rPr lang="fr-FR" i="1" dirty="0" err="1"/>
              <a:t>aeruginosa</a:t>
            </a:r>
            <a:r>
              <a:rPr lang="fr-FR" i="1" dirty="0"/>
              <a:t>), levures et champignons. L'extrait de camomille aide à purifier la peau. Ainsi, l'extrait de camomille est capable de limiter la prolifération des souches microbiennes pathogènes.</a:t>
            </a:r>
          </a:p>
          <a:p>
            <a:endParaRPr lang="fr-FR" b="1" dirty="0"/>
          </a:p>
          <a:p>
            <a:r>
              <a:rPr lang="fr-FR" b="1" dirty="0"/>
              <a:t>Utilisations traditionnelles et médicinales</a:t>
            </a:r>
          </a:p>
          <a:p>
            <a:r>
              <a:rPr lang="fr-FR" dirty="0"/>
              <a:t>La camomille romaine était utilisée dans l'Antiquité, par exemple pour embaumer Ramsès II avec son huile essentielle. Elle est reconnue pour ses propriétés médicinales et est utilisée en infusion pour traiter des affections variées, comme l'insomnie et les douleurs articulaires.</a:t>
            </a:r>
          </a:p>
          <a:p>
            <a:endParaRPr lang="fr-FR" dirty="0"/>
          </a:p>
          <a:p>
            <a:r>
              <a:rPr lang="fr-FR" b="1" dirty="0"/>
              <a:t>Composition</a:t>
            </a:r>
          </a:p>
          <a:p>
            <a:r>
              <a:rPr lang="fr-FR" dirty="0"/>
              <a:t>L'extrait de camomille est riche en composés phénoliques (flavonoïdes comme l'</a:t>
            </a:r>
            <a:r>
              <a:rPr lang="fr-FR" dirty="0" err="1"/>
              <a:t>apigénine</a:t>
            </a:r>
            <a:r>
              <a:rPr lang="fr-FR" dirty="0"/>
              <a:t> et la lutéoline), en acides organiques (acide ascorbique, citrique, malique), en oligo- et polysaccharides, ainsi qu'en acides aminés et oligoéléments (calcium, magnésium, potassium, etc.).</a:t>
            </a:r>
          </a:p>
          <a:p>
            <a:endParaRPr lang="fr-FR" dirty="0"/>
          </a:p>
          <a:p>
            <a:r>
              <a:rPr lang="fr-FR" b="1" dirty="0"/>
              <a:t>Nom INCI : </a:t>
            </a:r>
            <a:r>
              <a:rPr lang="fr-FR" b="1" i="1" dirty="0" err="1"/>
              <a:t>Anthemis</a:t>
            </a:r>
            <a:r>
              <a:rPr lang="fr-FR" b="1" i="1" dirty="0"/>
              <a:t> </a:t>
            </a:r>
            <a:r>
              <a:rPr lang="fr-FR" b="1" i="1" dirty="0" err="1"/>
              <a:t>nobilis</a:t>
            </a:r>
            <a:r>
              <a:rPr lang="fr-FR" b="1" dirty="0"/>
              <a:t> Flower </a:t>
            </a:r>
            <a:r>
              <a:rPr lang="fr-FR" b="1" dirty="0" err="1"/>
              <a:t>Extract</a:t>
            </a:r>
            <a:endParaRPr lang="fr-FR" b="1" dirty="0"/>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17</a:t>
            </a:fld>
            <a:endParaRPr lang="fr-FR"/>
          </a:p>
        </p:txBody>
      </p:sp>
    </p:spTree>
    <p:extLst>
      <p:ext uri="{BB962C8B-B14F-4D97-AF65-F5344CB8AC3E}">
        <p14:creationId xmlns:p14="http://schemas.microsoft.com/office/powerpoint/2010/main" val="1380493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algn="l">
              <a:buFont typeface="Arial" panose="020B0604020202020204" pitchFamily="34" charset="0"/>
              <a:buChar char="•"/>
            </a:pPr>
            <a:r>
              <a:rPr lang="fr-FR" b="1" i="0" dirty="0">
                <a:solidFill>
                  <a:srgbClr val="000000"/>
                </a:solidFill>
                <a:effectLst/>
                <a:highlight>
                  <a:srgbClr val="FBF9F7"/>
                </a:highlight>
                <a:latin typeface="Post Grotesk"/>
              </a:rPr>
              <a:t>Antibactérienne :</a:t>
            </a:r>
            <a:r>
              <a:rPr lang="fr-FR" b="0" i="0" dirty="0">
                <a:solidFill>
                  <a:srgbClr val="000000"/>
                </a:solidFill>
                <a:effectLst/>
                <a:highlight>
                  <a:srgbClr val="FBF9F7"/>
                </a:highlight>
                <a:latin typeface="Post Grotesk"/>
              </a:rPr>
              <a:t> Inhiber la croissance de </a:t>
            </a:r>
            <a:r>
              <a:rPr lang="fr-FR" b="0" i="1" dirty="0" err="1">
                <a:solidFill>
                  <a:srgbClr val="000000"/>
                </a:solidFill>
                <a:effectLst/>
                <a:highlight>
                  <a:srgbClr val="FBF9F7"/>
                </a:highlight>
                <a:latin typeface="Post Grotesk"/>
              </a:rPr>
              <a:t>Propionibacterium</a:t>
            </a:r>
            <a:r>
              <a:rPr lang="fr-FR" b="0" i="1" dirty="0">
                <a:solidFill>
                  <a:srgbClr val="000000"/>
                </a:solidFill>
                <a:effectLst/>
                <a:highlight>
                  <a:srgbClr val="FBF9F7"/>
                </a:highlight>
                <a:latin typeface="Post Grotesk"/>
              </a:rPr>
              <a:t> </a:t>
            </a:r>
            <a:r>
              <a:rPr lang="fr-FR" b="0" i="1" dirty="0" err="1">
                <a:solidFill>
                  <a:srgbClr val="000000"/>
                </a:solidFill>
                <a:effectLst/>
                <a:highlight>
                  <a:srgbClr val="FBF9F7"/>
                </a:highlight>
                <a:latin typeface="Post Grotesk"/>
              </a:rPr>
              <a:t>acnes</a:t>
            </a:r>
            <a:r>
              <a:rPr lang="fr-FR" b="0" i="1" dirty="0">
                <a:solidFill>
                  <a:srgbClr val="000000"/>
                </a:solidFill>
                <a:effectLst/>
                <a:highlight>
                  <a:srgbClr val="FBF9F7"/>
                </a:highlight>
                <a:latin typeface="Post Grotesk"/>
              </a:rPr>
              <a:t>, </a:t>
            </a:r>
            <a:r>
              <a:rPr lang="fr-FR" b="0" i="0" dirty="0">
                <a:solidFill>
                  <a:srgbClr val="000000"/>
                </a:solidFill>
                <a:effectLst/>
                <a:highlight>
                  <a:srgbClr val="FBF9F7"/>
                </a:highlight>
                <a:latin typeface="Post Grotesk"/>
              </a:rPr>
              <a:t>bactérie impliquée dans la pathogenèse de l'acné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a:solidFill>
                  <a:srgbClr val="000000"/>
                </a:solidFill>
                <a:effectLst/>
                <a:highlight>
                  <a:srgbClr val="FBF9F7"/>
                </a:highlight>
                <a:latin typeface="Post Grotesk"/>
              </a:rPr>
              <a:t>Anti-inflammatoire :</a:t>
            </a:r>
            <a:r>
              <a:rPr lang="fr-FR" b="0" i="0" dirty="0">
                <a:solidFill>
                  <a:srgbClr val="000000"/>
                </a:solidFill>
                <a:effectLst/>
                <a:highlight>
                  <a:srgbClr val="FBF9F7"/>
                </a:highlight>
                <a:latin typeface="Post Grotesk"/>
              </a:rPr>
              <a:t> Apaiser et calmer les peaux sujettes aux inflammations ou aux rougeurs, notamment en réduisant la synthèse de cytokines pro-inflammatoires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a:solidFill>
                  <a:srgbClr val="000000"/>
                </a:solidFill>
                <a:effectLst/>
                <a:highlight>
                  <a:srgbClr val="FBF9F7"/>
                </a:highlight>
                <a:latin typeface="Post Grotesk"/>
              </a:rPr>
              <a:t>Antioxydante : </a:t>
            </a:r>
            <a:r>
              <a:rPr lang="fr-FR" b="0" i="0" dirty="0">
                <a:solidFill>
                  <a:srgbClr val="000000"/>
                </a:solidFill>
                <a:effectLst/>
                <a:highlight>
                  <a:srgbClr val="FBF9F7"/>
                </a:highlight>
                <a:latin typeface="Post Grotesk"/>
              </a:rPr>
              <a:t>Protéger la peau de l'attaque des radicaux libres, connus pour induire la formation de signes du vieillissement prématurés, en augmentant les niveaux des cofacteurs NAD et NADP dans les cellules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a:solidFill>
                  <a:srgbClr val="000000"/>
                </a:solidFill>
                <a:effectLst/>
                <a:highlight>
                  <a:srgbClr val="FBF9F7"/>
                </a:highlight>
                <a:latin typeface="Post Grotesk"/>
              </a:rPr>
              <a:t>Astringente : </a:t>
            </a:r>
            <a:r>
              <a:rPr lang="fr-FR" b="0" i="0" dirty="0">
                <a:solidFill>
                  <a:srgbClr val="000000"/>
                </a:solidFill>
                <a:effectLst/>
                <a:highlight>
                  <a:srgbClr val="FBF9F7"/>
                </a:highlight>
                <a:latin typeface="Post Grotesk"/>
              </a:rPr>
              <a:t>Réduire la taille des pores dilatés à celle d'origine par diminution de la quantité de sébum produit par les glandes sébacées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a:solidFill>
                  <a:srgbClr val="000000"/>
                </a:solidFill>
                <a:effectLst/>
                <a:highlight>
                  <a:srgbClr val="FBF9F7"/>
                </a:highlight>
                <a:latin typeface="Post Grotesk"/>
              </a:rPr>
              <a:t>Éclaircissante : </a:t>
            </a:r>
            <a:r>
              <a:rPr lang="fr-FR" b="0" i="0" dirty="0">
                <a:solidFill>
                  <a:srgbClr val="000000"/>
                </a:solidFill>
                <a:effectLst/>
                <a:highlight>
                  <a:srgbClr val="FBF9F7"/>
                </a:highlight>
                <a:latin typeface="Post Grotesk"/>
              </a:rPr>
              <a:t>Estomper l'apparence des taches brunes par inhibition du transfert de la mélanine des mélanosomes présents à la base de l'épiderme vers les cellules épidermiques voisines (kératinocytes)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a:solidFill>
                  <a:srgbClr val="000000"/>
                </a:solidFill>
                <a:effectLst/>
                <a:highlight>
                  <a:srgbClr val="FBF9F7"/>
                </a:highlight>
                <a:latin typeface="Post Grotesk"/>
              </a:rPr>
              <a:t>Hydratante :</a:t>
            </a:r>
            <a:r>
              <a:rPr lang="fr-FR" b="0" i="0" dirty="0">
                <a:solidFill>
                  <a:srgbClr val="000000"/>
                </a:solidFill>
                <a:effectLst/>
                <a:highlight>
                  <a:srgbClr val="FBF9F7"/>
                </a:highlight>
                <a:latin typeface="Post Grotesk"/>
              </a:rPr>
              <a:t> Réduire la perte d'eau </a:t>
            </a:r>
            <a:r>
              <a:rPr lang="fr-FR" b="0" i="0" dirty="0" err="1">
                <a:solidFill>
                  <a:srgbClr val="000000"/>
                </a:solidFill>
                <a:effectLst/>
                <a:highlight>
                  <a:srgbClr val="FBF9F7"/>
                </a:highlight>
                <a:latin typeface="Post Grotesk"/>
              </a:rPr>
              <a:t>transépidermique</a:t>
            </a:r>
            <a:r>
              <a:rPr lang="fr-FR" b="0" i="0" dirty="0">
                <a:solidFill>
                  <a:srgbClr val="000000"/>
                </a:solidFill>
                <a:effectLst/>
                <a:highlight>
                  <a:srgbClr val="FBF9F7"/>
                </a:highlight>
                <a:latin typeface="Post Grotesk"/>
              </a:rPr>
              <a:t> et maintenir une teneur en humidité dans la peau en renforçant la fonction barrière de la peau soutenue par une augmentation de la production de céramides dans la couche cornée et une accélération de la différenciation des kératinocytes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err="1">
                <a:solidFill>
                  <a:srgbClr val="000000"/>
                </a:solidFill>
                <a:effectLst/>
                <a:highlight>
                  <a:srgbClr val="FBF9F7"/>
                </a:highlight>
                <a:latin typeface="Post Grotesk"/>
              </a:rPr>
              <a:t>Photoprotectrice</a:t>
            </a:r>
            <a:r>
              <a:rPr lang="fr-FR" b="1" i="0" dirty="0">
                <a:solidFill>
                  <a:srgbClr val="000000"/>
                </a:solidFill>
                <a:effectLst/>
                <a:highlight>
                  <a:srgbClr val="FBF9F7"/>
                </a:highlight>
                <a:latin typeface="Post Grotesk"/>
              </a:rPr>
              <a:t> : </a:t>
            </a:r>
            <a:r>
              <a:rPr lang="fr-FR" b="0" i="0" dirty="0">
                <a:solidFill>
                  <a:srgbClr val="000000"/>
                </a:solidFill>
                <a:effectLst/>
                <a:highlight>
                  <a:srgbClr val="FBF9F7"/>
                </a:highlight>
                <a:latin typeface="Post Grotesk"/>
              </a:rPr>
              <a:t>Réduire l'incidence de nouveaux cancers de la peau, en augmentant l'énergie des cellules irradiées par la lumière solaire, en réduisant le niveau d'immunosuppression induit par le rayonnement UV et en améliorant la réparation de l'ADN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a:solidFill>
                  <a:srgbClr val="000000"/>
                </a:solidFill>
                <a:effectLst/>
                <a:highlight>
                  <a:srgbClr val="FBF9F7"/>
                </a:highlight>
                <a:latin typeface="Post Grotesk"/>
              </a:rPr>
              <a:t>Raffermissante :</a:t>
            </a:r>
            <a:r>
              <a:rPr lang="fr-FR" b="0" i="0" dirty="0">
                <a:solidFill>
                  <a:srgbClr val="000000"/>
                </a:solidFill>
                <a:effectLst/>
                <a:highlight>
                  <a:srgbClr val="FBF9F7"/>
                </a:highlight>
                <a:latin typeface="Post Grotesk"/>
              </a:rPr>
              <a:t> Diminuer l'aspect des rides et améliorer l'élasticité de la peau par stimulation de la fabrication naturelle de collagène dans le derme et de protéines épidermiques (kératine, filaggrine et </a:t>
            </a:r>
            <a:r>
              <a:rPr lang="fr-FR" b="0" i="0" dirty="0" err="1">
                <a:solidFill>
                  <a:srgbClr val="000000"/>
                </a:solidFill>
                <a:effectLst/>
                <a:highlight>
                  <a:srgbClr val="FBF9F7"/>
                </a:highlight>
                <a:latin typeface="Post Grotesk"/>
              </a:rPr>
              <a:t>involucrine</a:t>
            </a:r>
            <a:r>
              <a:rPr lang="fr-FR" b="0" i="0" dirty="0">
                <a:solidFill>
                  <a:srgbClr val="000000"/>
                </a:solidFill>
                <a:effectLst/>
                <a:highlight>
                  <a:srgbClr val="FBF9F7"/>
                </a:highlight>
                <a:latin typeface="Post Grotesk"/>
              </a:rPr>
              <a:t>) </a:t>
            </a:r>
          </a:p>
          <a:p>
            <a:pPr algn="l">
              <a:buFont typeface="Arial" panose="020B0604020202020204" pitchFamily="34" charset="0"/>
              <a:buChar char="•"/>
            </a:pPr>
            <a:endParaRPr lang="fr-FR" b="0" i="0" dirty="0">
              <a:solidFill>
                <a:srgbClr val="000000"/>
              </a:solidFill>
              <a:effectLst/>
              <a:highlight>
                <a:srgbClr val="FBF9F7"/>
              </a:highlight>
              <a:latin typeface="Post Grotesk"/>
            </a:endParaRPr>
          </a:p>
          <a:p>
            <a:pPr algn="l">
              <a:buFont typeface="Arial" panose="020B0604020202020204" pitchFamily="34" charset="0"/>
              <a:buChar char="•"/>
            </a:pPr>
            <a:r>
              <a:rPr lang="fr-FR" b="1" i="0" dirty="0" err="1">
                <a:solidFill>
                  <a:srgbClr val="000000"/>
                </a:solidFill>
                <a:effectLst/>
                <a:highlight>
                  <a:srgbClr val="FBF9F7"/>
                </a:highlight>
                <a:latin typeface="Post Grotesk"/>
              </a:rPr>
              <a:t>Sébostatique</a:t>
            </a:r>
            <a:r>
              <a:rPr lang="fr-FR" b="1" i="0" dirty="0">
                <a:solidFill>
                  <a:srgbClr val="000000"/>
                </a:solidFill>
                <a:effectLst/>
                <a:highlight>
                  <a:srgbClr val="FBF9F7"/>
                </a:highlight>
                <a:latin typeface="Post Grotesk"/>
              </a:rPr>
              <a:t> :</a:t>
            </a:r>
            <a:r>
              <a:rPr lang="fr-FR" b="0" i="0" dirty="0">
                <a:solidFill>
                  <a:srgbClr val="000000"/>
                </a:solidFill>
                <a:effectLst/>
                <a:highlight>
                  <a:srgbClr val="FBF9F7"/>
                </a:highlight>
                <a:latin typeface="Post Grotesk"/>
              </a:rPr>
              <a:t> Équilibrer l'excès de production de sébum, contrôlant ainsi la formation de lésions acnéiques et l'obstruction des pores.</a:t>
            </a:r>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18</a:t>
            </a:fld>
            <a:endParaRPr lang="fr-FR"/>
          </a:p>
        </p:txBody>
      </p:sp>
    </p:spTree>
    <p:extLst>
      <p:ext uri="{BB962C8B-B14F-4D97-AF65-F5344CB8AC3E}">
        <p14:creationId xmlns:p14="http://schemas.microsoft.com/office/powerpoint/2010/main" val="17151790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19</a:t>
            </a:fld>
            <a:endParaRPr lang="fr-FR"/>
          </a:p>
        </p:txBody>
      </p:sp>
    </p:spTree>
    <p:extLst>
      <p:ext uri="{BB962C8B-B14F-4D97-AF65-F5344CB8AC3E}">
        <p14:creationId xmlns:p14="http://schemas.microsoft.com/office/powerpoint/2010/main" val="5576137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a:xfrm>
            <a:off x="4660900" y="606425"/>
            <a:ext cx="5387975" cy="3032125"/>
          </a:xfrm>
        </p:spPr>
      </p:sp>
      <p:sp>
        <p:nvSpPr>
          <p:cNvPr id="3" name="Espace réservé des commentaires 2"/>
          <p:cNvSpPr>
            <a:spLocks noGrp="1"/>
          </p:cNvSpPr>
          <p:nvPr>
            <p:ph type="body" idx="1"/>
          </p:nvPr>
        </p:nvSpPr>
        <p:spPr/>
        <p:txBody>
          <a:bodyPr>
            <a:normAutofit fontScale="47500" lnSpcReduction="20000"/>
          </a:bodyPr>
          <a:lstStyle/>
          <a:p>
            <a:r>
              <a:rPr lang="fr-FR" sz="1200" kern="1200" dirty="0">
                <a:solidFill>
                  <a:schemeClr val="tx1"/>
                </a:solidFill>
                <a:effectLst/>
                <a:latin typeface="+mn-lt"/>
                <a:ea typeface="+mn-ea"/>
                <a:cs typeface="+mn-cs"/>
              </a:rPr>
              <a:t>NUTRI-CONTOUR</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Description </a:t>
            </a:r>
          </a:p>
          <a:p>
            <a:r>
              <a:rPr lang="fr-FR" sz="1200" kern="1200" dirty="0">
                <a:solidFill>
                  <a:schemeClr val="tx1"/>
                </a:solidFill>
                <a:effectLst/>
                <a:latin typeface="+mn-lt"/>
                <a:ea typeface="+mn-ea"/>
                <a:cs typeface="+mn-cs"/>
              </a:rPr>
              <a:t>Véritable cocon de douceur à la camomille et au niacinamide, cette crème nourrissante 2 en 1 - contour des yeux et des lèvres - nourrit intensément la peau et la protège du dessèchement ainsi que des premiers signes de l'âge. Parfaitement hydratée et protégée des radicaux libres, facteurs de vieillissement, Nutri-Contour apporte à la peau les actifs réparateurs nécessaires à son équilibre. C'est aussi un excellent baume SOS pour les lèvres gercées.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Promesse</a:t>
            </a:r>
          </a:p>
          <a:p>
            <a:r>
              <a:rPr lang="fr-FR" sz="1200" kern="1200" dirty="0">
                <a:solidFill>
                  <a:schemeClr val="tx1"/>
                </a:solidFill>
                <a:effectLst/>
                <a:latin typeface="+mn-lt"/>
                <a:ea typeface="+mn-ea"/>
                <a:cs typeface="+mn-cs"/>
              </a:rPr>
              <a:t>Soin nutritif et réparateur intense pour les yeux et les lèvres</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Pour qui ?</a:t>
            </a:r>
          </a:p>
          <a:p>
            <a:r>
              <a:rPr lang="fr-FR" sz="1200" kern="1200" dirty="0">
                <a:solidFill>
                  <a:schemeClr val="tx1"/>
                </a:solidFill>
                <a:effectLst/>
                <a:latin typeface="+mn-lt"/>
                <a:ea typeface="+mn-ea"/>
                <a:cs typeface="+mn-cs"/>
              </a:rPr>
              <a:t>Tous les types de peau</a:t>
            </a:r>
          </a:p>
          <a:p>
            <a:r>
              <a:rPr lang="fr-FR" sz="1200" kern="1200" dirty="0">
                <a:solidFill>
                  <a:schemeClr val="tx1"/>
                </a:solidFill>
                <a:effectLst/>
                <a:latin typeface="+mn-lt"/>
                <a:ea typeface="+mn-ea"/>
                <a:cs typeface="+mn-cs"/>
              </a:rPr>
              <a:t>Tous les âges</a:t>
            </a:r>
          </a:p>
          <a:p>
            <a:r>
              <a:rPr lang="fr-FR" sz="1200" kern="1200" dirty="0">
                <a:solidFill>
                  <a:schemeClr val="tx1"/>
                </a:solidFill>
                <a:effectLst/>
                <a:latin typeface="+mn-lt"/>
                <a:ea typeface="+mn-ea"/>
                <a:cs typeface="+mn-cs"/>
              </a:rPr>
              <a:t>"J'ai des tiraillements autour des yeux« </a:t>
            </a:r>
          </a:p>
          <a:p>
            <a:r>
              <a:rPr lang="fr-FR" sz="1200" kern="1200" dirty="0">
                <a:solidFill>
                  <a:schemeClr val="tx1"/>
                </a:solidFill>
                <a:effectLst/>
                <a:latin typeface="+mn-lt"/>
                <a:ea typeface="+mn-ea"/>
                <a:cs typeface="+mn-cs"/>
              </a:rPr>
              <a:t>J'ai les lèvres gercées« </a:t>
            </a:r>
          </a:p>
          <a:p>
            <a:r>
              <a:rPr lang="fr-FR" sz="1200" kern="1200" dirty="0">
                <a:solidFill>
                  <a:schemeClr val="tx1"/>
                </a:solidFill>
                <a:effectLst/>
                <a:latin typeface="+mn-lt"/>
                <a:ea typeface="+mn-ea"/>
                <a:cs typeface="+mn-cs"/>
              </a:rPr>
              <a:t>J'ai peur d'avoir des rides comme ma mère </a:t>
            </a:r>
          </a:p>
          <a:p>
            <a:endParaRPr lang="fr-FR" sz="1200" kern="1200" dirty="0">
              <a:solidFill>
                <a:schemeClr val="tx1"/>
              </a:solidFill>
              <a:effectLst/>
              <a:latin typeface="+mn-lt"/>
              <a:ea typeface="+mn-ea"/>
              <a:cs typeface="+mn-cs"/>
            </a:endParaRPr>
          </a:p>
          <a:p>
            <a:r>
              <a:rPr lang="fr-FR" sz="1200" b="1" u="sng" kern="1200" dirty="0">
                <a:solidFill>
                  <a:schemeClr val="tx1"/>
                </a:solidFill>
                <a:effectLst/>
                <a:latin typeface="+mn-lt"/>
                <a:ea typeface="+mn-ea"/>
                <a:cs typeface="+mn-cs"/>
              </a:rPr>
              <a:t>Ingrédients</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Camomille biologique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Niacinamide</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le squalène d'olive (certifié cosmos) qui aide à restaurer la barrière cutanée et joue un rôle fondamental dans la souplesse et l'hydratation de la peau</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un trio de cires végétales de riz, de jojoba et de </a:t>
            </a:r>
            <a:r>
              <a:rPr lang="fr-FR" sz="1200" kern="1200" dirty="0" err="1">
                <a:solidFill>
                  <a:schemeClr val="tx1"/>
                </a:solidFill>
                <a:effectLst/>
                <a:latin typeface="+mn-lt"/>
                <a:ea typeface="+mn-ea"/>
                <a:cs typeface="+mn-cs"/>
              </a:rPr>
              <a:t>Candelilla</a:t>
            </a:r>
            <a:r>
              <a:rPr lang="fr-FR" sz="1200" kern="1200" dirty="0">
                <a:solidFill>
                  <a:schemeClr val="tx1"/>
                </a:solidFill>
                <a:effectLst/>
                <a:latin typeface="+mn-lt"/>
                <a:ea typeface="+mn-ea"/>
                <a:cs typeface="+mn-cs"/>
              </a:rPr>
              <a:t> (arbuste) pour protéger les zones fragiles de la déshydratation</a:t>
            </a:r>
          </a:p>
          <a:p>
            <a:pPr marL="171450" indent="-171450">
              <a:buFont typeface="Arial" panose="020B0604020202020204" pitchFamily="34" charset="0"/>
              <a:buChar char="•"/>
            </a:pPr>
            <a:r>
              <a:rPr lang="fr-FR" sz="1200" kern="1200" dirty="0">
                <a:solidFill>
                  <a:schemeClr val="tx1"/>
                </a:solidFill>
                <a:effectLst/>
                <a:latin typeface="+mn-lt"/>
                <a:ea typeface="+mn-ea"/>
                <a:cs typeface="+mn-cs"/>
              </a:rPr>
              <a:t>une synergie brevetée de phospholipides et de polysaccharides pour un fini ultra lisse et pour faciliter l'application du maquillage.</a:t>
            </a:r>
          </a:p>
          <a:p>
            <a:r>
              <a:rPr lang="fr-FR" sz="1200" kern="1200" dirty="0">
                <a:solidFill>
                  <a:schemeClr val="tx1"/>
                </a:solidFill>
                <a:effectLst/>
                <a:latin typeface="+mn-lt"/>
                <a:ea typeface="+mn-ea"/>
                <a:cs typeface="+mn-cs"/>
              </a:rPr>
              <a:t>phospholipides = lécithine naturelle     polysaccharides = </a:t>
            </a:r>
            <a:r>
              <a:rPr lang="fr-FR" sz="1200" kern="1200" dirty="0" err="1">
                <a:solidFill>
                  <a:schemeClr val="tx1"/>
                </a:solidFill>
                <a:effectLst/>
                <a:latin typeface="+mn-lt"/>
                <a:ea typeface="+mn-ea"/>
                <a:cs typeface="+mn-cs"/>
              </a:rPr>
              <a:t>pullulan</a:t>
            </a:r>
            <a:endParaRPr lang="fr-FR" sz="1200" kern="1200" dirty="0">
              <a:solidFill>
                <a:schemeClr val="tx1"/>
              </a:solidFill>
              <a:effectLst/>
              <a:latin typeface="+mn-lt"/>
              <a:ea typeface="+mn-ea"/>
              <a:cs typeface="+mn-cs"/>
            </a:endParaRPr>
          </a:p>
          <a:p>
            <a:pPr marL="171450" indent="-171450">
              <a:buFont typeface="Arial" panose="020B0604020202020204" pitchFamily="34" charset="0"/>
              <a:buChar char="•"/>
            </a:pPr>
            <a:r>
              <a:rPr lang="fr-FR" sz="1200" kern="1200" dirty="0">
                <a:solidFill>
                  <a:schemeClr val="tx1"/>
                </a:solidFill>
                <a:effectLst/>
                <a:latin typeface="+mn-lt"/>
                <a:ea typeface="+mn-ea"/>
                <a:cs typeface="+mn-cs"/>
              </a:rPr>
              <a:t>l'huile de noisette et les vitamines E et F.</a:t>
            </a: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Utilisation à domicile </a:t>
            </a:r>
          </a:p>
          <a:p>
            <a:r>
              <a:rPr lang="fr-FR" sz="1200" kern="1200" dirty="0">
                <a:solidFill>
                  <a:schemeClr val="tx1"/>
                </a:solidFill>
                <a:effectLst/>
                <a:latin typeface="+mn-lt"/>
                <a:ea typeface="+mn-ea"/>
                <a:cs typeface="+mn-cs"/>
              </a:rPr>
              <a:t>Le matin et/ou le soir, après avoir nettoyé et déshydraté la peau avec la lotion </a:t>
            </a:r>
            <a:r>
              <a:rPr lang="fr-FR" sz="1200" kern="1200" dirty="0" err="1">
                <a:solidFill>
                  <a:schemeClr val="tx1"/>
                </a:solidFill>
                <a:effectLst/>
                <a:latin typeface="+mn-lt"/>
                <a:ea typeface="+mn-ea"/>
                <a:cs typeface="+mn-cs"/>
              </a:rPr>
              <a:t>Yon-Ka</a:t>
            </a:r>
            <a:r>
              <a:rPr lang="fr-FR" sz="1200" kern="1200" dirty="0">
                <a:solidFill>
                  <a:schemeClr val="tx1"/>
                </a:solidFill>
                <a:effectLst/>
                <a:latin typeface="+mn-lt"/>
                <a:ea typeface="+mn-ea"/>
                <a:cs typeface="+mn-cs"/>
              </a:rPr>
              <a:t> appropriée, appliquez une fine couche de crème Nutri-Contour sur le contour des lèvres et des yeux - une quantité de la taille d'un petit pois par zone. Massez doucement pour faire pénétrer la crème dans la peau. Insistez sur les pattes d'oie. </a:t>
            </a:r>
          </a:p>
          <a:p>
            <a:endParaRPr lang="fr-FR" sz="1200" kern="1200" dirty="0">
              <a:solidFill>
                <a:schemeClr val="tx1"/>
              </a:solidFill>
              <a:effectLst/>
              <a:latin typeface="+mn-lt"/>
              <a:ea typeface="+mn-ea"/>
              <a:cs typeface="+mn-cs"/>
            </a:endParaRPr>
          </a:p>
          <a:p>
            <a:pPr algn="l"/>
            <a:r>
              <a:rPr lang="fr-FR" sz="1800" b="1" i="0" u="sng" strike="noStrike" baseline="0" dirty="0">
                <a:latin typeface="Kyiv*TypeSans-SC700"/>
              </a:rPr>
              <a:t>Utilisation hebdomadaire</a:t>
            </a:r>
          </a:p>
          <a:p>
            <a:pPr algn="l"/>
            <a:r>
              <a:rPr lang="fr-FR" sz="1800" b="0" i="0" u="none" strike="noStrike" baseline="0" dirty="0">
                <a:latin typeface="Roboto-Regular"/>
              </a:rPr>
              <a:t>Pour un effet réparateur maximal, appliquer en couche épaisse 1 à 2 fois par semaine sur le contour des yeux et des lèvres. Laisser agir 5 minutes et faire pénétrer l’excédent.</a:t>
            </a:r>
            <a:endParaRPr lang="fr-FR" sz="1200" kern="1200" dirty="0">
              <a:solidFill>
                <a:schemeClr val="tx1"/>
              </a:solidFill>
              <a:effectLst/>
              <a:latin typeface="+mn-lt"/>
              <a:ea typeface="+mn-ea"/>
              <a:cs typeface="+mn-cs"/>
            </a:endParaRPr>
          </a:p>
          <a:p>
            <a:endParaRPr lang="fr-FR" sz="1200" kern="1200" dirty="0">
              <a:solidFill>
                <a:schemeClr val="tx1"/>
              </a:solidFill>
              <a:effectLst/>
              <a:latin typeface="+mn-lt"/>
              <a:ea typeface="+mn-ea"/>
              <a:cs typeface="+mn-cs"/>
            </a:endParaRPr>
          </a:p>
          <a:p>
            <a:r>
              <a:rPr lang="fr-FR" sz="1200" kern="1200" dirty="0">
                <a:solidFill>
                  <a:schemeClr val="tx1"/>
                </a:solidFill>
                <a:effectLst/>
                <a:latin typeface="+mn-lt"/>
                <a:ea typeface="+mn-ea"/>
                <a:cs typeface="+mn-cs"/>
              </a:rPr>
              <a:t>Conseils </a:t>
            </a:r>
          </a:p>
          <a:p>
            <a:r>
              <a:rPr lang="fr-FR" sz="1200" kern="1200" dirty="0">
                <a:solidFill>
                  <a:schemeClr val="tx1"/>
                </a:solidFill>
                <a:effectLst/>
                <a:latin typeface="+mn-lt"/>
                <a:ea typeface="+mn-ea"/>
                <a:cs typeface="+mn-cs"/>
              </a:rPr>
              <a:t>Vos lèvres sont sèches et gercées ? Appliquez Nutri-Contour en couche épaisse le soir. Un geste simple pour rendre vos lèvres douces, naturellement ! Avantages du produit2 en 1 : yeux et lèvres</a:t>
            </a:r>
          </a:p>
          <a:p>
            <a:r>
              <a:rPr lang="fr-FR" sz="1200" kern="1200" dirty="0">
                <a:solidFill>
                  <a:schemeClr val="tx1"/>
                </a:solidFill>
                <a:effectLst/>
                <a:latin typeface="+mn-lt"/>
                <a:ea typeface="+mn-ea"/>
                <a:cs typeface="+mn-cs"/>
              </a:rPr>
              <a:t>Triple usage : quotidien, baume SOS lèvres gercées, masque de sommeil98% ION, dont 21% d'origine biologique (camomille, glycérine et huile d'olive) )= formule propre &amp; naturelle</a:t>
            </a:r>
          </a:p>
          <a:p>
            <a:r>
              <a:rPr lang="fr-FR" sz="1200" kern="1200" dirty="0">
                <a:solidFill>
                  <a:schemeClr val="tx1"/>
                </a:solidFill>
                <a:effectLst/>
                <a:latin typeface="+mn-lt"/>
                <a:ea typeface="+mn-ea"/>
                <a:cs typeface="+mn-cs"/>
              </a:rPr>
              <a:t>Nourrit, hydrate et lisse le contour des yeux et des lèvres Prévient les rides et ridules</a:t>
            </a:r>
          </a:p>
          <a:p>
            <a:r>
              <a:rPr lang="fr-FR" sz="1200" kern="1200" dirty="0">
                <a:solidFill>
                  <a:schemeClr val="tx1"/>
                </a:solidFill>
                <a:effectLst/>
                <a:latin typeface="+mn-lt"/>
                <a:ea typeface="+mn-ea"/>
                <a:cs typeface="+mn-cs"/>
              </a:rPr>
              <a:t>Texture crémeuse qui pénètre rapidement</a:t>
            </a:r>
            <a:endParaRPr lang="fr-FR" b="0" baseline="0" dirty="0"/>
          </a:p>
        </p:txBody>
      </p:sp>
      <p:sp>
        <p:nvSpPr>
          <p:cNvPr id="4" name="Espace réservé du numéro de diapositive 3"/>
          <p:cNvSpPr>
            <a:spLocks noGrp="1"/>
          </p:cNvSpPr>
          <p:nvPr>
            <p:ph type="sldNum" sz="quarter" idx="10"/>
          </p:nvPr>
        </p:nvSpPr>
        <p:spPr/>
        <p:txBody>
          <a:bodyPr/>
          <a:lstStyle/>
          <a:p>
            <a:fld id="{CE563EA7-A024-41BE-BFA5-2D2CC21575F9}" type="slidenum">
              <a:rPr lang="fr-FR" smtClean="0"/>
              <a:pPr/>
              <a:t>20</a:t>
            </a:fld>
            <a:endParaRPr lang="fr-FR"/>
          </a:p>
        </p:txBody>
      </p:sp>
    </p:spTree>
    <p:extLst>
      <p:ext uri="{BB962C8B-B14F-4D97-AF65-F5344CB8AC3E}">
        <p14:creationId xmlns:p14="http://schemas.microsoft.com/office/powerpoint/2010/main" val="201793425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a:xfrm>
            <a:off x="312902" y="5131414"/>
            <a:ext cx="5647624" cy="5225207"/>
          </a:xfrm>
        </p:spPr>
        <p:txBody>
          <a:bodyPr/>
          <a:lstStyle/>
          <a:p>
            <a:pPr defTabSz="946313">
              <a:defRPr/>
            </a:pPr>
            <a:r>
              <a:rPr lang="en-US" sz="1600" dirty="0">
                <a:solidFill>
                  <a:prstClr val="black"/>
                </a:solidFill>
                <a:ea typeface="Roboto Black" panose="02000000000000000000" pitchFamily="2" charset="0"/>
              </a:rPr>
              <a:t>Prouvé : une </a:t>
            </a:r>
            <a:r>
              <a:rPr lang="en-US" sz="1600" dirty="0">
                <a:ea typeface="Roboto Black" panose="02000000000000000000" pitchFamily="2" charset="0"/>
              </a:rPr>
              <a:t>nouvelle </a:t>
            </a:r>
            <a:r>
              <a:rPr lang="en-US" sz="1600" dirty="0">
                <a:solidFill>
                  <a:prstClr val="black"/>
                </a:solidFill>
                <a:ea typeface="Roboto Black" panose="02000000000000000000" pitchFamily="2" charset="0"/>
              </a:rPr>
              <a:t>formule plus efficace* et plus agréable**.</a:t>
            </a:r>
            <a:endParaRPr lang="fr-FR" sz="1600" dirty="0">
              <a:solidFill>
                <a:prstClr val="black"/>
              </a:solidFill>
              <a:ea typeface="Roboto Black" panose="02000000000000000000" pitchFamily="2" charset="0"/>
            </a:endParaRPr>
          </a:p>
          <a:p>
            <a:pPr defTabSz="946313">
              <a:defRPr/>
            </a:pPr>
            <a:endParaRPr lang="en-US" sz="1600" dirty="0"/>
          </a:p>
          <a:p>
            <a:pPr defTabSz="946313">
              <a:defRPr/>
            </a:pPr>
            <a:r>
              <a:rPr lang="en-US" sz="1600" dirty="0"/>
              <a:t>RÉSULTATS SUR LE CONTOUR DES YEUX</a:t>
            </a:r>
          </a:p>
          <a:p>
            <a:pPr defTabSz="946313">
              <a:defRPr/>
            </a:pPr>
            <a:r>
              <a:rPr lang="en-US" sz="1600" dirty="0">
                <a:solidFill>
                  <a:srgbClr val="B2A7F7"/>
                </a:solidFill>
                <a:ea typeface="Roboto Black" panose="02000000000000000000" pitchFamily="2" charset="0"/>
              </a:rPr>
              <a:t>Efficacité visible en 7 jours seulement**.</a:t>
            </a:r>
            <a:endParaRPr lang="fr-FR" sz="1600" dirty="0">
              <a:solidFill>
                <a:srgbClr val="B2A7F7"/>
              </a:solidFill>
              <a:ea typeface="Roboto Black" panose="02000000000000000000" pitchFamily="2" charset="0"/>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Réduction de l'irritation autour des yeux 82</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Protège le contour des yeux du dessèchement à 90</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Le maquillage des yeux est plus homogène 7 femmes sur 10</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et avec une meilleure tenue pour</a:t>
            </a:r>
            <a:endParaRPr lang="en-US" sz="1600" i="1" dirty="0"/>
          </a:p>
          <a:p>
            <a:pPr defTabSz="946313">
              <a:defRPr/>
            </a:pPr>
            <a:endParaRPr lang="en-US" sz="1600" i="1" dirty="0"/>
          </a:p>
          <a:p>
            <a:pPr defTabSz="946313">
              <a:defRPr/>
            </a:pPr>
            <a:r>
              <a:rPr lang="en-US" sz="1600" dirty="0"/>
              <a:t>RÉSULTATS SUR LES LÈVRES ET LEUR CONTOUR </a:t>
            </a:r>
          </a:p>
          <a:p>
            <a:pPr defTabSz="946313">
              <a:defRPr/>
            </a:pPr>
            <a:endParaRPr lang="en-US" sz="1600" i="1" dirty="0"/>
          </a:p>
          <a:p>
            <a:pPr defTabSz="946313">
              <a:defRPr/>
            </a:pPr>
            <a:endParaRPr lang="en-US" sz="1600" i="1" dirty="0"/>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Un contour des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lèvres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nourri</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et protégé </a:t>
            </a:r>
            <a:r>
              <a:rPr kumimoji="0" lang="en-US" sz="1600" b="1" i="0" u="none" strike="noStrike" kern="1200" cap="none" spc="0" normalizeH="0" baseline="0" noProof="0" dirty="0">
                <a:ln>
                  <a:noFill/>
                </a:ln>
                <a:solidFill>
                  <a:srgbClr val="B2A7F7"/>
                </a:solidFill>
                <a:effectLst/>
                <a:uLnTx/>
                <a:uFillTx/>
                <a:ea typeface="Roboto Light" panose="02000000000000000000" pitchFamily="2" charset="0"/>
                <a:cs typeface="+mn-cs"/>
              </a:rPr>
              <a:t>9 femmes sur 10</a:t>
            </a:r>
            <a:endParaRPr kumimoji="0" lang="fr-FR" sz="1600" b="0" i="0" u="none" strike="noStrike" kern="1200" cap="none" spc="0" normalizeH="0" baseline="0" noProof="0" dirty="0">
              <a:ln>
                <a:noFill/>
              </a:ln>
              <a:solidFill>
                <a:prstClr val="black"/>
              </a:solidFill>
              <a:effectLst/>
              <a:uLnTx/>
              <a:uFillTx/>
              <a:ea typeface="+mn-ea"/>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de la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sécheresse</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Les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lèvres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sont</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plus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souples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et plus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confortables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à 95 %.</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après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seulement</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7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jours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Les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lèvres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gercées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sont</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réparées</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et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instantanément</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77%.</a:t>
            </a:r>
          </a:p>
          <a:p>
            <a:pPr marL="0" marR="0" lvl="0" indent="0" algn="l" defTabSz="342892"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soulagé</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après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seulement</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7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jours</a:t>
            </a:r>
            <a:endParaRPr kumimoji="0" lang="en-US"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defTabSz="946313">
              <a:defRPr/>
            </a:pPr>
            <a:endParaRPr lang="en-US" sz="1600" i="1" dirty="0"/>
          </a:p>
          <a:p>
            <a:pPr marL="0" marR="0" lvl="0" indent="0" algn="l" defTabSz="946313"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Texture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agréable</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à </a:t>
            </a:r>
            <a:r>
              <a:rPr kumimoji="0" lang="en-US" sz="1600" b="0" i="0" u="none" strike="noStrike" kern="1200" cap="none" spc="0" normalizeH="0" baseline="0" noProof="0" dirty="0" err="1">
                <a:ln>
                  <a:noFill/>
                </a:ln>
                <a:solidFill>
                  <a:srgbClr val="3E3E3E"/>
                </a:solidFill>
                <a:effectLst/>
                <a:uLnTx/>
                <a:uFillTx/>
                <a:ea typeface="Roboto Light" panose="02000000000000000000" pitchFamily="2" charset="0"/>
                <a:cs typeface="+mn-cs"/>
              </a:rPr>
              <a:t>utiliser</a:t>
            </a:r>
            <a:r>
              <a:rPr kumimoji="0" lang="en-US" sz="1600" b="0" i="0" u="none" strike="noStrike" kern="1200" cap="none" spc="0" normalizeH="0" baseline="0" noProof="0" dirty="0">
                <a:ln>
                  <a:noFill/>
                </a:ln>
                <a:solidFill>
                  <a:srgbClr val="3E3E3E"/>
                </a:solidFill>
                <a:effectLst/>
                <a:uLnTx/>
                <a:uFillTx/>
                <a:ea typeface="Roboto Light" panose="02000000000000000000" pitchFamily="2" charset="0"/>
                <a:cs typeface="+mn-cs"/>
              </a:rPr>
              <a:t> à 100%</a:t>
            </a:r>
            <a:endParaRPr kumimoji="0" lang="fr-FR" sz="1600" b="1" i="0" u="none" strike="noStrike" kern="1200" cap="none" spc="0" normalizeH="0" baseline="0" noProof="0" dirty="0">
              <a:ln>
                <a:noFill/>
              </a:ln>
              <a:solidFill>
                <a:srgbClr val="3E3E3E"/>
              </a:solidFill>
              <a:effectLst/>
              <a:uLnTx/>
              <a:uFillTx/>
              <a:ea typeface="Roboto Light" panose="02000000000000000000" pitchFamily="2" charset="0"/>
              <a:cs typeface="+mn-cs"/>
            </a:endParaRPr>
          </a:p>
          <a:p>
            <a:pPr defTabSz="946313">
              <a:defRPr/>
            </a:pPr>
            <a:endParaRPr lang="en-US" sz="1600" i="1" dirty="0"/>
          </a:p>
          <a:p>
            <a:pPr defTabSz="946313">
              <a:defRPr/>
            </a:pPr>
            <a:endParaRPr lang="en-US" sz="1600" i="1" dirty="0"/>
          </a:p>
          <a:p>
            <a:pPr defTabSz="946313">
              <a:defRPr/>
            </a:pPr>
            <a:r>
              <a:rPr lang="en-US" sz="1600" i="1" dirty="0"/>
              <a:t>*Efficacité à partir de 7 jours</a:t>
            </a:r>
          </a:p>
          <a:p>
            <a:pPr defTabSz="946313">
              <a:defRPr/>
            </a:pPr>
            <a:r>
              <a:rPr lang="en-US" sz="1600" i="1" dirty="0"/>
              <a:t>** Test réalisé sous contrôle dermatologique et ophtalmologique. Application de NUTRI-CONTOUR sur le contour des yeux et des lèvres tous les jours, matin et soir pendant 28 jours sur une peau parfaitement nettoyée. Test réalisé sur 22 femmes adultes volontaires, âgées de 30 à 60 ans, présentant une peau déshydratée, fragilisée et irritée. </a:t>
            </a:r>
          </a:p>
          <a:p>
            <a:pPr defTabSz="946313">
              <a:defRPr/>
            </a:pPr>
            <a:endParaRPr lang="en-US" sz="1600" i="1" dirty="0"/>
          </a:p>
          <a:p>
            <a:pPr defTabSz="946313">
              <a:defRPr/>
            </a:pPr>
            <a:endParaRPr lang="fr-FR" sz="1600" i="1" dirty="0"/>
          </a:p>
        </p:txBody>
      </p:sp>
      <p:sp>
        <p:nvSpPr>
          <p:cNvPr id="4" name="Espace réservé du numéro de diapositive 3"/>
          <p:cNvSpPr>
            <a:spLocks noGrp="1"/>
          </p:cNvSpPr>
          <p:nvPr>
            <p:ph type="sldNum" sz="quarter" idx="5"/>
          </p:nvPr>
        </p:nvSpPr>
        <p:spPr/>
        <p:txBody>
          <a:bodyPr/>
          <a:lstStyle/>
          <a:p>
            <a:pPr marL="0" marR="0" lvl="0" indent="0" algn="r" defTabSz="473156" rtl="0" eaLnBrk="1" fontAlgn="auto" latinLnBrk="0" hangingPunct="1">
              <a:lnSpc>
                <a:spcPct val="100000"/>
              </a:lnSpc>
              <a:spcBef>
                <a:spcPts val="0"/>
              </a:spcBef>
              <a:spcAft>
                <a:spcPts val="0"/>
              </a:spcAft>
              <a:buClrTx/>
              <a:buSzTx/>
              <a:buFontTx/>
              <a:buNone/>
              <a:tabLst/>
              <a:defRPr/>
            </a:pPr>
            <a:fld id="{059F48D5-04B1-420F-93F7-1A334D45EF0A}" type="slidenum">
              <a:rPr kumimoji="0" lang="fr-FR"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73156" rtl="0" eaLnBrk="1" fontAlgn="auto" latinLnBrk="0" hangingPunct="1">
                <a:lnSpc>
                  <a:spcPct val="100000"/>
                </a:lnSpc>
                <a:spcBef>
                  <a:spcPts val="0"/>
                </a:spcBef>
                <a:spcAft>
                  <a:spcPts val="0"/>
                </a:spcAft>
                <a:buClrTx/>
                <a:buSzTx/>
                <a:buFontTx/>
                <a:buNone/>
                <a:tabLst/>
                <a:defRPr/>
              </a:pPr>
              <a:t>21</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09973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MODE D’EMPLOI</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t>
            </a:r>
            <a:r>
              <a:rPr lang="en-US" sz="1200" dirty="0" err="1">
                <a:solidFill>
                  <a:prstClr val="black">
                    <a:lumMod val="65000"/>
                    <a:lumOff val="35000"/>
                  </a:prstClr>
                </a:solidFill>
                <a:latin typeface="Century Gothic" panose="020B0502020202020204" pitchFamily="34" charset="0"/>
              </a:rPr>
              <a:t>Nettoyez</a:t>
            </a:r>
            <a:r>
              <a:rPr lang="en-US" sz="1200" dirty="0">
                <a:solidFill>
                  <a:prstClr val="black">
                    <a:lumMod val="65000"/>
                    <a:lumOff val="35000"/>
                  </a:prstClr>
                </a:solidFill>
                <a:latin typeface="Century Gothic" panose="020B0502020202020204" pitchFamily="34" charset="0"/>
              </a:rPr>
              <a:t> </a:t>
            </a:r>
            <a:r>
              <a:rPr lang="en-US" sz="1200" dirty="0" err="1">
                <a:solidFill>
                  <a:prstClr val="black">
                    <a:lumMod val="65000"/>
                    <a:lumOff val="35000"/>
                  </a:prstClr>
                </a:solidFill>
                <a:latin typeface="Century Gothic" panose="020B0502020202020204" pitchFamily="34" charset="0"/>
              </a:rPr>
              <a:t>votre</a:t>
            </a:r>
            <a:r>
              <a:rPr lang="en-US" sz="1200" dirty="0">
                <a:solidFill>
                  <a:prstClr val="black">
                    <a:lumMod val="65000"/>
                    <a:lumOff val="35000"/>
                  </a:prstClr>
                </a:solidFill>
                <a:latin typeface="Century Gothic" panose="020B0502020202020204" pitchFamily="34" charset="0"/>
              </a:rPr>
              <a:t> visage avec le </a:t>
            </a:r>
            <a:r>
              <a:rPr lang="en-US" sz="1200" dirty="0" err="1">
                <a:solidFill>
                  <a:prstClr val="black">
                    <a:lumMod val="65000"/>
                    <a:lumOff val="35000"/>
                  </a:prstClr>
                </a:solidFill>
                <a:latin typeface="Century Gothic" panose="020B0502020202020204" pitchFamily="34" charset="0"/>
              </a:rPr>
              <a:t>nettoyant-démaquillant</a:t>
            </a:r>
            <a:r>
              <a:rPr lang="en-US" sz="1200" dirty="0">
                <a:solidFill>
                  <a:prstClr val="black">
                    <a:lumMod val="65000"/>
                    <a:lumOff val="35000"/>
                  </a:prstClr>
                </a:solidFill>
                <a:latin typeface="Century Gothic" panose="020B0502020202020204" pitchFamily="34" charset="0"/>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Yon-Ka</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adapté</a:t>
            </a:r>
            <a:r>
              <a:rPr lang="en-US" sz="1200" dirty="0">
                <a:solidFill>
                  <a:prstClr val="black">
                    <a:lumMod val="65000"/>
                    <a:lumOff val="35000"/>
                  </a:prstClr>
                </a:solidFill>
                <a:latin typeface="Century Gothic" panose="020B0502020202020204" pitchFamily="34" charset="0"/>
              </a:rPr>
              <a:t> </a:t>
            </a:r>
            <a:r>
              <a:rPr lang="en-US" sz="1200" dirty="0" err="1">
                <a:solidFill>
                  <a:prstClr val="black">
                    <a:lumMod val="65000"/>
                    <a:lumOff val="35000"/>
                  </a:prstClr>
                </a:solidFill>
                <a:latin typeface="Century Gothic" panose="020B0502020202020204" pitchFamily="34" charset="0"/>
              </a:rPr>
              <a:t>puis</a:t>
            </a:r>
            <a:r>
              <a:rPr lang="en-US" sz="1200" dirty="0">
                <a:solidFill>
                  <a:prstClr val="black">
                    <a:lumMod val="65000"/>
                    <a:lumOff val="35000"/>
                  </a:prstClr>
                </a:solidFill>
                <a:latin typeface="Century Gothic" panose="020B0502020202020204" pitchFamily="34" charset="0"/>
              </a:rPr>
              <a:t> </a:t>
            </a:r>
            <a:r>
              <a:rPr lang="en-US" sz="1200" dirty="0" err="1">
                <a:solidFill>
                  <a:prstClr val="black">
                    <a:lumMod val="65000"/>
                    <a:lumOff val="35000"/>
                  </a:prstClr>
                </a:solidFill>
                <a:latin typeface="Century Gothic" panose="020B0502020202020204" pitchFamily="34" charset="0"/>
              </a:rPr>
              <a:t>brumisez</a:t>
            </a:r>
            <a:r>
              <a:rPr lang="en-US" sz="1200" dirty="0">
                <a:solidFill>
                  <a:prstClr val="black">
                    <a:lumMod val="65000"/>
                    <a:lumOff val="35000"/>
                  </a:prstClr>
                </a:solidFill>
                <a:latin typeface="Century Gothic" panose="020B0502020202020204" pitchFamily="34" charset="0"/>
              </a:rPr>
              <a:t> la LOTION YON-KA</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marL="0" lvl="0" indent="0">
              <a:buNone/>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Appliquez</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ensuite</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votre</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lang="en-US" sz="1200" dirty="0">
                <a:solidFill>
                  <a:prstClr val="black">
                    <a:lumMod val="65000"/>
                    <a:lumOff val="35000"/>
                  </a:prstClr>
                </a:solidFill>
                <a:latin typeface="Century Gothic" panose="020B0502020202020204" pitchFamily="34" charset="0"/>
              </a:rPr>
              <a:t>contour </a:t>
            </a:r>
            <a:r>
              <a:rPr lang="en-US" sz="1200" dirty="0" err="1">
                <a:solidFill>
                  <a:prstClr val="black">
                    <a:lumMod val="65000"/>
                    <a:lumOff val="35000"/>
                  </a:prstClr>
                </a:solidFill>
                <a:latin typeface="Century Gothic" panose="020B0502020202020204" pitchFamily="34" charset="0"/>
              </a:rPr>
              <a:t>yeux</a:t>
            </a:r>
            <a:r>
              <a:rPr lang="en-US" sz="1200" dirty="0">
                <a:solidFill>
                  <a:prstClr val="black">
                    <a:lumMod val="65000"/>
                    <a:lumOff val="35000"/>
                  </a:prstClr>
                </a:solidFill>
                <a:latin typeface="Century Gothic" panose="020B0502020202020204" pitchFamily="34" charset="0"/>
              </a:rPr>
              <a:t> et </a:t>
            </a:r>
            <a:r>
              <a:rPr lang="en-US" sz="1200" dirty="0" err="1">
                <a:solidFill>
                  <a:prstClr val="black">
                    <a:lumMod val="65000"/>
                    <a:lumOff val="35000"/>
                  </a:prstClr>
                </a:solidFill>
                <a:latin typeface="Century Gothic" panose="020B0502020202020204" pitchFamily="34" charset="0"/>
              </a:rPr>
              <a:t>lèvres</a:t>
            </a:r>
            <a:r>
              <a:rPr lang="en-US" sz="1200" dirty="0">
                <a:solidFill>
                  <a:prstClr val="black">
                    <a:lumMod val="65000"/>
                    <a:lumOff val="35000"/>
                  </a:prstClr>
                </a:solidFill>
                <a:latin typeface="Century Gothic" panose="020B0502020202020204" pitchFamily="34" charset="0"/>
              </a:rPr>
              <a:t> et </a:t>
            </a:r>
            <a:r>
              <a:rPr lang="en-US" sz="1200" dirty="0" err="1">
                <a:solidFill>
                  <a:prstClr val="black">
                    <a:lumMod val="65000"/>
                    <a:lumOff val="35000"/>
                  </a:prstClr>
                </a:solidFill>
                <a:latin typeface="Century Gothic" panose="020B0502020202020204" pitchFamily="34" charset="0"/>
              </a:rPr>
              <a:t>votre</a:t>
            </a:r>
            <a:r>
              <a:rPr lang="en-US" sz="1200" dirty="0">
                <a:solidFill>
                  <a:prstClr val="black">
                    <a:lumMod val="65000"/>
                    <a:lumOff val="35000"/>
                  </a:prstClr>
                </a:solidFill>
                <a:latin typeface="Century Gothic" panose="020B0502020202020204" pitchFamily="34" charset="0"/>
              </a:rPr>
              <a:t> </a:t>
            </a:r>
            <a:r>
              <a:rPr lang="en-US" sz="1200" dirty="0" err="1">
                <a:solidFill>
                  <a:prstClr val="black">
                    <a:lumMod val="65000"/>
                    <a:lumOff val="35000"/>
                  </a:prstClr>
                </a:solidFill>
                <a:latin typeface="Century Gothic" panose="020B0502020202020204" pitchFamily="34" charset="0"/>
              </a:rPr>
              <a:t>soin</a:t>
            </a:r>
            <a:r>
              <a:rPr lang="en-US" sz="1200" dirty="0">
                <a:solidFill>
                  <a:prstClr val="black">
                    <a:lumMod val="65000"/>
                    <a:lumOff val="35000"/>
                  </a:prstClr>
                </a:solidFill>
                <a:latin typeface="Century Gothic" panose="020B0502020202020204" pitchFamily="34" charset="0"/>
              </a:rPr>
              <a:t> </a:t>
            </a:r>
            <a:r>
              <a:rPr lang="en-US" sz="1200" dirty="0" err="1">
                <a:solidFill>
                  <a:prstClr val="black">
                    <a:lumMod val="65000"/>
                    <a:lumOff val="35000"/>
                  </a:prstClr>
                </a:solidFill>
                <a:latin typeface="Century Gothic" panose="020B0502020202020204" pitchFamily="34" charset="0"/>
              </a:rPr>
              <a:t>Yon-Ka</a:t>
            </a:r>
            <a:r>
              <a:rPr lang="en-US" sz="1200" dirty="0">
                <a:solidFill>
                  <a:prstClr val="black">
                    <a:lumMod val="65000"/>
                    <a:lumOff val="35000"/>
                  </a:prstClr>
                </a:solidFill>
                <a:latin typeface="Century Gothic" panose="020B0502020202020204" pitchFamily="34" charset="0"/>
              </a:rPr>
              <a:t> visage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puis</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massez</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les zones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concernées</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avec </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“Mon </a:t>
            </a:r>
            <a:r>
              <a:rPr lang="en-US" sz="1200" dirty="0">
                <a:solidFill>
                  <a:prstClr val="black">
                    <a:lumMod val="65000"/>
                    <a:lumOff val="35000"/>
                  </a:prstClr>
                </a:solidFill>
                <a:latin typeface="Century Gothic" panose="020B0502020202020204" pitchFamily="34" charset="0"/>
              </a:rPr>
              <a:t>q</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uartz</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de massage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Yon-Ka</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t>
            </a:r>
          </a:p>
          <a:p>
            <a:pPr lvl="0"/>
            <a:endParaRPr lang="fr-FR" sz="1200" b="1" dirty="0">
              <a:solidFill>
                <a:prstClr val="black">
                  <a:lumMod val="65000"/>
                  <a:lumOff val="35000"/>
                </a:prstClr>
              </a:solidFill>
              <a:latin typeface="Century Gothic" panose="020B0502020202020204" pitchFamily="34" charset="0"/>
            </a:endParaRPr>
          </a:p>
          <a:p>
            <a:pPr lvl="0"/>
            <a:r>
              <a:rPr lang="fr-FR" sz="1200" b="1" dirty="0">
                <a:solidFill>
                  <a:prstClr val="black">
                    <a:lumMod val="65000"/>
                    <a:lumOff val="35000"/>
                  </a:prstClr>
                </a:solidFill>
                <a:latin typeface="Century Gothic" panose="020B0502020202020204" pitchFamily="34" charset="0"/>
              </a:rPr>
              <a:t>BENEFICES</a:t>
            </a:r>
          </a:p>
          <a:p>
            <a:pPr lvl="0"/>
            <a:r>
              <a:rPr lang="fr-FR" sz="1200" dirty="0">
                <a:solidFill>
                  <a:prstClr val="black">
                    <a:lumMod val="65000"/>
                    <a:lumOff val="35000"/>
                  </a:prstClr>
                </a:solidFill>
                <a:latin typeface="Century Gothic" panose="020B0502020202020204" pitchFamily="34" charset="0"/>
              </a:rPr>
              <a:t>Une peau lumineuse, des poches et cernes estompées, les rides et ridules lissées.</a:t>
            </a:r>
          </a:p>
          <a:p>
            <a:pPr lvl="0"/>
            <a:endParaRPr lang="fr-FR" sz="1200" dirty="0">
              <a:solidFill>
                <a:prstClr val="black">
                  <a:lumMod val="65000"/>
                  <a:lumOff val="35000"/>
                </a:prstClr>
              </a:solidFill>
              <a:latin typeface="Century Gothic" panose="020B0502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1"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INSTRUCTION</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*Avant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utilisation</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purifiez</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“Mon quartz de massage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Yon-Ka</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en</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le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plongeant</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quelques</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minutes dans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l’eau</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salée</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puis</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séchez</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-le avec un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linge</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propre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*Pour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renforcer</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son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efficacité</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conservez</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-le au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réfrigérateur</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ou</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plongez</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-le </a:t>
            </a:r>
            <a:r>
              <a:rPr kumimoji="0" lang="en-US" sz="1200" b="0" i="0" u="none" strike="noStrike" kern="1200" cap="none" spc="0" normalizeH="0" baseline="0" noProof="0" dirty="0" err="1">
                <a:ln>
                  <a:noFill/>
                </a:ln>
                <a:solidFill>
                  <a:prstClr val="black">
                    <a:lumMod val="65000"/>
                    <a:lumOff val="35000"/>
                  </a:prstClr>
                </a:solidFill>
                <a:effectLst/>
                <a:uLnTx/>
                <a:uFillTx/>
                <a:latin typeface="Century Gothic" panose="020B0502020202020204" pitchFamily="34" charset="0"/>
                <a:ea typeface="+mn-ea"/>
                <a:cs typeface="+mn-cs"/>
              </a:rPr>
              <a:t>quelques</a:t>
            </a:r>
            <a:r>
              <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rPr>
              <a:t> minutes</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dans un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bol</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d’eau</a:t>
            </a:r>
            <a:r>
              <a:rPr kumimoji="0" lang="en-US" sz="1200" b="0" i="0" u="none" strike="noStrike" kern="1200" cap="none" spc="0" normalizeH="0" noProof="0" dirty="0">
                <a:ln>
                  <a:noFill/>
                </a:ln>
                <a:solidFill>
                  <a:prstClr val="black">
                    <a:lumMod val="65000"/>
                    <a:lumOff val="35000"/>
                  </a:prstClr>
                </a:solidFill>
                <a:effectLst/>
                <a:uLnTx/>
                <a:uFillTx/>
                <a:latin typeface="Century Gothic" panose="020B0502020202020204" pitchFamily="34" charset="0"/>
                <a:ea typeface="+mn-ea"/>
                <a:cs typeface="+mn-cs"/>
              </a:rPr>
              <a:t> </a:t>
            </a:r>
            <a:r>
              <a:rPr kumimoji="0" lang="en-US" sz="1200" b="0" i="0" u="none" strike="noStrike" kern="1200" cap="none" spc="0" normalizeH="0" noProof="0" dirty="0" err="1">
                <a:ln>
                  <a:noFill/>
                </a:ln>
                <a:solidFill>
                  <a:prstClr val="black">
                    <a:lumMod val="65000"/>
                    <a:lumOff val="35000"/>
                  </a:prstClr>
                </a:solidFill>
                <a:effectLst/>
                <a:uLnTx/>
                <a:uFillTx/>
                <a:latin typeface="Century Gothic" panose="020B0502020202020204" pitchFamily="34" charset="0"/>
                <a:ea typeface="+mn-ea"/>
                <a:cs typeface="+mn-cs"/>
              </a:rPr>
              <a:t>fraîche</a:t>
            </a:r>
            <a:endParaRPr kumimoji="0" lang="en-US" sz="1200" b="0" i="0" u="none" strike="noStrike" kern="1200" cap="none" spc="0" normalizeH="0" baseline="0" noProof="0" dirty="0">
              <a:ln>
                <a:noFill/>
              </a:ln>
              <a:solidFill>
                <a:prstClr val="black">
                  <a:lumMod val="65000"/>
                  <a:lumOff val="35000"/>
                </a:prstClr>
              </a:solidFill>
              <a:effectLst/>
              <a:uLnTx/>
              <a:uFillTx/>
              <a:latin typeface="Century Gothic" panose="020B0502020202020204" pitchFamily="34" charset="0"/>
              <a:ea typeface="+mn-ea"/>
              <a:cs typeface="+mn-cs"/>
            </a:endParaRPr>
          </a:p>
          <a:p>
            <a:pPr lvl="0"/>
            <a:endParaRPr lang="fr-FR" sz="1200" dirty="0">
              <a:solidFill>
                <a:prstClr val="black">
                  <a:lumMod val="65000"/>
                  <a:lumOff val="35000"/>
                </a:prstClr>
              </a:solidFill>
              <a:latin typeface="Century Gothic" panose="020B0502020202020204" pitchFamily="34" charset="0"/>
            </a:endParaRPr>
          </a:p>
          <a:p>
            <a:endParaRPr lang="fr-FR" dirty="0"/>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22</a:t>
            </a:fld>
            <a:endParaRPr lang="fr-FR"/>
          </a:p>
        </p:txBody>
      </p:sp>
    </p:spTree>
    <p:extLst>
      <p:ext uri="{BB962C8B-B14F-4D97-AF65-F5344CB8AC3E}">
        <p14:creationId xmlns:p14="http://schemas.microsoft.com/office/powerpoint/2010/main" val="29630363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0483"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endParaRPr lang="fr-FR"/>
          </a:p>
        </p:txBody>
      </p:sp>
      <p:sp>
        <p:nvSpPr>
          <p:cNvPr id="20484"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04DCFD2A-4031-4F46-B75E-F5CB0888B811}" type="slidenum">
              <a:rPr lang="fr-FR" smtClean="0"/>
              <a:t>2</a:t>
            </a:fld>
            <a:endParaRPr lang="fr-F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685800"/>
            <a:r>
              <a:rPr lang="fr-FR" sz="1800" dirty="0">
                <a:effectLst/>
                <a:latin typeface="Aptos" panose="020B0004020202020204" pitchFamily="34" charset="0"/>
                <a:ea typeface="Aptos" panose="020B0004020202020204" pitchFamily="34" charset="0"/>
                <a:cs typeface="Aptos" panose="020B0004020202020204" pitchFamily="34" charset="0"/>
              </a:rPr>
              <a:t>MERCI</a:t>
            </a:r>
          </a:p>
          <a:p>
            <a:endParaRPr lang="fr-FR" dirty="0"/>
          </a:p>
        </p:txBody>
      </p:sp>
      <p:sp>
        <p:nvSpPr>
          <p:cNvPr id="4" name="Espace réservé du numéro de diapositive 3"/>
          <p:cNvSpPr>
            <a:spLocks noGrp="1"/>
          </p:cNvSpPr>
          <p:nvPr>
            <p:ph type="sldNum" sz="quarter" idx="5"/>
          </p:nvPr>
        </p:nvSpPr>
        <p:spPr/>
        <p:txBody>
          <a:bodyPr/>
          <a:lstStyle/>
          <a:p>
            <a:fld id="{613E266C-CBB2-4043-A70F-A5EECFE86B0F}" type="slidenum">
              <a:rPr lang="fr-FR" smtClean="0"/>
              <a:t>26</a:t>
            </a:fld>
            <a:endParaRPr lang="fr-FR"/>
          </a:p>
        </p:txBody>
      </p:sp>
    </p:spTree>
    <p:extLst>
      <p:ext uri="{BB962C8B-B14F-4D97-AF65-F5344CB8AC3E}">
        <p14:creationId xmlns:p14="http://schemas.microsoft.com/office/powerpoint/2010/main" val="2458120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dirty="0"/>
              <a:t>Tout d'abord, revivons l'histoire de la bougie Taïga, et plus généralement des différentes bougies de massage </a:t>
            </a:r>
            <a:r>
              <a:rPr lang="fr-FR" dirty="0" err="1"/>
              <a:t>Yon-Ka</a:t>
            </a:r>
            <a:r>
              <a:rPr lang="fr-FR" dirty="0"/>
              <a:t>.</a:t>
            </a:r>
          </a:p>
          <a:p>
            <a:endParaRPr lang="fr-FR" dirty="0"/>
          </a:p>
          <a:p>
            <a:r>
              <a:rPr lang="fr-FR" dirty="0"/>
              <a:t>-La toute première est apparue en 2009 à base d'huiles essentielles de petit grain, de lavande et de verveine.</a:t>
            </a:r>
          </a:p>
          <a:p>
            <a:r>
              <a:rPr lang="fr-FR" dirty="0"/>
              <a:t>-l'année suivante a vu le lancement de la bougie 'AMBRE', aux notes orientales de Rose et de Patchouli</a:t>
            </a:r>
          </a:p>
          <a:p>
            <a:r>
              <a:rPr lang="fr-FR" dirty="0"/>
              <a:t>-suivie de la bougie « ROSE » au délicat parfum d'huile essentielle de Rose Bulgare</a:t>
            </a:r>
          </a:p>
          <a:p>
            <a:r>
              <a:rPr lang="fr-FR" dirty="0"/>
              <a:t>-puis en 2013, la bougie 'NEROLI' aux huiles essentielles de Néroli, </a:t>
            </a:r>
            <a:r>
              <a:rPr lang="fr-FR" dirty="0" err="1"/>
              <a:t>Petitgrain</a:t>
            </a:r>
            <a:r>
              <a:rPr lang="fr-FR" dirty="0"/>
              <a:t>, Orange</a:t>
            </a:r>
          </a:p>
          <a:p>
            <a:r>
              <a:rPr lang="fr-FR" dirty="0"/>
              <a:t>-2015 a vu le lancement de la 1ère bougie Taïga avec la même formule mais un design différent</a:t>
            </a:r>
          </a:p>
          <a:p>
            <a:r>
              <a:rPr lang="fr-FR" dirty="0"/>
              <a:t>-depuis 2022, vous pouvez trouver la 3ème version de la bougie Taïga.</a:t>
            </a:r>
          </a:p>
          <a:p>
            <a:endParaRPr lang="fr-FR" dirty="0"/>
          </a:p>
          <a:p>
            <a:r>
              <a:rPr lang="fr-FR" dirty="0"/>
              <a:t>Les bougies de massage ont longtemps été un produit saisonnier, commercialisé pour les fêtes de fin d'année.</a:t>
            </a:r>
          </a:p>
          <a:p>
            <a:r>
              <a:rPr lang="fr-FR" dirty="0"/>
              <a:t>Aujourd'hui, la bougie Taïga fait partie intégrante de notre catalogue, permettant à nos clients de l'utiliser tout au long de l'année.</a:t>
            </a:r>
          </a:p>
        </p:txBody>
      </p:sp>
      <p:sp>
        <p:nvSpPr>
          <p:cNvPr id="4" name="Espace réservé du numéro de diapositive 3"/>
          <p:cNvSpPr>
            <a:spLocks noGrp="1"/>
          </p:cNvSpPr>
          <p:nvPr>
            <p:ph type="sldNum" sz="quarter" idx="5"/>
          </p:nvPr>
        </p:nvSpPr>
        <p:spPr/>
        <p:txBody>
          <a:bodyPr/>
          <a:lstStyle/>
          <a:p>
            <a:fld id="{97C23D69-1CB0-43B5-8F89-6A1B3D942DF9}" type="slidenum">
              <a:rPr lang="fr-FR" smtClean="0"/>
              <a:t>3</a:t>
            </a:fld>
            <a:endParaRPr lang="fr-FR"/>
          </a:p>
        </p:txBody>
      </p:sp>
    </p:spTree>
    <p:extLst>
      <p:ext uri="{BB962C8B-B14F-4D97-AF65-F5344CB8AC3E}">
        <p14:creationId xmlns:p14="http://schemas.microsoft.com/office/powerpoint/2010/main" val="30895748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3555"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1042988" eaLnBrk="1" hangingPunct="1">
              <a:spcBef>
                <a:spcPct val="0"/>
              </a:spcBef>
            </a:pPr>
            <a:r>
              <a:rPr lang="fr-FR" sz="1100" dirty="0">
                <a:latin typeface="+mj-lt"/>
              </a:rPr>
              <a:t>Pot en céramique 125 g, bec verseur  (environ 5 massages).</a:t>
            </a:r>
          </a:p>
          <a:p>
            <a:pPr defTabSz="1042988" eaLnBrk="1" hangingPunct="1">
              <a:spcBef>
                <a:spcPct val="0"/>
              </a:spcBef>
            </a:pPr>
            <a:r>
              <a:rPr lang="fr-FR" sz="1100" dirty="0">
                <a:latin typeface="+mj-lt"/>
              </a:rPr>
              <a:t>Opercule de protection. Mèche sans plomb.</a:t>
            </a:r>
          </a:p>
          <a:p>
            <a:pPr defTabSz="1042988" eaLnBrk="1" hangingPunct="1">
              <a:spcBef>
                <a:spcPct val="0"/>
              </a:spcBef>
            </a:pPr>
            <a:endParaRPr lang="fr-FR" sz="1100" u="sng" dirty="0">
              <a:latin typeface="+mj-lt"/>
            </a:endParaRPr>
          </a:p>
          <a:p>
            <a:pPr defTabSz="1042988" eaLnBrk="1" hangingPunct="1">
              <a:spcBef>
                <a:spcPct val="0"/>
              </a:spcBef>
            </a:pPr>
            <a:r>
              <a:rPr lang="fr-FR" sz="1100" u="sng" dirty="0">
                <a:latin typeface="+mj-lt"/>
              </a:rPr>
              <a:t>Version vente </a:t>
            </a:r>
          </a:p>
          <a:p>
            <a:pPr defTabSz="1042988" eaLnBrk="1" hangingPunct="1">
              <a:spcBef>
                <a:spcPct val="0"/>
              </a:spcBef>
            </a:pPr>
            <a:r>
              <a:rPr lang="fr-FR" sz="1100" dirty="0">
                <a:latin typeface="+mj-lt"/>
              </a:rPr>
              <a:t>Luxueux coffret avec cale, une bougie, notice bilingue Fr/Ang. </a:t>
            </a:r>
          </a:p>
          <a:p>
            <a:pPr defTabSz="1042988" eaLnBrk="1" hangingPunct="1">
              <a:spcBef>
                <a:spcPct val="0"/>
              </a:spcBef>
            </a:pPr>
            <a:r>
              <a:rPr lang="fr-FR" sz="1100" dirty="0">
                <a:latin typeface="+mj-lt"/>
              </a:rPr>
              <a:t>Prix de vente consommatrice  : 39€ </a:t>
            </a:r>
          </a:p>
          <a:p>
            <a:pPr defTabSz="1042988" eaLnBrk="1" hangingPunct="1">
              <a:spcBef>
                <a:spcPct val="0"/>
              </a:spcBef>
            </a:pPr>
            <a:r>
              <a:rPr lang="fr-FR" sz="1100" u="none" dirty="0" err="1">
                <a:latin typeface="+mj-lt"/>
              </a:rPr>
              <a:t>Ref</a:t>
            </a:r>
            <a:r>
              <a:rPr lang="fr-FR" sz="1100" u="none" dirty="0">
                <a:latin typeface="+mj-lt"/>
              </a:rPr>
              <a:t>. 21910</a:t>
            </a:r>
          </a:p>
          <a:p>
            <a:pPr defTabSz="1042988" eaLnBrk="1" hangingPunct="1">
              <a:spcBef>
                <a:spcPct val="0"/>
              </a:spcBef>
            </a:pPr>
            <a:endParaRPr lang="fr-FR" sz="1100" u="sng" dirty="0">
              <a:latin typeface="+mj-lt"/>
            </a:endParaRPr>
          </a:p>
          <a:p>
            <a:pPr defTabSz="1042988" eaLnBrk="1" hangingPunct="1">
              <a:spcBef>
                <a:spcPct val="0"/>
              </a:spcBef>
            </a:pPr>
            <a:r>
              <a:rPr lang="fr-FR" sz="1100" u="sng" dirty="0">
                <a:latin typeface="+mj-lt"/>
              </a:rPr>
              <a:t>Version cabine</a:t>
            </a:r>
          </a:p>
          <a:p>
            <a:pPr defTabSz="1042988" eaLnBrk="1" hangingPunct="1">
              <a:spcBef>
                <a:spcPct val="0"/>
              </a:spcBef>
            </a:pPr>
            <a:r>
              <a:rPr lang="fr-FR" sz="1100" dirty="0">
                <a:latin typeface="+mj-lt"/>
              </a:rPr>
              <a:t>Boîte carton de 4 pots de 125g.</a:t>
            </a:r>
          </a:p>
          <a:p>
            <a:pPr defTabSz="1042988" eaLnBrk="1" hangingPunct="1">
              <a:spcBef>
                <a:spcPct val="0"/>
              </a:spcBef>
            </a:pPr>
            <a:r>
              <a:rPr lang="fr-FR" sz="1100" dirty="0">
                <a:latin typeface="+mj-lt"/>
              </a:rPr>
              <a:t>Prix de vente esthéticienne : 75 €</a:t>
            </a:r>
          </a:p>
          <a:p>
            <a:pPr defTabSz="1042988" eaLnBrk="1" hangingPunct="1">
              <a:spcBef>
                <a:spcPct val="0"/>
              </a:spcBef>
            </a:pPr>
            <a:r>
              <a:rPr lang="fr-FR" sz="1100" dirty="0" err="1">
                <a:latin typeface="+mj-lt"/>
              </a:rPr>
              <a:t>Ref</a:t>
            </a:r>
            <a:r>
              <a:rPr lang="fr-FR" sz="1100" dirty="0">
                <a:latin typeface="+mj-lt"/>
              </a:rPr>
              <a:t>. 56110</a:t>
            </a:r>
          </a:p>
          <a:p>
            <a:pPr defTabSz="989483">
              <a:spcBef>
                <a:spcPct val="0"/>
              </a:spcBef>
            </a:pPr>
            <a:endParaRPr lang="fr-FR" dirty="0">
              <a:latin typeface="+mj-lt"/>
            </a:endParaRPr>
          </a:p>
          <a:p>
            <a:pPr defTabSz="989483">
              <a:spcBef>
                <a:spcPct val="0"/>
              </a:spcBef>
            </a:pPr>
            <a:endParaRPr lang="fr-FR" dirty="0">
              <a:latin typeface="+mj-lt"/>
            </a:endParaRPr>
          </a:p>
          <a:p>
            <a:pPr defTabSz="989483">
              <a:spcBef>
                <a:spcPct val="0"/>
              </a:spcBef>
            </a:pPr>
            <a:endParaRPr lang="fr-FR" dirty="0">
              <a:latin typeface="+mj-lt"/>
            </a:endParaRPr>
          </a:p>
        </p:txBody>
      </p:sp>
      <p:sp>
        <p:nvSpPr>
          <p:cNvPr id="23556"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86DF5FAE-F50F-4A98-BFAC-FB2C37B28535}" type="slidenum">
              <a:rPr lang="fr-FR" smtClean="0"/>
              <a:t>4</a:t>
            </a:fld>
            <a:endParaRPr lang="fr-F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1507"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1042988" eaLnBrk="1" hangingPunct="1">
              <a:spcBef>
                <a:spcPct val="0"/>
              </a:spcBef>
            </a:pPr>
            <a:r>
              <a:rPr lang="fr-FR" sz="1100" b="1" dirty="0">
                <a:latin typeface="+mj-lt"/>
              </a:rPr>
              <a:t>Beurre de karité</a:t>
            </a:r>
            <a:endParaRPr lang="fr-FR" sz="1100" dirty="0">
              <a:latin typeface="+mj-lt"/>
            </a:endParaRPr>
          </a:p>
          <a:p>
            <a:pPr defTabSz="1042988" eaLnBrk="1" hangingPunct="1">
              <a:spcBef>
                <a:spcPct val="0"/>
              </a:spcBef>
            </a:pPr>
            <a:r>
              <a:rPr lang="fr-FR" sz="1100" dirty="0">
                <a:latin typeface="+mj-lt"/>
              </a:rPr>
              <a:t>assouplissant, réparateur et nourrissant</a:t>
            </a:r>
          </a:p>
          <a:p>
            <a:pPr defTabSz="1042988" eaLnBrk="1" hangingPunct="1">
              <a:spcBef>
                <a:spcPct val="0"/>
              </a:spcBef>
            </a:pPr>
            <a:endParaRPr lang="fr-FR" sz="1100" b="1" dirty="0">
              <a:latin typeface="+mj-lt"/>
            </a:endParaRPr>
          </a:p>
          <a:p>
            <a:pPr defTabSz="1042988" eaLnBrk="1" hangingPunct="1">
              <a:spcBef>
                <a:spcPct val="0"/>
              </a:spcBef>
            </a:pPr>
            <a:r>
              <a:rPr lang="fr-FR" sz="1100" b="1" dirty="0">
                <a:latin typeface="+mj-lt"/>
              </a:rPr>
              <a:t>Beurre de mangue bio</a:t>
            </a:r>
            <a:endParaRPr lang="fr-FR" sz="1100" dirty="0">
              <a:latin typeface="+mj-lt"/>
            </a:endParaRPr>
          </a:p>
          <a:p>
            <a:pPr defTabSz="1042988" eaLnBrk="1" hangingPunct="1">
              <a:spcBef>
                <a:spcPct val="0"/>
              </a:spcBef>
            </a:pPr>
            <a:r>
              <a:rPr lang="fr-FR" sz="1100" dirty="0">
                <a:latin typeface="+mj-lt"/>
              </a:rPr>
              <a:t>riche en vitamine E, anti-oxydant, prévient le vieillissement cutané</a:t>
            </a:r>
          </a:p>
          <a:p>
            <a:pPr defTabSz="1042988" eaLnBrk="1" hangingPunct="1">
              <a:spcBef>
                <a:spcPct val="0"/>
              </a:spcBef>
            </a:pPr>
            <a:endParaRPr lang="fr-FR" sz="1100" dirty="0">
              <a:latin typeface="+mj-lt"/>
            </a:endParaRPr>
          </a:p>
          <a:p>
            <a:pPr defTabSz="1042988" eaLnBrk="1" hangingPunct="1">
              <a:spcBef>
                <a:spcPct val="0"/>
              </a:spcBef>
            </a:pPr>
            <a:r>
              <a:rPr lang="fr-FR" sz="1100" b="1" dirty="0">
                <a:latin typeface="+mj-lt"/>
              </a:rPr>
              <a:t>Huile vierge de sésame bio</a:t>
            </a:r>
            <a:endParaRPr lang="fr-FR" sz="1100" dirty="0">
              <a:latin typeface="+mj-lt"/>
            </a:endParaRPr>
          </a:p>
          <a:p>
            <a:pPr defTabSz="1042988" eaLnBrk="1" hangingPunct="1">
              <a:spcBef>
                <a:spcPct val="0"/>
              </a:spcBef>
            </a:pPr>
            <a:r>
              <a:rPr lang="fr-FR" sz="1100" dirty="0" err="1">
                <a:latin typeface="+mj-lt"/>
              </a:rPr>
              <a:t>restructurante</a:t>
            </a:r>
            <a:r>
              <a:rPr lang="fr-FR" sz="1100" dirty="0">
                <a:latin typeface="+mj-lt"/>
              </a:rPr>
              <a:t>, anti-déshydratante, anti-âge</a:t>
            </a:r>
          </a:p>
        </p:txBody>
      </p:sp>
      <p:sp>
        <p:nvSpPr>
          <p:cNvPr id="2150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518A88EE-4CFB-4153-ADF6-DE0AFF98D7BF}" type="slidenum">
              <a:rPr lang="fr-FR" smtClean="0"/>
              <a:t>5</a:t>
            </a:fld>
            <a:endParaRPr lang="fr-F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Espace réservé de l'image des diapositives 1"/>
          <p:cNvSpPr>
            <a:spLocks noGrp="1" noRot="1" noChangeAspect="1" noTextEdit="1"/>
          </p:cNvSpPr>
          <p:nvPr>
            <p:ph type="sldImg"/>
          </p:nvPr>
        </p:nvSpPr>
        <p:spPr bwMode="auto">
          <a:xfrm>
            <a:off x="77788" y="4763"/>
            <a:ext cx="6513512" cy="3665537"/>
          </a:xfrm>
          <a:noFill/>
          <a:ln>
            <a:solidFill>
              <a:srgbClr val="000000"/>
            </a:solidFill>
            <a:miter lim="800000"/>
            <a:headEnd/>
            <a:tailEnd/>
          </a:ln>
        </p:spPr>
      </p:sp>
      <p:sp>
        <p:nvSpPr>
          <p:cNvPr id="22531" name="Espace réservé des commentaires 2"/>
          <p:cNvSpPr>
            <a:spLocks noGrp="1"/>
          </p:cNvSpPr>
          <p:nvPr>
            <p:ph type="body" idx="1"/>
          </p:nvPr>
        </p:nvSpPr>
        <p:spPr bwMode="auto">
          <a:xfrm>
            <a:off x="290548" y="3817663"/>
            <a:ext cx="6155637" cy="3408772"/>
          </a:xfrm>
          <a:noFill/>
        </p:spPr>
        <p:txBody>
          <a:bodyPr wrap="square" numCol="1" anchor="t" anchorCtr="0" compatLnSpc="1">
            <a:prstTxWarp prst="textNoShape">
              <a:avLst/>
            </a:prstTxWarp>
            <a:noAutofit/>
          </a:bodyPr>
          <a:lstStyle/>
          <a:p>
            <a:pPr algn="just" defTabSz="1042988" eaLnBrk="1" hangingPunct="1">
              <a:spcBef>
                <a:spcPct val="0"/>
              </a:spcBef>
            </a:pPr>
            <a:r>
              <a:rPr lang="fr-FR" sz="1100" dirty="0">
                <a:latin typeface="+mj-lt"/>
              </a:rPr>
              <a:t>Accents boisés avec une touche d’hespéridé</a:t>
            </a:r>
            <a:r>
              <a:rPr lang="fr-FR" sz="1100" baseline="0" dirty="0">
                <a:latin typeface="+mj-lt"/>
              </a:rPr>
              <a:t> </a:t>
            </a:r>
            <a:r>
              <a:rPr lang="fr-FR" sz="1100" dirty="0">
                <a:latin typeface="+mj-lt"/>
              </a:rPr>
              <a:t>(=mandarine) - </a:t>
            </a:r>
            <a:r>
              <a:rPr lang="fr-FR" sz="1100" kern="1200" baseline="0" dirty="0">
                <a:solidFill>
                  <a:schemeClr val="tx1"/>
                </a:solidFill>
                <a:latin typeface="+mj-lt"/>
                <a:ea typeface="+mn-ea"/>
                <a:cs typeface="+mn-cs"/>
              </a:rPr>
              <a:t>effluves subtils et vivifiants </a:t>
            </a:r>
            <a:endParaRPr lang="fr-FR" sz="1100" dirty="0">
              <a:latin typeface="+mj-lt"/>
            </a:endParaRPr>
          </a:p>
          <a:p>
            <a:pPr algn="just" defTabSz="1042988" eaLnBrk="1" hangingPunct="1">
              <a:spcBef>
                <a:spcPct val="0"/>
              </a:spcBef>
            </a:pPr>
            <a:r>
              <a:rPr lang="fr-FR" sz="1100" dirty="0">
                <a:latin typeface="+mj-lt"/>
              </a:rPr>
              <a:t>Ces huiles essentielles vivifiantes permettent de se ressourcer.</a:t>
            </a:r>
          </a:p>
          <a:p>
            <a:pPr algn="just" eaLnBrk="1" hangingPunct="1">
              <a:spcBef>
                <a:spcPct val="0"/>
              </a:spcBef>
            </a:pPr>
            <a:endParaRPr lang="fr-FR" sz="1100" b="1" dirty="0">
              <a:latin typeface="+mj-lt"/>
            </a:endParaRPr>
          </a:p>
          <a:p>
            <a:pPr algn="just" eaLnBrk="1" hangingPunct="1">
              <a:spcBef>
                <a:spcPct val="0"/>
              </a:spcBef>
            </a:pPr>
            <a:r>
              <a:rPr lang="fr-FR" sz="1100" b="1" dirty="0">
                <a:latin typeface="+mj-lt"/>
              </a:rPr>
              <a:t>PIN DE SIBERIE</a:t>
            </a:r>
          </a:p>
          <a:p>
            <a:pPr algn="just" eaLnBrk="1" hangingPunct="1">
              <a:spcBef>
                <a:spcPct val="0"/>
              </a:spcBef>
            </a:pPr>
            <a:r>
              <a:rPr lang="fr-FR" sz="1100" b="1" dirty="0">
                <a:latin typeface="+mj-lt"/>
              </a:rPr>
              <a:t>Senteur fraîche et résineuse</a:t>
            </a:r>
          </a:p>
          <a:p>
            <a:pPr algn="just">
              <a:spcBef>
                <a:spcPct val="0"/>
              </a:spcBef>
            </a:pPr>
            <a:r>
              <a:rPr lang="fr-FR" sz="1100" dirty="0">
                <a:latin typeface="+mj-lt"/>
              </a:rPr>
              <a:t>Antiseptique , purifiant atmosphérique, </a:t>
            </a:r>
            <a:r>
              <a:rPr lang="fr-FR" sz="1100" b="0" i="0" kern="1200" dirty="0">
                <a:solidFill>
                  <a:schemeClr val="tx1"/>
                </a:solidFill>
                <a:latin typeface="+mj-lt"/>
                <a:ea typeface="+mn-ea"/>
                <a:cs typeface="+mn-cs"/>
              </a:rPr>
              <a:t>respiratoire, anti-inflammatoire</a:t>
            </a:r>
          </a:p>
          <a:p>
            <a:pPr algn="just" eaLnBrk="1" hangingPunct="1">
              <a:spcBef>
                <a:spcPct val="0"/>
              </a:spcBef>
            </a:pPr>
            <a:endParaRPr lang="fr-FR" sz="1100" dirty="0">
              <a:latin typeface="+mj-lt"/>
            </a:endParaRPr>
          </a:p>
          <a:p>
            <a:pPr algn="just" eaLnBrk="1" hangingPunct="1">
              <a:spcBef>
                <a:spcPct val="0"/>
              </a:spcBef>
            </a:pPr>
            <a:r>
              <a:rPr lang="fr-FR" sz="1100" b="1" dirty="0">
                <a:latin typeface="+mj-lt"/>
              </a:rPr>
              <a:t>CYPRES</a:t>
            </a:r>
          </a:p>
          <a:p>
            <a:pPr marL="0" marR="0" indent="0" algn="just" defTabSz="914400" rtl="0" eaLnBrk="1" fontAlgn="auto" latinLnBrk="0" hangingPunct="1">
              <a:lnSpc>
                <a:spcPct val="100000"/>
              </a:lnSpc>
              <a:spcBef>
                <a:spcPts val="0"/>
              </a:spcBef>
              <a:spcAft>
                <a:spcPts val="0"/>
              </a:spcAft>
              <a:buClrTx/>
              <a:buSzTx/>
              <a:buFontTx/>
              <a:buNone/>
              <a:tabLst/>
              <a:defRPr/>
            </a:pPr>
            <a:r>
              <a:rPr lang="fr-FR" sz="1100" b="0" i="0" kern="1200" dirty="0">
                <a:solidFill>
                  <a:schemeClr val="tx1"/>
                </a:solidFill>
                <a:latin typeface="+mj-lt"/>
                <a:ea typeface="+mn-ea"/>
                <a:cs typeface="+mn-cs"/>
              </a:rPr>
              <a:t>Senteur boisée et ambrée</a:t>
            </a:r>
          </a:p>
          <a:p>
            <a:pPr algn="just"/>
            <a:r>
              <a:rPr lang="fr-FR" sz="1100" b="0" i="0" kern="1200" dirty="0">
                <a:solidFill>
                  <a:schemeClr val="tx1"/>
                </a:solidFill>
                <a:latin typeface="+mj-lt"/>
                <a:ea typeface="+mn-ea"/>
                <a:cs typeface="+mn-cs"/>
              </a:rPr>
              <a:t>Décongestionnant, rééquilibrant nerveux, tonique de la circulation veineuse</a:t>
            </a:r>
          </a:p>
          <a:p>
            <a:pPr algn="just"/>
            <a:endParaRPr lang="fr-FR" sz="1100" dirty="0">
              <a:latin typeface="+mj-lt"/>
            </a:endParaRPr>
          </a:p>
          <a:p>
            <a:pPr algn="just" eaLnBrk="1" hangingPunct="1">
              <a:spcBef>
                <a:spcPct val="0"/>
              </a:spcBef>
            </a:pPr>
            <a:r>
              <a:rPr lang="fr-FR" sz="1100" b="1" dirty="0">
                <a:latin typeface="+mj-lt"/>
              </a:rPr>
              <a:t>CEDRE DE VIRGINIE</a:t>
            </a:r>
          </a:p>
          <a:p>
            <a:pPr algn="just" eaLnBrk="1" hangingPunct="1">
              <a:spcBef>
                <a:spcPct val="0"/>
              </a:spcBef>
            </a:pPr>
            <a:r>
              <a:rPr lang="fr-FR" sz="1100" b="0" i="0" kern="1200" dirty="0">
                <a:solidFill>
                  <a:schemeClr val="tx1"/>
                </a:solidFill>
                <a:latin typeface="+mj-lt"/>
                <a:ea typeface="+mn-ea"/>
                <a:cs typeface="+mn-cs"/>
              </a:rPr>
              <a:t>Note boisée type santal,</a:t>
            </a:r>
            <a:r>
              <a:rPr lang="fr-FR" sz="1100" b="0" i="0" kern="1200" baseline="0" dirty="0">
                <a:solidFill>
                  <a:schemeClr val="tx1"/>
                </a:solidFill>
                <a:latin typeface="+mj-lt"/>
                <a:ea typeface="+mn-ea"/>
                <a:cs typeface="+mn-cs"/>
              </a:rPr>
              <a:t> </a:t>
            </a:r>
            <a:r>
              <a:rPr lang="fr-FR" sz="1100" b="0" i="0" kern="1200" dirty="0">
                <a:solidFill>
                  <a:schemeClr val="tx1"/>
                </a:solidFill>
                <a:latin typeface="+mj-lt"/>
                <a:ea typeface="+mn-ea"/>
                <a:cs typeface="+mn-cs"/>
              </a:rPr>
              <a:t>suave, typique du cèdre. </a:t>
            </a:r>
          </a:p>
          <a:p>
            <a:pPr algn="just" eaLnBrk="1" hangingPunct="1">
              <a:spcBef>
                <a:spcPct val="0"/>
              </a:spcBef>
            </a:pPr>
            <a:r>
              <a:rPr lang="fr-FR" sz="1100" b="0" i="0" kern="1200" dirty="0">
                <a:solidFill>
                  <a:schemeClr val="tx1"/>
                </a:solidFill>
                <a:latin typeface="+mj-lt"/>
                <a:ea typeface="+mn-ea"/>
                <a:cs typeface="+mn-cs"/>
              </a:rPr>
              <a:t>Principalement connue comme décongestionnant et tonique veineux</a:t>
            </a:r>
          </a:p>
          <a:p>
            <a:pPr algn="just" eaLnBrk="1" hangingPunct="1">
              <a:spcBef>
                <a:spcPct val="0"/>
              </a:spcBef>
            </a:pPr>
            <a:endParaRPr lang="fr-FR" sz="1100" dirty="0">
              <a:latin typeface="+mj-lt"/>
            </a:endParaRPr>
          </a:p>
          <a:p>
            <a:pPr algn="just" eaLnBrk="1" hangingPunct="1">
              <a:spcBef>
                <a:spcPct val="0"/>
              </a:spcBef>
            </a:pPr>
            <a:r>
              <a:rPr lang="fr-FR" sz="1100" b="1" dirty="0">
                <a:latin typeface="+mj-lt"/>
              </a:rPr>
              <a:t>MANDARINE JAUNE</a:t>
            </a:r>
          </a:p>
          <a:p>
            <a:pPr algn="just"/>
            <a:r>
              <a:rPr lang="fr-FR" sz="1100" b="0" i="0" kern="1200" dirty="0">
                <a:solidFill>
                  <a:schemeClr val="tx1"/>
                </a:solidFill>
                <a:latin typeface="+mj-lt"/>
                <a:ea typeface="+mn-ea"/>
                <a:cs typeface="+mn-cs"/>
              </a:rPr>
              <a:t>Odeur douce,</a:t>
            </a:r>
            <a:r>
              <a:rPr lang="fr-FR" sz="1100" b="0" i="0" kern="1200" baseline="0" dirty="0">
                <a:solidFill>
                  <a:schemeClr val="tx1"/>
                </a:solidFill>
                <a:latin typeface="+mj-lt"/>
                <a:ea typeface="+mn-ea"/>
                <a:cs typeface="+mn-cs"/>
              </a:rPr>
              <a:t> florale</a:t>
            </a:r>
            <a:endParaRPr lang="fr-FR" sz="1100" b="0" i="0" kern="1200" dirty="0">
              <a:solidFill>
                <a:schemeClr val="tx1"/>
              </a:solidFill>
              <a:latin typeface="+mj-lt"/>
              <a:ea typeface="+mn-ea"/>
              <a:cs typeface="+mn-cs"/>
            </a:endParaRPr>
          </a:p>
          <a:p>
            <a:pPr algn="just"/>
            <a:r>
              <a:rPr lang="fr-FR" sz="1100" b="0" i="0" kern="1200" dirty="0">
                <a:solidFill>
                  <a:schemeClr val="tx1"/>
                </a:solidFill>
                <a:latin typeface="+mj-lt"/>
                <a:ea typeface="+mn-ea"/>
                <a:cs typeface="+mn-cs"/>
              </a:rPr>
              <a:t>Puissant calmant et relaxant. Idéale pour éliminer le stress, les angoisses et pour se préparer à un sommeil réparateur. </a:t>
            </a:r>
          </a:p>
        </p:txBody>
      </p:sp>
      <p:sp>
        <p:nvSpPr>
          <p:cNvPr id="22532" name="Espace réservé du numéro de diapositive 3"/>
          <p:cNvSpPr>
            <a:spLocks noGrp="1"/>
          </p:cNvSpPr>
          <p:nvPr>
            <p:ph type="sldNum" sz="quarter" idx="5"/>
          </p:nvPr>
        </p:nvSpPr>
        <p:spPr bwMode="auto">
          <a:xfrm>
            <a:off x="290548" y="7363996"/>
            <a:ext cx="3923373" cy="2135193"/>
          </a:xfrm>
          <a:noFill/>
          <a:ln>
            <a:miter lim="800000"/>
            <a:headEnd/>
            <a:tailEnd/>
          </a:ln>
        </p:spPr>
        <p:txBody>
          <a:bodyPr wrap="square" numCol="1" anchorCtr="0" compatLnSpc="1">
            <a:prstTxWarp prst="textNoShape">
              <a:avLst/>
            </a:prstTxWarp>
          </a:bodyPr>
          <a:lstStyle/>
          <a:p>
            <a:pPr algn="l"/>
            <a:r>
              <a:rPr lang="en-US" b="1" dirty="0">
                <a:latin typeface="+mn-lt"/>
              </a:rPr>
              <a:t>TAIGA = </a:t>
            </a:r>
            <a:r>
              <a:rPr lang="en-US" dirty="0">
                <a:latin typeface="+mn-lt"/>
              </a:rPr>
              <a:t>Formación vegetal extendida por el norte de Eurasia (en particular Siberia) y América del Norte, que sirve de término medio entre la tundra del norte y el denso bosque templado del sur. </a:t>
            </a:r>
            <a:endParaRPr lang="fr-FR" dirty="0">
              <a:latin typeface="+mn-lt"/>
            </a:endParaRPr>
          </a:p>
          <a:p>
            <a:pPr algn="l"/>
            <a:r>
              <a:rPr lang="en-US" dirty="0">
                <a:latin typeface="+mn-lt"/>
              </a:rPr>
              <a:t>Los árboles más comunes de la taiga son las coníferas adaptadas al frío (alerces, piceas, pinos, abetos, etc.). Su forma cónica desvía la nieve, la capa cerosa de sus agujas las protege de las heladas y su color verde oscuro absorbe los débiles rayos del sol y favorece la fotosíntesis.</a:t>
            </a:r>
            <a:endParaRPr lang="fr-FR" dirty="0">
              <a:latin typeface="+mn-lt"/>
            </a:endParaRPr>
          </a:p>
          <a:p>
            <a:pPr algn="l"/>
            <a:r>
              <a:rPr lang="en-US" dirty="0">
                <a:latin typeface="+mn-lt"/>
              </a:rPr>
              <a:t>La taiga es la mayor zona boscosa del planeta y ocupa por sí sola el 10% de la masa terrestre mundial. </a:t>
            </a:r>
            <a:endParaRPr lang="fr-FR" dirty="0">
              <a:latin typeface="+mn-lt"/>
            </a:endParaRPr>
          </a:p>
        </p:txBody>
      </p:sp>
      <p:pic>
        <p:nvPicPr>
          <p:cNvPr id="29698" name="Picture 2" descr="Description de l'image Distribution Taiga.png."/>
          <p:cNvPicPr>
            <a:picLocks noChangeAspect="1" noChangeArrowheads="1"/>
          </p:cNvPicPr>
          <p:nvPr/>
        </p:nvPicPr>
        <p:blipFill>
          <a:blip r:embed="rId3"/>
          <a:srcRect/>
          <a:stretch>
            <a:fillRect/>
          </a:stretch>
        </p:blipFill>
        <p:spPr bwMode="auto">
          <a:xfrm>
            <a:off x="4349210" y="7501556"/>
            <a:ext cx="2087896" cy="1056168"/>
          </a:xfrm>
          <a:prstGeom prst="rect">
            <a:avLst/>
          </a:prstGeom>
          <a:noFill/>
        </p:spPr>
      </p:pic>
      <p:sp>
        <p:nvSpPr>
          <p:cNvPr id="6" name="Rectangle 5"/>
          <p:cNvSpPr/>
          <p:nvPr/>
        </p:nvSpPr>
        <p:spPr>
          <a:xfrm>
            <a:off x="6199447" y="9402437"/>
            <a:ext cx="253286" cy="264582"/>
          </a:xfrm>
          <a:prstGeom prst="rect">
            <a:avLst/>
          </a:prstGeom>
        </p:spPr>
        <p:txBody>
          <a:bodyPr wrap="none" lIns="86749" tIns="43375" rIns="86749" bIns="43375">
            <a:spAutoFit/>
          </a:bodyPr>
          <a:lstStyle/>
          <a:p>
            <a:pPr lvl="0" algn="r"/>
            <a:fld id="{794399C4-CC6E-40F3-AFFF-DA3DD7214177}" type="slidenum">
              <a:rPr lang="fr-FR" sz="1100">
                <a:solidFill>
                  <a:prstClr val="black"/>
                </a:solidFill>
              </a:rPr>
              <a:t>6</a:t>
            </a:fld>
            <a:endParaRPr lang="fr-FR" sz="1100"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4579" name="Espace réservé des commentaires 2"/>
          <p:cNvSpPr>
            <a:spLocks noGrp="1"/>
          </p:cNvSpPr>
          <p:nvPr>
            <p:ph type="body" idx="1"/>
          </p:nvPr>
        </p:nvSpPr>
        <p:spPr bwMode="auto">
          <a:noFill/>
        </p:spPr>
        <p:txBody>
          <a:bodyPr wrap="square" numCol="1" anchor="t" anchorCtr="0" compatLnSpc="1">
            <a:prstTxWarp prst="textNoShape">
              <a:avLst/>
            </a:prstTxWarp>
          </a:bodyPr>
          <a:lstStyle/>
          <a:p>
            <a:pPr defTabSz="1042988" eaLnBrk="1" hangingPunct="1">
              <a:lnSpc>
                <a:spcPct val="120000"/>
              </a:lnSpc>
              <a:spcBef>
                <a:spcPct val="50000"/>
              </a:spcBef>
              <a:buFont typeface="Wingdings" pitchFamily="2" charset="2"/>
              <a:buChar char="ü"/>
            </a:pPr>
            <a:r>
              <a:rPr lang="fr-FR" sz="1100" dirty="0">
                <a:latin typeface="+mj-lt"/>
              </a:rPr>
              <a:t>Une </a:t>
            </a:r>
            <a:r>
              <a:rPr lang="fr-FR" sz="1100" b="1" dirty="0">
                <a:latin typeface="+mj-lt"/>
              </a:rPr>
              <a:t>idée cadeau</a:t>
            </a:r>
            <a:r>
              <a:rPr lang="fr-FR" sz="1100" dirty="0">
                <a:latin typeface="+mj-lt"/>
              </a:rPr>
              <a:t> à offrir ou à s’offrir : à utiliser </a:t>
            </a:r>
            <a:r>
              <a:rPr lang="fr-FR" sz="1100" b="1" dirty="0">
                <a:latin typeface="+mj-lt"/>
              </a:rPr>
              <a:t>en solo ou en duo</a:t>
            </a:r>
          </a:p>
          <a:p>
            <a:pPr defTabSz="1042988" eaLnBrk="1" hangingPunct="1">
              <a:lnSpc>
                <a:spcPct val="120000"/>
              </a:lnSpc>
              <a:spcBef>
                <a:spcPct val="50000"/>
              </a:spcBef>
            </a:pPr>
            <a:endParaRPr lang="fr-FR" sz="1100" b="1" dirty="0">
              <a:latin typeface="+mj-lt"/>
            </a:endParaRPr>
          </a:p>
          <a:p>
            <a:pPr defTabSz="1042988" eaLnBrk="1" hangingPunct="1">
              <a:lnSpc>
                <a:spcPct val="120000"/>
              </a:lnSpc>
              <a:spcBef>
                <a:spcPct val="0"/>
              </a:spcBef>
              <a:buClr>
                <a:srgbClr val="332221"/>
              </a:buClr>
              <a:buFont typeface="Wingdings" pitchFamily="2" charset="2"/>
              <a:buChar char="ü"/>
            </a:pPr>
            <a:r>
              <a:rPr lang="fr-FR" sz="1100" dirty="0">
                <a:latin typeface="+mj-lt"/>
              </a:rPr>
              <a:t>La Bougie crée une </a:t>
            </a:r>
            <a:r>
              <a:rPr lang="fr-FR" sz="1100" b="1" dirty="0">
                <a:latin typeface="+mj-lt"/>
              </a:rPr>
              <a:t>ambiance propice à la détente</a:t>
            </a:r>
            <a:r>
              <a:rPr lang="fr-FR" sz="1100" dirty="0">
                <a:latin typeface="+mj-lt"/>
              </a:rPr>
              <a:t> avec son halo de lumière et le pouvoir aromatique apaisant des huiles </a:t>
            </a:r>
            <a:r>
              <a:rPr lang="fr-FR" sz="1100" kern="1200" dirty="0">
                <a:solidFill>
                  <a:schemeClr val="tx1"/>
                </a:solidFill>
                <a:latin typeface="+mj-lt"/>
                <a:ea typeface="+mn-ea"/>
                <a:cs typeface="+mn-cs"/>
              </a:rPr>
              <a:t>essentielles de Pin de Sibérie, Cyprès, Cèdre de Virginie, Mandarine Jaune. </a:t>
            </a:r>
          </a:p>
          <a:p>
            <a:pPr defTabSz="1042988" eaLnBrk="1" hangingPunct="1">
              <a:lnSpc>
                <a:spcPct val="120000"/>
              </a:lnSpc>
              <a:spcBef>
                <a:spcPct val="0"/>
              </a:spcBef>
              <a:buClr>
                <a:srgbClr val="332221"/>
              </a:buClr>
            </a:pPr>
            <a:endParaRPr lang="fr-FR" sz="1100" dirty="0">
              <a:latin typeface="+mj-lt"/>
            </a:endParaRPr>
          </a:p>
          <a:p>
            <a:pPr defTabSz="1042988" eaLnBrk="1" hangingPunct="1">
              <a:lnSpc>
                <a:spcPct val="120000"/>
              </a:lnSpc>
              <a:spcBef>
                <a:spcPct val="0"/>
              </a:spcBef>
              <a:buClr>
                <a:srgbClr val="332221"/>
              </a:buClr>
              <a:buFont typeface="Wingdings" pitchFamily="2" charset="2"/>
              <a:buChar char="ü"/>
            </a:pPr>
            <a:r>
              <a:rPr lang="fr-FR" sz="1100" dirty="0">
                <a:latin typeface="+mj-lt"/>
              </a:rPr>
              <a:t>La </a:t>
            </a:r>
            <a:r>
              <a:rPr lang="fr-FR" sz="1100" b="1" dirty="0">
                <a:latin typeface="+mj-lt"/>
              </a:rPr>
              <a:t>texture est étonnante</a:t>
            </a:r>
            <a:r>
              <a:rPr lang="fr-FR" sz="1100" dirty="0">
                <a:latin typeface="+mj-lt"/>
              </a:rPr>
              <a:t>. L'onguent se transforme en huile et permet d'effectuer un massage enveloppant avec de nouvelles perceptions de toucher.</a:t>
            </a:r>
          </a:p>
          <a:p>
            <a:pPr defTabSz="1042988" eaLnBrk="1" hangingPunct="1">
              <a:lnSpc>
                <a:spcPct val="120000"/>
              </a:lnSpc>
              <a:spcBef>
                <a:spcPct val="0"/>
              </a:spcBef>
              <a:buClr>
                <a:srgbClr val="332221"/>
              </a:buClr>
            </a:pPr>
            <a:endParaRPr lang="fr-FR" sz="1100" dirty="0">
              <a:latin typeface="+mj-lt"/>
            </a:endParaRPr>
          </a:p>
          <a:p>
            <a:pPr defTabSz="1042988" eaLnBrk="1" hangingPunct="1">
              <a:lnSpc>
                <a:spcPct val="120000"/>
              </a:lnSpc>
              <a:spcBef>
                <a:spcPct val="0"/>
              </a:spcBef>
              <a:buFont typeface="Wingdings" pitchFamily="2" charset="2"/>
              <a:buChar char="ü"/>
            </a:pPr>
            <a:r>
              <a:rPr lang="fr-FR" sz="1100" dirty="0">
                <a:latin typeface="+mj-lt"/>
              </a:rPr>
              <a:t>Les </a:t>
            </a:r>
            <a:r>
              <a:rPr lang="fr-FR" sz="1100" b="1" dirty="0">
                <a:latin typeface="+mj-lt"/>
              </a:rPr>
              <a:t>composants sont précieux</a:t>
            </a:r>
            <a:r>
              <a:rPr lang="fr-FR" sz="1100" dirty="0">
                <a:latin typeface="+mj-lt"/>
              </a:rPr>
              <a:t>, avec le beurre de karité (+ de 50%), assouplissant réparateur et nourrissant, l’huile vierge de sésame bio </a:t>
            </a:r>
            <a:r>
              <a:rPr lang="fr-FR" sz="1100" dirty="0" err="1">
                <a:latin typeface="+mj-lt"/>
              </a:rPr>
              <a:t>restructurante</a:t>
            </a:r>
            <a:r>
              <a:rPr lang="fr-FR" sz="1100" dirty="0">
                <a:latin typeface="+mj-lt"/>
              </a:rPr>
              <a:t>, anti-déshydratante et anti-âge, et le beurre de mangue anti-oxydant. </a:t>
            </a:r>
          </a:p>
          <a:p>
            <a:pPr defTabSz="1042988" eaLnBrk="1" hangingPunct="1">
              <a:lnSpc>
                <a:spcPct val="120000"/>
              </a:lnSpc>
              <a:spcBef>
                <a:spcPct val="0"/>
              </a:spcBef>
              <a:buFont typeface="Wingdings" pitchFamily="2" charset="2"/>
              <a:buNone/>
            </a:pPr>
            <a:endParaRPr lang="fr-FR" sz="1100" dirty="0">
              <a:latin typeface="+mj-lt"/>
            </a:endParaRPr>
          </a:p>
          <a:p>
            <a:pPr defTabSz="1042988" eaLnBrk="1" hangingPunct="1">
              <a:lnSpc>
                <a:spcPct val="120000"/>
              </a:lnSpc>
              <a:spcBef>
                <a:spcPct val="0"/>
              </a:spcBef>
              <a:buClr>
                <a:srgbClr val="332221"/>
              </a:buClr>
              <a:buFont typeface="Wingdings" pitchFamily="2" charset="2"/>
              <a:buChar char="ü"/>
            </a:pPr>
            <a:r>
              <a:rPr lang="fr-FR" sz="1100" dirty="0">
                <a:latin typeface="+mj-lt"/>
              </a:rPr>
              <a:t>Résultat peau </a:t>
            </a:r>
            <a:r>
              <a:rPr lang="fr-FR" sz="1100" dirty="0">
                <a:latin typeface="+mj-lt"/>
                <a:sym typeface="Wingdings" pitchFamily="2" charset="2"/>
              </a:rPr>
              <a:t> </a:t>
            </a:r>
            <a:r>
              <a:rPr lang="fr-FR" sz="1100" dirty="0">
                <a:latin typeface="+mj-lt"/>
              </a:rPr>
              <a:t>La </a:t>
            </a:r>
            <a:r>
              <a:rPr lang="fr-FR" sz="1100" b="1" dirty="0">
                <a:latin typeface="+mj-lt"/>
              </a:rPr>
              <a:t>peau est soyeuse et régénérée</a:t>
            </a:r>
            <a:r>
              <a:rPr lang="fr-FR" sz="1100" dirty="0">
                <a:latin typeface="+mj-lt"/>
              </a:rPr>
              <a:t>.</a:t>
            </a:r>
          </a:p>
          <a:p>
            <a:pPr defTabSz="1042988" eaLnBrk="1" hangingPunct="1">
              <a:lnSpc>
                <a:spcPct val="120000"/>
              </a:lnSpc>
              <a:spcBef>
                <a:spcPct val="0"/>
              </a:spcBef>
              <a:buClr>
                <a:srgbClr val="332221"/>
              </a:buClr>
              <a:buFont typeface="Wingdings" pitchFamily="2" charset="2"/>
              <a:buNone/>
            </a:pPr>
            <a:r>
              <a:rPr lang="fr-FR" sz="1100" dirty="0" err="1">
                <a:latin typeface="+mj-lt"/>
              </a:rPr>
              <a:t>ll</a:t>
            </a:r>
            <a:r>
              <a:rPr lang="fr-FR" sz="1100" dirty="0">
                <a:latin typeface="+mj-lt"/>
              </a:rPr>
              <a:t> n’y a pas de résidu blanchâtre sur les vêtements par la suite</a:t>
            </a:r>
          </a:p>
          <a:p>
            <a:pPr defTabSz="989483">
              <a:spcBef>
                <a:spcPct val="0"/>
              </a:spcBef>
            </a:pPr>
            <a:endParaRPr lang="fr-FR" dirty="0">
              <a:latin typeface="+mj-lt"/>
            </a:endParaRPr>
          </a:p>
        </p:txBody>
      </p:sp>
      <p:sp>
        <p:nvSpPr>
          <p:cNvPr id="24580"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A03AAFE0-F5AF-411D-9541-496C3C846C29}" type="slidenum">
              <a:rPr lang="fr-FR" smtClean="0"/>
              <a:t>7</a:t>
            </a:fld>
            <a:endParaRPr lang="fr-F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Espace réservé de l'image des diapositives 1"/>
          <p:cNvSpPr>
            <a:spLocks noGrp="1" noRot="1" noChangeAspect="1" noTextEdit="1"/>
          </p:cNvSpPr>
          <p:nvPr>
            <p:ph type="sldImg"/>
          </p:nvPr>
        </p:nvSpPr>
        <p:spPr bwMode="auto">
          <a:noFill/>
          <a:ln>
            <a:solidFill>
              <a:srgbClr val="000000"/>
            </a:solidFill>
            <a:miter lim="800000"/>
            <a:headEnd/>
            <a:tailEnd/>
          </a:ln>
        </p:spPr>
      </p:sp>
      <p:sp>
        <p:nvSpPr>
          <p:cNvPr id="26627" name="Espace réservé des commentaires 2"/>
          <p:cNvSpPr>
            <a:spLocks noGrp="1"/>
          </p:cNvSpPr>
          <p:nvPr>
            <p:ph type="body" idx="1"/>
          </p:nvPr>
        </p:nvSpPr>
        <p:spPr bwMode="auto">
          <a:xfrm>
            <a:off x="629329" y="4612697"/>
            <a:ext cx="5335867" cy="4398894"/>
          </a:xfrm>
          <a:noFill/>
        </p:spPr>
        <p:txBody>
          <a:bodyPr wrap="square" numCol="1" anchor="t" anchorCtr="0" compatLnSpc="1">
            <a:prstTxWarp prst="textNoShape">
              <a:avLst/>
            </a:prstTxWarp>
            <a:normAutofit/>
          </a:bodyPr>
          <a:lstStyle/>
          <a:p>
            <a:r>
              <a:rPr lang="fr-FR" altLang="fr-FR" sz="1200" dirty="0" err="1">
                <a:solidFill>
                  <a:srgbClr val="332221"/>
                </a:solidFill>
                <a:latin typeface="Optima" pitchFamily="34" charset="0"/>
              </a:rPr>
              <a:t>Yon-Ka</a:t>
            </a:r>
            <a:r>
              <a:rPr lang="fr-FR" altLang="fr-FR" sz="1200" dirty="0">
                <a:solidFill>
                  <a:srgbClr val="332221"/>
                </a:solidFill>
                <a:latin typeface="Optima" pitchFamily="34" charset="0"/>
              </a:rPr>
              <a:t> propose un moment de détente unique grâce à cette </a:t>
            </a:r>
          </a:p>
          <a:p>
            <a:r>
              <a:rPr lang="fr-FR" altLang="fr-FR" sz="1200" dirty="0">
                <a:solidFill>
                  <a:srgbClr val="332221"/>
                </a:solidFill>
                <a:latin typeface="Optima" pitchFamily="34" charset="0"/>
              </a:rPr>
              <a:t>bougie d’exception p</a:t>
            </a:r>
            <a:r>
              <a:rPr lang="fr-FR" altLang="zh-TW" sz="1200" dirty="0">
                <a:solidFill>
                  <a:srgbClr val="332221"/>
                </a:solidFill>
                <a:latin typeface="Optima" pitchFamily="34" charset="0"/>
                <a:ea typeface="新細明體" panose="02020500000000000000" pitchFamily="18" charset="-120"/>
              </a:rPr>
              <a:t>our une totale prise en charge de la tête </a:t>
            </a:r>
          </a:p>
          <a:p>
            <a:r>
              <a:rPr lang="fr-FR" altLang="zh-TW" sz="1200" dirty="0">
                <a:solidFill>
                  <a:srgbClr val="332221"/>
                </a:solidFill>
                <a:latin typeface="Optima" pitchFamily="34" charset="0"/>
                <a:ea typeface="新細明體" panose="02020500000000000000" pitchFamily="18" charset="-120"/>
              </a:rPr>
              <a:t>aux pieds et un sentiment de lâcher prise absolu.</a:t>
            </a:r>
            <a:r>
              <a:rPr lang="fr-FR" altLang="fr-FR" sz="1200" dirty="0">
                <a:solidFill>
                  <a:srgbClr val="332221"/>
                </a:solidFill>
                <a:latin typeface="Optima" pitchFamily="34" charset="0"/>
              </a:rPr>
              <a:t> </a:t>
            </a:r>
          </a:p>
          <a:p>
            <a:endParaRPr lang="fr-FR" altLang="zh-TW" sz="1200" i="1" dirty="0">
              <a:solidFill>
                <a:srgbClr val="332221"/>
              </a:solidFill>
              <a:latin typeface="Optima" pitchFamily="34" charset="0"/>
              <a:ea typeface="新細明體" panose="02020500000000000000" pitchFamily="18" charset="-120"/>
            </a:endParaRPr>
          </a:p>
          <a:p>
            <a:r>
              <a:rPr lang="fr-FR" altLang="zh-TW" sz="1200" dirty="0">
                <a:solidFill>
                  <a:srgbClr val="332221"/>
                </a:solidFill>
                <a:latin typeface="Optima" pitchFamily="34" charset="0"/>
                <a:ea typeface="新細明體" panose="02020500000000000000" pitchFamily="18" charset="-120"/>
              </a:rPr>
              <a:t>En préambule, la compresse aromatique tiède accompagnée </a:t>
            </a:r>
          </a:p>
          <a:p>
            <a:r>
              <a:rPr lang="fr-FR" altLang="zh-TW" sz="1200" dirty="0">
                <a:solidFill>
                  <a:srgbClr val="332221"/>
                </a:solidFill>
                <a:latin typeface="Optima" pitchFamily="34" charset="0"/>
                <a:ea typeface="新細明體" panose="02020500000000000000" pitchFamily="18" charset="-120"/>
              </a:rPr>
              <a:t>de </a:t>
            </a:r>
            <a:r>
              <a:rPr lang="fr-FR" altLang="zh-TW" sz="1200" dirty="0" err="1">
                <a:solidFill>
                  <a:srgbClr val="332221"/>
                </a:solidFill>
                <a:latin typeface="Optima" pitchFamily="34" charset="0"/>
                <a:ea typeface="新細明體" panose="02020500000000000000" pitchFamily="18" charset="-120"/>
              </a:rPr>
              <a:t>digito</a:t>
            </a:r>
            <a:r>
              <a:rPr lang="fr-FR" altLang="zh-TW" sz="1200" dirty="0">
                <a:solidFill>
                  <a:srgbClr val="332221"/>
                </a:solidFill>
                <a:latin typeface="Optima" pitchFamily="34" charset="0"/>
                <a:ea typeface="新細明體" panose="02020500000000000000" pitchFamily="18" charset="-120"/>
              </a:rPr>
              <a:t>-pressions est appliquée sur les chevilles et les pieds </a:t>
            </a:r>
          </a:p>
          <a:p>
            <a:r>
              <a:rPr lang="fr-FR" altLang="zh-TW" sz="1200" dirty="0">
                <a:solidFill>
                  <a:srgbClr val="332221"/>
                </a:solidFill>
                <a:latin typeface="Optima" pitchFamily="34" charset="0"/>
                <a:ea typeface="新細明體" panose="02020500000000000000" pitchFamily="18" charset="-120"/>
              </a:rPr>
              <a:t>pour commencer à se détendre.</a:t>
            </a:r>
          </a:p>
          <a:p>
            <a:endParaRPr lang="fr-FR" altLang="zh-TW" sz="1200" dirty="0">
              <a:solidFill>
                <a:srgbClr val="332221"/>
              </a:solidFill>
              <a:latin typeface="Optima" pitchFamily="34" charset="0"/>
              <a:ea typeface="新細明體" panose="02020500000000000000" pitchFamily="18" charset="-120"/>
            </a:endParaRPr>
          </a:p>
          <a:p>
            <a:r>
              <a:rPr lang="fr-FR" altLang="zh-TW" sz="1200" dirty="0">
                <a:solidFill>
                  <a:srgbClr val="332221"/>
                </a:solidFill>
                <a:latin typeface="Optima" pitchFamily="34" charset="0"/>
                <a:ea typeface="新細明體" panose="02020500000000000000" pitchFamily="18" charset="-120"/>
              </a:rPr>
              <a:t>Suit un long massage relaxant de l’ensemble du corps </a:t>
            </a:r>
          </a:p>
          <a:p>
            <a:r>
              <a:rPr lang="fr-FR" altLang="zh-TW" sz="1200" dirty="0">
                <a:solidFill>
                  <a:srgbClr val="332221"/>
                </a:solidFill>
                <a:latin typeface="Optima" pitchFamily="34" charset="0"/>
                <a:ea typeface="新細明體" panose="02020500000000000000" pitchFamily="18" charset="-120"/>
              </a:rPr>
              <a:t>à la Bougie-Huile de Massage, dans l’atmosphère équilibrante </a:t>
            </a:r>
          </a:p>
          <a:p>
            <a:r>
              <a:rPr lang="fr-FR" altLang="zh-TW" sz="1200" dirty="0">
                <a:solidFill>
                  <a:srgbClr val="332221"/>
                </a:solidFill>
                <a:latin typeface="Optima" pitchFamily="34" charset="0"/>
                <a:ea typeface="新細明體" panose="02020500000000000000" pitchFamily="18" charset="-120"/>
              </a:rPr>
              <a:t>des huiles essentielles.</a:t>
            </a:r>
          </a:p>
          <a:p>
            <a:endParaRPr lang="fr-FR" altLang="zh-TW" sz="1200" dirty="0">
              <a:solidFill>
                <a:srgbClr val="332221"/>
              </a:solidFill>
              <a:latin typeface="Optima" pitchFamily="34" charset="0"/>
              <a:ea typeface="新細明體" panose="02020500000000000000" pitchFamily="18" charset="-120"/>
            </a:endParaRPr>
          </a:p>
          <a:p>
            <a:r>
              <a:rPr lang="fr-FR" altLang="zh-TW" sz="1200" dirty="0">
                <a:solidFill>
                  <a:srgbClr val="332221"/>
                </a:solidFill>
                <a:latin typeface="Optima" pitchFamily="34" charset="0"/>
                <a:ea typeface="新細明體" panose="02020500000000000000" pitchFamily="18" charset="-120"/>
              </a:rPr>
              <a:t>Pour conclure le soin et redynamiser le corps et l’esprit, </a:t>
            </a:r>
          </a:p>
          <a:p>
            <a:r>
              <a:rPr lang="fr-FR" altLang="zh-TW" sz="1200" dirty="0">
                <a:solidFill>
                  <a:srgbClr val="332221"/>
                </a:solidFill>
                <a:latin typeface="Optima" pitchFamily="34" charset="0"/>
                <a:ea typeface="新細明體" panose="02020500000000000000" pitchFamily="18" charset="-120"/>
              </a:rPr>
              <a:t>la stimulation olfactive par les senteurs de romarin est suivie </a:t>
            </a:r>
          </a:p>
          <a:p>
            <a:r>
              <a:rPr lang="fr-FR" altLang="zh-TW" sz="1200" dirty="0">
                <a:solidFill>
                  <a:srgbClr val="332221"/>
                </a:solidFill>
                <a:latin typeface="Optima" pitchFamily="34" charset="0"/>
                <a:ea typeface="新細明體" panose="02020500000000000000" pitchFamily="18" charset="-120"/>
              </a:rPr>
              <a:t>d’étirements et d’un massage de la nuque, des épaules et du dos</a:t>
            </a:r>
            <a:endParaRPr lang="fr-FR" dirty="0">
              <a:latin typeface="+mj-lt"/>
            </a:endParaRPr>
          </a:p>
        </p:txBody>
      </p:sp>
      <p:sp>
        <p:nvSpPr>
          <p:cNvPr id="26628" name="Espace réservé du numéro de diapositive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B08BE41F-8210-4441-B121-A2EF17BBAF9B}" type="slidenum">
              <a:rPr lang="fr-FR" smtClean="0"/>
              <a:t>8</a:t>
            </a:fld>
            <a:endParaRPr lang="fr-F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sz="1600" i="1" dirty="0"/>
          </a:p>
          <a:p>
            <a:endParaRPr lang="fr-FR" sz="1600" i="1" dirty="0"/>
          </a:p>
          <a:p>
            <a:endParaRPr lang="fr-FR" sz="1600" i="1" dirty="0"/>
          </a:p>
        </p:txBody>
      </p:sp>
      <p:sp>
        <p:nvSpPr>
          <p:cNvPr id="4" name="Espace réservé du numéro de diapositive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15233B1-CFFF-4EA4-8807-B41A012C345A}" type="slidenum">
              <a:rPr kumimoji="0" lang="fr-FR"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fr-FR"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7482245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74B7C76-94C1-BBE0-A69D-9EFD41E763FC}"/>
              </a:ext>
            </a:extLst>
          </p:cNvPr>
          <p:cNvSpPr>
            <a:spLocks noGrp="1"/>
          </p:cNvSpPr>
          <p:nvPr>
            <p:ph type="ctrTitle"/>
          </p:nvPr>
        </p:nvSpPr>
        <p:spPr>
          <a:xfrm>
            <a:off x="1524000" y="1122363"/>
            <a:ext cx="9144000" cy="2387600"/>
          </a:xfrm>
        </p:spPr>
        <p:txBody>
          <a:bodyPr anchor="b"/>
          <a:lstStyle>
            <a:lvl1pPr algn="ctr">
              <a:defRPr sz="6000"/>
            </a:lvl1pPr>
          </a:lstStyle>
          <a:p>
            <a:r>
              <a:rPr lang="fr-FR"/>
              <a:t>Modifiez le style du titre</a:t>
            </a:r>
          </a:p>
        </p:txBody>
      </p:sp>
      <p:sp>
        <p:nvSpPr>
          <p:cNvPr id="3" name="Sous-titre 2">
            <a:extLst>
              <a:ext uri="{FF2B5EF4-FFF2-40B4-BE49-F238E27FC236}">
                <a16:creationId xmlns:a16="http://schemas.microsoft.com/office/drawing/2014/main" id="{C1FB8EDC-D24A-5273-860B-9E63355CCE5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a:t>Modifiez le style des sous-titres du masque</a:t>
            </a:r>
          </a:p>
        </p:txBody>
      </p:sp>
      <p:sp>
        <p:nvSpPr>
          <p:cNvPr id="4" name="Espace réservé de la date 3">
            <a:extLst>
              <a:ext uri="{FF2B5EF4-FFF2-40B4-BE49-F238E27FC236}">
                <a16:creationId xmlns:a16="http://schemas.microsoft.com/office/drawing/2014/main" id="{C2C3A980-99CC-2323-4B5D-F10EBF2ADE75}"/>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9CE7DADB-0C82-E7EE-E713-F53FA90B3DFD}"/>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9CA0EBB0-EF51-19BC-56C3-D1FBA97E8791}"/>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32257104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7C9C753-4670-ABCD-E19C-995449BF9320}"/>
              </a:ext>
            </a:extLst>
          </p:cNvPr>
          <p:cNvSpPr>
            <a:spLocks noGrp="1"/>
          </p:cNvSpPr>
          <p:nvPr>
            <p:ph type="title"/>
          </p:nvPr>
        </p:nvSpPr>
        <p:spPr/>
        <p:txBody>
          <a:bodyPr/>
          <a:lstStyle/>
          <a:p>
            <a:r>
              <a:rPr lang="fr-FR"/>
              <a:t>Modifiez le style du titre</a:t>
            </a:r>
          </a:p>
        </p:txBody>
      </p:sp>
      <p:sp>
        <p:nvSpPr>
          <p:cNvPr id="3" name="Espace réservé du texte vertical 2">
            <a:extLst>
              <a:ext uri="{FF2B5EF4-FFF2-40B4-BE49-F238E27FC236}">
                <a16:creationId xmlns:a16="http://schemas.microsoft.com/office/drawing/2014/main" id="{C724D1F2-B8AF-D550-3464-A45B80E72B23}"/>
              </a:ext>
            </a:extLst>
          </p:cNvPr>
          <p:cNvSpPr>
            <a:spLocks noGrp="1"/>
          </p:cNvSpPr>
          <p:nvPr>
            <p:ph type="body" orient="vert" idx="1"/>
          </p:nvPr>
        </p:nvSpPr>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7B47C9B1-2824-030E-A2F0-F6B869AFED59}"/>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659B520A-8C41-16A1-2AB2-6C2BB24B494A}"/>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327C52CF-67C2-10AC-E6B4-FB5A4882D734}"/>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0007009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a:extLst>
              <a:ext uri="{FF2B5EF4-FFF2-40B4-BE49-F238E27FC236}">
                <a16:creationId xmlns:a16="http://schemas.microsoft.com/office/drawing/2014/main" id="{1B3E9DF6-EF5F-F13B-5441-C5923380E7F2}"/>
              </a:ext>
            </a:extLst>
          </p:cNvPr>
          <p:cNvSpPr>
            <a:spLocks noGrp="1"/>
          </p:cNvSpPr>
          <p:nvPr>
            <p:ph type="title" orient="vert"/>
          </p:nvPr>
        </p:nvSpPr>
        <p:spPr>
          <a:xfrm>
            <a:off x="8724900" y="365125"/>
            <a:ext cx="2628900" cy="5811838"/>
          </a:xfrm>
        </p:spPr>
        <p:txBody>
          <a:bodyPr vert="eaVert"/>
          <a:lstStyle/>
          <a:p>
            <a:r>
              <a:rPr lang="fr-FR"/>
              <a:t>Modifiez le style du titre</a:t>
            </a:r>
          </a:p>
        </p:txBody>
      </p:sp>
      <p:sp>
        <p:nvSpPr>
          <p:cNvPr id="3" name="Espace réservé du texte vertical 2">
            <a:extLst>
              <a:ext uri="{FF2B5EF4-FFF2-40B4-BE49-F238E27FC236}">
                <a16:creationId xmlns:a16="http://schemas.microsoft.com/office/drawing/2014/main" id="{DCC86A84-EF94-2CBC-AB91-DD5E4FE27BD0}"/>
              </a:ext>
            </a:extLst>
          </p:cNvPr>
          <p:cNvSpPr>
            <a:spLocks noGrp="1"/>
          </p:cNvSpPr>
          <p:nvPr>
            <p:ph type="body" orient="vert" idx="1"/>
          </p:nvPr>
        </p:nvSpPr>
        <p:spPr>
          <a:xfrm>
            <a:off x="838200" y="365125"/>
            <a:ext cx="7734300" cy="5811838"/>
          </a:xfrm>
        </p:spPr>
        <p:txBody>
          <a:bodyPr vert="eaVert"/>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D125BB58-83FB-6A81-6A01-D79CBFDA481D}"/>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4FAAAC24-CBC7-8D9D-EA31-43B13CE16461}"/>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DDF8A71A-FB96-4CEB-1E45-39B47E51F0A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2264265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Diapositive de titr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A21480B-482F-7030-8B4C-8CF8AC354BD6}"/>
              </a:ext>
            </a:extLst>
          </p:cNvPr>
          <p:cNvSpPr/>
          <p:nvPr userDrawn="1"/>
        </p:nvSpPr>
        <p:spPr>
          <a:xfrm>
            <a:off x="0" y="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3" name="Rectangle 2">
            <a:extLst>
              <a:ext uri="{FF2B5EF4-FFF2-40B4-BE49-F238E27FC236}">
                <a16:creationId xmlns:a16="http://schemas.microsoft.com/office/drawing/2014/main" id="{0FA584BC-85A3-1002-A60B-BCBAFDF5FAFD}"/>
              </a:ext>
            </a:extLst>
          </p:cNvPr>
          <p:cNvSpPr/>
          <p:nvPr userDrawn="1"/>
        </p:nvSpPr>
        <p:spPr>
          <a:xfrm>
            <a:off x="0" y="6705600"/>
            <a:ext cx="12192000" cy="157018"/>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4" name="Rectangle 3">
            <a:extLst>
              <a:ext uri="{FF2B5EF4-FFF2-40B4-BE49-F238E27FC236}">
                <a16:creationId xmlns:a16="http://schemas.microsoft.com/office/drawing/2014/main" id="{0B9AC924-190B-01C9-FE9A-0725DC51F5F4}"/>
              </a:ext>
            </a:extLst>
          </p:cNvPr>
          <p:cNvSpPr/>
          <p:nvPr userDrawn="1"/>
        </p:nvSpPr>
        <p:spPr>
          <a:xfrm rot="5400000">
            <a:off x="-3269673" y="32696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
        <p:nvSpPr>
          <p:cNvPr id="5" name="Rectangle 4">
            <a:extLst>
              <a:ext uri="{FF2B5EF4-FFF2-40B4-BE49-F238E27FC236}">
                <a16:creationId xmlns:a16="http://schemas.microsoft.com/office/drawing/2014/main" id="{7B9C02C4-5F7A-958E-D814-1F18C95E9A19}"/>
              </a:ext>
            </a:extLst>
          </p:cNvPr>
          <p:cNvSpPr/>
          <p:nvPr userDrawn="1"/>
        </p:nvSpPr>
        <p:spPr>
          <a:xfrm rot="5400000">
            <a:off x="8756073" y="3422073"/>
            <a:ext cx="6705600" cy="166255"/>
          </a:xfrm>
          <a:prstGeom prst="rect">
            <a:avLst/>
          </a:prstGeom>
          <a:solidFill>
            <a:srgbClr val="CCCCF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sz="1800"/>
          </a:p>
        </p:txBody>
      </p:sp>
    </p:spTree>
    <p:extLst>
      <p:ext uri="{BB962C8B-B14F-4D97-AF65-F5344CB8AC3E}">
        <p14:creationId xmlns:p14="http://schemas.microsoft.com/office/powerpoint/2010/main" val="393355986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iapositive de titre 1 1">
  <p:cSld name="Diapositive de titre 1 1">
    <p:spTree>
      <p:nvGrpSpPr>
        <p:cNvPr id="1" name="Shape 96"/>
        <p:cNvGrpSpPr/>
        <p:nvPr/>
      </p:nvGrpSpPr>
      <p:grpSpPr>
        <a:xfrm>
          <a:off x="0" y="0"/>
          <a:ext cx="0" cy="0"/>
          <a:chOff x="0" y="0"/>
          <a:chExt cx="0" cy="0"/>
        </a:xfrm>
      </p:grpSpPr>
      <p:sp>
        <p:nvSpPr>
          <p:cNvPr id="97" name="Google Shape;97;p17"/>
          <p:cNvSpPr/>
          <p:nvPr/>
        </p:nvSpPr>
        <p:spPr>
          <a:xfrm>
            <a:off x="0" y="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8" name="Google Shape;98;p17"/>
          <p:cNvSpPr/>
          <p:nvPr/>
        </p:nvSpPr>
        <p:spPr>
          <a:xfrm>
            <a:off x="0" y="6705600"/>
            <a:ext cx="12192000" cy="1568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99" name="Google Shape;99;p17"/>
          <p:cNvSpPr/>
          <p:nvPr/>
        </p:nvSpPr>
        <p:spPr>
          <a:xfrm rot="5400000">
            <a:off x="-3269545" y="32698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sp>
        <p:nvSpPr>
          <p:cNvPr id="100" name="Google Shape;100;p17"/>
          <p:cNvSpPr/>
          <p:nvPr/>
        </p:nvSpPr>
        <p:spPr>
          <a:xfrm rot="5400000">
            <a:off x="8756200" y="3422200"/>
            <a:ext cx="6705600" cy="166000"/>
          </a:xfrm>
          <a:prstGeom prst="rect">
            <a:avLst/>
          </a:prstGeom>
          <a:solidFill>
            <a:srgbClr val="CCCCFF"/>
          </a:solidFill>
          <a:ln>
            <a:noFill/>
          </a:ln>
        </p:spPr>
        <p:txBody>
          <a:bodyPr spcFirstLastPara="1" wrap="square" lIns="91433" tIns="45700" rIns="91433" bIns="45700" anchor="ctr" anchorCtr="0">
            <a:noAutofit/>
          </a:bodyPr>
          <a:lstStyle/>
          <a:p>
            <a:pPr marL="0" marR="0" lvl="0" indent="0" algn="ctr" rtl="0">
              <a:spcBef>
                <a:spcPts val="0"/>
              </a:spcBef>
              <a:spcAft>
                <a:spcPts val="0"/>
              </a:spcAft>
              <a:buNone/>
            </a:pPr>
            <a:endParaRPr sz="1867" b="0" i="0" u="none" strike="noStrike" cap="none">
              <a:solidFill>
                <a:schemeClr val="lt1"/>
              </a:solidFill>
              <a:latin typeface="Roboto Light"/>
              <a:ea typeface="Roboto Light"/>
              <a:cs typeface="Roboto Light"/>
              <a:sym typeface="Roboto Light"/>
            </a:endParaRPr>
          </a:p>
        </p:txBody>
      </p:sp>
      <p:pic>
        <p:nvPicPr>
          <p:cNvPr id="101" name="Google Shape;101;p17" descr="Une image contenant Police, texte, Graphique, logo&#10;&#10;Description générée automatiquement"/>
          <p:cNvPicPr preferRelativeResize="0"/>
          <p:nvPr/>
        </p:nvPicPr>
        <p:blipFill rotWithShape="1">
          <a:blip r:embed="rId2">
            <a:alphaModFix/>
          </a:blip>
          <a:srcRect/>
          <a:stretch/>
        </p:blipFill>
        <p:spPr>
          <a:xfrm>
            <a:off x="11079245" y="5854970"/>
            <a:ext cx="652119" cy="652119"/>
          </a:xfrm>
          <a:prstGeom prst="rect">
            <a:avLst/>
          </a:prstGeom>
          <a:noFill/>
          <a:ln>
            <a:noFill/>
          </a:ln>
        </p:spPr>
      </p:pic>
    </p:spTree>
    <p:extLst>
      <p:ext uri="{BB962C8B-B14F-4D97-AF65-F5344CB8AC3E}">
        <p14:creationId xmlns:p14="http://schemas.microsoft.com/office/powerpoint/2010/main" val="1818111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Disposition personnalisée">
    <p:spTree>
      <p:nvGrpSpPr>
        <p:cNvPr id="1" name=""/>
        <p:cNvGrpSpPr/>
        <p:nvPr/>
      </p:nvGrpSpPr>
      <p:grpSpPr>
        <a:xfrm>
          <a:off x="0" y="0"/>
          <a:ext cx="0" cy="0"/>
          <a:chOff x="0" y="0"/>
          <a:chExt cx="0" cy="0"/>
        </a:xfrm>
      </p:grpSpPr>
      <p:pic>
        <p:nvPicPr>
          <p:cNvPr id="6" name="Image 5" descr="Une image contenant Rectangle, blanc, capture d’écran&#10;&#10;Description générée automatiquement">
            <a:extLst>
              <a:ext uri="{FF2B5EF4-FFF2-40B4-BE49-F238E27FC236}">
                <a16:creationId xmlns:a16="http://schemas.microsoft.com/office/drawing/2014/main" id="{B63D9E8A-8D45-474B-8D1B-3941DB33BC2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Image 6">
            <a:extLst>
              <a:ext uri="{FF2B5EF4-FFF2-40B4-BE49-F238E27FC236}">
                <a16:creationId xmlns:a16="http://schemas.microsoft.com/office/drawing/2014/main" id="{18C23333-610F-4737-B966-68043FE134D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68694" y="255181"/>
            <a:ext cx="682759" cy="588936"/>
          </a:xfrm>
          <a:prstGeom prst="rect">
            <a:avLst/>
          </a:prstGeom>
        </p:spPr>
      </p:pic>
    </p:spTree>
    <p:extLst>
      <p:ext uri="{BB962C8B-B14F-4D97-AF65-F5344CB8AC3E}">
        <p14:creationId xmlns:p14="http://schemas.microsoft.com/office/powerpoint/2010/main" val="4946727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Title Only">
    <p:spTree>
      <p:nvGrpSpPr>
        <p:cNvPr id="1" name=""/>
        <p:cNvGrpSpPr/>
        <p:nvPr/>
      </p:nvGrpSpPr>
      <p:grpSpPr>
        <a:xfrm>
          <a:off x="0" y="0"/>
          <a:ext cx="0" cy="0"/>
          <a:chOff x="0" y="0"/>
          <a:chExt cx="0" cy="0"/>
        </a:xfrm>
      </p:grpSpPr>
      <p:sp>
        <p:nvSpPr>
          <p:cNvPr id="7" name="object 2">
            <a:extLst>
              <a:ext uri="{FF2B5EF4-FFF2-40B4-BE49-F238E27FC236}">
                <a16:creationId xmlns:a16="http://schemas.microsoft.com/office/drawing/2014/main" id="{97AD94A4-9754-EBE5-FE5E-68FC4DBE6E76}"/>
              </a:ext>
            </a:extLst>
          </p:cNvPr>
          <p:cNvSpPr/>
          <p:nvPr userDrawn="1"/>
        </p:nvSpPr>
        <p:spPr>
          <a:xfrm>
            <a:off x="0" y="0"/>
            <a:ext cx="12189460" cy="6858000"/>
          </a:xfrm>
          <a:custGeom>
            <a:avLst/>
            <a:gdLst/>
            <a:ahLst/>
            <a:cxnLst/>
            <a:rect l="l" t="t" r="r" b="b"/>
            <a:pathLst>
              <a:path w="12189460" h="6858000">
                <a:moveTo>
                  <a:pt x="12188952" y="6858000"/>
                </a:moveTo>
                <a:lnTo>
                  <a:pt x="0" y="6858000"/>
                </a:lnTo>
                <a:lnTo>
                  <a:pt x="0" y="0"/>
                </a:lnTo>
                <a:lnTo>
                  <a:pt x="12188952" y="0"/>
                </a:lnTo>
                <a:lnTo>
                  <a:pt x="12188952" y="6858000"/>
                </a:lnTo>
                <a:close/>
              </a:path>
            </a:pathLst>
          </a:custGeom>
          <a:solidFill>
            <a:srgbClr val="E4E3E3">
              <a:alpha val="54998"/>
            </a:srgbClr>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3000" b="0" i="0">
                <a:solidFill>
                  <a:srgbClr val="3E3E3E"/>
                </a:solidFill>
                <a:latin typeface="KyivType Sans2"/>
                <a:cs typeface="KyivType Sans2"/>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11/18/2024</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a:t>
            </a:fld>
            <a:endParaRPr/>
          </a:p>
        </p:txBody>
      </p:sp>
      <p:pic>
        <p:nvPicPr>
          <p:cNvPr id="6" name="object 4">
            <a:extLst>
              <a:ext uri="{FF2B5EF4-FFF2-40B4-BE49-F238E27FC236}">
                <a16:creationId xmlns:a16="http://schemas.microsoft.com/office/drawing/2014/main" id="{F2497244-4D63-2590-0D56-E331E242AE73}"/>
              </a:ext>
            </a:extLst>
          </p:cNvPr>
          <p:cNvPicPr/>
          <p:nvPr userDrawn="1"/>
        </p:nvPicPr>
        <p:blipFill>
          <a:blip r:embed="rId2" cstate="print"/>
          <a:stretch>
            <a:fillRect/>
          </a:stretch>
        </p:blipFill>
        <p:spPr>
          <a:xfrm>
            <a:off x="0" y="0"/>
            <a:ext cx="12079223" cy="6858000"/>
          </a:xfrm>
          <a:prstGeom prst="rect">
            <a:avLst/>
          </a:prstGeom>
        </p:spPr>
      </p:pic>
      <p:grpSp>
        <p:nvGrpSpPr>
          <p:cNvPr id="8" name="Groupe 7">
            <a:extLst>
              <a:ext uri="{FF2B5EF4-FFF2-40B4-BE49-F238E27FC236}">
                <a16:creationId xmlns:a16="http://schemas.microsoft.com/office/drawing/2014/main" id="{9E8C5805-7A71-7B8E-F657-3842C5D62B15}"/>
              </a:ext>
            </a:extLst>
          </p:cNvPr>
          <p:cNvGrpSpPr/>
          <p:nvPr userDrawn="1"/>
        </p:nvGrpSpPr>
        <p:grpSpPr>
          <a:xfrm>
            <a:off x="4683137" y="1617547"/>
            <a:ext cx="2822956" cy="2344877"/>
            <a:chOff x="4683137" y="1617547"/>
            <a:chExt cx="2822956" cy="2344877"/>
          </a:xfrm>
        </p:grpSpPr>
        <p:sp>
          <p:nvSpPr>
            <p:cNvPr id="9" name="object 5">
              <a:extLst>
                <a:ext uri="{FF2B5EF4-FFF2-40B4-BE49-F238E27FC236}">
                  <a16:creationId xmlns:a16="http://schemas.microsoft.com/office/drawing/2014/main" id="{8F07F137-C1FB-3E8A-5E3D-416DF957899D}"/>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10" name="object 6">
              <a:extLst>
                <a:ext uri="{FF2B5EF4-FFF2-40B4-BE49-F238E27FC236}">
                  <a16:creationId xmlns:a16="http://schemas.microsoft.com/office/drawing/2014/main" id="{6CD7D2D0-0561-0233-61FD-8139D57F664C}"/>
                </a:ext>
              </a:extLst>
            </p:cNvPr>
            <p:cNvPicPr/>
            <p:nvPr/>
          </p:nvPicPr>
          <p:blipFill>
            <a:blip r:embed="rId3" cstate="print"/>
            <a:stretch>
              <a:fillRect/>
            </a:stretch>
          </p:blipFill>
          <p:spPr>
            <a:xfrm>
              <a:off x="6658724" y="2784119"/>
              <a:ext cx="131902" cy="131902"/>
            </a:xfrm>
            <a:prstGeom prst="rect">
              <a:avLst/>
            </a:prstGeom>
          </p:spPr>
        </p:pic>
        <p:sp>
          <p:nvSpPr>
            <p:cNvPr id="11" name="object 7">
              <a:extLst>
                <a:ext uri="{FF2B5EF4-FFF2-40B4-BE49-F238E27FC236}">
                  <a16:creationId xmlns:a16="http://schemas.microsoft.com/office/drawing/2014/main" id="{0AA25D3A-9138-07CE-246A-01F02CD4BD0C}"/>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2" name="object 8">
              <a:extLst>
                <a:ext uri="{FF2B5EF4-FFF2-40B4-BE49-F238E27FC236}">
                  <a16:creationId xmlns:a16="http://schemas.microsoft.com/office/drawing/2014/main" id="{4D3D9742-F3D0-5719-DA6F-0B941E79C34F}"/>
                </a:ext>
              </a:extLst>
            </p:cNvPr>
            <p:cNvPicPr/>
            <p:nvPr/>
          </p:nvPicPr>
          <p:blipFill>
            <a:blip r:embed="rId4" cstate="print"/>
            <a:stretch>
              <a:fillRect/>
            </a:stretch>
          </p:blipFill>
          <p:spPr>
            <a:xfrm>
              <a:off x="5726633" y="3763111"/>
              <a:ext cx="131889" cy="193471"/>
            </a:xfrm>
            <a:prstGeom prst="rect">
              <a:avLst/>
            </a:prstGeom>
          </p:spPr>
        </p:pic>
        <p:pic>
          <p:nvPicPr>
            <p:cNvPr id="13" name="object 9">
              <a:extLst>
                <a:ext uri="{FF2B5EF4-FFF2-40B4-BE49-F238E27FC236}">
                  <a16:creationId xmlns:a16="http://schemas.microsoft.com/office/drawing/2014/main" id="{54EBDF63-8883-BA52-F438-48CD78379A66}"/>
                </a:ext>
              </a:extLst>
            </p:cNvPr>
            <p:cNvPicPr/>
            <p:nvPr/>
          </p:nvPicPr>
          <p:blipFill>
            <a:blip r:embed="rId5" cstate="print"/>
            <a:stretch>
              <a:fillRect/>
            </a:stretch>
          </p:blipFill>
          <p:spPr>
            <a:xfrm>
              <a:off x="5972848" y="3763111"/>
              <a:ext cx="161201" cy="193471"/>
            </a:xfrm>
            <a:prstGeom prst="rect">
              <a:avLst/>
            </a:prstGeom>
          </p:spPr>
        </p:pic>
        <p:pic>
          <p:nvPicPr>
            <p:cNvPr id="14" name="object 10">
              <a:extLst>
                <a:ext uri="{FF2B5EF4-FFF2-40B4-BE49-F238E27FC236}">
                  <a16:creationId xmlns:a16="http://schemas.microsoft.com/office/drawing/2014/main" id="{08C4B7F9-3E5F-E4BB-18B5-3F578BB30710}"/>
                </a:ext>
              </a:extLst>
            </p:cNvPr>
            <p:cNvPicPr/>
            <p:nvPr/>
          </p:nvPicPr>
          <p:blipFill>
            <a:blip r:embed="rId6" cstate="print"/>
            <a:stretch>
              <a:fillRect/>
            </a:stretch>
          </p:blipFill>
          <p:spPr>
            <a:xfrm>
              <a:off x="6271805" y="3763111"/>
              <a:ext cx="146545" cy="193471"/>
            </a:xfrm>
            <a:prstGeom prst="rect">
              <a:avLst/>
            </a:prstGeom>
          </p:spPr>
        </p:pic>
        <p:sp>
          <p:nvSpPr>
            <p:cNvPr id="15" name="object 11">
              <a:extLst>
                <a:ext uri="{FF2B5EF4-FFF2-40B4-BE49-F238E27FC236}">
                  <a16:creationId xmlns:a16="http://schemas.microsoft.com/office/drawing/2014/main" id="{47BDCB4E-696C-DD6B-CF0F-BDE3EE24833E}"/>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6" name="object 12">
              <a:extLst>
                <a:ext uri="{FF2B5EF4-FFF2-40B4-BE49-F238E27FC236}">
                  <a16:creationId xmlns:a16="http://schemas.microsoft.com/office/drawing/2014/main" id="{B0C6B215-22AE-4E4E-6806-D74D45F66ED2}"/>
                </a:ext>
              </a:extLst>
            </p:cNvPr>
            <p:cNvPicPr/>
            <p:nvPr/>
          </p:nvPicPr>
          <p:blipFill>
            <a:blip r:embed="rId7" cstate="print"/>
            <a:stretch>
              <a:fillRect/>
            </a:stretch>
          </p:blipFill>
          <p:spPr>
            <a:xfrm>
              <a:off x="6770103" y="3760177"/>
              <a:ext cx="143624" cy="202247"/>
            </a:xfrm>
            <a:prstGeom prst="rect">
              <a:avLst/>
            </a:prstGeom>
          </p:spPr>
        </p:pic>
        <p:sp>
          <p:nvSpPr>
            <p:cNvPr id="17" name="object 13">
              <a:extLst>
                <a:ext uri="{FF2B5EF4-FFF2-40B4-BE49-F238E27FC236}">
                  <a16:creationId xmlns:a16="http://schemas.microsoft.com/office/drawing/2014/main" id="{3B255C52-1438-89AC-4629-1AC2AF38B129}"/>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grpSp>
        <p:nvGrpSpPr>
          <p:cNvPr id="18" name="Groupe 17">
            <a:extLst>
              <a:ext uri="{FF2B5EF4-FFF2-40B4-BE49-F238E27FC236}">
                <a16:creationId xmlns:a16="http://schemas.microsoft.com/office/drawing/2014/main" id="{00325833-CB1F-8CD9-1AFC-2A62BF6FF75F}"/>
              </a:ext>
            </a:extLst>
          </p:cNvPr>
          <p:cNvGrpSpPr/>
          <p:nvPr userDrawn="1"/>
        </p:nvGrpSpPr>
        <p:grpSpPr>
          <a:xfrm>
            <a:off x="5605475" y="5194300"/>
            <a:ext cx="1116203" cy="26034"/>
            <a:chOff x="5605475" y="5194300"/>
            <a:chExt cx="1116203" cy="26034"/>
          </a:xfrm>
        </p:grpSpPr>
        <p:sp>
          <p:nvSpPr>
            <p:cNvPr id="19" name="object 14">
              <a:extLst>
                <a:ext uri="{FF2B5EF4-FFF2-40B4-BE49-F238E27FC236}">
                  <a16:creationId xmlns:a16="http://schemas.microsoft.com/office/drawing/2014/main" id="{44F8C10B-400B-5A36-55AD-D7E64700F0BE}"/>
                </a:ext>
              </a:extLst>
            </p:cNvPr>
            <p:cNvSpPr/>
            <p:nvPr/>
          </p:nvSpPr>
          <p:spPr>
            <a:xfrm>
              <a:off x="5974486" y="5194300"/>
              <a:ext cx="376555" cy="26034"/>
            </a:xfrm>
            <a:custGeom>
              <a:avLst/>
              <a:gdLst/>
              <a:ahLst/>
              <a:cxnLst/>
              <a:rect l="l" t="t" r="r" b="b"/>
              <a:pathLst>
                <a:path w="376554" h="26035">
                  <a:moveTo>
                    <a:pt x="376021" y="0"/>
                  </a:moveTo>
                  <a:lnTo>
                    <a:pt x="0" y="0"/>
                  </a:lnTo>
                  <a:lnTo>
                    <a:pt x="0" y="25552"/>
                  </a:lnTo>
                  <a:lnTo>
                    <a:pt x="376021" y="25552"/>
                  </a:lnTo>
                  <a:lnTo>
                    <a:pt x="376021" y="0"/>
                  </a:lnTo>
                  <a:close/>
                </a:path>
              </a:pathLst>
            </a:custGeom>
            <a:solidFill>
              <a:srgbClr val="FFFFFF"/>
            </a:solidFill>
          </p:spPr>
          <p:txBody>
            <a:bodyPr wrap="square" lIns="0" tIns="0" rIns="0" bIns="0" rtlCol="0"/>
            <a:lstStyle/>
            <a:p>
              <a:endParaRPr/>
            </a:p>
          </p:txBody>
        </p:sp>
        <p:sp>
          <p:nvSpPr>
            <p:cNvPr id="20" name="object 15">
              <a:extLst>
                <a:ext uri="{FF2B5EF4-FFF2-40B4-BE49-F238E27FC236}">
                  <a16:creationId xmlns:a16="http://schemas.microsoft.com/office/drawing/2014/main" id="{AA9BB4AD-2FDD-0C04-BBEF-AD626B56533F}"/>
                </a:ext>
              </a:extLst>
            </p:cNvPr>
            <p:cNvSpPr/>
            <p:nvPr/>
          </p:nvSpPr>
          <p:spPr>
            <a:xfrm>
              <a:off x="5605475" y="5194300"/>
              <a:ext cx="375285" cy="26034"/>
            </a:xfrm>
            <a:custGeom>
              <a:avLst/>
              <a:gdLst/>
              <a:ahLst/>
              <a:cxnLst/>
              <a:rect l="l" t="t" r="r" b="b"/>
              <a:pathLst>
                <a:path w="375285" h="26035">
                  <a:moveTo>
                    <a:pt x="375246" y="0"/>
                  </a:moveTo>
                  <a:lnTo>
                    <a:pt x="0" y="0"/>
                  </a:lnTo>
                  <a:lnTo>
                    <a:pt x="0" y="25552"/>
                  </a:lnTo>
                  <a:lnTo>
                    <a:pt x="375246" y="25552"/>
                  </a:lnTo>
                  <a:lnTo>
                    <a:pt x="375246" y="0"/>
                  </a:lnTo>
                  <a:close/>
                </a:path>
              </a:pathLst>
            </a:custGeom>
            <a:solidFill>
              <a:srgbClr val="005BA2"/>
            </a:solidFill>
          </p:spPr>
          <p:txBody>
            <a:bodyPr wrap="square" lIns="0" tIns="0" rIns="0" bIns="0" rtlCol="0"/>
            <a:lstStyle/>
            <a:p>
              <a:endParaRPr/>
            </a:p>
          </p:txBody>
        </p:sp>
        <p:sp>
          <p:nvSpPr>
            <p:cNvPr id="21" name="object 16">
              <a:extLst>
                <a:ext uri="{FF2B5EF4-FFF2-40B4-BE49-F238E27FC236}">
                  <a16:creationId xmlns:a16="http://schemas.microsoft.com/office/drawing/2014/main" id="{3EE08E36-537D-384A-9096-58D39C95AA89}"/>
                </a:ext>
              </a:extLst>
            </p:cNvPr>
            <p:cNvSpPr/>
            <p:nvPr/>
          </p:nvSpPr>
          <p:spPr>
            <a:xfrm>
              <a:off x="6346393" y="5194300"/>
              <a:ext cx="375285" cy="26034"/>
            </a:xfrm>
            <a:custGeom>
              <a:avLst/>
              <a:gdLst/>
              <a:ahLst/>
              <a:cxnLst/>
              <a:rect l="l" t="t" r="r" b="b"/>
              <a:pathLst>
                <a:path w="375284" h="26035">
                  <a:moveTo>
                    <a:pt x="375259" y="0"/>
                  </a:moveTo>
                  <a:lnTo>
                    <a:pt x="0" y="0"/>
                  </a:lnTo>
                  <a:lnTo>
                    <a:pt x="0" y="25552"/>
                  </a:lnTo>
                  <a:lnTo>
                    <a:pt x="375259" y="25552"/>
                  </a:lnTo>
                  <a:lnTo>
                    <a:pt x="375259" y="0"/>
                  </a:lnTo>
                  <a:close/>
                </a:path>
              </a:pathLst>
            </a:custGeom>
            <a:solidFill>
              <a:srgbClr val="C72026"/>
            </a:solidFill>
          </p:spPr>
          <p:txBody>
            <a:bodyPr wrap="square" lIns="0" tIns="0" rIns="0" bIns="0" rtlCol="0"/>
            <a:lstStyle/>
            <a:p>
              <a:endParaRPr/>
            </a:p>
          </p:txBody>
        </p:sp>
      </p:grpSp>
      <p:pic>
        <p:nvPicPr>
          <p:cNvPr id="26" name="Image 25" descr="Une image contenant texte, Police, noir, blanc&#10;&#10;Description générée automatiquement">
            <a:extLst>
              <a:ext uri="{FF2B5EF4-FFF2-40B4-BE49-F238E27FC236}">
                <a16:creationId xmlns:a16="http://schemas.microsoft.com/office/drawing/2014/main" id="{10EB7A2E-06CB-BDAB-087E-CC6DD0E85E99}"/>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15042" y="368300"/>
            <a:ext cx="1885314" cy="1701878"/>
          </a:xfrm>
          <a:prstGeom prst="rect">
            <a:avLst/>
          </a:prstGeom>
        </p:spPr>
      </p:pic>
      <p:sp>
        <p:nvSpPr>
          <p:cNvPr id="23" name="object 18">
            <a:extLst>
              <a:ext uri="{FF2B5EF4-FFF2-40B4-BE49-F238E27FC236}">
                <a16:creationId xmlns:a16="http://schemas.microsoft.com/office/drawing/2014/main" id="{DD8C374F-88CB-6344-EF85-4C61BF800D7E}"/>
              </a:ext>
            </a:extLst>
          </p:cNvPr>
          <p:cNvSpPr txBox="1">
            <a:spLocks/>
          </p:cNvSpPr>
          <p:nvPr userDrawn="1"/>
        </p:nvSpPr>
        <p:spPr>
          <a:xfrm>
            <a:off x="421771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11702345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FA76803-076E-FD49-E416-7AF6A0DE55C7}"/>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66DCF0E9-533C-FA0E-1768-D104736CA42C}"/>
              </a:ext>
            </a:extLst>
          </p:cNvPr>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538B077D-6250-FC3E-5595-76FB91B8563B}"/>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FFA3A6CA-E903-70E1-EDBB-70F447718262}"/>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B4EB716C-7F4D-E6C3-0EFA-01CE43769223}"/>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02007304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2CCDED8-C5BF-C447-867B-06107286902F}"/>
              </a:ext>
            </a:extLst>
          </p:cNvPr>
          <p:cNvSpPr>
            <a:spLocks noGrp="1"/>
          </p:cNvSpPr>
          <p:nvPr>
            <p:ph type="title"/>
          </p:nvPr>
        </p:nvSpPr>
        <p:spPr>
          <a:xfrm>
            <a:off x="831850" y="1709738"/>
            <a:ext cx="10515600" cy="2852737"/>
          </a:xfrm>
        </p:spPr>
        <p:txBody>
          <a:bodyPr anchor="b"/>
          <a:lstStyle>
            <a:lvl1pPr>
              <a:defRPr sz="6000"/>
            </a:lvl1pPr>
          </a:lstStyle>
          <a:p>
            <a:r>
              <a:rPr lang="fr-FR"/>
              <a:t>Modifiez le style du titre</a:t>
            </a:r>
          </a:p>
        </p:txBody>
      </p:sp>
      <p:sp>
        <p:nvSpPr>
          <p:cNvPr id="3" name="Espace réservé du texte 2">
            <a:extLst>
              <a:ext uri="{FF2B5EF4-FFF2-40B4-BE49-F238E27FC236}">
                <a16:creationId xmlns:a16="http://schemas.microsoft.com/office/drawing/2014/main" id="{280C9CFA-303C-0523-FCFD-B44AF830EA66}"/>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fr-FR"/>
              <a:t>Cliquez pour modifier les styles du texte du masque</a:t>
            </a:r>
          </a:p>
        </p:txBody>
      </p:sp>
      <p:sp>
        <p:nvSpPr>
          <p:cNvPr id="4" name="Espace réservé de la date 3">
            <a:extLst>
              <a:ext uri="{FF2B5EF4-FFF2-40B4-BE49-F238E27FC236}">
                <a16:creationId xmlns:a16="http://schemas.microsoft.com/office/drawing/2014/main" id="{4389AD4E-9618-825E-F68C-1613D0B0D35F}"/>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0066D9AF-D98E-2675-7FD4-7D4A57454EF8}"/>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6475BC9F-B81D-A315-8E51-459F5CECA68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571274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73190B0A-40CA-0F8B-9141-1A595C1432FE}"/>
              </a:ext>
            </a:extLst>
          </p:cNvPr>
          <p:cNvSpPr>
            <a:spLocks noGrp="1"/>
          </p:cNvSpPr>
          <p:nvPr>
            <p:ph type="title"/>
          </p:nvPr>
        </p:nvSpPr>
        <p:spPr/>
        <p:txBody>
          <a:bodyPr/>
          <a:lstStyle/>
          <a:p>
            <a:r>
              <a:rPr lang="fr-FR"/>
              <a:t>Modifiez le style du titre</a:t>
            </a:r>
          </a:p>
        </p:txBody>
      </p:sp>
      <p:sp>
        <p:nvSpPr>
          <p:cNvPr id="3" name="Espace réservé du contenu 2">
            <a:extLst>
              <a:ext uri="{FF2B5EF4-FFF2-40B4-BE49-F238E27FC236}">
                <a16:creationId xmlns:a16="http://schemas.microsoft.com/office/drawing/2014/main" id="{799AB707-DA2E-C074-68D0-957E6129B8DA}"/>
              </a:ext>
            </a:extLst>
          </p:cNvPr>
          <p:cNvSpPr>
            <a:spLocks noGrp="1"/>
          </p:cNvSpPr>
          <p:nvPr>
            <p:ph sz="half" idx="1"/>
          </p:nvPr>
        </p:nvSpPr>
        <p:spPr>
          <a:xfrm>
            <a:off x="838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a:extLst>
              <a:ext uri="{FF2B5EF4-FFF2-40B4-BE49-F238E27FC236}">
                <a16:creationId xmlns:a16="http://schemas.microsoft.com/office/drawing/2014/main" id="{AAAB2457-8279-3FC2-9332-84DD7CE3F079}"/>
              </a:ext>
            </a:extLst>
          </p:cNvPr>
          <p:cNvSpPr>
            <a:spLocks noGrp="1"/>
          </p:cNvSpPr>
          <p:nvPr>
            <p:ph sz="half" idx="2"/>
          </p:nvPr>
        </p:nvSpPr>
        <p:spPr>
          <a:xfrm>
            <a:off x="6172200" y="1825625"/>
            <a:ext cx="5181600" cy="435133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4">
            <a:extLst>
              <a:ext uri="{FF2B5EF4-FFF2-40B4-BE49-F238E27FC236}">
                <a16:creationId xmlns:a16="http://schemas.microsoft.com/office/drawing/2014/main" id="{2AAE1F50-EC31-50A4-2DB1-DBD782162B0C}"/>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6" name="Espace réservé du pied de page 5">
            <a:extLst>
              <a:ext uri="{FF2B5EF4-FFF2-40B4-BE49-F238E27FC236}">
                <a16:creationId xmlns:a16="http://schemas.microsoft.com/office/drawing/2014/main" id="{3DAA2DD6-F591-AAFD-D7BC-36CAC7B8E39D}"/>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47602B5B-5060-2A37-2D81-13D0756C5136}"/>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51443151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2E5AF70-8C93-E835-0EEB-AB6C72A5271A}"/>
              </a:ext>
            </a:extLst>
          </p:cNvPr>
          <p:cNvSpPr>
            <a:spLocks noGrp="1"/>
          </p:cNvSpPr>
          <p:nvPr>
            <p:ph type="title"/>
          </p:nvPr>
        </p:nvSpPr>
        <p:spPr>
          <a:xfrm>
            <a:off x="839788" y="365125"/>
            <a:ext cx="10515600" cy="1325563"/>
          </a:xfrm>
        </p:spPr>
        <p:txBody>
          <a:bodyPr/>
          <a:lstStyle/>
          <a:p>
            <a:r>
              <a:rPr lang="fr-FR"/>
              <a:t>Modifiez le style du titre</a:t>
            </a:r>
          </a:p>
        </p:txBody>
      </p:sp>
      <p:sp>
        <p:nvSpPr>
          <p:cNvPr id="3" name="Espace réservé du texte 2">
            <a:extLst>
              <a:ext uri="{FF2B5EF4-FFF2-40B4-BE49-F238E27FC236}">
                <a16:creationId xmlns:a16="http://schemas.microsoft.com/office/drawing/2014/main" id="{C05F4841-8F51-7DBD-F25C-E255F9DBC7B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4" name="Espace réservé du contenu 3">
            <a:extLst>
              <a:ext uri="{FF2B5EF4-FFF2-40B4-BE49-F238E27FC236}">
                <a16:creationId xmlns:a16="http://schemas.microsoft.com/office/drawing/2014/main" id="{4B055BBA-0B38-A78A-7AFA-86558B7B9975}"/>
              </a:ext>
            </a:extLst>
          </p:cNvPr>
          <p:cNvSpPr>
            <a:spLocks noGrp="1"/>
          </p:cNvSpPr>
          <p:nvPr>
            <p:ph sz="half" idx="2"/>
          </p:nvPr>
        </p:nvSpPr>
        <p:spPr>
          <a:xfrm>
            <a:off x="839788" y="2505075"/>
            <a:ext cx="5157787"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a:extLst>
              <a:ext uri="{FF2B5EF4-FFF2-40B4-BE49-F238E27FC236}">
                <a16:creationId xmlns:a16="http://schemas.microsoft.com/office/drawing/2014/main" id="{5164D137-764B-1C61-61AF-E69D0E2BD755}"/>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fr-FR"/>
              <a:t>Cliquez pour modifier les styles du texte du masque</a:t>
            </a:r>
          </a:p>
        </p:txBody>
      </p:sp>
      <p:sp>
        <p:nvSpPr>
          <p:cNvPr id="6" name="Espace réservé du contenu 5">
            <a:extLst>
              <a:ext uri="{FF2B5EF4-FFF2-40B4-BE49-F238E27FC236}">
                <a16:creationId xmlns:a16="http://schemas.microsoft.com/office/drawing/2014/main" id="{6E43522C-4768-F73A-B4AD-4F125DE73B5C}"/>
              </a:ext>
            </a:extLst>
          </p:cNvPr>
          <p:cNvSpPr>
            <a:spLocks noGrp="1"/>
          </p:cNvSpPr>
          <p:nvPr>
            <p:ph sz="quarter" idx="4"/>
          </p:nvPr>
        </p:nvSpPr>
        <p:spPr>
          <a:xfrm>
            <a:off x="6172200" y="2505075"/>
            <a:ext cx="5183188" cy="3684588"/>
          </a:xfrm>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6">
            <a:extLst>
              <a:ext uri="{FF2B5EF4-FFF2-40B4-BE49-F238E27FC236}">
                <a16:creationId xmlns:a16="http://schemas.microsoft.com/office/drawing/2014/main" id="{0D7FF7D9-4BDC-93AA-80A3-4C7387E79101}"/>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8" name="Espace réservé du pied de page 7">
            <a:extLst>
              <a:ext uri="{FF2B5EF4-FFF2-40B4-BE49-F238E27FC236}">
                <a16:creationId xmlns:a16="http://schemas.microsoft.com/office/drawing/2014/main" id="{4A292765-03AD-E34F-436F-1204BBD676B6}"/>
              </a:ext>
            </a:extLst>
          </p:cNvPr>
          <p:cNvSpPr>
            <a:spLocks noGrp="1"/>
          </p:cNvSpPr>
          <p:nvPr>
            <p:ph type="ftr" sz="quarter" idx="11"/>
          </p:nvPr>
        </p:nvSpPr>
        <p:spPr/>
        <p:txBody>
          <a:bodyPr/>
          <a:lstStyle/>
          <a:p>
            <a:endParaRPr lang="fr-FR"/>
          </a:p>
        </p:txBody>
      </p:sp>
      <p:sp>
        <p:nvSpPr>
          <p:cNvPr id="9" name="Espace réservé du numéro de diapositive 8">
            <a:extLst>
              <a:ext uri="{FF2B5EF4-FFF2-40B4-BE49-F238E27FC236}">
                <a16:creationId xmlns:a16="http://schemas.microsoft.com/office/drawing/2014/main" id="{B0BE7CCC-F910-66CA-A82C-38895E6EE83C}"/>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5970121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4B1DC81-0727-6B98-2BEB-64ABEF3D0519}"/>
              </a:ext>
            </a:extLst>
          </p:cNvPr>
          <p:cNvSpPr>
            <a:spLocks noGrp="1"/>
          </p:cNvSpPr>
          <p:nvPr>
            <p:ph type="title"/>
          </p:nvPr>
        </p:nvSpPr>
        <p:spPr/>
        <p:txBody>
          <a:bodyPr/>
          <a:lstStyle/>
          <a:p>
            <a:r>
              <a:rPr lang="fr-FR"/>
              <a:t>Modifiez le style du titre</a:t>
            </a:r>
          </a:p>
        </p:txBody>
      </p:sp>
      <p:sp>
        <p:nvSpPr>
          <p:cNvPr id="3" name="Espace réservé de la date 2">
            <a:extLst>
              <a:ext uri="{FF2B5EF4-FFF2-40B4-BE49-F238E27FC236}">
                <a16:creationId xmlns:a16="http://schemas.microsoft.com/office/drawing/2014/main" id="{2B9D13FF-3F0E-8630-550C-014DC500F85F}"/>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4" name="Espace réservé du pied de page 3">
            <a:extLst>
              <a:ext uri="{FF2B5EF4-FFF2-40B4-BE49-F238E27FC236}">
                <a16:creationId xmlns:a16="http://schemas.microsoft.com/office/drawing/2014/main" id="{6DE1C180-B1F6-BE7C-7175-37EED3B281BB}"/>
              </a:ext>
            </a:extLst>
          </p:cNvPr>
          <p:cNvSpPr>
            <a:spLocks noGrp="1"/>
          </p:cNvSpPr>
          <p:nvPr>
            <p:ph type="ftr" sz="quarter" idx="11"/>
          </p:nvPr>
        </p:nvSpPr>
        <p:spPr/>
        <p:txBody>
          <a:bodyPr/>
          <a:lstStyle/>
          <a:p>
            <a:endParaRPr lang="fr-FR"/>
          </a:p>
        </p:txBody>
      </p:sp>
      <p:sp>
        <p:nvSpPr>
          <p:cNvPr id="5" name="Espace réservé du numéro de diapositive 4">
            <a:extLst>
              <a:ext uri="{FF2B5EF4-FFF2-40B4-BE49-F238E27FC236}">
                <a16:creationId xmlns:a16="http://schemas.microsoft.com/office/drawing/2014/main" id="{027AB8A7-3787-C956-4FFA-967F20EDFF34}"/>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6" name="Image 5" descr="Une image contenant neige, hiver">
            <a:extLst>
              <a:ext uri="{FF2B5EF4-FFF2-40B4-BE49-F238E27FC236}">
                <a16:creationId xmlns:a16="http://schemas.microsoft.com/office/drawing/2014/main" id="{55444A4F-8B98-C036-DB26-78D6A5882F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7" name="Rectangle 6">
            <a:extLst>
              <a:ext uri="{FF2B5EF4-FFF2-40B4-BE49-F238E27FC236}">
                <a16:creationId xmlns:a16="http://schemas.microsoft.com/office/drawing/2014/main" id="{1EC9BBAE-3154-7C7D-2F5F-78A12C03576A}"/>
              </a:ext>
            </a:extLst>
          </p:cNvPr>
          <p:cNvSpPr/>
          <p:nvPr userDrawn="1"/>
        </p:nvSpPr>
        <p:spPr>
          <a:xfrm>
            <a:off x="2819999" y="0"/>
            <a:ext cx="6552000" cy="648000"/>
          </a:xfrm>
          <a:prstGeom prst="rect">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737935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FE816893-7423-2F0F-2758-09FB590BB3DC}"/>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3" name="Espace réservé du pied de page 2">
            <a:extLst>
              <a:ext uri="{FF2B5EF4-FFF2-40B4-BE49-F238E27FC236}">
                <a16:creationId xmlns:a16="http://schemas.microsoft.com/office/drawing/2014/main" id="{DC54AFED-2456-E5D6-47E2-797E9A5619B0}"/>
              </a:ext>
            </a:extLst>
          </p:cNvPr>
          <p:cNvSpPr>
            <a:spLocks noGrp="1"/>
          </p:cNvSpPr>
          <p:nvPr>
            <p:ph type="ftr" sz="quarter" idx="11"/>
          </p:nvPr>
        </p:nvSpPr>
        <p:spPr/>
        <p:txBody>
          <a:bodyPr/>
          <a:lstStyle/>
          <a:p>
            <a:endParaRPr lang="fr-FR"/>
          </a:p>
        </p:txBody>
      </p:sp>
      <p:sp>
        <p:nvSpPr>
          <p:cNvPr id="4" name="Espace réservé du numéro de diapositive 3">
            <a:extLst>
              <a:ext uri="{FF2B5EF4-FFF2-40B4-BE49-F238E27FC236}">
                <a16:creationId xmlns:a16="http://schemas.microsoft.com/office/drawing/2014/main" id="{E840215B-74CA-DE38-D0CC-7089C5E4D2C2}"/>
              </a:ext>
            </a:extLst>
          </p:cNvPr>
          <p:cNvSpPr>
            <a:spLocks noGrp="1"/>
          </p:cNvSpPr>
          <p:nvPr>
            <p:ph type="sldNum" sz="quarter" idx="12"/>
          </p:nvPr>
        </p:nvSpPr>
        <p:spPr/>
        <p:txBody>
          <a:bodyPr/>
          <a:lstStyle/>
          <a:p>
            <a:fld id="{D155FC2A-FD1F-4536-B23E-50364F42426C}" type="slidenum">
              <a:rPr lang="fr-FR" smtClean="0"/>
              <a:t>‹N°›</a:t>
            </a:fld>
            <a:endParaRPr lang="fr-FR"/>
          </a:p>
        </p:txBody>
      </p:sp>
      <p:pic>
        <p:nvPicPr>
          <p:cNvPr id="5" name="object 4">
            <a:extLst>
              <a:ext uri="{FF2B5EF4-FFF2-40B4-BE49-F238E27FC236}">
                <a16:creationId xmlns:a16="http://schemas.microsoft.com/office/drawing/2014/main" id="{A20F2617-F11E-BA19-2D2E-DB0A7BE08BB5}"/>
              </a:ext>
            </a:extLst>
          </p:cNvPr>
          <p:cNvPicPr/>
          <p:nvPr userDrawn="1"/>
        </p:nvPicPr>
        <p:blipFill>
          <a:blip r:embed="rId2" cstate="print"/>
          <a:stretch>
            <a:fillRect/>
          </a:stretch>
        </p:blipFill>
        <p:spPr>
          <a:xfrm>
            <a:off x="0" y="0"/>
            <a:ext cx="12192000" cy="6858000"/>
          </a:xfrm>
          <a:prstGeom prst="rect">
            <a:avLst/>
          </a:prstGeom>
        </p:spPr>
      </p:pic>
      <p:grpSp>
        <p:nvGrpSpPr>
          <p:cNvPr id="6" name="Groupe 5">
            <a:extLst>
              <a:ext uri="{FF2B5EF4-FFF2-40B4-BE49-F238E27FC236}">
                <a16:creationId xmlns:a16="http://schemas.microsoft.com/office/drawing/2014/main" id="{43A0C18F-037D-9BED-F028-39482124B66C}"/>
              </a:ext>
            </a:extLst>
          </p:cNvPr>
          <p:cNvGrpSpPr/>
          <p:nvPr userDrawn="1"/>
        </p:nvGrpSpPr>
        <p:grpSpPr>
          <a:xfrm>
            <a:off x="4713617" y="1617547"/>
            <a:ext cx="2822956" cy="2344877"/>
            <a:chOff x="4683137" y="1617547"/>
            <a:chExt cx="2822956" cy="2344877"/>
          </a:xfrm>
        </p:grpSpPr>
        <p:sp>
          <p:nvSpPr>
            <p:cNvPr id="7" name="object 5">
              <a:extLst>
                <a:ext uri="{FF2B5EF4-FFF2-40B4-BE49-F238E27FC236}">
                  <a16:creationId xmlns:a16="http://schemas.microsoft.com/office/drawing/2014/main" id="{139A8590-3142-88ED-371E-3B2F632C99E3}"/>
                </a:ext>
              </a:extLst>
            </p:cNvPr>
            <p:cNvSpPr/>
            <p:nvPr/>
          </p:nvSpPr>
          <p:spPr>
            <a:xfrm>
              <a:off x="4683137" y="1617547"/>
              <a:ext cx="1885314" cy="1122680"/>
            </a:xfrm>
            <a:custGeom>
              <a:avLst/>
              <a:gdLst/>
              <a:ahLst/>
              <a:cxnLst/>
              <a:rect l="l" t="t" r="r" b="b"/>
              <a:pathLst>
                <a:path w="1885315" h="1122680">
                  <a:moveTo>
                    <a:pt x="726909" y="26365"/>
                  </a:moveTo>
                  <a:lnTo>
                    <a:pt x="710565" y="28384"/>
                  </a:lnTo>
                  <a:lnTo>
                    <a:pt x="690638" y="27114"/>
                  </a:lnTo>
                  <a:lnTo>
                    <a:pt x="671271" y="24726"/>
                  </a:lnTo>
                  <a:lnTo>
                    <a:pt x="656577" y="23444"/>
                  </a:lnTo>
                  <a:lnTo>
                    <a:pt x="640626" y="24269"/>
                  </a:lnTo>
                  <a:lnTo>
                    <a:pt x="621398" y="25654"/>
                  </a:lnTo>
                  <a:lnTo>
                    <a:pt x="602157" y="25920"/>
                  </a:lnTo>
                  <a:lnTo>
                    <a:pt x="586232" y="23444"/>
                  </a:lnTo>
                  <a:lnTo>
                    <a:pt x="567575" y="72656"/>
                  </a:lnTo>
                  <a:lnTo>
                    <a:pt x="549846" y="121132"/>
                  </a:lnTo>
                  <a:lnTo>
                    <a:pt x="499605" y="262445"/>
                  </a:lnTo>
                  <a:lnTo>
                    <a:pt x="483006" y="308216"/>
                  </a:lnTo>
                  <a:lnTo>
                    <a:pt x="466064" y="353326"/>
                  </a:lnTo>
                  <a:lnTo>
                    <a:pt x="448525" y="397814"/>
                  </a:lnTo>
                  <a:lnTo>
                    <a:pt x="430136" y="441680"/>
                  </a:lnTo>
                  <a:lnTo>
                    <a:pt x="410654" y="484924"/>
                  </a:lnTo>
                  <a:lnTo>
                    <a:pt x="389839" y="527583"/>
                  </a:lnTo>
                  <a:lnTo>
                    <a:pt x="366750" y="476999"/>
                  </a:lnTo>
                  <a:lnTo>
                    <a:pt x="345262" y="428840"/>
                  </a:lnTo>
                  <a:lnTo>
                    <a:pt x="325081" y="382600"/>
                  </a:lnTo>
                  <a:lnTo>
                    <a:pt x="305930" y="337794"/>
                  </a:lnTo>
                  <a:lnTo>
                    <a:pt x="269494" y="250558"/>
                  </a:lnTo>
                  <a:lnTo>
                    <a:pt x="215214" y="118287"/>
                  </a:lnTo>
                  <a:lnTo>
                    <a:pt x="175869" y="23444"/>
                  </a:lnTo>
                  <a:lnTo>
                    <a:pt x="158280" y="25920"/>
                  </a:lnTo>
                  <a:lnTo>
                    <a:pt x="140690" y="25654"/>
                  </a:lnTo>
                  <a:lnTo>
                    <a:pt x="123101" y="24269"/>
                  </a:lnTo>
                  <a:lnTo>
                    <a:pt x="105524" y="23444"/>
                  </a:lnTo>
                  <a:lnTo>
                    <a:pt x="82435" y="24269"/>
                  </a:lnTo>
                  <a:lnTo>
                    <a:pt x="52755" y="25654"/>
                  </a:lnTo>
                  <a:lnTo>
                    <a:pt x="23075" y="25920"/>
                  </a:lnTo>
                  <a:lnTo>
                    <a:pt x="0" y="23444"/>
                  </a:lnTo>
                  <a:lnTo>
                    <a:pt x="13601" y="49428"/>
                  </a:lnTo>
                  <a:lnTo>
                    <a:pt x="76530" y="171831"/>
                  </a:lnTo>
                  <a:lnTo>
                    <a:pt x="157911" y="332320"/>
                  </a:lnTo>
                  <a:lnTo>
                    <a:pt x="238887" y="494004"/>
                  </a:lnTo>
                  <a:lnTo>
                    <a:pt x="283324" y="584276"/>
                  </a:lnTo>
                  <a:lnTo>
                    <a:pt x="300583" y="620064"/>
                  </a:lnTo>
                  <a:lnTo>
                    <a:pt x="313791" y="705840"/>
                  </a:lnTo>
                  <a:lnTo>
                    <a:pt x="315036" y="879322"/>
                  </a:lnTo>
                  <a:lnTo>
                    <a:pt x="315023" y="934491"/>
                  </a:lnTo>
                  <a:lnTo>
                    <a:pt x="314490" y="987132"/>
                  </a:lnTo>
                  <a:lnTo>
                    <a:pt x="313232" y="1036510"/>
                  </a:lnTo>
                  <a:lnTo>
                    <a:pt x="311048" y="1081913"/>
                  </a:lnTo>
                  <a:lnTo>
                    <a:pt x="307771" y="1122603"/>
                  </a:lnTo>
                  <a:lnTo>
                    <a:pt x="337350" y="1119720"/>
                  </a:lnTo>
                  <a:lnTo>
                    <a:pt x="383971" y="1119314"/>
                  </a:lnTo>
                  <a:lnTo>
                    <a:pt x="430606" y="1120546"/>
                  </a:lnTo>
                  <a:lnTo>
                    <a:pt x="460197" y="1122603"/>
                  </a:lnTo>
                  <a:lnTo>
                    <a:pt x="458660" y="1091222"/>
                  </a:lnTo>
                  <a:lnTo>
                    <a:pt x="457276" y="1052334"/>
                  </a:lnTo>
                  <a:lnTo>
                    <a:pt x="456044" y="1007300"/>
                  </a:lnTo>
                  <a:lnTo>
                    <a:pt x="454012" y="904240"/>
                  </a:lnTo>
                  <a:lnTo>
                    <a:pt x="452551" y="792937"/>
                  </a:lnTo>
                  <a:lnTo>
                    <a:pt x="451675" y="684276"/>
                  </a:lnTo>
                  <a:lnTo>
                    <a:pt x="451396" y="589140"/>
                  </a:lnTo>
                  <a:lnTo>
                    <a:pt x="465378" y="555739"/>
                  </a:lnTo>
                  <a:lnTo>
                    <a:pt x="494855" y="488442"/>
                  </a:lnTo>
                  <a:lnTo>
                    <a:pt x="511098" y="453009"/>
                  </a:lnTo>
                  <a:lnTo>
                    <a:pt x="528840" y="415391"/>
                  </a:lnTo>
                  <a:lnTo>
                    <a:pt x="548474" y="374815"/>
                  </a:lnTo>
                  <a:lnTo>
                    <a:pt x="570369" y="330504"/>
                  </a:lnTo>
                  <a:lnTo>
                    <a:pt x="594906" y="281698"/>
                  </a:lnTo>
                  <a:lnTo>
                    <a:pt x="622439" y="227660"/>
                  </a:lnTo>
                  <a:lnTo>
                    <a:pt x="653376" y="167589"/>
                  </a:lnTo>
                  <a:lnTo>
                    <a:pt x="726909" y="26365"/>
                  </a:lnTo>
                  <a:close/>
                </a:path>
                <a:path w="1885315" h="1122680">
                  <a:moveTo>
                    <a:pt x="1884705" y="627253"/>
                  </a:moveTo>
                  <a:lnTo>
                    <a:pt x="1882952" y="580517"/>
                  </a:lnTo>
                  <a:lnTo>
                    <a:pt x="1877809" y="534695"/>
                  </a:lnTo>
                  <a:lnTo>
                    <a:pt x="1869389" y="489915"/>
                  </a:lnTo>
                  <a:lnTo>
                    <a:pt x="1857806" y="446303"/>
                  </a:lnTo>
                  <a:lnTo>
                    <a:pt x="1843189" y="403974"/>
                  </a:lnTo>
                  <a:lnTo>
                    <a:pt x="1825663" y="363067"/>
                  </a:lnTo>
                  <a:lnTo>
                    <a:pt x="1805343" y="323684"/>
                  </a:lnTo>
                  <a:lnTo>
                    <a:pt x="1782343" y="285953"/>
                  </a:lnTo>
                  <a:lnTo>
                    <a:pt x="1756803" y="250012"/>
                  </a:lnTo>
                  <a:lnTo>
                    <a:pt x="1728851" y="215963"/>
                  </a:lnTo>
                  <a:lnTo>
                    <a:pt x="1698586" y="183934"/>
                  </a:lnTo>
                  <a:lnTo>
                    <a:pt x="1666138" y="154051"/>
                  </a:lnTo>
                  <a:lnTo>
                    <a:pt x="1631632" y="126428"/>
                  </a:lnTo>
                  <a:lnTo>
                    <a:pt x="1595196" y="101193"/>
                  </a:lnTo>
                  <a:lnTo>
                    <a:pt x="1556943" y="78486"/>
                  </a:lnTo>
                  <a:lnTo>
                    <a:pt x="1517002" y="58394"/>
                  </a:lnTo>
                  <a:lnTo>
                    <a:pt x="1475486" y="41059"/>
                  </a:lnTo>
                  <a:lnTo>
                    <a:pt x="1432521" y="26606"/>
                  </a:lnTo>
                  <a:lnTo>
                    <a:pt x="1388237" y="15151"/>
                  </a:lnTo>
                  <a:lnTo>
                    <a:pt x="1342745" y="6819"/>
                  </a:lnTo>
                  <a:lnTo>
                    <a:pt x="1296187" y="1727"/>
                  </a:lnTo>
                  <a:lnTo>
                    <a:pt x="1248664" y="0"/>
                  </a:lnTo>
                  <a:lnTo>
                    <a:pt x="1201508" y="1727"/>
                  </a:lnTo>
                  <a:lnTo>
                    <a:pt x="1155293" y="6819"/>
                  </a:lnTo>
                  <a:lnTo>
                    <a:pt x="1110119" y="15151"/>
                  </a:lnTo>
                  <a:lnTo>
                    <a:pt x="1066114" y="26606"/>
                  </a:lnTo>
                  <a:lnTo>
                    <a:pt x="1023404" y="41059"/>
                  </a:lnTo>
                  <a:lnTo>
                    <a:pt x="982116" y="58394"/>
                  </a:lnTo>
                  <a:lnTo>
                    <a:pt x="942378" y="78486"/>
                  </a:lnTo>
                  <a:lnTo>
                    <a:pt x="904290" y="101193"/>
                  </a:lnTo>
                  <a:lnTo>
                    <a:pt x="868006" y="126428"/>
                  </a:lnTo>
                  <a:lnTo>
                    <a:pt x="833628" y="154051"/>
                  </a:lnTo>
                  <a:lnTo>
                    <a:pt x="801293" y="183934"/>
                  </a:lnTo>
                  <a:lnTo>
                    <a:pt x="771118" y="215963"/>
                  </a:lnTo>
                  <a:lnTo>
                    <a:pt x="743229" y="250012"/>
                  </a:lnTo>
                  <a:lnTo>
                    <a:pt x="717753" y="285953"/>
                  </a:lnTo>
                  <a:lnTo>
                    <a:pt x="694804" y="323684"/>
                  </a:lnTo>
                  <a:lnTo>
                    <a:pt x="674522" y="363067"/>
                  </a:lnTo>
                  <a:lnTo>
                    <a:pt x="657009" y="403974"/>
                  </a:lnTo>
                  <a:lnTo>
                    <a:pt x="642416" y="446303"/>
                  </a:lnTo>
                  <a:lnTo>
                    <a:pt x="630834" y="489915"/>
                  </a:lnTo>
                  <a:lnTo>
                    <a:pt x="622427" y="534695"/>
                  </a:lnTo>
                  <a:lnTo>
                    <a:pt x="617283" y="580517"/>
                  </a:lnTo>
                  <a:lnTo>
                    <a:pt x="615543" y="627253"/>
                  </a:lnTo>
                  <a:lnTo>
                    <a:pt x="617474" y="677303"/>
                  </a:lnTo>
                  <a:lnTo>
                    <a:pt x="623176" y="726236"/>
                  </a:lnTo>
                  <a:lnTo>
                    <a:pt x="632523" y="773899"/>
                  </a:lnTo>
                  <a:lnTo>
                    <a:pt x="645388" y="820166"/>
                  </a:lnTo>
                  <a:lnTo>
                    <a:pt x="661631" y="864882"/>
                  </a:lnTo>
                  <a:lnTo>
                    <a:pt x="681113" y="907910"/>
                  </a:lnTo>
                  <a:lnTo>
                    <a:pt x="703719" y="949109"/>
                  </a:lnTo>
                  <a:lnTo>
                    <a:pt x="729310" y="988326"/>
                  </a:lnTo>
                  <a:lnTo>
                    <a:pt x="757732" y="1025436"/>
                  </a:lnTo>
                  <a:lnTo>
                    <a:pt x="788885" y="1060272"/>
                  </a:lnTo>
                  <a:lnTo>
                    <a:pt x="822629" y="1092720"/>
                  </a:lnTo>
                  <a:lnTo>
                    <a:pt x="858824" y="1122616"/>
                  </a:lnTo>
                  <a:lnTo>
                    <a:pt x="1031760" y="1122616"/>
                  </a:lnTo>
                  <a:lnTo>
                    <a:pt x="991120" y="1097927"/>
                  </a:lnTo>
                  <a:lnTo>
                    <a:pt x="952893" y="1069441"/>
                  </a:lnTo>
                  <a:lnTo>
                    <a:pt x="917295" y="1037386"/>
                  </a:lnTo>
                  <a:lnTo>
                    <a:pt x="884542" y="1002004"/>
                  </a:lnTo>
                  <a:lnTo>
                    <a:pt x="854837" y="963536"/>
                  </a:lnTo>
                  <a:lnTo>
                    <a:pt x="828408" y="922197"/>
                  </a:lnTo>
                  <a:lnTo>
                    <a:pt x="805446" y="878243"/>
                  </a:lnTo>
                  <a:lnTo>
                    <a:pt x="786180" y="831900"/>
                  </a:lnTo>
                  <a:lnTo>
                    <a:pt x="770826" y="783386"/>
                  </a:lnTo>
                  <a:lnTo>
                    <a:pt x="759599" y="732955"/>
                  </a:lnTo>
                  <a:lnTo>
                    <a:pt x="752703" y="680834"/>
                  </a:lnTo>
                  <a:lnTo>
                    <a:pt x="750366" y="627253"/>
                  </a:lnTo>
                  <a:lnTo>
                    <a:pt x="752398" y="577024"/>
                  </a:lnTo>
                  <a:lnTo>
                    <a:pt x="758380" y="528078"/>
                  </a:lnTo>
                  <a:lnTo>
                    <a:pt x="768134" y="480593"/>
                  </a:lnTo>
                  <a:lnTo>
                    <a:pt x="781494" y="434784"/>
                  </a:lnTo>
                  <a:lnTo>
                    <a:pt x="798283" y="390817"/>
                  </a:lnTo>
                  <a:lnTo>
                    <a:pt x="818311" y="348907"/>
                  </a:lnTo>
                  <a:lnTo>
                    <a:pt x="841425" y="309245"/>
                  </a:lnTo>
                  <a:lnTo>
                    <a:pt x="867448" y="272021"/>
                  </a:lnTo>
                  <a:lnTo>
                    <a:pt x="896188" y="237426"/>
                  </a:lnTo>
                  <a:lnTo>
                    <a:pt x="927468" y="205651"/>
                  </a:lnTo>
                  <a:lnTo>
                    <a:pt x="961136" y="176885"/>
                  </a:lnTo>
                  <a:lnTo>
                    <a:pt x="997013" y="151333"/>
                  </a:lnTo>
                  <a:lnTo>
                    <a:pt x="1034897" y="129184"/>
                  </a:lnTo>
                  <a:lnTo>
                    <a:pt x="1074648" y="110629"/>
                  </a:lnTo>
                  <a:lnTo>
                    <a:pt x="1116076" y="95872"/>
                  </a:lnTo>
                  <a:lnTo>
                    <a:pt x="1159002" y="85077"/>
                  </a:lnTo>
                  <a:lnTo>
                    <a:pt x="1203248" y="78460"/>
                  </a:lnTo>
                  <a:lnTo>
                    <a:pt x="1248664" y="76212"/>
                  </a:lnTo>
                  <a:lnTo>
                    <a:pt x="1294091" y="78460"/>
                  </a:lnTo>
                  <a:lnTo>
                    <a:pt x="1338414" y="85077"/>
                  </a:lnTo>
                  <a:lnTo>
                    <a:pt x="1381455" y="95872"/>
                  </a:lnTo>
                  <a:lnTo>
                    <a:pt x="1423035" y="110629"/>
                  </a:lnTo>
                  <a:lnTo>
                    <a:pt x="1462963" y="129184"/>
                  </a:lnTo>
                  <a:lnTo>
                    <a:pt x="1501063" y="151333"/>
                  </a:lnTo>
                  <a:lnTo>
                    <a:pt x="1537157" y="176885"/>
                  </a:lnTo>
                  <a:lnTo>
                    <a:pt x="1571053" y="205651"/>
                  </a:lnTo>
                  <a:lnTo>
                    <a:pt x="1602587" y="237426"/>
                  </a:lnTo>
                  <a:lnTo>
                    <a:pt x="1631569" y="272021"/>
                  </a:lnTo>
                  <a:lnTo>
                    <a:pt x="1657819" y="309245"/>
                  </a:lnTo>
                  <a:lnTo>
                    <a:pt x="1681162" y="348907"/>
                  </a:lnTo>
                  <a:lnTo>
                    <a:pt x="1701406" y="390817"/>
                  </a:lnTo>
                  <a:lnTo>
                    <a:pt x="1718373" y="434784"/>
                  </a:lnTo>
                  <a:lnTo>
                    <a:pt x="1731886" y="480593"/>
                  </a:lnTo>
                  <a:lnTo>
                    <a:pt x="1741754" y="528078"/>
                  </a:lnTo>
                  <a:lnTo>
                    <a:pt x="1747812" y="577024"/>
                  </a:lnTo>
                  <a:lnTo>
                    <a:pt x="1749882" y="627253"/>
                  </a:lnTo>
                  <a:lnTo>
                    <a:pt x="1747532" y="680834"/>
                  </a:lnTo>
                  <a:lnTo>
                    <a:pt x="1740636" y="732955"/>
                  </a:lnTo>
                  <a:lnTo>
                    <a:pt x="1729409" y="783386"/>
                  </a:lnTo>
                  <a:lnTo>
                    <a:pt x="1714055" y="831900"/>
                  </a:lnTo>
                  <a:lnTo>
                    <a:pt x="1694789" y="878243"/>
                  </a:lnTo>
                  <a:lnTo>
                    <a:pt x="1671840" y="922197"/>
                  </a:lnTo>
                  <a:lnTo>
                    <a:pt x="1645399" y="963536"/>
                  </a:lnTo>
                  <a:lnTo>
                    <a:pt x="1615694" y="1002004"/>
                  </a:lnTo>
                  <a:lnTo>
                    <a:pt x="1582940" y="1037386"/>
                  </a:lnTo>
                  <a:lnTo>
                    <a:pt x="1547342" y="1069441"/>
                  </a:lnTo>
                  <a:lnTo>
                    <a:pt x="1509115" y="1097927"/>
                  </a:lnTo>
                  <a:lnTo>
                    <a:pt x="1468488" y="1122616"/>
                  </a:lnTo>
                  <a:lnTo>
                    <a:pt x="1641424" y="1122616"/>
                  </a:lnTo>
                  <a:lnTo>
                    <a:pt x="1676996" y="1092720"/>
                  </a:lnTo>
                  <a:lnTo>
                    <a:pt x="1710321" y="1060272"/>
                  </a:lnTo>
                  <a:lnTo>
                    <a:pt x="1741258" y="1025436"/>
                  </a:lnTo>
                  <a:lnTo>
                    <a:pt x="1769630" y="988326"/>
                  </a:lnTo>
                  <a:lnTo>
                    <a:pt x="1795272" y="949109"/>
                  </a:lnTo>
                  <a:lnTo>
                    <a:pt x="1818017" y="907910"/>
                  </a:lnTo>
                  <a:lnTo>
                    <a:pt x="1837715" y="864882"/>
                  </a:lnTo>
                  <a:lnTo>
                    <a:pt x="1854200" y="820166"/>
                  </a:lnTo>
                  <a:lnTo>
                    <a:pt x="1867293" y="773899"/>
                  </a:lnTo>
                  <a:lnTo>
                    <a:pt x="1876856" y="726236"/>
                  </a:lnTo>
                  <a:lnTo>
                    <a:pt x="1882711" y="677303"/>
                  </a:lnTo>
                  <a:lnTo>
                    <a:pt x="1884705" y="627253"/>
                  </a:lnTo>
                  <a:close/>
                </a:path>
              </a:pathLst>
            </a:custGeom>
            <a:solidFill>
              <a:srgbClr val="3E3E3E"/>
            </a:solidFill>
          </p:spPr>
          <p:txBody>
            <a:bodyPr wrap="square" lIns="0" tIns="0" rIns="0" bIns="0" rtlCol="0"/>
            <a:lstStyle/>
            <a:p>
              <a:endParaRPr/>
            </a:p>
          </p:txBody>
        </p:sp>
        <p:pic>
          <p:nvPicPr>
            <p:cNvPr id="8" name="object 6">
              <a:extLst>
                <a:ext uri="{FF2B5EF4-FFF2-40B4-BE49-F238E27FC236}">
                  <a16:creationId xmlns:a16="http://schemas.microsoft.com/office/drawing/2014/main" id="{1473716D-046B-48F0-874D-0F00D9AA7F68}"/>
                </a:ext>
              </a:extLst>
            </p:cNvPr>
            <p:cNvPicPr/>
            <p:nvPr/>
          </p:nvPicPr>
          <p:blipFill>
            <a:blip r:embed="rId3" cstate="print"/>
            <a:stretch>
              <a:fillRect/>
            </a:stretch>
          </p:blipFill>
          <p:spPr>
            <a:xfrm>
              <a:off x="6658724" y="2784119"/>
              <a:ext cx="131902" cy="131902"/>
            </a:xfrm>
            <a:prstGeom prst="rect">
              <a:avLst/>
            </a:prstGeom>
          </p:spPr>
        </p:pic>
        <p:sp>
          <p:nvSpPr>
            <p:cNvPr id="9" name="object 7">
              <a:extLst>
                <a:ext uri="{FF2B5EF4-FFF2-40B4-BE49-F238E27FC236}">
                  <a16:creationId xmlns:a16="http://schemas.microsoft.com/office/drawing/2014/main" id="{D7BCD783-8BD1-A9E1-3A8D-461E14B3A281}"/>
                </a:ext>
              </a:extLst>
            </p:cNvPr>
            <p:cNvSpPr/>
            <p:nvPr/>
          </p:nvSpPr>
          <p:spPr>
            <a:xfrm>
              <a:off x="6670433" y="1640992"/>
              <a:ext cx="835660" cy="1099185"/>
            </a:xfrm>
            <a:custGeom>
              <a:avLst/>
              <a:gdLst/>
              <a:ahLst/>
              <a:cxnLst/>
              <a:rect l="l" t="t" r="r" b="b"/>
              <a:pathLst>
                <a:path w="835659" h="1099185">
                  <a:moveTo>
                    <a:pt x="835367" y="0"/>
                  </a:moveTo>
                  <a:lnTo>
                    <a:pt x="694677" y="0"/>
                  </a:lnTo>
                  <a:lnTo>
                    <a:pt x="702371" y="129693"/>
                  </a:lnTo>
                  <a:lnTo>
                    <a:pt x="708280" y="244825"/>
                  </a:lnTo>
                  <a:lnTo>
                    <a:pt x="712266" y="351713"/>
                  </a:lnTo>
                  <a:lnTo>
                    <a:pt x="715556" y="504496"/>
                  </a:lnTo>
                  <a:lnTo>
                    <a:pt x="721055" y="835367"/>
                  </a:lnTo>
                  <a:lnTo>
                    <a:pt x="422071" y="442582"/>
                  </a:lnTo>
                  <a:lnTo>
                    <a:pt x="357539" y="359828"/>
                  </a:lnTo>
                  <a:lnTo>
                    <a:pt x="301528" y="286142"/>
                  </a:lnTo>
                  <a:lnTo>
                    <a:pt x="222987" y="180029"/>
                  </a:lnTo>
                  <a:lnTo>
                    <a:pt x="90868" y="0"/>
                  </a:lnTo>
                  <a:lnTo>
                    <a:pt x="0" y="0"/>
                  </a:lnTo>
                  <a:lnTo>
                    <a:pt x="6965" y="165234"/>
                  </a:lnTo>
                  <a:lnTo>
                    <a:pt x="13608" y="342519"/>
                  </a:lnTo>
                  <a:lnTo>
                    <a:pt x="20523" y="556907"/>
                  </a:lnTo>
                  <a:lnTo>
                    <a:pt x="25244" y="736844"/>
                  </a:lnTo>
                  <a:lnTo>
                    <a:pt x="25292" y="853308"/>
                  </a:lnTo>
                  <a:lnTo>
                    <a:pt x="19290" y="957134"/>
                  </a:lnTo>
                  <a:lnTo>
                    <a:pt x="5867" y="1099159"/>
                  </a:lnTo>
                  <a:lnTo>
                    <a:pt x="123126" y="1099159"/>
                  </a:lnTo>
                  <a:lnTo>
                    <a:pt x="114462" y="792489"/>
                  </a:lnTo>
                  <a:lnTo>
                    <a:pt x="111391" y="665353"/>
                  </a:lnTo>
                  <a:lnTo>
                    <a:pt x="102577" y="269659"/>
                  </a:lnTo>
                  <a:lnTo>
                    <a:pt x="127127" y="302999"/>
                  </a:lnTo>
                  <a:lnTo>
                    <a:pt x="191250" y="389099"/>
                  </a:lnTo>
                  <a:lnTo>
                    <a:pt x="280655" y="507074"/>
                  </a:lnTo>
                  <a:lnTo>
                    <a:pt x="381050" y="636041"/>
                  </a:lnTo>
                  <a:lnTo>
                    <a:pt x="462391" y="738903"/>
                  </a:lnTo>
                  <a:lnTo>
                    <a:pt x="526141" y="821432"/>
                  </a:lnTo>
                  <a:lnTo>
                    <a:pt x="605275" y="927045"/>
                  </a:lnTo>
                  <a:lnTo>
                    <a:pt x="732764" y="1099159"/>
                  </a:lnTo>
                  <a:lnTo>
                    <a:pt x="823633" y="1099159"/>
                  </a:lnTo>
                  <a:lnTo>
                    <a:pt x="822261" y="1058123"/>
                  </a:lnTo>
                  <a:lnTo>
                    <a:pt x="819245" y="944543"/>
                  </a:lnTo>
                  <a:lnTo>
                    <a:pt x="816228" y="772708"/>
                  </a:lnTo>
                  <a:lnTo>
                    <a:pt x="814857" y="556907"/>
                  </a:lnTo>
                  <a:lnTo>
                    <a:pt x="815177" y="375084"/>
                  </a:lnTo>
                  <a:lnTo>
                    <a:pt x="817421" y="256465"/>
                  </a:lnTo>
                  <a:lnTo>
                    <a:pt x="823510" y="148840"/>
                  </a:lnTo>
                  <a:lnTo>
                    <a:pt x="835367" y="0"/>
                  </a:lnTo>
                  <a:close/>
                </a:path>
              </a:pathLst>
            </a:custGeom>
            <a:solidFill>
              <a:srgbClr val="3E3E3E"/>
            </a:solidFill>
          </p:spPr>
          <p:txBody>
            <a:bodyPr wrap="square" lIns="0" tIns="0" rIns="0" bIns="0" rtlCol="0"/>
            <a:lstStyle/>
            <a:p>
              <a:endParaRPr/>
            </a:p>
          </p:txBody>
        </p:sp>
        <p:pic>
          <p:nvPicPr>
            <p:cNvPr id="10" name="object 8">
              <a:extLst>
                <a:ext uri="{FF2B5EF4-FFF2-40B4-BE49-F238E27FC236}">
                  <a16:creationId xmlns:a16="http://schemas.microsoft.com/office/drawing/2014/main" id="{256AF4E6-7211-C22E-7741-18542FFE7E99}"/>
                </a:ext>
              </a:extLst>
            </p:cNvPr>
            <p:cNvPicPr/>
            <p:nvPr/>
          </p:nvPicPr>
          <p:blipFill>
            <a:blip r:embed="rId4" cstate="print"/>
            <a:stretch>
              <a:fillRect/>
            </a:stretch>
          </p:blipFill>
          <p:spPr>
            <a:xfrm>
              <a:off x="5726633" y="3763111"/>
              <a:ext cx="131889" cy="193471"/>
            </a:xfrm>
            <a:prstGeom prst="rect">
              <a:avLst/>
            </a:prstGeom>
          </p:spPr>
        </p:pic>
        <p:pic>
          <p:nvPicPr>
            <p:cNvPr id="11" name="object 9">
              <a:extLst>
                <a:ext uri="{FF2B5EF4-FFF2-40B4-BE49-F238E27FC236}">
                  <a16:creationId xmlns:a16="http://schemas.microsoft.com/office/drawing/2014/main" id="{0942C725-405E-8EBE-1EAE-7E3903DFD67E}"/>
                </a:ext>
              </a:extLst>
            </p:cNvPr>
            <p:cNvPicPr/>
            <p:nvPr/>
          </p:nvPicPr>
          <p:blipFill>
            <a:blip r:embed="rId5" cstate="print"/>
            <a:stretch>
              <a:fillRect/>
            </a:stretch>
          </p:blipFill>
          <p:spPr>
            <a:xfrm>
              <a:off x="5972848" y="3763111"/>
              <a:ext cx="161201" cy="193471"/>
            </a:xfrm>
            <a:prstGeom prst="rect">
              <a:avLst/>
            </a:prstGeom>
          </p:spPr>
        </p:pic>
        <p:pic>
          <p:nvPicPr>
            <p:cNvPr id="12" name="object 10">
              <a:extLst>
                <a:ext uri="{FF2B5EF4-FFF2-40B4-BE49-F238E27FC236}">
                  <a16:creationId xmlns:a16="http://schemas.microsoft.com/office/drawing/2014/main" id="{5F076BF6-2832-52E5-D465-6313B7AEF24A}"/>
                </a:ext>
              </a:extLst>
            </p:cNvPr>
            <p:cNvPicPr/>
            <p:nvPr/>
          </p:nvPicPr>
          <p:blipFill>
            <a:blip r:embed="rId6" cstate="print"/>
            <a:stretch>
              <a:fillRect/>
            </a:stretch>
          </p:blipFill>
          <p:spPr>
            <a:xfrm>
              <a:off x="6271805" y="3763111"/>
              <a:ext cx="146545" cy="193471"/>
            </a:xfrm>
            <a:prstGeom prst="rect">
              <a:avLst/>
            </a:prstGeom>
          </p:spPr>
        </p:pic>
        <p:sp>
          <p:nvSpPr>
            <p:cNvPr id="13" name="object 11">
              <a:extLst>
                <a:ext uri="{FF2B5EF4-FFF2-40B4-BE49-F238E27FC236}">
                  <a16:creationId xmlns:a16="http://schemas.microsoft.com/office/drawing/2014/main" id="{07594550-6A43-B304-3ABD-6F8CEAC10F11}"/>
                </a:ext>
              </a:extLst>
            </p:cNvPr>
            <p:cNvSpPr/>
            <p:nvPr/>
          </p:nvSpPr>
          <p:spPr>
            <a:xfrm>
              <a:off x="6585432" y="3763111"/>
              <a:ext cx="23495" cy="193675"/>
            </a:xfrm>
            <a:custGeom>
              <a:avLst/>
              <a:gdLst/>
              <a:ahLst/>
              <a:cxnLst/>
              <a:rect l="l" t="t" r="r" b="b"/>
              <a:pathLst>
                <a:path w="23495" h="193675">
                  <a:moveTo>
                    <a:pt x="23456" y="0"/>
                  </a:moveTo>
                  <a:lnTo>
                    <a:pt x="0" y="0"/>
                  </a:lnTo>
                  <a:lnTo>
                    <a:pt x="0" y="193471"/>
                  </a:lnTo>
                  <a:lnTo>
                    <a:pt x="23456" y="193471"/>
                  </a:lnTo>
                  <a:lnTo>
                    <a:pt x="23456" y="0"/>
                  </a:lnTo>
                  <a:close/>
                </a:path>
              </a:pathLst>
            </a:custGeom>
            <a:solidFill>
              <a:srgbClr val="3E3E3E"/>
            </a:solidFill>
          </p:spPr>
          <p:txBody>
            <a:bodyPr wrap="square" lIns="0" tIns="0" rIns="0" bIns="0" rtlCol="0"/>
            <a:lstStyle/>
            <a:p>
              <a:endParaRPr/>
            </a:p>
          </p:txBody>
        </p:sp>
        <p:pic>
          <p:nvPicPr>
            <p:cNvPr id="14" name="object 12">
              <a:extLst>
                <a:ext uri="{FF2B5EF4-FFF2-40B4-BE49-F238E27FC236}">
                  <a16:creationId xmlns:a16="http://schemas.microsoft.com/office/drawing/2014/main" id="{511E5210-5151-05EF-CA2A-7C237E010919}"/>
                </a:ext>
              </a:extLst>
            </p:cNvPr>
            <p:cNvPicPr/>
            <p:nvPr/>
          </p:nvPicPr>
          <p:blipFill>
            <a:blip r:embed="rId7" cstate="print"/>
            <a:stretch>
              <a:fillRect/>
            </a:stretch>
          </p:blipFill>
          <p:spPr>
            <a:xfrm>
              <a:off x="6770103" y="3760177"/>
              <a:ext cx="143624" cy="202247"/>
            </a:xfrm>
            <a:prstGeom prst="rect">
              <a:avLst/>
            </a:prstGeom>
          </p:spPr>
        </p:pic>
        <p:sp>
          <p:nvSpPr>
            <p:cNvPr id="15" name="object 13">
              <a:extLst>
                <a:ext uri="{FF2B5EF4-FFF2-40B4-BE49-F238E27FC236}">
                  <a16:creationId xmlns:a16="http://schemas.microsoft.com/office/drawing/2014/main" id="{2C20DBFB-FF43-0F6B-75DF-D8FC1A541913}"/>
                </a:ext>
              </a:extLst>
            </p:cNvPr>
            <p:cNvSpPr/>
            <p:nvPr/>
          </p:nvSpPr>
          <p:spPr>
            <a:xfrm>
              <a:off x="5714898" y="2224277"/>
              <a:ext cx="1228725" cy="1448435"/>
            </a:xfrm>
            <a:custGeom>
              <a:avLst/>
              <a:gdLst/>
              <a:ahLst/>
              <a:cxnLst/>
              <a:rect l="l" t="t" r="r" b="b"/>
              <a:pathLst>
                <a:path w="1228725" h="1448435">
                  <a:moveTo>
                    <a:pt x="158267" y="0"/>
                  </a:moveTo>
                  <a:lnTo>
                    <a:pt x="0" y="0"/>
                  </a:lnTo>
                  <a:lnTo>
                    <a:pt x="3250" y="74973"/>
                  </a:lnTo>
                  <a:lnTo>
                    <a:pt x="10621" y="256843"/>
                  </a:lnTo>
                  <a:lnTo>
                    <a:pt x="18543" y="481029"/>
                  </a:lnTo>
                  <a:lnTo>
                    <a:pt x="23444" y="682955"/>
                  </a:lnTo>
                  <a:lnTo>
                    <a:pt x="24899" y="820724"/>
                  </a:lnTo>
                  <a:lnTo>
                    <a:pt x="24841" y="833907"/>
                  </a:lnTo>
                  <a:lnTo>
                    <a:pt x="24279" y="930872"/>
                  </a:lnTo>
                  <a:lnTo>
                    <a:pt x="24164" y="948585"/>
                  </a:lnTo>
                  <a:lnTo>
                    <a:pt x="20154" y="1132652"/>
                  </a:lnTo>
                  <a:lnTo>
                    <a:pt x="11734" y="1447965"/>
                  </a:lnTo>
                  <a:lnTo>
                    <a:pt x="167068" y="1447965"/>
                  </a:lnTo>
                  <a:lnTo>
                    <a:pt x="163817" y="1404642"/>
                  </a:lnTo>
                  <a:lnTo>
                    <a:pt x="156446" y="1301418"/>
                  </a:lnTo>
                  <a:lnTo>
                    <a:pt x="148525" y="1178408"/>
                  </a:lnTo>
                  <a:lnTo>
                    <a:pt x="143624" y="1075728"/>
                  </a:lnTo>
                  <a:lnTo>
                    <a:pt x="142111" y="1008995"/>
                  </a:lnTo>
                  <a:lnTo>
                    <a:pt x="142439" y="961050"/>
                  </a:lnTo>
                  <a:lnTo>
                    <a:pt x="142550" y="947859"/>
                  </a:lnTo>
                  <a:lnTo>
                    <a:pt x="145687" y="860147"/>
                  </a:lnTo>
                  <a:lnTo>
                    <a:pt x="152394" y="710027"/>
                  </a:lnTo>
                  <a:lnTo>
                    <a:pt x="152425" y="709333"/>
                  </a:lnTo>
                  <a:lnTo>
                    <a:pt x="286131" y="709333"/>
                  </a:lnTo>
                  <a:lnTo>
                    <a:pt x="240347" y="609676"/>
                  </a:lnTo>
                  <a:lnTo>
                    <a:pt x="155346" y="609676"/>
                  </a:lnTo>
                  <a:lnTo>
                    <a:pt x="153973" y="579678"/>
                  </a:lnTo>
                  <a:lnTo>
                    <a:pt x="150952" y="505990"/>
                  </a:lnTo>
                  <a:lnTo>
                    <a:pt x="147931" y="413065"/>
                  </a:lnTo>
                  <a:lnTo>
                    <a:pt x="146557" y="325361"/>
                  </a:lnTo>
                  <a:lnTo>
                    <a:pt x="146619" y="304838"/>
                  </a:lnTo>
                  <a:lnTo>
                    <a:pt x="146740" y="264220"/>
                  </a:lnTo>
                  <a:lnTo>
                    <a:pt x="147956" y="212692"/>
                  </a:lnTo>
                  <a:lnTo>
                    <a:pt x="148021" y="209948"/>
                  </a:lnTo>
                  <a:lnTo>
                    <a:pt x="151497" y="132042"/>
                  </a:lnTo>
                  <a:lnTo>
                    <a:pt x="158267" y="0"/>
                  </a:lnTo>
                  <a:close/>
                </a:path>
                <a:path w="1228725" h="1448435">
                  <a:moveTo>
                    <a:pt x="286131" y="709333"/>
                  </a:moveTo>
                  <a:lnTo>
                    <a:pt x="152425" y="709333"/>
                  </a:lnTo>
                  <a:lnTo>
                    <a:pt x="168087" y="745651"/>
                  </a:lnTo>
                  <a:lnTo>
                    <a:pt x="207379" y="837203"/>
                  </a:lnTo>
                  <a:lnTo>
                    <a:pt x="258761" y="957882"/>
                  </a:lnTo>
                  <a:lnTo>
                    <a:pt x="310692" y="1081582"/>
                  </a:lnTo>
                  <a:lnTo>
                    <a:pt x="349166" y="1174697"/>
                  </a:lnTo>
                  <a:lnTo>
                    <a:pt x="376645" y="1243899"/>
                  </a:lnTo>
                  <a:lnTo>
                    <a:pt x="406317" y="1323539"/>
                  </a:lnTo>
                  <a:lnTo>
                    <a:pt x="451370" y="1447965"/>
                  </a:lnTo>
                  <a:lnTo>
                    <a:pt x="633107" y="1447965"/>
                  </a:lnTo>
                  <a:lnTo>
                    <a:pt x="627704" y="1438532"/>
                  </a:lnTo>
                  <a:lnTo>
                    <a:pt x="614059" y="1414264"/>
                  </a:lnTo>
                  <a:lnTo>
                    <a:pt x="596015" y="1381201"/>
                  </a:lnTo>
                  <a:lnTo>
                    <a:pt x="577418" y="1345387"/>
                  </a:lnTo>
                  <a:lnTo>
                    <a:pt x="561795" y="1318915"/>
                  </a:lnTo>
                  <a:lnTo>
                    <a:pt x="551397" y="1298489"/>
                  </a:lnTo>
                  <a:lnTo>
                    <a:pt x="541554" y="1273667"/>
                  </a:lnTo>
                  <a:lnTo>
                    <a:pt x="527596" y="1234008"/>
                  </a:lnTo>
                  <a:lnTo>
                    <a:pt x="556907" y="1160729"/>
                  </a:lnTo>
                  <a:lnTo>
                    <a:pt x="1081972" y="1160729"/>
                  </a:lnTo>
                  <a:lnTo>
                    <a:pt x="1072319" y="1141305"/>
                  </a:lnTo>
                  <a:lnTo>
                    <a:pt x="1060929" y="1116761"/>
                  </a:lnTo>
                  <a:lnTo>
                    <a:pt x="474827" y="1116761"/>
                  </a:lnTo>
                  <a:lnTo>
                    <a:pt x="464064" y="1092440"/>
                  </a:lnTo>
                  <a:lnTo>
                    <a:pt x="437087" y="1032117"/>
                  </a:lnTo>
                  <a:lnTo>
                    <a:pt x="401870" y="954757"/>
                  </a:lnTo>
                  <a:lnTo>
                    <a:pt x="366382" y="879322"/>
                  </a:lnTo>
                  <a:lnTo>
                    <a:pt x="339688" y="824002"/>
                  </a:lnTo>
                  <a:lnTo>
                    <a:pt x="317661" y="777474"/>
                  </a:lnTo>
                  <a:lnTo>
                    <a:pt x="288486" y="714459"/>
                  </a:lnTo>
                  <a:lnTo>
                    <a:pt x="286131" y="709333"/>
                  </a:lnTo>
                  <a:close/>
                </a:path>
                <a:path w="1228725" h="1448435">
                  <a:moveTo>
                    <a:pt x="1081972" y="1160729"/>
                  </a:moveTo>
                  <a:lnTo>
                    <a:pt x="932091" y="1160729"/>
                  </a:lnTo>
                  <a:lnTo>
                    <a:pt x="936578" y="1170894"/>
                  </a:lnTo>
                  <a:lnTo>
                    <a:pt x="948210" y="1198095"/>
                  </a:lnTo>
                  <a:lnTo>
                    <a:pt x="964237" y="1237388"/>
                  </a:lnTo>
                  <a:lnTo>
                    <a:pt x="981913" y="1283830"/>
                  </a:lnTo>
                  <a:lnTo>
                    <a:pt x="997620" y="1324328"/>
                  </a:lnTo>
                  <a:lnTo>
                    <a:pt x="1008657" y="1354924"/>
                  </a:lnTo>
                  <a:lnTo>
                    <a:pt x="1020244" y="1391007"/>
                  </a:lnTo>
                  <a:lnTo>
                    <a:pt x="1037602" y="1447965"/>
                  </a:lnTo>
                  <a:lnTo>
                    <a:pt x="1228140" y="1447965"/>
                  </a:lnTo>
                  <a:lnTo>
                    <a:pt x="1204413" y="1402901"/>
                  </a:lnTo>
                  <a:lnTo>
                    <a:pt x="1146059" y="1289691"/>
                  </a:lnTo>
                  <a:lnTo>
                    <a:pt x="1081972" y="1160729"/>
                  </a:lnTo>
                  <a:close/>
                </a:path>
                <a:path w="1228725" h="1448435">
                  <a:moveTo>
                    <a:pt x="826566" y="571576"/>
                  </a:moveTo>
                  <a:lnTo>
                    <a:pt x="721055" y="571576"/>
                  </a:lnTo>
                  <a:lnTo>
                    <a:pt x="711619" y="595664"/>
                  </a:lnTo>
                  <a:lnTo>
                    <a:pt x="687343" y="656574"/>
                  </a:lnTo>
                  <a:lnTo>
                    <a:pt x="654275" y="737271"/>
                  </a:lnTo>
                  <a:lnTo>
                    <a:pt x="618464" y="820724"/>
                  </a:lnTo>
                  <a:lnTo>
                    <a:pt x="591481" y="886350"/>
                  </a:lnTo>
                  <a:lnTo>
                    <a:pt x="567524" y="939063"/>
                  </a:lnTo>
                  <a:lnTo>
                    <a:pt x="533128" y="1006615"/>
                  </a:lnTo>
                  <a:lnTo>
                    <a:pt x="474827" y="1116761"/>
                  </a:lnTo>
                  <a:lnTo>
                    <a:pt x="1060929" y="1116761"/>
                  </a:lnTo>
                  <a:lnTo>
                    <a:pt x="1048683" y="1090371"/>
                  </a:lnTo>
                  <a:lnTo>
                    <a:pt x="589152" y="1090371"/>
                  </a:lnTo>
                  <a:lnTo>
                    <a:pt x="599181" y="1069260"/>
                  </a:lnTo>
                  <a:lnTo>
                    <a:pt x="623223" y="1018200"/>
                  </a:lnTo>
                  <a:lnTo>
                    <a:pt x="652214" y="955600"/>
                  </a:lnTo>
                  <a:lnTo>
                    <a:pt x="677087" y="899871"/>
                  </a:lnTo>
                  <a:lnTo>
                    <a:pt x="693108" y="864140"/>
                  </a:lnTo>
                  <a:lnTo>
                    <a:pt x="706386" y="833907"/>
                  </a:lnTo>
                  <a:lnTo>
                    <a:pt x="724065" y="792682"/>
                  </a:lnTo>
                  <a:lnTo>
                    <a:pt x="753287" y="723976"/>
                  </a:lnTo>
                  <a:lnTo>
                    <a:pt x="886062" y="723976"/>
                  </a:lnTo>
                  <a:lnTo>
                    <a:pt x="880428" y="710027"/>
                  </a:lnTo>
                  <a:lnTo>
                    <a:pt x="826566" y="571576"/>
                  </a:lnTo>
                  <a:close/>
                </a:path>
                <a:path w="1228725" h="1448435">
                  <a:moveTo>
                    <a:pt x="886062" y="723976"/>
                  </a:moveTo>
                  <a:lnTo>
                    <a:pt x="753287" y="723976"/>
                  </a:lnTo>
                  <a:lnTo>
                    <a:pt x="780769" y="793230"/>
                  </a:lnTo>
                  <a:lnTo>
                    <a:pt x="803988" y="851358"/>
                  </a:lnTo>
                  <a:lnTo>
                    <a:pt x="823633" y="899871"/>
                  </a:lnTo>
                  <a:lnTo>
                    <a:pt x="836315" y="930872"/>
                  </a:lnTo>
                  <a:lnTo>
                    <a:pt x="848175" y="961050"/>
                  </a:lnTo>
                  <a:lnTo>
                    <a:pt x="866084" y="1008263"/>
                  </a:lnTo>
                  <a:lnTo>
                    <a:pt x="896912" y="1090371"/>
                  </a:lnTo>
                  <a:lnTo>
                    <a:pt x="1048683" y="1090371"/>
                  </a:lnTo>
                  <a:lnTo>
                    <a:pt x="1002436" y="990714"/>
                  </a:lnTo>
                  <a:lnTo>
                    <a:pt x="951875" y="880302"/>
                  </a:lnTo>
                  <a:lnTo>
                    <a:pt x="916701" y="799838"/>
                  </a:lnTo>
                  <a:lnTo>
                    <a:pt x="886062" y="723976"/>
                  </a:lnTo>
                  <a:close/>
                </a:path>
                <a:path w="1228725" h="1448435">
                  <a:moveTo>
                    <a:pt x="556907" y="0"/>
                  </a:moveTo>
                  <a:lnTo>
                    <a:pt x="416217" y="0"/>
                  </a:lnTo>
                  <a:lnTo>
                    <a:pt x="405453" y="29038"/>
                  </a:lnTo>
                  <a:lnTo>
                    <a:pt x="378477" y="100396"/>
                  </a:lnTo>
                  <a:lnTo>
                    <a:pt x="343259" y="190438"/>
                  </a:lnTo>
                  <a:lnTo>
                    <a:pt x="307771" y="275526"/>
                  </a:lnTo>
                  <a:lnTo>
                    <a:pt x="282294" y="335161"/>
                  </a:lnTo>
                  <a:lnTo>
                    <a:pt x="257924" y="389847"/>
                  </a:lnTo>
                  <a:lnTo>
                    <a:pt x="220371" y="470909"/>
                  </a:lnTo>
                  <a:lnTo>
                    <a:pt x="155346" y="609676"/>
                  </a:lnTo>
                  <a:lnTo>
                    <a:pt x="240347" y="609676"/>
                  </a:lnTo>
                  <a:lnTo>
                    <a:pt x="287607" y="515516"/>
                  </a:lnTo>
                  <a:lnTo>
                    <a:pt x="335555" y="418011"/>
                  </a:lnTo>
                  <a:lnTo>
                    <a:pt x="389826" y="304838"/>
                  </a:lnTo>
                  <a:lnTo>
                    <a:pt x="433663" y="212692"/>
                  </a:lnTo>
                  <a:lnTo>
                    <a:pt x="465680" y="150223"/>
                  </a:lnTo>
                  <a:lnTo>
                    <a:pt x="501540" y="88852"/>
                  </a:lnTo>
                  <a:lnTo>
                    <a:pt x="556907" y="0"/>
                  </a:lnTo>
                  <a:close/>
                </a:path>
              </a:pathLst>
            </a:custGeom>
            <a:solidFill>
              <a:srgbClr val="3E3E3E"/>
            </a:solidFill>
          </p:spPr>
          <p:txBody>
            <a:bodyPr wrap="square" lIns="0" tIns="0" rIns="0" bIns="0" rtlCol="0"/>
            <a:lstStyle/>
            <a:p>
              <a:endParaRPr/>
            </a:p>
          </p:txBody>
        </p:sp>
      </p:grpSp>
      <p:pic>
        <p:nvPicPr>
          <p:cNvPr id="16" name="Image 15" descr="Une image contenant texte, Police, noir, blanc&#10;&#10;Description générée automatiquement">
            <a:extLst>
              <a:ext uri="{FF2B5EF4-FFF2-40B4-BE49-F238E27FC236}">
                <a16:creationId xmlns:a16="http://schemas.microsoft.com/office/drawing/2014/main" id="{0CFAFCC9-E8C9-C488-1877-1E9FCACD316B}"/>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9945522" y="368300"/>
            <a:ext cx="1885314" cy="1701878"/>
          </a:xfrm>
          <a:prstGeom prst="rect">
            <a:avLst/>
          </a:prstGeom>
        </p:spPr>
      </p:pic>
      <p:sp>
        <p:nvSpPr>
          <p:cNvPr id="17" name="object 18">
            <a:extLst>
              <a:ext uri="{FF2B5EF4-FFF2-40B4-BE49-F238E27FC236}">
                <a16:creationId xmlns:a16="http://schemas.microsoft.com/office/drawing/2014/main" id="{6EF770D7-5EF4-E56F-44C6-CBC7ECBFEFD3}"/>
              </a:ext>
            </a:extLst>
          </p:cNvPr>
          <p:cNvSpPr txBox="1">
            <a:spLocks/>
          </p:cNvSpPr>
          <p:nvPr userDrawn="1"/>
        </p:nvSpPr>
        <p:spPr>
          <a:xfrm>
            <a:off x="4248198" y="4307361"/>
            <a:ext cx="3870325" cy="715260"/>
          </a:xfrm>
          <a:prstGeom prst="rect">
            <a:avLst/>
          </a:prstGeom>
        </p:spPr>
        <p:txBody>
          <a:bodyPr vert="horz" wrap="square" lIns="0" tIns="3175" rIns="0" bIns="0" rtlCol="0">
            <a:spAutoFit/>
          </a:bodyPr>
          <a:lstStyle>
            <a:lvl1pPr>
              <a:defRPr sz="3000" b="0" i="0">
                <a:solidFill>
                  <a:srgbClr val="3E3E3E"/>
                </a:solidFill>
                <a:latin typeface="KyivType Sans2"/>
                <a:ea typeface="+mj-ea"/>
                <a:cs typeface="KyivType Sans2"/>
              </a:defRPr>
            </a:lvl1pPr>
          </a:lstStyle>
          <a:p>
            <a:pPr marL="12700" marR="5080" indent="-12700" algn="ctr">
              <a:lnSpc>
                <a:spcPct val="102899"/>
              </a:lnSpc>
              <a:spcBef>
                <a:spcPts val="25"/>
              </a:spcBef>
            </a:pPr>
            <a:r>
              <a:rPr lang="en-US" sz="2350" dirty="0" err="1">
                <a:solidFill>
                  <a:srgbClr val="414042"/>
                </a:solidFill>
                <a:latin typeface="KyivType Sans2" pitchFamily="2" charset="77"/>
              </a:rPr>
              <a:t>L’Expérience</a:t>
            </a:r>
            <a:r>
              <a:rPr lang="en-US" sz="2350" spc="-15" dirty="0">
                <a:solidFill>
                  <a:srgbClr val="414042"/>
                </a:solidFill>
                <a:latin typeface="KyivType Sans2" pitchFamily="2" charset="77"/>
              </a:rPr>
              <a:t> du </a:t>
            </a:r>
            <a:r>
              <a:rPr lang="en-US" sz="2350" spc="-15" dirty="0" err="1">
                <a:solidFill>
                  <a:srgbClr val="414042"/>
                </a:solidFill>
                <a:latin typeface="KyivType Sans2" pitchFamily="2" charset="77"/>
              </a:rPr>
              <a:t>Soin</a:t>
            </a:r>
            <a:endParaRPr lang="en-US" sz="2350" spc="-25" dirty="0">
              <a:solidFill>
                <a:srgbClr val="414042"/>
              </a:solidFill>
              <a:latin typeface="KyivType Sans2" pitchFamily="2" charset="77"/>
            </a:endParaRPr>
          </a:p>
          <a:p>
            <a:pPr marL="12700" marR="5080" indent="-12700" algn="ctr">
              <a:lnSpc>
                <a:spcPct val="102899"/>
              </a:lnSpc>
              <a:spcBef>
                <a:spcPts val="25"/>
              </a:spcBef>
            </a:pPr>
            <a:r>
              <a:rPr lang="en-US" sz="2350" spc="-15" dirty="0">
                <a:solidFill>
                  <a:srgbClr val="414042"/>
                </a:solidFill>
                <a:latin typeface="KyivType Sans2" pitchFamily="2" charset="77"/>
              </a:rPr>
              <a:t>Phyto-</a:t>
            </a:r>
            <a:r>
              <a:rPr lang="en-US" sz="2350" dirty="0" err="1">
                <a:solidFill>
                  <a:srgbClr val="414042"/>
                </a:solidFill>
                <a:latin typeface="KyivType Sans2" pitchFamily="2" charset="77"/>
              </a:rPr>
              <a:t>Aromatique</a:t>
            </a:r>
            <a:endParaRPr lang="en-US" sz="2350" dirty="0">
              <a:latin typeface="KyivType Sans2" pitchFamily="2" charset="77"/>
            </a:endParaRPr>
          </a:p>
        </p:txBody>
      </p:sp>
    </p:spTree>
    <p:extLst>
      <p:ext uri="{BB962C8B-B14F-4D97-AF65-F5344CB8AC3E}">
        <p14:creationId xmlns:p14="http://schemas.microsoft.com/office/powerpoint/2010/main" val="35417616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D9BC3EC0-5DBD-0D0F-DC81-30CEE6F49F16}"/>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du contenu 2">
            <a:extLst>
              <a:ext uri="{FF2B5EF4-FFF2-40B4-BE49-F238E27FC236}">
                <a16:creationId xmlns:a16="http://schemas.microsoft.com/office/drawing/2014/main" id="{C6AE6712-F508-2EF6-143C-14E081E60EB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a:extLst>
              <a:ext uri="{FF2B5EF4-FFF2-40B4-BE49-F238E27FC236}">
                <a16:creationId xmlns:a16="http://schemas.microsoft.com/office/drawing/2014/main" id="{8C5EDB4D-8F3C-9722-B6D7-A47777805A4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81A5B370-F395-35E2-5E25-DB62EC1E9D48}"/>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6" name="Espace réservé du pied de page 5">
            <a:extLst>
              <a:ext uri="{FF2B5EF4-FFF2-40B4-BE49-F238E27FC236}">
                <a16:creationId xmlns:a16="http://schemas.microsoft.com/office/drawing/2014/main" id="{2F689112-BD59-53FF-68C3-13261AC1C90B}"/>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8AB90E94-61C6-CE10-821D-663BBD1DC5D7}"/>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139366317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F87172F8-0874-89A8-22A2-1660AF8A2361}"/>
              </a:ext>
            </a:extLst>
          </p:cNvPr>
          <p:cNvSpPr>
            <a:spLocks noGrp="1"/>
          </p:cNvSpPr>
          <p:nvPr>
            <p:ph type="title"/>
          </p:nvPr>
        </p:nvSpPr>
        <p:spPr>
          <a:xfrm>
            <a:off x="839788" y="457200"/>
            <a:ext cx="3932237" cy="1600200"/>
          </a:xfrm>
        </p:spPr>
        <p:txBody>
          <a:bodyPr anchor="b"/>
          <a:lstStyle>
            <a:lvl1pPr>
              <a:defRPr sz="3200"/>
            </a:lvl1pPr>
          </a:lstStyle>
          <a:p>
            <a:r>
              <a:rPr lang="fr-FR"/>
              <a:t>Modifiez le style du titre</a:t>
            </a:r>
          </a:p>
        </p:txBody>
      </p:sp>
      <p:sp>
        <p:nvSpPr>
          <p:cNvPr id="3" name="Espace réservé pour une image  2">
            <a:extLst>
              <a:ext uri="{FF2B5EF4-FFF2-40B4-BE49-F238E27FC236}">
                <a16:creationId xmlns:a16="http://schemas.microsoft.com/office/drawing/2014/main" id="{7EEAF03B-6E00-2760-6D93-CA26BBA1F2A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fr-FR"/>
          </a:p>
        </p:txBody>
      </p:sp>
      <p:sp>
        <p:nvSpPr>
          <p:cNvPr id="4" name="Espace réservé du texte 3">
            <a:extLst>
              <a:ext uri="{FF2B5EF4-FFF2-40B4-BE49-F238E27FC236}">
                <a16:creationId xmlns:a16="http://schemas.microsoft.com/office/drawing/2014/main" id="{7D33F470-4720-E413-BA7B-AF2958856FB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a:t>Cliquez pour modifier les styles du texte du masque</a:t>
            </a:r>
          </a:p>
        </p:txBody>
      </p:sp>
      <p:sp>
        <p:nvSpPr>
          <p:cNvPr id="5" name="Espace réservé de la date 4">
            <a:extLst>
              <a:ext uri="{FF2B5EF4-FFF2-40B4-BE49-F238E27FC236}">
                <a16:creationId xmlns:a16="http://schemas.microsoft.com/office/drawing/2014/main" id="{9E55967E-6116-FF22-BFD0-526B8BC2561E}"/>
              </a:ext>
            </a:extLst>
          </p:cNvPr>
          <p:cNvSpPr>
            <a:spLocks noGrp="1"/>
          </p:cNvSpPr>
          <p:nvPr>
            <p:ph type="dt" sz="half" idx="10"/>
          </p:nvPr>
        </p:nvSpPr>
        <p:spPr/>
        <p:txBody>
          <a:bodyPr/>
          <a:lstStyle/>
          <a:p>
            <a:fld id="{48526C08-56D5-4B10-8FA3-9C5C4DEC24F1}" type="datetimeFigureOut">
              <a:rPr lang="fr-FR" smtClean="0"/>
              <a:t>18/11/2024</a:t>
            </a:fld>
            <a:endParaRPr lang="fr-FR"/>
          </a:p>
        </p:txBody>
      </p:sp>
      <p:sp>
        <p:nvSpPr>
          <p:cNvPr id="6" name="Espace réservé du pied de page 5">
            <a:extLst>
              <a:ext uri="{FF2B5EF4-FFF2-40B4-BE49-F238E27FC236}">
                <a16:creationId xmlns:a16="http://schemas.microsoft.com/office/drawing/2014/main" id="{ACCE5AD1-AE1A-A60A-B90F-65CD41225759}"/>
              </a:ext>
            </a:extLst>
          </p:cNvPr>
          <p:cNvSpPr>
            <a:spLocks noGrp="1"/>
          </p:cNvSpPr>
          <p:nvPr>
            <p:ph type="ftr" sz="quarter" idx="11"/>
          </p:nvPr>
        </p:nvSpPr>
        <p:spPr/>
        <p:txBody>
          <a:bodyPr/>
          <a:lstStyle/>
          <a:p>
            <a:endParaRPr lang="fr-FR"/>
          </a:p>
        </p:txBody>
      </p:sp>
      <p:sp>
        <p:nvSpPr>
          <p:cNvPr id="7" name="Espace réservé du numéro de diapositive 6">
            <a:extLst>
              <a:ext uri="{FF2B5EF4-FFF2-40B4-BE49-F238E27FC236}">
                <a16:creationId xmlns:a16="http://schemas.microsoft.com/office/drawing/2014/main" id="{33084914-20A3-069C-57BA-78E66939A18B}"/>
              </a:ext>
            </a:extLst>
          </p:cNvPr>
          <p:cNvSpPr>
            <a:spLocks noGrp="1"/>
          </p:cNvSpPr>
          <p:nvPr>
            <p:ph type="sldNum" sz="quarter" idx="12"/>
          </p:nvPr>
        </p:nvSpPr>
        <p:spPr/>
        <p:txBody>
          <a:bodyPr/>
          <a:lstStyle/>
          <a:p>
            <a:fld id="{D155FC2A-FD1F-4536-B23E-50364F42426C}" type="slidenum">
              <a:rPr lang="fr-FR" smtClean="0"/>
              <a:t>‹N°›</a:t>
            </a:fld>
            <a:endParaRPr lang="fr-FR"/>
          </a:p>
        </p:txBody>
      </p:sp>
    </p:spTree>
    <p:extLst>
      <p:ext uri="{BB962C8B-B14F-4D97-AF65-F5344CB8AC3E}">
        <p14:creationId xmlns:p14="http://schemas.microsoft.com/office/powerpoint/2010/main" val="4409928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C200C151-CAAA-71D2-A341-86FD269A5A1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a:extLst>
              <a:ext uri="{FF2B5EF4-FFF2-40B4-BE49-F238E27FC236}">
                <a16:creationId xmlns:a16="http://schemas.microsoft.com/office/drawing/2014/main" id="{826C6ECD-4547-6290-3EF2-15D24210471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a:extLst>
              <a:ext uri="{FF2B5EF4-FFF2-40B4-BE49-F238E27FC236}">
                <a16:creationId xmlns:a16="http://schemas.microsoft.com/office/drawing/2014/main" id="{E9166A34-8C61-B982-BA0A-A81F7FBD409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48526C08-56D5-4B10-8FA3-9C5C4DEC24F1}" type="datetimeFigureOut">
              <a:rPr lang="fr-FR" smtClean="0"/>
              <a:t>18/11/2024</a:t>
            </a:fld>
            <a:endParaRPr lang="fr-FR"/>
          </a:p>
        </p:txBody>
      </p:sp>
      <p:sp>
        <p:nvSpPr>
          <p:cNvPr id="5" name="Espace réservé du pied de page 4">
            <a:extLst>
              <a:ext uri="{FF2B5EF4-FFF2-40B4-BE49-F238E27FC236}">
                <a16:creationId xmlns:a16="http://schemas.microsoft.com/office/drawing/2014/main" id="{30C01AE4-106F-4B3A-E0F1-466DD8F194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fr-FR"/>
          </a:p>
        </p:txBody>
      </p:sp>
      <p:sp>
        <p:nvSpPr>
          <p:cNvPr id="6" name="Espace réservé du numéro de diapositive 5">
            <a:extLst>
              <a:ext uri="{FF2B5EF4-FFF2-40B4-BE49-F238E27FC236}">
                <a16:creationId xmlns:a16="http://schemas.microsoft.com/office/drawing/2014/main" id="{BA7E75F4-5EAF-024B-579F-5DEA550E7D8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155FC2A-FD1F-4536-B23E-50364F42426C}" type="slidenum">
              <a:rPr lang="fr-FR" smtClean="0"/>
              <a:t>‹N°›</a:t>
            </a:fld>
            <a:endParaRPr lang="fr-FR"/>
          </a:p>
        </p:txBody>
      </p:sp>
    </p:spTree>
    <p:extLst>
      <p:ext uri="{BB962C8B-B14F-4D97-AF65-F5344CB8AC3E}">
        <p14:creationId xmlns:p14="http://schemas.microsoft.com/office/powerpoint/2010/main" val="3709894418"/>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9.xml"/><Relationship Id="rId1" Type="http://schemas.openxmlformats.org/officeDocument/2006/relationships/slideLayout" Target="../slideLayouts/slideLayout6.xml"/><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9.svg"/><Relationship Id="rId3" Type="http://schemas.openxmlformats.org/officeDocument/2006/relationships/image" Target="../media/image29.png"/><Relationship Id="rId7" Type="http://schemas.openxmlformats.org/officeDocument/2006/relationships/image" Target="../media/image33.svg"/><Relationship Id="rId12"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2.png"/><Relationship Id="rId11" Type="http://schemas.openxmlformats.org/officeDocument/2006/relationships/image" Target="../media/image37.svg"/><Relationship Id="rId5" Type="http://schemas.openxmlformats.org/officeDocument/2006/relationships/image" Target="../media/image31.sv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svg"/></Relationships>
</file>

<file path=ppt/slides/_rels/slide14.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3.xml"/><Relationship Id="rId1" Type="http://schemas.openxmlformats.org/officeDocument/2006/relationships/slideLayout" Target="../slideLayouts/slideLayout6.xml"/><Relationship Id="rId6" Type="http://schemas.openxmlformats.org/officeDocument/2006/relationships/image" Target="../media/image45.png"/><Relationship Id="rId5" Type="http://schemas.openxmlformats.org/officeDocument/2006/relationships/image" Target="../media/image44.png"/><Relationship Id="rId4" Type="http://schemas.openxmlformats.org/officeDocument/2006/relationships/image" Target="../media/image43.png"/></Relationships>
</file>

<file path=ppt/slides/_rels/slide1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8" Type="http://schemas.openxmlformats.org/officeDocument/2006/relationships/image" Target="../media/image53.jpg"/><Relationship Id="rId3" Type="http://schemas.openxmlformats.org/officeDocument/2006/relationships/image" Target="../media/image49.png"/><Relationship Id="rId7" Type="http://schemas.openxmlformats.org/officeDocument/2006/relationships/image" Target="../media/image52.png"/><Relationship Id="rId2" Type="http://schemas.openxmlformats.org/officeDocument/2006/relationships/notesSlide" Target="../notesSlides/notesSlide17.xml"/><Relationship Id="rId1" Type="http://schemas.openxmlformats.org/officeDocument/2006/relationships/slideLayout" Target="../slideLayouts/slideLayout6.xml"/><Relationship Id="rId6" Type="http://schemas.openxmlformats.org/officeDocument/2006/relationships/image" Target="../media/image42.png"/><Relationship Id="rId11" Type="http://schemas.openxmlformats.org/officeDocument/2006/relationships/image" Target="../media/image56.png"/><Relationship Id="rId5" Type="http://schemas.openxmlformats.org/officeDocument/2006/relationships/image" Target="../media/image51.png"/><Relationship Id="rId10" Type="http://schemas.openxmlformats.org/officeDocument/2006/relationships/image" Target="../media/image55.png"/><Relationship Id="rId4" Type="http://schemas.openxmlformats.org/officeDocument/2006/relationships/image" Target="../media/image50.png"/><Relationship Id="rId9" Type="http://schemas.openxmlformats.org/officeDocument/2006/relationships/image" Target="../media/image54.png"/></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6.xml"/><Relationship Id="rId4" Type="http://schemas.openxmlformats.org/officeDocument/2006/relationships/image" Target="../media/image58.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image" Target="../media/image61.png"/><Relationship Id="rId7" Type="http://schemas.openxmlformats.org/officeDocument/2006/relationships/image" Target="../media/image64.png"/><Relationship Id="rId2"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42.png"/><Relationship Id="rId5" Type="http://schemas.openxmlformats.org/officeDocument/2006/relationships/image" Target="../media/image63.png"/><Relationship Id="rId4" Type="http://schemas.openxmlformats.org/officeDocument/2006/relationships/image" Target="../media/image62.png"/><Relationship Id="rId9" Type="http://schemas.openxmlformats.org/officeDocument/2006/relationships/image" Target="../media/image66.png"/></Relationships>
</file>

<file path=ppt/slides/_rels/slide2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6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8" Type="http://schemas.openxmlformats.org/officeDocument/2006/relationships/image" Target="../media/image18.jpeg"/><Relationship Id="rId3" Type="http://schemas.openxmlformats.org/officeDocument/2006/relationships/image" Target="../media/image13.jpeg"/><Relationship Id="rId7" Type="http://schemas.openxmlformats.org/officeDocument/2006/relationships/image" Target="../media/image17.jpe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image" Target="../media/image15.png"/><Relationship Id="rId4" Type="http://schemas.openxmlformats.org/officeDocument/2006/relationships/image" Target="../media/image14.jpeg"/><Relationship Id="rId9" Type="http://schemas.openxmlformats.org/officeDocument/2006/relationships/image" Target="../media/image19.pn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6.xml"/><Relationship Id="rId5" Type="http://schemas.microsoft.com/office/2007/relationships/hdphoto" Target="../media/hdphoto1.wdp"/><Relationship Id="rId4" Type="http://schemas.openxmlformats.org/officeDocument/2006/relationships/image" Target="../media/image20.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au 2">
            <a:extLst>
              <a:ext uri="{FF2B5EF4-FFF2-40B4-BE49-F238E27FC236}">
                <a16:creationId xmlns:a16="http://schemas.microsoft.com/office/drawing/2014/main" id="{4FBE876C-9538-AE9A-49EC-F2EB81A2821E}"/>
              </a:ext>
            </a:extLst>
          </p:cNvPr>
          <p:cNvGraphicFramePr>
            <a:graphicFrameLocks noGrp="1"/>
          </p:cNvGraphicFramePr>
          <p:nvPr>
            <p:extLst>
              <p:ext uri="{D42A27DB-BD31-4B8C-83A1-F6EECF244321}">
                <p14:modId xmlns:p14="http://schemas.microsoft.com/office/powerpoint/2010/main" val="2386270333"/>
              </p:ext>
            </p:extLst>
          </p:nvPr>
        </p:nvGraphicFramePr>
        <p:xfrm>
          <a:off x="174171" y="2528888"/>
          <a:ext cx="11916229" cy="3146195"/>
        </p:xfrm>
        <a:graphic>
          <a:graphicData uri="http://schemas.openxmlformats.org/drawingml/2006/table">
            <a:tbl>
              <a:tblPr>
                <a:tableStyleId>{5C22544A-7EE6-4342-B048-85BDC9FD1C3A}</a:tableStyleId>
              </a:tblPr>
              <a:tblGrid>
                <a:gridCol w="847317">
                  <a:extLst>
                    <a:ext uri="{9D8B030D-6E8A-4147-A177-3AD203B41FA5}">
                      <a16:colId xmlns:a16="http://schemas.microsoft.com/office/drawing/2014/main" val="468909734"/>
                    </a:ext>
                  </a:extLst>
                </a:gridCol>
                <a:gridCol w="4747662">
                  <a:extLst>
                    <a:ext uri="{9D8B030D-6E8A-4147-A177-3AD203B41FA5}">
                      <a16:colId xmlns:a16="http://schemas.microsoft.com/office/drawing/2014/main" val="1459622220"/>
                    </a:ext>
                  </a:extLst>
                </a:gridCol>
                <a:gridCol w="1062508">
                  <a:extLst>
                    <a:ext uri="{9D8B030D-6E8A-4147-A177-3AD203B41FA5}">
                      <a16:colId xmlns:a16="http://schemas.microsoft.com/office/drawing/2014/main" val="3547846878"/>
                    </a:ext>
                  </a:extLst>
                </a:gridCol>
                <a:gridCol w="1869476">
                  <a:extLst>
                    <a:ext uri="{9D8B030D-6E8A-4147-A177-3AD203B41FA5}">
                      <a16:colId xmlns:a16="http://schemas.microsoft.com/office/drawing/2014/main" val="3206506197"/>
                    </a:ext>
                  </a:extLst>
                </a:gridCol>
                <a:gridCol w="1183553">
                  <a:extLst>
                    <a:ext uri="{9D8B030D-6E8A-4147-A177-3AD203B41FA5}">
                      <a16:colId xmlns:a16="http://schemas.microsoft.com/office/drawing/2014/main" val="214712783"/>
                    </a:ext>
                  </a:extLst>
                </a:gridCol>
                <a:gridCol w="2205713">
                  <a:extLst>
                    <a:ext uri="{9D8B030D-6E8A-4147-A177-3AD203B41FA5}">
                      <a16:colId xmlns:a16="http://schemas.microsoft.com/office/drawing/2014/main" val="2380488067"/>
                    </a:ext>
                  </a:extLst>
                </a:gridCol>
              </a:tblGrid>
              <a:tr h="511001">
                <a:tc gridSpan="2">
                  <a:txBody>
                    <a:bodyPr/>
                    <a:lstStyle/>
                    <a:p>
                      <a:pPr algn="l" fontAlgn="ctr"/>
                      <a:r>
                        <a:rPr lang="fr-FR" sz="2800" u="none" strike="noStrike" dirty="0">
                          <a:effectLst/>
                          <a:latin typeface="Roboto Light" panose="02000000000000000000" pitchFamily="2" charset="0"/>
                          <a:ea typeface="Roboto Light" panose="02000000000000000000" pitchFamily="2" charset="0"/>
                          <a:cs typeface="Roboto Light" panose="02000000000000000000" pitchFamily="2" charset="0"/>
                        </a:rPr>
                        <a:t>TAÏGA </a:t>
                      </a:r>
                      <a:r>
                        <a:rPr lang="fr-FR" sz="1800" kern="1200" dirty="0">
                          <a:solidFill>
                            <a:srgbClr val="3E3E3E"/>
                          </a:solidFill>
                          <a:latin typeface="KyivType Sans2" pitchFamily="2" charset="77"/>
                          <a:ea typeface="+mn-ea"/>
                          <a:cs typeface="+mn-cs"/>
                        </a:rPr>
                        <a:t>115€ </a:t>
                      </a:r>
                    </a:p>
                  </a:txBody>
                  <a:tcPr marL="7121" marR="7121" marT="7121" marB="0" anchor="ctr"/>
                </a:tc>
                <a:tc hMerge="1">
                  <a:txBody>
                    <a:bodyPr/>
                    <a:lstStyle/>
                    <a:p>
                      <a:endParaRPr lang="fr-FR"/>
                    </a:p>
                  </a:txBody>
                  <a:tcP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280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 </a:t>
                      </a:r>
                      <a:endParaRPr lang="fr-FR" sz="2800" b="0" i="0" u="none" strike="noStrike">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3488326732"/>
                  </a:ext>
                </a:extLst>
              </a:tr>
              <a:tr h="1157219">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REF</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PRODUIT</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CAPACITE (ML/G)</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QUANTITE UTILISEE </a:t>
                      </a:r>
                      <a:b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b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 </a:t>
                      </a:r>
                      <a:b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b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SOINS (ML/G)</a:t>
                      </a:r>
                      <a:endParaRPr lang="en-US"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PRIX PRODUIT</a:t>
                      </a:r>
                      <a:endParaRPr lang="fr-FR"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PRIX TOTAL DU PRODUIT UTILISÉ DANS LE SOIN</a:t>
                      </a:r>
                      <a:endParaRPr lang="en-US" sz="1600" b="1"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223498385"/>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56430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PHYTO-BAIN</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500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6</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80,00 €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0,96 €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4107148537"/>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21920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en-US" sz="1600" u="none" strike="noStrike" dirty="0">
                          <a:effectLst/>
                          <a:latin typeface="Roboto Light" panose="02000000000000000000" pitchFamily="2" charset="0"/>
                          <a:ea typeface="Roboto Light" panose="02000000000000000000" pitchFamily="2" charset="0"/>
                          <a:cs typeface="Roboto Light" panose="02000000000000000000" pitchFamily="2" charset="0"/>
                        </a:rPr>
                        <a:t>BOUGIE "TAÏGA" Invigorating massage oil candle"</a:t>
                      </a:r>
                      <a:endParaRPr lang="en-US" sz="160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125</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25</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22,50 €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4,50 €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349437349"/>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55140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dirty="0">
                          <a:effectLst/>
                          <a:latin typeface="Roboto Light" panose="02000000000000000000" pitchFamily="2" charset="0"/>
                          <a:ea typeface="Roboto Light" panose="02000000000000000000" pitchFamily="2" charset="0"/>
                          <a:cs typeface="Roboto Light" panose="02000000000000000000" pitchFamily="2" charset="0"/>
                        </a:rPr>
                        <a:t>PHYTO 152</a:t>
                      </a:r>
                      <a:endParaRPr lang="fr-FR" sz="1600" b="0" i="0" u="none" strike="noStrike" dirty="0">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150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0,5</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36,00 €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0,12 €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836937647"/>
                  </a:ext>
                </a:extLst>
              </a:tr>
              <a:tr h="295595">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56550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LAIT HYDRATANT (LAVANDE-HELICHRYSE)</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500</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2</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30,00 €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0,12 €</a:t>
                      </a:r>
                      <a:endParaRPr lang="fr-FR" sz="1600" b="0"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2104890274"/>
                  </a:ext>
                </a:extLst>
              </a:tr>
              <a:tr h="295595">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l" fontAlgn="ctr"/>
                      <a:r>
                        <a:rPr lang="fr-FR" sz="1600" u="none" strike="noStrike">
                          <a:effectLst/>
                          <a:latin typeface="Roboto Light" panose="02000000000000000000" pitchFamily="2" charset="0"/>
                          <a:ea typeface="Roboto Light" panose="02000000000000000000" pitchFamily="2" charset="0"/>
                          <a:cs typeface="Roboto Light" panose="02000000000000000000" pitchFamily="2" charset="0"/>
                        </a:rPr>
                        <a:t> </a:t>
                      </a:r>
                      <a:endParaRPr lang="fr-FR" sz="1600" b="1" i="0" u="none" strike="noStrike">
                        <a:solidFill>
                          <a:srgbClr val="000000"/>
                        </a:solidFill>
                        <a:effectLs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tc>
                  <a:txBody>
                    <a:bodyPr/>
                    <a:lstStyle/>
                    <a:p>
                      <a:pPr algn="ctr" fontAlgn="ctr"/>
                      <a:r>
                        <a:rPr lang="fr-FR" sz="1600" u="none" strike="noStrike" dirty="0">
                          <a:effectLst/>
                          <a:highlight>
                            <a:srgbClr val="DAEEF3"/>
                          </a:highlight>
                          <a:latin typeface="Roboto Light" panose="02000000000000000000" pitchFamily="2" charset="0"/>
                          <a:ea typeface="Roboto Light" panose="02000000000000000000" pitchFamily="2" charset="0"/>
                          <a:cs typeface="Roboto Light" panose="02000000000000000000" pitchFamily="2" charset="0"/>
                        </a:rPr>
                        <a:t>5,70 €</a:t>
                      </a:r>
                      <a:endParaRPr lang="fr-FR" sz="1600" b="1" i="0" u="none" strike="noStrike" dirty="0">
                        <a:solidFill>
                          <a:srgbClr val="000000"/>
                        </a:solidFill>
                        <a:effectLst/>
                        <a:highlight>
                          <a:srgbClr val="DAEEF3"/>
                        </a:highlight>
                        <a:latin typeface="Roboto Light" panose="02000000000000000000" pitchFamily="2" charset="0"/>
                        <a:ea typeface="Roboto Light" panose="02000000000000000000" pitchFamily="2" charset="0"/>
                        <a:cs typeface="Roboto Light" panose="02000000000000000000" pitchFamily="2" charset="0"/>
                      </a:endParaRPr>
                    </a:p>
                  </a:txBody>
                  <a:tcPr marL="7121" marR="7121" marT="7121" marB="0" anchor="ctr"/>
                </a:tc>
                <a:extLst>
                  <a:ext uri="{0D108BD9-81ED-4DB2-BD59-A6C34878D82A}">
                    <a16:rowId xmlns:a16="http://schemas.microsoft.com/office/drawing/2014/main" val="315668682"/>
                  </a:ext>
                </a:extLst>
              </a:tr>
            </a:tbl>
          </a:graphicData>
        </a:graphic>
      </p:graphicFrame>
      <p:sp>
        <p:nvSpPr>
          <p:cNvPr id="4" name="ZoneTexte 3">
            <a:extLst>
              <a:ext uri="{FF2B5EF4-FFF2-40B4-BE49-F238E27FC236}">
                <a16:creationId xmlns:a16="http://schemas.microsoft.com/office/drawing/2014/main" id="{68F29A0C-D65A-955D-8EBA-774533624962}"/>
              </a:ext>
            </a:extLst>
          </p:cNvPr>
          <p:cNvSpPr txBox="1"/>
          <p:nvPr/>
        </p:nvSpPr>
        <p:spPr>
          <a:xfrm>
            <a:off x="2223867" y="107407"/>
            <a:ext cx="7744264" cy="553998"/>
          </a:xfrm>
          <a:prstGeom prst="rect">
            <a:avLst/>
          </a:prstGeom>
          <a:noFill/>
        </p:spPr>
        <p:txBody>
          <a:bodyPr wrap="square">
            <a:spAutoFit/>
          </a:bodyPr>
          <a:lstStyle/>
          <a:p>
            <a:pPr algn="ctr"/>
            <a:r>
              <a:rPr lang="fr-FR" sz="3000" dirty="0">
                <a:solidFill>
                  <a:srgbClr val="3E3E3E"/>
                </a:solidFill>
                <a:latin typeface="KyivType Sans2" pitchFamily="2" charset="77"/>
              </a:rPr>
              <a:t>MASSAGE À LA BOUGIE </a:t>
            </a:r>
            <a:r>
              <a:rPr lang="fr-FR" dirty="0">
                <a:solidFill>
                  <a:srgbClr val="3E3E3E"/>
                </a:solidFill>
                <a:latin typeface="KyivType Sans2" pitchFamily="2" charset="77"/>
              </a:rPr>
              <a:t>- 1H</a:t>
            </a:r>
            <a:endParaRPr lang="fr-FR" sz="3000" dirty="0">
              <a:solidFill>
                <a:srgbClr val="3E3E3E"/>
              </a:solidFill>
              <a:effectLst/>
              <a:latin typeface="KyivType Sans2" pitchFamily="2" charset="77"/>
            </a:endParaRPr>
          </a:p>
        </p:txBody>
      </p:sp>
      <p:sp>
        <p:nvSpPr>
          <p:cNvPr id="5" name="Rectangle 7">
            <a:extLst>
              <a:ext uri="{FF2B5EF4-FFF2-40B4-BE49-F238E27FC236}">
                <a16:creationId xmlns:a16="http://schemas.microsoft.com/office/drawing/2014/main" id="{9DD309D0-3153-F490-6768-0C52E2D9027C}"/>
              </a:ext>
            </a:extLst>
          </p:cNvPr>
          <p:cNvSpPr>
            <a:spLocks noChangeArrowheads="1"/>
          </p:cNvSpPr>
          <p:nvPr/>
        </p:nvSpPr>
        <p:spPr bwMode="auto">
          <a:xfrm>
            <a:off x="2536570" y="1493226"/>
            <a:ext cx="7118859" cy="427361"/>
          </a:xfrm>
          <a:prstGeom prst="rect">
            <a:avLst/>
          </a:prstGeom>
          <a:noFill/>
          <a:ln w="9525">
            <a:noFill/>
            <a:miter lim="800000"/>
            <a:headEnd/>
            <a:tailEnd/>
          </a:ln>
        </p:spPr>
        <p:txBody>
          <a:bodyPr wrap="square">
            <a:spAutoFit/>
          </a:bodyPr>
          <a:lstStyle/>
          <a:p>
            <a:pPr algn="ctr" defTabSz="945990">
              <a:spcBef>
                <a:spcPct val="50000"/>
              </a:spcBef>
            </a:pPr>
            <a:r>
              <a:rPr lang="fr-FR" sz="2177" dirty="0">
                <a:latin typeface="Roboto Light" panose="02000000000000000000" pitchFamily="2" charset="0"/>
                <a:ea typeface="Roboto Light" panose="02000000000000000000" pitchFamily="2" charset="0"/>
                <a:cs typeface="Roboto Light" panose="02000000000000000000" pitchFamily="2" charset="0"/>
              </a:rPr>
              <a:t>Prix de revient </a:t>
            </a:r>
            <a:r>
              <a:rPr lang="fr-FR" sz="1400" dirty="0">
                <a:latin typeface="Roboto Light" panose="02000000000000000000" pitchFamily="2" charset="0"/>
                <a:ea typeface="Roboto Light" panose="02000000000000000000" pitchFamily="2" charset="0"/>
                <a:cs typeface="Roboto Light" panose="02000000000000000000" pitchFamily="2" charset="0"/>
              </a:rPr>
              <a:t>(France)</a:t>
            </a:r>
            <a:endParaRPr lang="fr-FR" sz="2177" dirty="0">
              <a:latin typeface="Roboto Light" panose="02000000000000000000" pitchFamily="2" charset="0"/>
              <a:ea typeface="Roboto Light" panose="02000000000000000000" pitchFamily="2" charset="0"/>
              <a:cs typeface="Roboto Light" panose="02000000000000000000" pitchFamily="2" charset="0"/>
            </a:endParaRPr>
          </a:p>
        </p:txBody>
      </p:sp>
    </p:spTree>
    <p:extLst>
      <p:ext uri="{BB962C8B-B14F-4D97-AF65-F5344CB8AC3E}">
        <p14:creationId xmlns:p14="http://schemas.microsoft.com/office/powerpoint/2010/main" val="1223892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 name="15_TaigaCandle.jpg">
            <a:extLst>
              <a:ext uri="{FF2B5EF4-FFF2-40B4-BE49-F238E27FC236}">
                <a16:creationId xmlns:a16="http://schemas.microsoft.com/office/drawing/2014/main" id="{B5263019-85E3-5720-AD7B-E2424C5937F8}"/>
              </a:ext>
            </a:extLst>
          </p:cNvPr>
          <p:cNvPicPr>
            <a:picLocks noGrp="1" noChangeAspect="1"/>
          </p:cNvPicPr>
          <p:nvPr/>
        </p:nvPicPr>
        <p:blipFill>
          <a:blip r:embed="rId2"/>
          <a:srcRect t="56970" r="1" b="1132"/>
          <a:stretch/>
        </p:blipFill>
        <p:spPr>
          <a:xfrm>
            <a:off x="20" y="1282"/>
            <a:ext cx="12191980" cy="6856718"/>
          </a:xfrm>
          <a:prstGeom prst="rect">
            <a:avLst/>
          </a:prstGeom>
          <a:extLst>
            <a:ext uri="{C572A759-6A51-4108-AA02-DFA0A04FC94B}">
              <ma14:wrappingTextBoxFlag xmlns:lc="http://schemas.openxmlformats.org/drawingml/2006/lockedCanvas" xmlns="" xmlns:m="http://schemas.openxmlformats.org/officeDocument/2006/math" xmlns:a14="http://schemas.microsoft.com/office/drawing/2010/main" xmlns:ma14="http://schemas.microsoft.com/office/mac/drawingml/2011/main" val="1"/>
            </a:ext>
          </a:extLst>
        </p:spPr>
      </p:pic>
    </p:spTree>
    <p:extLst>
      <p:ext uri="{BB962C8B-B14F-4D97-AF65-F5344CB8AC3E}">
        <p14:creationId xmlns:p14="http://schemas.microsoft.com/office/powerpoint/2010/main" val="22906937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DE6A991B-F6EB-4A72-B618-D86637D10E9C}"/>
              </a:ext>
            </a:extLst>
          </p:cNvPr>
          <p:cNvSpPr/>
          <p:nvPr/>
        </p:nvSpPr>
        <p:spPr>
          <a:xfrm>
            <a:off x="6191376" y="1367748"/>
            <a:ext cx="4736048" cy="584775"/>
          </a:xfrm>
          <a:prstGeom prst="rect">
            <a:avLst/>
          </a:prstGeom>
          <a:noFill/>
        </p:spPr>
        <p:txBody>
          <a:bodyPr wrap="square">
            <a:spAutoFit/>
          </a:bodyPr>
          <a:lstStyle/>
          <a:p>
            <a:pPr algn="ctr" defTabSz="914424">
              <a:defRPr/>
            </a:pPr>
            <a:r>
              <a:rPr lang="fr-FR" sz="3200" dirty="0">
                <a:solidFill>
                  <a:srgbClr val="3E3E3E"/>
                </a:solidFill>
                <a:latin typeface="KyivType Sans Medium2" panose="00000600000000000000" pitchFamily="50" charset="0"/>
                <a:ea typeface="Roboto Light" panose="02000000000000000000" pitchFamily="2" charset="0"/>
              </a:rPr>
              <a:t>Reformulation</a:t>
            </a:r>
          </a:p>
        </p:txBody>
      </p:sp>
      <p:sp>
        <p:nvSpPr>
          <p:cNvPr id="2" name="Google Shape;808;p78">
            <a:extLst>
              <a:ext uri="{FF2B5EF4-FFF2-40B4-BE49-F238E27FC236}">
                <a16:creationId xmlns:a16="http://schemas.microsoft.com/office/drawing/2014/main" id="{A79DD0C4-0832-4E92-B844-FF5A1F42D08D}"/>
              </a:ext>
            </a:extLst>
          </p:cNvPr>
          <p:cNvSpPr txBox="1"/>
          <p:nvPr/>
        </p:nvSpPr>
        <p:spPr>
          <a:xfrm>
            <a:off x="5695052" y="2815696"/>
            <a:ext cx="5687600" cy="705666"/>
          </a:xfrm>
          <a:prstGeom prst="rect">
            <a:avLst/>
          </a:prstGeom>
          <a:noFill/>
          <a:ln>
            <a:noFill/>
          </a:ln>
        </p:spPr>
        <p:txBody>
          <a:bodyPr spcFirstLastPara="1" wrap="square" lIns="91433" tIns="45700" rIns="91433" bIns="45700" anchor="t" anchorCtr="0">
            <a:spAutoFit/>
          </a:bodyPr>
          <a:lstStyle/>
          <a:p>
            <a:pPr marL="457189" indent="-330192">
              <a:lnSpc>
                <a:spcPct val="115000"/>
              </a:lnSpc>
              <a:buClr>
                <a:srgbClr val="00B050"/>
              </a:buClr>
              <a:buSzPts val="1300"/>
              <a:buFont typeface="Noto Sans Symbols"/>
              <a:buChar char="✔"/>
            </a:pPr>
            <a:r>
              <a:rPr lang="en" sz="1733" dirty="0">
                <a:solidFill>
                  <a:srgbClr val="3A3838"/>
                </a:solidFill>
                <a:latin typeface="Roboto Light"/>
                <a:ea typeface="Roboto Light"/>
                <a:cs typeface="Roboto Light"/>
                <a:sym typeface="Roboto Light"/>
              </a:rPr>
              <a:t>Augmentation du pourcentage </a:t>
            </a:r>
            <a:r>
              <a:rPr lang="en" sz="1733" dirty="0">
                <a:solidFill>
                  <a:srgbClr val="3A3838"/>
                </a:solidFill>
                <a:latin typeface="Roboto"/>
                <a:ea typeface="Roboto"/>
                <a:cs typeface="Roboto"/>
                <a:sym typeface="Roboto"/>
              </a:rPr>
              <a:t>d'ingrédients d'origine naturelle</a:t>
            </a:r>
            <a:endParaRPr sz="1200" dirty="0">
              <a:latin typeface="Roboto"/>
              <a:ea typeface="Roboto"/>
              <a:cs typeface="Roboto"/>
              <a:sym typeface="Roboto"/>
            </a:endParaRPr>
          </a:p>
        </p:txBody>
      </p:sp>
      <p:sp>
        <p:nvSpPr>
          <p:cNvPr id="5" name="Google Shape;809;p78">
            <a:extLst>
              <a:ext uri="{FF2B5EF4-FFF2-40B4-BE49-F238E27FC236}">
                <a16:creationId xmlns:a16="http://schemas.microsoft.com/office/drawing/2014/main" id="{07AA140A-1E0D-EE76-8117-2D5F22F0E65C}"/>
              </a:ext>
            </a:extLst>
          </p:cNvPr>
          <p:cNvSpPr txBox="1"/>
          <p:nvPr/>
        </p:nvSpPr>
        <p:spPr>
          <a:xfrm>
            <a:off x="5553948" y="3701108"/>
            <a:ext cx="6361200" cy="625644"/>
          </a:xfrm>
          <a:prstGeom prst="rect">
            <a:avLst/>
          </a:prstGeom>
          <a:noFill/>
          <a:ln>
            <a:noFill/>
          </a:ln>
        </p:spPr>
        <p:txBody>
          <a:bodyPr spcFirstLastPara="1" wrap="square" lIns="91433" tIns="45700" rIns="91433" bIns="45700" anchor="t" anchorCtr="0">
            <a:spAutoFit/>
          </a:bodyPr>
          <a:lstStyle/>
          <a:p>
            <a:pPr marL="491054" indent="-211661" algn="just">
              <a:buClr>
                <a:srgbClr val="00B050"/>
              </a:buClr>
              <a:buSzPts val="1300"/>
              <a:buFont typeface="Noto Sans Symbols"/>
              <a:buChar char="✔"/>
            </a:pPr>
            <a:r>
              <a:rPr lang="en" sz="1733" dirty="0">
                <a:solidFill>
                  <a:srgbClr val="3A3838"/>
                </a:solidFill>
                <a:latin typeface="Roboto Light"/>
                <a:ea typeface="Roboto Light"/>
                <a:cs typeface="Roboto Light"/>
                <a:sym typeface="Roboto Light"/>
              </a:rPr>
              <a:t> Augmentation du nombre et du pourcentage</a:t>
            </a:r>
            <a:r>
              <a:rPr lang="en" sz="1733" b="1" dirty="0">
                <a:solidFill>
                  <a:srgbClr val="3A3838"/>
                </a:solidFill>
                <a:latin typeface="Roboto Light"/>
                <a:ea typeface="Roboto Light"/>
                <a:cs typeface="Roboto Light"/>
                <a:sym typeface="Roboto Light"/>
              </a:rPr>
              <a:t>   d'ingrédients certifiés biologiques</a:t>
            </a:r>
            <a:endParaRPr sz="1733" b="1" dirty="0">
              <a:solidFill>
                <a:srgbClr val="3A3838"/>
              </a:solidFill>
              <a:latin typeface="Roboto Light"/>
              <a:ea typeface="Roboto Light"/>
              <a:cs typeface="Roboto Light"/>
              <a:sym typeface="Roboto Light"/>
            </a:endParaRPr>
          </a:p>
        </p:txBody>
      </p:sp>
      <p:sp>
        <p:nvSpPr>
          <p:cNvPr id="6" name="Google Shape;808;p78">
            <a:extLst>
              <a:ext uri="{FF2B5EF4-FFF2-40B4-BE49-F238E27FC236}">
                <a16:creationId xmlns:a16="http://schemas.microsoft.com/office/drawing/2014/main" id="{85E4C8CF-2CEB-AE11-3541-5E982EBBC511}"/>
              </a:ext>
            </a:extLst>
          </p:cNvPr>
          <p:cNvSpPr txBox="1"/>
          <p:nvPr/>
        </p:nvSpPr>
        <p:spPr>
          <a:xfrm>
            <a:off x="5695052" y="4506498"/>
            <a:ext cx="5687600" cy="398980"/>
          </a:xfrm>
          <a:prstGeom prst="rect">
            <a:avLst/>
          </a:prstGeom>
          <a:noFill/>
          <a:ln>
            <a:noFill/>
          </a:ln>
        </p:spPr>
        <p:txBody>
          <a:bodyPr spcFirstLastPara="1" wrap="square" lIns="91433" tIns="45700" rIns="91433" bIns="45700" anchor="t" anchorCtr="0">
            <a:spAutoFit/>
          </a:bodyPr>
          <a:lstStyle/>
          <a:p>
            <a:pPr marL="457189" indent="-330192">
              <a:lnSpc>
                <a:spcPct val="115000"/>
              </a:lnSpc>
              <a:buClr>
                <a:srgbClr val="00B050"/>
              </a:buClr>
              <a:buSzPts val="1300"/>
              <a:buFont typeface="Noto Sans Symbols"/>
              <a:buChar char="✔"/>
            </a:pPr>
            <a:r>
              <a:rPr lang="fr-FR" sz="1733" dirty="0">
                <a:solidFill>
                  <a:srgbClr val="3A3838"/>
                </a:solidFill>
                <a:latin typeface="Roboto Light"/>
                <a:ea typeface="Roboto Light"/>
                <a:cs typeface="Roboto Light"/>
                <a:sym typeface="Roboto Light"/>
              </a:rPr>
              <a:t>Mise</a:t>
            </a:r>
            <a:r>
              <a:rPr lang="en" sz="1733" dirty="0">
                <a:solidFill>
                  <a:srgbClr val="3A3838"/>
                </a:solidFill>
                <a:latin typeface="Roboto Light"/>
                <a:ea typeface="Roboto Light"/>
                <a:cs typeface="Roboto Light"/>
                <a:sym typeface="Roboto Light"/>
              </a:rPr>
              <a:t> en avant de son utilisation </a:t>
            </a:r>
            <a:r>
              <a:rPr lang="en" sz="1733" b="1" dirty="0">
                <a:solidFill>
                  <a:srgbClr val="3A3838"/>
                </a:solidFill>
                <a:latin typeface="Roboto Light"/>
                <a:ea typeface="Roboto Light"/>
                <a:cs typeface="Roboto Light"/>
                <a:sym typeface="Roboto Light"/>
              </a:rPr>
              <a:t>baume &amp;</a:t>
            </a:r>
            <a:r>
              <a:rPr lang="en" sz="1733" dirty="0">
                <a:solidFill>
                  <a:srgbClr val="3A3838"/>
                </a:solidFill>
                <a:latin typeface="Roboto Light"/>
                <a:ea typeface="Roboto Light"/>
                <a:cs typeface="Roboto Light"/>
                <a:sym typeface="Roboto Light"/>
              </a:rPr>
              <a:t> </a:t>
            </a:r>
            <a:r>
              <a:rPr lang="en" sz="1733" b="1" dirty="0">
                <a:solidFill>
                  <a:srgbClr val="3A3838"/>
                </a:solidFill>
                <a:latin typeface="Roboto Light"/>
                <a:ea typeface="Roboto Light"/>
                <a:cs typeface="Roboto Light"/>
                <a:sym typeface="Roboto Light"/>
              </a:rPr>
              <a:t>masque</a:t>
            </a:r>
            <a:endParaRPr sz="1200" b="1" dirty="0">
              <a:latin typeface="Roboto"/>
              <a:ea typeface="Roboto"/>
              <a:cs typeface="Roboto"/>
              <a:sym typeface="Roboto"/>
            </a:endParaRPr>
          </a:p>
        </p:txBody>
      </p:sp>
      <p:pic>
        <p:nvPicPr>
          <p:cNvPr id="7" name="Image 6" descr="Une image contenant vase, mur, texte, intérieur&#10;&#10;Description générée automatiquement">
            <a:extLst>
              <a:ext uri="{FF2B5EF4-FFF2-40B4-BE49-F238E27FC236}">
                <a16:creationId xmlns:a16="http://schemas.microsoft.com/office/drawing/2014/main" id="{777DC6A8-B046-C167-93C3-75298C765845}"/>
              </a:ext>
            </a:extLst>
          </p:cNvPr>
          <p:cNvPicPr>
            <a:picLocks noChangeAspect="1"/>
          </p:cNvPicPr>
          <p:nvPr/>
        </p:nvPicPr>
        <p:blipFill rotWithShape="1">
          <a:blip r:embed="rId3">
            <a:extLst>
              <a:ext uri="{28A0092B-C50C-407E-A947-70E740481C1C}">
                <a14:useLocalDpi xmlns:a14="http://schemas.microsoft.com/office/drawing/2010/main" val="0"/>
              </a:ext>
            </a:extLst>
          </a:blip>
          <a:srcRect l="11779" t="11113" r="15202" b="15075"/>
          <a:stretch/>
        </p:blipFill>
        <p:spPr>
          <a:xfrm>
            <a:off x="188441" y="821933"/>
            <a:ext cx="4736049" cy="5732980"/>
          </a:xfrm>
          <a:prstGeom prst="rect">
            <a:avLst/>
          </a:prstGeom>
        </p:spPr>
      </p:pic>
      <p:pic>
        <p:nvPicPr>
          <p:cNvPr id="12" name="Image 11">
            <a:extLst>
              <a:ext uri="{FF2B5EF4-FFF2-40B4-BE49-F238E27FC236}">
                <a16:creationId xmlns:a16="http://schemas.microsoft.com/office/drawing/2014/main" id="{7D35C7B3-DFDE-E04C-42AE-D1EC23434EFC}"/>
              </a:ext>
            </a:extLst>
          </p:cNvPr>
          <p:cNvPicPr>
            <a:picLocks noChangeAspect="1"/>
          </p:cNvPicPr>
          <p:nvPr/>
        </p:nvPicPr>
        <p:blipFill>
          <a:blip r:embed="rId4"/>
          <a:stretch>
            <a:fillRect/>
          </a:stretch>
        </p:blipFill>
        <p:spPr>
          <a:xfrm>
            <a:off x="188441" y="5802531"/>
            <a:ext cx="714997" cy="752382"/>
          </a:xfrm>
          <a:prstGeom prst="rect">
            <a:avLst/>
          </a:prstGeom>
        </p:spPr>
      </p:pic>
      <p:sp>
        <p:nvSpPr>
          <p:cNvPr id="8" name="Espace réservé du titre 1">
            <a:extLst>
              <a:ext uri="{FF2B5EF4-FFF2-40B4-BE49-F238E27FC236}">
                <a16:creationId xmlns:a16="http://schemas.microsoft.com/office/drawing/2014/main" id="{D2EC906D-7C98-2A2C-4DA5-F9F2EAAF9F64}"/>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spTree>
    <p:extLst>
      <p:ext uri="{BB962C8B-B14F-4D97-AF65-F5344CB8AC3E}">
        <p14:creationId xmlns:p14="http://schemas.microsoft.com/office/powerpoint/2010/main" val="2411024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D4ACC8C-19D1-4947-86E9-B963A845A6AB}"/>
              </a:ext>
            </a:extLst>
          </p:cNvPr>
          <p:cNvSpPr/>
          <p:nvPr/>
        </p:nvSpPr>
        <p:spPr>
          <a:xfrm>
            <a:off x="1805212" y="945985"/>
            <a:ext cx="8784718" cy="307777"/>
          </a:xfrm>
          <a:prstGeom prst="rect">
            <a:avLst/>
          </a:prstGeom>
        </p:spPr>
        <p:txBody>
          <a:bodyPr wrap="square">
            <a:spAutoFit/>
          </a:bodyPr>
          <a:lstStyle/>
          <a:p>
            <a:pPr algn="ctr">
              <a:defRPr/>
            </a:pPr>
            <a:r>
              <a:rPr lang="fr-FR" sz="1400" dirty="0">
                <a:solidFill>
                  <a:prstClr val="black"/>
                </a:solidFill>
                <a:latin typeface="Roboto Light" panose="02000000000000000000" pitchFamily="2" charset="0"/>
                <a:ea typeface="Roboto Light" panose="02000000000000000000" pitchFamily="2" charset="0"/>
              </a:rPr>
              <a:t>La peau du contour des yeux est particulièrement délicate et sensible</a:t>
            </a:r>
            <a:endParaRPr lang="en-US" sz="1400" dirty="0">
              <a:solidFill>
                <a:prstClr val="black"/>
              </a:solidFill>
              <a:latin typeface="Roboto Light" panose="02000000000000000000" pitchFamily="2" charset="0"/>
              <a:ea typeface="Roboto Light" panose="02000000000000000000" pitchFamily="2" charset="0"/>
            </a:endParaRPr>
          </a:p>
        </p:txBody>
      </p:sp>
      <p:sp>
        <p:nvSpPr>
          <p:cNvPr id="27" name="ZoneTexte 26">
            <a:extLst>
              <a:ext uri="{FF2B5EF4-FFF2-40B4-BE49-F238E27FC236}">
                <a16:creationId xmlns:a16="http://schemas.microsoft.com/office/drawing/2014/main" id="{82832A2C-08DE-48C2-A005-9E3FC75541E0}"/>
              </a:ext>
            </a:extLst>
          </p:cNvPr>
          <p:cNvSpPr txBox="1"/>
          <p:nvPr/>
        </p:nvSpPr>
        <p:spPr>
          <a:xfrm>
            <a:off x="654253" y="5020547"/>
            <a:ext cx="1666217" cy="510778"/>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PEAU FINE ET DÉLICATE</a:t>
            </a:r>
            <a:endParaRPr lang="fr-FR" sz="1200" dirty="0">
              <a:latin typeface="Roboto Light" panose="02000000000000000000" pitchFamily="2" charset="0"/>
              <a:ea typeface="Roboto Light" panose="02000000000000000000" pitchFamily="2" charset="0"/>
            </a:endParaRPr>
          </a:p>
        </p:txBody>
      </p:sp>
      <p:sp>
        <p:nvSpPr>
          <p:cNvPr id="28" name="ZoneTexte 27">
            <a:extLst>
              <a:ext uri="{FF2B5EF4-FFF2-40B4-BE49-F238E27FC236}">
                <a16:creationId xmlns:a16="http://schemas.microsoft.com/office/drawing/2014/main" id="{76FD91E0-F3B3-4FA1-93DE-CD7073582CB2}"/>
              </a:ext>
            </a:extLst>
          </p:cNvPr>
          <p:cNvSpPr txBox="1"/>
          <p:nvPr/>
        </p:nvSpPr>
        <p:spPr>
          <a:xfrm>
            <a:off x="2785527" y="5013726"/>
            <a:ext cx="1980227"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MOINS DE GLANDES SÉBACÉES ET SUDORIPARES</a:t>
            </a:r>
          </a:p>
        </p:txBody>
      </p:sp>
      <p:sp>
        <p:nvSpPr>
          <p:cNvPr id="29" name="ZoneTexte 28">
            <a:extLst>
              <a:ext uri="{FF2B5EF4-FFF2-40B4-BE49-F238E27FC236}">
                <a16:creationId xmlns:a16="http://schemas.microsoft.com/office/drawing/2014/main" id="{4099668D-2144-41D5-9666-02960108AC02}"/>
              </a:ext>
            </a:extLst>
          </p:cNvPr>
          <p:cNvSpPr txBox="1"/>
          <p:nvPr/>
        </p:nvSpPr>
        <p:spPr>
          <a:xfrm>
            <a:off x="5311088" y="5026426"/>
            <a:ext cx="1468119" cy="510778"/>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ABSENCE DE TISSU ADIPEUX</a:t>
            </a:r>
          </a:p>
        </p:txBody>
      </p:sp>
      <p:sp>
        <p:nvSpPr>
          <p:cNvPr id="31" name="ZoneTexte 30">
            <a:extLst>
              <a:ext uri="{FF2B5EF4-FFF2-40B4-BE49-F238E27FC236}">
                <a16:creationId xmlns:a16="http://schemas.microsoft.com/office/drawing/2014/main" id="{E1B4FF9D-D50A-423B-8FFE-6781448AC13E}"/>
              </a:ext>
            </a:extLst>
          </p:cNvPr>
          <p:cNvSpPr txBox="1"/>
          <p:nvPr/>
        </p:nvSpPr>
        <p:spPr>
          <a:xfrm>
            <a:off x="7333882" y="5024550"/>
            <a:ext cx="1980227"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PRÉSENCE DE MUSCLES ET DE MOUVEMENTS RÉPÉTÉS</a:t>
            </a:r>
          </a:p>
        </p:txBody>
      </p:sp>
      <p:sp>
        <p:nvSpPr>
          <p:cNvPr id="33" name="ZoneTexte 32">
            <a:extLst>
              <a:ext uri="{FF2B5EF4-FFF2-40B4-BE49-F238E27FC236}">
                <a16:creationId xmlns:a16="http://schemas.microsoft.com/office/drawing/2014/main" id="{333A061F-C363-4BF2-8C64-F517DDA05E1C}"/>
              </a:ext>
            </a:extLst>
          </p:cNvPr>
          <p:cNvSpPr txBox="1"/>
          <p:nvPr/>
        </p:nvSpPr>
        <p:spPr>
          <a:xfrm>
            <a:off x="9783408" y="5024550"/>
            <a:ext cx="1980226" cy="715089"/>
          </a:xfrm>
          <a:prstGeom prst="roundRect">
            <a:avLst/>
          </a:prstGeom>
          <a:solidFill>
            <a:srgbClr val="DCD7FA"/>
          </a:solidFill>
          <a:ln w="3175">
            <a:noFill/>
          </a:ln>
        </p:spPr>
        <p:txBody>
          <a:bodyPr wrap="square" rtlCol="0">
            <a:spAutoFit/>
          </a:bodyPr>
          <a:lstStyle/>
          <a:p>
            <a:pPr algn="ctr"/>
            <a:r>
              <a:rPr lang="fr-FR" sz="1200" dirty="0">
                <a:latin typeface="Roboto Light" panose="02000000000000000000" pitchFamily="2" charset="0"/>
                <a:ea typeface="Roboto Light" panose="02000000000000000000" pitchFamily="2" charset="0"/>
              </a:rPr>
              <a:t>EXPOSITION CONSTANTE AUX ÉLÉMENTS EXTÉRIEURS</a:t>
            </a:r>
          </a:p>
        </p:txBody>
      </p:sp>
      <p:sp>
        <p:nvSpPr>
          <p:cNvPr id="42" name="Titre 2">
            <a:extLst>
              <a:ext uri="{FF2B5EF4-FFF2-40B4-BE49-F238E27FC236}">
                <a16:creationId xmlns:a16="http://schemas.microsoft.com/office/drawing/2014/main" id="{6CB1544A-EB15-44D9-908E-F18E45E39916}"/>
              </a:ext>
            </a:extLst>
          </p:cNvPr>
          <p:cNvSpPr txBox="1">
            <a:spLocks/>
          </p:cNvSpPr>
          <p:nvPr/>
        </p:nvSpPr>
        <p:spPr>
          <a:xfrm>
            <a:off x="1952017" y="-48873"/>
            <a:ext cx="8287966" cy="7921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fr-FR" sz="2800" dirty="0">
                <a:solidFill>
                  <a:srgbClr val="3E3E3E"/>
                </a:solidFill>
                <a:latin typeface="KyivType Sans2" panose="00000500000000000000" pitchFamily="50" charset="0"/>
              </a:rPr>
              <a:t>Quelles sont les particularités du </a:t>
            </a:r>
          </a:p>
          <a:p>
            <a:pPr algn="ctr"/>
            <a:r>
              <a:rPr lang="fr-FR" sz="2800" dirty="0">
                <a:solidFill>
                  <a:srgbClr val="3E3E3E"/>
                </a:solidFill>
                <a:latin typeface="KyivType Sans2" panose="00000500000000000000" pitchFamily="50" charset="0"/>
              </a:rPr>
              <a:t>CONTOUR DES YEUX ?</a:t>
            </a:r>
          </a:p>
        </p:txBody>
      </p:sp>
      <p:pic>
        <p:nvPicPr>
          <p:cNvPr id="4" name="Image 3" descr="Une image contenant Police, Graphique, conception, art&#10;&#10;Description générée automatiquement">
            <a:extLst>
              <a:ext uri="{FF2B5EF4-FFF2-40B4-BE49-F238E27FC236}">
                <a16:creationId xmlns:a16="http://schemas.microsoft.com/office/drawing/2014/main" id="{B365ECA4-C2ED-6B12-7E99-A3DF41410486}"/>
              </a:ext>
            </a:extLst>
          </p:cNvPr>
          <p:cNvPicPr>
            <a:picLocks noChangeAspect="1"/>
          </p:cNvPicPr>
          <p:nvPr/>
        </p:nvPicPr>
        <p:blipFill rotWithShape="1">
          <a:blip r:embed="rId3">
            <a:extLst>
              <a:ext uri="{28A0092B-C50C-407E-A947-70E740481C1C}">
                <a14:useLocalDpi xmlns:a14="http://schemas.microsoft.com/office/drawing/2010/main" val="0"/>
              </a:ext>
            </a:extLst>
          </a:blip>
          <a:srcRect l="46486" r="30830" b="58237"/>
          <a:stretch/>
        </p:blipFill>
        <p:spPr>
          <a:xfrm>
            <a:off x="9932957" y="2119629"/>
            <a:ext cx="1297764" cy="1244396"/>
          </a:xfrm>
          <a:prstGeom prst="rect">
            <a:avLst/>
          </a:prstGeom>
        </p:spPr>
      </p:pic>
      <p:pic>
        <p:nvPicPr>
          <p:cNvPr id="5" name="Image 4" descr="Une image contenant Police, Graphique, conception, art&#10;&#10;Description générée automatiquement">
            <a:extLst>
              <a:ext uri="{FF2B5EF4-FFF2-40B4-BE49-F238E27FC236}">
                <a16:creationId xmlns:a16="http://schemas.microsoft.com/office/drawing/2014/main" id="{DECA382C-927D-0A1A-DCEB-9A63BF99079B}"/>
              </a:ext>
            </a:extLst>
          </p:cNvPr>
          <p:cNvPicPr>
            <a:picLocks noChangeAspect="1"/>
          </p:cNvPicPr>
          <p:nvPr/>
        </p:nvPicPr>
        <p:blipFill rotWithShape="1">
          <a:blip r:embed="rId3">
            <a:extLst>
              <a:ext uri="{28A0092B-C50C-407E-A947-70E740481C1C}">
                <a14:useLocalDpi xmlns:a14="http://schemas.microsoft.com/office/drawing/2010/main" val="0"/>
              </a:ext>
            </a:extLst>
          </a:blip>
          <a:srcRect l="69246" r="1" b="63864"/>
          <a:stretch/>
        </p:blipFill>
        <p:spPr>
          <a:xfrm>
            <a:off x="5207000" y="2177527"/>
            <a:ext cx="1759381" cy="1076726"/>
          </a:xfrm>
          <a:prstGeom prst="rect">
            <a:avLst/>
          </a:prstGeom>
        </p:spPr>
      </p:pic>
      <p:pic>
        <p:nvPicPr>
          <p:cNvPr id="6" name="Image 5" descr="Une image contenant Police, Graphique, conception, art&#10;&#10;Description générée automatiquement">
            <a:extLst>
              <a:ext uri="{FF2B5EF4-FFF2-40B4-BE49-F238E27FC236}">
                <a16:creationId xmlns:a16="http://schemas.microsoft.com/office/drawing/2014/main" id="{E38D2F4F-CCC4-590D-35BF-EDCAC32CAE6C}"/>
              </a:ext>
            </a:extLst>
          </p:cNvPr>
          <p:cNvPicPr>
            <a:picLocks noChangeAspect="1"/>
          </p:cNvPicPr>
          <p:nvPr/>
        </p:nvPicPr>
        <p:blipFill rotWithShape="1">
          <a:blip r:embed="rId3">
            <a:duotone>
              <a:prstClr val="black"/>
              <a:schemeClr val="tx2">
                <a:tint val="45000"/>
                <a:satMod val="400000"/>
              </a:schemeClr>
            </a:duotone>
            <a:extLst>
              <a:ext uri="{28A0092B-C50C-407E-A947-70E740481C1C}">
                <a14:useLocalDpi xmlns:a14="http://schemas.microsoft.com/office/drawing/2010/main" val="0"/>
              </a:ext>
            </a:extLst>
          </a:blip>
          <a:srcRect t="45086" r="74338"/>
          <a:stretch/>
        </p:blipFill>
        <p:spPr>
          <a:xfrm>
            <a:off x="7584378" y="1923693"/>
            <a:ext cx="1468119" cy="1636268"/>
          </a:xfrm>
          <a:prstGeom prst="rect">
            <a:avLst/>
          </a:prstGeom>
        </p:spPr>
      </p:pic>
      <p:pic>
        <p:nvPicPr>
          <p:cNvPr id="7" name="Image 6" descr="Une image contenant Police, Graphique, conception, art&#10;&#10;Description générée automatiquement">
            <a:extLst>
              <a:ext uri="{FF2B5EF4-FFF2-40B4-BE49-F238E27FC236}">
                <a16:creationId xmlns:a16="http://schemas.microsoft.com/office/drawing/2014/main" id="{9E2B7CE4-59A3-E010-336E-B66ADF18A5A5}"/>
              </a:ext>
            </a:extLst>
          </p:cNvPr>
          <p:cNvPicPr>
            <a:picLocks noChangeAspect="1"/>
          </p:cNvPicPr>
          <p:nvPr/>
        </p:nvPicPr>
        <p:blipFill rotWithShape="1">
          <a:blip r:embed="rId3">
            <a:extLst>
              <a:ext uri="{28A0092B-C50C-407E-A947-70E740481C1C}">
                <a14:useLocalDpi xmlns:a14="http://schemas.microsoft.com/office/drawing/2010/main" val="0"/>
              </a:ext>
            </a:extLst>
          </a:blip>
          <a:srcRect l="26185" t="1661" r="51131" b="56576"/>
          <a:stretch/>
        </p:blipFill>
        <p:spPr>
          <a:xfrm>
            <a:off x="3126758" y="2119629"/>
            <a:ext cx="1297764" cy="1244396"/>
          </a:xfrm>
          <a:prstGeom prst="rect">
            <a:avLst/>
          </a:prstGeom>
        </p:spPr>
      </p:pic>
      <p:pic>
        <p:nvPicPr>
          <p:cNvPr id="8" name="Image 7" descr="Une image contenant Police, Graphique, conception, art&#10;&#10;Description générée automatiquement">
            <a:extLst>
              <a:ext uri="{FF2B5EF4-FFF2-40B4-BE49-F238E27FC236}">
                <a16:creationId xmlns:a16="http://schemas.microsoft.com/office/drawing/2014/main" id="{66A160F2-4FB9-6B1C-241C-42FBC48451AD}"/>
              </a:ext>
            </a:extLst>
          </p:cNvPr>
          <p:cNvPicPr>
            <a:picLocks noChangeAspect="1"/>
          </p:cNvPicPr>
          <p:nvPr/>
        </p:nvPicPr>
        <p:blipFill rotWithShape="1">
          <a:blip r:embed="rId3">
            <a:extLst>
              <a:ext uri="{28A0092B-C50C-407E-A947-70E740481C1C}">
                <a14:useLocalDpi xmlns:a14="http://schemas.microsoft.com/office/drawing/2010/main" val="0"/>
              </a:ext>
            </a:extLst>
          </a:blip>
          <a:srcRect l="2450" t="-267" r="74866" b="58504"/>
          <a:stretch/>
        </p:blipFill>
        <p:spPr>
          <a:xfrm>
            <a:off x="856218" y="2169562"/>
            <a:ext cx="1297764" cy="1244396"/>
          </a:xfrm>
          <a:prstGeom prst="rect">
            <a:avLst/>
          </a:prstGeom>
        </p:spPr>
      </p:pic>
      <p:pic>
        <p:nvPicPr>
          <p:cNvPr id="9" name="Graphique 8" descr="Badge 1 avec un remplissage uni">
            <a:extLst>
              <a:ext uri="{FF2B5EF4-FFF2-40B4-BE49-F238E27FC236}">
                <a16:creationId xmlns:a16="http://schemas.microsoft.com/office/drawing/2014/main" id="{536D82C7-F54E-8A8B-E873-FD8D6FE0CF2E}"/>
              </a:ext>
            </a:extLst>
          </p:cNvPr>
          <p:cNvPicPr>
            <a:picLocks noChangeAspect="1"/>
          </p:cNvPicPr>
          <p:nvPr/>
        </p:nvPicPr>
        <p:blipFill>
          <a:blip r:embed="rId4">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1050789" y="3429000"/>
            <a:ext cx="914400" cy="914400"/>
          </a:xfrm>
          <a:prstGeom prst="rect">
            <a:avLst/>
          </a:prstGeom>
        </p:spPr>
      </p:pic>
      <p:pic>
        <p:nvPicPr>
          <p:cNvPr id="10" name="Graphique 9" descr="Badge avec un remplissage uni">
            <a:extLst>
              <a:ext uri="{FF2B5EF4-FFF2-40B4-BE49-F238E27FC236}">
                <a16:creationId xmlns:a16="http://schemas.microsoft.com/office/drawing/2014/main" id="{0B022CC9-EDF8-9011-5239-220A5DC3AA1A}"/>
              </a:ext>
            </a:extLst>
          </p:cNvPr>
          <p:cNvPicPr>
            <a:picLocks noChangeAspect="1"/>
          </p:cNvPicPr>
          <p:nvPr/>
        </p:nvPicPr>
        <p:blipFill>
          <a:blip r:embed="rId6">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3318440" y="3413958"/>
            <a:ext cx="914400" cy="914400"/>
          </a:xfrm>
          <a:prstGeom prst="rect">
            <a:avLst/>
          </a:prstGeom>
        </p:spPr>
      </p:pic>
      <p:pic>
        <p:nvPicPr>
          <p:cNvPr id="12" name="Graphique 11" descr="Badge 3 avec un remplissage uni">
            <a:extLst>
              <a:ext uri="{FF2B5EF4-FFF2-40B4-BE49-F238E27FC236}">
                <a16:creationId xmlns:a16="http://schemas.microsoft.com/office/drawing/2014/main" id="{222522D9-5C8D-E1E2-5303-45566AF0576B}"/>
              </a:ext>
            </a:extLst>
          </p:cNvPr>
          <p:cNvPicPr>
            <a:picLocks noChangeAspect="1"/>
          </p:cNvPicPr>
          <p:nvPr/>
        </p:nvPicPr>
        <p:blipFill>
          <a:blip r:embed="rId8">
            <a:extLst>
              <a:ext uri="{28A0092B-C50C-407E-A947-70E740481C1C}">
                <a14:useLocalDpi xmlns:a14="http://schemas.microsoft.com/office/drawing/2010/main"/>
              </a:ext>
              <a:ext uri="{96DAC541-7B7A-43D3-8B79-37D633B846F1}">
                <asvg:svgBlip xmlns:asvg="http://schemas.microsoft.com/office/drawing/2016/SVG/main" r:embed="rId9"/>
              </a:ext>
            </a:extLst>
          </a:blip>
          <a:stretch>
            <a:fillRect/>
          </a:stretch>
        </p:blipFill>
        <p:spPr>
          <a:xfrm>
            <a:off x="5584897" y="3413958"/>
            <a:ext cx="914400" cy="914400"/>
          </a:xfrm>
          <a:prstGeom prst="rect">
            <a:avLst/>
          </a:prstGeom>
        </p:spPr>
      </p:pic>
      <p:pic>
        <p:nvPicPr>
          <p:cNvPr id="14" name="Graphique 13" descr="Badge 4 avec un remplissage uni">
            <a:extLst>
              <a:ext uri="{FF2B5EF4-FFF2-40B4-BE49-F238E27FC236}">
                <a16:creationId xmlns:a16="http://schemas.microsoft.com/office/drawing/2014/main" id="{3AB8F9EF-1095-78EC-631C-451B8EF5EE51}"/>
              </a:ext>
            </a:extLst>
          </p:cNvPr>
          <p:cNvPicPr>
            <a:picLocks noChangeAspect="1"/>
          </p:cNvPicPr>
          <p:nvPr/>
        </p:nvPicPr>
        <p:blipFill>
          <a:blip r:embed="rId10">
            <a:extLst>
              <a:ext uri="{28A0092B-C50C-407E-A947-70E740481C1C}">
                <a14:useLocalDpi xmlns:a14="http://schemas.microsoft.com/office/drawing/2010/main"/>
              </a:ext>
              <a:ext uri="{96DAC541-7B7A-43D3-8B79-37D633B846F1}">
                <asvg:svgBlip xmlns:asvg="http://schemas.microsoft.com/office/drawing/2016/SVG/main" r:embed="rId11"/>
              </a:ext>
            </a:extLst>
          </a:blip>
          <a:stretch>
            <a:fillRect/>
          </a:stretch>
        </p:blipFill>
        <p:spPr>
          <a:xfrm>
            <a:off x="7866795" y="3413958"/>
            <a:ext cx="914400" cy="914400"/>
          </a:xfrm>
          <a:prstGeom prst="rect">
            <a:avLst/>
          </a:prstGeom>
        </p:spPr>
      </p:pic>
      <p:pic>
        <p:nvPicPr>
          <p:cNvPr id="16" name="Graphique 15" descr="Badge 5 avec un remplissage uni">
            <a:extLst>
              <a:ext uri="{FF2B5EF4-FFF2-40B4-BE49-F238E27FC236}">
                <a16:creationId xmlns:a16="http://schemas.microsoft.com/office/drawing/2014/main" id="{8231F7CB-BE60-2C9C-0DBD-71A05884D0A5}"/>
              </a:ext>
            </a:extLst>
          </p:cNvPr>
          <p:cNvPicPr>
            <a:picLocks noChangeAspect="1"/>
          </p:cNvPicPr>
          <p:nvPr/>
        </p:nvPicPr>
        <p:blipFill>
          <a:blip r:embed="rId12">
            <a:extLst>
              <a:ext uri="{28A0092B-C50C-407E-A947-70E740481C1C}">
                <a14:useLocalDpi xmlns:a14="http://schemas.microsoft.com/office/drawing/2010/main"/>
              </a:ext>
              <a:ext uri="{96DAC541-7B7A-43D3-8B79-37D633B846F1}">
                <asvg:svgBlip xmlns:asvg="http://schemas.microsoft.com/office/drawing/2016/SVG/main" r:embed="rId13"/>
              </a:ext>
            </a:extLst>
          </a:blip>
          <a:stretch>
            <a:fillRect/>
          </a:stretch>
        </p:blipFill>
        <p:spPr>
          <a:xfrm>
            <a:off x="10316321" y="3413958"/>
            <a:ext cx="914400" cy="914400"/>
          </a:xfrm>
          <a:prstGeom prst="rect">
            <a:avLst/>
          </a:prstGeom>
        </p:spPr>
      </p:pic>
    </p:spTree>
    <p:extLst>
      <p:ext uri="{BB962C8B-B14F-4D97-AF65-F5344CB8AC3E}">
        <p14:creationId xmlns:p14="http://schemas.microsoft.com/office/powerpoint/2010/main" val="11863671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fade">
                                      <p:cBhvr>
                                        <p:cTn id="12" dur="1000"/>
                                        <p:tgtEl>
                                          <p:spTgt spid="8"/>
                                        </p:tgtEl>
                                      </p:cBhvr>
                                    </p:animEffect>
                                    <p:anim calcmode="lin" valueType="num">
                                      <p:cBhvr>
                                        <p:cTn id="13" dur="1000" fill="hold"/>
                                        <p:tgtEl>
                                          <p:spTgt spid="8"/>
                                        </p:tgtEl>
                                        <p:attrNameLst>
                                          <p:attrName>ppt_x</p:attrName>
                                        </p:attrNameLst>
                                      </p:cBhvr>
                                      <p:tavLst>
                                        <p:tav tm="0">
                                          <p:val>
                                            <p:strVal val="#ppt_x"/>
                                          </p:val>
                                        </p:tav>
                                        <p:tav tm="100000">
                                          <p:val>
                                            <p:strVal val="#ppt_x"/>
                                          </p:val>
                                        </p:tav>
                                      </p:tavLst>
                                    </p:anim>
                                    <p:anim calcmode="lin" valueType="num">
                                      <p:cBhvr>
                                        <p:cTn id="14" dur="1000" fill="hold"/>
                                        <p:tgtEl>
                                          <p:spTgt spid="8"/>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1000"/>
                                        <p:tgtEl>
                                          <p:spTgt spid="10"/>
                                        </p:tgtEl>
                                      </p:cBhvr>
                                    </p:animEffect>
                                    <p:anim calcmode="lin" valueType="num">
                                      <p:cBhvr>
                                        <p:cTn id="30" dur="1000" fill="hold"/>
                                        <p:tgtEl>
                                          <p:spTgt spid="10"/>
                                        </p:tgtEl>
                                        <p:attrNameLst>
                                          <p:attrName>ppt_x</p:attrName>
                                        </p:attrNameLst>
                                      </p:cBhvr>
                                      <p:tavLst>
                                        <p:tav tm="0">
                                          <p:val>
                                            <p:strVal val="#ppt_x"/>
                                          </p:val>
                                        </p:tav>
                                        <p:tav tm="100000">
                                          <p:val>
                                            <p:strVal val="#ppt_x"/>
                                          </p:val>
                                        </p:tav>
                                      </p:tavLst>
                                    </p:anim>
                                    <p:anim calcmode="lin" valueType="num">
                                      <p:cBhvr>
                                        <p:cTn id="31" dur="1000" fill="hold"/>
                                        <p:tgtEl>
                                          <p:spTgt spid="10"/>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Effect transition="in" filter="fade">
                                      <p:cBhvr>
                                        <p:cTn id="34" dur="1000"/>
                                        <p:tgtEl>
                                          <p:spTgt spid="28"/>
                                        </p:tgtEl>
                                      </p:cBhvr>
                                    </p:animEffect>
                                    <p:anim calcmode="lin" valueType="num">
                                      <p:cBhvr>
                                        <p:cTn id="35" dur="1000" fill="hold"/>
                                        <p:tgtEl>
                                          <p:spTgt spid="28"/>
                                        </p:tgtEl>
                                        <p:attrNameLst>
                                          <p:attrName>ppt_x</p:attrName>
                                        </p:attrNameLst>
                                      </p:cBhvr>
                                      <p:tavLst>
                                        <p:tav tm="0">
                                          <p:val>
                                            <p:strVal val="#ppt_x"/>
                                          </p:val>
                                        </p:tav>
                                        <p:tav tm="100000">
                                          <p:val>
                                            <p:strVal val="#ppt_x"/>
                                          </p:val>
                                        </p:tav>
                                      </p:tavLst>
                                    </p:anim>
                                    <p:anim calcmode="lin" valueType="num">
                                      <p:cBhvr>
                                        <p:cTn id="36" dur="1000" fill="hold"/>
                                        <p:tgtEl>
                                          <p:spTgt spid="28"/>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9"/>
                                        </p:tgtEl>
                                        <p:attrNameLst>
                                          <p:attrName>style.visibility</p:attrName>
                                        </p:attrNameLst>
                                      </p:cBhvr>
                                      <p:to>
                                        <p:strVal val="visible"/>
                                      </p:to>
                                    </p:set>
                                    <p:animEffect transition="in" filter="fade">
                                      <p:cBhvr>
                                        <p:cTn id="51" dur="1000"/>
                                        <p:tgtEl>
                                          <p:spTgt spid="29"/>
                                        </p:tgtEl>
                                      </p:cBhvr>
                                    </p:animEffect>
                                    <p:anim calcmode="lin" valueType="num">
                                      <p:cBhvr>
                                        <p:cTn id="52" dur="1000" fill="hold"/>
                                        <p:tgtEl>
                                          <p:spTgt spid="29"/>
                                        </p:tgtEl>
                                        <p:attrNameLst>
                                          <p:attrName>ppt_x</p:attrName>
                                        </p:attrNameLst>
                                      </p:cBhvr>
                                      <p:tavLst>
                                        <p:tav tm="0">
                                          <p:val>
                                            <p:strVal val="#ppt_x"/>
                                          </p:val>
                                        </p:tav>
                                        <p:tav tm="100000">
                                          <p:val>
                                            <p:strVal val="#ppt_x"/>
                                          </p:val>
                                        </p:tav>
                                      </p:tavLst>
                                    </p:anim>
                                    <p:anim calcmode="lin" valueType="num">
                                      <p:cBhvr>
                                        <p:cTn id="53" dur="1000" fill="hold"/>
                                        <p:tgtEl>
                                          <p:spTgt spid="29"/>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42" presetClass="entr" presetSubtype="0" fill="hold" nodeType="clickEffect">
                                  <p:stCondLst>
                                    <p:cond delay="0"/>
                                  </p:stCondLst>
                                  <p:childTnLst>
                                    <p:set>
                                      <p:cBhvr>
                                        <p:cTn id="57" dur="1" fill="hold">
                                          <p:stCondLst>
                                            <p:cond delay="0"/>
                                          </p:stCondLst>
                                        </p:cTn>
                                        <p:tgtEl>
                                          <p:spTgt spid="6"/>
                                        </p:tgtEl>
                                        <p:attrNameLst>
                                          <p:attrName>style.visibility</p:attrName>
                                        </p:attrNameLst>
                                      </p:cBhvr>
                                      <p:to>
                                        <p:strVal val="visible"/>
                                      </p:to>
                                    </p:set>
                                    <p:animEffect transition="in" filter="fade">
                                      <p:cBhvr>
                                        <p:cTn id="58" dur="1000"/>
                                        <p:tgtEl>
                                          <p:spTgt spid="6"/>
                                        </p:tgtEl>
                                      </p:cBhvr>
                                    </p:animEffect>
                                    <p:anim calcmode="lin" valueType="num">
                                      <p:cBhvr>
                                        <p:cTn id="59" dur="1000" fill="hold"/>
                                        <p:tgtEl>
                                          <p:spTgt spid="6"/>
                                        </p:tgtEl>
                                        <p:attrNameLst>
                                          <p:attrName>ppt_x</p:attrName>
                                        </p:attrNameLst>
                                      </p:cBhvr>
                                      <p:tavLst>
                                        <p:tav tm="0">
                                          <p:val>
                                            <p:strVal val="#ppt_x"/>
                                          </p:val>
                                        </p:tav>
                                        <p:tav tm="100000">
                                          <p:val>
                                            <p:strVal val="#ppt_x"/>
                                          </p:val>
                                        </p:tav>
                                      </p:tavLst>
                                    </p:anim>
                                    <p:anim calcmode="lin" valueType="num">
                                      <p:cBhvr>
                                        <p:cTn id="60" dur="1000" fill="hold"/>
                                        <p:tgtEl>
                                          <p:spTgt spid="6"/>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14"/>
                                        </p:tgtEl>
                                        <p:attrNameLst>
                                          <p:attrName>style.visibility</p:attrName>
                                        </p:attrNameLst>
                                      </p:cBhvr>
                                      <p:to>
                                        <p:strVal val="visible"/>
                                      </p:to>
                                    </p:set>
                                    <p:animEffect transition="in" filter="fade">
                                      <p:cBhvr>
                                        <p:cTn id="63" dur="1000"/>
                                        <p:tgtEl>
                                          <p:spTgt spid="14"/>
                                        </p:tgtEl>
                                      </p:cBhvr>
                                    </p:animEffect>
                                    <p:anim calcmode="lin" valueType="num">
                                      <p:cBhvr>
                                        <p:cTn id="64" dur="1000" fill="hold"/>
                                        <p:tgtEl>
                                          <p:spTgt spid="14"/>
                                        </p:tgtEl>
                                        <p:attrNameLst>
                                          <p:attrName>ppt_x</p:attrName>
                                        </p:attrNameLst>
                                      </p:cBhvr>
                                      <p:tavLst>
                                        <p:tav tm="0">
                                          <p:val>
                                            <p:strVal val="#ppt_x"/>
                                          </p:val>
                                        </p:tav>
                                        <p:tav tm="100000">
                                          <p:val>
                                            <p:strVal val="#ppt_x"/>
                                          </p:val>
                                        </p:tav>
                                      </p:tavLst>
                                    </p:anim>
                                    <p:anim calcmode="lin" valueType="num">
                                      <p:cBhvr>
                                        <p:cTn id="65" dur="1000" fill="hold"/>
                                        <p:tgtEl>
                                          <p:spTgt spid="14"/>
                                        </p:tgtEl>
                                        <p:attrNameLst>
                                          <p:attrName>ppt_y</p:attrName>
                                        </p:attrNameLst>
                                      </p:cBhvr>
                                      <p:tavLst>
                                        <p:tav tm="0">
                                          <p:val>
                                            <p:strVal val="#ppt_y+.1"/>
                                          </p:val>
                                        </p:tav>
                                        <p:tav tm="100000">
                                          <p:val>
                                            <p:strVal val="#ppt_y"/>
                                          </p:val>
                                        </p:tav>
                                      </p:tavLst>
                                    </p:anim>
                                  </p:childTnLst>
                                </p:cTn>
                              </p:par>
                              <p:par>
                                <p:cTn id="66" presetID="42" presetClass="entr" presetSubtype="0" fill="hold" grpId="0" nodeType="with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fade">
                                      <p:cBhvr>
                                        <p:cTn id="68" dur="1000"/>
                                        <p:tgtEl>
                                          <p:spTgt spid="31"/>
                                        </p:tgtEl>
                                      </p:cBhvr>
                                    </p:animEffect>
                                    <p:anim calcmode="lin" valueType="num">
                                      <p:cBhvr>
                                        <p:cTn id="69" dur="1000" fill="hold"/>
                                        <p:tgtEl>
                                          <p:spTgt spid="31"/>
                                        </p:tgtEl>
                                        <p:attrNameLst>
                                          <p:attrName>ppt_x</p:attrName>
                                        </p:attrNameLst>
                                      </p:cBhvr>
                                      <p:tavLst>
                                        <p:tav tm="0">
                                          <p:val>
                                            <p:strVal val="#ppt_x"/>
                                          </p:val>
                                        </p:tav>
                                        <p:tav tm="100000">
                                          <p:val>
                                            <p:strVal val="#ppt_x"/>
                                          </p:val>
                                        </p:tav>
                                      </p:tavLst>
                                    </p:anim>
                                    <p:anim calcmode="lin" valueType="num">
                                      <p:cBhvr>
                                        <p:cTn id="70" dur="1000" fill="hold"/>
                                        <p:tgtEl>
                                          <p:spTgt spid="31"/>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2" presetClass="entr" presetSubtype="0" fill="hold" nodeType="clickEffect">
                                  <p:stCondLst>
                                    <p:cond delay="0"/>
                                  </p:stCondLst>
                                  <p:childTnLst>
                                    <p:set>
                                      <p:cBhvr>
                                        <p:cTn id="74" dur="1" fill="hold">
                                          <p:stCondLst>
                                            <p:cond delay="0"/>
                                          </p:stCondLst>
                                        </p:cTn>
                                        <p:tgtEl>
                                          <p:spTgt spid="4"/>
                                        </p:tgtEl>
                                        <p:attrNameLst>
                                          <p:attrName>style.visibility</p:attrName>
                                        </p:attrNameLst>
                                      </p:cBhvr>
                                      <p:to>
                                        <p:strVal val="visible"/>
                                      </p:to>
                                    </p:set>
                                    <p:animEffect transition="in" filter="fade">
                                      <p:cBhvr>
                                        <p:cTn id="75" dur="1000"/>
                                        <p:tgtEl>
                                          <p:spTgt spid="4"/>
                                        </p:tgtEl>
                                      </p:cBhvr>
                                    </p:animEffect>
                                    <p:anim calcmode="lin" valueType="num">
                                      <p:cBhvr>
                                        <p:cTn id="76" dur="1000" fill="hold"/>
                                        <p:tgtEl>
                                          <p:spTgt spid="4"/>
                                        </p:tgtEl>
                                        <p:attrNameLst>
                                          <p:attrName>ppt_x</p:attrName>
                                        </p:attrNameLst>
                                      </p:cBhvr>
                                      <p:tavLst>
                                        <p:tav tm="0">
                                          <p:val>
                                            <p:strVal val="#ppt_x"/>
                                          </p:val>
                                        </p:tav>
                                        <p:tav tm="100000">
                                          <p:val>
                                            <p:strVal val="#ppt_x"/>
                                          </p:val>
                                        </p:tav>
                                      </p:tavLst>
                                    </p:anim>
                                    <p:anim calcmode="lin" valueType="num">
                                      <p:cBhvr>
                                        <p:cTn id="77" dur="1000" fill="hold"/>
                                        <p:tgtEl>
                                          <p:spTgt spid="4"/>
                                        </p:tgtEl>
                                        <p:attrNameLst>
                                          <p:attrName>ppt_y</p:attrName>
                                        </p:attrNameLst>
                                      </p:cBhvr>
                                      <p:tavLst>
                                        <p:tav tm="0">
                                          <p:val>
                                            <p:strVal val="#ppt_y+.1"/>
                                          </p:val>
                                        </p:tav>
                                        <p:tav tm="100000">
                                          <p:val>
                                            <p:strVal val="#ppt_y"/>
                                          </p:val>
                                        </p:tav>
                                      </p:tavLst>
                                    </p:anim>
                                  </p:childTnLst>
                                </p:cTn>
                              </p:par>
                              <p:par>
                                <p:cTn id="78" presetID="42" presetClass="entr" presetSubtype="0" fill="hold" nodeType="withEffect">
                                  <p:stCondLst>
                                    <p:cond delay="0"/>
                                  </p:stCondLst>
                                  <p:childTnLst>
                                    <p:set>
                                      <p:cBhvr>
                                        <p:cTn id="79" dur="1" fill="hold">
                                          <p:stCondLst>
                                            <p:cond delay="0"/>
                                          </p:stCondLst>
                                        </p:cTn>
                                        <p:tgtEl>
                                          <p:spTgt spid="16"/>
                                        </p:tgtEl>
                                        <p:attrNameLst>
                                          <p:attrName>style.visibility</p:attrName>
                                        </p:attrNameLst>
                                      </p:cBhvr>
                                      <p:to>
                                        <p:strVal val="visible"/>
                                      </p:to>
                                    </p:set>
                                    <p:animEffect transition="in" filter="fade">
                                      <p:cBhvr>
                                        <p:cTn id="80" dur="1000"/>
                                        <p:tgtEl>
                                          <p:spTgt spid="16"/>
                                        </p:tgtEl>
                                      </p:cBhvr>
                                    </p:animEffect>
                                    <p:anim calcmode="lin" valueType="num">
                                      <p:cBhvr>
                                        <p:cTn id="81" dur="1000" fill="hold"/>
                                        <p:tgtEl>
                                          <p:spTgt spid="16"/>
                                        </p:tgtEl>
                                        <p:attrNameLst>
                                          <p:attrName>ppt_x</p:attrName>
                                        </p:attrNameLst>
                                      </p:cBhvr>
                                      <p:tavLst>
                                        <p:tav tm="0">
                                          <p:val>
                                            <p:strVal val="#ppt_x"/>
                                          </p:val>
                                        </p:tav>
                                        <p:tav tm="100000">
                                          <p:val>
                                            <p:strVal val="#ppt_x"/>
                                          </p:val>
                                        </p:tav>
                                      </p:tavLst>
                                    </p:anim>
                                    <p:anim calcmode="lin" valueType="num">
                                      <p:cBhvr>
                                        <p:cTn id="82" dur="1000" fill="hold"/>
                                        <p:tgtEl>
                                          <p:spTgt spid="16"/>
                                        </p:tgtEl>
                                        <p:attrNameLst>
                                          <p:attrName>ppt_y</p:attrName>
                                        </p:attrNameLst>
                                      </p:cBhvr>
                                      <p:tavLst>
                                        <p:tav tm="0">
                                          <p:val>
                                            <p:strVal val="#ppt_y+.1"/>
                                          </p:val>
                                        </p:tav>
                                        <p:tav tm="100000">
                                          <p:val>
                                            <p:strVal val="#ppt_y"/>
                                          </p:val>
                                        </p:tav>
                                      </p:tavLst>
                                    </p:anim>
                                  </p:childTnLst>
                                </p:cTn>
                              </p:par>
                              <p:par>
                                <p:cTn id="83" presetID="42" presetClass="entr" presetSubtype="0" fill="hold" grpId="0" nodeType="withEffect">
                                  <p:stCondLst>
                                    <p:cond delay="0"/>
                                  </p:stCondLst>
                                  <p:childTnLst>
                                    <p:set>
                                      <p:cBhvr>
                                        <p:cTn id="84" dur="1" fill="hold">
                                          <p:stCondLst>
                                            <p:cond delay="0"/>
                                          </p:stCondLst>
                                        </p:cTn>
                                        <p:tgtEl>
                                          <p:spTgt spid="33"/>
                                        </p:tgtEl>
                                        <p:attrNameLst>
                                          <p:attrName>style.visibility</p:attrName>
                                        </p:attrNameLst>
                                      </p:cBhvr>
                                      <p:to>
                                        <p:strVal val="visible"/>
                                      </p:to>
                                    </p:set>
                                    <p:animEffect transition="in" filter="fade">
                                      <p:cBhvr>
                                        <p:cTn id="85" dur="1000"/>
                                        <p:tgtEl>
                                          <p:spTgt spid="33"/>
                                        </p:tgtEl>
                                      </p:cBhvr>
                                    </p:animEffect>
                                    <p:anim calcmode="lin" valueType="num">
                                      <p:cBhvr>
                                        <p:cTn id="86" dur="1000" fill="hold"/>
                                        <p:tgtEl>
                                          <p:spTgt spid="33"/>
                                        </p:tgtEl>
                                        <p:attrNameLst>
                                          <p:attrName>ppt_x</p:attrName>
                                        </p:attrNameLst>
                                      </p:cBhvr>
                                      <p:tavLst>
                                        <p:tav tm="0">
                                          <p:val>
                                            <p:strVal val="#ppt_x"/>
                                          </p:val>
                                        </p:tav>
                                        <p:tav tm="100000">
                                          <p:val>
                                            <p:strVal val="#ppt_x"/>
                                          </p:val>
                                        </p:tav>
                                      </p:tavLst>
                                    </p:anim>
                                    <p:anim calcmode="lin" valueType="num">
                                      <p:cBhvr>
                                        <p:cTn id="87" dur="1000" fill="hold"/>
                                        <p:tgtEl>
                                          <p:spTgt spid="3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P spid="28" grpId="0" animBg="1"/>
      <p:bldP spid="29" grpId="0" animBg="1"/>
      <p:bldP spid="31" grpId="0" animBg="1"/>
      <p:bldP spid="3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croquis, illustration, dessin, dessin humoristique&#10;&#10;Description générée automatiquement">
            <a:extLst>
              <a:ext uri="{FF2B5EF4-FFF2-40B4-BE49-F238E27FC236}">
                <a16:creationId xmlns:a16="http://schemas.microsoft.com/office/drawing/2014/main" id="{91CD7ECC-F5C0-982D-E8AA-D1714EBB1544}"/>
              </a:ext>
            </a:extLst>
          </p:cNvPr>
          <p:cNvPicPr>
            <a:picLocks noChangeAspect="1"/>
          </p:cNvPicPr>
          <p:nvPr/>
        </p:nvPicPr>
        <p:blipFill rotWithShape="1">
          <a:blip r:embed="rId3">
            <a:extLst>
              <a:ext uri="{28A0092B-C50C-407E-A947-70E740481C1C}">
                <a14:useLocalDpi xmlns:a14="http://schemas.microsoft.com/office/drawing/2010/main" val="0"/>
              </a:ext>
            </a:extLst>
          </a:blip>
          <a:srcRect r="61774"/>
          <a:stretch/>
        </p:blipFill>
        <p:spPr>
          <a:xfrm>
            <a:off x="-100775" y="1646682"/>
            <a:ext cx="2770823" cy="3771900"/>
          </a:xfrm>
          <a:prstGeom prst="rect">
            <a:avLst/>
          </a:prstGeom>
        </p:spPr>
      </p:pic>
      <p:pic>
        <p:nvPicPr>
          <p:cNvPr id="7" name="Image 6" descr="Une image contenant croquis, illustration, dessin, dessin humoristique&#10;&#10;Description générée automatiquement">
            <a:extLst>
              <a:ext uri="{FF2B5EF4-FFF2-40B4-BE49-F238E27FC236}">
                <a16:creationId xmlns:a16="http://schemas.microsoft.com/office/drawing/2014/main" id="{B2F69C7B-B4E7-E0F7-D3C8-C59835F13109}"/>
              </a:ext>
            </a:extLst>
          </p:cNvPr>
          <p:cNvPicPr>
            <a:picLocks noChangeAspect="1"/>
          </p:cNvPicPr>
          <p:nvPr/>
        </p:nvPicPr>
        <p:blipFill rotWithShape="1">
          <a:blip r:embed="rId3">
            <a:extLst>
              <a:ext uri="{28A0092B-C50C-407E-A947-70E740481C1C}">
                <a14:useLocalDpi xmlns:a14="http://schemas.microsoft.com/office/drawing/2010/main" val="0"/>
              </a:ext>
            </a:extLst>
          </a:blip>
          <a:srcRect l="56347" t="1293" r="297" b="-1293"/>
          <a:stretch/>
        </p:blipFill>
        <p:spPr>
          <a:xfrm>
            <a:off x="8937433" y="3106651"/>
            <a:ext cx="3142679" cy="3771900"/>
          </a:xfrm>
          <a:prstGeom prst="rect">
            <a:avLst/>
          </a:prstGeom>
        </p:spPr>
      </p:pic>
      <p:sp>
        <p:nvSpPr>
          <p:cNvPr id="8" name="Google Shape;808;p78">
            <a:extLst>
              <a:ext uri="{FF2B5EF4-FFF2-40B4-BE49-F238E27FC236}">
                <a16:creationId xmlns:a16="http://schemas.microsoft.com/office/drawing/2014/main" id="{7CBE2629-748B-048F-108B-6B57C2AD2C3B}"/>
              </a:ext>
            </a:extLst>
          </p:cNvPr>
          <p:cNvSpPr txBox="1"/>
          <p:nvPr/>
        </p:nvSpPr>
        <p:spPr>
          <a:xfrm>
            <a:off x="2816352" y="11925"/>
            <a:ext cx="6534912" cy="587813"/>
          </a:xfrm>
          <a:prstGeom prst="rect">
            <a:avLst/>
          </a:prstGeom>
          <a:noFill/>
          <a:ln>
            <a:noFill/>
          </a:ln>
        </p:spPr>
        <p:txBody>
          <a:bodyPr spcFirstLastPara="1" wrap="square" lIns="91433" tIns="45700" rIns="91433" bIns="45700" anchor="t" anchorCtr="0">
            <a:spAutoFit/>
          </a:bodyPr>
          <a:lstStyle/>
          <a:p>
            <a:pPr marL="126997" algn="ctr">
              <a:lnSpc>
                <a:spcPct val="115000"/>
              </a:lnSpc>
              <a:buClr>
                <a:srgbClr val="00B050"/>
              </a:buClr>
              <a:buSzPts val="1300"/>
            </a:pPr>
            <a:r>
              <a:rPr lang="en" sz="2800" dirty="0">
                <a:solidFill>
                  <a:srgbClr val="3A3838"/>
                </a:solidFill>
                <a:latin typeface="KyivType Sans2" panose="00000500000000000000" pitchFamily="50" charset="0"/>
                <a:ea typeface="Roboto Light"/>
                <a:cs typeface="Roboto Light"/>
                <a:sym typeface="Roboto Light"/>
              </a:rPr>
              <a:t>LES MUSCLES DU VISAGE </a:t>
            </a:r>
            <a:r>
              <a:rPr lang="en" sz="1100" dirty="0">
                <a:solidFill>
                  <a:srgbClr val="3A3838"/>
                </a:solidFill>
                <a:latin typeface="KyivType Sans2" panose="00000500000000000000" pitchFamily="50" charset="0"/>
                <a:ea typeface="Roboto Light"/>
                <a:cs typeface="Roboto Light"/>
                <a:sym typeface="Roboto Light"/>
              </a:rPr>
              <a:t>– partie supérieure</a:t>
            </a:r>
            <a:endParaRPr sz="2000" dirty="0">
              <a:latin typeface="KyivType Sans2" panose="00000500000000000000" pitchFamily="50" charset="0"/>
              <a:ea typeface="Roboto"/>
              <a:cs typeface="Roboto"/>
              <a:sym typeface="Roboto"/>
            </a:endParaRPr>
          </a:p>
        </p:txBody>
      </p:sp>
      <p:sp>
        <p:nvSpPr>
          <p:cNvPr id="9" name="Google Shape;809;p78">
            <a:extLst>
              <a:ext uri="{FF2B5EF4-FFF2-40B4-BE49-F238E27FC236}">
                <a16:creationId xmlns:a16="http://schemas.microsoft.com/office/drawing/2014/main" id="{05A53EBA-2ADB-4DD4-211D-DF1133BFA6E0}"/>
              </a:ext>
            </a:extLst>
          </p:cNvPr>
          <p:cNvSpPr txBox="1"/>
          <p:nvPr/>
        </p:nvSpPr>
        <p:spPr>
          <a:xfrm>
            <a:off x="3930546" y="2608335"/>
            <a:ext cx="643253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Corrugateur du sourcil (sourcillier)</a:t>
            </a:r>
          </a:p>
          <a:p>
            <a:pPr marL="279393">
              <a:buClr>
                <a:srgbClr val="00B050"/>
              </a:buClr>
              <a:buSzPts val="1300"/>
            </a:pPr>
            <a:r>
              <a:rPr lang="en" sz="1733" b="1" dirty="0">
                <a:solidFill>
                  <a:srgbClr val="3A3838"/>
                </a:solidFill>
                <a:latin typeface="Roboto Light"/>
                <a:ea typeface="Roboto Light"/>
                <a:cs typeface="Roboto Light"/>
                <a:sym typeface="Roboto Light"/>
              </a:rPr>
              <a:t>Permet de froncer les sourcils</a:t>
            </a:r>
            <a:endParaRPr sz="1733" b="1" dirty="0">
              <a:solidFill>
                <a:srgbClr val="3A3838"/>
              </a:solidFill>
              <a:latin typeface="Roboto Light"/>
              <a:ea typeface="Roboto Light"/>
              <a:cs typeface="Roboto Light"/>
              <a:sym typeface="Roboto Light"/>
            </a:endParaRPr>
          </a:p>
        </p:txBody>
      </p:sp>
      <p:sp>
        <p:nvSpPr>
          <p:cNvPr id="10" name="Google Shape;809;p78">
            <a:extLst>
              <a:ext uri="{FF2B5EF4-FFF2-40B4-BE49-F238E27FC236}">
                <a16:creationId xmlns:a16="http://schemas.microsoft.com/office/drawing/2014/main" id="{EE2565AC-B0C2-0F03-869B-8909447ED436}"/>
              </a:ext>
            </a:extLst>
          </p:cNvPr>
          <p:cNvSpPr txBox="1"/>
          <p:nvPr/>
        </p:nvSpPr>
        <p:spPr>
          <a:xfrm>
            <a:off x="3930546" y="1783501"/>
            <a:ext cx="695691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Frontal</a:t>
            </a:r>
          </a:p>
          <a:p>
            <a:pPr marL="279393">
              <a:buClr>
                <a:srgbClr val="00B050"/>
              </a:buClr>
              <a:buSzPts val="1300"/>
            </a:pPr>
            <a:r>
              <a:rPr lang="en" sz="1733" b="1" dirty="0">
                <a:solidFill>
                  <a:srgbClr val="3A3838"/>
                </a:solidFill>
                <a:latin typeface="Roboto Light"/>
                <a:ea typeface="Roboto Light"/>
                <a:cs typeface="Roboto Light"/>
                <a:sym typeface="Roboto Light"/>
              </a:rPr>
              <a:t>Permet de relever les sourcils et abaisser l’implantation des cheveux</a:t>
            </a:r>
            <a:endParaRPr sz="1733" b="1" dirty="0">
              <a:solidFill>
                <a:srgbClr val="3A3838"/>
              </a:solidFill>
              <a:latin typeface="Roboto Light"/>
              <a:ea typeface="Roboto Light"/>
              <a:cs typeface="Roboto Light"/>
              <a:sym typeface="Roboto Light"/>
            </a:endParaRPr>
          </a:p>
        </p:txBody>
      </p:sp>
      <p:sp>
        <p:nvSpPr>
          <p:cNvPr id="11" name="Google Shape;809;p78">
            <a:extLst>
              <a:ext uri="{FF2B5EF4-FFF2-40B4-BE49-F238E27FC236}">
                <a16:creationId xmlns:a16="http://schemas.microsoft.com/office/drawing/2014/main" id="{561E1D21-95B3-28F2-8FCC-199134905E9A}"/>
              </a:ext>
            </a:extLst>
          </p:cNvPr>
          <p:cNvSpPr txBox="1"/>
          <p:nvPr/>
        </p:nvSpPr>
        <p:spPr>
          <a:xfrm>
            <a:off x="3930546" y="3311250"/>
            <a:ext cx="643253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Orbiculaire de l’oeil </a:t>
            </a:r>
          </a:p>
          <a:p>
            <a:pPr marL="279393">
              <a:buClr>
                <a:srgbClr val="00B050"/>
              </a:buClr>
              <a:buSzPts val="1300"/>
            </a:pPr>
            <a:r>
              <a:rPr lang="en" sz="1733" b="1" dirty="0">
                <a:solidFill>
                  <a:srgbClr val="3A3838"/>
                </a:solidFill>
                <a:latin typeface="Roboto Light"/>
                <a:ea typeface="Roboto Light"/>
                <a:cs typeface="Roboto Light"/>
                <a:sym typeface="Roboto Light"/>
              </a:rPr>
              <a:t>Permet de cligner et fermer l’oeil</a:t>
            </a:r>
            <a:endParaRPr sz="1733" b="1" dirty="0">
              <a:solidFill>
                <a:srgbClr val="3A3838"/>
              </a:solidFill>
              <a:latin typeface="Roboto Light"/>
              <a:ea typeface="Roboto Light"/>
              <a:cs typeface="Roboto Light"/>
              <a:sym typeface="Roboto Light"/>
            </a:endParaRPr>
          </a:p>
        </p:txBody>
      </p:sp>
      <p:sp>
        <p:nvSpPr>
          <p:cNvPr id="12" name="Google Shape;809;p78">
            <a:extLst>
              <a:ext uri="{FF2B5EF4-FFF2-40B4-BE49-F238E27FC236}">
                <a16:creationId xmlns:a16="http://schemas.microsoft.com/office/drawing/2014/main" id="{EB99731D-89D5-FA6B-5E4F-4636B660F6B1}"/>
              </a:ext>
            </a:extLst>
          </p:cNvPr>
          <p:cNvSpPr txBox="1"/>
          <p:nvPr/>
        </p:nvSpPr>
        <p:spPr>
          <a:xfrm>
            <a:off x="3930546" y="4050741"/>
            <a:ext cx="6432530" cy="625644"/>
          </a:xfrm>
          <a:prstGeom prst="rect">
            <a:avLst/>
          </a:prstGeom>
          <a:noFill/>
          <a:ln>
            <a:noFill/>
          </a:ln>
        </p:spPr>
        <p:txBody>
          <a:bodyPr spcFirstLastPara="1" wrap="square" lIns="91433" tIns="45700" rIns="91433" bIns="45700" anchor="t" anchorCtr="0">
            <a:spAutoFit/>
          </a:bodyPr>
          <a:lstStyle/>
          <a:p>
            <a:pPr marL="279393">
              <a:buClr>
                <a:srgbClr val="00B050"/>
              </a:buClr>
              <a:buSzPts val="1300"/>
            </a:pPr>
            <a:r>
              <a:rPr lang="en" sz="1733" dirty="0">
                <a:solidFill>
                  <a:srgbClr val="3A3838"/>
                </a:solidFill>
                <a:latin typeface="Roboto Light"/>
                <a:ea typeface="Roboto Light"/>
                <a:cs typeface="Roboto Light"/>
                <a:sym typeface="Roboto Light"/>
              </a:rPr>
              <a:t>Procerus (pyramidal)</a:t>
            </a:r>
          </a:p>
          <a:p>
            <a:pPr marL="279393">
              <a:buClr>
                <a:srgbClr val="00B050"/>
              </a:buClr>
              <a:buSzPts val="1300"/>
            </a:pPr>
            <a:r>
              <a:rPr lang="en" sz="1733" b="1" dirty="0">
                <a:solidFill>
                  <a:srgbClr val="3A3838"/>
                </a:solidFill>
                <a:latin typeface="Roboto Light"/>
                <a:ea typeface="Roboto Light"/>
                <a:cs typeface="Roboto Light"/>
                <a:sym typeface="Roboto Light"/>
              </a:rPr>
              <a:t>Permet d’abaisser la tête du sourcil</a:t>
            </a:r>
            <a:endParaRPr sz="1733" b="1" dirty="0">
              <a:solidFill>
                <a:srgbClr val="3A3838"/>
              </a:solidFill>
              <a:latin typeface="Roboto Light"/>
              <a:ea typeface="Roboto Light"/>
              <a:cs typeface="Roboto Light"/>
              <a:sym typeface="Roboto Light"/>
            </a:endParaRPr>
          </a:p>
        </p:txBody>
      </p:sp>
      <p:grpSp>
        <p:nvGrpSpPr>
          <p:cNvPr id="19" name="Groupe 18">
            <a:extLst>
              <a:ext uri="{FF2B5EF4-FFF2-40B4-BE49-F238E27FC236}">
                <a16:creationId xmlns:a16="http://schemas.microsoft.com/office/drawing/2014/main" id="{97BA6AAE-3398-55B9-CCA6-EC053423D767}"/>
              </a:ext>
            </a:extLst>
          </p:cNvPr>
          <p:cNvGrpSpPr/>
          <p:nvPr/>
        </p:nvGrpSpPr>
        <p:grpSpPr>
          <a:xfrm>
            <a:off x="1299960" y="3052622"/>
            <a:ext cx="2577096" cy="1178002"/>
            <a:chOff x="1299960" y="3052622"/>
            <a:chExt cx="2577096" cy="1178002"/>
          </a:xfrm>
        </p:grpSpPr>
        <p:grpSp>
          <p:nvGrpSpPr>
            <p:cNvPr id="17" name="Groupe 16">
              <a:extLst>
                <a:ext uri="{FF2B5EF4-FFF2-40B4-BE49-F238E27FC236}">
                  <a16:creationId xmlns:a16="http://schemas.microsoft.com/office/drawing/2014/main" id="{76D7097E-D48E-5158-0A08-02D8751EFFBF}"/>
                </a:ext>
              </a:extLst>
            </p:cNvPr>
            <p:cNvGrpSpPr/>
            <p:nvPr/>
          </p:nvGrpSpPr>
          <p:grpSpPr>
            <a:xfrm>
              <a:off x="1299960" y="3075483"/>
              <a:ext cx="2577096" cy="1155141"/>
              <a:chOff x="1299960" y="3075483"/>
              <a:chExt cx="2577096" cy="1155141"/>
            </a:xfrm>
          </p:grpSpPr>
          <p:cxnSp>
            <p:nvCxnSpPr>
              <p:cNvPr id="14" name="Connecteur droit 13">
                <a:extLst>
                  <a:ext uri="{FF2B5EF4-FFF2-40B4-BE49-F238E27FC236}">
                    <a16:creationId xmlns:a16="http://schemas.microsoft.com/office/drawing/2014/main" id="{320910AF-2479-73B8-6878-E63F48A63895}"/>
                  </a:ext>
                </a:extLst>
              </p:cNvPr>
              <p:cNvCxnSpPr/>
              <p:nvPr/>
            </p:nvCxnSpPr>
            <p:spPr>
              <a:xfrm flipH="1">
                <a:off x="2592312" y="4230624"/>
                <a:ext cx="1284744"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DD9A16F3-0E1F-88A8-7B53-4117C7E5D522}"/>
                  </a:ext>
                </a:extLst>
              </p:cNvPr>
              <p:cNvCxnSpPr>
                <a:cxnSpLocks/>
              </p:cNvCxnSpPr>
              <p:nvPr/>
            </p:nvCxnSpPr>
            <p:spPr>
              <a:xfrm flipH="1" flipV="1">
                <a:off x="1299960" y="3075483"/>
                <a:ext cx="1292352" cy="1155141"/>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18" name="Organigramme : Connecteur 17">
              <a:extLst>
                <a:ext uri="{FF2B5EF4-FFF2-40B4-BE49-F238E27FC236}">
                  <a16:creationId xmlns:a16="http://schemas.microsoft.com/office/drawing/2014/main" id="{8D67F4AE-C14F-823D-1114-5FEB12AA173E}"/>
                </a:ext>
              </a:extLst>
            </p:cNvPr>
            <p:cNvSpPr/>
            <p:nvPr/>
          </p:nvSpPr>
          <p:spPr>
            <a:xfrm>
              <a:off x="1299960" y="3052622"/>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0" name="Groupe 29">
            <a:extLst>
              <a:ext uri="{FF2B5EF4-FFF2-40B4-BE49-F238E27FC236}">
                <a16:creationId xmlns:a16="http://schemas.microsoft.com/office/drawing/2014/main" id="{58FCA667-680E-1198-492B-E6C445FD588C}"/>
              </a:ext>
            </a:extLst>
          </p:cNvPr>
          <p:cNvGrpSpPr/>
          <p:nvPr/>
        </p:nvGrpSpPr>
        <p:grpSpPr>
          <a:xfrm>
            <a:off x="2113103" y="3458695"/>
            <a:ext cx="1739707" cy="45719"/>
            <a:chOff x="2113103" y="3361159"/>
            <a:chExt cx="1739707" cy="45719"/>
          </a:xfrm>
        </p:grpSpPr>
        <p:cxnSp>
          <p:nvCxnSpPr>
            <p:cNvPr id="20" name="Connecteur droit 19">
              <a:extLst>
                <a:ext uri="{FF2B5EF4-FFF2-40B4-BE49-F238E27FC236}">
                  <a16:creationId xmlns:a16="http://schemas.microsoft.com/office/drawing/2014/main" id="{5CD4B141-F400-B6E9-D30E-A5251433BED0}"/>
                </a:ext>
              </a:extLst>
            </p:cNvPr>
            <p:cNvCxnSpPr>
              <a:cxnSpLocks/>
            </p:cNvCxnSpPr>
            <p:nvPr/>
          </p:nvCxnSpPr>
          <p:spPr>
            <a:xfrm flipH="1">
              <a:off x="2113103" y="3384020"/>
              <a:ext cx="1739707"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1" name="Organigramme : Connecteur 20">
              <a:extLst>
                <a:ext uri="{FF2B5EF4-FFF2-40B4-BE49-F238E27FC236}">
                  <a16:creationId xmlns:a16="http://schemas.microsoft.com/office/drawing/2014/main" id="{54B3CC04-4E33-E937-2095-8141AB1FF052}"/>
                </a:ext>
              </a:extLst>
            </p:cNvPr>
            <p:cNvSpPr/>
            <p:nvPr/>
          </p:nvSpPr>
          <p:spPr>
            <a:xfrm>
              <a:off x="2113103" y="3361159"/>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1" name="Groupe 30">
            <a:extLst>
              <a:ext uri="{FF2B5EF4-FFF2-40B4-BE49-F238E27FC236}">
                <a16:creationId xmlns:a16="http://schemas.microsoft.com/office/drawing/2014/main" id="{1BC76238-475E-7B5F-A0F2-7112CD0DBD19}"/>
              </a:ext>
            </a:extLst>
          </p:cNvPr>
          <p:cNvGrpSpPr/>
          <p:nvPr/>
        </p:nvGrpSpPr>
        <p:grpSpPr>
          <a:xfrm>
            <a:off x="1757172" y="2904702"/>
            <a:ext cx="2119883" cy="45719"/>
            <a:chOff x="1757172" y="2904702"/>
            <a:chExt cx="2119883" cy="45719"/>
          </a:xfrm>
        </p:grpSpPr>
        <p:cxnSp>
          <p:nvCxnSpPr>
            <p:cNvPr id="26" name="Connecteur droit 25">
              <a:extLst>
                <a:ext uri="{FF2B5EF4-FFF2-40B4-BE49-F238E27FC236}">
                  <a16:creationId xmlns:a16="http://schemas.microsoft.com/office/drawing/2014/main" id="{D9258C22-D9F0-3E02-98DC-AAE3C1A476F2}"/>
                </a:ext>
              </a:extLst>
            </p:cNvPr>
            <p:cNvCxnSpPr>
              <a:cxnSpLocks/>
            </p:cNvCxnSpPr>
            <p:nvPr/>
          </p:nvCxnSpPr>
          <p:spPr>
            <a:xfrm flipH="1">
              <a:off x="1780032" y="2915781"/>
              <a:ext cx="2097023" cy="0"/>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29" name="Organigramme : Connecteur 28">
              <a:extLst>
                <a:ext uri="{FF2B5EF4-FFF2-40B4-BE49-F238E27FC236}">
                  <a16:creationId xmlns:a16="http://schemas.microsoft.com/office/drawing/2014/main" id="{58828EC2-806A-B890-3609-8F138F83E208}"/>
                </a:ext>
              </a:extLst>
            </p:cNvPr>
            <p:cNvSpPr/>
            <p:nvPr/>
          </p:nvSpPr>
          <p:spPr>
            <a:xfrm>
              <a:off x="1757172" y="2904702"/>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grpSp>
        <p:nvGrpSpPr>
          <p:cNvPr id="32" name="Groupe 31">
            <a:extLst>
              <a:ext uri="{FF2B5EF4-FFF2-40B4-BE49-F238E27FC236}">
                <a16:creationId xmlns:a16="http://schemas.microsoft.com/office/drawing/2014/main" id="{450A3E27-2EDA-3423-6F46-DE5B39D572A1}"/>
              </a:ext>
            </a:extLst>
          </p:cNvPr>
          <p:cNvGrpSpPr/>
          <p:nvPr/>
        </p:nvGrpSpPr>
        <p:grpSpPr>
          <a:xfrm>
            <a:off x="1678750" y="2228879"/>
            <a:ext cx="2251796" cy="45719"/>
            <a:chOff x="2113103" y="3361159"/>
            <a:chExt cx="2251796" cy="45719"/>
          </a:xfrm>
        </p:grpSpPr>
        <p:cxnSp>
          <p:nvCxnSpPr>
            <p:cNvPr id="33" name="Connecteur droit 32">
              <a:extLst>
                <a:ext uri="{FF2B5EF4-FFF2-40B4-BE49-F238E27FC236}">
                  <a16:creationId xmlns:a16="http://schemas.microsoft.com/office/drawing/2014/main" id="{D376BB96-61AC-5C04-F084-A0F5AF4A313A}"/>
                </a:ext>
              </a:extLst>
            </p:cNvPr>
            <p:cNvCxnSpPr>
              <a:cxnSpLocks/>
            </p:cNvCxnSpPr>
            <p:nvPr/>
          </p:nvCxnSpPr>
          <p:spPr>
            <a:xfrm flipH="1" flipV="1">
              <a:off x="2113103" y="3384020"/>
              <a:ext cx="2251796" cy="22858"/>
            </a:xfrm>
            <a:prstGeom prst="line">
              <a:avLst/>
            </a:prstGeom>
            <a:ln>
              <a:solidFill>
                <a:schemeClr val="tx1"/>
              </a:solidFill>
            </a:ln>
          </p:spPr>
          <p:style>
            <a:lnRef idx="2">
              <a:schemeClr val="accent1"/>
            </a:lnRef>
            <a:fillRef idx="0">
              <a:schemeClr val="accent1"/>
            </a:fillRef>
            <a:effectRef idx="1">
              <a:schemeClr val="accent1"/>
            </a:effectRef>
            <a:fontRef idx="minor">
              <a:schemeClr val="tx1"/>
            </a:fontRef>
          </p:style>
        </p:cxnSp>
        <p:sp>
          <p:nvSpPr>
            <p:cNvPr id="34" name="Organigramme : Connecteur 33">
              <a:extLst>
                <a:ext uri="{FF2B5EF4-FFF2-40B4-BE49-F238E27FC236}">
                  <a16:creationId xmlns:a16="http://schemas.microsoft.com/office/drawing/2014/main" id="{E2AE1619-ADC8-1851-AAFB-207B6057CF5F}"/>
                </a:ext>
              </a:extLst>
            </p:cNvPr>
            <p:cNvSpPr/>
            <p:nvPr/>
          </p:nvSpPr>
          <p:spPr>
            <a:xfrm>
              <a:off x="2113103" y="3361159"/>
              <a:ext cx="45719" cy="45719"/>
            </a:xfrm>
            <a:prstGeom prst="flowChartConnector">
              <a:avLst/>
            </a:prstGeom>
            <a:solidFill>
              <a:schemeClr val="tx1"/>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grpSp>
    </p:spTree>
    <p:extLst>
      <p:ext uri="{BB962C8B-B14F-4D97-AF65-F5344CB8AC3E}">
        <p14:creationId xmlns:p14="http://schemas.microsoft.com/office/powerpoint/2010/main" val="2513385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10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Google Shape;808;p78">
            <a:extLst>
              <a:ext uri="{FF2B5EF4-FFF2-40B4-BE49-F238E27FC236}">
                <a16:creationId xmlns:a16="http://schemas.microsoft.com/office/drawing/2014/main" id="{66198FD3-98BE-812A-EE58-D6900A17773C}"/>
              </a:ext>
            </a:extLst>
          </p:cNvPr>
          <p:cNvSpPr txBox="1"/>
          <p:nvPr/>
        </p:nvSpPr>
        <p:spPr>
          <a:xfrm>
            <a:off x="2816352" y="11925"/>
            <a:ext cx="6534912" cy="587813"/>
          </a:xfrm>
          <a:prstGeom prst="rect">
            <a:avLst/>
          </a:prstGeom>
          <a:noFill/>
          <a:ln>
            <a:noFill/>
          </a:ln>
        </p:spPr>
        <p:txBody>
          <a:bodyPr spcFirstLastPara="1" wrap="square" lIns="91433" tIns="45700" rIns="91433" bIns="45700" anchor="t" anchorCtr="0">
            <a:spAutoFit/>
          </a:bodyPr>
          <a:lstStyle/>
          <a:p>
            <a:pPr marL="126997" algn="ctr">
              <a:lnSpc>
                <a:spcPct val="115000"/>
              </a:lnSpc>
              <a:buClr>
                <a:srgbClr val="00B050"/>
              </a:buClr>
              <a:buSzPts val="1300"/>
            </a:pPr>
            <a:r>
              <a:rPr lang="en" sz="2800" dirty="0">
                <a:solidFill>
                  <a:srgbClr val="3A3838"/>
                </a:solidFill>
                <a:latin typeface="KyivType Sans2" panose="00000500000000000000" pitchFamily="50" charset="0"/>
                <a:ea typeface="Roboto Light"/>
                <a:cs typeface="Roboto Light"/>
                <a:sym typeface="Roboto Light"/>
              </a:rPr>
              <a:t>LES SIGNES VISIBLES </a:t>
            </a:r>
            <a:endParaRPr sz="2000" dirty="0">
              <a:latin typeface="KyivType Sans2" panose="00000500000000000000" pitchFamily="50" charset="0"/>
              <a:ea typeface="Roboto"/>
              <a:cs typeface="Roboto"/>
              <a:sym typeface="Roboto"/>
            </a:endParaRPr>
          </a:p>
        </p:txBody>
      </p:sp>
      <p:grpSp>
        <p:nvGrpSpPr>
          <p:cNvPr id="12" name="Groupe 11">
            <a:extLst>
              <a:ext uri="{FF2B5EF4-FFF2-40B4-BE49-F238E27FC236}">
                <a16:creationId xmlns:a16="http://schemas.microsoft.com/office/drawing/2014/main" id="{B6CCF0DC-ED9D-B5DA-D8C5-4641E8F24223}"/>
              </a:ext>
            </a:extLst>
          </p:cNvPr>
          <p:cNvGrpSpPr/>
          <p:nvPr/>
        </p:nvGrpSpPr>
        <p:grpSpPr>
          <a:xfrm>
            <a:off x="3761812" y="1023606"/>
            <a:ext cx="4668376" cy="1929264"/>
            <a:chOff x="3969414" y="994423"/>
            <a:chExt cx="4668376" cy="1929264"/>
          </a:xfrm>
        </p:grpSpPr>
        <p:pic>
          <p:nvPicPr>
            <p:cNvPr id="9" name="Image 8">
              <a:extLst>
                <a:ext uri="{FF2B5EF4-FFF2-40B4-BE49-F238E27FC236}">
                  <a16:creationId xmlns:a16="http://schemas.microsoft.com/office/drawing/2014/main" id="{DBE30B10-6A27-9458-F8CF-BB1009E5FE20}"/>
                </a:ext>
              </a:extLst>
            </p:cNvPr>
            <p:cNvPicPr>
              <a:picLocks noChangeAspect="1"/>
            </p:cNvPicPr>
            <p:nvPr/>
          </p:nvPicPr>
          <p:blipFill rotWithShape="1">
            <a:blip r:embed="rId3"/>
            <a:srcRect l="38632" t="61431" r="44627" b="5837"/>
            <a:stretch/>
          </p:blipFill>
          <p:spPr>
            <a:xfrm flipH="1">
              <a:off x="7126917" y="994423"/>
              <a:ext cx="1510873" cy="1929263"/>
            </a:xfrm>
            <a:prstGeom prst="rect">
              <a:avLst/>
            </a:prstGeom>
          </p:spPr>
        </p:pic>
        <p:pic>
          <p:nvPicPr>
            <p:cNvPr id="10" name="Image 9">
              <a:extLst>
                <a:ext uri="{FF2B5EF4-FFF2-40B4-BE49-F238E27FC236}">
                  <a16:creationId xmlns:a16="http://schemas.microsoft.com/office/drawing/2014/main" id="{37141647-CB7F-5009-EB0C-E3E574D62459}"/>
                </a:ext>
              </a:extLst>
            </p:cNvPr>
            <p:cNvPicPr>
              <a:picLocks noChangeAspect="1"/>
            </p:cNvPicPr>
            <p:nvPr/>
          </p:nvPicPr>
          <p:blipFill rotWithShape="1">
            <a:blip r:embed="rId3"/>
            <a:srcRect l="81992" t="61431" r="1266" b="5837"/>
            <a:stretch/>
          </p:blipFill>
          <p:spPr>
            <a:xfrm flipH="1">
              <a:off x="3969414" y="994423"/>
              <a:ext cx="1510871" cy="1929263"/>
            </a:xfrm>
            <a:prstGeom prst="rect">
              <a:avLst/>
            </a:prstGeom>
          </p:spPr>
        </p:pic>
        <p:pic>
          <p:nvPicPr>
            <p:cNvPr id="11" name="Image 10">
              <a:extLst>
                <a:ext uri="{FF2B5EF4-FFF2-40B4-BE49-F238E27FC236}">
                  <a16:creationId xmlns:a16="http://schemas.microsoft.com/office/drawing/2014/main" id="{C447900C-5772-AD7D-AF56-BDD8755BB521}"/>
                </a:ext>
              </a:extLst>
            </p:cNvPr>
            <p:cNvPicPr>
              <a:picLocks noChangeAspect="1"/>
            </p:cNvPicPr>
            <p:nvPr/>
          </p:nvPicPr>
          <p:blipFill rotWithShape="1">
            <a:blip r:embed="rId3"/>
            <a:srcRect l="59710" t="61431" r="23548" b="5837"/>
            <a:stretch/>
          </p:blipFill>
          <p:spPr>
            <a:xfrm flipH="1">
              <a:off x="5548165" y="994424"/>
              <a:ext cx="1510872" cy="1929263"/>
            </a:xfrm>
            <a:prstGeom prst="rect">
              <a:avLst/>
            </a:prstGeom>
          </p:spPr>
        </p:pic>
      </p:grpSp>
      <p:sp>
        <p:nvSpPr>
          <p:cNvPr id="13" name="Espace réservé du texte 1">
            <a:extLst>
              <a:ext uri="{FF2B5EF4-FFF2-40B4-BE49-F238E27FC236}">
                <a16:creationId xmlns:a16="http://schemas.microsoft.com/office/drawing/2014/main" id="{A53B76C6-10A0-D229-3C28-A5884C88013F}"/>
              </a:ext>
            </a:extLst>
          </p:cNvPr>
          <p:cNvSpPr txBox="1">
            <a:spLocks/>
          </p:cNvSpPr>
          <p:nvPr/>
        </p:nvSpPr>
        <p:spPr>
          <a:xfrm>
            <a:off x="946542" y="3576778"/>
            <a:ext cx="10274532" cy="15388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La peau périorbitaire vieillit plus rapidement :</a:t>
            </a:r>
          </a:p>
          <a:p>
            <a:endParaRPr lang="fr-FR" dirty="0"/>
          </a:p>
          <a:p>
            <a:pPr marL="285750" indent="-285750">
              <a:buFont typeface="Arial" panose="020B0604020202020204" pitchFamily="34" charset="0"/>
              <a:buChar char="•"/>
            </a:pPr>
            <a:r>
              <a:rPr lang="fr-FR" b="0" u="none" dirty="0"/>
              <a:t>La peau autour des yeux apparait plus âgée (biologiquement) que la peau du reste de visage de </a:t>
            </a:r>
            <a:r>
              <a:rPr lang="fr-FR" sz="2400" b="0" u="none" dirty="0"/>
              <a:t>20 ans </a:t>
            </a:r>
            <a:r>
              <a:rPr lang="fr-FR" b="0" u="none" dirty="0"/>
              <a:t>(en moyenne).</a:t>
            </a:r>
          </a:p>
          <a:p>
            <a:pPr marL="285750" indent="-285750">
              <a:buFont typeface="Arial" panose="020B0604020202020204" pitchFamily="34" charset="0"/>
              <a:buChar char="•"/>
            </a:pPr>
            <a:r>
              <a:rPr lang="fr-FR" b="0" u="none" dirty="0"/>
              <a:t>Structure fondamentalement différente qui rend le contour des yeux plus vulnérable (finesse, manque de glandes sébacées, activité musculaire)</a:t>
            </a:r>
          </a:p>
          <a:p>
            <a:pPr marL="285750" indent="-285750">
              <a:buFont typeface="Arial" panose="020B0604020202020204" pitchFamily="34" charset="0"/>
              <a:buChar char="•"/>
            </a:pPr>
            <a:r>
              <a:rPr lang="fr-FR" b="0" u="none" dirty="0"/>
              <a:t>Sénescence cellulaire plus élevée : diminution de la capacité de régénération et de réparation de l’ADN</a:t>
            </a:r>
            <a:endParaRPr lang="fr-FR" u="none" dirty="0"/>
          </a:p>
        </p:txBody>
      </p:sp>
      <p:sp>
        <p:nvSpPr>
          <p:cNvPr id="14" name="ZoneTexte 13">
            <a:extLst>
              <a:ext uri="{FF2B5EF4-FFF2-40B4-BE49-F238E27FC236}">
                <a16:creationId xmlns:a16="http://schemas.microsoft.com/office/drawing/2014/main" id="{4670C9A7-7776-28DA-C06E-B4E98E18ED6C}"/>
              </a:ext>
            </a:extLst>
          </p:cNvPr>
          <p:cNvSpPr txBox="1"/>
          <p:nvPr/>
        </p:nvSpPr>
        <p:spPr>
          <a:xfrm>
            <a:off x="946543" y="5739569"/>
            <a:ext cx="10274532" cy="919401"/>
          </a:xfrm>
          <a:prstGeom prst="roundRect">
            <a:avLst/>
          </a:prstGeom>
          <a:solidFill>
            <a:srgbClr val="DCD7FA"/>
          </a:solidFill>
          <a:ln w="3175">
            <a:noFill/>
          </a:ln>
        </p:spPr>
        <p:txBody>
          <a:bodyPr wrap="square" rtlCol="0">
            <a:spAutoFit/>
          </a:bodyPr>
          <a:lstStyle/>
          <a:p>
            <a:pPr algn="ctr"/>
            <a:endParaRPr lang="en-US" sz="1200" dirty="0">
              <a:latin typeface="Roboto Light" panose="02000000000000000000" pitchFamily="2" charset="0"/>
              <a:ea typeface="Roboto Light" panose="02000000000000000000" pitchFamily="2" charset="0"/>
            </a:endParaRPr>
          </a:p>
          <a:p>
            <a:pPr algn="ctr"/>
            <a:r>
              <a:rPr lang="fr-FR" sz="1200" dirty="0">
                <a:latin typeface="Roboto Light" panose="02000000000000000000" pitchFamily="2" charset="0"/>
                <a:ea typeface="Roboto Light" panose="02000000000000000000" pitchFamily="2" charset="0"/>
              </a:rPr>
              <a:t>PRENDRE SOIN DU CONTOUR DES YEUX EST DONC ESSENTIEL POUR SOUTENIR LA STRUCTURE DÉLICATE ET L’ÉLASTICITÉ DE LA PEAU, </a:t>
            </a:r>
          </a:p>
          <a:p>
            <a:pPr algn="ctr"/>
            <a:r>
              <a:rPr lang="fr-FR" sz="1200" dirty="0">
                <a:latin typeface="Roboto Light" panose="02000000000000000000" pitchFamily="2" charset="0"/>
                <a:ea typeface="Roboto Light" panose="02000000000000000000" pitchFamily="2" charset="0"/>
              </a:rPr>
              <a:t>ET AINSI PRÉVENIR L'APPARITION PRÉCOCE DES SIGNES DE L'ÂGE.</a:t>
            </a:r>
          </a:p>
          <a:p>
            <a:pPr algn="ctr"/>
            <a:endParaRPr lang="fr-FR" sz="1200" dirty="0">
              <a:latin typeface="Roboto Light" panose="02000000000000000000" pitchFamily="2" charset="0"/>
              <a:ea typeface="Roboto Light" panose="02000000000000000000" pitchFamily="2" charset="0"/>
            </a:endParaRPr>
          </a:p>
        </p:txBody>
      </p:sp>
    </p:spTree>
    <p:extLst>
      <p:ext uri="{BB962C8B-B14F-4D97-AF65-F5344CB8AC3E}">
        <p14:creationId xmlns:p14="http://schemas.microsoft.com/office/powerpoint/2010/main" val="41145650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down)">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ZoneTexte 6"/>
          <p:cNvSpPr txBox="1"/>
          <p:nvPr/>
        </p:nvSpPr>
        <p:spPr>
          <a:xfrm>
            <a:off x="568404" y="2303403"/>
            <a:ext cx="9464730" cy="1569660"/>
          </a:xfrm>
          <a:prstGeom prst="rect">
            <a:avLst/>
          </a:prstGeom>
          <a:noFill/>
        </p:spPr>
        <p:txBody>
          <a:bodyPr wrap="square" rtlCol="0">
            <a:spAutoFit/>
          </a:bodyPr>
          <a:lstStyle/>
          <a:p>
            <a:pPr defTabSz="914424">
              <a:defRPr/>
            </a:pPr>
            <a:endParaRPr lang="en-US" sz="2400" dirty="0">
              <a:solidFill>
                <a:srgbClr val="3E3E3E"/>
              </a:solidFill>
              <a:latin typeface="Roboto Black" panose="02000000000000000000" pitchFamily="2" charset="0"/>
              <a:ea typeface="Roboto Black" panose="02000000000000000000" pitchFamily="2" charset="0"/>
            </a:endParaRPr>
          </a:p>
          <a:p>
            <a:pPr marL="285758" indent="-285758" defTabSz="914424">
              <a:buFontTx/>
              <a:buChar char="-"/>
              <a:defRPr/>
            </a:pPr>
            <a:r>
              <a:rPr lang="en-US" dirty="0">
                <a:solidFill>
                  <a:schemeClr val="tx1">
                    <a:lumMod val="50000"/>
                    <a:lumOff val="50000"/>
                  </a:schemeClr>
                </a:solidFill>
                <a:latin typeface="Roboto Black" panose="02000000000000000000" pitchFamily="2" charset="0"/>
                <a:ea typeface="Roboto Black" panose="02000000000000000000" pitchFamily="2" charset="0"/>
              </a:rPr>
              <a:t> </a:t>
            </a:r>
            <a:r>
              <a:rPr lang="en-US" sz="3600" dirty="0">
                <a:solidFill>
                  <a:schemeClr val="tx1">
                    <a:lumMod val="50000"/>
                    <a:lumOff val="50000"/>
                  </a:schemeClr>
                </a:solidFill>
                <a:latin typeface="Roboto Black" panose="02000000000000000000" pitchFamily="2" charset="0"/>
                <a:ea typeface="Roboto Black" panose="02000000000000000000" pitchFamily="2" charset="0"/>
              </a:rPr>
              <a:t>98% </a:t>
            </a:r>
            <a:r>
              <a:rPr lang="en-US" dirty="0">
                <a:solidFill>
                  <a:srgbClr val="3E3E3E"/>
                </a:solidFill>
                <a:latin typeface="Roboto Light" panose="02000000000000000000" pitchFamily="2" charset="0"/>
                <a:ea typeface="Roboto Light" panose="02000000000000000000" pitchFamily="2" charset="0"/>
              </a:rPr>
              <a:t>d'ingrédients d'origine naturelle </a:t>
            </a:r>
            <a:r>
              <a:rPr lang="en-US" dirty="0" err="1">
                <a:solidFill>
                  <a:srgbClr val="3E3E3E"/>
                </a:solidFill>
                <a:latin typeface="Roboto Light" panose="02000000000000000000" pitchFamily="2" charset="0"/>
                <a:ea typeface="Roboto Light" panose="02000000000000000000" pitchFamily="2" charset="0"/>
              </a:rPr>
              <a:t>dont</a:t>
            </a:r>
            <a:r>
              <a:rPr lang="en-US" dirty="0">
                <a:solidFill>
                  <a:srgbClr val="3E3E3E"/>
                </a:solidFill>
                <a:latin typeface="Roboto Light" panose="02000000000000000000" pitchFamily="2" charset="0"/>
                <a:ea typeface="Roboto Light" panose="02000000000000000000" pitchFamily="2" charset="0"/>
              </a:rPr>
              <a:t> </a:t>
            </a:r>
            <a:r>
              <a:rPr lang="en-US" sz="3600" dirty="0">
                <a:solidFill>
                  <a:schemeClr val="tx1">
                    <a:lumMod val="50000"/>
                    <a:lumOff val="50000"/>
                  </a:schemeClr>
                </a:solidFill>
                <a:latin typeface="Roboto Black" panose="02000000000000000000" pitchFamily="2" charset="0"/>
                <a:ea typeface="Roboto Black" panose="02000000000000000000" pitchFamily="2" charset="0"/>
              </a:rPr>
              <a:t>20% </a:t>
            </a:r>
            <a:r>
              <a:rPr lang="en-US" b="1" dirty="0">
                <a:solidFill>
                  <a:srgbClr val="3E3E3E"/>
                </a:solidFill>
                <a:latin typeface="Roboto Light" panose="02000000000000000000" pitchFamily="2" charset="0"/>
                <a:ea typeface="Roboto Light" panose="02000000000000000000" pitchFamily="2" charset="0"/>
              </a:rPr>
              <a:t>d'origine biologique </a:t>
            </a:r>
          </a:p>
          <a:p>
            <a:pPr defTabSz="914424">
              <a:defRPr/>
            </a:pPr>
            <a:endParaRPr lang="en-US" b="1" dirty="0">
              <a:solidFill>
                <a:srgbClr val="3E3E3E"/>
              </a:solidFill>
              <a:latin typeface="Roboto Black" panose="02000000000000000000" pitchFamily="2" charset="0"/>
              <a:ea typeface="Roboto Black" panose="02000000000000000000" pitchFamily="2" charset="0"/>
            </a:endParaRPr>
          </a:p>
          <a:p>
            <a:pPr marL="285758" indent="-285758" defTabSz="914424">
              <a:buFontTx/>
              <a:buChar char="-"/>
              <a:defRPr/>
            </a:pPr>
            <a:r>
              <a:rPr lang="en-US" dirty="0">
                <a:solidFill>
                  <a:srgbClr val="3E3E3E"/>
                </a:solidFill>
                <a:latin typeface="Roboto Light" panose="02000000000000000000" pitchFamily="2" charset="0"/>
                <a:ea typeface="Roboto Light" panose="02000000000000000000" pitchFamily="2" charset="0"/>
              </a:rPr>
              <a:t>Principaux ingrédients :</a:t>
            </a:r>
          </a:p>
        </p:txBody>
      </p:sp>
      <p:sp>
        <p:nvSpPr>
          <p:cNvPr id="2" name="Rectangle 1"/>
          <p:cNvSpPr/>
          <p:nvPr/>
        </p:nvSpPr>
        <p:spPr>
          <a:xfrm>
            <a:off x="10263446" y="5256592"/>
            <a:ext cx="1928555" cy="461665"/>
          </a:xfrm>
          <a:prstGeom prst="rect">
            <a:avLst/>
          </a:prstGeom>
        </p:spPr>
        <p:txBody>
          <a:bodyPr wrap="square">
            <a:spAutoFit/>
          </a:bodyPr>
          <a:lstStyle/>
          <a:p>
            <a:pPr algn="ctr" defTabSz="914424">
              <a:defRPr/>
            </a:pPr>
            <a:r>
              <a:rPr lang="fr-FR" sz="1200" dirty="0">
                <a:solidFill>
                  <a:srgbClr val="3E3E3E"/>
                </a:solidFill>
                <a:latin typeface="Roboto Light" panose="02000000000000000000" pitchFamily="2" charset="0"/>
                <a:ea typeface="Roboto Light" panose="02000000000000000000" pitchFamily="2" charset="0"/>
              </a:rPr>
              <a:t>Tube recyclable de 15 ml</a:t>
            </a:r>
            <a:br>
              <a:rPr lang="fr-FR" sz="1200" u="sng" dirty="0">
                <a:solidFill>
                  <a:srgbClr val="3E3E3E"/>
                </a:solidFill>
                <a:latin typeface="Roboto Light" panose="02000000000000000000" pitchFamily="2" charset="0"/>
                <a:ea typeface="Roboto Light" panose="02000000000000000000" pitchFamily="2" charset="0"/>
              </a:rPr>
            </a:br>
            <a:r>
              <a:rPr lang="fr-FR" sz="1200" dirty="0">
                <a:solidFill>
                  <a:srgbClr val="3E3E3E"/>
                </a:solidFill>
                <a:latin typeface="Roboto Light" panose="02000000000000000000" pitchFamily="2" charset="0"/>
                <a:ea typeface="Roboto Light" panose="02000000000000000000" pitchFamily="2" charset="0"/>
              </a:rPr>
              <a:t>Etui FSC </a:t>
            </a:r>
            <a:r>
              <a:rPr lang="fr-FR" sz="1200" dirty="0" err="1">
                <a:solidFill>
                  <a:srgbClr val="3E3E3E"/>
                </a:solidFill>
                <a:latin typeface="Roboto Light" panose="02000000000000000000" pitchFamily="2" charset="0"/>
                <a:ea typeface="Roboto Light" panose="02000000000000000000" pitchFamily="2" charset="0"/>
              </a:rPr>
              <a:t>sans notice</a:t>
            </a:r>
            <a:endParaRPr lang="fr-FR" sz="1200" dirty="0">
              <a:solidFill>
                <a:prstClr val="black"/>
              </a:solidFill>
              <a:latin typeface="Roboto Light"/>
            </a:endParaRPr>
          </a:p>
        </p:txBody>
      </p:sp>
      <p:pic>
        <p:nvPicPr>
          <p:cNvPr id="5" name="Image 4" descr="Une image contenant texte, tasse, articles de toilette, crème pour la peau&#10;&#10;Description générée automatiquement">
            <a:extLst>
              <a:ext uri="{FF2B5EF4-FFF2-40B4-BE49-F238E27FC236}">
                <a16:creationId xmlns:a16="http://schemas.microsoft.com/office/drawing/2014/main" id="{E6B7C28E-F13E-D5B8-2C6E-72C21BEDB0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463518" y="1508687"/>
            <a:ext cx="1620512" cy="3692307"/>
          </a:xfrm>
          <a:prstGeom prst="rect">
            <a:avLst/>
          </a:prstGeom>
        </p:spPr>
      </p:pic>
      <p:sp>
        <p:nvSpPr>
          <p:cNvPr id="12" name="ZoneTexte 11">
            <a:extLst>
              <a:ext uri="{FF2B5EF4-FFF2-40B4-BE49-F238E27FC236}">
                <a16:creationId xmlns:a16="http://schemas.microsoft.com/office/drawing/2014/main" id="{A356A837-5C09-BAE7-6C68-41E56DB62653}"/>
              </a:ext>
            </a:extLst>
          </p:cNvPr>
          <p:cNvSpPr txBox="1"/>
          <p:nvPr/>
        </p:nvSpPr>
        <p:spPr>
          <a:xfrm>
            <a:off x="1928553" y="1052329"/>
            <a:ext cx="8334893" cy="461665"/>
          </a:xfrm>
          <a:prstGeom prst="rect">
            <a:avLst/>
          </a:prstGeom>
          <a:noFill/>
        </p:spPr>
        <p:txBody>
          <a:bodyPr wrap="square">
            <a:spAutoFit/>
          </a:bodyPr>
          <a:lstStyle/>
          <a:p>
            <a:pPr algn="ctr" defTabSz="914424">
              <a:defRPr/>
            </a:pPr>
            <a:r>
              <a:rPr lang="en-US" sz="2400" dirty="0">
                <a:solidFill>
                  <a:srgbClr val="3E3E3E"/>
                </a:solidFill>
                <a:latin typeface="Roboto Light "/>
                <a:ea typeface="Roboto Black" panose="02000000000000000000" pitchFamily="2" charset="0"/>
              </a:rPr>
              <a:t>Une nouvelle formule plus propre et plus naturelle</a:t>
            </a:r>
            <a:endParaRPr lang="en-US" sz="2400" strike="sngStrike" dirty="0">
              <a:solidFill>
                <a:srgbClr val="3E3E3E"/>
              </a:solidFill>
              <a:latin typeface="Roboto Light "/>
              <a:ea typeface="Roboto Black" panose="02000000000000000000" pitchFamily="2" charset="0"/>
            </a:endParaRPr>
          </a:p>
        </p:txBody>
      </p:sp>
      <p:sp>
        <p:nvSpPr>
          <p:cNvPr id="9" name="ZoneTexte 8">
            <a:extLst>
              <a:ext uri="{FF2B5EF4-FFF2-40B4-BE49-F238E27FC236}">
                <a16:creationId xmlns:a16="http://schemas.microsoft.com/office/drawing/2014/main" id="{3D75A522-FADA-71C6-4D0D-6A6B69713FCC}"/>
              </a:ext>
            </a:extLst>
          </p:cNvPr>
          <p:cNvSpPr txBox="1"/>
          <p:nvPr/>
        </p:nvSpPr>
        <p:spPr>
          <a:xfrm>
            <a:off x="4252736" y="6165733"/>
            <a:ext cx="1996880" cy="338554"/>
          </a:xfrm>
          <a:prstGeom prst="rect">
            <a:avLst/>
          </a:prstGeom>
          <a:noFill/>
        </p:spPr>
        <p:txBody>
          <a:bodyPr wrap="square" rtlCol="0">
            <a:spAutoFit/>
          </a:bodyPr>
          <a:lstStyle/>
          <a:p>
            <a:pPr algn="ctr" defTabSz="914446"/>
            <a:r>
              <a:rPr lang="fr-FR" sz="1600" dirty="0">
                <a:solidFill>
                  <a:srgbClr val="3E3E3E"/>
                </a:solidFill>
                <a:latin typeface="Roboto Black" panose="02000000000000000000" pitchFamily="2" charset="0"/>
                <a:ea typeface="Roboto Black" panose="02000000000000000000" pitchFamily="2" charset="0"/>
              </a:rPr>
              <a:t>Niacinamide</a:t>
            </a:r>
          </a:p>
        </p:txBody>
      </p:sp>
      <p:sp>
        <p:nvSpPr>
          <p:cNvPr id="15" name="ZoneTexte 14">
            <a:extLst>
              <a:ext uri="{FF2B5EF4-FFF2-40B4-BE49-F238E27FC236}">
                <a16:creationId xmlns:a16="http://schemas.microsoft.com/office/drawing/2014/main" id="{A94DCF6E-F445-324C-CFB4-D4348147284A}"/>
              </a:ext>
            </a:extLst>
          </p:cNvPr>
          <p:cNvSpPr txBox="1"/>
          <p:nvPr/>
        </p:nvSpPr>
        <p:spPr>
          <a:xfrm>
            <a:off x="609349" y="6188673"/>
            <a:ext cx="2682652" cy="338554"/>
          </a:xfrm>
          <a:prstGeom prst="rect">
            <a:avLst/>
          </a:prstGeom>
          <a:noFill/>
        </p:spPr>
        <p:txBody>
          <a:bodyPr wrap="square">
            <a:spAutoFit/>
          </a:bodyPr>
          <a:lstStyle/>
          <a:p>
            <a:pPr algn="ctr" defTabSz="914446"/>
            <a:r>
              <a:rPr lang="en-US" sz="1600" dirty="0">
                <a:solidFill>
                  <a:srgbClr val="3E3E3E"/>
                </a:solidFill>
                <a:latin typeface="Roboto Black" panose="02000000000000000000" pitchFamily="2" charset="0"/>
                <a:ea typeface="Roboto Black" panose="02000000000000000000" pitchFamily="2" charset="0"/>
              </a:rPr>
              <a:t>Camomille biologique </a:t>
            </a:r>
            <a:endParaRPr lang="fr-FR" sz="1600" dirty="0">
              <a:solidFill>
                <a:srgbClr val="3E3E3E"/>
              </a:solidFill>
              <a:latin typeface="Roboto Black" panose="02000000000000000000" pitchFamily="2" charset="0"/>
              <a:ea typeface="Roboto Black" panose="02000000000000000000" pitchFamily="2" charset="0"/>
            </a:endParaRPr>
          </a:p>
        </p:txBody>
      </p:sp>
      <p:sp>
        <p:nvSpPr>
          <p:cNvPr id="16" name="ZoneTexte 15">
            <a:extLst>
              <a:ext uri="{FF2B5EF4-FFF2-40B4-BE49-F238E27FC236}">
                <a16:creationId xmlns:a16="http://schemas.microsoft.com/office/drawing/2014/main" id="{6EE416C3-EE76-FA8A-F447-0040135F7A15}"/>
              </a:ext>
            </a:extLst>
          </p:cNvPr>
          <p:cNvSpPr txBox="1"/>
          <p:nvPr/>
        </p:nvSpPr>
        <p:spPr>
          <a:xfrm>
            <a:off x="3618118" y="5031717"/>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pic>
        <p:nvPicPr>
          <p:cNvPr id="4" name="Image 3">
            <a:extLst>
              <a:ext uri="{FF2B5EF4-FFF2-40B4-BE49-F238E27FC236}">
                <a16:creationId xmlns:a16="http://schemas.microsoft.com/office/drawing/2014/main" id="{836AF607-5272-6CDF-80B3-5EC194F9D7AA}"/>
              </a:ext>
            </a:extLst>
          </p:cNvPr>
          <p:cNvPicPr>
            <a:picLocks noChangeAspect="1"/>
          </p:cNvPicPr>
          <p:nvPr/>
        </p:nvPicPr>
        <p:blipFill>
          <a:blip r:embed="rId4"/>
          <a:stretch>
            <a:fillRect/>
          </a:stretch>
        </p:blipFill>
        <p:spPr>
          <a:xfrm>
            <a:off x="961868" y="4641146"/>
            <a:ext cx="1933370" cy="1230891"/>
          </a:xfrm>
          <a:prstGeom prst="rect">
            <a:avLst/>
          </a:prstGeom>
        </p:spPr>
      </p:pic>
      <p:pic>
        <p:nvPicPr>
          <p:cNvPr id="11" name="Image 10">
            <a:extLst>
              <a:ext uri="{FF2B5EF4-FFF2-40B4-BE49-F238E27FC236}">
                <a16:creationId xmlns:a16="http://schemas.microsoft.com/office/drawing/2014/main" id="{24CBA952-AF61-9174-E45E-16E7B12B58DE}"/>
              </a:ext>
            </a:extLst>
          </p:cNvPr>
          <p:cNvPicPr>
            <a:picLocks noChangeAspect="1"/>
          </p:cNvPicPr>
          <p:nvPr/>
        </p:nvPicPr>
        <p:blipFill>
          <a:blip r:embed="rId5"/>
          <a:stretch>
            <a:fillRect/>
          </a:stretch>
        </p:blipFill>
        <p:spPr>
          <a:xfrm>
            <a:off x="4532454" y="4641146"/>
            <a:ext cx="1439139" cy="1178066"/>
          </a:xfrm>
          <a:prstGeom prst="rect">
            <a:avLst/>
          </a:prstGeom>
        </p:spPr>
      </p:pic>
      <p:pic>
        <p:nvPicPr>
          <p:cNvPr id="13" name="Image 12">
            <a:extLst>
              <a:ext uri="{FF2B5EF4-FFF2-40B4-BE49-F238E27FC236}">
                <a16:creationId xmlns:a16="http://schemas.microsoft.com/office/drawing/2014/main" id="{4E547906-95CD-70D9-7604-430CDE133CCC}"/>
              </a:ext>
            </a:extLst>
          </p:cNvPr>
          <p:cNvPicPr>
            <a:picLocks noChangeAspect="1"/>
          </p:cNvPicPr>
          <p:nvPr/>
        </p:nvPicPr>
        <p:blipFill>
          <a:blip r:embed="rId6"/>
          <a:stretch>
            <a:fillRect/>
          </a:stretch>
        </p:blipFill>
        <p:spPr>
          <a:xfrm>
            <a:off x="7387163" y="4641146"/>
            <a:ext cx="2048708" cy="1327236"/>
          </a:xfrm>
          <a:prstGeom prst="rect">
            <a:avLst/>
          </a:prstGeom>
        </p:spPr>
      </p:pic>
      <p:sp>
        <p:nvSpPr>
          <p:cNvPr id="17" name="ZoneTexte 16">
            <a:extLst>
              <a:ext uri="{FF2B5EF4-FFF2-40B4-BE49-F238E27FC236}">
                <a16:creationId xmlns:a16="http://schemas.microsoft.com/office/drawing/2014/main" id="{2E38CDFC-442C-027D-0E99-8413478DA0DE}"/>
              </a:ext>
            </a:extLst>
          </p:cNvPr>
          <p:cNvSpPr txBox="1"/>
          <p:nvPr/>
        </p:nvSpPr>
        <p:spPr>
          <a:xfrm>
            <a:off x="6438882" y="5005452"/>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sp>
        <p:nvSpPr>
          <p:cNvPr id="18" name="ZoneTexte 17">
            <a:extLst>
              <a:ext uri="{FF2B5EF4-FFF2-40B4-BE49-F238E27FC236}">
                <a16:creationId xmlns:a16="http://schemas.microsoft.com/office/drawing/2014/main" id="{7674CC0C-2603-C337-A607-9528BA72161A}"/>
              </a:ext>
            </a:extLst>
          </p:cNvPr>
          <p:cNvSpPr txBox="1"/>
          <p:nvPr/>
        </p:nvSpPr>
        <p:spPr>
          <a:xfrm>
            <a:off x="6997898" y="6188673"/>
            <a:ext cx="2842690" cy="338554"/>
          </a:xfrm>
          <a:prstGeom prst="rect">
            <a:avLst/>
          </a:prstGeom>
          <a:noFill/>
        </p:spPr>
        <p:txBody>
          <a:bodyPr wrap="square" rtlCol="0">
            <a:spAutoFit/>
          </a:bodyPr>
          <a:lstStyle/>
          <a:p>
            <a:pPr algn="ctr" defTabSz="914446"/>
            <a:r>
              <a:rPr lang="fr-FR" sz="1600" dirty="0">
                <a:solidFill>
                  <a:srgbClr val="3E3E3E"/>
                </a:solidFill>
                <a:latin typeface="Roboto Black" panose="02000000000000000000" pitchFamily="2" charset="0"/>
                <a:ea typeface="Roboto Black" panose="02000000000000000000" pitchFamily="2" charset="0"/>
              </a:rPr>
              <a:t>Trio de cire végétales</a:t>
            </a:r>
          </a:p>
        </p:txBody>
      </p:sp>
      <p:sp>
        <p:nvSpPr>
          <p:cNvPr id="3" name="Espace réservé du titre 1">
            <a:extLst>
              <a:ext uri="{FF2B5EF4-FFF2-40B4-BE49-F238E27FC236}">
                <a16:creationId xmlns:a16="http://schemas.microsoft.com/office/drawing/2014/main" id="{9EB1405C-282A-DA9D-7840-FE8F02E10A3D}"/>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spTree>
    <p:extLst>
      <p:ext uri="{BB962C8B-B14F-4D97-AF65-F5344CB8AC3E}">
        <p14:creationId xmlns:p14="http://schemas.microsoft.com/office/powerpoint/2010/main" val="35605256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fade">
                                      <p:cBhvr>
                                        <p:cTn id="22" dur="1000"/>
                                        <p:tgtEl>
                                          <p:spTgt spid="4"/>
                                        </p:tgtEl>
                                      </p:cBhvr>
                                    </p:animEffect>
                                    <p:anim calcmode="lin" valueType="num">
                                      <p:cBhvr>
                                        <p:cTn id="23" dur="1000" fill="hold"/>
                                        <p:tgtEl>
                                          <p:spTgt spid="4"/>
                                        </p:tgtEl>
                                        <p:attrNameLst>
                                          <p:attrName>ppt_x</p:attrName>
                                        </p:attrNameLst>
                                      </p:cBhvr>
                                      <p:tavLst>
                                        <p:tav tm="0">
                                          <p:val>
                                            <p:strVal val="#ppt_x"/>
                                          </p:val>
                                        </p:tav>
                                        <p:tav tm="100000">
                                          <p:val>
                                            <p:strVal val="#ppt_x"/>
                                          </p:val>
                                        </p:tav>
                                      </p:tavLst>
                                    </p:anim>
                                    <p:anim calcmode="lin" valueType="num">
                                      <p:cBhvr>
                                        <p:cTn id="24" dur="1000" fill="hold"/>
                                        <p:tgtEl>
                                          <p:spTgt spid="4"/>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7" grpId="0"/>
      <p:bldP spid="18"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485765-DB2F-EA50-09F7-D3518294944C}"/>
              </a:ext>
            </a:extLst>
          </p:cNvPr>
          <p:cNvSpPr txBox="1"/>
          <p:nvPr/>
        </p:nvSpPr>
        <p:spPr>
          <a:xfrm>
            <a:off x="2223868" y="63648"/>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Camomille</a:t>
            </a:r>
          </a:p>
        </p:txBody>
      </p:sp>
      <p:sp>
        <p:nvSpPr>
          <p:cNvPr id="4" name="Espace réservé du texte 1">
            <a:extLst>
              <a:ext uri="{FF2B5EF4-FFF2-40B4-BE49-F238E27FC236}">
                <a16:creationId xmlns:a16="http://schemas.microsoft.com/office/drawing/2014/main" id="{69C41216-327E-01EF-6632-436BAF1B1F7D}"/>
              </a:ext>
            </a:extLst>
          </p:cNvPr>
          <p:cNvSpPr txBox="1">
            <a:spLocks/>
          </p:cNvSpPr>
          <p:nvPr/>
        </p:nvSpPr>
        <p:spPr>
          <a:xfrm>
            <a:off x="1019153" y="1784679"/>
            <a:ext cx="11172847" cy="1492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Nom INCI : </a:t>
            </a:r>
            <a:r>
              <a:rPr lang="fr-FR" i="1" dirty="0" err="1"/>
              <a:t>Anthemis</a:t>
            </a:r>
            <a:r>
              <a:rPr lang="fr-FR" i="1" dirty="0"/>
              <a:t> </a:t>
            </a:r>
            <a:r>
              <a:rPr lang="fr-FR" i="1" dirty="0" err="1"/>
              <a:t>nobilis</a:t>
            </a:r>
            <a:r>
              <a:rPr lang="fr-FR" dirty="0"/>
              <a:t> Flower </a:t>
            </a:r>
            <a:r>
              <a:rPr lang="fr-FR" dirty="0" err="1"/>
              <a:t>Extract</a:t>
            </a:r>
            <a:endParaRPr lang="fr-FR" dirty="0"/>
          </a:p>
          <a:p>
            <a:endParaRPr lang="fr-FR" sz="700" dirty="0"/>
          </a:p>
          <a:p>
            <a:r>
              <a:rPr lang="fr-FR" b="0" u="none" dirty="0"/>
              <a:t>L'extrait de camomille possède plusieurs activités protectrices :</a:t>
            </a:r>
          </a:p>
          <a:p>
            <a:pPr marL="285750" indent="-285750">
              <a:buFont typeface="Arial" panose="020B0604020202020204" pitchFamily="34" charset="0"/>
              <a:buChar char="•"/>
            </a:pPr>
            <a:r>
              <a:rPr lang="fr-FR" b="0" u="none" dirty="0"/>
              <a:t>Antioxydant : Neutralise les radicaux libres, protège les cellules et les membranes contre les dommages oxydatifs.</a:t>
            </a:r>
          </a:p>
          <a:p>
            <a:pPr marL="285750" indent="-285750">
              <a:buFont typeface="Arial" panose="020B0604020202020204" pitchFamily="34" charset="0"/>
              <a:buChar char="•"/>
            </a:pPr>
            <a:r>
              <a:rPr lang="fr-FR" b="0" u="none" dirty="0"/>
              <a:t>Apaisant : Réduit l’inflammation en régulant la réponse anti-inflammatoire.</a:t>
            </a:r>
          </a:p>
          <a:p>
            <a:pPr marL="285750" indent="-285750">
              <a:buFont typeface="Arial" panose="020B0604020202020204" pitchFamily="34" charset="0"/>
              <a:buChar char="•"/>
            </a:pPr>
            <a:r>
              <a:rPr lang="fr-FR" b="0" u="none" dirty="0"/>
              <a:t>Régénérant : Accélère la cicatrisation et favorise la réparation de la peau.</a:t>
            </a:r>
          </a:p>
          <a:p>
            <a:pPr marL="285750" indent="-285750">
              <a:buFont typeface="Arial" panose="020B0604020202020204" pitchFamily="34" charset="0"/>
              <a:buChar char="•"/>
            </a:pPr>
            <a:r>
              <a:rPr lang="fr-FR" b="0" u="none" dirty="0"/>
              <a:t>Antiseptique : Inhibe la prolifération de micro-organismes pathogènes (bactéries, levures, champignons) </a:t>
            </a:r>
            <a:endParaRPr lang="fr-FR" u="none" dirty="0"/>
          </a:p>
        </p:txBody>
      </p:sp>
      <p:sp>
        <p:nvSpPr>
          <p:cNvPr id="5" name="ZoneTexte 4">
            <a:extLst>
              <a:ext uri="{FF2B5EF4-FFF2-40B4-BE49-F238E27FC236}">
                <a16:creationId xmlns:a16="http://schemas.microsoft.com/office/drawing/2014/main" id="{63DD9EA5-20DA-1C67-9523-371C7F224210}"/>
              </a:ext>
            </a:extLst>
          </p:cNvPr>
          <p:cNvSpPr txBox="1"/>
          <p:nvPr/>
        </p:nvSpPr>
        <p:spPr>
          <a:xfrm>
            <a:off x="1019153" y="4094566"/>
            <a:ext cx="9496447" cy="1708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l"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pPr algn="just"/>
            <a:r>
              <a:rPr lang="fr-FR" dirty="0"/>
              <a:t>Composition</a:t>
            </a:r>
            <a:endParaRPr lang="fr-FR" b="0" u="none" dirty="0"/>
          </a:p>
          <a:p>
            <a:pPr algn="just"/>
            <a:endParaRPr lang="fr-FR" sz="700" b="0" u="none" dirty="0"/>
          </a:p>
          <a:p>
            <a:pPr algn="just"/>
            <a:r>
              <a:rPr lang="fr-FR" b="0" u="none" dirty="0"/>
              <a:t>L'extrait de camomille est riche en :</a:t>
            </a:r>
          </a:p>
          <a:p>
            <a:pPr marL="285750" indent="-285750" algn="just">
              <a:buFont typeface="Arial" panose="020B0604020202020204" pitchFamily="34" charset="0"/>
              <a:buChar char="•"/>
            </a:pPr>
            <a:r>
              <a:rPr lang="fr-FR" b="0" u="none" dirty="0"/>
              <a:t>Composés phénoliques (flavonoïdes comme l'</a:t>
            </a:r>
            <a:r>
              <a:rPr lang="fr-FR" b="0" u="none" dirty="0" err="1"/>
              <a:t>apigénine</a:t>
            </a:r>
            <a:r>
              <a:rPr lang="fr-FR" b="0" u="none" dirty="0"/>
              <a:t> et la lutéoline)</a:t>
            </a:r>
          </a:p>
          <a:p>
            <a:pPr marL="285750" indent="-285750" algn="just">
              <a:buFont typeface="Arial" panose="020B0604020202020204" pitchFamily="34" charset="0"/>
              <a:buChar char="•"/>
            </a:pPr>
            <a:r>
              <a:rPr lang="fr-FR" b="0" u="none" dirty="0"/>
              <a:t>Acides organiques (acide ascorbique, citrique, malique)</a:t>
            </a:r>
          </a:p>
          <a:p>
            <a:pPr marL="285750" indent="-285750" algn="just">
              <a:buFont typeface="Arial" panose="020B0604020202020204" pitchFamily="34" charset="0"/>
              <a:buChar char="•"/>
            </a:pPr>
            <a:r>
              <a:rPr lang="fr-FR" b="0" u="none" dirty="0"/>
              <a:t>Oligosaccharides et polysaccharides (fibres, fructose, glucose, saccharose, tréhalose,...)</a:t>
            </a:r>
          </a:p>
          <a:p>
            <a:pPr marL="285750" indent="-285750" algn="just">
              <a:buFont typeface="Arial" panose="020B0604020202020204" pitchFamily="34" charset="0"/>
              <a:buChar char="•"/>
            </a:pPr>
            <a:r>
              <a:rPr lang="fr-FR" b="0" u="none" dirty="0"/>
              <a:t>Acides aminés et oligoéléments (comme le calcium, magnésium, potassium)</a:t>
            </a:r>
          </a:p>
          <a:p>
            <a:pPr algn="just"/>
            <a:endParaRPr lang="fr-FR" u="none" dirty="0"/>
          </a:p>
        </p:txBody>
      </p:sp>
      <p:pic>
        <p:nvPicPr>
          <p:cNvPr id="7" name="Image 6">
            <a:extLst>
              <a:ext uri="{FF2B5EF4-FFF2-40B4-BE49-F238E27FC236}">
                <a16:creationId xmlns:a16="http://schemas.microsoft.com/office/drawing/2014/main" id="{A011E276-BA37-673A-B357-50BB7B21507B}"/>
              </a:ext>
            </a:extLst>
          </p:cNvPr>
          <p:cNvPicPr>
            <a:picLocks noChangeAspect="1"/>
          </p:cNvPicPr>
          <p:nvPr/>
        </p:nvPicPr>
        <p:blipFill>
          <a:blip r:embed="rId3"/>
          <a:stretch>
            <a:fillRect/>
          </a:stretch>
        </p:blipFill>
        <p:spPr>
          <a:xfrm>
            <a:off x="8325853" y="4094566"/>
            <a:ext cx="3866147" cy="2422787"/>
          </a:xfrm>
          <a:prstGeom prst="rect">
            <a:avLst/>
          </a:prstGeom>
        </p:spPr>
      </p:pic>
    </p:spTree>
    <p:extLst>
      <p:ext uri="{BB962C8B-B14F-4D97-AF65-F5344CB8AC3E}">
        <p14:creationId xmlns:p14="http://schemas.microsoft.com/office/powerpoint/2010/main" val="6361964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485765-DB2F-EA50-09F7-D3518294944C}"/>
              </a:ext>
            </a:extLst>
          </p:cNvPr>
          <p:cNvSpPr txBox="1"/>
          <p:nvPr/>
        </p:nvSpPr>
        <p:spPr>
          <a:xfrm>
            <a:off x="2223868" y="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Niacinamide</a:t>
            </a:r>
          </a:p>
        </p:txBody>
      </p:sp>
      <p:sp>
        <p:nvSpPr>
          <p:cNvPr id="4" name="Espace réservé du texte 1">
            <a:extLst>
              <a:ext uri="{FF2B5EF4-FFF2-40B4-BE49-F238E27FC236}">
                <a16:creationId xmlns:a16="http://schemas.microsoft.com/office/drawing/2014/main" id="{69C41216-327E-01EF-6632-436BAF1B1F7D}"/>
              </a:ext>
            </a:extLst>
          </p:cNvPr>
          <p:cNvSpPr txBox="1">
            <a:spLocks/>
          </p:cNvSpPr>
          <p:nvPr/>
        </p:nvSpPr>
        <p:spPr>
          <a:xfrm>
            <a:off x="1019154" y="1655307"/>
            <a:ext cx="11001986" cy="36471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ctr">
            <a:spAutoFit/>
          </a:bodyPr>
          <a:lstStyle>
            <a:defPPr>
              <a:defRPr kern="0"/>
            </a:defPPr>
            <a:lvl1pPr algn="just" rtl="0" eaLnBrk="1" fontAlgn="base" hangingPunct="1">
              <a:spcBef>
                <a:spcPct val="0"/>
              </a:spcBef>
              <a:spcAft>
                <a:spcPct val="0"/>
              </a:spcAft>
              <a:defRPr sz="1400" b="1" u="sng"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1pPr>
            <a:lvl2pPr marL="457200" lvl="1" algn="just" rtl="0" eaLnBrk="1" fontAlgn="base" hangingPunct="1">
              <a:spcBef>
                <a:spcPct val="0"/>
              </a:spcBef>
              <a:spcAft>
                <a:spcPct val="0"/>
              </a:spcAft>
              <a:defRPr sz="1400" kern="1200">
                <a:solidFill>
                  <a:srgbClr val="5F5F5F"/>
                </a:solidFill>
                <a:latin typeface="Roboto Light" panose="02000000000000000000" pitchFamily="2" charset="0"/>
                <a:ea typeface="Roboto Light" panose="02000000000000000000" pitchFamily="2" charset="0"/>
                <a:cs typeface="Roboto Light" panose="02000000000000000000" pitchFamily="2" charset="0"/>
              </a:defRPr>
            </a:lvl2pPr>
            <a:lvl3pPr marL="9144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a:lstStyle>
          <a:p>
            <a:r>
              <a:rPr lang="fr-FR" dirty="0"/>
              <a:t>Nom INCI : </a:t>
            </a:r>
            <a:r>
              <a:rPr lang="fr-FR" i="1" dirty="0"/>
              <a:t>Niacinamide</a:t>
            </a:r>
          </a:p>
          <a:p>
            <a:r>
              <a:rPr lang="fr-FR" i="1" dirty="0"/>
              <a:t>Nom d’usage : Niacinamide, vitamine PP, vitamine B3</a:t>
            </a:r>
          </a:p>
          <a:p>
            <a:endParaRPr lang="fr-FR" sz="700" dirty="0"/>
          </a:p>
          <a:p>
            <a:r>
              <a:rPr lang="fr-FR" b="0" u="none" dirty="0"/>
              <a:t>Multitudes de propriétés dont :</a:t>
            </a:r>
          </a:p>
          <a:p>
            <a:endParaRPr lang="fr-FR" b="0" u="none" dirty="0"/>
          </a:p>
          <a:p>
            <a:pPr marL="285750" indent="-285750">
              <a:buFont typeface="Arial" panose="020B0604020202020204" pitchFamily="34" charset="0"/>
              <a:buChar char="•"/>
            </a:pPr>
            <a:r>
              <a:rPr lang="fr-FR" u="none" dirty="0"/>
              <a:t>Anti-inflammatoire </a:t>
            </a:r>
            <a:r>
              <a:rPr lang="fr-FR" b="0" u="none" dirty="0"/>
              <a:t>: Apaiser et calmer les peaux sujettes aux inflammations ou aux rougeurs, notamment en réduisant la synthèse de cytokines pro-inflammatoires </a:t>
            </a:r>
          </a:p>
          <a:p>
            <a:pPr marL="285750" indent="-285750">
              <a:buFont typeface="Arial" panose="020B0604020202020204" pitchFamily="34" charset="0"/>
              <a:buChar char="•"/>
            </a:pPr>
            <a:endParaRPr lang="fr-FR" b="0" u="none" dirty="0"/>
          </a:p>
          <a:p>
            <a:pPr marL="285750" indent="-285750">
              <a:buFont typeface="Arial" panose="020B0604020202020204" pitchFamily="34" charset="0"/>
              <a:buChar char="•"/>
            </a:pPr>
            <a:r>
              <a:rPr lang="fr-FR" u="none" dirty="0"/>
              <a:t>Antioxydante</a:t>
            </a:r>
            <a:r>
              <a:rPr lang="fr-FR" b="0" u="none" dirty="0"/>
              <a:t> : Protéger la peau de l'attaque des radicaux libres, connus pour induire la formation de signes du vieillissement prématurés</a:t>
            </a:r>
          </a:p>
          <a:p>
            <a:pPr marL="285750" indent="-285750">
              <a:buFont typeface="Arial" panose="020B0604020202020204" pitchFamily="34" charset="0"/>
              <a:buChar char="•"/>
            </a:pPr>
            <a:endParaRPr lang="fr-FR" b="0" u="none" dirty="0"/>
          </a:p>
          <a:p>
            <a:pPr marL="285750" indent="-285750">
              <a:buFont typeface="Arial" panose="020B0604020202020204" pitchFamily="34" charset="0"/>
              <a:buChar char="•"/>
            </a:pPr>
            <a:r>
              <a:rPr lang="fr-FR" u="none" dirty="0"/>
              <a:t>Éclaircissante : </a:t>
            </a:r>
            <a:r>
              <a:rPr lang="fr-FR" b="0" u="none" dirty="0"/>
              <a:t>Estomper l'apparence des taches brunes par inhibition du transfert de la mélanine des mélanosomes présents à la base de l'épiderme vers les cellules épidermiques voisines (kératinocytes) </a:t>
            </a:r>
          </a:p>
          <a:p>
            <a:pPr marL="285750" indent="-285750">
              <a:buFont typeface="Arial" panose="020B0604020202020204" pitchFamily="34" charset="0"/>
              <a:buChar char="•"/>
            </a:pPr>
            <a:endParaRPr lang="fr-FR" b="0" u="none" dirty="0"/>
          </a:p>
          <a:p>
            <a:pPr marL="285750" indent="-285750">
              <a:buFont typeface="Arial" panose="020B0604020202020204" pitchFamily="34" charset="0"/>
              <a:buChar char="•"/>
            </a:pPr>
            <a:r>
              <a:rPr lang="fr-FR" u="none" dirty="0"/>
              <a:t>Hydratante : </a:t>
            </a:r>
            <a:r>
              <a:rPr lang="fr-FR" b="0" u="none" dirty="0"/>
              <a:t>Réduire la perte d'eau </a:t>
            </a:r>
            <a:r>
              <a:rPr lang="fr-FR" b="0" u="none" dirty="0" err="1"/>
              <a:t>transépidermique</a:t>
            </a:r>
            <a:r>
              <a:rPr lang="fr-FR" b="0" u="none" dirty="0"/>
              <a:t> et maintenir une teneur en humidité dans la peau en renforçant la fonction barrière de la peau soutenue par une augmentation de la production de céramides dans la couche cornée et une accélération de la différenciation des kératinocytes </a:t>
            </a:r>
          </a:p>
          <a:p>
            <a:pPr marL="285750" indent="-285750">
              <a:buFont typeface="Arial" panose="020B0604020202020204" pitchFamily="34" charset="0"/>
              <a:buChar char="•"/>
            </a:pPr>
            <a:endParaRPr lang="fr-FR" u="none" dirty="0"/>
          </a:p>
        </p:txBody>
      </p:sp>
      <p:pic>
        <p:nvPicPr>
          <p:cNvPr id="6" name="Image 5">
            <a:extLst>
              <a:ext uri="{FF2B5EF4-FFF2-40B4-BE49-F238E27FC236}">
                <a16:creationId xmlns:a16="http://schemas.microsoft.com/office/drawing/2014/main" id="{5B023472-B206-12C6-3CF9-78F64E108FD7}"/>
              </a:ext>
            </a:extLst>
          </p:cNvPr>
          <p:cNvPicPr>
            <a:picLocks noChangeAspect="1"/>
          </p:cNvPicPr>
          <p:nvPr/>
        </p:nvPicPr>
        <p:blipFill>
          <a:blip r:embed="rId3"/>
          <a:stretch>
            <a:fillRect/>
          </a:stretch>
        </p:blipFill>
        <p:spPr>
          <a:xfrm>
            <a:off x="10347159" y="5057551"/>
            <a:ext cx="1673980" cy="1635350"/>
          </a:xfrm>
          <a:prstGeom prst="rect">
            <a:avLst/>
          </a:prstGeom>
        </p:spPr>
      </p:pic>
    </p:spTree>
    <p:extLst>
      <p:ext uri="{BB962C8B-B14F-4D97-AF65-F5344CB8AC3E}">
        <p14:creationId xmlns:p14="http://schemas.microsoft.com/office/powerpoint/2010/main" val="3420989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a:extLst>
              <a:ext uri="{FF2B5EF4-FFF2-40B4-BE49-F238E27FC236}">
                <a16:creationId xmlns:a16="http://schemas.microsoft.com/office/drawing/2014/main" id="{7A485765-DB2F-EA50-09F7-D3518294944C}"/>
              </a:ext>
            </a:extLst>
          </p:cNvPr>
          <p:cNvSpPr txBox="1"/>
          <p:nvPr/>
        </p:nvSpPr>
        <p:spPr>
          <a:xfrm>
            <a:off x="2237954" y="78430"/>
            <a:ext cx="7744264" cy="553998"/>
          </a:xfrm>
          <a:prstGeom prst="rect">
            <a:avLst/>
          </a:prstGeom>
          <a:noFill/>
        </p:spPr>
        <p:txBody>
          <a:bodyPr wrap="square">
            <a:spAutoFit/>
          </a:bodyPr>
          <a:lstStyle>
            <a:defPPr>
              <a:defRPr kern="0"/>
            </a:defPPr>
            <a:lvl1pPr algn="ctr">
              <a:defRPr sz="3000">
                <a:solidFill>
                  <a:srgbClr val="3E3E3E"/>
                </a:solidFill>
                <a:effectLst/>
                <a:latin typeface="KyivType Sans2" pitchFamily="2" charset="77"/>
              </a:defRPr>
            </a:lvl1pPr>
          </a:lstStyle>
          <a:p>
            <a:r>
              <a:rPr lang="fr-FR" dirty="0"/>
              <a:t>Focus actif : Trio de cire végétales</a:t>
            </a:r>
          </a:p>
        </p:txBody>
      </p:sp>
      <p:sp>
        <p:nvSpPr>
          <p:cNvPr id="2" name="ZoneTexte 1">
            <a:extLst>
              <a:ext uri="{FF2B5EF4-FFF2-40B4-BE49-F238E27FC236}">
                <a16:creationId xmlns:a16="http://schemas.microsoft.com/office/drawing/2014/main" id="{4C8D0EF5-7579-49D0-30B7-7DE0DF78E9F2}"/>
              </a:ext>
            </a:extLst>
          </p:cNvPr>
          <p:cNvSpPr txBox="1"/>
          <p:nvPr/>
        </p:nvSpPr>
        <p:spPr>
          <a:xfrm>
            <a:off x="2223867" y="2352526"/>
            <a:ext cx="1666217" cy="306467"/>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CIRE DE RIZ</a:t>
            </a:r>
            <a:endParaRPr lang="fr-FR" sz="1200" dirty="0">
              <a:latin typeface="Roboto Light" panose="02000000000000000000" pitchFamily="2" charset="0"/>
              <a:ea typeface="Roboto Light" panose="02000000000000000000" pitchFamily="2" charset="0"/>
            </a:endParaRPr>
          </a:p>
        </p:txBody>
      </p:sp>
      <p:sp>
        <p:nvSpPr>
          <p:cNvPr id="5" name="ZoneTexte 4">
            <a:extLst>
              <a:ext uri="{FF2B5EF4-FFF2-40B4-BE49-F238E27FC236}">
                <a16:creationId xmlns:a16="http://schemas.microsoft.com/office/drawing/2014/main" id="{0ECFD18B-65F4-C219-6DA6-F933F5287163}"/>
              </a:ext>
            </a:extLst>
          </p:cNvPr>
          <p:cNvSpPr txBox="1"/>
          <p:nvPr/>
        </p:nvSpPr>
        <p:spPr>
          <a:xfrm>
            <a:off x="5262890" y="2352527"/>
            <a:ext cx="1666217" cy="306467"/>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CIRE DE CANDELILLA</a:t>
            </a:r>
            <a:endParaRPr lang="fr-FR" sz="1200" dirty="0">
              <a:latin typeface="Roboto Light" panose="02000000000000000000" pitchFamily="2" charset="0"/>
              <a:ea typeface="Roboto Light" panose="02000000000000000000" pitchFamily="2" charset="0"/>
            </a:endParaRPr>
          </a:p>
        </p:txBody>
      </p:sp>
      <p:sp>
        <p:nvSpPr>
          <p:cNvPr id="7" name="ZoneTexte 6">
            <a:extLst>
              <a:ext uri="{FF2B5EF4-FFF2-40B4-BE49-F238E27FC236}">
                <a16:creationId xmlns:a16="http://schemas.microsoft.com/office/drawing/2014/main" id="{B375EEC1-431A-5150-6245-B7C688CB0E62}"/>
              </a:ext>
            </a:extLst>
          </p:cNvPr>
          <p:cNvSpPr txBox="1"/>
          <p:nvPr/>
        </p:nvSpPr>
        <p:spPr>
          <a:xfrm>
            <a:off x="8301914" y="2352527"/>
            <a:ext cx="1666217" cy="306467"/>
          </a:xfrm>
          <a:prstGeom prst="roundRect">
            <a:avLst/>
          </a:prstGeom>
          <a:solidFill>
            <a:srgbClr val="DCD7FA"/>
          </a:solidFill>
          <a:ln w="3175">
            <a:noFill/>
          </a:ln>
        </p:spPr>
        <p:txBody>
          <a:bodyPr wrap="square" rtlCol="0">
            <a:spAutoFit/>
          </a:bodyPr>
          <a:lstStyle/>
          <a:p>
            <a:pPr algn="ctr"/>
            <a:r>
              <a:rPr lang="en-US" sz="1200" dirty="0">
                <a:latin typeface="Roboto Light" panose="02000000000000000000" pitchFamily="2" charset="0"/>
                <a:ea typeface="Roboto Light" panose="02000000000000000000" pitchFamily="2" charset="0"/>
              </a:rPr>
              <a:t>CIRE DE JOJOBA</a:t>
            </a:r>
            <a:endParaRPr lang="fr-FR" sz="1200" dirty="0">
              <a:latin typeface="Roboto Light" panose="02000000000000000000" pitchFamily="2" charset="0"/>
              <a:ea typeface="Roboto Light" panose="02000000000000000000" pitchFamily="2" charset="0"/>
            </a:endParaRPr>
          </a:p>
        </p:txBody>
      </p:sp>
      <p:sp>
        <p:nvSpPr>
          <p:cNvPr id="8" name="ZoneTexte 7">
            <a:extLst>
              <a:ext uri="{FF2B5EF4-FFF2-40B4-BE49-F238E27FC236}">
                <a16:creationId xmlns:a16="http://schemas.microsoft.com/office/drawing/2014/main" id="{0235C6CE-2B1B-D277-8315-A97F3EF8DA11}"/>
              </a:ext>
            </a:extLst>
          </p:cNvPr>
          <p:cNvSpPr txBox="1"/>
          <p:nvPr/>
        </p:nvSpPr>
        <p:spPr>
          <a:xfrm>
            <a:off x="2223867" y="2970713"/>
            <a:ext cx="1436833" cy="430887"/>
          </a:xfrm>
          <a:prstGeom prst="rect">
            <a:avLst/>
          </a:prstGeom>
          <a:noFill/>
        </p:spPr>
        <p:txBody>
          <a:bodyPr wrap="square" rtlCol="0">
            <a:spAutoFit/>
          </a:bodyPr>
          <a:lstStyle/>
          <a:p>
            <a:pPr algn="ctr"/>
            <a:r>
              <a:rPr lang="fr-FR" sz="1100" dirty="0">
                <a:solidFill>
                  <a:srgbClr val="565655"/>
                </a:solidFill>
                <a:latin typeface="Kyiv*Type Sans Regular"/>
              </a:rPr>
              <a:t>APPORTE TEXTURE POUDRÉE</a:t>
            </a:r>
          </a:p>
        </p:txBody>
      </p:sp>
      <p:sp>
        <p:nvSpPr>
          <p:cNvPr id="9" name="ZoneTexte 8">
            <a:extLst>
              <a:ext uri="{FF2B5EF4-FFF2-40B4-BE49-F238E27FC236}">
                <a16:creationId xmlns:a16="http://schemas.microsoft.com/office/drawing/2014/main" id="{AE7C6C96-F9E8-74FF-45D5-6FF38E01DA1D}"/>
              </a:ext>
            </a:extLst>
          </p:cNvPr>
          <p:cNvSpPr txBox="1"/>
          <p:nvPr/>
        </p:nvSpPr>
        <p:spPr>
          <a:xfrm>
            <a:off x="5377581" y="2970712"/>
            <a:ext cx="1436833" cy="430887"/>
          </a:xfrm>
          <a:prstGeom prst="rect">
            <a:avLst/>
          </a:prstGeom>
          <a:noFill/>
        </p:spPr>
        <p:txBody>
          <a:bodyPr wrap="square" rtlCol="0">
            <a:spAutoFit/>
          </a:bodyPr>
          <a:lstStyle/>
          <a:p>
            <a:pPr algn="ctr"/>
            <a:r>
              <a:rPr lang="fr-FR" sz="1100" dirty="0">
                <a:solidFill>
                  <a:srgbClr val="565655"/>
                </a:solidFill>
                <a:latin typeface="Kyiv*Type Sans Regular"/>
              </a:rPr>
              <a:t>APPORTE NUTRITION ET LIMITE LA PIE</a:t>
            </a:r>
          </a:p>
        </p:txBody>
      </p:sp>
      <p:sp>
        <p:nvSpPr>
          <p:cNvPr id="10" name="ZoneTexte 9">
            <a:extLst>
              <a:ext uri="{FF2B5EF4-FFF2-40B4-BE49-F238E27FC236}">
                <a16:creationId xmlns:a16="http://schemas.microsoft.com/office/drawing/2014/main" id="{FC9167E2-2CC4-782E-B867-C5C10EF4509A}"/>
              </a:ext>
            </a:extLst>
          </p:cNvPr>
          <p:cNvSpPr txBox="1"/>
          <p:nvPr/>
        </p:nvSpPr>
        <p:spPr>
          <a:xfrm>
            <a:off x="8046055" y="2970711"/>
            <a:ext cx="2177934" cy="430887"/>
          </a:xfrm>
          <a:prstGeom prst="rect">
            <a:avLst/>
          </a:prstGeom>
          <a:noFill/>
        </p:spPr>
        <p:txBody>
          <a:bodyPr wrap="square" rtlCol="0">
            <a:spAutoFit/>
          </a:bodyPr>
          <a:lstStyle/>
          <a:p>
            <a:pPr algn="ctr"/>
            <a:r>
              <a:rPr lang="fr-FR" sz="1100" dirty="0">
                <a:solidFill>
                  <a:srgbClr val="565655"/>
                </a:solidFill>
                <a:latin typeface="Kyiv*Type Sans Regular"/>
              </a:rPr>
              <a:t>FACILITE L’APPLICATION ET APPORTE DOUCEUR À LA PEAU</a:t>
            </a:r>
          </a:p>
        </p:txBody>
      </p:sp>
      <p:sp>
        <p:nvSpPr>
          <p:cNvPr id="11" name="ZoneTexte 10">
            <a:extLst>
              <a:ext uri="{FF2B5EF4-FFF2-40B4-BE49-F238E27FC236}">
                <a16:creationId xmlns:a16="http://schemas.microsoft.com/office/drawing/2014/main" id="{7B5E0791-C527-FC1A-485E-F925C0082408}"/>
              </a:ext>
            </a:extLst>
          </p:cNvPr>
          <p:cNvSpPr txBox="1"/>
          <p:nvPr/>
        </p:nvSpPr>
        <p:spPr>
          <a:xfrm>
            <a:off x="4366816" y="2336482"/>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sp>
        <p:nvSpPr>
          <p:cNvPr id="12" name="ZoneTexte 11">
            <a:extLst>
              <a:ext uri="{FF2B5EF4-FFF2-40B4-BE49-F238E27FC236}">
                <a16:creationId xmlns:a16="http://schemas.microsoft.com/office/drawing/2014/main" id="{B9BFF84B-CDB7-C689-3DEC-38183CCAA919}"/>
              </a:ext>
            </a:extLst>
          </p:cNvPr>
          <p:cNvSpPr txBox="1"/>
          <p:nvPr/>
        </p:nvSpPr>
        <p:spPr>
          <a:xfrm>
            <a:off x="7405839" y="2336482"/>
            <a:ext cx="419342" cy="338554"/>
          </a:xfrm>
          <a:prstGeom prst="rect">
            <a:avLst/>
          </a:prstGeom>
          <a:noFill/>
        </p:spPr>
        <p:txBody>
          <a:bodyPr wrap="square" rtlCol="0">
            <a:spAutoFit/>
          </a:bodyPr>
          <a:lstStyle/>
          <a:p>
            <a:pPr algn="ctr" defTabSz="914446"/>
            <a:r>
              <a:rPr lang="fr-FR" sz="1600" dirty="0">
                <a:solidFill>
                  <a:prstClr val="black"/>
                </a:solidFill>
                <a:latin typeface="Roboto Light"/>
              </a:rPr>
              <a:t>+</a:t>
            </a:r>
          </a:p>
        </p:txBody>
      </p:sp>
      <p:cxnSp>
        <p:nvCxnSpPr>
          <p:cNvPr id="14" name="Connecteur droit 13">
            <a:extLst>
              <a:ext uri="{FF2B5EF4-FFF2-40B4-BE49-F238E27FC236}">
                <a16:creationId xmlns:a16="http://schemas.microsoft.com/office/drawing/2014/main" id="{256ED263-4029-B0F9-6C8B-A7C585E27129}"/>
              </a:ext>
            </a:extLst>
          </p:cNvPr>
          <p:cNvCxnSpPr>
            <a:stCxn id="8" idx="2"/>
          </p:cNvCxnSpPr>
          <p:nvPr/>
        </p:nvCxnSpPr>
        <p:spPr>
          <a:xfrm>
            <a:off x="2942284" y="3401600"/>
            <a:ext cx="3153716" cy="876500"/>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cxnSp>
        <p:nvCxnSpPr>
          <p:cNvPr id="15" name="Connecteur droit 14">
            <a:extLst>
              <a:ext uri="{FF2B5EF4-FFF2-40B4-BE49-F238E27FC236}">
                <a16:creationId xmlns:a16="http://schemas.microsoft.com/office/drawing/2014/main" id="{CB2FA9F3-5FB5-4512-7FD8-55FBD33F988B}"/>
              </a:ext>
            </a:extLst>
          </p:cNvPr>
          <p:cNvCxnSpPr>
            <a:cxnSpLocks/>
          </p:cNvCxnSpPr>
          <p:nvPr/>
        </p:nvCxnSpPr>
        <p:spPr>
          <a:xfrm flipV="1">
            <a:off x="6137123" y="3406035"/>
            <a:ext cx="3096370" cy="872065"/>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cxnSp>
        <p:nvCxnSpPr>
          <p:cNvPr id="17" name="Connecteur droit 16">
            <a:extLst>
              <a:ext uri="{FF2B5EF4-FFF2-40B4-BE49-F238E27FC236}">
                <a16:creationId xmlns:a16="http://schemas.microsoft.com/office/drawing/2014/main" id="{730E0572-7D6F-8122-B48A-A7A35A2EF528}"/>
              </a:ext>
            </a:extLst>
          </p:cNvPr>
          <p:cNvCxnSpPr>
            <a:cxnSpLocks/>
            <a:endCxn id="9" idx="2"/>
          </p:cNvCxnSpPr>
          <p:nvPr/>
        </p:nvCxnSpPr>
        <p:spPr>
          <a:xfrm flipH="1" flipV="1">
            <a:off x="6095998" y="3401599"/>
            <a:ext cx="14088" cy="876501"/>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sp>
        <p:nvSpPr>
          <p:cNvPr id="20" name="ZoneTexte 19">
            <a:extLst>
              <a:ext uri="{FF2B5EF4-FFF2-40B4-BE49-F238E27FC236}">
                <a16:creationId xmlns:a16="http://schemas.microsoft.com/office/drawing/2014/main" id="{C02AED4A-AF88-13D2-08F5-85711B9163BC}"/>
              </a:ext>
            </a:extLst>
          </p:cNvPr>
          <p:cNvSpPr txBox="1"/>
          <p:nvPr/>
        </p:nvSpPr>
        <p:spPr>
          <a:xfrm>
            <a:off x="4951093" y="4436610"/>
            <a:ext cx="2303897" cy="919401"/>
          </a:xfrm>
          <a:prstGeom prst="roundRect">
            <a:avLst/>
          </a:prstGeom>
          <a:solidFill>
            <a:srgbClr val="DCD7FA"/>
          </a:solidFill>
          <a:ln w="3175">
            <a:noFill/>
          </a:ln>
        </p:spPr>
        <p:txBody>
          <a:bodyPr wrap="square" rtlCol="0">
            <a:spAutoFit/>
          </a:bodyPr>
          <a:lstStyle/>
          <a:p>
            <a:pPr algn="ctr"/>
            <a:endParaRPr lang="en-US" sz="1200" dirty="0">
              <a:latin typeface="Roboto Light" panose="02000000000000000000" pitchFamily="2" charset="0"/>
              <a:ea typeface="Roboto Light" panose="02000000000000000000" pitchFamily="2" charset="0"/>
            </a:endParaRPr>
          </a:p>
          <a:p>
            <a:pPr algn="ctr"/>
            <a:r>
              <a:rPr lang="en-US" sz="1200" dirty="0">
                <a:latin typeface="Roboto Light" panose="02000000000000000000" pitchFamily="2" charset="0"/>
                <a:ea typeface="Roboto Light" panose="02000000000000000000" pitchFamily="2" charset="0"/>
              </a:rPr>
              <a:t>COMPLEXE UNIQUE</a:t>
            </a:r>
          </a:p>
          <a:p>
            <a:pPr algn="ctr"/>
            <a:r>
              <a:rPr lang="en-US" sz="1200" dirty="0">
                <a:latin typeface="Roboto Light" panose="02000000000000000000" pitchFamily="2" charset="0"/>
                <a:ea typeface="Roboto Light" panose="02000000000000000000" pitchFamily="2" charset="0"/>
              </a:rPr>
              <a:t>TRIO DE CIRE VÉGÉTALES</a:t>
            </a:r>
          </a:p>
          <a:p>
            <a:pPr algn="ctr"/>
            <a:endParaRPr lang="fr-FR" sz="1200" dirty="0">
              <a:latin typeface="Roboto Light" panose="02000000000000000000" pitchFamily="2" charset="0"/>
              <a:ea typeface="Roboto Light" panose="02000000000000000000" pitchFamily="2" charset="0"/>
            </a:endParaRPr>
          </a:p>
        </p:txBody>
      </p:sp>
      <p:sp>
        <p:nvSpPr>
          <p:cNvPr id="21" name="ZoneTexte 20">
            <a:extLst>
              <a:ext uri="{FF2B5EF4-FFF2-40B4-BE49-F238E27FC236}">
                <a16:creationId xmlns:a16="http://schemas.microsoft.com/office/drawing/2014/main" id="{F821C4B6-9E68-398F-45AD-C0AA3417980A}"/>
              </a:ext>
            </a:extLst>
          </p:cNvPr>
          <p:cNvSpPr txBox="1"/>
          <p:nvPr/>
        </p:nvSpPr>
        <p:spPr>
          <a:xfrm>
            <a:off x="4263673" y="5582617"/>
            <a:ext cx="4417989" cy="1323439"/>
          </a:xfrm>
          <a:prstGeom prst="rect">
            <a:avLst/>
          </a:prstGeom>
          <a:noFill/>
        </p:spPr>
        <p:txBody>
          <a:bodyPr wrap="square" rtlCol="0">
            <a:spAutoFit/>
          </a:bodyPr>
          <a:lstStyle/>
          <a:p>
            <a:pPr marL="171450" indent="-171450" algn="just">
              <a:buFont typeface="Wingdings" panose="05000000000000000000" pitchFamily="2" charset="2"/>
              <a:buChar char="è"/>
            </a:pPr>
            <a:r>
              <a:rPr lang="fr-FR" sz="1200" dirty="0">
                <a:solidFill>
                  <a:srgbClr val="565655"/>
                </a:solidFill>
                <a:latin typeface="Kyiv*Type Sans Regular"/>
              </a:rPr>
              <a:t>CAPABLE D'ABSORBER JUSQU'À </a:t>
            </a:r>
            <a:r>
              <a:rPr lang="fr-FR" sz="2000" dirty="0">
                <a:solidFill>
                  <a:srgbClr val="565655"/>
                </a:solidFill>
                <a:latin typeface="Kyiv*Type Sans Regular"/>
              </a:rPr>
              <a:t>6</a:t>
            </a:r>
            <a:r>
              <a:rPr lang="fr-FR" sz="1200" dirty="0">
                <a:solidFill>
                  <a:srgbClr val="565655"/>
                </a:solidFill>
                <a:latin typeface="Kyiv*Type Sans Regular"/>
              </a:rPr>
              <a:t> FOIS SON POIDS EN EAU</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fr-FR" sz="1200" dirty="0">
                <a:solidFill>
                  <a:srgbClr val="565655"/>
                </a:solidFill>
                <a:latin typeface="Kyiv*Type Sans Regular"/>
              </a:rPr>
              <a:t>NOURRISSANT ET PROTECTEUR</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fr-FR" sz="1200" dirty="0">
                <a:solidFill>
                  <a:srgbClr val="565655"/>
                </a:solidFill>
                <a:latin typeface="Kyiv*Type Sans Regular"/>
              </a:rPr>
              <a:t>APPORTE AU PRODUIT SA TEXTURE ONCTUEUSE</a:t>
            </a:r>
          </a:p>
          <a:p>
            <a:pPr marL="171450" indent="-171450" algn="just">
              <a:buFont typeface="Wingdings" panose="05000000000000000000" pitchFamily="2" charset="2"/>
              <a:buChar char="è"/>
            </a:pPr>
            <a:endParaRPr lang="fr-FR" sz="1200" dirty="0">
              <a:solidFill>
                <a:srgbClr val="565655"/>
              </a:solidFill>
              <a:latin typeface="Kyiv*Type Sans Regular"/>
            </a:endParaRPr>
          </a:p>
        </p:txBody>
      </p:sp>
      <p:pic>
        <p:nvPicPr>
          <p:cNvPr id="16" name="Image 15" descr="Une image contenant cercle, symbole&#10;&#10;Description générée automatiquement">
            <a:extLst>
              <a:ext uri="{FF2B5EF4-FFF2-40B4-BE49-F238E27FC236}">
                <a16:creationId xmlns:a16="http://schemas.microsoft.com/office/drawing/2014/main" id="{D8834BCB-079A-1EA8-2DCE-C367CD1D38C6}"/>
              </a:ext>
            </a:extLst>
          </p:cNvPr>
          <p:cNvPicPr>
            <a:picLocks noChangeAspect="1"/>
          </p:cNvPicPr>
          <p:nvPr/>
        </p:nvPicPr>
        <p:blipFill rotWithShape="1">
          <a:blip r:embed="rId3">
            <a:extLst>
              <a:ext uri="{28A0092B-C50C-407E-A947-70E740481C1C}">
                <a14:useLocalDpi xmlns:a14="http://schemas.microsoft.com/office/drawing/2010/main" val="0"/>
              </a:ext>
            </a:extLst>
          </a:blip>
          <a:srcRect l="4425" r="80828"/>
          <a:stretch/>
        </p:blipFill>
        <p:spPr>
          <a:xfrm>
            <a:off x="2540116" y="1363427"/>
            <a:ext cx="1033720" cy="973055"/>
          </a:xfrm>
          <a:prstGeom prst="rect">
            <a:avLst/>
          </a:prstGeom>
        </p:spPr>
      </p:pic>
      <p:pic>
        <p:nvPicPr>
          <p:cNvPr id="18" name="Image 17" descr="Une image contenant cercle, symbole&#10;&#10;Description générée automatiquement">
            <a:extLst>
              <a:ext uri="{FF2B5EF4-FFF2-40B4-BE49-F238E27FC236}">
                <a16:creationId xmlns:a16="http://schemas.microsoft.com/office/drawing/2014/main" id="{F8422050-53D5-1C20-C2D9-D4C365B8EA14}"/>
              </a:ext>
            </a:extLst>
          </p:cNvPr>
          <p:cNvPicPr>
            <a:picLocks noChangeAspect="1"/>
          </p:cNvPicPr>
          <p:nvPr/>
        </p:nvPicPr>
        <p:blipFill rotWithShape="1">
          <a:blip r:embed="rId3">
            <a:extLst>
              <a:ext uri="{28A0092B-C50C-407E-A947-70E740481C1C}">
                <a14:useLocalDpi xmlns:a14="http://schemas.microsoft.com/office/drawing/2010/main" val="0"/>
              </a:ext>
            </a:extLst>
          </a:blip>
          <a:srcRect l="42641" t="247" r="42612" b="-247"/>
          <a:stretch/>
        </p:blipFill>
        <p:spPr>
          <a:xfrm>
            <a:off x="5579137" y="1363427"/>
            <a:ext cx="1033720" cy="973055"/>
          </a:xfrm>
          <a:prstGeom prst="rect">
            <a:avLst/>
          </a:prstGeom>
        </p:spPr>
      </p:pic>
      <p:pic>
        <p:nvPicPr>
          <p:cNvPr id="19" name="Image 18" descr="Une image contenant cercle, symbole&#10;&#10;Description générée automatiquement">
            <a:extLst>
              <a:ext uri="{FF2B5EF4-FFF2-40B4-BE49-F238E27FC236}">
                <a16:creationId xmlns:a16="http://schemas.microsoft.com/office/drawing/2014/main" id="{BACFE72F-8FB0-39BA-CCBA-01E1A4D5ABB5}"/>
              </a:ext>
            </a:extLst>
          </p:cNvPr>
          <p:cNvPicPr>
            <a:picLocks noChangeAspect="1"/>
          </p:cNvPicPr>
          <p:nvPr/>
        </p:nvPicPr>
        <p:blipFill rotWithShape="1">
          <a:blip r:embed="rId3">
            <a:extLst>
              <a:ext uri="{28A0092B-C50C-407E-A947-70E740481C1C}">
                <a14:useLocalDpi xmlns:a14="http://schemas.microsoft.com/office/drawing/2010/main" val="0"/>
              </a:ext>
            </a:extLst>
          </a:blip>
          <a:srcRect l="82814" t="-1993" r="2439" b="1993"/>
          <a:stretch/>
        </p:blipFill>
        <p:spPr>
          <a:xfrm>
            <a:off x="8716633" y="1363427"/>
            <a:ext cx="1033720" cy="973055"/>
          </a:xfrm>
          <a:prstGeom prst="rect">
            <a:avLst/>
          </a:prstGeom>
        </p:spPr>
      </p:pic>
    </p:spTree>
    <p:extLst>
      <p:ext uri="{BB962C8B-B14F-4D97-AF65-F5344CB8AC3E}">
        <p14:creationId xmlns:p14="http://schemas.microsoft.com/office/powerpoint/2010/main" val="122948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1000"/>
                                        <p:tgtEl>
                                          <p:spTgt spid="16"/>
                                        </p:tgtEl>
                                      </p:cBhvr>
                                    </p:animEffect>
                                    <p:anim calcmode="lin" valueType="num">
                                      <p:cBhvr>
                                        <p:cTn id="8" dur="1000" fill="hold"/>
                                        <p:tgtEl>
                                          <p:spTgt spid="16"/>
                                        </p:tgtEl>
                                        <p:attrNameLst>
                                          <p:attrName>ppt_x</p:attrName>
                                        </p:attrNameLst>
                                      </p:cBhvr>
                                      <p:tavLst>
                                        <p:tav tm="0">
                                          <p:val>
                                            <p:strVal val="#ppt_x"/>
                                          </p:val>
                                        </p:tav>
                                        <p:tav tm="100000">
                                          <p:val>
                                            <p:strVal val="#ppt_x"/>
                                          </p:val>
                                        </p:tav>
                                      </p:tavLst>
                                    </p:anim>
                                    <p:anim calcmode="lin" valueType="num">
                                      <p:cBhvr>
                                        <p:cTn id="9" dur="10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grpId="0" nodeType="click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fade">
                                      <p:cBhvr>
                                        <p:cTn id="29" dur="1000"/>
                                        <p:tgtEl>
                                          <p:spTgt spid="18"/>
                                        </p:tgtEl>
                                      </p:cBhvr>
                                    </p:animEffect>
                                    <p:anim calcmode="lin" valueType="num">
                                      <p:cBhvr>
                                        <p:cTn id="30" dur="1000" fill="hold"/>
                                        <p:tgtEl>
                                          <p:spTgt spid="18"/>
                                        </p:tgtEl>
                                        <p:attrNameLst>
                                          <p:attrName>ppt_x</p:attrName>
                                        </p:attrNameLst>
                                      </p:cBhvr>
                                      <p:tavLst>
                                        <p:tav tm="0">
                                          <p:val>
                                            <p:strVal val="#ppt_x"/>
                                          </p:val>
                                        </p:tav>
                                        <p:tav tm="100000">
                                          <p:val>
                                            <p:strVal val="#ppt_x"/>
                                          </p:val>
                                        </p:tav>
                                      </p:tavLst>
                                    </p:anim>
                                    <p:anim calcmode="lin" valueType="num">
                                      <p:cBhvr>
                                        <p:cTn id="31" dur="1000" fill="hold"/>
                                        <p:tgtEl>
                                          <p:spTgt spid="1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Effect transition="in" filter="fade">
                                      <p:cBhvr>
                                        <p:cTn id="34" dur="1000"/>
                                        <p:tgtEl>
                                          <p:spTgt spid="5"/>
                                        </p:tgtEl>
                                      </p:cBhvr>
                                    </p:animEffect>
                                    <p:anim calcmode="lin" valueType="num">
                                      <p:cBhvr>
                                        <p:cTn id="35" dur="1000" fill="hold"/>
                                        <p:tgtEl>
                                          <p:spTgt spid="5"/>
                                        </p:tgtEl>
                                        <p:attrNameLst>
                                          <p:attrName>ppt_x</p:attrName>
                                        </p:attrNameLst>
                                      </p:cBhvr>
                                      <p:tavLst>
                                        <p:tav tm="0">
                                          <p:val>
                                            <p:strVal val="#ppt_x"/>
                                          </p:val>
                                        </p:tav>
                                        <p:tav tm="100000">
                                          <p:val>
                                            <p:strVal val="#ppt_x"/>
                                          </p:val>
                                        </p:tav>
                                      </p:tavLst>
                                    </p:anim>
                                    <p:anim calcmode="lin" valueType="num">
                                      <p:cBhvr>
                                        <p:cTn id="36" dur="1000" fill="hold"/>
                                        <p:tgtEl>
                                          <p:spTgt spid="5"/>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12"/>
                                        </p:tgtEl>
                                        <p:attrNameLst>
                                          <p:attrName>style.visibility</p:attrName>
                                        </p:attrNameLst>
                                      </p:cBhvr>
                                      <p:to>
                                        <p:strVal val="visible"/>
                                      </p:to>
                                    </p:set>
                                    <p:animEffect transition="in" filter="fade">
                                      <p:cBhvr>
                                        <p:cTn id="46" dur="1000"/>
                                        <p:tgtEl>
                                          <p:spTgt spid="12"/>
                                        </p:tgtEl>
                                      </p:cBhvr>
                                    </p:animEffect>
                                    <p:anim calcmode="lin" valueType="num">
                                      <p:cBhvr>
                                        <p:cTn id="47" dur="1000" fill="hold"/>
                                        <p:tgtEl>
                                          <p:spTgt spid="12"/>
                                        </p:tgtEl>
                                        <p:attrNameLst>
                                          <p:attrName>ppt_x</p:attrName>
                                        </p:attrNameLst>
                                      </p:cBhvr>
                                      <p:tavLst>
                                        <p:tav tm="0">
                                          <p:val>
                                            <p:strVal val="#ppt_x"/>
                                          </p:val>
                                        </p:tav>
                                        <p:tav tm="100000">
                                          <p:val>
                                            <p:strVal val="#ppt_x"/>
                                          </p:val>
                                        </p:tav>
                                      </p:tavLst>
                                    </p:anim>
                                    <p:anim calcmode="lin" valueType="num">
                                      <p:cBhvr>
                                        <p:cTn id="48" dur="1000" fill="hold"/>
                                        <p:tgtEl>
                                          <p:spTgt spid="12"/>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19"/>
                                        </p:tgtEl>
                                        <p:attrNameLst>
                                          <p:attrName>style.visibility</p:attrName>
                                        </p:attrNameLst>
                                      </p:cBhvr>
                                      <p:to>
                                        <p:strVal val="visible"/>
                                      </p:to>
                                    </p:set>
                                    <p:animEffect transition="in" filter="fade">
                                      <p:cBhvr>
                                        <p:cTn id="51" dur="1000"/>
                                        <p:tgtEl>
                                          <p:spTgt spid="19"/>
                                        </p:tgtEl>
                                      </p:cBhvr>
                                    </p:animEffect>
                                    <p:anim calcmode="lin" valueType="num">
                                      <p:cBhvr>
                                        <p:cTn id="52" dur="1000" fill="hold"/>
                                        <p:tgtEl>
                                          <p:spTgt spid="19"/>
                                        </p:tgtEl>
                                        <p:attrNameLst>
                                          <p:attrName>ppt_x</p:attrName>
                                        </p:attrNameLst>
                                      </p:cBhvr>
                                      <p:tavLst>
                                        <p:tav tm="0">
                                          <p:val>
                                            <p:strVal val="#ppt_x"/>
                                          </p:val>
                                        </p:tav>
                                        <p:tav tm="100000">
                                          <p:val>
                                            <p:strVal val="#ppt_x"/>
                                          </p:val>
                                        </p:tav>
                                      </p:tavLst>
                                    </p:anim>
                                    <p:anim calcmode="lin" valueType="num">
                                      <p:cBhvr>
                                        <p:cTn id="53" dur="1000" fill="hold"/>
                                        <p:tgtEl>
                                          <p:spTgt spid="19"/>
                                        </p:tgtEl>
                                        <p:attrNameLst>
                                          <p:attrName>ppt_y</p:attrName>
                                        </p:attrNameLst>
                                      </p:cBhvr>
                                      <p:tavLst>
                                        <p:tav tm="0">
                                          <p:val>
                                            <p:strVal val="#ppt_y+.1"/>
                                          </p:val>
                                        </p:tav>
                                        <p:tav tm="100000">
                                          <p:val>
                                            <p:strVal val="#ppt_y"/>
                                          </p:val>
                                        </p:tav>
                                      </p:tavLst>
                                    </p:anim>
                                  </p:childTnLst>
                                </p:cTn>
                              </p:par>
                              <p:par>
                                <p:cTn id="54" presetID="42" presetClass="entr" presetSubtype="0" fill="hold" grpId="0" nodeType="withEffect">
                                  <p:stCondLst>
                                    <p:cond delay="0"/>
                                  </p:stCondLst>
                                  <p:childTnLst>
                                    <p:set>
                                      <p:cBhvr>
                                        <p:cTn id="55" dur="1" fill="hold">
                                          <p:stCondLst>
                                            <p:cond delay="0"/>
                                          </p:stCondLst>
                                        </p:cTn>
                                        <p:tgtEl>
                                          <p:spTgt spid="7"/>
                                        </p:tgtEl>
                                        <p:attrNameLst>
                                          <p:attrName>style.visibility</p:attrName>
                                        </p:attrNameLst>
                                      </p:cBhvr>
                                      <p:to>
                                        <p:strVal val="visible"/>
                                      </p:to>
                                    </p:set>
                                    <p:animEffect transition="in" filter="fade">
                                      <p:cBhvr>
                                        <p:cTn id="56" dur="1000"/>
                                        <p:tgtEl>
                                          <p:spTgt spid="7"/>
                                        </p:tgtEl>
                                      </p:cBhvr>
                                    </p:animEffect>
                                    <p:anim calcmode="lin" valueType="num">
                                      <p:cBhvr>
                                        <p:cTn id="57" dur="1000" fill="hold"/>
                                        <p:tgtEl>
                                          <p:spTgt spid="7"/>
                                        </p:tgtEl>
                                        <p:attrNameLst>
                                          <p:attrName>ppt_x</p:attrName>
                                        </p:attrNameLst>
                                      </p:cBhvr>
                                      <p:tavLst>
                                        <p:tav tm="0">
                                          <p:val>
                                            <p:strVal val="#ppt_x"/>
                                          </p:val>
                                        </p:tav>
                                        <p:tav tm="100000">
                                          <p:val>
                                            <p:strVal val="#ppt_x"/>
                                          </p:val>
                                        </p:tav>
                                      </p:tavLst>
                                    </p:anim>
                                    <p:anim calcmode="lin" valueType="num">
                                      <p:cBhvr>
                                        <p:cTn id="58" dur="1000" fill="hold"/>
                                        <p:tgtEl>
                                          <p:spTgt spid="7"/>
                                        </p:tgtEl>
                                        <p:attrNameLst>
                                          <p:attrName>ppt_y</p:attrName>
                                        </p:attrNameLst>
                                      </p:cBhvr>
                                      <p:tavLst>
                                        <p:tav tm="0">
                                          <p:val>
                                            <p:strVal val="#ppt_y+.1"/>
                                          </p:val>
                                        </p:tav>
                                        <p:tav tm="100000">
                                          <p:val>
                                            <p:strVal val="#ppt_y"/>
                                          </p:val>
                                        </p:tav>
                                      </p:tavLst>
                                    </p:anim>
                                  </p:childTnLst>
                                </p:cTn>
                              </p:par>
                              <p:par>
                                <p:cTn id="59" presetID="42" presetClass="entr" presetSubtype="0" fill="hold" grpId="0" nodeType="with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fade">
                                      <p:cBhvr>
                                        <p:cTn id="61" dur="1000"/>
                                        <p:tgtEl>
                                          <p:spTgt spid="10"/>
                                        </p:tgtEl>
                                      </p:cBhvr>
                                    </p:animEffect>
                                    <p:anim calcmode="lin" valueType="num">
                                      <p:cBhvr>
                                        <p:cTn id="62" dur="1000" fill="hold"/>
                                        <p:tgtEl>
                                          <p:spTgt spid="10"/>
                                        </p:tgtEl>
                                        <p:attrNameLst>
                                          <p:attrName>ppt_x</p:attrName>
                                        </p:attrNameLst>
                                      </p:cBhvr>
                                      <p:tavLst>
                                        <p:tav tm="0">
                                          <p:val>
                                            <p:strVal val="#ppt_x"/>
                                          </p:val>
                                        </p:tav>
                                        <p:tav tm="100000">
                                          <p:val>
                                            <p:strVal val="#ppt_x"/>
                                          </p:val>
                                        </p:tav>
                                      </p:tavLst>
                                    </p:anim>
                                    <p:anim calcmode="lin" valueType="num">
                                      <p:cBhvr>
                                        <p:cTn id="63"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2" presetClass="entr" presetSubtype="0" fill="hold" nodeType="clickEffect">
                                  <p:stCondLst>
                                    <p:cond delay="0"/>
                                  </p:stCondLst>
                                  <p:childTnLst>
                                    <p:set>
                                      <p:cBhvr>
                                        <p:cTn id="67" dur="1" fill="hold">
                                          <p:stCondLst>
                                            <p:cond delay="0"/>
                                          </p:stCondLst>
                                        </p:cTn>
                                        <p:tgtEl>
                                          <p:spTgt spid="14"/>
                                        </p:tgtEl>
                                        <p:attrNameLst>
                                          <p:attrName>style.visibility</p:attrName>
                                        </p:attrNameLst>
                                      </p:cBhvr>
                                      <p:to>
                                        <p:strVal val="visible"/>
                                      </p:to>
                                    </p:set>
                                    <p:animEffect transition="in" filter="fade">
                                      <p:cBhvr>
                                        <p:cTn id="68" dur="1000"/>
                                        <p:tgtEl>
                                          <p:spTgt spid="14"/>
                                        </p:tgtEl>
                                      </p:cBhvr>
                                    </p:animEffect>
                                    <p:anim calcmode="lin" valueType="num">
                                      <p:cBhvr>
                                        <p:cTn id="69" dur="1000" fill="hold"/>
                                        <p:tgtEl>
                                          <p:spTgt spid="14"/>
                                        </p:tgtEl>
                                        <p:attrNameLst>
                                          <p:attrName>ppt_x</p:attrName>
                                        </p:attrNameLst>
                                      </p:cBhvr>
                                      <p:tavLst>
                                        <p:tav tm="0">
                                          <p:val>
                                            <p:strVal val="#ppt_x"/>
                                          </p:val>
                                        </p:tav>
                                        <p:tav tm="100000">
                                          <p:val>
                                            <p:strVal val="#ppt_x"/>
                                          </p:val>
                                        </p:tav>
                                      </p:tavLst>
                                    </p:anim>
                                    <p:anim calcmode="lin" valueType="num">
                                      <p:cBhvr>
                                        <p:cTn id="70" dur="1000" fill="hold"/>
                                        <p:tgtEl>
                                          <p:spTgt spid="14"/>
                                        </p:tgtEl>
                                        <p:attrNameLst>
                                          <p:attrName>ppt_y</p:attrName>
                                        </p:attrNameLst>
                                      </p:cBhvr>
                                      <p:tavLst>
                                        <p:tav tm="0">
                                          <p:val>
                                            <p:strVal val="#ppt_y+.1"/>
                                          </p:val>
                                        </p:tav>
                                        <p:tav tm="100000">
                                          <p:val>
                                            <p:strVal val="#ppt_y"/>
                                          </p:val>
                                        </p:tav>
                                      </p:tavLst>
                                    </p:anim>
                                  </p:childTnLst>
                                </p:cTn>
                              </p:par>
                              <p:par>
                                <p:cTn id="71" presetID="42" presetClass="entr" presetSubtype="0" fill="hold" nodeType="withEffect">
                                  <p:stCondLst>
                                    <p:cond delay="0"/>
                                  </p:stCondLst>
                                  <p:childTnLst>
                                    <p:set>
                                      <p:cBhvr>
                                        <p:cTn id="72" dur="1" fill="hold">
                                          <p:stCondLst>
                                            <p:cond delay="0"/>
                                          </p:stCondLst>
                                        </p:cTn>
                                        <p:tgtEl>
                                          <p:spTgt spid="17"/>
                                        </p:tgtEl>
                                        <p:attrNameLst>
                                          <p:attrName>style.visibility</p:attrName>
                                        </p:attrNameLst>
                                      </p:cBhvr>
                                      <p:to>
                                        <p:strVal val="visible"/>
                                      </p:to>
                                    </p:set>
                                    <p:animEffect transition="in" filter="fade">
                                      <p:cBhvr>
                                        <p:cTn id="73" dur="1000"/>
                                        <p:tgtEl>
                                          <p:spTgt spid="17"/>
                                        </p:tgtEl>
                                      </p:cBhvr>
                                    </p:animEffect>
                                    <p:anim calcmode="lin" valueType="num">
                                      <p:cBhvr>
                                        <p:cTn id="74" dur="1000" fill="hold"/>
                                        <p:tgtEl>
                                          <p:spTgt spid="17"/>
                                        </p:tgtEl>
                                        <p:attrNameLst>
                                          <p:attrName>ppt_x</p:attrName>
                                        </p:attrNameLst>
                                      </p:cBhvr>
                                      <p:tavLst>
                                        <p:tav tm="0">
                                          <p:val>
                                            <p:strVal val="#ppt_x"/>
                                          </p:val>
                                        </p:tav>
                                        <p:tav tm="100000">
                                          <p:val>
                                            <p:strVal val="#ppt_x"/>
                                          </p:val>
                                        </p:tav>
                                      </p:tavLst>
                                    </p:anim>
                                    <p:anim calcmode="lin" valueType="num">
                                      <p:cBhvr>
                                        <p:cTn id="75" dur="1000" fill="hold"/>
                                        <p:tgtEl>
                                          <p:spTgt spid="17"/>
                                        </p:tgtEl>
                                        <p:attrNameLst>
                                          <p:attrName>ppt_y</p:attrName>
                                        </p:attrNameLst>
                                      </p:cBhvr>
                                      <p:tavLst>
                                        <p:tav tm="0">
                                          <p:val>
                                            <p:strVal val="#ppt_y+.1"/>
                                          </p:val>
                                        </p:tav>
                                        <p:tav tm="100000">
                                          <p:val>
                                            <p:strVal val="#ppt_y"/>
                                          </p:val>
                                        </p:tav>
                                      </p:tavLst>
                                    </p:anim>
                                  </p:childTnLst>
                                </p:cTn>
                              </p:par>
                              <p:par>
                                <p:cTn id="76" presetID="42" presetClass="entr" presetSubtype="0" fill="hold" nodeType="withEffect">
                                  <p:stCondLst>
                                    <p:cond delay="0"/>
                                  </p:stCondLst>
                                  <p:childTnLst>
                                    <p:set>
                                      <p:cBhvr>
                                        <p:cTn id="77" dur="1" fill="hold">
                                          <p:stCondLst>
                                            <p:cond delay="0"/>
                                          </p:stCondLst>
                                        </p:cTn>
                                        <p:tgtEl>
                                          <p:spTgt spid="15"/>
                                        </p:tgtEl>
                                        <p:attrNameLst>
                                          <p:attrName>style.visibility</p:attrName>
                                        </p:attrNameLst>
                                      </p:cBhvr>
                                      <p:to>
                                        <p:strVal val="visible"/>
                                      </p:to>
                                    </p:set>
                                    <p:animEffect transition="in" filter="fade">
                                      <p:cBhvr>
                                        <p:cTn id="78" dur="1000"/>
                                        <p:tgtEl>
                                          <p:spTgt spid="15"/>
                                        </p:tgtEl>
                                      </p:cBhvr>
                                    </p:animEffect>
                                    <p:anim calcmode="lin" valueType="num">
                                      <p:cBhvr>
                                        <p:cTn id="79" dur="1000" fill="hold"/>
                                        <p:tgtEl>
                                          <p:spTgt spid="15"/>
                                        </p:tgtEl>
                                        <p:attrNameLst>
                                          <p:attrName>ppt_x</p:attrName>
                                        </p:attrNameLst>
                                      </p:cBhvr>
                                      <p:tavLst>
                                        <p:tav tm="0">
                                          <p:val>
                                            <p:strVal val="#ppt_x"/>
                                          </p:val>
                                        </p:tav>
                                        <p:tav tm="100000">
                                          <p:val>
                                            <p:strVal val="#ppt_x"/>
                                          </p:val>
                                        </p:tav>
                                      </p:tavLst>
                                    </p:anim>
                                    <p:anim calcmode="lin" valueType="num">
                                      <p:cBhvr>
                                        <p:cTn id="80" dur="1000" fill="hold"/>
                                        <p:tgtEl>
                                          <p:spTgt spid="15"/>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20"/>
                                        </p:tgtEl>
                                        <p:attrNameLst>
                                          <p:attrName>style.visibility</p:attrName>
                                        </p:attrNameLst>
                                      </p:cBhvr>
                                      <p:to>
                                        <p:strVal val="visible"/>
                                      </p:to>
                                    </p:set>
                                    <p:animEffect transition="in" filter="fade">
                                      <p:cBhvr>
                                        <p:cTn id="83" dur="1000"/>
                                        <p:tgtEl>
                                          <p:spTgt spid="20"/>
                                        </p:tgtEl>
                                      </p:cBhvr>
                                    </p:animEffect>
                                    <p:anim calcmode="lin" valueType="num">
                                      <p:cBhvr>
                                        <p:cTn id="84" dur="1000" fill="hold"/>
                                        <p:tgtEl>
                                          <p:spTgt spid="20"/>
                                        </p:tgtEl>
                                        <p:attrNameLst>
                                          <p:attrName>ppt_x</p:attrName>
                                        </p:attrNameLst>
                                      </p:cBhvr>
                                      <p:tavLst>
                                        <p:tav tm="0">
                                          <p:val>
                                            <p:strVal val="#ppt_x"/>
                                          </p:val>
                                        </p:tav>
                                        <p:tav tm="100000">
                                          <p:val>
                                            <p:strVal val="#ppt_x"/>
                                          </p:val>
                                        </p:tav>
                                      </p:tavLst>
                                    </p:anim>
                                    <p:anim calcmode="lin" valueType="num">
                                      <p:cBhvr>
                                        <p:cTn id="85"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86" fill="hold">
                      <p:stCondLst>
                        <p:cond delay="indefinite"/>
                      </p:stCondLst>
                      <p:childTnLst>
                        <p:par>
                          <p:cTn id="87" fill="hold">
                            <p:stCondLst>
                              <p:cond delay="0"/>
                            </p:stCondLst>
                            <p:childTnLst>
                              <p:par>
                                <p:cTn id="88" presetID="1" presetClass="entr" presetSubtype="0" fill="hold" grpId="0" nodeType="clickEffect">
                                  <p:stCondLst>
                                    <p:cond delay="0"/>
                                  </p:stCondLst>
                                  <p:childTnLst>
                                    <p:set>
                                      <p:cBhvr>
                                        <p:cTn id="89"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 grpId="0" animBg="1"/>
      <p:bldP spid="7" grpId="0" animBg="1"/>
      <p:bldP spid="8" grpId="0"/>
      <p:bldP spid="9" grpId="0"/>
      <p:bldP spid="10" grpId="0"/>
      <p:bldP spid="11" grpId="0"/>
      <p:bldP spid="12" grpId="0"/>
      <p:bldP spid="20" grpId="0" animBg="1"/>
      <p:bldP spid="2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5"/>
          <p:cNvSpPr txBox="1">
            <a:spLocks noChangeArrowheads="1"/>
          </p:cNvSpPr>
          <p:nvPr/>
        </p:nvSpPr>
        <p:spPr bwMode="auto">
          <a:xfrm>
            <a:off x="990600" y="2968859"/>
            <a:ext cx="6035039" cy="954107"/>
          </a:xfrm>
          <a:prstGeom prst="rect">
            <a:avLst/>
          </a:prstGeom>
          <a:noFill/>
          <a:ln w="9525">
            <a:noFill/>
            <a:miter lim="800000"/>
            <a:headEnd/>
            <a:tailEnd/>
          </a:ln>
        </p:spPr>
        <p:txBody>
          <a:bodyPr wrap="square">
            <a:spAutoFit/>
          </a:bodyPr>
          <a:lstStyle/>
          <a:p>
            <a:pPr algn="ctr" defTabSz="945990"/>
            <a:r>
              <a:rPr lang="fr-FR" sz="2800" dirty="0">
                <a:latin typeface="Roboto Light "/>
              </a:rPr>
              <a:t>Bougie de massage </a:t>
            </a:r>
          </a:p>
          <a:p>
            <a:pPr algn="ctr" defTabSz="945990"/>
            <a:r>
              <a:rPr lang="fr-FR" sz="2800" dirty="0">
                <a:latin typeface="Roboto Light "/>
              </a:rPr>
              <a:t>vivifiante et </a:t>
            </a:r>
            <a:r>
              <a:rPr lang="fr-FR" sz="2800" dirty="0" err="1">
                <a:latin typeface="Roboto Light "/>
              </a:rPr>
              <a:t>ressourçante</a:t>
            </a:r>
            <a:endParaRPr lang="fr-FR" sz="2800" dirty="0">
              <a:latin typeface="Roboto Light "/>
            </a:endParaRPr>
          </a:p>
        </p:txBody>
      </p:sp>
      <p:sp>
        <p:nvSpPr>
          <p:cNvPr id="2" name="Titre 1">
            <a:extLst>
              <a:ext uri="{FF2B5EF4-FFF2-40B4-BE49-F238E27FC236}">
                <a16:creationId xmlns:a16="http://schemas.microsoft.com/office/drawing/2014/main" id="{B32C5A3F-28EE-C033-8045-38EEF58A6B65}"/>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pic>
        <p:nvPicPr>
          <p:cNvPr id="4" name="Image 3">
            <a:extLst>
              <a:ext uri="{FF2B5EF4-FFF2-40B4-BE49-F238E27FC236}">
                <a16:creationId xmlns:a16="http://schemas.microsoft.com/office/drawing/2014/main" id="{22B78291-8CE1-51AF-110D-21D56D794CFD}"/>
              </a:ext>
            </a:extLst>
          </p:cNvPr>
          <p:cNvPicPr>
            <a:picLocks noChangeAspect="1"/>
          </p:cNvPicPr>
          <p:nvPr/>
        </p:nvPicPr>
        <p:blipFill rotWithShape="1">
          <a:blip r:embed="rId3"/>
          <a:srcRect t="10639"/>
          <a:stretch/>
        </p:blipFill>
        <p:spPr>
          <a:xfrm>
            <a:off x="7383137" y="1446848"/>
            <a:ext cx="4610743" cy="5167312"/>
          </a:xfrm>
          <a:prstGeom prst="rect">
            <a:avLst/>
          </a:prstGeom>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Image 31">
            <a:extLst>
              <a:ext uri="{FF2B5EF4-FFF2-40B4-BE49-F238E27FC236}">
                <a16:creationId xmlns:a16="http://schemas.microsoft.com/office/drawing/2014/main" id="{17870D2E-73AF-A567-BE59-C9C27E2F493C}"/>
              </a:ext>
            </a:extLst>
          </p:cNvPr>
          <p:cNvPicPr>
            <a:picLocks noChangeAspect="1"/>
          </p:cNvPicPr>
          <p:nvPr/>
        </p:nvPicPr>
        <p:blipFill>
          <a:blip r:embed="rId3"/>
          <a:stretch>
            <a:fillRect/>
          </a:stretch>
        </p:blipFill>
        <p:spPr>
          <a:xfrm>
            <a:off x="2135190" y="5253202"/>
            <a:ext cx="993960" cy="993960"/>
          </a:xfrm>
          <a:prstGeom prst="rect">
            <a:avLst/>
          </a:prstGeom>
          <a:ln>
            <a:noFill/>
          </a:ln>
          <a:effectLst/>
        </p:spPr>
      </p:pic>
      <p:sp>
        <p:nvSpPr>
          <p:cNvPr id="21" name="ZoneTexte 20">
            <a:extLst>
              <a:ext uri="{FF2B5EF4-FFF2-40B4-BE49-F238E27FC236}">
                <a16:creationId xmlns:a16="http://schemas.microsoft.com/office/drawing/2014/main" id="{773DF8B9-CE38-4D36-85E8-BD2163DD577D}"/>
              </a:ext>
            </a:extLst>
          </p:cNvPr>
          <p:cNvSpPr txBox="1"/>
          <p:nvPr/>
        </p:nvSpPr>
        <p:spPr>
          <a:xfrm>
            <a:off x="2194512" y="710536"/>
            <a:ext cx="7802976" cy="461665"/>
          </a:xfrm>
          <a:prstGeom prst="rect">
            <a:avLst/>
          </a:prstGeom>
          <a:noFill/>
        </p:spPr>
        <p:txBody>
          <a:bodyPr wrap="square" rtlCol="0">
            <a:spAutoFit/>
          </a:bodyPr>
          <a:lstStyle>
            <a:defPPr>
              <a:defRPr lang="fr-FR"/>
            </a:defPPr>
            <a:lvl1pPr algn="ctr">
              <a:defRPr sz="2400">
                <a:latin typeface="KyivType Sans Medium2"/>
              </a:defRPr>
            </a:lvl1pPr>
          </a:lstStyle>
          <a:p>
            <a:r>
              <a:rPr lang="fr-FR" dirty="0"/>
              <a:t>Nutrition - prévention</a:t>
            </a:r>
          </a:p>
        </p:txBody>
      </p:sp>
      <p:sp>
        <p:nvSpPr>
          <p:cNvPr id="18" name="ZoneTexte 17"/>
          <p:cNvSpPr txBox="1"/>
          <p:nvPr/>
        </p:nvSpPr>
        <p:spPr>
          <a:xfrm>
            <a:off x="115872" y="4107990"/>
            <a:ext cx="1859223" cy="276999"/>
          </a:xfrm>
          <a:prstGeom prst="rect">
            <a:avLst/>
          </a:prstGeom>
          <a:noFill/>
        </p:spPr>
        <p:txBody>
          <a:bodyPr wrap="square" rtlCol="0">
            <a:spAutoFit/>
          </a:bodyPr>
          <a:lstStyle>
            <a:defPPr>
              <a:defRPr lang="fr-FR"/>
            </a:defPPr>
            <a:lvl1pPr algn="ctr">
              <a:defRPr sz="1200">
                <a:solidFill>
                  <a:srgbClr val="565655"/>
                </a:solidFill>
                <a:latin typeface="Roboto Light" panose="02000000000000000000"/>
              </a:defRPr>
            </a:lvl1pPr>
          </a:lstStyle>
          <a:p>
            <a:r>
              <a:rPr lang="fr-FR" dirty="0"/>
              <a:t>V.15 ml</a:t>
            </a:r>
          </a:p>
        </p:txBody>
      </p:sp>
      <p:sp>
        <p:nvSpPr>
          <p:cNvPr id="29" name="Rectangle 28"/>
          <p:cNvSpPr/>
          <p:nvPr/>
        </p:nvSpPr>
        <p:spPr>
          <a:xfrm>
            <a:off x="1795891" y="4544707"/>
            <a:ext cx="1616244" cy="748290"/>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NIACINAMIDE</a:t>
            </a:r>
            <a:endParaRPr lang="fr-FR" sz="1600" dirty="0">
              <a:solidFill>
                <a:prstClr val="white"/>
              </a:solidFill>
              <a:latin typeface="Kyiv*Type Sans Regular"/>
            </a:endParaRPr>
          </a:p>
        </p:txBody>
      </p:sp>
      <p:sp>
        <p:nvSpPr>
          <p:cNvPr id="33" name="Rectangle 32"/>
          <p:cNvSpPr/>
          <p:nvPr/>
        </p:nvSpPr>
        <p:spPr>
          <a:xfrm>
            <a:off x="8781805" y="4556828"/>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HUILE DE NOISETTE</a:t>
            </a:r>
            <a:endParaRPr lang="fr-FR" sz="1600" dirty="0">
              <a:solidFill>
                <a:prstClr val="white"/>
              </a:solidFill>
              <a:latin typeface="Kyiv*Type Sans Regular"/>
            </a:endParaRPr>
          </a:p>
        </p:txBody>
      </p:sp>
      <p:sp>
        <p:nvSpPr>
          <p:cNvPr id="37" name="Rectangle 36"/>
          <p:cNvSpPr/>
          <p:nvPr/>
        </p:nvSpPr>
        <p:spPr>
          <a:xfrm>
            <a:off x="3530379" y="4544707"/>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SQUALENE D’OLIVE BIO</a:t>
            </a:r>
            <a:endParaRPr lang="fr-FR" sz="1600" dirty="0">
              <a:solidFill>
                <a:prstClr val="white"/>
              </a:solidFill>
              <a:latin typeface="Kyiv*Type Sans Regular"/>
            </a:endParaRPr>
          </a:p>
        </p:txBody>
      </p:sp>
      <p:sp>
        <p:nvSpPr>
          <p:cNvPr id="53" name="Rectangle 52"/>
          <p:cNvSpPr/>
          <p:nvPr/>
        </p:nvSpPr>
        <p:spPr>
          <a:xfrm>
            <a:off x="61918" y="4563939"/>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CAMOMILLE BIO</a:t>
            </a:r>
            <a:endParaRPr lang="fr-FR" sz="1600" dirty="0">
              <a:solidFill>
                <a:prstClr val="white"/>
              </a:solidFill>
              <a:latin typeface="Kyiv*Type Sans Regular"/>
            </a:endParaRPr>
          </a:p>
        </p:txBody>
      </p:sp>
      <p:sp>
        <p:nvSpPr>
          <p:cNvPr id="55" name="ZoneTexte 54"/>
          <p:cNvSpPr txBox="1"/>
          <p:nvPr/>
        </p:nvSpPr>
        <p:spPr>
          <a:xfrm>
            <a:off x="151623" y="6071710"/>
            <a:ext cx="1436833" cy="430887"/>
          </a:xfrm>
          <a:prstGeom prst="rect">
            <a:avLst/>
          </a:prstGeom>
          <a:noFill/>
        </p:spPr>
        <p:txBody>
          <a:bodyPr wrap="square" rtlCol="0">
            <a:spAutoFit/>
          </a:bodyPr>
          <a:lstStyle/>
          <a:p>
            <a:pPr algn="ctr"/>
            <a:r>
              <a:rPr lang="fr-FR" sz="1100" dirty="0">
                <a:solidFill>
                  <a:srgbClr val="565655"/>
                </a:solidFill>
                <a:latin typeface="Kyiv*Type Sans Regular"/>
              </a:rPr>
              <a:t>REPARATRICE</a:t>
            </a:r>
          </a:p>
          <a:p>
            <a:pPr algn="ctr"/>
            <a:r>
              <a:rPr lang="fr-FR" sz="1100" dirty="0">
                <a:solidFill>
                  <a:srgbClr val="565655"/>
                </a:solidFill>
                <a:latin typeface="Kyiv*Type Sans Regular"/>
              </a:rPr>
              <a:t>NOURRISSANTE</a:t>
            </a:r>
          </a:p>
        </p:txBody>
      </p:sp>
      <p:sp>
        <p:nvSpPr>
          <p:cNvPr id="56" name="ZoneTexte 55"/>
          <p:cNvSpPr txBox="1"/>
          <p:nvPr/>
        </p:nvSpPr>
        <p:spPr>
          <a:xfrm>
            <a:off x="1795892" y="6079199"/>
            <a:ext cx="1616244" cy="430887"/>
          </a:xfrm>
          <a:prstGeom prst="rect">
            <a:avLst/>
          </a:prstGeom>
          <a:noFill/>
        </p:spPr>
        <p:txBody>
          <a:bodyPr wrap="square" rtlCol="0">
            <a:spAutoFit/>
          </a:bodyPr>
          <a:lstStyle/>
          <a:p>
            <a:pPr algn="ctr"/>
            <a:r>
              <a:rPr lang="fr-FR" sz="1100" dirty="0">
                <a:solidFill>
                  <a:srgbClr val="565655"/>
                </a:solidFill>
                <a:latin typeface="Kyiv*Type Sans Regular"/>
              </a:rPr>
              <a:t>ADOUCISSANTE</a:t>
            </a:r>
          </a:p>
          <a:p>
            <a:pPr algn="ctr"/>
            <a:r>
              <a:rPr lang="fr-FR" sz="1100" dirty="0">
                <a:solidFill>
                  <a:srgbClr val="565655"/>
                </a:solidFill>
                <a:latin typeface="Kyiv*Type Sans Regular"/>
              </a:rPr>
              <a:t>REPARATRICE</a:t>
            </a:r>
          </a:p>
        </p:txBody>
      </p:sp>
      <p:sp>
        <p:nvSpPr>
          <p:cNvPr id="61" name="ZoneTexte 60"/>
          <p:cNvSpPr txBox="1"/>
          <p:nvPr/>
        </p:nvSpPr>
        <p:spPr>
          <a:xfrm>
            <a:off x="8786039" y="6084106"/>
            <a:ext cx="1616244" cy="430887"/>
          </a:xfrm>
          <a:prstGeom prst="rect">
            <a:avLst/>
          </a:prstGeom>
          <a:noFill/>
        </p:spPr>
        <p:txBody>
          <a:bodyPr wrap="square" rtlCol="0">
            <a:spAutoFit/>
          </a:bodyPr>
          <a:lstStyle/>
          <a:p>
            <a:pPr algn="ctr"/>
            <a:r>
              <a:rPr lang="fr-FR" sz="1100" dirty="0">
                <a:solidFill>
                  <a:srgbClr val="565655"/>
                </a:solidFill>
                <a:latin typeface="Kyiv*Type Sans Regular"/>
              </a:rPr>
              <a:t>REPARATRICE</a:t>
            </a:r>
          </a:p>
          <a:p>
            <a:pPr algn="ctr"/>
            <a:r>
              <a:rPr lang="fr-FR" sz="1100" dirty="0">
                <a:solidFill>
                  <a:srgbClr val="565655"/>
                </a:solidFill>
                <a:latin typeface="Kyiv*Type Sans Regular"/>
              </a:rPr>
              <a:t>NOURRISSANTE</a:t>
            </a:r>
          </a:p>
        </p:txBody>
      </p:sp>
      <p:sp>
        <p:nvSpPr>
          <p:cNvPr id="62" name="ZoneTexte 61"/>
          <p:cNvSpPr txBox="1"/>
          <p:nvPr/>
        </p:nvSpPr>
        <p:spPr>
          <a:xfrm>
            <a:off x="3530377" y="6073146"/>
            <a:ext cx="1616246" cy="430887"/>
          </a:xfrm>
          <a:prstGeom prst="rect">
            <a:avLst/>
          </a:prstGeom>
          <a:noFill/>
        </p:spPr>
        <p:txBody>
          <a:bodyPr wrap="square" rtlCol="0">
            <a:spAutoFit/>
          </a:bodyPr>
          <a:lstStyle/>
          <a:p>
            <a:pPr algn="ctr"/>
            <a:r>
              <a:rPr lang="fr-FR" sz="1100" dirty="0">
                <a:solidFill>
                  <a:srgbClr val="565655"/>
                </a:solidFill>
                <a:latin typeface="Kyiv*Type Sans Regular"/>
              </a:rPr>
              <a:t>HYDRATE</a:t>
            </a:r>
          </a:p>
          <a:p>
            <a:pPr algn="ctr"/>
            <a:r>
              <a:rPr lang="fr-FR" sz="1100" dirty="0">
                <a:solidFill>
                  <a:srgbClr val="565655"/>
                </a:solidFill>
                <a:latin typeface="Kyiv*Type Sans Regular"/>
              </a:rPr>
              <a:t>RESTAURE</a:t>
            </a:r>
          </a:p>
        </p:txBody>
      </p:sp>
      <p:sp>
        <p:nvSpPr>
          <p:cNvPr id="20" name="Rectangle 19"/>
          <p:cNvSpPr/>
          <p:nvPr/>
        </p:nvSpPr>
        <p:spPr>
          <a:xfrm>
            <a:off x="10515778" y="4544707"/>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VITAMINE E&amp;F</a:t>
            </a:r>
            <a:endParaRPr lang="fr-FR" sz="1600" dirty="0">
              <a:solidFill>
                <a:prstClr val="white"/>
              </a:solidFill>
              <a:latin typeface="Kyiv*Type Sans Regular"/>
            </a:endParaRPr>
          </a:p>
        </p:txBody>
      </p:sp>
      <p:sp>
        <p:nvSpPr>
          <p:cNvPr id="22" name="ZoneTexte 21"/>
          <p:cNvSpPr txBox="1"/>
          <p:nvPr/>
        </p:nvSpPr>
        <p:spPr>
          <a:xfrm>
            <a:off x="10515776" y="6041231"/>
            <a:ext cx="1616246" cy="769441"/>
          </a:xfrm>
          <a:prstGeom prst="rect">
            <a:avLst/>
          </a:prstGeom>
          <a:noFill/>
        </p:spPr>
        <p:txBody>
          <a:bodyPr wrap="square" rtlCol="0">
            <a:spAutoFit/>
          </a:bodyPr>
          <a:lstStyle/>
          <a:p>
            <a:pPr algn="ctr"/>
            <a:r>
              <a:rPr lang="fr-FR" sz="1100" dirty="0">
                <a:solidFill>
                  <a:srgbClr val="565655"/>
                </a:solidFill>
                <a:latin typeface="Kyiv*Type Sans Regular"/>
              </a:rPr>
              <a:t>PROTEGE</a:t>
            </a:r>
          </a:p>
          <a:p>
            <a:pPr algn="ctr"/>
            <a:r>
              <a:rPr lang="fr-FR" sz="1100" dirty="0">
                <a:solidFill>
                  <a:srgbClr val="565655"/>
                </a:solidFill>
                <a:latin typeface="Kyiv*Type Sans Regular"/>
              </a:rPr>
              <a:t>RÉGÉNÉRANT</a:t>
            </a:r>
          </a:p>
          <a:p>
            <a:pPr algn="ctr"/>
            <a:r>
              <a:rPr lang="fr-FR" sz="1100" dirty="0">
                <a:solidFill>
                  <a:srgbClr val="565655"/>
                </a:solidFill>
                <a:latin typeface="Kyiv*Type Sans Regular"/>
              </a:rPr>
              <a:t>ANTI-OXIDANT</a:t>
            </a:r>
          </a:p>
          <a:p>
            <a:pPr algn="ctr"/>
            <a:r>
              <a:rPr lang="fr-FR" sz="1100" dirty="0">
                <a:solidFill>
                  <a:srgbClr val="565655"/>
                </a:solidFill>
                <a:latin typeface="Kyiv*Type Sans Regular"/>
              </a:rPr>
              <a:t>ANTI-DÉSHYDRATANT</a:t>
            </a:r>
          </a:p>
        </p:txBody>
      </p:sp>
      <p:pic>
        <p:nvPicPr>
          <p:cNvPr id="2050" name="Picture 2" descr="ingredient-huile-de-noisett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89325" y="5187517"/>
            <a:ext cx="1194828" cy="959947"/>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ingredient-vitamine-f"/>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19735" y="5281680"/>
            <a:ext cx="546673" cy="748868"/>
          </a:xfrm>
          <a:prstGeom prst="rect">
            <a:avLst/>
          </a:prstGeom>
          <a:noFill/>
          <a:extLst>
            <a:ext uri="{909E8E84-426E-40DD-AFC4-6F175D3DCCD1}">
              <a14:hiddenFill xmlns:a14="http://schemas.microsoft.com/office/drawing/2010/main">
                <a:solidFill>
                  <a:srgbClr val="FFFFFF"/>
                </a:solidFill>
              </a14:hiddenFill>
            </a:ext>
          </a:extLst>
        </p:spPr>
      </p:pic>
      <p:pic>
        <p:nvPicPr>
          <p:cNvPr id="28" name="Image 27" descr="Une image contenant texte, tasse, articles de toilette, crème pour la peau&#10;&#10;Description générée automatiquement">
            <a:extLst>
              <a:ext uri="{FF2B5EF4-FFF2-40B4-BE49-F238E27FC236}">
                <a16:creationId xmlns:a16="http://schemas.microsoft.com/office/drawing/2014/main" id="{E6B7C28E-F13E-D5B8-2C6E-72C21BEDB0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6549" y="1157943"/>
            <a:ext cx="1190009" cy="2711413"/>
          </a:xfrm>
          <a:prstGeom prst="rect">
            <a:avLst/>
          </a:prstGeom>
        </p:spPr>
      </p:pic>
      <p:pic>
        <p:nvPicPr>
          <p:cNvPr id="31" name="Image 30">
            <a:extLst>
              <a:ext uri="{FF2B5EF4-FFF2-40B4-BE49-F238E27FC236}">
                <a16:creationId xmlns:a16="http://schemas.microsoft.com/office/drawing/2014/main" id="{E8975EFE-A78A-3E7A-2034-099D4E1145F4}"/>
              </a:ext>
            </a:extLst>
          </p:cNvPr>
          <p:cNvPicPr>
            <a:picLocks noChangeAspect="1"/>
          </p:cNvPicPr>
          <p:nvPr/>
        </p:nvPicPr>
        <p:blipFill>
          <a:blip r:embed="rId7"/>
          <a:stretch>
            <a:fillRect/>
          </a:stretch>
        </p:blipFill>
        <p:spPr>
          <a:xfrm>
            <a:off x="494283" y="5351572"/>
            <a:ext cx="738453" cy="738453"/>
          </a:xfrm>
          <a:prstGeom prst="ellipse">
            <a:avLst/>
          </a:prstGeom>
          <a:ln>
            <a:noFill/>
          </a:ln>
          <a:effectLst/>
        </p:spPr>
      </p:pic>
      <p:sp>
        <p:nvSpPr>
          <p:cNvPr id="38" name="Rectangle 37">
            <a:extLst>
              <a:ext uri="{FF2B5EF4-FFF2-40B4-BE49-F238E27FC236}">
                <a16:creationId xmlns:a16="http://schemas.microsoft.com/office/drawing/2014/main" id="{2D07DAA8-2263-4A15-877E-3C945CC47A33}"/>
              </a:ext>
            </a:extLst>
          </p:cNvPr>
          <p:cNvSpPr/>
          <p:nvPr/>
        </p:nvSpPr>
        <p:spPr>
          <a:xfrm>
            <a:off x="5241428" y="4563939"/>
            <a:ext cx="1616244"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RIZ – JOJOBA – CANDELILA</a:t>
            </a:r>
            <a:endParaRPr lang="fr-FR" sz="1600" dirty="0">
              <a:solidFill>
                <a:prstClr val="white"/>
              </a:solidFill>
              <a:latin typeface="Kyiv*Type Sans Regular"/>
            </a:endParaRPr>
          </a:p>
        </p:txBody>
      </p:sp>
      <p:sp>
        <p:nvSpPr>
          <p:cNvPr id="39" name="ZoneTexte 38">
            <a:extLst>
              <a:ext uri="{FF2B5EF4-FFF2-40B4-BE49-F238E27FC236}">
                <a16:creationId xmlns:a16="http://schemas.microsoft.com/office/drawing/2014/main" id="{EF556079-E63E-40D9-92C1-7DC3134728BE}"/>
              </a:ext>
            </a:extLst>
          </p:cNvPr>
          <p:cNvSpPr txBox="1"/>
          <p:nvPr/>
        </p:nvSpPr>
        <p:spPr>
          <a:xfrm>
            <a:off x="5241426" y="6060463"/>
            <a:ext cx="1616246" cy="430887"/>
          </a:xfrm>
          <a:prstGeom prst="rect">
            <a:avLst/>
          </a:prstGeom>
          <a:noFill/>
        </p:spPr>
        <p:txBody>
          <a:bodyPr wrap="square" rtlCol="0">
            <a:spAutoFit/>
          </a:bodyPr>
          <a:lstStyle/>
          <a:p>
            <a:pPr algn="ctr"/>
            <a:r>
              <a:rPr lang="fr-FR" sz="1100" dirty="0">
                <a:solidFill>
                  <a:srgbClr val="565655"/>
                </a:solidFill>
                <a:latin typeface="Kyiv*Type Sans Regular"/>
              </a:rPr>
              <a:t>HYDRATE</a:t>
            </a:r>
          </a:p>
          <a:p>
            <a:pPr algn="ctr"/>
            <a:r>
              <a:rPr lang="fr-FR" sz="1100" dirty="0">
                <a:solidFill>
                  <a:srgbClr val="565655"/>
                </a:solidFill>
                <a:latin typeface="Kyiv*Type Sans Regular"/>
              </a:rPr>
              <a:t>PROTEGE</a:t>
            </a:r>
          </a:p>
        </p:txBody>
      </p:sp>
      <p:sp>
        <p:nvSpPr>
          <p:cNvPr id="40" name="Rectangle 39">
            <a:extLst>
              <a:ext uri="{FF2B5EF4-FFF2-40B4-BE49-F238E27FC236}">
                <a16:creationId xmlns:a16="http://schemas.microsoft.com/office/drawing/2014/main" id="{334114EE-DDAB-4FD8-B4B3-CB71B993B10E}"/>
              </a:ext>
            </a:extLst>
          </p:cNvPr>
          <p:cNvSpPr/>
          <p:nvPr/>
        </p:nvSpPr>
        <p:spPr>
          <a:xfrm>
            <a:off x="6938829" y="4563939"/>
            <a:ext cx="1770463" cy="736974"/>
          </a:xfrm>
          <a:prstGeom prst="rect">
            <a:avLst/>
          </a:prstGeom>
          <a:solidFill>
            <a:srgbClr val="FCF1E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812786">
              <a:defRPr/>
            </a:pPr>
            <a:r>
              <a:rPr lang="fr-FR" sz="1600" dirty="0">
                <a:solidFill>
                  <a:srgbClr val="565655"/>
                </a:solidFill>
                <a:latin typeface="Kyiv*Type Sans Regular"/>
              </a:rPr>
              <a:t>PHOSPHOLIPIDES &amp; POLYSACCHARIDES</a:t>
            </a:r>
            <a:endParaRPr lang="fr-FR" sz="1600" dirty="0">
              <a:solidFill>
                <a:prstClr val="white"/>
              </a:solidFill>
              <a:latin typeface="Kyiv*Type Sans Regular"/>
            </a:endParaRPr>
          </a:p>
        </p:txBody>
      </p:sp>
      <p:sp>
        <p:nvSpPr>
          <p:cNvPr id="42" name="ZoneTexte 41">
            <a:extLst>
              <a:ext uri="{FF2B5EF4-FFF2-40B4-BE49-F238E27FC236}">
                <a16:creationId xmlns:a16="http://schemas.microsoft.com/office/drawing/2014/main" id="{07F05D58-3998-4F8A-AFD0-D179B47D8B2F}"/>
              </a:ext>
            </a:extLst>
          </p:cNvPr>
          <p:cNvSpPr txBox="1"/>
          <p:nvPr/>
        </p:nvSpPr>
        <p:spPr>
          <a:xfrm>
            <a:off x="7106694" y="6060463"/>
            <a:ext cx="1616246" cy="600164"/>
          </a:xfrm>
          <a:prstGeom prst="rect">
            <a:avLst/>
          </a:prstGeom>
          <a:noFill/>
        </p:spPr>
        <p:txBody>
          <a:bodyPr wrap="square" rtlCol="0">
            <a:spAutoFit/>
          </a:bodyPr>
          <a:lstStyle/>
          <a:p>
            <a:pPr algn="ctr"/>
            <a:r>
              <a:rPr lang="fr-FR" sz="1100" dirty="0">
                <a:solidFill>
                  <a:srgbClr val="565655"/>
                </a:solidFill>
                <a:latin typeface="Kyiv*Type Sans Regular"/>
              </a:rPr>
              <a:t>FINI LISSE</a:t>
            </a:r>
          </a:p>
          <a:p>
            <a:pPr algn="ctr"/>
            <a:r>
              <a:rPr lang="fr-FR" sz="1100" dirty="0">
                <a:solidFill>
                  <a:srgbClr val="565655"/>
                </a:solidFill>
                <a:latin typeface="Kyiv*Type Sans Regular"/>
              </a:rPr>
              <a:t>APPLICATION FACILE DU MAQUILLAGE</a:t>
            </a:r>
          </a:p>
        </p:txBody>
      </p:sp>
      <p:pic>
        <p:nvPicPr>
          <p:cNvPr id="3" name="Image 2" descr="Une image contenant jaune&#10;&#10;Description générée automatiquement">
            <a:extLst>
              <a:ext uri="{FF2B5EF4-FFF2-40B4-BE49-F238E27FC236}">
                <a16:creationId xmlns:a16="http://schemas.microsoft.com/office/drawing/2014/main" id="{2D459FF6-6EC4-43EA-B982-0A16EC7299F2}"/>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750580" y="5384380"/>
            <a:ext cx="664638" cy="633282"/>
          </a:xfrm>
          <a:prstGeom prst="ellipse">
            <a:avLst/>
          </a:prstGeom>
        </p:spPr>
      </p:pic>
      <p:pic>
        <p:nvPicPr>
          <p:cNvPr id="5" name="Image 4" descr="Une image contenant cercle, symbole, Graphique, conception&#10;&#10;Description générée automatiquement">
            <a:extLst>
              <a:ext uri="{FF2B5EF4-FFF2-40B4-BE49-F238E27FC236}">
                <a16:creationId xmlns:a16="http://schemas.microsoft.com/office/drawing/2014/main" id="{2EA58817-D25F-41FD-AB07-75CC3DBF750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15075" y="5306157"/>
            <a:ext cx="576501" cy="789727"/>
          </a:xfrm>
          <a:prstGeom prst="rect">
            <a:avLst/>
          </a:prstGeom>
        </p:spPr>
      </p:pic>
      <p:pic>
        <p:nvPicPr>
          <p:cNvPr id="7" name="Image 6" descr="Une image contenant olives, fruit, légume, vert&#10;&#10;Description générée automatiquement">
            <a:extLst>
              <a:ext uri="{FF2B5EF4-FFF2-40B4-BE49-F238E27FC236}">
                <a16:creationId xmlns:a16="http://schemas.microsoft.com/office/drawing/2014/main" id="{3B577135-15E3-498C-9E7D-20037066B6C6}"/>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rot="2481840">
            <a:off x="3900074" y="5215652"/>
            <a:ext cx="816326" cy="880927"/>
          </a:xfrm>
          <a:prstGeom prst="rect">
            <a:avLst/>
          </a:prstGeom>
        </p:spPr>
      </p:pic>
      <p:sp>
        <p:nvSpPr>
          <p:cNvPr id="4" name="ZoneTexte 27">
            <a:extLst>
              <a:ext uri="{FF2B5EF4-FFF2-40B4-BE49-F238E27FC236}">
                <a16:creationId xmlns:a16="http://schemas.microsoft.com/office/drawing/2014/main" id="{CA40E54A-4CEC-A3FA-1BDB-326BA29B1A05}"/>
              </a:ext>
            </a:extLst>
          </p:cNvPr>
          <p:cNvSpPr txBox="1"/>
          <p:nvPr/>
        </p:nvSpPr>
        <p:spPr>
          <a:xfrm>
            <a:off x="2547097" y="2409425"/>
            <a:ext cx="4559597" cy="369332"/>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1pPr>
            <a:lvl2pPr marL="0" marR="0" indent="457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2pPr>
            <a:lvl3pPr marL="0" marR="0" indent="914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3pPr>
            <a:lvl4pPr marL="0" marR="0" indent="1371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4pPr>
            <a:lvl5pPr marL="0" marR="0" indent="18288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5pPr>
            <a:lvl6pPr marL="0" marR="0" indent="22860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6pPr>
            <a:lvl7pPr marL="0" marR="0" indent="2743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7pPr>
            <a:lvl8pPr marL="0" marR="0" indent="3200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8pPr>
            <a:lvl9pPr marL="0" marR="0" indent="3657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9pPr>
          </a:lstStyle>
          <a:p>
            <a:pPr marL="685800" indent="-685800" algn="l" defTabSz="1828756" hangingPunct="1">
              <a:lnSpc>
                <a:spcPct val="100000"/>
              </a:lnSpc>
              <a:spcBef>
                <a:spcPts val="0"/>
              </a:spcBef>
              <a:buFont typeface="Wingdings" panose="05000000000000000000" pitchFamily="2" charset="2"/>
              <a:buChar char="ü"/>
              <a:defRPr/>
            </a:pPr>
            <a:r>
              <a:rPr lang="en-US" sz="1800" kern="1200" dirty="0">
                <a:solidFill>
                  <a:srgbClr val="3E3E3E"/>
                </a:solidFill>
                <a:latin typeface="Roboto Black" panose="02000000000000000000" pitchFamily="2" charset="0"/>
                <a:ea typeface="Roboto Black" panose="02000000000000000000" pitchFamily="2" charset="0"/>
                <a:cs typeface="+mn-cs"/>
              </a:rPr>
              <a:t>Baume </a:t>
            </a:r>
            <a:r>
              <a:rPr lang="en-US" sz="1800" dirty="0">
                <a:solidFill>
                  <a:srgbClr val="3E3E3E"/>
                </a:solidFill>
                <a:latin typeface="Roboto Light "/>
                <a:ea typeface="Roboto Black" panose="02000000000000000000" pitchFamily="2" charset="0"/>
                <a:cs typeface="+mn-cs"/>
              </a:rPr>
              <a:t>(</a:t>
            </a:r>
            <a:r>
              <a:rPr lang="en-US" sz="1800" dirty="0" err="1">
                <a:solidFill>
                  <a:srgbClr val="3E3E3E"/>
                </a:solidFill>
                <a:latin typeface="Roboto Light "/>
                <a:ea typeface="Roboto Black" panose="02000000000000000000" pitchFamily="2" charset="0"/>
                <a:cs typeface="+mn-cs"/>
              </a:rPr>
              <a:t>dès</a:t>
            </a:r>
            <a:r>
              <a:rPr lang="en-US" sz="1800" dirty="0">
                <a:solidFill>
                  <a:srgbClr val="3E3E3E"/>
                </a:solidFill>
                <a:latin typeface="Roboto Light "/>
                <a:ea typeface="Roboto Black" panose="02000000000000000000" pitchFamily="2" charset="0"/>
                <a:cs typeface="+mn-cs"/>
              </a:rPr>
              <a:t> que </a:t>
            </a:r>
            <a:r>
              <a:rPr lang="en-US" sz="1800" dirty="0" err="1">
                <a:solidFill>
                  <a:srgbClr val="3E3E3E"/>
                </a:solidFill>
                <a:latin typeface="Roboto Light "/>
                <a:ea typeface="Roboto Black" panose="02000000000000000000" pitchFamily="2" charset="0"/>
                <a:cs typeface="+mn-cs"/>
              </a:rPr>
              <a:t>nécessaire</a:t>
            </a:r>
            <a:r>
              <a:rPr lang="en-US" sz="1800" dirty="0">
                <a:solidFill>
                  <a:srgbClr val="3E3E3E"/>
                </a:solidFill>
                <a:latin typeface="Roboto Light "/>
                <a:ea typeface="Roboto Black" panose="02000000000000000000" pitchFamily="2" charset="0"/>
                <a:cs typeface="+mn-cs"/>
              </a:rPr>
              <a:t>)</a:t>
            </a:r>
          </a:p>
        </p:txBody>
      </p:sp>
      <p:sp>
        <p:nvSpPr>
          <p:cNvPr id="10" name="ZoneTexte 31">
            <a:extLst>
              <a:ext uri="{FF2B5EF4-FFF2-40B4-BE49-F238E27FC236}">
                <a16:creationId xmlns:a16="http://schemas.microsoft.com/office/drawing/2014/main" id="{74F6FB2E-6DDE-DBCF-55A7-A1931B547511}"/>
              </a:ext>
            </a:extLst>
          </p:cNvPr>
          <p:cNvSpPr txBox="1"/>
          <p:nvPr/>
        </p:nvSpPr>
        <p:spPr>
          <a:xfrm>
            <a:off x="2547096" y="2954807"/>
            <a:ext cx="5733304" cy="369332"/>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1pPr>
            <a:lvl2pPr marL="0" marR="0" indent="457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2pPr>
            <a:lvl3pPr marL="0" marR="0" indent="914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3pPr>
            <a:lvl4pPr marL="0" marR="0" indent="1371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4pPr>
            <a:lvl5pPr marL="0" marR="0" indent="18288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5pPr>
            <a:lvl6pPr marL="0" marR="0" indent="22860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6pPr>
            <a:lvl7pPr marL="0" marR="0" indent="2743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7pPr>
            <a:lvl8pPr marL="0" marR="0" indent="3200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8pPr>
            <a:lvl9pPr marL="0" marR="0" indent="3657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9pPr>
          </a:lstStyle>
          <a:p>
            <a:pPr marL="685800" indent="-685800" algn="l" defTabSz="1828756" hangingPunct="1">
              <a:lnSpc>
                <a:spcPct val="100000"/>
              </a:lnSpc>
              <a:spcBef>
                <a:spcPts val="0"/>
              </a:spcBef>
              <a:buFont typeface="Wingdings" panose="05000000000000000000" pitchFamily="2" charset="2"/>
              <a:buChar char="ü"/>
              <a:defRPr/>
            </a:pPr>
            <a:r>
              <a:rPr lang="en-US" sz="1800" kern="1200" dirty="0">
                <a:solidFill>
                  <a:srgbClr val="3E3E3E"/>
                </a:solidFill>
                <a:latin typeface="Roboto Black" panose="02000000000000000000" pitchFamily="2" charset="0"/>
                <a:ea typeface="Roboto Black" panose="02000000000000000000" pitchFamily="2" charset="0"/>
                <a:cs typeface="+mn-cs"/>
              </a:rPr>
              <a:t>Masque </a:t>
            </a:r>
            <a:r>
              <a:rPr lang="en-US" sz="1800" kern="1200" dirty="0">
                <a:solidFill>
                  <a:srgbClr val="3E3E3E"/>
                </a:solidFill>
                <a:latin typeface="Roboto Light "/>
                <a:ea typeface="Roboto Black" panose="02000000000000000000" pitchFamily="2" charset="0"/>
                <a:cs typeface="+mn-cs"/>
              </a:rPr>
              <a:t>(1 à 2 </a:t>
            </a:r>
            <a:r>
              <a:rPr lang="en-US" sz="1800" kern="1200" dirty="0" err="1">
                <a:solidFill>
                  <a:srgbClr val="3E3E3E"/>
                </a:solidFill>
                <a:latin typeface="Roboto Light "/>
                <a:ea typeface="Roboto Black" panose="02000000000000000000" pitchFamily="2" charset="0"/>
                <a:cs typeface="+mn-cs"/>
              </a:rPr>
              <a:t>fois</a:t>
            </a:r>
            <a:r>
              <a:rPr lang="en-US" sz="1800" kern="1200" dirty="0">
                <a:solidFill>
                  <a:srgbClr val="3E3E3E"/>
                </a:solidFill>
                <a:latin typeface="Roboto Light "/>
                <a:ea typeface="Roboto Black" panose="02000000000000000000" pitchFamily="2" charset="0"/>
                <a:cs typeface="+mn-cs"/>
              </a:rPr>
              <a:t>/</a:t>
            </a:r>
            <a:r>
              <a:rPr lang="en-US" sz="1800" kern="1200" dirty="0" err="1">
                <a:solidFill>
                  <a:srgbClr val="3E3E3E"/>
                </a:solidFill>
                <a:latin typeface="Roboto Light "/>
                <a:ea typeface="Roboto Black" panose="02000000000000000000" pitchFamily="2" charset="0"/>
                <a:cs typeface="+mn-cs"/>
              </a:rPr>
              <a:t>semaine</a:t>
            </a:r>
            <a:r>
              <a:rPr lang="en-US" sz="1800" kern="1200" dirty="0">
                <a:solidFill>
                  <a:srgbClr val="3E3E3E"/>
                </a:solidFill>
                <a:latin typeface="Roboto Light "/>
                <a:ea typeface="Roboto Black" panose="02000000000000000000" pitchFamily="2" charset="0"/>
                <a:cs typeface="+mn-cs"/>
              </a:rPr>
              <a:t> pendant 5 min)</a:t>
            </a:r>
            <a:endParaRPr lang="en-US" sz="1800" kern="1200" dirty="0">
              <a:solidFill>
                <a:srgbClr val="3E3E3E"/>
              </a:solidFill>
              <a:latin typeface="Roboto Light "/>
              <a:ea typeface="Roboto Light" panose="02000000000000000000" pitchFamily="2" charset="0"/>
              <a:cs typeface="+mn-cs"/>
            </a:endParaRPr>
          </a:p>
        </p:txBody>
      </p:sp>
      <p:sp>
        <p:nvSpPr>
          <p:cNvPr id="11" name="ZoneTexte 31">
            <a:extLst>
              <a:ext uri="{FF2B5EF4-FFF2-40B4-BE49-F238E27FC236}">
                <a16:creationId xmlns:a16="http://schemas.microsoft.com/office/drawing/2014/main" id="{E2031F8A-DF00-06BB-D6BF-9AF09017E65E}"/>
              </a:ext>
            </a:extLst>
          </p:cNvPr>
          <p:cNvSpPr txBox="1"/>
          <p:nvPr/>
        </p:nvSpPr>
        <p:spPr>
          <a:xfrm>
            <a:off x="2547095" y="1864043"/>
            <a:ext cx="5969584" cy="369332"/>
          </a:xfrm>
          <a:prstGeom prst="rect">
            <a:avLst/>
          </a:prstGeom>
          <a:noFill/>
        </p:spPr>
        <p:txBody>
          <a:bodyPr wrap="square">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1pPr>
            <a:lvl2pPr marL="0" marR="0" indent="457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2pPr>
            <a:lvl3pPr marL="0" marR="0" indent="914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3pPr>
            <a:lvl4pPr marL="0" marR="0" indent="1371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4pPr>
            <a:lvl5pPr marL="0" marR="0" indent="18288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5pPr>
            <a:lvl6pPr marL="0" marR="0" indent="22860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6pPr>
            <a:lvl7pPr marL="0" marR="0" indent="27432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7pPr>
            <a:lvl8pPr marL="0" marR="0" indent="32004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8pPr>
            <a:lvl9pPr marL="0" marR="0" indent="3657600" algn="ctr" defTabSz="2438338" rtl="0" fontAlgn="auto" latinLnBrk="0" hangingPunct="0">
              <a:lnSpc>
                <a:spcPct val="80000"/>
              </a:lnSpc>
              <a:spcBef>
                <a:spcPts val="4200"/>
              </a:spcBef>
              <a:spcAft>
                <a:spcPts val="0"/>
              </a:spcAft>
              <a:buClrTx/>
              <a:buSzTx/>
              <a:buFontTx/>
              <a:buNone/>
              <a:tabLst/>
              <a:defRPr kumimoji="0" sz="3700" b="0" i="0" u="none" strike="noStrike" cap="none" spc="0" normalizeH="0" baseline="0">
                <a:ln>
                  <a:noFill/>
                </a:ln>
                <a:solidFill>
                  <a:srgbClr val="000000"/>
                </a:solidFill>
                <a:effectLst/>
                <a:uFillTx/>
                <a:latin typeface="Roboto Thin"/>
                <a:ea typeface="Roboto Thin"/>
                <a:cs typeface="Roboto Thin"/>
                <a:sym typeface="Roboto Thin"/>
              </a:defRPr>
            </a:lvl9pPr>
          </a:lstStyle>
          <a:p>
            <a:pPr marL="685800" indent="-685800" algn="l" defTabSz="1828756" hangingPunct="1">
              <a:lnSpc>
                <a:spcPct val="100000"/>
              </a:lnSpc>
              <a:spcBef>
                <a:spcPts val="0"/>
              </a:spcBef>
              <a:buFont typeface="Wingdings" panose="05000000000000000000" pitchFamily="2" charset="2"/>
              <a:buChar char="ü"/>
              <a:defRPr/>
            </a:pPr>
            <a:r>
              <a:rPr lang="en-US" sz="1800" kern="1200" dirty="0">
                <a:solidFill>
                  <a:srgbClr val="3E3E3E"/>
                </a:solidFill>
                <a:latin typeface="Roboto Black" panose="02000000000000000000" pitchFamily="2" charset="0"/>
                <a:ea typeface="Roboto Black" panose="02000000000000000000" pitchFamily="2" charset="0"/>
                <a:cs typeface="+mn-cs"/>
              </a:rPr>
              <a:t>Contour </a:t>
            </a:r>
            <a:r>
              <a:rPr lang="en-US" sz="1800" kern="1200" dirty="0" err="1">
                <a:solidFill>
                  <a:srgbClr val="3E3E3E"/>
                </a:solidFill>
                <a:latin typeface="Roboto Black" panose="02000000000000000000" pitchFamily="2" charset="0"/>
                <a:ea typeface="Roboto Black" panose="02000000000000000000" pitchFamily="2" charset="0"/>
                <a:cs typeface="+mn-cs"/>
              </a:rPr>
              <a:t>yeux</a:t>
            </a:r>
            <a:r>
              <a:rPr lang="en-US" sz="1800" kern="1200" dirty="0">
                <a:solidFill>
                  <a:srgbClr val="3E3E3E"/>
                </a:solidFill>
                <a:latin typeface="Roboto Black" panose="02000000000000000000" pitchFamily="2" charset="0"/>
                <a:ea typeface="Roboto Black" panose="02000000000000000000" pitchFamily="2" charset="0"/>
                <a:cs typeface="+mn-cs"/>
              </a:rPr>
              <a:t>/</a:t>
            </a:r>
            <a:r>
              <a:rPr lang="en-US" sz="1800" kern="1200" dirty="0" err="1">
                <a:solidFill>
                  <a:srgbClr val="3E3E3E"/>
                </a:solidFill>
                <a:latin typeface="Roboto Black" panose="02000000000000000000" pitchFamily="2" charset="0"/>
                <a:ea typeface="Roboto Black" panose="02000000000000000000" pitchFamily="2" charset="0"/>
                <a:cs typeface="+mn-cs"/>
              </a:rPr>
              <a:t>lèvres</a:t>
            </a:r>
            <a:r>
              <a:rPr lang="en-US" sz="1800" kern="1200" dirty="0">
                <a:solidFill>
                  <a:srgbClr val="3E3E3E"/>
                </a:solidFill>
                <a:latin typeface="Roboto Black" panose="02000000000000000000" pitchFamily="2" charset="0"/>
                <a:ea typeface="Roboto Black" panose="02000000000000000000" pitchFamily="2" charset="0"/>
                <a:cs typeface="+mn-cs"/>
              </a:rPr>
              <a:t> </a:t>
            </a:r>
            <a:r>
              <a:rPr lang="en-US" sz="1800" dirty="0">
                <a:solidFill>
                  <a:srgbClr val="3E3E3E"/>
                </a:solidFill>
                <a:latin typeface="Roboto Light "/>
                <a:ea typeface="Roboto Black" panose="02000000000000000000" pitchFamily="2" charset="0"/>
                <a:cs typeface="+mn-cs"/>
              </a:rPr>
              <a:t>(matin et </a:t>
            </a:r>
            <a:r>
              <a:rPr lang="en-US" sz="1800" dirty="0" err="1">
                <a:solidFill>
                  <a:srgbClr val="3E3E3E"/>
                </a:solidFill>
                <a:latin typeface="Roboto Light "/>
                <a:ea typeface="Roboto Black" panose="02000000000000000000" pitchFamily="2" charset="0"/>
                <a:cs typeface="+mn-cs"/>
              </a:rPr>
              <a:t>soir</a:t>
            </a:r>
            <a:r>
              <a:rPr lang="en-US" sz="1800" dirty="0">
                <a:solidFill>
                  <a:srgbClr val="3E3E3E"/>
                </a:solidFill>
                <a:latin typeface="Roboto Light "/>
                <a:ea typeface="Roboto Black" panose="02000000000000000000" pitchFamily="2" charset="0"/>
                <a:cs typeface="+mn-cs"/>
              </a:rPr>
              <a:t>)</a:t>
            </a:r>
          </a:p>
        </p:txBody>
      </p:sp>
      <p:pic>
        <p:nvPicPr>
          <p:cNvPr id="13" name="Image 12" descr="Une image contenant croquis, dessin, noir, art&#10;&#10;Description générée automatiquement">
            <a:extLst>
              <a:ext uri="{FF2B5EF4-FFF2-40B4-BE49-F238E27FC236}">
                <a16:creationId xmlns:a16="http://schemas.microsoft.com/office/drawing/2014/main" id="{28AFF780-35ED-9323-EEB7-70E1517D7F4A}"/>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8989325" y="710536"/>
            <a:ext cx="3535663" cy="2857393"/>
          </a:xfrm>
          <a:prstGeom prst="rect">
            <a:avLst/>
          </a:prstGeom>
        </p:spPr>
      </p:pic>
      <p:sp>
        <p:nvSpPr>
          <p:cNvPr id="2" name="Espace réservé du titre 1">
            <a:extLst>
              <a:ext uri="{FF2B5EF4-FFF2-40B4-BE49-F238E27FC236}">
                <a16:creationId xmlns:a16="http://schemas.microsoft.com/office/drawing/2014/main" id="{EB30B136-5D2B-BD36-31DD-3C7E1896F7B6}"/>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spTree>
    <p:extLst>
      <p:ext uri="{BB962C8B-B14F-4D97-AF65-F5344CB8AC3E}">
        <p14:creationId xmlns:p14="http://schemas.microsoft.com/office/powerpoint/2010/main" val="2247816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1000"/>
                                        <p:tgtEl>
                                          <p:spTgt spid="32"/>
                                        </p:tgtEl>
                                      </p:cBhvr>
                                    </p:animEffect>
                                    <p:anim calcmode="lin" valueType="num">
                                      <p:cBhvr>
                                        <p:cTn id="8" dur="1000" fill="hold"/>
                                        <p:tgtEl>
                                          <p:spTgt spid="32"/>
                                        </p:tgtEl>
                                        <p:attrNameLst>
                                          <p:attrName>ppt_x</p:attrName>
                                        </p:attrNameLst>
                                      </p:cBhvr>
                                      <p:tavLst>
                                        <p:tav tm="0">
                                          <p:val>
                                            <p:strVal val="#ppt_x"/>
                                          </p:val>
                                        </p:tav>
                                        <p:tav tm="100000">
                                          <p:val>
                                            <p:strVal val="#ppt_x"/>
                                          </p:val>
                                        </p:tav>
                                      </p:tavLst>
                                    </p:anim>
                                    <p:anim calcmode="lin" valueType="num">
                                      <p:cBhvr>
                                        <p:cTn id="9" dur="1000" fill="hold"/>
                                        <p:tgtEl>
                                          <p:spTgt spid="3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fade">
                                      <p:cBhvr>
                                        <p:cTn id="22" dur="1000"/>
                                        <p:tgtEl>
                                          <p:spTgt spid="37"/>
                                        </p:tgtEl>
                                      </p:cBhvr>
                                    </p:animEffect>
                                    <p:anim calcmode="lin" valueType="num">
                                      <p:cBhvr>
                                        <p:cTn id="23" dur="1000" fill="hold"/>
                                        <p:tgtEl>
                                          <p:spTgt spid="37"/>
                                        </p:tgtEl>
                                        <p:attrNameLst>
                                          <p:attrName>ppt_x</p:attrName>
                                        </p:attrNameLst>
                                      </p:cBhvr>
                                      <p:tavLst>
                                        <p:tav tm="0">
                                          <p:val>
                                            <p:strVal val="#ppt_x"/>
                                          </p:val>
                                        </p:tav>
                                        <p:tav tm="100000">
                                          <p:val>
                                            <p:strVal val="#ppt_x"/>
                                          </p:val>
                                        </p:tav>
                                      </p:tavLst>
                                    </p:anim>
                                    <p:anim calcmode="lin" valueType="num">
                                      <p:cBhvr>
                                        <p:cTn id="24" dur="1000" fill="hold"/>
                                        <p:tgtEl>
                                          <p:spTgt spid="3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53"/>
                                        </p:tgtEl>
                                        <p:attrNameLst>
                                          <p:attrName>style.visibility</p:attrName>
                                        </p:attrNameLst>
                                      </p:cBhvr>
                                      <p:to>
                                        <p:strVal val="visible"/>
                                      </p:to>
                                    </p:set>
                                    <p:animEffect transition="in" filter="fade">
                                      <p:cBhvr>
                                        <p:cTn id="27" dur="1000"/>
                                        <p:tgtEl>
                                          <p:spTgt spid="53"/>
                                        </p:tgtEl>
                                      </p:cBhvr>
                                    </p:animEffect>
                                    <p:anim calcmode="lin" valueType="num">
                                      <p:cBhvr>
                                        <p:cTn id="28" dur="1000" fill="hold"/>
                                        <p:tgtEl>
                                          <p:spTgt spid="53"/>
                                        </p:tgtEl>
                                        <p:attrNameLst>
                                          <p:attrName>ppt_x</p:attrName>
                                        </p:attrNameLst>
                                      </p:cBhvr>
                                      <p:tavLst>
                                        <p:tav tm="0">
                                          <p:val>
                                            <p:strVal val="#ppt_x"/>
                                          </p:val>
                                        </p:tav>
                                        <p:tav tm="100000">
                                          <p:val>
                                            <p:strVal val="#ppt_x"/>
                                          </p:val>
                                        </p:tav>
                                      </p:tavLst>
                                    </p:anim>
                                    <p:anim calcmode="lin" valueType="num">
                                      <p:cBhvr>
                                        <p:cTn id="29" dur="1000" fill="hold"/>
                                        <p:tgtEl>
                                          <p:spTgt spid="53"/>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55"/>
                                        </p:tgtEl>
                                        <p:attrNameLst>
                                          <p:attrName>style.visibility</p:attrName>
                                        </p:attrNameLst>
                                      </p:cBhvr>
                                      <p:to>
                                        <p:strVal val="visible"/>
                                      </p:to>
                                    </p:set>
                                    <p:animEffect transition="in" filter="fade">
                                      <p:cBhvr>
                                        <p:cTn id="32" dur="1000"/>
                                        <p:tgtEl>
                                          <p:spTgt spid="55"/>
                                        </p:tgtEl>
                                      </p:cBhvr>
                                    </p:animEffect>
                                    <p:anim calcmode="lin" valueType="num">
                                      <p:cBhvr>
                                        <p:cTn id="33" dur="1000" fill="hold"/>
                                        <p:tgtEl>
                                          <p:spTgt spid="55"/>
                                        </p:tgtEl>
                                        <p:attrNameLst>
                                          <p:attrName>ppt_x</p:attrName>
                                        </p:attrNameLst>
                                      </p:cBhvr>
                                      <p:tavLst>
                                        <p:tav tm="0">
                                          <p:val>
                                            <p:strVal val="#ppt_x"/>
                                          </p:val>
                                        </p:tav>
                                        <p:tav tm="100000">
                                          <p:val>
                                            <p:strVal val="#ppt_x"/>
                                          </p:val>
                                        </p:tav>
                                      </p:tavLst>
                                    </p:anim>
                                    <p:anim calcmode="lin" valueType="num">
                                      <p:cBhvr>
                                        <p:cTn id="34" dur="1000" fill="hold"/>
                                        <p:tgtEl>
                                          <p:spTgt spid="55"/>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56"/>
                                        </p:tgtEl>
                                        <p:attrNameLst>
                                          <p:attrName>style.visibility</p:attrName>
                                        </p:attrNameLst>
                                      </p:cBhvr>
                                      <p:to>
                                        <p:strVal val="visible"/>
                                      </p:to>
                                    </p:set>
                                    <p:animEffect transition="in" filter="fade">
                                      <p:cBhvr>
                                        <p:cTn id="37" dur="1000"/>
                                        <p:tgtEl>
                                          <p:spTgt spid="56"/>
                                        </p:tgtEl>
                                      </p:cBhvr>
                                    </p:animEffect>
                                    <p:anim calcmode="lin" valueType="num">
                                      <p:cBhvr>
                                        <p:cTn id="38" dur="1000" fill="hold"/>
                                        <p:tgtEl>
                                          <p:spTgt spid="56"/>
                                        </p:tgtEl>
                                        <p:attrNameLst>
                                          <p:attrName>ppt_x</p:attrName>
                                        </p:attrNameLst>
                                      </p:cBhvr>
                                      <p:tavLst>
                                        <p:tav tm="0">
                                          <p:val>
                                            <p:strVal val="#ppt_x"/>
                                          </p:val>
                                        </p:tav>
                                        <p:tav tm="100000">
                                          <p:val>
                                            <p:strVal val="#ppt_x"/>
                                          </p:val>
                                        </p:tav>
                                      </p:tavLst>
                                    </p:anim>
                                    <p:anim calcmode="lin" valueType="num">
                                      <p:cBhvr>
                                        <p:cTn id="39" dur="1000" fill="hold"/>
                                        <p:tgtEl>
                                          <p:spTgt spid="56"/>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61"/>
                                        </p:tgtEl>
                                        <p:attrNameLst>
                                          <p:attrName>style.visibility</p:attrName>
                                        </p:attrNameLst>
                                      </p:cBhvr>
                                      <p:to>
                                        <p:strVal val="visible"/>
                                      </p:to>
                                    </p:set>
                                    <p:animEffect transition="in" filter="fade">
                                      <p:cBhvr>
                                        <p:cTn id="42" dur="1000"/>
                                        <p:tgtEl>
                                          <p:spTgt spid="61"/>
                                        </p:tgtEl>
                                      </p:cBhvr>
                                    </p:animEffect>
                                    <p:anim calcmode="lin" valueType="num">
                                      <p:cBhvr>
                                        <p:cTn id="43" dur="1000" fill="hold"/>
                                        <p:tgtEl>
                                          <p:spTgt spid="61"/>
                                        </p:tgtEl>
                                        <p:attrNameLst>
                                          <p:attrName>ppt_x</p:attrName>
                                        </p:attrNameLst>
                                      </p:cBhvr>
                                      <p:tavLst>
                                        <p:tav tm="0">
                                          <p:val>
                                            <p:strVal val="#ppt_x"/>
                                          </p:val>
                                        </p:tav>
                                        <p:tav tm="100000">
                                          <p:val>
                                            <p:strVal val="#ppt_x"/>
                                          </p:val>
                                        </p:tav>
                                      </p:tavLst>
                                    </p:anim>
                                    <p:anim calcmode="lin" valueType="num">
                                      <p:cBhvr>
                                        <p:cTn id="44" dur="1000" fill="hold"/>
                                        <p:tgtEl>
                                          <p:spTgt spid="61"/>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62"/>
                                        </p:tgtEl>
                                        <p:attrNameLst>
                                          <p:attrName>style.visibility</p:attrName>
                                        </p:attrNameLst>
                                      </p:cBhvr>
                                      <p:to>
                                        <p:strVal val="visible"/>
                                      </p:to>
                                    </p:set>
                                    <p:animEffect transition="in" filter="fade">
                                      <p:cBhvr>
                                        <p:cTn id="47" dur="1000"/>
                                        <p:tgtEl>
                                          <p:spTgt spid="62"/>
                                        </p:tgtEl>
                                      </p:cBhvr>
                                    </p:animEffect>
                                    <p:anim calcmode="lin" valueType="num">
                                      <p:cBhvr>
                                        <p:cTn id="48" dur="1000" fill="hold"/>
                                        <p:tgtEl>
                                          <p:spTgt spid="62"/>
                                        </p:tgtEl>
                                        <p:attrNameLst>
                                          <p:attrName>ppt_x</p:attrName>
                                        </p:attrNameLst>
                                      </p:cBhvr>
                                      <p:tavLst>
                                        <p:tav tm="0">
                                          <p:val>
                                            <p:strVal val="#ppt_x"/>
                                          </p:val>
                                        </p:tav>
                                        <p:tav tm="100000">
                                          <p:val>
                                            <p:strVal val="#ppt_x"/>
                                          </p:val>
                                        </p:tav>
                                      </p:tavLst>
                                    </p:anim>
                                    <p:anim calcmode="lin" valueType="num">
                                      <p:cBhvr>
                                        <p:cTn id="49" dur="1000" fill="hold"/>
                                        <p:tgtEl>
                                          <p:spTgt spid="62"/>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par>
                                <p:cTn id="55" presetID="42" presetClass="entr" presetSubtype="0" fill="hold" grpId="0" nodeType="withEffect">
                                  <p:stCondLst>
                                    <p:cond delay="0"/>
                                  </p:stCondLst>
                                  <p:childTnLst>
                                    <p:set>
                                      <p:cBhvr>
                                        <p:cTn id="56" dur="1" fill="hold">
                                          <p:stCondLst>
                                            <p:cond delay="0"/>
                                          </p:stCondLst>
                                        </p:cTn>
                                        <p:tgtEl>
                                          <p:spTgt spid="22"/>
                                        </p:tgtEl>
                                        <p:attrNameLst>
                                          <p:attrName>style.visibility</p:attrName>
                                        </p:attrNameLst>
                                      </p:cBhvr>
                                      <p:to>
                                        <p:strVal val="visible"/>
                                      </p:to>
                                    </p:set>
                                    <p:animEffect transition="in" filter="fade">
                                      <p:cBhvr>
                                        <p:cTn id="57" dur="1000"/>
                                        <p:tgtEl>
                                          <p:spTgt spid="22"/>
                                        </p:tgtEl>
                                      </p:cBhvr>
                                    </p:animEffect>
                                    <p:anim calcmode="lin" valueType="num">
                                      <p:cBhvr>
                                        <p:cTn id="58" dur="1000" fill="hold"/>
                                        <p:tgtEl>
                                          <p:spTgt spid="22"/>
                                        </p:tgtEl>
                                        <p:attrNameLst>
                                          <p:attrName>ppt_x</p:attrName>
                                        </p:attrNameLst>
                                      </p:cBhvr>
                                      <p:tavLst>
                                        <p:tav tm="0">
                                          <p:val>
                                            <p:strVal val="#ppt_x"/>
                                          </p:val>
                                        </p:tav>
                                        <p:tav tm="100000">
                                          <p:val>
                                            <p:strVal val="#ppt_x"/>
                                          </p:val>
                                        </p:tav>
                                      </p:tavLst>
                                    </p:anim>
                                    <p:anim calcmode="lin" valueType="num">
                                      <p:cBhvr>
                                        <p:cTn id="59" dur="1000" fill="hold"/>
                                        <p:tgtEl>
                                          <p:spTgt spid="22"/>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50"/>
                                        </p:tgtEl>
                                        <p:attrNameLst>
                                          <p:attrName>style.visibility</p:attrName>
                                        </p:attrNameLst>
                                      </p:cBhvr>
                                      <p:to>
                                        <p:strVal val="visible"/>
                                      </p:to>
                                    </p:set>
                                    <p:animEffect transition="in" filter="fade">
                                      <p:cBhvr>
                                        <p:cTn id="62" dur="1000"/>
                                        <p:tgtEl>
                                          <p:spTgt spid="2050"/>
                                        </p:tgtEl>
                                      </p:cBhvr>
                                    </p:animEffect>
                                    <p:anim calcmode="lin" valueType="num">
                                      <p:cBhvr>
                                        <p:cTn id="63" dur="1000" fill="hold"/>
                                        <p:tgtEl>
                                          <p:spTgt spid="2050"/>
                                        </p:tgtEl>
                                        <p:attrNameLst>
                                          <p:attrName>ppt_x</p:attrName>
                                        </p:attrNameLst>
                                      </p:cBhvr>
                                      <p:tavLst>
                                        <p:tav tm="0">
                                          <p:val>
                                            <p:strVal val="#ppt_x"/>
                                          </p:val>
                                        </p:tav>
                                        <p:tav tm="100000">
                                          <p:val>
                                            <p:strVal val="#ppt_x"/>
                                          </p:val>
                                        </p:tav>
                                      </p:tavLst>
                                    </p:anim>
                                    <p:anim calcmode="lin" valueType="num">
                                      <p:cBhvr>
                                        <p:cTn id="64" dur="1000" fill="hold"/>
                                        <p:tgtEl>
                                          <p:spTgt spid="2050"/>
                                        </p:tgtEl>
                                        <p:attrNameLst>
                                          <p:attrName>ppt_y</p:attrName>
                                        </p:attrNameLst>
                                      </p:cBhvr>
                                      <p:tavLst>
                                        <p:tav tm="0">
                                          <p:val>
                                            <p:strVal val="#ppt_y+.1"/>
                                          </p:val>
                                        </p:tav>
                                        <p:tav tm="100000">
                                          <p:val>
                                            <p:strVal val="#ppt_y"/>
                                          </p:val>
                                        </p:tav>
                                      </p:tavLst>
                                    </p:anim>
                                  </p:childTnLst>
                                </p:cTn>
                              </p:par>
                              <p:par>
                                <p:cTn id="65" presetID="42" presetClass="entr" presetSubtype="0" fill="hold" nodeType="withEffect">
                                  <p:stCondLst>
                                    <p:cond delay="0"/>
                                  </p:stCondLst>
                                  <p:childTnLst>
                                    <p:set>
                                      <p:cBhvr>
                                        <p:cTn id="66" dur="1" fill="hold">
                                          <p:stCondLst>
                                            <p:cond delay="0"/>
                                          </p:stCondLst>
                                        </p:cTn>
                                        <p:tgtEl>
                                          <p:spTgt spid="2056"/>
                                        </p:tgtEl>
                                        <p:attrNameLst>
                                          <p:attrName>style.visibility</p:attrName>
                                        </p:attrNameLst>
                                      </p:cBhvr>
                                      <p:to>
                                        <p:strVal val="visible"/>
                                      </p:to>
                                    </p:set>
                                    <p:animEffect transition="in" filter="fade">
                                      <p:cBhvr>
                                        <p:cTn id="67" dur="1000"/>
                                        <p:tgtEl>
                                          <p:spTgt spid="2056"/>
                                        </p:tgtEl>
                                      </p:cBhvr>
                                    </p:animEffect>
                                    <p:anim calcmode="lin" valueType="num">
                                      <p:cBhvr>
                                        <p:cTn id="68" dur="1000" fill="hold"/>
                                        <p:tgtEl>
                                          <p:spTgt spid="2056"/>
                                        </p:tgtEl>
                                        <p:attrNameLst>
                                          <p:attrName>ppt_x</p:attrName>
                                        </p:attrNameLst>
                                      </p:cBhvr>
                                      <p:tavLst>
                                        <p:tav tm="0">
                                          <p:val>
                                            <p:strVal val="#ppt_x"/>
                                          </p:val>
                                        </p:tav>
                                        <p:tav tm="100000">
                                          <p:val>
                                            <p:strVal val="#ppt_x"/>
                                          </p:val>
                                        </p:tav>
                                      </p:tavLst>
                                    </p:anim>
                                    <p:anim calcmode="lin" valueType="num">
                                      <p:cBhvr>
                                        <p:cTn id="69" dur="1000" fill="hold"/>
                                        <p:tgtEl>
                                          <p:spTgt spid="2056"/>
                                        </p:tgtEl>
                                        <p:attrNameLst>
                                          <p:attrName>ppt_y</p:attrName>
                                        </p:attrNameLst>
                                      </p:cBhvr>
                                      <p:tavLst>
                                        <p:tav tm="0">
                                          <p:val>
                                            <p:strVal val="#ppt_y+.1"/>
                                          </p:val>
                                        </p:tav>
                                        <p:tav tm="100000">
                                          <p:val>
                                            <p:strVal val="#ppt_y"/>
                                          </p:val>
                                        </p:tav>
                                      </p:tavLst>
                                    </p:anim>
                                  </p:childTnLst>
                                </p:cTn>
                              </p:par>
                              <p:par>
                                <p:cTn id="70" presetID="42" presetClass="entr" presetSubtype="0" fill="hold" nodeType="withEffect">
                                  <p:stCondLst>
                                    <p:cond delay="0"/>
                                  </p:stCondLst>
                                  <p:childTnLst>
                                    <p:set>
                                      <p:cBhvr>
                                        <p:cTn id="71" dur="1" fill="hold">
                                          <p:stCondLst>
                                            <p:cond delay="0"/>
                                          </p:stCondLst>
                                        </p:cTn>
                                        <p:tgtEl>
                                          <p:spTgt spid="31"/>
                                        </p:tgtEl>
                                        <p:attrNameLst>
                                          <p:attrName>style.visibility</p:attrName>
                                        </p:attrNameLst>
                                      </p:cBhvr>
                                      <p:to>
                                        <p:strVal val="visible"/>
                                      </p:to>
                                    </p:set>
                                    <p:animEffect transition="in" filter="fade">
                                      <p:cBhvr>
                                        <p:cTn id="72" dur="1000"/>
                                        <p:tgtEl>
                                          <p:spTgt spid="31"/>
                                        </p:tgtEl>
                                      </p:cBhvr>
                                    </p:animEffect>
                                    <p:anim calcmode="lin" valueType="num">
                                      <p:cBhvr>
                                        <p:cTn id="73" dur="1000" fill="hold"/>
                                        <p:tgtEl>
                                          <p:spTgt spid="31"/>
                                        </p:tgtEl>
                                        <p:attrNameLst>
                                          <p:attrName>ppt_x</p:attrName>
                                        </p:attrNameLst>
                                      </p:cBhvr>
                                      <p:tavLst>
                                        <p:tav tm="0">
                                          <p:val>
                                            <p:strVal val="#ppt_x"/>
                                          </p:val>
                                        </p:tav>
                                        <p:tav tm="100000">
                                          <p:val>
                                            <p:strVal val="#ppt_x"/>
                                          </p:val>
                                        </p:tav>
                                      </p:tavLst>
                                    </p:anim>
                                    <p:anim calcmode="lin" valueType="num">
                                      <p:cBhvr>
                                        <p:cTn id="74" dur="1000" fill="hold"/>
                                        <p:tgtEl>
                                          <p:spTgt spid="31"/>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38"/>
                                        </p:tgtEl>
                                        <p:attrNameLst>
                                          <p:attrName>style.visibility</p:attrName>
                                        </p:attrNameLst>
                                      </p:cBhvr>
                                      <p:to>
                                        <p:strVal val="visible"/>
                                      </p:to>
                                    </p:set>
                                    <p:animEffect transition="in" filter="fade">
                                      <p:cBhvr>
                                        <p:cTn id="77" dur="1000"/>
                                        <p:tgtEl>
                                          <p:spTgt spid="38"/>
                                        </p:tgtEl>
                                      </p:cBhvr>
                                    </p:animEffect>
                                    <p:anim calcmode="lin" valueType="num">
                                      <p:cBhvr>
                                        <p:cTn id="78" dur="1000" fill="hold"/>
                                        <p:tgtEl>
                                          <p:spTgt spid="38"/>
                                        </p:tgtEl>
                                        <p:attrNameLst>
                                          <p:attrName>ppt_x</p:attrName>
                                        </p:attrNameLst>
                                      </p:cBhvr>
                                      <p:tavLst>
                                        <p:tav tm="0">
                                          <p:val>
                                            <p:strVal val="#ppt_x"/>
                                          </p:val>
                                        </p:tav>
                                        <p:tav tm="100000">
                                          <p:val>
                                            <p:strVal val="#ppt_x"/>
                                          </p:val>
                                        </p:tav>
                                      </p:tavLst>
                                    </p:anim>
                                    <p:anim calcmode="lin" valueType="num">
                                      <p:cBhvr>
                                        <p:cTn id="79" dur="1000" fill="hold"/>
                                        <p:tgtEl>
                                          <p:spTgt spid="38"/>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39"/>
                                        </p:tgtEl>
                                        <p:attrNameLst>
                                          <p:attrName>style.visibility</p:attrName>
                                        </p:attrNameLst>
                                      </p:cBhvr>
                                      <p:to>
                                        <p:strVal val="visible"/>
                                      </p:to>
                                    </p:set>
                                    <p:animEffect transition="in" filter="fade">
                                      <p:cBhvr>
                                        <p:cTn id="82" dur="1000"/>
                                        <p:tgtEl>
                                          <p:spTgt spid="39"/>
                                        </p:tgtEl>
                                      </p:cBhvr>
                                    </p:animEffect>
                                    <p:anim calcmode="lin" valueType="num">
                                      <p:cBhvr>
                                        <p:cTn id="83" dur="1000" fill="hold"/>
                                        <p:tgtEl>
                                          <p:spTgt spid="39"/>
                                        </p:tgtEl>
                                        <p:attrNameLst>
                                          <p:attrName>ppt_x</p:attrName>
                                        </p:attrNameLst>
                                      </p:cBhvr>
                                      <p:tavLst>
                                        <p:tav tm="0">
                                          <p:val>
                                            <p:strVal val="#ppt_x"/>
                                          </p:val>
                                        </p:tav>
                                        <p:tav tm="100000">
                                          <p:val>
                                            <p:strVal val="#ppt_x"/>
                                          </p:val>
                                        </p:tav>
                                      </p:tavLst>
                                    </p:anim>
                                    <p:anim calcmode="lin" valueType="num">
                                      <p:cBhvr>
                                        <p:cTn id="84" dur="1000" fill="hold"/>
                                        <p:tgtEl>
                                          <p:spTgt spid="39"/>
                                        </p:tgtEl>
                                        <p:attrNameLst>
                                          <p:attrName>ppt_y</p:attrName>
                                        </p:attrNameLst>
                                      </p:cBhvr>
                                      <p:tavLst>
                                        <p:tav tm="0">
                                          <p:val>
                                            <p:strVal val="#ppt_y+.1"/>
                                          </p:val>
                                        </p:tav>
                                        <p:tav tm="100000">
                                          <p:val>
                                            <p:strVal val="#ppt_y"/>
                                          </p:val>
                                        </p:tav>
                                      </p:tavLst>
                                    </p:anim>
                                  </p:childTnLst>
                                </p:cTn>
                              </p:par>
                              <p:par>
                                <p:cTn id="85" presetID="42" presetClass="entr" presetSubtype="0" fill="hold" grpId="0" nodeType="withEffect">
                                  <p:stCondLst>
                                    <p:cond delay="0"/>
                                  </p:stCondLst>
                                  <p:childTnLst>
                                    <p:set>
                                      <p:cBhvr>
                                        <p:cTn id="86" dur="1" fill="hold">
                                          <p:stCondLst>
                                            <p:cond delay="0"/>
                                          </p:stCondLst>
                                        </p:cTn>
                                        <p:tgtEl>
                                          <p:spTgt spid="40"/>
                                        </p:tgtEl>
                                        <p:attrNameLst>
                                          <p:attrName>style.visibility</p:attrName>
                                        </p:attrNameLst>
                                      </p:cBhvr>
                                      <p:to>
                                        <p:strVal val="visible"/>
                                      </p:to>
                                    </p:set>
                                    <p:animEffect transition="in" filter="fade">
                                      <p:cBhvr>
                                        <p:cTn id="87" dur="1000"/>
                                        <p:tgtEl>
                                          <p:spTgt spid="40"/>
                                        </p:tgtEl>
                                      </p:cBhvr>
                                    </p:animEffect>
                                    <p:anim calcmode="lin" valueType="num">
                                      <p:cBhvr>
                                        <p:cTn id="88" dur="1000" fill="hold"/>
                                        <p:tgtEl>
                                          <p:spTgt spid="40"/>
                                        </p:tgtEl>
                                        <p:attrNameLst>
                                          <p:attrName>ppt_x</p:attrName>
                                        </p:attrNameLst>
                                      </p:cBhvr>
                                      <p:tavLst>
                                        <p:tav tm="0">
                                          <p:val>
                                            <p:strVal val="#ppt_x"/>
                                          </p:val>
                                        </p:tav>
                                        <p:tav tm="100000">
                                          <p:val>
                                            <p:strVal val="#ppt_x"/>
                                          </p:val>
                                        </p:tav>
                                      </p:tavLst>
                                    </p:anim>
                                    <p:anim calcmode="lin" valueType="num">
                                      <p:cBhvr>
                                        <p:cTn id="89" dur="1000" fill="hold"/>
                                        <p:tgtEl>
                                          <p:spTgt spid="40"/>
                                        </p:tgtEl>
                                        <p:attrNameLst>
                                          <p:attrName>ppt_y</p:attrName>
                                        </p:attrNameLst>
                                      </p:cBhvr>
                                      <p:tavLst>
                                        <p:tav tm="0">
                                          <p:val>
                                            <p:strVal val="#ppt_y+.1"/>
                                          </p:val>
                                        </p:tav>
                                        <p:tav tm="100000">
                                          <p:val>
                                            <p:strVal val="#ppt_y"/>
                                          </p:val>
                                        </p:tav>
                                      </p:tavLst>
                                    </p:anim>
                                  </p:childTnLst>
                                </p:cTn>
                              </p:par>
                              <p:par>
                                <p:cTn id="90" presetID="42" presetClass="entr" presetSubtype="0" fill="hold" grpId="0" nodeType="withEffect">
                                  <p:stCondLst>
                                    <p:cond delay="0"/>
                                  </p:stCondLst>
                                  <p:childTnLst>
                                    <p:set>
                                      <p:cBhvr>
                                        <p:cTn id="91" dur="1" fill="hold">
                                          <p:stCondLst>
                                            <p:cond delay="0"/>
                                          </p:stCondLst>
                                        </p:cTn>
                                        <p:tgtEl>
                                          <p:spTgt spid="42"/>
                                        </p:tgtEl>
                                        <p:attrNameLst>
                                          <p:attrName>style.visibility</p:attrName>
                                        </p:attrNameLst>
                                      </p:cBhvr>
                                      <p:to>
                                        <p:strVal val="visible"/>
                                      </p:to>
                                    </p:set>
                                    <p:animEffect transition="in" filter="fade">
                                      <p:cBhvr>
                                        <p:cTn id="92" dur="1000"/>
                                        <p:tgtEl>
                                          <p:spTgt spid="42"/>
                                        </p:tgtEl>
                                      </p:cBhvr>
                                    </p:animEffect>
                                    <p:anim calcmode="lin" valueType="num">
                                      <p:cBhvr>
                                        <p:cTn id="93" dur="1000" fill="hold"/>
                                        <p:tgtEl>
                                          <p:spTgt spid="42"/>
                                        </p:tgtEl>
                                        <p:attrNameLst>
                                          <p:attrName>ppt_x</p:attrName>
                                        </p:attrNameLst>
                                      </p:cBhvr>
                                      <p:tavLst>
                                        <p:tav tm="0">
                                          <p:val>
                                            <p:strVal val="#ppt_x"/>
                                          </p:val>
                                        </p:tav>
                                        <p:tav tm="100000">
                                          <p:val>
                                            <p:strVal val="#ppt_x"/>
                                          </p:val>
                                        </p:tav>
                                      </p:tavLst>
                                    </p:anim>
                                    <p:anim calcmode="lin" valueType="num">
                                      <p:cBhvr>
                                        <p:cTn id="94" dur="1000" fill="hold"/>
                                        <p:tgtEl>
                                          <p:spTgt spid="42"/>
                                        </p:tgtEl>
                                        <p:attrNameLst>
                                          <p:attrName>ppt_y</p:attrName>
                                        </p:attrNameLst>
                                      </p:cBhvr>
                                      <p:tavLst>
                                        <p:tav tm="0">
                                          <p:val>
                                            <p:strVal val="#ppt_y+.1"/>
                                          </p:val>
                                        </p:tav>
                                        <p:tav tm="100000">
                                          <p:val>
                                            <p:strVal val="#ppt_y"/>
                                          </p:val>
                                        </p:tav>
                                      </p:tavLst>
                                    </p:anim>
                                  </p:childTnLst>
                                </p:cTn>
                              </p:par>
                              <p:par>
                                <p:cTn id="95" presetID="42" presetClass="entr" presetSubtype="0" fill="hold" nodeType="withEffect">
                                  <p:stCondLst>
                                    <p:cond delay="0"/>
                                  </p:stCondLst>
                                  <p:childTnLst>
                                    <p:set>
                                      <p:cBhvr>
                                        <p:cTn id="96" dur="1" fill="hold">
                                          <p:stCondLst>
                                            <p:cond delay="0"/>
                                          </p:stCondLst>
                                        </p:cTn>
                                        <p:tgtEl>
                                          <p:spTgt spid="3"/>
                                        </p:tgtEl>
                                        <p:attrNameLst>
                                          <p:attrName>style.visibility</p:attrName>
                                        </p:attrNameLst>
                                      </p:cBhvr>
                                      <p:to>
                                        <p:strVal val="visible"/>
                                      </p:to>
                                    </p:set>
                                    <p:animEffect transition="in" filter="fade">
                                      <p:cBhvr>
                                        <p:cTn id="97" dur="1000"/>
                                        <p:tgtEl>
                                          <p:spTgt spid="3"/>
                                        </p:tgtEl>
                                      </p:cBhvr>
                                    </p:animEffect>
                                    <p:anim calcmode="lin" valueType="num">
                                      <p:cBhvr>
                                        <p:cTn id="98" dur="1000" fill="hold"/>
                                        <p:tgtEl>
                                          <p:spTgt spid="3"/>
                                        </p:tgtEl>
                                        <p:attrNameLst>
                                          <p:attrName>ppt_x</p:attrName>
                                        </p:attrNameLst>
                                      </p:cBhvr>
                                      <p:tavLst>
                                        <p:tav tm="0">
                                          <p:val>
                                            <p:strVal val="#ppt_x"/>
                                          </p:val>
                                        </p:tav>
                                        <p:tav tm="100000">
                                          <p:val>
                                            <p:strVal val="#ppt_x"/>
                                          </p:val>
                                        </p:tav>
                                      </p:tavLst>
                                    </p:anim>
                                    <p:anim calcmode="lin" valueType="num">
                                      <p:cBhvr>
                                        <p:cTn id="99" dur="1000" fill="hold"/>
                                        <p:tgtEl>
                                          <p:spTgt spid="3"/>
                                        </p:tgtEl>
                                        <p:attrNameLst>
                                          <p:attrName>ppt_y</p:attrName>
                                        </p:attrNameLst>
                                      </p:cBhvr>
                                      <p:tavLst>
                                        <p:tav tm="0">
                                          <p:val>
                                            <p:strVal val="#ppt_y+.1"/>
                                          </p:val>
                                        </p:tav>
                                        <p:tav tm="100000">
                                          <p:val>
                                            <p:strVal val="#ppt_y"/>
                                          </p:val>
                                        </p:tav>
                                      </p:tavLst>
                                    </p:anim>
                                  </p:childTnLst>
                                </p:cTn>
                              </p:par>
                              <p:par>
                                <p:cTn id="100" presetID="42" presetClass="entr" presetSubtype="0" fill="hold" nodeType="withEffect">
                                  <p:stCondLst>
                                    <p:cond delay="0"/>
                                  </p:stCondLst>
                                  <p:childTnLst>
                                    <p:set>
                                      <p:cBhvr>
                                        <p:cTn id="101" dur="1" fill="hold">
                                          <p:stCondLst>
                                            <p:cond delay="0"/>
                                          </p:stCondLst>
                                        </p:cTn>
                                        <p:tgtEl>
                                          <p:spTgt spid="5"/>
                                        </p:tgtEl>
                                        <p:attrNameLst>
                                          <p:attrName>style.visibility</p:attrName>
                                        </p:attrNameLst>
                                      </p:cBhvr>
                                      <p:to>
                                        <p:strVal val="visible"/>
                                      </p:to>
                                    </p:set>
                                    <p:animEffect transition="in" filter="fade">
                                      <p:cBhvr>
                                        <p:cTn id="102" dur="1000"/>
                                        <p:tgtEl>
                                          <p:spTgt spid="5"/>
                                        </p:tgtEl>
                                      </p:cBhvr>
                                    </p:animEffect>
                                    <p:anim calcmode="lin" valueType="num">
                                      <p:cBhvr>
                                        <p:cTn id="103" dur="1000" fill="hold"/>
                                        <p:tgtEl>
                                          <p:spTgt spid="5"/>
                                        </p:tgtEl>
                                        <p:attrNameLst>
                                          <p:attrName>ppt_x</p:attrName>
                                        </p:attrNameLst>
                                      </p:cBhvr>
                                      <p:tavLst>
                                        <p:tav tm="0">
                                          <p:val>
                                            <p:strVal val="#ppt_x"/>
                                          </p:val>
                                        </p:tav>
                                        <p:tav tm="100000">
                                          <p:val>
                                            <p:strVal val="#ppt_x"/>
                                          </p:val>
                                        </p:tav>
                                      </p:tavLst>
                                    </p:anim>
                                    <p:anim calcmode="lin" valueType="num">
                                      <p:cBhvr>
                                        <p:cTn id="104" dur="1000" fill="hold"/>
                                        <p:tgtEl>
                                          <p:spTgt spid="5"/>
                                        </p:tgtEl>
                                        <p:attrNameLst>
                                          <p:attrName>ppt_y</p:attrName>
                                        </p:attrNameLst>
                                      </p:cBhvr>
                                      <p:tavLst>
                                        <p:tav tm="0">
                                          <p:val>
                                            <p:strVal val="#ppt_y+.1"/>
                                          </p:val>
                                        </p:tav>
                                        <p:tav tm="100000">
                                          <p:val>
                                            <p:strVal val="#ppt_y"/>
                                          </p:val>
                                        </p:tav>
                                      </p:tavLst>
                                    </p:anim>
                                  </p:childTnLst>
                                </p:cTn>
                              </p:par>
                              <p:par>
                                <p:cTn id="105" presetID="42" presetClass="entr" presetSubtype="0" fill="hold" nodeType="withEffect">
                                  <p:stCondLst>
                                    <p:cond delay="0"/>
                                  </p:stCondLst>
                                  <p:childTnLst>
                                    <p:set>
                                      <p:cBhvr>
                                        <p:cTn id="106" dur="1" fill="hold">
                                          <p:stCondLst>
                                            <p:cond delay="0"/>
                                          </p:stCondLst>
                                        </p:cTn>
                                        <p:tgtEl>
                                          <p:spTgt spid="7"/>
                                        </p:tgtEl>
                                        <p:attrNameLst>
                                          <p:attrName>style.visibility</p:attrName>
                                        </p:attrNameLst>
                                      </p:cBhvr>
                                      <p:to>
                                        <p:strVal val="visible"/>
                                      </p:to>
                                    </p:set>
                                    <p:animEffect transition="in" filter="fade">
                                      <p:cBhvr>
                                        <p:cTn id="107" dur="1000"/>
                                        <p:tgtEl>
                                          <p:spTgt spid="7"/>
                                        </p:tgtEl>
                                      </p:cBhvr>
                                    </p:animEffect>
                                    <p:anim calcmode="lin" valueType="num">
                                      <p:cBhvr>
                                        <p:cTn id="108" dur="1000" fill="hold"/>
                                        <p:tgtEl>
                                          <p:spTgt spid="7"/>
                                        </p:tgtEl>
                                        <p:attrNameLst>
                                          <p:attrName>ppt_x</p:attrName>
                                        </p:attrNameLst>
                                      </p:cBhvr>
                                      <p:tavLst>
                                        <p:tav tm="0">
                                          <p:val>
                                            <p:strVal val="#ppt_x"/>
                                          </p:val>
                                        </p:tav>
                                        <p:tav tm="100000">
                                          <p:val>
                                            <p:strVal val="#ppt_x"/>
                                          </p:val>
                                        </p:tav>
                                      </p:tavLst>
                                    </p:anim>
                                    <p:anim calcmode="lin" valueType="num">
                                      <p:cBhvr>
                                        <p:cTn id="10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animBg="1"/>
      <p:bldP spid="33" grpId="0" animBg="1"/>
      <p:bldP spid="37" grpId="0" animBg="1"/>
      <p:bldP spid="53" grpId="0" animBg="1"/>
      <p:bldP spid="55" grpId="0"/>
      <p:bldP spid="56" grpId="0"/>
      <p:bldP spid="61" grpId="0"/>
      <p:bldP spid="62" grpId="0"/>
      <p:bldP spid="20" grpId="0" animBg="1"/>
      <p:bldP spid="22" grpId="0"/>
      <p:bldP spid="38" grpId="0" animBg="1"/>
      <p:bldP spid="39" grpId="0"/>
      <p:bldP spid="40" grpId="0" animBg="1"/>
      <p:bldP spid="4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2F148776-0E6A-4C25-95F1-B4ED70DAC205}"/>
              </a:ext>
            </a:extLst>
          </p:cNvPr>
          <p:cNvSpPr txBox="1"/>
          <p:nvPr/>
        </p:nvSpPr>
        <p:spPr>
          <a:xfrm>
            <a:off x="1437784" y="847889"/>
            <a:ext cx="9316431" cy="461665"/>
          </a:xfrm>
          <a:prstGeom prst="rect">
            <a:avLst/>
          </a:prstGeom>
          <a:noFill/>
        </p:spPr>
        <p:txBody>
          <a:bodyPr wrap="square">
            <a:spAutoFit/>
          </a:bodyPr>
          <a:lstStyle/>
          <a:p>
            <a:pPr algn="ctr" defTabSz="342909">
              <a:defRPr/>
            </a:pPr>
            <a:r>
              <a:rPr lang="en-US" sz="2400" dirty="0">
                <a:solidFill>
                  <a:srgbClr val="3E3E3E"/>
                </a:solidFill>
                <a:latin typeface="Roboto Light "/>
                <a:ea typeface="Roboto Black" panose="02000000000000000000" pitchFamily="2" charset="0"/>
              </a:rPr>
              <a:t>Une nouvelle formule plus efficace* et plus agréable**.</a:t>
            </a:r>
            <a:endParaRPr lang="fr-FR" sz="2400" dirty="0">
              <a:solidFill>
                <a:srgbClr val="3E3E3E"/>
              </a:solidFill>
              <a:latin typeface="Roboto Light "/>
              <a:ea typeface="Roboto Black" panose="02000000000000000000" pitchFamily="2" charset="0"/>
            </a:endParaRPr>
          </a:p>
        </p:txBody>
      </p:sp>
      <p:sp>
        <p:nvSpPr>
          <p:cNvPr id="13" name="ZoneTexte 12">
            <a:extLst>
              <a:ext uri="{FF2B5EF4-FFF2-40B4-BE49-F238E27FC236}">
                <a16:creationId xmlns:a16="http://schemas.microsoft.com/office/drawing/2014/main" id="{83358E91-0BB0-4591-90EE-A3116CEFFBFF}"/>
              </a:ext>
            </a:extLst>
          </p:cNvPr>
          <p:cNvSpPr txBox="1"/>
          <p:nvPr/>
        </p:nvSpPr>
        <p:spPr>
          <a:xfrm>
            <a:off x="1666538" y="2483877"/>
            <a:ext cx="10525461" cy="4185761"/>
          </a:xfrm>
          <a:prstGeom prst="rect">
            <a:avLst/>
          </a:prstGeom>
          <a:noFill/>
        </p:spPr>
        <p:txBody>
          <a:bodyPr wrap="square" rtlCol="0">
            <a:spAutoFit/>
          </a:bodyPr>
          <a:lstStyle/>
          <a:p>
            <a:pPr defTabSz="342909">
              <a:defRPr/>
            </a:pPr>
            <a:r>
              <a:rPr lang="en-US" dirty="0">
                <a:solidFill>
                  <a:srgbClr val="3E3E3E"/>
                </a:solidFill>
                <a:latin typeface="Roboto Light" panose="02000000000000000000" pitchFamily="2" charset="0"/>
                <a:ea typeface="Roboto Light" panose="02000000000000000000" pitchFamily="2" charset="0"/>
              </a:rPr>
              <a:t>Réduction de l'irritation autour des </a:t>
            </a:r>
            <a:r>
              <a:rPr lang="en-US" dirty="0" err="1">
                <a:solidFill>
                  <a:srgbClr val="3E3E3E"/>
                </a:solidFill>
                <a:latin typeface="Roboto Light" panose="02000000000000000000" pitchFamily="2" charset="0"/>
                <a:ea typeface="Roboto Light" panose="02000000000000000000" pitchFamily="2" charset="0"/>
              </a:rPr>
              <a:t>yeux</a:t>
            </a:r>
            <a:r>
              <a:rPr lang="en-US" dirty="0">
                <a:solidFill>
                  <a:srgbClr val="3E3E3E"/>
                </a:solidFill>
                <a:latin typeface="Roboto Light" panose="02000000000000000000" pitchFamily="2" charset="0"/>
                <a:ea typeface="Roboto Light" panose="02000000000000000000" pitchFamily="2" charset="0"/>
              </a:rPr>
              <a:t>  </a:t>
            </a:r>
            <a:r>
              <a:rPr lang="en-US" sz="2400" b="1" dirty="0">
                <a:solidFill>
                  <a:srgbClr val="B2A7F7"/>
                </a:solidFill>
                <a:latin typeface="KyivType Sans Medium2" panose="00000600000000000000"/>
                <a:ea typeface="Roboto Light" panose="02000000000000000000" pitchFamily="2" charset="0"/>
              </a:rPr>
              <a:t>82%</a:t>
            </a:r>
          </a:p>
          <a:p>
            <a:pPr defTabSz="342909">
              <a:defRPr/>
            </a:pPr>
            <a:endParaRPr lang="en-US" sz="1600" b="1" dirty="0">
              <a:solidFill>
                <a:srgbClr val="3E3E3E"/>
              </a:solidFill>
              <a:latin typeface="KyivType Sans Medium2" panose="0000060000000000000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Protège le contour des yeux du </a:t>
            </a:r>
            <a:r>
              <a:rPr lang="en-US" dirty="0" err="1">
                <a:solidFill>
                  <a:srgbClr val="3E3E3E"/>
                </a:solidFill>
                <a:latin typeface="Roboto Light" panose="02000000000000000000" pitchFamily="2" charset="0"/>
                <a:ea typeface="Roboto Light" panose="02000000000000000000" pitchFamily="2" charset="0"/>
              </a:rPr>
              <a:t>dessèchement</a:t>
            </a:r>
            <a:r>
              <a:rPr lang="en-US" dirty="0">
                <a:solidFill>
                  <a:srgbClr val="3E3E3E"/>
                </a:solidFill>
                <a:latin typeface="Roboto Light" panose="02000000000000000000" pitchFamily="2" charset="0"/>
                <a:ea typeface="Roboto Light" panose="02000000000000000000" pitchFamily="2" charset="0"/>
              </a:rPr>
              <a:t>	</a:t>
            </a:r>
            <a:r>
              <a:rPr lang="en-US" sz="2400" b="1" dirty="0">
                <a:solidFill>
                  <a:srgbClr val="B2A7F7"/>
                </a:solidFill>
                <a:latin typeface="KyivType Sans Medium2" panose="00000600000000000000"/>
                <a:ea typeface="Roboto Light" panose="02000000000000000000" pitchFamily="2" charset="0"/>
              </a:rPr>
              <a:t>90%</a:t>
            </a:r>
            <a:r>
              <a:rPr lang="en-US" dirty="0">
                <a:solidFill>
                  <a:srgbClr val="3E3E3E"/>
                </a:solidFill>
                <a:latin typeface="Roboto Light" panose="02000000000000000000" pitchFamily="2" charset="0"/>
                <a:ea typeface="Roboto Light" panose="02000000000000000000" pitchFamily="2" charset="0"/>
              </a:rPr>
              <a:t> </a:t>
            </a:r>
            <a:endParaRPr lang="en-US" sz="2400" b="1" dirty="0">
              <a:solidFill>
                <a:srgbClr val="3E3E3E"/>
              </a:solidFill>
              <a:latin typeface="KyivType Sans Medium2" panose="00000600000000000000"/>
              <a:ea typeface="Roboto Light" panose="02000000000000000000" pitchFamily="2" charset="0"/>
            </a:endParaRPr>
          </a:p>
          <a:p>
            <a:pPr defTabSz="342909">
              <a:defRPr/>
            </a:pPr>
            <a:endParaRPr lang="en-US" sz="1600" b="1" dirty="0">
              <a:solidFill>
                <a:srgbClr val="3E3E3E"/>
              </a:solidFill>
              <a:latin typeface="KyivType Sans Medium2" panose="0000060000000000000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Le maquillage des yeux est plus </a:t>
            </a:r>
            <a:r>
              <a:rPr lang="en-US" dirty="0" err="1">
                <a:solidFill>
                  <a:srgbClr val="3E3E3E"/>
                </a:solidFill>
                <a:latin typeface="Roboto Light" panose="02000000000000000000" pitchFamily="2" charset="0"/>
                <a:ea typeface="Roboto Light" panose="02000000000000000000" pitchFamily="2" charset="0"/>
              </a:rPr>
              <a:t>uniforme</a:t>
            </a:r>
            <a:r>
              <a:rPr lang="en-US" dirty="0">
                <a:solidFill>
                  <a:srgbClr val="3E3E3E"/>
                </a:solidFill>
                <a:latin typeface="Roboto Light" panose="02000000000000000000" pitchFamily="2" charset="0"/>
                <a:ea typeface="Roboto Light" panose="02000000000000000000" pitchFamily="2" charset="0"/>
              </a:rPr>
              <a:t> et avec une meilleure tenue pour </a:t>
            </a:r>
            <a:r>
              <a:rPr lang="en-US" sz="2400" b="1" dirty="0">
                <a:solidFill>
                  <a:srgbClr val="B2A7F7"/>
                </a:solidFill>
                <a:latin typeface="KyivType Sans Medium2" panose="00000600000000000000"/>
                <a:ea typeface="Roboto Light" panose="02000000000000000000" pitchFamily="2" charset="0"/>
              </a:rPr>
              <a:t>7 femmes sur 10</a:t>
            </a:r>
            <a:endParaRPr lang="fr-FR" sz="2400" b="1" dirty="0">
              <a:solidFill>
                <a:srgbClr val="B2A7F7"/>
              </a:solidFill>
              <a:latin typeface="KyivType Sans Medium2" panose="00000600000000000000"/>
              <a:ea typeface="Roboto Light" panose="02000000000000000000" pitchFamily="2" charset="0"/>
            </a:endParaRPr>
          </a:p>
          <a:p>
            <a:pPr defTabSz="342909">
              <a:defRPr/>
            </a:pPr>
            <a:endParaRPr lang="fr-FR" sz="1600" dirty="0">
              <a:solidFill>
                <a:prstClr val="black"/>
              </a:solidFill>
              <a:latin typeface="Calibri" panose="020F0502020204030204"/>
            </a:endParaRPr>
          </a:p>
          <a:p>
            <a:pPr defTabSz="914446">
              <a:defRPr/>
            </a:pPr>
            <a:r>
              <a:rPr lang="en-US" dirty="0">
                <a:solidFill>
                  <a:srgbClr val="3E3E3E"/>
                </a:solidFill>
                <a:latin typeface="Roboto Light" panose="02000000000000000000" pitchFamily="2" charset="0"/>
                <a:ea typeface="Roboto Light" panose="02000000000000000000" pitchFamily="2" charset="0"/>
              </a:rPr>
              <a:t>Contour des </a:t>
            </a:r>
            <a:r>
              <a:rPr lang="en-US" dirty="0" err="1">
                <a:solidFill>
                  <a:srgbClr val="3E3E3E"/>
                </a:solidFill>
                <a:latin typeface="Roboto Light" panose="02000000000000000000" pitchFamily="2" charset="0"/>
                <a:ea typeface="Roboto Light" panose="02000000000000000000" pitchFamily="2" charset="0"/>
              </a:rPr>
              <a:t>lèvres</a:t>
            </a:r>
            <a:r>
              <a:rPr lang="en-US" dirty="0">
                <a:solidFill>
                  <a:srgbClr val="3E3E3E"/>
                </a:solidFill>
                <a:latin typeface="Roboto Light" panose="02000000000000000000" pitchFamily="2" charset="0"/>
                <a:ea typeface="Roboto Light" panose="02000000000000000000" pitchFamily="2" charset="0"/>
              </a:rPr>
              <a:t> </a:t>
            </a:r>
            <a:r>
              <a:rPr lang="en-US" dirty="0" err="1">
                <a:solidFill>
                  <a:srgbClr val="3E3E3E"/>
                </a:solidFill>
                <a:latin typeface="Roboto Light" panose="02000000000000000000" pitchFamily="2" charset="0"/>
                <a:ea typeface="Roboto Light" panose="02000000000000000000" pitchFamily="2" charset="0"/>
              </a:rPr>
              <a:t>nourri</a:t>
            </a:r>
            <a:r>
              <a:rPr lang="en-US" dirty="0">
                <a:solidFill>
                  <a:srgbClr val="3E3E3E"/>
                </a:solidFill>
                <a:latin typeface="Roboto Light" panose="02000000000000000000" pitchFamily="2" charset="0"/>
                <a:ea typeface="Roboto Light" panose="02000000000000000000" pitchFamily="2" charset="0"/>
              </a:rPr>
              <a:t> et protégé de la </a:t>
            </a:r>
            <a:r>
              <a:rPr lang="en-US" dirty="0" err="1">
                <a:solidFill>
                  <a:srgbClr val="3E3E3E"/>
                </a:solidFill>
                <a:latin typeface="Roboto Light" panose="02000000000000000000" pitchFamily="2" charset="0"/>
                <a:ea typeface="Roboto Light" panose="02000000000000000000" pitchFamily="2" charset="0"/>
              </a:rPr>
              <a:t>sécheresse</a:t>
            </a:r>
            <a:r>
              <a:rPr lang="en-US" dirty="0">
                <a:solidFill>
                  <a:srgbClr val="3E3E3E"/>
                </a:solidFill>
                <a:latin typeface="Roboto Light" panose="02000000000000000000" pitchFamily="2" charset="0"/>
                <a:ea typeface="Roboto Light" panose="02000000000000000000" pitchFamily="2" charset="0"/>
              </a:rPr>
              <a:t> </a:t>
            </a:r>
            <a:r>
              <a:rPr lang="en-US" sz="2400" b="1" dirty="0">
                <a:solidFill>
                  <a:srgbClr val="B2A7F7"/>
                </a:solidFill>
                <a:latin typeface="KyivType Sans Medium2" panose="00000600000000000000"/>
                <a:ea typeface="Roboto Light" panose="02000000000000000000" pitchFamily="2" charset="0"/>
              </a:rPr>
              <a:t>9 sur 10 femmes</a:t>
            </a:r>
          </a:p>
          <a:p>
            <a:pPr defTabSz="342909">
              <a:defRPr/>
            </a:pPr>
            <a:endParaRPr lang="en-US" sz="1600" dirty="0">
              <a:solidFill>
                <a:srgbClr val="3E3E3E"/>
              </a:solidFill>
              <a:latin typeface="Roboto Light" panose="02000000000000000000" pitchFamily="2" charset="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Les </a:t>
            </a:r>
            <a:r>
              <a:rPr lang="en-US" dirty="0" err="1">
                <a:solidFill>
                  <a:srgbClr val="3E3E3E"/>
                </a:solidFill>
                <a:latin typeface="Roboto Light" panose="02000000000000000000" pitchFamily="2" charset="0"/>
                <a:ea typeface="Roboto Light" panose="02000000000000000000" pitchFamily="2" charset="0"/>
              </a:rPr>
              <a:t>lèvres</a:t>
            </a:r>
            <a:r>
              <a:rPr lang="en-US" dirty="0">
                <a:solidFill>
                  <a:srgbClr val="3E3E3E"/>
                </a:solidFill>
                <a:latin typeface="Roboto Light" panose="02000000000000000000" pitchFamily="2" charset="0"/>
                <a:ea typeface="Roboto Light" panose="02000000000000000000" pitchFamily="2" charset="0"/>
              </a:rPr>
              <a:t> </a:t>
            </a:r>
            <a:r>
              <a:rPr lang="en-US" dirty="0" err="1">
                <a:solidFill>
                  <a:srgbClr val="3E3E3E"/>
                </a:solidFill>
                <a:latin typeface="Roboto Light" panose="02000000000000000000" pitchFamily="2" charset="0"/>
                <a:ea typeface="Roboto Light" panose="02000000000000000000" pitchFamily="2" charset="0"/>
              </a:rPr>
              <a:t>sont</a:t>
            </a:r>
            <a:r>
              <a:rPr lang="en-US" dirty="0">
                <a:solidFill>
                  <a:srgbClr val="3E3E3E"/>
                </a:solidFill>
                <a:latin typeface="Roboto Light" panose="02000000000000000000" pitchFamily="2" charset="0"/>
                <a:ea typeface="Roboto Light" panose="02000000000000000000" pitchFamily="2" charset="0"/>
              </a:rPr>
              <a:t> plus </a:t>
            </a:r>
            <a:r>
              <a:rPr lang="en-US" dirty="0" err="1">
                <a:solidFill>
                  <a:srgbClr val="3E3E3E"/>
                </a:solidFill>
                <a:latin typeface="Roboto Light" panose="02000000000000000000" pitchFamily="2" charset="0"/>
                <a:ea typeface="Roboto Light" panose="02000000000000000000" pitchFamily="2" charset="0"/>
              </a:rPr>
              <a:t>souples</a:t>
            </a:r>
            <a:r>
              <a:rPr lang="en-US" dirty="0">
                <a:solidFill>
                  <a:srgbClr val="3E3E3E"/>
                </a:solidFill>
                <a:latin typeface="Roboto Light" panose="02000000000000000000" pitchFamily="2" charset="0"/>
                <a:ea typeface="Roboto Light" panose="02000000000000000000" pitchFamily="2" charset="0"/>
              </a:rPr>
              <a:t> et plus </a:t>
            </a:r>
            <a:r>
              <a:rPr lang="en-US" dirty="0" err="1">
                <a:solidFill>
                  <a:srgbClr val="3E3E3E"/>
                </a:solidFill>
                <a:latin typeface="Roboto Light" panose="02000000000000000000" pitchFamily="2" charset="0"/>
                <a:ea typeface="Roboto Light" panose="02000000000000000000" pitchFamily="2" charset="0"/>
              </a:rPr>
              <a:t>confortables</a:t>
            </a:r>
            <a:r>
              <a:rPr lang="en-US" dirty="0">
                <a:solidFill>
                  <a:srgbClr val="3E3E3E"/>
                </a:solidFill>
                <a:latin typeface="Roboto Light" panose="02000000000000000000" pitchFamily="2" charset="0"/>
                <a:ea typeface="Roboto Light" panose="02000000000000000000" pitchFamily="2" charset="0"/>
              </a:rPr>
              <a:t> après </a:t>
            </a:r>
            <a:r>
              <a:rPr lang="en-US" dirty="0" err="1">
                <a:solidFill>
                  <a:srgbClr val="3E3E3E"/>
                </a:solidFill>
                <a:latin typeface="Roboto Light" panose="02000000000000000000" pitchFamily="2" charset="0"/>
                <a:ea typeface="Roboto Light" panose="02000000000000000000" pitchFamily="2" charset="0"/>
              </a:rPr>
              <a:t>seulement</a:t>
            </a:r>
            <a:r>
              <a:rPr lang="en-US" dirty="0">
                <a:solidFill>
                  <a:srgbClr val="3E3E3E"/>
                </a:solidFill>
                <a:latin typeface="Roboto Light" panose="02000000000000000000" pitchFamily="2" charset="0"/>
                <a:ea typeface="Roboto Light" panose="02000000000000000000" pitchFamily="2" charset="0"/>
              </a:rPr>
              <a:t> 7 </a:t>
            </a:r>
            <a:r>
              <a:rPr lang="en-US" dirty="0" err="1">
                <a:solidFill>
                  <a:srgbClr val="3E3E3E"/>
                </a:solidFill>
                <a:latin typeface="Roboto Light" panose="02000000000000000000" pitchFamily="2" charset="0"/>
                <a:ea typeface="Roboto Light" panose="02000000000000000000" pitchFamily="2" charset="0"/>
              </a:rPr>
              <a:t>jours</a:t>
            </a:r>
            <a:r>
              <a:rPr lang="en-US" dirty="0">
                <a:solidFill>
                  <a:srgbClr val="3E3E3E"/>
                </a:solidFill>
                <a:latin typeface="Roboto Light" panose="02000000000000000000" pitchFamily="2" charset="0"/>
                <a:ea typeface="Roboto Light" panose="02000000000000000000" pitchFamily="2" charset="0"/>
              </a:rPr>
              <a:t> 	</a:t>
            </a:r>
            <a:r>
              <a:rPr lang="en-US" sz="2400" b="1" dirty="0">
                <a:solidFill>
                  <a:srgbClr val="B2A7F7"/>
                </a:solidFill>
                <a:latin typeface="KyivType Sans Medium2" panose="00000600000000000000"/>
                <a:ea typeface="Roboto Light" panose="02000000000000000000" pitchFamily="2" charset="0"/>
              </a:rPr>
              <a:t>95%</a:t>
            </a:r>
          </a:p>
          <a:p>
            <a:pPr defTabSz="342909">
              <a:defRPr/>
            </a:pPr>
            <a:endParaRPr lang="en-US" dirty="0">
              <a:solidFill>
                <a:srgbClr val="3E3E3E"/>
              </a:solidFill>
              <a:latin typeface="Roboto Light" panose="02000000000000000000" pitchFamily="2" charset="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Les </a:t>
            </a:r>
            <a:r>
              <a:rPr lang="en-US" dirty="0" err="1">
                <a:solidFill>
                  <a:srgbClr val="3E3E3E"/>
                </a:solidFill>
                <a:latin typeface="Roboto Light" panose="02000000000000000000" pitchFamily="2" charset="0"/>
                <a:ea typeface="Roboto Light" panose="02000000000000000000" pitchFamily="2" charset="0"/>
              </a:rPr>
              <a:t>lèvres</a:t>
            </a:r>
            <a:r>
              <a:rPr lang="en-US" dirty="0">
                <a:solidFill>
                  <a:srgbClr val="3E3E3E"/>
                </a:solidFill>
                <a:latin typeface="Roboto Light" panose="02000000000000000000" pitchFamily="2" charset="0"/>
                <a:ea typeface="Roboto Light" panose="02000000000000000000" pitchFamily="2" charset="0"/>
              </a:rPr>
              <a:t> </a:t>
            </a:r>
            <a:r>
              <a:rPr lang="en-US" dirty="0" err="1">
                <a:solidFill>
                  <a:srgbClr val="3E3E3E"/>
                </a:solidFill>
                <a:latin typeface="Roboto Light" panose="02000000000000000000" pitchFamily="2" charset="0"/>
                <a:ea typeface="Roboto Light" panose="02000000000000000000" pitchFamily="2" charset="0"/>
              </a:rPr>
              <a:t>gercées</a:t>
            </a:r>
            <a:r>
              <a:rPr lang="en-US" dirty="0">
                <a:solidFill>
                  <a:srgbClr val="3E3E3E"/>
                </a:solidFill>
                <a:latin typeface="Roboto Light" panose="02000000000000000000" pitchFamily="2" charset="0"/>
                <a:ea typeface="Roboto Light" panose="02000000000000000000" pitchFamily="2" charset="0"/>
              </a:rPr>
              <a:t> </a:t>
            </a:r>
            <a:r>
              <a:rPr lang="en-US" dirty="0" err="1">
                <a:solidFill>
                  <a:srgbClr val="3E3E3E"/>
                </a:solidFill>
                <a:latin typeface="Roboto Light" panose="02000000000000000000" pitchFamily="2" charset="0"/>
                <a:ea typeface="Roboto Light" panose="02000000000000000000" pitchFamily="2" charset="0"/>
              </a:rPr>
              <a:t>sont</a:t>
            </a:r>
            <a:r>
              <a:rPr lang="en-US" dirty="0">
                <a:solidFill>
                  <a:srgbClr val="3E3E3E"/>
                </a:solidFill>
                <a:latin typeface="Roboto Light" panose="02000000000000000000" pitchFamily="2" charset="0"/>
                <a:ea typeface="Roboto Light" panose="02000000000000000000" pitchFamily="2" charset="0"/>
              </a:rPr>
              <a:t> </a:t>
            </a:r>
            <a:r>
              <a:rPr lang="en-US" dirty="0" err="1">
                <a:solidFill>
                  <a:srgbClr val="3E3E3E"/>
                </a:solidFill>
                <a:latin typeface="Roboto Light" panose="02000000000000000000" pitchFamily="2" charset="0"/>
                <a:ea typeface="Roboto Light" panose="02000000000000000000" pitchFamily="2" charset="0"/>
              </a:rPr>
              <a:t>réparées</a:t>
            </a:r>
            <a:r>
              <a:rPr lang="en-US" dirty="0">
                <a:solidFill>
                  <a:srgbClr val="3E3E3E"/>
                </a:solidFill>
                <a:latin typeface="Roboto Light" panose="02000000000000000000" pitchFamily="2" charset="0"/>
                <a:ea typeface="Roboto Light" panose="02000000000000000000" pitchFamily="2" charset="0"/>
              </a:rPr>
              <a:t> et </a:t>
            </a:r>
            <a:r>
              <a:rPr lang="en-US" dirty="0" err="1">
                <a:solidFill>
                  <a:srgbClr val="3E3E3E"/>
                </a:solidFill>
                <a:latin typeface="Roboto Light" panose="02000000000000000000" pitchFamily="2" charset="0"/>
                <a:ea typeface="Roboto Light" panose="02000000000000000000" pitchFamily="2" charset="0"/>
              </a:rPr>
              <a:t>instantanément</a:t>
            </a:r>
            <a:r>
              <a:rPr lang="en-US" dirty="0">
                <a:solidFill>
                  <a:srgbClr val="3E3E3E"/>
                </a:solidFill>
                <a:latin typeface="Roboto Light" panose="02000000000000000000" pitchFamily="2" charset="0"/>
                <a:ea typeface="Roboto Light" panose="02000000000000000000" pitchFamily="2" charset="0"/>
              </a:rPr>
              <a:t>  </a:t>
            </a:r>
            <a:r>
              <a:rPr lang="en-US" dirty="0" err="1">
                <a:solidFill>
                  <a:srgbClr val="3E3E3E"/>
                </a:solidFill>
                <a:latin typeface="Roboto Light" panose="02000000000000000000" pitchFamily="2" charset="0"/>
                <a:ea typeface="Roboto Light" panose="02000000000000000000" pitchFamily="2" charset="0"/>
              </a:rPr>
              <a:t>soulagé</a:t>
            </a:r>
            <a:r>
              <a:rPr lang="en-US" dirty="0">
                <a:solidFill>
                  <a:srgbClr val="3E3E3E"/>
                </a:solidFill>
                <a:latin typeface="Roboto Light" panose="02000000000000000000" pitchFamily="2" charset="0"/>
                <a:ea typeface="Roboto Light" panose="02000000000000000000" pitchFamily="2" charset="0"/>
              </a:rPr>
              <a:t> après </a:t>
            </a:r>
            <a:r>
              <a:rPr lang="en-US" dirty="0" err="1">
                <a:solidFill>
                  <a:srgbClr val="3E3E3E"/>
                </a:solidFill>
                <a:latin typeface="Roboto Light" panose="02000000000000000000" pitchFamily="2" charset="0"/>
                <a:ea typeface="Roboto Light" panose="02000000000000000000" pitchFamily="2" charset="0"/>
              </a:rPr>
              <a:t>seulement</a:t>
            </a:r>
            <a:r>
              <a:rPr lang="en-US" dirty="0">
                <a:solidFill>
                  <a:srgbClr val="3E3E3E"/>
                </a:solidFill>
                <a:latin typeface="Roboto Light" panose="02000000000000000000" pitchFamily="2" charset="0"/>
                <a:ea typeface="Roboto Light" panose="02000000000000000000" pitchFamily="2" charset="0"/>
              </a:rPr>
              <a:t> 7 </a:t>
            </a:r>
            <a:r>
              <a:rPr lang="en-US" dirty="0" err="1">
                <a:solidFill>
                  <a:srgbClr val="3E3E3E"/>
                </a:solidFill>
                <a:latin typeface="Roboto Light" panose="02000000000000000000" pitchFamily="2" charset="0"/>
                <a:ea typeface="Roboto Light" panose="02000000000000000000" pitchFamily="2" charset="0"/>
              </a:rPr>
              <a:t>jours</a:t>
            </a:r>
            <a:r>
              <a:rPr lang="en-US" dirty="0">
                <a:solidFill>
                  <a:srgbClr val="3E3E3E"/>
                </a:solidFill>
                <a:latin typeface="Roboto Light" panose="02000000000000000000" pitchFamily="2" charset="0"/>
                <a:ea typeface="Roboto Light" panose="02000000000000000000" pitchFamily="2" charset="0"/>
              </a:rPr>
              <a:t>	</a:t>
            </a:r>
            <a:r>
              <a:rPr lang="en-US" sz="2400" b="1" dirty="0">
                <a:solidFill>
                  <a:srgbClr val="B2A7F7"/>
                </a:solidFill>
                <a:latin typeface="KyivType Sans Medium2" panose="00000600000000000000"/>
                <a:ea typeface="Roboto Light" panose="02000000000000000000" pitchFamily="2" charset="0"/>
              </a:rPr>
              <a:t>77%</a:t>
            </a:r>
          </a:p>
          <a:p>
            <a:pPr defTabSz="342909">
              <a:defRPr/>
            </a:pPr>
            <a:endParaRPr lang="en-US" sz="1600" b="1" dirty="0">
              <a:solidFill>
                <a:srgbClr val="3E3E3E"/>
              </a:solidFill>
              <a:latin typeface="Roboto Light" panose="02000000000000000000" pitchFamily="2" charset="0"/>
              <a:ea typeface="Roboto Light" panose="02000000000000000000" pitchFamily="2" charset="0"/>
            </a:endParaRPr>
          </a:p>
          <a:p>
            <a:pPr defTabSz="342909">
              <a:defRPr/>
            </a:pPr>
            <a:r>
              <a:rPr lang="en-US" dirty="0">
                <a:solidFill>
                  <a:srgbClr val="3E3E3E"/>
                </a:solidFill>
                <a:latin typeface="Roboto Light" panose="02000000000000000000" pitchFamily="2" charset="0"/>
                <a:ea typeface="Roboto Light" panose="02000000000000000000" pitchFamily="2" charset="0"/>
              </a:rPr>
              <a:t>Texture </a:t>
            </a:r>
            <a:r>
              <a:rPr lang="en-US" dirty="0" err="1">
                <a:solidFill>
                  <a:srgbClr val="3E3E3E"/>
                </a:solidFill>
                <a:latin typeface="Roboto Light" panose="02000000000000000000" pitchFamily="2" charset="0"/>
                <a:ea typeface="Roboto Light" panose="02000000000000000000" pitchFamily="2" charset="0"/>
              </a:rPr>
              <a:t>agréable</a:t>
            </a:r>
            <a:r>
              <a:rPr lang="en-US" dirty="0">
                <a:solidFill>
                  <a:srgbClr val="3E3E3E"/>
                </a:solidFill>
                <a:latin typeface="Roboto Light" panose="02000000000000000000" pitchFamily="2" charset="0"/>
                <a:ea typeface="Roboto Light" panose="02000000000000000000" pitchFamily="2" charset="0"/>
              </a:rPr>
              <a:t> à </a:t>
            </a:r>
            <a:r>
              <a:rPr lang="en-US" dirty="0" err="1">
                <a:solidFill>
                  <a:srgbClr val="3E3E3E"/>
                </a:solidFill>
                <a:latin typeface="Roboto Light" panose="02000000000000000000" pitchFamily="2" charset="0"/>
                <a:ea typeface="Roboto Light" panose="02000000000000000000" pitchFamily="2" charset="0"/>
              </a:rPr>
              <a:t>utiliser</a:t>
            </a:r>
            <a:r>
              <a:rPr lang="en-US" dirty="0">
                <a:solidFill>
                  <a:srgbClr val="3E3E3E"/>
                </a:solidFill>
                <a:latin typeface="Roboto Light" panose="02000000000000000000" pitchFamily="2" charset="0"/>
                <a:ea typeface="Roboto Light" panose="02000000000000000000" pitchFamily="2" charset="0"/>
              </a:rPr>
              <a:t>	</a:t>
            </a:r>
            <a:r>
              <a:rPr lang="en-US" sz="2400" b="1" dirty="0">
                <a:solidFill>
                  <a:srgbClr val="B2A7F7"/>
                </a:solidFill>
                <a:latin typeface="KyivType Sans Medium2" panose="00000600000000000000"/>
                <a:ea typeface="Roboto Light" panose="02000000000000000000" pitchFamily="2" charset="0"/>
              </a:rPr>
              <a:t>100%</a:t>
            </a:r>
          </a:p>
        </p:txBody>
      </p:sp>
      <p:sp>
        <p:nvSpPr>
          <p:cNvPr id="12" name="ZoneTexte 11">
            <a:extLst>
              <a:ext uri="{FF2B5EF4-FFF2-40B4-BE49-F238E27FC236}">
                <a16:creationId xmlns:a16="http://schemas.microsoft.com/office/drawing/2014/main" id="{2F148776-0E6A-4C25-95F1-B4ED70DAC205}"/>
              </a:ext>
            </a:extLst>
          </p:cNvPr>
          <p:cNvSpPr txBox="1"/>
          <p:nvPr/>
        </p:nvSpPr>
        <p:spPr>
          <a:xfrm>
            <a:off x="1666539" y="1718385"/>
            <a:ext cx="8699894" cy="523220"/>
          </a:xfrm>
          <a:prstGeom prst="rect">
            <a:avLst/>
          </a:prstGeom>
          <a:noFill/>
        </p:spPr>
        <p:txBody>
          <a:bodyPr wrap="square">
            <a:spAutoFit/>
          </a:bodyPr>
          <a:lstStyle/>
          <a:p>
            <a:pPr defTabSz="342909">
              <a:defRPr/>
            </a:pPr>
            <a:r>
              <a:rPr lang="en-US" sz="2800" dirty="0">
                <a:solidFill>
                  <a:srgbClr val="B2A7F7"/>
                </a:solidFill>
                <a:latin typeface="Roboto Light "/>
                <a:ea typeface="Roboto Black" panose="02000000000000000000" pitchFamily="2" charset="0"/>
              </a:rPr>
              <a:t>Efficacité visible à </a:t>
            </a:r>
            <a:r>
              <a:rPr lang="en-US" sz="2800" dirty="0" err="1">
                <a:solidFill>
                  <a:srgbClr val="B2A7F7"/>
                </a:solidFill>
                <a:latin typeface="Roboto Light "/>
                <a:ea typeface="Roboto Black" panose="02000000000000000000" pitchFamily="2" charset="0"/>
              </a:rPr>
              <a:t>partir</a:t>
            </a:r>
            <a:r>
              <a:rPr lang="en-US" sz="2800" dirty="0">
                <a:solidFill>
                  <a:srgbClr val="B2A7F7"/>
                </a:solidFill>
                <a:latin typeface="Roboto Light "/>
                <a:ea typeface="Roboto Black" panose="02000000000000000000" pitchFamily="2" charset="0"/>
              </a:rPr>
              <a:t> de 7 </a:t>
            </a:r>
            <a:r>
              <a:rPr lang="en-US" sz="2800" dirty="0" err="1">
                <a:solidFill>
                  <a:srgbClr val="B2A7F7"/>
                </a:solidFill>
                <a:latin typeface="Roboto Light "/>
                <a:ea typeface="Roboto Black" panose="02000000000000000000" pitchFamily="2" charset="0"/>
              </a:rPr>
              <a:t>jours</a:t>
            </a:r>
            <a:r>
              <a:rPr lang="en-US" sz="2800" dirty="0">
                <a:solidFill>
                  <a:srgbClr val="B2A7F7"/>
                </a:solidFill>
                <a:latin typeface="Roboto Light "/>
                <a:ea typeface="Roboto Black" panose="02000000000000000000" pitchFamily="2" charset="0"/>
              </a:rPr>
              <a:t> ** :</a:t>
            </a:r>
            <a:endParaRPr lang="fr-FR" sz="2800" dirty="0">
              <a:solidFill>
                <a:srgbClr val="B2A7F7"/>
              </a:solidFill>
              <a:latin typeface="Roboto Light "/>
              <a:ea typeface="Roboto Black" panose="02000000000000000000" pitchFamily="2" charset="0"/>
            </a:endParaRPr>
          </a:p>
        </p:txBody>
      </p:sp>
      <p:sp>
        <p:nvSpPr>
          <p:cNvPr id="10" name="Espace réservé du titre 1">
            <a:extLst>
              <a:ext uri="{FF2B5EF4-FFF2-40B4-BE49-F238E27FC236}">
                <a16:creationId xmlns:a16="http://schemas.microsoft.com/office/drawing/2014/main" id="{57EAC8B7-EBBE-FE8B-69BB-A45A5E86455B}"/>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Nutri-Contour</a:t>
            </a:r>
          </a:p>
        </p:txBody>
      </p:sp>
      <p:pic>
        <p:nvPicPr>
          <p:cNvPr id="22" name="Image 21" descr="Une image contenant texte, tasse, articles de toilette, crème pour la peau&#10;&#10;Description générée automatiquement">
            <a:extLst>
              <a:ext uri="{FF2B5EF4-FFF2-40B4-BE49-F238E27FC236}">
                <a16:creationId xmlns:a16="http://schemas.microsoft.com/office/drawing/2014/main" id="{6DA91A05-707F-F00C-F74C-1CAD9728AF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72503"/>
            <a:ext cx="1461276" cy="3329489"/>
          </a:xfrm>
          <a:prstGeom prst="rect">
            <a:avLst/>
          </a:prstGeom>
        </p:spPr>
      </p:pic>
    </p:spTree>
    <p:extLst>
      <p:ext uri="{BB962C8B-B14F-4D97-AF65-F5344CB8AC3E}">
        <p14:creationId xmlns:p14="http://schemas.microsoft.com/office/powerpoint/2010/main" val="674568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3">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3">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xEl>
                                              <p:pRg st="10" end="1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3">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Espace réservé du contenu 3">
            <a:extLst>
              <a:ext uri="{FF2B5EF4-FFF2-40B4-BE49-F238E27FC236}">
                <a16:creationId xmlns:a16="http://schemas.microsoft.com/office/drawing/2014/main" id="{64C30C00-1EBC-F925-D711-2DA2FBEDA448}"/>
              </a:ext>
            </a:extLst>
          </p:cNvPr>
          <p:cNvPicPr>
            <a:picLocks noChangeAspect="1"/>
          </p:cNvPicPr>
          <p:nvPr/>
        </p:nvPicPr>
        <p:blipFill rotWithShape="1">
          <a:blip r:embed="rId3" cstate="print"/>
          <a:srcRect l="48342" t="33898" r="32033" b="36322"/>
          <a:stretch/>
        </p:blipFill>
        <p:spPr>
          <a:xfrm>
            <a:off x="213867" y="2359164"/>
            <a:ext cx="4765191" cy="4067326"/>
          </a:xfrm>
          <a:prstGeom prst="rect">
            <a:avLst/>
          </a:prstGeom>
        </p:spPr>
      </p:pic>
      <p:sp>
        <p:nvSpPr>
          <p:cNvPr id="4" name="Espace réservé du titre 1">
            <a:extLst>
              <a:ext uri="{FF2B5EF4-FFF2-40B4-BE49-F238E27FC236}">
                <a16:creationId xmlns:a16="http://schemas.microsoft.com/office/drawing/2014/main" id="{EEFAF548-0AEF-5A14-F965-E9EEBF5C1ED0}"/>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Techniques yeux</a:t>
            </a:r>
          </a:p>
        </p:txBody>
      </p:sp>
      <p:pic>
        <p:nvPicPr>
          <p:cNvPr id="7" name="Image 6" descr="Une image contenant texte, carte de visite, Visage humain, personne&#10;&#10;Description générée automatiquement">
            <a:extLst>
              <a:ext uri="{FF2B5EF4-FFF2-40B4-BE49-F238E27FC236}">
                <a16:creationId xmlns:a16="http://schemas.microsoft.com/office/drawing/2014/main" id="{D43C9488-3784-3C51-F0D7-425F38B12EE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9011" y="431510"/>
            <a:ext cx="2776191" cy="1543618"/>
          </a:xfrm>
          <a:prstGeom prst="rect">
            <a:avLst/>
          </a:prstGeom>
        </p:spPr>
      </p:pic>
      <p:sp>
        <p:nvSpPr>
          <p:cNvPr id="8" name="ZoneTexte 7">
            <a:extLst>
              <a:ext uri="{FF2B5EF4-FFF2-40B4-BE49-F238E27FC236}">
                <a16:creationId xmlns:a16="http://schemas.microsoft.com/office/drawing/2014/main" id="{B23648B4-E020-D437-BB3B-CDE1244E0921}"/>
              </a:ext>
            </a:extLst>
          </p:cNvPr>
          <p:cNvSpPr txBox="1"/>
          <p:nvPr/>
        </p:nvSpPr>
        <p:spPr>
          <a:xfrm>
            <a:off x="6498050" y="2514600"/>
            <a:ext cx="4765189" cy="646331"/>
          </a:xfrm>
          <a:prstGeom prst="rect">
            <a:avLst/>
          </a:prstGeom>
          <a:noFill/>
        </p:spPr>
        <p:txBody>
          <a:bodyPr wrap="square" rtlCol="0">
            <a:spAutoFit/>
          </a:bodyPr>
          <a:lstStyle/>
          <a:p>
            <a:pPr algn="ctr"/>
            <a:r>
              <a:rPr lang="fr-FR" sz="3600" dirty="0">
                <a:solidFill>
                  <a:srgbClr val="565655"/>
                </a:solidFill>
                <a:latin typeface="Kyiv*Type Sans Regular"/>
              </a:rPr>
              <a:t>S’ACCORDER DU TEMPS</a:t>
            </a:r>
          </a:p>
        </p:txBody>
      </p:sp>
      <p:sp>
        <p:nvSpPr>
          <p:cNvPr id="9" name="ZoneTexte 8">
            <a:extLst>
              <a:ext uri="{FF2B5EF4-FFF2-40B4-BE49-F238E27FC236}">
                <a16:creationId xmlns:a16="http://schemas.microsoft.com/office/drawing/2014/main" id="{E4B098A1-C232-8D15-D50D-29CB5B39E99E}"/>
              </a:ext>
            </a:extLst>
          </p:cNvPr>
          <p:cNvSpPr txBox="1"/>
          <p:nvPr/>
        </p:nvSpPr>
        <p:spPr>
          <a:xfrm>
            <a:off x="6498050" y="3989682"/>
            <a:ext cx="4417989" cy="1569660"/>
          </a:xfrm>
          <a:prstGeom prst="rect">
            <a:avLst/>
          </a:prstGeom>
          <a:noFill/>
        </p:spPr>
        <p:txBody>
          <a:bodyPr wrap="square" rtlCol="0">
            <a:spAutoFit/>
          </a:bodyPr>
          <a:lstStyle/>
          <a:p>
            <a:pPr marL="171450" indent="-171450" algn="just">
              <a:buFont typeface="Wingdings" panose="05000000000000000000" pitchFamily="2" charset="2"/>
              <a:buChar char="è"/>
            </a:pPr>
            <a:r>
              <a:rPr lang="fr-FR" sz="1200" dirty="0">
                <a:solidFill>
                  <a:srgbClr val="565655"/>
                </a:solidFill>
                <a:latin typeface="Kyiv*Type Sans Regular"/>
              </a:rPr>
              <a:t> ESTOMPER LES POCHES ET LES CERNES</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fr-FR" sz="1200" dirty="0">
                <a:solidFill>
                  <a:srgbClr val="565655"/>
                </a:solidFill>
                <a:latin typeface="Kyiv*Type Sans Regular"/>
              </a:rPr>
              <a:t>LISSER LES RIDES ET RIDULES</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fr-FR" sz="1200" dirty="0">
                <a:solidFill>
                  <a:srgbClr val="565655"/>
                </a:solidFill>
                <a:latin typeface="Kyiv*Type Sans Regular"/>
              </a:rPr>
              <a:t>DETENDRE LES MUSCLES DE LA PARTIE SUPEREIRUE DU VISAGE</a:t>
            </a:r>
          </a:p>
          <a:p>
            <a:pPr marL="171450" indent="-171450" algn="just">
              <a:buFont typeface="Wingdings" panose="05000000000000000000" pitchFamily="2" charset="2"/>
              <a:buChar char="è"/>
            </a:pPr>
            <a:endParaRPr lang="fr-FR" sz="1200" dirty="0">
              <a:solidFill>
                <a:srgbClr val="565655"/>
              </a:solidFill>
              <a:latin typeface="Kyiv*Type Sans Regular"/>
            </a:endParaRPr>
          </a:p>
          <a:p>
            <a:pPr marL="171450" indent="-171450" algn="just">
              <a:buFont typeface="Wingdings" panose="05000000000000000000" pitchFamily="2" charset="2"/>
              <a:buChar char="è"/>
            </a:pPr>
            <a:r>
              <a:rPr lang="fr-FR" sz="1200" dirty="0">
                <a:solidFill>
                  <a:srgbClr val="565655"/>
                </a:solidFill>
                <a:latin typeface="Kyiv*Type Sans Regular"/>
              </a:rPr>
              <a:t>APPORTER DE L’ÉCLAT À LA PEAU</a:t>
            </a:r>
          </a:p>
          <a:p>
            <a:pPr marL="171450" indent="-171450" algn="just">
              <a:buFont typeface="Wingdings" panose="05000000000000000000" pitchFamily="2" charset="2"/>
              <a:buChar char="è"/>
            </a:pPr>
            <a:endParaRPr lang="fr-FR" sz="1200" dirty="0">
              <a:solidFill>
                <a:srgbClr val="565655"/>
              </a:solidFill>
              <a:latin typeface="Kyiv*Type Sans Regular"/>
            </a:endParaRPr>
          </a:p>
        </p:txBody>
      </p:sp>
    </p:spTree>
    <p:extLst>
      <p:ext uri="{BB962C8B-B14F-4D97-AF65-F5344CB8AC3E}">
        <p14:creationId xmlns:p14="http://schemas.microsoft.com/office/powerpoint/2010/main" val="1762457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Tuto FR quartz techniques yeux" descr="Une image contenant noir, obscurité&#10;&#10;Description générée automatiquement">
            <a:hlinkClick r:id="" action="ppaction://media"/>
            <a:extLst>
              <a:ext uri="{FF2B5EF4-FFF2-40B4-BE49-F238E27FC236}">
                <a16:creationId xmlns:a16="http://schemas.microsoft.com/office/drawing/2014/main" id="{687D81BF-B749-008B-4174-F3B6350E1884}"/>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43940" y="643466"/>
            <a:ext cx="9904119" cy="5571067"/>
          </a:xfrm>
          <a:prstGeom prst="rect">
            <a:avLst/>
          </a:prstGeom>
        </p:spPr>
      </p:pic>
    </p:spTree>
    <p:extLst>
      <p:ext uri="{BB962C8B-B14F-4D97-AF65-F5344CB8AC3E}">
        <p14:creationId xmlns:p14="http://schemas.microsoft.com/office/powerpoint/2010/main" val="1597119974"/>
      </p:ext>
    </p:extLst>
  </p:cSld>
  <p:clrMapOvr>
    <a:masterClrMapping/>
  </p:clrMapOvr>
  <p:timing>
    <p:tnLst>
      <p:par>
        <p:cTn id="1" dur="indefinite" restart="never" nodeType="tmRoot">
          <p:childTnLst>
            <p:video>
              <p:cMediaNode vol="80000">
                <p:cTn id="2" fill="hold" display="0">
                  <p:stCondLst>
                    <p:cond delay="indefinite"/>
                  </p:stCondLst>
                </p:cTn>
                <p:tgtEl>
                  <p:spTgt spid="3"/>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titre 1">
            <a:extLst>
              <a:ext uri="{FF2B5EF4-FFF2-40B4-BE49-F238E27FC236}">
                <a16:creationId xmlns:a16="http://schemas.microsoft.com/office/drawing/2014/main" id="{5AFF0B5B-D131-7E37-5BA1-9310FDDD7749}"/>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cap="small" dirty="0"/>
              <a:t>Routine nutrition</a:t>
            </a:r>
          </a:p>
        </p:txBody>
      </p:sp>
      <p:pic>
        <p:nvPicPr>
          <p:cNvPr id="10" name="Image 9" descr="Une image contenant texte, articles de toilette, lotion&#10;&#10;Description générée automatiquement">
            <a:extLst>
              <a:ext uri="{FF2B5EF4-FFF2-40B4-BE49-F238E27FC236}">
                <a16:creationId xmlns:a16="http://schemas.microsoft.com/office/drawing/2014/main" id="{AFD8FF56-6431-FADC-4DE4-1B3C89CBBB0B}"/>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32295" t="7525" r="32624" b="5159"/>
          <a:stretch/>
        </p:blipFill>
        <p:spPr>
          <a:xfrm>
            <a:off x="597603" y="2624547"/>
            <a:ext cx="848704" cy="3168265"/>
          </a:xfrm>
          <a:prstGeom prst="rect">
            <a:avLst/>
          </a:prstGeom>
        </p:spPr>
      </p:pic>
      <p:pic>
        <p:nvPicPr>
          <p:cNvPr id="11" name="Image 10" descr="Une image contenant texte, articles de toilette&#10;&#10;Description générée automatiquement">
            <a:extLst>
              <a:ext uri="{FF2B5EF4-FFF2-40B4-BE49-F238E27FC236}">
                <a16:creationId xmlns:a16="http://schemas.microsoft.com/office/drawing/2014/main" id="{961FBF3E-909C-5008-7E02-60B8276C8B8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36484" t="23406" r="35832" b="5409"/>
          <a:stretch/>
        </p:blipFill>
        <p:spPr>
          <a:xfrm>
            <a:off x="4236515" y="2911984"/>
            <a:ext cx="752183" cy="2901148"/>
          </a:xfrm>
          <a:prstGeom prst="rect">
            <a:avLst/>
          </a:prstGeom>
        </p:spPr>
      </p:pic>
      <p:pic>
        <p:nvPicPr>
          <p:cNvPr id="12" name="Image 11" descr="Une image contenant texte&#10;&#10;Description générée automatiquement">
            <a:extLst>
              <a:ext uri="{FF2B5EF4-FFF2-40B4-BE49-F238E27FC236}">
                <a16:creationId xmlns:a16="http://schemas.microsoft.com/office/drawing/2014/main" id="{22D3B0DA-76DF-DC2C-3787-DCA86997942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5994" t="20693" r="25806" b="6295"/>
          <a:stretch/>
        </p:blipFill>
        <p:spPr>
          <a:xfrm>
            <a:off x="5312271" y="2911984"/>
            <a:ext cx="1276805" cy="2901148"/>
          </a:xfrm>
          <a:prstGeom prst="rect">
            <a:avLst/>
          </a:prstGeom>
        </p:spPr>
      </p:pic>
      <p:pic>
        <p:nvPicPr>
          <p:cNvPr id="13" name="Image 12" descr="Une image contenant texte, affaires de toilette, lotion, Produits de beauté&#10;&#10;Description générée automatiquement">
            <a:extLst>
              <a:ext uri="{FF2B5EF4-FFF2-40B4-BE49-F238E27FC236}">
                <a16:creationId xmlns:a16="http://schemas.microsoft.com/office/drawing/2014/main" id="{7F31DCBC-52D4-FB87-8826-E550179F2CE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222787" y="2358528"/>
            <a:ext cx="2088291" cy="3598701"/>
          </a:xfrm>
          <a:prstGeom prst="rect">
            <a:avLst/>
          </a:prstGeom>
        </p:spPr>
      </p:pic>
      <p:pic>
        <p:nvPicPr>
          <p:cNvPr id="14" name="Image 13" descr="Une image contenant texte, tasse, articles de toilette, crème pour la peau&#10;&#10;Description générée automatiquement">
            <a:extLst>
              <a:ext uri="{FF2B5EF4-FFF2-40B4-BE49-F238E27FC236}">
                <a16:creationId xmlns:a16="http://schemas.microsoft.com/office/drawing/2014/main" id="{9633384C-5046-D3B7-1A1E-1E99EF4ADEE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7090" y="3891206"/>
            <a:ext cx="834594" cy="1901606"/>
          </a:xfrm>
          <a:prstGeom prst="rect">
            <a:avLst/>
          </a:prstGeom>
        </p:spPr>
      </p:pic>
      <p:pic>
        <p:nvPicPr>
          <p:cNvPr id="18" name="Image 17" descr="Une image contenant texte, articles de toilette, crème pour la peau&#10;&#10;Description générée automatiquement">
            <a:extLst>
              <a:ext uri="{FF2B5EF4-FFF2-40B4-BE49-F238E27FC236}">
                <a16:creationId xmlns:a16="http://schemas.microsoft.com/office/drawing/2014/main" id="{B9C1E813-7061-223F-5729-E01A4EDE8727}"/>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26574" t="20136" r="27018" b="7513"/>
          <a:stretch/>
        </p:blipFill>
        <p:spPr>
          <a:xfrm>
            <a:off x="7386589" y="2961641"/>
            <a:ext cx="1245118" cy="2911715"/>
          </a:xfrm>
          <a:prstGeom prst="rect">
            <a:avLst/>
          </a:prstGeom>
        </p:spPr>
      </p:pic>
      <p:pic>
        <p:nvPicPr>
          <p:cNvPr id="19" name="Image 18" descr="Une image contenant texte, articles de toilette, crème pour la peau&#10;&#10;Description générée automatiquement">
            <a:extLst>
              <a:ext uri="{FF2B5EF4-FFF2-40B4-BE49-F238E27FC236}">
                <a16:creationId xmlns:a16="http://schemas.microsoft.com/office/drawing/2014/main" id="{D7696C73-8B6D-23D5-4834-0F014F6B5008}"/>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4055" t="21952" r="28590" b="6901"/>
          <a:stretch/>
        </p:blipFill>
        <p:spPr>
          <a:xfrm>
            <a:off x="8650165" y="2992920"/>
            <a:ext cx="1245118" cy="2828727"/>
          </a:xfrm>
          <a:prstGeom prst="rect">
            <a:avLst/>
          </a:prstGeom>
        </p:spPr>
      </p:pic>
      <p:pic>
        <p:nvPicPr>
          <p:cNvPr id="20" name="Image 19" descr="Une image contenant texte&#10;&#10;Description générée automatiquement">
            <a:extLst>
              <a:ext uri="{FF2B5EF4-FFF2-40B4-BE49-F238E27FC236}">
                <a16:creationId xmlns:a16="http://schemas.microsoft.com/office/drawing/2014/main" id="{E2C40E49-E0C2-36CC-AE70-D8182EC0DC3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33117" t="31515" r="33244" b="5732"/>
          <a:stretch/>
        </p:blipFill>
        <p:spPr>
          <a:xfrm>
            <a:off x="10551735" y="3773085"/>
            <a:ext cx="731993" cy="2048562"/>
          </a:xfrm>
          <a:prstGeom prst="rect">
            <a:avLst/>
          </a:prstGeom>
        </p:spPr>
      </p:pic>
      <p:sp>
        <p:nvSpPr>
          <p:cNvPr id="21" name="ZoneTexte 20">
            <a:extLst>
              <a:ext uri="{FF2B5EF4-FFF2-40B4-BE49-F238E27FC236}">
                <a16:creationId xmlns:a16="http://schemas.microsoft.com/office/drawing/2014/main" id="{AAC957F2-7A8A-0449-CA64-9A5CFDEF9C25}"/>
              </a:ext>
            </a:extLst>
          </p:cNvPr>
          <p:cNvSpPr txBox="1"/>
          <p:nvPr/>
        </p:nvSpPr>
        <p:spPr>
          <a:xfrm>
            <a:off x="2611964" y="1712280"/>
            <a:ext cx="1704846" cy="338554"/>
          </a:xfrm>
          <a:prstGeom prst="rect">
            <a:avLst/>
          </a:prstGeom>
          <a:solidFill>
            <a:srgbClr val="FFE6E4"/>
          </a:solidFill>
          <a:ln>
            <a:noFill/>
          </a:ln>
        </p:spPr>
        <p:txBody>
          <a:bodyPr wrap="square" rtlCol="0">
            <a:spAutoFit/>
          </a:bodyPr>
          <a:ls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fr-FR" sz="1600" dirty="0">
                <a:latin typeface="Roboto Light" panose="02000000000000000000" pitchFamily="2" charset="0"/>
                <a:ea typeface="Roboto Light" panose="02000000000000000000" pitchFamily="2" charset="0"/>
              </a:rPr>
              <a:t>QUOTIDIEN</a:t>
            </a:r>
          </a:p>
        </p:txBody>
      </p:sp>
      <p:sp>
        <p:nvSpPr>
          <p:cNvPr id="22" name="ZoneTexte 21">
            <a:extLst>
              <a:ext uri="{FF2B5EF4-FFF2-40B4-BE49-F238E27FC236}">
                <a16:creationId xmlns:a16="http://schemas.microsoft.com/office/drawing/2014/main" id="{AC886974-FB1D-6B42-017C-5D014A8DDAC0}"/>
              </a:ext>
            </a:extLst>
          </p:cNvPr>
          <p:cNvSpPr txBox="1"/>
          <p:nvPr/>
        </p:nvSpPr>
        <p:spPr>
          <a:xfrm>
            <a:off x="7750088" y="1753663"/>
            <a:ext cx="1763238" cy="338554"/>
          </a:xfrm>
          <a:prstGeom prst="rect">
            <a:avLst/>
          </a:prstGeom>
          <a:solidFill>
            <a:srgbClr val="FFE6E4"/>
          </a:solidFill>
          <a:ln>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HEBDOMADAIRE</a:t>
            </a:r>
          </a:p>
        </p:txBody>
      </p:sp>
      <p:sp>
        <p:nvSpPr>
          <p:cNvPr id="23" name="ZoneTexte 22">
            <a:extLst>
              <a:ext uri="{FF2B5EF4-FFF2-40B4-BE49-F238E27FC236}">
                <a16:creationId xmlns:a16="http://schemas.microsoft.com/office/drawing/2014/main" id="{3A288C5E-B5C3-429F-4551-BA6402387D5A}"/>
              </a:ext>
            </a:extLst>
          </p:cNvPr>
          <p:cNvSpPr txBox="1"/>
          <p:nvPr/>
        </p:nvSpPr>
        <p:spPr>
          <a:xfrm>
            <a:off x="10459112" y="1712280"/>
            <a:ext cx="917238" cy="338554"/>
          </a:xfrm>
          <a:prstGeom prst="rect">
            <a:avLst/>
          </a:prstGeom>
          <a:solidFill>
            <a:srgbClr val="FFE6E4"/>
          </a:solidFill>
          <a:ln>
            <a:noFill/>
          </a:ln>
        </p:spPr>
        <p:txBody>
          <a:bodyPr wrap="square" rtlCol="0">
            <a:spAutoFit/>
          </a:bodyPr>
          <a:lstStyle/>
          <a:p>
            <a:pPr algn="ctr"/>
            <a:r>
              <a:rPr lang="fr-FR" sz="1600" dirty="0">
                <a:latin typeface="Roboto Light" panose="02000000000000000000" pitchFamily="2" charset="0"/>
                <a:ea typeface="Roboto Light" panose="02000000000000000000" pitchFamily="2" charset="0"/>
              </a:rPr>
              <a:t>CURE</a:t>
            </a:r>
          </a:p>
        </p:txBody>
      </p:sp>
      <p:cxnSp>
        <p:nvCxnSpPr>
          <p:cNvPr id="24" name="Connecteur droit 23">
            <a:extLst>
              <a:ext uri="{FF2B5EF4-FFF2-40B4-BE49-F238E27FC236}">
                <a16:creationId xmlns:a16="http://schemas.microsoft.com/office/drawing/2014/main" id="{3868B74B-472A-044C-3BDB-DF33EC6F977A}"/>
              </a:ext>
            </a:extLst>
          </p:cNvPr>
          <p:cNvCxnSpPr>
            <a:cxnSpLocks/>
          </p:cNvCxnSpPr>
          <p:nvPr/>
        </p:nvCxnSpPr>
        <p:spPr>
          <a:xfrm flipV="1">
            <a:off x="7183120" y="1960880"/>
            <a:ext cx="0" cy="3786723"/>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cxnSp>
        <p:nvCxnSpPr>
          <p:cNvPr id="28" name="Connecteur droit 27">
            <a:extLst>
              <a:ext uri="{FF2B5EF4-FFF2-40B4-BE49-F238E27FC236}">
                <a16:creationId xmlns:a16="http://schemas.microsoft.com/office/drawing/2014/main" id="{66A30075-6B62-0110-C536-3C6552BD2C85}"/>
              </a:ext>
            </a:extLst>
          </p:cNvPr>
          <p:cNvCxnSpPr>
            <a:cxnSpLocks/>
          </p:cNvCxnSpPr>
          <p:nvPr/>
        </p:nvCxnSpPr>
        <p:spPr>
          <a:xfrm flipV="1">
            <a:off x="10149840" y="1960880"/>
            <a:ext cx="0" cy="3786723"/>
          </a:xfrm>
          <a:prstGeom prst="line">
            <a:avLst/>
          </a:prstGeom>
          <a:ln>
            <a:solidFill>
              <a:srgbClr val="B1A6F4"/>
            </a:solidFill>
            <a:prstDash val="dash"/>
          </a:ln>
        </p:spPr>
        <p:style>
          <a:lnRef idx="2">
            <a:schemeClr val="accent1"/>
          </a:lnRef>
          <a:fillRef idx="0">
            <a:schemeClr val="accent1"/>
          </a:fillRef>
          <a:effectRef idx="1">
            <a:schemeClr val="accent1"/>
          </a:effectRef>
          <a:fontRef idx="minor">
            <a:schemeClr val="tx1"/>
          </a:fontRef>
        </p:style>
      </p:cxnSp>
      <p:sp>
        <p:nvSpPr>
          <p:cNvPr id="29" name="ZoneTexte 28">
            <a:extLst>
              <a:ext uri="{FF2B5EF4-FFF2-40B4-BE49-F238E27FC236}">
                <a16:creationId xmlns:a16="http://schemas.microsoft.com/office/drawing/2014/main" id="{226819C2-21D6-8D67-A693-23AFF54C83C8}"/>
              </a:ext>
            </a:extLst>
          </p:cNvPr>
          <p:cNvSpPr txBox="1"/>
          <p:nvPr/>
        </p:nvSpPr>
        <p:spPr>
          <a:xfrm>
            <a:off x="235474" y="6272320"/>
            <a:ext cx="4125785" cy="338554"/>
          </a:xfrm>
          <a:prstGeom prst="rect">
            <a:avLst/>
          </a:prstGeom>
          <a:noFill/>
          <a:ln w="6350">
            <a:noFill/>
          </a:ln>
        </p:spPr>
        <p:txBody>
          <a:bodyPr wrap="square" rtlCol="0">
            <a:spAutoFit/>
          </a:bodyPr>
          <a:lstStyle/>
          <a:p>
            <a:r>
              <a:rPr lang="fr-FR" sz="1600" dirty="0">
                <a:latin typeface="Roboto Light" panose="02000000000000000000" pitchFamily="2" charset="0"/>
                <a:ea typeface="Roboto Light" panose="02000000000000000000" pitchFamily="2" charset="0"/>
                <a:cs typeface="Roboto Light" panose="02000000000000000000" pitchFamily="2" charset="0"/>
              </a:rPr>
              <a:t>Soin adapté : NUTRILESSENCE</a:t>
            </a:r>
          </a:p>
        </p:txBody>
      </p:sp>
    </p:spTree>
    <p:extLst>
      <p:ext uri="{BB962C8B-B14F-4D97-AF65-F5344CB8AC3E}">
        <p14:creationId xmlns:p14="http://schemas.microsoft.com/office/powerpoint/2010/main" val="33252761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1000"/>
                                        <p:tgtEl>
                                          <p:spTgt spid="14"/>
                                        </p:tgtEl>
                                      </p:cBhvr>
                                    </p:animEffect>
                                    <p:anim calcmode="lin" valueType="num">
                                      <p:cBhvr>
                                        <p:cTn id="28" dur="1000" fill="hold"/>
                                        <p:tgtEl>
                                          <p:spTgt spid="14"/>
                                        </p:tgtEl>
                                        <p:attrNameLst>
                                          <p:attrName>ppt_x</p:attrName>
                                        </p:attrNameLst>
                                      </p:cBhvr>
                                      <p:tavLst>
                                        <p:tav tm="0">
                                          <p:val>
                                            <p:strVal val="#ppt_x"/>
                                          </p:val>
                                        </p:tav>
                                        <p:tav tm="100000">
                                          <p:val>
                                            <p:strVal val="#ppt_x"/>
                                          </p:val>
                                        </p:tav>
                                      </p:tavLst>
                                    </p:anim>
                                    <p:anim calcmode="lin" valueType="num">
                                      <p:cBhvr>
                                        <p:cTn id="29" dur="1000" fill="hold"/>
                                        <p:tgtEl>
                                          <p:spTgt spid="14"/>
                                        </p:tgtEl>
                                        <p:attrNameLst>
                                          <p:attrName>ppt_y</p:attrName>
                                        </p:attrNameLst>
                                      </p:cBhvr>
                                      <p:tavLst>
                                        <p:tav tm="0">
                                          <p:val>
                                            <p:strVal val="#ppt_y+.1"/>
                                          </p:val>
                                        </p:tav>
                                        <p:tav tm="100000">
                                          <p:val>
                                            <p:strVal val="#ppt_y"/>
                                          </p:val>
                                        </p:tav>
                                      </p:tavLst>
                                    </p:anim>
                                  </p:childTnLst>
                                </p:cTn>
                              </p:par>
                              <p:par>
                                <p:cTn id="30" presetID="42"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1000"/>
                                        <p:tgtEl>
                                          <p:spTgt spid="21"/>
                                        </p:tgtEl>
                                      </p:cBhvr>
                                    </p:animEffect>
                                    <p:anim calcmode="lin" valueType="num">
                                      <p:cBhvr>
                                        <p:cTn id="33" dur="1000" fill="hold"/>
                                        <p:tgtEl>
                                          <p:spTgt spid="21"/>
                                        </p:tgtEl>
                                        <p:attrNameLst>
                                          <p:attrName>ppt_x</p:attrName>
                                        </p:attrNameLst>
                                      </p:cBhvr>
                                      <p:tavLst>
                                        <p:tav tm="0">
                                          <p:val>
                                            <p:strVal val="#ppt_x"/>
                                          </p:val>
                                        </p:tav>
                                        <p:tav tm="100000">
                                          <p:val>
                                            <p:strVal val="#ppt_x"/>
                                          </p:val>
                                        </p:tav>
                                      </p:tavLst>
                                    </p:anim>
                                    <p:anim calcmode="lin" valueType="num">
                                      <p:cBhvr>
                                        <p:cTn id="3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nodeType="click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fade">
                                      <p:cBhvr>
                                        <p:cTn id="44" dur="1000"/>
                                        <p:tgtEl>
                                          <p:spTgt spid="22"/>
                                        </p:tgtEl>
                                      </p:cBhvr>
                                    </p:animEffect>
                                    <p:anim calcmode="lin" valueType="num">
                                      <p:cBhvr>
                                        <p:cTn id="45" dur="1000" fill="hold"/>
                                        <p:tgtEl>
                                          <p:spTgt spid="22"/>
                                        </p:tgtEl>
                                        <p:attrNameLst>
                                          <p:attrName>ppt_x</p:attrName>
                                        </p:attrNameLst>
                                      </p:cBhvr>
                                      <p:tavLst>
                                        <p:tav tm="0">
                                          <p:val>
                                            <p:strVal val="#ppt_x"/>
                                          </p:val>
                                        </p:tav>
                                        <p:tav tm="100000">
                                          <p:val>
                                            <p:strVal val="#ppt_x"/>
                                          </p:val>
                                        </p:tav>
                                      </p:tavLst>
                                    </p:anim>
                                    <p:anim calcmode="lin" valueType="num">
                                      <p:cBhvr>
                                        <p:cTn id="46" dur="1000" fill="hold"/>
                                        <p:tgtEl>
                                          <p:spTgt spid="22"/>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fade">
                                      <p:cBhvr>
                                        <p:cTn id="49" dur="1000"/>
                                        <p:tgtEl>
                                          <p:spTgt spid="18"/>
                                        </p:tgtEl>
                                      </p:cBhvr>
                                    </p:animEffect>
                                    <p:anim calcmode="lin" valueType="num">
                                      <p:cBhvr>
                                        <p:cTn id="50" dur="1000" fill="hold"/>
                                        <p:tgtEl>
                                          <p:spTgt spid="18"/>
                                        </p:tgtEl>
                                        <p:attrNameLst>
                                          <p:attrName>ppt_x</p:attrName>
                                        </p:attrNameLst>
                                      </p:cBhvr>
                                      <p:tavLst>
                                        <p:tav tm="0">
                                          <p:val>
                                            <p:strVal val="#ppt_x"/>
                                          </p:val>
                                        </p:tav>
                                        <p:tav tm="100000">
                                          <p:val>
                                            <p:strVal val="#ppt_x"/>
                                          </p:val>
                                        </p:tav>
                                      </p:tavLst>
                                    </p:anim>
                                    <p:anim calcmode="lin" valueType="num">
                                      <p:cBhvr>
                                        <p:cTn id="51" dur="1000" fill="hold"/>
                                        <p:tgtEl>
                                          <p:spTgt spid="18"/>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fade">
                                      <p:cBhvr>
                                        <p:cTn id="54" dur="1000"/>
                                        <p:tgtEl>
                                          <p:spTgt spid="19"/>
                                        </p:tgtEl>
                                      </p:cBhvr>
                                    </p:animEffect>
                                    <p:anim calcmode="lin" valueType="num">
                                      <p:cBhvr>
                                        <p:cTn id="55" dur="1000" fill="hold"/>
                                        <p:tgtEl>
                                          <p:spTgt spid="19"/>
                                        </p:tgtEl>
                                        <p:attrNameLst>
                                          <p:attrName>ppt_x</p:attrName>
                                        </p:attrNameLst>
                                      </p:cBhvr>
                                      <p:tavLst>
                                        <p:tav tm="0">
                                          <p:val>
                                            <p:strVal val="#ppt_x"/>
                                          </p:val>
                                        </p:tav>
                                        <p:tav tm="100000">
                                          <p:val>
                                            <p:strVal val="#ppt_x"/>
                                          </p:val>
                                        </p:tav>
                                      </p:tavLst>
                                    </p:anim>
                                    <p:anim calcmode="lin" valueType="num">
                                      <p:cBhvr>
                                        <p:cTn id="56"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28"/>
                                        </p:tgtEl>
                                        <p:attrNameLst>
                                          <p:attrName>style.visibility</p:attrName>
                                        </p:attrNameLst>
                                      </p:cBhvr>
                                      <p:to>
                                        <p:strVal val="visible"/>
                                      </p:to>
                                    </p:set>
                                    <p:animEffect transition="in" filter="fade">
                                      <p:cBhvr>
                                        <p:cTn id="61" dur="1000"/>
                                        <p:tgtEl>
                                          <p:spTgt spid="28"/>
                                        </p:tgtEl>
                                      </p:cBhvr>
                                    </p:animEffect>
                                    <p:anim calcmode="lin" valueType="num">
                                      <p:cBhvr>
                                        <p:cTn id="62" dur="1000" fill="hold"/>
                                        <p:tgtEl>
                                          <p:spTgt spid="28"/>
                                        </p:tgtEl>
                                        <p:attrNameLst>
                                          <p:attrName>ppt_x</p:attrName>
                                        </p:attrNameLst>
                                      </p:cBhvr>
                                      <p:tavLst>
                                        <p:tav tm="0">
                                          <p:val>
                                            <p:strVal val="#ppt_x"/>
                                          </p:val>
                                        </p:tav>
                                        <p:tav tm="100000">
                                          <p:val>
                                            <p:strVal val="#ppt_x"/>
                                          </p:val>
                                        </p:tav>
                                      </p:tavLst>
                                    </p:anim>
                                    <p:anim calcmode="lin" valueType="num">
                                      <p:cBhvr>
                                        <p:cTn id="63" dur="1000" fill="hold"/>
                                        <p:tgtEl>
                                          <p:spTgt spid="28"/>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Effect transition="in" filter="fade">
                                      <p:cBhvr>
                                        <p:cTn id="66" dur="1000"/>
                                        <p:tgtEl>
                                          <p:spTgt spid="23"/>
                                        </p:tgtEl>
                                      </p:cBhvr>
                                    </p:animEffect>
                                    <p:anim calcmode="lin" valueType="num">
                                      <p:cBhvr>
                                        <p:cTn id="67" dur="1000" fill="hold"/>
                                        <p:tgtEl>
                                          <p:spTgt spid="23"/>
                                        </p:tgtEl>
                                        <p:attrNameLst>
                                          <p:attrName>ppt_x</p:attrName>
                                        </p:attrNameLst>
                                      </p:cBhvr>
                                      <p:tavLst>
                                        <p:tav tm="0">
                                          <p:val>
                                            <p:strVal val="#ppt_x"/>
                                          </p:val>
                                        </p:tav>
                                        <p:tav tm="100000">
                                          <p:val>
                                            <p:strVal val="#ppt_x"/>
                                          </p:val>
                                        </p:tav>
                                      </p:tavLst>
                                    </p:anim>
                                    <p:anim calcmode="lin" valueType="num">
                                      <p:cBhvr>
                                        <p:cTn id="68" dur="1000" fill="hold"/>
                                        <p:tgtEl>
                                          <p:spTgt spid="23"/>
                                        </p:tgtEl>
                                        <p:attrNameLst>
                                          <p:attrName>ppt_y</p:attrName>
                                        </p:attrNameLst>
                                      </p:cBhvr>
                                      <p:tavLst>
                                        <p:tav tm="0">
                                          <p:val>
                                            <p:strVal val="#ppt_y+.1"/>
                                          </p:val>
                                        </p:tav>
                                        <p:tav tm="100000">
                                          <p:val>
                                            <p:strVal val="#ppt_y"/>
                                          </p:val>
                                        </p:tav>
                                      </p:tavLst>
                                    </p:anim>
                                  </p:childTnLst>
                                </p:cTn>
                              </p:par>
                              <p:par>
                                <p:cTn id="69" presetID="42" presetClass="entr" presetSubtype="0" fill="hold" nodeType="withEffect">
                                  <p:stCondLst>
                                    <p:cond delay="0"/>
                                  </p:stCondLst>
                                  <p:childTnLst>
                                    <p:set>
                                      <p:cBhvr>
                                        <p:cTn id="70" dur="1" fill="hold">
                                          <p:stCondLst>
                                            <p:cond delay="0"/>
                                          </p:stCondLst>
                                        </p:cTn>
                                        <p:tgtEl>
                                          <p:spTgt spid="20"/>
                                        </p:tgtEl>
                                        <p:attrNameLst>
                                          <p:attrName>style.visibility</p:attrName>
                                        </p:attrNameLst>
                                      </p:cBhvr>
                                      <p:to>
                                        <p:strVal val="visible"/>
                                      </p:to>
                                    </p:set>
                                    <p:animEffect transition="in" filter="fade">
                                      <p:cBhvr>
                                        <p:cTn id="71" dur="1000"/>
                                        <p:tgtEl>
                                          <p:spTgt spid="20"/>
                                        </p:tgtEl>
                                      </p:cBhvr>
                                    </p:animEffect>
                                    <p:anim calcmode="lin" valueType="num">
                                      <p:cBhvr>
                                        <p:cTn id="72" dur="1000" fill="hold"/>
                                        <p:tgtEl>
                                          <p:spTgt spid="20"/>
                                        </p:tgtEl>
                                        <p:attrNameLst>
                                          <p:attrName>ppt_x</p:attrName>
                                        </p:attrNameLst>
                                      </p:cBhvr>
                                      <p:tavLst>
                                        <p:tav tm="0">
                                          <p:val>
                                            <p:strVal val="#ppt_x"/>
                                          </p:val>
                                        </p:tav>
                                        <p:tav tm="100000">
                                          <p:val>
                                            <p:strVal val="#ppt_x"/>
                                          </p:val>
                                        </p:tav>
                                      </p:tavLst>
                                    </p:anim>
                                    <p:anim calcmode="lin" valueType="num">
                                      <p:cBhvr>
                                        <p:cTn id="73"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2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P spid="22" grpId="0" animBg="1"/>
      <p:bldP spid="23" grpId="0" animBg="1"/>
      <p:bldP spid="29" grpId="0"/>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Image 3">
            <a:extLst>
              <a:ext uri="{FF2B5EF4-FFF2-40B4-BE49-F238E27FC236}">
                <a16:creationId xmlns:a16="http://schemas.microsoft.com/office/drawing/2014/main" id="{416A3A62-BE31-2FDF-821A-BC9FCF0C2DD0}"/>
              </a:ext>
            </a:extLst>
          </p:cNvPr>
          <p:cNvPicPr>
            <a:picLocks noChangeAspect="1"/>
          </p:cNvPicPr>
          <p:nvPr/>
        </p:nvPicPr>
        <p:blipFill>
          <a:blip r:embed="rId2"/>
          <a:stretch>
            <a:fillRect/>
          </a:stretch>
        </p:blipFill>
        <p:spPr>
          <a:xfrm>
            <a:off x="3784008" y="958426"/>
            <a:ext cx="4623984" cy="5571067"/>
          </a:xfrm>
          <a:prstGeom prst="rect">
            <a:avLst/>
          </a:prstGeom>
        </p:spPr>
      </p:pic>
      <p:sp>
        <p:nvSpPr>
          <p:cNvPr id="5" name="Espace réservé du titre 1">
            <a:extLst>
              <a:ext uri="{FF2B5EF4-FFF2-40B4-BE49-F238E27FC236}">
                <a16:creationId xmlns:a16="http://schemas.microsoft.com/office/drawing/2014/main" id="{76945D4B-DE84-0A68-D5E0-B2EA65397AF8}"/>
              </a:ext>
            </a:extLst>
          </p:cNvPr>
          <p:cNvSpPr txBox="1">
            <a:spLocks/>
          </p:cNvSpPr>
          <p:nvPr/>
        </p:nvSpPr>
        <p:spPr>
          <a:xfrm>
            <a:off x="1267910" y="-301434"/>
            <a:ext cx="9511122" cy="1325563"/>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4800" kern="1200">
                <a:solidFill>
                  <a:srgbClr val="3E3E3E"/>
                </a:solidFill>
                <a:latin typeface="KyivType Sans2" panose="00000500000000000000" pitchFamily="50" charset="0"/>
                <a:ea typeface="+mj-ea"/>
                <a:cs typeface="+mj-cs"/>
              </a:defRPr>
            </a:lvl1pPr>
          </a:lstStyle>
          <a:p>
            <a:pPr defTabSz="914424">
              <a:defRPr/>
            </a:pPr>
            <a:r>
              <a:rPr lang="fr-FR" sz="3600" cap="small" dirty="0"/>
              <a:t>« vu » dans l’Officiel</a:t>
            </a:r>
          </a:p>
        </p:txBody>
      </p:sp>
      <p:sp>
        <p:nvSpPr>
          <p:cNvPr id="6" name="ZoneTexte 5">
            <a:extLst>
              <a:ext uri="{FF2B5EF4-FFF2-40B4-BE49-F238E27FC236}">
                <a16:creationId xmlns:a16="http://schemas.microsoft.com/office/drawing/2014/main" id="{EF5D8546-0BE9-DF74-654B-1DA6D733933F}"/>
              </a:ext>
            </a:extLst>
          </p:cNvPr>
          <p:cNvSpPr txBox="1"/>
          <p:nvPr/>
        </p:nvSpPr>
        <p:spPr>
          <a:xfrm>
            <a:off x="0" y="2471941"/>
            <a:ext cx="3784008" cy="2477601"/>
          </a:xfrm>
          <a:prstGeom prst="rect">
            <a:avLst/>
          </a:prstGeom>
          <a:noFill/>
        </p:spPr>
        <p:txBody>
          <a:bodyPr wrap="square" rtlCol="0">
            <a:spAutoFit/>
          </a:bodyPr>
          <a:lstStyle/>
          <a:p>
            <a:pPr algn="ctr"/>
            <a:r>
              <a:rPr lang="fr-FR" sz="3600" dirty="0">
                <a:solidFill>
                  <a:srgbClr val="565655"/>
                </a:solidFill>
                <a:latin typeface="Kyiv*Type Sans Regular"/>
              </a:rPr>
              <a:t>DARK LIPS</a:t>
            </a:r>
          </a:p>
          <a:p>
            <a:pPr algn="just"/>
            <a:r>
              <a:rPr lang="fr-FR" sz="3600" dirty="0">
                <a:solidFill>
                  <a:srgbClr val="565655"/>
                </a:solidFill>
                <a:latin typeface="Kyiv*Type Sans Regular"/>
              </a:rPr>
              <a:t>«</a:t>
            </a:r>
            <a:r>
              <a:rPr lang="fr-FR" sz="1200" dirty="0">
                <a:solidFill>
                  <a:srgbClr val="565655"/>
                </a:solidFill>
                <a:latin typeface="Kyiv*Type Sans Regular"/>
              </a:rPr>
              <a:t> D'abord, j'applique le </a:t>
            </a:r>
            <a:r>
              <a:rPr lang="fr-FR" sz="1200" b="1" dirty="0">
                <a:solidFill>
                  <a:srgbClr val="565655"/>
                </a:solidFill>
                <a:latin typeface="Kyiv*Type Sans Regular"/>
              </a:rPr>
              <a:t>Nutri-Contour </a:t>
            </a:r>
            <a:r>
              <a:rPr lang="fr-FR" sz="1200" b="1" dirty="0" err="1">
                <a:solidFill>
                  <a:srgbClr val="565655"/>
                </a:solidFill>
                <a:latin typeface="Kyiv*Type Sans Regular"/>
              </a:rPr>
              <a:t>Yon-Ka</a:t>
            </a:r>
            <a:r>
              <a:rPr lang="fr-FR" sz="1200" b="1" dirty="0">
                <a:solidFill>
                  <a:srgbClr val="565655"/>
                </a:solidFill>
                <a:latin typeface="Kyiv*Type Sans Regular"/>
              </a:rPr>
              <a:t> </a:t>
            </a:r>
            <a:r>
              <a:rPr lang="fr-FR" sz="1200" dirty="0">
                <a:solidFill>
                  <a:srgbClr val="565655"/>
                </a:solidFill>
                <a:latin typeface="Kyiv*Type Sans Regular"/>
              </a:rPr>
              <a:t>sur les lèvres, ce qui permet au produit de tenir plus longtemps. Ensuite, après avoir appliqué le rouge à lèvres, je le recouvre d'un mouchoir en papier, et je suis alors sûre à 100 % qu'il va résister </a:t>
            </a:r>
            <a:r>
              <a:rPr lang="fr-FR" sz="3600" dirty="0">
                <a:solidFill>
                  <a:srgbClr val="565655"/>
                </a:solidFill>
                <a:latin typeface="Kyiv*Type Sans Regular"/>
              </a:rPr>
              <a:t>»</a:t>
            </a:r>
          </a:p>
          <a:p>
            <a:pPr algn="r"/>
            <a:r>
              <a:rPr lang="fr-FR" sz="1100" i="1" dirty="0">
                <a:solidFill>
                  <a:srgbClr val="565655"/>
                </a:solidFill>
                <a:latin typeface="Kyiv*Type Sans Regular"/>
              </a:rPr>
              <a:t> </a:t>
            </a:r>
            <a:r>
              <a:rPr lang="fr-FR" sz="1100" i="1" dirty="0" err="1">
                <a:solidFill>
                  <a:srgbClr val="565655"/>
                </a:solidFill>
                <a:latin typeface="Kyiv*Type Sans Regular"/>
              </a:rPr>
              <a:t>makeup</a:t>
            </a:r>
            <a:r>
              <a:rPr lang="fr-FR" sz="1100" i="1" dirty="0">
                <a:solidFill>
                  <a:srgbClr val="565655"/>
                </a:solidFill>
                <a:latin typeface="Kyiv*Type Sans Regular"/>
              </a:rPr>
              <a:t> </a:t>
            </a:r>
            <a:r>
              <a:rPr lang="fr-FR" sz="1100" i="1" dirty="0" err="1">
                <a:solidFill>
                  <a:srgbClr val="565655"/>
                </a:solidFill>
                <a:latin typeface="Kyiv*Type Sans Regular"/>
              </a:rPr>
              <a:t>artist</a:t>
            </a:r>
            <a:r>
              <a:rPr lang="fr-FR" sz="1100" i="1" dirty="0">
                <a:solidFill>
                  <a:srgbClr val="565655"/>
                </a:solidFill>
                <a:latin typeface="Kyiv*Type Sans Regular"/>
              </a:rPr>
              <a:t> Aurélie Payen</a:t>
            </a:r>
          </a:p>
        </p:txBody>
      </p:sp>
      <p:pic>
        <p:nvPicPr>
          <p:cNvPr id="7" name="Image 6" descr="Une image contenant texte, tasse, articles de toilette, crème pour la peau&#10;&#10;Description générée automatiquement">
            <a:extLst>
              <a:ext uri="{FF2B5EF4-FFF2-40B4-BE49-F238E27FC236}">
                <a16:creationId xmlns:a16="http://schemas.microsoft.com/office/drawing/2014/main" id="{247395AD-256A-F8B6-3090-A96DB383088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72400" y="3284798"/>
            <a:ext cx="1461276" cy="3329489"/>
          </a:xfrm>
          <a:prstGeom prst="rect">
            <a:avLst/>
          </a:prstGeom>
        </p:spPr>
      </p:pic>
    </p:spTree>
    <p:extLst>
      <p:ext uri="{BB962C8B-B14F-4D97-AF65-F5344CB8AC3E}">
        <p14:creationId xmlns:p14="http://schemas.microsoft.com/office/powerpoint/2010/main" val="49719661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0595267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5A5AF45F-A281-501D-4933-7F2415C528FF}"/>
              </a:ext>
            </a:extLst>
          </p:cNvPr>
          <p:cNvSpPr/>
          <p:nvPr/>
        </p:nvSpPr>
        <p:spPr>
          <a:xfrm>
            <a:off x="20760" y="2570812"/>
            <a:ext cx="12192000" cy="1348230"/>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Titre 1">
            <a:extLst>
              <a:ext uri="{FF2B5EF4-FFF2-40B4-BE49-F238E27FC236}">
                <a16:creationId xmlns:a16="http://schemas.microsoft.com/office/drawing/2014/main" id="{D2901985-AA8E-137B-0C99-EBE627B3E09C}"/>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HISTOIRE</a:t>
            </a:r>
          </a:p>
        </p:txBody>
      </p:sp>
      <p:pic>
        <p:nvPicPr>
          <p:cNvPr id="24" name="Picture 8">
            <a:extLst>
              <a:ext uri="{FF2B5EF4-FFF2-40B4-BE49-F238E27FC236}">
                <a16:creationId xmlns:a16="http://schemas.microsoft.com/office/drawing/2014/main" id="{3629A669-3004-05C9-2F06-E34E4C7F9FB4}"/>
              </a:ext>
            </a:extLst>
          </p:cNvPr>
          <p:cNvPicPr>
            <a:picLocks noChangeAspect="1" noChangeArrowheads="1"/>
          </p:cNvPicPr>
          <p:nvPr/>
        </p:nvPicPr>
        <p:blipFill rotWithShape="1">
          <a:blip r:embed="rId3" cstate="print"/>
          <a:srcRect l="43713"/>
          <a:stretch/>
        </p:blipFill>
        <p:spPr bwMode="auto">
          <a:xfrm>
            <a:off x="642728" y="2561783"/>
            <a:ext cx="1106465" cy="1318235"/>
          </a:xfrm>
          <a:prstGeom prst="rect">
            <a:avLst/>
          </a:prstGeom>
          <a:noFill/>
          <a:ln w="9525">
            <a:noFill/>
            <a:miter lim="800000"/>
            <a:headEnd/>
            <a:tailEnd/>
          </a:ln>
        </p:spPr>
      </p:pic>
      <p:sp>
        <p:nvSpPr>
          <p:cNvPr id="25" name="ZoneTexte 6">
            <a:extLst>
              <a:ext uri="{FF2B5EF4-FFF2-40B4-BE49-F238E27FC236}">
                <a16:creationId xmlns:a16="http://schemas.microsoft.com/office/drawing/2014/main" id="{68F2C7A3-E8C6-F614-0940-B309D290008F}"/>
              </a:ext>
            </a:extLst>
          </p:cNvPr>
          <p:cNvSpPr txBox="1">
            <a:spLocks noChangeArrowheads="1"/>
          </p:cNvSpPr>
          <p:nvPr/>
        </p:nvSpPr>
        <p:spPr bwMode="auto">
          <a:xfrm>
            <a:off x="702811" y="2129531"/>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2009</a:t>
            </a:r>
          </a:p>
        </p:txBody>
      </p:sp>
      <p:sp>
        <p:nvSpPr>
          <p:cNvPr id="26" name="ZoneTexte 9">
            <a:extLst>
              <a:ext uri="{FF2B5EF4-FFF2-40B4-BE49-F238E27FC236}">
                <a16:creationId xmlns:a16="http://schemas.microsoft.com/office/drawing/2014/main" id="{245E43CF-AEB3-D33D-D68C-251D75721878}"/>
              </a:ext>
            </a:extLst>
          </p:cNvPr>
          <p:cNvSpPr txBox="1">
            <a:spLocks noChangeArrowheads="1"/>
          </p:cNvSpPr>
          <p:nvPr/>
        </p:nvSpPr>
        <p:spPr bwMode="auto">
          <a:xfrm>
            <a:off x="346143" y="3870989"/>
            <a:ext cx="1481493" cy="830997"/>
          </a:xfrm>
          <a:prstGeom prst="rect">
            <a:avLst/>
          </a:prstGeom>
          <a:noFill/>
          <a:ln w="9525">
            <a:noFill/>
            <a:miter lim="800000"/>
            <a:headEnd/>
            <a:tailEnd/>
          </a:ln>
        </p:spPr>
        <p:txBody>
          <a:bodyPr>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Bougie de massage relaxante</a:t>
            </a:r>
          </a:p>
        </p:txBody>
      </p:sp>
      <p:pic>
        <p:nvPicPr>
          <p:cNvPr id="21" name="Picture 4" descr="1B-Boite ferm e + bougie COMP">
            <a:extLst>
              <a:ext uri="{FF2B5EF4-FFF2-40B4-BE49-F238E27FC236}">
                <a16:creationId xmlns:a16="http://schemas.microsoft.com/office/drawing/2014/main" id="{F641FD55-B675-5853-A86E-DF0758729204}"/>
              </a:ext>
            </a:extLst>
          </p:cNvPr>
          <p:cNvPicPr>
            <a:picLocks noChangeAspect="1" noChangeArrowheads="1"/>
          </p:cNvPicPr>
          <p:nvPr/>
        </p:nvPicPr>
        <p:blipFill rotWithShape="1">
          <a:blip r:embed="rId4" cstate="print"/>
          <a:srcRect r="43556"/>
          <a:stretch/>
        </p:blipFill>
        <p:spPr bwMode="auto">
          <a:xfrm>
            <a:off x="2371715" y="2566149"/>
            <a:ext cx="1186610" cy="1396629"/>
          </a:xfrm>
          <a:prstGeom prst="rect">
            <a:avLst/>
          </a:prstGeom>
          <a:noFill/>
          <a:ln w="9525">
            <a:noFill/>
            <a:miter lim="800000"/>
            <a:headEnd/>
            <a:tailEnd/>
          </a:ln>
        </p:spPr>
      </p:pic>
      <p:sp>
        <p:nvSpPr>
          <p:cNvPr id="22" name="ZoneTexte 7">
            <a:extLst>
              <a:ext uri="{FF2B5EF4-FFF2-40B4-BE49-F238E27FC236}">
                <a16:creationId xmlns:a16="http://schemas.microsoft.com/office/drawing/2014/main" id="{83084D67-BD51-57F6-F053-DE7D83700A85}"/>
              </a:ext>
            </a:extLst>
          </p:cNvPr>
          <p:cNvSpPr txBox="1">
            <a:spLocks noChangeArrowheads="1"/>
          </p:cNvSpPr>
          <p:nvPr/>
        </p:nvSpPr>
        <p:spPr bwMode="auto">
          <a:xfrm>
            <a:off x="2502401" y="2109205"/>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2010</a:t>
            </a:r>
          </a:p>
        </p:txBody>
      </p:sp>
      <p:sp>
        <p:nvSpPr>
          <p:cNvPr id="23" name="ZoneTexte 10">
            <a:extLst>
              <a:ext uri="{FF2B5EF4-FFF2-40B4-BE49-F238E27FC236}">
                <a16:creationId xmlns:a16="http://schemas.microsoft.com/office/drawing/2014/main" id="{74789B1C-0B7F-0A34-9049-ECED52CD692B}"/>
              </a:ext>
            </a:extLst>
          </p:cNvPr>
          <p:cNvSpPr txBox="1">
            <a:spLocks noChangeArrowheads="1"/>
          </p:cNvSpPr>
          <p:nvPr/>
        </p:nvSpPr>
        <p:spPr bwMode="auto">
          <a:xfrm>
            <a:off x="2093563" y="3852339"/>
            <a:ext cx="1772907" cy="1077218"/>
          </a:xfrm>
          <a:prstGeom prst="rect">
            <a:avLst/>
          </a:prstGeom>
          <a:noFill/>
          <a:ln w="9525">
            <a:noFill/>
            <a:miter lim="800000"/>
            <a:headEnd/>
            <a:tailEnd/>
          </a:ln>
        </p:spPr>
        <p:txBody>
          <a:bodyPr>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AMBRE</a:t>
            </a:r>
          </a:p>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Bougie de massage apaisante</a:t>
            </a:r>
          </a:p>
        </p:txBody>
      </p:sp>
      <p:pic>
        <p:nvPicPr>
          <p:cNvPr id="18" name="Picture 9">
            <a:extLst>
              <a:ext uri="{FF2B5EF4-FFF2-40B4-BE49-F238E27FC236}">
                <a16:creationId xmlns:a16="http://schemas.microsoft.com/office/drawing/2014/main" id="{30D79815-C325-3A6D-E950-B8FB43284306}"/>
              </a:ext>
            </a:extLst>
          </p:cNvPr>
          <p:cNvPicPr>
            <a:picLocks noChangeAspect="1" noChangeArrowheads="1"/>
          </p:cNvPicPr>
          <p:nvPr/>
        </p:nvPicPr>
        <p:blipFill rotWithShape="1">
          <a:blip r:embed="rId5" cstate="print"/>
          <a:srcRect r="36823" b="18086"/>
          <a:stretch/>
        </p:blipFill>
        <p:spPr bwMode="auto">
          <a:xfrm>
            <a:off x="4085679" y="2638196"/>
            <a:ext cx="1165707" cy="950040"/>
          </a:xfrm>
          <a:prstGeom prst="rect">
            <a:avLst/>
          </a:prstGeom>
          <a:noFill/>
          <a:ln w="9525">
            <a:noFill/>
            <a:miter lim="800000"/>
            <a:headEnd/>
            <a:tailEnd/>
          </a:ln>
        </p:spPr>
      </p:pic>
      <p:sp>
        <p:nvSpPr>
          <p:cNvPr id="19" name="ZoneTexte 8">
            <a:extLst>
              <a:ext uri="{FF2B5EF4-FFF2-40B4-BE49-F238E27FC236}">
                <a16:creationId xmlns:a16="http://schemas.microsoft.com/office/drawing/2014/main" id="{F0E6FC9B-DD12-F83C-2BD6-05785D3DCB11}"/>
              </a:ext>
            </a:extLst>
          </p:cNvPr>
          <p:cNvSpPr txBox="1">
            <a:spLocks noChangeArrowheads="1"/>
          </p:cNvSpPr>
          <p:nvPr/>
        </p:nvSpPr>
        <p:spPr bwMode="auto">
          <a:xfrm>
            <a:off x="4301992" y="2102321"/>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2011</a:t>
            </a:r>
          </a:p>
        </p:txBody>
      </p:sp>
      <p:sp>
        <p:nvSpPr>
          <p:cNvPr id="20" name="ZoneTexte 11">
            <a:extLst>
              <a:ext uri="{FF2B5EF4-FFF2-40B4-BE49-F238E27FC236}">
                <a16:creationId xmlns:a16="http://schemas.microsoft.com/office/drawing/2014/main" id="{730AA228-60C3-D6B3-B458-DE07A8B71FA5}"/>
              </a:ext>
            </a:extLst>
          </p:cNvPr>
          <p:cNvSpPr txBox="1">
            <a:spLocks noChangeArrowheads="1"/>
          </p:cNvSpPr>
          <p:nvPr/>
        </p:nvSpPr>
        <p:spPr bwMode="auto">
          <a:xfrm>
            <a:off x="3749720" y="3861861"/>
            <a:ext cx="1828121" cy="1077218"/>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ROSE</a:t>
            </a:r>
          </a:p>
          <a:p>
            <a:pPr algn="ctr"/>
            <a:r>
              <a:rPr lang="fr-FR" sz="1600" dirty="0">
                <a:latin typeface="Roboto Light" panose="02000000000000000000" pitchFamily="2" charset="0"/>
                <a:ea typeface="Roboto Light" panose="02000000000000000000" pitchFamily="2" charset="0"/>
                <a:cs typeface="Roboto Light" panose="02000000000000000000" pitchFamily="2" charset="0"/>
              </a:rPr>
              <a:t>Bougie de massage régénérante</a:t>
            </a:r>
          </a:p>
        </p:txBody>
      </p:sp>
      <p:pic>
        <p:nvPicPr>
          <p:cNvPr id="15" name="Image 14">
            <a:extLst>
              <a:ext uri="{FF2B5EF4-FFF2-40B4-BE49-F238E27FC236}">
                <a16:creationId xmlns:a16="http://schemas.microsoft.com/office/drawing/2014/main" id="{0B893D92-35E2-EEC9-9ED9-FB6EA94F0E15}"/>
              </a:ext>
            </a:extLst>
          </p:cNvPr>
          <p:cNvPicPr>
            <a:picLocks noChangeAspect="1"/>
          </p:cNvPicPr>
          <p:nvPr/>
        </p:nvPicPr>
        <p:blipFill rotWithShape="1">
          <a:blip r:embed="rId6" cstate="print"/>
          <a:srcRect l="6031" t="12405" r="43350"/>
          <a:stretch/>
        </p:blipFill>
        <p:spPr bwMode="auto">
          <a:xfrm>
            <a:off x="5684529" y="2677125"/>
            <a:ext cx="1148521" cy="1241917"/>
          </a:xfrm>
          <a:prstGeom prst="rect">
            <a:avLst/>
          </a:prstGeom>
          <a:noFill/>
          <a:ln w="9525">
            <a:noFill/>
            <a:miter lim="800000"/>
            <a:headEnd/>
            <a:tailEnd/>
          </a:ln>
        </p:spPr>
      </p:pic>
      <p:sp>
        <p:nvSpPr>
          <p:cNvPr id="16" name="Text Box 5">
            <a:extLst>
              <a:ext uri="{FF2B5EF4-FFF2-40B4-BE49-F238E27FC236}">
                <a16:creationId xmlns:a16="http://schemas.microsoft.com/office/drawing/2014/main" id="{2F955320-CD9B-6E5A-25FE-4394E43CE3E2}"/>
              </a:ext>
            </a:extLst>
          </p:cNvPr>
          <p:cNvSpPr txBox="1">
            <a:spLocks noChangeArrowheads="1"/>
          </p:cNvSpPr>
          <p:nvPr/>
        </p:nvSpPr>
        <p:spPr bwMode="auto">
          <a:xfrm>
            <a:off x="5330666" y="3852339"/>
            <a:ext cx="1843667" cy="1077218"/>
          </a:xfrm>
          <a:prstGeom prst="rect">
            <a:avLst/>
          </a:prstGeom>
          <a:noFill/>
          <a:ln w="9525">
            <a:noFill/>
            <a:miter lim="800000"/>
            <a:headEnd/>
            <a:tailEnd/>
          </a:ln>
        </p:spPr>
        <p:txBody>
          <a:bodyPr wrap="square">
            <a:spAutoFit/>
          </a:bodyPr>
          <a:lstStyle>
            <a:defPPr>
              <a:defRPr lang="fr-FR"/>
            </a:defPPr>
            <a:lvl1pPr algn="ctr" fontAlgn="base">
              <a:spcBef>
                <a:spcPct val="0"/>
              </a:spcBef>
              <a:spcAft>
                <a:spcPct val="0"/>
              </a:spcAft>
              <a:defRPr sz="1600">
                <a:latin typeface="Roboto Light" panose="02000000000000000000" pitchFamily="2" charset="0"/>
                <a:ea typeface="Roboto Light" panose="02000000000000000000" pitchFamily="2" charset="0"/>
                <a:cs typeface="Roboto Light" panose="02000000000000000000" pitchFamily="2" charset="0"/>
              </a:defRPr>
            </a:lvl1pPr>
            <a:lvl2pPr fontAlgn="base">
              <a:spcBef>
                <a:spcPct val="0"/>
              </a:spcBef>
              <a:spcAft>
                <a:spcPct val="0"/>
              </a:spcAft>
              <a:defRPr sz="2100">
                <a:latin typeface="Arial" charset="0"/>
              </a:defRPr>
            </a:lvl2pPr>
            <a:lvl3pPr fontAlgn="base">
              <a:spcBef>
                <a:spcPct val="0"/>
              </a:spcBef>
              <a:spcAft>
                <a:spcPct val="0"/>
              </a:spcAft>
              <a:defRPr sz="2100">
                <a:latin typeface="Arial" charset="0"/>
              </a:defRPr>
            </a:lvl3pPr>
            <a:lvl4pPr fontAlgn="base">
              <a:spcBef>
                <a:spcPct val="0"/>
              </a:spcBef>
              <a:spcAft>
                <a:spcPct val="0"/>
              </a:spcAft>
              <a:defRPr sz="2100">
                <a:latin typeface="Arial" charset="0"/>
              </a:defRPr>
            </a:lvl4pPr>
            <a:lvl5pPr fontAlgn="base">
              <a:spcBef>
                <a:spcPct val="0"/>
              </a:spcBef>
              <a:spcAft>
                <a:spcPct val="0"/>
              </a:spcAft>
              <a:defRPr sz="2100">
                <a:latin typeface="Arial" charset="0"/>
              </a:defRPr>
            </a:lvl5pPr>
            <a:lvl6pPr>
              <a:defRPr sz="2100">
                <a:latin typeface="Arial" charset="0"/>
              </a:defRPr>
            </a:lvl6pPr>
            <a:lvl7pPr>
              <a:defRPr sz="2100">
                <a:latin typeface="Arial" charset="0"/>
              </a:defRPr>
            </a:lvl7pPr>
            <a:lvl8pPr>
              <a:defRPr sz="2100">
                <a:latin typeface="Arial" charset="0"/>
              </a:defRPr>
            </a:lvl8pPr>
            <a:lvl9pPr>
              <a:defRPr sz="2100">
                <a:latin typeface="Arial" charset="0"/>
              </a:defRPr>
            </a:lvl9pPr>
          </a:lstStyle>
          <a:p>
            <a:r>
              <a:rPr lang="fr-FR" dirty="0"/>
              <a:t>NEROLI</a:t>
            </a:r>
          </a:p>
          <a:p>
            <a:r>
              <a:rPr lang="fr-FR" dirty="0"/>
              <a:t>Bougie de massage </a:t>
            </a:r>
          </a:p>
          <a:p>
            <a:r>
              <a:rPr lang="fr-FR" dirty="0"/>
              <a:t>Sérénité</a:t>
            </a:r>
          </a:p>
        </p:txBody>
      </p:sp>
      <p:sp>
        <p:nvSpPr>
          <p:cNvPr id="17" name="ZoneTexte 8">
            <a:extLst>
              <a:ext uri="{FF2B5EF4-FFF2-40B4-BE49-F238E27FC236}">
                <a16:creationId xmlns:a16="http://schemas.microsoft.com/office/drawing/2014/main" id="{2E673C1B-29FC-7369-CEA6-CB81D4674485}"/>
              </a:ext>
            </a:extLst>
          </p:cNvPr>
          <p:cNvSpPr txBox="1">
            <a:spLocks noChangeArrowheads="1"/>
          </p:cNvSpPr>
          <p:nvPr/>
        </p:nvSpPr>
        <p:spPr bwMode="auto">
          <a:xfrm>
            <a:off x="5911312" y="2117694"/>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2013</a:t>
            </a:r>
          </a:p>
        </p:txBody>
      </p:sp>
      <p:sp>
        <p:nvSpPr>
          <p:cNvPr id="13" name="Text Box 5">
            <a:extLst>
              <a:ext uri="{FF2B5EF4-FFF2-40B4-BE49-F238E27FC236}">
                <a16:creationId xmlns:a16="http://schemas.microsoft.com/office/drawing/2014/main" id="{226A5ED5-D727-768E-2B43-341656C1417B}"/>
              </a:ext>
            </a:extLst>
          </p:cNvPr>
          <p:cNvSpPr txBox="1">
            <a:spLocks noChangeArrowheads="1"/>
          </p:cNvSpPr>
          <p:nvPr/>
        </p:nvSpPr>
        <p:spPr bwMode="auto">
          <a:xfrm>
            <a:off x="7077262" y="3870989"/>
            <a:ext cx="1843668" cy="1323439"/>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TAÏGA</a:t>
            </a:r>
          </a:p>
          <a:p>
            <a:pPr algn="ctr" defTabSz="945990"/>
            <a:r>
              <a:rPr lang="fr-FR" sz="1600" dirty="0">
                <a:latin typeface="Roboto Light "/>
              </a:rPr>
              <a:t>Bougie de massage </a:t>
            </a:r>
          </a:p>
          <a:p>
            <a:pPr algn="ctr" defTabSz="945990"/>
            <a:r>
              <a:rPr lang="fr-FR" sz="1600" dirty="0">
                <a:latin typeface="Roboto Light "/>
              </a:rPr>
              <a:t>vivifiante et </a:t>
            </a:r>
            <a:r>
              <a:rPr lang="fr-FR" sz="1600" dirty="0" err="1">
                <a:latin typeface="Roboto Light "/>
              </a:rPr>
              <a:t>ressourçante</a:t>
            </a:r>
            <a:endParaRPr lang="fr-FR" sz="1600" dirty="0">
              <a:latin typeface="Roboto Light "/>
            </a:endParaRPr>
          </a:p>
        </p:txBody>
      </p:sp>
      <p:sp>
        <p:nvSpPr>
          <p:cNvPr id="14" name="ZoneTexte 8">
            <a:extLst>
              <a:ext uri="{FF2B5EF4-FFF2-40B4-BE49-F238E27FC236}">
                <a16:creationId xmlns:a16="http://schemas.microsoft.com/office/drawing/2014/main" id="{044EFDD3-C28D-FD9E-76E2-ECEF726FB947}"/>
              </a:ext>
            </a:extLst>
          </p:cNvPr>
          <p:cNvSpPr txBox="1">
            <a:spLocks noChangeArrowheads="1"/>
          </p:cNvSpPr>
          <p:nvPr/>
        </p:nvSpPr>
        <p:spPr bwMode="auto">
          <a:xfrm>
            <a:off x="7615016" y="2090625"/>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2015</a:t>
            </a:r>
          </a:p>
        </p:txBody>
      </p:sp>
      <p:pic>
        <p:nvPicPr>
          <p:cNvPr id="12" name="Image 11">
            <a:extLst>
              <a:ext uri="{FF2B5EF4-FFF2-40B4-BE49-F238E27FC236}">
                <a16:creationId xmlns:a16="http://schemas.microsoft.com/office/drawing/2014/main" id="{A5B79403-3127-C404-0844-59C89E3388F1}"/>
              </a:ext>
            </a:extLst>
          </p:cNvPr>
          <p:cNvPicPr>
            <a:picLocks noChangeAspect="1"/>
          </p:cNvPicPr>
          <p:nvPr/>
        </p:nvPicPr>
        <p:blipFill rotWithShape="1">
          <a:blip r:embed="rId7" cstate="print"/>
          <a:srcRect l="1" r="-1"/>
          <a:stretch/>
        </p:blipFill>
        <p:spPr>
          <a:xfrm>
            <a:off x="7428917" y="2550382"/>
            <a:ext cx="1148521" cy="1239684"/>
          </a:xfrm>
          <a:prstGeom prst="rect">
            <a:avLst/>
          </a:prstGeom>
        </p:spPr>
      </p:pic>
      <p:sp>
        <p:nvSpPr>
          <p:cNvPr id="32" name="Text Box 5">
            <a:extLst>
              <a:ext uri="{FF2B5EF4-FFF2-40B4-BE49-F238E27FC236}">
                <a16:creationId xmlns:a16="http://schemas.microsoft.com/office/drawing/2014/main" id="{BBA03CDE-FB68-0C06-F68B-42130BCA886A}"/>
              </a:ext>
            </a:extLst>
          </p:cNvPr>
          <p:cNvSpPr txBox="1">
            <a:spLocks noChangeArrowheads="1"/>
          </p:cNvSpPr>
          <p:nvPr/>
        </p:nvSpPr>
        <p:spPr bwMode="auto">
          <a:xfrm>
            <a:off x="8711023" y="3902165"/>
            <a:ext cx="1843668" cy="707886"/>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TAÏGA</a:t>
            </a:r>
          </a:p>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Nouveau pack</a:t>
            </a:r>
          </a:p>
        </p:txBody>
      </p:sp>
      <p:sp>
        <p:nvSpPr>
          <p:cNvPr id="33" name="ZoneTexte 8">
            <a:extLst>
              <a:ext uri="{FF2B5EF4-FFF2-40B4-BE49-F238E27FC236}">
                <a16:creationId xmlns:a16="http://schemas.microsoft.com/office/drawing/2014/main" id="{14AACC1D-BC54-9D07-ACCE-E6818A0C6DF0}"/>
              </a:ext>
            </a:extLst>
          </p:cNvPr>
          <p:cNvSpPr txBox="1">
            <a:spLocks noChangeArrowheads="1"/>
          </p:cNvSpPr>
          <p:nvPr/>
        </p:nvSpPr>
        <p:spPr bwMode="auto">
          <a:xfrm>
            <a:off x="9248777" y="2120403"/>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2019</a:t>
            </a:r>
          </a:p>
        </p:txBody>
      </p:sp>
      <p:pic>
        <p:nvPicPr>
          <p:cNvPr id="35" name="Image 34">
            <a:extLst>
              <a:ext uri="{FF2B5EF4-FFF2-40B4-BE49-F238E27FC236}">
                <a16:creationId xmlns:a16="http://schemas.microsoft.com/office/drawing/2014/main" id="{D2F86203-1579-E836-CD49-44BDE317A09C}"/>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8069" r="42481"/>
          <a:stretch/>
        </p:blipFill>
        <p:spPr>
          <a:xfrm>
            <a:off x="9173093" y="2622177"/>
            <a:ext cx="919525" cy="1239684"/>
          </a:xfrm>
          <a:prstGeom prst="rect">
            <a:avLst/>
          </a:prstGeom>
        </p:spPr>
      </p:pic>
      <p:sp>
        <p:nvSpPr>
          <p:cNvPr id="37" name="Text Box 5">
            <a:extLst>
              <a:ext uri="{FF2B5EF4-FFF2-40B4-BE49-F238E27FC236}">
                <a16:creationId xmlns:a16="http://schemas.microsoft.com/office/drawing/2014/main" id="{C1FDA2A7-A16C-C631-2410-A9518440AE24}"/>
              </a:ext>
            </a:extLst>
          </p:cNvPr>
          <p:cNvSpPr txBox="1">
            <a:spLocks noChangeArrowheads="1"/>
          </p:cNvSpPr>
          <p:nvPr/>
        </p:nvSpPr>
        <p:spPr bwMode="auto">
          <a:xfrm>
            <a:off x="10380307" y="3890967"/>
            <a:ext cx="1843668" cy="707886"/>
          </a:xfrm>
          <a:prstGeom prst="rect">
            <a:avLst/>
          </a:prstGeom>
          <a:noFill/>
          <a:ln w="9525">
            <a:noFill/>
            <a:miter lim="800000"/>
            <a:headEnd/>
            <a:tailEnd/>
          </a:ln>
        </p:spPr>
        <p:txBody>
          <a:bodyPr wrap="squar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TAÏGA</a:t>
            </a:r>
          </a:p>
          <a:p>
            <a:pPr algn="ctr" defTabSz="1042988">
              <a:spcBef>
                <a:spcPct val="50000"/>
              </a:spcBef>
            </a:pPr>
            <a:r>
              <a:rPr lang="fr-FR" sz="1600" dirty="0">
                <a:latin typeface="Roboto Light" panose="02000000000000000000" pitchFamily="2" charset="0"/>
                <a:ea typeface="Roboto Light" panose="02000000000000000000" pitchFamily="2" charset="0"/>
                <a:cs typeface="Roboto Light" panose="02000000000000000000" pitchFamily="2" charset="0"/>
              </a:rPr>
              <a:t>Nouveau pack</a:t>
            </a:r>
          </a:p>
        </p:txBody>
      </p:sp>
      <p:sp>
        <p:nvSpPr>
          <p:cNvPr id="38" name="ZoneTexte 8">
            <a:extLst>
              <a:ext uri="{FF2B5EF4-FFF2-40B4-BE49-F238E27FC236}">
                <a16:creationId xmlns:a16="http://schemas.microsoft.com/office/drawing/2014/main" id="{3CF355D1-359D-29D6-BF19-8D4C9E97E4A0}"/>
              </a:ext>
            </a:extLst>
          </p:cNvPr>
          <p:cNvSpPr txBox="1">
            <a:spLocks noChangeArrowheads="1"/>
          </p:cNvSpPr>
          <p:nvPr/>
        </p:nvSpPr>
        <p:spPr bwMode="auto">
          <a:xfrm>
            <a:off x="10918061" y="2109205"/>
            <a:ext cx="768159" cy="415498"/>
          </a:xfrm>
          <a:prstGeom prst="rect">
            <a:avLst/>
          </a:prstGeom>
          <a:noFill/>
          <a:ln w="9525">
            <a:noFill/>
            <a:miter lim="800000"/>
            <a:headEnd/>
            <a:tailEnd/>
          </a:ln>
        </p:spPr>
        <p:txBody>
          <a:bodyPr wrap="none">
            <a:spAutoFit/>
          </a:bodyPr>
          <a:lstStyle>
            <a:defPPr>
              <a:defRPr lang="fr-FR"/>
            </a:defPPr>
            <a:lvl1pPr algn="l" rtl="0" fontAlgn="base">
              <a:spcBef>
                <a:spcPct val="0"/>
              </a:spcBef>
              <a:spcAft>
                <a:spcPct val="0"/>
              </a:spcAft>
              <a:defRPr sz="2100" kern="1200">
                <a:solidFill>
                  <a:schemeClr val="tx1"/>
                </a:solidFill>
                <a:latin typeface="Arial" charset="0"/>
                <a:ea typeface="+mn-ea"/>
                <a:cs typeface="+mn-cs"/>
              </a:defRPr>
            </a:lvl1pPr>
            <a:lvl2pPr marL="457200" algn="l" rtl="0" fontAlgn="base">
              <a:spcBef>
                <a:spcPct val="0"/>
              </a:spcBef>
              <a:spcAft>
                <a:spcPct val="0"/>
              </a:spcAft>
              <a:defRPr sz="2100" kern="1200">
                <a:solidFill>
                  <a:schemeClr val="tx1"/>
                </a:solidFill>
                <a:latin typeface="Arial" charset="0"/>
                <a:ea typeface="+mn-ea"/>
                <a:cs typeface="+mn-cs"/>
              </a:defRPr>
            </a:lvl2pPr>
            <a:lvl3pPr marL="914400" algn="l" rtl="0" fontAlgn="base">
              <a:spcBef>
                <a:spcPct val="0"/>
              </a:spcBef>
              <a:spcAft>
                <a:spcPct val="0"/>
              </a:spcAft>
              <a:defRPr sz="2100" kern="1200">
                <a:solidFill>
                  <a:schemeClr val="tx1"/>
                </a:solidFill>
                <a:latin typeface="Arial" charset="0"/>
                <a:ea typeface="+mn-ea"/>
                <a:cs typeface="+mn-cs"/>
              </a:defRPr>
            </a:lvl3pPr>
            <a:lvl4pPr marL="1371600" algn="l" rtl="0" fontAlgn="base">
              <a:spcBef>
                <a:spcPct val="0"/>
              </a:spcBef>
              <a:spcAft>
                <a:spcPct val="0"/>
              </a:spcAft>
              <a:defRPr sz="2100" kern="1200">
                <a:solidFill>
                  <a:schemeClr val="tx1"/>
                </a:solidFill>
                <a:latin typeface="Arial" charset="0"/>
                <a:ea typeface="+mn-ea"/>
                <a:cs typeface="+mn-cs"/>
              </a:defRPr>
            </a:lvl4pPr>
            <a:lvl5pPr marL="1828800" algn="l" rtl="0" fontAlgn="base">
              <a:spcBef>
                <a:spcPct val="0"/>
              </a:spcBef>
              <a:spcAft>
                <a:spcPct val="0"/>
              </a:spcAft>
              <a:defRPr sz="2100" kern="1200">
                <a:solidFill>
                  <a:schemeClr val="tx1"/>
                </a:solidFill>
                <a:latin typeface="Arial" charset="0"/>
                <a:ea typeface="+mn-ea"/>
                <a:cs typeface="+mn-cs"/>
              </a:defRPr>
            </a:lvl5pPr>
            <a:lvl6pPr marL="2286000" algn="l" defTabSz="914400" rtl="0" eaLnBrk="1" latinLnBrk="0" hangingPunct="1">
              <a:defRPr sz="2100" kern="1200">
                <a:solidFill>
                  <a:schemeClr val="tx1"/>
                </a:solidFill>
                <a:latin typeface="Arial" charset="0"/>
                <a:ea typeface="+mn-ea"/>
                <a:cs typeface="+mn-cs"/>
              </a:defRPr>
            </a:lvl6pPr>
            <a:lvl7pPr marL="2743200" algn="l" defTabSz="914400" rtl="0" eaLnBrk="1" latinLnBrk="0" hangingPunct="1">
              <a:defRPr sz="2100" kern="1200">
                <a:solidFill>
                  <a:schemeClr val="tx1"/>
                </a:solidFill>
                <a:latin typeface="Arial" charset="0"/>
                <a:ea typeface="+mn-ea"/>
                <a:cs typeface="+mn-cs"/>
              </a:defRPr>
            </a:lvl7pPr>
            <a:lvl8pPr marL="3200400" algn="l" defTabSz="914400" rtl="0" eaLnBrk="1" latinLnBrk="0" hangingPunct="1">
              <a:defRPr sz="2100" kern="1200">
                <a:solidFill>
                  <a:schemeClr val="tx1"/>
                </a:solidFill>
                <a:latin typeface="Arial" charset="0"/>
                <a:ea typeface="+mn-ea"/>
                <a:cs typeface="+mn-cs"/>
              </a:defRPr>
            </a:lvl8pPr>
            <a:lvl9pPr marL="3657600" algn="l" defTabSz="914400" rtl="0" eaLnBrk="1" latinLnBrk="0" hangingPunct="1">
              <a:defRPr sz="2100" kern="1200">
                <a:solidFill>
                  <a:schemeClr val="tx1"/>
                </a:solidFill>
                <a:latin typeface="Arial" charset="0"/>
                <a:ea typeface="+mn-ea"/>
                <a:cs typeface="+mn-cs"/>
              </a:defRPr>
            </a:lvl9pPr>
          </a:lstStyle>
          <a:p>
            <a:r>
              <a:rPr lang="fr-FR" b="1" dirty="0">
                <a:latin typeface="Roboto Light" panose="02000000000000000000" pitchFamily="2" charset="0"/>
                <a:ea typeface="Roboto Light" panose="02000000000000000000" pitchFamily="2" charset="0"/>
                <a:cs typeface="Roboto Light" panose="02000000000000000000" pitchFamily="2" charset="0"/>
              </a:rPr>
              <a:t>2022</a:t>
            </a:r>
          </a:p>
        </p:txBody>
      </p:sp>
      <p:pic>
        <p:nvPicPr>
          <p:cNvPr id="40" name="Image 8">
            <a:extLst>
              <a:ext uri="{FF2B5EF4-FFF2-40B4-BE49-F238E27FC236}">
                <a16:creationId xmlns:a16="http://schemas.microsoft.com/office/drawing/2014/main" id="{6FEE58AF-9B2B-36BE-8745-77E199BD4ED6}"/>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600" t="11201" r="12631" b="8441"/>
          <a:stretch/>
        </p:blipFill>
        <p:spPr bwMode="auto">
          <a:xfrm>
            <a:off x="10802879" y="2763889"/>
            <a:ext cx="998522" cy="1097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125930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ipe(left)">
                                      <p:cBhvr>
                                        <p:cTn id="7" dur="500"/>
                                        <p:tgtEl>
                                          <p:spTgt spid="36"/>
                                        </p:tgtEl>
                                      </p:cBhvr>
                                    </p:animEffect>
                                  </p:childTnLst>
                                </p:cTn>
                              </p:par>
                              <p:par>
                                <p:cTn id="8" presetID="22" presetClass="entr" presetSubtype="8"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wipe(left)">
                                      <p:cBhvr>
                                        <p:cTn id="10" dur="500"/>
                                        <p:tgtEl>
                                          <p:spTgt spid="2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5"/>
                                        </p:tgtEl>
                                        <p:attrNameLst>
                                          <p:attrName>style.visibility</p:attrName>
                                        </p:attrNameLst>
                                      </p:cBhvr>
                                      <p:to>
                                        <p:strVal val="visible"/>
                                      </p:to>
                                    </p:set>
                                    <p:animEffect transition="in" filter="wipe(left)">
                                      <p:cBhvr>
                                        <p:cTn id="13" dur="500"/>
                                        <p:tgtEl>
                                          <p:spTgt spid="2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wipe(left)">
                                      <p:cBhvr>
                                        <p:cTn id="16" dur="500"/>
                                        <p:tgtEl>
                                          <p:spTgt spid="26"/>
                                        </p:tgtEl>
                                      </p:cBhvr>
                                    </p:animEffect>
                                  </p:childTnLst>
                                </p:cTn>
                              </p:par>
                              <p:par>
                                <p:cTn id="17" presetID="22" presetClass="entr" presetSubtype="8" fill="hold" nodeType="with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wipe(left)">
                                      <p:cBhvr>
                                        <p:cTn id="25" dur="500"/>
                                        <p:tgtEl>
                                          <p:spTgt spid="23"/>
                                        </p:tgtEl>
                                      </p:cBhvr>
                                    </p:animEffect>
                                  </p:childTnLst>
                                </p:cTn>
                              </p:par>
                              <p:par>
                                <p:cTn id="26" presetID="22" presetClass="entr" presetSubtype="8" fill="hold" nodeType="withEffect">
                                  <p:stCondLst>
                                    <p:cond delay="0"/>
                                  </p:stCondLst>
                                  <p:childTnLst>
                                    <p:set>
                                      <p:cBhvr>
                                        <p:cTn id="27" dur="1" fill="hold">
                                          <p:stCondLst>
                                            <p:cond delay="0"/>
                                          </p:stCondLst>
                                        </p:cTn>
                                        <p:tgtEl>
                                          <p:spTgt spid="18"/>
                                        </p:tgtEl>
                                        <p:attrNameLst>
                                          <p:attrName>style.visibility</p:attrName>
                                        </p:attrNameLst>
                                      </p:cBhvr>
                                      <p:to>
                                        <p:strVal val="visible"/>
                                      </p:to>
                                    </p:set>
                                    <p:animEffect transition="in" filter="wipe(left)">
                                      <p:cBhvr>
                                        <p:cTn id="28" dur="500"/>
                                        <p:tgtEl>
                                          <p:spTgt spid="18"/>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wipe(left)">
                                      <p:cBhvr>
                                        <p:cTn id="31" dur="500"/>
                                        <p:tgtEl>
                                          <p:spTgt spid="19"/>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Effect transition="in" filter="wipe(left)">
                                      <p:cBhvr>
                                        <p:cTn id="34" dur="500"/>
                                        <p:tgtEl>
                                          <p:spTgt spid="20"/>
                                        </p:tgtEl>
                                      </p:cBhvr>
                                    </p:animEffect>
                                  </p:childTnLst>
                                </p:cTn>
                              </p:par>
                              <p:par>
                                <p:cTn id="35" presetID="22" presetClass="entr" presetSubtype="8" fill="hold" nodeType="with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left)">
                                      <p:cBhvr>
                                        <p:cTn id="37" dur="500"/>
                                        <p:tgtEl>
                                          <p:spTgt spid="15"/>
                                        </p:tgtEl>
                                      </p:cBhvr>
                                    </p:animEffect>
                                  </p:childTnLst>
                                </p:cTn>
                              </p:par>
                              <p:par>
                                <p:cTn id="38" presetID="22" presetClass="entr" presetSubtype="8" fill="hold" grpId="0" nodeType="withEffect">
                                  <p:stCondLst>
                                    <p:cond delay="0"/>
                                  </p:stCondLst>
                                  <p:childTnLst>
                                    <p:set>
                                      <p:cBhvr>
                                        <p:cTn id="39" dur="1" fill="hold">
                                          <p:stCondLst>
                                            <p:cond delay="0"/>
                                          </p:stCondLst>
                                        </p:cTn>
                                        <p:tgtEl>
                                          <p:spTgt spid="16"/>
                                        </p:tgtEl>
                                        <p:attrNameLst>
                                          <p:attrName>style.visibility</p:attrName>
                                        </p:attrNameLst>
                                      </p:cBhvr>
                                      <p:to>
                                        <p:strVal val="visible"/>
                                      </p:to>
                                    </p:set>
                                    <p:animEffect transition="in" filter="wipe(left)">
                                      <p:cBhvr>
                                        <p:cTn id="40" dur="500"/>
                                        <p:tgtEl>
                                          <p:spTgt spid="16"/>
                                        </p:tgtEl>
                                      </p:cBhvr>
                                    </p:animEffect>
                                  </p:childTnLst>
                                </p:cTn>
                              </p:par>
                              <p:par>
                                <p:cTn id="41" presetID="22" presetClass="entr" presetSubtype="8"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wipe(left)">
                                      <p:cBhvr>
                                        <p:cTn id="43" dur="500"/>
                                        <p:tgtEl>
                                          <p:spTgt spid="17"/>
                                        </p:tgtEl>
                                      </p:cBhvr>
                                    </p:animEffect>
                                  </p:childTnLst>
                                </p:cTn>
                              </p:par>
                              <p:par>
                                <p:cTn id="44" presetID="22" presetClass="entr" presetSubtype="8"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wipe(left)">
                                      <p:cBhvr>
                                        <p:cTn id="46" dur="500"/>
                                        <p:tgtEl>
                                          <p:spTgt spid="13"/>
                                        </p:tgtEl>
                                      </p:cBhvr>
                                    </p:animEffect>
                                  </p:childTnLst>
                                </p:cTn>
                              </p:par>
                              <p:par>
                                <p:cTn id="47" presetID="22" presetClass="entr" presetSubtype="8"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wipe(left)">
                                      <p:cBhvr>
                                        <p:cTn id="49" dur="500"/>
                                        <p:tgtEl>
                                          <p:spTgt spid="14"/>
                                        </p:tgtEl>
                                      </p:cBhvr>
                                    </p:animEffect>
                                  </p:childTnLst>
                                </p:cTn>
                              </p:par>
                              <p:par>
                                <p:cTn id="50" presetID="22" presetClass="entr" presetSubtype="8" fill="hold"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wipe(left)">
                                      <p:cBhvr>
                                        <p:cTn id="52" dur="500"/>
                                        <p:tgtEl>
                                          <p:spTgt spid="12"/>
                                        </p:tgtEl>
                                      </p:cBhvr>
                                    </p:animEffect>
                                  </p:childTnLst>
                                </p:cTn>
                              </p:par>
                              <p:par>
                                <p:cTn id="53" presetID="22" presetClass="entr" presetSubtype="8" fill="hold" grpId="0" nodeType="withEffect">
                                  <p:stCondLst>
                                    <p:cond delay="0"/>
                                  </p:stCondLst>
                                  <p:childTnLst>
                                    <p:set>
                                      <p:cBhvr>
                                        <p:cTn id="54" dur="1" fill="hold">
                                          <p:stCondLst>
                                            <p:cond delay="0"/>
                                          </p:stCondLst>
                                        </p:cTn>
                                        <p:tgtEl>
                                          <p:spTgt spid="32"/>
                                        </p:tgtEl>
                                        <p:attrNameLst>
                                          <p:attrName>style.visibility</p:attrName>
                                        </p:attrNameLst>
                                      </p:cBhvr>
                                      <p:to>
                                        <p:strVal val="visible"/>
                                      </p:to>
                                    </p:set>
                                    <p:animEffect transition="in" filter="wipe(left)">
                                      <p:cBhvr>
                                        <p:cTn id="55" dur="500"/>
                                        <p:tgtEl>
                                          <p:spTgt spid="32"/>
                                        </p:tgtEl>
                                      </p:cBhvr>
                                    </p:animEffect>
                                  </p:childTnLst>
                                </p:cTn>
                              </p:par>
                              <p:par>
                                <p:cTn id="56" presetID="22" presetClass="entr" presetSubtype="8" fill="hold" grpId="0" nodeType="withEffect">
                                  <p:stCondLst>
                                    <p:cond delay="0"/>
                                  </p:stCondLst>
                                  <p:childTnLst>
                                    <p:set>
                                      <p:cBhvr>
                                        <p:cTn id="57" dur="1" fill="hold">
                                          <p:stCondLst>
                                            <p:cond delay="0"/>
                                          </p:stCondLst>
                                        </p:cTn>
                                        <p:tgtEl>
                                          <p:spTgt spid="33"/>
                                        </p:tgtEl>
                                        <p:attrNameLst>
                                          <p:attrName>style.visibility</p:attrName>
                                        </p:attrNameLst>
                                      </p:cBhvr>
                                      <p:to>
                                        <p:strVal val="visible"/>
                                      </p:to>
                                    </p:set>
                                    <p:animEffect transition="in" filter="wipe(left)">
                                      <p:cBhvr>
                                        <p:cTn id="58" dur="500"/>
                                        <p:tgtEl>
                                          <p:spTgt spid="33"/>
                                        </p:tgtEl>
                                      </p:cBhvr>
                                    </p:animEffect>
                                  </p:childTnLst>
                                </p:cTn>
                              </p:par>
                              <p:par>
                                <p:cTn id="59" presetID="22" presetClass="entr" presetSubtype="8" fill="hold" nodeType="withEffect">
                                  <p:stCondLst>
                                    <p:cond delay="0"/>
                                  </p:stCondLst>
                                  <p:childTnLst>
                                    <p:set>
                                      <p:cBhvr>
                                        <p:cTn id="60" dur="1" fill="hold">
                                          <p:stCondLst>
                                            <p:cond delay="0"/>
                                          </p:stCondLst>
                                        </p:cTn>
                                        <p:tgtEl>
                                          <p:spTgt spid="35"/>
                                        </p:tgtEl>
                                        <p:attrNameLst>
                                          <p:attrName>style.visibility</p:attrName>
                                        </p:attrNameLst>
                                      </p:cBhvr>
                                      <p:to>
                                        <p:strVal val="visible"/>
                                      </p:to>
                                    </p:set>
                                    <p:animEffect transition="in" filter="wipe(left)">
                                      <p:cBhvr>
                                        <p:cTn id="61" dur="500"/>
                                        <p:tgtEl>
                                          <p:spTgt spid="35"/>
                                        </p:tgtEl>
                                      </p:cBhvr>
                                    </p:animEffect>
                                  </p:childTnLst>
                                </p:cTn>
                              </p:par>
                              <p:par>
                                <p:cTn id="62" presetID="22" presetClass="entr" presetSubtype="8" fill="hold" grpId="0" nodeType="withEffect">
                                  <p:stCondLst>
                                    <p:cond delay="0"/>
                                  </p:stCondLst>
                                  <p:childTnLst>
                                    <p:set>
                                      <p:cBhvr>
                                        <p:cTn id="63" dur="1" fill="hold">
                                          <p:stCondLst>
                                            <p:cond delay="0"/>
                                          </p:stCondLst>
                                        </p:cTn>
                                        <p:tgtEl>
                                          <p:spTgt spid="37"/>
                                        </p:tgtEl>
                                        <p:attrNameLst>
                                          <p:attrName>style.visibility</p:attrName>
                                        </p:attrNameLst>
                                      </p:cBhvr>
                                      <p:to>
                                        <p:strVal val="visible"/>
                                      </p:to>
                                    </p:set>
                                    <p:animEffect transition="in" filter="wipe(left)">
                                      <p:cBhvr>
                                        <p:cTn id="64" dur="500"/>
                                        <p:tgtEl>
                                          <p:spTgt spid="37"/>
                                        </p:tgtEl>
                                      </p:cBhvr>
                                    </p:animEffect>
                                  </p:childTnLst>
                                </p:cTn>
                              </p:par>
                              <p:par>
                                <p:cTn id="65" presetID="22" presetClass="entr" presetSubtype="8" fill="hold" grpId="0" nodeType="with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wipe(left)">
                                      <p:cBhvr>
                                        <p:cTn id="67" dur="500"/>
                                        <p:tgtEl>
                                          <p:spTgt spid="38"/>
                                        </p:tgtEl>
                                      </p:cBhvr>
                                    </p:animEffect>
                                  </p:childTnLst>
                                </p:cTn>
                              </p:par>
                              <p:par>
                                <p:cTn id="68" presetID="22" presetClass="entr" presetSubtype="8" fill="hold" nodeType="withEffect">
                                  <p:stCondLst>
                                    <p:cond delay="0"/>
                                  </p:stCondLst>
                                  <p:childTnLst>
                                    <p:set>
                                      <p:cBhvr>
                                        <p:cTn id="69" dur="1" fill="hold">
                                          <p:stCondLst>
                                            <p:cond delay="0"/>
                                          </p:stCondLst>
                                        </p:cTn>
                                        <p:tgtEl>
                                          <p:spTgt spid="40"/>
                                        </p:tgtEl>
                                        <p:attrNameLst>
                                          <p:attrName>style.visibility</p:attrName>
                                        </p:attrNameLst>
                                      </p:cBhvr>
                                      <p:to>
                                        <p:strVal val="visible"/>
                                      </p:to>
                                    </p:set>
                                    <p:animEffect transition="in" filter="wipe(left)">
                                      <p:cBhvr>
                                        <p:cTn id="70"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25" grpId="0"/>
      <p:bldP spid="26" grpId="0"/>
      <p:bldP spid="22" grpId="0"/>
      <p:bldP spid="23" grpId="0"/>
      <p:bldP spid="19" grpId="0"/>
      <p:bldP spid="20" grpId="0"/>
      <p:bldP spid="16" grpId="0"/>
      <p:bldP spid="17" grpId="0"/>
      <p:bldP spid="13" grpId="0"/>
      <p:bldP spid="14" grpId="0"/>
      <p:bldP spid="32" grpId="0"/>
      <p:bldP spid="33" grpId="0"/>
      <p:bldP spid="37" grpId="0"/>
      <p:bldP spid="3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ChangeArrowheads="1"/>
          </p:cNvSpPr>
          <p:nvPr/>
        </p:nvSpPr>
        <p:spPr bwMode="auto">
          <a:xfrm>
            <a:off x="2225193" y="1446080"/>
            <a:ext cx="7118859" cy="427361"/>
          </a:xfrm>
          <a:prstGeom prst="rect">
            <a:avLst/>
          </a:prstGeom>
          <a:noFill/>
          <a:ln w="9525">
            <a:noFill/>
            <a:miter lim="800000"/>
            <a:headEnd/>
            <a:tailEnd/>
          </a:ln>
        </p:spPr>
        <p:txBody>
          <a:bodyPr wrap="square">
            <a:spAutoFit/>
          </a:bodyPr>
          <a:lstStyle/>
          <a:p>
            <a:pPr algn="ctr" defTabSz="945990">
              <a:spcBef>
                <a:spcPct val="50000"/>
              </a:spcBef>
            </a:pPr>
            <a:r>
              <a:rPr lang="fr-FR" sz="2177" dirty="0">
                <a:latin typeface="Roboto Light" panose="02000000000000000000" pitchFamily="2" charset="0"/>
                <a:ea typeface="Roboto Light" panose="02000000000000000000" pitchFamily="2" charset="0"/>
                <a:cs typeface="Roboto Light" panose="02000000000000000000" pitchFamily="2" charset="0"/>
              </a:rPr>
              <a:t>CONDITIONNEMENT</a:t>
            </a:r>
          </a:p>
        </p:txBody>
      </p:sp>
      <p:sp>
        <p:nvSpPr>
          <p:cNvPr id="22533" name="Text Box 5"/>
          <p:cNvSpPr txBox="1">
            <a:spLocks noChangeArrowheads="1"/>
          </p:cNvSpPr>
          <p:nvPr/>
        </p:nvSpPr>
        <p:spPr bwMode="auto">
          <a:xfrm>
            <a:off x="1466755" y="2486566"/>
            <a:ext cx="5763714" cy="2862322"/>
          </a:xfrm>
          <a:prstGeom prst="rect">
            <a:avLst/>
          </a:prstGeom>
          <a:noFill/>
          <a:ln w="9525">
            <a:noFill/>
            <a:miter lim="800000"/>
            <a:headEnd/>
            <a:tailEnd/>
          </a:ln>
        </p:spPr>
        <p:txBody>
          <a:bodyPr>
            <a:spAutoFit/>
          </a:bodyPr>
          <a:lstStyle/>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a:p>
            <a:pPr defTabSz="945990"/>
            <a:r>
              <a:rPr lang="fr-FR" sz="2000" dirty="0">
                <a:latin typeface="Roboto Light" panose="02000000000000000000" pitchFamily="2" charset="0"/>
                <a:ea typeface="Roboto Light" panose="02000000000000000000" pitchFamily="2" charset="0"/>
                <a:cs typeface="Roboto Light" panose="02000000000000000000" pitchFamily="2" charset="0"/>
              </a:rPr>
              <a:t>Pot en céramique de 125 g avec bec verseur (environ 5 massages).</a:t>
            </a:r>
          </a:p>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a:p>
            <a:pPr defTabSz="945990"/>
            <a:r>
              <a:rPr lang="fr-FR" sz="2000" dirty="0">
                <a:latin typeface="Roboto Light" panose="02000000000000000000" pitchFamily="2" charset="0"/>
                <a:ea typeface="Roboto Light" panose="02000000000000000000" pitchFamily="2" charset="0"/>
                <a:cs typeface="Roboto Light" panose="02000000000000000000" pitchFamily="2" charset="0"/>
              </a:rPr>
              <a:t>Couvercle de protection. Mèche sans plomb.</a:t>
            </a:r>
            <a:endParaRPr lang="fr-FR"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2" name="Titre 1">
            <a:extLst>
              <a:ext uri="{FF2B5EF4-FFF2-40B4-BE49-F238E27FC236}">
                <a16:creationId xmlns:a16="http://schemas.microsoft.com/office/drawing/2014/main" id="{CC25CEC4-B938-BBA9-E345-A872D627F6C5}"/>
              </a:ext>
            </a:extLst>
          </p:cNvPr>
          <p:cNvSpPr txBox="1">
            <a:spLocks/>
          </p:cNvSpPr>
          <p:nvPr/>
        </p:nvSpPr>
        <p:spPr>
          <a:xfrm>
            <a:off x="838199" y="63733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800" dirty="0">
              <a:latin typeface="KyivType Sans2" panose="00000500000000000000" pitchFamily="50" charset="0"/>
            </a:endParaRPr>
          </a:p>
        </p:txBody>
      </p:sp>
      <p:sp>
        <p:nvSpPr>
          <p:cNvPr id="4" name="Titre 1">
            <a:extLst>
              <a:ext uri="{FF2B5EF4-FFF2-40B4-BE49-F238E27FC236}">
                <a16:creationId xmlns:a16="http://schemas.microsoft.com/office/drawing/2014/main" id="{6FFB82A4-8931-B81A-93DC-80EDA68B886E}"/>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grpSp>
        <p:nvGrpSpPr>
          <p:cNvPr id="9" name="Groupe 8">
            <a:extLst>
              <a:ext uri="{FF2B5EF4-FFF2-40B4-BE49-F238E27FC236}">
                <a16:creationId xmlns:a16="http://schemas.microsoft.com/office/drawing/2014/main" id="{7E819F3B-96ED-FF8D-4B55-B3C44F550BA2}"/>
              </a:ext>
            </a:extLst>
          </p:cNvPr>
          <p:cNvGrpSpPr/>
          <p:nvPr/>
        </p:nvGrpSpPr>
        <p:grpSpPr>
          <a:xfrm>
            <a:off x="7596229" y="1192080"/>
            <a:ext cx="4595772" cy="6108991"/>
            <a:chOff x="7596229" y="1192080"/>
            <a:chExt cx="4595772" cy="6108991"/>
          </a:xfrm>
        </p:grpSpPr>
        <p:pic>
          <p:nvPicPr>
            <p:cNvPr id="8" name="Image 8">
              <a:extLst>
                <a:ext uri="{FF2B5EF4-FFF2-40B4-BE49-F238E27FC236}">
                  <a16:creationId xmlns:a16="http://schemas.microsoft.com/office/drawing/2014/main" id="{6C5E8732-29BC-25A4-1205-3002A273BC5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0600" t="11201" r="12631" b="8441"/>
            <a:stretch/>
          </p:blipFill>
          <p:spPr bwMode="auto">
            <a:xfrm>
              <a:off x="7596229" y="1192080"/>
              <a:ext cx="4544971" cy="49953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Image 4" descr="1B Taiga bougie.jpg"/>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10000" b="90000" l="10000" r="90000">
                          <a14:foregroundMark x1="52212" y1="30182" x2="52212" y2="30182"/>
                          <a14:backgroundMark x1="81504" y1="80017" x2="81504" y2="80017"/>
                        </a14:backgroundRemoval>
                      </a14:imgEffect>
                    </a14:imgLayer>
                  </a14:imgProps>
                </a:ext>
              </a:extLst>
            </a:blip>
            <a:srcRect r="20889"/>
            <a:stretch/>
          </p:blipFill>
          <p:spPr>
            <a:xfrm>
              <a:off x="9153837" y="3202676"/>
              <a:ext cx="3038164" cy="4098395"/>
            </a:xfrm>
            <a:prstGeom prst="rect">
              <a:avLst/>
            </a:prstGeom>
          </p:spPr>
        </p:pic>
      </p:gr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9" name="Text Box 5"/>
          <p:cNvSpPr txBox="1">
            <a:spLocks noChangeArrowheads="1"/>
          </p:cNvSpPr>
          <p:nvPr/>
        </p:nvSpPr>
        <p:spPr bwMode="auto">
          <a:xfrm>
            <a:off x="1548777" y="2232034"/>
            <a:ext cx="9356138" cy="400110"/>
          </a:xfrm>
          <a:prstGeom prst="rect">
            <a:avLst/>
          </a:prstGeom>
          <a:noFill/>
          <a:ln w="9525">
            <a:noFill/>
            <a:miter lim="800000"/>
            <a:headEnd/>
            <a:tailEnd/>
          </a:ln>
        </p:spPr>
        <p:txBody>
          <a:bodyPr>
            <a:spAutoFit/>
          </a:bodyPr>
          <a:lstStyle/>
          <a:p>
            <a:pPr algn="ctr" defTabSz="945990"/>
            <a:r>
              <a:rPr lang="fr-FR" sz="2000" dirty="0">
                <a:solidFill>
                  <a:srgbClr val="000000"/>
                </a:solidFill>
                <a:latin typeface="+mj-lt"/>
              </a:rPr>
              <a:t>Des ingrédients naturels aux vertus cosmétiques précieuses</a:t>
            </a:r>
            <a:endParaRPr lang="fr-FR" sz="2000" dirty="0">
              <a:latin typeface="+mj-lt"/>
            </a:endParaRPr>
          </a:p>
        </p:txBody>
      </p:sp>
      <p:sp>
        <p:nvSpPr>
          <p:cNvPr id="8209" name="Rectangle 8"/>
          <p:cNvSpPr>
            <a:spLocks noChangeArrowheads="1"/>
          </p:cNvSpPr>
          <p:nvPr/>
        </p:nvSpPr>
        <p:spPr bwMode="auto">
          <a:xfrm>
            <a:off x="6096000" y="4831461"/>
            <a:ext cx="2424705" cy="989951"/>
          </a:xfrm>
          <a:prstGeom prst="rect">
            <a:avLst/>
          </a:prstGeom>
          <a:noFill/>
        </p:spPr>
        <p:txBody>
          <a:bodyPr wrap="square" rtlCol="0">
            <a:spAutoFit/>
          </a:bodyPr>
          <a:lstStyle/>
          <a:p>
            <a:pPr algn="ctr"/>
            <a:r>
              <a:rPr lang="fr-FR" sz="1400" dirty="0">
                <a:solidFill>
                  <a:srgbClr val="565655"/>
                </a:solidFill>
                <a:latin typeface="Kyiv*Type Sans Regular"/>
              </a:rPr>
              <a:t>HUILE DE SÉSAME VIERGE BIOLOGIQUE</a:t>
            </a:r>
          </a:p>
          <a:p>
            <a:pPr algn="ctr"/>
            <a:endParaRPr lang="fr-FR" sz="1400" dirty="0">
              <a:solidFill>
                <a:srgbClr val="565655"/>
              </a:solidFill>
              <a:latin typeface="Kyiv*Type Sans Regular"/>
            </a:endParaRPr>
          </a:p>
          <a:p>
            <a:pPr algn="ctr"/>
            <a:r>
              <a:rPr lang="fr-FR" sz="1400" dirty="0">
                <a:solidFill>
                  <a:srgbClr val="565655"/>
                </a:solidFill>
                <a:latin typeface="Kyiv*Type Sans Regular"/>
              </a:rPr>
              <a:t>Restructurant &amp; Nourrissant </a:t>
            </a:r>
          </a:p>
        </p:txBody>
      </p:sp>
      <p:sp>
        <p:nvSpPr>
          <p:cNvPr id="8206" name="Rectangle 7"/>
          <p:cNvSpPr>
            <a:spLocks noChangeArrowheads="1"/>
          </p:cNvSpPr>
          <p:nvPr/>
        </p:nvSpPr>
        <p:spPr bwMode="auto">
          <a:xfrm>
            <a:off x="3323266" y="4856967"/>
            <a:ext cx="2092240" cy="954107"/>
          </a:xfrm>
          <a:prstGeom prst="rect">
            <a:avLst/>
          </a:prstGeom>
          <a:noFill/>
        </p:spPr>
        <p:txBody>
          <a:bodyPr wrap="square" rtlCol="0">
            <a:spAutoFit/>
          </a:bodyPr>
          <a:lstStyle/>
          <a:p>
            <a:pPr algn="ctr"/>
            <a:r>
              <a:rPr lang="fr-FR" sz="1400" dirty="0">
                <a:solidFill>
                  <a:srgbClr val="565655"/>
                </a:solidFill>
                <a:latin typeface="Kyiv*Type Sans Regular"/>
              </a:rPr>
              <a:t>BEURRE DE MANGUE BIOLOGIQUE</a:t>
            </a:r>
          </a:p>
          <a:p>
            <a:pPr algn="ctr"/>
            <a:endParaRPr lang="fr-FR" sz="1400" dirty="0">
              <a:solidFill>
                <a:srgbClr val="565655"/>
              </a:solidFill>
              <a:latin typeface="Kyiv*Type Sans Regular"/>
            </a:endParaRPr>
          </a:p>
          <a:p>
            <a:pPr algn="ctr"/>
            <a:r>
              <a:rPr lang="fr-FR" sz="1400" dirty="0">
                <a:solidFill>
                  <a:srgbClr val="565655"/>
                </a:solidFill>
                <a:latin typeface="Kyiv*Type Sans Regular"/>
              </a:rPr>
              <a:t>Hydratant &amp; Anti-oxydant</a:t>
            </a:r>
          </a:p>
        </p:txBody>
      </p:sp>
      <p:sp>
        <p:nvSpPr>
          <p:cNvPr id="8205" name="Rectangle 9"/>
          <p:cNvSpPr>
            <a:spLocks noChangeArrowheads="1"/>
          </p:cNvSpPr>
          <p:nvPr/>
        </p:nvSpPr>
        <p:spPr bwMode="auto">
          <a:xfrm>
            <a:off x="1042708" y="4857050"/>
            <a:ext cx="1657825" cy="954107"/>
          </a:xfrm>
          <a:prstGeom prst="rect">
            <a:avLst/>
          </a:prstGeom>
          <a:noFill/>
        </p:spPr>
        <p:txBody>
          <a:bodyPr wrap="square" rtlCol="0">
            <a:spAutoFit/>
          </a:bodyPr>
          <a:lstStyle/>
          <a:p>
            <a:pPr algn="ctr"/>
            <a:r>
              <a:rPr lang="fr-FR" sz="1400" dirty="0">
                <a:solidFill>
                  <a:srgbClr val="565655"/>
                </a:solidFill>
                <a:latin typeface="Kyiv*Type Sans Regular"/>
              </a:rPr>
              <a:t>BEURRE DE KARITÉ</a:t>
            </a:r>
          </a:p>
          <a:p>
            <a:pPr algn="ctr"/>
            <a:endParaRPr lang="fr-FR" sz="1400" dirty="0">
              <a:solidFill>
                <a:srgbClr val="565655"/>
              </a:solidFill>
              <a:latin typeface="Kyiv*Type Sans Regular"/>
            </a:endParaRPr>
          </a:p>
          <a:p>
            <a:pPr algn="ctr"/>
            <a:r>
              <a:rPr lang="fr-FR" sz="1400" dirty="0">
                <a:solidFill>
                  <a:srgbClr val="565655"/>
                </a:solidFill>
                <a:latin typeface="Kyiv*Type Sans Regular"/>
              </a:rPr>
              <a:t>Nourrissant &amp; Réparateur</a:t>
            </a:r>
          </a:p>
        </p:txBody>
      </p:sp>
      <p:sp>
        <p:nvSpPr>
          <p:cNvPr id="8199" name="AutoShape 11" descr="data:image/jpeg;base64,/9j/4AAQSkZJRgABAQAAAQABAAD/2wCEAAkGBhQSERUUEhQWFRUWFxgXFhgYGBcXGBcWFRQVFBUYFxQXHCYfFxkkGRQUHy8gJCcpLCwsFR4xNTAqNSYrLCkBCQoKDgwOGg8PGiwlHyQsLCksLCwsLSkqLCwsLCwsLCwpLCwsLCwsLCwsKSwsLCwpLCksKSwsLCksLCwsLCwpLP/AABEIAMgAyAMBIgACEQEDEQH/xAAcAAABBQEBAQAAAAAAAAAAAAAGAAMEBQcCAQj/xABAEAABAwIEAwYDBQcDAwUAAAABAgMRAAQFEiExBkFRBxMiYXGBMpGhFEKxwfAjM1JictHhFYKSssLxFhdDk6L/xAAZAQADAQEBAAAAAAAAAAAAAAABAgMEAAX/xAApEQACAgICAgEDBAMBAAAAAAAAAQIRAyESMQRBIhMyUWFxgZHB0fCh/9oADAMBAAIRAxEAPwDGAk16HYqWLxKUkQNar6Rb7Aie3dpyQU1CcPSundhTdMcdtOFOoMGr1u6S+0Ur+Ic/wIqhFdIcPKlasI9cW2XSZpnu9Jr2ddTTpt+Y1onHoWCmDvTJp0WajtSVbEcqFJHOxtt0jarI4qO7IMkxVWRTZNBxTOsSzNWuC3ym0qgbiqkiijAUtJaV3ggxS5UnGmNGXF2RrXEHUpISTBPyq9awxruc7i5XoZ/IVUJcBOm06UT4VgKXPiPL2H+aySblojTbIbF9IDSQSnr+VVGMW2RciRO/5VbYsE2ysqSD0qreuDoVDNRgm3XocqMSbiDMyKaw277twHlzqVityhfwiCKgWzBWoJHOtq6BWgixHGCuA2KqW2jm8RqW9YZAMp1qsuEOAydOlLX6gSL5jD0ggzoak3jjaUwFUNtYkoCCaZzlSt65xsFMk3FzrpSqXcJbCAkDxV7U4yUl0UkuLopRbKImDFT8KtW1HxHWoiL1QTlnSmUqgzWqDp/JWhJJtUWGM2oSoRtVcEU8pa3DoCryAJq5wngu5fVATkHVWlLJxX6IK0qZQTXQGlHrnZM8E/vUz6V5/wC2ToT+8TPpUfrwXsPJACTTjBPKaKbjs1uROUpV9Kgjha5bnM0r21o/Vg+mdZVuOnSJFTbFwKWAowDvP5VBdlKvECPI6U+pvNqCB0rpLkq/9Cu9lnjdgylGh1+tDzFsVqAFOrd5HWpDD+UgpFDHBwjTdhk7doau7EtqANSby5BSAKbvHVOGTqeXXXQVyhsa5t9vSukrpsWrZyXiAKnW2NODZRFV4Zn8qcZtV6kDaufEXRZ3DmcSVEq6/lStcSSCEqGnP0rm0skrElYBqtuyEqIBn0qEPk6sZp9sv8fcti0Mvx8o39zVTgLfjJ6CoKAV+tWOFILayFaSNK0y0gMnXrldXQStnYz1pm6cE1LDgilxpPbEba6BgMEnanvsikaxU68xEEhKE7U4talDamg3JW1RWaUX2M2+RSddxSptOFuHUClSOO/uFqzzB+HHrkw2kxzJ0A/vWhYJ2UNphT6s5/hGg9+tGmDYUFQhkBKRuRyFEzGGpHhGsbnrQX1MquOkC7BaxwW2ZSAltA9hTv2tKTIAHnAotdtWkjxBIHUgUGcR37GzI1nUjb51nzYXjVuQrOLu/wCdQv8AU6qH7snap1lgz7iA4htS0qnVMHYxrWGKlN6QhLF+JqZb3yVHYbVDVw5dFOjDk/7R+dVl3htw2PE06nzKTHzGlF45rbT/AKHi2hziHBGLgQpInkQNRWbYvw06wTllSOvP3rQLfMYk61JNvOh1mqY804dB5WzG8hJ22o24PwBpaZd+JQ0nodBlHOat7vgpDq5QQ2TMmJEROo5/5rQcJwtbDDTSVB4MkoQVISgoTMpnUjMNJIielaMnnRVJd/j3RaEeas44X7NbdiHVNy6YKc2ob6ZRyV5/Khntc4CbSz9sYRlWlQD4A0WFGA4R/EFESec1pV7i3doQtOqipCSkbyuBA6iZqZidkl1tbaxKVJKT5g/oV6EJRnaj6/yI00j5gwnCCs5lbVNuLgNlUJERVtj9wm2SsaSJAHvFAbt8tUyd683Bzzyc5ddEYNyds4uHyVEjSeQ2pua9CafNuY0FejaWi1krClhIJjarQQ6mRVDYPEKiJnSKvXnwhuBSSWybRBcY86d+0wKjou59aTgJIilutD0SLdpEzGtSHXwBUF9KkpzJ96bSdJUdaqrFoubS48G9KqBdzrvpSpOFhp+j6ZwXCzbhQCswJ001HlXeJ4qGEZiJPXlr1qI/i5bQTvHShrEeMg6lSFIMEERFLPNx0gpHOKYyp1UKJV5JOg9qrbtCRvnHtP4VVDCnjKmu8ST1SfzrhnD8RmJEfzR+FYnj+pt3YON9ImJbQDos6+Rq8wTiFVuqErSpB3QTAnqk/dP06020yQB3mUGNYNNXItykypMgbaUscM4u4ujvps0jCeIGnwMihmj4SRm9hz9qtRBrBXlNAghRSoagpVHyIOlGPDfG7qAEuK79IjXTvAP6tle/zr0I52vv/s52uw7vsCZd+NtM/wAQGVX/ACFDOJ8KFrVCgU/zaEep2NFOH4oh5AU2oKG3oeYI5HyqUsAiDqDuDt8qfLiWSOu/yFUZ21alTigooACScyeW0hQ5EenOrRrEkhuBqkaZiIBO/P3qW/h6WlKJAjUAka5TqlIMH0qvvbgxlLQIjQmYk6JAHvXgTwPHp3yr1v8AvfX8Gq01roctrrvnEJAGTOjNz2IIHrIFTcYxGLhScyyQElIHgQgJJ7xSljUicunOYqvwRDiVozZYAUpyBH7UQMvpTt4wSXFeED4iozOmsnlpE1px45vBUVTv3XoW4qWzI+1O5/aobDRbSJczKTCnFOHUk7wIiOWtBTFsVGAK0DibB/tIB7wd4CcuY/dJkD8Kq7PCTbpPep15Eaj251rwZFHGoXsg5JvQJPW2Sp9hjYQIKJ/KuHhLxzggTzEGOWlPjB8xJSRA5VpcldSBo7YKZKgkAnam7rMqo61KB0G1WLagQDU9rZzXsbtrMJFeFICo2mpKjVVePEGCNadbAXNywO6I8qFzU4YovJl+tQ6sCKa7OQK9pRSoDGsO8dNg6Gfr+FRH+0DKRlZJ9RFHuKXVjaaIbZSeiUpJoGx67ZuVGBlnyisUpQjXytjvN6R41xAt9pTofDSkjRCvvEax0iqO445uleGQDtoJqkxdxDTgCDmGkirDDH2TBSQFfzbzTSlJLlQvOROZafdEuuqAPIf3pw8OJUNFKB6kzU/DrVTqghsZ1HZKYJOnrRvYcAwUF57T76UJ/wDyFk/Mx6Vmis2R3H/RO5MzJvgK6dVDA7w9BpHqSYHvRbw52T3zeq3GWwd0lSlkf8EkfWtdsbNtpAQ0kJT5fmdyfWpBFenHF8anscz224cvrOVs907HxISopKwOWVYAPzkUaWt0VJBUkoVAJSYJBI1EjepK01Hcb+lMo8ejhm71IPlUC7tQcp6LT+NTHXOtMLc0qU6l2EZU3G3Mn60Pcfi4WwGLRKlOuKBUETm7tO4nZMqjeJANXj92JHQSTXFtimsAkEnlAHkVHc+ldGgGY3nZlijqEnuwCP4nWwfod6qPsd5aOBFw2oR91WoIH8Khor2r6CtrxJAT3iVK29aYxfDm3myhxIUk9eR5EHkodRTvDBrSBRhuL27TyO8gJIGh5j/FVXD2CF7Mc+UeW59fKrXjXDzauqbKpA1AIiUnYj9cqreG0PXDoatwAo7nYBPU1mlzS1seKi38mRLyzUgqQcpjYjnVWgLBijfiDs9u2B3mZLoGqokEdfCaFbd46mPb+9HHajbDJ770NC+EwdDUK9czKJrROHOydV00Hn3e6z6pSlIJjkTP4UM8Y8FrsHACoLQr4VDTXoocjVYuPoVg0RXgro05bIGYToKdukCyTZ4aV0quU4qyhGVPTU+dKsDyZW7SI8pDr90Sd5J51EubwjQU3aBbisraVLWdkpBJ+Qq9teze+c1LQR/WtI+gk0mPA/wJGDuwKc+LXX151Nt3WDotBT5g0VXHZDfHYsf/AGR/21CueyvEED9ylfPwOJP0JBmvQ43HZoqyHwWt3/UbdLBJUXQBOxQdHJ8smatyu3FBZCidP1NAfZHwk6zdOXFy0pvu0d22F6ErXGYgdAgHXqsedaJjLqMyfEkLVoEkgKVH8IOqttYFM0qoZDmG4sWzCtUn6UQpfBSCDINBocFON3KgkpSoidjSxyVoNBO5cAcxUVzE0DnQqrECCQsmRvJqPc4hpA3+ZnlAG9Ql5T9IPEJnb9lzQLSFetN27KXCUlcHoADPvQHc4ZdHMvuHQBrOQ8jrpvt5VAtOMVNOoO5QoHLyMbifMTWdeS205QA9Gju8KrUf3wA5eAk+4zAfWpuHcNoa1KipXUgAfL/NWFjeJdbQ4jVKgFJ9CJgjr/Y1LivTjjitoUrL+xVkPc92lyPCVozJn+aIMeYMigWx7Qbn7Spi4tUpKJzFClQnLpqFzMmI8XOtMNBfF9iELLiQB3sBw/xKQPAD7fUV2S0rQAO7SrJu7aafTIU2cihpORWoB9FCR/Ua97LHbZhDkkZ1KEnQ6RoKqeMMQ7q3InVwpSB6eIn2AoFwvE3EOSjnuOXzrPLnJWg1s+lXC28k8wazDH+yF9by3bcpCSc2VRIkz16VZ9nGPF1akqMQBz51pn2gRFDHvbG7BYXymWUhfgWEgFJ8h9ayDj3H1PEpJkZpFaz2gtBdosgjMkEpPSNa+erh5SjKjrRjj+Sfo79BpDnWpymmy0TmhQ2HWq+KfQmQYG1WaBQ0FGlXJXSpgmt9ld/3bLqUxnU6JOmie7SAesSD7zR28q4SJEK9tawvh7HF2r6XU68lp5LRMx6zqD1Fblw/xCi5bS4gygjQ/eSeihyoQ+SERFGMuJ+JEH3B+tTrTF82hEfKrVdolW8Eb9R5VHfw5HTL5p/tRpoIvtAUIP8AY0IYpwsyp8PAFDyFBSXASrUbZkqkKHlp6iicWMfCr3/80xdtTopSQfuzIn361DLkjCPKToeKb0iEtR0k/LQew5U9bvawaj5TlCo8J0nzH4VHW7HOo8oyVxdhprslY3YFbZW38aB/ySOXqNx8qe4DwtWU3Du5OVrnCRopQ8yTA8getc4ViOY5Z1/tv71YJugygtp8ISTlHRKiVAexJFI4q+ZwQ95rp86F+KuC7e7Of90/ycSND07xGyx56HzpIx+AZqvvOIc+ny+cCm5KjmedluMEd7ZuqBcZUpQEzAzZVAeioPoryrQprBcH4q+w3l0p9lSVrWFgEeNJmCPRSDPStpscQS4hK0GUrAKSOYImtmF/GiRY56Ge0G47uxecCQothKwDpqFJB1Guyqvg5Ql2o34bw64n7yAgf71pH69Kq6a2EwLGsXcfXmcMwIAGgSOgFRbdRBkVw4daK+E2GVH9qRUnpHC4YxLul5s0E76/KK0bCsbubn9kyAogeJR2SOqlcvIbmgbijBrfTuCM5ICQOZMACPWK07hm3TZsIYREpALiua3DqpRP0HkBUJRTdphTIeO9n9w+2UpuUAkayheX0BEmPasa4l4VuLJ3JcIiZKVJ8SFgc0KG/puOYrcXeJyXJSdBpHJQnX3NPY3Zt3luppwZkLEg80qjwrT0UD+Y512HLjnag+h5Ra7Pm/IK9denQaDmOtP4nYqZdW0v4m1FKvUcx5Hf3qx4U4Pfv3ShgABOq1qkIQOUkbk8gNa0OltiFKhmfSlWnYv2G3KG5t30PEboUktE6fcJUQfeKVC7CZ65pU/hrHH7d4FhRk7p3SsfzD86gPNFUAU5YIUh1MSFcqmpcY37EtUbPw32isukIdBt3NsqtEk/yq2PpoaN2Xkq1+o2+VfP7yFr+KCPOpFjxbdWhhpZKB/8a/GiByAOqfY0uLyVPT7FjNPRul2kAjVEHqrKQfSDNQbvD1OHVwISRG2YEehA113oJwTjxl9JTcAtkkz41FOvQ8h5H50Xu/tEgpchIAiCCIEbRoRHOvEzueTLLmnS6V6/wboyioriySu2SHRKhOUeECARsNDvTL1i0SRmEzsSnnyAqFf3ynR+zQXAmArqOmoOnOme+UlIyNN5pEgELV7q5flU/Hl9PM1HphnuFs4uMMKXElCZVMgDY+o6V3x2ktsJdQrK4iARyUlQ1SesGNaYvL51MKCSgjnmT8tN6HuJ71ZTC1Ez9Na9ppKEkjKUv/rdKk+NKkEcon5HnXPD/E7i7lotJACFBS1ODMlI2kgcxy13oPW8cygI1Ud/XSnrLFnWAtLasuYjNEaxt7a1zxuvj2K26D7tgvW3u4cbTJ8SS4OY3Skj5kGiDs54xTcN90U5FtJQCBsoRlzpG42EjkT51jqUvPagOL84JH9hV9glld2j7dxATrrKhCkH4kmAYkfIxT46xpKbVg/c31l1XSs67Tgq5hlKsoSpKiD96JA+Uk0QW/aDaKtlu96E92IUhXgXmKVKSgA6KUrIsAjTTUiKxnFeInbp9x7MpGY6JGoSkaJHrG56zVp8nH4s5lvbcBtEELfKVfd0EbTrVXa8MpmVPgJHSoyre5dP3z9BTo4ZeSnxGB0mszk6pz2ByXRa271qy42EytfeI8RMx4hrWhXF7kbVO/wj3MfhWJXLGUkTWzYPdC5tG3MoKlJAWlQ2UBqdepEj1pcsXDG5RdumUxpWhWmEuqTniEctRBnoKl4JdqAIMxmgGNAddJ86dWxrqstNlMDJ44WI8Mq5DU/OK7w7DiFgSCnyBicvQ7bH5V4+LI/qR+mv3Nbj8XyM8434YU9irSGxBuUoJ8ssocV7BANbFgmEs2jKWmUBKEjluo81KPNR61UqsUfamnz8SGnED/epMn2yqH+6rHvnFfCnTqdPxr3ZZOUqXoxomO3g6xFKgHivivukKAIzailScg2Z3a4ekDMKnjC0qKVncVFZQOZipTmIJCco1qkMcfYlRI948EmKh9z3y220KAUtaUAqMJBWcsk9BNe3zk6/qKN+znsy+0Zbq7T+xOrbREd70Usb930H3vTcQ8aN3EmoRu0EGDdm9qGwlLZeM+N0/f8AJAnK2npEmvMQsDblLaXAlIhKWwSpYA2ClJ23jUzrWihrKnKgAQISIgAdABsPIUO8QlpAEpSpwbSNEzqYHWsmbwpNrdvtt9fwkbI5EvQNJsVBtSkqWpGaF/cTnG6QDquNp6mpDa0tJJCck751wPZOpPyqC9dExqYG2u07x0NQ1t5lRv8AX60/j4PordWCcuQ79qXcvtttpzgrTmIBSnKCCdSZ2G8VWcf2uVh0iZBSJ8swH5mtL4bwFLLYWYzqGvkOnyoM7QLX98jqlUe4kfhWxwpWyRjPKvWhqa8UK9SdaN2AP+HsXC0htwZV5QRpAUnkQKtrq1zIKJgH9adKBW03S2UEIzIT+7UAMyYPUa0RYDjPfJKV6OJ0I2nzrxssHBuUf5omRF8Nso1czK5+ROvL3+ppq7xFu3HhZjoY/Oicpka8tqEsbYeecKXFBLadZ6imxTeRpSev3Bx/JBc4rdWYbTHLSpLdq6tMvuZQdhzPlU7hrCkuOoaYABUrKXDrHUxzrZsH4Vt2IyNhSxEur8ayeuY7egitsIxk6ggpX0YC9wpcOKAZYeXO37NWvuRFFfDrdzaIIeSobaSCQPbYitybb0qmxvh0PaphKuemhrVLG3Gh6A9jiBtYSofEkzHnEGRzFWDGPtpRyEdPWR9Sao8T4VU3Ksqk/wAw0mqZ/ia2sgA5bG4cndbgCRHRASazxg1LpDtmh4S8C13rojfLPSSRA660O8T8aFgKVISPhA6ztHU0JYj2vqWITbgECAC54R5AJQNPcUC4vjLtyvO6qTsANEpHQD8961KFKkKOYxjSnlHeJ9zzpVVmlTRioqkEKrsGBFcM4c6s/s0qWRqQBOlEw4fQjKFZlQpKSOepHyois7ZDfgZbCSsgRqZJ8KZJ1O9Y3mS+1bJ2qKngfs9cuHwu7TlZbhRRIJWofClUbJ5ny051tKQANNB+uVRMMsg02lA5bnqrmfnUtKDzrfBNKmMjm4uQlJUeVC11hYKFPPqImSE8zppNFbjYO+tBfaJjSGkpzqyoEkmJ16CNz5V0l+QgxdXIE1a8FWAeeWV7ICTHUmYny8NdM8M94wHUnVWoBiQnUSTtM8ht51J4NtlNvKPIjKfWcw/6TWaH3qx/QfKG1A3aFZfC4OYg+3+KOZkVUcS4eXrcpSJVpH69K1TVoQ+ZrtshasycupMdJ1pk7Vc8TNqQ+tpwALaUUEjmBBH0NUxXWON1tADDgbEQQplZ80jnruAatsVwdKhmbSELRqkjdXOCec0I2iUoaQ80T3rZlYPNJOhHkKOf9RC0JUndQn0mvL8hcZ8o+xGQ8PxhLgjZadFJPIjeqnHsVYWO6UqSSASPu67k1UcUBKHZQo51Dx6/KqIGfOa0YPGjKp3oKVmn2mGfZbi0S2rNncbCCnfxHX6TWzMogAV8yYbfXbCm3UTLBC0BYkbREHlEitYwftss1Njv+8acjxJyFaQeeVQ3HSYrfgio3TGSro0pJrh12N6zHEe3K2GjDTrh6qhtP4lR9hQdjvaXc3CSFL7pCtMrekg9VnxH5itDkkEPePO0xm2SppnK69BBGhQjl4yNz5Cs6w7ur1lbbqgHpzJMQQeo6jy5UNotFLSSkH5VBJKTOo+mvkaz5Esuk6aF7O8Qw9bLhQsQR8iORHUVFNXwx1LzXd3KSsj4HBGdJ8/4hVEoU8HJ/ctjK/Y3XldGlThNbucTSnMoEE6ZlqMAflNTuzt0XN6VGVBpBWFHSSSlsEJ3gZjqazty5U4dTPQkQkf0I5/1GrXAsWubHO+2lHiTlV3kkkA5gdCIgjbasWHGoSUpEUvbPoaQKYfxJCRqawtfaZiF0e7aISefdJgx/UZIp67unsiW1OuBajr4idOczWueZQKWH2Mcf693boK1bFZ0Snz6qPlp61l3aG26XG3HVqVnSYnYRuEjYVfWyggDWTzPWneJrti6tktrVlWhQKTp6GpSze5BofwjjZbVswlYgZACSdJA5E7SIMdZp+24zKngplslGdJWZAED4gNd4mKoMRsw5aqQNYAKfVI0+lVfBNzq4g+Sh+B/Kscc8nBzXaYvLR9D2j4UkRrzHoRI/GulHcUEcH8TDMLdaoVBLZP3kj4ka8xuPL0o0zSJB/UV6kMinFSQVs+fO1VnJibsbLCF/NAB+qaEZo77aERfIPVlP0WuKAAqp0EltLgEAnX86LMJv0i1Cp+FMH1E6UMu2KkpS5EoUAQoajzB6EHSPKmL9pxr9mqQCAsDqFDQ1jyYllpX/wB7F7Gru6K1lR3Joh4WsBl7wiSdp5ChlpsqUB1MfOtHtbTu2wkcgBS+XPhBQX/I6X4OiPDrrNZ3iNv3bqk8gdPQ7UfOOULcTteIK6iPlUvDlxlX5OTKNK40pxuVEQJ1FMU/b3RTp1r1XdaHYZtYm2EpTAGkGuXMKaekDfyoPU6etPW2ILbMgmsEvGktxeyfEcxfBVsK11TyP96gHWri+4kW63kIEdapQuDWvFz4/PsdXWzhVKizBbe2u21MqQG3tSladifQ7eaaVI/IjF1LTBy/JKwrDkqOdWw+teYtcG4UllsaEhI+f5VCxG+KU5EGI3pzhzFA0rvFESn4QetNV7fR3oLLVhqzSGWwAtQ1VzUqu8L4bdccUQMyjuTyHShJOP57oPO6ASR5UacM9obaCG/vrVA9SdKmo8pfI5LZXcSYO60cpkGJ01oIXeqS54tQDrNfS32VCk5lAFRAmYrMe1Hhxgtl1EJcT/CN9dZovGr30Fgzh3EDZGUkDlB89Ko23yxckoOkxPIpVTVvgpcSO7kq/XOm8aslMqShRlQSJ96hjxw5NRffYkafQRP3ipCpgoUFJI3BHQ0W4L2yIbCkXSVlQHhWgA5/JSSRlV57dYrK04suMvlH6865v0aJka1TBGWJ0+mFKmWHGPEpvrpTxTlTAShO5CE7SRz1JMdao68mnywMgVmG8Ecx51qbHCHgzEPEWFahUqSDG4HiA9QNvKrTjXD+9YS+keJo5VeaCdD7H8aCbd9SFJWkwpJBHqPKtFwTFEXCDmiHAUOJ6SNdOWp+orHmhwkskRWvZm6TBHWj/B77vWApR1Gh9RQXi2GqYeW0rdJ0PVP3T8qteF7kgLT6Gh5cVPGpI6RcXDtUmPKlsDnNWbzkb6k13g9oh5xQWYAST71m8eLc0IA9KrLFbMIcUNNDpHSq6K9cqdNmr1zhtWQKTrImqaxQC4kKMJJEnyrX2LJPdpA1ECD5Vi8rLLG1xEk6MheZKDBFMrRNaJjnDQWDG9At3YqaJBFUweQsn7hjKzzDL0tOJUn7pB+W9KogVSqs8MJu5I5xLQOaEq5mvNtRSpUJvSQxa2OBJcbStSt+Q5VBYwR1y57q3QoqmUxyjmTyAr2lWLHll9Voim+dGl4zit3asoRcEZsu4P8Aes7xbipxwwpWb8KVKtGP5t8i7XoubPiVtpqUIzHLuABBiq7F7NDzanwZWqFb9BqIpUqzNfTVx9Mkn2VeBWQcUZ3EECiF/BgW1yBqKVKp+VOSydnS7AsjWvZpUq9ZFBE1Z8OYp3LwzGEKISrynZXt+E0qVBpNUzgm4zwzvWEvpHja8K45o5H2P50NYBc5VKHUbdaVKsa3jnH8C+i2UJMc6rMUKmyCkkE7kV7SqXjv5oWPZVOKUdzTIRNe0q9MqcKo74F4nkdy6rUfAT06UqVR8iClB2LLoL3ESapMawQOA6V5Srw4txdoiZ/i2FKYXBGh2NKlSr3cE3PGmyqej//Z"/>
          <p:cNvSpPr>
            <a:spLocks noChangeAspect="1" noChangeArrowheads="1"/>
          </p:cNvSpPr>
          <p:nvPr/>
        </p:nvSpPr>
        <p:spPr bwMode="auto">
          <a:xfrm>
            <a:off x="1314262" y="-1068368"/>
            <a:ext cx="1727819" cy="1727819"/>
          </a:xfrm>
          <a:prstGeom prst="rect">
            <a:avLst/>
          </a:prstGeom>
          <a:noFill/>
          <a:ln w="9525">
            <a:noFill/>
            <a:miter lim="800000"/>
            <a:headEnd/>
            <a:tailEnd/>
          </a:ln>
        </p:spPr>
        <p:txBody>
          <a:bodyPr/>
          <a:lstStyle/>
          <a:p>
            <a:endParaRPr lang="fr-FR" sz="1633"/>
          </a:p>
        </p:txBody>
      </p:sp>
      <p:sp>
        <p:nvSpPr>
          <p:cNvPr id="8202" name="Text Box 5"/>
          <p:cNvSpPr txBox="1">
            <a:spLocks noChangeArrowheads="1"/>
          </p:cNvSpPr>
          <p:nvPr/>
        </p:nvSpPr>
        <p:spPr bwMode="auto">
          <a:xfrm>
            <a:off x="9091987" y="4875068"/>
            <a:ext cx="2596047" cy="1384995"/>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HUILES ESSENTIELLES DE PIN DE SIBÉRIE, DE CYPRÈS, DE CÈDRE DE VIRGINIE ET DE MANDARINE JAUNE</a:t>
            </a:r>
          </a:p>
          <a:p>
            <a:endParaRPr lang="fr-FR" dirty="0"/>
          </a:p>
          <a:p>
            <a:r>
              <a:rPr lang="fr-FR" dirty="0"/>
              <a:t>Purifiant &amp; Assainissant</a:t>
            </a:r>
          </a:p>
        </p:txBody>
      </p:sp>
      <p:sp>
        <p:nvSpPr>
          <p:cNvPr id="17" name="Text Box 5"/>
          <p:cNvSpPr txBox="1">
            <a:spLocks noChangeArrowheads="1"/>
          </p:cNvSpPr>
          <p:nvPr/>
        </p:nvSpPr>
        <p:spPr bwMode="auto">
          <a:xfrm>
            <a:off x="1548777" y="1607640"/>
            <a:ext cx="9356138" cy="461665"/>
          </a:xfrm>
          <a:prstGeom prst="rect">
            <a:avLst/>
          </a:prstGeom>
          <a:noFill/>
          <a:ln w="9525">
            <a:noFill/>
            <a:miter lim="800000"/>
            <a:headEnd/>
            <a:tailEnd/>
          </a:ln>
        </p:spPr>
        <p:txBody>
          <a:bodyPr>
            <a:spAutoFit/>
          </a:bodyPr>
          <a:lstStyle/>
          <a:p>
            <a:pPr algn="ctr" defTabSz="945990"/>
            <a:r>
              <a:rPr lang="fr-FR" sz="2400" b="1" dirty="0">
                <a:solidFill>
                  <a:srgbClr val="DCD7FA"/>
                </a:solidFill>
                <a:latin typeface="+mj-lt"/>
              </a:rPr>
              <a:t>99% </a:t>
            </a:r>
            <a:r>
              <a:rPr lang="fr-FR" sz="2400" dirty="0">
                <a:latin typeface="+mj-lt"/>
              </a:rPr>
              <a:t>d’ingrédients d’origine naturel</a:t>
            </a:r>
          </a:p>
        </p:txBody>
      </p:sp>
      <p:sp>
        <p:nvSpPr>
          <p:cNvPr id="7" name="Titre 1">
            <a:extLst>
              <a:ext uri="{FF2B5EF4-FFF2-40B4-BE49-F238E27FC236}">
                <a16:creationId xmlns:a16="http://schemas.microsoft.com/office/drawing/2014/main" id="{C10CB7A9-EAE3-C520-BB42-79C2A7B4E1E2}"/>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pic>
        <p:nvPicPr>
          <p:cNvPr id="9" name="Image 8" descr="Une image contenant fruit, nourriture&#10;&#10;Description générée automatiquement">
            <a:extLst>
              <a:ext uri="{FF2B5EF4-FFF2-40B4-BE49-F238E27FC236}">
                <a16:creationId xmlns:a16="http://schemas.microsoft.com/office/drawing/2014/main" id="{E4422FC4-7ACA-39F9-3A00-E55121F1A4F7}"/>
              </a:ext>
            </a:extLst>
          </p:cNvPr>
          <p:cNvPicPr>
            <a:picLocks noChangeAspect="1"/>
          </p:cNvPicPr>
          <p:nvPr/>
        </p:nvPicPr>
        <p:blipFill rotWithShape="1">
          <a:blip r:embed="rId3">
            <a:extLst>
              <a:ext uri="{28A0092B-C50C-407E-A947-70E740481C1C}">
                <a14:useLocalDpi xmlns:a14="http://schemas.microsoft.com/office/drawing/2010/main" val="0"/>
              </a:ext>
            </a:extLst>
          </a:blip>
          <a:srcRect l="31823" t="12674" r="43304" b="50306"/>
          <a:stretch/>
        </p:blipFill>
        <p:spPr>
          <a:xfrm>
            <a:off x="1209277" y="3706799"/>
            <a:ext cx="1324686" cy="1124662"/>
          </a:xfrm>
          <a:prstGeom prst="rect">
            <a:avLst/>
          </a:prstGeom>
        </p:spPr>
      </p:pic>
      <p:pic>
        <p:nvPicPr>
          <p:cNvPr id="10" name="Image 9" descr="Une image contenant fruit, nourriture&#10;&#10;Description générée automatiquement">
            <a:extLst>
              <a:ext uri="{FF2B5EF4-FFF2-40B4-BE49-F238E27FC236}">
                <a16:creationId xmlns:a16="http://schemas.microsoft.com/office/drawing/2014/main" id="{D3474A5C-949F-E285-97B4-227571C5E5B5}"/>
              </a:ext>
            </a:extLst>
          </p:cNvPr>
          <p:cNvPicPr>
            <a:picLocks noChangeAspect="1"/>
          </p:cNvPicPr>
          <p:nvPr/>
        </p:nvPicPr>
        <p:blipFill rotWithShape="1">
          <a:blip r:embed="rId3">
            <a:extLst>
              <a:ext uri="{28A0092B-C50C-407E-A947-70E740481C1C}">
                <a14:useLocalDpi xmlns:a14="http://schemas.microsoft.com/office/drawing/2010/main" val="0"/>
              </a:ext>
            </a:extLst>
          </a:blip>
          <a:srcRect l="64002" b="50267"/>
          <a:stretch/>
        </p:blipFill>
        <p:spPr>
          <a:xfrm>
            <a:off x="3319775" y="3364175"/>
            <a:ext cx="1917185" cy="1510893"/>
          </a:xfrm>
          <a:prstGeom prst="rect">
            <a:avLst/>
          </a:prstGeom>
        </p:spPr>
      </p:pic>
      <p:pic>
        <p:nvPicPr>
          <p:cNvPr id="11" name="Image 10" descr="Une image contenant fruit, nourriture&#10;&#10;Description générée automatiquement">
            <a:extLst>
              <a:ext uri="{FF2B5EF4-FFF2-40B4-BE49-F238E27FC236}">
                <a16:creationId xmlns:a16="http://schemas.microsoft.com/office/drawing/2014/main" id="{B9C5F987-E9A3-2AF5-F0F0-A450FD06C0A4}"/>
              </a:ext>
            </a:extLst>
          </p:cNvPr>
          <p:cNvPicPr>
            <a:picLocks noChangeAspect="1"/>
          </p:cNvPicPr>
          <p:nvPr/>
        </p:nvPicPr>
        <p:blipFill rotWithShape="1">
          <a:blip r:embed="rId3">
            <a:extLst>
              <a:ext uri="{28A0092B-C50C-407E-A947-70E740481C1C}">
                <a14:useLocalDpi xmlns:a14="http://schemas.microsoft.com/office/drawing/2010/main" val="0"/>
              </a:ext>
            </a:extLst>
          </a:blip>
          <a:srcRect l="66680" t="49779" r="-2678" b="488"/>
          <a:stretch/>
        </p:blipFill>
        <p:spPr>
          <a:xfrm>
            <a:off x="9215103" y="3324012"/>
            <a:ext cx="1917185" cy="1510893"/>
          </a:xfrm>
          <a:prstGeom prst="rect">
            <a:avLst/>
          </a:prstGeom>
        </p:spPr>
      </p:pic>
      <p:pic>
        <p:nvPicPr>
          <p:cNvPr id="12" name="Image 11" descr="Une image contenant fruit, nourriture&#10;&#10;Description générée automatiquement">
            <a:extLst>
              <a:ext uri="{FF2B5EF4-FFF2-40B4-BE49-F238E27FC236}">
                <a16:creationId xmlns:a16="http://schemas.microsoft.com/office/drawing/2014/main" id="{E532F6C1-CA9D-C5EA-073E-3B1CAECB691D}"/>
              </a:ext>
            </a:extLst>
          </p:cNvPr>
          <p:cNvPicPr>
            <a:picLocks noChangeAspect="1"/>
          </p:cNvPicPr>
          <p:nvPr/>
        </p:nvPicPr>
        <p:blipFill rotWithShape="1">
          <a:blip r:embed="rId3">
            <a:extLst>
              <a:ext uri="{28A0092B-C50C-407E-A947-70E740481C1C}">
                <a14:useLocalDpi xmlns:a14="http://schemas.microsoft.com/office/drawing/2010/main" val="0"/>
              </a:ext>
            </a:extLst>
          </a:blip>
          <a:srcRect l="2700" t="60948" r="43399" b="2032"/>
          <a:stretch/>
        </p:blipFill>
        <p:spPr>
          <a:xfrm>
            <a:off x="5873032" y="3797522"/>
            <a:ext cx="2870640" cy="112466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209"/>
                                        </p:tgtEl>
                                        <p:attrNameLst>
                                          <p:attrName>style.visibility</p:attrName>
                                        </p:attrNameLst>
                                      </p:cBhvr>
                                      <p:to>
                                        <p:strVal val="visible"/>
                                      </p:to>
                                    </p:set>
                                    <p:animEffect transition="in" filter="fade">
                                      <p:cBhvr>
                                        <p:cTn id="7" dur="1000"/>
                                        <p:tgtEl>
                                          <p:spTgt spid="8209"/>
                                        </p:tgtEl>
                                      </p:cBhvr>
                                    </p:animEffect>
                                    <p:anim calcmode="lin" valueType="num">
                                      <p:cBhvr>
                                        <p:cTn id="8" dur="1000" fill="hold"/>
                                        <p:tgtEl>
                                          <p:spTgt spid="8209"/>
                                        </p:tgtEl>
                                        <p:attrNameLst>
                                          <p:attrName>ppt_x</p:attrName>
                                        </p:attrNameLst>
                                      </p:cBhvr>
                                      <p:tavLst>
                                        <p:tav tm="0">
                                          <p:val>
                                            <p:strVal val="#ppt_x"/>
                                          </p:val>
                                        </p:tav>
                                        <p:tav tm="100000">
                                          <p:val>
                                            <p:strVal val="#ppt_x"/>
                                          </p:val>
                                        </p:tav>
                                      </p:tavLst>
                                    </p:anim>
                                    <p:anim calcmode="lin" valueType="num">
                                      <p:cBhvr>
                                        <p:cTn id="9" dur="1000" fill="hold"/>
                                        <p:tgtEl>
                                          <p:spTgt spid="820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8206"/>
                                        </p:tgtEl>
                                        <p:attrNameLst>
                                          <p:attrName>style.visibility</p:attrName>
                                        </p:attrNameLst>
                                      </p:cBhvr>
                                      <p:to>
                                        <p:strVal val="visible"/>
                                      </p:to>
                                    </p:set>
                                    <p:animEffect transition="in" filter="fade">
                                      <p:cBhvr>
                                        <p:cTn id="12" dur="1000"/>
                                        <p:tgtEl>
                                          <p:spTgt spid="8206"/>
                                        </p:tgtEl>
                                      </p:cBhvr>
                                    </p:animEffect>
                                    <p:anim calcmode="lin" valueType="num">
                                      <p:cBhvr>
                                        <p:cTn id="13" dur="1000" fill="hold"/>
                                        <p:tgtEl>
                                          <p:spTgt spid="8206"/>
                                        </p:tgtEl>
                                        <p:attrNameLst>
                                          <p:attrName>ppt_x</p:attrName>
                                        </p:attrNameLst>
                                      </p:cBhvr>
                                      <p:tavLst>
                                        <p:tav tm="0">
                                          <p:val>
                                            <p:strVal val="#ppt_x"/>
                                          </p:val>
                                        </p:tav>
                                        <p:tav tm="100000">
                                          <p:val>
                                            <p:strVal val="#ppt_x"/>
                                          </p:val>
                                        </p:tav>
                                      </p:tavLst>
                                    </p:anim>
                                    <p:anim calcmode="lin" valueType="num">
                                      <p:cBhvr>
                                        <p:cTn id="14" dur="1000" fill="hold"/>
                                        <p:tgtEl>
                                          <p:spTgt spid="820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205"/>
                                        </p:tgtEl>
                                        <p:attrNameLst>
                                          <p:attrName>style.visibility</p:attrName>
                                        </p:attrNameLst>
                                      </p:cBhvr>
                                      <p:to>
                                        <p:strVal val="visible"/>
                                      </p:to>
                                    </p:set>
                                    <p:animEffect transition="in" filter="fade">
                                      <p:cBhvr>
                                        <p:cTn id="17" dur="1000"/>
                                        <p:tgtEl>
                                          <p:spTgt spid="8205"/>
                                        </p:tgtEl>
                                      </p:cBhvr>
                                    </p:animEffect>
                                    <p:anim calcmode="lin" valueType="num">
                                      <p:cBhvr>
                                        <p:cTn id="18" dur="1000" fill="hold"/>
                                        <p:tgtEl>
                                          <p:spTgt spid="8205"/>
                                        </p:tgtEl>
                                        <p:attrNameLst>
                                          <p:attrName>ppt_x</p:attrName>
                                        </p:attrNameLst>
                                      </p:cBhvr>
                                      <p:tavLst>
                                        <p:tav tm="0">
                                          <p:val>
                                            <p:strVal val="#ppt_x"/>
                                          </p:val>
                                        </p:tav>
                                        <p:tav tm="100000">
                                          <p:val>
                                            <p:strVal val="#ppt_x"/>
                                          </p:val>
                                        </p:tav>
                                      </p:tavLst>
                                    </p:anim>
                                    <p:anim calcmode="lin" valueType="num">
                                      <p:cBhvr>
                                        <p:cTn id="19" dur="1000" fill="hold"/>
                                        <p:tgtEl>
                                          <p:spTgt spid="8205"/>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202"/>
                                        </p:tgtEl>
                                        <p:attrNameLst>
                                          <p:attrName>style.visibility</p:attrName>
                                        </p:attrNameLst>
                                      </p:cBhvr>
                                      <p:to>
                                        <p:strVal val="visible"/>
                                      </p:to>
                                    </p:set>
                                    <p:animEffect transition="in" filter="fade">
                                      <p:cBhvr>
                                        <p:cTn id="22" dur="1000"/>
                                        <p:tgtEl>
                                          <p:spTgt spid="8202"/>
                                        </p:tgtEl>
                                      </p:cBhvr>
                                    </p:animEffect>
                                    <p:anim calcmode="lin" valueType="num">
                                      <p:cBhvr>
                                        <p:cTn id="23" dur="1000" fill="hold"/>
                                        <p:tgtEl>
                                          <p:spTgt spid="8202"/>
                                        </p:tgtEl>
                                        <p:attrNameLst>
                                          <p:attrName>ppt_x</p:attrName>
                                        </p:attrNameLst>
                                      </p:cBhvr>
                                      <p:tavLst>
                                        <p:tav tm="0">
                                          <p:val>
                                            <p:strVal val="#ppt_x"/>
                                          </p:val>
                                        </p:tav>
                                        <p:tav tm="100000">
                                          <p:val>
                                            <p:strVal val="#ppt_x"/>
                                          </p:val>
                                        </p:tav>
                                      </p:tavLst>
                                    </p:anim>
                                    <p:anim calcmode="lin" valueType="num">
                                      <p:cBhvr>
                                        <p:cTn id="24" dur="1000" fill="hold"/>
                                        <p:tgtEl>
                                          <p:spTgt spid="8202"/>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1000"/>
                                        <p:tgtEl>
                                          <p:spTgt spid="10"/>
                                        </p:tgtEl>
                                      </p:cBhvr>
                                    </p:animEffect>
                                    <p:anim calcmode="lin" valueType="num">
                                      <p:cBhvr>
                                        <p:cTn id="33" dur="1000" fill="hold"/>
                                        <p:tgtEl>
                                          <p:spTgt spid="10"/>
                                        </p:tgtEl>
                                        <p:attrNameLst>
                                          <p:attrName>ppt_x</p:attrName>
                                        </p:attrNameLst>
                                      </p:cBhvr>
                                      <p:tavLst>
                                        <p:tav tm="0">
                                          <p:val>
                                            <p:strVal val="#ppt_x"/>
                                          </p:val>
                                        </p:tav>
                                        <p:tav tm="100000">
                                          <p:val>
                                            <p:strVal val="#ppt_x"/>
                                          </p:val>
                                        </p:tav>
                                      </p:tavLst>
                                    </p:anim>
                                    <p:anim calcmode="lin" valueType="num">
                                      <p:cBhvr>
                                        <p:cTn id="34" dur="1000" fill="hold"/>
                                        <p:tgtEl>
                                          <p:spTgt spid="10"/>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1000"/>
                                        <p:tgtEl>
                                          <p:spTgt spid="11"/>
                                        </p:tgtEl>
                                      </p:cBhvr>
                                    </p:animEffect>
                                    <p:anim calcmode="lin" valueType="num">
                                      <p:cBhvr>
                                        <p:cTn id="38" dur="1000" fill="hold"/>
                                        <p:tgtEl>
                                          <p:spTgt spid="11"/>
                                        </p:tgtEl>
                                        <p:attrNameLst>
                                          <p:attrName>ppt_x</p:attrName>
                                        </p:attrNameLst>
                                      </p:cBhvr>
                                      <p:tavLst>
                                        <p:tav tm="0">
                                          <p:val>
                                            <p:strVal val="#ppt_x"/>
                                          </p:val>
                                        </p:tav>
                                        <p:tav tm="100000">
                                          <p:val>
                                            <p:strVal val="#ppt_x"/>
                                          </p:val>
                                        </p:tav>
                                      </p:tavLst>
                                    </p:anim>
                                    <p:anim calcmode="lin" valueType="num">
                                      <p:cBhvr>
                                        <p:cTn id="39" dur="1000" fill="hold"/>
                                        <p:tgtEl>
                                          <p:spTgt spid="11"/>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09" grpId="0"/>
      <p:bldP spid="8206" grpId="0"/>
      <p:bldP spid="8205" grpId="0"/>
      <p:bldP spid="820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4"/>
          <p:cNvSpPr>
            <a:spLocks noChangeArrowheads="1"/>
          </p:cNvSpPr>
          <p:nvPr/>
        </p:nvSpPr>
        <p:spPr bwMode="auto">
          <a:xfrm>
            <a:off x="2340638" y="1052997"/>
            <a:ext cx="7118859" cy="461665"/>
          </a:xfrm>
          <a:prstGeom prst="rect">
            <a:avLst/>
          </a:prstGeom>
          <a:noFill/>
          <a:ln w="9525">
            <a:noFill/>
            <a:miter lim="800000"/>
            <a:headEnd/>
            <a:tailEnd/>
          </a:ln>
        </p:spPr>
        <p:txBody>
          <a:bodyPr wrap="square">
            <a:spAutoFit/>
          </a:bodyPr>
          <a:lstStyle/>
          <a:p>
            <a:pPr algn="ctr" defTabSz="945990">
              <a:spcBef>
                <a:spcPct val="50000"/>
              </a:spcBef>
            </a:pPr>
            <a:r>
              <a:rPr lang="fr-FR" sz="2400" dirty="0">
                <a:latin typeface="Roboto Light" panose="02000000000000000000" pitchFamily="2" charset="0"/>
                <a:ea typeface="Roboto Light" panose="02000000000000000000" pitchFamily="2" charset="0"/>
                <a:cs typeface="Roboto Light" panose="02000000000000000000" pitchFamily="2" charset="0"/>
              </a:rPr>
              <a:t>Zoom sur les huiles essentielles</a:t>
            </a:r>
          </a:p>
        </p:txBody>
      </p:sp>
      <p:sp>
        <p:nvSpPr>
          <p:cNvPr id="17" name="ZoneTexte 16"/>
          <p:cNvSpPr txBox="1"/>
          <p:nvPr/>
        </p:nvSpPr>
        <p:spPr>
          <a:xfrm>
            <a:off x="213119" y="4031173"/>
            <a:ext cx="2484462" cy="1854995"/>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PIN DE SIBERIE</a:t>
            </a:r>
          </a:p>
          <a:p>
            <a:r>
              <a:rPr lang="fr-FR" dirty="0"/>
              <a:t>Abies </a:t>
            </a:r>
            <a:r>
              <a:rPr lang="fr-FR" dirty="0" err="1"/>
              <a:t>sibirica</a:t>
            </a:r>
            <a:endParaRPr lang="fr-FR" dirty="0"/>
          </a:p>
          <a:p>
            <a:endParaRPr lang="fr-FR" dirty="0"/>
          </a:p>
          <a:p>
            <a:r>
              <a:rPr lang="fr-FR" dirty="0"/>
              <a:t>Antiseptique , purifiant atmosphérique, respiratoire, anti-inflammatoire</a:t>
            </a:r>
          </a:p>
          <a:p>
            <a:endParaRPr lang="fr-FR" dirty="0"/>
          </a:p>
          <a:p>
            <a:endParaRPr lang="fr-FR" dirty="0"/>
          </a:p>
        </p:txBody>
      </p:sp>
      <p:sp>
        <p:nvSpPr>
          <p:cNvPr id="18" name="ZoneTexte 17"/>
          <p:cNvSpPr txBox="1"/>
          <p:nvPr/>
        </p:nvSpPr>
        <p:spPr>
          <a:xfrm>
            <a:off x="3317772" y="4039548"/>
            <a:ext cx="2484462" cy="1878463"/>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CYPRES</a:t>
            </a:r>
          </a:p>
          <a:p>
            <a:r>
              <a:rPr lang="fr-FR" dirty="0"/>
              <a:t>Cupressus </a:t>
            </a:r>
            <a:r>
              <a:rPr lang="fr-FR" dirty="0" err="1"/>
              <a:t>sempervirens</a:t>
            </a:r>
            <a:endParaRPr lang="fr-FR" dirty="0"/>
          </a:p>
          <a:p>
            <a:endParaRPr lang="fr-FR" dirty="0"/>
          </a:p>
          <a:p>
            <a:r>
              <a:rPr lang="fr-FR" dirty="0"/>
              <a:t>Décongestionnant, rééquilibrant nerveux, tonique de la circulation veineuse</a:t>
            </a:r>
          </a:p>
          <a:p>
            <a:endParaRPr lang="fr-FR" dirty="0"/>
          </a:p>
          <a:p>
            <a:endParaRPr lang="fr-FR" dirty="0"/>
          </a:p>
        </p:txBody>
      </p:sp>
      <p:sp>
        <p:nvSpPr>
          <p:cNvPr id="19" name="ZoneTexte 18"/>
          <p:cNvSpPr txBox="1"/>
          <p:nvPr/>
        </p:nvSpPr>
        <p:spPr>
          <a:xfrm>
            <a:off x="6620753" y="4039548"/>
            <a:ext cx="2089940" cy="1655197"/>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CEDRE DE VIRGINIE</a:t>
            </a:r>
          </a:p>
          <a:p>
            <a:r>
              <a:rPr lang="fr-FR" dirty="0" err="1"/>
              <a:t>Juniperus</a:t>
            </a:r>
            <a:r>
              <a:rPr lang="fr-FR" dirty="0"/>
              <a:t> </a:t>
            </a:r>
            <a:r>
              <a:rPr lang="fr-FR" dirty="0" err="1"/>
              <a:t>virginiana</a:t>
            </a:r>
            <a:endParaRPr lang="fr-FR" dirty="0"/>
          </a:p>
          <a:p>
            <a:endParaRPr lang="fr-FR" dirty="0"/>
          </a:p>
          <a:p>
            <a:r>
              <a:rPr lang="fr-FR" dirty="0"/>
              <a:t>Décongestionnant et tonique veineux</a:t>
            </a:r>
          </a:p>
          <a:p>
            <a:endParaRPr lang="fr-FR" dirty="0"/>
          </a:p>
          <a:p>
            <a:endParaRPr lang="fr-FR" dirty="0"/>
          </a:p>
        </p:txBody>
      </p:sp>
      <p:sp>
        <p:nvSpPr>
          <p:cNvPr id="20" name="ZoneTexte 19"/>
          <p:cNvSpPr txBox="1"/>
          <p:nvPr/>
        </p:nvSpPr>
        <p:spPr>
          <a:xfrm>
            <a:off x="9527077" y="4039548"/>
            <a:ext cx="2484462" cy="1847172"/>
          </a:xfrm>
          <a:prstGeom prst="rect">
            <a:avLst/>
          </a:prstGeom>
          <a:noFill/>
        </p:spPr>
        <p:txBody>
          <a:bodyPr wrap="square" rtlCol="0">
            <a:spAutoFit/>
          </a:bodyPr>
          <a:lstStyle>
            <a:defPPr>
              <a:defRPr lang="fr-FR"/>
            </a:defPPr>
            <a:lvl1pPr algn="ctr">
              <a:defRPr sz="1400">
                <a:solidFill>
                  <a:srgbClr val="565655"/>
                </a:solidFill>
                <a:latin typeface="Kyiv*Type Sans Regular"/>
              </a:defRPr>
            </a:lvl1pPr>
          </a:lstStyle>
          <a:p>
            <a:r>
              <a:rPr lang="fr-FR" dirty="0"/>
              <a:t>MANDARINE JAUNE</a:t>
            </a:r>
          </a:p>
          <a:p>
            <a:r>
              <a:rPr lang="fr-FR" dirty="0"/>
              <a:t>Citrus </a:t>
            </a:r>
            <a:r>
              <a:rPr lang="fr-FR" dirty="0" err="1"/>
              <a:t>nobilis</a:t>
            </a:r>
            <a:endParaRPr lang="fr-FR" dirty="0"/>
          </a:p>
          <a:p>
            <a:endParaRPr lang="fr-FR" dirty="0"/>
          </a:p>
          <a:p>
            <a:r>
              <a:rPr lang="fr-FR" dirty="0"/>
              <a:t>Puissant calmant et relaxant. Elimine le stress, les angoisses et prépare à un sommeil réparateur</a:t>
            </a:r>
          </a:p>
          <a:p>
            <a:endParaRPr lang="fr-FR" dirty="0"/>
          </a:p>
        </p:txBody>
      </p:sp>
      <p:sp>
        <p:nvSpPr>
          <p:cNvPr id="27" name="ZoneTexte 26"/>
          <p:cNvSpPr txBox="1"/>
          <p:nvPr/>
        </p:nvSpPr>
        <p:spPr>
          <a:xfrm>
            <a:off x="2569224" y="6345057"/>
            <a:ext cx="7053549" cy="400110"/>
          </a:xfrm>
          <a:prstGeom prst="rect">
            <a:avLst/>
          </a:prstGeom>
          <a:noFill/>
        </p:spPr>
        <p:txBody>
          <a:bodyPr wrap="square" rtlCol="0">
            <a:spAutoFit/>
          </a:bodyPr>
          <a:lstStyle/>
          <a:p>
            <a:pPr algn="ctr"/>
            <a:r>
              <a:rPr lang="fr-FR" sz="2000" dirty="0">
                <a:latin typeface="Roboto Light" panose="02000000000000000000" pitchFamily="2" charset="0"/>
                <a:ea typeface="Roboto Light" panose="02000000000000000000" pitchFamily="2" charset="0"/>
                <a:cs typeface="Roboto Light" panose="02000000000000000000" pitchFamily="2" charset="0"/>
              </a:rPr>
              <a:t>Huiles essentielles tonifiantes</a:t>
            </a:r>
          </a:p>
        </p:txBody>
      </p:sp>
      <p:sp>
        <p:nvSpPr>
          <p:cNvPr id="2" name="Titre 1">
            <a:extLst>
              <a:ext uri="{FF2B5EF4-FFF2-40B4-BE49-F238E27FC236}">
                <a16:creationId xmlns:a16="http://schemas.microsoft.com/office/drawing/2014/main" id="{94A3F0A2-5F8A-A768-04E5-F1ED39EBEDAF}"/>
              </a:ext>
            </a:extLst>
          </p:cNvPr>
          <p:cNvSpPr txBox="1">
            <a:spLocks/>
          </p:cNvSpPr>
          <p:nvPr/>
        </p:nvSpPr>
        <p:spPr>
          <a:xfrm>
            <a:off x="838199" y="637330"/>
            <a:ext cx="10515600"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endParaRPr lang="fr-FR" sz="4800" dirty="0">
              <a:latin typeface="KyivType Sans2" panose="00000500000000000000" pitchFamily="50" charset="0"/>
            </a:endParaRPr>
          </a:p>
        </p:txBody>
      </p:sp>
      <p:sp>
        <p:nvSpPr>
          <p:cNvPr id="4" name="Titre 1">
            <a:extLst>
              <a:ext uri="{FF2B5EF4-FFF2-40B4-BE49-F238E27FC236}">
                <a16:creationId xmlns:a16="http://schemas.microsoft.com/office/drawing/2014/main" id="{75CA1F3A-5071-A3F0-9AE3-28FA3ADFD876}"/>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pic>
        <p:nvPicPr>
          <p:cNvPr id="5" name="Image 4">
            <a:extLst>
              <a:ext uri="{FF2B5EF4-FFF2-40B4-BE49-F238E27FC236}">
                <a16:creationId xmlns:a16="http://schemas.microsoft.com/office/drawing/2014/main" id="{142E9256-531D-96CD-2992-0E2746C97CD3}"/>
              </a:ext>
            </a:extLst>
          </p:cNvPr>
          <p:cNvPicPr>
            <a:picLocks noChangeAspect="1"/>
          </p:cNvPicPr>
          <p:nvPr/>
        </p:nvPicPr>
        <p:blipFill rotWithShape="1">
          <a:blip r:embed="rId3"/>
          <a:srcRect l="4593" t="2607" r="66924" b="57157"/>
          <a:stretch/>
        </p:blipFill>
        <p:spPr>
          <a:xfrm>
            <a:off x="213119" y="1877821"/>
            <a:ext cx="2486598" cy="1781817"/>
          </a:xfrm>
          <a:prstGeom prst="rect">
            <a:avLst/>
          </a:prstGeom>
        </p:spPr>
      </p:pic>
      <p:pic>
        <p:nvPicPr>
          <p:cNvPr id="6" name="Image 5">
            <a:extLst>
              <a:ext uri="{FF2B5EF4-FFF2-40B4-BE49-F238E27FC236}">
                <a16:creationId xmlns:a16="http://schemas.microsoft.com/office/drawing/2014/main" id="{4FB2E088-565C-089C-B09A-75D7588DB6E4}"/>
              </a:ext>
            </a:extLst>
          </p:cNvPr>
          <p:cNvPicPr>
            <a:picLocks noChangeAspect="1"/>
          </p:cNvPicPr>
          <p:nvPr/>
        </p:nvPicPr>
        <p:blipFill rotWithShape="1">
          <a:blip r:embed="rId3"/>
          <a:srcRect l="36056" t="2547" r="35461" b="57217"/>
          <a:stretch/>
        </p:blipFill>
        <p:spPr>
          <a:xfrm>
            <a:off x="3317772" y="1894571"/>
            <a:ext cx="2486598" cy="1781817"/>
          </a:xfrm>
          <a:prstGeom prst="rect">
            <a:avLst/>
          </a:prstGeom>
        </p:spPr>
      </p:pic>
      <p:pic>
        <p:nvPicPr>
          <p:cNvPr id="7" name="Image 6">
            <a:extLst>
              <a:ext uri="{FF2B5EF4-FFF2-40B4-BE49-F238E27FC236}">
                <a16:creationId xmlns:a16="http://schemas.microsoft.com/office/drawing/2014/main" id="{A21FEAC2-D163-DE3C-6198-184D596D3FC7}"/>
              </a:ext>
            </a:extLst>
          </p:cNvPr>
          <p:cNvPicPr>
            <a:picLocks noChangeAspect="1"/>
          </p:cNvPicPr>
          <p:nvPr/>
        </p:nvPicPr>
        <p:blipFill rotWithShape="1">
          <a:blip r:embed="rId3"/>
          <a:srcRect l="68690" t="2194" r="2827" b="57570"/>
          <a:stretch/>
        </p:blipFill>
        <p:spPr>
          <a:xfrm>
            <a:off x="6422424" y="1877821"/>
            <a:ext cx="2486598" cy="1781817"/>
          </a:xfrm>
          <a:prstGeom prst="rect">
            <a:avLst/>
          </a:prstGeom>
        </p:spPr>
      </p:pic>
      <p:pic>
        <p:nvPicPr>
          <p:cNvPr id="8" name="Image 7">
            <a:extLst>
              <a:ext uri="{FF2B5EF4-FFF2-40B4-BE49-F238E27FC236}">
                <a16:creationId xmlns:a16="http://schemas.microsoft.com/office/drawing/2014/main" id="{1B3EBFFE-E0E1-B652-F809-800FEA3A6F83}"/>
              </a:ext>
            </a:extLst>
          </p:cNvPr>
          <p:cNvPicPr>
            <a:picLocks noChangeAspect="1"/>
          </p:cNvPicPr>
          <p:nvPr/>
        </p:nvPicPr>
        <p:blipFill rotWithShape="1">
          <a:blip r:embed="rId3"/>
          <a:srcRect l="4592" t="57027" r="66925" b="2737"/>
          <a:stretch/>
        </p:blipFill>
        <p:spPr>
          <a:xfrm>
            <a:off x="9527077" y="1881230"/>
            <a:ext cx="2486598" cy="1781817"/>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1000"/>
                                        <p:tgtEl>
                                          <p:spTgt spid="17"/>
                                        </p:tgtEl>
                                      </p:cBhvr>
                                    </p:animEffect>
                                    <p:anim calcmode="lin" valueType="num">
                                      <p:cBhvr>
                                        <p:cTn id="13" dur="1000" fill="hold"/>
                                        <p:tgtEl>
                                          <p:spTgt spid="17"/>
                                        </p:tgtEl>
                                        <p:attrNameLst>
                                          <p:attrName>ppt_x</p:attrName>
                                        </p:attrNameLst>
                                      </p:cBhvr>
                                      <p:tavLst>
                                        <p:tav tm="0">
                                          <p:val>
                                            <p:strVal val="#ppt_x"/>
                                          </p:val>
                                        </p:tav>
                                        <p:tav tm="100000">
                                          <p:val>
                                            <p:strVal val="#ppt_x"/>
                                          </p:val>
                                        </p:tav>
                                      </p:tavLst>
                                    </p:anim>
                                    <p:anim calcmode="lin" valueType="num">
                                      <p:cBhvr>
                                        <p:cTn id="14"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8"/>
                                        </p:tgtEl>
                                        <p:attrNameLst>
                                          <p:attrName>style.visibility</p:attrName>
                                        </p:attrNameLst>
                                      </p:cBhvr>
                                      <p:to>
                                        <p:strVal val="visible"/>
                                      </p:to>
                                    </p:set>
                                    <p:animEffect transition="in" filter="fade">
                                      <p:cBhvr>
                                        <p:cTn id="24" dur="1000"/>
                                        <p:tgtEl>
                                          <p:spTgt spid="18"/>
                                        </p:tgtEl>
                                      </p:cBhvr>
                                    </p:animEffect>
                                    <p:anim calcmode="lin" valueType="num">
                                      <p:cBhvr>
                                        <p:cTn id="25" dur="1000" fill="hold"/>
                                        <p:tgtEl>
                                          <p:spTgt spid="18"/>
                                        </p:tgtEl>
                                        <p:attrNameLst>
                                          <p:attrName>ppt_x</p:attrName>
                                        </p:attrNameLst>
                                      </p:cBhvr>
                                      <p:tavLst>
                                        <p:tav tm="0">
                                          <p:val>
                                            <p:strVal val="#ppt_x"/>
                                          </p:val>
                                        </p:tav>
                                        <p:tav tm="100000">
                                          <p:val>
                                            <p:strVal val="#ppt_x"/>
                                          </p:val>
                                        </p:tav>
                                      </p:tavLst>
                                    </p:anim>
                                    <p:anim calcmode="lin" valueType="num">
                                      <p:cBhvr>
                                        <p:cTn id="26"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nodeType="click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fade">
                                      <p:cBhvr>
                                        <p:cTn id="31" dur="1000"/>
                                        <p:tgtEl>
                                          <p:spTgt spid="7"/>
                                        </p:tgtEl>
                                      </p:cBhvr>
                                    </p:animEffect>
                                    <p:anim calcmode="lin" valueType="num">
                                      <p:cBhvr>
                                        <p:cTn id="32" dur="1000" fill="hold"/>
                                        <p:tgtEl>
                                          <p:spTgt spid="7"/>
                                        </p:tgtEl>
                                        <p:attrNameLst>
                                          <p:attrName>ppt_x</p:attrName>
                                        </p:attrNameLst>
                                      </p:cBhvr>
                                      <p:tavLst>
                                        <p:tav tm="0">
                                          <p:val>
                                            <p:strVal val="#ppt_x"/>
                                          </p:val>
                                        </p:tav>
                                        <p:tav tm="100000">
                                          <p:val>
                                            <p:strVal val="#ppt_x"/>
                                          </p:val>
                                        </p:tav>
                                      </p:tavLst>
                                    </p:anim>
                                    <p:anim calcmode="lin" valueType="num">
                                      <p:cBhvr>
                                        <p:cTn id="33" dur="1000" fill="hold"/>
                                        <p:tgtEl>
                                          <p:spTgt spid="7"/>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1000"/>
                                        <p:tgtEl>
                                          <p:spTgt spid="19"/>
                                        </p:tgtEl>
                                      </p:cBhvr>
                                    </p:animEffect>
                                    <p:anim calcmode="lin" valueType="num">
                                      <p:cBhvr>
                                        <p:cTn id="37" dur="1000" fill="hold"/>
                                        <p:tgtEl>
                                          <p:spTgt spid="19"/>
                                        </p:tgtEl>
                                        <p:attrNameLst>
                                          <p:attrName>ppt_x</p:attrName>
                                        </p:attrNameLst>
                                      </p:cBhvr>
                                      <p:tavLst>
                                        <p:tav tm="0">
                                          <p:val>
                                            <p:strVal val="#ppt_x"/>
                                          </p:val>
                                        </p:tav>
                                        <p:tav tm="100000">
                                          <p:val>
                                            <p:strVal val="#ppt_x"/>
                                          </p:val>
                                        </p:tav>
                                      </p:tavLst>
                                    </p:anim>
                                    <p:anim calcmode="lin" valueType="num">
                                      <p:cBhvr>
                                        <p:cTn id="38"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fade">
                                      <p:cBhvr>
                                        <p:cTn id="43" dur="1000"/>
                                        <p:tgtEl>
                                          <p:spTgt spid="8"/>
                                        </p:tgtEl>
                                      </p:cBhvr>
                                    </p:animEffect>
                                    <p:anim calcmode="lin" valueType="num">
                                      <p:cBhvr>
                                        <p:cTn id="44" dur="1000" fill="hold"/>
                                        <p:tgtEl>
                                          <p:spTgt spid="8"/>
                                        </p:tgtEl>
                                        <p:attrNameLst>
                                          <p:attrName>ppt_x</p:attrName>
                                        </p:attrNameLst>
                                      </p:cBhvr>
                                      <p:tavLst>
                                        <p:tav tm="0">
                                          <p:val>
                                            <p:strVal val="#ppt_x"/>
                                          </p:val>
                                        </p:tav>
                                        <p:tav tm="100000">
                                          <p:val>
                                            <p:strVal val="#ppt_x"/>
                                          </p:val>
                                        </p:tav>
                                      </p:tavLst>
                                    </p:anim>
                                    <p:anim calcmode="lin" valueType="num">
                                      <p:cBhvr>
                                        <p:cTn id="45" dur="1000" fill="hold"/>
                                        <p:tgtEl>
                                          <p:spTgt spid="8"/>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20"/>
                                        </p:tgtEl>
                                        <p:attrNameLst>
                                          <p:attrName>style.visibility</p:attrName>
                                        </p:attrNameLst>
                                      </p:cBhvr>
                                      <p:to>
                                        <p:strVal val="visible"/>
                                      </p:to>
                                    </p:set>
                                    <p:animEffect transition="in" filter="fade">
                                      <p:cBhvr>
                                        <p:cTn id="48" dur="1000"/>
                                        <p:tgtEl>
                                          <p:spTgt spid="20"/>
                                        </p:tgtEl>
                                      </p:cBhvr>
                                    </p:animEffect>
                                    <p:anim calcmode="lin" valueType="num">
                                      <p:cBhvr>
                                        <p:cTn id="49" dur="1000" fill="hold"/>
                                        <p:tgtEl>
                                          <p:spTgt spid="20"/>
                                        </p:tgtEl>
                                        <p:attrNameLst>
                                          <p:attrName>ppt_x</p:attrName>
                                        </p:attrNameLst>
                                      </p:cBhvr>
                                      <p:tavLst>
                                        <p:tav tm="0">
                                          <p:val>
                                            <p:strVal val="#ppt_x"/>
                                          </p:val>
                                        </p:tav>
                                        <p:tav tm="100000">
                                          <p:val>
                                            <p:strVal val="#ppt_x"/>
                                          </p:val>
                                        </p:tav>
                                      </p:tavLst>
                                    </p:anim>
                                    <p:anim calcmode="lin" valueType="num">
                                      <p:cBhvr>
                                        <p:cTn id="50"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19" grpId="0"/>
      <p:bldP spid="2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7" name="Text Box 5"/>
          <p:cNvSpPr txBox="1">
            <a:spLocks noChangeArrowheads="1"/>
          </p:cNvSpPr>
          <p:nvPr/>
        </p:nvSpPr>
        <p:spPr bwMode="auto">
          <a:xfrm>
            <a:off x="1818929" y="2491541"/>
            <a:ext cx="4048855" cy="437043"/>
          </a:xfrm>
          <a:prstGeom prst="rect">
            <a:avLst/>
          </a:prstGeom>
          <a:noFill/>
          <a:ln w="9525">
            <a:noFill/>
            <a:miter lim="800000"/>
            <a:headEnd/>
            <a:tailEnd/>
          </a:ln>
        </p:spPr>
        <p:txBody>
          <a:bodyPr>
            <a:spAutoFit/>
          </a:bodyPr>
          <a:lstStyle>
            <a:defPPr>
              <a:defRPr lang="fr-FR"/>
            </a:defPPr>
            <a:lvl1pPr defTabSz="945990">
              <a:lnSpc>
                <a:spcPct val="120000"/>
              </a:lnSpc>
              <a:spcAft>
                <a:spcPts val="1088"/>
              </a:spcAft>
              <a:buClr>
                <a:srgbClr val="332221"/>
              </a:buClr>
              <a:buFont typeface="Wingdings" pitchFamily="2" charset="2"/>
              <a:buChar char="ü"/>
              <a:defRPr sz="2000">
                <a:solidFill>
                  <a:srgbClr val="000000"/>
                </a:solidFill>
                <a:latin typeface="Roboto Light" panose="02000000000000000000" pitchFamily="2" charset="0"/>
                <a:ea typeface="Roboto Light" panose="02000000000000000000" pitchFamily="2" charset="0"/>
                <a:cs typeface="Roboto Light" panose="02000000000000000000" pitchFamily="2" charset="0"/>
              </a:defRPr>
            </a:lvl1pPr>
          </a:lstStyle>
          <a:p>
            <a:r>
              <a:rPr lang="fr-FR" dirty="0"/>
              <a:t> Une bonne idée cadeau</a:t>
            </a:r>
          </a:p>
        </p:txBody>
      </p:sp>
      <p:sp>
        <p:nvSpPr>
          <p:cNvPr id="11267" name="Rectangle 6"/>
          <p:cNvSpPr>
            <a:spLocks noChangeArrowheads="1"/>
          </p:cNvSpPr>
          <p:nvPr/>
        </p:nvSpPr>
        <p:spPr bwMode="auto">
          <a:xfrm>
            <a:off x="-500193" y="1710212"/>
            <a:ext cx="7118859" cy="400110"/>
          </a:xfrm>
          <a:prstGeom prst="rect">
            <a:avLst/>
          </a:prstGeom>
          <a:noFill/>
          <a:ln w="9525">
            <a:noFill/>
            <a:miter lim="800000"/>
            <a:headEnd/>
            <a:tailEnd/>
          </a:ln>
        </p:spPr>
        <p:txBody>
          <a:bodyPr wrap="square">
            <a:spAutoFit/>
          </a:bodyPr>
          <a:lstStyle/>
          <a:p>
            <a:pPr algn="ctr" defTabSz="945990">
              <a:spcBef>
                <a:spcPct val="50000"/>
              </a:spcBef>
            </a:pPr>
            <a:r>
              <a:rPr lang="fr-FR" sz="2000" b="1" dirty="0">
                <a:latin typeface="Roboto Light" panose="02000000000000000000" pitchFamily="2" charset="0"/>
                <a:ea typeface="Roboto Light" panose="02000000000000000000" pitchFamily="2" charset="0"/>
                <a:cs typeface="Roboto Light" panose="02000000000000000000" pitchFamily="2" charset="0"/>
              </a:rPr>
              <a:t>AIDE À LA VENTE</a:t>
            </a:r>
          </a:p>
        </p:txBody>
      </p:sp>
      <p:pic>
        <p:nvPicPr>
          <p:cNvPr id="11268" name="Image 5" descr="conseil YonKa.jpg"/>
          <p:cNvPicPr>
            <a:picLocks noChangeAspect="1"/>
          </p:cNvPicPr>
          <p:nvPr/>
        </p:nvPicPr>
        <p:blipFill>
          <a:blip r:embed="rId3" cstate="print"/>
          <a:srcRect/>
          <a:stretch>
            <a:fillRect/>
          </a:stretch>
        </p:blipFill>
        <p:spPr bwMode="auto">
          <a:xfrm>
            <a:off x="7933512" y="2159827"/>
            <a:ext cx="3169108" cy="3245419"/>
          </a:xfrm>
          <a:prstGeom prst="rect">
            <a:avLst/>
          </a:prstGeom>
          <a:noFill/>
          <a:ln w="76200">
            <a:solidFill>
              <a:srgbClr val="DCD7FA"/>
            </a:solidFill>
            <a:miter lim="800000"/>
            <a:headEnd/>
            <a:tailEnd/>
          </a:ln>
        </p:spPr>
      </p:pic>
      <p:sp>
        <p:nvSpPr>
          <p:cNvPr id="5" name="Rectangle 4"/>
          <p:cNvSpPr>
            <a:spLocks noChangeArrowheads="1"/>
          </p:cNvSpPr>
          <p:nvPr/>
        </p:nvSpPr>
        <p:spPr bwMode="auto">
          <a:xfrm>
            <a:off x="1818929" y="3141098"/>
            <a:ext cx="5496271" cy="433452"/>
          </a:xfrm>
          <a:prstGeom prst="rect">
            <a:avLst/>
          </a:prstGeom>
          <a:noFill/>
          <a:ln w="9525">
            <a:noFill/>
            <a:miter lim="800000"/>
            <a:headEnd/>
            <a:tailEnd/>
          </a:ln>
        </p:spPr>
        <p:txBody>
          <a:bodyPr wrap="square">
            <a:spAutoFit/>
          </a:bodyPr>
          <a:lstStyle/>
          <a:p>
            <a:pPr defTabSz="945990">
              <a:lnSpc>
                <a:spcPct val="120000"/>
              </a:lnSpc>
              <a:spcAft>
                <a:spcPts val="1088"/>
              </a:spcAft>
              <a:buClr>
                <a:srgbClr val="332221"/>
              </a:buClr>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Pour une ambiance relaxante à la maison</a:t>
            </a:r>
          </a:p>
        </p:txBody>
      </p:sp>
      <p:sp>
        <p:nvSpPr>
          <p:cNvPr id="7" name="Rectangle 6"/>
          <p:cNvSpPr>
            <a:spLocks noChangeArrowheads="1"/>
          </p:cNvSpPr>
          <p:nvPr/>
        </p:nvSpPr>
        <p:spPr bwMode="auto">
          <a:xfrm>
            <a:off x="1818929" y="3787064"/>
            <a:ext cx="3462755" cy="433452"/>
          </a:xfrm>
          <a:prstGeom prst="rect">
            <a:avLst/>
          </a:prstGeom>
          <a:noFill/>
          <a:ln w="9525">
            <a:noFill/>
            <a:miter lim="800000"/>
            <a:headEnd/>
            <a:tailEnd/>
          </a:ln>
        </p:spPr>
        <p:txBody>
          <a:bodyPr wrap="square">
            <a:spAutoFit/>
          </a:bodyPr>
          <a:lstStyle/>
          <a:p>
            <a:pPr defTabSz="945990">
              <a:lnSpc>
                <a:spcPct val="120000"/>
              </a:lnSpc>
              <a:spcAft>
                <a:spcPts val="1088"/>
              </a:spcAft>
              <a:buClr>
                <a:srgbClr val="332221"/>
              </a:buClr>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Une texture enveloppante </a:t>
            </a:r>
          </a:p>
        </p:txBody>
      </p:sp>
      <p:sp>
        <p:nvSpPr>
          <p:cNvPr id="8" name="Rectangle 7"/>
          <p:cNvSpPr>
            <a:spLocks noChangeArrowheads="1"/>
          </p:cNvSpPr>
          <p:nvPr/>
        </p:nvSpPr>
        <p:spPr bwMode="auto">
          <a:xfrm>
            <a:off x="1818930" y="4430386"/>
            <a:ext cx="3820639" cy="433452"/>
          </a:xfrm>
          <a:prstGeom prst="rect">
            <a:avLst/>
          </a:prstGeom>
          <a:noFill/>
          <a:ln w="9525">
            <a:noFill/>
            <a:miter lim="800000"/>
            <a:headEnd/>
            <a:tailEnd/>
          </a:ln>
        </p:spPr>
        <p:txBody>
          <a:bodyPr wrap="square">
            <a:spAutoFit/>
          </a:bodyPr>
          <a:lstStyle/>
          <a:p>
            <a:pPr defTabSz="945990">
              <a:lnSpc>
                <a:spcPct val="120000"/>
              </a:lnSpc>
              <a:spcAft>
                <a:spcPts val="1088"/>
              </a:spcAft>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Des ingrédients précieux</a:t>
            </a:r>
          </a:p>
        </p:txBody>
      </p:sp>
      <p:sp>
        <p:nvSpPr>
          <p:cNvPr id="9" name="Rectangle 8"/>
          <p:cNvSpPr>
            <a:spLocks noChangeArrowheads="1"/>
          </p:cNvSpPr>
          <p:nvPr/>
        </p:nvSpPr>
        <p:spPr bwMode="auto">
          <a:xfrm>
            <a:off x="1818929" y="5073708"/>
            <a:ext cx="4799737" cy="433452"/>
          </a:xfrm>
          <a:prstGeom prst="rect">
            <a:avLst/>
          </a:prstGeom>
          <a:noFill/>
          <a:ln w="9525">
            <a:noFill/>
            <a:miter lim="800000"/>
            <a:headEnd/>
            <a:tailEnd/>
          </a:ln>
        </p:spPr>
        <p:txBody>
          <a:bodyPr wrap="square">
            <a:spAutoFit/>
          </a:bodyPr>
          <a:lstStyle/>
          <a:p>
            <a:pPr defTabSz="945990">
              <a:lnSpc>
                <a:spcPct val="120000"/>
              </a:lnSpc>
              <a:spcAft>
                <a:spcPts val="1088"/>
              </a:spcAft>
              <a:buClr>
                <a:srgbClr val="332221"/>
              </a:buClr>
              <a:buFont typeface="Wingdings" pitchFamily="2" charset="2"/>
              <a:buChar char="ü"/>
            </a:pPr>
            <a:r>
              <a:rPr lang="fr-FR" sz="2000" dirty="0">
                <a:solidFill>
                  <a:srgbClr val="000000"/>
                </a:solidFill>
                <a:latin typeface="Roboto Light" panose="02000000000000000000" pitchFamily="2" charset="0"/>
                <a:ea typeface="Roboto Light" panose="02000000000000000000" pitchFamily="2" charset="0"/>
                <a:cs typeface="Roboto Light" panose="02000000000000000000" pitchFamily="2" charset="0"/>
              </a:rPr>
              <a:t> Pour une peau soyeuse et veloutée</a:t>
            </a:r>
          </a:p>
        </p:txBody>
      </p:sp>
      <p:sp>
        <p:nvSpPr>
          <p:cNvPr id="4" name="Titre 1">
            <a:extLst>
              <a:ext uri="{FF2B5EF4-FFF2-40B4-BE49-F238E27FC236}">
                <a16:creationId xmlns:a16="http://schemas.microsoft.com/office/drawing/2014/main" id="{0F113EDC-410B-48A6-FF5B-5F6BCBE33220}"/>
              </a:ext>
            </a:extLst>
          </p:cNvPr>
          <p:cNvSpPr>
            <a:spLocks noGrp="1"/>
          </p:cNvSpPr>
          <p:nvPr>
            <p:ph type="title"/>
          </p:nvPr>
        </p:nvSpPr>
        <p:spPr>
          <a:xfrm>
            <a:off x="838200" y="-244475"/>
            <a:ext cx="10515600" cy="1325563"/>
          </a:xfrm>
        </p:spPr>
        <p:txBody>
          <a:bodyPr vert="horz" lIns="91440" tIns="45720" rIns="91440" bIns="45720" rtlCol="0" anchor="ctr">
            <a:normAutofit/>
          </a:bodyPr>
          <a:lstStyle/>
          <a:p>
            <a:pPr algn="ctr"/>
            <a:r>
              <a:rPr lang="fr-FR" sz="4000" dirty="0">
                <a:latin typeface="KyivType Sans2" panose="00000500000000000000" pitchFamily="50" charset="0"/>
              </a:rPr>
              <a:t>BOUGIE TAÏGA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917" grpId="0" animBg="1"/>
      <p:bldP spid="5" grpId="0"/>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91829" y="1907365"/>
            <a:ext cx="3680731" cy="4442242"/>
          </a:xfrm>
          <a:prstGeom prst="rect">
            <a:avLst/>
          </a:prstGeom>
          <a:noFill/>
          <a:ln w="9525">
            <a:noFill/>
            <a:miter lim="800000"/>
            <a:headEnd/>
            <a:tailEnd/>
          </a:ln>
        </p:spPr>
        <p:txBody>
          <a:bodyPr wrap="square">
            <a:spAutoFit/>
          </a:bodyPr>
          <a:lstStyle/>
          <a:p>
            <a:pPr defTabSz="945990"/>
            <a:endParaRPr lang="fr-FR" altLang="zh-TW" sz="2000" u="sng"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90000"/>
              </a:lnSpc>
            </a:pPr>
            <a:r>
              <a:rPr lang="fr-FR" sz="2000" i="1" dirty="0">
                <a:latin typeface="Roboto Light" panose="02000000000000000000" pitchFamily="2" charset="0"/>
                <a:ea typeface="Roboto Light" panose="02000000000000000000" pitchFamily="2" charset="0"/>
                <a:cs typeface="Roboto Light" panose="02000000000000000000" pitchFamily="2" charset="0"/>
              </a:rPr>
              <a:t>A qui s'adresse le soin ?</a:t>
            </a: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r>
              <a:rPr lang="en-US" sz="2000" i="1" dirty="0">
                <a:latin typeface="Roboto Light" panose="02000000000000000000" pitchFamily="2" charset="0"/>
                <a:ea typeface="Roboto Light" panose="02000000000000000000" pitchFamily="2" charset="0"/>
                <a:cs typeface="Roboto Light" panose="02000000000000000000" pitchFamily="2" charset="0"/>
              </a:rPr>
              <a:t>Comment </a:t>
            </a:r>
            <a:r>
              <a:rPr lang="en-US" sz="2000" i="1" dirty="0" err="1">
                <a:latin typeface="Roboto Light" panose="02000000000000000000" pitchFamily="2" charset="0"/>
                <a:ea typeface="Roboto Light" panose="02000000000000000000" pitchFamily="2" charset="0"/>
                <a:cs typeface="Roboto Light" panose="02000000000000000000" pitchFamily="2" charset="0"/>
              </a:rPr>
              <a:t>décrire</a:t>
            </a:r>
            <a:r>
              <a:rPr lang="en-US" sz="2000" i="1" dirty="0">
                <a:latin typeface="Roboto Light" panose="02000000000000000000" pitchFamily="2" charset="0"/>
                <a:ea typeface="Roboto Light" panose="02000000000000000000" pitchFamily="2" charset="0"/>
                <a:cs typeface="Roboto Light" panose="02000000000000000000" pitchFamily="2" charset="0"/>
              </a:rPr>
              <a:t> le </a:t>
            </a:r>
            <a:r>
              <a:rPr lang="en-US" sz="2000" i="1" dirty="0" err="1">
                <a:latin typeface="Roboto Light" panose="02000000000000000000" pitchFamily="2" charset="0"/>
                <a:ea typeface="Roboto Light" panose="02000000000000000000" pitchFamily="2" charset="0"/>
                <a:cs typeface="Roboto Light" panose="02000000000000000000" pitchFamily="2" charset="0"/>
              </a:rPr>
              <a:t>soin</a:t>
            </a:r>
            <a:r>
              <a:rPr lang="en-US" sz="2000" i="1" dirty="0">
                <a:latin typeface="Roboto Light" panose="02000000000000000000" pitchFamily="2" charset="0"/>
                <a:ea typeface="Roboto Light" panose="02000000000000000000" pitchFamily="2" charset="0"/>
                <a:cs typeface="Roboto Light" panose="02000000000000000000" pitchFamily="2" charset="0"/>
              </a:rPr>
              <a:t> ?</a:t>
            </a: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r>
              <a:rPr lang="fr-FR" sz="2000" i="1" dirty="0">
                <a:latin typeface="Roboto Light" panose="02000000000000000000" pitchFamily="2" charset="0"/>
                <a:ea typeface="Roboto Light" panose="02000000000000000000" pitchFamily="2" charset="0"/>
                <a:cs typeface="Roboto Light" panose="02000000000000000000" pitchFamily="2" charset="0"/>
              </a:rPr>
              <a:t>Les atouts pour l'esthéticienne :</a:t>
            </a:r>
            <a:endParaRPr lang="fr-FR" sz="2000" i="1" u="sng"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i="1" u="sng" dirty="0">
              <a:latin typeface="Roboto Light" panose="02000000000000000000" pitchFamily="2" charset="0"/>
              <a:ea typeface="Roboto Light" panose="02000000000000000000" pitchFamily="2" charset="0"/>
              <a:cs typeface="Roboto Light" panose="02000000000000000000" pitchFamily="2" charset="0"/>
            </a:endParaRPr>
          </a:p>
          <a:p>
            <a:pPr defTabSz="945990">
              <a:lnSpc>
                <a:spcPct val="70000"/>
              </a:lnSpc>
              <a:spcBef>
                <a:spcPct val="50000"/>
              </a:spcBef>
            </a:pPr>
            <a:endParaRPr lang="fr-FR" sz="2000"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81922" name="Text Box 2"/>
          <p:cNvSpPr txBox="1">
            <a:spLocks noChangeArrowheads="1"/>
          </p:cNvSpPr>
          <p:nvPr/>
        </p:nvSpPr>
        <p:spPr bwMode="auto">
          <a:xfrm>
            <a:off x="4238479" y="1973922"/>
            <a:ext cx="7021772" cy="1041999"/>
          </a:xfrm>
          <a:prstGeom prst="rect">
            <a:avLst/>
          </a:prstGeom>
          <a:noFill/>
          <a:ln w="9525">
            <a:noFill/>
            <a:miter lim="800000"/>
            <a:headEnd/>
            <a:tailEnd/>
          </a:ln>
        </p:spPr>
        <p:txBody>
          <a:bodyPr wrap="square" anchor="ctr" anchorCtr="0">
            <a:noAutofit/>
          </a:bodyPr>
          <a:lstStyle/>
          <a:p>
            <a:pPr marL="342900" indent="-342900" defTabSz="945990">
              <a:buFont typeface="Arial" panose="020B0604020202020204" pitchFamily="34" charset="0"/>
              <a:buChar char="•"/>
            </a:pPr>
            <a:r>
              <a:rPr lang="fr-FR" sz="2000" dirty="0">
                <a:latin typeface="Roboto Light" panose="02000000000000000000" pitchFamily="2" charset="0"/>
                <a:ea typeface="Roboto Light" panose="02000000000000000000" pitchFamily="2" charset="0"/>
                <a:cs typeface="Roboto Light" panose="02000000000000000000" pitchFamily="2" charset="0"/>
              </a:rPr>
              <a:t>Amateurs de massage (détente absolue)</a:t>
            </a:r>
          </a:p>
          <a:p>
            <a:pPr marL="342900" indent="-342900" defTabSz="945990">
              <a:buFont typeface="Arial" panose="020B0604020202020204" pitchFamily="34" charset="0"/>
              <a:buChar char="•"/>
            </a:pPr>
            <a:r>
              <a:rPr lang="fr-FR" sz="2000" dirty="0">
                <a:latin typeface="Roboto Light" panose="02000000000000000000" pitchFamily="2" charset="0"/>
                <a:ea typeface="Roboto Light" panose="02000000000000000000" pitchFamily="2" charset="0"/>
                <a:cs typeface="Roboto Light" panose="02000000000000000000" pitchFamily="2" charset="0"/>
              </a:rPr>
              <a:t>Soin original avec une texture fondante &amp; enveloppante</a:t>
            </a:r>
          </a:p>
        </p:txBody>
      </p:sp>
      <p:sp>
        <p:nvSpPr>
          <p:cNvPr id="2" name="Text Box 2">
            <a:extLst>
              <a:ext uri="{FF2B5EF4-FFF2-40B4-BE49-F238E27FC236}">
                <a16:creationId xmlns:a16="http://schemas.microsoft.com/office/drawing/2014/main" id="{0BE28D09-C644-30AD-8133-2BE0FA2D77F5}"/>
              </a:ext>
            </a:extLst>
          </p:cNvPr>
          <p:cNvSpPr txBox="1">
            <a:spLocks noChangeArrowheads="1"/>
          </p:cNvSpPr>
          <p:nvPr/>
        </p:nvSpPr>
        <p:spPr bwMode="auto">
          <a:xfrm>
            <a:off x="4238479" y="4518655"/>
            <a:ext cx="6798116" cy="1883006"/>
          </a:xfrm>
          <a:prstGeom prst="rect">
            <a:avLst/>
          </a:prstGeom>
          <a:noFill/>
          <a:ln w="9525">
            <a:noFill/>
            <a:miter lim="800000"/>
            <a:headEnd/>
            <a:tailEnd/>
          </a:ln>
        </p:spPr>
        <p:txBody>
          <a:bodyPr wrap="square" anchor="ctr" anchorCtr="0">
            <a:noAutofit/>
          </a:bodyPr>
          <a:lstStyle>
            <a:defPPr>
              <a:defRPr lang="fr-FR"/>
            </a:defPPr>
            <a:lvl1pPr marL="342900" indent="-342900" defTabSz="945990">
              <a:buFont typeface="Arial" panose="020B0604020202020204" pitchFamily="34" charset="0"/>
              <a:buChar char="•"/>
              <a:defRPr sz="2000">
                <a:latin typeface="Roboto Light" panose="02000000000000000000" pitchFamily="2" charset="0"/>
                <a:ea typeface="Roboto Light" panose="02000000000000000000" pitchFamily="2" charset="0"/>
                <a:cs typeface="Roboto Light" panose="02000000000000000000" pitchFamily="2" charset="0"/>
              </a:defRPr>
            </a:lvl1pPr>
          </a:lstStyle>
          <a:p>
            <a:r>
              <a:rPr lang="fr-FR" dirty="0"/>
              <a:t>Soin unique : méthode </a:t>
            </a:r>
            <a:r>
              <a:rPr lang="fr-FR" dirty="0" err="1"/>
              <a:t>Yon-Ka</a:t>
            </a:r>
            <a:r>
              <a:rPr lang="fr-FR" dirty="0"/>
              <a:t>, bougie de qualité</a:t>
            </a:r>
          </a:p>
          <a:p>
            <a:r>
              <a:rPr lang="fr-FR" dirty="0"/>
              <a:t>Un soin  « spa »</a:t>
            </a:r>
          </a:p>
          <a:p>
            <a:r>
              <a:rPr lang="fr-FR" dirty="0"/>
              <a:t>Opportunité de stimuler les ventes </a:t>
            </a:r>
          </a:p>
        </p:txBody>
      </p:sp>
      <p:sp>
        <p:nvSpPr>
          <p:cNvPr id="4" name="Text Box 2">
            <a:extLst>
              <a:ext uri="{FF2B5EF4-FFF2-40B4-BE49-F238E27FC236}">
                <a16:creationId xmlns:a16="http://schemas.microsoft.com/office/drawing/2014/main" id="{9C676DAC-FC62-5F7B-A4DC-107E3E3AD614}"/>
              </a:ext>
            </a:extLst>
          </p:cNvPr>
          <p:cNvSpPr txBox="1">
            <a:spLocks noChangeArrowheads="1"/>
          </p:cNvSpPr>
          <p:nvPr/>
        </p:nvSpPr>
        <p:spPr bwMode="auto">
          <a:xfrm>
            <a:off x="4238479" y="3278117"/>
            <a:ext cx="7953522" cy="1438482"/>
          </a:xfrm>
          <a:prstGeom prst="rect">
            <a:avLst/>
          </a:prstGeom>
          <a:noFill/>
          <a:ln w="9525">
            <a:noFill/>
            <a:miter lim="800000"/>
            <a:headEnd/>
            <a:tailEnd/>
          </a:ln>
        </p:spPr>
        <p:txBody>
          <a:bodyPr wrap="square" anchor="ctr" anchorCtr="0">
            <a:noAutofit/>
          </a:bodyPr>
          <a:lstStyle/>
          <a:p>
            <a:pPr marL="342900" indent="-342900" defTabSz="945990">
              <a:buFont typeface="Arial" panose="020B0604020202020204" pitchFamily="34" charset="0"/>
              <a:buChar char="•"/>
            </a:pPr>
            <a:r>
              <a:rPr lang="fr-FR" sz="2000" dirty="0">
                <a:latin typeface="Roboto Light" panose="02000000000000000000" pitchFamily="2" charset="0"/>
                <a:ea typeface="Roboto Light" panose="02000000000000000000" pitchFamily="2" charset="0"/>
                <a:cs typeface="Roboto Light" panose="02000000000000000000" pitchFamily="2" charset="0"/>
              </a:rPr>
              <a:t>Un soin exceptionnel pour un sentiment de lâcher-prise absolu</a:t>
            </a:r>
          </a:p>
          <a:p>
            <a:pPr marL="342900" indent="-342900" defTabSz="945990">
              <a:buFont typeface="Arial" panose="020B0604020202020204" pitchFamily="34" charset="0"/>
              <a:buChar char="•"/>
            </a:pPr>
            <a:r>
              <a:rPr lang="fr-FR" sz="2000" dirty="0">
                <a:latin typeface="Roboto Light" panose="02000000000000000000" pitchFamily="2" charset="0"/>
                <a:ea typeface="Roboto Light" panose="02000000000000000000" pitchFamily="2" charset="0"/>
                <a:cs typeface="Roboto Light" panose="02000000000000000000" pitchFamily="2" charset="0"/>
              </a:rPr>
              <a:t>Un soin multisensoriel</a:t>
            </a:r>
          </a:p>
        </p:txBody>
      </p:sp>
      <p:sp>
        <p:nvSpPr>
          <p:cNvPr id="6" name="ZoneTexte 5">
            <a:extLst>
              <a:ext uri="{FF2B5EF4-FFF2-40B4-BE49-F238E27FC236}">
                <a16:creationId xmlns:a16="http://schemas.microsoft.com/office/drawing/2014/main" id="{CD428340-7927-AF0E-112E-492D620C9769}"/>
              </a:ext>
            </a:extLst>
          </p:cNvPr>
          <p:cNvSpPr txBox="1"/>
          <p:nvPr/>
        </p:nvSpPr>
        <p:spPr>
          <a:xfrm>
            <a:off x="4238479" y="1313718"/>
            <a:ext cx="7021772" cy="461665"/>
          </a:xfrm>
          <a:prstGeom prst="rect">
            <a:avLst/>
          </a:prstGeom>
          <a:noFill/>
        </p:spPr>
        <p:txBody>
          <a:bodyPr wrap="square">
            <a:spAutoFit/>
          </a:bodyPr>
          <a:lstStyle/>
          <a:p>
            <a:pPr defTabSz="945990"/>
            <a:r>
              <a:rPr lang="fr-FR" altLang="zh-TW" sz="2400" b="1" cap="small" dirty="0">
                <a:latin typeface="Roboto Light" panose="02000000000000000000" pitchFamily="2" charset="0"/>
                <a:ea typeface="Roboto Light" panose="02000000000000000000" pitchFamily="2" charset="0"/>
                <a:cs typeface="Roboto Light" panose="02000000000000000000" pitchFamily="2" charset="0"/>
              </a:rPr>
              <a:t>Comment vendre le soin</a:t>
            </a:r>
          </a:p>
        </p:txBody>
      </p:sp>
      <p:sp>
        <p:nvSpPr>
          <p:cNvPr id="7" name="Titre 1">
            <a:extLst>
              <a:ext uri="{FF2B5EF4-FFF2-40B4-BE49-F238E27FC236}">
                <a16:creationId xmlns:a16="http://schemas.microsoft.com/office/drawing/2014/main" id="{AFD7D6E9-741F-BDC8-ACB0-19F06E9A1873}"/>
              </a:ext>
            </a:extLst>
          </p:cNvPr>
          <p:cNvSpPr>
            <a:spLocks noGrp="1"/>
          </p:cNvSpPr>
          <p:nvPr>
            <p:ph type="title"/>
          </p:nvPr>
        </p:nvSpPr>
        <p:spPr>
          <a:xfrm>
            <a:off x="838200" y="-244475"/>
            <a:ext cx="10515600" cy="1325563"/>
          </a:xfrm>
        </p:spPr>
        <p:txBody>
          <a:bodyPr>
            <a:normAutofit/>
          </a:bodyPr>
          <a:lstStyle/>
          <a:p>
            <a:pPr algn="ctr"/>
            <a:r>
              <a:rPr lang="fr-FR" sz="4000" dirty="0">
                <a:latin typeface="KyivType Sans2" panose="00000500000000000000" pitchFamily="50" charset="0"/>
              </a:rPr>
              <a:t>BOUGIE TAÏGA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1000"/>
                                        <p:tgtEl>
                                          <p:spTgt spid="81922"/>
                                        </p:tgtEl>
                                      </p:cBhvr>
                                    </p:animEffect>
                                    <p:anim calcmode="lin" valueType="num">
                                      <p:cBhvr>
                                        <p:cTn id="8" dur="1000" fill="hold"/>
                                        <p:tgtEl>
                                          <p:spTgt spid="81922"/>
                                        </p:tgtEl>
                                        <p:attrNameLst>
                                          <p:attrName>ppt_x</p:attrName>
                                        </p:attrNameLst>
                                      </p:cBhvr>
                                      <p:tavLst>
                                        <p:tav tm="0">
                                          <p:val>
                                            <p:strVal val="#ppt_x"/>
                                          </p:val>
                                        </p:tav>
                                        <p:tav tm="100000">
                                          <p:val>
                                            <p:strVal val="#ppt_x"/>
                                          </p:val>
                                        </p:tav>
                                      </p:tavLst>
                                    </p:anim>
                                    <p:anim calcmode="lin" valueType="num">
                                      <p:cBhvr>
                                        <p:cTn id="9" dur="1000" fill="hold"/>
                                        <p:tgtEl>
                                          <p:spTgt spid="8192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fade">
                                      <p:cBhvr>
                                        <p:cTn id="21" dur="1000"/>
                                        <p:tgtEl>
                                          <p:spTgt spid="2"/>
                                        </p:tgtEl>
                                      </p:cBhvr>
                                    </p:animEffect>
                                    <p:anim calcmode="lin" valueType="num">
                                      <p:cBhvr>
                                        <p:cTn id="22" dur="1000" fill="hold"/>
                                        <p:tgtEl>
                                          <p:spTgt spid="2"/>
                                        </p:tgtEl>
                                        <p:attrNameLst>
                                          <p:attrName>ppt_x</p:attrName>
                                        </p:attrNameLst>
                                      </p:cBhvr>
                                      <p:tavLst>
                                        <p:tav tm="0">
                                          <p:val>
                                            <p:strVal val="#ppt_x"/>
                                          </p:val>
                                        </p:tav>
                                        <p:tav tm="100000">
                                          <p:val>
                                            <p:strVal val="#ppt_x"/>
                                          </p:val>
                                        </p:tav>
                                      </p:tavLst>
                                    </p:anim>
                                    <p:anim calcmode="lin" valueType="num">
                                      <p:cBhvr>
                                        <p:cTn id="2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2" grpId="0"/>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Image 21">
            <a:extLst>
              <a:ext uri="{FF2B5EF4-FFF2-40B4-BE49-F238E27FC236}">
                <a16:creationId xmlns:a16="http://schemas.microsoft.com/office/drawing/2014/main" id="{4E69C08B-B034-7725-67D9-2F48F9A80E39}"/>
              </a:ext>
            </a:extLst>
          </p:cNvPr>
          <p:cNvPicPr>
            <a:picLocks noChangeAspect="1"/>
          </p:cNvPicPr>
          <p:nvPr/>
        </p:nvPicPr>
        <p:blipFill>
          <a:blip r:embed="rId2"/>
          <a:stretch>
            <a:fillRect/>
          </a:stretch>
        </p:blipFill>
        <p:spPr>
          <a:xfrm>
            <a:off x="3631657" y="3126263"/>
            <a:ext cx="4998793" cy="3731737"/>
          </a:xfrm>
          <a:prstGeom prst="rect">
            <a:avLst/>
          </a:prstGeom>
        </p:spPr>
      </p:pic>
      <p:sp>
        <p:nvSpPr>
          <p:cNvPr id="3" name="ZoneTexte 2">
            <a:extLst>
              <a:ext uri="{FF2B5EF4-FFF2-40B4-BE49-F238E27FC236}">
                <a16:creationId xmlns:a16="http://schemas.microsoft.com/office/drawing/2014/main" id="{86212628-A4BD-8478-E12B-67BD597B8CC7}"/>
              </a:ext>
            </a:extLst>
          </p:cNvPr>
          <p:cNvSpPr txBox="1"/>
          <p:nvPr/>
        </p:nvSpPr>
        <p:spPr>
          <a:xfrm>
            <a:off x="2223868" y="87087"/>
            <a:ext cx="7744264" cy="553998"/>
          </a:xfrm>
          <a:prstGeom prst="rect">
            <a:avLst/>
          </a:prstGeom>
          <a:noFill/>
        </p:spPr>
        <p:txBody>
          <a:bodyPr wrap="square">
            <a:spAutoFit/>
          </a:bodyPr>
          <a:lstStyle/>
          <a:p>
            <a:pPr algn="ctr"/>
            <a:r>
              <a:rPr lang="fr-FR" sz="3000" dirty="0">
                <a:solidFill>
                  <a:srgbClr val="3E3E3E"/>
                </a:solidFill>
                <a:latin typeface="KyivType Sans2" pitchFamily="2" charset="77"/>
              </a:rPr>
              <a:t>MASSAGE À LA BOUGIE </a:t>
            </a:r>
            <a:r>
              <a:rPr lang="fr-FR" dirty="0">
                <a:solidFill>
                  <a:srgbClr val="3E3E3E"/>
                </a:solidFill>
                <a:latin typeface="KyivType Sans2" pitchFamily="2" charset="77"/>
              </a:rPr>
              <a:t>- 1H</a:t>
            </a:r>
            <a:endParaRPr lang="fr-FR" sz="3000" dirty="0">
              <a:solidFill>
                <a:srgbClr val="3E3E3E"/>
              </a:solidFill>
              <a:effectLst/>
              <a:latin typeface="KyivType Sans2" pitchFamily="2" charset="77"/>
            </a:endParaRPr>
          </a:p>
        </p:txBody>
      </p:sp>
      <p:sp>
        <p:nvSpPr>
          <p:cNvPr id="4" name="Rectangle 3">
            <a:extLst>
              <a:ext uri="{FF2B5EF4-FFF2-40B4-BE49-F238E27FC236}">
                <a16:creationId xmlns:a16="http://schemas.microsoft.com/office/drawing/2014/main" id="{44AB98AF-CB85-A5F4-17DB-64C87D96B7CA}"/>
              </a:ext>
            </a:extLst>
          </p:cNvPr>
          <p:cNvSpPr/>
          <p:nvPr/>
        </p:nvSpPr>
        <p:spPr>
          <a:xfrm>
            <a:off x="2051050" y="1392736"/>
            <a:ext cx="6868160"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1 – Introduction signature</a:t>
            </a:r>
          </a:p>
        </p:txBody>
      </p:sp>
      <p:sp>
        <p:nvSpPr>
          <p:cNvPr id="5" name="Rectangle 4">
            <a:extLst>
              <a:ext uri="{FF2B5EF4-FFF2-40B4-BE49-F238E27FC236}">
                <a16:creationId xmlns:a16="http://schemas.microsoft.com/office/drawing/2014/main" id="{486553F6-7842-3050-149A-218854186C52}"/>
              </a:ext>
            </a:extLst>
          </p:cNvPr>
          <p:cNvSpPr/>
          <p:nvPr/>
        </p:nvSpPr>
        <p:spPr>
          <a:xfrm>
            <a:off x="2045427" y="1839580"/>
            <a:ext cx="6868160"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2 – Massage</a:t>
            </a:r>
          </a:p>
        </p:txBody>
      </p:sp>
      <p:sp>
        <p:nvSpPr>
          <p:cNvPr id="6" name="Rectangle 5">
            <a:extLst>
              <a:ext uri="{FF2B5EF4-FFF2-40B4-BE49-F238E27FC236}">
                <a16:creationId xmlns:a16="http://schemas.microsoft.com/office/drawing/2014/main" id="{5B63BB9D-D830-0F5D-757D-113C42809188}"/>
              </a:ext>
            </a:extLst>
          </p:cNvPr>
          <p:cNvSpPr/>
          <p:nvPr/>
        </p:nvSpPr>
        <p:spPr>
          <a:xfrm>
            <a:off x="2045427" y="2282926"/>
            <a:ext cx="6868160" cy="36611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3 – Set de 3 compresses</a:t>
            </a:r>
          </a:p>
        </p:txBody>
      </p:sp>
      <p:sp>
        <p:nvSpPr>
          <p:cNvPr id="7" name="ZoneTexte 6">
            <a:extLst>
              <a:ext uri="{FF2B5EF4-FFF2-40B4-BE49-F238E27FC236}">
                <a16:creationId xmlns:a16="http://schemas.microsoft.com/office/drawing/2014/main" id="{467F4A56-1C87-F272-4510-DF05180485FB}"/>
              </a:ext>
            </a:extLst>
          </p:cNvPr>
          <p:cNvSpPr txBox="1"/>
          <p:nvPr/>
        </p:nvSpPr>
        <p:spPr>
          <a:xfrm>
            <a:off x="4409423" y="1401911"/>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5 min</a:t>
            </a:r>
          </a:p>
        </p:txBody>
      </p:sp>
      <p:sp>
        <p:nvSpPr>
          <p:cNvPr id="8" name="ZoneTexte 7">
            <a:extLst>
              <a:ext uri="{FF2B5EF4-FFF2-40B4-BE49-F238E27FC236}">
                <a16:creationId xmlns:a16="http://schemas.microsoft.com/office/drawing/2014/main" id="{689F2A04-C5B1-209E-A557-EF0DD9523DFE}"/>
              </a:ext>
            </a:extLst>
          </p:cNvPr>
          <p:cNvSpPr txBox="1"/>
          <p:nvPr/>
        </p:nvSpPr>
        <p:spPr>
          <a:xfrm>
            <a:off x="4434043" y="1839862"/>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45 min</a:t>
            </a:r>
          </a:p>
        </p:txBody>
      </p:sp>
      <p:sp>
        <p:nvSpPr>
          <p:cNvPr id="9" name="ZoneTexte 8">
            <a:extLst>
              <a:ext uri="{FF2B5EF4-FFF2-40B4-BE49-F238E27FC236}">
                <a16:creationId xmlns:a16="http://schemas.microsoft.com/office/drawing/2014/main" id="{747499CC-5926-2169-2921-B789BEF70E75}"/>
              </a:ext>
            </a:extLst>
          </p:cNvPr>
          <p:cNvSpPr txBox="1"/>
          <p:nvPr/>
        </p:nvSpPr>
        <p:spPr>
          <a:xfrm>
            <a:off x="4441628" y="2279196"/>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2 min</a:t>
            </a:r>
          </a:p>
        </p:txBody>
      </p:sp>
      <p:sp>
        <p:nvSpPr>
          <p:cNvPr id="10" name="Rectangle 9">
            <a:extLst>
              <a:ext uri="{FF2B5EF4-FFF2-40B4-BE49-F238E27FC236}">
                <a16:creationId xmlns:a16="http://schemas.microsoft.com/office/drawing/2014/main" id="{02197919-A3C8-C396-F12B-0A02654F385B}"/>
              </a:ext>
            </a:extLst>
          </p:cNvPr>
          <p:cNvSpPr/>
          <p:nvPr/>
        </p:nvSpPr>
        <p:spPr>
          <a:xfrm>
            <a:off x="5740619" y="1392736"/>
            <a:ext cx="4520727"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PHYTO-BAIN sur une compresse chaude</a:t>
            </a:r>
          </a:p>
        </p:txBody>
      </p:sp>
      <p:sp>
        <p:nvSpPr>
          <p:cNvPr id="11" name="Triangle isocèle 10">
            <a:extLst>
              <a:ext uri="{FF2B5EF4-FFF2-40B4-BE49-F238E27FC236}">
                <a16:creationId xmlns:a16="http://schemas.microsoft.com/office/drawing/2014/main" id="{E7988338-56E7-611A-14DB-242E29AF3E71}"/>
              </a:ext>
            </a:extLst>
          </p:cNvPr>
          <p:cNvSpPr/>
          <p:nvPr/>
        </p:nvSpPr>
        <p:spPr>
          <a:xfrm rot="5400000">
            <a:off x="5357593" y="1431531"/>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2" name="Triangle isocèle 11">
            <a:extLst>
              <a:ext uri="{FF2B5EF4-FFF2-40B4-BE49-F238E27FC236}">
                <a16:creationId xmlns:a16="http://schemas.microsoft.com/office/drawing/2014/main" id="{3546035D-5790-39AF-A9D0-63CB9ABC45DA}"/>
              </a:ext>
            </a:extLst>
          </p:cNvPr>
          <p:cNvSpPr/>
          <p:nvPr/>
        </p:nvSpPr>
        <p:spPr>
          <a:xfrm rot="5400000">
            <a:off x="5363417" y="2324457"/>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Rectangle 12">
            <a:extLst>
              <a:ext uri="{FF2B5EF4-FFF2-40B4-BE49-F238E27FC236}">
                <a16:creationId xmlns:a16="http://schemas.microsoft.com/office/drawing/2014/main" id="{316AD41F-BB88-ACD6-49EF-85A93D1D925F}"/>
              </a:ext>
            </a:extLst>
          </p:cNvPr>
          <p:cNvSpPr/>
          <p:nvPr/>
        </p:nvSpPr>
        <p:spPr>
          <a:xfrm>
            <a:off x="2053012" y="2751811"/>
            <a:ext cx="6868160" cy="374452"/>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E3E3E"/>
                </a:solidFill>
                <a:latin typeface="Roboto Light" panose="02000000000000000000" pitchFamily="2" charset="0"/>
                <a:ea typeface="Roboto Light" panose="02000000000000000000" pitchFamily="2" charset="0"/>
                <a:cs typeface="Roboto Light" panose="02000000000000000000" pitchFamily="2" charset="0"/>
              </a:rPr>
              <a:t>4 – Conclusion signature </a:t>
            </a:r>
            <a:endParaRPr lang="fr-FR" sz="1200" b="1" dirty="0">
              <a:latin typeface="Roboto Light" panose="02000000000000000000" pitchFamily="2" charset="0"/>
              <a:ea typeface="Roboto Light" panose="02000000000000000000" pitchFamily="2" charset="0"/>
              <a:cs typeface="Roboto Light" panose="02000000000000000000" pitchFamily="2" charset="0"/>
            </a:endParaRPr>
          </a:p>
        </p:txBody>
      </p:sp>
      <p:sp>
        <p:nvSpPr>
          <p:cNvPr id="14" name="ZoneTexte 13">
            <a:extLst>
              <a:ext uri="{FF2B5EF4-FFF2-40B4-BE49-F238E27FC236}">
                <a16:creationId xmlns:a16="http://schemas.microsoft.com/office/drawing/2014/main" id="{4B409AE8-ECD0-8EAC-51E7-54FB601C0779}"/>
              </a:ext>
            </a:extLst>
          </p:cNvPr>
          <p:cNvSpPr txBox="1"/>
          <p:nvPr/>
        </p:nvSpPr>
        <p:spPr>
          <a:xfrm>
            <a:off x="4441628" y="2793778"/>
            <a:ext cx="904240" cy="276999"/>
          </a:xfrm>
          <a:prstGeom prst="rect">
            <a:avLst/>
          </a:prstGeom>
          <a:noFill/>
        </p:spPr>
        <p:txBody>
          <a:bodyPr wrap="square" rtlCol="0">
            <a:spAutoFit/>
          </a:bodyPr>
          <a:lstStyle/>
          <a:p>
            <a:pPr algn="r"/>
            <a:r>
              <a:rPr lang="fr-FR" sz="1200" dirty="0">
                <a:solidFill>
                  <a:schemeClr val="tx1">
                    <a:lumMod val="50000"/>
                    <a:lumOff val="50000"/>
                  </a:schemeClr>
                </a:solidFill>
                <a:latin typeface="Roboto" panose="02000000000000000000" pitchFamily="2" charset="0"/>
                <a:ea typeface="Roboto" panose="02000000000000000000" pitchFamily="2" charset="0"/>
                <a:cs typeface="Roboto" panose="02000000000000000000" pitchFamily="2" charset="0"/>
              </a:rPr>
              <a:t>3 min</a:t>
            </a:r>
          </a:p>
        </p:txBody>
      </p:sp>
      <p:sp>
        <p:nvSpPr>
          <p:cNvPr id="15" name="Rectangle 14">
            <a:extLst>
              <a:ext uri="{FF2B5EF4-FFF2-40B4-BE49-F238E27FC236}">
                <a16:creationId xmlns:a16="http://schemas.microsoft.com/office/drawing/2014/main" id="{83F38FC5-BB04-C1FE-0294-032C2EE82403}"/>
              </a:ext>
            </a:extLst>
          </p:cNvPr>
          <p:cNvSpPr/>
          <p:nvPr/>
        </p:nvSpPr>
        <p:spPr>
          <a:xfrm>
            <a:off x="5748203" y="2766416"/>
            <a:ext cx="4520725" cy="374452"/>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PHYTO 152 + LAIT CORPS</a:t>
            </a:r>
          </a:p>
        </p:txBody>
      </p:sp>
      <p:sp>
        <p:nvSpPr>
          <p:cNvPr id="16" name="Triangle isocèle 15">
            <a:extLst>
              <a:ext uri="{FF2B5EF4-FFF2-40B4-BE49-F238E27FC236}">
                <a16:creationId xmlns:a16="http://schemas.microsoft.com/office/drawing/2014/main" id="{A1C2C913-0C09-C854-3D9B-05ABD6847D17}"/>
              </a:ext>
            </a:extLst>
          </p:cNvPr>
          <p:cNvSpPr/>
          <p:nvPr/>
        </p:nvSpPr>
        <p:spPr>
          <a:xfrm rot="5400000">
            <a:off x="5371201" y="2794100"/>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a:extLst>
              <a:ext uri="{FF2B5EF4-FFF2-40B4-BE49-F238E27FC236}">
                <a16:creationId xmlns:a16="http://schemas.microsoft.com/office/drawing/2014/main" id="{8D97B9DB-1E45-71E1-8F2F-D578F2B84E22}"/>
              </a:ext>
            </a:extLst>
          </p:cNvPr>
          <p:cNvSpPr/>
          <p:nvPr/>
        </p:nvSpPr>
        <p:spPr>
          <a:xfrm>
            <a:off x="5754226" y="1816019"/>
            <a:ext cx="4520727" cy="359648"/>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BOUGIE TAÏGA – techniques  Aroma Luxe </a:t>
            </a:r>
          </a:p>
        </p:txBody>
      </p:sp>
      <p:sp>
        <p:nvSpPr>
          <p:cNvPr id="18" name="Triangle isocèle 17">
            <a:extLst>
              <a:ext uri="{FF2B5EF4-FFF2-40B4-BE49-F238E27FC236}">
                <a16:creationId xmlns:a16="http://schemas.microsoft.com/office/drawing/2014/main" id="{3F1B8409-5E64-6398-78B3-349F7D7177EE}"/>
              </a:ext>
            </a:extLst>
          </p:cNvPr>
          <p:cNvSpPr/>
          <p:nvPr/>
        </p:nvSpPr>
        <p:spPr>
          <a:xfrm rot="5400000">
            <a:off x="5371200" y="1854814"/>
            <a:ext cx="359650" cy="282061"/>
          </a:xfrm>
          <a:prstGeom prst="triangle">
            <a:avLst/>
          </a:prstGeom>
          <a:solidFill>
            <a:srgbClr val="DCD7F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Rectangle 19">
            <a:extLst>
              <a:ext uri="{FF2B5EF4-FFF2-40B4-BE49-F238E27FC236}">
                <a16:creationId xmlns:a16="http://schemas.microsoft.com/office/drawing/2014/main" id="{C2211BD8-8233-DDEE-152F-9C6944D4AFB6}"/>
              </a:ext>
            </a:extLst>
          </p:cNvPr>
          <p:cNvSpPr/>
          <p:nvPr/>
        </p:nvSpPr>
        <p:spPr>
          <a:xfrm>
            <a:off x="5748034" y="2277112"/>
            <a:ext cx="4520727" cy="366116"/>
          </a:xfrm>
          <a:prstGeom prst="rect">
            <a:avLst/>
          </a:prstGeom>
          <a:solidFill>
            <a:schemeClr val="bg1">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lang="fr-FR" sz="1200" b="1" dirty="0">
                <a:solidFill>
                  <a:srgbClr val="343637"/>
                </a:solidFill>
                <a:latin typeface="Roboto Light" panose="02000000000000000000" pitchFamily="2" charset="0"/>
                <a:ea typeface="Roboto Light" panose="02000000000000000000" pitchFamily="2" charset="0"/>
                <a:cs typeface="Roboto Light" panose="02000000000000000000" pitchFamily="2" charset="0"/>
              </a:rPr>
              <a:t>PHYTO-BAIN sur 2 petites serviettes + 1 compresse chaude </a:t>
            </a:r>
          </a:p>
        </p:txBody>
      </p:sp>
    </p:spTree>
    <p:extLst>
      <p:ext uri="{BB962C8B-B14F-4D97-AF65-F5344CB8AC3E}">
        <p14:creationId xmlns:p14="http://schemas.microsoft.com/office/powerpoint/2010/main" val="2784571136"/>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1881</TotalTime>
  <Words>4239</Words>
  <Application>Microsoft Office PowerPoint</Application>
  <PresentationFormat>Grand écran</PresentationFormat>
  <Paragraphs>554</Paragraphs>
  <Slides>26</Slides>
  <Notes>20</Notes>
  <HiddenSlides>0</HiddenSlides>
  <MMClips>1</MMClips>
  <ScaleCrop>false</ScaleCrop>
  <HeadingPairs>
    <vt:vector size="6" baseType="variant">
      <vt:variant>
        <vt:lpstr>Polices utilisées</vt:lpstr>
      </vt:variant>
      <vt:variant>
        <vt:i4>20</vt:i4>
      </vt:variant>
      <vt:variant>
        <vt:lpstr>Thème</vt:lpstr>
      </vt:variant>
      <vt:variant>
        <vt:i4>1</vt:i4>
      </vt:variant>
      <vt:variant>
        <vt:lpstr>Titres des diapositives</vt:lpstr>
      </vt:variant>
      <vt:variant>
        <vt:i4>26</vt:i4>
      </vt:variant>
    </vt:vector>
  </HeadingPairs>
  <TitlesOfParts>
    <vt:vector size="47" baseType="lpstr">
      <vt:lpstr>Aptos</vt:lpstr>
      <vt:lpstr>Aptos Display</vt:lpstr>
      <vt:lpstr>Arial</vt:lpstr>
      <vt:lpstr>Calibri</vt:lpstr>
      <vt:lpstr>Century Gothic</vt:lpstr>
      <vt:lpstr>inherit</vt:lpstr>
      <vt:lpstr>Kyiv*Type Sans Regular</vt:lpstr>
      <vt:lpstr>Kyiv*TypeSans-SC700</vt:lpstr>
      <vt:lpstr>KyivType Sans Medium2</vt:lpstr>
      <vt:lpstr>KyivType Sans2</vt:lpstr>
      <vt:lpstr>Noto Sans Symbols</vt:lpstr>
      <vt:lpstr>Optima</vt:lpstr>
      <vt:lpstr>Post Grotesk</vt:lpstr>
      <vt:lpstr>Roboto</vt:lpstr>
      <vt:lpstr>Roboto Black</vt:lpstr>
      <vt:lpstr>Roboto Light</vt:lpstr>
      <vt:lpstr>Roboto Light </vt:lpstr>
      <vt:lpstr>Roboto-Regular</vt:lpstr>
      <vt:lpstr>Söhne</vt:lpstr>
      <vt:lpstr>Wingdings</vt:lpstr>
      <vt:lpstr>Thème Office</vt:lpstr>
      <vt:lpstr>Présentation PowerPoint</vt:lpstr>
      <vt:lpstr>BOUGIE TAÏGA </vt:lpstr>
      <vt:lpstr>HISTOIRE</vt:lpstr>
      <vt:lpstr>BOUGIE TAÏGA </vt:lpstr>
      <vt:lpstr>BOUGIE TAÏGA </vt:lpstr>
      <vt:lpstr>BOUGIE TAÏGA </vt:lpstr>
      <vt:lpstr>BOUGIE TAÏGA </vt:lpstr>
      <vt:lpstr>BOUGIE TAÏGA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BASSON Sophie</dc:creator>
  <cp:lastModifiedBy>BASSON Sophie</cp:lastModifiedBy>
  <cp:revision>17</cp:revision>
  <dcterms:created xsi:type="dcterms:W3CDTF">2024-08-29T09:41:40Z</dcterms:created>
  <dcterms:modified xsi:type="dcterms:W3CDTF">2024-11-18T09:03:31Z</dcterms:modified>
</cp:coreProperties>
</file>