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83" r:id="rId2"/>
    <p:sldId id="311" r:id="rId3"/>
    <p:sldId id="316" r:id="rId4"/>
    <p:sldId id="2423" r:id="rId5"/>
    <p:sldId id="312" r:id="rId6"/>
    <p:sldId id="2418" r:id="rId7"/>
    <p:sldId id="2419" r:id="rId8"/>
    <p:sldId id="2420" r:id="rId9"/>
    <p:sldId id="2409" r:id="rId10"/>
    <p:sldId id="313" r:id="rId11"/>
    <p:sldId id="2412" r:id="rId12"/>
    <p:sldId id="314" r:id="rId13"/>
    <p:sldId id="317" r:id="rId14"/>
    <p:sldId id="318" r:id="rId15"/>
    <p:sldId id="319" r:id="rId16"/>
    <p:sldId id="320" r:id="rId17"/>
    <p:sldId id="2421" r:id="rId18"/>
    <p:sldId id="315" r:id="rId19"/>
    <p:sldId id="2411" r:id="rId20"/>
    <p:sldId id="1975" r:id="rId21"/>
    <p:sldId id="2417" r:id="rId22"/>
    <p:sldId id="2410" r:id="rId23"/>
    <p:sldId id="2413" r:id="rId24"/>
    <p:sldId id="2416" r:id="rId25"/>
    <p:sldId id="2422" r:id="rId26"/>
    <p:sldId id="2414" r:id="rId27"/>
    <p:sldId id="2415" r:id="rId28"/>
  </p:sldIdLst>
  <p:sldSz cx="12192000" cy="6858000"/>
  <p:notesSz cx="6808788" cy="99409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7F77"/>
    <a:srgbClr val="FFFFFF"/>
    <a:srgbClr val="B5BCCD"/>
    <a:srgbClr val="DCD7FA"/>
    <a:srgbClr val="6F798C"/>
    <a:srgbClr val="C1B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1692" autoAdjust="0"/>
  </p:normalViewPr>
  <p:slideViewPr>
    <p:cSldViewPr snapToGrid="0" showGuides="1">
      <p:cViewPr varScale="1">
        <p:scale>
          <a:sx n="47" d="100"/>
          <a:sy n="47" d="100"/>
        </p:scale>
        <p:origin x="1896"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FF7876EB-82DD-4563-95BF-956DFAE90404}" type="datetimeFigureOut">
              <a:rPr lang="fr-FR" smtClean="0"/>
              <a:t>29/01/2025</a:t>
            </a:fld>
            <a:endParaRPr lang="fr-FR"/>
          </a:p>
        </p:txBody>
      </p:sp>
      <p:sp>
        <p:nvSpPr>
          <p:cNvPr id="4" name="Espace réservé de l'image des diapositives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fr-FR"/>
              <a:t>Click to change the mask text styles</a:t>
            </a:r>
          </a:p>
          <a:p>
            <a:pPr lvl="1"/>
            <a:r>
              <a:rPr lang="fr-FR"/>
              <a:t>Second level</a:t>
            </a:r>
          </a:p>
          <a:p>
            <a:pPr lvl="2"/>
            <a:r>
              <a:rPr lang="fr-FR"/>
              <a:t>Third level</a:t>
            </a:r>
          </a:p>
          <a:p>
            <a:pPr lvl="3"/>
            <a:r>
              <a:rPr lang="fr-FR"/>
              <a:t>Fourth level</a:t>
            </a:r>
          </a:p>
          <a:p>
            <a:pPr lvl="4"/>
            <a:r>
              <a:rPr lang="fr-FR"/>
              <a:t>Fifth level</a:t>
            </a:r>
          </a:p>
        </p:txBody>
      </p:sp>
      <p:sp>
        <p:nvSpPr>
          <p:cNvPr id="6" name="Espace réservé du pied de page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7684DDBB-42D3-44C5-824D-4C09E04E6AC1}" type="slidenum">
              <a:rPr lang="fr-FR" smtClean="0"/>
              <a:t>‹N°›</a:t>
            </a:fld>
            <a:endParaRPr lang="fr-FR"/>
          </a:p>
        </p:txBody>
      </p:sp>
    </p:spTree>
    <p:extLst>
      <p:ext uri="{BB962C8B-B14F-4D97-AF65-F5344CB8AC3E}">
        <p14:creationId xmlns:p14="http://schemas.microsoft.com/office/powerpoint/2010/main" val="360721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ypology.com/collections/soins-nettoyants-visag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typology.com/collections/cremes-visag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63BAA-BE21-40F2-9CCF-37A2750FC20D}"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t>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10</a:t>
            </a:fld>
            <a:endParaRPr lang="fr-FR"/>
          </a:p>
        </p:txBody>
      </p:sp>
    </p:spTree>
    <p:extLst>
      <p:ext uri="{BB962C8B-B14F-4D97-AF65-F5344CB8AC3E}">
        <p14:creationId xmlns:p14="http://schemas.microsoft.com/office/powerpoint/2010/main" val="786598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1" i="0" dirty="0" err="1">
                <a:solidFill>
                  <a:srgbClr val="1A202C"/>
                </a:solidFill>
                <a:effectLst/>
                <a:highlight>
                  <a:srgbClr val="FBF9F7"/>
                </a:highlight>
                <a:latin typeface="Post Grotesk"/>
              </a:rPr>
              <a:t>Step</a:t>
            </a:r>
            <a:r>
              <a:rPr lang="fr-FR" b="1" i="0" dirty="0">
                <a:solidFill>
                  <a:srgbClr val="1A202C"/>
                </a:solidFill>
                <a:effectLst/>
                <a:highlight>
                  <a:srgbClr val="FBF9F7"/>
                </a:highlight>
                <a:latin typeface="Post Grotesk"/>
              </a:rPr>
              <a:t> 1: </a:t>
            </a:r>
            <a:r>
              <a:rPr lang="fr-FR" b="0" i="0" dirty="0">
                <a:solidFill>
                  <a:srgbClr val="1A202C"/>
                </a:solidFill>
                <a:effectLst/>
                <a:highlight>
                  <a:srgbClr val="FBF9F7"/>
                </a:highlight>
                <a:latin typeface="Post Grotesk"/>
              </a:rPr>
              <a:t>Remove make-up and cleanse your skin.</a:t>
            </a:r>
          </a:p>
          <a:p>
            <a:pPr algn="l"/>
            <a:r>
              <a:rPr lang="fr-FR" b="0" i="0" dirty="0">
                <a:solidFill>
                  <a:srgbClr val="000000"/>
                </a:solidFill>
                <a:effectLst/>
                <a:highlight>
                  <a:srgbClr val="FBF9F7"/>
                </a:highlight>
                <a:latin typeface="Post Grotesk"/>
              </a:rPr>
              <a:t>To ensure that the serum's absorption capacity is not impaired, it should always be applied to a clean base. In the morning and evening, wash </a:t>
            </a:r>
            <a:r>
              <a:rPr lang="fr-FR" b="0" i="0" dirty="0" err="1">
                <a:solidFill>
                  <a:srgbClr val="000000"/>
                </a:solidFill>
                <a:effectLst/>
                <a:highlight>
                  <a:srgbClr val="FBF9F7"/>
                </a:highlight>
                <a:latin typeface="Post Grotesk"/>
              </a:rPr>
              <a:t>your</a:t>
            </a:r>
            <a:r>
              <a:rPr lang="fr-FR" b="0" i="0" dirty="0">
                <a:solidFill>
                  <a:srgbClr val="000000"/>
                </a:solidFill>
                <a:effectLst/>
                <a:highlight>
                  <a:srgbClr val="FBF9F7"/>
                </a:highlight>
                <a:latin typeface="Post Grotesk"/>
              </a:rPr>
              <a:t> </a:t>
            </a:r>
            <a:r>
              <a:rPr lang="fr-FR" b="0" i="0" dirty="0" err="1">
                <a:solidFill>
                  <a:srgbClr val="000000"/>
                </a:solidFill>
                <a:effectLst/>
                <a:highlight>
                  <a:srgbClr val="FBF9F7"/>
                </a:highlight>
                <a:latin typeface="Post Grotesk"/>
              </a:rPr>
              <a:t>with</a:t>
            </a:r>
            <a:r>
              <a:rPr lang="fr-FR" b="0" i="0" dirty="0">
                <a:solidFill>
                  <a:srgbClr val="000000"/>
                </a:solidFill>
                <a:effectLst/>
                <a:highlight>
                  <a:srgbClr val="FBF9F7"/>
                </a:highlight>
                <a:latin typeface="Post Grotesk"/>
              </a:rPr>
              <a:t> an appropriate </a:t>
            </a:r>
            <a:r>
              <a:rPr lang="fr-FR" b="0" i="0" u="sng" dirty="0">
                <a:solidFill>
                  <a:srgbClr val="1A202C"/>
                </a:solidFill>
                <a:effectLst/>
                <a:highlight>
                  <a:srgbClr val="FBF9F7"/>
                </a:highlight>
                <a:latin typeface="Post Grotesk"/>
                <a:hlinkClick r:id="rId3"/>
              </a:rPr>
              <a:t>gentle cleanser </a:t>
            </a:r>
            <a:r>
              <a:rPr lang="fr-FR" b="0" i="0" dirty="0">
                <a:solidFill>
                  <a:srgbClr val="000000"/>
                </a:solidFill>
                <a:effectLst/>
                <a:highlight>
                  <a:srgbClr val="FBF9F7"/>
                </a:highlight>
                <a:latin typeface="Post Grotesk"/>
              </a:rPr>
              <a:t>to help remove traces of make-up and impurities, thus removing any barriers that might prevent the formula from penetrating as deeply as necessary into the skin and thus avoiding interfering with the product's effectiveness. </a:t>
            </a:r>
          </a:p>
          <a:p>
            <a:pPr algn="l"/>
            <a:endParaRPr lang="fr-FR" b="0" i="0" dirty="0">
              <a:solidFill>
                <a:srgbClr val="000000"/>
              </a:solidFill>
              <a:effectLst/>
              <a:highlight>
                <a:srgbClr val="F3EFE9"/>
              </a:highlight>
              <a:latin typeface="Post Grotesk"/>
            </a:endParaRPr>
          </a:p>
          <a:p>
            <a:pPr algn="l"/>
            <a:r>
              <a:rPr lang="fr-FR" b="1" i="0" dirty="0">
                <a:solidFill>
                  <a:srgbClr val="000000"/>
                </a:solidFill>
                <a:effectLst/>
                <a:highlight>
                  <a:srgbClr val="F3EFE9"/>
                </a:highlight>
                <a:latin typeface="Post Grotesk"/>
              </a:rPr>
              <a:t>Step 2: Apply the lotion</a:t>
            </a:r>
          </a:p>
          <a:p>
            <a:pPr algn="l"/>
            <a:r>
              <a:rPr lang="fr-FR" b="0" i="0" dirty="0">
                <a:solidFill>
                  <a:srgbClr val="131314"/>
                </a:solidFill>
                <a:effectLst/>
                <a:highlight>
                  <a:srgbClr val="FFFFFF"/>
                </a:highlight>
                <a:latin typeface="Inter"/>
              </a:rPr>
              <a:t>To optimise penetration, you can lightly moisten the face </a:t>
            </a:r>
            <a:r>
              <a:rPr lang="fr-FR" b="0" i="0" dirty="0" err="1">
                <a:solidFill>
                  <a:srgbClr val="131314"/>
                </a:solidFill>
                <a:effectLst/>
                <a:highlight>
                  <a:srgbClr val="FFFFFF"/>
                </a:highlight>
                <a:latin typeface="Inter"/>
              </a:rPr>
              <a:t>with</a:t>
            </a:r>
            <a:r>
              <a:rPr lang="fr-FR" b="0" i="0" dirty="0">
                <a:solidFill>
                  <a:srgbClr val="131314"/>
                </a:solidFill>
                <a:effectLst/>
                <a:highlight>
                  <a:srgbClr val="FFFFFF"/>
                </a:highlight>
                <a:latin typeface="Inter"/>
              </a:rPr>
              <a:t> a lotion.</a:t>
            </a:r>
          </a:p>
          <a:p>
            <a:pPr algn="l"/>
            <a:endParaRPr lang="fr-FR" b="0" i="0" dirty="0">
              <a:solidFill>
                <a:srgbClr val="000000"/>
              </a:solidFill>
              <a:effectLst/>
              <a:highlight>
                <a:srgbClr val="F3EFE9"/>
              </a:highlight>
              <a:latin typeface="Post Grotesk"/>
            </a:endParaRPr>
          </a:p>
          <a:p>
            <a:pPr algn="l"/>
            <a:r>
              <a:rPr lang="fr-FR" b="1" i="0" dirty="0">
                <a:solidFill>
                  <a:srgbClr val="1A202C"/>
                </a:solidFill>
                <a:effectLst/>
                <a:highlight>
                  <a:srgbClr val="FBF9F7"/>
                </a:highlight>
                <a:latin typeface="Post Grotesk"/>
              </a:rPr>
              <a:t>Step 3: </a:t>
            </a:r>
            <a:r>
              <a:rPr lang="fr-FR" b="0" i="0" dirty="0">
                <a:solidFill>
                  <a:srgbClr val="1A202C"/>
                </a:solidFill>
                <a:effectLst/>
                <a:highlight>
                  <a:srgbClr val="FBF9F7"/>
                </a:highlight>
                <a:latin typeface="Post Grotesk"/>
              </a:rPr>
              <a:t>Apply the serum.</a:t>
            </a:r>
          </a:p>
          <a:p>
            <a:pPr algn="l"/>
            <a:r>
              <a:rPr lang="fr-FR" b="0" i="0" dirty="0">
                <a:solidFill>
                  <a:srgbClr val="000000"/>
                </a:solidFill>
                <a:effectLst/>
                <a:highlight>
                  <a:srgbClr val="FBF9F7"/>
                </a:highlight>
                <a:latin typeface="Post Grotesk"/>
              </a:rPr>
              <a:t>You don't need to apply a large amount of serum to give your skin all the benefits possible. </a:t>
            </a:r>
          </a:p>
          <a:p>
            <a:pPr algn="l"/>
            <a:r>
              <a:rPr lang="fr-FR" b="0" i="0" dirty="0" err="1">
                <a:solidFill>
                  <a:srgbClr val="000000"/>
                </a:solidFill>
                <a:effectLst/>
                <a:highlight>
                  <a:srgbClr val="FBF9F7"/>
                </a:highlight>
                <a:latin typeface="Post Grotesk"/>
              </a:rPr>
              <a:t>Using</a:t>
            </a:r>
            <a:r>
              <a:rPr lang="fr-FR" b="0" i="0" dirty="0">
                <a:solidFill>
                  <a:srgbClr val="000000"/>
                </a:solidFill>
                <a:effectLst/>
                <a:highlight>
                  <a:srgbClr val="FBF9F7"/>
                </a:highlight>
                <a:latin typeface="Post Grotesk"/>
              </a:rPr>
              <a:t> your fingertips, gently massage the product into your skin using </a:t>
            </a:r>
            <a:r>
              <a:rPr lang="fr-FR" b="1" i="0" dirty="0">
                <a:solidFill>
                  <a:srgbClr val="000000"/>
                </a:solidFill>
                <a:effectLst/>
                <a:highlight>
                  <a:srgbClr val="FBF9F7"/>
                </a:highlight>
                <a:latin typeface="Post Grotesk"/>
              </a:rPr>
              <a:t>gentle upward movements </a:t>
            </a:r>
            <a:r>
              <a:rPr lang="fr-FR" b="0" i="0" dirty="0">
                <a:solidFill>
                  <a:srgbClr val="000000"/>
                </a:solidFill>
                <a:effectLst/>
                <a:highlight>
                  <a:srgbClr val="FBF9F7"/>
                </a:highlight>
                <a:latin typeface="Post Grotesk"/>
              </a:rPr>
              <a:t>over each part of your face and neck until it is completely absorbed. Finish by tapping the skin with your fingertips.</a:t>
            </a:r>
          </a:p>
          <a:p>
            <a:pPr algn="l"/>
            <a:endParaRPr lang="fr-FR" b="0" i="0" dirty="0">
              <a:solidFill>
                <a:srgbClr val="000000"/>
              </a:solidFill>
              <a:effectLst/>
              <a:highlight>
                <a:srgbClr val="F3EFE9"/>
              </a:highlight>
              <a:latin typeface="Post Grotesk"/>
            </a:endParaRPr>
          </a:p>
          <a:p>
            <a:pPr algn="l"/>
            <a:r>
              <a:rPr lang="fr-FR" b="1" i="0" dirty="0">
                <a:solidFill>
                  <a:srgbClr val="1A202C"/>
                </a:solidFill>
                <a:effectLst/>
                <a:highlight>
                  <a:srgbClr val="FBF9F7"/>
                </a:highlight>
                <a:latin typeface="Post Grotesk"/>
              </a:rPr>
              <a:t>Step 4</a:t>
            </a:r>
            <a:r>
              <a:rPr lang="fr-FR" b="0" i="0" dirty="0">
                <a:solidFill>
                  <a:srgbClr val="1A202C"/>
                </a:solidFill>
                <a:effectLst/>
                <a:highlight>
                  <a:srgbClr val="FBF9F7"/>
                </a:highlight>
                <a:latin typeface="Post Grotesk"/>
              </a:rPr>
              <a:t>: Moisturise your skin.</a:t>
            </a:r>
          </a:p>
          <a:p>
            <a:pPr algn="l"/>
            <a:r>
              <a:rPr lang="fr-FR" b="0" i="0" dirty="0" err="1">
                <a:solidFill>
                  <a:srgbClr val="000000"/>
                </a:solidFill>
                <a:effectLst/>
                <a:highlight>
                  <a:srgbClr val="FBF9F7"/>
                </a:highlight>
                <a:latin typeface="Post Grotesk"/>
              </a:rPr>
              <a:t>Moisturisers</a:t>
            </a:r>
            <a:r>
              <a:rPr lang="fr-FR" b="0" i="0" dirty="0">
                <a:solidFill>
                  <a:srgbClr val="000000"/>
                </a:solidFill>
                <a:effectLst/>
                <a:highlight>
                  <a:srgbClr val="FBF9F7"/>
                </a:highlight>
                <a:latin typeface="Post Grotesk"/>
              </a:rPr>
              <a:t> help prevent moisture loss by creating a protective barrier on the skin's surface, but they also help seal the ingredients of serums into the skin. Once the serum has been absorbed, apply a dab of </a:t>
            </a:r>
            <a:r>
              <a:rPr lang="fr-FR" b="0" i="0" u="sng" dirty="0">
                <a:solidFill>
                  <a:srgbClr val="1A202C"/>
                </a:solidFill>
                <a:effectLst/>
                <a:highlight>
                  <a:srgbClr val="FBF9F7"/>
                </a:highlight>
                <a:latin typeface="Post Grotesk"/>
                <a:hlinkClick r:id="rId4"/>
              </a:rPr>
              <a:t>moisturiser </a:t>
            </a:r>
            <a:r>
              <a:rPr lang="fr-FR" b="0" i="0" dirty="0">
                <a:solidFill>
                  <a:srgbClr val="000000"/>
                </a:solidFill>
                <a:effectLst/>
                <a:highlight>
                  <a:srgbClr val="FBF9F7"/>
                </a:highlight>
                <a:latin typeface="Post Grotesk"/>
              </a:rPr>
              <a:t>to the face and neck to lock the key ingredients into the skin.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131314"/>
                </a:solidFill>
                <a:effectLst/>
                <a:highlight>
                  <a:srgbClr val="FFFFFF"/>
                </a:highlight>
                <a:latin typeface="Inter"/>
              </a:rPr>
              <a:t>The cream has a much thicker texture than the serum. Its primary role is to protect the skin from external aggression and limit skin </a:t>
            </a:r>
            <a:r>
              <a:rPr lang="fr-FR" b="0" i="0" dirty="0" err="1">
                <a:solidFill>
                  <a:srgbClr val="131314"/>
                </a:solidFill>
                <a:effectLst/>
                <a:highlight>
                  <a:srgbClr val="FFFFFF"/>
                </a:highlight>
                <a:latin typeface="Inter"/>
              </a:rPr>
              <a:t>dehydration</a:t>
            </a:r>
            <a:r>
              <a:rPr lang="fr-FR" b="0" i="0" dirty="0">
                <a:solidFill>
                  <a:srgbClr val="131314"/>
                </a:solidFill>
                <a:effectLst/>
                <a:highlight>
                  <a:srgbClr val="FFFFFF"/>
                </a:highlight>
                <a:latin typeface="Inter"/>
              </a:rPr>
              <a:t> by </a:t>
            </a:r>
            <a:r>
              <a:rPr lang="fr-FR" b="0" i="0" dirty="0" err="1">
                <a:solidFill>
                  <a:srgbClr val="131314"/>
                </a:solidFill>
                <a:effectLst/>
                <a:highlight>
                  <a:srgbClr val="FFFFFF"/>
                </a:highlight>
                <a:latin typeface="Inter"/>
              </a:rPr>
              <a:t>reinforcing</a:t>
            </a:r>
            <a:r>
              <a:rPr lang="fr-FR" b="0" i="0" dirty="0">
                <a:solidFill>
                  <a:srgbClr val="131314"/>
                </a:solidFill>
                <a:effectLst/>
                <a:highlight>
                  <a:srgbClr val="FFFFFF"/>
                </a:highlight>
                <a:latin typeface="Inter"/>
              </a:rPr>
              <a:t> the hydrolipidic film. </a:t>
            </a:r>
            <a:endParaRPr lang="fr-FR" b="0" i="0" dirty="0">
              <a:solidFill>
                <a:srgbClr val="000000"/>
              </a:solidFill>
              <a:effectLst/>
              <a:highlight>
                <a:srgbClr val="FBF9F7"/>
              </a:highlight>
              <a:latin typeface="Post Grotesk"/>
            </a:endParaRPr>
          </a:p>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11</a:t>
            </a:fld>
            <a:endParaRPr lang="fr-FR"/>
          </a:p>
        </p:txBody>
      </p:sp>
    </p:spTree>
    <p:extLst>
      <p:ext uri="{BB962C8B-B14F-4D97-AF65-F5344CB8AC3E}">
        <p14:creationId xmlns:p14="http://schemas.microsoft.com/office/powerpoint/2010/main" val="2892669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endParaRPr lang="fr-FR" sz="1800" b="0" i="0" dirty="0">
              <a:solidFill>
                <a:srgbClr val="242424"/>
              </a:solidFill>
              <a:effectLst/>
              <a:highlight>
                <a:srgbClr val="FFFFFF"/>
              </a:highligh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12</a:t>
            </a:fld>
            <a:endParaRPr lang="fr-FR"/>
          </a:p>
        </p:txBody>
      </p:sp>
    </p:spTree>
    <p:extLst>
      <p:ext uri="{BB962C8B-B14F-4D97-AF65-F5344CB8AC3E}">
        <p14:creationId xmlns:p14="http://schemas.microsoft.com/office/powerpoint/2010/main" val="3580229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endParaRPr lang="fr-FR" sz="1800" b="0" i="0" dirty="0">
              <a:solidFill>
                <a:srgbClr val="242424"/>
              </a:solidFill>
              <a:effectLst/>
              <a:highlight>
                <a:srgbClr val="FFFFFF"/>
              </a:highligh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13</a:t>
            </a:fld>
            <a:endParaRPr lang="fr-FR"/>
          </a:p>
        </p:txBody>
      </p:sp>
    </p:spTree>
    <p:extLst>
      <p:ext uri="{BB962C8B-B14F-4D97-AF65-F5344CB8AC3E}">
        <p14:creationId xmlns:p14="http://schemas.microsoft.com/office/powerpoint/2010/main" val="1537173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endParaRPr lang="fr-FR" sz="1800" b="0" i="0" dirty="0">
              <a:solidFill>
                <a:srgbClr val="242424"/>
              </a:solidFill>
              <a:effectLst/>
              <a:highlight>
                <a:srgbClr val="FFFFFF"/>
              </a:highligh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14</a:t>
            </a:fld>
            <a:endParaRPr lang="fr-FR"/>
          </a:p>
        </p:txBody>
      </p:sp>
    </p:spTree>
    <p:extLst>
      <p:ext uri="{BB962C8B-B14F-4D97-AF65-F5344CB8AC3E}">
        <p14:creationId xmlns:p14="http://schemas.microsoft.com/office/powerpoint/2010/main" val="1411625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endParaRPr lang="fr-FR" sz="1800" b="0" i="0" dirty="0">
              <a:solidFill>
                <a:srgbClr val="242424"/>
              </a:solidFill>
              <a:effectLst/>
              <a:highlight>
                <a:srgbClr val="FFFFFF"/>
              </a:highligh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15</a:t>
            </a:fld>
            <a:endParaRPr lang="fr-FR"/>
          </a:p>
        </p:txBody>
      </p:sp>
    </p:spTree>
    <p:extLst>
      <p:ext uri="{BB962C8B-B14F-4D97-AF65-F5344CB8AC3E}">
        <p14:creationId xmlns:p14="http://schemas.microsoft.com/office/powerpoint/2010/main" val="1178038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endParaRPr lang="fr-FR" sz="1800" b="0" i="0" dirty="0">
              <a:solidFill>
                <a:srgbClr val="242424"/>
              </a:solidFill>
              <a:effectLst/>
              <a:highlight>
                <a:srgbClr val="FFFFFF"/>
              </a:highligh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16</a:t>
            </a:fld>
            <a:endParaRPr lang="fr-FR"/>
          </a:p>
        </p:txBody>
      </p:sp>
    </p:spTree>
    <p:extLst>
      <p:ext uri="{BB962C8B-B14F-4D97-AF65-F5344CB8AC3E}">
        <p14:creationId xmlns:p14="http://schemas.microsoft.com/office/powerpoint/2010/main" val="3350448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17</a:t>
            </a:fld>
            <a:endParaRPr lang="fr-FR"/>
          </a:p>
        </p:txBody>
      </p:sp>
    </p:spTree>
    <p:extLst>
      <p:ext uri="{BB962C8B-B14F-4D97-AF65-F5344CB8AC3E}">
        <p14:creationId xmlns:p14="http://schemas.microsoft.com/office/powerpoint/2010/main" val="3376102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Yon-Ka serums </a:t>
            </a:r>
            <a:r>
              <a:rPr lang="fr-FR" dirty="0"/>
              <a:t>and </a:t>
            </a:r>
            <a:r>
              <a:rPr lang="fr-FR" b="1" dirty="0"/>
              <a:t>Yon-Ka boosters </a:t>
            </a:r>
            <a:r>
              <a:rPr lang="fr-FR" dirty="0"/>
              <a:t>differ in their role, concentration of active ingredients and method of use, although both ranges aim to enhance daily skincare to meet the skin's specific needs.</a:t>
            </a: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18</a:t>
            </a:fld>
            <a:endParaRPr lang="fr-FR"/>
          </a:p>
        </p:txBody>
      </p:sp>
    </p:spTree>
    <p:extLst>
      <p:ext uri="{BB962C8B-B14F-4D97-AF65-F5344CB8AC3E}">
        <p14:creationId xmlns:p14="http://schemas.microsoft.com/office/powerpoint/2010/main" val="3833306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Key differences</a:t>
            </a:r>
          </a:p>
          <a:p>
            <a:pPr>
              <a:buFont typeface="+mj-lt"/>
              <a:buAutoNum type="arabicPeriod"/>
            </a:pPr>
            <a:r>
              <a:rPr lang="fr-FR" b="1" dirty="0"/>
              <a:t>Use</a:t>
            </a:r>
            <a:r>
              <a:rPr lang="fr-FR" dirty="0"/>
              <a:t>: Serums are often used directly on the skin under a cream, while boosters are added to a cream to enhance its benefits.</a:t>
            </a:r>
          </a:p>
          <a:p>
            <a:pPr>
              <a:buFont typeface="+mj-lt"/>
              <a:buAutoNum type="arabicPeriod"/>
            </a:pPr>
            <a:r>
              <a:rPr lang="fr-FR" b="1" dirty="0"/>
              <a:t>Function</a:t>
            </a:r>
            <a:r>
              <a:rPr lang="fr-FR" dirty="0"/>
              <a:t>: Serums act as specific intensive treatments, while boosters offer the flexibility to enrich a skincare product from time to time according to the skin's needs.</a:t>
            </a:r>
          </a:p>
          <a:p>
            <a:pPr>
              <a:buFont typeface="+mj-lt"/>
              <a:buAutoNum type="arabicPeriod"/>
            </a:pPr>
            <a:r>
              <a:rPr lang="fr-FR" b="1" dirty="0"/>
              <a:t>Concentration and targets</a:t>
            </a:r>
            <a:r>
              <a:rPr lang="fr-FR" dirty="0"/>
              <a:t>: boosters are particularly concentrated for a single objective, while serums are multi-benefit and can target complex issues.</a:t>
            </a:r>
          </a:p>
          <a:p>
            <a:pPr>
              <a:buFont typeface="+mj-lt"/>
              <a:buNone/>
            </a:pPr>
            <a:endParaRPr lang="fr-FR" dirty="0"/>
          </a:p>
          <a:p>
            <a:r>
              <a:rPr lang="fr-FR" dirty="0"/>
              <a:t>In short, integrating the two into a routine allows for a complementary approach: serums for a deep, long-lasting treatment, boosters for an adjusted, immediate response depending on the skin's external and internal conditions.</a:t>
            </a:r>
          </a:p>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19</a:t>
            </a:fld>
            <a:endParaRPr lang="fr-FR"/>
          </a:p>
        </p:txBody>
      </p:sp>
    </p:spTree>
    <p:extLst>
      <p:ext uri="{BB962C8B-B14F-4D97-AF65-F5344CB8AC3E}">
        <p14:creationId xmlns:p14="http://schemas.microsoft.com/office/powerpoint/2010/main" val="3855292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048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dirty="0"/>
          </a:p>
          <a:p>
            <a:r>
              <a:rPr lang="fr-FR" dirty="0"/>
              <a:t>PLAN :</a:t>
            </a:r>
          </a:p>
          <a:p>
            <a:r>
              <a:rPr lang="fr-FR" dirty="0"/>
              <a:t>What is a </a:t>
            </a:r>
            <a:r>
              <a:rPr lang="fr-FR" dirty="0" err="1"/>
              <a:t>serum</a:t>
            </a:r>
            <a:r>
              <a:rPr lang="fr-FR" dirty="0"/>
              <a:t>? </a:t>
            </a:r>
          </a:p>
          <a:p>
            <a:r>
              <a:rPr lang="fr-FR" dirty="0" err="1"/>
              <a:t>Benefits</a:t>
            </a:r>
            <a:r>
              <a:rPr lang="fr-FR" dirty="0"/>
              <a:t> of combining </a:t>
            </a:r>
            <a:r>
              <a:rPr lang="fr-FR" dirty="0" err="1"/>
              <a:t>serum</a:t>
            </a:r>
            <a:r>
              <a:rPr lang="fr-FR" dirty="0"/>
              <a:t> and </a:t>
            </a:r>
            <a:r>
              <a:rPr lang="fr-FR" dirty="0" err="1"/>
              <a:t>cream</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Yon-Ka</a:t>
            </a:r>
            <a:r>
              <a:rPr lang="fr-FR" dirty="0"/>
              <a:t> </a:t>
            </a:r>
            <a:r>
              <a:rPr lang="fr-FR" dirty="0" err="1"/>
              <a:t>serum</a:t>
            </a:r>
            <a:r>
              <a:rPr lang="fr-FR" dirty="0"/>
              <a:t> </a:t>
            </a:r>
            <a:r>
              <a:rPr lang="fr-FR" dirty="0" err="1"/>
              <a:t>offer</a:t>
            </a:r>
            <a:r>
              <a:rPr lang="fr-FR" dirty="0"/>
              <a:t> </a:t>
            </a:r>
            <a:r>
              <a:rPr lang="fr-FR" dirty="0" err="1"/>
              <a:t>reminder</a:t>
            </a:r>
            <a:endParaRPr lang="fr-FR" dirty="0"/>
          </a:p>
          <a:p>
            <a:r>
              <a:rPr lang="fr-FR" dirty="0" err="1"/>
              <a:t>Serum</a:t>
            </a:r>
            <a:r>
              <a:rPr lang="fr-FR" dirty="0"/>
              <a:t> vs booster</a:t>
            </a:r>
          </a:p>
          <a:p>
            <a:r>
              <a:rPr lang="fr-FR" dirty="0"/>
              <a:t>Our trainers' favourite combination of </a:t>
            </a:r>
            <a:r>
              <a:rPr lang="fr-FR" dirty="0" err="1"/>
              <a:t>serum</a:t>
            </a:r>
            <a:r>
              <a:rPr lang="fr-FR" dirty="0"/>
              <a:t> and cream.</a:t>
            </a:r>
          </a:p>
          <a:p>
            <a:endParaRPr lang="fr-FR" dirty="0"/>
          </a:p>
        </p:txBody>
      </p:sp>
      <p:sp>
        <p:nvSpPr>
          <p:cNvPr id="2048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DCFD2A-4031-4F46-B75E-F5CB0888B811}" type="slidenum">
              <a:rPr lang="fr-FR" smtClean="0"/>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baseline="0" dirty="0">
                <a:solidFill>
                  <a:schemeClr val="tx1"/>
                </a:solidFill>
                <a:effectLst/>
                <a:latin typeface="+mn-lt"/>
                <a:ea typeface="+mn-ea"/>
                <a:cs typeface="+mn-cs"/>
              </a:rPr>
              <a:t>DEFENSE+</a:t>
            </a:r>
          </a:p>
          <a:p>
            <a:endParaRPr lang="fr-FR" sz="1200" b="1"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Description</a:t>
            </a:r>
          </a:p>
          <a:p>
            <a:r>
              <a:rPr lang="fr-FR" sz="1200" b="0" i="0" kern="1200" dirty="0">
                <a:solidFill>
                  <a:schemeClr val="tx1"/>
                </a:solidFill>
                <a:effectLst/>
                <a:latin typeface="+mn-lt"/>
                <a:ea typeface="+mn-ea"/>
                <a:cs typeface="+mn-cs"/>
              </a:rPr>
              <a:t>Defense + is the ultimate anti-oxidant booster! This gentle, nourishing oil with pine bark polyphenols and pomegranate oil protects the skin against environmental aggressors (sun, pollution, cold...) and helps fight the signs of ageing. We love its 100% natural composition, its soothing active ingredients and its subtle aroma, which combines sweet orange and Yon-Ka Quintessence. Added to your everyday cream, this booster leaves your skin better protected, stronger </a:t>
            </a:r>
            <a:r>
              <a:rPr lang="fr-FR" sz="1200" b="0" i="0" kern="1200" baseline="0" dirty="0">
                <a:solidFill>
                  <a:schemeClr val="tx1"/>
                </a:solidFill>
                <a:effectLst/>
                <a:latin typeface="+mn-lt"/>
                <a:ea typeface="+mn-ea"/>
                <a:cs typeface="+mn-cs"/>
              </a:rPr>
              <a:t>and </a:t>
            </a:r>
            <a:r>
              <a:rPr lang="fr-FR" sz="1200" b="0" i="0" kern="1200" dirty="0">
                <a:solidFill>
                  <a:schemeClr val="tx1"/>
                </a:solidFill>
                <a:effectLst/>
                <a:latin typeface="+mn-lt"/>
                <a:ea typeface="+mn-ea"/>
                <a:cs typeface="+mn-cs"/>
              </a:rPr>
              <a:t>more radiant</a:t>
            </a:r>
            <a:r>
              <a:rPr lang="fr-FR" sz="1200" b="0" i="0" kern="1200" baseline="0" dirty="0">
                <a:solidFill>
                  <a:schemeClr val="tx1"/>
                </a:solidFill>
                <a:effectLst/>
                <a:latin typeface="+mn-lt"/>
                <a:ea typeface="+mn-ea"/>
                <a:cs typeface="+mn-cs"/>
              </a:rPr>
              <a:t>.</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Promise</a:t>
            </a:r>
          </a:p>
          <a:p>
            <a:r>
              <a:rPr lang="fr-FR" sz="1200" i="0" u="none" kern="1200" dirty="0">
                <a:solidFill>
                  <a:schemeClr val="tx1"/>
                </a:solidFill>
                <a:effectLst/>
                <a:latin typeface="+mn-lt"/>
                <a:ea typeface="+mn-ea"/>
                <a:cs typeface="+mn-cs"/>
              </a:rPr>
              <a:t>Protective oil rich in </a:t>
            </a:r>
            <a:r>
              <a:rPr lang="fr-FR" sz="1200" i="0" u="none" kern="1200" baseline="0" dirty="0">
                <a:solidFill>
                  <a:schemeClr val="tx1"/>
                </a:solidFill>
                <a:effectLst/>
                <a:latin typeface="+mn-lt"/>
                <a:ea typeface="+mn-ea"/>
                <a:cs typeface="+mn-cs"/>
              </a:rPr>
              <a:t>antioxidants </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Who is it for</a:t>
            </a:r>
            <a:r>
              <a:rPr lang="fr-FR" sz="1200" i="0" u="sng" kern="1200" baseline="0" dirty="0">
                <a:solidFill>
                  <a:schemeClr val="tx1"/>
                </a:solidFill>
                <a:effectLst/>
                <a:latin typeface="+mn-lt"/>
                <a:ea typeface="+mn-ea"/>
                <a:cs typeface="+mn-cs"/>
              </a:rPr>
              <a:t>?</a:t>
            </a:r>
          </a:p>
          <a:p>
            <a:r>
              <a:rPr lang="fr-FR" sz="1200" dirty="0">
                <a:solidFill>
                  <a:prstClr val="black"/>
                </a:solidFill>
                <a:latin typeface="Century Gothic" panose="020B0502020202020204" pitchFamily="34" charset="0"/>
              </a:rPr>
              <a:t>All skin types</a:t>
            </a:r>
          </a:p>
          <a:p>
            <a:r>
              <a:rPr lang="fr-FR" sz="1200" dirty="0">
                <a:solidFill>
                  <a:prstClr val="black"/>
                </a:solidFill>
                <a:latin typeface="Century Gothic" panose="020B0502020202020204" pitchFamily="34" charset="0"/>
              </a:rPr>
              <a:t>All ages</a:t>
            </a:r>
          </a:p>
          <a:p>
            <a:endParaRPr lang="fr-FR" sz="1200" dirty="0">
              <a:solidFill>
                <a:prstClr val="black"/>
              </a:solidFill>
              <a:latin typeface="Century Gothic" panose="020B0502020202020204" pitchFamily="34" charset="0"/>
            </a:endParaRPr>
          </a:p>
          <a:p>
            <a:pPr lvl="0">
              <a:defRPr/>
            </a:pPr>
            <a:r>
              <a:rPr lang="fr-FR" sz="1200" dirty="0">
                <a:solidFill>
                  <a:prstClr val="black"/>
                </a:solidFill>
                <a:latin typeface="Century Gothic" panose="020B0502020202020204" pitchFamily="34" charset="0"/>
              </a:rPr>
              <a:t>"I want to strengthen my skin's defences against oxidative stress".</a:t>
            </a:r>
          </a:p>
          <a:p>
            <a:pPr lvl="0">
              <a:defRPr/>
            </a:pPr>
            <a:r>
              <a:rPr lang="fr-FR" sz="1200" dirty="0">
                <a:solidFill>
                  <a:prstClr val="black">
                    <a:lumMod val="75000"/>
                    <a:lumOff val="25000"/>
                  </a:prstClr>
                </a:solidFill>
              </a:rPr>
              <a:t>"I </a:t>
            </a:r>
            <a:r>
              <a:rPr lang="fr-FR" sz="1200" dirty="0">
                <a:solidFill>
                  <a:prstClr val="black"/>
                </a:solidFill>
                <a:latin typeface="Century Gothic" panose="020B0502020202020204" pitchFamily="34" charset="0"/>
              </a:rPr>
              <a:t>have a dull, blotchy complexion. I want to protect my skin and restore its radiance.</a:t>
            </a:r>
          </a:p>
          <a:p>
            <a:pPr lvl="0">
              <a:defRPr/>
            </a:pPr>
            <a:r>
              <a:rPr lang="fr-FR" sz="1200" dirty="0">
                <a:solidFill>
                  <a:prstClr val="black"/>
                </a:solidFill>
                <a:latin typeface="Century Gothic" panose="020B0502020202020204" pitchFamily="34" charset="0"/>
              </a:rPr>
              <a:t>"I want to protect my skin from environmental aggressors that accelerate skin ageing".</a:t>
            </a: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Ingredients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Organic pine bark polyphenols and pomegranate oil: anti-oxidant, anti-ageing prevention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Pomegranate oil: antioxidant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Home use </a:t>
            </a:r>
          </a:p>
          <a:p>
            <a:r>
              <a:rPr lang="fr-FR" sz="1200" b="0" i="0" u="none" strike="noStrike" kern="1200" dirty="0">
                <a:solidFill>
                  <a:schemeClr val="tx1"/>
                </a:solidFill>
                <a:effectLst/>
                <a:latin typeface="+mn-lt"/>
                <a:ea typeface="+mn-ea"/>
                <a:cs typeface="+mn-cs"/>
              </a:rPr>
              <a:t>Morning and/or evening, remove make-up and cleanse your face and mist with the appropriate Yon-Ka Lotion. Place the appropriate cream in the palm of your hand and add 1 to 2 pumps of your </a:t>
            </a:r>
            <a:r>
              <a:rPr lang="fr-FR" sz="1200" b="1" i="0" u="none" strike="noStrike" kern="1200" dirty="0">
                <a:solidFill>
                  <a:schemeClr val="tx1"/>
                </a:solidFill>
                <a:effectLst/>
                <a:latin typeface="+mn-lt"/>
                <a:ea typeface="+mn-ea"/>
                <a:cs typeface="+mn-cs"/>
              </a:rPr>
              <a:t>Défense+</a:t>
            </a:r>
            <a:r>
              <a:rPr lang="fr-FR" sz="1200" b="0" i="0" u="none" strike="noStrike" kern="1200" dirty="0">
                <a:solidFill>
                  <a:schemeClr val="tx1"/>
                </a:solidFill>
                <a:effectLst/>
                <a:latin typeface="+mn-lt"/>
                <a:ea typeface="+mn-ea"/>
                <a:cs typeface="+mn-cs"/>
              </a:rPr>
              <a:t> booster. Mix the 2 products and apply this protective cocktail to your face and neck.</a:t>
            </a:r>
            <a:endParaRPr lang="fr-FR" sz="1200" i="0" u="sng" kern="1200" dirty="0">
              <a:solidFill>
                <a:schemeClr val="tx1"/>
              </a:solidFill>
              <a:effectLst/>
              <a:latin typeface="+mn-lt"/>
              <a:ea typeface="+mn-ea"/>
              <a:cs typeface="+mn-cs"/>
            </a:endParaRPr>
          </a:p>
          <a:p>
            <a:endParaRPr lang="fr-FR" sz="1200" b="0" i="0" u="sng" strike="noStrike" kern="1200" dirty="0">
              <a:solidFill>
                <a:schemeClr val="tx1"/>
              </a:solidFill>
              <a:effectLst/>
              <a:latin typeface="+mn-lt"/>
              <a:ea typeface="+mn-ea"/>
              <a:cs typeface="+mn-cs"/>
            </a:endParaRPr>
          </a:p>
          <a:p>
            <a:r>
              <a:rPr lang="fr-FR" sz="1200" b="0" i="0" u="sng" strike="noStrike" kern="1200" dirty="0">
                <a:solidFill>
                  <a:schemeClr val="tx1"/>
                </a:solidFill>
                <a:effectLst/>
                <a:latin typeface="+mn-lt"/>
                <a:ea typeface="+mn-ea"/>
                <a:cs typeface="+mn-cs"/>
              </a:rPr>
              <a:t>Tip</a:t>
            </a:r>
            <a:r>
              <a:rPr lang="fr-FR" sz="1200" b="0" i="0" u="none" strike="noStrike" kern="1200" baseline="0" dirty="0">
                <a:solidFill>
                  <a:schemeClr val="tx1"/>
                </a:solidFill>
                <a:effectLst/>
                <a:latin typeface="+mn-lt"/>
                <a:ea typeface="+mn-ea"/>
                <a:cs typeface="+mn-cs"/>
              </a:rPr>
              <a:t>s </a:t>
            </a:r>
          </a:p>
          <a:p>
            <a:r>
              <a:rPr lang="fr-FR" sz="1200" b="0" i="0" u="none" strike="noStrike" kern="1200" dirty="0">
                <a:solidFill>
                  <a:schemeClr val="tx1"/>
                </a:solidFill>
                <a:effectLst/>
                <a:latin typeface="+mn-lt"/>
                <a:ea typeface="+mn-ea"/>
                <a:cs typeface="+mn-cs"/>
              </a:rPr>
              <a:t>Has a hard day in a "hostile" environment (smoking, pollution, stress) taken its toll on your complexion? Apply Défense </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on its own at bedtime and wake up to a radiant complexion.</a:t>
            </a:r>
          </a:p>
          <a:p>
            <a:endParaRPr lang="fr-FR" sz="1200" b="0" i="0" u="sng"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Product benefits</a:t>
            </a:r>
          </a:p>
          <a:p>
            <a:pPr marL="171450" indent="-171450">
              <a:buFontTx/>
              <a:buChar char="-"/>
            </a:pPr>
            <a:r>
              <a:rPr lang="fr-FR" sz="1200" b="0" i="0" kern="1200" dirty="0">
                <a:solidFill>
                  <a:schemeClr val="tx1"/>
                </a:solidFill>
                <a:effectLst/>
                <a:latin typeface="+mn-lt"/>
                <a:ea typeface="+mn-ea"/>
                <a:cs typeface="+mn-cs"/>
              </a:rPr>
              <a:t>Contains 99.9% ingredients of natural origin </a:t>
            </a:r>
          </a:p>
          <a:p>
            <a:pPr marL="171450" indent="-171450">
              <a:buFontTx/>
              <a:buChar char="-"/>
            </a:pPr>
            <a:r>
              <a:rPr lang="fr-FR" sz="1200" b="0" i="0" kern="1200" dirty="0">
                <a:solidFill>
                  <a:schemeClr val="tx1"/>
                </a:solidFill>
                <a:effectLst/>
                <a:latin typeface="+mn-lt"/>
                <a:ea typeface="+mn-ea"/>
                <a:cs typeface="+mn-cs"/>
              </a:rPr>
              <a:t>+75% luminous complexion</a:t>
            </a:r>
          </a:p>
          <a:p>
            <a:pPr marL="171450" indent="-171450">
              <a:buFontTx/>
              <a:buChar char="-"/>
            </a:pPr>
            <a:r>
              <a:rPr lang="fr-FR" sz="1200" b="0" i="0" kern="1200" dirty="0">
                <a:solidFill>
                  <a:schemeClr val="tx1"/>
                </a:solidFill>
                <a:effectLst/>
                <a:latin typeface="+mn-lt"/>
                <a:ea typeface="+mn-ea"/>
                <a:cs typeface="+mn-cs"/>
              </a:rPr>
              <a:t>Protects the skin from pollution </a:t>
            </a:r>
          </a:p>
          <a:p>
            <a:pPr marL="171450" indent="-171450">
              <a:buFontTx/>
              <a:buChar char="-"/>
            </a:pPr>
            <a:r>
              <a:rPr lang="fr-FR" sz="1200" b="0" i="0" kern="1200" dirty="0">
                <a:solidFill>
                  <a:schemeClr val="tx1"/>
                </a:solidFill>
                <a:effectLst/>
                <a:latin typeface="+mn-lt"/>
                <a:ea typeface="+mn-ea"/>
                <a:cs typeface="+mn-cs"/>
              </a:rPr>
              <a:t>The complexion is luminous and relaxed </a:t>
            </a:r>
          </a:p>
          <a:p>
            <a:pPr marL="171450" indent="-171450">
              <a:buFontTx/>
              <a:buChar char="-"/>
            </a:pPr>
            <a:r>
              <a:rPr lang="fr-FR" sz="1200" b="0" i="0" kern="1200" dirty="0">
                <a:solidFill>
                  <a:schemeClr val="tx1"/>
                </a:solidFill>
                <a:effectLst/>
                <a:latin typeface="+mn-lt"/>
                <a:ea typeface="+mn-ea"/>
                <a:cs typeface="+mn-cs"/>
              </a:rPr>
              <a:t>Suitable for all skin types </a:t>
            </a:r>
            <a:endParaRPr lang="fr-FR" sz="1200" b="0" i="0" u="sng" kern="1200" baseline="0" dirty="0">
              <a:solidFill>
                <a:schemeClr val="tx1"/>
              </a:solidFill>
              <a:effectLst/>
              <a:latin typeface="+mn-lt"/>
              <a:ea typeface="+mn-ea"/>
              <a:cs typeface="+mn-cs"/>
            </a:endParaRPr>
          </a:p>
          <a:p>
            <a:endParaRPr lang="fr-FR" b="1" dirty="0"/>
          </a:p>
          <a:p>
            <a:r>
              <a:rPr lang="fr-FR" sz="1200" b="1" i="0" kern="1200" baseline="0" dirty="0">
                <a:solidFill>
                  <a:schemeClr val="tx1"/>
                </a:solidFill>
                <a:effectLst/>
                <a:latin typeface="+mn-lt"/>
                <a:ea typeface="+mn-ea"/>
                <a:cs typeface="+mn-cs"/>
              </a:rPr>
              <a:t>HYDRA+</a:t>
            </a:r>
          </a:p>
          <a:p>
            <a:endParaRPr lang="fr-FR" sz="1200" b="1"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Description</a:t>
            </a:r>
          </a:p>
          <a:p>
            <a:r>
              <a:rPr lang="fr-FR" sz="1200" b="0" i="0" kern="1200" dirty="0">
                <a:solidFill>
                  <a:schemeClr val="tx1"/>
                </a:solidFill>
                <a:effectLst/>
                <a:latin typeface="+mn-lt"/>
                <a:ea typeface="+mn-ea"/>
                <a:cs typeface="+mn-cs"/>
              </a:rPr>
              <a:t>An excellent booster for all types of dehydrated skin, Hydra + immediately reduces tightness and roughness! Ultra-moisturising and </a:t>
            </a:r>
            <a:r>
              <a:rPr lang="fr-FR" sz="1200" b="0" i="0" kern="1200" dirty="0" err="1">
                <a:solidFill>
                  <a:schemeClr val="tx1"/>
                </a:solidFill>
                <a:effectLst/>
                <a:latin typeface="+mn-lt"/>
                <a:ea typeface="+mn-ea"/>
                <a:cs typeface="+mn-cs"/>
              </a:rPr>
              <a:t>rich in vitamins</a:t>
            </a:r>
            <a:r>
              <a:rPr lang="fr-FR" sz="1200" b="0" i="0" kern="1200" dirty="0">
                <a:solidFill>
                  <a:schemeClr val="tx1"/>
                </a:solidFill>
                <a:effectLst/>
                <a:latin typeface="+mn-lt"/>
                <a:ea typeface="+mn-ea"/>
                <a:cs typeface="+mn-cs"/>
              </a:rPr>
              <a:t>, a few drops added to your day or night cream are all you need to personalise your skin care to suit your needs. Very quickly, the skin becomes supple, rebalanced and radiant. We love its 100% natural blackcurrant scent and the speed with which the skin becomes softer, more comfortable and more radiant.</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Promise</a:t>
            </a:r>
          </a:p>
          <a:p>
            <a:r>
              <a:rPr lang="fr-FR" sz="1200" i="0" u="none" kern="1200" dirty="0">
                <a:solidFill>
                  <a:schemeClr val="tx1"/>
                </a:solidFill>
                <a:effectLst/>
                <a:latin typeface="+mn-lt"/>
                <a:ea typeface="+mn-ea"/>
                <a:cs typeface="+mn-cs"/>
              </a:rPr>
              <a:t>Ultra-moisturising solution</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Who is it for</a:t>
            </a:r>
            <a:r>
              <a:rPr lang="fr-FR" sz="1200" i="0" u="sng" kern="1200" baseline="0" dirty="0">
                <a:solidFill>
                  <a:schemeClr val="tx1"/>
                </a:solidFill>
                <a:effectLst/>
                <a:latin typeface="+mn-lt"/>
                <a:ea typeface="+mn-ea"/>
                <a:cs typeface="+mn-cs"/>
              </a:rPr>
              <a:t>?</a:t>
            </a:r>
          </a:p>
          <a:p>
            <a:r>
              <a:rPr lang="fr-FR" sz="1200" dirty="0">
                <a:solidFill>
                  <a:prstClr val="black"/>
                </a:solidFill>
                <a:latin typeface="Century Gothic" panose="020B0502020202020204" pitchFamily="34" charset="0"/>
              </a:rPr>
              <a:t>Dehydrated and sensitive skin</a:t>
            </a:r>
          </a:p>
          <a:p>
            <a:r>
              <a:rPr lang="fr-FR" sz="1200" dirty="0">
                <a:solidFill>
                  <a:prstClr val="black"/>
                </a:solidFill>
                <a:latin typeface="Century Gothic" panose="020B0502020202020204" pitchFamily="34" charset="0"/>
              </a:rPr>
              <a:t>All ages</a:t>
            </a:r>
          </a:p>
          <a:p>
            <a:endParaRPr lang="fr-FR" sz="1200" dirty="0">
              <a:solidFill>
                <a:prstClr val="black"/>
              </a:solidFill>
              <a:latin typeface="Century Gothic" panose="020B0502020202020204" pitchFamily="34" charset="0"/>
            </a:endParaRPr>
          </a:p>
          <a:p>
            <a:pPr lvl="0">
              <a:defRPr/>
            </a:pPr>
            <a:r>
              <a:rPr lang="fr-FR" sz="1200" dirty="0">
                <a:solidFill>
                  <a:prstClr val="black"/>
                </a:solidFill>
                <a:latin typeface="Century Gothic" panose="020B0502020202020204" pitchFamily="34" charset="0"/>
              </a:rPr>
              <a:t>"After the summer, I feel like my cream is no longer enough for me".</a:t>
            </a:r>
          </a:p>
          <a:p>
            <a:pPr lvl="0">
              <a:defRPr/>
            </a:pPr>
            <a:r>
              <a:rPr lang="fr-FR" sz="1200" dirty="0">
                <a:solidFill>
                  <a:prstClr val="black"/>
                </a:solidFill>
                <a:latin typeface="Century Gothic" panose="020B0502020202020204" pitchFamily="34" charset="0"/>
              </a:rPr>
              <a:t>"I have combination skin but my skin pulls".</a:t>
            </a: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Ingredients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PCA: moisturiser (pyrrolidone carboxylic acid)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Vegetable glycerine: moisturising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Blackcurrant and raspberry: soothing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Home use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Morning and/or evening, after cleansing and removing make-up and misting with the appropriate Yon-Ka Lotion, improve your skin's hydration by customising your treatment with the Hydra </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booster. Depending on your skin's needs, place a small amount of your usual cream in the palm of your hand. Add 1 to 2 pumps of Hydra </a:t>
            </a:r>
            <a:r>
              <a:rPr lang="fr-FR" sz="1200" b="1" i="0" u="none" strike="noStrike" kern="1200" dirty="0">
                <a:solidFill>
                  <a:schemeClr val="tx1"/>
                </a:solidFill>
                <a:effectLst/>
                <a:latin typeface="+mn-lt"/>
                <a:ea typeface="+mn-ea"/>
                <a:cs typeface="+mn-cs"/>
              </a:rPr>
              <a:t>+</a:t>
            </a:r>
            <a:r>
              <a:rPr lang="fr-FR" sz="1200" b="0" i="0" u="none" strike="noStrike" kern="1200" dirty="0">
                <a:solidFill>
                  <a:schemeClr val="tx1"/>
                </a:solidFill>
                <a:effectLst/>
                <a:latin typeface="+mn-lt"/>
                <a:ea typeface="+mn-ea"/>
                <a:cs typeface="+mn-cs"/>
              </a:rPr>
              <a:t>. Mix the 2 products together and apply to the face and neck</a:t>
            </a:r>
            <a:r>
              <a:rPr lang="fr-FR" sz="1200" b="1" i="0" u="none" strike="noStrike" kern="1200" dirty="0">
                <a:solidFill>
                  <a:schemeClr val="tx1"/>
                </a:solidFill>
                <a:effectLst/>
                <a:latin typeface="+mn-lt"/>
                <a:ea typeface="+mn-ea"/>
                <a:cs typeface="+mn-cs"/>
              </a:rPr>
              <a:t>. </a:t>
            </a:r>
            <a:endParaRPr lang="fr-FR" sz="1200" b="0" i="0" u="none" strike="noStrike" kern="1200" dirty="0">
              <a:solidFill>
                <a:schemeClr val="tx1"/>
              </a:solidFill>
              <a:effectLst/>
              <a:latin typeface="+mn-lt"/>
              <a:ea typeface="+mn-ea"/>
              <a:cs typeface="+mn-cs"/>
            </a:endParaRPr>
          </a:p>
          <a:p>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dirty="0">
                <a:solidFill>
                  <a:schemeClr val="tx1"/>
                </a:solidFill>
                <a:effectLst/>
                <a:latin typeface="+mn-lt"/>
                <a:ea typeface="+mn-ea"/>
                <a:cs typeface="+mn-cs"/>
              </a:rPr>
              <a:t>Use in the treatment room</a:t>
            </a:r>
          </a:p>
          <a:p>
            <a:pPr lvl="0">
              <a:defRPr/>
            </a:pPr>
            <a:r>
              <a:rPr lang="fr-FR" sz="1200" dirty="0">
                <a:solidFill>
                  <a:prstClr val="black"/>
                </a:solidFill>
                <a:latin typeface="Century Gothic" panose="020B0502020202020204" pitchFamily="34" charset="0"/>
              </a:rPr>
              <a:t>- Extraction of blackheads</a:t>
            </a:r>
          </a:p>
          <a:p>
            <a:pPr lvl="0">
              <a:spcAft>
                <a:spcPts val="600"/>
              </a:spcAft>
              <a:defRPr/>
            </a:pPr>
            <a:r>
              <a:rPr lang="fr-FR" sz="1200" dirty="0">
                <a:solidFill>
                  <a:prstClr val="black"/>
                </a:solidFill>
                <a:latin typeface="Century Gothic" panose="020B0502020202020204" pitchFamily="34" charset="0"/>
              </a:rPr>
              <a:t>- End of treatment mixed with Yon-Ka adapted cream</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sng" strike="noStrike" kern="1200" dirty="0">
              <a:solidFill>
                <a:schemeClr val="tx1"/>
              </a:solidFill>
              <a:effectLst/>
              <a:latin typeface="+mn-lt"/>
              <a:ea typeface="+mn-ea"/>
              <a:cs typeface="+mn-cs"/>
            </a:endParaRPr>
          </a:p>
          <a:p>
            <a:r>
              <a:rPr lang="fr-FR" sz="1200" b="0" i="0" u="sng" strike="noStrike" kern="1200" dirty="0">
                <a:solidFill>
                  <a:schemeClr val="tx1"/>
                </a:solidFill>
                <a:effectLst/>
                <a:latin typeface="+mn-lt"/>
                <a:ea typeface="+mn-ea"/>
                <a:cs typeface="+mn-cs"/>
              </a:rPr>
              <a:t>Tip</a:t>
            </a:r>
            <a:r>
              <a:rPr lang="fr-FR" sz="1200" b="0" i="0" u="none" strike="noStrike" kern="1200" baseline="0" dirty="0">
                <a:solidFill>
                  <a:schemeClr val="tx1"/>
                </a:solidFill>
                <a:effectLst/>
                <a:latin typeface="+mn-lt"/>
                <a:ea typeface="+mn-ea"/>
                <a:cs typeface="+mn-cs"/>
              </a:rPr>
              <a:t>s </a:t>
            </a:r>
          </a:p>
          <a:p>
            <a:r>
              <a:rPr lang="fr-FR" sz="1200" b="0" i="0" u="none" strike="noStrike" kern="1200" dirty="0">
                <a:solidFill>
                  <a:schemeClr val="tx1"/>
                </a:solidFill>
                <a:effectLst/>
                <a:latin typeface="+mn-lt"/>
                <a:ea typeface="+mn-ea"/>
                <a:cs typeface="+mn-cs"/>
              </a:rPr>
              <a:t>Hydra </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combined with your usual cream will also help set your make-up.</a:t>
            </a:r>
          </a:p>
          <a:p>
            <a:endParaRPr lang="fr-FR" sz="1200" b="0" i="0" u="none" strike="noStrike" kern="1200" baseline="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Product benefits</a:t>
            </a:r>
          </a:p>
          <a:p>
            <a:pPr marL="171450" indent="-171450">
              <a:buFontTx/>
              <a:buChar char="-"/>
            </a:pPr>
            <a:r>
              <a:rPr lang="fr-FR" sz="1200" b="0" i="0" u="none" strike="noStrike" kern="1200" dirty="0">
                <a:solidFill>
                  <a:schemeClr val="tx1"/>
                </a:solidFill>
                <a:effectLst/>
                <a:latin typeface="+mn-lt"/>
                <a:ea typeface="+mn-ea"/>
                <a:cs typeface="+mn-cs"/>
              </a:rPr>
              <a:t>Contains 94% ingredients of natural origin </a:t>
            </a:r>
          </a:p>
          <a:p>
            <a:pPr marL="171450" indent="-171450">
              <a:buFontTx/>
              <a:buChar char="-"/>
            </a:pPr>
            <a:r>
              <a:rPr lang="fr-FR" sz="1200" b="0" i="0" u="none" strike="noStrike" kern="1200" dirty="0">
                <a:solidFill>
                  <a:schemeClr val="tx1"/>
                </a:solidFill>
                <a:effectLst/>
                <a:latin typeface="+mn-lt"/>
                <a:ea typeface="+mn-ea"/>
                <a:cs typeface="+mn-cs"/>
              </a:rPr>
              <a:t>+30% hydration</a:t>
            </a:r>
          </a:p>
          <a:p>
            <a:pPr marL="171450" indent="-171450">
              <a:buFontTx/>
              <a:buChar char="-"/>
            </a:pPr>
            <a:r>
              <a:rPr lang="fr-FR" sz="1200" b="0" i="0" u="none" strike="noStrike" kern="1200" dirty="0">
                <a:solidFill>
                  <a:schemeClr val="tx1"/>
                </a:solidFill>
                <a:effectLst/>
                <a:latin typeface="+mn-lt"/>
                <a:ea typeface="+mn-ea"/>
                <a:cs typeface="+mn-cs"/>
              </a:rPr>
              <a:t>Skin is supple, comforted and luminous </a:t>
            </a:r>
          </a:p>
          <a:p>
            <a:pPr marL="171450" indent="-171450">
              <a:buFontTx/>
              <a:buChar char="-"/>
            </a:pPr>
            <a:r>
              <a:rPr lang="fr-FR" sz="1200" b="0" i="0" u="none" strike="noStrike" kern="1200" dirty="0">
                <a:solidFill>
                  <a:schemeClr val="tx1"/>
                </a:solidFill>
                <a:effectLst/>
                <a:latin typeface="+mn-lt"/>
                <a:ea typeface="+mn-ea"/>
                <a:cs typeface="+mn-cs"/>
              </a:rPr>
              <a:t>Boosts and customises your day and night care</a:t>
            </a:r>
          </a:p>
          <a:p>
            <a:pPr marL="171450" indent="-171450">
              <a:buFontTx/>
              <a:buChar char="-"/>
            </a:pPr>
            <a:endParaRPr lang="fr-FR" sz="1200" b="0" i="0" u="sng" kern="1200" baseline="0" dirty="0">
              <a:solidFill>
                <a:schemeClr val="tx1"/>
              </a:solidFill>
              <a:effectLst/>
              <a:latin typeface="+mn-lt"/>
              <a:ea typeface="+mn-ea"/>
              <a:cs typeface="+mn-cs"/>
            </a:endParaRPr>
          </a:p>
          <a:p>
            <a:r>
              <a:rPr lang="fr-FR" sz="1200" b="1" i="0" kern="1200" baseline="0" dirty="0">
                <a:solidFill>
                  <a:schemeClr val="tx1"/>
                </a:solidFill>
                <a:effectLst/>
                <a:latin typeface="+mn-lt"/>
                <a:ea typeface="+mn-ea"/>
                <a:cs typeface="+mn-cs"/>
              </a:rPr>
              <a:t>NUTRI+</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Description</a:t>
            </a:r>
          </a:p>
          <a:p>
            <a:r>
              <a:rPr lang="fr-FR" sz="1200" b="0" i="0" kern="1200" dirty="0">
                <a:solidFill>
                  <a:schemeClr val="tx1"/>
                </a:solidFill>
                <a:effectLst/>
                <a:latin typeface="+mn-lt"/>
                <a:ea typeface="+mn-ea"/>
                <a:cs typeface="+mn-cs"/>
              </a:rPr>
              <a:t>Nutri + is the best booster for dry skin and all skin that's down on form! A real SOS treatment, this energising oil, bursting with vitamins E and F, nourishes and revitalises skin that has been badly damaged by the stresses of everyday life (climate, fatigue, pollution...). A few drops added to your day or night cream are all you need to personalise your skincare routine according to your needs, to give your skin comfort, tone and radiance. We love its regenerating action and the invigorating aromatic scent of the 5 essential oils in Quintessence Yon-Ka.</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Promise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prstClr val="black"/>
                </a:solidFill>
                <a:latin typeface="Century Gothic" panose="020B0502020202020204" pitchFamily="34" charset="0"/>
              </a:rPr>
              <a:t>Nutri-energising oil</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Who is it for</a:t>
            </a:r>
            <a:r>
              <a:rPr lang="fr-FR" sz="1200" i="0" u="sng" kern="1200" baseline="0" dirty="0">
                <a:solidFill>
                  <a:schemeClr val="tx1"/>
                </a:solidFill>
                <a:effectLst/>
                <a:latin typeface="+mn-lt"/>
                <a:ea typeface="+mn-ea"/>
                <a:cs typeface="+mn-cs"/>
              </a:rPr>
              <a:t>?</a:t>
            </a:r>
          </a:p>
          <a:p>
            <a:r>
              <a:rPr lang="fr-FR" sz="1200" dirty="0">
                <a:solidFill>
                  <a:prstClr val="black"/>
                </a:solidFill>
                <a:latin typeface="Century Gothic" panose="020B0502020202020204" pitchFamily="34" charset="0"/>
              </a:rPr>
              <a:t>All skin types, especially for dry and sensitised skin</a:t>
            </a:r>
          </a:p>
          <a:p>
            <a:r>
              <a:rPr lang="fr-FR" sz="1200" dirty="0">
                <a:solidFill>
                  <a:prstClr val="black"/>
                </a:solidFill>
                <a:latin typeface="Century Gothic" panose="020B0502020202020204" pitchFamily="34" charset="0"/>
              </a:rPr>
              <a:t>All ages</a:t>
            </a:r>
          </a:p>
          <a:p>
            <a:pPr lvl="0">
              <a:defRPr/>
            </a:pPr>
            <a:endParaRPr lang="fr-FR" dirty="0">
              <a:solidFill>
                <a:prstClr val="black"/>
              </a:solidFill>
              <a:latin typeface="Century Gothic" panose="020B0502020202020204" pitchFamily="34" charset="0"/>
            </a:endParaRPr>
          </a:p>
          <a:p>
            <a:pPr lvl="0">
              <a:defRPr/>
            </a:pPr>
            <a:r>
              <a:rPr lang="fr-FR" sz="1200" dirty="0">
                <a:solidFill>
                  <a:prstClr val="black"/>
                </a:solidFill>
                <a:latin typeface="Century Gothic" panose="020B0502020202020204" pitchFamily="34" charset="0"/>
              </a:rPr>
              <a:t>"Winter is approaching and my skin feels tight, uncomfortable and rough to the touch".</a:t>
            </a:r>
          </a:p>
          <a:p>
            <a:pPr lvl="0">
              <a:defRPr/>
            </a:pPr>
            <a:r>
              <a:rPr lang="fr-FR" sz="1200" dirty="0">
                <a:solidFill>
                  <a:prstClr val="black"/>
                </a:solidFill>
                <a:latin typeface="Century Gothic" panose="020B0502020202020204" pitchFamily="34" charset="0"/>
              </a:rPr>
              <a:t>"At the change of seasons, my skin seems tired, I'd like to give it a little more energy".</a:t>
            </a: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Ingredients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Cereal germ oil: nourishing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solidFill>
                  <a:schemeClr val="tx1">
                    <a:lumMod val="85000"/>
                    <a:lumOff val="15000"/>
                  </a:schemeClr>
                </a:solidFill>
              </a:rPr>
              <a:t>Vitamins E and F (from linseed, soya and sunflower oil): anti-dehydrating.</a:t>
            </a:r>
            <a:endPar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Home use </a:t>
            </a:r>
          </a:p>
          <a:p>
            <a:r>
              <a:rPr lang="fr-FR" sz="1200" b="0" i="0" u="none" strike="noStrike" kern="1200" dirty="0">
                <a:solidFill>
                  <a:schemeClr val="tx1"/>
                </a:solidFill>
                <a:effectLst/>
                <a:latin typeface="+mn-lt"/>
                <a:ea typeface="+mn-ea"/>
                <a:cs typeface="+mn-cs"/>
              </a:rPr>
              <a:t>Morning and/or evening, after removing make-up/cleansing and misting with the appropriate Yon-Ka Lotion, mix 1 to 2 pumps of Nutri </a:t>
            </a:r>
            <a:r>
              <a:rPr lang="fr-FR" sz="1200" b="1" i="0" u="none" strike="noStrike" kern="1200" dirty="0">
                <a:solidFill>
                  <a:schemeClr val="tx1"/>
                </a:solidFill>
                <a:effectLst/>
                <a:latin typeface="+mn-lt"/>
                <a:ea typeface="+mn-ea"/>
                <a:cs typeface="+mn-cs"/>
              </a:rPr>
              <a:t>+</a:t>
            </a:r>
            <a:r>
              <a:rPr lang="fr-FR" sz="1200" b="0" i="0" u="none" strike="noStrike" kern="1200" dirty="0">
                <a:solidFill>
                  <a:schemeClr val="tx1"/>
                </a:solidFill>
                <a:effectLst/>
                <a:latin typeface="+mn-lt"/>
                <a:ea typeface="+mn-ea"/>
                <a:cs typeface="+mn-cs"/>
              </a:rPr>
              <a:t> in the palm of your hand with your usual treatment cream. Gently massage this nourishing cocktail into the face and neck. Nutri </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helps to nourish and regenerate the skin, and is suitable for both dry and oily skin. It helps balance the skin'</a:t>
            </a:r>
            <a:r>
              <a:rPr lang="fr-FR" sz="1200" b="0" i="0" u="none" strike="noStrike" kern="1200" dirty="0" err="1">
                <a:solidFill>
                  <a:schemeClr val="tx1"/>
                </a:solidFill>
                <a:effectLst/>
                <a:latin typeface="+mn-lt"/>
                <a:ea typeface="+mn-ea"/>
                <a:cs typeface="+mn-cs"/>
              </a:rPr>
              <a:t>s hydrolipidic </a:t>
            </a:r>
            <a:r>
              <a:rPr lang="fr-FR" sz="1200" b="0" i="0" u="none" strike="noStrike" kern="1200" dirty="0">
                <a:solidFill>
                  <a:schemeClr val="tx1"/>
                </a:solidFill>
                <a:effectLst/>
                <a:latin typeface="+mn-lt"/>
                <a:ea typeface="+mn-ea"/>
                <a:cs typeface="+mn-cs"/>
              </a:rPr>
              <a:t>film and provides a truly tailor-made skin care product. It reduces the drying effects of the sun, cold, wind and certain treatments that may have damaged or stripped the skin. </a:t>
            </a:r>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dirty="0">
                <a:solidFill>
                  <a:schemeClr val="tx1"/>
                </a:solidFill>
                <a:effectLst/>
                <a:latin typeface="+mn-lt"/>
                <a:ea typeface="+mn-ea"/>
                <a:cs typeface="+mn-cs"/>
              </a:rPr>
              <a:t>Use in the treatment room</a:t>
            </a:r>
          </a:p>
          <a:p>
            <a:pPr lvl="0">
              <a:defRPr/>
            </a:pPr>
            <a:r>
              <a:rPr lang="fr-FR" sz="1200" dirty="0">
                <a:solidFill>
                  <a:prstClr val="black"/>
                </a:solidFill>
                <a:latin typeface="Century Gothic" panose="020B0502020202020204" pitchFamily="34" charset="0"/>
              </a:rPr>
              <a:t>- Massage</a:t>
            </a:r>
          </a:p>
          <a:p>
            <a:pPr lvl="0">
              <a:defRPr/>
            </a:pPr>
            <a:r>
              <a:rPr lang="fr-FR" sz="1200" dirty="0">
                <a:solidFill>
                  <a:prstClr val="black"/>
                </a:solidFill>
                <a:latin typeface="Century Gothic" panose="020B0502020202020204" pitchFamily="34" charset="0"/>
              </a:rPr>
              <a:t>- End of treatment mixed with Yon-Ka adapted cream</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sng" strike="noStrike" kern="1200" dirty="0">
              <a:solidFill>
                <a:schemeClr val="tx1"/>
              </a:solidFill>
              <a:effectLst/>
              <a:latin typeface="+mn-lt"/>
              <a:ea typeface="+mn-ea"/>
              <a:cs typeface="+mn-cs"/>
            </a:endParaRPr>
          </a:p>
          <a:p>
            <a:r>
              <a:rPr lang="fr-FR" sz="1200" b="0" i="0" u="sng" strike="noStrike" kern="1200" dirty="0">
                <a:solidFill>
                  <a:schemeClr val="tx1"/>
                </a:solidFill>
                <a:effectLst/>
                <a:latin typeface="+mn-lt"/>
                <a:ea typeface="+mn-ea"/>
                <a:cs typeface="+mn-cs"/>
              </a:rPr>
              <a:t>Tip</a:t>
            </a:r>
            <a:r>
              <a:rPr lang="fr-FR" sz="1200" b="0" i="0" u="none" strike="noStrike" kern="1200" baseline="0" dirty="0">
                <a:solidFill>
                  <a:schemeClr val="tx1"/>
                </a:solidFill>
                <a:effectLst/>
                <a:latin typeface="+mn-lt"/>
                <a:ea typeface="+mn-ea"/>
                <a:cs typeface="+mn-cs"/>
              </a:rPr>
              <a:t>s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It can be used alone in the evening</a:t>
            </a:r>
            <a:endParaRPr lang="fr-FR" sz="1200" i="0" u="sng" kern="1200" dirty="0">
              <a:solidFill>
                <a:schemeClr val="tx1"/>
              </a:solidFill>
              <a:effectLst/>
              <a:latin typeface="+mn-lt"/>
              <a:ea typeface="+mn-ea"/>
              <a:cs typeface="+mn-cs"/>
            </a:endParaRPr>
          </a:p>
          <a:p>
            <a:endParaRPr lang="fr-FR" sz="1200" b="0" i="0" u="none" strike="noStrike" kern="1200" baseline="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Product benefits</a:t>
            </a:r>
          </a:p>
          <a:p>
            <a:pPr marL="171450" indent="-171450">
              <a:buFontTx/>
              <a:buChar char="-"/>
            </a:pPr>
            <a:r>
              <a:rPr lang="fr-FR" sz="1200" b="0" i="0" u="none" strike="noStrike" kern="1200" dirty="0">
                <a:solidFill>
                  <a:schemeClr val="tx1"/>
                </a:solidFill>
                <a:effectLst/>
                <a:latin typeface="+mn-lt"/>
                <a:ea typeface="+mn-ea"/>
                <a:cs typeface="+mn-cs"/>
              </a:rPr>
              <a:t>Contains 99.8% ingredients of natural origin</a:t>
            </a:r>
          </a:p>
          <a:p>
            <a:pPr marL="171450" indent="-171450">
              <a:buFontTx/>
              <a:buChar char="-"/>
            </a:pPr>
            <a:r>
              <a:rPr lang="fr-FR" sz="1200" b="0" i="0" u="none" strike="noStrike" kern="1200" dirty="0">
                <a:solidFill>
                  <a:schemeClr val="tx1"/>
                </a:solidFill>
                <a:effectLst/>
                <a:latin typeface="+mn-lt"/>
                <a:ea typeface="+mn-ea"/>
                <a:cs typeface="+mn-cs"/>
              </a:rPr>
              <a:t>+89% </a:t>
            </a:r>
            <a:r>
              <a:rPr lang="fr-FR" sz="1200" b="0" i="0" u="none" strike="noStrike" kern="1200" baseline="0" dirty="0">
                <a:solidFill>
                  <a:schemeClr val="tx1"/>
                </a:solidFill>
                <a:effectLst/>
                <a:latin typeface="+mn-lt"/>
                <a:ea typeface="+mn-ea"/>
                <a:cs typeface="+mn-cs"/>
              </a:rPr>
              <a:t>nourished skin</a:t>
            </a:r>
            <a:endParaRPr lang="fr-FR" sz="1200" b="0" i="0" u="none" strike="noStrike" kern="1200" dirty="0">
              <a:solidFill>
                <a:schemeClr val="tx1"/>
              </a:solidFill>
              <a:effectLst/>
              <a:latin typeface="+mn-lt"/>
              <a:ea typeface="+mn-ea"/>
              <a:cs typeface="+mn-cs"/>
            </a:endParaRPr>
          </a:p>
          <a:p>
            <a:pPr marL="171450" indent="-171450">
              <a:buFontTx/>
              <a:buChar char="-"/>
            </a:pPr>
            <a:r>
              <a:rPr lang="fr-FR" sz="1200" b="0" i="0" u="none" strike="noStrike" kern="1200" dirty="0">
                <a:solidFill>
                  <a:schemeClr val="tx1"/>
                </a:solidFill>
                <a:effectLst/>
                <a:latin typeface="+mn-lt"/>
                <a:ea typeface="+mn-ea"/>
                <a:cs typeface="+mn-cs"/>
              </a:rPr>
              <a:t>Intensely nourishes, boosts day and night care </a:t>
            </a:r>
          </a:p>
          <a:p>
            <a:pPr marL="171450" indent="-171450">
              <a:buFontTx/>
              <a:buChar char="-"/>
            </a:pPr>
            <a:r>
              <a:rPr lang="fr-FR" sz="1200" b="0" i="0" u="none" strike="noStrike" kern="1200" dirty="0">
                <a:solidFill>
                  <a:schemeClr val="tx1"/>
                </a:solidFill>
                <a:effectLst/>
                <a:latin typeface="+mn-lt"/>
                <a:ea typeface="+mn-ea"/>
                <a:cs typeface="+mn-cs"/>
              </a:rPr>
              <a:t>Skin is more supple, toned and radiant</a:t>
            </a:r>
          </a:p>
          <a:p>
            <a:pPr marL="171450" indent="-171450">
              <a:buFontTx/>
              <a:buChar char="-"/>
            </a:pPr>
            <a:r>
              <a:rPr lang="fr-FR" sz="1200" b="0" i="0" u="none" strike="noStrike" kern="1200" dirty="0">
                <a:solidFill>
                  <a:schemeClr val="tx1"/>
                </a:solidFill>
                <a:effectLst/>
                <a:latin typeface="+mn-lt"/>
                <a:ea typeface="+mn-ea"/>
                <a:cs typeface="+mn-cs"/>
              </a:rPr>
              <a:t>Highly vitaminised fine oil</a:t>
            </a:r>
            <a:endParaRPr lang="fr-FR" sz="1200" b="0" i="0" u="sng" kern="1200" dirty="0">
              <a:solidFill>
                <a:schemeClr val="tx1"/>
              </a:solidFill>
              <a:effectLst/>
              <a:latin typeface="+mn-lt"/>
              <a:ea typeface="+mn-ea"/>
              <a:cs typeface="+mn-cs"/>
            </a:endParaRPr>
          </a:p>
          <a:p>
            <a:endParaRPr lang="fr-FR" sz="1200" b="0" i="0" u="sng" kern="1200" baseline="0" dirty="0">
              <a:solidFill>
                <a:schemeClr val="tx1"/>
              </a:solidFill>
              <a:effectLst/>
              <a:latin typeface="+mn-lt"/>
              <a:ea typeface="+mn-ea"/>
              <a:cs typeface="+mn-cs"/>
            </a:endParaRPr>
          </a:p>
          <a:p>
            <a:r>
              <a:rPr lang="fr-FR" sz="1200" b="1" i="0" kern="1200" baseline="0" dirty="0">
                <a:solidFill>
                  <a:schemeClr val="tx1"/>
                </a:solidFill>
                <a:effectLst/>
                <a:latin typeface="+mn-lt"/>
                <a:ea typeface="+mn-ea"/>
                <a:cs typeface="+mn-cs"/>
              </a:rPr>
              <a:t>LIFT+</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Description</a:t>
            </a:r>
          </a:p>
          <a:p>
            <a:r>
              <a:rPr lang="fr-FR" sz="1200" b="0" i="0" kern="1200" dirty="0">
                <a:solidFill>
                  <a:schemeClr val="tx1"/>
                </a:solidFill>
                <a:effectLst/>
                <a:latin typeface="+mn-lt"/>
                <a:ea typeface="+mn-ea"/>
                <a:cs typeface="+mn-cs"/>
              </a:rPr>
              <a:t>Lift + is the ultimate firming booster! Fluid and quickly absorbed, this booster with 20 plant extracts, including rosemary, tones the face and neck and allows you to create a truly tailor-made skin care programme by combining it with your day or night cream. It firms skin lacking in tone, whether dry or oily. Skin is visibly firmer and smoother, and the contours of the face and neck are redefined. </a:t>
            </a:r>
            <a:endParaRPr lang="fr-FR" sz="1200" i="0" u="sng" kern="1200" dirty="0">
              <a:solidFill>
                <a:schemeClr val="tx1"/>
              </a:solidFill>
              <a:effectLst/>
              <a:latin typeface="+mn-lt"/>
              <a:ea typeface="+mn-ea"/>
              <a:cs typeface="+mn-cs"/>
            </a:endParaRP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Promise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prstClr val="black"/>
                </a:solidFill>
                <a:latin typeface="Century Gothic" panose="020B0502020202020204" pitchFamily="34" charset="0"/>
              </a:rPr>
              <a:t>Firming solution</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Who is it for</a:t>
            </a:r>
            <a:r>
              <a:rPr lang="fr-FR" sz="1200" i="0" u="sng" kern="1200" baseline="0" dirty="0">
                <a:solidFill>
                  <a:schemeClr val="tx1"/>
                </a:solidFill>
                <a:effectLst/>
                <a:latin typeface="+mn-lt"/>
                <a:ea typeface="+mn-ea"/>
                <a:cs typeface="+mn-cs"/>
              </a:rPr>
              <a:t>?</a:t>
            </a:r>
          </a:p>
          <a:p>
            <a:r>
              <a:rPr lang="fr-FR" sz="1200" dirty="0">
                <a:solidFill>
                  <a:prstClr val="black"/>
                </a:solidFill>
                <a:latin typeface="Century Gothic" panose="020B0502020202020204" pitchFamily="34" charset="0"/>
              </a:rPr>
              <a:t>Skin lacking tone</a:t>
            </a:r>
          </a:p>
          <a:p>
            <a:r>
              <a:rPr lang="fr-FR" sz="1200" dirty="0">
                <a:solidFill>
                  <a:prstClr val="black"/>
                </a:solidFill>
                <a:latin typeface="Century Gothic" panose="020B0502020202020204" pitchFamily="34" charset="0"/>
              </a:rPr>
              <a:t>Mature skin</a:t>
            </a:r>
          </a:p>
          <a:p>
            <a:r>
              <a:rPr lang="fr-FR" sz="1200" dirty="0">
                <a:solidFill>
                  <a:prstClr val="black"/>
                </a:solidFill>
                <a:latin typeface="Century Gothic" panose="020B0502020202020204" pitchFamily="34" charset="0"/>
              </a:rPr>
              <a:t>People who have lost a lot of weight</a:t>
            </a:r>
          </a:p>
          <a:p>
            <a:r>
              <a:rPr lang="fr-FR" sz="1200" dirty="0">
                <a:solidFill>
                  <a:prstClr val="black"/>
                </a:solidFill>
                <a:latin typeface="Century Gothic" panose="020B0502020202020204" pitchFamily="34" charset="0"/>
              </a:rPr>
              <a:t>All ages</a:t>
            </a:r>
          </a:p>
          <a:p>
            <a:endParaRPr lang="fr-FR" sz="1200" dirty="0">
              <a:solidFill>
                <a:prstClr val="black"/>
              </a:solidFill>
              <a:latin typeface="Century Gothic" panose="020B0502020202020204" pitchFamily="34" charset="0"/>
            </a:endParaRPr>
          </a:p>
          <a:p>
            <a:pPr lvl="0">
              <a:defRPr/>
            </a:pPr>
            <a:r>
              <a:rPr lang="fr-FR" sz="1200" dirty="0">
                <a:solidFill>
                  <a:prstClr val="black"/>
                </a:solidFill>
                <a:latin typeface="Century Gothic" panose="020B0502020202020204" pitchFamily="34" charset="0"/>
              </a:rPr>
              <a:t>"I have pigmentation spots but I also lack firmness".</a:t>
            </a:r>
          </a:p>
          <a:p>
            <a:pPr lvl="0">
              <a:defRPr/>
            </a:pPr>
            <a:r>
              <a:rPr lang="fr-FR" sz="1200" dirty="0">
                <a:solidFill>
                  <a:prstClr val="black"/>
                </a:solidFill>
                <a:latin typeface="Century Gothic" panose="020B0502020202020204" pitchFamily="34" charset="0"/>
              </a:rPr>
              <a:t>"My skin is fragile but I also want to improve the shape of my face".</a:t>
            </a: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Ingredients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Rosemary: firming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Organic hop: firming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Sage: firming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Home use </a:t>
            </a:r>
          </a:p>
          <a:p>
            <a:r>
              <a:rPr lang="fr-FR" sz="1200" b="0" i="0" u="none" strike="noStrike" kern="1200" dirty="0">
                <a:solidFill>
                  <a:schemeClr val="tx1"/>
                </a:solidFill>
                <a:effectLst/>
                <a:latin typeface="+mn-lt"/>
                <a:ea typeface="+mn-ea"/>
                <a:cs typeface="+mn-cs"/>
              </a:rPr>
              <a:t>Morning and/or evening, after cleansing your face and spraying on the appropriate Yon-Ka Lotion, mix 1 to 2 pumps of Lift </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in the palm of your hand with your usual treatment cream. </a:t>
            </a:r>
            <a:r>
              <a:rPr lang="fr-FR" sz="1200" b="0" i="0" kern="1200" dirty="0">
                <a:solidFill>
                  <a:schemeClr val="tx1"/>
                </a:solidFill>
                <a:effectLst/>
                <a:latin typeface="+mn-lt"/>
                <a:ea typeface="+mn-ea"/>
                <a:cs typeface="+mn-cs"/>
              </a:rPr>
              <a:t>Apply this Firming cocktail to the face and neck using light, toning strokes. </a:t>
            </a:r>
            <a:endParaRPr lang="fr-FR" sz="1200" i="0" u="sng" kern="1200" dirty="0">
              <a:solidFill>
                <a:schemeClr val="tx1"/>
              </a:solidFill>
              <a:effectLst/>
              <a:latin typeface="+mn-lt"/>
              <a:ea typeface="+mn-ea"/>
              <a:cs typeface="+mn-cs"/>
            </a:endParaRPr>
          </a:p>
          <a:p>
            <a:endParaRPr lang="fr-FR" sz="1200" b="0" i="0" u="sng" strike="noStrike" kern="1200" dirty="0">
              <a:solidFill>
                <a:schemeClr val="tx1"/>
              </a:solidFill>
              <a:effectLst/>
              <a:latin typeface="+mn-lt"/>
              <a:ea typeface="+mn-ea"/>
              <a:cs typeface="+mn-cs"/>
            </a:endParaRPr>
          </a:p>
          <a:p>
            <a:r>
              <a:rPr lang="fr-FR" sz="1200" b="0" i="0" u="sng" strike="noStrike" kern="1200" dirty="0">
                <a:solidFill>
                  <a:schemeClr val="tx1"/>
                </a:solidFill>
                <a:effectLst/>
                <a:latin typeface="+mn-lt"/>
                <a:ea typeface="+mn-ea"/>
                <a:cs typeface="+mn-cs"/>
              </a:rPr>
              <a:t>Tip</a:t>
            </a:r>
            <a:r>
              <a:rPr lang="fr-FR" sz="1200" b="0" i="0" u="none" strike="noStrike" kern="1200" baseline="0" dirty="0">
                <a:solidFill>
                  <a:schemeClr val="tx1"/>
                </a:solidFill>
                <a:effectLst/>
                <a:latin typeface="+mn-lt"/>
                <a:ea typeface="+mn-ea"/>
                <a:cs typeface="+mn-cs"/>
              </a:rPr>
              <a:t>s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For an intensive anti-slackening treatment, try the Lift </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shock duo and Phyto 52 night cream. Every evening for a month, apply a thin layer of this mixture to the face and neck. An ideal concentration of rosemary to plump up the skin and redefine the contours of the face!</a:t>
            </a:r>
          </a:p>
          <a:p>
            <a:endParaRPr lang="fr-FR" sz="1200" b="0" i="0" u="none" strike="noStrike" kern="1200" baseline="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Product benefits</a:t>
            </a:r>
          </a:p>
          <a:p>
            <a:pPr marL="171450" indent="-171450">
              <a:buFontTx/>
              <a:buChar char="-"/>
            </a:pPr>
            <a:r>
              <a:rPr lang="fr-FR" sz="1200" b="0" i="0" u="none" strike="noStrike" kern="1200" dirty="0">
                <a:solidFill>
                  <a:schemeClr val="tx1"/>
                </a:solidFill>
                <a:effectLst/>
                <a:latin typeface="+mn-lt"/>
                <a:ea typeface="+mn-ea"/>
                <a:cs typeface="+mn-cs"/>
              </a:rPr>
              <a:t>Contains 92% ingredients of natural origin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b="0" i="0" u="none" kern="1200" baseline="0" dirty="0">
                <a:solidFill>
                  <a:schemeClr val="tx1"/>
                </a:solidFill>
                <a:effectLst/>
                <a:latin typeface="+mn-lt"/>
                <a:ea typeface="+mn-ea"/>
                <a:cs typeface="+mn-cs"/>
              </a:rPr>
              <a:t>+90% firmer skin </a:t>
            </a:r>
            <a:endParaRPr lang="fr-FR" sz="1200" b="0" i="0" u="none" strike="noStrike" kern="1200" dirty="0">
              <a:solidFill>
                <a:schemeClr val="tx1"/>
              </a:solidFill>
              <a:effectLst/>
              <a:latin typeface="+mn-lt"/>
              <a:ea typeface="+mn-ea"/>
              <a:cs typeface="+mn-cs"/>
            </a:endParaRPr>
          </a:p>
          <a:p>
            <a:pPr marL="171450" indent="-171450">
              <a:buFontTx/>
              <a:buChar char="-"/>
            </a:pPr>
            <a:r>
              <a:rPr lang="fr-FR" sz="1200" b="0" i="0" u="none" strike="noStrike" kern="1200" dirty="0">
                <a:solidFill>
                  <a:schemeClr val="tx1"/>
                </a:solidFill>
                <a:effectLst/>
                <a:latin typeface="+mn-lt"/>
                <a:ea typeface="+mn-ea"/>
                <a:cs typeface="+mn-cs"/>
              </a:rPr>
              <a:t>Firms, regenerates and tones </a:t>
            </a:r>
          </a:p>
          <a:p>
            <a:pPr marL="171450" indent="-171450">
              <a:buFontTx/>
              <a:buChar char="-"/>
            </a:pPr>
            <a:r>
              <a:rPr lang="fr-FR" sz="1200" b="0" i="0" u="none" strike="noStrike" kern="1200" dirty="0">
                <a:solidFill>
                  <a:schemeClr val="tx1"/>
                </a:solidFill>
                <a:effectLst/>
                <a:latin typeface="+mn-lt"/>
                <a:ea typeface="+mn-ea"/>
                <a:cs typeface="+mn-cs"/>
              </a:rPr>
              <a:t>Skin is smoothed and moisturised </a:t>
            </a:r>
          </a:p>
          <a:p>
            <a:pPr marL="171450" indent="-171450">
              <a:buFontTx/>
              <a:buChar char="-"/>
            </a:pPr>
            <a:r>
              <a:rPr lang="fr-FR" sz="1200" b="0" i="0" u="none" strike="noStrike" kern="1200" dirty="0">
                <a:solidFill>
                  <a:schemeClr val="tx1"/>
                </a:solidFill>
                <a:effectLst/>
                <a:latin typeface="+mn-lt"/>
                <a:ea typeface="+mn-ea"/>
                <a:cs typeface="+mn-cs"/>
              </a:rPr>
              <a:t>Effective from the very first wrinkles</a:t>
            </a:r>
            <a:endParaRPr lang="fr-FR" sz="1200" b="0" i="0" u="sng"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t>20</a:t>
            </a:fld>
            <a:endParaRPr lang="fr-FR"/>
          </a:p>
        </p:txBody>
      </p:sp>
    </p:spTree>
    <p:extLst>
      <p:ext uri="{BB962C8B-B14F-4D97-AF65-F5344CB8AC3E}">
        <p14:creationId xmlns:p14="http://schemas.microsoft.com/office/powerpoint/2010/main" val="2939289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21</a:t>
            </a:fld>
            <a:endParaRPr lang="fr-FR"/>
          </a:p>
        </p:txBody>
      </p:sp>
    </p:spTree>
    <p:extLst>
      <p:ext uri="{BB962C8B-B14F-4D97-AF65-F5344CB8AC3E}">
        <p14:creationId xmlns:p14="http://schemas.microsoft.com/office/powerpoint/2010/main" val="403590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22</a:t>
            </a:fld>
            <a:endParaRPr lang="fr-FR"/>
          </a:p>
        </p:txBody>
      </p:sp>
    </p:spTree>
    <p:extLst>
      <p:ext uri="{BB962C8B-B14F-4D97-AF65-F5344CB8AC3E}">
        <p14:creationId xmlns:p14="http://schemas.microsoft.com/office/powerpoint/2010/main" val="1454713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23</a:t>
            </a:fld>
            <a:endParaRPr lang="fr-FR"/>
          </a:p>
        </p:txBody>
      </p:sp>
    </p:spTree>
    <p:extLst>
      <p:ext uri="{BB962C8B-B14F-4D97-AF65-F5344CB8AC3E}">
        <p14:creationId xmlns:p14="http://schemas.microsoft.com/office/powerpoint/2010/main" val="3757491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24</a:t>
            </a:fld>
            <a:endParaRPr lang="fr-FR"/>
          </a:p>
        </p:txBody>
      </p:sp>
    </p:spTree>
    <p:extLst>
      <p:ext uri="{BB962C8B-B14F-4D97-AF65-F5344CB8AC3E}">
        <p14:creationId xmlns:p14="http://schemas.microsoft.com/office/powerpoint/2010/main" val="3159323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25</a:t>
            </a:fld>
            <a:endParaRPr lang="fr-FR"/>
          </a:p>
        </p:txBody>
      </p:sp>
    </p:spTree>
    <p:extLst>
      <p:ext uri="{BB962C8B-B14F-4D97-AF65-F5344CB8AC3E}">
        <p14:creationId xmlns:p14="http://schemas.microsoft.com/office/powerpoint/2010/main" val="3953929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26</a:t>
            </a:fld>
            <a:endParaRPr lang="fr-FR"/>
          </a:p>
        </p:txBody>
      </p:sp>
    </p:spTree>
    <p:extLst>
      <p:ext uri="{BB962C8B-B14F-4D97-AF65-F5344CB8AC3E}">
        <p14:creationId xmlns:p14="http://schemas.microsoft.com/office/powerpoint/2010/main" val="3874326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63BAA-BE21-40F2-9CCF-37A2750FC20D}"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t>27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4694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What is a cosmetic serum?</a:t>
            </a:r>
          </a:p>
          <a:p>
            <a:r>
              <a:rPr lang="fr-FR" dirty="0"/>
              <a:t>A </a:t>
            </a:r>
            <a:r>
              <a:rPr lang="fr-FR" b="1" dirty="0"/>
              <a:t>cosmetic serum </a:t>
            </a:r>
            <a:r>
              <a:rPr lang="fr-FR" dirty="0"/>
              <a:t>is a skincare product designed to provide a high concentration of active ingredients targeting specific needs, such as hydration, firmness, radiance or reducing the signs of ageing. It is distinguished by :</a:t>
            </a:r>
          </a:p>
          <a:p>
            <a:pPr>
              <a:buFont typeface="+mj-lt"/>
              <a:buAutoNum type="arabicPeriod"/>
            </a:pPr>
            <a:r>
              <a:rPr lang="fr-FR" b="1" dirty="0"/>
              <a:t>Galenics </a:t>
            </a:r>
            <a:r>
              <a:rPr lang="fr-FR" dirty="0"/>
              <a:t>:</a:t>
            </a:r>
          </a:p>
          <a:p>
            <a:pPr marL="742950" lvl="1" indent="-285750">
              <a:buFont typeface="+mj-lt"/>
              <a:buAutoNum type="arabicPeriod"/>
            </a:pPr>
            <a:r>
              <a:rPr lang="fr-FR" dirty="0"/>
              <a:t>Light, fluid texture (often watery or oily) that penetrates quickly.</a:t>
            </a:r>
          </a:p>
          <a:p>
            <a:pPr marL="742950" lvl="1" indent="-285750">
              <a:buFont typeface="+mj-lt"/>
              <a:buAutoNum type="arabicPeriod"/>
            </a:pPr>
            <a:r>
              <a:rPr lang="fr-FR" dirty="0"/>
              <a:t>Formulation rich in concentrated active </a:t>
            </a:r>
            <a:r>
              <a:rPr lang="fr-FR" dirty="0" err="1"/>
              <a:t>ingredients</a:t>
            </a:r>
            <a:r>
              <a:rPr lang="fr-FR" dirty="0"/>
              <a:t>.</a:t>
            </a:r>
          </a:p>
          <a:p>
            <a:pPr>
              <a:buFont typeface="+mj-lt"/>
              <a:buAutoNum type="arabicPeriod"/>
            </a:pPr>
            <a:r>
              <a:rPr lang="fr-FR" b="1" dirty="0"/>
              <a:t>Uses</a:t>
            </a:r>
            <a:r>
              <a:rPr lang="fr-FR" dirty="0"/>
              <a:t>:</a:t>
            </a:r>
          </a:p>
          <a:p>
            <a:pPr marL="742950" lvl="1" indent="-285750">
              <a:buFont typeface="+mj-lt"/>
              <a:buAutoNum type="arabicPeriod"/>
            </a:pPr>
            <a:r>
              <a:rPr lang="fr-FR" dirty="0"/>
              <a:t>Apply to clean skin, generally after cleansing and before cream.</a:t>
            </a:r>
          </a:p>
          <a:p>
            <a:pPr marL="742950" lvl="1" indent="-285750">
              <a:buFont typeface="+mj-lt"/>
              <a:buAutoNum type="arabicPeriod"/>
            </a:pPr>
            <a:r>
              <a:rPr lang="fr-FR" dirty="0"/>
              <a:t>Suitable for a morning and evening routine, depending on the skin's specific needs.</a:t>
            </a:r>
          </a:p>
          <a:p>
            <a:pPr>
              <a:buFont typeface="+mj-lt"/>
              <a:buAutoNum type="arabicPeriod"/>
            </a:pPr>
            <a:r>
              <a:rPr lang="fr-FR" b="1" dirty="0"/>
              <a:t>Advantages</a:t>
            </a:r>
            <a:r>
              <a:rPr lang="fr-FR" dirty="0"/>
              <a:t>:</a:t>
            </a:r>
          </a:p>
          <a:p>
            <a:pPr marL="742950" lvl="1" indent="-285750">
              <a:buFont typeface="+mj-lt"/>
              <a:buAutoNum type="arabicPeriod"/>
            </a:pPr>
            <a:r>
              <a:rPr lang="fr-FR" dirty="0"/>
              <a:t>Fast absorption thanks to its fine texture.</a:t>
            </a:r>
          </a:p>
          <a:p>
            <a:pPr marL="742950" lvl="1" indent="-285750">
              <a:buFont typeface="+mj-lt"/>
              <a:buAutoNum type="arabicPeriod"/>
            </a:pPr>
            <a:r>
              <a:rPr lang="fr-FR" dirty="0"/>
              <a:t>Ability to reach the deep layers of the epidermis.</a:t>
            </a:r>
          </a:p>
          <a:p>
            <a:pPr marL="742950" lvl="1" indent="-285750">
              <a:buFont typeface="+mj-lt"/>
              <a:buAutoNum type="arabicPeriod"/>
            </a:pPr>
            <a:r>
              <a:rPr lang="fr-FR" dirty="0"/>
              <a:t>Adaptability: each serum is formulated to target specific issues (anti-ageing, hydration, radiance, etc.).</a:t>
            </a:r>
          </a:p>
          <a:p>
            <a:pPr>
              <a:buFont typeface="+mj-lt"/>
              <a:buAutoNum type="arabicPeriod"/>
            </a:pPr>
            <a:r>
              <a:rPr lang="fr-FR" b="1" dirty="0"/>
              <a:t>Benefits </a:t>
            </a:r>
            <a:r>
              <a:rPr lang="fr-FR" dirty="0"/>
              <a:t>:</a:t>
            </a:r>
          </a:p>
          <a:p>
            <a:pPr marL="742950" lvl="1" indent="-285750">
              <a:buFont typeface="+mj-lt"/>
              <a:buAutoNum type="arabicPeriod"/>
            </a:pPr>
            <a:r>
              <a:rPr lang="fr-FR" dirty="0"/>
              <a:t>Reinforces the skin's natural functions.</a:t>
            </a:r>
          </a:p>
          <a:p>
            <a:pPr marL="742950" lvl="1" indent="-285750">
              <a:buFont typeface="+mj-lt"/>
              <a:buAutoNum type="arabicPeriod"/>
            </a:pPr>
            <a:r>
              <a:rPr lang="fr-FR" dirty="0"/>
              <a:t>Optimising the results of complementary treatments (such as cream).</a:t>
            </a:r>
          </a:p>
          <a:p>
            <a:pPr marL="742950" lvl="1" indent="-285750">
              <a:buFont typeface="+mj-lt"/>
              <a:buAutoNum type="arabicPeriod"/>
            </a:pPr>
            <a:r>
              <a:rPr lang="fr-FR" dirty="0"/>
              <a:t>Visible improvement in the appearance and health of the skin thanks to concentrated, high-performance active ingredients.</a:t>
            </a:r>
          </a:p>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3</a:t>
            </a:fld>
            <a:endParaRPr lang="fr-FR"/>
          </a:p>
        </p:txBody>
      </p:sp>
    </p:spTree>
    <p:extLst>
      <p:ext uri="{BB962C8B-B14F-4D97-AF65-F5344CB8AC3E}">
        <p14:creationId xmlns:p14="http://schemas.microsoft.com/office/powerpoint/2010/main" val="86386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4</a:t>
            </a:fld>
            <a:endParaRPr lang="fr-FR"/>
          </a:p>
        </p:txBody>
      </p:sp>
    </p:spTree>
    <p:extLst>
      <p:ext uri="{BB962C8B-B14F-4D97-AF65-F5344CB8AC3E}">
        <p14:creationId xmlns:p14="http://schemas.microsoft.com/office/powerpoint/2010/main" val="1727085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5</a:t>
            </a:fld>
            <a:endParaRPr lang="fr-FR"/>
          </a:p>
        </p:txBody>
      </p:sp>
    </p:spTree>
    <p:extLst>
      <p:ext uri="{BB962C8B-B14F-4D97-AF65-F5344CB8AC3E}">
        <p14:creationId xmlns:p14="http://schemas.microsoft.com/office/powerpoint/2010/main" val="988923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6</a:t>
            </a:fld>
            <a:endParaRPr lang="fr-FR"/>
          </a:p>
        </p:txBody>
      </p:sp>
    </p:spTree>
    <p:extLst>
      <p:ext uri="{BB962C8B-B14F-4D97-AF65-F5344CB8AC3E}">
        <p14:creationId xmlns:p14="http://schemas.microsoft.com/office/powerpoint/2010/main" val="1695994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7</a:t>
            </a:fld>
            <a:endParaRPr lang="fr-FR"/>
          </a:p>
        </p:txBody>
      </p:sp>
    </p:spTree>
    <p:extLst>
      <p:ext uri="{BB962C8B-B14F-4D97-AF65-F5344CB8AC3E}">
        <p14:creationId xmlns:p14="http://schemas.microsoft.com/office/powerpoint/2010/main" val="1411374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8</a:t>
            </a:fld>
            <a:endParaRPr lang="fr-FR"/>
          </a:p>
        </p:txBody>
      </p:sp>
    </p:spTree>
    <p:extLst>
      <p:ext uri="{BB962C8B-B14F-4D97-AF65-F5344CB8AC3E}">
        <p14:creationId xmlns:p14="http://schemas.microsoft.com/office/powerpoint/2010/main" val="427798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2238" y="509588"/>
            <a:ext cx="6378575" cy="3589337"/>
          </a:xfrm>
        </p:spPr>
      </p:sp>
      <p:sp>
        <p:nvSpPr>
          <p:cNvPr id="3" name="Espace réservé des notes 2"/>
          <p:cNvSpPr>
            <a:spLocks noGrp="1"/>
          </p:cNvSpPr>
          <p:nvPr>
            <p:ph type="body" idx="1"/>
          </p:nvPr>
        </p:nvSpPr>
        <p:spPr>
          <a:xfrm>
            <a:off x="134600" y="4237837"/>
            <a:ext cx="6353607" cy="21528022"/>
          </a:xfrm>
        </p:spPr>
        <p:txBody>
          <a:bodyPr/>
          <a:lstStyle/>
          <a:p>
            <a:pPr marL="158729"/>
            <a:r>
              <a:rPr lang="fr-FR" sz="600" b="1" dirty="0"/>
              <a:t>HYDRA N1 SERUM</a:t>
            </a:r>
          </a:p>
          <a:p>
            <a:pPr marL="158729"/>
            <a:endParaRPr lang="fr-FR" sz="600" dirty="0"/>
          </a:p>
          <a:p>
            <a:pPr marL="158729"/>
            <a:r>
              <a:rPr lang="fr-FR" sz="600" u="sng" dirty="0"/>
              <a:t>Description</a:t>
            </a:r>
          </a:p>
          <a:p>
            <a:pPr defTabSz="914280">
              <a:defRPr/>
            </a:pPr>
            <a:r>
              <a:rPr lang="fr-FR" sz="600" dirty="0"/>
              <a:t>This moisturising serum with hyaluronic acid is the SOS treatment for very dehydrated skin, providing deep, long-lasting hydration. Enriched with </a:t>
            </a:r>
            <a:r>
              <a:rPr lang="fr-FR" sz="600" dirty="0" err="1"/>
              <a:t>restructuring </a:t>
            </a:r>
            <a:r>
              <a:rPr lang="fr-FR" sz="600" dirty="0"/>
              <a:t>and anti-oxidant ingredients such as vitamins A, C and E, Hydra N° 1 Sérum intensely nourishes and regenerates the skin, leaving it soft, supple and plump. An ally for thirsty, tired and lacklustre skin. Its gel-cream texture is quickly absorbed, leaving the skin with a light, floral rose and jasmine fragrance that's 100% natural.</a:t>
            </a:r>
          </a:p>
          <a:p>
            <a:pPr marL="158729"/>
            <a:endParaRPr lang="fr-FR" sz="600" u="sng" dirty="0"/>
          </a:p>
          <a:p>
            <a:pPr marL="158729"/>
            <a:r>
              <a:rPr lang="fr-FR" sz="600" u="sng" dirty="0"/>
              <a:t>Promise</a:t>
            </a:r>
          </a:p>
          <a:p>
            <a:pPr defTabSz="914280">
              <a:defRPr/>
            </a:pPr>
            <a:r>
              <a:rPr lang="fr-FR" sz="600" dirty="0">
                <a:solidFill>
                  <a:prstClr val="black"/>
                </a:solidFill>
                <a:latin typeface="Century Gothic" panose="020B0502020202020204" pitchFamily="34" charset="0"/>
              </a:rPr>
              <a:t>Genuine moisture </a:t>
            </a:r>
            <a:r>
              <a:rPr lang="fr-FR" sz="600" dirty="0" err="1">
                <a:solidFill>
                  <a:prstClr val="black"/>
                </a:solidFill>
                <a:latin typeface="Century Gothic" panose="020B0502020202020204" pitchFamily="34" charset="0"/>
              </a:rPr>
              <a:t>booster </a:t>
            </a:r>
            <a:r>
              <a:rPr lang="fr-FR" sz="600" dirty="0">
                <a:solidFill>
                  <a:prstClr val="black"/>
                </a:solidFill>
                <a:latin typeface="Century Gothic" panose="020B0502020202020204" pitchFamily="34" charset="0"/>
              </a:rPr>
              <a:t>with an intense, long-lasting effect</a:t>
            </a:r>
          </a:p>
          <a:p>
            <a:pPr marL="158729"/>
            <a:endParaRPr lang="fr-FR" sz="600" u="sng" dirty="0"/>
          </a:p>
          <a:p>
            <a:pPr marL="158729"/>
            <a:r>
              <a:rPr lang="fr-FR" sz="600" u="sng" dirty="0"/>
              <a:t>Who is it for?</a:t>
            </a:r>
          </a:p>
          <a:p>
            <a:pPr marL="158729"/>
            <a:r>
              <a:rPr lang="fr-FR" sz="600" dirty="0">
                <a:solidFill>
                  <a:prstClr val="black"/>
                </a:solidFill>
                <a:latin typeface="Century Gothic" panose="020B0502020202020204" pitchFamily="34" charset="0"/>
              </a:rPr>
              <a:t>Dehydrated skin</a:t>
            </a:r>
          </a:p>
          <a:p>
            <a:pPr marL="158729"/>
            <a:r>
              <a:rPr lang="fr-FR" sz="600" dirty="0">
                <a:solidFill>
                  <a:prstClr val="black"/>
                </a:solidFill>
                <a:latin typeface="Century Gothic" panose="020B0502020202020204" pitchFamily="34" charset="0"/>
              </a:rPr>
              <a:t>All ages</a:t>
            </a:r>
          </a:p>
          <a:p>
            <a:pPr marL="158729"/>
            <a:endParaRPr lang="fr-FR" sz="600" dirty="0">
              <a:solidFill>
                <a:prstClr val="black"/>
              </a:solidFill>
              <a:latin typeface="Century Gothic" panose="020B0502020202020204" pitchFamily="34" charset="0"/>
            </a:endParaRPr>
          </a:p>
          <a:p>
            <a:pPr marL="158729"/>
            <a:r>
              <a:rPr lang="fr-FR" sz="600" dirty="0">
                <a:solidFill>
                  <a:prstClr val="black"/>
                </a:solidFill>
                <a:latin typeface="Century Gothic" panose="020B0502020202020204" pitchFamily="34" charset="0"/>
              </a:rPr>
              <a:t>"My skin is uncomfortable and tight".</a:t>
            </a:r>
          </a:p>
          <a:p>
            <a:pPr marL="158729"/>
            <a:r>
              <a:rPr lang="fr-FR" sz="600" dirty="0">
                <a:solidFill>
                  <a:prstClr val="black"/>
                </a:solidFill>
                <a:latin typeface="Century Gothic" panose="020B0502020202020204" pitchFamily="34" charset="0"/>
              </a:rPr>
              <a:t>"My skin is flaky</a:t>
            </a:r>
          </a:p>
          <a:p>
            <a:pPr marL="158729"/>
            <a:r>
              <a:rPr lang="fr-FR" sz="600" dirty="0">
                <a:solidFill>
                  <a:prstClr val="black"/>
                </a:solidFill>
                <a:latin typeface="Century Gothic" panose="020B0502020202020204" pitchFamily="34" charset="0"/>
              </a:rPr>
              <a:t>"My foundation plaque</a:t>
            </a:r>
          </a:p>
          <a:p>
            <a:pPr marL="158729"/>
            <a:r>
              <a:rPr lang="fr-FR" sz="600" dirty="0">
                <a:solidFill>
                  <a:prstClr val="black"/>
                </a:solidFill>
                <a:latin typeface="Century Gothic" panose="020B0502020202020204" pitchFamily="34" charset="0"/>
              </a:rPr>
              <a:t>"I've just come back from the sun and my skin is dull and uncomfortable".</a:t>
            </a:r>
          </a:p>
          <a:p>
            <a:pPr marL="158729"/>
            <a:endParaRPr lang="fr-FR" sz="600" u="sng" dirty="0"/>
          </a:p>
          <a:p>
            <a:pPr defTabSz="914280">
              <a:defRPr/>
            </a:pPr>
            <a:r>
              <a:rPr lang="fr-FR" sz="600" u="sng" dirty="0">
                <a:solidFill>
                  <a:prstClr val="black"/>
                </a:solidFill>
                <a:latin typeface="Century Gothic" panose="020B0502020202020204" pitchFamily="34" charset="0"/>
              </a:rPr>
              <a:t>Ingredients</a:t>
            </a:r>
          </a:p>
          <a:p>
            <a:pPr defTabSz="914280">
              <a:defRPr/>
            </a:pPr>
            <a:r>
              <a:rPr lang="fr-FR" sz="600" b="1" dirty="0">
                <a:solidFill>
                  <a:prstClr val="black"/>
                </a:solidFill>
                <a:latin typeface="Century Gothic" panose="020B0502020202020204" pitchFamily="34" charset="0"/>
              </a:rPr>
              <a:t>Low molecular weight hyaluronic acid: moisturiser </a:t>
            </a:r>
          </a:p>
          <a:p>
            <a:pPr defTabSz="914280">
              <a:defRPr/>
            </a:pPr>
            <a:r>
              <a:rPr lang="fr-FR" sz="600" b="1" dirty="0">
                <a:solidFill>
                  <a:prstClr val="black"/>
                </a:solidFill>
                <a:latin typeface="Century Gothic" panose="020B0502020202020204" pitchFamily="34" charset="0"/>
              </a:rPr>
              <a:t>NMF (serine, PCA sodium): moisturiser</a:t>
            </a:r>
          </a:p>
          <a:p>
            <a:pPr defTabSz="914280">
              <a:defRPr/>
            </a:pPr>
            <a:r>
              <a:rPr lang="fr-FR" sz="600" dirty="0">
                <a:solidFill>
                  <a:prstClr val="black"/>
                </a:solidFill>
                <a:latin typeface="Century Gothic" panose="020B0502020202020204" pitchFamily="34" charset="0"/>
              </a:rPr>
              <a:t>Imperata cylindrica: long-lasting moisturiser</a:t>
            </a:r>
          </a:p>
          <a:p>
            <a:pPr defTabSz="914280">
              <a:defRPr/>
            </a:pPr>
            <a:r>
              <a:rPr lang="fr-FR" sz="600" dirty="0">
                <a:solidFill>
                  <a:prstClr val="black"/>
                </a:solidFill>
                <a:latin typeface="Century Gothic" panose="020B0502020202020204" pitchFamily="34" charset="0"/>
              </a:rPr>
              <a:t>Organic aloe vera: moisturising </a:t>
            </a:r>
          </a:p>
          <a:p>
            <a:pPr defTabSz="914280">
              <a:defRPr/>
            </a:pPr>
            <a:endParaRPr lang="fr-FR" sz="600" u="sng" dirty="0">
              <a:solidFill>
                <a:prstClr val="black"/>
              </a:solidFill>
              <a:latin typeface="Century Gothic" panose="020B0502020202020204" pitchFamily="34" charset="0"/>
            </a:endParaRPr>
          </a:p>
          <a:p>
            <a:pPr marL="158729"/>
            <a:endParaRPr lang="fr-FR" sz="600" u="sng" dirty="0"/>
          </a:p>
          <a:p>
            <a:pPr marL="158729"/>
            <a:r>
              <a:rPr lang="fr-FR" sz="600" b="1" dirty="0"/>
              <a:t>ADVANCED OPTIMIZER SERUM</a:t>
            </a:r>
          </a:p>
          <a:p>
            <a:pPr marL="158729"/>
            <a:endParaRPr lang="fr-FR" sz="600" b="1" dirty="0"/>
          </a:p>
          <a:p>
            <a:pPr marL="158729"/>
            <a:r>
              <a:rPr lang="fr-FR" sz="600" u="sng" dirty="0"/>
              <a:t>Description</a:t>
            </a:r>
          </a:p>
          <a:p>
            <a:pPr marL="158729"/>
            <a:r>
              <a:rPr lang="fr-FR" sz="600" dirty="0"/>
              <a:t>Advanced Optimizer Sérum, a redensifying treatment with a firming effect, works in synergy with the cream, reinforcing its firming action and multiplying its anti-ageing action. Its fluid texture is instantly absorbed. Rich in hibiscus peptides that stimulate collagen production, it visibly firms the skin on the face and neck. The features appear redefined, the skin more toned and smoother. </a:t>
            </a:r>
          </a:p>
          <a:p>
            <a:pPr marL="158729"/>
            <a:endParaRPr lang="fr-FR" sz="600" dirty="0"/>
          </a:p>
          <a:p>
            <a:pPr marL="158729"/>
            <a:r>
              <a:rPr lang="fr-FR" sz="600" u="sng" dirty="0"/>
              <a:t>Promise</a:t>
            </a:r>
          </a:p>
          <a:p>
            <a:pPr defTabSz="914280">
              <a:defRPr/>
            </a:pPr>
            <a:r>
              <a:rPr lang="fr-FR" sz="600" dirty="0">
                <a:solidFill>
                  <a:prstClr val="black"/>
                </a:solidFill>
                <a:latin typeface="Century Gothic" panose="020B0502020202020204" pitchFamily="34" charset="0"/>
              </a:rPr>
              <a:t>Firming serum, tensing effect</a:t>
            </a:r>
          </a:p>
          <a:p>
            <a:pPr marL="158729"/>
            <a:endParaRPr lang="fr-FR" sz="600" u="sng" dirty="0"/>
          </a:p>
          <a:p>
            <a:pPr marL="158729"/>
            <a:r>
              <a:rPr lang="fr-FR" sz="600" u="sng" dirty="0"/>
              <a:t>Who is it for?</a:t>
            </a:r>
          </a:p>
          <a:p>
            <a:pPr marL="158729"/>
            <a:r>
              <a:rPr lang="fr-FR" sz="600" dirty="0">
                <a:solidFill>
                  <a:prstClr val="black"/>
                </a:solidFill>
                <a:latin typeface="Century Gothic" panose="020B0502020202020204" pitchFamily="34" charset="0"/>
              </a:rPr>
              <a:t>Sagging skin</a:t>
            </a:r>
          </a:p>
          <a:p>
            <a:pPr marL="158729"/>
            <a:endParaRPr lang="fr-FR" sz="600" dirty="0">
              <a:solidFill>
                <a:prstClr val="black"/>
              </a:solidFill>
              <a:latin typeface="Century Gothic" panose="020B0502020202020204" pitchFamily="34" charset="0"/>
            </a:endParaRPr>
          </a:p>
          <a:p>
            <a:pPr marL="158729"/>
            <a:r>
              <a:rPr lang="fr-FR" sz="600" dirty="0">
                <a:solidFill>
                  <a:prstClr val="black"/>
                </a:solidFill>
                <a:latin typeface="Century Gothic" panose="020B0502020202020204" pitchFamily="34" charset="0"/>
              </a:rPr>
              <a:t>"I have sagging in the oval of my face".</a:t>
            </a:r>
          </a:p>
          <a:p>
            <a:pPr marL="158729"/>
            <a:r>
              <a:rPr lang="fr-FR" sz="600" dirty="0">
                <a:solidFill>
                  <a:prstClr val="black"/>
                </a:solidFill>
                <a:latin typeface="Century Gothic" panose="020B0502020202020204" pitchFamily="34" charset="0"/>
              </a:rPr>
              <a:t>"I've got slackness in my arms".</a:t>
            </a:r>
          </a:p>
          <a:p>
            <a:pPr marL="158729"/>
            <a:r>
              <a:rPr lang="fr-FR" sz="600" dirty="0">
                <a:solidFill>
                  <a:prstClr val="black"/>
                </a:solidFill>
                <a:latin typeface="Century Gothic" panose="020B0502020202020204" pitchFamily="34" charset="0"/>
              </a:rPr>
              <a:t>"My bust is losing its firmness".</a:t>
            </a:r>
          </a:p>
          <a:p>
            <a:pPr marL="158729"/>
            <a:r>
              <a:rPr lang="fr-FR" sz="600" dirty="0">
                <a:solidFill>
                  <a:prstClr val="black"/>
                </a:solidFill>
                <a:latin typeface="Century Gothic" panose="020B0502020202020204" pitchFamily="34" charset="0"/>
              </a:rPr>
              <a:t>"I have a crumpled neckline".</a:t>
            </a:r>
          </a:p>
          <a:p>
            <a:pPr marL="158729"/>
            <a:endParaRPr lang="fr-FR" sz="600" u="sng" dirty="0"/>
          </a:p>
          <a:p>
            <a:pPr defTabSz="914280">
              <a:defRPr/>
            </a:pPr>
            <a:r>
              <a:rPr lang="fr-FR" sz="600" u="sng" dirty="0">
                <a:solidFill>
                  <a:prstClr val="black"/>
                </a:solidFill>
                <a:latin typeface="Century Gothic" panose="020B0502020202020204" pitchFamily="34" charset="0"/>
              </a:rPr>
              <a:t>Ingredients</a:t>
            </a:r>
          </a:p>
          <a:p>
            <a:pPr defTabSz="914280">
              <a:defRPr/>
            </a:pPr>
            <a:r>
              <a:rPr lang="fr-FR" sz="600" b="1" dirty="0">
                <a:solidFill>
                  <a:prstClr val="black"/>
                </a:solidFill>
                <a:latin typeface="Century Gothic" panose="020B0502020202020204" pitchFamily="34" charset="0"/>
              </a:rPr>
              <a:t>Hibiscus peptides: firming, tensing effect</a:t>
            </a:r>
          </a:p>
          <a:p>
            <a:pPr defTabSz="914280">
              <a:defRPr/>
            </a:pPr>
            <a:r>
              <a:rPr lang="fr-FR" sz="600" b="1" dirty="0">
                <a:solidFill>
                  <a:prstClr val="black"/>
                </a:solidFill>
                <a:latin typeface="Century Gothic" panose="020B0502020202020204" pitchFamily="34" charset="0"/>
              </a:rPr>
              <a:t>Collagen: moisturising, smoothing</a:t>
            </a:r>
          </a:p>
          <a:p>
            <a:pPr defTabSz="914280">
              <a:defRPr/>
            </a:pPr>
            <a:r>
              <a:rPr lang="fr-FR" sz="600" dirty="0">
                <a:solidFill>
                  <a:prstClr val="black"/>
                </a:solidFill>
                <a:latin typeface="Century Gothic" panose="020B0502020202020204" pitchFamily="34" charset="0"/>
              </a:rPr>
              <a:t>Horsetail: firming</a:t>
            </a:r>
          </a:p>
          <a:p>
            <a:pPr defTabSz="914280">
              <a:defRPr/>
            </a:pPr>
            <a:endParaRPr lang="fr-FR" sz="600" u="sng" dirty="0">
              <a:solidFill>
                <a:prstClr val="black"/>
              </a:solidFill>
              <a:latin typeface="Century Gothic" panose="020B0502020202020204" pitchFamily="34" charset="0"/>
            </a:endParaRPr>
          </a:p>
          <a:p>
            <a:pPr marL="158729"/>
            <a:endParaRPr lang="fr-FR" sz="600" u="sng" dirty="0"/>
          </a:p>
          <a:p>
            <a:pPr marL="158729"/>
            <a:r>
              <a:rPr lang="fr-FR" sz="600" b="1" dirty="0"/>
              <a:t>CELLULAR CODE SERUM</a:t>
            </a:r>
          </a:p>
          <a:p>
            <a:pPr marL="158729"/>
            <a:endParaRPr lang="fr-FR" sz="600" u="sng" dirty="0"/>
          </a:p>
          <a:p>
            <a:pPr marL="158729"/>
            <a:r>
              <a:rPr lang="fr-FR" sz="600" u="sng" dirty="0"/>
              <a:t>Description</a:t>
            </a:r>
          </a:p>
          <a:p>
            <a:pPr defTabSz="914280">
              <a:defRPr/>
            </a:pPr>
            <a:r>
              <a:rPr lang="fr-FR" sz="600" dirty="0"/>
              <a:t>A veritable rejuvenating serum, Cellular Code helps reactivate the skin's youth code thanks to the "</a:t>
            </a:r>
            <a:r>
              <a:rPr lang="fr-FR" sz="600" dirty="0" err="1"/>
              <a:t>Cell-Energy</a:t>
            </a:r>
            <a:r>
              <a:rPr lang="fr-FR" sz="600" dirty="0"/>
              <a:t>" complex, a combination of super-powerful natural active ingredients that combat cellular ageing. Day after day, this intelligent serum energises and regenerates the epidermis. Wrinkles and signs of fatigue fade, and the skin becomes smoother, firmer and more radiant. We love its fine, silky texture, its refined fragrance, its </a:t>
            </a:r>
            <a:r>
              <a:rPr lang="fr-FR" sz="600" dirty="0" err="1"/>
              <a:t>airless </a:t>
            </a:r>
            <a:r>
              <a:rPr lang="fr-FR" sz="600" dirty="0"/>
              <a:t>pump bottle and the fact that it can be used morning and night under your usual cream to fight the passage of time.</a:t>
            </a:r>
            <a:endParaRPr lang="fr-FR" sz="600" b="1" dirty="0"/>
          </a:p>
          <a:p>
            <a:pPr marL="158729"/>
            <a:endParaRPr lang="fr-FR" sz="600" u="sng" dirty="0"/>
          </a:p>
          <a:p>
            <a:pPr marL="158729"/>
            <a:r>
              <a:rPr lang="fr-FR" sz="600" u="sng" dirty="0"/>
              <a:t>Promise</a:t>
            </a:r>
          </a:p>
          <a:p>
            <a:pPr defTabSz="914280">
              <a:defRPr/>
            </a:pPr>
            <a:r>
              <a:rPr lang="fr-FR" sz="600" dirty="0">
                <a:solidFill>
                  <a:prstClr val="black"/>
                </a:solidFill>
                <a:latin typeface="Century Gothic" panose="020B0502020202020204" pitchFamily="34" charset="0"/>
              </a:rPr>
              <a:t>Intelligent serum that resets skin's youthful appearance</a:t>
            </a:r>
          </a:p>
          <a:p>
            <a:pPr marL="158729"/>
            <a:endParaRPr lang="fr-FR" sz="600" u="sng" dirty="0"/>
          </a:p>
          <a:p>
            <a:pPr marL="158729"/>
            <a:r>
              <a:rPr lang="fr-FR" sz="600" u="sng" dirty="0"/>
              <a:t>Who is it for?</a:t>
            </a:r>
          </a:p>
          <a:p>
            <a:pPr marL="158729"/>
            <a:r>
              <a:rPr lang="fr-FR" sz="600" dirty="0">
                <a:solidFill>
                  <a:prstClr val="black"/>
                </a:solidFill>
                <a:latin typeface="Century Gothic" panose="020B0502020202020204" pitchFamily="34" charset="0"/>
              </a:rPr>
              <a:t>For mature skin</a:t>
            </a:r>
          </a:p>
          <a:p>
            <a:pPr marL="158729"/>
            <a:endParaRPr lang="fr-FR" sz="600" dirty="0">
              <a:solidFill>
                <a:prstClr val="black"/>
              </a:solidFill>
              <a:latin typeface="Century Gothic" panose="020B0502020202020204" pitchFamily="34" charset="0"/>
            </a:endParaRPr>
          </a:p>
          <a:p>
            <a:pPr marL="158729"/>
            <a:r>
              <a:rPr lang="fr-FR" sz="600" dirty="0">
                <a:solidFill>
                  <a:prstClr val="black"/>
                </a:solidFill>
                <a:latin typeface="Century Gothic" panose="020B0502020202020204" pitchFamily="34" charset="0"/>
              </a:rPr>
              <a:t>"My skin shows wrinkles, spots and loss of firmness".</a:t>
            </a:r>
          </a:p>
          <a:p>
            <a:pPr marL="158729"/>
            <a:r>
              <a:rPr lang="fr-FR" sz="600" dirty="0">
                <a:solidFill>
                  <a:prstClr val="black"/>
                </a:solidFill>
                <a:latin typeface="Century Gothic" panose="020B0502020202020204" pitchFamily="34" charset="0"/>
              </a:rPr>
              <a:t>"With the hormonal upheaval, I'm looking for a global routine that treats all the signs of ageing". </a:t>
            </a:r>
          </a:p>
          <a:p>
            <a:pPr marL="158729"/>
            <a:endParaRPr lang="fr-FR" sz="600" u="sng" dirty="0"/>
          </a:p>
          <a:p>
            <a:pPr defTabSz="914280">
              <a:defRPr/>
            </a:pPr>
            <a:r>
              <a:rPr lang="fr-FR" sz="600" u="sng" dirty="0">
                <a:solidFill>
                  <a:prstClr val="black"/>
                </a:solidFill>
                <a:latin typeface="Century Gothic" panose="020B0502020202020204" pitchFamily="34" charset="0"/>
              </a:rPr>
              <a:t>Ingredients</a:t>
            </a:r>
          </a:p>
          <a:p>
            <a:pPr defTabSz="914280">
              <a:defRPr/>
            </a:pPr>
            <a:r>
              <a:rPr lang="fr-FR" sz="600" b="1" dirty="0">
                <a:solidFill>
                  <a:prstClr val="black"/>
                </a:solidFill>
                <a:latin typeface="Century Gothic" panose="020B0502020202020204" pitchFamily="34" charset="0"/>
              </a:rPr>
              <a:t>Cell-Energy Complex </a:t>
            </a:r>
          </a:p>
          <a:p>
            <a:pPr defTabSz="914280">
              <a:defRPr/>
            </a:pPr>
            <a:endParaRPr lang="fr-FR" sz="600" dirty="0">
              <a:solidFill>
                <a:prstClr val="black"/>
              </a:solidFill>
              <a:latin typeface="Century Gothic" panose="020B0502020202020204" pitchFamily="34" charset="0"/>
            </a:endParaRPr>
          </a:p>
          <a:p>
            <a:pPr marL="158729"/>
            <a:endParaRPr lang="fr-FR" sz="600" u="sng" dirty="0"/>
          </a:p>
          <a:p>
            <a:pPr marL="158729"/>
            <a:r>
              <a:rPr lang="fr-FR" sz="600" b="1" dirty="0"/>
              <a:t>ELIXIR VITAL</a:t>
            </a:r>
          </a:p>
          <a:p>
            <a:pPr marL="158729"/>
            <a:endParaRPr lang="fr-FR" sz="600" b="1" dirty="0"/>
          </a:p>
          <a:p>
            <a:pPr marL="158729"/>
            <a:r>
              <a:rPr lang="fr-FR" sz="600" u="sng" dirty="0"/>
              <a:t>Description</a:t>
            </a:r>
          </a:p>
          <a:p>
            <a:pPr defTabSz="914280">
              <a:defRPr/>
            </a:pPr>
            <a:r>
              <a:rPr lang="fr-FR" sz="600" dirty="0"/>
              <a:t>This aromatic plant-based double serum, with its biomimetic formula modelled on the hydrolipidic film, is a genuine anti-ageing and repairing treatment for all skin types. It respects and consolidates the skin's barrier, protecting it from external aggression and the effects of the passing of time. This face serum is the multi-regenerating SOS treatment for skin in distress. It is highly recommended after fatigue, too much sun, emotional stress, etc.</a:t>
            </a:r>
          </a:p>
          <a:p>
            <a:pPr defTabSz="914280">
              <a:defRPr/>
            </a:pPr>
            <a:endParaRPr lang="fr-FR" sz="600" u="sng" dirty="0"/>
          </a:p>
          <a:p>
            <a:pPr marL="158729"/>
            <a:r>
              <a:rPr lang="fr-FR" sz="600" u="sng" dirty="0"/>
              <a:t>Promise</a:t>
            </a:r>
          </a:p>
          <a:p>
            <a:pPr marL="158729"/>
            <a:r>
              <a:rPr lang="fr-FR" sz="600" dirty="0"/>
              <a:t>Double phyto-aromatic serum Prevention &amp; Repair Anti-ageing</a:t>
            </a:r>
          </a:p>
          <a:p>
            <a:pPr marL="158729"/>
            <a:endParaRPr lang="fr-FR" sz="600" u="sng" dirty="0"/>
          </a:p>
          <a:p>
            <a:pPr marL="158729"/>
            <a:r>
              <a:rPr lang="fr-FR" sz="600" u="sng" dirty="0"/>
              <a:t>Who is it for? </a:t>
            </a:r>
          </a:p>
          <a:p>
            <a:pPr marL="158729"/>
            <a:r>
              <a:rPr lang="fr-FR" sz="600" dirty="0"/>
              <a:t>All skin types</a:t>
            </a:r>
          </a:p>
          <a:p>
            <a:pPr marL="158729"/>
            <a:r>
              <a:rPr lang="fr-FR" sz="600" dirty="0"/>
              <a:t>Tired, stressed and damaged skin</a:t>
            </a:r>
          </a:p>
          <a:p>
            <a:pPr marL="158729"/>
            <a:endParaRPr lang="fr-FR" sz="600" dirty="0"/>
          </a:p>
          <a:p>
            <a:pPr marL="158729"/>
            <a:r>
              <a:rPr lang="fr-FR" sz="600" dirty="0"/>
              <a:t>"I've just had a baby, I'm very tired and I don't recognise my skin any more".</a:t>
            </a:r>
          </a:p>
          <a:p>
            <a:pPr defTabSz="914280">
              <a:defRPr/>
            </a:pPr>
            <a:r>
              <a:rPr lang="fr-FR" sz="600" dirty="0"/>
              <a:t>"I'm 45 and I've just spent a month in Martinique. My skin has been damaged by the sun and the heat".</a:t>
            </a:r>
          </a:p>
          <a:p>
            <a:pPr marL="158729"/>
            <a:endParaRPr lang="fr-FR" sz="600" u="sng" dirty="0"/>
          </a:p>
          <a:p>
            <a:pPr defTabSz="914280">
              <a:defRPr/>
            </a:pPr>
            <a:r>
              <a:rPr lang="fr-FR" sz="600" u="sng" dirty="0">
                <a:solidFill>
                  <a:prstClr val="black"/>
                </a:solidFill>
                <a:latin typeface="Century Gothic" panose="020B0502020202020204" pitchFamily="34" charset="0"/>
              </a:rPr>
              <a:t>Ingredients</a:t>
            </a:r>
          </a:p>
          <a:p>
            <a:r>
              <a:rPr lang="fr-FR" sz="600" b="1" dirty="0"/>
              <a:t>Peptides [beech + soya]: restructuring, moisturising</a:t>
            </a:r>
          </a:p>
          <a:p>
            <a:r>
              <a:rPr lang="fr-FR" sz="600" dirty="0"/>
              <a:t>Organic soya and sunflower oil and corn oil (GMO-free): nourishing, repairing</a:t>
            </a:r>
          </a:p>
          <a:p>
            <a:r>
              <a:rPr lang="fr-FR" sz="600" dirty="0"/>
              <a:t>Niacinamide and vitamin B5: soothing, revitalising</a:t>
            </a:r>
          </a:p>
          <a:p>
            <a:endParaRPr lang="fr-FR" sz="600" dirty="0"/>
          </a:p>
          <a:p>
            <a:endParaRPr lang="fr-FR" sz="600" dirty="0"/>
          </a:p>
          <a:p>
            <a:r>
              <a:rPr lang="fr-FR" sz="600" b="1" dirty="0"/>
              <a:t>SERUM  C20</a:t>
            </a:r>
          </a:p>
          <a:p>
            <a:endParaRPr lang="fr-FR" sz="600" b="1" dirty="0"/>
          </a:p>
          <a:p>
            <a:pPr defTabSz="914280">
              <a:defRPr/>
            </a:pPr>
            <a:r>
              <a:rPr lang="fr-FR" sz="600" b="1" u="sng" dirty="0">
                <a:solidFill>
                  <a:prstClr val="black"/>
                </a:solidFill>
                <a:latin typeface="Calibri" panose="020F0502020204030204"/>
              </a:rPr>
              <a:t>Turmeri</a:t>
            </a:r>
            <a:r>
              <a:rPr lang="fr-FR" sz="600" u="sng" dirty="0">
                <a:solidFill>
                  <a:prstClr val="black"/>
                </a:solidFill>
                <a:latin typeface="Calibri" panose="020F0502020204030204"/>
              </a:rPr>
              <a:t>c </a:t>
            </a:r>
          </a:p>
          <a:p>
            <a:pPr defTabSz="914280">
              <a:defRPr/>
            </a:pPr>
            <a:r>
              <a:rPr lang="fr-FR" sz="600" u="sng" dirty="0">
                <a:solidFill>
                  <a:srgbClr val="3E3E3E"/>
                </a:solidFill>
                <a:latin typeface="Roboto Light" panose="02000000000000000000" pitchFamily="2" charset="0"/>
                <a:ea typeface="Roboto Light" panose="02000000000000000000" pitchFamily="2" charset="0"/>
              </a:rPr>
              <a:t>Epidermal level </a:t>
            </a:r>
            <a:r>
              <a:rPr lang="fr-FR" sz="1000" dirty="0">
                <a:solidFill>
                  <a:srgbClr val="3E3E3E"/>
                </a:solidFill>
                <a:latin typeface="Roboto Light" panose="02000000000000000000" pitchFamily="2" charset="0"/>
                <a:ea typeface="Roboto Light" panose="02000000000000000000" pitchFamily="2" charset="0"/>
              </a:rPr>
              <a:t>+16% </a:t>
            </a:r>
            <a:r>
              <a:rPr lang="fr-FR" sz="600" dirty="0">
                <a:solidFill>
                  <a:srgbClr val="3E3E3E"/>
                </a:solidFill>
                <a:latin typeface="Roboto Light" panose="02000000000000000000" pitchFamily="2" charset="0"/>
                <a:ea typeface="Roboto Light" panose="02000000000000000000" pitchFamily="2" charset="0"/>
              </a:rPr>
              <a:t>keratinocytes. </a:t>
            </a:r>
          </a:p>
          <a:p>
            <a:pPr defTabSz="914280">
              <a:defRPr/>
            </a:pPr>
            <a:r>
              <a:rPr lang="fr-FR" sz="600" u="sng" dirty="0">
                <a:solidFill>
                  <a:srgbClr val="3E3E3E"/>
                </a:solidFill>
                <a:latin typeface="Roboto Light" panose="02000000000000000000" pitchFamily="2" charset="0"/>
                <a:ea typeface="Roboto Light" panose="02000000000000000000" pitchFamily="2" charset="0"/>
              </a:rPr>
              <a:t>Dermal level </a:t>
            </a:r>
            <a:r>
              <a:rPr lang="fr-FR" sz="1000" dirty="0">
                <a:solidFill>
                  <a:srgbClr val="3E3E3E"/>
                </a:solidFill>
                <a:latin typeface="Roboto Light" panose="02000000000000000000" pitchFamily="2" charset="0"/>
                <a:ea typeface="Roboto Light" panose="02000000000000000000" pitchFamily="2" charset="0"/>
              </a:rPr>
              <a:t>+17% </a:t>
            </a:r>
            <a:r>
              <a:rPr lang="fr-FR" sz="600" dirty="0">
                <a:solidFill>
                  <a:srgbClr val="3E3E3E"/>
                </a:solidFill>
                <a:latin typeface="Roboto Light" panose="02000000000000000000" pitchFamily="2" charset="0"/>
                <a:ea typeface="Roboto Light" panose="02000000000000000000" pitchFamily="2" charset="0"/>
              </a:rPr>
              <a:t>synthesis of collagen and elastin fibres.</a:t>
            </a:r>
          </a:p>
          <a:p>
            <a:pPr defTabSz="914280">
              <a:defRPr/>
            </a:pPr>
            <a:endParaRPr lang="fr-FR" sz="600" dirty="0">
              <a:solidFill>
                <a:srgbClr val="3E3E3E"/>
              </a:solidFill>
              <a:latin typeface="Roboto Light" panose="02000000000000000000" pitchFamily="2" charset="0"/>
              <a:ea typeface="Roboto Light" panose="02000000000000000000" pitchFamily="2" charset="0"/>
            </a:endParaRPr>
          </a:p>
          <a:p>
            <a:pPr defTabSz="914280">
              <a:defRPr/>
            </a:pPr>
            <a:r>
              <a:rPr lang="fr-FR" sz="600" b="1" u="sng" dirty="0">
                <a:solidFill>
                  <a:srgbClr val="3E3E3E"/>
                </a:solidFill>
                <a:latin typeface="Roboto Light" panose="02000000000000000000" pitchFamily="2" charset="0"/>
                <a:ea typeface="Roboto Light" panose="02000000000000000000" pitchFamily="2" charset="0"/>
              </a:rPr>
              <a:t>Grenada</a:t>
            </a:r>
          </a:p>
          <a:p>
            <a:pPr defTabSz="914280">
              <a:defRPr/>
            </a:pPr>
            <a:r>
              <a:rPr lang="fr-FR" sz="600" dirty="0">
                <a:solidFill>
                  <a:srgbClr val="3E3E3E"/>
                </a:solidFill>
                <a:latin typeface="Roboto Light" panose="02000000000000000000" pitchFamily="2" charset="0"/>
                <a:ea typeface="Roboto Light" panose="02000000000000000000" pitchFamily="2" charset="0"/>
              </a:rPr>
              <a:t>Acts on </a:t>
            </a:r>
            <a:r>
              <a:rPr lang="fr-FR" sz="600" b="1" dirty="0">
                <a:solidFill>
                  <a:srgbClr val="3E3E3E"/>
                </a:solidFill>
                <a:latin typeface="Roboto Light" panose="02000000000000000000" pitchFamily="2" charset="0"/>
                <a:ea typeface="Roboto Light" panose="02000000000000000000" pitchFamily="2" charset="0"/>
              </a:rPr>
              <a:t>cell oxygenation*</a:t>
            </a:r>
            <a:r>
              <a:rPr lang="fr-FR" sz="600" dirty="0">
                <a:solidFill>
                  <a:srgbClr val="3E3E3E"/>
                </a:solidFill>
                <a:latin typeface="Roboto Light" panose="02000000000000000000" pitchFamily="2" charset="0"/>
                <a:ea typeface="Roboto Light" panose="02000000000000000000" pitchFamily="2" charset="0"/>
              </a:rPr>
              <a:t>: </a:t>
            </a:r>
            <a:r>
              <a:rPr lang="fr-FR" sz="1000" dirty="0">
                <a:solidFill>
                  <a:srgbClr val="3E3E3E"/>
                </a:solidFill>
                <a:latin typeface="Roboto Light" panose="02000000000000000000" pitchFamily="2" charset="0"/>
                <a:ea typeface="Roboto Light" panose="02000000000000000000" pitchFamily="2" charset="0"/>
              </a:rPr>
              <a:t>+22% </a:t>
            </a:r>
            <a:r>
              <a:rPr lang="fr-FR" sz="600" dirty="0">
                <a:solidFill>
                  <a:srgbClr val="3E3E3E"/>
                </a:solidFill>
                <a:latin typeface="Roboto Light" panose="02000000000000000000" pitchFamily="2" charset="0"/>
                <a:ea typeface="Roboto Light" panose="02000000000000000000" pitchFamily="2" charset="0"/>
              </a:rPr>
              <a:t>CO2 release in extreme conditions</a:t>
            </a:r>
          </a:p>
          <a:p>
            <a:pPr defTabSz="914280">
              <a:defRPr/>
            </a:pPr>
            <a:r>
              <a:rPr lang="fr-FR" sz="600" dirty="0">
                <a:solidFill>
                  <a:srgbClr val="3E3E3E"/>
                </a:solidFill>
                <a:latin typeface="Roboto Light" panose="02000000000000000000" pitchFamily="2" charset="0"/>
                <a:ea typeface="Roboto Light" panose="02000000000000000000" pitchFamily="2" charset="0"/>
              </a:rPr>
              <a:t>Acts to </a:t>
            </a:r>
            <a:r>
              <a:rPr lang="fr-FR" sz="600" b="1" dirty="0">
                <a:solidFill>
                  <a:srgbClr val="3E3E3E"/>
                </a:solidFill>
                <a:latin typeface="Roboto Light" panose="02000000000000000000" pitchFamily="2" charset="0"/>
                <a:ea typeface="Roboto Light" panose="02000000000000000000" pitchFamily="2" charset="0"/>
              </a:rPr>
              <a:t>regulate melanogenesis *: </a:t>
            </a:r>
            <a:r>
              <a:rPr lang="fr-FR" sz="1000" dirty="0">
                <a:solidFill>
                  <a:srgbClr val="3E3E3E"/>
                </a:solidFill>
                <a:latin typeface="Roboto Light" panose="02000000000000000000" pitchFamily="2" charset="0"/>
                <a:ea typeface="Roboto Light" panose="02000000000000000000" pitchFamily="2" charset="0"/>
              </a:rPr>
              <a:t>-15% </a:t>
            </a:r>
            <a:r>
              <a:rPr lang="fr-FR" sz="600" dirty="0">
                <a:solidFill>
                  <a:srgbClr val="3E3E3E"/>
                </a:solidFill>
                <a:latin typeface="Roboto Light" panose="02000000000000000000" pitchFamily="2" charset="0"/>
                <a:ea typeface="Roboto Light" panose="02000000000000000000" pitchFamily="2" charset="0"/>
              </a:rPr>
              <a:t>melanin synthesis </a:t>
            </a:r>
          </a:p>
          <a:p>
            <a:pPr defTabSz="914280">
              <a:defRPr/>
            </a:pPr>
            <a:endParaRPr lang="fr-FR" sz="600" dirty="0">
              <a:solidFill>
                <a:srgbClr val="3E3E3E"/>
              </a:solidFill>
              <a:latin typeface="Roboto Light" panose="02000000000000000000" pitchFamily="2" charset="0"/>
              <a:ea typeface="Roboto Light" panose="02000000000000000000" pitchFamily="2" charset="0"/>
            </a:endParaRPr>
          </a:p>
          <a:p>
            <a:pPr defTabSz="914280">
              <a:spcBef>
                <a:spcPts val="800"/>
              </a:spcBef>
              <a:defRPr/>
            </a:pPr>
            <a:r>
              <a:rPr lang="fr-FR" sz="600" b="1" u="sng" dirty="0">
                <a:solidFill>
                  <a:srgbClr val="000000"/>
                </a:solidFill>
                <a:latin typeface="Calibri" panose="020F0502020204030204" pitchFamily="34" charset="0"/>
                <a:ea typeface="Arial Unicode MS"/>
                <a:cs typeface="Arial Unicode MS"/>
              </a:rPr>
              <a:t>Native pomegranate and turmeric plant cells.</a:t>
            </a:r>
            <a:endParaRPr lang="fr-FR" sz="600" dirty="0">
              <a:solidFill>
                <a:srgbClr val="000000"/>
              </a:solidFill>
              <a:latin typeface="Helvetica Neue"/>
              <a:ea typeface="Arial Unicode MS"/>
              <a:cs typeface="Arial Unicode MS"/>
            </a:endParaRPr>
          </a:p>
          <a:p>
            <a:pPr defTabSz="914280">
              <a:spcBef>
                <a:spcPts val="800"/>
              </a:spcBef>
              <a:defRPr/>
            </a:pPr>
            <a:r>
              <a:rPr lang="fr-FR" sz="600" dirty="0">
                <a:solidFill>
                  <a:srgbClr val="000000"/>
                </a:solidFill>
                <a:latin typeface="Calibri" panose="020F0502020204030204" pitchFamily="34" charset="0"/>
                <a:ea typeface="Arial Unicode MS"/>
                <a:cs typeface="Arial Unicode MS"/>
              </a:rPr>
              <a:t>These cells are obtained by cell culture, a patented biotechnology made in France that respects the environment and biodiversity. This technology does not require cultivation in the field, and only a micro-sampling of the plant is needed to obtain these native plant cells.</a:t>
            </a:r>
            <a:endParaRPr lang="fr-FR" sz="600" dirty="0">
              <a:solidFill>
                <a:srgbClr val="000000"/>
              </a:solidFill>
              <a:latin typeface="Helvetica Neue"/>
              <a:ea typeface="Arial Unicode MS"/>
              <a:cs typeface="Arial Unicode MS"/>
            </a:endParaRPr>
          </a:p>
          <a:p>
            <a:pPr defTabSz="914280">
              <a:defRPr/>
            </a:pPr>
            <a:r>
              <a:rPr lang="fr-FR" sz="600" dirty="0">
                <a:solidFill>
                  <a:srgbClr val="000000"/>
                </a:solidFill>
                <a:latin typeface="Calibri" panose="020F0502020204030204" pitchFamily="34" charset="0"/>
                <a:ea typeface="Arial Unicode MS"/>
                <a:cs typeface="Arial" panose="020B0604020202020204" pitchFamily="34" charset="0"/>
              </a:rPr>
              <a:t>Natural resources are preserved and </a:t>
            </a:r>
            <a:r>
              <a:rPr lang="fr-FR" sz="600" dirty="0">
                <a:solidFill>
                  <a:prstClr val="black"/>
                </a:solidFill>
                <a:latin typeface="Calibri" panose="020F0502020204030204" pitchFamily="34" charset="0"/>
                <a:ea typeface="Arial Unicode MS"/>
              </a:rPr>
              <a:t>these native active plant cells are obtained without traumatizing or destroying the plant.</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Native plant cells have a high molecular content (essential amino acids, vitamins and minerals, etc.) which means they complement the action of the other active ingredients in serum C20 and C25.</a:t>
            </a:r>
            <a:endParaRPr lang="fr-FR" sz="600" dirty="0">
              <a:solidFill>
                <a:prstClr val="black"/>
              </a:solidFill>
              <a:latin typeface="Times New Roman" panose="02020603050405020304" pitchFamily="18" charset="0"/>
              <a:ea typeface="Arial Unicode MS"/>
            </a:endParaRPr>
          </a:p>
          <a:p>
            <a:pPr defTabSz="914280">
              <a:defRPr/>
            </a:pPr>
            <a:r>
              <a:rPr lang="fr-FR" sz="600" b="1" dirty="0">
                <a:solidFill>
                  <a:prstClr val="black"/>
                </a:solidFill>
                <a:latin typeface="Calibri" panose="020F0502020204030204" pitchFamily="34" charset="0"/>
                <a:ea typeface="Arial Unicode MS"/>
              </a:rPr>
              <a:t>Each</a:t>
            </a:r>
            <a:r>
              <a:rPr lang="fr-FR" sz="600" b="1" baseline="30000" dirty="0">
                <a:solidFill>
                  <a:prstClr val="black"/>
                </a:solidFill>
                <a:latin typeface="Calibri" panose="020F0502020204030204" pitchFamily="34" charset="0"/>
                <a:ea typeface="Arial Unicode MS"/>
              </a:rPr>
              <a:t>(3)</a:t>
            </a:r>
            <a:r>
              <a:rPr lang="fr-FR" sz="600" b="1" dirty="0">
                <a:solidFill>
                  <a:prstClr val="black"/>
                </a:solidFill>
                <a:latin typeface="Calibri" panose="020F0502020204030204" pitchFamily="34" charset="0"/>
                <a:ea typeface="Arial Unicode MS"/>
              </a:rPr>
              <a:t> vial of serum contains more than 1.5 million cells, i.e. around 12,500 native cells per application.</a:t>
            </a:r>
            <a:endParaRPr lang="fr-FR" sz="600" dirty="0">
              <a:solidFill>
                <a:prstClr val="black"/>
              </a:solidFill>
              <a:latin typeface="Times New Roman" panose="02020603050405020304" pitchFamily="18" charset="0"/>
              <a:ea typeface="Arial Unicode MS"/>
            </a:endParaRPr>
          </a:p>
          <a:p>
            <a:pPr defTabSz="914280">
              <a:defRPr/>
            </a:pPr>
            <a:endParaRPr lang="fr-FR" sz="600" dirty="0">
              <a:solidFill>
                <a:srgbClr val="3E3E3E"/>
              </a:solidFill>
              <a:latin typeface="Roboto Light" panose="02000000000000000000" pitchFamily="2" charset="0"/>
              <a:ea typeface="Roboto Light" panose="02000000000000000000" pitchFamily="2" charset="0"/>
            </a:endParaRPr>
          </a:p>
          <a:p>
            <a:pPr defTabSz="914280">
              <a:defRPr/>
            </a:pPr>
            <a:r>
              <a:rPr lang="fr-FR" sz="600" b="1" u="sng" dirty="0">
                <a:solidFill>
                  <a:prstClr val="black"/>
                </a:solidFill>
                <a:latin typeface="Calibri" panose="020F0502020204030204" pitchFamily="34" charset="0"/>
                <a:ea typeface="Arial Unicode MS"/>
              </a:rPr>
              <a:t>Turmeric :</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With its beautiful orange colour and strong flavour, turmeric has exceptional properties. It has been used since the dawn of time as a condiment, tincture or medicine. Known as the "spice of long life", turmeric is widely used in traditional Ayurvedic and Chinese medicine for its anti-inflammatory and antioxidant properties, particularly in the treatment of digestive and intestinal disorders, but also to protect the liver and promote healing. </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Turmeric appears to hold great promise in the treatment of a number of diseases, and research into its anti-cancer potential is currently underway.</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There are many varieties of Turmeric (around 80), the most widely used being Curcuma </a:t>
            </a:r>
            <a:r>
              <a:rPr lang="fr-FR" sz="600" dirty="0" err="1">
                <a:solidFill>
                  <a:prstClr val="black"/>
                </a:solidFill>
                <a:latin typeface="Calibri" panose="020F0502020204030204" pitchFamily="34" charset="0"/>
                <a:ea typeface="Arial Unicode MS"/>
              </a:rPr>
              <a:t>Longa</a:t>
            </a:r>
            <a:r>
              <a:rPr lang="fr-FR" sz="600" dirty="0">
                <a:solidFill>
                  <a:prstClr val="black"/>
                </a:solidFill>
                <a:latin typeface="Calibri" panose="020F0502020204030204" pitchFamily="34" charset="0"/>
                <a:ea typeface="Arial Unicode MS"/>
              </a:rPr>
              <a:t>.</a:t>
            </a:r>
            <a:endParaRPr lang="fr-FR" sz="600" dirty="0">
              <a:solidFill>
                <a:prstClr val="black"/>
              </a:solidFill>
              <a:latin typeface="Times New Roman" panose="02020603050405020304" pitchFamily="18" charset="0"/>
              <a:ea typeface="Arial Unicode MS"/>
            </a:endParaRPr>
          </a:p>
          <a:p>
            <a:pPr defTabSz="914280">
              <a:defRPr/>
            </a:pPr>
            <a:endParaRPr lang="fr-FR" sz="600" dirty="0">
              <a:solidFill>
                <a:srgbClr val="3E3E3E"/>
              </a:solidFill>
              <a:latin typeface="Roboto Light" panose="02000000000000000000" pitchFamily="2" charset="0"/>
              <a:ea typeface="Roboto Light" panose="02000000000000000000" pitchFamily="2" charset="0"/>
            </a:endParaRPr>
          </a:p>
          <a:p>
            <a:pPr defTabSz="914280">
              <a:defRPr/>
            </a:pPr>
            <a:r>
              <a:rPr lang="fr-FR" sz="600" b="1" u="sng" dirty="0">
                <a:solidFill>
                  <a:prstClr val="black"/>
                </a:solidFill>
                <a:latin typeface="Calibri" panose="020F0502020204030204" pitchFamily="34" charset="0"/>
                <a:ea typeface="Arial Unicode MS"/>
              </a:rPr>
              <a:t>Grenada :</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Originally from Asia, pomegranates are now grown in Europe, mainly in Tunisia, Morocco and Israel.</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Mentioned in holy manuscripts, the pomegranate has been a symbol of life and fertility, but also of power, since time immemorial. Extremely rich in polyphenols, powerful antioxidants, over 250 scientific studies show that pomegranates could have a positive effect on cardiovascular disease, cancer and arthritis. </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A real </a:t>
            </a:r>
            <a:r>
              <a:rPr lang="fr-FR" sz="600" dirty="0" err="1">
                <a:solidFill>
                  <a:prstClr val="black"/>
                </a:solidFill>
                <a:latin typeface="Calibri" panose="020F0502020204030204" pitchFamily="34" charset="0"/>
                <a:ea typeface="Arial Unicode MS"/>
              </a:rPr>
              <a:t>superfood</a:t>
            </a:r>
            <a:r>
              <a:rPr lang="fr-FR" sz="600" dirty="0">
                <a:solidFill>
                  <a:prstClr val="black"/>
                </a:solidFill>
                <a:latin typeface="Calibri" panose="020F0502020204030204" pitchFamily="34" charset="0"/>
                <a:ea typeface="Arial Unicode MS"/>
              </a:rPr>
              <a:t>, pomegranate, here in its native plant cell form, helps boost skin radiance and even out skin tone:</a:t>
            </a:r>
            <a:endParaRPr lang="fr-FR" sz="600" dirty="0">
              <a:solidFill>
                <a:prstClr val="black"/>
              </a:solidFill>
              <a:latin typeface="Times New Roman" panose="02020603050405020304" pitchFamily="18" charset="0"/>
              <a:ea typeface="Arial Unicode MS"/>
            </a:endParaRPr>
          </a:p>
          <a:p>
            <a:pPr defTabSz="914280">
              <a:defRPr/>
            </a:pPr>
            <a:r>
              <a:rPr lang="fr-FR" sz="600" u="sng" dirty="0">
                <a:solidFill>
                  <a:prstClr val="black"/>
                </a:solidFill>
                <a:latin typeface="Calibri" panose="020F0502020204030204" pitchFamily="34" charset="0"/>
                <a:ea typeface="Arial Unicode MS"/>
              </a:rPr>
              <a:t>Pomegranate's native plant cells act on cell oxygenation:</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Action on cellular respiration</a:t>
            </a:r>
            <a:r>
              <a:rPr lang="fr-FR" sz="600" baseline="30000" dirty="0">
                <a:solidFill>
                  <a:prstClr val="black"/>
                </a:solidFill>
                <a:latin typeface="Calibri" panose="020F0502020204030204" pitchFamily="34" charset="0"/>
                <a:ea typeface="Arial Unicode MS"/>
              </a:rPr>
              <a:t>(4)</a:t>
            </a:r>
            <a:r>
              <a:rPr lang="fr-FR" sz="600" dirty="0">
                <a:solidFill>
                  <a:prstClr val="black"/>
                </a:solidFill>
                <a:latin typeface="Calibri" panose="020F0502020204030204" pitchFamily="34" charset="0"/>
                <a:ea typeface="Arial Unicode MS"/>
              </a:rPr>
              <a:t> + 22% in extreme conditions . </a:t>
            </a:r>
            <a:r>
              <a:rPr lang="fr-FR" sz="600" baseline="30000" dirty="0">
                <a:solidFill>
                  <a:prstClr val="black"/>
                </a:solidFill>
                <a:latin typeface="Calibri" panose="020F0502020204030204" pitchFamily="34" charset="0"/>
                <a:ea typeface="Arial Unicode MS"/>
              </a:rPr>
              <a:t>(5)</a:t>
            </a:r>
            <a:endParaRPr lang="fr-FR" sz="600" dirty="0">
              <a:solidFill>
                <a:prstClr val="black"/>
              </a:solidFill>
              <a:latin typeface="Times New Roman" panose="02020603050405020304" pitchFamily="18" charset="0"/>
              <a:ea typeface="Arial Unicode MS"/>
            </a:endParaRPr>
          </a:p>
          <a:p>
            <a:pPr defTabSz="914280">
              <a:defRPr/>
            </a:pPr>
            <a:r>
              <a:rPr lang="fr-FR" sz="600" u="sng" dirty="0">
                <a:solidFill>
                  <a:prstClr val="black"/>
                </a:solidFill>
                <a:latin typeface="Calibri" panose="020F0502020204030204" pitchFamily="34" charset="0"/>
                <a:ea typeface="Arial Unicode MS"/>
              </a:rPr>
              <a:t>Native pomegranate plant cells regulate melanogenesis :</a:t>
            </a:r>
            <a:r>
              <a:rPr lang="fr-FR" sz="600" u="sng" baseline="30000" dirty="0">
                <a:solidFill>
                  <a:prstClr val="black"/>
                </a:solidFill>
                <a:latin typeface="Calibri" panose="020F0502020204030204" pitchFamily="34" charset="0"/>
                <a:ea typeface="Arial Unicode MS"/>
              </a:rPr>
              <a:t>(4) </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By regulating tyrosinase (18% inhibition), native plant cells reduce melanin synthesis by 15%.</a:t>
            </a:r>
            <a:endParaRPr lang="fr-FR" sz="600" dirty="0">
              <a:solidFill>
                <a:prstClr val="black"/>
              </a:solidFill>
              <a:latin typeface="Times New Roman" panose="02020603050405020304" pitchFamily="18" charset="0"/>
              <a:ea typeface="Arial Unicode MS"/>
            </a:endParaRPr>
          </a:p>
          <a:p>
            <a:pPr defTabSz="914280">
              <a:defRPr/>
            </a:pPr>
            <a:r>
              <a:rPr lang="fr-FR" sz="600" b="1" dirty="0">
                <a:solidFill>
                  <a:prstClr val="black"/>
                </a:solidFill>
                <a:latin typeface="Calibri" panose="020F0502020204030204" pitchFamily="34" charset="0"/>
                <a:ea typeface="Arial Unicode MS"/>
              </a:rPr>
              <a:t>Through these actions, </a:t>
            </a:r>
            <a:r>
              <a:rPr lang="fr-FR" sz="600" b="1" u="sng" dirty="0">
                <a:solidFill>
                  <a:prstClr val="black"/>
                </a:solidFill>
                <a:latin typeface="Calibri" panose="020F0502020204030204" pitchFamily="34" charset="0"/>
                <a:ea typeface="Arial Unicode MS"/>
              </a:rPr>
              <a:t>native pomegranate plant cells </a:t>
            </a:r>
            <a:r>
              <a:rPr lang="fr-FR" sz="600" b="1" dirty="0">
                <a:solidFill>
                  <a:prstClr val="black"/>
                </a:solidFill>
                <a:latin typeface="Calibri" panose="020F0502020204030204" pitchFamily="34" charset="0"/>
                <a:ea typeface="Arial Unicode MS"/>
              </a:rPr>
              <a:t>help the skin to better protect itself from free radical attacks, to be more luminous and more even-toned. They reinforce the radiance and </a:t>
            </a:r>
            <a:r>
              <a:rPr lang="fr-FR" sz="600" b="1" dirty="0" err="1">
                <a:solidFill>
                  <a:prstClr val="black"/>
                </a:solidFill>
                <a:latin typeface="Calibri" panose="020F0502020204030204" pitchFamily="34" charset="0"/>
                <a:ea typeface="Arial Unicode MS"/>
              </a:rPr>
              <a:t>anti-dark spot </a:t>
            </a:r>
            <a:r>
              <a:rPr lang="fr-FR" sz="600" b="1" dirty="0">
                <a:solidFill>
                  <a:prstClr val="black"/>
                </a:solidFill>
                <a:latin typeface="Calibri" panose="020F0502020204030204" pitchFamily="34" charset="0"/>
                <a:ea typeface="Arial Unicode MS"/>
              </a:rPr>
              <a:t>action of vitamin C. </a:t>
            </a:r>
            <a:endParaRPr lang="fr-FR" sz="600" dirty="0">
              <a:solidFill>
                <a:prstClr val="black"/>
              </a:solidFill>
              <a:latin typeface="Times New Roman" panose="02020603050405020304" pitchFamily="18" charset="0"/>
              <a:ea typeface="Arial Unicode MS"/>
            </a:endParaRPr>
          </a:p>
          <a:p>
            <a:endParaRPr lang="fr-FR" sz="600" dirty="0"/>
          </a:p>
          <a:p>
            <a:pPr marL="158729"/>
            <a:r>
              <a:rPr lang="fr-FR" sz="800" b="1" u="sng" dirty="0">
                <a:solidFill>
                  <a:srgbClr val="000000"/>
                </a:solidFill>
                <a:latin typeface="Calibri" panose="020F0502020204030204" pitchFamily="34" charset="0"/>
                <a:ea typeface="Calibri" panose="020F0502020204030204" pitchFamily="34" charset="0"/>
              </a:rPr>
              <a:t>Organic apricot oil</a:t>
            </a:r>
            <a:endParaRPr lang="fr-FR" sz="600" b="1" dirty="0">
              <a:latin typeface="Calibri" panose="020F0502020204030204" pitchFamily="34" charset="0"/>
              <a:ea typeface="Calibri" panose="020F0502020204030204" pitchFamily="34" charset="0"/>
            </a:endParaRPr>
          </a:p>
          <a:p>
            <a:pPr marL="158729"/>
            <a:r>
              <a:rPr lang="fr-FR" sz="600" dirty="0">
                <a:latin typeface="Calibri" panose="020F0502020204030204" pitchFamily="34" charset="0"/>
                <a:ea typeface="Arial Unicode MS"/>
              </a:rPr>
              <a:t>Obtained from organic apricots, the oil extracted from the kernel contains mainly Omega 9 and Omega 6, renowned for their nourishing, softening and soothing properties.</a:t>
            </a:r>
            <a:endParaRPr lang="fr-FR" sz="600" dirty="0">
              <a:latin typeface="Times New Roman" panose="02020603050405020304" pitchFamily="18" charset="0"/>
              <a:ea typeface="Arial Unicode MS"/>
            </a:endParaRPr>
          </a:p>
          <a:p>
            <a:pPr marL="158729"/>
            <a:r>
              <a:rPr lang="fr-FR" sz="600" dirty="0">
                <a:latin typeface="Calibri" panose="020F0502020204030204" pitchFamily="34" charset="0"/>
                <a:ea typeface="Arial Unicode MS"/>
              </a:rPr>
              <a:t>This organic apricot oil is also rich in vitamins A and E (photo-protective, </a:t>
            </a:r>
            <a:r>
              <a:rPr lang="fr-FR" sz="600" dirty="0" err="1">
                <a:latin typeface="Calibri" panose="020F0502020204030204" pitchFamily="34" charset="0"/>
                <a:ea typeface="Arial Unicode MS"/>
              </a:rPr>
              <a:t>anti-oxidant</a:t>
            </a:r>
            <a:r>
              <a:rPr lang="fr-FR" sz="600" dirty="0">
                <a:latin typeface="Calibri" panose="020F0502020204030204" pitchFamily="34" charset="0"/>
                <a:ea typeface="Arial Unicode MS"/>
              </a:rPr>
              <a:t>) and phytosterols (restoring the skin's barrier function, UV protection, </a:t>
            </a:r>
            <a:r>
              <a:rPr lang="fr-FR" sz="600" dirty="0" err="1">
                <a:latin typeface="Calibri" panose="020F0502020204030204" pitchFamily="34" charset="0"/>
                <a:ea typeface="Arial Unicode MS"/>
              </a:rPr>
              <a:t>anti-ageing</a:t>
            </a:r>
            <a:r>
              <a:rPr lang="fr-FR" sz="600" dirty="0">
                <a:latin typeface="Calibri" panose="020F0502020204030204" pitchFamily="34" charset="0"/>
                <a:ea typeface="Arial Unicode MS"/>
              </a:rPr>
              <a:t>). </a:t>
            </a:r>
            <a:br>
              <a:rPr lang="fr-FR" sz="600" dirty="0">
                <a:latin typeface="Calibri" panose="020F0502020204030204" pitchFamily="34" charset="0"/>
                <a:ea typeface="Arial Unicode MS"/>
              </a:rPr>
            </a:br>
            <a:r>
              <a:rPr lang="fr-FR" sz="600" dirty="0">
                <a:latin typeface="Calibri" panose="020F0502020204030204" pitchFamily="34" charset="0"/>
                <a:ea typeface="Arial Unicode MS"/>
              </a:rPr>
              <a:t>With its ability to 'illuminate the complexion' (healthy glow effect), it is particularly recommended in toning skin care formulas for dull, devitalised and dehydrated skin.</a:t>
            </a:r>
            <a:br>
              <a:rPr lang="fr-FR" sz="600" dirty="0">
                <a:latin typeface="Calibri" panose="020F0502020204030204" pitchFamily="34" charset="0"/>
                <a:ea typeface="Arial Unicode MS"/>
              </a:rPr>
            </a:br>
            <a:r>
              <a:rPr lang="fr-FR" sz="600" dirty="0">
                <a:latin typeface="Calibri" panose="020F0502020204030204" pitchFamily="34" charset="0"/>
                <a:ea typeface="Arial Unicode MS"/>
              </a:rPr>
              <a:t>Its rapid penetration, without leaving an oily feel, is suitable for all skin types, including oily and combination skin.</a:t>
            </a:r>
            <a:endParaRPr lang="fr-FR" sz="600" dirty="0">
              <a:latin typeface="Times New Roman" panose="02020603050405020304" pitchFamily="18" charset="0"/>
              <a:ea typeface="Arial Unicode MS"/>
            </a:endParaRPr>
          </a:p>
          <a:p>
            <a:pPr marL="158729"/>
            <a:endParaRPr lang="fr-FR" sz="600" b="1" u="sng" dirty="0">
              <a:latin typeface="Times New Roman" panose="02020603050405020304" pitchFamily="18" charset="0"/>
              <a:ea typeface="Arial Unicode MS"/>
            </a:endParaRPr>
          </a:p>
          <a:p>
            <a:pPr defTabSz="914280">
              <a:defRPr/>
            </a:pPr>
            <a:r>
              <a:rPr lang="fr-FR" sz="600" b="1" u="sng" dirty="0"/>
              <a:t>Sweet orange </a:t>
            </a:r>
            <a:r>
              <a:rPr lang="fr-FR" sz="600" dirty="0"/>
              <a:t>is renowned for its toning action on the skin.</a:t>
            </a:r>
          </a:p>
          <a:p>
            <a:pPr defTabSz="914280">
              <a:defRPr/>
            </a:pPr>
            <a:endParaRPr lang="fr-FR" sz="600" u="sng" dirty="0"/>
          </a:p>
          <a:p>
            <a:pPr defTabSz="914280">
              <a:defRPr/>
            </a:pPr>
            <a:r>
              <a:rPr lang="fr-FR" sz="600" b="1" u="none" dirty="0"/>
              <a:t>SERUM CBD</a:t>
            </a:r>
          </a:p>
          <a:p>
            <a:pPr defTabSz="914280">
              <a:defRPr/>
            </a:pPr>
            <a:endParaRPr lang="fr-FR" sz="600" b="1" u="none" dirty="0"/>
          </a:p>
          <a:p>
            <a:pPr defTabSz="914280">
              <a:defRPr/>
            </a:pPr>
            <a:r>
              <a:rPr lang="fr-FR" sz="600" b="0" u="sng" dirty="0"/>
              <a:t>Description :</a:t>
            </a:r>
          </a:p>
          <a:p>
            <a:pPr defTabSz="914280">
              <a:defRPr/>
            </a:pPr>
            <a:r>
              <a:rPr lang="fr-FR" sz="600" b="0" u="none" dirty="0"/>
              <a:t>A night-time oleo-serum with a self-adapting formula inspired by </a:t>
            </a:r>
            <a:r>
              <a:rPr lang="fr-FR" sz="600" b="0" u="none" dirty="0" err="1"/>
              <a:t>neurocosmetics </a:t>
            </a:r>
            <a:r>
              <a:rPr lang="fr-FR" sz="600" b="0" u="none" dirty="0"/>
              <a:t>(product/skin/nervous system interactions) to </a:t>
            </a:r>
            <a:r>
              <a:rPr lang="fr-FR" sz="600" b="0" u="none" dirty="0" err="1"/>
              <a:t>de-stress</a:t>
            </a:r>
            <a:r>
              <a:rPr lang="fr-FR" sz="600" b="0" u="none" dirty="0"/>
              <a:t>, smooth and re-harmonise all types of skin, while acting on emotions to significantly reduce stress.</a:t>
            </a:r>
          </a:p>
          <a:p>
            <a:pPr defTabSz="914280">
              <a:defRPr/>
            </a:pPr>
            <a:endParaRPr lang="fr-FR" sz="600" b="1" u="none" dirty="0"/>
          </a:p>
          <a:p>
            <a:pPr defTabSz="914280">
              <a:defRPr/>
            </a:pPr>
            <a:r>
              <a:rPr lang="fr-FR" sz="600" b="0" u="sng" dirty="0"/>
              <a:t>Promise: </a:t>
            </a:r>
          </a:p>
          <a:p>
            <a:pPr defTabSz="914280">
              <a:defRPr/>
            </a:pPr>
            <a:r>
              <a:rPr lang="fr-FR" sz="600" b="0" u="none" dirty="0"/>
              <a:t>Smoothing, </a:t>
            </a:r>
            <a:r>
              <a:rPr lang="fr-FR" sz="600" b="0" u="none" dirty="0" err="1"/>
              <a:t>reharmonising </a:t>
            </a:r>
            <a:r>
              <a:rPr lang="fr-FR" sz="600" b="0" u="none" dirty="0"/>
              <a:t>action.</a:t>
            </a:r>
          </a:p>
          <a:p>
            <a:pPr defTabSz="914280">
              <a:defRPr/>
            </a:pPr>
            <a:endParaRPr lang="fr-FR" sz="600" b="0" u="none" dirty="0"/>
          </a:p>
          <a:p>
            <a:pPr defTabSz="914280">
              <a:defRPr/>
            </a:pPr>
            <a:r>
              <a:rPr lang="fr-FR" sz="600" b="0" u="sng" dirty="0"/>
              <a:t>Who is it for? </a:t>
            </a:r>
          </a:p>
          <a:p>
            <a:pPr defTabSz="914280">
              <a:defRPr/>
            </a:pPr>
            <a:endParaRPr lang="fr-FR" sz="600" b="0" u="sng" dirty="0"/>
          </a:p>
          <a:p>
            <a:pPr defTabSz="914280">
              <a:defRPr/>
            </a:pPr>
            <a:r>
              <a:rPr lang="fr-FR" sz="600" b="0" u="none" dirty="0"/>
              <a:t>All skin types</a:t>
            </a:r>
          </a:p>
          <a:p>
            <a:pPr defTabSz="914280">
              <a:defRPr/>
            </a:pPr>
            <a:endParaRPr lang="fr-FR" sz="600" b="0" u="none" dirty="0"/>
          </a:p>
          <a:p>
            <a:pPr defTabSz="914280">
              <a:defRPr/>
            </a:pPr>
            <a:r>
              <a:rPr lang="fr-FR" sz="600" b="0" u="none" dirty="0"/>
              <a:t>Dry skin: comfort and hydration  </a:t>
            </a:r>
          </a:p>
          <a:p>
            <a:pPr defTabSz="914280">
              <a:defRPr/>
            </a:pPr>
            <a:r>
              <a:rPr lang="fr-FR" sz="600" b="0" u="none" dirty="0"/>
              <a:t>Combination to oily skin: regulates sebum </a:t>
            </a:r>
          </a:p>
          <a:p>
            <a:pPr defTabSz="914280">
              <a:defRPr/>
            </a:pPr>
            <a:r>
              <a:rPr lang="fr-FR" sz="600" b="0" u="none" dirty="0"/>
              <a:t>Sensitive skin: soothes feelings of discomfort and calms redness </a:t>
            </a:r>
          </a:p>
          <a:p>
            <a:pPr defTabSz="914280">
              <a:defRPr/>
            </a:pPr>
            <a:endParaRPr lang="fr-FR" sz="600" b="0" u="none" dirty="0"/>
          </a:p>
          <a:p>
            <a:pPr defTabSz="914280">
              <a:defRPr/>
            </a:pPr>
            <a:r>
              <a:rPr lang="fr-FR" sz="600" b="0" u="sng" dirty="0"/>
              <a:t>Ingredients:</a:t>
            </a:r>
            <a:endParaRPr lang="fr-FR" sz="600" b="1" u="none" dirty="0"/>
          </a:p>
          <a:p>
            <a:pPr defTabSz="914280">
              <a:defRPr/>
            </a:pPr>
            <a:endParaRPr lang="fr-FR" sz="600" b="0" u="none" dirty="0"/>
          </a:p>
          <a:p>
            <a:pPr defTabSz="914280">
              <a:defRPr/>
            </a:pPr>
            <a:r>
              <a:rPr lang="fr-FR" sz="600" b="1" u="none" dirty="0"/>
              <a:t>CBD = </a:t>
            </a:r>
            <a:r>
              <a:rPr lang="fr-FR" sz="600" b="1" u="none" dirty="0" err="1"/>
              <a:t>CannaBiDiol</a:t>
            </a:r>
            <a:r>
              <a:rPr lang="fr-FR" sz="600" b="1" u="none" dirty="0"/>
              <a:t>.</a:t>
            </a:r>
          </a:p>
          <a:p>
            <a:pPr defTabSz="914280">
              <a:defRPr/>
            </a:pPr>
            <a:r>
              <a:rPr lang="fr-FR" sz="600" b="0" u="none" dirty="0"/>
              <a:t>300mg pure CBD: (for 30 mg = 1% pure CBD in the solvent-free extraction process)</a:t>
            </a:r>
          </a:p>
          <a:p>
            <a:pPr defTabSz="914280">
              <a:defRPr/>
            </a:pPr>
            <a:r>
              <a:rPr lang="fr-FR" sz="600" b="1" u="none" dirty="0"/>
              <a:t>100% natural, THC-free</a:t>
            </a:r>
          </a:p>
          <a:p>
            <a:pPr defTabSz="914280">
              <a:defRPr/>
            </a:pPr>
            <a:r>
              <a:rPr lang="fr-FR" sz="600" b="1" u="none" dirty="0"/>
              <a:t>Made from hemp grown sustainably in Colombia.</a:t>
            </a:r>
          </a:p>
          <a:p>
            <a:pPr defTabSz="914280">
              <a:defRPr/>
            </a:pPr>
            <a:r>
              <a:rPr lang="fr-FR" sz="600" b="1" u="none" dirty="0"/>
              <a:t>Anti-inflammatory, anti-oxidant, anti-ageing and regulating. </a:t>
            </a:r>
          </a:p>
          <a:p>
            <a:pPr defTabSz="914280">
              <a:defRPr/>
            </a:pPr>
            <a:endParaRPr lang="fr-FR" sz="600" b="1" u="none" dirty="0"/>
          </a:p>
          <a:p>
            <a:pPr defTabSz="914280">
              <a:defRPr/>
            </a:pPr>
            <a:r>
              <a:rPr lang="fr-FR" sz="600" b="1" u="none" dirty="0"/>
              <a:t>30% organic vegetable oils: Hemp + Sacha </a:t>
            </a:r>
            <a:r>
              <a:rPr lang="fr-FR" sz="600" b="1" u="none" dirty="0" err="1"/>
              <a:t>Inchi</a:t>
            </a:r>
            <a:br>
              <a:rPr lang="fr-FR" sz="600" b="1" u="none" dirty="0"/>
            </a:br>
            <a:r>
              <a:rPr lang="fr-FR" sz="600" b="0" u="none" dirty="0"/>
              <a:t>Rich in omega-3/6 and </a:t>
            </a:r>
            <a:r>
              <a:rPr lang="fr-FR" sz="600" b="0" u="none" dirty="0" err="1"/>
              <a:t>vitamin </a:t>
            </a:r>
            <a:r>
              <a:rPr lang="fr-FR" sz="600" b="0" u="none" dirty="0"/>
              <a:t>E </a:t>
            </a:r>
          </a:p>
          <a:p>
            <a:pPr defTabSz="914280">
              <a:defRPr/>
            </a:pPr>
            <a:r>
              <a:rPr lang="fr-FR" sz="600" b="0" u="none" dirty="0"/>
              <a:t>Moisturises, regulates and soothes for optimum comfort </a:t>
            </a:r>
          </a:p>
          <a:p>
            <a:pPr defTabSz="914280">
              <a:defRPr/>
            </a:pPr>
            <a:r>
              <a:rPr lang="fr-FR" sz="600" b="1" u="none" dirty="0"/>
              <a:t>Native sacred lotus plant cells </a:t>
            </a:r>
          </a:p>
          <a:p>
            <a:pPr defTabSz="914280">
              <a:defRPr/>
            </a:pPr>
            <a:r>
              <a:rPr lang="fr-FR" sz="600" b="0" u="none" dirty="0"/>
              <a:t>Anti-stress (stimulates the synthesis of melatonin, the molecule responsible for sleep and relaxation) 750,000 native cells in 30ml)</a:t>
            </a:r>
          </a:p>
          <a:p>
            <a:pPr defTabSz="914280">
              <a:defRPr/>
            </a:pPr>
            <a:r>
              <a:rPr lang="fr-FR" sz="600" b="1" u="none" dirty="0"/>
              <a:t>10% extracts </a:t>
            </a:r>
            <a:r>
              <a:rPr lang="fr-FR" sz="600" b="1" u="none" dirty="0" err="1"/>
              <a:t>of adaptogenic </a:t>
            </a:r>
            <a:r>
              <a:rPr lang="fr-FR" sz="600" b="1" u="none" dirty="0"/>
              <a:t>Reishi mushroom (mushroom of immortality)</a:t>
            </a:r>
          </a:p>
          <a:p>
            <a:pPr defTabSz="914280">
              <a:defRPr/>
            </a:pPr>
            <a:r>
              <a:rPr lang="fr-FR" sz="600" b="0" u="none" dirty="0"/>
              <a:t>Reinforces resistance to stress = helps the skin adapt to stress and fatigue. </a:t>
            </a:r>
          </a:p>
          <a:p>
            <a:pPr defTabSz="914280">
              <a:defRPr/>
            </a:pPr>
            <a:r>
              <a:rPr lang="fr-FR" sz="600" b="1" u="none" dirty="0"/>
              <a:t>Relaxing and soothing essential oils </a:t>
            </a:r>
          </a:p>
          <a:p>
            <a:pPr defTabSz="914280">
              <a:defRPr/>
            </a:pPr>
            <a:r>
              <a:rPr lang="fr-FR" sz="600" b="0" u="none" dirty="0"/>
              <a:t>Lavender + chamomile + neroli </a:t>
            </a:r>
          </a:p>
          <a:p>
            <a:pPr defTabSz="914280">
              <a:defRPr/>
            </a:pPr>
            <a:r>
              <a:rPr lang="fr-FR" sz="600" b="1" u="none" dirty="0"/>
              <a:t>Quintessence</a:t>
            </a:r>
            <a:r>
              <a:rPr lang="fr-FR" sz="600" b="0" u="none" dirty="0"/>
              <a:t>: maximises the power of the formula</a:t>
            </a:r>
          </a:p>
          <a:p>
            <a:endParaRPr lang="fr-FR" sz="600" dirty="0"/>
          </a:p>
        </p:txBody>
      </p:sp>
      <p:sp>
        <p:nvSpPr>
          <p:cNvPr id="4" name="Espace réservé du numéro de diapositive 3"/>
          <p:cNvSpPr>
            <a:spLocks noGrp="1"/>
          </p:cNvSpPr>
          <p:nvPr>
            <p:ph type="sldNum" sz="quarter" idx="5"/>
          </p:nvPr>
        </p:nvSpPr>
        <p:spPr/>
        <p:txBody>
          <a:bodyPr/>
          <a:lstStyle/>
          <a:p>
            <a:pPr defTabSz="914280">
              <a:defRPr/>
            </a:pPr>
            <a:fld id="{CE563EA7-A024-41BE-BFA5-2D2CC21575F9}" type="slidenum">
              <a:rPr lang="fr-FR">
                <a:solidFill>
                  <a:prstClr val="black"/>
                </a:solidFill>
                <a:latin typeface="Calibri" panose="020F0502020204030204"/>
              </a:rPr>
              <a:t>9</a:t>
            </a:fld>
            <a:endParaRPr lang="fr-FR">
              <a:solidFill>
                <a:prstClr val="black"/>
              </a:solidFill>
              <a:latin typeface="Calibri" panose="020F0502020204030204"/>
            </a:endParaRPr>
          </a:p>
        </p:txBody>
      </p:sp>
    </p:spTree>
    <p:extLst>
      <p:ext uri="{BB962C8B-B14F-4D97-AF65-F5344CB8AC3E}">
        <p14:creationId xmlns:p14="http://schemas.microsoft.com/office/powerpoint/2010/main" val="2723664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4B7C76-94C1-BBE0-A69D-9EFD41E763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1FB8EDC-D24A-5273-860B-9E63355CCE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2C3A980-99CC-2323-4B5D-F10EBF2ADE75}"/>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5" name="Espace réservé du pied de page 4">
            <a:extLst>
              <a:ext uri="{FF2B5EF4-FFF2-40B4-BE49-F238E27FC236}">
                <a16:creationId xmlns:a16="http://schemas.microsoft.com/office/drawing/2014/main" id="{9CE7DADB-0C82-E7EE-E713-F53FA90B3D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A0EBB0-EF51-19BC-56C3-D1FBA97E8791}"/>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187391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C9C753-4670-ABCD-E19C-995449BF932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724D1F2-B8AF-D550-3464-A45B80E72B2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47C9B1-2824-030E-A2F0-F6B869AFED59}"/>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5" name="Espace réservé du pied de page 4">
            <a:extLst>
              <a:ext uri="{FF2B5EF4-FFF2-40B4-BE49-F238E27FC236}">
                <a16:creationId xmlns:a16="http://schemas.microsoft.com/office/drawing/2014/main" id="{659B520A-8C41-16A1-2AB2-6C2BB24B49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7C52CF-67C2-10AC-E6B4-FB5A4882D734}"/>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4241164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B3E9DF6-EF5F-F13B-5441-C5923380E7F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CC86A84-EF94-2CBC-AB91-DD5E4FE27BD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125BB58-83FB-6A81-6A01-D79CBFDA481D}"/>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5" name="Espace réservé du pied de page 4">
            <a:extLst>
              <a:ext uri="{FF2B5EF4-FFF2-40B4-BE49-F238E27FC236}">
                <a16:creationId xmlns:a16="http://schemas.microsoft.com/office/drawing/2014/main" id="{4FAAAC24-CBC7-8D9D-EA31-43B13CE164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F8A71A-FB96-4CEB-1E45-39B47E51F0AC}"/>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4114602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21480B-482F-7030-8B4C-8CF8AC354BD6}"/>
              </a:ext>
            </a:extLst>
          </p:cNvPr>
          <p:cNvSpPr/>
          <p:nvPr userDrawn="1"/>
        </p:nvSpPr>
        <p:spPr>
          <a:xfrm>
            <a:off x="0" y="0"/>
            <a:ext cx="12192000" cy="157018"/>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 name="Rectangle 2">
            <a:extLst>
              <a:ext uri="{FF2B5EF4-FFF2-40B4-BE49-F238E27FC236}">
                <a16:creationId xmlns:a16="http://schemas.microsoft.com/office/drawing/2014/main" id="{0FA584BC-85A3-1002-A60B-BCBAFDF5FAFD}"/>
              </a:ext>
            </a:extLst>
          </p:cNvPr>
          <p:cNvSpPr/>
          <p:nvPr userDrawn="1"/>
        </p:nvSpPr>
        <p:spPr>
          <a:xfrm>
            <a:off x="0" y="6705600"/>
            <a:ext cx="12192000" cy="157018"/>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Rectangle 3">
            <a:extLst>
              <a:ext uri="{FF2B5EF4-FFF2-40B4-BE49-F238E27FC236}">
                <a16:creationId xmlns:a16="http://schemas.microsoft.com/office/drawing/2014/main" id="{0B9AC924-190B-01C9-FE9A-0725DC51F5F4}"/>
              </a:ext>
            </a:extLst>
          </p:cNvPr>
          <p:cNvSpPr/>
          <p:nvPr userDrawn="1"/>
        </p:nvSpPr>
        <p:spPr>
          <a:xfrm rot="5400000">
            <a:off x="-3269673" y="3269673"/>
            <a:ext cx="6705600" cy="166255"/>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5" name="Rectangle 4">
            <a:extLst>
              <a:ext uri="{FF2B5EF4-FFF2-40B4-BE49-F238E27FC236}">
                <a16:creationId xmlns:a16="http://schemas.microsoft.com/office/drawing/2014/main" id="{7B9C02C4-5F7A-958E-D814-1F18C95E9A19}"/>
              </a:ext>
            </a:extLst>
          </p:cNvPr>
          <p:cNvSpPr/>
          <p:nvPr userDrawn="1"/>
        </p:nvSpPr>
        <p:spPr>
          <a:xfrm rot="5400000">
            <a:off x="8756073" y="3422073"/>
            <a:ext cx="6705600" cy="166255"/>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959518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e de titre 1 1">
  <p:cSld name="Diapositive de titre 1 1">
    <p:spTree>
      <p:nvGrpSpPr>
        <p:cNvPr id="1" name="Shape 96"/>
        <p:cNvGrpSpPr/>
        <p:nvPr/>
      </p:nvGrpSpPr>
      <p:grpSpPr>
        <a:xfrm>
          <a:off x="0" y="0"/>
          <a:ext cx="0" cy="0"/>
          <a:chOff x="0" y="0"/>
          <a:chExt cx="0" cy="0"/>
        </a:xfrm>
      </p:grpSpPr>
      <p:sp>
        <p:nvSpPr>
          <p:cNvPr id="97" name="Google Shape;97;p17"/>
          <p:cNvSpPr/>
          <p:nvPr/>
        </p:nvSpPr>
        <p:spPr>
          <a:xfrm>
            <a:off x="0" y="0"/>
            <a:ext cx="12192000" cy="1568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98" name="Google Shape;98;p17"/>
          <p:cNvSpPr/>
          <p:nvPr/>
        </p:nvSpPr>
        <p:spPr>
          <a:xfrm>
            <a:off x="0" y="6705600"/>
            <a:ext cx="12192000" cy="1568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99" name="Google Shape;99;p17"/>
          <p:cNvSpPr/>
          <p:nvPr/>
        </p:nvSpPr>
        <p:spPr>
          <a:xfrm rot="5400000">
            <a:off x="-3269545" y="3269800"/>
            <a:ext cx="6705600" cy="1660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100" name="Google Shape;100;p17"/>
          <p:cNvSpPr/>
          <p:nvPr/>
        </p:nvSpPr>
        <p:spPr>
          <a:xfrm rot="5400000">
            <a:off x="8756200" y="3422200"/>
            <a:ext cx="6705600" cy="1660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pic>
        <p:nvPicPr>
          <p:cNvPr id="101" name="Google Shape;101;p17" descr="Une image contenant Police, texte, Graphique, logo&#10;&#10;Description générée automatiquement"/>
          <p:cNvPicPr preferRelativeResize="0"/>
          <p:nvPr/>
        </p:nvPicPr>
        <p:blipFill rotWithShape="1">
          <a:blip r:embed="rId2">
            <a:alphaModFix/>
          </a:blip>
          <a:srcRect/>
          <a:stretch/>
        </p:blipFill>
        <p:spPr>
          <a:xfrm>
            <a:off x="11079245" y="5854970"/>
            <a:ext cx="652119" cy="652119"/>
          </a:xfrm>
          <a:prstGeom prst="rect">
            <a:avLst/>
          </a:prstGeom>
          <a:noFill/>
          <a:ln>
            <a:noFill/>
          </a:ln>
        </p:spPr>
      </p:pic>
    </p:spTree>
    <p:extLst>
      <p:ext uri="{BB962C8B-B14F-4D97-AF65-F5344CB8AC3E}">
        <p14:creationId xmlns:p14="http://schemas.microsoft.com/office/powerpoint/2010/main" val="341204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6" name="Image 5" descr="Une image contenant Rectangle, blanc, capture d’écran&#10;&#10;Description générée automatiquement">
            <a:extLst>
              <a:ext uri="{FF2B5EF4-FFF2-40B4-BE49-F238E27FC236}">
                <a16:creationId xmlns:a16="http://schemas.microsoft.com/office/drawing/2014/main" id="{B63D9E8A-8D45-474B-8D1B-3941DB33BC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id="{18C23333-610F-4737-B966-68043FE134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694" y="255181"/>
            <a:ext cx="682759" cy="588936"/>
          </a:xfrm>
          <a:prstGeom prst="rect">
            <a:avLst/>
          </a:prstGeom>
        </p:spPr>
      </p:pic>
    </p:spTree>
    <p:extLst>
      <p:ext uri="{BB962C8B-B14F-4D97-AF65-F5344CB8AC3E}">
        <p14:creationId xmlns:p14="http://schemas.microsoft.com/office/powerpoint/2010/main" val="3970453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7AD94A4-9754-EBE5-FE5E-68FC4DBE6E76}"/>
              </a:ext>
            </a:extLst>
          </p:cNvPr>
          <p:cNvSpPr/>
          <p:nvPr userDrawn="1"/>
        </p:nvSpPr>
        <p:spPr>
          <a:xfrm>
            <a:off x="0" y="0"/>
            <a:ext cx="12189460" cy="6858000"/>
          </a:xfrm>
          <a:custGeom>
            <a:avLst/>
            <a:gdLst/>
            <a:ahLst/>
            <a:cxnLst/>
            <a:rect l="l" t="t" r="r" b="b"/>
            <a:pathLst>
              <a:path w="12189460" h="6858000">
                <a:moveTo>
                  <a:pt x="12188952" y="6858000"/>
                </a:moveTo>
                <a:lnTo>
                  <a:pt x="0" y="6858000"/>
                </a:lnTo>
                <a:lnTo>
                  <a:pt x="0" y="0"/>
                </a:lnTo>
                <a:lnTo>
                  <a:pt x="12188952" y="0"/>
                </a:lnTo>
                <a:lnTo>
                  <a:pt x="12188952" y="6858000"/>
                </a:lnTo>
                <a:close/>
              </a:path>
            </a:pathLst>
          </a:custGeom>
          <a:solidFill>
            <a:srgbClr val="E4E3E3">
              <a:alpha val="54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0" i="0">
                <a:solidFill>
                  <a:srgbClr val="3E3E3E"/>
                </a:solidFill>
                <a:latin typeface="KyivType Sans2"/>
                <a:cs typeface="KyivType Sans2"/>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pic>
        <p:nvPicPr>
          <p:cNvPr id="6" name="object 4">
            <a:extLst>
              <a:ext uri="{FF2B5EF4-FFF2-40B4-BE49-F238E27FC236}">
                <a16:creationId xmlns:a16="http://schemas.microsoft.com/office/drawing/2014/main" id="{F2497244-4D63-2590-0D56-E331E242AE73}"/>
              </a:ext>
            </a:extLst>
          </p:cNvPr>
          <p:cNvPicPr/>
          <p:nvPr userDrawn="1"/>
        </p:nvPicPr>
        <p:blipFill>
          <a:blip r:embed="rId2" cstate="print"/>
          <a:stretch>
            <a:fillRect/>
          </a:stretch>
        </p:blipFill>
        <p:spPr>
          <a:xfrm>
            <a:off x="0" y="0"/>
            <a:ext cx="12079223" cy="6858000"/>
          </a:xfrm>
          <a:prstGeom prst="rect">
            <a:avLst/>
          </a:prstGeom>
        </p:spPr>
      </p:pic>
      <p:grpSp>
        <p:nvGrpSpPr>
          <p:cNvPr id="8" name="Groupe 7">
            <a:extLst>
              <a:ext uri="{FF2B5EF4-FFF2-40B4-BE49-F238E27FC236}">
                <a16:creationId xmlns:a16="http://schemas.microsoft.com/office/drawing/2014/main" id="{9E8C5805-7A71-7B8E-F657-3842C5D62B15}"/>
              </a:ext>
            </a:extLst>
          </p:cNvPr>
          <p:cNvGrpSpPr/>
          <p:nvPr userDrawn="1"/>
        </p:nvGrpSpPr>
        <p:grpSpPr>
          <a:xfrm>
            <a:off x="4683137" y="1617547"/>
            <a:ext cx="2822956" cy="2344877"/>
            <a:chOff x="4683137" y="1617547"/>
            <a:chExt cx="2822956" cy="2344877"/>
          </a:xfrm>
        </p:grpSpPr>
        <p:sp>
          <p:nvSpPr>
            <p:cNvPr id="9" name="object 5">
              <a:extLst>
                <a:ext uri="{FF2B5EF4-FFF2-40B4-BE49-F238E27FC236}">
                  <a16:creationId xmlns:a16="http://schemas.microsoft.com/office/drawing/2014/main" id="{8F07F137-C1FB-3E8A-5E3D-416DF957899D}"/>
                </a:ext>
              </a:extLst>
            </p:cNvPr>
            <p:cNvSpPr/>
            <p:nvPr/>
          </p:nvSpPr>
          <p:spPr>
            <a:xfrm>
              <a:off x="4683137" y="1617547"/>
              <a:ext cx="1885314" cy="1122680"/>
            </a:xfrm>
            <a:custGeom>
              <a:avLst/>
              <a:gdLst/>
              <a:ahLst/>
              <a:cxnLst/>
              <a:rect l="l" t="t" r="r" b="b"/>
              <a:pathLst>
                <a:path w="1885315" h="1122680">
                  <a:moveTo>
                    <a:pt x="726909" y="26365"/>
                  </a:moveTo>
                  <a:lnTo>
                    <a:pt x="710565" y="28384"/>
                  </a:lnTo>
                  <a:lnTo>
                    <a:pt x="690638" y="27114"/>
                  </a:lnTo>
                  <a:lnTo>
                    <a:pt x="671271" y="24726"/>
                  </a:lnTo>
                  <a:lnTo>
                    <a:pt x="656577" y="23444"/>
                  </a:lnTo>
                  <a:lnTo>
                    <a:pt x="640626" y="24269"/>
                  </a:lnTo>
                  <a:lnTo>
                    <a:pt x="621398" y="25654"/>
                  </a:lnTo>
                  <a:lnTo>
                    <a:pt x="602157" y="25920"/>
                  </a:lnTo>
                  <a:lnTo>
                    <a:pt x="586232" y="23444"/>
                  </a:lnTo>
                  <a:lnTo>
                    <a:pt x="567575" y="72656"/>
                  </a:lnTo>
                  <a:lnTo>
                    <a:pt x="549846" y="121132"/>
                  </a:lnTo>
                  <a:lnTo>
                    <a:pt x="499605" y="262445"/>
                  </a:lnTo>
                  <a:lnTo>
                    <a:pt x="483006" y="308216"/>
                  </a:lnTo>
                  <a:lnTo>
                    <a:pt x="466064" y="353326"/>
                  </a:lnTo>
                  <a:lnTo>
                    <a:pt x="448525" y="397814"/>
                  </a:lnTo>
                  <a:lnTo>
                    <a:pt x="430136" y="441680"/>
                  </a:lnTo>
                  <a:lnTo>
                    <a:pt x="410654" y="484924"/>
                  </a:lnTo>
                  <a:lnTo>
                    <a:pt x="389839" y="527583"/>
                  </a:lnTo>
                  <a:lnTo>
                    <a:pt x="366750" y="476999"/>
                  </a:lnTo>
                  <a:lnTo>
                    <a:pt x="345262" y="428840"/>
                  </a:lnTo>
                  <a:lnTo>
                    <a:pt x="325081" y="382600"/>
                  </a:lnTo>
                  <a:lnTo>
                    <a:pt x="305930" y="337794"/>
                  </a:lnTo>
                  <a:lnTo>
                    <a:pt x="269494" y="250558"/>
                  </a:lnTo>
                  <a:lnTo>
                    <a:pt x="215214" y="118287"/>
                  </a:lnTo>
                  <a:lnTo>
                    <a:pt x="175869" y="23444"/>
                  </a:lnTo>
                  <a:lnTo>
                    <a:pt x="158280" y="25920"/>
                  </a:lnTo>
                  <a:lnTo>
                    <a:pt x="140690" y="25654"/>
                  </a:lnTo>
                  <a:lnTo>
                    <a:pt x="123101" y="24269"/>
                  </a:lnTo>
                  <a:lnTo>
                    <a:pt x="105524" y="23444"/>
                  </a:lnTo>
                  <a:lnTo>
                    <a:pt x="82435" y="24269"/>
                  </a:lnTo>
                  <a:lnTo>
                    <a:pt x="52755" y="25654"/>
                  </a:lnTo>
                  <a:lnTo>
                    <a:pt x="23075" y="25920"/>
                  </a:lnTo>
                  <a:lnTo>
                    <a:pt x="0" y="23444"/>
                  </a:lnTo>
                  <a:lnTo>
                    <a:pt x="13601" y="49428"/>
                  </a:lnTo>
                  <a:lnTo>
                    <a:pt x="76530" y="171831"/>
                  </a:lnTo>
                  <a:lnTo>
                    <a:pt x="157911" y="332320"/>
                  </a:lnTo>
                  <a:lnTo>
                    <a:pt x="238887" y="494004"/>
                  </a:lnTo>
                  <a:lnTo>
                    <a:pt x="283324" y="584276"/>
                  </a:lnTo>
                  <a:lnTo>
                    <a:pt x="300583" y="620064"/>
                  </a:lnTo>
                  <a:lnTo>
                    <a:pt x="313791" y="705840"/>
                  </a:lnTo>
                  <a:lnTo>
                    <a:pt x="315036" y="879322"/>
                  </a:lnTo>
                  <a:lnTo>
                    <a:pt x="315023" y="934491"/>
                  </a:lnTo>
                  <a:lnTo>
                    <a:pt x="314490" y="987132"/>
                  </a:lnTo>
                  <a:lnTo>
                    <a:pt x="313232" y="1036510"/>
                  </a:lnTo>
                  <a:lnTo>
                    <a:pt x="311048" y="1081913"/>
                  </a:lnTo>
                  <a:lnTo>
                    <a:pt x="307771" y="1122603"/>
                  </a:lnTo>
                  <a:lnTo>
                    <a:pt x="337350" y="1119720"/>
                  </a:lnTo>
                  <a:lnTo>
                    <a:pt x="383971" y="1119314"/>
                  </a:lnTo>
                  <a:lnTo>
                    <a:pt x="430606" y="1120546"/>
                  </a:lnTo>
                  <a:lnTo>
                    <a:pt x="460197" y="1122603"/>
                  </a:lnTo>
                  <a:lnTo>
                    <a:pt x="458660" y="1091222"/>
                  </a:lnTo>
                  <a:lnTo>
                    <a:pt x="457276" y="1052334"/>
                  </a:lnTo>
                  <a:lnTo>
                    <a:pt x="456044" y="1007300"/>
                  </a:lnTo>
                  <a:lnTo>
                    <a:pt x="454012" y="904240"/>
                  </a:lnTo>
                  <a:lnTo>
                    <a:pt x="452551" y="792937"/>
                  </a:lnTo>
                  <a:lnTo>
                    <a:pt x="451675" y="684276"/>
                  </a:lnTo>
                  <a:lnTo>
                    <a:pt x="451396" y="589140"/>
                  </a:lnTo>
                  <a:lnTo>
                    <a:pt x="465378" y="555739"/>
                  </a:lnTo>
                  <a:lnTo>
                    <a:pt x="494855" y="488442"/>
                  </a:lnTo>
                  <a:lnTo>
                    <a:pt x="511098" y="453009"/>
                  </a:lnTo>
                  <a:lnTo>
                    <a:pt x="528840" y="415391"/>
                  </a:lnTo>
                  <a:lnTo>
                    <a:pt x="548474" y="374815"/>
                  </a:lnTo>
                  <a:lnTo>
                    <a:pt x="570369" y="330504"/>
                  </a:lnTo>
                  <a:lnTo>
                    <a:pt x="594906" y="281698"/>
                  </a:lnTo>
                  <a:lnTo>
                    <a:pt x="622439" y="227660"/>
                  </a:lnTo>
                  <a:lnTo>
                    <a:pt x="653376" y="167589"/>
                  </a:lnTo>
                  <a:lnTo>
                    <a:pt x="726909" y="26365"/>
                  </a:lnTo>
                  <a:close/>
                </a:path>
                <a:path w="1885315" h="1122680">
                  <a:moveTo>
                    <a:pt x="1884705" y="627253"/>
                  </a:moveTo>
                  <a:lnTo>
                    <a:pt x="1882952" y="580517"/>
                  </a:lnTo>
                  <a:lnTo>
                    <a:pt x="1877809" y="534695"/>
                  </a:lnTo>
                  <a:lnTo>
                    <a:pt x="1869389" y="489915"/>
                  </a:lnTo>
                  <a:lnTo>
                    <a:pt x="1857806" y="446303"/>
                  </a:lnTo>
                  <a:lnTo>
                    <a:pt x="1843189" y="403974"/>
                  </a:lnTo>
                  <a:lnTo>
                    <a:pt x="1825663" y="363067"/>
                  </a:lnTo>
                  <a:lnTo>
                    <a:pt x="1805343" y="323684"/>
                  </a:lnTo>
                  <a:lnTo>
                    <a:pt x="1782343" y="285953"/>
                  </a:lnTo>
                  <a:lnTo>
                    <a:pt x="1756803" y="250012"/>
                  </a:lnTo>
                  <a:lnTo>
                    <a:pt x="1728851" y="215963"/>
                  </a:lnTo>
                  <a:lnTo>
                    <a:pt x="1698586" y="183934"/>
                  </a:lnTo>
                  <a:lnTo>
                    <a:pt x="1666138" y="154051"/>
                  </a:lnTo>
                  <a:lnTo>
                    <a:pt x="1631632" y="126428"/>
                  </a:lnTo>
                  <a:lnTo>
                    <a:pt x="1595196" y="101193"/>
                  </a:lnTo>
                  <a:lnTo>
                    <a:pt x="1556943" y="78486"/>
                  </a:lnTo>
                  <a:lnTo>
                    <a:pt x="1517002" y="58394"/>
                  </a:lnTo>
                  <a:lnTo>
                    <a:pt x="1475486" y="41059"/>
                  </a:lnTo>
                  <a:lnTo>
                    <a:pt x="1432521" y="26606"/>
                  </a:lnTo>
                  <a:lnTo>
                    <a:pt x="1388237" y="15151"/>
                  </a:lnTo>
                  <a:lnTo>
                    <a:pt x="1342745" y="6819"/>
                  </a:lnTo>
                  <a:lnTo>
                    <a:pt x="1296187" y="1727"/>
                  </a:lnTo>
                  <a:lnTo>
                    <a:pt x="1248664" y="0"/>
                  </a:lnTo>
                  <a:lnTo>
                    <a:pt x="1201508" y="1727"/>
                  </a:lnTo>
                  <a:lnTo>
                    <a:pt x="1155293" y="6819"/>
                  </a:lnTo>
                  <a:lnTo>
                    <a:pt x="1110119" y="15151"/>
                  </a:lnTo>
                  <a:lnTo>
                    <a:pt x="1066114" y="26606"/>
                  </a:lnTo>
                  <a:lnTo>
                    <a:pt x="1023404" y="41059"/>
                  </a:lnTo>
                  <a:lnTo>
                    <a:pt x="982116" y="58394"/>
                  </a:lnTo>
                  <a:lnTo>
                    <a:pt x="942378" y="78486"/>
                  </a:lnTo>
                  <a:lnTo>
                    <a:pt x="904290" y="101193"/>
                  </a:lnTo>
                  <a:lnTo>
                    <a:pt x="868006" y="126428"/>
                  </a:lnTo>
                  <a:lnTo>
                    <a:pt x="833628" y="154051"/>
                  </a:lnTo>
                  <a:lnTo>
                    <a:pt x="801293" y="183934"/>
                  </a:lnTo>
                  <a:lnTo>
                    <a:pt x="771118" y="215963"/>
                  </a:lnTo>
                  <a:lnTo>
                    <a:pt x="743229" y="250012"/>
                  </a:lnTo>
                  <a:lnTo>
                    <a:pt x="717753" y="285953"/>
                  </a:lnTo>
                  <a:lnTo>
                    <a:pt x="694804" y="323684"/>
                  </a:lnTo>
                  <a:lnTo>
                    <a:pt x="674522" y="363067"/>
                  </a:lnTo>
                  <a:lnTo>
                    <a:pt x="657009" y="403974"/>
                  </a:lnTo>
                  <a:lnTo>
                    <a:pt x="642416" y="446303"/>
                  </a:lnTo>
                  <a:lnTo>
                    <a:pt x="630834" y="489915"/>
                  </a:lnTo>
                  <a:lnTo>
                    <a:pt x="622427" y="534695"/>
                  </a:lnTo>
                  <a:lnTo>
                    <a:pt x="617283" y="580517"/>
                  </a:lnTo>
                  <a:lnTo>
                    <a:pt x="615543" y="627253"/>
                  </a:lnTo>
                  <a:lnTo>
                    <a:pt x="617474" y="677303"/>
                  </a:lnTo>
                  <a:lnTo>
                    <a:pt x="623176" y="726236"/>
                  </a:lnTo>
                  <a:lnTo>
                    <a:pt x="632523" y="773899"/>
                  </a:lnTo>
                  <a:lnTo>
                    <a:pt x="645388" y="820166"/>
                  </a:lnTo>
                  <a:lnTo>
                    <a:pt x="661631" y="864882"/>
                  </a:lnTo>
                  <a:lnTo>
                    <a:pt x="681113" y="907910"/>
                  </a:lnTo>
                  <a:lnTo>
                    <a:pt x="703719" y="949109"/>
                  </a:lnTo>
                  <a:lnTo>
                    <a:pt x="729310" y="988326"/>
                  </a:lnTo>
                  <a:lnTo>
                    <a:pt x="757732" y="1025436"/>
                  </a:lnTo>
                  <a:lnTo>
                    <a:pt x="788885" y="1060272"/>
                  </a:lnTo>
                  <a:lnTo>
                    <a:pt x="822629" y="1092720"/>
                  </a:lnTo>
                  <a:lnTo>
                    <a:pt x="858824" y="1122616"/>
                  </a:lnTo>
                  <a:lnTo>
                    <a:pt x="1031760" y="1122616"/>
                  </a:lnTo>
                  <a:lnTo>
                    <a:pt x="991120" y="1097927"/>
                  </a:lnTo>
                  <a:lnTo>
                    <a:pt x="952893" y="1069441"/>
                  </a:lnTo>
                  <a:lnTo>
                    <a:pt x="917295" y="1037386"/>
                  </a:lnTo>
                  <a:lnTo>
                    <a:pt x="884542" y="1002004"/>
                  </a:lnTo>
                  <a:lnTo>
                    <a:pt x="854837" y="963536"/>
                  </a:lnTo>
                  <a:lnTo>
                    <a:pt x="828408" y="922197"/>
                  </a:lnTo>
                  <a:lnTo>
                    <a:pt x="805446" y="878243"/>
                  </a:lnTo>
                  <a:lnTo>
                    <a:pt x="786180" y="831900"/>
                  </a:lnTo>
                  <a:lnTo>
                    <a:pt x="770826" y="783386"/>
                  </a:lnTo>
                  <a:lnTo>
                    <a:pt x="759599" y="732955"/>
                  </a:lnTo>
                  <a:lnTo>
                    <a:pt x="752703" y="680834"/>
                  </a:lnTo>
                  <a:lnTo>
                    <a:pt x="750366" y="627253"/>
                  </a:lnTo>
                  <a:lnTo>
                    <a:pt x="752398" y="577024"/>
                  </a:lnTo>
                  <a:lnTo>
                    <a:pt x="758380" y="528078"/>
                  </a:lnTo>
                  <a:lnTo>
                    <a:pt x="768134" y="480593"/>
                  </a:lnTo>
                  <a:lnTo>
                    <a:pt x="781494" y="434784"/>
                  </a:lnTo>
                  <a:lnTo>
                    <a:pt x="798283" y="390817"/>
                  </a:lnTo>
                  <a:lnTo>
                    <a:pt x="818311" y="348907"/>
                  </a:lnTo>
                  <a:lnTo>
                    <a:pt x="841425" y="309245"/>
                  </a:lnTo>
                  <a:lnTo>
                    <a:pt x="867448" y="272021"/>
                  </a:lnTo>
                  <a:lnTo>
                    <a:pt x="896188" y="237426"/>
                  </a:lnTo>
                  <a:lnTo>
                    <a:pt x="927468" y="205651"/>
                  </a:lnTo>
                  <a:lnTo>
                    <a:pt x="961136" y="176885"/>
                  </a:lnTo>
                  <a:lnTo>
                    <a:pt x="997013" y="151333"/>
                  </a:lnTo>
                  <a:lnTo>
                    <a:pt x="1034897" y="129184"/>
                  </a:lnTo>
                  <a:lnTo>
                    <a:pt x="1074648" y="110629"/>
                  </a:lnTo>
                  <a:lnTo>
                    <a:pt x="1116076" y="95872"/>
                  </a:lnTo>
                  <a:lnTo>
                    <a:pt x="1159002" y="85077"/>
                  </a:lnTo>
                  <a:lnTo>
                    <a:pt x="1203248" y="78460"/>
                  </a:lnTo>
                  <a:lnTo>
                    <a:pt x="1248664" y="76212"/>
                  </a:lnTo>
                  <a:lnTo>
                    <a:pt x="1294091" y="78460"/>
                  </a:lnTo>
                  <a:lnTo>
                    <a:pt x="1338414" y="85077"/>
                  </a:lnTo>
                  <a:lnTo>
                    <a:pt x="1381455" y="95872"/>
                  </a:lnTo>
                  <a:lnTo>
                    <a:pt x="1423035" y="110629"/>
                  </a:lnTo>
                  <a:lnTo>
                    <a:pt x="1462963" y="129184"/>
                  </a:lnTo>
                  <a:lnTo>
                    <a:pt x="1501063" y="151333"/>
                  </a:lnTo>
                  <a:lnTo>
                    <a:pt x="1537157" y="176885"/>
                  </a:lnTo>
                  <a:lnTo>
                    <a:pt x="1571053" y="205651"/>
                  </a:lnTo>
                  <a:lnTo>
                    <a:pt x="1602587" y="237426"/>
                  </a:lnTo>
                  <a:lnTo>
                    <a:pt x="1631569" y="272021"/>
                  </a:lnTo>
                  <a:lnTo>
                    <a:pt x="1657819" y="309245"/>
                  </a:lnTo>
                  <a:lnTo>
                    <a:pt x="1681162" y="348907"/>
                  </a:lnTo>
                  <a:lnTo>
                    <a:pt x="1701406" y="390817"/>
                  </a:lnTo>
                  <a:lnTo>
                    <a:pt x="1718373" y="434784"/>
                  </a:lnTo>
                  <a:lnTo>
                    <a:pt x="1731886" y="480593"/>
                  </a:lnTo>
                  <a:lnTo>
                    <a:pt x="1741754" y="528078"/>
                  </a:lnTo>
                  <a:lnTo>
                    <a:pt x="1747812" y="577024"/>
                  </a:lnTo>
                  <a:lnTo>
                    <a:pt x="1749882" y="627253"/>
                  </a:lnTo>
                  <a:lnTo>
                    <a:pt x="1747532" y="680834"/>
                  </a:lnTo>
                  <a:lnTo>
                    <a:pt x="1740636" y="732955"/>
                  </a:lnTo>
                  <a:lnTo>
                    <a:pt x="1729409" y="783386"/>
                  </a:lnTo>
                  <a:lnTo>
                    <a:pt x="1714055" y="831900"/>
                  </a:lnTo>
                  <a:lnTo>
                    <a:pt x="1694789" y="878243"/>
                  </a:lnTo>
                  <a:lnTo>
                    <a:pt x="1671840" y="922197"/>
                  </a:lnTo>
                  <a:lnTo>
                    <a:pt x="1645399" y="963536"/>
                  </a:lnTo>
                  <a:lnTo>
                    <a:pt x="1615694" y="1002004"/>
                  </a:lnTo>
                  <a:lnTo>
                    <a:pt x="1582940" y="1037386"/>
                  </a:lnTo>
                  <a:lnTo>
                    <a:pt x="1547342" y="1069441"/>
                  </a:lnTo>
                  <a:lnTo>
                    <a:pt x="1509115" y="1097927"/>
                  </a:lnTo>
                  <a:lnTo>
                    <a:pt x="1468488" y="1122616"/>
                  </a:lnTo>
                  <a:lnTo>
                    <a:pt x="1641424" y="1122616"/>
                  </a:lnTo>
                  <a:lnTo>
                    <a:pt x="1676996" y="1092720"/>
                  </a:lnTo>
                  <a:lnTo>
                    <a:pt x="1710321" y="1060272"/>
                  </a:lnTo>
                  <a:lnTo>
                    <a:pt x="1741258" y="1025436"/>
                  </a:lnTo>
                  <a:lnTo>
                    <a:pt x="1769630" y="988326"/>
                  </a:lnTo>
                  <a:lnTo>
                    <a:pt x="1795272" y="949109"/>
                  </a:lnTo>
                  <a:lnTo>
                    <a:pt x="1818017" y="907910"/>
                  </a:lnTo>
                  <a:lnTo>
                    <a:pt x="1837715" y="864882"/>
                  </a:lnTo>
                  <a:lnTo>
                    <a:pt x="1854200" y="820166"/>
                  </a:lnTo>
                  <a:lnTo>
                    <a:pt x="1867293" y="773899"/>
                  </a:lnTo>
                  <a:lnTo>
                    <a:pt x="1876856" y="726236"/>
                  </a:lnTo>
                  <a:lnTo>
                    <a:pt x="1882711" y="677303"/>
                  </a:lnTo>
                  <a:lnTo>
                    <a:pt x="1884705" y="627253"/>
                  </a:lnTo>
                  <a:close/>
                </a:path>
              </a:pathLst>
            </a:custGeom>
            <a:solidFill>
              <a:srgbClr val="3E3E3E"/>
            </a:solidFill>
          </p:spPr>
          <p:txBody>
            <a:bodyPr wrap="square" lIns="0" tIns="0" rIns="0" bIns="0" rtlCol="0"/>
            <a:lstStyle/>
            <a:p>
              <a:endParaRPr/>
            </a:p>
          </p:txBody>
        </p:sp>
        <p:pic>
          <p:nvPicPr>
            <p:cNvPr id="10" name="object 6">
              <a:extLst>
                <a:ext uri="{FF2B5EF4-FFF2-40B4-BE49-F238E27FC236}">
                  <a16:creationId xmlns:a16="http://schemas.microsoft.com/office/drawing/2014/main" id="{6CD7D2D0-0561-0233-61FD-8139D57F664C}"/>
                </a:ext>
              </a:extLst>
            </p:cNvPr>
            <p:cNvPicPr/>
            <p:nvPr/>
          </p:nvPicPr>
          <p:blipFill>
            <a:blip r:embed="rId3" cstate="print"/>
            <a:stretch>
              <a:fillRect/>
            </a:stretch>
          </p:blipFill>
          <p:spPr>
            <a:xfrm>
              <a:off x="6658724" y="2784119"/>
              <a:ext cx="131902" cy="131902"/>
            </a:xfrm>
            <a:prstGeom prst="rect">
              <a:avLst/>
            </a:prstGeom>
          </p:spPr>
        </p:pic>
        <p:sp>
          <p:nvSpPr>
            <p:cNvPr id="11" name="object 7">
              <a:extLst>
                <a:ext uri="{FF2B5EF4-FFF2-40B4-BE49-F238E27FC236}">
                  <a16:creationId xmlns:a16="http://schemas.microsoft.com/office/drawing/2014/main" id="{0AA25D3A-9138-07CE-246A-01F02CD4BD0C}"/>
                </a:ext>
              </a:extLst>
            </p:cNvPr>
            <p:cNvSpPr/>
            <p:nvPr/>
          </p:nvSpPr>
          <p:spPr>
            <a:xfrm>
              <a:off x="6670433" y="1640992"/>
              <a:ext cx="835660" cy="1099185"/>
            </a:xfrm>
            <a:custGeom>
              <a:avLst/>
              <a:gdLst/>
              <a:ahLst/>
              <a:cxnLst/>
              <a:rect l="l" t="t" r="r" b="b"/>
              <a:pathLst>
                <a:path w="835659" h="1099185">
                  <a:moveTo>
                    <a:pt x="835367" y="0"/>
                  </a:moveTo>
                  <a:lnTo>
                    <a:pt x="694677" y="0"/>
                  </a:lnTo>
                  <a:lnTo>
                    <a:pt x="702371" y="129693"/>
                  </a:lnTo>
                  <a:lnTo>
                    <a:pt x="708280" y="244825"/>
                  </a:lnTo>
                  <a:lnTo>
                    <a:pt x="712266" y="351713"/>
                  </a:lnTo>
                  <a:lnTo>
                    <a:pt x="715556" y="504496"/>
                  </a:lnTo>
                  <a:lnTo>
                    <a:pt x="721055" y="835367"/>
                  </a:lnTo>
                  <a:lnTo>
                    <a:pt x="422071" y="442582"/>
                  </a:lnTo>
                  <a:lnTo>
                    <a:pt x="357539" y="359828"/>
                  </a:lnTo>
                  <a:lnTo>
                    <a:pt x="301528" y="286142"/>
                  </a:lnTo>
                  <a:lnTo>
                    <a:pt x="222987" y="180029"/>
                  </a:lnTo>
                  <a:lnTo>
                    <a:pt x="90868" y="0"/>
                  </a:lnTo>
                  <a:lnTo>
                    <a:pt x="0" y="0"/>
                  </a:lnTo>
                  <a:lnTo>
                    <a:pt x="6965" y="165234"/>
                  </a:lnTo>
                  <a:lnTo>
                    <a:pt x="13608" y="342519"/>
                  </a:lnTo>
                  <a:lnTo>
                    <a:pt x="20523" y="556907"/>
                  </a:lnTo>
                  <a:lnTo>
                    <a:pt x="25244" y="736844"/>
                  </a:lnTo>
                  <a:lnTo>
                    <a:pt x="25292" y="853308"/>
                  </a:lnTo>
                  <a:lnTo>
                    <a:pt x="19290" y="957134"/>
                  </a:lnTo>
                  <a:lnTo>
                    <a:pt x="5867" y="1099159"/>
                  </a:lnTo>
                  <a:lnTo>
                    <a:pt x="123126" y="1099159"/>
                  </a:lnTo>
                  <a:lnTo>
                    <a:pt x="114462" y="792489"/>
                  </a:lnTo>
                  <a:lnTo>
                    <a:pt x="111391" y="665353"/>
                  </a:lnTo>
                  <a:lnTo>
                    <a:pt x="102577" y="269659"/>
                  </a:lnTo>
                  <a:lnTo>
                    <a:pt x="127127" y="302999"/>
                  </a:lnTo>
                  <a:lnTo>
                    <a:pt x="191250" y="389099"/>
                  </a:lnTo>
                  <a:lnTo>
                    <a:pt x="280655" y="507074"/>
                  </a:lnTo>
                  <a:lnTo>
                    <a:pt x="381050" y="636041"/>
                  </a:lnTo>
                  <a:lnTo>
                    <a:pt x="462391" y="738903"/>
                  </a:lnTo>
                  <a:lnTo>
                    <a:pt x="526141" y="821432"/>
                  </a:lnTo>
                  <a:lnTo>
                    <a:pt x="605275" y="927045"/>
                  </a:lnTo>
                  <a:lnTo>
                    <a:pt x="732764" y="1099159"/>
                  </a:lnTo>
                  <a:lnTo>
                    <a:pt x="823633" y="1099159"/>
                  </a:lnTo>
                  <a:lnTo>
                    <a:pt x="822261" y="1058123"/>
                  </a:lnTo>
                  <a:lnTo>
                    <a:pt x="819245" y="944543"/>
                  </a:lnTo>
                  <a:lnTo>
                    <a:pt x="816228" y="772708"/>
                  </a:lnTo>
                  <a:lnTo>
                    <a:pt x="814857" y="556907"/>
                  </a:lnTo>
                  <a:lnTo>
                    <a:pt x="815177" y="375084"/>
                  </a:lnTo>
                  <a:lnTo>
                    <a:pt x="817421" y="256465"/>
                  </a:lnTo>
                  <a:lnTo>
                    <a:pt x="823510" y="148840"/>
                  </a:lnTo>
                  <a:lnTo>
                    <a:pt x="835367" y="0"/>
                  </a:lnTo>
                  <a:close/>
                </a:path>
              </a:pathLst>
            </a:custGeom>
            <a:solidFill>
              <a:srgbClr val="3E3E3E"/>
            </a:solidFill>
          </p:spPr>
          <p:txBody>
            <a:bodyPr wrap="square" lIns="0" tIns="0" rIns="0" bIns="0" rtlCol="0"/>
            <a:lstStyle/>
            <a:p>
              <a:endParaRPr/>
            </a:p>
          </p:txBody>
        </p:sp>
        <p:pic>
          <p:nvPicPr>
            <p:cNvPr id="12" name="object 8">
              <a:extLst>
                <a:ext uri="{FF2B5EF4-FFF2-40B4-BE49-F238E27FC236}">
                  <a16:creationId xmlns:a16="http://schemas.microsoft.com/office/drawing/2014/main" id="{4D3D9742-F3D0-5719-DA6F-0B941E79C34F}"/>
                </a:ext>
              </a:extLst>
            </p:cNvPr>
            <p:cNvPicPr/>
            <p:nvPr/>
          </p:nvPicPr>
          <p:blipFill>
            <a:blip r:embed="rId4" cstate="print"/>
            <a:stretch>
              <a:fillRect/>
            </a:stretch>
          </p:blipFill>
          <p:spPr>
            <a:xfrm>
              <a:off x="5726633" y="3763111"/>
              <a:ext cx="131889" cy="193471"/>
            </a:xfrm>
            <a:prstGeom prst="rect">
              <a:avLst/>
            </a:prstGeom>
          </p:spPr>
        </p:pic>
        <p:pic>
          <p:nvPicPr>
            <p:cNvPr id="13" name="object 9">
              <a:extLst>
                <a:ext uri="{FF2B5EF4-FFF2-40B4-BE49-F238E27FC236}">
                  <a16:creationId xmlns:a16="http://schemas.microsoft.com/office/drawing/2014/main" id="{54EBDF63-8883-BA52-F438-48CD78379A66}"/>
                </a:ext>
              </a:extLst>
            </p:cNvPr>
            <p:cNvPicPr/>
            <p:nvPr/>
          </p:nvPicPr>
          <p:blipFill>
            <a:blip r:embed="rId5" cstate="print"/>
            <a:stretch>
              <a:fillRect/>
            </a:stretch>
          </p:blipFill>
          <p:spPr>
            <a:xfrm>
              <a:off x="5972848" y="3763111"/>
              <a:ext cx="161201" cy="193471"/>
            </a:xfrm>
            <a:prstGeom prst="rect">
              <a:avLst/>
            </a:prstGeom>
          </p:spPr>
        </p:pic>
        <p:pic>
          <p:nvPicPr>
            <p:cNvPr id="14" name="object 10">
              <a:extLst>
                <a:ext uri="{FF2B5EF4-FFF2-40B4-BE49-F238E27FC236}">
                  <a16:creationId xmlns:a16="http://schemas.microsoft.com/office/drawing/2014/main" id="{08C4B7F9-3E5F-E4BB-18B5-3F578BB30710}"/>
                </a:ext>
              </a:extLst>
            </p:cNvPr>
            <p:cNvPicPr/>
            <p:nvPr/>
          </p:nvPicPr>
          <p:blipFill>
            <a:blip r:embed="rId6" cstate="print"/>
            <a:stretch>
              <a:fillRect/>
            </a:stretch>
          </p:blipFill>
          <p:spPr>
            <a:xfrm>
              <a:off x="6271805" y="3763111"/>
              <a:ext cx="146545" cy="193471"/>
            </a:xfrm>
            <a:prstGeom prst="rect">
              <a:avLst/>
            </a:prstGeom>
          </p:spPr>
        </p:pic>
        <p:sp>
          <p:nvSpPr>
            <p:cNvPr id="15" name="object 11">
              <a:extLst>
                <a:ext uri="{FF2B5EF4-FFF2-40B4-BE49-F238E27FC236}">
                  <a16:creationId xmlns:a16="http://schemas.microsoft.com/office/drawing/2014/main" id="{47BDCB4E-696C-DD6B-CF0F-BDE3EE24833E}"/>
                </a:ext>
              </a:extLst>
            </p:cNvPr>
            <p:cNvSpPr/>
            <p:nvPr/>
          </p:nvSpPr>
          <p:spPr>
            <a:xfrm>
              <a:off x="6585432" y="3763111"/>
              <a:ext cx="23495" cy="193675"/>
            </a:xfrm>
            <a:custGeom>
              <a:avLst/>
              <a:gdLst/>
              <a:ahLst/>
              <a:cxnLst/>
              <a:rect l="l" t="t" r="r" b="b"/>
              <a:pathLst>
                <a:path w="23495" h="193675">
                  <a:moveTo>
                    <a:pt x="23456" y="0"/>
                  </a:moveTo>
                  <a:lnTo>
                    <a:pt x="0" y="0"/>
                  </a:lnTo>
                  <a:lnTo>
                    <a:pt x="0" y="193471"/>
                  </a:lnTo>
                  <a:lnTo>
                    <a:pt x="23456" y="193471"/>
                  </a:lnTo>
                  <a:lnTo>
                    <a:pt x="23456" y="0"/>
                  </a:lnTo>
                  <a:close/>
                </a:path>
              </a:pathLst>
            </a:custGeom>
            <a:solidFill>
              <a:srgbClr val="3E3E3E"/>
            </a:solidFill>
          </p:spPr>
          <p:txBody>
            <a:bodyPr wrap="square" lIns="0" tIns="0" rIns="0" bIns="0" rtlCol="0"/>
            <a:lstStyle/>
            <a:p>
              <a:endParaRPr/>
            </a:p>
          </p:txBody>
        </p:sp>
        <p:pic>
          <p:nvPicPr>
            <p:cNvPr id="16" name="object 12">
              <a:extLst>
                <a:ext uri="{FF2B5EF4-FFF2-40B4-BE49-F238E27FC236}">
                  <a16:creationId xmlns:a16="http://schemas.microsoft.com/office/drawing/2014/main" id="{B0C6B215-22AE-4E4E-6806-D74D45F66ED2}"/>
                </a:ext>
              </a:extLst>
            </p:cNvPr>
            <p:cNvPicPr/>
            <p:nvPr/>
          </p:nvPicPr>
          <p:blipFill>
            <a:blip r:embed="rId7" cstate="print"/>
            <a:stretch>
              <a:fillRect/>
            </a:stretch>
          </p:blipFill>
          <p:spPr>
            <a:xfrm>
              <a:off x="6770103" y="3760177"/>
              <a:ext cx="143624" cy="202247"/>
            </a:xfrm>
            <a:prstGeom prst="rect">
              <a:avLst/>
            </a:prstGeom>
          </p:spPr>
        </p:pic>
        <p:sp>
          <p:nvSpPr>
            <p:cNvPr id="17" name="object 13">
              <a:extLst>
                <a:ext uri="{FF2B5EF4-FFF2-40B4-BE49-F238E27FC236}">
                  <a16:creationId xmlns:a16="http://schemas.microsoft.com/office/drawing/2014/main" id="{3B255C52-1438-89AC-4629-1AC2AF38B129}"/>
                </a:ext>
              </a:extLst>
            </p:cNvPr>
            <p:cNvSpPr/>
            <p:nvPr/>
          </p:nvSpPr>
          <p:spPr>
            <a:xfrm>
              <a:off x="5714898" y="2224277"/>
              <a:ext cx="1228725" cy="1448435"/>
            </a:xfrm>
            <a:custGeom>
              <a:avLst/>
              <a:gdLst/>
              <a:ahLst/>
              <a:cxnLst/>
              <a:rect l="l" t="t" r="r" b="b"/>
              <a:pathLst>
                <a:path w="1228725" h="1448435">
                  <a:moveTo>
                    <a:pt x="158267" y="0"/>
                  </a:moveTo>
                  <a:lnTo>
                    <a:pt x="0" y="0"/>
                  </a:lnTo>
                  <a:lnTo>
                    <a:pt x="3250" y="74973"/>
                  </a:lnTo>
                  <a:lnTo>
                    <a:pt x="10621" y="256843"/>
                  </a:lnTo>
                  <a:lnTo>
                    <a:pt x="18543" y="481029"/>
                  </a:lnTo>
                  <a:lnTo>
                    <a:pt x="23444" y="682955"/>
                  </a:lnTo>
                  <a:lnTo>
                    <a:pt x="24899" y="820724"/>
                  </a:lnTo>
                  <a:lnTo>
                    <a:pt x="24841" y="833907"/>
                  </a:lnTo>
                  <a:lnTo>
                    <a:pt x="24279" y="930872"/>
                  </a:lnTo>
                  <a:lnTo>
                    <a:pt x="24164" y="948585"/>
                  </a:lnTo>
                  <a:lnTo>
                    <a:pt x="20154" y="1132652"/>
                  </a:lnTo>
                  <a:lnTo>
                    <a:pt x="11734" y="1447965"/>
                  </a:lnTo>
                  <a:lnTo>
                    <a:pt x="167068" y="1447965"/>
                  </a:lnTo>
                  <a:lnTo>
                    <a:pt x="163817" y="1404642"/>
                  </a:lnTo>
                  <a:lnTo>
                    <a:pt x="156446" y="1301418"/>
                  </a:lnTo>
                  <a:lnTo>
                    <a:pt x="148525" y="1178408"/>
                  </a:lnTo>
                  <a:lnTo>
                    <a:pt x="143624" y="1075728"/>
                  </a:lnTo>
                  <a:lnTo>
                    <a:pt x="142111" y="1008995"/>
                  </a:lnTo>
                  <a:lnTo>
                    <a:pt x="142439" y="961050"/>
                  </a:lnTo>
                  <a:lnTo>
                    <a:pt x="142550" y="947859"/>
                  </a:lnTo>
                  <a:lnTo>
                    <a:pt x="145687" y="860147"/>
                  </a:lnTo>
                  <a:lnTo>
                    <a:pt x="152394" y="710027"/>
                  </a:lnTo>
                  <a:lnTo>
                    <a:pt x="152425" y="709333"/>
                  </a:lnTo>
                  <a:lnTo>
                    <a:pt x="286131" y="709333"/>
                  </a:lnTo>
                  <a:lnTo>
                    <a:pt x="240347" y="609676"/>
                  </a:lnTo>
                  <a:lnTo>
                    <a:pt x="155346" y="609676"/>
                  </a:lnTo>
                  <a:lnTo>
                    <a:pt x="153973" y="579678"/>
                  </a:lnTo>
                  <a:lnTo>
                    <a:pt x="150952" y="505990"/>
                  </a:lnTo>
                  <a:lnTo>
                    <a:pt x="147931" y="413065"/>
                  </a:lnTo>
                  <a:lnTo>
                    <a:pt x="146557" y="325361"/>
                  </a:lnTo>
                  <a:lnTo>
                    <a:pt x="146619" y="304838"/>
                  </a:lnTo>
                  <a:lnTo>
                    <a:pt x="146740" y="264220"/>
                  </a:lnTo>
                  <a:lnTo>
                    <a:pt x="147956" y="212692"/>
                  </a:lnTo>
                  <a:lnTo>
                    <a:pt x="148021" y="209948"/>
                  </a:lnTo>
                  <a:lnTo>
                    <a:pt x="151497" y="132042"/>
                  </a:lnTo>
                  <a:lnTo>
                    <a:pt x="158267" y="0"/>
                  </a:lnTo>
                  <a:close/>
                </a:path>
                <a:path w="1228725" h="1448435">
                  <a:moveTo>
                    <a:pt x="286131" y="709333"/>
                  </a:moveTo>
                  <a:lnTo>
                    <a:pt x="152425" y="709333"/>
                  </a:lnTo>
                  <a:lnTo>
                    <a:pt x="168087" y="745651"/>
                  </a:lnTo>
                  <a:lnTo>
                    <a:pt x="207379" y="837203"/>
                  </a:lnTo>
                  <a:lnTo>
                    <a:pt x="258761" y="957882"/>
                  </a:lnTo>
                  <a:lnTo>
                    <a:pt x="310692" y="1081582"/>
                  </a:lnTo>
                  <a:lnTo>
                    <a:pt x="349166" y="1174697"/>
                  </a:lnTo>
                  <a:lnTo>
                    <a:pt x="376645" y="1243899"/>
                  </a:lnTo>
                  <a:lnTo>
                    <a:pt x="406317" y="1323539"/>
                  </a:lnTo>
                  <a:lnTo>
                    <a:pt x="451370" y="1447965"/>
                  </a:lnTo>
                  <a:lnTo>
                    <a:pt x="633107" y="1447965"/>
                  </a:lnTo>
                  <a:lnTo>
                    <a:pt x="627704" y="1438532"/>
                  </a:lnTo>
                  <a:lnTo>
                    <a:pt x="614059" y="1414264"/>
                  </a:lnTo>
                  <a:lnTo>
                    <a:pt x="596015" y="1381201"/>
                  </a:lnTo>
                  <a:lnTo>
                    <a:pt x="577418" y="1345387"/>
                  </a:lnTo>
                  <a:lnTo>
                    <a:pt x="561795" y="1318915"/>
                  </a:lnTo>
                  <a:lnTo>
                    <a:pt x="551397" y="1298489"/>
                  </a:lnTo>
                  <a:lnTo>
                    <a:pt x="541554" y="1273667"/>
                  </a:lnTo>
                  <a:lnTo>
                    <a:pt x="527596" y="1234008"/>
                  </a:lnTo>
                  <a:lnTo>
                    <a:pt x="556907" y="1160729"/>
                  </a:lnTo>
                  <a:lnTo>
                    <a:pt x="1081972" y="1160729"/>
                  </a:lnTo>
                  <a:lnTo>
                    <a:pt x="1072319" y="1141305"/>
                  </a:lnTo>
                  <a:lnTo>
                    <a:pt x="1060929" y="1116761"/>
                  </a:lnTo>
                  <a:lnTo>
                    <a:pt x="474827" y="1116761"/>
                  </a:lnTo>
                  <a:lnTo>
                    <a:pt x="464064" y="1092440"/>
                  </a:lnTo>
                  <a:lnTo>
                    <a:pt x="437087" y="1032117"/>
                  </a:lnTo>
                  <a:lnTo>
                    <a:pt x="401870" y="954757"/>
                  </a:lnTo>
                  <a:lnTo>
                    <a:pt x="366382" y="879322"/>
                  </a:lnTo>
                  <a:lnTo>
                    <a:pt x="339688" y="824002"/>
                  </a:lnTo>
                  <a:lnTo>
                    <a:pt x="317661" y="777474"/>
                  </a:lnTo>
                  <a:lnTo>
                    <a:pt x="288486" y="714459"/>
                  </a:lnTo>
                  <a:lnTo>
                    <a:pt x="286131" y="709333"/>
                  </a:lnTo>
                  <a:close/>
                </a:path>
                <a:path w="1228725" h="1448435">
                  <a:moveTo>
                    <a:pt x="1081972" y="1160729"/>
                  </a:moveTo>
                  <a:lnTo>
                    <a:pt x="932091" y="1160729"/>
                  </a:lnTo>
                  <a:lnTo>
                    <a:pt x="936578" y="1170894"/>
                  </a:lnTo>
                  <a:lnTo>
                    <a:pt x="948210" y="1198095"/>
                  </a:lnTo>
                  <a:lnTo>
                    <a:pt x="964237" y="1237388"/>
                  </a:lnTo>
                  <a:lnTo>
                    <a:pt x="981913" y="1283830"/>
                  </a:lnTo>
                  <a:lnTo>
                    <a:pt x="997620" y="1324328"/>
                  </a:lnTo>
                  <a:lnTo>
                    <a:pt x="1008657" y="1354924"/>
                  </a:lnTo>
                  <a:lnTo>
                    <a:pt x="1020244" y="1391007"/>
                  </a:lnTo>
                  <a:lnTo>
                    <a:pt x="1037602" y="1447965"/>
                  </a:lnTo>
                  <a:lnTo>
                    <a:pt x="1228140" y="1447965"/>
                  </a:lnTo>
                  <a:lnTo>
                    <a:pt x="1204413" y="1402901"/>
                  </a:lnTo>
                  <a:lnTo>
                    <a:pt x="1146059" y="1289691"/>
                  </a:lnTo>
                  <a:lnTo>
                    <a:pt x="1081972" y="1160729"/>
                  </a:lnTo>
                  <a:close/>
                </a:path>
                <a:path w="1228725" h="1448435">
                  <a:moveTo>
                    <a:pt x="826566" y="571576"/>
                  </a:moveTo>
                  <a:lnTo>
                    <a:pt x="721055" y="571576"/>
                  </a:lnTo>
                  <a:lnTo>
                    <a:pt x="711619" y="595664"/>
                  </a:lnTo>
                  <a:lnTo>
                    <a:pt x="687343" y="656574"/>
                  </a:lnTo>
                  <a:lnTo>
                    <a:pt x="654275" y="737271"/>
                  </a:lnTo>
                  <a:lnTo>
                    <a:pt x="618464" y="820724"/>
                  </a:lnTo>
                  <a:lnTo>
                    <a:pt x="591481" y="886350"/>
                  </a:lnTo>
                  <a:lnTo>
                    <a:pt x="567524" y="939063"/>
                  </a:lnTo>
                  <a:lnTo>
                    <a:pt x="533128" y="1006615"/>
                  </a:lnTo>
                  <a:lnTo>
                    <a:pt x="474827" y="1116761"/>
                  </a:lnTo>
                  <a:lnTo>
                    <a:pt x="1060929" y="1116761"/>
                  </a:lnTo>
                  <a:lnTo>
                    <a:pt x="1048683" y="1090371"/>
                  </a:lnTo>
                  <a:lnTo>
                    <a:pt x="589152" y="1090371"/>
                  </a:lnTo>
                  <a:lnTo>
                    <a:pt x="599181" y="1069260"/>
                  </a:lnTo>
                  <a:lnTo>
                    <a:pt x="623223" y="1018200"/>
                  </a:lnTo>
                  <a:lnTo>
                    <a:pt x="652214" y="955600"/>
                  </a:lnTo>
                  <a:lnTo>
                    <a:pt x="677087" y="899871"/>
                  </a:lnTo>
                  <a:lnTo>
                    <a:pt x="693108" y="864140"/>
                  </a:lnTo>
                  <a:lnTo>
                    <a:pt x="706386" y="833907"/>
                  </a:lnTo>
                  <a:lnTo>
                    <a:pt x="724065" y="792682"/>
                  </a:lnTo>
                  <a:lnTo>
                    <a:pt x="753287" y="723976"/>
                  </a:lnTo>
                  <a:lnTo>
                    <a:pt x="886062" y="723976"/>
                  </a:lnTo>
                  <a:lnTo>
                    <a:pt x="880428" y="710027"/>
                  </a:lnTo>
                  <a:lnTo>
                    <a:pt x="826566" y="571576"/>
                  </a:lnTo>
                  <a:close/>
                </a:path>
                <a:path w="1228725" h="1448435">
                  <a:moveTo>
                    <a:pt x="886062" y="723976"/>
                  </a:moveTo>
                  <a:lnTo>
                    <a:pt x="753287" y="723976"/>
                  </a:lnTo>
                  <a:lnTo>
                    <a:pt x="780769" y="793230"/>
                  </a:lnTo>
                  <a:lnTo>
                    <a:pt x="803988" y="851358"/>
                  </a:lnTo>
                  <a:lnTo>
                    <a:pt x="823633" y="899871"/>
                  </a:lnTo>
                  <a:lnTo>
                    <a:pt x="836315" y="930872"/>
                  </a:lnTo>
                  <a:lnTo>
                    <a:pt x="848175" y="961050"/>
                  </a:lnTo>
                  <a:lnTo>
                    <a:pt x="866084" y="1008263"/>
                  </a:lnTo>
                  <a:lnTo>
                    <a:pt x="896912" y="1090371"/>
                  </a:lnTo>
                  <a:lnTo>
                    <a:pt x="1048683" y="1090371"/>
                  </a:lnTo>
                  <a:lnTo>
                    <a:pt x="1002436" y="990714"/>
                  </a:lnTo>
                  <a:lnTo>
                    <a:pt x="951875" y="880302"/>
                  </a:lnTo>
                  <a:lnTo>
                    <a:pt x="916701" y="799838"/>
                  </a:lnTo>
                  <a:lnTo>
                    <a:pt x="886062" y="723976"/>
                  </a:lnTo>
                  <a:close/>
                </a:path>
                <a:path w="1228725" h="1448435">
                  <a:moveTo>
                    <a:pt x="556907" y="0"/>
                  </a:moveTo>
                  <a:lnTo>
                    <a:pt x="416217" y="0"/>
                  </a:lnTo>
                  <a:lnTo>
                    <a:pt x="405453" y="29038"/>
                  </a:lnTo>
                  <a:lnTo>
                    <a:pt x="378477" y="100396"/>
                  </a:lnTo>
                  <a:lnTo>
                    <a:pt x="343259" y="190438"/>
                  </a:lnTo>
                  <a:lnTo>
                    <a:pt x="307771" y="275526"/>
                  </a:lnTo>
                  <a:lnTo>
                    <a:pt x="282294" y="335161"/>
                  </a:lnTo>
                  <a:lnTo>
                    <a:pt x="257924" y="389847"/>
                  </a:lnTo>
                  <a:lnTo>
                    <a:pt x="220371" y="470909"/>
                  </a:lnTo>
                  <a:lnTo>
                    <a:pt x="155346" y="609676"/>
                  </a:lnTo>
                  <a:lnTo>
                    <a:pt x="240347" y="609676"/>
                  </a:lnTo>
                  <a:lnTo>
                    <a:pt x="287607" y="515516"/>
                  </a:lnTo>
                  <a:lnTo>
                    <a:pt x="335555" y="418011"/>
                  </a:lnTo>
                  <a:lnTo>
                    <a:pt x="389826" y="304838"/>
                  </a:lnTo>
                  <a:lnTo>
                    <a:pt x="433663" y="212692"/>
                  </a:lnTo>
                  <a:lnTo>
                    <a:pt x="465680" y="150223"/>
                  </a:lnTo>
                  <a:lnTo>
                    <a:pt x="501540" y="88852"/>
                  </a:lnTo>
                  <a:lnTo>
                    <a:pt x="556907" y="0"/>
                  </a:lnTo>
                  <a:close/>
                </a:path>
              </a:pathLst>
            </a:custGeom>
            <a:solidFill>
              <a:srgbClr val="3E3E3E"/>
            </a:solidFill>
          </p:spPr>
          <p:txBody>
            <a:bodyPr wrap="square" lIns="0" tIns="0" rIns="0" bIns="0" rtlCol="0"/>
            <a:lstStyle/>
            <a:p>
              <a:endParaRPr/>
            </a:p>
          </p:txBody>
        </p:sp>
      </p:grpSp>
      <p:grpSp>
        <p:nvGrpSpPr>
          <p:cNvPr id="18" name="Groupe 17">
            <a:extLst>
              <a:ext uri="{FF2B5EF4-FFF2-40B4-BE49-F238E27FC236}">
                <a16:creationId xmlns:a16="http://schemas.microsoft.com/office/drawing/2014/main" id="{00325833-CB1F-8CD9-1AFC-2A62BF6FF75F}"/>
              </a:ext>
            </a:extLst>
          </p:cNvPr>
          <p:cNvGrpSpPr/>
          <p:nvPr userDrawn="1"/>
        </p:nvGrpSpPr>
        <p:grpSpPr>
          <a:xfrm>
            <a:off x="5605475" y="5194300"/>
            <a:ext cx="1116203" cy="26034"/>
            <a:chOff x="5605475" y="5194300"/>
            <a:chExt cx="1116203" cy="26034"/>
          </a:xfrm>
        </p:grpSpPr>
        <p:sp>
          <p:nvSpPr>
            <p:cNvPr id="19" name="object 14">
              <a:extLst>
                <a:ext uri="{FF2B5EF4-FFF2-40B4-BE49-F238E27FC236}">
                  <a16:creationId xmlns:a16="http://schemas.microsoft.com/office/drawing/2014/main" id="{44F8C10B-400B-5A36-55AD-D7E64700F0BE}"/>
                </a:ext>
              </a:extLst>
            </p:cNvPr>
            <p:cNvSpPr/>
            <p:nvPr/>
          </p:nvSpPr>
          <p:spPr>
            <a:xfrm>
              <a:off x="5974486" y="5194300"/>
              <a:ext cx="376555" cy="26034"/>
            </a:xfrm>
            <a:custGeom>
              <a:avLst/>
              <a:gdLst/>
              <a:ahLst/>
              <a:cxnLst/>
              <a:rect l="l" t="t" r="r" b="b"/>
              <a:pathLst>
                <a:path w="376554" h="26035">
                  <a:moveTo>
                    <a:pt x="376021" y="0"/>
                  </a:moveTo>
                  <a:lnTo>
                    <a:pt x="0" y="0"/>
                  </a:lnTo>
                  <a:lnTo>
                    <a:pt x="0" y="25552"/>
                  </a:lnTo>
                  <a:lnTo>
                    <a:pt x="376021" y="25552"/>
                  </a:lnTo>
                  <a:lnTo>
                    <a:pt x="376021" y="0"/>
                  </a:lnTo>
                  <a:close/>
                </a:path>
              </a:pathLst>
            </a:custGeom>
            <a:solidFill>
              <a:srgbClr val="FFFFFF"/>
            </a:solidFill>
          </p:spPr>
          <p:txBody>
            <a:bodyPr wrap="square" lIns="0" tIns="0" rIns="0" bIns="0" rtlCol="0"/>
            <a:lstStyle/>
            <a:p>
              <a:endParaRPr/>
            </a:p>
          </p:txBody>
        </p:sp>
        <p:sp>
          <p:nvSpPr>
            <p:cNvPr id="20" name="object 15">
              <a:extLst>
                <a:ext uri="{FF2B5EF4-FFF2-40B4-BE49-F238E27FC236}">
                  <a16:creationId xmlns:a16="http://schemas.microsoft.com/office/drawing/2014/main" id="{AA9BB4AD-2FDD-0C04-BBEF-AD626B56533F}"/>
                </a:ext>
              </a:extLst>
            </p:cNvPr>
            <p:cNvSpPr/>
            <p:nvPr/>
          </p:nvSpPr>
          <p:spPr>
            <a:xfrm>
              <a:off x="5605475" y="5194300"/>
              <a:ext cx="375285" cy="26034"/>
            </a:xfrm>
            <a:custGeom>
              <a:avLst/>
              <a:gdLst/>
              <a:ahLst/>
              <a:cxnLst/>
              <a:rect l="l" t="t" r="r" b="b"/>
              <a:pathLst>
                <a:path w="375285" h="26035">
                  <a:moveTo>
                    <a:pt x="375246" y="0"/>
                  </a:moveTo>
                  <a:lnTo>
                    <a:pt x="0" y="0"/>
                  </a:lnTo>
                  <a:lnTo>
                    <a:pt x="0" y="25552"/>
                  </a:lnTo>
                  <a:lnTo>
                    <a:pt x="375246" y="25552"/>
                  </a:lnTo>
                  <a:lnTo>
                    <a:pt x="375246" y="0"/>
                  </a:lnTo>
                  <a:close/>
                </a:path>
              </a:pathLst>
            </a:custGeom>
            <a:solidFill>
              <a:srgbClr val="005BA2"/>
            </a:solidFill>
          </p:spPr>
          <p:txBody>
            <a:bodyPr wrap="square" lIns="0" tIns="0" rIns="0" bIns="0" rtlCol="0"/>
            <a:lstStyle/>
            <a:p>
              <a:endParaRPr/>
            </a:p>
          </p:txBody>
        </p:sp>
        <p:sp>
          <p:nvSpPr>
            <p:cNvPr id="21" name="object 16">
              <a:extLst>
                <a:ext uri="{FF2B5EF4-FFF2-40B4-BE49-F238E27FC236}">
                  <a16:creationId xmlns:a16="http://schemas.microsoft.com/office/drawing/2014/main" id="{3EE08E36-537D-384A-9096-58D39C95AA89}"/>
                </a:ext>
              </a:extLst>
            </p:cNvPr>
            <p:cNvSpPr/>
            <p:nvPr/>
          </p:nvSpPr>
          <p:spPr>
            <a:xfrm>
              <a:off x="6346393" y="5194300"/>
              <a:ext cx="375285" cy="26034"/>
            </a:xfrm>
            <a:custGeom>
              <a:avLst/>
              <a:gdLst/>
              <a:ahLst/>
              <a:cxnLst/>
              <a:rect l="l" t="t" r="r" b="b"/>
              <a:pathLst>
                <a:path w="375284" h="26035">
                  <a:moveTo>
                    <a:pt x="375259" y="0"/>
                  </a:moveTo>
                  <a:lnTo>
                    <a:pt x="0" y="0"/>
                  </a:lnTo>
                  <a:lnTo>
                    <a:pt x="0" y="25552"/>
                  </a:lnTo>
                  <a:lnTo>
                    <a:pt x="375259" y="25552"/>
                  </a:lnTo>
                  <a:lnTo>
                    <a:pt x="375259" y="0"/>
                  </a:lnTo>
                  <a:close/>
                </a:path>
              </a:pathLst>
            </a:custGeom>
            <a:solidFill>
              <a:srgbClr val="C72026"/>
            </a:solidFill>
          </p:spPr>
          <p:txBody>
            <a:bodyPr wrap="square" lIns="0" tIns="0" rIns="0" bIns="0" rtlCol="0"/>
            <a:lstStyle/>
            <a:p>
              <a:endParaRPr/>
            </a:p>
          </p:txBody>
        </p:sp>
      </p:grpSp>
      <p:pic>
        <p:nvPicPr>
          <p:cNvPr id="26" name="Image 25" descr="Une image contenant texte, Police, noir, blanc&#10;&#10;Description générée automatiquement">
            <a:extLst>
              <a:ext uri="{FF2B5EF4-FFF2-40B4-BE49-F238E27FC236}">
                <a16:creationId xmlns:a16="http://schemas.microsoft.com/office/drawing/2014/main" id="{10EB7A2E-06CB-BDAB-087E-CC6DD0E85E9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15042" y="368300"/>
            <a:ext cx="1885314" cy="1701878"/>
          </a:xfrm>
          <a:prstGeom prst="rect">
            <a:avLst/>
          </a:prstGeom>
        </p:spPr>
      </p:pic>
      <p:sp>
        <p:nvSpPr>
          <p:cNvPr id="23" name="object 18">
            <a:extLst>
              <a:ext uri="{FF2B5EF4-FFF2-40B4-BE49-F238E27FC236}">
                <a16:creationId xmlns:a16="http://schemas.microsoft.com/office/drawing/2014/main" id="{DD8C374F-88CB-6344-EF85-4C61BF800D7E}"/>
              </a:ext>
            </a:extLst>
          </p:cNvPr>
          <p:cNvSpPr txBox="1">
            <a:spLocks/>
          </p:cNvSpPr>
          <p:nvPr userDrawn="1"/>
        </p:nvSpPr>
        <p:spPr>
          <a:xfrm>
            <a:off x="4217718" y="4307361"/>
            <a:ext cx="3870325" cy="715260"/>
          </a:xfrm>
          <a:prstGeom prst="rect">
            <a:avLst/>
          </a:prstGeom>
        </p:spPr>
        <p:txBody>
          <a:bodyPr vert="horz" wrap="square" lIns="0" tIns="3175" rIns="0" bIns="0" rtlCol="0">
            <a:spAutoFit/>
          </a:bodyPr>
          <a:lstStyle>
            <a:lvl1pPr>
              <a:defRPr sz="3000" b="0" i="0">
                <a:solidFill>
                  <a:srgbClr val="3E3E3E"/>
                </a:solidFill>
                <a:latin typeface="KyivType Sans2"/>
                <a:ea typeface="+mj-ea"/>
                <a:cs typeface="KyivType Sans2"/>
              </a:defRPr>
            </a:lvl1pPr>
          </a:lstStyle>
          <a:p>
            <a:pPr marL="12700" marR="5080" indent="-12700" algn="ctr">
              <a:lnSpc>
                <a:spcPct val="102899"/>
              </a:lnSpc>
              <a:spcBef>
                <a:spcPts val="25"/>
              </a:spcBef>
            </a:pPr>
            <a:r>
              <a:rPr lang="en-US" sz="2350" dirty="0" err="1">
                <a:solidFill>
                  <a:srgbClr val="414042"/>
                </a:solidFill>
                <a:latin typeface="KyivType Sans2" pitchFamily="2" charset="77"/>
              </a:rPr>
              <a:t>L’Expérience</a:t>
            </a:r>
            <a:r>
              <a:rPr lang="en-US" sz="2350" spc="-15" dirty="0">
                <a:solidFill>
                  <a:srgbClr val="414042"/>
                </a:solidFill>
                <a:latin typeface="KyivType Sans2" pitchFamily="2" charset="77"/>
              </a:rPr>
              <a:t> du </a:t>
            </a:r>
            <a:r>
              <a:rPr lang="en-US" sz="2350" spc="-15" dirty="0" err="1">
                <a:solidFill>
                  <a:srgbClr val="414042"/>
                </a:solidFill>
                <a:latin typeface="KyivType Sans2" pitchFamily="2" charset="77"/>
              </a:rPr>
              <a:t>Soin</a:t>
            </a:r>
            <a:endParaRPr lang="en-US" sz="2350" spc="-25" dirty="0">
              <a:solidFill>
                <a:srgbClr val="414042"/>
              </a:solidFill>
              <a:latin typeface="KyivType Sans2" pitchFamily="2" charset="77"/>
            </a:endParaRPr>
          </a:p>
          <a:p>
            <a:pPr marL="12700" marR="5080" indent="-12700" algn="ctr">
              <a:lnSpc>
                <a:spcPct val="102899"/>
              </a:lnSpc>
              <a:spcBef>
                <a:spcPts val="25"/>
              </a:spcBef>
            </a:pPr>
            <a:r>
              <a:rPr lang="en-US" sz="2350" spc="-15" dirty="0">
                <a:solidFill>
                  <a:srgbClr val="414042"/>
                </a:solidFill>
                <a:latin typeface="KyivType Sans2" pitchFamily="2" charset="77"/>
              </a:rPr>
              <a:t>Phyto-</a:t>
            </a:r>
            <a:r>
              <a:rPr lang="en-US" sz="2350" dirty="0" err="1">
                <a:solidFill>
                  <a:srgbClr val="414042"/>
                </a:solidFill>
                <a:latin typeface="KyivType Sans2" pitchFamily="2" charset="77"/>
              </a:rPr>
              <a:t>Aromatique</a:t>
            </a:r>
            <a:endParaRPr lang="en-US" sz="2350" dirty="0">
              <a:latin typeface="KyivType Sans2" pitchFamily="2" charset="77"/>
            </a:endParaRPr>
          </a:p>
        </p:txBody>
      </p:sp>
    </p:spTree>
    <p:extLst>
      <p:ext uri="{BB962C8B-B14F-4D97-AF65-F5344CB8AC3E}">
        <p14:creationId xmlns:p14="http://schemas.microsoft.com/office/powerpoint/2010/main" val="1198797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36011" y="6284980"/>
            <a:ext cx="519977" cy="448523"/>
          </a:xfrm>
          <a:prstGeom prst="rect">
            <a:avLst/>
          </a:prstGeom>
        </p:spPr>
      </p:pic>
      <p:pic>
        <p:nvPicPr>
          <p:cNvPr id="6" name="Image 5">
            <a:extLst>
              <a:ext uri="{FF2B5EF4-FFF2-40B4-BE49-F238E27FC236}">
                <a16:creationId xmlns:a16="http://schemas.microsoft.com/office/drawing/2014/main" id="{864493F4-3243-49DA-84AF-7E2CAC61BE00}"/>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33212" y="135"/>
            <a:ext cx="12214840" cy="6857730"/>
          </a:xfrm>
          <a:prstGeom prst="rect">
            <a:avLst/>
          </a:prstGeom>
        </p:spPr>
      </p:pic>
    </p:spTree>
    <p:extLst>
      <p:ext uri="{BB962C8B-B14F-4D97-AF65-F5344CB8AC3E}">
        <p14:creationId xmlns:p14="http://schemas.microsoft.com/office/powerpoint/2010/main" val="3730406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76803-076E-FD49-E416-7AF6A0DE55C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DCF0E9-533C-FA0E-1768-D104736CA42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38B077D-6250-FC3E-5595-76FB91B8563B}"/>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5" name="Espace réservé du pied de page 4">
            <a:extLst>
              <a:ext uri="{FF2B5EF4-FFF2-40B4-BE49-F238E27FC236}">
                <a16:creationId xmlns:a16="http://schemas.microsoft.com/office/drawing/2014/main" id="{FFA3A6CA-E903-70E1-EDBB-70F4477182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EB716C-7F4D-E6C3-0EFA-01CE43769223}"/>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694887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CCDED8-C5BF-C447-867B-06107286902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80C9CFA-303C-0523-FCFD-B44AF830EA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389AD4E-9618-825E-F68C-1613D0B0D35F}"/>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5" name="Espace réservé du pied de page 4">
            <a:extLst>
              <a:ext uri="{FF2B5EF4-FFF2-40B4-BE49-F238E27FC236}">
                <a16:creationId xmlns:a16="http://schemas.microsoft.com/office/drawing/2014/main" id="{0066D9AF-D98E-2675-7FD4-7D4A57454EF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475BC9F-B81D-A315-8E51-459F5CECA68C}"/>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30243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190B0A-40CA-0F8B-9141-1A595C1432F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99AB707-DA2E-C074-68D0-957E6129B8D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AAB2457-8279-3FC2-9332-84DD7CE3F07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AAE1F50-EC31-50A4-2DB1-DBD782162B0C}"/>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6" name="Espace réservé du pied de page 5">
            <a:extLst>
              <a:ext uri="{FF2B5EF4-FFF2-40B4-BE49-F238E27FC236}">
                <a16:creationId xmlns:a16="http://schemas.microsoft.com/office/drawing/2014/main" id="{3DAA2DD6-F591-AAFD-D7BC-36CAC7B8E39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7602B5B-5060-2A37-2D81-13D0756C5136}"/>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2802284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E5AF70-8C93-E835-0EEB-AB6C72A5271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05F4841-8F51-7DBD-F25C-E255F9DBC7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B055BBA-0B38-A78A-7AFA-86558B7B997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164D137-764B-1C61-61AF-E69D0E2BD7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E43522C-4768-F73A-B4AD-4F125DE73B5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D7FF7D9-4BDC-93AA-80A3-4C7387E79101}"/>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8" name="Espace réservé du pied de page 7">
            <a:extLst>
              <a:ext uri="{FF2B5EF4-FFF2-40B4-BE49-F238E27FC236}">
                <a16:creationId xmlns:a16="http://schemas.microsoft.com/office/drawing/2014/main" id="{4A292765-03AD-E34F-436F-1204BBD676B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0BE7CCC-F910-66CA-A82C-38895E6EE83C}"/>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2222389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B1DC81-0727-6B98-2BEB-64ABEF3D051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B9D13FF-3F0E-8630-550C-014DC500F85F}"/>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4" name="Espace réservé du pied de page 3">
            <a:extLst>
              <a:ext uri="{FF2B5EF4-FFF2-40B4-BE49-F238E27FC236}">
                <a16:creationId xmlns:a16="http://schemas.microsoft.com/office/drawing/2014/main" id="{6DE1C180-B1F6-BE7C-7175-37EED3B281B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27AB8A7-3787-C956-4FFA-967F20EDFF34}"/>
              </a:ext>
            </a:extLst>
          </p:cNvPr>
          <p:cNvSpPr>
            <a:spLocks noGrp="1"/>
          </p:cNvSpPr>
          <p:nvPr>
            <p:ph type="sldNum" sz="quarter" idx="12"/>
          </p:nvPr>
        </p:nvSpPr>
        <p:spPr/>
        <p:txBody>
          <a:bodyPr/>
          <a:lstStyle/>
          <a:p>
            <a:fld id="{D155FC2A-FD1F-4536-B23E-50364F42426C}" type="slidenum">
              <a:rPr lang="fr-FR" smtClean="0"/>
              <a:t>‹N°›</a:t>
            </a:fld>
            <a:endParaRPr lang="fr-FR"/>
          </a:p>
        </p:txBody>
      </p:sp>
      <p:pic>
        <p:nvPicPr>
          <p:cNvPr id="6" name="Image 5" descr="Une image contenant neige, hiver">
            <a:extLst>
              <a:ext uri="{FF2B5EF4-FFF2-40B4-BE49-F238E27FC236}">
                <a16:creationId xmlns:a16="http://schemas.microsoft.com/office/drawing/2014/main" id="{55444A4F-8B98-C036-DB26-78D6A5882F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1EC9BBAE-3154-7C7D-2F5F-78A12C03576A}"/>
              </a:ext>
            </a:extLst>
          </p:cNvPr>
          <p:cNvSpPr/>
          <p:nvPr userDrawn="1"/>
        </p:nvSpPr>
        <p:spPr>
          <a:xfrm>
            <a:off x="2819999" y="0"/>
            <a:ext cx="6552000" cy="648000"/>
          </a:xfrm>
          <a:prstGeom prst="rect">
            <a:avLst/>
          </a:prstGeom>
          <a:solidFill>
            <a:srgbClr val="DCD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28384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E816893-7423-2F0F-2758-09FB590BB3DC}"/>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3" name="Espace réservé du pied de page 2">
            <a:extLst>
              <a:ext uri="{FF2B5EF4-FFF2-40B4-BE49-F238E27FC236}">
                <a16:creationId xmlns:a16="http://schemas.microsoft.com/office/drawing/2014/main" id="{DC54AFED-2456-E5D6-47E2-797E9A5619B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840215B-74CA-DE38-D0CC-7089C5E4D2C2}"/>
              </a:ext>
            </a:extLst>
          </p:cNvPr>
          <p:cNvSpPr>
            <a:spLocks noGrp="1"/>
          </p:cNvSpPr>
          <p:nvPr>
            <p:ph type="sldNum" sz="quarter" idx="12"/>
          </p:nvPr>
        </p:nvSpPr>
        <p:spPr/>
        <p:txBody>
          <a:bodyPr/>
          <a:lstStyle/>
          <a:p>
            <a:fld id="{D155FC2A-FD1F-4536-B23E-50364F42426C}" type="slidenum">
              <a:rPr lang="fr-FR" smtClean="0"/>
              <a:t>‹N°›</a:t>
            </a:fld>
            <a:endParaRPr lang="fr-FR"/>
          </a:p>
        </p:txBody>
      </p:sp>
      <p:pic>
        <p:nvPicPr>
          <p:cNvPr id="20" name="object 4">
            <a:extLst>
              <a:ext uri="{FF2B5EF4-FFF2-40B4-BE49-F238E27FC236}">
                <a16:creationId xmlns:a16="http://schemas.microsoft.com/office/drawing/2014/main" id="{CB0DA279-C3CD-51D9-5EC7-57257EA2899A}"/>
              </a:ext>
            </a:extLst>
          </p:cNvPr>
          <p:cNvPicPr/>
          <p:nvPr userDrawn="1"/>
        </p:nvPicPr>
        <p:blipFill>
          <a:blip r:embed="rId2" cstate="print"/>
          <a:stretch>
            <a:fillRect/>
          </a:stretch>
        </p:blipFill>
        <p:spPr>
          <a:xfrm>
            <a:off x="0" y="0"/>
            <a:ext cx="12192000" cy="6858000"/>
          </a:xfrm>
          <a:prstGeom prst="rect">
            <a:avLst/>
          </a:prstGeom>
        </p:spPr>
      </p:pic>
      <p:grpSp>
        <p:nvGrpSpPr>
          <p:cNvPr id="21" name="Groupe 20">
            <a:extLst>
              <a:ext uri="{FF2B5EF4-FFF2-40B4-BE49-F238E27FC236}">
                <a16:creationId xmlns:a16="http://schemas.microsoft.com/office/drawing/2014/main" id="{E83D5379-F945-B331-97D9-19058F8884D0}"/>
              </a:ext>
            </a:extLst>
          </p:cNvPr>
          <p:cNvGrpSpPr/>
          <p:nvPr userDrawn="1"/>
        </p:nvGrpSpPr>
        <p:grpSpPr>
          <a:xfrm>
            <a:off x="4713617" y="1617547"/>
            <a:ext cx="2822956" cy="2344877"/>
            <a:chOff x="4683137" y="1617547"/>
            <a:chExt cx="2822956" cy="2344877"/>
          </a:xfrm>
        </p:grpSpPr>
        <p:sp>
          <p:nvSpPr>
            <p:cNvPr id="22" name="object 5">
              <a:extLst>
                <a:ext uri="{FF2B5EF4-FFF2-40B4-BE49-F238E27FC236}">
                  <a16:creationId xmlns:a16="http://schemas.microsoft.com/office/drawing/2014/main" id="{3D966ED1-7977-C881-E696-929FC106C863}"/>
                </a:ext>
              </a:extLst>
            </p:cNvPr>
            <p:cNvSpPr/>
            <p:nvPr/>
          </p:nvSpPr>
          <p:spPr>
            <a:xfrm>
              <a:off x="4683137" y="1617547"/>
              <a:ext cx="1885314" cy="1122680"/>
            </a:xfrm>
            <a:custGeom>
              <a:avLst/>
              <a:gdLst/>
              <a:ahLst/>
              <a:cxnLst/>
              <a:rect l="l" t="t" r="r" b="b"/>
              <a:pathLst>
                <a:path w="1885315" h="1122680">
                  <a:moveTo>
                    <a:pt x="726909" y="26365"/>
                  </a:moveTo>
                  <a:lnTo>
                    <a:pt x="710565" y="28384"/>
                  </a:lnTo>
                  <a:lnTo>
                    <a:pt x="690638" y="27114"/>
                  </a:lnTo>
                  <a:lnTo>
                    <a:pt x="671271" y="24726"/>
                  </a:lnTo>
                  <a:lnTo>
                    <a:pt x="656577" y="23444"/>
                  </a:lnTo>
                  <a:lnTo>
                    <a:pt x="640626" y="24269"/>
                  </a:lnTo>
                  <a:lnTo>
                    <a:pt x="621398" y="25654"/>
                  </a:lnTo>
                  <a:lnTo>
                    <a:pt x="602157" y="25920"/>
                  </a:lnTo>
                  <a:lnTo>
                    <a:pt x="586232" y="23444"/>
                  </a:lnTo>
                  <a:lnTo>
                    <a:pt x="567575" y="72656"/>
                  </a:lnTo>
                  <a:lnTo>
                    <a:pt x="549846" y="121132"/>
                  </a:lnTo>
                  <a:lnTo>
                    <a:pt x="499605" y="262445"/>
                  </a:lnTo>
                  <a:lnTo>
                    <a:pt x="483006" y="308216"/>
                  </a:lnTo>
                  <a:lnTo>
                    <a:pt x="466064" y="353326"/>
                  </a:lnTo>
                  <a:lnTo>
                    <a:pt x="448525" y="397814"/>
                  </a:lnTo>
                  <a:lnTo>
                    <a:pt x="430136" y="441680"/>
                  </a:lnTo>
                  <a:lnTo>
                    <a:pt x="410654" y="484924"/>
                  </a:lnTo>
                  <a:lnTo>
                    <a:pt x="389839" y="527583"/>
                  </a:lnTo>
                  <a:lnTo>
                    <a:pt x="366750" y="476999"/>
                  </a:lnTo>
                  <a:lnTo>
                    <a:pt x="345262" y="428840"/>
                  </a:lnTo>
                  <a:lnTo>
                    <a:pt x="325081" y="382600"/>
                  </a:lnTo>
                  <a:lnTo>
                    <a:pt x="305930" y="337794"/>
                  </a:lnTo>
                  <a:lnTo>
                    <a:pt x="269494" y="250558"/>
                  </a:lnTo>
                  <a:lnTo>
                    <a:pt x="215214" y="118287"/>
                  </a:lnTo>
                  <a:lnTo>
                    <a:pt x="175869" y="23444"/>
                  </a:lnTo>
                  <a:lnTo>
                    <a:pt x="158280" y="25920"/>
                  </a:lnTo>
                  <a:lnTo>
                    <a:pt x="140690" y="25654"/>
                  </a:lnTo>
                  <a:lnTo>
                    <a:pt x="123101" y="24269"/>
                  </a:lnTo>
                  <a:lnTo>
                    <a:pt x="105524" y="23444"/>
                  </a:lnTo>
                  <a:lnTo>
                    <a:pt x="82435" y="24269"/>
                  </a:lnTo>
                  <a:lnTo>
                    <a:pt x="52755" y="25654"/>
                  </a:lnTo>
                  <a:lnTo>
                    <a:pt x="23075" y="25920"/>
                  </a:lnTo>
                  <a:lnTo>
                    <a:pt x="0" y="23444"/>
                  </a:lnTo>
                  <a:lnTo>
                    <a:pt x="13601" y="49428"/>
                  </a:lnTo>
                  <a:lnTo>
                    <a:pt x="76530" y="171831"/>
                  </a:lnTo>
                  <a:lnTo>
                    <a:pt x="157911" y="332320"/>
                  </a:lnTo>
                  <a:lnTo>
                    <a:pt x="238887" y="494004"/>
                  </a:lnTo>
                  <a:lnTo>
                    <a:pt x="283324" y="584276"/>
                  </a:lnTo>
                  <a:lnTo>
                    <a:pt x="300583" y="620064"/>
                  </a:lnTo>
                  <a:lnTo>
                    <a:pt x="313791" y="705840"/>
                  </a:lnTo>
                  <a:lnTo>
                    <a:pt x="315036" y="879322"/>
                  </a:lnTo>
                  <a:lnTo>
                    <a:pt x="315023" y="934491"/>
                  </a:lnTo>
                  <a:lnTo>
                    <a:pt x="314490" y="987132"/>
                  </a:lnTo>
                  <a:lnTo>
                    <a:pt x="313232" y="1036510"/>
                  </a:lnTo>
                  <a:lnTo>
                    <a:pt x="311048" y="1081913"/>
                  </a:lnTo>
                  <a:lnTo>
                    <a:pt x="307771" y="1122603"/>
                  </a:lnTo>
                  <a:lnTo>
                    <a:pt x="337350" y="1119720"/>
                  </a:lnTo>
                  <a:lnTo>
                    <a:pt x="383971" y="1119314"/>
                  </a:lnTo>
                  <a:lnTo>
                    <a:pt x="430606" y="1120546"/>
                  </a:lnTo>
                  <a:lnTo>
                    <a:pt x="460197" y="1122603"/>
                  </a:lnTo>
                  <a:lnTo>
                    <a:pt x="458660" y="1091222"/>
                  </a:lnTo>
                  <a:lnTo>
                    <a:pt x="457276" y="1052334"/>
                  </a:lnTo>
                  <a:lnTo>
                    <a:pt x="456044" y="1007300"/>
                  </a:lnTo>
                  <a:lnTo>
                    <a:pt x="454012" y="904240"/>
                  </a:lnTo>
                  <a:lnTo>
                    <a:pt x="452551" y="792937"/>
                  </a:lnTo>
                  <a:lnTo>
                    <a:pt x="451675" y="684276"/>
                  </a:lnTo>
                  <a:lnTo>
                    <a:pt x="451396" y="589140"/>
                  </a:lnTo>
                  <a:lnTo>
                    <a:pt x="465378" y="555739"/>
                  </a:lnTo>
                  <a:lnTo>
                    <a:pt x="494855" y="488442"/>
                  </a:lnTo>
                  <a:lnTo>
                    <a:pt x="511098" y="453009"/>
                  </a:lnTo>
                  <a:lnTo>
                    <a:pt x="528840" y="415391"/>
                  </a:lnTo>
                  <a:lnTo>
                    <a:pt x="548474" y="374815"/>
                  </a:lnTo>
                  <a:lnTo>
                    <a:pt x="570369" y="330504"/>
                  </a:lnTo>
                  <a:lnTo>
                    <a:pt x="594906" y="281698"/>
                  </a:lnTo>
                  <a:lnTo>
                    <a:pt x="622439" y="227660"/>
                  </a:lnTo>
                  <a:lnTo>
                    <a:pt x="653376" y="167589"/>
                  </a:lnTo>
                  <a:lnTo>
                    <a:pt x="726909" y="26365"/>
                  </a:lnTo>
                  <a:close/>
                </a:path>
                <a:path w="1885315" h="1122680">
                  <a:moveTo>
                    <a:pt x="1884705" y="627253"/>
                  </a:moveTo>
                  <a:lnTo>
                    <a:pt x="1882952" y="580517"/>
                  </a:lnTo>
                  <a:lnTo>
                    <a:pt x="1877809" y="534695"/>
                  </a:lnTo>
                  <a:lnTo>
                    <a:pt x="1869389" y="489915"/>
                  </a:lnTo>
                  <a:lnTo>
                    <a:pt x="1857806" y="446303"/>
                  </a:lnTo>
                  <a:lnTo>
                    <a:pt x="1843189" y="403974"/>
                  </a:lnTo>
                  <a:lnTo>
                    <a:pt x="1825663" y="363067"/>
                  </a:lnTo>
                  <a:lnTo>
                    <a:pt x="1805343" y="323684"/>
                  </a:lnTo>
                  <a:lnTo>
                    <a:pt x="1782343" y="285953"/>
                  </a:lnTo>
                  <a:lnTo>
                    <a:pt x="1756803" y="250012"/>
                  </a:lnTo>
                  <a:lnTo>
                    <a:pt x="1728851" y="215963"/>
                  </a:lnTo>
                  <a:lnTo>
                    <a:pt x="1698586" y="183934"/>
                  </a:lnTo>
                  <a:lnTo>
                    <a:pt x="1666138" y="154051"/>
                  </a:lnTo>
                  <a:lnTo>
                    <a:pt x="1631632" y="126428"/>
                  </a:lnTo>
                  <a:lnTo>
                    <a:pt x="1595196" y="101193"/>
                  </a:lnTo>
                  <a:lnTo>
                    <a:pt x="1556943" y="78486"/>
                  </a:lnTo>
                  <a:lnTo>
                    <a:pt x="1517002" y="58394"/>
                  </a:lnTo>
                  <a:lnTo>
                    <a:pt x="1475486" y="41059"/>
                  </a:lnTo>
                  <a:lnTo>
                    <a:pt x="1432521" y="26606"/>
                  </a:lnTo>
                  <a:lnTo>
                    <a:pt x="1388237" y="15151"/>
                  </a:lnTo>
                  <a:lnTo>
                    <a:pt x="1342745" y="6819"/>
                  </a:lnTo>
                  <a:lnTo>
                    <a:pt x="1296187" y="1727"/>
                  </a:lnTo>
                  <a:lnTo>
                    <a:pt x="1248664" y="0"/>
                  </a:lnTo>
                  <a:lnTo>
                    <a:pt x="1201508" y="1727"/>
                  </a:lnTo>
                  <a:lnTo>
                    <a:pt x="1155293" y="6819"/>
                  </a:lnTo>
                  <a:lnTo>
                    <a:pt x="1110119" y="15151"/>
                  </a:lnTo>
                  <a:lnTo>
                    <a:pt x="1066114" y="26606"/>
                  </a:lnTo>
                  <a:lnTo>
                    <a:pt x="1023404" y="41059"/>
                  </a:lnTo>
                  <a:lnTo>
                    <a:pt x="982116" y="58394"/>
                  </a:lnTo>
                  <a:lnTo>
                    <a:pt x="942378" y="78486"/>
                  </a:lnTo>
                  <a:lnTo>
                    <a:pt x="904290" y="101193"/>
                  </a:lnTo>
                  <a:lnTo>
                    <a:pt x="868006" y="126428"/>
                  </a:lnTo>
                  <a:lnTo>
                    <a:pt x="833628" y="154051"/>
                  </a:lnTo>
                  <a:lnTo>
                    <a:pt x="801293" y="183934"/>
                  </a:lnTo>
                  <a:lnTo>
                    <a:pt x="771118" y="215963"/>
                  </a:lnTo>
                  <a:lnTo>
                    <a:pt x="743229" y="250012"/>
                  </a:lnTo>
                  <a:lnTo>
                    <a:pt x="717753" y="285953"/>
                  </a:lnTo>
                  <a:lnTo>
                    <a:pt x="694804" y="323684"/>
                  </a:lnTo>
                  <a:lnTo>
                    <a:pt x="674522" y="363067"/>
                  </a:lnTo>
                  <a:lnTo>
                    <a:pt x="657009" y="403974"/>
                  </a:lnTo>
                  <a:lnTo>
                    <a:pt x="642416" y="446303"/>
                  </a:lnTo>
                  <a:lnTo>
                    <a:pt x="630834" y="489915"/>
                  </a:lnTo>
                  <a:lnTo>
                    <a:pt x="622427" y="534695"/>
                  </a:lnTo>
                  <a:lnTo>
                    <a:pt x="617283" y="580517"/>
                  </a:lnTo>
                  <a:lnTo>
                    <a:pt x="615543" y="627253"/>
                  </a:lnTo>
                  <a:lnTo>
                    <a:pt x="617474" y="677303"/>
                  </a:lnTo>
                  <a:lnTo>
                    <a:pt x="623176" y="726236"/>
                  </a:lnTo>
                  <a:lnTo>
                    <a:pt x="632523" y="773899"/>
                  </a:lnTo>
                  <a:lnTo>
                    <a:pt x="645388" y="820166"/>
                  </a:lnTo>
                  <a:lnTo>
                    <a:pt x="661631" y="864882"/>
                  </a:lnTo>
                  <a:lnTo>
                    <a:pt x="681113" y="907910"/>
                  </a:lnTo>
                  <a:lnTo>
                    <a:pt x="703719" y="949109"/>
                  </a:lnTo>
                  <a:lnTo>
                    <a:pt x="729310" y="988326"/>
                  </a:lnTo>
                  <a:lnTo>
                    <a:pt x="757732" y="1025436"/>
                  </a:lnTo>
                  <a:lnTo>
                    <a:pt x="788885" y="1060272"/>
                  </a:lnTo>
                  <a:lnTo>
                    <a:pt x="822629" y="1092720"/>
                  </a:lnTo>
                  <a:lnTo>
                    <a:pt x="858824" y="1122616"/>
                  </a:lnTo>
                  <a:lnTo>
                    <a:pt x="1031760" y="1122616"/>
                  </a:lnTo>
                  <a:lnTo>
                    <a:pt x="991120" y="1097927"/>
                  </a:lnTo>
                  <a:lnTo>
                    <a:pt x="952893" y="1069441"/>
                  </a:lnTo>
                  <a:lnTo>
                    <a:pt x="917295" y="1037386"/>
                  </a:lnTo>
                  <a:lnTo>
                    <a:pt x="884542" y="1002004"/>
                  </a:lnTo>
                  <a:lnTo>
                    <a:pt x="854837" y="963536"/>
                  </a:lnTo>
                  <a:lnTo>
                    <a:pt x="828408" y="922197"/>
                  </a:lnTo>
                  <a:lnTo>
                    <a:pt x="805446" y="878243"/>
                  </a:lnTo>
                  <a:lnTo>
                    <a:pt x="786180" y="831900"/>
                  </a:lnTo>
                  <a:lnTo>
                    <a:pt x="770826" y="783386"/>
                  </a:lnTo>
                  <a:lnTo>
                    <a:pt x="759599" y="732955"/>
                  </a:lnTo>
                  <a:lnTo>
                    <a:pt x="752703" y="680834"/>
                  </a:lnTo>
                  <a:lnTo>
                    <a:pt x="750366" y="627253"/>
                  </a:lnTo>
                  <a:lnTo>
                    <a:pt x="752398" y="577024"/>
                  </a:lnTo>
                  <a:lnTo>
                    <a:pt x="758380" y="528078"/>
                  </a:lnTo>
                  <a:lnTo>
                    <a:pt x="768134" y="480593"/>
                  </a:lnTo>
                  <a:lnTo>
                    <a:pt x="781494" y="434784"/>
                  </a:lnTo>
                  <a:lnTo>
                    <a:pt x="798283" y="390817"/>
                  </a:lnTo>
                  <a:lnTo>
                    <a:pt x="818311" y="348907"/>
                  </a:lnTo>
                  <a:lnTo>
                    <a:pt x="841425" y="309245"/>
                  </a:lnTo>
                  <a:lnTo>
                    <a:pt x="867448" y="272021"/>
                  </a:lnTo>
                  <a:lnTo>
                    <a:pt x="896188" y="237426"/>
                  </a:lnTo>
                  <a:lnTo>
                    <a:pt x="927468" y="205651"/>
                  </a:lnTo>
                  <a:lnTo>
                    <a:pt x="961136" y="176885"/>
                  </a:lnTo>
                  <a:lnTo>
                    <a:pt x="997013" y="151333"/>
                  </a:lnTo>
                  <a:lnTo>
                    <a:pt x="1034897" y="129184"/>
                  </a:lnTo>
                  <a:lnTo>
                    <a:pt x="1074648" y="110629"/>
                  </a:lnTo>
                  <a:lnTo>
                    <a:pt x="1116076" y="95872"/>
                  </a:lnTo>
                  <a:lnTo>
                    <a:pt x="1159002" y="85077"/>
                  </a:lnTo>
                  <a:lnTo>
                    <a:pt x="1203248" y="78460"/>
                  </a:lnTo>
                  <a:lnTo>
                    <a:pt x="1248664" y="76212"/>
                  </a:lnTo>
                  <a:lnTo>
                    <a:pt x="1294091" y="78460"/>
                  </a:lnTo>
                  <a:lnTo>
                    <a:pt x="1338414" y="85077"/>
                  </a:lnTo>
                  <a:lnTo>
                    <a:pt x="1381455" y="95872"/>
                  </a:lnTo>
                  <a:lnTo>
                    <a:pt x="1423035" y="110629"/>
                  </a:lnTo>
                  <a:lnTo>
                    <a:pt x="1462963" y="129184"/>
                  </a:lnTo>
                  <a:lnTo>
                    <a:pt x="1501063" y="151333"/>
                  </a:lnTo>
                  <a:lnTo>
                    <a:pt x="1537157" y="176885"/>
                  </a:lnTo>
                  <a:lnTo>
                    <a:pt x="1571053" y="205651"/>
                  </a:lnTo>
                  <a:lnTo>
                    <a:pt x="1602587" y="237426"/>
                  </a:lnTo>
                  <a:lnTo>
                    <a:pt x="1631569" y="272021"/>
                  </a:lnTo>
                  <a:lnTo>
                    <a:pt x="1657819" y="309245"/>
                  </a:lnTo>
                  <a:lnTo>
                    <a:pt x="1681162" y="348907"/>
                  </a:lnTo>
                  <a:lnTo>
                    <a:pt x="1701406" y="390817"/>
                  </a:lnTo>
                  <a:lnTo>
                    <a:pt x="1718373" y="434784"/>
                  </a:lnTo>
                  <a:lnTo>
                    <a:pt x="1731886" y="480593"/>
                  </a:lnTo>
                  <a:lnTo>
                    <a:pt x="1741754" y="528078"/>
                  </a:lnTo>
                  <a:lnTo>
                    <a:pt x="1747812" y="577024"/>
                  </a:lnTo>
                  <a:lnTo>
                    <a:pt x="1749882" y="627253"/>
                  </a:lnTo>
                  <a:lnTo>
                    <a:pt x="1747532" y="680834"/>
                  </a:lnTo>
                  <a:lnTo>
                    <a:pt x="1740636" y="732955"/>
                  </a:lnTo>
                  <a:lnTo>
                    <a:pt x="1729409" y="783386"/>
                  </a:lnTo>
                  <a:lnTo>
                    <a:pt x="1714055" y="831900"/>
                  </a:lnTo>
                  <a:lnTo>
                    <a:pt x="1694789" y="878243"/>
                  </a:lnTo>
                  <a:lnTo>
                    <a:pt x="1671840" y="922197"/>
                  </a:lnTo>
                  <a:lnTo>
                    <a:pt x="1645399" y="963536"/>
                  </a:lnTo>
                  <a:lnTo>
                    <a:pt x="1615694" y="1002004"/>
                  </a:lnTo>
                  <a:lnTo>
                    <a:pt x="1582940" y="1037386"/>
                  </a:lnTo>
                  <a:lnTo>
                    <a:pt x="1547342" y="1069441"/>
                  </a:lnTo>
                  <a:lnTo>
                    <a:pt x="1509115" y="1097927"/>
                  </a:lnTo>
                  <a:lnTo>
                    <a:pt x="1468488" y="1122616"/>
                  </a:lnTo>
                  <a:lnTo>
                    <a:pt x="1641424" y="1122616"/>
                  </a:lnTo>
                  <a:lnTo>
                    <a:pt x="1676996" y="1092720"/>
                  </a:lnTo>
                  <a:lnTo>
                    <a:pt x="1710321" y="1060272"/>
                  </a:lnTo>
                  <a:lnTo>
                    <a:pt x="1741258" y="1025436"/>
                  </a:lnTo>
                  <a:lnTo>
                    <a:pt x="1769630" y="988326"/>
                  </a:lnTo>
                  <a:lnTo>
                    <a:pt x="1795272" y="949109"/>
                  </a:lnTo>
                  <a:lnTo>
                    <a:pt x="1818017" y="907910"/>
                  </a:lnTo>
                  <a:lnTo>
                    <a:pt x="1837715" y="864882"/>
                  </a:lnTo>
                  <a:lnTo>
                    <a:pt x="1854200" y="820166"/>
                  </a:lnTo>
                  <a:lnTo>
                    <a:pt x="1867293" y="773899"/>
                  </a:lnTo>
                  <a:lnTo>
                    <a:pt x="1876856" y="726236"/>
                  </a:lnTo>
                  <a:lnTo>
                    <a:pt x="1882711" y="677303"/>
                  </a:lnTo>
                  <a:lnTo>
                    <a:pt x="1884705" y="627253"/>
                  </a:lnTo>
                  <a:close/>
                </a:path>
              </a:pathLst>
            </a:custGeom>
            <a:solidFill>
              <a:srgbClr val="3E3E3E"/>
            </a:solidFill>
          </p:spPr>
          <p:txBody>
            <a:bodyPr wrap="square" lIns="0" tIns="0" rIns="0" bIns="0" rtlCol="0"/>
            <a:lstStyle/>
            <a:p>
              <a:endParaRPr/>
            </a:p>
          </p:txBody>
        </p:sp>
        <p:pic>
          <p:nvPicPr>
            <p:cNvPr id="23" name="object 6">
              <a:extLst>
                <a:ext uri="{FF2B5EF4-FFF2-40B4-BE49-F238E27FC236}">
                  <a16:creationId xmlns:a16="http://schemas.microsoft.com/office/drawing/2014/main" id="{89100B03-18FB-F6B7-8A12-8BD3758B9840}"/>
                </a:ext>
              </a:extLst>
            </p:cNvPr>
            <p:cNvPicPr/>
            <p:nvPr/>
          </p:nvPicPr>
          <p:blipFill>
            <a:blip r:embed="rId3" cstate="print"/>
            <a:stretch>
              <a:fillRect/>
            </a:stretch>
          </p:blipFill>
          <p:spPr>
            <a:xfrm>
              <a:off x="6658724" y="2784119"/>
              <a:ext cx="131902" cy="131902"/>
            </a:xfrm>
            <a:prstGeom prst="rect">
              <a:avLst/>
            </a:prstGeom>
          </p:spPr>
        </p:pic>
        <p:sp>
          <p:nvSpPr>
            <p:cNvPr id="24" name="object 7">
              <a:extLst>
                <a:ext uri="{FF2B5EF4-FFF2-40B4-BE49-F238E27FC236}">
                  <a16:creationId xmlns:a16="http://schemas.microsoft.com/office/drawing/2014/main" id="{2B7F345C-0325-3AAB-A737-C003BF838B84}"/>
                </a:ext>
              </a:extLst>
            </p:cNvPr>
            <p:cNvSpPr/>
            <p:nvPr/>
          </p:nvSpPr>
          <p:spPr>
            <a:xfrm>
              <a:off x="6670433" y="1640992"/>
              <a:ext cx="835660" cy="1099185"/>
            </a:xfrm>
            <a:custGeom>
              <a:avLst/>
              <a:gdLst/>
              <a:ahLst/>
              <a:cxnLst/>
              <a:rect l="l" t="t" r="r" b="b"/>
              <a:pathLst>
                <a:path w="835659" h="1099185">
                  <a:moveTo>
                    <a:pt x="835367" y="0"/>
                  </a:moveTo>
                  <a:lnTo>
                    <a:pt x="694677" y="0"/>
                  </a:lnTo>
                  <a:lnTo>
                    <a:pt x="702371" y="129693"/>
                  </a:lnTo>
                  <a:lnTo>
                    <a:pt x="708280" y="244825"/>
                  </a:lnTo>
                  <a:lnTo>
                    <a:pt x="712266" y="351713"/>
                  </a:lnTo>
                  <a:lnTo>
                    <a:pt x="715556" y="504496"/>
                  </a:lnTo>
                  <a:lnTo>
                    <a:pt x="721055" y="835367"/>
                  </a:lnTo>
                  <a:lnTo>
                    <a:pt x="422071" y="442582"/>
                  </a:lnTo>
                  <a:lnTo>
                    <a:pt x="357539" y="359828"/>
                  </a:lnTo>
                  <a:lnTo>
                    <a:pt x="301528" y="286142"/>
                  </a:lnTo>
                  <a:lnTo>
                    <a:pt x="222987" y="180029"/>
                  </a:lnTo>
                  <a:lnTo>
                    <a:pt x="90868" y="0"/>
                  </a:lnTo>
                  <a:lnTo>
                    <a:pt x="0" y="0"/>
                  </a:lnTo>
                  <a:lnTo>
                    <a:pt x="6965" y="165234"/>
                  </a:lnTo>
                  <a:lnTo>
                    <a:pt x="13608" y="342519"/>
                  </a:lnTo>
                  <a:lnTo>
                    <a:pt x="20523" y="556907"/>
                  </a:lnTo>
                  <a:lnTo>
                    <a:pt x="25244" y="736844"/>
                  </a:lnTo>
                  <a:lnTo>
                    <a:pt x="25292" y="853308"/>
                  </a:lnTo>
                  <a:lnTo>
                    <a:pt x="19290" y="957134"/>
                  </a:lnTo>
                  <a:lnTo>
                    <a:pt x="5867" y="1099159"/>
                  </a:lnTo>
                  <a:lnTo>
                    <a:pt x="123126" y="1099159"/>
                  </a:lnTo>
                  <a:lnTo>
                    <a:pt x="114462" y="792489"/>
                  </a:lnTo>
                  <a:lnTo>
                    <a:pt x="111391" y="665353"/>
                  </a:lnTo>
                  <a:lnTo>
                    <a:pt x="102577" y="269659"/>
                  </a:lnTo>
                  <a:lnTo>
                    <a:pt x="127127" y="302999"/>
                  </a:lnTo>
                  <a:lnTo>
                    <a:pt x="191250" y="389099"/>
                  </a:lnTo>
                  <a:lnTo>
                    <a:pt x="280655" y="507074"/>
                  </a:lnTo>
                  <a:lnTo>
                    <a:pt x="381050" y="636041"/>
                  </a:lnTo>
                  <a:lnTo>
                    <a:pt x="462391" y="738903"/>
                  </a:lnTo>
                  <a:lnTo>
                    <a:pt x="526141" y="821432"/>
                  </a:lnTo>
                  <a:lnTo>
                    <a:pt x="605275" y="927045"/>
                  </a:lnTo>
                  <a:lnTo>
                    <a:pt x="732764" y="1099159"/>
                  </a:lnTo>
                  <a:lnTo>
                    <a:pt x="823633" y="1099159"/>
                  </a:lnTo>
                  <a:lnTo>
                    <a:pt x="822261" y="1058123"/>
                  </a:lnTo>
                  <a:lnTo>
                    <a:pt x="819245" y="944543"/>
                  </a:lnTo>
                  <a:lnTo>
                    <a:pt x="816228" y="772708"/>
                  </a:lnTo>
                  <a:lnTo>
                    <a:pt x="814857" y="556907"/>
                  </a:lnTo>
                  <a:lnTo>
                    <a:pt x="815177" y="375084"/>
                  </a:lnTo>
                  <a:lnTo>
                    <a:pt x="817421" y="256465"/>
                  </a:lnTo>
                  <a:lnTo>
                    <a:pt x="823510" y="148840"/>
                  </a:lnTo>
                  <a:lnTo>
                    <a:pt x="835367" y="0"/>
                  </a:lnTo>
                  <a:close/>
                </a:path>
              </a:pathLst>
            </a:custGeom>
            <a:solidFill>
              <a:srgbClr val="3E3E3E"/>
            </a:solidFill>
          </p:spPr>
          <p:txBody>
            <a:bodyPr wrap="square" lIns="0" tIns="0" rIns="0" bIns="0" rtlCol="0"/>
            <a:lstStyle/>
            <a:p>
              <a:endParaRPr/>
            </a:p>
          </p:txBody>
        </p:sp>
        <p:pic>
          <p:nvPicPr>
            <p:cNvPr id="25" name="object 8">
              <a:extLst>
                <a:ext uri="{FF2B5EF4-FFF2-40B4-BE49-F238E27FC236}">
                  <a16:creationId xmlns:a16="http://schemas.microsoft.com/office/drawing/2014/main" id="{121C7A19-2291-3C07-AC19-3F978318DC8C}"/>
                </a:ext>
              </a:extLst>
            </p:cNvPr>
            <p:cNvPicPr/>
            <p:nvPr/>
          </p:nvPicPr>
          <p:blipFill>
            <a:blip r:embed="rId4" cstate="print"/>
            <a:stretch>
              <a:fillRect/>
            </a:stretch>
          </p:blipFill>
          <p:spPr>
            <a:xfrm>
              <a:off x="5726633" y="3763111"/>
              <a:ext cx="131889" cy="193471"/>
            </a:xfrm>
            <a:prstGeom prst="rect">
              <a:avLst/>
            </a:prstGeom>
          </p:spPr>
        </p:pic>
        <p:pic>
          <p:nvPicPr>
            <p:cNvPr id="26" name="object 9">
              <a:extLst>
                <a:ext uri="{FF2B5EF4-FFF2-40B4-BE49-F238E27FC236}">
                  <a16:creationId xmlns:a16="http://schemas.microsoft.com/office/drawing/2014/main" id="{5D3124A3-B19D-FC1B-466F-E587D7B1D3AA}"/>
                </a:ext>
              </a:extLst>
            </p:cNvPr>
            <p:cNvPicPr/>
            <p:nvPr/>
          </p:nvPicPr>
          <p:blipFill>
            <a:blip r:embed="rId5" cstate="print"/>
            <a:stretch>
              <a:fillRect/>
            </a:stretch>
          </p:blipFill>
          <p:spPr>
            <a:xfrm>
              <a:off x="5972848" y="3763111"/>
              <a:ext cx="161201" cy="193471"/>
            </a:xfrm>
            <a:prstGeom prst="rect">
              <a:avLst/>
            </a:prstGeom>
          </p:spPr>
        </p:pic>
        <p:pic>
          <p:nvPicPr>
            <p:cNvPr id="27" name="object 10">
              <a:extLst>
                <a:ext uri="{FF2B5EF4-FFF2-40B4-BE49-F238E27FC236}">
                  <a16:creationId xmlns:a16="http://schemas.microsoft.com/office/drawing/2014/main" id="{9BF4F60A-DE27-D89A-22F9-2DF8ED157397}"/>
                </a:ext>
              </a:extLst>
            </p:cNvPr>
            <p:cNvPicPr/>
            <p:nvPr/>
          </p:nvPicPr>
          <p:blipFill>
            <a:blip r:embed="rId6" cstate="print"/>
            <a:stretch>
              <a:fillRect/>
            </a:stretch>
          </p:blipFill>
          <p:spPr>
            <a:xfrm>
              <a:off x="6271805" y="3763111"/>
              <a:ext cx="146545" cy="193471"/>
            </a:xfrm>
            <a:prstGeom prst="rect">
              <a:avLst/>
            </a:prstGeom>
          </p:spPr>
        </p:pic>
        <p:sp>
          <p:nvSpPr>
            <p:cNvPr id="28" name="object 11">
              <a:extLst>
                <a:ext uri="{FF2B5EF4-FFF2-40B4-BE49-F238E27FC236}">
                  <a16:creationId xmlns:a16="http://schemas.microsoft.com/office/drawing/2014/main" id="{3E444DC5-CAB1-013F-55FB-2F545B6F2F24}"/>
                </a:ext>
              </a:extLst>
            </p:cNvPr>
            <p:cNvSpPr/>
            <p:nvPr/>
          </p:nvSpPr>
          <p:spPr>
            <a:xfrm>
              <a:off x="6585432" y="3763111"/>
              <a:ext cx="23495" cy="193675"/>
            </a:xfrm>
            <a:custGeom>
              <a:avLst/>
              <a:gdLst/>
              <a:ahLst/>
              <a:cxnLst/>
              <a:rect l="l" t="t" r="r" b="b"/>
              <a:pathLst>
                <a:path w="23495" h="193675">
                  <a:moveTo>
                    <a:pt x="23456" y="0"/>
                  </a:moveTo>
                  <a:lnTo>
                    <a:pt x="0" y="0"/>
                  </a:lnTo>
                  <a:lnTo>
                    <a:pt x="0" y="193471"/>
                  </a:lnTo>
                  <a:lnTo>
                    <a:pt x="23456" y="193471"/>
                  </a:lnTo>
                  <a:lnTo>
                    <a:pt x="23456" y="0"/>
                  </a:lnTo>
                  <a:close/>
                </a:path>
              </a:pathLst>
            </a:custGeom>
            <a:solidFill>
              <a:srgbClr val="3E3E3E"/>
            </a:solidFill>
          </p:spPr>
          <p:txBody>
            <a:bodyPr wrap="square" lIns="0" tIns="0" rIns="0" bIns="0" rtlCol="0"/>
            <a:lstStyle/>
            <a:p>
              <a:endParaRPr/>
            </a:p>
          </p:txBody>
        </p:sp>
        <p:pic>
          <p:nvPicPr>
            <p:cNvPr id="29" name="object 12">
              <a:extLst>
                <a:ext uri="{FF2B5EF4-FFF2-40B4-BE49-F238E27FC236}">
                  <a16:creationId xmlns:a16="http://schemas.microsoft.com/office/drawing/2014/main" id="{4D799BB4-FDB6-C1ED-85BC-B92CD6DF534E}"/>
                </a:ext>
              </a:extLst>
            </p:cNvPr>
            <p:cNvPicPr/>
            <p:nvPr/>
          </p:nvPicPr>
          <p:blipFill>
            <a:blip r:embed="rId7" cstate="print"/>
            <a:stretch>
              <a:fillRect/>
            </a:stretch>
          </p:blipFill>
          <p:spPr>
            <a:xfrm>
              <a:off x="6770103" y="3760177"/>
              <a:ext cx="143624" cy="202247"/>
            </a:xfrm>
            <a:prstGeom prst="rect">
              <a:avLst/>
            </a:prstGeom>
          </p:spPr>
        </p:pic>
        <p:sp>
          <p:nvSpPr>
            <p:cNvPr id="30" name="object 13">
              <a:extLst>
                <a:ext uri="{FF2B5EF4-FFF2-40B4-BE49-F238E27FC236}">
                  <a16:creationId xmlns:a16="http://schemas.microsoft.com/office/drawing/2014/main" id="{E567547A-8C4C-4101-383F-702D0210221E}"/>
                </a:ext>
              </a:extLst>
            </p:cNvPr>
            <p:cNvSpPr/>
            <p:nvPr/>
          </p:nvSpPr>
          <p:spPr>
            <a:xfrm>
              <a:off x="5714898" y="2224277"/>
              <a:ext cx="1228725" cy="1448435"/>
            </a:xfrm>
            <a:custGeom>
              <a:avLst/>
              <a:gdLst/>
              <a:ahLst/>
              <a:cxnLst/>
              <a:rect l="l" t="t" r="r" b="b"/>
              <a:pathLst>
                <a:path w="1228725" h="1448435">
                  <a:moveTo>
                    <a:pt x="158267" y="0"/>
                  </a:moveTo>
                  <a:lnTo>
                    <a:pt x="0" y="0"/>
                  </a:lnTo>
                  <a:lnTo>
                    <a:pt x="3250" y="74973"/>
                  </a:lnTo>
                  <a:lnTo>
                    <a:pt x="10621" y="256843"/>
                  </a:lnTo>
                  <a:lnTo>
                    <a:pt x="18543" y="481029"/>
                  </a:lnTo>
                  <a:lnTo>
                    <a:pt x="23444" y="682955"/>
                  </a:lnTo>
                  <a:lnTo>
                    <a:pt x="24899" y="820724"/>
                  </a:lnTo>
                  <a:lnTo>
                    <a:pt x="24841" y="833907"/>
                  </a:lnTo>
                  <a:lnTo>
                    <a:pt x="24279" y="930872"/>
                  </a:lnTo>
                  <a:lnTo>
                    <a:pt x="24164" y="948585"/>
                  </a:lnTo>
                  <a:lnTo>
                    <a:pt x="20154" y="1132652"/>
                  </a:lnTo>
                  <a:lnTo>
                    <a:pt x="11734" y="1447965"/>
                  </a:lnTo>
                  <a:lnTo>
                    <a:pt x="167068" y="1447965"/>
                  </a:lnTo>
                  <a:lnTo>
                    <a:pt x="163817" y="1404642"/>
                  </a:lnTo>
                  <a:lnTo>
                    <a:pt x="156446" y="1301418"/>
                  </a:lnTo>
                  <a:lnTo>
                    <a:pt x="148525" y="1178408"/>
                  </a:lnTo>
                  <a:lnTo>
                    <a:pt x="143624" y="1075728"/>
                  </a:lnTo>
                  <a:lnTo>
                    <a:pt x="142111" y="1008995"/>
                  </a:lnTo>
                  <a:lnTo>
                    <a:pt x="142439" y="961050"/>
                  </a:lnTo>
                  <a:lnTo>
                    <a:pt x="142550" y="947859"/>
                  </a:lnTo>
                  <a:lnTo>
                    <a:pt x="145687" y="860147"/>
                  </a:lnTo>
                  <a:lnTo>
                    <a:pt x="152394" y="710027"/>
                  </a:lnTo>
                  <a:lnTo>
                    <a:pt x="152425" y="709333"/>
                  </a:lnTo>
                  <a:lnTo>
                    <a:pt x="286131" y="709333"/>
                  </a:lnTo>
                  <a:lnTo>
                    <a:pt x="240347" y="609676"/>
                  </a:lnTo>
                  <a:lnTo>
                    <a:pt x="155346" y="609676"/>
                  </a:lnTo>
                  <a:lnTo>
                    <a:pt x="153973" y="579678"/>
                  </a:lnTo>
                  <a:lnTo>
                    <a:pt x="150952" y="505990"/>
                  </a:lnTo>
                  <a:lnTo>
                    <a:pt x="147931" y="413065"/>
                  </a:lnTo>
                  <a:lnTo>
                    <a:pt x="146557" y="325361"/>
                  </a:lnTo>
                  <a:lnTo>
                    <a:pt x="146619" y="304838"/>
                  </a:lnTo>
                  <a:lnTo>
                    <a:pt x="146740" y="264220"/>
                  </a:lnTo>
                  <a:lnTo>
                    <a:pt x="147956" y="212692"/>
                  </a:lnTo>
                  <a:lnTo>
                    <a:pt x="148021" y="209948"/>
                  </a:lnTo>
                  <a:lnTo>
                    <a:pt x="151497" y="132042"/>
                  </a:lnTo>
                  <a:lnTo>
                    <a:pt x="158267" y="0"/>
                  </a:lnTo>
                  <a:close/>
                </a:path>
                <a:path w="1228725" h="1448435">
                  <a:moveTo>
                    <a:pt x="286131" y="709333"/>
                  </a:moveTo>
                  <a:lnTo>
                    <a:pt x="152425" y="709333"/>
                  </a:lnTo>
                  <a:lnTo>
                    <a:pt x="168087" y="745651"/>
                  </a:lnTo>
                  <a:lnTo>
                    <a:pt x="207379" y="837203"/>
                  </a:lnTo>
                  <a:lnTo>
                    <a:pt x="258761" y="957882"/>
                  </a:lnTo>
                  <a:lnTo>
                    <a:pt x="310692" y="1081582"/>
                  </a:lnTo>
                  <a:lnTo>
                    <a:pt x="349166" y="1174697"/>
                  </a:lnTo>
                  <a:lnTo>
                    <a:pt x="376645" y="1243899"/>
                  </a:lnTo>
                  <a:lnTo>
                    <a:pt x="406317" y="1323539"/>
                  </a:lnTo>
                  <a:lnTo>
                    <a:pt x="451370" y="1447965"/>
                  </a:lnTo>
                  <a:lnTo>
                    <a:pt x="633107" y="1447965"/>
                  </a:lnTo>
                  <a:lnTo>
                    <a:pt x="627704" y="1438532"/>
                  </a:lnTo>
                  <a:lnTo>
                    <a:pt x="614059" y="1414264"/>
                  </a:lnTo>
                  <a:lnTo>
                    <a:pt x="596015" y="1381201"/>
                  </a:lnTo>
                  <a:lnTo>
                    <a:pt x="577418" y="1345387"/>
                  </a:lnTo>
                  <a:lnTo>
                    <a:pt x="561795" y="1318915"/>
                  </a:lnTo>
                  <a:lnTo>
                    <a:pt x="551397" y="1298489"/>
                  </a:lnTo>
                  <a:lnTo>
                    <a:pt x="541554" y="1273667"/>
                  </a:lnTo>
                  <a:lnTo>
                    <a:pt x="527596" y="1234008"/>
                  </a:lnTo>
                  <a:lnTo>
                    <a:pt x="556907" y="1160729"/>
                  </a:lnTo>
                  <a:lnTo>
                    <a:pt x="1081972" y="1160729"/>
                  </a:lnTo>
                  <a:lnTo>
                    <a:pt x="1072319" y="1141305"/>
                  </a:lnTo>
                  <a:lnTo>
                    <a:pt x="1060929" y="1116761"/>
                  </a:lnTo>
                  <a:lnTo>
                    <a:pt x="474827" y="1116761"/>
                  </a:lnTo>
                  <a:lnTo>
                    <a:pt x="464064" y="1092440"/>
                  </a:lnTo>
                  <a:lnTo>
                    <a:pt x="437087" y="1032117"/>
                  </a:lnTo>
                  <a:lnTo>
                    <a:pt x="401870" y="954757"/>
                  </a:lnTo>
                  <a:lnTo>
                    <a:pt x="366382" y="879322"/>
                  </a:lnTo>
                  <a:lnTo>
                    <a:pt x="339688" y="824002"/>
                  </a:lnTo>
                  <a:lnTo>
                    <a:pt x="317661" y="777474"/>
                  </a:lnTo>
                  <a:lnTo>
                    <a:pt x="288486" y="714459"/>
                  </a:lnTo>
                  <a:lnTo>
                    <a:pt x="286131" y="709333"/>
                  </a:lnTo>
                  <a:close/>
                </a:path>
                <a:path w="1228725" h="1448435">
                  <a:moveTo>
                    <a:pt x="1081972" y="1160729"/>
                  </a:moveTo>
                  <a:lnTo>
                    <a:pt x="932091" y="1160729"/>
                  </a:lnTo>
                  <a:lnTo>
                    <a:pt x="936578" y="1170894"/>
                  </a:lnTo>
                  <a:lnTo>
                    <a:pt x="948210" y="1198095"/>
                  </a:lnTo>
                  <a:lnTo>
                    <a:pt x="964237" y="1237388"/>
                  </a:lnTo>
                  <a:lnTo>
                    <a:pt x="981913" y="1283830"/>
                  </a:lnTo>
                  <a:lnTo>
                    <a:pt x="997620" y="1324328"/>
                  </a:lnTo>
                  <a:lnTo>
                    <a:pt x="1008657" y="1354924"/>
                  </a:lnTo>
                  <a:lnTo>
                    <a:pt x="1020244" y="1391007"/>
                  </a:lnTo>
                  <a:lnTo>
                    <a:pt x="1037602" y="1447965"/>
                  </a:lnTo>
                  <a:lnTo>
                    <a:pt x="1228140" y="1447965"/>
                  </a:lnTo>
                  <a:lnTo>
                    <a:pt x="1204413" y="1402901"/>
                  </a:lnTo>
                  <a:lnTo>
                    <a:pt x="1146059" y="1289691"/>
                  </a:lnTo>
                  <a:lnTo>
                    <a:pt x="1081972" y="1160729"/>
                  </a:lnTo>
                  <a:close/>
                </a:path>
                <a:path w="1228725" h="1448435">
                  <a:moveTo>
                    <a:pt x="826566" y="571576"/>
                  </a:moveTo>
                  <a:lnTo>
                    <a:pt x="721055" y="571576"/>
                  </a:lnTo>
                  <a:lnTo>
                    <a:pt x="711619" y="595664"/>
                  </a:lnTo>
                  <a:lnTo>
                    <a:pt x="687343" y="656574"/>
                  </a:lnTo>
                  <a:lnTo>
                    <a:pt x="654275" y="737271"/>
                  </a:lnTo>
                  <a:lnTo>
                    <a:pt x="618464" y="820724"/>
                  </a:lnTo>
                  <a:lnTo>
                    <a:pt x="591481" y="886350"/>
                  </a:lnTo>
                  <a:lnTo>
                    <a:pt x="567524" y="939063"/>
                  </a:lnTo>
                  <a:lnTo>
                    <a:pt x="533128" y="1006615"/>
                  </a:lnTo>
                  <a:lnTo>
                    <a:pt x="474827" y="1116761"/>
                  </a:lnTo>
                  <a:lnTo>
                    <a:pt x="1060929" y="1116761"/>
                  </a:lnTo>
                  <a:lnTo>
                    <a:pt x="1048683" y="1090371"/>
                  </a:lnTo>
                  <a:lnTo>
                    <a:pt x="589152" y="1090371"/>
                  </a:lnTo>
                  <a:lnTo>
                    <a:pt x="599181" y="1069260"/>
                  </a:lnTo>
                  <a:lnTo>
                    <a:pt x="623223" y="1018200"/>
                  </a:lnTo>
                  <a:lnTo>
                    <a:pt x="652214" y="955600"/>
                  </a:lnTo>
                  <a:lnTo>
                    <a:pt x="677087" y="899871"/>
                  </a:lnTo>
                  <a:lnTo>
                    <a:pt x="693108" y="864140"/>
                  </a:lnTo>
                  <a:lnTo>
                    <a:pt x="706386" y="833907"/>
                  </a:lnTo>
                  <a:lnTo>
                    <a:pt x="724065" y="792682"/>
                  </a:lnTo>
                  <a:lnTo>
                    <a:pt x="753287" y="723976"/>
                  </a:lnTo>
                  <a:lnTo>
                    <a:pt x="886062" y="723976"/>
                  </a:lnTo>
                  <a:lnTo>
                    <a:pt x="880428" y="710027"/>
                  </a:lnTo>
                  <a:lnTo>
                    <a:pt x="826566" y="571576"/>
                  </a:lnTo>
                  <a:close/>
                </a:path>
                <a:path w="1228725" h="1448435">
                  <a:moveTo>
                    <a:pt x="886062" y="723976"/>
                  </a:moveTo>
                  <a:lnTo>
                    <a:pt x="753287" y="723976"/>
                  </a:lnTo>
                  <a:lnTo>
                    <a:pt x="780769" y="793230"/>
                  </a:lnTo>
                  <a:lnTo>
                    <a:pt x="803988" y="851358"/>
                  </a:lnTo>
                  <a:lnTo>
                    <a:pt x="823633" y="899871"/>
                  </a:lnTo>
                  <a:lnTo>
                    <a:pt x="836315" y="930872"/>
                  </a:lnTo>
                  <a:lnTo>
                    <a:pt x="848175" y="961050"/>
                  </a:lnTo>
                  <a:lnTo>
                    <a:pt x="866084" y="1008263"/>
                  </a:lnTo>
                  <a:lnTo>
                    <a:pt x="896912" y="1090371"/>
                  </a:lnTo>
                  <a:lnTo>
                    <a:pt x="1048683" y="1090371"/>
                  </a:lnTo>
                  <a:lnTo>
                    <a:pt x="1002436" y="990714"/>
                  </a:lnTo>
                  <a:lnTo>
                    <a:pt x="951875" y="880302"/>
                  </a:lnTo>
                  <a:lnTo>
                    <a:pt x="916701" y="799838"/>
                  </a:lnTo>
                  <a:lnTo>
                    <a:pt x="886062" y="723976"/>
                  </a:lnTo>
                  <a:close/>
                </a:path>
                <a:path w="1228725" h="1448435">
                  <a:moveTo>
                    <a:pt x="556907" y="0"/>
                  </a:moveTo>
                  <a:lnTo>
                    <a:pt x="416217" y="0"/>
                  </a:lnTo>
                  <a:lnTo>
                    <a:pt x="405453" y="29038"/>
                  </a:lnTo>
                  <a:lnTo>
                    <a:pt x="378477" y="100396"/>
                  </a:lnTo>
                  <a:lnTo>
                    <a:pt x="343259" y="190438"/>
                  </a:lnTo>
                  <a:lnTo>
                    <a:pt x="307771" y="275526"/>
                  </a:lnTo>
                  <a:lnTo>
                    <a:pt x="282294" y="335161"/>
                  </a:lnTo>
                  <a:lnTo>
                    <a:pt x="257924" y="389847"/>
                  </a:lnTo>
                  <a:lnTo>
                    <a:pt x="220371" y="470909"/>
                  </a:lnTo>
                  <a:lnTo>
                    <a:pt x="155346" y="609676"/>
                  </a:lnTo>
                  <a:lnTo>
                    <a:pt x="240347" y="609676"/>
                  </a:lnTo>
                  <a:lnTo>
                    <a:pt x="287607" y="515516"/>
                  </a:lnTo>
                  <a:lnTo>
                    <a:pt x="335555" y="418011"/>
                  </a:lnTo>
                  <a:lnTo>
                    <a:pt x="389826" y="304838"/>
                  </a:lnTo>
                  <a:lnTo>
                    <a:pt x="433663" y="212692"/>
                  </a:lnTo>
                  <a:lnTo>
                    <a:pt x="465680" y="150223"/>
                  </a:lnTo>
                  <a:lnTo>
                    <a:pt x="501540" y="88852"/>
                  </a:lnTo>
                  <a:lnTo>
                    <a:pt x="556907" y="0"/>
                  </a:lnTo>
                  <a:close/>
                </a:path>
              </a:pathLst>
            </a:custGeom>
            <a:solidFill>
              <a:srgbClr val="3E3E3E"/>
            </a:solidFill>
          </p:spPr>
          <p:txBody>
            <a:bodyPr wrap="square" lIns="0" tIns="0" rIns="0" bIns="0" rtlCol="0"/>
            <a:lstStyle/>
            <a:p>
              <a:endParaRPr/>
            </a:p>
          </p:txBody>
        </p:sp>
      </p:grpSp>
      <p:sp>
        <p:nvSpPr>
          <p:cNvPr id="31" name="object 18">
            <a:extLst>
              <a:ext uri="{FF2B5EF4-FFF2-40B4-BE49-F238E27FC236}">
                <a16:creationId xmlns:a16="http://schemas.microsoft.com/office/drawing/2014/main" id="{6CB60F39-3A44-39F9-A923-2E78347E8D99}"/>
              </a:ext>
            </a:extLst>
          </p:cNvPr>
          <p:cNvSpPr txBox="1">
            <a:spLocks/>
          </p:cNvSpPr>
          <p:nvPr userDrawn="1"/>
        </p:nvSpPr>
        <p:spPr>
          <a:xfrm>
            <a:off x="4217718" y="4307361"/>
            <a:ext cx="3870325" cy="715260"/>
          </a:xfrm>
          <a:prstGeom prst="rect">
            <a:avLst/>
          </a:prstGeom>
        </p:spPr>
        <p:txBody>
          <a:bodyPr vert="horz" wrap="square" lIns="0" tIns="3175" rIns="0" bIns="0" rtlCol="0">
            <a:spAutoFit/>
          </a:bodyPr>
          <a:lstStyle>
            <a:lvl1pPr>
              <a:defRPr sz="3000" b="0" i="0">
                <a:solidFill>
                  <a:srgbClr val="3E3E3E"/>
                </a:solidFill>
                <a:latin typeface="KyivType Sans2"/>
                <a:ea typeface="+mj-ea"/>
                <a:cs typeface="KyivType Sans2"/>
              </a:defRPr>
            </a:lvl1pPr>
          </a:lstStyle>
          <a:p>
            <a:pPr marL="12700" marR="5080" indent="-12700" algn="ctr">
              <a:lnSpc>
                <a:spcPct val="102899"/>
              </a:lnSpc>
              <a:spcBef>
                <a:spcPts val="25"/>
              </a:spcBef>
            </a:pPr>
            <a:r>
              <a:rPr lang="en-US" sz="2350" dirty="0">
                <a:solidFill>
                  <a:srgbClr val="414042"/>
                </a:solidFill>
                <a:latin typeface="KyivType Sans2" pitchFamily="2" charset="77"/>
              </a:rPr>
              <a:t>The Experience of </a:t>
            </a:r>
          </a:p>
          <a:p>
            <a:pPr marL="12700" marR="5080" indent="-12700" algn="ctr">
              <a:lnSpc>
                <a:spcPct val="102899"/>
              </a:lnSpc>
              <a:spcBef>
                <a:spcPts val="25"/>
              </a:spcBef>
            </a:pPr>
            <a:r>
              <a:rPr lang="en-US" sz="2350" dirty="0">
                <a:solidFill>
                  <a:srgbClr val="414042"/>
                </a:solidFill>
                <a:latin typeface="KyivType Sans2" pitchFamily="2" charset="77"/>
              </a:rPr>
              <a:t>Phyto-Aromatic Skincare</a:t>
            </a:r>
            <a:endParaRPr lang="en-US" sz="2350" dirty="0">
              <a:latin typeface="KyivType Sans2" pitchFamily="2" charset="77"/>
            </a:endParaRPr>
          </a:p>
        </p:txBody>
      </p:sp>
      <p:pic>
        <p:nvPicPr>
          <p:cNvPr id="32" name="object 17">
            <a:extLst>
              <a:ext uri="{FF2B5EF4-FFF2-40B4-BE49-F238E27FC236}">
                <a16:creationId xmlns:a16="http://schemas.microsoft.com/office/drawing/2014/main" id="{778A9084-022F-C580-FF5B-2A864CF0989D}"/>
              </a:ext>
            </a:extLst>
          </p:cNvPr>
          <p:cNvPicPr/>
          <p:nvPr userDrawn="1"/>
        </p:nvPicPr>
        <p:blipFill>
          <a:blip r:embed="rId8" cstate="print"/>
          <a:stretch>
            <a:fillRect/>
          </a:stretch>
        </p:blipFill>
        <p:spPr>
          <a:xfrm>
            <a:off x="9601200" y="240868"/>
            <a:ext cx="2199156" cy="2197532"/>
          </a:xfrm>
          <a:prstGeom prst="rect">
            <a:avLst/>
          </a:prstGeom>
        </p:spPr>
      </p:pic>
      <p:grpSp>
        <p:nvGrpSpPr>
          <p:cNvPr id="33" name="Groupe 32">
            <a:extLst>
              <a:ext uri="{FF2B5EF4-FFF2-40B4-BE49-F238E27FC236}">
                <a16:creationId xmlns:a16="http://schemas.microsoft.com/office/drawing/2014/main" id="{BDF06AB0-19E2-E5FE-9AC5-2472472EA281}"/>
              </a:ext>
            </a:extLst>
          </p:cNvPr>
          <p:cNvGrpSpPr/>
          <p:nvPr userDrawn="1"/>
        </p:nvGrpSpPr>
        <p:grpSpPr>
          <a:xfrm>
            <a:off x="5605475" y="5194300"/>
            <a:ext cx="1116203" cy="26034"/>
            <a:chOff x="5605475" y="5194300"/>
            <a:chExt cx="1116203" cy="26034"/>
          </a:xfrm>
        </p:grpSpPr>
        <p:sp>
          <p:nvSpPr>
            <p:cNvPr id="34" name="object 14">
              <a:extLst>
                <a:ext uri="{FF2B5EF4-FFF2-40B4-BE49-F238E27FC236}">
                  <a16:creationId xmlns:a16="http://schemas.microsoft.com/office/drawing/2014/main" id="{704EF9EB-4EA1-E95F-D692-AF497213E959}"/>
                </a:ext>
              </a:extLst>
            </p:cNvPr>
            <p:cNvSpPr/>
            <p:nvPr/>
          </p:nvSpPr>
          <p:spPr>
            <a:xfrm>
              <a:off x="5974486" y="5194300"/>
              <a:ext cx="376555" cy="26034"/>
            </a:xfrm>
            <a:custGeom>
              <a:avLst/>
              <a:gdLst/>
              <a:ahLst/>
              <a:cxnLst/>
              <a:rect l="l" t="t" r="r" b="b"/>
              <a:pathLst>
                <a:path w="376554" h="26035">
                  <a:moveTo>
                    <a:pt x="376021" y="0"/>
                  </a:moveTo>
                  <a:lnTo>
                    <a:pt x="0" y="0"/>
                  </a:lnTo>
                  <a:lnTo>
                    <a:pt x="0" y="25552"/>
                  </a:lnTo>
                  <a:lnTo>
                    <a:pt x="376021" y="25552"/>
                  </a:lnTo>
                  <a:lnTo>
                    <a:pt x="376021" y="0"/>
                  </a:lnTo>
                  <a:close/>
                </a:path>
              </a:pathLst>
            </a:custGeom>
            <a:solidFill>
              <a:srgbClr val="FFFFFF"/>
            </a:solidFill>
          </p:spPr>
          <p:txBody>
            <a:bodyPr wrap="square" lIns="0" tIns="0" rIns="0" bIns="0" rtlCol="0"/>
            <a:lstStyle/>
            <a:p>
              <a:endParaRPr/>
            </a:p>
          </p:txBody>
        </p:sp>
        <p:sp>
          <p:nvSpPr>
            <p:cNvPr id="35" name="object 15">
              <a:extLst>
                <a:ext uri="{FF2B5EF4-FFF2-40B4-BE49-F238E27FC236}">
                  <a16:creationId xmlns:a16="http://schemas.microsoft.com/office/drawing/2014/main" id="{1AB67654-364D-9768-A535-646964AF4C90}"/>
                </a:ext>
              </a:extLst>
            </p:cNvPr>
            <p:cNvSpPr/>
            <p:nvPr/>
          </p:nvSpPr>
          <p:spPr>
            <a:xfrm>
              <a:off x="5605475" y="5194300"/>
              <a:ext cx="375285" cy="26034"/>
            </a:xfrm>
            <a:custGeom>
              <a:avLst/>
              <a:gdLst/>
              <a:ahLst/>
              <a:cxnLst/>
              <a:rect l="l" t="t" r="r" b="b"/>
              <a:pathLst>
                <a:path w="375285" h="26035">
                  <a:moveTo>
                    <a:pt x="375246" y="0"/>
                  </a:moveTo>
                  <a:lnTo>
                    <a:pt x="0" y="0"/>
                  </a:lnTo>
                  <a:lnTo>
                    <a:pt x="0" y="25552"/>
                  </a:lnTo>
                  <a:lnTo>
                    <a:pt x="375246" y="25552"/>
                  </a:lnTo>
                  <a:lnTo>
                    <a:pt x="375246" y="0"/>
                  </a:lnTo>
                  <a:close/>
                </a:path>
              </a:pathLst>
            </a:custGeom>
            <a:solidFill>
              <a:srgbClr val="005BA2"/>
            </a:solidFill>
          </p:spPr>
          <p:txBody>
            <a:bodyPr wrap="square" lIns="0" tIns="0" rIns="0" bIns="0" rtlCol="0"/>
            <a:lstStyle/>
            <a:p>
              <a:endParaRPr/>
            </a:p>
          </p:txBody>
        </p:sp>
        <p:sp>
          <p:nvSpPr>
            <p:cNvPr id="36" name="object 16">
              <a:extLst>
                <a:ext uri="{FF2B5EF4-FFF2-40B4-BE49-F238E27FC236}">
                  <a16:creationId xmlns:a16="http://schemas.microsoft.com/office/drawing/2014/main" id="{1707D12C-B5EA-D74C-1CD9-325741CD34B1}"/>
                </a:ext>
              </a:extLst>
            </p:cNvPr>
            <p:cNvSpPr/>
            <p:nvPr/>
          </p:nvSpPr>
          <p:spPr>
            <a:xfrm>
              <a:off x="6346393" y="5194300"/>
              <a:ext cx="375285" cy="26034"/>
            </a:xfrm>
            <a:custGeom>
              <a:avLst/>
              <a:gdLst/>
              <a:ahLst/>
              <a:cxnLst/>
              <a:rect l="l" t="t" r="r" b="b"/>
              <a:pathLst>
                <a:path w="375284" h="26035">
                  <a:moveTo>
                    <a:pt x="375259" y="0"/>
                  </a:moveTo>
                  <a:lnTo>
                    <a:pt x="0" y="0"/>
                  </a:lnTo>
                  <a:lnTo>
                    <a:pt x="0" y="25552"/>
                  </a:lnTo>
                  <a:lnTo>
                    <a:pt x="375259" y="25552"/>
                  </a:lnTo>
                  <a:lnTo>
                    <a:pt x="375259" y="0"/>
                  </a:lnTo>
                  <a:close/>
                </a:path>
              </a:pathLst>
            </a:custGeom>
            <a:solidFill>
              <a:srgbClr val="C72026"/>
            </a:solidFill>
          </p:spPr>
          <p:txBody>
            <a:bodyPr wrap="square" lIns="0" tIns="0" rIns="0" bIns="0" rtlCol="0"/>
            <a:lstStyle/>
            <a:p>
              <a:endParaRPr/>
            </a:p>
          </p:txBody>
        </p:sp>
      </p:grpSp>
    </p:spTree>
    <p:extLst>
      <p:ext uri="{BB962C8B-B14F-4D97-AF65-F5344CB8AC3E}">
        <p14:creationId xmlns:p14="http://schemas.microsoft.com/office/powerpoint/2010/main" val="21581250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C3EC0-5DBD-0D0F-DC81-30CEE6F49F1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6AE6712-F508-2EF6-143C-14E081E60E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C5EDB4D-8F3C-9722-B6D7-A47777805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1A5B370-F395-35E2-5E25-DB62EC1E9D48}"/>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6" name="Espace réservé du pied de page 5">
            <a:extLst>
              <a:ext uri="{FF2B5EF4-FFF2-40B4-BE49-F238E27FC236}">
                <a16:creationId xmlns:a16="http://schemas.microsoft.com/office/drawing/2014/main" id="{2F689112-BD59-53FF-68C3-13261AC1C9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AB90E94-61C6-CE10-821D-663BBD1DC5D7}"/>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2345705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7172F8-0874-89A8-22A2-1660AF8A236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EEAF03B-6E00-2760-6D93-CA26BBA1F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D33F470-4720-E413-BA7B-AF2958856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E55967E-6116-FF22-BFD0-526B8BC2561E}"/>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6" name="Espace réservé du pied de page 5">
            <a:extLst>
              <a:ext uri="{FF2B5EF4-FFF2-40B4-BE49-F238E27FC236}">
                <a16:creationId xmlns:a16="http://schemas.microsoft.com/office/drawing/2014/main" id="{ACCE5AD1-AE1A-A60A-B90F-65CD412257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3084914-20A3-069C-57BA-78E66939A18B}"/>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4230079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200C151-CAAA-71D2-A341-86FD269A5A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Change the style of the title</a:t>
            </a:r>
          </a:p>
        </p:txBody>
      </p:sp>
      <p:sp>
        <p:nvSpPr>
          <p:cNvPr id="3" name="Espace réservé du texte 2">
            <a:extLst>
              <a:ext uri="{FF2B5EF4-FFF2-40B4-BE49-F238E27FC236}">
                <a16:creationId xmlns:a16="http://schemas.microsoft.com/office/drawing/2014/main" id="{826C6ECD-4547-6290-3EF2-15D2421047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Click to change the mask text styles</a:t>
            </a:r>
          </a:p>
          <a:p>
            <a:pPr lvl="1"/>
            <a:r>
              <a:rPr lang="fr-FR"/>
              <a:t>Second level</a:t>
            </a:r>
          </a:p>
          <a:p>
            <a:pPr lvl="2"/>
            <a:r>
              <a:rPr lang="fr-FR"/>
              <a:t>Third level</a:t>
            </a:r>
          </a:p>
          <a:p>
            <a:pPr lvl="3"/>
            <a:r>
              <a:rPr lang="fr-FR"/>
              <a:t>Fourth level</a:t>
            </a:r>
          </a:p>
          <a:p>
            <a:pPr lvl="4"/>
            <a:r>
              <a:rPr lang="fr-FR"/>
              <a:t>Fifth level</a:t>
            </a:r>
          </a:p>
        </p:txBody>
      </p:sp>
      <p:sp>
        <p:nvSpPr>
          <p:cNvPr id="4" name="Espace réservé de la date 3">
            <a:extLst>
              <a:ext uri="{FF2B5EF4-FFF2-40B4-BE49-F238E27FC236}">
                <a16:creationId xmlns:a16="http://schemas.microsoft.com/office/drawing/2014/main" id="{E9166A34-8C61-B982-BA0A-A81F7FBD40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526C08-56D5-4B10-8FA3-9C5C4DEC24F1}" type="datetimeFigureOut">
              <a:rPr lang="fr-FR" smtClean="0"/>
              <a:t>29/01/2025</a:t>
            </a:fld>
            <a:endParaRPr lang="fr-FR"/>
          </a:p>
        </p:txBody>
      </p:sp>
      <p:sp>
        <p:nvSpPr>
          <p:cNvPr id="5" name="Espace réservé du pied de page 4">
            <a:extLst>
              <a:ext uri="{FF2B5EF4-FFF2-40B4-BE49-F238E27FC236}">
                <a16:creationId xmlns:a16="http://schemas.microsoft.com/office/drawing/2014/main" id="{30C01AE4-106F-4B3A-E0F1-466DD8F19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A7E75F4-5EAF-024B-579F-5DEA550E7D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55FC2A-FD1F-4536-B23E-50364F42426C}" type="slidenum">
              <a:rPr lang="fr-FR" smtClean="0"/>
              <a:t>‹N°›</a:t>
            </a:fld>
            <a:endParaRPr lang="fr-FR"/>
          </a:p>
        </p:txBody>
      </p:sp>
    </p:spTree>
    <p:extLst>
      <p:ext uri="{BB962C8B-B14F-4D97-AF65-F5344CB8AC3E}">
        <p14:creationId xmlns:p14="http://schemas.microsoft.com/office/powerpoint/2010/main" val="82823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13"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3.png"/><Relationship Id="rId12" Type="http://schemas.openxmlformats.org/officeDocument/2006/relationships/image" Target="../media/image44.png"/><Relationship Id="rId17" Type="http://schemas.microsoft.com/office/2007/relationships/hdphoto" Target="../media/hdphoto4.wdp"/><Relationship Id="rId2" Type="http://schemas.openxmlformats.org/officeDocument/2006/relationships/notesSlide" Target="../notesSlides/notesSlide11.xml"/><Relationship Id="rId16"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22.svg"/><Relationship Id="rId11" Type="http://schemas.microsoft.com/office/2007/relationships/hdphoto" Target="../media/hdphoto1.wdp"/><Relationship Id="rId5" Type="http://schemas.openxmlformats.org/officeDocument/2006/relationships/image" Target="../media/image21.png"/><Relationship Id="rId15" Type="http://schemas.openxmlformats.org/officeDocument/2006/relationships/image" Target="../media/image26.svg"/><Relationship Id="rId10" Type="http://schemas.openxmlformats.org/officeDocument/2006/relationships/image" Target="../media/image43.png"/><Relationship Id="rId4" Type="http://schemas.openxmlformats.org/officeDocument/2006/relationships/image" Target="../media/image19.svg"/><Relationship Id="rId9" Type="http://schemas.openxmlformats.org/officeDocument/2006/relationships/image" Target="../media/image42.pn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9.sv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20.xml"/><Relationship Id="rId16"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3.png"/><Relationship Id="rId18" Type="http://schemas.openxmlformats.org/officeDocument/2006/relationships/image" Target="../media/image80.svg"/><Relationship Id="rId3" Type="http://schemas.openxmlformats.org/officeDocument/2006/relationships/image" Target="../media/image18.png"/><Relationship Id="rId21" Type="http://schemas.openxmlformats.org/officeDocument/2006/relationships/image" Target="../media/image83.png"/><Relationship Id="rId7" Type="http://schemas.openxmlformats.org/officeDocument/2006/relationships/image" Target="../media/image43.png"/><Relationship Id="rId12" Type="http://schemas.microsoft.com/office/2007/relationships/hdphoto" Target="../media/hdphoto4.wdp"/><Relationship Id="rId17" Type="http://schemas.openxmlformats.org/officeDocument/2006/relationships/image" Target="../media/image79.png"/><Relationship Id="rId2" Type="http://schemas.openxmlformats.org/officeDocument/2006/relationships/notesSlide" Target="../notesSlides/notesSlide26.xml"/><Relationship Id="rId16" Type="http://schemas.microsoft.com/office/2007/relationships/hdphoto" Target="../media/hdphoto5.wdp"/><Relationship Id="rId20" Type="http://schemas.openxmlformats.org/officeDocument/2006/relationships/image" Target="../media/image82.svg"/><Relationship Id="rId1" Type="http://schemas.openxmlformats.org/officeDocument/2006/relationships/slideLayout" Target="../slideLayouts/slideLayout6.xml"/><Relationship Id="rId6" Type="http://schemas.openxmlformats.org/officeDocument/2006/relationships/image" Target="../media/image22.svg"/><Relationship Id="rId11" Type="http://schemas.openxmlformats.org/officeDocument/2006/relationships/image" Target="../media/image45.png"/><Relationship Id="rId5" Type="http://schemas.openxmlformats.org/officeDocument/2006/relationships/image" Target="../media/image21.png"/><Relationship Id="rId15" Type="http://schemas.openxmlformats.org/officeDocument/2006/relationships/image" Target="../media/image78.png"/><Relationship Id="rId10" Type="http://schemas.openxmlformats.org/officeDocument/2006/relationships/image" Target="../media/image26.svg"/><Relationship Id="rId19" Type="http://schemas.openxmlformats.org/officeDocument/2006/relationships/image" Target="../media/image81.png"/><Relationship Id="rId4" Type="http://schemas.openxmlformats.org/officeDocument/2006/relationships/image" Target="../media/image19.svg"/><Relationship Id="rId9" Type="http://schemas.openxmlformats.org/officeDocument/2006/relationships/image" Target="../media/image25.png"/><Relationship Id="rId14" Type="http://schemas.openxmlformats.org/officeDocument/2006/relationships/image" Target="../media/image24.svg"/><Relationship Id="rId22" Type="http://schemas.microsoft.com/office/2007/relationships/hdphoto" Target="../media/hdphoto6.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1.jpe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0.png"/><Relationship Id="rId2" Type="http://schemas.openxmlformats.org/officeDocument/2006/relationships/notesSlide" Target="../notesSlides/notesSlide9.xml"/><Relationship Id="rId16"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a:extLst>
              <a:ext uri="{FF2B5EF4-FFF2-40B4-BE49-F238E27FC236}">
                <a16:creationId xmlns:a16="http://schemas.microsoft.com/office/drawing/2014/main" id="{7C172F4C-97D0-518D-C338-992F2037DD5D}"/>
              </a:ext>
            </a:extLst>
          </p:cNvPr>
          <p:cNvGraphicFramePr>
            <a:graphicFrameLocks noGrp="1"/>
          </p:cNvGraphicFramePr>
          <p:nvPr>
            <p:extLst>
              <p:ext uri="{D42A27DB-BD31-4B8C-83A1-F6EECF244321}">
                <p14:modId xmlns:p14="http://schemas.microsoft.com/office/powerpoint/2010/main" val="525837902"/>
              </p:ext>
            </p:extLst>
          </p:nvPr>
        </p:nvGraphicFramePr>
        <p:xfrm>
          <a:off x="1044893" y="731438"/>
          <a:ext cx="10102214" cy="6095389"/>
        </p:xfrm>
        <a:graphic>
          <a:graphicData uri="http://schemas.openxmlformats.org/drawingml/2006/table">
            <a:tbl>
              <a:tblPr firstRow="1" bandRow="1">
                <a:tableStyleId>{5C22544A-7EE6-4342-B048-85BDC9FD1C3A}</a:tableStyleId>
              </a:tblPr>
              <a:tblGrid>
                <a:gridCol w="1366506">
                  <a:extLst>
                    <a:ext uri="{9D8B030D-6E8A-4147-A177-3AD203B41FA5}">
                      <a16:colId xmlns:a16="http://schemas.microsoft.com/office/drawing/2014/main" val="317798649"/>
                    </a:ext>
                  </a:extLst>
                </a:gridCol>
                <a:gridCol w="2050561">
                  <a:extLst>
                    <a:ext uri="{9D8B030D-6E8A-4147-A177-3AD203B41FA5}">
                      <a16:colId xmlns:a16="http://schemas.microsoft.com/office/drawing/2014/main" val="19833943"/>
                    </a:ext>
                  </a:extLst>
                </a:gridCol>
                <a:gridCol w="1634040">
                  <a:extLst>
                    <a:ext uri="{9D8B030D-6E8A-4147-A177-3AD203B41FA5}">
                      <a16:colId xmlns:a16="http://schemas.microsoft.com/office/drawing/2014/main" val="1722326379"/>
                    </a:ext>
                  </a:extLst>
                </a:gridCol>
                <a:gridCol w="1217520">
                  <a:extLst>
                    <a:ext uri="{9D8B030D-6E8A-4147-A177-3AD203B41FA5}">
                      <a16:colId xmlns:a16="http://schemas.microsoft.com/office/drawing/2014/main" val="3513271580"/>
                    </a:ext>
                  </a:extLst>
                </a:gridCol>
                <a:gridCol w="1537920">
                  <a:extLst>
                    <a:ext uri="{9D8B030D-6E8A-4147-A177-3AD203B41FA5}">
                      <a16:colId xmlns:a16="http://schemas.microsoft.com/office/drawing/2014/main" val="3554426390"/>
                    </a:ext>
                  </a:extLst>
                </a:gridCol>
                <a:gridCol w="2295667">
                  <a:extLst>
                    <a:ext uri="{9D8B030D-6E8A-4147-A177-3AD203B41FA5}">
                      <a16:colId xmlns:a16="http://schemas.microsoft.com/office/drawing/2014/main" val="1227488792"/>
                    </a:ext>
                  </a:extLst>
                </a:gridCol>
              </a:tblGrid>
              <a:tr h="5027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Serum name</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Main active </a:t>
                      </a:r>
                      <a:r>
                        <a:rPr lang="fr-FR" sz="1200" b="1"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ingredients</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Benefits</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Targets</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Use</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The « + »</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2544504240"/>
                  </a:ext>
                </a:extLst>
              </a:tr>
              <a:tr h="8731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Hydra N°1 </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algn="ct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Hyaluronic acid,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imperata cylindrica</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Intense, long-lasting hydration, comfort</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Dry and/or dehydrated skin</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Morning and/or evening under cream</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Light, penetrating texture, ideal for all seasons.</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3928676114"/>
                  </a:ext>
                </a:extLst>
              </a:tr>
              <a:tr h="8390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Advanced </a:t>
                      </a:r>
                      <a:r>
                        <a:rPr lang="fr-FR" sz="1200" b="1"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Optimizer</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algn="ct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Collagen, hibiscus peptide, hyaluronic acid</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Lifting, firming and firmness-boosting effect</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Sagging</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skin</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Morning and/or evening under cream</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Combine with Advanced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Optimizer </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Cream for an optimised firming protocol.</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331965617"/>
                  </a:ext>
                </a:extLst>
              </a:tr>
              <a:tr h="10671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Elixir Vital</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algn="ct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Organic beech bud peptides,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soy</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peptides organic oils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soybean</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sunflower, corn), niacinamide</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Revitalising, nourishing, repairing, soothing, moisturising</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Tired, stressed or damaged skin</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Morning and/or evening, alone or under cream</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Ideal as a seasonal treatment or after stress or post-treatment stress.</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3985758120"/>
                  </a:ext>
                </a:extLst>
              </a:tr>
              <a:tr h="10671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Cellular Code</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algn="ct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Cell-energy</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complex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lipo-amino</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acid</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baicalin</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D-ribose,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garden</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nasturtium)</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Global anti-</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aging</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cell regeneration, radiance, wrinkle smoothing, firmness</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Mature skin</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Morning and/or evening before cream</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Premium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airless </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packaging,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vegan</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refined sensoriality.</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258238879"/>
                  </a:ext>
                </a:extLst>
              </a:tr>
              <a:tr h="873103">
                <a:tc>
                  <a:txBody>
                    <a:bodyPr/>
                    <a:lstStyle/>
                    <a:p>
                      <a:pPr algn="ct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Serum C20</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Stable vitamin C (20%), native turmeric and pomegranate cells, organic apricot oil</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Radiance, even skin tone, anti-</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aging</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anti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dark</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spot</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All skin types, including sensitive skin</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Morning and/or evening, alone or under cream</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Ideal as a course of treatment, high tolerance, proven efficacy in as little as 5 days.</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2436475738"/>
                  </a:ext>
                </a:extLst>
              </a:tr>
              <a:tr h="8731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CBD Serum</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algn="ct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Pure CBD, native sacred lotus cells,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adaptogenic </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Reishi, organic oils (hemp, Inca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Inchi</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De-stressing, smoothing,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re-harmonising</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All types of stressed skin</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In the evening, alone or under cream</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Relaxing effect enhanced by massage with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Yon-Ka </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quartz.</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4001718772"/>
                  </a:ext>
                </a:extLst>
              </a:tr>
            </a:tbl>
          </a:graphicData>
        </a:graphic>
      </p:graphicFrame>
      <p:sp>
        <p:nvSpPr>
          <p:cNvPr id="11" name="Titre 1">
            <a:extLst>
              <a:ext uri="{FF2B5EF4-FFF2-40B4-BE49-F238E27FC236}">
                <a16:creationId xmlns:a16="http://schemas.microsoft.com/office/drawing/2014/main" id="{D055784F-7864-5F24-9311-3A5131A89FF7}"/>
              </a:ext>
            </a:extLst>
          </p:cNvPr>
          <p:cNvSpPr>
            <a:spLocks noGrp="1"/>
          </p:cNvSpPr>
          <p:nvPr>
            <p:ph type="title"/>
          </p:nvPr>
        </p:nvSpPr>
        <p:spPr>
          <a:xfrm>
            <a:off x="838200" y="-44681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YON-KA Serums</a:t>
            </a:r>
          </a:p>
        </p:txBody>
      </p:sp>
    </p:spTree>
    <p:extLst>
      <p:ext uri="{BB962C8B-B14F-4D97-AF65-F5344CB8AC3E}">
        <p14:creationId xmlns:p14="http://schemas.microsoft.com/office/powerpoint/2010/main" val="1139184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09986C-8632-CBE5-43B5-BA9FBCFCF376}"/>
              </a:ext>
            </a:extLst>
          </p:cNvPr>
          <p:cNvSpPr>
            <a:spLocks noGrp="1"/>
          </p:cNvSpPr>
          <p:nvPr>
            <p:ph type="title"/>
          </p:nvPr>
        </p:nvSpPr>
        <p:spPr>
          <a:xfrm>
            <a:off x="838200" y="-108716"/>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Cosmetic routine</a:t>
            </a:r>
          </a:p>
        </p:txBody>
      </p:sp>
      <p:sp>
        <p:nvSpPr>
          <p:cNvPr id="3" name="ZoneTexte 2">
            <a:extLst>
              <a:ext uri="{FF2B5EF4-FFF2-40B4-BE49-F238E27FC236}">
                <a16:creationId xmlns:a16="http://schemas.microsoft.com/office/drawing/2014/main" id="{C06A390A-47E2-3D97-DB77-C69F4C7ED625}"/>
              </a:ext>
            </a:extLst>
          </p:cNvPr>
          <p:cNvSpPr txBox="1"/>
          <p:nvPr/>
        </p:nvSpPr>
        <p:spPr>
          <a:xfrm>
            <a:off x="66507" y="5080969"/>
            <a:ext cx="1797076" cy="510778"/>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REMOVE MAKE-UP / CLEANSE</a:t>
            </a:r>
          </a:p>
        </p:txBody>
      </p:sp>
      <p:sp>
        <p:nvSpPr>
          <p:cNvPr id="4" name="ZoneTexte 3">
            <a:extLst>
              <a:ext uri="{FF2B5EF4-FFF2-40B4-BE49-F238E27FC236}">
                <a16:creationId xmlns:a16="http://schemas.microsoft.com/office/drawing/2014/main" id="{8EAD0AC5-CFFE-6210-E627-3E7A8A62DE0A}"/>
              </a:ext>
            </a:extLst>
          </p:cNvPr>
          <p:cNvSpPr txBox="1"/>
          <p:nvPr/>
        </p:nvSpPr>
        <p:spPr>
          <a:xfrm>
            <a:off x="3218081" y="5091417"/>
            <a:ext cx="1980227"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LOTION</a:t>
            </a:r>
          </a:p>
        </p:txBody>
      </p:sp>
      <p:sp>
        <p:nvSpPr>
          <p:cNvPr id="5" name="ZoneTexte 4">
            <a:extLst>
              <a:ext uri="{FF2B5EF4-FFF2-40B4-BE49-F238E27FC236}">
                <a16:creationId xmlns:a16="http://schemas.microsoft.com/office/drawing/2014/main" id="{ADE2ABEC-096C-45ED-50CD-FB8FCEF810F8}"/>
              </a:ext>
            </a:extLst>
          </p:cNvPr>
          <p:cNvSpPr txBox="1"/>
          <p:nvPr/>
        </p:nvSpPr>
        <p:spPr>
          <a:xfrm>
            <a:off x="6552806" y="5091417"/>
            <a:ext cx="2231400"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SERUM</a:t>
            </a:r>
          </a:p>
        </p:txBody>
      </p:sp>
      <p:pic>
        <p:nvPicPr>
          <p:cNvPr id="6" name="Graphique 5" descr="Badge 1 avec un remplissage uni">
            <a:extLst>
              <a:ext uri="{FF2B5EF4-FFF2-40B4-BE49-F238E27FC236}">
                <a16:creationId xmlns:a16="http://schemas.microsoft.com/office/drawing/2014/main" id="{9F16F5A5-AF11-AB47-9B02-5ACAD5865E4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901" y="4060922"/>
            <a:ext cx="914400" cy="914400"/>
          </a:xfrm>
          <a:prstGeom prst="rect">
            <a:avLst/>
          </a:prstGeom>
        </p:spPr>
      </p:pic>
      <p:pic>
        <p:nvPicPr>
          <p:cNvPr id="7" name="Graphique 6" descr="Badge avec un remplissage uni">
            <a:extLst>
              <a:ext uri="{FF2B5EF4-FFF2-40B4-BE49-F238E27FC236}">
                <a16:creationId xmlns:a16="http://schemas.microsoft.com/office/drawing/2014/main" id="{FF6D740A-D37F-4E7D-919B-C7CFA41F47D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50994" y="4063149"/>
            <a:ext cx="914400" cy="914400"/>
          </a:xfrm>
          <a:prstGeom prst="rect">
            <a:avLst/>
          </a:prstGeom>
        </p:spPr>
      </p:pic>
      <p:pic>
        <p:nvPicPr>
          <p:cNvPr id="8" name="Graphique 7" descr="Badge 3 avec un remplissage uni">
            <a:extLst>
              <a:ext uri="{FF2B5EF4-FFF2-40B4-BE49-F238E27FC236}">
                <a16:creationId xmlns:a16="http://schemas.microsoft.com/office/drawing/2014/main" id="{570C4E84-3F30-8669-4D1C-542023F92C6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211306" y="4060922"/>
            <a:ext cx="914400" cy="914400"/>
          </a:xfrm>
          <a:prstGeom prst="rect">
            <a:avLst/>
          </a:prstGeom>
        </p:spPr>
      </p:pic>
      <p:pic>
        <p:nvPicPr>
          <p:cNvPr id="1026" name="Picture 2" descr="Une image contenant dessin, art, croquis, noir et blanc&#10;&#10;Description générée automatiquement">
            <a:extLst>
              <a:ext uri="{FF2B5EF4-FFF2-40B4-BE49-F238E27FC236}">
                <a16:creationId xmlns:a16="http://schemas.microsoft.com/office/drawing/2014/main" id="{5EAFF609-E7E0-B3A4-FE6F-D2F7B2811B8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2357" t="52745" r="11833"/>
          <a:stretch/>
        </p:blipFill>
        <p:spPr bwMode="auto">
          <a:xfrm>
            <a:off x="152563" y="1944098"/>
            <a:ext cx="1797076" cy="186341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FAA13085-285D-3860-FBF6-6C2ED4DDFBC6}"/>
              </a:ext>
            </a:extLst>
          </p:cNvPr>
          <p:cNvPicPr>
            <a:picLocks noChangeAspect="1"/>
          </p:cNvPicPr>
          <p:nvPr/>
        </p:nvPicPr>
        <p:blipFill rotWithShape="1">
          <a:blip r:embed="rId10">
            <a:duotone>
              <a:prstClr val="black"/>
              <a:srgbClr val="6F798C">
                <a:tint val="45000"/>
                <a:satMod val="400000"/>
              </a:srgbClr>
            </a:duotone>
            <a:extLst>
              <a:ext uri="{BEBA8EAE-BF5A-486C-A8C5-ECC9F3942E4B}">
                <a14:imgProps xmlns:a14="http://schemas.microsoft.com/office/drawing/2010/main">
                  <a14:imgLayer r:embed="rId11">
                    <a14:imgEffect>
                      <a14:backgroundRemoval t="10000" b="90000" l="10000" r="90000">
                        <a14:foregroundMark x1="52830" y1="38230" x2="71226" y2="37853"/>
                        <a14:foregroundMark x1="51887" y1="20716" x2="56604" y2="14501"/>
                      </a14:backgroundRemoval>
                    </a14:imgEffect>
                    <a14:imgEffect>
                      <a14:saturation sat="0"/>
                    </a14:imgEffect>
                  </a14:imgLayer>
                </a14:imgProps>
              </a:ext>
            </a:extLst>
          </a:blip>
          <a:srcRect l="13213" t="8260" r="9499" b="7699"/>
          <a:stretch/>
        </p:blipFill>
        <p:spPr>
          <a:xfrm>
            <a:off x="7326411" y="1944098"/>
            <a:ext cx="684189" cy="1863413"/>
          </a:xfrm>
          <a:prstGeom prst="rect">
            <a:avLst/>
          </a:prstGeom>
          <a:ln>
            <a:noFill/>
          </a:ln>
        </p:spPr>
      </p:pic>
      <p:pic>
        <p:nvPicPr>
          <p:cNvPr id="14" name="Image 13">
            <a:extLst>
              <a:ext uri="{FF2B5EF4-FFF2-40B4-BE49-F238E27FC236}">
                <a16:creationId xmlns:a16="http://schemas.microsoft.com/office/drawing/2014/main" id="{CB703A60-5A9B-52AA-F3D9-A474825144E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609" b="93950" l="9066" r="93132">
                        <a14:foregroundMark x1="43407" y1="33096" x2="43407" y2="33096"/>
                        <a14:foregroundMark x1="9066" y1="64057" x2="9066" y2="64057"/>
                        <a14:foregroundMark x1="41484" y1="94306" x2="41484" y2="94306"/>
                        <a14:foregroundMark x1="82143" y1="41637" x2="82143" y2="41637"/>
                        <a14:foregroundMark x1="93132" y1="55872" x2="93132" y2="55872"/>
                      </a14:backgroundRemoval>
                    </a14:imgEffect>
                    <a14:imgEffect>
                      <a14:colorTemperature colorTemp="7200"/>
                    </a14:imgEffect>
                  </a14:imgLayer>
                </a14:imgProps>
              </a:ext>
            </a:extLst>
          </a:blip>
          <a:stretch>
            <a:fillRect/>
          </a:stretch>
        </p:blipFill>
        <p:spPr>
          <a:xfrm>
            <a:off x="9921910" y="1944098"/>
            <a:ext cx="2413816" cy="1863413"/>
          </a:xfrm>
          <a:prstGeom prst="rect">
            <a:avLst/>
          </a:prstGeom>
        </p:spPr>
      </p:pic>
      <p:sp>
        <p:nvSpPr>
          <p:cNvPr id="15" name="ZoneTexte 14">
            <a:extLst>
              <a:ext uri="{FF2B5EF4-FFF2-40B4-BE49-F238E27FC236}">
                <a16:creationId xmlns:a16="http://schemas.microsoft.com/office/drawing/2014/main" id="{A2C96AC9-FB90-46CB-BFC9-FB7A1F60A5E6}"/>
              </a:ext>
            </a:extLst>
          </p:cNvPr>
          <p:cNvSpPr txBox="1"/>
          <p:nvPr/>
        </p:nvSpPr>
        <p:spPr>
          <a:xfrm>
            <a:off x="10138705" y="5100014"/>
            <a:ext cx="1980227"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CREAM + SUNSCREEN</a:t>
            </a:r>
          </a:p>
        </p:txBody>
      </p:sp>
      <p:pic>
        <p:nvPicPr>
          <p:cNvPr id="16" name="Graphique 15" descr="Badge 4 avec un remplissage uni">
            <a:extLst>
              <a:ext uri="{FF2B5EF4-FFF2-40B4-BE49-F238E27FC236}">
                <a16:creationId xmlns:a16="http://schemas.microsoft.com/office/drawing/2014/main" id="{5054B9D8-D430-44FF-F65C-B6576F03974C}"/>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671618" y="4060922"/>
            <a:ext cx="914400" cy="914400"/>
          </a:xfrm>
          <a:prstGeom prst="rect">
            <a:avLst/>
          </a:prstGeom>
        </p:spPr>
      </p:pic>
      <p:pic>
        <p:nvPicPr>
          <p:cNvPr id="18" name="Image 17">
            <a:extLst>
              <a:ext uri="{FF2B5EF4-FFF2-40B4-BE49-F238E27FC236}">
                <a16:creationId xmlns:a16="http://schemas.microsoft.com/office/drawing/2014/main" id="{D499860C-9191-3588-0B06-1CDD9EDE2D7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7468" b="91558" l="9402" r="89744">
                        <a14:foregroundMark x1="54701" y1="12013" x2="51282" y2="30195"/>
                        <a14:foregroundMark x1="52137" y1="81818" x2="49573" y2="89935"/>
                        <a14:foregroundMark x1="51282" y1="7468" x2="51282" y2="7468"/>
                        <a14:foregroundMark x1="61538" y1="91558" x2="61538" y2="91558"/>
                      </a14:backgroundRemoval>
                    </a14:imgEffect>
                  </a14:imgLayer>
                </a14:imgProps>
              </a:ext>
            </a:extLst>
          </a:blip>
          <a:stretch>
            <a:fillRect/>
          </a:stretch>
        </p:blipFill>
        <p:spPr>
          <a:xfrm>
            <a:off x="3741149" y="1448300"/>
            <a:ext cx="904535" cy="2381168"/>
          </a:xfrm>
          <a:prstGeom prst="rect">
            <a:avLst/>
          </a:prstGeom>
        </p:spPr>
      </p:pic>
      <p:sp>
        <p:nvSpPr>
          <p:cNvPr id="9" name="Rectangle 8">
            <a:extLst>
              <a:ext uri="{FF2B5EF4-FFF2-40B4-BE49-F238E27FC236}">
                <a16:creationId xmlns:a16="http://schemas.microsoft.com/office/drawing/2014/main" id="{18F95EDB-24FE-EB68-B000-6C557E55C4F0}"/>
              </a:ext>
            </a:extLst>
          </p:cNvPr>
          <p:cNvSpPr/>
          <p:nvPr/>
        </p:nvSpPr>
        <p:spPr>
          <a:xfrm>
            <a:off x="66507" y="5787116"/>
            <a:ext cx="1707932" cy="461665"/>
          </a:xfrm>
          <a:prstGeom prst="rect">
            <a:avLst/>
          </a:prstGeom>
        </p:spPr>
        <p:txBody>
          <a:bodyPr wrap="square">
            <a:spAutoFit/>
          </a:bodyPr>
          <a:lstStyle/>
          <a:p>
            <a:pPr algn="ctr" defTabSz="914381">
              <a:defRPr/>
            </a:pPr>
            <a:r>
              <a:rPr lang="fr-FR" sz="1200" b="1" dirty="0">
                <a:solidFill>
                  <a:prstClr val="black">
                    <a:lumMod val="75000"/>
                    <a:lumOff val="25000"/>
                  </a:prstClr>
                </a:solidFill>
                <a:latin typeface="Roboto Light" panose="02000000000000000000" pitchFamily="2" charset="0"/>
                <a:ea typeface="Roboto Light" panose="02000000000000000000" pitchFamily="2" charset="0"/>
              </a:rPr>
              <a:t>To </a:t>
            </a:r>
            <a:r>
              <a:rPr lang="fr-FR" sz="1200" b="1" dirty="0" err="1">
                <a:solidFill>
                  <a:prstClr val="black">
                    <a:lumMod val="75000"/>
                    <a:lumOff val="25000"/>
                  </a:prstClr>
                </a:solidFill>
                <a:latin typeface="Roboto Light" panose="02000000000000000000" pitchFamily="2" charset="0"/>
                <a:ea typeface="Roboto Light" panose="02000000000000000000" pitchFamily="2" charset="0"/>
              </a:rPr>
              <a:t>ensure</a:t>
            </a:r>
            <a:r>
              <a:rPr lang="fr-FR" sz="1200" b="1" dirty="0">
                <a:solidFill>
                  <a:prstClr val="black">
                    <a:lumMod val="75000"/>
                    <a:lumOff val="25000"/>
                  </a:prstClr>
                </a:solidFill>
                <a:latin typeface="Roboto Light" panose="02000000000000000000" pitchFamily="2" charset="0"/>
                <a:ea typeface="Roboto Light" panose="02000000000000000000" pitchFamily="2" charset="0"/>
              </a:rPr>
              <a:t> the </a:t>
            </a:r>
            <a:r>
              <a:rPr lang="fr-FR" sz="1200" b="1" dirty="0" err="1">
                <a:solidFill>
                  <a:prstClr val="black">
                    <a:lumMod val="75000"/>
                    <a:lumOff val="25000"/>
                  </a:prstClr>
                </a:solidFill>
                <a:latin typeface="Roboto Light" panose="02000000000000000000" pitchFamily="2" charset="0"/>
                <a:ea typeface="Roboto Light" panose="02000000000000000000" pitchFamily="2" charset="0"/>
              </a:rPr>
              <a:t>serum</a:t>
            </a:r>
            <a:r>
              <a:rPr lang="fr-FR" sz="1200" b="1" dirty="0">
                <a:solidFill>
                  <a:prstClr val="black">
                    <a:lumMod val="75000"/>
                    <a:lumOff val="25000"/>
                  </a:prstClr>
                </a:solidFill>
                <a:latin typeface="Roboto Light" panose="02000000000000000000" pitchFamily="2" charset="0"/>
                <a:ea typeface="Roboto Light" panose="02000000000000000000" pitchFamily="2" charset="0"/>
              </a:rPr>
              <a:t> absorption </a:t>
            </a:r>
            <a:r>
              <a:rPr lang="fr-FR" sz="1200" b="1" dirty="0" err="1">
                <a:solidFill>
                  <a:prstClr val="black">
                    <a:lumMod val="75000"/>
                    <a:lumOff val="25000"/>
                  </a:prstClr>
                </a:solidFill>
                <a:latin typeface="Roboto Light" panose="02000000000000000000" pitchFamily="2" charset="0"/>
                <a:ea typeface="Roboto Light" panose="02000000000000000000" pitchFamily="2" charset="0"/>
              </a:rPr>
              <a:t>capacity</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11" name="Rectangle 10">
            <a:extLst>
              <a:ext uri="{FF2B5EF4-FFF2-40B4-BE49-F238E27FC236}">
                <a16:creationId xmlns:a16="http://schemas.microsoft.com/office/drawing/2014/main" id="{ACDFFDDE-5D81-AE46-5F72-242578F5FC28}"/>
              </a:ext>
            </a:extLst>
          </p:cNvPr>
          <p:cNvSpPr/>
          <p:nvPr/>
        </p:nvSpPr>
        <p:spPr>
          <a:xfrm>
            <a:off x="3354228" y="5787116"/>
            <a:ext cx="1707932" cy="461665"/>
          </a:xfrm>
          <a:prstGeom prst="rect">
            <a:avLst/>
          </a:prstGeom>
        </p:spPr>
        <p:txBody>
          <a:bodyPr wrap="square">
            <a:spAutoFit/>
          </a:bodyPr>
          <a:lstStyle/>
          <a:p>
            <a:pPr algn="ctr" defTabSz="914381">
              <a:defRPr/>
            </a:pPr>
            <a:r>
              <a:rPr lang="fr-FR" sz="1200" b="1" dirty="0">
                <a:solidFill>
                  <a:prstClr val="black">
                    <a:lumMod val="75000"/>
                    <a:lumOff val="25000"/>
                  </a:prstClr>
                </a:solidFill>
                <a:latin typeface="Roboto Light" panose="02000000000000000000" pitchFamily="2" charset="0"/>
                <a:ea typeface="Roboto Light" panose="02000000000000000000" pitchFamily="2" charset="0"/>
              </a:rPr>
              <a:t>To optimise </a:t>
            </a:r>
            <a:r>
              <a:rPr lang="fr-FR" sz="1200" b="1" dirty="0" err="1">
                <a:solidFill>
                  <a:prstClr val="black">
                    <a:lumMod val="75000"/>
                    <a:lumOff val="25000"/>
                  </a:prstClr>
                </a:solidFill>
                <a:latin typeface="Roboto Light" panose="02000000000000000000" pitchFamily="2" charset="0"/>
                <a:ea typeface="Roboto Light" panose="02000000000000000000" pitchFamily="2" charset="0"/>
              </a:rPr>
              <a:t>penetration</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12" name="Rectangle 11">
            <a:extLst>
              <a:ext uri="{FF2B5EF4-FFF2-40B4-BE49-F238E27FC236}">
                <a16:creationId xmlns:a16="http://schemas.microsoft.com/office/drawing/2014/main" id="{78C86F50-DE3F-D1DF-D635-507FD50F3446}"/>
              </a:ext>
            </a:extLst>
          </p:cNvPr>
          <p:cNvSpPr/>
          <p:nvPr/>
        </p:nvSpPr>
        <p:spPr>
          <a:xfrm>
            <a:off x="6552806" y="5787116"/>
            <a:ext cx="2231400" cy="1015663"/>
          </a:xfrm>
          <a:prstGeom prst="rect">
            <a:avLst/>
          </a:prstGeom>
        </p:spPr>
        <p:txBody>
          <a:bodyPr wrap="square">
            <a:spAutoFit/>
          </a:bodyPr>
          <a:lstStyle/>
          <a:p>
            <a:pPr algn="ctr"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Gently massage the product into your skin using upward movements over each part of the face and neck until it is completely absorbed</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E454B820-2FFA-A6A8-9F8F-258C14F1D961}"/>
              </a:ext>
            </a:extLst>
          </p:cNvPr>
          <p:cNvSpPr/>
          <p:nvPr/>
        </p:nvSpPr>
        <p:spPr>
          <a:xfrm>
            <a:off x="10013118" y="5785058"/>
            <a:ext cx="2231400" cy="1015663"/>
          </a:xfrm>
          <a:prstGeom prst="rect">
            <a:avLst/>
          </a:prstGeom>
        </p:spPr>
        <p:txBody>
          <a:bodyPr wrap="square">
            <a:spAutoFit/>
          </a:bodyPr>
          <a:lstStyle/>
          <a:p>
            <a:pPr algn="ctr"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Protect the skin from external aggression and limit skin dehydration and lock the key ingredients of the serum into the skin</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84868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5565C38-68AC-6118-BFCD-89F6D78513F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Testimonials </a:t>
            </a:r>
            <a:br>
              <a:rPr lang="fr-FR" sz="2800" dirty="0">
                <a:latin typeface="KyivType Sans2" panose="00000500000000000000" pitchFamily="50" charset="0"/>
              </a:rPr>
            </a:br>
            <a:r>
              <a:rPr lang="fr-FR" sz="2800" dirty="0">
                <a:latin typeface="KyivType Sans2" panose="00000500000000000000" pitchFamily="50" charset="0"/>
              </a:rPr>
              <a:t>from the YON-KA training team</a:t>
            </a:r>
          </a:p>
        </p:txBody>
      </p:sp>
      <p:sp>
        <p:nvSpPr>
          <p:cNvPr id="7" name="Google Shape;809;p78">
            <a:extLst>
              <a:ext uri="{FF2B5EF4-FFF2-40B4-BE49-F238E27FC236}">
                <a16:creationId xmlns:a16="http://schemas.microsoft.com/office/drawing/2014/main" id="{C72AEEAF-5947-3C82-A29A-0DDE449B056F}"/>
              </a:ext>
            </a:extLst>
          </p:cNvPr>
          <p:cNvSpPr txBox="1"/>
          <p:nvPr/>
        </p:nvSpPr>
        <p:spPr>
          <a:xfrm>
            <a:off x="3209824" y="2879592"/>
            <a:ext cx="8678441" cy="1733639"/>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MY FAVOURITE DUO: SERUM C20 + NUDE PERFECT</a:t>
            </a:r>
          </a:p>
          <a:p>
            <a:pPr marL="279393">
              <a:buClr>
                <a:srgbClr val="00B050"/>
              </a:buClr>
              <a:buSzPts val="1300"/>
            </a:pPr>
            <a:endParaRPr lang="en" sz="1733" dirty="0">
              <a:solidFill>
                <a:srgbClr val="3A3838"/>
              </a:solidFill>
              <a:latin typeface="Roboto Light"/>
              <a:ea typeface="Roboto Light"/>
              <a:cs typeface="Roboto Light"/>
              <a:sym typeface="Roboto Light"/>
            </a:endParaRPr>
          </a:p>
          <a:p>
            <a:pPr marL="279393" algn="just">
              <a:buClr>
                <a:srgbClr val="00B050"/>
              </a:buClr>
              <a:buSzPts val="1300"/>
            </a:pPr>
            <a:r>
              <a:rPr lang="fr-FR" i="1" dirty="0">
                <a:solidFill>
                  <a:srgbClr val="3A3838"/>
                </a:solidFill>
                <a:latin typeface="Roboto Light"/>
                <a:ea typeface="Roboto Light"/>
                <a:cs typeface="Roboto Light"/>
                <a:sym typeface="Roboto Light"/>
              </a:rPr>
              <a:t>I love taking the time to massage </a:t>
            </a:r>
            <a:r>
              <a:rPr lang="fr-FR" b="1" i="1" dirty="0">
                <a:solidFill>
                  <a:srgbClr val="3A3838"/>
                </a:solidFill>
                <a:latin typeface="Roboto Light"/>
                <a:ea typeface="Roboto Light"/>
                <a:cs typeface="Roboto Light"/>
                <a:sym typeface="Roboto Light"/>
              </a:rPr>
              <a:t>SERUM C20 </a:t>
            </a:r>
            <a:r>
              <a:rPr lang="fr-FR" i="1" dirty="0">
                <a:solidFill>
                  <a:srgbClr val="3A3838"/>
                </a:solidFill>
                <a:latin typeface="Roboto Light"/>
                <a:ea typeface="Roboto Light"/>
                <a:cs typeface="Roboto Light"/>
                <a:sym typeface="Roboto Light"/>
              </a:rPr>
              <a:t>with the massage quartz. The sweet orange scent is a big plus. The </a:t>
            </a:r>
            <a:r>
              <a:rPr lang="fr-FR" b="1" i="1" dirty="0">
                <a:solidFill>
                  <a:srgbClr val="3A3838"/>
                </a:solidFill>
                <a:latin typeface="Roboto Light"/>
                <a:ea typeface="Roboto Light"/>
                <a:cs typeface="Roboto Light"/>
                <a:sym typeface="Roboto Light"/>
              </a:rPr>
              <a:t>NUDE PERFECT </a:t>
            </a:r>
            <a:r>
              <a:rPr lang="fr-FR" i="1" dirty="0">
                <a:solidFill>
                  <a:srgbClr val="3A3838"/>
                </a:solidFill>
                <a:latin typeface="Roboto Light"/>
                <a:ea typeface="Roboto Light"/>
                <a:cs typeface="Roboto Light"/>
                <a:sym typeface="Roboto Light"/>
              </a:rPr>
              <a:t>allows me to matify my </a:t>
            </a:r>
            <a:r>
              <a:rPr lang="fr-FR" i="1" dirty="0" err="1">
                <a:solidFill>
                  <a:srgbClr val="3A3838"/>
                </a:solidFill>
                <a:latin typeface="Roboto Light"/>
                <a:ea typeface="Roboto Light"/>
                <a:cs typeface="Roboto Light"/>
                <a:sym typeface="Roboto Light"/>
              </a:rPr>
              <a:t>oleo serum </a:t>
            </a:r>
            <a:r>
              <a:rPr lang="fr-FR" i="1" dirty="0">
                <a:solidFill>
                  <a:srgbClr val="3A3838"/>
                </a:solidFill>
                <a:latin typeface="Roboto Light"/>
                <a:ea typeface="Roboto Light"/>
                <a:cs typeface="Roboto Light"/>
                <a:sym typeface="Roboto Light"/>
              </a:rPr>
              <a:t>+ get optimum protection against external aggressors.</a:t>
            </a:r>
            <a:endParaRPr i="1" dirty="0">
              <a:solidFill>
                <a:srgbClr val="3A3838"/>
              </a:solidFill>
              <a:latin typeface="Roboto Light"/>
              <a:ea typeface="Roboto Light"/>
              <a:cs typeface="Roboto Light"/>
              <a:sym typeface="Roboto Light"/>
            </a:endParaRPr>
          </a:p>
        </p:txBody>
      </p:sp>
      <p:sp>
        <p:nvSpPr>
          <p:cNvPr id="11" name="Rectangle 10">
            <a:extLst>
              <a:ext uri="{FF2B5EF4-FFF2-40B4-BE49-F238E27FC236}">
                <a16:creationId xmlns:a16="http://schemas.microsoft.com/office/drawing/2014/main" id="{72FFDEFB-15A7-705A-3776-7B739361D177}"/>
              </a:ext>
            </a:extLst>
          </p:cNvPr>
          <p:cNvSpPr/>
          <p:nvPr/>
        </p:nvSpPr>
        <p:spPr>
          <a:xfrm>
            <a:off x="0" y="0"/>
            <a:ext cx="263826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Visage humain, verres, personne, sourire&#10;&#10;Description générée automatiquement">
            <a:extLst>
              <a:ext uri="{FF2B5EF4-FFF2-40B4-BE49-F238E27FC236}">
                <a16:creationId xmlns:a16="http://schemas.microsoft.com/office/drawing/2014/main" id="{7F25BA4B-A4B0-2741-656A-DE20BFB31201}"/>
              </a:ext>
            </a:extLst>
          </p:cNvPr>
          <p:cNvPicPr>
            <a:picLocks noChangeAspect="1"/>
          </p:cNvPicPr>
          <p:nvPr/>
        </p:nvPicPr>
        <p:blipFill rotWithShape="1">
          <a:blip r:embed="rId3"/>
          <a:srcRect l="14300" r="13086"/>
          <a:stretch/>
        </p:blipFill>
        <p:spPr>
          <a:xfrm>
            <a:off x="303735" y="12264"/>
            <a:ext cx="2204178" cy="2867328"/>
          </a:xfrm>
          <a:prstGeom prst="rect">
            <a:avLst/>
          </a:prstGeom>
        </p:spPr>
      </p:pic>
      <p:sp>
        <p:nvSpPr>
          <p:cNvPr id="6" name="ZoneTexte 5">
            <a:extLst>
              <a:ext uri="{FF2B5EF4-FFF2-40B4-BE49-F238E27FC236}">
                <a16:creationId xmlns:a16="http://schemas.microsoft.com/office/drawing/2014/main" id="{25460942-9766-B9AC-CC6B-EF7887FD846C}"/>
              </a:ext>
            </a:extLst>
          </p:cNvPr>
          <p:cNvSpPr txBox="1"/>
          <p:nvPr/>
        </p:nvSpPr>
        <p:spPr>
          <a:xfrm>
            <a:off x="424721" y="2787258"/>
            <a:ext cx="1666217" cy="1021556"/>
          </a:xfrm>
          <a:prstGeom prst="roundRect">
            <a:avLst/>
          </a:prstGeom>
          <a:noFill/>
          <a:ln w="3175">
            <a:noFill/>
          </a:ln>
        </p:spPr>
        <p:txBody>
          <a:bodyPr wrap="square" rtlCol="0">
            <a:spAutoFit/>
          </a:bodyPr>
          <a:lstStyle/>
          <a:p>
            <a:pPr algn="ctr"/>
            <a:r>
              <a:rPr lang="fr-FR" sz="5400" dirty="0">
                <a:solidFill>
                  <a:schemeClr val="bg1">
                    <a:lumMod val="50000"/>
                  </a:schemeClr>
                </a:solidFill>
                <a:latin typeface="Rastanty Cortez" panose="020F0502020204030204" pitchFamily="2" charset="0"/>
                <a:ea typeface="Roboto Light" panose="02000000000000000000" pitchFamily="2" charset="0"/>
              </a:rPr>
              <a:t>Apolline</a:t>
            </a:r>
          </a:p>
        </p:txBody>
      </p:sp>
      <p:pic>
        <p:nvPicPr>
          <p:cNvPr id="9" name="Image 8">
            <a:extLst>
              <a:ext uri="{FF2B5EF4-FFF2-40B4-BE49-F238E27FC236}">
                <a16:creationId xmlns:a16="http://schemas.microsoft.com/office/drawing/2014/main" id="{ABAC2B50-A5AE-A7C1-2B67-D3C0F6663737}"/>
              </a:ext>
            </a:extLst>
          </p:cNvPr>
          <p:cNvPicPr>
            <a:picLocks noChangeAspect="1"/>
          </p:cNvPicPr>
          <p:nvPr/>
        </p:nvPicPr>
        <p:blipFill rotWithShape="1">
          <a:blip r:embed="rId4"/>
          <a:srcRect l="2571" r="48730"/>
          <a:stretch/>
        </p:blipFill>
        <p:spPr>
          <a:xfrm>
            <a:off x="0" y="3799673"/>
            <a:ext cx="2638269" cy="3046063"/>
          </a:xfrm>
          <a:prstGeom prst="rect">
            <a:avLst/>
          </a:prstGeom>
        </p:spPr>
      </p:pic>
      <p:sp>
        <p:nvSpPr>
          <p:cNvPr id="12" name="ZoneTexte 11">
            <a:extLst>
              <a:ext uri="{FF2B5EF4-FFF2-40B4-BE49-F238E27FC236}">
                <a16:creationId xmlns:a16="http://schemas.microsoft.com/office/drawing/2014/main" id="{56613735-F3D1-95B7-EE96-C3116527372D}"/>
              </a:ext>
            </a:extLst>
          </p:cNvPr>
          <p:cNvSpPr txBox="1"/>
          <p:nvPr/>
        </p:nvSpPr>
        <p:spPr>
          <a:xfrm>
            <a:off x="1998233" y="873702"/>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a:t>
            </a:r>
          </a:p>
        </p:txBody>
      </p:sp>
      <p:sp>
        <p:nvSpPr>
          <p:cNvPr id="13" name="ZoneTexte 12">
            <a:extLst>
              <a:ext uri="{FF2B5EF4-FFF2-40B4-BE49-F238E27FC236}">
                <a16:creationId xmlns:a16="http://schemas.microsoft.com/office/drawing/2014/main" id="{AF488CE9-8C63-8E15-6E17-84BD9A6D7842}"/>
              </a:ext>
            </a:extLst>
          </p:cNvPr>
          <p:cNvSpPr txBox="1"/>
          <p:nvPr/>
        </p:nvSpPr>
        <p:spPr>
          <a:xfrm>
            <a:off x="4636502" y="4044057"/>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 "</a:t>
            </a:r>
          </a:p>
        </p:txBody>
      </p:sp>
    </p:spTree>
    <p:extLst>
      <p:ext uri="{BB962C8B-B14F-4D97-AF65-F5344CB8AC3E}">
        <p14:creationId xmlns:p14="http://schemas.microsoft.com/office/powerpoint/2010/main" val="18643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5565C38-68AC-6118-BFCD-89F6D78513F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Testimonials </a:t>
            </a:r>
            <a:br>
              <a:rPr lang="fr-FR" sz="2800" dirty="0">
                <a:latin typeface="KyivType Sans2" panose="00000500000000000000" pitchFamily="50" charset="0"/>
              </a:rPr>
            </a:br>
            <a:r>
              <a:rPr lang="fr-FR" sz="2800" dirty="0">
                <a:latin typeface="KyivType Sans2" panose="00000500000000000000" pitchFamily="50" charset="0"/>
              </a:rPr>
              <a:t>from the YON-KA training team</a:t>
            </a:r>
          </a:p>
        </p:txBody>
      </p:sp>
      <p:sp>
        <p:nvSpPr>
          <p:cNvPr id="7" name="Google Shape;809;p78">
            <a:extLst>
              <a:ext uri="{FF2B5EF4-FFF2-40B4-BE49-F238E27FC236}">
                <a16:creationId xmlns:a16="http://schemas.microsoft.com/office/drawing/2014/main" id="{C72AEEAF-5947-3C82-A29A-0DDE449B056F}"/>
              </a:ext>
            </a:extLst>
          </p:cNvPr>
          <p:cNvSpPr txBox="1"/>
          <p:nvPr/>
        </p:nvSpPr>
        <p:spPr>
          <a:xfrm>
            <a:off x="3209824" y="2879592"/>
            <a:ext cx="8678441" cy="2010638"/>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MY EVENING DUO: </a:t>
            </a:r>
            <a:r>
              <a:rPr lang="fr-FR" sz="1733" dirty="0">
                <a:solidFill>
                  <a:srgbClr val="3A3838"/>
                </a:solidFill>
                <a:latin typeface="Roboto Light"/>
                <a:ea typeface="Roboto Light"/>
                <a:cs typeface="Roboto Light"/>
                <a:sym typeface="Roboto Light"/>
              </a:rPr>
              <a:t>CBD </a:t>
            </a:r>
            <a:r>
              <a:rPr lang="en" sz="1733" dirty="0">
                <a:solidFill>
                  <a:srgbClr val="3A3838"/>
                </a:solidFill>
                <a:latin typeface="Roboto Light"/>
                <a:ea typeface="Roboto Light"/>
                <a:cs typeface="Roboto Light"/>
                <a:sym typeface="Roboto Light"/>
              </a:rPr>
              <a:t>SERUM </a:t>
            </a:r>
            <a:r>
              <a:rPr lang="fr-FR" sz="1733" dirty="0">
                <a:solidFill>
                  <a:srgbClr val="3A3838"/>
                </a:solidFill>
                <a:latin typeface="Roboto Light"/>
                <a:ea typeface="Roboto Light"/>
                <a:cs typeface="Roboto Light"/>
                <a:sym typeface="Roboto Light"/>
              </a:rPr>
              <a:t>+ PHYTO 52</a:t>
            </a:r>
          </a:p>
          <a:p>
            <a:pPr marL="279393">
              <a:buClr>
                <a:srgbClr val="00B050"/>
              </a:buClr>
              <a:buSzPts val="1300"/>
            </a:pPr>
            <a:endParaRPr lang="en" sz="1733" dirty="0">
              <a:solidFill>
                <a:srgbClr val="3A3838"/>
              </a:solidFill>
              <a:latin typeface="Roboto Light"/>
              <a:ea typeface="Roboto Light"/>
              <a:cs typeface="Roboto Light"/>
              <a:sym typeface="Roboto Light"/>
            </a:endParaRPr>
          </a:p>
          <a:p>
            <a:pPr marL="279393" algn="just">
              <a:buClr>
                <a:srgbClr val="00B050"/>
              </a:buClr>
              <a:buSzPts val="1300"/>
            </a:pPr>
            <a:r>
              <a:rPr lang="fr-FR" i="1" dirty="0">
                <a:solidFill>
                  <a:srgbClr val="3A3838"/>
                </a:solidFill>
                <a:latin typeface="Roboto Light"/>
                <a:ea typeface="Roboto Light"/>
                <a:cs typeface="Roboto Light"/>
                <a:sym typeface="Roboto Light"/>
              </a:rPr>
              <a:t>My skin needs comfort in the evening, so </a:t>
            </a:r>
            <a:r>
              <a:rPr lang="fr-FR" b="1" i="1" dirty="0">
                <a:solidFill>
                  <a:srgbClr val="3A3838"/>
                </a:solidFill>
                <a:latin typeface="Roboto Light"/>
                <a:ea typeface="Roboto Light"/>
                <a:cs typeface="Roboto Light"/>
                <a:sym typeface="Roboto Light"/>
              </a:rPr>
              <a:t>SERUM CBD </a:t>
            </a:r>
            <a:r>
              <a:rPr lang="fr-FR" i="1" dirty="0">
                <a:solidFill>
                  <a:srgbClr val="3A3838"/>
                </a:solidFill>
                <a:latin typeface="Roboto Light"/>
                <a:ea typeface="Roboto Light"/>
                <a:cs typeface="Roboto Light"/>
                <a:sym typeface="Roboto Light"/>
              </a:rPr>
              <a:t>and its oleo-serum texture is perfect for moisturising and providing the comfort it needs.</a:t>
            </a:r>
          </a:p>
          <a:p>
            <a:pPr marL="279393" algn="just">
              <a:buClr>
                <a:srgbClr val="00B050"/>
              </a:buClr>
              <a:buSzPts val="1300"/>
            </a:pPr>
            <a:r>
              <a:rPr lang="fr-FR" i="1" dirty="0">
                <a:solidFill>
                  <a:srgbClr val="3A3838"/>
                </a:solidFill>
                <a:latin typeface="Roboto Light"/>
                <a:ea typeface="Roboto Light"/>
                <a:cs typeface="Roboto Light"/>
                <a:sym typeface="Roboto Light"/>
              </a:rPr>
              <a:t>It also soothes inflammation and makes my skin smoother.</a:t>
            </a:r>
          </a:p>
          <a:p>
            <a:pPr marL="279393" algn="just">
              <a:buClr>
                <a:srgbClr val="00B050"/>
              </a:buClr>
              <a:buSzPts val="1300"/>
            </a:pPr>
            <a:r>
              <a:rPr lang="fr-FR" i="1" dirty="0">
                <a:solidFill>
                  <a:srgbClr val="3A3838"/>
                </a:solidFill>
                <a:latin typeface="Roboto Light"/>
                <a:ea typeface="Roboto Light"/>
                <a:cs typeface="Roboto Light"/>
                <a:sym typeface="Roboto Light"/>
              </a:rPr>
              <a:t>The sensorial quality of </a:t>
            </a:r>
            <a:r>
              <a:rPr lang="fr-FR" b="1" i="1" dirty="0">
                <a:solidFill>
                  <a:srgbClr val="3A3838"/>
                </a:solidFill>
                <a:latin typeface="Roboto Light"/>
                <a:ea typeface="Roboto Light"/>
                <a:cs typeface="Roboto Light"/>
                <a:sym typeface="Roboto Light"/>
              </a:rPr>
              <a:t>PHYTO 52 </a:t>
            </a:r>
            <a:r>
              <a:rPr lang="fr-FR" i="1" dirty="0">
                <a:solidFill>
                  <a:srgbClr val="3A3838"/>
                </a:solidFill>
                <a:latin typeface="Roboto Light"/>
                <a:ea typeface="Roboto Light"/>
                <a:cs typeface="Roboto Light"/>
                <a:sym typeface="Roboto Light"/>
              </a:rPr>
              <a:t>cream relaxes me in the evening before going to bed, and works on my </a:t>
            </a:r>
            <a:r>
              <a:rPr lang="fr-FR" i="1" dirty="0" err="1">
                <a:solidFill>
                  <a:srgbClr val="3A3838"/>
                </a:solidFill>
                <a:latin typeface="Roboto Light"/>
                <a:ea typeface="Roboto Light"/>
                <a:cs typeface="Roboto Light"/>
                <a:sym typeface="Roboto Light"/>
              </a:rPr>
              <a:t>milium </a:t>
            </a:r>
            <a:r>
              <a:rPr lang="fr-FR" i="1" dirty="0">
                <a:solidFill>
                  <a:srgbClr val="3A3838"/>
                </a:solidFill>
                <a:latin typeface="Roboto Light"/>
                <a:ea typeface="Roboto Light"/>
                <a:cs typeface="Roboto Light"/>
                <a:sym typeface="Roboto Light"/>
              </a:rPr>
              <a:t>spots.</a:t>
            </a:r>
          </a:p>
        </p:txBody>
      </p:sp>
      <p:sp>
        <p:nvSpPr>
          <p:cNvPr id="11" name="Rectangle 10">
            <a:extLst>
              <a:ext uri="{FF2B5EF4-FFF2-40B4-BE49-F238E27FC236}">
                <a16:creationId xmlns:a16="http://schemas.microsoft.com/office/drawing/2014/main" id="{72FFDEFB-15A7-705A-3776-7B739361D177}"/>
              </a:ext>
            </a:extLst>
          </p:cNvPr>
          <p:cNvSpPr/>
          <p:nvPr/>
        </p:nvSpPr>
        <p:spPr>
          <a:xfrm>
            <a:off x="0" y="0"/>
            <a:ext cx="263826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25460942-9766-B9AC-CC6B-EF7887FD846C}"/>
              </a:ext>
            </a:extLst>
          </p:cNvPr>
          <p:cNvSpPr txBox="1"/>
          <p:nvPr/>
        </p:nvSpPr>
        <p:spPr>
          <a:xfrm>
            <a:off x="424721" y="2787258"/>
            <a:ext cx="1666217" cy="1021556"/>
          </a:xfrm>
          <a:prstGeom prst="roundRect">
            <a:avLst/>
          </a:prstGeom>
          <a:noFill/>
          <a:ln w="3175">
            <a:noFill/>
          </a:ln>
        </p:spPr>
        <p:txBody>
          <a:bodyPr wrap="square" rtlCol="0">
            <a:spAutoFit/>
          </a:bodyPr>
          <a:lstStyle/>
          <a:p>
            <a:pPr algn="ctr"/>
            <a:r>
              <a:rPr lang="fr-FR" sz="5400" dirty="0">
                <a:solidFill>
                  <a:schemeClr val="bg1">
                    <a:lumMod val="50000"/>
                  </a:schemeClr>
                </a:solidFill>
                <a:latin typeface="Rastanty Cortez" panose="020F0502020204030204" pitchFamily="2" charset="0"/>
                <a:ea typeface="Roboto Light" panose="02000000000000000000" pitchFamily="2" charset="0"/>
              </a:rPr>
              <a:t>Marie</a:t>
            </a:r>
          </a:p>
        </p:txBody>
      </p:sp>
      <p:sp>
        <p:nvSpPr>
          <p:cNvPr id="12" name="ZoneTexte 11">
            <a:extLst>
              <a:ext uri="{FF2B5EF4-FFF2-40B4-BE49-F238E27FC236}">
                <a16:creationId xmlns:a16="http://schemas.microsoft.com/office/drawing/2014/main" id="{56613735-F3D1-95B7-EE96-C3116527372D}"/>
              </a:ext>
            </a:extLst>
          </p:cNvPr>
          <p:cNvSpPr txBox="1"/>
          <p:nvPr/>
        </p:nvSpPr>
        <p:spPr>
          <a:xfrm>
            <a:off x="1998233" y="873702"/>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a:t>
            </a:r>
          </a:p>
        </p:txBody>
      </p:sp>
      <p:sp>
        <p:nvSpPr>
          <p:cNvPr id="13" name="ZoneTexte 12">
            <a:extLst>
              <a:ext uri="{FF2B5EF4-FFF2-40B4-BE49-F238E27FC236}">
                <a16:creationId xmlns:a16="http://schemas.microsoft.com/office/drawing/2014/main" id="{AF488CE9-8C63-8E15-6E17-84BD9A6D7842}"/>
              </a:ext>
            </a:extLst>
          </p:cNvPr>
          <p:cNvSpPr txBox="1"/>
          <p:nvPr/>
        </p:nvSpPr>
        <p:spPr>
          <a:xfrm>
            <a:off x="6538874" y="4044057"/>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 "</a:t>
            </a:r>
          </a:p>
        </p:txBody>
      </p:sp>
      <p:pic>
        <p:nvPicPr>
          <p:cNvPr id="10" name="Image 9">
            <a:extLst>
              <a:ext uri="{FF2B5EF4-FFF2-40B4-BE49-F238E27FC236}">
                <a16:creationId xmlns:a16="http://schemas.microsoft.com/office/drawing/2014/main" id="{A5C1FB34-1A2D-53E0-DD47-3314122021F8}"/>
              </a:ext>
            </a:extLst>
          </p:cNvPr>
          <p:cNvPicPr>
            <a:picLocks noChangeAspect="1"/>
          </p:cNvPicPr>
          <p:nvPr/>
        </p:nvPicPr>
        <p:blipFill rotWithShape="1">
          <a:blip r:embed="rId3"/>
          <a:srcRect l="51250"/>
          <a:stretch/>
        </p:blipFill>
        <p:spPr>
          <a:xfrm>
            <a:off x="-8462" y="3776565"/>
            <a:ext cx="2638269" cy="3042923"/>
          </a:xfrm>
          <a:prstGeom prst="rect">
            <a:avLst/>
          </a:prstGeom>
        </p:spPr>
      </p:pic>
    </p:spTree>
    <p:extLst>
      <p:ext uri="{BB962C8B-B14F-4D97-AF65-F5344CB8AC3E}">
        <p14:creationId xmlns:p14="http://schemas.microsoft.com/office/powerpoint/2010/main" val="102627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5565C38-68AC-6118-BFCD-89F6D78513F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Testimonials </a:t>
            </a:r>
            <a:br>
              <a:rPr lang="fr-FR" sz="2800" dirty="0">
                <a:latin typeface="KyivType Sans2" panose="00000500000000000000" pitchFamily="50" charset="0"/>
              </a:rPr>
            </a:br>
            <a:r>
              <a:rPr lang="fr-FR" sz="2800" dirty="0">
                <a:latin typeface="KyivType Sans2" panose="00000500000000000000" pitchFamily="50" charset="0"/>
              </a:rPr>
              <a:t>from the YON-KA training team</a:t>
            </a:r>
          </a:p>
        </p:txBody>
      </p:sp>
      <p:sp>
        <p:nvSpPr>
          <p:cNvPr id="7" name="Google Shape;809;p78">
            <a:extLst>
              <a:ext uri="{FF2B5EF4-FFF2-40B4-BE49-F238E27FC236}">
                <a16:creationId xmlns:a16="http://schemas.microsoft.com/office/drawing/2014/main" id="{C72AEEAF-5947-3C82-A29A-0DDE449B056F}"/>
              </a:ext>
            </a:extLst>
          </p:cNvPr>
          <p:cNvSpPr txBox="1"/>
          <p:nvPr/>
        </p:nvSpPr>
        <p:spPr>
          <a:xfrm>
            <a:off x="3209824" y="2879592"/>
            <a:ext cx="8678441" cy="2564636"/>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MY COMFORT DUO: ELIXIR VITAL </a:t>
            </a:r>
            <a:r>
              <a:rPr lang="fr-FR" sz="1733" dirty="0">
                <a:solidFill>
                  <a:srgbClr val="3A3838"/>
                </a:solidFill>
                <a:latin typeface="Roboto Light"/>
                <a:ea typeface="Roboto Light"/>
                <a:cs typeface="Roboto Light"/>
                <a:sym typeface="Roboto Light"/>
              </a:rPr>
              <a:t>+ CREME HYDRA N°1</a:t>
            </a:r>
          </a:p>
          <a:p>
            <a:pPr marL="279393">
              <a:buClr>
                <a:srgbClr val="00B050"/>
              </a:buClr>
              <a:buSzPts val="1300"/>
            </a:pPr>
            <a:endParaRPr lang="en" sz="1733" dirty="0">
              <a:solidFill>
                <a:srgbClr val="3A3838"/>
              </a:solidFill>
              <a:latin typeface="Roboto Light"/>
              <a:ea typeface="Roboto Light"/>
              <a:cs typeface="Roboto Light"/>
              <a:sym typeface="Roboto Light"/>
            </a:endParaRPr>
          </a:p>
          <a:p>
            <a:pPr marL="279393" algn="just">
              <a:buClr>
                <a:srgbClr val="00B050"/>
              </a:buClr>
              <a:buSzPts val="1300"/>
            </a:pPr>
            <a:r>
              <a:rPr lang="fr-FR" i="1" dirty="0">
                <a:solidFill>
                  <a:srgbClr val="3A3838"/>
                </a:solidFill>
                <a:latin typeface="Roboto Light"/>
                <a:ea typeface="Roboto Light"/>
                <a:cs typeface="Roboto Light"/>
                <a:sym typeface="Roboto Light"/>
              </a:rPr>
              <a:t>With the cold weather gradually arriving, </a:t>
            </a:r>
            <a:r>
              <a:rPr lang="fr-FR" b="1" i="1" dirty="0">
                <a:solidFill>
                  <a:srgbClr val="3A3838"/>
                </a:solidFill>
                <a:latin typeface="Roboto Light"/>
                <a:ea typeface="Roboto Light"/>
                <a:cs typeface="Roboto Light"/>
                <a:sym typeface="Roboto Light"/>
              </a:rPr>
              <a:t>ELIXIR VITAL </a:t>
            </a:r>
            <a:r>
              <a:rPr lang="fr-FR" i="1" dirty="0" err="1">
                <a:solidFill>
                  <a:srgbClr val="3A3838"/>
                </a:solidFill>
                <a:latin typeface="Roboto Light"/>
                <a:ea typeface="Roboto Light"/>
                <a:cs typeface="Roboto Light"/>
                <a:sym typeface="Roboto Light"/>
              </a:rPr>
              <a:t>is</a:t>
            </a:r>
            <a:r>
              <a:rPr lang="fr-FR" i="1" dirty="0">
                <a:solidFill>
                  <a:srgbClr val="3A3838"/>
                </a:solidFill>
                <a:latin typeface="Roboto Light"/>
                <a:ea typeface="Roboto Light"/>
                <a:cs typeface="Roboto Light"/>
                <a:sym typeface="Roboto Light"/>
              </a:rPr>
              <a:t> my ideal ally against possible imbalances due to climate change, preventing the chain reaction of dehydration, dryness, sensitivity and then pimples.</a:t>
            </a:r>
          </a:p>
          <a:p>
            <a:pPr marL="279393" algn="just">
              <a:buClr>
                <a:srgbClr val="00B050"/>
              </a:buClr>
              <a:buSzPts val="1300"/>
            </a:pPr>
            <a:r>
              <a:rPr lang="fr-FR" i="1" dirty="0">
                <a:solidFill>
                  <a:srgbClr val="3A3838"/>
                </a:solidFill>
                <a:latin typeface="Roboto Light"/>
                <a:ea typeface="Roboto Light"/>
                <a:cs typeface="Roboto Light"/>
                <a:sym typeface="Roboto Light"/>
              </a:rPr>
              <a:t>When my skin feels better, I switch to HYDRA N°1 SERUM in the morning and CBD SERUM in the evening, always combined </a:t>
            </a:r>
            <a:r>
              <a:rPr lang="fr-FR" i="1" dirty="0" err="1">
                <a:solidFill>
                  <a:srgbClr val="3A3838"/>
                </a:solidFill>
                <a:latin typeface="Roboto Light"/>
                <a:ea typeface="Roboto Light"/>
                <a:cs typeface="Roboto Light"/>
                <a:sym typeface="Roboto Light"/>
              </a:rPr>
              <a:t>with</a:t>
            </a:r>
            <a:r>
              <a:rPr lang="fr-FR" i="1" dirty="0">
                <a:solidFill>
                  <a:srgbClr val="3A3838"/>
                </a:solidFill>
                <a:latin typeface="Roboto Light"/>
                <a:ea typeface="Roboto Light"/>
                <a:cs typeface="Roboto Light"/>
                <a:sym typeface="Roboto Light"/>
              </a:rPr>
              <a:t> </a:t>
            </a:r>
            <a:r>
              <a:rPr lang="fr-FR" b="1" i="1" dirty="0">
                <a:solidFill>
                  <a:srgbClr val="3A3838"/>
                </a:solidFill>
                <a:latin typeface="Roboto Light"/>
                <a:ea typeface="Roboto Light"/>
                <a:cs typeface="Roboto Light"/>
                <a:sym typeface="Roboto Light"/>
              </a:rPr>
              <a:t>HYDRA N°1 CREAM</a:t>
            </a:r>
            <a:r>
              <a:rPr lang="fr-FR" i="1" dirty="0">
                <a:solidFill>
                  <a:srgbClr val="3A3838"/>
                </a:solidFill>
                <a:latin typeface="Roboto Light"/>
                <a:ea typeface="Roboto Light"/>
                <a:cs typeface="Roboto Light"/>
                <a:sym typeface="Roboto Light"/>
              </a:rPr>
              <a:t>. This routine keeps my skin hydrated and prevents imbalances linked to stress.</a:t>
            </a:r>
          </a:p>
          <a:p>
            <a:pPr marL="279393" algn="just">
              <a:buClr>
                <a:srgbClr val="00B050"/>
              </a:buClr>
              <a:buSzPts val="1300"/>
            </a:pPr>
            <a:r>
              <a:rPr lang="fr-FR" i="1" dirty="0">
                <a:solidFill>
                  <a:srgbClr val="3A3838"/>
                </a:solidFill>
                <a:latin typeface="Roboto Light"/>
                <a:ea typeface="Roboto Light"/>
                <a:cs typeface="Roboto Light"/>
                <a:sym typeface="Roboto Light"/>
              </a:rPr>
              <a:t>Thanks to this routine, I'm able to keep my skin balanced all year round.</a:t>
            </a:r>
          </a:p>
        </p:txBody>
      </p:sp>
      <p:sp>
        <p:nvSpPr>
          <p:cNvPr id="11" name="Rectangle 10">
            <a:extLst>
              <a:ext uri="{FF2B5EF4-FFF2-40B4-BE49-F238E27FC236}">
                <a16:creationId xmlns:a16="http://schemas.microsoft.com/office/drawing/2014/main" id="{72FFDEFB-15A7-705A-3776-7B739361D177}"/>
              </a:ext>
            </a:extLst>
          </p:cNvPr>
          <p:cNvSpPr/>
          <p:nvPr/>
        </p:nvSpPr>
        <p:spPr>
          <a:xfrm>
            <a:off x="0" y="0"/>
            <a:ext cx="263826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25460942-9766-B9AC-CC6B-EF7887FD846C}"/>
              </a:ext>
            </a:extLst>
          </p:cNvPr>
          <p:cNvSpPr txBox="1"/>
          <p:nvPr/>
        </p:nvSpPr>
        <p:spPr>
          <a:xfrm>
            <a:off x="424721" y="2787258"/>
            <a:ext cx="1666217" cy="1021556"/>
          </a:xfrm>
          <a:prstGeom prst="roundRect">
            <a:avLst/>
          </a:prstGeom>
          <a:noFill/>
          <a:ln w="3175">
            <a:noFill/>
          </a:ln>
        </p:spPr>
        <p:txBody>
          <a:bodyPr wrap="square" rtlCol="0">
            <a:spAutoFit/>
          </a:bodyPr>
          <a:lstStyle/>
          <a:p>
            <a:pPr algn="ctr"/>
            <a:r>
              <a:rPr lang="fr-FR" sz="5400" dirty="0">
                <a:solidFill>
                  <a:schemeClr val="bg1">
                    <a:lumMod val="50000"/>
                  </a:schemeClr>
                </a:solidFill>
                <a:latin typeface="Rastanty Cortez" panose="020F0502020204030204" pitchFamily="2" charset="0"/>
                <a:ea typeface="Roboto Light" panose="02000000000000000000" pitchFamily="2" charset="0"/>
              </a:rPr>
              <a:t>Noémie</a:t>
            </a:r>
          </a:p>
        </p:txBody>
      </p:sp>
      <p:sp>
        <p:nvSpPr>
          <p:cNvPr id="12" name="ZoneTexte 11">
            <a:extLst>
              <a:ext uri="{FF2B5EF4-FFF2-40B4-BE49-F238E27FC236}">
                <a16:creationId xmlns:a16="http://schemas.microsoft.com/office/drawing/2014/main" id="{56613735-F3D1-95B7-EE96-C3116527372D}"/>
              </a:ext>
            </a:extLst>
          </p:cNvPr>
          <p:cNvSpPr txBox="1"/>
          <p:nvPr/>
        </p:nvSpPr>
        <p:spPr>
          <a:xfrm>
            <a:off x="1998233" y="873702"/>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a:t>
            </a:r>
          </a:p>
        </p:txBody>
      </p:sp>
      <p:sp>
        <p:nvSpPr>
          <p:cNvPr id="13" name="ZoneTexte 12">
            <a:extLst>
              <a:ext uri="{FF2B5EF4-FFF2-40B4-BE49-F238E27FC236}">
                <a16:creationId xmlns:a16="http://schemas.microsoft.com/office/drawing/2014/main" id="{AF488CE9-8C63-8E15-6E17-84BD9A6D7842}"/>
              </a:ext>
            </a:extLst>
          </p:cNvPr>
          <p:cNvSpPr txBox="1"/>
          <p:nvPr/>
        </p:nvSpPr>
        <p:spPr>
          <a:xfrm>
            <a:off x="9553731" y="4589488"/>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 "</a:t>
            </a:r>
          </a:p>
        </p:txBody>
      </p:sp>
      <p:pic>
        <p:nvPicPr>
          <p:cNvPr id="2" name="Image 1" descr="Une image contenant texte, affaires de toilette, Soin de la peau, Produits de beauté&#10;&#10;Description générée automatiquement">
            <a:extLst>
              <a:ext uri="{FF2B5EF4-FFF2-40B4-BE49-F238E27FC236}">
                <a16:creationId xmlns:a16="http://schemas.microsoft.com/office/drawing/2014/main" id="{287D546E-AEB7-FEA6-9AF7-19F510A210E0}"/>
              </a:ext>
            </a:extLst>
          </p:cNvPr>
          <p:cNvPicPr>
            <a:picLocks noChangeAspect="1"/>
          </p:cNvPicPr>
          <p:nvPr/>
        </p:nvPicPr>
        <p:blipFill rotWithShape="1">
          <a:blip r:embed="rId3">
            <a:extLst>
              <a:ext uri="{28A0092B-C50C-407E-A947-70E740481C1C}">
                <a14:useLocalDpi xmlns:a14="http://schemas.microsoft.com/office/drawing/2010/main" val="0"/>
              </a:ext>
            </a:extLst>
          </a:blip>
          <a:srcRect l="2348" r="48980"/>
          <a:stretch/>
        </p:blipFill>
        <p:spPr>
          <a:xfrm>
            <a:off x="-8462" y="3714362"/>
            <a:ext cx="2638269" cy="3047796"/>
          </a:xfrm>
          <a:prstGeom prst="rect">
            <a:avLst/>
          </a:prstGeom>
        </p:spPr>
      </p:pic>
      <p:pic>
        <p:nvPicPr>
          <p:cNvPr id="5" name="Image 4" descr="Une image contenant Visage humain, personne, sourire, habits&#10;&#10;Description générée automatiquement">
            <a:extLst>
              <a:ext uri="{FF2B5EF4-FFF2-40B4-BE49-F238E27FC236}">
                <a16:creationId xmlns:a16="http://schemas.microsoft.com/office/drawing/2014/main" id="{06849FDF-CE84-8C59-D3BC-6E538DBA9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28" y="453967"/>
            <a:ext cx="1699612" cy="2268512"/>
          </a:xfrm>
          <a:prstGeom prst="rect">
            <a:avLst/>
          </a:prstGeom>
        </p:spPr>
      </p:pic>
    </p:spTree>
    <p:extLst>
      <p:ext uri="{BB962C8B-B14F-4D97-AF65-F5344CB8AC3E}">
        <p14:creationId xmlns:p14="http://schemas.microsoft.com/office/powerpoint/2010/main" val="416906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5565C38-68AC-6118-BFCD-89F6D78513F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Testimonials </a:t>
            </a:r>
            <a:br>
              <a:rPr lang="fr-FR" sz="2800" dirty="0">
                <a:latin typeface="KyivType Sans2" panose="00000500000000000000" pitchFamily="50" charset="0"/>
              </a:rPr>
            </a:br>
            <a:r>
              <a:rPr lang="fr-FR" sz="2800" dirty="0">
                <a:latin typeface="KyivType Sans2" panose="00000500000000000000" pitchFamily="50" charset="0"/>
              </a:rPr>
              <a:t>from the YON-KA training team</a:t>
            </a:r>
          </a:p>
        </p:txBody>
      </p:sp>
      <p:sp>
        <p:nvSpPr>
          <p:cNvPr id="7" name="Google Shape;809;p78">
            <a:extLst>
              <a:ext uri="{FF2B5EF4-FFF2-40B4-BE49-F238E27FC236}">
                <a16:creationId xmlns:a16="http://schemas.microsoft.com/office/drawing/2014/main" id="{C72AEEAF-5947-3C82-A29A-0DDE449B056F}"/>
              </a:ext>
            </a:extLst>
          </p:cNvPr>
          <p:cNvSpPr txBox="1"/>
          <p:nvPr/>
        </p:nvSpPr>
        <p:spPr>
          <a:xfrm>
            <a:off x="3209824" y="2879592"/>
            <a:ext cx="8678441" cy="3395633"/>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MY REBALANCING DUO: ELIXIR VITAL </a:t>
            </a:r>
            <a:r>
              <a:rPr lang="fr-FR" sz="1733" dirty="0">
                <a:solidFill>
                  <a:srgbClr val="3A3838"/>
                </a:solidFill>
                <a:latin typeface="Roboto Light"/>
                <a:ea typeface="Roboto Light"/>
                <a:cs typeface="Roboto Light"/>
                <a:sym typeface="Roboto Light"/>
              </a:rPr>
              <a:t>+ SENSITIVE ANTI-REDNESS CREAM</a:t>
            </a:r>
          </a:p>
          <a:p>
            <a:pPr marL="279393">
              <a:buClr>
                <a:srgbClr val="00B050"/>
              </a:buClr>
              <a:buSzPts val="1300"/>
            </a:pPr>
            <a:endParaRPr lang="en" sz="1733" dirty="0">
              <a:solidFill>
                <a:srgbClr val="3A3838"/>
              </a:solidFill>
              <a:latin typeface="Roboto Light"/>
              <a:ea typeface="Roboto Light"/>
              <a:cs typeface="Roboto Light"/>
              <a:sym typeface="Roboto Light"/>
            </a:endParaRPr>
          </a:p>
          <a:p>
            <a:pPr marL="279393" algn="just">
              <a:buClr>
                <a:srgbClr val="00B050"/>
              </a:buClr>
              <a:buSzPts val="1300"/>
            </a:pPr>
            <a:r>
              <a:rPr lang="fr-FR" i="1" dirty="0">
                <a:solidFill>
                  <a:srgbClr val="3A3838"/>
                </a:solidFill>
                <a:latin typeface="Roboto Light"/>
                <a:ea typeface="Roboto Light"/>
                <a:cs typeface="Roboto Light"/>
                <a:sym typeface="Roboto Light"/>
              </a:rPr>
              <a:t>I apply the serum on its own at night, and under the cream in the morning. Contrary to my fears, </a:t>
            </a:r>
            <a:r>
              <a:rPr lang="fr-FR" b="1" i="1" dirty="0">
                <a:solidFill>
                  <a:srgbClr val="3A3838"/>
                </a:solidFill>
                <a:latin typeface="Roboto Light"/>
                <a:ea typeface="Roboto Light"/>
                <a:cs typeface="Roboto Light"/>
                <a:sym typeface="Roboto Light"/>
              </a:rPr>
              <a:t>VITAL ELIXIR </a:t>
            </a:r>
            <a:r>
              <a:rPr lang="fr-FR" i="1" dirty="0">
                <a:solidFill>
                  <a:srgbClr val="3A3838"/>
                </a:solidFill>
                <a:latin typeface="Roboto Light"/>
                <a:ea typeface="Roboto Light"/>
                <a:cs typeface="Roboto Light"/>
                <a:sym typeface="Roboto Light"/>
              </a:rPr>
              <a:t>is not at all too oily: the balance between the aqueous and oily phases is very pleasant. It feels comfortable immediately after application, and the texture is not too rich.</a:t>
            </a:r>
          </a:p>
          <a:p>
            <a:pPr marL="279393" algn="just">
              <a:buClr>
                <a:srgbClr val="00B050"/>
              </a:buClr>
              <a:buSzPts val="1300"/>
            </a:pPr>
            <a:r>
              <a:rPr lang="fr-FR" i="1" dirty="0">
                <a:solidFill>
                  <a:srgbClr val="3A3838"/>
                </a:solidFill>
                <a:latin typeface="Roboto Light"/>
                <a:ea typeface="Roboto Light"/>
                <a:cs typeface="Roboto Light"/>
                <a:sym typeface="Roboto Light"/>
              </a:rPr>
              <a:t>To date, my skin is less unbalanced: it's clear, comfortable, and my redness and skin sensitivity have improved significantly. In the morning, I apply </a:t>
            </a:r>
            <a:r>
              <a:rPr lang="fr-FR" b="1" i="1" dirty="0">
                <a:solidFill>
                  <a:srgbClr val="3A3838"/>
                </a:solidFill>
                <a:latin typeface="Roboto Light"/>
                <a:ea typeface="Roboto Light"/>
                <a:cs typeface="Roboto Light"/>
                <a:sym typeface="Roboto Light"/>
              </a:rPr>
              <a:t>SENSITIVE ANTI-REDRESS </a:t>
            </a:r>
            <a:r>
              <a:rPr lang="fr-FR" i="1" dirty="0">
                <a:solidFill>
                  <a:srgbClr val="3A3838"/>
                </a:solidFill>
                <a:latin typeface="Roboto Light"/>
                <a:ea typeface="Roboto Light"/>
                <a:cs typeface="Roboto Light"/>
                <a:sym typeface="Roboto Light"/>
              </a:rPr>
              <a:t>cream alone or as a base before my foundation. This visibly reduces redness and evens out my complexion for a harmonious base.</a:t>
            </a:r>
          </a:p>
          <a:p>
            <a:pPr marL="279393" algn="just">
              <a:buClr>
                <a:srgbClr val="00B050"/>
              </a:buClr>
              <a:buSzPts val="1300"/>
            </a:pPr>
            <a:endParaRPr lang="fr-FR" i="1" dirty="0">
              <a:solidFill>
                <a:srgbClr val="3A3838"/>
              </a:solidFill>
              <a:latin typeface="Roboto Light"/>
              <a:ea typeface="Roboto Light"/>
              <a:cs typeface="Roboto Light"/>
              <a:sym typeface="Roboto Light"/>
            </a:endParaRPr>
          </a:p>
        </p:txBody>
      </p:sp>
      <p:sp>
        <p:nvSpPr>
          <p:cNvPr id="11" name="Rectangle 10">
            <a:extLst>
              <a:ext uri="{FF2B5EF4-FFF2-40B4-BE49-F238E27FC236}">
                <a16:creationId xmlns:a16="http://schemas.microsoft.com/office/drawing/2014/main" id="{72FFDEFB-15A7-705A-3776-7B739361D177}"/>
              </a:ext>
            </a:extLst>
          </p:cNvPr>
          <p:cNvSpPr/>
          <p:nvPr/>
        </p:nvSpPr>
        <p:spPr>
          <a:xfrm>
            <a:off x="0" y="0"/>
            <a:ext cx="263826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56613735-F3D1-95B7-EE96-C3116527372D}"/>
              </a:ext>
            </a:extLst>
          </p:cNvPr>
          <p:cNvSpPr txBox="1"/>
          <p:nvPr/>
        </p:nvSpPr>
        <p:spPr>
          <a:xfrm>
            <a:off x="1998233" y="873702"/>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a:t>
            </a:r>
          </a:p>
        </p:txBody>
      </p:sp>
      <p:sp>
        <p:nvSpPr>
          <p:cNvPr id="13" name="ZoneTexte 12">
            <a:extLst>
              <a:ext uri="{FF2B5EF4-FFF2-40B4-BE49-F238E27FC236}">
                <a16:creationId xmlns:a16="http://schemas.microsoft.com/office/drawing/2014/main" id="{AF488CE9-8C63-8E15-6E17-84BD9A6D7842}"/>
              </a:ext>
            </a:extLst>
          </p:cNvPr>
          <p:cNvSpPr txBox="1"/>
          <p:nvPr/>
        </p:nvSpPr>
        <p:spPr>
          <a:xfrm>
            <a:off x="8909254" y="4935855"/>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 "</a:t>
            </a:r>
          </a:p>
        </p:txBody>
      </p:sp>
      <p:pic>
        <p:nvPicPr>
          <p:cNvPr id="4" name="Image 3" descr="Une image contenant texte, affaires de toilette, Soin de la peau, Produits de beauté&#10;&#10;Description générée automatiquement">
            <a:extLst>
              <a:ext uri="{FF2B5EF4-FFF2-40B4-BE49-F238E27FC236}">
                <a16:creationId xmlns:a16="http://schemas.microsoft.com/office/drawing/2014/main" id="{17EBAE71-993A-BBEE-E2A9-9C408C54245F}"/>
              </a:ext>
            </a:extLst>
          </p:cNvPr>
          <p:cNvPicPr>
            <a:picLocks noChangeAspect="1"/>
          </p:cNvPicPr>
          <p:nvPr/>
        </p:nvPicPr>
        <p:blipFill rotWithShape="1">
          <a:blip r:embed="rId3">
            <a:extLst>
              <a:ext uri="{28A0092B-C50C-407E-A947-70E740481C1C}">
                <a14:useLocalDpi xmlns:a14="http://schemas.microsoft.com/office/drawing/2010/main" val="0"/>
              </a:ext>
            </a:extLst>
          </a:blip>
          <a:srcRect l="51328"/>
          <a:stretch/>
        </p:blipFill>
        <p:spPr>
          <a:xfrm>
            <a:off x="-8462" y="3548276"/>
            <a:ext cx="2638269" cy="3047796"/>
          </a:xfrm>
          <a:prstGeom prst="rect">
            <a:avLst/>
          </a:prstGeom>
        </p:spPr>
      </p:pic>
      <p:sp>
        <p:nvSpPr>
          <p:cNvPr id="6" name="ZoneTexte 5">
            <a:extLst>
              <a:ext uri="{FF2B5EF4-FFF2-40B4-BE49-F238E27FC236}">
                <a16:creationId xmlns:a16="http://schemas.microsoft.com/office/drawing/2014/main" id="{25460942-9766-B9AC-CC6B-EF7887FD846C}"/>
              </a:ext>
            </a:extLst>
          </p:cNvPr>
          <p:cNvSpPr txBox="1"/>
          <p:nvPr/>
        </p:nvSpPr>
        <p:spPr>
          <a:xfrm>
            <a:off x="424721" y="2787258"/>
            <a:ext cx="1958261" cy="1021556"/>
          </a:xfrm>
          <a:prstGeom prst="roundRect">
            <a:avLst/>
          </a:prstGeom>
          <a:noFill/>
          <a:ln w="3175">
            <a:noFill/>
          </a:ln>
        </p:spPr>
        <p:txBody>
          <a:bodyPr wrap="square" rtlCol="0">
            <a:spAutoFit/>
          </a:bodyPr>
          <a:lstStyle/>
          <a:p>
            <a:pPr algn="ctr"/>
            <a:r>
              <a:rPr lang="fr-FR" sz="5400" dirty="0">
                <a:solidFill>
                  <a:schemeClr val="bg1">
                    <a:lumMod val="50000"/>
                  </a:schemeClr>
                </a:solidFill>
                <a:latin typeface="Rastanty Cortez" panose="020F0502020204030204" pitchFamily="2" charset="0"/>
                <a:ea typeface="Roboto Light" panose="02000000000000000000" pitchFamily="2" charset="0"/>
              </a:rPr>
              <a:t>Clémence</a:t>
            </a:r>
          </a:p>
        </p:txBody>
      </p:sp>
      <p:pic>
        <p:nvPicPr>
          <p:cNvPr id="5" name="Image 4" descr="Une image contenant Visage humain, personne, sourire, habits&#10;&#10;Description générée automatiquement">
            <a:extLst>
              <a:ext uri="{FF2B5EF4-FFF2-40B4-BE49-F238E27FC236}">
                <a16:creationId xmlns:a16="http://schemas.microsoft.com/office/drawing/2014/main" id="{C6BB6EB9-A543-291E-D35E-14E70FB4F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0" y="-22946"/>
            <a:ext cx="2855402" cy="2697017"/>
          </a:xfrm>
          <a:prstGeom prst="rect">
            <a:avLst/>
          </a:prstGeom>
        </p:spPr>
      </p:pic>
    </p:spTree>
    <p:extLst>
      <p:ext uri="{BB962C8B-B14F-4D97-AF65-F5344CB8AC3E}">
        <p14:creationId xmlns:p14="http://schemas.microsoft.com/office/powerpoint/2010/main" val="160318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5565C38-68AC-6118-BFCD-89F6D78513F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Testimonials </a:t>
            </a:r>
            <a:br>
              <a:rPr lang="fr-FR" sz="2800" dirty="0">
                <a:latin typeface="KyivType Sans2" panose="00000500000000000000" pitchFamily="50" charset="0"/>
              </a:rPr>
            </a:br>
            <a:r>
              <a:rPr lang="fr-FR" sz="2800" dirty="0">
                <a:latin typeface="KyivType Sans2" panose="00000500000000000000" pitchFamily="50" charset="0"/>
              </a:rPr>
              <a:t>from the YON-KA training team</a:t>
            </a:r>
          </a:p>
        </p:txBody>
      </p:sp>
      <p:sp>
        <p:nvSpPr>
          <p:cNvPr id="7" name="Google Shape;809;p78">
            <a:extLst>
              <a:ext uri="{FF2B5EF4-FFF2-40B4-BE49-F238E27FC236}">
                <a16:creationId xmlns:a16="http://schemas.microsoft.com/office/drawing/2014/main" id="{C72AEEAF-5947-3C82-A29A-0DDE449B056F}"/>
              </a:ext>
            </a:extLst>
          </p:cNvPr>
          <p:cNvSpPr txBox="1"/>
          <p:nvPr/>
        </p:nvSpPr>
        <p:spPr>
          <a:xfrm>
            <a:off x="3455917" y="2184739"/>
            <a:ext cx="8678441" cy="3939308"/>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MY DUO POST PREGNANCY: morning CELLULAR CODE SERUM </a:t>
            </a:r>
            <a:r>
              <a:rPr lang="fr-FR" sz="1733" dirty="0">
                <a:solidFill>
                  <a:srgbClr val="3A3838"/>
                </a:solidFill>
                <a:latin typeface="Roboto Light"/>
                <a:ea typeface="Roboto Light"/>
                <a:cs typeface="Roboto Light"/>
                <a:sym typeface="Roboto Light"/>
              </a:rPr>
              <a:t>+ TIME RESIST DAY</a:t>
            </a:r>
          </a:p>
          <a:p>
            <a:pPr marL="279393">
              <a:buClr>
                <a:srgbClr val="00B050"/>
              </a:buClr>
              <a:buSzPts val="1300"/>
            </a:pPr>
            <a:r>
              <a:rPr lang="fr-FR" sz="1733" dirty="0">
                <a:solidFill>
                  <a:srgbClr val="3A3838"/>
                </a:solidFill>
                <a:latin typeface="Roboto Light"/>
                <a:ea typeface="Roboto Light"/>
                <a:cs typeface="Roboto Light"/>
                <a:sym typeface="Roboto Light"/>
              </a:rPr>
              <a:t>			       </a:t>
            </a:r>
            <a:r>
              <a:rPr lang="fr-FR" sz="1733" dirty="0" err="1">
                <a:solidFill>
                  <a:srgbClr val="3A3838"/>
                </a:solidFill>
                <a:latin typeface="Roboto Light"/>
                <a:ea typeface="Roboto Light"/>
                <a:cs typeface="Roboto Light"/>
                <a:sym typeface="Roboto Light"/>
              </a:rPr>
              <a:t>evening</a:t>
            </a:r>
            <a:r>
              <a:rPr lang="fr-FR" sz="1733" dirty="0">
                <a:solidFill>
                  <a:srgbClr val="3A3838"/>
                </a:solidFill>
                <a:latin typeface="Roboto Light"/>
                <a:ea typeface="Roboto Light"/>
                <a:cs typeface="Roboto Light"/>
                <a:sym typeface="Roboto Light"/>
              </a:rPr>
              <a:t> CBD SERUM + TIME RESIST NIGHT</a:t>
            </a:r>
          </a:p>
          <a:p>
            <a:pPr marL="279393">
              <a:buClr>
                <a:srgbClr val="00B050"/>
              </a:buClr>
              <a:buSzPts val="1300"/>
            </a:pPr>
            <a:endParaRPr lang="en" sz="1733" dirty="0">
              <a:solidFill>
                <a:srgbClr val="3A3838"/>
              </a:solidFill>
              <a:latin typeface="Roboto Light"/>
              <a:ea typeface="Roboto Light"/>
              <a:cs typeface="Roboto Light"/>
              <a:sym typeface="Roboto Light"/>
            </a:endParaRPr>
          </a:p>
          <a:p>
            <a:pPr marL="279393" algn="just">
              <a:buClr>
                <a:srgbClr val="00B050"/>
              </a:buClr>
              <a:buSzPts val="1300"/>
            </a:pPr>
            <a:r>
              <a:rPr lang="fr-FR" i="1" dirty="0">
                <a:solidFill>
                  <a:srgbClr val="3A3838"/>
                </a:solidFill>
                <a:latin typeface="Roboto Light"/>
                <a:ea typeface="Roboto Light"/>
                <a:cs typeface="Roboto Light"/>
                <a:sym typeface="Roboto Light"/>
              </a:rPr>
              <a:t>Since my pregnancy, the skin on my face and body has changed enormously.</a:t>
            </a:r>
          </a:p>
          <a:p>
            <a:pPr marL="279393" algn="just">
              <a:buClr>
                <a:srgbClr val="00B050"/>
              </a:buClr>
              <a:buSzPts val="1300"/>
            </a:pPr>
            <a:r>
              <a:rPr lang="fr-FR" i="1" dirty="0">
                <a:solidFill>
                  <a:srgbClr val="3A3838"/>
                </a:solidFill>
                <a:latin typeface="Roboto Light"/>
                <a:ea typeface="Roboto Light"/>
                <a:cs typeface="Roboto Light"/>
                <a:sym typeface="Roboto Light"/>
              </a:rPr>
              <a:t>Since then, it has been gradually rebalancing. My skin is uncomfortable, slightly sensitive and shiny at the end of the day on the T-zone. My complexion is dull and more tired and my wrinkles are more pronounced.</a:t>
            </a:r>
          </a:p>
          <a:p>
            <a:pPr marL="279393" algn="just">
              <a:buClr>
                <a:srgbClr val="00B050"/>
              </a:buClr>
              <a:buSzPts val="1300"/>
            </a:pPr>
            <a:r>
              <a:rPr lang="fr-FR" i="1" dirty="0">
                <a:solidFill>
                  <a:srgbClr val="3A3838"/>
                </a:solidFill>
                <a:latin typeface="Roboto Light"/>
                <a:ea typeface="Roboto Light"/>
                <a:cs typeface="Roboto Light"/>
                <a:sym typeface="Roboto Light"/>
              </a:rPr>
              <a:t>  </a:t>
            </a:r>
          </a:p>
          <a:p>
            <a:pPr marL="279393" algn="just">
              <a:buClr>
                <a:srgbClr val="00B050"/>
              </a:buClr>
              <a:buSzPts val="1300"/>
            </a:pPr>
            <a:r>
              <a:rPr lang="fr-FR" i="1" dirty="0">
                <a:solidFill>
                  <a:srgbClr val="3A3838"/>
                </a:solidFill>
                <a:latin typeface="Roboto Light"/>
                <a:ea typeface="Roboto Light"/>
                <a:cs typeface="Roboto Light"/>
                <a:sym typeface="Roboto Light"/>
              </a:rPr>
              <a:t>My Tips: In the evening, when I remove my make-up, I take the time to analyse the fascia of my face and massage the areas concerned with the CBD SERUM. If necessary, I add TIME RESIST NUIT cream on top.</a:t>
            </a:r>
          </a:p>
          <a:p>
            <a:pPr marL="279393" algn="just">
              <a:buClr>
                <a:srgbClr val="00B050"/>
              </a:buClr>
              <a:buSzPts val="1300"/>
            </a:pPr>
            <a:r>
              <a:rPr lang="fr-FR" i="1" dirty="0">
                <a:solidFill>
                  <a:srgbClr val="3A3838"/>
                </a:solidFill>
                <a:latin typeface="Roboto Light"/>
                <a:ea typeface="Roboto Light"/>
                <a:cs typeface="Roboto Light"/>
                <a:sym typeface="Roboto Light"/>
              </a:rPr>
              <a:t> </a:t>
            </a:r>
          </a:p>
          <a:p>
            <a:pPr marL="279393" algn="just">
              <a:buClr>
                <a:srgbClr val="00B050"/>
              </a:buClr>
              <a:buSzPts val="1300"/>
            </a:pPr>
            <a:r>
              <a:rPr lang="fr-FR" i="1" dirty="0">
                <a:solidFill>
                  <a:srgbClr val="3A3838"/>
                </a:solidFill>
                <a:latin typeface="Roboto Light"/>
                <a:ea typeface="Roboto Light"/>
                <a:cs typeface="Roboto Light"/>
                <a:sym typeface="Roboto Light"/>
              </a:rPr>
              <a:t>Since then, my skin has been moisturised, nourished and less sensitive.</a:t>
            </a:r>
          </a:p>
          <a:p>
            <a:pPr marL="279393" algn="just">
              <a:buClr>
                <a:srgbClr val="00B050"/>
              </a:buClr>
              <a:buSzPts val="1300"/>
            </a:pPr>
            <a:endParaRPr lang="fr-FR" i="1" dirty="0">
              <a:solidFill>
                <a:srgbClr val="3A3838"/>
              </a:solidFill>
              <a:latin typeface="Roboto Light"/>
              <a:ea typeface="Roboto Light"/>
              <a:cs typeface="Roboto Light"/>
              <a:sym typeface="Roboto Light"/>
            </a:endParaRPr>
          </a:p>
        </p:txBody>
      </p:sp>
      <p:sp>
        <p:nvSpPr>
          <p:cNvPr id="11" name="Rectangle 10">
            <a:extLst>
              <a:ext uri="{FF2B5EF4-FFF2-40B4-BE49-F238E27FC236}">
                <a16:creationId xmlns:a16="http://schemas.microsoft.com/office/drawing/2014/main" id="{72FFDEFB-15A7-705A-3776-7B739361D177}"/>
              </a:ext>
            </a:extLst>
          </p:cNvPr>
          <p:cNvSpPr/>
          <p:nvPr/>
        </p:nvSpPr>
        <p:spPr>
          <a:xfrm>
            <a:off x="0" y="0"/>
            <a:ext cx="263826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25460942-9766-B9AC-CC6B-EF7887FD846C}"/>
              </a:ext>
            </a:extLst>
          </p:cNvPr>
          <p:cNvSpPr txBox="1"/>
          <p:nvPr/>
        </p:nvSpPr>
        <p:spPr>
          <a:xfrm>
            <a:off x="424721" y="2787258"/>
            <a:ext cx="1958261" cy="1021556"/>
          </a:xfrm>
          <a:prstGeom prst="roundRect">
            <a:avLst/>
          </a:prstGeom>
          <a:noFill/>
          <a:ln w="3175">
            <a:noFill/>
          </a:ln>
        </p:spPr>
        <p:txBody>
          <a:bodyPr wrap="square" rtlCol="0">
            <a:spAutoFit/>
          </a:bodyPr>
          <a:lstStyle/>
          <a:p>
            <a:pPr algn="ctr"/>
            <a:r>
              <a:rPr lang="fr-FR" sz="5400" dirty="0">
                <a:solidFill>
                  <a:schemeClr val="bg1">
                    <a:lumMod val="50000"/>
                  </a:schemeClr>
                </a:solidFill>
                <a:latin typeface="Rastanty Cortez" panose="020F0502020204030204" pitchFamily="2" charset="0"/>
                <a:ea typeface="Roboto Light" panose="02000000000000000000" pitchFamily="2" charset="0"/>
              </a:rPr>
              <a:t>Laurence</a:t>
            </a:r>
          </a:p>
        </p:txBody>
      </p:sp>
      <p:sp>
        <p:nvSpPr>
          <p:cNvPr id="12" name="ZoneTexte 11">
            <a:extLst>
              <a:ext uri="{FF2B5EF4-FFF2-40B4-BE49-F238E27FC236}">
                <a16:creationId xmlns:a16="http://schemas.microsoft.com/office/drawing/2014/main" id="{56613735-F3D1-95B7-EE96-C3116527372D}"/>
              </a:ext>
            </a:extLst>
          </p:cNvPr>
          <p:cNvSpPr txBox="1"/>
          <p:nvPr/>
        </p:nvSpPr>
        <p:spPr>
          <a:xfrm>
            <a:off x="1998233" y="873702"/>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a:t>
            </a:r>
          </a:p>
        </p:txBody>
      </p:sp>
      <p:sp>
        <p:nvSpPr>
          <p:cNvPr id="13" name="ZoneTexte 12">
            <a:extLst>
              <a:ext uri="{FF2B5EF4-FFF2-40B4-BE49-F238E27FC236}">
                <a16:creationId xmlns:a16="http://schemas.microsoft.com/office/drawing/2014/main" id="{AF488CE9-8C63-8E15-6E17-84BD9A6D7842}"/>
              </a:ext>
            </a:extLst>
          </p:cNvPr>
          <p:cNvSpPr txBox="1"/>
          <p:nvPr/>
        </p:nvSpPr>
        <p:spPr>
          <a:xfrm>
            <a:off x="9748185" y="4728037"/>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 "</a:t>
            </a:r>
          </a:p>
        </p:txBody>
      </p:sp>
      <p:pic>
        <p:nvPicPr>
          <p:cNvPr id="4" name="Image 3" descr="Une image contenant Produits de beauté, Solution, Soin de la peau, lotion&#10;&#10;Description générée automatiquement">
            <a:extLst>
              <a:ext uri="{FF2B5EF4-FFF2-40B4-BE49-F238E27FC236}">
                <a16:creationId xmlns:a16="http://schemas.microsoft.com/office/drawing/2014/main" id="{FF8F97B2-8159-D0B9-7BB5-0DBE820325D6}"/>
              </a:ext>
            </a:extLst>
          </p:cNvPr>
          <p:cNvPicPr>
            <a:picLocks noChangeAspect="1"/>
          </p:cNvPicPr>
          <p:nvPr/>
        </p:nvPicPr>
        <p:blipFill rotWithShape="1">
          <a:blip r:embed="rId3">
            <a:extLst>
              <a:ext uri="{28A0092B-C50C-407E-A947-70E740481C1C}">
                <a14:useLocalDpi xmlns:a14="http://schemas.microsoft.com/office/drawing/2010/main" val="0"/>
              </a:ext>
            </a:extLst>
          </a:blip>
          <a:srcRect l="2461" r="48586"/>
          <a:stretch/>
        </p:blipFill>
        <p:spPr>
          <a:xfrm>
            <a:off x="-1" y="0"/>
            <a:ext cx="2638269" cy="3030319"/>
          </a:xfrm>
          <a:prstGeom prst="rect">
            <a:avLst/>
          </a:prstGeom>
        </p:spPr>
      </p:pic>
      <p:pic>
        <p:nvPicPr>
          <p:cNvPr id="5" name="Image 4" descr="Une image contenant Produits de beauté, Solution, Soin de la peau, lotion&#10;&#10;Description générée automatiquement">
            <a:extLst>
              <a:ext uri="{FF2B5EF4-FFF2-40B4-BE49-F238E27FC236}">
                <a16:creationId xmlns:a16="http://schemas.microsoft.com/office/drawing/2014/main" id="{46610CFE-3F31-4F71-3FCC-D94F8ABE2311}"/>
              </a:ext>
            </a:extLst>
          </p:cNvPr>
          <p:cNvPicPr>
            <a:picLocks noChangeAspect="1"/>
          </p:cNvPicPr>
          <p:nvPr/>
        </p:nvPicPr>
        <p:blipFill rotWithShape="1">
          <a:blip r:embed="rId3">
            <a:extLst>
              <a:ext uri="{28A0092B-C50C-407E-A947-70E740481C1C}">
                <a14:useLocalDpi xmlns:a14="http://schemas.microsoft.com/office/drawing/2010/main" val="0"/>
              </a:ext>
            </a:extLst>
          </a:blip>
          <a:srcRect l="51047"/>
          <a:stretch/>
        </p:blipFill>
        <p:spPr>
          <a:xfrm>
            <a:off x="-4542" y="3818247"/>
            <a:ext cx="2638270" cy="3030319"/>
          </a:xfrm>
          <a:prstGeom prst="rect">
            <a:avLst/>
          </a:prstGeom>
        </p:spPr>
      </p:pic>
    </p:spTree>
    <p:extLst>
      <p:ext uri="{BB962C8B-B14F-4D97-AF65-F5344CB8AC3E}">
        <p14:creationId xmlns:p14="http://schemas.microsoft.com/office/powerpoint/2010/main" val="348807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8462BDB-D083-475D-894F-EF80F1E88B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5942" t="21923" r="60020" b="21806"/>
          <a:stretch/>
        </p:blipFill>
        <p:spPr>
          <a:xfrm>
            <a:off x="2011679" y="924644"/>
            <a:ext cx="8168641" cy="5731727"/>
          </a:xfrm>
          <a:prstGeom prst="rect">
            <a:avLst/>
          </a:prstGeom>
        </p:spPr>
      </p:pic>
      <p:sp>
        <p:nvSpPr>
          <p:cNvPr id="3" name="Titre 1">
            <a:extLst>
              <a:ext uri="{FF2B5EF4-FFF2-40B4-BE49-F238E27FC236}">
                <a16:creationId xmlns:a16="http://schemas.microsoft.com/office/drawing/2014/main" id="{0242908F-9DFC-A47D-1EF2-7C4587497DEF}"/>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Full of </a:t>
            </a:r>
            <a:r>
              <a:rPr lang="fr-FR" sz="2800" dirty="0" err="1">
                <a:latin typeface="KyivType Sans2" panose="00000500000000000000" pitchFamily="50" charset="0"/>
              </a:rPr>
              <a:t>possibilities</a:t>
            </a:r>
            <a:endParaRPr lang="fr-FR" sz="2800" dirty="0">
              <a:latin typeface="KyivType Sans2" panose="00000500000000000000" pitchFamily="50" charset="0"/>
            </a:endParaRPr>
          </a:p>
        </p:txBody>
      </p:sp>
      <p:sp>
        <p:nvSpPr>
          <p:cNvPr id="6" name="Rectangle 5">
            <a:extLst>
              <a:ext uri="{FF2B5EF4-FFF2-40B4-BE49-F238E27FC236}">
                <a16:creationId xmlns:a16="http://schemas.microsoft.com/office/drawing/2014/main" id="{D249B511-33A2-FADE-A548-2AB4DBEF226B}"/>
              </a:ext>
            </a:extLst>
          </p:cNvPr>
          <p:cNvSpPr/>
          <p:nvPr/>
        </p:nvSpPr>
        <p:spPr>
          <a:xfrm>
            <a:off x="2011679" y="924644"/>
            <a:ext cx="8168640" cy="5731727"/>
          </a:xfrm>
          <a:prstGeom prst="rect">
            <a:avLst/>
          </a:prstGeom>
          <a:solidFill>
            <a:srgbClr val="FFFFFF">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5C1096F9-806E-E136-DFEE-B15B439C7F7B}"/>
              </a:ext>
            </a:extLst>
          </p:cNvPr>
          <p:cNvSpPr txBox="1"/>
          <p:nvPr/>
        </p:nvSpPr>
        <p:spPr>
          <a:xfrm>
            <a:off x="2011680" y="3275766"/>
            <a:ext cx="8168640" cy="369332"/>
          </a:xfrm>
          <a:prstGeom prst="rect">
            <a:avLst/>
          </a:prstGeom>
          <a:solidFill>
            <a:srgbClr val="DCD7FA"/>
          </a:solidFill>
          <a:ln w="3175">
            <a:noFill/>
          </a:ln>
        </p:spPr>
        <p:txBody>
          <a:bodyPr wrap="square" rtlCol="0">
            <a:spAutoFit/>
          </a:bodyPr>
          <a:lstStyle/>
          <a:p>
            <a:pPr algn="ctr"/>
            <a:r>
              <a:rPr lang="fr-FR" dirty="0">
                <a:latin typeface="Roboto Light" panose="02000000000000000000" pitchFamily="2" charset="0"/>
                <a:ea typeface="Roboto Light" panose="02000000000000000000" pitchFamily="2" charset="0"/>
              </a:rPr>
              <a:t>6 SERUMS x 23 CREAMS = 138 POSSIBLE COMBINATIONS</a:t>
            </a:r>
          </a:p>
        </p:txBody>
      </p:sp>
    </p:spTree>
    <p:extLst>
      <p:ext uri="{BB962C8B-B14F-4D97-AF65-F5344CB8AC3E}">
        <p14:creationId xmlns:p14="http://schemas.microsoft.com/office/powerpoint/2010/main" val="293971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9331B05-75D1-7C59-FD4C-C2296753861F}"/>
              </a:ext>
            </a:extLst>
          </p:cNvPr>
          <p:cNvPicPr>
            <a:picLocks noChangeAspect="1"/>
          </p:cNvPicPr>
          <p:nvPr/>
        </p:nvPicPr>
        <p:blipFill rotWithShape="1">
          <a:blip r:embed="rId3"/>
          <a:srcRect l="52141" t="16944" r="-714" b="16494"/>
          <a:stretch/>
        </p:blipFill>
        <p:spPr>
          <a:xfrm>
            <a:off x="7876124" y="1900358"/>
            <a:ext cx="3473659" cy="3057283"/>
          </a:xfrm>
          <a:prstGeom prst="bracePair">
            <a:avLst/>
          </a:prstGeom>
        </p:spPr>
      </p:pic>
      <p:pic>
        <p:nvPicPr>
          <p:cNvPr id="6" name="Image 5">
            <a:extLst>
              <a:ext uri="{FF2B5EF4-FFF2-40B4-BE49-F238E27FC236}">
                <a16:creationId xmlns:a16="http://schemas.microsoft.com/office/drawing/2014/main" id="{10DD648F-99E6-49E1-0EE5-021B6F4857FB}"/>
              </a:ext>
            </a:extLst>
          </p:cNvPr>
          <p:cNvPicPr>
            <a:picLocks noChangeAspect="1"/>
          </p:cNvPicPr>
          <p:nvPr/>
        </p:nvPicPr>
        <p:blipFill rotWithShape="1">
          <a:blip r:embed="rId4"/>
          <a:srcRect l="11448"/>
          <a:stretch/>
        </p:blipFill>
        <p:spPr>
          <a:xfrm>
            <a:off x="142240" y="1900358"/>
            <a:ext cx="4636105" cy="3057283"/>
          </a:xfrm>
          <a:prstGeom prst="bracePair">
            <a:avLst/>
          </a:prstGeom>
        </p:spPr>
      </p:pic>
      <p:sp>
        <p:nvSpPr>
          <p:cNvPr id="7" name="Titre 1">
            <a:extLst>
              <a:ext uri="{FF2B5EF4-FFF2-40B4-BE49-F238E27FC236}">
                <a16:creationId xmlns:a16="http://schemas.microsoft.com/office/drawing/2014/main" id="{B9526E38-B905-4AF5-7207-1619F14E90F2}"/>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Serums VS Boosters</a:t>
            </a:r>
          </a:p>
        </p:txBody>
      </p:sp>
      <p:sp>
        <p:nvSpPr>
          <p:cNvPr id="8" name="Titre 1">
            <a:extLst>
              <a:ext uri="{FF2B5EF4-FFF2-40B4-BE49-F238E27FC236}">
                <a16:creationId xmlns:a16="http://schemas.microsoft.com/office/drawing/2014/main" id="{861E1B43-41F1-86EF-0579-B969D34D1F1D}"/>
              </a:ext>
            </a:extLst>
          </p:cNvPr>
          <p:cNvSpPr txBox="1">
            <a:spLocks/>
          </p:cNvSpPr>
          <p:nvPr/>
        </p:nvSpPr>
        <p:spPr>
          <a:xfrm>
            <a:off x="5026660" y="2766217"/>
            <a:ext cx="213868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8000" dirty="0">
                <a:ln>
                  <a:solidFill>
                    <a:schemeClr val="bg1">
                      <a:lumMod val="75000"/>
                    </a:schemeClr>
                  </a:solidFill>
                </a:ln>
                <a:solidFill>
                  <a:srgbClr val="DCD7FA"/>
                </a:solidFill>
                <a:latin typeface="KyivType Sans2" panose="00000500000000000000" pitchFamily="50" charset="0"/>
              </a:rPr>
              <a:t>VS</a:t>
            </a:r>
          </a:p>
        </p:txBody>
      </p:sp>
    </p:spTree>
    <p:extLst>
      <p:ext uri="{BB962C8B-B14F-4D97-AF65-F5344CB8AC3E}">
        <p14:creationId xmlns:p14="http://schemas.microsoft.com/office/powerpoint/2010/main" val="213607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78E7C2AE-3205-C18E-AE95-C7E8D08C922A}"/>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Serums VS Boosters</a:t>
            </a:r>
          </a:p>
        </p:txBody>
      </p:sp>
      <p:sp>
        <p:nvSpPr>
          <p:cNvPr id="4" name="ZoneTexte 3">
            <a:extLst>
              <a:ext uri="{FF2B5EF4-FFF2-40B4-BE49-F238E27FC236}">
                <a16:creationId xmlns:a16="http://schemas.microsoft.com/office/drawing/2014/main" id="{6DCB12F9-0E82-AE4B-9164-B387DD029B7E}"/>
              </a:ext>
            </a:extLst>
          </p:cNvPr>
          <p:cNvSpPr txBox="1"/>
          <p:nvPr/>
        </p:nvSpPr>
        <p:spPr>
          <a:xfrm>
            <a:off x="1954312" y="4957913"/>
            <a:ext cx="1797076"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USE</a:t>
            </a:r>
          </a:p>
        </p:txBody>
      </p:sp>
      <p:sp>
        <p:nvSpPr>
          <p:cNvPr id="5" name="ZoneTexte 4">
            <a:extLst>
              <a:ext uri="{FF2B5EF4-FFF2-40B4-BE49-F238E27FC236}">
                <a16:creationId xmlns:a16="http://schemas.microsoft.com/office/drawing/2014/main" id="{D0D41E2A-C9F8-BA59-FD7B-6435F9DA04DE}"/>
              </a:ext>
            </a:extLst>
          </p:cNvPr>
          <p:cNvSpPr txBox="1"/>
          <p:nvPr/>
        </p:nvSpPr>
        <p:spPr>
          <a:xfrm>
            <a:off x="5105886" y="4968361"/>
            <a:ext cx="1980227"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FUNCTION</a:t>
            </a:r>
          </a:p>
        </p:txBody>
      </p:sp>
      <p:sp>
        <p:nvSpPr>
          <p:cNvPr id="6" name="ZoneTexte 5">
            <a:extLst>
              <a:ext uri="{FF2B5EF4-FFF2-40B4-BE49-F238E27FC236}">
                <a16:creationId xmlns:a16="http://schemas.microsoft.com/office/drawing/2014/main" id="{87B9C8B0-E7F9-3490-8401-6A0F9C28C243}"/>
              </a:ext>
            </a:extLst>
          </p:cNvPr>
          <p:cNvSpPr txBox="1"/>
          <p:nvPr/>
        </p:nvSpPr>
        <p:spPr>
          <a:xfrm>
            <a:off x="8440611" y="4968361"/>
            <a:ext cx="2575220"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CONCENTRATION AND TARGETS</a:t>
            </a:r>
          </a:p>
        </p:txBody>
      </p:sp>
      <p:pic>
        <p:nvPicPr>
          <p:cNvPr id="7" name="Graphique 6" descr="Badge 1 avec un remplissage uni">
            <a:extLst>
              <a:ext uri="{FF2B5EF4-FFF2-40B4-BE49-F238E27FC236}">
                <a16:creationId xmlns:a16="http://schemas.microsoft.com/office/drawing/2014/main" id="{DDE15FA1-75AE-605E-04FB-63B4C10F428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81706" y="3709272"/>
            <a:ext cx="914400" cy="914400"/>
          </a:xfrm>
          <a:prstGeom prst="rect">
            <a:avLst/>
          </a:prstGeom>
        </p:spPr>
      </p:pic>
      <p:pic>
        <p:nvPicPr>
          <p:cNvPr id="8" name="Graphique 7" descr="Badge avec un remplissage uni">
            <a:extLst>
              <a:ext uri="{FF2B5EF4-FFF2-40B4-BE49-F238E27FC236}">
                <a16:creationId xmlns:a16="http://schemas.microsoft.com/office/drawing/2014/main" id="{247997AB-1F59-F484-CA2C-1C74B0E341A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38799" y="3711499"/>
            <a:ext cx="914400" cy="914400"/>
          </a:xfrm>
          <a:prstGeom prst="rect">
            <a:avLst/>
          </a:prstGeom>
        </p:spPr>
      </p:pic>
      <p:pic>
        <p:nvPicPr>
          <p:cNvPr id="9" name="Graphique 8" descr="Badge 3 avec un remplissage uni">
            <a:extLst>
              <a:ext uri="{FF2B5EF4-FFF2-40B4-BE49-F238E27FC236}">
                <a16:creationId xmlns:a16="http://schemas.microsoft.com/office/drawing/2014/main" id="{92E8558B-E2AA-8E6C-90B9-D1131507C1B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099111" y="3709272"/>
            <a:ext cx="914400" cy="914400"/>
          </a:xfrm>
          <a:prstGeom prst="rect">
            <a:avLst/>
          </a:prstGeom>
        </p:spPr>
      </p:pic>
      <p:sp>
        <p:nvSpPr>
          <p:cNvPr id="10" name="Google Shape;809;p78">
            <a:extLst>
              <a:ext uri="{FF2B5EF4-FFF2-40B4-BE49-F238E27FC236}">
                <a16:creationId xmlns:a16="http://schemas.microsoft.com/office/drawing/2014/main" id="{D1A33337-B817-5F03-4F09-9E444BE5563C}"/>
              </a:ext>
            </a:extLst>
          </p:cNvPr>
          <p:cNvSpPr txBox="1"/>
          <p:nvPr/>
        </p:nvSpPr>
        <p:spPr>
          <a:xfrm>
            <a:off x="1756779" y="925505"/>
            <a:ext cx="8678441" cy="358969"/>
          </a:xfrm>
          <a:prstGeom prst="rect">
            <a:avLst/>
          </a:prstGeom>
          <a:noFill/>
          <a:ln>
            <a:noFill/>
          </a:ln>
        </p:spPr>
        <p:txBody>
          <a:bodyPr spcFirstLastPara="1" wrap="square" lIns="91433" tIns="45700" rIns="91433" bIns="45700" anchor="t" anchorCtr="0">
            <a:spAutoFit/>
          </a:bodyPr>
          <a:lstStyle/>
          <a:p>
            <a:pPr marL="279393" algn="ctr">
              <a:buClr>
                <a:srgbClr val="00B050"/>
              </a:buClr>
              <a:buSzPts val="1300"/>
            </a:pPr>
            <a:r>
              <a:rPr lang="fr-FR" sz="1733" dirty="0">
                <a:solidFill>
                  <a:srgbClr val="3A3838"/>
                </a:solidFill>
                <a:latin typeface="Roboto Light"/>
                <a:ea typeface="Roboto Light"/>
                <a:cs typeface="Roboto Light"/>
                <a:sym typeface="Roboto Light"/>
              </a:rPr>
              <a:t>What are the main differences between serums and boosters?</a:t>
            </a:r>
            <a:endParaRPr i="1" dirty="0">
              <a:solidFill>
                <a:srgbClr val="3A3838"/>
              </a:solidFill>
              <a:latin typeface="Roboto Light"/>
              <a:ea typeface="Roboto Light"/>
              <a:cs typeface="Roboto Light"/>
              <a:sym typeface="Roboto Light"/>
            </a:endParaRPr>
          </a:p>
        </p:txBody>
      </p:sp>
      <p:sp>
        <p:nvSpPr>
          <p:cNvPr id="2" name="Rectangle 1">
            <a:extLst>
              <a:ext uri="{FF2B5EF4-FFF2-40B4-BE49-F238E27FC236}">
                <a16:creationId xmlns:a16="http://schemas.microsoft.com/office/drawing/2014/main" id="{45DDAFDE-708D-BAF8-39B8-FB1B7533E95D}"/>
              </a:ext>
            </a:extLst>
          </p:cNvPr>
          <p:cNvSpPr/>
          <p:nvPr/>
        </p:nvSpPr>
        <p:spPr>
          <a:xfrm>
            <a:off x="1954312" y="5479862"/>
            <a:ext cx="1797076" cy="1200329"/>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Serums are often used directly on the skin under a cream, while boosters are added to a cream to enhance its benefits.</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11" name="Rectangle 10">
            <a:extLst>
              <a:ext uri="{FF2B5EF4-FFF2-40B4-BE49-F238E27FC236}">
                <a16:creationId xmlns:a16="http://schemas.microsoft.com/office/drawing/2014/main" id="{95E2CED7-7DF0-B3BE-AC74-39AF11134A43}"/>
              </a:ext>
            </a:extLst>
          </p:cNvPr>
          <p:cNvSpPr/>
          <p:nvPr/>
        </p:nvSpPr>
        <p:spPr>
          <a:xfrm>
            <a:off x="5105885" y="5479862"/>
            <a:ext cx="1980227" cy="1384995"/>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Serums act as specific intensive treatments, while boosters offer the flexibility to enrich a skincare product from time to time according to the skin's needs.</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12" name="Rectangle 11">
            <a:extLst>
              <a:ext uri="{FF2B5EF4-FFF2-40B4-BE49-F238E27FC236}">
                <a16:creationId xmlns:a16="http://schemas.microsoft.com/office/drawing/2014/main" id="{F8182746-5765-19C8-227C-E4AAB9E37E8D}"/>
              </a:ext>
            </a:extLst>
          </p:cNvPr>
          <p:cNvSpPr/>
          <p:nvPr/>
        </p:nvSpPr>
        <p:spPr>
          <a:xfrm>
            <a:off x="8440609" y="5479862"/>
            <a:ext cx="2575220" cy="830997"/>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Boosters are particularly concentrated for a single objective, while serums are multi-benefit and can target complex issues.</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pic>
        <p:nvPicPr>
          <p:cNvPr id="14" name="Image 13">
            <a:extLst>
              <a:ext uri="{FF2B5EF4-FFF2-40B4-BE49-F238E27FC236}">
                <a16:creationId xmlns:a16="http://schemas.microsoft.com/office/drawing/2014/main" id="{04A6C8DC-330A-CB90-5CB9-BDE351BD4A39}"/>
              </a:ext>
            </a:extLst>
          </p:cNvPr>
          <p:cNvPicPr>
            <a:picLocks noChangeAspect="1"/>
          </p:cNvPicPr>
          <p:nvPr/>
        </p:nvPicPr>
        <p:blipFill rotWithShape="1">
          <a:blip r:embed="rId9"/>
          <a:srcRect l="4337" t="43021" r="7892" b="14055"/>
          <a:stretch/>
        </p:blipFill>
        <p:spPr>
          <a:xfrm>
            <a:off x="3842606" y="1489508"/>
            <a:ext cx="4506787" cy="2191700"/>
          </a:xfrm>
          <a:prstGeom prst="rect">
            <a:avLst/>
          </a:prstGeom>
        </p:spPr>
      </p:pic>
    </p:spTree>
    <p:extLst>
      <p:ext uri="{BB962C8B-B14F-4D97-AF65-F5344CB8AC3E}">
        <p14:creationId xmlns:p14="http://schemas.microsoft.com/office/powerpoint/2010/main" val="227634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BE53C1CD-46FF-0AB3-139F-81095B1B4718}"/>
              </a:ext>
            </a:extLst>
          </p:cNvPr>
          <p:cNvSpPr>
            <a:spLocks noGrp="1"/>
          </p:cNvSpPr>
          <p:nvPr>
            <p:ph type="title"/>
          </p:nvPr>
        </p:nvSpPr>
        <p:spPr>
          <a:xfrm>
            <a:off x="838200" y="714165"/>
            <a:ext cx="10515600" cy="1325563"/>
          </a:xfrm>
        </p:spPr>
        <p:txBody>
          <a:bodyPr vert="horz" lIns="91440" tIns="45720" rIns="91440" bIns="45720" rtlCol="0" anchor="ctr">
            <a:normAutofit fontScale="90000"/>
          </a:bodyPr>
          <a:lstStyle/>
          <a:p>
            <a:pPr algn="ctr"/>
            <a:r>
              <a:rPr lang="fr-FR" sz="4000" dirty="0">
                <a:latin typeface="KyivType Sans2" panose="00000500000000000000" pitchFamily="50" charset="0"/>
              </a:rPr>
              <a:t>Why use a serum </a:t>
            </a:r>
            <a:br>
              <a:rPr lang="fr-FR" sz="4000" dirty="0">
                <a:latin typeface="KyivType Sans2" panose="00000500000000000000" pitchFamily="50" charset="0"/>
              </a:rPr>
            </a:br>
            <a:r>
              <a:rPr lang="fr-FR" sz="4000" dirty="0">
                <a:latin typeface="KyivType Sans2" panose="00000500000000000000" pitchFamily="50" charset="0"/>
              </a:rPr>
              <a:t>under a </a:t>
            </a:r>
            <a:r>
              <a:rPr lang="fr-FR" sz="5400" b="1" dirty="0">
                <a:latin typeface="KyivType Sans2" panose="00000500000000000000" pitchFamily="50" charset="0"/>
              </a:rPr>
              <a:t>cream</a:t>
            </a:r>
            <a:r>
              <a:rPr lang="fr-FR" sz="4000" dirty="0">
                <a:latin typeface="KyivType Sans2" panose="00000500000000000000" pitchFamily="50" charset="0"/>
              </a:rPr>
              <a:t>?</a:t>
            </a:r>
          </a:p>
        </p:txBody>
      </p:sp>
      <p:pic>
        <p:nvPicPr>
          <p:cNvPr id="9" name="Image 8">
            <a:extLst>
              <a:ext uri="{FF2B5EF4-FFF2-40B4-BE49-F238E27FC236}">
                <a16:creationId xmlns:a16="http://schemas.microsoft.com/office/drawing/2014/main" id="{98C68C13-269B-3A83-0E26-69EAD8A28A2E}"/>
              </a:ext>
            </a:extLst>
          </p:cNvPr>
          <p:cNvPicPr>
            <a:picLocks noChangeAspect="1"/>
          </p:cNvPicPr>
          <p:nvPr/>
        </p:nvPicPr>
        <p:blipFill rotWithShape="1">
          <a:blip r:embed="rId3"/>
          <a:srcRect l="11448"/>
          <a:stretch/>
        </p:blipFill>
        <p:spPr>
          <a:xfrm>
            <a:off x="2634947" y="2293212"/>
            <a:ext cx="6922105" cy="4564788"/>
          </a:xfrm>
          <a:prstGeom prst="bracePair">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71C1E9-F7DA-5848-C66F-7AC46B745D4A}"/>
              </a:ext>
            </a:extLst>
          </p:cNvPr>
          <p:cNvSpPr/>
          <p:nvPr/>
        </p:nvSpPr>
        <p:spPr>
          <a:xfrm>
            <a:off x="105230" y="6031309"/>
            <a:ext cx="298881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rPr>
              <a:t>DEFENCE </a:t>
            </a:r>
            <a:r>
              <a:rPr lang="fr-FR" sz="1600" b="1" dirty="0">
                <a:solidFill>
                  <a:schemeClr val="tx1">
                    <a:lumMod val="75000"/>
                    <a:lumOff val="25000"/>
                  </a:schemeClr>
                </a:solidFill>
                <a:latin typeface="Roboto Light" panose="02000000000000000000" pitchFamily="2" charset="0"/>
                <a:ea typeface="Roboto Light" panose="02000000000000000000" pitchFamily="2" charset="0"/>
              </a:rPr>
              <a:t>+</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sp>
        <p:nvSpPr>
          <p:cNvPr id="3" name="Rectangle 2">
            <a:extLst>
              <a:ext uri="{FF2B5EF4-FFF2-40B4-BE49-F238E27FC236}">
                <a16:creationId xmlns:a16="http://schemas.microsoft.com/office/drawing/2014/main" id="{0636EC7B-0931-7C45-599C-B3751EBA21A2}"/>
              </a:ext>
            </a:extLst>
          </p:cNvPr>
          <p:cNvSpPr/>
          <p:nvPr/>
        </p:nvSpPr>
        <p:spPr>
          <a:xfrm>
            <a:off x="3173938" y="5986051"/>
            <a:ext cx="308171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rPr>
              <a:t>HYDRA +</a:t>
            </a:r>
          </a:p>
        </p:txBody>
      </p:sp>
      <p:sp>
        <p:nvSpPr>
          <p:cNvPr id="4" name="Rectangle 3">
            <a:extLst>
              <a:ext uri="{FF2B5EF4-FFF2-40B4-BE49-F238E27FC236}">
                <a16:creationId xmlns:a16="http://schemas.microsoft.com/office/drawing/2014/main" id="{E2793733-DFFF-F688-53BF-8D9E5209D7C2}"/>
              </a:ext>
            </a:extLst>
          </p:cNvPr>
          <p:cNvSpPr/>
          <p:nvPr/>
        </p:nvSpPr>
        <p:spPr>
          <a:xfrm>
            <a:off x="6142617" y="6000589"/>
            <a:ext cx="308171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rPr>
              <a:t>NUTRI +</a:t>
            </a:r>
          </a:p>
        </p:txBody>
      </p:sp>
      <p:sp>
        <p:nvSpPr>
          <p:cNvPr id="5" name="Rectangle 4">
            <a:extLst>
              <a:ext uri="{FF2B5EF4-FFF2-40B4-BE49-F238E27FC236}">
                <a16:creationId xmlns:a16="http://schemas.microsoft.com/office/drawing/2014/main" id="{2E2A8311-669E-ED75-4B90-147DA1F0119F}"/>
              </a:ext>
            </a:extLst>
          </p:cNvPr>
          <p:cNvSpPr/>
          <p:nvPr/>
        </p:nvSpPr>
        <p:spPr>
          <a:xfrm>
            <a:off x="9140621" y="6004293"/>
            <a:ext cx="302283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LIFT </a:t>
            </a:r>
            <a:r>
              <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rPr>
              <a:t>+ </a:t>
            </a:r>
          </a:p>
        </p:txBody>
      </p:sp>
      <p:sp>
        <p:nvSpPr>
          <p:cNvPr id="6" name="Rectangle 5">
            <a:extLst>
              <a:ext uri="{FF2B5EF4-FFF2-40B4-BE49-F238E27FC236}">
                <a16:creationId xmlns:a16="http://schemas.microsoft.com/office/drawing/2014/main" id="{FE618479-2421-A0EA-6D8B-861F3F33126A}"/>
              </a:ext>
            </a:extLst>
          </p:cNvPr>
          <p:cNvSpPr/>
          <p:nvPr/>
        </p:nvSpPr>
        <p:spPr>
          <a:xfrm rot="5400000">
            <a:off x="5697708" y="-3906895"/>
            <a:ext cx="710376" cy="11898532"/>
          </a:xfrm>
          <a:prstGeom prst="rect">
            <a:avLst/>
          </a:prstGeom>
          <a:solidFill>
            <a:srgbClr val="DCD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 name="Connecteur droit 7">
            <a:extLst>
              <a:ext uri="{FF2B5EF4-FFF2-40B4-BE49-F238E27FC236}">
                <a16:creationId xmlns:a16="http://schemas.microsoft.com/office/drawing/2014/main" id="{71F058D9-2255-39F3-32A7-42F9DB8629FD}"/>
              </a:ext>
            </a:extLst>
          </p:cNvPr>
          <p:cNvCxnSpPr>
            <a:cxnSpLocks/>
          </p:cNvCxnSpPr>
          <p:nvPr/>
        </p:nvCxnSpPr>
        <p:spPr>
          <a:xfrm>
            <a:off x="6132299" y="1710429"/>
            <a:ext cx="0" cy="432015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31DC92D1-664C-74AD-EB1E-FDD8B2AD3740}"/>
              </a:ext>
            </a:extLst>
          </p:cNvPr>
          <p:cNvCxnSpPr>
            <a:cxnSpLocks/>
          </p:cNvCxnSpPr>
          <p:nvPr/>
        </p:nvCxnSpPr>
        <p:spPr>
          <a:xfrm>
            <a:off x="3083722" y="1710429"/>
            <a:ext cx="0" cy="432015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23A886A2-190F-02E4-F691-E644D5FCBC9A}"/>
              </a:ext>
            </a:extLst>
          </p:cNvPr>
          <p:cNvCxnSpPr>
            <a:cxnSpLocks/>
          </p:cNvCxnSpPr>
          <p:nvPr/>
        </p:nvCxnSpPr>
        <p:spPr>
          <a:xfrm>
            <a:off x="9016990" y="1710429"/>
            <a:ext cx="0" cy="432015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21D949E-4D9C-75FE-C3E2-98DAF4D71B2B}"/>
              </a:ext>
            </a:extLst>
          </p:cNvPr>
          <p:cNvSpPr/>
          <p:nvPr/>
        </p:nvSpPr>
        <p:spPr>
          <a:xfrm>
            <a:off x="117729" y="1679994"/>
            <a:ext cx="2994455"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600" dirty="0">
                <a:solidFill>
                  <a:schemeClr val="tx1">
                    <a:lumMod val="75000"/>
                    <a:lumOff val="25000"/>
                  </a:schemeClr>
                </a:solidFill>
                <a:latin typeface="Roboto Light" panose="02000000000000000000" pitchFamily="2" charset="0"/>
                <a:ea typeface="Roboto Light" panose="02000000000000000000" pitchFamily="2" charset="0"/>
              </a:rPr>
              <a:t>PROTECTING</a:t>
            </a:r>
          </a:p>
        </p:txBody>
      </p:sp>
      <p:sp>
        <p:nvSpPr>
          <p:cNvPr id="12" name="Rectangle 11">
            <a:extLst>
              <a:ext uri="{FF2B5EF4-FFF2-40B4-BE49-F238E27FC236}">
                <a16:creationId xmlns:a16="http://schemas.microsoft.com/office/drawing/2014/main" id="{410C392D-F4D3-3FC8-EBB7-D8B944E394DC}"/>
              </a:ext>
            </a:extLst>
          </p:cNvPr>
          <p:cNvSpPr/>
          <p:nvPr/>
        </p:nvSpPr>
        <p:spPr>
          <a:xfrm>
            <a:off x="3179845" y="1668455"/>
            <a:ext cx="3031372"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600" dirty="0">
                <a:solidFill>
                  <a:schemeClr val="tx1">
                    <a:lumMod val="75000"/>
                    <a:lumOff val="25000"/>
                  </a:schemeClr>
                </a:solidFill>
                <a:latin typeface="Roboto Light" panose="02000000000000000000" pitchFamily="2" charset="0"/>
                <a:ea typeface="Roboto Light" panose="02000000000000000000" pitchFamily="2" charset="0"/>
              </a:rPr>
              <a:t>HYDRATING</a:t>
            </a:r>
          </a:p>
        </p:txBody>
      </p:sp>
      <p:sp>
        <p:nvSpPr>
          <p:cNvPr id="13" name="Rectangle 12">
            <a:extLst>
              <a:ext uri="{FF2B5EF4-FFF2-40B4-BE49-F238E27FC236}">
                <a16:creationId xmlns:a16="http://schemas.microsoft.com/office/drawing/2014/main" id="{21E46452-3E37-2858-89E5-5C5B97E4392D}"/>
              </a:ext>
            </a:extLst>
          </p:cNvPr>
          <p:cNvSpPr/>
          <p:nvPr/>
        </p:nvSpPr>
        <p:spPr>
          <a:xfrm>
            <a:off x="6089970" y="1701719"/>
            <a:ext cx="3047998"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lumMod val="75000"/>
                    <a:lumOff val="25000"/>
                  </a:schemeClr>
                </a:solidFill>
                <a:latin typeface="Roboto Light" panose="02000000000000000000" pitchFamily="2" charset="0"/>
                <a:ea typeface="Roboto Light" panose="02000000000000000000" pitchFamily="2" charset="0"/>
              </a:rPr>
              <a:t>NOURISHING</a:t>
            </a:r>
          </a:p>
        </p:txBody>
      </p:sp>
      <p:sp>
        <p:nvSpPr>
          <p:cNvPr id="14" name="Rectangle 13">
            <a:extLst>
              <a:ext uri="{FF2B5EF4-FFF2-40B4-BE49-F238E27FC236}">
                <a16:creationId xmlns:a16="http://schemas.microsoft.com/office/drawing/2014/main" id="{B92D2549-44E8-236A-58D7-2FABB6B63076}"/>
              </a:ext>
            </a:extLst>
          </p:cNvPr>
          <p:cNvSpPr/>
          <p:nvPr/>
        </p:nvSpPr>
        <p:spPr>
          <a:xfrm>
            <a:off x="9043250" y="1689155"/>
            <a:ext cx="3031219"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lumMod val="75000"/>
                    <a:lumOff val="25000"/>
                  </a:schemeClr>
                </a:solidFill>
                <a:effectLst/>
                <a:uLnTx/>
                <a:uFillTx/>
                <a:latin typeface="Roboto Light" panose="02000000000000000000" pitchFamily="2" charset="0"/>
                <a:ea typeface="Roboto Light" panose="02000000000000000000" pitchFamily="2" charset="0"/>
              </a:rPr>
              <a:t>FIRMING</a:t>
            </a:r>
          </a:p>
        </p:txBody>
      </p:sp>
      <p:sp>
        <p:nvSpPr>
          <p:cNvPr id="15" name="Rectangle 14">
            <a:extLst>
              <a:ext uri="{FF2B5EF4-FFF2-40B4-BE49-F238E27FC236}">
                <a16:creationId xmlns:a16="http://schemas.microsoft.com/office/drawing/2014/main" id="{AF057F39-1282-287E-B57C-79D875413FB5}"/>
              </a:ext>
            </a:extLst>
          </p:cNvPr>
          <p:cNvSpPr/>
          <p:nvPr/>
        </p:nvSpPr>
        <p:spPr>
          <a:xfrm>
            <a:off x="134481" y="1006236"/>
            <a:ext cx="1219200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i="1" dirty="0">
                <a:solidFill>
                  <a:prstClr val="black"/>
                </a:solidFill>
                <a:latin typeface="Roboto Light" panose="02000000000000000000" pitchFamily="2" charset="0"/>
                <a:ea typeface="Roboto Light" panose="02000000000000000000" pitchFamily="2" charset="0"/>
              </a:rPr>
              <a:t>Boosters </a:t>
            </a:r>
            <a:r>
              <a:rPr kumimoji="0" lang="fr-FR" sz="1600" b="0" i="1"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to meet the needs of the moment </a:t>
            </a:r>
            <a:r>
              <a:rPr kumimoji="0" lang="fr-FR" sz="1600" b="0" i="1" u="none" strike="noStrike" kern="1200" cap="none" spc="0" normalizeH="0" noProof="0" dirty="0">
                <a:ln>
                  <a:noFill/>
                </a:ln>
                <a:solidFill>
                  <a:prstClr val="black"/>
                </a:solidFill>
                <a:effectLst/>
                <a:uLnTx/>
                <a:uFillTx/>
                <a:latin typeface="Roboto Light" panose="02000000000000000000" pitchFamily="2" charset="0"/>
                <a:ea typeface="Roboto Light" panose="02000000000000000000" pitchFamily="2" charset="0"/>
              </a:rPr>
              <a:t>and personalise your cream</a:t>
            </a:r>
            <a:endParaRPr kumimoji="0" lang="fr-FR" sz="1600" b="0" i="1"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endParaRPr>
          </a:p>
        </p:txBody>
      </p:sp>
      <p:sp>
        <p:nvSpPr>
          <p:cNvPr id="17" name="Espace réservé du titre 1">
            <a:extLst>
              <a:ext uri="{FF2B5EF4-FFF2-40B4-BE49-F238E27FC236}">
                <a16:creationId xmlns:a16="http://schemas.microsoft.com/office/drawing/2014/main" id="{A04F2FE1-4EF5-CB68-79B2-97FBA4E42EF8}"/>
              </a:ext>
            </a:extLst>
          </p:cNvPr>
          <p:cNvSpPr txBox="1">
            <a:spLocks/>
          </p:cNvSpPr>
          <p:nvPr/>
        </p:nvSpPr>
        <p:spPr>
          <a:xfrm>
            <a:off x="2269892" y="231168"/>
            <a:ext cx="7608628" cy="734225"/>
          </a:xfrm>
          <a:prstGeom prst="rect">
            <a:avLst/>
          </a:prstGeom>
        </p:spPr>
        <p:txBody>
          <a:bodyPr vert="horz" lIns="91440" tIns="45720" rIns="91440" bIns="45720" rtlCol="0" anchor="ctr">
            <a:noAutofit/>
          </a:bodyPr>
          <a:lstStyle>
            <a:lvl1pPr algn="ctr">
              <a:lnSpc>
                <a:spcPct val="90000"/>
              </a:lnSpc>
              <a:spcBef>
                <a:spcPct val="0"/>
              </a:spcBef>
              <a:buNone/>
              <a:defRPr sz="2800">
                <a:latin typeface="KyivType Sans2" panose="00000500000000000000" pitchFamily="50" charset="0"/>
                <a:ea typeface="+mj-ea"/>
                <a:cs typeface="+mj-cs"/>
              </a:defRPr>
            </a:lvl1pPr>
          </a:lstStyle>
          <a:p>
            <a:r>
              <a:rPr lang="fr-FR" dirty="0"/>
              <a:t>BOOSTERS </a:t>
            </a:r>
          </a:p>
        </p:txBody>
      </p:sp>
      <p:pic>
        <p:nvPicPr>
          <p:cNvPr id="18" name="Picture 4">
            <a:extLst>
              <a:ext uri="{FF2B5EF4-FFF2-40B4-BE49-F238E27FC236}">
                <a16:creationId xmlns:a16="http://schemas.microsoft.com/office/drawing/2014/main" id="{C0417161-470F-9F4B-2998-043056C721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080" t="32358" r="34560" b="6025"/>
          <a:stretch/>
        </p:blipFill>
        <p:spPr bwMode="auto">
          <a:xfrm>
            <a:off x="80781" y="2741632"/>
            <a:ext cx="1119484" cy="31016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C46BE448-F022-EEC8-7AA2-0755F6C9C6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120" t="32104" r="31200" b="5513"/>
          <a:stretch/>
        </p:blipFill>
        <p:spPr bwMode="auto">
          <a:xfrm>
            <a:off x="3089615" y="2811534"/>
            <a:ext cx="1281442" cy="31823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a16="http://schemas.microsoft.com/office/drawing/2014/main" id="{33A88451-9E36-6460-56B7-EF37000D91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320" t="32358" r="33360" b="6025"/>
          <a:stretch/>
        </p:blipFill>
        <p:spPr bwMode="auto">
          <a:xfrm>
            <a:off x="9076245" y="2837325"/>
            <a:ext cx="1154007" cy="31078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57D6AD98-9957-F8FF-D850-2398EE9C85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280" t="31952" r="34800" b="6024"/>
          <a:stretch/>
        </p:blipFill>
        <p:spPr bwMode="auto">
          <a:xfrm>
            <a:off x="6197597" y="2733774"/>
            <a:ext cx="1100797" cy="32084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ngredient-polyphenols-d-ecorce-de-pin">
            <a:extLst>
              <a:ext uri="{FF2B5EF4-FFF2-40B4-BE49-F238E27FC236}">
                <a16:creationId xmlns:a16="http://schemas.microsoft.com/office/drawing/2014/main" id="{6CF6D21C-8E22-8F0D-4D7D-E3F2FBF14C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0888" y="3334744"/>
            <a:ext cx="885700" cy="6436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ngredient-pca">
            <a:extLst>
              <a:ext uri="{FF2B5EF4-FFF2-40B4-BE49-F238E27FC236}">
                <a16:creationId xmlns:a16="http://schemas.microsoft.com/office/drawing/2014/main" id="{4FE79035-922F-8285-6C81-13774A3B9C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7222" y="3224074"/>
            <a:ext cx="597108" cy="6704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ngrédient-romarin">
            <a:extLst>
              <a:ext uri="{FF2B5EF4-FFF2-40B4-BE49-F238E27FC236}">
                <a16:creationId xmlns:a16="http://schemas.microsoft.com/office/drawing/2014/main" id="{1E6F47B7-A86E-4198-510A-4BCB404F5D8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168015">
            <a:off x="10496378" y="3195717"/>
            <a:ext cx="1159844" cy="750033"/>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descr="Une image contenant plante, décoré&#10;&#10;Description générée automatiquement">
            <a:extLst>
              <a:ext uri="{FF2B5EF4-FFF2-40B4-BE49-F238E27FC236}">
                <a16:creationId xmlns:a16="http://schemas.microsoft.com/office/drawing/2014/main" id="{3CBA2769-ADBE-3217-7B8E-B38B805BAC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76486" y="3396169"/>
            <a:ext cx="1069580" cy="577742"/>
          </a:xfrm>
          <a:prstGeom prst="rect">
            <a:avLst/>
          </a:prstGeom>
        </p:spPr>
      </p:pic>
      <p:sp>
        <p:nvSpPr>
          <p:cNvPr id="26" name="ZoneTexte 25">
            <a:extLst>
              <a:ext uri="{FF2B5EF4-FFF2-40B4-BE49-F238E27FC236}">
                <a16:creationId xmlns:a16="http://schemas.microsoft.com/office/drawing/2014/main" id="{31921D87-C768-9C4A-3172-2A6E3085897A}"/>
              </a:ext>
            </a:extLst>
          </p:cNvPr>
          <p:cNvSpPr txBox="1"/>
          <p:nvPr/>
        </p:nvSpPr>
        <p:spPr>
          <a:xfrm>
            <a:off x="1288453" y="2632296"/>
            <a:ext cx="1843024" cy="584775"/>
          </a:xfrm>
          <a:prstGeom prst="rect">
            <a:avLst/>
          </a:prstGeom>
          <a:noFill/>
        </p:spPr>
        <p:txBody>
          <a:bodyPr wrap="square" rtlCol="0">
            <a:spAutoFit/>
          </a:bodyPr>
          <a:lstStyle/>
          <a:p>
            <a:pPr algn="ctr"/>
            <a:r>
              <a:rPr lang="fr-FR" sz="1600" dirty="0">
                <a:latin typeface="Roboto Light" panose="02000000000000000000" pitchFamily="2" charset="0"/>
                <a:ea typeface="Roboto Light" panose="02000000000000000000" pitchFamily="2" charset="0"/>
              </a:rPr>
              <a:t>Pine </a:t>
            </a:r>
            <a:r>
              <a:rPr lang="fr-FR" sz="1600" dirty="0" err="1">
                <a:latin typeface="Roboto Light" panose="02000000000000000000" pitchFamily="2" charset="0"/>
                <a:ea typeface="Roboto Light" panose="02000000000000000000" pitchFamily="2" charset="0"/>
              </a:rPr>
              <a:t>bark</a:t>
            </a:r>
            <a:r>
              <a:rPr lang="fr-FR" sz="1600" dirty="0">
                <a:latin typeface="Roboto Light" panose="02000000000000000000" pitchFamily="2" charset="0"/>
                <a:ea typeface="Roboto Light" panose="02000000000000000000" pitchFamily="2" charset="0"/>
              </a:rPr>
              <a:t> </a:t>
            </a:r>
            <a:r>
              <a:rPr lang="fr-FR" sz="1600" dirty="0" err="1">
                <a:latin typeface="Roboto Light" panose="02000000000000000000" pitchFamily="2" charset="0"/>
                <a:ea typeface="Roboto Light" panose="02000000000000000000" pitchFamily="2" charset="0"/>
              </a:rPr>
              <a:t>polyphenols</a:t>
            </a:r>
            <a:r>
              <a:rPr lang="fr-FR" sz="1600" dirty="0">
                <a:latin typeface="Roboto Light" panose="02000000000000000000" pitchFamily="2" charset="0"/>
                <a:ea typeface="Roboto Light" panose="02000000000000000000" pitchFamily="2" charset="0"/>
              </a:rPr>
              <a:t> </a:t>
            </a:r>
          </a:p>
        </p:txBody>
      </p:sp>
      <p:sp>
        <p:nvSpPr>
          <p:cNvPr id="27" name="ZoneTexte 26">
            <a:extLst>
              <a:ext uri="{FF2B5EF4-FFF2-40B4-BE49-F238E27FC236}">
                <a16:creationId xmlns:a16="http://schemas.microsoft.com/office/drawing/2014/main" id="{9A0EDF7C-B89F-B59A-0B07-F5D9890024D0}"/>
              </a:ext>
            </a:extLst>
          </p:cNvPr>
          <p:cNvSpPr txBox="1"/>
          <p:nvPr/>
        </p:nvSpPr>
        <p:spPr>
          <a:xfrm>
            <a:off x="4802319" y="2730407"/>
            <a:ext cx="977140" cy="338554"/>
          </a:xfrm>
          <a:prstGeom prst="rect">
            <a:avLst/>
          </a:prstGeom>
          <a:noFill/>
        </p:spPr>
        <p:txBody>
          <a:bodyPr wrap="square" rtlCol="0">
            <a:spAutoFit/>
          </a:bodyPr>
          <a:lstStyle/>
          <a:p>
            <a:pPr algn="ctr"/>
            <a:r>
              <a:rPr lang="fr-FR" sz="1600" dirty="0">
                <a:latin typeface="Roboto Light" panose="02000000000000000000" pitchFamily="2" charset="0"/>
                <a:ea typeface="Roboto Light" panose="02000000000000000000" pitchFamily="2" charset="0"/>
              </a:rPr>
              <a:t>PCA</a:t>
            </a:r>
          </a:p>
        </p:txBody>
      </p:sp>
      <p:sp>
        <p:nvSpPr>
          <p:cNvPr id="28" name="ZoneTexte 27">
            <a:extLst>
              <a:ext uri="{FF2B5EF4-FFF2-40B4-BE49-F238E27FC236}">
                <a16:creationId xmlns:a16="http://schemas.microsoft.com/office/drawing/2014/main" id="{6D42019E-780E-017C-EACE-21AE35EFD6B8}"/>
              </a:ext>
            </a:extLst>
          </p:cNvPr>
          <p:cNvSpPr txBox="1"/>
          <p:nvPr/>
        </p:nvSpPr>
        <p:spPr>
          <a:xfrm>
            <a:off x="7282574" y="2699528"/>
            <a:ext cx="1783646" cy="338554"/>
          </a:xfrm>
          <a:prstGeom prst="rect">
            <a:avLst/>
          </a:prstGeom>
          <a:noFill/>
        </p:spPr>
        <p:txBody>
          <a:bodyPr wrap="square" rtlCol="0">
            <a:spAutoFit/>
          </a:bodyPr>
          <a:lstStyle/>
          <a:p>
            <a:pPr algn="ctr"/>
            <a:r>
              <a:rPr lang="fr-FR" sz="1600" dirty="0" err="1">
                <a:latin typeface="Roboto Light" panose="02000000000000000000" pitchFamily="2" charset="0"/>
                <a:ea typeface="Roboto Light" panose="02000000000000000000" pitchFamily="2" charset="0"/>
              </a:rPr>
              <a:t>Cereal</a:t>
            </a:r>
            <a:r>
              <a:rPr lang="fr-FR" sz="1600" dirty="0">
                <a:latin typeface="Roboto Light" panose="02000000000000000000" pitchFamily="2" charset="0"/>
                <a:ea typeface="Roboto Light" panose="02000000000000000000" pitchFamily="2" charset="0"/>
              </a:rPr>
              <a:t> </a:t>
            </a:r>
            <a:r>
              <a:rPr lang="fr-FR" sz="1600" dirty="0" err="1">
                <a:latin typeface="Roboto Light" panose="02000000000000000000" pitchFamily="2" charset="0"/>
                <a:ea typeface="Roboto Light" panose="02000000000000000000" pitchFamily="2" charset="0"/>
              </a:rPr>
              <a:t>germ</a:t>
            </a:r>
            <a:r>
              <a:rPr lang="fr-FR" sz="1600" dirty="0">
                <a:latin typeface="Roboto Light" panose="02000000000000000000" pitchFamily="2" charset="0"/>
                <a:ea typeface="Roboto Light" panose="02000000000000000000" pitchFamily="2" charset="0"/>
              </a:rPr>
              <a:t> </a:t>
            </a:r>
            <a:r>
              <a:rPr lang="fr-FR" sz="1600" dirty="0" err="1">
                <a:latin typeface="Roboto Light" panose="02000000000000000000" pitchFamily="2" charset="0"/>
                <a:ea typeface="Roboto Light" panose="02000000000000000000" pitchFamily="2" charset="0"/>
              </a:rPr>
              <a:t>oil</a:t>
            </a:r>
            <a:endParaRPr lang="fr-FR" sz="1600" dirty="0">
              <a:latin typeface="Roboto Light" panose="02000000000000000000" pitchFamily="2" charset="0"/>
              <a:ea typeface="Roboto Light" panose="02000000000000000000" pitchFamily="2" charset="0"/>
            </a:endParaRPr>
          </a:p>
        </p:txBody>
      </p:sp>
      <p:sp>
        <p:nvSpPr>
          <p:cNvPr id="29" name="ZoneTexte 28">
            <a:extLst>
              <a:ext uri="{FF2B5EF4-FFF2-40B4-BE49-F238E27FC236}">
                <a16:creationId xmlns:a16="http://schemas.microsoft.com/office/drawing/2014/main" id="{4B7CAF0F-FCD3-FC87-2B1D-F722907C9AAF}"/>
              </a:ext>
            </a:extLst>
          </p:cNvPr>
          <p:cNvSpPr txBox="1"/>
          <p:nvPr/>
        </p:nvSpPr>
        <p:spPr>
          <a:xfrm>
            <a:off x="10570065" y="2739502"/>
            <a:ext cx="1301928" cy="350289"/>
          </a:xfrm>
          <a:prstGeom prst="rect">
            <a:avLst/>
          </a:prstGeom>
          <a:noFill/>
        </p:spPr>
        <p:txBody>
          <a:bodyPr wrap="square" rtlCol="0">
            <a:spAutoFit/>
          </a:bodyPr>
          <a:lstStyle/>
          <a:p>
            <a:r>
              <a:rPr lang="fr-FR" sz="1600" dirty="0">
                <a:latin typeface="Roboto Light" panose="02000000000000000000" pitchFamily="2" charset="0"/>
                <a:ea typeface="Roboto Light" panose="02000000000000000000" pitchFamily="2" charset="0"/>
              </a:rPr>
              <a:t>Rosemary</a:t>
            </a:r>
          </a:p>
        </p:txBody>
      </p:sp>
      <p:pic>
        <p:nvPicPr>
          <p:cNvPr id="30" name="Image 29" descr="Une image contenant texte, rang, différent, ligné&#10;&#10;Description générée automatiquement">
            <a:extLst>
              <a:ext uri="{FF2B5EF4-FFF2-40B4-BE49-F238E27FC236}">
                <a16:creationId xmlns:a16="http://schemas.microsoft.com/office/drawing/2014/main" id="{269D90C0-68DD-52E0-1BAC-4F53247D34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1520" y="5175585"/>
            <a:ext cx="607272" cy="643887"/>
          </a:xfrm>
          <a:prstGeom prst="rect">
            <a:avLst/>
          </a:prstGeom>
        </p:spPr>
      </p:pic>
      <p:pic>
        <p:nvPicPr>
          <p:cNvPr id="31" name="Image 30" descr="Une image contenant texte, rang, différent, ligné&#10;&#10;Description générée automatiquement">
            <a:extLst>
              <a:ext uri="{FF2B5EF4-FFF2-40B4-BE49-F238E27FC236}">
                <a16:creationId xmlns:a16="http://schemas.microsoft.com/office/drawing/2014/main" id="{D73C42EF-593B-5A36-771A-742C172353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92522" y="5216902"/>
            <a:ext cx="607272" cy="643887"/>
          </a:xfrm>
          <a:prstGeom prst="rect">
            <a:avLst/>
          </a:prstGeom>
        </p:spPr>
      </p:pic>
      <p:pic>
        <p:nvPicPr>
          <p:cNvPr id="33" name="Image 32" descr="Une image contenant texte, rang, différent, ligné&#10;&#10;Description générée automatiquement">
            <a:extLst>
              <a:ext uri="{FF2B5EF4-FFF2-40B4-BE49-F238E27FC236}">
                <a16:creationId xmlns:a16="http://schemas.microsoft.com/office/drawing/2014/main" id="{473F23F4-D70B-DC61-5F7C-F683A0B4AF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89506" y="5201661"/>
            <a:ext cx="607272" cy="643887"/>
          </a:xfrm>
          <a:prstGeom prst="rect">
            <a:avLst/>
          </a:prstGeom>
        </p:spPr>
      </p:pic>
      <p:sp>
        <p:nvSpPr>
          <p:cNvPr id="34" name="ZoneTexte 33">
            <a:extLst>
              <a:ext uri="{FF2B5EF4-FFF2-40B4-BE49-F238E27FC236}">
                <a16:creationId xmlns:a16="http://schemas.microsoft.com/office/drawing/2014/main" id="{651B5FF4-378A-7D73-8DD4-8EB2B721770B}"/>
              </a:ext>
            </a:extLst>
          </p:cNvPr>
          <p:cNvSpPr txBox="1"/>
          <p:nvPr/>
        </p:nvSpPr>
        <p:spPr>
          <a:xfrm>
            <a:off x="1317211" y="4209534"/>
            <a:ext cx="1803046" cy="338554"/>
          </a:xfrm>
          <a:prstGeom prst="rect">
            <a:avLst/>
          </a:prstGeom>
          <a:noFill/>
        </p:spPr>
        <p:txBody>
          <a:bodyPr wrap="square" rtlCol="0">
            <a:spAutoFit/>
          </a:bodyPr>
          <a:lstStyle/>
          <a:p>
            <a:pPr algn="ctr"/>
            <a:r>
              <a:rPr lang="fr-FR" sz="1600" dirty="0">
                <a:latin typeface="Roboto Light" panose="02000000000000000000" pitchFamily="2" charset="0"/>
                <a:ea typeface="Roboto Light" panose="02000000000000000000" pitchFamily="2" charset="0"/>
              </a:rPr>
              <a:t>Pomegranate oil </a:t>
            </a:r>
          </a:p>
        </p:txBody>
      </p:sp>
      <p:pic>
        <p:nvPicPr>
          <p:cNvPr id="35" name="Image 34" descr="Une image contenant fruit, grenade, frais&#10;&#10;Description générée automatiquement">
            <a:extLst>
              <a:ext uri="{FF2B5EF4-FFF2-40B4-BE49-F238E27FC236}">
                <a16:creationId xmlns:a16="http://schemas.microsoft.com/office/drawing/2014/main" id="{6ABA7CFD-1FD2-C3B6-A20E-6E9B81E110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96052" y="4583078"/>
            <a:ext cx="797069" cy="592144"/>
          </a:xfrm>
          <a:prstGeom prst="rect">
            <a:avLst/>
          </a:prstGeom>
        </p:spPr>
      </p:pic>
      <p:sp>
        <p:nvSpPr>
          <p:cNvPr id="36" name="ZoneTexte 35">
            <a:extLst>
              <a:ext uri="{FF2B5EF4-FFF2-40B4-BE49-F238E27FC236}">
                <a16:creationId xmlns:a16="http://schemas.microsoft.com/office/drawing/2014/main" id="{E5B8CB2F-5F0D-B4F7-DC3D-B68348464936}"/>
              </a:ext>
            </a:extLst>
          </p:cNvPr>
          <p:cNvSpPr txBox="1"/>
          <p:nvPr/>
        </p:nvSpPr>
        <p:spPr>
          <a:xfrm>
            <a:off x="3868329" y="4228472"/>
            <a:ext cx="2727458" cy="338554"/>
          </a:xfrm>
          <a:prstGeom prst="rect">
            <a:avLst/>
          </a:prstGeom>
          <a:noFill/>
        </p:spPr>
        <p:txBody>
          <a:bodyPr wrap="square" rtlCol="0">
            <a:spAutoFit/>
          </a:bodyPr>
          <a:lstStyle/>
          <a:p>
            <a:pPr algn="ctr"/>
            <a:r>
              <a:rPr lang="fr-FR" sz="1600" dirty="0" err="1">
                <a:latin typeface="Roboto Light" panose="02000000000000000000" pitchFamily="2" charset="0"/>
                <a:ea typeface="Roboto Light" panose="02000000000000000000" pitchFamily="2" charset="0"/>
              </a:rPr>
              <a:t>Vegetable</a:t>
            </a:r>
            <a:r>
              <a:rPr lang="fr-FR" sz="1600" dirty="0">
                <a:latin typeface="Roboto Light" panose="02000000000000000000" pitchFamily="2" charset="0"/>
                <a:ea typeface="Roboto Light" panose="02000000000000000000" pitchFamily="2" charset="0"/>
              </a:rPr>
              <a:t> </a:t>
            </a:r>
            <a:r>
              <a:rPr lang="fr-FR" sz="1600" dirty="0" err="1">
                <a:latin typeface="Roboto Light" panose="02000000000000000000" pitchFamily="2" charset="0"/>
                <a:ea typeface="Roboto Light" panose="02000000000000000000" pitchFamily="2" charset="0"/>
              </a:rPr>
              <a:t>glycerin</a:t>
            </a:r>
            <a:r>
              <a:rPr lang="fr-FR" sz="1600" dirty="0">
                <a:latin typeface="Roboto Light" panose="02000000000000000000" pitchFamily="2" charset="0"/>
                <a:ea typeface="Roboto Light" panose="02000000000000000000" pitchFamily="2" charset="0"/>
              </a:rPr>
              <a:t> </a:t>
            </a:r>
          </a:p>
        </p:txBody>
      </p:sp>
      <p:pic>
        <p:nvPicPr>
          <p:cNvPr id="37" name="Image 36" descr="Une image contenant plante, fleur&#10;&#10;Description générée automatiquement">
            <a:extLst>
              <a:ext uri="{FF2B5EF4-FFF2-40B4-BE49-F238E27FC236}">
                <a16:creationId xmlns:a16="http://schemas.microsoft.com/office/drawing/2014/main" id="{D99E551C-9DE8-D83C-AB73-CB09855A74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98758" y="4624921"/>
            <a:ext cx="655638" cy="655638"/>
          </a:xfrm>
          <a:prstGeom prst="rect">
            <a:avLst/>
          </a:prstGeom>
        </p:spPr>
      </p:pic>
      <p:pic>
        <p:nvPicPr>
          <p:cNvPr id="38" name="Image 37">
            <a:extLst>
              <a:ext uri="{FF2B5EF4-FFF2-40B4-BE49-F238E27FC236}">
                <a16:creationId xmlns:a16="http://schemas.microsoft.com/office/drawing/2014/main" id="{2C8ABD7A-F0DC-7159-5310-31C89F0B34F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24394" y="4531982"/>
            <a:ext cx="439247" cy="545120"/>
          </a:xfrm>
          <a:prstGeom prst="rect">
            <a:avLst/>
          </a:prstGeom>
        </p:spPr>
      </p:pic>
      <p:pic>
        <p:nvPicPr>
          <p:cNvPr id="39" name="Image 38">
            <a:extLst>
              <a:ext uri="{FF2B5EF4-FFF2-40B4-BE49-F238E27FC236}">
                <a16:creationId xmlns:a16="http://schemas.microsoft.com/office/drawing/2014/main" id="{68D26BEF-615E-A512-9E86-9EE340F740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46047" y="4531981"/>
            <a:ext cx="397330" cy="545121"/>
          </a:xfrm>
          <a:prstGeom prst="rect">
            <a:avLst/>
          </a:prstGeom>
        </p:spPr>
      </p:pic>
      <p:sp>
        <p:nvSpPr>
          <p:cNvPr id="40" name="ZoneTexte 39">
            <a:extLst>
              <a:ext uri="{FF2B5EF4-FFF2-40B4-BE49-F238E27FC236}">
                <a16:creationId xmlns:a16="http://schemas.microsoft.com/office/drawing/2014/main" id="{850E9019-FA4B-32DC-1A36-14DE926FA741}"/>
              </a:ext>
            </a:extLst>
          </p:cNvPr>
          <p:cNvSpPr txBox="1"/>
          <p:nvPr/>
        </p:nvSpPr>
        <p:spPr>
          <a:xfrm>
            <a:off x="7641535" y="4209879"/>
            <a:ext cx="1272518" cy="338554"/>
          </a:xfrm>
          <a:prstGeom prst="rect">
            <a:avLst/>
          </a:prstGeom>
          <a:noFill/>
        </p:spPr>
        <p:txBody>
          <a:bodyPr wrap="square" rtlCol="0">
            <a:spAutoFit/>
          </a:bodyPr>
          <a:lstStyle/>
          <a:p>
            <a:pPr algn="ctr"/>
            <a:r>
              <a:rPr lang="fr-FR" sz="1600" dirty="0">
                <a:latin typeface="Roboto Light" panose="02000000000000000000" pitchFamily="2" charset="0"/>
                <a:ea typeface="Roboto Light" panose="02000000000000000000" pitchFamily="2" charset="0"/>
              </a:rPr>
              <a:t>Vitamins </a:t>
            </a:r>
          </a:p>
        </p:txBody>
      </p:sp>
      <p:pic>
        <p:nvPicPr>
          <p:cNvPr id="41" name="Image 40" descr="Une image contenant vert&#10;&#10;Description générée automatiquement">
            <a:extLst>
              <a:ext uri="{FF2B5EF4-FFF2-40B4-BE49-F238E27FC236}">
                <a16:creationId xmlns:a16="http://schemas.microsoft.com/office/drawing/2014/main" id="{B11C4766-C3CC-B14B-4935-756337569A4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58352" y="4542012"/>
            <a:ext cx="988844" cy="659649"/>
          </a:xfrm>
          <a:prstGeom prst="rect">
            <a:avLst/>
          </a:prstGeom>
        </p:spPr>
      </p:pic>
      <p:sp>
        <p:nvSpPr>
          <p:cNvPr id="42" name="ZoneTexte 41">
            <a:extLst>
              <a:ext uri="{FF2B5EF4-FFF2-40B4-BE49-F238E27FC236}">
                <a16:creationId xmlns:a16="http://schemas.microsoft.com/office/drawing/2014/main" id="{21EBFBF8-BF4D-1F39-A939-E1ACE3C3A369}"/>
              </a:ext>
            </a:extLst>
          </p:cNvPr>
          <p:cNvSpPr txBox="1"/>
          <p:nvPr/>
        </p:nvSpPr>
        <p:spPr>
          <a:xfrm>
            <a:off x="10552875" y="4193427"/>
            <a:ext cx="1124977" cy="338554"/>
          </a:xfrm>
          <a:prstGeom prst="rect">
            <a:avLst/>
          </a:prstGeom>
          <a:noFill/>
        </p:spPr>
        <p:txBody>
          <a:bodyPr wrap="square" rtlCol="0">
            <a:spAutoFit/>
          </a:bodyPr>
          <a:lstStyle/>
          <a:p>
            <a:pPr algn="ctr"/>
            <a:r>
              <a:rPr lang="fr-FR" sz="1600" dirty="0">
                <a:latin typeface="Roboto Light" panose="02000000000000000000" pitchFamily="2" charset="0"/>
                <a:ea typeface="Roboto Light" panose="02000000000000000000" pitchFamily="2" charset="0"/>
              </a:rPr>
              <a:t>Hop</a:t>
            </a:r>
          </a:p>
        </p:txBody>
      </p:sp>
    </p:spTree>
    <p:extLst>
      <p:ext uri="{BB962C8B-B14F-4D97-AF65-F5344CB8AC3E}">
        <p14:creationId xmlns:p14="http://schemas.microsoft.com/office/powerpoint/2010/main" val="196896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par>
                                <p:cTn id="67" presetID="10" presetClass="entr" presetSubtype="0"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500"/>
                                        <p:tgtEl>
                                          <p:spTgt spid="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par>
                                <p:cTn id="78" presetID="10" presetClass="entr" presetSubtype="0" fill="hold"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500"/>
                                        <p:tgtEl>
                                          <p:spTgt spid="40"/>
                                        </p:tgtEl>
                                      </p:cBhvr>
                                    </p:animEffect>
                                  </p:childTnLst>
                                </p:cTn>
                              </p:par>
                              <p:par>
                                <p:cTn id="84" presetID="10"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par>
                                <p:cTn id="87" presetID="10" presetClass="entr" presetSubtype="0" fill="hold" nodeType="with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500"/>
                                        <p:tgtEl>
                                          <p:spTgt spid="39"/>
                                        </p:tgtEl>
                                      </p:cBhvr>
                                    </p:animEffect>
                                  </p:childTnLst>
                                </p:cTn>
                              </p:par>
                              <p:par>
                                <p:cTn id="90" presetID="10" presetClass="entr" presetSubtype="0"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500"/>
                                        <p:tgtEl>
                                          <p:spTgt spid="1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4"/>
                                        </p:tgtEl>
                                        <p:attrNameLst>
                                          <p:attrName>style.visibility</p:attrName>
                                        </p:attrNameLst>
                                      </p:cBhvr>
                                      <p:to>
                                        <p:strVal val="visible"/>
                                      </p:to>
                                    </p:set>
                                    <p:animEffect transition="in" filter="fade">
                                      <p:cBhvr>
                                        <p:cTn id="100" dur="500"/>
                                        <p:tgtEl>
                                          <p:spTgt spid="14"/>
                                        </p:tgtEl>
                                      </p:cBhvr>
                                    </p:animEffect>
                                  </p:childTnLst>
                                </p:cTn>
                              </p:par>
                              <p:par>
                                <p:cTn id="101" presetID="10" presetClass="entr" presetSubtype="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500"/>
                                        <p:tgtEl>
                                          <p:spTgt spid="2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500"/>
                                        <p:tgtEl>
                                          <p:spTgt spid="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fade">
                                      <p:cBhvr>
                                        <p:cTn id="111" dur="500"/>
                                        <p:tgtEl>
                                          <p:spTgt spid="29"/>
                                        </p:tgtEl>
                                      </p:cBhvr>
                                    </p:animEffect>
                                  </p:childTnLst>
                                </p:cTn>
                              </p:par>
                              <p:par>
                                <p:cTn id="112" presetID="10" presetClass="entr" presetSubtype="0" fill="hold" nodeType="withEffect">
                                  <p:stCondLst>
                                    <p:cond delay="0"/>
                                  </p:stCondLst>
                                  <p:childTnLst>
                                    <p:set>
                                      <p:cBhvr>
                                        <p:cTn id="113" dur="1" fill="hold">
                                          <p:stCondLst>
                                            <p:cond delay="0"/>
                                          </p:stCondLst>
                                        </p:cTn>
                                        <p:tgtEl>
                                          <p:spTgt spid="24"/>
                                        </p:tgtEl>
                                        <p:attrNameLst>
                                          <p:attrName>style.visibility</p:attrName>
                                        </p:attrNameLst>
                                      </p:cBhvr>
                                      <p:to>
                                        <p:strVal val="visible"/>
                                      </p:to>
                                    </p:set>
                                    <p:animEffect transition="in" filter="fade">
                                      <p:cBhvr>
                                        <p:cTn id="114" dur="500"/>
                                        <p:tgtEl>
                                          <p:spTgt spid="24"/>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fade">
                                      <p:cBhvr>
                                        <p:cTn id="117" dur="500"/>
                                        <p:tgtEl>
                                          <p:spTgt spid="42"/>
                                        </p:tgtEl>
                                      </p:cBhvr>
                                    </p:animEffect>
                                  </p:childTnLst>
                                </p:cTn>
                              </p:par>
                              <p:par>
                                <p:cTn id="118" presetID="10" presetClass="entr" presetSubtype="0" fill="hold" nodeType="with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fade">
                                      <p:cBhvr>
                                        <p:cTn id="120" dur="500"/>
                                        <p:tgtEl>
                                          <p:spTgt spid="41"/>
                                        </p:tgtEl>
                                      </p:cBhvr>
                                    </p:animEffect>
                                  </p:childTnLst>
                                </p:cTn>
                              </p:par>
                              <p:par>
                                <p:cTn id="121" presetID="10" presetClass="entr" presetSubtype="0" fill="hold" nodeType="withEffect">
                                  <p:stCondLst>
                                    <p:cond delay="0"/>
                                  </p:stCondLst>
                                  <p:childTnLst>
                                    <p:set>
                                      <p:cBhvr>
                                        <p:cTn id="122" dur="1" fill="hold">
                                          <p:stCondLst>
                                            <p:cond delay="0"/>
                                          </p:stCondLst>
                                        </p:cTn>
                                        <p:tgtEl>
                                          <p:spTgt spid="33"/>
                                        </p:tgtEl>
                                        <p:attrNameLst>
                                          <p:attrName>style.visibility</p:attrName>
                                        </p:attrNameLst>
                                      </p:cBhvr>
                                      <p:to>
                                        <p:strVal val="visible"/>
                                      </p:to>
                                    </p:set>
                                    <p:animEffect transition="in" filter="fade">
                                      <p:cBhvr>
                                        <p:cTn id="1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1" grpId="0"/>
      <p:bldP spid="12" grpId="0"/>
      <p:bldP spid="13" grpId="0"/>
      <p:bldP spid="14" grpId="0"/>
      <p:bldP spid="26" grpId="0"/>
      <p:bldP spid="27" grpId="0"/>
      <p:bldP spid="28" grpId="0"/>
      <p:bldP spid="29" grpId="0"/>
      <p:bldP spid="34" grpId="0"/>
      <p:bldP spid="36" grpId="0"/>
      <p:bldP spid="40"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itre 1">
            <a:extLst>
              <a:ext uri="{FF2B5EF4-FFF2-40B4-BE49-F238E27FC236}">
                <a16:creationId xmlns:a16="http://schemas.microsoft.com/office/drawing/2014/main" id="{D71B09B3-694F-F7B8-96B5-769AD05A5B7E}"/>
              </a:ext>
            </a:extLst>
          </p:cNvPr>
          <p:cNvSpPr txBox="1">
            <a:spLocks/>
          </p:cNvSpPr>
          <p:nvPr/>
        </p:nvSpPr>
        <p:spPr>
          <a:xfrm>
            <a:off x="2269892" y="231168"/>
            <a:ext cx="7608628" cy="734225"/>
          </a:xfrm>
          <a:prstGeom prst="rect">
            <a:avLst/>
          </a:prstGeom>
        </p:spPr>
        <p:txBody>
          <a:bodyPr vert="horz" lIns="91440" tIns="45720" rIns="91440" bIns="45720" rtlCol="0" anchor="ctr">
            <a:noAutofit/>
          </a:bodyPr>
          <a:lstStyle>
            <a:lvl1pPr algn="ctr">
              <a:lnSpc>
                <a:spcPct val="90000"/>
              </a:lnSpc>
              <a:spcBef>
                <a:spcPct val="0"/>
              </a:spcBef>
              <a:buNone/>
              <a:defRPr sz="2800">
                <a:latin typeface="KyivType Sans2" panose="00000500000000000000" pitchFamily="50" charset="0"/>
                <a:ea typeface="+mj-ea"/>
                <a:cs typeface="+mj-cs"/>
              </a:defRPr>
            </a:lvl1pPr>
          </a:lstStyle>
          <a:p>
            <a:r>
              <a:rPr lang="fr-FR" dirty="0"/>
              <a:t>BOOSTERS </a:t>
            </a:r>
          </a:p>
        </p:txBody>
      </p:sp>
      <p:pic>
        <p:nvPicPr>
          <p:cNvPr id="10" name="Image 9">
            <a:extLst>
              <a:ext uri="{FF2B5EF4-FFF2-40B4-BE49-F238E27FC236}">
                <a16:creationId xmlns:a16="http://schemas.microsoft.com/office/drawing/2014/main" id="{97BB8694-5C2B-2447-04BB-931622D1CFDB}"/>
              </a:ext>
            </a:extLst>
          </p:cNvPr>
          <p:cNvPicPr>
            <a:picLocks noChangeAspect="1"/>
          </p:cNvPicPr>
          <p:nvPr/>
        </p:nvPicPr>
        <p:blipFill>
          <a:blip r:embed="rId3"/>
          <a:stretch>
            <a:fillRect/>
          </a:stretch>
        </p:blipFill>
        <p:spPr>
          <a:xfrm>
            <a:off x="266331" y="1369678"/>
            <a:ext cx="2957148" cy="5257153"/>
          </a:xfrm>
          <a:prstGeom prst="rect">
            <a:avLst/>
          </a:prstGeom>
        </p:spPr>
      </p:pic>
      <p:pic>
        <p:nvPicPr>
          <p:cNvPr id="12" name="Image 11">
            <a:extLst>
              <a:ext uri="{FF2B5EF4-FFF2-40B4-BE49-F238E27FC236}">
                <a16:creationId xmlns:a16="http://schemas.microsoft.com/office/drawing/2014/main" id="{353D1616-3E1E-6267-EC58-1F18A57D9A92}"/>
              </a:ext>
            </a:extLst>
          </p:cNvPr>
          <p:cNvPicPr>
            <a:picLocks noChangeAspect="1"/>
          </p:cNvPicPr>
          <p:nvPr/>
        </p:nvPicPr>
        <p:blipFill>
          <a:blip r:embed="rId4"/>
          <a:stretch>
            <a:fillRect/>
          </a:stretch>
        </p:blipFill>
        <p:spPr>
          <a:xfrm>
            <a:off x="3223479" y="1369678"/>
            <a:ext cx="2957148" cy="5257153"/>
          </a:xfrm>
          <a:prstGeom prst="rect">
            <a:avLst/>
          </a:prstGeom>
        </p:spPr>
      </p:pic>
      <p:pic>
        <p:nvPicPr>
          <p:cNvPr id="14" name="Image 13">
            <a:extLst>
              <a:ext uri="{FF2B5EF4-FFF2-40B4-BE49-F238E27FC236}">
                <a16:creationId xmlns:a16="http://schemas.microsoft.com/office/drawing/2014/main" id="{4C7A04C0-DEA6-0255-B292-03DF3E603EF2}"/>
              </a:ext>
            </a:extLst>
          </p:cNvPr>
          <p:cNvPicPr>
            <a:picLocks noChangeAspect="1"/>
          </p:cNvPicPr>
          <p:nvPr/>
        </p:nvPicPr>
        <p:blipFill>
          <a:blip r:embed="rId5"/>
          <a:stretch>
            <a:fillRect/>
          </a:stretch>
        </p:blipFill>
        <p:spPr>
          <a:xfrm>
            <a:off x="6100336" y="1369679"/>
            <a:ext cx="2957148" cy="5257153"/>
          </a:xfrm>
          <a:prstGeom prst="rect">
            <a:avLst/>
          </a:prstGeom>
        </p:spPr>
      </p:pic>
      <p:pic>
        <p:nvPicPr>
          <p:cNvPr id="16" name="Image 15">
            <a:extLst>
              <a:ext uri="{FF2B5EF4-FFF2-40B4-BE49-F238E27FC236}">
                <a16:creationId xmlns:a16="http://schemas.microsoft.com/office/drawing/2014/main" id="{49C0B12A-2D64-BA7C-B69E-52ED3C793A8F}"/>
              </a:ext>
            </a:extLst>
          </p:cNvPr>
          <p:cNvPicPr>
            <a:picLocks noChangeAspect="1"/>
          </p:cNvPicPr>
          <p:nvPr/>
        </p:nvPicPr>
        <p:blipFill>
          <a:blip r:embed="rId6"/>
          <a:stretch>
            <a:fillRect/>
          </a:stretch>
        </p:blipFill>
        <p:spPr>
          <a:xfrm>
            <a:off x="9057484" y="1369679"/>
            <a:ext cx="2957148" cy="5257153"/>
          </a:xfrm>
          <a:prstGeom prst="rect">
            <a:avLst/>
          </a:prstGeom>
        </p:spPr>
      </p:pic>
      <p:pic>
        <p:nvPicPr>
          <p:cNvPr id="2" name="Image 1">
            <a:extLst>
              <a:ext uri="{FF2B5EF4-FFF2-40B4-BE49-F238E27FC236}">
                <a16:creationId xmlns:a16="http://schemas.microsoft.com/office/drawing/2014/main" id="{8124AD6A-C84D-3BDB-4152-97503D4479CB}"/>
              </a:ext>
            </a:extLst>
          </p:cNvPr>
          <p:cNvPicPr>
            <a:picLocks noChangeAspect="1"/>
          </p:cNvPicPr>
          <p:nvPr/>
        </p:nvPicPr>
        <p:blipFill rotWithShape="1">
          <a:blip r:embed="rId3"/>
          <a:srcRect l="21612" t="53239" r="57470" b="35335"/>
          <a:stretch/>
        </p:blipFill>
        <p:spPr>
          <a:xfrm>
            <a:off x="3868727" y="4105835"/>
            <a:ext cx="618565" cy="600636"/>
          </a:xfrm>
          <a:prstGeom prst="ellipse">
            <a:avLst/>
          </a:prstGeom>
        </p:spPr>
      </p:pic>
      <p:pic>
        <p:nvPicPr>
          <p:cNvPr id="3" name="Image 2">
            <a:extLst>
              <a:ext uri="{FF2B5EF4-FFF2-40B4-BE49-F238E27FC236}">
                <a16:creationId xmlns:a16="http://schemas.microsoft.com/office/drawing/2014/main" id="{4E14F7CA-122C-BC3C-D2A8-7B88831B750D}"/>
              </a:ext>
            </a:extLst>
          </p:cNvPr>
          <p:cNvPicPr>
            <a:picLocks noChangeAspect="1"/>
          </p:cNvPicPr>
          <p:nvPr/>
        </p:nvPicPr>
        <p:blipFill rotWithShape="1">
          <a:blip r:embed="rId3"/>
          <a:srcRect l="21612" t="53239" r="57470" b="35335"/>
          <a:stretch/>
        </p:blipFill>
        <p:spPr>
          <a:xfrm>
            <a:off x="6691272" y="4105835"/>
            <a:ext cx="618565" cy="600636"/>
          </a:xfrm>
          <a:prstGeom prst="ellipse">
            <a:avLst/>
          </a:prstGeom>
        </p:spPr>
      </p:pic>
      <p:sp>
        <p:nvSpPr>
          <p:cNvPr id="4" name="ZoneTexte 3">
            <a:extLst>
              <a:ext uri="{FF2B5EF4-FFF2-40B4-BE49-F238E27FC236}">
                <a16:creationId xmlns:a16="http://schemas.microsoft.com/office/drawing/2014/main" id="{AF9E676E-A067-8BDC-E1F5-61F023C531F6}"/>
              </a:ext>
            </a:extLst>
          </p:cNvPr>
          <p:cNvSpPr txBox="1"/>
          <p:nvPr/>
        </p:nvSpPr>
        <p:spPr>
          <a:xfrm>
            <a:off x="3947037" y="4267653"/>
            <a:ext cx="461944" cy="276999"/>
          </a:xfrm>
          <a:prstGeom prst="rect">
            <a:avLst/>
          </a:prstGeom>
          <a:solidFill>
            <a:srgbClr val="FD7F77"/>
          </a:solidFill>
        </p:spPr>
        <p:txBody>
          <a:bodyPr wrap="square" rtlCol="0">
            <a:spAutoFit/>
          </a:bodyPr>
          <a:lstStyle/>
          <a:p>
            <a:r>
              <a:rPr lang="fr-FR" sz="1200" dirty="0">
                <a:solidFill>
                  <a:schemeClr val="bg1"/>
                </a:solidFill>
                <a:latin typeface="Roboto Mono Light" panose="00000009000000000000" pitchFamily="49" charset="0"/>
                <a:ea typeface="Roboto Mono Light" panose="00000009000000000000" pitchFamily="49" charset="0"/>
              </a:rPr>
              <a:t>99%</a:t>
            </a:r>
          </a:p>
        </p:txBody>
      </p:sp>
      <p:sp>
        <p:nvSpPr>
          <p:cNvPr id="6" name="ZoneTexte 5">
            <a:extLst>
              <a:ext uri="{FF2B5EF4-FFF2-40B4-BE49-F238E27FC236}">
                <a16:creationId xmlns:a16="http://schemas.microsoft.com/office/drawing/2014/main" id="{3248096B-9E14-3849-CA8B-76B04248A72D}"/>
              </a:ext>
            </a:extLst>
          </p:cNvPr>
          <p:cNvSpPr txBox="1"/>
          <p:nvPr/>
        </p:nvSpPr>
        <p:spPr>
          <a:xfrm>
            <a:off x="6769582" y="4267652"/>
            <a:ext cx="461944" cy="276999"/>
          </a:xfrm>
          <a:prstGeom prst="rect">
            <a:avLst/>
          </a:prstGeom>
          <a:solidFill>
            <a:srgbClr val="FD7F77"/>
          </a:solidFill>
        </p:spPr>
        <p:txBody>
          <a:bodyPr wrap="square" rtlCol="0">
            <a:spAutoFit/>
          </a:bodyPr>
          <a:lstStyle/>
          <a:p>
            <a:r>
              <a:rPr lang="fr-FR" sz="1200" dirty="0">
                <a:solidFill>
                  <a:schemeClr val="bg1"/>
                </a:solidFill>
                <a:latin typeface="Roboto Mono Light" panose="00000009000000000000" pitchFamily="49" charset="0"/>
                <a:ea typeface="Roboto Mono Light" panose="00000009000000000000" pitchFamily="49" charset="0"/>
              </a:rPr>
              <a:t>99%</a:t>
            </a:r>
          </a:p>
        </p:txBody>
      </p:sp>
    </p:spTree>
    <p:extLst>
      <p:ext uri="{BB962C8B-B14F-4D97-AF65-F5344CB8AC3E}">
        <p14:creationId xmlns:p14="http://schemas.microsoft.com/office/powerpoint/2010/main" val="4096636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244760D0-D99A-1F30-0D1D-12187AC62638}"/>
              </a:ext>
            </a:extLst>
          </p:cNvPr>
          <p:cNvGraphicFramePr>
            <a:graphicFrameLocks noGrp="1"/>
          </p:cNvGraphicFramePr>
          <p:nvPr>
            <p:extLst>
              <p:ext uri="{D42A27DB-BD31-4B8C-83A1-F6EECF244321}">
                <p14:modId xmlns:p14="http://schemas.microsoft.com/office/powerpoint/2010/main" val="1255992373"/>
              </p:ext>
            </p:extLst>
          </p:nvPr>
        </p:nvGraphicFramePr>
        <p:xfrm>
          <a:off x="1813853" y="1254408"/>
          <a:ext cx="8564294" cy="4349183"/>
        </p:xfrm>
        <a:graphic>
          <a:graphicData uri="http://schemas.openxmlformats.org/drawingml/2006/table">
            <a:tbl>
              <a:tblPr firstRow="1" bandRow="1">
                <a:tableStyleId>{5C22544A-7EE6-4342-B048-85BDC9FD1C3A}</a:tableStyleId>
              </a:tblPr>
              <a:tblGrid>
                <a:gridCol w="1366506">
                  <a:extLst>
                    <a:ext uri="{9D8B030D-6E8A-4147-A177-3AD203B41FA5}">
                      <a16:colId xmlns:a16="http://schemas.microsoft.com/office/drawing/2014/main" val="317798649"/>
                    </a:ext>
                  </a:extLst>
                </a:gridCol>
                <a:gridCol w="2050561">
                  <a:extLst>
                    <a:ext uri="{9D8B030D-6E8A-4147-A177-3AD203B41FA5}">
                      <a16:colId xmlns:a16="http://schemas.microsoft.com/office/drawing/2014/main" val="19833943"/>
                    </a:ext>
                  </a:extLst>
                </a:gridCol>
                <a:gridCol w="1634040">
                  <a:extLst>
                    <a:ext uri="{9D8B030D-6E8A-4147-A177-3AD203B41FA5}">
                      <a16:colId xmlns:a16="http://schemas.microsoft.com/office/drawing/2014/main" val="1722326379"/>
                    </a:ext>
                  </a:extLst>
                </a:gridCol>
                <a:gridCol w="1217520">
                  <a:extLst>
                    <a:ext uri="{9D8B030D-6E8A-4147-A177-3AD203B41FA5}">
                      <a16:colId xmlns:a16="http://schemas.microsoft.com/office/drawing/2014/main" val="3513271580"/>
                    </a:ext>
                  </a:extLst>
                </a:gridCol>
                <a:gridCol w="2295667">
                  <a:extLst>
                    <a:ext uri="{9D8B030D-6E8A-4147-A177-3AD203B41FA5}">
                      <a16:colId xmlns:a16="http://schemas.microsoft.com/office/drawing/2014/main" val="1227488792"/>
                    </a:ext>
                  </a:extLst>
                </a:gridCol>
              </a:tblGrid>
              <a:tr h="5027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Booster name</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Main active </a:t>
                      </a:r>
                      <a:r>
                        <a:rPr lang="fr-FR" sz="1200" b="1"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ingredients</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Benefits</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Targets</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The « + »</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2544504240"/>
                  </a:ext>
                </a:extLst>
              </a:tr>
              <a:tr h="873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Hydra + </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PCA, vegetable glycerine, blackcurrant, horse chestnut, raspberry</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Ultra-moisturising, soothing, revitalising</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Dehydrated skin</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Binds make-up and helps prepare the skin for blackhead removal.</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3928676114"/>
                  </a:ext>
                </a:extLst>
              </a:tr>
              <a:tr h="839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Nutri+</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Cereal germ oil, vitamin F, vitamin E</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Nourishing, energising, regenerating</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Dry, deficient skin</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Ideal for regenerating after sun exposure.</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331965617"/>
                  </a:ext>
                </a:extLst>
              </a:tr>
              <a:tr h="1067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Defense+</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Pine bark polyphenols, sunflower oil, vitamin E</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Anti-oxidant, protective, strengthens natural defences</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Skin exposed to aggression</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Perfect in urban environments to protect against pollution.</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3985758120"/>
                  </a:ext>
                </a:extLst>
              </a:tr>
              <a:tr h="1067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Lift+</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Rosemary extracts, plant peptides</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Immediate tightening and firming effect</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Sagging</a:t>
                      </a:r>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skin</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Ideal before an event for an instant lifting effect.</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258238879"/>
                  </a:ext>
                </a:extLst>
              </a:tr>
            </a:tbl>
          </a:graphicData>
        </a:graphic>
      </p:graphicFrame>
      <p:sp>
        <p:nvSpPr>
          <p:cNvPr id="4" name="Titre 1">
            <a:extLst>
              <a:ext uri="{FF2B5EF4-FFF2-40B4-BE49-F238E27FC236}">
                <a16:creationId xmlns:a16="http://schemas.microsoft.com/office/drawing/2014/main" id="{7BD11309-6BFE-9755-168F-A60DC205CB2E}"/>
              </a:ext>
            </a:extLst>
          </p:cNvPr>
          <p:cNvSpPr>
            <a:spLocks noGrp="1"/>
          </p:cNvSpPr>
          <p:nvPr>
            <p:ph type="title"/>
          </p:nvPr>
        </p:nvSpPr>
        <p:spPr>
          <a:xfrm>
            <a:off x="838200" y="-44681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YON-KA Boosters</a:t>
            </a:r>
          </a:p>
        </p:txBody>
      </p:sp>
    </p:spTree>
    <p:extLst>
      <p:ext uri="{BB962C8B-B14F-4D97-AF65-F5344CB8AC3E}">
        <p14:creationId xmlns:p14="http://schemas.microsoft.com/office/powerpoint/2010/main" val="1018053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5FA444-3504-A446-81E5-F62B79153EFC}"/>
              </a:ext>
            </a:extLst>
          </p:cNvPr>
          <p:cNvSpPr>
            <a:spLocks noGrp="1"/>
          </p:cNvSpPr>
          <p:nvPr>
            <p:ph type="title"/>
          </p:nvPr>
        </p:nvSpPr>
        <p:spPr>
          <a:xfrm>
            <a:off x="838200" y="-75934"/>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In conclusion</a:t>
            </a:r>
          </a:p>
        </p:txBody>
      </p:sp>
      <p:sp>
        <p:nvSpPr>
          <p:cNvPr id="3" name="Titre 1">
            <a:extLst>
              <a:ext uri="{FF2B5EF4-FFF2-40B4-BE49-F238E27FC236}">
                <a16:creationId xmlns:a16="http://schemas.microsoft.com/office/drawing/2014/main" id="{3F16C74A-49B0-24E6-92C7-87EE912B0320}"/>
              </a:ext>
            </a:extLst>
          </p:cNvPr>
          <p:cNvSpPr txBox="1">
            <a:spLocks/>
          </p:cNvSpPr>
          <p:nvPr/>
        </p:nvSpPr>
        <p:spPr>
          <a:xfrm>
            <a:off x="0" y="636512"/>
            <a:ext cx="12192000" cy="1325563"/>
          </a:xfrm>
          <a:prstGeom prst="rect">
            <a:avLst/>
          </a:prstGeom>
        </p:spPr>
        <p:txBody>
          <a:bodyPr vert="horz" lIns="91440" tIns="45720" rIns="91440" bIns="45720" rtlCol="0" anchor="ctr">
            <a:noAutofit/>
          </a:bodyPr>
          <a:lstStyle>
            <a:lvl1pPr algn="ctr">
              <a:lnSpc>
                <a:spcPct val="90000"/>
              </a:lnSpc>
              <a:spcBef>
                <a:spcPct val="0"/>
              </a:spcBef>
              <a:buNone/>
              <a:defRPr sz="2800">
                <a:latin typeface="KyivType Sans2" panose="00000500000000000000" pitchFamily="50" charset="0"/>
                <a:ea typeface="+mj-ea"/>
                <a:cs typeface="+mj-cs"/>
              </a:defRPr>
            </a:lvl1pPr>
          </a:lstStyle>
          <a:p>
            <a:r>
              <a:rPr lang="fr-FR" sz="2000" dirty="0"/>
              <a:t>PERSONALISE and ADAPT THE BEAUTY PRESCRIPTION</a:t>
            </a:r>
          </a:p>
        </p:txBody>
      </p:sp>
      <p:sp>
        <p:nvSpPr>
          <p:cNvPr id="14" name="ZoneTexte 13">
            <a:extLst>
              <a:ext uri="{FF2B5EF4-FFF2-40B4-BE49-F238E27FC236}">
                <a16:creationId xmlns:a16="http://schemas.microsoft.com/office/drawing/2014/main" id="{E4997FC7-B76D-002B-5326-37F0FC9E0D32}"/>
              </a:ext>
            </a:extLst>
          </p:cNvPr>
          <p:cNvSpPr txBox="1"/>
          <p:nvPr/>
        </p:nvSpPr>
        <p:spPr>
          <a:xfrm>
            <a:off x="694590" y="3360056"/>
            <a:ext cx="1797076"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SKIN DIAGNOSIS</a:t>
            </a:r>
          </a:p>
        </p:txBody>
      </p:sp>
      <p:sp>
        <p:nvSpPr>
          <p:cNvPr id="15" name="ZoneTexte 14">
            <a:extLst>
              <a:ext uri="{FF2B5EF4-FFF2-40B4-BE49-F238E27FC236}">
                <a16:creationId xmlns:a16="http://schemas.microsoft.com/office/drawing/2014/main" id="{1EF6E017-7189-E668-53D2-5C5F98089A8C}"/>
              </a:ext>
            </a:extLst>
          </p:cNvPr>
          <p:cNvSpPr txBox="1"/>
          <p:nvPr/>
        </p:nvSpPr>
        <p:spPr>
          <a:xfrm>
            <a:off x="5105886" y="3326105"/>
            <a:ext cx="1980227" cy="510778"/>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PRODUCTS RECOMMANDATION</a:t>
            </a:r>
          </a:p>
        </p:txBody>
      </p:sp>
      <p:sp>
        <p:nvSpPr>
          <p:cNvPr id="16" name="ZoneTexte 15">
            <a:extLst>
              <a:ext uri="{FF2B5EF4-FFF2-40B4-BE49-F238E27FC236}">
                <a16:creationId xmlns:a16="http://schemas.microsoft.com/office/drawing/2014/main" id="{42B80B2A-A21D-22CB-E0B5-F6815BD56933}"/>
              </a:ext>
            </a:extLst>
          </p:cNvPr>
          <p:cNvSpPr txBox="1"/>
          <p:nvPr/>
        </p:nvSpPr>
        <p:spPr>
          <a:xfrm>
            <a:off x="9345485" y="3360056"/>
            <a:ext cx="2231400"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BEAUTY OBJECTIVES</a:t>
            </a:r>
          </a:p>
        </p:txBody>
      </p:sp>
      <p:cxnSp>
        <p:nvCxnSpPr>
          <p:cNvPr id="18" name="Connecteur droit avec flèche 17">
            <a:extLst>
              <a:ext uri="{FF2B5EF4-FFF2-40B4-BE49-F238E27FC236}">
                <a16:creationId xmlns:a16="http://schemas.microsoft.com/office/drawing/2014/main" id="{C0BC50C0-5C0B-0CB6-9B2C-C4E20C560E1F}"/>
              </a:ext>
            </a:extLst>
          </p:cNvPr>
          <p:cNvCxnSpPr>
            <a:cxnSpLocks/>
            <a:stCxn id="8" idx="3"/>
            <a:endCxn id="10" idx="1"/>
          </p:cNvCxnSpPr>
          <p:nvPr/>
        </p:nvCxnSpPr>
        <p:spPr>
          <a:xfrm flipV="1">
            <a:off x="2491666" y="2427475"/>
            <a:ext cx="7182711" cy="8607"/>
          </a:xfrm>
          <a:prstGeom prst="straightConnector1">
            <a:avLst/>
          </a:prstGeom>
          <a:ln w="38100">
            <a:solidFill>
              <a:srgbClr val="DCD7FA"/>
            </a:solidFill>
            <a:prstDash val="lgDash"/>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387F5EB5-9093-8DEB-0550-B62050217E95}"/>
              </a:ext>
            </a:extLst>
          </p:cNvPr>
          <p:cNvSpPr/>
          <p:nvPr/>
        </p:nvSpPr>
        <p:spPr>
          <a:xfrm>
            <a:off x="694590" y="3836883"/>
            <a:ext cx="1797076" cy="646331"/>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Diagnosis is essential to understand expectations and needs.</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5" name="Rectangle 4">
            <a:extLst>
              <a:ext uri="{FF2B5EF4-FFF2-40B4-BE49-F238E27FC236}">
                <a16:creationId xmlns:a16="http://schemas.microsoft.com/office/drawing/2014/main" id="{03A5E240-3E20-8BBA-516F-10398FA33F31}"/>
              </a:ext>
            </a:extLst>
          </p:cNvPr>
          <p:cNvSpPr/>
          <p:nvPr/>
        </p:nvSpPr>
        <p:spPr>
          <a:xfrm>
            <a:off x="5105886" y="4059370"/>
            <a:ext cx="1980227" cy="1015663"/>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Products work in synergy, enabling us to tailor our products as closely as possible to our customers' needs.</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6" name="Rectangle 5">
            <a:extLst>
              <a:ext uri="{FF2B5EF4-FFF2-40B4-BE49-F238E27FC236}">
                <a16:creationId xmlns:a16="http://schemas.microsoft.com/office/drawing/2014/main" id="{4090B580-A09D-6A0F-6FEA-24217F667EDD}"/>
              </a:ext>
            </a:extLst>
          </p:cNvPr>
          <p:cNvSpPr/>
          <p:nvPr/>
        </p:nvSpPr>
        <p:spPr>
          <a:xfrm>
            <a:off x="9345485" y="3914109"/>
            <a:ext cx="2231400" cy="830997"/>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Achieve the beauty objective set, combining skincare routine, institute treatments and personalized advice.</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pic>
        <p:nvPicPr>
          <p:cNvPr id="8" name="Image 7" descr="Une image contenant Police, Graphique, blanc, conception&#10;&#10;Description générée automatiquement">
            <a:extLst>
              <a:ext uri="{FF2B5EF4-FFF2-40B4-BE49-F238E27FC236}">
                <a16:creationId xmlns:a16="http://schemas.microsoft.com/office/drawing/2014/main" id="{5B1CED24-3546-2389-B289-6CA01513410D}"/>
              </a:ext>
            </a:extLst>
          </p:cNvPr>
          <p:cNvPicPr>
            <a:picLocks noChangeAspect="1"/>
          </p:cNvPicPr>
          <p:nvPr/>
        </p:nvPicPr>
        <p:blipFill rotWithShape="1">
          <a:blip r:embed="rId3">
            <a:extLst>
              <a:ext uri="{28A0092B-C50C-407E-A947-70E740481C1C}">
                <a14:useLocalDpi xmlns:a14="http://schemas.microsoft.com/office/drawing/2010/main" val="0"/>
              </a:ext>
            </a:extLst>
          </a:blip>
          <a:srcRect r="64735"/>
          <a:stretch/>
        </p:blipFill>
        <p:spPr>
          <a:xfrm>
            <a:off x="833196" y="1730887"/>
            <a:ext cx="1658470" cy="1410390"/>
          </a:xfrm>
          <a:prstGeom prst="rect">
            <a:avLst/>
          </a:prstGeom>
        </p:spPr>
      </p:pic>
      <p:pic>
        <p:nvPicPr>
          <p:cNvPr id="10" name="Image 9" descr="Une image contenant Police, Graphique, blanc, conception&#10;&#10;Description générée automatiquement">
            <a:extLst>
              <a:ext uri="{FF2B5EF4-FFF2-40B4-BE49-F238E27FC236}">
                <a16:creationId xmlns:a16="http://schemas.microsoft.com/office/drawing/2014/main" id="{E0CD9C77-29A9-4C7C-895F-1CF8F8AA3EA7}"/>
              </a:ext>
            </a:extLst>
          </p:cNvPr>
          <p:cNvPicPr>
            <a:picLocks noChangeAspect="1"/>
          </p:cNvPicPr>
          <p:nvPr/>
        </p:nvPicPr>
        <p:blipFill rotWithShape="1">
          <a:blip r:embed="rId3">
            <a:extLst>
              <a:ext uri="{28A0092B-C50C-407E-A947-70E740481C1C}">
                <a14:useLocalDpi xmlns:a14="http://schemas.microsoft.com/office/drawing/2010/main" val="0"/>
              </a:ext>
            </a:extLst>
          </a:blip>
          <a:srcRect l="67600" t="-2018" r="-2865" b="2018"/>
          <a:stretch/>
        </p:blipFill>
        <p:spPr>
          <a:xfrm>
            <a:off x="9674377" y="1722280"/>
            <a:ext cx="1658470" cy="1410390"/>
          </a:xfrm>
          <a:prstGeom prst="rect">
            <a:avLst/>
          </a:prstGeom>
        </p:spPr>
      </p:pic>
      <p:pic>
        <p:nvPicPr>
          <p:cNvPr id="9" name="Image 8" descr="Une image contenant Police, Graphique, blanc, conception&#10;&#10;Description générée automatiquement">
            <a:extLst>
              <a:ext uri="{FF2B5EF4-FFF2-40B4-BE49-F238E27FC236}">
                <a16:creationId xmlns:a16="http://schemas.microsoft.com/office/drawing/2014/main" id="{93EE3D2E-62ED-D003-0D2F-A98B4096DE51}"/>
              </a:ext>
            </a:extLst>
          </p:cNvPr>
          <p:cNvPicPr>
            <a:picLocks noChangeAspect="1"/>
          </p:cNvPicPr>
          <p:nvPr/>
        </p:nvPicPr>
        <p:blipFill rotWithShape="1">
          <a:blip r:embed="rId3">
            <a:extLst>
              <a:ext uri="{28A0092B-C50C-407E-A947-70E740481C1C}">
                <a14:useLocalDpi xmlns:a14="http://schemas.microsoft.com/office/drawing/2010/main" val="0"/>
              </a:ext>
            </a:extLst>
          </a:blip>
          <a:srcRect l="32787" t="4183" r="31948" b="-4183"/>
          <a:stretch/>
        </p:blipFill>
        <p:spPr>
          <a:xfrm>
            <a:off x="5253786" y="1730887"/>
            <a:ext cx="1658470" cy="1410390"/>
          </a:xfrm>
          <a:prstGeom prst="rect">
            <a:avLst/>
          </a:prstGeom>
        </p:spPr>
      </p:pic>
      <p:grpSp>
        <p:nvGrpSpPr>
          <p:cNvPr id="29" name="Groupe 28">
            <a:extLst>
              <a:ext uri="{FF2B5EF4-FFF2-40B4-BE49-F238E27FC236}">
                <a16:creationId xmlns:a16="http://schemas.microsoft.com/office/drawing/2014/main" id="{BB35A143-160E-AC16-62DF-3330F7CEC734}"/>
              </a:ext>
            </a:extLst>
          </p:cNvPr>
          <p:cNvGrpSpPr/>
          <p:nvPr/>
        </p:nvGrpSpPr>
        <p:grpSpPr>
          <a:xfrm>
            <a:off x="0" y="5209953"/>
            <a:ext cx="12459655" cy="1648047"/>
            <a:chOff x="0" y="5209953"/>
            <a:chExt cx="12459655" cy="1648047"/>
          </a:xfrm>
        </p:grpSpPr>
        <p:sp>
          <p:nvSpPr>
            <p:cNvPr id="28" name="Rectangle 27">
              <a:extLst>
                <a:ext uri="{FF2B5EF4-FFF2-40B4-BE49-F238E27FC236}">
                  <a16:creationId xmlns:a16="http://schemas.microsoft.com/office/drawing/2014/main" id="{8D9E31FE-9A26-4FFE-3574-18E475C2841D}"/>
                </a:ext>
              </a:extLst>
            </p:cNvPr>
            <p:cNvSpPr/>
            <p:nvPr/>
          </p:nvSpPr>
          <p:spPr>
            <a:xfrm>
              <a:off x="0" y="5209953"/>
              <a:ext cx="12192000" cy="1648047"/>
            </a:xfrm>
            <a:prstGeom prst="rect">
              <a:avLst/>
            </a:prstGeom>
            <a:gradFill flip="none" rotWithShape="1">
              <a:gsLst>
                <a:gs pos="0">
                  <a:srgbClr val="B5BCCD">
                    <a:tint val="66000"/>
                    <a:satMod val="160000"/>
                  </a:srgbClr>
                </a:gs>
                <a:gs pos="50000">
                  <a:srgbClr val="B5BCCD">
                    <a:tint val="44500"/>
                    <a:satMod val="160000"/>
                  </a:srgbClr>
                </a:gs>
                <a:gs pos="100000">
                  <a:srgbClr val="B5BCCD">
                    <a:tint val="23500"/>
                    <a:satMod val="16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capture d’écran, cercle, Graphique, conception&#10;&#10;Description générée automatiquement">
              <a:extLst>
                <a:ext uri="{FF2B5EF4-FFF2-40B4-BE49-F238E27FC236}">
                  <a16:creationId xmlns:a16="http://schemas.microsoft.com/office/drawing/2014/main" id="{8E99135D-A1F2-F697-CED4-F05F4EBED81B}"/>
                </a:ext>
              </a:extLst>
            </p:cNvPr>
            <p:cNvPicPr>
              <a:picLocks noChangeAspect="1"/>
            </p:cNvPicPr>
            <p:nvPr/>
          </p:nvPicPr>
          <p:blipFill rotWithShape="1">
            <a:blip r:embed="rId4">
              <a:extLst>
                <a:ext uri="{28A0092B-C50C-407E-A947-70E740481C1C}">
                  <a14:useLocalDpi xmlns:a14="http://schemas.microsoft.com/office/drawing/2010/main" val="0"/>
                </a:ext>
              </a:extLst>
            </a:blip>
            <a:srcRect r="50364"/>
            <a:stretch/>
          </p:blipFill>
          <p:spPr>
            <a:xfrm>
              <a:off x="332985" y="5484950"/>
              <a:ext cx="1679674" cy="1209947"/>
            </a:xfrm>
            <a:prstGeom prst="rect">
              <a:avLst/>
            </a:prstGeom>
          </p:spPr>
        </p:pic>
        <p:pic>
          <p:nvPicPr>
            <p:cNvPr id="22" name="Image 21" descr="Une image contenant capture d’écran, cercle, Graphique, conception&#10;&#10;Description générée automatiquement">
              <a:extLst>
                <a:ext uri="{FF2B5EF4-FFF2-40B4-BE49-F238E27FC236}">
                  <a16:creationId xmlns:a16="http://schemas.microsoft.com/office/drawing/2014/main" id="{209E4FC9-0261-4D20-BF81-33E0D4211F05}"/>
                </a:ext>
              </a:extLst>
            </p:cNvPr>
            <p:cNvPicPr>
              <a:picLocks noChangeAspect="1"/>
            </p:cNvPicPr>
            <p:nvPr/>
          </p:nvPicPr>
          <p:blipFill rotWithShape="1">
            <a:blip r:embed="rId4">
              <a:extLst>
                <a:ext uri="{28A0092B-C50C-407E-A947-70E740481C1C}">
                  <a14:useLocalDpi xmlns:a14="http://schemas.microsoft.com/office/drawing/2010/main" val="0"/>
                </a:ext>
              </a:extLst>
            </a:blip>
            <a:srcRect l="51087" t="40511" r="-1087" b="30934"/>
            <a:stretch/>
          </p:blipFill>
          <p:spPr>
            <a:xfrm>
              <a:off x="2343457" y="5736345"/>
              <a:ext cx="3424219" cy="699217"/>
            </a:xfrm>
            <a:prstGeom prst="rect">
              <a:avLst/>
            </a:prstGeom>
          </p:spPr>
        </p:pic>
        <p:pic>
          <p:nvPicPr>
            <p:cNvPr id="23" name="Image 22" descr="Une image contenant capture d’écran, cercle, Graphique, conception&#10;&#10;Description générée automatiquement">
              <a:extLst>
                <a:ext uri="{FF2B5EF4-FFF2-40B4-BE49-F238E27FC236}">
                  <a16:creationId xmlns:a16="http://schemas.microsoft.com/office/drawing/2014/main" id="{514D488E-229F-0797-676D-E5D12E14AF8E}"/>
                </a:ext>
              </a:extLst>
            </p:cNvPr>
            <p:cNvPicPr>
              <a:picLocks noChangeAspect="1"/>
            </p:cNvPicPr>
            <p:nvPr/>
          </p:nvPicPr>
          <p:blipFill rotWithShape="1">
            <a:blip r:embed="rId4">
              <a:extLst>
                <a:ext uri="{28A0092B-C50C-407E-A947-70E740481C1C}">
                  <a14:useLocalDpi xmlns:a14="http://schemas.microsoft.com/office/drawing/2010/main" val="0"/>
                </a:ext>
              </a:extLst>
            </a:blip>
            <a:srcRect l="51087" t="40511" r="-1087" b="30934"/>
            <a:stretch/>
          </p:blipFill>
          <p:spPr>
            <a:xfrm>
              <a:off x="5611217" y="5725188"/>
              <a:ext cx="3424219" cy="699217"/>
            </a:xfrm>
            <a:prstGeom prst="rect">
              <a:avLst/>
            </a:prstGeom>
          </p:spPr>
        </p:pic>
        <p:pic>
          <p:nvPicPr>
            <p:cNvPr id="24" name="Image 23" descr="Une image contenant capture d’écran, cercle, Graphique, conception&#10;&#10;Description générée automatiquement">
              <a:extLst>
                <a:ext uri="{FF2B5EF4-FFF2-40B4-BE49-F238E27FC236}">
                  <a16:creationId xmlns:a16="http://schemas.microsoft.com/office/drawing/2014/main" id="{8D9210DE-3F86-D9C9-740E-8AAD2F78A7E5}"/>
                </a:ext>
              </a:extLst>
            </p:cNvPr>
            <p:cNvPicPr>
              <a:picLocks noChangeAspect="1"/>
            </p:cNvPicPr>
            <p:nvPr/>
          </p:nvPicPr>
          <p:blipFill rotWithShape="1">
            <a:blip r:embed="rId4">
              <a:extLst>
                <a:ext uri="{28A0092B-C50C-407E-A947-70E740481C1C}">
                  <a14:useLocalDpi xmlns:a14="http://schemas.microsoft.com/office/drawing/2010/main" val="0"/>
                </a:ext>
              </a:extLst>
            </a:blip>
            <a:srcRect l="51087" t="40511" r="-1087" b="30934"/>
            <a:stretch/>
          </p:blipFill>
          <p:spPr>
            <a:xfrm>
              <a:off x="9035436" y="5717557"/>
              <a:ext cx="3424219" cy="699217"/>
            </a:xfrm>
            <a:prstGeom prst="rect">
              <a:avLst/>
            </a:prstGeom>
          </p:spPr>
        </p:pic>
        <p:sp>
          <p:nvSpPr>
            <p:cNvPr id="25" name="Rectangle 24">
              <a:extLst>
                <a:ext uri="{FF2B5EF4-FFF2-40B4-BE49-F238E27FC236}">
                  <a16:creationId xmlns:a16="http://schemas.microsoft.com/office/drawing/2014/main" id="{52847C69-60D6-12C2-22C6-6617EFFC0DA7}"/>
                </a:ext>
              </a:extLst>
            </p:cNvPr>
            <p:cNvSpPr/>
            <p:nvPr/>
          </p:nvSpPr>
          <p:spPr>
            <a:xfrm>
              <a:off x="3019647" y="5947453"/>
              <a:ext cx="2498651" cy="276999"/>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KNOW THE SKIN'S PHYSIOLOGY</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26" name="Rectangle 25">
              <a:extLst>
                <a:ext uri="{FF2B5EF4-FFF2-40B4-BE49-F238E27FC236}">
                  <a16:creationId xmlns:a16="http://schemas.microsoft.com/office/drawing/2014/main" id="{CAA1DB55-6C5D-2EB9-5B24-C28C99EAE5DF}"/>
                </a:ext>
              </a:extLst>
            </p:cNvPr>
            <p:cNvSpPr/>
            <p:nvPr/>
          </p:nvSpPr>
          <p:spPr>
            <a:xfrm>
              <a:off x="6287407" y="5926088"/>
              <a:ext cx="2498651" cy="276999"/>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ASK THE RIGHT QUESTIONS </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27" name="Rectangle 26">
              <a:extLst>
                <a:ext uri="{FF2B5EF4-FFF2-40B4-BE49-F238E27FC236}">
                  <a16:creationId xmlns:a16="http://schemas.microsoft.com/office/drawing/2014/main" id="{5E3341B7-CEBB-D3FF-F174-90D0CF9F2900}"/>
                </a:ext>
              </a:extLst>
            </p:cNvPr>
            <p:cNvSpPr/>
            <p:nvPr/>
          </p:nvSpPr>
          <p:spPr>
            <a:xfrm>
              <a:off x="9711626" y="5948747"/>
              <a:ext cx="2498651" cy="276999"/>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KNOW YON-KA PRODUCTS</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grpSp>
    </p:spTree>
    <p:extLst>
      <p:ext uri="{BB962C8B-B14F-4D97-AF65-F5344CB8AC3E}">
        <p14:creationId xmlns:p14="http://schemas.microsoft.com/office/powerpoint/2010/main" val="164564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611BB9A6-8EE9-9060-D7D8-D91FE0AEAB5D}"/>
              </a:ext>
            </a:extLst>
          </p:cNvPr>
          <p:cNvSpPr txBox="1">
            <a:spLocks/>
          </p:cNvSpPr>
          <p:nvPr/>
        </p:nvSpPr>
        <p:spPr>
          <a:xfrm>
            <a:off x="838200" y="-75934"/>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latin typeface="KyivType Sans2" panose="00000500000000000000" pitchFamily="50" charset="0"/>
              </a:rPr>
              <a:t>Skin </a:t>
            </a:r>
            <a:r>
              <a:rPr lang="fr-FR" sz="2800" dirty="0" err="1">
                <a:latin typeface="KyivType Sans2" panose="00000500000000000000" pitchFamily="50" charset="0"/>
              </a:rPr>
              <a:t>diagnosis</a:t>
            </a:r>
            <a:endParaRPr lang="fr-FR" sz="2800" dirty="0">
              <a:latin typeface="KyivType Sans2" panose="00000500000000000000" pitchFamily="50" charset="0"/>
            </a:endParaRPr>
          </a:p>
        </p:txBody>
      </p:sp>
      <p:sp>
        <p:nvSpPr>
          <p:cNvPr id="6" name="Organigramme : Processus 2">
            <a:extLst>
              <a:ext uri="{FF2B5EF4-FFF2-40B4-BE49-F238E27FC236}">
                <a16:creationId xmlns:a16="http://schemas.microsoft.com/office/drawing/2014/main" id="{24A02CDB-617F-A37A-FA62-7F8A496F0146}"/>
              </a:ext>
            </a:extLst>
          </p:cNvPr>
          <p:cNvSpPr/>
          <p:nvPr/>
        </p:nvSpPr>
        <p:spPr>
          <a:xfrm>
            <a:off x="590550" y="1978497"/>
            <a:ext cx="6589183" cy="723900"/>
          </a:xfrm>
          <a:prstGeom prst="flowChartProcess">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1. How does your skin </a:t>
            </a:r>
            <a:r>
              <a:rPr lang="fr-FR" sz="1600" dirty="0" err="1">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feel</a:t>
            </a:r>
            <a:r>
              <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 </a:t>
            </a:r>
            <a:r>
              <a:rPr lang="fr-FR" sz="1600" b="1" u="sng" dirty="0" err="1">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today</a:t>
            </a:r>
            <a:r>
              <a:rPr lang="fr-FR" sz="1600" b="1" u="sng"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 </a:t>
            </a:r>
          </a:p>
        </p:txBody>
      </p:sp>
      <p:sp>
        <p:nvSpPr>
          <p:cNvPr id="9" name="Organigramme : Processus 5">
            <a:extLst>
              <a:ext uri="{FF2B5EF4-FFF2-40B4-BE49-F238E27FC236}">
                <a16:creationId xmlns:a16="http://schemas.microsoft.com/office/drawing/2014/main" id="{CB58D57C-4A2C-B44E-460E-13975A787ECE}"/>
              </a:ext>
            </a:extLst>
          </p:cNvPr>
          <p:cNvSpPr/>
          <p:nvPr/>
        </p:nvSpPr>
        <p:spPr>
          <a:xfrm>
            <a:off x="590550" y="3375152"/>
            <a:ext cx="6589183" cy="723900"/>
          </a:xfrm>
          <a:prstGeom prst="flowChartProcess">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2. </a:t>
            </a:r>
            <a:r>
              <a:rPr lang="fr-FR" sz="1600" dirty="0" err="1">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What</a:t>
            </a:r>
            <a:r>
              <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is</a:t>
            </a:r>
            <a:r>
              <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your</a:t>
            </a:r>
            <a:r>
              <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skincare</a:t>
            </a:r>
            <a:r>
              <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 routine (</a:t>
            </a:r>
            <a:r>
              <a:rPr lang="fr-FR" sz="1600" dirty="0" err="1">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morning</a:t>
            </a:r>
            <a:r>
              <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 </a:t>
            </a:r>
            <a:r>
              <a:rPr lang="fr-FR" sz="1600" dirty="0" err="1">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evening</a:t>
            </a:r>
            <a:r>
              <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 and </a:t>
            </a:r>
            <a:r>
              <a:rPr lang="fr-FR" sz="1600" dirty="0" err="1">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weekly</a:t>
            </a:r>
            <a:r>
              <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 ? </a:t>
            </a:r>
          </a:p>
        </p:txBody>
      </p:sp>
      <p:sp>
        <p:nvSpPr>
          <p:cNvPr id="12" name="Organigramme : Processus 7">
            <a:extLst>
              <a:ext uri="{FF2B5EF4-FFF2-40B4-BE49-F238E27FC236}">
                <a16:creationId xmlns:a16="http://schemas.microsoft.com/office/drawing/2014/main" id="{EC546A5E-B4E8-532A-0BBA-FD940DB619A8}"/>
              </a:ext>
            </a:extLst>
          </p:cNvPr>
          <p:cNvSpPr/>
          <p:nvPr/>
        </p:nvSpPr>
        <p:spPr>
          <a:xfrm>
            <a:off x="590550" y="4765802"/>
            <a:ext cx="6589183" cy="723900"/>
          </a:xfrm>
          <a:prstGeom prst="flowChartProcess">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3. </a:t>
            </a:r>
            <a:r>
              <a:rPr lang="en-US"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If you had a magic wand, what would you like to improve ? </a:t>
            </a:r>
          </a:p>
        </p:txBody>
      </p:sp>
      <p:pic>
        <p:nvPicPr>
          <p:cNvPr id="2" name="Image 1" descr="Une image contenant capture d’écran, cercle, Graphique, conception&#10;&#10;Description générée automatiquement">
            <a:extLst>
              <a:ext uri="{FF2B5EF4-FFF2-40B4-BE49-F238E27FC236}">
                <a16:creationId xmlns:a16="http://schemas.microsoft.com/office/drawing/2014/main" id="{BEC3ECE1-F362-0758-CAB8-25BAB3BEB3E1}"/>
              </a:ext>
            </a:extLst>
          </p:cNvPr>
          <p:cNvPicPr>
            <a:picLocks noChangeAspect="1"/>
          </p:cNvPicPr>
          <p:nvPr/>
        </p:nvPicPr>
        <p:blipFill rotWithShape="1">
          <a:blip r:embed="rId3">
            <a:extLst>
              <a:ext uri="{28A0092B-C50C-407E-A947-70E740481C1C}">
                <a14:useLocalDpi xmlns:a14="http://schemas.microsoft.com/office/drawing/2010/main" val="0"/>
              </a:ext>
            </a:extLst>
          </a:blip>
          <a:srcRect l="51087" t="40511" r="-1087" b="30934"/>
          <a:stretch/>
        </p:blipFill>
        <p:spPr>
          <a:xfrm>
            <a:off x="0" y="821894"/>
            <a:ext cx="3424219" cy="699217"/>
          </a:xfrm>
          <a:prstGeom prst="rect">
            <a:avLst/>
          </a:prstGeom>
        </p:spPr>
      </p:pic>
      <p:sp>
        <p:nvSpPr>
          <p:cNvPr id="13" name="Rectangle 12">
            <a:extLst>
              <a:ext uri="{FF2B5EF4-FFF2-40B4-BE49-F238E27FC236}">
                <a16:creationId xmlns:a16="http://schemas.microsoft.com/office/drawing/2014/main" id="{7FDA0F69-10B0-25D7-9EAF-975745DE4C7C}"/>
              </a:ext>
            </a:extLst>
          </p:cNvPr>
          <p:cNvSpPr/>
          <p:nvPr/>
        </p:nvSpPr>
        <p:spPr>
          <a:xfrm>
            <a:off x="744446" y="1048830"/>
            <a:ext cx="2498651" cy="276999"/>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ASK THE RIGHT QUESTIONS </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14" name="ZoneTexte 13">
            <a:extLst>
              <a:ext uri="{FF2B5EF4-FFF2-40B4-BE49-F238E27FC236}">
                <a16:creationId xmlns:a16="http://schemas.microsoft.com/office/drawing/2014/main" id="{E0698A0E-92FB-86ED-1750-42EAA45044C4}"/>
              </a:ext>
            </a:extLst>
          </p:cNvPr>
          <p:cNvSpPr txBox="1"/>
          <p:nvPr/>
        </p:nvSpPr>
        <p:spPr>
          <a:xfrm>
            <a:off x="7349067" y="1924948"/>
            <a:ext cx="4707466" cy="830997"/>
          </a:xfrm>
          <a:prstGeom prst="rect">
            <a:avLst/>
          </a:prstGeom>
          <a:noFill/>
          <a:ln>
            <a:solidFill>
              <a:schemeClr val="bg1">
                <a:lumMod val="85000"/>
              </a:schemeClr>
            </a:solidFill>
          </a:ln>
        </p:spPr>
        <p:txBody>
          <a:bodyPr wrap="square" rtlCol="0">
            <a:spAutoFit/>
          </a:bodyPr>
          <a:lstStyle/>
          <a:p>
            <a:pPr algn="just"/>
            <a:r>
              <a:rPr lang="en-US"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The skin is a living organ, influenced by many factors. So it's essential to ask this question </a:t>
            </a:r>
            <a:r>
              <a:rPr lang="en-US" sz="1600" b="1"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every time </a:t>
            </a:r>
            <a:r>
              <a:rPr lang="en-US"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you see a client for a treatment.</a:t>
            </a:r>
            <a:endPar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ZoneTexte 14">
            <a:extLst>
              <a:ext uri="{FF2B5EF4-FFF2-40B4-BE49-F238E27FC236}">
                <a16:creationId xmlns:a16="http://schemas.microsoft.com/office/drawing/2014/main" id="{13A07477-5A41-4597-9412-959BD552B754}"/>
              </a:ext>
            </a:extLst>
          </p:cNvPr>
          <p:cNvSpPr txBox="1"/>
          <p:nvPr/>
        </p:nvSpPr>
        <p:spPr>
          <a:xfrm>
            <a:off x="7349067" y="3322292"/>
            <a:ext cx="4707466" cy="830997"/>
          </a:xfrm>
          <a:prstGeom prst="rect">
            <a:avLst/>
          </a:prstGeom>
          <a:noFill/>
          <a:ln>
            <a:solidFill>
              <a:schemeClr val="bg1">
                <a:lumMod val="85000"/>
              </a:schemeClr>
            </a:solidFill>
          </a:ln>
        </p:spPr>
        <p:txBody>
          <a:bodyPr wrap="square" rtlCol="0">
            <a:spAutoFit/>
          </a:bodyPr>
          <a:lstStyle/>
          <a:p>
            <a:pPr algn="just"/>
            <a:r>
              <a:rPr lang="en-US"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It is important to determine how much time the client spends on her routine and what textures she likes, in order to propose an </a:t>
            </a:r>
            <a:r>
              <a:rPr lang="en-US" sz="1600" b="1"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adapted routine</a:t>
            </a:r>
            <a:r>
              <a:rPr lang="en-US"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6" name="ZoneTexte 15">
            <a:extLst>
              <a:ext uri="{FF2B5EF4-FFF2-40B4-BE49-F238E27FC236}">
                <a16:creationId xmlns:a16="http://schemas.microsoft.com/office/drawing/2014/main" id="{9FAAF7D5-F2DD-48FB-F2A0-19355058359C}"/>
              </a:ext>
            </a:extLst>
          </p:cNvPr>
          <p:cNvSpPr txBox="1"/>
          <p:nvPr/>
        </p:nvSpPr>
        <p:spPr>
          <a:xfrm>
            <a:off x="7349067" y="4835364"/>
            <a:ext cx="4707466" cy="584775"/>
          </a:xfrm>
          <a:prstGeom prst="rect">
            <a:avLst/>
          </a:prstGeom>
          <a:noFill/>
          <a:ln>
            <a:solidFill>
              <a:schemeClr val="bg1">
                <a:lumMod val="85000"/>
              </a:schemeClr>
            </a:solidFill>
          </a:ln>
        </p:spPr>
        <p:txBody>
          <a:bodyPr wrap="square" rtlCol="0">
            <a:spAutoFit/>
          </a:bodyPr>
          <a:lstStyle/>
          <a:p>
            <a:pPr algn="just"/>
            <a:r>
              <a:rPr lang="en-US" sz="1600" b="1"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Open question</a:t>
            </a:r>
            <a:r>
              <a:rPr lang="en-US"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 Let the customer express herself, then combine her needs and desires.</a:t>
            </a:r>
            <a:endPar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6767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627246-5037-CE67-6D0E-F41C0EF7EDEB}"/>
              </a:ext>
            </a:extLst>
          </p:cNvPr>
          <p:cNvSpPr/>
          <p:nvPr/>
        </p:nvSpPr>
        <p:spPr>
          <a:xfrm>
            <a:off x="0" y="5117951"/>
            <a:ext cx="12192000" cy="1740050"/>
          </a:xfrm>
          <a:prstGeom prst="rect">
            <a:avLst/>
          </a:prstGeom>
          <a:gradFill flip="none" rotWithShape="1">
            <a:gsLst>
              <a:gs pos="0">
                <a:srgbClr val="B5BCCD">
                  <a:tint val="66000"/>
                  <a:satMod val="160000"/>
                </a:srgbClr>
              </a:gs>
              <a:gs pos="50000">
                <a:srgbClr val="B5BCCD">
                  <a:tint val="44500"/>
                  <a:satMod val="160000"/>
                </a:srgbClr>
              </a:gs>
              <a:gs pos="100000">
                <a:srgbClr val="B5BCCD">
                  <a:tint val="23500"/>
                  <a:satMod val="16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a:extLst>
              <a:ext uri="{FF2B5EF4-FFF2-40B4-BE49-F238E27FC236}">
                <a16:creationId xmlns:a16="http://schemas.microsoft.com/office/drawing/2014/main" id="{9DC5A25D-98F0-22B3-C381-2124C41E76A6}"/>
              </a:ext>
            </a:extLst>
          </p:cNvPr>
          <p:cNvSpPr txBox="1">
            <a:spLocks/>
          </p:cNvSpPr>
          <p:nvPr/>
        </p:nvSpPr>
        <p:spPr>
          <a:xfrm>
            <a:off x="0" y="-72233"/>
            <a:ext cx="12192000" cy="1325563"/>
          </a:xfrm>
          <a:prstGeom prst="rect">
            <a:avLst/>
          </a:prstGeom>
        </p:spPr>
        <p:txBody>
          <a:bodyPr vert="horz" lIns="91440" tIns="45720" rIns="91440" bIns="45720" rtlCol="0" anchor="ctr">
            <a:noAutofit/>
          </a:bodyPr>
          <a:lstStyle>
            <a:lvl1pPr algn="ctr">
              <a:lnSpc>
                <a:spcPct val="90000"/>
              </a:lnSpc>
              <a:spcBef>
                <a:spcPct val="0"/>
              </a:spcBef>
              <a:buNone/>
              <a:defRPr sz="2800">
                <a:latin typeface="KyivType Sans2" panose="00000500000000000000" pitchFamily="50" charset="0"/>
                <a:ea typeface="+mj-ea"/>
                <a:cs typeface="+mj-cs"/>
              </a:defRPr>
            </a:lvl1pPr>
          </a:lstStyle>
          <a:p>
            <a:r>
              <a:rPr lang="en-US" sz="2000" dirty="0"/>
              <a:t>COMBINE your PROFESSIONAL KNOWLEDGE </a:t>
            </a:r>
          </a:p>
          <a:p>
            <a:r>
              <a:rPr lang="en-US" sz="2000" dirty="0"/>
              <a:t>with measured SCIENTIFIC ANALYSIS</a:t>
            </a:r>
            <a:endParaRPr lang="fr-FR" sz="2000" dirty="0"/>
          </a:p>
        </p:txBody>
      </p:sp>
      <p:sp>
        <p:nvSpPr>
          <p:cNvPr id="7" name="ZoneTexte 2">
            <a:extLst>
              <a:ext uri="{FF2B5EF4-FFF2-40B4-BE49-F238E27FC236}">
                <a16:creationId xmlns:a16="http://schemas.microsoft.com/office/drawing/2014/main" id="{3221D88C-5F52-FC1D-1274-8C807AA89FDF}"/>
              </a:ext>
            </a:extLst>
          </p:cNvPr>
          <p:cNvSpPr txBox="1"/>
          <p:nvPr/>
        </p:nvSpPr>
        <p:spPr>
          <a:xfrm>
            <a:off x="233715" y="5604669"/>
            <a:ext cx="7206950" cy="369332"/>
          </a:xfrm>
          <a:prstGeom prst="rect">
            <a:avLst/>
          </a:prstGeom>
          <a:noFill/>
          <a:ln>
            <a:noFill/>
          </a:ln>
        </p:spPr>
        <p:txBody>
          <a:bodyPr wrap="square" rtlCol="0">
            <a:spAutoFit/>
          </a:bodyPr>
          <a:lstStyle>
            <a:defPPr>
              <a:defRPr lang="fr-FR"/>
            </a:defPPr>
            <a:lvl1pPr algn="just">
              <a:defRPr b="1">
                <a:solidFill>
                  <a:schemeClr val="tx1">
                    <a:lumMod val="65000"/>
                    <a:lumOff val="3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boto Light" panose="02000000000000000000" pitchFamily="2" charset="0"/>
                <a:ea typeface="Roboto Light" panose="02000000000000000000" pitchFamily="2" charset="0"/>
                <a:cs typeface="Roboto Light" panose="02000000000000000000" pitchFamily="2" charset="0"/>
              </a:rPr>
              <a:t>Probes to measure elasticity, melanin, hydration, T°, pH, sebum</a:t>
            </a:r>
            <a:endParaRPr lang="fr-FR"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ZoneTexte 10">
            <a:extLst>
              <a:ext uri="{FF2B5EF4-FFF2-40B4-BE49-F238E27FC236}">
                <a16:creationId xmlns:a16="http://schemas.microsoft.com/office/drawing/2014/main" id="{3CF0B077-7767-69A5-4721-64B4A9BEB370}"/>
              </a:ext>
            </a:extLst>
          </p:cNvPr>
          <p:cNvSpPr txBox="1"/>
          <p:nvPr/>
        </p:nvSpPr>
        <p:spPr>
          <a:xfrm>
            <a:off x="233714" y="6014108"/>
            <a:ext cx="8714018" cy="369332"/>
          </a:xfrm>
          <a:prstGeom prst="rect">
            <a:avLst/>
          </a:prstGeom>
          <a:noFill/>
          <a:ln>
            <a:noFill/>
          </a:ln>
        </p:spPr>
        <p:txBody>
          <a:bodyPr wrap="square" rtlCol="0">
            <a:spAutoFit/>
          </a:bodyPr>
          <a:lstStyle>
            <a:defPPr>
              <a:defRPr lang="fr-FR"/>
            </a:defPPr>
            <a:lvl1pPr algn="just">
              <a:defRPr b="1">
                <a:solidFill>
                  <a:schemeClr val="tx1">
                    <a:lumMod val="65000"/>
                    <a:lumOff val="3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boto Light" panose="02000000000000000000" pitchFamily="2" charset="0"/>
                <a:ea typeface="Roboto Light" panose="02000000000000000000" pitchFamily="2" charset="0"/>
                <a:cs typeface="Roboto Light" panose="02000000000000000000" pitchFamily="2" charset="0"/>
              </a:rPr>
              <a:t>Camera  (X 100) for wrinkles,  texture, dark spots, keratin, redness, pores</a:t>
            </a:r>
            <a:endParaRPr lang="fr-FR"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18" name="Picture 2" descr="Analyseur de Peau SOFT FX - BSM Technology">
            <a:extLst>
              <a:ext uri="{FF2B5EF4-FFF2-40B4-BE49-F238E27FC236}">
                <a16:creationId xmlns:a16="http://schemas.microsoft.com/office/drawing/2014/main" id="{350B75D3-FFC8-FEC1-6209-F697F984D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1446" y="5241372"/>
            <a:ext cx="2088294" cy="1493208"/>
          </a:xfrm>
          <a:prstGeom prst="ellipse">
            <a:avLst/>
          </a:prstGeom>
          <a:noFill/>
          <a:extLst>
            <a:ext uri="{909E8E84-426E-40DD-AFC4-6F175D3DCCD1}">
              <a14:hiddenFill xmlns:a14="http://schemas.microsoft.com/office/drawing/2010/main">
                <a:solidFill>
                  <a:srgbClr val="FFFFFF"/>
                </a:solidFill>
              </a14:hiddenFill>
            </a:ext>
          </a:extLst>
        </p:spPr>
      </p:pic>
      <p:pic>
        <p:nvPicPr>
          <p:cNvPr id="21" name="Image 20" descr="Une image contenant Appareil électronique, gadget, Appareils électroniques, multimédia&#10;&#10;Description générée automatiquement">
            <a:extLst>
              <a:ext uri="{FF2B5EF4-FFF2-40B4-BE49-F238E27FC236}">
                <a16:creationId xmlns:a16="http://schemas.microsoft.com/office/drawing/2014/main" id="{C8E604CC-1CC1-8674-579C-260CE6255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31" y="1076010"/>
            <a:ext cx="5301663" cy="3539032"/>
          </a:xfrm>
          <a:prstGeom prst="rect">
            <a:avLst/>
          </a:prstGeom>
        </p:spPr>
      </p:pic>
      <p:grpSp>
        <p:nvGrpSpPr>
          <p:cNvPr id="2" name="Groupe 1">
            <a:extLst>
              <a:ext uri="{FF2B5EF4-FFF2-40B4-BE49-F238E27FC236}">
                <a16:creationId xmlns:a16="http://schemas.microsoft.com/office/drawing/2014/main" id="{3B1C9AE8-250F-A5E8-F4D6-8AFF34DE325B}"/>
              </a:ext>
            </a:extLst>
          </p:cNvPr>
          <p:cNvGrpSpPr/>
          <p:nvPr/>
        </p:nvGrpSpPr>
        <p:grpSpPr>
          <a:xfrm>
            <a:off x="5165432" y="1206329"/>
            <a:ext cx="6324600" cy="3926246"/>
            <a:chOff x="5165432" y="1206329"/>
            <a:chExt cx="6324600" cy="3926246"/>
          </a:xfrm>
        </p:grpSpPr>
        <p:grpSp>
          <p:nvGrpSpPr>
            <p:cNvPr id="10" name="Groupe 9">
              <a:extLst>
                <a:ext uri="{FF2B5EF4-FFF2-40B4-BE49-F238E27FC236}">
                  <a16:creationId xmlns:a16="http://schemas.microsoft.com/office/drawing/2014/main" id="{139B33D8-85D8-DE51-1BE7-557F37873A81}"/>
                </a:ext>
              </a:extLst>
            </p:cNvPr>
            <p:cNvGrpSpPr/>
            <p:nvPr/>
          </p:nvGrpSpPr>
          <p:grpSpPr>
            <a:xfrm>
              <a:off x="5165432" y="1743980"/>
              <a:ext cx="6324600" cy="3388595"/>
              <a:chOff x="838200" y="1253331"/>
              <a:chExt cx="10515600" cy="3388595"/>
            </a:xfrm>
          </p:grpSpPr>
          <p:sp>
            <p:nvSpPr>
              <p:cNvPr id="11" name="Rectangle 10">
                <a:extLst>
                  <a:ext uri="{FF2B5EF4-FFF2-40B4-BE49-F238E27FC236}">
                    <a16:creationId xmlns:a16="http://schemas.microsoft.com/office/drawing/2014/main" id="{C5378C80-BE12-5727-3CC7-DE47F94074E0}"/>
                  </a:ext>
                </a:extLst>
              </p:cNvPr>
              <p:cNvSpPr/>
              <p:nvPr/>
            </p:nvSpPr>
            <p:spPr>
              <a:xfrm>
                <a:off x="838200" y="1253331"/>
                <a:ext cx="10515600" cy="3388595"/>
              </a:xfrm>
              <a:prstGeom prst="rect">
                <a:avLst/>
              </a:prstGeom>
              <a:noFill/>
            </p:spPr>
            <p:txBody>
              <a:bodyPr/>
              <a:lstStyle/>
              <a:p>
                <a:endParaRPr lang="fr-FR">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Forme libre : forme 11">
                <a:extLst>
                  <a:ext uri="{FF2B5EF4-FFF2-40B4-BE49-F238E27FC236}">
                    <a16:creationId xmlns:a16="http://schemas.microsoft.com/office/drawing/2014/main" id="{000CC03E-9551-1466-A889-7CB1FF849AAB}"/>
                  </a:ext>
                </a:extLst>
              </p:cNvPr>
              <p:cNvSpPr/>
              <p:nvPr/>
            </p:nvSpPr>
            <p:spPr>
              <a:xfrm>
                <a:off x="838200" y="1253331"/>
                <a:ext cx="10515600" cy="486720"/>
              </a:xfrm>
              <a:custGeom>
                <a:avLst/>
                <a:gdLst>
                  <a:gd name="connsiteX0" fmla="*/ 0 w 10515600"/>
                  <a:gd name="connsiteY0" fmla="*/ 81122 h 486720"/>
                  <a:gd name="connsiteX1" fmla="*/ 81122 w 10515600"/>
                  <a:gd name="connsiteY1" fmla="*/ 0 h 486720"/>
                  <a:gd name="connsiteX2" fmla="*/ 10434478 w 10515600"/>
                  <a:gd name="connsiteY2" fmla="*/ 0 h 486720"/>
                  <a:gd name="connsiteX3" fmla="*/ 10515600 w 10515600"/>
                  <a:gd name="connsiteY3" fmla="*/ 81122 h 486720"/>
                  <a:gd name="connsiteX4" fmla="*/ 10515600 w 10515600"/>
                  <a:gd name="connsiteY4" fmla="*/ 405598 h 486720"/>
                  <a:gd name="connsiteX5" fmla="*/ 10434478 w 10515600"/>
                  <a:gd name="connsiteY5" fmla="*/ 486720 h 486720"/>
                  <a:gd name="connsiteX6" fmla="*/ 81122 w 10515600"/>
                  <a:gd name="connsiteY6" fmla="*/ 486720 h 486720"/>
                  <a:gd name="connsiteX7" fmla="*/ 0 w 10515600"/>
                  <a:gd name="connsiteY7" fmla="*/ 405598 h 486720"/>
                  <a:gd name="connsiteX8" fmla="*/ 0 w 10515600"/>
                  <a:gd name="connsiteY8" fmla="*/ 81122 h 48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486720">
                    <a:moveTo>
                      <a:pt x="0" y="81122"/>
                    </a:moveTo>
                    <a:cubicBezTo>
                      <a:pt x="0" y="36320"/>
                      <a:pt x="36320" y="0"/>
                      <a:pt x="81122" y="0"/>
                    </a:cubicBezTo>
                    <a:lnTo>
                      <a:pt x="10434478" y="0"/>
                    </a:lnTo>
                    <a:cubicBezTo>
                      <a:pt x="10479280" y="0"/>
                      <a:pt x="10515600" y="36320"/>
                      <a:pt x="10515600" y="81122"/>
                    </a:cubicBezTo>
                    <a:lnTo>
                      <a:pt x="10515600" y="405598"/>
                    </a:lnTo>
                    <a:cubicBezTo>
                      <a:pt x="10515600" y="450400"/>
                      <a:pt x="10479280" y="486720"/>
                      <a:pt x="10434478" y="486720"/>
                    </a:cubicBezTo>
                    <a:lnTo>
                      <a:pt x="81122" y="486720"/>
                    </a:lnTo>
                    <a:cubicBezTo>
                      <a:pt x="36320" y="486720"/>
                      <a:pt x="0" y="450400"/>
                      <a:pt x="0" y="405598"/>
                    </a:cubicBezTo>
                    <a:lnTo>
                      <a:pt x="0" y="81122"/>
                    </a:lnTo>
                    <a:close/>
                  </a:path>
                </a:pathLst>
              </a:custGeom>
              <a:no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100" tIns="77100" rIns="77100" bIns="77100" numCol="1" spcCol="1270" anchor="ctr" anchorCtr="0">
                <a:noAutofit/>
              </a:bodyPr>
              <a:lstStyle/>
              <a:p>
                <a:pPr marL="0" lvl="0" indent="0" algn="l" defTabSz="622300">
                  <a:lnSpc>
                    <a:spcPct val="90000"/>
                  </a:lnSpc>
                  <a:spcBef>
                    <a:spcPct val="0"/>
                  </a:spcBef>
                  <a:spcAft>
                    <a:spcPct val="35000"/>
                  </a:spcAft>
                  <a:buNone/>
                </a:pPr>
                <a:r>
                  <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BOOST sales of </a:t>
                </a:r>
                <a:r>
                  <a:rPr lang="fr-FR" sz="1400" kern="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retail</a:t>
                </a:r>
                <a:r>
                  <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a:t>
                </a:r>
                <a:r>
                  <a:rPr lang="fr-FR" sz="1400" kern="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products</a:t>
                </a:r>
                <a:r>
                  <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and </a:t>
                </a:r>
                <a:r>
                  <a:rPr lang="fr-FR" sz="1400" kern="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treatments</a:t>
                </a:r>
                <a:endPar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Forme libre : forme 12">
                <a:extLst>
                  <a:ext uri="{FF2B5EF4-FFF2-40B4-BE49-F238E27FC236}">
                    <a16:creationId xmlns:a16="http://schemas.microsoft.com/office/drawing/2014/main" id="{3F58F6B1-648D-5471-7986-B9FF1CFFC3D8}"/>
                  </a:ext>
                </a:extLst>
              </p:cNvPr>
              <p:cNvSpPr/>
              <p:nvPr/>
            </p:nvSpPr>
            <p:spPr>
              <a:xfrm>
                <a:off x="838200" y="1861868"/>
                <a:ext cx="10515600" cy="486720"/>
              </a:xfrm>
              <a:custGeom>
                <a:avLst/>
                <a:gdLst>
                  <a:gd name="connsiteX0" fmla="*/ 0 w 10515600"/>
                  <a:gd name="connsiteY0" fmla="*/ 81122 h 486720"/>
                  <a:gd name="connsiteX1" fmla="*/ 81122 w 10515600"/>
                  <a:gd name="connsiteY1" fmla="*/ 0 h 486720"/>
                  <a:gd name="connsiteX2" fmla="*/ 10434478 w 10515600"/>
                  <a:gd name="connsiteY2" fmla="*/ 0 h 486720"/>
                  <a:gd name="connsiteX3" fmla="*/ 10515600 w 10515600"/>
                  <a:gd name="connsiteY3" fmla="*/ 81122 h 486720"/>
                  <a:gd name="connsiteX4" fmla="*/ 10515600 w 10515600"/>
                  <a:gd name="connsiteY4" fmla="*/ 405598 h 486720"/>
                  <a:gd name="connsiteX5" fmla="*/ 10434478 w 10515600"/>
                  <a:gd name="connsiteY5" fmla="*/ 486720 h 486720"/>
                  <a:gd name="connsiteX6" fmla="*/ 81122 w 10515600"/>
                  <a:gd name="connsiteY6" fmla="*/ 486720 h 486720"/>
                  <a:gd name="connsiteX7" fmla="*/ 0 w 10515600"/>
                  <a:gd name="connsiteY7" fmla="*/ 405598 h 486720"/>
                  <a:gd name="connsiteX8" fmla="*/ 0 w 10515600"/>
                  <a:gd name="connsiteY8" fmla="*/ 81122 h 48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486720">
                    <a:moveTo>
                      <a:pt x="0" y="81122"/>
                    </a:moveTo>
                    <a:cubicBezTo>
                      <a:pt x="0" y="36320"/>
                      <a:pt x="36320" y="0"/>
                      <a:pt x="81122" y="0"/>
                    </a:cubicBezTo>
                    <a:lnTo>
                      <a:pt x="10434478" y="0"/>
                    </a:lnTo>
                    <a:cubicBezTo>
                      <a:pt x="10479280" y="0"/>
                      <a:pt x="10515600" y="36320"/>
                      <a:pt x="10515600" y="81122"/>
                    </a:cubicBezTo>
                    <a:lnTo>
                      <a:pt x="10515600" y="405598"/>
                    </a:lnTo>
                    <a:cubicBezTo>
                      <a:pt x="10515600" y="450400"/>
                      <a:pt x="10479280" y="486720"/>
                      <a:pt x="10434478" y="486720"/>
                    </a:cubicBezTo>
                    <a:lnTo>
                      <a:pt x="81122" y="486720"/>
                    </a:lnTo>
                    <a:cubicBezTo>
                      <a:pt x="36320" y="486720"/>
                      <a:pt x="0" y="450400"/>
                      <a:pt x="0" y="405598"/>
                    </a:cubicBezTo>
                    <a:lnTo>
                      <a:pt x="0" y="81122"/>
                    </a:lnTo>
                    <a:close/>
                  </a:path>
                </a:pathLst>
              </a:custGeom>
              <a:noFill/>
            </p:spPr>
            <p:style>
              <a:lnRef idx="0">
                <a:schemeClr val="lt1">
                  <a:hueOff val="0"/>
                  <a:satOff val="0"/>
                  <a:lumOff val="0"/>
                  <a:alphaOff val="0"/>
                </a:schemeClr>
              </a:lnRef>
              <a:fillRef idx="3">
                <a:scrgbClr r="0" g="0" b="0"/>
              </a:fillRef>
              <a:effectRef idx="2">
                <a:schemeClr val="accent2">
                  <a:hueOff val="1288723"/>
                  <a:satOff val="-3699"/>
                  <a:lumOff val="-5922"/>
                  <a:alphaOff val="0"/>
                </a:schemeClr>
              </a:effectRef>
              <a:fontRef idx="minor">
                <a:schemeClr val="lt1"/>
              </a:fontRef>
            </p:style>
            <p:txBody>
              <a:bodyPr spcFirstLastPara="0" vert="horz" wrap="square" lIns="77100" tIns="77100" rIns="77100" bIns="77100" numCol="1" spcCol="1270" anchor="ctr" anchorCtr="0">
                <a:noAutofit/>
              </a:bodyPr>
              <a:lstStyle/>
              <a:p>
                <a:pPr marL="0" lvl="0" indent="0" algn="l" defTabSz="622300">
                  <a:lnSpc>
                    <a:spcPct val="90000"/>
                  </a:lnSpc>
                  <a:spcBef>
                    <a:spcPct val="0"/>
                  </a:spcBef>
                  <a:spcAft>
                    <a:spcPct val="35000"/>
                  </a:spcAft>
                  <a:buNone/>
                </a:pPr>
                <a:r>
                  <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PROMOTE </a:t>
                </a:r>
                <a:r>
                  <a:rPr lang="fr-FR" sz="1400" kern="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your</a:t>
                </a:r>
                <a:r>
                  <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beauty centre as a </a:t>
                </a:r>
                <a:r>
                  <a:rPr lang="fr-FR" sz="1400" kern="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professional</a:t>
                </a:r>
                <a:r>
                  <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EXPERT centre</a:t>
                </a:r>
              </a:p>
            </p:txBody>
          </p:sp>
          <p:sp>
            <p:nvSpPr>
              <p:cNvPr id="14" name="Forme libre : forme 13">
                <a:extLst>
                  <a:ext uri="{FF2B5EF4-FFF2-40B4-BE49-F238E27FC236}">
                    <a16:creationId xmlns:a16="http://schemas.microsoft.com/office/drawing/2014/main" id="{5BCBC95F-DB5C-CBB0-0E50-473D2516AB43}"/>
                  </a:ext>
                </a:extLst>
              </p:cNvPr>
              <p:cNvSpPr/>
              <p:nvPr/>
            </p:nvSpPr>
            <p:spPr>
              <a:xfrm>
                <a:off x="838200" y="2423468"/>
                <a:ext cx="10515600" cy="486720"/>
              </a:xfrm>
              <a:custGeom>
                <a:avLst/>
                <a:gdLst>
                  <a:gd name="connsiteX0" fmla="*/ 0 w 10515600"/>
                  <a:gd name="connsiteY0" fmla="*/ 81122 h 486720"/>
                  <a:gd name="connsiteX1" fmla="*/ 81122 w 10515600"/>
                  <a:gd name="connsiteY1" fmla="*/ 0 h 486720"/>
                  <a:gd name="connsiteX2" fmla="*/ 10434478 w 10515600"/>
                  <a:gd name="connsiteY2" fmla="*/ 0 h 486720"/>
                  <a:gd name="connsiteX3" fmla="*/ 10515600 w 10515600"/>
                  <a:gd name="connsiteY3" fmla="*/ 81122 h 486720"/>
                  <a:gd name="connsiteX4" fmla="*/ 10515600 w 10515600"/>
                  <a:gd name="connsiteY4" fmla="*/ 405598 h 486720"/>
                  <a:gd name="connsiteX5" fmla="*/ 10434478 w 10515600"/>
                  <a:gd name="connsiteY5" fmla="*/ 486720 h 486720"/>
                  <a:gd name="connsiteX6" fmla="*/ 81122 w 10515600"/>
                  <a:gd name="connsiteY6" fmla="*/ 486720 h 486720"/>
                  <a:gd name="connsiteX7" fmla="*/ 0 w 10515600"/>
                  <a:gd name="connsiteY7" fmla="*/ 405598 h 486720"/>
                  <a:gd name="connsiteX8" fmla="*/ 0 w 10515600"/>
                  <a:gd name="connsiteY8" fmla="*/ 81122 h 48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486720">
                    <a:moveTo>
                      <a:pt x="0" y="81122"/>
                    </a:moveTo>
                    <a:cubicBezTo>
                      <a:pt x="0" y="36320"/>
                      <a:pt x="36320" y="0"/>
                      <a:pt x="81122" y="0"/>
                    </a:cubicBezTo>
                    <a:lnTo>
                      <a:pt x="10434478" y="0"/>
                    </a:lnTo>
                    <a:cubicBezTo>
                      <a:pt x="10479280" y="0"/>
                      <a:pt x="10515600" y="36320"/>
                      <a:pt x="10515600" y="81122"/>
                    </a:cubicBezTo>
                    <a:lnTo>
                      <a:pt x="10515600" y="405598"/>
                    </a:lnTo>
                    <a:cubicBezTo>
                      <a:pt x="10515600" y="450400"/>
                      <a:pt x="10479280" y="486720"/>
                      <a:pt x="10434478" y="486720"/>
                    </a:cubicBezTo>
                    <a:lnTo>
                      <a:pt x="81122" y="486720"/>
                    </a:lnTo>
                    <a:cubicBezTo>
                      <a:pt x="36320" y="486720"/>
                      <a:pt x="0" y="450400"/>
                      <a:pt x="0" y="405598"/>
                    </a:cubicBezTo>
                    <a:lnTo>
                      <a:pt x="0" y="81122"/>
                    </a:lnTo>
                    <a:close/>
                  </a:path>
                </a:pathLst>
              </a:custGeom>
              <a:noFill/>
            </p:spPr>
            <p:style>
              <a:lnRef idx="0">
                <a:schemeClr val="lt1">
                  <a:hueOff val="0"/>
                  <a:satOff val="0"/>
                  <a:lumOff val="0"/>
                  <a:alphaOff val="0"/>
                </a:schemeClr>
              </a:lnRef>
              <a:fillRef idx="3">
                <a:scrgbClr r="0" g="0" b="0"/>
              </a:fillRef>
              <a:effectRef idx="2">
                <a:schemeClr val="accent2">
                  <a:hueOff val="2577445"/>
                  <a:satOff val="-7397"/>
                  <a:lumOff val="-11844"/>
                  <a:alphaOff val="0"/>
                </a:schemeClr>
              </a:effectRef>
              <a:fontRef idx="minor">
                <a:schemeClr val="lt1"/>
              </a:fontRef>
            </p:style>
            <p:txBody>
              <a:bodyPr spcFirstLastPara="0" vert="horz" wrap="square" lIns="77100" tIns="77100" rIns="77100" bIns="7710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BUILD customer loyalty by offering them the ideal routine</a:t>
                </a:r>
                <a:endPar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Forme libre : forme 14">
                <a:extLst>
                  <a:ext uri="{FF2B5EF4-FFF2-40B4-BE49-F238E27FC236}">
                    <a16:creationId xmlns:a16="http://schemas.microsoft.com/office/drawing/2014/main" id="{FA482464-15E0-C68F-EEBE-D5DD2E8DED9D}"/>
                  </a:ext>
                </a:extLst>
              </p:cNvPr>
              <p:cNvSpPr/>
              <p:nvPr/>
            </p:nvSpPr>
            <p:spPr>
              <a:xfrm>
                <a:off x="838200" y="2985068"/>
                <a:ext cx="10515600" cy="486720"/>
              </a:xfrm>
              <a:custGeom>
                <a:avLst/>
                <a:gdLst>
                  <a:gd name="connsiteX0" fmla="*/ 0 w 10515600"/>
                  <a:gd name="connsiteY0" fmla="*/ 81122 h 486720"/>
                  <a:gd name="connsiteX1" fmla="*/ 81122 w 10515600"/>
                  <a:gd name="connsiteY1" fmla="*/ 0 h 486720"/>
                  <a:gd name="connsiteX2" fmla="*/ 10434478 w 10515600"/>
                  <a:gd name="connsiteY2" fmla="*/ 0 h 486720"/>
                  <a:gd name="connsiteX3" fmla="*/ 10515600 w 10515600"/>
                  <a:gd name="connsiteY3" fmla="*/ 81122 h 486720"/>
                  <a:gd name="connsiteX4" fmla="*/ 10515600 w 10515600"/>
                  <a:gd name="connsiteY4" fmla="*/ 405598 h 486720"/>
                  <a:gd name="connsiteX5" fmla="*/ 10434478 w 10515600"/>
                  <a:gd name="connsiteY5" fmla="*/ 486720 h 486720"/>
                  <a:gd name="connsiteX6" fmla="*/ 81122 w 10515600"/>
                  <a:gd name="connsiteY6" fmla="*/ 486720 h 486720"/>
                  <a:gd name="connsiteX7" fmla="*/ 0 w 10515600"/>
                  <a:gd name="connsiteY7" fmla="*/ 405598 h 486720"/>
                  <a:gd name="connsiteX8" fmla="*/ 0 w 10515600"/>
                  <a:gd name="connsiteY8" fmla="*/ 81122 h 48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486720">
                    <a:moveTo>
                      <a:pt x="0" y="81122"/>
                    </a:moveTo>
                    <a:cubicBezTo>
                      <a:pt x="0" y="36320"/>
                      <a:pt x="36320" y="0"/>
                      <a:pt x="81122" y="0"/>
                    </a:cubicBezTo>
                    <a:lnTo>
                      <a:pt x="10434478" y="0"/>
                    </a:lnTo>
                    <a:cubicBezTo>
                      <a:pt x="10479280" y="0"/>
                      <a:pt x="10515600" y="36320"/>
                      <a:pt x="10515600" y="81122"/>
                    </a:cubicBezTo>
                    <a:lnTo>
                      <a:pt x="10515600" y="405598"/>
                    </a:lnTo>
                    <a:cubicBezTo>
                      <a:pt x="10515600" y="450400"/>
                      <a:pt x="10479280" y="486720"/>
                      <a:pt x="10434478" y="486720"/>
                    </a:cubicBezTo>
                    <a:lnTo>
                      <a:pt x="81122" y="486720"/>
                    </a:lnTo>
                    <a:cubicBezTo>
                      <a:pt x="36320" y="486720"/>
                      <a:pt x="0" y="450400"/>
                      <a:pt x="0" y="405598"/>
                    </a:cubicBezTo>
                    <a:lnTo>
                      <a:pt x="0" y="81122"/>
                    </a:lnTo>
                    <a:close/>
                  </a:path>
                </a:pathLst>
              </a:custGeom>
              <a:noFill/>
            </p:spPr>
            <p:style>
              <a:lnRef idx="0">
                <a:schemeClr val="lt1">
                  <a:hueOff val="0"/>
                  <a:satOff val="0"/>
                  <a:lumOff val="0"/>
                  <a:alphaOff val="0"/>
                </a:schemeClr>
              </a:lnRef>
              <a:fillRef idx="3">
                <a:scrgbClr r="0" g="0" b="0"/>
              </a:fillRef>
              <a:effectRef idx="2">
                <a:schemeClr val="accent2">
                  <a:hueOff val="3866169"/>
                  <a:satOff val="-11096"/>
                  <a:lumOff val="-17765"/>
                  <a:alphaOff val="0"/>
                </a:schemeClr>
              </a:effectRef>
              <a:fontRef idx="minor">
                <a:schemeClr val="lt1"/>
              </a:fontRef>
            </p:style>
            <p:txBody>
              <a:bodyPr spcFirstLastPara="0" vert="horz" wrap="square" lIns="77100" tIns="77100" rIns="77100" bIns="7710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RECRUIT new customers with a check-up as soon as they arrive</a:t>
                </a:r>
                <a:endPar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6" name="Forme libre : forme 15">
                <a:extLst>
                  <a:ext uri="{FF2B5EF4-FFF2-40B4-BE49-F238E27FC236}">
                    <a16:creationId xmlns:a16="http://schemas.microsoft.com/office/drawing/2014/main" id="{DD5369AB-4FF0-B1B8-2B08-68B76D232EC1}"/>
                  </a:ext>
                </a:extLst>
              </p:cNvPr>
              <p:cNvSpPr/>
              <p:nvPr/>
            </p:nvSpPr>
            <p:spPr>
              <a:xfrm>
                <a:off x="838200" y="3546668"/>
                <a:ext cx="10515600" cy="486720"/>
              </a:xfrm>
              <a:custGeom>
                <a:avLst/>
                <a:gdLst>
                  <a:gd name="connsiteX0" fmla="*/ 0 w 10515600"/>
                  <a:gd name="connsiteY0" fmla="*/ 81122 h 486720"/>
                  <a:gd name="connsiteX1" fmla="*/ 81122 w 10515600"/>
                  <a:gd name="connsiteY1" fmla="*/ 0 h 486720"/>
                  <a:gd name="connsiteX2" fmla="*/ 10434478 w 10515600"/>
                  <a:gd name="connsiteY2" fmla="*/ 0 h 486720"/>
                  <a:gd name="connsiteX3" fmla="*/ 10515600 w 10515600"/>
                  <a:gd name="connsiteY3" fmla="*/ 81122 h 486720"/>
                  <a:gd name="connsiteX4" fmla="*/ 10515600 w 10515600"/>
                  <a:gd name="connsiteY4" fmla="*/ 405598 h 486720"/>
                  <a:gd name="connsiteX5" fmla="*/ 10434478 w 10515600"/>
                  <a:gd name="connsiteY5" fmla="*/ 486720 h 486720"/>
                  <a:gd name="connsiteX6" fmla="*/ 81122 w 10515600"/>
                  <a:gd name="connsiteY6" fmla="*/ 486720 h 486720"/>
                  <a:gd name="connsiteX7" fmla="*/ 0 w 10515600"/>
                  <a:gd name="connsiteY7" fmla="*/ 405598 h 486720"/>
                  <a:gd name="connsiteX8" fmla="*/ 0 w 10515600"/>
                  <a:gd name="connsiteY8" fmla="*/ 81122 h 48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486720">
                    <a:moveTo>
                      <a:pt x="0" y="81122"/>
                    </a:moveTo>
                    <a:cubicBezTo>
                      <a:pt x="0" y="36320"/>
                      <a:pt x="36320" y="0"/>
                      <a:pt x="81122" y="0"/>
                    </a:cubicBezTo>
                    <a:lnTo>
                      <a:pt x="10434478" y="0"/>
                    </a:lnTo>
                    <a:cubicBezTo>
                      <a:pt x="10479280" y="0"/>
                      <a:pt x="10515600" y="36320"/>
                      <a:pt x="10515600" y="81122"/>
                    </a:cubicBezTo>
                    <a:lnTo>
                      <a:pt x="10515600" y="405598"/>
                    </a:lnTo>
                    <a:cubicBezTo>
                      <a:pt x="10515600" y="450400"/>
                      <a:pt x="10479280" y="486720"/>
                      <a:pt x="10434478" y="486720"/>
                    </a:cubicBezTo>
                    <a:lnTo>
                      <a:pt x="81122" y="486720"/>
                    </a:lnTo>
                    <a:cubicBezTo>
                      <a:pt x="36320" y="486720"/>
                      <a:pt x="0" y="450400"/>
                      <a:pt x="0" y="405598"/>
                    </a:cubicBezTo>
                    <a:lnTo>
                      <a:pt x="0" y="81122"/>
                    </a:lnTo>
                    <a:close/>
                  </a:path>
                </a:pathLst>
              </a:custGeom>
              <a:noFill/>
            </p:spPr>
            <p:style>
              <a:lnRef idx="0">
                <a:schemeClr val="lt1">
                  <a:hueOff val="0"/>
                  <a:satOff val="0"/>
                  <a:lumOff val="0"/>
                  <a:alphaOff val="0"/>
                </a:schemeClr>
              </a:lnRef>
              <a:fillRef idx="3">
                <a:scrgbClr r="0" g="0" b="0"/>
              </a:fillRef>
              <a:effectRef idx="2">
                <a:schemeClr val="accent2">
                  <a:hueOff val="5154891"/>
                  <a:satOff val="-14794"/>
                  <a:lumOff val="-23687"/>
                  <a:alphaOff val="0"/>
                </a:schemeClr>
              </a:effectRef>
              <a:fontRef idx="minor">
                <a:schemeClr val="lt1"/>
              </a:fontRef>
            </p:style>
            <p:txBody>
              <a:bodyPr spcFirstLastPara="0" vert="horz" wrap="square" lIns="77100" tIns="77100" rIns="77100" bIns="7710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PROOVE the effectiveness of products and treatment techniques</a:t>
                </a:r>
                <a:endPar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Forme libre : forme 16">
                <a:extLst>
                  <a:ext uri="{FF2B5EF4-FFF2-40B4-BE49-F238E27FC236}">
                    <a16:creationId xmlns:a16="http://schemas.microsoft.com/office/drawing/2014/main" id="{D30C016E-52A3-15D8-B578-7621823B0FD4}"/>
                  </a:ext>
                </a:extLst>
              </p:cNvPr>
              <p:cNvSpPr/>
              <p:nvPr/>
            </p:nvSpPr>
            <p:spPr>
              <a:xfrm>
                <a:off x="838200" y="4108268"/>
                <a:ext cx="10515600" cy="486720"/>
              </a:xfrm>
              <a:custGeom>
                <a:avLst/>
                <a:gdLst>
                  <a:gd name="connsiteX0" fmla="*/ 0 w 10515600"/>
                  <a:gd name="connsiteY0" fmla="*/ 81122 h 486720"/>
                  <a:gd name="connsiteX1" fmla="*/ 81122 w 10515600"/>
                  <a:gd name="connsiteY1" fmla="*/ 0 h 486720"/>
                  <a:gd name="connsiteX2" fmla="*/ 10434478 w 10515600"/>
                  <a:gd name="connsiteY2" fmla="*/ 0 h 486720"/>
                  <a:gd name="connsiteX3" fmla="*/ 10515600 w 10515600"/>
                  <a:gd name="connsiteY3" fmla="*/ 81122 h 486720"/>
                  <a:gd name="connsiteX4" fmla="*/ 10515600 w 10515600"/>
                  <a:gd name="connsiteY4" fmla="*/ 405598 h 486720"/>
                  <a:gd name="connsiteX5" fmla="*/ 10434478 w 10515600"/>
                  <a:gd name="connsiteY5" fmla="*/ 486720 h 486720"/>
                  <a:gd name="connsiteX6" fmla="*/ 81122 w 10515600"/>
                  <a:gd name="connsiteY6" fmla="*/ 486720 h 486720"/>
                  <a:gd name="connsiteX7" fmla="*/ 0 w 10515600"/>
                  <a:gd name="connsiteY7" fmla="*/ 405598 h 486720"/>
                  <a:gd name="connsiteX8" fmla="*/ 0 w 10515600"/>
                  <a:gd name="connsiteY8" fmla="*/ 81122 h 48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486720">
                    <a:moveTo>
                      <a:pt x="0" y="81122"/>
                    </a:moveTo>
                    <a:cubicBezTo>
                      <a:pt x="0" y="36320"/>
                      <a:pt x="36320" y="0"/>
                      <a:pt x="81122" y="0"/>
                    </a:cubicBezTo>
                    <a:lnTo>
                      <a:pt x="10434478" y="0"/>
                    </a:lnTo>
                    <a:cubicBezTo>
                      <a:pt x="10479280" y="0"/>
                      <a:pt x="10515600" y="36320"/>
                      <a:pt x="10515600" y="81122"/>
                    </a:cubicBezTo>
                    <a:lnTo>
                      <a:pt x="10515600" y="405598"/>
                    </a:lnTo>
                    <a:cubicBezTo>
                      <a:pt x="10515600" y="450400"/>
                      <a:pt x="10479280" y="486720"/>
                      <a:pt x="10434478" y="486720"/>
                    </a:cubicBezTo>
                    <a:lnTo>
                      <a:pt x="81122" y="486720"/>
                    </a:lnTo>
                    <a:cubicBezTo>
                      <a:pt x="36320" y="486720"/>
                      <a:pt x="0" y="450400"/>
                      <a:pt x="0" y="405598"/>
                    </a:cubicBezTo>
                    <a:lnTo>
                      <a:pt x="0" y="81122"/>
                    </a:lnTo>
                    <a:close/>
                  </a:path>
                </a:pathLst>
              </a:custGeom>
              <a:noFill/>
            </p:spPr>
            <p:style>
              <a:lnRef idx="0">
                <a:schemeClr val="lt1">
                  <a:hueOff val="0"/>
                  <a:satOff val="0"/>
                  <a:lumOff val="0"/>
                  <a:alphaOff val="0"/>
                </a:schemeClr>
              </a:lnRef>
              <a:fillRef idx="3">
                <a:scrgbClr r="0" g="0" b="0"/>
              </a:fillRef>
              <a:effectRef idx="2">
                <a:schemeClr val="accent2">
                  <a:hueOff val="6443614"/>
                  <a:satOff val="-18493"/>
                  <a:lumOff val="-29609"/>
                  <a:alphaOff val="0"/>
                </a:schemeClr>
              </a:effectRef>
              <a:fontRef idx="minor">
                <a:schemeClr val="lt1"/>
              </a:fontRef>
            </p:style>
            <p:txBody>
              <a:bodyPr spcFirstLastPara="0" vert="horz" wrap="square" lIns="77100" tIns="77100" rIns="77100" bIns="7710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ANIMATE the point of sale</a:t>
                </a:r>
                <a:endPar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grpSp>
        <p:sp>
          <p:nvSpPr>
            <p:cNvPr id="22" name="Forme libre : forme 21">
              <a:extLst>
                <a:ext uri="{FF2B5EF4-FFF2-40B4-BE49-F238E27FC236}">
                  <a16:creationId xmlns:a16="http://schemas.microsoft.com/office/drawing/2014/main" id="{2A23731E-299B-0178-72C2-4C98E1CA1B7A}"/>
                </a:ext>
              </a:extLst>
            </p:cNvPr>
            <p:cNvSpPr/>
            <p:nvPr/>
          </p:nvSpPr>
          <p:spPr>
            <a:xfrm>
              <a:off x="5165432" y="1206329"/>
              <a:ext cx="6324600" cy="486720"/>
            </a:xfrm>
            <a:custGeom>
              <a:avLst/>
              <a:gdLst>
                <a:gd name="connsiteX0" fmla="*/ 0 w 10515600"/>
                <a:gd name="connsiteY0" fmla="*/ 81122 h 486720"/>
                <a:gd name="connsiteX1" fmla="*/ 81122 w 10515600"/>
                <a:gd name="connsiteY1" fmla="*/ 0 h 486720"/>
                <a:gd name="connsiteX2" fmla="*/ 10434478 w 10515600"/>
                <a:gd name="connsiteY2" fmla="*/ 0 h 486720"/>
                <a:gd name="connsiteX3" fmla="*/ 10515600 w 10515600"/>
                <a:gd name="connsiteY3" fmla="*/ 81122 h 486720"/>
                <a:gd name="connsiteX4" fmla="*/ 10515600 w 10515600"/>
                <a:gd name="connsiteY4" fmla="*/ 405598 h 486720"/>
                <a:gd name="connsiteX5" fmla="*/ 10434478 w 10515600"/>
                <a:gd name="connsiteY5" fmla="*/ 486720 h 486720"/>
                <a:gd name="connsiteX6" fmla="*/ 81122 w 10515600"/>
                <a:gd name="connsiteY6" fmla="*/ 486720 h 486720"/>
                <a:gd name="connsiteX7" fmla="*/ 0 w 10515600"/>
                <a:gd name="connsiteY7" fmla="*/ 405598 h 486720"/>
                <a:gd name="connsiteX8" fmla="*/ 0 w 10515600"/>
                <a:gd name="connsiteY8" fmla="*/ 81122 h 48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486720">
                  <a:moveTo>
                    <a:pt x="0" y="81122"/>
                  </a:moveTo>
                  <a:cubicBezTo>
                    <a:pt x="0" y="36320"/>
                    <a:pt x="36320" y="0"/>
                    <a:pt x="81122" y="0"/>
                  </a:cubicBezTo>
                  <a:lnTo>
                    <a:pt x="10434478" y="0"/>
                  </a:lnTo>
                  <a:cubicBezTo>
                    <a:pt x="10479280" y="0"/>
                    <a:pt x="10515600" y="36320"/>
                    <a:pt x="10515600" y="81122"/>
                  </a:cubicBezTo>
                  <a:lnTo>
                    <a:pt x="10515600" y="405598"/>
                  </a:lnTo>
                  <a:cubicBezTo>
                    <a:pt x="10515600" y="450400"/>
                    <a:pt x="10479280" y="486720"/>
                    <a:pt x="10434478" y="486720"/>
                  </a:cubicBezTo>
                  <a:lnTo>
                    <a:pt x="81122" y="486720"/>
                  </a:lnTo>
                  <a:cubicBezTo>
                    <a:pt x="36320" y="486720"/>
                    <a:pt x="0" y="450400"/>
                    <a:pt x="0" y="405598"/>
                  </a:cubicBezTo>
                  <a:lnTo>
                    <a:pt x="0" y="81122"/>
                  </a:lnTo>
                  <a:close/>
                </a:path>
              </a:pathLst>
            </a:custGeom>
            <a:noFill/>
          </p:spPr>
          <p:style>
            <a:lnRef idx="0">
              <a:schemeClr val="lt1">
                <a:hueOff val="0"/>
                <a:satOff val="0"/>
                <a:lumOff val="0"/>
                <a:alphaOff val="0"/>
              </a:schemeClr>
            </a:lnRef>
            <a:fillRef idx="3">
              <a:scrgbClr r="0" g="0" b="0"/>
            </a:fillRef>
            <a:effectRef idx="2">
              <a:schemeClr val="accent2">
                <a:hueOff val="6443614"/>
                <a:satOff val="-18493"/>
                <a:lumOff val="-29609"/>
                <a:alphaOff val="0"/>
              </a:schemeClr>
            </a:effectRef>
            <a:fontRef idx="minor">
              <a:schemeClr val="lt1"/>
            </a:fontRef>
          </p:style>
          <p:txBody>
            <a:bodyPr spcFirstLastPara="0" vert="horz" wrap="square" lIns="77100" tIns="77100" rIns="77100" bIns="7710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CREDIBILIZES oral and visual diagnosis</a:t>
              </a:r>
              <a:endPar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grpSp>
    </p:spTree>
    <p:extLst>
      <p:ext uri="{BB962C8B-B14F-4D97-AF65-F5344CB8AC3E}">
        <p14:creationId xmlns:p14="http://schemas.microsoft.com/office/powerpoint/2010/main" val="273742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09986C-8632-CBE5-43B5-BA9FBCFCF376}"/>
              </a:ext>
            </a:extLst>
          </p:cNvPr>
          <p:cNvSpPr>
            <a:spLocks noGrp="1"/>
          </p:cNvSpPr>
          <p:nvPr>
            <p:ph type="title"/>
          </p:nvPr>
        </p:nvSpPr>
        <p:spPr>
          <a:xfrm>
            <a:off x="838200" y="-108716"/>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Ideal YON-KA routine </a:t>
            </a:r>
            <a:r>
              <a:rPr lang="fr-FR" sz="1400" dirty="0">
                <a:latin typeface="KyivType Sans2" panose="00000500000000000000" pitchFamily="50" charset="0"/>
              </a:rPr>
              <a:t>(</a:t>
            </a:r>
            <a:r>
              <a:rPr lang="fr-FR" sz="1400" dirty="0" err="1">
                <a:latin typeface="KyivType Sans2" panose="00000500000000000000" pitchFamily="50" charset="0"/>
              </a:rPr>
              <a:t>morning</a:t>
            </a:r>
            <a:r>
              <a:rPr lang="fr-FR" sz="1400" dirty="0">
                <a:latin typeface="KyivType Sans2" panose="00000500000000000000" pitchFamily="50" charset="0"/>
              </a:rPr>
              <a:t> and night)</a:t>
            </a:r>
            <a:endParaRPr lang="fr-FR" sz="2800" dirty="0">
              <a:latin typeface="KyivType Sans2" panose="00000500000000000000" pitchFamily="50" charset="0"/>
            </a:endParaRPr>
          </a:p>
        </p:txBody>
      </p:sp>
      <p:sp>
        <p:nvSpPr>
          <p:cNvPr id="3" name="ZoneTexte 2">
            <a:extLst>
              <a:ext uri="{FF2B5EF4-FFF2-40B4-BE49-F238E27FC236}">
                <a16:creationId xmlns:a16="http://schemas.microsoft.com/office/drawing/2014/main" id="{C06A390A-47E2-3D97-DB77-C69F4C7ED625}"/>
              </a:ext>
            </a:extLst>
          </p:cNvPr>
          <p:cNvSpPr txBox="1"/>
          <p:nvPr/>
        </p:nvSpPr>
        <p:spPr>
          <a:xfrm>
            <a:off x="608212" y="5660690"/>
            <a:ext cx="1797076" cy="510778"/>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REMOVE MAKE-UP / CLEANSE</a:t>
            </a:r>
          </a:p>
        </p:txBody>
      </p:sp>
      <p:sp>
        <p:nvSpPr>
          <p:cNvPr id="4" name="ZoneTexte 3">
            <a:extLst>
              <a:ext uri="{FF2B5EF4-FFF2-40B4-BE49-F238E27FC236}">
                <a16:creationId xmlns:a16="http://schemas.microsoft.com/office/drawing/2014/main" id="{8EAD0AC5-CFFE-6210-E627-3E7A8A62DE0A}"/>
              </a:ext>
            </a:extLst>
          </p:cNvPr>
          <p:cNvSpPr txBox="1"/>
          <p:nvPr/>
        </p:nvSpPr>
        <p:spPr>
          <a:xfrm>
            <a:off x="2728907" y="5660690"/>
            <a:ext cx="1980227"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YON-KA LOTION</a:t>
            </a:r>
          </a:p>
        </p:txBody>
      </p:sp>
      <p:sp>
        <p:nvSpPr>
          <p:cNvPr id="5" name="ZoneTexte 4">
            <a:extLst>
              <a:ext uri="{FF2B5EF4-FFF2-40B4-BE49-F238E27FC236}">
                <a16:creationId xmlns:a16="http://schemas.microsoft.com/office/drawing/2014/main" id="{ADE2ABEC-096C-45ED-50CD-FB8FCEF810F8}"/>
              </a:ext>
            </a:extLst>
          </p:cNvPr>
          <p:cNvSpPr txBox="1"/>
          <p:nvPr/>
        </p:nvSpPr>
        <p:spPr>
          <a:xfrm>
            <a:off x="7441465" y="5652469"/>
            <a:ext cx="2231400"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SERUM</a:t>
            </a:r>
          </a:p>
        </p:txBody>
      </p:sp>
      <p:pic>
        <p:nvPicPr>
          <p:cNvPr id="6" name="Graphique 5" descr="Badge 1 avec un remplissage uni">
            <a:extLst>
              <a:ext uri="{FF2B5EF4-FFF2-40B4-BE49-F238E27FC236}">
                <a16:creationId xmlns:a16="http://schemas.microsoft.com/office/drawing/2014/main" id="{9F16F5A5-AF11-AB47-9B02-5ACAD5865E4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5606" y="4069143"/>
            <a:ext cx="914400" cy="914400"/>
          </a:xfrm>
          <a:prstGeom prst="rect">
            <a:avLst/>
          </a:prstGeom>
        </p:spPr>
      </p:pic>
      <p:pic>
        <p:nvPicPr>
          <p:cNvPr id="7" name="Graphique 6" descr="Badge avec un remplissage uni">
            <a:extLst>
              <a:ext uri="{FF2B5EF4-FFF2-40B4-BE49-F238E27FC236}">
                <a16:creationId xmlns:a16="http://schemas.microsoft.com/office/drawing/2014/main" id="{FF6D740A-D37F-4E7D-919B-C7CFA41F47D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61820" y="4060922"/>
            <a:ext cx="914400" cy="914400"/>
          </a:xfrm>
          <a:prstGeom prst="rect">
            <a:avLst/>
          </a:prstGeom>
        </p:spPr>
      </p:pic>
      <p:pic>
        <p:nvPicPr>
          <p:cNvPr id="10" name="Image 9">
            <a:extLst>
              <a:ext uri="{FF2B5EF4-FFF2-40B4-BE49-F238E27FC236}">
                <a16:creationId xmlns:a16="http://schemas.microsoft.com/office/drawing/2014/main" id="{FAA13085-285D-3860-FBF6-6C2ED4DDFBC6}"/>
              </a:ext>
            </a:extLst>
          </p:cNvPr>
          <p:cNvPicPr>
            <a:picLocks noChangeAspect="1"/>
          </p:cNvPicPr>
          <p:nvPr/>
        </p:nvPicPr>
        <p:blipFill rotWithShape="1">
          <a:blip r:embed="rId7">
            <a:duotone>
              <a:prstClr val="black"/>
              <a:srgbClr val="6F798C">
                <a:tint val="45000"/>
                <a:satMod val="400000"/>
              </a:srgbClr>
            </a:duotone>
            <a:extLst>
              <a:ext uri="{BEBA8EAE-BF5A-486C-A8C5-ECC9F3942E4B}">
                <a14:imgProps xmlns:a14="http://schemas.microsoft.com/office/drawing/2010/main">
                  <a14:imgLayer r:embed="rId8">
                    <a14:imgEffect>
                      <a14:backgroundRemoval t="10000" b="90000" l="10000" r="90000">
                        <a14:foregroundMark x1="52830" y1="38230" x2="71226" y2="37853"/>
                        <a14:foregroundMark x1="51887" y1="20716" x2="56604" y2="14501"/>
                      </a14:backgroundRemoval>
                    </a14:imgEffect>
                    <a14:imgEffect>
                      <a14:saturation sat="0"/>
                    </a14:imgEffect>
                  </a14:imgLayer>
                </a14:imgProps>
              </a:ext>
            </a:extLst>
          </a:blip>
          <a:srcRect l="13213" t="8260" r="9499" b="7699"/>
          <a:stretch/>
        </p:blipFill>
        <p:spPr>
          <a:xfrm>
            <a:off x="8215070" y="1933650"/>
            <a:ext cx="684189" cy="1863413"/>
          </a:xfrm>
          <a:prstGeom prst="rect">
            <a:avLst/>
          </a:prstGeom>
          <a:ln>
            <a:noFill/>
          </a:ln>
        </p:spPr>
      </p:pic>
      <p:sp>
        <p:nvSpPr>
          <p:cNvPr id="15" name="ZoneTexte 14">
            <a:extLst>
              <a:ext uri="{FF2B5EF4-FFF2-40B4-BE49-F238E27FC236}">
                <a16:creationId xmlns:a16="http://schemas.microsoft.com/office/drawing/2014/main" id="{A2C96AC9-FB90-46CB-BFC9-FB7A1F60A5E6}"/>
              </a:ext>
            </a:extLst>
          </p:cNvPr>
          <p:cNvSpPr txBox="1"/>
          <p:nvPr/>
        </p:nvSpPr>
        <p:spPr>
          <a:xfrm>
            <a:off x="9944412" y="5642021"/>
            <a:ext cx="1980227" cy="510778"/>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BOOSTER +</a:t>
            </a:r>
          </a:p>
          <a:p>
            <a:pPr algn="ctr"/>
            <a:r>
              <a:rPr lang="fr-FR" sz="1200" dirty="0">
                <a:latin typeface="Roboto Light" panose="02000000000000000000" pitchFamily="2" charset="0"/>
                <a:ea typeface="Roboto Light" panose="02000000000000000000" pitchFamily="2" charset="0"/>
              </a:rPr>
              <a:t>CREAM </a:t>
            </a:r>
            <a:r>
              <a:rPr lang="fr-FR" sz="1000" dirty="0">
                <a:latin typeface="Roboto Light" panose="02000000000000000000" pitchFamily="2" charset="0"/>
                <a:ea typeface="Roboto Light" panose="02000000000000000000" pitchFamily="2" charset="0"/>
              </a:rPr>
              <a:t>(+ SUNSCREEN)</a:t>
            </a:r>
            <a:endParaRPr lang="fr-FR" sz="1200" dirty="0">
              <a:latin typeface="Roboto Light" panose="02000000000000000000" pitchFamily="2" charset="0"/>
              <a:ea typeface="Roboto Light" panose="02000000000000000000" pitchFamily="2" charset="0"/>
            </a:endParaRPr>
          </a:p>
        </p:txBody>
      </p:sp>
      <p:pic>
        <p:nvPicPr>
          <p:cNvPr id="16" name="Graphique 15" descr="Badge 4 avec un remplissage uni">
            <a:extLst>
              <a:ext uri="{FF2B5EF4-FFF2-40B4-BE49-F238E27FC236}">
                <a16:creationId xmlns:a16="http://schemas.microsoft.com/office/drawing/2014/main" id="{5054B9D8-D430-44FF-F65C-B6576F03974C}"/>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099964" y="4067114"/>
            <a:ext cx="914400" cy="914400"/>
          </a:xfrm>
          <a:prstGeom prst="rect">
            <a:avLst/>
          </a:prstGeom>
        </p:spPr>
      </p:pic>
      <p:pic>
        <p:nvPicPr>
          <p:cNvPr id="18" name="Image 17">
            <a:extLst>
              <a:ext uri="{FF2B5EF4-FFF2-40B4-BE49-F238E27FC236}">
                <a16:creationId xmlns:a16="http://schemas.microsoft.com/office/drawing/2014/main" id="{D499860C-9191-3588-0B06-1CDD9EDE2D7B}"/>
              </a:ext>
            </a:extLst>
          </p:cNvPr>
          <p:cNvPicPr>
            <a:picLocks noChangeAspect="1"/>
          </p:cNvPicPr>
          <p:nvPr/>
        </p:nvPicPr>
        <p:blipFill>
          <a:blip r:embed="rId11">
            <a:grayscl/>
            <a:extLst>
              <a:ext uri="{BEBA8EAE-BF5A-486C-A8C5-ECC9F3942E4B}">
                <a14:imgProps xmlns:a14="http://schemas.microsoft.com/office/drawing/2010/main">
                  <a14:imgLayer r:embed="rId12">
                    <a14:imgEffect>
                      <a14:backgroundRemoval t="7468" b="91558" l="9402" r="89744">
                        <a14:foregroundMark x1="54701" y1="12013" x2="51282" y2="30195"/>
                        <a14:foregroundMark x1="52137" y1="81818" x2="49573" y2="89935"/>
                        <a14:foregroundMark x1="51282" y1="7468" x2="51282" y2="7468"/>
                        <a14:foregroundMark x1="61538" y1="91558" x2="61538" y2="91558"/>
                      </a14:backgroundRemoval>
                    </a14:imgEffect>
                  </a14:imgLayer>
                </a14:imgProps>
              </a:ext>
            </a:extLst>
          </a:blip>
          <a:stretch>
            <a:fillRect/>
          </a:stretch>
        </p:blipFill>
        <p:spPr>
          <a:xfrm>
            <a:off x="3288266" y="1424115"/>
            <a:ext cx="904535" cy="2381168"/>
          </a:xfrm>
          <a:prstGeom prst="rect">
            <a:avLst/>
          </a:prstGeom>
        </p:spPr>
      </p:pic>
      <p:sp>
        <p:nvSpPr>
          <p:cNvPr id="9" name="ZoneTexte 8">
            <a:extLst>
              <a:ext uri="{FF2B5EF4-FFF2-40B4-BE49-F238E27FC236}">
                <a16:creationId xmlns:a16="http://schemas.microsoft.com/office/drawing/2014/main" id="{0B76DA01-71CB-D8D2-39DA-26E5996BF887}"/>
              </a:ext>
            </a:extLst>
          </p:cNvPr>
          <p:cNvSpPr txBox="1"/>
          <p:nvPr/>
        </p:nvSpPr>
        <p:spPr>
          <a:xfrm>
            <a:off x="4974917" y="5652469"/>
            <a:ext cx="2231400"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EYE / LIPS CONTOUR</a:t>
            </a:r>
          </a:p>
        </p:txBody>
      </p:sp>
      <p:pic>
        <p:nvPicPr>
          <p:cNvPr id="11" name="Graphique 10" descr="Badge 3 avec un remplissage uni">
            <a:extLst>
              <a:ext uri="{FF2B5EF4-FFF2-40B4-BE49-F238E27FC236}">
                <a16:creationId xmlns:a16="http://schemas.microsoft.com/office/drawing/2014/main" id="{916FFDE0-9338-84AA-E415-6D2E9F08AFCD}"/>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633417" y="4050474"/>
            <a:ext cx="914400" cy="914400"/>
          </a:xfrm>
          <a:prstGeom prst="rect">
            <a:avLst/>
          </a:prstGeom>
        </p:spPr>
      </p:pic>
      <p:sp>
        <p:nvSpPr>
          <p:cNvPr id="12" name="Rectangle 16">
            <a:extLst>
              <a:ext uri="{FF2B5EF4-FFF2-40B4-BE49-F238E27FC236}">
                <a16:creationId xmlns:a16="http://schemas.microsoft.com/office/drawing/2014/main" id="{F072D3BA-4149-39FA-D751-CBDFCE28BB00}"/>
              </a:ext>
            </a:extLst>
          </p:cNvPr>
          <p:cNvSpPr/>
          <p:nvPr/>
        </p:nvSpPr>
        <p:spPr>
          <a:xfrm>
            <a:off x="5843575" y="2114218"/>
            <a:ext cx="536267" cy="1463552"/>
          </a:xfrm>
          <a:custGeom>
            <a:avLst/>
            <a:gdLst>
              <a:gd name="connsiteX0" fmla="*/ 0 w 848486"/>
              <a:gd name="connsiteY0" fmla="*/ 0 h 2104858"/>
              <a:gd name="connsiteX1" fmla="*/ 848486 w 848486"/>
              <a:gd name="connsiteY1" fmla="*/ 0 h 2104858"/>
              <a:gd name="connsiteX2" fmla="*/ 848486 w 848486"/>
              <a:gd name="connsiteY2" fmla="*/ 2104858 h 2104858"/>
              <a:gd name="connsiteX3" fmla="*/ 0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733118 w 848486"/>
              <a:gd name="connsiteY2" fmla="*/ 2083493 h 2104858"/>
              <a:gd name="connsiteX3" fmla="*/ 0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651933 w 848486"/>
              <a:gd name="connsiteY2" fmla="*/ 2079220 h 2104858"/>
              <a:gd name="connsiteX3" fmla="*/ 0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686117 w 848486"/>
              <a:gd name="connsiteY2" fmla="*/ 2079220 h 2104858"/>
              <a:gd name="connsiteX3" fmla="*/ 0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686117 w 848486"/>
              <a:gd name="connsiteY2" fmla="*/ 2079220 h 2104858"/>
              <a:gd name="connsiteX3" fmla="*/ 153824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745909 w 848486"/>
              <a:gd name="connsiteY2" fmla="*/ 1143456 h 2104858"/>
              <a:gd name="connsiteX3" fmla="*/ 686117 w 848486"/>
              <a:gd name="connsiteY3" fmla="*/ 2079220 h 2104858"/>
              <a:gd name="connsiteX4" fmla="*/ 153824 w 848486"/>
              <a:gd name="connsiteY4" fmla="*/ 2104858 h 2104858"/>
              <a:gd name="connsiteX5" fmla="*/ 0 w 848486"/>
              <a:gd name="connsiteY5" fmla="*/ 0 h 2104858"/>
              <a:gd name="connsiteX0" fmla="*/ 0 w 848486"/>
              <a:gd name="connsiteY0" fmla="*/ 0 h 2104858"/>
              <a:gd name="connsiteX1" fmla="*/ 848486 w 848486"/>
              <a:gd name="connsiteY1" fmla="*/ 0 h 2104858"/>
              <a:gd name="connsiteX2" fmla="*/ 745909 w 848486"/>
              <a:gd name="connsiteY2" fmla="*/ 1143456 h 2104858"/>
              <a:gd name="connsiteX3" fmla="*/ 690362 w 848486"/>
              <a:gd name="connsiteY3" fmla="*/ 1587837 h 2104858"/>
              <a:gd name="connsiteX4" fmla="*/ 686117 w 848486"/>
              <a:gd name="connsiteY4" fmla="*/ 2079220 h 2104858"/>
              <a:gd name="connsiteX5" fmla="*/ 153824 w 848486"/>
              <a:gd name="connsiteY5" fmla="*/ 2104858 h 2104858"/>
              <a:gd name="connsiteX6" fmla="*/ 0 w 848486"/>
              <a:gd name="connsiteY6" fmla="*/ 0 h 2104858"/>
              <a:gd name="connsiteX0" fmla="*/ 0 w 848486"/>
              <a:gd name="connsiteY0" fmla="*/ 0 h 2104858"/>
              <a:gd name="connsiteX1" fmla="*/ 848486 w 848486"/>
              <a:gd name="connsiteY1" fmla="*/ 0 h 2104858"/>
              <a:gd name="connsiteX2" fmla="*/ 745909 w 848486"/>
              <a:gd name="connsiteY2" fmla="*/ 1143456 h 2104858"/>
              <a:gd name="connsiteX3" fmla="*/ 711727 w 848486"/>
              <a:gd name="connsiteY3" fmla="*/ 1592109 h 2104858"/>
              <a:gd name="connsiteX4" fmla="*/ 686117 w 848486"/>
              <a:gd name="connsiteY4" fmla="*/ 2079220 h 2104858"/>
              <a:gd name="connsiteX5" fmla="*/ 153824 w 848486"/>
              <a:gd name="connsiteY5" fmla="*/ 2104858 h 2104858"/>
              <a:gd name="connsiteX6" fmla="*/ 0 w 848486"/>
              <a:gd name="connsiteY6" fmla="*/ 0 h 2104858"/>
              <a:gd name="connsiteX0" fmla="*/ 0 w 848486"/>
              <a:gd name="connsiteY0" fmla="*/ 0 h 2104858"/>
              <a:gd name="connsiteX1" fmla="*/ 848486 w 848486"/>
              <a:gd name="connsiteY1" fmla="*/ 0 h 2104858"/>
              <a:gd name="connsiteX2" fmla="*/ 745909 w 848486"/>
              <a:gd name="connsiteY2" fmla="*/ 1143456 h 2104858"/>
              <a:gd name="connsiteX3" fmla="*/ 711727 w 848486"/>
              <a:gd name="connsiteY3" fmla="*/ 1592109 h 2104858"/>
              <a:gd name="connsiteX4" fmla="*/ 686117 w 848486"/>
              <a:gd name="connsiteY4" fmla="*/ 2079220 h 2104858"/>
              <a:gd name="connsiteX5" fmla="*/ 153824 w 848486"/>
              <a:gd name="connsiteY5" fmla="*/ 2104858 h 2104858"/>
              <a:gd name="connsiteX6" fmla="*/ 0 w 848486"/>
              <a:gd name="connsiteY6" fmla="*/ 0 h 2104858"/>
              <a:gd name="connsiteX0" fmla="*/ 0 w 848486"/>
              <a:gd name="connsiteY0" fmla="*/ 0 h 2092039"/>
              <a:gd name="connsiteX1" fmla="*/ 848486 w 848486"/>
              <a:gd name="connsiteY1" fmla="*/ 0 h 2092039"/>
              <a:gd name="connsiteX2" fmla="*/ 745909 w 848486"/>
              <a:gd name="connsiteY2" fmla="*/ 1143456 h 2092039"/>
              <a:gd name="connsiteX3" fmla="*/ 711727 w 848486"/>
              <a:gd name="connsiteY3" fmla="*/ 1592109 h 2092039"/>
              <a:gd name="connsiteX4" fmla="*/ 686117 w 848486"/>
              <a:gd name="connsiteY4" fmla="*/ 2079220 h 2092039"/>
              <a:gd name="connsiteX5" fmla="*/ 145278 w 848486"/>
              <a:gd name="connsiteY5" fmla="*/ 2092039 h 2092039"/>
              <a:gd name="connsiteX6" fmla="*/ 0 w 848486"/>
              <a:gd name="connsiteY6" fmla="*/ 0 h 2092039"/>
              <a:gd name="connsiteX0" fmla="*/ 0 w 848486"/>
              <a:gd name="connsiteY0" fmla="*/ 0 h 2092039"/>
              <a:gd name="connsiteX1" fmla="*/ 848486 w 848486"/>
              <a:gd name="connsiteY1" fmla="*/ 0 h 2092039"/>
              <a:gd name="connsiteX2" fmla="*/ 745909 w 848486"/>
              <a:gd name="connsiteY2" fmla="*/ 1143456 h 2092039"/>
              <a:gd name="connsiteX3" fmla="*/ 711727 w 848486"/>
              <a:gd name="connsiteY3" fmla="*/ 1592109 h 2092039"/>
              <a:gd name="connsiteX4" fmla="*/ 686117 w 848486"/>
              <a:gd name="connsiteY4" fmla="*/ 2079220 h 2092039"/>
              <a:gd name="connsiteX5" fmla="*/ 145278 w 848486"/>
              <a:gd name="connsiteY5" fmla="*/ 2092039 h 2092039"/>
              <a:gd name="connsiteX6" fmla="*/ 130612 w 848486"/>
              <a:gd name="connsiteY6" fmla="*/ 1617748 h 2092039"/>
              <a:gd name="connsiteX7" fmla="*/ 0 w 848486"/>
              <a:gd name="connsiteY7" fmla="*/ 0 h 2092039"/>
              <a:gd name="connsiteX0" fmla="*/ 0 w 848486"/>
              <a:gd name="connsiteY0" fmla="*/ 0 h 2092039"/>
              <a:gd name="connsiteX1" fmla="*/ 848486 w 848486"/>
              <a:gd name="connsiteY1" fmla="*/ 0 h 2092039"/>
              <a:gd name="connsiteX2" fmla="*/ 745909 w 848486"/>
              <a:gd name="connsiteY2" fmla="*/ 1143456 h 2092039"/>
              <a:gd name="connsiteX3" fmla="*/ 711727 w 848486"/>
              <a:gd name="connsiteY3" fmla="*/ 1592109 h 2092039"/>
              <a:gd name="connsiteX4" fmla="*/ 686117 w 848486"/>
              <a:gd name="connsiteY4" fmla="*/ 2079220 h 2092039"/>
              <a:gd name="connsiteX5" fmla="*/ 149551 w 848486"/>
              <a:gd name="connsiteY5" fmla="*/ 2092039 h 2092039"/>
              <a:gd name="connsiteX6" fmla="*/ 130612 w 848486"/>
              <a:gd name="connsiteY6" fmla="*/ 1617748 h 2092039"/>
              <a:gd name="connsiteX7" fmla="*/ 0 w 848486"/>
              <a:gd name="connsiteY7" fmla="*/ 0 h 2092039"/>
              <a:gd name="connsiteX0" fmla="*/ 0 w 848486"/>
              <a:gd name="connsiteY0" fmla="*/ 0 h 2079220"/>
              <a:gd name="connsiteX1" fmla="*/ 848486 w 848486"/>
              <a:gd name="connsiteY1" fmla="*/ 0 h 2079220"/>
              <a:gd name="connsiteX2" fmla="*/ 745909 w 848486"/>
              <a:gd name="connsiteY2" fmla="*/ 1143456 h 2079220"/>
              <a:gd name="connsiteX3" fmla="*/ 711727 w 848486"/>
              <a:gd name="connsiteY3" fmla="*/ 1592109 h 2079220"/>
              <a:gd name="connsiteX4" fmla="*/ 686117 w 848486"/>
              <a:gd name="connsiteY4" fmla="*/ 2079220 h 2079220"/>
              <a:gd name="connsiteX5" fmla="*/ 149551 w 848486"/>
              <a:gd name="connsiteY5" fmla="*/ 2070675 h 2079220"/>
              <a:gd name="connsiteX6" fmla="*/ 130612 w 848486"/>
              <a:gd name="connsiteY6" fmla="*/ 1617748 h 2079220"/>
              <a:gd name="connsiteX7" fmla="*/ 0 w 848486"/>
              <a:gd name="connsiteY7" fmla="*/ 0 h 2079220"/>
              <a:gd name="connsiteX0" fmla="*/ 0 w 848486"/>
              <a:gd name="connsiteY0" fmla="*/ 0 h 2070675"/>
              <a:gd name="connsiteX1" fmla="*/ 848486 w 848486"/>
              <a:gd name="connsiteY1" fmla="*/ 0 h 2070675"/>
              <a:gd name="connsiteX2" fmla="*/ 745909 w 848486"/>
              <a:gd name="connsiteY2" fmla="*/ 1143456 h 2070675"/>
              <a:gd name="connsiteX3" fmla="*/ 711727 w 848486"/>
              <a:gd name="connsiteY3" fmla="*/ 1592109 h 2070675"/>
              <a:gd name="connsiteX4" fmla="*/ 673299 w 848486"/>
              <a:gd name="connsiteY4" fmla="*/ 2070674 h 2070675"/>
              <a:gd name="connsiteX5" fmla="*/ 149551 w 848486"/>
              <a:gd name="connsiteY5" fmla="*/ 2070675 h 2070675"/>
              <a:gd name="connsiteX6" fmla="*/ 130612 w 848486"/>
              <a:gd name="connsiteY6" fmla="*/ 1617748 h 2070675"/>
              <a:gd name="connsiteX7" fmla="*/ 0 w 848486"/>
              <a:gd name="connsiteY7" fmla="*/ 0 h 2070675"/>
              <a:gd name="connsiteX0" fmla="*/ 0 w 848486"/>
              <a:gd name="connsiteY0" fmla="*/ 0 h 2070675"/>
              <a:gd name="connsiteX1" fmla="*/ 848486 w 848486"/>
              <a:gd name="connsiteY1" fmla="*/ 0 h 2070675"/>
              <a:gd name="connsiteX2" fmla="*/ 745909 w 848486"/>
              <a:gd name="connsiteY2" fmla="*/ 1143456 h 2070675"/>
              <a:gd name="connsiteX3" fmla="*/ 711727 w 848486"/>
              <a:gd name="connsiteY3" fmla="*/ 1592109 h 2070675"/>
              <a:gd name="connsiteX4" fmla="*/ 673299 w 848486"/>
              <a:gd name="connsiteY4" fmla="*/ 2070674 h 2070675"/>
              <a:gd name="connsiteX5" fmla="*/ 149551 w 848486"/>
              <a:gd name="connsiteY5" fmla="*/ 2070675 h 2070675"/>
              <a:gd name="connsiteX6" fmla="*/ 113520 w 848486"/>
              <a:gd name="connsiteY6" fmla="*/ 1617748 h 2070675"/>
              <a:gd name="connsiteX7" fmla="*/ 0 w 848486"/>
              <a:gd name="connsiteY7" fmla="*/ 0 h 20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8486" h="2070675">
                <a:moveTo>
                  <a:pt x="0" y="0"/>
                </a:moveTo>
                <a:lnTo>
                  <a:pt x="848486" y="0"/>
                </a:lnTo>
                <a:cubicBezTo>
                  <a:pt x="821415" y="382576"/>
                  <a:pt x="772980" y="760880"/>
                  <a:pt x="745909" y="1143456"/>
                </a:cubicBezTo>
                <a:cubicBezTo>
                  <a:pt x="738788" y="1287310"/>
                  <a:pt x="718848" y="1448255"/>
                  <a:pt x="711727" y="1592109"/>
                </a:cubicBezTo>
                <a:lnTo>
                  <a:pt x="673299" y="2070674"/>
                </a:lnTo>
                <a:lnTo>
                  <a:pt x="149551" y="2070675"/>
                </a:lnTo>
                <a:cubicBezTo>
                  <a:pt x="134692" y="1909730"/>
                  <a:pt x="128379" y="1778693"/>
                  <a:pt x="113520" y="1617748"/>
                </a:cubicBezTo>
                <a:lnTo>
                  <a:pt x="0" y="0"/>
                </a:lnTo>
                <a:close/>
              </a:path>
            </a:pathLst>
          </a:custGeom>
          <a:solidFill>
            <a:srgbClr val="B5BC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pic>
        <p:nvPicPr>
          <p:cNvPr id="17" name="Image 16">
            <a:extLst>
              <a:ext uri="{FF2B5EF4-FFF2-40B4-BE49-F238E27FC236}">
                <a16:creationId xmlns:a16="http://schemas.microsoft.com/office/drawing/2014/main" id="{54897B62-3656-7E1C-9C6E-0359EC451496}"/>
              </a:ext>
            </a:extLst>
          </p:cNvPr>
          <p:cNvPicPr>
            <a:picLocks noChangeAspect="1"/>
          </p:cNvPicPr>
          <p:nvPr/>
        </p:nvPicPr>
        <p:blipFill>
          <a:blip r:embed="rId15">
            <a:grayscl/>
            <a:extLst>
              <a:ext uri="{BEBA8EAE-BF5A-486C-A8C5-ECC9F3942E4B}">
                <a14:imgProps xmlns:a14="http://schemas.microsoft.com/office/drawing/2010/main">
                  <a14:imgLayer r:embed="rId16">
                    <a14:imgEffect>
                      <a14:backgroundRemoval t="4601" b="92945" l="9155" r="89437">
                        <a14:foregroundMark x1="25352" y1="7362" x2="76056" y2="9509"/>
                        <a14:foregroundMark x1="30986" y1="92945" x2="76761" y2="92945"/>
                        <a14:foregroundMark x1="40845" y1="4601" x2="40845" y2="4601"/>
                      </a14:backgroundRemoval>
                    </a14:imgEffect>
                    <a14:imgEffect>
                      <a14:brightnessContrast contrast="20000"/>
                    </a14:imgEffect>
                  </a14:imgLayer>
                </a14:imgProps>
              </a:ext>
            </a:extLst>
          </a:blip>
          <a:stretch>
            <a:fillRect/>
          </a:stretch>
        </p:blipFill>
        <p:spPr>
          <a:xfrm>
            <a:off x="9992175" y="2122815"/>
            <a:ext cx="719895" cy="1652717"/>
          </a:xfrm>
          <a:prstGeom prst="rect">
            <a:avLst/>
          </a:prstGeom>
        </p:spPr>
      </p:pic>
      <p:pic>
        <p:nvPicPr>
          <p:cNvPr id="20" name="Graphique 19" descr="Badge 5 avec un remplissage uni">
            <a:extLst>
              <a:ext uri="{FF2B5EF4-FFF2-40B4-BE49-F238E27FC236}">
                <a16:creationId xmlns:a16="http://schemas.microsoft.com/office/drawing/2014/main" id="{AE5C12EA-47BB-BF31-93B0-D7D2241CE72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477325" y="4048069"/>
            <a:ext cx="914400" cy="914400"/>
          </a:xfrm>
          <a:prstGeom prst="rect">
            <a:avLst/>
          </a:prstGeom>
        </p:spPr>
      </p:pic>
      <p:sp>
        <p:nvSpPr>
          <p:cNvPr id="21" name="Rectangle 16">
            <a:extLst>
              <a:ext uri="{FF2B5EF4-FFF2-40B4-BE49-F238E27FC236}">
                <a16:creationId xmlns:a16="http://schemas.microsoft.com/office/drawing/2014/main" id="{744551EC-1C6F-B93F-354D-41BCD2F96740}"/>
              </a:ext>
            </a:extLst>
          </p:cNvPr>
          <p:cNvSpPr/>
          <p:nvPr/>
        </p:nvSpPr>
        <p:spPr>
          <a:xfrm>
            <a:off x="11010239" y="1478936"/>
            <a:ext cx="914400" cy="2296596"/>
          </a:xfrm>
          <a:custGeom>
            <a:avLst/>
            <a:gdLst>
              <a:gd name="connsiteX0" fmla="*/ 0 w 848486"/>
              <a:gd name="connsiteY0" fmla="*/ 0 h 2104858"/>
              <a:gd name="connsiteX1" fmla="*/ 848486 w 848486"/>
              <a:gd name="connsiteY1" fmla="*/ 0 h 2104858"/>
              <a:gd name="connsiteX2" fmla="*/ 848486 w 848486"/>
              <a:gd name="connsiteY2" fmla="*/ 2104858 h 2104858"/>
              <a:gd name="connsiteX3" fmla="*/ 0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733118 w 848486"/>
              <a:gd name="connsiteY2" fmla="*/ 2083493 h 2104858"/>
              <a:gd name="connsiteX3" fmla="*/ 0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651933 w 848486"/>
              <a:gd name="connsiteY2" fmla="*/ 2079220 h 2104858"/>
              <a:gd name="connsiteX3" fmla="*/ 0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686117 w 848486"/>
              <a:gd name="connsiteY2" fmla="*/ 2079220 h 2104858"/>
              <a:gd name="connsiteX3" fmla="*/ 0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686117 w 848486"/>
              <a:gd name="connsiteY2" fmla="*/ 2079220 h 2104858"/>
              <a:gd name="connsiteX3" fmla="*/ 153824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745909 w 848486"/>
              <a:gd name="connsiteY2" fmla="*/ 1143456 h 2104858"/>
              <a:gd name="connsiteX3" fmla="*/ 686117 w 848486"/>
              <a:gd name="connsiteY3" fmla="*/ 2079220 h 2104858"/>
              <a:gd name="connsiteX4" fmla="*/ 153824 w 848486"/>
              <a:gd name="connsiteY4" fmla="*/ 2104858 h 2104858"/>
              <a:gd name="connsiteX5" fmla="*/ 0 w 848486"/>
              <a:gd name="connsiteY5" fmla="*/ 0 h 2104858"/>
              <a:gd name="connsiteX0" fmla="*/ 0 w 848486"/>
              <a:gd name="connsiteY0" fmla="*/ 0 h 2104858"/>
              <a:gd name="connsiteX1" fmla="*/ 848486 w 848486"/>
              <a:gd name="connsiteY1" fmla="*/ 0 h 2104858"/>
              <a:gd name="connsiteX2" fmla="*/ 745909 w 848486"/>
              <a:gd name="connsiteY2" fmla="*/ 1143456 h 2104858"/>
              <a:gd name="connsiteX3" fmla="*/ 690362 w 848486"/>
              <a:gd name="connsiteY3" fmla="*/ 1587837 h 2104858"/>
              <a:gd name="connsiteX4" fmla="*/ 686117 w 848486"/>
              <a:gd name="connsiteY4" fmla="*/ 2079220 h 2104858"/>
              <a:gd name="connsiteX5" fmla="*/ 153824 w 848486"/>
              <a:gd name="connsiteY5" fmla="*/ 2104858 h 2104858"/>
              <a:gd name="connsiteX6" fmla="*/ 0 w 848486"/>
              <a:gd name="connsiteY6" fmla="*/ 0 h 2104858"/>
              <a:gd name="connsiteX0" fmla="*/ 0 w 848486"/>
              <a:gd name="connsiteY0" fmla="*/ 0 h 2104858"/>
              <a:gd name="connsiteX1" fmla="*/ 848486 w 848486"/>
              <a:gd name="connsiteY1" fmla="*/ 0 h 2104858"/>
              <a:gd name="connsiteX2" fmla="*/ 745909 w 848486"/>
              <a:gd name="connsiteY2" fmla="*/ 1143456 h 2104858"/>
              <a:gd name="connsiteX3" fmla="*/ 711727 w 848486"/>
              <a:gd name="connsiteY3" fmla="*/ 1592109 h 2104858"/>
              <a:gd name="connsiteX4" fmla="*/ 686117 w 848486"/>
              <a:gd name="connsiteY4" fmla="*/ 2079220 h 2104858"/>
              <a:gd name="connsiteX5" fmla="*/ 153824 w 848486"/>
              <a:gd name="connsiteY5" fmla="*/ 2104858 h 2104858"/>
              <a:gd name="connsiteX6" fmla="*/ 0 w 848486"/>
              <a:gd name="connsiteY6" fmla="*/ 0 h 2104858"/>
              <a:gd name="connsiteX0" fmla="*/ 0 w 848486"/>
              <a:gd name="connsiteY0" fmla="*/ 0 h 2104858"/>
              <a:gd name="connsiteX1" fmla="*/ 848486 w 848486"/>
              <a:gd name="connsiteY1" fmla="*/ 0 h 2104858"/>
              <a:gd name="connsiteX2" fmla="*/ 745909 w 848486"/>
              <a:gd name="connsiteY2" fmla="*/ 1143456 h 2104858"/>
              <a:gd name="connsiteX3" fmla="*/ 711727 w 848486"/>
              <a:gd name="connsiteY3" fmla="*/ 1592109 h 2104858"/>
              <a:gd name="connsiteX4" fmla="*/ 686117 w 848486"/>
              <a:gd name="connsiteY4" fmla="*/ 2079220 h 2104858"/>
              <a:gd name="connsiteX5" fmla="*/ 153824 w 848486"/>
              <a:gd name="connsiteY5" fmla="*/ 2104858 h 2104858"/>
              <a:gd name="connsiteX6" fmla="*/ 0 w 848486"/>
              <a:gd name="connsiteY6" fmla="*/ 0 h 2104858"/>
              <a:gd name="connsiteX0" fmla="*/ 0 w 848486"/>
              <a:gd name="connsiteY0" fmla="*/ 0 h 2092039"/>
              <a:gd name="connsiteX1" fmla="*/ 848486 w 848486"/>
              <a:gd name="connsiteY1" fmla="*/ 0 h 2092039"/>
              <a:gd name="connsiteX2" fmla="*/ 745909 w 848486"/>
              <a:gd name="connsiteY2" fmla="*/ 1143456 h 2092039"/>
              <a:gd name="connsiteX3" fmla="*/ 711727 w 848486"/>
              <a:gd name="connsiteY3" fmla="*/ 1592109 h 2092039"/>
              <a:gd name="connsiteX4" fmla="*/ 686117 w 848486"/>
              <a:gd name="connsiteY4" fmla="*/ 2079220 h 2092039"/>
              <a:gd name="connsiteX5" fmla="*/ 145278 w 848486"/>
              <a:gd name="connsiteY5" fmla="*/ 2092039 h 2092039"/>
              <a:gd name="connsiteX6" fmla="*/ 0 w 848486"/>
              <a:gd name="connsiteY6" fmla="*/ 0 h 2092039"/>
              <a:gd name="connsiteX0" fmla="*/ 0 w 848486"/>
              <a:gd name="connsiteY0" fmla="*/ 0 h 2092039"/>
              <a:gd name="connsiteX1" fmla="*/ 848486 w 848486"/>
              <a:gd name="connsiteY1" fmla="*/ 0 h 2092039"/>
              <a:gd name="connsiteX2" fmla="*/ 745909 w 848486"/>
              <a:gd name="connsiteY2" fmla="*/ 1143456 h 2092039"/>
              <a:gd name="connsiteX3" fmla="*/ 711727 w 848486"/>
              <a:gd name="connsiteY3" fmla="*/ 1592109 h 2092039"/>
              <a:gd name="connsiteX4" fmla="*/ 686117 w 848486"/>
              <a:gd name="connsiteY4" fmla="*/ 2079220 h 2092039"/>
              <a:gd name="connsiteX5" fmla="*/ 145278 w 848486"/>
              <a:gd name="connsiteY5" fmla="*/ 2092039 h 2092039"/>
              <a:gd name="connsiteX6" fmla="*/ 130612 w 848486"/>
              <a:gd name="connsiteY6" fmla="*/ 1617748 h 2092039"/>
              <a:gd name="connsiteX7" fmla="*/ 0 w 848486"/>
              <a:gd name="connsiteY7" fmla="*/ 0 h 2092039"/>
              <a:gd name="connsiteX0" fmla="*/ 0 w 848486"/>
              <a:gd name="connsiteY0" fmla="*/ 0 h 2092039"/>
              <a:gd name="connsiteX1" fmla="*/ 848486 w 848486"/>
              <a:gd name="connsiteY1" fmla="*/ 0 h 2092039"/>
              <a:gd name="connsiteX2" fmla="*/ 745909 w 848486"/>
              <a:gd name="connsiteY2" fmla="*/ 1143456 h 2092039"/>
              <a:gd name="connsiteX3" fmla="*/ 711727 w 848486"/>
              <a:gd name="connsiteY3" fmla="*/ 1592109 h 2092039"/>
              <a:gd name="connsiteX4" fmla="*/ 686117 w 848486"/>
              <a:gd name="connsiteY4" fmla="*/ 2079220 h 2092039"/>
              <a:gd name="connsiteX5" fmla="*/ 149551 w 848486"/>
              <a:gd name="connsiteY5" fmla="*/ 2092039 h 2092039"/>
              <a:gd name="connsiteX6" fmla="*/ 130612 w 848486"/>
              <a:gd name="connsiteY6" fmla="*/ 1617748 h 2092039"/>
              <a:gd name="connsiteX7" fmla="*/ 0 w 848486"/>
              <a:gd name="connsiteY7" fmla="*/ 0 h 2092039"/>
              <a:gd name="connsiteX0" fmla="*/ 0 w 848486"/>
              <a:gd name="connsiteY0" fmla="*/ 0 h 2079220"/>
              <a:gd name="connsiteX1" fmla="*/ 848486 w 848486"/>
              <a:gd name="connsiteY1" fmla="*/ 0 h 2079220"/>
              <a:gd name="connsiteX2" fmla="*/ 745909 w 848486"/>
              <a:gd name="connsiteY2" fmla="*/ 1143456 h 2079220"/>
              <a:gd name="connsiteX3" fmla="*/ 711727 w 848486"/>
              <a:gd name="connsiteY3" fmla="*/ 1592109 h 2079220"/>
              <a:gd name="connsiteX4" fmla="*/ 686117 w 848486"/>
              <a:gd name="connsiteY4" fmla="*/ 2079220 h 2079220"/>
              <a:gd name="connsiteX5" fmla="*/ 149551 w 848486"/>
              <a:gd name="connsiteY5" fmla="*/ 2070675 h 2079220"/>
              <a:gd name="connsiteX6" fmla="*/ 130612 w 848486"/>
              <a:gd name="connsiteY6" fmla="*/ 1617748 h 2079220"/>
              <a:gd name="connsiteX7" fmla="*/ 0 w 848486"/>
              <a:gd name="connsiteY7" fmla="*/ 0 h 2079220"/>
              <a:gd name="connsiteX0" fmla="*/ 0 w 848486"/>
              <a:gd name="connsiteY0" fmla="*/ 0 h 2070675"/>
              <a:gd name="connsiteX1" fmla="*/ 848486 w 848486"/>
              <a:gd name="connsiteY1" fmla="*/ 0 h 2070675"/>
              <a:gd name="connsiteX2" fmla="*/ 745909 w 848486"/>
              <a:gd name="connsiteY2" fmla="*/ 1143456 h 2070675"/>
              <a:gd name="connsiteX3" fmla="*/ 711727 w 848486"/>
              <a:gd name="connsiteY3" fmla="*/ 1592109 h 2070675"/>
              <a:gd name="connsiteX4" fmla="*/ 673299 w 848486"/>
              <a:gd name="connsiteY4" fmla="*/ 2070674 h 2070675"/>
              <a:gd name="connsiteX5" fmla="*/ 149551 w 848486"/>
              <a:gd name="connsiteY5" fmla="*/ 2070675 h 2070675"/>
              <a:gd name="connsiteX6" fmla="*/ 130612 w 848486"/>
              <a:gd name="connsiteY6" fmla="*/ 1617748 h 2070675"/>
              <a:gd name="connsiteX7" fmla="*/ 0 w 848486"/>
              <a:gd name="connsiteY7" fmla="*/ 0 h 2070675"/>
              <a:gd name="connsiteX0" fmla="*/ 0 w 848486"/>
              <a:gd name="connsiteY0" fmla="*/ 0 h 2070675"/>
              <a:gd name="connsiteX1" fmla="*/ 848486 w 848486"/>
              <a:gd name="connsiteY1" fmla="*/ 0 h 2070675"/>
              <a:gd name="connsiteX2" fmla="*/ 745909 w 848486"/>
              <a:gd name="connsiteY2" fmla="*/ 1143456 h 2070675"/>
              <a:gd name="connsiteX3" fmla="*/ 711727 w 848486"/>
              <a:gd name="connsiteY3" fmla="*/ 1592109 h 2070675"/>
              <a:gd name="connsiteX4" fmla="*/ 673299 w 848486"/>
              <a:gd name="connsiteY4" fmla="*/ 2070674 h 2070675"/>
              <a:gd name="connsiteX5" fmla="*/ 149551 w 848486"/>
              <a:gd name="connsiteY5" fmla="*/ 2070675 h 2070675"/>
              <a:gd name="connsiteX6" fmla="*/ 113520 w 848486"/>
              <a:gd name="connsiteY6" fmla="*/ 1617748 h 2070675"/>
              <a:gd name="connsiteX7" fmla="*/ 0 w 848486"/>
              <a:gd name="connsiteY7" fmla="*/ 0 h 20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8486" h="2070675">
                <a:moveTo>
                  <a:pt x="0" y="0"/>
                </a:moveTo>
                <a:lnTo>
                  <a:pt x="848486" y="0"/>
                </a:lnTo>
                <a:cubicBezTo>
                  <a:pt x="821415" y="382576"/>
                  <a:pt x="772980" y="760880"/>
                  <a:pt x="745909" y="1143456"/>
                </a:cubicBezTo>
                <a:cubicBezTo>
                  <a:pt x="738788" y="1287310"/>
                  <a:pt x="718848" y="1448255"/>
                  <a:pt x="711727" y="1592109"/>
                </a:cubicBezTo>
                <a:lnTo>
                  <a:pt x="673299" y="2070674"/>
                </a:lnTo>
                <a:lnTo>
                  <a:pt x="149551" y="2070675"/>
                </a:lnTo>
                <a:cubicBezTo>
                  <a:pt x="134692" y="1909730"/>
                  <a:pt x="128379" y="1778693"/>
                  <a:pt x="113520" y="1617748"/>
                </a:cubicBezTo>
                <a:lnTo>
                  <a:pt x="0" y="0"/>
                </a:lnTo>
                <a:close/>
              </a:path>
            </a:pathLst>
          </a:custGeom>
          <a:solidFill>
            <a:srgbClr val="B5BC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pic>
        <p:nvPicPr>
          <p:cNvPr id="23" name="Graphique 22" descr="Badge à suivre contour">
            <a:extLst>
              <a:ext uri="{FF2B5EF4-FFF2-40B4-BE49-F238E27FC236}">
                <a16:creationId xmlns:a16="http://schemas.microsoft.com/office/drawing/2014/main" id="{44E8896B-98DB-7443-F500-135B33B9469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45443" y="3236913"/>
            <a:ext cx="457200" cy="457200"/>
          </a:xfrm>
          <a:prstGeom prst="rect">
            <a:avLst/>
          </a:prstGeom>
        </p:spPr>
      </p:pic>
      <p:pic>
        <p:nvPicPr>
          <p:cNvPr id="25" name="Image 24">
            <a:extLst>
              <a:ext uri="{FF2B5EF4-FFF2-40B4-BE49-F238E27FC236}">
                <a16:creationId xmlns:a16="http://schemas.microsoft.com/office/drawing/2014/main" id="{93B55D4E-EBBB-5431-1729-636C8323EC32}"/>
              </a:ext>
            </a:extLst>
          </p:cNvPr>
          <p:cNvPicPr>
            <a:picLocks noChangeAspect="1"/>
          </p:cNvPicPr>
          <p:nvPr/>
        </p:nvPicPr>
        <p:blipFill>
          <a:blip r:embed="rId21">
            <a:grayscl/>
            <a:extLst>
              <a:ext uri="{BEBA8EAE-BF5A-486C-A8C5-ECC9F3942E4B}">
                <a14:imgProps xmlns:a14="http://schemas.microsoft.com/office/drawing/2010/main">
                  <a14:imgLayer r:embed="rId22">
                    <a14:imgEffect>
                      <a14:backgroundRemoval t="3297" b="95604" l="7643" r="89809">
                        <a14:foregroundMark x1="36306" y1="10549" x2="67516" y2="9231"/>
                        <a14:foregroundMark x1="27389" y1="14066" x2="29936" y2="3736"/>
                        <a14:foregroundMark x1="31210" y1="93407" x2="65605" y2="92527"/>
                        <a14:foregroundMark x1="50955" y1="95604" x2="66879" y2="94725"/>
                      </a14:backgroundRemoval>
                    </a14:imgEffect>
                    <a14:imgEffect>
                      <a14:brightnessContrast contrast="20000"/>
                    </a14:imgEffect>
                  </a14:imgLayer>
                </a14:imgProps>
              </a:ext>
            </a:extLst>
          </a:blip>
          <a:stretch>
            <a:fillRect/>
          </a:stretch>
        </p:blipFill>
        <p:spPr>
          <a:xfrm>
            <a:off x="1041852" y="1110652"/>
            <a:ext cx="929796" cy="2694631"/>
          </a:xfrm>
          <a:prstGeom prst="rect">
            <a:avLst/>
          </a:prstGeom>
        </p:spPr>
      </p:pic>
    </p:spTree>
    <p:extLst>
      <p:ext uri="{BB962C8B-B14F-4D97-AF65-F5344CB8AC3E}">
        <p14:creationId xmlns:p14="http://schemas.microsoft.com/office/powerpoint/2010/main" val="300316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2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par>
                                <p:cTn id="41" presetID="22" presetClass="entr" presetSubtype="8"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2" presetClass="entr" presetSubtype="8"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500"/>
                                        <p:tgtEl>
                                          <p:spTgt spid="21"/>
                                        </p:tgtEl>
                                      </p:cBhvr>
                                    </p:animEffect>
                                  </p:childTnLst>
                                </p:cTn>
                              </p:par>
                              <p:par>
                                <p:cTn id="50" presetID="22" presetClass="entr" presetSubtype="8"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5" grpId="0" animBg="1"/>
      <p:bldP spid="9" grpId="0" animBg="1"/>
      <p:bldP spid="12"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497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7019810-661C-5289-685E-92475FCA58E3}"/>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What is a Serum?</a:t>
            </a:r>
          </a:p>
        </p:txBody>
      </p:sp>
      <p:sp>
        <p:nvSpPr>
          <p:cNvPr id="4" name="Google Shape;809;p78">
            <a:extLst>
              <a:ext uri="{FF2B5EF4-FFF2-40B4-BE49-F238E27FC236}">
                <a16:creationId xmlns:a16="http://schemas.microsoft.com/office/drawing/2014/main" id="{4B09B233-A091-BA4B-5824-908AC29465EC}"/>
              </a:ext>
            </a:extLst>
          </p:cNvPr>
          <p:cNvSpPr txBox="1"/>
          <p:nvPr/>
        </p:nvSpPr>
        <p:spPr>
          <a:xfrm>
            <a:off x="3522689" y="2634463"/>
            <a:ext cx="8678441" cy="892320"/>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USES</a:t>
            </a:r>
          </a:p>
          <a:p>
            <a:pPr marL="279393">
              <a:buClr>
                <a:srgbClr val="00B050"/>
              </a:buClr>
              <a:buSzPts val="1300"/>
            </a:pPr>
            <a:r>
              <a:rPr lang="fr-FR" sz="1733" b="1" dirty="0">
                <a:solidFill>
                  <a:srgbClr val="3A3838"/>
                </a:solidFill>
                <a:latin typeface="Roboto Light"/>
                <a:ea typeface="Roboto Light"/>
                <a:cs typeface="Roboto Light"/>
                <a:sym typeface="Roboto Light"/>
              </a:rPr>
              <a:t>Apply after cleansing and before cream.</a:t>
            </a:r>
          </a:p>
          <a:p>
            <a:pPr marL="279393">
              <a:buClr>
                <a:srgbClr val="00B050"/>
              </a:buClr>
              <a:buSzPts val="1300"/>
            </a:pPr>
            <a:r>
              <a:rPr lang="fr-FR" sz="1733" b="1" dirty="0">
                <a:solidFill>
                  <a:srgbClr val="3A3838"/>
                </a:solidFill>
                <a:latin typeface="Roboto Light"/>
                <a:ea typeface="Roboto Light"/>
                <a:cs typeface="Roboto Light"/>
                <a:sym typeface="Roboto Light"/>
              </a:rPr>
              <a:t>Suitable for a morning and evening routine, depending on the skin's specific needs.</a:t>
            </a:r>
            <a:endParaRPr lang="en" sz="1733" b="1" dirty="0">
              <a:solidFill>
                <a:srgbClr val="3A3838"/>
              </a:solidFill>
              <a:latin typeface="Roboto Light"/>
              <a:ea typeface="Roboto Light"/>
              <a:cs typeface="Roboto Light"/>
              <a:sym typeface="Roboto Light"/>
            </a:endParaRPr>
          </a:p>
        </p:txBody>
      </p:sp>
      <p:sp>
        <p:nvSpPr>
          <p:cNvPr id="5" name="Google Shape;809;p78">
            <a:extLst>
              <a:ext uri="{FF2B5EF4-FFF2-40B4-BE49-F238E27FC236}">
                <a16:creationId xmlns:a16="http://schemas.microsoft.com/office/drawing/2014/main" id="{E67C3A47-10C6-390A-2A20-28D93BD3F87B}"/>
              </a:ext>
            </a:extLst>
          </p:cNvPr>
          <p:cNvSpPr txBox="1"/>
          <p:nvPr/>
        </p:nvSpPr>
        <p:spPr>
          <a:xfrm>
            <a:off x="3522689" y="1397310"/>
            <a:ext cx="8678441" cy="892320"/>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GALENIQUE</a:t>
            </a:r>
          </a:p>
          <a:p>
            <a:pPr marL="279393">
              <a:buClr>
                <a:srgbClr val="00B050"/>
              </a:buClr>
              <a:buSzPts val="1300"/>
            </a:pPr>
            <a:r>
              <a:rPr lang="fr-FR" sz="1733" b="1" dirty="0">
                <a:solidFill>
                  <a:srgbClr val="3A3838"/>
                </a:solidFill>
                <a:latin typeface="Roboto Light"/>
                <a:ea typeface="Roboto Light"/>
                <a:cs typeface="Roboto Light"/>
                <a:sym typeface="Roboto Light"/>
              </a:rPr>
              <a:t>Light, fluid texture that absorbs quickly.</a:t>
            </a:r>
          </a:p>
          <a:p>
            <a:pPr marL="279393">
              <a:buClr>
                <a:srgbClr val="00B050"/>
              </a:buClr>
              <a:buSzPts val="1300"/>
            </a:pPr>
            <a:r>
              <a:rPr lang="fr-FR" sz="1733" b="1" dirty="0">
                <a:solidFill>
                  <a:srgbClr val="3A3838"/>
                </a:solidFill>
                <a:latin typeface="Roboto Light"/>
                <a:ea typeface="Roboto Light"/>
                <a:cs typeface="Roboto Light"/>
                <a:sym typeface="Roboto Light"/>
              </a:rPr>
              <a:t>Formulation rich in concentrated active ingredients.</a:t>
            </a:r>
            <a:endParaRPr sz="1733" b="1" dirty="0">
              <a:solidFill>
                <a:srgbClr val="3A3838"/>
              </a:solidFill>
              <a:latin typeface="Roboto Light"/>
              <a:ea typeface="Roboto Light"/>
              <a:cs typeface="Roboto Light"/>
              <a:sym typeface="Roboto Light"/>
            </a:endParaRPr>
          </a:p>
        </p:txBody>
      </p:sp>
      <p:sp>
        <p:nvSpPr>
          <p:cNvPr id="6" name="Google Shape;809;p78">
            <a:extLst>
              <a:ext uri="{FF2B5EF4-FFF2-40B4-BE49-F238E27FC236}">
                <a16:creationId xmlns:a16="http://schemas.microsoft.com/office/drawing/2014/main" id="{B61C4137-F651-DC61-1AB2-477BBB94E96D}"/>
              </a:ext>
            </a:extLst>
          </p:cNvPr>
          <p:cNvSpPr txBox="1"/>
          <p:nvPr/>
        </p:nvSpPr>
        <p:spPr>
          <a:xfrm>
            <a:off x="3522689" y="3871616"/>
            <a:ext cx="8678441" cy="1158995"/>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BENEFITS</a:t>
            </a:r>
          </a:p>
          <a:p>
            <a:pPr marL="279393">
              <a:buClr>
                <a:srgbClr val="00B050"/>
              </a:buClr>
              <a:buSzPts val="1300"/>
            </a:pPr>
            <a:r>
              <a:rPr lang="fr-FR" sz="1733" b="1" dirty="0">
                <a:solidFill>
                  <a:srgbClr val="3A3838"/>
                </a:solidFill>
                <a:latin typeface="Roboto Light"/>
                <a:ea typeface="Roboto Light"/>
                <a:cs typeface="Roboto Light"/>
                <a:sym typeface="Roboto Light"/>
              </a:rPr>
              <a:t>Fast absorption thanks to its fine texture.</a:t>
            </a:r>
          </a:p>
          <a:p>
            <a:pPr marL="279393">
              <a:buClr>
                <a:srgbClr val="00B050"/>
              </a:buClr>
              <a:buSzPts val="1300"/>
            </a:pPr>
            <a:r>
              <a:rPr lang="fr-FR" sz="1733" b="1" dirty="0">
                <a:solidFill>
                  <a:srgbClr val="3A3838"/>
                </a:solidFill>
                <a:latin typeface="Roboto Light"/>
                <a:ea typeface="Roboto Light"/>
                <a:cs typeface="Roboto Light"/>
                <a:sym typeface="Roboto Light"/>
              </a:rPr>
              <a:t>Ability to reach the deep layers of the epidermis.</a:t>
            </a:r>
          </a:p>
          <a:p>
            <a:pPr marL="279393">
              <a:buClr>
                <a:srgbClr val="00B050"/>
              </a:buClr>
              <a:buSzPts val="1300"/>
            </a:pPr>
            <a:r>
              <a:rPr lang="fr-FR" sz="1733" b="1" dirty="0">
                <a:solidFill>
                  <a:srgbClr val="3A3838"/>
                </a:solidFill>
                <a:latin typeface="Roboto Light"/>
                <a:ea typeface="Roboto Light"/>
                <a:cs typeface="Roboto Light"/>
                <a:sym typeface="Roboto Light"/>
              </a:rPr>
              <a:t>Adaptability: each serum is formulated for targeted problems.</a:t>
            </a:r>
            <a:endParaRPr sz="1733" b="1" dirty="0">
              <a:solidFill>
                <a:srgbClr val="3A3838"/>
              </a:solidFill>
              <a:latin typeface="Roboto Light"/>
              <a:ea typeface="Roboto Light"/>
              <a:cs typeface="Roboto Light"/>
              <a:sym typeface="Roboto Light"/>
            </a:endParaRPr>
          </a:p>
        </p:txBody>
      </p:sp>
      <p:sp>
        <p:nvSpPr>
          <p:cNvPr id="7" name="Google Shape;809;p78">
            <a:extLst>
              <a:ext uri="{FF2B5EF4-FFF2-40B4-BE49-F238E27FC236}">
                <a16:creationId xmlns:a16="http://schemas.microsoft.com/office/drawing/2014/main" id="{5F33C64F-1929-D998-80EF-0C20C0754FCA}"/>
              </a:ext>
            </a:extLst>
          </p:cNvPr>
          <p:cNvSpPr txBox="1"/>
          <p:nvPr/>
        </p:nvSpPr>
        <p:spPr>
          <a:xfrm>
            <a:off x="3522690" y="5375444"/>
            <a:ext cx="8678440" cy="1158995"/>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PROFITS</a:t>
            </a:r>
          </a:p>
          <a:p>
            <a:pPr marL="279393">
              <a:buClr>
                <a:srgbClr val="00B050"/>
              </a:buClr>
              <a:buSzPts val="1300"/>
            </a:pPr>
            <a:r>
              <a:rPr lang="fr-FR" sz="1733" b="1" dirty="0">
                <a:solidFill>
                  <a:srgbClr val="3A3838"/>
                </a:solidFill>
                <a:latin typeface="Roboto Light"/>
                <a:ea typeface="Roboto Light"/>
                <a:cs typeface="Roboto Light"/>
                <a:sym typeface="Roboto Light"/>
              </a:rPr>
              <a:t>Reinforces the skin's natural functions.</a:t>
            </a:r>
          </a:p>
          <a:p>
            <a:pPr marL="279393">
              <a:buClr>
                <a:srgbClr val="00B050"/>
              </a:buClr>
              <a:buSzPts val="1300"/>
            </a:pPr>
            <a:r>
              <a:rPr lang="fr-FR" sz="1733" b="1" dirty="0">
                <a:solidFill>
                  <a:srgbClr val="3A3838"/>
                </a:solidFill>
                <a:latin typeface="Roboto Light"/>
                <a:ea typeface="Roboto Light"/>
                <a:cs typeface="Roboto Light"/>
                <a:sym typeface="Roboto Light"/>
              </a:rPr>
              <a:t>Optimising the results of </a:t>
            </a:r>
            <a:r>
              <a:rPr lang="fr-FR" sz="1733" b="1" dirty="0" err="1">
                <a:solidFill>
                  <a:srgbClr val="3A3838"/>
                </a:solidFill>
                <a:latin typeface="Roboto Light"/>
                <a:ea typeface="Roboto Light"/>
                <a:cs typeface="Roboto Light"/>
                <a:sym typeface="Roboto Light"/>
              </a:rPr>
              <a:t>complementary</a:t>
            </a:r>
            <a:r>
              <a:rPr lang="fr-FR" sz="1733" b="1" dirty="0">
                <a:solidFill>
                  <a:srgbClr val="3A3838"/>
                </a:solidFill>
                <a:latin typeface="Roboto Light"/>
                <a:ea typeface="Roboto Light"/>
                <a:cs typeface="Roboto Light"/>
                <a:sym typeface="Roboto Light"/>
              </a:rPr>
              <a:t> </a:t>
            </a:r>
            <a:r>
              <a:rPr lang="fr-FR" sz="1733" b="1" dirty="0" err="1">
                <a:solidFill>
                  <a:srgbClr val="3A3838"/>
                </a:solidFill>
                <a:latin typeface="Roboto Light"/>
                <a:ea typeface="Roboto Light"/>
                <a:cs typeface="Roboto Light"/>
                <a:sym typeface="Roboto Light"/>
              </a:rPr>
              <a:t>product</a:t>
            </a:r>
            <a:r>
              <a:rPr lang="fr-FR" sz="1733" b="1" dirty="0">
                <a:solidFill>
                  <a:srgbClr val="3A3838"/>
                </a:solidFill>
                <a:latin typeface="Roboto Light"/>
                <a:ea typeface="Roboto Light"/>
                <a:cs typeface="Roboto Light"/>
                <a:sym typeface="Roboto Light"/>
              </a:rPr>
              <a:t>.</a:t>
            </a:r>
          </a:p>
          <a:p>
            <a:pPr marL="279393">
              <a:buClr>
                <a:srgbClr val="00B050"/>
              </a:buClr>
              <a:buSzPts val="1300"/>
            </a:pPr>
            <a:r>
              <a:rPr lang="fr-FR" sz="1733" b="1" dirty="0">
                <a:solidFill>
                  <a:srgbClr val="3A3838"/>
                </a:solidFill>
                <a:latin typeface="Roboto Light"/>
                <a:ea typeface="Roboto Light"/>
                <a:cs typeface="Roboto Light"/>
                <a:sym typeface="Roboto Light"/>
              </a:rPr>
              <a:t>Improving the appearance of the skin according to </a:t>
            </a:r>
            <a:r>
              <a:rPr lang="fr-FR" sz="1733" b="1" dirty="0" err="1">
                <a:solidFill>
                  <a:srgbClr val="3A3838"/>
                </a:solidFill>
                <a:latin typeface="Roboto Light"/>
                <a:ea typeface="Roboto Light"/>
                <a:cs typeface="Roboto Light"/>
                <a:sym typeface="Roboto Light"/>
              </a:rPr>
              <a:t>its</a:t>
            </a:r>
            <a:r>
              <a:rPr lang="fr-FR" sz="1733" b="1" dirty="0">
                <a:solidFill>
                  <a:srgbClr val="3A3838"/>
                </a:solidFill>
                <a:latin typeface="Roboto Light"/>
                <a:ea typeface="Roboto Light"/>
                <a:cs typeface="Roboto Light"/>
                <a:sym typeface="Roboto Light"/>
              </a:rPr>
              <a:t> objective.</a:t>
            </a:r>
            <a:endParaRPr sz="1733" b="1" dirty="0">
              <a:solidFill>
                <a:srgbClr val="3A3838"/>
              </a:solidFill>
              <a:latin typeface="Roboto Light"/>
              <a:ea typeface="Roboto Light"/>
              <a:cs typeface="Roboto Light"/>
              <a:sym typeface="Roboto Light"/>
            </a:endParaRPr>
          </a:p>
        </p:txBody>
      </p:sp>
      <p:pic>
        <p:nvPicPr>
          <p:cNvPr id="23" name="Image 22">
            <a:extLst>
              <a:ext uri="{FF2B5EF4-FFF2-40B4-BE49-F238E27FC236}">
                <a16:creationId xmlns:a16="http://schemas.microsoft.com/office/drawing/2014/main" id="{8C96FE3F-2D0D-96AA-3F22-F4A1D47465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2830" y1="38230" x2="71226" y2="37853"/>
                        <a14:foregroundMark x1="51887" y1="20716" x2="56604" y2="14501"/>
                      </a14:backgroundRemoval>
                    </a14:imgEffect>
                  </a14:imgLayer>
                </a14:imgProps>
              </a:ext>
            </a:extLst>
          </a:blip>
          <a:srcRect l="13213" t="8260" r="9499" b="7699"/>
          <a:stretch/>
        </p:blipFill>
        <p:spPr>
          <a:xfrm>
            <a:off x="967048" y="1427065"/>
            <a:ext cx="1760415" cy="4794551"/>
          </a:xfrm>
          <a:prstGeom prst="rect">
            <a:avLst/>
          </a:prstGeom>
          <a:ln>
            <a:solidFill>
              <a:schemeClr val="bg1">
                <a:lumMod val="75000"/>
              </a:schemeClr>
            </a:solidFill>
          </a:ln>
        </p:spPr>
      </p:pic>
    </p:spTree>
    <p:extLst>
      <p:ext uri="{BB962C8B-B14F-4D97-AF65-F5344CB8AC3E}">
        <p14:creationId xmlns:p14="http://schemas.microsoft.com/office/powerpoint/2010/main" val="339514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2FE6357-73E4-AF78-B541-D4FF59396975}"/>
              </a:ext>
            </a:extLst>
          </p:cNvPr>
          <p:cNvPicPr>
            <a:picLocks noChangeAspect="1"/>
          </p:cNvPicPr>
          <p:nvPr/>
        </p:nvPicPr>
        <p:blipFill>
          <a:blip r:embed="rId3"/>
          <a:stretch>
            <a:fillRect/>
          </a:stretch>
        </p:blipFill>
        <p:spPr>
          <a:xfrm>
            <a:off x="2289221" y="893174"/>
            <a:ext cx="7613557" cy="5071651"/>
          </a:xfrm>
          <a:prstGeom prst="rect">
            <a:avLst/>
          </a:prstGeom>
        </p:spPr>
      </p:pic>
      <p:sp>
        <p:nvSpPr>
          <p:cNvPr id="3" name="Titre 1">
            <a:extLst>
              <a:ext uri="{FF2B5EF4-FFF2-40B4-BE49-F238E27FC236}">
                <a16:creationId xmlns:a16="http://schemas.microsoft.com/office/drawing/2014/main" id="{F10EB025-36E0-BF36-BFE1-C7CEF4C82274}"/>
              </a:ext>
            </a:extLst>
          </p:cNvPr>
          <p:cNvSpPr>
            <a:spLocks noGrp="1"/>
          </p:cNvSpPr>
          <p:nvPr>
            <p:ph type="title"/>
          </p:nvPr>
        </p:nvSpPr>
        <p:spPr>
          <a:xfrm>
            <a:off x="1735281" y="5302043"/>
            <a:ext cx="8721436" cy="1325563"/>
          </a:xfrm>
        </p:spPr>
        <p:txBody>
          <a:bodyPr vert="horz" lIns="91440" tIns="45720" rIns="91440" bIns="45720" rtlCol="0" anchor="ctr">
            <a:noAutofit/>
          </a:bodyPr>
          <a:lstStyle/>
          <a:p>
            <a:pPr algn="ctr"/>
            <a:r>
              <a:rPr lang="en-US" sz="2800" dirty="0">
                <a:latin typeface="KyivType Sans2" panose="00000500000000000000" pitchFamily="50" charset="0"/>
              </a:rPr>
              <a:t>In your opinion, what are the advantages of applying a serum under a cream?</a:t>
            </a:r>
            <a:endParaRPr lang="fr-FR" sz="2800" dirty="0">
              <a:latin typeface="KyivType Sans2" panose="00000500000000000000" pitchFamily="50" charset="0"/>
            </a:endParaRPr>
          </a:p>
        </p:txBody>
      </p:sp>
    </p:spTree>
    <p:extLst>
      <p:ext uri="{BB962C8B-B14F-4D97-AF65-F5344CB8AC3E}">
        <p14:creationId xmlns:p14="http://schemas.microsoft.com/office/powerpoint/2010/main" val="2810882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CAD946B-4DFF-85E7-1A6A-46757C81513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Why use a serum </a:t>
            </a:r>
            <a:br>
              <a:rPr lang="fr-FR" sz="2800" dirty="0">
                <a:latin typeface="KyivType Sans2" panose="00000500000000000000" pitchFamily="50" charset="0"/>
              </a:rPr>
            </a:br>
            <a:r>
              <a:rPr lang="fr-FR" sz="2800" dirty="0">
                <a:latin typeface="KyivType Sans2" panose="00000500000000000000" pitchFamily="50" charset="0"/>
              </a:rPr>
              <a:t>under a cream?</a:t>
            </a:r>
          </a:p>
        </p:txBody>
      </p:sp>
      <p:sp>
        <p:nvSpPr>
          <p:cNvPr id="4" name="ZoneTexte 3">
            <a:extLst>
              <a:ext uri="{FF2B5EF4-FFF2-40B4-BE49-F238E27FC236}">
                <a16:creationId xmlns:a16="http://schemas.microsoft.com/office/drawing/2014/main" id="{4CAB4642-568C-85CD-F153-57FA4A3A2053}"/>
              </a:ext>
            </a:extLst>
          </p:cNvPr>
          <p:cNvSpPr txBox="1"/>
          <p:nvPr/>
        </p:nvSpPr>
        <p:spPr>
          <a:xfrm>
            <a:off x="887272" y="4465532"/>
            <a:ext cx="1887961" cy="715089"/>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COMPLEMENTARY TEXTURES AND FUNCTIONS </a:t>
            </a:r>
          </a:p>
        </p:txBody>
      </p:sp>
      <p:pic>
        <p:nvPicPr>
          <p:cNvPr id="8" name="Graphique 7" descr="Badge 1 avec un remplissage uni">
            <a:extLst>
              <a:ext uri="{FF2B5EF4-FFF2-40B4-BE49-F238E27FC236}">
                <a16:creationId xmlns:a16="http://schemas.microsoft.com/office/drawing/2014/main" id="{E61436F5-E99A-7E7E-138F-7C69EE9A61D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65594" y="3124200"/>
            <a:ext cx="914400" cy="914400"/>
          </a:xfrm>
          <a:prstGeom prst="rect">
            <a:avLst/>
          </a:prstGeom>
        </p:spPr>
      </p:pic>
      <p:pic>
        <p:nvPicPr>
          <p:cNvPr id="14" name="Image 13" descr="Une image contenant Police, Graphique, écriture manuscrite, symbole&#10;&#10;Description générée automatiquement">
            <a:extLst>
              <a:ext uri="{FF2B5EF4-FFF2-40B4-BE49-F238E27FC236}">
                <a16:creationId xmlns:a16="http://schemas.microsoft.com/office/drawing/2014/main" id="{0D82BA23-68D9-68E2-3A24-ADB2F352E37C}"/>
              </a:ext>
            </a:extLst>
          </p:cNvPr>
          <p:cNvPicPr>
            <a:picLocks noChangeAspect="1"/>
          </p:cNvPicPr>
          <p:nvPr/>
        </p:nvPicPr>
        <p:blipFill rotWithShape="1">
          <a:blip r:embed="rId5">
            <a:extLst>
              <a:ext uri="{28A0092B-C50C-407E-A947-70E740481C1C}">
                <a14:useLocalDpi xmlns:a14="http://schemas.microsoft.com/office/drawing/2010/main" val="0"/>
              </a:ext>
            </a:extLst>
          </a:blip>
          <a:srcRect r="75510"/>
          <a:stretch/>
        </p:blipFill>
        <p:spPr>
          <a:xfrm>
            <a:off x="725527" y="928522"/>
            <a:ext cx="2194533" cy="2215696"/>
          </a:xfrm>
          <a:prstGeom prst="rect">
            <a:avLst/>
          </a:prstGeom>
        </p:spPr>
      </p:pic>
      <p:sp>
        <p:nvSpPr>
          <p:cNvPr id="2" name="Rectangle 1">
            <a:extLst>
              <a:ext uri="{FF2B5EF4-FFF2-40B4-BE49-F238E27FC236}">
                <a16:creationId xmlns:a16="http://schemas.microsoft.com/office/drawing/2014/main" id="{88EFAC86-A124-D5FF-3D75-05404553BC6C}"/>
              </a:ext>
            </a:extLst>
          </p:cNvPr>
          <p:cNvSpPr/>
          <p:nvPr/>
        </p:nvSpPr>
        <p:spPr>
          <a:xfrm>
            <a:off x="3162670" y="2588350"/>
            <a:ext cx="7803932" cy="1754326"/>
          </a:xfrm>
          <a:prstGeom prst="rect">
            <a:avLst/>
          </a:prstGeom>
          <a:solidFill>
            <a:srgbClr val="DCD7FA">
              <a:alpha val="24000"/>
            </a:srgbClr>
          </a:solidFill>
          <a:ln w="3175">
            <a:noFill/>
          </a:ln>
        </p:spPr>
        <p:txBody>
          <a:bodyPr wrap="square" rtlCol="0">
            <a:spAutoFit/>
          </a:bodyPr>
          <a:lstStyle/>
          <a:p>
            <a:pPr lvl="1" algn="just"/>
            <a:r>
              <a:rPr lang="fr-FR" dirty="0"/>
              <a:t>The </a:t>
            </a:r>
            <a:r>
              <a:rPr lang="fr-FR" dirty="0" err="1"/>
              <a:t>serum</a:t>
            </a:r>
            <a:r>
              <a:rPr lang="fr-FR" dirty="0"/>
              <a:t> has a </a:t>
            </a:r>
            <a:r>
              <a:rPr lang="fr-FR" dirty="0" err="1"/>
              <a:t>deep</a:t>
            </a:r>
            <a:r>
              <a:rPr lang="fr-FR" dirty="0"/>
              <a:t> action : </a:t>
            </a:r>
            <a:r>
              <a:rPr lang="fr-FR" dirty="0" err="1"/>
              <a:t>thanks</a:t>
            </a:r>
            <a:r>
              <a:rPr lang="fr-FR" dirty="0"/>
              <a:t> to </a:t>
            </a:r>
            <a:r>
              <a:rPr lang="fr-FR" dirty="0" err="1"/>
              <a:t>its</a:t>
            </a:r>
            <a:r>
              <a:rPr lang="fr-FR" dirty="0"/>
              <a:t> fine </a:t>
            </a:r>
            <a:r>
              <a:rPr lang="fr-FR" dirty="0" err="1"/>
              <a:t>galenic</a:t>
            </a:r>
            <a:r>
              <a:rPr lang="fr-FR" dirty="0"/>
              <a:t> structure, </a:t>
            </a:r>
            <a:r>
              <a:rPr lang="fr-FR" dirty="0" err="1"/>
              <a:t>it</a:t>
            </a:r>
            <a:r>
              <a:rPr lang="fr-FR" dirty="0"/>
              <a:t> </a:t>
            </a:r>
            <a:r>
              <a:rPr lang="fr-FR" dirty="0" err="1"/>
              <a:t>penetrates</a:t>
            </a:r>
            <a:r>
              <a:rPr lang="fr-FR" dirty="0"/>
              <a:t> </a:t>
            </a:r>
            <a:r>
              <a:rPr lang="fr-FR" dirty="0" err="1"/>
              <a:t>quickly</a:t>
            </a:r>
            <a:r>
              <a:rPr lang="fr-FR" dirty="0"/>
              <a:t> to diffuse </a:t>
            </a:r>
            <a:r>
              <a:rPr lang="fr-FR" dirty="0" err="1"/>
              <a:t>its</a:t>
            </a:r>
            <a:r>
              <a:rPr lang="fr-FR" dirty="0"/>
              <a:t> active </a:t>
            </a:r>
            <a:r>
              <a:rPr lang="fr-FR" dirty="0" err="1"/>
              <a:t>ingredients</a:t>
            </a:r>
            <a:r>
              <a:rPr lang="fr-FR" dirty="0"/>
              <a:t> </a:t>
            </a:r>
            <a:r>
              <a:rPr lang="fr-FR" dirty="0" err="1"/>
              <a:t>into</a:t>
            </a:r>
            <a:r>
              <a:rPr lang="fr-FR" dirty="0"/>
              <a:t> the </a:t>
            </a:r>
            <a:r>
              <a:rPr lang="fr-FR" dirty="0" err="1"/>
              <a:t>deeper</a:t>
            </a:r>
            <a:r>
              <a:rPr lang="fr-FR" dirty="0"/>
              <a:t> </a:t>
            </a:r>
            <a:r>
              <a:rPr lang="fr-FR" dirty="0" err="1"/>
              <a:t>layers</a:t>
            </a:r>
            <a:r>
              <a:rPr lang="fr-FR" dirty="0"/>
              <a:t> of the </a:t>
            </a:r>
            <a:r>
              <a:rPr lang="fr-FR" dirty="0" err="1"/>
              <a:t>epidermis</a:t>
            </a:r>
            <a:r>
              <a:rPr lang="fr-FR" dirty="0"/>
              <a:t>.</a:t>
            </a:r>
          </a:p>
          <a:p>
            <a:pPr lvl="1" algn="just"/>
            <a:endParaRPr lang="fr-FR" dirty="0"/>
          </a:p>
          <a:p>
            <a:pPr lvl="1" algn="just"/>
            <a:r>
              <a:rPr lang="fr-FR" dirty="0"/>
              <a:t>The </a:t>
            </a:r>
            <a:r>
              <a:rPr lang="fr-FR" dirty="0" err="1"/>
              <a:t>cream</a:t>
            </a:r>
            <a:r>
              <a:rPr lang="fr-FR" dirty="0"/>
              <a:t>, </a:t>
            </a:r>
            <a:r>
              <a:rPr lang="fr-FR" dirty="0" err="1"/>
              <a:t>which</a:t>
            </a:r>
            <a:r>
              <a:rPr lang="fr-FR" dirty="0"/>
              <a:t> </a:t>
            </a:r>
            <a:r>
              <a:rPr lang="fr-FR" dirty="0" err="1"/>
              <a:t>is</a:t>
            </a:r>
            <a:r>
              <a:rPr lang="fr-FR" dirty="0"/>
              <a:t> </a:t>
            </a:r>
            <a:r>
              <a:rPr lang="fr-FR" dirty="0" err="1"/>
              <a:t>often</a:t>
            </a:r>
            <a:r>
              <a:rPr lang="fr-FR" dirty="0"/>
              <a:t> </a:t>
            </a:r>
            <a:r>
              <a:rPr lang="fr-FR" dirty="0" err="1"/>
              <a:t>thicker</a:t>
            </a:r>
            <a:r>
              <a:rPr lang="fr-FR" dirty="0"/>
              <a:t>, </a:t>
            </a:r>
            <a:r>
              <a:rPr lang="fr-FR" dirty="0" err="1"/>
              <a:t>forms</a:t>
            </a:r>
            <a:r>
              <a:rPr lang="fr-FR" dirty="0"/>
              <a:t> a protective film on the surface, </a:t>
            </a:r>
            <a:r>
              <a:rPr lang="fr-FR" dirty="0" err="1"/>
              <a:t>sealing</a:t>
            </a:r>
            <a:r>
              <a:rPr lang="fr-FR" dirty="0"/>
              <a:t> in </a:t>
            </a:r>
            <a:r>
              <a:rPr lang="fr-FR" dirty="0" err="1"/>
              <a:t>moisture</a:t>
            </a:r>
            <a:r>
              <a:rPr lang="fr-FR" dirty="0"/>
              <a:t> and </a:t>
            </a:r>
            <a:r>
              <a:rPr lang="fr-FR" dirty="0" err="1"/>
              <a:t>protecting</a:t>
            </a:r>
            <a:r>
              <a:rPr lang="fr-FR" dirty="0"/>
              <a:t> the skin </a:t>
            </a:r>
            <a:r>
              <a:rPr lang="fr-FR" dirty="0" err="1"/>
              <a:t>from</a:t>
            </a:r>
            <a:r>
              <a:rPr lang="fr-FR" dirty="0"/>
              <a:t> </a:t>
            </a:r>
            <a:r>
              <a:rPr lang="fr-FR" dirty="0" err="1"/>
              <a:t>external</a:t>
            </a:r>
            <a:r>
              <a:rPr lang="fr-FR" dirty="0"/>
              <a:t> </a:t>
            </a:r>
            <a:r>
              <a:rPr lang="fr-FR" dirty="0" err="1"/>
              <a:t>aggressors</a:t>
            </a:r>
            <a:r>
              <a:rPr lang="fr-FR" dirty="0"/>
              <a:t>.</a:t>
            </a:r>
          </a:p>
        </p:txBody>
      </p:sp>
    </p:spTree>
    <p:extLst>
      <p:ext uri="{BB962C8B-B14F-4D97-AF65-F5344CB8AC3E}">
        <p14:creationId xmlns:p14="http://schemas.microsoft.com/office/powerpoint/2010/main" val="154161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CAD946B-4DFF-85E7-1A6A-46757C81513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Why use a serum </a:t>
            </a:r>
            <a:br>
              <a:rPr lang="fr-FR" sz="2800" dirty="0">
                <a:latin typeface="KyivType Sans2" panose="00000500000000000000" pitchFamily="50" charset="0"/>
              </a:rPr>
            </a:br>
            <a:r>
              <a:rPr lang="fr-FR" sz="2800" dirty="0">
                <a:latin typeface="KyivType Sans2" panose="00000500000000000000" pitchFamily="50" charset="0"/>
              </a:rPr>
              <a:t>under a cream?</a:t>
            </a:r>
          </a:p>
        </p:txBody>
      </p:sp>
      <p:sp>
        <p:nvSpPr>
          <p:cNvPr id="5" name="ZoneTexte 4">
            <a:extLst>
              <a:ext uri="{FF2B5EF4-FFF2-40B4-BE49-F238E27FC236}">
                <a16:creationId xmlns:a16="http://schemas.microsoft.com/office/drawing/2014/main" id="{5A03023B-5C6E-8B9D-F8E8-5554F391F158}"/>
              </a:ext>
            </a:extLst>
          </p:cNvPr>
          <p:cNvSpPr txBox="1"/>
          <p:nvPr/>
        </p:nvSpPr>
        <p:spPr>
          <a:xfrm>
            <a:off x="838200" y="4263842"/>
            <a:ext cx="1980227" cy="715089"/>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OPTIMISING ASSET EFFICIENCY</a:t>
            </a:r>
          </a:p>
        </p:txBody>
      </p:sp>
      <p:pic>
        <p:nvPicPr>
          <p:cNvPr id="9" name="Graphique 8" descr="Badge avec un remplissage uni">
            <a:extLst>
              <a:ext uri="{FF2B5EF4-FFF2-40B4-BE49-F238E27FC236}">
                <a16:creationId xmlns:a16="http://schemas.microsoft.com/office/drawing/2014/main" id="{60DDA39B-D1FE-9111-C6BF-555454747E9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71113" y="3008313"/>
            <a:ext cx="914400" cy="914400"/>
          </a:xfrm>
          <a:prstGeom prst="rect">
            <a:avLst/>
          </a:prstGeom>
        </p:spPr>
      </p:pic>
      <p:pic>
        <p:nvPicPr>
          <p:cNvPr id="15" name="Image 14" descr="Une image contenant Police, Graphique, écriture manuscrite, symbole&#10;&#10;Description générée automatiquement">
            <a:extLst>
              <a:ext uri="{FF2B5EF4-FFF2-40B4-BE49-F238E27FC236}">
                <a16:creationId xmlns:a16="http://schemas.microsoft.com/office/drawing/2014/main" id="{AD6979E5-2838-14F7-CD48-CF663556946C}"/>
              </a:ext>
            </a:extLst>
          </p:cNvPr>
          <p:cNvPicPr>
            <a:picLocks noChangeAspect="1"/>
          </p:cNvPicPr>
          <p:nvPr/>
        </p:nvPicPr>
        <p:blipFill rotWithShape="1">
          <a:blip r:embed="rId5">
            <a:extLst>
              <a:ext uri="{28A0092B-C50C-407E-A947-70E740481C1C}">
                <a14:useLocalDpi xmlns:a14="http://schemas.microsoft.com/office/drawing/2010/main" val="0"/>
              </a:ext>
            </a:extLst>
          </a:blip>
          <a:srcRect l="24687" r="52705"/>
          <a:stretch/>
        </p:blipFill>
        <p:spPr>
          <a:xfrm>
            <a:off x="866002" y="927313"/>
            <a:ext cx="1952425" cy="2135357"/>
          </a:xfrm>
          <a:prstGeom prst="rect">
            <a:avLst/>
          </a:prstGeom>
        </p:spPr>
      </p:pic>
      <p:sp>
        <p:nvSpPr>
          <p:cNvPr id="2" name="Rectangle 1">
            <a:extLst>
              <a:ext uri="{FF2B5EF4-FFF2-40B4-BE49-F238E27FC236}">
                <a16:creationId xmlns:a16="http://schemas.microsoft.com/office/drawing/2014/main" id="{3E384735-0EED-5906-5F2D-C8ECCADCB2D4}"/>
              </a:ext>
            </a:extLst>
          </p:cNvPr>
          <p:cNvSpPr/>
          <p:nvPr/>
        </p:nvSpPr>
        <p:spPr>
          <a:xfrm>
            <a:off x="3162670" y="2588350"/>
            <a:ext cx="7803932" cy="1477328"/>
          </a:xfrm>
          <a:prstGeom prst="rect">
            <a:avLst/>
          </a:prstGeom>
          <a:solidFill>
            <a:srgbClr val="DCD7FA">
              <a:alpha val="24000"/>
            </a:srgbClr>
          </a:solidFill>
          <a:ln w="3175">
            <a:noFill/>
          </a:ln>
        </p:spPr>
        <p:txBody>
          <a:bodyPr wrap="square" rtlCol="0">
            <a:spAutoFit/>
          </a:bodyPr>
          <a:lstStyle/>
          <a:p>
            <a:pPr lvl="1" algn="just"/>
            <a:r>
              <a:rPr lang="en-US" dirty="0"/>
              <a:t>The serum, applied directly to clean skin, prepares the ground and deeply nourishes the skin.</a:t>
            </a:r>
          </a:p>
          <a:p>
            <a:pPr lvl="1" algn="just"/>
            <a:endParaRPr lang="en-US" dirty="0"/>
          </a:p>
          <a:p>
            <a:pPr lvl="1" algn="just"/>
            <a:r>
              <a:rPr lang="en-US" dirty="0"/>
              <a:t>The cream then completes the action by extending the benefits and targeting secondary needs (nutrition, protection, anti-pollution).</a:t>
            </a:r>
          </a:p>
        </p:txBody>
      </p:sp>
    </p:spTree>
    <p:extLst>
      <p:ext uri="{BB962C8B-B14F-4D97-AF65-F5344CB8AC3E}">
        <p14:creationId xmlns:p14="http://schemas.microsoft.com/office/powerpoint/2010/main" val="90953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CAD946B-4DFF-85E7-1A6A-46757C81513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Why use a serum </a:t>
            </a:r>
            <a:br>
              <a:rPr lang="fr-FR" sz="2800" dirty="0">
                <a:latin typeface="KyivType Sans2" panose="00000500000000000000" pitchFamily="50" charset="0"/>
              </a:rPr>
            </a:br>
            <a:r>
              <a:rPr lang="fr-FR" sz="2800" dirty="0">
                <a:latin typeface="KyivType Sans2" panose="00000500000000000000" pitchFamily="50" charset="0"/>
              </a:rPr>
              <a:t>under a cream?</a:t>
            </a:r>
          </a:p>
        </p:txBody>
      </p:sp>
      <p:sp>
        <p:nvSpPr>
          <p:cNvPr id="6" name="ZoneTexte 5">
            <a:extLst>
              <a:ext uri="{FF2B5EF4-FFF2-40B4-BE49-F238E27FC236}">
                <a16:creationId xmlns:a16="http://schemas.microsoft.com/office/drawing/2014/main" id="{11A1F745-61F7-FDEF-4C6F-69B5835D9B4C}"/>
              </a:ext>
            </a:extLst>
          </p:cNvPr>
          <p:cNvSpPr txBox="1"/>
          <p:nvPr/>
        </p:nvSpPr>
        <p:spPr>
          <a:xfrm>
            <a:off x="1183283" y="4189969"/>
            <a:ext cx="1468119" cy="715089"/>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MAXIMUM SYNERGY OF INGREDIENTS </a:t>
            </a:r>
          </a:p>
        </p:txBody>
      </p:sp>
      <p:pic>
        <p:nvPicPr>
          <p:cNvPr id="10" name="Graphique 9" descr="Badge 3 avec un remplissage uni">
            <a:extLst>
              <a:ext uri="{FF2B5EF4-FFF2-40B4-BE49-F238E27FC236}">
                <a16:creationId xmlns:a16="http://schemas.microsoft.com/office/drawing/2014/main" id="{20F3EC54-1DD6-A991-748C-AC63330419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60144" y="3013436"/>
            <a:ext cx="914400" cy="914400"/>
          </a:xfrm>
          <a:prstGeom prst="rect">
            <a:avLst/>
          </a:prstGeom>
        </p:spPr>
      </p:pic>
      <p:pic>
        <p:nvPicPr>
          <p:cNvPr id="16" name="Image 15" descr="Une image contenant Police, Graphique, écriture manuscrite, symbole&#10;&#10;Description générée automatiquement">
            <a:extLst>
              <a:ext uri="{FF2B5EF4-FFF2-40B4-BE49-F238E27FC236}">
                <a16:creationId xmlns:a16="http://schemas.microsoft.com/office/drawing/2014/main" id="{75009B52-14DC-2556-5CAB-E7A69DEB614C}"/>
              </a:ext>
            </a:extLst>
          </p:cNvPr>
          <p:cNvPicPr>
            <a:picLocks noChangeAspect="1"/>
          </p:cNvPicPr>
          <p:nvPr/>
        </p:nvPicPr>
        <p:blipFill rotWithShape="1">
          <a:blip r:embed="rId5">
            <a:extLst>
              <a:ext uri="{28A0092B-C50C-407E-A947-70E740481C1C}">
                <a14:useLocalDpi xmlns:a14="http://schemas.microsoft.com/office/drawing/2010/main" val="0"/>
              </a:ext>
            </a:extLst>
          </a:blip>
          <a:srcRect l="48607" t="1353" r="21981" b="-1353"/>
          <a:stretch/>
        </p:blipFill>
        <p:spPr>
          <a:xfrm>
            <a:off x="838200" y="1325563"/>
            <a:ext cx="2158287" cy="1814407"/>
          </a:xfrm>
          <a:prstGeom prst="rect">
            <a:avLst/>
          </a:prstGeom>
        </p:spPr>
      </p:pic>
      <p:sp>
        <p:nvSpPr>
          <p:cNvPr id="2" name="Rectangle 1">
            <a:extLst>
              <a:ext uri="{FF2B5EF4-FFF2-40B4-BE49-F238E27FC236}">
                <a16:creationId xmlns:a16="http://schemas.microsoft.com/office/drawing/2014/main" id="{891B06A5-6E03-A59B-1AC0-D9829C8017D3}"/>
              </a:ext>
            </a:extLst>
          </p:cNvPr>
          <p:cNvSpPr/>
          <p:nvPr/>
        </p:nvSpPr>
        <p:spPr>
          <a:xfrm>
            <a:off x="3162670" y="2588350"/>
            <a:ext cx="7803932" cy="1754326"/>
          </a:xfrm>
          <a:prstGeom prst="rect">
            <a:avLst/>
          </a:prstGeom>
          <a:solidFill>
            <a:srgbClr val="DCD7FA">
              <a:alpha val="24000"/>
            </a:srgbClr>
          </a:solidFill>
          <a:ln w="3175">
            <a:noFill/>
          </a:ln>
        </p:spPr>
        <p:txBody>
          <a:bodyPr wrap="square" rtlCol="0">
            <a:spAutoFit/>
          </a:bodyPr>
          <a:lstStyle/>
          <a:p>
            <a:pPr lvl="1" algn="just"/>
            <a:r>
              <a:rPr lang="en-US" dirty="0"/>
              <a:t>The concentrated serums act as an intensive treatment, while the cream acts as an overall protective product.</a:t>
            </a:r>
          </a:p>
          <a:p>
            <a:pPr lvl="1" algn="just"/>
            <a:endParaRPr lang="en-US" dirty="0"/>
          </a:p>
          <a:p>
            <a:pPr lvl="1" algn="just"/>
            <a:r>
              <a:rPr lang="en-US" dirty="0"/>
              <a:t>For example, a </a:t>
            </a:r>
            <a:r>
              <a:rPr lang="en-US" dirty="0" err="1"/>
              <a:t>moisturising</a:t>
            </a:r>
            <a:r>
              <a:rPr lang="en-US" dirty="0"/>
              <a:t> serum with hyaluronic acid combined with a </a:t>
            </a:r>
            <a:r>
              <a:rPr lang="en-US" dirty="0" err="1"/>
              <a:t>moisturising</a:t>
            </a:r>
            <a:r>
              <a:rPr lang="en-US" dirty="0"/>
              <a:t> cream will strengthen the skin barrier while preventing dehydration.</a:t>
            </a:r>
          </a:p>
        </p:txBody>
      </p:sp>
    </p:spTree>
    <p:extLst>
      <p:ext uri="{BB962C8B-B14F-4D97-AF65-F5344CB8AC3E}">
        <p14:creationId xmlns:p14="http://schemas.microsoft.com/office/powerpoint/2010/main" val="121676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CAD946B-4DFF-85E7-1A6A-46757C81513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Why use a serum </a:t>
            </a:r>
            <a:br>
              <a:rPr lang="fr-FR" sz="2800" dirty="0">
                <a:latin typeface="KyivType Sans2" panose="00000500000000000000" pitchFamily="50" charset="0"/>
              </a:rPr>
            </a:br>
            <a:r>
              <a:rPr lang="fr-FR" sz="2800" dirty="0">
                <a:latin typeface="KyivType Sans2" panose="00000500000000000000" pitchFamily="50" charset="0"/>
              </a:rPr>
              <a:t>under a cream?</a:t>
            </a:r>
          </a:p>
        </p:txBody>
      </p:sp>
      <p:sp>
        <p:nvSpPr>
          <p:cNvPr id="7" name="ZoneTexte 6">
            <a:extLst>
              <a:ext uri="{FF2B5EF4-FFF2-40B4-BE49-F238E27FC236}">
                <a16:creationId xmlns:a16="http://schemas.microsoft.com/office/drawing/2014/main" id="{831EB044-C6E4-944A-1EA1-C7DA13B50987}"/>
              </a:ext>
            </a:extLst>
          </p:cNvPr>
          <p:cNvSpPr txBox="1"/>
          <p:nvPr/>
        </p:nvSpPr>
        <p:spPr>
          <a:xfrm>
            <a:off x="838200" y="4262130"/>
            <a:ext cx="1980227" cy="715089"/>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 RITUAL ADAPTED TO THE SKIN'S NATURAL RHYTHMS</a:t>
            </a:r>
          </a:p>
        </p:txBody>
      </p:sp>
      <p:pic>
        <p:nvPicPr>
          <p:cNvPr id="11" name="Graphique 10" descr="Badge 4 avec un remplissage uni">
            <a:extLst>
              <a:ext uri="{FF2B5EF4-FFF2-40B4-BE49-F238E27FC236}">
                <a16:creationId xmlns:a16="http://schemas.microsoft.com/office/drawing/2014/main" id="{2EC4B93E-0163-3852-74BC-E757B07BBB4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71113" y="3024098"/>
            <a:ext cx="914400" cy="914400"/>
          </a:xfrm>
          <a:prstGeom prst="rect">
            <a:avLst/>
          </a:prstGeom>
        </p:spPr>
      </p:pic>
      <p:pic>
        <p:nvPicPr>
          <p:cNvPr id="17" name="Image 16" descr="Une image contenant Police, Graphique, écriture manuscrite, symbole&#10;&#10;Description générée automatiquement">
            <a:extLst>
              <a:ext uri="{FF2B5EF4-FFF2-40B4-BE49-F238E27FC236}">
                <a16:creationId xmlns:a16="http://schemas.microsoft.com/office/drawing/2014/main" id="{0659BB7A-82E8-47DC-1C6B-75FAC5B60A5B}"/>
              </a:ext>
            </a:extLst>
          </p:cNvPr>
          <p:cNvPicPr>
            <a:picLocks noChangeAspect="1"/>
          </p:cNvPicPr>
          <p:nvPr/>
        </p:nvPicPr>
        <p:blipFill rotWithShape="1">
          <a:blip r:embed="rId5">
            <a:extLst>
              <a:ext uri="{28A0092B-C50C-407E-A947-70E740481C1C}">
                <a14:useLocalDpi xmlns:a14="http://schemas.microsoft.com/office/drawing/2010/main" val="0"/>
              </a:ext>
            </a:extLst>
          </a:blip>
          <a:srcRect l="78255" t="-2754" r="-863" b="2754"/>
          <a:stretch/>
        </p:blipFill>
        <p:spPr>
          <a:xfrm>
            <a:off x="743864" y="938873"/>
            <a:ext cx="1980227" cy="2165764"/>
          </a:xfrm>
          <a:prstGeom prst="rect">
            <a:avLst/>
          </a:prstGeom>
        </p:spPr>
      </p:pic>
      <p:sp>
        <p:nvSpPr>
          <p:cNvPr id="2" name="Rectangle 1">
            <a:extLst>
              <a:ext uri="{FF2B5EF4-FFF2-40B4-BE49-F238E27FC236}">
                <a16:creationId xmlns:a16="http://schemas.microsoft.com/office/drawing/2014/main" id="{BD969E34-4F33-BE48-AB49-6CB9521BCF03}"/>
              </a:ext>
            </a:extLst>
          </p:cNvPr>
          <p:cNvSpPr/>
          <p:nvPr/>
        </p:nvSpPr>
        <p:spPr>
          <a:xfrm>
            <a:off x="3162670" y="2588350"/>
            <a:ext cx="7803932" cy="2031325"/>
          </a:xfrm>
          <a:prstGeom prst="rect">
            <a:avLst/>
          </a:prstGeom>
          <a:solidFill>
            <a:srgbClr val="DCD7FA">
              <a:alpha val="24000"/>
            </a:srgbClr>
          </a:solidFill>
          <a:ln w="3175">
            <a:noFill/>
          </a:ln>
        </p:spPr>
        <p:txBody>
          <a:bodyPr wrap="square" rtlCol="0">
            <a:spAutoFit/>
          </a:bodyPr>
          <a:lstStyle/>
          <a:p>
            <a:pPr lvl="1" algn="just"/>
            <a:r>
              <a:rPr lang="en-US" dirty="0"/>
              <a:t>For example :</a:t>
            </a:r>
          </a:p>
          <a:p>
            <a:pPr lvl="1" algn="just"/>
            <a:endParaRPr lang="en-US" dirty="0"/>
          </a:p>
          <a:p>
            <a:pPr lvl="1" algn="just"/>
            <a:r>
              <a:rPr lang="en-US" dirty="0"/>
              <a:t>In the morning: an antioxidant serum under a protective cream prepares the skin to face external aggression.</a:t>
            </a:r>
          </a:p>
          <a:p>
            <a:pPr lvl="1" algn="just"/>
            <a:endParaRPr lang="en-US" dirty="0"/>
          </a:p>
          <a:p>
            <a:pPr lvl="1" algn="just"/>
            <a:r>
              <a:rPr lang="en-US" dirty="0"/>
              <a:t>In the evening: a regenerating serum applied before a nourishing or repairing cream </a:t>
            </a:r>
            <a:r>
              <a:rPr lang="en-US" dirty="0" err="1"/>
              <a:t>optimises</a:t>
            </a:r>
            <a:r>
              <a:rPr lang="en-US" dirty="0"/>
              <a:t> night-time cell regeneration.</a:t>
            </a:r>
          </a:p>
        </p:txBody>
      </p:sp>
    </p:spTree>
    <p:extLst>
      <p:ext uri="{BB962C8B-B14F-4D97-AF65-F5344CB8AC3E}">
        <p14:creationId xmlns:p14="http://schemas.microsoft.com/office/powerpoint/2010/main" val="288891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Image 52" descr="Une image contenant plante, nuit, fleur&#10;&#10;Description générée automatiquement avec une confiance moyenne">
            <a:extLst>
              <a:ext uri="{FF2B5EF4-FFF2-40B4-BE49-F238E27FC236}">
                <a16:creationId xmlns:a16="http://schemas.microsoft.com/office/drawing/2014/main" id="{4F1E72E3-AF61-1DFE-658F-D2479E316906}"/>
              </a:ext>
            </a:extLst>
          </p:cNvPr>
          <p:cNvPicPr>
            <a:picLocks noChangeAspect="1"/>
          </p:cNvPicPr>
          <p:nvPr/>
        </p:nvPicPr>
        <p:blipFill rotWithShape="1">
          <a:blip r:embed="rId3">
            <a:extLst>
              <a:ext uri="{28A0092B-C50C-407E-A947-70E740481C1C}">
                <a14:useLocalDpi xmlns:a14="http://schemas.microsoft.com/office/drawing/2010/main" val="0"/>
              </a:ext>
            </a:extLst>
          </a:blip>
          <a:srcRect l="68006"/>
          <a:stretch/>
        </p:blipFill>
        <p:spPr>
          <a:xfrm>
            <a:off x="10955096" y="3473754"/>
            <a:ext cx="949374" cy="2585633"/>
          </a:xfrm>
          <a:prstGeom prst="rect">
            <a:avLst/>
          </a:prstGeom>
        </p:spPr>
      </p:pic>
      <p:sp>
        <p:nvSpPr>
          <p:cNvPr id="6" name="Rectangle 5">
            <a:extLst>
              <a:ext uri="{FF2B5EF4-FFF2-40B4-BE49-F238E27FC236}">
                <a16:creationId xmlns:a16="http://schemas.microsoft.com/office/drawing/2014/main" id="{76AD9A11-B18C-7052-577E-856C8CF6932C}"/>
              </a:ext>
            </a:extLst>
          </p:cNvPr>
          <p:cNvSpPr/>
          <p:nvPr/>
        </p:nvSpPr>
        <p:spPr>
          <a:xfrm>
            <a:off x="164617" y="6174350"/>
            <a:ext cx="1707932" cy="276999"/>
          </a:xfrm>
          <a:prstGeom prst="rect">
            <a:avLst/>
          </a:prstGeom>
        </p:spPr>
        <p:txBody>
          <a:bodyPr wrap="square">
            <a:spAutoFit/>
          </a:bodyPr>
          <a:lstStyle/>
          <a:p>
            <a:pPr algn="ctr" defTabSz="914381">
              <a:defRPr/>
            </a:pPr>
            <a:r>
              <a:rPr lang="fr-FR" sz="1200" b="1" dirty="0">
                <a:solidFill>
                  <a:prstClr val="black">
                    <a:lumMod val="75000"/>
                    <a:lumOff val="25000"/>
                  </a:prstClr>
                </a:solidFill>
                <a:latin typeface="Roboto Light" panose="02000000000000000000" pitchFamily="2" charset="0"/>
                <a:ea typeface="Roboto Light" panose="02000000000000000000" pitchFamily="2" charset="0"/>
              </a:rPr>
              <a:t>HYDRA N°1 SERUM</a:t>
            </a:r>
          </a:p>
        </p:txBody>
      </p:sp>
      <p:sp>
        <p:nvSpPr>
          <p:cNvPr id="8" name="Rectangle 7">
            <a:extLst>
              <a:ext uri="{FF2B5EF4-FFF2-40B4-BE49-F238E27FC236}">
                <a16:creationId xmlns:a16="http://schemas.microsoft.com/office/drawing/2014/main" id="{F72C001D-02C0-3889-E8F3-4F4C2D985A69}"/>
              </a:ext>
            </a:extLst>
          </p:cNvPr>
          <p:cNvSpPr/>
          <p:nvPr/>
        </p:nvSpPr>
        <p:spPr>
          <a:xfrm>
            <a:off x="2245303" y="6174350"/>
            <a:ext cx="1702339" cy="461665"/>
          </a:xfrm>
          <a:prstGeom prst="rect">
            <a:avLst/>
          </a:prstGeom>
        </p:spPr>
        <p:txBody>
          <a:bodyPr wrap="square">
            <a:spAutoFit/>
          </a:bodyPr>
          <a:lstStyle/>
          <a:p>
            <a:pPr algn="ctr" defTabSz="914381">
              <a:defRPr/>
            </a:pPr>
            <a:r>
              <a:rPr lang="fr-FR" sz="1200" b="1" dirty="0">
                <a:solidFill>
                  <a:prstClr val="black">
                    <a:lumMod val="75000"/>
                    <a:lumOff val="25000"/>
                  </a:prstClr>
                </a:solidFill>
                <a:latin typeface="Roboto Light" panose="02000000000000000000" pitchFamily="2" charset="0"/>
                <a:ea typeface="Roboto Light" panose="02000000000000000000" pitchFamily="2" charset="0"/>
              </a:rPr>
              <a:t>ADVANCED </a:t>
            </a:r>
            <a:br>
              <a:rPr lang="fr-FR" sz="1200" b="1" dirty="0">
                <a:solidFill>
                  <a:prstClr val="black">
                    <a:lumMod val="75000"/>
                    <a:lumOff val="25000"/>
                  </a:prstClr>
                </a:solidFill>
                <a:latin typeface="Roboto Light" panose="02000000000000000000" pitchFamily="2" charset="0"/>
                <a:ea typeface="Roboto Light" panose="02000000000000000000" pitchFamily="2" charset="0"/>
              </a:rPr>
            </a:br>
            <a:r>
              <a:rPr lang="fr-FR" sz="1200" b="1" dirty="0">
                <a:solidFill>
                  <a:prstClr val="black">
                    <a:lumMod val="75000"/>
                    <a:lumOff val="25000"/>
                  </a:prstClr>
                </a:solidFill>
                <a:latin typeface="Roboto Light" panose="02000000000000000000" pitchFamily="2" charset="0"/>
                <a:ea typeface="Roboto Light" panose="02000000000000000000" pitchFamily="2" charset="0"/>
              </a:rPr>
              <a:t>OPTIMIZER SERUM</a:t>
            </a:r>
          </a:p>
        </p:txBody>
      </p:sp>
      <p:sp>
        <p:nvSpPr>
          <p:cNvPr id="15" name="Rectangle 14">
            <a:extLst>
              <a:ext uri="{FF2B5EF4-FFF2-40B4-BE49-F238E27FC236}">
                <a16:creationId xmlns:a16="http://schemas.microsoft.com/office/drawing/2014/main" id="{4B8E634D-2760-2B04-EC84-44F67D41FBB1}"/>
              </a:ext>
            </a:extLst>
          </p:cNvPr>
          <p:cNvSpPr/>
          <p:nvPr/>
        </p:nvSpPr>
        <p:spPr>
          <a:xfrm>
            <a:off x="550452" y="1688407"/>
            <a:ext cx="1820240" cy="730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fr-FR" sz="1200" dirty="0">
                <a:solidFill>
                  <a:srgbClr val="FFFFFF"/>
                </a:solidFill>
                <a:latin typeface="Roboto Light" panose="02000000000000000000" pitchFamily="2" charset="0"/>
                <a:ea typeface="Roboto Light" panose="02000000000000000000" pitchFamily="2" charset="0"/>
              </a:rPr>
              <a:t>HYDRATING</a:t>
            </a:r>
          </a:p>
        </p:txBody>
      </p:sp>
      <p:sp>
        <p:nvSpPr>
          <p:cNvPr id="16" name="Rectangle 15">
            <a:extLst>
              <a:ext uri="{FF2B5EF4-FFF2-40B4-BE49-F238E27FC236}">
                <a16:creationId xmlns:a16="http://schemas.microsoft.com/office/drawing/2014/main" id="{8B5E2FBE-1871-D402-F5E1-A1C7AE1C068B}"/>
              </a:ext>
            </a:extLst>
          </p:cNvPr>
          <p:cNvSpPr/>
          <p:nvPr/>
        </p:nvSpPr>
        <p:spPr>
          <a:xfrm>
            <a:off x="2327223" y="1682867"/>
            <a:ext cx="1880685" cy="730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fr-FR" sz="1200" dirty="0">
                <a:solidFill>
                  <a:srgbClr val="FFFFFF"/>
                </a:solidFill>
                <a:latin typeface="Roboto Light" panose="02000000000000000000" pitchFamily="2" charset="0"/>
                <a:ea typeface="Roboto Light" panose="02000000000000000000" pitchFamily="2" charset="0"/>
              </a:rPr>
              <a:t>RAFFERMISSANT</a:t>
            </a:r>
          </a:p>
        </p:txBody>
      </p:sp>
      <p:sp>
        <p:nvSpPr>
          <p:cNvPr id="17" name="Rectangle 16">
            <a:extLst>
              <a:ext uri="{FF2B5EF4-FFF2-40B4-BE49-F238E27FC236}">
                <a16:creationId xmlns:a16="http://schemas.microsoft.com/office/drawing/2014/main" id="{5822E753-B25B-E908-CC83-9E34FF7C5F9A}"/>
              </a:ext>
            </a:extLst>
          </p:cNvPr>
          <p:cNvSpPr/>
          <p:nvPr/>
        </p:nvSpPr>
        <p:spPr>
          <a:xfrm>
            <a:off x="4171230" y="1670424"/>
            <a:ext cx="1880686" cy="730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fr-FR" sz="1200" dirty="0">
                <a:solidFill>
                  <a:srgbClr val="FFFFFF"/>
                </a:solidFill>
                <a:latin typeface="Roboto Light" panose="02000000000000000000" pitchFamily="2" charset="0"/>
                <a:ea typeface="Roboto Light" panose="02000000000000000000" pitchFamily="2" charset="0"/>
              </a:rPr>
              <a:t>GLOBAL ANTI-AGEING</a:t>
            </a:r>
          </a:p>
        </p:txBody>
      </p:sp>
      <p:pic>
        <p:nvPicPr>
          <p:cNvPr id="19" name="Picture 2">
            <a:extLst>
              <a:ext uri="{FF2B5EF4-FFF2-40B4-BE49-F238E27FC236}">
                <a16:creationId xmlns:a16="http://schemas.microsoft.com/office/drawing/2014/main" id="{5E4C126C-2B26-606A-75B6-6074083ED64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27274" y="2767764"/>
            <a:ext cx="791309" cy="306131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436F5B4B-C363-D4A8-A1F7-579667513683}"/>
              </a:ext>
            </a:extLst>
          </p:cNvPr>
          <p:cNvSpPr/>
          <p:nvPr/>
        </p:nvSpPr>
        <p:spPr>
          <a:xfrm>
            <a:off x="11811" y="987145"/>
            <a:ext cx="12191519" cy="338554"/>
          </a:xfrm>
          <a:prstGeom prst="rect">
            <a:avLst/>
          </a:prstGeom>
        </p:spPr>
        <p:txBody>
          <a:bodyPr wrap="square">
            <a:spAutoFit/>
          </a:bodyPr>
          <a:lstStyle/>
          <a:p>
            <a:pPr algn="ctr" defTabSz="914381">
              <a:defRPr/>
            </a:pPr>
            <a:r>
              <a:rPr lang="fr-FR" sz="1600" i="1" dirty="0">
                <a:solidFill>
                  <a:prstClr val="black"/>
                </a:solidFill>
                <a:latin typeface="Roboto Light" panose="02000000000000000000" pitchFamily="2" charset="0"/>
                <a:ea typeface="Roboto Light" panose="02000000000000000000" pitchFamily="2" charset="0"/>
              </a:rPr>
              <a:t>Serums for in-depth action and optimised results</a:t>
            </a:r>
          </a:p>
        </p:txBody>
      </p:sp>
      <p:pic>
        <p:nvPicPr>
          <p:cNvPr id="22" name="Picture 6">
            <a:extLst>
              <a:ext uri="{FF2B5EF4-FFF2-40B4-BE49-F238E27FC236}">
                <a16:creationId xmlns:a16="http://schemas.microsoft.com/office/drawing/2014/main" id="{665B5F8C-CBCB-B01A-A5D0-743E686E6806}"/>
              </a:ext>
            </a:extLst>
          </p:cNvPr>
          <p:cNvPicPr>
            <a:picLocks noChangeAspect="1" noChangeArrowheads="1"/>
          </p:cNvPicPr>
          <p:nvPr/>
        </p:nvPicPr>
        <p:blipFill rotWithShape="1">
          <a:blip r:embed="rId5" cstate="print">
            <a:alphaModFix/>
            <a:extLst>
              <a:ext uri="{28A0092B-C50C-407E-A947-70E740481C1C}">
                <a14:useLocalDpi xmlns:a14="http://schemas.microsoft.com/office/drawing/2010/main"/>
              </a:ext>
            </a:extLst>
          </a:blip>
          <a:srcRect l="33016" t="17048" r="32000" b="6932"/>
          <a:stretch/>
        </p:blipFill>
        <p:spPr bwMode="auto">
          <a:xfrm>
            <a:off x="4151920" y="2824649"/>
            <a:ext cx="921733" cy="30044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4F3A2747-CC23-41E8-F0EE-7F35B4315C28}"/>
              </a:ext>
            </a:extLst>
          </p:cNvPr>
          <p:cNvPicPr>
            <a:picLocks noChangeAspect="1" noChangeArrowheads="1"/>
          </p:cNvPicPr>
          <p:nvPr/>
        </p:nvPicPr>
        <p:blipFill>
          <a:blip r:embed="rId6">
            <a:alphaModFix/>
            <a:extLst>
              <a:ext uri="{28A0092B-C50C-407E-A947-70E740481C1C}">
                <a14:useLocalDpi xmlns:a14="http://schemas.microsoft.com/office/drawing/2010/main"/>
              </a:ext>
            </a:extLst>
          </a:blip>
          <a:srcRect/>
          <a:stretch>
            <a:fillRect/>
          </a:stretch>
        </p:blipFill>
        <p:spPr bwMode="auto">
          <a:xfrm>
            <a:off x="2123452" y="2779097"/>
            <a:ext cx="849968" cy="312871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423E5FBF-37C3-DC65-0650-2763751AADB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33167" y="3650293"/>
            <a:ext cx="588527" cy="807434"/>
          </a:xfrm>
          <a:prstGeom prst="rect">
            <a:avLst/>
          </a:prstGeom>
        </p:spPr>
      </p:pic>
      <p:sp>
        <p:nvSpPr>
          <p:cNvPr id="3" name="ZoneTexte 2">
            <a:extLst>
              <a:ext uri="{FF2B5EF4-FFF2-40B4-BE49-F238E27FC236}">
                <a16:creationId xmlns:a16="http://schemas.microsoft.com/office/drawing/2014/main" id="{B2839483-A4E4-D0F8-14B8-D69B9B0CE6CF}"/>
              </a:ext>
            </a:extLst>
          </p:cNvPr>
          <p:cNvSpPr txBox="1"/>
          <p:nvPr/>
        </p:nvSpPr>
        <p:spPr>
          <a:xfrm>
            <a:off x="547616" y="3209724"/>
            <a:ext cx="2049549" cy="461665"/>
          </a:xfrm>
          <a:prstGeom prst="rect">
            <a:avLst/>
          </a:prstGeom>
          <a:noFill/>
        </p:spPr>
        <p:txBody>
          <a:bodyPr wrap="square" rtlCol="0">
            <a:spAutoFit/>
          </a:bodyPr>
          <a:lstStyle/>
          <a:p>
            <a:pPr algn="ctr" defTabSz="914446"/>
            <a:r>
              <a:rPr lang="fr-FR" sz="1200" dirty="0" err="1">
                <a:solidFill>
                  <a:prstClr val="black">
                    <a:lumMod val="75000"/>
                    <a:lumOff val="25000"/>
                  </a:prstClr>
                </a:solidFill>
                <a:latin typeface="Roboto Light" panose="02000000000000000000" pitchFamily="2" charset="0"/>
                <a:ea typeface="Roboto Light" panose="02000000000000000000" pitchFamily="2" charset="0"/>
              </a:rPr>
              <a:t>hyaluronic</a:t>
            </a:r>
            <a:r>
              <a:rPr lang="fr-FR" sz="1200" dirty="0">
                <a:solidFill>
                  <a:prstClr val="black">
                    <a:lumMod val="75000"/>
                    <a:lumOff val="25000"/>
                  </a:prstClr>
                </a:solidFill>
                <a:latin typeface="Roboto Light" panose="02000000000000000000" pitchFamily="2" charset="0"/>
                <a:ea typeface="Roboto Light" panose="02000000000000000000" pitchFamily="2" charset="0"/>
              </a:rPr>
              <a:t> </a:t>
            </a:r>
          </a:p>
          <a:p>
            <a:pPr algn="ctr" defTabSz="914446"/>
            <a:r>
              <a:rPr lang="fr-FR" sz="1200" dirty="0" err="1">
                <a:solidFill>
                  <a:prstClr val="black">
                    <a:lumMod val="75000"/>
                    <a:lumOff val="25000"/>
                  </a:prstClr>
                </a:solidFill>
                <a:latin typeface="Roboto Light" panose="02000000000000000000" pitchFamily="2" charset="0"/>
                <a:ea typeface="Roboto Light" panose="02000000000000000000" pitchFamily="2" charset="0"/>
              </a:rPr>
              <a:t>acid</a:t>
            </a:r>
            <a:endParaRPr lang="fr-FR" sz="1200"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27" name="Rectangle 26">
            <a:extLst>
              <a:ext uri="{FF2B5EF4-FFF2-40B4-BE49-F238E27FC236}">
                <a16:creationId xmlns:a16="http://schemas.microsoft.com/office/drawing/2014/main" id="{91109ADE-B42C-D064-226F-FF7ECC494F31}"/>
              </a:ext>
            </a:extLst>
          </p:cNvPr>
          <p:cNvSpPr/>
          <p:nvPr/>
        </p:nvSpPr>
        <p:spPr>
          <a:xfrm>
            <a:off x="3155896" y="3189912"/>
            <a:ext cx="808235" cy="461665"/>
          </a:xfrm>
          <a:prstGeom prst="rect">
            <a:avLst/>
          </a:prstGeom>
        </p:spPr>
        <p:txBody>
          <a:bodyPr wrap="none">
            <a:spAutoFit/>
          </a:bodyPr>
          <a:lstStyle/>
          <a:p>
            <a:pPr algn="ctr" defTabSz="914492">
              <a:defRPr/>
            </a:pPr>
            <a:r>
              <a:rPr lang="fr-FR" sz="1200" dirty="0">
                <a:solidFill>
                  <a:srgbClr val="565655"/>
                </a:solidFill>
                <a:latin typeface="Roboto Light" panose="02000000000000000000" pitchFamily="2" charset="0"/>
                <a:ea typeface="Roboto Light" panose="02000000000000000000" pitchFamily="2" charset="0"/>
              </a:rPr>
              <a:t>Hibiscus </a:t>
            </a:r>
          </a:p>
          <a:p>
            <a:pPr algn="ctr" defTabSz="914492">
              <a:defRPr/>
            </a:pPr>
            <a:r>
              <a:rPr lang="fr-FR" sz="1200" dirty="0">
                <a:solidFill>
                  <a:srgbClr val="565655"/>
                </a:solidFill>
                <a:latin typeface="Roboto Light" panose="02000000000000000000" pitchFamily="2" charset="0"/>
                <a:ea typeface="Roboto Light" panose="02000000000000000000" pitchFamily="2" charset="0"/>
              </a:rPr>
              <a:t>peptides</a:t>
            </a:r>
          </a:p>
        </p:txBody>
      </p:sp>
      <p:sp>
        <p:nvSpPr>
          <p:cNvPr id="28" name="Rectangle 27">
            <a:extLst>
              <a:ext uri="{FF2B5EF4-FFF2-40B4-BE49-F238E27FC236}">
                <a16:creationId xmlns:a16="http://schemas.microsoft.com/office/drawing/2014/main" id="{DFCDE430-5C08-6B95-3D09-C4451B733B86}"/>
              </a:ext>
            </a:extLst>
          </p:cNvPr>
          <p:cNvSpPr/>
          <p:nvPr/>
        </p:nvSpPr>
        <p:spPr>
          <a:xfrm>
            <a:off x="3109095" y="4376853"/>
            <a:ext cx="853119" cy="276999"/>
          </a:xfrm>
          <a:prstGeom prst="rect">
            <a:avLst/>
          </a:prstGeom>
        </p:spPr>
        <p:txBody>
          <a:bodyPr wrap="none">
            <a:spAutoFit/>
          </a:bodyPr>
          <a:lstStyle/>
          <a:p>
            <a:pPr algn="ctr" defTabSz="914446"/>
            <a:r>
              <a:rPr lang="fr-FR" sz="1200" dirty="0">
                <a:solidFill>
                  <a:srgbClr val="565655"/>
                </a:solidFill>
                <a:latin typeface="Roboto Light" panose="02000000000000000000" pitchFamily="2" charset="0"/>
                <a:ea typeface="Roboto Light" panose="02000000000000000000" pitchFamily="2" charset="0"/>
              </a:rPr>
              <a:t>Collagen</a:t>
            </a:r>
          </a:p>
        </p:txBody>
      </p:sp>
      <p:sp>
        <p:nvSpPr>
          <p:cNvPr id="35" name="ZoneTexte 34">
            <a:extLst>
              <a:ext uri="{FF2B5EF4-FFF2-40B4-BE49-F238E27FC236}">
                <a16:creationId xmlns:a16="http://schemas.microsoft.com/office/drawing/2014/main" id="{12D4FAF0-9384-A73A-6AFA-CF09269B0794}"/>
              </a:ext>
            </a:extLst>
          </p:cNvPr>
          <p:cNvSpPr txBox="1"/>
          <p:nvPr/>
        </p:nvSpPr>
        <p:spPr>
          <a:xfrm>
            <a:off x="4793392" y="3189911"/>
            <a:ext cx="1404984" cy="461665"/>
          </a:xfrm>
          <a:prstGeom prst="rect">
            <a:avLst/>
          </a:prstGeom>
          <a:noFill/>
        </p:spPr>
        <p:txBody>
          <a:bodyPr wrap="square" rtlCol="0">
            <a:spAutoFit/>
          </a:bodyPr>
          <a:lstStyle/>
          <a:p>
            <a:pPr algn="ctr" defTabSz="914492">
              <a:defRPr/>
            </a:pPr>
            <a:r>
              <a:rPr lang="fr-FR" sz="1200" dirty="0" err="1">
                <a:solidFill>
                  <a:srgbClr val="565655"/>
                </a:solidFill>
                <a:latin typeface="Roboto Light" panose="02000000000000000000" pitchFamily="2" charset="0"/>
                <a:ea typeface="Roboto Light" panose="02000000000000000000" pitchFamily="2" charset="0"/>
              </a:rPr>
              <a:t>Cell</a:t>
            </a:r>
            <a:r>
              <a:rPr lang="fr-FR" sz="1200" dirty="0">
                <a:solidFill>
                  <a:srgbClr val="565655"/>
                </a:solidFill>
                <a:latin typeface="Roboto Light" panose="02000000000000000000" pitchFamily="2" charset="0"/>
                <a:ea typeface="Roboto Light" panose="02000000000000000000" pitchFamily="2" charset="0"/>
              </a:rPr>
              <a:t>-Energy </a:t>
            </a:r>
            <a:r>
              <a:rPr lang="fr-FR" sz="1200" dirty="0" err="1">
                <a:solidFill>
                  <a:srgbClr val="565655"/>
                </a:solidFill>
                <a:latin typeface="Roboto Light" panose="02000000000000000000" pitchFamily="2" charset="0"/>
                <a:ea typeface="Roboto Light" panose="02000000000000000000" pitchFamily="2" charset="0"/>
              </a:rPr>
              <a:t>complex</a:t>
            </a:r>
            <a:endParaRPr lang="fr-FR" sz="1200" dirty="0">
              <a:solidFill>
                <a:srgbClr val="565655"/>
              </a:solidFill>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2C22758A-043A-6573-0CBD-362F10E1C0A5}"/>
              </a:ext>
            </a:extLst>
          </p:cNvPr>
          <p:cNvSpPr/>
          <p:nvPr/>
        </p:nvSpPr>
        <p:spPr>
          <a:xfrm>
            <a:off x="4089180" y="6220516"/>
            <a:ext cx="1880686" cy="461665"/>
          </a:xfrm>
          <a:prstGeom prst="rect">
            <a:avLst/>
          </a:prstGeom>
        </p:spPr>
        <p:txBody>
          <a:bodyPr wrap="square">
            <a:spAutoFit/>
          </a:bodyPr>
          <a:lstStyle/>
          <a:p>
            <a:pPr algn="ctr" defTabSz="914381">
              <a:defRPr/>
            </a:pPr>
            <a:r>
              <a:rPr lang="fr-FR" sz="1200" b="1" dirty="0">
                <a:solidFill>
                  <a:prstClr val="black">
                    <a:lumMod val="75000"/>
                    <a:lumOff val="25000"/>
                  </a:prstClr>
                </a:solidFill>
                <a:latin typeface="Roboto Light" panose="02000000000000000000" pitchFamily="2" charset="0"/>
                <a:ea typeface="Roboto Light" panose="02000000000000000000" pitchFamily="2" charset="0"/>
              </a:rPr>
              <a:t>CELLULAR CODE </a:t>
            </a:r>
          </a:p>
          <a:p>
            <a:pPr algn="ctr" defTabSz="914381">
              <a:defRPr/>
            </a:pPr>
            <a:r>
              <a:rPr lang="fr-FR" sz="1200" b="1" dirty="0">
                <a:solidFill>
                  <a:prstClr val="black">
                    <a:lumMod val="75000"/>
                    <a:lumOff val="25000"/>
                  </a:prstClr>
                </a:solidFill>
                <a:latin typeface="Roboto Light" panose="02000000000000000000" pitchFamily="2" charset="0"/>
                <a:ea typeface="Roboto Light" panose="02000000000000000000" pitchFamily="2" charset="0"/>
              </a:rPr>
              <a:t>SERUM </a:t>
            </a:r>
          </a:p>
        </p:txBody>
      </p:sp>
      <p:pic>
        <p:nvPicPr>
          <p:cNvPr id="34" name="Image 33" descr="Une image contenant fleur, plante, sombre&#10;&#10;Description générée automatiquement">
            <a:extLst>
              <a:ext uri="{FF2B5EF4-FFF2-40B4-BE49-F238E27FC236}">
                <a16:creationId xmlns:a16="http://schemas.microsoft.com/office/drawing/2014/main" id="{57799B94-39E1-32C3-FCC7-B70C6BCF377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78391" y="3713723"/>
            <a:ext cx="805066" cy="536710"/>
          </a:xfrm>
          <a:prstGeom prst="rect">
            <a:avLst/>
          </a:prstGeom>
        </p:spPr>
      </p:pic>
      <p:pic>
        <p:nvPicPr>
          <p:cNvPr id="46" name="Image 45" descr="Une image contenant graphiques vectoriels&#10;&#10;Description générée automatiquement">
            <a:extLst>
              <a:ext uri="{FF2B5EF4-FFF2-40B4-BE49-F238E27FC236}">
                <a16:creationId xmlns:a16="http://schemas.microsoft.com/office/drawing/2014/main" id="{5DB842DB-18CE-B9F9-F79D-D0B60284A40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85171" y="4644099"/>
            <a:ext cx="442553" cy="607164"/>
          </a:xfrm>
          <a:prstGeom prst="rect">
            <a:avLst/>
          </a:prstGeom>
        </p:spPr>
      </p:pic>
      <p:grpSp>
        <p:nvGrpSpPr>
          <p:cNvPr id="30" name="Groupe 29">
            <a:extLst>
              <a:ext uri="{FF2B5EF4-FFF2-40B4-BE49-F238E27FC236}">
                <a16:creationId xmlns:a16="http://schemas.microsoft.com/office/drawing/2014/main" id="{888144C5-0293-7FAE-6398-4F108B0312CA}"/>
              </a:ext>
            </a:extLst>
          </p:cNvPr>
          <p:cNvGrpSpPr/>
          <p:nvPr/>
        </p:nvGrpSpPr>
        <p:grpSpPr>
          <a:xfrm>
            <a:off x="6000992" y="1663636"/>
            <a:ext cx="2023482" cy="4214597"/>
            <a:chOff x="8974926" y="2514471"/>
            <a:chExt cx="3035223" cy="6321897"/>
          </a:xfrm>
        </p:grpSpPr>
        <p:sp>
          <p:nvSpPr>
            <p:cNvPr id="18" name="Rectangle 17">
              <a:extLst>
                <a:ext uri="{FF2B5EF4-FFF2-40B4-BE49-F238E27FC236}">
                  <a16:creationId xmlns:a16="http://schemas.microsoft.com/office/drawing/2014/main" id="{7F9594B8-6748-D277-8BEE-0A48B79E76E5}"/>
                </a:ext>
              </a:extLst>
            </p:cNvPr>
            <p:cNvSpPr/>
            <p:nvPr/>
          </p:nvSpPr>
          <p:spPr>
            <a:xfrm>
              <a:off x="9011286" y="2514471"/>
              <a:ext cx="2986035" cy="1096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1">
                <a:defRPr/>
              </a:pPr>
              <a:r>
                <a:rPr lang="fr-FR" sz="1200" dirty="0">
                  <a:solidFill>
                    <a:srgbClr val="FFFFFF"/>
                  </a:solidFill>
                  <a:latin typeface="Roboto Light" panose="02000000000000000000" pitchFamily="2" charset="0"/>
                  <a:ea typeface="Roboto Light" panose="02000000000000000000" pitchFamily="2" charset="0"/>
                </a:rPr>
                <a:t>PREVENTION &amp;</a:t>
              </a:r>
              <a:br>
                <a:rPr lang="fr-FR" sz="1200" dirty="0">
                  <a:solidFill>
                    <a:srgbClr val="FFFFFF"/>
                  </a:solidFill>
                  <a:latin typeface="Roboto Light" panose="02000000000000000000" pitchFamily="2" charset="0"/>
                  <a:ea typeface="Roboto Light" panose="02000000000000000000" pitchFamily="2" charset="0"/>
                </a:rPr>
              </a:br>
              <a:r>
                <a:rPr lang="fr-FR" sz="1200" dirty="0">
                  <a:solidFill>
                    <a:srgbClr val="FFFFFF"/>
                  </a:solidFill>
                  <a:latin typeface="Roboto Light" panose="02000000000000000000" pitchFamily="2" charset="0"/>
                  <a:ea typeface="Roboto Light" panose="02000000000000000000" pitchFamily="2" charset="0"/>
                </a:rPr>
                <a:t>ANTI-AGEING REPAIR </a:t>
              </a:r>
            </a:p>
          </p:txBody>
        </p:sp>
        <p:pic>
          <p:nvPicPr>
            <p:cNvPr id="24" name="Image 23" descr="Une image contenant plante, arbre&#10;&#10;Description générée automatiquement">
              <a:extLst>
                <a:ext uri="{FF2B5EF4-FFF2-40B4-BE49-F238E27FC236}">
                  <a16:creationId xmlns:a16="http://schemas.microsoft.com/office/drawing/2014/main" id="{BDDC917E-5184-35C6-3A2E-F8D5EE96576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36422" y="5708605"/>
              <a:ext cx="568679" cy="1133678"/>
            </a:xfrm>
            <a:prstGeom prst="rect">
              <a:avLst/>
            </a:prstGeom>
          </p:spPr>
        </p:pic>
        <p:sp>
          <p:nvSpPr>
            <p:cNvPr id="25" name="ZoneTexte 24">
              <a:extLst>
                <a:ext uri="{FF2B5EF4-FFF2-40B4-BE49-F238E27FC236}">
                  <a16:creationId xmlns:a16="http://schemas.microsoft.com/office/drawing/2014/main" id="{9776D5E5-3CC6-731B-26C6-6BB32E2FD05C}"/>
                </a:ext>
              </a:extLst>
            </p:cNvPr>
            <p:cNvSpPr txBox="1"/>
            <p:nvPr/>
          </p:nvSpPr>
          <p:spPr>
            <a:xfrm>
              <a:off x="10058679" y="4661250"/>
              <a:ext cx="1951470" cy="969497"/>
            </a:xfrm>
            <a:prstGeom prst="rect">
              <a:avLst/>
            </a:prstGeom>
            <a:noFill/>
          </p:spPr>
          <p:txBody>
            <a:bodyPr wrap="square" rtlCol="0">
              <a:spAutoFit/>
            </a:bodyPr>
            <a:lstStyle/>
            <a:p>
              <a:pPr algn="ctr" defTabSz="914492">
                <a:defRPr/>
              </a:pPr>
              <a:r>
                <a:rPr lang="fr-FR" sz="1200" dirty="0" err="1">
                  <a:solidFill>
                    <a:srgbClr val="111111"/>
                  </a:solidFill>
                  <a:latin typeface="Roboto Light" panose="02000000000000000000" pitchFamily="2" charset="0"/>
                  <a:ea typeface="Roboto Light" panose="02000000000000000000" pitchFamily="2" charset="0"/>
                </a:rPr>
                <a:t>Beech</a:t>
              </a:r>
              <a:r>
                <a:rPr lang="fr-FR" sz="1200" dirty="0">
                  <a:solidFill>
                    <a:srgbClr val="111111"/>
                  </a:solidFill>
                  <a:latin typeface="Roboto Light" panose="02000000000000000000" pitchFamily="2" charset="0"/>
                  <a:ea typeface="Roboto Light" panose="02000000000000000000" pitchFamily="2" charset="0"/>
                </a:rPr>
                <a:t> </a:t>
              </a:r>
              <a:r>
                <a:rPr lang="fr-FR" sz="1200" dirty="0" err="1">
                  <a:solidFill>
                    <a:srgbClr val="111111"/>
                  </a:solidFill>
                  <a:latin typeface="Roboto Light" panose="02000000000000000000" pitchFamily="2" charset="0"/>
                  <a:ea typeface="Roboto Light" panose="02000000000000000000" pitchFamily="2" charset="0"/>
                </a:rPr>
                <a:t>bud</a:t>
              </a:r>
              <a:r>
                <a:rPr lang="fr-FR" sz="1200" dirty="0">
                  <a:solidFill>
                    <a:srgbClr val="111111"/>
                  </a:solidFill>
                  <a:latin typeface="Roboto Light" panose="02000000000000000000" pitchFamily="2" charset="0"/>
                  <a:ea typeface="Roboto Light" panose="02000000000000000000" pitchFamily="2" charset="0"/>
                </a:rPr>
                <a:t> </a:t>
              </a:r>
            </a:p>
            <a:p>
              <a:pPr algn="ctr" defTabSz="914492">
                <a:defRPr/>
              </a:pPr>
              <a:r>
                <a:rPr lang="fr-FR" sz="1200" dirty="0">
                  <a:solidFill>
                    <a:srgbClr val="111111"/>
                  </a:solidFill>
                  <a:latin typeface="Roboto Light" panose="02000000000000000000" pitchFamily="2" charset="0"/>
                  <a:ea typeface="Roboto Light" panose="02000000000000000000" pitchFamily="2" charset="0"/>
                </a:rPr>
                <a:t>and </a:t>
              </a:r>
              <a:r>
                <a:rPr lang="fr-FR" sz="1200" dirty="0" err="1">
                  <a:solidFill>
                    <a:srgbClr val="111111"/>
                  </a:solidFill>
                  <a:latin typeface="Roboto Light" panose="02000000000000000000" pitchFamily="2" charset="0"/>
                  <a:ea typeface="Roboto Light" panose="02000000000000000000" pitchFamily="2" charset="0"/>
                </a:rPr>
                <a:t>soy</a:t>
              </a:r>
              <a:endParaRPr lang="fr-FR" sz="1200" dirty="0">
                <a:solidFill>
                  <a:srgbClr val="111111"/>
                </a:solidFill>
                <a:latin typeface="Roboto Light" panose="02000000000000000000" pitchFamily="2" charset="0"/>
                <a:ea typeface="Roboto Light" panose="02000000000000000000" pitchFamily="2" charset="0"/>
              </a:endParaRPr>
            </a:p>
            <a:p>
              <a:pPr algn="ctr" defTabSz="914492">
                <a:defRPr/>
              </a:pPr>
              <a:r>
                <a:rPr lang="fr-FR" sz="1200" dirty="0">
                  <a:solidFill>
                    <a:srgbClr val="111111"/>
                  </a:solidFill>
                  <a:latin typeface="Roboto Light" panose="02000000000000000000" pitchFamily="2" charset="0"/>
                  <a:ea typeface="Roboto Light" panose="02000000000000000000" pitchFamily="2" charset="0"/>
                </a:rPr>
                <a:t>peptides soya</a:t>
              </a:r>
            </a:p>
          </p:txBody>
        </p:sp>
        <p:pic>
          <p:nvPicPr>
            <p:cNvPr id="32" name="Image 31" descr="Une image contenant alimentation, intérieur, blanc, sauce&#10;&#10;Description générée automatiquement">
              <a:extLst>
                <a:ext uri="{FF2B5EF4-FFF2-40B4-BE49-F238E27FC236}">
                  <a16:creationId xmlns:a16="http://schemas.microsoft.com/office/drawing/2014/main" id="{FB9369E7-E7B4-9C23-D1AE-BFC69EE23A7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891158" y="6161342"/>
              <a:ext cx="879269" cy="499967"/>
            </a:xfrm>
            <a:prstGeom prst="rect">
              <a:avLst/>
            </a:prstGeom>
          </p:spPr>
        </p:pic>
        <p:pic>
          <p:nvPicPr>
            <p:cNvPr id="29" name="Image 28" descr="Une image contenant texte&#10;&#10;Description générée automatiquement">
              <a:extLst>
                <a:ext uri="{FF2B5EF4-FFF2-40B4-BE49-F238E27FC236}">
                  <a16:creationId xmlns:a16="http://schemas.microsoft.com/office/drawing/2014/main" id="{C68B1858-F7F4-D047-A56C-6B10E85301F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974926" y="4346539"/>
              <a:ext cx="1481301" cy="4489829"/>
            </a:xfrm>
            <a:prstGeom prst="rect">
              <a:avLst/>
            </a:prstGeom>
          </p:spPr>
        </p:pic>
      </p:grpSp>
      <p:grpSp>
        <p:nvGrpSpPr>
          <p:cNvPr id="38" name="Groupe 37">
            <a:extLst>
              <a:ext uri="{FF2B5EF4-FFF2-40B4-BE49-F238E27FC236}">
                <a16:creationId xmlns:a16="http://schemas.microsoft.com/office/drawing/2014/main" id="{F74AC55F-D9E7-2A39-A3F3-4AF3912407AF}"/>
              </a:ext>
            </a:extLst>
          </p:cNvPr>
          <p:cNvGrpSpPr/>
          <p:nvPr/>
        </p:nvGrpSpPr>
        <p:grpSpPr>
          <a:xfrm>
            <a:off x="8005271" y="1788613"/>
            <a:ext cx="1985211" cy="4108577"/>
            <a:chOff x="11877107" y="2527098"/>
            <a:chExt cx="2977818" cy="6162867"/>
          </a:xfrm>
        </p:grpSpPr>
        <p:pic>
          <p:nvPicPr>
            <p:cNvPr id="40" name="Image 39" descr="Une image contenant intérieur, fermer&#10;&#10;Description générée automatiquement">
              <a:extLst>
                <a:ext uri="{FF2B5EF4-FFF2-40B4-BE49-F238E27FC236}">
                  <a16:creationId xmlns:a16="http://schemas.microsoft.com/office/drawing/2014/main" id="{DED6B4C7-97D2-E1BE-E92C-72F0679FC0A0}"/>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006" b="89984" l="9962" r="89984">
                          <a14:foregroundMark x1="38503" y1="60703" x2="38503" y2="60703"/>
                          <a14:foregroundMark x1="61335" y1="42286" x2="65051" y2="47294"/>
                          <a14:foregroundMark x1="64777" y1="54566" x2="64513" y2="61551"/>
                          <a14:foregroundMark x1="65051" y1="47294" x2="64881" y2="51787"/>
                          <a14:foregroundMark x1="65159" y1="55614" x2="64351" y2="76131"/>
                          <a14:foregroundMark x1="49435" y1="9006" x2="49435" y2="9006"/>
                          <a14:foregroundMark x1="65267" y1="78635" x2="64782" y2="82553"/>
                          <a14:foregroundMark x1="65734" y1="64152" x2="65582" y2="66194"/>
                          <a14:foregroundMark x1="64512" y1="54566" x2="64826" y2="67499"/>
                          <a14:foregroundMark x1="64297" y1="45718" x2="64444" y2="51787"/>
                          <a14:foregroundMark x1="65242" y1="54566" x2="64977" y2="65003"/>
                          <a14:foregroundMark x1="65431" y1="47136" x2="65313" y2="51787"/>
                          <a14:foregroundMark x1="65379" y1="54566" x2="65582" y2="64492"/>
                          <a14:foregroundMark x1="65280" y1="49745" x2="65322" y2="51787"/>
                          <a14:backgroundMark x1="49381" y1="8926" x2="49381" y2="8926"/>
                          <a14:backgroundMark x1="66263" y1="51787" x2="66263" y2="54566"/>
                        </a14:backgroundRemoval>
                      </a14:imgEffect>
                    </a14:imgLayer>
                  </a14:imgProps>
                </a:ext>
                <a:ext uri="{28A0092B-C50C-407E-A947-70E740481C1C}">
                  <a14:useLocalDpi xmlns:a14="http://schemas.microsoft.com/office/drawing/2010/main"/>
                </a:ext>
              </a:extLst>
            </a:blip>
            <a:srcRect l="30579" t="8425" r="32339" b="8345"/>
            <a:stretch/>
          </p:blipFill>
          <p:spPr>
            <a:xfrm>
              <a:off x="11967653" y="4383336"/>
              <a:ext cx="1439022" cy="4306629"/>
            </a:xfrm>
            <a:prstGeom prst="rect">
              <a:avLst/>
            </a:prstGeom>
          </p:spPr>
        </p:pic>
        <p:pic>
          <p:nvPicPr>
            <p:cNvPr id="42" name="Image 41">
              <a:extLst>
                <a:ext uri="{FF2B5EF4-FFF2-40B4-BE49-F238E27FC236}">
                  <a16:creationId xmlns:a16="http://schemas.microsoft.com/office/drawing/2014/main" id="{53926FD2-733B-BFDE-0125-B80F6D8DAFD6}"/>
                </a:ext>
              </a:extLst>
            </p:cNvPr>
            <p:cNvPicPr>
              <a:picLocks noChangeAspect="1"/>
            </p:cNvPicPr>
            <p:nvPr/>
          </p:nvPicPr>
          <p:blipFill>
            <a:blip r:embed="rId15"/>
            <a:stretch>
              <a:fillRect/>
            </a:stretch>
          </p:blipFill>
          <p:spPr>
            <a:xfrm>
              <a:off x="13588684" y="7686339"/>
              <a:ext cx="994622" cy="900788"/>
            </a:xfrm>
            <a:prstGeom prst="ellipse">
              <a:avLst/>
            </a:prstGeom>
          </p:spPr>
        </p:pic>
        <p:sp>
          <p:nvSpPr>
            <p:cNvPr id="43" name="Rectangle 42">
              <a:extLst>
                <a:ext uri="{FF2B5EF4-FFF2-40B4-BE49-F238E27FC236}">
                  <a16:creationId xmlns:a16="http://schemas.microsoft.com/office/drawing/2014/main" id="{76DAB9D2-3C22-5AA1-510A-AA811FF18B3A}"/>
                </a:ext>
              </a:extLst>
            </p:cNvPr>
            <p:cNvSpPr/>
            <p:nvPr/>
          </p:nvSpPr>
          <p:spPr>
            <a:xfrm>
              <a:off x="11877107" y="2527098"/>
              <a:ext cx="2821020" cy="1096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1">
                <a:defRPr/>
              </a:pPr>
              <a:r>
                <a:rPr lang="fr-FR" sz="1200" dirty="0">
                  <a:solidFill>
                    <a:srgbClr val="FFFFFF"/>
                  </a:solidFill>
                  <a:latin typeface="Roboto Light" panose="02000000000000000000" pitchFamily="2" charset="0"/>
                  <a:ea typeface="Roboto Light" panose="02000000000000000000" pitchFamily="2" charset="0"/>
                </a:rPr>
                <a:t>ANTI-AGEING - RADIANCE </a:t>
              </a:r>
            </a:p>
            <a:p>
              <a:pPr algn="ctr" defTabSz="914381">
                <a:defRPr/>
              </a:pPr>
              <a:r>
                <a:rPr lang="fr-FR" sz="1200" dirty="0">
                  <a:solidFill>
                    <a:srgbClr val="FFFFFF"/>
                  </a:solidFill>
                  <a:latin typeface="Roboto Light" panose="02000000000000000000" pitchFamily="2" charset="0"/>
                  <a:ea typeface="Roboto Light" panose="02000000000000000000" pitchFamily="2" charset="0"/>
                </a:rPr>
                <a:t>EVEN SKIN TONE</a:t>
              </a:r>
            </a:p>
          </p:txBody>
        </p:sp>
        <p:sp>
          <p:nvSpPr>
            <p:cNvPr id="31" name="ZoneTexte 30">
              <a:extLst>
                <a:ext uri="{FF2B5EF4-FFF2-40B4-BE49-F238E27FC236}">
                  <a16:creationId xmlns:a16="http://schemas.microsoft.com/office/drawing/2014/main" id="{76CFFD95-D98D-6AFD-42B9-E5A2B2694E48}"/>
                </a:ext>
              </a:extLst>
            </p:cNvPr>
            <p:cNvSpPr txBox="1"/>
            <p:nvPr/>
          </p:nvSpPr>
          <p:spPr>
            <a:xfrm>
              <a:off x="13152442" y="4483224"/>
              <a:ext cx="1702483" cy="969497"/>
            </a:xfrm>
            <a:prstGeom prst="rect">
              <a:avLst/>
            </a:prstGeom>
            <a:noFill/>
          </p:spPr>
          <p:txBody>
            <a:bodyPr wrap="square" rtlCol="0">
              <a:spAutoFit/>
            </a:bodyPr>
            <a:lstStyle/>
            <a:p>
              <a:pPr defTabSz="914492">
                <a:defRPr/>
              </a:pPr>
              <a:r>
                <a:rPr lang="fr-FR" sz="1200" dirty="0" err="1">
                  <a:solidFill>
                    <a:srgbClr val="111111"/>
                  </a:solidFill>
                  <a:latin typeface="Roboto Light" panose="02000000000000000000" pitchFamily="2" charset="0"/>
                  <a:ea typeface="Roboto Light" panose="02000000000000000000" pitchFamily="2" charset="0"/>
                </a:rPr>
                <a:t>Pomegranate</a:t>
              </a:r>
              <a:endParaRPr lang="fr-FR" sz="1200" dirty="0">
                <a:solidFill>
                  <a:srgbClr val="111111"/>
                </a:solidFill>
                <a:latin typeface="Roboto Light" panose="02000000000000000000" pitchFamily="2" charset="0"/>
                <a:ea typeface="Roboto Light" panose="02000000000000000000" pitchFamily="2" charset="0"/>
              </a:endParaRPr>
            </a:p>
            <a:p>
              <a:pPr defTabSz="914492">
                <a:defRPr/>
              </a:pPr>
              <a:r>
                <a:rPr lang="fr-FR" sz="1200" dirty="0">
                  <a:solidFill>
                    <a:srgbClr val="111111"/>
                  </a:solidFill>
                  <a:latin typeface="Roboto Light" panose="02000000000000000000" pitchFamily="2" charset="0"/>
                  <a:ea typeface="Roboto Light" panose="02000000000000000000" pitchFamily="2" charset="0"/>
                </a:rPr>
                <a:t>&amp; </a:t>
              </a:r>
              <a:r>
                <a:rPr lang="fr-FR" sz="1200" dirty="0" err="1">
                  <a:solidFill>
                    <a:srgbClr val="111111"/>
                  </a:solidFill>
                  <a:latin typeface="Roboto Light" panose="02000000000000000000" pitchFamily="2" charset="0"/>
                  <a:ea typeface="Roboto Light" panose="02000000000000000000" pitchFamily="2" charset="0"/>
                </a:rPr>
                <a:t>Turmeric</a:t>
              </a:r>
              <a:r>
                <a:rPr lang="fr-FR" sz="1200" dirty="0">
                  <a:solidFill>
                    <a:srgbClr val="111111"/>
                  </a:solidFill>
                  <a:latin typeface="Roboto Light" panose="02000000000000000000" pitchFamily="2" charset="0"/>
                  <a:ea typeface="Roboto Light" panose="02000000000000000000" pitchFamily="2" charset="0"/>
                </a:rPr>
                <a:t> Native </a:t>
              </a:r>
              <a:r>
                <a:rPr lang="fr-FR" sz="1200" dirty="0" err="1">
                  <a:solidFill>
                    <a:srgbClr val="111111"/>
                  </a:solidFill>
                  <a:latin typeface="Roboto Light" panose="02000000000000000000" pitchFamily="2" charset="0"/>
                  <a:ea typeface="Roboto Light" panose="02000000000000000000" pitchFamily="2" charset="0"/>
                </a:rPr>
                <a:t>Cells</a:t>
              </a:r>
              <a:endParaRPr lang="fr-FR" sz="1200" dirty="0">
                <a:solidFill>
                  <a:srgbClr val="111111"/>
                </a:solidFill>
                <a:latin typeface="Roboto Light" panose="02000000000000000000" pitchFamily="2" charset="0"/>
                <a:ea typeface="Roboto Light" panose="02000000000000000000" pitchFamily="2" charset="0"/>
              </a:endParaRPr>
            </a:p>
          </p:txBody>
        </p:sp>
      </p:grpSp>
      <p:grpSp>
        <p:nvGrpSpPr>
          <p:cNvPr id="37" name="Groupe 36">
            <a:extLst>
              <a:ext uri="{FF2B5EF4-FFF2-40B4-BE49-F238E27FC236}">
                <a16:creationId xmlns:a16="http://schemas.microsoft.com/office/drawing/2014/main" id="{BC800AF7-7C25-8E25-58CF-F20C214DE79A}"/>
              </a:ext>
            </a:extLst>
          </p:cNvPr>
          <p:cNvGrpSpPr/>
          <p:nvPr/>
        </p:nvGrpSpPr>
        <p:grpSpPr>
          <a:xfrm>
            <a:off x="9930743" y="1804040"/>
            <a:ext cx="2228606" cy="4255347"/>
            <a:chOff x="14769778" y="2536446"/>
            <a:chExt cx="3342910" cy="6383021"/>
          </a:xfrm>
        </p:grpSpPr>
        <p:sp>
          <p:nvSpPr>
            <p:cNvPr id="47" name="Rectangle 46">
              <a:extLst>
                <a:ext uri="{FF2B5EF4-FFF2-40B4-BE49-F238E27FC236}">
                  <a16:creationId xmlns:a16="http://schemas.microsoft.com/office/drawing/2014/main" id="{2A267678-19C4-43AC-BC61-3719AA65C36C}"/>
                </a:ext>
              </a:extLst>
            </p:cNvPr>
            <p:cNvSpPr/>
            <p:nvPr/>
          </p:nvSpPr>
          <p:spPr>
            <a:xfrm>
              <a:off x="14796552" y="2536446"/>
              <a:ext cx="2821020" cy="1096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1">
                <a:defRPr/>
              </a:pPr>
              <a:r>
                <a:rPr lang="fr-FR" sz="1200" dirty="0">
                  <a:solidFill>
                    <a:srgbClr val="FFFFFF"/>
                  </a:solidFill>
                  <a:latin typeface="Roboto Light" panose="02000000000000000000" pitchFamily="2" charset="0"/>
                  <a:ea typeface="Roboto Light" panose="02000000000000000000" pitchFamily="2" charset="0"/>
                </a:rPr>
                <a:t>DE-STRESSING, SMOOTHING</a:t>
              </a:r>
            </a:p>
            <a:p>
              <a:pPr algn="ctr" defTabSz="914381">
                <a:defRPr/>
              </a:pPr>
              <a:r>
                <a:rPr lang="fr-FR" sz="1200" dirty="0">
                  <a:solidFill>
                    <a:srgbClr val="FFFFFF"/>
                  </a:solidFill>
                  <a:latin typeface="Roboto Light" panose="02000000000000000000" pitchFamily="2" charset="0"/>
                  <a:ea typeface="Roboto Light" panose="02000000000000000000" pitchFamily="2" charset="0"/>
                </a:rPr>
                <a:t>RE-HARMONISING</a:t>
              </a:r>
            </a:p>
          </p:txBody>
        </p:sp>
        <p:sp>
          <p:nvSpPr>
            <p:cNvPr id="50" name="ZoneTexte 49">
              <a:extLst>
                <a:ext uri="{FF2B5EF4-FFF2-40B4-BE49-F238E27FC236}">
                  <a16:creationId xmlns:a16="http://schemas.microsoft.com/office/drawing/2014/main" id="{5495AE8C-8766-493F-9C1D-B3C41A61F2C6}"/>
                </a:ext>
              </a:extLst>
            </p:cNvPr>
            <p:cNvSpPr txBox="1"/>
            <p:nvPr/>
          </p:nvSpPr>
          <p:spPr>
            <a:xfrm>
              <a:off x="16216601" y="6135684"/>
              <a:ext cx="1835282" cy="692497"/>
            </a:xfrm>
            <a:prstGeom prst="rect">
              <a:avLst/>
            </a:prstGeom>
            <a:noFill/>
          </p:spPr>
          <p:txBody>
            <a:bodyPr wrap="square" rtlCol="0">
              <a:spAutoFit/>
            </a:bodyPr>
            <a:lstStyle/>
            <a:p>
              <a:pPr algn="ctr" defTabSz="914446"/>
              <a:r>
                <a:rPr lang="fr-FR" sz="1200" dirty="0">
                  <a:solidFill>
                    <a:srgbClr val="111111"/>
                  </a:solidFill>
                  <a:latin typeface="Roboto Light" panose="02000000000000000000" pitchFamily="2" charset="0"/>
                  <a:ea typeface="Roboto Light" panose="02000000000000000000" pitchFamily="2" charset="0"/>
                </a:rPr>
                <a:t>Native sacred lotus cells</a:t>
              </a:r>
            </a:p>
          </p:txBody>
        </p:sp>
        <p:sp>
          <p:nvSpPr>
            <p:cNvPr id="52" name="ZoneTexte 51">
              <a:extLst>
                <a:ext uri="{FF2B5EF4-FFF2-40B4-BE49-F238E27FC236}">
                  <a16:creationId xmlns:a16="http://schemas.microsoft.com/office/drawing/2014/main" id="{C80A35B1-B8B0-42EB-97E1-71743A5842A1}"/>
                </a:ext>
              </a:extLst>
            </p:cNvPr>
            <p:cNvSpPr txBox="1"/>
            <p:nvPr/>
          </p:nvSpPr>
          <p:spPr>
            <a:xfrm>
              <a:off x="16076228" y="4616061"/>
              <a:ext cx="2036460" cy="415498"/>
            </a:xfrm>
            <a:prstGeom prst="rect">
              <a:avLst/>
            </a:prstGeom>
            <a:noFill/>
          </p:spPr>
          <p:txBody>
            <a:bodyPr wrap="square" rtlCol="0">
              <a:spAutoFit/>
            </a:bodyPr>
            <a:lstStyle/>
            <a:p>
              <a:pPr algn="ctr" defTabSz="914446"/>
              <a:r>
                <a:rPr lang="fr-FR" sz="1200" dirty="0">
                  <a:solidFill>
                    <a:srgbClr val="111111"/>
                  </a:solidFill>
                  <a:latin typeface="Roboto Light" panose="02000000000000000000" pitchFamily="2" charset="0"/>
                  <a:ea typeface="Roboto Light" panose="02000000000000000000" pitchFamily="2" charset="0"/>
                </a:rPr>
                <a:t>CBD</a:t>
              </a:r>
            </a:p>
          </p:txBody>
        </p:sp>
        <p:pic>
          <p:nvPicPr>
            <p:cNvPr id="4" name="Image 3" descr="Une image contenant texte, Solution, Solvant, bouteille&#10;&#10;Description générée automatiquement">
              <a:extLst>
                <a:ext uri="{FF2B5EF4-FFF2-40B4-BE49-F238E27FC236}">
                  <a16:creationId xmlns:a16="http://schemas.microsoft.com/office/drawing/2014/main" id="{A1DE87E5-A64E-5B74-0254-E4B28EC69E4A}"/>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4769778" y="4155044"/>
              <a:ext cx="1590302" cy="4764423"/>
            </a:xfrm>
            <a:prstGeom prst="rect">
              <a:avLst/>
            </a:prstGeom>
          </p:spPr>
        </p:pic>
        <p:sp>
          <p:nvSpPr>
            <p:cNvPr id="33" name="ZoneTexte 32">
              <a:extLst>
                <a:ext uri="{FF2B5EF4-FFF2-40B4-BE49-F238E27FC236}">
                  <a16:creationId xmlns:a16="http://schemas.microsoft.com/office/drawing/2014/main" id="{77533730-AC31-E713-3230-AE7F85277E18}"/>
                </a:ext>
              </a:extLst>
            </p:cNvPr>
            <p:cNvSpPr txBox="1"/>
            <p:nvPr/>
          </p:nvSpPr>
          <p:spPr>
            <a:xfrm>
              <a:off x="16236828" y="7886028"/>
              <a:ext cx="1835281" cy="415499"/>
            </a:xfrm>
            <a:prstGeom prst="rect">
              <a:avLst/>
            </a:prstGeom>
            <a:noFill/>
          </p:spPr>
          <p:txBody>
            <a:bodyPr wrap="square" rtlCol="0">
              <a:spAutoFit/>
            </a:bodyPr>
            <a:lstStyle/>
            <a:p>
              <a:pPr algn="ctr" defTabSz="914446"/>
              <a:r>
                <a:rPr lang="fr-FR" sz="1200" dirty="0">
                  <a:solidFill>
                    <a:srgbClr val="111111"/>
                  </a:solidFill>
                  <a:latin typeface="Roboto Light" panose="02000000000000000000" pitchFamily="2" charset="0"/>
                  <a:ea typeface="Roboto Light" panose="02000000000000000000" pitchFamily="2" charset="0"/>
                </a:rPr>
                <a:t>Reishi</a:t>
              </a:r>
            </a:p>
          </p:txBody>
        </p:sp>
      </p:grpSp>
      <p:sp>
        <p:nvSpPr>
          <p:cNvPr id="21" name="Rectangle 20">
            <a:extLst>
              <a:ext uri="{FF2B5EF4-FFF2-40B4-BE49-F238E27FC236}">
                <a16:creationId xmlns:a16="http://schemas.microsoft.com/office/drawing/2014/main" id="{9D71F474-69B4-E5ED-7F72-F43B34019806}"/>
              </a:ext>
            </a:extLst>
          </p:cNvPr>
          <p:cNvSpPr/>
          <p:nvPr/>
        </p:nvSpPr>
        <p:spPr>
          <a:xfrm rot="5400000">
            <a:off x="5705497" y="-3914685"/>
            <a:ext cx="710376" cy="11914111"/>
          </a:xfrm>
          <a:prstGeom prst="rect">
            <a:avLst/>
          </a:prstGeom>
          <a:solidFill>
            <a:srgbClr val="DCD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a:extLst>
              <a:ext uri="{FF2B5EF4-FFF2-40B4-BE49-F238E27FC236}">
                <a16:creationId xmlns:a16="http://schemas.microsoft.com/office/drawing/2014/main" id="{D6B94938-DA47-B2A6-24E0-79A246C4781F}"/>
              </a:ext>
            </a:extLst>
          </p:cNvPr>
          <p:cNvSpPr/>
          <p:nvPr/>
        </p:nvSpPr>
        <p:spPr>
          <a:xfrm>
            <a:off x="-151384" y="1688337"/>
            <a:ext cx="2722232"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HYDRATING</a:t>
            </a:r>
          </a:p>
        </p:txBody>
      </p:sp>
      <p:sp>
        <p:nvSpPr>
          <p:cNvPr id="49" name="Rectangle 48">
            <a:extLst>
              <a:ext uri="{FF2B5EF4-FFF2-40B4-BE49-F238E27FC236}">
                <a16:creationId xmlns:a16="http://schemas.microsoft.com/office/drawing/2014/main" id="{0EDF6174-C6D0-20C5-349F-F50380733053}"/>
              </a:ext>
            </a:extLst>
          </p:cNvPr>
          <p:cNvSpPr/>
          <p:nvPr/>
        </p:nvSpPr>
        <p:spPr>
          <a:xfrm>
            <a:off x="1796514" y="1682826"/>
            <a:ext cx="2755793"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FIRMING</a:t>
            </a:r>
          </a:p>
        </p:txBody>
      </p:sp>
      <p:sp>
        <p:nvSpPr>
          <p:cNvPr id="51" name="Rectangle 50">
            <a:extLst>
              <a:ext uri="{FF2B5EF4-FFF2-40B4-BE49-F238E27FC236}">
                <a16:creationId xmlns:a16="http://schemas.microsoft.com/office/drawing/2014/main" id="{652F9CB6-54E0-F1B9-6349-E0B3CC69E9F4}"/>
              </a:ext>
            </a:extLst>
          </p:cNvPr>
          <p:cNvSpPr/>
          <p:nvPr/>
        </p:nvSpPr>
        <p:spPr>
          <a:xfrm>
            <a:off x="3727503" y="1670354"/>
            <a:ext cx="2770907"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GLOBAL ANTI-AGING</a:t>
            </a:r>
          </a:p>
        </p:txBody>
      </p:sp>
      <p:sp>
        <p:nvSpPr>
          <p:cNvPr id="55" name="Rectangle 54">
            <a:extLst>
              <a:ext uri="{FF2B5EF4-FFF2-40B4-BE49-F238E27FC236}">
                <a16:creationId xmlns:a16="http://schemas.microsoft.com/office/drawing/2014/main" id="{ECABAD4E-E7F6-D319-956B-FB1067B86B69}"/>
              </a:ext>
            </a:extLst>
          </p:cNvPr>
          <p:cNvSpPr/>
          <p:nvPr/>
        </p:nvSpPr>
        <p:spPr>
          <a:xfrm>
            <a:off x="5672720" y="1676824"/>
            <a:ext cx="2755654"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tx1">
                    <a:lumMod val="75000"/>
                    <a:lumOff val="25000"/>
                  </a:schemeClr>
                </a:solidFill>
                <a:effectLst/>
                <a:uLnTx/>
                <a:uFillTx/>
                <a:latin typeface="Roboto Light" panose="02000000000000000000" pitchFamily="2" charset="0"/>
                <a:ea typeface="Roboto Light" panose="02000000000000000000" pitchFamily="2" charset="0"/>
              </a:rPr>
              <a:t>PREVENTION &amp;</a:t>
            </a:r>
            <a:br>
              <a:rPr lang="fr-FR" sz="1400" dirty="0">
                <a:solidFill>
                  <a:schemeClr val="tx1">
                    <a:lumMod val="75000"/>
                    <a:lumOff val="25000"/>
                  </a:schemeClr>
                </a:solidFill>
                <a:latin typeface="Roboto Light" panose="02000000000000000000" pitchFamily="2" charset="0"/>
                <a:ea typeface="Roboto Light" panose="02000000000000000000" pitchFamily="2" charset="0"/>
              </a:rPr>
            </a:br>
            <a:r>
              <a:rPr kumimoji="0" lang="fr-FR" sz="1400" b="0" i="0" u="none" strike="noStrike" kern="1200" cap="none" spc="0" normalizeH="0" noProof="0" dirty="0">
                <a:ln>
                  <a:noFill/>
                </a:ln>
                <a:solidFill>
                  <a:schemeClr val="tx1">
                    <a:lumMod val="75000"/>
                    <a:lumOff val="25000"/>
                  </a:schemeClr>
                </a:solidFill>
                <a:effectLst/>
                <a:uLnTx/>
                <a:uFillTx/>
                <a:latin typeface="Roboto Light" panose="02000000000000000000" pitchFamily="2" charset="0"/>
                <a:ea typeface="Roboto Light" panose="02000000000000000000" pitchFamily="2" charset="0"/>
              </a:rPr>
              <a:t>REPAIR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noProof="0" dirty="0">
                <a:ln>
                  <a:noFill/>
                </a:ln>
                <a:solidFill>
                  <a:schemeClr val="tx1">
                    <a:lumMod val="75000"/>
                    <a:lumOff val="25000"/>
                  </a:schemeClr>
                </a:solidFill>
                <a:effectLst/>
                <a:uLnTx/>
                <a:uFillTx/>
                <a:latin typeface="Roboto Light" panose="02000000000000000000" pitchFamily="2" charset="0"/>
                <a:ea typeface="Roboto Light" panose="02000000000000000000" pitchFamily="2" charset="0"/>
              </a:rPr>
              <a:t>ANTI-AGING </a:t>
            </a:r>
            <a:endParaRPr kumimoji="0" lang="fr-FR" sz="1400" b="0" i="0" u="none" strike="noStrike" kern="1200" cap="none" spc="0" normalizeH="0" baseline="0" noProof="0" dirty="0">
              <a:ln>
                <a:noFill/>
              </a:ln>
              <a:solidFill>
                <a:schemeClr val="tx1">
                  <a:lumMod val="75000"/>
                  <a:lumOff val="25000"/>
                </a:schemeClr>
              </a:solidFill>
              <a:effectLst/>
              <a:uLnTx/>
              <a:uFillTx/>
              <a:latin typeface="Roboto Light" panose="02000000000000000000" pitchFamily="2" charset="0"/>
              <a:ea typeface="Roboto Light" panose="02000000000000000000" pitchFamily="2" charset="0"/>
            </a:endParaRPr>
          </a:p>
        </p:txBody>
      </p:sp>
      <p:sp>
        <p:nvSpPr>
          <p:cNvPr id="58" name="Rectangle 57">
            <a:extLst>
              <a:ext uri="{FF2B5EF4-FFF2-40B4-BE49-F238E27FC236}">
                <a16:creationId xmlns:a16="http://schemas.microsoft.com/office/drawing/2014/main" id="{03D329E0-5A65-250C-C178-5CE2269C096C}"/>
              </a:ext>
            </a:extLst>
          </p:cNvPr>
          <p:cNvSpPr/>
          <p:nvPr/>
        </p:nvSpPr>
        <p:spPr>
          <a:xfrm>
            <a:off x="7628770" y="1684663"/>
            <a:ext cx="2755654"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tx1">
                    <a:lumMod val="75000"/>
                    <a:lumOff val="25000"/>
                  </a:schemeClr>
                </a:solidFill>
                <a:effectLst/>
                <a:uLnTx/>
                <a:uFillTx/>
                <a:latin typeface="Roboto Light" panose="02000000000000000000" pitchFamily="2" charset="0"/>
                <a:ea typeface="Roboto Light" panose="02000000000000000000" pitchFamily="2" charset="0"/>
              </a:rPr>
              <a:t>ANTI-AGING </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kumimoji="0" lang="fr-FR" sz="1400" b="0" i="0" u="none" strike="noStrike" kern="1200" cap="none" spc="0" normalizeH="0" baseline="0" noProof="0" dirty="0">
                <a:ln>
                  <a:noFill/>
                </a:ln>
                <a:solidFill>
                  <a:schemeClr val="tx1">
                    <a:lumMod val="75000"/>
                    <a:lumOff val="25000"/>
                  </a:schemeClr>
                </a:solidFill>
                <a:effectLst/>
                <a:uLnTx/>
                <a:uFillTx/>
                <a:latin typeface="Roboto Light" panose="02000000000000000000" pitchFamily="2" charset="0"/>
                <a:ea typeface="Roboto Light" panose="02000000000000000000" pitchFamily="2" charset="0"/>
              </a:rPr>
              <a:t>RADIANCE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UNIFYING</a:t>
            </a:r>
            <a:endParaRPr kumimoji="0" lang="fr-FR" sz="1400" b="0" i="0" u="none" strike="noStrike" kern="1200" cap="none" spc="0" normalizeH="0" baseline="0" noProof="0" dirty="0">
              <a:ln>
                <a:noFill/>
              </a:ln>
              <a:solidFill>
                <a:schemeClr val="tx1">
                  <a:lumMod val="75000"/>
                  <a:lumOff val="25000"/>
                </a:schemeClr>
              </a:solidFill>
              <a:effectLst/>
              <a:uLnTx/>
              <a:uFillTx/>
              <a:latin typeface="Roboto Light" panose="02000000000000000000" pitchFamily="2" charset="0"/>
              <a:ea typeface="Roboto Light" panose="02000000000000000000" pitchFamily="2" charset="0"/>
            </a:endParaRPr>
          </a:p>
        </p:txBody>
      </p:sp>
      <p:cxnSp>
        <p:nvCxnSpPr>
          <p:cNvPr id="59" name="Connecteur droit 58">
            <a:extLst>
              <a:ext uri="{FF2B5EF4-FFF2-40B4-BE49-F238E27FC236}">
                <a16:creationId xmlns:a16="http://schemas.microsoft.com/office/drawing/2014/main" id="{4A848F35-DD69-DDF0-4E20-E65FF29762E5}"/>
              </a:ext>
            </a:extLst>
          </p:cNvPr>
          <p:cNvCxnSpPr>
            <a:cxnSpLocks/>
          </p:cNvCxnSpPr>
          <p:nvPr/>
        </p:nvCxnSpPr>
        <p:spPr>
          <a:xfrm>
            <a:off x="2089232" y="1699969"/>
            <a:ext cx="0" cy="432015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96F88386-DCB5-047A-9A00-5924F10DEA7C}"/>
              </a:ext>
            </a:extLst>
          </p:cNvPr>
          <p:cNvCxnSpPr>
            <a:cxnSpLocks/>
          </p:cNvCxnSpPr>
          <p:nvPr/>
        </p:nvCxnSpPr>
        <p:spPr>
          <a:xfrm>
            <a:off x="4048668" y="1699969"/>
            <a:ext cx="0" cy="432015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C3E73E6D-C6BB-7021-E40E-A9ECAE1B82EC}"/>
              </a:ext>
            </a:extLst>
          </p:cNvPr>
          <p:cNvCxnSpPr>
            <a:cxnSpLocks/>
          </p:cNvCxnSpPr>
          <p:nvPr/>
        </p:nvCxnSpPr>
        <p:spPr>
          <a:xfrm>
            <a:off x="6026762" y="1699969"/>
            <a:ext cx="0" cy="432015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255B175D-F960-9A0C-7265-06331E4C0C54}"/>
              </a:ext>
            </a:extLst>
          </p:cNvPr>
          <p:cNvSpPr/>
          <p:nvPr/>
        </p:nvSpPr>
        <p:spPr>
          <a:xfrm>
            <a:off x="9979831" y="1388530"/>
            <a:ext cx="2037910" cy="271172"/>
          </a:xfrm>
          <a:prstGeom prst="rect">
            <a:avLst/>
          </a:prstGeom>
          <a:solidFill>
            <a:srgbClr val="C1B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fr-FR" sz="1400" dirty="0">
                <a:solidFill>
                  <a:srgbClr val="FFFFFF"/>
                </a:solidFill>
                <a:latin typeface="Roboto" panose="02000000000000000000" pitchFamily="2" charset="0"/>
                <a:ea typeface="Roboto" panose="02000000000000000000" pitchFamily="2" charset="0"/>
              </a:rPr>
              <a:t>NEW</a:t>
            </a:r>
          </a:p>
        </p:txBody>
      </p:sp>
      <p:cxnSp>
        <p:nvCxnSpPr>
          <p:cNvPr id="64" name="Connecteur droit 63">
            <a:extLst>
              <a:ext uri="{FF2B5EF4-FFF2-40B4-BE49-F238E27FC236}">
                <a16:creationId xmlns:a16="http://schemas.microsoft.com/office/drawing/2014/main" id="{948FB8CA-725F-CE95-344E-6AB70C7524B0}"/>
              </a:ext>
            </a:extLst>
          </p:cNvPr>
          <p:cNvCxnSpPr>
            <a:cxnSpLocks/>
          </p:cNvCxnSpPr>
          <p:nvPr/>
        </p:nvCxnSpPr>
        <p:spPr>
          <a:xfrm>
            <a:off x="7989299" y="1682826"/>
            <a:ext cx="0" cy="432015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CA37A370-63B9-A471-2CA2-3A72722D301F}"/>
              </a:ext>
            </a:extLst>
          </p:cNvPr>
          <p:cNvCxnSpPr>
            <a:cxnSpLocks/>
          </p:cNvCxnSpPr>
          <p:nvPr/>
        </p:nvCxnSpPr>
        <p:spPr>
          <a:xfrm>
            <a:off x="9979831" y="1682826"/>
            <a:ext cx="0" cy="432015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97E5C17D-4505-AFB9-F511-51B6A49E1C79}"/>
              </a:ext>
            </a:extLst>
          </p:cNvPr>
          <p:cNvSpPr/>
          <p:nvPr/>
        </p:nvSpPr>
        <p:spPr>
          <a:xfrm>
            <a:off x="10019347" y="6220667"/>
            <a:ext cx="1880686" cy="276999"/>
          </a:xfrm>
          <a:prstGeom prst="rect">
            <a:avLst/>
          </a:prstGeom>
        </p:spPr>
        <p:txBody>
          <a:bodyPr wrap="square">
            <a:spAutoFit/>
          </a:bodyPr>
          <a:lstStyle/>
          <a:p>
            <a:pPr algn="ctr" defTabSz="914381">
              <a:defRPr/>
            </a:pPr>
            <a:r>
              <a:rPr lang="fr-FR" sz="1200" b="1" dirty="0">
                <a:solidFill>
                  <a:prstClr val="black">
                    <a:lumMod val="75000"/>
                    <a:lumOff val="25000"/>
                  </a:prstClr>
                </a:solidFill>
                <a:latin typeface="Roboto Light" panose="02000000000000000000" pitchFamily="2" charset="0"/>
                <a:ea typeface="Roboto Light" panose="02000000000000000000" pitchFamily="2" charset="0"/>
              </a:rPr>
              <a:t>SERUM CBD </a:t>
            </a:r>
          </a:p>
        </p:txBody>
      </p:sp>
      <p:sp>
        <p:nvSpPr>
          <p:cNvPr id="67" name="Rectangle 66">
            <a:extLst>
              <a:ext uri="{FF2B5EF4-FFF2-40B4-BE49-F238E27FC236}">
                <a16:creationId xmlns:a16="http://schemas.microsoft.com/office/drawing/2014/main" id="{D7BA8716-FB5F-B806-024B-345E48B06BC7}"/>
              </a:ext>
            </a:extLst>
          </p:cNvPr>
          <p:cNvSpPr/>
          <p:nvPr/>
        </p:nvSpPr>
        <p:spPr>
          <a:xfrm>
            <a:off x="7992091" y="6220667"/>
            <a:ext cx="1880686" cy="276999"/>
          </a:xfrm>
          <a:prstGeom prst="rect">
            <a:avLst/>
          </a:prstGeom>
        </p:spPr>
        <p:txBody>
          <a:bodyPr wrap="square">
            <a:spAutoFit/>
          </a:bodyPr>
          <a:lstStyle/>
          <a:p>
            <a:pPr algn="ctr" defTabSz="914381">
              <a:defRPr/>
            </a:pPr>
            <a:r>
              <a:rPr lang="fr-FR" sz="1200" b="1" dirty="0">
                <a:solidFill>
                  <a:prstClr val="black">
                    <a:lumMod val="75000"/>
                    <a:lumOff val="25000"/>
                  </a:prstClr>
                </a:solidFill>
                <a:latin typeface="Roboto Light" panose="02000000000000000000" pitchFamily="2" charset="0"/>
                <a:ea typeface="Roboto Light" panose="02000000000000000000" pitchFamily="2" charset="0"/>
              </a:rPr>
              <a:t>SERUM  C20 </a:t>
            </a:r>
          </a:p>
        </p:txBody>
      </p:sp>
      <p:sp>
        <p:nvSpPr>
          <p:cNvPr id="68" name="Rectangle 67">
            <a:extLst>
              <a:ext uri="{FF2B5EF4-FFF2-40B4-BE49-F238E27FC236}">
                <a16:creationId xmlns:a16="http://schemas.microsoft.com/office/drawing/2014/main" id="{520200EA-1AB6-EA7D-1355-2FE6C4E1047B}"/>
              </a:ext>
            </a:extLst>
          </p:cNvPr>
          <p:cNvSpPr/>
          <p:nvPr/>
        </p:nvSpPr>
        <p:spPr>
          <a:xfrm>
            <a:off x="6107571" y="6239981"/>
            <a:ext cx="1880686" cy="276999"/>
          </a:xfrm>
          <a:prstGeom prst="rect">
            <a:avLst/>
          </a:prstGeom>
        </p:spPr>
        <p:txBody>
          <a:bodyPr wrap="square">
            <a:spAutoFit/>
          </a:bodyPr>
          <a:lstStyle/>
          <a:p>
            <a:pPr algn="ctr" defTabSz="914381">
              <a:defRPr/>
            </a:pPr>
            <a:r>
              <a:rPr lang="fr-FR" sz="1200" b="1" dirty="0">
                <a:solidFill>
                  <a:prstClr val="black">
                    <a:lumMod val="75000"/>
                    <a:lumOff val="25000"/>
                  </a:prstClr>
                </a:solidFill>
                <a:latin typeface="Roboto Light" panose="02000000000000000000" pitchFamily="2" charset="0"/>
                <a:ea typeface="Roboto Light" panose="02000000000000000000" pitchFamily="2" charset="0"/>
              </a:rPr>
              <a:t>ELIXIR VITAL</a:t>
            </a:r>
          </a:p>
        </p:txBody>
      </p:sp>
      <p:sp>
        <p:nvSpPr>
          <p:cNvPr id="69" name="Rectangle 68">
            <a:extLst>
              <a:ext uri="{FF2B5EF4-FFF2-40B4-BE49-F238E27FC236}">
                <a16:creationId xmlns:a16="http://schemas.microsoft.com/office/drawing/2014/main" id="{5FD9826F-E03C-90CE-BF89-D637255021CE}"/>
              </a:ext>
            </a:extLst>
          </p:cNvPr>
          <p:cNvSpPr/>
          <p:nvPr/>
        </p:nvSpPr>
        <p:spPr>
          <a:xfrm>
            <a:off x="9632439" y="1678292"/>
            <a:ext cx="2755654"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SMOOTHING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DE-STRESSING</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RE-HARMONISING</a:t>
            </a:r>
          </a:p>
        </p:txBody>
      </p:sp>
      <p:pic>
        <p:nvPicPr>
          <p:cNvPr id="7" name="Picture 2" descr="Une image contenant vert, loofah, légume, pomme de merveille&#10;&#10;Description générée automatiquement">
            <a:extLst>
              <a:ext uri="{FF2B5EF4-FFF2-40B4-BE49-F238E27FC236}">
                <a16:creationId xmlns:a16="http://schemas.microsoft.com/office/drawing/2014/main" id="{A2D71697-51F0-CB46-DF0B-5D51A303843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4106" y="4714688"/>
            <a:ext cx="804862" cy="53657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11668286-F8E0-AD9C-74E1-E299D34DF5C2}"/>
              </a:ext>
            </a:extLst>
          </p:cNvPr>
          <p:cNvSpPr txBox="1"/>
          <p:nvPr/>
        </p:nvSpPr>
        <p:spPr>
          <a:xfrm>
            <a:off x="481224" y="5343211"/>
            <a:ext cx="2049549" cy="276999"/>
          </a:xfrm>
          <a:prstGeom prst="rect">
            <a:avLst/>
          </a:prstGeom>
          <a:noFill/>
        </p:spPr>
        <p:txBody>
          <a:bodyPr wrap="square" rtlCol="0">
            <a:spAutoFit/>
          </a:bodyPr>
          <a:lstStyle/>
          <a:p>
            <a:pPr algn="ctr" defTabSz="914446"/>
            <a:r>
              <a:rPr lang="fr-FR" sz="1200" dirty="0">
                <a:solidFill>
                  <a:prstClr val="black">
                    <a:lumMod val="75000"/>
                    <a:lumOff val="25000"/>
                  </a:prstClr>
                </a:solidFill>
                <a:latin typeface="Roboto Light" panose="02000000000000000000" pitchFamily="2" charset="0"/>
                <a:ea typeface="Roboto Light" panose="02000000000000000000" pitchFamily="2" charset="0"/>
              </a:rPr>
              <a:t>Aloe </a:t>
            </a:r>
            <a:r>
              <a:rPr lang="fr-FR" sz="1200" dirty="0" err="1">
                <a:solidFill>
                  <a:prstClr val="black">
                    <a:lumMod val="75000"/>
                    <a:lumOff val="25000"/>
                  </a:prstClr>
                </a:solidFill>
                <a:latin typeface="Roboto Light" panose="02000000000000000000" pitchFamily="2" charset="0"/>
                <a:ea typeface="Roboto Light" panose="02000000000000000000" pitchFamily="2" charset="0"/>
              </a:rPr>
              <a:t>vera</a:t>
            </a:r>
            <a:endParaRPr lang="fr-FR" sz="1200" dirty="0">
              <a:solidFill>
                <a:prstClr val="black">
                  <a:lumMod val="75000"/>
                  <a:lumOff val="25000"/>
                </a:prstClr>
              </a:solidFill>
              <a:latin typeface="Roboto Light" panose="02000000000000000000" pitchFamily="2" charset="0"/>
              <a:ea typeface="Roboto Light" panose="02000000000000000000" pitchFamily="2" charset="0"/>
            </a:endParaRPr>
          </a:p>
        </p:txBody>
      </p:sp>
      <p:pic>
        <p:nvPicPr>
          <p:cNvPr id="11" name="object 3">
            <a:extLst>
              <a:ext uri="{FF2B5EF4-FFF2-40B4-BE49-F238E27FC236}">
                <a16:creationId xmlns:a16="http://schemas.microsoft.com/office/drawing/2014/main" id="{42A898EC-C19A-245D-E1FC-6F13BC698089}"/>
              </a:ext>
            </a:extLst>
          </p:cNvPr>
          <p:cNvPicPr/>
          <p:nvPr/>
        </p:nvPicPr>
        <p:blipFill>
          <a:blip r:embed="rId18" cstate="print">
            <a:extLst>
              <a:ext uri="{28A0092B-C50C-407E-A947-70E740481C1C}">
                <a14:useLocalDpi xmlns:a14="http://schemas.microsoft.com/office/drawing/2010/main" val="0"/>
              </a:ext>
            </a:extLst>
          </a:blip>
          <a:stretch>
            <a:fillRect/>
          </a:stretch>
        </p:blipFill>
        <p:spPr>
          <a:xfrm>
            <a:off x="6971686" y="5374414"/>
            <a:ext cx="852643" cy="330866"/>
          </a:xfrm>
          <a:prstGeom prst="rect">
            <a:avLst/>
          </a:prstGeom>
        </p:spPr>
      </p:pic>
      <p:sp>
        <p:nvSpPr>
          <p:cNvPr id="12" name="ZoneTexte 11">
            <a:extLst>
              <a:ext uri="{FF2B5EF4-FFF2-40B4-BE49-F238E27FC236}">
                <a16:creationId xmlns:a16="http://schemas.microsoft.com/office/drawing/2014/main" id="{AD37E3DD-568A-4172-537B-32DA19BC65DB}"/>
              </a:ext>
            </a:extLst>
          </p:cNvPr>
          <p:cNvSpPr txBox="1"/>
          <p:nvPr/>
        </p:nvSpPr>
        <p:spPr>
          <a:xfrm>
            <a:off x="6747517" y="4996291"/>
            <a:ext cx="1300980" cy="276999"/>
          </a:xfrm>
          <a:prstGeom prst="rect">
            <a:avLst/>
          </a:prstGeom>
          <a:noFill/>
        </p:spPr>
        <p:txBody>
          <a:bodyPr wrap="square" rtlCol="0">
            <a:spAutoFit/>
          </a:bodyPr>
          <a:lstStyle/>
          <a:p>
            <a:pPr algn="ctr" defTabSz="914446"/>
            <a:r>
              <a:rPr lang="fr-FR" sz="1200" dirty="0">
                <a:solidFill>
                  <a:srgbClr val="111111"/>
                </a:solidFill>
                <a:latin typeface="Roboto Light" panose="02000000000000000000" pitchFamily="2" charset="0"/>
                <a:ea typeface="Roboto Light" panose="02000000000000000000" pitchFamily="2" charset="0"/>
              </a:rPr>
              <a:t>Niacinamide</a:t>
            </a:r>
          </a:p>
        </p:txBody>
      </p:sp>
      <p:sp>
        <p:nvSpPr>
          <p:cNvPr id="36" name="ZoneTexte 35">
            <a:extLst>
              <a:ext uri="{FF2B5EF4-FFF2-40B4-BE49-F238E27FC236}">
                <a16:creationId xmlns:a16="http://schemas.microsoft.com/office/drawing/2014/main" id="{04808450-52CE-934A-7528-5701A63166B5}"/>
              </a:ext>
            </a:extLst>
          </p:cNvPr>
          <p:cNvSpPr txBox="1"/>
          <p:nvPr/>
        </p:nvSpPr>
        <p:spPr>
          <a:xfrm>
            <a:off x="8792922" y="4811625"/>
            <a:ext cx="1357640" cy="461665"/>
          </a:xfrm>
          <a:prstGeom prst="rect">
            <a:avLst/>
          </a:prstGeom>
          <a:noFill/>
        </p:spPr>
        <p:txBody>
          <a:bodyPr wrap="square" rtlCol="0">
            <a:spAutoFit/>
          </a:bodyPr>
          <a:lstStyle/>
          <a:p>
            <a:pPr algn="ctr" defTabSz="914446"/>
            <a:r>
              <a:rPr lang="fr-FR" sz="1200" dirty="0">
                <a:solidFill>
                  <a:srgbClr val="111111"/>
                </a:solidFill>
                <a:latin typeface="Roboto Light" panose="02000000000000000000" pitchFamily="2" charset="0"/>
                <a:ea typeface="Roboto Light" panose="02000000000000000000" pitchFamily="2" charset="0"/>
              </a:rPr>
              <a:t>Vitamin C </a:t>
            </a:r>
          </a:p>
          <a:p>
            <a:pPr algn="ctr" defTabSz="914446"/>
            <a:r>
              <a:rPr lang="fr-FR" sz="1200" dirty="0">
                <a:solidFill>
                  <a:srgbClr val="111111"/>
                </a:solidFill>
                <a:latin typeface="Roboto Light" panose="02000000000000000000" pitchFamily="2" charset="0"/>
                <a:ea typeface="Roboto Light" panose="02000000000000000000" pitchFamily="2" charset="0"/>
              </a:rPr>
              <a:t>stable</a:t>
            </a:r>
          </a:p>
        </p:txBody>
      </p:sp>
      <p:pic>
        <p:nvPicPr>
          <p:cNvPr id="45" name="Image 44" descr="Une image contenant plante, nuit, fleur&#10;&#10;Description générée automatiquement avec une confiance moyenne">
            <a:extLst>
              <a:ext uri="{FF2B5EF4-FFF2-40B4-BE49-F238E27FC236}">
                <a16:creationId xmlns:a16="http://schemas.microsoft.com/office/drawing/2014/main" id="{3B2D828A-93B2-C911-4CA3-5FB75893004D}"/>
              </a:ext>
            </a:extLst>
          </p:cNvPr>
          <p:cNvPicPr>
            <a:picLocks noChangeAspect="1"/>
          </p:cNvPicPr>
          <p:nvPr/>
        </p:nvPicPr>
        <p:blipFill rotWithShape="1">
          <a:blip r:embed="rId3">
            <a:extLst>
              <a:ext uri="{28A0092B-C50C-407E-A947-70E740481C1C}">
                <a14:useLocalDpi xmlns:a14="http://schemas.microsoft.com/office/drawing/2010/main" val="0"/>
              </a:ext>
            </a:extLst>
          </a:blip>
          <a:srcRect t="13353" r="69435" b="62264"/>
          <a:stretch/>
        </p:blipFill>
        <p:spPr>
          <a:xfrm>
            <a:off x="8939933" y="3923694"/>
            <a:ext cx="974006" cy="677077"/>
          </a:xfrm>
          <a:prstGeom prst="rect">
            <a:avLst/>
          </a:prstGeom>
        </p:spPr>
      </p:pic>
      <p:sp>
        <p:nvSpPr>
          <p:cNvPr id="63" name="Titre 1">
            <a:extLst>
              <a:ext uri="{FF2B5EF4-FFF2-40B4-BE49-F238E27FC236}">
                <a16:creationId xmlns:a16="http://schemas.microsoft.com/office/drawing/2014/main" id="{70E9C914-E073-748D-3AFE-2F68B2079A28}"/>
              </a:ext>
            </a:extLst>
          </p:cNvPr>
          <p:cNvSpPr>
            <a:spLocks noGrp="1"/>
          </p:cNvSpPr>
          <p:nvPr>
            <p:ph type="title"/>
          </p:nvPr>
        </p:nvSpPr>
        <p:spPr>
          <a:xfrm>
            <a:off x="838200" y="-349988"/>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YON-KA Serums</a:t>
            </a:r>
          </a:p>
        </p:txBody>
      </p:sp>
    </p:spTree>
    <p:extLst>
      <p:ext uri="{BB962C8B-B14F-4D97-AF65-F5344CB8AC3E}">
        <p14:creationId xmlns:p14="http://schemas.microsoft.com/office/powerpoint/2010/main" val="92690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500"/>
                                        <p:tgtEl>
                                          <p:spTgt spid="4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par>
                                <p:cTn id="58" presetID="10" presetClass="entr" presetSubtype="0" fill="hold"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500"/>
                                        <p:tgtEl>
                                          <p:spTgt spid="6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10" presetClass="entr" presetSubtype="0"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par>
                                <p:cTn id="72" presetID="10" presetClass="entr" presetSubtype="0" fill="hold"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par>
                                <p:cTn id="83" presetID="10" presetClass="entr" presetSubtype="0" fill="hold" nodeType="with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500"/>
                                        <p:tgtEl>
                                          <p:spTgt spid="12"/>
                                        </p:tgtEl>
                                      </p:cBhvr>
                                    </p:animEffect>
                                  </p:childTnLst>
                                </p:cTn>
                              </p:par>
                              <p:par>
                                <p:cTn id="89" presetID="10" presetClass="entr" presetSubtype="0" fill="hold" nodeType="with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500"/>
                                        <p:tgtEl>
                                          <p:spTgt spid="1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8"/>
                                        </p:tgtEl>
                                        <p:attrNameLst>
                                          <p:attrName>style.visibility</p:attrName>
                                        </p:attrNameLst>
                                      </p:cBhvr>
                                      <p:to>
                                        <p:strVal val="visible"/>
                                      </p:to>
                                    </p:set>
                                    <p:animEffect transition="in" filter="fade">
                                      <p:cBhvr>
                                        <p:cTn id="94" dur="500"/>
                                        <p:tgtEl>
                                          <p:spTgt spid="6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fade">
                                      <p:cBhvr>
                                        <p:cTn id="99" dur="500"/>
                                        <p:tgtEl>
                                          <p:spTgt spid="58"/>
                                        </p:tgtEl>
                                      </p:cBhvr>
                                    </p:animEffect>
                                  </p:childTnLst>
                                </p:cTn>
                              </p:par>
                              <p:par>
                                <p:cTn id="100" presetID="10" presetClass="entr" presetSubtype="0" fill="hold" nodeType="with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fade">
                                      <p:cBhvr>
                                        <p:cTn id="102" dur="500"/>
                                        <p:tgtEl>
                                          <p:spTgt spid="64"/>
                                        </p:tgtEl>
                                      </p:cBhvr>
                                    </p:animEffect>
                                  </p:childTnLst>
                                </p:cTn>
                              </p:par>
                              <p:par>
                                <p:cTn id="103" presetID="10" presetClass="entr" presetSubtype="0" fill="hold" nodeType="with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fade">
                                      <p:cBhvr>
                                        <p:cTn id="105" dur="500"/>
                                        <p:tgtEl>
                                          <p:spTgt spid="45"/>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6"/>
                                        </p:tgtEl>
                                        <p:attrNameLst>
                                          <p:attrName>style.visibility</p:attrName>
                                        </p:attrNameLst>
                                      </p:cBhvr>
                                      <p:to>
                                        <p:strVal val="visible"/>
                                      </p:to>
                                    </p:set>
                                    <p:animEffect transition="in" filter="fade">
                                      <p:cBhvr>
                                        <p:cTn id="108" dur="500"/>
                                        <p:tgtEl>
                                          <p:spTgt spid="36"/>
                                        </p:tgtEl>
                                      </p:cBhvr>
                                    </p:animEffect>
                                  </p:childTnLst>
                                </p:cTn>
                              </p:par>
                              <p:par>
                                <p:cTn id="109" presetID="10" presetClass="entr" presetSubtype="0"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fade">
                                      <p:cBhvr>
                                        <p:cTn id="111" dur="500"/>
                                        <p:tgtEl>
                                          <p:spTgt spid="3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67"/>
                                        </p:tgtEl>
                                        <p:attrNameLst>
                                          <p:attrName>style.visibility</p:attrName>
                                        </p:attrNameLst>
                                      </p:cBhvr>
                                      <p:to>
                                        <p:strVal val="visible"/>
                                      </p:to>
                                    </p:set>
                                    <p:animEffect transition="in" filter="fade">
                                      <p:cBhvr>
                                        <p:cTn id="114" dur="500"/>
                                        <p:tgtEl>
                                          <p:spTgt spid="67"/>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62"/>
                                        </p:tgtEl>
                                        <p:attrNameLst>
                                          <p:attrName>style.visibility</p:attrName>
                                        </p:attrNameLst>
                                      </p:cBhvr>
                                      <p:to>
                                        <p:strVal val="visible"/>
                                      </p:to>
                                    </p:set>
                                    <p:animEffect transition="in" filter="fade">
                                      <p:cBhvr>
                                        <p:cTn id="119" dur="500"/>
                                        <p:tgtEl>
                                          <p:spTgt spid="62"/>
                                        </p:tgtEl>
                                      </p:cBhvr>
                                    </p:animEffect>
                                  </p:childTnLst>
                                </p:cTn>
                              </p:par>
                              <p:par>
                                <p:cTn id="120" presetID="10" presetClass="entr" presetSubtype="0" fill="hold" nodeType="withEffect">
                                  <p:stCondLst>
                                    <p:cond delay="0"/>
                                  </p:stCondLst>
                                  <p:childTnLst>
                                    <p:set>
                                      <p:cBhvr>
                                        <p:cTn id="121" dur="1" fill="hold">
                                          <p:stCondLst>
                                            <p:cond delay="0"/>
                                          </p:stCondLst>
                                        </p:cTn>
                                        <p:tgtEl>
                                          <p:spTgt spid="65"/>
                                        </p:tgtEl>
                                        <p:attrNameLst>
                                          <p:attrName>style.visibility</p:attrName>
                                        </p:attrNameLst>
                                      </p:cBhvr>
                                      <p:to>
                                        <p:strVal val="visible"/>
                                      </p:to>
                                    </p:set>
                                    <p:animEffect transition="in" filter="fade">
                                      <p:cBhvr>
                                        <p:cTn id="122" dur="500"/>
                                        <p:tgtEl>
                                          <p:spTgt spid="6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69"/>
                                        </p:tgtEl>
                                        <p:attrNameLst>
                                          <p:attrName>style.visibility</p:attrName>
                                        </p:attrNameLst>
                                      </p:cBhvr>
                                      <p:to>
                                        <p:strVal val="visible"/>
                                      </p:to>
                                    </p:set>
                                    <p:animEffect transition="in" filter="fade">
                                      <p:cBhvr>
                                        <p:cTn id="125" dur="500"/>
                                        <p:tgtEl>
                                          <p:spTgt spid="69"/>
                                        </p:tgtEl>
                                      </p:cBhvr>
                                    </p:animEffect>
                                  </p:childTnLst>
                                </p:cTn>
                              </p:par>
                              <p:par>
                                <p:cTn id="126" presetID="10" presetClass="entr" presetSubtype="0" fill="hold" nodeType="withEffect">
                                  <p:stCondLst>
                                    <p:cond delay="0"/>
                                  </p:stCondLst>
                                  <p:childTnLst>
                                    <p:set>
                                      <p:cBhvr>
                                        <p:cTn id="127" dur="1" fill="hold">
                                          <p:stCondLst>
                                            <p:cond delay="0"/>
                                          </p:stCondLst>
                                        </p:cTn>
                                        <p:tgtEl>
                                          <p:spTgt spid="37"/>
                                        </p:tgtEl>
                                        <p:attrNameLst>
                                          <p:attrName>style.visibility</p:attrName>
                                        </p:attrNameLst>
                                      </p:cBhvr>
                                      <p:to>
                                        <p:strVal val="visible"/>
                                      </p:to>
                                    </p:set>
                                    <p:animEffect transition="in" filter="fade">
                                      <p:cBhvr>
                                        <p:cTn id="128" dur="500"/>
                                        <p:tgtEl>
                                          <p:spTgt spid="3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fade">
                                      <p:cBhvr>
                                        <p:cTn id="131" dur="500"/>
                                        <p:tgtEl>
                                          <p:spTgt spid="66"/>
                                        </p:tgtEl>
                                      </p:cBhvr>
                                    </p:animEffect>
                                  </p:childTnLst>
                                </p:cTn>
                              </p:par>
                              <p:par>
                                <p:cTn id="132" presetID="10" presetClass="entr" presetSubtype="0" fill="hold" nodeType="with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fade">
                                      <p:cBhvr>
                                        <p:cTn id="1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5" grpId="0"/>
      <p:bldP spid="16" grpId="0"/>
      <p:bldP spid="3" grpId="0"/>
      <p:bldP spid="27" grpId="0"/>
      <p:bldP spid="28" grpId="0"/>
      <p:bldP spid="35" grpId="0"/>
      <p:bldP spid="9" grpId="0"/>
      <p:bldP spid="26" grpId="0"/>
      <p:bldP spid="49" grpId="0"/>
      <p:bldP spid="51" grpId="0"/>
      <p:bldP spid="55" grpId="0"/>
      <p:bldP spid="58" grpId="0"/>
      <p:bldP spid="62" grpId="0" animBg="1"/>
      <p:bldP spid="66" grpId="0"/>
      <p:bldP spid="67" grpId="0"/>
      <p:bldP spid="68" grpId="0"/>
      <p:bldP spid="69" grpId="0"/>
      <p:bldP spid="10" grpId="0"/>
      <p:bldP spid="12" grpId="0"/>
      <p:bldP spid="36" grpId="0"/>
    </p:bldLst>
  </p:timing>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10520</TotalTime>
  <Words>5307</Words>
  <Application>Microsoft Office PowerPoint</Application>
  <PresentationFormat>Grand écran</PresentationFormat>
  <Paragraphs>642</Paragraphs>
  <Slides>27</Slides>
  <Notes>27</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27</vt:i4>
      </vt:variant>
    </vt:vector>
  </HeadingPairs>
  <TitlesOfParts>
    <vt:vector size="43" baseType="lpstr">
      <vt:lpstr>Aptos</vt:lpstr>
      <vt:lpstr>Aptos Display</vt:lpstr>
      <vt:lpstr>Arial</vt:lpstr>
      <vt:lpstr>Calibri</vt:lpstr>
      <vt:lpstr>Castellar</vt:lpstr>
      <vt:lpstr>Century Gothic</vt:lpstr>
      <vt:lpstr>Helvetica Neue</vt:lpstr>
      <vt:lpstr>Inter</vt:lpstr>
      <vt:lpstr>KyivType Sans2</vt:lpstr>
      <vt:lpstr>Post Grotesk</vt:lpstr>
      <vt:lpstr>Rastanty Cortez</vt:lpstr>
      <vt:lpstr>Roboto</vt:lpstr>
      <vt:lpstr>Roboto Light</vt:lpstr>
      <vt:lpstr>Roboto Mono Light</vt:lpstr>
      <vt:lpstr>Times New Roman</vt:lpstr>
      <vt:lpstr>1_Thème Office</vt:lpstr>
      <vt:lpstr>Présentation PowerPoint</vt:lpstr>
      <vt:lpstr>Why use a serum  under a cream?</vt:lpstr>
      <vt:lpstr>What is a Serum?</vt:lpstr>
      <vt:lpstr>In your opinion, what are the advantages of applying a serum under a cream?</vt:lpstr>
      <vt:lpstr>Why use a serum  under a cream?</vt:lpstr>
      <vt:lpstr>Why use a serum  under a cream?</vt:lpstr>
      <vt:lpstr>Why use a serum  under a cream?</vt:lpstr>
      <vt:lpstr>Why use a serum  under a cream?</vt:lpstr>
      <vt:lpstr>YON-KA Serums</vt:lpstr>
      <vt:lpstr>YON-KA Serums</vt:lpstr>
      <vt:lpstr>Cosmetic routine</vt:lpstr>
      <vt:lpstr>Testimonials  from the YON-KA training team</vt:lpstr>
      <vt:lpstr>Testimonials  from the YON-KA training team</vt:lpstr>
      <vt:lpstr>Testimonials  from the YON-KA training team</vt:lpstr>
      <vt:lpstr>Testimonials  from the YON-KA training team</vt:lpstr>
      <vt:lpstr>Testimonials  from the YON-KA training team</vt:lpstr>
      <vt:lpstr>Full of possibilities</vt:lpstr>
      <vt:lpstr>Serums VS Boosters</vt:lpstr>
      <vt:lpstr>Serums VS Boosters</vt:lpstr>
      <vt:lpstr>Présentation PowerPoint</vt:lpstr>
      <vt:lpstr>Présentation PowerPoint</vt:lpstr>
      <vt:lpstr>YON-KA Boosters</vt:lpstr>
      <vt:lpstr>In conclusion</vt:lpstr>
      <vt:lpstr>Présentation PowerPoint</vt:lpstr>
      <vt:lpstr>Présentation PowerPoint</vt:lpstr>
      <vt:lpstr>Ideal YON-KA routine (morning and night)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BASSON Sophie</dc:creator>
  <cp:keywords>, docId:37B5B246B020C5AE0B95B8C3DC7B52E7</cp:keywords>
  <cp:lastModifiedBy>BASSON Sophie</cp:lastModifiedBy>
  <cp:revision>26</cp:revision>
  <cp:lastPrinted>2025-01-15T13:58:54Z</cp:lastPrinted>
  <dcterms:created xsi:type="dcterms:W3CDTF">2024-10-31T11:00:12Z</dcterms:created>
  <dcterms:modified xsi:type="dcterms:W3CDTF">2025-01-29T15:09:53Z</dcterms:modified>
</cp:coreProperties>
</file>