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83" r:id="rId2"/>
    <p:sldId id="311" r:id="rId3"/>
    <p:sldId id="316" r:id="rId4"/>
    <p:sldId id="2423" r:id="rId5"/>
    <p:sldId id="312" r:id="rId6"/>
    <p:sldId id="2418" r:id="rId7"/>
    <p:sldId id="2419" r:id="rId8"/>
    <p:sldId id="2420" r:id="rId9"/>
    <p:sldId id="2424" r:id="rId10"/>
    <p:sldId id="2425" r:id="rId11"/>
    <p:sldId id="2412" r:id="rId12"/>
    <p:sldId id="2426" r:id="rId13"/>
    <p:sldId id="2427" r:id="rId14"/>
    <p:sldId id="2428" r:id="rId15"/>
    <p:sldId id="2429" r:id="rId16"/>
    <p:sldId id="2430" r:id="rId17"/>
    <p:sldId id="2421" r:id="rId18"/>
    <p:sldId id="315" r:id="rId19"/>
    <p:sldId id="2411" r:id="rId20"/>
    <p:sldId id="2431" r:id="rId21"/>
    <p:sldId id="2410" r:id="rId22"/>
    <p:sldId id="2413" r:id="rId23"/>
    <p:sldId id="2416" r:id="rId24"/>
    <p:sldId id="2422" r:id="rId25"/>
    <p:sldId id="2414" r:id="rId26"/>
    <p:sldId id="2415" r:id="rId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7F77"/>
    <a:srgbClr val="FFFFFF"/>
    <a:srgbClr val="B5BCCD"/>
    <a:srgbClr val="DCD7FA"/>
    <a:srgbClr val="6F798C"/>
    <a:srgbClr val="C1B8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9007" autoAdjust="0"/>
  </p:normalViewPr>
  <p:slideViewPr>
    <p:cSldViewPr snapToGrid="0" showGuides="1">
      <p:cViewPr varScale="1">
        <p:scale>
          <a:sx n="53" d="100"/>
          <a:sy n="53" d="100"/>
        </p:scale>
        <p:origin x="1766"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7876EB-82DD-4563-95BF-956DFAE90404}" type="datetimeFigureOut">
              <a:rPr lang="fr-FR" smtClean="0"/>
              <a:t>29/01/2025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de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84DDBB-42D3-44C5-824D-4C09E04E6AC1}" type="slidenum">
              <a:rPr lang="fr-FR" smtClean="0"/>
              <a:t>‹N°›</a:t>
            </a:fld>
            <a:endParaRPr lang="fr-FR"/>
          </a:p>
        </p:txBody>
      </p:sp>
    </p:spTree>
    <p:extLst>
      <p:ext uri="{BB962C8B-B14F-4D97-AF65-F5344CB8AC3E}">
        <p14:creationId xmlns:p14="http://schemas.microsoft.com/office/powerpoint/2010/main" val="3607214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163BAA-BE21-40F2-9CCF-37A2750FC20D}"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t>1</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fontAlgn="base"/>
            <a:endParaRPr lang="fr-FR" sz="1800" b="0" i="0" dirty="0">
              <a:solidFill>
                <a:srgbClr val="242424"/>
              </a:solidFill>
              <a:effectLst/>
              <a:highlight>
                <a:srgbClr val="FFFFFF"/>
              </a:highlight>
              <a:latin typeface="Aptos" panose="020B0004020202020204" pitchFamily="34" charset="0"/>
            </a:endParaRPr>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12</a:t>
            </a:fld>
            <a:endParaRPr lang="fr-FR"/>
          </a:p>
        </p:txBody>
      </p:sp>
    </p:spTree>
    <p:extLst>
      <p:ext uri="{BB962C8B-B14F-4D97-AF65-F5344CB8AC3E}">
        <p14:creationId xmlns:p14="http://schemas.microsoft.com/office/powerpoint/2010/main" val="3580229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FR" sz="1800" b="0" i="0" dirty="0">
              <a:solidFill>
                <a:srgbClr val="242424"/>
              </a:solidFill>
              <a:effectLst/>
              <a:highlight>
                <a:srgbClr val="FFFFFF"/>
              </a:highlight>
              <a:latin typeface="Aptos" panose="020B0004020202020204" pitchFamily="34" charset="0"/>
            </a:endParaRPr>
          </a:p>
          <a:p>
            <a:pPr algn="l"/>
            <a:endParaRPr lang="fr-FR" sz="1800" b="0" i="0" dirty="0">
              <a:solidFill>
                <a:srgbClr val="242424"/>
              </a:solidFill>
              <a:effectLst/>
              <a:highlight>
                <a:srgbClr val="FFFFFF"/>
              </a:highlight>
              <a:latin typeface="Aptos" panose="020B0004020202020204" pitchFamily="34" charset="0"/>
            </a:endParaRPr>
          </a:p>
          <a:p>
            <a:pPr algn="l" fontAlgn="base"/>
            <a:endParaRPr lang="fr-FR" sz="1800" b="0" i="0" dirty="0">
              <a:solidFill>
                <a:srgbClr val="242424"/>
              </a:solidFill>
              <a:effectLst/>
              <a:highlight>
                <a:srgbClr val="FFFFFF"/>
              </a:highlight>
              <a:latin typeface="Aptos" panose="020B0004020202020204" pitchFamily="34" charset="0"/>
            </a:endParaRPr>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13</a:t>
            </a:fld>
            <a:endParaRPr lang="fr-FR"/>
          </a:p>
        </p:txBody>
      </p:sp>
    </p:spTree>
    <p:extLst>
      <p:ext uri="{BB962C8B-B14F-4D97-AF65-F5344CB8AC3E}">
        <p14:creationId xmlns:p14="http://schemas.microsoft.com/office/powerpoint/2010/main" val="1537173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fontAlgn="base"/>
            <a:endParaRPr lang="fr-FR" sz="1800" b="0" i="0" dirty="0">
              <a:solidFill>
                <a:srgbClr val="242424"/>
              </a:solidFill>
              <a:effectLst/>
              <a:highlight>
                <a:srgbClr val="FFFFFF"/>
              </a:highlight>
              <a:latin typeface="Aptos" panose="020B0004020202020204" pitchFamily="34" charset="0"/>
            </a:endParaRPr>
          </a:p>
          <a:p>
            <a:pPr algn="l" fontAlgn="base"/>
            <a:endParaRPr lang="fr-FR" sz="1800" b="0" i="0" dirty="0">
              <a:solidFill>
                <a:srgbClr val="242424"/>
              </a:solidFill>
              <a:effectLst/>
              <a:highlight>
                <a:srgbClr val="FFFFFF"/>
              </a:highlight>
              <a:latin typeface="Aptos" panose="020B0004020202020204" pitchFamily="34" charset="0"/>
            </a:endParaRPr>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14</a:t>
            </a:fld>
            <a:endParaRPr lang="fr-FR"/>
          </a:p>
        </p:txBody>
      </p:sp>
    </p:spTree>
    <p:extLst>
      <p:ext uri="{BB962C8B-B14F-4D97-AF65-F5344CB8AC3E}">
        <p14:creationId xmlns:p14="http://schemas.microsoft.com/office/powerpoint/2010/main" val="1411625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FR" sz="1800" b="0" i="0" dirty="0">
              <a:solidFill>
                <a:srgbClr val="242424"/>
              </a:solidFill>
              <a:effectLst/>
              <a:highlight>
                <a:srgbClr val="FFFFFF"/>
              </a:highlight>
              <a:latin typeface="Aptos" panose="020B0004020202020204" pitchFamily="34" charset="0"/>
            </a:endParaRPr>
          </a:p>
          <a:p>
            <a:pPr algn="l" fontAlgn="base"/>
            <a:endParaRPr lang="fr-FR" sz="1800" b="0" i="0" dirty="0">
              <a:solidFill>
                <a:srgbClr val="242424"/>
              </a:solidFill>
              <a:effectLst/>
              <a:highlight>
                <a:srgbClr val="FFFFFF"/>
              </a:highlight>
              <a:latin typeface="Aptos" panose="020B0004020202020204" pitchFamily="34" charset="0"/>
            </a:endParaRPr>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15</a:t>
            </a:fld>
            <a:endParaRPr lang="fr-FR"/>
          </a:p>
        </p:txBody>
      </p:sp>
    </p:spTree>
    <p:extLst>
      <p:ext uri="{BB962C8B-B14F-4D97-AF65-F5344CB8AC3E}">
        <p14:creationId xmlns:p14="http://schemas.microsoft.com/office/powerpoint/2010/main" val="1178038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fontAlgn="base"/>
            <a:endParaRPr lang="fr-FR" sz="1800" b="0" i="0" dirty="0">
              <a:solidFill>
                <a:srgbClr val="242424"/>
              </a:solidFill>
              <a:effectLst/>
              <a:highlight>
                <a:srgbClr val="FFFFFF"/>
              </a:highlight>
              <a:latin typeface="Aptos" panose="020B0004020202020204" pitchFamily="34" charset="0"/>
            </a:endParaRPr>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16</a:t>
            </a:fld>
            <a:endParaRPr lang="fr-FR"/>
          </a:p>
        </p:txBody>
      </p:sp>
    </p:spTree>
    <p:extLst>
      <p:ext uri="{BB962C8B-B14F-4D97-AF65-F5344CB8AC3E}">
        <p14:creationId xmlns:p14="http://schemas.microsoft.com/office/powerpoint/2010/main" val="3350448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17</a:t>
            </a:fld>
            <a:endParaRPr lang="fr-FR"/>
          </a:p>
        </p:txBody>
      </p:sp>
    </p:spTree>
    <p:extLst>
      <p:ext uri="{BB962C8B-B14F-4D97-AF65-F5344CB8AC3E}">
        <p14:creationId xmlns:p14="http://schemas.microsoft.com/office/powerpoint/2010/main" val="3376102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Les sérums Yon-Ka </a:t>
            </a:r>
            <a:r>
              <a:rPr lang="fr-FR" dirty="0"/>
              <a:t>et les </a:t>
            </a:r>
            <a:r>
              <a:rPr lang="fr-FR" b="1" dirty="0"/>
              <a:t>boosters Yon-Ka </a:t>
            </a:r>
            <a:r>
              <a:rPr lang="fr-FR" dirty="0"/>
              <a:t>se distinguent par leur rôle, leur concentration en principes actifs et leur mode d'utilisation, bien que les deux gammes visent à améliorer les soins quotidiens pour répondre aux besoins spécifiques de la peau.</a:t>
            </a:r>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18</a:t>
            </a:fld>
            <a:endParaRPr lang="fr-FR"/>
          </a:p>
        </p:txBody>
      </p:sp>
    </p:spTree>
    <p:extLst>
      <p:ext uri="{BB962C8B-B14F-4D97-AF65-F5344CB8AC3E}">
        <p14:creationId xmlns:p14="http://schemas.microsoft.com/office/powerpoint/2010/main" val="3833306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Principales différences</a:t>
            </a:r>
          </a:p>
          <a:p>
            <a:pPr>
              <a:buFont typeface="+mj-lt"/>
              <a:buAutoNum type="arabicPeriod"/>
            </a:pPr>
            <a:r>
              <a:rPr lang="fr-FR" b="1" dirty="0"/>
              <a:t>Utilisation </a:t>
            </a:r>
            <a:r>
              <a:rPr lang="fr-FR" dirty="0"/>
              <a:t>: les sérums sont souvent utilisés directement sur la peau sous une crème, tandis que les boosters sont ajoutés à une crème pour en augmenter les bénéfices.</a:t>
            </a:r>
          </a:p>
          <a:p>
            <a:pPr>
              <a:buFont typeface="+mj-lt"/>
              <a:buAutoNum type="arabicPeriod"/>
            </a:pPr>
            <a:r>
              <a:rPr lang="fr-FR" b="1" dirty="0"/>
              <a:t>Fonction </a:t>
            </a:r>
            <a:r>
              <a:rPr lang="fr-FR" dirty="0"/>
              <a:t>: Les sérums agissent comme des traitements intensifs spécifiques, tandis que les boosters offrent la flexibilité d'enrichir un produit de soin de temps en temps en fonction des besoins de la peau.</a:t>
            </a:r>
          </a:p>
          <a:p>
            <a:pPr>
              <a:buFont typeface="+mj-lt"/>
              <a:buAutoNum type="arabicPeriod"/>
            </a:pPr>
            <a:r>
              <a:rPr lang="fr-FR" b="1" dirty="0"/>
              <a:t>Concentration et cibles </a:t>
            </a:r>
            <a:r>
              <a:rPr lang="fr-FR" dirty="0"/>
              <a:t>: les boosters sont particulièrement concentrés pour un objectif unique, tandis que les sérums sont multi-bénéfices et peuvent cibler des problèmes complexes.</a:t>
            </a:r>
          </a:p>
          <a:p>
            <a:pPr>
              <a:buFont typeface="+mj-lt"/>
              <a:buNone/>
            </a:pPr>
            <a:endParaRPr lang="fr-FR" dirty="0"/>
          </a:p>
          <a:p>
            <a:r>
              <a:rPr lang="fr-FR" dirty="0"/>
              <a:t>En résumé, l'intégration des deux dans une routine permet une approche complémentaire : les sérums pour un traitement profond et durable, les boosters pour une réponse ajustée et immédiate en fonction des conditions externes et internes de la peau.</a:t>
            </a:r>
          </a:p>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19</a:t>
            </a:fld>
            <a:endParaRPr lang="fr-FR"/>
          </a:p>
        </p:txBody>
      </p:sp>
    </p:spTree>
    <p:extLst>
      <p:ext uri="{BB962C8B-B14F-4D97-AF65-F5344CB8AC3E}">
        <p14:creationId xmlns:p14="http://schemas.microsoft.com/office/powerpoint/2010/main" val="3855292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i="0" kern="1200" baseline="0" dirty="0">
                <a:solidFill>
                  <a:schemeClr val="tx1"/>
                </a:solidFill>
                <a:effectLst/>
                <a:latin typeface="+mn-lt"/>
                <a:ea typeface="+mn-ea"/>
                <a:cs typeface="+mn-cs"/>
              </a:rPr>
              <a:t>DEFENSE+</a:t>
            </a:r>
          </a:p>
          <a:p>
            <a:endParaRPr lang="fr-FR" sz="1200" b="1" i="0" kern="1200" baseline="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Descriptif</a:t>
            </a:r>
          </a:p>
          <a:p>
            <a:r>
              <a:rPr lang="fr-FR" sz="1200" b="0" i="0" kern="1200" dirty="0">
                <a:solidFill>
                  <a:schemeClr val="tx1"/>
                </a:solidFill>
                <a:effectLst/>
                <a:latin typeface="+mn-lt"/>
                <a:ea typeface="+mn-ea"/>
                <a:cs typeface="+mn-cs"/>
              </a:rPr>
              <a:t>Defense + est le meilleur booster anti-oxydant ! Cette huile douce et nourrissante aux polyphénols d'écorce de pin et à l'huile de grenade protège la peau contre les agressions de l'environnement (soleil, pollution, froid…) et aide à lutter contre l'apparition des signes de l’âge. On aime sa composition 100% naturelle, ses actifs apaisants, son arôme subtil où se mêle l'orange douce et la Quintessence Yon-Ka. Ajouté à sa crème de tous les jours, ce booster permet à la peau, mieux protégée, plus forte</a:t>
            </a:r>
            <a:r>
              <a:rPr lang="fr-FR" sz="1200" b="0" i="0" kern="1200" baseline="0" dirty="0">
                <a:solidFill>
                  <a:schemeClr val="tx1"/>
                </a:solidFill>
                <a:effectLst/>
                <a:latin typeface="+mn-lt"/>
                <a:ea typeface="+mn-ea"/>
                <a:cs typeface="+mn-cs"/>
              </a:rPr>
              <a:t> et </a:t>
            </a:r>
            <a:r>
              <a:rPr lang="fr-FR" sz="1200" b="0" i="0" kern="1200" dirty="0">
                <a:solidFill>
                  <a:schemeClr val="tx1"/>
                </a:solidFill>
                <a:effectLst/>
                <a:latin typeface="+mn-lt"/>
                <a:ea typeface="+mn-ea"/>
                <a:cs typeface="+mn-cs"/>
              </a:rPr>
              <a:t>de retrouver tout son éclat.</a:t>
            </a:r>
          </a:p>
          <a:p>
            <a:endParaRPr lang="fr-FR" sz="1200" i="0" u="sng" kern="120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Promesse</a:t>
            </a:r>
          </a:p>
          <a:p>
            <a:r>
              <a:rPr lang="fr-FR" sz="1200" i="0" u="none" kern="1200" dirty="0">
                <a:solidFill>
                  <a:schemeClr val="tx1"/>
                </a:solidFill>
                <a:effectLst/>
                <a:latin typeface="+mn-lt"/>
                <a:ea typeface="+mn-ea"/>
                <a:cs typeface="+mn-cs"/>
              </a:rPr>
              <a:t>Huile protectrice riche en</a:t>
            </a:r>
            <a:r>
              <a:rPr lang="fr-FR" sz="1200" i="0" u="none" kern="1200" baseline="0" dirty="0">
                <a:solidFill>
                  <a:schemeClr val="tx1"/>
                </a:solidFill>
                <a:effectLst/>
                <a:latin typeface="+mn-lt"/>
                <a:ea typeface="+mn-ea"/>
                <a:cs typeface="+mn-cs"/>
              </a:rPr>
              <a:t> anti-oxydant </a:t>
            </a:r>
          </a:p>
          <a:p>
            <a:endParaRPr lang="fr-FR" sz="1200" i="0" u="sng" kern="120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Pour qui </a:t>
            </a:r>
            <a:r>
              <a:rPr lang="fr-FR" sz="1200" i="0" u="sng" kern="1200" baseline="0" dirty="0">
                <a:solidFill>
                  <a:schemeClr val="tx1"/>
                </a:solidFill>
                <a:effectLst/>
                <a:latin typeface="+mn-lt"/>
                <a:ea typeface="+mn-ea"/>
                <a:cs typeface="+mn-cs"/>
              </a:rPr>
              <a:t>?</a:t>
            </a:r>
          </a:p>
          <a:p>
            <a:r>
              <a:rPr lang="fr-FR" sz="1200" dirty="0">
                <a:solidFill>
                  <a:prstClr val="black"/>
                </a:solidFill>
                <a:latin typeface="Century Gothic" panose="020B0502020202020204" pitchFamily="34" charset="0"/>
              </a:rPr>
              <a:t>Tous types de peaux</a:t>
            </a:r>
          </a:p>
          <a:p>
            <a:r>
              <a:rPr lang="fr-FR" sz="1200" dirty="0">
                <a:solidFill>
                  <a:prstClr val="black"/>
                </a:solidFill>
                <a:latin typeface="Century Gothic" panose="020B0502020202020204" pitchFamily="34" charset="0"/>
              </a:rPr>
              <a:t>Tous âges</a:t>
            </a:r>
          </a:p>
          <a:p>
            <a:endParaRPr lang="fr-FR" sz="1200" dirty="0">
              <a:solidFill>
                <a:prstClr val="black"/>
              </a:solidFill>
              <a:latin typeface="Century Gothic" panose="020B0502020202020204" pitchFamily="34" charset="0"/>
            </a:endParaRPr>
          </a:p>
          <a:p>
            <a:pPr lvl="0">
              <a:defRPr/>
            </a:pPr>
            <a:r>
              <a:rPr lang="fr-FR" sz="1200" dirty="0">
                <a:solidFill>
                  <a:prstClr val="black"/>
                </a:solidFill>
                <a:latin typeface="Century Gothic" panose="020B0502020202020204" pitchFamily="34" charset="0"/>
              </a:rPr>
              <a:t>«Je souhaite renforcer les défenses de ma peau contre le stress oxydatif »</a:t>
            </a:r>
          </a:p>
          <a:p>
            <a:pPr lvl="0">
              <a:defRPr/>
            </a:pPr>
            <a:r>
              <a:rPr lang="fr-FR" sz="1200" dirty="0">
                <a:solidFill>
                  <a:prstClr val="black"/>
                </a:solidFill>
                <a:latin typeface="Century Gothic" panose="020B0502020202020204" pitchFamily="34" charset="0"/>
              </a:rPr>
              <a:t>« </a:t>
            </a:r>
            <a:r>
              <a:rPr lang="fr-FR" sz="1200" dirty="0">
                <a:solidFill>
                  <a:prstClr val="black">
                    <a:lumMod val="75000"/>
                    <a:lumOff val="25000"/>
                  </a:prstClr>
                </a:solidFill>
              </a:rPr>
              <a:t>J</a:t>
            </a:r>
            <a:r>
              <a:rPr lang="fr-FR" sz="1200" dirty="0">
                <a:solidFill>
                  <a:prstClr val="black"/>
                </a:solidFill>
                <a:latin typeface="Century Gothic" panose="020B0502020202020204" pitchFamily="34" charset="0"/>
              </a:rPr>
              <a:t>’ai le teint brouillé et terne, je souhaite protéger ma peau et retrouver de l’éclat »</a:t>
            </a:r>
          </a:p>
          <a:p>
            <a:pPr lvl="0">
              <a:defRPr/>
            </a:pPr>
            <a:r>
              <a:rPr lang="fr-FR" sz="1200" dirty="0">
                <a:solidFill>
                  <a:prstClr val="black"/>
                </a:solidFill>
                <a:latin typeface="Century Gothic" panose="020B0502020202020204" pitchFamily="34" charset="0"/>
              </a:rPr>
              <a:t>« Je souhaite protéger ma peau des agressions environnementales qui accélèrent le vieillissement cutané »</a:t>
            </a:r>
          </a:p>
          <a:p>
            <a:endParaRPr lang="fr-FR" sz="1200" i="0" u="sng"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Ingrédients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Polyphénols d’écorce de pin et huile de grenade bio : anti-oxydant, prévention anti-âge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Huile de grenade : anti-oxydant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r>
              <a:rPr lang="fr-FR" sz="1200" i="0" u="sng" kern="1200" dirty="0">
                <a:solidFill>
                  <a:schemeClr val="tx1"/>
                </a:solidFill>
                <a:effectLst/>
                <a:latin typeface="+mn-lt"/>
                <a:ea typeface="+mn-ea"/>
                <a:cs typeface="+mn-cs"/>
              </a:rPr>
              <a:t>Utilisation à domicile </a:t>
            </a:r>
          </a:p>
          <a:p>
            <a:r>
              <a:rPr lang="fr-FR" sz="1200" b="0" i="0" u="none" strike="noStrike" kern="1200" dirty="0">
                <a:solidFill>
                  <a:schemeClr val="tx1"/>
                </a:solidFill>
                <a:effectLst/>
                <a:latin typeface="+mn-lt"/>
                <a:ea typeface="+mn-ea"/>
                <a:cs typeface="+mn-cs"/>
              </a:rPr>
              <a:t>Matin et/ou soir, démaquillez et nettoyez votre visage et brumisez la Lotion Yon-Ka adaptée. Mettre la crème adaptée dans le creux de votre main et ajouter 1 à 2 pompes de votre booster Défense</a:t>
            </a:r>
            <a:r>
              <a:rPr lang="fr-FR" sz="1200" b="1" i="0" u="none" strike="noStrike" kern="1200" dirty="0">
                <a:solidFill>
                  <a:schemeClr val="tx1"/>
                </a:solidFill>
                <a:effectLst/>
                <a:latin typeface="+mn-lt"/>
                <a:ea typeface="+mn-ea"/>
                <a:cs typeface="+mn-cs"/>
              </a:rPr>
              <a:t>+</a:t>
            </a:r>
            <a:r>
              <a:rPr lang="fr-FR" sz="1200" b="0" i="0" u="none" strike="noStrike" kern="1200" dirty="0">
                <a:solidFill>
                  <a:schemeClr val="tx1"/>
                </a:solidFill>
                <a:effectLst/>
                <a:latin typeface="+mn-lt"/>
                <a:ea typeface="+mn-ea"/>
                <a:cs typeface="+mn-cs"/>
              </a:rPr>
              <a:t>. Mélangez les 2 produits puis appliquez ce cocktail protecteur sur le visage et le cou.</a:t>
            </a:r>
            <a:endParaRPr lang="fr-FR" sz="1200" i="0" u="sng" kern="1200" dirty="0">
              <a:solidFill>
                <a:schemeClr val="tx1"/>
              </a:solidFill>
              <a:effectLst/>
              <a:latin typeface="+mn-lt"/>
              <a:ea typeface="+mn-ea"/>
              <a:cs typeface="+mn-cs"/>
            </a:endParaRPr>
          </a:p>
          <a:p>
            <a:endParaRPr lang="fr-FR" sz="1200" b="0" i="0" u="sng" strike="noStrike" kern="1200" dirty="0">
              <a:solidFill>
                <a:schemeClr val="tx1"/>
              </a:solidFill>
              <a:effectLst/>
              <a:latin typeface="+mn-lt"/>
              <a:ea typeface="+mn-ea"/>
              <a:cs typeface="+mn-cs"/>
            </a:endParaRPr>
          </a:p>
          <a:p>
            <a:r>
              <a:rPr lang="fr-FR" sz="1200" b="0" i="0" u="sng" strike="noStrike" kern="1200" dirty="0">
                <a:solidFill>
                  <a:schemeClr val="tx1"/>
                </a:solidFill>
                <a:effectLst/>
                <a:latin typeface="+mn-lt"/>
                <a:ea typeface="+mn-ea"/>
                <a:cs typeface="+mn-cs"/>
              </a:rPr>
              <a:t>Tips</a:t>
            </a:r>
            <a:r>
              <a:rPr lang="fr-FR" sz="1200" b="0" i="0" u="none" strike="noStrike" kern="1200" baseline="0" dirty="0">
                <a:solidFill>
                  <a:schemeClr val="tx1"/>
                </a:solidFill>
                <a:effectLst/>
                <a:latin typeface="+mn-lt"/>
                <a:ea typeface="+mn-ea"/>
                <a:cs typeface="+mn-cs"/>
              </a:rPr>
              <a:t> </a:t>
            </a:r>
          </a:p>
          <a:p>
            <a:r>
              <a:rPr lang="fr-FR" sz="1200" b="0" i="0" u="none" strike="noStrike" kern="1200" dirty="0">
                <a:solidFill>
                  <a:schemeClr val="tx1"/>
                </a:solidFill>
                <a:effectLst/>
                <a:latin typeface="+mn-lt"/>
                <a:ea typeface="+mn-ea"/>
                <a:cs typeface="+mn-cs"/>
              </a:rPr>
              <a:t>Une journée éprouvante dans un environnement « hostile» (tabac, pollution, stress) a eu raison de votre teint ? Au coucher, appliquez Défense</a:t>
            </a:r>
            <a:r>
              <a:rPr lang="fr-FR" sz="1200" b="1"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 seul pour retrouver une mine éclatante au réveil.</a:t>
            </a:r>
          </a:p>
          <a:p>
            <a:endParaRPr lang="fr-FR" sz="1200" b="0" i="0" u="sng" kern="1200" dirty="0">
              <a:solidFill>
                <a:schemeClr val="tx1"/>
              </a:solidFill>
              <a:effectLst/>
              <a:latin typeface="+mn-lt"/>
              <a:ea typeface="+mn-ea"/>
              <a:cs typeface="+mn-cs"/>
            </a:endParaRPr>
          </a:p>
          <a:p>
            <a:r>
              <a:rPr lang="fr-FR" sz="1200" b="0" i="0" u="sng" kern="1200" dirty="0">
                <a:solidFill>
                  <a:schemeClr val="tx1"/>
                </a:solidFill>
                <a:effectLst/>
                <a:latin typeface="+mn-lt"/>
                <a:ea typeface="+mn-ea"/>
                <a:cs typeface="+mn-cs"/>
              </a:rPr>
              <a:t>Les + produits</a:t>
            </a:r>
          </a:p>
          <a:p>
            <a:pPr marL="171450" indent="-171450">
              <a:buFontTx/>
              <a:buChar char="-"/>
            </a:pPr>
            <a:r>
              <a:rPr lang="fr-FR" sz="1200" b="0" i="0" kern="1200" dirty="0">
                <a:solidFill>
                  <a:schemeClr val="tx1"/>
                </a:solidFill>
                <a:effectLst/>
                <a:latin typeface="+mn-lt"/>
                <a:ea typeface="+mn-ea"/>
                <a:cs typeface="+mn-cs"/>
              </a:rPr>
              <a:t>Contient 99,9% d’ingrédients d’origine naturelle </a:t>
            </a:r>
          </a:p>
          <a:p>
            <a:pPr marL="171450" indent="-171450">
              <a:buFontTx/>
              <a:buChar char="-"/>
            </a:pPr>
            <a:r>
              <a:rPr lang="fr-FR" sz="1200" b="0" i="0" kern="1200" dirty="0">
                <a:solidFill>
                  <a:schemeClr val="tx1"/>
                </a:solidFill>
                <a:effectLst/>
                <a:latin typeface="+mn-lt"/>
                <a:ea typeface="+mn-ea"/>
                <a:cs typeface="+mn-cs"/>
              </a:rPr>
              <a:t>+75% teint lumineux</a:t>
            </a:r>
          </a:p>
          <a:p>
            <a:pPr marL="171450" indent="-171450">
              <a:buFontTx/>
              <a:buChar char="-"/>
            </a:pPr>
            <a:r>
              <a:rPr lang="fr-FR" sz="1200" b="0" i="0" kern="1200" dirty="0">
                <a:solidFill>
                  <a:schemeClr val="tx1"/>
                </a:solidFill>
                <a:effectLst/>
                <a:latin typeface="+mn-lt"/>
                <a:ea typeface="+mn-ea"/>
                <a:cs typeface="+mn-cs"/>
              </a:rPr>
              <a:t>Protège la peau de la pollution </a:t>
            </a:r>
          </a:p>
          <a:p>
            <a:pPr marL="171450" indent="-171450">
              <a:buFontTx/>
              <a:buChar char="-"/>
            </a:pPr>
            <a:r>
              <a:rPr lang="fr-FR" sz="1200" b="0" i="0" kern="1200" dirty="0">
                <a:solidFill>
                  <a:schemeClr val="tx1"/>
                </a:solidFill>
                <a:effectLst/>
                <a:latin typeface="+mn-lt"/>
                <a:ea typeface="+mn-ea"/>
                <a:cs typeface="+mn-cs"/>
              </a:rPr>
              <a:t>Le teint est lumineux et défatigué </a:t>
            </a:r>
          </a:p>
          <a:p>
            <a:pPr marL="171450" indent="-171450">
              <a:buFontTx/>
              <a:buChar char="-"/>
            </a:pPr>
            <a:r>
              <a:rPr lang="fr-FR" sz="1200" b="0" i="0" kern="1200" dirty="0">
                <a:solidFill>
                  <a:schemeClr val="tx1"/>
                </a:solidFill>
                <a:effectLst/>
                <a:latin typeface="+mn-lt"/>
                <a:ea typeface="+mn-ea"/>
                <a:cs typeface="+mn-cs"/>
              </a:rPr>
              <a:t>Convient à tout type de peau </a:t>
            </a:r>
            <a:endParaRPr lang="fr-FR" sz="1200" b="0" i="0" u="sng" kern="1200" baseline="0" dirty="0">
              <a:solidFill>
                <a:schemeClr val="tx1"/>
              </a:solidFill>
              <a:effectLst/>
              <a:latin typeface="+mn-lt"/>
              <a:ea typeface="+mn-ea"/>
              <a:cs typeface="+mn-cs"/>
            </a:endParaRPr>
          </a:p>
          <a:p>
            <a:endParaRPr lang="fr-FR" b="1" dirty="0"/>
          </a:p>
          <a:p>
            <a:r>
              <a:rPr lang="fr-FR" sz="1200" b="1" i="0" kern="1200" baseline="0" dirty="0">
                <a:solidFill>
                  <a:schemeClr val="tx1"/>
                </a:solidFill>
                <a:effectLst/>
                <a:latin typeface="+mn-lt"/>
                <a:ea typeface="+mn-ea"/>
                <a:cs typeface="+mn-cs"/>
              </a:rPr>
              <a:t>HYDRA+</a:t>
            </a:r>
          </a:p>
          <a:p>
            <a:endParaRPr lang="fr-FR" sz="1200" b="1" i="0" kern="1200" baseline="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Descriptif</a:t>
            </a:r>
          </a:p>
          <a:p>
            <a:r>
              <a:rPr lang="fr-FR" sz="1200" b="0" i="0" kern="1200" dirty="0">
                <a:solidFill>
                  <a:schemeClr val="tx1"/>
                </a:solidFill>
                <a:effectLst/>
                <a:latin typeface="+mn-lt"/>
                <a:ea typeface="+mn-ea"/>
                <a:cs typeface="+mn-cs"/>
              </a:rPr>
              <a:t>Excellent booster pour toutes les peaux déshydratées, Hydra + atténue immédiatement tiraillements et rugosités ! Ultra-hydratant, </a:t>
            </a:r>
            <a:r>
              <a:rPr lang="fr-FR" sz="1200" b="0" i="0" kern="1200" dirty="0" err="1">
                <a:solidFill>
                  <a:schemeClr val="tx1"/>
                </a:solidFill>
                <a:effectLst/>
                <a:latin typeface="+mn-lt"/>
                <a:ea typeface="+mn-ea"/>
                <a:cs typeface="+mn-cs"/>
              </a:rPr>
              <a:t>polyvitaminé</a:t>
            </a:r>
            <a:r>
              <a:rPr lang="fr-FR" sz="1200" b="0" i="0" kern="1200" dirty="0">
                <a:solidFill>
                  <a:schemeClr val="tx1"/>
                </a:solidFill>
                <a:effectLst/>
                <a:latin typeface="+mn-lt"/>
                <a:ea typeface="+mn-ea"/>
                <a:cs typeface="+mn-cs"/>
              </a:rPr>
              <a:t>, quelques gouttes ajoutées à la crème de jour ou de nuit suffisent pour personnaliser votre soin au gré de vos besoins. Très vite, la peau s'assouplit, se rééquilibre et retrouve toute sa luminosité. On adore sa senteur de cassis 100% naturelle et la rapidité avec laquelle la peau gagne en douceur, en confort et en éclat.</a:t>
            </a:r>
          </a:p>
          <a:p>
            <a:endParaRPr lang="fr-FR" sz="1200" i="0" u="sng" kern="120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Promesse</a:t>
            </a:r>
          </a:p>
          <a:p>
            <a:r>
              <a:rPr lang="fr-FR" sz="1200" i="0" u="none" kern="1200" dirty="0">
                <a:solidFill>
                  <a:schemeClr val="tx1"/>
                </a:solidFill>
                <a:effectLst/>
                <a:latin typeface="+mn-lt"/>
                <a:ea typeface="+mn-ea"/>
                <a:cs typeface="+mn-cs"/>
              </a:rPr>
              <a:t>Solution ultra-hydratante</a:t>
            </a:r>
          </a:p>
          <a:p>
            <a:endParaRPr lang="fr-FR" sz="1200" i="0" u="sng" kern="120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Pour qui </a:t>
            </a:r>
            <a:r>
              <a:rPr lang="fr-FR" sz="1200" i="0" u="sng" kern="1200" baseline="0" dirty="0">
                <a:solidFill>
                  <a:schemeClr val="tx1"/>
                </a:solidFill>
                <a:effectLst/>
                <a:latin typeface="+mn-lt"/>
                <a:ea typeface="+mn-ea"/>
                <a:cs typeface="+mn-cs"/>
              </a:rPr>
              <a:t>?</a:t>
            </a:r>
          </a:p>
          <a:p>
            <a:r>
              <a:rPr lang="fr-FR" sz="1200" dirty="0">
                <a:solidFill>
                  <a:prstClr val="black"/>
                </a:solidFill>
                <a:latin typeface="Century Gothic" panose="020B0502020202020204" pitchFamily="34" charset="0"/>
              </a:rPr>
              <a:t>Peaux déshydratées et sensibles</a:t>
            </a:r>
          </a:p>
          <a:p>
            <a:r>
              <a:rPr lang="fr-FR" sz="1200" dirty="0">
                <a:solidFill>
                  <a:prstClr val="black"/>
                </a:solidFill>
                <a:latin typeface="Century Gothic" panose="020B0502020202020204" pitchFamily="34" charset="0"/>
              </a:rPr>
              <a:t>Tous âges</a:t>
            </a:r>
          </a:p>
          <a:p>
            <a:endParaRPr lang="fr-FR" sz="1200" dirty="0">
              <a:solidFill>
                <a:prstClr val="black"/>
              </a:solidFill>
              <a:latin typeface="Century Gothic" panose="020B0502020202020204" pitchFamily="34" charset="0"/>
            </a:endParaRPr>
          </a:p>
          <a:p>
            <a:pPr lvl="0">
              <a:defRPr/>
            </a:pPr>
            <a:r>
              <a:rPr lang="fr-FR" sz="1200" dirty="0">
                <a:solidFill>
                  <a:prstClr val="black"/>
                </a:solidFill>
                <a:latin typeface="Century Gothic" panose="020B0502020202020204" pitchFamily="34" charset="0"/>
              </a:rPr>
              <a:t>« Après l’été, j’ai l’impression que ma crème ne me suffit plus »</a:t>
            </a:r>
          </a:p>
          <a:p>
            <a:pPr lvl="0">
              <a:defRPr/>
            </a:pPr>
            <a:r>
              <a:rPr lang="fr-FR" sz="1200" dirty="0">
                <a:solidFill>
                  <a:prstClr val="black"/>
                </a:solidFill>
                <a:latin typeface="Century Gothic" panose="020B0502020202020204" pitchFamily="34" charset="0"/>
              </a:rPr>
              <a:t>« J’ai la peau mixte mais ma peau tire »</a:t>
            </a:r>
          </a:p>
          <a:p>
            <a:endParaRPr lang="fr-FR" sz="1200" i="0" u="sng"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Ingrédients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PCA : hydratant (acide pyrrolidone carboxylique)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Glycérine végétale : hydratant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Cassis et framboise :  apaisant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r>
              <a:rPr lang="fr-FR" sz="1200" i="0" u="sng" kern="1200" dirty="0">
                <a:solidFill>
                  <a:schemeClr val="tx1"/>
                </a:solidFill>
                <a:effectLst/>
                <a:latin typeface="+mn-lt"/>
                <a:ea typeface="+mn-ea"/>
                <a:cs typeface="+mn-cs"/>
              </a:rPr>
              <a:t>Utilisation à domicile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Matin et/ou soir après le nettoyage/démaquillage et la brumisation de la</a:t>
            </a:r>
            <a:r>
              <a:rPr lang="fr-FR" sz="1200" b="1"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Lotion Yon-Ka adaptée, améliorez l'hydratation de votre peau en personnalisant votre soin traitant avec le booster</a:t>
            </a:r>
            <a:r>
              <a:rPr lang="fr-FR" sz="1200" b="1"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Hydra</a:t>
            </a:r>
            <a:r>
              <a:rPr lang="fr-FR" sz="1200" b="1"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 Selon les besoins de votre peau, déposez une noisette de votre crème habituelle dans le creux de votre main. Ajoutez 1 à 2 pompes d'Hydra </a:t>
            </a:r>
            <a:r>
              <a:rPr lang="fr-FR" sz="1200" b="1" i="0" u="none" strike="noStrike" kern="1200" dirty="0">
                <a:solidFill>
                  <a:schemeClr val="tx1"/>
                </a:solidFill>
                <a:effectLst/>
                <a:latin typeface="+mn-lt"/>
                <a:ea typeface="+mn-ea"/>
                <a:cs typeface="+mn-cs"/>
              </a:rPr>
              <a:t>+</a:t>
            </a:r>
            <a:r>
              <a:rPr lang="fr-FR" sz="1200" b="0" i="0" u="none" strike="noStrike" kern="1200" dirty="0">
                <a:solidFill>
                  <a:schemeClr val="tx1"/>
                </a:solidFill>
                <a:effectLst/>
                <a:latin typeface="+mn-lt"/>
                <a:ea typeface="+mn-ea"/>
                <a:cs typeface="+mn-cs"/>
              </a:rPr>
              <a:t>. Mélangez les 2 produits et appliquez l'ensemble sur le visage et le cou.</a:t>
            </a:r>
            <a:r>
              <a:rPr lang="fr-FR" sz="1200" b="1" i="0" u="none" strike="noStrike" kern="1200" dirty="0">
                <a:solidFill>
                  <a:schemeClr val="tx1"/>
                </a:solidFill>
                <a:effectLst/>
                <a:latin typeface="+mn-lt"/>
                <a:ea typeface="+mn-ea"/>
                <a:cs typeface="+mn-cs"/>
              </a:rPr>
              <a:t> </a:t>
            </a:r>
            <a:endParaRPr lang="fr-FR" sz="1200" b="0" i="0" u="none" strike="noStrike" kern="1200" dirty="0">
              <a:solidFill>
                <a:schemeClr val="tx1"/>
              </a:solidFill>
              <a:effectLst/>
              <a:latin typeface="+mn-lt"/>
              <a:ea typeface="+mn-ea"/>
              <a:cs typeface="+mn-cs"/>
            </a:endParaRPr>
          </a:p>
          <a:p>
            <a:endParaRPr lang="fr-FR" sz="1200" i="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u="sng" kern="1200" dirty="0">
                <a:solidFill>
                  <a:schemeClr val="tx1"/>
                </a:solidFill>
                <a:effectLst/>
                <a:latin typeface="+mn-lt"/>
                <a:ea typeface="+mn-ea"/>
                <a:cs typeface="+mn-cs"/>
              </a:rPr>
              <a:t>Utilisation en salle de soin</a:t>
            </a:r>
          </a:p>
          <a:p>
            <a:pPr lvl="0">
              <a:defRPr/>
            </a:pPr>
            <a:r>
              <a:rPr lang="fr-FR" sz="1200" dirty="0">
                <a:solidFill>
                  <a:prstClr val="black"/>
                </a:solidFill>
                <a:latin typeface="Century Gothic" panose="020B0502020202020204" pitchFamily="34" charset="0"/>
              </a:rPr>
              <a:t>- Extraction des comédons</a:t>
            </a:r>
          </a:p>
          <a:p>
            <a:pPr lvl="0">
              <a:spcAft>
                <a:spcPts val="600"/>
              </a:spcAft>
              <a:defRPr/>
            </a:pPr>
            <a:r>
              <a:rPr lang="fr-FR" sz="1200" dirty="0">
                <a:solidFill>
                  <a:prstClr val="black"/>
                </a:solidFill>
                <a:latin typeface="Century Gothic" panose="020B0502020202020204" pitchFamily="34" charset="0"/>
              </a:rPr>
              <a:t>-</a:t>
            </a:r>
            <a:r>
              <a:rPr lang="fr-FR" sz="1200" baseline="0" dirty="0">
                <a:solidFill>
                  <a:prstClr val="black"/>
                </a:solidFill>
                <a:latin typeface="Century Gothic" panose="020B0502020202020204" pitchFamily="34" charset="0"/>
              </a:rPr>
              <a:t> </a:t>
            </a:r>
            <a:r>
              <a:rPr lang="fr-FR" sz="1200" dirty="0">
                <a:solidFill>
                  <a:prstClr val="black"/>
                </a:solidFill>
                <a:latin typeface="Century Gothic" panose="020B0502020202020204" pitchFamily="34" charset="0"/>
              </a:rPr>
              <a:t>Fin de soin mélangé à la crème adaptée Yon-Ka</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u="sng" strike="noStrike" kern="1200" dirty="0">
              <a:solidFill>
                <a:schemeClr val="tx1"/>
              </a:solidFill>
              <a:effectLst/>
              <a:latin typeface="+mn-lt"/>
              <a:ea typeface="+mn-ea"/>
              <a:cs typeface="+mn-cs"/>
            </a:endParaRPr>
          </a:p>
          <a:p>
            <a:r>
              <a:rPr lang="fr-FR" sz="1200" b="0" i="0" u="sng" strike="noStrike" kern="1200" dirty="0">
                <a:solidFill>
                  <a:schemeClr val="tx1"/>
                </a:solidFill>
                <a:effectLst/>
                <a:latin typeface="+mn-lt"/>
                <a:ea typeface="+mn-ea"/>
                <a:cs typeface="+mn-cs"/>
              </a:rPr>
              <a:t>Tips</a:t>
            </a:r>
            <a:r>
              <a:rPr lang="fr-FR" sz="1200" b="0" i="0" u="none" strike="noStrike" kern="1200" baseline="0" dirty="0">
                <a:solidFill>
                  <a:schemeClr val="tx1"/>
                </a:solidFill>
                <a:effectLst/>
                <a:latin typeface="+mn-lt"/>
                <a:ea typeface="+mn-ea"/>
                <a:cs typeface="+mn-cs"/>
              </a:rPr>
              <a:t> </a:t>
            </a:r>
          </a:p>
          <a:p>
            <a:r>
              <a:rPr lang="fr-FR" sz="1200" b="0" i="0" u="none" strike="noStrike" kern="1200" dirty="0">
                <a:solidFill>
                  <a:schemeClr val="tx1"/>
                </a:solidFill>
                <a:effectLst/>
                <a:latin typeface="+mn-lt"/>
                <a:ea typeface="+mn-ea"/>
                <a:cs typeface="+mn-cs"/>
              </a:rPr>
              <a:t>Hydra</a:t>
            </a:r>
            <a:r>
              <a:rPr lang="fr-FR" sz="1200" b="1"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 associé à votre crème habituelle vous aidera également à fixer votre maquillage.</a:t>
            </a:r>
          </a:p>
          <a:p>
            <a:endParaRPr lang="fr-FR" sz="1200" b="0" i="0" u="none" strike="noStrike" kern="1200" baseline="0" dirty="0">
              <a:solidFill>
                <a:schemeClr val="tx1"/>
              </a:solidFill>
              <a:effectLst/>
              <a:latin typeface="+mn-lt"/>
              <a:ea typeface="+mn-ea"/>
              <a:cs typeface="+mn-cs"/>
            </a:endParaRPr>
          </a:p>
          <a:p>
            <a:r>
              <a:rPr lang="fr-FR" sz="1200" b="0" i="0" u="sng" kern="1200" dirty="0">
                <a:solidFill>
                  <a:schemeClr val="tx1"/>
                </a:solidFill>
                <a:effectLst/>
                <a:latin typeface="+mn-lt"/>
                <a:ea typeface="+mn-ea"/>
                <a:cs typeface="+mn-cs"/>
              </a:rPr>
              <a:t>Les + produits</a:t>
            </a:r>
          </a:p>
          <a:p>
            <a:pPr marL="171450" indent="-171450">
              <a:buFontTx/>
              <a:buChar char="-"/>
            </a:pPr>
            <a:r>
              <a:rPr lang="fr-FR" sz="1200" b="0" i="0" u="none" strike="noStrike" kern="1200" dirty="0">
                <a:solidFill>
                  <a:schemeClr val="tx1"/>
                </a:solidFill>
                <a:effectLst/>
                <a:latin typeface="+mn-lt"/>
                <a:ea typeface="+mn-ea"/>
                <a:cs typeface="+mn-cs"/>
              </a:rPr>
              <a:t>Contient 94% d’ingrédients d’origine naturelle </a:t>
            </a:r>
          </a:p>
          <a:p>
            <a:pPr marL="171450" indent="-171450">
              <a:buFontTx/>
              <a:buChar char="-"/>
            </a:pPr>
            <a:r>
              <a:rPr lang="fr-FR" sz="1200" b="0" i="0" u="none" strike="noStrike" kern="1200" dirty="0">
                <a:solidFill>
                  <a:schemeClr val="tx1"/>
                </a:solidFill>
                <a:effectLst/>
                <a:latin typeface="+mn-lt"/>
                <a:ea typeface="+mn-ea"/>
                <a:cs typeface="+mn-cs"/>
              </a:rPr>
              <a:t>+30% d’hydratation</a:t>
            </a:r>
          </a:p>
          <a:p>
            <a:pPr marL="171450" indent="-171450">
              <a:buFontTx/>
              <a:buChar char="-"/>
            </a:pPr>
            <a:r>
              <a:rPr lang="fr-FR" sz="1200" b="0" i="0" u="none" strike="noStrike" kern="1200" dirty="0">
                <a:solidFill>
                  <a:schemeClr val="tx1"/>
                </a:solidFill>
                <a:effectLst/>
                <a:latin typeface="+mn-lt"/>
                <a:ea typeface="+mn-ea"/>
                <a:cs typeface="+mn-cs"/>
              </a:rPr>
              <a:t>La peau est assouplie, réconfortée et lumineuse </a:t>
            </a:r>
          </a:p>
          <a:p>
            <a:pPr marL="171450" indent="-171450">
              <a:buFontTx/>
              <a:buChar char="-"/>
            </a:pPr>
            <a:r>
              <a:rPr lang="fr-FR" sz="1200" b="0" i="0" u="none" strike="noStrike" kern="1200" dirty="0">
                <a:solidFill>
                  <a:schemeClr val="tx1"/>
                </a:solidFill>
                <a:effectLst/>
                <a:latin typeface="+mn-lt"/>
                <a:ea typeface="+mn-ea"/>
                <a:cs typeface="+mn-cs"/>
              </a:rPr>
              <a:t>Suractive et personnalise votre soin de jour et de nuit</a:t>
            </a:r>
          </a:p>
          <a:p>
            <a:pPr marL="171450" indent="-171450">
              <a:buFontTx/>
              <a:buChar char="-"/>
            </a:pPr>
            <a:endParaRPr lang="fr-FR" sz="1200" b="0" i="0" u="sng" kern="1200" baseline="0" dirty="0">
              <a:solidFill>
                <a:schemeClr val="tx1"/>
              </a:solidFill>
              <a:effectLst/>
              <a:latin typeface="+mn-lt"/>
              <a:ea typeface="+mn-ea"/>
              <a:cs typeface="+mn-cs"/>
            </a:endParaRPr>
          </a:p>
          <a:p>
            <a:r>
              <a:rPr lang="fr-FR" sz="1200" b="1" i="0" kern="1200" baseline="0" dirty="0">
                <a:solidFill>
                  <a:schemeClr val="tx1"/>
                </a:solidFill>
                <a:effectLst/>
                <a:latin typeface="+mn-lt"/>
                <a:ea typeface="+mn-ea"/>
                <a:cs typeface="+mn-cs"/>
              </a:rPr>
              <a:t>NUTRI+</a:t>
            </a:r>
          </a:p>
          <a:p>
            <a:endParaRPr lang="fr-FR" sz="1200" i="0" kern="1200" baseline="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Descriptif</a:t>
            </a:r>
          </a:p>
          <a:p>
            <a:r>
              <a:rPr lang="fr-FR" sz="1200" b="0" i="0" kern="1200" dirty="0">
                <a:solidFill>
                  <a:schemeClr val="tx1"/>
                </a:solidFill>
                <a:effectLst/>
                <a:latin typeface="+mn-lt"/>
                <a:ea typeface="+mn-ea"/>
                <a:cs typeface="+mn-cs"/>
              </a:rPr>
              <a:t>Nutri + est le meilleur booster des peaux sèches et de toutes les peaux en baisse de forme ! Véritable soin SOS, cette huile énergisante, gorgée de vitamines E et F, nourrit et revitalise les peaux malmenées par les agressions du quotidien (climat, fatigue, pollution…). Quelques gouttes ajoutées à votre crème de jour ou de nuit suffisent à personnaliser votre soin au gré de vos besoins pour apporter à la peau, confort, tonus et éclat. On adore son action régénérante et la senteur aromatique vivifiante des 5 huiles essentielles de la Quintessence Yon-Ka.</a:t>
            </a:r>
          </a:p>
          <a:p>
            <a:endParaRPr lang="fr-FR" sz="1200" i="0" u="sng" kern="120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Promesse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solidFill>
                  <a:prstClr val="black"/>
                </a:solidFill>
                <a:latin typeface="Century Gothic" panose="020B0502020202020204" pitchFamily="34" charset="0"/>
              </a:rPr>
              <a:t>Huile nutri-énergisante</a:t>
            </a:r>
          </a:p>
          <a:p>
            <a:endParaRPr lang="fr-FR" sz="1200" i="0" u="sng" kern="120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Pour qui </a:t>
            </a:r>
            <a:r>
              <a:rPr lang="fr-FR" sz="1200" i="0" u="sng" kern="1200" baseline="0" dirty="0">
                <a:solidFill>
                  <a:schemeClr val="tx1"/>
                </a:solidFill>
                <a:effectLst/>
                <a:latin typeface="+mn-lt"/>
                <a:ea typeface="+mn-ea"/>
                <a:cs typeface="+mn-cs"/>
              </a:rPr>
              <a:t>?</a:t>
            </a:r>
          </a:p>
          <a:p>
            <a:r>
              <a:rPr lang="fr-FR" sz="1200" dirty="0">
                <a:solidFill>
                  <a:prstClr val="black"/>
                </a:solidFill>
                <a:latin typeface="Century Gothic" panose="020B0502020202020204" pitchFamily="34" charset="0"/>
              </a:rPr>
              <a:t>Tous types de peaux, apprécié des peaux sèches et sensibilisées</a:t>
            </a:r>
          </a:p>
          <a:p>
            <a:r>
              <a:rPr lang="fr-FR" sz="1200" dirty="0">
                <a:solidFill>
                  <a:prstClr val="black"/>
                </a:solidFill>
                <a:latin typeface="Century Gothic" panose="020B0502020202020204" pitchFamily="34" charset="0"/>
              </a:rPr>
              <a:t>Tous âges</a:t>
            </a:r>
          </a:p>
          <a:p>
            <a:pPr lvl="0">
              <a:defRPr/>
            </a:pPr>
            <a:endParaRPr lang="fr-FR" dirty="0">
              <a:solidFill>
                <a:prstClr val="black"/>
              </a:solidFill>
              <a:latin typeface="Century Gothic" panose="020B0502020202020204" pitchFamily="34" charset="0"/>
            </a:endParaRPr>
          </a:p>
          <a:p>
            <a:pPr lvl="0">
              <a:defRPr/>
            </a:pPr>
            <a:r>
              <a:rPr lang="fr-FR" sz="1200" dirty="0">
                <a:solidFill>
                  <a:prstClr val="black"/>
                </a:solidFill>
                <a:latin typeface="Century Gothic" panose="020B0502020202020204" pitchFamily="34" charset="0"/>
              </a:rPr>
              <a:t>« L’hiver approche et je sens que ma peau tire, manque de confort et elle est rêche au toucher »</a:t>
            </a:r>
          </a:p>
          <a:p>
            <a:pPr lvl="0">
              <a:defRPr/>
            </a:pPr>
            <a:r>
              <a:rPr lang="fr-FR" sz="1200" dirty="0">
                <a:solidFill>
                  <a:prstClr val="black"/>
                </a:solidFill>
                <a:latin typeface="Century Gothic" panose="020B0502020202020204" pitchFamily="34" charset="0"/>
              </a:rPr>
              <a:t>« Aux changements de saisons, ma peau semble fatiguée, j’aimerais lui apporter un peu plus d’énergie »</a:t>
            </a:r>
          </a:p>
          <a:p>
            <a:endParaRPr lang="fr-FR" sz="1200" i="0" u="sng"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Ingrédients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Huile de germes de céréales : nourrissant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solidFill>
                  <a:schemeClr val="tx1">
                    <a:lumMod val="85000"/>
                    <a:lumOff val="15000"/>
                  </a:schemeClr>
                </a:solidFill>
              </a:rPr>
              <a:t>Vitamine E et  F (issue de l’huile de lin, de soja et de tournesol) : anti-déshydratant</a:t>
            </a:r>
            <a:endPar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r>
              <a:rPr lang="fr-FR" sz="1200" i="0" u="sng" kern="1200" dirty="0">
                <a:solidFill>
                  <a:schemeClr val="tx1"/>
                </a:solidFill>
                <a:effectLst/>
                <a:latin typeface="+mn-lt"/>
                <a:ea typeface="+mn-ea"/>
                <a:cs typeface="+mn-cs"/>
              </a:rPr>
              <a:t>Utilisation à domicile </a:t>
            </a:r>
          </a:p>
          <a:p>
            <a:r>
              <a:rPr lang="fr-FR" sz="1200" b="0" i="0" u="none" strike="noStrike" kern="1200" dirty="0">
                <a:solidFill>
                  <a:schemeClr val="tx1"/>
                </a:solidFill>
                <a:effectLst/>
                <a:latin typeface="+mn-lt"/>
                <a:ea typeface="+mn-ea"/>
                <a:cs typeface="+mn-cs"/>
              </a:rPr>
              <a:t>Matin et/ou soir après le démaquillage/nettoyage et la brumisation de la Lotion Yon-Ka adaptée, dans le creux de la main, mélangez à votre crème traitante habituelle 1 à 2 pompes de Nutri </a:t>
            </a:r>
            <a:r>
              <a:rPr lang="fr-FR" sz="1200" b="1"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Faites pénétrer ce cocktail nutritif par effleurages sur le visage et le cou. Nutri </a:t>
            </a:r>
            <a:r>
              <a:rPr lang="fr-FR" sz="1200" b="1" i="0" u="none" strike="noStrike" kern="1200" dirty="0">
                <a:solidFill>
                  <a:schemeClr val="tx1"/>
                </a:solidFill>
                <a:effectLst/>
                <a:latin typeface="+mn-lt"/>
                <a:ea typeface="+mn-ea"/>
                <a:cs typeface="+mn-cs"/>
              </a:rPr>
              <a:t>+</a:t>
            </a:r>
            <a:r>
              <a:rPr lang="fr-FR" sz="1200" b="0" i="0" u="none" strike="noStrike" kern="1200" dirty="0">
                <a:solidFill>
                  <a:schemeClr val="tx1"/>
                </a:solidFill>
                <a:effectLst/>
                <a:latin typeface="+mn-lt"/>
                <a:ea typeface="+mn-ea"/>
                <a:cs typeface="+mn-cs"/>
              </a:rPr>
              <a:t> aide à nourrir et régénérer la peau et s'adresse aussi bien aux peaux sèches qu'aux peaux grasses. Il favorise l'équilibre du film </a:t>
            </a:r>
            <a:r>
              <a:rPr lang="fr-FR" sz="1200" b="0" i="0" u="none" strike="noStrike" kern="1200" dirty="0" err="1">
                <a:solidFill>
                  <a:schemeClr val="tx1"/>
                </a:solidFill>
                <a:effectLst/>
                <a:latin typeface="+mn-lt"/>
                <a:ea typeface="+mn-ea"/>
                <a:cs typeface="+mn-cs"/>
              </a:rPr>
              <a:t>hydro-lipidique</a:t>
            </a:r>
            <a:r>
              <a:rPr lang="fr-FR" sz="1200" b="0" i="0" u="none" strike="noStrike" kern="1200" dirty="0">
                <a:solidFill>
                  <a:schemeClr val="tx1"/>
                </a:solidFill>
                <a:effectLst/>
                <a:latin typeface="+mn-lt"/>
                <a:ea typeface="+mn-ea"/>
                <a:cs typeface="+mn-cs"/>
              </a:rPr>
              <a:t> et permet de réaliser un véritable soin sur mesure. Il atténue les effets desséchants du soleil, du froid, du vent et de certains traitements qui peuvent avoir agressé ou décapé la peau. </a:t>
            </a:r>
            <a:endParaRPr lang="fr-FR" sz="1200" i="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u="sng" kern="1200" dirty="0">
                <a:solidFill>
                  <a:schemeClr val="tx1"/>
                </a:solidFill>
                <a:effectLst/>
                <a:latin typeface="+mn-lt"/>
                <a:ea typeface="+mn-ea"/>
                <a:cs typeface="+mn-cs"/>
              </a:rPr>
              <a:t>Utilisation en salle de soin</a:t>
            </a:r>
          </a:p>
          <a:p>
            <a:pPr lvl="0">
              <a:defRPr/>
            </a:pPr>
            <a:r>
              <a:rPr lang="fr-FR" sz="1200" dirty="0">
                <a:solidFill>
                  <a:prstClr val="black"/>
                </a:solidFill>
                <a:latin typeface="Century Gothic" panose="020B0502020202020204" pitchFamily="34" charset="0"/>
              </a:rPr>
              <a:t>-</a:t>
            </a:r>
            <a:r>
              <a:rPr lang="fr-FR" sz="1200" baseline="0" dirty="0">
                <a:solidFill>
                  <a:prstClr val="black"/>
                </a:solidFill>
                <a:latin typeface="Century Gothic" panose="020B0502020202020204" pitchFamily="34" charset="0"/>
              </a:rPr>
              <a:t> </a:t>
            </a:r>
            <a:r>
              <a:rPr lang="fr-FR" sz="1200" dirty="0">
                <a:solidFill>
                  <a:prstClr val="black"/>
                </a:solidFill>
                <a:latin typeface="Century Gothic" panose="020B0502020202020204" pitchFamily="34" charset="0"/>
              </a:rPr>
              <a:t>Massage</a:t>
            </a:r>
          </a:p>
          <a:p>
            <a:pPr lvl="0">
              <a:defRPr/>
            </a:pPr>
            <a:r>
              <a:rPr lang="fr-FR" sz="1200" dirty="0">
                <a:solidFill>
                  <a:prstClr val="black"/>
                </a:solidFill>
                <a:latin typeface="Century Gothic" panose="020B0502020202020204" pitchFamily="34" charset="0"/>
              </a:rPr>
              <a:t>-</a:t>
            </a:r>
            <a:r>
              <a:rPr lang="fr-FR" sz="1200" baseline="0" dirty="0">
                <a:solidFill>
                  <a:prstClr val="black"/>
                </a:solidFill>
                <a:latin typeface="Century Gothic" panose="020B0502020202020204" pitchFamily="34" charset="0"/>
              </a:rPr>
              <a:t> </a:t>
            </a:r>
            <a:r>
              <a:rPr lang="fr-FR" sz="1200" dirty="0">
                <a:solidFill>
                  <a:prstClr val="black"/>
                </a:solidFill>
                <a:latin typeface="Century Gothic" panose="020B0502020202020204" pitchFamily="34" charset="0"/>
              </a:rPr>
              <a:t>Fin de soin mélangé à la crème adaptée Yon-Ka</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u="sng" strike="noStrike" kern="1200" dirty="0">
              <a:solidFill>
                <a:schemeClr val="tx1"/>
              </a:solidFill>
              <a:effectLst/>
              <a:latin typeface="+mn-lt"/>
              <a:ea typeface="+mn-ea"/>
              <a:cs typeface="+mn-cs"/>
            </a:endParaRPr>
          </a:p>
          <a:p>
            <a:r>
              <a:rPr lang="fr-FR" sz="1200" b="0" i="0" u="sng" strike="noStrike" kern="1200" dirty="0">
                <a:solidFill>
                  <a:schemeClr val="tx1"/>
                </a:solidFill>
                <a:effectLst/>
                <a:latin typeface="+mn-lt"/>
                <a:ea typeface="+mn-ea"/>
                <a:cs typeface="+mn-cs"/>
              </a:rPr>
              <a:t>Tips</a:t>
            </a:r>
            <a:r>
              <a:rPr lang="fr-FR" sz="1200" b="0" i="0" u="none" strike="noStrike" kern="1200" baseline="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Il</a:t>
            </a:r>
            <a:r>
              <a:rPr lang="fr-FR" sz="1200" b="0" i="0" u="none" strike="noStrike" kern="1200" baseline="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peut s'utiliser seul le soir</a:t>
            </a:r>
            <a:endParaRPr lang="fr-FR" sz="1200" i="0" u="sng" kern="1200" dirty="0">
              <a:solidFill>
                <a:schemeClr val="tx1"/>
              </a:solidFill>
              <a:effectLst/>
              <a:latin typeface="+mn-lt"/>
              <a:ea typeface="+mn-ea"/>
              <a:cs typeface="+mn-cs"/>
            </a:endParaRPr>
          </a:p>
          <a:p>
            <a:endParaRPr lang="fr-FR" sz="1200" b="0" i="0" u="none" strike="noStrike" kern="1200" baseline="0" dirty="0">
              <a:solidFill>
                <a:schemeClr val="tx1"/>
              </a:solidFill>
              <a:effectLst/>
              <a:latin typeface="+mn-lt"/>
              <a:ea typeface="+mn-ea"/>
              <a:cs typeface="+mn-cs"/>
            </a:endParaRPr>
          </a:p>
          <a:p>
            <a:r>
              <a:rPr lang="fr-FR" sz="1200" b="0" i="0" u="sng" kern="1200" dirty="0">
                <a:solidFill>
                  <a:schemeClr val="tx1"/>
                </a:solidFill>
                <a:effectLst/>
                <a:latin typeface="+mn-lt"/>
                <a:ea typeface="+mn-ea"/>
                <a:cs typeface="+mn-cs"/>
              </a:rPr>
              <a:t>Les + produits</a:t>
            </a:r>
          </a:p>
          <a:p>
            <a:pPr marL="171450" indent="-171450">
              <a:buFontTx/>
              <a:buChar char="-"/>
            </a:pPr>
            <a:r>
              <a:rPr lang="fr-FR" sz="1200" b="0" i="0" u="none" strike="noStrike" kern="1200" dirty="0">
                <a:solidFill>
                  <a:schemeClr val="tx1"/>
                </a:solidFill>
                <a:effectLst/>
                <a:latin typeface="+mn-lt"/>
                <a:ea typeface="+mn-ea"/>
                <a:cs typeface="+mn-cs"/>
              </a:rPr>
              <a:t>Contient 99,8% d’ingrédients d’origine naturelle</a:t>
            </a:r>
          </a:p>
          <a:p>
            <a:pPr marL="171450" indent="-171450">
              <a:buFontTx/>
              <a:buChar char="-"/>
            </a:pPr>
            <a:r>
              <a:rPr lang="fr-FR" sz="1200" b="0" i="0" u="none" strike="noStrike" kern="1200" dirty="0">
                <a:solidFill>
                  <a:schemeClr val="tx1"/>
                </a:solidFill>
                <a:effectLst/>
                <a:latin typeface="+mn-lt"/>
                <a:ea typeface="+mn-ea"/>
                <a:cs typeface="+mn-cs"/>
              </a:rPr>
              <a:t>+89%</a:t>
            </a:r>
            <a:r>
              <a:rPr lang="fr-FR" sz="1200" b="0" i="0" u="none" strike="noStrike" kern="1200" baseline="0" dirty="0">
                <a:solidFill>
                  <a:schemeClr val="tx1"/>
                </a:solidFill>
                <a:effectLst/>
                <a:latin typeface="+mn-lt"/>
                <a:ea typeface="+mn-ea"/>
                <a:cs typeface="+mn-cs"/>
              </a:rPr>
              <a:t> peau nourrie</a:t>
            </a:r>
            <a:endParaRPr lang="fr-FR" sz="1200" b="0" i="0" u="none" strike="noStrike" kern="1200" dirty="0">
              <a:solidFill>
                <a:schemeClr val="tx1"/>
              </a:solidFill>
              <a:effectLst/>
              <a:latin typeface="+mn-lt"/>
              <a:ea typeface="+mn-ea"/>
              <a:cs typeface="+mn-cs"/>
            </a:endParaRPr>
          </a:p>
          <a:p>
            <a:pPr marL="171450" indent="-171450">
              <a:buFontTx/>
              <a:buChar char="-"/>
            </a:pPr>
            <a:r>
              <a:rPr lang="fr-FR" sz="1200" b="0" i="0" u="none" strike="noStrike" kern="1200" dirty="0">
                <a:solidFill>
                  <a:schemeClr val="tx1"/>
                </a:solidFill>
                <a:effectLst/>
                <a:latin typeface="+mn-lt"/>
                <a:ea typeface="+mn-ea"/>
                <a:cs typeface="+mn-cs"/>
              </a:rPr>
              <a:t>Nourrit intensément, booste les soins de jour et de nuit </a:t>
            </a:r>
          </a:p>
          <a:p>
            <a:pPr marL="171450" indent="-171450">
              <a:buFontTx/>
              <a:buChar char="-"/>
            </a:pPr>
            <a:r>
              <a:rPr lang="fr-FR" sz="1200" b="0" i="0" u="none" strike="noStrike" kern="1200" dirty="0">
                <a:solidFill>
                  <a:schemeClr val="tx1"/>
                </a:solidFill>
                <a:effectLst/>
                <a:latin typeface="+mn-lt"/>
                <a:ea typeface="+mn-ea"/>
                <a:cs typeface="+mn-cs"/>
              </a:rPr>
              <a:t>La peau est plus souple, tonique et éclatante</a:t>
            </a:r>
          </a:p>
          <a:p>
            <a:pPr marL="171450" indent="-171450">
              <a:buFontTx/>
              <a:buChar char="-"/>
            </a:pPr>
            <a:r>
              <a:rPr lang="fr-FR" sz="1200" b="0" i="0" u="none" strike="noStrike" kern="1200" dirty="0">
                <a:solidFill>
                  <a:schemeClr val="tx1"/>
                </a:solidFill>
                <a:effectLst/>
                <a:latin typeface="+mn-lt"/>
                <a:ea typeface="+mn-ea"/>
                <a:cs typeface="+mn-cs"/>
              </a:rPr>
              <a:t>Huile fine hypervitaminée</a:t>
            </a:r>
            <a:endParaRPr lang="fr-FR" sz="1200" b="0" i="0" u="sng" kern="1200" dirty="0">
              <a:solidFill>
                <a:schemeClr val="tx1"/>
              </a:solidFill>
              <a:effectLst/>
              <a:latin typeface="+mn-lt"/>
              <a:ea typeface="+mn-ea"/>
              <a:cs typeface="+mn-cs"/>
            </a:endParaRPr>
          </a:p>
          <a:p>
            <a:endParaRPr lang="fr-FR" sz="1200" b="0" i="0" u="sng" kern="1200" baseline="0" dirty="0">
              <a:solidFill>
                <a:schemeClr val="tx1"/>
              </a:solidFill>
              <a:effectLst/>
              <a:latin typeface="+mn-lt"/>
              <a:ea typeface="+mn-ea"/>
              <a:cs typeface="+mn-cs"/>
            </a:endParaRPr>
          </a:p>
          <a:p>
            <a:r>
              <a:rPr lang="fr-FR" sz="1200" b="1" i="0" kern="1200" baseline="0" dirty="0">
                <a:solidFill>
                  <a:schemeClr val="tx1"/>
                </a:solidFill>
                <a:effectLst/>
                <a:latin typeface="+mn-lt"/>
                <a:ea typeface="+mn-ea"/>
                <a:cs typeface="+mn-cs"/>
              </a:rPr>
              <a:t>LIFT+</a:t>
            </a:r>
          </a:p>
          <a:p>
            <a:endParaRPr lang="fr-FR" sz="1200" i="0" kern="1200" baseline="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Descriptif</a:t>
            </a:r>
          </a:p>
          <a:p>
            <a:r>
              <a:rPr lang="fr-FR" sz="1200" b="0" i="0" kern="1200" dirty="0">
                <a:solidFill>
                  <a:schemeClr val="tx1"/>
                </a:solidFill>
                <a:effectLst/>
                <a:latin typeface="+mn-lt"/>
                <a:ea typeface="+mn-ea"/>
                <a:cs typeface="+mn-cs"/>
              </a:rPr>
              <a:t>Lift + est le meilleur booster fermeté ! Fluide et vite absorbé, ce booster aux 20 extraits de plantes dont le romarin, tonifie le visage et le cou et permet de réaliser un véritable soin sur mesure en l'associant à sa crème de jour et de nuit. Il raffermit toutes les peaux en manque de tonus, qu'elles soient sèches ou grasses. La peau devient visiblement plus ferme, plus lisse, le galbe du visage et du cou se redessine. </a:t>
            </a:r>
            <a:endParaRPr lang="fr-FR" sz="1200" i="0" u="sng" kern="1200" dirty="0">
              <a:solidFill>
                <a:schemeClr val="tx1"/>
              </a:solidFill>
              <a:effectLst/>
              <a:latin typeface="+mn-lt"/>
              <a:ea typeface="+mn-ea"/>
              <a:cs typeface="+mn-cs"/>
            </a:endParaRPr>
          </a:p>
          <a:p>
            <a:endParaRPr lang="fr-FR" sz="1200" i="0" u="sng" kern="120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Promesse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solidFill>
                  <a:prstClr val="black"/>
                </a:solidFill>
                <a:latin typeface="Century Gothic" panose="020B0502020202020204" pitchFamily="34" charset="0"/>
              </a:rPr>
              <a:t>Solution fermeté</a:t>
            </a:r>
          </a:p>
          <a:p>
            <a:endParaRPr lang="fr-FR" sz="1200" i="0" u="sng" kern="120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Pour qui </a:t>
            </a:r>
            <a:r>
              <a:rPr lang="fr-FR" sz="1200" i="0" u="sng" kern="1200" baseline="0" dirty="0">
                <a:solidFill>
                  <a:schemeClr val="tx1"/>
                </a:solidFill>
                <a:effectLst/>
                <a:latin typeface="+mn-lt"/>
                <a:ea typeface="+mn-ea"/>
                <a:cs typeface="+mn-cs"/>
              </a:rPr>
              <a:t>?</a:t>
            </a:r>
          </a:p>
          <a:p>
            <a:r>
              <a:rPr lang="fr-FR" sz="1200" dirty="0">
                <a:solidFill>
                  <a:prstClr val="black"/>
                </a:solidFill>
                <a:latin typeface="Century Gothic" panose="020B0502020202020204" pitchFamily="34" charset="0"/>
              </a:rPr>
              <a:t>Peaux en manque de tonus</a:t>
            </a:r>
          </a:p>
          <a:p>
            <a:r>
              <a:rPr lang="fr-FR" sz="1200" dirty="0">
                <a:solidFill>
                  <a:prstClr val="black"/>
                </a:solidFill>
                <a:latin typeface="Century Gothic" panose="020B0502020202020204" pitchFamily="34" charset="0"/>
              </a:rPr>
              <a:t>Peaux matures</a:t>
            </a:r>
          </a:p>
          <a:p>
            <a:r>
              <a:rPr lang="fr-FR" sz="1200" dirty="0">
                <a:solidFill>
                  <a:prstClr val="black"/>
                </a:solidFill>
                <a:latin typeface="Century Gothic" panose="020B0502020202020204" pitchFamily="34" charset="0"/>
              </a:rPr>
              <a:t>Personnes ayant perdu beaucoup de poids</a:t>
            </a:r>
          </a:p>
          <a:p>
            <a:r>
              <a:rPr lang="fr-FR" sz="1200" dirty="0">
                <a:solidFill>
                  <a:prstClr val="black"/>
                </a:solidFill>
                <a:latin typeface="Century Gothic" panose="020B0502020202020204" pitchFamily="34" charset="0"/>
              </a:rPr>
              <a:t>Tous âges</a:t>
            </a:r>
          </a:p>
          <a:p>
            <a:endParaRPr lang="fr-FR" sz="1200" dirty="0">
              <a:solidFill>
                <a:prstClr val="black"/>
              </a:solidFill>
              <a:latin typeface="Century Gothic" panose="020B0502020202020204" pitchFamily="34" charset="0"/>
            </a:endParaRPr>
          </a:p>
          <a:p>
            <a:pPr lvl="0">
              <a:defRPr/>
            </a:pPr>
            <a:r>
              <a:rPr lang="fr-FR" sz="1200" dirty="0">
                <a:solidFill>
                  <a:prstClr val="black"/>
                </a:solidFill>
                <a:latin typeface="Century Gothic" panose="020B0502020202020204" pitchFamily="34" charset="0"/>
              </a:rPr>
              <a:t>« J’ai des taches pigmentaires mais j’ai également un manque de fermeté »</a:t>
            </a:r>
          </a:p>
          <a:p>
            <a:pPr lvl="0">
              <a:defRPr/>
            </a:pPr>
            <a:r>
              <a:rPr lang="fr-FR" sz="1200" dirty="0">
                <a:solidFill>
                  <a:prstClr val="black"/>
                </a:solidFill>
                <a:latin typeface="Century Gothic" panose="020B0502020202020204" pitchFamily="34" charset="0"/>
              </a:rPr>
              <a:t>« Ma peau est fragile mais je souhaite également améliorer le galbe de mon visage »</a:t>
            </a:r>
          </a:p>
          <a:p>
            <a:endParaRPr lang="fr-FR" sz="1200" i="0" u="sng"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Ingrédients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Romarin : raffermissant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Houblon bio : raffermissant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Sauge : raffermissant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r>
              <a:rPr lang="fr-FR" sz="1200" i="0" u="sng" kern="1200" dirty="0">
                <a:solidFill>
                  <a:schemeClr val="tx1"/>
                </a:solidFill>
                <a:effectLst/>
                <a:latin typeface="+mn-lt"/>
                <a:ea typeface="+mn-ea"/>
                <a:cs typeface="+mn-cs"/>
              </a:rPr>
              <a:t>Utilisation à domicile </a:t>
            </a:r>
          </a:p>
          <a:p>
            <a:r>
              <a:rPr lang="fr-FR" sz="1200" b="0" i="0" u="none" strike="noStrike" kern="1200" dirty="0">
                <a:solidFill>
                  <a:schemeClr val="tx1"/>
                </a:solidFill>
                <a:effectLst/>
                <a:latin typeface="+mn-lt"/>
                <a:ea typeface="+mn-ea"/>
                <a:cs typeface="+mn-cs"/>
              </a:rPr>
              <a:t>Matin et/ou soir après le démaquillage/nettoyage du visage et la brumisation de la Lotion Yon-Ka adaptée, dans le creux de votre main, mélangez à votre crème traitante habituelle 1 à 2 pompes de Lift </a:t>
            </a:r>
            <a:r>
              <a:rPr lang="fr-FR" sz="1200" b="1" i="0" u="none" strike="noStrike" kern="1200" dirty="0">
                <a:solidFill>
                  <a:schemeClr val="tx1"/>
                </a:solidFill>
                <a:effectLst/>
                <a:latin typeface="+mn-lt"/>
                <a:ea typeface="+mn-ea"/>
                <a:cs typeface="+mn-cs"/>
              </a:rPr>
              <a:t>+</a:t>
            </a:r>
            <a:r>
              <a:rPr lang="fr-FR" sz="1200" b="0" i="0" u="none" strike="noStrike" kern="1200" dirty="0">
                <a:solidFill>
                  <a:schemeClr val="tx1"/>
                </a:solidFill>
                <a:effectLst/>
                <a:latin typeface="+mn-lt"/>
                <a:ea typeface="+mn-ea"/>
                <a:cs typeface="+mn-cs"/>
              </a:rPr>
              <a:t>. </a:t>
            </a:r>
            <a:r>
              <a:rPr lang="fr-FR" sz="1200" b="0" i="0" kern="1200" dirty="0">
                <a:solidFill>
                  <a:schemeClr val="tx1"/>
                </a:solidFill>
                <a:effectLst/>
                <a:latin typeface="+mn-lt"/>
                <a:ea typeface="+mn-ea"/>
                <a:cs typeface="+mn-cs"/>
              </a:rPr>
              <a:t>Appliquez ce cocktail Fermeté sur le visage et le cou par effleurages et petits pincements tonifiants. </a:t>
            </a:r>
            <a:endParaRPr lang="fr-FR" sz="1200" i="0" u="sng" kern="1200" dirty="0">
              <a:solidFill>
                <a:schemeClr val="tx1"/>
              </a:solidFill>
              <a:effectLst/>
              <a:latin typeface="+mn-lt"/>
              <a:ea typeface="+mn-ea"/>
              <a:cs typeface="+mn-cs"/>
            </a:endParaRPr>
          </a:p>
          <a:p>
            <a:endParaRPr lang="fr-FR" sz="1200" b="0" i="0" u="sng" strike="noStrike" kern="1200" dirty="0">
              <a:solidFill>
                <a:schemeClr val="tx1"/>
              </a:solidFill>
              <a:effectLst/>
              <a:latin typeface="+mn-lt"/>
              <a:ea typeface="+mn-ea"/>
              <a:cs typeface="+mn-cs"/>
            </a:endParaRPr>
          </a:p>
          <a:p>
            <a:r>
              <a:rPr lang="fr-FR" sz="1200" b="0" i="0" u="sng" strike="noStrike" kern="1200" dirty="0">
                <a:solidFill>
                  <a:schemeClr val="tx1"/>
                </a:solidFill>
                <a:effectLst/>
                <a:latin typeface="+mn-lt"/>
                <a:ea typeface="+mn-ea"/>
                <a:cs typeface="+mn-cs"/>
              </a:rPr>
              <a:t>Tips</a:t>
            </a:r>
            <a:r>
              <a:rPr lang="fr-FR" sz="1200" b="0" i="0" u="none" strike="noStrike" kern="1200" baseline="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Pour une cure anti-relâchement intensive, testez le duo de choc Lift </a:t>
            </a:r>
            <a:r>
              <a:rPr lang="fr-FR" sz="1200" b="1" i="0" u="none" strike="noStrike" kern="1200" dirty="0">
                <a:solidFill>
                  <a:schemeClr val="tx1"/>
                </a:solidFill>
                <a:effectLst/>
                <a:latin typeface="+mn-lt"/>
                <a:ea typeface="+mn-ea"/>
                <a:cs typeface="+mn-cs"/>
              </a:rPr>
              <a:t>+</a:t>
            </a:r>
            <a:r>
              <a:rPr lang="fr-FR" sz="1200" b="0" i="0" u="none" strike="noStrike" kern="1200" dirty="0">
                <a:solidFill>
                  <a:schemeClr val="tx1"/>
                </a:solidFill>
                <a:effectLst/>
                <a:latin typeface="+mn-lt"/>
                <a:ea typeface="+mn-ea"/>
                <a:cs typeface="+mn-cs"/>
              </a:rPr>
              <a:t> et la crème de nuit</a:t>
            </a:r>
            <a:r>
              <a:rPr lang="fr-FR" sz="1200" b="1"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Phyto 52. Chaque soir pendant un mois, appliquez en fine couche ce mélange sur le visage et le cou. Une concentration idéale en romarin pour repulper la peau et redessiner les contours du visage !</a:t>
            </a:r>
          </a:p>
          <a:p>
            <a:endParaRPr lang="fr-FR" sz="1200" b="0" i="0" u="none" strike="noStrike" kern="1200" baseline="0" dirty="0">
              <a:solidFill>
                <a:schemeClr val="tx1"/>
              </a:solidFill>
              <a:effectLst/>
              <a:latin typeface="+mn-lt"/>
              <a:ea typeface="+mn-ea"/>
              <a:cs typeface="+mn-cs"/>
            </a:endParaRPr>
          </a:p>
          <a:p>
            <a:r>
              <a:rPr lang="fr-FR" sz="1200" b="0" i="0" u="sng" kern="1200" dirty="0">
                <a:solidFill>
                  <a:schemeClr val="tx1"/>
                </a:solidFill>
                <a:effectLst/>
                <a:latin typeface="+mn-lt"/>
                <a:ea typeface="+mn-ea"/>
                <a:cs typeface="+mn-cs"/>
              </a:rPr>
              <a:t>Les + produits</a:t>
            </a:r>
          </a:p>
          <a:p>
            <a:pPr marL="171450" indent="-171450">
              <a:buFontTx/>
              <a:buChar char="-"/>
            </a:pPr>
            <a:r>
              <a:rPr lang="fr-FR" sz="1200" b="0" i="0" u="none" strike="noStrike" kern="1200" dirty="0">
                <a:solidFill>
                  <a:schemeClr val="tx1"/>
                </a:solidFill>
                <a:effectLst/>
                <a:latin typeface="+mn-lt"/>
                <a:ea typeface="+mn-ea"/>
                <a:cs typeface="+mn-cs"/>
              </a:rPr>
              <a:t>Contient 92% d’ingrédients d’origine naturelle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b="0" i="0" u="none" kern="1200" baseline="0" dirty="0">
                <a:solidFill>
                  <a:schemeClr val="tx1"/>
                </a:solidFill>
                <a:effectLst/>
                <a:latin typeface="+mn-lt"/>
                <a:ea typeface="+mn-ea"/>
                <a:cs typeface="+mn-cs"/>
              </a:rPr>
              <a:t>+90% peau ferme </a:t>
            </a:r>
            <a:endParaRPr lang="fr-FR" sz="1200" b="0" i="0" u="none" strike="noStrike" kern="1200" dirty="0">
              <a:solidFill>
                <a:schemeClr val="tx1"/>
              </a:solidFill>
              <a:effectLst/>
              <a:latin typeface="+mn-lt"/>
              <a:ea typeface="+mn-ea"/>
              <a:cs typeface="+mn-cs"/>
            </a:endParaRPr>
          </a:p>
          <a:p>
            <a:pPr marL="171450" indent="-171450">
              <a:buFontTx/>
              <a:buChar char="-"/>
            </a:pPr>
            <a:r>
              <a:rPr lang="fr-FR" sz="1200" b="0" i="0" u="none" strike="noStrike" kern="1200" dirty="0">
                <a:solidFill>
                  <a:schemeClr val="tx1"/>
                </a:solidFill>
                <a:effectLst/>
                <a:latin typeface="+mn-lt"/>
                <a:ea typeface="+mn-ea"/>
                <a:cs typeface="+mn-cs"/>
              </a:rPr>
              <a:t>Raffermit, régénère et tonifie </a:t>
            </a:r>
          </a:p>
          <a:p>
            <a:pPr marL="171450" indent="-171450">
              <a:buFontTx/>
              <a:buChar char="-"/>
            </a:pPr>
            <a:r>
              <a:rPr lang="fr-FR" sz="1200" b="0" i="0" u="none" strike="noStrike" kern="1200" dirty="0">
                <a:solidFill>
                  <a:schemeClr val="tx1"/>
                </a:solidFill>
                <a:effectLst/>
                <a:latin typeface="+mn-lt"/>
                <a:ea typeface="+mn-ea"/>
                <a:cs typeface="+mn-cs"/>
              </a:rPr>
              <a:t>La peau est lissée et hydratée </a:t>
            </a:r>
          </a:p>
          <a:p>
            <a:pPr marL="171450" indent="-171450">
              <a:buFontTx/>
              <a:buChar char="-"/>
            </a:pPr>
            <a:r>
              <a:rPr lang="fr-FR" sz="1200" b="0" i="0" u="none" strike="noStrike" kern="1200" dirty="0">
                <a:solidFill>
                  <a:schemeClr val="tx1"/>
                </a:solidFill>
                <a:effectLst/>
                <a:latin typeface="+mn-lt"/>
                <a:ea typeface="+mn-ea"/>
                <a:cs typeface="+mn-cs"/>
              </a:rPr>
              <a:t>Efficace dès les premières rides</a:t>
            </a:r>
            <a:endParaRPr lang="fr-FR" sz="1200" b="0" i="0" u="sng"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CE563EA7-A024-41BE-BFA5-2D2CC21575F9}" type="slidenum">
              <a:rPr lang="fr-FR" smtClean="0"/>
              <a:pPr/>
              <a:t>20</a:t>
            </a:fld>
            <a:endParaRPr lang="fr-FR"/>
          </a:p>
        </p:txBody>
      </p:sp>
    </p:spTree>
    <p:extLst>
      <p:ext uri="{BB962C8B-B14F-4D97-AF65-F5344CB8AC3E}">
        <p14:creationId xmlns:p14="http://schemas.microsoft.com/office/powerpoint/2010/main" val="2939289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22</a:t>
            </a:fld>
            <a:endParaRPr lang="fr-FR"/>
          </a:p>
        </p:txBody>
      </p:sp>
    </p:spTree>
    <p:extLst>
      <p:ext uri="{BB962C8B-B14F-4D97-AF65-F5344CB8AC3E}">
        <p14:creationId xmlns:p14="http://schemas.microsoft.com/office/powerpoint/2010/main" val="3757491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048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dirty="0"/>
              <a:t>PLAN :</a:t>
            </a:r>
          </a:p>
          <a:p>
            <a:r>
              <a:rPr lang="fr-FR" dirty="0"/>
              <a:t>Qu'est-ce qu'un </a:t>
            </a:r>
            <a:r>
              <a:rPr lang="fr-FR" dirty="0" err="1"/>
              <a:t>sérum </a:t>
            </a:r>
            <a:r>
              <a:rPr lang="fr-FR" dirty="0"/>
              <a:t>? </a:t>
            </a:r>
          </a:p>
          <a:p>
            <a:r>
              <a:rPr lang="fr-FR" dirty="0" err="1"/>
              <a:t>Avantages de </a:t>
            </a:r>
            <a:r>
              <a:rPr lang="fr-FR" dirty="0"/>
              <a:t>l'association d'un </a:t>
            </a:r>
            <a:r>
              <a:rPr lang="fr-FR" dirty="0" err="1"/>
              <a:t>sérum </a:t>
            </a:r>
            <a:r>
              <a:rPr lang="fr-FR" dirty="0"/>
              <a:t>et d'une </a:t>
            </a:r>
            <a:r>
              <a:rPr lang="fr-FR" dirty="0" err="1"/>
              <a:t>crème</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Rappel de l'offre de sérum de Yon-Ka</a:t>
            </a:r>
            <a:endParaRPr lang="fr-FR" dirty="0"/>
          </a:p>
          <a:p>
            <a:r>
              <a:rPr lang="fr-FR" dirty="0" err="1"/>
              <a:t>Sérum </a:t>
            </a:r>
            <a:r>
              <a:rPr lang="fr-FR" dirty="0"/>
              <a:t>ou booster</a:t>
            </a:r>
          </a:p>
          <a:p>
            <a:r>
              <a:rPr lang="fr-FR" dirty="0"/>
              <a:t>La combinaison de </a:t>
            </a:r>
            <a:r>
              <a:rPr lang="fr-FR" dirty="0" err="1"/>
              <a:t>sérum </a:t>
            </a:r>
            <a:r>
              <a:rPr lang="fr-FR" dirty="0"/>
              <a:t>et de crème préférée de nos formatrices.</a:t>
            </a:r>
          </a:p>
          <a:p>
            <a:endParaRPr lang="fr-FR" dirty="0"/>
          </a:p>
        </p:txBody>
      </p:sp>
      <p:sp>
        <p:nvSpPr>
          <p:cNvPr id="20484"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4DCFD2A-4031-4F46-B75E-F5CB0888B811}" type="slidenum">
              <a:rPr lang="fr-FR" smtClean="0"/>
              <a:t>2</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23</a:t>
            </a:fld>
            <a:endParaRPr lang="fr-FR"/>
          </a:p>
        </p:txBody>
      </p:sp>
    </p:spTree>
    <p:extLst>
      <p:ext uri="{BB962C8B-B14F-4D97-AF65-F5344CB8AC3E}">
        <p14:creationId xmlns:p14="http://schemas.microsoft.com/office/powerpoint/2010/main" val="3159323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24</a:t>
            </a:fld>
            <a:endParaRPr lang="fr-FR"/>
          </a:p>
        </p:txBody>
      </p:sp>
    </p:spTree>
    <p:extLst>
      <p:ext uri="{BB962C8B-B14F-4D97-AF65-F5344CB8AC3E}">
        <p14:creationId xmlns:p14="http://schemas.microsoft.com/office/powerpoint/2010/main" val="3953929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err="1"/>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25</a:t>
            </a:fld>
            <a:endParaRPr lang="fr-FR"/>
          </a:p>
        </p:txBody>
      </p:sp>
    </p:spTree>
    <p:extLst>
      <p:ext uri="{BB962C8B-B14F-4D97-AF65-F5344CB8AC3E}">
        <p14:creationId xmlns:p14="http://schemas.microsoft.com/office/powerpoint/2010/main" val="3874326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163BAA-BE21-40F2-9CCF-37A2750FC20D}"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t>26</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4694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Qu'est-ce qu'un sérum cosmétique ?</a:t>
            </a:r>
          </a:p>
          <a:p>
            <a:r>
              <a:rPr lang="fr-FR" dirty="0"/>
              <a:t>Un </a:t>
            </a:r>
            <a:r>
              <a:rPr lang="fr-FR" b="1" dirty="0"/>
              <a:t>sérum cosmétique </a:t>
            </a:r>
            <a:r>
              <a:rPr lang="fr-FR" dirty="0"/>
              <a:t>est un produit de soin conçu pour apporter une forte concentration d'ingrédients actifs ciblant des besoins spécifiques, tels que l'hydratation, la fermeté, l'éclat ou la réduction des signes du vieillissement. Il se distingue par :</a:t>
            </a:r>
          </a:p>
          <a:p>
            <a:pPr>
              <a:buFont typeface="+mj-lt"/>
              <a:buAutoNum type="arabicPeriod"/>
            </a:pPr>
            <a:r>
              <a:rPr lang="fr-FR" b="1" dirty="0"/>
              <a:t>Galénique </a:t>
            </a:r>
            <a:r>
              <a:rPr lang="fr-FR" dirty="0"/>
              <a:t>:</a:t>
            </a:r>
          </a:p>
          <a:p>
            <a:pPr marL="742950" lvl="1" indent="-285750">
              <a:buFont typeface="+mj-lt"/>
              <a:buAutoNum type="arabicPeriod"/>
            </a:pPr>
            <a:r>
              <a:rPr lang="fr-FR" dirty="0"/>
              <a:t>Texture légère et fluide (souvent aqueuse ou huileuse) qui pénètre rapidement.</a:t>
            </a:r>
          </a:p>
          <a:p>
            <a:pPr marL="742950" lvl="1" indent="-285750">
              <a:buFont typeface="+mj-lt"/>
              <a:buAutoNum type="arabicPeriod"/>
            </a:pPr>
            <a:r>
              <a:rPr lang="fr-FR" dirty="0"/>
              <a:t>Formulation riche en principes actifs concentrés.</a:t>
            </a:r>
          </a:p>
          <a:p>
            <a:pPr>
              <a:buFont typeface="+mj-lt"/>
              <a:buAutoNum type="arabicPeriod"/>
            </a:pPr>
            <a:r>
              <a:rPr lang="fr-FR" b="1" dirty="0"/>
              <a:t>Utilisations </a:t>
            </a:r>
            <a:r>
              <a:rPr lang="fr-FR" dirty="0"/>
              <a:t>:</a:t>
            </a:r>
          </a:p>
          <a:p>
            <a:pPr marL="742950" lvl="1" indent="-285750">
              <a:buFont typeface="+mj-lt"/>
              <a:buAutoNum type="arabicPeriod"/>
            </a:pPr>
            <a:r>
              <a:rPr lang="fr-FR" dirty="0"/>
              <a:t>Appliquer sur une peau propre, généralement après le nettoyage et avant la crème.</a:t>
            </a:r>
          </a:p>
          <a:p>
            <a:pPr marL="742950" lvl="1" indent="-285750">
              <a:buFont typeface="+mj-lt"/>
              <a:buAutoNum type="arabicPeriod"/>
            </a:pPr>
            <a:r>
              <a:rPr lang="fr-FR" dirty="0"/>
              <a:t>Convient à la routine du matin et du soir, en fonction des besoins spécifiques de la peau.</a:t>
            </a:r>
          </a:p>
          <a:p>
            <a:pPr>
              <a:buFont typeface="+mj-lt"/>
              <a:buAutoNum type="arabicPeriod"/>
            </a:pPr>
            <a:r>
              <a:rPr lang="fr-FR" b="1" dirty="0"/>
              <a:t>Avantages </a:t>
            </a:r>
            <a:r>
              <a:rPr lang="fr-FR" dirty="0"/>
              <a:t>:</a:t>
            </a:r>
          </a:p>
          <a:p>
            <a:pPr marL="742950" lvl="1" indent="-285750">
              <a:buFont typeface="+mj-lt"/>
              <a:buAutoNum type="arabicPeriod"/>
            </a:pPr>
            <a:r>
              <a:rPr lang="fr-FR" dirty="0"/>
              <a:t>Absorption rapide grâce à sa texture fine.</a:t>
            </a:r>
          </a:p>
          <a:p>
            <a:pPr marL="742950" lvl="1" indent="-285750">
              <a:buFont typeface="+mj-lt"/>
              <a:buAutoNum type="arabicPeriod"/>
            </a:pPr>
            <a:r>
              <a:rPr lang="fr-FR" dirty="0"/>
              <a:t>Capacité à atteindre les couches profondes de l'épiderme.</a:t>
            </a:r>
          </a:p>
          <a:p>
            <a:pPr marL="742950" lvl="1" indent="-285750">
              <a:buFont typeface="+mj-lt"/>
              <a:buAutoNum type="arabicPeriod"/>
            </a:pPr>
            <a:r>
              <a:rPr lang="fr-FR" dirty="0"/>
              <a:t>Adaptabilité : chaque sérum est formulé pour répondre à des problématiques spécifiques (anti-âge, hydratation, éclat, etc.).</a:t>
            </a:r>
          </a:p>
          <a:p>
            <a:pPr>
              <a:buFont typeface="+mj-lt"/>
              <a:buAutoNum type="arabicPeriod"/>
            </a:pPr>
            <a:r>
              <a:rPr lang="fr-FR" b="1" dirty="0"/>
              <a:t>Avantages </a:t>
            </a:r>
            <a:r>
              <a:rPr lang="fr-FR" dirty="0"/>
              <a:t>:</a:t>
            </a:r>
          </a:p>
          <a:p>
            <a:pPr marL="742950" lvl="1" indent="-285750">
              <a:buFont typeface="+mj-lt"/>
              <a:buAutoNum type="arabicPeriod"/>
            </a:pPr>
            <a:r>
              <a:rPr lang="fr-FR" dirty="0"/>
              <a:t>Renforce les fonctions naturelles de la peau.</a:t>
            </a:r>
          </a:p>
          <a:p>
            <a:pPr marL="742950" lvl="1" indent="-285750">
              <a:buFont typeface="+mj-lt"/>
              <a:buAutoNum type="arabicPeriod"/>
            </a:pPr>
            <a:r>
              <a:rPr lang="fr-FR" dirty="0"/>
              <a:t>Optimiser les résultats des traitements complémentaires (comme la crème).</a:t>
            </a:r>
          </a:p>
          <a:p>
            <a:pPr marL="742950" lvl="1" indent="-285750">
              <a:buFont typeface="+mj-lt"/>
              <a:buAutoNum type="arabicPeriod"/>
            </a:pPr>
            <a:r>
              <a:rPr lang="fr-FR" dirty="0"/>
              <a:t>Amélioration visible de l'aspect et de la santé de la peau grâce à des actifs concentrés et performants.</a:t>
            </a:r>
          </a:p>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3</a:t>
            </a:fld>
            <a:endParaRPr lang="fr-FR"/>
          </a:p>
        </p:txBody>
      </p:sp>
    </p:spTree>
    <p:extLst>
      <p:ext uri="{BB962C8B-B14F-4D97-AF65-F5344CB8AC3E}">
        <p14:creationId xmlns:p14="http://schemas.microsoft.com/office/powerpoint/2010/main" val="86386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5</a:t>
            </a:fld>
            <a:endParaRPr lang="fr-FR"/>
          </a:p>
        </p:txBody>
      </p:sp>
    </p:spTree>
    <p:extLst>
      <p:ext uri="{BB962C8B-B14F-4D97-AF65-F5344CB8AC3E}">
        <p14:creationId xmlns:p14="http://schemas.microsoft.com/office/powerpoint/2010/main" val="988923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6</a:t>
            </a:fld>
            <a:endParaRPr lang="fr-FR"/>
          </a:p>
        </p:txBody>
      </p:sp>
    </p:spTree>
    <p:extLst>
      <p:ext uri="{BB962C8B-B14F-4D97-AF65-F5344CB8AC3E}">
        <p14:creationId xmlns:p14="http://schemas.microsoft.com/office/powerpoint/2010/main" val="1695994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7</a:t>
            </a:fld>
            <a:endParaRPr lang="fr-FR"/>
          </a:p>
        </p:txBody>
      </p:sp>
    </p:spTree>
    <p:extLst>
      <p:ext uri="{BB962C8B-B14F-4D97-AF65-F5344CB8AC3E}">
        <p14:creationId xmlns:p14="http://schemas.microsoft.com/office/powerpoint/2010/main" val="1411374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8</a:t>
            </a:fld>
            <a:endParaRPr lang="fr-FR"/>
          </a:p>
        </p:txBody>
      </p:sp>
    </p:spTree>
    <p:extLst>
      <p:ext uri="{BB962C8B-B14F-4D97-AF65-F5344CB8AC3E}">
        <p14:creationId xmlns:p14="http://schemas.microsoft.com/office/powerpoint/2010/main" val="427798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1638" y="468313"/>
            <a:ext cx="5867400" cy="3302000"/>
          </a:xfrm>
        </p:spPr>
      </p:sp>
      <p:sp>
        <p:nvSpPr>
          <p:cNvPr id="3" name="Espace réservé des notes 2"/>
          <p:cNvSpPr>
            <a:spLocks noGrp="1"/>
          </p:cNvSpPr>
          <p:nvPr>
            <p:ph type="body" idx="1"/>
          </p:nvPr>
        </p:nvSpPr>
        <p:spPr>
          <a:xfrm>
            <a:off x="135572" y="3898106"/>
            <a:ext cx="6399529" cy="19802205"/>
          </a:xfrm>
        </p:spPr>
        <p:txBody>
          <a:bodyPr/>
          <a:lstStyle/>
          <a:p>
            <a:pPr marL="158729"/>
            <a:r>
              <a:rPr lang="fr-FR" sz="600" b="1" dirty="0"/>
              <a:t>HYDRA N1 SERUM</a:t>
            </a:r>
          </a:p>
          <a:p>
            <a:pPr marL="158729"/>
            <a:endParaRPr lang="fr-FR" sz="600" dirty="0"/>
          </a:p>
          <a:p>
            <a:pPr marL="158729"/>
            <a:r>
              <a:rPr lang="fr-FR" sz="600" u="sng" dirty="0"/>
              <a:t>Descriptif</a:t>
            </a:r>
          </a:p>
          <a:p>
            <a:pPr defTabSz="914280">
              <a:defRPr/>
            </a:pPr>
            <a:r>
              <a:rPr lang="fr-FR" sz="600" dirty="0"/>
              <a:t>Ce sérum hydratant à l'acide hyaluronique est le soin SOS des peaux très déshydratées à qui il apporte une hydratation profonde et de longue durée. Enrichi d'actifs </a:t>
            </a:r>
            <a:r>
              <a:rPr lang="fr-FR" sz="600" dirty="0" err="1"/>
              <a:t>restructurants</a:t>
            </a:r>
            <a:r>
              <a:rPr lang="fr-FR" sz="600" dirty="0"/>
              <a:t> et anti-oxydants tels les vitamines A, C et E, Hydra N° 1 Sérum, nourrit et régénère la peau intensément et la laisse toute douce, souple et repulpée. Allié des peaux assoiffées, fatiguées et en perte de tonus. Sa texture gel-crème pénètre rapidement et laisse sur la peau son arôme de rose et de jasmin, léger et fleuri et 100% naturel.</a:t>
            </a:r>
          </a:p>
          <a:p>
            <a:pPr marL="158729"/>
            <a:endParaRPr lang="fr-FR" sz="600" u="sng" dirty="0"/>
          </a:p>
          <a:p>
            <a:pPr marL="158729"/>
            <a:r>
              <a:rPr lang="fr-FR" sz="600" u="sng" dirty="0"/>
              <a:t>Promesse</a:t>
            </a:r>
          </a:p>
          <a:p>
            <a:pPr defTabSz="914280">
              <a:defRPr/>
            </a:pPr>
            <a:r>
              <a:rPr lang="fr-FR" sz="600" dirty="0">
                <a:solidFill>
                  <a:prstClr val="black"/>
                </a:solidFill>
                <a:latin typeface="Century Gothic" panose="020B0502020202020204" pitchFamily="34" charset="0"/>
              </a:rPr>
              <a:t>Véritable </a:t>
            </a:r>
            <a:r>
              <a:rPr lang="fr-FR" sz="600" dirty="0" err="1">
                <a:solidFill>
                  <a:prstClr val="black"/>
                </a:solidFill>
                <a:latin typeface="Century Gothic" panose="020B0502020202020204" pitchFamily="34" charset="0"/>
              </a:rPr>
              <a:t>suractivateur</a:t>
            </a:r>
            <a:r>
              <a:rPr lang="fr-FR" sz="600" dirty="0">
                <a:solidFill>
                  <a:prstClr val="black"/>
                </a:solidFill>
                <a:latin typeface="Century Gothic" panose="020B0502020202020204" pitchFamily="34" charset="0"/>
              </a:rPr>
              <a:t> d’hydratation à effet intense et prolongé</a:t>
            </a:r>
          </a:p>
          <a:p>
            <a:pPr marL="158729"/>
            <a:endParaRPr lang="fr-FR" sz="600" u="sng" dirty="0"/>
          </a:p>
          <a:p>
            <a:pPr marL="158729"/>
            <a:r>
              <a:rPr lang="fr-FR" sz="600" u="sng" dirty="0"/>
              <a:t>Pour qui ?</a:t>
            </a:r>
          </a:p>
          <a:p>
            <a:pPr marL="158729"/>
            <a:r>
              <a:rPr lang="fr-FR" sz="600" dirty="0">
                <a:solidFill>
                  <a:prstClr val="black"/>
                </a:solidFill>
                <a:latin typeface="Century Gothic" panose="020B0502020202020204" pitchFamily="34" charset="0"/>
              </a:rPr>
              <a:t>Peaux déshydratées</a:t>
            </a:r>
          </a:p>
          <a:p>
            <a:pPr marL="158729"/>
            <a:r>
              <a:rPr lang="fr-FR" sz="600" dirty="0">
                <a:solidFill>
                  <a:prstClr val="black"/>
                </a:solidFill>
                <a:latin typeface="Century Gothic" panose="020B0502020202020204" pitchFamily="34" charset="0"/>
              </a:rPr>
              <a:t>Tous âges</a:t>
            </a:r>
          </a:p>
          <a:p>
            <a:pPr marL="158729"/>
            <a:endParaRPr lang="fr-FR" sz="600" dirty="0">
              <a:solidFill>
                <a:prstClr val="black"/>
              </a:solidFill>
              <a:latin typeface="Century Gothic" panose="020B0502020202020204" pitchFamily="34" charset="0"/>
            </a:endParaRPr>
          </a:p>
          <a:p>
            <a:pPr marL="158729"/>
            <a:r>
              <a:rPr lang="fr-FR" sz="600" dirty="0">
                <a:solidFill>
                  <a:prstClr val="black"/>
                </a:solidFill>
                <a:latin typeface="Century Gothic" panose="020B0502020202020204" pitchFamily="34" charset="0"/>
              </a:rPr>
              <a:t>« Ma peau est inconfortable et tiraille »</a:t>
            </a:r>
          </a:p>
          <a:p>
            <a:pPr marL="158729"/>
            <a:r>
              <a:rPr lang="fr-FR" sz="600" dirty="0">
                <a:solidFill>
                  <a:prstClr val="black"/>
                </a:solidFill>
                <a:latin typeface="Century Gothic" panose="020B0502020202020204" pitchFamily="34" charset="0"/>
              </a:rPr>
              <a:t>« Ma peau desquame »</a:t>
            </a:r>
          </a:p>
          <a:p>
            <a:pPr marL="158729"/>
            <a:r>
              <a:rPr lang="fr-FR" sz="600" dirty="0">
                <a:solidFill>
                  <a:prstClr val="black"/>
                </a:solidFill>
                <a:latin typeface="Century Gothic" panose="020B0502020202020204" pitchFamily="34" charset="0"/>
              </a:rPr>
              <a:t>« Mon fond de teint plaque »</a:t>
            </a:r>
          </a:p>
          <a:p>
            <a:pPr marL="158729"/>
            <a:r>
              <a:rPr lang="fr-FR" sz="600" dirty="0">
                <a:solidFill>
                  <a:prstClr val="black"/>
                </a:solidFill>
                <a:latin typeface="Century Gothic" panose="020B0502020202020204" pitchFamily="34" charset="0"/>
              </a:rPr>
              <a:t>« Je reviens du soleil ma peau est terne et inconfortable »</a:t>
            </a:r>
          </a:p>
          <a:p>
            <a:pPr marL="158729"/>
            <a:endParaRPr lang="fr-FR" sz="600" u="sng" dirty="0"/>
          </a:p>
          <a:p>
            <a:pPr defTabSz="914280">
              <a:defRPr/>
            </a:pPr>
            <a:r>
              <a:rPr lang="fr-FR" sz="600" u="sng" dirty="0">
                <a:solidFill>
                  <a:prstClr val="black"/>
                </a:solidFill>
                <a:latin typeface="Century Gothic" panose="020B0502020202020204" pitchFamily="34" charset="0"/>
              </a:rPr>
              <a:t>Ingrédients</a:t>
            </a:r>
          </a:p>
          <a:p>
            <a:pPr defTabSz="914280">
              <a:defRPr/>
            </a:pPr>
            <a:r>
              <a:rPr lang="fr-FR" sz="600" b="1" dirty="0">
                <a:solidFill>
                  <a:prstClr val="black"/>
                </a:solidFill>
                <a:latin typeface="Century Gothic" panose="020B0502020202020204" pitchFamily="34" charset="0"/>
              </a:rPr>
              <a:t>Acide hyaluronique bas poids moléculaire : hydratant </a:t>
            </a:r>
          </a:p>
          <a:p>
            <a:pPr defTabSz="914280">
              <a:defRPr/>
            </a:pPr>
            <a:r>
              <a:rPr lang="fr-FR" sz="600" b="1" dirty="0">
                <a:solidFill>
                  <a:prstClr val="black"/>
                </a:solidFill>
                <a:latin typeface="Century Gothic" panose="020B0502020202020204" pitchFamily="34" charset="0"/>
              </a:rPr>
              <a:t>NMF (serine, PCA sodium) : hydratant</a:t>
            </a:r>
          </a:p>
          <a:p>
            <a:pPr defTabSz="914280">
              <a:defRPr/>
            </a:pPr>
            <a:r>
              <a:rPr lang="fr-FR" sz="600" dirty="0">
                <a:solidFill>
                  <a:prstClr val="black"/>
                </a:solidFill>
                <a:latin typeface="Century Gothic" panose="020B0502020202020204" pitchFamily="34" charset="0"/>
              </a:rPr>
              <a:t>Imperata cylindrica : hydratant longue durée</a:t>
            </a:r>
          </a:p>
          <a:p>
            <a:pPr defTabSz="914280">
              <a:defRPr/>
            </a:pPr>
            <a:r>
              <a:rPr lang="fr-FR" sz="600" dirty="0">
                <a:solidFill>
                  <a:prstClr val="black"/>
                </a:solidFill>
                <a:latin typeface="Century Gothic" panose="020B0502020202020204" pitchFamily="34" charset="0"/>
              </a:rPr>
              <a:t>Aloe vera bio : hydratant </a:t>
            </a:r>
          </a:p>
          <a:p>
            <a:pPr defTabSz="914280">
              <a:defRPr/>
            </a:pPr>
            <a:endParaRPr lang="fr-FR" sz="600" u="sng" dirty="0">
              <a:solidFill>
                <a:prstClr val="black"/>
              </a:solidFill>
              <a:latin typeface="Century Gothic" panose="020B0502020202020204" pitchFamily="34" charset="0"/>
            </a:endParaRPr>
          </a:p>
          <a:p>
            <a:pPr marL="158729"/>
            <a:r>
              <a:rPr lang="fr-FR" sz="600" u="sng" dirty="0"/>
              <a:t>Utilisation à domicile </a:t>
            </a:r>
          </a:p>
          <a:p>
            <a:pPr marL="158729"/>
            <a:r>
              <a:rPr lang="fr-FR" sz="600" dirty="0"/>
              <a:t>Matin et/ou soir après le nettoyage/démaquillage et la brumisation de Lotion Yon-Ka adaptée, appliquez 2 à 3 pompes de sérum sur le visage, le cou et le décolleté. Faites pénétrer le sérum par de légers effleurages. Superposez ensuite votre soin complémentaire : Hydra N°1 Fluide hydratant matifiant pour peaux normales à grasses ou Hydra N°1 Crème hydratant réparatrice pour peaux sèches</a:t>
            </a:r>
          </a:p>
          <a:p>
            <a:pPr marL="158729"/>
            <a:endParaRPr lang="fr-FR" sz="600" u="sng" dirty="0"/>
          </a:p>
          <a:p>
            <a:pPr defTabSz="914280">
              <a:defRPr/>
            </a:pPr>
            <a:r>
              <a:rPr lang="fr-FR" sz="600" u="sng" dirty="0"/>
              <a:t>Utilisation en salle de soin</a:t>
            </a:r>
          </a:p>
          <a:p>
            <a:pPr defTabSz="914280">
              <a:defRPr/>
            </a:pPr>
            <a:r>
              <a:rPr lang="fr-FR" sz="600" dirty="0"/>
              <a:t>Massage</a:t>
            </a:r>
          </a:p>
          <a:p>
            <a:pPr defTabSz="914280">
              <a:defRPr/>
            </a:pPr>
            <a:r>
              <a:rPr lang="fr-FR" sz="600" dirty="0"/>
              <a:t>Fin de soin</a:t>
            </a:r>
          </a:p>
          <a:p>
            <a:pPr marL="158729"/>
            <a:endParaRPr lang="fr-FR" sz="600" u="sng" dirty="0"/>
          </a:p>
          <a:p>
            <a:pPr marL="158729"/>
            <a:r>
              <a:rPr lang="fr-FR" sz="600" u="sng" dirty="0"/>
              <a:t>Tips</a:t>
            </a:r>
            <a:r>
              <a:rPr lang="fr-FR" sz="600" dirty="0"/>
              <a:t> </a:t>
            </a:r>
          </a:p>
          <a:p>
            <a:pPr marL="158729"/>
            <a:r>
              <a:rPr lang="fr-FR" sz="600" dirty="0"/>
              <a:t>Pour intensifier votre routine "Hydratation", Hydra N°1 Masque, appliqué 1 à 3 fois par semaine sera du meilleur effet.</a:t>
            </a:r>
          </a:p>
          <a:p>
            <a:pPr marL="158729"/>
            <a:endParaRPr lang="fr-FR" sz="600" dirty="0"/>
          </a:p>
          <a:p>
            <a:pPr marL="158729"/>
            <a:r>
              <a:rPr lang="fr-FR" sz="600" u="sng" dirty="0"/>
              <a:t>Les + produits</a:t>
            </a:r>
          </a:p>
          <a:p>
            <a:r>
              <a:rPr lang="fr-FR" sz="600" dirty="0"/>
              <a:t>Contient 93% d’ingrédients d’origine naturelle </a:t>
            </a:r>
          </a:p>
          <a:p>
            <a:r>
              <a:rPr lang="fr-FR" sz="600" dirty="0"/>
              <a:t>Hydrate intensément et sur une longue durée </a:t>
            </a:r>
          </a:p>
          <a:p>
            <a:r>
              <a:rPr lang="fr-FR" sz="600" dirty="0"/>
              <a:t>La peau est douce, souple et repulpée </a:t>
            </a:r>
          </a:p>
          <a:p>
            <a:r>
              <a:rPr lang="fr-FR" sz="600" dirty="0"/>
              <a:t>Action anti-âge (ou préserve la jeunesse de la peau)</a:t>
            </a:r>
          </a:p>
          <a:p>
            <a:pPr marL="158729"/>
            <a:endParaRPr lang="fr-FR" sz="600" u="sng" dirty="0"/>
          </a:p>
          <a:p>
            <a:pPr marL="158729"/>
            <a:r>
              <a:rPr lang="fr-FR" sz="600" b="1" dirty="0"/>
              <a:t>ADVANCED OPTIMIZER SERUM</a:t>
            </a:r>
          </a:p>
          <a:p>
            <a:pPr marL="158729"/>
            <a:endParaRPr lang="fr-FR" sz="600" b="1" dirty="0"/>
          </a:p>
          <a:p>
            <a:pPr marL="158729"/>
            <a:r>
              <a:rPr lang="fr-FR" sz="600" u="sng" dirty="0"/>
              <a:t>Descriptif</a:t>
            </a:r>
          </a:p>
          <a:p>
            <a:pPr marL="158729"/>
            <a:r>
              <a:rPr lang="fr-FR" sz="600" dirty="0"/>
              <a:t>Advanced Optimizer Sérum, soin redensifiant à l'effet tenseur, agit en synergie avec la crème, renforce son action fermeté et démultiplie son action anti-âge. Sa texture fluide pénètre instantanément. Riche en peptides d’hibiscus qui stimulent la production de collagène, il raffermit visiblement la peau du visage et du cou. Les traits sont comme redessinés, la peau plus tonique et plus lisse. </a:t>
            </a:r>
          </a:p>
          <a:p>
            <a:pPr marL="158729"/>
            <a:endParaRPr lang="fr-FR" sz="600" dirty="0"/>
          </a:p>
          <a:p>
            <a:pPr marL="158729"/>
            <a:r>
              <a:rPr lang="fr-FR" sz="600" u="sng" dirty="0"/>
              <a:t>Promesse</a:t>
            </a:r>
          </a:p>
          <a:p>
            <a:pPr defTabSz="914280">
              <a:defRPr/>
            </a:pPr>
            <a:r>
              <a:rPr lang="fr-FR" sz="600" dirty="0">
                <a:solidFill>
                  <a:prstClr val="black"/>
                </a:solidFill>
                <a:latin typeface="Century Gothic" panose="020B0502020202020204" pitchFamily="34" charset="0"/>
              </a:rPr>
              <a:t>Sérum raffermissant, effet tenseur</a:t>
            </a:r>
          </a:p>
          <a:p>
            <a:pPr marL="158729"/>
            <a:endParaRPr lang="fr-FR" sz="600" u="sng" dirty="0"/>
          </a:p>
          <a:p>
            <a:pPr marL="158729"/>
            <a:r>
              <a:rPr lang="fr-FR" sz="600" u="sng" dirty="0"/>
              <a:t>Pour qui ?</a:t>
            </a:r>
          </a:p>
          <a:p>
            <a:pPr marL="158729"/>
            <a:r>
              <a:rPr lang="fr-FR" sz="600" dirty="0">
                <a:solidFill>
                  <a:prstClr val="black"/>
                </a:solidFill>
                <a:latin typeface="Century Gothic" panose="020B0502020202020204" pitchFamily="34" charset="0"/>
              </a:rPr>
              <a:t>Peaux présentant un relâchement cutané</a:t>
            </a:r>
          </a:p>
          <a:p>
            <a:pPr marL="158729"/>
            <a:endParaRPr lang="fr-FR" sz="600" dirty="0">
              <a:solidFill>
                <a:prstClr val="black"/>
              </a:solidFill>
              <a:latin typeface="Century Gothic" panose="020B0502020202020204" pitchFamily="34" charset="0"/>
            </a:endParaRPr>
          </a:p>
          <a:p>
            <a:pPr marL="158729"/>
            <a:r>
              <a:rPr lang="fr-FR" sz="600" dirty="0">
                <a:solidFill>
                  <a:prstClr val="black"/>
                </a:solidFill>
                <a:latin typeface="Century Gothic" panose="020B0502020202020204" pitchFamily="34" charset="0"/>
              </a:rPr>
              <a:t>« J’ai un relâchement au niveau de l’ovale du visage »</a:t>
            </a:r>
          </a:p>
          <a:p>
            <a:pPr marL="158729"/>
            <a:r>
              <a:rPr lang="fr-FR" sz="600" dirty="0">
                <a:solidFill>
                  <a:prstClr val="black"/>
                </a:solidFill>
                <a:latin typeface="Century Gothic" panose="020B0502020202020204" pitchFamily="34" charset="0"/>
              </a:rPr>
              <a:t>« J’ai un relâchement au niveau des bras »</a:t>
            </a:r>
          </a:p>
          <a:p>
            <a:pPr marL="158729"/>
            <a:r>
              <a:rPr lang="fr-FR" sz="600" dirty="0">
                <a:solidFill>
                  <a:prstClr val="black"/>
                </a:solidFill>
                <a:latin typeface="Century Gothic" panose="020B0502020202020204" pitchFamily="34" charset="0"/>
              </a:rPr>
              <a:t>«  Mon buste présente une perte de fermeté »</a:t>
            </a:r>
          </a:p>
          <a:p>
            <a:pPr marL="158729"/>
            <a:r>
              <a:rPr lang="fr-FR" sz="600" dirty="0">
                <a:solidFill>
                  <a:prstClr val="black"/>
                </a:solidFill>
                <a:latin typeface="Century Gothic" panose="020B0502020202020204" pitchFamily="34" charset="0"/>
              </a:rPr>
              <a:t>« J’ai le décolleté froissé »</a:t>
            </a:r>
          </a:p>
          <a:p>
            <a:pPr marL="158729"/>
            <a:endParaRPr lang="fr-FR" sz="600" u="sng" dirty="0"/>
          </a:p>
          <a:p>
            <a:pPr defTabSz="914280">
              <a:defRPr/>
            </a:pPr>
            <a:r>
              <a:rPr lang="fr-FR" sz="600" u="sng" dirty="0">
                <a:solidFill>
                  <a:prstClr val="black"/>
                </a:solidFill>
                <a:latin typeface="Century Gothic" panose="020B0502020202020204" pitchFamily="34" charset="0"/>
              </a:rPr>
              <a:t>Ingrédients</a:t>
            </a:r>
          </a:p>
          <a:p>
            <a:pPr defTabSz="914280">
              <a:defRPr/>
            </a:pPr>
            <a:r>
              <a:rPr lang="fr-FR" sz="600" b="1" dirty="0">
                <a:solidFill>
                  <a:prstClr val="black"/>
                </a:solidFill>
                <a:latin typeface="Century Gothic" panose="020B0502020202020204" pitchFamily="34" charset="0"/>
              </a:rPr>
              <a:t>Peptides d’hibiscus : raffermissant, effet tenseur</a:t>
            </a:r>
          </a:p>
          <a:p>
            <a:pPr defTabSz="914280">
              <a:defRPr/>
            </a:pPr>
            <a:r>
              <a:rPr lang="fr-FR" sz="600" b="1" dirty="0">
                <a:solidFill>
                  <a:prstClr val="black"/>
                </a:solidFill>
                <a:latin typeface="Century Gothic" panose="020B0502020202020204" pitchFamily="34" charset="0"/>
              </a:rPr>
              <a:t>Collagène : hydratant, lissant</a:t>
            </a:r>
          </a:p>
          <a:p>
            <a:pPr defTabSz="914280">
              <a:defRPr/>
            </a:pPr>
            <a:r>
              <a:rPr lang="fr-FR" sz="600" dirty="0">
                <a:solidFill>
                  <a:prstClr val="black"/>
                </a:solidFill>
                <a:latin typeface="Century Gothic" panose="020B0502020202020204" pitchFamily="34" charset="0"/>
              </a:rPr>
              <a:t>Prêle : raffermissant</a:t>
            </a:r>
          </a:p>
          <a:p>
            <a:pPr defTabSz="914280">
              <a:defRPr/>
            </a:pPr>
            <a:endParaRPr lang="fr-FR" sz="600" u="sng" dirty="0">
              <a:solidFill>
                <a:prstClr val="black"/>
              </a:solidFill>
              <a:latin typeface="Century Gothic" panose="020B0502020202020204" pitchFamily="34" charset="0"/>
            </a:endParaRPr>
          </a:p>
          <a:p>
            <a:pPr marL="158729"/>
            <a:r>
              <a:rPr lang="fr-FR" sz="600" u="sng" dirty="0"/>
              <a:t>Utilisation à domicile </a:t>
            </a:r>
          </a:p>
          <a:p>
            <a:pPr marL="158729"/>
            <a:r>
              <a:rPr lang="fr-FR" sz="600" dirty="0"/>
              <a:t>Démaquillez et nettoyez soigneusement votre visage puis brumisez la Lotion Yon-Ka adaptée à votre type de peau. En entretien : Matin ou soir, sur le visage et le cou, appliquez Advanced Optimizer Sérum (2 à 3 pompes) puis Advanced Optimizer Crème. En cure intensive de 30 jours : Répétez la même application, matin et soir. Afin de d'optimiser les bienfaits du programme anti-relâchement, associez Advanced Optimizer Sérum et Advanced Optimizer Crème.</a:t>
            </a:r>
            <a:endParaRPr lang="fr-FR" sz="600" u="sng" dirty="0"/>
          </a:p>
          <a:p>
            <a:pPr defTabSz="914280">
              <a:defRPr/>
            </a:pPr>
            <a:endParaRPr lang="fr-FR" sz="600" u="sng" dirty="0"/>
          </a:p>
          <a:p>
            <a:pPr defTabSz="914280">
              <a:defRPr/>
            </a:pPr>
            <a:r>
              <a:rPr lang="fr-FR" sz="600" u="sng" dirty="0"/>
              <a:t>Utilisation en salle de soin</a:t>
            </a:r>
          </a:p>
          <a:p>
            <a:pPr defTabSz="914280">
              <a:defRPr/>
            </a:pPr>
            <a:r>
              <a:rPr lang="fr-FR" sz="600" dirty="0"/>
              <a:t>- Fin de soin</a:t>
            </a:r>
          </a:p>
          <a:p>
            <a:pPr marL="158729"/>
            <a:endParaRPr lang="fr-FR" sz="600" u="sng" dirty="0"/>
          </a:p>
          <a:p>
            <a:pPr marL="158729"/>
            <a:r>
              <a:rPr lang="fr-FR" sz="600" u="sng" dirty="0"/>
              <a:t>Tips</a:t>
            </a:r>
            <a:r>
              <a:rPr lang="fr-FR" sz="600" dirty="0"/>
              <a:t> </a:t>
            </a:r>
          </a:p>
          <a:p>
            <a:pPr defTabSz="914280">
              <a:defRPr/>
            </a:pPr>
            <a:r>
              <a:rPr lang="fr-FR" sz="600" dirty="0"/>
              <a:t>Attention à ne pas mettre trop de produit risque de peluche</a:t>
            </a:r>
          </a:p>
          <a:p>
            <a:pPr marL="158729"/>
            <a:endParaRPr lang="fr-FR" sz="600" dirty="0"/>
          </a:p>
          <a:p>
            <a:pPr marL="158729"/>
            <a:r>
              <a:rPr lang="fr-FR" sz="600" u="sng" dirty="0"/>
              <a:t>Les + produits</a:t>
            </a:r>
          </a:p>
          <a:p>
            <a:r>
              <a:rPr lang="fr-FR" sz="600" dirty="0"/>
              <a:t>Contient des peptides d’hibiscus et des extraits de prêle </a:t>
            </a:r>
          </a:p>
          <a:p>
            <a:r>
              <a:rPr lang="fr-FR" sz="600" dirty="0"/>
              <a:t>Raffermit le visage et le cou </a:t>
            </a:r>
          </a:p>
          <a:p>
            <a:r>
              <a:rPr lang="fr-FR" sz="600" dirty="0"/>
              <a:t>Booste l’efficacité d’Advanced Optimizer Crème</a:t>
            </a:r>
          </a:p>
          <a:p>
            <a:r>
              <a:rPr lang="fr-FR" sz="600" dirty="0"/>
              <a:t>Procure un effet tenseur immédiat</a:t>
            </a:r>
          </a:p>
          <a:p>
            <a:pPr marL="158729"/>
            <a:endParaRPr lang="fr-FR" sz="600" u="sng" dirty="0"/>
          </a:p>
          <a:p>
            <a:pPr marL="158729"/>
            <a:r>
              <a:rPr lang="fr-FR" sz="600" b="1" dirty="0"/>
              <a:t>CELLULAR CODE SERUM</a:t>
            </a:r>
          </a:p>
          <a:p>
            <a:pPr marL="158729"/>
            <a:endParaRPr lang="fr-FR" sz="600" u="sng" dirty="0"/>
          </a:p>
          <a:p>
            <a:pPr marL="158729"/>
            <a:r>
              <a:rPr lang="fr-FR" sz="600" u="sng" dirty="0"/>
              <a:t>Descriptif</a:t>
            </a:r>
          </a:p>
          <a:p>
            <a:pPr defTabSz="914280">
              <a:defRPr/>
            </a:pPr>
            <a:r>
              <a:rPr lang="fr-FR" sz="600" dirty="0"/>
              <a:t>Véritable sérum de jouvence, Cellular Code favorise la réactivation du code jeunesse de la peau grâce au complexe "</a:t>
            </a:r>
            <a:r>
              <a:rPr lang="fr-FR" sz="600" dirty="0" err="1"/>
              <a:t>Cell</a:t>
            </a:r>
            <a:r>
              <a:rPr lang="fr-FR" sz="600" dirty="0"/>
              <a:t>-Energy", une combinaison d'actifs naturels surpuissants luttant contre le vieillissement cellulaire. Jour après jour, ce sérum intelligent énergise et régénère l'épiderme. Les rides et signes de fatigue s'estompent, la peau devient plus lisse, plus ferme et rayonnante. On aime sa texture fine et soyeuse, sa senteur raffinée, son flacon pompe </a:t>
            </a:r>
            <a:r>
              <a:rPr lang="fr-FR" sz="600" dirty="0" err="1"/>
              <a:t>airless</a:t>
            </a:r>
            <a:r>
              <a:rPr lang="fr-FR" sz="600" dirty="0"/>
              <a:t>, son utilisation possible matin et soir sous sa crème habituelle pour lutter contre le temps qui passe.</a:t>
            </a:r>
            <a:endParaRPr lang="fr-FR" sz="600" b="1" dirty="0"/>
          </a:p>
          <a:p>
            <a:pPr marL="158729"/>
            <a:endParaRPr lang="fr-FR" sz="600" u="sng" dirty="0"/>
          </a:p>
          <a:p>
            <a:pPr marL="158729"/>
            <a:r>
              <a:rPr lang="fr-FR" sz="600" u="sng" dirty="0"/>
              <a:t>Promesse</a:t>
            </a:r>
          </a:p>
          <a:p>
            <a:pPr defTabSz="914280">
              <a:defRPr/>
            </a:pPr>
            <a:r>
              <a:rPr lang="fr-FR" sz="600" dirty="0">
                <a:solidFill>
                  <a:prstClr val="black"/>
                </a:solidFill>
                <a:latin typeface="Century Gothic" panose="020B0502020202020204" pitchFamily="34" charset="0"/>
              </a:rPr>
              <a:t>Sérum intelligent qui réinitialise la jeunesse de la peau</a:t>
            </a:r>
          </a:p>
          <a:p>
            <a:pPr marL="158729"/>
            <a:endParaRPr lang="fr-FR" sz="600" u="sng" dirty="0"/>
          </a:p>
          <a:p>
            <a:pPr marL="158729"/>
            <a:r>
              <a:rPr lang="fr-FR" sz="600" u="sng" dirty="0"/>
              <a:t>Pour qui ?</a:t>
            </a:r>
          </a:p>
          <a:p>
            <a:pPr marL="158729"/>
            <a:r>
              <a:rPr lang="fr-FR" sz="600" dirty="0">
                <a:solidFill>
                  <a:prstClr val="black"/>
                </a:solidFill>
                <a:latin typeface="Century Gothic" panose="020B0502020202020204" pitchFamily="34" charset="0"/>
              </a:rPr>
              <a:t>Pour les peaux matures</a:t>
            </a:r>
          </a:p>
          <a:p>
            <a:pPr marL="158729"/>
            <a:endParaRPr lang="fr-FR" sz="600" dirty="0">
              <a:solidFill>
                <a:prstClr val="black"/>
              </a:solidFill>
              <a:latin typeface="Century Gothic" panose="020B0502020202020204" pitchFamily="34" charset="0"/>
            </a:endParaRPr>
          </a:p>
          <a:p>
            <a:pPr marL="158729"/>
            <a:r>
              <a:rPr lang="fr-FR" sz="600" dirty="0">
                <a:solidFill>
                  <a:prstClr val="black"/>
                </a:solidFill>
                <a:latin typeface="Century Gothic" panose="020B0502020202020204" pitchFamily="34" charset="0"/>
              </a:rPr>
              <a:t>« Ma peau présente des rides, des taches, une perte de fermeté  »</a:t>
            </a:r>
          </a:p>
          <a:p>
            <a:pPr marL="158729"/>
            <a:r>
              <a:rPr lang="fr-FR" sz="600" dirty="0">
                <a:solidFill>
                  <a:prstClr val="black"/>
                </a:solidFill>
                <a:latin typeface="Century Gothic" panose="020B0502020202020204" pitchFamily="34" charset="0"/>
              </a:rPr>
              <a:t>« Avec les bouleversements hormonaux, je recherche une routine globale qui traiterait tous les signes de l’âge  » </a:t>
            </a:r>
          </a:p>
          <a:p>
            <a:pPr marL="158729"/>
            <a:endParaRPr lang="fr-FR" sz="600" u="sng" dirty="0"/>
          </a:p>
          <a:p>
            <a:pPr defTabSz="914280">
              <a:defRPr/>
            </a:pPr>
            <a:r>
              <a:rPr lang="fr-FR" sz="600" u="sng" dirty="0">
                <a:solidFill>
                  <a:prstClr val="black"/>
                </a:solidFill>
                <a:latin typeface="Century Gothic" panose="020B0502020202020204" pitchFamily="34" charset="0"/>
              </a:rPr>
              <a:t>Ingrédients</a:t>
            </a:r>
          </a:p>
          <a:p>
            <a:pPr defTabSz="914280">
              <a:defRPr/>
            </a:pPr>
            <a:r>
              <a:rPr lang="fr-FR" sz="600" b="1" dirty="0">
                <a:solidFill>
                  <a:prstClr val="black"/>
                </a:solidFill>
                <a:latin typeface="Century Gothic" panose="020B0502020202020204" pitchFamily="34" charset="0"/>
              </a:rPr>
              <a:t>Complexe </a:t>
            </a:r>
            <a:r>
              <a:rPr lang="fr-FR" sz="600" b="1" dirty="0" err="1">
                <a:solidFill>
                  <a:prstClr val="black"/>
                </a:solidFill>
                <a:latin typeface="Century Gothic" panose="020B0502020202020204" pitchFamily="34" charset="0"/>
              </a:rPr>
              <a:t>Cell</a:t>
            </a:r>
            <a:r>
              <a:rPr lang="fr-FR" sz="600" b="1" dirty="0">
                <a:solidFill>
                  <a:prstClr val="black"/>
                </a:solidFill>
                <a:latin typeface="Century Gothic" panose="020B0502020202020204" pitchFamily="34" charset="0"/>
              </a:rPr>
              <a:t>-Energy </a:t>
            </a:r>
          </a:p>
          <a:p>
            <a:pPr defTabSz="914280">
              <a:defRPr/>
            </a:pPr>
            <a:endParaRPr lang="fr-FR" sz="600" dirty="0">
              <a:solidFill>
                <a:prstClr val="black"/>
              </a:solidFill>
              <a:latin typeface="Century Gothic" panose="020B0502020202020204" pitchFamily="34" charset="0"/>
            </a:endParaRPr>
          </a:p>
          <a:p>
            <a:pPr defTabSz="914280">
              <a:defRPr/>
            </a:pPr>
            <a:r>
              <a:rPr lang="fr-FR" sz="600" u="sng" dirty="0">
                <a:solidFill>
                  <a:prstClr val="black"/>
                </a:solidFill>
                <a:latin typeface="Century Gothic" panose="020B0502020202020204" pitchFamily="34" charset="0"/>
              </a:rPr>
              <a:t>Qu’est ce que le Complexe </a:t>
            </a:r>
            <a:r>
              <a:rPr lang="fr-FR" sz="600" u="sng" dirty="0" err="1">
                <a:solidFill>
                  <a:prstClr val="black"/>
                </a:solidFill>
                <a:latin typeface="Century Gothic" panose="020B0502020202020204" pitchFamily="34" charset="0"/>
              </a:rPr>
              <a:t>Cell</a:t>
            </a:r>
            <a:r>
              <a:rPr lang="fr-FR" sz="600" u="sng" dirty="0">
                <a:solidFill>
                  <a:prstClr val="black"/>
                </a:solidFill>
                <a:latin typeface="Century Gothic" panose="020B0502020202020204" pitchFamily="34" charset="0"/>
              </a:rPr>
              <a:t>-Energy ? </a:t>
            </a:r>
          </a:p>
          <a:p>
            <a:pPr marL="158729"/>
            <a:r>
              <a:rPr lang="fr-FR" sz="600" dirty="0" err="1">
                <a:solidFill>
                  <a:prstClr val="black"/>
                </a:solidFill>
                <a:latin typeface="Century Gothic" panose="020B0502020202020204" pitchFamily="34" charset="0"/>
              </a:rPr>
              <a:t>Lipoaminoacide</a:t>
            </a:r>
            <a:r>
              <a:rPr lang="fr-FR" sz="600" dirty="0">
                <a:solidFill>
                  <a:prstClr val="black"/>
                </a:solidFill>
                <a:latin typeface="Century Gothic" panose="020B0502020202020204" pitchFamily="34" charset="0"/>
              </a:rPr>
              <a:t> : </a:t>
            </a:r>
            <a:r>
              <a:rPr lang="fr-FR" sz="600" dirty="0"/>
              <a:t>c’est l’association d’acide gras et d’acide aminés. Il provient de la biotechnologie de coco et permet d’améliorer la communication entre les cellules et rôle de défense grâce aux cellules de Langerhans</a:t>
            </a:r>
          </a:p>
          <a:p>
            <a:pPr marL="158729"/>
            <a:r>
              <a:rPr lang="fr-FR" sz="600" dirty="0" err="1"/>
              <a:t>Baicaline</a:t>
            </a:r>
            <a:r>
              <a:rPr lang="fr-FR" sz="600" dirty="0"/>
              <a:t> : c’est un polyphénol issu de la racine de </a:t>
            </a:r>
            <a:r>
              <a:rPr lang="fr-FR" sz="600" dirty="0" err="1"/>
              <a:t>baikal</a:t>
            </a:r>
            <a:endParaRPr lang="fr-FR" sz="600" dirty="0"/>
          </a:p>
          <a:p>
            <a:pPr marL="158729"/>
            <a:r>
              <a:rPr lang="fr-FR" sz="600" dirty="0"/>
              <a:t>L’association du </a:t>
            </a:r>
            <a:r>
              <a:rPr lang="fr-FR" sz="600" dirty="0" err="1"/>
              <a:t>lipoaminacide</a:t>
            </a:r>
            <a:r>
              <a:rPr lang="fr-FR" sz="600" dirty="0"/>
              <a:t> + </a:t>
            </a:r>
            <a:r>
              <a:rPr lang="fr-FR" sz="600" dirty="0" err="1"/>
              <a:t>baicaline</a:t>
            </a:r>
            <a:r>
              <a:rPr lang="fr-FR" sz="600" dirty="0"/>
              <a:t> assure la</a:t>
            </a:r>
            <a:r>
              <a:rPr lang="fr-FR" sz="600" b="1" dirty="0"/>
              <a:t> </a:t>
            </a:r>
            <a:r>
              <a:rPr lang="fr-FR" sz="600" dirty="0"/>
              <a:t>longévité cellulaire en agissant sur les protéines donc la cellule vit plus longtemps, agissant sur les cellules souches donc un vivier pour les cellules de la peau et en </a:t>
            </a:r>
            <a:r>
              <a:rPr lang="fr-FR" sz="600" dirty="0" err="1"/>
              <a:t>agisant</a:t>
            </a:r>
            <a:r>
              <a:rPr lang="fr-FR" sz="600" dirty="0"/>
              <a:t> sur les télomères des chromosomes qui avec le temps on tendance à se raccourcir. Les télomères servent à protéger, stabiliser les chromosomes et l’intégrité du patrimoine génétique.</a:t>
            </a:r>
          </a:p>
          <a:p>
            <a:pPr marL="158729"/>
            <a:r>
              <a:rPr lang="fr-FR" sz="600" dirty="0" err="1"/>
              <a:t>Dribose</a:t>
            </a:r>
            <a:r>
              <a:rPr lang="fr-FR" sz="600" dirty="0"/>
              <a:t> : c’est un sucre complexe naturel. Il provient de biotechnologie de graines de mais et augmente la synthèse d’ATP et donc produit de l’énergie pour les cellules.</a:t>
            </a:r>
          </a:p>
          <a:p>
            <a:pPr marL="158729"/>
            <a:r>
              <a:rPr lang="fr-FR" sz="600" dirty="0"/>
              <a:t>Extrait de grande capucine : il est riche en </a:t>
            </a:r>
            <a:r>
              <a:rPr lang="fr-FR" sz="600" dirty="0" err="1"/>
              <a:t>arabinoglicanes</a:t>
            </a:r>
            <a:r>
              <a:rPr lang="fr-FR" sz="600" dirty="0"/>
              <a:t>  et provient des fleurs, feuilles, racine. Il favorise l’oxygénation cellulaire.</a:t>
            </a:r>
          </a:p>
          <a:p>
            <a:pPr defTabSz="914280">
              <a:defRPr/>
            </a:pPr>
            <a:endParaRPr lang="fr-FR" sz="600" u="sng" dirty="0">
              <a:solidFill>
                <a:prstClr val="black"/>
              </a:solidFill>
              <a:latin typeface="Century Gothic" panose="020B0502020202020204" pitchFamily="34" charset="0"/>
            </a:endParaRPr>
          </a:p>
          <a:p>
            <a:pPr marL="158729"/>
            <a:r>
              <a:rPr lang="fr-FR" sz="600" u="sng" dirty="0"/>
              <a:t>Utilisation à domicile </a:t>
            </a:r>
          </a:p>
          <a:p>
            <a:pPr defTabSz="914280">
              <a:defRPr/>
            </a:pPr>
            <a:r>
              <a:rPr lang="fr-FR" sz="600" dirty="0"/>
              <a:t>Matin et soir, nettoyez/démaquillez soigneusement votre visage et brumisez la Lotion Yon-Ka </a:t>
            </a:r>
            <a:r>
              <a:rPr lang="fr-FR" sz="600" dirty="0" err="1"/>
              <a:t>adpatée</a:t>
            </a:r>
            <a:r>
              <a:rPr lang="fr-FR" sz="600" dirty="0"/>
              <a:t> à votre type de peau. Appliquez ensuite sur le visage et le cou 2 à 3 pompes de Cellular Code Sérum. Votre peau l'absorbera en un clin d'</a:t>
            </a:r>
            <a:r>
              <a:rPr lang="fr-FR" sz="600" dirty="0" err="1"/>
              <a:t>oeil</a:t>
            </a:r>
            <a:r>
              <a:rPr lang="fr-FR" sz="600" dirty="0"/>
              <a:t> ! Superposez ensuite votre crème traitante habituelle.</a:t>
            </a:r>
            <a:r>
              <a:rPr lang="fr-FR" sz="600" b="1" dirty="0"/>
              <a:t> </a:t>
            </a:r>
            <a:r>
              <a:rPr lang="fr-FR" sz="600" dirty="0"/>
              <a:t>Pour les peaux matures, il optimise l'action d'Excellence Code Crème.</a:t>
            </a:r>
            <a:endParaRPr lang="fr-FR" sz="600" u="sng" dirty="0"/>
          </a:p>
          <a:p>
            <a:pPr marL="158729"/>
            <a:endParaRPr lang="fr-FR" sz="600" dirty="0"/>
          </a:p>
          <a:p>
            <a:pPr marL="158729"/>
            <a:r>
              <a:rPr lang="fr-FR" sz="600" u="sng" dirty="0"/>
              <a:t>Les + produits</a:t>
            </a:r>
          </a:p>
          <a:p>
            <a:r>
              <a:rPr lang="fr-FR" sz="600" dirty="0"/>
              <a:t>Contient 96% d’ingrédients d’origine naturelle </a:t>
            </a:r>
          </a:p>
          <a:p>
            <a:r>
              <a:rPr lang="fr-FR" sz="600" dirty="0"/>
              <a:t>Apporte à la peau énergie et fermeté </a:t>
            </a:r>
          </a:p>
          <a:p>
            <a:r>
              <a:rPr lang="fr-FR" sz="600" dirty="0"/>
              <a:t>Réinitialise son code jeunesse </a:t>
            </a:r>
          </a:p>
          <a:p>
            <a:r>
              <a:rPr lang="fr-FR" sz="600" dirty="0"/>
              <a:t>Lisse les signes de fatigue</a:t>
            </a:r>
          </a:p>
          <a:p>
            <a:pPr marL="158729"/>
            <a:endParaRPr lang="fr-FR" sz="600" u="sng" dirty="0"/>
          </a:p>
          <a:p>
            <a:pPr marL="158729"/>
            <a:endParaRPr lang="fr-FR" sz="600" u="sng" dirty="0"/>
          </a:p>
          <a:p>
            <a:pPr marL="158729"/>
            <a:r>
              <a:rPr lang="fr-FR" sz="600" b="1" dirty="0"/>
              <a:t>ELIXIR VITAL</a:t>
            </a:r>
          </a:p>
          <a:p>
            <a:pPr marL="158729"/>
            <a:endParaRPr lang="fr-FR" sz="600" b="1" dirty="0"/>
          </a:p>
          <a:p>
            <a:pPr marL="158729"/>
            <a:r>
              <a:rPr lang="fr-FR" sz="600" u="sng" dirty="0"/>
              <a:t>Descriptif</a:t>
            </a:r>
          </a:p>
          <a:p>
            <a:pPr defTabSz="914280">
              <a:defRPr/>
            </a:pPr>
            <a:r>
              <a:rPr lang="fr-FR" sz="600" dirty="0"/>
              <a:t>Ce double sérum phyto aromatique, à la formule biomimétique calquée sur le film hydrolipidique, est un véritable soin anti-âge et réparateur pour toutes les peaux. Il respecte et consolide la barrière cutanée, pour protéger la peau des agressions extérieures, comme des effets du temps qui passe. Ce sérum visage est le soin SOS multi-régénérant des peaux en détresse. Il est vivement conseillé après une grande fatigue, un excès de soleil, un stress émotionnel...</a:t>
            </a:r>
          </a:p>
          <a:p>
            <a:pPr defTabSz="914280">
              <a:defRPr/>
            </a:pPr>
            <a:endParaRPr lang="fr-FR" sz="600" u="sng" dirty="0"/>
          </a:p>
          <a:p>
            <a:pPr marL="158729"/>
            <a:r>
              <a:rPr lang="fr-FR" sz="600" u="sng" dirty="0"/>
              <a:t>Promesse</a:t>
            </a:r>
          </a:p>
          <a:p>
            <a:pPr marL="158729"/>
            <a:r>
              <a:rPr lang="fr-FR" sz="600" dirty="0"/>
              <a:t>Double sérum phyto-aromatique Prévention &amp; Réparation Anti-âge</a:t>
            </a:r>
          </a:p>
          <a:p>
            <a:pPr marL="158729"/>
            <a:endParaRPr lang="fr-FR" sz="600" u="sng" dirty="0"/>
          </a:p>
          <a:p>
            <a:pPr marL="158729"/>
            <a:r>
              <a:rPr lang="fr-FR" sz="600" u="sng" dirty="0"/>
              <a:t>Pour qui ? </a:t>
            </a:r>
          </a:p>
          <a:p>
            <a:pPr marL="158729"/>
            <a:r>
              <a:rPr lang="fr-FR" sz="600" dirty="0"/>
              <a:t>Toutes peaux</a:t>
            </a:r>
          </a:p>
          <a:p>
            <a:pPr marL="158729"/>
            <a:r>
              <a:rPr lang="fr-FR" sz="600" dirty="0"/>
              <a:t>Peaux fatiguées, stressées, altérées</a:t>
            </a:r>
          </a:p>
          <a:p>
            <a:pPr marL="158729"/>
            <a:endParaRPr lang="fr-FR" sz="600" dirty="0"/>
          </a:p>
          <a:p>
            <a:pPr marL="158729"/>
            <a:r>
              <a:rPr lang="fr-FR" sz="600" dirty="0"/>
              <a:t>« Je viens d’accoucher, je suis très fatiguée et je ne reconnais plus ma peau »</a:t>
            </a:r>
          </a:p>
          <a:p>
            <a:pPr defTabSz="914280">
              <a:defRPr/>
            </a:pPr>
            <a:r>
              <a:rPr lang="fr-FR" sz="600" dirty="0"/>
              <a:t>« J’ai 45 ans et je viens de passer un mois en Martinique, ma peau a été altérée par le soleil et la chaleur »</a:t>
            </a:r>
          </a:p>
          <a:p>
            <a:pPr marL="158729"/>
            <a:endParaRPr lang="fr-FR" sz="600" u="sng" dirty="0"/>
          </a:p>
          <a:p>
            <a:pPr defTabSz="914280">
              <a:defRPr/>
            </a:pPr>
            <a:r>
              <a:rPr lang="fr-FR" sz="600" u="sng" dirty="0">
                <a:solidFill>
                  <a:prstClr val="black"/>
                </a:solidFill>
                <a:latin typeface="Century Gothic" panose="020B0502020202020204" pitchFamily="34" charset="0"/>
              </a:rPr>
              <a:t>Ingrédients</a:t>
            </a:r>
          </a:p>
          <a:p>
            <a:r>
              <a:rPr lang="fr-FR" sz="600" b="1" dirty="0"/>
              <a:t>Peptides [hêtre + soja] : restructurant, hydratant</a:t>
            </a:r>
          </a:p>
          <a:p>
            <a:r>
              <a:rPr lang="fr-FR" sz="600" dirty="0"/>
              <a:t>Huile de soja et de tournesol bio et huile de mais (sans OGM) : nourrissant, réparateur</a:t>
            </a:r>
          </a:p>
          <a:p>
            <a:r>
              <a:rPr lang="fr-FR" sz="600" dirty="0"/>
              <a:t>Niacinamide et vitamine B5 : apaisant, revitalisant</a:t>
            </a:r>
          </a:p>
          <a:p>
            <a:endParaRPr lang="fr-FR" sz="600" dirty="0"/>
          </a:p>
          <a:p>
            <a:pPr marL="158729"/>
            <a:r>
              <a:rPr lang="fr-FR" sz="600" u="sng" dirty="0"/>
              <a:t>Utilisation à domicile </a:t>
            </a:r>
          </a:p>
          <a:p>
            <a:pPr marL="158729"/>
            <a:r>
              <a:rPr lang="fr-FR" sz="600" dirty="0"/>
              <a:t>Matin et/ou soir, nettoyez/ démaquillez soigneusement votre visage et brumisez la Lotion Yon-Ka adaptée. Bien agiter le flacon d'Elixir Vital avant emploi, puis appliquez 2 à 3 pompes sur le visage, le cou et le décolleté. Faites pénétrer par effleurages. Il s’utilise seul ou son soin habituel.</a:t>
            </a:r>
          </a:p>
          <a:p>
            <a:pPr marL="158729"/>
            <a:endParaRPr lang="fr-FR" sz="600" dirty="0"/>
          </a:p>
          <a:p>
            <a:pPr marL="158729"/>
            <a:r>
              <a:rPr lang="fr-FR" sz="600" u="sng" dirty="0"/>
              <a:t>Tips</a:t>
            </a:r>
            <a:r>
              <a:rPr lang="fr-FR" sz="600" dirty="0"/>
              <a:t> </a:t>
            </a:r>
          </a:p>
          <a:p>
            <a:pPr defTabSz="914280">
              <a:defRPr/>
            </a:pPr>
            <a:r>
              <a:rPr lang="fr-FR" sz="600" dirty="0"/>
              <a:t>Idéal pour les vergetures </a:t>
            </a:r>
          </a:p>
          <a:p>
            <a:pPr marL="158729"/>
            <a:endParaRPr lang="fr-FR" sz="600" dirty="0"/>
          </a:p>
          <a:p>
            <a:pPr marL="158729"/>
            <a:r>
              <a:rPr lang="fr-FR" sz="600" u="sng" dirty="0"/>
              <a:t>Les + produits</a:t>
            </a:r>
          </a:p>
          <a:p>
            <a:r>
              <a:rPr lang="fr-FR" sz="600" dirty="0"/>
              <a:t>Contient 92% d’ingrédients d’origine naturelle, 43% d’ingrédients d’origine biologique, </a:t>
            </a:r>
            <a:r>
              <a:rPr lang="fr-FR" sz="600" dirty="0" err="1"/>
              <a:t>vegan</a:t>
            </a:r>
            <a:r>
              <a:rPr lang="fr-FR" sz="600" dirty="0"/>
              <a:t> et sans gluten </a:t>
            </a:r>
          </a:p>
          <a:p>
            <a:r>
              <a:rPr lang="fr-FR" sz="600" dirty="0"/>
              <a:t>88% peau </a:t>
            </a:r>
            <a:r>
              <a:rPr lang="fr-FR" sz="600" dirty="0" err="1"/>
              <a:t>revialisée</a:t>
            </a:r>
            <a:endParaRPr lang="fr-FR" sz="600" dirty="0"/>
          </a:p>
          <a:p>
            <a:r>
              <a:rPr lang="fr-FR" sz="600" dirty="0"/>
              <a:t>Répare et revitalise les peaux carencées et fatiguées </a:t>
            </a:r>
          </a:p>
          <a:p>
            <a:r>
              <a:rPr lang="fr-FR" sz="600" dirty="0"/>
              <a:t>La peau est apaisée et régénérée </a:t>
            </a:r>
          </a:p>
          <a:p>
            <a:r>
              <a:rPr lang="fr-FR" sz="600" dirty="0"/>
              <a:t>Texture fine et absorption rapide</a:t>
            </a:r>
          </a:p>
          <a:p>
            <a:r>
              <a:rPr lang="fr-FR" sz="600" dirty="0"/>
              <a:t>Double efficacité &amp; double emploi : prévention-réparation &amp; en anticipation (toute l’année matin ou soir) - en cure intensive (1 mois matin et soir)</a:t>
            </a:r>
          </a:p>
          <a:p>
            <a:endParaRPr lang="fr-FR" sz="600" dirty="0"/>
          </a:p>
          <a:p>
            <a:r>
              <a:rPr lang="fr-FR" sz="600" b="1" dirty="0"/>
              <a:t>SERUM VIT C</a:t>
            </a:r>
          </a:p>
          <a:p>
            <a:endParaRPr lang="fr-FR" sz="600" b="1" dirty="0"/>
          </a:p>
          <a:p>
            <a:pPr defTabSz="914280">
              <a:defRPr/>
            </a:pPr>
            <a:r>
              <a:rPr lang="fr-FR" sz="600" b="1" u="sng" dirty="0">
                <a:solidFill>
                  <a:prstClr val="black"/>
                </a:solidFill>
                <a:latin typeface="Calibri" panose="020F0502020204030204"/>
              </a:rPr>
              <a:t>Curcuma</a:t>
            </a:r>
            <a:r>
              <a:rPr lang="fr-FR" sz="600" u="sng" dirty="0">
                <a:solidFill>
                  <a:prstClr val="black"/>
                </a:solidFill>
                <a:latin typeface="Calibri" panose="020F0502020204030204"/>
              </a:rPr>
              <a:t> </a:t>
            </a:r>
          </a:p>
          <a:p>
            <a:pPr defTabSz="914280">
              <a:defRPr/>
            </a:pPr>
            <a:r>
              <a:rPr lang="fr-FR" sz="600" u="sng" dirty="0">
                <a:solidFill>
                  <a:srgbClr val="3E3E3E"/>
                </a:solidFill>
                <a:latin typeface="Roboto Light" panose="02000000000000000000" pitchFamily="2" charset="0"/>
                <a:ea typeface="Roboto Light" panose="02000000000000000000" pitchFamily="2" charset="0"/>
              </a:rPr>
              <a:t>Niveau de l’épiderme </a:t>
            </a:r>
            <a:r>
              <a:rPr lang="fr-FR" sz="1000" dirty="0">
                <a:solidFill>
                  <a:srgbClr val="3E3E3E"/>
                </a:solidFill>
                <a:latin typeface="Roboto Light" panose="02000000000000000000" pitchFamily="2" charset="0"/>
                <a:ea typeface="Roboto Light" panose="02000000000000000000" pitchFamily="2" charset="0"/>
              </a:rPr>
              <a:t>+16% </a:t>
            </a:r>
            <a:r>
              <a:rPr lang="fr-FR" sz="600" dirty="0">
                <a:solidFill>
                  <a:srgbClr val="3E3E3E"/>
                </a:solidFill>
                <a:latin typeface="Roboto Light" panose="02000000000000000000" pitchFamily="2" charset="0"/>
                <a:ea typeface="Roboto Light" panose="02000000000000000000" pitchFamily="2" charset="0"/>
              </a:rPr>
              <a:t>de kératinocytes. </a:t>
            </a:r>
          </a:p>
          <a:p>
            <a:pPr defTabSz="914280">
              <a:defRPr/>
            </a:pPr>
            <a:r>
              <a:rPr lang="fr-FR" sz="600" u="sng" dirty="0">
                <a:solidFill>
                  <a:srgbClr val="3E3E3E"/>
                </a:solidFill>
                <a:latin typeface="Roboto Light" panose="02000000000000000000" pitchFamily="2" charset="0"/>
                <a:ea typeface="Roboto Light" panose="02000000000000000000" pitchFamily="2" charset="0"/>
              </a:rPr>
              <a:t>Niveau du derme </a:t>
            </a:r>
            <a:r>
              <a:rPr lang="fr-FR" sz="1000" dirty="0">
                <a:solidFill>
                  <a:srgbClr val="3E3E3E"/>
                </a:solidFill>
                <a:latin typeface="Roboto Light" panose="02000000000000000000" pitchFamily="2" charset="0"/>
                <a:ea typeface="Roboto Light" panose="02000000000000000000" pitchFamily="2" charset="0"/>
              </a:rPr>
              <a:t>+17% </a:t>
            </a:r>
            <a:r>
              <a:rPr lang="fr-FR" sz="600" dirty="0">
                <a:solidFill>
                  <a:srgbClr val="3E3E3E"/>
                </a:solidFill>
                <a:latin typeface="Roboto Light" panose="02000000000000000000" pitchFamily="2" charset="0"/>
                <a:ea typeface="Roboto Light" panose="02000000000000000000" pitchFamily="2" charset="0"/>
              </a:rPr>
              <a:t>synthèse des fibres de collagène et d’élastine.</a:t>
            </a:r>
          </a:p>
          <a:p>
            <a:pPr defTabSz="914280">
              <a:defRPr/>
            </a:pPr>
            <a:endParaRPr lang="fr-FR" sz="600" dirty="0">
              <a:solidFill>
                <a:srgbClr val="3E3E3E"/>
              </a:solidFill>
              <a:latin typeface="Roboto Light" panose="02000000000000000000" pitchFamily="2" charset="0"/>
              <a:ea typeface="Roboto Light" panose="02000000000000000000" pitchFamily="2" charset="0"/>
            </a:endParaRPr>
          </a:p>
          <a:p>
            <a:pPr defTabSz="914280">
              <a:defRPr/>
            </a:pPr>
            <a:r>
              <a:rPr lang="fr-FR" sz="600" b="1" u="sng" dirty="0">
                <a:solidFill>
                  <a:srgbClr val="3E3E3E"/>
                </a:solidFill>
                <a:latin typeface="Roboto Light" panose="02000000000000000000" pitchFamily="2" charset="0"/>
                <a:ea typeface="Roboto Light" panose="02000000000000000000" pitchFamily="2" charset="0"/>
              </a:rPr>
              <a:t>Grenade</a:t>
            </a:r>
          </a:p>
          <a:p>
            <a:pPr defTabSz="914280">
              <a:defRPr/>
            </a:pPr>
            <a:r>
              <a:rPr lang="fr-FR" sz="600" dirty="0">
                <a:solidFill>
                  <a:srgbClr val="3E3E3E"/>
                </a:solidFill>
                <a:latin typeface="Roboto Light" panose="02000000000000000000" pitchFamily="2" charset="0"/>
                <a:ea typeface="Roboto Light" panose="02000000000000000000" pitchFamily="2" charset="0"/>
              </a:rPr>
              <a:t>Agissent sur </a:t>
            </a:r>
            <a:r>
              <a:rPr lang="fr-FR" sz="600" b="1" dirty="0">
                <a:solidFill>
                  <a:srgbClr val="3E3E3E"/>
                </a:solidFill>
                <a:latin typeface="Roboto Light" panose="02000000000000000000" pitchFamily="2" charset="0"/>
                <a:ea typeface="Roboto Light" panose="02000000000000000000" pitchFamily="2" charset="0"/>
              </a:rPr>
              <a:t>l’oxygénation cellulaire* </a:t>
            </a:r>
            <a:r>
              <a:rPr lang="fr-FR" sz="600" dirty="0">
                <a:solidFill>
                  <a:srgbClr val="3E3E3E"/>
                </a:solidFill>
                <a:latin typeface="Roboto Light" panose="02000000000000000000" pitchFamily="2" charset="0"/>
                <a:ea typeface="Roboto Light" panose="02000000000000000000" pitchFamily="2" charset="0"/>
              </a:rPr>
              <a:t>: </a:t>
            </a:r>
            <a:r>
              <a:rPr lang="fr-FR" sz="1000" dirty="0">
                <a:solidFill>
                  <a:srgbClr val="3E3E3E"/>
                </a:solidFill>
                <a:latin typeface="Roboto Light" panose="02000000000000000000" pitchFamily="2" charset="0"/>
                <a:ea typeface="Roboto Light" panose="02000000000000000000" pitchFamily="2" charset="0"/>
              </a:rPr>
              <a:t>+ 22%  </a:t>
            </a:r>
            <a:r>
              <a:rPr lang="fr-FR" sz="600" dirty="0">
                <a:solidFill>
                  <a:srgbClr val="3E3E3E"/>
                </a:solidFill>
                <a:latin typeface="Roboto Light" panose="02000000000000000000" pitchFamily="2" charset="0"/>
                <a:ea typeface="Roboto Light" panose="02000000000000000000" pitchFamily="2" charset="0"/>
              </a:rPr>
              <a:t>relargage CO2 en condition extrême</a:t>
            </a:r>
          </a:p>
          <a:p>
            <a:pPr defTabSz="914280">
              <a:defRPr/>
            </a:pPr>
            <a:r>
              <a:rPr lang="fr-FR" sz="600" dirty="0">
                <a:solidFill>
                  <a:srgbClr val="3E3E3E"/>
                </a:solidFill>
                <a:latin typeface="Roboto Light" panose="02000000000000000000" pitchFamily="2" charset="0"/>
                <a:ea typeface="Roboto Light" panose="02000000000000000000" pitchFamily="2" charset="0"/>
              </a:rPr>
              <a:t>Agissent sur la </a:t>
            </a:r>
            <a:r>
              <a:rPr lang="fr-FR" sz="600" b="1" dirty="0">
                <a:solidFill>
                  <a:srgbClr val="3E3E3E"/>
                </a:solidFill>
                <a:latin typeface="Roboto Light" panose="02000000000000000000" pitchFamily="2" charset="0"/>
                <a:ea typeface="Roboto Light" panose="02000000000000000000" pitchFamily="2" charset="0"/>
              </a:rPr>
              <a:t>régulation de la mélanogénèse *: </a:t>
            </a:r>
            <a:r>
              <a:rPr lang="fr-FR" sz="1000" dirty="0">
                <a:solidFill>
                  <a:srgbClr val="3E3E3E"/>
                </a:solidFill>
                <a:latin typeface="Roboto Light" panose="02000000000000000000" pitchFamily="2" charset="0"/>
                <a:ea typeface="Roboto Light" panose="02000000000000000000" pitchFamily="2" charset="0"/>
              </a:rPr>
              <a:t>-15% </a:t>
            </a:r>
            <a:r>
              <a:rPr lang="fr-FR" sz="600" dirty="0">
                <a:solidFill>
                  <a:srgbClr val="3E3E3E"/>
                </a:solidFill>
                <a:latin typeface="Roboto Light" panose="02000000000000000000" pitchFamily="2" charset="0"/>
                <a:ea typeface="Roboto Light" panose="02000000000000000000" pitchFamily="2" charset="0"/>
              </a:rPr>
              <a:t>synthèse de mélanine </a:t>
            </a:r>
          </a:p>
          <a:p>
            <a:pPr defTabSz="914280">
              <a:defRPr/>
            </a:pPr>
            <a:endParaRPr lang="fr-FR" sz="600" dirty="0">
              <a:solidFill>
                <a:srgbClr val="3E3E3E"/>
              </a:solidFill>
              <a:latin typeface="Roboto Light" panose="02000000000000000000" pitchFamily="2" charset="0"/>
              <a:ea typeface="Roboto Light" panose="02000000000000000000" pitchFamily="2" charset="0"/>
            </a:endParaRPr>
          </a:p>
          <a:p>
            <a:pPr defTabSz="914280">
              <a:spcBef>
                <a:spcPts val="800"/>
              </a:spcBef>
              <a:defRPr/>
            </a:pPr>
            <a:r>
              <a:rPr lang="fr-FR" sz="600" b="1" u="sng" dirty="0">
                <a:solidFill>
                  <a:srgbClr val="000000"/>
                </a:solidFill>
                <a:latin typeface="Calibri" panose="020F0502020204030204" pitchFamily="34" charset="0"/>
                <a:ea typeface="Arial Unicode MS"/>
                <a:cs typeface="Arial Unicode MS"/>
              </a:rPr>
              <a:t>Les cellules végétales natives de Grenade et de Curcuma.</a:t>
            </a:r>
            <a:endParaRPr lang="fr-FR" sz="600" dirty="0">
              <a:solidFill>
                <a:srgbClr val="000000"/>
              </a:solidFill>
              <a:latin typeface="Helvetica Neue"/>
              <a:ea typeface="Arial Unicode MS"/>
              <a:cs typeface="Arial Unicode MS"/>
            </a:endParaRPr>
          </a:p>
          <a:p>
            <a:pPr defTabSz="914280">
              <a:spcBef>
                <a:spcPts val="800"/>
              </a:spcBef>
              <a:defRPr/>
            </a:pPr>
            <a:r>
              <a:rPr lang="fr-FR" sz="600" dirty="0">
                <a:solidFill>
                  <a:srgbClr val="000000"/>
                </a:solidFill>
                <a:latin typeface="Calibri" panose="020F0502020204030204" pitchFamily="34" charset="0"/>
                <a:ea typeface="Arial Unicode MS"/>
                <a:cs typeface="Arial Unicode MS"/>
              </a:rPr>
              <a:t>Ces cellules sont obtenues par culture cellulaire, une biotechnologie brevetée et Made in France respectueuse de l'environnement et de la biodiversité. Cette technologie ne nécessite pas de culture en plein champ et seul un micro-prélèvement sur la plante suffit à obtenir ces cellules végétales natives.</a:t>
            </a:r>
            <a:endParaRPr lang="fr-FR" sz="600" dirty="0">
              <a:solidFill>
                <a:srgbClr val="000000"/>
              </a:solidFill>
              <a:latin typeface="Helvetica Neue"/>
              <a:ea typeface="Arial Unicode MS"/>
              <a:cs typeface="Arial Unicode MS"/>
            </a:endParaRPr>
          </a:p>
          <a:p>
            <a:pPr defTabSz="914280">
              <a:defRPr/>
            </a:pPr>
            <a:r>
              <a:rPr lang="fr-FR" sz="600" dirty="0">
                <a:solidFill>
                  <a:srgbClr val="000000"/>
                </a:solidFill>
                <a:latin typeface="Calibri" panose="020F0502020204030204" pitchFamily="34" charset="0"/>
                <a:ea typeface="Arial Unicode MS"/>
                <a:cs typeface="Arial" panose="020B0604020202020204" pitchFamily="34" charset="0"/>
              </a:rPr>
              <a:t>Les ressources naturelles sont préservées et </a:t>
            </a:r>
            <a:r>
              <a:rPr lang="fr-FR" sz="600" dirty="0">
                <a:solidFill>
                  <a:prstClr val="black"/>
                </a:solidFill>
                <a:latin typeface="Calibri" panose="020F0502020204030204" pitchFamily="34" charset="0"/>
                <a:ea typeface="Arial Unicode MS"/>
              </a:rPr>
              <a:t>l’obtention de ces cellules végétales natives actives se font sans traumatisme ou destruction de la plante.</a:t>
            </a:r>
            <a:endParaRPr lang="fr-FR" sz="600" dirty="0">
              <a:solidFill>
                <a:prstClr val="black"/>
              </a:solidFill>
              <a:latin typeface="Times New Roman" panose="02020603050405020304" pitchFamily="18" charset="0"/>
              <a:ea typeface="Arial Unicode MS"/>
            </a:endParaRPr>
          </a:p>
          <a:p>
            <a:pPr defTabSz="914280">
              <a:defRPr/>
            </a:pPr>
            <a:r>
              <a:rPr lang="fr-FR" sz="600" dirty="0">
                <a:solidFill>
                  <a:prstClr val="black"/>
                </a:solidFill>
                <a:latin typeface="Calibri" panose="020F0502020204030204" pitchFamily="34" charset="0"/>
                <a:ea typeface="Arial Unicode MS"/>
              </a:rPr>
              <a:t>Les cellules natives végétales ont une grande richesse moléculaire (acides aminés essentiels, vitamines et minéraux, …) qui leur offre une complémentarité d'action avec les autres constituants actifs du sérum C20 et C25.</a:t>
            </a:r>
            <a:endParaRPr lang="fr-FR" sz="600" dirty="0">
              <a:solidFill>
                <a:prstClr val="black"/>
              </a:solidFill>
              <a:latin typeface="Times New Roman" panose="02020603050405020304" pitchFamily="18" charset="0"/>
              <a:ea typeface="Arial Unicode MS"/>
            </a:endParaRPr>
          </a:p>
          <a:p>
            <a:pPr defTabSz="914280">
              <a:defRPr/>
            </a:pPr>
            <a:r>
              <a:rPr lang="fr-FR" sz="600" b="1" dirty="0">
                <a:solidFill>
                  <a:prstClr val="black"/>
                </a:solidFill>
                <a:latin typeface="Calibri" panose="020F0502020204030204" pitchFamily="34" charset="0"/>
                <a:ea typeface="Arial Unicode MS"/>
              </a:rPr>
              <a:t>Chaque flacon</a:t>
            </a:r>
            <a:r>
              <a:rPr lang="fr-FR" sz="600" b="1" baseline="30000" dirty="0">
                <a:solidFill>
                  <a:prstClr val="black"/>
                </a:solidFill>
                <a:latin typeface="Calibri" panose="020F0502020204030204" pitchFamily="34" charset="0"/>
                <a:ea typeface="Arial Unicode MS"/>
              </a:rPr>
              <a:t>(3)</a:t>
            </a:r>
            <a:r>
              <a:rPr lang="fr-FR" sz="600" b="1" dirty="0">
                <a:solidFill>
                  <a:prstClr val="black"/>
                </a:solidFill>
                <a:latin typeface="Calibri" panose="020F0502020204030204" pitchFamily="34" charset="0"/>
                <a:ea typeface="Arial Unicode MS"/>
              </a:rPr>
              <a:t> de sérum contient plus de 1,5 millions de cellules, soit environ 12 500 cellules natives par application.</a:t>
            </a:r>
            <a:endParaRPr lang="fr-FR" sz="600" dirty="0">
              <a:solidFill>
                <a:prstClr val="black"/>
              </a:solidFill>
              <a:latin typeface="Times New Roman" panose="02020603050405020304" pitchFamily="18" charset="0"/>
              <a:ea typeface="Arial Unicode MS"/>
            </a:endParaRPr>
          </a:p>
          <a:p>
            <a:pPr defTabSz="914280">
              <a:defRPr/>
            </a:pPr>
            <a:endParaRPr lang="fr-FR" sz="600" dirty="0">
              <a:solidFill>
                <a:srgbClr val="3E3E3E"/>
              </a:solidFill>
              <a:latin typeface="Roboto Light" panose="02000000000000000000" pitchFamily="2" charset="0"/>
              <a:ea typeface="Roboto Light" panose="02000000000000000000" pitchFamily="2" charset="0"/>
            </a:endParaRPr>
          </a:p>
          <a:p>
            <a:pPr defTabSz="914280">
              <a:defRPr/>
            </a:pPr>
            <a:r>
              <a:rPr lang="fr-FR" sz="600" b="1" u="sng" dirty="0">
                <a:solidFill>
                  <a:prstClr val="black"/>
                </a:solidFill>
                <a:latin typeface="Calibri" panose="020F0502020204030204" pitchFamily="34" charset="0"/>
                <a:ea typeface="Arial Unicode MS"/>
              </a:rPr>
              <a:t>Curcuma :</a:t>
            </a:r>
            <a:endParaRPr lang="fr-FR" sz="600" dirty="0">
              <a:solidFill>
                <a:prstClr val="black"/>
              </a:solidFill>
              <a:latin typeface="Times New Roman" panose="02020603050405020304" pitchFamily="18" charset="0"/>
              <a:ea typeface="Arial Unicode MS"/>
            </a:endParaRPr>
          </a:p>
          <a:p>
            <a:pPr defTabSz="914280">
              <a:defRPr/>
            </a:pPr>
            <a:r>
              <a:rPr lang="fr-FR" sz="600" dirty="0">
                <a:solidFill>
                  <a:prstClr val="black"/>
                </a:solidFill>
                <a:latin typeface="Calibri" panose="020F0502020204030204" pitchFamily="34" charset="0"/>
                <a:ea typeface="Arial Unicode MS"/>
              </a:rPr>
              <a:t>Avec sa belle robe orangée et son goût prononcé, le Curcuma possède des propriétés exceptionnelles. Utilisée depuis la nuit des temps comme condiment, teinture ou médicament. Dénommé « épice de longue vie », le Curcuma est très utilisé dans les médecines traditionnelles ayurvédique et chinoise pour ses propriétés anti-inflammatoires et antioxydantes, notamment dans le traitement des troubles digestifs et intestinaux, mais aussi pour protéger le foie et favoriser la cicatrisation. </a:t>
            </a:r>
            <a:endParaRPr lang="fr-FR" sz="600" dirty="0">
              <a:solidFill>
                <a:prstClr val="black"/>
              </a:solidFill>
              <a:latin typeface="Times New Roman" panose="02020603050405020304" pitchFamily="18" charset="0"/>
              <a:ea typeface="Arial Unicode MS"/>
            </a:endParaRPr>
          </a:p>
          <a:p>
            <a:pPr defTabSz="914280">
              <a:defRPr/>
            </a:pPr>
            <a:r>
              <a:rPr lang="fr-FR" sz="600" dirty="0">
                <a:solidFill>
                  <a:prstClr val="black"/>
                </a:solidFill>
                <a:latin typeface="Calibri" panose="020F0502020204030204" pitchFamily="34" charset="0"/>
                <a:ea typeface="Arial Unicode MS"/>
              </a:rPr>
              <a:t>Le curcuma semble être très prometteur dans le traitement de nombreuses pathologies et des recherches concernant le potentiel anticancéreux du Curcuma sont d’ailleurs en cours.</a:t>
            </a:r>
            <a:endParaRPr lang="fr-FR" sz="600" dirty="0">
              <a:solidFill>
                <a:prstClr val="black"/>
              </a:solidFill>
              <a:latin typeface="Times New Roman" panose="02020603050405020304" pitchFamily="18" charset="0"/>
              <a:ea typeface="Arial Unicode MS"/>
            </a:endParaRPr>
          </a:p>
          <a:p>
            <a:pPr defTabSz="914280">
              <a:defRPr/>
            </a:pPr>
            <a:r>
              <a:rPr lang="fr-FR" sz="600" dirty="0">
                <a:solidFill>
                  <a:prstClr val="black"/>
                </a:solidFill>
                <a:latin typeface="Calibri" panose="020F0502020204030204" pitchFamily="34" charset="0"/>
                <a:ea typeface="Arial Unicode MS"/>
              </a:rPr>
              <a:t>Il existe de nombreuses variétés de Curcuma (environ 80), la plus utilisée est celle du Curcuma </a:t>
            </a:r>
            <a:r>
              <a:rPr lang="fr-FR" sz="600" dirty="0" err="1">
                <a:solidFill>
                  <a:prstClr val="black"/>
                </a:solidFill>
                <a:latin typeface="Calibri" panose="020F0502020204030204" pitchFamily="34" charset="0"/>
                <a:ea typeface="Arial Unicode MS"/>
              </a:rPr>
              <a:t>Longa</a:t>
            </a:r>
            <a:r>
              <a:rPr lang="fr-FR" sz="600" dirty="0">
                <a:solidFill>
                  <a:prstClr val="black"/>
                </a:solidFill>
                <a:latin typeface="Calibri" panose="020F0502020204030204" pitchFamily="34" charset="0"/>
                <a:ea typeface="Arial Unicode MS"/>
              </a:rPr>
              <a:t>.</a:t>
            </a:r>
            <a:endParaRPr lang="fr-FR" sz="600" dirty="0">
              <a:solidFill>
                <a:prstClr val="black"/>
              </a:solidFill>
              <a:latin typeface="Times New Roman" panose="02020603050405020304" pitchFamily="18" charset="0"/>
              <a:ea typeface="Arial Unicode MS"/>
            </a:endParaRPr>
          </a:p>
          <a:p>
            <a:pPr defTabSz="914280">
              <a:defRPr/>
            </a:pPr>
            <a:endParaRPr lang="fr-FR" sz="600" dirty="0">
              <a:solidFill>
                <a:srgbClr val="3E3E3E"/>
              </a:solidFill>
              <a:latin typeface="Roboto Light" panose="02000000000000000000" pitchFamily="2" charset="0"/>
              <a:ea typeface="Roboto Light" panose="02000000000000000000" pitchFamily="2" charset="0"/>
            </a:endParaRPr>
          </a:p>
          <a:p>
            <a:pPr defTabSz="914280">
              <a:defRPr/>
            </a:pPr>
            <a:r>
              <a:rPr lang="fr-FR" sz="600" b="1" u="sng" dirty="0">
                <a:solidFill>
                  <a:prstClr val="black"/>
                </a:solidFill>
                <a:latin typeface="Calibri" panose="020F0502020204030204" pitchFamily="34" charset="0"/>
                <a:ea typeface="Arial Unicode MS"/>
              </a:rPr>
              <a:t>Grenade :</a:t>
            </a:r>
            <a:endParaRPr lang="fr-FR" sz="600" dirty="0">
              <a:solidFill>
                <a:prstClr val="black"/>
              </a:solidFill>
              <a:latin typeface="Times New Roman" panose="02020603050405020304" pitchFamily="18" charset="0"/>
              <a:ea typeface="Arial Unicode MS"/>
            </a:endParaRPr>
          </a:p>
          <a:p>
            <a:pPr defTabSz="914280">
              <a:defRPr/>
            </a:pPr>
            <a:r>
              <a:rPr lang="fr-FR" sz="600" dirty="0">
                <a:solidFill>
                  <a:prstClr val="black"/>
                </a:solidFill>
                <a:latin typeface="Calibri" panose="020F0502020204030204" pitchFamily="34" charset="0"/>
                <a:ea typeface="Arial Unicode MS"/>
              </a:rPr>
              <a:t>Originaire d'Asie la grenade, fruit du grenadier, est aujourd'hui cultivée en Europe et principalement exploitée en Tunisie, au Maroc et en Israël.</a:t>
            </a:r>
            <a:endParaRPr lang="fr-FR" sz="600" dirty="0">
              <a:solidFill>
                <a:prstClr val="black"/>
              </a:solidFill>
              <a:latin typeface="Times New Roman" panose="02020603050405020304" pitchFamily="18" charset="0"/>
              <a:ea typeface="Arial Unicode MS"/>
            </a:endParaRPr>
          </a:p>
          <a:p>
            <a:pPr defTabSz="914280">
              <a:defRPr/>
            </a:pPr>
            <a:r>
              <a:rPr lang="fr-FR" sz="600" dirty="0">
                <a:solidFill>
                  <a:prstClr val="black"/>
                </a:solidFill>
                <a:latin typeface="Calibri" panose="020F0502020204030204" pitchFamily="34" charset="0"/>
                <a:ea typeface="Arial Unicode MS"/>
              </a:rPr>
              <a:t>Mentionnée dans les manuscrits saints, la Grenade est depuis des temps immémoriaux symbole de vie et de fertilité mais aussi de puissance. Très riche en polyphénols, puissants anti-oxydants, plus de 250 études scientifiques montrent que la Grenade pourrait avoir un effet positif en cas de maladies cardiovasculaires, cancers et arthrite. </a:t>
            </a:r>
            <a:endParaRPr lang="fr-FR" sz="600" dirty="0">
              <a:solidFill>
                <a:prstClr val="black"/>
              </a:solidFill>
              <a:latin typeface="Times New Roman" panose="02020603050405020304" pitchFamily="18" charset="0"/>
              <a:ea typeface="Arial Unicode MS"/>
            </a:endParaRPr>
          </a:p>
          <a:p>
            <a:pPr defTabSz="914280">
              <a:defRPr/>
            </a:pPr>
            <a:r>
              <a:rPr lang="fr-FR" sz="600" dirty="0">
                <a:solidFill>
                  <a:prstClr val="black"/>
                </a:solidFill>
                <a:latin typeface="Calibri" panose="020F0502020204030204" pitchFamily="34" charset="0"/>
                <a:ea typeface="Arial Unicode MS"/>
              </a:rPr>
              <a:t>Véritable </a:t>
            </a:r>
            <a:r>
              <a:rPr lang="fr-FR" sz="600" dirty="0" err="1">
                <a:solidFill>
                  <a:prstClr val="black"/>
                </a:solidFill>
                <a:latin typeface="Calibri" panose="020F0502020204030204" pitchFamily="34" charset="0"/>
                <a:ea typeface="Arial Unicode MS"/>
              </a:rPr>
              <a:t>super-aliment</a:t>
            </a:r>
            <a:r>
              <a:rPr lang="fr-FR" sz="600" dirty="0">
                <a:solidFill>
                  <a:prstClr val="black"/>
                </a:solidFill>
                <a:latin typeface="Calibri" panose="020F0502020204030204" pitchFamily="34" charset="0"/>
                <a:ea typeface="Arial Unicode MS"/>
              </a:rPr>
              <a:t>, la grenade, ici sous sa forme cellules végétales natives, aide la peau à booster son éclat et à uniformiser le teint :</a:t>
            </a:r>
            <a:endParaRPr lang="fr-FR" sz="600" dirty="0">
              <a:solidFill>
                <a:prstClr val="black"/>
              </a:solidFill>
              <a:latin typeface="Times New Roman" panose="02020603050405020304" pitchFamily="18" charset="0"/>
              <a:ea typeface="Arial Unicode MS"/>
            </a:endParaRPr>
          </a:p>
          <a:p>
            <a:pPr defTabSz="914280">
              <a:defRPr/>
            </a:pPr>
            <a:r>
              <a:rPr lang="fr-FR" sz="600" u="sng" dirty="0">
                <a:solidFill>
                  <a:prstClr val="black"/>
                </a:solidFill>
                <a:latin typeface="Calibri" panose="020F0502020204030204" pitchFamily="34" charset="0"/>
                <a:ea typeface="Arial Unicode MS"/>
              </a:rPr>
              <a:t>Les cellules végétales natives de Grenade agissent sur l’oxygénation cellulaire :</a:t>
            </a:r>
            <a:endParaRPr lang="fr-FR" sz="600" dirty="0">
              <a:solidFill>
                <a:prstClr val="black"/>
              </a:solidFill>
              <a:latin typeface="Times New Roman" panose="02020603050405020304" pitchFamily="18" charset="0"/>
              <a:ea typeface="Arial Unicode MS"/>
            </a:endParaRPr>
          </a:p>
          <a:p>
            <a:pPr defTabSz="914280">
              <a:defRPr/>
            </a:pPr>
            <a:r>
              <a:rPr lang="fr-FR" sz="600" dirty="0">
                <a:solidFill>
                  <a:prstClr val="black"/>
                </a:solidFill>
                <a:latin typeface="Calibri" panose="020F0502020204030204" pitchFamily="34" charset="0"/>
                <a:ea typeface="Arial Unicode MS"/>
              </a:rPr>
              <a:t>Action sur la respiration cellulaire</a:t>
            </a:r>
            <a:r>
              <a:rPr lang="fr-FR" sz="600" baseline="30000" dirty="0">
                <a:solidFill>
                  <a:prstClr val="black"/>
                </a:solidFill>
                <a:latin typeface="Calibri" panose="020F0502020204030204" pitchFamily="34" charset="0"/>
                <a:ea typeface="Arial Unicode MS"/>
              </a:rPr>
              <a:t>(4)</a:t>
            </a:r>
            <a:r>
              <a:rPr lang="fr-FR" sz="600" dirty="0">
                <a:solidFill>
                  <a:prstClr val="black"/>
                </a:solidFill>
                <a:latin typeface="Calibri" panose="020F0502020204030204" pitchFamily="34" charset="0"/>
                <a:ea typeface="Arial Unicode MS"/>
              </a:rPr>
              <a:t>  + 22% en condition extrême</a:t>
            </a:r>
            <a:r>
              <a:rPr lang="fr-FR" sz="600" baseline="30000" dirty="0">
                <a:solidFill>
                  <a:prstClr val="black"/>
                </a:solidFill>
                <a:latin typeface="Calibri" panose="020F0502020204030204" pitchFamily="34" charset="0"/>
                <a:ea typeface="Arial Unicode MS"/>
              </a:rPr>
              <a:t>(5)</a:t>
            </a:r>
            <a:r>
              <a:rPr lang="fr-FR" sz="600" dirty="0">
                <a:solidFill>
                  <a:prstClr val="black"/>
                </a:solidFill>
                <a:latin typeface="Calibri" panose="020F0502020204030204" pitchFamily="34" charset="0"/>
                <a:ea typeface="Arial Unicode MS"/>
              </a:rPr>
              <a:t>. </a:t>
            </a:r>
            <a:endParaRPr lang="fr-FR" sz="600" dirty="0">
              <a:solidFill>
                <a:prstClr val="black"/>
              </a:solidFill>
              <a:latin typeface="Times New Roman" panose="02020603050405020304" pitchFamily="18" charset="0"/>
              <a:ea typeface="Arial Unicode MS"/>
            </a:endParaRPr>
          </a:p>
          <a:p>
            <a:pPr defTabSz="914280">
              <a:defRPr/>
            </a:pPr>
            <a:r>
              <a:rPr lang="fr-FR" sz="600" u="sng" dirty="0">
                <a:solidFill>
                  <a:prstClr val="black"/>
                </a:solidFill>
                <a:latin typeface="Calibri" panose="020F0502020204030204" pitchFamily="34" charset="0"/>
                <a:ea typeface="Arial Unicode MS"/>
              </a:rPr>
              <a:t>Les cellules végétales natives de Grenade agissent sur la régulation de la mélanogénèse</a:t>
            </a:r>
            <a:r>
              <a:rPr lang="fr-FR" sz="600" u="sng" baseline="30000" dirty="0">
                <a:solidFill>
                  <a:prstClr val="black"/>
                </a:solidFill>
                <a:latin typeface="Calibri" panose="020F0502020204030204" pitchFamily="34" charset="0"/>
                <a:ea typeface="Arial Unicode MS"/>
              </a:rPr>
              <a:t>(4) </a:t>
            </a:r>
            <a:r>
              <a:rPr lang="fr-FR" sz="600" u="sng" dirty="0">
                <a:solidFill>
                  <a:prstClr val="black"/>
                </a:solidFill>
                <a:latin typeface="Calibri" panose="020F0502020204030204" pitchFamily="34" charset="0"/>
                <a:ea typeface="Arial Unicode MS"/>
              </a:rPr>
              <a:t>:</a:t>
            </a:r>
            <a:endParaRPr lang="fr-FR" sz="600" dirty="0">
              <a:solidFill>
                <a:prstClr val="black"/>
              </a:solidFill>
              <a:latin typeface="Times New Roman" panose="02020603050405020304" pitchFamily="18" charset="0"/>
              <a:ea typeface="Arial Unicode MS"/>
            </a:endParaRPr>
          </a:p>
          <a:p>
            <a:pPr defTabSz="914280">
              <a:defRPr/>
            </a:pPr>
            <a:r>
              <a:rPr lang="fr-FR" sz="600" dirty="0">
                <a:solidFill>
                  <a:prstClr val="black"/>
                </a:solidFill>
                <a:latin typeface="Calibri" panose="020F0502020204030204" pitchFamily="34" charset="0"/>
                <a:ea typeface="Arial Unicode MS"/>
              </a:rPr>
              <a:t>En régulant la tyrosinase (inhibition de 18%), les cellules végétales natives diminuent la synthèse de mélanine de 15%.</a:t>
            </a:r>
            <a:endParaRPr lang="fr-FR" sz="600" dirty="0">
              <a:solidFill>
                <a:prstClr val="black"/>
              </a:solidFill>
              <a:latin typeface="Times New Roman" panose="02020603050405020304" pitchFamily="18" charset="0"/>
              <a:ea typeface="Arial Unicode MS"/>
            </a:endParaRPr>
          </a:p>
          <a:p>
            <a:pPr defTabSz="914280">
              <a:defRPr/>
            </a:pPr>
            <a:r>
              <a:rPr lang="fr-FR" sz="600" b="1" dirty="0">
                <a:solidFill>
                  <a:prstClr val="black"/>
                </a:solidFill>
                <a:latin typeface="Calibri" panose="020F0502020204030204" pitchFamily="34" charset="0"/>
                <a:ea typeface="Arial Unicode MS"/>
              </a:rPr>
              <a:t>Par ces actions, les </a:t>
            </a:r>
            <a:r>
              <a:rPr lang="fr-FR" sz="600" b="1" u="sng" dirty="0">
                <a:solidFill>
                  <a:prstClr val="black"/>
                </a:solidFill>
                <a:latin typeface="Calibri" panose="020F0502020204030204" pitchFamily="34" charset="0"/>
                <a:ea typeface="Arial Unicode MS"/>
              </a:rPr>
              <a:t>cellules végétales natives de Grenade </a:t>
            </a:r>
            <a:r>
              <a:rPr lang="fr-FR" sz="600" b="1" dirty="0">
                <a:solidFill>
                  <a:prstClr val="black"/>
                </a:solidFill>
                <a:latin typeface="Calibri" panose="020F0502020204030204" pitchFamily="34" charset="0"/>
                <a:ea typeface="Arial Unicode MS"/>
              </a:rPr>
              <a:t>aident la peau à mieux se protéger des attaques radicalaires, à être plus lumineuse et plus uniforme. Elles viennent renforcer les actions éclat et </a:t>
            </a:r>
            <a:r>
              <a:rPr lang="fr-FR" sz="600" b="1" dirty="0" err="1">
                <a:solidFill>
                  <a:prstClr val="black"/>
                </a:solidFill>
                <a:latin typeface="Calibri" panose="020F0502020204030204" pitchFamily="34" charset="0"/>
                <a:ea typeface="Arial Unicode MS"/>
              </a:rPr>
              <a:t>anti-taches</a:t>
            </a:r>
            <a:r>
              <a:rPr lang="fr-FR" sz="600" b="1" dirty="0">
                <a:solidFill>
                  <a:prstClr val="black"/>
                </a:solidFill>
                <a:latin typeface="Calibri" panose="020F0502020204030204" pitchFamily="34" charset="0"/>
                <a:ea typeface="Arial Unicode MS"/>
              </a:rPr>
              <a:t> de la vitamine C. </a:t>
            </a:r>
            <a:endParaRPr lang="fr-FR" sz="600" dirty="0">
              <a:solidFill>
                <a:prstClr val="black"/>
              </a:solidFill>
              <a:latin typeface="Times New Roman" panose="02020603050405020304" pitchFamily="18" charset="0"/>
              <a:ea typeface="Arial Unicode MS"/>
            </a:endParaRPr>
          </a:p>
          <a:p>
            <a:endParaRPr lang="fr-FR" sz="600" dirty="0"/>
          </a:p>
          <a:p>
            <a:pPr marL="158729"/>
            <a:r>
              <a:rPr lang="fr-FR" sz="800" b="1" u="sng" dirty="0">
                <a:solidFill>
                  <a:srgbClr val="000000"/>
                </a:solidFill>
                <a:latin typeface="Calibri" panose="020F0502020204030204" pitchFamily="34" charset="0"/>
                <a:ea typeface="Calibri" panose="020F0502020204030204" pitchFamily="34" charset="0"/>
              </a:rPr>
              <a:t>Huile d’abricot bio</a:t>
            </a:r>
            <a:endParaRPr lang="fr-FR" sz="600" b="1" dirty="0">
              <a:latin typeface="Calibri" panose="020F0502020204030204" pitchFamily="34" charset="0"/>
              <a:ea typeface="Calibri" panose="020F0502020204030204" pitchFamily="34" charset="0"/>
            </a:endParaRPr>
          </a:p>
          <a:p>
            <a:pPr marL="158729"/>
            <a:r>
              <a:rPr lang="fr-FR" sz="600" dirty="0">
                <a:latin typeface="Calibri" panose="020F0502020204030204" pitchFamily="34" charset="0"/>
                <a:ea typeface="Arial Unicode MS"/>
              </a:rPr>
              <a:t>Obtenue à partir d’abricot biologique, l’huile extraite du noyau est composée majoritairement d’Oméga 9 et d’Omega 6 reconnus pour leurs propriétés nourrissantes, assouplissantes, adoucissantes.</a:t>
            </a:r>
            <a:endParaRPr lang="fr-FR" sz="600" dirty="0">
              <a:latin typeface="Times New Roman" panose="02020603050405020304" pitchFamily="18" charset="0"/>
              <a:ea typeface="Arial Unicode MS"/>
            </a:endParaRPr>
          </a:p>
          <a:p>
            <a:pPr marL="158729"/>
            <a:r>
              <a:rPr lang="fr-FR" sz="600" dirty="0">
                <a:latin typeface="Calibri" panose="020F0502020204030204" pitchFamily="34" charset="0"/>
                <a:ea typeface="Arial Unicode MS"/>
              </a:rPr>
              <a:t>Cette huile d’abricot biologique est également riche en vitamines A et E (photo-protectrices, </a:t>
            </a:r>
            <a:r>
              <a:rPr lang="fr-FR" sz="600" dirty="0" err="1">
                <a:latin typeface="Calibri" panose="020F0502020204030204" pitchFamily="34" charset="0"/>
                <a:ea typeface="Arial Unicode MS"/>
              </a:rPr>
              <a:t>anti-oxydantes</a:t>
            </a:r>
            <a:r>
              <a:rPr lang="fr-FR" sz="600" dirty="0">
                <a:latin typeface="Calibri" panose="020F0502020204030204" pitchFamily="34" charset="0"/>
                <a:ea typeface="Arial Unicode MS"/>
              </a:rPr>
              <a:t>), en phytostérols (restauration de la fonction barrière, protection UV, </a:t>
            </a:r>
            <a:r>
              <a:rPr lang="fr-FR" sz="600" dirty="0" err="1">
                <a:latin typeface="Calibri" panose="020F0502020204030204" pitchFamily="34" charset="0"/>
                <a:ea typeface="Arial Unicode MS"/>
              </a:rPr>
              <a:t>anti-vieillissement</a:t>
            </a:r>
            <a:r>
              <a:rPr lang="fr-FR" sz="600" dirty="0">
                <a:latin typeface="Calibri" panose="020F0502020204030204" pitchFamily="34" charset="0"/>
                <a:ea typeface="Arial Unicode MS"/>
              </a:rPr>
              <a:t> cutané). </a:t>
            </a:r>
            <a:br>
              <a:rPr lang="fr-FR" sz="600" dirty="0">
                <a:latin typeface="Calibri" panose="020F0502020204030204" pitchFamily="34" charset="0"/>
                <a:ea typeface="Arial Unicode MS"/>
              </a:rPr>
            </a:br>
            <a:r>
              <a:rPr lang="fr-FR" sz="600" dirty="0">
                <a:latin typeface="Calibri" panose="020F0502020204030204" pitchFamily="34" charset="0"/>
                <a:ea typeface="Arial Unicode MS"/>
              </a:rPr>
              <a:t>Dotée d’un pouvoir « Illuminateur de teint « (effet bonne mine), elle est donc tout particulièrement recommandée dans les formules de soins tonifiantes destinés aux peaux ternes, dévitalisées, déshydratées.</a:t>
            </a:r>
            <a:br>
              <a:rPr lang="fr-FR" sz="600" dirty="0">
                <a:latin typeface="Calibri" panose="020F0502020204030204" pitchFamily="34" charset="0"/>
                <a:ea typeface="Arial Unicode MS"/>
              </a:rPr>
            </a:br>
            <a:r>
              <a:rPr lang="fr-FR" sz="600" dirty="0">
                <a:latin typeface="Calibri" panose="020F0502020204030204" pitchFamily="34" charset="0"/>
                <a:ea typeface="Arial Unicode MS"/>
              </a:rPr>
              <a:t>Sa pénétration rapide, sans laisser de toucher gras, convient à toutes les peaux mêmes grasses et mixtes.</a:t>
            </a:r>
            <a:endParaRPr lang="fr-FR" sz="600" dirty="0">
              <a:latin typeface="Times New Roman" panose="02020603050405020304" pitchFamily="18" charset="0"/>
              <a:ea typeface="Arial Unicode MS"/>
            </a:endParaRPr>
          </a:p>
          <a:p>
            <a:pPr marL="158729"/>
            <a:endParaRPr lang="fr-FR" sz="600" b="1" u="sng" dirty="0">
              <a:latin typeface="Times New Roman" panose="02020603050405020304" pitchFamily="18" charset="0"/>
              <a:ea typeface="Arial Unicode MS"/>
            </a:endParaRPr>
          </a:p>
          <a:p>
            <a:pPr defTabSz="914280">
              <a:defRPr/>
            </a:pPr>
            <a:r>
              <a:rPr lang="fr-FR" sz="600" b="1" u="sng" dirty="0"/>
              <a:t>L’orange douce </a:t>
            </a:r>
            <a:r>
              <a:rPr lang="fr-FR" sz="600" dirty="0"/>
              <a:t>est reconnue pour son action sur la tonicité cutanée.</a:t>
            </a:r>
          </a:p>
          <a:p>
            <a:pPr defTabSz="914280">
              <a:defRPr/>
            </a:pPr>
            <a:endParaRPr lang="fr-FR" sz="600" u="sng" dirty="0"/>
          </a:p>
          <a:p>
            <a:pPr defTabSz="914280">
              <a:defRPr/>
            </a:pPr>
            <a:r>
              <a:rPr lang="fr-FR" sz="600" b="1" u="none" dirty="0"/>
              <a:t>SERUM CBD</a:t>
            </a:r>
          </a:p>
          <a:p>
            <a:pPr defTabSz="914280">
              <a:defRPr/>
            </a:pPr>
            <a:endParaRPr lang="fr-FR" sz="600" b="1" u="none" dirty="0"/>
          </a:p>
          <a:p>
            <a:pPr defTabSz="914280">
              <a:defRPr/>
            </a:pPr>
            <a:r>
              <a:rPr lang="fr-FR" sz="600" b="0" u="sng" dirty="0"/>
              <a:t>Descriptif :</a:t>
            </a:r>
          </a:p>
          <a:p>
            <a:pPr defTabSz="914280">
              <a:defRPr/>
            </a:pPr>
            <a:r>
              <a:rPr lang="fr-FR" sz="600" b="0" u="none" dirty="0"/>
              <a:t>Oléo-sérum de nuit à la formule auto adaptative et inspiré de la </a:t>
            </a:r>
            <a:r>
              <a:rPr lang="fr-FR" sz="600" b="0" u="none" dirty="0" err="1"/>
              <a:t>neurocosmétique</a:t>
            </a:r>
            <a:r>
              <a:rPr lang="fr-FR" sz="600" b="0" u="none" dirty="0"/>
              <a:t> (interactions produit/peau/système nerveux) permet de </a:t>
            </a:r>
            <a:r>
              <a:rPr lang="fr-FR" sz="600" b="0" u="none" dirty="0" err="1"/>
              <a:t>déstrésser</a:t>
            </a:r>
            <a:r>
              <a:rPr lang="fr-FR" sz="600" b="0" u="none" dirty="0"/>
              <a:t>, lisser, réharmoniser toutes les peaux et d’agir sur les émotions avec une diminution significative du stress.</a:t>
            </a:r>
          </a:p>
          <a:p>
            <a:pPr defTabSz="914280">
              <a:defRPr/>
            </a:pPr>
            <a:endParaRPr lang="fr-FR" sz="600" b="1" u="none" dirty="0"/>
          </a:p>
          <a:p>
            <a:pPr defTabSz="914280">
              <a:defRPr/>
            </a:pPr>
            <a:r>
              <a:rPr lang="fr-FR" sz="600" b="0" u="sng" dirty="0"/>
              <a:t>Promesse : </a:t>
            </a:r>
          </a:p>
          <a:p>
            <a:pPr defTabSz="914280">
              <a:defRPr/>
            </a:pPr>
            <a:r>
              <a:rPr lang="fr-FR" sz="600" b="0" u="none" dirty="0"/>
              <a:t>Action </a:t>
            </a:r>
            <a:r>
              <a:rPr lang="fr-FR" sz="600" b="0" u="none" dirty="0" err="1"/>
              <a:t>déstréssante</a:t>
            </a:r>
            <a:r>
              <a:rPr lang="fr-FR" sz="600" b="0" u="none" dirty="0"/>
              <a:t> lissante, </a:t>
            </a:r>
            <a:r>
              <a:rPr lang="fr-FR" sz="600" b="0" u="none" dirty="0" err="1"/>
              <a:t>réharmonisante</a:t>
            </a:r>
            <a:r>
              <a:rPr lang="fr-FR" sz="600" b="0" u="none" dirty="0"/>
              <a:t>.</a:t>
            </a:r>
          </a:p>
          <a:p>
            <a:pPr defTabSz="914280">
              <a:defRPr/>
            </a:pPr>
            <a:endParaRPr lang="fr-FR" sz="600" b="0" u="none" dirty="0"/>
          </a:p>
          <a:p>
            <a:pPr defTabSz="914280">
              <a:defRPr/>
            </a:pPr>
            <a:r>
              <a:rPr lang="fr-FR" sz="600" b="0" u="sng" dirty="0"/>
              <a:t>Pour qui ? </a:t>
            </a:r>
          </a:p>
          <a:p>
            <a:pPr defTabSz="914280">
              <a:defRPr/>
            </a:pPr>
            <a:endParaRPr lang="fr-FR" sz="600" b="0" u="sng" dirty="0"/>
          </a:p>
          <a:p>
            <a:pPr defTabSz="914280">
              <a:defRPr/>
            </a:pPr>
            <a:r>
              <a:rPr lang="fr-FR" sz="600" b="0" u="none" dirty="0"/>
              <a:t>Toutes les peaux</a:t>
            </a:r>
          </a:p>
          <a:p>
            <a:pPr defTabSz="914280">
              <a:defRPr/>
            </a:pPr>
            <a:endParaRPr lang="fr-FR" sz="600" b="0" u="none" dirty="0"/>
          </a:p>
          <a:p>
            <a:pPr defTabSz="914280">
              <a:defRPr/>
            </a:pPr>
            <a:r>
              <a:rPr lang="fr-FR" sz="600" b="0" u="none" dirty="0"/>
              <a:t>Peaux sèches : confort et hydratation  </a:t>
            </a:r>
          </a:p>
          <a:p>
            <a:pPr defTabSz="914280">
              <a:defRPr/>
            </a:pPr>
            <a:r>
              <a:rPr lang="fr-FR" sz="600" b="0" u="none" dirty="0"/>
              <a:t>Peaux mixtes à grasses : régule le sébum </a:t>
            </a:r>
          </a:p>
          <a:p>
            <a:pPr defTabSz="914280">
              <a:defRPr/>
            </a:pPr>
            <a:r>
              <a:rPr lang="fr-FR" sz="600" b="0" u="none" dirty="0"/>
              <a:t>Peaux sensibles : apaise les sensations d’inconfort et calme les rougeurs </a:t>
            </a:r>
          </a:p>
          <a:p>
            <a:pPr defTabSz="914280">
              <a:defRPr/>
            </a:pPr>
            <a:endParaRPr lang="fr-FR" sz="600" b="0" u="none" dirty="0"/>
          </a:p>
          <a:p>
            <a:pPr defTabSz="914280">
              <a:defRPr/>
            </a:pPr>
            <a:r>
              <a:rPr lang="fr-FR" sz="600" b="0" u="sng" dirty="0"/>
              <a:t>Ingrédients :</a:t>
            </a:r>
            <a:endParaRPr lang="fr-FR" sz="600" b="1" u="none" dirty="0"/>
          </a:p>
          <a:p>
            <a:pPr defTabSz="914280">
              <a:defRPr/>
            </a:pPr>
            <a:endParaRPr lang="fr-FR" sz="600" b="0" u="none" dirty="0"/>
          </a:p>
          <a:p>
            <a:pPr defTabSz="914280">
              <a:defRPr/>
            </a:pPr>
            <a:r>
              <a:rPr lang="fr-FR" sz="600" b="1" u="none" dirty="0"/>
              <a:t>Le CBD = </a:t>
            </a:r>
            <a:r>
              <a:rPr lang="fr-FR" sz="600" b="1" u="none" dirty="0" err="1"/>
              <a:t>CannaBiDiol</a:t>
            </a:r>
            <a:r>
              <a:rPr lang="fr-FR" sz="600" b="1" u="none" dirty="0"/>
              <a:t>.</a:t>
            </a:r>
          </a:p>
          <a:p>
            <a:pPr defTabSz="914280">
              <a:defRPr/>
            </a:pPr>
            <a:r>
              <a:rPr lang="fr-FR" sz="600" b="0" u="none" dirty="0"/>
              <a:t>300mg CBD pur : (pour 30 mg = 1% de CBD pur au processus d’extraction sans solvants)</a:t>
            </a:r>
          </a:p>
          <a:p>
            <a:pPr defTabSz="914280">
              <a:defRPr/>
            </a:pPr>
            <a:r>
              <a:rPr lang="fr-FR" sz="600" b="1" u="none" dirty="0"/>
              <a:t>100% naturel sans THC</a:t>
            </a:r>
          </a:p>
          <a:p>
            <a:pPr defTabSz="914280">
              <a:defRPr/>
            </a:pPr>
            <a:r>
              <a:rPr lang="fr-FR" sz="600" b="1" u="none" dirty="0"/>
              <a:t>Issu de chanvre cultivé de manière durable en Colombie.</a:t>
            </a:r>
          </a:p>
          <a:p>
            <a:pPr defTabSz="914280">
              <a:defRPr/>
            </a:pPr>
            <a:r>
              <a:rPr lang="fr-FR" sz="600" b="1" u="none" dirty="0"/>
              <a:t>Anti inflammatoire, anti-oxydant, anti-âge et régulateur. </a:t>
            </a:r>
          </a:p>
          <a:p>
            <a:pPr defTabSz="914280">
              <a:defRPr/>
            </a:pPr>
            <a:endParaRPr lang="fr-FR" sz="600" b="1" u="none" dirty="0"/>
          </a:p>
          <a:p>
            <a:pPr defTabSz="914280">
              <a:defRPr/>
            </a:pPr>
            <a:r>
              <a:rPr lang="fr-FR" sz="600" b="1" u="none" dirty="0"/>
              <a:t>30% d’huiles végétales Bio : Chanvre + inca </a:t>
            </a:r>
            <a:r>
              <a:rPr lang="fr-FR" sz="600" b="1" u="none" dirty="0" err="1"/>
              <a:t>inchi</a:t>
            </a:r>
            <a:br>
              <a:rPr lang="fr-FR" sz="600" b="1" u="none" dirty="0"/>
            </a:br>
            <a:r>
              <a:rPr lang="fr-FR" sz="600" b="0" u="none" dirty="0"/>
              <a:t>Riches en omégas 3/6 et </a:t>
            </a:r>
            <a:r>
              <a:rPr lang="fr-FR" sz="600" b="0" u="none" dirty="0" err="1"/>
              <a:t>vitamne</a:t>
            </a:r>
            <a:r>
              <a:rPr lang="fr-FR" sz="600" b="0" u="none" dirty="0"/>
              <a:t> E = </a:t>
            </a:r>
          </a:p>
          <a:p>
            <a:pPr defTabSz="914280">
              <a:defRPr/>
            </a:pPr>
            <a:r>
              <a:rPr lang="fr-FR" sz="600" b="0" u="none" dirty="0"/>
              <a:t>Hydrate, régule, apaise pour un confort optimal </a:t>
            </a:r>
          </a:p>
          <a:p>
            <a:pPr defTabSz="914280">
              <a:defRPr/>
            </a:pPr>
            <a:r>
              <a:rPr lang="fr-FR" sz="600" b="1" u="none" dirty="0"/>
              <a:t>Cellules végétales natives de lotus sacré </a:t>
            </a:r>
          </a:p>
          <a:p>
            <a:pPr defTabSz="914280">
              <a:defRPr/>
            </a:pPr>
            <a:r>
              <a:rPr lang="fr-FR" sz="600" b="0" u="none" dirty="0"/>
              <a:t>Anti-stress (relance la synthèse de mélatonine, molécule du sommeil et de la relaxation) 750 000 cellules natives dans le 30ml)</a:t>
            </a:r>
          </a:p>
          <a:p>
            <a:pPr defTabSz="914280">
              <a:defRPr/>
            </a:pPr>
            <a:r>
              <a:rPr lang="fr-FR" sz="600" b="1" u="none" dirty="0"/>
              <a:t>10% extraits de champignon </a:t>
            </a:r>
            <a:r>
              <a:rPr lang="fr-FR" sz="600" b="1" u="none" dirty="0" err="1"/>
              <a:t>adaptogène</a:t>
            </a:r>
            <a:r>
              <a:rPr lang="fr-FR" sz="600" b="1" u="none" dirty="0"/>
              <a:t> Reishi (champignon de l’immortalité)</a:t>
            </a:r>
          </a:p>
          <a:p>
            <a:pPr defTabSz="914280">
              <a:defRPr/>
            </a:pPr>
            <a:r>
              <a:rPr lang="fr-FR" sz="600" b="0" u="none" dirty="0"/>
              <a:t>Renforce la résistance au stress = qui aide la peau à s’adapter au stress et à la fatigue. </a:t>
            </a:r>
          </a:p>
          <a:p>
            <a:pPr defTabSz="914280">
              <a:defRPr/>
            </a:pPr>
            <a:r>
              <a:rPr lang="fr-FR" sz="600" b="1" u="none" dirty="0"/>
              <a:t>Huiles essentielles relaxantes et apaisantes </a:t>
            </a:r>
          </a:p>
          <a:p>
            <a:pPr defTabSz="914280">
              <a:defRPr/>
            </a:pPr>
            <a:r>
              <a:rPr lang="fr-FR" sz="600" b="0" u="none" dirty="0"/>
              <a:t>Lavande + camomille + Néroli </a:t>
            </a:r>
          </a:p>
          <a:p>
            <a:pPr defTabSz="914280">
              <a:defRPr/>
            </a:pPr>
            <a:r>
              <a:rPr lang="fr-FR" sz="600" b="1" u="none" dirty="0"/>
              <a:t>Quintessence</a:t>
            </a:r>
            <a:r>
              <a:rPr lang="fr-FR" sz="600" b="0" u="none" dirty="0"/>
              <a:t> : potentialise le pouvoir de la formule</a:t>
            </a:r>
          </a:p>
          <a:p>
            <a:pPr defTabSz="914280">
              <a:defRPr/>
            </a:pPr>
            <a:endParaRPr lang="fr-FR" sz="600" b="0" u="none" dirty="0"/>
          </a:p>
          <a:p>
            <a:pPr defTabSz="914280">
              <a:defRPr/>
            </a:pPr>
            <a:r>
              <a:rPr lang="fr-FR" sz="600" u="sng" dirty="0"/>
              <a:t>Utilisation à domicile : </a:t>
            </a:r>
          </a:p>
          <a:p>
            <a:pPr defTabSz="914280">
              <a:defRPr/>
            </a:pPr>
            <a:r>
              <a:rPr lang="fr-FR" sz="600" u="none" dirty="0"/>
              <a:t>Le soir prendre 6 à 8 gouttes. Chauffer dans les mains tous les soirs. Respirer les effluves apaisantes et relaxantes puis appliquer  par de légers effleurages. Seul ou avec un crème. </a:t>
            </a:r>
          </a:p>
          <a:p>
            <a:pPr defTabSz="914280">
              <a:defRPr/>
            </a:pPr>
            <a:endParaRPr lang="fr-FR" sz="600" u="none" dirty="0"/>
          </a:p>
          <a:p>
            <a:pPr defTabSz="914280">
              <a:defRPr/>
            </a:pPr>
            <a:r>
              <a:rPr lang="fr-FR" sz="600" u="sng" dirty="0"/>
              <a:t>Tips : </a:t>
            </a:r>
          </a:p>
          <a:p>
            <a:pPr defTabSz="914280">
              <a:defRPr/>
            </a:pPr>
            <a:r>
              <a:rPr lang="fr-FR" sz="600" u="none" dirty="0"/>
              <a:t>S’utilise avec le quartz de massage pour un effet lissant et relaxant : effectuer des lissages sur l’ensemble du visage de l’intérieur vers l’extérieur. Finir par une stimulation des points sur les tempes et du 3</a:t>
            </a:r>
            <a:r>
              <a:rPr lang="fr-FR" sz="600" u="none" baseline="30000" dirty="0"/>
              <a:t>ième</a:t>
            </a:r>
            <a:r>
              <a:rPr lang="fr-FR" sz="600" u="none" dirty="0"/>
              <a:t> œil. </a:t>
            </a:r>
          </a:p>
          <a:p>
            <a:pPr defTabSz="914280">
              <a:defRPr/>
            </a:pPr>
            <a:r>
              <a:rPr lang="fr-FR" sz="600" u="none" dirty="0"/>
              <a:t>Ecouter la playlist YonKa </a:t>
            </a:r>
            <a:r>
              <a:rPr lang="fr-FR" sz="600" u="none" dirty="0" err="1"/>
              <a:t>Sleep</a:t>
            </a:r>
            <a:r>
              <a:rPr lang="fr-FR" sz="600" u="none" dirty="0"/>
              <a:t> </a:t>
            </a:r>
            <a:r>
              <a:rPr lang="fr-FR" sz="600" u="none" dirty="0" err="1"/>
              <a:t>Thérapy</a:t>
            </a:r>
            <a:r>
              <a:rPr lang="fr-FR" sz="600" u="none" dirty="0"/>
              <a:t> sur </a:t>
            </a:r>
            <a:r>
              <a:rPr lang="fr-FR" sz="600" u="none" dirty="0" err="1"/>
              <a:t>spotify</a:t>
            </a:r>
            <a:r>
              <a:rPr lang="fr-FR" sz="600" u="none" dirty="0"/>
              <a:t> </a:t>
            </a:r>
          </a:p>
          <a:p>
            <a:pPr defTabSz="914280">
              <a:defRPr/>
            </a:pPr>
            <a:endParaRPr lang="fr-FR" sz="600" u="sng" dirty="0"/>
          </a:p>
          <a:p>
            <a:pPr defTabSz="914280">
              <a:defRPr/>
            </a:pPr>
            <a:r>
              <a:rPr lang="fr-FR" sz="600" u="sng" dirty="0"/>
              <a:t>Les + du produit : </a:t>
            </a:r>
          </a:p>
          <a:p>
            <a:pPr defTabSz="914280">
              <a:defRPr/>
            </a:pPr>
            <a:r>
              <a:rPr lang="fr-FR" sz="600" u="none" dirty="0"/>
              <a:t>Formule végan </a:t>
            </a:r>
          </a:p>
          <a:p>
            <a:pPr defTabSz="914280">
              <a:defRPr/>
            </a:pPr>
            <a:r>
              <a:rPr lang="fr-FR" sz="600" u="none" dirty="0"/>
              <a:t>Oléo sérum au fini non gras </a:t>
            </a:r>
          </a:p>
          <a:p>
            <a:pPr defTabSz="914280">
              <a:defRPr/>
            </a:pPr>
            <a:r>
              <a:rPr lang="fr-FR" sz="600" u="none" dirty="0"/>
              <a:t>S’adapte à tous types de peau</a:t>
            </a:r>
          </a:p>
          <a:p>
            <a:pPr defTabSz="914280">
              <a:defRPr/>
            </a:pPr>
            <a:r>
              <a:rPr lang="fr-FR" sz="600" u="none" dirty="0"/>
              <a:t>Non comédogène </a:t>
            </a:r>
          </a:p>
          <a:p>
            <a:endParaRPr lang="fr-FR" sz="600" dirty="0"/>
          </a:p>
        </p:txBody>
      </p:sp>
      <p:sp>
        <p:nvSpPr>
          <p:cNvPr id="4" name="Espace réservé du numéro de diapositive 3"/>
          <p:cNvSpPr>
            <a:spLocks noGrp="1"/>
          </p:cNvSpPr>
          <p:nvPr>
            <p:ph type="sldNum" sz="quarter" idx="5"/>
          </p:nvPr>
        </p:nvSpPr>
        <p:spPr/>
        <p:txBody>
          <a:bodyPr/>
          <a:lstStyle/>
          <a:p>
            <a:pPr defTabSz="914280">
              <a:defRPr/>
            </a:pPr>
            <a:fld id="{CE563EA7-A024-41BE-BFA5-2D2CC21575F9}" type="slidenum">
              <a:rPr lang="fr-FR">
                <a:solidFill>
                  <a:prstClr val="black"/>
                </a:solidFill>
                <a:latin typeface="Calibri" panose="020F0502020204030204"/>
              </a:rPr>
              <a:pPr defTabSz="914280">
                <a:defRPr/>
              </a:pPr>
              <a:t>9</a:t>
            </a:fld>
            <a:endParaRPr lang="fr-FR">
              <a:solidFill>
                <a:prstClr val="black"/>
              </a:solidFill>
              <a:latin typeface="Calibri" panose="020F0502020204030204"/>
            </a:endParaRPr>
          </a:p>
        </p:txBody>
      </p:sp>
    </p:spTree>
    <p:extLst>
      <p:ext uri="{BB962C8B-B14F-4D97-AF65-F5344CB8AC3E}">
        <p14:creationId xmlns:p14="http://schemas.microsoft.com/office/powerpoint/2010/main" val="2723664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11</a:t>
            </a:fld>
            <a:endParaRPr lang="fr-FR"/>
          </a:p>
        </p:txBody>
      </p:sp>
    </p:spTree>
    <p:extLst>
      <p:ext uri="{BB962C8B-B14F-4D97-AF65-F5344CB8AC3E}">
        <p14:creationId xmlns:p14="http://schemas.microsoft.com/office/powerpoint/2010/main" val="2892669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4B7C76-94C1-BBE0-A69D-9EFD41E763F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1FB8EDC-D24A-5273-860B-9E63355CCE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2C3A980-99CC-2323-4B5D-F10EBF2ADE75}"/>
              </a:ext>
            </a:extLst>
          </p:cNvPr>
          <p:cNvSpPr>
            <a:spLocks noGrp="1"/>
          </p:cNvSpPr>
          <p:nvPr>
            <p:ph type="dt" sz="half" idx="10"/>
          </p:nvPr>
        </p:nvSpPr>
        <p:spPr/>
        <p:txBody>
          <a:bodyPr/>
          <a:lstStyle/>
          <a:p>
            <a:fld id="{48526C08-56D5-4B10-8FA3-9C5C4DEC24F1}" type="datetimeFigureOut">
              <a:rPr lang="fr-FR" smtClean="0"/>
              <a:t>29/01/2025</a:t>
            </a:fld>
            <a:endParaRPr lang="fr-FR"/>
          </a:p>
        </p:txBody>
      </p:sp>
      <p:sp>
        <p:nvSpPr>
          <p:cNvPr id="5" name="Espace réservé du pied de page 4">
            <a:extLst>
              <a:ext uri="{FF2B5EF4-FFF2-40B4-BE49-F238E27FC236}">
                <a16:creationId xmlns:a16="http://schemas.microsoft.com/office/drawing/2014/main" id="{9CE7DADB-0C82-E7EE-E713-F53FA90B3DF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CA0EBB0-EF51-19BC-56C3-D1FBA97E8791}"/>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1873917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C9C753-4670-ABCD-E19C-995449BF932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724D1F2-B8AF-D550-3464-A45B80E72B2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B47C9B1-2824-030E-A2F0-F6B869AFED59}"/>
              </a:ext>
            </a:extLst>
          </p:cNvPr>
          <p:cNvSpPr>
            <a:spLocks noGrp="1"/>
          </p:cNvSpPr>
          <p:nvPr>
            <p:ph type="dt" sz="half" idx="10"/>
          </p:nvPr>
        </p:nvSpPr>
        <p:spPr/>
        <p:txBody>
          <a:bodyPr/>
          <a:lstStyle/>
          <a:p>
            <a:fld id="{48526C08-56D5-4B10-8FA3-9C5C4DEC24F1}" type="datetimeFigureOut">
              <a:rPr lang="fr-FR" smtClean="0"/>
              <a:t>29/01/2025</a:t>
            </a:fld>
            <a:endParaRPr lang="fr-FR"/>
          </a:p>
        </p:txBody>
      </p:sp>
      <p:sp>
        <p:nvSpPr>
          <p:cNvPr id="5" name="Espace réservé du pied de page 4">
            <a:extLst>
              <a:ext uri="{FF2B5EF4-FFF2-40B4-BE49-F238E27FC236}">
                <a16:creationId xmlns:a16="http://schemas.microsoft.com/office/drawing/2014/main" id="{659B520A-8C41-16A1-2AB2-6C2BB24B494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27C52CF-67C2-10AC-E6B4-FB5A4882D734}"/>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4241164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B3E9DF6-EF5F-F13B-5441-C5923380E7F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CC86A84-EF94-2CBC-AB91-DD5E4FE27BD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125BB58-83FB-6A81-6A01-D79CBFDA481D}"/>
              </a:ext>
            </a:extLst>
          </p:cNvPr>
          <p:cNvSpPr>
            <a:spLocks noGrp="1"/>
          </p:cNvSpPr>
          <p:nvPr>
            <p:ph type="dt" sz="half" idx="10"/>
          </p:nvPr>
        </p:nvSpPr>
        <p:spPr/>
        <p:txBody>
          <a:bodyPr/>
          <a:lstStyle/>
          <a:p>
            <a:fld id="{48526C08-56D5-4B10-8FA3-9C5C4DEC24F1}" type="datetimeFigureOut">
              <a:rPr lang="fr-FR" smtClean="0"/>
              <a:t>29/01/2025</a:t>
            </a:fld>
            <a:endParaRPr lang="fr-FR"/>
          </a:p>
        </p:txBody>
      </p:sp>
      <p:sp>
        <p:nvSpPr>
          <p:cNvPr id="5" name="Espace réservé du pied de page 4">
            <a:extLst>
              <a:ext uri="{FF2B5EF4-FFF2-40B4-BE49-F238E27FC236}">
                <a16:creationId xmlns:a16="http://schemas.microsoft.com/office/drawing/2014/main" id="{4FAAAC24-CBC7-8D9D-EA31-43B13CE1646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DF8A71A-FB96-4CEB-1E45-39B47E51F0AC}"/>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4114602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21480B-482F-7030-8B4C-8CF8AC354BD6}"/>
              </a:ext>
            </a:extLst>
          </p:cNvPr>
          <p:cNvSpPr/>
          <p:nvPr userDrawn="1"/>
        </p:nvSpPr>
        <p:spPr>
          <a:xfrm>
            <a:off x="0" y="0"/>
            <a:ext cx="12192000" cy="157018"/>
          </a:xfrm>
          <a:prstGeom prst="rect">
            <a:avLst/>
          </a:prstGeom>
          <a:solidFill>
            <a:srgbClr val="CC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3" name="Rectangle 2">
            <a:extLst>
              <a:ext uri="{FF2B5EF4-FFF2-40B4-BE49-F238E27FC236}">
                <a16:creationId xmlns:a16="http://schemas.microsoft.com/office/drawing/2014/main" id="{0FA584BC-85A3-1002-A60B-BCBAFDF5FAFD}"/>
              </a:ext>
            </a:extLst>
          </p:cNvPr>
          <p:cNvSpPr/>
          <p:nvPr userDrawn="1"/>
        </p:nvSpPr>
        <p:spPr>
          <a:xfrm>
            <a:off x="0" y="6705600"/>
            <a:ext cx="12192000" cy="157018"/>
          </a:xfrm>
          <a:prstGeom prst="rect">
            <a:avLst/>
          </a:prstGeom>
          <a:solidFill>
            <a:srgbClr val="CC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Rectangle 3">
            <a:extLst>
              <a:ext uri="{FF2B5EF4-FFF2-40B4-BE49-F238E27FC236}">
                <a16:creationId xmlns:a16="http://schemas.microsoft.com/office/drawing/2014/main" id="{0B9AC924-190B-01C9-FE9A-0725DC51F5F4}"/>
              </a:ext>
            </a:extLst>
          </p:cNvPr>
          <p:cNvSpPr/>
          <p:nvPr userDrawn="1"/>
        </p:nvSpPr>
        <p:spPr>
          <a:xfrm rot="5400000">
            <a:off x="-3269673" y="3269673"/>
            <a:ext cx="6705600" cy="166255"/>
          </a:xfrm>
          <a:prstGeom prst="rect">
            <a:avLst/>
          </a:prstGeom>
          <a:solidFill>
            <a:srgbClr val="CC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5" name="Rectangle 4">
            <a:extLst>
              <a:ext uri="{FF2B5EF4-FFF2-40B4-BE49-F238E27FC236}">
                <a16:creationId xmlns:a16="http://schemas.microsoft.com/office/drawing/2014/main" id="{7B9C02C4-5F7A-958E-D814-1F18C95E9A19}"/>
              </a:ext>
            </a:extLst>
          </p:cNvPr>
          <p:cNvSpPr/>
          <p:nvPr userDrawn="1"/>
        </p:nvSpPr>
        <p:spPr>
          <a:xfrm rot="5400000">
            <a:off x="8756073" y="3422073"/>
            <a:ext cx="6705600" cy="166255"/>
          </a:xfrm>
          <a:prstGeom prst="rect">
            <a:avLst/>
          </a:prstGeom>
          <a:solidFill>
            <a:srgbClr val="CC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959518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apositive de titre 1 1">
  <p:cSld name="Diapositive de titre 1 1">
    <p:spTree>
      <p:nvGrpSpPr>
        <p:cNvPr id="1" name="Shape 96"/>
        <p:cNvGrpSpPr/>
        <p:nvPr/>
      </p:nvGrpSpPr>
      <p:grpSpPr>
        <a:xfrm>
          <a:off x="0" y="0"/>
          <a:ext cx="0" cy="0"/>
          <a:chOff x="0" y="0"/>
          <a:chExt cx="0" cy="0"/>
        </a:xfrm>
      </p:grpSpPr>
      <p:sp>
        <p:nvSpPr>
          <p:cNvPr id="97" name="Google Shape;97;p17"/>
          <p:cNvSpPr/>
          <p:nvPr/>
        </p:nvSpPr>
        <p:spPr>
          <a:xfrm>
            <a:off x="0" y="0"/>
            <a:ext cx="12192000" cy="156800"/>
          </a:xfrm>
          <a:prstGeom prst="rect">
            <a:avLst/>
          </a:prstGeom>
          <a:solidFill>
            <a:srgbClr val="CCCCF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Roboto Light"/>
              <a:ea typeface="Roboto Light"/>
              <a:cs typeface="Roboto Light"/>
              <a:sym typeface="Roboto Light"/>
            </a:endParaRPr>
          </a:p>
        </p:txBody>
      </p:sp>
      <p:sp>
        <p:nvSpPr>
          <p:cNvPr id="98" name="Google Shape;98;p17"/>
          <p:cNvSpPr/>
          <p:nvPr/>
        </p:nvSpPr>
        <p:spPr>
          <a:xfrm>
            <a:off x="0" y="6705600"/>
            <a:ext cx="12192000" cy="156800"/>
          </a:xfrm>
          <a:prstGeom prst="rect">
            <a:avLst/>
          </a:prstGeom>
          <a:solidFill>
            <a:srgbClr val="CCCCF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Roboto Light"/>
              <a:ea typeface="Roboto Light"/>
              <a:cs typeface="Roboto Light"/>
              <a:sym typeface="Roboto Light"/>
            </a:endParaRPr>
          </a:p>
        </p:txBody>
      </p:sp>
      <p:sp>
        <p:nvSpPr>
          <p:cNvPr id="99" name="Google Shape;99;p17"/>
          <p:cNvSpPr/>
          <p:nvPr/>
        </p:nvSpPr>
        <p:spPr>
          <a:xfrm rot="5400000">
            <a:off x="-3269545" y="3269800"/>
            <a:ext cx="6705600" cy="166000"/>
          </a:xfrm>
          <a:prstGeom prst="rect">
            <a:avLst/>
          </a:prstGeom>
          <a:solidFill>
            <a:srgbClr val="CCCCF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Roboto Light"/>
              <a:ea typeface="Roboto Light"/>
              <a:cs typeface="Roboto Light"/>
              <a:sym typeface="Roboto Light"/>
            </a:endParaRPr>
          </a:p>
        </p:txBody>
      </p:sp>
      <p:sp>
        <p:nvSpPr>
          <p:cNvPr id="100" name="Google Shape;100;p17"/>
          <p:cNvSpPr/>
          <p:nvPr/>
        </p:nvSpPr>
        <p:spPr>
          <a:xfrm rot="5400000">
            <a:off x="8756200" y="3422200"/>
            <a:ext cx="6705600" cy="166000"/>
          </a:xfrm>
          <a:prstGeom prst="rect">
            <a:avLst/>
          </a:prstGeom>
          <a:solidFill>
            <a:srgbClr val="CCCCF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Roboto Light"/>
              <a:ea typeface="Roboto Light"/>
              <a:cs typeface="Roboto Light"/>
              <a:sym typeface="Roboto Light"/>
            </a:endParaRPr>
          </a:p>
        </p:txBody>
      </p:sp>
      <p:pic>
        <p:nvPicPr>
          <p:cNvPr id="101" name="Google Shape;101;p17" descr="Une image contenant Police, texte, Graphique, logo&#10;&#10;Description générée automatiquement"/>
          <p:cNvPicPr preferRelativeResize="0"/>
          <p:nvPr/>
        </p:nvPicPr>
        <p:blipFill rotWithShape="1">
          <a:blip r:embed="rId2">
            <a:alphaModFix/>
          </a:blip>
          <a:srcRect/>
          <a:stretch/>
        </p:blipFill>
        <p:spPr>
          <a:xfrm>
            <a:off x="11079245" y="5854970"/>
            <a:ext cx="652119" cy="652119"/>
          </a:xfrm>
          <a:prstGeom prst="rect">
            <a:avLst/>
          </a:prstGeom>
          <a:noFill/>
          <a:ln>
            <a:noFill/>
          </a:ln>
        </p:spPr>
      </p:pic>
    </p:spTree>
    <p:extLst>
      <p:ext uri="{BB962C8B-B14F-4D97-AF65-F5344CB8AC3E}">
        <p14:creationId xmlns:p14="http://schemas.microsoft.com/office/powerpoint/2010/main" val="341204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pic>
        <p:nvPicPr>
          <p:cNvPr id="6" name="Image 5" descr="Une image contenant Rectangle, blanc, capture d’écran&#10;&#10;Description générée automatiquement">
            <a:extLst>
              <a:ext uri="{FF2B5EF4-FFF2-40B4-BE49-F238E27FC236}">
                <a16:creationId xmlns:a16="http://schemas.microsoft.com/office/drawing/2014/main" id="{B63D9E8A-8D45-474B-8D1B-3941DB33BC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 6">
            <a:extLst>
              <a:ext uri="{FF2B5EF4-FFF2-40B4-BE49-F238E27FC236}">
                <a16:creationId xmlns:a16="http://schemas.microsoft.com/office/drawing/2014/main" id="{18C23333-610F-4737-B966-68043FE134D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8694" y="255181"/>
            <a:ext cx="682759" cy="588936"/>
          </a:xfrm>
          <a:prstGeom prst="rect">
            <a:avLst/>
          </a:prstGeom>
        </p:spPr>
      </p:pic>
    </p:spTree>
    <p:extLst>
      <p:ext uri="{BB962C8B-B14F-4D97-AF65-F5344CB8AC3E}">
        <p14:creationId xmlns:p14="http://schemas.microsoft.com/office/powerpoint/2010/main" val="3970453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97AD94A4-9754-EBE5-FE5E-68FC4DBE6E76}"/>
              </a:ext>
            </a:extLst>
          </p:cNvPr>
          <p:cNvSpPr/>
          <p:nvPr userDrawn="1"/>
        </p:nvSpPr>
        <p:spPr>
          <a:xfrm>
            <a:off x="0" y="0"/>
            <a:ext cx="12189460" cy="6858000"/>
          </a:xfrm>
          <a:custGeom>
            <a:avLst/>
            <a:gdLst/>
            <a:ahLst/>
            <a:cxnLst/>
            <a:rect l="l" t="t" r="r" b="b"/>
            <a:pathLst>
              <a:path w="12189460" h="6858000">
                <a:moveTo>
                  <a:pt x="12188952" y="6858000"/>
                </a:moveTo>
                <a:lnTo>
                  <a:pt x="0" y="6858000"/>
                </a:lnTo>
                <a:lnTo>
                  <a:pt x="0" y="0"/>
                </a:lnTo>
                <a:lnTo>
                  <a:pt x="12188952" y="0"/>
                </a:lnTo>
                <a:lnTo>
                  <a:pt x="12188952" y="6858000"/>
                </a:lnTo>
                <a:close/>
              </a:path>
            </a:pathLst>
          </a:custGeom>
          <a:solidFill>
            <a:srgbClr val="E4E3E3">
              <a:alpha val="54998"/>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000" b="0" i="0">
                <a:solidFill>
                  <a:srgbClr val="3E3E3E"/>
                </a:solidFill>
                <a:latin typeface="KyivType Sans2"/>
                <a:cs typeface="KyivType Sans2"/>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pic>
        <p:nvPicPr>
          <p:cNvPr id="6" name="object 4">
            <a:extLst>
              <a:ext uri="{FF2B5EF4-FFF2-40B4-BE49-F238E27FC236}">
                <a16:creationId xmlns:a16="http://schemas.microsoft.com/office/drawing/2014/main" id="{F2497244-4D63-2590-0D56-E331E242AE73}"/>
              </a:ext>
            </a:extLst>
          </p:cNvPr>
          <p:cNvPicPr/>
          <p:nvPr userDrawn="1"/>
        </p:nvPicPr>
        <p:blipFill>
          <a:blip r:embed="rId2" cstate="print"/>
          <a:stretch>
            <a:fillRect/>
          </a:stretch>
        </p:blipFill>
        <p:spPr>
          <a:xfrm>
            <a:off x="0" y="0"/>
            <a:ext cx="12079223" cy="6858000"/>
          </a:xfrm>
          <a:prstGeom prst="rect">
            <a:avLst/>
          </a:prstGeom>
        </p:spPr>
      </p:pic>
      <p:grpSp>
        <p:nvGrpSpPr>
          <p:cNvPr id="8" name="Groupe 7">
            <a:extLst>
              <a:ext uri="{FF2B5EF4-FFF2-40B4-BE49-F238E27FC236}">
                <a16:creationId xmlns:a16="http://schemas.microsoft.com/office/drawing/2014/main" id="{9E8C5805-7A71-7B8E-F657-3842C5D62B15}"/>
              </a:ext>
            </a:extLst>
          </p:cNvPr>
          <p:cNvGrpSpPr/>
          <p:nvPr userDrawn="1"/>
        </p:nvGrpSpPr>
        <p:grpSpPr>
          <a:xfrm>
            <a:off x="4683137" y="1617547"/>
            <a:ext cx="2822956" cy="2344877"/>
            <a:chOff x="4683137" y="1617547"/>
            <a:chExt cx="2822956" cy="2344877"/>
          </a:xfrm>
        </p:grpSpPr>
        <p:sp>
          <p:nvSpPr>
            <p:cNvPr id="9" name="object 5">
              <a:extLst>
                <a:ext uri="{FF2B5EF4-FFF2-40B4-BE49-F238E27FC236}">
                  <a16:creationId xmlns:a16="http://schemas.microsoft.com/office/drawing/2014/main" id="{8F07F137-C1FB-3E8A-5E3D-416DF957899D}"/>
                </a:ext>
              </a:extLst>
            </p:cNvPr>
            <p:cNvSpPr/>
            <p:nvPr/>
          </p:nvSpPr>
          <p:spPr>
            <a:xfrm>
              <a:off x="4683137" y="1617547"/>
              <a:ext cx="1885314" cy="1122680"/>
            </a:xfrm>
            <a:custGeom>
              <a:avLst/>
              <a:gdLst/>
              <a:ahLst/>
              <a:cxnLst/>
              <a:rect l="l" t="t" r="r" b="b"/>
              <a:pathLst>
                <a:path w="1885315" h="1122680">
                  <a:moveTo>
                    <a:pt x="726909" y="26365"/>
                  </a:moveTo>
                  <a:lnTo>
                    <a:pt x="710565" y="28384"/>
                  </a:lnTo>
                  <a:lnTo>
                    <a:pt x="690638" y="27114"/>
                  </a:lnTo>
                  <a:lnTo>
                    <a:pt x="671271" y="24726"/>
                  </a:lnTo>
                  <a:lnTo>
                    <a:pt x="656577" y="23444"/>
                  </a:lnTo>
                  <a:lnTo>
                    <a:pt x="640626" y="24269"/>
                  </a:lnTo>
                  <a:lnTo>
                    <a:pt x="621398" y="25654"/>
                  </a:lnTo>
                  <a:lnTo>
                    <a:pt x="602157" y="25920"/>
                  </a:lnTo>
                  <a:lnTo>
                    <a:pt x="586232" y="23444"/>
                  </a:lnTo>
                  <a:lnTo>
                    <a:pt x="567575" y="72656"/>
                  </a:lnTo>
                  <a:lnTo>
                    <a:pt x="549846" y="121132"/>
                  </a:lnTo>
                  <a:lnTo>
                    <a:pt x="499605" y="262445"/>
                  </a:lnTo>
                  <a:lnTo>
                    <a:pt x="483006" y="308216"/>
                  </a:lnTo>
                  <a:lnTo>
                    <a:pt x="466064" y="353326"/>
                  </a:lnTo>
                  <a:lnTo>
                    <a:pt x="448525" y="397814"/>
                  </a:lnTo>
                  <a:lnTo>
                    <a:pt x="430136" y="441680"/>
                  </a:lnTo>
                  <a:lnTo>
                    <a:pt x="410654" y="484924"/>
                  </a:lnTo>
                  <a:lnTo>
                    <a:pt x="389839" y="527583"/>
                  </a:lnTo>
                  <a:lnTo>
                    <a:pt x="366750" y="476999"/>
                  </a:lnTo>
                  <a:lnTo>
                    <a:pt x="345262" y="428840"/>
                  </a:lnTo>
                  <a:lnTo>
                    <a:pt x="325081" y="382600"/>
                  </a:lnTo>
                  <a:lnTo>
                    <a:pt x="305930" y="337794"/>
                  </a:lnTo>
                  <a:lnTo>
                    <a:pt x="269494" y="250558"/>
                  </a:lnTo>
                  <a:lnTo>
                    <a:pt x="215214" y="118287"/>
                  </a:lnTo>
                  <a:lnTo>
                    <a:pt x="175869" y="23444"/>
                  </a:lnTo>
                  <a:lnTo>
                    <a:pt x="158280" y="25920"/>
                  </a:lnTo>
                  <a:lnTo>
                    <a:pt x="140690" y="25654"/>
                  </a:lnTo>
                  <a:lnTo>
                    <a:pt x="123101" y="24269"/>
                  </a:lnTo>
                  <a:lnTo>
                    <a:pt x="105524" y="23444"/>
                  </a:lnTo>
                  <a:lnTo>
                    <a:pt x="82435" y="24269"/>
                  </a:lnTo>
                  <a:lnTo>
                    <a:pt x="52755" y="25654"/>
                  </a:lnTo>
                  <a:lnTo>
                    <a:pt x="23075" y="25920"/>
                  </a:lnTo>
                  <a:lnTo>
                    <a:pt x="0" y="23444"/>
                  </a:lnTo>
                  <a:lnTo>
                    <a:pt x="13601" y="49428"/>
                  </a:lnTo>
                  <a:lnTo>
                    <a:pt x="76530" y="171831"/>
                  </a:lnTo>
                  <a:lnTo>
                    <a:pt x="157911" y="332320"/>
                  </a:lnTo>
                  <a:lnTo>
                    <a:pt x="238887" y="494004"/>
                  </a:lnTo>
                  <a:lnTo>
                    <a:pt x="283324" y="584276"/>
                  </a:lnTo>
                  <a:lnTo>
                    <a:pt x="300583" y="620064"/>
                  </a:lnTo>
                  <a:lnTo>
                    <a:pt x="313791" y="705840"/>
                  </a:lnTo>
                  <a:lnTo>
                    <a:pt x="315036" y="879322"/>
                  </a:lnTo>
                  <a:lnTo>
                    <a:pt x="315023" y="934491"/>
                  </a:lnTo>
                  <a:lnTo>
                    <a:pt x="314490" y="987132"/>
                  </a:lnTo>
                  <a:lnTo>
                    <a:pt x="313232" y="1036510"/>
                  </a:lnTo>
                  <a:lnTo>
                    <a:pt x="311048" y="1081913"/>
                  </a:lnTo>
                  <a:lnTo>
                    <a:pt x="307771" y="1122603"/>
                  </a:lnTo>
                  <a:lnTo>
                    <a:pt x="337350" y="1119720"/>
                  </a:lnTo>
                  <a:lnTo>
                    <a:pt x="383971" y="1119314"/>
                  </a:lnTo>
                  <a:lnTo>
                    <a:pt x="430606" y="1120546"/>
                  </a:lnTo>
                  <a:lnTo>
                    <a:pt x="460197" y="1122603"/>
                  </a:lnTo>
                  <a:lnTo>
                    <a:pt x="458660" y="1091222"/>
                  </a:lnTo>
                  <a:lnTo>
                    <a:pt x="457276" y="1052334"/>
                  </a:lnTo>
                  <a:lnTo>
                    <a:pt x="456044" y="1007300"/>
                  </a:lnTo>
                  <a:lnTo>
                    <a:pt x="454012" y="904240"/>
                  </a:lnTo>
                  <a:lnTo>
                    <a:pt x="452551" y="792937"/>
                  </a:lnTo>
                  <a:lnTo>
                    <a:pt x="451675" y="684276"/>
                  </a:lnTo>
                  <a:lnTo>
                    <a:pt x="451396" y="589140"/>
                  </a:lnTo>
                  <a:lnTo>
                    <a:pt x="465378" y="555739"/>
                  </a:lnTo>
                  <a:lnTo>
                    <a:pt x="494855" y="488442"/>
                  </a:lnTo>
                  <a:lnTo>
                    <a:pt x="511098" y="453009"/>
                  </a:lnTo>
                  <a:lnTo>
                    <a:pt x="528840" y="415391"/>
                  </a:lnTo>
                  <a:lnTo>
                    <a:pt x="548474" y="374815"/>
                  </a:lnTo>
                  <a:lnTo>
                    <a:pt x="570369" y="330504"/>
                  </a:lnTo>
                  <a:lnTo>
                    <a:pt x="594906" y="281698"/>
                  </a:lnTo>
                  <a:lnTo>
                    <a:pt x="622439" y="227660"/>
                  </a:lnTo>
                  <a:lnTo>
                    <a:pt x="653376" y="167589"/>
                  </a:lnTo>
                  <a:lnTo>
                    <a:pt x="726909" y="26365"/>
                  </a:lnTo>
                  <a:close/>
                </a:path>
                <a:path w="1885315" h="1122680">
                  <a:moveTo>
                    <a:pt x="1884705" y="627253"/>
                  </a:moveTo>
                  <a:lnTo>
                    <a:pt x="1882952" y="580517"/>
                  </a:lnTo>
                  <a:lnTo>
                    <a:pt x="1877809" y="534695"/>
                  </a:lnTo>
                  <a:lnTo>
                    <a:pt x="1869389" y="489915"/>
                  </a:lnTo>
                  <a:lnTo>
                    <a:pt x="1857806" y="446303"/>
                  </a:lnTo>
                  <a:lnTo>
                    <a:pt x="1843189" y="403974"/>
                  </a:lnTo>
                  <a:lnTo>
                    <a:pt x="1825663" y="363067"/>
                  </a:lnTo>
                  <a:lnTo>
                    <a:pt x="1805343" y="323684"/>
                  </a:lnTo>
                  <a:lnTo>
                    <a:pt x="1782343" y="285953"/>
                  </a:lnTo>
                  <a:lnTo>
                    <a:pt x="1756803" y="250012"/>
                  </a:lnTo>
                  <a:lnTo>
                    <a:pt x="1728851" y="215963"/>
                  </a:lnTo>
                  <a:lnTo>
                    <a:pt x="1698586" y="183934"/>
                  </a:lnTo>
                  <a:lnTo>
                    <a:pt x="1666138" y="154051"/>
                  </a:lnTo>
                  <a:lnTo>
                    <a:pt x="1631632" y="126428"/>
                  </a:lnTo>
                  <a:lnTo>
                    <a:pt x="1595196" y="101193"/>
                  </a:lnTo>
                  <a:lnTo>
                    <a:pt x="1556943" y="78486"/>
                  </a:lnTo>
                  <a:lnTo>
                    <a:pt x="1517002" y="58394"/>
                  </a:lnTo>
                  <a:lnTo>
                    <a:pt x="1475486" y="41059"/>
                  </a:lnTo>
                  <a:lnTo>
                    <a:pt x="1432521" y="26606"/>
                  </a:lnTo>
                  <a:lnTo>
                    <a:pt x="1388237" y="15151"/>
                  </a:lnTo>
                  <a:lnTo>
                    <a:pt x="1342745" y="6819"/>
                  </a:lnTo>
                  <a:lnTo>
                    <a:pt x="1296187" y="1727"/>
                  </a:lnTo>
                  <a:lnTo>
                    <a:pt x="1248664" y="0"/>
                  </a:lnTo>
                  <a:lnTo>
                    <a:pt x="1201508" y="1727"/>
                  </a:lnTo>
                  <a:lnTo>
                    <a:pt x="1155293" y="6819"/>
                  </a:lnTo>
                  <a:lnTo>
                    <a:pt x="1110119" y="15151"/>
                  </a:lnTo>
                  <a:lnTo>
                    <a:pt x="1066114" y="26606"/>
                  </a:lnTo>
                  <a:lnTo>
                    <a:pt x="1023404" y="41059"/>
                  </a:lnTo>
                  <a:lnTo>
                    <a:pt x="982116" y="58394"/>
                  </a:lnTo>
                  <a:lnTo>
                    <a:pt x="942378" y="78486"/>
                  </a:lnTo>
                  <a:lnTo>
                    <a:pt x="904290" y="101193"/>
                  </a:lnTo>
                  <a:lnTo>
                    <a:pt x="868006" y="126428"/>
                  </a:lnTo>
                  <a:lnTo>
                    <a:pt x="833628" y="154051"/>
                  </a:lnTo>
                  <a:lnTo>
                    <a:pt x="801293" y="183934"/>
                  </a:lnTo>
                  <a:lnTo>
                    <a:pt x="771118" y="215963"/>
                  </a:lnTo>
                  <a:lnTo>
                    <a:pt x="743229" y="250012"/>
                  </a:lnTo>
                  <a:lnTo>
                    <a:pt x="717753" y="285953"/>
                  </a:lnTo>
                  <a:lnTo>
                    <a:pt x="694804" y="323684"/>
                  </a:lnTo>
                  <a:lnTo>
                    <a:pt x="674522" y="363067"/>
                  </a:lnTo>
                  <a:lnTo>
                    <a:pt x="657009" y="403974"/>
                  </a:lnTo>
                  <a:lnTo>
                    <a:pt x="642416" y="446303"/>
                  </a:lnTo>
                  <a:lnTo>
                    <a:pt x="630834" y="489915"/>
                  </a:lnTo>
                  <a:lnTo>
                    <a:pt x="622427" y="534695"/>
                  </a:lnTo>
                  <a:lnTo>
                    <a:pt x="617283" y="580517"/>
                  </a:lnTo>
                  <a:lnTo>
                    <a:pt x="615543" y="627253"/>
                  </a:lnTo>
                  <a:lnTo>
                    <a:pt x="617474" y="677303"/>
                  </a:lnTo>
                  <a:lnTo>
                    <a:pt x="623176" y="726236"/>
                  </a:lnTo>
                  <a:lnTo>
                    <a:pt x="632523" y="773899"/>
                  </a:lnTo>
                  <a:lnTo>
                    <a:pt x="645388" y="820166"/>
                  </a:lnTo>
                  <a:lnTo>
                    <a:pt x="661631" y="864882"/>
                  </a:lnTo>
                  <a:lnTo>
                    <a:pt x="681113" y="907910"/>
                  </a:lnTo>
                  <a:lnTo>
                    <a:pt x="703719" y="949109"/>
                  </a:lnTo>
                  <a:lnTo>
                    <a:pt x="729310" y="988326"/>
                  </a:lnTo>
                  <a:lnTo>
                    <a:pt x="757732" y="1025436"/>
                  </a:lnTo>
                  <a:lnTo>
                    <a:pt x="788885" y="1060272"/>
                  </a:lnTo>
                  <a:lnTo>
                    <a:pt x="822629" y="1092720"/>
                  </a:lnTo>
                  <a:lnTo>
                    <a:pt x="858824" y="1122616"/>
                  </a:lnTo>
                  <a:lnTo>
                    <a:pt x="1031760" y="1122616"/>
                  </a:lnTo>
                  <a:lnTo>
                    <a:pt x="991120" y="1097927"/>
                  </a:lnTo>
                  <a:lnTo>
                    <a:pt x="952893" y="1069441"/>
                  </a:lnTo>
                  <a:lnTo>
                    <a:pt x="917295" y="1037386"/>
                  </a:lnTo>
                  <a:lnTo>
                    <a:pt x="884542" y="1002004"/>
                  </a:lnTo>
                  <a:lnTo>
                    <a:pt x="854837" y="963536"/>
                  </a:lnTo>
                  <a:lnTo>
                    <a:pt x="828408" y="922197"/>
                  </a:lnTo>
                  <a:lnTo>
                    <a:pt x="805446" y="878243"/>
                  </a:lnTo>
                  <a:lnTo>
                    <a:pt x="786180" y="831900"/>
                  </a:lnTo>
                  <a:lnTo>
                    <a:pt x="770826" y="783386"/>
                  </a:lnTo>
                  <a:lnTo>
                    <a:pt x="759599" y="732955"/>
                  </a:lnTo>
                  <a:lnTo>
                    <a:pt x="752703" y="680834"/>
                  </a:lnTo>
                  <a:lnTo>
                    <a:pt x="750366" y="627253"/>
                  </a:lnTo>
                  <a:lnTo>
                    <a:pt x="752398" y="577024"/>
                  </a:lnTo>
                  <a:lnTo>
                    <a:pt x="758380" y="528078"/>
                  </a:lnTo>
                  <a:lnTo>
                    <a:pt x="768134" y="480593"/>
                  </a:lnTo>
                  <a:lnTo>
                    <a:pt x="781494" y="434784"/>
                  </a:lnTo>
                  <a:lnTo>
                    <a:pt x="798283" y="390817"/>
                  </a:lnTo>
                  <a:lnTo>
                    <a:pt x="818311" y="348907"/>
                  </a:lnTo>
                  <a:lnTo>
                    <a:pt x="841425" y="309245"/>
                  </a:lnTo>
                  <a:lnTo>
                    <a:pt x="867448" y="272021"/>
                  </a:lnTo>
                  <a:lnTo>
                    <a:pt x="896188" y="237426"/>
                  </a:lnTo>
                  <a:lnTo>
                    <a:pt x="927468" y="205651"/>
                  </a:lnTo>
                  <a:lnTo>
                    <a:pt x="961136" y="176885"/>
                  </a:lnTo>
                  <a:lnTo>
                    <a:pt x="997013" y="151333"/>
                  </a:lnTo>
                  <a:lnTo>
                    <a:pt x="1034897" y="129184"/>
                  </a:lnTo>
                  <a:lnTo>
                    <a:pt x="1074648" y="110629"/>
                  </a:lnTo>
                  <a:lnTo>
                    <a:pt x="1116076" y="95872"/>
                  </a:lnTo>
                  <a:lnTo>
                    <a:pt x="1159002" y="85077"/>
                  </a:lnTo>
                  <a:lnTo>
                    <a:pt x="1203248" y="78460"/>
                  </a:lnTo>
                  <a:lnTo>
                    <a:pt x="1248664" y="76212"/>
                  </a:lnTo>
                  <a:lnTo>
                    <a:pt x="1294091" y="78460"/>
                  </a:lnTo>
                  <a:lnTo>
                    <a:pt x="1338414" y="85077"/>
                  </a:lnTo>
                  <a:lnTo>
                    <a:pt x="1381455" y="95872"/>
                  </a:lnTo>
                  <a:lnTo>
                    <a:pt x="1423035" y="110629"/>
                  </a:lnTo>
                  <a:lnTo>
                    <a:pt x="1462963" y="129184"/>
                  </a:lnTo>
                  <a:lnTo>
                    <a:pt x="1501063" y="151333"/>
                  </a:lnTo>
                  <a:lnTo>
                    <a:pt x="1537157" y="176885"/>
                  </a:lnTo>
                  <a:lnTo>
                    <a:pt x="1571053" y="205651"/>
                  </a:lnTo>
                  <a:lnTo>
                    <a:pt x="1602587" y="237426"/>
                  </a:lnTo>
                  <a:lnTo>
                    <a:pt x="1631569" y="272021"/>
                  </a:lnTo>
                  <a:lnTo>
                    <a:pt x="1657819" y="309245"/>
                  </a:lnTo>
                  <a:lnTo>
                    <a:pt x="1681162" y="348907"/>
                  </a:lnTo>
                  <a:lnTo>
                    <a:pt x="1701406" y="390817"/>
                  </a:lnTo>
                  <a:lnTo>
                    <a:pt x="1718373" y="434784"/>
                  </a:lnTo>
                  <a:lnTo>
                    <a:pt x="1731886" y="480593"/>
                  </a:lnTo>
                  <a:lnTo>
                    <a:pt x="1741754" y="528078"/>
                  </a:lnTo>
                  <a:lnTo>
                    <a:pt x="1747812" y="577024"/>
                  </a:lnTo>
                  <a:lnTo>
                    <a:pt x="1749882" y="627253"/>
                  </a:lnTo>
                  <a:lnTo>
                    <a:pt x="1747532" y="680834"/>
                  </a:lnTo>
                  <a:lnTo>
                    <a:pt x="1740636" y="732955"/>
                  </a:lnTo>
                  <a:lnTo>
                    <a:pt x="1729409" y="783386"/>
                  </a:lnTo>
                  <a:lnTo>
                    <a:pt x="1714055" y="831900"/>
                  </a:lnTo>
                  <a:lnTo>
                    <a:pt x="1694789" y="878243"/>
                  </a:lnTo>
                  <a:lnTo>
                    <a:pt x="1671840" y="922197"/>
                  </a:lnTo>
                  <a:lnTo>
                    <a:pt x="1645399" y="963536"/>
                  </a:lnTo>
                  <a:lnTo>
                    <a:pt x="1615694" y="1002004"/>
                  </a:lnTo>
                  <a:lnTo>
                    <a:pt x="1582940" y="1037386"/>
                  </a:lnTo>
                  <a:lnTo>
                    <a:pt x="1547342" y="1069441"/>
                  </a:lnTo>
                  <a:lnTo>
                    <a:pt x="1509115" y="1097927"/>
                  </a:lnTo>
                  <a:lnTo>
                    <a:pt x="1468488" y="1122616"/>
                  </a:lnTo>
                  <a:lnTo>
                    <a:pt x="1641424" y="1122616"/>
                  </a:lnTo>
                  <a:lnTo>
                    <a:pt x="1676996" y="1092720"/>
                  </a:lnTo>
                  <a:lnTo>
                    <a:pt x="1710321" y="1060272"/>
                  </a:lnTo>
                  <a:lnTo>
                    <a:pt x="1741258" y="1025436"/>
                  </a:lnTo>
                  <a:lnTo>
                    <a:pt x="1769630" y="988326"/>
                  </a:lnTo>
                  <a:lnTo>
                    <a:pt x="1795272" y="949109"/>
                  </a:lnTo>
                  <a:lnTo>
                    <a:pt x="1818017" y="907910"/>
                  </a:lnTo>
                  <a:lnTo>
                    <a:pt x="1837715" y="864882"/>
                  </a:lnTo>
                  <a:lnTo>
                    <a:pt x="1854200" y="820166"/>
                  </a:lnTo>
                  <a:lnTo>
                    <a:pt x="1867293" y="773899"/>
                  </a:lnTo>
                  <a:lnTo>
                    <a:pt x="1876856" y="726236"/>
                  </a:lnTo>
                  <a:lnTo>
                    <a:pt x="1882711" y="677303"/>
                  </a:lnTo>
                  <a:lnTo>
                    <a:pt x="1884705" y="627253"/>
                  </a:lnTo>
                  <a:close/>
                </a:path>
              </a:pathLst>
            </a:custGeom>
            <a:solidFill>
              <a:srgbClr val="3E3E3E"/>
            </a:solidFill>
          </p:spPr>
          <p:txBody>
            <a:bodyPr wrap="square" lIns="0" tIns="0" rIns="0" bIns="0" rtlCol="0"/>
            <a:lstStyle/>
            <a:p>
              <a:endParaRPr/>
            </a:p>
          </p:txBody>
        </p:sp>
        <p:pic>
          <p:nvPicPr>
            <p:cNvPr id="10" name="object 6">
              <a:extLst>
                <a:ext uri="{FF2B5EF4-FFF2-40B4-BE49-F238E27FC236}">
                  <a16:creationId xmlns:a16="http://schemas.microsoft.com/office/drawing/2014/main" id="{6CD7D2D0-0561-0233-61FD-8139D57F664C}"/>
                </a:ext>
              </a:extLst>
            </p:cNvPr>
            <p:cNvPicPr/>
            <p:nvPr/>
          </p:nvPicPr>
          <p:blipFill>
            <a:blip r:embed="rId3" cstate="print"/>
            <a:stretch>
              <a:fillRect/>
            </a:stretch>
          </p:blipFill>
          <p:spPr>
            <a:xfrm>
              <a:off x="6658724" y="2784119"/>
              <a:ext cx="131902" cy="131902"/>
            </a:xfrm>
            <a:prstGeom prst="rect">
              <a:avLst/>
            </a:prstGeom>
          </p:spPr>
        </p:pic>
        <p:sp>
          <p:nvSpPr>
            <p:cNvPr id="11" name="object 7">
              <a:extLst>
                <a:ext uri="{FF2B5EF4-FFF2-40B4-BE49-F238E27FC236}">
                  <a16:creationId xmlns:a16="http://schemas.microsoft.com/office/drawing/2014/main" id="{0AA25D3A-9138-07CE-246A-01F02CD4BD0C}"/>
                </a:ext>
              </a:extLst>
            </p:cNvPr>
            <p:cNvSpPr/>
            <p:nvPr/>
          </p:nvSpPr>
          <p:spPr>
            <a:xfrm>
              <a:off x="6670433" y="1640992"/>
              <a:ext cx="835660" cy="1099185"/>
            </a:xfrm>
            <a:custGeom>
              <a:avLst/>
              <a:gdLst/>
              <a:ahLst/>
              <a:cxnLst/>
              <a:rect l="l" t="t" r="r" b="b"/>
              <a:pathLst>
                <a:path w="835659" h="1099185">
                  <a:moveTo>
                    <a:pt x="835367" y="0"/>
                  </a:moveTo>
                  <a:lnTo>
                    <a:pt x="694677" y="0"/>
                  </a:lnTo>
                  <a:lnTo>
                    <a:pt x="702371" y="129693"/>
                  </a:lnTo>
                  <a:lnTo>
                    <a:pt x="708280" y="244825"/>
                  </a:lnTo>
                  <a:lnTo>
                    <a:pt x="712266" y="351713"/>
                  </a:lnTo>
                  <a:lnTo>
                    <a:pt x="715556" y="504496"/>
                  </a:lnTo>
                  <a:lnTo>
                    <a:pt x="721055" y="835367"/>
                  </a:lnTo>
                  <a:lnTo>
                    <a:pt x="422071" y="442582"/>
                  </a:lnTo>
                  <a:lnTo>
                    <a:pt x="357539" y="359828"/>
                  </a:lnTo>
                  <a:lnTo>
                    <a:pt x="301528" y="286142"/>
                  </a:lnTo>
                  <a:lnTo>
                    <a:pt x="222987" y="180029"/>
                  </a:lnTo>
                  <a:lnTo>
                    <a:pt x="90868" y="0"/>
                  </a:lnTo>
                  <a:lnTo>
                    <a:pt x="0" y="0"/>
                  </a:lnTo>
                  <a:lnTo>
                    <a:pt x="6965" y="165234"/>
                  </a:lnTo>
                  <a:lnTo>
                    <a:pt x="13608" y="342519"/>
                  </a:lnTo>
                  <a:lnTo>
                    <a:pt x="20523" y="556907"/>
                  </a:lnTo>
                  <a:lnTo>
                    <a:pt x="25244" y="736844"/>
                  </a:lnTo>
                  <a:lnTo>
                    <a:pt x="25292" y="853308"/>
                  </a:lnTo>
                  <a:lnTo>
                    <a:pt x="19290" y="957134"/>
                  </a:lnTo>
                  <a:lnTo>
                    <a:pt x="5867" y="1099159"/>
                  </a:lnTo>
                  <a:lnTo>
                    <a:pt x="123126" y="1099159"/>
                  </a:lnTo>
                  <a:lnTo>
                    <a:pt x="114462" y="792489"/>
                  </a:lnTo>
                  <a:lnTo>
                    <a:pt x="111391" y="665353"/>
                  </a:lnTo>
                  <a:lnTo>
                    <a:pt x="102577" y="269659"/>
                  </a:lnTo>
                  <a:lnTo>
                    <a:pt x="127127" y="302999"/>
                  </a:lnTo>
                  <a:lnTo>
                    <a:pt x="191250" y="389099"/>
                  </a:lnTo>
                  <a:lnTo>
                    <a:pt x="280655" y="507074"/>
                  </a:lnTo>
                  <a:lnTo>
                    <a:pt x="381050" y="636041"/>
                  </a:lnTo>
                  <a:lnTo>
                    <a:pt x="462391" y="738903"/>
                  </a:lnTo>
                  <a:lnTo>
                    <a:pt x="526141" y="821432"/>
                  </a:lnTo>
                  <a:lnTo>
                    <a:pt x="605275" y="927045"/>
                  </a:lnTo>
                  <a:lnTo>
                    <a:pt x="732764" y="1099159"/>
                  </a:lnTo>
                  <a:lnTo>
                    <a:pt x="823633" y="1099159"/>
                  </a:lnTo>
                  <a:lnTo>
                    <a:pt x="822261" y="1058123"/>
                  </a:lnTo>
                  <a:lnTo>
                    <a:pt x="819245" y="944543"/>
                  </a:lnTo>
                  <a:lnTo>
                    <a:pt x="816228" y="772708"/>
                  </a:lnTo>
                  <a:lnTo>
                    <a:pt x="814857" y="556907"/>
                  </a:lnTo>
                  <a:lnTo>
                    <a:pt x="815177" y="375084"/>
                  </a:lnTo>
                  <a:lnTo>
                    <a:pt x="817421" y="256465"/>
                  </a:lnTo>
                  <a:lnTo>
                    <a:pt x="823510" y="148840"/>
                  </a:lnTo>
                  <a:lnTo>
                    <a:pt x="835367" y="0"/>
                  </a:lnTo>
                  <a:close/>
                </a:path>
              </a:pathLst>
            </a:custGeom>
            <a:solidFill>
              <a:srgbClr val="3E3E3E"/>
            </a:solidFill>
          </p:spPr>
          <p:txBody>
            <a:bodyPr wrap="square" lIns="0" tIns="0" rIns="0" bIns="0" rtlCol="0"/>
            <a:lstStyle/>
            <a:p>
              <a:endParaRPr/>
            </a:p>
          </p:txBody>
        </p:sp>
        <p:pic>
          <p:nvPicPr>
            <p:cNvPr id="12" name="object 8">
              <a:extLst>
                <a:ext uri="{FF2B5EF4-FFF2-40B4-BE49-F238E27FC236}">
                  <a16:creationId xmlns:a16="http://schemas.microsoft.com/office/drawing/2014/main" id="{4D3D9742-F3D0-5719-DA6F-0B941E79C34F}"/>
                </a:ext>
              </a:extLst>
            </p:cNvPr>
            <p:cNvPicPr/>
            <p:nvPr/>
          </p:nvPicPr>
          <p:blipFill>
            <a:blip r:embed="rId4" cstate="print"/>
            <a:stretch>
              <a:fillRect/>
            </a:stretch>
          </p:blipFill>
          <p:spPr>
            <a:xfrm>
              <a:off x="5726633" y="3763111"/>
              <a:ext cx="131889" cy="193471"/>
            </a:xfrm>
            <a:prstGeom prst="rect">
              <a:avLst/>
            </a:prstGeom>
          </p:spPr>
        </p:pic>
        <p:pic>
          <p:nvPicPr>
            <p:cNvPr id="13" name="object 9">
              <a:extLst>
                <a:ext uri="{FF2B5EF4-FFF2-40B4-BE49-F238E27FC236}">
                  <a16:creationId xmlns:a16="http://schemas.microsoft.com/office/drawing/2014/main" id="{54EBDF63-8883-BA52-F438-48CD78379A66}"/>
                </a:ext>
              </a:extLst>
            </p:cNvPr>
            <p:cNvPicPr/>
            <p:nvPr/>
          </p:nvPicPr>
          <p:blipFill>
            <a:blip r:embed="rId5" cstate="print"/>
            <a:stretch>
              <a:fillRect/>
            </a:stretch>
          </p:blipFill>
          <p:spPr>
            <a:xfrm>
              <a:off x="5972848" y="3763111"/>
              <a:ext cx="161201" cy="193471"/>
            </a:xfrm>
            <a:prstGeom prst="rect">
              <a:avLst/>
            </a:prstGeom>
          </p:spPr>
        </p:pic>
        <p:pic>
          <p:nvPicPr>
            <p:cNvPr id="14" name="object 10">
              <a:extLst>
                <a:ext uri="{FF2B5EF4-FFF2-40B4-BE49-F238E27FC236}">
                  <a16:creationId xmlns:a16="http://schemas.microsoft.com/office/drawing/2014/main" id="{08C4B7F9-3E5F-E4BB-18B5-3F578BB30710}"/>
                </a:ext>
              </a:extLst>
            </p:cNvPr>
            <p:cNvPicPr/>
            <p:nvPr/>
          </p:nvPicPr>
          <p:blipFill>
            <a:blip r:embed="rId6" cstate="print"/>
            <a:stretch>
              <a:fillRect/>
            </a:stretch>
          </p:blipFill>
          <p:spPr>
            <a:xfrm>
              <a:off x="6271805" y="3763111"/>
              <a:ext cx="146545" cy="193471"/>
            </a:xfrm>
            <a:prstGeom prst="rect">
              <a:avLst/>
            </a:prstGeom>
          </p:spPr>
        </p:pic>
        <p:sp>
          <p:nvSpPr>
            <p:cNvPr id="15" name="object 11">
              <a:extLst>
                <a:ext uri="{FF2B5EF4-FFF2-40B4-BE49-F238E27FC236}">
                  <a16:creationId xmlns:a16="http://schemas.microsoft.com/office/drawing/2014/main" id="{47BDCB4E-696C-DD6B-CF0F-BDE3EE24833E}"/>
                </a:ext>
              </a:extLst>
            </p:cNvPr>
            <p:cNvSpPr/>
            <p:nvPr/>
          </p:nvSpPr>
          <p:spPr>
            <a:xfrm>
              <a:off x="6585432" y="3763111"/>
              <a:ext cx="23495" cy="193675"/>
            </a:xfrm>
            <a:custGeom>
              <a:avLst/>
              <a:gdLst/>
              <a:ahLst/>
              <a:cxnLst/>
              <a:rect l="l" t="t" r="r" b="b"/>
              <a:pathLst>
                <a:path w="23495" h="193675">
                  <a:moveTo>
                    <a:pt x="23456" y="0"/>
                  </a:moveTo>
                  <a:lnTo>
                    <a:pt x="0" y="0"/>
                  </a:lnTo>
                  <a:lnTo>
                    <a:pt x="0" y="193471"/>
                  </a:lnTo>
                  <a:lnTo>
                    <a:pt x="23456" y="193471"/>
                  </a:lnTo>
                  <a:lnTo>
                    <a:pt x="23456" y="0"/>
                  </a:lnTo>
                  <a:close/>
                </a:path>
              </a:pathLst>
            </a:custGeom>
            <a:solidFill>
              <a:srgbClr val="3E3E3E"/>
            </a:solidFill>
          </p:spPr>
          <p:txBody>
            <a:bodyPr wrap="square" lIns="0" tIns="0" rIns="0" bIns="0" rtlCol="0"/>
            <a:lstStyle/>
            <a:p>
              <a:endParaRPr/>
            </a:p>
          </p:txBody>
        </p:sp>
        <p:pic>
          <p:nvPicPr>
            <p:cNvPr id="16" name="object 12">
              <a:extLst>
                <a:ext uri="{FF2B5EF4-FFF2-40B4-BE49-F238E27FC236}">
                  <a16:creationId xmlns:a16="http://schemas.microsoft.com/office/drawing/2014/main" id="{B0C6B215-22AE-4E4E-6806-D74D45F66ED2}"/>
                </a:ext>
              </a:extLst>
            </p:cNvPr>
            <p:cNvPicPr/>
            <p:nvPr/>
          </p:nvPicPr>
          <p:blipFill>
            <a:blip r:embed="rId7" cstate="print"/>
            <a:stretch>
              <a:fillRect/>
            </a:stretch>
          </p:blipFill>
          <p:spPr>
            <a:xfrm>
              <a:off x="6770103" y="3760177"/>
              <a:ext cx="143624" cy="202247"/>
            </a:xfrm>
            <a:prstGeom prst="rect">
              <a:avLst/>
            </a:prstGeom>
          </p:spPr>
        </p:pic>
        <p:sp>
          <p:nvSpPr>
            <p:cNvPr id="17" name="object 13">
              <a:extLst>
                <a:ext uri="{FF2B5EF4-FFF2-40B4-BE49-F238E27FC236}">
                  <a16:creationId xmlns:a16="http://schemas.microsoft.com/office/drawing/2014/main" id="{3B255C52-1438-89AC-4629-1AC2AF38B129}"/>
                </a:ext>
              </a:extLst>
            </p:cNvPr>
            <p:cNvSpPr/>
            <p:nvPr/>
          </p:nvSpPr>
          <p:spPr>
            <a:xfrm>
              <a:off x="5714898" y="2224277"/>
              <a:ext cx="1228725" cy="1448435"/>
            </a:xfrm>
            <a:custGeom>
              <a:avLst/>
              <a:gdLst/>
              <a:ahLst/>
              <a:cxnLst/>
              <a:rect l="l" t="t" r="r" b="b"/>
              <a:pathLst>
                <a:path w="1228725" h="1448435">
                  <a:moveTo>
                    <a:pt x="158267" y="0"/>
                  </a:moveTo>
                  <a:lnTo>
                    <a:pt x="0" y="0"/>
                  </a:lnTo>
                  <a:lnTo>
                    <a:pt x="3250" y="74973"/>
                  </a:lnTo>
                  <a:lnTo>
                    <a:pt x="10621" y="256843"/>
                  </a:lnTo>
                  <a:lnTo>
                    <a:pt x="18543" y="481029"/>
                  </a:lnTo>
                  <a:lnTo>
                    <a:pt x="23444" y="682955"/>
                  </a:lnTo>
                  <a:lnTo>
                    <a:pt x="24899" y="820724"/>
                  </a:lnTo>
                  <a:lnTo>
                    <a:pt x="24841" y="833907"/>
                  </a:lnTo>
                  <a:lnTo>
                    <a:pt x="24279" y="930872"/>
                  </a:lnTo>
                  <a:lnTo>
                    <a:pt x="24164" y="948585"/>
                  </a:lnTo>
                  <a:lnTo>
                    <a:pt x="20154" y="1132652"/>
                  </a:lnTo>
                  <a:lnTo>
                    <a:pt x="11734" y="1447965"/>
                  </a:lnTo>
                  <a:lnTo>
                    <a:pt x="167068" y="1447965"/>
                  </a:lnTo>
                  <a:lnTo>
                    <a:pt x="163817" y="1404642"/>
                  </a:lnTo>
                  <a:lnTo>
                    <a:pt x="156446" y="1301418"/>
                  </a:lnTo>
                  <a:lnTo>
                    <a:pt x="148525" y="1178408"/>
                  </a:lnTo>
                  <a:lnTo>
                    <a:pt x="143624" y="1075728"/>
                  </a:lnTo>
                  <a:lnTo>
                    <a:pt x="142111" y="1008995"/>
                  </a:lnTo>
                  <a:lnTo>
                    <a:pt x="142439" y="961050"/>
                  </a:lnTo>
                  <a:lnTo>
                    <a:pt x="142550" y="947859"/>
                  </a:lnTo>
                  <a:lnTo>
                    <a:pt x="145687" y="860147"/>
                  </a:lnTo>
                  <a:lnTo>
                    <a:pt x="152394" y="710027"/>
                  </a:lnTo>
                  <a:lnTo>
                    <a:pt x="152425" y="709333"/>
                  </a:lnTo>
                  <a:lnTo>
                    <a:pt x="286131" y="709333"/>
                  </a:lnTo>
                  <a:lnTo>
                    <a:pt x="240347" y="609676"/>
                  </a:lnTo>
                  <a:lnTo>
                    <a:pt x="155346" y="609676"/>
                  </a:lnTo>
                  <a:lnTo>
                    <a:pt x="153973" y="579678"/>
                  </a:lnTo>
                  <a:lnTo>
                    <a:pt x="150952" y="505990"/>
                  </a:lnTo>
                  <a:lnTo>
                    <a:pt x="147931" y="413065"/>
                  </a:lnTo>
                  <a:lnTo>
                    <a:pt x="146557" y="325361"/>
                  </a:lnTo>
                  <a:lnTo>
                    <a:pt x="146619" y="304838"/>
                  </a:lnTo>
                  <a:lnTo>
                    <a:pt x="146740" y="264220"/>
                  </a:lnTo>
                  <a:lnTo>
                    <a:pt x="147956" y="212692"/>
                  </a:lnTo>
                  <a:lnTo>
                    <a:pt x="148021" y="209948"/>
                  </a:lnTo>
                  <a:lnTo>
                    <a:pt x="151497" y="132042"/>
                  </a:lnTo>
                  <a:lnTo>
                    <a:pt x="158267" y="0"/>
                  </a:lnTo>
                  <a:close/>
                </a:path>
                <a:path w="1228725" h="1448435">
                  <a:moveTo>
                    <a:pt x="286131" y="709333"/>
                  </a:moveTo>
                  <a:lnTo>
                    <a:pt x="152425" y="709333"/>
                  </a:lnTo>
                  <a:lnTo>
                    <a:pt x="168087" y="745651"/>
                  </a:lnTo>
                  <a:lnTo>
                    <a:pt x="207379" y="837203"/>
                  </a:lnTo>
                  <a:lnTo>
                    <a:pt x="258761" y="957882"/>
                  </a:lnTo>
                  <a:lnTo>
                    <a:pt x="310692" y="1081582"/>
                  </a:lnTo>
                  <a:lnTo>
                    <a:pt x="349166" y="1174697"/>
                  </a:lnTo>
                  <a:lnTo>
                    <a:pt x="376645" y="1243899"/>
                  </a:lnTo>
                  <a:lnTo>
                    <a:pt x="406317" y="1323539"/>
                  </a:lnTo>
                  <a:lnTo>
                    <a:pt x="451370" y="1447965"/>
                  </a:lnTo>
                  <a:lnTo>
                    <a:pt x="633107" y="1447965"/>
                  </a:lnTo>
                  <a:lnTo>
                    <a:pt x="627704" y="1438532"/>
                  </a:lnTo>
                  <a:lnTo>
                    <a:pt x="614059" y="1414264"/>
                  </a:lnTo>
                  <a:lnTo>
                    <a:pt x="596015" y="1381201"/>
                  </a:lnTo>
                  <a:lnTo>
                    <a:pt x="577418" y="1345387"/>
                  </a:lnTo>
                  <a:lnTo>
                    <a:pt x="561795" y="1318915"/>
                  </a:lnTo>
                  <a:lnTo>
                    <a:pt x="551397" y="1298489"/>
                  </a:lnTo>
                  <a:lnTo>
                    <a:pt x="541554" y="1273667"/>
                  </a:lnTo>
                  <a:lnTo>
                    <a:pt x="527596" y="1234008"/>
                  </a:lnTo>
                  <a:lnTo>
                    <a:pt x="556907" y="1160729"/>
                  </a:lnTo>
                  <a:lnTo>
                    <a:pt x="1081972" y="1160729"/>
                  </a:lnTo>
                  <a:lnTo>
                    <a:pt x="1072319" y="1141305"/>
                  </a:lnTo>
                  <a:lnTo>
                    <a:pt x="1060929" y="1116761"/>
                  </a:lnTo>
                  <a:lnTo>
                    <a:pt x="474827" y="1116761"/>
                  </a:lnTo>
                  <a:lnTo>
                    <a:pt x="464064" y="1092440"/>
                  </a:lnTo>
                  <a:lnTo>
                    <a:pt x="437087" y="1032117"/>
                  </a:lnTo>
                  <a:lnTo>
                    <a:pt x="401870" y="954757"/>
                  </a:lnTo>
                  <a:lnTo>
                    <a:pt x="366382" y="879322"/>
                  </a:lnTo>
                  <a:lnTo>
                    <a:pt x="339688" y="824002"/>
                  </a:lnTo>
                  <a:lnTo>
                    <a:pt x="317661" y="777474"/>
                  </a:lnTo>
                  <a:lnTo>
                    <a:pt x="288486" y="714459"/>
                  </a:lnTo>
                  <a:lnTo>
                    <a:pt x="286131" y="709333"/>
                  </a:lnTo>
                  <a:close/>
                </a:path>
                <a:path w="1228725" h="1448435">
                  <a:moveTo>
                    <a:pt x="1081972" y="1160729"/>
                  </a:moveTo>
                  <a:lnTo>
                    <a:pt x="932091" y="1160729"/>
                  </a:lnTo>
                  <a:lnTo>
                    <a:pt x="936578" y="1170894"/>
                  </a:lnTo>
                  <a:lnTo>
                    <a:pt x="948210" y="1198095"/>
                  </a:lnTo>
                  <a:lnTo>
                    <a:pt x="964237" y="1237388"/>
                  </a:lnTo>
                  <a:lnTo>
                    <a:pt x="981913" y="1283830"/>
                  </a:lnTo>
                  <a:lnTo>
                    <a:pt x="997620" y="1324328"/>
                  </a:lnTo>
                  <a:lnTo>
                    <a:pt x="1008657" y="1354924"/>
                  </a:lnTo>
                  <a:lnTo>
                    <a:pt x="1020244" y="1391007"/>
                  </a:lnTo>
                  <a:lnTo>
                    <a:pt x="1037602" y="1447965"/>
                  </a:lnTo>
                  <a:lnTo>
                    <a:pt x="1228140" y="1447965"/>
                  </a:lnTo>
                  <a:lnTo>
                    <a:pt x="1204413" y="1402901"/>
                  </a:lnTo>
                  <a:lnTo>
                    <a:pt x="1146059" y="1289691"/>
                  </a:lnTo>
                  <a:lnTo>
                    <a:pt x="1081972" y="1160729"/>
                  </a:lnTo>
                  <a:close/>
                </a:path>
                <a:path w="1228725" h="1448435">
                  <a:moveTo>
                    <a:pt x="826566" y="571576"/>
                  </a:moveTo>
                  <a:lnTo>
                    <a:pt x="721055" y="571576"/>
                  </a:lnTo>
                  <a:lnTo>
                    <a:pt x="711619" y="595664"/>
                  </a:lnTo>
                  <a:lnTo>
                    <a:pt x="687343" y="656574"/>
                  </a:lnTo>
                  <a:lnTo>
                    <a:pt x="654275" y="737271"/>
                  </a:lnTo>
                  <a:lnTo>
                    <a:pt x="618464" y="820724"/>
                  </a:lnTo>
                  <a:lnTo>
                    <a:pt x="591481" y="886350"/>
                  </a:lnTo>
                  <a:lnTo>
                    <a:pt x="567524" y="939063"/>
                  </a:lnTo>
                  <a:lnTo>
                    <a:pt x="533128" y="1006615"/>
                  </a:lnTo>
                  <a:lnTo>
                    <a:pt x="474827" y="1116761"/>
                  </a:lnTo>
                  <a:lnTo>
                    <a:pt x="1060929" y="1116761"/>
                  </a:lnTo>
                  <a:lnTo>
                    <a:pt x="1048683" y="1090371"/>
                  </a:lnTo>
                  <a:lnTo>
                    <a:pt x="589152" y="1090371"/>
                  </a:lnTo>
                  <a:lnTo>
                    <a:pt x="599181" y="1069260"/>
                  </a:lnTo>
                  <a:lnTo>
                    <a:pt x="623223" y="1018200"/>
                  </a:lnTo>
                  <a:lnTo>
                    <a:pt x="652214" y="955600"/>
                  </a:lnTo>
                  <a:lnTo>
                    <a:pt x="677087" y="899871"/>
                  </a:lnTo>
                  <a:lnTo>
                    <a:pt x="693108" y="864140"/>
                  </a:lnTo>
                  <a:lnTo>
                    <a:pt x="706386" y="833907"/>
                  </a:lnTo>
                  <a:lnTo>
                    <a:pt x="724065" y="792682"/>
                  </a:lnTo>
                  <a:lnTo>
                    <a:pt x="753287" y="723976"/>
                  </a:lnTo>
                  <a:lnTo>
                    <a:pt x="886062" y="723976"/>
                  </a:lnTo>
                  <a:lnTo>
                    <a:pt x="880428" y="710027"/>
                  </a:lnTo>
                  <a:lnTo>
                    <a:pt x="826566" y="571576"/>
                  </a:lnTo>
                  <a:close/>
                </a:path>
                <a:path w="1228725" h="1448435">
                  <a:moveTo>
                    <a:pt x="886062" y="723976"/>
                  </a:moveTo>
                  <a:lnTo>
                    <a:pt x="753287" y="723976"/>
                  </a:lnTo>
                  <a:lnTo>
                    <a:pt x="780769" y="793230"/>
                  </a:lnTo>
                  <a:lnTo>
                    <a:pt x="803988" y="851358"/>
                  </a:lnTo>
                  <a:lnTo>
                    <a:pt x="823633" y="899871"/>
                  </a:lnTo>
                  <a:lnTo>
                    <a:pt x="836315" y="930872"/>
                  </a:lnTo>
                  <a:lnTo>
                    <a:pt x="848175" y="961050"/>
                  </a:lnTo>
                  <a:lnTo>
                    <a:pt x="866084" y="1008263"/>
                  </a:lnTo>
                  <a:lnTo>
                    <a:pt x="896912" y="1090371"/>
                  </a:lnTo>
                  <a:lnTo>
                    <a:pt x="1048683" y="1090371"/>
                  </a:lnTo>
                  <a:lnTo>
                    <a:pt x="1002436" y="990714"/>
                  </a:lnTo>
                  <a:lnTo>
                    <a:pt x="951875" y="880302"/>
                  </a:lnTo>
                  <a:lnTo>
                    <a:pt x="916701" y="799838"/>
                  </a:lnTo>
                  <a:lnTo>
                    <a:pt x="886062" y="723976"/>
                  </a:lnTo>
                  <a:close/>
                </a:path>
                <a:path w="1228725" h="1448435">
                  <a:moveTo>
                    <a:pt x="556907" y="0"/>
                  </a:moveTo>
                  <a:lnTo>
                    <a:pt x="416217" y="0"/>
                  </a:lnTo>
                  <a:lnTo>
                    <a:pt x="405453" y="29038"/>
                  </a:lnTo>
                  <a:lnTo>
                    <a:pt x="378477" y="100396"/>
                  </a:lnTo>
                  <a:lnTo>
                    <a:pt x="343259" y="190438"/>
                  </a:lnTo>
                  <a:lnTo>
                    <a:pt x="307771" y="275526"/>
                  </a:lnTo>
                  <a:lnTo>
                    <a:pt x="282294" y="335161"/>
                  </a:lnTo>
                  <a:lnTo>
                    <a:pt x="257924" y="389847"/>
                  </a:lnTo>
                  <a:lnTo>
                    <a:pt x="220371" y="470909"/>
                  </a:lnTo>
                  <a:lnTo>
                    <a:pt x="155346" y="609676"/>
                  </a:lnTo>
                  <a:lnTo>
                    <a:pt x="240347" y="609676"/>
                  </a:lnTo>
                  <a:lnTo>
                    <a:pt x="287607" y="515516"/>
                  </a:lnTo>
                  <a:lnTo>
                    <a:pt x="335555" y="418011"/>
                  </a:lnTo>
                  <a:lnTo>
                    <a:pt x="389826" y="304838"/>
                  </a:lnTo>
                  <a:lnTo>
                    <a:pt x="433663" y="212692"/>
                  </a:lnTo>
                  <a:lnTo>
                    <a:pt x="465680" y="150223"/>
                  </a:lnTo>
                  <a:lnTo>
                    <a:pt x="501540" y="88852"/>
                  </a:lnTo>
                  <a:lnTo>
                    <a:pt x="556907" y="0"/>
                  </a:lnTo>
                  <a:close/>
                </a:path>
              </a:pathLst>
            </a:custGeom>
            <a:solidFill>
              <a:srgbClr val="3E3E3E"/>
            </a:solidFill>
          </p:spPr>
          <p:txBody>
            <a:bodyPr wrap="square" lIns="0" tIns="0" rIns="0" bIns="0" rtlCol="0"/>
            <a:lstStyle/>
            <a:p>
              <a:endParaRPr/>
            </a:p>
          </p:txBody>
        </p:sp>
      </p:grpSp>
      <p:grpSp>
        <p:nvGrpSpPr>
          <p:cNvPr id="18" name="Groupe 17">
            <a:extLst>
              <a:ext uri="{FF2B5EF4-FFF2-40B4-BE49-F238E27FC236}">
                <a16:creationId xmlns:a16="http://schemas.microsoft.com/office/drawing/2014/main" id="{00325833-CB1F-8CD9-1AFC-2A62BF6FF75F}"/>
              </a:ext>
            </a:extLst>
          </p:cNvPr>
          <p:cNvGrpSpPr/>
          <p:nvPr userDrawn="1"/>
        </p:nvGrpSpPr>
        <p:grpSpPr>
          <a:xfrm>
            <a:off x="5605475" y="5194300"/>
            <a:ext cx="1116203" cy="26034"/>
            <a:chOff x="5605475" y="5194300"/>
            <a:chExt cx="1116203" cy="26034"/>
          </a:xfrm>
        </p:grpSpPr>
        <p:sp>
          <p:nvSpPr>
            <p:cNvPr id="19" name="object 14">
              <a:extLst>
                <a:ext uri="{FF2B5EF4-FFF2-40B4-BE49-F238E27FC236}">
                  <a16:creationId xmlns:a16="http://schemas.microsoft.com/office/drawing/2014/main" id="{44F8C10B-400B-5A36-55AD-D7E64700F0BE}"/>
                </a:ext>
              </a:extLst>
            </p:cNvPr>
            <p:cNvSpPr/>
            <p:nvPr/>
          </p:nvSpPr>
          <p:spPr>
            <a:xfrm>
              <a:off x="5974486" y="5194300"/>
              <a:ext cx="376555" cy="26034"/>
            </a:xfrm>
            <a:custGeom>
              <a:avLst/>
              <a:gdLst/>
              <a:ahLst/>
              <a:cxnLst/>
              <a:rect l="l" t="t" r="r" b="b"/>
              <a:pathLst>
                <a:path w="376554" h="26035">
                  <a:moveTo>
                    <a:pt x="376021" y="0"/>
                  </a:moveTo>
                  <a:lnTo>
                    <a:pt x="0" y="0"/>
                  </a:lnTo>
                  <a:lnTo>
                    <a:pt x="0" y="25552"/>
                  </a:lnTo>
                  <a:lnTo>
                    <a:pt x="376021" y="25552"/>
                  </a:lnTo>
                  <a:lnTo>
                    <a:pt x="376021" y="0"/>
                  </a:lnTo>
                  <a:close/>
                </a:path>
              </a:pathLst>
            </a:custGeom>
            <a:solidFill>
              <a:srgbClr val="FFFFFF"/>
            </a:solidFill>
          </p:spPr>
          <p:txBody>
            <a:bodyPr wrap="square" lIns="0" tIns="0" rIns="0" bIns="0" rtlCol="0"/>
            <a:lstStyle/>
            <a:p>
              <a:endParaRPr/>
            </a:p>
          </p:txBody>
        </p:sp>
        <p:sp>
          <p:nvSpPr>
            <p:cNvPr id="20" name="object 15">
              <a:extLst>
                <a:ext uri="{FF2B5EF4-FFF2-40B4-BE49-F238E27FC236}">
                  <a16:creationId xmlns:a16="http://schemas.microsoft.com/office/drawing/2014/main" id="{AA9BB4AD-2FDD-0C04-BBEF-AD626B56533F}"/>
                </a:ext>
              </a:extLst>
            </p:cNvPr>
            <p:cNvSpPr/>
            <p:nvPr/>
          </p:nvSpPr>
          <p:spPr>
            <a:xfrm>
              <a:off x="5605475" y="5194300"/>
              <a:ext cx="375285" cy="26034"/>
            </a:xfrm>
            <a:custGeom>
              <a:avLst/>
              <a:gdLst/>
              <a:ahLst/>
              <a:cxnLst/>
              <a:rect l="l" t="t" r="r" b="b"/>
              <a:pathLst>
                <a:path w="375285" h="26035">
                  <a:moveTo>
                    <a:pt x="375246" y="0"/>
                  </a:moveTo>
                  <a:lnTo>
                    <a:pt x="0" y="0"/>
                  </a:lnTo>
                  <a:lnTo>
                    <a:pt x="0" y="25552"/>
                  </a:lnTo>
                  <a:lnTo>
                    <a:pt x="375246" y="25552"/>
                  </a:lnTo>
                  <a:lnTo>
                    <a:pt x="375246" y="0"/>
                  </a:lnTo>
                  <a:close/>
                </a:path>
              </a:pathLst>
            </a:custGeom>
            <a:solidFill>
              <a:srgbClr val="005BA2"/>
            </a:solidFill>
          </p:spPr>
          <p:txBody>
            <a:bodyPr wrap="square" lIns="0" tIns="0" rIns="0" bIns="0" rtlCol="0"/>
            <a:lstStyle/>
            <a:p>
              <a:endParaRPr/>
            </a:p>
          </p:txBody>
        </p:sp>
        <p:sp>
          <p:nvSpPr>
            <p:cNvPr id="21" name="object 16">
              <a:extLst>
                <a:ext uri="{FF2B5EF4-FFF2-40B4-BE49-F238E27FC236}">
                  <a16:creationId xmlns:a16="http://schemas.microsoft.com/office/drawing/2014/main" id="{3EE08E36-537D-384A-9096-58D39C95AA89}"/>
                </a:ext>
              </a:extLst>
            </p:cNvPr>
            <p:cNvSpPr/>
            <p:nvPr/>
          </p:nvSpPr>
          <p:spPr>
            <a:xfrm>
              <a:off x="6346393" y="5194300"/>
              <a:ext cx="375285" cy="26034"/>
            </a:xfrm>
            <a:custGeom>
              <a:avLst/>
              <a:gdLst/>
              <a:ahLst/>
              <a:cxnLst/>
              <a:rect l="l" t="t" r="r" b="b"/>
              <a:pathLst>
                <a:path w="375284" h="26035">
                  <a:moveTo>
                    <a:pt x="375259" y="0"/>
                  </a:moveTo>
                  <a:lnTo>
                    <a:pt x="0" y="0"/>
                  </a:lnTo>
                  <a:lnTo>
                    <a:pt x="0" y="25552"/>
                  </a:lnTo>
                  <a:lnTo>
                    <a:pt x="375259" y="25552"/>
                  </a:lnTo>
                  <a:lnTo>
                    <a:pt x="375259" y="0"/>
                  </a:lnTo>
                  <a:close/>
                </a:path>
              </a:pathLst>
            </a:custGeom>
            <a:solidFill>
              <a:srgbClr val="C72026"/>
            </a:solidFill>
          </p:spPr>
          <p:txBody>
            <a:bodyPr wrap="square" lIns="0" tIns="0" rIns="0" bIns="0" rtlCol="0"/>
            <a:lstStyle/>
            <a:p>
              <a:endParaRPr/>
            </a:p>
          </p:txBody>
        </p:sp>
      </p:grpSp>
      <p:pic>
        <p:nvPicPr>
          <p:cNvPr id="26" name="Image 25" descr="Une image contenant texte, Police, noir, blanc&#10;&#10;Description générée automatiquement">
            <a:extLst>
              <a:ext uri="{FF2B5EF4-FFF2-40B4-BE49-F238E27FC236}">
                <a16:creationId xmlns:a16="http://schemas.microsoft.com/office/drawing/2014/main" id="{10EB7A2E-06CB-BDAB-087E-CC6DD0E85E9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15042" y="368300"/>
            <a:ext cx="1885314" cy="1701878"/>
          </a:xfrm>
          <a:prstGeom prst="rect">
            <a:avLst/>
          </a:prstGeom>
        </p:spPr>
      </p:pic>
      <p:sp>
        <p:nvSpPr>
          <p:cNvPr id="23" name="object 18">
            <a:extLst>
              <a:ext uri="{FF2B5EF4-FFF2-40B4-BE49-F238E27FC236}">
                <a16:creationId xmlns:a16="http://schemas.microsoft.com/office/drawing/2014/main" id="{DD8C374F-88CB-6344-EF85-4C61BF800D7E}"/>
              </a:ext>
            </a:extLst>
          </p:cNvPr>
          <p:cNvSpPr txBox="1">
            <a:spLocks/>
          </p:cNvSpPr>
          <p:nvPr userDrawn="1"/>
        </p:nvSpPr>
        <p:spPr>
          <a:xfrm>
            <a:off x="4217718" y="4307361"/>
            <a:ext cx="3870325" cy="715260"/>
          </a:xfrm>
          <a:prstGeom prst="rect">
            <a:avLst/>
          </a:prstGeom>
        </p:spPr>
        <p:txBody>
          <a:bodyPr vert="horz" wrap="square" lIns="0" tIns="3175" rIns="0" bIns="0" rtlCol="0">
            <a:spAutoFit/>
          </a:bodyPr>
          <a:lstStyle>
            <a:lvl1pPr>
              <a:defRPr sz="3000" b="0" i="0">
                <a:solidFill>
                  <a:srgbClr val="3E3E3E"/>
                </a:solidFill>
                <a:latin typeface="KyivType Sans2"/>
                <a:ea typeface="+mj-ea"/>
                <a:cs typeface="KyivType Sans2"/>
              </a:defRPr>
            </a:lvl1pPr>
          </a:lstStyle>
          <a:p>
            <a:pPr marL="12700" marR="5080" indent="-12700" algn="ctr">
              <a:lnSpc>
                <a:spcPct val="102899"/>
              </a:lnSpc>
              <a:spcBef>
                <a:spcPts val="25"/>
              </a:spcBef>
            </a:pPr>
            <a:r>
              <a:rPr lang="en-US" sz="2350" dirty="0" err="1">
                <a:solidFill>
                  <a:srgbClr val="414042"/>
                </a:solidFill>
                <a:latin typeface="KyivType Sans2" pitchFamily="2" charset="77"/>
              </a:rPr>
              <a:t>L’Expérience</a:t>
            </a:r>
            <a:r>
              <a:rPr lang="en-US" sz="2350" spc="-15" dirty="0">
                <a:solidFill>
                  <a:srgbClr val="414042"/>
                </a:solidFill>
                <a:latin typeface="KyivType Sans2" pitchFamily="2" charset="77"/>
              </a:rPr>
              <a:t> du </a:t>
            </a:r>
            <a:r>
              <a:rPr lang="en-US" sz="2350" spc="-15" dirty="0" err="1">
                <a:solidFill>
                  <a:srgbClr val="414042"/>
                </a:solidFill>
                <a:latin typeface="KyivType Sans2" pitchFamily="2" charset="77"/>
              </a:rPr>
              <a:t>Soin</a:t>
            </a:r>
            <a:endParaRPr lang="en-US" sz="2350" spc="-25" dirty="0">
              <a:solidFill>
                <a:srgbClr val="414042"/>
              </a:solidFill>
              <a:latin typeface="KyivType Sans2" pitchFamily="2" charset="77"/>
            </a:endParaRPr>
          </a:p>
          <a:p>
            <a:pPr marL="12700" marR="5080" indent="-12700" algn="ctr">
              <a:lnSpc>
                <a:spcPct val="102899"/>
              </a:lnSpc>
              <a:spcBef>
                <a:spcPts val="25"/>
              </a:spcBef>
            </a:pPr>
            <a:r>
              <a:rPr lang="en-US" sz="2350" spc="-15" dirty="0">
                <a:solidFill>
                  <a:srgbClr val="414042"/>
                </a:solidFill>
                <a:latin typeface="KyivType Sans2" pitchFamily="2" charset="77"/>
              </a:rPr>
              <a:t>Phyto-</a:t>
            </a:r>
            <a:r>
              <a:rPr lang="en-US" sz="2350" dirty="0" err="1">
                <a:solidFill>
                  <a:srgbClr val="414042"/>
                </a:solidFill>
                <a:latin typeface="KyivType Sans2" pitchFamily="2" charset="77"/>
              </a:rPr>
              <a:t>Aromatique</a:t>
            </a:r>
            <a:endParaRPr lang="en-US" sz="2350" dirty="0">
              <a:latin typeface="KyivType Sans2" pitchFamily="2" charset="77"/>
            </a:endParaRPr>
          </a:p>
        </p:txBody>
      </p:sp>
    </p:spTree>
    <p:extLst>
      <p:ext uri="{BB962C8B-B14F-4D97-AF65-F5344CB8AC3E}">
        <p14:creationId xmlns:p14="http://schemas.microsoft.com/office/powerpoint/2010/main" val="1198797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487949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792036"/>
          </a:xfrm>
          <a:prstGeom prst="rect">
            <a:avLst/>
          </a:prstGeom>
        </p:spPr>
        <p:txBody>
          <a:bodyPr/>
          <a:lstStyle/>
          <a:p>
            <a:r>
              <a:rPr lang="fr-FR"/>
              <a:t>Modifiez le style du titre</a:t>
            </a:r>
          </a:p>
        </p:txBody>
      </p:sp>
      <p:pic>
        <p:nvPicPr>
          <p:cNvPr id="5" name="Imag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36011" y="6284980"/>
            <a:ext cx="519977" cy="448523"/>
          </a:xfrm>
          <a:prstGeom prst="rect">
            <a:avLst/>
          </a:prstGeom>
        </p:spPr>
      </p:pic>
      <p:pic>
        <p:nvPicPr>
          <p:cNvPr id="6" name="Image 5">
            <a:extLst>
              <a:ext uri="{FF2B5EF4-FFF2-40B4-BE49-F238E27FC236}">
                <a16:creationId xmlns:a16="http://schemas.microsoft.com/office/drawing/2014/main" id="{864493F4-3243-49DA-84AF-7E2CAC61BE00}"/>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33212" y="135"/>
            <a:ext cx="12214840" cy="6857730"/>
          </a:xfrm>
          <a:prstGeom prst="rect">
            <a:avLst/>
          </a:prstGeom>
        </p:spPr>
      </p:pic>
    </p:spTree>
    <p:extLst>
      <p:ext uri="{BB962C8B-B14F-4D97-AF65-F5344CB8AC3E}">
        <p14:creationId xmlns:p14="http://schemas.microsoft.com/office/powerpoint/2010/main" val="37304061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A76803-076E-FD49-E416-7AF6A0DE55C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6DCF0E9-533C-FA0E-1768-D104736CA42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38B077D-6250-FC3E-5595-76FB91B8563B}"/>
              </a:ext>
            </a:extLst>
          </p:cNvPr>
          <p:cNvSpPr>
            <a:spLocks noGrp="1"/>
          </p:cNvSpPr>
          <p:nvPr>
            <p:ph type="dt" sz="half" idx="10"/>
          </p:nvPr>
        </p:nvSpPr>
        <p:spPr/>
        <p:txBody>
          <a:bodyPr/>
          <a:lstStyle/>
          <a:p>
            <a:fld id="{48526C08-56D5-4B10-8FA3-9C5C4DEC24F1}" type="datetimeFigureOut">
              <a:rPr lang="fr-FR" smtClean="0"/>
              <a:t>29/01/2025</a:t>
            </a:fld>
            <a:endParaRPr lang="fr-FR"/>
          </a:p>
        </p:txBody>
      </p:sp>
      <p:sp>
        <p:nvSpPr>
          <p:cNvPr id="5" name="Espace réservé du pied de page 4">
            <a:extLst>
              <a:ext uri="{FF2B5EF4-FFF2-40B4-BE49-F238E27FC236}">
                <a16:creationId xmlns:a16="http://schemas.microsoft.com/office/drawing/2014/main" id="{FFA3A6CA-E903-70E1-EDBB-70F44771826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4EB716C-7F4D-E6C3-0EFA-01CE43769223}"/>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694887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CCDED8-C5BF-C447-867B-06107286902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80C9CFA-303C-0523-FCFD-B44AF830EA6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389AD4E-9618-825E-F68C-1613D0B0D35F}"/>
              </a:ext>
            </a:extLst>
          </p:cNvPr>
          <p:cNvSpPr>
            <a:spLocks noGrp="1"/>
          </p:cNvSpPr>
          <p:nvPr>
            <p:ph type="dt" sz="half" idx="10"/>
          </p:nvPr>
        </p:nvSpPr>
        <p:spPr/>
        <p:txBody>
          <a:bodyPr/>
          <a:lstStyle/>
          <a:p>
            <a:fld id="{48526C08-56D5-4B10-8FA3-9C5C4DEC24F1}" type="datetimeFigureOut">
              <a:rPr lang="fr-FR" smtClean="0"/>
              <a:t>29/01/2025</a:t>
            </a:fld>
            <a:endParaRPr lang="fr-FR"/>
          </a:p>
        </p:txBody>
      </p:sp>
      <p:sp>
        <p:nvSpPr>
          <p:cNvPr id="5" name="Espace réservé du pied de page 4">
            <a:extLst>
              <a:ext uri="{FF2B5EF4-FFF2-40B4-BE49-F238E27FC236}">
                <a16:creationId xmlns:a16="http://schemas.microsoft.com/office/drawing/2014/main" id="{0066D9AF-D98E-2675-7FD4-7D4A57454EF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475BC9F-B81D-A315-8E51-459F5CECA68C}"/>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30243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190B0A-40CA-0F8B-9141-1A595C1432F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99AB707-DA2E-C074-68D0-957E6129B8D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AAB2457-8279-3FC2-9332-84DD7CE3F07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AAE1F50-EC31-50A4-2DB1-DBD782162B0C}"/>
              </a:ext>
            </a:extLst>
          </p:cNvPr>
          <p:cNvSpPr>
            <a:spLocks noGrp="1"/>
          </p:cNvSpPr>
          <p:nvPr>
            <p:ph type="dt" sz="half" idx="10"/>
          </p:nvPr>
        </p:nvSpPr>
        <p:spPr/>
        <p:txBody>
          <a:bodyPr/>
          <a:lstStyle/>
          <a:p>
            <a:fld id="{48526C08-56D5-4B10-8FA3-9C5C4DEC24F1}" type="datetimeFigureOut">
              <a:rPr lang="fr-FR" smtClean="0"/>
              <a:t>29/01/2025</a:t>
            </a:fld>
            <a:endParaRPr lang="fr-FR"/>
          </a:p>
        </p:txBody>
      </p:sp>
      <p:sp>
        <p:nvSpPr>
          <p:cNvPr id="6" name="Espace réservé du pied de page 5">
            <a:extLst>
              <a:ext uri="{FF2B5EF4-FFF2-40B4-BE49-F238E27FC236}">
                <a16:creationId xmlns:a16="http://schemas.microsoft.com/office/drawing/2014/main" id="{3DAA2DD6-F591-AAFD-D7BC-36CAC7B8E39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7602B5B-5060-2A37-2D81-13D0756C5136}"/>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2802284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E5AF70-8C93-E835-0EEB-AB6C72A5271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05F4841-8F51-7DBD-F25C-E255F9DBC7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B055BBA-0B38-A78A-7AFA-86558B7B997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164D137-764B-1C61-61AF-E69D0E2BD7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E43522C-4768-F73A-B4AD-4F125DE73B5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D7FF7D9-4BDC-93AA-80A3-4C7387E79101}"/>
              </a:ext>
            </a:extLst>
          </p:cNvPr>
          <p:cNvSpPr>
            <a:spLocks noGrp="1"/>
          </p:cNvSpPr>
          <p:nvPr>
            <p:ph type="dt" sz="half" idx="10"/>
          </p:nvPr>
        </p:nvSpPr>
        <p:spPr/>
        <p:txBody>
          <a:bodyPr/>
          <a:lstStyle/>
          <a:p>
            <a:fld id="{48526C08-56D5-4B10-8FA3-9C5C4DEC24F1}" type="datetimeFigureOut">
              <a:rPr lang="fr-FR" smtClean="0"/>
              <a:t>29/01/2025</a:t>
            </a:fld>
            <a:endParaRPr lang="fr-FR"/>
          </a:p>
        </p:txBody>
      </p:sp>
      <p:sp>
        <p:nvSpPr>
          <p:cNvPr id="8" name="Espace réservé du pied de page 7">
            <a:extLst>
              <a:ext uri="{FF2B5EF4-FFF2-40B4-BE49-F238E27FC236}">
                <a16:creationId xmlns:a16="http://schemas.microsoft.com/office/drawing/2014/main" id="{4A292765-03AD-E34F-436F-1204BBD676B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0BE7CCC-F910-66CA-A82C-38895E6EE83C}"/>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2222389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B1DC81-0727-6B98-2BEB-64ABEF3D051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B9D13FF-3F0E-8630-550C-014DC500F85F}"/>
              </a:ext>
            </a:extLst>
          </p:cNvPr>
          <p:cNvSpPr>
            <a:spLocks noGrp="1"/>
          </p:cNvSpPr>
          <p:nvPr>
            <p:ph type="dt" sz="half" idx="10"/>
          </p:nvPr>
        </p:nvSpPr>
        <p:spPr/>
        <p:txBody>
          <a:bodyPr/>
          <a:lstStyle/>
          <a:p>
            <a:fld id="{48526C08-56D5-4B10-8FA3-9C5C4DEC24F1}" type="datetimeFigureOut">
              <a:rPr lang="fr-FR" smtClean="0"/>
              <a:t>29/01/2025</a:t>
            </a:fld>
            <a:endParaRPr lang="fr-FR"/>
          </a:p>
        </p:txBody>
      </p:sp>
      <p:sp>
        <p:nvSpPr>
          <p:cNvPr id="4" name="Espace réservé du pied de page 3">
            <a:extLst>
              <a:ext uri="{FF2B5EF4-FFF2-40B4-BE49-F238E27FC236}">
                <a16:creationId xmlns:a16="http://schemas.microsoft.com/office/drawing/2014/main" id="{6DE1C180-B1F6-BE7C-7175-37EED3B281B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27AB8A7-3787-C956-4FFA-967F20EDFF34}"/>
              </a:ext>
            </a:extLst>
          </p:cNvPr>
          <p:cNvSpPr>
            <a:spLocks noGrp="1"/>
          </p:cNvSpPr>
          <p:nvPr>
            <p:ph type="sldNum" sz="quarter" idx="12"/>
          </p:nvPr>
        </p:nvSpPr>
        <p:spPr/>
        <p:txBody>
          <a:bodyPr/>
          <a:lstStyle/>
          <a:p>
            <a:fld id="{D155FC2A-FD1F-4536-B23E-50364F42426C}" type="slidenum">
              <a:rPr lang="fr-FR" smtClean="0"/>
              <a:t>‹N°›</a:t>
            </a:fld>
            <a:endParaRPr lang="fr-FR"/>
          </a:p>
        </p:txBody>
      </p:sp>
      <p:pic>
        <p:nvPicPr>
          <p:cNvPr id="6" name="Image 5" descr="Une image contenant neige, hiver">
            <a:extLst>
              <a:ext uri="{FF2B5EF4-FFF2-40B4-BE49-F238E27FC236}">
                <a16:creationId xmlns:a16="http://schemas.microsoft.com/office/drawing/2014/main" id="{55444A4F-8B98-C036-DB26-78D6A5882F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1EC9BBAE-3154-7C7D-2F5F-78A12C03576A}"/>
              </a:ext>
            </a:extLst>
          </p:cNvPr>
          <p:cNvSpPr/>
          <p:nvPr userDrawn="1"/>
        </p:nvSpPr>
        <p:spPr>
          <a:xfrm>
            <a:off x="2819999" y="0"/>
            <a:ext cx="6552000" cy="648000"/>
          </a:xfrm>
          <a:prstGeom prst="rect">
            <a:avLst/>
          </a:prstGeom>
          <a:solidFill>
            <a:srgbClr val="DCD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28384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E816893-7423-2F0F-2758-09FB590BB3DC}"/>
              </a:ext>
            </a:extLst>
          </p:cNvPr>
          <p:cNvSpPr>
            <a:spLocks noGrp="1"/>
          </p:cNvSpPr>
          <p:nvPr>
            <p:ph type="dt" sz="half" idx="10"/>
          </p:nvPr>
        </p:nvSpPr>
        <p:spPr/>
        <p:txBody>
          <a:bodyPr/>
          <a:lstStyle/>
          <a:p>
            <a:fld id="{48526C08-56D5-4B10-8FA3-9C5C4DEC24F1}" type="datetimeFigureOut">
              <a:rPr lang="fr-FR" smtClean="0"/>
              <a:t>29/01/2025</a:t>
            </a:fld>
            <a:endParaRPr lang="fr-FR"/>
          </a:p>
        </p:txBody>
      </p:sp>
      <p:sp>
        <p:nvSpPr>
          <p:cNvPr id="3" name="Espace réservé du pied de page 2">
            <a:extLst>
              <a:ext uri="{FF2B5EF4-FFF2-40B4-BE49-F238E27FC236}">
                <a16:creationId xmlns:a16="http://schemas.microsoft.com/office/drawing/2014/main" id="{DC54AFED-2456-E5D6-47E2-797E9A5619B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840215B-74CA-DE38-D0CC-7089C5E4D2C2}"/>
              </a:ext>
            </a:extLst>
          </p:cNvPr>
          <p:cNvSpPr>
            <a:spLocks noGrp="1"/>
          </p:cNvSpPr>
          <p:nvPr>
            <p:ph type="sldNum" sz="quarter" idx="12"/>
          </p:nvPr>
        </p:nvSpPr>
        <p:spPr/>
        <p:txBody>
          <a:bodyPr/>
          <a:lstStyle/>
          <a:p>
            <a:fld id="{D155FC2A-FD1F-4536-B23E-50364F42426C}" type="slidenum">
              <a:rPr lang="fr-FR" smtClean="0"/>
              <a:t>‹N°›</a:t>
            </a:fld>
            <a:endParaRPr lang="fr-FR"/>
          </a:p>
        </p:txBody>
      </p:sp>
      <p:pic>
        <p:nvPicPr>
          <p:cNvPr id="5" name="object 4">
            <a:extLst>
              <a:ext uri="{FF2B5EF4-FFF2-40B4-BE49-F238E27FC236}">
                <a16:creationId xmlns:a16="http://schemas.microsoft.com/office/drawing/2014/main" id="{A20F2617-F11E-BA19-2D2E-DB0A7BE08BB5}"/>
              </a:ext>
            </a:extLst>
          </p:cNvPr>
          <p:cNvPicPr/>
          <p:nvPr userDrawn="1"/>
        </p:nvPicPr>
        <p:blipFill>
          <a:blip r:embed="rId2" cstate="print"/>
          <a:stretch>
            <a:fillRect/>
          </a:stretch>
        </p:blipFill>
        <p:spPr>
          <a:xfrm>
            <a:off x="0" y="0"/>
            <a:ext cx="12192000" cy="6858000"/>
          </a:xfrm>
          <a:prstGeom prst="rect">
            <a:avLst/>
          </a:prstGeom>
        </p:spPr>
      </p:pic>
      <p:grpSp>
        <p:nvGrpSpPr>
          <p:cNvPr id="6" name="Groupe 5">
            <a:extLst>
              <a:ext uri="{FF2B5EF4-FFF2-40B4-BE49-F238E27FC236}">
                <a16:creationId xmlns:a16="http://schemas.microsoft.com/office/drawing/2014/main" id="{43A0C18F-037D-9BED-F028-39482124B66C}"/>
              </a:ext>
            </a:extLst>
          </p:cNvPr>
          <p:cNvGrpSpPr/>
          <p:nvPr userDrawn="1"/>
        </p:nvGrpSpPr>
        <p:grpSpPr>
          <a:xfrm>
            <a:off x="4713617" y="1617547"/>
            <a:ext cx="2822956" cy="2344877"/>
            <a:chOff x="4683137" y="1617547"/>
            <a:chExt cx="2822956" cy="2344877"/>
          </a:xfrm>
        </p:grpSpPr>
        <p:sp>
          <p:nvSpPr>
            <p:cNvPr id="7" name="object 5">
              <a:extLst>
                <a:ext uri="{FF2B5EF4-FFF2-40B4-BE49-F238E27FC236}">
                  <a16:creationId xmlns:a16="http://schemas.microsoft.com/office/drawing/2014/main" id="{139A8590-3142-88ED-371E-3B2F632C99E3}"/>
                </a:ext>
              </a:extLst>
            </p:cNvPr>
            <p:cNvSpPr/>
            <p:nvPr/>
          </p:nvSpPr>
          <p:spPr>
            <a:xfrm>
              <a:off x="4683137" y="1617547"/>
              <a:ext cx="1885314" cy="1122680"/>
            </a:xfrm>
            <a:custGeom>
              <a:avLst/>
              <a:gdLst/>
              <a:ahLst/>
              <a:cxnLst/>
              <a:rect l="l" t="t" r="r" b="b"/>
              <a:pathLst>
                <a:path w="1885315" h="1122680">
                  <a:moveTo>
                    <a:pt x="726909" y="26365"/>
                  </a:moveTo>
                  <a:lnTo>
                    <a:pt x="710565" y="28384"/>
                  </a:lnTo>
                  <a:lnTo>
                    <a:pt x="690638" y="27114"/>
                  </a:lnTo>
                  <a:lnTo>
                    <a:pt x="671271" y="24726"/>
                  </a:lnTo>
                  <a:lnTo>
                    <a:pt x="656577" y="23444"/>
                  </a:lnTo>
                  <a:lnTo>
                    <a:pt x="640626" y="24269"/>
                  </a:lnTo>
                  <a:lnTo>
                    <a:pt x="621398" y="25654"/>
                  </a:lnTo>
                  <a:lnTo>
                    <a:pt x="602157" y="25920"/>
                  </a:lnTo>
                  <a:lnTo>
                    <a:pt x="586232" y="23444"/>
                  </a:lnTo>
                  <a:lnTo>
                    <a:pt x="567575" y="72656"/>
                  </a:lnTo>
                  <a:lnTo>
                    <a:pt x="549846" y="121132"/>
                  </a:lnTo>
                  <a:lnTo>
                    <a:pt x="499605" y="262445"/>
                  </a:lnTo>
                  <a:lnTo>
                    <a:pt x="483006" y="308216"/>
                  </a:lnTo>
                  <a:lnTo>
                    <a:pt x="466064" y="353326"/>
                  </a:lnTo>
                  <a:lnTo>
                    <a:pt x="448525" y="397814"/>
                  </a:lnTo>
                  <a:lnTo>
                    <a:pt x="430136" y="441680"/>
                  </a:lnTo>
                  <a:lnTo>
                    <a:pt x="410654" y="484924"/>
                  </a:lnTo>
                  <a:lnTo>
                    <a:pt x="389839" y="527583"/>
                  </a:lnTo>
                  <a:lnTo>
                    <a:pt x="366750" y="476999"/>
                  </a:lnTo>
                  <a:lnTo>
                    <a:pt x="345262" y="428840"/>
                  </a:lnTo>
                  <a:lnTo>
                    <a:pt x="325081" y="382600"/>
                  </a:lnTo>
                  <a:lnTo>
                    <a:pt x="305930" y="337794"/>
                  </a:lnTo>
                  <a:lnTo>
                    <a:pt x="269494" y="250558"/>
                  </a:lnTo>
                  <a:lnTo>
                    <a:pt x="215214" y="118287"/>
                  </a:lnTo>
                  <a:lnTo>
                    <a:pt x="175869" y="23444"/>
                  </a:lnTo>
                  <a:lnTo>
                    <a:pt x="158280" y="25920"/>
                  </a:lnTo>
                  <a:lnTo>
                    <a:pt x="140690" y="25654"/>
                  </a:lnTo>
                  <a:lnTo>
                    <a:pt x="123101" y="24269"/>
                  </a:lnTo>
                  <a:lnTo>
                    <a:pt x="105524" y="23444"/>
                  </a:lnTo>
                  <a:lnTo>
                    <a:pt x="82435" y="24269"/>
                  </a:lnTo>
                  <a:lnTo>
                    <a:pt x="52755" y="25654"/>
                  </a:lnTo>
                  <a:lnTo>
                    <a:pt x="23075" y="25920"/>
                  </a:lnTo>
                  <a:lnTo>
                    <a:pt x="0" y="23444"/>
                  </a:lnTo>
                  <a:lnTo>
                    <a:pt x="13601" y="49428"/>
                  </a:lnTo>
                  <a:lnTo>
                    <a:pt x="76530" y="171831"/>
                  </a:lnTo>
                  <a:lnTo>
                    <a:pt x="157911" y="332320"/>
                  </a:lnTo>
                  <a:lnTo>
                    <a:pt x="238887" y="494004"/>
                  </a:lnTo>
                  <a:lnTo>
                    <a:pt x="283324" y="584276"/>
                  </a:lnTo>
                  <a:lnTo>
                    <a:pt x="300583" y="620064"/>
                  </a:lnTo>
                  <a:lnTo>
                    <a:pt x="313791" y="705840"/>
                  </a:lnTo>
                  <a:lnTo>
                    <a:pt x="315036" y="879322"/>
                  </a:lnTo>
                  <a:lnTo>
                    <a:pt x="315023" y="934491"/>
                  </a:lnTo>
                  <a:lnTo>
                    <a:pt x="314490" y="987132"/>
                  </a:lnTo>
                  <a:lnTo>
                    <a:pt x="313232" y="1036510"/>
                  </a:lnTo>
                  <a:lnTo>
                    <a:pt x="311048" y="1081913"/>
                  </a:lnTo>
                  <a:lnTo>
                    <a:pt x="307771" y="1122603"/>
                  </a:lnTo>
                  <a:lnTo>
                    <a:pt x="337350" y="1119720"/>
                  </a:lnTo>
                  <a:lnTo>
                    <a:pt x="383971" y="1119314"/>
                  </a:lnTo>
                  <a:lnTo>
                    <a:pt x="430606" y="1120546"/>
                  </a:lnTo>
                  <a:lnTo>
                    <a:pt x="460197" y="1122603"/>
                  </a:lnTo>
                  <a:lnTo>
                    <a:pt x="458660" y="1091222"/>
                  </a:lnTo>
                  <a:lnTo>
                    <a:pt x="457276" y="1052334"/>
                  </a:lnTo>
                  <a:lnTo>
                    <a:pt x="456044" y="1007300"/>
                  </a:lnTo>
                  <a:lnTo>
                    <a:pt x="454012" y="904240"/>
                  </a:lnTo>
                  <a:lnTo>
                    <a:pt x="452551" y="792937"/>
                  </a:lnTo>
                  <a:lnTo>
                    <a:pt x="451675" y="684276"/>
                  </a:lnTo>
                  <a:lnTo>
                    <a:pt x="451396" y="589140"/>
                  </a:lnTo>
                  <a:lnTo>
                    <a:pt x="465378" y="555739"/>
                  </a:lnTo>
                  <a:lnTo>
                    <a:pt x="494855" y="488442"/>
                  </a:lnTo>
                  <a:lnTo>
                    <a:pt x="511098" y="453009"/>
                  </a:lnTo>
                  <a:lnTo>
                    <a:pt x="528840" y="415391"/>
                  </a:lnTo>
                  <a:lnTo>
                    <a:pt x="548474" y="374815"/>
                  </a:lnTo>
                  <a:lnTo>
                    <a:pt x="570369" y="330504"/>
                  </a:lnTo>
                  <a:lnTo>
                    <a:pt x="594906" y="281698"/>
                  </a:lnTo>
                  <a:lnTo>
                    <a:pt x="622439" y="227660"/>
                  </a:lnTo>
                  <a:lnTo>
                    <a:pt x="653376" y="167589"/>
                  </a:lnTo>
                  <a:lnTo>
                    <a:pt x="726909" y="26365"/>
                  </a:lnTo>
                  <a:close/>
                </a:path>
                <a:path w="1885315" h="1122680">
                  <a:moveTo>
                    <a:pt x="1884705" y="627253"/>
                  </a:moveTo>
                  <a:lnTo>
                    <a:pt x="1882952" y="580517"/>
                  </a:lnTo>
                  <a:lnTo>
                    <a:pt x="1877809" y="534695"/>
                  </a:lnTo>
                  <a:lnTo>
                    <a:pt x="1869389" y="489915"/>
                  </a:lnTo>
                  <a:lnTo>
                    <a:pt x="1857806" y="446303"/>
                  </a:lnTo>
                  <a:lnTo>
                    <a:pt x="1843189" y="403974"/>
                  </a:lnTo>
                  <a:lnTo>
                    <a:pt x="1825663" y="363067"/>
                  </a:lnTo>
                  <a:lnTo>
                    <a:pt x="1805343" y="323684"/>
                  </a:lnTo>
                  <a:lnTo>
                    <a:pt x="1782343" y="285953"/>
                  </a:lnTo>
                  <a:lnTo>
                    <a:pt x="1756803" y="250012"/>
                  </a:lnTo>
                  <a:lnTo>
                    <a:pt x="1728851" y="215963"/>
                  </a:lnTo>
                  <a:lnTo>
                    <a:pt x="1698586" y="183934"/>
                  </a:lnTo>
                  <a:lnTo>
                    <a:pt x="1666138" y="154051"/>
                  </a:lnTo>
                  <a:lnTo>
                    <a:pt x="1631632" y="126428"/>
                  </a:lnTo>
                  <a:lnTo>
                    <a:pt x="1595196" y="101193"/>
                  </a:lnTo>
                  <a:lnTo>
                    <a:pt x="1556943" y="78486"/>
                  </a:lnTo>
                  <a:lnTo>
                    <a:pt x="1517002" y="58394"/>
                  </a:lnTo>
                  <a:lnTo>
                    <a:pt x="1475486" y="41059"/>
                  </a:lnTo>
                  <a:lnTo>
                    <a:pt x="1432521" y="26606"/>
                  </a:lnTo>
                  <a:lnTo>
                    <a:pt x="1388237" y="15151"/>
                  </a:lnTo>
                  <a:lnTo>
                    <a:pt x="1342745" y="6819"/>
                  </a:lnTo>
                  <a:lnTo>
                    <a:pt x="1296187" y="1727"/>
                  </a:lnTo>
                  <a:lnTo>
                    <a:pt x="1248664" y="0"/>
                  </a:lnTo>
                  <a:lnTo>
                    <a:pt x="1201508" y="1727"/>
                  </a:lnTo>
                  <a:lnTo>
                    <a:pt x="1155293" y="6819"/>
                  </a:lnTo>
                  <a:lnTo>
                    <a:pt x="1110119" y="15151"/>
                  </a:lnTo>
                  <a:lnTo>
                    <a:pt x="1066114" y="26606"/>
                  </a:lnTo>
                  <a:lnTo>
                    <a:pt x="1023404" y="41059"/>
                  </a:lnTo>
                  <a:lnTo>
                    <a:pt x="982116" y="58394"/>
                  </a:lnTo>
                  <a:lnTo>
                    <a:pt x="942378" y="78486"/>
                  </a:lnTo>
                  <a:lnTo>
                    <a:pt x="904290" y="101193"/>
                  </a:lnTo>
                  <a:lnTo>
                    <a:pt x="868006" y="126428"/>
                  </a:lnTo>
                  <a:lnTo>
                    <a:pt x="833628" y="154051"/>
                  </a:lnTo>
                  <a:lnTo>
                    <a:pt x="801293" y="183934"/>
                  </a:lnTo>
                  <a:lnTo>
                    <a:pt x="771118" y="215963"/>
                  </a:lnTo>
                  <a:lnTo>
                    <a:pt x="743229" y="250012"/>
                  </a:lnTo>
                  <a:lnTo>
                    <a:pt x="717753" y="285953"/>
                  </a:lnTo>
                  <a:lnTo>
                    <a:pt x="694804" y="323684"/>
                  </a:lnTo>
                  <a:lnTo>
                    <a:pt x="674522" y="363067"/>
                  </a:lnTo>
                  <a:lnTo>
                    <a:pt x="657009" y="403974"/>
                  </a:lnTo>
                  <a:lnTo>
                    <a:pt x="642416" y="446303"/>
                  </a:lnTo>
                  <a:lnTo>
                    <a:pt x="630834" y="489915"/>
                  </a:lnTo>
                  <a:lnTo>
                    <a:pt x="622427" y="534695"/>
                  </a:lnTo>
                  <a:lnTo>
                    <a:pt x="617283" y="580517"/>
                  </a:lnTo>
                  <a:lnTo>
                    <a:pt x="615543" y="627253"/>
                  </a:lnTo>
                  <a:lnTo>
                    <a:pt x="617474" y="677303"/>
                  </a:lnTo>
                  <a:lnTo>
                    <a:pt x="623176" y="726236"/>
                  </a:lnTo>
                  <a:lnTo>
                    <a:pt x="632523" y="773899"/>
                  </a:lnTo>
                  <a:lnTo>
                    <a:pt x="645388" y="820166"/>
                  </a:lnTo>
                  <a:lnTo>
                    <a:pt x="661631" y="864882"/>
                  </a:lnTo>
                  <a:lnTo>
                    <a:pt x="681113" y="907910"/>
                  </a:lnTo>
                  <a:lnTo>
                    <a:pt x="703719" y="949109"/>
                  </a:lnTo>
                  <a:lnTo>
                    <a:pt x="729310" y="988326"/>
                  </a:lnTo>
                  <a:lnTo>
                    <a:pt x="757732" y="1025436"/>
                  </a:lnTo>
                  <a:lnTo>
                    <a:pt x="788885" y="1060272"/>
                  </a:lnTo>
                  <a:lnTo>
                    <a:pt x="822629" y="1092720"/>
                  </a:lnTo>
                  <a:lnTo>
                    <a:pt x="858824" y="1122616"/>
                  </a:lnTo>
                  <a:lnTo>
                    <a:pt x="1031760" y="1122616"/>
                  </a:lnTo>
                  <a:lnTo>
                    <a:pt x="991120" y="1097927"/>
                  </a:lnTo>
                  <a:lnTo>
                    <a:pt x="952893" y="1069441"/>
                  </a:lnTo>
                  <a:lnTo>
                    <a:pt x="917295" y="1037386"/>
                  </a:lnTo>
                  <a:lnTo>
                    <a:pt x="884542" y="1002004"/>
                  </a:lnTo>
                  <a:lnTo>
                    <a:pt x="854837" y="963536"/>
                  </a:lnTo>
                  <a:lnTo>
                    <a:pt x="828408" y="922197"/>
                  </a:lnTo>
                  <a:lnTo>
                    <a:pt x="805446" y="878243"/>
                  </a:lnTo>
                  <a:lnTo>
                    <a:pt x="786180" y="831900"/>
                  </a:lnTo>
                  <a:lnTo>
                    <a:pt x="770826" y="783386"/>
                  </a:lnTo>
                  <a:lnTo>
                    <a:pt x="759599" y="732955"/>
                  </a:lnTo>
                  <a:lnTo>
                    <a:pt x="752703" y="680834"/>
                  </a:lnTo>
                  <a:lnTo>
                    <a:pt x="750366" y="627253"/>
                  </a:lnTo>
                  <a:lnTo>
                    <a:pt x="752398" y="577024"/>
                  </a:lnTo>
                  <a:lnTo>
                    <a:pt x="758380" y="528078"/>
                  </a:lnTo>
                  <a:lnTo>
                    <a:pt x="768134" y="480593"/>
                  </a:lnTo>
                  <a:lnTo>
                    <a:pt x="781494" y="434784"/>
                  </a:lnTo>
                  <a:lnTo>
                    <a:pt x="798283" y="390817"/>
                  </a:lnTo>
                  <a:lnTo>
                    <a:pt x="818311" y="348907"/>
                  </a:lnTo>
                  <a:lnTo>
                    <a:pt x="841425" y="309245"/>
                  </a:lnTo>
                  <a:lnTo>
                    <a:pt x="867448" y="272021"/>
                  </a:lnTo>
                  <a:lnTo>
                    <a:pt x="896188" y="237426"/>
                  </a:lnTo>
                  <a:lnTo>
                    <a:pt x="927468" y="205651"/>
                  </a:lnTo>
                  <a:lnTo>
                    <a:pt x="961136" y="176885"/>
                  </a:lnTo>
                  <a:lnTo>
                    <a:pt x="997013" y="151333"/>
                  </a:lnTo>
                  <a:lnTo>
                    <a:pt x="1034897" y="129184"/>
                  </a:lnTo>
                  <a:lnTo>
                    <a:pt x="1074648" y="110629"/>
                  </a:lnTo>
                  <a:lnTo>
                    <a:pt x="1116076" y="95872"/>
                  </a:lnTo>
                  <a:lnTo>
                    <a:pt x="1159002" y="85077"/>
                  </a:lnTo>
                  <a:lnTo>
                    <a:pt x="1203248" y="78460"/>
                  </a:lnTo>
                  <a:lnTo>
                    <a:pt x="1248664" y="76212"/>
                  </a:lnTo>
                  <a:lnTo>
                    <a:pt x="1294091" y="78460"/>
                  </a:lnTo>
                  <a:lnTo>
                    <a:pt x="1338414" y="85077"/>
                  </a:lnTo>
                  <a:lnTo>
                    <a:pt x="1381455" y="95872"/>
                  </a:lnTo>
                  <a:lnTo>
                    <a:pt x="1423035" y="110629"/>
                  </a:lnTo>
                  <a:lnTo>
                    <a:pt x="1462963" y="129184"/>
                  </a:lnTo>
                  <a:lnTo>
                    <a:pt x="1501063" y="151333"/>
                  </a:lnTo>
                  <a:lnTo>
                    <a:pt x="1537157" y="176885"/>
                  </a:lnTo>
                  <a:lnTo>
                    <a:pt x="1571053" y="205651"/>
                  </a:lnTo>
                  <a:lnTo>
                    <a:pt x="1602587" y="237426"/>
                  </a:lnTo>
                  <a:lnTo>
                    <a:pt x="1631569" y="272021"/>
                  </a:lnTo>
                  <a:lnTo>
                    <a:pt x="1657819" y="309245"/>
                  </a:lnTo>
                  <a:lnTo>
                    <a:pt x="1681162" y="348907"/>
                  </a:lnTo>
                  <a:lnTo>
                    <a:pt x="1701406" y="390817"/>
                  </a:lnTo>
                  <a:lnTo>
                    <a:pt x="1718373" y="434784"/>
                  </a:lnTo>
                  <a:lnTo>
                    <a:pt x="1731886" y="480593"/>
                  </a:lnTo>
                  <a:lnTo>
                    <a:pt x="1741754" y="528078"/>
                  </a:lnTo>
                  <a:lnTo>
                    <a:pt x="1747812" y="577024"/>
                  </a:lnTo>
                  <a:lnTo>
                    <a:pt x="1749882" y="627253"/>
                  </a:lnTo>
                  <a:lnTo>
                    <a:pt x="1747532" y="680834"/>
                  </a:lnTo>
                  <a:lnTo>
                    <a:pt x="1740636" y="732955"/>
                  </a:lnTo>
                  <a:lnTo>
                    <a:pt x="1729409" y="783386"/>
                  </a:lnTo>
                  <a:lnTo>
                    <a:pt x="1714055" y="831900"/>
                  </a:lnTo>
                  <a:lnTo>
                    <a:pt x="1694789" y="878243"/>
                  </a:lnTo>
                  <a:lnTo>
                    <a:pt x="1671840" y="922197"/>
                  </a:lnTo>
                  <a:lnTo>
                    <a:pt x="1645399" y="963536"/>
                  </a:lnTo>
                  <a:lnTo>
                    <a:pt x="1615694" y="1002004"/>
                  </a:lnTo>
                  <a:lnTo>
                    <a:pt x="1582940" y="1037386"/>
                  </a:lnTo>
                  <a:lnTo>
                    <a:pt x="1547342" y="1069441"/>
                  </a:lnTo>
                  <a:lnTo>
                    <a:pt x="1509115" y="1097927"/>
                  </a:lnTo>
                  <a:lnTo>
                    <a:pt x="1468488" y="1122616"/>
                  </a:lnTo>
                  <a:lnTo>
                    <a:pt x="1641424" y="1122616"/>
                  </a:lnTo>
                  <a:lnTo>
                    <a:pt x="1676996" y="1092720"/>
                  </a:lnTo>
                  <a:lnTo>
                    <a:pt x="1710321" y="1060272"/>
                  </a:lnTo>
                  <a:lnTo>
                    <a:pt x="1741258" y="1025436"/>
                  </a:lnTo>
                  <a:lnTo>
                    <a:pt x="1769630" y="988326"/>
                  </a:lnTo>
                  <a:lnTo>
                    <a:pt x="1795272" y="949109"/>
                  </a:lnTo>
                  <a:lnTo>
                    <a:pt x="1818017" y="907910"/>
                  </a:lnTo>
                  <a:lnTo>
                    <a:pt x="1837715" y="864882"/>
                  </a:lnTo>
                  <a:lnTo>
                    <a:pt x="1854200" y="820166"/>
                  </a:lnTo>
                  <a:lnTo>
                    <a:pt x="1867293" y="773899"/>
                  </a:lnTo>
                  <a:lnTo>
                    <a:pt x="1876856" y="726236"/>
                  </a:lnTo>
                  <a:lnTo>
                    <a:pt x="1882711" y="677303"/>
                  </a:lnTo>
                  <a:lnTo>
                    <a:pt x="1884705" y="627253"/>
                  </a:lnTo>
                  <a:close/>
                </a:path>
              </a:pathLst>
            </a:custGeom>
            <a:solidFill>
              <a:srgbClr val="3E3E3E"/>
            </a:solidFill>
          </p:spPr>
          <p:txBody>
            <a:bodyPr wrap="square" lIns="0" tIns="0" rIns="0" bIns="0" rtlCol="0"/>
            <a:lstStyle/>
            <a:p>
              <a:endParaRPr/>
            </a:p>
          </p:txBody>
        </p:sp>
        <p:pic>
          <p:nvPicPr>
            <p:cNvPr id="8" name="object 6">
              <a:extLst>
                <a:ext uri="{FF2B5EF4-FFF2-40B4-BE49-F238E27FC236}">
                  <a16:creationId xmlns:a16="http://schemas.microsoft.com/office/drawing/2014/main" id="{1473716D-046B-48F0-874D-0F00D9AA7F68}"/>
                </a:ext>
              </a:extLst>
            </p:cNvPr>
            <p:cNvPicPr/>
            <p:nvPr/>
          </p:nvPicPr>
          <p:blipFill>
            <a:blip r:embed="rId3" cstate="print"/>
            <a:stretch>
              <a:fillRect/>
            </a:stretch>
          </p:blipFill>
          <p:spPr>
            <a:xfrm>
              <a:off x="6658724" y="2784119"/>
              <a:ext cx="131902" cy="131902"/>
            </a:xfrm>
            <a:prstGeom prst="rect">
              <a:avLst/>
            </a:prstGeom>
          </p:spPr>
        </p:pic>
        <p:sp>
          <p:nvSpPr>
            <p:cNvPr id="9" name="object 7">
              <a:extLst>
                <a:ext uri="{FF2B5EF4-FFF2-40B4-BE49-F238E27FC236}">
                  <a16:creationId xmlns:a16="http://schemas.microsoft.com/office/drawing/2014/main" id="{D7BCD783-8BD1-A9E1-3A8D-461E14B3A281}"/>
                </a:ext>
              </a:extLst>
            </p:cNvPr>
            <p:cNvSpPr/>
            <p:nvPr/>
          </p:nvSpPr>
          <p:spPr>
            <a:xfrm>
              <a:off x="6670433" y="1640992"/>
              <a:ext cx="835660" cy="1099185"/>
            </a:xfrm>
            <a:custGeom>
              <a:avLst/>
              <a:gdLst/>
              <a:ahLst/>
              <a:cxnLst/>
              <a:rect l="l" t="t" r="r" b="b"/>
              <a:pathLst>
                <a:path w="835659" h="1099185">
                  <a:moveTo>
                    <a:pt x="835367" y="0"/>
                  </a:moveTo>
                  <a:lnTo>
                    <a:pt x="694677" y="0"/>
                  </a:lnTo>
                  <a:lnTo>
                    <a:pt x="702371" y="129693"/>
                  </a:lnTo>
                  <a:lnTo>
                    <a:pt x="708280" y="244825"/>
                  </a:lnTo>
                  <a:lnTo>
                    <a:pt x="712266" y="351713"/>
                  </a:lnTo>
                  <a:lnTo>
                    <a:pt x="715556" y="504496"/>
                  </a:lnTo>
                  <a:lnTo>
                    <a:pt x="721055" y="835367"/>
                  </a:lnTo>
                  <a:lnTo>
                    <a:pt x="422071" y="442582"/>
                  </a:lnTo>
                  <a:lnTo>
                    <a:pt x="357539" y="359828"/>
                  </a:lnTo>
                  <a:lnTo>
                    <a:pt x="301528" y="286142"/>
                  </a:lnTo>
                  <a:lnTo>
                    <a:pt x="222987" y="180029"/>
                  </a:lnTo>
                  <a:lnTo>
                    <a:pt x="90868" y="0"/>
                  </a:lnTo>
                  <a:lnTo>
                    <a:pt x="0" y="0"/>
                  </a:lnTo>
                  <a:lnTo>
                    <a:pt x="6965" y="165234"/>
                  </a:lnTo>
                  <a:lnTo>
                    <a:pt x="13608" y="342519"/>
                  </a:lnTo>
                  <a:lnTo>
                    <a:pt x="20523" y="556907"/>
                  </a:lnTo>
                  <a:lnTo>
                    <a:pt x="25244" y="736844"/>
                  </a:lnTo>
                  <a:lnTo>
                    <a:pt x="25292" y="853308"/>
                  </a:lnTo>
                  <a:lnTo>
                    <a:pt x="19290" y="957134"/>
                  </a:lnTo>
                  <a:lnTo>
                    <a:pt x="5867" y="1099159"/>
                  </a:lnTo>
                  <a:lnTo>
                    <a:pt x="123126" y="1099159"/>
                  </a:lnTo>
                  <a:lnTo>
                    <a:pt x="114462" y="792489"/>
                  </a:lnTo>
                  <a:lnTo>
                    <a:pt x="111391" y="665353"/>
                  </a:lnTo>
                  <a:lnTo>
                    <a:pt x="102577" y="269659"/>
                  </a:lnTo>
                  <a:lnTo>
                    <a:pt x="127127" y="302999"/>
                  </a:lnTo>
                  <a:lnTo>
                    <a:pt x="191250" y="389099"/>
                  </a:lnTo>
                  <a:lnTo>
                    <a:pt x="280655" y="507074"/>
                  </a:lnTo>
                  <a:lnTo>
                    <a:pt x="381050" y="636041"/>
                  </a:lnTo>
                  <a:lnTo>
                    <a:pt x="462391" y="738903"/>
                  </a:lnTo>
                  <a:lnTo>
                    <a:pt x="526141" y="821432"/>
                  </a:lnTo>
                  <a:lnTo>
                    <a:pt x="605275" y="927045"/>
                  </a:lnTo>
                  <a:lnTo>
                    <a:pt x="732764" y="1099159"/>
                  </a:lnTo>
                  <a:lnTo>
                    <a:pt x="823633" y="1099159"/>
                  </a:lnTo>
                  <a:lnTo>
                    <a:pt x="822261" y="1058123"/>
                  </a:lnTo>
                  <a:lnTo>
                    <a:pt x="819245" y="944543"/>
                  </a:lnTo>
                  <a:lnTo>
                    <a:pt x="816228" y="772708"/>
                  </a:lnTo>
                  <a:lnTo>
                    <a:pt x="814857" y="556907"/>
                  </a:lnTo>
                  <a:lnTo>
                    <a:pt x="815177" y="375084"/>
                  </a:lnTo>
                  <a:lnTo>
                    <a:pt x="817421" y="256465"/>
                  </a:lnTo>
                  <a:lnTo>
                    <a:pt x="823510" y="148840"/>
                  </a:lnTo>
                  <a:lnTo>
                    <a:pt x="835367" y="0"/>
                  </a:lnTo>
                  <a:close/>
                </a:path>
              </a:pathLst>
            </a:custGeom>
            <a:solidFill>
              <a:srgbClr val="3E3E3E"/>
            </a:solidFill>
          </p:spPr>
          <p:txBody>
            <a:bodyPr wrap="square" lIns="0" tIns="0" rIns="0" bIns="0" rtlCol="0"/>
            <a:lstStyle/>
            <a:p>
              <a:endParaRPr/>
            </a:p>
          </p:txBody>
        </p:sp>
        <p:pic>
          <p:nvPicPr>
            <p:cNvPr id="10" name="object 8">
              <a:extLst>
                <a:ext uri="{FF2B5EF4-FFF2-40B4-BE49-F238E27FC236}">
                  <a16:creationId xmlns:a16="http://schemas.microsoft.com/office/drawing/2014/main" id="{256AF4E6-7211-C22E-7741-18542FFE7E99}"/>
                </a:ext>
              </a:extLst>
            </p:cNvPr>
            <p:cNvPicPr/>
            <p:nvPr/>
          </p:nvPicPr>
          <p:blipFill>
            <a:blip r:embed="rId4" cstate="print"/>
            <a:stretch>
              <a:fillRect/>
            </a:stretch>
          </p:blipFill>
          <p:spPr>
            <a:xfrm>
              <a:off x="5726633" y="3763111"/>
              <a:ext cx="131889" cy="193471"/>
            </a:xfrm>
            <a:prstGeom prst="rect">
              <a:avLst/>
            </a:prstGeom>
          </p:spPr>
        </p:pic>
        <p:pic>
          <p:nvPicPr>
            <p:cNvPr id="11" name="object 9">
              <a:extLst>
                <a:ext uri="{FF2B5EF4-FFF2-40B4-BE49-F238E27FC236}">
                  <a16:creationId xmlns:a16="http://schemas.microsoft.com/office/drawing/2014/main" id="{0942C725-405E-8EBE-1EAE-7E3903DFD67E}"/>
                </a:ext>
              </a:extLst>
            </p:cNvPr>
            <p:cNvPicPr/>
            <p:nvPr/>
          </p:nvPicPr>
          <p:blipFill>
            <a:blip r:embed="rId5" cstate="print"/>
            <a:stretch>
              <a:fillRect/>
            </a:stretch>
          </p:blipFill>
          <p:spPr>
            <a:xfrm>
              <a:off x="5972848" y="3763111"/>
              <a:ext cx="161201" cy="193471"/>
            </a:xfrm>
            <a:prstGeom prst="rect">
              <a:avLst/>
            </a:prstGeom>
          </p:spPr>
        </p:pic>
        <p:pic>
          <p:nvPicPr>
            <p:cNvPr id="12" name="object 10">
              <a:extLst>
                <a:ext uri="{FF2B5EF4-FFF2-40B4-BE49-F238E27FC236}">
                  <a16:creationId xmlns:a16="http://schemas.microsoft.com/office/drawing/2014/main" id="{5F076BF6-2832-52E5-D465-6313B7AEF24A}"/>
                </a:ext>
              </a:extLst>
            </p:cNvPr>
            <p:cNvPicPr/>
            <p:nvPr/>
          </p:nvPicPr>
          <p:blipFill>
            <a:blip r:embed="rId6" cstate="print"/>
            <a:stretch>
              <a:fillRect/>
            </a:stretch>
          </p:blipFill>
          <p:spPr>
            <a:xfrm>
              <a:off x="6271805" y="3763111"/>
              <a:ext cx="146545" cy="193471"/>
            </a:xfrm>
            <a:prstGeom prst="rect">
              <a:avLst/>
            </a:prstGeom>
          </p:spPr>
        </p:pic>
        <p:sp>
          <p:nvSpPr>
            <p:cNvPr id="13" name="object 11">
              <a:extLst>
                <a:ext uri="{FF2B5EF4-FFF2-40B4-BE49-F238E27FC236}">
                  <a16:creationId xmlns:a16="http://schemas.microsoft.com/office/drawing/2014/main" id="{07594550-6A43-B304-3ABD-6F8CEAC10F11}"/>
                </a:ext>
              </a:extLst>
            </p:cNvPr>
            <p:cNvSpPr/>
            <p:nvPr/>
          </p:nvSpPr>
          <p:spPr>
            <a:xfrm>
              <a:off x="6585432" y="3763111"/>
              <a:ext cx="23495" cy="193675"/>
            </a:xfrm>
            <a:custGeom>
              <a:avLst/>
              <a:gdLst/>
              <a:ahLst/>
              <a:cxnLst/>
              <a:rect l="l" t="t" r="r" b="b"/>
              <a:pathLst>
                <a:path w="23495" h="193675">
                  <a:moveTo>
                    <a:pt x="23456" y="0"/>
                  </a:moveTo>
                  <a:lnTo>
                    <a:pt x="0" y="0"/>
                  </a:lnTo>
                  <a:lnTo>
                    <a:pt x="0" y="193471"/>
                  </a:lnTo>
                  <a:lnTo>
                    <a:pt x="23456" y="193471"/>
                  </a:lnTo>
                  <a:lnTo>
                    <a:pt x="23456" y="0"/>
                  </a:lnTo>
                  <a:close/>
                </a:path>
              </a:pathLst>
            </a:custGeom>
            <a:solidFill>
              <a:srgbClr val="3E3E3E"/>
            </a:solidFill>
          </p:spPr>
          <p:txBody>
            <a:bodyPr wrap="square" lIns="0" tIns="0" rIns="0" bIns="0" rtlCol="0"/>
            <a:lstStyle/>
            <a:p>
              <a:endParaRPr/>
            </a:p>
          </p:txBody>
        </p:sp>
        <p:pic>
          <p:nvPicPr>
            <p:cNvPr id="14" name="object 12">
              <a:extLst>
                <a:ext uri="{FF2B5EF4-FFF2-40B4-BE49-F238E27FC236}">
                  <a16:creationId xmlns:a16="http://schemas.microsoft.com/office/drawing/2014/main" id="{511E5210-5151-05EF-CA2A-7C237E010919}"/>
                </a:ext>
              </a:extLst>
            </p:cNvPr>
            <p:cNvPicPr/>
            <p:nvPr/>
          </p:nvPicPr>
          <p:blipFill>
            <a:blip r:embed="rId7" cstate="print"/>
            <a:stretch>
              <a:fillRect/>
            </a:stretch>
          </p:blipFill>
          <p:spPr>
            <a:xfrm>
              <a:off x="6770103" y="3760177"/>
              <a:ext cx="143624" cy="202247"/>
            </a:xfrm>
            <a:prstGeom prst="rect">
              <a:avLst/>
            </a:prstGeom>
          </p:spPr>
        </p:pic>
        <p:sp>
          <p:nvSpPr>
            <p:cNvPr id="15" name="object 13">
              <a:extLst>
                <a:ext uri="{FF2B5EF4-FFF2-40B4-BE49-F238E27FC236}">
                  <a16:creationId xmlns:a16="http://schemas.microsoft.com/office/drawing/2014/main" id="{2C20DBFB-FF43-0F6B-75DF-D8FC1A541913}"/>
                </a:ext>
              </a:extLst>
            </p:cNvPr>
            <p:cNvSpPr/>
            <p:nvPr/>
          </p:nvSpPr>
          <p:spPr>
            <a:xfrm>
              <a:off x="5714898" y="2224277"/>
              <a:ext cx="1228725" cy="1448435"/>
            </a:xfrm>
            <a:custGeom>
              <a:avLst/>
              <a:gdLst/>
              <a:ahLst/>
              <a:cxnLst/>
              <a:rect l="l" t="t" r="r" b="b"/>
              <a:pathLst>
                <a:path w="1228725" h="1448435">
                  <a:moveTo>
                    <a:pt x="158267" y="0"/>
                  </a:moveTo>
                  <a:lnTo>
                    <a:pt x="0" y="0"/>
                  </a:lnTo>
                  <a:lnTo>
                    <a:pt x="3250" y="74973"/>
                  </a:lnTo>
                  <a:lnTo>
                    <a:pt x="10621" y="256843"/>
                  </a:lnTo>
                  <a:lnTo>
                    <a:pt x="18543" y="481029"/>
                  </a:lnTo>
                  <a:lnTo>
                    <a:pt x="23444" y="682955"/>
                  </a:lnTo>
                  <a:lnTo>
                    <a:pt x="24899" y="820724"/>
                  </a:lnTo>
                  <a:lnTo>
                    <a:pt x="24841" y="833907"/>
                  </a:lnTo>
                  <a:lnTo>
                    <a:pt x="24279" y="930872"/>
                  </a:lnTo>
                  <a:lnTo>
                    <a:pt x="24164" y="948585"/>
                  </a:lnTo>
                  <a:lnTo>
                    <a:pt x="20154" y="1132652"/>
                  </a:lnTo>
                  <a:lnTo>
                    <a:pt x="11734" y="1447965"/>
                  </a:lnTo>
                  <a:lnTo>
                    <a:pt x="167068" y="1447965"/>
                  </a:lnTo>
                  <a:lnTo>
                    <a:pt x="163817" y="1404642"/>
                  </a:lnTo>
                  <a:lnTo>
                    <a:pt x="156446" y="1301418"/>
                  </a:lnTo>
                  <a:lnTo>
                    <a:pt x="148525" y="1178408"/>
                  </a:lnTo>
                  <a:lnTo>
                    <a:pt x="143624" y="1075728"/>
                  </a:lnTo>
                  <a:lnTo>
                    <a:pt x="142111" y="1008995"/>
                  </a:lnTo>
                  <a:lnTo>
                    <a:pt x="142439" y="961050"/>
                  </a:lnTo>
                  <a:lnTo>
                    <a:pt x="142550" y="947859"/>
                  </a:lnTo>
                  <a:lnTo>
                    <a:pt x="145687" y="860147"/>
                  </a:lnTo>
                  <a:lnTo>
                    <a:pt x="152394" y="710027"/>
                  </a:lnTo>
                  <a:lnTo>
                    <a:pt x="152425" y="709333"/>
                  </a:lnTo>
                  <a:lnTo>
                    <a:pt x="286131" y="709333"/>
                  </a:lnTo>
                  <a:lnTo>
                    <a:pt x="240347" y="609676"/>
                  </a:lnTo>
                  <a:lnTo>
                    <a:pt x="155346" y="609676"/>
                  </a:lnTo>
                  <a:lnTo>
                    <a:pt x="153973" y="579678"/>
                  </a:lnTo>
                  <a:lnTo>
                    <a:pt x="150952" y="505990"/>
                  </a:lnTo>
                  <a:lnTo>
                    <a:pt x="147931" y="413065"/>
                  </a:lnTo>
                  <a:lnTo>
                    <a:pt x="146557" y="325361"/>
                  </a:lnTo>
                  <a:lnTo>
                    <a:pt x="146619" y="304838"/>
                  </a:lnTo>
                  <a:lnTo>
                    <a:pt x="146740" y="264220"/>
                  </a:lnTo>
                  <a:lnTo>
                    <a:pt x="147956" y="212692"/>
                  </a:lnTo>
                  <a:lnTo>
                    <a:pt x="148021" y="209948"/>
                  </a:lnTo>
                  <a:lnTo>
                    <a:pt x="151497" y="132042"/>
                  </a:lnTo>
                  <a:lnTo>
                    <a:pt x="158267" y="0"/>
                  </a:lnTo>
                  <a:close/>
                </a:path>
                <a:path w="1228725" h="1448435">
                  <a:moveTo>
                    <a:pt x="286131" y="709333"/>
                  </a:moveTo>
                  <a:lnTo>
                    <a:pt x="152425" y="709333"/>
                  </a:lnTo>
                  <a:lnTo>
                    <a:pt x="168087" y="745651"/>
                  </a:lnTo>
                  <a:lnTo>
                    <a:pt x="207379" y="837203"/>
                  </a:lnTo>
                  <a:lnTo>
                    <a:pt x="258761" y="957882"/>
                  </a:lnTo>
                  <a:lnTo>
                    <a:pt x="310692" y="1081582"/>
                  </a:lnTo>
                  <a:lnTo>
                    <a:pt x="349166" y="1174697"/>
                  </a:lnTo>
                  <a:lnTo>
                    <a:pt x="376645" y="1243899"/>
                  </a:lnTo>
                  <a:lnTo>
                    <a:pt x="406317" y="1323539"/>
                  </a:lnTo>
                  <a:lnTo>
                    <a:pt x="451370" y="1447965"/>
                  </a:lnTo>
                  <a:lnTo>
                    <a:pt x="633107" y="1447965"/>
                  </a:lnTo>
                  <a:lnTo>
                    <a:pt x="627704" y="1438532"/>
                  </a:lnTo>
                  <a:lnTo>
                    <a:pt x="614059" y="1414264"/>
                  </a:lnTo>
                  <a:lnTo>
                    <a:pt x="596015" y="1381201"/>
                  </a:lnTo>
                  <a:lnTo>
                    <a:pt x="577418" y="1345387"/>
                  </a:lnTo>
                  <a:lnTo>
                    <a:pt x="561795" y="1318915"/>
                  </a:lnTo>
                  <a:lnTo>
                    <a:pt x="551397" y="1298489"/>
                  </a:lnTo>
                  <a:lnTo>
                    <a:pt x="541554" y="1273667"/>
                  </a:lnTo>
                  <a:lnTo>
                    <a:pt x="527596" y="1234008"/>
                  </a:lnTo>
                  <a:lnTo>
                    <a:pt x="556907" y="1160729"/>
                  </a:lnTo>
                  <a:lnTo>
                    <a:pt x="1081972" y="1160729"/>
                  </a:lnTo>
                  <a:lnTo>
                    <a:pt x="1072319" y="1141305"/>
                  </a:lnTo>
                  <a:lnTo>
                    <a:pt x="1060929" y="1116761"/>
                  </a:lnTo>
                  <a:lnTo>
                    <a:pt x="474827" y="1116761"/>
                  </a:lnTo>
                  <a:lnTo>
                    <a:pt x="464064" y="1092440"/>
                  </a:lnTo>
                  <a:lnTo>
                    <a:pt x="437087" y="1032117"/>
                  </a:lnTo>
                  <a:lnTo>
                    <a:pt x="401870" y="954757"/>
                  </a:lnTo>
                  <a:lnTo>
                    <a:pt x="366382" y="879322"/>
                  </a:lnTo>
                  <a:lnTo>
                    <a:pt x="339688" y="824002"/>
                  </a:lnTo>
                  <a:lnTo>
                    <a:pt x="317661" y="777474"/>
                  </a:lnTo>
                  <a:lnTo>
                    <a:pt x="288486" y="714459"/>
                  </a:lnTo>
                  <a:lnTo>
                    <a:pt x="286131" y="709333"/>
                  </a:lnTo>
                  <a:close/>
                </a:path>
                <a:path w="1228725" h="1448435">
                  <a:moveTo>
                    <a:pt x="1081972" y="1160729"/>
                  </a:moveTo>
                  <a:lnTo>
                    <a:pt x="932091" y="1160729"/>
                  </a:lnTo>
                  <a:lnTo>
                    <a:pt x="936578" y="1170894"/>
                  </a:lnTo>
                  <a:lnTo>
                    <a:pt x="948210" y="1198095"/>
                  </a:lnTo>
                  <a:lnTo>
                    <a:pt x="964237" y="1237388"/>
                  </a:lnTo>
                  <a:lnTo>
                    <a:pt x="981913" y="1283830"/>
                  </a:lnTo>
                  <a:lnTo>
                    <a:pt x="997620" y="1324328"/>
                  </a:lnTo>
                  <a:lnTo>
                    <a:pt x="1008657" y="1354924"/>
                  </a:lnTo>
                  <a:lnTo>
                    <a:pt x="1020244" y="1391007"/>
                  </a:lnTo>
                  <a:lnTo>
                    <a:pt x="1037602" y="1447965"/>
                  </a:lnTo>
                  <a:lnTo>
                    <a:pt x="1228140" y="1447965"/>
                  </a:lnTo>
                  <a:lnTo>
                    <a:pt x="1204413" y="1402901"/>
                  </a:lnTo>
                  <a:lnTo>
                    <a:pt x="1146059" y="1289691"/>
                  </a:lnTo>
                  <a:lnTo>
                    <a:pt x="1081972" y="1160729"/>
                  </a:lnTo>
                  <a:close/>
                </a:path>
                <a:path w="1228725" h="1448435">
                  <a:moveTo>
                    <a:pt x="826566" y="571576"/>
                  </a:moveTo>
                  <a:lnTo>
                    <a:pt x="721055" y="571576"/>
                  </a:lnTo>
                  <a:lnTo>
                    <a:pt x="711619" y="595664"/>
                  </a:lnTo>
                  <a:lnTo>
                    <a:pt x="687343" y="656574"/>
                  </a:lnTo>
                  <a:lnTo>
                    <a:pt x="654275" y="737271"/>
                  </a:lnTo>
                  <a:lnTo>
                    <a:pt x="618464" y="820724"/>
                  </a:lnTo>
                  <a:lnTo>
                    <a:pt x="591481" y="886350"/>
                  </a:lnTo>
                  <a:lnTo>
                    <a:pt x="567524" y="939063"/>
                  </a:lnTo>
                  <a:lnTo>
                    <a:pt x="533128" y="1006615"/>
                  </a:lnTo>
                  <a:lnTo>
                    <a:pt x="474827" y="1116761"/>
                  </a:lnTo>
                  <a:lnTo>
                    <a:pt x="1060929" y="1116761"/>
                  </a:lnTo>
                  <a:lnTo>
                    <a:pt x="1048683" y="1090371"/>
                  </a:lnTo>
                  <a:lnTo>
                    <a:pt x="589152" y="1090371"/>
                  </a:lnTo>
                  <a:lnTo>
                    <a:pt x="599181" y="1069260"/>
                  </a:lnTo>
                  <a:lnTo>
                    <a:pt x="623223" y="1018200"/>
                  </a:lnTo>
                  <a:lnTo>
                    <a:pt x="652214" y="955600"/>
                  </a:lnTo>
                  <a:lnTo>
                    <a:pt x="677087" y="899871"/>
                  </a:lnTo>
                  <a:lnTo>
                    <a:pt x="693108" y="864140"/>
                  </a:lnTo>
                  <a:lnTo>
                    <a:pt x="706386" y="833907"/>
                  </a:lnTo>
                  <a:lnTo>
                    <a:pt x="724065" y="792682"/>
                  </a:lnTo>
                  <a:lnTo>
                    <a:pt x="753287" y="723976"/>
                  </a:lnTo>
                  <a:lnTo>
                    <a:pt x="886062" y="723976"/>
                  </a:lnTo>
                  <a:lnTo>
                    <a:pt x="880428" y="710027"/>
                  </a:lnTo>
                  <a:lnTo>
                    <a:pt x="826566" y="571576"/>
                  </a:lnTo>
                  <a:close/>
                </a:path>
                <a:path w="1228725" h="1448435">
                  <a:moveTo>
                    <a:pt x="886062" y="723976"/>
                  </a:moveTo>
                  <a:lnTo>
                    <a:pt x="753287" y="723976"/>
                  </a:lnTo>
                  <a:lnTo>
                    <a:pt x="780769" y="793230"/>
                  </a:lnTo>
                  <a:lnTo>
                    <a:pt x="803988" y="851358"/>
                  </a:lnTo>
                  <a:lnTo>
                    <a:pt x="823633" y="899871"/>
                  </a:lnTo>
                  <a:lnTo>
                    <a:pt x="836315" y="930872"/>
                  </a:lnTo>
                  <a:lnTo>
                    <a:pt x="848175" y="961050"/>
                  </a:lnTo>
                  <a:lnTo>
                    <a:pt x="866084" y="1008263"/>
                  </a:lnTo>
                  <a:lnTo>
                    <a:pt x="896912" y="1090371"/>
                  </a:lnTo>
                  <a:lnTo>
                    <a:pt x="1048683" y="1090371"/>
                  </a:lnTo>
                  <a:lnTo>
                    <a:pt x="1002436" y="990714"/>
                  </a:lnTo>
                  <a:lnTo>
                    <a:pt x="951875" y="880302"/>
                  </a:lnTo>
                  <a:lnTo>
                    <a:pt x="916701" y="799838"/>
                  </a:lnTo>
                  <a:lnTo>
                    <a:pt x="886062" y="723976"/>
                  </a:lnTo>
                  <a:close/>
                </a:path>
                <a:path w="1228725" h="1448435">
                  <a:moveTo>
                    <a:pt x="556907" y="0"/>
                  </a:moveTo>
                  <a:lnTo>
                    <a:pt x="416217" y="0"/>
                  </a:lnTo>
                  <a:lnTo>
                    <a:pt x="405453" y="29038"/>
                  </a:lnTo>
                  <a:lnTo>
                    <a:pt x="378477" y="100396"/>
                  </a:lnTo>
                  <a:lnTo>
                    <a:pt x="343259" y="190438"/>
                  </a:lnTo>
                  <a:lnTo>
                    <a:pt x="307771" y="275526"/>
                  </a:lnTo>
                  <a:lnTo>
                    <a:pt x="282294" y="335161"/>
                  </a:lnTo>
                  <a:lnTo>
                    <a:pt x="257924" y="389847"/>
                  </a:lnTo>
                  <a:lnTo>
                    <a:pt x="220371" y="470909"/>
                  </a:lnTo>
                  <a:lnTo>
                    <a:pt x="155346" y="609676"/>
                  </a:lnTo>
                  <a:lnTo>
                    <a:pt x="240347" y="609676"/>
                  </a:lnTo>
                  <a:lnTo>
                    <a:pt x="287607" y="515516"/>
                  </a:lnTo>
                  <a:lnTo>
                    <a:pt x="335555" y="418011"/>
                  </a:lnTo>
                  <a:lnTo>
                    <a:pt x="389826" y="304838"/>
                  </a:lnTo>
                  <a:lnTo>
                    <a:pt x="433663" y="212692"/>
                  </a:lnTo>
                  <a:lnTo>
                    <a:pt x="465680" y="150223"/>
                  </a:lnTo>
                  <a:lnTo>
                    <a:pt x="501540" y="88852"/>
                  </a:lnTo>
                  <a:lnTo>
                    <a:pt x="556907" y="0"/>
                  </a:lnTo>
                  <a:close/>
                </a:path>
              </a:pathLst>
            </a:custGeom>
            <a:solidFill>
              <a:srgbClr val="3E3E3E"/>
            </a:solidFill>
          </p:spPr>
          <p:txBody>
            <a:bodyPr wrap="square" lIns="0" tIns="0" rIns="0" bIns="0" rtlCol="0"/>
            <a:lstStyle/>
            <a:p>
              <a:endParaRPr/>
            </a:p>
          </p:txBody>
        </p:sp>
      </p:grpSp>
      <p:pic>
        <p:nvPicPr>
          <p:cNvPr id="16" name="Image 15" descr="Une image contenant texte, Police, noir, blanc&#10;&#10;Description générée automatiquement">
            <a:extLst>
              <a:ext uri="{FF2B5EF4-FFF2-40B4-BE49-F238E27FC236}">
                <a16:creationId xmlns:a16="http://schemas.microsoft.com/office/drawing/2014/main" id="{0CFAFCC9-E8C9-C488-1877-1E9FCACD316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45522" y="368300"/>
            <a:ext cx="1885314" cy="1701878"/>
          </a:xfrm>
          <a:prstGeom prst="rect">
            <a:avLst/>
          </a:prstGeom>
        </p:spPr>
      </p:pic>
      <p:sp>
        <p:nvSpPr>
          <p:cNvPr id="17" name="object 18">
            <a:extLst>
              <a:ext uri="{FF2B5EF4-FFF2-40B4-BE49-F238E27FC236}">
                <a16:creationId xmlns:a16="http://schemas.microsoft.com/office/drawing/2014/main" id="{6EF770D7-5EF4-E56F-44C6-CBC7ECBFEFD3}"/>
              </a:ext>
            </a:extLst>
          </p:cNvPr>
          <p:cNvSpPr txBox="1">
            <a:spLocks/>
          </p:cNvSpPr>
          <p:nvPr userDrawn="1"/>
        </p:nvSpPr>
        <p:spPr>
          <a:xfrm>
            <a:off x="4248198" y="4307361"/>
            <a:ext cx="3870325" cy="715260"/>
          </a:xfrm>
          <a:prstGeom prst="rect">
            <a:avLst/>
          </a:prstGeom>
        </p:spPr>
        <p:txBody>
          <a:bodyPr vert="horz" wrap="square" lIns="0" tIns="3175" rIns="0" bIns="0" rtlCol="0">
            <a:spAutoFit/>
          </a:bodyPr>
          <a:lstStyle>
            <a:lvl1pPr>
              <a:defRPr sz="3000" b="0" i="0">
                <a:solidFill>
                  <a:srgbClr val="3E3E3E"/>
                </a:solidFill>
                <a:latin typeface="KyivType Sans2"/>
                <a:ea typeface="+mj-ea"/>
                <a:cs typeface="KyivType Sans2"/>
              </a:defRPr>
            </a:lvl1pPr>
          </a:lstStyle>
          <a:p>
            <a:pPr marL="12700" marR="5080" indent="-12700" algn="ctr">
              <a:lnSpc>
                <a:spcPct val="102899"/>
              </a:lnSpc>
              <a:spcBef>
                <a:spcPts val="25"/>
              </a:spcBef>
            </a:pPr>
            <a:r>
              <a:rPr lang="en-US" sz="2350" dirty="0" err="1">
                <a:solidFill>
                  <a:srgbClr val="414042"/>
                </a:solidFill>
                <a:latin typeface="KyivType Sans2" pitchFamily="2" charset="77"/>
              </a:rPr>
              <a:t>L’Expérience</a:t>
            </a:r>
            <a:r>
              <a:rPr lang="en-US" sz="2350" spc="-15" dirty="0">
                <a:solidFill>
                  <a:srgbClr val="414042"/>
                </a:solidFill>
                <a:latin typeface="KyivType Sans2" pitchFamily="2" charset="77"/>
              </a:rPr>
              <a:t> du </a:t>
            </a:r>
            <a:r>
              <a:rPr lang="en-US" sz="2350" spc="-15" dirty="0" err="1">
                <a:solidFill>
                  <a:srgbClr val="414042"/>
                </a:solidFill>
                <a:latin typeface="KyivType Sans2" pitchFamily="2" charset="77"/>
              </a:rPr>
              <a:t>Soin</a:t>
            </a:r>
            <a:endParaRPr lang="en-US" sz="2350" spc="-25" dirty="0">
              <a:solidFill>
                <a:srgbClr val="414042"/>
              </a:solidFill>
              <a:latin typeface="KyivType Sans2" pitchFamily="2" charset="77"/>
            </a:endParaRPr>
          </a:p>
          <a:p>
            <a:pPr marL="12700" marR="5080" indent="-12700" algn="ctr">
              <a:lnSpc>
                <a:spcPct val="102899"/>
              </a:lnSpc>
              <a:spcBef>
                <a:spcPts val="25"/>
              </a:spcBef>
            </a:pPr>
            <a:r>
              <a:rPr lang="en-US" sz="2350" spc="-15" dirty="0">
                <a:solidFill>
                  <a:srgbClr val="414042"/>
                </a:solidFill>
                <a:latin typeface="KyivType Sans2" pitchFamily="2" charset="77"/>
              </a:rPr>
              <a:t>Phyto-</a:t>
            </a:r>
            <a:r>
              <a:rPr lang="en-US" sz="2350" dirty="0" err="1">
                <a:solidFill>
                  <a:srgbClr val="414042"/>
                </a:solidFill>
                <a:latin typeface="KyivType Sans2" pitchFamily="2" charset="77"/>
              </a:rPr>
              <a:t>Aromatique</a:t>
            </a:r>
            <a:endParaRPr lang="en-US" sz="2350" dirty="0">
              <a:latin typeface="KyivType Sans2" pitchFamily="2" charset="77"/>
            </a:endParaRPr>
          </a:p>
        </p:txBody>
      </p:sp>
    </p:spTree>
    <p:extLst>
      <p:ext uri="{BB962C8B-B14F-4D97-AF65-F5344CB8AC3E}">
        <p14:creationId xmlns:p14="http://schemas.microsoft.com/office/powerpoint/2010/main" val="2158125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C3EC0-5DBD-0D0F-DC81-30CEE6F49F1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6AE6712-F508-2EF6-143C-14E081E60E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C5EDB4D-8F3C-9722-B6D7-A47777805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1A5B370-F395-35E2-5E25-DB62EC1E9D48}"/>
              </a:ext>
            </a:extLst>
          </p:cNvPr>
          <p:cNvSpPr>
            <a:spLocks noGrp="1"/>
          </p:cNvSpPr>
          <p:nvPr>
            <p:ph type="dt" sz="half" idx="10"/>
          </p:nvPr>
        </p:nvSpPr>
        <p:spPr/>
        <p:txBody>
          <a:bodyPr/>
          <a:lstStyle/>
          <a:p>
            <a:fld id="{48526C08-56D5-4B10-8FA3-9C5C4DEC24F1}" type="datetimeFigureOut">
              <a:rPr lang="fr-FR" smtClean="0"/>
              <a:t>29/01/2025</a:t>
            </a:fld>
            <a:endParaRPr lang="fr-FR"/>
          </a:p>
        </p:txBody>
      </p:sp>
      <p:sp>
        <p:nvSpPr>
          <p:cNvPr id="6" name="Espace réservé du pied de page 5">
            <a:extLst>
              <a:ext uri="{FF2B5EF4-FFF2-40B4-BE49-F238E27FC236}">
                <a16:creationId xmlns:a16="http://schemas.microsoft.com/office/drawing/2014/main" id="{2F689112-BD59-53FF-68C3-13261AC1C90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AB90E94-61C6-CE10-821D-663BBD1DC5D7}"/>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2345705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7172F8-0874-89A8-22A2-1660AF8A236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EEAF03B-6E00-2760-6D93-CA26BBA1F2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D33F470-4720-E413-BA7B-AF2958856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E55967E-6116-FF22-BFD0-526B8BC2561E}"/>
              </a:ext>
            </a:extLst>
          </p:cNvPr>
          <p:cNvSpPr>
            <a:spLocks noGrp="1"/>
          </p:cNvSpPr>
          <p:nvPr>
            <p:ph type="dt" sz="half" idx="10"/>
          </p:nvPr>
        </p:nvSpPr>
        <p:spPr/>
        <p:txBody>
          <a:bodyPr/>
          <a:lstStyle/>
          <a:p>
            <a:fld id="{48526C08-56D5-4B10-8FA3-9C5C4DEC24F1}" type="datetimeFigureOut">
              <a:rPr lang="fr-FR" smtClean="0"/>
              <a:t>29/01/2025</a:t>
            </a:fld>
            <a:endParaRPr lang="fr-FR"/>
          </a:p>
        </p:txBody>
      </p:sp>
      <p:sp>
        <p:nvSpPr>
          <p:cNvPr id="6" name="Espace réservé du pied de page 5">
            <a:extLst>
              <a:ext uri="{FF2B5EF4-FFF2-40B4-BE49-F238E27FC236}">
                <a16:creationId xmlns:a16="http://schemas.microsoft.com/office/drawing/2014/main" id="{ACCE5AD1-AE1A-A60A-B90F-65CD4122575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3084914-20A3-069C-57BA-78E66939A18B}"/>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4230079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200C151-CAAA-71D2-A341-86FD269A5A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Modifier le style du titre</a:t>
            </a:r>
          </a:p>
        </p:txBody>
      </p:sp>
      <p:sp>
        <p:nvSpPr>
          <p:cNvPr id="3" name="Espace réservé du texte 2">
            <a:extLst>
              <a:ext uri="{FF2B5EF4-FFF2-40B4-BE49-F238E27FC236}">
                <a16:creationId xmlns:a16="http://schemas.microsoft.com/office/drawing/2014/main" id="{826C6ECD-4547-6290-3EF2-15D2421047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de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9166A34-8C61-B982-BA0A-A81F7FBD40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8526C08-56D5-4B10-8FA3-9C5C4DEC24F1}" type="datetimeFigureOut">
              <a:rPr lang="fr-FR" smtClean="0"/>
              <a:t>29/01/2025</a:t>
            </a:fld>
            <a:endParaRPr lang="fr-FR"/>
          </a:p>
        </p:txBody>
      </p:sp>
      <p:sp>
        <p:nvSpPr>
          <p:cNvPr id="5" name="Espace réservé du pied de page 4">
            <a:extLst>
              <a:ext uri="{FF2B5EF4-FFF2-40B4-BE49-F238E27FC236}">
                <a16:creationId xmlns:a16="http://schemas.microsoft.com/office/drawing/2014/main" id="{30C01AE4-106F-4B3A-E0F1-466DD8F194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A7E75F4-5EAF-024B-579F-5DEA550E7D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155FC2A-FD1F-4536-B23E-50364F42426C}" type="slidenum">
              <a:rPr lang="fr-FR" smtClean="0"/>
              <a:t>‹N°›</a:t>
            </a:fld>
            <a:endParaRPr lang="fr-FR"/>
          </a:p>
        </p:txBody>
      </p:sp>
    </p:spTree>
    <p:extLst>
      <p:ext uri="{BB962C8B-B14F-4D97-AF65-F5344CB8AC3E}">
        <p14:creationId xmlns:p14="http://schemas.microsoft.com/office/powerpoint/2010/main" val="828237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3.svg"/><Relationship Id="rId13" Type="http://schemas.microsoft.com/office/2007/relationships/hdphoto" Target="../media/hdphoto3.wdp"/><Relationship Id="rId3" Type="http://schemas.openxmlformats.org/officeDocument/2006/relationships/image" Target="../media/image17.png"/><Relationship Id="rId7" Type="http://schemas.openxmlformats.org/officeDocument/2006/relationships/image" Target="../media/image22.png"/><Relationship Id="rId12" Type="http://schemas.openxmlformats.org/officeDocument/2006/relationships/image" Target="../media/image43.png"/><Relationship Id="rId17" Type="http://schemas.microsoft.com/office/2007/relationships/hdphoto" Target="../media/hdphoto4.wdp"/><Relationship Id="rId2" Type="http://schemas.openxmlformats.org/officeDocument/2006/relationships/notesSlide" Target="../notesSlides/notesSlide9.xml"/><Relationship Id="rId16"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21.svg"/><Relationship Id="rId11" Type="http://schemas.microsoft.com/office/2007/relationships/hdphoto" Target="../media/hdphoto1.wdp"/><Relationship Id="rId5" Type="http://schemas.openxmlformats.org/officeDocument/2006/relationships/image" Target="../media/image20.png"/><Relationship Id="rId15" Type="http://schemas.openxmlformats.org/officeDocument/2006/relationships/image" Target="../media/image25.svg"/><Relationship Id="rId10" Type="http://schemas.openxmlformats.org/officeDocument/2006/relationships/image" Target="../media/image42.png"/><Relationship Id="rId4" Type="http://schemas.openxmlformats.org/officeDocument/2006/relationships/image" Target="../media/image18.svg"/><Relationship Id="rId9" Type="http://schemas.openxmlformats.org/officeDocument/2006/relationships/image" Target="../media/image41.png"/><Relationship Id="rId1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8.svg"/><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18.xml"/><Relationship Id="rId16"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2.png"/><Relationship Id="rId18" Type="http://schemas.openxmlformats.org/officeDocument/2006/relationships/image" Target="../media/image75.svg"/><Relationship Id="rId3" Type="http://schemas.openxmlformats.org/officeDocument/2006/relationships/image" Target="../media/image17.png"/><Relationship Id="rId21" Type="http://schemas.openxmlformats.org/officeDocument/2006/relationships/image" Target="../media/image78.png"/><Relationship Id="rId7" Type="http://schemas.openxmlformats.org/officeDocument/2006/relationships/image" Target="../media/image42.png"/><Relationship Id="rId12" Type="http://schemas.microsoft.com/office/2007/relationships/hdphoto" Target="../media/hdphoto4.wdp"/><Relationship Id="rId17" Type="http://schemas.openxmlformats.org/officeDocument/2006/relationships/image" Target="../media/image74.png"/><Relationship Id="rId2" Type="http://schemas.openxmlformats.org/officeDocument/2006/relationships/notesSlide" Target="../notesSlides/notesSlide22.xml"/><Relationship Id="rId16" Type="http://schemas.microsoft.com/office/2007/relationships/hdphoto" Target="../media/hdphoto5.wdp"/><Relationship Id="rId20" Type="http://schemas.openxmlformats.org/officeDocument/2006/relationships/image" Target="../media/image77.svg"/><Relationship Id="rId1" Type="http://schemas.openxmlformats.org/officeDocument/2006/relationships/slideLayout" Target="../slideLayouts/slideLayout6.xml"/><Relationship Id="rId6" Type="http://schemas.openxmlformats.org/officeDocument/2006/relationships/image" Target="../media/image21.svg"/><Relationship Id="rId11" Type="http://schemas.openxmlformats.org/officeDocument/2006/relationships/image" Target="../media/image44.png"/><Relationship Id="rId5" Type="http://schemas.openxmlformats.org/officeDocument/2006/relationships/image" Target="../media/image20.png"/><Relationship Id="rId15" Type="http://schemas.openxmlformats.org/officeDocument/2006/relationships/image" Target="../media/image73.png"/><Relationship Id="rId10" Type="http://schemas.openxmlformats.org/officeDocument/2006/relationships/image" Target="../media/image25.svg"/><Relationship Id="rId19" Type="http://schemas.openxmlformats.org/officeDocument/2006/relationships/image" Target="../media/image76.png"/><Relationship Id="rId4" Type="http://schemas.openxmlformats.org/officeDocument/2006/relationships/image" Target="../media/image18.svg"/><Relationship Id="rId9" Type="http://schemas.openxmlformats.org/officeDocument/2006/relationships/image" Target="../media/image24.png"/><Relationship Id="rId14" Type="http://schemas.openxmlformats.org/officeDocument/2006/relationships/image" Target="../media/image23.svg"/><Relationship Id="rId22" Type="http://schemas.microsoft.com/office/2007/relationships/hdphoto" Target="../media/hdphoto6.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25.sv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0.jpe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39.png"/><Relationship Id="rId2" Type="http://schemas.openxmlformats.org/officeDocument/2006/relationships/notesSlide" Target="../notesSlides/notesSlide8.xml"/><Relationship Id="rId16"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7.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au 9">
            <a:extLst>
              <a:ext uri="{FF2B5EF4-FFF2-40B4-BE49-F238E27FC236}">
                <a16:creationId xmlns:a16="http://schemas.microsoft.com/office/drawing/2014/main" id="{7C172F4C-97D0-518D-C338-992F2037DD5D}"/>
              </a:ext>
            </a:extLst>
          </p:cNvPr>
          <p:cNvGraphicFramePr>
            <a:graphicFrameLocks noGrp="1"/>
          </p:cNvGraphicFramePr>
          <p:nvPr/>
        </p:nvGraphicFramePr>
        <p:xfrm>
          <a:off x="1044893" y="731438"/>
          <a:ext cx="10102214" cy="6095389"/>
        </p:xfrm>
        <a:graphic>
          <a:graphicData uri="http://schemas.openxmlformats.org/drawingml/2006/table">
            <a:tbl>
              <a:tblPr firstRow="1" bandRow="1">
                <a:tableStyleId>{5C22544A-7EE6-4342-B048-85BDC9FD1C3A}</a:tableStyleId>
              </a:tblPr>
              <a:tblGrid>
                <a:gridCol w="1366506">
                  <a:extLst>
                    <a:ext uri="{9D8B030D-6E8A-4147-A177-3AD203B41FA5}">
                      <a16:colId xmlns:a16="http://schemas.microsoft.com/office/drawing/2014/main" val="317798649"/>
                    </a:ext>
                  </a:extLst>
                </a:gridCol>
                <a:gridCol w="2050561">
                  <a:extLst>
                    <a:ext uri="{9D8B030D-6E8A-4147-A177-3AD203B41FA5}">
                      <a16:colId xmlns:a16="http://schemas.microsoft.com/office/drawing/2014/main" val="19833943"/>
                    </a:ext>
                  </a:extLst>
                </a:gridCol>
                <a:gridCol w="1634040">
                  <a:extLst>
                    <a:ext uri="{9D8B030D-6E8A-4147-A177-3AD203B41FA5}">
                      <a16:colId xmlns:a16="http://schemas.microsoft.com/office/drawing/2014/main" val="1722326379"/>
                    </a:ext>
                  </a:extLst>
                </a:gridCol>
                <a:gridCol w="1217520">
                  <a:extLst>
                    <a:ext uri="{9D8B030D-6E8A-4147-A177-3AD203B41FA5}">
                      <a16:colId xmlns:a16="http://schemas.microsoft.com/office/drawing/2014/main" val="3513271580"/>
                    </a:ext>
                  </a:extLst>
                </a:gridCol>
                <a:gridCol w="1537920">
                  <a:extLst>
                    <a:ext uri="{9D8B030D-6E8A-4147-A177-3AD203B41FA5}">
                      <a16:colId xmlns:a16="http://schemas.microsoft.com/office/drawing/2014/main" val="3554426390"/>
                    </a:ext>
                  </a:extLst>
                </a:gridCol>
                <a:gridCol w="2295667">
                  <a:extLst>
                    <a:ext uri="{9D8B030D-6E8A-4147-A177-3AD203B41FA5}">
                      <a16:colId xmlns:a16="http://schemas.microsoft.com/office/drawing/2014/main" val="1227488792"/>
                    </a:ext>
                  </a:extLst>
                </a:gridCol>
              </a:tblGrid>
              <a:tr h="50278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Nom du Sérum</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Actifs principaux</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Bénéfices</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Cibles</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Utilisation</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Le petit plus</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extLst>
                  <a:ext uri="{0D108BD9-81ED-4DB2-BD59-A6C34878D82A}">
                    <a16:rowId xmlns:a16="http://schemas.microsoft.com/office/drawing/2014/main" val="2544504240"/>
                  </a:ext>
                </a:extLst>
              </a:tr>
              <a:tr h="8731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Hydra N°1 </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Acide hyaluronique, </a:t>
                      </a:r>
                      <a:r>
                        <a:rPr lang="fr-FR" sz="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imperata</a:t>
                      </a: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a:t>
                      </a:r>
                      <a:r>
                        <a:rPr lang="fr-FR" sz="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cylindrica</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Hydratation intense, longue durée, confort</a:t>
                      </a: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Peaux sèches et/ou déshydratées</a:t>
                      </a: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Matin et/ou soir sous la crème</a:t>
                      </a: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Texture légère et pénétrante, idéale pour toutes saisons.</a:t>
                      </a: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extLst>
                  <a:ext uri="{0D108BD9-81ED-4DB2-BD59-A6C34878D82A}">
                    <a16:rowId xmlns:a16="http://schemas.microsoft.com/office/drawing/2014/main" val="3928676114"/>
                  </a:ext>
                </a:extLst>
              </a:tr>
              <a:tr h="8390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Advanced </a:t>
                      </a:r>
                      <a:r>
                        <a:rPr lang="fr-FR" sz="1200" b="1"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Optimizer</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Collagène, peptide d’hibiscus, acide hyaluronique</a:t>
                      </a: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Effet lift, raffermissant, boost de fermeté</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Peaux relâchées</a:t>
                      </a: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Matin et/ou soir sous la crème</a:t>
                      </a: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Association avec la Crème Advanced </a:t>
                      </a:r>
                      <a:r>
                        <a:rPr lang="fr-FR" sz="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Optimizer</a:t>
                      </a: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pour un protocole fermeté optimisé.</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extLst>
                  <a:ext uri="{0D108BD9-81ED-4DB2-BD59-A6C34878D82A}">
                    <a16:rowId xmlns:a16="http://schemas.microsoft.com/office/drawing/2014/main" val="331965617"/>
                  </a:ext>
                </a:extLst>
              </a:tr>
              <a:tr h="10671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Elixir Vital</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Peptides de bourgeons de hêtre bio, huiles bio (soja, tournesol, maïs), niacinamide</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Revitalisant, nourrissant, réparateur, apaisant, hydratant</a:t>
                      </a: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Peaux fatiguées, stressées, ou altérées</a:t>
                      </a: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Matin et/ou soir, seul ou sous la crème</a:t>
                      </a: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Idéal en cure saisonnière ou après des agressions (stress, post-traitement)​.</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extLst>
                  <a:ext uri="{0D108BD9-81ED-4DB2-BD59-A6C34878D82A}">
                    <a16:rowId xmlns:a16="http://schemas.microsoft.com/office/drawing/2014/main" val="3985758120"/>
                  </a:ext>
                </a:extLst>
              </a:tr>
              <a:tr h="10671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Cellular Code</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Complexe </a:t>
                      </a:r>
                      <a:r>
                        <a:rPr lang="fr-FR" sz="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Cell-energy</a:t>
                      </a: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a:t>
                      </a:r>
                      <a:r>
                        <a:rPr lang="fr-FR" sz="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lipo</a:t>
                      </a: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-aminoacide, </a:t>
                      </a:r>
                      <a:r>
                        <a:rPr lang="fr-FR" sz="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baicaline</a:t>
                      </a: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D-ribose)</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Anti-âge global, régénération cellulaire, éclat, lissage des rides, fermeté</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Peaux matures</a:t>
                      </a: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Matin et/ou soir avant la crème</a:t>
                      </a: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Packaging </a:t>
                      </a:r>
                      <a:r>
                        <a:rPr lang="fr-FR" sz="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airless</a:t>
                      </a: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premium, </a:t>
                      </a:r>
                      <a:r>
                        <a:rPr lang="fr-FR" sz="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vegan</a:t>
                      </a: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sensorialité raffinée​.</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extLst>
                  <a:ext uri="{0D108BD9-81ED-4DB2-BD59-A6C34878D82A}">
                    <a16:rowId xmlns:a16="http://schemas.microsoft.com/office/drawing/2014/main" val="258238879"/>
                  </a:ext>
                </a:extLst>
              </a:tr>
              <a:tr h="873103">
                <a:tc>
                  <a:txBody>
                    <a:bodyPr/>
                    <a:lstStyle/>
                    <a:p>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Sérum C20</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Vitamine C stable (20%), cellules natives de curcuma et grenade, huile d’abricot bio</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Éclat, unification du teint, anti-âge, diminution des taches</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Tous types de peaux, y compris sensibles</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Matin et/ou soir, seul ou sous la crème</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Idéal en cure, haute tolérance, efficacité prouvée dès 5 jours​.</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extLst>
                  <a:ext uri="{0D108BD9-81ED-4DB2-BD59-A6C34878D82A}">
                    <a16:rowId xmlns:a16="http://schemas.microsoft.com/office/drawing/2014/main" val="2436475738"/>
                  </a:ext>
                </a:extLst>
              </a:tr>
              <a:tr h="8731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Sérum CBD</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CBD pur, cellules natives de lotus sacré, Reishi </a:t>
                      </a:r>
                      <a:r>
                        <a:rPr lang="fr-FR" sz="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adaptogène</a:t>
                      </a: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huiles bio (chanvre, Inca </a:t>
                      </a:r>
                      <a:r>
                        <a:rPr lang="fr-FR" sz="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Inchi</a:t>
                      </a: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Déstressant, lissant, </a:t>
                      </a:r>
                      <a:r>
                        <a:rPr lang="fr-FR" sz="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ré-harmonisant</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Tous types de peaux stressées</a:t>
                      </a: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Le soir, seul ou sous la crème</a:t>
                      </a: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Effet relaxant renforcé grâce à un massage avec les quartz </a:t>
                      </a:r>
                      <a:r>
                        <a:rPr lang="fr-FR" sz="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Yon</a:t>
                      </a: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-Ka​.</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extLst>
                  <a:ext uri="{0D108BD9-81ED-4DB2-BD59-A6C34878D82A}">
                    <a16:rowId xmlns:a16="http://schemas.microsoft.com/office/drawing/2014/main" val="4001718772"/>
                  </a:ext>
                </a:extLst>
              </a:tr>
            </a:tbl>
          </a:graphicData>
        </a:graphic>
      </p:graphicFrame>
      <p:sp>
        <p:nvSpPr>
          <p:cNvPr id="11" name="Titre 1">
            <a:extLst>
              <a:ext uri="{FF2B5EF4-FFF2-40B4-BE49-F238E27FC236}">
                <a16:creationId xmlns:a16="http://schemas.microsoft.com/office/drawing/2014/main" id="{D055784F-7864-5F24-9311-3A5131A89FF7}"/>
              </a:ext>
            </a:extLst>
          </p:cNvPr>
          <p:cNvSpPr>
            <a:spLocks noGrp="1"/>
          </p:cNvSpPr>
          <p:nvPr>
            <p:ph type="title"/>
          </p:nvPr>
        </p:nvSpPr>
        <p:spPr>
          <a:xfrm>
            <a:off x="838200" y="-446810"/>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Sérums YON-KA</a:t>
            </a:r>
          </a:p>
        </p:txBody>
      </p:sp>
    </p:spTree>
    <p:extLst>
      <p:ext uri="{BB962C8B-B14F-4D97-AF65-F5344CB8AC3E}">
        <p14:creationId xmlns:p14="http://schemas.microsoft.com/office/powerpoint/2010/main" val="1717440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09986C-8632-CBE5-43B5-BA9FBCFCF376}"/>
              </a:ext>
            </a:extLst>
          </p:cNvPr>
          <p:cNvSpPr>
            <a:spLocks noGrp="1"/>
          </p:cNvSpPr>
          <p:nvPr>
            <p:ph type="title"/>
          </p:nvPr>
        </p:nvSpPr>
        <p:spPr>
          <a:xfrm>
            <a:off x="838200" y="-108716"/>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Routine cosmétique</a:t>
            </a:r>
          </a:p>
        </p:txBody>
      </p:sp>
      <p:sp>
        <p:nvSpPr>
          <p:cNvPr id="3" name="ZoneTexte 2">
            <a:extLst>
              <a:ext uri="{FF2B5EF4-FFF2-40B4-BE49-F238E27FC236}">
                <a16:creationId xmlns:a16="http://schemas.microsoft.com/office/drawing/2014/main" id="{C06A390A-47E2-3D97-DB77-C69F4C7ED625}"/>
              </a:ext>
            </a:extLst>
          </p:cNvPr>
          <p:cNvSpPr txBox="1"/>
          <p:nvPr/>
        </p:nvSpPr>
        <p:spPr>
          <a:xfrm>
            <a:off x="66507" y="5080969"/>
            <a:ext cx="1797076" cy="510778"/>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DÉMAQUILLER / NETTOYER</a:t>
            </a:r>
          </a:p>
        </p:txBody>
      </p:sp>
      <p:sp>
        <p:nvSpPr>
          <p:cNvPr id="4" name="ZoneTexte 3">
            <a:extLst>
              <a:ext uri="{FF2B5EF4-FFF2-40B4-BE49-F238E27FC236}">
                <a16:creationId xmlns:a16="http://schemas.microsoft.com/office/drawing/2014/main" id="{8EAD0AC5-CFFE-6210-E627-3E7A8A62DE0A}"/>
              </a:ext>
            </a:extLst>
          </p:cNvPr>
          <p:cNvSpPr txBox="1"/>
          <p:nvPr/>
        </p:nvSpPr>
        <p:spPr>
          <a:xfrm>
            <a:off x="3218081" y="5091417"/>
            <a:ext cx="1980227"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LOTION</a:t>
            </a:r>
          </a:p>
        </p:txBody>
      </p:sp>
      <p:sp>
        <p:nvSpPr>
          <p:cNvPr id="5" name="ZoneTexte 4">
            <a:extLst>
              <a:ext uri="{FF2B5EF4-FFF2-40B4-BE49-F238E27FC236}">
                <a16:creationId xmlns:a16="http://schemas.microsoft.com/office/drawing/2014/main" id="{ADE2ABEC-096C-45ED-50CD-FB8FCEF810F8}"/>
              </a:ext>
            </a:extLst>
          </p:cNvPr>
          <p:cNvSpPr txBox="1"/>
          <p:nvPr/>
        </p:nvSpPr>
        <p:spPr>
          <a:xfrm>
            <a:off x="6552806" y="5091417"/>
            <a:ext cx="2231400"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SÉRUM</a:t>
            </a:r>
          </a:p>
        </p:txBody>
      </p:sp>
      <p:pic>
        <p:nvPicPr>
          <p:cNvPr id="6" name="Graphique 5" descr="Badge 1 avec un remplissage uni">
            <a:extLst>
              <a:ext uri="{FF2B5EF4-FFF2-40B4-BE49-F238E27FC236}">
                <a16:creationId xmlns:a16="http://schemas.microsoft.com/office/drawing/2014/main" id="{9F16F5A5-AF11-AB47-9B02-5ACAD5865E4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3901" y="4060922"/>
            <a:ext cx="914400" cy="914400"/>
          </a:xfrm>
          <a:prstGeom prst="rect">
            <a:avLst/>
          </a:prstGeom>
        </p:spPr>
      </p:pic>
      <p:pic>
        <p:nvPicPr>
          <p:cNvPr id="7" name="Graphique 6" descr="Badge avec un remplissage uni">
            <a:extLst>
              <a:ext uri="{FF2B5EF4-FFF2-40B4-BE49-F238E27FC236}">
                <a16:creationId xmlns:a16="http://schemas.microsoft.com/office/drawing/2014/main" id="{FF6D740A-D37F-4E7D-919B-C7CFA41F47D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750994" y="4063149"/>
            <a:ext cx="914400" cy="914400"/>
          </a:xfrm>
          <a:prstGeom prst="rect">
            <a:avLst/>
          </a:prstGeom>
        </p:spPr>
      </p:pic>
      <p:pic>
        <p:nvPicPr>
          <p:cNvPr id="8" name="Graphique 7" descr="Badge 3 avec un remplissage uni">
            <a:extLst>
              <a:ext uri="{FF2B5EF4-FFF2-40B4-BE49-F238E27FC236}">
                <a16:creationId xmlns:a16="http://schemas.microsoft.com/office/drawing/2014/main" id="{570C4E84-3F30-8669-4D1C-542023F92C6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211306" y="4060922"/>
            <a:ext cx="914400" cy="914400"/>
          </a:xfrm>
          <a:prstGeom prst="rect">
            <a:avLst/>
          </a:prstGeom>
        </p:spPr>
      </p:pic>
      <p:pic>
        <p:nvPicPr>
          <p:cNvPr id="1026" name="Picture 2" descr="Une image contenant dessin, art, croquis, noir et blanc&#10;&#10;Description générée automatiquement">
            <a:extLst>
              <a:ext uri="{FF2B5EF4-FFF2-40B4-BE49-F238E27FC236}">
                <a16:creationId xmlns:a16="http://schemas.microsoft.com/office/drawing/2014/main" id="{5EAFF609-E7E0-B3A4-FE6F-D2F7B2811B8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2357" t="52745" r="11833"/>
          <a:stretch/>
        </p:blipFill>
        <p:spPr bwMode="auto">
          <a:xfrm>
            <a:off x="152563" y="1944098"/>
            <a:ext cx="1797076" cy="186341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FAA13085-285D-3860-FBF6-6C2ED4DDFBC6}"/>
              </a:ext>
            </a:extLst>
          </p:cNvPr>
          <p:cNvPicPr>
            <a:picLocks noChangeAspect="1"/>
          </p:cNvPicPr>
          <p:nvPr/>
        </p:nvPicPr>
        <p:blipFill rotWithShape="1">
          <a:blip r:embed="rId10">
            <a:duotone>
              <a:prstClr val="black"/>
              <a:srgbClr val="6F798C">
                <a:tint val="45000"/>
                <a:satMod val="400000"/>
              </a:srgbClr>
            </a:duotone>
            <a:extLst>
              <a:ext uri="{BEBA8EAE-BF5A-486C-A8C5-ECC9F3942E4B}">
                <a14:imgProps xmlns:a14="http://schemas.microsoft.com/office/drawing/2010/main">
                  <a14:imgLayer r:embed="rId11">
                    <a14:imgEffect>
                      <a14:backgroundRemoval t="10000" b="90000" l="10000" r="90000">
                        <a14:foregroundMark x1="52830" y1="38230" x2="71226" y2="37853"/>
                        <a14:foregroundMark x1="51887" y1="20716" x2="56604" y2="14501"/>
                      </a14:backgroundRemoval>
                    </a14:imgEffect>
                    <a14:imgEffect>
                      <a14:saturation sat="0"/>
                    </a14:imgEffect>
                  </a14:imgLayer>
                </a14:imgProps>
              </a:ext>
            </a:extLst>
          </a:blip>
          <a:srcRect l="13213" t="8260" r="9499" b="7699"/>
          <a:stretch/>
        </p:blipFill>
        <p:spPr>
          <a:xfrm>
            <a:off x="7326411" y="1944098"/>
            <a:ext cx="684189" cy="1863413"/>
          </a:xfrm>
          <a:prstGeom prst="rect">
            <a:avLst/>
          </a:prstGeom>
          <a:ln>
            <a:noFill/>
          </a:ln>
        </p:spPr>
      </p:pic>
      <p:pic>
        <p:nvPicPr>
          <p:cNvPr id="14" name="Image 13">
            <a:extLst>
              <a:ext uri="{FF2B5EF4-FFF2-40B4-BE49-F238E27FC236}">
                <a16:creationId xmlns:a16="http://schemas.microsoft.com/office/drawing/2014/main" id="{CB703A60-5A9B-52AA-F3D9-A474825144E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609" b="93950" l="9066" r="93132">
                        <a14:foregroundMark x1="43407" y1="33096" x2="43407" y2="33096"/>
                        <a14:foregroundMark x1="9066" y1="64057" x2="9066" y2="64057"/>
                        <a14:foregroundMark x1="41484" y1="94306" x2="41484" y2="94306"/>
                        <a14:foregroundMark x1="82143" y1="41637" x2="82143" y2="41637"/>
                        <a14:foregroundMark x1="93132" y1="55872" x2="93132" y2="55872"/>
                      </a14:backgroundRemoval>
                    </a14:imgEffect>
                    <a14:imgEffect>
                      <a14:colorTemperature colorTemp="7200"/>
                    </a14:imgEffect>
                  </a14:imgLayer>
                </a14:imgProps>
              </a:ext>
            </a:extLst>
          </a:blip>
          <a:stretch>
            <a:fillRect/>
          </a:stretch>
        </p:blipFill>
        <p:spPr>
          <a:xfrm>
            <a:off x="9921910" y="1944098"/>
            <a:ext cx="2413816" cy="1863413"/>
          </a:xfrm>
          <a:prstGeom prst="rect">
            <a:avLst/>
          </a:prstGeom>
        </p:spPr>
      </p:pic>
      <p:sp>
        <p:nvSpPr>
          <p:cNvPr id="15" name="ZoneTexte 14">
            <a:extLst>
              <a:ext uri="{FF2B5EF4-FFF2-40B4-BE49-F238E27FC236}">
                <a16:creationId xmlns:a16="http://schemas.microsoft.com/office/drawing/2014/main" id="{A2C96AC9-FB90-46CB-BFC9-FB7A1F60A5E6}"/>
              </a:ext>
            </a:extLst>
          </p:cNvPr>
          <p:cNvSpPr txBox="1"/>
          <p:nvPr/>
        </p:nvSpPr>
        <p:spPr>
          <a:xfrm>
            <a:off x="10013119" y="5100015"/>
            <a:ext cx="2105814"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CRÈME + ÉCRAN SOLAIRE</a:t>
            </a:r>
          </a:p>
        </p:txBody>
      </p:sp>
      <p:pic>
        <p:nvPicPr>
          <p:cNvPr id="16" name="Graphique 15" descr="Badge 4 avec un remplissage uni">
            <a:extLst>
              <a:ext uri="{FF2B5EF4-FFF2-40B4-BE49-F238E27FC236}">
                <a16:creationId xmlns:a16="http://schemas.microsoft.com/office/drawing/2014/main" id="{5054B9D8-D430-44FF-F65C-B6576F03974C}"/>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0671618" y="4060922"/>
            <a:ext cx="914400" cy="914400"/>
          </a:xfrm>
          <a:prstGeom prst="rect">
            <a:avLst/>
          </a:prstGeom>
        </p:spPr>
      </p:pic>
      <p:pic>
        <p:nvPicPr>
          <p:cNvPr id="18" name="Image 17">
            <a:extLst>
              <a:ext uri="{FF2B5EF4-FFF2-40B4-BE49-F238E27FC236}">
                <a16:creationId xmlns:a16="http://schemas.microsoft.com/office/drawing/2014/main" id="{D499860C-9191-3588-0B06-1CDD9EDE2D7B}"/>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7468" b="91558" l="9402" r="89744">
                        <a14:foregroundMark x1="54701" y1="12013" x2="51282" y2="30195"/>
                        <a14:foregroundMark x1="52137" y1="81818" x2="49573" y2="89935"/>
                        <a14:foregroundMark x1="51282" y1="7468" x2="51282" y2="7468"/>
                        <a14:foregroundMark x1="61538" y1="91558" x2="61538" y2="91558"/>
                      </a14:backgroundRemoval>
                    </a14:imgEffect>
                  </a14:imgLayer>
                </a14:imgProps>
              </a:ext>
            </a:extLst>
          </a:blip>
          <a:stretch>
            <a:fillRect/>
          </a:stretch>
        </p:blipFill>
        <p:spPr>
          <a:xfrm>
            <a:off x="3741149" y="1448300"/>
            <a:ext cx="904535" cy="2381168"/>
          </a:xfrm>
          <a:prstGeom prst="rect">
            <a:avLst/>
          </a:prstGeom>
        </p:spPr>
      </p:pic>
      <p:sp>
        <p:nvSpPr>
          <p:cNvPr id="9" name="Rectangle 8">
            <a:extLst>
              <a:ext uri="{FF2B5EF4-FFF2-40B4-BE49-F238E27FC236}">
                <a16:creationId xmlns:a16="http://schemas.microsoft.com/office/drawing/2014/main" id="{18F95EDB-24FE-EB68-B000-6C557E55C4F0}"/>
              </a:ext>
            </a:extLst>
          </p:cNvPr>
          <p:cNvSpPr/>
          <p:nvPr/>
        </p:nvSpPr>
        <p:spPr>
          <a:xfrm>
            <a:off x="66507" y="5787116"/>
            <a:ext cx="1707932" cy="461665"/>
          </a:xfrm>
          <a:prstGeom prst="rect">
            <a:avLst/>
          </a:prstGeom>
        </p:spPr>
        <p:txBody>
          <a:bodyPr wrap="square">
            <a:spAutoFit/>
          </a:bodyPr>
          <a:lstStyle/>
          <a:p>
            <a:pPr algn="ctr" defTabSz="914381">
              <a:defRPr/>
            </a:pPr>
            <a:r>
              <a:rPr lang="fr-FR" sz="1200" b="1" dirty="0" err="1">
                <a:solidFill>
                  <a:prstClr val="black">
                    <a:lumMod val="75000"/>
                    <a:lumOff val="25000"/>
                  </a:prstClr>
                </a:solidFill>
                <a:latin typeface="Roboto Light" panose="02000000000000000000" pitchFamily="2" charset="0"/>
                <a:ea typeface="Roboto Light" panose="02000000000000000000" pitchFamily="2" charset="0"/>
              </a:rPr>
              <a:t>Assurer </a:t>
            </a:r>
            <a:r>
              <a:rPr lang="fr-FR" sz="1200" b="1" dirty="0">
                <a:solidFill>
                  <a:prstClr val="black">
                    <a:lumMod val="75000"/>
                    <a:lumOff val="25000"/>
                  </a:prstClr>
                </a:solidFill>
                <a:latin typeface="Roboto Light" panose="02000000000000000000" pitchFamily="2" charset="0"/>
                <a:ea typeface="Roboto Light" panose="02000000000000000000" pitchFamily="2" charset="0"/>
              </a:rPr>
              <a:t>la </a:t>
            </a:r>
            <a:r>
              <a:rPr lang="fr-FR" sz="1200" b="1" dirty="0" err="1">
                <a:solidFill>
                  <a:prstClr val="black">
                    <a:lumMod val="75000"/>
                    <a:lumOff val="25000"/>
                  </a:prstClr>
                </a:solidFill>
                <a:latin typeface="Roboto Light" panose="02000000000000000000" pitchFamily="2" charset="0"/>
                <a:ea typeface="Roboto Light" panose="02000000000000000000" pitchFamily="2" charset="0"/>
              </a:rPr>
              <a:t>capacité d'</a:t>
            </a:r>
            <a:r>
              <a:rPr lang="fr-FR" sz="1200" b="1" dirty="0">
                <a:solidFill>
                  <a:prstClr val="black">
                    <a:lumMod val="75000"/>
                    <a:lumOff val="25000"/>
                  </a:prstClr>
                </a:solidFill>
                <a:latin typeface="Roboto Light" panose="02000000000000000000" pitchFamily="2" charset="0"/>
                <a:ea typeface="Roboto Light" panose="02000000000000000000" pitchFamily="2" charset="0"/>
              </a:rPr>
              <a:t>absorption du </a:t>
            </a:r>
            <a:r>
              <a:rPr lang="fr-FR" sz="1200" b="1" dirty="0" err="1">
                <a:solidFill>
                  <a:prstClr val="black">
                    <a:lumMod val="75000"/>
                    <a:lumOff val="25000"/>
                  </a:prstClr>
                </a:solidFill>
                <a:latin typeface="Roboto Light" panose="02000000000000000000" pitchFamily="2" charset="0"/>
                <a:ea typeface="Roboto Light" panose="02000000000000000000" pitchFamily="2" charset="0"/>
              </a:rPr>
              <a:t>sérum</a:t>
            </a:r>
            <a:endParaRPr lang="fr-FR" sz="1200" b="1" dirty="0">
              <a:solidFill>
                <a:prstClr val="black">
                  <a:lumMod val="75000"/>
                  <a:lumOff val="25000"/>
                </a:prstClr>
              </a:solidFill>
              <a:latin typeface="Roboto Light" panose="02000000000000000000" pitchFamily="2" charset="0"/>
              <a:ea typeface="Roboto Light" panose="02000000000000000000" pitchFamily="2" charset="0"/>
            </a:endParaRPr>
          </a:p>
        </p:txBody>
      </p:sp>
      <p:sp>
        <p:nvSpPr>
          <p:cNvPr id="11" name="Rectangle 10">
            <a:extLst>
              <a:ext uri="{FF2B5EF4-FFF2-40B4-BE49-F238E27FC236}">
                <a16:creationId xmlns:a16="http://schemas.microsoft.com/office/drawing/2014/main" id="{ACDFFDDE-5D81-AE46-5F72-242578F5FC28}"/>
              </a:ext>
            </a:extLst>
          </p:cNvPr>
          <p:cNvSpPr/>
          <p:nvPr/>
        </p:nvSpPr>
        <p:spPr>
          <a:xfrm>
            <a:off x="3354228" y="5787116"/>
            <a:ext cx="1707932" cy="461665"/>
          </a:xfrm>
          <a:prstGeom prst="rect">
            <a:avLst/>
          </a:prstGeom>
        </p:spPr>
        <p:txBody>
          <a:bodyPr wrap="square">
            <a:spAutoFit/>
          </a:bodyPr>
          <a:lstStyle/>
          <a:p>
            <a:pPr algn="ctr" defTabSz="914381">
              <a:defRPr/>
            </a:pPr>
            <a:r>
              <a:rPr lang="fr-FR" sz="1200" b="1" dirty="0">
                <a:solidFill>
                  <a:prstClr val="black">
                    <a:lumMod val="75000"/>
                    <a:lumOff val="25000"/>
                  </a:prstClr>
                </a:solidFill>
                <a:latin typeface="Roboto Light" panose="02000000000000000000" pitchFamily="2" charset="0"/>
                <a:ea typeface="Roboto Light" panose="02000000000000000000" pitchFamily="2" charset="0"/>
              </a:rPr>
              <a:t>Optimiser la </a:t>
            </a:r>
            <a:r>
              <a:rPr lang="fr-FR" sz="1200" b="1" dirty="0" err="1">
                <a:solidFill>
                  <a:prstClr val="black">
                    <a:lumMod val="75000"/>
                    <a:lumOff val="25000"/>
                  </a:prstClr>
                </a:solidFill>
                <a:latin typeface="Roboto Light" panose="02000000000000000000" pitchFamily="2" charset="0"/>
                <a:ea typeface="Roboto Light" panose="02000000000000000000" pitchFamily="2" charset="0"/>
              </a:rPr>
              <a:t>pénétration</a:t>
            </a:r>
            <a:endParaRPr lang="fr-FR" sz="1200" b="1" dirty="0">
              <a:solidFill>
                <a:prstClr val="black">
                  <a:lumMod val="75000"/>
                  <a:lumOff val="25000"/>
                </a:prstClr>
              </a:solidFill>
              <a:latin typeface="Roboto Light" panose="02000000000000000000" pitchFamily="2" charset="0"/>
              <a:ea typeface="Roboto Light" panose="02000000000000000000" pitchFamily="2" charset="0"/>
            </a:endParaRPr>
          </a:p>
        </p:txBody>
      </p:sp>
      <p:sp>
        <p:nvSpPr>
          <p:cNvPr id="12" name="Rectangle 11">
            <a:extLst>
              <a:ext uri="{FF2B5EF4-FFF2-40B4-BE49-F238E27FC236}">
                <a16:creationId xmlns:a16="http://schemas.microsoft.com/office/drawing/2014/main" id="{78C86F50-DE3F-D1DF-D635-507FD50F3446}"/>
              </a:ext>
            </a:extLst>
          </p:cNvPr>
          <p:cNvSpPr/>
          <p:nvPr/>
        </p:nvSpPr>
        <p:spPr>
          <a:xfrm>
            <a:off x="6366933" y="5787116"/>
            <a:ext cx="2675467" cy="1015663"/>
          </a:xfrm>
          <a:prstGeom prst="rect">
            <a:avLst/>
          </a:prstGeom>
        </p:spPr>
        <p:txBody>
          <a:bodyPr wrap="square">
            <a:spAutoFit/>
          </a:bodyPr>
          <a:lstStyle/>
          <a:p>
            <a:pPr algn="just" defTabSz="914381">
              <a:defRPr/>
            </a:pPr>
            <a:r>
              <a:rPr lang="en-US" sz="1200" b="1" dirty="0">
                <a:solidFill>
                  <a:prstClr val="black">
                    <a:lumMod val="75000"/>
                    <a:lumOff val="25000"/>
                  </a:prstClr>
                </a:solidFill>
                <a:latin typeface="Roboto Light" panose="02000000000000000000" pitchFamily="2" charset="0"/>
                <a:ea typeface="Roboto Light" panose="02000000000000000000" pitchFamily="2" charset="0"/>
              </a:rPr>
              <a:t>Massez délicatement le produit sur votre peau en effectuant des mouvements ascendants sur chaque partie du visage et du cou jusqu'à ce qu'il soit complètement absorbé.</a:t>
            </a:r>
            <a:endParaRPr lang="fr-FR" sz="1200" b="1" dirty="0">
              <a:solidFill>
                <a:prstClr val="black">
                  <a:lumMod val="75000"/>
                  <a:lumOff val="25000"/>
                </a:prstClr>
              </a:solidFill>
              <a:latin typeface="Roboto Light" panose="02000000000000000000" pitchFamily="2" charset="0"/>
              <a:ea typeface="Roboto Light" panose="02000000000000000000" pitchFamily="2" charset="0"/>
            </a:endParaRPr>
          </a:p>
        </p:txBody>
      </p:sp>
      <p:sp>
        <p:nvSpPr>
          <p:cNvPr id="13" name="Rectangle 12">
            <a:extLst>
              <a:ext uri="{FF2B5EF4-FFF2-40B4-BE49-F238E27FC236}">
                <a16:creationId xmlns:a16="http://schemas.microsoft.com/office/drawing/2014/main" id="{E454B820-2FFA-A6A8-9F8F-258C14F1D961}"/>
              </a:ext>
            </a:extLst>
          </p:cNvPr>
          <p:cNvSpPr/>
          <p:nvPr/>
        </p:nvSpPr>
        <p:spPr>
          <a:xfrm>
            <a:off x="10013118" y="5785058"/>
            <a:ext cx="2231400" cy="1015663"/>
          </a:xfrm>
          <a:prstGeom prst="rect">
            <a:avLst/>
          </a:prstGeom>
        </p:spPr>
        <p:txBody>
          <a:bodyPr wrap="square">
            <a:spAutoFit/>
          </a:bodyPr>
          <a:lstStyle/>
          <a:p>
            <a:pPr algn="just" defTabSz="914381">
              <a:defRPr/>
            </a:pPr>
            <a:r>
              <a:rPr lang="en-US" sz="1200" b="1" dirty="0">
                <a:solidFill>
                  <a:prstClr val="black">
                    <a:lumMod val="75000"/>
                    <a:lumOff val="25000"/>
                  </a:prstClr>
                </a:solidFill>
                <a:latin typeface="Roboto Light" panose="02000000000000000000" pitchFamily="2" charset="0"/>
                <a:ea typeface="Roboto Light" panose="02000000000000000000" pitchFamily="2" charset="0"/>
              </a:rPr>
              <a:t>Protéger la peau des agressions extérieures, limiter la déshydratation cutanée et fixer les ingrédients clés du sérum dans la peau.</a:t>
            </a:r>
            <a:endParaRPr lang="fr-FR" sz="1200" b="1" dirty="0">
              <a:solidFill>
                <a:prstClr val="black">
                  <a:lumMod val="75000"/>
                  <a:lumOff val="25000"/>
                </a:prstClr>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84868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5565C38-68AC-6118-BFCD-89F6D78513F9}"/>
              </a:ext>
            </a:extLst>
          </p:cNvPr>
          <p:cNvSpPr>
            <a:spLocks noGrp="1"/>
          </p:cNvSpPr>
          <p:nvPr>
            <p:ph type="title"/>
          </p:nvPr>
        </p:nvSpPr>
        <p:spPr>
          <a:xfrm>
            <a:off x="838200" y="0"/>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Témoignages </a:t>
            </a:r>
            <a:br>
              <a:rPr lang="fr-FR" sz="2800" dirty="0">
                <a:latin typeface="KyivType Sans2" panose="00000500000000000000" pitchFamily="50" charset="0"/>
              </a:rPr>
            </a:br>
            <a:r>
              <a:rPr lang="fr-FR" sz="2800" dirty="0">
                <a:latin typeface="KyivType Sans2" panose="00000500000000000000" pitchFamily="50" charset="0"/>
              </a:rPr>
              <a:t>de l’équipe formation YON-KA</a:t>
            </a:r>
          </a:p>
        </p:txBody>
      </p:sp>
      <p:sp>
        <p:nvSpPr>
          <p:cNvPr id="7" name="Google Shape;809;p78">
            <a:extLst>
              <a:ext uri="{FF2B5EF4-FFF2-40B4-BE49-F238E27FC236}">
                <a16:creationId xmlns:a16="http://schemas.microsoft.com/office/drawing/2014/main" id="{C72AEEAF-5947-3C82-A29A-0DDE449B056F}"/>
              </a:ext>
            </a:extLst>
          </p:cNvPr>
          <p:cNvSpPr txBox="1"/>
          <p:nvPr/>
        </p:nvSpPr>
        <p:spPr>
          <a:xfrm>
            <a:off x="3209824" y="2879592"/>
            <a:ext cx="8678441" cy="1733639"/>
          </a:xfrm>
          <a:prstGeom prst="rect">
            <a:avLst/>
          </a:prstGeom>
          <a:noFill/>
          <a:ln>
            <a:noFill/>
          </a:ln>
        </p:spPr>
        <p:txBody>
          <a:bodyPr spcFirstLastPara="1" wrap="square" lIns="91433" tIns="45700" rIns="91433" bIns="45700" anchor="t" anchorCtr="0">
            <a:spAutoFit/>
          </a:bodyPr>
          <a:lstStyle/>
          <a:p>
            <a:pPr marL="279393">
              <a:buClr>
                <a:srgbClr val="00B050"/>
              </a:buClr>
              <a:buSzPts val="1300"/>
            </a:pPr>
            <a:r>
              <a:rPr lang="en" sz="1733" dirty="0">
                <a:solidFill>
                  <a:srgbClr val="3A3838"/>
                </a:solidFill>
                <a:latin typeface="Roboto Light"/>
                <a:ea typeface="Roboto Light"/>
                <a:cs typeface="Roboto Light"/>
                <a:sym typeface="Roboto Light"/>
              </a:rPr>
              <a:t>MON DUO CHOUCHOU : SERUM C20 + NUDE PERFECT</a:t>
            </a:r>
          </a:p>
          <a:p>
            <a:pPr marL="279393">
              <a:buClr>
                <a:srgbClr val="00B050"/>
              </a:buClr>
              <a:buSzPts val="1300"/>
            </a:pPr>
            <a:endParaRPr lang="en" sz="1733" dirty="0">
              <a:solidFill>
                <a:srgbClr val="3A3838"/>
              </a:solidFill>
              <a:latin typeface="Roboto Light"/>
              <a:ea typeface="Roboto Light"/>
              <a:cs typeface="Roboto Light"/>
              <a:sym typeface="Roboto Light"/>
            </a:endParaRPr>
          </a:p>
          <a:p>
            <a:pPr marL="279393" algn="just">
              <a:buClr>
                <a:srgbClr val="00B050"/>
              </a:buClr>
              <a:buSzPts val="1300"/>
            </a:pPr>
            <a:r>
              <a:rPr lang="fr-FR" i="1" dirty="0">
                <a:solidFill>
                  <a:srgbClr val="3A3838"/>
                </a:solidFill>
                <a:latin typeface="Roboto Light"/>
                <a:ea typeface="Roboto Light"/>
                <a:cs typeface="Roboto Light"/>
                <a:sym typeface="Roboto Light"/>
              </a:rPr>
              <a:t>J’adore prendre le temps de masser le </a:t>
            </a:r>
            <a:r>
              <a:rPr lang="fr-FR" b="1" i="1" dirty="0">
                <a:solidFill>
                  <a:srgbClr val="3A3838"/>
                </a:solidFill>
                <a:latin typeface="Roboto Light"/>
                <a:ea typeface="Roboto Light"/>
                <a:cs typeface="Roboto Light"/>
                <a:sym typeface="Roboto Light"/>
              </a:rPr>
              <a:t>SERUM C20 </a:t>
            </a:r>
            <a:r>
              <a:rPr lang="fr-FR" i="1" dirty="0">
                <a:solidFill>
                  <a:srgbClr val="3A3838"/>
                </a:solidFill>
                <a:latin typeface="Roboto Light"/>
                <a:ea typeface="Roboto Light"/>
                <a:cs typeface="Roboto Light"/>
                <a:sym typeface="Roboto Light"/>
              </a:rPr>
              <a:t>avec les quartz de massage. Gros + pour l’odeur d’orange douce délicieuse. Le </a:t>
            </a:r>
            <a:r>
              <a:rPr lang="fr-FR" b="1" i="1" dirty="0">
                <a:solidFill>
                  <a:srgbClr val="3A3838"/>
                </a:solidFill>
                <a:latin typeface="Roboto Light"/>
                <a:ea typeface="Roboto Light"/>
                <a:cs typeface="Roboto Light"/>
                <a:sym typeface="Roboto Light"/>
              </a:rPr>
              <a:t>NUDE PERFECT </a:t>
            </a:r>
            <a:r>
              <a:rPr lang="fr-FR" i="1" dirty="0">
                <a:solidFill>
                  <a:srgbClr val="3A3838"/>
                </a:solidFill>
                <a:latin typeface="Roboto Light"/>
                <a:ea typeface="Roboto Light"/>
                <a:cs typeface="Roboto Light"/>
                <a:sym typeface="Roboto Light"/>
              </a:rPr>
              <a:t>me permet de matifier mon </a:t>
            </a:r>
            <a:r>
              <a:rPr lang="fr-FR" i="1" dirty="0" err="1">
                <a:solidFill>
                  <a:srgbClr val="3A3838"/>
                </a:solidFill>
                <a:latin typeface="Roboto Light"/>
                <a:ea typeface="Roboto Light"/>
                <a:cs typeface="Roboto Light"/>
                <a:sym typeface="Roboto Light"/>
              </a:rPr>
              <a:t>oleo</a:t>
            </a:r>
            <a:r>
              <a:rPr lang="fr-FR" i="1" dirty="0">
                <a:solidFill>
                  <a:srgbClr val="3A3838"/>
                </a:solidFill>
                <a:latin typeface="Roboto Light"/>
                <a:ea typeface="Roboto Light"/>
                <a:cs typeface="Roboto Light"/>
                <a:sym typeface="Roboto Light"/>
              </a:rPr>
              <a:t> </a:t>
            </a:r>
            <a:r>
              <a:rPr lang="fr-FR" i="1" dirty="0" err="1">
                <a:solidFill>
                  <a:srgbClr val="3A3838"/>
                </a:solidFill>
                <a:latin typeface="Roboto Light"/>
                <a:ea typeface="Roboto Light"/>
                <a:cs typeface="Roboto Light"/>
                <a:sym typeface="Roboto Light"/>
              </a:rPr>
              <a:t>serum</a:t>
            </a:r>
            <a:r>
              <a:rPr lang="fr-FR" i="1" dirty="0">
                <a:solidFill>
                  <a:srgbClr val="3A3838"/>
                </a:solidFill>
                <a:latin typeface="Roboto Light"/>
                <a:ea typeface="Roboto Light"/>
                <a:cs typeface="Roboto Light"/>
                <a:sym typeface="Roboto Light"/>
              </a:rPr>
              <a:t> + avoir une protection optimale contre les agressions extérieures</a:t>
            </a:r>
            <a:endParaRPr i="1" dirty="0">
              <a:solidFill>
                <a:srgbClr val="3A3838"/>
              </a:solidFill>
              <a:latin typeface="Roboto Light"/>
              <a:ea typeface="Roboto Light"/>
              <a:cs typeface="Roboto Light"/>
              <a:sym typeface="Roboto Light"/>
            </a:endParaRPr>
          </a:p>
        </p:txBody>
      </p:sp>
      <p:sp>
        <p:nvSpPr>
          <p:cNvPr id="11" name="Rectangle 10">
            <a:extLst>
              <a:ext uri="{FF2B5EF4-FFF2-40B4-BE49-F238E27FC236}">
                <a16:creationId xmlns:a16="http://schemas.microsoft.com/office/drawing/2014/main" id="{72FFDEFB-15A7-705A-3776-7B739361D177}"/>
              </a:ext>
            </a:extLst>
          </p:cNvPr>
          <p:cNvSpPr/>
          <p:nvPr/>
        </p:nvSpPr>
        <p:spPr>
          <a:xfrm>
            <a:off x="0" y="0"/>
            <a:ext cx="2638269"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Visage humain, verres, personne, sourire&#10;&#10;Description générée automatiquement">
            <a:extLst>
              <a:ext uri="{FF2B5EF4-FFF2-40B4-BE49-F238E27FC236}">
                <a16:creationId xmlns:a16="http://schemas.microsoft.com/office/drawing/2014/main" id="{7F25BA4B-A4B0-2741-656A-DE20BFB31201}"/>
              </a:ext>
            </a:extLst>
          </p:cNvPr>
          <p:cNvPicPr>
            <a:picLocks noChangeAspect="1"/>
          </p:cNvPicPr>
          <p:nvPr/>
        </p:nvPicPr>
        <p:blipFill rotWithShape="1">
          <a:blip r:embed="rId3"/>
          <a:srcRect l="14300" r="13086"/>
          <a:stretch/>
        </p:blipFill>
        <p:spPr>
          <a:xfrm>
            <a:off x="303735" y="12264"/>
            <a:ext cx="2204178" cy="2867328"/>
          </a:xfrm>
          <a:prstGeom prst="rect">
            <a:avLst/>
          </a:prstGeom>
        </p:spPr>
      </p:pic>
      <p:sp>
        <p:nvSpPr>
          <p:cNvPr id="6" name="ZoneTexte 5">
            <a:extLst>
              <a:ext uri="{FF2B5EF4-FFF2-40B4-BE49-F238E27FC236}">
                <a16:creationId xmlns:a16="http://schemas.microsoft.com/office/drawing/2014/main" id="{25460942-9766-B9AC-CC6B-EF7887FD846C}"/>
              </a:ext>
            </a:extLst>
          </p:cNvPr>
          <p:cNvSpPr txBox="1"/>
          <p:nvPr/>
        </p:nvSpPr>
        <p:spPr>
          <a:xfrm>
            <a:off x="424721" y="2787258"/>
            <a:ext cx="1666217" cy="1021556"/>
          </a:xfrm>
          <a:prstGeom prst="roundRect">
            <a:avLst/>
          </a:prstGeom>
          <a:noFill/>
          <a:ln w="3175">
            <a:noFill/>
          </a:ln>
        </p:spPr>
        <p:txBody>
          <a:bodyPr wrap="square" rtlCol="0">
            <a:spAutoFit/>
          </a:bodyPr>
          <a:lstStyle/>
          <a:p>
            <a:pPr algn="ctr"/>
            <a:r>
              <a:rPr lang="fr-FR" sz="5400" dirty="0">
                <a:solidFill>
                  <a:schemeClr val="bg1">
                    <a:lumMod val="50000"/>
                  </a:schemeClr>
                </a:solidFill>
                <a:latin typeface="Rastanty Cortez" panose="020F0502020204030204" pitchFamily="2" charset="0"/>
                <a:ea typeface="Roboto Light" panose="02000000000000000000" pitchFamily="2" charset="0"/>
              </a:rPr>
              <a:t>Apolline</a:t>
            </a:r>
          </a:p>
        </p:txBody>
      </p:sp>
      <p:pic>
        <p:nvPicPr>
          <p:cNvPr id="9" name="Image 8">
            <a:extLst>
              <a:ext uri="{FF2B5EF4-FFF2-40B4-BE49-F238E27FC236}">
                <a16:creationId xmlns:a16="http://schemas.microsoft.com/office/drawing/2014/main" id="{ABAC2B50-A5AE-A7C1-2B67-D3C0F6663737}"/>
              </a:ext>
            </a:extLst>
          </p:cNvPr>
          <p:cNvPicPr>
            <a:picLocks noChangeAspect="1"/>
          </p:cNvPicPr>
          <p:nvPr/>
        </p:nvPicPr>
        <p:blipFill rotWithShape="1">
          <a:blip r:embed="rId4"/>
          <a:srcRect l="2571" r="48730"/>
          <a:stretch/>
        </p:blipFill>
        <p:spPr>
          <a:xfrm>
            <a:off x="0" y="3799673"/>
            <a:ext cx="2638269" cy="3046063"/>
          </a:xfrm>
          <a:prstGeom prst="rect">
            <a:avLst/>
          </a:prstGeom>
        </p:spPr>
      </p:pic>
      <p:sp>
        <p:nvSpPr>
          <p:cNvPr id="12" name="ZoneTexte 11">
            <a:extLst>
              <a:ext uri="{FF2B5EF4-FFF2-40B4-BE49-F238E27FC236}">
                <a16:creationId xmlns:a16="http://schemas.microsoft.com/office/drawing/2014/main" id="{56613735-F3D1-95B7-EE96-C3116527372D}"/>
              </a:ext>
            </a:extLst>
          </p:cNvPr>
          <p:cNvSpPr txBox="1"/>
          <p:nvPr/>
        </p:nvSpPr>
        <p:spPr>
          <a:xfrm>
            <a:off x="1998233" y="873702"/>
            <a:ext cx="2638269" cy="2902863"/>
          </a:xfrm>
          <a:prstGeom prst="roundRect">
            <a:avLst/>
          </a:prstGeom>
          <a:noFill/>
          <a:ln w="3175">
            <a:noFill/>
          </a:ln>
        </p:spPr>
        <p:txBody>
          <a:bodyPr wrap="square" rtlCol="0">
            <a:spAutoFit/>
          </a:bodyPr>
          <a:lstStyle/>
          <a:p>
            <a:pPr algn="ctr"/>
            <a:r>
              <a:rPr lang="fr-FR" sz="16600" b="1" dirty="0">
                <a:solidFill>
                  <a:srgbClr val="DCD7FA"/>
                </a:solidFill>
                <a:latin typeface="Castellar" panose="020A0402060406010301" pitchFamily="18" charset="0"/>
                <a:ea typeface="Roboto Light" panose="02000000000000000000" pitchFamily="2" charset="0"/>
              </a:rPr>
              <a:t>«</a:t>
            </a:r>
          </a:p>
        </p:txBody>
      </p:sp>
      <p:sp>
        <p:nvSpPr>
          <p:cNvPr id="13" name="ZoneTexte 12">
            <a:extLst>
              <a:ext uri="{FF2B5EF4-FFF2-40B4-BE49-F238E27FC236}">
                <a16:creationId xmlns:a16="http://schemas.microsoft.com/office/drawing/2014/main" id="{AF488CE9-8C63-8E15-6E17-84BD9A6D7842}"/>
              </a:ext>
            </a:extLst>
          </p:cNvPr>
          <p:cNvSpPr txBox="1"/>
          <p:nvPr/>
        </p:nvSpPr>
        <p:spPr>
          <a:xfrm>
            <a:off x="4636502" y="4044057"/>
            <a:ext cx="2638269" cy="2902863"/>
          </a:xfrm>
          <a:prstGeom prst="roundRect">
            <a:avLst/>
          </a:prstGeom>
          <a:noFill/>
          <a:ln w="3175">
            <a:noFill/>
          </a:ln>
        </p:spPr>
        <p:txBody>
          <a:bodyPr wrap="square" rtlCol="0">
            <a:spAutoFit/>
          </a:bodyPr>
          <a:lstStyle/>
          <a:p>
            <a:pPr algn="ctr"/>
            <a:r>
              <a:rPr lang="fr-FR" sz="16600" b="1" dirty="0">
                <a:solidFill>
                  <a:srgbClr val="DCD7FA"/>
                </a:solidFill>
                <a:latin typeface="Castellar" panose="020A0402060406010301" pitchFamily="18" charset="0"/>
                <a:ea typeface="Roboto Light" panose="02000000000000000000" pitchFamily="2" charset="0"/>
              </a:rPr>
              <a:t> »</a:t>
            </a:r>
          </a:p>
        </p:txBody>
      </p:sp>
    </p:spTree>
    <p:extLst>
      <p:ext uri="{BB962C8B-B14F-4D97-AF65-F5344CB8AC3E}">
        <p14:creationId xmlns:p14="http://schemas.microsoft.com/office/powerpoint/2010/main" val="2676799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5565C38-68AC-6118-BFCD-89F6D78513F9}"/>
              </a:ext>
            </a:extLst>
          </p:cNvPr>
          <p:cNvSpPr>
            <a:spLocks noGrp="1"/>
          </p:cNvSpPr>
          <p:nvPr>
            <p:ph type="title"/>
          </p:nvPr>
        </p:nvSpPr>
        <p:spPr>
          <a:xfrm>
            <a:off x="838200" y="0"/>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Témoignages </a:t>
            </a:r>
            <a:br>
              <a:rPr lang="fr-FR" sz="2800" dirty="0">
                <a:latin typeface="KyivType Sans2" panose="00000500000000000000" pitchFamily="50" charset="0"/>
              </a:rPr>
            </a:br>
            <a:r>
              <a:rPr lang="fr-FR" sz="2800" dirty="0">
                <a:latin typeface="KyivType Sans2" panose="00000500000000000000" pitchFamily="50" charset="0"/>
              </a:rPr>
              <a:t>de l’équipe formation YON-KA</a:t>
            </a:r>
          </a:p>
        </p:txBody>
      </p:sp>
      <p:sp>
        <p:nvSpPr>
          <p:cNvPr id="7" name="Google Shape;809;p78">
            <a:extLst>
              <a:ext uri="{FF2B5EF4-FFF2-40B4-BE49-F238E27FC236}">
                <a16:creationId xmlns:a16="http://schemas.microsoft.com/office/drawing/2014/main" id="{C72AEEAF-5947-3C82-A29A-0DDE449B056F}"/>
              </a:ext>
            </a:extLst>
          </p:cNvPr>
          <p:cNvSpPr txBox="1"/>
          <p:nvPr/>
        </p:nvSpPr>
        <p:spPr>
          <a:xfrm>
            <a:off x="3209824" y="2879592"/>
            <a:ext cx="8678441" cy="2010638"/>
          </a:xfrm>
          <a:prstGeom prst="rect">
            <a:avLst/>
          </a:prstGeom>
          <a:noFill/>
          <a:ln>
            <a:noFill/>
          </a:ln>
        </p:spPr>
        <p:txBody>
          <a:bodyPr spcFirstLastPara="1" wrap="square" lIns="91433" tIns="45700" rIns="91433" bIns="45700" anchor="t" anchorCtr="0">
            <a:spAutoFit/>
          </a:bodyPr>
          <a:lstStyle/>
          <a:p>
            <a:pPr marL="279393">
              <a:buClr>
                <a:srgbClr val="00B050"/>
              </a:buClr>
              <a:buSzPts val="1300"/>
            </a:pPr>
            <a:r>
              <a:rPr lang="en" sz="1733" dirty="0">
                <a:solidFill>
                  <a:srgbClr val="3A3838"/>
                </a:solidFill>
                <a:latin typeface="Roboto Light"/>
                <a:ea typeface="Roboto Light"/>
                <a:cs typeface="Roboto Light"/>
                <a:sym typeface="Roboto Light"/>
              </a:rPr>
              <a:t>MON DUO DU SOIR : SERUM </a:t>
            </a:r>
            <a:r>
              <a:rPr lang="fr-FR" sz="1733" dirty="0">
                <a:solidFill>
                  <a:srgbClr val="3A3838"/>
                </a:solidFill>
                <a:latin typeface="Roboto Light"/>
                <a:ea typeface="Roboto Light"/>
                <a:cs typeface="Roboto Light"/>
                <a:sym typeface="Roboto Light"/>
              </a:rPr>
              <a:t>CBD + PHYTO 52</a:t>
            </a:r>
          </a:p>
          <a:p>
            <a:pPr marL="279393">
              <a:buClr>
                <a:srgbClr val="00B050"/>
              </a:buClr>
              <a:buSzPts val="1300"/>
            </a:pPr>
            <a:endParaRPr lang="en" sz="1733" dirty="0">
              <a:solidFill>
                <a:srgbClr val="3A3838"/>
              </a:solidFill>
              <a:latin typeface="Roboto Light"/>
              <a:ea typeface="Roboto Light"/>
              <a:cs typeface="Roboto Light"/>
              <a:sym typeface="Roboto Light"/>
            </a:endParaRPr>
          </a:p>
          <a:p>
            <a:pPr marL="279393" algn="just">
              <a:buClr>
                <a:srgbClr val="00B050"/>
              </a:buClr>
              <a:buSzPts val="1300"/>
            </a:pPr>
            <a:r>
              <a:rPr lang="fr-FR" i="1" dirty="0">
                <a:solidFill>
                  <a:srgbClr val="3A3838"/>
                </a:solidFill>
                <a:latin typeface="Roboto Light"/>
                <a:ea typeface="Roboto Light"/>
                <a:cs typeface="Roboto Light"/>
                <a:sym typeface="Roboto Light"/>
              </a:rPr>
              <a:t>Ma peau a besoin de confort le soir, le </a:t>
            </a:r>
            <a:r>
              <a:rPr lang="fr-FR" b="1" i="1" dirty="0">
                <a:solidFill>
                  <a:srgbClr val="3A3838"/>
                </a:solidFill>
                <a:latin typeface="Roboto Light"/>
                <a:ea typeface="Roboto Light"/>
                <a:cs typeface="Roboto Light"/>
                <a:sym typeface="Roboto Light"/>
              </a:rPr>
              <a:t>SERUM CBD </a:t>
            </a:r>
            <a:r>
              <a:rPr lang="fr-FR" i="1" dirty="0">
                <a:solidFill>
                  <a:srgbClr val="3A3838"/>
                </a:solidFill>
                <a:latin typeface="Roboto Light"/>
                <a:ea typeface="Roboto Light"/>
                <a:cs typeface="Roboto Light"/>
                <a:sym typeface="Roboto Light"/>
              </a:rPr>
              <a:t>et sa texture oléo sérum est parfaite pour bien l’hydrater et lui apporter le confort nécessaire.</a:t>
            </a:r>
          </a:p>
          <a:p>
            <a:pPr marL="279393" algn="just">
              <a:buClr>
                <a:srgbClr val="00B050"/>
              </a:buClr>
              <a:buSzPts val="1300"/>
            </a:pPr>
            <a:r>
              <a:rPr lang="fr-FR" i="1" dirty="0">
                <a:solidFill>
                  <a:srgbClr val="3A3838"/>
                </a:solidFill>
                <a:latin typeface="Roboto Light"/>
                <a:ea typeface="Roboto Light"/>
                <a:cs typeface="Roboto Light"/>
                <a:sym typeface="Roboto Light"/>
              </a:rPr>
              <a:t>Il permet d’apaiser aussi les inflammations de ma peau et la rend plus lisse.</a:t>
            </a:r>
          </a:p>
          <a:p>
            <a:pPr marL="279393" algn="just">
              <a:buClr>
                <a:srgbClr val="00B050"/>
              </a:buClr>
              <a:buSzPts val="1300"/>
            </a:pPr>
            <a:r>
              <a:rPr lang="fr-FR" i="1" dirty="0">
                <a:solidFill>
                  <a:srgbClr val="3A3838"/>
                </a:solidFill>
                <a:latin typeface="Roboto Light"/>
                <a:ea typeface="Roboto Light"/>
                <a:cs typeface="Roboto Light"/>
                <a:sym typeface="Roboto Light"/>
              </a:rPr>
              <a:t>La sensorialité de la crème </a:t>
            </a:r>
            <a:r>
              <a:rPr lang="fr-FR" b="1" i="1" dirty="0">
                <a:solidFill>
                  <a:srgbClr val="3A3838"/>
                </a:solidFill>
                <a:latin typeface="Roboto Light"/>
                <a:ea typeface="Roboto Light"/>
                <a:cs typeface="Roboto Light"/>
                <a:sym typeface="Roboto Light"/>
              </a:rPr>
              <a:t>PHYTO 52 </a:t>
            </a:r>
            <a:r>
              <a:rPr lang="fr-FR" i="1" dirty="0">
                <a:solidFill>
                  <a:srgbClr val="3A3838"/>
                </a:solidFill>
                <a:latin typeface="Roboto Light"/>
                <a:ea typeface="Roboto Light"/>
                <a:cs typeface="Roboto Light"/>
                <a:sym typeface="Roboto Light"/>
              </a:rPr>
              <a:t>me détend le soir avant d’aller me coucher, et agit sur mes grains de </a:t>
            </a:r>
            <a:r>
              <a:rPr lang="fr-FR" i="1" dirty="0" err="1">
                <a:solidFill>
                  <a:srgbClr val="3A3838"/>
                </a:solidFill>
                <a:latin typeface="Roboto Light"/>
                <a:ea typeface="Roboto Light"/>
                <a:cs typeface="Roboto Light"/>
                <a:sym typeface="Roboto Light"/>
              </a:rPr>
              <a:t>milium</a:t>
            </a:r>
            <a:r>
              <a:rPr lang="fr-FR" i="1" dirty="0">
                <a:solidFill>
                  <a:srgbClr val="3A3838"/>
                </a:solidFill>
                <a:latin typeface="Roboto Light"/>
                <a:ea typeface="Roboto Light"/>
                <a:cs typeface="Roboto Light"/>
                <a:sym typeface="Roboto Light"/>
              </a:rPr>
              <a:t>.</a:t>
            </a:r>
          </a:p>
        </p:txBody>
      </p:sp>
      <p:sp>
        <p:nvSpPr>
          <p:cNvPr id="11" name="Rectangle 10">
            <a:extLst>
              <a:ext uri="{FF2B5EF4-FFF2-40B4-BE49-F238E27FC236}">
                <a16:creationId xmlns:a16="http://schemas.microsoft.com/office/drawing/2014/main" id="{72FFDEFB-15A7-705A-3776-7B739361D177}"/>
              </a:ext>
            </a:extLst>
          </p:cNvPr>
          <p:cNvSpPr/>
          <p:nvPr/>
        </p:nvSpPr>
        <p:spPr>
          <a:xfrm>
            <a:off x="0" y="0"/>
            <a:ext cx="2638269"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25460942-9766-B9AC-CC6B-EF7887FD846C}"/>
              </a:ext>
            </a:extLst>
          </p:cNvPr>
          <p:cNvSpPr txBox="1"/>
          <p:nvPr/>
        </p:nvSpPr>
        <p:spPr>
          <a:xfrm>
            <a:off x="424721" y="2787258"/>
            <a:ext cx="1666217" cy="1021556"/>
          </a:xfrm>
          <a:prstGeom prst="roundRect">
            <a:avLst/>
          </a:prstGeom>
          <a:noFill/>
          <a:ln w="3175">
            <a:noFill/>
          </a:ln>
        </p:spPr>
        <p:txBody>
          <a:bodyPr wrap="square" rtlCol="0">
            <a:spAutoFit/>
          </a:bodyPr>
          <a:lstStyle/>
          <a:p>
            <a:pPr algn="ctr"/>
            <a:r>
              <a:rPr lang="fr-FR" sz="5400" dirty="0">
                <a:solidFill>
                  <a:schemeClr val="bg1">
                    <a:lumMod val="50000"/>
                  </a:schemeClr>
                </a:solidFill>
                <a:latin typeface="Rastanty Cortez" panose="020F0502020204030204" pitchFamily="2" charset="0"/>
                <a:ea typeface="Roboto Light" panose="02000000000000000000" pitchFamily="2" charset="0"/>
              </a:rPr>
              <a:t>Marie</a:t>
            </a:r>
          </a:p>
        </p:txBody>
      </p:sp>
      <p:sp>
        <p:nvSpPr>
          <p:cNvPr id="12" name="ZoneTexte 11">
            <a:extLst>
              <a:ext uri="{FF2B5EF4-FFF2-40B4-BE49-F238E27FC236}">
                <a16:creationId xmlns:a16="http://schemas.microsoft.com/office/drawing/2014/main" id="{56613735-F3D1-95B7-EE96-C3116527372D}"/>
              </a:ext>
            </a:extLst>
          </p:cNvPr>
          <p:cNvSpPr txBox="1"/>
          <p:nvPr/>
        </p:nvSpPr>
        <p:spPr>
          <a:xfrm>
            <a:off x="1998233" y="873702"/>
            <a:ext cx="2638269" cy="2902863"/>
          </a:xfrm>
          <a:prstGeom prst="roundRect">
            <a:avLst/>
          </a:prstGeom>
          <a:noFill/>
          <a:ln w="3175">
            <a:noFill/>
          </a:ln>
        </p:spPr>
        <p:txBody>
          <a:bodyPr wrap="square" rtlCol="0">
            <a:spAutoFit/>
          </a:bodyPr>
          <a:lstStyle/>
          <a:p>
            <a:pPr algn="ctr"/>
            <a:r>
              <a:rPr lang="fr-FR" sz="16600" b="1" dirty="0">
                <a:solidFill>
                  <a:srgbClr val="DCD7FA"/>
                </a:solidFill>
                <a:latin typeface="Castellar" panose="020A0402060406010301" pitchFamily="18" charset="0"/>
                <a:ea typeface="Roboto Light" panose="02000000000000000000" pitchFamily="2" charset="0"/>
              </a:rPr>
              <a:t>«</a:t>
            </a:r>
          </a:p>
        </p:txBody>
      </p:sp>
      <p:sp>
        <p:nvSpPr>
          <p:cNvPr id="13" name="ZoneTexte 12">
            <a:extLst>
              <a:ext uri="{FF2B5EF4-FFF2-40B4-BE49-F238E27FC236}">
                <a16:creationId xmlns:a16="http://schemas.microsoft.com/office/drawing/2014/main" id="{AF488CE9-8C63-8E15-6E17-84BD9A6D7842}"/>
              </a:ext>
            </a:extLst>
          </p:cNvPr>
          <p:cNvSpPr txBox="1"/>
          <p:nvPr/>
        </p:nvSpPr>
        <p:spPr>
          <a:xfrm>
            <a:off x="6538874" y="4044057"/>
            <a:ext cx="2638269" cy="2902863"/>
          </a:xfrm>
          <a:prstGeom prst="roundRect">
            <a:avLst/>
          </a:prstGeom>
          <a:noFill/>
          <a:ln w="3175">
            <a:noFill/>
          </a:ln>
        </p:spPr>
        <p:txBody>
          <a:bodyPr wrap="square" rtlCol="0">
            <a:spAutoFit/>
          </a:bodyPr>
          <a:lstStyle/>
          <a:p>
            <a:pPr algn="ctr"/>
            <a:r>
              <a:rPr lang="fr-FR" sz="16600" b="1" dirty="0">
                <a:solidFill>
                  <a:srgbClr val="DCD7FA"/>
                </a:solidFill>
                <a:latin typeface="Castellar" panose="020A0402060406010301" pitchFamily="18" charset="0"/>
                <a:ea typeface="Roboto Light" panose="02000000000000000000" pitchFamily="2" charset="0"/>
              </a:rPr>
              <a:t> »</a:t>
            </a:r>
          </a:p>
        </p:txBody>
      </p:sp>
      <p:pic>
        <p:nvPicPr>
          <p:cNvPr id="10" name="Image 9">
            <a:extLst>
              <a:ext uri="{FF2B5EF4-FFF2-40B4-BE49-F238E27FC236}">
                <a16:creationId xmlns:a16="http://schemas.microsoft.com/office/drawing/2014/main" id="{A5C1FB34-1A2D-53E0-DD47-3314122021F8}"/>
              </a:ext>
            </a:extLst>
          </p:cNvPr>
          <p:cNvPicPr>
            <a:picLocks noChangeAspect="1"/>
          </p:cNvPicPr>
          <p:nvPr/>
        </p:nvPicPr>
        <p:blipFill rotWithShape="1">
          <a:blip r:embed="rId3"/>
          <a:srcRect l="51250"/>
          <a:stretch/>
        </p:blipFill>
        <p:spPr>
          <a:xfrm>
            <a:off x="-8462" y="3776565"/>
            <a:ext cx="2638269" cy="3042923"/>
          </a:xfrm>
          <a:prstGeom prst="rect">
            <a:avLst/>
          </a:prstGeom>
        </p:spPr>
      </p:pic>
    </p:spTree>
    <p:extLst>
      <p:ext uri="{BB962C8B-B14F-4D97-AF65-F5344CB8AC3E}">
        <p14:creationId xmlns:p14="http://schemas.microsoft.com/office/powerpoint/2010/main" val="1121870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5565C38-68AC-6118-BFCD-89F6D78513F9}"/>
              </a:ext>
            </a:extLst>
          </p:cNvPr>
          <p:cNvSpPr>
            <a:spLocks noGrp="1"/>
          </p:cNvSpPr>
          <p:nvPr>
            <p:ph type="title"/>
          </p:nvPr>
        </p:nvSpPr>
        <p:spPr>
          <a:xfrm>
            <a:off x="838200" y="0"/>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Témoignages </a:t>
            </a:r>
            <a:br>
              <a:rPr lang="fr-FR" sz="2800" dirty="0">
                <a:latin typeface="KyivType Sans2" panose="00000500000000000000" pitchFamily="50" charset="0"/>
              </a:rPr>
            </a:br>
            <a:r>
              <a:rPr lang="fr-FR" sz="2800" dirty="0">
                <a:latin typeface="KyivType Sans2" panose="00000500000000000000" pitchFamily="50" charset="0"/>
              </a:rPr>
              <a:t>de l’équipe formation YON-KA</a:t>
            </a:r>
          </a:p>
        </p:txBody>
      </p:sp>
      <p:sp>
        <p:nvSpPr>
          <p:cNvPr id="7" name="Google Shape;809;p78">
            <a:extLst>
              <a:ext uri="{FF2B5EF4-FFF2-40B4-BE49-F238E27FC236}">
                <a16:creationId xmlns:a16="http://schemas.microsoft.com/office/drawing/2014/main" id="{C72AEEAF-5947-3C82-A29A-0DDE449B056F}"/>
              </a:ext>
            </a:extLst>
          </p:cNvPr>
          <p:cNvSpPr txBox="1"/>
          <p:nvPr/>
        </p:nvSpPr>
        <p:spPr>
          <a:xfrm>
            <a:off x="3209824" y="2879592"/>
            <a:ext cx="8678441" cy="2841635"/>
          </a:xfrm>
          <a:prstGeom prst="rect">
            <a:avLst/>
          </a:prstGeom>
          <a:noFill/>
          <a:ln>
            <a:noFill/>
          </a:ln>
        </p:spPr>
        <p:txBody>
          <a:bodyPr spcFirstLastPara="1" wrap="square" lIns="91433" tIns="45700" rIns="91433" bIns="45700" anchor="t" anchorCtr="0">
            <a:spAutoFit/>
          </a:bodyPr>
          <a:lstStyle/>
          <a:p>
            <a:pPr marL="279393">
              <a:buClr>
                <a:srgbClr val="00B050"/>
              </a:buClr>
              <a:buSzPts val="1300"/>
            </a:pPr>
            <a:r>
              <a:rPr lang="en" sz="1733" dirty="0">
                <a:solidFill>
                  <a:srgbClr val="3A3838"/>
                </a:solidFill>
                <a:latin typeface="Roboto Light"/>
                <a:ea typeface="Roboto Light"/>
                <a:cs typeface="Roboto Light"/>
                <a:sym typeface="Roboto Light"/>
              </a:rPr>
              <a:t>MON DUO RÉCONFORT : ELIXIR VITAL</a:t>
            </a:r>
            <a:r>
              <a:rPr lang="fr-FR" sz="1733" dirty="0">
                <a:solidFill>
                  <a:srgbClr val="3A3838"/>
                </a:solidFill>
                <a:latin typeface="Roboto Light"/>
                <a:ea typeface="Roboto Light"/>
                <a:cs typeface="Roboto Light"/>
                <a:sym typeface="Roboto Light"/>
              </a:rPr>
              <a:t> + CREME HYDRA N°1</a:t>
            </a:r>
          </a:p>
          <a:p>
            <a:pPr marL="279393">
              <a:buClr>
                <a:srgbClr val="00B050"/>
              </a:buClr>
              <a:buSzPts val="1300"/>
            </a:pPr>
            <a:endParaRPr lang="en" sz="1733" dirty="0">
              <a:solidFill>
                <a:srgbClr val="3A3838"/>
              </a:solidFill>
              <a:latin typeface="Roboto Light"/>
              <a:ea typeface="Roboto Light"/>
              <a:cs typeface="Roboto Light"/>
              <a:sym typeface="Roboto Light"/>
            </a:endParaRPr>
          </a:p>
          <a:p>
            <a:pPr marL="279393" algn="just">
              <a:buClr>
                <a:srgbClr val="00B050"/>
              </a:buClr>
              <a:buSzPts val="1300"/>
            </a:pPr>
            <a:r>
              <a:rPr lang="fr-FR" i="1" dirty="0">
                <a:solidFill>
                  <a:srgbClr val="3A3838"/>
                </a:solidFill>
                <a:latin typeface="Roboto Light"/>
                <a:ea typeface="Roboto Light"/>
                <a:cs typeface="Roboto Light"/>
                <a:sym typeface="Roboto Light"/>
              </a:rPr>
              <a:t>Avec le froid qui arrive petit à petit, </a:t>
            </a:r>
            <a:r>
              <a:rPr lang="fr-FR" b="1" i="1" dirty="0">
                <a:solidFill>
                  <a:srgbClr val="3A3838"/>
                </a:solidFill>
                <a:latin typeface="Roboto Light"/>
                <a:ea typeface="Roboto Light"/>
                <a:cs typeface="Roboto Light"/>
                <a:sym typeface="Roboto Light"/>
              </a:rPr>
              <a:t>l'ÉLIXIR VITAL </a:t>
            </a:r>
            <a:r>
              <a:rPr lang="fr-FR" i="1" dirty="0">
                <a:solidFill>
                  <a:srgbClr val="3A3838"/>
                </a:solidFill>
                <a:latin typeface="Roboto Light"/>
                <a:ea typeface="Roboto Light"/>
                <a:cs typeface="Roboto Light"/>
                <a:sym typeface="Roboto Light"/>
              </a:rPr>
              <a:t>est mon allié idéal contre les possibles déséquilibres dus aux changements climatiques, il évite la réaction en chaîne de déshydratation, sècheresse, sensibilité puis boutons.</a:t>
            </a:r>
          </a:p>
          <a:p>
            <a:pPr marL="279393" algn="just">
              <a:buClr>
                <a:srgbClr val="00B050"/>
              </a:buClr>
              <a:buSzPts val="1300"/>
            </a:pPr>
            <a:r>
              <a:rPr lang="fr-FR" i="1" dirty="0">
                <a:solidFill>
                  <a:srgbClr val="3A3838"/>
                </a:solidFill>
                <a:latin typeface="Roboto Light"/>
                <a:ea typeface="Roboto Light"/>
                <a:cs typeface="Roboto Light"/>
                <a:sym typeface="Roboto Light"/>
              </a:rPr>
              <a:t>Lorsque ma peau va mieux je change pour le SÉRUM HYDRA N°1 le matin et le SÉRUM CBD le soir toujours associé à la </a:t>
            </a:r>
            <a:r>
              <a:rPr lang="fr-FR" b="1" i="1" dirty="0">
                <a:solidFill>
                  <a:srgbClr val="3A3838"/>
                </a:solidFill>
                <a:latin typeface="Roboto Light"/>
                <a:ea typeface="Roboto Light"/>
                <a:cs typeface="Roboto Light"/>
                <a:sym typeface="Roboto Light"/>
              </a:rPr>
              <a:t>CRÈME HYDRA N°1</a:t>
            </a:r>
            <a:r>
              <a:rPr lang="fr-FR" i="1" dirty="0">
                <a:solidFill>
                  <a:srgbClr val="3A3838"/>
                </a:solidFill>
                <a:latin typeface="Roboto Light"/>
                <a:ea typeface="Roboto Light"/>
                <a:cs typeface="Roboto Light"/>
                <a:sym typeface="Roboto Light"/>
              </a:rPr>
              <a:t>. Cette routine me permet de maintenir ma peau hydratée et prévenir les déséquilibres liés au stress quotient.</a:t>
            </a:r>
          </a:p>
          <a:p>
            <a:pPr marL="279393" algn="just">
              <a:buClr>
                <a:srgbClr val="00B050"/>
              </a:buClr>
              <a:buSzPts val="1300"/>
            </a:pPr>
            <a:r>
              <a:rPr lang="fr-FR" i="1" dirty="0">
                <a:solidFill>
                  <a:srgbClr val="3A3838"/>
                </a:solidFill>
                <a:latin typeface="Roboto Light"/>
                <a:ea typeface="Roboto Light"/>
                <a:cs typeface="Roboto Light"/>
                <a:sym typeface="Roboto Light"/>
              </a:rPr>
              <a:t>Grâce à cette routine, j'arrive à garder ma peau équilibrer toute l'année.</a:t>
            </a:r>
          </a:p>
        </p:txBody>
      </p:sp>
      <p:sp>
        <p:nvSpPr>
          <p:cNvPr id="11" name="Rectangle 10">
            <a:extLst>
              <a:ext uri="{FF2B5EF4-FFF2-40B4-BE49-F238E27FC236}">
                <a16:creationId xmlns:a16="http://schemas.microsoft.com/office/drawing/2014/main" id="{72FFDEFB-15A7-705A-3776-7B739361D177}"/>
              </a:ext>
            </a:extLst>
          </p:cNvPr>
          <p:cNvSpPr/>
          <p:nvPr/>
        </p:nvSpPr>
        <p:spPr>
          <a:xfrm>
            <a:off x="0" y="0"/>
            <a:ext cx="2638269"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25460942-9766-B9AC-CC6B-EF7887FD846C}"/>
              </a:ext>
            </a:extLst>
          </p:cNvPr>
          <p:cNvSpPr txBox="1"/>
          <p:nvPr/>
        </p:nvSpPr>
        <p:spPr>
          <a:xfrm>
            <a:off x="424721" y="2787258"/>
            <a:ext cx="1666217" cy="1021556"/>
          </a:xfrm>
          <a:prstGeom prst="roundRect">
            <a:avLst/>
          </a:prstGeom>
          <a:noFill/>
          <a:ln w="3175">
            <a:noFill/>
          </a:ln>
        </p:spPr>
        <p:txBody>
          <a:bodyPr wrap="square" rtlCol="0">
            <a:spAutoFit/>
          </a:bodyPr>
          <a:lstStyle/>
          <a:p>
            <a:pPr algn="ctr"/>
            <a:r>
              <a:rPr lang="fr-FR" sz="5400" dirty="0">
                <a:solidFill>
                  <a:schemeClr val="bg1">
                    <a:lumMod val="50000"/>
                  </a:schemeClr>
                </a:solidFill>
                <a:latin typeface="Rastanty Cortez" panose="020F0502020204030204" pitchFamily="2" charset="0"/>
                <a:ea typeface="Roboto Light" panose="02000000000000000000" pitchFamily="2" charset="0"/>
              </a:rPr>
              <a:t>Noémie</a:t>
            </a:r>
          </a:p>
        </p:txBody>
      </p:sp>
      <p:sp>
        <p:nvSpPr>
          <p:cNvPr id="12" name="ZoneTexte 11">
            <a:extLst>
              <a:ext uri="{FF2B5EF4-FFF2-40B4-BE49-F238E27FC236}">
                <a16:creationId xmlns:a16="http://schemas.microsoft.com/office/drawing/2014/main" id="{56613735-F3D1-95B7-EE96-C3116527372D}"/>
              </a:ext>
            </a:extLst>
          </p:cNvPr>
          <p:cNvSpPr txBox="1"/>
          <p:nvPr/>
        </p:nvSpPr>
        <p:spPr>
          <a:xfrm>
            <a:off x="1998233" y="873702"/>
            <a:ext cx="2638269" cy="2902863"/>
          </a:xfrm>
          <a:prstGeom prst="roundRect">
            <a:avLst/>
          </a:prstGeom>
          <a:noFill/>
          <a:ln w="3175">
            <a:noFill/>
          </a:ln>
        </p:spPr>
        <p:txBody>
          <a:bodyPr wrap="square" rtlCol="0">
            <a:spAutoFit/>
          </a:bodyPr>
          <a:lstStyle/>
          <a:p>
            <a:pPr algn="ctr"/>
            <a:r>
              <a:rPr lang="fr-FR" sz="16600" b="1" dirty="0">
                <a:solidFill>
                  <a:srgbClr val="DCD7FA"/>
                </a:solidFill>
                <a:latin typeface="Castellar" panose="020A0402060406010301" pitchFamily="18" charset="0"/>
                <a:ea typeface="Roboto Light" panose="02000000000000000000" pitchFamily="2" charset="0"/>
              </a:rPr>
              <a:t>«</a:t>
            </a:r>
          </a:p>
        </p:txBody>
      </p:sp>
      <p:sp>
        <p:nvSpPr>
          <p:cNvPr id="13" name="ZoneTexte 12">
            <a:extLst>
              <a:ext uri="{FF2B5EF4-FFF2-40B4-BE49-F238E27FC236}">
                <a16:creationId xmlns:a16="http://schemas.microsoft.com/office/drawing/2014/main" id="{AF488CE9-8C63-8E15-6E17-84BD9A6D7842}"/>
              </a:ext>
            </a:extLst>
          </p:cNvPr>
          <p:cNvSpPr txBox="1"/>
          <p:nvPr/>
        </p:nvSpPr>
        <p:spPr>
          <a:xfrm>
            <a:off x="9553731" y="4589488"/>
            <a:ext cx="2638269" cy="2902863"/>
          </a:xfrm>
          <a:prstGeom prst="roundRect">
            <a:avLst/>
          </a:prstGeom>
          <a:noFill/>
          <a:ln w="3175">
            <a:noFill/>
          </a:ln>
        </p:spPr>
        <p:txBody>
          <a:bodyPr wrap="square" rtlCol="0">
            <a:spAutoFit/>
          </a:bodyPr>
          <a:lstStyle/>
          <a:p>
            <a:pPr algn="ctr"/>
            <a:r>
              <a:rPr lang="fr-FR" sz="16600" b="1" dirty="0">
                <a:solidFill>
                  <a:srgbClr val="DCD7FA"/>
                </a:solidFill>
                <a:latin typeface="Castellar" panose="020A0402060406010301" pitchFamily="18" charset="0"/>
                <a:ea typeface="Roboto Light" panose="02000000000000000000" pitchFamily="2" charset="0"/>
              </a:rPr>
              <a:t> »</a:t>
            </a:r>
          </a:p>
        </p:txBody>
      </p:sp>
      <p:pic>
        <p:nvPicPr>
          <p:cNvPr id="2" name="Image 1" descr="Une image contenant texte, affaires de toilette, Soin de la peau, Produits de beauté&#10;&#10;Description générée automatiquement">
            <a:extLst>
              <a:ext uri="{FF2B5EF4-FFF2-40B4-BE49-F238E27FC236}">
                <a16:creationId xmlns:a16="http://schemas.microsoft.com/office/drawing/2014/main" id="{287D546E-AEB7-FEA6-9AF7-19F510A210E0}"/>
              </a:ext>
            </a:extLst>
          </p:cNvPr>
          <p:cNvPicPr>
            <a:picLocks noChangeAspect="1"/>
          </p:cNvPicPr>
          <p:nvPr/>
        </p:nvPicPr>
        <p:blipFill rotWithShape="1">
          <a:blip r:embed="rId3">
            <a:extLst>
              <a:ext uri="{28A0092B-C50C-407E-A947-70E740481C1C}">
                <a14:useLocalDpi xmlns:a14="http://schemas.microsoft.com/office/drawing/2010/main" val="0"/>
              </a:ext>
            </a:extLst>
          </a:blip>
          <a:srcRect l="2348" r="48980"/>
          <a:stretch/>
        </p:blipFill>
        <p:spPr>
          <a:xfrm>
            <a:off x="-8462" y="3714362"/>
            <a:ext cx="2638269" cy="3047796"/>
          </a:xfrm>
          <a:prstGeom prst="rect">
            <a:avLst/>
          </a:prstGeom>
        </p:spPr>
      </p:pic>
      <p:pic>
        <p:nvPicPr>
          <p:cNvPr id="5" name="Image 4" descr="Une image contenant Visage humain, personne, sourire, habits&#10;&#10;Description générée automatiquement">
            <a:extLst>
              <a:ext uri="{FF2B5EF4-FFF2-40B4-BE49-F238E27FC236}">
                <a16:creationId xmlns:a16="http://schemas.microsoft.com/office/drawing/2014/main" id="{06849FDF-CE84-8C59-D3BC-6E538DBA9C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328" y="453967"/>
            <a:ext cx="1699612" cy="2268512"/>
          </a:xfrm>
          <a:prstGeom prst="rect">
            <a:avLst/>
          </a:prstGeom>
        </p:spPr>
      </p:pic>
    </p:spTree>
    <p:extLst>
      <p:ext uri="{BB962C8B-B14F-4D97-AF65-F5344CB8AC3E}">
        <p14:creationId xmlns:p14="http://schemas.microsoft.com/office/powerpoint/2010/main" val="1979706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5565C38-68AC-6118-BFCD-89F6D78513F9}"/>
              </a:ext>
            </a:extLst>
          </p:cNvPr>
          <p:cNvSpPr>
            <a:spLocks noGrp="1"/>
          </p:cNvSpPr>
          <p:nvPr>
            <p:ph type="title"/>
          </p:nvPr>
        </p:nvSpPr>
        <p:spPr>
          <a:xfrm>
            <a:off x="838200" y="0"/>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Témoignages </a:t>
            </a:r>
            <a:br>
              <a:rPr lang="fr-FR" sz="2800" dirty="0">
                <a:latin typeface="KyivType Sans2" panose="00000500000000000000" pitchFamily="50" charset="0"/>
              </a:rPr>
            </a:br>
            <a:r>
              <a:rPr lang="fr-FR" sz="2800" dirty="0">
                <a:latin typeface="KyivType Sans2" panose="00000500000000000000" pitchFamily="50" charset="0"/>
              </a:rPr>
              <a:t>de l’équipe formation YON-KA</a:t>
            </a:r>
          </a:p>
        </p:txBody>
      </p:sp>
      <p:sp>
        <p:nvSpPr>
          <p:cNvPr id="7" name="Google Shape;809;p78">
            <a:extLst>
              <a:ext uri="{FF2B5EF4-FFF2-40B4-BE49-F238E27FC236}">
                <a16:creationId xmlns:a16="http://schemas.microsoft.com/office/drawing/2014/main" id="{C72AEEAF-5947-3C82-A29A-0DDE449B056F}"/>
              </a:ext>
            </a:extLst>
          </p:cNvPr>
          <p:cNvSpPr txBox="1"/>
          <p:nvPr/>
        </p:nvSpPr>
        <p:spPr>
          <a:xfrm>
            <a:off x="3209824" y="2879592"/>
            <a:ext cx="8678441" cy="3395633"/>
          </a:xfrm>
          <a:prstGeom prst="rect">
            <a:avLst/>
          </a:prstGeom>
          <a:noFill/>
          <a:ln>
            <a:noFill/>
          </a:ln>
        </p:spPr>
        <p:txBody>
          <a:bodyPr spcFirstLastPara="1" wrap="square" lIns="91433" tIns="45700" rIns="91433" bIns="45700" anchor="t" anchorCtr="0">
            <a:spAutoFit/>
          </a:bodyPr>
          <a:lstStyle/>
          <a:p>
            <a:pPr marL="279393">
              <a:buClr>
                <a:srgbClr val="00B050"/>
              </a:buClr>
              <a:buSzPts val="1300"/>
            </a:pPr>
            <a:r>
              <a:rPr lang="en" sz="1733" dirty="0">
                <a:solidFill>
                  <a:srgbClr val="3A3838"/>
                </a:solidFill>
                <a:latin typeface="Roboto Light"/>
                <a:ea typeface="Roboto Light"/>
                <a:cs typeface="Roboto Light"/>
                <a:sym typeface="Roboto Light"/>
              </a:rPr>
              <a:t>MON DUO RÉÉQUILIBRANT : ELIXIR VITAL</a:t>
            </a:r>
            <a:r>
              <a:rPr lang="fr-FR" sz="1733" dirty="0">
                <a:solidFill>
                  <a:srgbClr val="3A3838"/>
                </a:solidFill>
                <a:latin typeface="Roboto Light"/>
                <a:ea typeface="Roboto Light"/>
                <a:cs typeface="Roboto Light"/>
                <a:sym typeface="Roboto Light"/>
              </a:rPr>
              <a:t> + CRÈME SENSITIVE ANTI-ROUGEURS</a:t>
            </a:r>
          </a:p>
          <a:p>
            <a:pPr marL="279393">
              <a:buClr>
                <a:srgbClr val="00B050"/>
              </a:buClr>
              <a:buSzPts val="1300"/>
            </a:pPr>
            <a:endParaRPr lang="en" sz="1733" dirty="0">
              <a:solidFill>
                <a:srgbClr val="3A3838"/>
              </a:solidFill>
              <a:latin typeface="Roboto Light"/>
              <a:ea typeface="Roboto Light"/>
              <a:cs typeface="Roboto Light"/>
              <a:sym typeface="Roboto Light"/>
            </a:endParaRPr>
          </a:p>
          <a:p>
            <a:pPr marL="279393" algn="just">
              <a:buClr>
                <a:srgbClr val="00B050"/>
              </a:buClr>
              <a:buSzPts val="1300"/>
            </a:pPr>
            <a:r>
              <a:rPr lang="fr-FR" i="1" dirty="0">
                <a:solidFill>
                  <a:srgbClr val="3A3838"/>
                </a:solidFill>
                <a:latin typeface="Roboto Light"/>
                <a:ea typeface="Roboto Light"/>
                <a:cs typeface="Roboto Light"/>
                <a:sym typeface="Roboto Light"/>
              </a:rPr>
              <a:t>J’applique le sérum seul le soir, et sous la crème le matin. Contrairement à mes craintes, </a:t>
            </a:r>
            <a:r>
              <a:rPr lang="fr-FR" b="1" i="1" dirty="0">
                <a:solidFill>
                  <a:srgbClr val="3A3838"/>
                </a:solidFill>
                <a:latin typeface="Roboto Light"/>
                <a:ea typeface="Roboto Light"/>
                <a:cs typeface="Roboto Light"/>
                <a:sym typeface="Roboto Light"/>
              </a:rPr>
              <a:t>l’ÉLIXIR VITAL </a:t>
            </a:r>
            <a:r>
              <a:rPr lang="fr-FR" i="1" dirty="0">
                <a:solidFill>
                  <a:srgbClr val="3A3838"/>
                </a:solidFill>
                <a:latin typeface="Roboto Light"/>
                <a:ea typeface="Roboto Light"/>
                <a:cs typeface="Roboto Light"/>
                <a:sym typeface="Roboto Light"/>
              </a:rPr>
              <a:t>n’est pas du tout trop gras : l’équilibre entre la phase aqueuse et huileuse est très agréable. Le confort après application est immédiat, et la texture n’est pas trop riche.</a:t>
            </a:r>
          </a:p>
          <a:p>
            <a:pPr marL="279393" algn="just">
              <a:buClr>
                <a:srgbClr val="00B050"/>
              </a:buClr>
              <a:buSzPts val="1300"/>
            </a:pPr>
            <a:r>
              <a:rPr lang="fr-FR" i="1" dirty="0">
                <a:solidFill>
                  <a:srgbClr val="3A3838"/>
                </a:solidFill>
                <a:latin typeface="Roboto Light"/>
                <a:ea typeface="Roboto Light"/>
                <a:cs typeface="Roboto Light"/>
                <a:sym typeface="Roboto Light"/>
              </a:rPr>
              <a:t>À ce jour, ma peau présente moins de déséquilibres : elle est nette, confortable, et mes rougeurs ainsi que ma sensibilité cutanée se sont nettement améliorées. Le matin j’applique la crème </a:t>
            </a:r>
            <a:r>
              <a:rPr lang="fr-FR" b="1" i="1" dirty="0">
                <a:solidFill>
                  <a:srgbClr val="3A3838"/>
                </a:solidFill>
                <a:latin typeface="Roboto Light"/>
                <a:ea typeface="Roboto Light"/>
                <a:cs typeface="Roboto Light"/>
                <a:sym typeface="Roboto Light"/>
              </a:rPr>
              <a:t>SENSITIVE ANTI-ROUGEURS </a:t>
            </a:r>
            <a:r>
              <a:rPr lang="fr-FR" i="1" dirty="0">
                <a:solidFill>
                  <a:srgbClr val="3A3838"/>
                </a:solidFill>
                <a:latin typeface="Roboto Light"/>
                <a:ea typeface="Roboto Light"/>
                <a:cs typeface="Roboto Light"/>
                <a:sym typeface="Roboto Light"/>
              </a:rPr>
              <a:t>seule ou en base avant mon fond de teint. Cela permet d’atténuer visiblement les rougeurs et d’unifier mon teint pour une base harmonieuse.</a:t>
            </a:r>
          </a:p>
          <a:p>
            <a:pPr marL="279393" algn="just">
              <a:buClr>
                <a:srgbClr val="00B050"/>
              </a:buClr>
              <a:buSzPts val="1300"/>
            </a:pPr>
            <a:endParaRPr lang="fr-FR" i="1" dirty="0">
              <a:solidFill>
                <a:srgbClr val="3A3838"/>
              </a:solidFill>
              <a:latin typeface="Roboto Light"/>
              <a:ea typeface="Roboto Light"/>
              <a:cs typeface="Roboto Light"/>
              <a:sym typeface="Roboto Light"/>
            </a:endParaRPr>
          </a:p>
        </p:txBody>
      </p:sp>
      <p:sp>
        <p:nvSpPr>
          <p:cNvPr id="11" name="Rectangle 10">
            <a:extLst>
              <a:ext uri="{FF2B5EF4-FFF2-40B4-BE49-F238E27FC236}">
                <a16:creationId xmlns:a16="http://schemas.microsoft.com/office/drawing/2014/main" id="{72FFDEFB-15A7-705A-3776-7B739361D177}"/>
              </a:ext>
            </a:extLst>
          </p:cNvPr>
          <p:cNvSpPr/>
          <p:nvPr/>
        </p:nvSpPr>
        <p:spPr>
          <a:xfrm>
            <a:off x="0" y="0"/>
            <a:ext cx="2638269"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56613735-F3D1-95B7-EE96-C3116527372D}"/>
              </a:ext>
            </a:extLst>
          </p:cNvPr>
          <p:cNvSpPr txBox="1"/>
          <p:nvPr/>
        </p:nvSpPr>
        <p:spPr>
          <a:xfrm>
            <a:off x="1998233" y="873702"/>
            <a:ext cx="2638269" cy="2902863"/>
          </a:xfrm>
          <a:prstGeom prst="roundRect">
            <a:avLst/>
          </a:prstGeom>
          <a:noFill/>
          <a:ln w="3175">
            <a:noFill/>
          </a:ln>
        </p:spPr>
        <p:txBody>
          <a:bodyPr wrap="square" rtlCol="0">
            <a:spAutoFit/>
          </a:bodyPr>
          <a:lstStyle/>
          <a:p>
            <a:pPr algn="ctr"/>
            <a:r>
              <a:rPr lang="fr-FR" sz="16600" b="1" dirty="0">
                <a:solidFill>
                  <a:srgbClr val="DCD7FA"/>
                </a:solidFill>
                <a:latin typeface="Castellar" panose="020A0402060406010301" pitchFamily="18" charset="0"/>
                <a:ea typeface="Roboto Light" panose="02000000000000000000" pitchFamily="2" charset="0"/>
              </a:rPr>
              <a:t>«</a:t>
            </a:r>
          </a:p>
        </p:txBody>
      </p:sp>
      <p:sp>
        <p:nvSpPr>
          <p:cNvPr id="13" name="ZoneTexte 12">
            <a:extLst>
              <a:ext uri="{FF2B5EF4-FFF2-40B4-BE49-F238E27FC236}">
                <a16:creationId xmlns:a16="http://schemas.microsoft.com/office/drawing/2014/main" id="{AF488CE9-8C63-8E15-6E17-84BD9A6D7842}"/>
              </a:ext>
            </a:extLst>
          </p:cNvPr>
          <p:cNvSpPr txBox="1"/>
          <p:nvPr/>
        </p:nvSpPr>
        <p:spPr>
          <a:xfrm>
            <a:off x="7392421" y="4935855"/>
            <a:ext cx="2638269" cy="2902863"/>
          </a:xfrm>
          <a:prstGeom prst="roundRect">
            <a:avLst/>
          </a:prstGeom>
          <a:noFill/>
          <a:ln w="3175">
            <a:noFill/>
          </a:ln>
        </p:spPr>
        <p:txBody>
          <a:bodyPr wrap="square" rtlCol="0">
            <a:spAutoFit/>
          </a:bodyPr>
          <a:lstStyle/>
          <a:p>
            <a:pPr algn="ctr"/>
            <a:r>
              <a:rPr lang="fr-FR" sz="16600" b="1" dirty="0">
                <a:solidFill>
                  <a:srgbClr val="DCD7FA"/>
                </a:solidFill>
                <a:latin typeface="Castellar" panose="020A0402060406010301" pitchFamily="18" charset="0"/>
                <a:ea typeface="Roboto Light" panose="02000000000000000000" pitchFamily="2" charset="0"/>
              </a:rPr>
              <a:t> »</a:t>
            </a:r>
          </a:p>
        </p:txBody>
      </p:sp>
      <p:pic>
        <p:nvPicPr>
          <p:cNvPr id="4" name="Image 3" descr="Une image contenant texte, affaires de toilette, Soin de la peau, Produits de beauté&#10;&#10;Description générée automatiquement">
            <a:extLst>
              <a:ext uri="{FF2B5EF4-FFF2-40B4-BE49-F238E27FC236}">
                <a16:creationId xmlns:a16="http://schemas.microsoft.com/office/drawing/2014/main" id="{17EBAE71-993A-BBEE-E2A9-9C408C54245F}"/>
              </a:ext>
            </a:extLst>
          </p:cNvPr>
          <p:cNvPicPr>
            <a:picLocks noChangeAspect="1"/>
          </p:cNvPicPr>
          <p:nvPr/>
        </p:nvPicPr>
        <p:blipFill rotWithShape="1">
          <a:blip r:embed="rId3">
            <a:extLst>
              <a:ext uri="{28A0092B-C50C-407E-A947-70E740481C1C}">
                <a14:useLocalDpi xmlns:a14="http://schemas.microsoft.com/office/drawing/2010/main" val="0"/>
              </a:ext>
            </a:extLst>
          </a:blip>
          <a:srcRect l="51328"/>
          <a:stretch/>
        </p:blipFill>
        <p:spPr>
          <a:xfrm>
            <a:off x="-8462" y="3548276"/>
            <a:ext cx="2638269" cy="3047796"/>
          </a:xfrm>
          <a:prstGeom prst="rect">
            <a:avLst/>
          </a:prstGeom>
        </p:spPr>
      </p:pic>
      <p:sp>
        <p:nvSpPr>
          <p:cNvPr id="6" name="ZoneTexte 5">
            <a:extLst>
              <a:ext uri="{FF2B5EF4-FFF2-40B4-BE49-F238E27FC236}">
                <a16:creationId xmlns:a16="http://schemas.microsoft.com/office/drawing/2014/main" id="{25460942-9766-B9AC-CC6B-EF7887FD846C}"/>
              </a:ext>
            </a:extLst>
          </p:cNvPr>
          <p:cNvSpPr txBox="1"/>
          <p:nvPr/>
        </p:nvSpPr>
        <p:spPr>
          <a:xfrm>
            <a:off x="424721" y="2787258"/>
            <a:ext cx="1958261" cy="1021556"/>
          </a:xfrm>
          <a:prstGeom prst="roundRect">
            <a:avLst/>
          </a:prstGeom>
          <a:noFill/>
          <a:ln w="3175">
            <a:noFill/>
          </a:ln>
        </p:spPr>
        <p:txBody>
          <a:bodyPr wrap="square" rtlCol="0">
            <a:spAutoFit/>
          </a:bodyPr>
          <a:lstStyle/>
          <a:p>
            <a:pPr algn="ctr"/>
            <a:r>
              <a:rPr lang="fr-FR" sz="5400" dirty="0">
                <a:solidFill>
                  <a:schemeClr val="bg1">
                    <a:lumMod val="50000"/>
                  </a:schemeClr>
                </a:solidFill>
                <a:latin typeface="Rastanty Cortez" panose="020F0502020204030204" pitchFamily="2" charset="0"/>
                <a:ea typeface="Roboto Light" panose="02000000000000000000" pitchFamily="2" charset="0"/>
              </a:rPr>
              <a:t>Clémence</a:t>
            </a:r>
          </a:p>
        </p:txBody>
      </p:sp>
      <p:pic>
        <p:nvPicPr>
          <p:cNvPr id="5" name="Image 4" descr="Une image contenant Visage humain, personne, sourire, habits&#10;&#10;Description générée automatiquement">
            <a:extLst>
              <a:ext uri="{FF2B5EF4-FFF2-40B4-BE49-F238E27FC236}">
                <a16:creationId xmlns:a16="http://schemas.microsoft.com/office/drawing/2014/main" id="{C6BB6EB9-A543-291E-D35E-14E70FB4F4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0" y="-22946"/>
            <a:ext cx="2855402" cy="2697017"/>
          </a:xfrm>
          <a:prstGeom prst="rect">
            <a:avLst/>
          </a:prstGeom>
        </p:spPr>
      </p:pic>
    </p:spTree>
    <p:extLst>
      <p:ext uri="{BB962C8B-B14F-4D97-AF65-F5344CB8AC3E}">
        <p14:creationId xmlns:p14="http://schemas.microsoft.com/office/powerpoint/2010/main" val="3306173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5565C38-68AC-6118-BFCD-89F6D78513F9}"/>
              </a:ext>
            </a:extLst>
          </p:cNvPr>
          <p:cNvSpPr>
            <a:spLocks noGrp="1"/>
          </p:cNvSpPr>
          <p:nvPr>
            <p:ph type="title"/>
          </p:nvPr>
        </p:nvSpPr>
        <p:spPr>
          <a:xfrm>
            <a:off x="838200" y="0"/>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Témoignages </a:t>
            </a:r>
            <a:br>
              <a:rPr lang="fr-FR" sz="2800" dirty="0">
                <a:latin typeface="KyivType Sans2" panose="00000500000000000000" pitchFamily="50" charset="0"/>
              </a:rPr>
            </a:br>
            <a:r>
              <a:rPr lang="fr-FR" sz="2800" dirty="0">
                <a:latin typeface="KyivType Sans2" panose="00000500000000000000" pitchFamily="50" charset="0"/>
              </a:rPr>
              <a:t>de l’équipe formation YON-KA</a:t>
            </a:r>
          </a:p>
        </p:txBody>
      </p:sp>
      <p:sp>
        <p:nvSpPr>
          <p:cNvPr id="7" name="Google Shape;809;p78">
            <a:extLst>
              <a:ext uri="{FF2B5EF4-FFF2-40B4-BE49-F238E27FC236}">
                <a16:creationId xmlns:a16="http://schemas.microsoft.com/office/drawing/2014/main" id="{C72AEEAF-5947-3C82-A29A-0DDE449B056F}"/>
              </a:ext>
            </a:extLst>
          </p:cNvPr>
          <p:cNvSpPr txBox="1"/>
          <p:nvPr/>
        </p:nvSpPr>
        <p:spPr>
          <a:xfrm>
            <a:off x="3455917" y="2184739"/>
            <a:ext cx="8678441" cy="3939308"/>
          </a:xfrm>
          <a:prstGeom prst="rect">
            <a:avLst/>
          </a:prstGeom>
          <a:noFill/>
          <a:ln>
            <a:noFill/>
          </a:ln>
        </p:spPr>
        <p:txBody>
          <a:bodyPr spcFirstLastPara="1" wrap="square" lIns="91433" tIns="45700" rIns="91433" bIns="45700" anchor="t" anchorCtr="0">
            <a:spAutoFit/>
          </a:bodyPr>
          <a:lstStyle/>
          <a:p>
            <a:pPr marL="279393">
              <a:buClr>
                <a:srgbClr val="00B050"/>
              </a:buClr>
              <a:buSzPts val="1300"/>
            </a:pPr>
            <a:r>
              <a:rPr lang="en" sz="1733" dirty="0">
                <a:solidFill>
                  <a:srgbClr val="3A3838"/>
                </a:solidFill>
                <a:latin typeface="Roboto Light"/>
                <a:ea typeface="Roboto Light"/>
                <a:cs typeface="Roboto Light"/>
                <a:sym typeface="Roboto Light"/>
              </a:rPr>
              <a:t>MES DUO POST GROSSESSE : matin CELLULAR CODE SERUM</a:t>
            </a:r>
            <a:r>
              <a:rPr lang="fr-FR" sz="1733" dirty="0">
                <a:solidFill>
                  <a:srgbClr val="3A3838"/>
                </a:solidFill>
                <a:latin typeface="Roboto Light"/>
                <a:ea typeface="Roboto Light"/>
                <a:cs typeface="Roboto Light"/>
                <a:sym typeface="Roboto Light"/>
              </a:rPr>
              <a:t> + TIME RESIST JOUR</a:t>
            </a:r>
          </a:p>
          <a:p>
            <a:pPr marL="279393">
              <a:buClr>
                <a:srgbClr val="00B050"/>
              </a:buClr>
              <a:buSzPts val="1300"/>
            </a:pPr>
            <a:r>
              <a:rPr lang="fr-FR" sz="1733" dirty="0">
                <a:solidFill>
                  <a:srgbClr val="3A3838"/>
                </a:solidFill>
                <a:latin typeface="Roboto Light"/>
                <a:ea typeface="Roboto Light"/>
                <a:cs typeface="Roboto Light"/>
                <a:sym typeface="Roboto Light"/>
              </a:rPr>
              <a:t>			         soir SERUM CBD + TIME RESIST NUIT</a:t>
            </a:r>
          </a:p>
          <a:p>
            <a:pPr marL="279393">
              <a:buClr>
                <a:srgbClr val="00B050"/>
              </a:buClr>
              <a:buSzPts val="1300"/>
            </a:pPr>
            <a:endParaRPr lang="en" sz="1733" dirty="0">
              <a:solidFill>
                <a:srgbClr val="3A3838"/>
              </a:solidFill>
              <a:latin typeface="Roboto Light"/>
              <a:ea typeface="Roboto Light"/>
              <a:cs typeface="Roboto Light"/>
              <a:sym typeface="Roboto Light"/>
            </a:endParaRPr>
          </a:p>
          <a:p>
            <a:pPr marL="279393" algn="just">
              <a:buClr>
                <a:srgbClr val="00B050"/>
              </a:buClr>
              <a:buSzPts val="1300"/>
            </a:pPr>
            <a:r>
              <a:rPr lang="fr-FR" i="1" dirty="0">
                <a:solidFill>
                  <a:srgbClr val="3A3838"/>
                </a:solidFill>
                <a:latin typeface="Roboto Light"/>
                <a:ea typeface="Roboto Light"/>
                <a:cs typeface="Roboto Light"/>
                <a:sym typeface="Roboto Light"/>
              </a:rPr>
              <a:t>Depuis ma grossesse, ma peau du visage et du corps a énormément évolué.</a:t>
            </a:r>
          </a:p>
          <a:p>
            <a:pPr marL="279393" algn="just">
              <a:buClr>
                <a:srgbClr val="00B050"/>
              </a:buClr>
              <a:buSzPts val="1300"/>
            </a:pPr>
            <a:r>
              <a:rPr lang="fr-FR" i="1" dirty="0">
                <a:solidFill>
                  <a:srgbClr val="3A3838"/>
                </a:solidFill>
                <a:latin typeface="Roboto Light"/>
                <a:ea typeface="Roboto Light"/>
                <a:cs typeface="Roboto Light"/>
                <a:sym typeface="Roboto Light"/>
              </a:rPr>
              <a:t>Elle se rééquilibre petit à petit depuis. Ma peau est à la fois inconfortable, légèrement sensible et luisante en fin de journée sur la zone T. Mon teint est terne et plus fatigué et mes rides sont plus marquées.</a:t>
            </a:r>
          </a:p>
          <a:p>
            <a:pPr marL="279393" algn="just">
              <a:buClr>
                <a:srgbClr val="00B050"/>
              </a:buClr>
              <a:buSzPts val="1300"/>
            </a:pPr>
            <a:r>
              <a:rPr lang="fr-FR" i="1" dirty="0">
                <a:solidFill>
                  <a:srgbClr val="3A3838"/>
                </a:solidFill>
                <a:latin typeface="Roboto Light"/>
                <a:ea typeface="Roboto Light"/>
                <a:cs typeface="Roboto Light"/>
                <a:sym typeface="Roboto Light"/>
              </a:rPr>
              <a:t>  </a:t>
            </a:r>
          </a:p>
          <a:p>
            <a:pPr marL="279393" algn="just">
              <a:buClr>
                <a:srgbClr val="00B050"/>
              </a:buClr>
              <a:buSzPts val="1300"/>
            </a:pPr>
            <a:r>
              <a:rPr lang="fr-FR" i="1" dirty="0">
                <a:solidFill>
                  <a:srgbClr val="3A3838"/>
                </a:solidFill>
                <a:latin typeface="Roboto Light"/>
                <a:ea typeface="Roboto Light"/>
                <a:cs typeface="Roboto Light"/>
                <a:sym typeface="Roboto Light"/>
              </a:rPr>
              <a:t>Mes Tips : Le soir lors de mon démaquillage, je prends le temps d’analyser les fascias de mon visage et je masse les zones concernées avec le SERUM CBD. Si besoin j’ajoute la crème TIME RESIST NUIT par-dessus.</a:t>
            </a:r>
          </a:p>
          <a:p>
            <a:pPr marL="279393" algn="just">
              <a:buClr>
                <a:srgbClr val="00B050"/>
              </a:buClr>
              <a:buSzPts val="1300"/>
            </a:pPr>
            <a:r>
              <a:rPr lang="fr-FR" i="1" dirty="0">
                <a:solidFill>
                  <a:srgbClr val="3A3838"/>
                </a:solidFill>
                <a:latin typeface="Roboto Light"/>
                <a:ea typeface="Roboto Light"/>
                <a:cs typeface="Roboto Light"/>
                <a:sym typeface="Roboto Light"/>
              </a:rPr>
              <a:t> </a:t>
            </a:r>
          </a:p>
          <a:p>
            <a:pPr marL="279393" algn="just">
              <a:buClr>
                <a:srgbClr val="00B050"/>
              </a:buClr>
              <a:buSzPts val="1300"/>
            </a:pPr>
            <a:r>
              <a:rPr lang="fr-FR" i="1" dirty="0">
                <a:solidFill>
                  <a:srgbClr val="3A3838"/>
                </a:solidFill>
                <a:latin typeface="Roboto Light"/>
                <a:ea typeface="Roboto Light"/>
                <a:cs typeface="Roboto Light"/>
                <a:sym typeface="Roboto Light"/>
              </a:rPr>
              <a:t>Depuis ma peau est hydratée, nourrie et moins sensibilisée.</a:t>
            </a:r>
          </a:p>
          <a:p>
            <a:pPr marL="279393" algn="just">
              <a:buClr>
                <a:srgbClr val="00B050"/>
              </a:buClr>
              <a:buSzPts val="1300"/>
            </a:pPr>
            <a:endParaRPr lang="fr-FR" i="1" dirty="0">
              <a:solidFill>
                <a:srgbClr val="3A3838"/>
              </a:solidFill>
              <a:latin typeface="Roboto Light"/>
              <a:ea typeface="Roboto Light"/>
              <a:cs typeface="Roboto Light"/>
              <a:sym typeface="Roboto Light"/>
            </a:endParaRPr>
          </a:p>
        </p:txBody>
      </p:sp>
      <p:sp>
        <p:nvSpPr>
          <p:cNvPr id="11" name="Rectangle 10">
            <a:extLst>
              <a:ext uri="{FF2B5EF4-FFF2-40B4-BE49-F238E27FC236}">
                <a16:creationId xmlns:a16="http://schemas.microsoft.com/office/drawing/2014/main" id="{72FFDEFB-15A7-705A-3776-7B739361D177}"/>
              </a:ext>
            </a:extLst>
          </p:cNvPr>
          <p:cNvSpPr/>
          <p:nvPr/>
        </p:nvSpPr>
        <p:spPr>
          <a:xfrm>
            <a:off x="0" y="0"/>
            <a:ext cx="2638269"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25460942-9766-B9AC-CC6B-EF7887FD846C}"/>
              </a:ext>
            </a:extLst>
          </p:cNvPr>
          <p:cNvSpPr txBox="1"/>
          <p:nvPr/>
        </p:nvSpPr>
        <p:spPr>
          <a:xfrm>
            <a:off x="424721" y="2787258"/>
            <a:ext cx="1958261" cy="1021556"/>
          </a:xfrm>
          <a:prstGeom prst="roundRect">
            <a:avLst/>
          </a:prstGeom>
          <a:noFill/>
          <a:ln w="3175">
            <a:noFill/>
          </a:ln>
        </p:spPr>
        <p:txBody>
          <a:bodyPr wrap="square" rtlCol="0">
            <a:spAutoFit/>
          </a:bodyPr>
          <a:lstStyle/>
          <a:p>
            <a:pPr algn="ctr"/>
            <a:r>
              <a:rPr lang="fr-FR" sz="5400" dirty="0">
                <a:solidFill>
                  <a:schemeClr val="bg1">
                    <a:lumMod val="50000"/>
                  </a:schemeClr>
                </a:solidFill>
                <a:latin typeface="Rastanty Cortez" panose="020F0502020204030204" pitchFamily="2" charset="0"/>
                <a:ea typeface="Roboto Light" panose="02000000000000000000" pitchFamily="2" charset="0"/>
              </a:rPr>
              <a:t>Laurence</a:t>
            </a:r>
          </a:p>
        </p:txBody>
      </p:sp>
      <p:sp>
        <p:nvSpPr>
          <p:cNvPr id="12" name="ZoneTexte 11">
            <a:extLst>
              <a:ext uri="{FF2B5EF4-FFF2-40B4-BE49-F238E27FC236}">
                <a16:creationId xmlns:a16="http://schemas.microsoft.com/office/drawing/2014/main" id="{56613735-F3D1-95B7-EE96-C3116527372D}"/>
              </a:ext>
            </a:extLst>
          </p:cNvPr>
          <p:cNvSpPr txBox="1"/>
          <p:nvPr/>
        </p:nvSpPr>
        <p:spPr>
          <a:xfrm>
            <a:off x="1998233" y="873702"/>
            <a:ext cx="2638269" cy="2902863"/>
          </a:xfrm>
          <a:prstGeom prst="roundRect">
            <a:avLst/>
          </a:prstGeom>
          <a:noFill/>
          <a:ln w="3175">
            <a:noFill/>
          </a:ln>
        </p:spPr>
        <p:txBody>
          <a:bodyPr wrap="square" rtlCol="0">
            <a:spAutoFit/>
          </a:bodyPr>
          <a:lstStyle/>
          <a:p>
            <a:pPr algn="ctr"/>
            <a:r>
              <a:rPr lang="fr-FR" sz="16600" b="1" dirty="0">
                <a:solidFill>
                  <a:srgbClr val="DCD7FA"/>
                </a:solidFill>
                <a:latin typeface="Castellar" panose="020A0402060406010301" pitchFamily="18" charset="0"/>
                <a:ea typeface="Roboto Light" panose="02000000000000000000" pitchFamily="2" charset="0"/>
              </a:rPr>
              <a:t>«</a:t>
            </a:r>
          </a:p>
        </p:txBody>
      </p:sp>
      <p:sp>
        <p:nvSpPr>
          <p:cNvPr id="13" name="ZoneTexte 12">
            <a:extLst>
              <a:ext uri="{FF2B5EF4-FFF2-40B4-BE49-F238E27FC236}">
                <a16:creationId xmlns:a16="http://schemas.microsoft.com/office/drawing/2014/main" id="{AF488CE9-8C63-8E15-6E17-84BD9A6D7842}"/>
              </a:ext>
            </a:extLst>
          </p:cNvPr>
          <p:cNvSpPr txBox="1"/>
          <p:nvPr/>
        </p:nvSpPr>
        <p:spPr>
          <a:xfrm>
            <a:off x="9124240" y="4728037"/>
            <a:ext cx="2638269" cy="2902863"/>
          </a:xfrm>
          <a:prstGeom prst="roundRect">
            <a:avLst/>
          </a:prstGeom>
          <a:noFill/>
          <a:ln w="3175">
            <a:noFill/>
          </a:ln>
        </p:spPr>
        <p:txBody>
          <a:bodyPr wrap="square" rtlCol="0">
            <a:spAutoFit/>
          </a:bodyPr>
          <a:lstStyle/>
          <a:p>
            <a:pPr algn="ctr"/>
            <a:r>
              <a:rPr lang="fr-FR" sz="16600" b="1" dirty="0">
                <a:solidFill>
                  <a:srgbClr val="DCD7FA"/>
                </a:solidFill>
                <a:latin typeface="Castellar" panose="020A0402060406010301" pitchFamily="18" charset="0"/>
                <a:ea typeface="Roboto Light" panose="02000000000000000000" pitchFamily="2" charset="0"/>
              </a:rPr>
              <a:t> »</a:t>
            </a:r>
          </a:p>
        </p:txBody>
      </p:sp>
      <p:pic>
        <p:nvPicPr>
          <p:cNvPr id="4" name="Image 3" descr="Une image contenant Produits de beauté, Solution, Soin de la peau, lotion&#10;&#10;Description générée automatiquement">
            <a:extLst>
              <a:ext uri="{FF2B5EF4-FFF2-40B4-BE49-F238E27FC236}">
                <a16:creationId xmlns:a16="http://schemas.microsoft.com/office/drawing/2014/main" id="{FF8F97B2-8159-D0B9-7BB5-0DBE820325D6}"/>
              </a:ext>
            </a:extLst>
          </p:cNvPr>
          <p:cNvPicPr>
            <a:picLocks noChangeAspect="1"/>
          </p:cNvPicPr>
          <p:nvPr/>
        </p:nvPicPr>
        <p:blipFill rotWithShape="1">
          <a:blip r:embed="rId3">
            <a:extLst>
              <a:ext uri="{28A0092B-C50C-407E-A947-70E740481C1C}">
                <a14:useLocalDpi xmlns:a14="http://schemas.microsoft.com/office/drawing/2010/main" val="0"/>
              </a:ext>
            </a:extLst>
          </a:blip>
          <a:srcRect l="2461" r="48586"/>
          <a:stretch/>
        </p:blipFill>
        <p:spPr>
          <a:xfrm>
            <a:off x="-1" y="0"/>
            <a:ext cx="2638269" cy="3030319"/>
          </a:xfrm>
          <a:prstGeom prst="rect">
            <a:avLst/>
          </a:prstGeom>
        </p:spPr>
      </p:pic>
      <p:pic>
        <p:nvPicPr>
          <p:cNvPr id="5" name="Image 4" descr="Une image contenant Produits de beauté, Solution, Soin de la peau, lotion&#10;&#10;Description générée automatiquement">
            <a:extLst>
              <a:ext uri="{FF2B5EF4-FFF2-40B4-BE49-F238E27FC236}">
                <a16:creationId xmlns:a16="http://schemas.microsoft.com/office/drawing/2014/main" id="{46610CFE-3F31-4F71-3FCC-D94F8ABE2311}"/>
              </a:ext>
            </a:extLst>
          </p:cNvPr>
          <p:cNvPicPr>
            <a:picLocks noChangeAspect="1"/>
          </p:cNvPicPr>
          <p:nvPr/>
        </p:nvPicPr>
        <p:blipFill rotWithShape="1">
          <a:blip r:embed="rId3">
            <a:extLst>
              <a:ext uri="{28A0092B-C50C-407E-A947-70E740481C1C}">
                <a14:useLocalDpi xmlns:a14="http://schemas.microsoft.com/office/drawing/2010/main" val="0"/>
              </a:ext>
            </a:extLst>
          </a:blip>
          <a:srcRect l="51047"/>
          <a:stretch/>
        </p:blipFill>
        <p:spPr>
          <a:xfrm>
            <a:off x="-4542" y="3818247"/>
            <a:ext cx="2638270" cy="3030319"/>
          </a:xfrm>
          <a:prstGeom prst="rect">
            <a:avLst/>
          </a:prstGeom>
        </p:spPr>
      </p:pic>
    </p:spTree>
    <p:extLst>
      <p:ext uri="{BB962C8B-B14F-4D97-AF65-F5344CB8AC3E}">
        <p14:creationId xmlns:p14="http://schemas.microsoft.com/office/powerpoint/2010/main" val="1899710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8462BDB-D083-475D-894F-EF80F1E88BD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5942" t="21923" r="60020" b="21806"/>
          <a:stretch/>
        </p:blipFill>
        <p:spPr>
          <a:xfrm>
            <a:off x="2011679" y="924644"/>
            <a:ext cx="8168641" cy="5731727"/>
          </a:xfrm>
          <a:prstGeom prst="rect">
            <a:avLst/>
          </a:prstGeom>
        </p:spPr>
      </p:pic>
      <p:sp>
        <p:nvSpPr>
          <p:cNvPr id="3" name="Titre 1">
            <a:extLst>
              <a:ext uri="{FF2B5EF4-FFF2-40B4-BE49-F238E27FC236}">
                <a16:creationId xmlns:a16="http://schemas.microsoft.com/office/drawing/2014/main" id="{0242908F-9DFC-A47D-1EF2-7C4587497DEF}"/>
              </a:ext>
            </a:extLst>
          </p:cNvPr>
          <p:cNvSpPr>
            <a:spLocks noGrp="1"/>
          </p:cNvSpPr>
          <p:nvPr>
            <p:ph type="title"/>
          </p:nvPr>
        </p:nvSpPr>
        <p:spPr>
          <a:xfrm>
            <a:off x="838200" y="0"/>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Plein de </a:t>
            </a:r>
            <a:r>
              <a:rPr lang="fr-FR" sz="2800" dirty="0" err="1">
                <a:latin typeface="KyivType Sans2" panose="00000500000000000000" pitchFamily="50" charset="0"/>
              </a:rPr>
              <a:t>possibilités</a:t>
            </a:r>
            <a:endParaRPr lang="fr-FR" sz="2800" dirty="0">
              <a:latin typeface="KyivType Sans2" panose="00000500000000000000" pitchFamily="50" charset="0"/>
            </a:endParaRPr>
          </a:p>
        </p:txBody>
      </p:sp>
      <p:sp>
        <p:nvSpPr>
          <p:cNvPr id="6" name="Rectangle 5">
            <a:extLst>
              <a:ext uri="{FF2B5EF4-FFF2-40B4-BE49-F238E27FC236}">
                <a16:creationId xmlns:a16="http://schemas.microsoft.com/office/drawing/2014/main" id="{D249B511-33A2-FADE-A548-2AB4DBEF226B}"/>
              </a:ext>
            </a:extLst>
          </p:cNvPr>
          <p:cNvSpPr/>
          <p:nvPr/>
        </p:nvSpPr>
        <p:spPr>
          <a:xfrm>
            <a:off x="2011679" y="924644"/>
            <a:ext cx="8168640" cy="5731727"/>
          </a:xfrm>
          <a:prstGeom prst="rect">
            <a:avLst/>
          </a:prstGeom>
          <a:solidFill>
            <a:srgbClr val="FFFFFF">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5C1096F9-806E-E136-DFEE-B15B439C7F7B}"/>
              </a:ext>
            </a:extLst>
          </p:cNvPr>
          <p:cNvSpPr txBox="1"/>
          <p:nvPr/>
        </p:nvSpPr>
        <p:spPr>
          <a:xfrm>
            <a:off x="2011680" y="3275766"/>
            <a:ext cx="8168640" cy="369332"/>
          </a:xfrm>
          <a:prstGeom prst="rect">
            <a:avLst/>
          </a:prstGeom>
          <a:solidFill>
            <a:srgbClr val="DCD7FA"/>
          </a:solidFill>
          <a:ln w="3175">
            <a:noFill/>
          </a:ln>
        </p:spPr>
        <p:txBody>
          <a:bodyPr wrap="square" rtlCol="0">
            <a:spAutoFit/>
          </a:bodyPr>
          <a:lstStyle/>
          <a:p>
            <a:pPr algn="ctr"/>
            <a:r>
              <a:rPr lang="fr-FR" dirty="0">
                <a:latin typeface="Roboto Light" panose="02000000000000000000" pitchFamily="2" charset="0"/>
                <a:ea typeface="Roboto Light" panose="02000000000000000000" pitchFamily="2" charset="0"/>
              </a:rPr>
              <a:t>6 SÉRUMS x 23 CRÈMES = 138 COMBINAISONS POSSIBLES</a:t>
            </a:r>
          </a:p>
        </p:txBody>
      </p:sp>
    </p:spTree>
    <p:extLst>
      <p:ext uri="{BB962C8B-B14F-4D97-AF65-F5344CB8AC3E}">
        <p14:creationId xmlns:p14="http://schemas.microsoft.com/office/powerpoint/2010/main" val="293971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9331B05-75D1-7C59-FD4C-C2296753861F}"/>
              </a:ext>
            </a:extLst>
          </p:cNvPr>
          <p:cNvPicPr>
            <a:picLocks noChangeAspect="1"/>
          </p:cNvPicPr>
          <p:nvPr/>
        </p:nvPicPr>
        <p:blipFill rotWithShape="1">
          <a:blip r:embed="rId3"/>
          <a:srcRect l="52141" t="16944" r="-714" b="16494"/>
          <a:stretch/>
        </p:blipFill>
        <p:spPr>
          <a:xfrm>
            <a:off x="7876124" y="1900358"/>
            <a:ext cx="3473659" cy="3057283"/>
          </a:xfrm>
          <a:prstGeom prst="bracePair">
            <a:avLst/>
          </a:prstGeom>
        </p:spPr>
      </p:pic>
      <p:pic>
        <p:nvPicPr>
          <p:cNvPr id="6" name="Image 5">
            <a:extLst>
              <a:ext uri="{FF2B5EF4-FFF2-40B4-BE49-F238E27FC236}">
                <a16:creationId xmlns:a16="http://schemas.microsoft.com/office/drawing/2014/main" id="{10DD648F-99E6-49E1-0EE5-021B6F4857FB}"/>
              </a:ext>
            </a:extLst>
          </p:cNvPr>
          <p:cNvPicPr>
            <a:picLocks noChangeAspect="1"/>
          </p:cNvPicPr>
          <p:nvPr/>
        </p:nvPicPr>
        <p:blipFill rotWithShape="1">
          <a:blip r:embed="rId4"/>
          <a:srcRect l="11448"/>
          <a:stretch/>
        </p:blipFill>
        <p:spPr>
          <a:xfrm>
            <a:off x="142240" y="1900358"/>
            <a:ext cx="4636105" cy="3057283"/>
          </a:xfrm>
          <a:prstGeom prst="bracePair">
            <a:avLst/>
          </a:prstGeom>
        </p:spPr>
      </p:pic>
      <p:sp>
        <p:nvSpPr>
          <p:cNvPr id="7" name="Titre 1">
            <a:extLst>
              <a:ext uri="{FF2B5EF4-FFF2-40B4-BE49-F238E27FC236}">
                <a16:creationId xmlns:a16="http://schemas.microsoft.com/office/drawing/2014/main" id="{B9526E38-B905-4AF5-7207-1619F14E90F2}"/>
              </a:ext>
            </a:extLst>
          </p:cNvPr>
          <p:cNvSpPr>
            <a:spLocks noGrp="1"/>
          </p:cNvSpPr>
          <p:nvPr>
            <p:ph type="title"/>
          </p:nvPr>
        </p:nvSpPr>
        <p:spPr>
          <a:xfrm>
            <a:off x="838200" y="0"/>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Sérums VS Boosters</a:t>
            </a:r>
          </a:p>
        </p:txBody>
      </p:sp>
      <p:sp>
        <p:nvSpPr>
          <p:cNvPr id="8" name="Titre 1">
            <a:extLst>
              <a:ext uri="{FF2B5EF4-FFF2-40B4-BE49-F238E27FC236}">
                <a16:creationId xmlns:a16="http://schemas.microsoft.com/office/drawing/2014/main" id="{861E1B43-41F1-86EF-0579-B969D34D1F1D}"/>
              </a:ext>
            </a:extLst>
          </p:cNvPr>
          <p:cNvSpPr txBox="1">
            <a:spLocks/>
          </p:cNvSpPr>
          <p:nvPr/>
        </p:nvSpPr>
        <p:spPr>
          <a:xfrm>
            <a:off x="5026660" y="2766217"/>
            <a:ext cx="213868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8000" dirty="0">
                <a:ln>
                  <a:solidFill>
                    <a:schemeClr val="bg1">
                      <a:lumMod val="75000"/>
                    </a:schemeClr>
                  </a:solidFill>
                </a:ln>
                <a:solidFill>
                  <a:srgbClr val="DCD7FA"/>
                </a:solidFill>
                <a:latin typeface="KyivType Sans2" panose="00000500000000000000" pitchFamily="50" charset="0"/>
              </a:rPr>
              <a:t>VS</a:t>
            </a:r>
          </a:p>
        </p:txBody>
      </p:sp>
    </p:spTree>
    <p:extLst>
      <p:ext uri="{BB962C8B-B14F-4D97-AF65-F5344CB8AC3E}">
        <p14:creationId xmlns:p14="http://schemas.microsoft.com/office/powerpoint/2010/main" val="213607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78E7C2AE-3205-C18E-AE95-C7E8D08C922A}"/>
              </a:ext>
            </a:extLst>
          </p:cNvPr>
          <p:cNvSpPr>
            <a:spLocks noGrp="1"/>
          </p:cNvSpPr>
          <p:nvPr>
            <p:ph type="title"/>
          </p:nvPr>
        </p:nvSpPr>
        <p:spPr>
          <a:xfrm>
            <a:off x="838200" y="0"/>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Sérums VS Boosters</a:t>
            </a:r>
          </a:p>
        </p:txBody>
      </p:sp>
      <p:sp>
        <p:nvSpPr>
          <p:cNvPr id="4" name="ZoneTexte 3">
            <a:extLst>
              <a:ext uri="{FF2B5EF4-FFF2-40B4-BE49-F238E27FC236}">
                <a16:creationId xmlns:a16="http://schemas.microsoft.com/office/drawing/2014/main" id="{6DCB12F9-0E82-AE4B-9164-B387DD029B7E}"/>
              </a:ext>
            </a:extLst>
          </p:cNvPr>
          <p:cNvSpPr txBox="1"/>
          <p:nvPr/>
        </p:nvSpPr>
        <p:spPr>
          <a:xfrm>
            <a:off x="1285863" y="4968360"/>
            <a:ext cx="2112543"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UTILISER</a:t>
            </a:r>
          </a:p>
        </p:txBody>
      </p:sp>
      <p:sp>
        <p:nvSpPr>
          <p:cNvPr id="5" name="ZoneTexte 4">
            <a:extLst>
              <a:ext uri="{FF2B5EF4-FFF2-40B4-BE49-F238E27FC236}">
                <a16:creationId xmlns:a16="http://schemas.microsoft.com/office/drawing/2014/main" id="{D0D41E2A-C9F8-BA59-FD7B-6435F9DA04DE}"/>
              </a:ext>
            </a:extLst>
          </p:cNvPr>
          <p:cNvSpPr txBox="1"/>
          <p:nvPr/>
        </p:nvSpPr>
        <p:spPr>
          <a:xfrm>
            <a:off x="4758268" y="4968361"/>
            <a:ext cx="2327845"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FONCTION</a:t>
            </a:r>
          </a:p>
        </p:txBody>
      </p:sp>
      <p:sp>
        <p:nvSpPr>
          <p:cNvPr id="6" name="ZoneTexte 5">
            <a:extLst>
              <a:ext uri="{FF2B5EF4-FFF2-40B4-BE49-F238E27FC236}">
                <a16:creationId xmlns:a16="http://schemas.microsoft.com/office/drawing/2014/main" id="{87B9C8B0-E7F9-3490-8401-6A0F9C28C243}"/>
              </a:ext>
            </a:extLst>
          </p:cNvPr>
          <p:cNvSpPr txBox="1"/>
          <p:nvPr/>
        </p:nvSpPr>
        <p:spPr>
          <a:xfrm>
            <a:off x="8440611" y="4968361"/>
            <a:ext cx="2575220"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CONCENTRATION ET OBJECTIFS</a:t>
            </a:r>
          </a:p>
        </p:txBody>
      </p:sp>
      <p:pic>
        <p:nvPicPr>
          <p:cNvPr id="7" name="Graphique 6" descr="Badge 1 avec un remplissage uni">
            <a:extLst>
              <a:ext uri="{FF2B5EF4-FFF2-40B4-BE49-F238E27FC236}">
                <a16:creationId xmlns:a16="http://schemas.microsoft.com/office/drawing/2014/main" id="{DDE15FA1-75AE-605E-04FB-63B4C10F428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84934" y="3719719"/>
            <a:ext cx="914400" cy="914400"/>
          </a:xfrm>
          <a:prstGeom prst="rect">
            <a:avLst/>
          </a:prstGeom>
        </p:spPr>
      </p:pic>
      <p:pic>
        <p:nvPicPr>
          <p:cNvPr id="8" name="Graphique 7" descr="Badge avec un remplissage uni">
            <a:extLst>
              <a:ext uri="{FF2B5EF4-FFF2-40B4-BE49-F238E27FC236}">
                <a16:creationId xmlns:a16="http://schemas.microsoft.com/office/drawing/2014/main" id="{247997AB-1F59-F484-CA2C-1C74B0E341A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64989" y="3681208"/>
            <a:ext cx="914400" cy="914400"/>
          </a:xfrm>
          <a:prstGeom prst="rect">
            <a:avLst/>
          </a:prstGeom>
        </p:spPr>
      </p:pic>
      <p:pic>
        <p:nvPicPr>
          <p:cNvPr id="9" name="Graphique 8" descr="Badge 3 avec un remplissage uni">
            <a:extLst>
              <a:ext uri="{FF2B5EF4-FFF2-40B4-BE49-F238E27FC236}">
                <a16:creationId xmlns:a16="http://schemas.microsoft.com/office/drawing/2014/main" id="{92E8558B-E2AA-8E6C-90B9-D1131507C1B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099111" y="3709272"/>
            <a:ext cx="914400" cy="914400"/>
          </a:xfrm>
          <a:prstGeom prst="rect">
            <a:avLst/>
          </a:prstGeom>
        </p:spPr>
      </p:pic>
      <p:sp>
        <p:nvSpPr>
          <p:cNvPr id="10" name="Google Shape;809;p78">
            <a:extLst>
              <a:ext uri="{FF2B5EF4-FFF2-40B4-BE49-F238E27FC236}">
                <a16:creationId xmlns:a16="http://schemas.microsoft.com/office/drawing/2014/main" id="{D1A33337-B817-5F03-4F09-9E444BE5563C}"/>
              </a:ext>
            </a:extLst>
          </p:cNvPr>
          <p:cNvSpPr txBox="1"/>
          <p:nvPr/>
        </p:nvSpPr>
        <p:spPr>
          <a:xfrm>
            <a:off x="1756779" y="925505"/>
            <a:ext cx="8678441" cy="358969"/>
          </a:xfrm>
          <a:prstGeom prst="rect">
            <a:avLst/>
          </a:prstGeom>
          <a:noFill/>
          <a:ln>
            <a:noFill/>
          </a:ln>
        </p:spPr>
        <p:txBody>
          <a:bodyPr spcFirstLastPara="1" wrap="square" lIns="91433" tIns="45700" rIns="91433" bIns="45700" anchor="t" anchorCtr="0">
            <a:spAutoFit/>
          </a:bodyPr>
          <a:lstStyle/>
          <a:p>
            <a:pPr marL="279393" algn="ctr">
              <a:buClr>
                <a:srgbClr val="00B050"/>
              </a:buClr>
              <a:buSzPts val="1300"/>
            </a:pPr>
            <a:r>
              <a:rPr lang="fr-FR" sz="1733" dirty="0">
                <a:solidFill>
                  <a:srgbClr val="3A3838"/>
                </a:solidFill>
                <a:latin typeface="Roboto Light"/>
                <a:ea typeface="Roboto Light"/>
                <a:cs typeface="Roboto Light"/>
                <a:sym typeface="Roboto Light"/>
              </a:rPr>
              <a:t>Quelles sont les principales différences entre les sérums et les boosters ?</a:t>
            </a:r>
            <a:endParaRPr i="1" dirty="0">
              <a:solidFill>
                <a:srgbClr val="3A3838"/>
              </a:solidFill>
              <a:latin typeface="Roboto Light"/>
              <a:ea typeface="Roboto Light"/>
              <a:cs typeface="Roboto Light"/>
              <a:sym typeface="Roboto Light"/>
            </a:endParaRPr>
          </a:p>
        </p:txBody>
      </p:sp>
      <p:sp>
        <p:nvSpPr>
          <p:cNvPr id="2" name="Rectangle 1">
            <a:extLst>
              <a:ext uri="{FF2B5EF4-FFF2-40B4-BE49-F238E27FC236}">
                <a16:creationId xmlns:a16="http://schemas.microsoft.com/office/drawing/2014/main" id="{45DDAFDE-708D-BAF8-39B8-FB1B7533E95D}"/>
              </a:ext>
            </a:extLst>
          </p:cNvPr>
          <p:cNvSpPr/>
          <p:nvPr/>
        </p:nvSpPr>
        <p:spPr>
          <a:xfrm>
            <a:off x="1285863" y="5490309"/>
            <a:ext cx="2112543" cy="1200329"/>
          </a:xfrm>
          <a:prstGeom prst="rect">
            <a:avLst/>
          </a:prstGeom>
        </p:spPr>
        <p:txBody>
          <a:bodyPr wrap="square">
            <a:spAutoFit/>
          </a:bodyPr>
          <a:lstStyle/>
          <a:p>
            <a:pPr algn="just" defTabSz="914381">
              <a:defRPr/>
            </a:pPr>
            <a:r>
              <a:rPr lang="en-US" sz="1200" b="1" dirty="0">
                <a:solidFill>
                  <a:prstClr val="black">
                    <a:lumMod val="75000"/>
                    <a:lumOff val="25000"/>
                  </a:prstClr>
                </a:solidFill>
                <a:latin typeface="Roboto Light" panose="02000000000000000000" pitchFamily="2" charset="0"/>
                <a:ea typeface="Roboto Light" panose="02000000000000000000" pitchFamily="2" charset="0"/>
              </a:rPr>
              <a:t>Les sérums sont souvent utilisés directement sur la peau sous une crème, tandis que les boosters sont ajoutés à une crème pour en renforcer les bénéfices.</a:t>
            </a:r>
            <a:endParaRPr lang="fr-FR" sz="1200" b="1" dirty="0">
              <a:solidFill>
                <a:prstClr val="black">
                  <a:lumMod val="75000"/>
                  <a:lumOff val="25000"/>
                </a:prstClr>
              </a:solidFill>
              <a:latin typeface="Roboto Light" panose="02000000000000000000" pitchFamily="2" charset="0"/>
              <a:ea typeface="Roboto Light" panose="02000000000000000000" pitchFamily="2" charset="0"/>
            </a:endParaRPr>
          </a:p>
        </p:txBody>
      </p:sp>
      <p:sp>
        <p:nvSpPr>
          <p:cNvPr id="11" name="Rectangle 10">
            <a:extLst>
              <a:ext uri="{FF2B5EF4-FFF2-40B4-BE49-F238E27FC236}">
                <a16:creationId xmlns:a16="http://schemas.microsoft.com/office/drawing/2014/main" id="{95E2CED7-7DF0-B3BE-AC74-39AF11134A43}"/>
              </a:ext>
            </a:extLst>
          </p:cNvPr>
          <p:cNvSpPr/>
          <p:nvPr/>
        </p:nvSpPr>
        <p:spPr>
          <a:xfrm>
            <a:off x="4758267" y="5479862"/>
            <a:ext cx="2327845" cy="1384995"/>
          </a:xfrm>
          <a:prstGeom prst="rect">
            <a:avLst/>
          </a:prstGeom>
        </p:spPr>
        <p:txBody>
          <a:bodyPr wrap="square">
            <a:spAutoFit/>
          </a:bodyPr>
          <a:lstStyle/>
          <a:p>
            <a:pPr algn="just" defTabSz="914381">
              <a:defRPr/>
            </a:pPr>
            <a:r>
              <a:rPr lang="en-US" sz="1200" b="1" dirty="0">
                <a:solidFill>
                  <a:prstClr val="black">
                    <a:lumMod val="75000"/>
                    <a:lumOff val="25000"/>
                  </a:prstClr>
                </a:solidFill>
                <a:latin typeface="Roboto Light" panose="02000000000000000000" pitchFamily="2" charset="0"/>
                <a:ea typeface="Roboto Light" panose="02000000000000000000" pitchFamily="2" charset="0"/>
              </a:rPr>
              <a:t>Les sérums agissent comme des traitements intensifs spécifiques, tandis que les boosters offrent la flexibilité d'enrichir un produit de soin de temps en temps en fonction des besoins de la peau.</a:t>
            </a:r>
            <a:endParaRPr lang="fr-FR" sz="1200" b="1" dirty="0">
              <a:solidFill>
                <a:prstClr val="black">
                  <a:lumMod val="75000"/>
                  <a:lumOff val="25000"/>
                </a:prstClr>
              </a:solidFill>
              <a:latin typeface="Roboto Light" panose="02000000000000000000" pitchFamily="2" charset="0"/>
              <a:ea typeface="Roboto Light" panose="02000000000000000000" pitchFamily="2" charset="0"/>
            </a:endParaRPr>
          </a:p>
        </p:txBody>
      </p:sp>
      <p:sp>
        <p:nvSpPr>
          <p:cNvPr id="12" name="Rectangle 11">
            <a:extLst>
              <a:ext uri="{FF2B5EF4-FFF2-40B4-BE49-F238E27FC236}">
                <a16:creationId xmlns:a16="http://schemas.microsoft.com/office/drawing/2014/main" id="{F8182746-5765-19C8-227C-E4AAB9E37E8D}"/>
              </a:ext>
            </a:extLst>
          </p:cNvPr>
          <p:cNvSpPr/>
          <p:nvPr/>
        </p:nvSpPr>
        <p:spPr>
          <a:xfrm>
            <a:off x="8440609" y="5479862"/>
            <a:ext cx="2575220" cy="830997"/>
          </a:xfrm>
          <a:prstGeom prst="rect">
            <a:avLst/>
          </a:prstGeom>
        </p:spPr>
        <p:txBody>
          <a:bodyPr wrap="square">
            <a:spAutoFit/>
          </a:bodyPr>
          <a:lstStyle/>
          <a:p>
            <a:pPr algn="just" defTabSz="914381">
              <a:defRPr/>
            </a:pPr>
            <a:r>
              <a:rPr lang="en-US" sz="1200" b="1" dirty="0">
                <a:solidFill>
                  <a:prstClr val="black">
                    <a:lumMod val="75000"/>
                    <a:lumOff val="25000"/>
                  </a:prstClr>
                </a:solidFill>
                <a:latin typeface="Roboto Light" panose="02000000000000000000" pitchFamily="2" charset="0"/>
                <a:ea typeface="Roboto Light" panose="02000000000000000000" pitchFamily="2" charset="0"/>
              </a:rPr>
              <a:t>Les boosters sont particulièrement concentrés pour un objectif unique, tandis que les sérums sont multi-bénéfices et peuvent cibler des problèmes complexes.</a:t>
            </a:r>
            <a:endParaRPr lang="fr-FR" sz="1200" b="1" dirty="0">
              <a:solidFill>
                <a:prstClr val="black">
                  <a:lumMod val="75000"/>
                  <a:lumOff val="25000"/>
                </a:prstClr>
              </a:solidFill>
              <a:latin typeface="Roboto Light" panose="02000000000000000000" pitchFamily="2" charset="0"/>
              <a:ea typeface="Roboto Light" panose="02000000000000000000" pitchFamily="2" charset="0"/>
            </a:endParaRPr>
          </a:p>
        </p:txBody>
      </p:sp>
      <p:pic>
        <p:nvPicPr>
          <p:cNvPr id="14" name="Image 13">
            <a:extLst>
              <a:ext uri="{FF2B5EF4-FFF2-40B4-BE49-F238E27FC236}">
                <a16:creationId xmlns:a16="http://schemas.microsoft.com/office/drawing/2014/main" id="{04A6C8DC-330A-CB90-5CB9-BDE351BD4A39}"/>
              </a:ext>
            </a:extLst>
          </p:cNvPr>
          <p:cNvPicPr>
            <a:picLocks noChangeAspect="1"/>
          </p:cNvPicPr>
          <p:nvPr/>
        </p:nvPicPr>
        <p:blipFill rotWithShape="1">
          <a:blip r:embed="rId9"/>
          <a:srcRect l="4337" t="43021" r="7892" b="14055"/>
          <a:stretch/>
        </p:blipFill>
        <p:spPr>
          <a:xfrm>
            <a:off x="3842606" y="1489508"/>
            <a:ext cx="4506787" cy="2191700"/>
          </a:xfrm>
          <a:prstGeom prst="rect">
            <a:avLst/>
          </a:prstGeom>
        </p:spPr>
      </p:pic>
    </p:spTree>
    <p:extLst>
      <p:ext uri="{BB962C8B-B14F-4D97-AF65-F5344CB8AC3E}">
        <p14:creationId xmlns:p14="http://schemas.microsoft.com/office/powerpoint/2010/main" val="227634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anim calcmode="lin" valueType="num">
                                      <p:cBhvr>
                                        <p:cTn id="47" dur="1000" fill="hold"/>
                                        <p:tgtEl>
                                          <p:spTgt spid="6"/>
                                        </p:tgtEl>
                                        <p:attrNameLst>
                                          <p:attrName>ppt_x</p:attrName>
                                        </p:attrNameLst>
                                      </p:cBhvr>
                                      <p:tavLst>
                                        <p:tav tm="0">
                                          <p:val>
                                            <p:strVal val="#ppt_x"/>
                                          </p:val>
                                        </p:tav>
                                        <p:tav tm="100000">
                                          <p:val>
                                            <p:strVal val="#ppt_x"/>
                                          </p:val>
                                        </p:tav>
                                      </p:tavLst>
                                    </p:anim>
                                    <p:anim calcmode="lin" valueType="num">
                                      <p:cBhvr>
                                        <p:cTn id="48" dur="1000" fill="hold"/>
                                        <p:tgtEl>
                                          <p:spTgt spid="6"/>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2"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BE53C1CD-46FF-0AB3-139F-81095B1B4718}"/>
              </a:ext>
            </a:extLst>
          </p:cNvPr>
          <p:cNvSpPr>
            <a:spLocks noGrp="1"/>
          </p:cNvSpPr>
          <p:nvPr>
            <p:ph type="title"/>
          </p:nvPr>
        </p:nvSpPr>
        <p:spPr>
          <a:xfrm>
            <a:off x="838200" y="714165"/>
            <a:ext cx="10515600" cy="1325563"/>
          </a:xfrm>
        </p:spPr>
        <p:txBody>
          <a:bodyPr vert="horz" lIns="91440" tIns="45720" rIns="91440" bIns="45720" rtlCol="0" anchor="ctr">
            <a:normAutofit fontScale="90000"/>
          </a:bodyPr>
          <a:lstStyle/>
          <a:p>
            <a:pPr algn="ctr"/>
            <a:r>
              <a:rPr lang="fr-FR" sz="4000" dirty="0">
                <a:latin typeface="KyivType Sans2" panose="00000500000000000000" pitchFamily="50" charset="0"/>
              </a:rPr>
              <a:t>Pourquoi utiliser un sérum </a:t>
            </a:r>
            <a:br>
              <a:rPr lang="fr-FR" sz="4000" dirty="0">
                <a:latin typeface="KyivType Sans2" panose="00000500000000000000" pitchFamily="50" charset="0"/>
              </a:rPr>
            </a:br>
            <a:r>
              <a:rPr lang="fr-FR" sz="4000" dirty="0">
                <a:latin typeface="KyivType Sans2" panose="00000500000000000000" pitchFamily="50" charset="0"/>
              </a:rPr>
              <a:t>sous une </a:t>
            </a:r>
            <a:r>
              <a:rPr lang="fr-FR" sz="5400" b="1" dirty="0">
                <a:latin typeface="KyivType Sans2" panose="00000500000000000000" pitchFamily="50" charset="0"/>
              </a:rPr>
              <a:t>crème </a:t>
            </a:r>
            <a:r>
              <a:rPr lang="fr-FR" sz="4000" dirty="0">
                <a:latin typeface="KyivType Sans2" panose="00000500000000000000" pitchFamily="50" charset="0"/>
              </a:rPr>
              <a:t>?</a:t>
            </a:r>
          </a:p>
        </p:txBody>
      </p:sp>
      <p:pic>
        <p:nvPicPr>
          <p:cNvPr id="9" name="Image 8">
            <a:extLst>
              <a:ext uri="{FF2B5EF4-FFF2-40B4-BE49-F238E27FC236}">
                <a16:creationId xmlns:a16="http://schemas.microsoft.com/office/drawing/2014/main" id="{98C68C13-269B-3A83-0E26-69EAD8A28A2E}"/>
              </a:ext>
            </a:extLst>
          </p:cNvPr>
          <p:cNvPicPr>
            <a:picLocks noChangeAspect="1"/>
          </p:cNvPicPr>
          <p:nvPr/>
        </p:nvPicPr>
        <p:blipFill rotWithShape="1">
          <a:blip r:embed="rId3"/>
          <a:srcRect l="11448"/>
          <a:stretch/>
        </p:blipFill>
        <p:spPr>
          <a:xfrm>
            <a:off x="2634947" y="2293212"/>
            <a:ext cx="6922105" cy="4564788"/>
          </a:xfrm>
          <a:prstGeom prst="bracePair">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71C1E9-F7DA-5848-C66F-7AC46B745D4A}"/>
              </a:ext>
            </a:extLst>
          </p:cNvPr>
          <p:cNvSpPr/>
          <p:nvPr/>
        </p:nvSpPr>
        <p:spPr>
          <a:xfrm>
            <a:off x="105230" y="6031309"/>
            <a:ext cx="298881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chemeClr val="tx1">
                    <a:lumMod val="75000"/>
                    <a:lumOff val="25000"/>
                  </a:schemeClr>
                </a:solidFill>
                <a:uLnTx/>
                <a:uFillTx/>
                <a:latin typeface="Roboto Light" panose="02000000000000000000" pitchFamily="2" charset="0"/>
                <a:ea typeface="Roboto Light" panose="02000000000000000000" pitchFamily="2" charset="0"/>
              </a:rPr>
              <a:t>DEFENSE </a:t>
            </a:r>
            <a:r>
              <a:rPr lang="fr-FR" sz="1600" b="1" dirty="0">
                <a:solidFill>
                  <a:schemeClr val="tx1">
                    <a:lumMod val="75000"/>
                    <a:lumOff val="25000"/>
                  </a:schemeClr>
                </a:solidFill>
                <a:latin typeface="Roboto Light" panose="02000000000000000000" pitchFamily="2" charset="0"/>
                <a:ea typeface="Roboto Light" panose="02000000000000000000" pitchFamily="2" charset="0"/>
              </a:rPr>
              <a:t>+</a:t>
            </a:r>
            <a:endParaRPr kumimoji="0" lang="fr-FR" sz="1600" b="1" i="0" u="none" strike="noStrike" kern="1200" cap="none" spc="0" normalizeH="0" baseline="0" noProof="0" dirty="0">
              <a:ln>
                <a:noFill/>
              </a:ln>
              <a:solidFill>
                <a:schemeClr val="tx1">
                  <a:lumMod val="75000"/>
                  <a:lumOff val="25000"/>
                </a:schemeClr>
              </a:solidFill>
              <a:uLnTx/>
              <a:uFillTx/>
              <a:latin typeface="Roboto Light" panose="02000000000000000000" pitchFamily="2" charset="0"/>
              <a:ea typeface="Roboto Light" panose="02000000000000000000" pitchFamily="2" charset="0"/>
            </a:endParaRPr>
          </a:p>
        </p:txBody>
      </p:sp>
      <p:sp>
        <p:nvSpPr>
          <p:cNvPr id="3" name="Rectangle 2">
            <a:extLst>
              <a:ext uri="{FF2B5EF4-FFF2-40B4-BE49-F238E27FC236}">
                <a16:creationId xmlns:a16="http://schemas.microsoft.com/office/drawing/2014/main" id="{0636EC7B-0931-7C45-599C-B3751EBA21A2}"/>
              </a:ext>
            </a:extLst>
          </p:cNvPr>
          <p:cNvSpPr/>
          <p:nvPr/>
        </p:nvSpPr>
        <p:spPr>
          <a:xfrm>
            <a:off x="3173938" y="5986051"/>
            <a:ext cx="308171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chemeClr val="tx1">
                    <a:lumMod val="75000"/>
                    <a:lumOff val="25000"/>
                  </a:schemeClr>
                </a:solidFill>
                <a:uLnTx/>
                <a:uFillTx/>
                <a:latin typeface="Roboto Light" panose="02000000000000000000" pitchFamily="2" charset="0"/>
                <a:ea typeface="Roboto Light" panose="02000000000000000000" pitchFamily="2" charset="0"/>
              </a:rPr>
              <a:t>HYDRA +</a:t>
            </a:r>
          </a:p>
        </p:txBody>
      </p:sp>
      <p:sp>
        <p:nvSpPr>
          <p:cNvPr id="4" name="Rectangle 3">
            <a:extLst>
              <a:ext uri="{FF2B5EF4-FFF2-40B4-BE49-F238E27FC236}">
                <a16:creationId xmlns:a16="http://schemas.microsoft.com/office/drawing/2014/main" id="{E2793733-DFFF-F688-53BF-8D9E5209D7C2}"/>
              </a:ext>
            </a:extLst>
          </p:cNvPr>
          <p:cNvSpPr/>
          <p:nvPr/>
        </p:nvSpPr>
        <p:spPr>
          <a:xfrm>
            <a:off x="6142617" y="6000589"/>
            <a:ext cx="308171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chemeClr val="tx1">
                    <a:lumMod val="75000"/>
                    <a:lumOff val="25000"/>
                  </a:schemeClr>
                </a:solidFill>
                <a:uLnTx/>
                <a:uFillTx/>
                <a:latin typeface="Roboto Light" panose="02000000000000000000" pitchFamily="2" charset="0"/>
                <a:ea typeface="Roboto Light" panose="02000000000000000000" pitchFamily="2" charset="0"/>
              </a:rPr>
              <a:t>NUTRI +</a:t>
            </a:r>
          </a:p>
        </p:txBody>
      </p:sp>
      <p:sp>
        <p:nvSpPr>
          <p:cNvPr id="5" name="Rectangle 4">
            <a:extLst>
              <a:ext uri="{FF2B5EF4-FFF2-40B4-BE49-F238E27FC236}">
                <a16:creationId xmlns:a16="http://schemas.microsoft.com/office/drawing/2014/main" id="{2E2A8311-669E-ED75-4B90-147DA1F0119F}"/>
              </a:ext>
            </a:extLst>
          </p:cNvPr>
          <p:cNvSpPr/>
          <p:nvPr/>
        </p:nvSpPr>
        <p:spPr>
          <a:xfrm>
            <a:off x="9140621" y="6004293"/>
            <a:ext cx="302283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tx1">
                    <a:lumMod val="75000"/>
                    <a:lumOff val="25000"/>
                  </a:schemeClr>
                </a:solidFill>
                <a:latin typeface="Roboto Light" panose="02000000000000000000" pitchFamily="2" charset="0"/>
                <a:ea typeface="Roboto Light" panose="02000000000000000000" pitchFamily="2" charset="0"/>
              </a:rPr>
              <a:t>LIFT +</a:t>
            </a:r>
            <a:r>
              <a:rPr kumimoji="0" lang="fr-FR" sz="1600" b="1" i="0" u="none" strike="noStrike" kern="1200" cap="none" spc="0" normalizeH="0" baseline="0" noProof="0" dirty="0">
                <a:ln>
                  <a:noFill/>
                </a:ln>
                <a:solidFill>
                  <a:schemeClr val="tx1">
                    <a:lumMod val="75000"/>
                    <a:lumOff val="25000"/>
                  </a:schemeClr>
                </a:solidFill>
                <a:uLnTx/>
                <a:uFillTx/>
                <a:latin typeface="Roboto Light" panose="02000000000000000000" pitchFamily="2" charset="0"/>
                <a:ea typeface="Roboto Light" panose="02000000000000000000" pitchFamily="2" charset="0"/>
              </a:rPr>
              <a:t> </a:t>
            </a:r>
          </a:p>
        </p:txBody>
      </p:sp>
      <p:sp>
        <p:nvSpPr>
          <p:cNvPr id="6" name="Rectangle 5">
            <a:extLst>
              <a:ext uri="{FF2B5EF4-FFF2-40B4-BE49-F238E27FC236}">
                <a16:creationId xmlns:a16="http://schemas.microsoft.com/office/drawing/2014/main" id="{FE618479-2421-A0EA-6D8B-861F3F33126A}"/>
              </a:ext>
            </a:extLst>
          </p:cNvPr>
          <p:cNvSpPr/>
          <p:nvPr/>
        </p:nvSpPr>
        <p:spPr>
          <a:xfrm rot="5400000">
            <a:off x="5697708" y="-3906895"/>
            <a:ext cx="710376" cy="11898532"/>
          </a:xfrm>
          <a:prstGeom prst="rect">
            <a:avLst/>
          </a:prstGeom>
          <a:solidFill>
            <a:srgbClr val="DCD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8" name="Connecteur droit 7">
            <a:extLst>
              <a:ext uri="{FF2B5EF4-FFF2-40B4-BE49-F238E27FC236}">
                <a16:creationId xmlns:a16="http://schemas.microsoft.com/office/drawing/2014/main" id="{71F058D9-2255-39F3-32A7-42F9DB8629FD}"/>
              </a:ext>
            </a:extLst>
          </p:cNvPr>
          <p:cNvCxnSpPr>
            <a:cxnSpLocks/>
          </p:cNvCxnSpPr>
          <p:nvPr/>
        </p:nvCxnSpPr>
        <p:spPr>
          <a:xfrm>
            <a:off x="6132299" y="1710429"/>
            <a:ext cx="0" cy="4320153"/>
          </a:xfrm>
          <a:prstGeom prst="line">
            <a:avLst/>
          </a:prstGeom>
          <a:ln w="12700">
            <a:solidFill>
              <a:srgbClr val="9790BE"/>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31DC92D1-664C-74AD-EB1E-FDD8B2AD3740}"/>
              </a:ext>
            </a:extLst>
          </p:cNvPr>
          <p:cNvCxnSpPr>
            <a:cxnSpLocks/>
          </p:cNvCxnSpPr>
          <p:nvPr/>
        </p:nvCxnSpPr>
        <p:spPr>
          <a:xfrm>
            <a:off x="3083722" y="1710429"/>
            <a:ext cx="0" cy="4320153"/>
          </a:xfrm>
          <a:prstGeom prst="line">
            <a:avLst/>
          </a:prstGeom>
          <a:ln w="12700">
            <a:solidFill>
              <a:srgbClr val="9790BE"/>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23A886A2-190F-02E4-F691-E644D5FCBC9A}"/>
              </a:ext>
            </a:extLst>
          </p:cNvPr>
          <p:cNvCxnSpPr>
            <a:cxnSpLocks/>
          </p:cNvCxnSpPr>
          <p:nvPr/>
        </p:nvCxnSpPr>
        <p:spPr>
          <a:xfrm>
            <a:off x="9016990" y="1710429"/>
            <a:ext cx="0" cy="4320153"/>
          </a:xfrm>
          <a:prstGeom prst="line">
            <a:avLst/>
          </a:prstGeom>
          <a:ln w="12700">
            <a:solidFill>
              <a:srgbClr val="9790BE"/>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21D949E-4D9C-75FE-C3E2-98DAF4D71B2B}"/>
              </a:ext>
            </a:extLst>
          </p:cNvPr>
          <p:cNvSpPr/>
          <p:nvPr/>
        </p:nvSpPr>
        <p:spPr>
          <a:xfrm>
            <a:off x="117729" y="1679994"/>
            <a:ext cx="2994455" cy="730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600" dirty="0">
                <a:solidFill>
                  <a:schemeClr val="tx1">
                    <a:lumMod val="75000"/>
                    <a:lumOff val="25000"/>
                  </a:schemeClr>
                </a:solidFill>
                <a:latin typeface="Roboto Light" panose="02000000000000000000" pitchFamily="2" charset="0"/>
                <a:ea typeface="Roboto Light" panose="02000000000000000000" pitchFamily="2" charset="0"/>
              </a:rPr>
              <a:t>PROTEGER</a:t>
            </a:r>
          </a:p>
        </p:txBody>
      </p:sp>
      <p:sp>
        <p:nvSpPr>
          <p:cNvPr id="12" name="Rectangle 11">
            <a:extLst>
              <a:ext uri="{FF2B5EF4-FFF2-40B4-BE49-F238E27FC236}">
                <a16:creationId xmlns:a16="http://schemas.microsoft.com/office/drawing/2014/main" id="{410C392D-F4D3-3FC8-EBB7-D8B944E394DC}"/>
              </a:ext>
            </a:extLst>
          </p:cNvPr>
          <p:cNvSpPr/>
          <p:nvPr/>
        </p:nvSpPr>
        <p:spPr>
          <a:xfrm>
            <a:off x="3179845" y="1668455"/>
            <a:ext cx="3031372" cy="730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600" dirty="0">
                <a:solidFill>
                  <a:schemeClr val="tx1">
                    <a:lumMod val="75000"/>
                    <a:lumOff val="25000"/>
                  </a:schemeClr>
                </a:solidFill>
                <a:latin typeface="Roboto Light" panose="02000000000000000000" pitchFamily="2" charset="0"/>
                <a:ea typeface="Roboto Light" panose="02000000000000000000" pitchFamily="2" charset="0"/>
              </a:rPr>
              <a:t>HYDRATER</a:t>
            </a:r>
          </a:p>
        </p:txBody>
      </p:sp>
      <p:sp>
        <p:nvSpPr>
          <p:cNvPr id="13" name="Rectangle 12">
            <a:extLst>
              <a:ext uri="{FF2B5EF4-FFF2-40B4-BE49-F238E27FC236}">
                <a16:creationId xmlns:a16="http://schemas.microsoft.com/office/drawing/2014/main" id="{21E46452-3E37-2858-89E5-5C5B97E4392D}"/>
              </a:ext>
            </a:extLst>
          </p:cNvPr>
          <p:cNvSpPr/>
          <p:nvPr/>
        </p:nvSpPr>
        <p:spPr>
          <a:xfrm>
            <a:off x="6089970" y="1701719"/>
            <a:ext cx="3047998" cy="730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lumMod val="75000"/>
                    <a:lumOff val="25000"/>
                  </a:schemeClr>
                </a:solidFill>
                <a:latin typeface="Roboto Light" panose="02000000000000000000" pitchFamily="2" charset="0"/>
                <a:ea typeface="Roboto Light" panose="02000000000000000000" pitchFamily="2" charset="0"/>
              </a:rPr>
              <a:t>NOURRIR</a:t>
            </a:r>
          </a:p>
        </p:txBody>
      </p:sp>
      <p:sp>
        <p:nvSpPr>
          <p:cNvPr id="14" name="Rectangle 13">
            <a:extLst>
              <a:ext uri="{FF2B5EF4-FFF2-40B4-BE49-F238E27FC236}">
                <a16:creationId xmlns:a16="http://schemas.microsoft.com/office/drawing/2014/main" id="{B92D2549-44E8-236A-58D7-2FABB6B63076}"/>
              </a:ext>
            </a:extLst>
          </p:cNvPr>
          <p:cNvSpPr/>
          <p:nvPr/>
        </p:nvSpPr>
        <p:spPr>
          <a:xfrm>
            <a:off x="9043250" y="1689155"/>
            <a:ext cx="3031219" cy="730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chemeClr val="tx1">
                    <a:lumMod val="75000"/>
                    <a:lumOff val="25000"/>
                  </a:schemeClr>
                </a:solidFill>
                <a:effectLst/>
                <a:uLnTx/>
                <a:uFillTx/>
                <a:latin typeface="Roboto Light" panose="02000000000000000000" pitchFamily="2" charset="0"/>
                <a:ea typeface="Roboto Light" panose="02000000000000000000" pitchFamily="2" charset="0"/>
              </a:rPr>
              <a:t>RAFFERMIR</a:t>
            </a:r>
          </a:p>
        </p:txBody>
      </p:sp>
      <p:sp>
        <p:nvSpPr>
          <p:cNvPr id="15" name="Rectangle 14">
            <a:extLst>
              <a:ext uri="{FF2B5EF4-FFF2-40B4-BE49-F238E27FC236}">
                <a16:creationId xmlns:a16="http://schemas.microsoft.com/office/drawing/2014/main" id="{AF057F39-1282-287E-B57C-79D875413FB5}"/>
              </a:ext>
            </a:extLst>
          </p:cNvPr>
          <p:cNvSpPr/>
          <p:nvPr/>
        </p:nvSpPr>
        <p:spPr>
          <a:xfrm>
            <a:off x="134481" y="1006236"/>
            <a:ext cx="12192000"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Des </a:t>
            </a:r>
            <a:r>
              <a:rPr lang="fr-FR" sz="1600" i="1" dirty="0">
                <a:solidFill>
                  <a:prstClr val="black"/>
                </a:solidFill>
                <a:latin typeface="Roboto Light" panose="02000000000000000000" pitchFamily="2" charset="0"/>
                <a:ea typeface="Roboto Light" panose="02000000000000000000" pitchFamily="2" charset="0"/>
              </a:rPr>
              <a:t>boosters </a:t>
            </a:r>
            <a:r>
              <a:rPr kumimoji="0" lang="fr-FR" sz="1600" b="0" i="1"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pour répondre au besoin du moment</a:t>
            </a:r>
            <a:r>
              <a:rPr kumimoji="0" lang="fr-FR" sz="1600" b="0" i="1" u="none" strike="noStrike" kern="1200" cap="none" spc="0" normalizeH="0" noProof="0" dirty="0">
                <a:ln>
                  <a:noFill/>
                </a:ln>
                <a:solidFill>
                  <a:prstClr val="black"/>
                </a:solidFill>
                <a:effectLst/>
                <a:uLnTx/>
                <a:uFillTx/>
                <a:latin typeface="Roboto Light" panose="02000000000000000000" pitchFamily="2" charset="0"/>
                <a:ea typeface="Roboto Light" panose="02000000000000000000" pitchFamily="2" charset="0"/>
              </a:rPr>
              <a:t> et personnaliser sa crème</a:t>
            </a:r>
            <a:endParaRPr kumimoji="0" lang="fr-FR" sz="1600" b="0" i="1"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endParaRPr>
          </a:p>
        </p:txBody>
      </p:sp>
      <p:sp>
        <p:nvSpPr>
          <p:cNvPr id="17" name="Espace réservé du titre 1">
            <a:extLst>
              <a:ext uri="{FF2B5EF4-FFF2-40B4-BE49-F238E27FC236}">
                <a16:creationId xmlns:a16="http://schemas.microsoft.com/office/drawing/2014/main" id="{A04F2FE1-4EF5-CB68-79B2-97FBA4E42EF8}"/>
              </a:ext>
            </a:extLst>
          </p:cNvPr>
          <p:cNvSpPr txBox="1">
            <a:spLocks/>
          </p:cNvSpPr>
          <p:nvPr/>
        </p:nvSpPr>
        <p:spPr>
          <a:xfrm>
            <a:off x="2269892" y="231168"/>
            <a:ext cx="7608628" cy="734225"/>
          </a:xfrm>
          <a:prstGeom prst="rect">
            <a:avLst/>
          </a:prstGeom>
        </p:spPr>
        <p:txBody>
          <a:bodyPr vert="horz" lIns="91440" tIns="45720" rIns="91440" bIns="45720" rtlCol="0" anchor="ctr">
            <a:noAutofit/>
          </a:bodyPr>
          <a:lstStyle>
            <a:lvl1pPr algn="ctr">
              <a:lnSpc>
                <a:spcPct val="90000"/>
              </a:lnSpc>
              <a:spcBef>
                <a:spcPct val="0"/>
              </a:spcBef>
              <a:buNone/>
              <a:defRPr sz="2800">
                <a:latin typeface="KyivType Sans2" panose="00000500000000000000" pitchFamily="50" charset="0"/>
                <a:ea typeface="+mj-ea"/>
                <a:cs typeface="+mj-cs"/>
              </a:defRPr>
            </a:lvl1pPr>
          </a:lstStyle>
          <a:p>
            <a:r>
              <a:rPr lang="fr-FR" dirty="0"/>
              <a:t>BOOSTERS </a:t>
            </a:r>
          </a:p>
        </p:txBody>
      </p:sp>
      <p:pic>
        <p:nvPicPr>
          <p:cNvPr id="18" name="Picture 4">
            <a:extLst>
              <a:ext uri="{FF2B5EF4-FFF2-40B4-BE49-F238E27FC236}">
                <a16:creationId xmlns:a16="http://schemas.microsoft.com/office/drawing/2014/main" id="{C0417161-470F-9F4B-2998-043056C721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080" t="32358" r="34560" b="6025"/>
          <a:stretch/>
        </p:blipFill>
        <p:spPr bwMode="auto">
          <a:xfrm>
            <a:off x="80781" y="2741632"/>
            <a:ext cx="1119484" cy="310160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C46BE448-F022-EEC8-7AA2-0755F6C9C6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120" t="32104" r="31200" b="5513"/>
          <a:stretch/>
        </p:blipFill>
        <p:spPr bwMode="auto">
          <a:xfrm>
            <a:off x="3089615" y="2811534"/>
            <a:ext cx="1281442" cy="31823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a:extLst>
              <a:ext uri="{FF2B5EF4-FFF2-40B4-BE49-F238E27FC236}">
                <a16:creationId xmlns:a16="http://schemas.microsoft.com/office/drawing/2014/main" id="{33A88451-9E36-6460-56B7-EF37000D91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320" t="32358" r="33360" b="6025"/>
          <a:stretch/>
        </p:blipFill>
        <p:spPr bwMode="auto">
          <a:xfrm>
            <a:off x="9076245" y="2837325"/>
            <a:ext cx="1154007" cy="31078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a:extLst>
              <a:ext uri="{FF2B5EF4-FFF2-40B4-BE49-F238E27FC236}">
                <a16:creationId xmlns:a16="http://schemas.microsoft.com/office/drawing/2014/main" id="{57D6AD98-9957-F8FF-D850-2398EE9C85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280" t="31952" r="34800" b="6024"/>
          <a:stretch/>
        </p:blipFill>
        <p:spPr bwMode="auto">
          <a:xfrm>
            <a:off x="6197597" y="2733774"/>
            <a:ext cx="1100797" cy="320845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ngredient-polyphenols-d-ecorce-de-pin">
            <a:extLst>
              <a:ext uri="{FF2B5EF4-FFF2-40B4-BE49-F238E27FC236}">
                <a16:creationId xmlns:a16="http://schemas.microsoft.com/office/drawing/2014/main" id="{6CF6D21C-8E22-8F0D-4D7D-E3F2FBF14CD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80888" y="3334744"/>
            <a:ext cx="885700" cy="64360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ingredient-pca">
            <a:extLst>
              <a:ext uri="{FF2B5EF4-FFF2-40B4-BE49-F238E27FC236}">
                <a16:creationId xmlns:a16="http://schemas.microsoft.com/office/drawing/2014/main" id="{4FE79035-922F-8285-6C81-13774A3B9C2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47222" y="3224074"/>
            <a:ext cx="597108" cy="67045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ingrédient-romarin">
            <a:extLst>
              <a:ext uri="{FF2B5EF4-FFF2-40B4-BE49-F238E27FC236}">
                <a16:creationId xmlns:a16="http://schemas.microsoft.com/office/drawing/2014/main" id="{1E6F47B7-A86E-4198-510A-4BCB404F5D8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168015">
            <a:off x="10496378" y="3195717"/>
            <a:ext cx="1159844" cy="750033"/>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 24" descr="Une image contenant plante, décoré&#10;&#10;Description générée automatiquement">
            <a:extLst>
              <a:ext uri="{FF2B5EF4-FFF2-40B4-BE49-F238E27FC236}">
                <a16:creationId xmlns:a16="http://schemas.microsoft.com/office/drawing/2014/main" id="{3CBA2769-ADBE-3217-7B8E-B38B805BAC1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76486" y="3396169"/>
            <a:ext cx="1069580" cy="577742"/>
          </a:xfrm>
          <a:prstGeom prst="rect">
            <a:avLst/>
          </a:prstGeom>
        </p:spPr>
      </p:pic>
      <p:sp>
        <p:nvSpPr>
          <p:cNvPr id="26" name="ZoneTexte 25">
            <a:extLst>
              <a:ext uri="{FF2B5EF4-FFF2-40B4-BE49-F238E27FC236}">
                <a16:creationId xmlns:a16="http://schemas.microsoft.com/office/drawing/2014/main" id="{31921D87-C768-9C4A-3172-2A6E3085897A}"/>
              </a:ext>
            </a:extLst>
          </p:cNvPr>
          <p:cNvSpPr txBox="1"/>
          <p:nvPr/>
        </p:nvSpPr>
        <p:spPr>
          <a:xfrm>
            <a:off x="1288453" y="2632296"/>
            <a:ext cx="1843024" cy="584775"/>
          </a:xfrm>
          <a:prstGeom prst="rect">
            <a:avLst/>
          </a:prstGeom>
          <a:noFill/>
        </p:spPr>
        <p:txBody>
          <a:bodyPr wrap="square" rtlCol="0">
            <a:spAutoFit/>
          </a:bodyPr>
          <a:lstStyle/>
          <a:p>
            <a:pPr algn="ctr"/>
            <a:r>
              <a:rPr lang="fr-FR" sz="1600" dirty="0">
                <a:latin typeface="Roboto Light" panose="02000000000000000000" pitchFamily="2" charset="0"/>
                <a:ea typeface="Roboto Light" panose="02000000000000000000" pitchFamily="2" charset="0"/>
              </a:rPr>
              <a:t>Polyphénols </a:t>
            </a:r>
            <a:br>
              <a:rPr lang="fr-FR" sz="1600" dirty="0">
                <a:latin typeface="Roboto Light" panose="02000000000000000000" pitchFamily="2" charset="0"/>
                <a:ea typeface="Roboto Light" panose="02000000000000000000" pitchFamily="2" charset="0"/>
              </a:rPr>
            </a:br>
            <a:r>
              <a:rPr lang="fr-FR" sz="1600" dirty="0">
                <a:latin typeface="Roboto Light" panose="02000000000000000000" pitchFamily="2" charset="0"/>
                <a:ea typeface="Roboto Light" panose="02000000000000000000" pitchFamily="2" charset="0"/>
              </a:rPr>
              <a:t>d’écorce de pin </a:t>
            </a:r>
          </a:p>
        </p:txBody>
      </p:sp>
      <p:sp>
        <p:nvSpPr>
          <p:cNvPr id="27" name="ZoneTexte 26">
            <a:extLst>
              <a:ext uri="{FF2B5EF4-FFF2-40B4-BE49-F238E27FC236}">
                <a16:creationId xmlns:a16="http://schemas.microsoft.com/office/drawing/2014/main" id="{9A0EDF7C-B89F-B59A-0B07-F5D9890024D0}"/>
              </a:ext>
            </a:extLst>
          </p:cNvPr>
          <p:cNvSpPr txBox="1"/>
          <p:nvPr/>
        </p:nvSpPr>
        <p:spPr>
          <a:xfrm>
            <a:off x="4802319" y="2730407"/>
            <a:ext cx="977140" cy="338554"/>
          </a:xfrm>
          <a:prstGeom prst="rect">
            <a:avLst/>
          </a:prstGeom>
          <a:noFill/>
        </p:spPr>
        <p:txBody>
          <a:bodyPr wrap="square" rtlCol="0">
            <a:spAutoFit/>
          </a:bodyPr>
          <a:lstStyle/>
          <a:p>
            <a:pPr algn="ctr"/>
            <a:r>
              <a:rPr lang="fr-FR" sz="1600" dirty="0">
                <a:latin typeface="Roboto Light" panose="02000000000000000000" pitchFamily="2" charset="0"/>
                <a:ea typeface="Roboto Light" panose="02000000000000000000" pitchFamily="2" charset="0"/>
              </a:rPr>
              <a:t>PCA</a:t>
            </a:r>
          </a:p>
        </p:txBody>
      </p:sp>
      <p:sp>
        <p:nvSpPr>
          <p:cNvPr id="28" name="ZoneTexte 27">
            <a:extLst>
              <a:ext uri="{FF2B5EF4-FFF2-40B4-BE49-F238E27FC236}">
                <a16:creationId xmlns:a16="http://schemas.microsoft.com/office/drawing/2014/main" id="{6D42019E-780E-017C-EACE-21AE35EFD6B8}"/>
              </a:ext>
            </a:extLst>
          </p:cNvPr>
          <p:cNvSpPr txBox="1"/>
          <p:nvPr/>
        </p:nvSpPr>
        <p:spPr>
          <a:xfrm>
            <a:off x="7282574" y="2699528"/>
            <a:ext cx="1783646" cy="584775"/>
          </a:xfrm>
          <a:prstGeom prst="rect">
            <a:avLst/>
          </a:prstGeom>
          <a:noFill/>
        </p:spPr>
        <p:txBody>
          <a:bodyPr wrap="square" rtlCol="0">
            <a:spAutoFit/>
          </a:bodyPr>
          <a:lstStyle/>
          <a:p>
            <a:pPr algn="ctr"/>
            <a:r>
              <a:rPr lang="fr-FR" sz="1600" dirty="0">
                <a:latin typeface="Roboto Light" panose="02000000000000000000" pitchFamily="2" charset="0"/>
                <a:ea typeface="Roboto Light" panose="02000000000000000000" pitchFamily="2" charset="0"/>
              </a:rPr>
              <a:t>Huile de germe </a:t>
            </a:r>
          </a:p>
          <a:p>
            <a:pPr algn="ctr"/>
            <a:r>
              <a:rPr lang="fr-FR" sz="1600" dirty="0">
                <a:latin typeface="Roboto Light" panose="02000000000000000000" pitchFamily="2" charset="0"/>
                <a:ea typeface="Roboto Light" panose="02000000000000000000" pitchFamily="2" charset="0"/>
              </a:rPr>
              <a:t>de céréales </a:t>
            </a:r>
          </a:p>
        </p:txBody>
      </p:sp>
      <p:sp>
        <p:nvSpPr>
          <p:cNvPr id="29" name="ZoneTexte 28">
            <a:extLst>
              <a:ext uri="{FF2B5EF4-FFF2-40B4-BE49-F238E27FC236}">
                <a16:creationId xmlns:a16="http://schemas.microsoft.com/office/drawing/2014/main" id="{4B7CAF0F-FCD3-FC87-2B1D-F722907C9AAF}"/>
              </a:ext>
            </a:extLst>
          </p:cNvPr>
          <p:cNvSpPr txBox="1"/>
          <p:nvPr/>
        </p:nvSpPr>
        <p:spPr>
          <a:xfrm>
            <a:off x="10570065" y="2739503"/>
            <a:ext cx="1028366" cy="338554"/>
          </a:xfrm>
          <a:prstGeom prst="rect">
            <a:avLst/>
          </a:prstGeom>
          <a:noFill/>
        </p:spPr>
        <p:txBody>
          <a:bodyPr wrap="square" rtlCol="0">
            <a:spAutoFit/>
          </a:bodyPr>
          <a:lstStyle/>
          <a:p>
            <a:r>
              <a:rPr lang="fr-FR" sz="1600" dirty="0">
                <a:latin typeface="Roboto Light" panose="02000000000000000000" pitchFamily="2" charset="0"/>
                <a:ea typeface="Roboto Light" panose="02000000000000000000" pitchFamily="2" charset="0"/>
              </a:rPr>
              <a:t>Romarin</a:t>
            </a:r>
          </a:p>
        </p:txBody>
      </p:sp>
      <p:pic>
        <p:nvPicPr>
          <p:cNvPr id="30" name="Image 29" descr="Une image contenant texte, rang, différent, ligné&#10;&#10;Description générée automatiquement">
            <a:extLst>
              <a:ext uri="{FF2B5EF4-FFF2-40B4-BE49-F238E27FC236}">
                <a16:creationId xmlns:a16="http://schemas.microsoft.com/office/drawing/2014/main" id="{269D90C0-68DD-52E0-1BAC-4F53247D34B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11520" y="5175585"/>
            <a:ext cx="607272" cy="643887"/>
          </a:xfrm>
          <a:prstGeom prst="rect">
            <a:avLst/>
          </a:prstGeom>
        </p:spPr>
      </p:pic>
      <p:pic>
        <p:nvPicPr>
          <p:cNvPr id="31" name="Image 30" descr="Une image contenant texte, rang, différent, ligné&#10;&#10;Description générée automatiquement">
            <a:extLst>
              <a:ext uri="{FF2B5EF4-FFF2-40B4-BE49-F238E27FC236}">
                <a16:creationId xmlns:a16="http://schemas.microsoft.com/office/drawing/2014/main" id="{D73C42EF-593B-5A36-771A-742C172353F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92522" y="5216902"/>
            <a:ext cx="607272" cy="643887"/>
          </a:xfrm>
          <a:prstGeom prst="rect">
            <a:avLst/>
          </a:prstGeom>
        </p:spPr>
      </p:pic>
      <p:pic>
        <p:nvPicPr>
          <p:cNvPr id="33" name="Image 32" descr="Une image contenant texte, rang, différent, ligné&#10;&#10;Description générée automatiquement">
            <a:extLst>
              <a:ext uri="{FF2B5EF4-FFF2-40B4-BE49-F238E27FC236}">
                <a16:creationId xmlns:a16="http://schemas.microsoft.com/office/drawing/2014/main" id="{473F23F4-D70B-DC61-5F7C-F683A0B4AF4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89506" y="5201661"/>
            <a:ext cx="607272" cy="643887"/>
          </a:xfrm>
          <a:prstGeom prst="rect">
            <a:avLst/>
          </a:prstGeom>
        </p:spPr>
      </p:pic>
      <p:sp>
        <p:nvSpPr>
          <p:cNvPr id="34" name="ZoneTexte 33">
            <a:extLst>
              <a:ext uri="{FF2B5EF4-FFF2-40B4-BE49-F238E27FC236}">
                <a16:creationId xmlns:a16="http://schemas.microsoft.com/office/drawing/2014/main" id="{651B5FF4-378A-7D73-8DD4-8EB2B721770B}"/>
              </a:ext>
            </a:extLst>
          </p:cNvPr>
          <p:cNvSpPr txBox="1"/>
          <p:nvPr/>
        </p:nvSpPr>
        <p:spPr>
          <a:xfrm>
            <a:off x="1317211" y="4209534"/>
            <a:ext cx="1803046" cy="338554"/>
          </a:xfrm>
          <a:prstGeom prst="rect">
            <a:avLst/>
          </a:prstGeom>
          <a:noFill/>
        </p:spPr>
        <p:txBody>
          <a:bodyPr wrap="square" rtlCol="0">
            <a:spAutoFit/>
          </a:bodyPr>
          <a:lstStyle/>
          <a:p>
            <a:pPr algn="ctr"/>
            <a:r>
              <a:rPr lang="fr-FR" sz="1600" dirty="0">
                <a:latin typeface="Roboto Light" panose="02000000000000000000" pitchFamily="2" charset="0"/>
                <a:ea typeface="Roboto Light" panose="02000000000000000000" pitchFamily="2" charset="0"/>
              </a:rPr>
              <a:t>Huile de grenade </a:t>
            </a:r>
          </a:p>
        </p:txBody>
      </p:sp>
      <p:pic>
        <p:nvPicPr>
          <p:cNvPr id="35" name="Image 34" descr="Une image contenant fruit, grenade, frais&#10;&#10;Description générée automatiquement">
            <a:extLst>
              <a:ext uri="{FF2B5EF4-FFF2-40B4-BE49-F238E27FC236}">
                <a16:creationId xmlns:a16="http://schemas.microsoft.com/office/drawing/2014/main" id="{6ABA7CFD-1FD2-C3B6-A20E-6E9B81E110B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96052" y="4583078"/>
            <a:ext cx="797069" cy="592144"/>
          </a:xfrm>
          <a:prstGeom prst="rect">
            <a:avLst/>
          </a:prstGeom>
        </p:spPr>
      </p:pic>
      <p:sp>
        <p:nvSpPr>
          <p:cNvPr id="36" name="ZoneTexte 35">
            <a:extLst>
              <a:ext uri="{FF2B5EF4-FFF2-40B4-BE49-F238E27FC236}">
                <a16:creationId xmlns:a16="http://schemas.microsoft.com/office/drawing/2014/main" id="{E5B8CB2F-5F0D-B4F7-DC3D-B68348464936}"/>
              </a:ext>
            </a:extLst>
          </p:cNvPr>
          <p:cNvSpPr txBox="1"/>
          <p:nvPr/>
        </p:nvSpPr>
        <p:spPr>
          <a:xfrm>
            <a:off x="3868329" y="4228472"/>
            <a:ext cx="2727458" cy="338554"/>
          </a:xfrm>
          <a:prstGeom prst="rect">
            <a:avLst/>
          </a:prstGeom>
          <a:noFill/>
        </p:spPr>
        <p:txBody>
          <a:bodyPr wrap="square" rtlCol="0">
            <a:spAutoFit/>
          </a:bodyPr>
          <a:lstStyle/>
          <a:p>
            <a:pPr algn="ctr"/>
            <a:r>
              <a:rPr lang="fr-FR" sz="1600" dirty="0">
                <a:latin typeface="Roboto Light" panose="02000000000000000000" pitchFamily="2" charset="0"/>
                <a:ea typeface="Roboto Light" panose="02000000000000000000" pitchFamily="2" charset="0"/>
              </a:rPr>
              <a:t>Glycérine végétale </a:t>
            </a:r>
          </a:p>
        </p:txBody>
      </p:sp>
      <p:pic>
        <p:nvPicPr>
          <p:cNvPr id="37" name="Image 36" descr="Une image contenant plante, fleur&#10;&#10;Description générée automatiquement">
            <a:extLst>
              <a:ext uri="{FF2B5EF4-FFF2-40B4-BE49-F238E27FC236}">
                <a16:creationId xmlns:a16="http://schemas.microsoft.com/office/drawing/2014/main" id="{D99E551C-9DE8-D83C-AB73-CB09855A743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98758" y="4624921"/>
            <a:ext cx="655638" cy="655638"/>
          </a:xfrm>
          <a:prstGeom prst="rect">
            <a:avLst/>
          </a:prstGeom>
        </p:spPr>
      </p:pic>
      <p:pic>
        <p:nvPicPr>
          <p:cNvPr id="38" name="Image 37">
            <a:extLst>
              <a:ext uri="{FF2B5EF4-FFF2-40B4-BE49-F238E27FC236}">
                <a16:creationId xmlns:a16="http://schemas.microsoft.com/office/drawing/2014/main" id="{2C8ABD7A-F0DC-7159-5310-31C89F0B34F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24394" y="4531982"/>
            <a:ext cx="439247" cy="545120"/>
          </a:xfrm>
          <a:prstGeom prst="rect">
            <a:avLst/>
          </a:prstGeom>
        </p:spPr>
      </p:pic>
      <p:pic>
        <p:nvPicPr>
          <p:cNvPr id="39" name="Image 38">
            <a:extLst>
              <a:ext uri="{FF2B5EF4-FFF2-40B4-BE49-F238E27FC236}">
                <a16:creationId xmlns:a16="http://schemas.microsoft.com/office/drawing/2014/main" id="{68D26BEF-615E-A512-9E86-9EE340F7403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46047" y="4531981"/>
            <a:ext cx="397330" cy="545121"/>
          </a:xfrm>
          <a:prstGeom prst="rect">
            <a:avLst/>
          </a:prstGeom>
        </p:spPr>
      </p:pic>
      <p:sp>
        <p:nvSpPr>
          <p:cNvPr id="40" name="ZoneTexte 39">
            <a:extLst>
              <a:ext uri="{FF2B5EF4-FFF2-40B4-BE49-F238E27FC236}">
                <a16:creationId xmlns:a16="http://schemas.microsoft.com/office/drawing/2014/main" id="{850E9019-FA4B-32DC-1A36-14DE926FA741}"/>
              </a:ext>
            </a:extLst>
          </p:cNvPr>
          <p:cNvSpPr txBox="1"/>
          <p:nvPr/>
        </p:nvSpPr>
        <p:spPr>
          <a:xfrm>
            <a:off x="7641535" y="4209879"/>
            <a:ext cx="1272518" cy="338554"/>
          </a:xfrm>
          <a:prstGeom prst="rect">
            <a:avLst/>
          </a:prstGeom>
          <a:noFill/>
        </p:spPr>
        <p:txBody>
          <a:bodyPr wrap="square" rtlCol="0">
            <a:spAutoFit/>
          </a:bodyPr>
          <a:lstStyle/>
          <a:p>
            <a:pPr algn="ctr"/>
            <a:r>
              <a:rPr lang="fr-FR" sz="1600" dirty="0">
                <a:latin typeface="Roboto Light" panose="02000000000000000000" pitchFamily="2" charset="0"/>
                <a:ea typeface="Roboto Light" panose="02000000000000000000" pitchFamily="2" charset="0"/>
              </a:rPr>
              <a:t>Vitamines </a:t>
            </a:r>
          </a:p>
        </p:txBody>
      </p:sp>
      <p:pic>
        <p:nvPicPr>
          <p:cNvPr id="41" name="Image 40" descr="Une image contenant vert&#10;&#10;Description générée automatiquement">
            <a:extLst>
              <a:ext uri="{FF2B5EF4-FFF2-40B4-BE49-F238E27FC236}">
                <a16:creationId xmlns:a16="http://schemas.microsoft.com/office/drawing/2014/main" id="{B11C4766-C3CC-B14B-4935-756337569A4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58352" y="4542012"/>
            <a:ext cx="988844" cy="659649"/>
          </a:xfrm>
          <a:prstGeom prst="rect">
            <a:avLst/>
          </a:prstGeom>
        </p:spPr>
      </p:pic>
      <p:sp>
        <p:nvSpPr>
          <p:cNvPr id="42" name="ZoneTexte 41">
            <a:extLst>
              <a:ext uri="{FF2B5EF4-FFF2-40B4-BE49-F238E27FC236}">
                <a16:creationId xmlns:a16="http://schemas.microsoft.com/office/drawing/2014/main" id="{21EBFBF8-BF4D-1F39-A939-E1ACE3C3A369}"/>
              </a:ext>
            </a:extLst>
          </p:cNvPr>
          <p:cNvSpPr txBox="1"/>
          <p:nvPr/>
        </p:nvSpPr>
        <p:spPr>
          <a:xfrm>
            <a:off x="10552875" y="4193427"/>
            <a:ext cx="1124977" cy="338554"/>
          </a:xfrm>
          <a:prstGeom prst="rect">
            <a:avLst/>
          </a:prstGeom>
          <a:noFill/>
        </p:spPr>
        <p:txBody>
          <a:bodyPr wrap="square" rtlCol="0">
            <a:spAutoFit/>
          </a:bodyPr>
          <a:lstStyle/>
          <a:p>
            <a:pPr algn="ctr"/>
            <a:r>
              <a:rPr lang="fr-FR" sz="1600" dirty="0">
                <a:latin typeface="Roboto Light" panose="02000000000000000000" pitchFamily="2" charset="0"/>
                <a:ea typeface="Roboto Light" panose="02000000000000000000" pitchFamily="2" charset="0"/>
              </a:rPr>
              <a:t>Houblon</a:t>
            </a:r>
          </a:p>
        </p:txBody>
      </p:sp>
    </p:spTree>
    <p:extLst>
      <p:ext uri="{BB962C8B-B14F-4D97-AF65-F5344CB8AC3E}">
        <p14:creationId xmlns:p14="http://schemas.microsoft.com/office/powerpoint/2010/main" val="187781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10" presetClass="entr" presetSubtype="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par>
                                <p:cTn id="56" presetID="10" presetClass="entr" presetSubtype="0"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500"/>
                                        <p:tgtEl>
                                          <p:spTgt spid="3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cTn>
                              </p:par>
                              <p:par>
                                <p:cTn id="67" presetID="10" presetClass="entr" presetSubtype="0" fill="hold"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500"/>
                                        <p:tgtEl>
                                          <p:spTgt spid="2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fade">
                                      <p:cBhvr>
                                        <p:cTn id="72" dur="500"/>
                                        <p:tgtEl>
                                          <p:spTgt spid="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500"/>
                                        <p:tgtEl>
                                          <p:spTgt spid="28"/>
                                        </p:tgtEl>
                                      </p:cBhvr>
                                    </p:animEffect>
                                  </p:childTnLst>
                                </p:cTn>
                              </p:par>
                              <p:par>
                                <p:cTn id="78" presetID="10" presetClass="entr" presetSubtype="0" fill="hold" nodeType="with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500"/>
                                        <p:tgtEl>
                                          <p:spTgt spid="2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fade">
                                      <p:cBhvr>
                                        <p:cTn id="83" dur="500"/>
                                        <p:tgtEl>
                                          <p:spTgt spid="40"/>
                                        </p:tgtEl>
                                      </p:cBhvr>
                                    </p:animEffect>
                                  </p:childTnLst>
                                </p:cTn>
                              </p:par>
                              <p:par>
                                <p:cTn id="84" presetID="10" presetClass="entr" presetSubtype="0" fill="hold" nodeType="with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fade">
                                      <p:cBhvr>
                                        <p:cTn id="86" dur="500"/>
                                        <p:tgtEl>
                                          <p:spTgt spid="38"/>
                                        </p:tgtEl>
                                      </p:cBhvr>
                                    </p:animEffect>
                                  </p:childTnLst>
                                </p:cTn>
                              </p:par>
                              <p:par>
                                <p:cTn id="87" presetID="10" presetClass="entr" presetSubtype="0" fill="hold" nodeType="with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500"/>
                                        <p:tgtEl>
                                          <p:spTgt spid="39"/>
                                        </p:tgtEl>
                                      </p:cBhvr>
                                    </p:animEffect>
                                  </p:childTnLst>
                                </p:cTn>
                              </p:par>
                              <p:par>
                                <p:cTn id="90" presetID="10" presetClass="entr" presetSubtype="0" fill="hold" nodeType="with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fade">
                                      <p:cBhvr>
                                        <p:cTn id="92" dur="500"/>
                                        <p:tgtEl>
                                          <p:spTgt spid="31"/>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fade">
                                      <p:cBhvr>
                                        <p:cTn id="97" dur="500"/>
                                        <p:tgtEl>
                                          <p:spTgt spid="10"/>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4"/>
                                        </p:tgtEl>
                                        <p:attrNameLst>
                                          <p:attrName>style.visibility</p:attrName>
                                        </p:attrNameLst>
                                      </p:cBhvr>
                                      <p:to>
                                        <p:strVal val="visible"/>
                                      </p:to>
                                    </p:set>
                                    <p:animEffect transition="in" filter="fade">
                                      <p:cBhvr>
                                        <p:cTn id="100" dur="500"/>
                                        <p:tgtEl>
                                          <p:spTgt spid="14"/>
                                        </p:tgtEl>
                                      </p:cBhvr>
                                    </p:animEffect>
                                  </p:childTnLst>
                                </p:cTn>
                              </p:par>
                              <p:par>
                                <p:cTn id="101" presetID="10" presetClass="entr" presetSubtype="0" fill="hold" nodeType="with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fade">
                                      <p:cBhvr>
                                        <p:cTn id="103" dur="500"/>
                                        <p:tgtEl>
                                          <p:spTgt spid="20"/>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5"/>
                                        </p:tgtEl>
                                        <p:attrNameLst>
                                          <p:attrName>style.visibility</p:attrName>
                                        </p:attrNameLst>
                                      </p:cBhvr>
                                      <p:to>
                                        <p:strVal val="visible"/>
                                      </p:to>
                                    </p:set>
                                    <p:animEffect transition="in" filter="fade">
                                      <p:cBhvr>
                                        <p:cTn id="106" dur="500"/>
                                        <p:tgtEl>
                                          <p:spTgt spid="5"/>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29"/>
                                        </p:tgtEl>
                                        <p:attrNameLst>
                                          <p:attrName>style.visibility</p:attrName>
                                        </p:attrNameLst>
                                      </p:cBhvr>
                                      <p:to>
                                        <p:strVal val="visible"/>
                                      </p:to>
                                    </p:set>
                                    <p:animEffect transition="in" filter="fade">
                                      <p:cBhvr>
                                        <p:cTn id="111" dur="500"/>
                                        <p:tgtEl>
                                          <p:spTgt spid="29"/>
                                        </p:tgtEl>
                                      </p:cBhvr>
                                    </p:animEffect>
                                  </p:childTnLst>
                                </p:cTn>
                              </p:par>
                              <p:par>
                                <p:cTn id="112" presetID="10" presetClass="entr" presetSubtype="0" fill="hold" nodeType="withEffect">
                                  <p:stCondLst>
                                    <p:cond delay="0"/>
                                  </p:stCondLst>
                                  <p:childTnLst>
                                    <p:set>
                                      <p:cBhvr>
                                        <p:cTn id="113" dur="1" fill="hold">
                                          <p:stCondLst>
                                            <p:cond delay="0"/>
                                          </p:stCondLst>
                                        </p:cTn>
                                        <p:tgtEl>
                                          <p:spTgt spid="24"/>
                                        </p:tgtEl>
                                        <p:attrNameLst>
                                          <p:attrName>style.visibility</p:attrName>
                                        </p:attrNameLst>
                                      </p:cBhvr>
                                      <p:to>
                                        <p:strVal val="visible"/>
                                      </p:to>
                                    </p:set>
                                    <p:animEffect transition="in" filter="fade">
                                      <p:cBhvr>
                                        <p:cTn id="114" dur="500"/>
                                        <p:tgtEl>
                                          <p:spTgt spid="24"/>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42"/>
                                        </p:tgtEl>
                                        <p:attrNameLst>
                                          <p:attrName>style.visibility</p:attrName>
                                        </p:attrNameLst>
                                      </p:cBhvr>
                                      <p:to>
                                        <p:strVal val="visible"/>
                                      </p:to>
                                    </p:set>
                                    <p:animEffect transition="in" filter="fade">
                                      <p:cBhvr>
                                        <p:cTn id="117" dur="500"/>
                                        <p:tgtEl>
                                          <p:spTgt spid="42"/>
                                        </p:tgtEl>
                                      </p:cBhvr>
                                    </p:animEffect>
                                  </p:childTnLst>
                                </p:cTn>
                              </p:par>
                              <p:par>
                                <p:cTn id="118" presetID="10" presetClass="entr" presetSubtype="0" fill="hold" nodeType="withEffect">
                                  <p:stCondLst>
                                    <p:cond delay="0"/>
                                  </p:stCondLst>
                                  <p:childTnLst>
                                    <p:set>
                                      <p:cBhvr>
                                        <p:cTn id="119" dur="1" fill="hold">
                                          <p:stCondLst>
                                            <p:cond delay="0"/>
                                          </p:stCondLst>
                                        </p:cTn>
                                        <p:tgtEl>
                                          <p:spTgt spid="41"/>
                                        </p:tgtEl>
                                        <p:attrNameLst>
                                          <p:attrName>style.visibility</p:attrName>
                                        </p:attrNameLst>
                                      </p:cBhvr>
                                      <p:to>
                                        <p:strVal val="visible"/>
                                      </p:to>
                                    </p:set>
                                    <p:animEffect transition="in" filter="fade">
                                      <p:cBhvr>
                                        <p:cTn id="120" dur="500"/>
                                        <p:tgtEl>
                                          <p:spTgt spid="41"/>
                                        </p:tgtEl>
                                      </p:cBhvr>
                                    </p:animEffect>
                                  </p:childTnLst>
                                </p:cTn>
                              </p:par>
                              <p:par>
                                <p:cTn id="121" presetID="10" presetClass="entr" presetSubtype="0" fill="hold" nodeType="withEffect">
                                  <p:stCondLst>
                                    <p:cond delay="0"/>
                                  </p:stCondLst>
                                  <p:childTnLst>
                                    <p:set>
                                      <p:cBhvr>
                                        <p:cTn id="122" dur="1" fill="hold">
                                          <p:stCondLst>
                                            <p:cond delay="0"/>
                                          </p:stCondLst>
                                        </p:cTn>
                                        <p:tgtEl>
                                          <p:spTgt spid="33"/>
                                        </p:tgtEl>
                                        <p:attrNameLst>
                                          <p:attrName>style.visibility</p:attrName>
                                        </p:attrNameLst>
                                      </p:cBhvr>
                                      <p:to>
                                        <p:strVal val="visible"/>
                                      </p:to>
                                    </p:set>
                                    <p:animEffect transition="in" filter="fade">
                                      <p:cBhvr>
                                        <p:cTn id="12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1" grpId="0"/>
      <p:bldP spid="12" grpId="0"/>
      <p:bldP spid="13" grpId="0"/>
      <p:bldP spid="14" grpId="0"/>
      <p:bldP spid="26" grpId="0"/>
      <p:bldP spid="27" grpId="0"/>
      <p:bldP spid="28" grpId="0"/>
      <p:bldP spid="29" grpId="0"/>
      <p:bldP spid="34" grpId="0"/>
      <p:bldP spid="36" grpId="0"/>
      <p:bldP spid="40" grpId="0"/>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244760D0-D99A-1F30-0D1D-12187AC62638}"/>
              </a:ext>
            </a:extLst>
          </p:cNvPr>
          <p:cNvGraphicFramePr>
            <a:graphicFrameLocks noGrp="1"/>
          </p:cNvGraphicFramePr>
          <p:nvPr>
            <p:extLst>
              <p:ext uri="{D42A27DB-BD31-4B8C-83A1-F6EECF244321}">
                <p14:modId xmlns:p14="http://schemas.microsoft.com/office/powerpoint/2010/main" val="1255992373"/>
              </p:ext>
            </p:extLst>
          </p:nvPr>
        </p:nvGraphicFramePr>
        <p:xfrm>
          <a:off x="1813853" y="1254408"/>
          <a:ext cx="8564294" cy="4349183"/>
        </p:xfrm>
        <a:graphic>
          <a:graphicData uri="http://schemas.openxmlformats.org/drawingml/2006/table">
            <a:tbl>
              <a:tblPr firstRow="1" bandRow="1">
                <a:tableStyleId>{5C22544A-7EE6-4342-B048-85BDC9FD1C3A}</a:tableStyleId>
              </a:tblPr>
              <a:tblGrid>
                <a:gridCol w="1366506">
                  <a:extLst>
                    <a:ext uri="{9D8B030D-6E8A-4147-A177-3AD203B41FA5}">
                      <a16:colId xmlns:a16="http://schemas.microsoft.com/office/drawing/2014/main" val="317798649"/>
                    </a:ext>
                  </a:extLst>
                </a:gridCol>
                <a:gridCol w="2050561">
                  <a:extLst>
                    <a:ext uri="{9D8B030D-6E8A-4147-A177-3AD203B41FA5}">
                      <a16:colId xmlns:a16="http://schemas.microsoft.com/office/drawing/2014/main" val="19833943"/>
                    </a:ext>
                  </a:extLst>
                </a:gridCol>
                <a:gridCol w="1634040">
                  <a:extLst>
                    <a:ext uri="{9D8B030D-6E8A-4147-A177-3AD203B41FA5}">
                      <a16:colId xmlns:a16="http://schemas.microsoft.com/office/drawing/2014/main" val="1722326379"/>
                    </a:ext>
                  </a:extLst>
                </a:gridCol>
                <a:gridCol w="1217520">
                  <a:extLst>
                    <a:ext uri="{9D8B030D-6E8A-4147-A177-3AD203B41FA5}">
                      <a16:colId xmlns:a16="http://schemas.microsoft.com/office/drawing/2014/main" val="3513271580"/>
                    </a:ext>
                  </a:extLst>
                </a:gridCol>
                <a:gridCol w="2295667">
                  <a:extLst>
                    <a:ext uri="{9D8B030D-6E8A-4147-A177-3AD203B41FA5}">
                      <a16:colId xmlns:a16="http://schemas.microsoft.com/office/drawing/2014/main" val="1227488792"/>
                    </a:ext>
                  </a:extLst>
                </a:gridCol>
              </a:tblGrid>
              <a:tr h="50278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Nom de l'amplificateur</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Principaux </a:t>
                      </a:r>
                      <a:r>
                        <a:rPr lang="fr-FR" sz="1200" b="1"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ingrédients </a:t>
                      </a: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actifs</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Avantages</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Objectifs</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Le " + "</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extLst>
                  <a:ext uri="{0D108BD9-81ED-4DB2-BD59-A6C34878D82A}">
                    <a16:rowId xmlns:a16="http://schemas.microsoft.com/office/drawing/2014/main" val="2544504240"/>
                  </a:ext>
                </a:extLst>
              </a:tr>
              <a:tr h="8731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Hydra + </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PCA, glycérine végétale, cassis, marron d'Inde, framboise</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Ultra-hydratant, apaisant, revitalisant</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Peau déshydratée</a:t>
                      </a:r>
                    </a:p>
                    <a:p>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Fixe le maquillage et aide à préparer la peau à l'élimination des points noirs.</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extLst>
                  <a:ext uri="{0D108BD9-81ED-4DB2-BD59-A6C34878D82A}">
                    <a16:rowId xmlns:a16="http://schemas.microsoft.com/office/drawing/2014/main" val="3928676114"/>
                  </a:ext>
                </a:extLst>
              </a:tr>
              <a:tr h="8390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Nutri+</a:t>
                      </a:r>
                      <a:endPar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r>
                        <a:rPr lang="fr-FR" sz="12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Huile de germe de céréales, vitamine F, vitamine E</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Nourrissant, énergisant, régénérant</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r>
                        <a:rPr lang="fr-FR" sz="12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Peau sèche et déficiente</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Idéal pour régénérer après une exposition au soleil.</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extLst>
                  <a:ext uri="{0D108BD9-81ED-4DB2-BD59-A6C34878D82A}">
                    <a16:rowId xmlns:a16="http://schemas.microsoft.com/office/drawing/2014/main" val="331965617"/>
                  </a:ext>
                </a:extLst>
              </a:tr>
              <a:tr h="10671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Défense +</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Polyphénols d'écorce de pin, huile de tournesol, vitamine E</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r>
                        <a:rPr lang="fr-FR" sz="12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Anti-oxydant, protecteur, renforce les défenses naturelles</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r>
                        <a:rPr lang="fr-FR" sz="12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Peau exposée aux agressions</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r>
                        <a:rPr lang="fr-FR" sz="12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Parfait dans les environnements urbains pour se protéger de la pollution.</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extLst>
                  <a:ext uri="{0D108BD9-81ED-4DB2-BD59-A6C34878D82A}">
                    <a16:rowId xmlns:a16="http://schemas.microsoft.com/office/drawing/2014/main" val="3985758120"/>
                  </a:ext>
                </a:extLst>
              </a:tr>
              <a:tr h="10671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Lift+</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r>
                        <a:rPr lang="fr-FR" sz="12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Extraits de romarin, peptides végétaux</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r>
                        <a:rPr lang="fr-FR" sz="12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Effet tenseur et raffermissant immédiat</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r>
                        <a:rPr lang="fr-FR" sz="1200" kern="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Le relâchement de la </a:t>
                      </a:r>
                      <a:r>
                        <a:rPr lang="fr-FR" sz="12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peau</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tc>
                  <a:txBody>
                    <a:bodyPr/>
                    <a:lstStyle/>
                    <a:p>
                      <a:r>
                        <a:rPr lang="fr-FR" sz="12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Idéal avant un événement pour un effet lifting instantané.</a:t>
                      </a:r>
                    </a:p>
                  </a:txBody>
                  <a:tcPr anchor="ctr">
                    <a:lnL w="12700" cap="flat" cmpd="sng" algn="ctr">
                      <a:solidFill>
                        <a:srgbClr val="DCD7FA"/>
                      </a:solidFill>
                      <a:prstDash val="solid"/>
                      <a:round/>
                      <a:headEnd type="none" w="med" len="med"/>
                      <a:tailEnd type="none" w="med" len="med"/>
                    </a:lnL>
                    <a:lnR w="12700" cap="flat" cmpd="sng" algn="ctr">
                      <a:solidFill>
                        <a:srgbClr val="DCD7FA"/>
                      </a:solidFill>
                      <a:prstDash val="solid"/>
                      <a:round/>
                      <a:headEnd type="none" w="med" len="med"/>
                      <a:tailEnd type="none" w="med" len="med"/>
                    </a:lnR>
                    <a:lnT w="12700" cap="flat" cmpd="sng" algn="ctr">
                      <a:solidFill>
                        <a:srgbClr val="DCD7FA"/>
                      </a:solidFill>
                      <a:prstDash val="solid"/>
                      <a:round/>
                      <a:headEnd type="none" w="med" len="med"/>
                      <a:tailEnd type="none" w="med" len="med"/>
                    </a:lnT>
                    <a:lnB w="12700" cap="flat" cmpd="sng" algn="ctr">
                      <a:solidFill>
                        <a:srgbClr val="DCD7FA"/>
                      </a:solidFill>
                      <a:prstDash val="solid"/>
                      <a:round/>
                      <a:headEnd type="none" w="med" len="med"/>
                      <a:tailEnd type="none" w="med" len="med"/>
                    </a:lnB>
                    <a:noFill/>
                  </a:tcPr>
                </a:tc>
                <a:extLst>
                  <a:ext uri="{0D108BD9-81ED-4DB2-BD59-A6C34878D82A}">
                    <a16:rowId xmlns:a16="http://schemas.microsoft.com/office/drawing/2014/main" val="258238879"/>
                  </a:ext>
                </a:extLst>
              </a:tr>
            </a:tbl>
          </a:graphicData>
        </a:graphic>
      </p:graphicFrame>
      <p:sp>
        <p:nvSpPr>
          <p:cNvPr id="4" name="Titre 1">
            <a:extLst>
              <a:ext uri="{FF2B5EF4-FFF2-40B4-BE49-F238E27FC236}">
                <a16:creationId xmlns:a16="http://schemas.microsoft.com/office/drawing/2014/main" id="{7BD11309-6BFE-9755-168F-A60DC205CB2E}"/>
              </a:ext>
            </a:extLst>
          </p:cNvPr>
          <p:cNvSpPr>
            <a:spLocks noGrp="1"/>
          </p:cNvSpPr>
          <p:nvPr>
            <p:ph type="title"/>
          </p:nvPr>
        </p:nvSpPr>
        <p:spPr>
          <a:xfrm>
            <a:off x="838200" y="-446810"/>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Boosters YON-KA</a:t>
            </a:r>
          </a:p>
        </p:txBody>
      </p:sp>
    </p:spTree>
    <p:extLst>
      <p:ext uri="{BB962C8B-B14F-4D97-AF65-F5344CB8AC3E}">
        <p14:creationId xmlns:p14="http://schemas.microsoft.com/office/powerpoint/2010/main" val="1018053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5FA444-3504-A446-81E5-F62B79153EFC}"/>
              </a:ext>
            </a:extLst>
          </p:cNvPr>
          <p:cNvSpPr>
            <a:spLocks noGrp="1"/>
          </p:cNvSpPr>
          <p:nvPr>
            <p:ph type="title"/>
          </p:nvPr>
        </p:nvSpPr>
        <p:spPr>
          <a:xfrm>
            <a:off x="838200" y="-75934"/>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En conclusion</a:t>
            </a:r>
          </a:p>
        </p:txBody>
      </p:sp>
      <p:sp>
        <p:nvSpPr>
          <p:cNvPr id="3" name="Titre 1">
            <a:extLst>
              <a:ext uri="{FF2B5EF4-FFF2-40B4-BE49-F238E27FC236}">
                <a16:creationId xmlns:a16="http://schemas.microsoft.com/office/drawing/2014/main" id="{3F16C74A-49B0-24E6-92C7-87EE912B0320}"/>
              </a:ext>
            </a:extLst>
          </p:cNvPr>
          <p:cNvSpPr txBox="1">
            <a:spLocks/>
          </p:cNvSpPr>
          <p:nvPr/>
        </p:nvSpPr>
        <p:spPr>
          <a:xfrm>
            <a:off x="0" y="636512"/>
            <a:ext cx="12192000" cy="1325563"/>
          </a:xfrm>
          <a:prstGeom prst="rect">
            <a:avLst/>
          </a:prstGeom>
        </p:spPr>
        <p:txBody>
          <a:bodyPr vert="horz" lIns="91440" tIns="45720" rIns="91440" bIns="45720" rtlCol="0" anchor="ctr">
            <a:noAutofit/>
          </a:bodyPr>
          <a:lstStyle>
            <a:lvl1pPr algn="ctr">
              <a:lnSpc>
                <a:spcPct val="90000"/>
              </a:lnSpc>
              <a:spcBef>
                <a:spcPct val="0"/>
              </a:spcBef>
              <a:buNone/>
              <a:defRPr sz="2800">
                <a:latin typeface="KyivType Sans2" panose="00000500000000000000" pitchFamily="50" charset="0"/>
                <a:ea typeface="+mj-ea"/>
                <a:cs typeface="+mj-cs"/>
              </a:defRPr>
            </a:lvl1pPr>
          </a:lstStyle>
          <a:p>
            <a:r>
              <a:rPr lang="fr-FR" sz="2000" dirty="0"/>
              <a:t>PERSONNALISER et ADAPTER LA PRESCRIPTION DE BEAUTÉ</a:t>
            </a:r>
          </a:p>
        </p:txBody>
      </p:sp>
      <p:sp>
        <p:nvSpPr>
          <p:cNvPr id="14" name="ZoneTexte 13">
            <a:extLst>
              <a:ext uri="{FF2B5EF4-FFF2-40B4-BE49-F238E27FC236}">
                <a16:creationId xmlns:a16="http://schemas.microsoft.com/office/drawing/2014/main" id="{E4997FC7-B76D-002B-5326-37F0FC9E0D32}"/>
              </a:ext>
            </a:extLst>
          </p:cNvPr>
          <p:cNvSpPr txBox="1"/>
          <p:nvPr/>
        </p:nvSpPr>
        <p:spPr>
          <a:xfrm>
            <a:off x="694590" y="3360056"/>
            <a:ext cx="1797076"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DIAGNOSTIC DE PEAU</a:t>
            </a:r>
          </a:p>
        </p:txBody>
      </p:sp>
      <p:sp>
        <p:nvSpPr>
          <p:cNvPr id="15" name="ZoneTexte 14">
            <a:extLst>
              <a:ext uri="{FF2B5EF4-FFF2-40B4-BE49-F238E27FC236}">
                <a16:creationId xmlns:a16="http://schemas.microsoft.com/office/drawing/2014/main" id="{1EF6E017-7189-E668-53D2-5C5F98089A8C}"/>
              </a:ext>
            </a:extLst>
          </p:cNvPr>
          <p:cNvSpPr txBox="1"/>
          <p:nvPr/>
        </p:nvSpPr>
        <p:spPr>
          <a:xfrm>
            <a:off x="5105886" y="3326105"/>
            <a:ext cx="1980227" cy="510778"/>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RECOMMANDATION PRODUITS</a:t>
            </a:r>
          </a:p>
        </p:txBody>
      </p:sp>
      <p:sp>
        <p:nvSpPr>
          <p:cNvPr id="16" name="ZoneTexte 15">
            <a:extLst>
              <a:ext uri="{FF2B5EF4-FFF2-40B4-BE49-F238E27FC236}">
                <a16:creationId xmlns:a16="http://schemas.microsoft.com/office/drawing/2014/main" id="{42B80B2A-A21D-22CB-E0B5-F6815BD56933}"/>
              </a:ext>
            </a:extLst>
          </p:cNvPr>
          <p:cNvSpPr txBox="1"/>
          <p:nvPr/>
        </p:nvSpPr>
        <p:spPr>
          <a:xfrm>
            <a:off x="9345485" y="3360056"/>
            <a:ext cx="2231400"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OBJECTIFS DE BEAUTÉ</a:t>
            </a:r>
          </a:p>
        </p:txBody>
      </p:sp>
      <p:cxnSp>
        <p:nvCxnSpPr>
          <p:cNvPr id="18" name="Connecteur droit avec flèche 17">
            <a:extLst>
              <a:ext uri="{FF2B5EF4-FFF2-40B4-BE49-F238E27FC236}">
                <a16:creationId xmlns:a16="http://schemas.microsoft.com/office/drawing/2014/main" id="{C0BC50C0-5C0B-0CB6-9B2C-C4E20C560E1F}"/>
              </a:ext>
            </a:extLst>
          </p:cNvPr>
          <p:cNvCxnSpPr>
            <a:cxnSpLocks/>
            <a:stCxn id="8" idx="3"/>
            <a:endCxn id="10" idx="1"/>
          </p:cNvCxnSpPr>
          <p:nvPr/>
        </p:nvCxnSpPr>
        <p:spPr>
          <a:xfrm flipV="1">
            <a:off x="2491666" y="2427475"/>
            <a:ext cx="7182711" cy="8607"/>
          </a:xfrm>
          <a:prstGeom prst="straightConnector1">
            <a:avLst/>
          </a:prstGeom>
          <a:ln w="38100">
            <a:solidFill>
              <a:srgbClr val="DCD7FA"/>
            </a:solidFill>
            <a:prstDash val="lgDash"/>
            <a:headEnd type="none" w="med" len="med"/>
            <a:tailEnd type="arrow" w="med" len="med"/>
          </a:ln>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387F5EB5-9093-8DEB-0550-B62050217E95}"/>
              </a:ext>
            </a:extLst>
          </p:cNvPr>
          <p:cNvSpPr/>
          <p:nvPr/>
        </p:nvSpPr>
        <p:spPr>
          <a:xfrm>
            <a:off x="694590" y="3836883"/>
            <a:ext cx="1797076" cy="646331"/>
          </a:xfrm>
          <a:prstGeom prst="rect">
            <a:avLst/>
          </a:prstGeom>
        </p:spPr>
        <p:txBody>
          <a:bodyPr wrap="square">
            <a:spAutoFit/>
          </a:bodyPr>
          <a:lstStyle/>
          <a:p>
            <a:pPr algn="just" defTabSz="914381">
              <a:defRPr/>
            </a:pPr>
            <a:r>
              <a:rPr lang="en-US" sz="1200" b="1" dirty="0">
                <a:solidFill>
                  <a:prstClr val="black">
                    <a:lumMod val="75000"/>
                    <a:lumOff val="25000"/>
                  </a:prstClr>
                </a:solidFill>
                <a:latin typeface="Roboto Light" panose="02000000000000000000" pitchFamily="2" charset="0"/>
                <a:ea typeface="Roboto Light" panose="02000000000000000000" pitchFamily="2" charset="0"/>
              </a:rPr>
              <a:t>Le diagnostic est essentiel pour comprendre les attentes et les besoins</a:t>
            </a:r>
            <a:endParaRPr lang="fr-FR" sz="1200" b="1" dirty="0">
              <a:solidFill>
                <a:prstClr val="black">
                  <a:lumMod val="75000"/>
                  <a:lumOff val="25000"/>
                </a:prstClr>
              </a:solidFill>
              <a:latin typeface="Roboto Light" panose="02000000000000000000" pitchFamily="2" charset="0"/>
              <a:ea typeface="Roboto Light" panose="02000000000000000000" pitchFamily="2" charset="0"/>
            </a:endParaRPr>
          </a:p>
        </p:txBody>
      </p:sp>
      <p:sp>
        <p:nvSpPr>
          <p:cNvPr id="5" name="Rectangle 4">
            <a:extLst>
              <a:ext uri="{FF2B5EF4-FFF2-40B4-BE49-F238E27FC236}">
                <a16:creationId xmlns:a16="http://schemas.microsoft.com/office/drawing/2014/main" id="{03A5E240-3E20-8BBA-516F-10398FA33F31}"/>
              </a:ext>
            </a:extLst>
          </p:cNvPr>
          <p:cNvSpPr/>
          <p:nvPr/>
        </p:nvSpPr>
        <p:spPr>
          <a:xfrm>
            <a:off x="5105886" y="4059370"/>
            <a:ext cx="1980227" cy="1015663"/>
          </a:xfrm>
          <a:prstGeom prst="rect">
            <a:avLst/>
          </a:prstGeom>
        </p:spPr>
        <p:txBody>
          <a:bodyPr wrap="square">
            <a:spAutoFit/>
          </a:bodyPr>
          <a:lstStyle/>
          <a:p>
            <a:pPr algn="just" defTabSz="914381">
              <a:defRPr/>
            </a:pPr>
            <a:r>
              <a:rPr lang="en-US" sz="1200" b="1" dirty="0">
                <a:solidFill>
                  <a:prstClr val="black">
                    <a:lumMod val="75000"/>
                    <a:lumOff val="25000"/>
                  </a:prstClr>
                </a:solidFill>
                <a:latin typeface="Roboto Light" panose="02000000000000000000" pitchFamily="2" charset="0"/>
                <a:ea typeface="Roboto Light" panose="02000000000000000000" pitchFamily="2" charset="0"/>
              </a:rPr>
              <a:t>Les produits travaillent en synergie, ce qui nous permet d'adapter nos produits au plus près des besoins de nos clients.</a:t>
            </a:r>
            <a:endParaRPr lang="fr-FR" sz="1200" b="1" dirty="0">
              <a:solidFill>
                <a:prstClr val="black">
                  <a:lumMod val="75000"/>
                  <a:lumOff val="25000"/>
                </a:prstClr>
              </a:solidFill>
              <a:latin typeface="Roboto Light" panose="02000000000000000000" pitchFamily="2" charset="0"/>
              <a:ea typeface="Roboto Light" panose="02000000000000000000" pitchFamily="2" charset="0"/>
            </a:endParaRPr>
          </a:p>
        </p:txBody>
      </p:sp>
      <p:sp>
        <p:nvSpPr>
          <p:cNvPr id="6" name="Rectangle 5">
            <a:extLst>
              <a:ext uri="{FF2B5EF4-FFF2-40B4-BE49-F238E27FC236}">
                <a16:creationId xmlns:a16="http://schemas.microsoft.com/office/drawing/2014/main" id="{4090B580-A09D-6A0F-6FEA-24217F667EDD}"/>
              </a:ext>
            </a:extLst>
          </p:cNvPr>
          <p:cNvSpPr/>
          <p:nvPr/>
        </p:nvSpPr>
        <p:spPr>
          <a:xfrm>
            <a:off x="9345485" y="3914109"/>
            <a:ext cx="2231400" cy="830997"/>
          </a:xfrm>
          <a:prstGeom prst="rect">
            <a:avLst/>
          </a:prstGeom>
        </p:spPr>
        <p:txBody>
          <a:bodyPr wrap="square">
            <a:spAutoFit/>
          </a:bodyPr>
          <a:lstStyle/>
          <a:p>
            <a:pPr algn="just" defTabSz="914381">
              <a:defRPr/>
            </a:pPr>
            <a:r>
              <a:rPr lang="en-US" sz="1200" b="1" dirty="0">
                <a:solidFill>
                  <a:prstClr val="black">
                    <a:lumMod val="75000"/>
                    <a:lumOff val="25000"/>
                  </a:prstClr>
                </a:solidFill>
                <a:latin typeface="Roboto Light" panose="02000000000000000000" pitchFamily="2" charset="0"/>
                <a:ea typeface="Roboto Light" panose="02000000000000000000" pitchFamily="2" charset="0"/>
              </a:rPr>
              <a:t>Atteindre l'objectif de beauté fixé, en combinant routine de soins, traitements en institut et conseils personnalisés.</a:t>
            </a:r>
            <a:endParaRPr lang="fr-FR" sz="1200" b="1" dirty="0">
              <a:solidFill>
                <a:prstClr val="black">
                  <a:lumMod val="75000"/>
                  <a:lumOff val="25000"/>
                </a:prstClr>
              </a:solidFill>
              <a:latin typeface="Roboto Light" panose="02000000000000000000" pitchFamily="2" charset="0"/>
              <a:ea typeface="Roboto Light" panose="02000000000000000000" pitchFamily="2" charset="0"/>
            </a:endParaRPr>
          </a:p>
        </p:txBody>
      </p:sp>
      <p:pic>
        <p:nvPicPr>
          <p:cNvPr id="8" name="Image 7" descr="Une image contenant Police, Graphique, blanc, conception&#10;&#10;Description générée automatiquement">
            <a:extLst>
              <a:ext uri="{FF2B5EF4-FFF2-40B4-BE49-F238E27FC236}">
                <a16:creationId xmlns:a16="http://schemas.microsoft.com/office/drawing/2014/main" id="{5B1CED24-3546-2389-B289-6CA01513410D}"/>
              </a:ext>
            </a:extLst>
          </p:cNvPr>
          <p:cNvPicPr>
            <a:picLocks noChangeAspect="1"/>
          </p:cNvPicPr>
          <p:nvPr/>
        </p:nvPicPr>
        <p:blipFill rotWithShape="1">
          <a:blip r:embed="rId3">
            <a:extLst>
              <a:ext uri="{28A0092B-C50C-407E-A947-70E740481C1C}">
                <a14:useLocalDpi xmlns:a14="http://schemas.microsoft.com/office/drawing/2010/main" val="0"/>
              </a:ext>
            </a:extLst>
          </a:blip>
          <a:srcRect r="64735"/>
          <a:stretch/>
        </p:blipFill>
        <p:spPr>
          <a:xfrm>
            <a:off x="833196" y="1730887"/>
            <a:ext cx="1658470" cy="1410390"/>
          </a:xfrm>
          <a:prstGeom prst="rect">
            <a:avLst/>
          </a:prstGeom>
        </p:spPr>
      </p:pic>
      <p:pic>
        <p:nvPicPr>
          <p:cNvPr id="10" name="Image 9" descr="Une image contenant Police, Graphique, blanc, conception&#10;&#10;Description générée automatiquement">
            <a:extLst>
              <a:ext uri="{FF2B5EF4-FFF2-40B4-BE49-F238E27FC236}">
                <a16:creationId xmlns:a16="http://schemas.microsoft.com/office/drawing/2014/main" id="{E0CD9C77-29A9-4C7C-895F-1CF8F8AA3EA7}"/>
              </a:ext>
            </a:extLst>
          </p:cNvPr>
          <p:cNvPicPr>
            <a:picLocks noChangeAspect="1"/>
          </p:cNvPicPr>
          <p:nvPr/>
        </p:nvPicPr>
        <p:blipFill rotWithShape="1">
          <a:blip r:embed="rId3">
            <a:extLst>
              <a:ext uri="{28A0092B-C50C-407E-A947-70E740481C1C}">
                <a14:useLocalDpi xmlns:a14="http://schemas.microsoft.com/office/drawing/2010/main" val="0"/>
              </a:ext>
            </a:extLst>
          </a:blip>
          <a:srcRect l="67600" t="-2018" r="-2865" b="2018"/>
          <a:stretch/>
        </p:blipFill>
        <p:spPr>
          <a:xfrm>
            <a:off x="9674377" y="1722280"/>
            <a:ext cx="1658470" cy="1410390"/>
          </a:xfrm>
          <a:prstGeom prst="rect">
            <a:avLst/>
          </a:prstGeom>
        </p:spPr>
      </p:pic>
      <p:pic>
        <p:nvPicPr>
          <p:cNvPr id="9" name="Image 8" descr="Une image contenant Police, Graphique, blanc, conception&#10;&#10;Description générée automatiquement">
            <a:extLst>
              <a:ext uri="{FF2B5EF4-FFF2-40B4-BE49-F238E27FC236}">
                <a16:creationId xmlns:a16="http://schemas.microsoft.com/office/drawing/2014/main" id="{93EE3D2E-62ED-D003-0D2F-A98B4096DE51}"/>
              </a:ext>
            </a:extLst>
          </p:cNvPr>
          <p:cNvPicPr>
            <a:picLocks noChangeAspect="1"/>
          </p:cNvPicPr>
          <p:nvPr/>
        </p:nvPicPr>
        <p:blipFill rotWithShape="1">
          <a:blip r:embed="rId3">
            <a:extLst>
              <a:ext uri="{28A0092B-C50C-407E-A947-70E740481C1C}">
                <a14:useLocalDpi xmlns:a14="http://schemas.microsoft.com/office/drawing/2010/main" val="0"/>
              </a:ext>
            </a:extLst>
          </a:blip>
          <a:srcRect l="32787" t="4183" r="31948" b="-4183"/>
          <a:stretch/>
        </p:blipFill>
        <p:spPr>
          <a:xfrm>
            <a:off x="5253786" y="1730887"/>
            <a:ext cx="1658470" cy="1410390"/>
          </a:xfrm>
          <a:prstGeom prst="rect">
            <a:avLst/>
          </a:prstGeom>
        </p:spPr>
      </p:pic>
      <p:grpSp>
        <p:nvGrpSpPr>
          <p:cNvPr id="29" name="Groupe 28">
            <a:extLst>
              <a:ext uri="{FF2B5EF4-FFF2-40B4-BE49-F238E27FC236}">
                <a16:creationId xmlns:a16="http://schemas.microsoft.com/office/drawing/2014/main" id="{BB35A143-160E-AC16-62DF-3330F7CEC734}"/>
              </a:ext>
            </a:extLst>
          </p:cNvPr>
          <p:cNvGrpSpPr/>
          <p:nvPr/>
        </p:nvGrpSpPr>
        <p:grpSpPr>
          <a:xfrm>
            <a:off x="0" y="5209953"/>
            <a:ext cx="12459655" cy="1648047"/>
            <a:chOff x="0" y="5209953"/>
            <a:chExt cx="12459655" cy="1648047"/>
          </a:xfrm>
        </p:grpSpPr>
        <p:sp>
          <p:nvSpPr>
            <p:cNvPr id="28" name="Rectangle 27">
              <a:extLst>
                <a:ext uri="{FF2B5EF4-FFF2-40B4-BE49-F238E27FC236}">
                  <a16:creationId xmlns:a16="http://schemas.microsoft.com/office/drawing/2014/main" id="{8D9E31FE-9A26-4FFE-3574-18E475C2841D}"/>
                </a:ext>
              </a:extLst>
            </p:cNvPr>
            <p:cNvSpPr/>
            <p:nvPr/>
          </p:nvSpPr>
          <p:spPr>
            <a:xfrm>
              <a:off x="0" y="5209953"/>
              <a:ext cx="12192000" cy="1648047"/>
            </a:xfrm>
            <a:prstGeom prst="rect">
              <a:avLst/>
            </a:prstGeom>
            <a:gradFill flip="none" rotWithShape="1">
              <a:gsLst>
                <a:gs pos="0">
                  <a:srgbClr val="B5BCCD">
                    <a:tint val="66000"/>
                    <a:satMod val="160000"/>
                  </a:srgbClr>
                </a:gs>
                <a:gs pos="50000">
                  <a:srgbClr val="B5BCCD">
                    <a:tint val="44500"/>
                    <a:satMod val="160000"/>
                  </a:srgbClr>
                </a:gs>
                <a:gs pos="100000">
                  <a:srgbClr val="B5BCCD">
                    <a:tint val="23500"/>
                    <a:satMod val="160000"/>
                  </a:srgb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capture d’écran, cercle, Graphique, conception&#10;&#10;Description générée automatiquement">
              <a:extLst>
                <a:ext uri="{FF2B5EF4-FFF2-40B4-BE49-F238E27FC236}">
                  <a16:creationId xmlns:a16="http://schemas.microsoft.com/office/drawing/2014/main" id="{8E99135D-A1F2-F697-CED4-F05F4EBED81B}"/>
                </a:ext>
              </a:extLst>
            </p:cNvPr>
            <p:cNvPicPr>
              <a:picLocks noChangeAspect="1"/>
            </p:cNvPicPr>
            <p:nvPr/>
          </p:nvPicPr>
          <p:blipFill rotWithShape="1">
            <a:blip r:embed="rId4">
              <a:extLst>
                <a:ext uri="{28A0092B-C50C-407E-A947-70E740481C1C}">
                  <a14:useLocalDpi xmlns:a14="http://schemas.microsoft.com/office/drawing/2010/main" val="0"/>
                </a:ext>
              </a:extLst>
            </a:blip>
            <a:srcRect r="50364"/>
            <a:stretch/>
          </p:blipFill>
          <p:spPr>
            <a:xfrm>
              <a:off x="332985" y="5484950"/>
              <a:ext cx="1679674" cy="1209947"/>
            </a:xfrm>
            <a:prstGeom prst="rect">
              <a:avLst/>
            </a:prstGeom>
          </p:spPr>
        </p:pic>
        <p:pic>
          <p:nvPicPr>
            <p:cNvPr id="22" name="Image 21" descr="Une image contenant capture d’écran, cercle, Graphique, conception&#10;&#10;Description générée automatiquement">
              <a:extLst>
                <a:ext uri="{FF2B5EF4-FFF2-40B4-BE49-F238E27FC236}">
                  <a16:creationId xmlns:a16="http://schemas.microsoft.com/office/drawing/2014/main" id="{209E4FC9-0261-4D20-BF81-33E0D4211F05}"/>
                </a:ext>
              </a:extLst>
            </p:cNvPr>
            <p:cNvPicPr>
              <a:picLocks noChangeAspect="1"/>
            </p:cNvPicPr>
            <p:nvPr/>
          </p:nvPicPr>
          <p:blipFill rotWithShape="1">
            <a:blip r:embed="rId4">
              <a:extLst>
                <a:ext uri="{28A0092B-C50C-407E-A947-70E740481C1C}">
                  <a14:useLocalDpi xmlns:a14="http://schemas.microsoft.com/office/drawing/2010/main" val="0"/>
                </a:ext>
              </a:extLst>
            </a:blip>
            <a:srcRect l="51087" t="40511" r="-1087" b="30934"/>
            <a:stretch/>
          </p:blipFill>
          <p:spPr>
            <a:xfrm>
              <a:off x="2012659" y="5736345"/>
              <a:ext cx="4007093" cy="699217"/>
            </a:xfrm>
            <a:prstGeom prst="rect">
              <a:avLst/>
            </a:prstGeom>
          </p:spPr>
        </p:pic>
        <p:pic>
          <p:nvPicPr>
            <p:cNvPr id="23" name="Image 22" descr="Une image contenant capture d’écran, cercle, Graphique, conception&#10;&#10;Description générée automatiquement">
              <a:extLst>
                <a:ext uri="{FF2B5EF4-FFF2-40B4-BE49-F238E27FC236}">
                  <a16:creationId xmlns:a16="http://schemas.microsoft.com/office/drawing/2014/main" id="{514D488E-229F-0797-676D-E5D12E14AF8E}"/>
                </a:ext>
              </a:extLst>
            </p:cNvPr>
            <p:cNvPicPr>
              <a:picLocks noChangeAspect="1"/>
            </p:cNvPicPr>
            <p:nvPr/>
          </p:nvPicPr>
          <p:blipFill rotWithShape="1">
            <a:blip r:embed="rId4">
              <a:extLst>
                <a:ext uri="{28A0092B-C50C-407E-A947-70E740481C1C}">
                  <a14:useLocalDpi xmlns:a14="http://schemas.microsoft.com/office/drawing/2010/main" val="0"/>
                </a:ext>
              </a:extLst>
            </a:blip>
            <a:srcRect l="51087" t="40511" r="-1087" b="30934"/>
            <a:stretch/>
          </p:blipFill>
          <p:spPr>
            <a:xfrm>
              <a:off x="5611217" y="5725188"/>
              <a:ext cx="3424219" cy="699217"/>
            </a:xfrm>
            <a:prstGeom prst="rect">
              <a:avLst/>
            </a:prstGeom>
          </p:spPr>
        </p:pic>
        <p:pic>
          <p:nvPicPr>
            <p:cNvPr id="24" name="Image 23" descr="Une image contenant capture d’écran, cercle, Graphique, conception&#10;&#10;Description générée automatiquement">
              <a:extLst>
                <a:ext uri="{FF2B5EF4-FFF2-40B4-BE49-F238E27FC236}">
                  <a16:creationId xmlns:a16="http://schemas.microsoft.com/office/drawing/2014/main" id="{8D9210DE-3F86-D9C9-740E-8AAD2F78A7E5}"/>
                </a:ext>
              </a:extLst>
            </p:cNvPr>
            <p:cNvPicPr>
              <a:picLocks noChangeAspect="1"/>
            </p:cNvPicPr>
            <p:nvPr/>
          </p:nvPicPr>
          <p:blipFill rotWithShape="1">
            <a:blip r:embed="rId4">
              <a:extLst>
                <a:ext uri="{28A0092B-C50C-407E-A947-70E740481C1C}">
                  <a14:useLocalDpi xmlns:a14="http://schemas.microsoft.com/office/drawing/2010/main" val="0"/>
                </a:ext>
              </a:extLst>
            </a:blip>
            <a:srcRect l="51087" t="40511" r="-1087" b="30934"/>
            <a:stretch/>
          </p:blipFill>
          <p:spPr>
            <a:xfrm>
              <a:off x="8786058" y="5717557"/>
              <a:ext cx="3673597" cy="699217"/>
            </a:xfrm>
            <a:prstGeom prst="rect">
              <a:avLst/>
            </a:prstGeom>
          </p:spPr>
        </p:pic>
        <p:sp>
          <p:nvSpPr>
            <p:cNvPr id="25" name="Rectangle 24">
              <a:extLst>
                <a:ext uri="{FF2B5EF4-FFF2-40B4-BE49-F238E27FC236}">
                  <a16:creationId xmlns:a16="http://schemas.microsoft.com/office/drawing/2014/main" id="{52847C69-60D6-12C2-22C6-6617EFFC0DA7}"/>
                </a:ext>
              </a:extLst>
            </p:cNvPr>
            <p:cNvSpPr/>
            <p:nvPr/>
          </p:nvSpPr>
          <p:spPr>
            <a:xfrm>
              <a:off x="2590059" y="5926088"/>
              <a:ext cx="3026633" cy="276999"/>
            </a:xfrm>
            <a:prstGeom prst="rect">
              <a:avLst/>
            </a:prstGeom>
          </p:spPr>
          <p:txBody>
            <a:bodyPr wrap="square">
              <a:spAutoFit/>
            </a:bodyPr>
            <a:lstStyle/>
            <a:p>
              <a:pPr algn="just" defTabSz="914381">
                <a:defRPr/>
              </a:pPr>
              <a:r>
                <a:rPr lang="en-US" sz="1200" b="1" dirty="0">
                  <a:solidFill>
                    <a:prstClr val="black">
                      <a:lumMod val="75000"/>
                      <a:lumOff val="25000"/>
                    </a:prstClr>
                  </a:solidFill>
                  <a:latin typeface="Roboto Light" panose="02000000000000000000" pitchFamily="2" charset="0"/>
                  <a:ea typeface="Roboto Light" panose="02000000000000000000" pitchFamily="2" charset="0"/>
                </a:rPr>
                <a:t>CONNAÎTRE LA PHYSIOLOGIE DE LA PEAU</a:t>
              </a:r>
              <a:endParaRPr lang="fr-FR" sz="1200" b="1" dirty="0">
                <a:solidFill>
                  <a:prstClr val="black">
                    <a:lumMod val="75000"/>
                    <a:lumOff val="25000"/>
                  </a:prstClr>
                </a:solidFill>
                <a:latin typeface="Roboto Light" panose="02000000000000000000" pitchFamily="2" charset="0"/>
                <a:ea typeface="Roboto Light" panose="02000000000000000000" pitchFamily="2" charset="0"/>
              </a:endParaRPr>
            </a:p>
          </p:txBody>
        </p:sp>
        <p:sp>
          <p:nvSpPr>
            <p:cNvPr id="26" name="Rectangle 25">
              <a:extLst>
                <a:ext uri="{FF2B5EF4-FFF2-40B4-BE49-F238E27FC236}">
                  <a16:creationId xmlns:a16="http://schemas.microsoft.com/office/drawing/2014/main" id="{CAA1DB55-6C5D-2EB9-5B24-C28C99EAE5DF}"/>
                </a:ext>
              </a:extLst>
            </p:cNvPr>
            <p:cNvSpPr/>
            <p:nvPr/>
          </p:nvSpPr>
          <p:spPr>
            <a:xfrm>
              <a:off x="6287407" y="5926088"/>
              <a:ext cx="2498651" cy="276999"/>
            </a:xfrm>
            <a:prstGeom prst="rect">
              <a:avLst/>
            </a:prstGeom>
          </p:spPr>
          <p:txBody>
            <a:bodyPr wrap="square">
              <a:spAutoFit/>
            </a:bodyPr>
            <a:lstStyle/>
            <a:p>
              <a:pPr algn="just" defTabSz="914381">
                <a:defRPr/>
              </a:pPr>
              <a:r>
                <a:rPr lang="en-US" sz="1200" b="1" dirty="0">
                  <a:solidFill>
                    <a:prstClr val="black">
                      <a:lumMod val="75000"/>
                      <a:lumOff val="25000"/>
                    </a:prstClr>
                  </a:solidFill>
                  <a:latin typeface="Roboto Light" panose="02000000000000000000" pitchFamily="2" charset="0"/>
                  <a:ea typeface="Roboto Light" panose="02000000000000000000" pitchFamily="2" charset="0"/>
                </a:rPr>
                <a:t>POSER LES BONNES QUESTIONS </a:t>
              </a:r>
              <a:endParaRPr lang="fr-FR" sz="1200" b="1" dirty="0">
                <a:solidFill>
                  <a:prstClr val="black">
                    <a:lumMod val="75000"/>
                    <a:lumOff val="25000"/>
                  </a:prstClr>
                </a:solidFill>
                <a:latin typeface="Roboto Light" panose="02000000000000000000" pitchFamily="2" charset="0"/>
                <a:ea typeface="Roboto Light" panose="02000000000000000000" pitchFamily="2" charset="0"/>
              </a:endParaRPr>
            </a:p>
          </p:txBody>
        </p:sp>
        <p:sp>
          <p:nvSpPr>
            <p:cNvPr id="27" name="Rectangle 26">
              <a:extLst>
                <a:ext uri="{FF2B5EF4-FFF2-40B4-BE49-F238E27FC236}">
                  <a16:creationId xmlns:a16="http://schemas.microsoft.com/office/drawing/2014/main" id="{5E3341B7-CEBB-D3FF-F174-90D0CF9F2900}"/>
                </a:ext>
              </a:extLst>
            </p:cNvPr>
            <p:cNvSpPr/>
            <p:nvPr/>
          </p:nvSpPr>
          <p:spPr>
            <a:xfrm>
              <a:off x="9568075" y="5944489"/>
              <a:ext cx="2766306" cy="276999"/>
            </a:xfrm>
            <a:prstGeom prst="rect">
              <a:avLst/>
            </a:prstGeom>
          </p:spPr>
          <p:txBody>
            <a:bodyPr wrap="square">
              <a:spAutoFit/>
            </a:bodyPr>
            <a:lstStyle/>
            <a:p>
              <a:pPr algn="just" defTabSz="914381">
                <a:defRPr/>
              </a:pPr>
              <a:r>
                <a:rPr lang="en-US" sz="1200" b="1" dirty="0">
                  <a:solidFill>
                    <a:prstClr val="black">
                      <a:lumMod val="75000"/>
                      <a:lumOff val="25000"/>
                    </a:prstClr>
                  </a:solidFill>
                  <a:latin typeface="Roboto Light" panose="02000000000000000000" pitchFamily="2" charset="0"/>
                  <a:ea typeface="Roboto Light" panose="02000000000000000000" pitchFamily="2" charset="0"/>
                </a:rPr>
                <a:t>CONNAÎTRE LES PRODUITS YON-KA</a:t>
              </a:r>
              <a:endParaRPr lang="fr-FR" sz="1200" b="1" dirty="0">
                <a:solidFill>
                  <a:prstClr val="black">
                    <a:lumMod val="75000"/>
                    <a:lumOff val="25000"/>
                  </a:prstClr>
                </a:solidFill>
                <a:latin typeface="Roboto Light" panose="02000000000000000000" pitchFamily="2" charset="0"/>
                <a:ea typeface="Roboto Light" panose="02000000000000000000" pitchFamily="2" charset="0"/>
              </a:endParaRPr>
            </a:p>
          </p:txBody>
        </p:sp>
      </p:grpSp>
    </p:spTree>
    <p:extLst>
      <p:ext uri="{BB962C8B-B14F-4D97-AF65-F5344CB8AC3E}">
        <p14:creationId xmlns:p14="http://schemas.microsoft.com/office/powerpoint/2010/main" val="164564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down)">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4"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611BB9A6-8EE9-9060-D7D8-D91FE0AEAB5D}"/>
              </a:ext>
            </a:extLst>
          </p:cNvPr>
          <p:cNvSpPr txBox="1">
            <a:spLocks/>
          </p:cNvSpPr>
          <p:nvPr/>
        </p:nvSpPr>
        <p:spPr>
          <a:xfrm>
            <a:off x="838200" y="-75934"/>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dirty="0" err="1">
                <a:latin typeface="KyivType Sans2" panose="00000500000000000000" pitchFamily="50" charset="0"/>
              </a:rPr>
              <a:t>Diagnostic de </a:t>
            </a:r>
            <a:r>
              <a:rPr lang="fr-FR" sz="2800" dirty="0">
                <a:latin typeface="KyivType Sans2" panose="00000500000000000000" pitchFamily="50" charset="0"/>
              </a:rPr>
              <a:t>la peau</a:t>
            </a:r>
          </a:p>
        </p:txBody>
      </p:sp>
      <p:sp>
        <p:nvSpPr>
          <p:cNvPr id="6" name="Organigramme : Processus 2">
            <a:extLst>
              <a:ext uri="{FF2B5EF4-FFF2-40B4-BE49-F238E27FC236}">
                <a16:creationId xmlns:a16="http://schemas.microsoft.com/office/drawing/2014/main" id="{24A02CDB-617F-A37A-FA62-7F8A496F0146}"/>
              </a:ext>
            </a:extLst>
          </p:cNvPr>
          <p:cNvSpPr/>
          <p:nvPr/>
        </p:nvSpPr>
        <p:spPr>
          <a:xfrm>
            <a:off x="590550" y="1978497"/>
            <a:ext cx="6589183" cy="723900"/>
          </a:xfrm>
          <a:prstGeom prst="flowChartProcess">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r-FR"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1. Comment </a:t>
            </a:r>
            <a:r>
              <a:rPr lang="fr-FR" sz="1600" dirty="0" err="1">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resentez</a:t>
            </a:r>
            <a:r>
              <a:rPr lang="fr-FR"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-vous votre peau </a:t>
            </a:r>
            <a:r>
              <a:rPr lang="fr-FR" sz="1600" b="1" u="sng"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aujourd'hui </a:t>
            </a:r>
            <a:r>
              <a:rPr lang="fr-FR"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 </a:t>
            </a:r>
          </a:p>
        </p:txBody>
      </p:sp>
      <p:sp>
        <p:nvSpPr>
          <p:cNvPr id="9" name="Organigramme : Processus 5">
            <a:extLst>
              <a:ext uri="{FF2B5EF4-FFF2-40B4-BE49-F238E27FC236}">
                <a16:creationId xmlns:a16="http://schemas.microsoft.com/office/drawing/2014/main" id="{CB58D57C-4A2C-B44E-460E-13975A787ECE}"/>
              </a:ext>
            </a:extLst>
          </p:cNvPr>
          <p:cNvSpPr/>
          <p:nvPr/>
        </p:nvSpPr>
        <p:spPr>
          <a:xfrm>
            <a:off x="590550" y="3375152"/>
            <a:ext cx="6589183" cy="723900"/>
          </a:xfrm>
          <a:prstGeom prst="flowChartProcess">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r-FR"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2. Quelle est votre routine beauté (matin, soir et semaine) ? </a:t>
            </a:r>
          </a:p>
        </p:txBody>
      </p:sp>
      <p:sp>
        <p:nvSpPr>
          <p:cNvPr id="12" name="Organigramme : Processus 7">
            <a:extLst>
              <a:ext uri="{FF2B5EF4-FFF2-40B4-BE49-F238E27FC236}">
                <a16:creationId xmlns:a16="http://schemas.microsoft.com/office/drawing/2014/main" id="{EC546A5E-B4E8-532A-0BBA-FD940DB619A8}"/>
              </a:ext>
            </a:extLst>
          </p:cNvPr>
          <p:cNvSpPr/>
          <p:nvPr/>
        </p:nvSpPr>
        <p:spPr>
          <a:xfrm>
            <a:off x="590550" y="4765802"/>
            <a:ext cx="6589183" cy="723900"/>
          </a:xfrm>
          <a:prstGeom prst="flowChartProcess">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r-FR"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3. </a:t>
            </a:r>
            <a:r>
              <a:rPr lang="en-US"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Si vous aviez une baguette magique, que voudriez-vous améliorer ? </a:t>
            </a:r>
          </a:p>
        </p:txBody>
      </p:sp>
      <p:pic>
        <p:nvPicPr>
          <p:cNvPr id="2" name="Image 1" descr="Une image contenant capture d’écran, cercle, Graphique, conception&#10;&#10;Description générée automatiquement">
            <a:extLst>
              <a:ext uri="{FF2B5EF4-FFF2-40B4-BE49-F238E27FC236}">
                <a16:creationId xmlns:a16="http://schemas.microsoft.com/office/drawing/2014/main" id="{BEC3ECE1-F362-0758-CAB8-25BAB3BEB3E1}"/>
              </a:ext>
            </a:extLst>
          </p:cNvPr>
          <p:cNvPicPr>
            <a:picLocks noChangeAspect="1"/>
          </p:cNvPicPr>
          <p:nvPr/>
        </p:nvPicPr>
        <p:blipFill rotWithShape="1">
          <a:blip r:embed="rId3">
            <a:extLst>
              <a:ext uri="{28A0092B-C50C-407E-A947-70E740481C1C}">
                <a14:useLocalDpi xmlns:a14="http://schemas.microsoft.com/office/drawing/2010/main" val="0"/>
              </a:ext>
            </a:extLst>
          </a:blip>
          <a:srcRect l="51087" t="40511" r="-1087" b="30934"/>
          <a:stretch/>
        </p:blipFill>
        <p:spPr>
          <a:xfrm>
            <a:off x="0" y="821894"/>
            <a:ext cx="3424219" cy="699217"/>
          </a:xfrm>
          <a:prstGeom prst="rect">
            <a:avLst/>
          </a:prstGeom>
        </p:spPr>
      </p:pic>
      <p:sp>
        <p:nvSpPr>
          <p:cNvPr id="13" name="Rectangle 12">
            <a:extLst>
              <a:ext uri="{FF2B5EF4-FFF2-40B4-BE49-F238E27FC236}">
                <a16:creationId xmlns:a16="http://schemas.microsoft.com/office/drawing/2014/main" id="{7FDA0F69-10B0-25D7-9EAF-975745DE4C7C}"/>
              </a:ext>
            </a:extLst>
          </p:cNvPr>
          <p:cNvSpPr/>
          <p:nvPr/>
        </p:nvSpPr>
        <p:spPr>
          <a:xfrm>
            <a:off x="642847" y="1048830"/>
            <a:ext cx="2498651" cy="276999"/>
          </a:xfrm>
          <a:prstGeom prst="rect">
            <a:avLst/>
          </a:prstGeom>
        </p:spPr>
        <p:txBody>
          <a:bodyPr wrap="square">
            <a:spAutoFit/>
          </a:bodyPr>
          <a:lstStyle/>
          <a:p>
            <a:pPr algn="just" defTabSz="914381">
              <a:defRPr/>
            </a:pPr>
            <a:r>
              <a:rPr lang="en-US" sz="1200" b="1" dirty="0">
                <a:solidFill>
                  <a:prstClr val="black">
                    <a:lumMod val="75000"/>
                    <a:lumOff val="25000"/>
                  </a:prstClr>
                </a:solidFill>
                <a:latin typeface="Roboto Light" panose="02000000000000000000" pitchFamily="2" charset="0"/>
                <a:ea typeface="Roboto Light" panose="02000000000000000000" pitchFamily="2" charset="0"/>
              </a:rPr>
              <a:t>POSER LES BONNES QUESTIONS </a:t>
            </a:r>
            <a:endParaRPr lang="fr-FR" sz="1200" b="1" dirty="0">
              <a:solidFill>
                <a:prstClr val="black">
                  <a:lumMod val="75000"/>
                  <a:lumOff val="25000"/>
                </a:prstClr>
              </a:solidFill>
              <a:latin typeface="Roboto Light" panose="02000000000000000000" pitchFamily="2" charset="0"/>
              <a:ea typeface="Roboto Light" panose="02000000000000000000" pitchFamily="2" charset="0"/>
            </a:endParaRPr>
          </a:p>
        </p:txBody>
      </p:sp>
      <p:sp>
        <p:nvSpPr>
          <p:cNvPr id="14" name="ZoneTexte 13">
            <a:extLst>
              <a:ext uri="{FF2B5EF4-FFF2-40B4-BE49-F238E27FC236}">
                <a16:creationId xmlns:a16="http://schemas.microsoft.com/office/drawing/2014/main" id="{E0698A0E-92FB-86ED-1750-42EAA45044C4}"/>
              </a:ext>
            </a:extLst>
          </p:cNvPr>
          <p:cNvSpPr txBox="1"/>
          <p:nvPr/>
        </p:nvSpPr>
        <p:spPr>
          <a:xfrm>
            <a:off x="7349067" y="1805537"/>
            <a:ext cx="4707466" cy="1080000"/>
          </a:xfrm>
          <a:prstGeom prst="rect">
            <a:avLst/>
          </a:prstGeom>
          <a:noFill/>
          <a:ln>
            <a:solidFill>
              <a:schemeClr val="bg1">
                <a:lumMod val="85000"/>
              </a:schemeClr>
            </a:solidFill>
          </a:ln>
        </p:spPr>
        <p:txBody>
          <a:bodyPr wrap="square" rtlCol="0">
            <a:spAutoFit/>
          </a:bodyPr>
          <a:lstStyle/>
          <a:p>
            <a:pPr algn="just"/>
            <a:r>
              <a:rPr lang="en-US"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La peau est un organe vivant, influencé par de nombreux facteurs. Il est donc essentiel de se poser cette question à </a:t>
            </a:r>
            <a:r>
              <a:rPr lang="en-US" sz="1600" b="1"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chaque fois que l</a:t>
            </a:r>
            <a:r>
              <a:rPr lang="en-US"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'on reçoit un client pour un traitement.</a:t>
            </a:r>
            <a:endParaRPr lang="fr-FR"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5" name="ZoneTexte 14">
            <a:extLst>
              <a:ext uri="{FF2B5EF4-FFF2-40B4-BE49-F238E27FC236}">
                <a16:creationId xmlns:a16="http://schemas.microsoft.com/office/drawing/2014/main" id="{13A07477-5A41-4597-9412-959BD552B754}"/>
              </a:ext>
            </a:extLst>
          </p:cNvPr>
          <p:cNvSpPr txBox="1"/>
          <p:nvPr/>
        </p:nvSpPr>
        <p:spPr>
          <a:xfrm>
            <a:off x="7349067" y="3322292"/>
            <a:ext cx="4707466" cy="830997"/>
          </a:xfrm>
          <a:prstGeom prst="rect">
            <a:avLst/>
          </a:prstGeom>
          <a:noFill/>
          <a:ln>
            <a:solidFill>
              <a:schemeClr val="bg1">
                <a:lumMod val="85000"/>
              </a:schemeClr>
            </a:solidFill>
          </a:ln>
        </p:spPr>
        <p:txBody>
          <a:bodyPr wrap="square" rtlCol="0">
            <a:spAutoFit/>
          </a:bodyPr>
          <a:lstStyle/>
          <a:p>
            <a:pPr algn="just"/>
            <a:r>
              <a:rPr lang="en-US"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Il est important de déterminer le temps que le client consacre à sa routine et les textures qu'il aime, afin de lui proposer une </a:t>
            </a:r>
            <a:r>
              <a:rPr lang="en-US" sz="1600" b="1"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routine adaptée</a:t>
            </a:r>
            <a:r>
              <a:rPr lang="en-US"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a:t>
            </a:r>
            <a:endParaRPr lang="fr-FR"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6" name="ZoneTexte 15">
            <a:extLst>
              <a:ext uri="{FF2B5EF4-FFF2-40B4-BE49-F238E27FC236}">
                <a16:creationId xmlns:a16="http://schemas.microsoft.com/office/drawing/2014/main" id="{9FAAF7D5-F2DD-48FB-F2A0-19355058359C}"/>
              </a:ext>
            </a:extLst>
          </p:cNvPr>
          <p:cNvSpPr txBox="1"/>
          <p:nvPr/>
        </p:nvSpPr>
        <p:spPr>
          <a:xfrm>
            <a:off x="7349067" y="4835364"/>
            <a:ext cx="4707466" cy="584775"/>
          </a:xfrm>
          <a:prstGeom prst="rect">
            <a:avLst/>
          </a:prstGeom>
          <a:noFill/>
          <a:ln>
            <a:solidFill>
              <a:schemeClr val="bg1">
                <a:lumMod val="85000"/>
              </a:schemeClr>
            </a:solidFill>
          </a:ln>
        </p:spPr>
        <p:txBody>
          <a:bodyPr wrap="square" rtlCol="0">
            <a:spAutoFit/>
          </a:bodyPr>
          <a:lstStyle/>
          <a:p>
            <a:pPr algn="just"/>
            <a:r>
              <a:rPr lang="en-US" sz="1600" b="1"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Question ouverte</a:t>
            </a:r>
            <a:r>
              <a:rPr lang="en-US"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rPr>
              <a:t>. Laissez le client s'exprimer, puis combinez ses besoins et ses désirs.</a:t>
            </a:r>
            <a:endParaRPr lang="fr-FR" sz="1600" dirty="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6767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P spid="14"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627246-5037-CE67-6D0E-F41C0EF7EDEB}"/>
              </a:ext>
            </a:extLst>
          </p:cNvPr>
          <p:cNvSpPr/>
          <p:nvPr/>
        </p:nvSpPr>
        <p:spPr>
          <a:xfrm>
            <a:off x="0" y="5117951"/>
            <a:ext cx="12192000" cy="1740050"/>
          </a:xfrm>
          <a:prstGeom prst="rect">
            <a:avLst/>
          </a:prstGeom>
          <a:gradFill flip="none" rotWithShape="1">
            <a:gsLst>
              <a:gs pos="0">
                <a:srgbClr val="B5BCCD">
                  <a:tint val="66000"/>
                  <a:satMod val="160000"/>
                </a:srgbClr>
              </a:gs>
              <a:gs pos="50000">
                <a:srgbClr val="B5BCCD">
                  <a:tint val="44500"/>
                  <a:satMod val="160000"/>
                </a:srgbClr>
              </a:gs>
              <a:gs pos="100000">
                <a:srgbClr val="B5BCCD">
                  <a:tint val="23500"/>
                  <a:satMod val="160000"/>
                </a:srgb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1">
            <a:extLst>
              <a:ext uri="{FF2B5EF4-FFF2-40B4-BE49-F238E27FC236}">
                <a16:creationId xmlns:a16="http://schemas.microsoft.com/office/drawing/2014/main" id="{9DC5A25D-98F0-22B3-C381-2124C41E76A6}"/>
              </a:ext>
            </a:extLst>
          </p:cNvPr>
          <p:cNvSpPr txBox="1">
            <a:spLocks/>
          </p:cNvSpPr>
          <p:nvPr/>
        </p:nvSpPr>
        <p:spPr>
          <a:xfrm>
            <a:off x="0" y="-72233"/>
            <a:ext cx="12192000" cy="1325563"/>
          </a:xfrm>
          <a:prstGeom prst="rect">
            <a:avLst/>
          </a:prstGeom>
        </p:spPr>
        <p:txBody>
          <a:bodyPr vert="horz" lIns="91440" tIns="45720" rIns="91440" bIns="45720" rtlCol="0" anchor="ctr">
            <a:noAutofit/>
          </a:bodyPr>
          <a:lstStyle>
            <a:lvl1pPr algn="ctr">
              <a:lnSpc>
                <a:spcPct val="90000"/>
              </a:lnSpc>
              <a:spcBef>
                <a:spcPct val="0"/>
              </a:spcBef>
              <a:buNone/>
              <a:defRPr sz="2800">
                <a:latin typeface="KyivType Sans2" panose="00000500000000000000" pitchFamily="50" charset="0"/>
                <a:ea typeface="+mj-ea"/>
                <a:cs typeface="+mj-cs"/>
              </a:defRPr>
            </a:lvl1pPr>
          </a:lstStyle>
          <a:p>
            <a:r>
              <a:rPr lang="en-US" sz="2000" dirty="0"/>
              <a:t>Combinez vos connaissances professionnelles </a:t>
            </a:r>
          </a:p>
          <a:p>
            <a:r>
              <a:rPr lang="en-US" sz="2000" dirty="0"/>
              <a:t>avec une ANALYSE SCIENTIFIQUE mesurée</a:t>
            </a:r>
            <a:endParaRPr lang="fr-FR" sz="2000" dirty="0"/>
          </a:p>
        </p:txBody>
      </p:sp>
      <p:sp>
        <p:nvSpPr>
          <p:cNvPr id="7" name="ZoneTexte 2">
            <a:extLst>
              <a:ext uri="{FF2B5EF4-FFF2-40B4-BE49-F238E27FC236}">
                <a16:creationId xmlns:a16="http://schemas.microsoft.com/office/drawing/2014/main" id="{3221D88C-5F52-FC1D-1274-8C807AA89FDF}"/>
              </a:ext>
            </a:extLst>
          </p:cNvPr>
          <p:cNvSpPr txBox="1"/>
          <p:nvPr/>
        </p:nvSpPr>
        <p:spPr>
          <a:xfrm>
            <a:off x="233714" y="5604669"/>
            <a:ext cx="8351485" cy="369332"/>
          </a:xfrm>
          <a:prstGeom prst="rect">
            <a:avLst/>
          </a:prstGeom>
          <a:noFill/>
          <a:ln>
            <a:noFill/>
          </a:ln>
        </p:spPr>
        <p:txBody>
          <a:bodyPr wrap="square" rtlCol="0">
            <a:spAutoFit/>
          </a:bodyPr>
          <a:lstStyle>
            <a:defPPr>
              <a:defRPr lang="fr-FR"/>
            </a:defPPr>
            <a:lvl1pPr algn="just">
              <a:defRPr b="1">
                <a:solidFill>
                  <a:schemeClr val="tx1">
                    <a:lumMod val="65000"/>
                    <a:lumOff val="35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boto Light" panose="02000000000000000000" pitchFamily="2" charset="0"/>
                <a:ea typeface="Roboto Light" panose="02000000000000000000" pitchFamily="2" charset="0"/>
                <a:cs typeface="Roboto Light" panose="02000000000000000000" pitchFamily="2" charset="0"/>
              </a:rPr>
              <a:t>Sondes pour mesurer l'élasticité, la mélanine, l'hydratation, la T°, le pH, le sébum</a:t>
            </a:r>
            <a:endParaRPr lang="fr-FR"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8" name="ZoneTexte 10">
            <a:extLst>
              <a:ext uri="{FF2B5EF4-FFF2-40B4-BE49-F238E27FC236}">
                <a16:creationId xmlns:a16="http://schemas.microsoft.com/office/drawing/2014/main" id="{3CF0B077-7767-69A5-4721-64B4A9BEB370}"/>
              </a:ext>
            </a:extLst>
          </p:cNvPr>
          <p:cNvSpPr txBox="1"/>
          <p:nvPr/>
        </p:nvSpPr>
        <p:spPr>
          <a:xfrm>
            <a:off x="233714" y="6014108"/>
            <a:ext cx="8714018" cy="369332"/>
          </a:xfrm>
          <a:prstGeom prst="rect">
            <a:avLst/>
          </a:prstGeom>
          <a:noFill/>
          <a:ln>
            <a:noFill/>
          </a:ln>
        </p:spPr>
        <p:txBody>
          <a:bodyPr wrap="square" rtlCol="0">
            <a:spAutoFit/>
          </a:bodyPr>
          <a:lstStyle>
            <a:defPPr>
              <a:defRPr lang="fr-FR"/>
            </a:defPPr>
            <a:lvl1pPr algn="just">
              <a:defRPr b="1">
                <a:solidFill>
                  <a:schemeClr val="tx1">
                    <a:lumMod val="65000"/>
                    <a:lumOff val="35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boto Light" panose="02000000000000000000" pitchFamily="2" charset="0"/>
                <a:ea typeface="Roboto Light" panose="02000000000000000000" pitchFamily="2" charset="0"/>
                <a:cs typeface="Roboto Light" panose="02000000000000000000" pitchFamily="2" charset="0"/>
              </a:rPr>
              <a:t>Caméra (X 100) pour les rides, la texture, les taches sombres, la kératine, les rougeurs, les pores</a:t>
            </a:r>
            <a:endParaRPr lang="fr-FR" dirty="0">
              <a:latin typeface="Roboto Light" panose="02000000000000000000" pitchFamily="2" charset="0"/>
              <a:ea typeface="Roboto Light" panose="02000000000000000000" pitchFamily="2" charset="0"/>
              <a:cs typeface="Roboto Light" panose="02000000000000000000" pitchFamily="2" charset="0"/>
            </a:endParaRPr>
          </a:p>
        </p:txBody>
      </p:sp>
      <p:pic>
        <p:nvPicPr>
          <p:cNvPr id="18" name="Picture 2" descr="Analyseur de Peau SOFT FX - BSM Technology">
            <a:extLst>
              <a:ext uri="{FF2B5EF4-FFF2-40B4-BE49-F238E27FC236}">
                <a16:creationId xmlns:a16="http://schemas.microsoft.com/office/drawing/2014/main" id="{350B75D3-FFC8-FEC1-6209-F697F984D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1446" y="5241372"/>
            <a:ext cx="2088294" cy="1493208"/>
          </a:xfrm>
          <a:prstGeom prst="ellipse">
            <a:avLst/>
          </a:prstGeom>
          <a:noFill/>
          <a:extLst>
            <a:ext uri="{909E8E84-426E-40DD-AFC4-6F175D3DCCD1}">
              <a14:hiddenFill xmlns:a14="http://schemas.microsoft.com/office/drawing/2010/main">
                <a:solidFill>
                  <a:srgbClr val="FFFFFF"/>
                </a:solidFill>
              </a14:hiddenFill>
            </a:ext>
          </a:extLst>
        </p:spPr>
      </p:pic>
      <p:pic>
        <p:nvPicPr>
          <p:cNvPr id="21" name="Image 20" descr="Une image contenant Appareil électronique, gadget, Appareils électroniques, multimédia&#10;&#10;Description générée automatiquement">
            <a:extLst>
              <a:ext uri="{FF2B5EF4-FFF2-40B4-BE49-F238E27FC236}">
                <a16:creationId xmlns:a16="http://schemas.microsoft.com/office/drawing/2014/main" id="{C8E604CC-1CC1-8674-579C-260CE6255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231" y="1076010"/>
            <a:ext cx="5301663" cy="3539032"/>
          </a:xfrm>
          <a:prstGeom prst="rect">
            <a:avLst/>
          </a:prstGeom>
        </p:spPr>
      </p:pic>
      <p:grpSp>
        <p:nvGrpSpPr>
          <p:cNvPr id="3" name="Groupe 2">
            <a:extLst>
              <a:ext uri="{FF2B5EF4-FFF2-40B4-BE49-F238E27FC236}">
                <a16:creationId xmlns:a16="http://schemas.microsoft.com/office/drawing/2014/main" id="{9C484C5A-D643-6209-D8B6-760D0FE5919D}"/>
              </a:ext>
            </a:extLst>
          </p:cNvPr>
          <p:cNvGrpSpPr/>
          <p:nvPr/>
        </p:nvGrpSpPr>
        <p:grpSpPr>
          <a:xfrm>
            <a:off x="5165432" y="1206329"/>
            <a:ext cx="6721768" cy="3871772"/>
            <a:chOff x="5165432" y="1206329"/>
            <a:chExt cx="6721768" cy="3871772"/>
          </a:xfrm>
        </p:grpSpPr>
        <p:grpSp>
          <p:nvGrpSpPr>
            <p:cNvPr id="10" name="Groupe 9">
              <a:extLst>
                <a:ext uri="{FF2B5EF4-FFF2-40B4-BE49-F238E27FC236}">
                  <a16:creationId xmlns:a16="http://schemas.microsoft.com/office/drawing/2014/main" id="{139B33D8-85D8-DE51-1BE7-557F37873A81}"/>
                </a:ext>
              </a:extLst>
            </p:cNvPr>
            <p:cNvGrpSpPr/>
            <p:nvPr/>
          </p:nvGrpSpPr>
          <p:grpSpPr>
            <a:xfrm>
              <a:off x="5165432" y="1689506"/>
              <a:ext cx="6721768" cy="3388595"/>
              <a:chOff x="838200" y="1253331"/>
              <a:chExt cx="11175952" cy="3388595"/>
            </a:xfrm>
          </p:grpSpPr>
          <p:sp>
            <p:nvSpPr>
              <p:cNvPr id="11" name="Rectangle 10">
                <a:extLst>
                  <a:ext uri="{FF2B5EF4-FFF2-40B4-BE49-F238E27FC236}">
                    <a16:creationId xmlns:a16="http://schemas.microsoft.com/office/drawing/2014/main" id="{C5378C80-BE12-5727-3CC7-DE47F94074E0}"/>
                  </a:ext>
                </a:extLst>
              </p:cNvPr>
              <p:cNvSpPr/>
              <p:nvPr/>
            </p:nvSpPr>
            <p:spPr>
              <a:xfrm>
                <a:off x="838200" y="1253331"/>
                <a:ext cx="10515600" cy="3388595"/>
              </a:xfrm>
              <a:prstGeom prst="rect">
                <a:avLst/>
              </a:prstGeom>
              <a:noFill/>
            </p:spPr>
            <p:txBody>
              <a:bodyPr/>
              <a:lstStyle/>
              <a:p>
                <a:endParaRPr lang="fr-FR">
                  <a:latin typeface="Roboto Light" panose="02000000000000000000" pitchFamily="2" charset="0"/>
                  <a:ea typeface="Roboto Light" panose="02000000000000000000" pitchFamily="2" charset="0"/>
                  <a:cs typeface="Roboto Light" panose="02000000000000000000" pitchFamily="2" charset="0"/>
                </a:endParaRPr>
              </a:p>
            </p:txBody>
          </p:sp>
          <p:sp>
            <p:nvSpPr>
              <p:cNvPr id="12" name="Forme libre : forme 11">
                <a:extLst>
                  <a:ext uri="{FF2B5EF4-FFF2-40B4-BE49-F238E27FC236}">
                    <a16:creationId xmlns:a16="http://schemas.microsoft.com/office/drawing/2014/main" id="{000CC03E-9551-1466-A889-7CB1FF849AAB}"/>
                  </a:ext>
                </a:extLst>
              </p:cNvPr>
              <p:cNvSpPr/>
              <p:nvPr/>
            </p:nvSpPr>
            <p:spPr>
              <a:xfrm>
                <a:off x="838200" y="1253331"/>
                <a:ext cx="10515600" cy="486720"/>
              </a:xfrm>
              <a:custGeom>
                <a:avLst/>
                <a:gdLst>
                  <a:gd name="connsiteX0" fmla="*/ 0 w 10515600"/>
                  <a:gd name="connsiteY0" fmla="*/ 81122 h 486720"/>
                  <a:gd name="connsiteX1" fmla="*/ 81122 w 10515600"/>
                  <a:gd name="connsiteY1" fmla="*/ 0 h 486720"/>
                  <a:gd name="connsiteX2" fmla="*/ 10434478 w 10515600"/>
                  <a:gd name="connsiteY2" fmla="*/ 0 h 486720"/>
                  <a:gd name="connsiteX3" fmla="*/ 10515600 w 10515600"/>
                  <a:gd name="connsiteY3" fmla="*/ 81122 h 486720"/>
                  <a:gd name="connsiteX4" fmla="*/ 10515600 w 10515600"/>
                  <a:gd name="connsiteY4" fmla="*/ 405598 h 486720"/>
                  <a:gd name="connsiteX5" fmla="*/ 10434478 w 10515600"/>
                  <a:gd name="connsiteY5" fmla="*/ 486720 h 486720"/>
                  <a:gd name="connsiteX6" fmla="*/ 81122 w 10515600"/>
                  <a:gd name="connsiteY6" fmla="*/ 486720 h 486720"/>
                  <a:gd name="connsiteX7" fmla="*/ 0 w 10515600"/>
                  <a:gd name="connsiteY7" fmla="*/ 405598 h 486720"/>
                  <a:gd name="connsiteX8" fmla="*/ 0 w 10515600"/>
                  <a:gd name="connsiteY8" fmla="*/ 81122 h 48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486720">
                    <a:moveTo>
                      <a:pt x="0" y="81122"/>
                    </a:moveTo>
                    <a:cubicBezTo>
                      <a:pt x="0" y="36320"/>
                      <a:pt x="36320" y="0"/>
                      <a:pt x="81122" y="0"/>
                    </a:cubicBezTo>
                    <a:lnTo>
                      <a:pt x="10434478" y="0"/>
                    </a:lnTo>
                    <a:cubicBezTo>
                      <a:pt x="10479280" y="0"/>
                      <a:pt x="10515600" y="36320"/>
                      <a:pt x="10515600" y="81122"/>
                    </a:cubicBezTo>
                    <a:lnTo>
                      <a:pt x="10515600" y="405598"/>
                    </a:lnTo>
                    <a:cubicBezTo>
                      <a:pt x="10515600" y="450400"/>
                      <a:pt x="10479280" y="486720"/>
                      <a:pt x="10434478" y="486720"/>
                    </a:cubicBezTo>
                    <a:lnTo>
                      <a:pt x="81122" y="486720"/>
                    </a:lnTo>
                    <a:cubicBezTo>
                      <a:pt x="36320" y="486720"/>
                      <a:pt x="0" y="450400"/>
                      <a:pt x="0" y="405598"/>
                    </a:cubicBezTo>
                    <a:lnTo>
                      <a:pt x="0" y="81122"/>
                    </a:lnTo>
                    <a:close/>
                  </a:path>
                </a:pathLst>
              </a:custGeom>
              <a:no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77100" tIns="77100" rIns="77100" bIns="77100" numCol="1" spcCol="1270" anchor="ctr" anchorCtr="0">
                <a:noAutofit/>
              </a:bodyPr>
              <a:lstStyle/>
              <a:p>
                <a:pPr marL="0" lvl="0" indent="0" algn="l" defTabSz="622300">
                  <a:lnSpc>
                    <a:spcPct val="90000"/>
                  </a:lnSpc>
                  <a:spcBef>
                    <a:spcPct val="0"/>
                  </a:spcBef>
                  <a:spcAft>
                    <a:spcPct val="35000"/>
                  </a:spcAft>
                  <a:buNone/>
                </a:pPr>
                <a:r>
                  <a:rPr lang="fr-FR" sz="14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AUGMENTE</a:t>
                </a:r>
                <a:r>
                  <a:rPr lang="fr-FR" sz="14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R</a:t>
                </a:r>
                <a:r>
                  <a:rPr lang="fr-FR" sz="14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les ventes de produits et de traitements au détail</a:t>
                </a:r>
              </a:p>
            </p:txBody>
          </p:sp>
          <p:sp>
            <p:nvSpPr>
              <p:cNvPr id="13" name="Forme libre : forme 12">
                <a:extLst>
                  <a:ext uri="{FF2B5EF4-FFF2-40B4-BE49-F238E27FC236}">
                    <a16:creationId xmlns:a16="http://schemas.microsoft.com/office/drawing/2014/main" id="{3F58F6B1-648D-5471-7986-B9FF1CFFC3D8}"/>
                  </a:ext>
                </a:extLst>
              </p:cNvPr>
              <p:cNvSpPr/>
              <p:nvPr/>
            </p:nvSpPr>
            <p:spPr>
              <a:xfrm>
                <a:off x="838200" y="1861868"/>
                <a:ext cx="10515600" cy="486720"/>
              </a:xfrm>
              <a:custGeom>
                <a:avLst/>
                <a:gdLst>
                  <a:gd name="connsiteX0" fmla="*/ 0 w 10515600"/>
                  <a:gd name="connsiteY0" fmla="*/ 81122 h 486720"/>
                  <a:gd name="connsiteX1" fmla="*/ 81122 w 10515600"/>
                  <a:gd name="connsiteY1" fmla="*/ 0 h 486720"/>
                  <a:gd name="connsiteX2" fmla="*/ 10434478 w 10515600"/>
                  <a:gd name="connsiteY2" fmla="*/ 0 h 486720"/>
                  <a:gd name="connsiteX3" fmla="*/ 10515600 w 10515600"/>
                  <a:gd name="connsiteY3" fmla="*/ 81122 h 486720"/>
                  <a:gd name="connsiteX4" fmla="*/ 10515600 w 10515600"/>
                  <a:gd name="connsiteY4" fmla="*/ 405598 h 486720"/>
                  <a:gd name="connsiteX5" fmla="*/ 10434478 w 10515600"/>
                  <a:gd name="connsiteY5" fmla="*/ 486720 h 486720"/>
                  <a:gd name="connsiteX6" fmla="*/ 81122 w 10515600"/>
                  <a:gd name="connsiteY6" fmla="*/ 486720 h 486720"/>
                  <a:gd name="connsiteX7" fmla="*/ 0 w 10515600"/>
                  <a:gd name="connsiteY7" fmla="*/ 405598 h 486720"/>
                  <a:gd name="connsiteX8" fmla="*/ 0 w 10515600"/>
                  <a:gd name="connsiteY8" fmla="*/ 81122 h 48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486720">
                    <a:moveTo>
                      <a:pt x="0" y="81122"/>
                    </a:moveTo>
                    <a:cubicBezTo>
                      <a:pt x="0" y="36320"/>
                      <a:pt x="36320" y="0"/>
                      <a:pt x="81122" y="0"/>
                    </a:cubicBezTo>
                    <a:lnTo>
                      <a:pt x="10434478" y="0"/>
                    </a:lnTo>
                    <a:cubicBezTo>
                      <a:pt x="10479280" y="0"/>
                      <a:pt x="10515600" y="36320"/>
                      <a:pt x="10515600" y="81122"/>
                    </a:cubicBezTo>
                    <a:lnTo>
                      <a:pt x="10515600" y="405598"/>
                    </a:lnTo>
                    <a:cubicBezTo>
                      <a:pt x="10515600" y="450400"/>
                      <a:pt x="10479280" y="486720"/>
                      <a:pt x="10434478" y="486720"/>
                    </a:cubicBezTo>
                    <a:lnTo>
                      <a:pt x="81122" y="486720"/>
                    </a:lnTo>
                    <a:cubicBezTo>
                      <a:pt x="36320" y="486720"/>
                      <a:pt x="0" y="450400"/>
                      <a:pt x="0" y="405598"/>
                    </a:cubicBezTo>
                    <a:lnTo>
                      <a:pt x="0" y="81122"/>
                    </a:lnTo>
                    <a:close/>
                  </a:path>
                </a:pathLst>
              </a:custGeom>
              <a:noFill/>
            </p:spPr>
            <p:style>
              <a:lnRef idx="0">
                <a:schemeClr val="lt1">
                  <a:hueOff val="0"/>
                  <a:satOff val="0"/>
                  <a:lumOff val="0"/>
                  <a:alphaOff val="0"/>
                </a:schemeClr>
              </a:lnRef>
              <a:fillRef idx="3">
                <a:scrgbClr r="0" g="0" b="0"/>
              </a:fillRef>
              <a:effectRef idx="2">
                <a:schemeClr val="accent2">
                  <a:hueOff val="1288723"/>
                  <a:satOff val="-3699"/>
                  <a:lumOff val="-5922"/>
                  <a:alphaOff val="0"/>
                </a:schemeClr>
              </a:effectRef>
              <a:fontRef idx="minor">
                <a:schemeClr val="lt1"/>
              </a:fontRef>
            </p:style>
            <p:txBody>
              <a:bodyPr spcFirstLastPara="0" vert="horz" wrap="square" lIns="77100" tIns="77100" rIns="77100" bIns="77100" numCol="1" spcCol="1270" anchor="ctr" anchorCtr="0">
                <a:noAutofit/>
              </a:bodyPr>
              <a:lstStyle/>
              <a:p>
                <a:pPr marL="0" lvl="0" indent="0" algn="l" defTabSz="622300">
                  <a:lnSpc>
                    <a:spcPct val="90000"/>
                  </a:lnSpc>
                  <a:spcBef>
                    <a:spcPct val="0"/>
                  </a:spcBef>
                  <a:spcAft>
                    <a:spcPct val="35000"/>
                  </a:spcAft>
                  <a:buNone/>
                </a:pPr>
                <a:r>
                  <a:rPr lang="fr-FR" sz="14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PROMOUVOIR votre centre de beauté en tant que centre professionnel EXPERT</a:t>
                </a:r>
              </a:p>
            </p:txBody>
          </p:sp>
          <p:sp>
            <p:nvSpPr>
              <p:cNvPr id="14" name="Forme libre : forme 13">
                <a:extLst>
                  <a:ext uri="{FF2B5EF4-FFF2-40B4-BE49-F238E27FC236}">
                    <a16:creationId xmlns:a16="http://schemas.microsoft.com/office/drawing/2014/main" id="{5BCBC95F-DB5C-CBB0-0E50-473D2516AB43}"/>
                  </a:ext>
                </a:extLst>
              </p:cNvPr>
              <p:cNvSpPr/>
              <p:nvPr/>
            </p:nvSpPr>
            <p:spPr>
              <a:xfrm>
                <a:off x="838200" y="2423468"/>
                <a:ext cx="10515600" cy="486720"/>
              </a:xfrm>
              <a:custGeom>
                <a:avLst/>
                <a:gdLst>
                  <a:gd name="connsiteX0" fmla="*/ 0 w 10515600"/>
                  <a:gd name="connsiteY0" fmla="*/ 81122 h 486720"/>
                  <a:gd name="connsiteX1" fmla="*/ 81122 w 10515600"/>
                  <a:gd name="connsiteY1" fmla="*/ 0 h 486720"/>
                  <a:gd name="connsiteX2" fmla="*/ 10434478 w 10515600"/>
                  <a:gd name="connsiteY2" fmla="*/ 0 h 486720"/>
                  <a:gd name="connsiteX3" fmla="*/ 10515600 w 10515600"/>
                  <a:gd name="connsiteY3" fmla="*/ 81122 h 486720"/>
                  <a:gd name="connsiteX4" fmla="*/ 10515600 w 10515600"/>
                  <a:gd name="connsiteY4" fmla="*/ 405598 h 486720"/>
                  <a:gd name="connsiteX5" fmla="*/ 10434478 w 10515600"/>
                  <a:gd name="connsiteY5" fmla="*/ 486720 h 486720"/>
                  <a:gd name="connsiteX6" fmla="*/ 81122 w 10515600"/>
                  <a:gd name="connsiteY6" fmla="*/ 486720 h 486720"/>
                  <a:gd name="connsiteX7" fmla="*/ 0 w 10515600"/>
                  <a:gd name="connsiteY7" fmla="*/ 405598 h 486720"/>
                  <a:gd name="connsiteX8" fmla="*/ 0 w 10515600"/>
                  <a:gd name="connsiteY8" fmla="*/ 81122 h 48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486720">
                    <a:moveTo>
                      <a:pt x="0" y="81122"/>
                    </a:moveTo>
                    <a:cubicBezTo>
                      <a:pt x="0" y="36320"/>
                      <a:pt x="36320" y="0"/>
                      <a:pt x="81122" y="0"/>
                    </a:cubicBezTo>
                    <a:lnTo>
                      <a:pt x="10434478" y="0"/>
                    </a:lnTo>
                    <a:cubicBezTo>
                      <a:pt x="10479280" y="0"/>
                      <a:pt x="10515600" y="36320"/>
                      <a:pt x="10515600" y="81122"/>
                    </a:cubicBezTo>
                    <a:lnTo>
                      <a:pt x="10515600" y="405598"/>
                    </a:lnTo>
                    <a:cubicBezTo>
                      <a:pt x="10515600" y="450400"/>
                      <a:pt x="10479280" y="486720"/>
                      <a:pt x="10434478" y="486720"/>
                    </a:cubicBezTo>
                    <a:lnTo>
                      <a:pt x="81122" y="486720"/>
                    </a:lnTo>
                    <a:cubicBezTo>
                      <a:pt x="36320" y="486720"/>
                      <a:pt x="0" y="450400"/>
                      <a:pt x="0" y="405598"/>
                    </a:cubicBezTo>
                    <a:lnTo>
                      <a:pt x="0" y="81122"/>
                    </a:lnTo>
                    <a:close/>
                  </a:path>
                </a:pathLst>
              </a:custGeom>
              <a:noFill/>
            </p:spPr>
            <p:style>
              <a:lnRef idx="0">
                <a:schemeClr val="lt1">
                  <a:hueOff val="0"/>
                  <a:satOff val="0"/>
                  <a:lumOff val="0"/>
                  <a:alphaOff val="0"/>
                </a:schemeClr>
              </a:lnRef>
              <a:fillRef idx="3">
                <a:scrgbClr r="0" g="0" b="0"/>
              </a:fillRef>
              <a:effectRef idx="2">
                <a:schemeClr val="accent2">
                  <a:hueOff val="2577445"/>
                  <a:satOff val="-7397"/>
                  <a:lumOff val="-11844"/>
                  <a:alphaOff val="0"/>
                </a:schemeClr>
              </a:effectRef>
              <a:fontRef idx="minor">
                <a:schemeClr val="lt1"/>
              </a:fontRef>
            </p:style>
            <p:txBody>
              <a:bodyPr spcFirstLastPara="0" vert="horz" wrap="square" lIns="77100" tIns="77100" rIns="77100" bIns="7710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FIDÉLISER les clients en leur offrant la routine idéale</a:t>
                </a:r>
                <a:endParaRPr lang="fr-FR" sz="14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5" name="Forme libre : forme 14">
                <a:extLst>
                  <a:ext uri="{FF2B5EF4-FFF2-40B4-BE49-F238E27FC236}">
                    <a16:creationId xmlns:a16="http://schemas.microsoft.com/office/drawing/2014/main" id="{FA482464-15E0-C68F-EEBE-D5DD2E8DED9D}"/>
                  </a:ext>
                </a:extLst>
              </p:cNvPr>
              <p:cNvSpPr/>
              <p:nvPr/>
            </p:nvSpPr>
            <p:spPr>
              <a:xfrm>
                <a:off x="838200" y="2985068"/>
                <a:ext cx="11175952" cy="486720"/>
              </a:xfrm>
              <a:custGeom>
                <a:avLst/>
                <a:gdLst>
                  <a:gd name="connsiteX0" fmla="*/ 0 w 10515600"/>
                  <a:gd name="connsiteY0" fmla="*/ 81122 h 486720"/>
                  <a:gd name="connsiteX1" fmla="*/ 81122 w 10515600"/>
                  <a:gd name="connsiteY1" fmla="*/ 0 h 486720"/>
                  <a:gd name="connsiteX2" fmla="*/ 10434478 w 10515600"/>
                  <a:gd name="connsiteY2" fmla="*/ 0 h 486720"/>
                  <a:gd name="connsiteX3" fmla="*/ 10515600 w 10515600"/>
                  <a:gd name="connsiteY3" fmla="*/ 81122 h 486720"/>
                  <a:gd name="connsiteX4" fmla="*/ 10515600 w 10515600"/>
                  <a:gd name="connsiteY4" fmla="*/ 405598 h 486720"/>
                  <a:gd name="connsiteX5" fmla="*/ 10434478 w 10515600"/>
                  <a:gd name="connsiteY5" fmla="*/ 486720 h 486720"/>
                  <a:gd name="connsiteX6" fmla="*/ 81122 w 10515600"/>
                  <a:gd name="connsiteY6" fmla="*/ 486720 h 486720"/>
                  <a:gd name="connsiteX7" fmla="*/ 0 w 10515600"/>
                  <a:gd name="connsiteY7" fmla="*/ 405598 h 486720"/>
                  <a:gd name="connsiteX8" fmla="*/ 0 w 10515600"/>
                  <a:gd name="connsiteY8" fmla="*/ 81122 h 48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486720">
                    <a:moveTo>
                      <a:pt x="0" y="81122"/>
                    </a:moveTo>
                    <a:cubicBezTo>
                      <a:pt x="0" y="36320"/>
                      <a:pt x="36320" y="0"/>
                      <a:pt x="81122" y="0"/>
                    </a:cubicBezTo>
                    <a:lnTo>
                      <a:pt x="10434478" y="0"/>
                    </a:lnTo>
                    <a:cubicBezTo>
                      <a:pt x="10479280" y="0"/>
                      <a:pt x="10515600" y="36320"/>
                      <a:pt x="10515600" y="81122"/>
                    </a:cubicBezTo>
                    <a:lnTo>
                      <a:pt x="10515600" y="405598"/>
                    </a:lnTo>
                    <a:cubicBezTo>
                      <a:pt x="10515600" y="450400"/>
                      <a:pt x="10479280" y="486720"/>
                      <a:pt x="10434478" y="486720"/>
                    </a:cubicBezTo>
                    <a:lnTo>
                      <a:pt x="81122" y="486720"/>
                    </a:lnTo>
                    <a:cubicBezTo>
                      <a:pt x="36320" y="486720"/>
                      <a:pt x="0" y="450400"/>
                      <a:pt x="0" y="405598"/>
                    </a:cubicBezTo>
                    <a:lnTo>
                      <a:pt x="0" y="81122"/>
                    </a:lnTo>
                    <a:close/>
                  </a:path>
                </a:pathLst>
              </a:custGeom>
              <a:noFill/>
            </p:spPr>
            <p:style>
              <a:lnRef idx="0">
                <a:schemeClr val="lt1">
                  <a:hueOff val="0"/>
                  <a:satOff val="0"/>
                  <a:lumOff val="0"/>
                  <a:alphaOff val="0"/>
                </a:schemeClr>
              </a:lnRef>
              <a:fillRef idx="3">
                <a:scrgbClr r="0" g="0" b="0"/>
              </a:fillRef>
              <a:effectRef idx="2">
                <a:schemeClr val="accent2">
                  <a:hueOff val="3866169"/>
                  <a:satOff val="-11096"/>
                  <a:lumOff val="-17765"/>
                  <a:alphaOff val="0"/>
                </a:schemeClr>
              </a:effectRef>
              <a:fontRef idx="minor">
                <a:schemeClr val="lt1"/>
              </a:fontRef>
            </p:style>
            <p:txBody>
              <a:bodyPr spcFirstLastPara="0" vert="horz" wrap="square" lIns="77100" tIns="77100" rIns="77100" bIns="7710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RECRUTER les nouveaux clients en leur proposant un bilan de santé dès leur arrivée</a:t>
                </a:r>
                <a:endParaRPr lang="fr-FR" sz="14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6" name="Forme libre : forme 15">
                <a:extLst>
                  <a:ext uri="{FF2B5EF4-FFF2-40B4-BE49-F238E27FC236}">
                    <a16:creationId xmlns:a16="http://schemas.microsoft.com/office/drawing/2014/main" id="{DD5369AB-4FF0-B1B8-2B08-68B76D232EC1}"/>
                  </a:ext>
                </a:extLst>
              </p:cNvPr>
              <p:cNvSpPr/>
              <p:nvPr/>
            </p:nvSpPr>
            <p:spPr>
              <a:xfrm>
                <a:off x="838200" y="3546668"/>
                <a:ext cx="10515600" cy="486720"/>
              </a:xfrm>
              <a:custGeom>
                <a:avLst/>
                <a:gdLst>
                  <a:gd name="connsiteX0" fmla="*/ 0 w 10515600"/>
                  <a:gd name="connsiteY0" fmla="*/ 81122 h 486720"/>
                  <a:gd name="connsiteX1" fmla="*/ 81122 w 10515600"/>
                  <a:gd name="connsiteY1" fmla="*/ 0 h 486720"/>
                  <a:gd name="connsiteX2" fmla="*/ 10434478 w 10515600"/>
                  <a:gd name="connsiteY2" fmla="*/ 0 h 486720"/>
                  <a:gd name="connsiteX3" fmla="*/ 10515600 w 10515600"/>
                  <a:gd name="connsiteY3" fmla="*/ 81122 h 486720"/>
                  <a:gd name="connsiteX4" fmla="*/ 10515600 w 10515600"/>
                  <a:gd name="connsiteY4" fmla="*/ 405598 h 486720"/>
                  <a:gd name="connsiteX5" fmla="*/ 10434478 w 10515600"/>
                  <a:gd name="connsiteY5" fmla="*/ 486720 h 486720"/>
                  <a:gd name="connsiteX6" fmla="*/ 81122 w 10515600"/>
                  <a:gd name="connsiteY6" fmla="*/ 486720 h 486720"/>
                  <a:gd name="connsiteX7" fmla="*/ 0 w 10515600"/>
                  <a:gd name="connsiteY7" fmla="*/ 405598 h 486720"/>
                  <a:gd name="connsiteX8" fmla="*/ 0 w 10515600"/>
                  <a:gd name="connsiteY8" fmla="*/ 81122 h 48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486720">
                    <a:moveTo>
                      <a:pt x="0" y="81122"/>
                    </a:moveTo>
                    <a:cubicBezTo>
                      <a:pt x="0" y="36320"/>
                      <a:pt x="36320" y="0"/>
                      <a:pt x="81122" y="0"/>
                    </a:cubicBezTo>
                    <a:lnTo>
                      <a:pt x="10434478" y="0"/>
                    </a:lnTo>
                    <a:cubicBezTo>
                      <a:pt x="10479280" y="0"/>
                      <a:pt x="10515600" y="36320"/>
                      <a:pt x="10515600" y="81122"/>
                    </a:cubicBezTo>
                    <a:lnTo>
                      <a:pt x="10515600" y="405598"/>
                    </a:lnTo>
                    <a:cubicBezTo>
                      <a:pt x="10515600" y="450400"/>
                      <a:pt x="10479280" y="486720"/>
                      <a:pt x="10434478" y="486720"/>
                    </a:cubicBezTo>
                    <a:lnTo>
                      <a:pt x="81122" y="486720"/>
                    </a:lnTo>
                    <a:cubicBezTo>
                      <a:pt x="36320" y="486720"/>
                      <a:pt x="0" y="450400"/>
                      <a:pt x="0" y="405598"/>
                    </a:cubicBezTo>
                    <a:lnTo>
                      <a:pt x="0" y="81122"/>
                    </a:lnTo>
                    <a:close/>
                  </a:path>
                </a:pathLst>
              </a:custGeom>
              <a:noFill/>
            </p:spPr>
            <p:style>
              <a:lnRef idx="0">
                <a:schemeClr val="lt1">
                  <a:hueOff val="0"/>
                  <a:satOff val="0"/>
                  <a:lumOff val="0"/>
                  <a:alphaOff val="0"/>
                </a:schemeClr>
              </a:lnRef>
              <a:fillRef idx="3">
                <a:scrgbClr r="0" g="0" b="0"/>
              </a:fillRef>
              <a:effectRef idx="2">
                <a:schemeClr val="accent2">
                  <a:hueOff val="5154891"/>
                  <a:satOff val="-14794"/>
                  <a:lumOff val="-23687"/>
                  <a:alphaOff val="0"/>
                </a:schemeClr>
              </a:effectRef>
              <a:fontRef idx="minor">
                <a:schemeClr val="lt1"/>
              </a:fontRef>
            </p:style>
            <p:txBody>
              <a:bodyPr spcFirstLastPara="0" vert="horz" wrap="square" lIns="77100" tIns="77100" rIns="77100" bIns="7710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PROUVER l'efficacité des produits et des techniques de traitement</a:t>
                </a:r>
                <a:endParaRPr lang="fr-FR" sz="14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7" name="Forme libre : forme 16">
                <a:extLst>
                  <a:ext uri="{FF2B5EF4-FFF2-40B4-BE49-F238E27FC236}">
                    <a16:creationId xmlns:a16="http://schemas.microsoft.com/office/drawing/2014/main" id="{D30C016E-52A3-15D8-B578-7621823B0FD4}"/>
                  </a:ext>
                </a:extLst>
              </p:cNvPr>
              <p:cNvSpPr/>
              <p:nvPr/>
            </p:nvSpPr>
            <p:spPr>
              <a:xfrm>
                <a:off x="838200" y="4108268"/>
                <a:ext cx="10515600" cy="486720"/>
              </a:xfrm>
              <a:custGeom>
                <a:avLst/>
                <a:gdLst>
                  <a:gd name="connsiteX0" fmla="*/ 0 w 10515600"/>
                  <a:gd name="connsiteY0" fmla="*/ 81122 h 486720"/>
                  <a:gd name="connsiteX1" fmla="*/ 81122 w 10515600"/>
                  <a:gd name="connsiteY1" fmla="*/ 0 h 486720"/>
                  <a:gd name="connsiteX2" fmla="*/ 10434478 w 10515600"/>
                  <a:gd name="connsiteY2" fmla="*/ 0 h 486720"/>
                  <a:gd name="connsiteX3" fmla="*/ 10515600 w 10515600"/>
                  <a:gd name="connsiteY3" fmla="*/ 81122 h 486720"/>
                  <a:gd name="connsiteX4" fmla="*/ 10515600 w 10515600"/>
                  <a:gd name="connsiteY4" fmla="*/ 405598 h 486720"/>
                  <a:gd name="connsiteX5" fmla="*/ 10434478 w 10515600"/>
                  <a:gd name="connsiteY5" fmla="*/ 486720 h 486720"/>
                  <a:gd name="connsiteX6" fmla="*/ 81122 w 10515600"/>
                  <a:gd name="connsiteY6" fmla="*/ 486720 h 486720"/>
                  <a:gd name="connsiteX7" fmla="*/ 0 w 10515600"/>
                  <a:gd name="connsiteY7" fmla="*/ 405598 h 486720"/>
                  <a:gd name="connsiteX8" fmla="*/ 0 w 10515600"/>
                  <a:gd name="connsiteY8" fmla="*/ 81122 h 48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486720">
                    <a:moveTo>
                      <a:pt x="0" y="81122"/>
                    </a:moveTo>
                    <a:cubicBezTo>
                      <a:pt x="0" y="36320"/>
                      <a:pt x="36320" y="0"/>
                      <a:pt x="81122" y="0"/>
                    </a:cubicBezTo>
                    <a:lnTo>
                      <a:pt x="10434478" y="0"/>
                    </a:lnTo>
                    <a:cubicBezTo>
                      <a:pt x="10479280" y="0"/>
                      <a:pt x="10515600" y="36320"/>
                      <a:pt x="10515600" y="81122"/>
                    </a:cubicBezTo>
                    <a:lnTo>
                      <a:pt x="10515600" y="405598"/>
                    </a:lnTo>
                    <a:cubicBezTo>
                      <a:pt x="10515600" y="450400"/>
                      <a:pt x="10479280" y="486720"/>
                      <a:pt x="10434478" y="486720"/>
                    </a:cubicBezTo>
                    <a:lnTo>
                      <a:pt x="81122" y="486720"/>
                    </a:lnTo>
                    <a:cubicBezTo>
                      <a:pt x="36320" y="486720"/>
                      <a:pt x="0" y="450400"/>
                      <a:pt x="0" y="405598"/>
                    </a:cubicBezTo>
                    <a:lnTo>
                      <a:pt x="0" y="81122"/>
                    </a:lnTo>
                    <a:close/>
                  </a:path>
                </a:pathLst>
              </a:custGeom>
              <a:noFill/>
            </p:spPr>
            <p:style>
              <a:lnRef idx="0">
                <a:schemeClr val="lt1">
                  <a:hueOff val="0"/>
                  <a:satOff val="0"/>
                  <a:lumOff val="0"/>
                  <a:alphaOff val="0"/>
                </a:schemeClr>
              </a:lnRef>
              <a:fillRef idx="3">
                <a:scrgbClr r="0" g="0" b="0"/>
              </a:fillRef>
              <a:effectRef idx="2">
                <a:schemeClr val="accent2">
                  <a:hueOff val="6443614"/>
                  <a:satOff val="-18493"/>
                  <a:lumOff val="-29609"/>
                  <a:alphaOff val="0"/>
                </a:schemeClr>
              </a:effectRef>
              <a:fontRef idx="minor">
                <a:schemeClr val="lt1"/>
              </a:fontRef>
            </p:style>
            <p:txBody>
              <a:bodyPr spcFirstLastPara="0" vert="horz" wrap="square" lIns="77100" tIns="77100" rIns="77100" bIns="7710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ANIMER le point de vente</a:t>
                </a:r>
                <a:endParaRPr lang="fr-FR" sz="14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p:txBody>
          </p:sp>
        </p:grpSp>
        <p:sp>
          <p:nvSpPr>
            <p:cNvPr id="2" name="Forme libre : forme 1">
              <a:extLst>
                <a:ext uri="{FF2B5EF4-FFF2-40B4-BE49-F238E27FC236}">
                  <a16:creationId xmlns:a16="http://schemas.microsoft.com/office/drawing/2014/main" id="{6C40E7AE-7E47-B267-C910-95AB3BE48A87}"/>
                </a:ext>
              </a:extLst>
            </p:cNvPr>
            <p:cNvSpPr/>
            <p:nvPr/>
          </p:nvSpPr>
          <p:spPr>
            <a:xfrm>
              <a:off x="5165432" y="1206329"/>
              <a:ext cx="6324600" cy="486720"/>
            </a:xfrm>
            <a:custGeom>
              <a:avLst/>
              <a:gdLst>
                <a:gd name="connsiteX0" fmla="*/ 0 w 10515600"/>
                <a:gd name="connsiteY0" fmla="*/ 81122 h 486720"/>
                <a:gd name="connsiteX1" fmla="*/ 81122 w 10515600"/>
                <a:gd name="connsiteY1" fmla="*/ 0 h 486720"/>
                <a:gd name="connsiteX2" fmla="*/ 10434478 w 10515600"/>
                <a:gd name="connsiteY2" fmla="*/ 0 h 486720"/>
                <a:gd name="connsiteX3" fmla="*/ 10515600 w 10515600"/>
                <a:gd name="connsiteY3" fmla="*/ 81122 h 486720"/>
                <a:gd name="connsiteX4" fmla="*/ 10515600 w 10515600"/>
                <a:gd name="connsiteY4" fmla="*/ 405598 h 486720"/>
                <a:gd name="connsiteX5" fmla="*/ 10434478 w 10515600"/>
                <a:gd name="connsiteY5" fmla="*/ 486720 h 486720"/>
                <a:gd name="connsiteX6" fmla="*/ 81122 w 10515600"/>
                <a:gd name="connsiteY6" fmla="*/ 486720 h 486720"/>
                <a:gd name="connsiteX7" fmla="*/ 0 w 10515600"/>
                <a:gd name="connsiteY7" fmla="*/ 405598 h 486720"/>
                <a:gd name="connsiteX8" fmla="*/ 0 w 10515600"/>
                <a:gd name="connsiteY8" fmla="*/ 81122 h 48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486720">
                  <a:moveTo>
                    <a:pt x="0" y="81122"/>
                  </a:moveTo>
                  <a:cubicBezTo>
                    <a:pt x="0" y="36320"/>
                    <a:pt x="36320" y="0"/>
                    <a:pt x="81122" y="0"/>
                  </a:cubicBezTo>
                  <a:lnTo>
                    <a:pt x="10434478" y="0"/>
                  </a:lnTo>
                  <a:cubicBezTo>
                    <a:pt x="10479280" y="0"/>
                    <a:pt x="10515600" y="36320"/>
                    <a:pt x="10515600" y="81122"/>
                  </a:cubicBezTo>
                  <a:lnTo>
                    <a:pt x="10515600" y="405598"/>
                  </a:lnTo>
                  <a:cubicBezTo>
                    <a:pt x="10515600" y="450400"/>
                    <a:pt x="10479280" y="486720"/>
                    <a:pt x="10434478" y="486720"/>
                  </a:cubicBezTo>
                  <a:lnTo>
                    <a:pt x="81122" y="486720"/>
                  </a:lnTo>
                  <a:cubicBezTo>
                    <a:pt x="36320" y="486720"/>
                    <a:pt x="0" y="450400"/>
                    <a:pt x="0" y="405598"/>
                  </a:cubicBezTo>
                  <a:lnTo>
                    <a:pt x="0" y="81122"/>
                  </a:lnTo>
                  <a:close/>
                </a:path>
              </a:pathLst>
            </a:custGeom>
            <a:noFill/>
          </p:spPr>
          <p:style>
            <a:lnRef idx="0">
              <a:schemeClr val="lt1">
                <a:hueOff val="0"/>
                <a:satOff val="0"/>
                <a:lumOff val="0"/>
                <a:alphaOff val="0"/>
              </a:schemeClr>
            </a:lnRef>
            <a:fillRef idx="3">
              <a:scrgbClr r="0" g="0" b="0"/>
            </a:fillRef>
            <a:effectRef idx="2">
              <a:schemeClr val="accent2">
                <a:hueOff val="6443614"/>
                <a:satOff val="-18493"/>
                <a:lumOff val="-29609"/>
                <a:alphaOff val="0"/>
              </a:schemeClr>
            </a:effectRef>
            <a:fontRef idx="minor">
              <a:schemeClr val="lt1"/>
            </a:fontRef>
          </p:style>
          <p:txBody>
            <a:bodyPr spcFirstLastPara="0" vert="horz" wrap="square" lIns="77100" tIns="77100" rIns="77100" bIns="7710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CREDIBILISE le </a:t>
              </a:r>
              <a:r>
                <a:rPr lang="en-US" sz="1400" kern="12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discours</a:t>
              </a:r>
              <a:r>
                <a:rPr lang="en-US" sz="14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et le diagnostic oral et </a:t>
              </a:r>
              <a:r>
                <a:rPr lang="en-US" sz="1400"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visuel</a:t>
              </a:r>
              <a:endParaRPr lang="fr-FR" sz="14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p:txBody>
        </p:sp>
      </p:grpSp>
    </p:spTree>
    <p:extLst>
      <p:ext uri="{BB962C8B-B14F-4D97-AF65-F5344CB8AC3E}">
        <p14:creationId xmlns:p14="http://schemas.microsoft.com/office/powerpoint/2010/main" val="273742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09986C-8632-CBE5-43B5-BA9FBCFCF376}"/>
              </a:ext>
            </a:extLst>
          </p:cNvPr>
          <p:cNvSpPr>
            <a:spLocks noGrp="1"/>
          </p:cNvSpPr>
          <p:nvPr>
            <p:ph type="title"/>
          </p:nvPr>
        </p:nvSpPr>
        <p:spPr>
          <a:xfrm>
            <a:off x="838200" y="-108716"/>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Routine idéale YON-KA </a:t>
            </a:r>
            <a:r>
              <a:rPr lang="fr-FR" sz="1400" dirty="0">
                <a:latin typeface="KyivType Sans2" panose="00000500000000000000" pitchFamily="50" charset="0"/>
              </a:rPr>
              <a:t>(</a:t>
            </a:r>
            <a:r>
              <a:rPr lang="fr-FR" sz="1400" dirty="0" err="1">
                <a:latin typeface="KyivType Sans2" panose="00000500000000000000" pitchFamily="50" charset="0"/>
              </a:rPr>
              <a:t>matin </a:t>
            </a:r>
            <a:r>
              <a:rPr lang="fr-FR" sz="1400" dirty="0">
                <a:latin typeface="KyivType Sans2" panose="00000500000000000000" pitchFamily="50" charset="0"/>
              </a:rPr>
              <a:t>et soir)</a:t>
            </a:r>
            <a:endParaRPr lang="fr-FR" sz="2800" dirty="0">
              <a:latin typeface="KyivType Sans2" panose="00000500000000000000" pitchFamily="50" charset="0"/>
            </a:endParaRPr>
          </a:p>
        </p:txBody>
      </p:sp>
      <p:sp>
        <p:nvSpPr>
          <p:cNvPr id="3" name="ZoneTexte 2">
            <a:extLst>
              <a:ext uri="{FF2B5EF4-FFF2-40B4-BE49-F238E27FC236}">
                <a16:creationId xmlns:a16="http://schemas.microsoft.com/office/drawing/2014/main" id="{C06A390A-47E2-3D97-DB77-C69F4C7ED625}"/>
              </a:ext>
            </a:extLst>
          </p:cNvPr>
          <p:cNvSpPr txBox="1"/>
          <p:nvPr/>
        </p:nvSpPr>
        <p:spPr>
          <a:xfrm>
            <a:off x="608212" y="5660690"/>
            <a:ext cx="1797076" cy="510778"/>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DÉMAQUILLER / NETTOYER</a:t>
            </a:r>
          </a:p>
        </p:txBody>
      </p:sp>
      <p:sp>
        <p:nvSpPr>
          <p:cNvPr id="4" name="ZoneTexte 3">
            <a:extLst>
              <a:ext uri="{FF2B5EF4-FFF2-40B4-BE49-F238E27FC236}">
                <a16:creationId xmlns:a16="http://schemas.microsoft.com/office/drawing/2014/main" id="{8EAD0AC5-CFFE-6210-E627-3E7A8A62DE0A}"/>
              </a:ext>
            </a:extLst>
          </p:cNvPr>
          <p:cNvSpPr txBox="1"/>
          <p:nvPr/>
        </p:nvSpPr>
        <p:spPr>
          <a:xfrm>
            <a:off x="2728907" y="5660690"/>
            <a:ext cx="1980227"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LOTION YON-KA</a:t>
            </a:r>
          </a:p>
        </p:txBody>
      </p:sp>
      <p:sp>
        <p:nvSpPr>
          <p:cNvPr id="5" name="ZoneTexte 4">
            <a:extLst>
              <a:ext uri="{FF2B5EF4-FFF2-40B4-BE49-F238E27FC236}">
                <a16:creationId xmlns:a16="http://schemas.microsoft.com/office/drawing/2014/main" id="{ADE2ABEC-096C-45ED-50CD-FB8FCEF810F8}"/>
              </a:ext>
            </a:extLst>
          </p:cNvPr>
          <p:cNvSpPr txBox="1"/>
          <p:nvPr/>
        </p:nvSpPr>
        <p:spPr>
          <a:xfrm>
            <a:off x="7441465" y="5652469"/>
            <a:ext cx="2231400"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SÉRUM</a:t>
            </a:r>
          </a:p>
        </p:txBody>
      </p:sp>
      <p:pic>
        <p:nvPicPr>
          <p:cNvPr id="6" name="Graphique 5" descr="Badge 1 avec un remplissage uni">
            <a:extLst>
              <a:ext uri="{FF2B5EF4-FFF2-40B4-BE49-F238E27FC236}">
                <a16:creationId xmlns:a16="http://schemas.microsoft.com/office/drawing/2014/main" id="{9F16F5A5-AF11-AB47-9B02-5ACAD5865E4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5606" y="4069143"/>
            <a:ext cx="914400" cy="914400"/>
          </a:xfrm>
          <a:prstGeom prst="rect">
            <a:avLst/>
          </a:prstGeom>
        </p:spPr>
      </p:pic>
      <p:pic>
        <p:nvPicPr>
          <p:cNvPr id="7" name="Graphique 6" descr="Badge avec un remplissage uni">
            <a:extLst>
              <a:ext uri="{FF2B5EF4-FFF2-40B4-BE49-F238E27FC236}">
                <a16:creationId xmlns:a16="http://schemas.microsoft.com/office/drawing/2014/main" id="{FF6D740A-D37F-4E7D-919B-C7CFA41F47D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61820" y="4060922"/>
            <a:ext cx="914400" cy="914400"/>
          </a:xfrm>
          <a:prstGeom prst="rect">
            <a:avLst/>
          </a:prstGeom>
        </p:spPr>
      </p:pic>
      <p:pic>
        <p:nvPicPr>
          <p:cNvPr id="10" name="Image 9">
            <a:extLst>
              <a:ext uri="{FF2B5EF4-FFF2-40B4-BE49-F238E27FC236}">
                <a16:creationId xmlns:a16="http://schemas.microsoft.com/office/drawing/2014/main" id="{FAA13085-285D-3860-FBF6-6C2ED4DDFBC6}"/>
              </a:ext>
            </a:extLst>
          </p:cNvPr>
          <p:cNvPicPr>
            <a:picLocks noChangeAspect="1"/>
          </p:cNvPicPr>
          <p:nvPr/>
        </p:nvPicPr>
        <p:blipFill rotWithShape="1">
          <a:blip r:embed="rId7">
            <a:duotone>
              <a:prstClr val="black"/>
              <a:srgbClr val="6F798C">
                <a:tint val="45000"/>
                <a:satMod val="400000"/>
              </a:srgbClr>
            </a:duotone>
            <a:extLst>
              <a:ext uri="{BEBA8EAE-BF5A-486C-A8C5-ECC9F3942E4B}">
                <a14:imgProps xmlns:a14="http://schemas.microsoft.com/office/drawing/2010/main">
                  <a14:imgLayer r:embed="rId8">
                    <a14:imgEffect>
                      <a14:backgroundRemoval t="10000" b="90000" l="10000" r="90000">
                        <a14:foregroundMark x1="52830" y1="38230" x2="71226" y2="37853"/>
                        <a14:foregroundMark x1="51887" y1="20716" x2="56604" y2="14501"/>
                      </a14:backgroundRemoval>
                    </a14:imgEffect>
                    <a14:imgEffect>
                      <a14:saturation sat="0"/>
                    </a14:imgEffect>
                  </a14:imgLayer>
                </a14:imgProps>
              </a:ext>
            </a:extLst>
          </a:blip>
          <a:srcRect l="13213" t="8260" r="9499" b="7699"/>
          <a:stretch/>
        </p:blipFill>
        <p:spPr>
          <a:xfrm>
            <a:off x="8215070" y="1933650"/>
            <a:ext cx="684189" cy="1863413"/>
          </a:xfrm>
          <a:prstGeom prst="rect">
            <a:avLst/>
          </a:prstGeom>
          <a:ln>
            <a:noFill/>
          </a:ln>
        </p:spPr>
      </p:pic>
      <p:sp>
        <p:nvSpPr>
          <p:cNvPr id="15" name="ZoneTexte 14">
            <a:extLst>
              <a:ext uri="{FF2B5EF4-FFF2-40B4-BE49-F238E27FC236}">
                <a16:creationId xmlns:a16="http://schemas.microsoft.com/office/drawing/2014/main" id="{A2C96AC9-FB90-46CB-BFC9-FB7A1F60A5E6}"/>
              </a:ext>
            </a:extLst>
          </p:cNvPr>
          <p:cNvSpPr txBox="1"/>
          <p:nvPr/>
        </p:nvSpPr>
        <p:spPr>
          <a:xfrm>
            <a:off x="9944412" y="5642021"/>
            <a:ext cx="1980227" cy="510778"/>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BOOSTER +</a:t>
            </a:r>
          </a:p>
          <a:p>
            <a:pPr algn="ctr"/>
            <a:r>
              <a:rPr lang="fr-FR" sz="1200" dirty="0">
                <a:latin typeface="Roboto Light" panose="02000000000000000000" pitchFamily="2" charset="0"/>
                <a:ea typeface="Roboto Light" panose="02000000000000000000" pitchFamily="2" charset="0"/>
              </a:rPr>
              <a:t>CRÈME </a:t>
            </a:r>
            <a:r>
              <a:rPr lang="fr-FR" sz="1000" dirty="0">
                <a:latin typeface="Roboto Light" panose="02000000000000000000" pitchFamily="2" charset="0"/>
                <a:ea typeface="Roboto Light" panose="02000000000000000000" pitchFamily="2" charset="0"/>
              </a:rPr>
              <a:t>(+ CRÈME SOLAIRE)</a:t>
            </a:r>
            <a:endParaRPr lang="fr-FR" sz="1200" dirty="0">
              <a:latin typeface="Roboto Light" panose="02000000000000000000" pitchFamily="2" charset="0"/>
              <a:ea typeface="Roboto Light" panose="02000000000000000000" pitchFamily="2" charset="0"/>
            </a:endParaRPr>
          </a:p>
        </p:txBody>
      </p:sp>
      <p:pic>
        <p:nvPicPr>
          <p:cNvPr id="16" name="Graphique 15" descr="Badge 4 avec un remplissage uni">
            <a:extLst>
              <a:ext uri="{FF2B5EF4-FFF2-40B4-BE49-F238E27FC236}">
                <a16:creationId xmlns:a16="http://schemas.microsoft.com/office/drawing/2014/main" id="{5054B9D8-D430-44FF-F65C-B6576F03974C}"/>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099964" y="4067114"/>
            <a:ext cx="914400" cy="914400"/>
          </a:xfrm>
          <a:prstGeom prst="rect">
            <a:avLst/>
          </a:prstGeom>
        </p:spPr>
      </p:pic>
      <p:pic>
        <p:nvPicPr>
          <p:cNvPr id="18" name="Image 17">
            <a:extLst>
              <a:ext uri="{FF2B5EF4-FFF2-40B4-BE49-F238E27FC236}">
                <a16:creationId xmlns:a16="http://schemas.microsoft.com/office/drawing/2014/main" id="{D499860C-9191-3588-0B06-1CDD9EDE2D7B}"/>
              </a:ext>
            </a:extLst>
          </p:cNvPr>
          <p:cNvPicPr>
            <a:picLocks noChangeAspect="1"/>
          </p:cNvPicPr>
          <p:nvPr/>
        </p:nvPicPr>
        <p:blipFill>
          <a:blip r:embed="rId11">
            <a:grayscl/>
            <a:extLst>
              <a:ext uri="{BEBA8EAE-BF5A-486C-A8C5-ECC9F3942E4B}">
                <a14:imgProps xmlns:a14="http://schemas.microsoft.com/office/drawing/2010/main">
                  <a14:imgLayer r:embed="rId12">
                    <a14:imgEffect>
                      <a14:backgroundRemoval t="7468" b="91558" l="9402" r="89744">
                        <a14:foregroundMark x1="54701" y1="12013" x2="51282" y2="30195"/>
                        <a14:foregroundMark x1="52137" y1="81818" x2="49573" y2="89935"/>
                        <a14:foregroundMark x1="51282" y1="7468" x2="51282" y2="7468"/>
                        <a14:foregroundMark x1="61538" y1="91558" x2="61538" y2="91558"/>
                      </a14:backgroundRemoval>
                    </a14:imgEffect>
                  </a14:imgLayer>
                </a14:imgProps>
              </a:ext>
            </a:extLst>
          </a:blip>
          <a:stretch>
            <a:fillRect/>
          </a:stretch>
        </p:blipFill>
        <p:spPr>
          <a:xfrm>
            <a:off x="3288266" y="1424115"/>
            <a:ext cx="904535" cy="2381168"/>
          </a:xfrm>
          <a:prstGeom prst="rect">
            <a:avLst/>
          </a:prstGeom>
        </p:spPr>
      </p:pic>
      <p:sp>
        <p:nvSpPr>
          <p:cNvPr id="9" name="ZoneTexte 8">
            <a:extLst>
              <a:ext uri="{FF2B5EF4-FFF2-40B4-BE49-F238E27FC236}">
                <a16:creationId xmlns:a16="http://schemas.microsoft.com/office/drawing/2014/main" id="{0B76DA01-71CB-D8D2-39DA-26E5996BF887}"/>
              </a:ext>
            </a:extLst>
          </p:cNvPr>
          <p:cNvSpPr txBox="1"/>
          <p:nvPr/>
        </p:nvSpPr>
        <p:spPr>
          <a:xfrm>
            <a:off x="4974917" y="5652469"/>
            <a:ext cx="2231400"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CONTOUR DES YEUX / LÈVRES</a:t>
            </a:r>
          </a:p>
        </p:txBody>
      </p:sp>
      <p:pic>
        <p:nvPicPr>
          <p:cNvPr id="11" name="Graphique 10" descr="Badge 3 avec un remplissage uni">
            <a:extLst>
              <a:ext uri="{FF2B5EF4-FFF2-40B4-BE49-F238E27FC236}">
                <a16:creationId xmlns:a16="http://schemas.microsoft.com/office/drawing/2014/main" id="{916FFDE0-9338-84AA-E415-6D2E9F08AFCD}"/>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633417" y="4050474"/>
            <a:ext cx="914400" cy="914400"/>
          </a:xfrm>
          <a:prstGeom prst="rect">
            <a:avLst/>
          </a:prstGeom>
        </p:spPr>
      </p:pic>
      <p:sp>
        <p:nvSpPr>
          <p:cNvPr id="12" name="Rectangle 16">
            <a:extLst>
              <a:ext uri="{FF2B5EF4-FFF2-40B4-BE49-F238E27FC236}">
                <a16:creationId xmlns:a16="http://schemas.microsoft.com/office/drawing/2014/main" id="{F072D3BA-4149-39FA-D751-CBDFCE28BB00}"/>
              </a:ext>
            </a:extLst>
          </p:cNvPr>
          <p:cNvSpPr/>
          <p:nvPr/>
        </p:nvSpPr>
        <p:spPr>
          <a:xfrm>
            <a:off x="5843575" y="2114218"/>
            <a:ext cx="536267" cy="1463552"/>
          </a:xfrm>
          <a:custGeom>
            <a:avLst/>
            <a:gdLst>
              <a:gd name="connsiteX0" fmla="*/ 0 w 848486"/>
              <a:gd name="connsiteY0" fmla="*/ 0 h 2104858"/>
              <a:gd name="connsiteX1" fmla="*/ 848486 w 848486"/>
              <a:gd name="connsiteY1" fmla="*/ 0 h 2104858"/>
              <a:gd name="connsiteX2" fmla="*/ 848486 w 848486"/>
              <a:gd name="connsiteY2" fmla="*/ 2104858 h 2104858"/>
              <a:gd name="connsiteX3" fmla="*/ 0 w 848486"/>
              <a:gd name="connsiteY3" fmla="*/ 2104858 h 2104858"/>
              <a:gd name="connsiteX4" fmla="*/ 0 w 848486"/>
              <a:gd name="connsiteY4" fmla="*/ 0 h 2104858"/>
              <a:gd name="connsiteX0" fmla="*/ 0 w 848486"/>
              <a:gd name="connsiteY0" fmla="*/ 0 h 2104858"/>
              <a:gd name="connsiteX1" fmla="*/ 848486 w 848486"/>
              <a:gd name="connsiteY1" fmla="*/ 0 h 2104858"/>
              <a:gd name="connsiteX2" fmla="*/ 733118 w 848486"/>
              <a:gd name="connsiteY2" fmla="*/ 2083493 h 2104858"/>
              <a:gd name="connsiteX3" fmla="*/ 0 w 848486"/>
              <a:gd name="connsiteY3" fmla="*/ 2104858 h 2104858"/>
              <a:gd name="connsiteX4" fmla="*/ 0 w 848486"/>
              <a:gd name="connsiteY4" fmla="*/ 0 h 2104858"/>
              <a:gd name="connsiteX0" fmla="*/ 0 w 848486"/>
              <a:gd name="connsiteY0" fmla="*/ 0 h 2104858"/>
              <a:gd name="connsiteX1" fmla="*/ 848486 w 848486"/>
              <a:gd name="connsiteY1" fmla="*/ 0 h 2104858"/>
              <a:gd name="connsiteX2" fmla="*/ 651933 w 848486"/>
              <a:gd name="connsiteY2" fmla="*/ 2079220 h 2104858"/>
              <a:gd name="connsiteX3" fmla="*/ 0 w 848486"/>
              <a:gd name="connsiteY3" fmla="*/ 2104858 h 2104858"/>
              <a:gd name="connsiteX4" fmla="*/ 0 w 848486"/>
              <a:gd name="connsiteY4" fmla="*/ 0 h 2104858"/>
              <a:gd name="connsiteX0" fmla="*/ 0 w 848486"/>
              <a:gd name="connsiteY0" fmla="*/ 0 h 2104858"/>
              <a:gd name="connsiteX1" fmla="*/ 848486 w 848486"/>
              <a:gd name="connsiteY1" fmla="*/ 0 h 2104858"/>
              <a:gd name="connsiteX2" fmla="*/ 686117 w 848486"/>
              <a:gd name="connsiteY2" fmla="*/ 2079220 h 2104858"/>
              <a:gd name="connsiteX3" fmla="*/ 0 w 848486"/>
              <a:gd name="connsiteY3" fmla="*/ 2104858 h 2104858"/>
              <a:gd name="connsiteX4" fmla="*/ 0 w 848486"/>
              <a:gd name="connsiteY4" fmla="*/ 0 h 2104858"/>
              <a:gd name="connsiteX0" fmla="*/ 0 w 848486"/>
              <a:gd name="connsiteY0" fmla="*/ 0 h 2104858"/>
              <a:gd name="connsiteX1" fmla="*/ 848486 w 848486"/>
              <a:gd name="connsiteY1" fmla="*/ 0 h 2104858"/>
              <a:gd name="connsiteX2" fmla="*/ 686117 w 848486"/>
              <a:gd name="connsiteY2" fmla="*/ 2079220 h 2104858"/>
              <a:gd name="connsiteX3" fmla="*/ 153824 w 848486"/>
              <a:gd name="connsiteY3" fmla="*/ 2104858 h 2104858"/>
              <a:gd name="connsiteX4" fmla="*/ 0 w 848486"/>
              <a:gd name="connsiteY4" fmla="*/ 0 h 2104858"/>
              <a:gd name="connsiteX0" fmla="*/ 0 w 848486"/>
              <a:gd name="connsiteY0" fmla="*/ 0 h 2104858"/>
              <a:gd name="connsiteX1" fmla="*/ 848486 w 848486"/>
              <a:gd name="connsiteY1" fmla="*/ 0 h 2104858"/>
              <a:gd name="connsiteX2" fmla="*/ 745909 w 848486"/>
              <a:gd name="connsiteY2" fmla="*/ 1143456 h 2104858"/>
              <a:gd name="connsiteX3" fmla="*/ 686117 w 848486"/>
              <a:gd name="connsiteY3" fmla="*/ 2079220 h 2104858"/>
              <a:gd name="connsiteX4" fmla="*/ 153824 w 848486"/>
              <a:gd name="connsiteY4" fmla="*/ 2104858 h 2104858"/>
              <a:gd name="connsiteX5" fmla="*/ 0 w 848486"/>
              <a:gd name="connsiteY5" fmla="*/ 0 h 2104858"/>
              <a:gd name="connsiteX0" fmla="*/ 0 w 848486"/>
              <a:gd name="connsiteY0" fmla="*/ 0 h 2104858"/>
              <a:gd name="connsiteX1" fmla="*/ 848486 w 848486"/>
              <a:gd name="connsiteY1" fmla="*/ 0 h 2104858"/>
              <a:gd name="connsiteX2" fmla="*/ 745909 w 848486"/>
              <a:gd name="connsiteY2" fmla="*/ 1143456 h 2104858"/>
              <a:gd name="connsiteX3" fmla="*/ 690362 w 848486"/>
              <a:gd name="connsiteY3" fmla="*/ 1587837 h 2104858"/>
              <a:gd name="connsiteX4" fmla="*/ 686117 w 848486"/>
              <a:gd name="connsiteY4" fmla="*/ 2079220 h 2104858"/>
              <a:gd name="connsiteX5" fmla="*/ 153824 w 848486"/>
              <a:gd name="connsiteY5" fmla="*/ 2104858 h 2104858"/>
              <a:gd name="connsiteX6" fmla="*/ 0 w 848486"/>
              <a:gd name="connsiteY6" fmla="*/ 0 h 2104858"/>
              <a:gd name="connsiteX0" fmla="*/ 0 w 848486"/>
              <a:gd name="connsiteY0" fmla="*/ 0 h 2104858"/>
              <a:gd name="connsiteX1" fmla="*/ 848486 w 848486"/>
              <a:gd name="connsiteY1" fmla="*/ 0 h 2104858"/>
              <a:gd name="connsiteX2" fmla="*/ 745909 w 848486"/>
              <a:gd name="connsiteY2" fmla="*/ 1143456 h 2104858"/>
              <a:gd name="connsiteX3" fmla="*/ 711727 w 848486"/>
              <a:gd name="connsiteY3" fmla="*/ 1592109 h 2104858"/>
              <a:gd name="connsiteX4" fmla="*/ 686117 w 848486"/>
              <a:gd name="connsiteY4" fmla="*/ 2079220 h 2104858"/>
              <a:gd name="connsiteX5" fmla="*/ 153824 w 848486"/>
              <a:gd name="connsiteY5" fmla="*/ 2104858 h 2104858"/>
              <a:gd name="connsiteX6" fmla="*/ 0 w 848486"/>
              <a:gd name="connsiteY6" fmla="*/ 0 h 2104858"/>
              <a:gd name="connsiteX0" fmla="*/ 0 w 848486"/>
              <a:gd name="connsiteY0" fmla="*/ 0 h 2104858"/>
              <a:gd name="connsiteX1" fmla="*/ 848486 w 848486"/>
              <a:gd name="connsiteY1" fmla="*/ 0 h 2104858"/>
              <a:gd name="connsiteX2" fmla="*/ 745909 w 848486"/>
              <a:gd name="connsiteY2" fmla="*/ 1143456 h 2104858"/>
              <a:gd name="connsiteX3" fmla="*/ 711727 w 848486"/>
              <a:gd name="connsiteY3" fmla="*/ 1592109 h 2104858"/>
              <a:gd name="connsiteX4" fmla="*/ 686117 w 848486"/>
              <a:gd name="connsiteY4" fmla="*/ 2079220 h 2104858"/>
              <a:gd name="connsiteX5" fmla="*/ 153824 w 848486"/>
              <a:gd name="connsiteY5" fmla="*/ 2104858 h 2104858"/>
              <a:gd name="connsiteX6" fmla="*/ 0 w 848486"/>
              <a:gd name="connsiteY6" fmla="*/ 0 h 2104858"/>
              <a:gd name="connsiteX0" fmla="*/ 0 w 848486"/>
              <a:gd name="connsiteY0" fmla="*/ 0 h 2092039"/>
              <a:gd name="connsiteX1" fmla="*/ 848486 w 848486"/>
              <a:gd name="connsiteY1" fmla="*/ 0 h 2092039"/>
              <a:gd name="connsiteX2" fmla="*/ 745909 w 848486"/>
              <a:gd name="connsiteY2" fmla="*/ 1143456 h 2092039"/>
              <a:gd name="connsiteX3" fmla="*/ 711727 w 848486"/>
              <a:gd name="connsiteY3" fmla="*/ 1592109 h 2092039"/>
              <a:gd name="connsiteX4" fmla="*/ 686117 w 848486"/>
              <a:gd name="connsiteY4" fmla="*/ 2079220 h 2092039"/>
              <a:gd name="connsiteX5" fmla="*/ 145278 w 848486"/>
              <a:gd name="connsiteY5" fmla="*/ 2092039 h 2092039"/>
              <a:gd name="connsiteX6" fmla="*/ 0 w 848486"/>
              <a:gd name="connsiteY6" fmla="*/ 0 h 2092039"/>
              <a:gd name="connsiteX0" fmla="*/ 0 w 848486"/>
              <a:gd name="connsiteY0" fmla="*/ 0 h 2092039"/>
              <a:gd name="connsiteX1" fmla="*/ 848486 w 848486"/>
              <a:gd name="connsiteY1" fmla="*/ 0 h 2092039"/>
              <a:gd name="connsiteX2" fmla="*/ 745909 w 848486"/>
              <a:gd name="connsiteY2" fmla="*/ 1143456 h 2092039"/>
              <a:gd name="connsiteX3" fmla="*/ 711727 w 848486"/>
              <a:gd name="connsiteY3" fmla="*/ 1592109 h 2092039"/>
              <a:gd name="connsiteX4" fmla="*/ 686117 w 848486"/>
              <a:gd name="connsiteY4" fmla="*/ 2079220 h 2092039"/>
              <a:gd name="connsiteX5" fmla="*/ 145278 w 848486"/>
              <a:gd name="connsiteY5" fmla="*/ 2092039 h 2092039"/>
              <a:gd name="connsiteX6" fmla="*/ 130612 w 848486"/>
              <a:gd name="connsiteY6" fmla="*/ 1617748 h 2092039"/>
              <a:gd name="connsiteX7" fmla="*/ 0 w 848486"/>
              <a:gd name="connsiteY7" fmla="*/ 0 h 2092039"/>
              <a:gd name="connsiteX0" fmla="*/ 0 w 848486"/>
              <a:gd name="connsiteY0" fmla="*/ 0 h 2092039"/>
              <a:gd name="connsiteX1" fmla="*/ 848486 w 848486"/>
              <a:gd name="connsiteY1" fmla="*/ 0 h 2092039"/>
              <a:gd name="connsiteX2" fmla="*/ 745909 w 848486"/>
              <a:gd name="connsiteY2" fmla="*/ 1143456 h 2092039"/>
              <a:gd name="connsiteX3" fmla="*/ 711727 w 848486"/>
              <a:gd name="connsiteY3" fmla="*/ 1592109 h 2092039"/>
              <a:gd name="connsiteX4" fmla="*/ 686117 w 848486"/>
              <a:gd name="connsiteY4" fmla="*/ 2079220 h 2092039"/>
              <a:gd name="connsiteX5" fmla="*/ 149551 w 848486"/>
              <a:gd name="connsiteY5" fmla="*/ 2092039 h 2092039"/>
              <a:gd name="connsiteX6" fmla="*/ 130612 w 848486"/>
              <a:gd name="connsiteY6" fmla="*/ 1617748 h 2092039"/>
              <a:gd name="connsiteX7" fmla="*/ 0 w 848486"/>
              <a:gd name="connsiteY7" fmla="*/ 0 h 2092039"/>
              <a:gd name="connsiteX0" fmla="*/ 0 w 848486"/>
              <a:gd name="connsiteY0" fmla="*/ 0 h 2079220"/>
              <a:gd name="connsiteX1" fmla="*/ 848486 w 848486"/>
              <a:gd name="connsiteY1" fmla="*/ 0 h 2079220"/>
              <a:gd name="connsiteX2" fmla="*/ 745909 w 848486"/>
              <a:gd name="connsiteY2" fmla="*/ 1143456 h 2079220"/>
              <a:gd name="connsiteX3" fmla="*/ 711727 w 848486"/>
              <a:gd name="connsiteY3" fmla="*/ 1592109 h 2079220"/>
              <a:gd name="connsiteX4" fmla="*/ 686117 w 848486"/>
              <a:gd name="connsiteY4" fmla="*/ 2079220 h 2079220"/>
              <a:gd name="connsiteX5" fmla="*/ 149551 w 848486"/>
              <a:gd name="connsiteY5" fmla="*/ 2070675 h 2079220"/>
              <a:gd name="connsiteX6" fmla="*/ 130612 w 848486"/>
              <a:gd name="connsiteY6" fmla="*/ 1617748 h 2079220"/>
              <a:gd name="connsiteX7" fmla="*/ 0 w 848486"/>
              <a:gd name="connsiteY7" fmla="*/ 0 h 2079220"/>
              <a:gd name="connsiteX0" fmla="*/ 0 w 848486"/>
              <a:gd name="connsiteY0" fmla="*/ 0 h 2070675"/>
              <a:gd name="connsiteX1" fmla="*/ 848486 w 848486"/>
              <a:gd name="connsiteY1" fmla="*/ 0 h 2070675"/>
              <a:gd name="connsiteX2" fmla="*/ 745909 w 848486"/>
              <a:gd name="connsiteY2" fmla="*/ 1143456 h 2070675"/>
              <a:gd name="connsiteX3" fmla="*/ 711727 w 848486"/>
              <a:gd name="connsiteY3" fmla="*/ 1592109 h 2070675"/>
              <a:gd name="connsiteX4" fmla="*/ 673299 w 848486"/>
              <a:gd name="connsiteY4" fmla="*/ 2070674 h 2070675"/>
              <a:gd name="connsiteX5" fmla="*/ 149551 w 848486"/>
              <a:gd name="connsiteY5" fmla="*/ 2070675 h 2070675"/>
              <a:gd name="connsiteX6" fmla="*/ 130612 w 848486"/>
              <a:gd name="connsiteY6" fmla="*/ 1617748 h 2070675"/>
              <a:gd name="connsiteX7" fmla="*/ 0 w 848486"/>
              <a:gd name="connsiteY7" fmla="*/ 0 h 2070675"/>
              <a:gd name="connsiteX0" fmla="*/ 0 w 848486"/>
              <a:gd name="connsiteY0" fmla="*/ 0 h 2070675"/>
              <a:gd name="connsiteX1" fmla="*/ 848486 w 848486"/>
              <a:gd name="connsiteY1" fmla="*/ 0 h 2070675"/>
              <a:gd name="connsiteX2" fmla="*/ 745909 w 848486"/>
              <a:gd name="connsiteY2" fmla="*/ 1143456 h 2070675"/>
              <a:gd name="connsiteX3" fmla="*/ 711727 w 848486"/>
              <a:gd name="connsiteY3" fmla="*/ 1592109 h 2070675"/>
              <a:gd name="connsiteX4" fmla="*/ 673299 w 848486"/>
              <a:gd name="connsiteY4" fmla="*/ 2070674 h 2070675"/>
              <a:gd name="connsiteX5" fmla="*/ 149551 w 848486"/>
              <a:gd name="connsiteY5" fmla="*/ 2070675 h 2070675"/>
              <a:gd name="connsiteX6" fmla="*/ 113520 w 848486"/>
              <a:gd name="connsiteY6" fmla="*/ 1617748 h 2070675"/>
              <a:gd name="connsiteX7" fmla="*/ 0 w 848486"/>
              <a:gd name="connsiteY7" fmla="*/ 0 h 207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8486" h="2070675">
                <a:moveTo>
                  <a:pt x="0" y="0"/>
                </a:moveTo>
                <a:lnTo>
                  <a:pt x="848486" y="0"/>
                </a:lnTo>
                <a:cubicBezTo>
                  <a:pt x="821415" y="382576"/>
                  <a:pt x="772980" y="760880"/>
                  <a:pt x="745909" y="1143456"/>
                </a:cubicBezTo>
                <a:cubicBezTo>
                  <a:pt x="738788" y="1287310"/>
                  <a:pt x="718848" y="1448255"/>
                  <a:pt x="711727" y="1592109"/>
                </a:cubicBezTo>
                <a:lnTo>
                  <a:pt x="673299" y="2070674"/>
                </a:lnTo>
                <a:lnTo>
                  <a:pt x="149551" y="2070675"/>
                </a:lnTo>
                <a:cubicBezTo>
                  <a:pt x="134692" y="1909730"/>
                  <a:pt x="128379" y="1778693"/>
                  <a:pt x="113520" y="1617748"/>
                </a:cubicBezTo>
                <a:lnTo>
                  <a:pt x="0" y="0"/>
                </a:lnTo>
                <a:close/>
              </a:path>
            </a:pathLst>
          </a:custGeom>
          <a:solidFill>
            <a:srgbClr val="B5BC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dirty="0"/>
          </a:p>
        </p:txBody>
      </p:sp>
      <p:pic>
        <p:nvPicPr>
          <p:cNvPr id="17" name="Image 16">
            <a:extLst>
              <a:ext uri="{FF2B5EF4-FFF2-40B4-BE49-F238E27FC236}">
                <a16:creationId xmlns:a16="http://schemas.microsoft.com/office/drawing/2014/main" id="{54897B62-3656-7E1C-9C6E-0359EC451496}"/>
              </a:ext>
            </a:extLst>
          </p:cNvPr>
          <p:cNvPicPr>
            <a:picLocks noChangeAspect="1"/>
          </p:cNvPicPr>
          <p:nvPr/>
        </p:nvPicPr>
        <p:blipFill>
          <a:blip r:embed="rId15">
            <a:grayscl/>
            <a:extLst>
              <a:ext uri="{BEBA8EAE-BF5A-486C-A8C5-ECC9F3942E4B}">
                <a14:imgProps xmlns:a14="http://schemas.microsoft.com/office/drawing/2010/main">
                  <a14:imgLayer r:embed="rId16">
                    <a14:imgEffect>
                      <a14:backgroundRemoval t="4601" b="92945" l="9155" r="89437">
                        <a14:foregroundMark x1="25352" y1="7362" x2="76056" y2="9509"/>
                        <a14:foregroundMark x1="30986" y1="92945" x2="76761" y2="92945"/>
                        <a14:foregroundMark x1="40845" y1="4601" x2="40845" y2="4601"/>
                      </a14:backgroundRemoval>
                    </a14:imgEffect>
                    <a14:imgEffect>
                      <a14:brightnessContrast contrast="20000"/>
                    </a14:imgEffect>
                  </a14:imgLayer>
                </a14:imgProps>
              </a:ext>
            </a:extLst>
          </a:blip>
          <a:stretch>
            <a:fillRect/>
          </a:stretch>
        </p:blipFill>
        <p:spPr>
          <a:xfrm>
            <a:off x="9992175" y="2122815"/>
            <a:ext cx="719895" cy="1652717"/>
          </a:xfrm>
          <a:prstGeom prst="rect">
            <a:avLst/>
          </a:prstGeom>
        </p:spPr>
      </p:pic>
      <p:pic>
        <p:nvPicPr>
          <p:cNvPr id="20" name="Graphique 19" descr="Badge 5 avec un remplissage uni">
            <a:extLst>
              <a:ext uri="{FF2B5EF4-FFF2-40B4-BE49-F238E27FC236}">
                <a16:creationId xmlns:a16="http://schemas.microsoft.com/office/drawing/2014/main" id="{AE5C12EA-47BB-BF31-93B0-D7D2241CE72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477325" y="4048069"/>
            <a:ext cx="914400" cy="914400"/>
          </a:xfrm>
          <a:prstGeom prst="rect">
            <a:avLst/>
          </a:prstGeom>
        </p:spPr>
      </p:pic>
      <p:sp>
        <p:nvSpPr>
          <p:cNvPr id="21" name="Rectangle 16">
            <a:extLst>
              <a:ext uri="{FF2B5EF4-FFF2-40B4-BE49-F238E27FC236}">
                <a16:creationId xmlns:a16="http://schemas.microsoft.com/office/drawing/2014/main" id="{744551EC-1C6F-B93F-354D-41BCD2F96740}"/>
              </a:ext>
            </a:extLst>
          </p:cNvPr>
          <p:cNvSpPr/>
          <p:nvPr/>
        </p:nvSpPr>
        <p:spPr>
          <a:xfrm>
            <a:off x="11010239" y="1478936"/>
            <a:ext cx="914400" cy="2296596"/>
          </a:xfrm>
          <a:custGeom>
            <a:avLst/>
            <a:gdLst>
              <a:gd name="connsiteX0" fmla="*/ 0 w 848486"/>
              <a:gd name="connsiteY0" fmla="*/ 0 h 2104858"/>
              <a:gd name="connsiteX1" fmla="*/ 848486 w 848486"/>
              <a:gd name="connsiteY1" fmla="*/ 0 h 2104858"/>
              <a:gd name="connsiteX2" fmla="*/ 848486 w 848486"/>
              <a:gd name="connsiteY2" fmla="*/ 2104858 h 2104858"/>
              <a:gd name="connsiteX3" fmla="*/ 0 w 848486"/>
              <a:gd name="connsiteY3" fmla="*/ 2104858 h 2104858"/>
              <a:gd name="connsiteX4" fmla="*/ 0 w 848486"/>
              <a:gd name="connsiteY4" fmla="*/ 0 h 2104858"/>
              <a:gd name="connsiteX0" fmla="*/ 0 w 848486"/>
              <a:gd name="connsiteY0" fmla="*/ 0 h 2104858"/>
              <a:gd name="connsiteX1" fmla="*/ 848486 w 848486"/>
              <a:gd name="connsiteY1" fmla="*/ 0 h 2104858"/>
              <a:gd name="connsiteX2" fmla="*/ 733118 w 848486"/>
              <a:gd name="connsiteY2" fmla="*/ 2083493 h 2104858"/>
              <a:gd name="connsiteX3" fmla="*/ 0 w 848486"/>
              <a:gd name="connsiteY3" fmla="*/ 2104858 h 2104858"/>
              <a:gd name="connsiteX4" fmla="*/ 0 w 848486"/>
              <a:gd name="connsiteY4" fmla="*/ 0 h 2104858"/>
              <a:gd name="connsiteX0" fmla="*/ 0 w 848486"/>
              <a:gd name="connsiteY0" fmla="*/ 0 h 2104858"/>
              <a:gd name="connsiteX1" fmla="*/ 848486 w 848486"/>
              <a:gd name="connsiteY1" fmla="*/ 0 h 2104858"/>
              <a:gd name="connsiteX2" fmla="*/ 651933 w 848486"/>
              <a:gd name="connsiteY2" fmla="*/ 2079220 h 2104858"/>
              <a:gd name="connsiteX3" fmla="*/ 0 w 848486"/>
              <a:gd name="connsiteY3" fmla="*/ 2104858 h 2104858"/>
              <a:gd name="connsiteX4" fmla="*/ 0 w 848486"/>
              <a:gd name="connsiteY4" fmla="*/ 0 h 2104858"/>
              <a:gd name="connsiteX0" fmla="*/ 0 w 848486"/>
              <a:gd name="connsiteY0" fmla="*/ 0 h 2104858"/>
              <a:gd name="connsiteX1" fmla="*/ 848486 w 848486"/>
              <a:gd name="connsiteY1" fmla="*/ 0 h 2104858"/>
              <a:gd name="connsiteX2" fmla="*/ 686117 w 848486"/>
              <a:gd name="connsiteY2" fmla="*/ 2079220 h 2104858"/>
              <a:gd name="connsiteX3" fmla="*/ 0 w 848486"/>
              <a:gd name="connsiteY3" fmla="*/ 2104858 h 2104858"/>
              <a:gd name="connsiteX4" fmla="*/ 0 w 848486"/>
              <a:gd name="connsiteY4" fmla="*/ 0 h 2104858"/>
              <a:gd name="connsiteX0" fmla="*/ 0 w 848486"/>
              <a:gd name="connsiteY0" fmla="*/ 0 h 2104858"/>
              <a:gd name="connsiteX1" fmla="*/ 848486 w 848486"/>
              <a:gd name="connsiteY1" fmla="*/ 0 h 2104858"/>
              <a:gd name="connsiteX2" fmla="*/ 686117 w 848486"/>
              <a:gd name="connsiteY2" fmla="*/ 2079220 h 2104858"/>
              <a:gd name="connsiteX3" fmla="*/ 153824 w 848486"/>
              <a:gd name="connsiteY3" fmla="*/ 2104858 h 2104858"/>
              <a:gd name="connsiteX4" fmla="*/ 0 w 848486"/>
              <a:gd name="connsiteY4" fmla="*/ 0 h 2104858"/>
              <a:gd name="connsiteX0" fmla="*/ 0 w 848486"/>
              <a:gd name="connsiteY0" fmla="*/ 0 h 2104858"/>
              <a:gd name="connsiteX1" fmla="*/ 848486 w 848486"/>
              <a:gd name="connsiteY1" fmla="*/ 0 h 2104858"/>
              <a:gd name="connsiteX2" fmla="*/ 745909 w 848486"/>
              <a:gd name="connsiteY2" fmla="*/ 1143456 h 2104858"/>
              <a:gd name="connsiteX3" fmla="*/ 686117 w 848486"/>
              <a:gd name="connsiteY3" fmla="*/ 2079220 h 2104858"/>
              <a:gd name="connsiteX4" fmla="*/ 153824 w 848486"/>
              <a:gd name="connsiteY4" fmla="*/ 2104858 h 2104858"/>
              <a:gd name="connsiteX5" fmla="*/ 0 w 848486"/>
              <a:gd name="connsiteY5" fmla="*/ 0 h 2104858"/>
              <a:gd name="connsiteX0" fmla="*/ 0 w 848486"/>
              <a:gd name="connsiteY0" fmla="*/ 0 h 2104858"/>
              <a:gd name="connsiteX1" fmla="*/ 848486 w 848486"/>
              <a:gd name="connsiteY1" fmla="*/ 0 h 2104858"/>
              <a:gd name="connsiteX2" fmla="*/ 745909 w 848486"/>
              <a:gd name="connsiteY2" fmla="*/ 1143456 h 2104858"/>
              <a:gd name="connsiteX3" fmla="*/ 690362 w 848486"/>
              <a:gd name="connsiteY3" fmla="*/ 1587837 h 2104858"/>
              <a:gd name="connsiteX4" fmla="*/ 686117 w 848486"/>
              <a:gd name="connsiteY4" fmla="*/ 2079220 h 2104858"/>
              <a:gd name="connsiteX5" fmla="*/ 153824 w 848486"/>
              <a:gd name="connsiteY5" fmla="*/ 2104858 h 2104858"/>
              <a:gd name="connsiteX6" fmla="*/ 0 w 848486"/>
              <a:gd name="connsiteY6" fmla="*/ 0 h 2104858"/>
              <a:gd name="connsiteX0" fmla="*/ 0 w 848486"/>
              <a:gd name="connsiteY0" fmla="*/ 0 h 2104858"/>
              <a:gd name="connsiteX1" fmla="*/ 848486 w 848486"/>
              <a:gd name="connsiteY1" fmla="*/ 0 h 2104858"/>
              <a:gd name="connsiteX2" fmla="*/ 745909 w 848486"/>
              <a:gd name="connsiteY2" fmla="*/ 1143456 h 2104858"/>
              <a:gd name="connsiteX3" fmla="*/ 711727 w 848486"/>
              <a:gd name="connsiteY3" fmla="*/ 1592109 h 2104858"/>
              <a:gd name="connsiteX4" fmla="*/ 686117 w 848486"/>
              <a:gd name="connsiteY4" fmla="*/ 2079220 h 2104858"/>
              <a:gd name="connsiteX5" fmla="*/ 153824 w 848486"/>
              <a:gd name="connsiteY5" fmla="*/ 2104858 h 2104858"/>
              <a:gd name="connsiteX6" fmla="*/ 0 w 848486"/>
              <a:gd name="connsiteY6" fmla="*/ 0 h 2104858"/>
              <a:gd name="connsiteX0" fmla="*/ 0 w 848486"/>
              <a:gd name="connsiteY0" fmla="*/ 0 h 2104858"/>
              <a:gd name="connsiteX1" fmla="*/ 848486 w 848486"/>
              <a:gd name="connsiteY1" fmla="*/ 0 h 2104858"/>
              <a:gd name="connsiteX2" fmla="*/ 745909 w 848486"/>
              <a:gd name="connsiteY2" fmla="*/ 1143456 h 2104858"/>
              <a:gd name="connsiteX3" fmla="*/ 711727 w 848486"/>
              <a:gd name="connsiteY3" fmla="*/ 1592109 h 2104858"/>
              <a:gd name="connsiteX4" fmla="*/ 686117 w 848486"/>
              <a:gd name="connsiteY4" fmla="*/ 2079220 h 2104858"/>
              <a:gd name="connsiteX5" fmla="*/ 153824 w 848486"/>
              <a:gd name="connsiteY5" fmla="*/ 2104858 h 2104858"/>
              <a:gd name="connsiteX6" fmla="*/ 0 w 848486"/>
              <a:gd name="connsiteY6" fmla="*/ 0 h 2104858"/>
              <a:gd name="connsiteX0" fmla="*/ 0 w 848486"/>
              <a:gd name="connsiteY0" fmla="*/ 0 h 2092039"/>
              <a:gd name="connsiteX1" fmla="*/ 848486 w 848486"/>
              <a:gd name="connsiteY1" fmla="*/ 0 h 2092039"/>
              <a:gd name="connsiteX2" fmla="*/ 745909 w 848486"/>
              <a:gd name="connsiteY2" fmla="*/ 1143456 h 2092039"/>
              <a:gd name="connsiteX3" fmla="*/ 711727 w 848486"/>
              <a:gd name="connsiteY3" fmla="*/ 1592109 h 2092039"/>
              <a:gd name="connsiteX4" fmla="*/ 686117 w 848486"/>
              <a:gd name="connsiteY4" fmla="*/ 2079220 h 2092039"/>
              <a:gd name="connsiteX5" fmla="*/ 145278 w 848486"/>
              <a:gd name="connsiteY5" fmla="*/ 2092039 h 2092039"/>
              <a:gd name="connsiteX6" fmla="*/ 0 w 848486"/>
              <a:gd name="connsiteY6" fmla="*/ 0 h 2092039"/>
              <a:gd name="connsiteX0" fmla="*/ 0 w 848486"/>
              <a:gd name="connsiteY0" fmla="*/ 0 h 2092039"/>
              <a:gd name="connsiteX1" fmla="*/ 848486 w 848486"/>
              <a:gd name="connsiteY1" fmla="*/ 0 h 2092039"/>
              <a:gd name="connsiteX2" fmla="*/ 745909 w 848486"/>
              <a:gd name="connsiteY2" fmla="*/ 1143456 h 2092039"/>
              <a:gd name="connsiteX3" fmla="*/ 711727 w 848486"/>
              <a:gd name="connsiteY3" fmla="*/ 1592109 h 2092039"/>
              <a:gd name="connsiteX4" fmla="*/ 686117 w 848486"/>
              <a:gd name="connsiteY4" fmla="*/ 2079220 h 2092039"/>
              <a:gd name="connsiteX5" fmla="*/ 145278 w 848486"/>
              <a:gd name="connsiteY5" fmla="*/ 2092039 h 2092039"/>
              <a:gd name="connsiteX6" fmla="*/ 130612 w 848486"/>
              <a:gd name="connsiteY6" fmla="*/ 1617748 h 2092039"/>
              <a:gd name="connsiteX7" fmla="*/ 0 w 848486"/>
              <a:gd name="connsiteY7" fmla="*/ 0 h 2092039"/>
              <a:gd name="connsiteX0" fmla="*/ 0 w 848486"/>
              <a:gd name="connsiteY0" fmla="*/ 0 h 2092039"/>
              <a:gd name="connsiteX1" fmla="*/ 848486 w 848486"/>
              <a:gd name="connsiteY1" fmla="*/ 0 h 2092039"/>
              <a:gd name="connsiteX2" fmla="*/ 745909 w 848486"/>
              <a:gd name="connsiteY2" fmla="*/ 1143456 h 2092039"/>
              <a:gd name="connsiteX3" fmla="*/ 711727 w 848486"/>
              <a:gd name="connsiteY3" fmla="*/ 1592109 h 2092039"/>
              <a:gd name="connsiteX4" fmla="*/ 686117 w 848486"/>
              <a:gd name="connsiteY4" fmla="*/ 2079220 h 2092039"/>
              <a:gd name="connsiteX5" fmla="*/ 149551 w 848486"/>
              <a:gd name="connsiteY5" fmla="*/ 2092039 h 2092039"/>
              <a:gd name="connsiteX6" fmla="*/ 130612 w 848486"/>
              <a:gd name="connsiteY6" fmla="*/ 1617748 h 2092039"/>
              <a:gd name="connsiteX7" fmla="*/ 0 w 848486"/>
              <a:gd name="connsiteY7" fmla="*/ 0 h 2092039"/>
              <a:gd name="connsiteX0" fmla="*/ 0 w 848486"/>
              <a:gd name="connsiteY0" fmla="*/ 0 h 2079220"/>
              <a:gd name="connsiteX1" fmla="*/ 848486 w 848486"/>
              <a:gd name="connsiteY1" fmla="*/ 0 h 2079220"/>
              <a:gd name="connsiteX2" fmla="*/ 745909 w 848486"/>
              <a:gd name="connsiteY2" fmla="*/ 1143456 h 2079220"/>
              <a:gd name="connsiteX3" fmla="*/ 711727 w 848486"/>
              <a:gd name="connsiteY3" fmla="*/ 1592109 h 2079220"/>
              <a:gd name="connsiteX4" fmla="*/ 686117 w 848486"/>
              <a:gd name="connsiteY4" fmla="*/ 2079220 h 2079220"/>
              <a:gd name="connsiteX5" fmla="*/ 149551 w 848486"/>
              <a:gd name="connsiteY5" fmla="*/ 2070675 h 2079220"/>
              <a:gd name="connsiteX6" fmla="*/ 130612 w 848486"/>
              <a:gd name="connsiteY6" fmla="*/ 1617748 h 2079220"/>
              <a:gd name="connsiteX7" fmla="*/ 0 w 848486"/>
              <a:gd name="connsiteY7" fmla="*/ 0 h 2079220"/>
              <a:gd name="connsiteX0" fmla="*/ 0 w 848486"/>
              <a:gd name="connsiteY0" fmla="*/ 0 h 2070675"/>
              <a:gd name="connsiteX1" fmla="*/ 848486 w 848486"/>
              <a:gd name="connsiteY1" fmla="*/ 0 h 2070675"/>
              <a:gd name="connsiteX2" fmla="*/ 745909 w 848486"/>
              <a:gd name="connsiteY2" fmla="*/ 1143456 h 2070675"/>
              <a:gd name="connsiteX3" fmla="*/ 711727 w 848486"/>
              <a:gd name="connsiteY3" fmla="*/ 1592109 h 2070675"/>
              <a:gd name="connsiteX4" fmla="*/ 673299 w 848486"/>
              <a:gd name="connsiteY4" fmla="*/ 2070674 h 2070675"/>
              <a:gd name="connsiteX5" fmla="*/ 149551 w 848486"/>
              <a:gd name="connsiteY5" fmla="*/ 2070675 h 2070675"/>
              <a:gd name="connsiteX6" fmla="*/ 130612 w 848486"/>
              <a:gd name="connsiteY6" fmla="*/ 1617748 h 2070675"/>
              <a:gd name="connsiteX7" fmla="*/ 0 w 848486"/>
              <a:gd name="connsiteY7" fmla="*/ 0 h 2070675"/>
              <a:gd name="connsiteX0" fmla="*/ 0 w 848486"/>
              <a:gd name="connsiteY0" fmla="*/ 0 h 2070675"/>
              <a:gd name="connsiteX1" fmla="*/ 848486 w 848486"/>
              <a:gd name="connsiteY1" fmla="*/ 0 h 2070675"/>
              <a:gd name="connsiteX2" fmla="*/ 745909 w 848486"/>
              <a:gd name="connsiteY2" fmla="*/ 1143456 h 2070675"/>
              <a:gd name="connsiteX3" fmla="*/ 711727 w 848486"/>
              <a:gd name="connsiteY3" fmla="*/ 1592109 h 2070675"/>
              <a:gd name="connsiteX4" fmla="*/ 673299 w 848486"/>
              <a:gd name="connsiteY4" fmla="*/ 2070674 h 2070675"/>
              <a:gd name="connsiteX5" fmla="*/ 149551 w 848486"/>
              <a:gd name="connsiteY5" fmla="*/ 2070675 h 2070675"/>
              <a:gd name="connsiteX6" fmla="*/ 113520 w 848486"/>
              <a:gd name="connsiteY6" fmla="*/ 1617748 h 2070675"/>
              <a:gd name="connsiteX7" fmla="*/ 0 w 848486"/>
              <a:gd name="connsiteY7" fmla="*/ 0 h 207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8486" h="2070675">
                <a:moveTo>
                  <a:pt x="0" y="0"/>
                </a:moveTo>
                <a:lnTo>
                  <a:pt x="848486" y="0"/>
                </a:lnTo>
                <a:cubicBezTo>
                  <a:pt x="821415" y="382576"/>
                  <a:pt x="772980" y="760880"/>
                  <a:pt x="745909" y="1143456"/>
                </a:cubicBezTo>
                <a:cubicBezTo>
                  <a:pt x="738788" y="1287310"/>
                  <a:pt x="718848" y="1448255"/>
                  <a:pt x="711727" y="1592109"/>
                </a:cubicBezTo>
                <a:lnTo>
                  <a:pt x="673299" y="2070674"/>
                </a:lnTo>
                <a:lnTo>
                  <a:pt x="149551" y="2070675"/>
                </a:lnTo>
                <a:cubicBezTo>
                  <a:pt x="134692" y="1909730"/>
                  <a:pt x="128379" y="1778693"/>
                  <a:pt x="113520" y="1617748"/>
                </a:cubicBezTo>
                <a:lnTo>
                  <a:pt x="0" y="0"/>
                </a:lnTo>
                <a:close/>
              </a:path>
            </a:pathLst>
          </a:custGeom>
          <a:solidFill>
            <a:srgbClr val="B5BC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dirty="0"/>
          </a:p>
        </p:txBody>
      </p:sp>
      <p:pic>
        <p:nvPicPr>
          <p:cNvPr id="23" name="Graphique 22" descr="Badge à suivre contour">
            <a:extLst>
              <a:ext uri="{FF2B5EF4-FFF2-40B4-BE49-F238E27FC236}">
                <a16:creationId xmlns:a16="http://schemas.microsoft.com/office/drawing/2014/main" id="{44E8896B-98DB-7443-F500-135B33B9469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645443" y="3236913"/>
            <a:ext cx="457200" cy="457200"/>
          </a:xfrm>
          <a:prstGeom prst="rect">
            <a:avLst/>
          </a:prstGeom>
        </p:spPr>
      </p:pic>
      <p:pic>
        <p:nvPicPr>
          <p:cNvPr id="25" name="Image 24">
            <a:extLst>
              <a:ext uri="{FF2B5EF4-FFF2-40B4-BE49-F238E27FC236}">
                <a16:creationId xmlns:a16="http://schemas.microsoft.com/office/drawing/2014/main" id="{93B55D4E-EBBB-5431-1729-636C8323EC32}"/>
              </a:ext>
            </a:extLst>
          </p:cNvPr>
          <p:cNvPicPr>
            <a:picLocks noChangeAspect="1"/>
          </p:cNvPicPr>
          <p:nvPr/>
        </p:nvPicPr>
        <p:blipFill>
          <a:blip r:embed="rId21">
            <a:grayscl/>
            <a:extLst>
              <a:ext uri="{BEBA8EAE-BF5A-486C-A8C5-ECC9F3942E4B}">
                <a14:imgProps xmlns:a14="http://schemas.microsoft.com/office/drawing/2010/main">
                  <a14:imgLayer r:embed="rId22">
                    <a14:imgEffect>
                      <a14:backgroundRemoval t="3297" b="95604" l="7643" r="89809">
                        <a14:foregroundMark x1="36306" y1="10549" x2="67516" y2="9231"/>
                        <a14:foregroundMark x1="27389" y1="14066" x2="29936" y2="3736"/>
                        <a14:foregroundMark x1="31210" y1="93407" x2="65605" y2="92527"/>
                        <a14:foregroundMark x1="50955" y1="95604" x2="66879" y2="94725"/>
                      </a14:backgroundRemoval>
                    </a14:imgEffect>
                    <a14:imgEffect>
                      <a14:brightnessContrast contrast="20000"/>
                    </a14:imgEffect>
                  </a14:imgLayer>
                </a14:imgProps>
              </a:ext>
            </a:extLst>
          </a:blip>
          <a:stretch>
            <a:fillRect/>
          </a:stretch>
        </p:blipFill>
        <p:spPr>
          <a:xfrm>
            <a:off x="1041852" y="1110652"/>
            <a:ext cx="929796" cy="2694631"/>
          </a:xfrm>
          <a:prstGeom prst="rect">
            <a:avLst/>
          </a:prstGeom>
        </p:spPr>
      </p:pic>
    </p:spTree>
    <p:extLst>
      <p:ext uri="{BB962C8B-B14F-4D97-AF65-F5344CB8AC3E}">
        <p14:creationId xmlns:p14="http://schemas.microsoft.com/office/powerpoint/2010/main" val="3003165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497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7019810-661C-5289-685E-92475FCA58E3}"/>
              </a:ext>
            </a:extLst>
          </p:cNvPr>
          <p:cNvSpPr>
            <a:spLocks noGrp="1"/>
          </p:cNvSpPr>
          <p:nvPr>
            <p:ph type="title"/>
          </p:nvPr>
        </p:nvSpPr>
        <p:spPr>
          <a:xfrm>
            <a:off x="838200" y="0"/>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Qu'est-ce qu'un sérum ?</a:t>
            </a:r>
          </a:p>
        </p:txBody>
      </p:sp>
      <p:sp>
        <p:nvSpPr>
          <p:cNvPr id="4" name="Google Shape;809;p78">
            <a:extLst>
              <a:ext uri="{FF2B5EF4-FFF2-40B4-BE49-F238E27FC236}">
                <a16:creationId xmlns:a16="http://schemas.microsoft.com/office/drawing/2014/main" id="{4B09B233-A091-BA4B-5824-908AC29465EC}"/>
              </a:ext>
            </a:extLst>
          </p:cNvPr>
          <p:cNvSpPr txBox="1"/>
          <p:nvPr/>
        </p:nvSpPr>
        <p:spPr>
          <a:xfrm>
            <a:off x="3522689" y="2634463"/>
            <a:ext cx="8678441" cy="892320"/>
          </a:xfrm>
          <a:prstGeom prst="rect">
            <a:avLst/>
          </a:prstGeom>
          <a:noFill/>
          <a:ln>
            <a:noFill/>
          </a:ln>
        </p:spPr>
        <p:txBody>
          <a:bodyPr spcFirstLastPara="1" wrap="square" lIns="91433" tIns="45700" rIns="91433" bIns="45700" anchor="t" anchorCtr="0">
            <a:spAutoFit/>
          </a:bodyPr>
          <a:lstStyle/>
          <a:p>
            <a:pPr marL="279393">
              <a:buClr>
                <a:srgbClr val="00B050"/>
              </a:buClr>
              <a:buSzPts val="1300"/>
            </a:pPr>
            <a:r>
              <a:rPr lang="en" sz="1733" dirty="0">
                <a:solidFill>
                  <a:srgbClr val="3A3838"/>
                </a:solidFill>
                <a:latin typeface="Roboto Light"/>
                <a:ea typeface="Roboto Light"/>
                <a:cs typeface="Roboto Light"/>
                <a:sym typeface="Roboto Light"/>
              </a:rPr>
              <a:t>UTILISATIONS</a:t>
            </a:r>
          </a:p>
          <a:p>
            <a:pPr marL="279393">
              <a:buClr>
                <a:srgbClr val="00B050"/>
              </a:buClr>
              <a:buSzPts val="1300"/>
            </a:pPr>
            <a:r>
              <a:rPr lang="fr-FR" sz="1733" b="1" dirty="0">
                <a:solidFill>
                  <a:srgbClr val="3A3838"/>
                </a:solidFill>
                <a:latin typeface="Roboto Light"/>
                <a:ea typeface="Roboto Light"/>
                <a:cs typeface="Roboto Light"/>
                <a:sym typeface="Roboto Light"/>
              </a:rPr>
              <a:t>Appliquer après le nettoyage et avant la crème.</a:t>
            </a:r>
          </a:p>
          <a:p>
            <a:pPr marL="279393">
              <a:buClr>
                <a:srgbClr val="00B050"/>
              </a:buClr>
              <a:buSzPts val="1300"/>
            </a:pPr>
            <a:r>
              <a:rPr lang="fr-FR" sz="1733" b="1" dirty="0">
                <a:solidFill>
                  <a:srgbClr val="3A3838"/>
                </a:solidFill>
                <a:latin typeface="Roboto Light"/>
                <a:ea typeface="Roboto Light"/>
                <a:cs typeface="Roboto Light"/>
                <a:sym typeface="Roboto Light"/>
              </a:rPr>
              <a:t>Convient à la routine du matin et du soir, en fonction des besoins spécifiques de la peau.</a:t>
            </a:r>
            <a:endParaRPr lang="en" sz="1733" b="1" dirty="0">
              <a:solidFill>
                <a:srgbClr val="3A3838"/>
              </a:solidFill>
              <a:latin typeface="Roboto Light"/>
              <a:ea typeface="Roboto Light"/>
              <a:cs typeface="Roboto Light"/>
              <a:sym typeface="Roboto Light"/>
            </a:endParaRPr>
          </a:p>
        </p:txBody>
      </p:sp>
      <p:sp>
        <p:nvSpPr>
          <p:cNvPr id="5" name="Google Shape;809;p78">
            <a:extLst>
              <a:ext uri="{FF2B5EF4-FFF2-40B4-BE49-F238E27FC236}">
                <a16:creationId xmlns:a16="http://schemas.microsoft.com/office/drawing/2014/main" id="{E67C3A47-10C6-390A-2A20-28D93BD3F87B}"/>
              </a:ext>
            </a:extLst>
          </p:cNvPr>
          <p:cNvSpPr txBox="1"/>
          <p:nvPr/>
        </p:nvSpPr>
        <p:spPr>
          <a:xfrm>
            <a:off x="3522689" y="1397310"/>
            <a:ext cx="8678441" cy="892320"/>
          </a:xfrm>
          <a:prstGeom prst="rect">
            <a:avLst/>
          </a:prstGeom>
          <a:noFill/>
          <a:ln>
            <a:noFill/>
          </a:ln>
        </p:spPr>
        <p:txBody>
          <a:bodyPr spcFirstLastPara="1" wrap="square" lIns="91433" tIns="45700" rIns="91433" bIns="45700" anchor="t" anchorCtr="0">
            <a:spAutoFit/>
          </a:bodyPr>
          <a:lstStyle/>
          <a:p>
            <a:pPr marL="279393">
              <a:buClr>
                <a:srgbClr val="00B050"/>
              </a:buClr>
              <a:buSzPts val="1300"/>
            </a:pPr>
            <a:r>
              <a:rPr lang="en" sz="1733" dirty="0">
                <a:solidFill>
                  <a:srgbClr val="3A3838"/>
                </a:solidFill>
                <a:latin typeface="Roboto Light"/>
                <a:ea typeface="Roboto Light"/>
                <a:cs typeface="Roboto Light"/>
                <a:sym typeface="Roboto Light"/>
              </a:rPr>
              <a:t>GALENIQUE</a:t>
            </a:r>
          </a:p>
          <a:p>
            <a:pPr marL="279393">
              <a:buClr>
                <a:srgbClr val="00B050"/>
              </a:buClr>
              <a:buSzPts val="1300"/>
            </a:pPr>
            <a:r>
              <a:rPr lang="fr-FR" sz="1733" b="1" dirty="0">
                <a:solidFill>
                  <a:srgbClr val="3A3838"/>
                </a:solidFill>
                <a:latin typeface="Roboto Light"/>
                <a:ea typeface="Roboto Light"/>
                <a:cs typeface="Roboto Light"/>
                <a:sym typeface="Roboto Light"/>
              </a:rPr>
              <a:t>Texture légère et fluide qui pénètre rapidement.</a:t>
            </a:r>
          </a:p>
          <a:p>
            <a:pPr marL="279393">
              <a:buClr>
                <a:srgbClr val="00B050"/>
              </a:buClr>
              <a:buSzPts val="1300"/>
            </a:pPr>
            <a:r>
              <a:rPr lang="fr-FR" sz="1733" b="1" dirty="0">
                <a:solidFill>
                  <a:srgbClr val="3A3838"/>
                </a:solidFill>
                <a:latin typeface="Roboto Light"/>
                <a:ea typeface="Roboto Light"/>
                <a:cs typeface="Roboto Light"/>
                <a:sym typeface="Roboto Light"/>
              </a:rPr>
              <a:t>Formulation riche en principes actifs concentrés.</a:t>
            </a:r>
            <a:endParaRPr sz="1733" b="1" dirty="0">
              <a:solidFill>
                <a:srgbClr val="3A3838"/>
              </a:solidFill>
              <a:latin typeface="Roboto Light"/>
              <a:ea typeface="Roboto Light"/>
              <a:cs typeface="Roboto Light"/>
              <a:sym typeface="Roboto Light"/>
            </a:endParaRPr>
          </a:p>
        </p:txBody>
      </p:sp>
      <p:sp>
        <p:nvSpPr>
          <p:cNvPr id="6" name="Google Shape;809;p78">
            <a:extLst>
              <a:ext uri="{FF2B5EF4-FFF2-40B4-BE49-F238E27FC236}">
                <a16:creationId xmlns:a16="http://schemas.microsoft.com/office/drawing/2014/main" id="{B61C4137-F651-DC61-1AB2-477BBB94E96D}"/>
              </a:ext>
            </a:extLst>
          </p:cNvPr>
          <p:cNvSpPr txBox="1"/>
          <p:nvPr/>
        </p:nvSpPr>
        <p:spPr>
          <a:xfrm>
            <a:off x="3522689" y="4006087"/>
            <a:ext cx="8678441" cy="1158995"/>
          </a:xfrm>
          <a:prstGeom prst="rect">
            <a:avLst/>
          </a:prstGeom>
          <a:noFill/>
          <a:ln>
            <a:noFill/>
          </a:ln>
        </p:spPr>
        <p:txBody>
          <a:bodyPr spcFirstLastPara="1" wrap="square" lIns="91433" tIns="45700" rIns="91433" bIns="45700" anchor="t" anchorCtr="0">
            <a:spAutoFit/>
          </a:bodyPr>
          <a:lstStyle/>
          <a:p>
            <a:pPr marL="279393">
              <a:buClr>
                <a:srgbClr val="00B050"/>
              </a:buClr>
              <a:buSzPts val="1300"/>
            </a:pPr>
            <a:r>
              <a:rPr lang="en" sz="1733" dirty="0">
                <a:solidFill>
                  <a:srgbClr val="3A3838"/>
                </a:solidFill>
                <a:latin typeface="Roboto Light"/>
                <a:ea typeface="Roboto Light"/>
                <a:cs typeface="Roboto Light"/>
                <a:sym typeface="Roboto Light"/>
              </a:rPr>
              <a:t>BÉNÉFICES</a:t>
            </a:r>
          </a:p>
          <a:p>
            <a:pPr marL="279393">
              <a:buClr>
                <a:srgbClr val="00B050"/>
              </a:buClr>
              <a:buSzPts val="1300"/>
            </a:pPr>
            <a:r>
              <a:rPr lang="fr-FR" sz="1733" b="1" dirty="0">
                <a:solidFill>
                  <a:srgbClr val="3A3838"/>
                </a:solidFill>
                <a:latin typeface="Roboto Light"/>
                <a:ea typeface="Roboto Light"/>
                <a:cs typeface="Roboto Light"/>
                <a:sym typeface="Roboto Light"/>
              </a:rPr>
              <a:t>Absorption rapide grâce à sa texture fine.</a:t>
            </a:r>
          </a:p>
          <a:p>
            <a:pPr marL="279393">
              <a:buClr>
                <a:srgbClr val="00B050"/>
              </a:buClr>
              <a:buSzPts val="1300"/>
            </a:pPr>
            <a:r>
              <a:rPr lang="fr-FR" sz="1733" b="1" dirty="0">
                <a:solidFill>
                  <a:srgbClr val="3A3838"/>
                </a:solidFill>
                <a:latin typeface="Roboto Light"/>
                <a:ea typeface="Roboto Light"/>
                <a:cs typeface="Roboto Light"/>
                <a:sym typeface="Roboto Light"/>
              </a:rPr>
              <a:t>Capacité à atteindre les couches profondes de l'épiderme.</a:t>
            </a:r>
          </a:p>
          <a:p>
            <a:pPr marL="279393">
              <a:buClr>
                <a:srgbClr val="00B050"/>
              </a:buClr>
              <a:buSzPts val="1300"/>
            </a:pPr>
            <a:r>
              <a:rPr lang="fr-FR" sz="1733" b="1" dirty="0">
                <a:solidFill>
                  <a:srgbClr val="3A3838"/>
                </a:solidFill>
                <a:latin typeface="Roboto Light"/>
                <a:ea typeface="Roboto Light"/>
                <a:cs typeface="Roboto Light"/>
                <a:sym typeface="Roboto Light"/>
              </a:rPr>
              <a:t>Adaptabilité : chaque sérum est formulé pour des problèmes ciblés.</a:t>
            </a:r>
            <a:endParaRPr sz="1733" b="1" dirty="0">
              <a:solidFill>
                <a:srgbClr val="3A3838"/>
              </a:solidFill>
              <a:latin typeface="Roboto Light"/>
              <a:ea typeface="Roboto Light"/>
              <a:cs typeface="Roboto Light"/>
              <a:sym typeface="Roboto Light"/>
            </a:endParaRPr>
          </a:p>
        </p:txBody>
      </p:sp>
      <p:sp>
        <p:nvSpPr>
          <p:cNvPr id="7" name="Google Shape;809;p78">
            <a:extLst>
              <a:ext uri="{FF2B5EF4-FFF2-40B4-BE49-F238E27FC236}">
                <a16:creationId xmlns:a16="http://schemas.microsoft.com/office/drawing/2014/main" id="{5F33C64F-1929-D998-80EF-0C20C0754FCA}"/>
              </a:ext>
            </a:extLst>
          </p:cNvPr>
          <p:cNvSpPr txBox="1"/>
          <p:nvPr/>
        </p:nvSpPr>
        <p:spPr>
          <a:xfrm>
            <a:off x="3522690" y="5375444"/>
            <a:ext cx="8678440" cy="1158995"/>
          </a:xfrm>
          <a:prstGeom prst="rect">
            <a:avLst/>
          </a:prstGeom>
          <a:noFill/>
          <a:ln>
            <a:noFill/>
          </a:ln>
        </p:spPr>
        <p:txBody>
          <a:bodyPr spcFirstLastPara="1" wrap="square" lIns="91433" tIns="45700" rIns="91433" bIns="45700" anchor="t" anchorCtr="0">
            <a:spAutoFit/>
          </a:bodyPr>
          <a:lstStyle/>
          <a:p>
            <a:pPr marL="279393">
              <a:buClr>
                <a:srgbClr val="00B050"/>
              </a:buClr>
              <a:buSzPts val="1300"/>
            </a:pPr>
            <a:r>
              <a:rPr lang="en" sz="1733" dirty="0">
                <a:solidFill>
                  <a:srgbClr val="3A3838"/>
                </a:solidFill>
                <a:latin typeface="Roboto Light"/>
                <a:ea typeface="Roboto Light"/>
                <a:cs typeface="Roboto Light"/>
                <a:sym typeface="Roboto Light"/>
              </a:rPr>
              <a:t>AVANTAGES</a:t>
            </a:r>
          </a:p>
          <a:p>
            <a:pPr marL="279393">
              <a:buClr>
                <a:srgbClr val="00B050"/>
              </a:buClr>
              <a:buSzPts val="1300"/>
            </a:pPr>
            <a:r>
              <a:rPr lang="fr-FR" sz="1733" b="1" dirty="0">
                <a:solidFill>
                  <a:srgbClr val="3A3838"/>
                </a:solidFill>
                <a:latin typeface="Roboto Light"/>
                <a:ea typeface="Roboto Light"/>
                <a:cs typeface="Roboto Light"/>
                <a:sym typeface="Roboto Light"/>
              </a:rPr>
              <a:t>Renforce les fonctions naturelles de la peau.</a:t>
            </a:r>
          </a:p>
          <a:p>
            <a:pPr marL="279393">
              <a:buClr>
                <a:srgbClr val="00B050"/>
              </a:buClr>
              <a:buSzPts val="1300"/>
            </a:pPr>
            <a:r>
              <a:rPr lang="fr-FR" sz="1733" b="1" dirty="0">
                <a:solidFill>
                  <a:srgbClr val="3A3838"/>
                </a:solidFill>
                <a:latin typeface="Roboto Light"/>
                <a:ea typeface="Roboto Light"/>
                <a:cs typeface="Roboto Light"/>
                <a:sym typeface="Roboto Light"/>
              </a:rPr>
              <a:t>Optimiser les résultats des soins complémentaires.</a:t>
            </a:r>
          </a:p>
          <a:p>
            <a:pPr marL="279393">
              <a:buClr>
                <a:srgbClr val="00B050"/>
              </a:buClr>
              <a:buSzPts val="1300"/>
            </a:pPr>
            <a:r>
              <a:rPr lang="fr-FR" sz="1733" b="1" dirty="0">
                <a:solidFill>
                  <a:srgbClr val="3A3838"/>
                </a:solidFill>
                <a:latin typeface="Roboto Light"/>
                <a:ea typeface="Roboto Light"/>
                <a:cs typeface="Roboto Light"/>
                <a:sym typeface="Roboto Light"/>
              </a:rPr>
              <a:t>Améliorer l'aspect de la peau en fonction de son objectif.</a:t>
            </a:r>
            <a:endParaRPr sz="1733" b="1" dirty="0">
              <a:solidFill>
                <a:srgbClr val="3A3838"/>
              </a:solidFill>
              <a:latin typeface="Roboto Light"/>
              <a:ea typeface="Roboto Light"/>
              <a:cs typeface="Roboto Light"/>
              <a:sym typeface="Roboto Light"/>
            </a:endParaRPr>
          </a:p>
        </p:txBody>
      </p:sp>
      <p:pic>
        <p:nvPicPr>
          <p:cNvPr id="23" name="Image 22">
            <a:extLst>
              <a:ext uri="{FF2B5EF4-FFF2-40B4-BE49-F238E27FC236}">
                <a16:creationId xmlns:a16="http://schemas.microsoft.com/office/drawing/2014/main" id="{8C96FE3F-2D0D-96AA-3F22-F4A1D47465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2830" y1="38230" x2="71226" y2="37853"/>
                        <a14:foregroundMark x1="51887" y1="20716" x2="56604" y2="14501"/>
                      </a14:backgroundRemoval>
                    </a14:imgEffect>
                  </a14:imgLayer>
                </a14:imgProps>
              </a:ext>
            </a:extLst>
          </a:blip>
          <a:srcRect l="13213" t="8260" r="9499" b="7699"/>
          <a:stretch/>
        </p:blipFill>
        <p:spPr>
          <a:xfrm>
            <a:off x="967048" y="1427065"/>
            <a:ext cx="1760415" cy="4794551"/>
          </a:xfrm>
          <a:prstGeom prst="rect">
            <a:avLst/>
          </a:prstGeom>
          <a:ln>
            <a:solidFill>
              <a:schemeClr val="bg1">
                <a:lumMod val="75000"/>
              </a:schemeClr>
            </a:solidFill>
          </a:ln>
        </p:spPr>
      </p:pic>
    </p:spTree>
    <p:extLst>
      <p:ext uri="{BB962C8B-B14F-4D97-AF65-F5344CB8AC3E}">
        <p14:creationId xmlns:p14="http://schemas.microsoft.com/office/powerpoint/2010/main" val="339514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2FE6357-73E4-AF78-B541-D4FF59396975}"/>
              </a:ext>
            </a:extLst>
          </p:cNvPr>
          <p:cNvPicPr>
            <a:picLocks noChangeAspect="1"/>
          </p:cNvPicPr>
          <p:nvPr/>
        </p:nvPicPr>
        <p:blipFill>
          <a:blip r:embed="rId2"/>
          <a:stretch>
            <a:fillRect/>
          </a:stretch>
        </p:blipFill>
        <p:spPr>
          <a:xfrm>
            <a:off x="2289221" y="893174"/>
            <a:ext cx="7613557" cy="5071651"/>
          </a:xfrm>
          <a:prstGeom prst="rect">
            <a:avLst/>
          </a:prstGeom>
        </p:spPr>
      </p:pic>
      <p:sp>
        <p:nvSpPr>
          <p:cNvPr id="3" name="Titre 1">
            <a:extLst>
              <a:ext uri="{FF2B5EF4-FFF2-40B4-BE49-F238E27FC236}">
                <a16:creationId xmlns:a16="http://schemas.microsoft.com/office/drawing/2014/main" id="{F10EB025-36E0-BF36-BFE1-C7CEF4C82274}"/>
              </a:ext>
            </a:extLst>
          </p:cNvPr>
          <p:cNvSpPr>
            <a:spLocks noGrp="1"/>
          </p:cNvSpPr>
          <p:nvPr>
            <p:ph type="title"/>
          </p:nvPr>
        </p:nvSpPr>
        <p:spPr>
          <a:xfrm>
            <a:off x="1735281" y="5302043"/>
            <a:ext cx="8721436" cy="1325563"/>
          </a:xfrm>
        </p:spPr>
        <p:txBody>
          <a:bodyPr vert="horz" lIns="91440" tIns="45720" rIns="91440" bIns="45720" rtlCol="0" anchor="ctr">
            <a:noAutofit/>
          </a:bodyPr>
          <a:lstStyle/>
          <a:p>
            <a:pPr algn="ctr"/>
            <a:r>
              <a:rPr lang="en-US" sz="2800" dirty="0">
                <a:latin typeface="KyivType Sans2" panose="00000500000000000000" pitchFamily="50" charset="0"/>
              </a:rPr>
              <a:t>Selon vous, quels sont les avantages d'appliquer un sérum sous votre crème ?</a:t>
            </a:r>
            <a:endParaRPr lang="fr-FR" sz="2800" dirty="0">
              <a:latin typeface="KyivType Sans2" panose="00000500000000000000" pitchFamily="50" charset="0"/>
            </a:endParaRPr>
          </a:p>
        </p:txBody>
      </p:sp>
    </p:spTree>
    <p:extLst>
      <p:ext uri="{BB962C8B-B14F-4D97-AF65-F5344CB8AC3E}">
        <p14:creationId xmlns:p14="http://schemas.microsoft.com/office/powerpoint/2010/main" val="2810882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9CAD946B-4DFF-85E7-1A6A-46757C815139}"/>
              </a:ext>
            </a:extLst>
          </p:cNvPr>
          <p:cNvSpPr>
            <a:spLocks noGrp="1"/>
          </p:cNvSpPr>
          <p:nvPr>
            <p:ph type="title"/>
          </p:nvPr>
        </p:nvSpPr>
        <p:spPr>
          <a:xfrm>
            <a:off x="838200" y="0"/>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Pourquoi utiliser un sérum </a:t>
            </a:r>
            <a:br>
              <a:rPr lang="fr-FR" sz="2800" dirty="0">
                <a:latin typeface="KyivType Sans2" panose="00000500000000000000" pitchFamily="50" charset="0"/>
              </a:rPr>
            </a:br>
            <a:r>
              <a:rPr lang="fr-FR" sz="2800" dirty="0">
                <a:latin typeface="KyivType Sans2" panose="00000500000000000000" pitchFamily="50" charset="0"/>
              </a:rPr>
              <a:t>sous une crème ?</a:t>
            </a:r>
          </a:p>
        </p:txBody>
      </p:sp>
      <p:sp>
        <p:nvSpPr>
          <p:cNvPr id="4" name="ZoneTexte 3">
            <a:extLst>
              <a:ext uri="{FF2B5EF4-FFF2-40B4-BE49-F238E27FC236}">
                <a16:creationId xmlns:a16="http://schemas.microsoft.com/office/drawing/2014/main" id="{4CAB4642-568C-85CD-F153-57FA4A3A2053}"/>
              </a:ext>
            </a:extLst>
          </p:cNvPr>
          <p:cNvSpPr txBox="1"/>
          <p:nvPr/>
        </p:nvSpPr>
        <p:spPr>
          <a:xfrm>
            <a:off x="887272" y="4465532"/>
            <a:ext cx="1887961" cy="715089"/>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DES TEXTURES ET DES FONCTIONS COMPLÉMENTAIRES </a:t>
            </a:r>
          </a:p>
        </p:txBody>
      </p:sp>
      <p:pic>
        <p:nvPicPr>
          <p:cNvPr id="8" name="Graphique 7" descr="Badge 1 avec un remplissage uni">
            <a:extLst>
              <a:ext uri="{FF2B5EF4-FFF2-40B4-BE49-F238E27FC236}">
                <a16:creationId xmlns:a16="http://schemas.microsoft.com/office/drawing/2014/main" id="{E61436F5-E99A-7E7E-138F-7C69EE9A61D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65594" y="3124200"/>
            <a:ext cx="914400" cy="914400"/>
          </a:xfrm>
          <a:prstGeom prst="rect">
            <a:avLst/>
          </a:prstGeom>
        </p:spPr>
      </p:pic>
      <p:pic>
        <p:nvPicPr>
          <p:cNvPr id="14" name="Image 13" descr="Une image contenant Police, Graphique, écriture manuscrite, symbole&#10;&#10;Description générée automatiquement">
            <a:extLst>
              <a:ext uri="{FF2B5EF4-FFF2-40B4-BE49-F238E27FC236}">
                <a16:creationId xmlns:a16="http://schemas.microsoft.com/office/drawing/2014/main" id="{0D82BA23-68D9-68E2-3A24-ADB2F352E37C}"/>
              </a:ext>
            </a:extLst>
          </p:cNvPr>
          <p:cNvPicPr>
            <a:picLocks noChangeAspect="1"/>
          </p:cNvPicPr>
          <p:nvPr/>
        </p:nvPicPr>
        <p:blipFill rotWithShape="1">
          <a:blip r:embed="rId5">
            <a:extLst>
              <a:ext uri="{28A0092B-C50C-407E-A947-70E740481C1C}">
                <a14:useLocalDpi xmlns:a14="http://schemas.microsoft.com/office/drawing/2010/main" val="0"/>
              </a:ext>
            </a:extLst>
          </a:blip>
          <a:srcRect r="75510"/>
          <a:stretch/>
        </p:blipFill>
        <p:spPr>
          <a:xfrm>
            <a:off x="725527" y="928522"/>
            <a:ext cx="2194533" cy="2215696"/>
          </a:xfrm>
          <a:prstGeom prst="rect">
            <a:avLst/>
          </a:prstGeom>
        </p:spPr>
      </p:pic>
      <p:sp>
        <p:nvSpPr>
          <p:cNvPr id="2" name="Rectangle 1">
            <a:extLst>
              <a:ext uri="{FF2B5EF4-FFF2-40B4-BE49-F238E27FC236}">
                <a16:creationId xmlns:a16="http://schemas.microsoft.com/office/drawing/2014/main" id="{88EFAC86-A124-D5FF-3D75-05404553BC6C}"/>
              </a:ext>
            </a:extLst>
          </p:cNvPr>
          <p:cNvSpPr/>
          <p:nvPr/>
        </p:nvSpPr>
        <p:spPr>
          <a:xfrm>
            <a:off x="3162670" y="2588350"/>
            <a:ext cx="7803932" cy="1754326"/>
          </a:xfrm>
          <a:prstGeom prst="rect">
            <a:avLst/>
          </a:prstGeom>
          <a:solidFill>
            <a:srgbClr val="DCD7FA">
              <a:alpha val="24000"/>
            </a:srgbClr>
          </a:solidFill>
          <a:ln w="3175">
            <a:noFill/>
          </a:ln>
        </p:spPr>
        <p:txBody>
          <a:bodyPr wrap="square" rtlCol="0">
            <a:spAutoFit/>
          </a:bodyPr>
          <a:lstStyle/>
          <a:p>
            <a:pPr lvl="1" algn="just"/>
            <a:r>
              <a:rPr lang="fr-FR" dirty="0"/>
              <a:t>Le sérum agit en profondeur : grâce à sa fine galénique, il pénètre rapidement pour diffuser ses principes actifs dans les couches profondes de l'épiderme.</a:t>
            </a:r>
          </a:p>
          <a:p>
            <a:pPr lvl="1" algn="just"/>
            <a:endParaRPr lang="fr-FR" dirty="0"/>
          </a:p>
          <a:p>
            <a:pPr lvl="1" algn="just"/>
            <a:r>
              <a:rPr lang="fr-FR" dirty="0" err="1"/>
              <a:t>La crème, souvent plus épaisse</a:t>
            </a:r>
            <a:r>
              <a:rPr lang="fr-FR" dirty="0"/>
              <a:t>, </a:t>
            </a:r>
            <a:r>
              <a:rPr lang="fr-FR" dirty="0" err="1"/>
              <a:t>forme </a:t>
            </a:r>
            <a:r>
              <a:rPr lang="fr-FR" dirty="0"/>
              <a:t>un film protecteur à la surface, </a:t>
            </a:r>
            <a:r>
              <a:rPr lang="fr-FR" dirty="0" err="1"/>
              <a:t>scellant l'hydratation </a:t>
            </a:r>
            <a:r>
              <a:rPr lang="fr-FR" dirty="0"/>
              <a:t>et </a:t>
            </a:r>
            <a:r>
              <a:rPr lang="fr-FR" dirty="0" err="1"/>
              <a:t>protégeant </a:t>
            </a:r>
            <a:r>
              <a:rPr lang="fr-FR" dirty="0"/>
              <a:t>la peau </a:t>
            </a:r>
            <a:r>
              <a:rPr lang="fr-FR" dirty="0" err="1"/>
              <a:t>des agressions extérieures</a:t>
            </a:r>
            <a:r>
              <a:rPr lang="fr-FR" dirty="0"/>
              <a:t>.</a:t>
            </a:r>
          </a:p>
        </p:txBody>
      </p:sp>
    </p:spTree>
    <p:extLst>
      <p:ext uri="{BB962C8B-B14F-4D97-AF65-F5344CB8AC3E}">
        <p14:creationId xmlns:p14="http://schemas.microsoft.com/office/powerpoint/2010/main" val="154161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9CAD946B-4DFF-85E7-1A6A-46757C815139}"/>
              </a:ext>
            </a:extLst>
          </p:cNvPr>
          <p:cNvSpPr>
            <a:spLocks noGrp="1"/>
          </p:cNvSpPr>
          <p:nvPr>
            <p:ph type="title"/>
          </p:nvPr>
        </p:nvSpPr>
        <p:spPr>
          <a:xfrm>
            <a:off x="838200" y="0"/>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Pourquoi utiliser un sérum </a:t>
            </a:r>
            <a:br>
              <a:rPr lang="fr-FR" sz="2800" dirty="0">
                <a:latin typeface="KyivType Sans2" panose="00000500000000000000" pitchFamily="50" charset="0"/>
              </a:rPr>
            </a:br>
            <a:r>
              <a:rPr lang="fr-FR" sz="2800" dirty="0">
                <a:latin typeface="KyivType Sans2" panose="00000500000000000000" pitchFamily="50" charset="0"/>
              </a:rPr>
              <a:t>sous une crème ?</a:t>
            </a:r>
          </a:p>
        </p:txBody>
      </p:sp>
      <p:sp>
        <p:nvSpPr>
          <p:cNvPr id="5" name="ZoneTexte 4">
            <a:extLst>
              <a:ext uri="{FF2B5EF4-FFF2-40B4-BE49-F238E27FC236}">
                <a16:creationId xmlns:a16="http://schemas.microsoft.com/office/drawing/2014/main" id="{5A03023B-5C6E-8B9D-F8E8-5554F391F158}"/>
              </a:ext>
            </a:extLst>
          </p:cNvPr>
          <p:cNvSpPr txBox="1"/>
          <p:nvPr/>
        </p:nvSpPr>
        <p:spPr>
          <a:xfrm>
            <a:off x="838200" y="4263842"/>
            <a:ext cx="1980227" cy="715089"/>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OPTIMISER L'EFFICACITÉ DES ACTIFS</a:t>
            </a:r>
          </a:p>
        </p:txBody>
      </p:sp>
      <p:pic>
        <p:nvPicPr>
          <p:cNvPr id="9" name="Graphique 8" descr="Badge avec un remplissage uni">
            <a:extLst>
              <a:ext uri="{FF2B5EF4-FFF2-40B4-BE49-F238E27FC236}">
                <a16:creationId xmlns:a16="http://schemas.microsoft.com/office/drawing/2014/main" id="{60DDA39B-D1FE-9111-C6BF-555454747E9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71113" y="3008313"/>
            <a:ext cx="914400" cy="914400"/>
          </a:xfrm>
          <a:prstGeom prst="rect">
            <a:avLst/>
          </a:prstGeom>
        </p:spPr>
      </p:pic>
      <p:pic>
        <p:nvPicPr>
          <p:cNvPr id="15" name="Image 14" descr="Une image contenant Police, Graphique, écriture manuscrite, symbole&#10;&#10;Description générée automatiquement">
            <a:extLst>
              <a:ext uri="{FF2B5EF4-FFF2-40B4-BE49-F238E27FC236}">
                <a16:creationId xmlns:a16="http://schemas.microsoft.com/office/drawing/2014/main" id="{AD6979E5-2838-14F7-CD48-CF663556946C}"/>
              </a:ext>
            </a:extLst>
          </p:cNvPr>
          <p:cNvPicPr>
            <a:picLocks noChangeAspect="1"/>
          </p:cNvPicPr>
          <p:nvPr/>
        </p:nvPicPr>
        <p:blipFill rotWithShape="1">
          <a:blip r:embed="rId5">
            <a:extLst>
              <a:ext uri="{28A0092B-C50C-407E-A947-70E740481C1C}">
                <a14:useLocalDpi xmlns:a14="http://schemas.microsoft.com/office/drawing/2010/main" val="0"/>
              </a:ext>
            </a:extLst>
          </a:blip>
          <a:srcRect l="24687" r="52705"/>
          <a:stretch/>
        </p:blipFill>
        <p:spPr>
          <a:xfrm>
            <a:off x="866002" y="927313"/>
            <a:ext cx="1952425" cy="2135357"/>
          </a:xfrm>
          <a:prstGeom prst="rect">
            <a:avLst/>
          </a:prstGeom>
        </p:spPr>
      </p:pic>
      <p:sp>
        <p:nvSpPr>
          <p:cNvPr id="2" name="Rectangle 1">
            <a:extLst>
              <a:ext uri="{FF2B5EF4-FFF2-40B4-BE49-F238E27FC236}">
                <a16:creationId xmlns:a16="http://schemas.microsoft.com/office/drawing/2014/main" id="{3E384735-0EED-5906-5F2D-C8ECCADCB2D4}"/>
              </a:ext>
            </a:extLst>
          </p:cNvPr>
          <p:cNvSpPr/>
          <p:nvPr/>
        </p:nvSpPr>
        <p:spPr>
          <a:xfrm>
            <a:off x="3162670" y="2588350"/>
            <a:ext cx="7803932" cy="1477328"/>
          </a:xfrm>
          <a:prstGeom prst="rect">
            <a:avLst/>
          </a:prstGeom>
          <a:solidFill>
            <a:srgbClr val="DCD7FA">
              <a:alpha val="24000"/>
            </a:srgbClr>
          </a:solidFill>
          <a:ln w="3175">
            <a:noFill/>
          </a:ln>
        </p:spPr>
        <p:txBody>
          <a:bodyPr wrap="square" rtlCol="0">
            <a:spAutoFit/>
          </a:bodyPr>
          <a:lstStyle/>
          <a:p>
            <a:pPr lvl="1" algn="just"/>
            <a:r>
              <a:rPr lang="en-US" dirty="0"/>
              <a:t>Le sérum, appliqué directement sur une peau propre, prépare le terrain et nourrit la peau en profondeur.</a:t>
            </a:r>
          </a:p>
          <a:p>
            <a:pPr lvl="1" algn="just"/>
            <a:endParaRPr lang="en-US" dirty="0"/>
          </a:p>
          <a:p>
            <a:pPr lvl="1" algn="just"/>
            <a:r>
              <a:rPr lang="en-US" dirty="0"/>
              <a:t>La crème complète ensuite l'action en prolongeant les bénéfices et en ciblant les besoins secondaires (nutrition, protection, anti-pollution).</a:t>
            </a:r>
          </a:p>
        </p:txBody>
      </p:sp>
    </p:spTree>
    <p:extLst>
      <p:ext uri="{BB962C8B-B14F-4D97-AF65-F5344CB8AC3E}">
        <p14:creationId xmlns:p14="http://schemas.microsoft.com/office/powerpoint/2010/main" val="90953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9CAD946B-4DFF-85E7-1A6A-46757C815139}"/>
              </a:ext>
            </a:extLst>
          </p:cNvPr>
          <p:cNvSpPr>
            <a:spLocks noGrp="1"/>
          </p:cNvSpPr>
          <p:nvPr>
            <p:ph type="title"/>
          </p:nvPr>
        </p:nvSpPr>
        <p:spPr>
          <a:xfrm>
            <a:off x="838200" y="0"/>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Pourquoi utiliser un sérum </a:t>
            </a:r>
            <a:br>
              <a:rPr lang="fr-FR" sz="2800" dirty="0">
                <a:latin typeface="KyivType Sans2" panose="00000500000000000000" pitchFamily="50" charset="0"/>
              </a:rPr>
            </a:br>
            <a:r>
              <a:rPr lang="fr-FR" sz="2800" dirty="0">
                <a:latin typeface="KyivType Sans2" panose="00000500000000000000" pitchFamily="50" charset="0"/>
              </a:rPr>
              <a:t>sous une crème ?</a:t>
            </a:r>
          </a:p>
        </p:txBody>
      </p:sp>
      <p:sp>
        <p:nvSpPr>
          <p:cNvPr id="6" name="ZoneTexte 5">
            <a:extLst>
              <a:ext uri="{FF2B5EF4-FFF2-40B4-BE49-F238E27FC236}">
                <a16:creationId xmlns:a16="http://schemas.microsoft.com/office/drawing/2014/main" id="{11A1F745-61F7-FDEF-4C6F-69B5835D9B4C}"/>
              </a:ext>
            </a:extLst>
          </p:cNvPr>
          <p:cNvSpPr txBox="1"/>
          <p:nvPr/>
        </p:nvSpPr>
        <p:spPr>
          <a:xfrm>
            <a:off x="1183283" y="4189969"/>
            <a:ext cx="1468119" cy="715089"/>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SYNERGIE MAXIMALE DES INGRÉDIENTS </a:t>
            </a:r>
          </a:p>
        </p:txBody>
      </p:sp>
      <p:pic>
        <p:nvPicPr>
          <p:cNvPr id="10" name="Graphique 9" descr="Badge 3 avec un remplissage uni">
            <a:extLst>
              <a:ext uri="{FF2B5EF4-FFF2-40B4-BE49-F238E27FC236}">
                <a16:creationId xmlns:a16="http://schemas.microsoft.com/office/drawing/2014/main" id="{20F3EC54-1DD6-A991-748C-AC63330419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60144" y="3013436"/>
            <a:ext cx="914400" cy="914400"/>
          </a:xfrm>
          <a:prstGeom prst="rect">
            <a:avLst/>
          </a:prstGeom>
        </p:spPr>
      </p:pic>
      <p:pic>
        <p:nvPicPr>
          <p:cNvPr id="16" name="Image 15" descr="Une image contenant Police, Graphique, écriture manuscrite, symbole&#10;&#10;Description générée automatiquement">
            <a:extLst>
              <a:ext uri="{FF2B5EF4-FFF2-40B4-BE49-F238E27FC236}">
                <a16:creationId xmlns:a16="http://schemas.microsoft.com/office/drawing/2014/main" id="{75009B52-14DC-2556-5CAB-E7A69DEB614C}"/>
              </a:ext>
            </a:extLst>
          </p:cNvPr>
          <p:cNvPicPr>
            <a:picLocks noChangeAspect="1"/>
          </p:cNvPicPr>
          <p:nvPr/>
        </p:nvPicPr>
        <p:blipFill rotWithShape="1">
          <a:blip r:embed="rId5">
            <a:extLst>
              <a:ext uri="{28A0092B-C50C-407E-A947-70E740481C1C}">
                <a14:useLocalDpi xmlns:a14="http://schemas.microsoft.com/office/drawing/2010/main" val="0"/>
              </a:ext>
            </a:extLst>
          </a:blip>
          <a:srcRect l="48607" t="1353" r="21981" b="-1353"/>
          <a:stretch/>
        </p:blipFill>
        <p:spPr>
          <a:xfrm>
            <a:off x="838200" y="1325563"/>
            <a:ext cx="2158287" cy="1814407"/>
          </a:xfrm>
          <a:prstGeom prst="rect">
            <a:avLst/>
          </a:prstGeom>
        </p:spPr>
      </p:pic>
      <p:sp>
        <p:nvSpPr>
          <p:cNvPr id="2" name="Rectangle 1">
            <a:extLst>
              <a:ext uri="{FF2B5EF4-FFF2-40B4-BE49-F238E27FC236}">
                <a16:creationId xmlns:a16="http://schemas.microsoft.com/office/drawing/2014/main" id="{891B06A5-6E03-A59B-1AC0-D9829C8017D3}"/>
              </a:ext>
            </a:extLst>
          </p:cNvPr>
          <p:cNvSpPr/>
          <p:nvPr/>
        </p:nvSpPr>
        <p:spPr>
          <a:xfrm>
            <a:off x="3162670" y="2588350"/>
            <a:ext cx="7803932" cy="1754326"/>
          </a:xfrm>
          <a:prstGeom prst="rect">
            <a:avLst/>
          </a:prstGeom>
          <a:solidFill>
            <a:srgbClr val="DCD7FA">
              <a:alpha val="24000"/>
            </a:srgbClr>
          </a:solidFill>
          <a:ln w="3175">
            <a:noFill/>
          </a:ln>
        </p:spPr>
        <p:txBody>
          <a:bodyPr wrap="square" rtlCol="0">
            <a:spAutoFit/>
          </a:bodyPr>
          <a:lstStyle/>
          <a:p>
            <a:pPr lvl="1" algn="just"/>
            <a:r>
              <a:rPr lang="en-US" dirty="0"/>
              <a:t>Les sérums concentrés agissent comme un traitement intensif, tandis que la crème agit comme un </a:t>
            </a:r>
            <a:r>
              <a:rPr lang="en-US" dirty="0" err="1"/>
              <a:t>soin</a:t>
            </a:r>
            <a:r>
              <a:rPr lang="en-US" dirty="0"/>
              <a:t> global.</a:t>
            </a:r>
          </a:p>
          <a:p>
            <a:pPr lvl="1" algn="just"/>
            <a:endParaRPr lang="en-US" dirty="0"/>
          </a:p>
          <a:p>
            <a:pPr lvl="1" algn="just"/>
            <a:r>
              <a:rPr lang="en-US" dirty="0"/>
              <a:t>Par exemple, un sérum </a:t>
            </a:r>
            <a:r>
              <a:rPr lang="en-US" dirty="0" err="1"/>
              <a:t>hydratant </a:t>
            </a:r>
            <a:r>
              <a:rPr lang="en-US" dirty="0"/>
              <a:t>à base d'acide hyaluronique combiné à une crème </a:t>
            </a:r>
            <a:r>
              <a:rPr lang="en-US" dirty="0" err="1"/>
              <a:t>hydratante </a:t>
            </a:r>
            <a:r>
              <a:rPr lang="en-US" dirty="0"/>
              <a:t>renforcera la barrière cutanée tout en prévenant la déshydratation.</a:t>
            </a:r>
          </a:p>
        </p:txBody>
      </p:sp>
    </p:spTree>
    <p:extLst>
      <p:ext uri="{BB962C8B-B14F-4D97-AF65-F5344CB8AC3E}">
        <p14:creationId xmlns:p14="http://schemas.microsoft.com/office/powerpoint/2010/main" val="121676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9CAD946B-4DFF-85E7-1A6A-46757C815139}"/>
              </a:ext>
            </a:extLst>
          </p:cNvPr>
          <p:cNvSpPr>
            <a:spLocks noGrp="1"/>
          </p:cNvSpPr>
          <p:nvPr>
            <p:ph type="title"/>
          </p:nvPr>
        </p:nvSpPr>
        <p:spPr>
          <a:xfrm>
            <a:off x="838200" y="0"/>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Pourquoi utiliser un sérum </a:t>
            </a:r>
            <a:br>
              <a:rPr lang="fr-FR" sz="2800" dirty="0">
                <a:latin typeface="KyivType Sans2" panose="00000500000000000000" pitchFamily="50" charset="0"/>
              </a:rPr>
            </a:br>
            <a:r>
              <a:rPr lang="fr-FR" sz="2800" dirty="0">
                <a:latin typeface="KyivType Sans2" panose="00000500000000000000" pitchFamily="50" charset="0"/>
              </a:rPr>
              <a:t>sous une crème ?</a:t>
            </a:r>
          </a:p>
        </p:txBody>
      </p:sp>
      <p:sp>
        <p:nvSpPr>
          <p:cNvPr id="7" name="ZoneTexte 6">
            <a:extLst>
              <a:ext uri="{FF2B5EF4-FFF2-40B4-BE49-F238E27FC236}">
                <a16:creationId xmlns:a16="http://schemas.microsoft.com/office/drawing/2014/main" id="{831EB044-C6E4-944A-1EA1-C7DA13B50987}"/>
              </a:ext>
            </a:extLst>
          </p:cNvPr>
          <p:cNvSpPr txBox="1"/>
          <p:nvPr/>
        </p:nvSpPr>
        <p:spPr>
          <a:xfrm>
            <a:off x="838200" y="4262130"/>
            <a:ext cx="1980227" cy="715089"/>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UN RITUEL ADAPTÉ AUX RYTHMES NATURELS DE LA PEAU</a:t>
            </a:r>
          </a:p>
        </p:txBody>
      </p:sp>
      <p:pic>
        <p:nvPicPr>
          <p:cNvPr id="11" name="Graphique 10" descr="Badge 4 avec un remplissage uni">
            <a:extLst>
              <a:ext uri="{FF2B5EF4-FFF2-40B4-BE49-F238E27FC236}">
                <a16:creationId xmlns:a16="http://schemas.microsoft.com/office/drawing/2014/main" id="{2EC4B93E-0163-3852-74BC-E757B07BBB4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71113" y="3024098"/>
            <a:ext cx="914400" cy="914400"/>
          </a:xfrm>
          <a:prstGeom prst="rect">
            <a:avLst/>
          </a:prstGeom>
        </p:spPr>
      </p:pic>
      <p:pic>
        <p:nvPicPr>
          <p:cNvPr id="17" name="Image 16" descr="Une image contenant Police, Graphique, écriture manuscrite, symbole&#10;&#10;Description générée automatiquement">
            <a:extLst>
              <a:ext uri="{FF2B5EF4-FFF2-40B4-BE49-F238E27FC236}">
                <a16:creationId xmlns:a16="http://schemas.microsoft.com/office/drawing/2014/main" id="{0659BB7A-82E8-47DC-1C6B-75FAC5B60A5B}"/>
              </a:ext>
            </a:extLst>
          </p:cNvPr>
          <p:cNvPicPr>
            <a:picLocks noChangeAspect="1"/>
          </p:cNvPicPr>
          <p:nvPr/>
        </p:nvPicPr>
        <p:blipFill rotWithShape="1">
          <a:blip r:embed="rId5">
            <a:extLst>
              <a:ext uri="{28A0092B-C50C-407E-A947-70E740481C1C}">
                <a14:useLocalDpi xmlns:a14="http://schemas.microsoft.com/office/drawing/2010/main" val="0"/>
              </a:ext>
            </a:extLst>
          </a:blip>
          <a:srcRect l="78255" t="-2754" r="-863" b="2754"/>
          <a:stretch/>
        </p:blipFill>
        <p:spPr>
          <a:xfrm>
            <a:off x="743864" y="938873"/>
            <a:ext cx="1980227" cy="2165764"/>
          </a:xfrm>
          <a:prstGeom prst="rect">
            <a:avLst/>
          </a:prstGeom>
        </p:spPr>
      </p:pic>
      <p:sp>
        <p:nvSpPr>
          <p:cNvPr id="2" name="Rectangle 1">
            <a:extLst>
              <a:ext uri="{FF2B5EF4-FFF2-40B4-BE49-F238E27FC236}">
                <a16:creationId xmlns:a16="http://schemas.microsoft.com/office/drawing/2014/main" id="{BD969E34-4F33-BE48-AB49-6CB9521BCF03}"/>
              </a:ext>
            </a:extLst>
          </p:cNvPr>
          <p:cNvSpPr/>
          <p:nvPr/>
        </p:nvSpPr>
        <p:spPr>
          <a:xfrm>
            <a:off x="3162670" y="2588350"/>
            <a:ext cx="7803932" cy="2031325"/>
          </a:xfrm>
          <a:prstGeom prst="rect">
            <a:avLst/>
          </a:prstGeom>
          <a:solidFill>
            <a:srgbClr val="DCD7FA">
              <a:alpha val="24000"/>
            </a:srgbClr>
          </a:solidFill>
          <a:ln w="3175">
            <a:noFill/>
          </a:ln>
        </p:spPr>
        <p:txBody>
          <a:bodyPr wrap="square" rtlCol="0">
            <a:spAutoFit/>
          </a:bodyPr>
          <a:lstStyle/>
          <a:p>
            <a:pPr lvl="1" algn="just"/>
            <a:r>
              <a:rPr lang="en-US" dirty="0"/>
              <a:t>Par exemple :</a:t>
            </a:r>
          </a:p>
          <a:p>
            <a:pPr lvl="1" algn="just"/>
            <a:endParaRPr lang="en-US" dirty="0"/>
          </a:p>
          <a:p>
            <a:pPr lvl="1" algn="just"/>
            <a:r>
              <a:rPr lang="en-US" dirty="0"/>
              <a:t>Le matin : un sérum antioxydant sous une crème protectrice prépare la peau à affronter les agressions extérieures.</a:t>
            </a:r>
          </a:p>
          <a:p>
            <a:pPr lvl="1" algn="just"/>
            <a:endParaRPr lang="en-US" dirty="0"/>
          </a:p>
          <a:p>
            <a:pPr lvl="1" algn="just"/>
            <a:r>
              <a:rPr lang="en-US" dirty="0"/>
              <a:t>Le soir : un sérum régénérant appliqué avant une crème nourrissante ou réparatrice </a:t>
            </a:r>
            <a:r>
              <a:rPr lang="en-US" dirty="0" err="1"/>
              <a:t>optimise la </a:t>
            </a:r>
            <a:r>
              <a:rPr lang="en-US" dirty="0"/>
              <a:t>régénération cellulaire nocturne</a:t>
            </a:r>
            <a:r>
              <a:rPr lang="en-US" dirty="0" err="1"/>
              <a:t>.</a:t>
            </a:r>
          </a:p>
        </p:txBody>
      </p:sp>
    </p:spTree>
    <p:extLst>
      <p:ext uri="{BB962C8B-B14F-4D97-AF65-F5344CB8AC3E}">
        <p14:creationId xmlns:p14="http://schemas.microsoft.com/office/powerpoint/2010/main" val="288891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Image 52" descr="Une image contenant plante, nuit, fleur&#10;&#10;Description générée automatiquement avec une confiance moyenne">
            <a:extLst>
              <a:ext uri="{FF2B5EF4-FFF2-40B4-BE49-F238E27FC236}">
                <a16:creationId xmlns:a16="http://schemas.microsoft.com/office/drawing/2014/main" id="{4F1E72E3-AF61-1DFE-658F-D2479E316906}"/>
              </a:ext>
            </a:extLst>
          </p:cNvPr>
          <p:cNvPicPr>
            <a:picLocks noChangeAspect="1"/>
          </p:cNvPicPr>
          <p:nvPr/>
        </p:nvPicPr>
        <p:blipFill rotWithShape="1">
          <a:blip r:embed="rId3">
            <a:extLst>
              <a:ext uri="{28A0092B-C50C-407E-A947-70E740481C1C}">
                <a14:useLocalDpi xmlns:a14="http://schemas.microsoft.com/office/drawing/2010/main" val="0"/>
              </a:ext>
            </a:extLst>
          </a:blip>
          <a:srcRect l="68006"/>
          <a:stretch/>
        </p:blipFill>
        <p:spPr>
          <a:xfrm>
            <a:off x="10955096" y="3473754"/>
            <a:ext cx="949374" cy="2585633"/>
          </a:xfrm>
          <a:prstGeom prst="rect">
            <a:avLst/>
          </a:prstGeom>
        </p:spPr>
      </p:pic>
      <p:sp>
        <p:nvSpPr>
          <p:cNvPr id="6" name="Rectangle 5">
            <a:extLst>
              <a:ext uri="{FF2B5EF4-FFF2-40B4-BE49-F238E27FC236}">
                <a16:creationId xmlns:a16="http://schemas.microsoft.com/office/drawing/2014/main" id="{76AD9A11-B18C-7052-577E-856C8CF6932C}"/>
              </a:ext>
            </a:extLst>
          </p:cNvPr>
          <p:cNvSpPr/>
          <p:nvPr/>
        </p:nvSpPr>
        <p:spPr>
          <a:xfrm>
            <a:off x="164617" y="6174350"/>
            <a:ext cx="1707932" cy="276999"/>
          </a:xfrm>
          <a:prstGeom prst="rect">
            <a:avLst/>
          </a:prstGeom>
        </p:spPr>
        <p:txBody>
          <a:bodyPr wrap="square">
            <a:spAutoFit/>
          </a:bodyPr>
          <a:lstStyle/>
          <a:p>
            <a:pPr algn="ctr" defTabSz="914381">
              <a:defRPr/>
            </a:pPr>
            <a:r>
              <a:rPr lang="fr-FR" sz="1200" b="1" dirty="0">
                <a:solidFill>
                  <a:prstClr val="black">
                    <a:lumMod val="75000"/>
                    <a:lumOff val="25000"/>
                  </a:prstClr>
                </a:solidFill>
                <a:latin typeface="Roboto Light" panose="02000000000000000000" pitchFamily="2" charset="0"/>
                <a:ea typeface="Roboto Light" panose="02000000000000000000" pitchFamily="2" charset="0"/>
              </a:rPr>
              <a:t>HYDRA 1 SERUM</a:t>
            </a:r>
          </a:p>
        </p:txBody>
      </p:sp>
      <p:sp>
        <p:nvSpPr>
          <p:cNvPr id="8" name="Rectangle 7">
            <a:extLst>
              <a:ext uri="{FF2B5EF4-FFF2-40B4-BE49-F238E27FC236}">
                <a16:creationId xmlns:a16="http://schemas.microsoft.com/office/drawing/2014/main" id="{F72C001D-02C0-3889-E8F3-4F4C2D985A69}"/>
              </a:ext>
            </a:extLst>
          </p:cNvPr>
          <p:cNvSpPr/>
          <p:nvPr/>
        </p:nvSpPr>
        <p:spPr>
          <a:xfrm>
            <a:off x="2245303" y="6174350"/>
            <a:ext cx="1702339" cy="461665"/>
          </a:xfrm>
          <a:prstGeom prst="rect">
            <a:avLst/>
          </a:prstGeom>
        </p:spPr>
        <p:txBody>
          <a:bodyPr wrap="square">
            <a:spAutoFit/>
          </a:bodyPr>
          <a:lstStyle/>
          <a:p>
            <a:pPr algn="ctr" defTabSz="914381">
              <a:defRPr/>
            </a:pPr>
            <a:r>
              <a:rPr lang="fr-FR" sz="1200" b="1" dirty="0">
                <a:solidFill>
                  <a:prstClr val="black">
                    <a:lumMod val="75000"/>
                    <a:lumOff val="25000"/>
                  </a:prstClr>
                </a:solidFill>
                <a:latin typeface="Roboto Light" panose="02000000000000000000" pitchFamily="2" charset="0"/>
                <a:ea typeface="Roboto Light" panose="02000000000000000000" pitchFamily="2" charset="0"/>
              </a:rPr>
              <a:t>ADVANCED </a:t>
            </a:r>
            <a:br>
              <a:rPr lang="fr-FR" sz="1200" b="1" dirty="0">
                <a:solidFill>
                  <a:prstClr val="black">
                    <a:lumMod val="75000"/>
                    <a:lumOff val="25000"/>
                  </a:prstClr>
                </a:solidFill>
                <a:latin typeface="Roboto Light" panose="02000000000000000000" pitchFamily="2" charset="0"/>
                <a:ea typeface="Roboto Light" panose="02000000000000000000" pitchFamily="2" charset="0"/>
              </a:rPr>
            </a:br>
            <a:r>
              <a:rPr lang="fr-FR" sz="1200" b="1" dirty="0">
                <a:solidFill>
                  <a:prstClr val="black">
                    <a:lumMod val="75000"/>
                    <a:lumOff val="25000"/>
                  </a:prstClr>
                </a:solidFill>
                <a:latin typeface="Roboto Light" panose="02000000000000000000" pitchFamily="2" charset="0"/>
                <a:ea typeface="Roboto Light" panose="02000000000000000000" pitchFamily="2" charset="0"/>
              </a:rPr>
              <a:t>OPTIMIZER SERUM</a:t>
            </a:r>
          </a:p>
        </p:txBody>
      </p:sp>
      <p:sp>
        <p:nvSpPr>
          <p:cNvPr id="15" name="Rectangle 14">
            <a:extLst>
              <a:ext uri="{FF2B5EF4-FFF2-40B4-BE49-F238E27FC236}">
                <a16:creationId xmlns:a16="http://schemas.microsoft.com/office/drawing/2014/main" id="{4B8E634D-2760-2B04-EC84-44F67D41FBB1}"/>
              </a:ext>
            </a:extLst>
          </p:cNvPr>
          <p:cNvSpPr/>
          <p:nvPr/>
        </p:nvSpPr>
        <p:spPr>
          <a:xfrm>
            <a:off x="550452" y="1688407"/>
            <a:ext cx="1820240" cy="730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fr-FR" sz="1200" dirty="0">
                <a:solidFill>
                  <a:srgbClr val="FFFFFF"/>
                </a:solidFill>
                <a:latin typeface="Roboto Light" panose="02000000000000000000" pitchFamily="2" charset="0"/>
                <a:ea typeface="Roboto Light" panose="02000000000000000000" pitchFamily="2" charset="0"/>
              </a:rPr>
              <a:t>HYDRATANT</a:t>
            </a:r>
          </a:p>
        </p:txBody>
      </p:sp>
      <p:sp>
        <p:nvSpPr>
          <p:cNvPr id="16" name="Rectangle 15">
            <a:extLst>
              <a:ext uri="{FF2B5EF4-FFF2-40B4-BE49-F238E27FC236}">
                <a16:creationId xmlns:a16="http://schemas.microsoft.com/office/drawing/2014/main" id="{8B5E2FBE-1871-D402-F5E1-A1C7AE1C068B}"/>
              </a:ext>
            </a:extLst>
          </p:cNvPr>
          <p:cNvSpPr/>
          <p:nvPr/>
        </p:nvSpPr>
        <p:spPr>
          <a:xfrm>
            <a:off x="2327223" y="1682867"/>
            <a:ext cx="1880685" cy="730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fr-FR" sz="1200" dirty="0">
                <a:solidFill>
                  <a:srgbClr val="FFFFFF"/>
                </a:solidFill>
                <a:latin typeface="Roboto Light" panose="02000000000000000000" pitchFamily="2" charset="0"/>
                <a:ea typeface="Roboto Light" panose="02000000000000000000" pitchFamily="2" charset="0"/>
              </a:rPr>
              <a:t>RAFFERMISSANT</a:t>
            </a:r>
          </a:p>
        </p:txBody>
      </p:sp>
      <p:sp>
        <p:nvSpPr>
          <p:cNvPr id="17" name="Rectangle 16">
            <a:extLst>
              <a:ext uri="{FF2B5EF4-FFF2-40B4-BE49-F238E27FC236}">
                <a16:creationId xmlns:a16="http://schemas.microsoft.com/office/drawing/2014/main" id="{5822E753-B25B-E908-CC83-9E34FF7C5F9A}"/>
              </a:ext>
            </a:extLst>
          </p:cNvPr>
          <p:cNvSpPr/>
          <p:nvPr/>
        </p:nvSpPr>
        <p:spPr>
          <a:xfrm>
            <a:off x="4171230" y="1670424"/>
            <a:ext cx="1880686" cy="730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fr-FR" sz="1200" dirty="0">
                <a:solidFill>
                  <a:srgbClr val="FFFFFF"/>
                </a:solidFill>
                <a:latin typeface="Roboto Light" panose="02000000000000000000" pitchFamily="2" charset="0"/>
                <a:ea typeface="Roboto Light" panose="02000000000000000000" pitchFamily="2" charset="0"/>
              </a:rPr>
              <a:t>ANTI-AGE GLOBAL</a:t>
            </a:r>
          </a:p>
        </p:txBody>
      </p:sp>
      <p:pic>
        <p:nvPicPr>
          <p:cNvPr id="19" name="Picture 2">
            <a:extLst>
              <a:ext uri="{FF2B5EF4-FFF2-40B4-BE49-F238E27FC236}">
                <a16:creationId xmlns:a16="http://schemas.microsoft.com/office/drawing/2014/main" id="{5E4C126C-2B26-606A-75B6-6074083ED64B}"/>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27274" y="2767764"/>
            <a:ext cx="791309" cy="306131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436F5B4B-C363-D4A8-A1F7-579667513683}"/>
              </a:ext>
            </a:extLst>
          </p:cNvPr>
          <p:cNvSpPr/>
          <p:nvPr/>
        </p:nvSpPr>
        <p:spPr>
          <a:xfrm>
            <a:off x="11811" y="987145"/>
            <a:ext cx="12191519" cy="338554"/>
          </a:xfrm>
          <a:prstGeom prst="rect">
            <a:avLst/>
          </a:prstGeom>
        </p:spPr>
        <p:txBody>
          <a:bodyPr wrap="square">
            <a:spAutoFit/>
          </a:bodyPr>
          <a:lstStyle/>
          <a:p>
            <a:pPr algn="ctr" defTabSz="914381">
              <a:defRPr/>
            </a:pPr>
            <a:r>
              <a:rPr lang="fr-FR" sz="1600" i="1" dirty="0">
                <a:solidFill>
                  <a:prstClr val="black"/>
                </a:solidFill>
                <a:latin typeface="Roboto Light" panose="02000000000000000000" pitchFamily="2" charset="0"/>
                <a:ea typeface="Roboto Light" panose="02000000000000000000" pitchFamily="2" charset="0"/>
              </a:rPr>
              <a:t>Des sérums pour une action en profondeur et des résultats optimisés</a:t>
            </a:r>
          </a:p>
        </p:txBody>
      </p:sp>
      <p:pic>
        <p:nvPicPr>
          <p:cNvPr id="22" name="Picture 6">
            <a:extLst>
              <a:ext uri="{FF2B5EF4-FFF2-40B4-BE49-F238E27FC236}">
                <a16:creationId xmlns:a16="http://schemas.microsoft.com/office/drawing/2014/main" id="{665B5F8C-CBCB-B01A-A5D0-743E686E6806}"/>
              </a:ext>
            </a:extLst>
          </p:cNvPr>
          <p:cNvPicPr>
            <a:picLocks noChangeAspect="1" noChangeArrowheads="1"/>
          </p:cNvPicPr>
          <p:nvPr/>
        </p:nvPicPr>
        <p:blipFill rotWithShape="1">
          <a:blip r:embed="rId5" cstate="print">
            <a:alphaModFix/>
            <a:extLst>
              <a:ext uri="{28A0092B-C50C-407E-A947-70E740481C1C}">
                <a14:useLocalDpi xmlns:a14="http://schemas.microsoft.com/office/drawing/2010/main"/>
              </a:ext>
            </a:extLst>
          </a:blip>
          <a:srcRect l="33016" t="17048" r="32000" b="6932"/>
          <a:stretch/>
        </p:blipFill>
        <p:spPr bwMode="auto">
          <a:xfrm>
            <a:off x="4151920" y="2824649"/>
            <a:ext cx="921733" cy="300442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4F3A2747-CC23-41E8-F0EE-7F35B4315C28}"/>
              </a:ext>
            </a:extLst>
          </p:cNvPr>
          <p:cNvPicPr>
            <a:picLocks noChangeAspect="1" noChangeArrowheads="1"/>
          </p:cNvPicPr>
          <p:nvPr/>
        </p:nvPicPr>
        <p:blipFill>
          <a:blip r:embed="rId6">
            <a:alphaModFix/>
            <a:extLst>
              <a:ext uri="{28A0092B-C50C-407E-A947-70E740481C1C}">
                <a14:useLocalDpi xmlns:a14="http://schemas.microsoft.com/office/drawing/2010/main"/>
              </a:ext>
            </a:extLst>
          </a:blip>
          <a:srcRect/>
          <a:stretch>
            <a:fillRect/>
          </a:stretch>
        </p:blipFill>
        <p:spPr bwMode="auto">
          <a:xfrm>
            <a:off x="2123452" y="2779097"/>
            <a:ext cx="849968" cy="3128716"/>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423E5FBF-37C3-DC65-0650-2763751AADB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233167" y="3650293"/>
            <a:ext cx="588527" cy="807434"/>
          </a:xfrm>
          <a:prstGeom prst="rect">
            <a:avLst/>
          </a:prstGeom>
        </p:spPr>
      </p:pic>
      <p:sp>
        <p:nvSpPr>
          <p:cNvPr id="3" name="ZoneTexte 2">
            <a:extLst>
              <a:ext uri="{FF2B5EF4-FFF2-40B4-BE49-F238E27FC236}">
                <a16:creationId xmlns:a16="http://schemas.microsoft.com/office/drawing/2014/main" id="{B2839483-A4E4-D0F8-14B8-D69B9B0CE6CF}"/>
              </a:ext>
            </a:extLst>
          </p:cNvPr>
          <p:cNvSpPr txBox="1"/>
          <p:nvPr/>
        </p:nvSpPr>
        <p:spPr>
          <a:xfrm>
            <a:off x="547616" y="3209724"/>
            <a:ext cx="2049549" cy="461665"/>
          </a:xfrm>
          <a:prstGeom prst="rect">
            <a:avLst/>
          </a:prstGeom>
          <a:noFill/>
        </p:spPr>
        <p:txBody>
          <a:bodyPr wrap="square" rtlCol="0">
            <a:spAutoFit/>
          </a:bodyPr>
          <a:lstStyle/>
          <a:p>
            <a:pPr algn="ctr" defTabSz="914446"/>
            <a:r>
              <a:rPr lang="fr-FR" sz="1200" dirty="0">
                <a:solidFill>
                  <a:prstClr val="black">
                    <a:lumMod val="75000"/>
                    <a:lumOff val="25000"/>
                  </a:prstClr>
                </a:solidFill>
                <a:latin typeface="Roboto Light" panose="02000000000000000000" pitchFamily="2" charset="0"/>
                <a:ea typeface="Roboto Light" panose="02000000000000000000" pitchFamily="2" charset="0"/>
              </a:rPr>
              <a:t>Acide </a:t>
            </a:r>
            <a:br>
              <a:rPr lang="fr-FR" sz="1200" dirty="0">
                <a:solidFill>
                  <a:prstClr val="black">
                    <a:lumMod val="75000"/>
                    <a:lumOff val="25000"/>
                  </a:prstClr>
                </a:solidFill>
                <a:latin typeface="Roboto Light" panose="02000000000000000000" pitchFamily="2" charset="0"/>
                <a:ea typeface="Roboto Light" panose="02000000000000000000" pitchFamily="2" charset="0"/>
              </a:rPr>
            </a:br>
            <a:r>
              <a:rPr lang="fr-FR" sz="1200" dirty="0">
                <a:solidFill>
                  <a:prstClr val="black">
                    <a:lumMod val="75000"/>
                    <a:lumOff val="25000"/>
                  </a:prstClr>
                </a:solidFill>
                <a:latin typeface="Roboto Light" panose="02000000000000000000" pitchFamily="2" charset="0"/>
                <a:ea typeface="Roboto Light" panose="02000000000000000000" pitchFamily="2" charset="0"/>
              </a:rPr>
              <a:t>hyaluronique</a:t>
            </a:r>
          </a:p>
        </p:txBody>
      </p:sp>
      <p:sp>
        <p:nvSpPr>
          <p:cNvPr id="27" name="Rectangle 26">
            <a:extLst>
              <a:ext uri="{FF2B5EF4-FFF2-40B4-BE49-F238E27FC236}">
                <a16:creationId xmlns:a16="http://schemas.microsoft.com/office/drawing/2014/main" id="{91109ADE-B42C-D064-226F-FF7ECC494F31}"/>
              </a:ext>
            </a:extLst>
          </p:cNvPr>
          <p:cNvSpPr/>
          <p:nvPr/>
        </p:nvSpPr>
        <p:spPr>
          <a:xfrm>
            <a:off x="3111814" y="3189912"/>
            <a:ext cx="896400" cy="461665"/>
          </a:xfrm>
          <a:prstGeom prst="rect">
            <a:avLst/>
          </a:prstGeom>
        </p:spPr>
        <p:txBody>
          <a:bodyPr wrap="none">
            <a:spAutoFit/>
          </a:bodyPr>
          <a:lstStyle/>
          <a:p>
            <a:pPr algn="ctr" defTabSz="914446"/>
            <a:r>
              <a:rPr lang="fr-FR" sz="1200" dirty="0">
                <a:solidFill>
                  <a:srgbClr val="565655"/>
                </a:solidFill>
                <a:latin typeface="Roboto Light" panose="02000000000000000000" pitchFamily="2" charset="0"/>
                <a:ea typeface="Roboto Light" panose="02000000000000000000" pitchFamily="2" charset="0"/>
              </a:rPr>
              <a:t>Peptides</a:t>
            </a:r>
          </a:p>
          <a:p>
            <a:pPr algn="ctr" defTabSz="914446"/>
            <a:r>
              <a:rPr lang="fr-FR" sz="1200" dirty="0">
                <a:solidFill>
                  <a:srgbClr val="565655"/>
                </a:solidFill>
                <a:latin typeface="Roboto Light" panose="02000000000000000000" pitchFamily="2" charset="0"/>
                <a:ea typeface="Roboto Light" panose="02000000000000000000" pitchFamily="2" charset="0"/>
              </a:rPr>
              <a:t> d’hibiscus</a:t>
            </a:r>
          </a:p>
        </p:txBody>
      </p:sp>
      <p:sp>
        <p:nvSpPr>
          <p:cNvPr id="28" name="Rectangle 27">
            <a:extLst>
              <a:ext uri="{FF2B5EF4-FFF2-40B4-BE49-F238E27FC236}">
                <a16:creationId xmlns:a16="http://schemas.microsoft.com/office/drawing/2014/main" id="{DFCDE430-5C08-6B95-3D09-C4451B733B86}"/>
              </a:ext>
            </a:extLst>
          </p:cNvPr>
          <p:cNvSpPr/>
          <p:nvPr/>
        </p:nvSpPr>
        <p:spPr>
          <a:xfrm>
            <a:off x="3109095" y="4376853"/>
            <a:ext cx="853119" cy="276999"/>
          </a:xfrm>
          <a:prstGeom prst="rect">
            <a:avLst/>
          </a:prstGeom>
        </p:spPr>
        <p:txBody>
          <a:bodyPr wrap="none">
            <a:spAutoFit/>
          </a:bodyPr>
          <a:lstStyle/>
          <a:p>
            <a:pPr algn="ctr" defTabSz="914446"/>
            <a:r>
              <a:rPr lang="fr-FR" sz="1200" dirty="0">
                <a:solidFill>
                  <a:srgbClr val="565655"/>
                </a:solidFill>
                <a:latin typeface="Roboto Light" panose="02000000000000000000" pitchFamily="2" charset="0"/>
                <a:ea typeface="Roboto Light" panose="02000000000000000000" pitchFamily="2" charset="0"/>
              </a:rPr>
              <a:t>Collagène</a:t>
            </a:r>
          </a:p>
        </p:txBody>
      </p:sp>
      <p:sp>
        <p:nvSpPr>
          <p:cNvPr id="35" name="ZoneTexte 34">
            <a:extLst>
              <a:ext uri="{FF2B5EF4-FFF2-40B4-BE49-F238E27FC236}">
                <a16:creationId xmlns:a16="http://schemas.microsoft.com/office/drawing/2014/main" id="{12D4FAF0-9384-A73A-6AFA-CF09269B0794}"/>
              </a:ext>
            </a:extLst>
          </p:cNvPr>
          <p:cNvSpPr txBox="1"/>
          <p:nvPr/>
        </p:nvSpPr>
        <p:spPr>
          <a:xfrm>
            <a:off x="4793392" y="3189911"/>
            <a:ext cx="1404984" cy="461665"/>
          </a:xfrm>
          <a:prstGeom prst="rect">
            <a:avLst/>
          </a:prstGeom>
          <a:noFill/>
        </p:spPr>
        <p:txBody>
          <a:bodyPr wrap="square" rtlCol="0">
            <a:spAutoFit/>
          </a:bodyPr>
          <a:lstStyle/>
          <a:p>
            <a:pPr algn="ctr" defTabSz="914446"/>
            <a:r>
              <a:rPr lang="fr-FR" sz="1200" dirty="0">
                <a:solidFill>
                  <a:srgbClr val="565655"/>
                </a:solidFill>
                <a:latin typeface="Roboto Light" panose="02000000000000000000" pitchFamily="2" charset="0"/>
                <a:ea typeface="Roboto Light" panose="02000000000000000000" pitchFamily="2" charset="0"/>
              </a:rPr>
              <a:t>Complexe </a:t>
            </a:r>
          </a:p>
          <a:p>
            <a:pPr algn="ctr" defTabSz="914446"/>
            <a:r>
              <a:rPr lang="fr-FR" sz="1200" dirty="0" err="1">
                <a:solidFill>
                  <a:srgbClr val="565655"/>
                </a:solidFill>
                <a:latin typeface="Roboto Light" panose="02000000000000000000" pitchFamily="2" charset="0"/>
                <a:ea typeface="Roboto Light" panose="02000000000000000000" pitchFamily="2" charset="0"/>
              </a:rPr>
              <a:t>Cell</a:t>
            </a:r>
            <a:r>
              <a:rPr lang="fr-FR" sz="1200" dirty="0">
                <a:solidFill>
                  <a:srgbClr val="565655"/>
                </a:solidFill>
                <a:latin typeface="Roboto Light" panose="02000000000000000000" pitchFamily="2" charset="0"/>
                <a:ea typeface="Roboto Light" panose="02000000000000000000" pitchFamily="2" charset="0"/>
              </a:rPr>
              <a:t>-Energy</a:t>
            </a:r>
          </a:p>
        </p:txBody>
      </p:sp>
      <p:sp>
        <p:nvSpPr>
          <p:cNvPr id="9" name="Rectangle 8">
            <a:extLst>
              <a:ext uri="{FF2B5EF4-FFF2-40B4-BE49-F238E27FC236}">
                <a16:creationId xmlns:a16="http://schemas.microsoft.com/office/drawing/2014/main" id="{2C22758A-043A-6573-0CBD-362F10E1C0A5}"/>
              </a:ext>
            </a:extLst>
          </p:cNvPr>
          <p:cNvSpPr/>
          <p:nvPr/>
        </p:nvSpPr>
        <p:spPr>
          <a:xfrm>
            <a:off x="4089180" y="6220516"/>
            <a:ext cx="1880686" cy="461665"/>
          </a:xfrm>
          <a:prstGeom prst="rect">
            <a:avLst/>
          </a:prstGeom>
        </p:spPr>
        <p:txBody>
          <a:bodyPr wrap="square">
            <a:spAutoFit/>
          </a:bodyPr>
          <a:lstStyle/>
          <a:p>
            <a:pPr algn="ctr" defTabSz="914381">
              <a:defRPr/>
            </a:pPr>
            <a:r>
              <a:rPr lang="fr-FR" sz="1200" b="1" dirty="0">
                <a:solidFill>
                  <a:prstClr val="black">
                    <a:lumMod val="75000"/>
                    <a:lumOff val="25000"/>
                  </a:prstClr>
                </a:solidFill>
                <a:latin typeface="Roboto Light" panose="02000000000000000000" pitchFamily="2" charset="0"/>
                <a:ea typeface="Roboto Light" panose="02000000000000000000" pitchFamily="2" charset="0"/>
              </a:rPr>
              <a:t>CELLULAR CODE </a:t>
            </a:r>
          </a:p>
          <a:p>
            <a:pPr algn="ctr" defTabSz="914381">
              <a:defRPr/>
            </a:pPr>
            <a:r>
              <a:rPr lang="fr-FR" sz="1200" b="1" dirty="0">
                <a:solidFill>
                  <a:prstClr val="black">
                    <a:lumMod val="75000"/>
                    <a:lumOff val="25000"/>
                  </a:prstClr>
                </a:solidFill>
                <a:latin typeface="Roboto Light" panose="02000000000000000000" pitchFamily="2" charset="0"/>
                <a:ea typeface="Roboto Light" panose="02000000000000000000" pitchFamily="2" charset="0"/>
              </a:rPr>
              <a:t>SERUM </a:t>
            </a:r>
          </a:p>
        </p:txBody>
      </p:sp>
      <p:pic>
        <p:nvPicPr>
          <p:cNvPr id="34" name="Image 33" descr="Une image contenant fleur, plante, sombre&#10;&#10;Description générée automatiquement">
            <a:extLst>
              <a:ext uri="{FF2B5EF4-FFF2-40B4-BE49-F238E27FC236}">
                <a16:creationId xmlns:a16="http://schemas.microsoft.com/office/drawing/2014/main" id="{57799B94-39E1-32C3-FCC7-B70C6BCF377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78391" y="3713723"/>
            <a:ext cx="805066" cy="536710"/>
          </a:xfrm>
          <a:prstGeom prst="rect">
            <a:avLst/>
          </a:prstGeom>
        </p:spPr>
      </p:pic>
      <p:pic>
        <p:nvPicPr>
          <p:cNvPr id="46" name="Image 45" descr="Une image contenant graphiques vectoriels&#10;&#10;Description générée automatiquement">
            <a:extLst>
              <a:ext uri="{FF2B5EF4-FFF2-40B4-BE49-F238E27FC236}">
                <a16:creationId xmlns:a16="http://schemas.microsoft.com/office/drawing/2014/main" id="{5DB842DB-18CE-B9F9-F79D-D0B60284A40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285171" y="4644099"/>
            <a:ext cx="442553" cy="607164"/>
          </a:xfrm>
          <a:prstGeom prst="rect">
            <a:avLst/>
          </a:prstGeom>
        </p:spPr>
      </p:pic>
      <p:grpSp>
        <p:nvGrpSpPr>
          <p:cNvPr id="30" name="Groupe 29">
            <a:extLst>
              <a:ext uri="{FF2B5EF4-FFF2-40B4-BE49-F238E27FC236}">
                <a16:creationId xmlns:a16="http://schemas.microsoft.com/office/drawing/2014/main" id="{888144C5-0293-7FAE-6398-4F108B0312CA}"/>
              </a:ext>
            </a:extLst>
          </p:cNvPr>
          <p:cNvGrpSpPr/>
          <p:nvPr/>
        </p:nvGrpSpPr>
        <p:grpSpPr>
          <a:xfrm>
            <a:off x="6000992" y="1663636"/>
            <a:ext cx="2023482" cy="4214597"/>
            <a:chOff x="8974926" y="2514471"/>
            <a:chExt cx="3035223" cy="6321897"/>
          </a:xfrm>
        </p:grpSpPr>
        <p:sp>
          <p:nvSpPr>
            <p:cNvPr id="18" name="Rectangle 17">
              <a:extLst>
                <a:ext uri="{FF2B5EF4-FFF2-40B4-BE49-F238E27FC236}">
                  <a16:creationId xmlns:a16="http://schemas.microsoft.com/office/drawing/2014/main" id="{7F9594B8-6748-D277-8BEE-0A48B79E76E5}"/>
                </a:ext>
              </a:extLst>
            </p:cNvPr>
            <p:cNvSpPr/>
            <p:nvPr/>
          </p:nvSpPr>
          <p:spPr>
            <a:xfrm>
              <a:off x="9011286" y="2514471"/>
              <a:ext cx="2986035" cy="1096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1">
                <a:defRPr/>
              </a:pPr>
              <a:r>
                <a:rPr lang="fr-FR" sz="1200" dirty="0">
                  <a:solidFill>
                    <a:srgbClr val="FFFFFF"/>
                  </a:solidFill>
                  <a:latin typeface="Roboto Light" panose="02000000000000000000" pitchFamily="2" charset="0"/>
                  <a:ea typeface="Roboto Light" panose="02000000000000000000" pitchFamily="2" charset="0"/>
                </a:rPr>
                <a:t>PREVENTION &amp;</a:t>
              </a:r>
              <a:br>
                <a:rPr lang="fr-FR" sz="1200" dirty="0">
                  <a:solidFill>
                    <a:srgbClr val="FFFFFF"/>
                  </a:solidFill>
                  <a:latin typeface="Roboto Light" panose="02000000000000000000" pitchFamily="2" charset="0"/>
                  <a:ea typeface="Roboto Light" panose="02000000000000000000" pitchFamily="2" charset="0"/>
                </a:rPr>
              </a:br>
              <a:r>
                <a:rPr lang="fr-FR" sz="1200" dirty="0">
                  <a:solidFill>
                    <a:srgbClr val="FFFFFF"/>
                  </a:solidFill>
                  <a:latin typeface="Roboto Light" panose="02000000000000000000" pitchFamily="2" charset="0"/>
                  <a:ea typeface="Roboto Light" panose="02000000000000000000" pitchFamily="2" charset="0"/>
                </a:rPr>
                <a:t>REPARATION ANTI-AGE </a:t>
              </a:r>
            </a:p>
          </p:txBody>
        </p:sp>
        <p:pic>
          <p:nvPicPr>
            <p:cNvPr id="24" name="Image 23" descr="Une image contenant plante, arbre&#10;&#10;Description générée automatiquement">
              <a:extLst>
                <a:ext uri="{FF2B5EF4-FFF2-40B4-BE49-F238E27FC236}">
                  <a16:creationId xmlns:a16="http://schemas.microsoft.com/office/drawing/2014/main" id="{BDDC917E-5184-35C6-3A2E-F8D5EE96576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36422" y="5708605"/>
              <a:ext cx="568679" cy="1133678"/>
            </a:xfrm>
            <a:prstGeom prst="rect">
              <a:avLst/>
            </a:prstGeom>
          </p:spPr>
        </p:pic>
        <p:sp>
          <p:nvSpPr>
            <p:cNvPr id="25" name="ZoneTexte 24">
              <a:extLst>
                <a:ext uri="{FF2B5EF4-FFF2-40B4-BE49-F238E27FC236}">
                  <a16:creationId xmlns:a16="http://schemas.microsoft.com/office/drawing/2014/main" id="{9776D5E5-3CC6-731B-26C6-6BB32E2FD05C}"/>
                </a:ext>
              </a:extLst>
            </p:cNvPr>
            <p:cNvSpPr txBox="1"/>
            <p:nvPr/>
          </p:nvSpPr>
          <p:spPr>
            <a:xfrm>
              <a:off x="10058679" y="4661250"/>
              <a:ext cx="1951470" cy="969497"/>
            </a:xfrm>
            <a:prstGeom prst="rect">
              <a:avLst/>
            </a:prstGeom>
            <a:noFill/>
          </p:spPr>
          <p:txBody>
            <a:bodyPr wrap="square" rtlCol="0">
              <a:spAutoFit/>
            </a:bodyPr>
            <a:lstStyle/>
            <a:p>
              <a:pPr algn="ctr" defTabSz="914446"/>
              <a:r>
                <a:rPr lang="fr-FR" sz="1200" dirty="0">
                  <a:solidFill>
                    <a:srgbClr val="111111"/>
                  </a:solidFill>
                  <a:latin typeface="Roboto Light" panose="02000000000000000000" pitchFamily="2" charset="0"/>
                  <a:ea typeface="Roboto Light" panose="02000000000000000000" pitchFamily="2" charset="0"/>
                </a:rPr>
                <a:t>Peptides </a:t>
              </a:r>
              <a:br>
                <a:rPr lang="fr-FR" sz="1200" dirty="0">
                  <a:solidFill>
                    <a:srgbClr val="111111"/>
                  </a:solidFill>
                  <a:latin typeface="Roboto Light" panose="02000000000000000000" pitchFamily="2" charset="0"/>
                  <a:ea typeface="Roboto Light" panose="02000000000000000000" pitchFamily="2" charset="0"/>
                </a:rPr>
              </a:br>
              <a:r>
                <a:rPr lang="fr-FR" sz="1200" dirty="0">
                  <a:solidFill>
                    <a:srgbClr val="111111"/>
                  </a:solidFill>
                  <a:latin typeface="Roboto Light" panose="02000000000000000000" pitchFamily="2" charset="0"/>
                  <a:ea typeface="Roboto Light" panose="02000000000000000000" pitchFamily="2" charset="0"/>
                </a:rPr>
                <a:t>de bourgeons </a:t>
              </a:r>
              <a:br>
                <a:rPr lang="fr-FR" sz="1200" dirty="0">
                  <a:solidFill>
                    <a:srgbClr val="111111"/>
                  </a:solidFill>
                  <a:latin typeface="Roboto Light" panose="02000000000000000000" pitchFamily="2" charset="0"/>
                  <a:ea typeface="Roboto Light" panose="02000000000000000000" pitchFamily="2" charset="0"/>
                </a:rPr>
              </a:br>
              <a:r>
                <a:rPr lang="fr-FR" sz="1200" dirty="0">
                  <a:solidFill>
                    <a:srgbClr val="111111"/>
                  </a:solidFill>
                  <a:latin typeface="Roboto Light" panose="02000000000000000000" pitchFamily="2" charset="0"/>
                  <a:ea typeface="Roboto Light" panose="02000000000000000000" pitchFamily="2" charset="0"/>
                </a:rPr>
                <a:t>de hêtre et soja</a:t>
              </a:r>
            </a:p>
          </p:txBody>
        </p:sp>
        <p:pic>
          <p:nvPicPr>
            <p:cNvPr id="32" name="Image 31" descr="Une image contenant alimentation, intérieur, blanc, sauce&#10;&#10;Description générée automatiquement">
              <a:extLst>
                <a:ext uri="{FF2B5EF4-FFF2-40B4-BE49-F238E27FC236}">
                  <a16:creationId xmlns:a16="http://schemas.microsoft.com/office/drawing/2014/main" id="{FB9369E7-E7B4-9C23-D1AE-BFC69EE23A7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891158" y="6161342"/>
              <a:ext cx="879269" cy="499967"/>
            </a:xfrm>
            <a:prstGeom prst="rect">
              <a:avLst/>
            </a:prstGeom>
          </p:spPr>
        </p:pic>
        <p:pic>
          <p:nvPicPr>
            <p:cNvPr id="29" name="Image 28" descr="Une image contenant texte&#10;&#10;Description générée automatiquement">
              <a:extLst>
                <a:ext uri="{FF2B5EF4-FFF2-40B4-BE49-F238E27FC236}">
                  <a16:creationId xmlns:a16="http://schemas.microsoft.com/office/drawing/2014/main" id="{C68B1858-F7F4-D047-A56C-6B10E85301F5}"/>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8974926" y="4346539"/>
              <a:ext cx="1481301" cy="4489829"/>
            </a:xfrm>
            <a:prstGeom prst="rect">
              <a:avLst/>
            </a:prstGeom>
          </p:spPr>
        </p:pic>
      </p:grpSp>
      <p:grpSp>
        <p:nvGrpSpPr>
          <p:cNvPr id="38" name="Groupe 37">
            <a:extLst>
              <a:ext uri="{FF2B5EF4-FFF2-40B4-BE49-F238E27FC236}">
                <a16:creationId xmlns:a16="http://schemas.microsoft.com/office/drawing/2014/main" id="{F74AC55F-D9E7-2A39-A3F3-4AF3912407AF}"/>
              </a:ext>
            </a:extLst>
          </p:cNvPr>
          <p:cNvGrpSpPr/>
          <p:nvPr/>
        </p:nvGrpSpPr>
        <p:grpSpPr>
          <a:xfrm>
            <a:off x="8005272" y="1788613"/>
            <a:ext cx="1985210" cy="4108577"/>
            <a:chOff x="11877107" y="2527098"/>
            <a:chExt cx="2977816" cy="6162867"/>
          </a:xfrm>
        </p:grpSpPr>
        <p:pic>
          <p:nvPicPr>
            <p:cNvPr id="40" name="Image 39" descr="Une image contenant intérieur, fermer&#10;&#10;Description générée automatiquement">
              <a:extLst>
                <a:ext uri="{FF2B5EF4-FFF2-40B4-BE49-F238E27FC236}">
                  <a16:creationId xmlns:a16="http://schemas.microsoft.com/office/drawing/2014/main" id="{DED6B4C7-97D2-E1BE-E92C-72F0679FC0A0}"/>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9006" b="89984" l="9962" r="89984">
                          <a14:foregroundMark x1="38503" y1="60703" x2="38503" y2="60703"/>
                          <a14:foregroundMark x1="61335" y1="42286" x2="65051" y2="47294"/>
                          <a14:foregroundMark x1="64777" y1="54566" x2="64513" y2="61551"/>
                          <a14:foregroundMark x1="65051" y1="47294" x2="64881" y2="51787"/>
                          <a14:foregroundMark x1="65159" y1="55614" x2="64351" y2="76131"/>
                          <a14:foregroundMark x1="49435" y1="9006" x2="49435" y2="9006"/>
                          <a14:foregroundMark x1="65267" y1="78635" x2="64782" y2="82553"/>
                          <a14:foregroundMark x1="65734" y1="64152" x2="65582" y2="66194"/>
                          <a14:foregroundMark x1="64512" y1="54566" x2="64826" y2="67499"/>
                          <a14:foregroundMark x1="64297" y1="45718" x2="64444" y2="51787"/>
                          <a14:foregroundMark x1="65242" y1="54566" x2="64977" y2="65003"/>
                          <a14:foregroundMark x1="65431" y1="47136" x2="65313" y2="51787"/>
                          <a14:foregroundMark x1="65379" y1="54566" x2="65582" y2="64492"/>
                          <a14:foregroundMark x1="65280" y1="49745" x2="65322" y2="51787"/>
                          <a14:backgroundMark x1="49381" y1="8926" x2="49381" y2="8926"/>
                          <a14:backgroundMark x1="66263" y1="51787" x2="66263" y2="54566"/>
                        </a14:backgroundRemoval>
                      </a14:imgEffect>
                    </a14:imgLayer>
                  </a14:imgProps>
                </a:ext>
                <a:ext uri="{28A0092B-C50C-407E-A947-70E740481C1C}">
                  <a14:useLocalDpi xmlns:a14="http://schemas.microsoft.com/office/drawing/2010/main"/>
                </a:ext>
              </a:extLst>
            </a:blip>
            <a:srcRect l="30579" t="8425" r="32339" b="8345"/>
            <a:stretch/>
          </p:blipFill>
          <p:spPr>
            <a:xfrm>
              <a:off x="11967653" y="4383336"/>
              <a:ext cx="1439022" cy="4306629"/>
            </a:xfrm>
            <a:prstGeom prst="rect">
              <a:avLst/>
            </a:prstGeom>
          </p:spPr>
        </p:pic>
        <p:pic>
          <p:nvPicPr>
            <p:cNvPr id="42" name="Image 41">
              <a:extLst>
                <a:ext uri="{FF2B5EF4-FFF2-40B4-BE49-F238E27FC236}">
                  <a16:creationId xmlns:a16="http://schemas.microsoft.com/office/drawing/2014/main" id="{53926FD2-733B-BFDE-0125-B80F6D8DAFD6}"/>
                </a:ext>
              </a:extLst>
            </p:cNvPr>
            <p:cNvPicPr>
              <a:picLocks noChangeAspect="1"/>
            </p:cNvPicPr>
            <p:nvPr/>
          </p:nvPicPr>
          <p:blipFill>
            <a:blip r:embed="rId15"/>
            <a:stretch>
              <a:fillRect/>
            </a:stretch>
          </p:blipFill>
          <p:spPr>
            <a:xfrm>
              <a:off x="13588684" y="7686339"/>
              <a:ext cx="994622" cy="900788"/>
            </a:xfrm>
            <a:prstGeom prst="ellipse">
              <a:avLst/>
            </a:prstGeom>
          </p:spPr>
        </p:pic>
        <p:sp>
          <p:nvSpPr>
            <p:cNvPr id="43" name="Rectangle 42">
              <a:extLst>
                <a:ext uri="{FF2B5EF4-FFF2-40B4-BE49-F238E27FC236}">
                  <a16:creationId xmlns:a16="http://schemas.microsoft.com/office/drawing/2014/main" id="{76DAB9D2-3C22-5AA1-510A-AA811FF18B3A}"/>
                </a:ext>
              </a:extLst>
            </p:cNvPr>
            <p:cNvSpPr/>
            <p:nvPr/>
          </p:nvSpPr>
          <p:spPr>
            <a:xfrm>
              <a:off x="11877107" y="2527098"/>
              <a:ext cx="2821020" cy="1096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1">
                <a:defRPr/>
              </a:pPr>
              <a:r>
                <a:rPr lang="fr-FR" sz="1200" dirty="0">
                  <a:solidFill>
                    <a:srgbClr val="FFFFFF"/>
                  </a:solidFill>
                  <a:latin typeface="Roboto Light" panose="02000000000000000000" pitchFamily="2" charset="0"/>
                  <a:ea typeface="Roboto Light" panose="02000000000000000000" pitchFamily="2" charset="0"/>
                </a:rPr>
                <a:t>ANTI AGE - ECLAT </a:t>
              </a:r>
            </a:p>
            <a:p>
              <a:pPr algn="ctr" defTabSz="914381">
                <a:defRPr/>
              </a:pPr>
              <a:r>
                <a:rPr lang="fr-FR" sz="1200" dirty="0">
                  <a:solidFill>
                    <a:srgbClr val="FFFFFF"/>
                  </a:solidFill>
                  <a:latin typeface="Roboto Light" panose="02000000000000000000" pitchFamily="2" charset="0"/>
                  <a:ea typeface="Roboto Light" panose="02000000000000000000" pitchFamily="2" charset="0"/>
                </a:rPr>
                <a:t>UNIFORMITE DU TEINT</a:t>
              </a:r>
            </a:p>
          </p:txBody>
        </p:sp>
        <p:sp>
          <p:nvSpPr>
            <p:cNvPr id="31" name="ZoneTexte 30">
              <a:extLst>
                <a:ext uri="{FF2B5EF4-FFF2-40B4-BE49-F238E27FC236}">
                  <a16:creationId xmlns:a16="http://schemas.microsoft.com/office/drawing/2014/main" id="{76CFFD95-D98D-6AFD-42B9-E5A2B2694E48}"/>
                </a:ext>
              </a:extLst>
            </p:cNvPr>
            <p:cNvSpPr txBox="1"/>
            <p:nvPr/>
          </p:nvSpPr>
          <p:spPr>
            <a:xfrm>
              <a:off x="13264621" y="4483224"/>
              <a:ext cx="1590302" cy="1246496"/>
            </a:xfrm>
            <a:prstGeom prst="rect">
              <a:avLst/>
            </a:prstGeom>
            <a:noFill/>
          </p:spPr>
          <p:txBody>
            <a:bodyPr wrap="square" rtlCol="0">
              <a:spAutoFit/>
            </a:bodyPr>
            <a:lstStyle/>
            <a:p>
              <a:pPr algn="ctr" defTabSz="914446"/>
              <a:r>
                <a:rPr lang="fr-FR" sz="1200" dirty="0">
                  <a:solidFill>
                    <a:srgbClr val="111111"/>
                  </a:solidFill>
                  <a:latin typeface="Roboto Light" panose="02000000000000000000" pitchFamily="2" charset="0"/>
                  <a:ea typeface="Roboto Light" panose="02000000000000000000" pitchFamily="2" charset="0"/>
                </a:rPr>
                <a:t>Cellules natives  grenade &amp; curcuma</a:t>
              </a:r>
            </a:p>
          </p:txBody>
        </p:sp>
      </p:grpSp>
      <p:grpSp>
        <p:nvGrpSpPr>
          <p:cNvPr id="37" name="Groupe 36">
            <a:extLst>
              <a:ext uri="{FF2B5EF4-FFF2-40B4-BE49-F238E27FC236}">
                <a16:creationId xmlns:a16="http://schemas.microsoft.com/office/drawing/2014/main" id="{BC800AF7-7C25-8E25-58CF-F20C214DE79A}"/>
              </a:ext>
            </a:extLst>
          </p:cNvPr>
          <p:cNvGrpSpPr/>
          <p:nvPr/>
        </p:nvGrpSpPr>
        <p:grpSpPr>
          <a:xfrm>
            <a:off x="9930743" y="1804040"/>
            <a:ext cx="2228606" cy="4255347"/>
            <a:chOff x="14769778" y="2536446"/>
            <a:chExt cx="3342910" cy="6383021"/>
          </a:xfrm>
        </p:grpSpPr>
        <p:sp>
          <p:nvSpPr>
            <p:cNvPr id="47" name="Rectangle 46">
              <a:extLst>
                <a:ext uri="{FF2B5EF4-FFF2-40B4-BE49-F238E27FC236}">
                  <a16:creationId xmlns:a16="http://schemas.microsoft.com/office/drawing/2014/main" id="{2A267678-19C4-43AC-BC61-3719AA65C36C}"/>
                </a:ext>
              </a:extLst>
            </p:cNvPr>
            <p:cNvSpPr/>
            <p:nvPr/>
          </p:nvSpPr>
          <p:spPr>
            <a:xfrm>
              <a:off x="14796552" y="2536446"/>
              <a:ext cx="2821020" cy="1096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1">
                <a:defRPr/>
              </a:pPr>
              <a:r>
                <a:rPr lang="fr-FR" sz="1200" dirty="0">
                  <a:solidFill>
                    <a:srgbClr val="FFFFFF"/>
                  </a:solidFill>
                  <a:latin typeface="Roboto Light" panose="02000000000000000000" pitchFamily="2" charset="0"/>
                  <a:ea typeface="Roboto Light" panose="02000000000000000000" pitchFamily="2" charset="0"/>
                </a:rPr>
                <a:t>DÉSTRESSANT, LISSANT</a:t>
              </a:r>
            </a:p>
            <a:p>
              <a:pPr algn="ctr" defTabSz="914381">
                <a:defRPr/>
              </a:pPr>
              <a:r>
                <a:rPr lang="fr-FR" sz="1200" dirty="0">
                  <a:solidFill>
                    <a:srgbClr val="FFFFFF"/>
                  </a:solidFill>
                  <a:latin typeface="Roboto Light" panose="02000000000000000000" pitchFamily="2" charset="0"/>
                  <a:ea typeface="Roboto Light" panose="02000000000000000000" pitchFamily="2" charset="0"/>
                </a:rPr>
                <a:t>RÉ-HARMONISANT</a:t>
              </a:r>
            </a:p>
          </p:txBody>
        </p:sp>
        <p:sp>
          <p:nvSpPr>
            <p:cNvPr id="50" name="ZoneTexte 49">
              <a:extLst>
                <a:ext uri="{FF2B5EF4-FFF2-40B4-BE49-F238E27FC236}">
                  <a16:creationId xmlns:a16="http://schemas.microsoft.com/office/drawing/2014/main" id="{5495AE8C-8766-493F-9C1D-B3C41A61F2C6}"/>
                </a:ext>
              </a:extLst>
            </p:cNvPr>
            <p:cNvSpPr txBox="1"/>
            <p:nvPr/>
          </p:nvSpPr>
          <p:spPr>
            <a:xfrm>
              <a:off x="16216601" y="6135684"/>
              <a:ext cx="1835282" cy="692497"/>
            </a:xfrm>
            <a:prstGeom prst="rect">
              <a:avLst/>
            </a:prstGeom>
            <a:noFill/>
          </p:spPr>
          <p:txBody>
            <a:bodyPr wrap="square" rtlCol="0">
              <a:spAutoFit/>
            </a:bodyPr>
            <a:lstStyle/>
            <a:p>
              <a:pPr algn="ctr" defTabSz="914446"/>
              <a:r>
                <a:rPr lang="fr-FR" sz="1200" dirty="0">
                  <a:solidFill>
                    <a:srgbClr val="111111"/>
                  </a:solidFill>
                  <a:latin typeface="Roboto Light" panose="02000000000000000000" pitchFamily="2" charset="0"/>
                  <a:ea typeface="Roboto Light" panose="02000000000000000000" pitchFamily="2" charset="0"/>
                </a:rPr>
                <a:t>Cellules natives de Lotus sacré</a:t>
              </a:r>
            </a:p>
          </p:txBody>
        </p:sp>
        <p:sp>
          <p:nvSpPr>
            <p:cNvPr id="52" name="ZoneTexte 51">
              <a:extLst>
                <a:ext uri="{FF2B5EF4-FFF2-40B4-BE49-F238E27FC236}">
                  <a16:creationId xmlns:a16="http://schemas.microsoft.com/office/drawing/2014/main" id="{C80A35B1-B8B0-42EB-97E1-71743A5842A1}"/>
                </a:ext>
              </a:extLst>
            </p:cNvPr>
            <p:cNvSpPr txBox="1"/>
            <p:nvPr/>
          </p:nvSpPr>
          <p:spPr>
            <a:xfrm>
              <a:off x="16076228" y="4616061"/>
              <a:ext cx="2036460" cy="415498"/>
            </a:xfrm>
            <a:prstGeom prst="rect">
              <a:avLst/>
            </a:prstGeom>
            <a:noFill/>
          </p:spPr>
          <p:txBody>
            <a:bodyPr wrap="square" rtlCol="0">
              <a:spAutoFit/>
            </a:bodyPr>
            <a:lstStyle/>
            <a:p>
              <a:pPr algn="ctr" defTabSz="914446"/>
              <a:r>
                <a:rPr lang="fr-FR" sz="1200" dirty="0">
                  <a:solidFill>
                    <a:srgbClr val="111111"/>
                  </a:solidFill>
                  <a:latin typeface="Roboto Light" panose="02000000000000000000" pitchFamily="2" charset="0"/>
                  <a:ea typeface="Roboto Light" panose="02000000000000000000" pitchFamily="2" charset="0"/>
                </a:rPr>
                <a:t>CBD</a:t>
              </a:r>
            </a:p>
          </p:txBody>
        </p:sp>
        <p:pic>
          <p:nvPicPr>
            <p:cNvPr id="4" name="Image 3" descr="Une image contenant texte, Solution, Solvant, bouteille&#10;&#10;Description générée automatiquement">
              <a:extLst>
                <a:ext uri="{FF2B5EF4-FFF2-40B4-BE49-F238E27FC236}">
                  <a16:creationId xmlns:a16="http://schemas.microsoft.com/office/drawing/2014/main" id="{A1DE87E5-A64E-5B74-0254-E4B28EC69E4A}"/>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14769778" y="4155044"/>
              <a:ext cx="1590302" cy="4764423"/>
            </a:xfrm>
            <a:prstGeom prst="rect">
              <a:avLst/>
            </a:prstGeom>
          </p:spPr>
        </p:pic>
        <p:sp>
          <p:nvSpPr>
            <p:cNvPr id="33" name="ZoneTexte 32">
              <a:extLst>
                <a:ext uri="{FF2B5EF4-FFF2-40B4-BE49-F238E27FC236}">
                  <a16:creationId xmlns:a16="http://schemas.microsoft.com/office/drawing/2014/main" id="{77533730-AC31-E713-3230-AE7F85277E18}"/>
                </a:ext>
              </a:extLst>
            </p:cNvPr>
            <p:cNvSpPr txBox="1"/>
            <p:nvPr/>
          </p:nvSpPr>
          <p:spPr>
            <a:xfrm>
              <a:off x="16236828" y="7886028"/>
              <a:ext cx="1835281" cy="415499"/>
            </a:xfrm>
            <a:prstGeom prst="rect">
              <a:avLst/>
            </a:prstGeom>
            <a:noFill/>
          </p:spPr>
          <p:txBody>
            <a:bodyPr wrap="square" rtlCol="0">
              <a:spAutoFit/>
            </a:bodyPr>
            <a:lstStyle/>
            <a:p>
              <a:pPr algn="ctr" defTabSz="914446"/>
              <a:r>
                <a:rPr lang="fr-FR" sz="1200" dirty="0">
                  <a:solidFill>
                    <a:srgbClr val="111111"/>
                  </a:solidFill>
                  <a:latin typeface="Roboto Light" panose="02000000000000000000" pitchFamily="2" charset="0"/>
                  <a:ea typeface="Roboto Light" panose="02000000000000000000" pitchFamily="2" charset="0"/>
                </a:rPr>
                <a:t>Reishi</a:t>
              </a:r>
            </a:p>
          </p:txBody>
        </p:sp>
      </p:grpSp>
      <p:sp>
        <p:nvSpPr>
          <p:cNvPr id="21" name="Rectangle 20">
            <a:extLst>
              <a:ext uri="{FF2B5EF4-FFF2-40B4-BE49-F238E27FC236}">
                <a16:creationId xmlns:a16="http://schemas.microsoft.com/office/drawing/2014/main" id="{9D71F474-69B4-E5ED-7F72-F43B34019806}"/>
              </a:ext>
            </a:extLst>
          </p:cNvPr>
          <p:cNvSpPr/>
          <p:nvPr/>
        </p:nvSpPr>
        <p:spPr>
          <a:xfrm rot="5400000">
            <a:off x="5705497" y="-3914685"/>
            <a:ext cx="710376" cy="11914111"/>
          </a:xfrm>
          <a:prstGeom prst="rect">
            <a:avLst/>
          </a:prstGeom>
          <a:solidFill>
            <a:srgbClr val="DCD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Rectangle 25">
            <a:extLst>
              <a:ext uri="{FF2B5EF4-FFF2-40B4-BE49-F238E27FC236}">
                <a16:creationId xmlns:a16="http://schemas.microsoft.com/office/drawing/2014/main" id="{D6B94938-DA47-B2A6-24E0-79A246C4781F}"/>
              </a:ext>
            </a:extLst>
          </p:cNvPr>
          <p:cNvSpPr/>
          <p:nvPr/>
        </p:nvSpPr>
        <p:spPr>
          <a:xfrm>
            <a:off x="-151384" y="1688337"/>
            <a:ext cx="2722232" cy="730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HYDRATANT</a:t>
            </a:r>
          </a:p>
        </p:txBody>
      </p:sp>
      <p:sp>
        <p:nvSpPr>
          <p:cNvPr id="49" name="Rectangle 48">
            <a:extLst>
              <a:ext uri="{FF2B5EF4-FFF2-40B4-BE49-F238E27FC236}">
                <a16:creationId xmlns:a16="http://schemas.microsoft.com/office/drawing/2014/main" id="{0EDF6174-C6D0-20C5-349F-F50380733053}"/>
              </a:ext>
            </a:extLst>
          </p:cNvPr>
          <p:cNvSpPr/>
          <p:nvPr/>
        </p:nvSpPr>
        <p:spPr>
          <a:xfrm>
            <a:off x="1796514" y="1682826"/>
            <a:ext cx="2755793" cy="730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RAFFERMISSANT</a:t>
            </a:r>
          </a:p>
        </p:txBody>
      </p:sp>
      <p:sp>
        <p:nvSpPr>
          <p:cNvPr id="51" name="Rectangle 50">
            <a:extLst>
              <a:ext uri="{FF2B5EF4-FFF2-40B4-BE49-F238E27FC236}">
                <a16:creationId xmlns:a16="http://schemas.microsoft.com/office/drawing/2014/main" id="{652F9CB6-54E0-F1B9-6349-E0B3CC69E9F4}"/>
              </a:ext>
            </a:extLst>
          </p:cNvPr>
          <p:cNvSpPr/>
          <p:nvPr/>
        </p:nvSpPr>
        <p:spPr>
          <a:xfrm>
            <a:off x="3727503" y="1670354"/>
            <a:ext cx="2770907" cy="730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ANTI-AGE GLOBAL</a:t>
            </a:r>
          </a:p>
        </p:txBody>
      </p:sp>
      <p:sp>
        <p:nvSpPr>
          <p:cNvPr id="55" name="Rectangle 54">
            <a:extLst>
              <a:ext uri="{FF2B5EF4-FFF2-40B4-BE49-F238E27FC236}">
                <a16:creationId xmlns:a16="http://schemas.microsoft.com/office/drawing/2014/main" id="{ECABAD4E-E7F6-D319-956B-FB1067B86B69}"/>
              </a:ext>
            </a:extLst>
          </p:cNvPr>
          <p:cNvSpPr/>
          <p:nvPr/>
        </p:nvSpPr>
        <p:spPr>
          <a:xfrm>
            <a:off x="5672720" y="1676824"/>
            <a:ext cx="2755654" cy="730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tx1">
                    <a:lumMod val="75000"/>
                    <a:lumOff val="25000"/>
                  </a:schemeClr>
                </a:solidFill>
                <a:effectLst/>
                <a:uLnTx/>
                <a:uFillTx/>
                <a:latin typeface="Roboto Light" panose="02000000000000000000" pitchFamily="2" charset="0"/>
                <a:ea typeface="Roboto Light" panose="02000000000000000000" pitchFamily="2" charset="0"/>
              </a:rPr>
              <a:t>PREVENTION &amp;</a:t>
            </a:r>
            <a:br>
              <a:rPr lang="fr-FR" sz="1400" dirty="0">
                <a:solidFill>
                  <a:schemeClr val="tx1">
                    <a:lumMod val="75000"/>
                    <a:lumOff val="25000"/>
                  </a:schemeClr>
                </a:solidFill>
                <a:latin typeface="Roboto Light" panose="02000000000000000000" pitchFamily="2" charset="0"/>
                <a:ea typeface="Roboto Light" panose="02000000000000000000" pitchFamily="2" charset="0"/>
              </a:rPr>
            </a:br>
            <a:r>
              <a:rPr kumimoji="0" lang="fr-FR" sz="1400" b="0" i="0" u="none" strike="noStrike" kern="1200" cap="none" spc="0" normalizeH="0" noProof="0" dirty="0">
                <a:ln>
                  <a:noFill/>
                </a:ln>
                <a:solidFill>
                  <a:schemeClr val="tx1">
                    <a:lumMod val="75000"/>
                    <a:lumOff val="25000"/>
                  </a:schemeClr>
                </a:solidFill>
                <a:effectLst/>
                <a:uLnTx/>
                <a:uFillTx/>
                <a:latin typeface="Roboto Light" panose="02000000000000000000" pitchFamily="2" charset="0"/>
                <a:ea typeface="Roboto Light" panose="02000000000000000000" pitchFamily="2" charset="0"/>
              </a:rPr>
              <a:t>REPARATION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noProof="0" dirty="0">
                <a:ln>
                  <a:noFill/>
                </a:ln>
                <a:solidFill>
                  <a:schemeClr val="tx1">
                    <a:lumMod val="75000"/>
                    <a:lumOff val="25000"/>
                  </a:schemeClr>
                </a:solidFill>
                <a:effectLst/>
                <a:uLnTx/>
                <a:uFillTx/>
                <a:latin typeface="Roboto Light" panose="02000000000000000000" pitchFamily="2" charset="0"/>
                <a:ea typeface="Roboto Light" panose="02000000000000000000" pitchFamily="2" charset="0"/>
              </a:rPr>
              <a:t>ANTI-AGE </a:t>
            </a:r>
            <a:endParaRPr kumimoji="0" lang="fr-FR" sz="1400" b="0" i="0" u="none" strike="noStrike" kern="1200" cap="none" spc="0" normalizeH="0" baseline="0" noProof="0" dirty="0">
              <a:ln>
                <a:noFill/>
              </a:ln>
              <a:solidFill>
                <a:schemeClr val="tx1">
                  <a:lumMod val="75000"/>
                  <a:lumOff val="25000"/>
                </a:schemeClr>
              </a:solidFill>
              <a:effectLst/>
              <a:uLnTx/>
              <a:uFillTx/>
              <a:latin typeface="Roboto Light" panose="02000000000000000000" pitchFamily="2" charset="0"/>
              <a:ea typeface="Roboto Light" panose="02000000000000000000" pitchFamily="2" charset="0"/>
            </a:endParaRPr>
          </a:p>
        </p:txBody>
      </p:sp>
      <p:sp>
        <p:nvSpPr>
          <p:cNvPr id="58" name="Rectangle 57">
            <a:extLst>
              <a:ext uri="{FF2B5EF4-FFF2-40B4-BE49-F238E27FC236}">
                <a16:creationId xmlns:a16="http://schemas.microsoft.com/office/drawing/2014/main" id="{03D329E0-5A65-250C-C178-5CE2269C096C}"/>
              </a:ext>
            </a:extLst>
          </p:cNvPr>
          <p:cNvSpPr/>
          <p:nvPr/>
        </p:nvSpPr>
        <p:spPr>
          <a:xfrm>
            <a:off x="7628770" y="1684663"/>
            <a:ext cx="2755654" cy="730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tx1">
                    <a:lumMod val="75000"/>
                    <a:lumOff val="25000"/>
                  </a:schemeClr>
                </a:solidFill>
                <a:effectLst/>
                <a:uLnTx/>
                <a:uFillTx/>
                <a:latin typeface="Roboto Light" panose="02000000000000000000" pitchFamily="2" charset="0"/>
                <a:ea typeface="Roboto Light" panose="02000000000000000000" pitchFamily="2" charset="0"/>
              </a:rPr>
              <a:t>ANTI AGE</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 </a:t>
            </a:r>
            <a:r>
              <a:rPr kumimoji="0" lang="fr-FR" sz="1400" b="0" i="0" u="none" strike="noStrike" kern="1200" cap="none" spc="0" normalizeH="0" baseline="0" noProof="0" dirty="0">
                <a:ln>
                  <a:noFill/>
                </a:ln>
                <a:solidFill>
                  <a:schemeClr val="tx1">
                    <a:lumMod val="75000"/>
                    <a:lumOff val="25000"/>
                  </a:schemeClr>
                </a:solidFill>
                <a:effectLst/>
                <a:uLnTx/>
                <a:uFillTx/>
                <a:latin typeface="Roboto Light" panose="02000000000000000000" pitchFamily="2" charset="0"/>
                <a:ea typeface="Roboto Light" panose="02000000000000000000" pitchFamily="2" charset="0"/>
              </a:rPr>
              <a:t>ECLAT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UNIFORMITE DU TEINT</a:t>
            </a:r>
            <a:endParaRPr kumimoji="0" lang="fr-FR" sz="1400" b="0" i="0" u="none" strike="noStrike" kern="1200" cap="none" spc="0" normalizeH="0" baseline="0" noProof="0" dirty="0">
              <a:ln>
                <a:noFill/>
              </a:ln>
              <a:solidFill>
                <a:schemeClr val="tx1">
                  <a:lumMod val="75000"/>
                  <a:lumOff val="25000"/>
                </a:schemeClr>
              </a:solidFill>
              <a:effectLst/>
              <a:uLnTx/>
              <a:uFillTx/>
              <a:latin typeface="Roboto Light" panose="02000000000000000000" pitchFamily="2" charset="0"/>
              <a:ea typeface="Roboto Light" panose="02000000000000000000" pitchFamily="2" charset="0"/>
            </a:endParaRPr>
          </a:p>
        </p:txBody>
      </p:sp>
      <p:cxnSp>
        <p:nvCxnSpPr>
          <p:cNvPr id="59" name="Connecteur droit 58">
            <a:extLst>
              <a:ext uri="{FF2B5EF4-FFF2-40B4-BE49-F238E27FC236}">
                <a16:creationId xmlns:a16="http://schemas.microsoft.com/office/drawing/2014/main" id="{4A848F35-DD69-DDF0-4E20-E65FF29762E5}"/>
              </a:ext>
            </a:extLst>
          </p:cNvPr>
          <p:cNvCxnSpPr>
            <a:cxnSpLocks/>
          </p:cNvCxnSpPr>
          <p:nvPr/>
        </p:nvCxnSpPr>
        <p:spPr>
          <a:xfrm>
            <a:off x="2089232" y="1699969"/>
            <a:ext cx="0" cy="4320153"/>
          </a:xfrm>
          <a:prstGeom prst="line">
            <a:avLst/>
          </a:prstGeom>
          <a:ln w="12700">
            <a:solidFill>
              <a:srgbClr val="9790BE"/>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96F88386-DCB5-047A-9A00-5924F10DEA7C}"/>
              </a:ext>
            </a:extLst>
          </p:cNvPr>
          <p:cNvCxnSpPr>
            <a:cxnSpLocks/>
          </p:cNvCxnSpPr>
          <p:nvPr/>
        </p:nvCxnSpPr>
        <p:spPr>
          <a:xfrm>
            <a:off x="4048668" y="1699969"/>
            <a:ext cx="0" cy="4320153"/>
          </a:xfrm>
          <a:prstGeom prst="line">
            <a:avLst/>
          </a:prstGeom>
          <a:ln w="12700">
            <a:solidFill>
              <a:srgbClr val="9790BE"/>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C3E73E6D-C6BB-7021-E40E-A9ECAE1B82EC}"/>
              </a:ext>
            </a:extLst>
          </p:cNvPr>
          <p:cNvCxnSpPr>
            <a:cxnSpLocks/>
          </p:cNvCxnSpPr>
          <p:nvPr/>
        </p:nvCxnSpPr>
        <p:spPr>
          <a:xfrm>
            <a:off x="6026762" y="1699969"/>
            <a:ext cx="0" cy="4320153"/>
          </a:xfrm>
          <a:prstGeom prst="line">
            <a:avLst/>
          </a:prstGeom>
          <a:ln w="12700">
            <a:solidFill>
              <a:srgbClr val="9790BE"/>
            </a:solidFill>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255B175D-F960-9A0C-7265-06331E4C0C54}"/>
              </a:ext>
            </a:extLst>
          </p:cNvPr>
          <p:cNvSpPr/>
          <p:nvPr/>
        </p:nvSpPr>
        <p:spPr>
          <a:xfrm>
            <a:off x="9979831" y="1388530"/>
            <a:ext cx="2037910" cy="271172"/>
          </a:xfrm>
          <a:prstGeom prst="rect">
            <a:avLst/>
          </a:prstGeom>
          <a:solidFill>
            <a:srgbClr val="C1B8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fr-FR" sz="1400" dirty="0">
                <a:solidFill>
                  <a:srgbClr val="FFFFFF"/>
                </a:solidFill>
                <a:latin typeface="Roboto" panose="02000000000000000000" pitchFamily="2" charset="0"/>
                <a:ea typeface="Roboto" panose="02000000000000000000" pitchFamily="2" charset="0"/>
              </a:rPr>
              <a:t>NOUVEAU</a:t>
            </a:r>
          </a:p>
        </p:txBody>
      </p:sp>
      <p:cxnSp>
        <p:nvCxnSpPr>
          <p:cNvPr id="64" name="Connecteur droit 63">
            <a:extLst>
              <a:ext uri="{FF2B5EF4-FFF2-40B4-BE49-F238E27FC236}">
                <a16:creationId xmlns:a16="http://schemas.microsoft.com/office/drawing/2014/main" id="{948FB8CA-725F-CE95-344E-6AB70C7524B0}"/>
              </a:ext>
            </a:extLst>
          </p:cNvPr>
          <p:cNvCxnSpPr>
            <a:cxnSpLocks/>
          </p:cNvCxnSpPr>
          <p:nvPr/>
        </p:nvCxnSpPr>
        <p:spPr>
          <a:xfrm>
            <a:off x="7989299" y="1682826"/>
            <a:ext cx="0" cy="4320153"/>
          </a:xfrm>
          <a:prstGeom prst="line">
            <a:avLst/>
          </a:prstGeom>
          <a:ln w="12700">
            <a:solidFill>
              <a:srgbClr val="9790BE"/>
            </a:solidFill>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CA37A370-63B9-A471-2CA2-3A72722D301F}"/>
              </a:ext>
            </a:extLst>
          </p:cNvPr>
          <p:cNvCxnSpPr>
            <a:cxnSpLocks/>
          </p:cNvCxnSpPr>
          <p:nvPr/>
        </p:nvCxnSpPr>
        <p:spPr>
          <a:xfrm>
            <a:off x="9979831" y="1682826"/>
            <a:ext cx="0" cy="4320153"/>
          </a:xfrm>
          <a:prstGeom prst="line">
            <a:avLst/>
          </a:prstGeom>
          <a:ln w="12700">
            <a:solidFill>
              <a:srgbClr val="9790BE"/>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97E5C17D-4505-AFB9-F511-51B6A49E1C79}"/>
              </a:ext>
            </a:extLst>
          </p:cNvPr>
          <p:cNvSpPr/>
          <p:nvPr/>
        </p:nvSpPr>
        <p:spPr>
          <a:xfrm>
            <a:off x="10019347" y="6220667"/>
            <a:ext cx="1880686" cy="276999"/>
          </a:xfrm>
          <a:prstGeom prst="rect">
            <a:avLst/>
          </a:prstGeom>
        </p:spPr>
        <p:txBody>
          <a:bodyPr wrap="square">
            <a:spAutoFit/>
          </a:bodyPr>
          <a:lstStyle/>
          <a:p>
            <a:pPr algn="ctr" defTabSz="914381">
              <a:defRPr/>
            </a:pPr>
            <a:r>
              <a:rPr lang="fr-FR" sz="1200" b="1" dirty="0">
                <a:solidFill>
                  <a:prstClr val="black">
                    <a:lumMod val="75000"/>
                    <a:lumOff val="25000"/>
                  </a:prstClr>
                </a:solidFill>
                <a:latin typeface="Roboto Light" panose="02000000000000000000" pitchFamily="2" charset="0"/>
                <a:ea typeface="Roboto Light" panose="02000000000000000000" pitchFamily="2" charset="0"/>
              </a:rPr>
              <a:t>SERUM CBD </a:t>
            </a:r>
          </a:p>
        </p:txBody>
      </p:sp>
      <p:sp>
        <p:nvSpPr>
          <p:cNvPr id="67" name="Rectangle 66">
            <a:extLst>
              <a:ext uri="{FF2B5EF4-FFF2-40B4-BE49-F238E27FC236}">
                <a16:creationId xmlns:a16="http://schemas.microsoft.com/office/drawing/2014/main" id="{D7BA8716-FB5F-B806-024B-345E48B06BC7}"/>
              </a:ext>
            </a:extLst>
          </p:cNvPr>
          <p:cNvSpPr/>
          <p:nvPr/>
        </p:nvSpPr>
        <p:spPr>
          <a:xfrm>
            <a:off x="7992091" y="6220667"/>
            <a:ext cx="1880686" cy="276999"/>
          </a:xfrm>
          <a:prstGeom prst="rect">
            <a:avLst/>
          </a:prstGeom>
        </p:spPr>
        <p:txBody>
          <a:bodyPr wrap="square">
            <a:spAutoFit/>
          </a:bodyPr>
          <a:lstStyle/>
          <a:p>
            <a:pPr algn="ctr" defTabSz="914381">
              <a:defRPr/>
            </a:pPr>
            <a:r>
              <a:rPr lang="fr-FR" sz="1200" b="1" dirty="0">
                <a:solidFill>
                  <a:prstClr val="black">
                    <a:lumMod val="75000"/>
                    <a:lumOff val="25000"/>
                  </a:prstClr>
                </a:solidFill>
                <a:latin typeface="Roboto Light" panose="02000000000000000000" pitchFamily="2" charset="0"/>
                <a:ea typeface="Roboto Light" panose="02000000000000000000" pitchFamily="2" charset="0"/>
              </a:rPr>
              <a:t>SERUM C20  </a:t>
            </a:r>
          </a:p>
        </p:txBody>
      </p:sp>
      <p:sp>
        <p:nvSpPr>
          <p:cNvPr id="68" name="Rectangle 67">
            <a:extLst>
              <a:ext uri="{FF2B5EF4-FFF2-40B4-BE49-F238E27FC236}">
                <a16:creationId xmlns:a16="http://schemas.microsoft.com/office/drawing/2014/main" id="{520200EA-1AB6-EA7D-1355-2FE6C4E1047B}"/>
              </a:ext>
            </a:extLst>
          </p:cNvPr>
          <p:cNvSpPr/>
          <p:nvPr/>
        </p:nvSpPr>
        <p:spPr>
          <a:xfrm>
            <a:off x="6107571" y="6239981"/>
            <a:ext cx="1880686" cy="276999"/>
          </a:xfrm>
          <a:prstGeom prst="rect">
            <a:avLst/>
          </a:prstGeom>
        </p:spPr>
        <p:txBody>
          <a:bodyPr wrap="square">
            <a:spAutoFit/>
          </a:bodyPr>
          <a:lstStyle/>
          <a:p>
            <a:pPr algn="ctr" defTabSz="914381">
              <a:defRPr/>
            </a:pPr>
            <a:r>
              <a:rPr lang="fr-FR" sz="1200" b="1" dirty="0">
                <a:solidFill>
                  <a:prstClr val="black">
                    <a:lumMod val="75000"/>
                    <a:lumOff val="25000"/>
                  </a:prstClr>
                </a:solidFill>
                <a:latin typeface="Roboto Light" panose="02000000000000000000" pitchFamily="2" charset="0"/>
                <a:ea typeface="Roboto Light" panose="02000000000000000000" pitchFamily="2" charset="0"/>
              </a:rPr>
              <a:t>ELIXIR VITAL</a:t>
            </a:r>
          </a:p>
        </p:txBody>
      </p:sp>
      <p:sp>
        <p:nvSpPr>
          <p:cNvPr id="69" name="Rectangle 68">
            <a:extLst>
              <a:ext uri="{FF2B5EF4-FFF2-40B4-BE49-F238E27FC236}">
                <a16:creationId xmlns:a16="http://schemas.microsoft.com/office/drawing/2014/main" id="{5FD9826F-E03C-90CE-BF89-D637255021CE}"/>
              </a:ext>
            </a:extLst>
          </p:cNvPr>
          <p:cNvSpPr/>
          <p:nvPr/>
        </p:nvSpPr>
        <p:spPr>
          <a:xfrm>
            <a:off x="9632439" y="1678292"/>
            <a:ext cx="2755654" cy="730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LISSANT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DESTRESSANT</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RE-HARMONISANT</a:t>
            </a:r>
          </a:p>
        </p:txBody>
      </p:sp>
      <p:pic>
        <p:nvPicPr>
          <p:cNvPr id="7" name="Picture 2" descr="Une image contenant vert, loofah, légume, pomme de merveille&#10;&#10;Description générée automatiquement">
            <a:extLst>
              <a:ext uri="{FF2B5EF4-FFF2-40B4-BE49-F238E27FC236}">
                <a16:creationId xmlns:a16="http://schemas.microsoft.com/office/drawing/2014/main" id="{A2D71697-51F0-CB46-DF0B-5D51A303843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4106" y="4714688"/>
            <a:ext cx="804862" cy="536575"/>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11668286-F8E0-AD9C-74E1-E299D34DF5C2}"/>
              </a:ext>
            </a:extLst>
          </p:cNvPr>
          <p:cNvSpPr txBox="1"/>
          <p:nvPr/>
        </p:nvSpPr>
        <p:spPr>
          <a:xfrm>
            <a:off x="481224" y="5343211"/>
            <a:ext cx="2049549" cy="276999"/>
          </a:xfrm>
          <a:prstGeom prst="rect">
            <a:avLst/>
          </a:prstGeom>
          <a:noFill/>
        </p:spPr>
        <p:txBody>
          <a:bodyPr wrap="square" rtlCol="0">
            <a:spAutoFit/>
          </a:bodyPr>
          <a:lstStyle/>
          <a:p>
            <a:pPr algn="ctr" defTabSz="914446"/>
            <a:r>
              <a:rPr lang="fr-FR" sz="1200" dirty="0">
                <a:solidFill>
                  <a:prstClr val="black">
                    <a:lumMod val="75000"/>
                    <a:lumOff val="25000"/>
                  </a:prstClr>
                </a:solidFill>
                <a:latin typeface="Roboto Light" panose="02000000000000000000" pitchFamily="2" charset="0"/>
                <a:ea typeface="Roboto Light" panose="02000000000000000000" pitchFamily="2" charset="0"/>
              </a:rPr>
              <a:t>Aloe </a:t>
            </a:r>
            <a:r>
              <a:rPr lang="fr-FR" sz="1200" dirty="0" err="1">
                <a:solidFill>
                  <a:prstClr val="black">
                    <a:lumMod val="75000"/>
                    <a:lumOff val="25000"/>
                  </a:prstClr>
                </a:solidFill>
                <a:latin typeface="Roboto Light" panose="02000000000000000000" pitchFamily="2" charset="0"/>
                <a:ea typeface="Roboto Light" panose="02000000000000000000" pitchFamily="2" charset="0"/>
              </a:rPr>
              <a:t>vera</a:t>
            </a:r>
            <a:endParaRPr lang="fr-FR" sz="1200" dirty="0">
              <a:solidFill>
                <a:prstClr val="black">
                  <a:lumMod val="75000"/>
                  <a:lumOff val="25000"/>
                </a:prstClr>
              </a:solidFill>
              <a:latin typeface="Roboto Light" panose="02000000000000000000" pitchFamily="2" charset="0"/>
              <a:ea typeface="Roboto Light" panose="02000000000000000000" pitchFamily="2" charset="0"/>
            </a:endParaRPr>
          </a:p>
        </p:txBody>
      </p:sp>
      <p:pic>
        <p:nvPicPr>
          <p:cNvPr id="11" name="object 3">
            <a:extLst>
              <a:ext uri="{FF2B5EF4-FFF2-40B4-BE49-F238E27FC236}">
                <a16:creationId xmlns:a16="http://schemas.microsoft.com/office/drawing/2014/main" id="{42A898EC-C19A-245D-E1FC-6F13BC698089}"/>
              </a:ext>
            </a:extLst>
          </p:cNvPr>
          <p:cNvPicPr/>
          <p:nvPr/>
        </p:nvPicPr>
        <p:blipFill>
          <a:blip r:embed="rId18" cstate="print">
            <a:extLst>
              <a:ext uri="{28A0092B-C50C-407E-A947-70E740481C1C}">
                <a14:useLocalDpi xmlns:a14="http://schemas.microsoft.com/office/drawing/2010/main" val="0"/>
              </a:ext>
            </a:extLst>
          </a:blip>
          <a:stretch>
            <a:fillRect/>
          </a:stretch>
        </p:blipFill>
        <p:spPr>
          <a:xfrm>
            <a:off x="6971686" y="5374414"/>
            <a:ext cx="852643" cy="330866"/>
          </a:xfrm>
          <a:prstGeom prst="rect">
            <a:avLst/>
          </a:prstGeom>
        </p:spPr>
      </p:pic>
      <p:sp>
        <p:nvSpPr>
          <p:cNvPr id="12" name="ZoneTexte 11">
            <a:extLst>
              <a:ext uri="{FF2B5EF4-FFF2-40B4-BE49-F238E27FC236}">
                <a16:creationId xmlns:a16="http://schemas.microsoft.com/office/drawing/2014/main" id="{AD37E3DD-568A-4172-537B-32DA19BC65DB}"/>
              </a:ext>
            </a:extLst>
          </p:cNvPr>
          <p:cNvSpPr txBox="1"/>
          <p:nvPr/>
        </p:nvSpPr>
        <p:spPr>
          <a:xfrm>
            <a:off x="6747517" y="4996291"/>
            <a:ext cx="1300980" cy="276999"/>
          </a:xfrm>
          <a:prstGeom prst="rect">
            <a:avLst/>
          </a:prstGeom>
          <a:noFill/>
        </p:spPr>
        <p:txBody>
          <a:bodyPr wrap="square" rtlCol="0">
            <a:spAutoFit/>
          </a:bodyPr>
          <a:lstStyle/>
          <a:p>
            <a:pPr algn="ctr" defTabSz="914446"/>
            <a:r>
              <a:rPr lang="fr-FR" sz="1200" dirty="0">
                <a:solidFill>
                  <a:srgbClr val="111111"/>
                </a:solidFill>
                <a:latin typeface="Roboto Light" panose="02000000000000000000" pitchFamily="2" charset="0"/>
                <a:ea typeface="Roboto Light" panose="02000000000000000000" pitchFamily="2" charset="0"/>
              </a:rPr>
              <a:t>Niacinamide</a:t>
            </a:r>
          </a:p>
        </p:txBody>
      </p:sp>
      <p:sp>
        <p:nvSpPr>
          <p:cNvPr id="36" name="ZoneTexte 35">
            <a:extLst>
              <a:ext uri="{FF2B5EF4-FFF2-40B4-BE49-F238E27FC236}">
                <a16:creationId xmlns:a16="http://schemas.microsoft.com/office/drawing/2014/main" id="{04808450-52CE-934A-7528-5701A63166B5}"/>
              </a:ext>
            </a:extLst>
          </p:cNvPr>
          <p:cNvSpPr txBox="1"/>
          <p:nvPr/>
        </p:nvSpPr>
        <p:spPr>
          <a:xfrm>
            <a:off x="8792922" y="4811625"/>
            <a:ext cx="1357640" cy="461665"/>
          </a:xfrm>
          <a:prstGeom prst="rect">
            <a:avLst/>
          </a:prstGeom>
          <a:noFill/>
        </p:spPr>
        <p:txBody>
          <a:bodyPr wrap="square" rtlCol="0">
            <a:spAutoFit/>
          </a:bodyPr>
          <a:lstStyle/>
          <a:p>
            <a:pPr algn="ctr" defTabSz="914446"/>
            <a:r>
              <a:rPr lang="fr-FR" sz="1200" dirty="0">
                <a:solidFill>
                  <a:srgbClr val="111111"/>
                </a:solidFill>
                <a:latin typeface="Roboto Light" panose="02000000000000000000" pitchFamily="2" charset="0"/>
                <a:ea typeface="Roboto Light" panose="02000000000000000000" pitchFamily="2" charset="0"/>
              </a:rPr>
              <a:t>Vitamine C </a:t>
            </a:r>
          </a:p>
          <a:p>
            <a:pPr algn="ctr" defTabSz="914446"/>
            <a:r>
              <a:rPr lang="fr-FR" sz="1200" dirty="0">
                <a:solidFill>
                  <a:srgbClr val="111111"/>
                </a:solidFill>
                <a:latin typeface="Roboto Light" panose="02000000000000000000" pitchFamily="2" charset="0"/>
                <a:ea typeface="Roboto Light" panose="02000000000000000000" pitchFamily="2" charset="0"/>
              </a:rPr>
              <a:t>stable</a:t>
            </a:r>
          </a:p>
        </p:txBody>
      </p:sp>
      <p:pic>
        <p:nvPicPr>
          <p:cNvPr id="45" name="Image 44" descr="Une image contenant plante, nuit, fleur&#10;&#10;Description générée automatiquement avec une confiance moyenne">
            <a:extLst>
              <a:ext uri="{FF2B5EF4-FFF2-40B4-BE49-F238E27FC236}">
                <a16:creationId xmlns:a16="http://schemas.microsoft.com/office/drawing/2014/main" id="{3B2D828A-93B2-C911-4CA3-5FB75893004D}"/>
              </a:ext>
            </a:extLst>
          </p:cNvPr>
          <p:cNvPicPr>
            <a:picLocks noChangeAspect="1"/>
          </p:cNvPicPr>
          <p:nvPr/>
        </p:nvPicPr>
        <p:blipFill rotWithShape="1">
          <a:blip r:embed="rId3">
            <a:extLst>
              <a:ext uri="{28A0092B-C50C-407E-A947-70E740481C1C}">
                <a14:useLocalDpi xmlns:a14="http://schemas.microsoft.com/office/drawing/2010/main" val="0"/>
              </a:ext>
            </a:extLst>
          </a:blip>
          <a:srcRect t="13353" r="69435" b="62264"/>
          <a:stretch/>
        </p:blipFill>
        <p:spPr>
          <a:xfrm>
            <a:off x="8939933" y="3923694"/>
            <a:ext cx="974006" cy="677077"/>
          </a:xfrm>
          <a:prstGeom prst="rect">
            <a:avLst/>
          </a:prstGeom>
        </p:spPr>
      </p:pic>
      <p:sp>
        <p:nvSpPr>
          <p:cNvPr id="63" name="Titre 1">
            <a:extLst>
              <a:ext uri="{FF2B5EF4-FFF2-40B4-BE49-F238E27FC236}">
                <a16:creationId xmlns:a16="http://schemas.microsoft.com/office/drawing/2014/main" id="{70E9C914-E073-748D-3AFE-2F68B2079A28}"/>
              </a:ext>
            </a:extLst>
          </p:cNvPr>
          <p:cNvSpPr>
            <a:spLocks noGrp="1"/>
          </p:cNvSpPr>
          <p:nvPr>
            <p:ph type="title"/>
          </p:nvPr>
        </p:nvSpPr>
        <p:spPr>
          <a:xfrm>
            <a:off x="838200" y="-349988"/>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Sérums YON-KA</a:t>
            </a:r>
          </a:p>
        </p:txBody>
      </p:sp>
    </p:spTree>
    <p:extLst>
      <p:ext uri="{BB962C8B-B14F-4D97-AF65-F5344CB8AC3E}">
        <p14:creationId xmlns:p14="http://schemas.microsoft.com/office/powerpoint/2010/main" val="213667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500"/>
                                        <p:tgtEl>
                                          <p:spTgt spid="59"/>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par>
                                <p:cTn id="49" presetID="10"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par>
                                <p:cTn id="52" presetID="10" presetClass="entr" presetSubtype="0" fill="hold" nodeType="with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fade">
                                      <p:cBhvr>
                                        <p:cTn id="54" dur="500"/>
                                        <p:tgtEl>
                                          <p:spTgt spid="4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500"/>
                                        <p:tgtEl>
                                          <p:spTgt spid="49"/>
                                        </p:tgtEl>
                                      </p:cBhvr>
                                    </p:animEffect>
                                  </p:childTnLst>
                                </p:cTn>
                              </p:par>
                              <p:par>
                                <p:cTn id="58" presetID="10" presetClass="entr" presetSubtype="0" fill="hold"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fade">
                                      <p:cBhvr>
                                        <p:cTn id="60" dur="500"/>
                                        <p:tgtEl>
                                          <p:spTgt spid="6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fade">
                                      <p:cBhvr>
                                        <p:cTn id="65" dur="500"/>
                                        <p:tgtEl>
                                          <p:spTgt spid="51"/>
                                        </p:tgtEl>
                                      </p:cBhvr>
                                    </p:animEffect>
                                  </p:childTnLst>
                                </p:cTn>
                              </p:par>
                              <p:par>
                                <p:cTn id="66" presetID="10" presetClass="entr" presetSubtype="0" fill="hold"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500"/>
                                        <p:tgtEl>
                                          <p:spTgt spid="35"/>
                                        </p:tgtEl>
                                      </p:cBhvr>
                                    </p:animEffect>
                                  </p:childTnLst>
                                </p:cTn>
                              </p:par>
                              <p:par>
                                <p:cTn id="72" presetID="10" presetClass="entr" presetSubtype="0" fill="hold" nodeType="with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fade">
                                      <p:cBhvr>
                                        <p:cTn id="74" dur="500"/>
                                        <p:tgtEl>
                                          <p:spTgt spid="61"/>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fade">
                                      <p:cBhvr>
                                        <p:cTn id="77" dur="500"/>
                                        <p:tgtEl>
                                          <p:spTgt spid="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fade">
                                      <p:cBhvr>
                                        <p:cTn id="82" dur="500"/>
                                        <p:tgtEl>
                                          <p:spTgt spid="55"/>
                                        </p:tgtEl>
                                      </p:cBhvr>
                                    </p:animEffect>
                                  </p:childTnLst>
                                </p:cTn>
                              </p:par>
                              <p:par>
                                <p:cTn id="83" presetID="10" presetClass="entr" presetSubtype="0" fill="hold" nodeType="with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fade">
                                      <p:cBhvr>
                                        <p:cTn id="85" dur="500"/>
                                        <p:tgtEl>
                                          <p:spTgt spid="3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fade">
                                      <p:cBhvr>
                                        <p:cTn id="88" dur="500"/>
                                        <p:tgtEl>
                                          <p:spTgt spid="12"/>
                                        </p:tgtEl>
                                      </p:cBhvr>
                                    </p:animEffect>
                                  </p:childTnLst>
                                </p:cTn>
                              </p:par>
                              <p:par>
                                <p:cTn id="89" presetID="10" presetClass="entr" presetSubtype="0" fill="hold" nodeType="with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fade">
                                      <p:cBhvr>
                                        <p:cTn id="91" dur="500"/>
                                        <p:tgtEl>
                                          <p:spTgt spid="11"/>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68"/>
                                        </p:tgtEl>
                                        <p:attrNameLst>
                                          <p:attrName>style.visibility</p:attrName>
                                        </p:attrNameLst>
                                      </p:cBhvr>
                                      <p:to>
                                        <p:strVal val="visible"/>
                                      </p:to>
                                    </p:set>
                                    <p:animEffect transition="in" filter="fade">
                                      <p:cBhvr>
                                        <p:cTn id="94" dur="500"/>
                                        <p:tgtEl>
                                          <p:spTgt spid="68"/>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58"/>
                                        </p:tgtEl>
                                        <p:attrNameLst>
                                          <p:attrName>style.visibility</p:attrName>
                                        </p:attrNameLst>
                                      </p:cBhvr>
                                      <p:to>
                                        <p:strVal val="visible"/>
                                      </p:to>
                                    </p:set>
                                    <p:animEffect transition="in" filter="fade">
                                      <p:cBhvr>
                                        <p:cTn id="99" dur="500"/>
                                        <p:tgtEl>
                                          <p:spTgt spid="58"/>
                                        </p:tgtEl>
                                      </p:cBhvr>
                                    </p:animEffect>
                                  </p:childTnLst>
                                </p:cTn>
                              </p:par>
                              <p:par>
                                <p:cTn id="100" presetID="10" presetClass="entr" presetSubtype="0" fill="hold" nodeType="withEffect">
                                  <p:stCondLst>
                                    <p:cond delay="0"/>
                                  </p:stCondLst>
                                  <p:childTnLst>
                                    <p:set>
                                      <p:cBhvr>
                                        <p:cTn id="101" dur="1" fill="hold">
                                          <p:stCondLst>
                                            <p:cond delay="0"/>
                                          </p:stCondLst>
                                        </p:cTn>
                                        <p:tgtEl>
                                          <p:spTgt spid="64"/>
                                        </p:tgtEl>
                                        <p:attrNameLst>
                                          <p:attrName>style.visibility</p:attrName>
                                        </p:attrNameLst>
                                      </p:cBhvr>
                                      <p:to>
                                        <p:strVal val="visible"/>
                                      </p:to>
                                    </p:set>
                                    <p:animEffect transition="in" filter="fade">
                                      <p:cBhvr>
                                        <p:cTn id="102" dur="500"/>
                                        <p:tgtEl>
                                          <p:spTgt spid="64"/>
                                        </p:tgtEl>
                                      </p:cBhvr>
                                    </p:animEffect>
                                  </p:childTnLst>
                                </p:cTn>
                              </p:par>
                              <p:par>
                                <p:cTn id="103" presetID="10" presetClass="entr" presetSubtype="0" fill="hold" nodeType="withEffect">
                                  <p:stCondLst>
                                    <p:cond delay="0"/>
                                  </p:stCondLst>
                                  <p:childTnLst>
                                    <p:set>
                                      <p:cBhvr>
                                        <p:cTn id="104" dur="1" fill="hold">
                                          <p:stCondLst>
                                            <p:cond delay="0"/>
                                          </p:stCondLst>
                                        </p:cTn>
                                        <p:tgtEl>
                                          <p:spTgt spid="45"/>
                                        </p:tgtEl>
                                        <p:attrNameLst>
                                          <p:attrName>style.visibility</p:attrName>
                                        </p:attrNameLst>
                                      </p:cBhvr>
                                      <p:to>
                                        <p:strVal val="visible"/>
                                      </p:to>
                                    </p:set>
                                    <p:animEffect transition="in" filter="fade">
                                      <p:cBhvr>
                                        <p:cTn id="105" dur="500"/>
                                        <p:tgtEl>
                                          <p:spTgt spid="45"/>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36"/>
                                        </p:tgtEl>
                                        <p:attrNameLst>
                                          <p:attrName>style.visibility</p:attrName>
                                        </p:attrNameLst>
                                      </p:cBhvr>
                                      <p:to>
                                        <p:strVal val="visible"/>
                                      </p:to>
                                    </p:set>
                                    <p:animEffect transition="in" filter="fade">
                                      <p:cBhvr>
                                        <p:cTn id="108" dur="500"/>
                                        <p:tgtEl>
                                          <p:spTgt spid="36"/>
                                        </p:tgtEl>
                                      </p:cBhvr>
                                    </p:animEffect>
                                  </p:childTnLst>
                                </p:cTn>
                              </p:par>
                              <p:par>
                                <p:cTn id="109" presetID="10" presetClass="entr" presetSubtype="0" fill="hold" nodeType="with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fade">
                                      <p:cBhvr>
                                        <p:cTn id="111" dur="500"/>
                                        <p:tgtEl>
                                          <p:spTgt spid="38"/>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67"/>
                                        </p:tgtEl>
                                        <p:attrNameLst>
                                          <p:attrName>style.visibility</p:attrName>
                                        </p:attrNameLst>
                                      </p:cBhvr>
                                      <p:to>
                                        <p:strVal val="visible"/>
                                      </p:to>
                                    </p:set>
                                    <p:animEffect transition="in" filter="fade">
                                      <p:cBhvr>
                                        <p:cTn id="114" dur="500"/>
                                        <p:tgtEl>
                                          <p:spTgt spid="67"/>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62"/>
                                        </p:tgtEl>
                                        <p:attrNameLst>
                                          <p:attrName>style.visibility</p:attrName>
                                        </p:attrNameLst>
                                      </p:cBhvr>
                                      <p:to>
                                        <p:strVal val="visible"/>
                                      </p:to>
                                    </p:set>
                                    <p:animEffect transition="in" filter="fade">
                                      <p:cBhvr>
                                        <p:cTn id="119" dur="500"/>
                                        <p:tgtEl>
                                          <p:spTgt spid="62"/>
                                        </p:tgtEl>
                                      </p:cBhvr>
                                    </p:animEffect>
                                  </p:childTnLst>
                                </p:cTn>
                              </p:par>
                              <p:par>
                                <p:cTn id="120" presetID="10" presetClass="entr" presetSubtype="0" fill="hold" nodeType="withEffect">
                                  <p:stCondLst>
                                    <p:cond delay="0"/>
                                  </p:stCondLst>
                                  <p:childTnLst>
                                    <p:set>
                                      <p:cBhvr>
                                        <p:cTn id="121" dur="1" fill="hold">
                                          <p:stCondLst>
                                            <p:cond delay="0"/>
                                          </p:stCondLst>
                                        </p:cTn>
                                        <p:tgtEl>
                                          <p:spTgt spid="65"/>
                                        </p:tgtEl>
                                        <p:attrNameLst>
                                          <p:attrName>style.visibility</p:attrName>
                                        </p:attrNameLst>
                                      </p:cBhvr>
                                      <p:to>
                                        <p:strVal val="visible"/>
                                      </p:to>
                                    </p:set>
                                    <p:animEffect transition="in" filter="fade">
                                      <p:cBhvr>
                                        <p:cTn id="122" dur="500"/>
                                        <p:tgtEl>
                                          <p:spTgt spid="65"/>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69"/>
                                        </p:tgtEl>
                                        <p:attrNameLst>
                                          <p:attrName>style.visibility</p:attrName>
                                        </p:attrNameLst>
                                      </p:cBhvr>
                                      <p:to>
                                        <p:strVal val="visible"/>
                                      </p:to>
                                    </p:set>
                                    <p:animEffect transition="in" filter="fade">
                                      <p:cBhvr>
                                        <p:cTn id="125" dur="500"/>
                                        <p:tgtEl>
                                          <p:spTgt spid="69"/>
                                        </p:tgtEl>
                                      </p:cBhvr>
                                    </p:animEffect>
                                  </p:childTnLst>
                                </p:cTn>
                              </p:par>
                              <p:par>
                                <p:cTn id="126" presetID="10" presetClass="entr" presetSubtype="0" fill="hold" nodeType="withEffect">
                                  <p:stCondLst>
                                    <p:cond delay="0"/>
                                  </p:stCondLst>
                                  <p:childTnLst>
                                    <p:set>
                                      <p:cBhvr>
                                        <p:cTn id="127" dur="1" fill="hold">
                                          <p:stCondLst>
                                            <p:cond delay="0"/>
                                          </p:stCondLst>
                                        </p:cTn>
                                        <p:tgtEl>
                                          <p:spTgt spid="37"/>
                                        </p:tgtEl>
                                        <p:attrNameLst>
                                          <p:attrName>style.visibility</p:attrName>
                                        </p:attrNameLst>
                                      </p:cBhvr>
                                      <p:to>
                                        <p:strVal val="visible"/>
                                      </p:to>
                                    </p:set>
                                    <p:animEffect transition="in" filter="fade">
                                      <p:cBhvr>
                                        <p:cTn id="128" dur="500"/>
                                        <p:tgtEl>
                                          <p:spTgt spid="37"/>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66"/>
                                        </p:tgtEl>
                                        <p:attrNameLst>
                                          <p:attrName>style.visibility</p:attrName>
                                        </p:attrNameLst>
                                      </p:cBhvr>
                                      <p:to>
                                        <p:strVal val="visible"/>
                                      </p:to>
                                    </p:set>
                                    <p:animEffect transition="in" filter="fade">
                                      <p:cBhvr>
                                        <p:cTn id="131" dur="500"/>
                                        <p:tgtEl>
                                          <p:spTgt spid="66"/>
                                        </p:tgtEl>
                                      </p:cBhvr>
                                    </p:animEffect>
                                  </p:childTnLst>
                                </p:cTn>
                              </p:par>
                              <p:par>
                                <p:cTn id="132" presetID="10" presetClass="entr" presetSubtype="0" fill="hold" nodeType="withEffect">
                                  <p:stCondLst>
                                    <p:cond delay="0"/>
                                  </p:stCondLst>
                                  <p:childTnLst>
                                    <p:set>
                                      <p:cBhvr>
                                        <p:cTn id="133" dur="1" fill="hold">
                                          <p:stCondLst>
                                            <p:cond delay="0"/>
                                          </p:stCondLst>
                                        </p:cTn>
                                        <p:tgtEl>
                                          <p:spTgt spid="53"/>
                                        </p:tgtEl>
                                        <p:attrNameLst>
                                          <p:attrName>style.visibility</p:attrName>
                                        </p:attrNameLst>
                                      </p:cBhvr>
                                      <p:to>
                                        <p:strVal val="visible"/>
                                      </p:to>
                                    </p:set>
                                    <p:animEffect transition="in" filter="fade">
                                      <p:cBhvr>
                                        <p:cTn id="13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5" grpId="0"/>
      <p:bldP spid="16" grpId="0"/>
      <p:bldP spid="3" grpId="0"/>
      <p:bldP spid="27" grpId="0"/>
      <p:bldP spid="28" grpId="0"/>
      <p:bldP spid="35" grpId="0"/>
      <p:bldP spid="9" grpId="0"/>
      <p:bldP spid="26" grpId="0"/>
      <p:bldP spid="49" grpId="0"/>
      <p:bldP spid="51" grpId="0"/>
      <p:bldP spid="55" grpId="0"/>
      <p:bldP spid="58" grpId="0"/>
      <p:bldP spid="62" grpId="0" animBg="1"/>
      <p:bldP spid="66" grpId="0"/>
      <p:bldP spid="67" grpId="0"/>
      <p:bldP spid="68" grpId="0"/>
      <p:bldP spid="69" grpId="0"/>
      <p:bldP spid="10" grpId="0"/>
      <p:bldP spid="12" grpId="0"/>
      <p:bldP spid="36" grpId="0"/>
    </p:bldLst>
  </p:timing>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9787</TotalTime>
  <Words>6133</Words>
  <Application>Microsoft Office PowerPoint</Application>
  <PresentationFormat>Grand écran</PresentationFormat>
  <Paragraphs>691</Paragraphs>
  <Slides>26</Slides>
  <Notes>23</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26</vt:i4>
      </vt:variant>
    </vt:vector>
  </HeadingPairs>
  <TitlesOfParts>
    <vt:vector size="39" baseType="lpstr">
      <vt:lpstr>Aptos</vt:lpstr>
      <vt:lpstr>Aptos Display</vt:lpstr>
      <vt:lpstr>Arial</vt:lpstr>
      <vt:lpstr>Calibri</vt:lpstr>
      <vt:lpstr>Castellar</vt:lpstr>
      <vt:lpstr>Century Gothic</vt:lpstr>
      <vt:lpstr>Helvetica Neue</vt:lpstr>
      <vt:lpstr>KyivType Sans2</vt:lpstr>
      <vt:lpstr>Rastanty Cortez</vt:lpstr>
      <vt:lpstr>Roboto</vt:lpstr>
      <vt:lpstr>Roboto Light</vt:lpstr>
      <vt:lpstr>Times New Roman</vt:lpstr>
      <vt:lpstr>1_Thème Office</vt:lpstr>
      <vt:lpstr>Présentation PowerPoint</vt:lpstr>
      <vt:lpstr>Pourquoi utiliser un sérum  sous une crème ?</vt:lpstr>
      <vt:lpstr>Qu'est-ce qu'un sérum ?</vt:lpstr>
      <vt:lpstr>Selon vous, quels sont les avantages d'appliquer un sérum sous votre crème ?</vt:lpstr>
      <vt:lpstr>Pourquoi utiliser un sérum  sous une crème ?</vt:lpstr>
      <vt:lpstr>Pourquoi utiliser un sérum  sous une crème ?</vt:lpstr>
      <vt:lpstr>Pourquoi utiliser un sérum  sous une crème ?</vt:lpstr>
      <vt:lpstr>Pourquoi utiliser un sérum  sous une crème ?</vt:lpstr>
      <vt:lpstr>Sérums YON-KA</vt:lpstr>
      <vt:lpstr>Sérums YON-KA</vt:lpstr>
      <vt:lpstr>Routine cosmétique</vt:lpstr>
      <vt:lpstr>Témoignages  de l’équipe formation YON-KA</vt:lpstr>
      <vt:lpstr>Témoignages  de l’équipe formation YON-KA</vt:lpstr>
      <vt:lpstr>Témoignages  de l’équipe formation YON-KA</vt:lpstr>
      <vt:lpstr>Témoignages  de l’équipe formation YON-KA</vt:lpstr>
      <vt:lpstr>Témoignages  de l’équipe formation YON-KA</vt:lpstr>
      <vt:lpstr>Plein de possibilités</vt:lpstr>
      <vt:lpstr>Sérums VS Boosters</vt:lpstr>
      <vt:lpstr>Sérums VS Boosters</vt:lpstr>
      <vt:lpstr>Présentation PowerPoint</vt:lpstr>
      <vt:lpstr>Boosters YON-KA</vt:lpstr>
      <vt:lpstr>En conclusion</vt:lpstr>
      <vt:lpstr>Présentation PowerPoint</vt:lpstr>
      <vt:lpstr>Présentation PowerPoint</vt:lpstr>
      <vt:lpstr>Routine idéale YON-KA (matin et soir)</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BASSON Sophie</dc:creator>
  <cp:keywords>docId:5EC7BC9D38F5CF196CA7253F45F44F82</cp:keywords>
  <cp:lastModifiedBy>BASSON Sophie</cp:lastModifiedBy>
  <cp:revision>25</cp:revision>
  <dcterms:created xsi:type="dcterms:W3CDTF">2024-10-31T11:00:12Z</dcterms:created>
  <dcterms:modified xsi:type="dcterms:W3CDTF">2025-01-29T15:03:30Z</dcterms:modified>
</cp:coreProperties>
</file>