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83" r:id="rId2"/>
    <p:sldId id="311" r:id="rId3"/>
    <p:sldId id="316" r:id="rId4"/>
    <p:sldId id="2423" r:id="rId5"/>
    <p:sldId id="2434" r:id="rId6"/>
    <p:sldId id="2823" r:id="rId7"/>
    <p:sldId id="2824" r:id="rId8"/>
    <p:sldId id="2412" r:id="rId9"/>
    <p:sldId id="312" r:id="rId10"/>
    <p:sldId id="2418" r:id="rId11"/>
    <p:sldId id="2419" r:id="rId12"/>
    <p:sldId id="2420" r:id="rId13"/>
    <p:sldId id="2432" r:id="rId14"/>
    <p:sldId id="2825" r:id="rId15"/>
    <p:sldId id="2503" r:id="rId16"/>
    <p:sldId id="2819" r:id="rId17"/>
    <p:sldId id="2509" r:id="rId18"/>
    <p:sldId id="2822" r:id="rId19"/>
    <p:sldId id="2534" r:id="rId20"/>
    <p:sldId id="2533" r:id="rId21"/>
    <p:sldId id="2809" r:id="rId22"/>
    <p:sldId id="2826" r:id="rId23"/>
    <p:sldId id="2502" r:id="rId24"/>
    <p:sldId id="2511" r:id="rId25"/>
    <p:sldId id="2517" r:id="rId26"/>
    <p:sldId id="2518" r:id="rId27"/>
    <p:sldId id="2520" r:id="rId28"/>
    <p:sldId id="2522" r:id="rId29"/>
    <p:sldId id="2827" r:id="rId30"/>
    <p:sldId id="2754" r:id="rId31"/>
    <p:sldId id="2755" r:id="rId32"/>
    <p:sldId id="2756" r:id="rId33"/>
    <p:sldId id="2757" r:id="rId34"/>
    <p:sldId id="2759" r:id="rId35"/>
    <p:sldId id="2771" r:id="rId36"/>
    <p:sldId id="2764" r:id="rId37"/>
    <p:sldId id="2765" r:id="rId38"/>
    <p:sldId id="2766" r:id="rId39"/>
    <p:sldId id="2828" r:id="rId40"/>
    <p:sldId id="2821" r:id="rId41"/>
    <p:sldId id="2415"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CA6"/>
    <a:srgbClr val="D0CFD4"/>
    <a:srgbClr val="6F7889"/>
    <a:srgbClr val="6F798C"/>
    <a:srgbClr val="DCD7FA"/>
    <a:srgbClr val="C1B8F6"/>
    <a:srgbClr val="FFFFFF"/>
    <a:srgbClr val="FD7F77"/>
    <a:srgbClr val="B5B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183" autoAdjust="0"/>
  </p:normalViewPr>
  <p:slideViewPr>
    <p:cSldViewPr snapToGrid="0" showGuides="1">
      <p:cViewPr varScale="1">
        <p:scale>
          <a:sx n="49" d="100"/>
          <a:sy n="49" d="100"/>
        </p:scale>
        <p:origin x="19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876EB-82DD-4563-95BF-956DFAE90404}" type="datetimeFigureOut">
              <a:rPr lang="fr-FR" smtClean="0"/>
              <a:t>17/03/2025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4DDBB-42D3-44C5-824D-4C09E04E6AC1}" type="slidenum">
              <a:rPr lang="fr-FR" smtClean="0"/>
              <a:t>‹N°›</a:t>
            </a:fld>
            <a:endParaRPr lang="fr-FR"/>
          </a:p>
        </p:txBody>
      </p:sp>
    </p:spTree>
    <p:extLst>
      <p:ext uri="{BB962C8B-B14F-4D97-AF65-F5344CB8AC3E}">
        <p14:creationId xmlns:p14="http://schemas.microsoft.com/office/powerpoint/2010/main" val="360721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spcBef>
                <a:spcPct val="0"/>
              </a:spcBef>
            </a:pPr>
            <a:r>
              <a:rPr lang="es-ES" b="0" i="0" dirty="0" err="1">
                <a:solidFill>
                  <a:srgbClr val="040C28"/>
                </a:solidFill>
                <a:effectLst/>
                <a:highlight>
                  <a:srgbClr val="D3E3FD"/>
                </a:highlight>
                <a:latin typeface="Google Sans"/>
              </a:rPr>
              <a:t>Pour</a:t>
            </a:r>
            <a:r>
              <a:rPr lang="es-ES" b="0" i="0" dirty="0">
                <a:solidFill>
                  <a:srgbClr val="040C28"/>
                </a:solidFill>
                <a:effectLst/>
                <a:highlight>
                  <a:srgbClr val="D3E3FD"/>
                </a:highlight>
                <a:latin typeface="Google Sans"/>
              </a:rPr>
              <a:t> une </a:t>
            </a:r>
            <a:r>
              <a:rPr lang="es-ES" b="0" i="0" dirty="0" err="1">
                <a:solidFill>
                  <a:srgbClr val="040C28"/>
                </a:solidFill>
                <a:effectLst/>
                <a:highlight>
                  <a:srgbClr val="D3E3FD"/>
                </a:highlight>
                <a:latin typeface="Google Sans"/>
              </a:rPr>
              <a:t>peau</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tonique</a:t>
            </a:r>
            <a:r>
              <a:rPr lang="es-ES" b="0" i="0" dirty="0">
                <a:solidFill>
                  <a:srgbClr val="040C28"/>
                </a:solidFill>
                <a:effectLst/>
                <a:highlight>
                  <a:srgbClr val="D3E3FD"/>
                </a:highlight>
                <a:latin typeface="Google Sans"/>
              </a:rPr>
              <a:t> et </a:t>
            </a:r>
            <a:r>
              <a:rPr lang="es-ES" b="0" i="0" dirty="0" err="1">
                <a:solidFill>
                  <a:srgbClr val="040C28"/>
                </a:solidFill>
                <a:effectLst/>
                <a:highlight>
                  <a:srgbClr val="D3E3FD"/>
                </a:highlight>
                <a:latin typeface="Google Sans"/>
              </a:rPr>
              <a:t>souple</a:t>
            </a:r>
            <a:r>
              <a:rPr lang="es-ES" b="0" i="0" dirty="0">
                <a:solidFill>
                  <a:srgbClr val="040C28"/>
                </a:solidFill>
                <a:effectLst/>
                <a:highlight>
                  <a:srgbClr val="D3E3FD"/>
                </a:highlight>
                <a:latin typeface="Google Sans"/>
              </a:rPr>
              <a:t>, les </a:t>
            </a:r>
            <a:r>
              <a:rPr lang="es-ES" b="0" i="0" dirty="0" err="1">
                <a:solidFill>
                  <a:srgbClr val="040C28"/>
                </a:solidFill>
                <a:effectLst/>
                <a:highlight>
                  <a:srgbClr val="D3E3FD"/>
                </a:highlight>
                <a:latin typeface="Google Sans"/>
              </a:rPr>
              <a:t>fibres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d'élastine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doivent</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être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réorganisées</a:t>
            </a:r>
            <a:r>
              <a:rPr lang="es-ES" b="0" i="0" dirty="0">
                <a:solidFill>
                  <a:srgbClr val="040C28"/>
                </a:solidFill>
                <a:effectLst/>
                <a:highlight>
                  <a:srgbClr val="D3E3FD"/>
                </a:highlight>
                <a:latin typeface="Google Sans"/>
              </a:rPr>
              <a:t> et non </a:t>
            </a:r>
            <a:r>
              <a:rPr lang="es-ES" b="0" i="0" dirty="0" err="1">
                <a:solidFill>
                  <a:srgbClr val="040C28"/>
                </a:solidFill>
                <a:effectLst/>
                <a:highlight>
                  <a:srgbClr val="D3E3FD"/>
                </a:highlight>
                <a:latin typeface="Google Sans"/>
              </a:rPr>
              <a:t>seulement</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synthétisées</a:t>
            </a:r>
            <a:r>
              <a:rPr lang="es-ES" b="0" i="0" dirty="0">
                <a:solidFill>
                  <a:srgbClr val="040C28"/>
                </a:solidFill>
                <a:effectLst/>
                <a:highlight>
                  <a:srgbClr val="D3E3FD"/>
                </a:highlight>
                <a:latin typeface="Google Sans"/>
              </a:rPr>
              <a:t>. </a:t>
            </a: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a:solidFill>
                  <a:srgbClr val="040C28"/>
                </a:solidFill>
                <a:effectLst/>
                <a:highlight>
                  <a:srgbClr val="D3E3FD"/>
                </a:highlight>
                <a:latin typeface="Google Sans"/>
              </a:rPr>
              <a:t>Des </a:t>
            </a:r>
            <a:r>
              <a:rPr lang="es-ES" b="0" i="0" dirty="0" err="1">
                <a:solidFill>
                  <a:srgbClr val="040C28"/>
                </a:solidFill>
                <a:effectLst/>
                <a:highlight>
                  <a:srgbClr val="D3E3FD"/>
                </a:highlight>
                <a:latin typeface="Google Sans"/>
              </a:rPr>
              <a:t>découvertes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récentes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ont</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montré</a:t>
            </a:r>
            <a:r>
              <a:rPr lang="es-ES" b="0" i="0" dirty="0">
                <a:solidFill>
                  <a:srgbClr val="040C28"/>
                </a:solidFill>
                <a:effectLst/>
                <a:highlight>
                  <a:srgbClr val="D3E3FD"/>
                </a:highlight>
                <a:latin typeface="Google Sans"/>
              </a:rPr>
              <a:t> que la </a:t>
            </a:r>
            <a:r>
              <a:rPr lang="es-ES" b="0" i="0" dirty="0" err="1">
                <a:solidFill>
                  <a:srgbClr val="040C28"/>
                </a:solidFill>
                <a:effectLst/>
                <a:highlight>
                  <a:srgbClr val="D3E3FD"/>
                </a:highlight>
                <a:latin typeface="Google Sans"/>
              </a:rPr>
              <a:t>synthèse</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reste constante </a:t>
            </a:r>
            <a:r>
              <a:rPr lang="es-ES" b="0" i="0" dirty="0" err="1">
                <a:solidFill>
                  <a:srgbClr val="040C28"/>
                </a:solidFill>
                <a:effectLst/>
                <a:highlight>
                  <a:srgbClr val="D3E3FD"/>
                </a:highlight>
                <a:latin typeface="Google Sans"/>
              </a:rPr>
              <a:t>dans</a:t>
            </a:r>
            <a:r>
              <a:rPr lang="es-ES" b="0" i="0" dirty="0">
                <a:solidFill>
                  <a:srgbClr val="040C28"/>
                </a:solidFill>
                <a:effectLst/>
                <a:highlight>
                  <a:srgbClr val="D3E3FD"/>
                </a:highlight>
                <a:latin typeface="Google Sans"/>
              </a:rPr>
              <a:t> le </a:t>
            </a:r>
            <a:r>
              <a:rPr lang="es-ES" b="0" i="0" dirty="0" err="1">
                <a:solidFill>
                  <a:srgbClr val="040C28"/>
                </a:solidFill>
                <a:effectLst/>
                <a:highlight>
                  <a:srgbClr val="D3E3FD"/>
                </a:highlight>
                <a:latin typeface="Google Sans"/>
              </a:rPr>
              <a:t>temps</a:t>
            </a:r>
            <a:r>
              <a:rPr lang="es-ES" b="0" i="0" dirty="0">
                <a:solidFill>
                  <a:srgbClr val="040C28"/>
                </a:solidFill>
                <a:effectLst/>
                <a:highlight>
                  <a:srgbClr val="D3E3FD"/>
                </a:highlight>
                <a:latin typeface="Google Sans"/>
              </a:rPr>
              <a:t>. En </a:t>
            </a:r>
            <a:r>
              <a:rPr lang="es-ES" b="0" i="0" dirty="0" err="1">
                <a:solidFill>
                  <a:srgbClr val="040C28"/>
                </a:solidFill>
                <a:effectLst/>
                <a:highlight>
                  <a:srgbClr val="D3E3FD"/>
                </a:highlight>
                <a:latin typeface="Google Sans"/>
              </a:rPr>
              <a:t>revanche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l'assemblage</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en </a:t>
            </a:r>
            <a:r>
              <a:rPr lang="es-ES" b="0" i="0" dirty="0" err="1">
                <a:solidFill>
                  <a:srgbClr val="040C28"/>
                </a:solidFill>
                <a:effectLst/>
                <a:highlight>
                  <a:srgbClr val="D3E3FD"/>
                </a:highlight>
                <a:latin typeface="Google Sans"/>
              </a:rPr>
              <a:t>fibres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élastiques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fonctionnelles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devient</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défectueux</a:t>
            </a:r>
            <a:r>
              <a:rPr lang="es-ES" b="0" i="0" dirty="0">
                <a:solidFill>
                  <a:srgbClr val="040C28"/>
                </a:solidFill>
                <a:effectLst/>
                <a:highlight>
                  <a:srgbClr val="D3E3FD"/>
                </a:highlight>
                <a:latin typeface="Google Sans"/>
              </a:rPr>
              <a:t>... </a:t>
            </a:r>
          </a:p>
          <a:p>
            <a:pPr eaLnBrk="1" hangingPunct="1">
              <a:spcBef>
                <a:spcPct val="0"/>
              </a:spcBef>
            </a:pPr>
            <a:r>
              <a:rPr lang="es-ES" b="0" i="0" dirty="0">
                <a:solidFill>
                  <a:srgbClr val="040C28"/>
                </a:solidFill>
                <a:effectLst/>
                <a:highlight>
                  <a:srgbClr val="D3E3FD"/>
                </a:highlight>
                <a:latin typeface="Google Sans"/>
              </a:rPr>
              <a:t>La cause en </a:t>
            </a:r>
            <a:r>
              <a:rPr lang="es-ES" b="0" i="0" dirty="0" err="1">
                <a:solidFill>
                  <a:srgbClr val="040C28"/>
                </a:solidFill>
                <a:effectLst/>
                <a:highlight>
                  <a:srgbClr val="D3E3FD"/>
                </a:highlight>
                <a:latin typeface="Google Sans"/>
              </a:rPr>
              <a:t>est</a:t>
            </a:r>
            <a:r>
              <a:rPr lang="es-ES" b="0" i="0" dirty="0">
                <a:solidFill>
                  <a:srgbClr val="040C28"/>
                </a:solidFill>
                <a:effectLst/>
                <a:highlight>
                  <a:srgbClr val="D3E3FD"/>
                </a:highlight>
                <a:latin typeface="Google Sans"/>
              </a:rPr>
              <a:t> la LOXL (</a:t>
            </a:r>
            <a:r>
              <a:rPr lang="es-ES" b="0" i="0" dirty="0" err="1">
                <a:solidFill>
                  <a:srgbClr val="040C28"/>
                </a:solidFill>
                <a:effectLst/>
                <a:highlight>
                  <a:srgbClr val="D3E3FD"/>
                </a:highlight>
                <a:latin typeface="Google Sans"/>
              </a:rPr>
              <a:t>Lysyl</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Oxydase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Like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l'enzyme</a:t>
            </a:r>
            <a:r>
              <a:rPr lang="es-ES" b="0" i="0" dirty="0">
                <a:solidFill>
                  <a:srgbClr val="040C28"/>
                </a:solidFill>
                <a:effectLst/>
                <a:highlight>
                  <a:srgbClr val="D3E3FD"/>
                </a:highlight>
                <a:latin typeface="Google Sans"/>
              </a:rPr>
              <a:t> qui </a:t>
            </a:r>
            <a:r>
              <a:rPr lang="es-ES" b="0" i="0" dirty="0" err="1">
                <a:solidFill>
                  <a:srgbClr val="040C28"/>
                </a:solidFill>
                <a:effectLst/>
                <a:highlight>
                  <a:srgbClr val="D3E3FD"/>
                </a:highlight>
                <a:latin typeface="Google Sans"/>
              </a:rPr>
              <a:t>réticule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En </a:t>
            </a:r>
            <a:r>
              <a:rPr lang="es-ES" b="0" i="0" dirty="0" err="1">
                <a:solidFill>
                  <a:srgbClr val="040C28"/>
                </a:solidFill>
                <a:effectLst/>
                <a:highlight>
                  <a:srgbClr val="D3E3FD"/>
                </a:highlight>
                <a:latin typeface="Google Sans"/>
              </a:rPr>
              <a:t>d'autres</a:t>
            </a:r>
            <a:r>
              <a:rPr lang="es-ES" b="0" i="0" dirty="0">
                <a:solidFill>
                  <a:srgbClr val="040C28"/>
                </a:solidFill>
                <a:effectLst/>
                <a:highlight>
                  <a:srgbClr val="D3E3FD"/>
                </a:highlight>
                <a:latin typeface="Google Sans"/>
              </a:rPr>
              <a:t> termes, elle </a:t>
            </a:r>
            <a:r>
              <a:rPr lang="es-ES" sz="1200" dirty="0" err="1">
                <a:latin typeface="Roboto Light" panose="02000000000000000000" pitchFamily="2" charset="0"/>
                <a:ea typeface="Roboto Light" panose="02000000000000000000" pitchFamily="2" charset="0"/>
                <a:cs typeface="Roboto Light" panose="02000000000000000000" pitchFamily="2" charset="0"/>
              </a:rPr>
              <a:t>permet</a:t>
            </a:r>
            <a:r>
              <a:rPr lang="es-ES" sz="1200" dirty="0">
                <a:latin typeface="Roboto Light" panose="02000000000000000000" pitchFamily="2" charset="0"/>
                <a:ea typeface="Roboto Light" panose="02000000000000000000" pitchFamily="2" charset="0"/>
                <a:cs typeface="Roboto Light" panose="02000000000000000000" pitchFamily="2" charset="0"/>
              </a:rPr>
              <a:t> </a:t>
            </a:r>
            <a:r>
              <a:rPr lang="es-ES" sz="1200" dirty="0" err="1">
                <a:latin typeface="Roboto Light" panose="02000000000000000000" pitchFamily="2" charset="0"/>
                <a:ea typeface="Roboto Light" panose="02000000000000000000" pitchFamily="2" charset="0"/>
                <a:cs typeface="Roboto Light" panose="02000000000000000000" pitchFamily="2" charset="0"/>
              </a:rPr>
              <a:t>aux</a:t>
            </a:r>
            <a:r>
              <a:rPr lang="es-ES" sz="1200" dirty="0">
                <a:latin typeface="Roboto Light" panose="02000000000000000000" pitchFamily="2" charset="0"/>
                <a:ea typeface="Roboto Light" panose="02000000000000000000" pitchFamily="2" charset="0"/>
                <a:cs typeface="Roboto Light" panose="02000000000000000000" pitchFamily="2" charset="0"/>
              </a:rPr>
              <a:t> </a:t>
            </a:r>
            <a:r>
              <a:rPr lang="es-ES" sz="1200" dirty="0" err="1">
                <a:latin typeface="Roboto Light" panose="02000000000000000000" pitchFamily="2" charset="0"/>
                <a:ea typeface="Roboto Light" panose="02000000000000000000" pitchFamily="2" charset="0"/>
                <a:cs typeface="Roboto Light" panose="02000000000000000000" pitchFamily="2" charset="0"/>
              </a:rPr>
              <a:t>molécules</a:t>
            </a:r>
            <a:r>
              <a:rPr lang="es-ES" sz="1200" dirty="0">
                <a:latin typeface="Roboto Light" panose="02000000000000000000" pitchFamily="2" charset="0"/>
                <a:ea typeface="Roboto Light" panose="02000000000000000000" pitchFamily="2" charset="0"/>
                <a:cs typeface="Roboto Light" panose="02000000000000000000" pitchFamily="2" charset="0"/>
              </a:rPr>
              <a:t> de se </a:t>
            </a:r>
            <a:r>
              <a:rPr lang="es-ES" sz="1200" dirty="0" err="1">
                <a:latin typeface="Roboto Light" panose="02000000000000000000" pitchFamily="2" charset="0"/>
                <a:ea typeface="Roboto Light" panose="02000000000000000000" pitchFamily="2" charset="0"/>
                <a:cs typeface="Roboto Light" panose="02000000000000000000" pitchFamily="2" charset="0"/>
              </a:rPr>
              <a:t>lier</a:t>
            </a:r>
            <a:r>
              <a:rPr lang="es-ES" sz="1200" dirty="0">
                <a:latin typeface="Roboto Light" panose="02000000000000000000" pitchFamily="2" charset="0"/>
                <a:ea typeface="Roboto Light" panose="02000000000000000000" pitchFamily="2" charset="0"/>
                <a:cs typeface="Roboto Light" panose="02000000000000000000" pitchFamily="2" charset="0"/>
              </a:rPr>
              <a:t> entre elles </a:t>
            </a:r>
            <a:r>
              <a:rPr lang="es-ES" sz="1200" dirty="0" err="1">
                <a:latin typeface="Roboto Light" panose="02000000000000000000" pitchFamily="2" charset="0"/>
                <a:ea typeface="Roboto Light" panose="02000000000000000000" pitchFamily="2" charset="0"/>
                <a:cs typeface="Roboto Light" panose="02000000000000000000" pitchFamily="2" charset="0"/>
              </a:rPr>
              <a:t>pour</a:t>
            </a:r>
            <a:r>
              <a:rPr lang="es-ES" sz="1200" dirty="0">
                <a:latin typeface="Roboto Light" panose="02000000000000000000" pitchFamily="2" charset="0"/>
                <a:ea typeface="Roboto Light" panose="02000000000000000000" pitchFamily="2" charset="0"/>
                <a:cs typeface="Roboto Light" panose="02000000000000000000" pitchFamily="2" charset="0"/>
              </a:rPr>
              <a:t> </a:t>
            </a:r>
            <a:r>
              <a:rPr lang="es-ES" sz="1200" dirty="0" err="1">
                <a:latin typeface="Roboto Light" panose="02000000000000000000" pitchFamily="2" charset="0"/>
                <a:ea typeface="Roboto Light" panose="02000000000000000000" pitchFamily="2" charset="0"/>
                <a:cs typeface="Roboto Light" panose="02000000000000000000" pitchFamily="2" charset="0"/>
              </a:rPr>
              <a:t>former</a:t>
            </a:r>
            <a:r>
              <a:rPr lang="es-ES" sz="1200" dirty="0">
                <a:latin typeface="Roboto Light" panose="02000000000000000000" pitchFamily="2" charset="0"/>
                <a:ea typeface="Roboto Light" panose="02000000000000000000" pitchFamily="2" charset="0"/>
                <a:cs typeface="Roboto Light" panose="02000000000000000000" pitchFamily="2" charset="0"/>
              </a:rPr>
              <a:t> un </a:t>
            </a:r>
            <a:r>
              <a:rPr lang="es-ES" sz="1200" dirty="0" err="1">
                <a:latin typeface="Roboto Light" panose="02000000000000000000" pitchFamily="2" charset="0"/>
                <a:ea typeface="Roboto Light" panose="02000000000000000000" pitchFamily="2" charset="0"/>
                <a:cs typeface="Roboto Light" panose="02000000000000000000" pitchFamily="2" charset="0"/>
              </a:rPr>
              <a:t>réseau</a:t>
            </a:r>
            <a:r>
              <a:rPr lang="es-ES" sz="1200" dirty="0">
                <a:latin typeface="Roboto Light" panose="02000000000000000000" pitchFamily="2" charset="0"/>
                <a:ea typeface="Roboto Light" panose="02000000000000000000" pitchFamily="2" charset="0"/>
                <a:cs typeface="Roboto Light" panose="02000000000000000000" pitchFamily="2" charset="0"/>
              </a:rPr>
              <a:t>/</a:t>
            </a:r>
            <a:r>
              <a:rPr lang="es-ES" sz="1200" dirty="0" err="1">
                <a:latin typeface="Roboto Light" panose="02000000000000000000" pitchFamily="2" charset="0"/>
                <a:ea typeface="Roboto Light" panose="02000000000000000000" pitchFamily="2" charset="0"/>
                <a:cs typeface="Roboto Light" panose="02000000000000000000" pitchFamily="2" charset="0"/>
              </a:rPr>
              <a:t>structure</a:t>
            </a:r>
            <a:r>
              <a:rPr lang="es-ES" sz="1200" dirty="0">
                <a:latin typeface="Roboto Light" panose="02000000000000000000" pitchFamily="2" charset="0"/>
                <a:ea typeface="Roboto Light" panose="02000000000000000000" pitchFamily="2" charset="0"/>
                <a:cs typeface="Roboto Light" panose="02000000000000000000" pitchFamily="2" charset="0"/>
              </a:rPr>
              <a:t>. La LOXL </a:t>
            </a:r>
            <a:r>
              <a:rPr lang="es-ES" b="0" i="0" dirty="0" err="1">
                <a:solidFill>
                  <a:srgbClr val="040C28"/>
                </a:solidFill>
                <a:effectLst/>
                <a:highlight>
                  <a:srgbClr val="D3E3FD"/>
                </a:highlight>
                <a:latin typeface="Google Sans"/>
              </a:rPr>
              <a:t>diminue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avec</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l'âge</a:t>
            </a:r>
            <a:r>
              <a:rPr lang="es-ES" b="0" i="0" dirty="0">
                <a:solidFill>
                  <a:srgbClr val="040C28"/>
                </a:solidFill>
                <a:effectLst/>
                <a:highlight>
                  <a:srgbClr val="D3E3FD"/>
                </a:highlight>
                <a:latin typeface="Google Sans"/>
              </a:rPr>
              <a:t>. </a:t>
            </a: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a:solidFill>
                  <a:srgbClr val="040C28"/>
                </a:solidFill>
                <a:effectLst/>
                <a:highlight>
                  <a:srgbClr val="D3E3FD"/>
                </a:highlight>
                <a:latin typeface="Google Sans"/>
              </a:rPr>
              <a:t>Sans elle, les </a:t>
            </a:r>
            <a:r>
              <a:rPr lang="es-ES" b="0" i="0" dirty="0" err="1">
                <a:solidFill>
                  <a:srgbClr val="040C28"/>
                </a:solidFill>
                <a:effectLst/>
                <a:highlight>
                  <a:srgbClr val="D3E3FD"/>
                </a:highlight>
                <a:latin typeface="Google Sans"/>
              </a:rPr>
              <a:t>fibroblastes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sécrètent</a:t>
            </a:r>
            <a:r>
              <a:rPr lang="es-ES" b="0" i="0" dirty="0">
                <a:solidFill>
                  <a:srgbClr val="040C28"/>
                </a:solidFill>
                <a:effectLst/>
                <a:highlight>
                  <a:srgbClr val="D3E3FD"/>
                </a:highlight>
                <a:latin typeface="Google Sans"/>
              </a:rPr>
              <a:t> une </a:t>
            </a:r>
            <a:r>
              <a:rPr lang="es-ES" b="0" i="0" dirty="0" err="1">
                <a:solidFill>
                  <a:srgbClr val="040C28"/>
                </a:solidFill>
                <a:effectLst/>
                <a:highlight>
                  <a:srgbClr val="D3E3FD"/>
                </a:highlight>
                <a:latin typeface="Google Sans"/>
              </a:rPr>
              <a:t>enzyme</a:t>
            </a:r>
            <a:r>
              <a:rPr lang="es-ES" b="0" i="0" dirty="0">
                <a:solidFill>
                  <a:srgbClr val="040C28"/>
                </a:solidFill>
                <a:effectLst/>
                <a:highlight>
                  <a:srgbClr val="D3E3FD"/>
                </a:highlight>
                <a:latin typeface="Google Sans"/>
              </a:rPr>
              <a:t> qui </a:t>
            </a:r>
            <a:r>
              <a:rPr lang="es-ES" b="0" i="0" dirty="0" err="1">
                <a:solidFill>
                  <a:srgbClr val="040C28"/>
                </a:solidFill>
                <a:effectLst/>
                <a:highlight>
                  <a:srgbClr val="D3E3FD"/>
                </a:highlight>
                <a:latin typeface="Google Sans"/>
              </a:rPr>
              <a:t>dégrade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et </a:t>
            </a:r>
            <a:r>
              <a:rPr lang="es-ES" b="0" i="0" dirty="0" err="1">
                <a:solidFill>
                  <a:srgbClr val="040C28"/>
                </a:solidFill>
                <a:effectLst/>
                <a:highlight>
                  <a:srgbClr val="D3E3FD"/>
                </a:highlight>
                <a:latin typeface="Google Sans"/>
              </a:rPr>
              <a:t>nous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avons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alors</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non </a:t>
            </a:r>
            <a:r>
              <a:rPr lang="es-ES" b="0" i="0" dirty="0" err="1">
                <a:solidFill>
                  <a:srgbClr val="040C28"/>
                </a:solidFill>
                <a:effectLst/>
                <a:highlight>
                  <a:srgbClr val="D3E3FD"/>
                </a:highlight>
                <a:latin typeface="Google Sans"/>
              </a:rPr>
              <a:t>fonctionnelle</a:t>
            </a:r>
            <a:r>
              <a:rPr lang="es-ES" b="0" i="0" dirty="0">
                <a:solidFill>
                  <a:srgbClr val="040C28"/>
                </a:solidFill>
                <a:effectLst/>
                <a:highlight>
                  <a:srgbClr val="D3E3FD"/>
                </a:highlight>
                <a:latin typeface="Google Sans"/>
              </a:rPr>
              <a:t>. La </a:t>
            </a:r>
            <a:r>
              <a:rPr lang="es-ES" b="0" i="0" dirty="0" err="1">
                <a:solidFill>
                  <a:srgbClr val="040C28"/>
                </a:solidFill>
                <a:effectLst/>
                <a:highlight>
                  <a:srgbClr val="D3E3FD"/>
                </a:highlight>
                <a:latin typeface="Google Sans"/>
              </a:rPr>
              <a:t>peau</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perd</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sa</a:t>
            </a:r>
            <a:r>
              <a:rPr lang="es-ES" b="0" i="0" dirty="0">
                <a:solidFill>
                  <a:srgbClr val="040C28"/>
                </a:solidFill>
                <a:effectLst/>
                <a:highlight>
                  <a:srgbClr val="D3E3FD"/>
                </a:highlight>
                <a:latin typeface="Google Sans"/>
              </a:rPr>
              <a:t> capacité à </a:t>
            </a:r>
            <a:r>
              <a:rPr lang="es-ES" b="0" i="0" dirty="0" err="1">
                <a:solidFill>
                  <a:srgbClr val="040C28"/>
                </a:solidFill>
                <a:effectLst/>
                <a:highlight>
                  <a:srgbClr val="D3E3FD"/>
                </a:highlight>
                <a:latin typeface="Google Sans"/>
              </a:rPr>
              <a:t>s'étirer</a:t>
            </a:r>
            <a:r>
              <a:rPr lang="es-ES" b="0" i="0" dirty="0">
                <a:solidFill>
                  <a:srgbClr val="040C28"/>
                </a:solidFill>
                <a:effectLst/>
                <a:highlight>
                  <a:srgbClr val="D3E3FD"/>
                </a:highlight>
                <a:latin typeface="Google Sans"/>
              </a:rPr>
              <a:t> et à se </a:t>
            </a:r>
            <a:r>
              <a:rPr lang="es-ES" b="0" i="0" dirty="0" err="1">
                <a:solidFill>
                  <a:srgbClr val="040C28"/>
                </a:solidFill>
                <a:effectLst/>
                <a:highlight>
                  <a:srgbClr val="D3E3FD"/>
                </a:highlight>
                <a:latin typeface="Google Sans"/>
              </a:rPr>
              <a:t>repositionner</a:t>
            </a:r>
            <a:r>
              <a:rPr lang="es-ES" b="0" i="0" dirty="0">
                <a:solidFill>
                  <a:srgbClr val="040C28"/>
                </a:solidFill>
                <a:effectLst/>
                <a:highlight>
                  <a:srgbClr val="D3E3FD"/>
                </a:highlight>
                <a:latin typeface="Google Sans"/>
              </a:rPr>
              <a:t> : les </a:t>
            </a:r>
            <a:r>
              <a:rPr lang="es-ES" b="0" i="0" dirty="0" err="1">
                <a:solidFill>
                  <a:srgbClr val="040C28"/>
                </a:solidFill>
                <a:effectLst/>
                <a:highlight>
                  <a:srgbClr val="D3E3FD"/>
                </a:highlight>
                <a:latin typeface="Google Sans"/>
              </a:rPr>
              <a:t>rides</a:t>
            </a:r>
            <a:r>
              <a:rPr lang="es-ES" b="0" i="0" dirty="0">
                <a:solidFill>
                  <a:srgbClr val="040C28"/>
                </a:solidFill>
                <a:effectLst/>
                <a:highlight>
                  <a:srgbClr val="D3E3FD"/>
                </a:highlight>
                <a:latin typeface="Google Sans"/>
              </a:rPr>
              <a:t> et le </a:t>
            </a:r>
            <a:r>
              <a:rPr lang="es-ES" b="0" i="0" dirty="0" err="1">
                <a:solidFill>
                  <a:srgbClr val="040C28"/>
                </a:solidFill>
                <a:effectLst/>
                <a:highlight>
                  <a:srgbClr val="D3E3FD"/>
                </a:highlight>
                <a:latin typeface="Google Sans"/>
              </a:rPr>
              <a:t>relâchement</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cutané</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apparaissent</a:t>
            </a:r>
            <a:r>
              <a:rPr lang="es-ES" b="0" i="0" dirty="0">
                <a:solidFill>
                  <a:srgbClr val="040C28"/>
                </a:solidFill>
                <a:effectLst/>
                <a:highlight>
                  <a:srgbClr val="D3E3FD"/>
                </a:highlight>
                <a:latin typeface="Google Sans"/>
              </a:rPr>
              <a:t>.</a:t>
            </a: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a:solidFill>
                  <a:srgbClr val="040C28"/>
                </a:solidFill>
                <a:effectLst/>
                <a:highlight>
                  <a:srgbClr val="D3E3FD"/>
                </a:highlight>
                <a:latin typeface="Google Sans"/>
              </a:rPr>
              <a:t>En </a:t>
            </a:r>
            <a:r>
              <a:rPr lang="es-ES" b="0" i="0" dirty="0" err="1">
                <a:solidFill>
                  <a:srgbClr val="040C28"/>
                </a:solidFill>
                <a:effectLst/>
                <a:highlight>
                  <a:srgbClr val="D3E3FD"/>
                </a:highlight>
                <a:latin typeface="Google Sans"/>
              </a:rPr>
              <a:t>d'autres</a:t>
            </a:r>
            <a:r>
              <a:rPr lang="es-ES" b="0" i="0" dirty="0">
                <a:solidFill>
                  <a:srgbClr val="040C28"/>
                </a:solidFill>
                <a:effectLst/>
                <a:highlight>
                  <a:srgbClr val="D3E3FD"/>
                </a:highlight>
                <a:latin typeface="Google Sans"/>
              </a:rPr>
              <a:t> termes, </a:t>
            </a:r>
            <a:r>
              <a:rPr lang="es-ES" b="0" i="0" dirty="0" err="1">
                <a:solidFill>
                  <a:srgbClr val="040C28"/>
                </a:solidFill>
                <a:effectLst/>
                <a:highlight>
                  <a:srgbClr val="D3E3FD"/>
                </a:highlight>
                <a:latin typeface="Google Sans"/>
              </a:rPr>
              <a:t>avec</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l'âge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il</a:t>
            </a:r>
            <a:r>
              <a:rPr lang="es-ES" b="0" i="0" dirty="0">
                <a:solidFill>
                  <a:srgbClr val="040C28"/>
                </a:solidFill>
                <a:effectLst/>
                <a:highlight>
                  <a:srgbClr val="D3E3FD"/>
                </a:highlight>
                <a:latin typeface="Google Sans"/>
              </a:rPr>
              <a:t> y a une </a:t>
            </a:r>
            <a:r>
              <a:rPr lang="es-ES" b="0" i="0" dirty="0" err="1">
                <a:solidFill>
                  <a:srgbClr val="040C28"/>
                </a:solidFill>
                <a:effectLst/>
                <a:highlight>
                  <a:srgbClr val="D3E3FD"/>
                </a:highlight>
                <a:latin typeface="Google Sans"/>
              </a:rPr>
              <a:t>réduction</a:t>
            </a:r>
            <a:r>
              <a:rPr lang="es-ES" b="0" i="0" dirty="0">
                <a:solidFill>
                  <a:srgbClr val="040C28"/>
                </a:solidFill>
                <a:effectLst/>
                <a:highlight>
                  <a:srgbClr val="D3E3FD"/>
                </a:highlight>
                <a:latin typeface="Google Sans"/>
              </a:rPr>
              <a:t> du nombre de </a:t>
            </a:r>
            <a:r>
              <a:rPr lang="es-ES" b="0" i="0" dirty="0" err="1">
                <a:solidFill>
                  <a:srgbClr val="040C28"/>
                </a:solidFill>
                <a:effectLst/>
                <a:highlight>
                  <a:srgbClr val="D3E3FD"/>
                </a:highlight>
                <a:latin typeface="Google Sans"/>
              </a:rPr>
              <a:t>fibroblastes</a:t>
            </a:r>
            <a:r>
              <a:rPr lang="es-ES" b="0" i="0" dirty="0">
                <a:solidFill>
                  <a:srgbClr val="040C28"/>
                </a:solidFill>
                <a:effectLst/>
                <a:highlight>
                  <a:srgbClr val="D3E3FD"/>
                </a:highlight>
                <a:latin typeface="Google Sans"/>
              </a:rPr>
              <a:t> et une </a:t>
            </a:r>
            <a:r>
              <a:rPr lang="es-ES" b="0" i="0" dirty="0" err="1">
                <a:solidFill>
                  <a:srgbClr val="040C28"/>
                </a:solidFill>
                <a:effectLst/>
                <a:highlight>
                  <a:srgbClr val="D3E3FD"/>
                </a:highlight>
                <a:latin typeface="Google Sans"/>
              </a:rPr>
              <a:t>réduction</a:t>
            </a:r>
            <a:r>
              <a:rPr lang="es-ES" b="0" i="0" dirty="0">
                <a:solidFill>
                  <a:srgbClr val="040C28"/>
                </a:solidFill>
                <a:effectLst/>
                <a:highlight>
                  <a:srgbClr val="D3E3FD"/>
                </a:highlight>
                <a:latin typeface="Google Sans"/>
              </a:rPr>
              <a:t> de la </a:t>
            </a:r>
            <a:r>
              <a:rPr lang="es-ES" b="0" i="0" dirty="0" err="1">
                <a:solidFill>
                  <a:srgbClr val="040C28"/>
                </a:solidFill>
                <a:effectLst/>
                <a:highlight>
                  <a:srgbClr val="D3E3FD"/>
                </a:highlight>
                <a:latin typeface="Google Sans"/>
              </a:rPr>
              <a:t>synthèse</a:t>
            </a:r>
            <a:r>
              <a:rPr lang="es-ES" b="0" i="0" dirty="0">
                <a:solidFill>
                  <a:srgbClr val="040C28"/>
                </a:solidFill>
                <a:effectLst/>
                <a:highlight>
                  <a:srgbClr val="D3E3FD"/>
                </a:highlight>
                <a:latin typeface="Google Sans"/>
              </a:rPr>
              <a:t> des </a:t>
            </a:r>
            <a:r>
              <a:rPr lang="es-ES" b="0" i="0" dirty="0" err="1">
                <a:solidFill>
                  <a:srgbClr val="040C28"/>
                </a:solidFill>
                <a:effectLst/>
                <a:highlight>
                  <a:srgbClr val="D3E3FD"/>
                </a:highlight>
                <a:latin typeface="Google Sans"/>
              </a:rPr>
              <a:t>protéines</a:t>
            </a:r>
            <a:r>
              <a:rPr lang="es-ES" b="0" i="0" dirty="0">
                <a:solidFill>
                  <a:srgbClr val="040C28"/>
                </a:solidFill>
                <a:effectLst/>
                <a:highlight>
                  <a:srgbClr val="D3E3FD"/>
                </a:highlight>
                <a:latin typeface="Google Sans"/>
              </a:rPr>
              <a:t>. Cela </a:t>
            </a:r>
            <a:r>
              <a:rPr lang="es-ES" b="0" i="0" dirty="0" err="1">
                <a:solidFill>
                  <a:srgbClr val="040C28"/>
                </a:solidFill>
                <a:effectLst/>
                <a:highlight>
                  <a:srgbClr val="D3E3FD"/>
                </a:highlight>
                <a:latin typeface="Google Sans"/>
              </a:rPr>
              <a:t>entraîne</a:t>
            </a:r>
            <a:r>
              <a:rPr lang="es-ES" b="0" i="0" dirty="0">
                <a:solidFill>
                  <a:srgbClr val="040C28"/>
                </a:solidFill>
                <a:effectLst/>
                <a:highlight>
                  <a:srgbClr val="D3E3FD"/>
                </a:highlight>
                <a:latin typeface="Google Sans"/>
              </a:rPr>
              <a:t> une </a:t>
            </a:r>
            <a:r>
              <a:rPr lang="es-ES" b="0" i="0" dirty="0" err="1">
                <a:solidFill>
                  <a:srgbClr val="040C28"/>
                </a:solidFill>
                <a:effectLst/>
                <a:highlight>
                  <a:srgbClr val="D3E3FD"/>
                </a:highlight>
                <a:latin typeface="Google Sans"/>
              </a:rPr>
              <a:t>diminution</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l'action</a:t>
            </a:r>
            <a:r>
              <a:rPr lang="es-ES" b="0" i="0" dirty="0">
                <a:solidFill>
                  <a:srgbClr val="040C28"/>
                </a:solidFill>
                <a:effectLst/>
                <a:highlight>
                  <a:srgbClr val="D3E3FD"/>
                </a:highlight>
                <a:latin typeface="Google Sans"/>
              </a:rPr>
              <a:t> de LOXL et une </a:t>
            </a:r>
            <a:r>
              <a:rPr lang="es-ES" b="0" i="0" dirty="0" err="1">
                <a:solidFill>
                  <a:srgbClr val="040C28"/>
                </a:solidFill>
                <a:effectLst/>
                <a:highlight>
                  <a:srgbClr val="D3E3FD"/>
                </a:highlight>
                <a:latin typeface="Google Sans"/>
              </a:rPr>
              <a:t>augmentation</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l'activité</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l'élastase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l'enzyme</a:t>
            </a:r>
            <a:r>
              <a:rPr lang="es-ES" b="0" i="0" dirty="0">
                <a:solidFill>
                  <a:srgbClr val="040C28"/>
                </a:solidFill>
                <a:effectLst/>
                <a:highlight>
                  <a:srgbClr val="D3E3FD"/>
                </a:highlight>
                <a:latin typeface="Google Sans"/>
              </a:rPr>
              <a:t> qui </a:t>
            </a:r>
            <a:r>
              <a:rPr lang="es-ES" b="0" i="0" dirty="0" err="1">
                <a:solidFill>
                  <a:srgbClr val="040C28"/>
                </a:solidFill>
                <a:effectLst/>
                <a:highlight>
                  <a:srgbClr val="D3E3FD"/>
                </a:highlight>
                <a:latin typeface="Google Sans"/>
              </a:rPr>
              <a:t>dégrade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perd</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donc</a:t>
            </a:r>
            <a:r>
              <a:rPr lang="es-ES" b="0" i="0" dirty="0">
                <a:solidFill>
                  <a:srgbClr val="040C28"/>
                </a:solidFill>
                <a:effectLst/>
                <a:highlight>
                  <a:srgbClr val="D3E3FD"/>
                </a:highlight>
                <a:latin typeface="Google Sans"/>
              </a:rPr>
              <a:t> de </a:t>
            </a:r>
            <a:r>
              <a:rPr lang="es-ES" b="0" i="0" dirty="0" err="1">
                <a:solidFill>
                  <a:srgbClr val="040C28"/>
                </a:solidFill>
                <a:effectLst/>
                <a:highlight>
                  <a:srgbClr val="D3E3FD"/>
                </a:highlight>
                <a:latin typeface="Google Sans"/>
              </a:rPr>
              <a:t>sa</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qualité</a:t>
            </a:r>
            <a:r>
              <a:rPr lang="es-ES" b="0" i="0" dirty="0">
                <a:solidFill>
                  <a:srgbClr val="040C28"/>
                </a:solidFill>
                <a:effectLst/>
                <a:highlight>
                  <a:srgbClr val="D3E3FD"/>
                </a:highlight>
                <a:latin typeface="Google Sans"/>
              </a:rPr>
              <a:t> et de </a:t>
            </a:r>
            <a:r>
              <a:rPr lang="es-ES" b="0" i="0" dirty="0" err="1">
                <a:solidFill>
                  <a:srgbClr val="040C28"/>
                </a:solidFill>
                <a:effectLst/>
                <a:highlight>
                  <a:srgbClr val="D3E3FD"/>
                </a:highlight>
                <a:latin typeface="Google Sans"/>
              </a:rPr>
              <a:t>sa</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protection</a:t>
            </a:r>
            <a:r>
              <a:rPr lang="es-ES" b="0" i="0" dirty="0">
                <a:solidFill>
                  <a:srgbClr val="040C28"/>
                </a:solidFill>
                <a:effectLst/>
                <a:highlight>
                  <a:srgbClr val="D3E3FD"/>
                </a:highlight>
                <a:latin typeface="Google Sans"/>
              </a:rPr>
              <a:t>. </a:t>
            </a:r>
          </a:p>
          <a:p>
            <a:pPr eaLnBrk="1" hangingPunct="1">
              <a:spcBef>
                <a:spcPct val="0"/>
              </a:spcBef>
            </a:pPr>
            <a:endParaRPr lang="es-ES" b="0" i="0" dirty="0">
              <a:solidFill>
                <a:srgbClr val="040C28"/>
              </a:solidFill>
              <a:effectLst/>
              <a:highlight>
                <a:srgbClr val="D3E3FD"/>
              </a:highlight>
              <a:latin typeface="Google Sans"/>
            </a:endParaRPr>
          </a:p>
          <a:p>
            <a:pPr defTabSz="945990">
              <a:lnSpc>
                <a:spcPct val="115000"/>
              </a:lnSpc>
              <a:defRPr/>
            </a:pPr>
            <a:r>
              <a:rPr lang="es-ES" altLang="ja-JP" sz="1200" b="1" dirty="0" err="1">
                <a:latin typeface="Roboto Light" panose="02000000000000000000" pitchFamily="2" charset="0"/>
                <a:ea typeface="Roboto Light" panose="02000000000000000000" pitchFamily="2" charset="0"/>
                <a:cs typeface="Roboto Light" panose="02000000000000000000" pitchFamily="2" charset="0"/>
              </a:rPr>
              <a:t>Conclusions</a:t>
            </a:r>
            <a:r>
              <a:rPr lang="es-ES" altLang="ja-JP" sz="1200" b="1" dirty="0">
                <a:latin typeface="Roboto Light" panose="02000000000000000000" pitchFamily="2" charset="0"/>
                <a:ea typeface="Roboto Light" panose="02000000000000000000" pitchFamily="2" charset="0"/>
                <a:cs typeface="Roboto Light" panose="02000000000000000000" pitchFamily="2" charset="0"/>
              </a:rPr>
              <a:t> :</a:t>
            </a:r>
          </a:p>
          <a:p>
            <a:pPr defTabSz="945990">
              <a:lnSpc>
                <a:spcPct val="115000"/>
              </a:lnSpc>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Il</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faut</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agir</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à 3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niveaux</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sur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l'élastine</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 </a:t>
            </a:r>
          </a:p>
          <a:p>
            <a:pPr marL="285750" indent="-285750" defTabSz="945990">
              <a:lnSpc>
                <a:spcPct val="115000"/>
              </a:lnSpc>
              <a:buFont typeface="Arial" panose="020B0604020202020204" pitchFamily="34" charset="0"/>
              <a:buChar char="•"/>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stimuler</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leur</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synthèse</a:t>
            </a:r>
            <a:endParaRPr lang="es-ES" altLang="ja-JP" sz="12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45990">
              <a:lnSpc>
                <a:spcPct val="115000"/>
              </a:lnSpc>
              <a:buFont typeface="Arial" panose="020B0604020202020204" pitchFamily="34" charset="0"/>
              <a:buChar char="•"/>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agir</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sur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leur</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qualité</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p>
          <a:p>
            <a:pPr marL="285750" indent="-285750" defTabSz="945990">
              <a:lnSpc>
                <a:spcPct val="115000"/>
              </a:lnSpc>
              <a:buFont typeface="Arial" panose="020B0604020202020204" pitchFamily="34" charset="0"/>
              <a:buChar char="•"/>
              <a:defRPr/>
            </a:pPr>
            <a:r>
              <a:rPr lang="es-ES" altLang="ja-JP" sz="1200" dirty="0">
                <a:latin typeface="Roboto Light" panose="02000000000000000000" pitchFamily="2" charset="0"/>
                <a:ea typeface="Roboto Light" panose="02000000000000000000" pitchFamily="2" charset="0"/>
                <a:cs typeface="Roboto Light" panose="02000000000000000000" pitchFamily="2" charset="0"/>
              </a:rPr>
              <a:t>le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protéger</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a:solidFill>
                  <a:srgbClr val="040C28"/>
                </a:solidFill>
                <a:effectLst/>
                <a:highlight>
                  <a:srgbClr val="D3E3FD"/>
                </a:highlight>
                <a:latin typeface="Google Sans"/>
              </a:rPr>
              <a:t>*le </a:t>
            </a:r>
            <a:r>
              <a:rPr lang="es-ES" b="0" i="0" dirty="0" err="1">
                <a:solidFill>
                  <a:srgbClr val="040C28"/>
                </a:solidFill>
                <a:effectLst/>
                <a:highlight>
                  <a:srgbClr val="D3E3FD"/>
                </a:highlight>
                <a:latin typeface="Google Sans"/>
              </a:rPr>
              <a:t>collagène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l'élastine</a:t>
            </a:r>
            <a:r>
              <a:rPr lang="es-ES" b="0" i="0" dirty="0">
                <a:solidFill>
                  <a:srgbClr val="040C28"/>
                </a:solidFill>
                <a:effectLst/>
                <a:highlight>
                  <a:srgbClr val="D3E3FD"/>
                </a:highlight>
                <a:latin typeface="Google Sans"/>
              </a:rPr>
              <a:t>, la </a:t>
            </a:r>
            <a:r>
              <a:rPr lang="es-ES" b="0" i="0" dirty="0" err="1">
                <a:solidFill>
                  <a:srgbClr val="040C28"/>
                </a:solidFill>
                <a:effectLst/>
                <a:highlight>
                  <a:srgbClr val="D3E3FD"/>
                </a:highlight>
                <a:latin typeface="Google Sans"/>
              </a:rPr>
              <a:t>réticuline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ainsi</a:t>
            </a:r>
            <a:r>
              <a:rPr lang="es-ES" b="0" i="0" dirty="0">
                <a:solidFill>
                  <a:srgbClr val="040C28"/>
                </a:solidFill>
                <a:effectLst/>
                <a:highlight>
                  <a:srgbClr val="D3E3FD"/>
                </a:highlight>
                <a:latin typeface="Google Sans"/>
              </a:rPr>
              <a:t> que les </a:t>
            </a:r>
            <a:r>
              <a:rPr lang="es-ES" b="0" i="0" dirty="0" err="1">
                <a:solidFill>
                  <a:srgbClr val="040C28"/>
                </a:solidFill>
                <a:effectLst/>
                <a:highlight>
                  <a:srgbClr val="D3E3FD"/>
                </a:highlight>
                <a:latin typeface="Google Sans"/>
              </a:rPr>
              <a:t>protéoglycanes</a:t>
            </a:r>
            <a:r>
              <a:rPr lang="es-ES" b="0" i="0" dirty="0">
                <a:solidFill>
                  <a:srgbClr val="040C28"/>
                </a:solidFill>
                <a:effectLst/>
                <a:highlight>
                  <a:srgbClr val="D3E3FD"/>
                </a:highlight>
                <a:latin typeface="Google Sans"/>
              </a:rPr>
              <a:t> et les </a:t>
            </a:r>
            <a:r>
              <a:rPr lang="es-ES" b="0" i="0" dirty="0" err="1">
                <a:solidFill>
                  <a:srgbClr val="040C28"/>
                </a:solidFill>
                <a:effectLst/>
                <a:highlight>
                  <a:srgbClr val="D3E3FD"/>
                </a:highlight>
                <a:latin typeface="Google Sans"/>
              </a:rPr>
              <a:t>protéines</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structurelles</a:t>
            </a:r>
            <a:endParaRPr lang="fr-FR" dirty="0">
              <a:latin typeface="Optima"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46AE9B3-6F2C-4363-85DC-40537435D0A9}" type="slidenum">
              <a:rPr lang="fr-FR" smtClean="0"/>
              <a:t>16</a:t>
            </a:fld>
            <a:endParaRPr lang="fr-FR"/>
          </a:p>
        </p:txBody>
      </p:sp>
    </p:spTree>
    <p:extLst>
      <p:ext uri="{BB962C8B-B14F-4D97-AF65-F5344CB8AC3E}">
        <p14:creationId xmlns:p14="http://schemas.microsoft.com/office/powerpoint/2010/main" val="5743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07473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412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9352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49555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384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100" dirty="0">
                <a:solidFill>
                  <a:schemeClr val="tx1">
                    <a:lumMod val="75000"/>
                    <a:lumOff val="25000"/>
                  </a:schemeClr>
                </a:solidFill>
                <a:latin typeface="Roboto Light" panose="02000000000000000000" pitchFamily="2" charset="0"/>
                <a:ea typeface="Roboto Light" panose="02000000000000000000" pitchFamily="2" charset="0"/>
              </a:rPr>
              <a:t>L'une des plus anciennes espèces de la faune de montagne : a survécu à </a:t>
            </a:r>
            <a:r>
              <a:rPr lang="fr-FR" sz="1100" b="1" dirty="0">
                <a:solidFill>
                  <a:schemeClr val="tx1">
                    <a:lumMod val="75000"/>
                    <a:lumOff val="25000"/>
                  </a:schemeClr>
                </a:solidFill>
                <a:latin typeface="Roboto Light" panose="02000000000000000000" pitchFamily="2" charset="0"/>
                <a:ea typeface="Roboto Light" panose="02000000000000000000" pitchFamily="2" charset="0"/>
              </a:rPr>
              <a:t>l'ère glaciaire</a:t>
            </a:r>
          </a:p>
          <a:p>
            <a:pPr algn="just"/>
            <a:endParaRPr lang="fr-FR" sz="11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100" u="sng" dirty="0">
                <a:solidFill>
                  <a:schemeClr val="tx1">
                    <a:lumMod val="75000"/>
                    <a:lumOff val="25000"/>
                  </a:schemeClr>
                </a:solidFill>
                <a:latin typeface="Roboto Light" panose="02000000000000000000" pitchFamily="2" charset="0"/>
                <a:ea typeface="Roboto Light" panose="02000000000000000000" pitchFamily="2" charset="0"/>
              </a:rPr>
              <a:t>Constamment exposée à :</a:t>
            </a:r>
          </a:p>
          <a:p>
            <a:pPr algn="just"/>
            <a:endParaRPr lang="fr-FR" sz="500" dirty="0">
              <a:solidFill>
                <a:schemeClr val="tx1">
                  <a:lumMod val="75000"/>
                  <a:lumOff val="25000"/>
                </a:schemeClr>
              </a:solidFill>
              <a:latin typeface="Roboto Light" panose="02000000000000000000" pitchFamily="2" charset="0"/>
              <a:ea typeface="Roboto Light" panose="02000000000000000000" pitchFamily="2" charset="0"/>
            </a:endParaRPr>
          </a:p>
          <a:p>
            <a:pPr marL="251231" indent="-251231" algn="just">
              <a:buFont typeface="Arial" panose="020B0604020202020204" pitchFamily="34" charset="0"/>
              <a:buChar char="•"/>
            </a:pPr>
            <a:r>
              <a:rPr lang="fr-FR" sz="1100" dirty="0">
                <a:solidFill>
                  <a:schemeClr val="tx1">
                    <a:lumMod val="75000"/>
                    <a:lumOff val="25000"/>
                  </a:schemeClr>
                </a:solidFill>
                <a:latin typeface="Roboto Light" panose="02000000000000000000" pitchFamily="2" charset="0"/>
                <a:ea typeface="Roboto Light" panose="02000000000000000000" pitchFamily="2" charset="0"/>
              </a:rPr>
              <a:t>des rayons UV élevés</a:t>
            </a:r>
          </a:p>
          <a:p>
            <a:pPr marL="251231" indent="-251231">
              <a:buFont typeface="Arial" panose="020B0604020202020204" pitchFamily="34" charset="0"/>
              <a:buChar char="•"/>
            </a:pPr>
            <a:r>
              <a:rPr lang="fr-FR" sz="1100" dirty="0">
                <a:solidFill>
                  <a:schemeClr val="tx1">
                    <a:lumMod val="75000"/>
                    <a:lumOff val="25000"/>
                  </a:schemeClr>
                </a:solidFill>
                <a:latin typeface="Roboto Light" panose="02000000000000000000" pitchFamily="2" charset="0"/>
                <a:ea typeface="Roboto Light" panose="02000000000000000000" pitchFamily="2" charset="0"/>
              </a:rPr>
              <a:t>Des températures extrêmement froides</a:t>
            </a:r>
          </a:p>
          <a:p>
            <a:pPr marL="251231" indent="-251231" algn="just">
              <a:buFont typeface="Arial" panose="020B0604020202020204" pitchFamily="34" charset="0"/>
              <a:buChar char="•"/>
            </a:pPr>
            <a:endParaRPr lang="fr-FR" sz="11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100" dirty="0">
                <a:solidFill>
                  <a:schemeClr val="tx1">
                    <a:lumMod val="75000"/>
                    <a:lumOff val="25000"/>
                  </a:schemeClr>
                </a:solidFill>
                <a:latin typeface="Roboto Light" panose="02000000000000000000" pitchFamily="2" charset="0"/>
                <a:ea typeface="Roboto Light" panose="02000000000000000000" pitchFamily="2" charset="0"/>
              </a:rPr>
              <a:t>A développé des propriétés protectrices et réparatrices pour survivre dans son environnement extrême.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4631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703"/>
              </a:spcAft>
              <a:tabLst>
                <a:tab pos="1042331" algn="l"/>
              </a:tabLst>
            </a:pPr>
            <a:r>
              <a:rPr lang="fr-FR" sz="11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Histoire </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Certains individus ont développé une résistance à l’</a:t>
            </a:r>
            <a:r>
              <a:rPr lang="fr-FR" sz="1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inflamm’aging</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leur assurant un vieillissement harmonieux. Ils résistent naturellement au stress et aux maladies liées à l’âge. Les centenaires sont les principaux représentants de cette population. Lors d’une étude sur la douleur et l’inflammation, une équipe américaine de chercheurs en pharmacologie découvre en 2008 la molécule </a:t>
            </a:r>
            <a:r>
              <a:rPr lang="fr-FR" sz="1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PalGly</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Naturellement présente dans le cerveau et la peau, elle présente des propriétés anti-stress et anti-inflammatoires lui valant le nom de « molécule de sérénité ». Yon-Ka s’est inspiré de cette molécule de la sérénité pour offrir à la peau grâce, aux crèmes TIME RESIST, les secrets biologiques d’une longévité harmonieuse en insérant au cœur des formules un actif biotechnologique mimétique de la molécule </a:t>
            </a:r>
            <a:r>
              <a:rPr lang="fr-FR" sz="1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PalGly</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fr-FR" sz="11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Origine</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 cet actif est un </a:t>
            </a:r>
            <a:r>
              <a:rPr lang="fr-FR" sz="1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lipoaminoacide</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une structure ayant une excellente affinité avec la peau. Il se compose d’une chaine de 16 carbones d’acide palmitique issus d’huile de palme végétale et d’un acide aminé, la Glycine, obtenu par synthèse. (au global il est à 76 % naturel).</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fr-FR" sz="1100" u="sng" dirty="0">
                <a:solidFill>
                  <a:srgbClr val="252F3B"/>
                </a:solidFill>
                <a:latin typeface="Calibri" panose="020F0502020204030204" pitchFamily="34" charset="0"/>
                <a:ea typeface="Calibri" panose="020F0502020204030204" pitchFamily="34" charset="0"/>
                <a:cs typeface="Times New Roman" panose="02020603050405020304" pitchFamily="18" charset="0"/>
              </a:rPr>
              <a:t>Construction d’un </a:t>
            </a:r>
            <a:r>
              <a:rPr lang="fr-FR" sz="1100" u="sng" dirty="0" err="1">
                <a:solidFill>
                  <a:srgbClr val="252F3B"/>
                </a:solidFill>
                <a:latin typeface="Calibri" panose="020F0502020204030204" pitchFamily="34" charset="0"/>
                <a:ea typeface="Calibri" panose="020F0502020204030204" pitchFamily="34" charset="0"/>
                <a:cs typeface="Times New Roman" panose="02020603050405020304" pitchFamily="18" charset="0"/>
              </a:rPr>
              <a:t>lipoaminoacide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Wingdings" panose="05000000000000000000" pitchFamily="2" charset="2"/>
              <a:buChar char=""/>
              <a:tabLst>
                <a:tab pos="1042331" algn="l"/>
              </a:tabLst>
            </a:pPr>
            <a:r>
              <a:rPr lang="fr-FR" sz="1100" dirty="0">
                <a:solidFill>
                  <a:srgbClr val="252F3B"/>
                </a:solidFill>
                <a:latin typeface="Calibri" panose="020F0502020204030204" pitchFamily="34" charset="0"/>
                <a:ea typeface="Calibri" panose="020F0502020204030204" pitchFamily="34" charset="0"/>
                <a:cs typeface="Times New Roman" panose="02020603050405020304" pitchFamily="18" charset="0"/>
              </a:rPr>
              <a:t>La structure de cet actif est la même que celle de la molécule naturelle </a:t>
            </a:r>
            <a:r>
              <a:rPr lang="fr-FR" sz="1100" dirty="0" err="1">
                <a:solidFill>
                  <a:srgbClr val="252F3B"/>
                </a:solidFill>
                <a:latin typeface="Calibri" panose="020F0502020204030204" pitchFamily="34" charset="0"/>
                <a:ea typeface="Calibri" panose="020F0502020204030204" pitchFamily="34" charset="0"/>
                <a:cs typeface="Times New Roman" panose="02020603050405020304" pitchFamily="18" charset="0"/>
              </a:rPr>
              <a:t>PalGly</a:t>
            </a:r>
            <a:r>
              <a:rPr lang="fr-FR" sz="1100" dirty="0">
                <a:solidFill>
                  <a:srgbClr val="252F3B"/>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en-US" sz="1100" b="1" dirty="0">
                <a:solidFill>
                  <a:srgbClr val="252F3B"/>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1042331" algn="l"/>
              </a:tabLst>
            </a:pPr>
            <a:r>
              <a:rPr lang="fr-FR" sz="1100" b="1" dirty="0">
                <a:solidFill>
                  <a:srgbClr val="252F3B"/>
                </a:solidFill>
                <a:latin typeface="Calibri" panose="020F0502020204030204" pitchFamily="34" charset="0"/>
                <a:ea typeface="Calibri" panose="020F0502020204030204" pitchFamily="34" charset="0"/>
                <a:cs typeface="Times New Roman" panose="02020603050405020304" pitchFamily="18" charset="0"/>
              </a:rPr>
              <a:t>Actions</a:t>
            </a:r>
            <a:r>
              <a:rPr lang="fr-FR" sz="1100" dirty="0">
                <a:solidFill>
                  <a:srgbClr val="252F3B"/>
                </a:solidFill>
                <a:latin typeface="Calibri" panose="020F0502020204030204" pitchFamily="34" charset="0"/>
                <a:ea typeface="Calibri" panose="020F0502020204030204" pitchFamily="34" charset="0"/>
                <a:cs typeface="Times New Roman" panose="02020603050405020304" pitchFamily="18" charset="0"/>
              </a:rPr>
              <a:t> :</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Ce </a:t>
            </a:r>
            <a:r>
              <a:rPr lang="fr-FR" sz="1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lipoaminoacide</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de par son activité anti-</a:t>
            </a:r>
            <a:r>
              <a:rPr lang="fr-FR" sz="11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inflamm’aging</a:t>
            </a: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plusieurs actions plus ou moins directes à l’échelle de la peau et des cellules, il agit notamment directement sur la réduction de la quantité d’IL-6, marqueur clé de l’inflammation :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lgn="just" defTabSz="803940">
              <a:defRPr/>
            </a:pPr>
            <a:r>
              <a:rPr lang="fr-FR"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YOUTH ENERGY, molécule de la sérénité, protège la peau des réactions chroniques et silencieuses induites par les agressions extérieures et responsables du vieillissement cutané.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3"/>
              </a:spcAft>
              <a:tabLst>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Tests réalisés pour tester l’efficacité du YOUTH ENERGY :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mj-lt"/>
              <a:buAutoNum type="arabicParenBoth"/>
              <a:tabLst>
                <a:tab pos="200985" algn="l"/>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L’activité biologique des fibroblastes </a:t>
            </a:r>
            <a:r>
              <a:rPr lang="fr-FR" sz="11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agés</a:t>
            </a: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en présence de YOUTH ENERGY comparable à celle de fibroblastes 15 ans plus jeune. Test in vitro de comparaison entre Fibroblastes âgées traités avec YOUTH ENERGY vs fibroblastes âgés non traités vs fibroblastes jeunes non traités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mj-lt"/>
              <a:buAutoNum type="arabicParenBoth"/>
              <a:tabLst>
                <a:tab pos="200985" algn="l"/>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Test in vitro comparaison de l’activité de YOUTH ENERGY par rapport à une molécule de référence anti-collagénase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mj-lt"/>
              <a:buAutoNum type="arabicParenBoth"/>
              <a:tabLst>
                <a:tab pos="200985" algn="l"/>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Test in vitro d’études du comportement de ces protéines sur des fibroblastes traités ou non avec YOUTH ENERGY</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mj-lt"/>
              <a:buAutoNum type="arabicParenBoth"/>
              <a:tabLst>
                <a:tab pos="200985" algn="l"/>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Test in vitro d’études de cellules et des modifications de leur réseau </a:t>
            </a:r>
            <a:r>
              <a:rPr lang="fr-FR" sz="11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micro-vasculaire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mj-lt"/>
              <a:buAutoNum type="arabicParenBoth"/>
              <a:tabLst>
                <a:tab pos="200985" algn="l"/>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Test ex vivo d’application de YOUTH ENERGY sur des explants de peaux humaines et mesures de la luminosité de la peau</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01478" indent="-301478" algn="just">
              <a:lnSpc>
                <a:spcPct val="107000"/>
              </a:lnSpc>
              <a:spcAft>
                <a:spcPts val="703"/>
              </a:spcAft>
              <a:buFont typeface="+mj-lt"/>
              <a:buAutoNum type="arabicParenBoth"/>
              <a:tabLst>
                <a:tab pos="200985" algn="l"/>
                <a:tab pos="401970" algn="l"/>
                <a:tab pos="1042331" algn="l"/>
              </a:tabLst>
            </a:pPr>
            <a:r>
              <a:rPr lang="fr-FR" sz="11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Test consommateur, application d’une crème contenant le YOUTH ENERGY pendant 42 jours matin et soir</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8500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Sphére</a:t>
            </a:r>
            <a:r>
              <a:rPr lang="fr-FR" b="1" baseline="0" dirty="0"/>
              <a:t> de comblement</a:t>
            </a:r>
          </a:p>
          <a:p>
            <a:r>
              <a:rPr lang="fr-FR" sz="1100" dirty="0"/>
              <a:t>Associé avec l’acide hyaluronique de bas poids moléculaire </a:t>
            </a:r>
            <a:r>
              <a:rPr lang="fr-FR" sz="1100" dirty="0">
                <a:sym typeface="Wingdings" panose="05000000000000000000" pitchFamily="2" charset="2"/>
              </a:rPr>
              <a:t></a:t>
            </a:r>
            <a:r>
              <a:rPr lang="fr-FR" sz="1100" dirty="0"/>
              <a:t> forme des sphères de comblement qui une fois dans l’épiderme absorbent l’eau qui s’évapore naturellement du derme (Perte insensible en eau), gonflement de ces sphères (x6 – test in vitro) pour un effet </a:t>
            </a:r>
            <a:r>
              <a:rPr lang="fr-FR" sz="1100" dirty="0" err="1"/>
              <a:t>combleur</a:t>
            </a:r>
            <a:r>
              <a:rPr lang="fr-FR" sz="1100" dirty="0"/>
              <a:t> de rides, lissant et hydratant longue durée.</a:t>
            </a:r>
          </a:p>
          <a:p>
            <a:endParaRPr lang="fr-FR" sz="1100" dirty="0"/>
          </a:p>
          <a:p>
            <a:r>
              <a:rPr lang="fr-FR" sz="1100" b="1" dirty="0"/>
              <a:t>Acide hyaluronique haut poids moléculaire</a:t>
            </a:r>
          </a:p>
          <a:p>
            <a:r>
              <a:rPr lang="fr-FR" sz="1100" dirty="0"/>
              <a:t>action en surface (effet lissant et repulpant)</a:t>
            </a:r>
          </a:p>
          <a:p>
            <a:pPr lvl="0"/>
            <a:r>
              <a:rPr lang="fr-FR" sz="1100" dirty="0"/>
              <a:t>- Forme un film hydraté et protecteur</a:t>
            </a:r>
          </a:p>
          <a:p>
            <a:pPr lvl="0"/>
            <a:r>
              <a:rPr lang="fr-FR" sz="1100" dirty="0"/>
              <a:t>- Capable de maintenir l’eau dans les tissus </a:t>
            </a:r>
          </a:p>
          <a:p>
            <a:pPr lvl="0"/>
            <a:r>
              <a:rPr lang="fr-FR" sz="1100" dirty="0"/>
              <a:t>- De ralentir son évaporation (Perte insensible en eau)</a:t>
            </a:r>
          </a:p>
          <a:p>
            <a:pPr marL="150739" indent="-150739">
              <a:buFontTx/>
              <a:buChar char="-"/>
            </a:pPr>
            <a:r>
              <a:rPr lang="fr-FR" sz="1100" dirty="0"/>
              <a:t>sans pour autant être occlusif ou gras</a:t>
            </a:r>
          </a:p>
          <a:p>
            <a:pPr marL="150739" indent="-150739">
              <a:buFontTx/>
              <a:buChar char="-"/>
            </a:pPr>
            <a:endParaRPr lang="fr-FR" sz="1100" dirty="0"/>
          </a:p>
          <a:p>
            <a:r>
              <a:rPr lang="fr-FR" sz="1100" b="1" dirty="0" err="1"/>
              <a:t>Polyose</a:t>
            </a:r>
            <a:r>
              <a:rPr lang="fr-FR" sz="1100" b="1" dirty="0"/>
              <a:t> d’avoine</a:t>
            </a:r>
          </a:p>
          <a:p>
            <a:r>
              <a:rPr lang="fr-FR" sz="1100" dirty="0"/>
              <a:t>Les </a:t>
            </a:r>
            <a:r>
              <a:rPr lang="fr-FR" sz="1100" dirty="0" err="1"/>
              <a:t>Polyoses</a:t>
            </a:r>
            <a:r>
              <a:rPr lang="fr-FR" sz="1100" dirty="0"/>
              <a:t> d’avoine permettent de lisser et lifter immédiatement et visiblement le </a:t>
            </a:r>
            <a:r>
              <a:rPr lang="fr-FR" sz="1100" dirty="0" err="1"/>
              <a:t>micro-relief</a:t>
            </a:r>
            <a:r>
              <a:rPr lang="fr-FR" sz="1100" dirty="0"/>
              <a:t> cutané. En effet il se fixe à la surface cutanée et forme un film biologique fortement cohésif capable de tendre visiblement la peau. L’effet lissant/tenseur est visible immédiatement, une efficacité long terme anti-rides a également été démontrée.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86994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1" dirty="0" err="1"/>
              <a:t>Euglena</a:t>
            </a:r>
            <a:r>
              <a:rPr lang="fr-FR" sz="1100" b="1" dirty="0"/>
              <a:t> Gracilis </a:t>
            </a:r>
          </a:p>
          <a:p>
            <a:r>
              <a:rPr lang="fr-FR" sz="1100" dirty="0"/>
              <a:t>L’euglène présente un métabolisme proche de celui des cellules cutanées avec un métabolisme contrôlé par l’alternance lumière/obscurité (jour/nuit). De plus elle contient des phosphoinositides qui vont pouvoir agir en tant que précurseur pour stimuler les cellules cutanées. L’Euglène est donc source de vitalité et d’énergie cellulaire </a:t>
            </a:r>
          </a:p>
          <a:p>
            <a:pPr lvl="0"/>
            <a:r>
              <a:rPr lang="fr-FR" sz="1100" dirty="0"/>
              <a:t>- Stimulation de la production d’ATP : + 48 % en 2h</a:t>
            </a:r>
          </a:p>
          <a:p>
            <a:pPr lvl="0"/>
            <a:r>
              <a:rPr lang="fr-FR" sz="1100" dirty="0"/>
              <a:t>- Augmentation de la production d’IP3 (molécule impliquée dans la communication </a:t>
            </a:r>
            <a:r>
              <a:rPr lang="fr-FR" sz="1100" dirty="0" err="1"/>
              <a:t>fibrobastes</a:t>
            </a:r>
            <a:r>
              <a:rPr lang="fr-FR" sz="1100" dirty="0"/>
              <a:t>/collagène) </a:t>
            </a:r>
          </a:p>
          <a:p>
            <a:pPr lvl="0"/>
            <a:r>
              <a:rPr lang="fr-FR" sz="1100" dirty="0"/>
              <a:t>- Activation du déstockage du calcium signifiant le passage de la cellule de l’état « repos » à l’état « activé ». ( Ca intervient dans de nombreuses réactions métaboliques), </a:t>
            </a:r>
          </a:p>
          <a:p>
            <a:endParaRPr lang="fr-FR" dirty="0"/>
          </a:p>
          <a:p>
            <a:r>
              <a:rPr lang="fr-FR" b="1" dirty="0"/>
              <a:t>Huile Inca </a:t>
            </a:r>
            <a:r>
              <a:rPr lang="fr-FR" b="1" dirty="0" err="1"/>
              <a:t>Inchi</a:t>
            </a:r>
            <a:r>
              <a:rPr lang="fr-FR" b="1" dirty="0"/>
              <a:t> </a:t>
            </a:r>
          </a:p>
          <a:p>
            <a:r>
              <a:rPr lang="fr-FR" sz="1100" dirty="0"/>
              <a:t>Reconstitue les lipides épidermiques, prévient, rougeurs, irritations</a:t>
            </a:r>
          </a:p>
          <a:p>
            <a:pPr lvl="0"/>
            <a:r>
              <a:rPr lang="fr-FR" sz="1100" dirty="0"/>
              <a:t>Omégas 3 </a:t>
            </a:r>
            <a:r>
              <a:rPr lang="fr-FR" sz="1100" dirty="0">
                <a:sym typeface="Wingdings" panose="05000000000000000000" pitchFamily="2" charset="2"/>
              </a:rPr>
              <a:t></a:t>
            </a:r>
            <a:r>
              <a:rPr lang="fr-FR" sz="1100" dirty="0"/>
              <a:t> anti-inflammatoires, apaisants</a:t>
            </a:r>
          </a:p>
          <a:p>
            <a:pPr lvl="0"/>
            <a:r>
              <a:rPr lang="fr-FR" sz="1100" dirty="0"/>
              <a:t>Omégas 6 </a:t>
            </a:r>
            <a:r>
              <a:rPr lang="fr-FR" sz="1100" dirty="0">
                <a:sym typeface="Wingdings" panose="05000000000000000000" pitchFamily="2" charset="2"/>
              </a:rPr>
              <a:t></a:t>
            </a:r>
            <a:r>
              <a:rPr lang="fr-FR" sz="1100" dirty="0"/>
              <a:t> adoucissants, nourrissants</a:t>
            </a:r>
          </a:p>
          <a:p>
            <a:pPr lvl="0"/>
            <a:r>
              <a:rPr lang="fr-FR" sz="1100" dirty="0"/>
              <a:t>Omégas 9 </a:t>
            </a:r>
            <a:r>
              <a:rPr lang="fr-FR" sz="1100" dirty="0">
                <a:sym typeface="Wingdings" panose="05000000000000000000" pitchFamily="2" charset="2"/>
              </a:rPr>
              <a:t></a:t>
            </a:r>
            <a:r>
              <a:rPr lang="fr-FR" sz="1100" dirty="0"/>
              <a:t> nourrissants, adoucissants, assouplissants</a:t>
            </a:r>
          </a:p>
          <a:p>
            <a:endParaRPr lang="fr-FR" b="1" dirty="0"/>
          </a:p>
          <a:p>
            <a:r>
              <a:rPr lang="fr-FR" b="1" dirty="0"/>
              <a:t>Extrait d’arbre à soie</a:t>
            </a:r>
            <a:r>
              <a:rPr lang="fr-FR" b="1" baseline="0" dirty="0"/>
              <a:t> : </a:t>
            </a:r>
          </a:p>
          <a:p>
            <a:pPr eaLnBrk="0" fontAlgn="base" hangingPunct="0"/>
            <a:r>
              <a:rPr lang="fr-FR" sz="1100" dirty="0"/>
              <a:t>Extrait végétal spécialement développé pour lutter contre les marques de fatigue grâce à ses actions sur les processus de détoxification du métabolisme cellulaire. Il combat les signes cutanés de fatigue causés par la glycation et la </a:t>
            </a:r>
            <a:r>
              <a:rPr lang="fr-FR" sz="1100" dirty="0" err="1"/>
              <a:t>glycoxydation</a:t>
            </a:r>
            <a:r>
              <a:rPr lang="fr-FR" sz="1100" dirty="0"/>
              <a:t>. </a:t>
            </a:r>
          </a:p>
          <a:p>
            <a:pPr lvl="0" eaLnBrk="0" fontAlgn="base" hangingPunct="0"/>
            <a:r>
              <a:rPr lang="fr-FR" sz="1100" dirty="0"/>
              <a:t>- Maintient la viabilité mécanique des cellules et leur production optimale d’énergie</a:t>
            </a:r>
          </a:p>
          <a:p>
            <a:pPr lvl="0" eaLnBrk="0" fontAlgn="base" hangingPunct="0"/>
            <a:r>
              <a:rPr lang="fr-FR" sz="1100" dirty="0"/>
              <a:t>- Rééquilibre la synthèse de mélatonine par les fibroblastes fatigués par la glycation.</a:t>
            </a:r>
          </a:p>
          <a:p>
            <a:pPr lvl="0" eaLnBrk="0" fontAlgn="base" hangingPunct="0"/>
            <a:r>
              <a:rPr lang="fr-FR" sz="1100" dirty="0"/>
              <a:t>- Elimination des déchets cellulaires</a:t>
            </a:r>
          </a:p>
          <a:p>
            <a:endParaRPr lang="fr-FR" sz="1100" dirty="0"/>
          </a:p>
          <a:p>
            <a:r>
              <a:rPr lang="fr-FR" sz="1100" u="sng" dirty="0"/>
              <a:t>Note</a:t>
            </a:r>
            <a:r>
              <a:rPr lang="fr-FR" sz="1100" dirty="0"/>
              <a:t> : Glycation : fixation d’un sucre sur les protéines provoquant un réarrangement structural. Ces protéines glyquées ne peuvent être détruites naturellement par les systèmes de destruction de nos cellules. Ces produits s'entassent alors dans les cellules sans qu'elle puisse s'en débarrasser. Petit à petit, ces substances entraînent un dysfonctionnement du métabolisme de la cellule et finissent par engendrer sa mort.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446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z="1200" dirty="0">
                <a:latin typeface="KyivType Sans2" panose="00000500000000000000" pitchFamily="50" charset="0"/>
              </a:rPr>
              <a:t>Le rythme nocturne de la peau</a:t>
            </a:r>
            <a:br>
              <a:rPr lang="fr-FR" sz="1200" dirty="0">
                <a:latin typeface="KyivType Sans2" panose="00000500000000000000" pitchFamily="50" charset="0"/>
              </a:rPr>
            </a:br>
            <a:r>
              <a:rPr lang="fr-FR" sz="1200" dirty="0">
                <a:latin typeface="KyivType Sans2" panose="00000500000000000000" pitchFamily="50" charset="0"/>
              </a:rPr>
              <a:t>- </a:t>
            </a:r>
            <a:r>
              <a:rPr lang="fr-FR" sz="1200" b="1" dirty="0">
                <a:latin typeface="KyivType Sans2" panose="00000500000000000000" pitchFamily="50" charset="0"/>
              </a:rPr>
              <a:t>Comprendre et Optimiser </a:t>
            </a:r>
            <a:br>
              <a:rPr lang="fr-FR" sz="1200" b="1" dirty="0">
                <a:latin typeface="KyivType Sans2" panose="00000500000000000000" pitchFamily="50" charset="0"/>
              </a:rPr>
            </a:br>
            <a:r>
              <a:rPr lang="fr-FR" sz="1200" b="1" dirty="0">
                <a:latin typeface="KyivType Sans2" panose="00000500000000000000" pitchFamily="50" charset="0"/>
              </a:rPr>
              <a:t>son Potentiel de Régénération </a:t>
            </a:r>
            <a:r>
              <a:rPr lang="fr-FR" sz="1200" dirty="0">
                <a:latin typeface="KyivType Sans2" panose="00000500000000000000" pitchFamily="50" charset="0"/>
              </a:rPr>
              <a:t>-</a:t>
            </a:r>
            <a:endParaRPr lang="fr-FR" dirty="0"/>
          </a:p>
          <a:p>
            <a:endParaRPr lang="fr-FR" dirty="0"/>
          </a:p>
          <a:p>
            <a:r>
              <a:rPr lang="fr-FR" dirty="0"/>
              <a:t>PLAN :</a:t>
            </a:r>
          </a:p>
          <a:p>
            <a:r>
              <a:rPr lang="fr-FR" dirty="0"/>
              <a:t>Rythme circadien</a:t>
            </a:r>
          </a:p>
          <a:p>
            <a:r>
              <a:rPr lang="fr-FR" dirty="0"/>
              <a:t>Changement biologique pendant la nuit</a:t>
            </a:r>
          </a:p>
          <a:p>
            <a:r>
              <a:rPr lang="fr-FR" dirty="0"/>
              <a:t>Révision biologie de la peau en 5 points essentiels</a:t>
            </a:r>
          </a:p>
          <a:p>
            <a:r>
              <a:rPr lang="fr-FR" dirty="0"/>
              <a:t>Révision de nos duo Jour/Nuit</a:t>
            </a:r>
          </a:p>
          <a:p>
            <a:endParaRPr lang="fr-FR" dirty="0"/>
          </a:p>
        </p:txBody>
      </p:sp>
      <p:sp>
        <p:nvSpPr>
          <p:cNvPr id="204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DCFD2A-4031-4F46-B75E-F5CB0888B81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4638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La </a:t>
            </a:r>
            <a:r>
              <a:rPr lang="fr-FR" b="1" dirty="0"/>
              <a:t>mélanogenèse</a:t>
            </a:r>
            <a:r>
              <a:rPr lang="fr-FR" dirty="0"/>
              <a:t> est le processus biologique par lequel la mélanine, le pigment responsable de la couleur de la peau, des cheveux et des yeux, est produite. Ce processus est essentiel pour comprendre comment notre peau réagit au soleil et pourquoi certaines personnes ont une peau plus claire ou plus foncée que d'autres. Voici une explication simplifiée de la mélanogénèse à destination d'un public d'esthéticiennes.</a:t>
            </a:r>
          </a:p>
          <a:p>
            <a:r>
              <a:rPr lang="fr-FR" b="1" dirty="0"/>
              <a:t>1. Le rôle de la mélanine</a:t>
            </a:r>
          </a:p>
          <a:p>
            <a:r>
              <a:rPr lang="fr-FR" dirty="0"/>
              <a:t>La </a:t>
            </a:r>
            <a:r>
              <a:rPr lang="fr-FR" b="1" dirty="0"/>
              <a:t>mélanine</a:t>
            </a:r>
            <a:r>
              <a:rPr lang="fr-FR" dirty="0"/>
              <a:t> est un pigment naturel produit par des cellules spécialisées appelées </a:t>
            </a:r>
            <a:r>
              <a:rPr lang="fr-FR" b="1" dirty="0"/>
              <a:t>mélanocytes</a:t>
            </a:r>
            <a:r>
              <a:rPr lang="fr-FR" dirty="0"/>
              <a:t>, qui se trouvent principalement dans l'épiderme, la couche externe de la peau. Il existe deux types principaux de mélanine :</a:t>
            </a:r>
          </a:p>
          <a:p>
            <a:pPr>
              <a:buFont typeface="Arial" panose="020B0604020202020204" pitchFamily="34" charset="0"/>
              <a:buChar char="•"/>
            </a:pPr>
            <a:r>
              <a:rPr lang="fr-FR" b="1" dirty="0"/>
              <a:t>L’eumélanine</a:t>
            </a:r>
            <a:r>
              <a:rPr lang="fr-FR" dirty="0"/>
              <a:t> (noire ou brune), qui est responsable des couleurs plus sombres de la peau et des cheveux.</a:t>
            </a:r>
          </a:p>
          <a:p>
            <a:pPr>
              <a:buFont typeface="Arial" panose="020B0604020202020204" pitchFamily="34" charset="0"/>
              <a:buChar char="•"/>
            </a:pPr>
            <a:r>
              <a:rPr lang="fr-FR" b="1" dirty="0"/>
              <a:t>La </a:t>
            </a:r>
            <a:r>
              <a:rPr lang="fr-FR" b="1" dirty="0" err="1"/>
              <a:t>phéomélanine</a:t>
            </a:r>
            <a:r>
              <a:rPr lang="fr-FR" dirty="0"/>
              <a:t> (jaune ou rouge), qui donne des tons plus clairs ou des teintes de rouge à la peau, aux cheveux et aux yeux.</a:t>
            </a:r>
          </a:p>
          <a:p>
            <a:r>
              <a:rPr lang="fr-FR" dirty="0"/>
              <a:t>La quantité et le type de mélanine produite déterminent la couleur de la peau d'un individu. Plus la production de mélanine est élevée, plus la peau sera </a:t>
            </a:r>
            <a:r>
              <a:rPr lang="fr-FR"/>
              <a:t>foncée.</a:t>
            </a:r>
          </a:p>
          <a:p>
            <a:endParaRPr lang="fr-FR" dirty="0"/>
          </a:p>
          <a:p>
            <a:r>
              <a:rPr lang="fr-FR" b="1" dirty="0"/>
              <a:t>2. Le processus de mélanogenèse</a:t>
            </a:r>
          </a:p>
          <a:p>
            <a:r>
              <a:rPr lang="fr-FR" dirty="0"/>
              <a:t>La mélanogenèse se déroule en plusieurs étapes :</a:t>
            </a:r>
          </a:p>
          <a:p>
            <a:pPr>
              <a:buFont typeface="+mj-lt"/>
              <a:buAutoNum type="arabicPeriod"/>
            </a:pPr>
            <a:r>
              <a:rPr lang="fr-FR" b="1" dirty="0"/>
              <a:t>Stimulation des mélanocytes</a:t>
            </a:r>
            <a:r>
              <a:rPr lang="fr-FR" dirty="0"/>
              <a:t> : Lorsqu’une personne s'expose au soleil, les rayons UV (ultraviolets) provoquent des dommages dans les cellules de la peau. En réponse, l'organisme active les mélanocytes pour produire de la mélanine. C'est ce qu'on appelle la </a:t>
            </a:r>
            <a:r>
              <a:rPr lang="fr-FR" b="1" dirty="0"/>
              <a:t>réaction au bronzage</a:t>
            </a:r>
            <a:r>
              <a:rPr lang="fr-FR" dirty="0"/>
              <a:t>.</a:t>
            </a:r>
          </a:p>
          <a:p>
            <a:pPr>
              <a:buFont typeface="+mj-lt"/>
              <a:buAutoNum type="arabicPeriod"/>
            </a:pPr>
            <a:r>
              <a:rPr lang="fr-FR" b="1" dirty="0"/>
              <a:t>Synthèse de la mélanine</a:t>
            </a:r>
            <a:r>
              <a:rPr lang="fr-FR" dirty="0"/>
              <a:t> : Les mélanocytes, après avoir été stimulés, transforment un acide aminé appelé </a:t>
            </a:r>
            <a:r>
              <a:rPr lang="fr-FR" b="1" dirty="0"/>
              <a:t>tyrosine</a:t>
            </a:r>
            <a:r>
              <a:rPr lang="fr-FR" dirty="0"/>
              <a:t> en </a:t>
            </a:r>
            <a:r>
              <a:rPr lang="fr-FR" b="1" dirty="0"/>
              <a:t>mélanine</a:t>
            </a:r>
            <a:r>
              <a:rPr lang="fr-FR" dirty="0"/>
              <a:t>. Cette conversion se fait grâce à une enzyme appelée </a:t>
            </a:r>
            <a:r>
              <a:rPr lang="fr-FR" b="1" dirty="0"/>
              <a:t>tyrosinase</a:t>
            </a:r>
            <a:r>
              <a:rPr lang="fr-FR" dirty="0"/>
              <a:t>. La tyrosinase est donc essentielle à la production de mélanine.</a:t>
            </a:r>
          </a:p>
          <a:p>
            <a:pPr>
              <a:buFont typeface="+mj-lt"/>
              <a:buAutoNum type="arabicPeriod"/>
            </a:pPr>
            <a:r>
              <a:rPr lang="fr-FR" b="1" dirty="0"/>
              <a:t>Transport de la mélanine</a:t>
            </a:r>
            <a:r>
              <a:rPr lang="fr-FR" dirty="0"/>
              <a:t> : Une fois produite, la mélanine est transférée vers les cellules de la peau appelées </a:t>
            </a:r>
            <a:r>
              <a:rPr lang="fr-FR" b="1" dirty="0"/>
              <a:t>kératinocytes</a:t>
            </a:r>
            <a:r>
              <a:rPr lang="fr-FR" dirty="0"/>
              <a:t>, qui sont responsables de la protection et de la régénération de la peau.</a:t>
            </a:r>
          </a:p>
          <a:p>
            <a:pPr>
              <a:buFont typeface="+mj-lt"/>
              <a:buAutoNum type="arabicPeriod"/>
            </a:pPr>
            <a:r>
              <a:rPr lang="fr-FR" b="1" dirty="0"/>
              <a:t>Protection et coloration</a:t>
            </a:r>
            <a:r>
              <a:rPr lang="fr-FR" dirty="0"/>
              <a:t> : Les mélanocytes dispersent la mélanine dans les couches superficielles de la peau, où elle absorbe les rayons UV et protège ainsi les cellules cutanées des dommages causés par le soleil. La peau prend alors une couleur plus foncée (bronze) en raison de la concentration accrue de mélanine.</a:t>
            </a:r>
          </a:p>
          <a:p>
            <a:r>
              <a:rPr lang="fr-FR" b="1" dirty="0"/>
              <a:t>3. Facteurs influençant la mélanogenèse</a:t>
            </a:r>
          </a:p>
          <a:p>
            <a:r>
              <a:rPr lang="fr-FR" dirty="0"/>
              <a:t>Plusieurs facteurs peuvent influencer la production de mélanine :</a:t>
            </a:r>
          </a:p>
          <a:p>
            <a:pPr>
              <a:buFont typeface="Arial" panose="020B0604020202020204" pitchFamily="34" charset="0"/>
              <a:buChar char="•"/>
            </a:pPr>
            <a:r>
              <a:rPr lang="fr-FR" b="1" dirty="0"/>
              <a:t>Les rayons UV</a:t>
            </a:r>
            <a:r>
              <a:rPr lang="fr-FR" dirty="0"/>
              <a:t> : Les rayons ultraviolets du soleil stimulent directement les mélanocytes à produire de la mélanine. C’est pourquoi la peau bronzée est une réponse à l'exposition au soleil.</a:t>
            </a:r>
          </a:p>
          <a:p>
            <a:pPr>
              <a:buFont typeface="Arial" panose="020B0604020202020204" pitchFamily="34" charset="0"/>
              <a:buChar char="•"/>
            </a:pPr>
            <a:r>
              <a:rPr lang="fr-FR" b="1" dirty="0"/>
              <a:t>L'hérédité</a:t>
            </a:r>
            <a:r>
              <a:rPr lang="fr-FR" dirty="0"/>
              <a:t> : La génétique joue un rôle clé dans la quantité de mélanine produite et la couleur de la peau. Certaines personnes ont naturellement plus de mélanine que d'autres.</a:t>
            </a:r>
          </a:p>
          <a:p>
            <a:pPr>
              <a:buFont typeface="Arial" panose="020B0604020202020204" pitchFamily="34" charset="0"/>
              <a:buChar char="•"/>
            </a:pPr>
            <a:r>
              <a:rPr lang="fr-FR" b="1" dirty="0"/>
              <a:t>Les hormones</a:t>
            </a:r>
            <a:r>
              <a:rPr lang="fr-FR" dirty="0"/>
              <a:t> : Certaines hormones, comme celles produites pendant la grossesse (par exemple, dans le cas du masque de grossesse) ou sous l'effet de contraceptifs hormonaux, peuvent affecter la production de mélanine.</a:t>
            </a:r>
          </a:p>
          <a:p>
            <a:pPr>
              <a:buFont typeface="Arial" panose="020B0604020202020204" pitchFamily="34" charset="0"/>
              <a:buChar char="•"/>
            </a:pPr>
            <a:r>
              <a:rPr lang="fr-FR" b="1" dirty="0"/>
              <a:t>L’âge</a:t>
            </a:r>
            <a:r>
              <a:rPr lang="fr-FR" dirty="0"/>
              <a:t> : Avec l'âge, la production de mélanine peut diminuer, ce qui conduit parfois à l'apparition de cheveux gris ou blancs.</a:t>
            </a:r>
          </a:p>
          <a:p>
            <a:pPr>
              <a:buFont typeface="Arial" panose="020B0604020202020204" pitchFamily="34" charset="0"/>
              <a:buChar char="•"/>
            </a:pPr>
            <a:r>
              <a:rPr lang="fr-FR" b="1" dirty="0"/>
              <a:t>La nutrition</a:t>
            </a:r>
            <a:r>
              <a:rPr lang="fr-FR" dirty="0"/>
              <a:t> : Une alimentation riche en antioxydants et en vitamines (comme la vitamine C et la vitamine E) peut soutenir la santé des mélanocytes et favoriser une production équilibrée de mélanine.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84984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2979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63175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7342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2526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06995" indent="-306995" algn="just">
              <a:buFont typeface="KyivType Sans2" panose="00000500000000000000" pitchFamily="50" charset="0"/>
              <a:buChar char="-"/>
            </a:pPr>
            <a:r>
              <a:rPr lang="fr-FR" sz="10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Des cellules végétales natives de Lotus sacré (obtenues en France, par biotechnologie)</a:t>
            </a:r>
            <a:endParaRPr lang="fr-FR" sz="1000" dirty="0">
              <a:latin typeface="Arial" panose="020B0604020202020204" pitchFamily="34" charset="0"/>
              <a:ea typeface="Roboto Light" panose="02000000000000000000" pitchFamily="2" charset="0"/>
              <a:cs typeface="Arial" panose="020B0604020202020204" pitchFamily="34" charset="0"/>
            </a:endParaRPr>
          </a:p>
          <a:p>
            <a:pPr marL="409327" algn="just"/>
            <a:r>
              <a:rPr lang="fr-FR" sz="10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Plante fragile et sacrée, le </a:t>
            </a:r>
            <a:r>
              <a:rPr lang="fr-FR" sz="10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Lotus</a:t>
            </a:r>
            <a:r>
              <a:rPr lang="fr-FR" sz="10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est le symbole de la beauté divine et de la pureté. Très utilisée en médecine ayurvédique pour ses propriétés ré-équilibrantes, elle aide à </a:t>
            </a:r>
            <a:r>
              <a:rPr lang="fr-FR" sz="10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lutter contre les troubles du sommeil et à retrouver sa force intérieure.</a:t>
            </a:r>
            <a:r>
              <a:rPr lang="fr-FR" sz="10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Les cellules végétales natives de Lotus ont démontré leur efficacité anti-stress sur la peau en agissant sur la synthèse de plusieurs neuromédiateurs : </a:t>
            </a:r>
            <a:endParaRPr lang="fr-FR" sz="1000" dirty="0">
              <a:latin typeface="Arial" panose="020B0604020202020204" pitchFamily="34" charset="0"/>
              <a:ea typeface="Roboto Light" panose="02000000000000000000" pitchFamily="2" charset="0"/>
              <a:cs typeface="Arial" panose="020B0604020202020204" pitchFamily="34" charset="0"/>
            </a:endParaRPr>
          </a:p>
          <a:p>
            <a:pPr marL="1023316" lvl="2" indent="-204663" algn="just">
              <a:buFont typeface="Wingdings" panose="05000000000000000000" pitchFamily="2" charset="2"/>
              <a:buChar char=""/>
            </a:pPr>
            <a:r>
              <a:rPr lang="fr-FR" sz="10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Booste l’expression de la mélatonine, puissante molécule antioxydante et connue pour son action positive sur la relaxation et le sommeil, de +55%</a:t>
            </a:r>
            <a:endParaRPr lang="fr-FR" sz="1000" dirty="0">
              <a:latin typeface="Arial" panose="020B0604020202020204" pitchFamily="34" charset="0"/>
              <a:ea typeface="Roboto Light" panose="02000000000000000000" pitchFamily="2" charset="0"/>
              <a:cs typeface="Arial" panose="020B0604020202020204" pitchFamily="34" charset="0"/>
            </a:endParaRPr>
          </a:p>
          <a:p>
            <a:pPr marL="1023316" lvl="2" indent="-204663" algn="just">
              <a:buFont typeface="Wingdings" panose="05000000000000000000" pitchFamily="2" charset="2"/>
              <a:buChar char=""/>
            </a:pPr>
            <a:r>
              <a:rPr lang="fr-FR" sz="10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Diminue la synthèse de la Substance P et des Interleukines (de -20 à -24%) qui sont des médiateurs de l’inflammation. </a:t>
            </a:r>
            <a:endParaRPr lang="fr-FR" sz="1000" dirty="0">
              <a:latin typeface="Arial" panose="020B0604020202020204" pitchFamily="34" charset="0"/>
              <a:ea typeface="Roboto Light" panose="02000000000000000000" pitchFamily="2" charset="0"/>
              <a:cs typeface="Arial" panose="020B0604020202020204" pitchFamily="34" charset="0"/>
            </a:endParaRPr>
          </a:p>
          <a:p>
            <a:br>
              <a:rPr lang="fr-FR" sz="800" i="1" dirty="0">
                <a:latin typeface="Arial" panose="020B0604020202020204" pitchFamily="34" charset="0"/>
                <a:ea typeface="Roboto Light" panose="02000000000000000000" pitchFamily="2" charset="0"/>
                <a:cs typeface="Arial" panose="020B0604020202020204" pitchFamily="34" charset="0"/>
              </a:rPr>
            </a:br>
            <a:r>
              <a:rPr lang="fr-FR" sz="800" i="1" dirty="0">
                <a:latin typeface="Arial" panose="020B0604020202020204" pitchFamily="34" charset="0"/>
                <a:ea typeface="Roboto Light" panose="02000000000000000000" pitchFamily="2" charset="0"/>
                <a:cs typeface="Arial" panose="020B0604020202020204" pitchFamily="34" charset="0"/>
              </a:rPr>
              <a:t>- Diminue la synthèse de la Substance P et des Interleukines (de -20 à -24%) qui sont des médiateurs de l’inflammation. </a:t>
            </a:r>
          </a:p>
          <a:p>
            <a:r>
              <a:rPr lang="fr-FR" sz="800" b="1" i="1" dirty="0">
                <a:latin typeface="Arial" panose="020B0604020202020204" pitchFamily="34" charset="0"/>
                <a:ea typeface="Roboto Light" panose="02000000000000000000" pitchFamily="2" charset="0"/>
                <a:cs typeface="Arial" panose="020B0604020202020204" pitchFamily="34" charset="0"/>
              </a:rPr>
              <a:t>Par ces actions, Les cellules végétales natives de Lotus Sacré déstressent, calment la peau et facilitent la diminution des sensations d’irritation.</a:t>
            </a:r>
            <a:br>
              <a:rPr lang="fr-FR" sz="800" i="1" dirty="0">
                <a:solidFill>
                  <a:srgbClr val="000000"/>
                </a:solidFill>
                <a:latin typeface="Arial" panose="020B0604020202020204" pitchFamily="34" charset="0"/>
                <a:ea typeface="Roboto Light" panose="02000000000000000000" pitchFamily="2" charset="0"/>
                <a:cs typeface="Arial" panose="020B0604020202020204" pitchFamily="34" charset="0"/>
              </a:rPr>
            </a:br>
            <a:r>
              <a:rPr lang="fr-FR" sz="800" i="1" dirty="0">
                <a:latin typeface="Arial" panose="020B0604020202020204" pitchFamily="34" charset="0"/>
                <a:ea typeface="Roboto Light" panose="02000000000000000000" pitchFamily="2" charset="0"/>
                <a:cs typeface="Arial" panose="020B0604020202020204" pitchFamily="34" charset="0"/>
              </a:rPr>
              <a:t>Made in France, les cellules végétales natives de Lotus Sacré sont obtenues par biotechnologie et plus précisément par dédifférenciation et culture cellulaire végétale. Une technologie brevetée qui consiste à prélever une cellule de Lotus, sans détruire la plante, et la faire multiplier afin d’obtenir des molécules standardisées de qualité reproductible avec une concentration en molécules actives constante ; elles recèlent toute la richesse de l’espèce végétale dont elles sont issues. Cette technique durable respecte l’environnement et la biodiversité car elle ne nécessite pas de culture en plein champ et elle permet ainsi une protection et une préservation maximales des ressources naturelles et de la biodiversité. Le </a:t>
            </a:r>
            <a:r>
              <a:rPr lang="fr-FR" sz="800" i="1" dirty="0" err="1">
                <a:latin typeface="Arial" panose="020B0604020202020204" pitchFamily="34" charset="0"/>
                <a:ea typeface="Roboto Light" panose="02000000000000000000" pitchFamily="2" charset="0"/>
                <a:cs typeface="Arial" panose="020B0604020202020204" pitchFamily="34" charset="0"/>
              </a:rPr>
              <a:t>sourcing</a:t>
            </a:r>
            <a:r>
              <a:rPr lang="fr-FR" sz="800" i="1" dirty="0">
                <a:latin typeface="Arial" panose="020B0604020202020204" pitchFamily="34" charset="0"/>
                <a:ea typeface="Roboto Light" panose="02000000000000000000" pitchFamily="2" charset="0"/>
                <a:cs typeface="Arial" panose="020B0604020202020204" pitchFamily="34" charset="0"/>
              </a:rPr>
              <a:t> est sécurisé, indépendant des saisons, durable et le plus souvent localisé en France.</a:t>
            </a:r>
          </a:p>
          <a:p>
            <a:endParaRPr lang="fr-FR" sz="800" i="1" dirty="0">
              <a:latin typeface="Arial" panose="020B0604020202020204" pitchFamily="34" charset="0"/>
              <a:ea typeface="Roboto Light" panose="02000000000000000000" pitchFamily="2" charset="0"/>
              <a:cs typeface="Arial" panose="020B0604020202020204" pitchFamily="34" charset="0"/>
            </a:endParaRPr>
          </a:p>
          <a:p>
            <a:pPr marL="465567" marR="0" lvl="0" indent="0" algn="just" defTabSz="914400" eaLnBrk="1" fontAlgn="auto" latinLnBrk="0" hangingPunct="1">
              <a:lnSpc>
                <a:spcPct val="100000"/>
              </a:lnSpc>
              <a:spcBef>
                <a:spcPts val="0"/>
              </a:spcBef>
              <a:spcAft>
                <a:spcPts val="0"/>
              </a:spcAft>
              <a:buClrTx/>
              <a:buSzTx/>
              <a:buFontTx/>
              <a:buNone/>
              <a:tabLst/>
              <a:defRPr/>
            </a:pPr>
            <a:r>
              <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Le </a:t>
            </a:r>
            <a:r>
              <a:rPr kumimoji="0" lang="fr-FR" sz="1000" b="1"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Reishi</a:t>
            </a:r>
            <a:r>
              <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 ou « champignon de longue vie » est utilisé par la médecine chinoise traditionnelle pour ses vertus thérapeutiques depuis plus de 2 000 ans. </a:t>
            </a:r>
          </a:p>
          <a:p>
            <a:pPr marL="465567" marR="0" lvl="0" indent="0" algn="just" defTabSz="914400" eaLnBrk="1" fontAlgn="auto" latinLnBrk="0" hangingPunct="1">
              <a:lnSpc>
                <a:spcPct val="100000"/>
              </a:lnSpc>
              <a:spcBef>
                <a:spcPts val="0"/>
              </a:spcBef>
              <a:spcAft>
                <a:spcPts val="0"/>
              </a:spcAft>
              <a:buClrTx/>
              <a:buSzTx/>
              <a:buFontTx/>
              <a:buNone/>
              <a:tabLst/>
              <a:defRPr/>
            </a:pPr>
            <a:r>
              <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Reconnu pour son pouvoir </a:t>
            </a:r>
            <a:r>
              <a:rPr kumimoji="0" lang="fr-FR" sz="1000" b="0" i="0" u="none" strike="noStrike" kern="1800" cap="none" spc="0" normalizeH="0" baseline="0" noProof="0" dirty="0" err="1">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adaptogène</a:t>
            </a:r>
            <a:r>
              <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 il contient </a:t>
            </a:r>
            <a:r>
              <a:rPr kumimoji="0" lang="fr-FR" sz="1000" b="1"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150 antioxydants et nutriments</a:t>
            </a:r>
            <a:r>
              <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 (polyphénols, triterpènes…). Une composition proche de la perfection qui explique que ce champignon soit aussi très utilisé en nutrition. </a:t>
            </a:r>
          </a:p>
          <a:p>
            <a:pPr marL="465567" marR="0" lvl="0" indent="0" algn="just" defTabSz="914400" eaLnBrk="1" fontAlgn="auto" latinLnBrk="0" hangingPunct="1">
              <a:lnSpc>
                <a:spcPct val="100000"/>
              </a:lnSpc>
              <a:spcBef>
                <a:spcPts val="0"/>
              </a:spcBef>
              <a:spcAft>
                <a:spcPts val="0"/>
              </a:spcAft>
              <a:buClrTx/>
              <a:buSzTx/>
              <a:buFontTx/>
              <a:buNone/>
              <a:tabLst/>
              <a:defRPr/>
            </a:pPr>
            <a:endPar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endParaRPr>
          </a:p>
          <a:p>
            <a:pPr marL="465567" marR="0" lvl="0" indent="0" algn="just" defTabSz="914400" eaLnBrk="1" fontAlgn="auto" latinLnBrk="0" hangingPunct="1">
              <a:lnSpc>
                <a:spcPct val="100000"/>
              </a:lnSpc>
              <a:spcBef>
                <a:spcPts val="0"/>
              </a:spcBef>
              <a:spcAft>
                <a:spcPts val="0"/>
              </a:spcAft>
              <a:buClrTx/>
              <a:buSzTx/>
              <a:buFontTx/>
              <a:buNone/>
              <a:tabLst/>
              <a:defRPr/>
            </a:pPr>
            <a:r>
              <a:rPr kumimoji="0" lang="fr-FR" sz="1000" b="0"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Ses nombreuses qualités permettent de rester en pleine santé, tout en éliminant les blocages énergétiques responsables de l’insomnie. </a:t>
            </a:r>
            <a:r>
              <a:rPr kumimoji="0" lang="fr-FR" sz="1000" b="1" i="0" u="none" strike="noStrike" kern="18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Arial" panose="020B0604020202020204" pitchFamily="34" charset="0"/>
              </a:rPr>
              <a:t>Il aide la peau à s’adapter au stress et à la fatigue. </a:t>
            </a:r>
          </a:p>
          <a:p>
            <a:endParaRPr lang="fr-FR" sz="1000" dirty="0">
              <a:latin typeface="Arial" panose="020B0604020202020204" pitchFamily="34" charset="0"/>
              <a:ea typeface="Roboto Light" panose="02000000000000000000" pitchFamily="2"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1592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kern="100" dirty="0">
                <a:effectLst/>
                <a:latin typeface="Calibri" panose="020F0502020204030204" pitchFamily="34" charset="0"/>
                <a:ea typeface="Calibri" panose="020F0502020204030204" pitchFamily="34" charset="0"/>
                <a:cs typeface="Times New Roman" panose="02020603050405020304" pitchFamily="18" charset="0"/>
              </a:rPr>
              <a:t>L’extraction au CO</a:t>
            </a:r>
            <a:r>
              <a:rPr lang="fr-FR" b="1" u="sng"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fr-FR" b="1" u="sng" kern="100" dirty="0">
                <a:effectLst/>
                <a:latin typeface="Calibri" panose="020F0502020204030204" pitchFamily="34" charset="0"/>
                <a:ea typeface="Calibri" panose="020F0502020204030204" pitchFamily="34" charset="0"/>
                <a:cs typeface="Times New Roman" panose="02020603050405020304" pitchFamily="18" charset="0"/>
              </a:rPr>
              <a:t> supercritique</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kern="100" dirty="0">
                <a:effectLst/>
                <a:latin typeface="Calibri" panose="020F0502020204030204" pitchFamily="34" charset="0"/>
                <a:ea typeface="Calibri" panose="020F0502020204030204" pitchFamily="34" charset="0"/>
                <a:cs typeface="Times New Roman" panose="02020603050405020304" pitchFamily="18" charset="0"/>
              </a:rPr>
              <a:t>C’est une méthode d’extraction qui fait partie des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Greensciences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Même si elle est couteuse et complexe à mettre en œuvre, elle est très intéressante car elle cumule de très nombreux avantages :</a:t>
            </a:r>
          </a:p>
          <a:p>
            <a:pPr marL="306995" indent="-30699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Méthode écologique</a:t>
            </a:r>
            <a:r>
              <a:rPr lang="fr-FR" kern="100" dirty="0">
                <a:effectLst/>
                <a:latin typeface="Calibri" panose="020F0502020204030204" pitchFamily="34" charset="0"/>
                <a:ea typeface="Calibri" panose="020F0502020204030204" pitchFamily="34" charset="0"/>
                <a:cs typeface="Times New Roman" panose="02020603050405020304" pitchFamily="18" charset="0"/>
              </a:rPr>
              <a:t> qui n’utilise pas de solvants chimiques agressifs et/ou nocifs pour l’homme et l’environnement. C’est du CO2 (capté avant son rejet dans l’environnement) sous sa forme supercritique (état entre gaz et liquide obtenu en jouant sur la pression et la température du CO2) qui joue le rôle de solvant. Il est ensuite piégé pour être utilisé à nouveau.</a:t>
            </a:r>
          </a:p>
          <a:p>
            <a:pPr marL="306995" indent="-30699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Méthode haute pureté</a:t>
            </a:r>
            <a:r>
              <a:rPr lang="fr-FR" kern="100" dirty="0">
                <a:effectLst/>
                <a:latin typeface="Calibri" panose="020F0502020204030204" pitchFamily="34" charset="0"/>
                <a:ea typeface="Calibri" panose="020F0502020204030204" pitchFamily="34" charset="0"/>
                <a:cs typeface="Times New Roman" panose="02020603050405020304" pitchFamily="18" charset="0"/>
              </a:rPr>
              <a:t> qui permet une extraction poussée des composants et d’obtenir des molécules pures sans résidus car le C02 s’évapore complétement. </a:t>
            </a:r>
          </a:p>
          <a:p>
            <a:pPr marL="306995" indent="-30699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Méthode douce</a:t>
            </a:r>
            <a:r>
              <a:rPr lang="fr-FR" kern="100" dirty="0">
                <a:effectLst/>
                <a:latin typeface="Calibri" panose="020F0502020204030204" pitchFamily="34" charset="0"/>
                <a:ea typeface="Calibri" panose="020F0502020204030204" pitchFamily="34" charset="0"/>
                <a:cs typeface="Times New Roman" panose="02020603050405020304" pitchFamily="18" charset="0"/>
              </a:rPr>
              <a:t> (températures relativement basses) qui garantit la qualité des molécules extraites.</a:t>
            </a:r>
          </a:p>
          <a:p>
            <a:pPr marL="306995" indent="-30699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Méthode sélective</a:t>
            </a:r>
            <a:r>
              <a:rPr lang="fr-FR" kern="100" dirty="0">
                <a:effectLst/>
                <a:latin typeface="Calibri" panose="020F0502020204030204" pitchFamily="34" charset="0"/>
                <a:ea typeface="Calibri" panose="020F0502020204030204" pitchFamily="34" charset="0"/>
                <a:cs typeface="Times New Roman" panose="02020603050405020304" pitchFamily="18" charset="0"/>
              </a:rPr>
              <a:t> qui permet en ajustant les paramètres de pression et de température de choisir et d’isoler la ou les molécules à extraire.</a:t>
            </a:r>
            <a:br>
              <a:rPr lang="fr-FR"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endParaRPr lang="fr-FR"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indent="0">
              <a:buFont typeface="Calibri" panose="020F0502020204030204" pitchFamily="34" charset="0"/>
              <a:buNone/>
            </a:pPr>
            <a:endParaRPr lang="fr-FR" kern="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endParaRPr>
          </a:p>
          <a:p>
            <a:r>
              <a:rPr lang="fr-FR" dirty="0"/>
              <a:t>Certaines études ont montré que le fait de perturber le SCE pouvait affecter la biologie de la peau puisqu’il est un important contributeur à l’homéostasie cutanée. En effet, le SCE est exprimé par différentes cellules de la peau telles que :</a:t>
            </a:r>
          </a:p>
          <a:p>
            <a:r>
              <a:rPr lang="fr-FR" b="1" u="sng" dirty="0"/>
              <a:t>les kératinocytes </a:t>
            </a:r>
            <a:r>
              <a:rPr lang="fr-FR" dirty="0"/>
              <a:t>(qui représentent 90% des cellules de l’épiderme et synthétisent la kératine), </a:t>
            </a:r>
            <a:endParaRPr lang="fr-FR" strike="sngStrike" dirty="0"/>
          </a:p>
          <a:p>
            <a:r>
              <a:rPr lang="fr-FR" b="1" u="sng" dirty="0"/>
              <a:t>les fibroblastes</a:t>
            </a:r>
            <a:r>
              <a:rPr lang="fr-FR" dirty="0"/>
              <a:t>, </a:t>
            </a:r>
          </a:p>
          <a:p>
            <a:r>
              <a:rPr lang="fr-FR" b="1" u="sng" dirty="0"/>
              <a:t>les mastocytes </a:t>
            </a:r>
            <a:r>
              <a:rPr lang="fr-FR" dirty="0"/>
              <a:t>(impliqués dans l’immunité cutanée) , </a:t>
            </a:r>
          </a:p>
          <a:p>
            <a:r>
              <a:rPr lang="fr-FR" b="1" u="sng" dirty="0"/>
              <a:t>les </a:t>
            </a:r>
            <a:r>
              <a:rPr lang="fr-FR" b="1" u="sng" dirty="0" err="1"/>
              <a:t>sébocytes</a:t>
            </a:r>
            <a:r>
              <a:rPr lang="fr-FR" b="1" u="sng" dirty="0"/>
              <a:t> </a:t>
            </a:r>
            <a:r>
              <a:rPr lang="fr-FR" dirty="0"/>
              <a:t>(cellules épithéliales localisées dans la glande sébacée et produisant du sébum), les cellules des glandes sudoripares et certains follicules pileux.  </a:t>
            </a:r>
          </a:p>
          <a:p>
            <a:endParaRPr lang="fr-FR" dirty="0"/>
          </a:p>
          <a:p>
            <a:endParaRPr lang="fr-FR" dirty="0"/>
          </a:p>
          <a:p>
            <a:r>
              <a:rPr lang="fr-FR" dirty="0"/>
              <a:t>Ce coach anti-stress car il va agir sur les différents signes cutanés du stress</a:t>
            </a:r>
          </a:p>
          <a:p>
            <a:endParaRPr lang="fr-FR" dirty="0"/>
          </a:p>
          <a:p>
            <a:r>
              <a:rPr lang="fr-FR" dirty="0"/>
              <a:t>– </a:t>
            </a:r>
            <a:r>
              <a:rPr lang="fr-FR" b="1" u="sng" dirty="0"/>
              <a:t>Effet anti-inflammatoire</a:t>
            </a:r>
            <a:r>
              <a:rPr lang="fr-FR" dirty="0"/>
              <a:t>: le CBD exerce une activité anti-inflammatoire puissante sur les cellules cutanées, diminuant la voie de signalisation NF-</a:t>
            </a:r>
            <a:r>
              <a:rPr lang="fr-FR" dirty="0" err="1"/>
              <a:t>kB</a:t>
            </a:r>
            <a:r>
              <a:rPr lang="fr-FR" dirty="0"/>
              <a:t> (facteur régulateur clé) et les cytokines pro-inflammatoires. Le CBD a des effets prometteurs sur un modèle expérimental de dermatite (</a:t>
            </a:r>
            <a:r>
              <a:rPr lang="fr-FR" dirty="0" err="1"/>
              <a:t>Gegotek</a:t>
            </a:r>
            <a:r>
              <a:rPr lang="fr-FR" dirty="0"/>
              <a:t> et al., 2019; </a:t>
            </a:r>
            <a:r>
              <a:rPr lang="fr-FR" dirty="0" err="1"/>
              <a:t>Petrosino</a:t>
            </a:r>
            <a:r>
              <a:rPr lang="fr-FR" dirty="0"/>
              <a:t> et al., 2018).</a:t>
            </a:r>
          </a:p>
          <a:p>
            <a:r>
              <a:rPr lang="fr-FR" dirty="0"/>
              <a:t>– </a:t>
            </a:r>
            <a:r>
              <a:rPr lang="fr-FR" b="1" u="sng" dirty="0"/>
              <a:t>Effet antioxydant</a:t>
            </a:r>
            <a:r>
              <a:rPr lang="fr-FR" dirty="0"/>
              <a:t>: le CBD neutralise le stress oxydatif induit par les UV ou des composés oxydants, protégeant les structures biologiques de la peau et des cellules. </a:t>
            </a:r>
            <a:r>
              <a:rPr lang="fr-FR" dirty="0" err="1"/>
              <a:t>Egalement</a:t>
            </a:r>
            <a:r>
              <a:rPr lang="fr-FR" dirty="0"/>
              <a:t>, le CBD booste le système de défense antioxydante des cellules via NRF2 (facteur régulateur clé)(</a:t>
            </a:r>
            <a:r>
              <a:rPr lang="fr-FR" dirty="0" err="1"/>
              <a:t>Atalay</a:t>
            </a:r>
            <a:r>
              <a:rPr lang="fr-FR" dirty="0"/>
              <a:t> et al., 2020; </a:t>
            </a:r>
            <a:r>
              <a:rPr lang="fr-FR" dirty="0" err="1"/>
              <a:t>Casares</a:t>
            </a:r>
            <a:r>
              <a:rPr lang="fr-FR" dirty="0"/>
              <a:t> et al., 2020)</a:t>
            </a:r>
          </a:p>
          <a:p>
            <a:r>
              <a:rPr lang="fr-FR" dirty="0"/>
              <a:t>– </a:t>
            </a:r>
            <a:r>
              <a:rPr lang="fr-FR" b="1" u="sng" dirty="0"/>
              <a:t>Effet anti-âge</a:t>
            </a:r>
            <a:r>
              <a:rPr lang="fr-FR" dirty="0"/>
              <a:t>: le CBD booste l’expression par les fibroblastes de la peau de protéines clé impliquées dans la jonction </a:t>
            </a:r>
            <a:r>
              <a:rPr lang="fr-FR" dirty="0" err="1"/>
              <a:t>dermo</a:t>
            </a:r>
            <a:r>
              <a:rPr lang="fr-FR" dirty="0"/>
              <a:t>-épidermique (JDE) et dans les interactions fibroblastes-matrice: collagène VII, intégrine beta-1 et intégrine alpha-2. Il diminue également l’expression des métalloprotéinases matricielles (MMP-9 et MMP-13), prévenant ainsi la dégradation de la JDE et de la matrice extracellulaire du derme (</a:t>
            </a:r>
            <a:r>
              <a:rPr lang="fr-FR" dirty="0" err="1"/>
              <a:t>Gegotek</a:t>
            </a:r>
            <a:r>
              <a:rPr lang="fr-FR" dirty="0"/>
              <a:t> et al., 2019).</a:t>
            </a:r>
          </a:p>
          <a:p>
            <a:r>
              <a:rPr lang="fr-FR" dirty="0"/>
              <a:t>– </a:t>
            </a:r>
            <a:r>
              <a:rPr lang="fr-FR" b="1" u="sng" dirty="0"/>
              <a:t>Effet </a:t>
            </a:r>
            <a:r>
              <a:rPr lang="fr-FR" b="1" u="sng" dirty="0" err="1"/>
              <a:t>séborégulateur</a:t>
            </a:r>
            <a:r>
              <a:rPr lang="fr-FR" b="1" u="sng" dirty="0"/>
              <a:t> / anti-acné</a:t>
            </a:r>
            <a:r>
              <a:rPr lang="fr-FR" dirty="0"/>
              <a:t>: le CBD a un effet </a:t>
            </a:r>
            <a:r>
              <a:rPr lang="fr-FR" dirty="0" err="1"/>
              <a:t>lipostatique</a:t>
            </a:r>
            <a:r>
              <a:rPr lang="fr-FR" dirty="0"/>
              <a:t> (effet inhibiteur chez les </a:t>
            </a:r>
            <a:r>
              <a:rPr lang="fr-FR" dirty="0" err="1"/>
              <a:t>sébocytes</a:t>
            </a:r>
            <a:r>
              <a:rPr lang="fr-FR" dirty="0"/>
              <a:t> sur la synthèse de lipides induite par l’acide arachidonique et la testostérone), réduit la </a:t>
            </a:r>
            <a:r>
              <a:rPr lang="fr-FR" dirty="0" err="1"/>
              <a:t>mutliplication</a:t>
            </a:r>
            <a:r>
              <a:rPr lang="fr-FR" dirty="0"/>
              <a:t> des </a:t>
            </a:r>
            <a:r>
              <a:rPr lang="fr-FR" dirty="0" err="1"/>
              <a:t>sébocytes</a:t>
            </a:r>
            <a:r>
              <a:rPr lang="fr-FR" dirty="0"/>
              <a:t>, inhibe l’expression induite par le LPS de facteurs inflammatoires et l’activation de la voie NF-</a:t>
            </a:r>
            <a:r>
              <a:rPr lang="fr-FR" dirty="0" err="1"/>
              <a:t>kB</a:t>
            </a:r>
            <a:r>
              <a:rPr lang="fr-FR" dirty="0"/>
              <a:t>, et a des activités antimicrobiennes (Jin and Lee, 2018; </a:t>
            </a:r>
            <a:r>
              <a:rPr lang="fr-FR" dirty="0" err="1"/>
              <a:t>Olah</a:t>
            </a:r>
            <a:r>
              <a:rPr lang="fr-FR" dirty="0"/>
              <a:t> et al., 2014)</a:t>
            </a:r>
          </a:p>
          <a:p>
            <a:r>
              <a:rPr lang="fr-FR" dirty="0"/>
              <a:t> - </a:t>
            </a:r>
            <a:r>
              <a:rPr lang="fr-FR" b="1" u="sng" dirty="0"/>
              <a:t>Effet anti-stress </a:t>
            </a:r>
            <a:r>
              <a:rPr lang="fr-FR" dirty="0"/>
              <a:t>(per os) </a:t>
            </a:r>
          </a:p>
          <a:p>
            <a:pPr marL="0" indent="0">
              <a:buFont typeface="Calibri" panose="020F0502020204030204" pitchFamily="34" charset="0"/>
              <a:buNone/>
            </a:pP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8495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41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69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b="1" dirty="0"/>
              <a:t>cycle circadien de la peau</a:t>
            </a:r>
            <a:r>
              <a:rPr lang="fr-FR" dirty="0"/>
              <a:t> désigne l'ensemble des variations physiologiques et biochimiques que subit la peau sur une période de 24 heures, en synchronisation avec l'horloge biologique interne. Ce cycle se caractérise par des phases distinctes :</a:t>
            </a:r>
          </a:p>
          <a:p>
            <a:endParaRPr lang="fr-FR" dirty="0"/>
          </a:p>
          <a:p>
            <a:pPr>
              <a:buFont typeface="Arial" panose="020B0604020202020204" pitchFamily="34" charset="0"/>
              <a:buChar char="•"/>
            </a:pPr>
            <a:r>
              <a:rPr lang="fr-FR" b="1" dirty="0"/>
              <a:t>Pendant la journée</a:t>
            </a:r>
            <a:r>
              <a:rPr lang="fr-FR" dirty="0"/>
              <a:t>, la peau adopte un mode de protection : elle produit davantage de sébum pour renforcer sa barrière, active des mécanismes de défense contre les agressions extérieures (UV, pollution, stress oxydatif) et maintient une hydratation qui préserve son intégrité.</a:t>
            </a:r>
          </a:p>
          <a:p>
            <a:pPr>
              <a:buFont typeface="Arial" panose="020B0604020202020204" pitchFamily="34" charset="0"/>
              <a:buChar char="•"/>
            </a:pPr>
            <a:endParaRPr lang="fr-FR" dirty="0"/>
          </a:p>
          <a:p>
            <a:pPr>
              <a:buFont typeface="Arial" panose="020B0604020202020204" pitchFamily="34" charset="0"/>
              <a:buChar char="•"/>
            </a:pPr>
            <a:r>
              <a:rPr lang="fr-FR" b="1" dirty="0"/>
              <a:t>La nuit</a:t>
            </a:r>
            <a:r>
              <a:rPr lang="fr-FR" dirty="0"/>
              <a:t>, la peau entre dans une phase de réparation et de régénération intense. Entre 23h et 4h du matin, le renouvellement cellulaire est à son pic, la microcirculation s'intensifie pour fournir oxygène et nutriments, et la production de collagène ainsi que d’élastine est stimulée. Par ailleurs, le drainage lymphatique s’active, facilitant l'élimination des toxines accumulées durant la journée.</a:t>
            </a:r>
          </a:p>
          <a:p>
            <a:r>
              <a:rPr lang="fr-FR" dirty="0"/>
              <a:t>Ce cycle est régulé par des mécanismes internes (notamment la sécrétion de mélatonine et d'autres hormones) qui synchronisent les fonctions cutanées avec l'alternance jour/nuit. Comprendre le cycle circadien de la peau permet d'adapter sa routine de soins : par exemple, privilégier des soins protecteurs et hydratants le jour et des soins réparateurs et régénérants la nuit pour maximiser l'efficacité des traitements.</a:t>
            </a:r>
          </a:p>
          <a:p>
            <a:endParaRPr lang="fr-FR" b="1" dirty="0"/>
          </a:p>
          <a:p>
            <a:r>
              <a:rPr lang="fr-FR" b="1" dirty="0"/>
              <a:t>➡️ Message clé :</a:t>
            </a:r>
            <a:r>
              <a:rPr lang="fr-FR" dirty="0"/>
              <a:t> La nuit est le moment où la peau se renouvelle le plus efficacement.</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3</a:t>
            </a:fld>
            <a:endParaRPr lang="fr-FR"/>
          </a:p>
        </p:txBody>
      </p:sp>
    </p:spTree>
    <p:extLst>
      <p:ext uri="{BB962C8B-B14F-4D97-AF65-F5344CB8AC3E}">
        <p14:creationId xmlns:p14="http://schemas.microsoft.com/office/powerpoint/2010/main" val="8638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8</a:t>
            </a:fld>
            <a:endParaRPr lang="fr-FR"/>
          </a:p>
        </p:txBody>
      </p:sp>
    </p:spTree>
    <p:extLst>
      <p:ext uri="{BB962C8B-B14F-4D97-AF65-F5344CB8AC3E}">
        <p14:creationId xmlns:p14="http://schemas.microsoft.com/office/powerpoint/2010/main" val="289266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9</a:t>
            </a:fld>
            <a:endParaRPr lang="fr-FR"/>
          </a:p>
        </p:txBody>
      </p:sp>
    </p:spTree>
    <p:extLst>
      <p:ext uri="{BB962C8B-B14F-4D97-AF65-F5344CB8AC3E}">
        <p14:creationId xmlns:p14="http://schemas.microsoft.com/office/powerpoint/2010/main" val="98892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10</a:t>
            </a:fld>
            <a:endParaRPr lang="fr-FR"/>
          </a:p>
        </p:txBody>
      </p:sp>
    </p:spTree>
    <p:extLst>
      <p:ext uri="{BB962C8B-B14F-4D97-AF65-F5344CB8AC3E}">
        <p14:creationId xmlns:p14="http://schemas.microsoft.com/office/powerpoint/2010/main" val="1695994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11</a:t>
            </a:fld>
            <a:endParaRPr lang="fr-FR"/>
          </a:p>
        </p:txBody>
      </p:sp>
    </p:spTree>
    <p:extLst>
      <p:ext uri="{BB962C8B-B14F-4D97-AF65-F5344CB8AC3E}">
        <p14:creationId xmlns:p14="http://schemas.microsoft.com/office/powerpoint/2010/main" val="141137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12</a:t>
            </a:fld>
            <a:endParaRPr lang="fr-FR"/>
          </a:p>
        </p:txBody>
      </p:sp>
    </p:spTree>
    <p:extLst>
      <p:ext uri="{BB962C8B-B14F-4D97-AF65-F5344CB8AC3E}">
        <p14:creationId xmlns:p14="http://schemas.microsoft.com/office/powerpoint/2010/main" val="42779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13</a:t>
            </a:fld>
            <a:endParaRPr lang="fr-FR"/>
          </a:p>
        </p:txBody>
      </p:sp>
    </p:spTree>
    <p:extLst>
      <p:ext uri="{BB962C8B-B14F-4D97-AF65-F5344CB8AC3E}">
        <p14:creationId xmlns:p14="http://schemas.microsoft.com/office/powerpoint/2010/main" val="143368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B7C76-94C1-BBE0-A69D-9EFD41E76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1FB8EDC-D24A-5273-860B-9E63355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C3A980-99CC-2323-4B5D-F10EBF2ADE75}"/>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5" name="Espace réservé du pied de page 4">
            <a:extLst>
              <a:ext uri="{FF2B5EF4-FFF2-40B4-BE49-F238E27FC236}">
                <a16:creationId xmlns:a16="http://schemas.microsoft.com/office/drawing/2014/main" id="{9CE7DADB-0C82-E7EE-E713-F53FA90B3D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A0EBB0-EF51-19BC-56C3-D1FBA97E8791}"/>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87391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9C753-4670-ABCD-E19C-995449BF93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24D1F2-B8AF-D550-3464-A45B80E72B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C9B1-2824-030E-A2F0-F6B869AFED59}"/>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5" name="Espace réservé du pied de page 4">
            <a:extLst>
              <a:ext uri="{FF2B5EF4-FFF2-40B4-BE49-F238E27FC236}">
                <a16:creationId xmlns:a16="http://schemas.microsoft.com/office/drawing/2014/main" id="{659B520A-8C41-16A1-2AB2-6C2BB24B49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C52CF-67C2-10AC-E6B4-FB5A4882D734}"/>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4116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3E9DF6-EF5F-F13B-5441-C5923380E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C86A84-EF94-2CBC-AB91-DD5E4FE27B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5BB58-83FB-6A81-6A01-D79CBFDA481D}"/>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5" name="Espace réservé du pied de page 4">
            <a:extLst>
              <a:ext uri="{FF2B5EF4-FFF2-40B4-BE49-F238E27FC236}">
                <a16:creationId xmlns:a16="http://schemas.microsoft.com/office/drawing/2014/main" id="{4FAAAC24-CBC7-8D9D-EA31-43B13CE164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F8A71A-FB96-4CEB-1E45-39B47E51F0A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11460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95951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1 1">
  <p:cSld name="Diapositive de titre 1 1">
    <p:spTree>
      <p:nvGrpSpPr>
        <p:cNvPr id="1" name="Shape 96"/>
        <p:cNvGrpSpPr/>
        <p:nvPr/>
      </p:nvGrpSpPr>
      <p:grpSpPr>
        <a:xfrm>
          <a:off x="0" y="0"/>
          <a:ext cx="0" cy="0"/>
          <a:chOff x="0" y="0"/>
          <a:chExt cx="0" cy="0"/>
        </a:xfrm>
      </p:grpSpPr>
      <p:sp>
        <p:nvSpPr>
          <p:cNvPr id="97" name="Google Shape;97;p17"/>
          <p:cNvSpPr/>
          <p:nvPr/>
        </p:nvSpPr>
        <p:spPr>
          <a:xfrm>
            <a:off x="0" y="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8" name="Google Shape;98;p17"/>
          <p:cNvSpPr/>
          <p:nvPr/>
        </p:nvSpPr>
        <p:spPr>
          <a:xfrm>
            <a:off x="0" y="670560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9" name="Google Shape;99;p17"/>
          <p:cNvSpPr/>
          <p:nvPr/>
        </p:nvSpPr>
        <p:spPr>
          <a:xfrm rot="5400000">
            <a:off x="-3269545" y="32698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0" name="Google Shape;100;p17"/>
          <p:cNvSpPr/>
          <p:nvPr/>
        </p:nvSpPr>
        <p:spPr>
          <a:xfrm rot="5400000">
            <a:off x="8756200" y="34222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pic>
        <p:nvPicPr>
          <p:cNvPr id="101" name="Google Shape;101;p17" descr="Une image contenant Police, texte, Graphique, logo&#10;&#10;Description générée automatiquement"/>
          <p:cNvPicPr preferRelativeResize="0"/>
          <p:nvPr/>
        </p:nvPicPr>
        <p:blipFill rotWithShape="1">
          <a:blip r:embed="rId2">
            <a:alphaModFix/>
          </a:blip>
          <a:srcRect/>
          <a:stretch/>
        </p:blipFill>
        <p:spPr>
          <a:xfrm>
            <a:off x="11079245" y="5854970"/>
            <a:ext cx="652119" cy="652119"/>
          </a:xfrm>
          <a:prstGeom prst="rect">
            <a:avLst/>
          </a:prstGeom>
          <a:noFill/>
          <a:ln>
            <a:noFill/>
          </a:ln>
        </p:spPr>
      </p:pic>
    </p:spTree>
    <p:extLst>
      <p:ext uri="{BB962C8B-B14F-4D97-AF65-F5344CB8AC3E}">
        <p14:creationId xmlns:p14="http://schemas.microsoft.com/office/powerpoint/2010/main" val="34120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397045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pic>
        <p:nvPicPr>
          <p:cNvPr id="26" name="Image 25" descr="Une image contenant texte, Police, noir, blanc&#10;&#10;Description générée automatiquement">
            <a:extLst>
              <a:ext uri="{FF2B5EF4-FFF2-40B4-BE49-F238E27FC236}">
                <a16:creationId xmlns:a16="http://schemas.microsoft.com/office/drawing/2014/main" id="{10EB7A2E-06CB-BDAB-087E-CC6DD0E85E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15042" y="368300"/>
            <a:ext cx="1885314" cy="1701878"/>
          </a:xfrm>
          <a:prstGeom prst="rect">
            <a:avLst/>
          </a:prstGeom>
        </p:spPr>
      </p:pic>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119879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pic>
        <p:nvPicPr>
          <p:cNvPr id="6" name="Image 5">
            <a:extLst>
              <a:ext uri="{FF2B5EF4-FFF2-40B4-BE49-F238E27FC236}">
                <a16:creationId xmlns:a16="http://schemas.microsoft.com/office/drawing/2014/main" id="{864493F4-3243-49DA-84AF-7E2CAC61BE0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212" y="135"/>
            <a:ext cx="12214840" cy="6857730"/>
          </a:xfrm>
          <a:prstGeom prst="rect">
            <a:avLst/>
          </a:prstGeom>
        </p:spPr>
      </p:pic>
    </p:spTree>
    <p:extLst>
      <p:ext uri="{BB962C8B-B14F-4D97-AF65-F5344CB8AC3E}">
        <p14:creationId xmlns:p14="http://schemas.microsoft.com/office/powerpoint/2010/main" val="373040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76043" y="368300"/>
            <a:ext cx="7839913" cy="482600"/>
          </a:xfrm>
          <a:prstGeom prst="rect">
            <a:avLst/>
          </a:prstGeom>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sz="half" idx="2"/>
          </p:nvPr>
        </p:nvSpPr>
        <p:spPr>
          <a:xfrm>
            <a:off x="951028" y="1528444"/>
            <a:ext cx="4887595" cy="4138295"/>
          </a:xfrm>
          <a:prstGeom prst="rect">
            <a:avLst/>
          </a:prstGeom>
        </p:spPr>
        <p:txBody>
          <a:bodyPr wrap="square" lIns="0" tIns="0" rIns="0" bIns="0">
            <a:spAutoFit/>
          </a:bodyPr>
          <a:lstStyle>
            <a:lvl1pPr>
              <a:defRPr sz="1700" b="0" i="1">
                <a:solidFill>
                  <a:srgbClr val="414042"/>
                </a:solidFill>
                <a:latin typeface="Roboto Light"/>
                <a:cs typeface="Roboto Light"/>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8075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76803-076E-FD49-E416-7AF6A0DE55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CF0E9-533C-FA0E-1768-D104736CA4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8B077D-6250-FC3E-5595-76FB91B8563B}"/>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5" name="Espace réservé du pied de page 4">
            <a:extLst>
              <a:ext uri="{FF2B5EF4-FFF2-40B4-BE49-F238E27FC236}">
                <a16:creationId xmlns:a16="http://schemas.microsoft.com/office/drawing/2014/main" id="{FFA3A6CA-E903-70E1-EDBB-70F4477182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EB716C-7F4D-E6C3-0EFA-01CE43769223}"/>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69488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CCDED8-C5BF-C447-867B-0610728690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0C9CFA-303C-0523-FCFD-B44AF830E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89AD4E-9618-825E-F68C-1613D0B0D35F}"/>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5" name="Espace réservé du pied de page 4">
            <a:extLst>
              <a:ext uri="{FF2B5EF4-FFF2-40B4-BE49-F238E27FC236}">
                <a16:creationId xmlns:a16="http://schemas.microsoft.com/office/drawing/2014/main" id="{0066D9AF-D98E-2675-7FD4-7D4A57454E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75BC9F-B81D-A315-8E51-459F5CECA68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30243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0B0A-40CA-0F8B-9141-1A595C1432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9AB707-DA2E-C074-68D0-957E6129B8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B2457-8279-3FC2-9332-84DD7CE3F0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E1F50-EC31-50A4-2DB1-DBD782162B0C}"/>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6" name="Espace réservé du pied de page 5">
            <a:extLst>
              <a:ext uri="{FF2B5EF4-FFF2-40B4-BE49-F238E27FC236}">
                <a16:creationId xmlns:a16="http://schemas.microsoft.com/office/drawing/2014/main" id="{3DAA2DD6-F591-AAFD-D7BC-36CAC7B8E3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02B5B-5060-2A37-2D81-13D0756C5136}"/>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80228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6" name="bg object 16">
            <a:extLst>
              <a:ext uri="{FF2B5EF4-FFF2-40B4-BE49-F238E27FC236}">
                <a16:creationId xmlns:a16="http://schemas.microsoft.com/office/drawing/2014/main" id="{79357C16-0BF1-BD9C-7952-7D27EDE021D6}"/>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7" name="bg object 17">
            <a:extLst>
              <a:ext uri="{FF2B5EF4-FFF2-40B4-BE49-F238E27FC236}">
                <a16:creationId xmlns:a16="http://schemas.microsoft.com/office/drawing/2014/main" id="{84F4BA8B-E456-9C66-1264-96F3B26EB30D}"/>
              </a:ext>
            </a:extLst>
          </p:cNvPr>
          <p:cNvSpPr/>
          <p:nvPr userDrawn="1"/>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E3E0ED">
              <a:alpha val="3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3383DE11-C2E6-03E9-C439-00A4B8380F60}"/>
              </a:ext>
            </a:extLst>
          </p:cNvPr>
          <p:cNvSpPr/>
          <p:nvPr userDrawn="1"/>
        </p:nvSpPr>
        <p:spPr>
          <a:xfrm>
            <a:off x="457200" y="457200"/>
            <a:ext cx="11275060" cy="5943600"/>
          </a:xfrm>
          <a:custGeom>
            <a:avLst/>
            <a:gdLst/>
            <a:ahLst/>
            <a:cxnLst/>
            <a:rect l="l" t="t" r="r" b="b"/>
            <a:pathLst>
              <a:path w="11275060" h="5943600">
                <a:moveTo>
                  <a:pt x="11274552" y="0"/>
                </a:moveTo>
                <a:lnTo>
                  <a:pt x="0" y="0"/>
                </a:lnTo>
                <a:lnTo>
                  <a:pt x="0" y="5943600"/>
                </a:lnTo>
                <a:lnTo>
                  <a:pt x="11274552" y="5943600"/>
                </a:lnTo>
                <a:lnTo>
                  <a:pt x="11274552" y="0"/>
                </a:lnTo>
                <a:close/>
              </a:path>
            </a:pathLst>
          </a:custGeom>
          <a:solidFill>
            <a:srgbClr val="FFFFFF">
              <a:alpha val="94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173D2050-344E-ECC3-4ADC-636BFE99B0E0}"/>
              </a:ext>
            </a:extLst>
          </p:cNvPr>
          <p:cNvSpPr/>
          <p:nvPr userDrawn="1"/>
        </p:nvSpPr>
        <p:spPr>
          <a:xfrm>
            <a:off x="2253995" y="0"/>
            <a:ext cx="7516495" cy="650240"/>
          </a:xfrm>
          <a:custGeom>
            <a:avLst/>
            <a:gdLst/>
            <a:ahLst/>
            <a:cxnLst/>
            <a:rect l="l" t="t" r="r" b="b"/>
            <a:pathLst>
              <a:path w="7516495" h="650240">
                <a:moveTo>
                  <a:pt x="7516368" y="0"/>
                </a:moveTo>
                <a:lnTo>
                  <a:pt x="0" y="0"/>
                </a:lnTo>
                <a:lnTo>
                  <a:pt x="0" y="650100"/>
                </a:lnTo>
                <a:lnTo>
                  <a:pt x="7516368" y="650100"/>
                </a:lnTo>
                <a:lnTo>
                  <a:pt x="7516368" y="0"/>
                </a:lnTo>
                <a:close/>
              </a:path>
            </a:pathLst>
          </a:custGeom>
          <a:solidFill>
            <a:srgbClr val="DED7EB"/>
          </a:solidFill>
        </p:spPr>
        <p:txBody>
          <a:bodyPr wrap="square" lIns="0" tIns="0" rIns="0" bIns="0" rtlCol="0"/>
          <a:lstStyle/>
          <a:p>
            <a:endParaRPr/>
          </a:p>
        </p:txBody>
      </p:sp>
    </p:spTree>
    <p:extLst>
      <p:ext uri="{BB962C8B-B14F-4D97-AF65-F5344CB8AC3E}">
        <p14:creationId xmlns:p14="http://schemas.microsoft.com/office/powerpoint/2010/main" val="2222389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1DC81-0727-6B98-2BEB-64ABEF3D0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D13FF-3F0E-8630-550C-014DC500F85F}"/>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4" name="Espace réservé du pied de page 3">
            <a:extLst>
              <a:ext uri="{FF2B5EF4-FFF2-40B4-BE49-F238E27FC236}">
                <a16:creationId xmlns:a16="http://schemas.microsoft.com/office/drawing/2014/main" id="{6DE1C180-B1F6-BE7C-7175-37EED3B28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7AB8A7-3787-C956-4FFA-967F20EDFF34}"/>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6" name="Image 5" descr="Une image contenant neige, hiver">
            <a:extLst>
              <a:ext uri="{FF2B5EF4-FFF2-40B4-BE49-F238E27FC236}">
                <a16:creationId xmlns:a16="http://schemas.microsoft.com/office/drawing/2014/main" id="{55444A4F-8B98-C036-DB26-78D6A58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bg object 19">
            <a:extLst>
              <a:ext uri="{FF2B5EF4-FFF2-40B4-BE49-F238E27FC236}">
                <a16:creationId xmlns:a16="http://schemas.microsoft.com/office/drawing/2014/main" id="{2278D860-2755-BF82-B8D3-525B8CC50103}"/>
              </a:ext>
            </a:extLst>
          </p:cNvPr>
          <p:cNvSpPr/>
          <p:nvPr userDrawn="1"/>
        </p:nvSpPr>
        <p:spPr>
          <a:xfrm>
            <a:off x="2253995" y="0"/>
            <a:ext cx="7516495" cy="650240"/>
          </a:xfrm>
          <a:custGeom>
            <a:avLst/>
            <a:gdLst/>
            <a:ahLst/>
            <a:cxnLst/>
            <a:rect l="l" t="t" r="r" b="b"/>
            <a:pathLst>
              <a:path w="7516495" h="650240">
                <a:moveTo>
                  <a:pt x="7516368" y="0"/>
                </a:moveTo>
                <a:lnTo>
                  <a:pt x="0" y="0"/>
                </a:lnTo>
                <a:lnTo>
                  <a:pt x="0" y="650100"/>
                </a:lnTo>
                <a:lnTo>
                  <a:pt x="7516368" y="650100"/>
                </a:lnTo>
                <a:lnTo>
                  <a:pt x="7516368" y="0"/>
                </a:lnTo>
                <a:close/>
              </a:path>
            </a:pathLst>
          </a:custGeom>
          <a:solidFill>
            <a:srgbClr val="DED7EB"/>
          </a:solidFill>
        </p:spPr>
        <p:txBody>
          <a:bodyPr wrap="square" lIns="0" tIns="0" rIns="0" bIns="0" rtlCol="0"/>
          <a:lstStyle/>
          <a:p>
            <a:endParaRPr/>
          </a:p>
        </p:txBody>
      </p:sp>
    </p:spTree>
    <p:extLst>
      <p:ext uri="{BB962C8B-B14F-4D97-AF65-F5344CB8AC3E}">
        <p14:creationId xmlns:p14="http://schemas.microsoft.com/office/powerpoint/2010/main" val="28283843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16893-7423-2F0F-2758-09FB590BB3DC}"/>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3" name="Espace réservé du pied de page 2">
            <a:extLst>
              <a:ext uri="{FF2B5EF4-FFF2-40B4-BE49-F238E27FC236}">
                <a16:creationId xmlns:a16="http://schemas.microsoft.com/office/drawing/2014/main" id="{DC54AFED-2456-E5D6-47E2-797E9A5619B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40215B-74CA-DE38-D0CC-7089C5E4D2C2}"/>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5" name="object 4">
            <a:extLst>
              <a:ext uri="{FF2B5EF4-FFF2-40B4-BE49-F238E27FC236}">
                <a16:creationId xmlns:a16="http://schemas.microsoft.com/office/drawing/2014/main" id="{A20F2617-F11E-BA19-2D2E-DB0A7BE08BB5}"/>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43A0C18F-037D-9BED-F028-39482124B66C}"/>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139A8590-3142-88ED-371E-3B2F632C99E3}"/>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1473716D-046B-48F0-874D-0F00D9AA7F68}"/>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D7BCD783-8BD1-A9E1-3A8D-461E14B3A281}"/>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256AF4E6-7211-C22E-7741-18542FFE7E99}"/>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0942C725-405E-8EBE-1EAE-7E3903DFD67E}"/>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5F076BF6-2832-52E5-D465-6313B7AEF24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07594550-6A43-B304-3ABD-6F8CEAC10F11}"/>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511E5210-5151-05EF-CA2A-7C237E010919}"/>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2C20DBFB-FF43-0F6B-75DF-D8FC1A541913}"/>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pic>
        <p:nvPicPr>
          <p:cNvPr id="16" name="Image 15" descr="Une image contenant texte, Police, noir, blanc&#10;&#10;Description générée automatiquement">
            <a:extLst>
              <a:ext uri="{FF2B5EF4-FFF2-40B4-BE49-F238E27FC236}">
                <a16:creationId xmlns:a16="http://schemas.microsoft.com/office/drawing/2014/main" id="{0CFAFCC9-E8C9-C488-1877-1E9FCACD31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45522" y="368300"/>
            <a:ext cx="1885314" cy="1701878"/>
          </a:xfrm>
          <a:prstGeom prst="rect">
            <a:avLst/>
          </a:prstGeom>
        </p:spPr>
      </p:pic>
      <p:sp>
        <p:nvSpPr>
          <p:cNvPr id="17" name="object 18">
            <a:extLst>
              <a:ext uri="{FF2B5EF4-FFF2-40B4-BE49-F238E27FC236}">
                <a16:creationId xmlns:a16="http://schemas.microsoft.com/office/drawing/2014/main" id="{6EF770D7-5EF4-E56F-44C6-CBC7ECBFEFD3}"/>
              </a:ext>
            </a:extLst>
          </p:cNvPr>
          <p:cNvSpPr txBox="1">
            <a:spLocks/>
          </p:cNvSpPr>
          <p:nvPr userDrawn="1"/>
        </p:nvSpPr>
        <p:spPr>
          <a:xfrm>
            <a:off x="424819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215812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C3EC0-5DBD-0D0F-DC81-30CEE6F49F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6AE6712-F508-2EF6-143C-14E081E60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5EDB4D-8F3C-9722-B6D7-A4777780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A5B370-F395-35E2-5E25-DB62EC1E9D48}"/>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6" name="Espace réservé du pied de page 5">
            <a:extLst>
              <a:ext uri="{FF2B5EF4-FFF2-40B4-BE49-F238E27FC236}">
                <a16:creationId xmlns:a16="http://schemas.microsoft.com/office/drawing/2014/main" id="{2F689112-BD59-53FF-68C3-13261AC1C9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B90E94-61C6-CE10-821D-663BBD1DC5D7}"/>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34570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72F8-0874-89A8-22A2-1660AF8A23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AF03B-6E00-2760-6D93-CA26BBA1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33F470-4720-E413-BA7B-AF2958856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55967E-6116-FF22-BFD0-526B8BC2561E}"/>
              </a:ext>
            </a:extLst>
          </p:cNvPr>
          <p:cNvSpPr>
            <a:spLocks noGrp="1"/>
          </p:cNvSpPr>
          <p:nvPr>
            <p:ph type="dt" sz="half" idx="10"/>
          </p:nvPr>
        </p:nvSpPr>
        <p:spPr/>
        <p:txBody>
          <a:bodyPr/>
          <a:lstStyle/>
          <a:p>
            <a:fld id="{48526C08-56D5-4B10-8FA3-9C5C4DEC24F1}" type="datetimeFigureOut">
              <a:rPr lang="fr-FR" smtClean="0"/>
              <a:t>17/03/2025</a:t>
            </a:fld>
            <a:endParaRPr lang="fr-FR"/>
          </a:p>
        </p:txBody>
      </p:sp>
      <p:sp>
        <p:nvSpPr>
          <p:cNvPr id="6" name="Espace réservé du pied de page 5">
            <a:extLst>
              <a:ext uri="{FF2B5EF4-FFF2-40B4-BE49-F238E27FC236}">
                <a16:creationId xmlns:a16="http://schemas.microsoft.com/office/drawing/2014/main" id="{ACCE5AD1-AE1A-A60A-B90F-65CD412257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084914-20A3-069C-57BA-78E66939A18B}"/>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3007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00C151-CAAA-71D2-A341-86FD269A5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Modifier le style du titre</a:t>
            </a:r>
          </a:p>
        </p:txBody>
      </p:sp>
      <p:sp>
        <p:nvSpPr>
          <p:cNvPr id="3" name="Espace réservé du texte 2">
            <a:extLst>
              <a:ext uri="{FF2B5EF4-FFF2-40B4-BE49-F238E27FC236}">
                <a16:creationId xmlns:a16="http://schemas.microsoft.com/office/drawing/2014/main" id="{826C6ECD-4547-6290-3EF2-15D242104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166A34-8C61-B982-BA0A-A81F7FBD4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26C08-56D5-4B10-8FA3-9C5C4DEC24F1}" type="datetimeFigureOut">
              <a:rPr lang="fr-FR" smtClean="0"/>
              <a:t>17/03/2025</a:t>
            </a:fld>
            <a:endParaRPr lang="fr-FR"/>
          </a:p>
        </p:txBody>
      </p:sp>
      <p:sp>
        <p:nvSpPr>
          <p:cNvPr id="5" name="Espace réservé du pied de page 4">
            <a:extLst>
              <a:ext uri="{FF2B5EF4-FFF2-40B4-BE49-F238E27FC236}">
                <a16:creationId xmlns:a16="http://schemas.microsoft.com/office/drawing/2014/main" id="{30C01AE4-106F-4B3A-E0F1-466DD8F19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7E75F4-5EAF-024B-579F-5DEA550E7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5FC2A-FD1F-4536-B23E-50364F42426C}" type="slidenum">
              <a:rPr lang="fr-FR" smtClean="0"/>
              <a:t>‹N°›</a:t>
            </a:fld>
            <a:endParaRPr lang="fr-FR"/>
          </a:p>
        </p:txBody>
      </p:sp>
    </p:spTree>
    <p:extLst>
      <p:ext uri="{BB962C8B-B14F-4D97-AF65-F5344CB8AC3E}">
        <p14:creationId xmlns:p14="http://schemas.microsoft.com/office/powerpoint/2010/main" val="8282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15.jp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3.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0.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3.png"/><Relationship Id="rId7" Type="http://schemas.openxmlformats.org/officeDocument/2006/relationships/image" Target="../media/image69.png"/><Relationship Id="rId2" Type="http://schemas.openxmlformats.org/officeDocument/2006/relationships/image" Target="../media/image15.jp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6.png"/><Relationship Id="rId11" Type="http://schemas.microsoft.com/office/2007/relationships/hdphoto" Target="../media/hdphoto7.wdp"/><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76.png"/><Relationship Id="rId10" Type="http://schemas.openxmlformats.org/officeDocument/2006/relationships/image" Target="../media/image94.jpeg"/><Relationship Id="rId4" Type="http://schemas.openxmlformats.org/officeDocument/2006/relationships/image" Target="../media/image89.png"/><Relationship Id="rId9"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3.png"/><Relationship Id="rId7" Type="http://schemas.microsoft.com/office/2007/relationships/hdphoto" Target="../media/hdphoto10.wdp"/><Relationship Id="rId2" Type="http://schemas.openxmlformats.org/officeDocument/2006/relationships/image" Target="../media/image15.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96.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30.svg"/><Relationship Id="rId12" Type="http://schemas.openxmlformats.org/officeDocument/2006/relationships/image" Target="../media/image33.png"/><Relationship Id="rId17" Type="http://schemas.openxmlformats.org/officeDocument/2006/relationships/image" Target="../media/image35.sv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32.svg"/><Relationship Id="rId5" Type="http://schemas.openxmlformats.org/officeDocument/2006/relationships/image" Target="../media/image29.png"/><Relationship Id="rId1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28.svg"/><Relationship Id="rId9" Type="http://schemas.microsoft.com/office/2007/relationships/hdphoto" Target="../media/hdphoto1.wdp"/><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que 8" descr="Badge avec un remplissage uni">
            <a:extLst>
              <a:ext uri="{FF2B5EF4-FFF2-40B4-BE49-F238E27FC236}">
                <a16:creationId xmlns:a16="http://schemas.microsoft.com/office/drawing/2014/main" id="{60DDA39B-D1FE-9111-C6BF-555454747E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646" y="1325563"/>
            <a:ext cx="914400" cy="914400"/>
          </a:xfrm>
          <a:prstGeom prst="rect">
            <a:avLst/>
          </a:prstGeom>
        </p:spPr>
      </p:pic>
      <p:sp>
        <p:nvSpPr>
          <p:cNvPr id="7" name="Titre 1">
            <a:extLst>
              <a:ext uri="{FF2B5EF4-FFF2-40B4-BE49-F238E27FC236}">
                <a16:creationId xmlns:a16="http://schemas.microsoft.com/office/drawing/2014/main" id="{C81553C6-0823-0428-77BB-7D90281098F9}"/>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Révision de la Biologie de la Peau en 5 Points Clés</a:t>
            </a:r>
            <a:endParaRPr lang="fr-FR" sz="2800" dirty="0">
              <a:latin typeface="KyivType Sans2" panose="00000500000000000000" pitchFamily="50" charset="0"/>
            </a:endParaRPr>
          </a:p>
        </p:txBody>
      </p:sp>
      <p:sp>
        <p:nvSpPr>
          <p:cNvPr id="3" name="ZoneTexte 2">
            <a:extLst>
              <a:ext uri="{FF2B5EF4-FFF2-40B4-BE49-F238E27FC236}">
                <a16:creationId xmlns:a16="http://schemas.microsoft.com/office/drawing/2014/main" id="{B55C8373-2584-F04E-189B-155602690171}"/>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MICROCIRCULATION : L’OXYGÈNE ET LES NUTRIMENTS EN PLEINE ACTION</a:t>
            </a:r>
          </a:p>
          <a:p>
            <a:pPr algn="ctr"/>
            <a:endParaRPr lang="fr-FR" sz="1200" dirty="0">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D4260756-CD73-5736-2461-8D19873DD0C1}"/>
              </a:ext>
            </a:extLst>
          </p:cNvPr>
          <p:cNvSpPr/>
          <p:nvPr/>
        </p:nvSpPr>
        <p:spPr>
          <a:xfrm>
            <a:off x="1884178" y="4206874"/>
            <a:ext cx="9818586" cy="923330"/>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Fournit oxygène et nutriments aux cellules en régénération.</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Favorise l’élimination des toxines accumulées dans la journée.</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Aide à réduire les signes de fatigue et à illuminer le teint.</a:t>
            </a:r>
          </a:p>
        </p:txBody>
      </p:sp>
      <p:sp>
        <p:nvSpPr>
          <p:cNvPr id="8" name="Rectangle 7">
            <a:extLst>
              <a:ext uri="{FF2B5EF4-FFF2-40B4-BE49-F238E27FC236}">
                <a16:creationId xmlns:a16="http://schemas.microsoft.com/office/drawing/2014/main" id="{95735109-BAA0-BCD7-AE8E-A41109EA8DB2}"/>
              </a:ext>
            </a:extLst>
          </p:cNvPr>
          <p:cNvSpPr/>
          <p:nvPr/>
        </p:nvSpPr>
        <p:spPr>
          <a:xfrm>
            <a:off x="1884178" y="2622867"/>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La microcirculation correspond à la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circulation sanguine </a:t>
            </a:r>
            <a:r>
              <a:rPr lang="fr-FR" sz="1600" dirty="0">
                <a:solidFill>
                  <a:prstClr val="black">
                    <a:lumMod val="75000"/>
                    <a:lumOff val="25000"/>
                  </a:prstClr>
                </a:solidFill>
                <a:latin typeface="Roboto Light" panose="02000000000000000000" pitchFamily="2" charset="0"/>
                <a:ea typeface="Roboto Light" panose="02000000000000000000" pitchFamily="2" charset="0"/>
              </a:rPr>
              <a:t>dans les petits vaisseaux sous la peau.</a:t>
            </a:r>
          </a:p>
        </p:txBody>
      </p:sp>
      <p:sp>
        <p:nvSpPr>
          <p:cNvPr id="10" name="ZoneTexte 9">
            <a:extLst>
              <a:ext uri="{FF2B5EF4-FFF2-40B4-BE49-F238E27FC236}">
                <a16:creationId xmlns:a16="http://schemas.microsoft.com/office/drawing/2014/main" id="{23282BCB-6582-B823-F1FF-505C2D3E6F28}"/>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Définition</a:t>
            </a:r>
          </a:p>
        </p:txBody>
      </p:sp>
      <p:sp>
        <p:nvSpPr>
          <p:cNvPr id="11" name="ZoneTexte 10">
            <a:extLst>
              <a:ext uri="{FF2B5EF4-FFF2-40B4-BE49-F238E27FC236}">
                <a16:creationId xmlns:a16="http://schemas.microsoft.com/office/drawing/2014/main" id="{A76D3259-FCBC-C795-3C8A-3B9154D2EDAF}"/>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Quand ?</a:t>
            </a:r>
          </a:p>
        </p:txBody>
      </p:sp>
      <p:sp>
        <p:nvSpPr>
          <p:cNvPr id="12" name="ZoneTexte 11">
            <a:extLst>
              <a:ext uri="{FF2B5EF4-FFF2-40B4-BE49-F238E27FC236}">
                <a16:creationId xmlns:a16="http://schemas.microsoft.com/office/drawing/2014/main" id="{0AFC7D8A-61BB-D493-F534-7BE12BF02A46}"/>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Mécanisme</a:t>
            </a:r>
          </a:p>
        </p:txBody>
      </p:sp>
      <p:sp>
        <p:nvSpPr>
          <p:cNvPr id="13" name="Rectangle 12">
            <a:extLst>
              <a:ext uri="{FF2B5EF4-FFF2-40B4-BE49-F238E27FC236}">
                <a16:creationId xmlns:a16="http://schemas.microsoft.com/office/drawing/2014/main" id="{DFD1A030-4662-3437-3DA7-516C1FAEC459}"/>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Augmentation du flux sanguin dès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22h</a:t>
            </a:r>
            <a:r>
              <a:rPr lang="fr-FR" sz="1600" dirty="0">
                <a:solidFill>
                  <a:prstClr val="black">
                    <a:lumMod val="75000"/>
                    <a:lumOff val="25000"/>
                  </a:prstClr>
                </a:solidFill>
                <a:latin typeface="Roboto Light" panose="02000000000000000000" pitchFamily="2" charset="0"/>
                <a:ea typeface="Roboto Light" panose="02000000000000000000" pitchFamily="2" charset="0"/>
              </a:rPr>
              <a:t>, pic autour de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1h</a:t>
            </a:r>
          </a:p>
        </p:txBody>
      </p:sp>
    </p:spTree>
    <p:extLst>
      <p:ext uri="{BB962C8B-B14F-4D97-AF65-F5344CB8AC3E}">
        <p14:creationId xmlns:p14="http://schemas.microsoft.com/office/powerpoint/2010/main" val="9095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10" grpId="0" animBg="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que 9" descr="Badge 3 avec un remplissage uni">
            <a:extLst>
              <a:ext uri="{FF2B5EF4-FFF2-40B4-BE49-F238E27FC236}">
                <a16:creationId xmlns:a16="http://schemas.microsoft.com/office/drawing/2014/main" id="{20F3EC54-1DD6-A991-748C-AC63330419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015" y="1325563"/>
            <a:ext cx="914400" cy="914400"/>
          </a:xfrm>
          <a:prstGeom prst="rect">
            <a:avLst/>
          </a:prstGeom>
        </p:spPr>
      </p:pic>
      <p:sp>
        <p:nvSpPr>
          <p:cNvPr id="7" name="Titre 1">
            <a:extLst>
              <a:ext uri="{FF2B5EF4-FFF2-40B4-BE49-F238E27FC236}">
                <a16:creationId xmlns:a16="http://schemas.microsoft.com/office/drawing/2014/main" id="{382176D9-18D8-2306-BFDA-3E501A4D78CD}"/>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Révision de la Biologie de la Peau en 5 Points Clés</a:t>
            </a:r>
            <a:endParaRPr lang="fr-FR" sz="2800" dirty="0">
              <a:latin typeface="KyivType Sans2" panose="00000500000000000000" pitchFamily="50" charset="0"/>
            </a:endParaRPr>
          </a:p>
        </p:txBody>
      </p:sp>
      <p:sp>
        <p:nvSpPr>
          <p:cNvPr id="4" name="ZoneTexte 3">
            <a:extLst>
              <a:ext uri="{FF2B5EF4-FFF2-40B4-BE49-F238E27FC236}">
                <a16:creationId xmlns:a16="http://schemas.microsoft.com/office/drawing/2014/main" id="{1F270A33-50D5-D20E-AC5E-9D9549E0DC47}"/>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FONCTION BARRIÈRE CUTANÉE : PROTECTION ET HYDRATATION</a:t>
            </a:r>
          </a:p>
          <a:p>
            <a:pPr algn="ctr"/>
            <a:endParaRPr lang="fr-FR" sz="1200" dirty="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DC7DB2FF-6733-B276-76F7-07D26663AF57}"/>
              </a:ext>
            </a:extLst>
          </p:cNvPr>
          <p:cNvSpPr/>
          <p:nvPr/>
        </p:nvSpPr>
        <p:spPr>
          <a:xfrm>
            <a:off x="1884178" y="4206874"/>
            <a:ext cx="9818586" cy="923330"/>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La peau perd jusqu’à 25% d’eau en plus la nuit comparée au jour.</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Le film hydrolipidique se renouvelle moins vite.</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L’absence de sébum favorise la sécheresse et l’irritation.</a:t>
            </a:r>
          </a:p>
        </p:txBody>
      </p:sp>
      <p:sp>
        <p:nvSpPr>
          <p:cNvPr id="8" name="Rectangle 7">
            <a:extLst>
              <a:ext uri="{FF2B5EF4-FFF2-40B4-BE49-F238E27FC236}">
                <a16:creationId xmlns:a16="http://schemas.microsoft.com/office/drawing/2014/main" id="{4B7DB2DE-7A67-1FBF-F44E-FA5C5245F602}"/>
              </a:ext>
            </a:extLst>
          </p:cNvPr>
          <p:cNvSpPr/>
          <p:nvPr/>
        </p:nvSpPr>
        <p:spPr>
          <a:xfrm>
            <a:off x="1884178" y="2622867"/>
            <a:ext cx="10068008" cy="584775"/>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La barrière cutanée est un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film protecteur </a:t>
            </a:r>
            <a:r>
              <a:rPr lang="fr-FR" sz="1600" dirty="0">
                <a:solidFill>
                  <a:prstClr val="black">
                    <a:lumMod val="75000"/>
                    <a:lumOff val="25000"/>
                  </a:prstClr>
                </a:solidFill>
                <a:latin typeface="Roboto Light" panose="02000000000000000000" pitchFamily="2" charset="0"/>
                <a:ea typeface="Roboto Light" panose="02000000000000000000" pitchFamily="2" charset="0"/>
              </a:rPr>
              <a:t>qui empêche la déshydratation et protège la peau des agressions extérieures.</a:t>
            </a:r>
          </a:p>
        </p:txBody>
      </p:sp>
      <p:sp>
        <p:nvSpPr>
          <p:cNvPr id="9" name="ZoneTexte 8">
            <a:extLst>
              <a:ext uri="{FF2B5EF4-FFF2-40B4-BE49-F238E27FC236}">
                <a16:creationId xmlns:a16="http://schemas.microsoft.com/office/drawing/2014/main" id="{8F865BE9-294F-BF3F-42E1-FA5827592B28}"/>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Définition</a:t>
            </a:r>
          </a:p>
        </p:txBody>
      </p:sp>
      <p:sp>
        <p:nvSpPr>
          <p:cNvPr id="11" name="ZoneTexte 10">
            <a:extLst>
              <a:ext uri="{FF2B5EF4-FFF2-40B4-BE49-F238E27FC236}">
                <a16:creationId xmlns:a16="http://schemas.microsoft.com/office/drawing/2014/main" id="{497109F7-8B2C-C1D6-2725-A2B100FA4D31}"/>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Quand ?</a:t>
            </a:r>
          </a:p>
        </p:txBody>
      </p:sp>
      <p:sp>
        <p:nvSpPr>
          <p:cNvPr id="12" name="ZoneTexte 11">
            <a:extLst>
              <a:ext uri="{FF2B5EF4-FFF2-40B4-BE49-F238E27FC236}">
                <a16:creationId xmlns:a16="http://schemas.microsoft.com/office/drawing/2014/main" id="{30B35852-9BC9-B879-142C-98442635F829}"/>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Mécanisme</a:t>
            </a:r>
          </a:p>
        </p:txBody>
      </p:sp>
      <p:sp>
        <p:nvSpPr>
          <p:cNvPr id="13" name="Rectangle 12">
            <a:extLst>
              <a:ext uri="{FF2B5EF4-FFF2-40B4-BE49-F238E27FC236}">
                <a16:creationId xmlns:a16="http://schemas.microsoft.com/office/drawing/2014/main" id="{419A7289-2107-D056-5BE0-507D75A06C96}"/>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Affaiblissement progressif de la barrière dans la nuit, pic de déshydratation entre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2h et 4h</a:t>
            </a:r>
          </a:p>
        </p:txBody>
      </p:sp>
    </p:spTree>
    <p:extLst>
      <p:ext uri="{BB962C8B-B14F-4D97-AF65-F5344CB8AC3E}">
        <p14:creationId xmlns:p14="http://schemas.microsoft.com/office/powerpoint/2010/main" val="121676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1"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que 10" descr="Badge 4 avec un remplissage uni">
            <a:extLst>
              <a:ext uri="{FF2B5EF4-FFF2-40B4-BE49-F238E27FC236}">
                <a16:creationId xmlns:a16="http://schemas.microsoft.com/office/drawing/2014/main" id="{2EC4B93E-0163-3852-74BC-E757B07BBB4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015" y="1325563"/>
            <a:ext cx="914400" cy="914400"/>
          </a:xfrm>
          <a:prstGeom prst="rect">
            <a:avLst/>
          </a:prstGeom>
        </p:spPr>
      </p:pic>
      <p:sp>
        <p:nvSpPr>
          <p:cNvPr id="6" name="Titre 1">
            <a:extLst>
              <a:ext uri="{FF2B5EF4-FFF2-40B4-BE49-F238E27FC236}">
                <a16:creationId xmlns:a16="http://schemas.microsoft.com/office/drawing/2014/main" id="{22EE4BA7-912D-1BE0-291F-D46CC3630DF7}"/>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Révision de la Biologie de la Peau en 5 Points Clés</a:t>
            </a:r>
            <a:endParaRPr lang="fr-FR" sz="2800" dirty="0">
              <a:latin typeface="KyivType Sans2" panose="00000500000000000000" pitchFamily="50" charset="0"/>
            </a:endParaRPr>
          </a:p>
        </p:txBody>
      </p:sp>
      <p:sp>
        <p:nvSpPr>
          <p:cNvPr id="4" name="ZoneTexte 3">
            <a:extLst>
              <a:ext uri="{FF2B5EF4-FFF2-40B4-BE49-F238E27FC236}">
                <a16:creationId xmlns:a16="http://schemas.microsoft.com/office/drawing/2014/main" id="{F6207C91-46D9-1C1D-3F6F-56F158E646DF}"/>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PRODUCTION DE COLLAGÈNE ET D’ÉLASTINE : FERMETÉ ET ÉLASTICITÉ</a:t>
            </a:r>
          </a:p>
          <a:p>
            <a:pPr algn="ctr"/>
            <a:endParaRPr lang="fr-FR" sz="1200" dirty="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2E9312B4-3B9B-D308-C71E-0806439B21B8}"/>
              </a:ext>
            </a:extLst>
          </p:cNvPr>
          <p:cNvSpPr/>
          <p:nvPr/>
        </p:nvSpPr>
        <p:spPr>
          <a:xfrm>
            <a:off x="1884178" y="4206874"/>
            <a:ext cx="9818586" cy="1200329"/>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Le collagène apporte fermeté et résistance à la peau.</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L’élastine assure souplesse et élasticité.</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Leur production diminue avec l’âge, ce qui favorise l’apparition des rides et du relâchement cutané.</a:t>
            </a:r>
          </a:p>
        </p:txBody>
      </p:sp>
      <p:sp>
        <p:nvSpPr>
          <p:cNvPr id="8" name="Rectangle 7">
            <a:extLst>
              <a:ext uri="{FF2B5EF4-FFF2-40B4-BE49-F238E27FC236}">
                <a16:creationId xmlns:a16="http://schemas.microsoft.com/office/drawing/2014/main" id="{F2615008-3ABB-EF8A-447C-7A14662BFE83}"/>
              </a:ext>
            </a:extLst>
          </p:cNvPr>
          <p:cNvSpPr/>
          <p:nvPr/>
        </p:nvSpPr>
        <p:spPr>
          <a:xfrm>
            <a:off x="1884178" y="2622867"/>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Le collagène et l’élastine sont des protéines essentielles qui maintiennent la structure et l’élasticité de la peau.</a:t>
            </a:r>
          </a:p>
        </p:txBody>
      </p:sp>
      <p:sp>
        <p:nvSpPr>
          <p:cNvPr id="9" name="ZoneTexte 8">
            <a:extLst>
              <a:ext uri="{FF2B5EF4-FFF2-40B4-BE49-F238E27FC236}">
                <a16:creationId xmlns:a16="http://schemas.microsoft.com/office/drawing/2014/main" id="{E7F4172C-F594-5284-ABC5-BEE2CD32808E}"/>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Définition</a:t>
            </a:r>
          </a:p>
        </p:txBody>
      </p:sp>
      <p:sp>
        <p:nvSpPr>
          <p:cNvPr id="10" name="ZoneTexte 9">
            <a:extLst>
              <a:ext uri="{FF2B5EF4-FFF2-40B4-BE49-F238E27FC236}">
                <a16:creationId xmlns:a16="http://schemas.microsoft.com/office/drawing/2014/main" id="{EC672845-DB8B-F337-9A55-8DAA7B38C24C}"/>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Quand ?</a:t>
            </a:r>
          </a:p>
        </p:txBody>
      </p:sp>
      <p:sp>
        <p:nvSpPr>
          <p:cNvPr id="12" name="ZoneTexte 11">
            <a:extLst>
              <a:ext uri="{FF2B5EF4-FFF2-40B4-BE49-F238E27FC236}">
                <a16:creationId xmlns:a16="http://schemas.microsoft.com/office/drawing/2014/main" id="{22A1E399-7D71-9E4E-02E9-142CBE3EE6CC}"/>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Mécanisme</a:t>
            </a:r>
          </a:p>
        </p:txBody>
      </p:sp>
      <p:sp>
        <p:nvSpPr>
          <p:cNvPr id="13" name="Rectangle 12">
            <a:extLst>
              <a:ext uri="{FF2B5EF4-FFF2-40B4-BE49-F238E27FC236}">
                <a16:creationId xmlns:a16="http://schemas.microsoft.com/office/drawing/2014/main" id="{C5E3ACC5-77C8-0EED-F6CB-D98456700C6C}"/>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Production activée dès minuit avec un pic entre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1h et 3h</a:t>
            </a:r>
          </a:p>
        </p:txBody>
      </p:sp>
    </p:spTree>
    <p:extLst>
      <p:ext uri="{BB962C8B-B14F-4D97-AF65-F5344CB8AC3E}">
        <p14:creationId xmlns:p14="http://schemas.microsoft.com/office/powerpoint/2010/main" val="28889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animBg="1"/>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descr="Badge 5 avec un remplissage uni">
            <a:extLst>
              <a:ext uri="{FF2B5EF4-FFF2-40B4-BE49-F238E27FC236}">
                <a16:creationId xmlns:a16="http://schemas.microsoft.com/office/drawing/2014/main" id="{95917441-247F-6939-34E6-B03C81B7F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009" y="1329392"/>
            <a:ext cx="914400" cy="914400"/>
          </a:xfrm>
          <a:prstGeom prst="rect">
            <a:avLst/>
          </a:prstGeom>
        </p:spPr>
      </p:pic>
      <p:sp>
        <p:nvSpPr>
          <p:cNvPr id="6" name="Titre 1">
            <a:extLst>
              <a:ext uri="{FF2B5EF4-FFF2-40B4-BE49-F238E27FC236}">
                <a16:creationId xmlns:a16="http://schemas.microsoft.com/office/drawing/2014/main" id="{22EE4BA7-912D-1BE0-291F-D46CC3630DF7}"/>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Révision de la Biologie de la Peau en 5 Points Clés</a:t>
            </a:r>
            <a:endParaRPr lang="fr-FR" sz="2800" dirty="0">
              <a:latin typeface="KyivType Sans2" panose="00000500000000000000" pitchFamily="50" charset="0"/>
            </a:endParaRPr>
          </a:p>
        </p:txBody>
      </p:sp>
      <p:sp>
        <p:nvSpPr>
          <p:cNvPr id="4" name="ZoneTexte 3">
            <a:extLst>
              <a:ext uri="{FF2B5EF4-FFF2-40B4-BE49-F238E27FC236}">
                <a16:creationId xmlns:a16="http://schemas.microsoft.com/office/drawing/2014/main" id="{C0C83AF3-AA7D-4311-F219-94E25B58EB89}"/>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PROCESSUS DE DÉTOXIFICATION : LA PEAU SE PURIFIE</a:t>
            </a:r>
          </a:p>
          <a:p>
            <a:pPr algn="ctr"/>
            <a:endParaRPr lang="fr-FR" sz="1200" dirty="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F90D0401-0AF9-A308-C4A4-CED25944A020}"/>
              </a:ext>
            </a:extLst>
          </p:cNvPr>
          <p:cNvSpPr/>
          <p:nvPr/>
        </p:nvSpPr>
        <p:spPr>
          <a:xfrm>
            <a:off x="1884178" y="4206874"/>
            <a:ext cx="9818586" cy="1200329"/>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Les cellules de la peau éliminent les résidus issus de la pollution, du stress oxydatif et du métabolisme cutané.</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Un drainage lymphatique efficace prévient les inflammations et l’accumulation d’impuretés responsables d’un teint terne.</a:t>
            </a:r>
          </a:p>
        </p:txBody>
      </p:sp>
      <p:sp>
        <p:nvSpPr>
          <p:cNvPr id="8" name="Rectangle 7">
            <a:extLst>
              <a:ext uri="{FF2B5EF4-FFF2-40B4-BE49-F238E27FC236}">
                <a16:creationId xmlns:a16="http://schemas.microsoft.com/office/drawing/2014/main" id="{9F3D7EFB-B280-0BA1-5825-7A4985FA2B4E}"/>
              </a:ext>
            </a:extLst>
          </p:cNvPr>
          <p:cNvSpPr/>
          <p:nvPr/>
        </p:nvSpPr>
        <p:spPr>
          <a:xfrm>
            <a:off x="1884178" y="2622867"/>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La peau élimine les toxines accumulées tout au long de la journée via un drainage naturel.</a:t>
            </a:r>
          </a:p>
        </p:txBody>
      </p:sp>
      <p:sp>
        <p:nvSpPr>
          <p:cNvPr id="9" name="ZoneTexte 8">
            <a:extLst>
              <a:ext uri="{FF2B5EF4-FFF2-40B4-BE49-F238E27FC236}">
                <a16:creationId xmlns:a16="http://schemas.microsoft.com/office/drawing/2014/main" id="{0F16A285-7019-40F4-BB0A-A14BAE306114}"/>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Définition</a:t>
            </a:r>
          </a:p>
        </p:txBody>
      </p:sp>
      <p:sp>
        <p:nvSpPr>
          <p:cNvPr id="10" name="ZoneTexte 9">
            <a:extLst>
              <a:ext uri="{FF2B5EF4-FFF2-40B4-BE49-F238E27FC236}">
                <a16:creationId xmlns:a16="http://schemas.microsoft.com/office/drawing/2014/main" id="{8126B34C-E98A-D30D-4989-2AFD287CAE3A}"/>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Quand ?</a:t>
            </a:r>
          </a:p>
        </p:txBody>
      </p:sp>
      <p:sp>
        <p:nvSpPr>
          <p:cNvPr id="12" name="ZoneTexte 11">
            <a:extLst>
              <a:ext uri="{FF2B5EF4-FFF2-40B4-BE49-F238E27FC236}">
                <a16:creationId xmlns:a16="http://schemas.microsoft.com/office/drawing/2014/main" id="{30C68799-1EC4-8E76-CB07-1387D64557E8}"/>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Mécanisme</a:t>
            </a:r>
          </a:p>
        </p:txBody>
      </p:sp>
      <p:sp>
        <p:nvSpPr>
          <p:cNvPr id="13" name="Rectangle 12">
            <a:extLst>
              <a:ext uri="{FF2B5EF4-FFF2-40B4-BE49-F238E27FC236}">
                <a16:creationId xmlns:a16="http://schemas.microsoft.com/office/drawing/2014/main" id="{F1CA2BC3-D70D-FE50-76BD-08A39C60DB33}"/>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Le système lymphatique s’active entre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minuit et 5h </a:t>
            </a:r>
          </a:p>
        </p:txBody>
      </p:sp>
    </p:spTree>
    <p:extLst>
      <p:ext uri="{BB962C8B-B14F-4D97-AF65-F5344CB8AC3E}">
        <p14:creationId xmlns:p14="http://schemas.microsoft.com/office/powerpoint/2010/main" val="376413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2"/>
          <a:srcRect l="16351" t="-1" r="6152" b="66892"/>
          <a:stretch/>
        </p:blipFill>
        <p:spPr>
          <a:xfrm>
            <a:off x="-30052" y="0"/>
            <a:ext cx="12222052" cy="6858000"/>
          </a:xfrm>
          <a:prstGeom prst="rect">
            <a:avLst/>
          </a:prstGeom>
        </p:spPr>
      </p:pic>
      <p:pic>
        <p:nvPicPr>
          <p:cNvPr id="3" name="Picture 1" descr="A group of purple bottles and containers&#10;&#10;AI-generated content may be incorrect.">
            <a:extLst>
              <a:ext uri="{FF2B5EF4-FFF2-40B4-BE49-F238E27FC236}">
                <a16:creationId xmlns:a16="http://schemas.microsoft.com/office/drawing/2014/main" id="{43A191CD-13C8-56B1-7A18-DD70692AC33C}"/>
              </a:ext>
            </a:extLst>
          </p:cNvPr>
          <p:cNvPicPr>
            <a:picLocks noChangeAspect="1"/>
          </p:cNvPicPr>
          <p:nvPr/>
        </p:nvPicPr>
        <p:blipFill rotWithShape="1">
          <a:blip r:embed="rId2"/>
          <a:srcRect l="17032" t="18827" r="53991" b="42577"/>
          <a:stretch/>
        </p:blipFill>
        <p:spPr>
          <a:xfrm>
            <a:off x="8236688" y="0"/>
            <a:ext cx="3955312" cy="6858000"/>
          </a:xfrm>
          <a:prstGeom prst="rect">
            <a:avLst/>
          </a:prstGeom>
        </p:spPr>
      </p:pic>
      <p:sp>
        <p:nvSpPr>
          <p:cNvPr id="4" name="TextBox 3">
            <a:extLst>
              <a:ext uri="{FF2B5EF4-FFF2-40B4-BE49-F238E27FC236}">
                <a16:creationId xmlns:a16="http://schemas.microsoft.com/office/drawing/2014/main" id="{475100A6-DFCB-DDC5-C2E5-A06473FEA75C}"/>
              </a:ext>
            </a:extLst>
          </p:cNvPr>
          <p:cNvSpPr txBox="1"/>
          <p:nvPr/>
        </p:nvSpPr>
        <p:spPr>
          <a:xfrm>
            <a:off x="2263442" y="671328"/>
            <a:ext cx="5317571" cy="1200329"/>
          </a:xfrm>
          <a:prstGeom prst="rect">
            <a:avLst/>
          </a:prstGeom>
          <a:noFill/>
        </p:spPr>
        <p:txBody>
          <a:bodyPr wrap="square" rtlCol="0">
            <a:spAutoFit/>
          </a:bodyPr>
          <a:lstStyle/>
          <a:p>
            <a:r>
              <a:rPr lang="en-US" sz="7200" dirty="0" err="1">
                <a:solidFill>
                  <a:schemeClr val="bg1"/>
                </a:solidFill>
                <a:latin typeface="Midnight Signature" panose="02000500000000090000" pitchFamily="2" charset="0"/>
              </a:rPr>
              <a:t>Chronothérapie</a:t>
            </a:r>
            <a:endParaRPr lang="en-US" sz="7200" dirty="0">
              <a:solidFill>
                <a:schemeClr val="bg1"/>
              </a:solidFill>
              <a:latin typeface="Midnight Signature" panose="02000500000000090000" pitchFamily="2" charset="0"/>
            </a:endParaRPr>
          </a:p>
        </p:txBody>
      </p:sp>
      <p:sp>
        <p:nvSpPr>
          <p:cNvPr id="5" name="TextBox 10">
            <a:extLst>
              <a:ext uri="{FF2B5EF4-FFF2-40B4-BE49-F238E27FC236}">
                <a16:creationId xmlns:a16="http://schemas.microsoft.com/office/drawing/2014/main" id="{9D0C0485-C378-A34D-F016-C8EE77BBF607}"/>
              </a:ext>
            </a:extLst>
          </p:cNvPr>
          <p:cNvSpPr txBox="1"/>
          <p:nvPr/>
        </p:nvSpPr>
        <p:spPr>
          <a:xfrm>
            <a:off x="184129" y="2331205"/>
            <a:ext cx="7161477" cy="1107996"/>
          </a:xfrm>
          <a:prstGeom prst="rect">
            <a:avLst/>
          </a:prstGeom>
          <a:noFill/>
        </p:spPr>
        <p:txBody>
          <a:bodyPr wrap="square" rtlCol="0">
            <a:spAutoFit/>
          </a:bodyPr>
          <a:lstStyle/>
          <a:p>
            <a:pPr algn="just"/>
            <a:r>
              <a:rPr lang="en-US" sz="1600" dirty="0" err="1">
                <a:solidFill>
                  <a:schemeClr val="bg1"/>
                </a:solidFill>
                <a:latin typeface="Roboto Light" panose="02000000000000000000" pitchFamily="2" charset="0"/>
                <a:ea typeface="Roboto Light" panose="02000000000000000000" pitchFamily="2" charset="0"/>
              </a:rPr>
              <a:t>Votre</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peau</a:t>
            </a:r>
            <a:r>
              <a:rPr lang="en-US" sz="1600" dirty="0">
                <a:solidFill>
                  <a:schemeClr val="bg1"/>
                </a:solidFill>
                <a:latin typeface="Roboto Light" panose="02000000000000000000" pitchFamily="2" charset="0"/>
                <a:ea typeface="Roboto Light" panose="02000000000000000000" pitchFamily="2" charset="0"/>
              </a:rPr>
              <a:t> vit au </a:t>
            </a:r>
            <a:r>
              <a:rPr lang="en-US" sz="1600" dirty="0" err="1">
                <a:solidFill>
                  <a:schemeClr val="bg1"/>
                </a:solidFill>
                <a:latin typeface="Roboto Light" panose="02000000000000000000" pitchFamily="2" charset="0"/>
                <a:ea typeface="Roboto Light" panose="02000000000000000000" pitchFamily="2" charset="0"/>
              </a:rPr>
              <a:t>rythme</a:t>
            </a:r>
            <a:r>
              <a:rPr lang="en-US" sz="1600" dirty="0">
                <a:solidFill>
                  <a:schemeClr val="bg1"/>
                </a:solidFill>
                <a:latin typeface="Roboto Light" panose="02000000000000000000" pitchFamily="2" charset="0"/>
                <a:ea typeface="Roboto Light" panose="02000000000000000000" pitchFamily="2" charset="0"/>
              </a:rPr>
              <a:t> de la nature : le jour, </a:t>
            </a:r>
            <a:r>
              <a:rPr lang="en-US" sz="1600" dirty="0" err="1">
                <a:solidFill>
                  <a:schemeClr val="bg1"/>
                </a:solidFill>
                <a:latin typeface="Roboto Light" panose="02000000000000000000" pitchFamily="2" charset="0"/>
                <a:ea typeface="Roboto Light" panose="02000000000000000000" pitchFamily="2" charset="0"/>
              </a:rPr>
              <a:t>elle</a:t>
            </a:r>
            <a:r>
              <a:rPr lang="en-US" sz="1600" dirty="0">
                <a:solidFill>
                  <a:schemeClr val="bg1"/>
                </a:solidFill>
                <a:latin typeface="Roboto Light" panose="02000000000000000000" pitchFamily="2" charset="0"/>
                <a:ea typeface="Roboto Light" panose="02000000000000000000" pitchFamily="2" charset="0"/>
              </a:rPr>
              <a:t> se </a:t>
            </a:r>
            <a:r>
              <a:rPr lang="en-US" sz="1600" dirty="0" err="1">
                <a:solidFill>
                  <a:schemeClr val="bg1"/>
                </a:solidFill>
                <a:latin typeface="Roboto Light" panose="02000000000000000000" pitchFamily="2" charset="0"/>
                <a:ea typeface="Roboto Light" panose="02000000000000000000" pitchFamily="2" charset="0"/>
              </a:rPr>
              <a:t>défend</a:t>
            </a:r>
            <a:r>
              <a:rPr lang="en-US" sz="1600" dirty="0">
                <a:solidFill>
                  <a:schemeClr val="bg1"/>
                </a:solidFill>
                <a:latin typeface="Roboto Light" panose="02000000000000000000" pitchFamily="2" charset="0"/>
                <a:ea typeface="Roboto Light" panose="02000000000000000000" pitchFamily="2" charset="0"/>
              </a:rPr>
              <a:t> ; la nuit, </a:t>
            </a:r>
            <a:r>
              <a:rPr lang="en-US" sz="1600" dirty="0" err="1">
                <a:solidFill>
                  <a:schemeClr val="bg1"/>
                </a:solidFill>
                <a:latin typeface="Roboto Light" panose="02000000000000000000" pitchFamily="2" charset="0"/>
                <a:ea typeface="Roboto Light" panose="02000000000000000000" pitchFamily="2" charset="0"/>
              </a:rPr>
              <a:t>elle</a:t>
            </a:r>
            <a:r>
              <a:rPr lang="en-US" sz="1600" dirty="0">
                <a:solidFill>
                  <a:schemeClr val="bg1"/>
                </a:solidFill>
                <a:latin typeface="Roboto Light" panose="02000000000000000000" pitchFamily="2" charset="0"/>
                <a:ea typeface="Roboto Light" panose="02000000000000000000" pitchFamily="2" charset="0"/>
              </a:rPr>
              <a:t> se </a:t>
            </a:r>
            <a:r>
              <a:rPr lang="en-US" sz="1600" dirty="0" err="1">
                <a:solidFill>
                  <a:schemeClr val="bg1"/>
                </a:solidFill>
                <a:latin typeface="Roboto Light" panose="02000000000000000000" pitchFamily="2" charset="0"/>
                <a:ea typeface="Roboto Light" panose="02000000000000000000" pitchFamily="2" charset="0"/>
              </a:rPr>
              <a:t>régénère</a:t>
            </a:r>
            <a:r>
              <a:rPr lang="en-US" sz="1600" dirty="0">
                <a:solidFill>
                  <a:schemeClr val="bg1"/>
                </a:solidFill>
                <a:latin typeface="Roboto Light" panose="02000000000000000000" pitchFamily="2" charset="0"/>
                <a:ea typeface="Roboto Light" panose="02000000000000000000" pitchFamily="2" charset="0"/>
              </a:rPr>
              <a:t>. Ignorer </a:t>
            </a:r>
            <a:r>
              <a:rPr lang="en-US" sz="1600" dirty="0" err="1">
                <a:solidFill>
                  <a:schemeClr val="bg1"/>
                </a:solidFill>
                <a:latin typeface="Roboto Light" panose="02000000000000000000" pitchFamily="2" charset="0"/>
                <a:ea typeface="Roboto Light" panose="02000000000000000000" pitchFamily="2" charset="0"/>
              </a:rPr>
              <a:t>ce</a:t>
            </a:r>
            <a:r>
              <a:rPr lang="en-US" sz="1600" dirty="0">
                <a:solidFill>
                  <a:schemeClr val="bg1"/>
                </a:solidFill>
                <a:latin typeface="Roboto Light" panose="02000000000000000000" pitchFamily="2" charset="0"/>
                <a:ea typeface="Roboto Light" panose="02000000000000000000" pitchFamily="2" charset="0"/>
              </a:rPr>
              <a:t> </a:t>
            </a:r>
            <a:r>
              <a:rPr lang="en-US" b="1" dirty="0">
                <a:solidFill>
                  <a:schemeClr val="bg1"/>
                </a:solidFill>
                <a:latin typeface="Roboto Light" panose="02000000000000000000" pitchFamily="2" charset="0"/>
                <a:ea typeface="Roboto Light" panose="02000000000000000000" pitchFamily="2" charset="0"/>
              </a:rPr>
              <a:t>cycle </a:t>
            </a:r>
            <a:r>
              <a:rPr lang="en-US" b="1" dirty="0" err="1">
                <a:solidFill>
                  <a:schemeClr val="bg1"/>
                </a:solidFill>
                <a:latin typeface="Roboto Light" panose="02000000000000000000" pitchFamily="2" charset="0"/>
                <a:ea typeface="Roboto Light" panose="02000000000000000000" pitchFamily="2" charset="0"/>
              </a:rPr>
              <a:t>biologique</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c’est</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freiner</a:t>
            </a:r>
            <a:r>
              <a:rPr lang="en-US" sz="1600" dirty="0">
                <a:solidFill>
                  <a:schemeClr val="bg1"/>
                </a:solidFill>
                <a:latin typeface="Roboto Light" panose="02000000000000000000" pitchFamily="2" charset="0"/>
                <a:ea typeface="Roboto Light" panose="02000000000000000000" pitchFamily="2" charset="0"/>
              </a:rPr>
              <a:t> son </a:t>
            </a:r>
            <a:r>
              <a:rPr lang="en-US" sz="1600" dirty="0" err="1">
                <a:solidFill>
                  <a:schemeClr val="bg1"/>
                </a:solidFill>
                <a:latin typeface="Roboto Light" panose="02000000000000000000" pitchFamily="2" charset="0"/>
                <a:ea typeface="Roboto Light" panose="02000000000000000000" pitchFamily="2" charset="0"/>
              </a:rPr>
              <a:t>potentiel</a:t>
            </a:r>
            <a:r>
              <a:rPr lang="en-US" sz="1600" dirty="0">
                <a:solidFill>
                  <a:schemeClr val="bg1"/>
                </a:solidFill>
                <a:latin typeface="Roboto Light" panose="02000000000000000000" pitchFamily="2" charset="0"/>
                <a:ea typeface="Roboto Light" panose="02000000000000000000" pitchFamily="2" charset="0"/>
              </a:rPr>
              <a:t>.</a:t>
            </a:r>
          </a:p>
          <a:p>
            <a:pPr algn="just"/>
            <a:r>
              <a:rPr lang="en-US" sz="1600" dirty="0">
                <a:solidFill>
                  <a:schemeClr val="bg1"/>
                </a:solidFill>
                <a:latin typeface="Roboto Light" panose="02000000000000000000" pitchFamily="2" charset="0"/>
                <a:ea typeface="Roboto Light" panose="02000000000000000000" pitchFamily="2" charset="0"/>
              </a:rPr>
              <a:t>Avec la </a:t>
            </a:r>
            <a:r>
              <a:rPr lang="en-US" sz="1600" dirty="0" err="1">
                <a:solidFill>
                  <a:schemeClr val="bg1"/>
                </a:solidFill>
                <a:latin typeface="Roboto Light" panose="02000000000000000000" pitchFamily="2" charset="0"/>
                <a:ea typeface="Roboto Light" panose="02000000000000000000" pitchFamily="2" charset="0"/>
              </a:rPr>
              <a:t>Chronothérapie</a:t>
            </a:r>
            <a:r>
              <a:rPr lang="en-US" sz="1600" dirty="0">
                <a:solidFill>
                  <a:schemeClr val="bg1"/>
                </a:solidFill>
                <a:latin typeface="Roboto Light" panose="02000000000000000000" pitchFamily="2" charset="0"/>
                <a:ea typeface="Roboto Light" panose="02000000000000000000" pitchFamily="2" charset="0"/>
              </a:rPr>
              <a:t> Yon-Ka, </a:t>
            </a:r>
            <a:r>
              <a:rPr lang="en-US" sz="1600" dirty="0" err="1">
                <a:solidFill>
                  <a:schemeClr val="bg1"/>
                </a:solidFill>
                <a:latin typeface="Roboto Light" panose="02000000000000000000" pitchFamily="2" charset="0"/>
                <a:ea typeface="Roboto Light" panose="02000000000000000000" pitchFamily="2" charset="0"/>
              </a:rPr>
              <a:t>adaptez</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chaque</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soin</a:t>
            </a:r>
            <a:r>
              <a:rPr lang="en-US" sz="1600" dirty="0">
                <a:solidFill>
                  <a:schemeClr val="bg1"/>
                </a:solidFill>
                <a:latin typeface="Roboto Light" panose="02000000000000000000" pitchFamily="2" charset="0"/>
                <a:ea typeface="Roboto Light" panose="02000000000000000000" pitchFamily="2" charset="0"/>
              </a:rPr>
              <a:t> au bon moment pour maximiser </a:t>
            </a:r>
            <a:r>
              <a:rPr lang="en-US" sz="1600" dirty="0" err="1">
                <a:solidFill>
                  <a:schemeClr val="bg1"/>
                </a:solidFill>
                <a:latin typeface="Roboto Light" panose="02000000000000000000" pitchFamily="2" charset="0"/>
                <a:ea typeface="Roboto Light" panose="02000000000000000000" pitchFamily="2" charset="0"/>
              </a:rPr>
              <a:t>l’efficacité</a:t>
            </a:r>
            <a:r>
              <a:rPr lang="en-US" sz="1600" dirty="0">
                <a:solidFill>
                  <a:schemeClr val="bg1"/>
                </a:solidFill>
                <a:latin typeface="Roboto Light" panose="02000000000000000000" pitchFamily="2" charset="0"/>
                <a:ea typeface="Roboto Light" panose="02000000000000000000" pitchFamily="2" charset="0"/>
              </a:rPr>
              <a:t> des </a:t>
            </a:r>
            <a:r>
              <a:rPr lang="en-US" sz="1600" dirty="0" err="1">
                <a:solidFill>
                  <a:schemeClr val="bg1"/>
                </a:solidFill>
                <a:latin typeface="Roboto Light" panose="02000000000000000000" pitchFamily="2" charset="0"/>
                <a:ea typeface="Roboto Light" panose="02000000000000000000" pitchFamily="2" charset="0"/>
              </a:rPr>
              <a:t>actifs</a:t>
            </a:r>
            <a:r>
              <a:rPr lang="en-US" sz="1600" dirty="0">
                <a:solidFill>
                  <a:schemeClr val="bg1"/>
                </a:solidFill>
                <a:latin typeface="Roboto Light" panose="02000000000000000000" pitchFamily="2" charset="0"/>
                <a:ea typeface="Roboto Light" panose="02000000000000000000" pitchFamily="2" charset="0"/>
              </a:rPr>
              <a:t> et </a:t>
            </a:r>
            <a:r>
              <a:rPr lang="en-US" sz="1600" dirty="0" err="1">
                <a:solidFill>
                  <a:schemeClr val="bg1"/>
                </a:solidFill>
                <a:latin typeface="Roboto Light" panose="02000000000000000000" pitchFamily="2" charset="0"/>
                <a:ea typeface="Roboto Light" panose="02000000000000000000" pitchFamily="2" charset="0"/>
              </a:rPr>
              <a:t>révéler</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une</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peau</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éclatante</a:t>
            </a:r>
            <a:r>
              <a:rPr lang="en-US" sz="1600" dirty="0">
                <a:solidFill>
                  <a:schemeClr val="bg1"/>
                </a:solidFill>
                <a:latin typeface="Roboto Light" panose="02000000000000000000" pitchFamily="2" charset="0"/>
                <a:ea typeface="Roboto Light" panose="02000000000000000000" pitchFamily="2" charset="0"/>
              </a:rPr>
              <a:t> de santé.</a:t>
            </a:r>
          </a:p>
        </p:txBody>
      </p:sp>
      <p:sp>
        <p:nvSpPr>
          <p:cNvPr id="6" name="TextBox 12">
            <a:extLst>
              <a:ext uri="{FF2B5EF4-FFF2-40B4-BE49-F238E27FC236}">
                <a16:creationId xmlns:a16="http://schemas.microsoft.com/office/drawing/2014/main" id="{A958556D-9F20-6499-F137-8C58AA0A3112}"/>
              </a:ext>
            </a:extLst>
          </p:cNvPr>
          <p:cNvSpPr txBox="1"/>
          <p:nvPr/>
        </p:nvSpPr>
        <p:spPr>
          <a:xfrm>
            <a:off x="184129" y="4076926"/>
            <a:ext cx="7161476" cy="830997"/>
          </a:xfrm>
          <a:prstGeom prst="rect">
            <a:avLst/>
          </a:prstGeom>
          <a:noFill/>
        </p:spPr>
        <p:txBody>
          <a:bodyPr wrap="square">
            <a:spAutoFit/>
          </a:bodyPr>
          <a:lstStyle/>
          <a:p>
            <a:pPr algn="just"/>
            <a:r>
              <a:rPr lang="en-US" sz="1600" dirty="0">
                <a:solidFill>
                  <a:schemeClr val="bg1"/>
                </a:solidFill>
                <a:latin typeface="Roboto Light" panose="02000000000000000000" pitchFamily="2" charset="0"/>
                <a:ea typeface="Roboto Light" panose="02000000000000000000" pitchFamily="2" charset="0"/>
              </a:rPr>
              <a:t>Yon-Ka a </a:t>
            </a:r>
            <a:r>
              <a:rPr lang="en-US" sz="1600" dirty="0" err="1">
                <a:solidFill>
                  <a:schemeClr val="bg1"/>
                </a:solidFill>
                <a:latin typeface="Roboto Light" panose="02000000000000000000" pitchFamily="2" charset="0"/>
                <a:ea typeface="Roboto Light" panose="02000000000000000000" pitchFamily="2" charset="0"/>
              </a:rPr>
              <a:t>développé</a:t>
            </a:r>
            <a:r>
              <a:rPr lang="en-US" sz="1600" dirty="0">
                <a:solidFill>
                  <a:schemeClr val="bg1"/>
                </a:solidFill>
                <a:latin typeface="Roboto Light" panose="02000000000000000000" pitchFamily="2" charset="0"/>
                <a:ea typeface="Roboto Light" panose="02000000000000000000" pitchFamily="2" charset="0"/>
              </a:rPr>
              <a:t> des duos Jour &amp; Nuit ultra-performants, </a:t>
            </a:r>
            <a:r>
              <a:rPr lang="en-US" sz="1600" dirty="0" err="1">
                <a:solidFill>
                  <a:schemeClr val="bg1"/>
                </a:solidFill>
                <a:latin typeface="Roboto Light" panose="02000000000000000000" pitchFamily="2" charset="0"/>
                <a:ea typeface="Roboto Light" panose="02000000000000000000" pitchFamily="2" charset="0"/>
              </a:rPr>
              <a:t>pensés</a:t>
            </a:r>
            <a:r>
              <a:rPr lang="en-US" sz="1600" dirty="0">
                <a:solidFill>
                  <a:schemeClr val="bg1"/>
                </a:solidFill>
                <a:latin typeface="Roboto Light" panose="02000000000000000000" pitchFamily="2" charset="0"/>
                <a:ea typeface="Roboto Light" panose="02000000000000000000" pitchFamily="2" charset="0"/>
              </a:rPr>
              <a:t> pour </a:t>
            </a:r>
            <a:r>
              <a:rPr lang="en-US" sz="1600" dirty="0" err="1">
                <a:solidFill>
                  <a:schemeClr val="bg1"/>
                </a:solidFill>
                <a:latin typeface="Roboto Light" panose="02000000000000000000" pitchFamily="2" charset="0"/>
                <a:ea typeface="Roboto Light" panose="02000000000000000000" pitchFamily="2" charset="0"/>
              </a:rPr>
              <a:t>répondre</a:t>
            </a:r>
            <a:r>
              <a:rPr lang="en-US" sz="1600" dirty="0">
                <a:solidFill>
                  <a:schemeClr val="bg1"/>
                </a:solidFill>
                <a:latin typeface="Roboto Light" panose="02000000000000000000" pitchFamily="2" charset="0"/>
                <a:ea typeface="Roboto Light" panose="02000000000000000000" pitchFamily="2" charset="0"/>
              </a:rPr>
              <a:t> aux </a:t>
            </a:r>
            <a:r>
              <a:rPr lang="en-US" sz="1600" dirty="0" err="1">
                <a:solidFill>
                  <a:schemeClr val="bg1"/>
                </a:solidFill>
                <a:latin typeface="Roboto Light" panose="02000000000000000000" pitchFamily="2" charset="0"/>
                <a:ea typeface="Roboto Light" panose="02000000000000000000" pitchFamily="2" charset="0"/>
              </a:rPr>
              <a:t>besoins</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spécifiques</a:t>
            </a:r>
            <a:r>
              <a:rPr lang="en-US" sz="1600" dirty="0">
                <a:solidFill>
                  <a:schemeClr val="bg1"/>
                </a:solidFill>
                <a:latin typeface="Roboto Light" panose="02000000000000000000" pitchFamily="2" charset="0"/>
                <a:ea typeface="Roboto Light" panose="02000000000000000000" pitchFamily="2" charset="0"/>
              </a:rPr>
              <a:t> de </a:t>
            </a:r>
            <a:r>
              <a:rPr lang="en-US" sz="1600" dirty="0" err="1">
                <a:solidFill>
                  <a:schemeClr val="bg1"/>
                </a:solidFill>
                <a:latin typeface="Roboto Light" panose="02000000000000000000" pitchFamily="2" charset="0"/>
                <a:ea typeface="Roboto Light" panose="02000000000000000000" pitchFamily="2" charset="0"/>
              </a:rPr>
              <a:t>votre</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peau</a:t>
            </a:r>
            <a:r>
              <a:rPr lang="en-US" sz="1600" dirty="0">
                <a:solidFill>
                  <a:schemeClr val="bg1"/>
                </a:solidFill>
                <a:latin typeface="Roboto Light" panose="02000000000000000000" pitchFamily="2" charset="0"/>
                <a:ea typeface="Roboto Light" panose="02000000000000000000" pitchFamily="2" charset="0"/>
              </a:rPr>
              <a:t> à </a:t>
            </a:r>
            <a:r>
              <a:rPr lang="en-US" sz="1600" dirty="0" err="1">
                <a:solidFill>
                  <a:schemeClr val="bg1"/>
                </a:solidFill>
                <a:latin typeface="Roboto Light" panose="02000000000000000000" pitchFamily="2" charset="0"/>
                <a:ea typeface="Roboto Light" panose="02000000000000000000" pitchFamily="2" charset="0"/>
              </a:rPr>
              <a:t>chaque</a:t>
            </a:r>
            <a:r>
              <a:rPr lang="en-US" sz="1600" dirty="0">
                <a:solidFill>
                  <a:schemeClr val="bg1"/>
                </a:solidFill>
                <a:latin typeface="Roboto Light" panose="02000000000000000000" pitchFamily="2" charset="0"/>
                <a:ea typeface="Roboto Light" panose="02000000000000000000" pitchFamily="2" charset="0"/>
              </a:rPr>
              <a:t> instant. </a:t>
            </a:r>
          </a:p>
          <a:p>
            <a:pPr algn="just"/>
            <a:r>
              <a:rPr lang="en-US" sz="1600" dirty="0">
                <a:solidFill>
                  <a:schemeClr val="bg1"/>
                </a:solidFill>
                <a:latin typeface="Roboto Light" panose="02000000000000000000" pitchFamily="2" charset="0"/>
                <a:ea typeface="Roboto Light" panose="02000000000000000000" pitchFamily="2" charset="0"/>
              </a:rPr>
              <a:t>Un </a:t>
            </a:r>
            <a:r>
              <a:rPr lang="en-US" sz="1600" dirty="0" err="1">
                <a:solidFill>
                  <a:schemeClr val="bg1"/>
                </a:solidFill>
                <a:latin typeface="Roboto Light" panose="02000000000000000000" pitchFamily="2" charset="0"/>
                <a:ea typeface="Roboto Light" panose="02000000000000000000" pitchFamily="2" charset="0"/>
              </a:rPr>
              <a:t>rituel</a:t>
            </a:r>
            <a:r>
              <a:rPr lang="en-US" sz="1600" dirty="0">
                <a:solidFill>
                  <a:schemeClr val="bg1"/>
                </a:solidFill>
                <a:latin typeface="Roboto Light" panose="02000000000000000000" pitchFamily="2" charset="0"/>
                <a:ea typeface="Roboto Light" panose="02000000000000000000" pitchFamily="2" charset="0"/>
              </a:rPr>
              <a:t> intelligent, des </a:t>
            </a:r>
            <a:r>
              <a:rPr lang="en-US" sz="1600" dirty="0" err="1">
                <a:solidFill>
                  <a:schemeClr val="bg1"/>
                </a:solidFill>
                <a:latin typeface="Roboto Light" panose="02000000000000000000" pitchFamily="2" charset="0"/>
                <a:ea typeface="Roboto Light" panose="02000000000000000000" pitchFamily="2" charset="0"/>
              </a:rPr>
              <a:t>résultats</a:t>
            </a:r>
            <a:r>
              <a:rPr lang="en-US" sz="1600" dirty="0">
                <a:solidFill>
                  <a:schemeClr val="bg1"/>
                </a:solidFill>
                <a:latin typeface="Roboto Light" panose="02000000000000000000" pitchFamily="2" charset="0"/>
                <a:ea typeface="Roboto Light" panose="02000000000000000000" pitchFamily="2" charset="0"/>
              </a:rPr>
              <a:t> </a:t>
            </a:r>
            <a:r>
              <a:rPr lang="en-US" sz="1600" dirty="0" err="1">
                <a:solidFill>
                  <a:schemeClr val="bg1"/>
                </a:solidFill>
                <a:latin typeface="Roboto Light" panose="02000000000000000000" pitchFamily="2" charset="0"/>
                <a:ea typeface="Roboto Light" panose="02000000000000000000" pitchFamily="2" charset="0"/>
              </a:rPr>
              <a:t>visibles</a:t>
            </a:r>
            <a:r>
              <a:rPr lang="en-US" sz="1600" dirty="0">
                <a:solidFill>
                  <a:schemeClr val="bg1"/>
                </a:solidFill>
                <a:latin typeface="Roboto Light" panose="02000000000000000000" pitchFamily="2" charset="0"/>
                <a:ea typeface="Roboto Light" panose="02000000000000000000" pitchFamily="2" charset="0"/>
              </a:rPr>
              <a:t>.</a:t>
            </a:r>
            <a:endParaRPr lang="en-US"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43342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DUO ELASTINE</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A3DDE7EF-A7C0-A3F5-C0AC-47F63A461BE6}"/>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Age Correction</a:t>
            </a:r>
          </a:p>
        </p:txBody>
      </p:sp>
      <p:pic>
        <p:nvPicPr>
          <p:cNvPr id="2" name="Image 1" descr="Une image contenant affaires de toilette, Produits de beauté, lotion, texte&#10;&#10;Description générée automatiquement">
            <a:extLst>
              <a:ext uri="{FF2B5EF4-FFF2-40B4-BE49-F238E27FC236}">
                <a16:creationId xmlns:a16="http://schemas.microsoft.com/office/drawing/2014/main" id="{8D6C3740-49C8-D222-A10B-2D07FC6C2F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884925"/>
            <a:ext cx="4690040" cy="5862915"/>
          </a:xfrm>
          <a:prstGeom prst="rect">
            <a:avLst/>
          </a:prstGeom>
        </p:spPr>
      </p:pic>
    </p:spTree>
    <p:extLst>
      <p:ext uri="{BB962C8B-B14F-4D97-AF65-F5344CB8AC3E}">
        <p14:creationId xmlns:p14="http://schemas.microsoft.com/office/powerpoint/2010/main" val="177892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6E83E5-38EF-C8E5-050F-3B75B7142C3F}"/>
              </a:ext>
            </a:extLst>
          </p:cNvPr>
          <p:cNvSpPr>
            <a:spLocks noGrp="1"/>
          </p:cNvSpPr>
          <p:nvPr>
            <p:ph type="title"/>
          </p:nvPr>
        </p:nvSpPr>
        <p:spPr>
          <a:xfrm>
            <a:off x="838200" y="-5941"/>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Qu’est-ce que l’Elastine ?</a:t>
            </a:r>
          </a:p>
        </p:txBody>
      </p:sp>
      <p:pic>
        <p:nvPicPr>
          <p:cNvPr id="3" name="Picture 7" descr="Réorganisation du réseau de fibres d">
            <a:extLst>
              <a:ext uri="{FF2B5EF4-FFF2-40B4-BE49-F238E27FC236}">
                <a16:creationId xmlns:a16="http://schemas.microsoft.com/office/drawing/2014/main" id="{9C36A26B-F986-ABCF-1523-C64E4AC22EDF}"/>
              </a:ext>
            </a:extLst>
          </p:cNvPr>
          <p:cNvPicPr>
            <a:picLocks noChangeAspect="1" noChangeArrowheads="1"/>
          </p:cNvPicPr>
          <p:nvPr/>
        </p:nvPicPr>
        <p:blipFill>
          <a:blip r:embed="rId3" cstate="screen"/>
          <a:srcRect/>
          <a:stretch>
            <a:fillRect/>
          </a:stretch>
        </p:blipFill>
        <p:spPr bwMode="auto">
          <a:xfrm>
            <a:off x="7866245" y="3415150"/>
            <a:ext cx="1795327" cy="1384995"/>
          </a:xfrm>
          <a:prstGeom prst="rect">
            <a:avLst/>
          </a:prstGeom>
          <a:noFill/>
          <a:ln w="9525">
            <a:noFill/>
            <a:miter lim="800000"/>
            <a:headEnd/>
            <a:tailEnd/>
          </a:ln>
        </p:spPr>
      </p:pic>
      <p:pic>
        <p:nvPicPr>
          <p:cNvPr id="4" name="Picture 7" descr="Réorganisation du réseau de fibres d">
            <a:extLst>
              <a:ext uri="{FF2B5EF4-FFF2-40B4-BE49-F238E27FC236}">
                <a16:creationId xmlns:a16="http://schemas.microsoft.com/office/drawing/2014/main" id="{2BC1C773-A8C5-2E41-C77C-EFB49603B0F4}"/>
              </a:ext>
            </a:extLst>
          </p:cNvPr>
          <p:cNvPicPr>
            <a:picLocks noChangeAspect="1" noChangeArrowheads="1"/>
          </p:cNvPicPr>
          <p:nvPr/>
        </p:nvPicPr>
        <p:blipFill>
          <a:blip r:embed="rId4" cstate="screen"/>
          <a:srcRect/>
          <a:stretch>
            <a:fillRect/>
          </a:stretch>
        </p:blipFill>
        <p:spPr bwMode="auto">
          <a:xfrm>
            <a:off x="7866246" y="1816532"/>
            <a:ext cx="1795326" cy="1405038"/>
          </a:xfrm>
          <a:prstGeom prst="rect">
            <a:avLst/>
          </a:prstGeom>
          <a:noFill/>
          <a:ln w="9525">
            <a:noFill/>
            <a:miter lim="800000"/>
            <a:headEnd/>
            <a:tailEnd/>
          </a:ln>
        </p:spPr>
      </p:pic>
      <p:sp>
        <p:nvSpPr>
          <p:cNvPr id="8" name="Rectangle 7">
            <a:extLst>
              <a:ext uri="{FF2B5EF4-FFF2-40B4-BE49-F238E27FC236}">
                <a16:creationId xmlns:a16="http://schemas.microsoft.com/office/drawing/2014/main" id="{B6653F22-C117-27CF-F698-95FDB3655B75}"/>
              </a:ext>
            </a:extLst>
          </p:cNvPr>
          <p:cNvSpPr/>
          <p:nvPr/>
        </p:nvSpPr>
        <p:spPr>
          <a:xfrm>
            <a:off x="1532465" y="1135840"/>
            <a:ext cx="9127067" cy="355995"/>
          </a:xfrm>
          <a:prstGeom prst="rect">
            <a:avLst/>
          </a:prstGeom>
        </p:spPr>
        <p:txBody>
          <a:bodyPr wrap="square">
            <a:spAutoFit/>
          </a:bodyPr>
          <a:lstStyle/>
          <a:p>
            <a:pPr algn="ctr" defTabSz="1042988">
              <a:lnSpc>
                <a:spcPct val="115000"/>
              </a:lnSpc>
            </a:pP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L'élastine</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est</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une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protéine</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organisée</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en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fibres</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qui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confère</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élasticité</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et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solidité</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aux</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tissus</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ZoneTexte 8">
            <a:extLst>
              <a:ext uri="{FF2B5EF4-FFF2-40B4-BE49-F238E27FC236}">
                <a16:creationId xmlns:a16="http://schemas.microsoft.com/office/drawing/2014/main" id="{C19515D6-3C3D-44A3-DEE3-D535CC258D9D}"/>
              </a:ext>
            </a:extLst>
          </p:cNvPr>
          <p:cNvSpPr txBox="1">
            <a:spLocks noChangeArrowheads="1"/>
          </p:cNvSpPr>
          <p:nvPr/>
        </p:nvSpPr>
        <p:spPr bwMode="auto">
          <a:xfrm>
            <a:off x="123357" y="2936969"/>
            <a:ext cx="1760772" cy="738664"/>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p>
            <a:pPr>
              <a:defRPr/>
            </a:pPr>
            <a:endParaRPr lang="fr-FR" sz="1400" b="1" dirty="0">
              <a:latin typeface="Roboto Light" panose="02000000000000000000" pitchFamily="2" charset="0"/>
              <a:ea typeface="Roboto Light" panose="02000000000000000000" pitchFamily="2" charset="0"/>
              <a:cs typeface="Roboto Light" panose="02000000000000000000" pitchFamily="2" charset="0"/>
            </a:endParaRPr>
          </a:p>
          <a:p>
            <a:pPr>
              <a:defRPr/>
            </a:pPr>
            <a:r>
              <a:rPr lang="fr-FR" sz="1400" b="1" dirty="0">
                <a:latin typeface="Roboto Light" panose="02000000000000000000" pitchFamily="2" charset="0"/>
                <a:ea typeface="Roboto Light" panose="02000000000000000000" pitchFamily="2" charset="0"/>
                <a:cs typeface="Roboto Light" panose="02000000000000000000" pitchFamily="2" charset="0"/>
              </a:rPr>
              <a:t>FIBROBLASTE</a:t>
            </a:r>
          </a:p>
          <a:p>
            <a:pPr>
              <a:defRPr/>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ZoneTexte 9">
            <a:extLst>
              <a:ext uri="{FF2B5EF4-FFF2-40B4-BE49-F238E27FC236}">
                <a16:creationId xmlns:a16="http://schemas.microsoft.com/office/drawing/2014/main" id="{5480E20C-91B2-84F7-DE0F-013B62494E8B}"/>
              </a:ext>
            </a:extLst>
          </p:cNvPr>
          <p:cNvSpPr txBox="1">
            <a:spLocks noChangeArrowheads="1"/>
          </p:cNvSpPr>
          <p:nvPr/>
        </p:nvSpPr>
        <p:spPr bwMode="auto">
          <a:xfrm>
            <a:off x="386960" y="3812173"/>
            <a:ext cx="1233565" cy="523220"/>
          </a:xfrm>
          <a:prstGeom prst="rect">
            <a:avLst/>
          </a:prstGeom>
          <a:noFill/>
          <a:ln w="9525">
            <a:noFill/>
            <a:miter lim="800000"/>
            <a:headEnd/>
            <a:tailEnd/>
          </a:ln>
        </p:spPr>
        <p:txBody>
          <a:bodyPr wrap="square">
            <a:spAutoFit/>
          </a:bodyPr>
          <a:lstStyle/>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synthèse </a:t>
            </a:r>
          </a:p>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des protéines </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ZoneTexte 11">
            <a:extLst>
              <a:ext uri="{FF2B5EF4-FFF2-40B4-BE49-F238E27FC236}">
                <a16:creationId xmlns:a16="http://schemas.microsoft.com/office/drawing/2014/main" id="{4279F6B1-7457-DCCE-6BCF-C94344695C19}"/>
              </a:ext>
            </a:extLst>
          </p:cNvPr>
          <p:cNvSpPr txBox="1">
            <a:spLocks noChangeArrowheads="1"/>
          </p:cNvSpPr>
          <p:nvPr/>
        </p:nvSpPr>
        <p:spPr bwMode="auto">
          <a:xfrm>
            <a:off x="2200226" y="2201112"/>
            <a:ext cx="1888621" cy="738664"/>
          </a:xfrm>
          <a:prstGeom prst="rect">
            <a:avLst/>
          </a:prstGeom>
          <a:noFill/>
          <a:ln w="9525">
            <a:noFill/>
            <a:miter lim="800000"/>
            <a:headEnd/>
            <a:tailEnd/>
          </a:ln>
        </p:spPr>
        <p:txBody>
          <a:bodyPr wrap="square">
            <a:spAutoFit/>
          </a:bodyPr>
          <a:lstStyle/>
          <a:p>
            <a:pPr algn="ctr"/>
            <a:r>
              <a:rPr lang="fr-FR" sz="1400" b="1" i="1" dirty="0">
                <a:latin typeface="Roboto Light" panose="02000000000000000000" pitchFamily="2" charset="0"/>
                <a:ea typeface="Roboto Light" panose="02000000000000000000" pitchFamily="2" charset="0"/>
                <a:cs typeface="Roboto Light" panose="02000000000000000000" pitchFamily="2" charset="0"/>
              </a:rPr>
              <a:t>Action LOXL</a:t>
            </a:r>
            <a:r>
              <a:rPr lang="fr-FR" sz="1400" i="1" dirty="0">
                <a:latin typeface="Roboto Light" panose="02000000000000000000" pitchFamily="2" charset="0"/>
                <a:ea typeface="Roboto Light" panose="02000000000000000000" pitchFamily="2" charset="0"/>
                <a:cs typeface="Roboto Light" panose="02000000000000000000" pitchFamily="2" charset="0"/>
              </a:rPr>
              <a:t>*</a:t>
            </a:r>
          </a:p>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(Lysyl Oxydase Like)</a:t>
            </a:r>
          </a:p>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Forme la structure</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ZoneTexte 12">
            <a:extLst>
              <a:ext uri="{FF2B5EF4-FFF2-40B4-BE49-F238E27FC236}">
                <a16:creationId xmlns:a16="http://schemas.microsoft.com/office/drawing/2014/main" id="{33FDADC6-9C2F-6277-C260-83E5D298EFE5}"/>
              </a:ext>
            </a:extLst>
          </p:cNvPr>
          <p:cNvSpPr txBox="1">
            <a:spLocks noChangeArrowheads="1"/>
          </p:cNvSpPr>
          <p:nvPr/>
        </p:nvSpPr>
        <p:spPr bwMode="auto">
          <a:xfrm>
            <a:off x="5295817" y="1821889"/>
            <a:ext cx="2460046" cy="1384995"/>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defPPr>
              <a:defRPr lang="fr-FR"/>
            </a:defPPr>
            <a:lvl1pPr>
              <a:defRPr sz="1400" b="1">
                <a:latin typeface="Roboto Light" panose="02000000000000000000" pitchFamily="2" charset="0"/>
                <a:ea typeface="Roboto Light" panose="02000000000000000000" pitchFamily="2" charset="0"/>
                <a:cs typeface="Roboto Light" panose="02000000000000000000" pitchFamily="2" charset="0"/>
              </a:defRPr>
            </a:lvl1pPr>
          </a:lstStyle>
          <a:p>
            <a:pPr algn="ctr"/>
            <a:endParaRPr lang="fr-FR" dirty="0"/>
          </a:p>
          <a:p>
            <a:pPr algn="ctr"/>
            <a:r>
              <a:rPr lang="fr-FR" dirty="0"/>
              <a:t>ELASTINE </a:t>
            </a:r>
          </a:p>
          <a:p>
            <a:pPr algn="ctr"/>
            <a:r>
              <a:rPr lang="fr-FR" dirty="0"/>
              <a:t>FONCTIONNELLE</a:t>
            </a:r>
          </a:p>
          <a:p>
            <a:pPr algn="ctr"/>
            <a:r>
              <a:rPr lang="es-ES" b="0" dirty="0" err="1"/>
              <a:t>fibres</a:t>
            </a:r>
            <a:r>
              <a:rPr lang="es-ES" b="0" dirty="0"/>
              <a:t> </a:t>
            </a:r>
            <a:r>
              <a:rPr lang="es-ES" b="0" dirty="0" err="1"/>
              <a:t>perpendiculaires</a:t>
            </a:r>
            <a:r>
              <a:rPr lang="es-ES" b="0" dirty="0"/>
              <a:t> </a:t>
            </a:r>
          </a:p>
          <a:p>
            <a:pPr algn="ctr"/>
            <a:r>
              <a:rPr lang="es-ES" b="0" dirty="0" err="1"/>
              <a:t>au</a:t>
            </a:r>
            <a:r>
              <a:rPr lang="es-ES" b="0" dirty="0"/>
              <a:t> </a:t>
            </a:r>
            <a:r>
              <a:rPr lang="es-ES" b="0" dirty="0" err="1"/>
              <a:t>derme</a:t>
            </a:r>
            <a:endParaRPr lang="fr-FR" b="0" dirty="0"/>
          </a:p>
          <a:p>
            <a:pPr algn="ctr"/>
            <a:endParaRPr lang="fr-FR" dirty="0"/>
          </a:p>
        </p:txBody>
      </p:sp>
      <p:sp>
        <p:nvSpPr>
          <p:cNvPr id="14" name="ZoneTexte 13">
            <a:extLst>
              <a:ext uri="{FF2B5EF4-FFF2-40B4-BE49-F238E27FC236}">
                <a16:creationId xmlns:a16="http://schemas.microsoft.com/office/drawing/2014/main" id="{1B4782F8-9C5F-E3DC-7B1E-34454CAA05BC}"/>
              </a:ext>
            </a:extLst>
          </p:cNvPr>
          <p:cNvSpPr txBox="1">
            <a:spLocks noChangeArrowheads="1"/>
          </p:cNvSpPr>
          <p:nvPr/>
        </p:nvSpPr>
        <p:spPr bwMode="auto">
          <a:xfrm>
            <a:off x="2055814" y="3630593"/>
            <a:ext cx="2177446" cy="954107"/>
          </a:xfrm>
          <a:prstGeom prst="rect">
            <a:avLst/>
          </a:prstGeom>
          <a:noFill/>
          <a:ln w="9525">
            <a:noFill/>
            <a:miter lim="800000"/>
            <a:headEnd/>
            <a:tailEnd/>
          </a:ln>
        </p:spPr>
        <p:txBody>
          <a:bodyPr wrap="square">
            <a:spAutoFit/>
          </a:bodyPr>
          <a:lstStyle/>
          <a:p>
            <a:pPr algn="ctr"/>
            <a:r>
              <a:rPr lang="fr-FR" sz="1400" b="1" dirty="0">
                <a:latin typeface="Roboto Light" panose="02000000000000000000" pitchFamily="2" charset="0"/>
                <a:ea typeface="Roboto Light" panose="02000000000000000000" pitchFamily="2" charset="0"/>
                <a:cs typeface="Roboto Light" panose="02000000000000000000" pitchFamily="2" charset="0"/>
              </a:rPr>
              <a:t>Action </a:t>
            </a:r>
            <a:r>
              <a:rPr lang="fr-FR" sz="1400" b="1" dirty="0" err="1">
                <a:latin typeface="Roboto Light" panose="02000000000000000000" pitchFamily="2" charset="0"/>
                <a:ea typeface="Roboto Light" panose="02000000000000000000" pitchFamily="2" charset="0"/>
                <a:cs typeface="Roboto Light" panose="02000000000000000000" pitchFamily="2" charset="0"/>
              </a:rPr>
              <a:t>Elastasa</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cs typeface="Roboto Light" panose="02000000000000000000" pitchFamily="2" charset="0"/>
              </a:rPr>
              <a:t>Enzyme sécrétée par les fibroblastes qui dégrade l’élastine</a:t>
            </a:r>
            <a:endParaRPr lang="fr-FR" sz="1400"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ZoneTexte 14">
            <a:extLst>
              <a:ext uri="{FF2B5EF4-FFF2-40B4-BE49-F238E27FC236}">
                <a16:creationId xmlns:a16="http://schemas.microsoft.com/office/drawing/2014/main" id="{40CAC2C2-64D5-33CD-844A-D1B630B355E0}"/>
              </a:ext>
            </a:extLst>
          </p:cNvPr>
          <p:cNvSpPr txBox="1">
            <a:spLocks noChangeArrowheads="1"/>
          </p:cNvSpPr>
          <p:nvPr/>
        </p:nvSpPr>
        <p:spPr bwMode="auto">
          <a:xfrm>
            <a:off x="5270500" y="3415150"/>
            <a:ext cx="2485363" cy="1384995"/>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defPPr>
              <a:defRPr lang="fr-FR"/>
            </a:defPPr>
            <a:lvl1pPr>
              <a:defRPr sz="1400" b="1">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endParaRPr lang="fr-FR" dirty="0"/>
          </a:p>
          <a:p>
            <a:pPr algn="ctr"/>
            <a:r>
              <a:rPr lang="fr-FR" dirty="0"/>
              <a:t>ELASTINE </a:t>
            </a:r>
          </a:p>
          <a:p>
            <a:pPr algn="ctr"/>
            <a:r>
              <a:rPr lang="fr-FR" dirty="0"/>
              <a:t>DÉGRADÉ</a:t>
            </a:r>
          </a:p>
          <a:p>
            <a:pPr algn="ctr"/>
            <a:r>
              <a:rPr lang="fr-FR" b="0" dirty="0"/>
              <a:t>fibres horizontales plus épaisses et moins élastiques</a:t>
            </a:r>
          </a:p>
          <a:p>
            <a:pPr algn="ctr"/>
            <a:endParaRPr lang="fr-FR" b="0" dirty="0"/>
          </a:p>
        </p:txBody>
      </p:sp>
      <p:sp>
        <p:nvSpPr>
          <p:cNvPr id="16" name="ZoneTexte 15">
            <a:extLst>
              <a:ext uri="{FF2B5EF4-FFF2-40B4-BE49-F238E27FC236}">
                <a16:creationId xmlns:a16="http://schemas.microsoft.com/office/drawing/2014/main" id="{6DDFD8EF-DF48-85B4-BA5C-57654BF4607F}"/>
              </a:ext>
            </a:extLst>
          </p:cNvPr>
          <p:cNvSpPr txBox="1">
            <a:spLocks noChangeArrowheads="1"/>
          </p:cNvSpPr>
          <p:nvPr/>
        </p:nvSpPr>
        <p:spPr bwMode="auto">
          <a:xfrm>
            <a:off x="10302452" y="3856521"/>
            <a:ext cx="1829044" cy="523220"/>
          </a:xfrm>
          <a:prstGeom prst="rect">
            <a:avLst/>
          </a:prstGeom>
          <a:noFill/>
          <a:ln w="9525">
            <a:noFill/>
            <a:miter lim="800000"/>
            <a:headEnd/>
            <a:tailEnd/>
          </a:ln>
        </p:spPr>
        <p:txBody>
          <a:bodyPr wrap="square">
            <a:spAutoFit/>
          </a:bodyPr>
          <a:lstStyle/>
          <a:p>
            <a:pPr algn="ctr"/>
            <a:r>
              <a:rPr lang="es-ES" sz="1400" dirty="0">
                <a:latin typeface="Roboto Light" panose="02000000000000000000" pitchFamily="2" charset="0"/>
                <a:ea typeface="Roboto Light" panose="02000000000000000000" pitchFamily="2" charset="0"/>
                <a:cs typeface="Roboto Light" panose="02000000000000000000" pitchFamily="2" charset="0"/>
                <a:sym typeface="Wingdings" pitchFamily="2" charset="2"/>
              </a:rPr>
              <a:t>Formation de rides plus profondes </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Flèche droite 9">
            <a:extLst>
              <a:ext uri="{FF2B5EF4-FFF2-40B4-BE49-F238E27FC236}">
                <a16:creationId xmlns:a16="http://schemas.microsoft.com/office/drawing/2014/main" id="{882704A0-3C22-9C5D-E2F6-FA6DFFD9AFFC}"/>
              </a:ext>
            </a:extLst>
          </p:cNvPr>
          <p:cNvSpPr>
            <a:spLocks noChangeArrowheads="1"/>
          </p:cNvSpPr>
          <p:nvPr/>
        </p:nvSpPr>
        <p:spPr bwMode="auto">
          <a:xfrm>
            <a:off x="4449051" y="2450176"/>
            <a:ext cx="486393" cy="122567"/>
          </a:xfrm>
          <a:prstGeom prst="rightArrow">
            <a:avLst>
              <a:gd name="adj1" fmla="val 50000"/>
              <a:gd name="adj2" fmla="val 50241"/>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sp>
        <p:nvSpPr>
          <p:cNvPr id="21" name="Flèche droite 9">
            <a:extLst>
              <a:ext uri="{FF2B5EF4-FFF2-40B4-BE49-F238E27FC236}">
                <a16:creationId xmlns:a16="http://schemas.microsoft.com/office/drawing/2014/main" id="{5FB2B6F0-0CE9-E92A-5270-4BF1AA7B4971}"/>
              </a:ext>
            </a:extLst>
          </p:cNvPr>
          <p:cNvSpPr>
            <a:spLocks noChangeArrowheads="1"/>
          </p:cNvSpPr>
          <p:nvPr/>
        </p:nvSpPr>
        <p:spPr bwMode="auto">
          <a:xfrm>
            <a:off x="4422219" y="4046364"/>
            <a:ext cx="486393" cy="122567"/>
          </a:xfrm>
          <a:prstGeom prst="rightArrow">
            <a:avLst>
              <a:gd name="adj1" fmla="val 50000"/>
              <a:gd name="adj2" fmla="val 50241"/>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sp>
        <p:nvSpPr>
          <p:cNvPr id="22" name="Est égal à 21">
            <a:extLst>
              <a:ext uri="{FF2B5EF4-FFF2-40B4-BE49-F238E27FC236}">
                <a16:creationId xmlns:a16="http://schemas.microsoft.com/office/drawing/2014/main" id="{E7F3BE9D-2810-0CA2-830F-D662311BF393}"/>
              </a:ext>
            </a:extLst>
          </p:cNvPr>
          <p:cNvSpPr/>
          <p:nvPr/>
        </p:nvSpPr>
        <p:spPr>
          <a:xfrm>
            <a:off x="9955153" y="3896484"/>
            <a:ext cx="293624" cy="405399"/>
          </a:xfrm>
          <a:prstGeom prst="mathEqual">
            <a:avLst/>
          </a:prstGeom>
          <a:solidFill>
            <a:schemeClr val="bg1">
              <a:lumMod val="85000"/>
            </a:schemeClr>
          </a:solidFill>
          <a:ln w="9525" algn="ctr">
            <a:solidFill>
              <a:schemeClr val="bg1">
                <a:lumMod val="75000"/>
              </a:schemeClr>
            </a:solidFill>
            <a:round/>
            <a:headEnd/>
            <a:tailEnd/>
          </a:ln>
        </p:spPr>
        <p:txBody>
          <a:bodyPr/>
          <a:lstStyle/>
          <a:p>
            <a:pPr defTabSz="1042988" fontAlgn="base">
              <a:spcBef>
                <a:spcPct val="0"/>
              </a:spcBef>
              <a:spcAft>
                <a:spcPct val="0"/>
              </a:spcAft>
            </a:pPr>
            <a:endParaRPr lang="fr-FR" sz="1200">
              <a:solidFill>
                <a:schemeClr val="tx1"/>
              </a:solidFill>
              <a:latin typeface="Optima Medium" pitchFamily="34" charset="0"/>
            </a:endParaRPr>
          </a:p>
        </p:txBody>
      </p:sp>
      <p:sp>
        <p:nvSpPr>
          <p:cNvPr id="23" name="ZoneTexte 22">
            <a:extLst>
              <a:ext uri="{FF2B5EF4-FFF2-40B4-BE49-F238E27FC236}">
                <a16:creationId xmlns:a16="http://schemas.microsoft.com/office/drawing/2014/main" id="{8789BE4A-4B74-66F8-46A1-3CD6AC272D69}"/>
              </a:ext>
            </a:extLst>
          </p:cNvPr>
          <p:cNvSpPr txBox="1">
            <a:spLocks noChangeArrowheads="1"/>
          </p:cNvSpPr>
          <p:nvPr/>
        </p:nvSpPr>
        <p:spPr bwMode="auto">
          <a:xfrm>
            <a:off x="10302452" y="2273033"/>
            <a:ext cx="1829044" cy="523220"/>
          </a:xfrm>
          <a:prstGeom prst="rect">
            <a:avLst/>
          </a:prstGeom>
          <a:noFill/>
          <a:ln w="9525">
            <a:noFill/>
            <a:miter lim="800000"/>
            <a:headEnd/>
            <a:tailEnd/>
          </a:ln>
        </p:spPr>
        <p:txBody>
          <a:bodyPr wrap="square">
            <a:spAutoFit/>
          </a:bodyPr>
          <a:lstStyle/>
          <a:p>
            <a:pPr algn="ctr"/>
            <a:r>
              <a:rPr lang="es-ES" sz="1400" dirty="0" err="1">
                <a:latin typeface="Roboto Light" panose="02000000000000000000" pitchFamily="2" charset="0"/>
                <a:ea typeface="Roboto Light" panose="02000000000000000000" pitchFamily="2" charset="0"/>
                <a:cs typeface="Roboto Light" panose="02000000000000000000" pitchFamily="2" charset="0"/>
                <a:sym typeface="Wingdings" pitchFamily="2" charset="2"/>
              </a:rPr>
              <a:t>Peau</a:t>
            </a:r>
            <a:r>
              <a:rPr lang="es-ES" sz="1400" dirty="0">
                <a:latin typeface="Roboto Light" panose="02000000000000000000" pitchFamily="2" charset="0"/>
                <a:ea typeface="Roboto Light" panose="02000000000000000000" pitchFamily="2" charset="0"/>
                <a:cs typeface="Roboto Light" panose="02000000000000000000" pitchFamily="2" charset="0"/>
                <a:sym typeface="Wingdings" pitchFamily="2" charset="2"/>
              </a:rPr>
              <a:t> </a:t>
            </a:r>
            <a:r>
              <a:rPr lang="es-ES" sz="1400" dirty="0" err="1">
                <a:latin typeface="Roboto Light" panose="02000000000000000000" pitchFamily="2" charset="0"/>
                <a:ea typeface="Roboto Light" panose="02000000000000000000" pitchFamily="2" charset="0"/>
                <a:cs typeface="Roboto Light" panose="02000000000000000000" pitchFamily="2" charset="0"/>
                <a:sym typeface="Wingdings" pitchFamily="2" charset="2"/>
              </a:rPr>
              <a:t>tonique</a:t>
            </a:r>
            <a:r>
              <a:rPr lang="es-ES" sz="1400" dirty="0">
                <a:latin typeface="Roboto Light" panose="02000000000000000000" pitchFamily="2" charset="0"/>
                <a:ea typeface="Roboto Light" panose="02000000000000000000" pitchFamily="2" charset="0"/>
                <a:cs typeface="Roboto Light" panose="02000000000000000000" pitchFamily="2" charset="0"/>
                <a:sym typeface="Wingdings" pitchFamily="2" charset="2"/>
              </a:rPr>
              <a:t> et </a:t>
            </a:r>
            <a:r>
              <a:rPr lang="es-ES" sz="1400" dirty="0" err="1">
                <a:latin typeface="Roboto Light" panose="02000000000000000000" pitchFamily="2" charset="0"/>
                <a:ea typeface="Roboto Light" panose="02000000000000000000" pitchFamily="2" charset="0"/>
                <a:cs typeface="Roboto Light" panose="02000000000000000000" pitchFamily="2" charset="0"/>
                <a:sym typeface="Wingdings" pitchFamily="2" charset="2"/>
              </a:rPr>
              <a:t>souple</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Est égal à 23">
            <a:extLst>
              <a:ext uri="{FF2B5EF4-FFF2-40B4-BE49-F238E27FC236}">
                <a16:creationId xmlns:a16="http://schemas.microsoft.com/office/drawing/2014/main" id="{DE6149EE-7EC2-0700-050D-E01C15130667}"/>
              </a:ext>
            </a:extLst>
          </p:cNvPr>
          <p:cNvSpPr/>
          <p:nvPr/>
        </p:nvSpPr>
        <p:spPr>
          <a:xfrm>
            <a:off x="9955153" y="2312996"/>
            <a:ext cx="293624" cy="405399"/>
          </a:xfrm>
          <a:prstGeom prst="mathEqual">
            <a:avLst/>
          </a:prstGeom>
          <a:solidFill>
            <a:schemeClr val="bg1">
              <a:lumMod val="85000"/>
            </a:schemeClr>
          </a:solidFill>
          <a:ln w="9525" algn="ctr">
            <a:solidFill>
              <a:schemeClr val="bg1">
                <a:lumMod val="75000"/>
              </a:schemeClr>
            </a:solidFill>
            <a:round/>
            <a:headEnd/>
            <a:tailEnd/>
          </a:ln>
        </p:spPr>
        <p:txBody>
          <a:bodyPr/>
          <a:lstStyle/>
          <a:p>
            <a:pPr defTabSz="1042988" fontAlgn="base">
              <a:spcBef>
                <a:spcPct val="0"/>
              </a:spcBef>
              <a:spcAft>
                <a:spcPct val="0"/>
              </a:spcAft>
            </a:pPr>
            <a:endParaRPr lang="fr-FR" sz="1200">
              <a:solidFill>
                <a:schemeClr val="tx1"/>
              </a:solidFill>
              <a:latin typeface="Optima Medium" pitchFamily="34" charset="0"/>
            </a:endParaRPr>
          </a:p>
        </p:txBody>
      </p:sp>
      <p:grpSp>
        <p:nvGrpSpPr>
          <p:cNvPr id="44" name="Groupe 43">
            <a:extLst>
              <a:ext uri="{FF2B5EF4-FFF2-40B4-BE49-F238E27FC236}">
                <a16:creationId xmlns:a16="http://schemas.microsoft.com/office/drawing/2014/main" id="{A9CAF5F5-F5EC-DDFC-4282-3ECD397F35D4}"/>
              </a:ext>
            </a:extLst>
          </p:cNvPr>
          <p:cNvGrpSpPr/>
          <p:nvPr/>
        </p:nvGrpSpPr>
        <p:grpSpPr>
          <a:xfrm>
            <a:off x="3115907" y="5415560"/>
            <a:ext cx="1306312" cy="1230557"/>
            <a:chOff x="1217134" y="5134195"/>
            <a:chExt cx="1306312" cy="1230557"/>
          </a:xfrm>
        </p:grpSpPr>
        <p:sp>
          <p:nvSpPr>
            <p:cNvPr id="28" name="AutoShape 12">
              <a:extLst>
                <a:ext uri="{FF2B5EF4-FFF2-40B4-BE49-F238E27FC236}">
                  <a16:creationId xmlns:a16="http://schemas.microsoft.com/office/drawing/2014/main" id="{6FDD35C2-D5BA-04E1-A4A0-A2CE8302462E}"/>
                </a:ext>
              </a:extLst>
            </p:cNvPr>
            <p:cNvSpPr>
              <a:spLocks noChangeArrowheads="1"/>
            </p:cNvSpPr>
            <p:nvPr/>
          </p:nvSpPr>
          <p:spPr bwMode="auto">
            <a:xfrm rot="10800000">
              <a:off x="1742306" y="5134195"/>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sp>
          <p:nvSpPr>
            <p:cNvPr id="29" name="Text Box 22">
              <a:extLst>
                <a:ext uri="{FF2B5EF4-FFF2-40B4-BE49-F238E27FC236}">
                  <a16:creationId xmlns:a16="http://schemas.microsoft.com/office/drawing/2014/main" id="{FDE8AB14-277C-C98B-3EEA-E9D141D215EB}"/>
                </a:ext>
              </a:extLst>
            </p:cNvPr>
            <p:cNvSpPr txBox="1">
              <a:spLocks noChangeArrowheads="1"/>
            </p:cNvSpPr>
            <p:nvPr/>
          </p:nvSpPr>
          <p:spPr bwMode="auto">
            <a:xfrm>
              <a:off x="1217134" y="5793955"/>
              <a:ext cx="1306312" cy="57079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fr-FR" sz="1400" dirty="0">
                  <a:latin typeface="Roboto Light" panose="02000000000000000000" pitchFamily="2" charset="0"/>
                  <a:ea typeface="Roboto Light" panose="02000000000000000000" pitchFamily="2" charset="0"/>
                  <a:cs typeface="Roboto Light" panose="02000000000000000000" pitchFamily="2" charset="0"/>
                </a:rPr>
                <a:t>réduction des fibroblastes </a:t>
              </a:r>
            </a:p>
          </p:txBody>
        </p:sp>
      </p:grpSp>
      <p:grpSp>
        <p:nvGrpSpPr>
          <p:cNvPr id="43" name="Groupe 42">
            <a:extLst>
              <a:ext uri="{FF2B5EF4-FFF2-40B4-BE49-F238E27FC236}">
                <a16:creationId xmlns:a16="http://schemas.microsoft.com/office/drawing/2014/main" id="{6366B4A1-82C3-73F6-AADA-55D0558AEDB8}"/>
              </a:ext>
            </a:extLst>
          </p:cNvPr>
          <p:cNvGrpSpPr/>
          <p:nvPr/>
        </p:nvGrpSpPr>
        <p:grpSpPr>
          <a:xfrm>
            <a:off x="4247764" y="5415560"/>
            <a:ext cx="1888621" cy="1167057"/>
            <a:chOff x="2880317" y="5134195"/>
            <a:chExt cx="1888621" cy="1167057"/>
          </a:xfrm>
        </p:grpSpPr>
        <p:sp>
          <p:nvSpPr>
            <p:cNvPr id="30" name="Text Box 23">
              <a:extLst>
                <a:ext uri="{FF2B5EF4-FFF2-40B4-BE49-F238E27FC236}">
                  <a16:creationId xmlns:a16="http://schemas.microsoft.com/office/drawing/2014/main" id="{3B43B3EA-CECC-B0BC-D3F4-C3C3C4448896}"/>
                </a:ext>
              </a:extLst>
            </p:cNvPr>
            <p:cNvSpPr txBox="1">
              <a:spLocks noChangeArrowheads="1"/>
            </p:cNvSpPr>
            <p:nvPr/>
          </p:nvSpPr>
          <p:spPr bwMode="auto">
            <a:xfrm>
              <a:off x="2880317" y="5730455"/>
              <a:ext cx="1888621" cy="57079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fr-FR" sz="1400" dirty="0" err="1">
                  <a:latin typeface="Roboto Light" panose="02000000000000000000" pitchFamily="2" charset="0"/>
                  <a:ea typeface="Roboto Light" panose="02000000000000000000" pitchFamily="2" charset="0"/>
                  <a:cs typeface="Roboto Light" panose="02000000000000000000" pitchFamily="2" charset="0"/>
                </a:rPr>
                <a:t>Réduction de </a:t>
              </a:r>
              <a:r>
                <a:rPr lang="fr-FR" sz="1400" dirty="0">
                  <a:latin typeface="Roboto Light" panose="02000000000000000000" pitchFamily="2" charset="0"/>
                  <a:ea typeface="Roboto Light" panose="02000000000000000000" pitchFamily="2" charset="0"/>
                  <a:cs typeface="Roboto Light" panose="02000000000000000000" pitchFamily="2" charset="0"/>
                </a:rPr>
                <a:t>la synthèse des protéines </a:t>
              </a:r>
            </a:p>
          </p:txBody>
        </p:sp>
        <p:sp>
          <p:nvSpPr>
            <p:cNvPr id="38" name="AutoShape 12">
              <a:extLst>
                <a:ext uri="{FF2B5EF4-FFF2-40B4-BE49-F238E27FC236}">
                  <a16:creationId xmlns:a16="http://schemas.microsoft.com/office/drawing/2014/main" id="{2496D35A-B4C6-C351-A11A-65D10DC70106}"/>
                </a:ext>
              </a:extLst>
            </p:cNvPr>
            <p:cNvSpPr>
              <a:spLocks noChangeArrowheads="1"/>
            </p:cNvSpPr>
            <p:nvPr/>
          </p:nvSpPr>
          <p:spPr bwMode="auto">
            <a:xfrm rot="10800000">
              <a:off x="3682804" y="5134195"/>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grpSp>
      <p:grpSp>
        <p:nvGrpSpPr>
          <p:cNvPr id="42" name="Groupe 41">
            <a:extLst>
              <a:ext uri="{FF2B5EF4-FFF2-40B4-BE49-F238E27FC236}">
                <a16:creationId xmlns:a16="http://schemas.microsoft.com/office/drawing/2014/main" id="{5F0DB780-B906-274D-57C8-E4F538367534}"/>
              </a:ext>
            </a:extLst>
          </p:cNvPr>
          <p:cNvGrpSpPr/>
          <p:nvPr/>
        </p:nvGrpSpPr>
        <p:grpSpPr>
          <a:xfrm>
            <a:off x="5708615" y="5420627"/>
            <a:ext cx="2096766" cy="1211732"/>
            <a:chOff x="5047636" y="5089520"/>
            <a:chExt cx="2096766" cy="1211732"/>
          </a:xfrm>
        </p:grpSpPr>
        <p:sp>
          <p:nvSpPr>
            <p:cNvPr id="31" name="Text Box 24">
              <a:extLst>
                <a:ext uri="{FF2B5EF4-FFF2-40B4-BE49-F238E27FC236}">
                  <a16:creationId xmlns:a16="http://schemas.microsoft.com/office/drawing/2014/main" id="{21575FF6-746E-1C83-DF58-19206C9C94B5}"/>
                </a:ext>
              </a:extLst>
            </p:cNvPr>
            <p:cNvSpPr txBox="1">
              <a:spLocks noChangeArrowheads="1"/>
            </p:cNvSpPr>
            <p:nvPr/>
          </p:nvSpPr>
          <p:spPr bwMode="auto">
            <a:xfrm>
              <a:off x="5047636" y="5730455"/>
              <a:ext cx="2096766" cy="57079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fr-FR" sz="1400" dirty="0">
                  <a:latin typeface="Roboto Light" panose="02000000000000000000" pitchFamily="2" charset="0"/>
                  <a:ea typeface="Roboto Light" panose="02000000000000000000" pitchFamily="2" charset="0"/>
                  <a:cs typeface="Roboto Light" panose="02000000000000000000" pitchFamily="2" charset="0"/>
                </a:rPr>
                <a:t>Réduction de </a:t>
              </a:r>
            </a:p>
            <a:p>
              <a:pPr algn="ctr" defTabSz="1042988">
                <a:lnSpc>
                  <a:spcPct val="115000"/>
                </a:lnSpc>
              </a:pPr>
              <a:r>
                <a:rPr lang="fr-FR" sz="1400" dirty="0">
                  <a:latin typeface="Roboto Light" panose="02000000000000000000" pitchFamily="2" charset="0"/>
                  <a:ea typeface="Roboto Light" panose="02000000000000000000" pitchFamily="2" charset="0"/>
                  <a:cs typeface="Roboto Light" panose="02000000000000000000" pitchFamily="2" charset="0"/>
                </a:rPr>
                <a:t>l'action de LOXL*.</a:t>
              </a:r>
            </a:p>
          </p:txBody>
        </p:sp>
        <p:sp>
          <p:nvSpPr>
            <p:cNvPr id="39" name="AutoShape 12">
              <a:extLst>
                <a:ext uri="{FF2B5EF4-FFF2-40B4-BE49-F238E27FC236}">
                  <a16:creationId xmlns:a16="http://schemas.microsoft.com/office/drawing/2014/main" id="{CB0C75FD-89D4-6ED4-0BBE-600F762E7E95}"/>
                </a:ext>
              </a:extLst>
            </p:cNvPr>
            <p:cNvSpPr>
              <a:spLocks noChangeArrowheads="1"/>
            </p:cNvSpPr>
            <p:nvPr/>
          </p:nvSpPr>
          <p:spPr bwMode="auto">
            <a:xfrm rot="10800000">
              <a:off x="5998560" y="5089520"/>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grpSp>
      <p:grpSp>
        <p:nvGrpSpPr>
          <p:cNvPr id="41" name="Groupe 40">
            <a:extLst>
              <a:ext uri="{FF2B5EF4-FFF2-40B4-BE49-F238E27FC236}">
                <a16:creationId xmlns:a16="http://schemas.microsoft.com/office/drawing/2014/main" id="{CCF51579-C13A-A194-7F6B-3A33FD7B0087}"/>
              </a:ext>
            </a:extLst>
          </p:cNvPr>
          <p:cNvGrpSpPr/>
          <p:nvPr/>
        </p:nvGrpSpPr>
        <p:grpSpPr>
          <a:xfrm>
            <a:off x="7093788" y="5345642"/>
            <a:ext cx="2366251" cy="1409529"/>
            <a:chOff x="8363209" y="5202983"/>
            <a:chExt cx="2366251" cy="1409529"/>
          </a:xfrm>
        </p:grpSpPr>
        <p:sp>
          <p:nvSpPr>
            <p:cNvPr id="32" name="Text Box 25">
              <a:extLst>
                <a:ext uri="{FF2B5EF4-FFF2-40B4-BE49-F238E27FC236}">
                  <a16:creationId xmlns:a16="http://schemas.microsoft.com/office/drawing/2014/main" id="{961F91F2-0F36-C3DA-1605-316F3E2E9697}"/>
                </a:ext>
              </a:extLst>
            </p:cNvPr>
            <p:cNvSpPr txBox="1">
              <a:spLocks noChangeArrowheads="1"/>
            </p:cNvSpPr>
            <p:nvPr/>
          </p:nvSpPr>
          <p:spPr bwMode="auto">
            <a:xfrm>
              <a:off x="8363209" y="5793955"/>
              <a:ext cx="2366251" cy="81855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es-ES" sz="1400" dirty="0" err="1">
                  <a:latin typeface="Roboto Light" panose="02000000000000000000" pitchFamily="2" charset="0"/>
                  <a:ea typeface="Roboto Light" panose="02000000000000000000" pitchFamily="2" charset="0"/>
                  <a:cs typeface="Roboto Light" panose="02000000000000000000" pitchFamily="2" charset="0"/>
                </a:rPr>
                <a:t>Augmentation</a:t>
              </a:r>
              <a:r>
                <a:rPr lang="es-ES" sz="1400" dirty="0">
                  <a:latin typeface="Roboto Light" panose="02000000000000000000" pitchFamily="2" charset="0"/>
                  <a:ea typeface="Roboto Light" panose="02000000000000000000" pitchFamily="2" charset="0"/>
                  <a:cs typeface="Roboto Light" panose="02000000000000000000" pitchFamily="2" charset="0"/>
                </a:rPr>
                <a:t> </a:t>
              </a:r>
            </a:p>
            <a:p>
              <a:pPr algn="ctr" defTabSz="1042988">
                <a:lnSpc>
                  <a:spcPct val="115000"/>
                </a:lnSpc>
              </a:pPr>
              <a:r>
                <a:rPr lang="es-ES" sz="1400" dirty="0">
                  <a:latin typeface="Roboto Light" panose="02000000000000000000" pitchFamily="2" charset="0"/>
                  <a:ea typeface="Roboto Light" panose="02000000000000000000" pitchFamily="2" charset="0"/>
                  <a:cs typeface="Roboto Light" panose="02000000000000000000" pitchFamily="2" charset="0"/>
                </a:rPr>
                <a:t>de </a:t>
              </a:r>
              <a:r>
                <a:rPr lang="es-ES" sz="1400" dirty="0" err="1">
                  <a:latin typeface="Roboto Light" panose="02000000000000000000" pitchFamily="2" charset="0"/>
                  <a:ea typeface="Roboto Light" panose="02000000000000000000" pitchFamily="2" charset="0"/>
                  <a:cs typeface="Roboto Light" panose="02000000000000000000" pitchFamily="2" charset="0"/>
                </a:rPr>
                <a:t>l'activité</a:t>
              </a:r>
              <a:r>
                <a:rPr lang="es-ES" sz="1400" dirty="0">
                  <a:latin typeface="Roboto Light" panose="02000000000000000000" pitchFamily="2" charset="0"/>
                  <a:ea typeface="Roboto Light" panose="02000000000000000000" pitchFamily="2" charset="0"/>
                  <a:cs typeface="Roboto Light" panose="02000000000000000000" pitchFamily="2" charset="0"/>
                </a:rPr>
                <a:t> de </a:t>
              </a:r>
            </a:p>
            <a:p>
              <a:pPr algn="ctr" defTabSz="1042988">
                <a:lnSpc>
                  <a:spcPct val="115000"/>
                </a:lnSpc>
              </a:pPr>
              <a:r>
                <a:rPr lang="es-ES" sz="1400" dirty="0" err="1">
                  <a:latin typeface="Roboto Light" panose="02000000000000000000" pitchFamily="2" charset="0"/>
                  <a:ea typeface="Roboto Light" panose="02000000000000000000" pitchFamily="2" charset="0"/>
                  <a:cs typeface="Roboto Light" panose="02000000000000000000" pitchFamily="2" charset="0"/>
                </a:rPr>
                <a:t>l'élastase</a:t>
              </a:r>
              <a:r>
                <a:rPr lang="es-ES" sz="1400" dirty="0">
                  <a:latin typeface="Roboto Light" panose="02000000000000000000" pitchFamily="2" charset="0"/>
                  <a:ea typeface="Roboto Light" panose="02000000000000000000" pitchFamily="2" charset="0"/>
                  <a:cs typeface="Roboto Light" panose="02000000000000000000" pitchFamily="2" charset="0"/>
                </a:rPr>
                <a:t>**.</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0" name="AutoShape 12">
              <a:extLst>
                <a:ext uri="{FF2B5EF4-FFF2-40B4-BE49-F238E27FC236}">
                  <a16:creationId xmlns:a16="http://schemas.microsoft.com/office/drawing/2014/main" id="{C5999E3C-D2FD-7A46-F209-5CED88ED7346}"/>
                </a:ext>
              </a:extLst>
            </p:cNvPr>
            <p:cNvSpPr>
              <a:spLocks noChangeArrowheads="1"/>
            </p:cNvSpPr>
            <p:nvPr/>
          </p:nvSpPr>
          <p:spPr bwMode="auto">
            <a:xfrm>
              <a:off x="9377926" y="5202983"/>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grpSp>
      <p:sp>
        <p:nvSpPr>
          <p:cNvPr id="45" name="ZoneTexte 44">
            <a:extLst>
              <a:ext uri="{FF2B5EF4-FFF2-40B4-BE49-F238E27FC236}">
                <a16:creationId xmlns:a16="http://schemas.microsoft.com/office/drawing/2014/main" id="{F492A17D-7912-9A02-F465-5AD13AB8DCED}"/>
              </a:ext>
            </a:extLst>
          </p:cNvPr>
          <p:cNvSpPr txBox="1">
            <a:spLocks noChangeArrowheads="1"/>
          </p:cNvSpPr>
          <p:nvPr/>
        </p:nvSpPr>
        <p:spPr bwMode="auto">
          <a:xfrm>
            <a:off x="152158" y="5495487"/>
            <a:ext cx="1760772" cy="738664"/>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p>
            <a:pPr>
              <a:defRPr/>
            </a:pPr>
            <a:endParaRPr lang="fr-FR" sz="1400" b="1" dirty="0">
              <a:latin typeface="Roboto Light" panose="02000000000000000000" pitchFamily="2" charset="0"/>
              <a:ea typeface="Roboto Light" panose="02000000000000000000" pitchFamily="2" charset="0"/>
              <a:cs typeface="Roboto Light" panose="02000000000000000000" pitchFamily="2" charset="0"/>
            </a:endParaRPr>
          </a:p>
          <a:p>
            <a:pPr>
              <a:defRPr/>
            </a:pPr>
            <a:r>
              <a:rPr lang="fr-FR" sz="1400" b="1" dirty="0">
                <a:latin typeface="Roboto Light" panose="02000000000000000000" pitchFamily="2" charset="0"/>
                <a:ea typeface="Roboto Light" panose="02000000000000000000" pitchFamily="2" charset="0"/>
                <a:cs typeface="Roboto Light" panose="02000000000000000000" pitchFamily="2" charset="0"/>
              </a:rPr>
              <a:t>AVEC L’ÂGE :</a:t>
            </a:r>
          </a:p>
          <a:p>
            <a:pPr>
              <a:defRPr/>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25705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par>
                                <p:cTn id="52" presetID="22" presetClass="entr" presetSubtype="1"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up)">
                                      <p:cBhvr>
                                        <p:cTn id="54" dur="500"/>
                                        <p:tgtEl>
                                          <p:spTgt spid="43"/>
                                        </p:tgtEl>
                                      </p:cBhvr>
                                    </p:animEffect>
                                  </p:childTnLst>
                                </p:cTn>
                              </p:par>
                              <p:par>
                                <p:cTn id="55" presetID="22" presetClass="entr" presetSubtype="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up)">
                                      <p:cBhvr>
                                        <p:cTn id="57" dur="500"/>
                                        <p:tgtEl>
                                          <p:spTgt spid="42"/>
                                        </p:tgtEl>
                                      </p:cBhvr>
                                    </p:animEffect>
                                  </p:childTnLst>
                                </p:cTn>
                              </p:par>
                              <p:par>
                                <p:cTn id="58" presetID="22" presetClass="entr" presetSubtype="1"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up)">
                                      <p:cBhvr>
                                        <p:cTn id="60" dur="500"/>
                                        <p:tgtEl>
                                          <p:spTgt spid="41"/>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up)">
                                      <p:cBhvr>
                                        <p:cTn id="6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animBg="1"/>
      <p:bldP spid="14" grpId="0"/>
      <p:bldP spid="15" grpId="0" animBg="1"/>
      <p:bldP spid="16" grpId="0"/>
      <p:bldP spid="20" grpId="0" animBg="1"/>
      <p:bldP spid="21" grpId="0" animBg="1"/>
      <p:bldP spid="22" grpId="0" animBg="1"/>
      <p:bldP spid="23" grpId="0"/>
      <p:bldP spid="2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485A9-7F24-F8A8-9197-D62A608EC9B0}"/>
              </a:ext>
            </a:extLst>
          </p:cNvPr>
          <p:cNvSpPr/>
          <p:nvPr/>
        </p:nvSpPr>
        <p:spPr>
          <a:xfrm>
            <a:off x="6705600" y="2268578"/>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PEPTIDES D’ÉLASTINE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Anti-rides, lissants</a:t>
            </a:r>
          </a:p>
        </p:txBody>
      </p:sp>
      <p:sp>
        <p:nvSpPr>
          <p:cNvPr id="7" name="ZoneTexte 6">
            <a:extLst>
              <a:ext uri="{FF2B5EF4-FFF2-40B4-BE49-F238E27FC236}">
                <a16:creationId xmlns:a16="http://schemas.microsoft.com/office/drawing/2014/main" id="{8180D784-C444-2F32-C088-4FA801EDB6FA}"/>
              </a:ext>
            </a:extLst>
          </p:cNvPr>
          <p:cNvSpPr txBox="1"/>
          <p:nvPr/>
        </p:nvSpPr>
        <p:spPr>
          <a:xfrm>
            <a:off x="6724650" y="5776428"/>
            <a:ext cx="4827714" cy="1077218"/>
          </a:xfrm>
          <a:prstGeom prst="rect">
            <a:avLst/>
          </a:prstGeom>
          <a:solidFill>
            <a:srgbClr val="D5D1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Le « Plus » Yon-Ka</a:t>
            </a:r>
            <a:endPar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Duo riche en 19 acides aminés essentiels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Sans huiles essentielles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Duo - la peau retrouve son élasticité: 82,5%*</a:t>
            </a:r>
          </a:p>
        </p:txBody>
      </p:sp>
      <p:sp>
        <p:nvSpPr>
          <p:cNvPr id="8" name="Rectangle 7">
            <a:extLst>
              <a:ext uri="{FF2B5EF4-FFF2-40B4-BE49-F238E27FC236}">
                <a16:creationId xmlns:a16="http://schemas.microsoft.com/office/drawing/2014/main" id="{A12848AB-80C1-C383-8763-852A31DC34C4}"/>
              </a:ext>
            </a:extLst>
          </p:cNvPr>
          <p:cNvSpPr/>
          <p:nvPr/>
        </p:nvSpPr>
        <p:spPr>
          <a:xfrm>
            <a:off x="6705600" y="4026575"/>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BEURRE DE KARITÉ</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Répare, protège</a:t>
            </a:r>
          </a:p>
        </p:txBody>
      </p:sp>
      <p:sp>
        <p:nvSpPr>
          <p:cNvPr id="10" name="Rectangle 9">
            <a:extLst>
              <a:ext uri="{FF2B5EF4-FFF2-40B4-BE49-F238E27FC236}">
                <a16:creationId xmlns:a16="http://schemas.microsoft.com/office/drawing/2014/main" id="{332B873E-38A9-3280-C1BD-A732B17F2907}"/>
              </a:ext>
            </a:extLst>
          </p:cNvPr>
          <p:cNvSpPr/>
          <p:nvPr/>
        </p:nvSpPr>
        <p:spPr>
          <a:xfrm>
            <a:off x="6724650" y="1283309"/>
            <a:ext cx="459502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Roboto Light" panose="02000000000000000000" pitchFamily="2" charset="0"/>
              </a:rPr>
              <a:t>Duo matin et soir à la texture légère pour effacer les premières rides.</a:t>
            </a:r>
          </a:p>
        </p:txBody>
      </p:sp>
      <p:pic>
        <p:nvPicPr>
          <p:cNvPr id="11" name="Image 10" descr="Une image contenant cercle, symbole, Graphique, logo&#10;&#10;Description générée automatiquement">
            <a:extLst>
              <a:ext uri="{FF2B5EF4-FFF2-40B4-BE49-F238E27FC236}">
                <a16:creationId xmlns:a16="http://schemas.microsoft.com/office/drawing/2014/main" id="{12EF7D81-01F5-1DE1-05A3-402E7F6AF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970" y="2265206"/>
            <a:ext cx="536060" cy="734329"/>
          </a:xfrm>
          <a:prstGeom prst="rect">
            <a:avLst/>
          </a:prstGeom>
        </p:spPr>
      </p:pic>
      <p:sp>
        <p:nvSpPr>
          <p:cNvPr id="3" name="Rectangle 2">
            <a:extLst>
              <a:ext uri="{FF2B5EF4-FFF2-40B4-BE49-F238E27FC236}">
                <a16:creationId xmlns:a16="http://schemas.microsoft.com/office/drawing/2014/main" id="{7D89E980-6739-6AB8-0275-88FA4AAE1B23}"/>
              </a:ext>
            </a:extLst>
          </p:cNvPr>
          <p:cNvSpPr/>
          <p:nvPr/>
        </p:nvSpPr>
        <p:spPr>
          <a:xfrm>
            <a:off x="6724650" y="3147576"/>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PEPTIDES DE LAIT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Anti-rides, lissants</a:t>
            </a:r>
          </a:p>
        </p:txBody>
      </p:sp>
      <p:pic>
        <p:nvPicPr>
          <p:cNvPr id="12" name="Image 11" descr="Une image contenant morceau, chocolat, alimentation, tranche&#10;&#10;Description générée automatiquement">
            <a:extLst>
              <a:ext uri="{FF2B5EF4-FFF2-40B4-BE49-F238E27FC236}">
                <a16:creationId xmlns:a16="http://schemas.microsoft.com/office/drawing/2014/main" id="{E568A7E9-9273-7AC1-D6C6-AB0FE517F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7970" y="4227619"/>
            <a:ext cx="690946" cy="445692"/>
          </a:xfrm>
          <a:prstGeom prst="rect">
            <a:avLst/>
          </a:prstGeom>
        </p:spPr>
      </p:pic>
      <p:pic>
        <p:nvPicPr>
          <p:cNvPr id="14" name="Image 13" descr="Une image contenant conception&#10;&#10;Description générée automatiquement avec une confiance moyenne">
            <a:extLst>
              <a:ext uri="{FF2B5EF4-FFF2-40B4-BE49-F238E27FC236}">
                <a16:creationId xmlns:a16="http://schemas.microsoft.com/office/drawing/2014/main" id="{2A4B2FF8-D280-28D4-9C77-C32CC3515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346" y="3284454"/>
            <a:ext cx="281286" cy="457200"/>
          </a:xfrm>
          <a:prstGeom prst="rect">
            <a:avLst/>
          </a:prstGeom>
        </p:spPr>
      </p:pic>
      <p:sp>
        <p:nvSpPr>
          <p:cNvPr id="15" name="Rectangle 14">
            <a:extLst>
              <a:ext uri="{FF2B5EF4-FFF2-40B4-BE49-F238E27FC236}">
                <a16:creationId xmlns:a16="http://schemas.microsoft.com/office/drawing/2014/main" id="{61C5814B-E624-960E-93C6-FCFAF57AB132}"/>
              </a:ext>
            </a:extLst>
          </p:cNvPr>
          <p:cNvSpPr/>
          <p:nvPr/>
        </p:nvSpPr>
        <p:spPr>
          <a:xfrm>
            <a:off x="6724650" y="4905573"/>
            <a:ext cx="482771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VITAMINE 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Anti-oxydant</a:t>
            </a:r>
          </a:p>
        </p:txBody>
      </p:sp>
      <p:pic>
        <p:nvPicPr>
          <p:cNvPr id="16" name="Image 15" descr="Une image contenant art, Graphique, symbole, conception&#10;&#10;Description générée automatiquement">
            <a:extLst>
              <a:ext uri="{FF2B5EF4-FFF2-40B4-BE49-F238E27FC236}">
                <a16:creationId xmlns:a16="http://schemas.microsoft.com/office/drawing/2014/main" id="{368629F7-D5C0-BC2A-D3D7-AB9D7B8B0B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1681" y="4850106"/>
            <a:ext cx="508482" cy="699747"/>
          </a:xfrm>
          <a:prstGeom prst="rect">
            <a:avLst/>
          </a:prstGeom>
        </p:spPr>
      </p:pic>
      <p:sp>
        <p:nvSpPr>
          <p:cNvPr id="9" name="ZoneTexte 8">
            <a:extLst>
              <a:ext uri="{FF2B5EF4-FFF2-40B4-BE49-F238E27FC236}">
                <a16:creationId xmlns:a16="http://schemas.microsoft.com/office/drawing/2014/main" id="{9F6C8E2F-E62B-5807-FFDF-584AF0709B3B}"/>
              </a:ext>
            </a:extLst>
          </p:cNvPr>
          <p:cNvSpPr txBox="1"/>
          <p:nvPr/>
        </p:nvSpPr>
        <p:spPr>
          <a:xfrm>
            <a:off x="3682140" y="424522"/>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DUO ELASTINE JOUR / NUIT</a:t>
            </a:r>
          </a:p>
        </p:txBody>
      </p:sp>
      <p:pic>
        <p:nvPicPr>
          <p:cNvPr id="2" name="Image 1" descr="Une image contenant affaires de toilette, texte, Soin de la peau, Produits de beauté&#10;&#10;Description générée automatiquement">
            <a:extLst>
              <a:ext uri="{FF2B5EF4-FFF2-40B4-BE49-F238E27FC236}">
                <a16:creationId xmlns:a16="http://schemas.microsoft.com/office/drawing/2014/main" id="{618AB8B6-2484-A955-5226-CF94C39500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437" y="886187"/>
            <a:ext cx="4688540" cy="5860675"/>
          </a:xfrm>
          <a:prstGeom prst="rect">
            <a:avLst/>
          </a:prstGeom>
        </p:spPr>
      </p:pic>
    </p:spTree>
    <p:extLst>
      <p:ext uri="{BB962C8B-B14F-4D97-AF65-F5344CB8AC3E}">
        <p14:creationId xmlns:p14="http://schemas.microsoft.com/office/powerpoint/2010/main" val="198176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F01A7B-542A-FDE1-5422-1005EB59EAEF}"/>
              </a:ext>
            </a:extLst>
          </p:cNvPr>
          <p:cNvSpPr txBox="1"/>
          <p:nvPr/>
        </p:nvSpPr>
        <p:spPr>
          <a:xfrm>
            <a:off x="3723414" y="1830193"/>
            <a:ext cx="7402081" cy="4278094"/>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Tx/>
              <a:buSzTx/>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Hydrolysat d´Elastine hydrosoluble provenant de ligaments de nuque de bœuf, composé de :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P</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eptides</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de faible poids moléculaire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P</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eptides</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à fort poids moléculaire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H</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ydrolysat</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de collagène.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Les élastines de </a:t>
            </a:r>
            <a:r>
              <a:rPr kumimoji="0" lang="fr-FR" sz="1600" b="1"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bas poids moléculaires </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sont utilisées pour leurs actions au niveau du derme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S</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timulation</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de la biosynthèse de l´élastine par les fibroblastes.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Bloque les élastases (enzyme responsable de la dégradation de l’élastine)</a:t>
            </a:r>
          </a:p>
          <a:p>
            <a:pPr marR="0" lvl="0" algn="just" defTabSz="914400" eaLnBrk="1" fontAlgn="auto" latinLnBrk="0" hangingPunct="1">
              <a:lnSpc>
                <a:spcPct val="100000"/>
              </a:lnSpc>
              <a:spcBef>
                <a:spcPts val="0"/>
              </a:spcBef>
              <a:spcAft>
                <a:spcPts val="0"/>
              </a:spcAft>
              <a:buClrTx/>
              <a:buSzTx/>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Les élastines de </a:t>
            </a:r>
            <a:r>
              <a:rPr kumimoji="0" lang="fr-FR" sz="1600" b="1"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haut poids moléculaire </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possèdent des propriétés au niveau des couches superficielles cutanées, ce sont essentiellement des hydratants et des tenseurs très efficaces.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L´élasticité de la peau est ainsi améliorée.</a:t>
            </a:r>
          </a:p>
        </p:txBody>
      </p:sp>
      <p:sp>
        <p:nvSpPr>
          <p:cNvPr id="7" name="ZoneTexte 6">
            <a:extLst>
              <a:ext uri="{FF2B5EF4-FFF2-40B4-BE49-F238E27FC236}">
                <a16:creationId xmlns:a16="http://schemas.microsoft.com/office/drawing/2014/main" id="{D7EB7616-E0AD-4ED6-E407-27A8EF10CA18}"/>
              </a:ext>
            </a:extLst>
          </p:cNvPr>
          <p:cNvSpPr txBox="1"/>
          <p:nvPr/>
        </p:nvSpPr>
        <p:spPr>
          <a:xfrm>
            <a:off x="2775473" y="424522"/>
            <a:ext cx="6615953"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Zoom sur les Peptides d’Elastine</a:t>
            </a:r>
          </a:p>
        </p:txBody>
      </p:sp>
      <p:pic>
        <p:nvPicPr>
          <p:cNvPr id="2" name="Image 1" descr="Une image contenant cercle, symbole, Graphique, logo&#10;&#10;Description générée automatiquement">
            <a:extLst>
              <a:ext uri="{FF2B5EF4-FFF2-40B4-BE49-F238E27FC236}">
                <a16:creationId xmlns:a16="http://schemas.microsoft.com/office/drawing/2014/main" id="{A487DC06-BB18-11D2-B245-1D0AFC289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46" y="3059339"/>
            <a:ext cx="1328455" cy="1819802"/>
          </a:xfrm>
          <a:prstGeom prst="rect">
            <a:avLst/>
          </a:prstGeom>
        </p:spPr>
      </p:pic>
    </p:spTree>
    <p:extLst>
      <p:ext uri="{BB962C8B-B14F-4D97-AF65-F5344CB8AC3E}">
        <p14:creationId xmlns:p14="http://schemas.microsoft.com/office/powerpoint/2010/main" val="292380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485A9-7F24-F8A8-9197-D62A608EC9B0}"/>
              </a:ext>
            </a:extLst>
          </p:cNvPr>
          <p:cNvSpPr/>
          <p:nvPr/>
        </p:nvSpPr>
        <p:spPr>
          <a:xfrm>
            <a:off x="6705600" y="2794246"/>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b="1" kern="0" dirty="0">
                <a:solidFill>
                  <a:srgbClr val="565655"/>
                </a:solidFill>
                <a:latin typeface="Roboto Light" panose="02000000000000000000" pitchFamily="2" charset="0"/>
                <a:ea typeface="Roboto Light" panose="02000000000000000000" pitchFamily="2" charset="0"/>
              </a:rPr>
              <a:t>PROTEINE D’AMANDE DOUCE</a:t>
            </a: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Film tenseur, effet lissant immédiat</a:t>
            </a:r>
          </a:p>
        </p:txBody>
      </p:sp>
      <p:sp>
        <p:nvSpPr>
          <p:cNvPr id="8" name="Rectangle 7">
            <a:extLst>
              <a:ext uri="{FF2B5EF4-FFF2-40B4-BE49-F238E27FC236}">
                <a16:creationId xmlns:a16="http://schemas.microsoft.com/office/drawing/2014/main" id="{A12848AB-80C1-C383-8763-852A31DC34C4}"/>
              </a:ext>
            </a:extLst>
          </p:cNvPr>
          <p:cNvSpPr/>
          <p:nvPr/>
        </p:nvSpPr>
        <p:spPr>
          <a:xfrm>
            <a:off x="6705600" y="3857878"/>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SÉRINE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Hydratant, reconstituant</a:t>
            </a:r>
          </a:p>
        </p:txBody>
      </p:sp>
      <p:sp>
        <p:nvSpPr>
          <p:cNvPr id="9" name="ZoneTexte 8">
            <a:extLst>
              <a:ext uri="{FF2B5EF4-FFF2-40B4-BE49-F238E27FC236}">
                <a16:creationId xmlns:a16="http://schemas.microsoft.com/office/drawing/2014/main" id="{9F6C8E2F-E62B-5807-FFDF-584AF0709B3B}"/>
              </a:ext>
            </a:extLst>
          </p:cNvPr>
          <p:cNvSpPr txBox="1"/>
          <p:nvPr/>
        </p:nvSpPr>
        <p:spPr>
          <a:xfrm>
            <a:off x="3682142" y="419235"/>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ELASTINE JOUR </a:t>
            </a:r>
          </a:p>
        </p:txBody>
      </p:sp>
      <p:sp>
        <p:nvSpPr>
          <p:cNvPr id="10" name="Rectangle 9">
            <a:extLst>
              <a:ext uri="{FF2B5EF4-FFF2-40B4-BE49-F238E27FC236}">
                <a16:creationId xmlns:a16="http://schemas.microsoft.com/office/drawing/2014/main" id="{332B873E-38A9-3280-C1BD-A732B17F2907}"/>
              </a:ext>
            </a:extLst>
          </p:cNvPr>
          <p:cNvSpPr/>
          <p:nvPr/>
        </p:nvSpPr>
        <p:spPr>
          <a:xfrm>
            <a:off x="3798489" y="965880"/>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Rides superficielles.</a:t>
            </a:r>
          </a:p>
        </p:txBody>
      </p:sp>
      <p:pic>
        <p:nvPicPr>
          <p:cNvPr id="4" name="Image 3" descr="Une image contenant symbole, art, noir et blanc&#10;&#10;Description générée automatiquement">
            <a:extLst>
              <a:ext uri="{FF2B5EF4-FFF2-40B4-BE49-F238E27FC236}">
                <a16:creationId xmlns:a16="http://schemas.microsoft.com/office/drawing/2014/main" id="{3AAED592-7C7C-0EB2-32D9-0DB7B0BA0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870" y="4833870"/>
            <a:ext cx="596553" cy="820942"/>
          </a:xfrm>
          <a:prstGeom prst="rect">
            <a:avLst/>
          </a:prstGeom>
        </p:spPr>
      </p:pic>
      <p:pic>
        <p:nvPicPr>
          <p:cNvPr id="13" name="Image 12" descr="Une image contenant affaires de toilette, texte, Soin de la peau, Produits de beauté&#10;&#10;Description générée automatiquement">
            <a:extLst>
              <a:ext uri="{FF2B5EF4-FFF2-40B4-BE49-F238E27FC236}">
                <a16:creationId xmlns:a16="http://schemas.microsoft.com/office/drawing/2014/main" id="{FE739FF8-2195-CB9F-3410-186CF44FA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08" t="6212" r="30742" b="23660"/>
          <a:stretch/>
        </p:blipFill>
        <p:spPr>
          <a:xfrm>
            <a:off x="2237360" y="2866967"/>
            <a:ext cx="1887167" cy="3972058"/>
          </a:xfrm>
          <a:prstGeom prst="rect">
            <a:avLst/>
          </a:prstGeom>
        </p:spPr>
      </p:pic>
      <p:sp>
        <p:nvSpPr>
          <p:cNvPr id="3" name="Rectangle 2">
            <a:extLst>
              <a:ext uri="{FF2B5EF4-FFF2-40B4-BE49-F238E27FC236}">
                <a16:creationId xmlns:a16="http://schemas.microsoft.com/office/drawing/2014/main" id="{D771DBBA-582C-170F-1827-78742FD3D9C9}"/>
              </a:ext>
            </a:extLst>
          </p:cNvPr>
          <p:cNvSpPr/>
          <p:nvPr/>
        </p:nvSpPr>
        <p:spPr>
          <a:xfrm>
            <a:off x="6714565" y="4852996"/>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VITAMINE A</a:t>
            </a:r>
          </a:p>
          <a:p>
            <a:pPr lvl="0" algn="ju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Régénérant</a:t>
            </a:r>
            <a:r>
              <a:rPr lang="fr-FR" sz="1600" kern="0" dirty="0">
                <a:solidFill>
                  <a:srgbClr val="565655"/>
                </a:solidFill>
                <a:latin typeface="Roboto Light" panose="02000000000000000000" pitchFamily="2" charset="0"/>
                <a:ea typeface="Roboto Light" panose="02000000000000000000" pitchFamily="2" charset="0"/>
              </a:rPr>
              <a:t>, stimule la production de collagène</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11" name="Image 10" descr="Une image contenant cercle, Graphique, symbole, logo&#10;&#10;Description générée automatiquement">
            <a:extLst>
              <a:ext uri="{FF2B5EF4-FFF2-40B4-BE49-F238E27FC236}">
                <a16:creationId xmlns:a16="http://schemas.microsoft.com/office/drawing/2014/main" id="{2462B47A-B687-A6D0-4875-34FA5111E0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870" y="3857878"/>
            <a:ext cx="596553" cy="818444"/>
          </a:xfrm>
          <a:prstGeom prst="rect">
            <a:avLst/>
          </a:prstGeom>
        </p:spPr>
      </p:pic>
      <p:sp>
        <p:nvSpPr>
          <p:cNvPr id="15" name="Rectangle 14">
            <a:extLst>
              <a:ext uri="{FF2B5EF4-FFF2-40B4-BE49-F238E27FC236}">
                <a16:creationId xmlns:a16="http://schemas.microsoft.com/office/drawing/2014/main" id="{98E1A5EB-8B56-735D-D5D1-EA326A9F8D6D}"/>
              </a:ext>
            </a:extLst>
          </p:cNvPr>
          <p:cNvSpPr/>
          <p:nvPr/>
        </p:nvSpPr>
        <p:spPr>
          <a:xfrm>
            <a:off x="6714565" y="5848114"/>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VITAMINE E</a:t>
            </a:r>
          </a:p>
          <a:p>
            <a:pPr marL="0" marR="0" lvl="0" indent="0" algn="just" defTabSz="914400" eaLnBrk="1" fontAlgn="auto" latinLnBrk="0" hangingPunct="1">
              <a:lnSpc>
                <a:spcPct val="100000"/>
              </a:lnSpc>
              <a:spcBef>
                <a:spcPts val="0"/>
              </a:spcBef>
              <a:spcAft>
                <a:spcPts val="0"/>
              </a:spcAft>
              <a:buClrTx/>
              <a:buSzTx/>
              <a:buFontTx/>
              <a:buNone/>
              <a:tabLst/>
              <a:defRPr/>
            </a:pPr>
            <a:r>
              <a:rPr lang="fr-FR" sz="1600" kern="0" dirty="0">
                <a:solidFill>
                  <a:srgbClr val="565655"/>
                </a:solidFill>
                <a:latin typeface="Roboto Light" panose="02000000000000000000" pitchFamily="2" charset="0"/>
                <a:ea typeface="Roboto Light" panose="02000000000000000000" pitchFamily="2" charset="0"/>
              </a:rPr>
              <a:t>Anti-oxydant</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2" name="Rectangle 1">
            <a:extLst>
              <a:ext uri="{FF2B5EF4-FFF2-40B4-BE49-F238E27FC236}">
                <a16:creationId xmlns:a16="http://schemas.microsoft.com/office/drawing/2014/main" id="{B273073E-F18C-A398-8063-D50B80F38C5D}"/>
              </a:ext>
            </a:extLst>
          </p:cNvPr>
          <p:cNvSpPr/>
          <p:nvPr/>
        </p:nvSpPr>
        <p:spPr>
          <a:xfrm>
            <a:off x="670342" y="1786522"/>
            <a:ext cx="10851316"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BASE COMMUNE +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14" name="Image 13" descr="Une image contenant symbole, Graphique, art, conception&#10;&#10;Description générée automatiquement">
            <a:extLst>
              <a:ext uri="{FF2B5EF4-FFF2-40B4-BE49-F238E27FC236}">
                <a16:creationId xmlns:a16="http://schemas.microsoft.com/office/drawing/2014/main" id="{2F74B490-1C88-C2F4-5605-F3A78E02F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0869" y="5761874"/>
            <a:ext cx="596554" cy="817197"/>
          </a:xfrm>
          <a:prstGeom prst="rect">
            <a:avLst/>
          </a:prstGeom>
        </p:spPr>
      </p:pic>
      <p:pic>
        <p:nvPicPr>
          <p:cNvPr id="1029" name="il_fi">
            <a:extLst>
              <a:ext uri="{FF2B5EF4-FFF2-40B4-BE49-F238E27FC236}">
                <a16:creationId xmlns:a16="http://schemas.microsoft.com/office/drawing/2014/main" id="{6609926D-C292-0401-1463-2C68EF5DD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7083" y="2751243"/>
            <a:ext cx="822613" cy="8226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7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urple bottles and containers&#10;&#10;AI-generated content may be incorrect.">
            <a:extLst>
              <a:ext uri="{FF2B5EF4-FFF2-40B4-BE49-F238E27FC236}">
                <a16:creationId xmlns:a16="http://schemas.microsoft.com/office/drawing/2014/main" id="{AEC4A0E6-A983-7506-70B8-98AAB6075E97}"/>
              </a:ext>
            </a:extLst>
          </p:cNvPr>
          <p:cNvPicPr>
            <a:picLocks noChangeAspect="1"/>
          </p:cNvPicPr>
          <p:nvPr/>
        </p:nvPicPr>
        <p:blipFill rotWithShape="1">
          <a:blip r:embed="rId3"/>
          <a:srcRect l="17149" t="33342" r="253" b="10483"/>
          <a:stretch/>
        </p:blipFill>
        <p:spPr>
          <a:xfrm>
            <a:off x="2080256" y="0"/>
            <a:ext cx="7920345" cy="6858000"/>
          </a:xfrm>
          <a:prstGeom prst="rect">
            <a:avLst/>
          </a:prstGeom>
        </p:spPr>
      </p:pic>
      <p:sp>
        <p:nvSpPr>
          <p:cNvPr id="6" name="Titre 1">
            <a:extLst>
              <a:ext uri="{FF2B5EF4-FFF2-40B4-BE49-F238E27FC236}">
                <a16:creationId xmlns:a16="http://schemas.microsoft.com/office/drawing/2014/main" id="{BE53C1CD-46FF-0AB3-139F-81095B1B4718}"/>
              </a:ext>
            </a:extLst>
          </p:cNvPr>
          <p:cNvSpPr>
            <a:spLocks noGrp="1"/>
          </p:cNvSpPr>
          <p:nvPr>
            <p:ph type="title"/>
          </p:nvPr>
        </p:nvSpPr>
        <p:spPr>
          <a:xfrm>
            <a:off x="0" y="503402"/>
            <a:ext cx="12192000" cy="1559055"/>
          </a:xfrm>
          <a:solidFill>
            <a:srgbClr val="FFFFFF">
              <a:alpha val="54118"/>
            </a:srgbClr>
          </a:solidFill>
        </p:spPr>
        <p:txBody>
          <a:bodyPr vert="horz" lIns="91440" tIns="45720" rIns="91440" bIns="45720" rtlCol="0" anchor="ctr">
            <a:normAutofit/>
          </a:bodyPr>
          <a:lstStyle/>
          <a:p>
            <a:pPr algn="ctr"/>
            <a:r>
              <a:rPr lang="fr-FR" sz="2800" dirty="0">
                <a:latin typeface="KyivType Sans2" panose="00000500000000000000" pitchFamily="50" charset="0"/>
              </a:rPr>
              <a:t>Le rythme nocturne de la peau</a:t>
            </a:r>
            <a:br>
              <a:rPr lang="fr-FR" sz="2800" dirty="0">
                <a:latin typeface="KyivType Sans2" panose="00000500000000000000" pitchFamily="50" charset="0"/>
              </a:rPr>
            </a:br>
            <a:r>
              <a:rPr lang="fr-FR" sz="2400" dirty="0">
                <a:latin typeface="KyivType Sans2" panose="00000500000000000000" pitchFamily="50" charset="0"/>
              </a:rPr>
              <a:t>- </a:t>
            </a:r>
            <a:r>
              <a:rPr lang="fr-FR" sz="2400" b="1" dirty="0">
                <a:latin typeface="KyivType Sans2" panose="00000500000000000000" pitchFamily="50" charset="0"/>
              </a:rPr>
              <a:t>Comprendre et Optimiser </a:t>
            </a:r>
            <a:br>
              <a:rPr lang="fr-FR" sz="2400" b="1" dirty="0">
                <a:latin typeface="KyivType Sans2" panose="00000500000000000000" pitchFamily="50" charset="0"/>
              </a:rPr>
            </a:br>
            <a:r>
              <a:rPr lang="fr-FR" sz="2400" b="1" dirty="0">
                <a:latin typeface="KyivType Sans2" panose="00000500000000000000" pitchFamily="50" charset="0"/>
              </a:rPr>
              <a:t>son Potentiel de Régénération </a:t>
            </a:r>
            <a:r>
              <a:rPr lang="fr-FR" sz="2400" dirty="0">
                <a:latin typeface="KyivType Sans2" panose="00000500000000000000" pitchFamily="50" charset="0"/>
              </a:rPr>
              <a:t>-</a:t>
            </a:r>
            <a:endParaRPr lang="fr-FR" sz="2800" dirty="0">
              <a:latin typeface="KyivType Sans2" panose="00000500000000000000" pitchFamily="50"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485A9-7F24-F8A8-9197-D62A608EC9B0}"/>
              </a:ext>
            </a:extLst>
          </p:cNvPr>
          <p:cNvSpPr/>
          <p:nvPr/>
        </p:nvSpPr>
        <p:spPr>
          <a:xfrm>
            <a:off x="6693944" y="2957689"/>
            <a:ext cx="482771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PEPTIDES DE SOJA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Restructurant</a:t>
            </a:r>
          </a:p>
        </p:txBody>
      </p:sp>
      <p:sp>
        <p:nvSpPr>
          <p:cNvPr id="8" name="Rectangle 7">
            <a:extLst>
              <a:ext uri="{FF2B5EF4-FFF2-40B4-BE49-F238E27FC236}">
                <a16:creationId xmlns:a16="http://schemas.microsoft.com/office/drawing/2014/main" id="{A12848AB-80C1-C383-8763-852A31DC34C4}"/>
              </a:ext>
            </a:extLst>
          </p:cNvPr>
          <p:cNvSpPr/>
          <p:nvPr/>
        </p:nvSpPr>
        <p:spPr>
          <a:xfrm>
            <a:off x="6693944" y="4162855"/>
            <a:ext cx="482771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b="1" kern="0" dirty="0">
                <a:solidFill>
                  <a:srgbClr val="565655"/>
                </a:solidFill>
                <a:latin typeface="Roboto Light" panose="02000000000000000000" pitchFamily="2" charset="0"/>
                <a:ea typeface="Roboto Light" panose="02000000000000000000" pitchFamily="2" charset="0"/>
              </a:rPr>
              <a:t>HUILE DE GERME DE BLÉ</a:t>
            </a:r>
            <a:endPar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lang="fr-FR" sz="1600" kern="0" noProof="0" dirty="0">
                <a:solidFill>
                  <a:srgbClr val="565655"/>
                </a:solidFill>
                <a:latin typeface="Roboto Light" panose="02000000000000000000" pitchFamily="2" charset="0"/>
                <a:ea typeface="Roboto Light" panose="02000000000000000000" pitchFamily="2" charset="0"/>
              </a:rPr>
              <a:t>Riche en AGE, régénérant</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9" name="ZoneTexte 8">
            <a:extLst>
              <a:ext uri="{FF2B5EF4-FFF2-40B4-BE49-F238E27FC236}">
                <a16:creationId xmlns:a16="http://schemas.microsoft.com/office/drawing/2014/main" id="{9F6C8E2F-E62B-5807-FFDF-584AF0709B3B}"/>
              </a:ext>
            </a:extLst>
          </p:cNvPr>
          <p:cNvSpPr txBox="1"/>
          <p:nvPr/>
        </p:nvSpPr>
        <p:spPr>
          <a:xfrm>
            <a:off x="3682142" y="352731"/>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ELASTINE NUIT </a:t>
            </a:r>
          </a:p>
        </p:txBody>
      </p:sp>
      <p:sp>
        <p:nvSpPr>
          <p:cNvPr id="10" name="Rectangle 9">
            <a:extLst>
              <a:ext uri="{FF2B5EF4-FFF2-40B4-BE49-F238E27FC236}">
                <a16:creationId xmlns:a16="http://schemas.microsoft.com/office/drawing/2014/main" id="{332B873E-38A9-3280-C1BD-A732B17F2907}"/>
              </a:ext>
            </a:extLst>
          </p:cNvPr>
          <p:cNvSpPr/>
          <p:nvPr/>
        </p:nvSpPr>
        <p:spPr>
          <a:xfrm>
            <a:off x="3798489" y="899376"/>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Rides superficielles.</a:t>
            </a:r>
          </a:p>
        </p:txBody>
      </p:sp>
      <p:pic>
        <p:nvPicPr>
          <p:cNvPr id="5" name="Image 4" descr="Une image contenant affaires de toilette, texte, Soin de la peau, crème pour la peau&#10;&#10;Description générée automatiquement">
            <a:extLst>
              <a:ext uri="{FF2B5EF4-FFF2-40B4-BE49-F238E27FC236}">
                <a16:creationId xmlns:a16="http://schemas.microsoft.com/office/drawing/2014/main" id="{52BB8825-9F02-DEE5-936A-0D70AB2B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55" t="5992" r="19083" b="25639"/>
          <a:stretch/>
        </p:blipFill>
        <p:spPr>
          <a:xfrm>
            <a:off x="2101858" y="2914022"/>
            <a:ext cx="2402732" cy="3884029"/>
          </a:xfrm>
          <a:prstGeom prst="rect">
            <a:avLst/>
          </a:prstGeom>
        </p:spPr>
      </p:pic>
      <p:pic>
        <p:nvPicPr>
          <p:cNvPr id="3" name="Image 2" descr="Une image contenant alimentation, intérieur, blanc, sauce&#10;&#10;Description générée automatiquement">
            <a:extLst>
              <a:ext uri="{FF2B5EF4-FFF2-40B4-BE49-F238E27FC236}">
                <a16:creationId xmlns:a16="http://schemas.microsoft.com/office/drawing/2014/main" id="{A6B30E53-8D9C-D9EF-CA92-28C39CD70F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6749" y="2984407"/>
            <a:ext cx="1126561" cy="640580"/>
          </a:xfrm>
          <a:prstGeom prst="rect">
            <a:avLst/>
          </a:prstGeom>
        </p:spPr>
      </p:pic>
      <p:sp>
        <p:nvSpPr>
          <p:cNvPr id="7" name="Rectangle 6">
            <a:extLst>
              <a:ext uri="{FF2B5EF4-FFF2-40B4-BE49-F238E27FC236}">
                <a16:creationId xmlns:a16="http://schemas.microsoft.com/office/drawing/2014/main" id="{86867117-AEEC-2EF5-33DA-4CED0EC6AA60}"/>
              </a:ext>
            </a:extLst>
          </p:cNvPr>
          <p:cNvSpPr/>
          <p:nvPr/>
        </p:nvSpPr>
        <p:spPr>
          <a:xfrm>
            <a:off x="670342" y="1786522"/>
            <a:ext cx="10851316"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BASE COMMUNE +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2050" name="Picture 2" descr="Пшеница обыкновенная (Triticum vulgare)">
            <a:extLst>
              <a:ext uri="{FF2B5EF4-FFF2-40B4-BE49-F238E27FC236}">
                <a16:creationId xmlns:a16="http://schemas.microsoft.com/office/drawing/2014/main" id="{CB5C08E0-B905-4193-ABC1-A107B89B7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9077" y="4091915"/>
            <a:ext cx="694987" cy="92664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0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F01A7B-542A-FDE1-5422-1005EB59EAEF}"/>
              </a:ext>
            </a:extLst>
          </p:cNvPr>
          <p:cNvSpPr txBox="1"/>
          <p:nvPr/>
        </p:nvSpPr>
        <p:spPr>
          <a:xfrm>
            <a:off x="4195481" y="1963808"/>
            <a:ext cx="7247965" cy="378565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Obtenue par hydrolyse enzymatique de protéines de soja (soja non OGM, actif naturel d’origine végétale).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Ces peptides de petite taille peuvent pénétrer dans les couches de l´épiderme et ont une action :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Nourrissante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Revitalisante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Hydratante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err="1">
                <a:solidFill>
                  <a:srgbClr val="343637"/>
                </a:solidFill>
                <a:latin typeface="Roboto Light" panose="02000000000000000000" pitchFamily="2" charset="0"/>
                <a:ea typeface="Roboto Light" panose="02000000000000000000" pitchFamily="2" charset="0"/>
                <a:cs typeface="Times New Roman" panose="02020603050405020304" pitchFamily="18" charset="0"/>
              </a:rPr>
              <a:t>Restructurante</a:t>
            </a: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 (renforce la barrière cutanée)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Protectrice (anti-âge et anti-pollution)</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sng"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Test in vitro </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activité biostimulante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testé à 5%, la croissance des fibroblastes est augmentée de 64% après 1 j de culture et 70% après 3j.</a:t>
            </a:r>
          </a:p>
        </p:txBody>
      </p:sp>
      <p:sp>
        <p:nvSpPr>
          <p:cNvPr id="2" name="ZoneTexte 1">
            <a:extLst>
              <a:ext uri="{FF2B5EF4-FFF2-40B4-BE49-F238E27FC236}">
                <a16:creationId xmlns:a16="http://schemas.microsoft.com/office/drawing/2014/main" id="{3C23334B-512D-B2FB-CA52-7171A9F1DF24}"/>
              </a:ext>
            </a:extLst>
          </p:cNvPr>
          <p:cNvSpPr txBox="1"/>
          <p:nvPr/>
        </p:nvSpPr>
        <p:spPr>
          <a:xfrm>
            <a:off x="2775473" y="424522"/>
            <a:ext cx="6615953"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Zoom sur les Peptides de Soja</a:t>
            </a:r>
          </a:p>
        </p:txBody>
      </p:sp>
      <p:pic>
        <p:nvPicPr>
          <p:cNvPr id="3" name="Image 2" descr="Une image contenant alimentation, intérieur, blanc, sauce&#10;&#10;Description générée automatiquement">
            <a:extLst>
              <a:ext uri="{FF2B5EF4-FFF2-40B4-BE49-F238E27FC236}">
                <a16:creationId xmlns:a16="http://schemas.microsoft.com/office/drawing/2014/main" id="{067C9D89-2707-2A32-0F4D-B9909B7853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385" y="3218328"/>
            <a:ext cx="2034477" cy="1156835"/>
          </a:xfrm>
          <a:prstGeom prst="rect">
            <a:avLst/>
          </a:prstGeom>
        </p:spPr>
      </p:pic>
    </p:spTree>
    <p:extLst>
      <p:ext uri="{BB962C8B-B14F-4D97-AF65-F5344CB8AC3E}">
        <p14:creationId xmlns:p14="http://schemas.microsoft.com/office/powerpoint/2010/main" val="4613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2"/>
          <a:srcRect l="16351" t="-1" r="6152" b="66892"/>
          <a:stretch/>
        </p:blipFill>
        <p:spPr>
          <a:xfrm>
            <a:off x="-30052" y="0"/>
            <a:ext cx="12222052" cy="6858000"/>
          </a:xfrm>
          <a:prstGeom prst="rect">
            <a:avLst/>
          </a:prstGeom>
        </p:spPr>
      </p:pic>
      <p:sp>
        <p:nvSpPr>
          <p:cNvPr id="15" name="Rectangle 14">
            <a:extLst>
              <a:ext uri="{FF2B5EF4-FFF2-40B4-BE49-F238E27FC236}">
                <a16:creationId xmlns:a16="http://schemas.microsoft.com/office/drawing/2014/main" id="{B4154263-2865-D35D-BDAE-C22DB0DA3F92}"/>
              </a:ext>
            </a:extLst>
          </p:cNvPr>
          <p:cNvSpPr/>
          <p:nvPr/>
        </p:nvSpPr>
        <p:spPr>
          <a:xfrm>
            <a:off x="6142815" y="2726031"/>
            <a:ext cx="3990985" cy="1956859"/>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A4F9C2-C6C7-B0FC-6E74-896FC6BB2FA8}"/>
              </a:ext>
            </a:extLst>
          </p:cNvPr>
          <p:cNvSpPr/>
          <p:nvPr/>
        </p:nvSpPr>
        <p:spPr>
          <a:xfrm>
            <a:off x="2091761" y="2726031"/>
            <a:ext cx="3961149" cy="1956859"/>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4" descr="A moon and stars in a black background&#10;&#10;AI-generated content may be incorrect.">
            <a:extLst>
              <a:ext uri="{FF2B5EF4-FFF2-40B4-BE49-F238E27FC236}">
                <a16:creationId xmlns:a16="http://schemas.microsoft.com/office/drawing/2014/main" id="{C59B6F3E-9CCD-3C45-F585-9C32F5C7B91D}"/>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Lst>
          </a:blip>
          <a:stretch>
            <a:fillRect/>
          </a:stretch>
        </p:blipFill>
        <p:spPr>
          <a:xfrm>
            <a:off x="6832182" y="2180877"/>
            <a:ext cx="2910333" cy="3053171"/>
          </a:xfrm>
          <a:prstGeom prst="rect">
            <a:avLst/>
          </a:prstGeom>
        </p:spPr>
      </p:pic>
      <p:pic>
        <p:nvPicPr>
          <p:cNvPr id="18" name="Picture 38" descr="A black background with a circle in center&#10;&#10;AI-generated content may be incorrect.">
            <a:extLst>
              <a:ext uri="{FF2B5EF4-FFF2-40B4-BE49-F238E27FC236}">
                <a16:creationId xmlns:a16="http://schemas.microsoft.com/office/drawing/2014/main" id="{110F193A-1207-FF23-3D56-952788309595}"/>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2027644" y="2148625"/>
            <a:ext cx="2966093" cy="3111670"/>
          </a:xfrm>
          <a:prstGeom prst="rect">
            <a:avLst/>
          </a:prstGeom>
        </p:spPr>
      </p:pic>
      <p:sp>
        <p:nvSpPr>
          <p:cNvPr id="19" name="TextBox 41">
            <a:extLst>
              <a:ext uri="{FF2B5EF4-FFF2-40B4-BE49-F238E27FC236}">
                <a16:creationId xmlns:a16="http://schemas.microsoft.com/office/drawing/2014/main" id="{21F36111-CD50-B31D-2EB3-E3B689A54EF8}"/>
              </a:ext>
            </a:extLst>
          </p:cNvPr>
          <p:cNvSpPr txBox="1"/>
          <p:nvPr/>
        </p:nvSpPr>
        <p:spPr>
          <a:xfrm>
            <a:off x="3100268" y="2984188"/>
            <a:ext cx="2615811" cy="1446550"/>
          </a:xfrm>
          <a:prstGeom prst="rect">
            <a:avLst/>
          </a:prstGeom>
          <a:noFill/>
        </p:spPr>
        <p:txBody>
          <a:bodyPr wrap="square">
            <a:spAutoFit/>
          </a:bodyPr>
          <a:lstStyle/>
          <a:p>
            <a:pPr algn="r">
              <a:lnSpc>
                <a:spcPct val="150000"/>
              </a:lnSpc>
            </a:pPr>
            <a:r>
              <a:rPr lang="en-US" sz="1200" dirty="0" err="1">
                <a:latin typeface="Roboto Light" panose="02000000000000000000" pitchFamily="2" charset="0"/>
                <a:ea typeface="Roboto Light" panose="02000000000000000000" pitchFamily="2" charset="0"/>
              </a:rPr>
              <a:t>Lisse</a:t>
            </a:r>
            <a:r>
              <a:rPr lang="en-US" sz="1200" dirty="0">
                <a:latin typeface="Roboto Light" panose="02000000000000000000" pitchFamily="2" charset="0"/>
                <a:ea typeface="Roboto Light" panose="02000000000000000000" pitchFamily="2" charset="0"/>
              </a:rPr>
              <a:t> et </a:t>
            </a:r>
            <a:r>
              <a:rPr lang="en-US" sz="1200" dirty="0" err="1">
                <a:latin typeface="Roboto Light" panose="02000000000000000000" pitchFamily="2" charset="0"/>
                <a:ea typeface="Roboto Light" panose="02000000000000000000" pitchFamily="2" charset="0"/>
              </a:rPr>
              <a:t>prévient</a:t>
            </a:r>
            <a:r>
              <a:rPr lang="en-US" sz="1200" dirty="0">
                <a:latin typeface="Roboto Light" panose="02000000000000000000" pitchFamily="2" charset="0"/>
                <a:ea typeface="Roboto Light" panose="02000000000000000000" pitchFamily="2" charset="0"/>
              </a:rPr>
              <a:t> les rides</a:t>
            </a:r>
            <a:br>
              <a:rPr lang="en-US" sz="1200" dirty="0">
                <a:latin typeface="Roboto Light" panose="02000000000000000000" pitchFamily="2" charset="0"/>
                <a:ea typeface="Roboto Light" panose="02000000000000000000" pitchFamily="2" charset="0"/>
              </a:rPr>
            </a:br>
            <a:r>
              <a:rPr lang="en-US" sz="1200" dirty="0">
                <a:latin typeface="Roboto Light" panose="02000000000000000000" pitchFamily="2" charset="0"/>
                <a:ea typeface="Roboto Light" panose="02000000000000000000" pitchFamily="2" charset="0"/>
              </a:rPr>
              <a:t>Hydrate et </a:t>
            </a:r>
            <a:r>
              <a:rPr lang="en-US" sz="1200" dirty="0" err="1">
                <a:latin typeface="Roboto Light" panose="02000000000000000000" pitchFamily="2" charset="0"/>
                <a:ea typeface="Roboto Light" panose="02000000000000000000" pitchFamily="2" charset="0"/>
              </a:rPr>
              <a:t>protège</a:t>
            </a:r>
            <a:r>
              <a:rPr lang="en-US" sz="1200" dirty="0">
                <a:latin typeface="Roboto Light" panose="02000000000000000000" pitchFamily="2" charset="0"/>
                <a:ea typeface="Roboto Light" panose="02000000000000000000" pitchFamily="2" charset="0"/>
              </a:rPr>
              <a:t> la </a:t>
            </a:r>
            <a:r>
              <a:rPr lang="en-US" sz="1200" dirty="0" err="1">
                <a:latin typeface="Roboto Light" panose="02000000000000000000" pitchFamily="2" charset="0"/>
                <a:ea typeface="Roboto Light" panose="02000000000000000000" pitchFamily="2" charset="0"/>
              </a:rPr>
              <a:t>peau</a:t>
            </a:r>
            <a:br>
              <a:rPr lang="en-US" sz="1200" dirty="0">
                <a:latin typeface="Roboto Light" panose="02000000000000000000" pitchFamily="2" charset="0"/>
                <a:ea typeface="Roboto Light" panose="02000000000000000000" pitchFamily="2" charset="0"/>
              </a:rPr>
            </a:br>
            <a:r>
              <a:rPr lang="en-US" sz="1200" dirty="0">
                <a:latin typeface="Roboto Light" panose="02000000000000000000" pitchFamily="2" charset="0"/>
                <a:ea typeface="Roboto Light" panose="02000000000000000000" pitchFamily="2" charset="0"/>
              </a:rPr>
              <a:t>Peptides </a:t>
            </a:r>
            <a:r>
              <a:rPr lang="en-US" sz="1200" dirty="0" err="1">
                <a:latin typeface="Roboto Light" panose="02000000000000000000" pitchFamily="2" charset="0"/>
                <a:ea typeface="Roboto Light" panose="02000000000000000000" pitchFamily="2" charset="0"/>
              </a:rPr>
              <a:t>d’élastine</a:t>
            </a:r>
            <a:r>
              <a:rPr lang="en-US" sz="1200" dirty="0">
                <a:latin typeface="Roboto Light" panose="02000000000000000000" pitchFamily="2" charset="0"/>
                <a:ea typeface="Roboto Light" panose="02000000000000000000" pitchFamily="2" charset="0"/>
              </a:rPr>
              <a:t> et lait</a:t>
            </a:r>
            <a:br>
              <a:rPr lang="en-US" sz="1200" dirty="0">
                <a:latin typeface="Roboto Light" panose="02000000000000000000" pitchFamily="2" charset="0"/>
                <a:ea typeface="Roboto Light" panose="02000000000000000000" pitchFamily="2" charset="0"/>
              </a:rPr>
            </a:br>
            <a:r>
              <a:rPr lang="en-US" sz="1200" dirty="0">
                <a:latin typeface="Roboto Light" panose="02000000000000000000" pitchFamily="2" charset="0"/>
                <a:ea typeface="Roboto Light" panose="02000000000000000000" pitchFamily="2" charset="0"/>
              </a:rPr>
              <a:t>Texture </a:t>
            </a:r>
            <a:r>
              <a:rPr lang="en-US" sz="1200" dirty="0" err="1">
                <a:latin typeface="Roboto Light" panose="02000000000000000000" pitchFamily="2" charset="0"/>
                <a:ea typeface="Roboto Light" panose="02000000000000000000" pitchFamily="2" charset="0"/>
              </a:rPr>
              <a:t>légère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absoption</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rapide</a:t>
            </a:r>
            <a:r>
              <a:rPr lang="en-US" sz="1200" dirty="0">
                <a:latin typeface="Roboto Light" panose="02000000000000000000" pitchFamily="2" charset="0"/>
                <a:ea typeface="Roboto Light" panose="02000000000000000000" pitchFamily="2" charset="0"/>
              </a:rPr>
              <a:t> </a:t>
            </a:r>
            <a:br>
              <a:rPr lang="en-US" sz="1200" dirty="0">
                <a:latin typeface="Roboto Light" panose="02000000000000000000" pitchFamily="2" charset="0"/>
                <a:ea typeface="Roboto Light" panose="02000000000000000000" pitchFamily="2" charset="0"/>
              </a:rPr>
            </a:br>
            <a:r>
              <a:rPr lang="en-US" sz="1200" dirty="0">
                <a:latin typeface="Roboto Light" panose="02000000000000000000" pitchFamily="2" charset="0"/>
                <a:ea typeface="Roboto Light" panose="02000000000000000000" pitchFamily="2" charset="0"/>
              </a:rPr>
              <a:t>Peau souple et </a:t>
            </a:r>
            <a:r>
              <a:rPr lang="en-US" sz="1200" dirty="0" err="1">
                <a:latin typeface="Roboto Light" panose="02000000000000000000" pitchFamily="2" charset="0"/>
                <a:ea typeface="Roboto Light" panose="02000000000000000000" pitchFamily="2" charset="0"/>
              </a:rPr>
              <a:t>rebondie</a:t>
            </a:r>
            <a:endParaRPr lang="en-US" sz="1200" dirty="0">
              <a:latin typeface="Roboto Light" panose="02000000000000000000" pitchFamily="2" charset="0"/>
              <a:ea typeface="Roboto Light" panose="02000000000000000000" pitchFamily="2" charset="0"/>
            </a:endParaRPr>
          </a:p>
        </p:txBody>
      </p:sp>
      <p:sp>
        <p:nvSpPr>
          <p:cNvPr id="20" name="TextBox 46">
            <a:extLst>
              <a:ext uri="{FF2B5EF4-FFF2-40B4-BE49-F238E27FC236}">
                <a16:creationId xmlns:a16="http://schemas.microsoft.com/office/drawing/2014/main" id="{303F2E8A-7CB2-0F79-D88B-6DEDCB9DF123}"/>
              </a:ext>
            </a:extLst>
          </p:cNvPr>
          <p:cNvSpPr txBox="1"/>
          <p:nvPr/>
        </p:nvSpPr>
        <p:spPr>
          <a:xfrm>
            <a:off x="6250815" y="2984188"/>
            <a:ext cx="2910333" cy="1446550"/>
          </a:xfrm>
          <a:prstGeom prst="rect">
            <a:avLst/>
          </a:prstGeom>
          <a:noFill/>
        </p:spPr>
        <p:txBody>
          <a:bodyPr wrap="square">
            <a:spAutoFit/>
          </a:bodyPr>
          <a:lstStyle/>
          <a:p>
            <a:pPr>
              <a:lnSpc>
                <a:spcPct val="150000"/>
              </a:lnSpc>
            </a:pPr>
            <a:r>
              <a:rPr lang="en-US" sz="1200" dirty="0" err="1">
                <a:latin typeface="Roboto Light" panose="02000000000000000000" pitchFamily="2" charset="0"/>
                <a:ea typeface="Roboto Light" panose="02000000000000000000" pitchFamily="2" charset="0"/>
              </a:rPr>
              <a:t>Régénère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revitalise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profondément</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err="1">
                <a:latin typeface="Roboto Light" panose="02000000000000000000" pitchFamily="2" charset="0"/>
                <a:ea typeface="Roboto Light" panose="02000000000000000000" pitchFamily="2" charset="0"/>
              </a:rPr>
              <a:t>Nourrit</a:t>
            </a:r>
            <a:r>
              <a:rPr lang="en-US" sz="1200" dirty="0">
                <a:latin typeface="Roboto Light" panose="02000000000000000000" pitchFamily="2" charset="0"/>
                <a:ea typeface="Roboto Light" panose="02000000000000000000" pitchFamily="2" charset="0"/>
              </a:rPr>
              <a:t> et </a:t>
            </a:r>
            <a:r>
              <a:rPr lang="en-US" sz="1200" dirty="0" err="1">
                <a:latin typeface="Roboto Light" panose="02000000000000000000" pitchFamily="2" charset="0"/>
                <a:ea typeface="Roboto Light" panose="02000000000000000000" pitchFamily="2" charset="0"/>
              </a:rPr>
              <a:t>repulpe</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a:latin typeface="Roboto Light" panose="02000000000000000000" pitchFamily="2" charset="0"/>
                <a:ea typeface="Roboto Light" panose="02000000000000000000" pitchFamily="2" charset="0"/>
              </a:rPr>
              <a:t>Beurre de </a:t>
            </a:r>
            <a:r>
              <a:rPr lang="en-US" sz="1200" dirty="0" err="1">
                <a:latin typeface="Roboto Light" panose="02000000000000000000" pitchFamily="2" charset="0"/>
                <a:ea typeface="Roboto Light" panose="02000000000000000000" pitchFamily="2" charset="0"/>
              </a:rPr>
              <a:t>karité</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Vitamine</a:t>
            </a:r>
            <a:r>
              <a:rPr lang="en-US" sz="1200" dirty="0">
                <a:latin typeface="Roboto Light" panose="02000000000000000000" pitchFamily="2" charset="0"/>
                <a:ea typeface="Roboto Light" panose="02000000000000000000" pitchFamily="2" charset="0"/>
              </a:rPr>
              <a:t> C</a:t>
            </a:r>
          </a:p>
          <a:p>
            <a:pPr>
              <a:lnSpc>
                <a:spcPct val="150000"/>
              </a:lnSpc>
            </a:pPr>
            <a:r>
              <a:rPr lang="en-US" sz="1200" dirty="0">
                <a:latin typeface="Roboto Light" panose="02000000000000000000" pitchFamily="2" charset="0"/>
                <a:ea typeface="Roboto Light" panose="02000000000000000000" pitchFamily="2" charset="0"/>
              </a:rPr>
              <a:t>Action anti-fatigue nocturne</a:t>
            </a:r>
          </a:p>
          <a:p>
            <a:pPr>
              <a:lnSpc>
                <a:spcPct val="150000"/>
              </a:lnSpc>
            </a:pPr>
            <a:r>
              <a:rPr lang="en-US" sz="1200" dirty="0" err="1">
                <a:latin typeface="Roboto Light" panose="02000000000000000000" pitchFamily="2" charset="0"/>
                <a:ea typeface="Roboto Light" panose="02000000000000000000" pitchFamily="2" charset="0"/>
              </a:rPr>
              <a:t>Réveil</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peau</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reposée</a:t>
            </a:r>
            <a:endParaRPr lang="en-US" sz="1200" dirty="0">
              <a:latin typeface="Roboto Light" panose="02000000000000000000" pitchFamily="2" charset="0"/>
              <a:ea typeface="Roboto Light" panose="02000000000000000000" pitchFamily="2" charset="0"/>
            </a:endParaRPr>
          </a:p>
        </p:txBody>
      </p:sp>
      <p:sp>
        <p:nvSpPr>
          <p:cNvPr id="21" name="TextBox 54">
            <a:extLst>
              <a:ext uri="{FF2B5EF4-FFF2-40B4-BE49-F238E27FC236}">
                <a16:creationId xmlns:a16="http://schemas.microsoft.com/office/drawing/2014/main" id="{E268A5E2-EB53-3D34-64E0-374053B0CD51}"/>
              </a:ext>
            </a:extLst>
          </p:cNvPr>
          <p:cNvSpPr txBox="1"/>
          <p:nvPr/>
        </p:nvSpPr>
        <p:spPr>
          <a:xfrm>
            <a:off x="2774441" y="4981207"/>
            <a:ext cx="6613066" cy="523220"/>
          </a:xfrm>
          <a:prstGeom prst="rect">
            <a:avLst/>
          </a:prstGeom>
          <a:noFill/>
        </p:spPr>
        <p:txBody>
          <a:bodyPr wrap="square">
            <a:spAutoFit/>
          </a:bodyPr>
          <a:lstStyle/>
          <a:p>
            <a:pPr algn="ctr"/>
            <a:r>
              <a:rPr lang="en-US" sz="1400" dirty="0" err="1">
                <a:solidFill>
                  <a:schemeClr val="bg1"/>
                </a:solidFill>
                <a:latin typeface="Roboto Light" panose="02000000000000000000" pitchFamily="2" charset="0"/>
                <a:ea typeface="Roboto Light" panose="02000000000000000000" pitchFamily="2" charset="0"/>
              </a:rPr>
              <a:t>Traitement</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correcteur</a:t>
            </a:r>
            <a:r>
              <a:rPr lang="en-US" sz="1400" dirty="0">
                <a:solidFill>
                  <a:schemeClr val="bg1"/>
                </a:solidFill>
                <a:latin typeface="Roboto Light" panose="02000000000000000000" pitchFamily="2" charset="0"/>
                <a:ea typeface="Roboto Light" panose="02000000000000000000" pitchFamily="2" charset="0"/>
              </a:rPr>
              <a:t> 1eres rides &amp; </a:t>
            </a:r>
            <a:r>
              <a:rPr lang="en-US" sz="1400" dirty="0" err="1">
                <a:solidFill>
                  <a:schemeClr val="bg1"/>
                </a:solidFill>
                <a:latin typeface="Roboto Light" panose="02000000000000000000" pitchFamily="2" charset="0"/>
                <a:ea typeface="Roboto Light" panose="02000000000000000000" pitchFamily="2" charset="0"/>
              </a:rPr>
              <a:t>fermeté</a:t>
            </a:r>
            <a:r>
              <a:rPr lang="en-US" sz="1400" dirty="0">
                <a:solidFill>
                  <a:schemeClr val="bg1"/>
                </a:solidFill>
                <a:latin typeface="Roboto Light" panose="02000000000000000000" pitchFamily="2" charset="0"/>
                <a:ea typeface="Roboto Light" panose="02000000000000000000" pitchFamily="2" charset="0"/>
              </a:rPr>
              <a:t> : peptides </a:t>
            </a:r>
            <a:r>
              <a:rPr lang="en-US" sz="1400" dirty="0" err="1">
                <a:solidFill>
                  <a:schemeClr val="bg1"/>
                </a:solidFill>
                <a:latin typeface="Roboto Light" panose="02000000000000000000" pitchFamily="2" charset="0"/>
                <a:ea typeface="Roboto Light" panose="02000000000000000000" pitchFamily="2" charset="0"/>
              </a:rPr>
              <a:t>d’élastine</a:t>
            </a:r>
            <a:r>
              <a:rPr lang="en-US" sz="1400" dirty="0">
                <a:solidFill>
                  <a:schemeClr val="bg1"/>
                </a:solidFill>
                <a:latin typeface="Roboto Light" panose="02000000000000000000" pitchFamily="2" charset="0"/>
                <a:ea typeface="Roboto Light" panose="02000000000000000000" pitchFamily="2" charset="0"/>
              </a:rPr>
              <a:t> et </a:t>
            </a:r>
            <a:r>
              <a:rPr lang="en-US" sz="1400" dirty="0" err="1">
                <a:solidFill>
                  <a:schemeClr val="bg1"/>
                </a:solidFill>
                <a:latin typeface="Roboto Light" panose="02000000000000000000" pitchFamily="2" charset="0"/>
                <a:ea typeface="Roboto Light" panose="02000000000000000000" pitchFamily="2" charset="0"/>
              </a:rPr>
              <a:t>vitamine</a:t>
            </a:r>
            <a:r>
              <a:rPr lang="en-US" sz="1400" dirty="0">
                <a:solidFill>
                  <a:schemeClr val="bg1"/>
                </a:solidFill>
                <a:latin typeface="Roboto Light" panose="02000000000000000000" pitchFamily="2" charset="0"/>
                <a:ea typeface="Roboto Light" panose="02000000000000000000" pitchFamily="2" charset="0"/>
              </a:rPr>
              <a:t> C pour </a:t>
            </a:r>
            <a:r>
              <a:rPr lang="en-US" sz="1400" dirty="0" err="1">
                <a:solidFill>
                  <a:schemeClr val="bg1"/>
                </a:solidFill>
                <a:latin typeface="Roboto Light" panose="02000000000000000000" pitchFamily="2" charset="0"/>
                <a:ea typeface="Roboto Light" panose="02000000000000000000" pitchFamily="2" charset="0"/>
              </a:rPr>
              <a:t>restaurer</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souplesse</a:t>
            </a:r>
            <a:r>
              <a:rPr lang="en-US" sz="1400" dirty="0">
                <a:solidFill>
                  <a:schemeClr val="bg1"/>
                </a:solidFill>
                <a:latin typeface="Roboto Light" panose="02000000000000000000" pitchFamily="2" charset="0"/>
                <a:ea typeface="Roboto Light" panose="02000000000000000000" pitchFamily="2" charset="0"/>
              </a:rPr>
              <a:t> et </a:t>
            </a:r>
            <a:r>
              <a:rPr lang="en-US" sz="1400" dirty="0" err="1">
                <a:solidFill>
                  <a:schemeClr val="bg1"/>
                </a:solidFill>
                <a:latin typeface="Roboto Light" panose="02000000000000000000" pitchFamily="2" charset="0"/>
                <a:ea typeface="Roboto Light" panose="02000000000000000000" pitchFamily="2" charset="0"/>
              </a:rPr>
              <a:t>tonicité</a:t>
            </a:r>
            <a:r>
              <a:rPr lang="en-US" sz="1400" dirty="0">
                <a:solidFill>
                  <a:schemeClr val="bg1"/>
                </a:solidFill>
                <a:latin typeface="Roboto Light" panose="02000000000000000000" pitchFamily="2" charset="0"/>
                <a:ea typeface="Roboto Light" panose="02000000000000000000" pitchFamily="2" charset="0"/>
              </a:rPr>
              <a:t>. Action </a:t>
            </a:r>
            <a:r>
              <a:rPr lang="en-US" sz="1400" dirty="0" err="1">
                <a:solidFill>
                  <a:schemeClr val="bg1"/>
                </a:solidFill>
                <a:latin typeface="Roboto Light" panose="02000000000000000000" pitchFamily="2" charset="0"/>
                <a:ea typeface="Roboto Light" panose="02000000000000000000" pitchFamily="2" charset="0"/>
              </a:rPr>
              <a:t>ciblée</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efficacité</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prouvée</a:t>
            </a:r>
            <a:r>
              <a:rPr lang="en-US" sz="1400" dirty="0">
                <a:solidFill>
                  <a:schemeClr val="bg1"/>
                </a:solidFill>
                <a:latin typeface="Roboto Light" panose="02000000000000000000" pitchFamily="2" charset="0"/>
                <a:ea typeface="Roboto Light" panose="02000000000000000000" pitchFamily="2" charset="0"/>
              </a:rPr>
              <a:t>.</a:t>
            </a:r>
          </a:p>
        </p:txBody>
      </p:sp>
      <p:sp>
        <p:nvSpPr>
          <p:cNvPr id="22" name="Rectangle 21">
            <a:extLst>
              <a:ext uri="{FF2B5EF4-FFF2-40B4-BE49-F238E27FC236}">
                <a16:creationId xmlns:a16="http://schemas.microsoft.com/office/drawing/2014/main" id="{90663F8C-3924-E832-0040-319CD732C287}"/>
              </a:ext>
            </a:extLst>
          </p:cNvPr>
          <p:cNvSpPr/>
          <p:nvPr/>
        </p:nvSpPr>
        <p:spPr>
          <a:xfrm>
            <a:off x="2789467" y="4889331"/>
            <a:ext cx="6613066" cy="6700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9" descr="A purple tube of cream&#10;&#10;AI-generated content may be incorrect.">
            <a:extLst>
              <a:ext uri="{FF2B5EF4-FFF2-40B4-BE49-F238E27FC236}">
                <a16:creationId xmlns:a16="http://schemas.microsoft.com/office/drawing/2014/main" id="{250B3F7D-A6E9-BCCB-8BDE-BF98AEF003E4}"/>
              </a:ext>
            </a:extLst>
          </p:cNvPr>
          <p:cNvPicPr>
            <a:picLocks noChangeAspect="1"/>
          </p:cNvPicPr>
          <p:nvPr/>
        </p:nvPicPr>
        <p:blipFill>
          <a:blip r:embed="rId7"/>
          <a:srcRect r="31311" b="27427"/>
          <a:stretch/>
        </p:blipFill>
        <p:spPr>
          <a:xfrm>
            <a:off x="241889" y="874135"/>
            <a:ext cx="2996861" cy="3957913"/>
          </a:xfrm>
          <a:prstGeom prst="rect">
            <a:avLst/>
          </a:prstGeom>
        </p:spPr>
      </p:pic>
      <p:pic>
        <p:nvPicPr>
          <p:cNvPr id="24" name="Picture 11" descr="A purple tube of cream&#10;&#10;AI-generated content may be incorrect.">
            <a:extLst>
              <a:ext uri="{FF2B5EF4-FFF2-40B4-BE49-F238E27FC236}">
                <a16:creationId xmlns:a16="http://schemas.microsoft.com/office/drawing/2014/main" id="{7F35BBE3-AB12-5B67-2197-23E93E4212B9}"/>
              </a:ext>
            </a:extLst>
          </p:cNvPr>
          <p:cNvPicPr>
            <a:picLocks noChangeAspect="1"/>
          </p:cNvPicPr>
          <p:nvPr/>
        </p:nvPicPr>
        <p:blipFill rotWithShape="1">
          <a:blip r:embed="rId8"/>
          <a:srcRect l="32858" r="32176" b="25390"/>
          <a:stretch/>
        </p:blipFill>
        <p:spPr>
          <a:xfrm>
            <a:off x="8953249" y="683802"/>
            <a:ext cx="1578533" cy="4210488"/>
          </a:xfrm>
          <a:prstGeom prst="rect">
            <a:avLst/>
          </a:prstGeom>
        </p:spPr>
      </p:pic>
      <p:sp>
        <p:nvSpPr>
          <p:cNvPr id="25" name="TextBox 3">
            <a:extLst>
              <a:ext uri="{FF2B5EF4-FFF2-40B4-BE49-F238E27FC236}">
                <a16:creationId xmlns:a16="http://schemas.microsoft.com/office/drawing/2014/main" id="{3F62406D-256A-315A-028C-E5F21572C9A9}"/>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Recap</a:t>
            </a:r>
          </a:p>
        </p:txBody>
      </p:sp>
    </p:spTree>
    <p:extLst>
      <p:ext uri="{BB962C8B-B14F-4D97-AF65-F5344CB8AC3E}">
        <p14:creationId xmlns:p14="http://schemas.microsoft.com/office/powerpoint/2010/main" val="365851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TIME RESIST</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sp>
        <p:nvSpPr>
          <p:cNvPr id="2" name="ZoneTexte 1">
            <a:extLst>
              <a:ext uri="{FF2B5EF4-FFF2-40B4-BE49-F238E27FC236}">
                <a16:creationId xmlns:a16="http://schemas.microsoft.com/office/drawing/2014/main" id="{8CCFC524-F862-6C5D-A506-13B9E29222C1}"/>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Age Correction</a:t>
            </a:r>
          </a:p>
        </p:txBody>
      </p:sp>
      <p:pic>
        <p:nvPicPr>
          <p:cNvPr id="4" name="Image 3" descr="Une image contenant vase, intérieur, fleur, tasse&#10;&#10;Description générée automatiquement">
            <a:extLst>
              <a:ext uri="{FF2B5EF4-FFF2-40B4-BE49-F238E27FC236}">
                <a16:creationId xmlns:a16="http://schemas.microsoft.com/office/drawing/2014/main" id="{1BF22A76-50DA-11C5-1B23-592EAABA220B}"/>
              </a:ext>
            </a:extLst>
          </p:cNvPr>
          <p:cNvPicPr>
            <a:picLocks noChangeAspect="1"/>
          </p:cNvPicPr>
          <p:nvPr/>
        </p:nvPicPr>
        <p:blipFill rotWithShape="1">
          <a:blip r:embed="rId2">
            <a:extLst>
              <a:ext uri="{28A0092B-C50C-407E-A947-70E740481C1C}">
                <a14:useLocalDpi xmlns:a14="http://schemas.microsoft.com/office/drawing/2010/main" val="0"/>
              </a:ext>
            </a:extLst>
          </a:blip>
          <a:srcRect l="27376" t="45443" r="18249" b="12940"/>
          <a:stretch/>
        </p:blipFill>
        <p:spPr>
          <a:xfrm>
            <a:off x="125505" y="884925"/>
            <a:ext cx="5656729" cy="5850695"/>
          </a:xfrm>
          <a:prstGeom prst="rect">
            <a:avLst/>
          </a:prstGeom>
        </p:spPr>
      </p:pic>
    </p:spTree>
    <p:extLst>
      <p:ext uri="{BB962C8B-B14F-4D97-AF65-F5344CB8AC3E}">
        <p14:creationId xmlns:p14="http://schemas.microsoft.com/office/powerpoint/2010/main" val="336152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ercle, argent, cylindre, léger&#10;&#10;Description générée automatiquement">
            <a:extLst>
              <a:ext uri="{FF2B5EF4-FFF2-40B4-BE49-F238E27FC236}">
                <a16:creationId xmlns:a16="http://schemas.microsoft.com/office/drawing/2014/main" id="{60A50EF8-FD74-DF66-9940-EF3294A9C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9" y="789833"/>
            <a:ext cx="4678118" cy="5845507"/>
          </a:xfrm>
          <a:prstGeom prst="rect">
            <a:avLst/>
          </a:prstGeom>
        </p:spPr>
      </p:pic>
      <p:sp>
        <p:nvSpPr>
          <p:cNvPr id="9" name="Rectangle 8">
            <a:extLst>
              <a:ext uri="{FF2B5EF4-FFF2-40B4-BE49-F238E27FC236}">
                <a16:creationId xmlns:a16="http://schemas.microsoft.com/office/drawing/2014/main" id="{D476BE50-9B2E-6ADE-BF1D-9D141BB0DE39}"/>
              </a:ext>
            </a:extLst>
          </p:cNvPr>
          <p:cNvSpPr/>
          <p:nvPr/>
        </p:nvSpPr>
        <p:spPr>
          <a:xfrm>
            <a:off x="6852247" y="1202218"/>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CELLULES SOUCHES DE SAPONARIA PUMILA</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Protège et préserve les cellules souches dermiques</a:t>
            </a:r>
          </a:p>
        </p:txBody>
      </p:sp>
      <p:sp>
        <p:nvSpPr>
          <p:cNvPr id="10" name="Rectangle 9">
            <a:extLst>
              <a:ext uri="{FF2B5EF4-FFF2-40B4-BE49-F238E27FC236}">
                <a16:creationId xmlns:a16="http://schemas.microsoft.com/office/drawing/2014/main" id="{C622670D-5B7C-9420-7197-AE542228468A}"/>
              </a:ext>
            </a:extLst>
          </p:cNvPr>
          <p:cNvSpPr/>
          <p:nvPr/>
        </p:nvSpPr>
        <p:spPr>
          <a:xfrm>
            <a:off x="6852247" y="2157487"/>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YOUTH ENERGY (lipoamino acid)</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Action anti inflamm’aging</a:t>
            </a:r>
          </a:p>
        </p:txBody>
      </p:sp>
      <p:sp>
        <p:nvSpPr>
          <p:cNvPr id="11" name="Rectangle 10">
            <a:extLst>
              <a:ext uri="{FF2B5EF4-FFF2-40B4-BE49-F238E27FC236}">
                <a16:creationId xmlns:a16="http://schemas.microsoft.com/office/drawing/2014/main" id="{3E90371D-2833-A9AC-048B-6BDD5DB3B4BC}"/>
              </a:ext>
            </a:extLst>
          </p:cNvPr>
          <p:cNvSpPr/>
          <p:nvPr/>
        </p:nvSpPr>
        <p:spPr>
          <a:xfrm>
            <a:off x="6852247" y="312432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EXTRAIT DE WAKAME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Restore les volumes de la peau pour un effet anti-âge visible</a:t>
            </a:r>
          </a:p>
        </p:txBody>
      </p:sp>
      <p:sp>
        <p:nvSpPr>
          <p:cNvPr id="6" name="Rectangle 5">
            <a:extLst>
              <a:ext uri="{FF2B5EF4-FFF2-40B4-BE49-F238E27FC236}">
                <a16:creationId xmlns:a16="http://schemas.microsoft.com/office/drawing/2014/main" id="{5C7DA7A6-021A-2227-5515-F6FB5083F442}"/>
              </a:ext>
            </a:extLst>
          </p:cNvPr>
          <p:cNvSpPr/>
          <p:nvPr/>
        </p:nvSpPr>
        <p:spPr>
          <a:xfrm>
            <a:off x="6852247" y="409116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kern="0" dirty="0">
                <a:solidFill>
                  <a:srgbClr val="565655"/>
                </a:solidFill>
                <a:latin typeface="Roboto Light" panose="02000000000000000000" pitchFamily="2" charset="0"/>
                <a:ea typeface="Roboto Light" panose="02000000000000000000" pitchFamily="2" charset="0"/>
              </a:rPr>
              <a:t>GLYCERINE VEGETALE</a:t>
            </a:r>
            <a:endPar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Préserve l'hydratation de la peau en réduisant la vitesse de la PIE</a:t>
            </a:r>
          </a:p>
        </p:txBody>
      </p:sp>
      <p:sp>
        <p:nvSpPr>
          <p:cNvPr id="7" name="Rectangle 6">
            <a:extLst>
              <a:ext uri="{FF2B5EF4-FFF2-40B4-BE49-F238E27FC236}">
                <a16:creationId xmlns:a16="http://schemas.microsoft.com/office/drawing/2014/main" id="{1C72C6D0-2B1F-B563-5346-BCE8BBFD1EC9}"/>
              </a:ext>
            </a:extLst>
          </p:cNvPr>
          <p:cNvSpPr/>
          <p:nvPr/>
        </p:nvSpPr>
        <p:spPr>
          <a:xfrm>
            <a:off x="6852247" y="5046432"/>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BEURRE DE KARITE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Protège, apaise, hydrate et nourrit.</a:t>
            </a:r>
          </a:p>
        </p:txBody>
      </p:sp>
      <p:sp>
        <p:nvSpPr>
          <p:cNvPr id="8" name="Rectangle 7">
            <a:extLst>
              <a:ext uri="{FF2B5EF4-FFF2-40B4-BE49-F238E27FC236}">
                <a16:creationId xmlns:a16="http://schemas.microsoft.com/office/drawing/2014/main" id="{7C89F3EB-AAB8-824C-FE12-5ECD0E431810}"/>
              </a:ext>
            </a:extLst>
          </p:cNvPr>
          <p:cNvSpPr/>
          <p:nvPr/>
        </p:nvSpPr>
        <p:spPr>
          <a:xfrm>
            <a:off x="6852247" y="601327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HUILE DE PÉPINS DE RAISIN</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Réduit la perte d'eau </a:t>
            </a:r>
            <a:r>
              <a:rPr kumimoji="0" lang="fr-FR" sz="160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transépidermique</a:t>
            </a: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augmente le confort et l'élasticité de la peau</a:t>
            </a:r>
          </a:p>
        </p:txBody>
      </p:sp>
      <p:sp>
        <p:nvSpPr>
          <p:cNvPr id="13" name="ZoneTexte 12">
            <a:extLst>
              <a:ext uri="{FF2B5EF4-FFF2-40B4-BE49-F238E27FC236}">
                <a16:creationId xmlns:a16="http://schemas.microsoft.com/office/drawing/2014/main" id="{AE1CAC0A-3C8F-A2C3-6CFE-31EBE1FC5350}"/>
              </a:ext>
            </a:extLst>
          </p:cNvPr>
          <p:cNvSpPr txBox="1"/>
          <p:nvPr/>
        </p:nvSpPr>
        <p:spPr>
          <a:xfrm>
            <a:off x="3682142" y="164084"/>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DUO TIME RESIST</a:t>
            </a:r>
          </a:p>
        </p:txBody>
      </p:sp>
      <p:sp>
        <p:nvSpPr>
          <p:cNvPr id="2" name="Rectangle 1">
            <a:extLst>
              <a:ext uri="{FF2B5EF4-FFF2-40B4-BE49-F238E27FC236}">
                <a16:creationId xmlns:a16="http://schemas.microsoft.com/office/drawing/2014/main" id="{1F778B4A-1949-203A-78B3-30B234EE108F}"/>
              </a:ext>
            </a:extLst>
          </p:cNvPr>
          <p:cNvSpPr/>
          <p:nvPr/>
        </p:nvSpPr>
        <p:spPr>
          <a:xfrm>
            <a:off x="127799" y="6013270"/>
            <a:ext cx="4678118"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Rides profondes.</a:t>
            </a:r>
          </a:p>
        </p:txBody>
      </p:sp>
      <p:sp>
        <p:nvSpPr>
          <p:cNvPr id="12" name="Rectangle 11">
            <a:extLst>
              <a:ext uri="{FF2B5EF4-FFF2-40B4-BE49-F238E27FC236}">
                <a16:creationId xmlns:a16="http://schemas.microsoft.com/office/drawing/2014/main" id="{92DF8056-AED6-BC5C-F579-81F9678225E0}"/>
              </a:ext>
            </a:extLst>
          </p:cNvPr>
          <p:cNvSpPr/>
          <p:nvPr/>
        </p:nvSpPr>
        <p:spPr>
          <a:xfrm rot="5400000">
            <a:off x="9087304" y="-1445224"/>
            <a:ext cx="338552" cy="4808666"/>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BASE COMMUNE</a:t>
            </a:r>
          </a:p>
        </p:txBody>
      </p:sp>
    </p:spTree>
    <p:extLst>
      <p:ext uri="{BB962C8B-B14F-4D97-AF65-F5344CB8AC3E}">
        <p14:creationId xmlns:p14="http://schemas.microsoft.com/office/powerpoint/2010/main" val="3370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P spid="7" grpId="0" animBg="1"/>
      <p:bldP spid="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BEF6968-E203-334A-CD51-9A64086BA26D}"/>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SAPONARIA PUMILA</a:t>
            </a:r>
          </a:p>
        </p:txBody>
      </p:sp>
      <p:pic>
        <p:nvPicPr>
          <p:cNvPr id="5" name="Image 4" descr="Afficher l'image d'origine">
            <a:extLst>
              <a:ext uri="{FF2B5EF4-FFF2-40B4-BE49-F238E27FC236}">
                <a16:creationId xmlns:a16="http://schemas.microsoft.com/office/drawing/2014/main" id="{1EFC8967-CBFC-D861-1125-9EBAC835D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8" t="18612" b="23365"/>
          <a:stretch/>
        </p:blipFill>
        <p:spPr bwMode="auto">
          <a:xfrm rot="5400000">
            <a:off x="-1386251" y="2467258"/>
            <a:ext cx="5644526" cy="2335998"/>
          </a:xfrm>
          <a:prstGeom prst="rect">
            <a:avLst/>
          </a:prstGeom>
          <a:ln>
            <a:noFill/>
          </a:ln>
          <a:effectLst>
            <a:softEdge rad="0"/>
          </a:effectLst>
        </p:spPr>
      </p:pic>
      <p:sp>
        <p:nvSpPr>
          <p:cNvPr id="6" name="Rectangle 5">
            <a:extLst>
              <a:ext uri="{FF2B5EF4-FFF2-40B4-BE49-F238E27FC236}">
                <a16:creationId xmlns:a16="http://schemas.microsoft.com/office/drawing/2014/main" id="{C5899FED-7F2F-1746-30B1-9292D91D478E}"/>
              </a:ext>
            </a:extLst>
          </p:cNvPr>
          <p:cNvSpPr/>
          <p:nvPr/>
        </p:nvSpPr>
        <p:spPr>
          <a:xfrm>
            <a:off x="2909770" y="2251753"/>
            <a:ext cx="2335998" cy="3216265"/>
          </a:xfrm>
          <a:prstGeom prst="rect">
            <a:avLst/>
          </a:prstGeom>
          <a:solidFill>
            <a:srgbClr val="EBE6F2"/>
          </a:solidFill>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L'une des plus anciennes espèces de la faune de montagne : a survécu à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l'ère glaciaire</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Constamment exposée à :</a:t>
            </a:r>
          </a:p>
          <a:p>
            <a:pPr algn="just"/>
            <a:endParaRPr lang="fr-FR" sz="7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des rayons UV élevés</a:t>
            </a:r>
          </a:p>
          <a:p>
            <a:pPr marL="285750" indent="-285750">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Des températures extrêmement froides</a:t>
            </a:r>
          </a:p>
          <a:p>
            <a:pPr marL="285750" indent="-285750" algn="just">
              <a:buFont typeface="Arial" panose="020B0604020202020204" pitchFamily="34" charset="0"/>
              <a:buChar char="•"/>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A développé des propriétés protectrices et réparatrices pour survivre dans son environnement extrême.</a:t>
            </a:r>
          </a:p>
        </p:txBody>
      </p:sp>
      <p:sp>
        <p:nvSpPr>
          <p:cNvPr id="7" name="Rectangle 6">
            <a:extLst>
              <a:ext uri="{FF2B5EF4-FFF2-40B4-BE49-F238E27FC236}">
                <a16:creationId xmlns:a16="http://schemas.microsoft.com/office/drawing/2014/main" id="{05F5EB9F-F500-DF76-4309-FEE9A8BDDC0E}"/>
              </a:ext>
            </a:extLst>
          </p:cNvPr>
          <p:cNvSpPr/>
          <p:nvPr/>
        </p:nvSpPr>
        <p:spPr>
          <a:xfrm>
            <a:off x="5500570" y="2251753"/>
            <a:ext cx="4910756" cy="1097736"/>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Méthode de production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Biotechnologie Phyto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CellTecTM</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Créer et prélever les cellules souches végétales qui sont ensuite récoltées dans des bioréacteurs afin d'obtenir le nombre requis de cellules souches. </a:t>
            </a:r>
          </a:p>
        </p:txBody>
      </p:sp>
      <p:sp>
        <p:nvSpPr>
          <p:cNvPr id="8" name="Rectangle 7">
            <a:extLst>
              <a:ext uri="{FF2B5EF4-FFF2-40B4-BE49-F238E27FC236}">
                <a16:creationId xmlns:a16="http://schemas.microsoft.com/office/drawing/2014/main" id="{5F395218-EBEA-B5AC-EBF7-5CC0F96A42D8}"/>
              </a:ext>
            </a:extLst>
          </p:cNvPr>
          <p:cNvSpPr/>
          <p:nvPr/>
        </p:nvSpPr>
        <p:spPr>
          <a:xfrm>
            <a:off x="5500570" y="4200869"/>
            <a:ext cx="6301570" cy="1959511"/>
          </a:xfrm>
          <a:prstGeom prst="rect">
            <a:avLst/>
          </a:prstGeom>
          <a:noFill/>
          <a:ln>
            <a:solidFill>
              <a:srgbClr val="B7A1C7"/>
            </a:solid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Action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(tests in vitro)</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Protège des cellules souches dermiques des effets néfastes des UV et de la lumière visible</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Maintienne la vitalité des cellules souches dermiques et donc leur capacité d’autorenouvèlement</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Augmente de la densité du derme en le protégeant contre les ruptures dans son architecture</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Améliore la fermeté et l’élasticité de la peau</a:t>
            </a:r>
          </a:p>
        </p:txBody>
      </p:sp>
    </p:spTree>
    <p:extLst>
      <p:ext uri="{BB962C8B-B14F-4D97-AF65-F5344CB8AC3E}">
        <p14:creationId xmlns:p14="http://schemas.microsoft.com/office/powerpoint/2010/main" val="36033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434D3595-0857-35D7-8C10-F931E699BAB2}"/>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LIPOAMINOACIDE YOUTH ENERGY</a:t>
            </a:r>
          </a:p>
        </p:txBody>
      </p:sp>
      <p:sp>
        <p:nvSpPr>
          <p:cNvPr id="10" name="Rectangle à coins arrondis 18">
            <a:extLst>
              <a:ext uri="{FF2B5EF4-FFF2-40B4-BE49-F238E27FC236}">
                <a16:creationId xmlns:a16="http://schemas.microsoft.com/office/drawing/2014/main" id="{C556ABEF-BFD9-733E-A292-A6FC75E72B4D}"/>
              </a:ext>
            </a:extLst>
          </p:cNvPr>
          <p:cNvSpPr/>
          <p:nvPr/>
        </p:nvSpPr>
        <p:spPr>
          <a:xfrm>
            <a:off x="3482538" y="2537123"/>
            <a:ext cx="8252258" cy="345189"/>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ACTIVITE ANTI-INFLAMM’AGING</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E036B67F-B21D-B953-4B04-F36607A3CABA}"/>
              </a:ext>
            </a:extLst>
          </p:cNvPr>
          <p:cNvSpPr/>
          <p:nvPr/>
        </p:nvSpPr>
        <p:spPr>
          <a:xfrm>
            <a:off x="3482537" y="3432946"/>
            <a:ext cx="2203363"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Préserve la jeunesse des fibroblastes</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(1)</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- 39 %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Réduction de la quantité d'IL 6</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64A02720-A5D0-645A-C9E0-AF15D34BF0A8}"/>
              </a:ext>
            </a:extLst>
          </p:cNvPr>
          <p:cNvSpPr/>
          <p:nvPr/>
        </p:nvSpPr>
        <p:spPr>
          <a:xfrm>
            <a:off x="5879375" y="3423508"/>
            <a:ext cx="1868082"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Protection de la MEC</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(2)</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- 100 %</a:t>
            </a:r>
          </a:p>
          <a:p>
            <a:pPr algn="ct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Activité</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 </a:t>
            </a: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collagénase</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06F572BC-D278-EE3E-015C-8BA8482576C3}"/>
              </a:ext>
            </a:extLst>
          </p:cNvPr>
          <p:cNvSpPr/>
          <p:nvPr/>
        </p:nvSpPr>
        <p:spPr>
          <a:xfrm>
            <a:off x="7940932" y="3423508"/>
            <a:ext cx="1868082" cy="1815882"/>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Construction du réseau de collagène</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(3)</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+ 124 %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des protéines qui favorisent l'organisation du collagène</a:t>
            </a:r>
          </a:p>
        </p:txBody>
      </p:sp>
      <p:sp>
        <p:nvSpPr>
          <p:cNvPr id="15" name="Rectangle 14">
            <a:extLst>
              <a:ext uri="{FF2B5EF4-FFF2-40B4-BE49-F238E27FC236}">
                <a16:creationId xmlns:a16="http://schemas.microsoft.com/office/drawing/2014/main" id="{B224F18D-FF54-133D-FC8B-F0F99274E7F2}"/>
              </a:ext>
            </a:extLst>
          </p:cNvPr>
          <p:cNvSpPr/>
          <p:nvPr/>
        </p:nvSpPr>
        <p:spPr>
          <a:xfrm>
            <a:off x="10002489" y="3432946"/>
            <a:ext cx="1732307" cy="203132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Amélioration du réseau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micro-vasculaire</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(4)</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+ 18 %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de formation de nouveaux vaisseaux et de leur organisation</a:t>
            </a:r>
          </a:p>
        </p:txBody>
      </p:sp>
      <p:grpSp>
        <p:nvGrpSpPr>
          <p:cNvPr id="16" name="Groupe 15">
            <a:extLst>
              <a:ext uri="{FF2B5EF4-FFF2-40B4-BE49-F238E27FC236}">
                <a16:creationId xmlns:a16="http://schemas.microsoft.com/office/drawing/2014/main" id="{034CFDC0-5995-FDD2-E0C7-3F835D3FB3DF}"/>
              </a:ext>
            </a:extLst>
          </p:cNvPr>
          <p:cNvGrpSpPr/>
          <p:nvPr/>
        </p:nvGrpSpPr>
        <p:grpSpPr>
          <a:xfrm>
            <a:off x="4513321" y="5343843"/>
            <a:ext cx="5861829" cy="1233307"/>
            <a:chOff x="4677752" y="5072511"/>
            <a:chExt cx="5861829" cy="1233307"/>
          </a:xfrm>
        </p:grpSpPr>
        <p:pic>
          <p:nvPicPr>
            <p:cNvPr id="17" name="Graphique 16" descr="Point d’insertion vers le bas contour">
              <a:extLst>
                <a:ext uri="{FF2B5EF4-FFF2-40B4-BE49-F238E27FC236}">
                  <a16:creationId xmlns:a16="http://schemas.microsoft.com/office/drawing/2014/main" id="{BD5C5046-78EE-7A43-5E59-F37A2E5E45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1454" y="5072511"/>
              <a:ext cx="914400" cy="914400"/>
            </a:xfrm>
            <a:prstGeom prst="rect">
              <a:avLst/>
            </a:prstGeom>
          </p:spPr>
        </p:pic>
        <p:pic>
          <p:nvPicPr>
            <p:cNvPr id="18" name="Graphique 17" descr="Point d’insertion vers le bas contour">
              <a:extLst>
                <a:ext uri="{FF2B5EF4-FFF2-40B4-BE49-F238E27FC236}">
                  <a16:creationId xmlns:a16="http://schemas.microsoft.com/office/drawing/2014/main" id="{1D9FAB9F-93F7-C928-52FE-EB7FB280D9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3135" y="5072511"/>
              <a:ext cx="914400" cy="914400"/>
            </a:xfrm>
            <a:prstGeom prst="rect">
              <a:avLst/>
            </a:prstGeom>
          </p:spPr>
        </p:pic>
        <p:pic>
          <p:nvPicPr>
            <p:cNvPr id="19" name="Graphique 18" descr="Point d’insertion vers le bas contour">
              <a:extLst>
                <a:ext uri="{FF2B5EF4-FFF2-40B4-BE49-F238E27FC236}">
                  <a16:creationId xmlns:a16="http://schemas.microsoft.com/office/drawing/2014/main" id="{56271798-FFE9-AA55-9A96-36A3239662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2772" y="5072511"/>
              <a:ext cx="914400" cy="914400"/>
            </a:xfrm>
            <a:prstGeom prst="rect">
              <a:avLst/>
            </a:prstGeom>
          </p:spPr>
        </p:pic>
        <p:sp>
          <p:nvSpPr>
            <p:cNvPr id="20" name="Rectangle à coins arrondis 18">
              <a:extLst>
                <a:ext uri="{FF2B5EF4-FFF2-40B4-BE49-F238E27FC236}">
                  <a16:creationId xmlns:a16="http://schemas.microsoft.com/office/drawing/2014/main" id="{94861BB5-5962-35F5-0285-F2E3E8E9BEC5}"/>
                </a:ext>
              </a:extLst>
            </p:cNvPr>
            <p:cNvSpPr/>
            <p:nvPr/>
          </p:nvSpPr>
          <p:spPr>
            <a:xfrm>
              <a:off x="467775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de </a:t>
              </a:r>
              <a:r>
                <a:rPr lang="en-US" altLang="fr-FR" sz="1600" dirty="0" err="1">
                  <a:latin typeface="Roboto Light" panose="02000000000000000000" pitchFamily="2" charset="0"/>
                  <a:ea typeface="Roboto Light" panose="02000000000000000000" pitchFamily="2" charset="0"/>
                </a:rPr>
                <a:t>fermeté</a:t>
              </a:r>
              <a:r>
                <a:rPr lang="en-US" altLang="fr-FR" sz="1600" dirty="0">
                  <a:latin typeface="Roboto Light" panose="02000000000000000000" pitchFamily="2" charset="0"/>
                  <a:ea typeface="Roboto Light" panose="02000000000000000000" pitchFamily="2" charset="0"/>
                </a:rPr>
                <a:t> </a:t>
              </a:r>
              <a:r>
                <a:rPr lang="en-US" altLang="fr-FR" sz="1600" baseline="30000" dirty="0">
                  <a:latin typeface="Roboto Light" panose="02000000000000000000" pitchFamily="2" charset="0"/>
                  <a:ea typeface="Roboto Light" panose="02000000000000000000" pitchFamily="2" charset="0"/>
                </a:rPr>
                <a:t>(1)</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1" name="Rectangle à coins arrondis 18">
              <a:extLst>
                <a:ext uri="{FF2B5EF4-FFF2-40B4-BE49-F238E27FC236}">
                  <a16:creationId xmlns:a16="http://schemas.microsoft.com/office/drawing/2014/main" id="{1C388DAC-26F0-63AC-45D2-2F6D405249EC}"/>
                </a:ext>
              </a:extLst>
            </p:cNvPr>
            <p:cNvSpPr/>
            <p:nvPr/>
          </p:nvSpPr>
          <p:spPr>
            <a:xfrm>
              <a:off x="6676297" y="5967264"/>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De rides </a:t>
              </a:r>
              <a:r>
                <a:rPr lang="en-US" altLang="fr-FR" sz="1600" baseline="30000" dirty="0">
                  <a:latin typeface="Roboto Light" panose="02000000000000000000" pitchFamily="2" charset="0"/>
                  <a:ea typeface="Roboto Light" panose="02000000000000000000" pitchFamily="2" charset="0"/>
                </a:rPr>
                <a:t>(6)</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2" name="Rectangle à coins arrondis 18">
              <a:extLst>
                <a:ext uri="{FF2B5EF4-FFF2-40B4-BE49-F238E27FC236}">
                  <a16:creationId xmlns:a16="http://schemas.microsoft.com/office/drawing/2014/main" id="{6DE50F94-2DFE-3270-6F29-BDE326FC08EB}"/>
                </a:ext>
              </a:extLst>
            </p:cNvPr>
            <p:cNvSpPr/>
            <p:nvPr/>
          </p:nvSpPr>
          <p:spPr>
            <a:xfrm>
              <a:off x="867484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a:t>
              </a:r>
              <a:r>
                <a:rPr lang="en-US" altLang="fr-FR" sz="1600" dirty="0" err="1">
                  <a:latin typeface="Roboto Light" panose="02000000000000000000" pitchFamily="2" charset="0"/>
                  <a:ea typeface="Roboto Light" panose="02000000000000000000" pitchFamily="2" charset="0"/>
                </a:rPr>
                <a:t>d’éclat</a:t>
              </a:r>
              <a:r>
                <a:rPr lang="en-US" altLang="fr-FR" sz="1600" dirty="0">
                  <a:latin typeface="Roboto Light" panose="02000000000000000000" pitchFamily="2" charset="0"/>
                  <a:ea typeface="Roboto Light" panose="02000000000000000000" pitchFamily="2" charset="0"/>
                </a:rPr>
                <a:t> </a:t>
              </a:r>
              <a:r>
                <a:rPr lang="en-US" altLang="fr-FR" sz="1600" baseline="30000" dirty="0">
                  <a:latin typeface="Roboto Light" panose="02000000000000000000" pitchFamily="2" charset="0"/>
                  <a:ea typeface="Roboto Light" panose="02000000000000000000" pitchFamily="2" charset="0"/>
                </a:rPr>
                <a:t>(4)</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grpSp>
      <p:grpSp>
        <p:nvGrpSpPr>
          <p:cNvPr id="23" name="Groupe 22">
            <a:extLst>
              <a:ext uri="{FF2B5EF4-FFF2-40B4-BE49-F238E27FC236}">
                <a16:creationId xmlns:a16="http://schemas.microsoft.com/office/drawing/2014/main" id="{708CA613-BDE0-D83C-83AE-024301294B13}"/>
              </a:ext>
            </a:extLst>
          </p:cNvPr>
          <p:cNvGrpSpPr/>
          <p:nvPr/>
        </p:nvGrpSpPr>
        <p:grpSpPr>
          <a:xfrm>
            <a:off x="312988" y="2142059"/>
            <a:ext cx="2335998" cy="4420309"/>
            <a:chOff x="312988" y="1886566"/>
            <a:chExt cx="2335998" cy="4420309"/>
          </a:xfrm>
        </p:grpSpPr>
        <p:sp>
          <p:nvSpPr>
            <p:cNvPr id="24" name="Rectangle 23">
              <a:extLst>
                <a:ext uri="{FF2B5EF4-FFF2-40B4-BE49-F238E27FC236}">
                  <a16:creationId xmlns:a16="http://schemas.microsoft.com/office/drawing/2014/main" id="{18F907B8-C5D5-2A5C-F7DB-122B3CD873F6}"/>
                </a:ext>
              </a:extLst>
            </p:cNvPr>
            <p:cNvSpPr/>
            <p:nvPr/>
          </p:nvSpPr>
          <p:spPr>
            <a:xfrm>
              <a:off x="312988" y="4060106"/>
              <a:ext cx="2335998" cy="2246769"/>
            </a:xfrm>
            <a:prstGeom prst="rect">
              <a:avLst/>
            </a:prstGeom>
            <a:solidFill>
              <a:srgbClr val="EBE6F2"/>
            </a:solidFill>
          </p:spPr>
          <p:txBody>
            <a:bodyPr wrap="square">
              <a:spAutoFit/>
            </a:bodyPr>
            <a:lstStyle/>
            <a:p>
              <a:pPr algn="just"/>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Moldecule</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PalGly</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 </a:t>
              </a: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Naturellement présent dans le cerveau et la peau, il présente des propriétés anti-stress et anti-inflammatoires.</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err="1">
                  <a:solidFill>
                    <a:schemeClr val="tx1">
                      <a:lumMod val="75000"/>
                      <a:lumOff val="25000"/>
                    </a:schemeClr>
                  </a:solidFill>
                  <a:latin typeface="Roboto Light" panose="02000000000000000000" pitchFamily="2" charset="0"/>
                  <a:ea typeface="Roboto Light" panose="02000000000000000000" pitchFamily="2" charset="0"/>
                </a:rPr>
                <a:t>Yon-Ka</a:t>
              </a:r>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 a puisé son inspiration dans cette molécule de sérénité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5" name="Rectangle 24">
              <a:extLst>
                <a:ext uri="{FF2B5EF4-FFF2-40B4-BE49-F238E27FC236}">
                  <a16:creationId xmlns:a16="http://schemas.microsoft.com/office/drawing/2014/main" id="{5A167B6F-ACEE-B53C-FF42-B880B1CF8CCB}"/>
                </a:ext>
              </a:extLst>
            </p:cNvPr>
            <p:cNvSpPr/>
            <p:nvPr/>
          </p:nvSpPr>
          <p:spPr>
            <a:xfrm>
              <a:off x="312988" y="1976999"/>
              <a:ext cx="2335998" cy="2022157"/>
            </a:xfrm>
            <a:prstGeom prst="rect">
              <a:avLst/>
            </a:prstGeom>
            <a:noFill/>
          </p:spPr>
          <p:txBody>
            <a:bodyPr wrap="square">
              <a:spAutoFit/>
            </a:bodyPr>
            <a:lstStyle/>
            <a:p>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Origine: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lipoaminoacide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ayant une excellente affinité avec la peau</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La structure de cet actif est la même que celle de la molécule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PalGly</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(biomimétique).</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t>
              </a:r>
            </a:p>
          </p:txBody>
        </p:sp>
        <p:sp>
          <p:nvSpPr>
            <p:cNvPr id="26" name="Rectangle 25">
              <a:extLst>
                <a:ext uri="{FF2B5EF4-FFF2-40B4-BE49-F238E27FC236}">
                  <a16:creationId xmlns:a16="http://schemas.microsoft.com/office/drawing/2014/main" id="{DA2C385D-31CE-8703-89D0-0DBB8259720D}"/>
                </a:ext>
              </a:extLst>
            </p:cNvPr>
            <p:cNvSpPr/>
            <p:nvPr/>
          </p:nvSpPr>
          <p:spPr>
            <a:xfrm>
              <a:off x="312988" y="1886566"/>
              <a:ext cx="2335998" cy="4416143"/>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Rectangle 26">
            <a:extLst>
              <a:ext uri="{FF2B5EF4-FFF2-40B4-BE49-F238E27FC236}">
                <a16:creationId xmlns:a16="http://schemas.microsoft.com/office/drawing/2014/main" id="{92777021-824C-126E-9182-D87679AEE321}"/>
              </a:ext>
            </a:extLst>
          </p:cNvPr>
          <p:cNvSpPr/>
          <p:nvPr/>
        </p:nvSpPr>
        <p:spPr>
          <a:xfrm>
            <a:off x="0" y="1480412"/>
            <a:ext cx="12192000" cy="338554"/>
          </a:xfrm>
          <a:prstGeom prst="rect">
            <a:avLst/>
          </a:prstGeom>
        </p:spPr>
        <p:txBody>
          <a:bodyPr wrap="square">
            <a:spAutoFit/>
          </a:bodyP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1er actif cosmétique qui agit contre l'</a:t>
            </a:r>
            <a:r>
              <a:rPr lang="fr-FR" sz="1600" dirty="0" err="1">
                <a:solidFill>
                  <a:schemeClr val="tx1">
                    <a:lumMod val="75000"/>
                    <a:lumOff val="25000"/>
                  </a:schemeClr>
                </a:solidFill>
                <a:latin typeface="Roboto Light" panose="02000000000000000000" pitchFamily="2" charset="0"/>
                <a:ea typeface="Roboto Light" panose="02000000000000000000" pitchFamily="2" charset="0"/>
              </a:rPr>
              <a:t>inflamm'aging</a:t>
            </a:r>
            <a:r>
              <a:rPr lang="fr-FR" sz="1600" dirty="0">
                <a:solidFill>
                  <a:schemeClr val="tx1">
                    <a:lumMod val="75000"/>
                    <a:lumOff val="25000"/>
                  </a:schemeClr>
                </a:solidFill>
                <a:latin typeface="Roboto Light" panose="02000000000000000000" pitchFamily="2" charset="0"/>
                <a:ea typeface="Roboto Light" panose="02000000000000000000" pitchFamily="2" charset="0"/>
              </a:rPr>
              <a:t> en régulant la production d'interleukine-6</a:t>
            </a:r>
          </a:p>
        </p:txBody>
      </p:sp>
    </p:spTree>
    <p:extLst>
      <p:ext uri="{BB962C8B-B14F-4D97-AF65-F5344CB8AC3E}">
        <p14:creationId xmlns:p14="http://schemas.microsoft.com/office/powerpoint/2010/main" val="26954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6BE50-9B2E-6ADE-BF1D-9D141BB0DE39}"/>
              </a:ext>
            </a:extLst>
          </p:cNvPr>
          <p:cNvSpPr/>
          <p:nvPr/>
        </p:nvSpPr>
        <p:spPr>
          <a:xfrm>
            <a:off x="6712994" y="3247466"/>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SPHERES DE COMBLEMENT (Konjac + AH bas poids moléculaire)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Combleur de rides, lissant</a:t>
            </a:r>
          </a:p>
        </p:txBody>
      </p:sp>
      <p:sp>
        <p:nvSpPr>
          <p:cNvPr id="10" name="Rectangle 9">
            <a:extLst>
              <a:ext uri="{FF2B5EF4-FFF2-40B4-BE49-F238E27FC236}">
                <a16:creationId xmlns:a16="http://schemas.microsoft.com/office/drawing/2014/main" id="{C622670D-5B7C-9420-7197-AE542228468A}"/>
              </a:ext>
            </a:extLst>
          </p:cNvPr>
          <p:cNvSpPr/>
          <p:nvPr/>
        </p:nvSpPr>
        <p:spPr>
          <a:xfrm>
            <a:off x="6693944" y="420273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ACIDE HYALURONIQUE (haut poids moléculaire)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Hydratant, lissant, repulpant</a:t>
            </a:r>
          </a:p>
        </p:txBody>
      </p:sp>
      <p:sp>
        <p:nvSpPr>
          <p:cNvPr id="11" name="Rectangle 10">
            <a:extLst>
              <a:ext uri="{FF2B5EF4-FFF2-40B4-BE49-F238E27FC236}">
                <a16:creationId xmlns:a16="http://schemas.microsoft.com/office/drawing/2014/main" id="{3E90371D-2833-A9AC-048B-6BDD5DB3B4BC}"/>
              </a:ext>
            </a:extLst>
          </p:cNvPr>
          <p:cNvSpPr/>
          <p:nvPr/>
        </p:nvSpPr>
        <p:spPr>
          <a:xfrm>
            <a:off x="6712994" y="516957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POLYOSE D’AVOINE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Lissant, tenseur immédiat</a:t>
            </a:r>
          </a:p>
        </p:txBody>
      </p:sp>
      <p:sp>
        <p:nvSpPr>
          <p:cNvPr id="13" name="ZoneTexte 12">
            <a:extLst>
              <a:ext uri="{FF2B5EF4-FFF2-40B4-BE49-F238E27FC236}">
                <a16:creationId xmlns:a16="http://schemas.microsoft.com/office/drawing/2014/main" id="{AE1CAC0A-3C8F-A2C3-6CFE-31EBE1FC5350}"/>
              </a:ext>
            </a:extLst>
          </p:cNvPr>
          <p:cNvSpPr txBox="1"/>
          <p:nvPr/>
        </p:nvSpPr>
        <p:spPr>
          <a:xfrm>
            <a:off x="3682143" y="381000"/>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TIME RESIST JOUR</a:t>
            </a:r>
          </a:p>
        </p:txBody>
      </p:sp>
      <p:sp>
        <p:nvSpPr>
          <p:cNvPr id="2" name="Rectangle 1">
            <a:extLst>
              <a:ext uri="{FF2B5EF4-FFF2-40B4-BE49-F238E27FC236}">
                <a16:creationId xmlns:a16="http://schemas.microsoft.com/office/drawing/2014/main" id="{710AFAAF-22BE-02E3-740F-6041540B389F}"/>
              </a:ext>
            </a:extLst>
          </p:cNvPr>
          <p:cNvSpPr/>
          <p:nvPr/>
        </p:nvSpPr>
        <p:spPr>
          <a:xfrm>
            <a:off x="3798489" y="1160684"/>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Enrichie en actifs </a:t>
            </a:r>
            <a:r>
              <a:rPr kumimoji="0" lang="fr-FR" sz="1500" b="0" i="0"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rPr>
              <a:t>combleur</a:t>
            </a: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 de rides.</a:t>
            </a:r>
          </a:p>
        </p:txBody>
      </p:sp>
      <p:pic>
        <p:nvPicPr>
          <p:cNvPr id="18" name="Image 17" descr="Une image contenant affaires de toilette, Produits de beauté, Solution, Soin de la peau&#10;&#10;Description générée automatiquement">
            <a:extLst>
              <a:ext uri="{FF2B5EF4-FFF2-40B4-BE49-F238E27FC236}">
                <a16:creationId xmlns:a16="http://schemas.microsoft.com/office/drawing/2014/main" id="{A51F27FD-FCA2-0198-353C-B1175B566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36" y="381000"/>
            <a:ext cx="3606407" cy="5410200"/>
          </a:xfrm>
          <a:prstGeom prst="rect">
            <a:avLst/>
          </a:prstGeom>
        </p:spPr>
      </p:pic>
      <p:pic>
        <p:nvPicPr>
          <p:cNvPr id="6" name="Image 5" descr="Une image contenant symbole, cercle, logo&#10;&#10;Description générée automatiquement">
            <a:extLst>
              <a:ext uri="{FF2B5EF4-FFF2-40B4-BE49-F238E27FC236}">
                <a16:creationId xmlns:a16="http://schemas.microsoft.com/office/drawing/2014/main" id="{2EA22840-F0F7-212F-5E77-5FEAD8120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523" y="4202735"/>
            <a:ext cx="551761" cy="755836"/>
          </a:xfrm>
          <a:prstGeom prst="rect">
            <a:avLst/>
          </a:prstGeom>
        </p:spPr>
      </p:pic>
      <p:pic>
        <p:nvPicPr>
          <p:cNvPr id="3" name="Image 2">
            <a:extLst>
              <a:ext uri="{FF2B5EF4-FFF2-40B4-BE49-F238E27FC236}">
                <a16:creationId xmlns:a16="http://schemas.microsoft.com/office/drawing/2014/main" id="{D26D889C-C941-A5DF-8FA1-A457AF52A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188" y="3247466"/>
            <a:ext cx="999756" cy="797391"/>
          </a:xfrm>
          <a:prstGeom prst="rect">
            <a:avLst/>
          </a:prstGeom>
        </p:spPr>
      </p:pic>
      <p:pic>
        <p:nvPicPr>
          <p:cNvPr id="7" name="Image 6">
            <a:extLst>
              <a:ext uri="{FF2B5EF4-FFF2-40B4-BE49-F238E27FC236}">
                <a16:creationId xmlns:a16="http://schemas.microsoft.com/office/drawing/2014/main" id="{7A3BED1F-8329-9DEF-4936-C19058F4A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1175" y="5169280"/>
            <a:ext cx="1029650" cy="583123"/>
          </a:xfrm>
          <a:prstGeom prst="rect">
            <a:avLst/>
          </a:prstGeom>
        </p:spPr>
      </p:pic>
      <p:sp>
        <p:nvSpPr>
          <p:cNvPr id="4" name="Rectangle 3">
            <a:extLst>
              <a:ext uri="{FF2B5EF4-FFF2-40B4-BE49-F238E27FC236}">
                <a16:creationId xmlns:a16="http://schemas.microsoft.com/office/drawing/2014/main" id="{A344A43B-279E-CF6D-E3C7-27F4A5BB7763}"/>
              </a:ext>
            </a:extLst>
          </p:cNvPr>
          <p:cNvSpPr/>
          <p:nvPr/>
        </p:nvSpPr>
        <p:spPr>
          <a:xfrm rot="5400000">
            <a:off x="8928999" y="155305"/>
            <a:ext cx="338552" cy="4808666"/>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BASE COMMUNE + :</a:t>
            </a:r>
          </a:p>
        </p:txBody>
      </p:sp>
    </p:spTree>
    <p:extLst>
      <p:ext uri="{BB962C8B-B14F-4D97-AF65-F5344CB8AC3E}">
        <p14:creationId xmlns:p14="http://schemas.microsoft.com/office/powerpoint/2010/main" val="17849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6BE50-9B2E-6ADE-BF1D-9D141BB0DE39}"/>
              </a:ext>
            </a:extLst>
          </p:cNvPr>
          <p:cNvSpPr/>
          <p:nvPr/>
        </p:nvSpPr>
        <p:spPr>
          <a:xfrm>
            <a:off x="6724650" y="2757136"/>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EXTRAIT D’EUGLENE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Stimule la production d’ATP</a:t>
            </a:r>
          </a:p>
        </p:txBody>
      </p:sp>
      <p:sp>
        <p:nvSpPr>
          <p:cNvPr id="10" name="Rectangle 9">
            <a:extLst>
              <a:ext uri="{FF2B5EF4-FFF2-40B4-BE49-F238E27FC236}">
                <a16:creationId xmlns:a16="http://schemas.microsoft.com/office/drawing/2014/main" id="{C622670D-5B7C-9420-7197-AE542228468A}"/>
              </a:ext>
            </a:extLst>
          </p:cNvPr>
          <p:cNvSpPr/>
          <p:nvPr/>
        </p:nvSpPr>
        <p:spPr>
          <a:xfrm>
            <a:off x="6724650" y="371240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HUILE D’INCA INCHI</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Nourrissant, apaisant</a:t>
            </a:r>
          </a:p>
        </p:txBody>
      </p:sp>
      <p:sp>
        <p:nvSpPr>
          <p:cNvPr id="11" name="Rectangle 10">
            <a:extLst>
              <a:ext uri="{FF2B5EF4-FFF2-40B4-BE49-F238E27FC236}">
                <a16:creationId xmlns:a16="http://schemas.microsoft.com/office/drawing/2014/main" id="{3E90371D-2833-A9AC-048B-6BDD5DB3B4BC}"/>
              </a:ext>
            </a:extLst>
          </p:cNvPr>
          <p:cNvSpPr/>
          <p:nvPr/>
        </p:nvSpPr>
        <p:spPr>
          <a:xfrm>
            <a:off x="6724650" y="467924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EXTRAIT D’ARBRE A SOIE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Détoxifiant, anti-glycation</a:t>
            </a:r>
          </a:p>
        </p:txBody>
      </p:sp>
      <p:sp>
        <p:nvSpPr>
          <p:cNvPr id="2" name="Rectangle 1">
            <a:extLst>
              <a:ext uri="{FF2B5EF4-FFF2-40B4-BE49-F238E27FC236}">
                <a16:creationId xmlns:a16="http://schemas.microsoft.com/office/drawing/2014/main" id="{710AFAAF-22BE-02E3-740F-6041540B389F}"/>
              </a:ext>
            </a:extLst>
          </p:cNvPr>
          <p:cNvSpPr/>
          <p:nvPr/>
        </p:nvSpPr>
        <p:spPr>
          <a:xfrm>
            <a:off x="3798486" y="1124635"/>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Enrichie en actifs lissants, anti-fatigue.</a:t>
            </a:r>
          </a:p>
        </p:txBody>
      </p:sp>
      <p:pic>
        <p:nvPicPr>
          <p:cNvPr id="15" name="Image 14" descr="Une image contenant affaires de toilette, Produits de beauté, texte, Soin de la peau&#10;&#10;Description générée automatiquement">
            <a:extLst>
              <a:ext uri="{FF2B5EF4-FFF2-40B4-BE49-F238E27FC236}">
                <a16:creationId xmlns:a16="http://schemas.microsoft.com/office/drawing/2014/main" id="{88FD75FE-E124-3DE0-0708-76C62791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342" y="381000"/>
            <a:ext cx="3596858" cy="5395874"/>
          </a:xfrm>
          <a:prstGeom prst="rect">
            <a:avLst/>
          </a:prstGeom>
        </p:spPr>
      </p:pic>
      <p:pic>
        <p:nvPicPr>
          <p:cNvPr id="3" name="Image 2">
            <a:extLst>
              <a:ext uri="{FF2B5EF4-FFF2-40B4-BE49-F238E27FC236}">
                <a16:creationId xmlns:a16="http://schemas.microsoft.com/office/drawing/2014/main" id="{2635E92C-BE97-4AEE-E670-82163AED4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17977" y="4813678"/>
            <a:ext cx="824753" cy="555883"/>
          </a:xfrm>
          <a:prstGeom prst="rect">
            <a:avLst/>
          </a:prstGeom>
        </p:spPr>
      </p:pic>
      <p:pic>
        <p:nvPicPr>
          <p:cNvPr id="5" name="Image 4" descr="Une image contenant plante, insecte, tranché&#10;&#10;Description générée automatiquement">
            <a:extLst>
              <a:ext uri="{FF2B5EF4-FFF2-40B4-BE49-F238E27FC236}">
                <a16:creationId xmlns:a16="http://schemas.microsoft.com/office/drawing/2014/main" id="{B9A750AD-B8A7-3F2E-740E-0DA3B26FBF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2" t="34008" r="1407" b="22222"/>
          <a:stretch/>
        </p:blipFill>
        <p:spPr>
          <a:xfrm flipH="1">
            <a:off x="5703634" y="3954174"/>
            <a:ext cx="1008843" cy="304142"/>
          </a:xfrm>
          <a:prstGeom prst="rect">
            <a:avLst/>
          </a:prstGeom>
        </p:spPr>
      </p:pic>
      <p:sp>
        <p:nvSpPr>
          <p:cNvPr id="8" name="ZoneTexte 7">
            <a:extLst>
              <a:ext uri="{FF2B5EF4-FFF2-40B4-BE49-F238E27FC236}">
                <a16:creationId xmlns:a16="http://schemas.microsoft.com/office/drawing/2014/main" id="{EB9FD582-30BA-A808-2B51-CBB3E136D85C}"/>
              </a:ext>
            </a:extLst>
          </p:cNvPr>
          <p:cNvSpPr txBox="1"/>
          <p:nvPr/>
        </p:nvSpPr>
        <p:spPr>
          <a:xfrm>
            <a:off x="3682143" y="381000"/>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TIME RESIST </a:t>
            </a:r>
            <a:r>
              <a:rPr lang="fr-FR" sz="2400" kern="0" dirty="0">
                <a:solidFill>
                  <a:srgbClr val="3E3E3E"/>
                </a:solidFill>
                <a:latin typeface="KyivType Sans2" pitchFamily="2" charset="77"/>
              </a:rPr>
              <a:t>NUIT</a:t>
            </a:r>
            <a:endParaRPr kumimoji="0" lang="fr-FR" sz="2400" b="0" i="0" u="none" strike="noStrike" kern="0" cap="none" spc="0" normalizeH="0" baseline="0" noProof="0" dirty="0">
              <a:ln>
                <a:noFill/>
              </a:ln>
              <a:solidFill>
                <a:srgbClr val="3E3E3E"/>
              </a:solidFill>
              <a:effectLst/>
              <a:uLnTx/>
              <a:uFillTx/>
              <a:latin typeface="KyivType Sans2" pitchFamily="2" charset="77"/>
            </a:endParaRPr>
          </a:p>
        </p:txBody>
      </p:sp>
      <p:pic>
        <p:nvPicPr>
          <p:cNvPr id="6" name="Image 5" descr="Une image contenant art, cercle, motif, Graphique&#10;&#10;Description générée automatiquement">
            <a:extLst>
              <a:ext uri="{FF2B5EF4-FFF2-40B4-BE49-F238E27FC236}">
                <a16:creationId xmlns:a16="http://schemas.microsoft.com/office/drawing/2014/main" id="{70D7F256-17B1-D76C-4E83-04FE66C43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929" y="2757136"/>
            <a:ext cx="533599" cy="730958"/>
          </a:xfrm>
          <a:prstGeom prst="rect">
            <a:avLst/>
          </a:prstGeom>
        </p:spPr>
      </p:pic>
      <p:sp>
        <p:nvSpPr>
          <p:cNvPr id="13" name="Rectangle 12">
            <a:extLst>
              <a:ext uri="{FF2B5EF4-FFF2-40B4-BE49-F238E27FC236}">
                <a16:creationId xmlns:a16="http://schemas.microsoft.com/office/drawing/2014/main" id="{17D70E82-FA94-BD12-51F9-C110D8E48D62}"/>
              </a:ext>
            </a:extLst>
          </p:cNvPr>
          <p:cNvSpPr/>
          <p:nvPr/>
        </p:nvSpPr>
        <p:spPr>
          <a:xfrm rot="5400000">
            <a:off x="8947534" y="-41898"/>
            <a:ext cx="338552" cy="4808666"/>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BASE COMMUNE + :</a:t>
            </a:r>
          </a:p>
        </p:txBody>
      </p:sp>
    </p:spTree>
    <p:extLst>
      <p:ext uri="{BB962C8B-B14F-4D97-AF65-F5344CB8AC3E}">
        <p14:creationId xmlns:p14="http://schemas.microsoft.com/office/powerpoint/2010/main" val="40495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2"/>
          <a:srcRect l="16351" t="-1" r="6152" b="66892"/>
          <a:stretch/>
        </p:blipFill>
        <p:spPr>
          <a:xfrm>
            <a:off x="-30052" y="0"/>
            <a:ext cx="12222052" cy="6858000"/>
          </a:xfrm>
          <a:prstGeom prst="rect">
            <a:avLst/>
          </a:prstGeom>
        </p:spPr>
      </p:pic>
      <p:sp>
        <p:nvSpPr>
          <p:cNvPr id="25" name="TextBox 3">
            <a:extLst>
              <a:ext uri="{FF2B5EF4-FFF2-40B4-BE49-F238E27FC236}">
                <a16:creationId xmlns:a16="http://schemas.microsoft.com/office/drawing/2014/main" id="{3F62406D-256A-315A-028C-E5F21572C9A9}"/>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Recap</a:t>
            </a:r>
          </a:p>
        </p:txBody>
      </p:sp>
      <p:sp>
        <p:nvSpPr>
          <p:cNvPr id="2" name="Rectangle 1">
            <a:extLst>
              <a:ext uri="{FF2B5EF4-FFF2-40B4-BE49-F238E27FC236}">
                <a16:creationId xmlns:a16="http://schemas.microsoft.com/office/drawing/2014/main" id="{4FBEE210-7F0D-CDD6-D93D-359BC0546EFE}"/>
              </a:ext>
            </a:extLst>
          </p:cNvPr>
          <p:cNvSpPr/>
          <p:nvPr/>
        </p:nvSpPr>
        <p:spPr>
          <a:xfrm>
            <a:off x="6177886" y="2591400"/>
            <a:ext cx="4036408" cy="2047457"/>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tangle 2">
            <a:extLst>
              <a:ext uri="{FF2B5EF4-FFF2-40B4-BE49-F238E27FC236}">
                <a16:creationId xmlns:a16="http://schemas.microsoft.com/office/drawing/2014/main" id="{BD17943B-9550-BD26-EAB8-2599C13CF703}"/>
              </a:ext>
            </a:extLst>
          </p:cNvPr>
          <p:cNvSpPr/>
          <p:nvPr/>
        </p:nvSpPr>
        <p:spPr>
          <a:xfrm>
            <a:off x="2089769" y="2591400"/>
            <a:ext cx="4006232" cy="2047457"/>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42" descr="A black background with a circle in center&#10;&#10;AI-generated content may be incorrect.">
            <a:extLst>
              <a:ext uri="{FF2B5EF4-FFF2-40B4-BE49-F238E27FC236}">
                <a16:creationId xmlns:a16="http://schemas.microsoft.com/office/drawing/2014/main" id="{AF097294-2E4B-6C75-8113-FA6F8928AAB7}"/>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2248390" y="2054684"/>
            <a:ext cx="2999851" cy="3147084"/>
          </a:xfrm>
          <a:prstGeom prst="rect">
            <a:avLst/>
          </a:prstGeom>
        </p:spPr>
      </p:pic>
      <p:pic>
        <p:nvPicPr>
          <p:cNvPr id="5" name="Picture 44" descr="A moon and stars in a black background&#10;&#10;AI-generated content may be incorrect.">
            <a:extLst>
              <a:ext uri="{FF2B5EF4-FFF2-40B4-BE49-F238E27FC236}">
                <a16:creationId xmlns:a16="http://schemas.microsoft.com/office/drawing/2014/main" id="{C0ECFD0E-66BD-A12A-F713-642486F546F3}"/>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Lst>
          </a:blip>
          <a:stretch>
            <a:fillRect/>
          </a:stretch>
        </p:blipFill>
        <p:spPr>
          <a:xfrm>
            <a:off x="7169021" y="2066831"/>
            <a:ext cx="2943457" cy="3087921"/>
          </a:xfrm>
          <a:prstGeom prst="rect">
            <a:avLst/>
          </a:prstGeom>
        </p:spPr>
      </p:pic>
      <p:pic>
        <p:nvPicPr>
          <p:cNvPr id="6" name="Picture 15" descr="A close up of a container&#10;&#10;AI-generated content may be incorrect.">
            <a:extLst>
              <a:ext uri="{FF2B5EF4-FFF2-40B4-BE49-F238E27FC236}">
                <a16:creationId xmlns:a16="http://schemas.microsoft.com/office/drawing/2014/main" id="{42B315B7-F759-45F9-B80B-7D5F7F232A5D}"/>
              </a:ext>
            </a:extLst>
          </p:cNvPr>
          <p:cNvPicPr>
            <a:picLocks noChangeAspect="1"/>
          </p:cNvPicPr>
          <p:nvPr/>
        </p:nvPicPr>
        <p:blipFill>
          <a:blip r:embed="rId7"/>
          <a:stretch>
            <a:fillRect/>
          </a:stretch>
        </p:blipFill>
        <p:spPr>
          <a:xfrm>
            <a:off x="9452686" y="2451055"/>
            <a:ext cx="2091952" cy="2468283"/>
          </a:xfrm>
          <a:prstGeom prst="rect">
            <a:avLst/>
          </a:prstGeom>
        </p:spPr>
      </p:pic>
      <p:sp>
        <p:nvSpPr>
          <p:cNvPr id="8" name="TextBox 49">
            <a:extLst>
              <a:ext uri="{FF2B5EF4-FFF2-40B4-BE49-F238E27FC236}">
                <a16:creationId xmlns:a16="http://schemas.microsoft.com/office/drawing/2014/main" id="{D71024D4-5A71-0080-8AEA-C30A245E6E2B}"/>
              </a:ext>
            </a:extLst>
          </p:cNvPr>
          <p:cNvSpPr txBox="1"/>
          <p:nvPr/>
        </p:nvSpPr>
        <p:spPr>
          <a:xfrm>
            <a:off x="3205725" y="2880556"/>
            <a:ext cx="2762732" cy="1446550"/>
          </a:xfrm>
          <a:prstGeom prst="rect">
            <a:avLst/>
          </a:prstGeom>
          <a:noFill/>
        </p:spPr>
        <p:txBody>
          <a:bodyPr wrap="square">
            <a:spAutoFit/>
          </a:bodyPr>
          <a:lstStyle/>
          <a:p>
            <a:pPr algn="r">
              <a:lnSpc>
                <a:spcPct val="150000"/>
              </a:lnSpc>
            </a:pPr>
            <a:r>
              <a:rPr lang="en-US" sz="1200" dirty="0" err="1">
                <a:latin typeface="Roboto Light" panose="02000000000000000000" pitchFamily="2" charset="0"/>
                <a:ea typeface="Roboto Light" panose="02000000000000000000" pitchFamily="2" charset="0"/>
              </a:rPr>
              <a:t>Lisse</a:t>
            </a:r>
            <a:r>
              <a:rPr lang="en-US" sz="1200" dirty="0">
                <a:latin typeface="Roboto Light" panose="02000000000000000000" pitchFamily="2" charset="0"/>
                <a:ea typeface="Roboto Light" panose="02000000000000000000" pitchFamily="2" charset="0"/>
              </a:rPr>
              <a:t> et comble rides</a:t>
            </a:r>
          </a:p>
          <a:p>
            <a:pPr algn="r">
              <a:lnSpc>
                <a:spcPct val="150000"/>
              </a:lnSpc>
            </a:pPr>
            <a:r>
              <a:rPr lang="en-US" sz="1200" dirty="0" err="1">
                <a:latin typeface="Roboto Light" panose="02000000000000000000" pitchFamily="2" charset="0"/>
                <a:ea typeface="Roboto Light" panose="02000000000000000000" pitchFamily="2" charset="0"/>
              </a:rPr>
              <a:t>Protège</a:t>
            </a:r>
            <a:r>
              <a:rPr lang="en-US" sz="1200" dirty="0">
                <a:latin typeface="Roboto Light" panose="02000000000000000000" pitchFamily="2" charset="0"/>
                <a:ea typeface="Roboto Light" panose="02000000000000000000" pitchFamily="2" charset="0"/>
              </a:rPr>
              <a:t> du stress </a:t>
            </a:r>
            <a:r>
              <a:rPr lang="en-US" sz="1200" dirty="0" err="1">
                <a:latin typeface="Roboto Light" panose="02000000000000000000" pitchFamily="2" charset="0"/>
                <a:ea typeface="Roboto Light" panose="02000000000000000000" pitchFamily="2" charset="0"/>
              </a:rPr>
              <a:t>oxydatif</a:t>
            </a:r>
            <a:endParaRPr lang="en-US" sz="1200" dirty="0">
              <a:latin typeface="Roboto Light" panose="02000000000000000000" pitchFamily="2" charset="0"/>
              <a:ea typeface="Roboto Light" panose="02000000000000000000" pitchFamily="2" charset="0"/>
            </a:endParaRPr>
          </a:p>
          <a:p>
            <a:pPr algn="r">
              <a:lnSpc>
                <a:spcPct val="150000"/>
              </a:lnSpc>
            </a:pPr>
            <a:r>
              <a:rPr lang="en-US" sz="1200" dirty="0">
                <a:latin typeface="Roboto Light" panose="02000000000000000000" pitchFamily="2" charset="0"/>
                <a:ea typeface="Roboto Light" panose="02000000000000000000" pitchFamily="2" charset="0"/>
              </a:rPr>
              <a:t>Cellules </a:t>
            </a:r>
            <a:r>
              <a:rPr lang="en-US" sz="1200" dirty="0" err="1">
                <a:latin typeface="Roboto Light" panose="02000000000000000000" pitchFamily="2" charset="0"/>
                <a:ea typeface="Roboto Light" panose="02000000000000000000" pitchFamily="2" charset="0"/>
              </a:rPr>
              <a:t>souches</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végétales</a:t>
            </a:r>
            <a:endParaRPr lang="en-US" sz="1200" dirty="0">
              <a:latin typeface="Roboto Light" panose="02000000000000000000" pitchFamily="2" charset="0"/>
              <a:ea typeface="Roboto Light" panose="02000000000000000000" pitchFamily="2" charset="0"/>
            </a:endParaRPr>
          </a:p>
          <a:p>
            <a:pPr algn="r">
              <a:lnSpc>
                <a:spcPct val="150000"/>
              </a:lnSpc>
            </a:pPr>
            <a:r>
              <a:rPr lang="en-US" sz="1200" dirty="0">
                <a:latin typeface="Roboto Light" panose="02000000000000000000" pitchFamily="2" charset="0"/>
                <a:ea typeface="Roboto Light" panose="02000000000000000000" pitchFamily="2" charset="0"/>
              </a:rPr>
              <a:t>Texture velouté et </a:t>
            </a:r>
            <a:r>
              <a:rPr lang="en-US" sz="1200" dirty="0" err="1">
                <a:latin typeface="Roboto Light" panose="02000000000000000000" pitchFamily="2" charset="0"/>
                <a:ea typeface="Roboto Light" panose="02000000000000000000" pitchFamily="2" charset="0"/>
              </a:rPr>
              <a:t>soyeuse</a:t>
            </a:r>
            <a:endParaRPr lang="en-US" sz="1200" dirty="0">
              <a:latin typeface="Roboto Light" panose="02000000000000000000" pitchFamily="2" charset="0"/>
              <a:ea typeface="Roboto Light" panose="02000000000000000000" pitchFamily="2" charset="0"/>
            </a:endParaRPr>
          </a:p>
          <a:p>
            <a:pPr algn="r">
              <a:lnSpc>
                <a:spcPct val="150000"/>
              </a:lnSpc>
            </a:pPr>
            <a:r>
              <a:rPr lang="en-US" sz="1200" dirty="0">
                <a:latin typeface="Roboto Light" panose="02000000000000000000" pitchFamily="2" charset="0"/>
                <a:ea typeface="Roboto Light" panose="02000000000000000000" pitchFamily="2" charset="0"/>
              </a:rPr>
              <a:t>Peau </a:t>
            </a:r>
            <a:r>
              <a:rPr lang="en-US" sz="1200" dirty="0" err="1">
                <a:latin typeface="Roboto Light" panose="02000000000000000000" pitchFamily="2" charset="0"/>
                <a:ea typeface="Roboto Light" panose="02000000000000000000" pitchFamily="2" charset="0"/>
              </a:rPr>
              <a:t>repulpée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éclatante</a:t>
            </a:r>
            <a:endParaRPr lang="en-US" sz="1200" dirty="0">
              <a:latin typeface="Roboto Light" panose="02000000000000000000" pitchFamily="2" charset="0"/>
              <a:ea typeface="Roboto Light" panose="02000000000000000000" pitchFamily="2" charset="0"/>
            </a:endParaRPr>
          </a:p>
        </p:txBody>
      </p:sp>
      <p:sp>
        <p:nvSpPr>
          <p:cNvPr id="9" name="TextBox 50">
            <a:extLst>
              <a:ext uri="{FF2B5EF4-FFF2-40B4-BE49-F238E27FC236}">
                <a16:creationId xmlns:a16="http://schemas.microsoft.com/office/drawing/2014/main" id="{6CC538F6-A967-FC42-3BC3-A63B9146755B}"/>
              </a:ext>
            </a:extLst>
          </p:cNvPr>
          <p:cNvSpPr txBox="1"/>
          <p:nvPr/>
        </p:nvSpPr>
        <p:spPr>
          <a:xfrm>
            <a:off x="6177886" y="2885616"/>
            <a:ext cx="3030745" cy="1446550"/>
          </a:xfrm>
          <a:prstGeom prst="rect">
            <a:avLst/>
          </a:prstGeom>
          <a:noFill/>
        </p:spPr>
        <p:txBody>
          <a:bodyPr wrap="square">
            <a:spAutoFit/>
          </a:bodyPr>
          <a:lstStyle/>
          <a:p>
            <a:pPr>
              <a:lnSpc>
                <a:spcPct val="150000"/>
              </a:lnSpc>
            </a:pPr>
            <a:r>
              <a:rPr lang="en-US" sz="1200" dirty="0" err="1">
                <a:latin typeface="Roboto Light" panose="02000000000000000000" pitchFamily="2" charset="0"/>
                <a:ea typeface="Roboto Light" panose="02000000000000000000" pitchFamily="2" charset="0"/>
              </a:rPr>
              <a:t>Régénère</a:t>
            </a:r>
            <a:r>
              <a:rPr lang="en-US" sz="1200" dirty="0">
                <a:latin typeface="Roboto Light" panose="02000000000000000000" pitchFamily="2" charset="0"/>
                <a:ea typeface="Roboto Light" panose="02000000000000000000" pitchFamily="2" charset="0"/>
              </a:rPr>
              <a:t> et </a:t>
            </a:r>
            <a:r>
              <a:rPr lang="en-US" sz="1200" dirty="0" err="1">
                <a:latin typeface="Roboto Light" panose="02000000000000000000" pitchFamily="2" charset="0"/>
                <a:ea typeface="Roboto Light" panose="02000000000000000000" pitchFamily="2" charset="0"/>
              </a:rPr>
              <a:t>défatigue</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err="1">
                <a:latin typeface="Roboto Light" panose="02000000000000000000" pitchFamily="2" charset="0"/>
                <a:ea typeface="Roboto Light" panose="02000000000000000000" pitchFamily="2" charset="0"/>
              </a:rPr>
              <a:t>Stimule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renouvellement</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cellulaire</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a:latin typeface="Roboto Light" panose="02000000000000000000" pitchFamily="2" charset="0"/>
                <a:ea typeface="Roboto Light" panose="02000000000000000000" pitchFamily="2" charset="0"/>
              </a:rPr>
              <a:t>Extrait de </a:t>
            </a:r>
            <a:r>
              <a:rPr lang="en-US" sz="1200" dirty="0" err="1">
                <a:latin typeface="Roboto Light" panose="02000000000000000000" pitchFamily="2" charset="0"/>
                <a:ea typeface="Roboto Light" panose="02000000000000000000" pitchFamily="2" charset="0"/>
              </a:rPr>
              <a:t>wakamé</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sacha</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inchi</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a:latin typeface="Roboto Light" panose="02000000000000000000" pitchFamily="2" charset="0"/>
                <a:ea typeface="Roboto Light" panose="02000000000000000000" pitchFamily="2" charset="0"/>
              </a:rPr>
              <a:t>Texture </a:t>
            </a:r>
            <a:r>
              <a:rPr lang="en-US" sz="1200" dirty="0" err="1">
                <a:latin typeface="Roboto Light" panose="02000000000000000000" pitchFamily="2" charset="0"/>
                <a:ea typeface="Roboto Light" panose="02000000000000000000" pitchFamily="2" charset="0"/>
              </a:rPr>
              <a:t>enveloppante</a:t>
            </a:r>
            <a:r>
              <a:rPr lang="en-US" sz="1200" dirty="0">
                <a:latin typeface="Roboto Light" panose="02000000000000000000" pitchFamily="2" charset="0"/>
                <a:ea typeface="Roboto Light" panose="02000000000000000000" pitchFamily="2" charset="0"/>
              </a:rPr>
              <a:t> et </a:t>
            </a:r>
            <a:r>
              <a:rPr lang="en-US" sz="1200" dirty="0" err="1">
                <a:latin typeface="Roboto Light" panose="02000000000000000000" pitchFamily="2" charset="0"/>
                <a:ea typeface="Roboto Light" panose="02000000000000000000" pitchFamily="2" charset="0"/>
              </a:rPr>
              <a:t>confort</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a:latin typeface="Roboto Light" panose="02000000000000000000" pitchFamily="2" charset="0"/>
                <a:ea typeface="Roboto Light" panose="02000000000000000000" pitchFamily="2" charset="0"/>
              </a:rPr>
              <a:t>Peau </a:t>
            </a:r>
            <a:r>
              <a:rPr lang="en-US" sz="1200" dirty="0" err="1">
                <a:latin typeface="Roboto Light" panose="02000000000000000000" pitchFamily="2" charset="0"/>
                <a:ea typeface="Roboto Light" panose="02000000000000000000" pitchFamily="2" charset="0"/>
              </a:rPr>
              <a:t>reposée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rebondie</a:t>
            </a:r>
            <a:endParaRPr lang="en-US" sz="1200" dirty="0">
              <a:latin typeface="Roboto Light" panose="02000000000000000000" pitchFamily="2" charset="0"/>
              <a:ea typeface="Roboto Light" panose="02000000000000000000" pitchFamily="2" charset="0"/>
            </a:endParaRPr>
          </a:p>
        </p:txBody>
      </p:sp>
      <p:sp>
        <p:nvSpPr>
          <p:cNvPr id="10" name="TextBox 56">
            <a:extLst>
              <a:ext uri="{FF2B5EF4-FFF2-40B4-BE49-F238E27FC236}">
                <a16:creationId xmlns:a16="http://schemas.microsoft.com/office/drawing/2014/main" id="{93C9C0CD-0F6F-2602-AD7B-B080B4D107BB}"/>
              </a:ext>
            </a:extLst>
          </p:cNvPr>
          <p:cNvSpPr txBox="1"/>
          <p:nvPr/>
        </p:nvSpPr>
        <p:spPr>
          <a:xfrm>
            <a:off x="2747659" y="5018068"/>
            <a:ext cx="6688332" cy="523220"/>
          </a:xfrm>
          <a:prstGeom prst="rect">
            <a:avLst/>
          </a:prstGeom>
          <a:noFill/>
        </p:spPr>
        <p:txBody>
          <a:bodyPr wrap="square">
            <a:spAutoFit/>
          </a:bodyPr>
          <a:lstStyle/>
          <a:p>
            <a:pPr algn="ctr"/>
            <a:r>
              <a:rPr lang="en-US" sz="1400" dirty="0">
                <a:solidFill>
                  <a:schemeClr val="bg1"/>
                </a:solidFill>
                <a:latin typeface="Roboto Light" panose="02000000000000000000" pitchFamily="2" charset="0"/>
                <a:ea typeface="Roboto Light" panose="02000000000000000000" pitchFamily="2" charset="0"/>
              </a:rPr>
              <a:t>Duo anti-</a:t>
            </a:r>
            <a:r>
              <a:rPr lang="en-US" sz="1400" dirty="0" err="1">
                <a:solidFill>
                  <a:schemeClr val="bg1"/>
                </a:solidFill>
                <a:latin typeface="Roboto Light" panose="02000000000000000000" pitchFamily="2" charset="0"/>
                <a:ea typeface="Roboto Light" panose="02000000000000000000" pitchFamily="2" charset="0"/>
              </a:rPr>
              <a:t>âge</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avancé</a:t>
            </a:r>
            <a:r>
              <a:rPr lang="en-US" sz="1400" dirty="0">
                <a:solidFill>
                  <a:schemeClr val="bg1"/>
                </a:solidFill>
                <a:latin typeface="Roboto Light" panose="02000000000000000000" pitchFamily="2" charset="0"/>
                <a:ea typeface="Roboto Light" panose="02000000000000000000" pitchFamily="2" charset="0"/>
              </a:rPr>
              <a:t> : comble les rides profondes, stimulation </a:t>
            </a:r>
            <a:r>
              <a:rPr lang="en-US" sz="1400" dirty="0" err="1">
                <a:solidFill>
                  <a:schemeClr val="bg1"/>
                </a:solidFill>
                <a:latin typeface="Roboto Light" panose="02000000000000000000" pitchFamily="2" charset="0"/>
                <a:ea typeface="Roboto Light" panose="02000000000000000000" pitchFamily="2" charset="0"/>
              </a:rPr>
              <a:t>cellulaire</a:t>
            </a:r>
            <a:r>
              <a:rPr lang="en-US" sz="1400" dirty="0">
                <a:solidFill>
                  <a:schemeClr val="bg1"/>
                </a:solidFill>
                <a:latin typeface="Roboto Light" panose="02000000000000000000" pitchFamily="2" charset="0"/>
                <a:ea typeface="Roboto Light" panose="02000000000000000000" pitchFamily="2" charset="0"/>
              </a:rPr>
              <a:t> &amp; protection </a:t>
            </a:r>
            <a:r>
              <a:rPr lang="en-US" sz="1400" dirty="0" err="1">
                <a:solidFill>
                  <a:schemeClr val="bg1"/>
                </a:solidFill>
                <a:latin typeface="Roboto Light" panose="02000000000000000000" pitchFamily="2" charset="0"/>
                <a:ea typeface="Roboto Light" panose="02000000000000000000" pitchFamily="2" charset="0"/>
              </a:rPr>
              <a:t>antioxydante</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Formules</a:t>
            </a:r>
            <a:r>
              <a:rPr lang="en-US" sz="1400" dirty="0">
                <a:solidFill>
                  <a:schemeClr val="bg1"/>
                </a:solidFill>
                <a:latin typeface="Roboto Light" panose="02000000000000000000" pitchFamily="2" charset="0"/>
                <a:ea typeface="Roboto Light" panose="02000000000000000000" pitchFamily="2" charset="0"/>
              </a:rPr>
              <a:t> haute </a:t>
            </a:r>
            <a:r>
              <a:rPr lang="en-US" sz="1400" dirty="0" err="1">
                <a:solidFill>
                  <a:schemeClr val="bg1"/>
                </a:solidFill>
                <a:latin typeface="Roboto Light" panose="02000000000000000000" pitchFamily="2" charset="0"/>
                <a:ea typeface="Roboto Light" panose="02000000000000000000" pitchFamily="2" charset="0"/>
              </a:rPr>
              <a:t>technologie</a:t>
            </a:r>
            <a:r>
              <a:rPr lang="en-US" sz="1400" dirty="0">
                <a:solidFill>
                  <a:schemeClr val="bg1"/>
                </a:solidFill>
                <a:latin typeface="Roboto Light" panose="02000000000000000000" pitchFamily="2" charset="0"/>
                <a:ea typeface="Roboto Light" panose="02000000000000000000" pitchFamily="2" charset="0"/>
              </a:rPr>
              <a:t> pour </a:t>
            </a:r>
            <a:r>
              <a:rPr lang="en-US" sz="1400" dirty="0" err="1">
                <a:solidFill>
                  <a:schemeClr val="bg1"/>
                </a:solidFill>
                <a:latin typeface="Roboto Light" panose="02000000000000000000" pitchFamily="2" charset="0"/>
                <a:ea typeface="Roboto Light" panose="02000000000000000000" pitchFamily="2" charset="0"/>
              </a:rPr>
              <a:t>une</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peau</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régénérée</a:t>
            </a:r>
            <a:r>
              <a:rPr lang="en-US" sz="1400" dirty="0">
                <a:solidFill>
                  <a:schemeClr val="bg1"/>
                </a:solidFill>
                <a:latin typeface="Roboto Light" panose="02000000000000000000" pitchFamily="2" charset="0"/>
                <a:ea typeface="Roboto Light" panose="02000000000000000000" pitchFamily="2" charset="0"/>
              </a:rPr>
              <a:t>.</a:t>
            </a:r>
          </a:p>
        </p:txBody>
      </p:sp>
      <p:sp>
        <p:nvSpPr>
          <p:cNvPr id="11" name="Rectangle 10">
            <a:extLst>
              <a:ext uri="{FF2B5EF4-FFF2-40B4-BE49-F238E27FC236}">
                <a16:creationId xmlns:a16="http://schemas.microsoft.com/office/drawing/2014/main" id="{72307133-6921-2BC7-D4E9-4578C91DDBF9}"/>
              </a:ext>
            </a:extLst>
          </p:cNvPr>
          <p:cNvSpPr/>
          <p:nvPr/>
        </p:nvSpPr>
        <p:spPr>
          <a:xfrm>
            <a:off x="2747659" y="4951626"/>
            <a:ext cx="6688332" cy="7010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7" descr="A close-up of a cream container&#10;&#10;AI-generated content may be incorrect.">
            <a:extLst>
              <a:ext uri="{FF2B5EF4-FFF2-40B4-BE49-F238E27FC236}">
                <a16:creationId xmlns:a16="http://schemas.microsoft.com/office/drawing/2014/main" id="{B8A5B2DC-FD7F-37FC-05DC-10F5D4C8D697}"/>
              </a:ext>
            </a:extLst>
          </p:cNvPr>
          <p:cNvPicPr>
            <a:picLocks noChangeAspect="1"/>
          </p:cNvPicPr>
          <p:nvPr/>
        </p:nvPicPr>
        <p:blipFill rotWithShape="1">
          <a:blip r:embed="rId8"/>
          <a:srcRect l="20598" t="50187" r="24139"/>
          <a:stretch/>
        </p:blipFill>
        <p:spPr>
          <a:xfrm>
            <a:off x="656792" y="2358066"/>
            <a:ext cx="2208006" cy="2988076"/>
          </a:xfrm>
          <a:prstGeom prst="rect">
            <a:avLst/>
          </a:prstGeom>
        </p:spPr>
      </p:pic>
    </p:spTree>
    <p:extLst>
      <p:ext uri="{BB962C8B-B14F-4D97-AF65-F5344CB8AC3E}">
        <p14:creationId xmlns:p14="http://schemas.microsoft.com/office/powerpoint/2010/main" val="74064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7019810-661C-5289-685E-92475FCA58E3}"/>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Rythme CIRCADIEN</a:t>
            </a:r>
            <a:br>
              <a:rPr lang="fr-FR" sz="2800" dirty="0">
                <a:latin typeface="KyivType Sans2" panose="00000500000000000000" pitchFamily="50" charset="0"/>
              </a:rPr>
            </a:br>
            <a:r>
              <a:rPr lang="fr-FR" sz="2800" dirty="0">
                <a:latin typeface="KyivType Sans2" panose="00000500000000000000" pitchFamily="50" charset="0"/>
              </a:rPr>
              <a:t>Un cycle Biologique Fondamental</a:t>
            </a:r>
          </a:p>
        </p:txBody>
      </p:sp>
      <p:pic>
        <p:nvPicPr>
          <p:cNvPr id="2" name="Image 1" descr="Une image contenant Police, Graphique, écriture manuscrite, symbole&#10;&#10;Description générée automatiquement">
            <a:extLst>
              <a:ext uri="{FF2B5EF4-FFF2-40B4-BE49-F238E27FC236}">
                <a16:creationId xmlns:a16="http://schemas.microsoft.com/office/drawing/2014/main" id="{AAEB0456-36C1-59E6-00FE-CBB6DE3690AD}"/>
              </a:ext>
            </a:extLst>
          </p:cNvPr>
          <p:cNvPicPr>
            <a:picLocks noChangeAspect="1"/>
          </p:cNvPicPr>
          <p:nvPr/>
        </p:nvPicPr>
        <p:blipFill rotWithShape="1">
          <a:blip r:embed="rId3">
            <a:extLst>
              <a:ext uri="{28A0092B-C50C-407E-A947-70E740481C1C}">
                <a14:useLocalDpi xmlns:a14="http://schemas.microsoft.com/office/drawing/2010/main" val="0"/>
              </a:ext>
            </a:extLst>
          </a:blip>
          <a:srcRect l="78255" t="-2754" r="-863" b="2754"/>
          <a:stretch/>
        </p:blipFill>
        <p:spPr>
          <a:xfrm rot="12493438">
            <a:off x="4551366" y="3127406"/>
            <a:ext cx="3089266" cy="3378714"/>
          </a:xfrm>
          <a:prstGeom prst="rect">
            <a:avLst/>
          </a:prstGeom>
        </p:spPr>
      </p:pic>
      <p:sp>
        <p:nvSpPr>
          <p:cNvPr id="4" name="Rectangle 3">
            <a:extLst>
              <a:ext uri="{FF2B5EF4-FFF2-40B4-BE49-F238E27FC236}">
                <a16:creationId xmlns:a16="http://schemas.microsoft.com/office/drawing/2014/main" id="{8A1FE610-00A9-8447-F7FB-25F222BB3961}"/>
              </a:ext>
            </a:extLst>
          </p:cNvPr>
          <p:cNvSpPr/>
          <p:nvPr/>
        </p:nvSpPr>
        <p:spPr>
          <a:xfrm>
            <a:off x="0" y="1669281"/>
            <a:ext cx="12192000" cy="584775"/>
          </a:xfrm>
          <a:prstGeom prst="rect">
            <a:avLst/>
          </a:prstGeom>
        </p:spPr>
        <p:txBody>
          <a:bodyPr wrap="square">
            <a:spAutoFit/>
          </a:bodyPr>
          <a:lstStyle/>
          <a:p>
            <a:pPr algn="ctr"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rythme Circadien </a:t>
            </a:r>
            <a:r>
              <a:rPr lang="fr-FR" sz="1600" dirty="0">
                <a:solidFill>
                  <a:prstClr val="black">
                    <a:lumMod val="75000"/>
                    <a:lumOff val="25000"/>
                  </a:prstClr>
                </a:solidFill>
                <a:latin typeface="Roboto Light" panose="02000000000000000000" pitchFamily="2" charset="0"/>
                <a:ea typeface="Roboto Light" panose="02000000000000000000" pitchFamily="2" charset="0"/>
              </a:rPr>
              <a:t>régule les fonctions biologiques du corps sur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24 heures</a:t>
            </a:r>
            <a:r>
              <a:rPr lang="fr-FR" sz="1600" dirty="0">
                <a:solidFill>
                  <a:prstClr val="black">
                    <a:lumMod val="75000"/>
                    <a:lumOff val="25000"/>
                  </a:prstClr>
                </a:solidFill>
                <a:latin typeface="Roboto Light" panose="02000000000000000000" pitchFamily="2" charset="0"/>
                <a:ea typeface="Roboto Light" panose="02000000000000000000" pitchFamily="2" charset="0"/>
              </a:rPr>
              <a:t>, influencé par l’alternance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jour/nuit</a:t>
            </a:r>
            <a:r>
              <a:rPr lang="fr-FR" sz="1600" dirty="0">
                <a:solidFill>
                  <a:prstClr val="black">
                    <a:lumMod val="75000"/>
                    <a:lumOff val="25000"/>
                  </a:prstClr>
                </a:solidFill>
                <a:latin typeface="Roboto Light" panose="02000000000000000000" pitchFamily="2" charset="0"/>
                <a:ea typeface="Roboto Light" panose="02000000000000000000" pitchFamily="2" charset="0"/>
              </a:rPr>
              <a:t>.</a:t>
            </a:r>
            <a:br>
              <a:rPr lang="fr-FR" sz="1600" dirty="0">
                <a:solidFill>
                  <a:prstClr val="black">
                    <a:lumMod val="75000"/>
                    <a:lumOff val="25000"/>
                  </a:prstClr>
                </a:solidFill>
                <a:latin typeface="Roboto Light" panose="02000000000000000000" pitchFamily="2" charset="0"/>
                <a:ea typeface="Roboto Light" panose="02000000000000000000" pitchFamily="2" charset="0"/>
              </a:rPr>
            </a:br>
            <a:endParaRPr lang="fr-FR" sz="1600"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E7B1AC42-E69F-239B-AAF6-27ACC4541712}"/>
              </a:ext>
            </a:extLst>
          </p:cNvPr>
          <p:cNvSpPr/>
          <p:nvPr/>
        </p:nvSpPr>
        <p:spPr>
          <a:xfrm>
            <a:off x="1227852" y="3801100"/>
            <a:ext cx="3026095" cy="1354217"/>
          </a:xfrm>
          <a:prstGeom prst="rect">
            <a:avLst/>
          </a:prstGeom>
          <a:solidFill>
            <a:srgbClr val="DCD7FA">
              <a:alpha val="24000"/>
            </a:srgbClr>
          </a:solidFill>
          <a:ln w="3175">
            <a:noFill/>
          </a:ln>
        </p:spPr>
        <p:txBody>
          <a:bodyPr wrap="square" rtlCol="0">
            <a:spAutoFit/>
          </a:bodyPr>
          <a:lstStyle/>
          <a:p>
            <a:pPr algn="ctr"/>
            <a:r>
              <a:rPr lang="fr-FR" b="1" dirty="0">
                <a:latin typeface="Roboto Light" panose="02000000000000000000" pitchFamily="2" charset="0"/>
                <a:ea typeface="Roboto Light" panose="02000000000000000000" pitchFamily="2" charset="0"/>
                <a:cs typeface="Roboto Light" panose="02000000000000000000" pitchFamily="2" charset="0"/>
              </a:rPr>
              <a:t>Journée</a:t>
            </a:r>
          </a:p>
          <a:p>
            <a:pPr algn="ctr"/>
            <a:r>
              <a:rPr lang="fr-FR" sz="900" dirty="0">
                <a:latin typeface="Roboto Light" panose="02000000000000000000" pitchFamily="2" charset="0"/>
                <a:ea typeface="Roboto Light" panose="02000000000000000000" pitchFamily="2" charset="0"/>
                <a:cs typeface="Roboto Light" panose="02000000000000000000" pitchFamily="2" charset="0"/>
              </a:rPr>
              <a:t> </a:t>
            </a:r>
          </a:p>
          <a:p>
            <a:pPr algn="ctr"/>
            <a:r>
              <a:rPr lang="fr-FR" dirty="0">
                <a:latin typeface="Roboto Light" panose="02000000000000000000" pitchFamily="2" charset="0"/>
                <a:ea typeface="Roboto Light" panose="02000000000000000000" pitchFamily="2" charset="0"/>
                <a:cs typeface="Roboto Light" panose="02000000000000000000" pitchFamily="2" charset="0"/>
              </a:rPr>
              <a:t>→ Protection contre les agressions extérieures (UV, pollution, stress oxydatif).</a:t>
            </a:r>
          </a:p>
        </p:txBody>
      </p:sp>
      <p:sp>
        <p:nvSpPr>
          <p:cNvPr id="7" name="Rectangle 6">
            <a:extLst>
              <a:ext uri="{FF2B5EF4-FFF2-40B4-BE49-F238E27FC236}">
                <a16:creationId xmlns:a16="http://schemas.microsoft.com/office/drawing/2014/main" id="{8F47E0D6-B84D-5E10-5389-C4BE1B2B0784}"/>
              </a:ext>
            </a:extLst>
          </p:cNvPr>
          <p:cNvSpPr/>
          <p:nvPr/>
        </p:nvSpPr>
        <p:spPr>
          <a:xfrm>
            <a:off x="7938055" y="3801099"/>
            <a:ext cx="3026095" cy="1061829"/>
          </a:xfrm>
          <a:prstGeom prst="rect">
            <a:avLst/>
          </a:prstGeom>
          <a:solidFill>
            <a:srgbClr val="DCD7FA">
              <a:alpha val="24000"/>
            </a:srgbClr>
          </a:solidFill>
          <a:ln w="3175">
            <a:noFill/>
          </a:ln>
        </p:spPr>
        <p:txBody>
          <a:bodyPr wrap="square" rtlCol="0">
            <a:spAutoFit/>
          </a:bodyPr>
          <a:lstStyle/>
          <a:p>
            <a:pPr algn="ctr"/>
            <a:r>
              <a:rPr lang="fr-FR" b="1" dirty="0">
                <a:latin typeface="Roboto Light" panose="02000000000000000000" pitchFamily="2" charset="0"/>
                <a:ea typeface="Roboto Light" panose="02000000000000000000" pitchFamily="2" charset="0"/>
                <a:cs typeface="Roboto Light" panose="02000000000000000000" pitchFamily="2" charset="0"/>
              </a:rPr>
              <a:t>Nuit</a:t>
            </a:r>
          </a:p>
          <a:p>
            <a:pPr algn="ctr"/>
            <a:r>
              <a:rPr lang="fr-FR" sz="900" dirty="0">
                <a:latin typeface="Roboto Light" panose="02000000000000000000" pitchFamily="2" charset="0"/>
                <a:ea typeface="Roboto Light" panose="02000000000000000000" pitchFamily="2" charset="0"/>
                <a:cs typeface="Roboto Light" panose="02000000000000000000" pitchFamily="2" charset="0"/>
              </a:rPr>
              <a:t> </a:t>
            </a:r>
          </a:p>
          <a:p>
            <a:pPr algn="ctr"/>
            <a:r>
              <a:rPr lang="fr-FR" dirty="0">
                <a:latin typeface="Roboto Light" panose="02000000000000000000" pitchFamily="2" charset="0"/>
                <a:ea typeface="Roboto Light" panose="02000000000000000000" pitchFamily="2" charset="0"/>
                <a:cs typeface="Roboto Light" panose="02000000000000000000" pitchFamily="2" charset="0"/>
              </a:rPr>
              <a:t>→ Phase de </a:t>
            </a:r>
            <a:r>
              <a:rPr lang="fr-FR" b="1" dirty="0">
                <a:latin typeface="Roboto Light" panose="02000000000000000000" pitchFamily="2" charset="0"/>
                <a:ea typeface="Roboto Light" panose="02000000000000000000" pitchFamily="2" charset="0"/>
                <a:cs typeface="Roboto Light" panose="02000000000000000000" pitchFamily="2" charset="0"/>
              </a:rPr>
              <a:t>réparation et de régénération</a:t>
            </a:r>
            <a:r>
              <a:rPr lang="fr-FR" dirty="0">
                <a:latin typeface="Roboto Light" panose="02000000000000000000" pitchFamily="2" charset="0"/>
                <a:ea typeface="Roboto Light" panose="02000000000000000000" pitchFamily="2" charset="0"/>
                <a:cs typeface="Roboto Light" panose="02000000000000000000" pitchFamily="2" charset="0"/>
              </a:rPr>
              <a:t> cutanée.</a:t>
            </a:r>
          </a:p>
        </p:txBody>
      </p:sp>
    </p:spTree>
    <p:extLst>
      <p:ext uri="{BB962C8B-B14F-4D97-AF65-F5344CB8AC3E}">
        <p14:creationId xmlns:p14="http://schemas.microsoft.com/office/powerpoint/2010/main" val="3395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SERUM C20</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E5400C13-37E9-3087-6E22-F6563E2CB97A}"/>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Intensif</a:t>
            </a:r>
          </a:p>
        </p:txBody>
      </p:sp>
      <p:pic>
        <p:nvPicPr>
          <p:cNvPr id="3" name="Image 2" descr="Une image contenant bouteille, intérieur, orange&#10;&#10;Description générée automatiquement">
            <a:extLst>
              <a:ext uri="{FF2B5EF4-FFF2-40B4-BE49-F238E27FC236}">
                <a16:creationId xmlns:a16="http://schemas.microsoft.com/office/drawing/2014/main" id="{D597B114-D879-B9DD-896E-E7D0611D7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53" y="699551"/>
            <a:ext cx="4840941" cy="6050872"/>
          </a:xfrm>
          <a:prstGeom prst="rect">
            <a:avLst/>
          </a:prstGeom>
        </p:spPr>
      </p:pic>
    </p:spTree>
    <p:extLst>
      <p:ext uri="{BB962C8B-B14F-4D97-AF65-F5344CB8AC3E}">
        <p14:creationId xmlns:p14="http://schemas.microsoft.com/office/powerpoint/2010/main" val="553361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016D98C-4F1D-18A6-0ABC-38A823253C7E}"/>
              </a:ext>
            </a:extLst>
          </p:cNvPr>
          <p:cNvSpPr txBox="1"/>
          <p:nvPr/>
        </p:nvSpPr>
        <p:spPr>
          <a:xfrm>
            <a:off x="2654085" y="990600"/>
            <a:ext cx="688383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Focus sur la mélanogénèse</a:t>
            </a:r>
          </a:p>
        </p:txBody>
      </p:sp>
      <p:sp>
        <p:nvSpPr>
          <p:cNvPr id="9" name="ZoneTexte 8">
            <a:extLst>
              <a:ext uri="{FF2B5EF4-FFF2-40B4-BE49-F238E27FC236}">
                <a16:creationId xmlns:a16="http://schemas.microsoft.com/office/drawing/2014/main" id="{6032EFBD-E99F-D55E-F34A-F3C5A67A8745}"/>
              </a:ext>
            </a:extLst>
          </p:cNvPr>
          <p:cNvSpPr txBox="1"/>
          <p:nvPr/>
        </p:nvSpPr>
        <p:spPr>
          <a:xfrm>
            <a:off x="2139227" y="330927"/>
            <a:ext cx="7744264" cy="584775"/>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sz="2400" b="0" i="0" u="none" strike="noStrike" kern="0" cap="none" spc="0" normalizeH="0" baseline="0">
                <a:ln>
                  <a:noFill/>
                </a:ln>
                <a:solidFill>
                  <a:srgbClr val="3E3E3E"/>
                </a:solidFill>
                <a:effectLst/>
                <a:uLnTx/>
                <a:uFillTx/>
                <a:latin typeface="KyivType Sans2" pitchFamily="2" charset="77"/>
              </a:defRPr>
            </a:lvl1pPr>
          </a:lstStyle>
          <a:p>
            <a:r>
              <a:rPr lang="fr-FR" dirty="0"/>
              <a:t>SERUM C20</a:t>
            </a:r>
          </a:p>
        </p:txBody>
      </p:sp>
      <p:sp>
        <p:nvSpPr>
          <p:cNvPr id="11" name="ZoneTexte 10">
            <a:extLst>
              <a:ext uri="{FF2B5EF4-FFF2-40B4-BE49-F238E27FC236}">
                <a16:creationId xmlns:a16="http://schemas.microsoft.com/office/drawing/2014/main" id="{69C7DA46-1B8C-C55D-7037-CE4301545B69}"/>
              </a:ext>
            </a:extLst>
          </p:cNvPr>
          <p:cNvSpPr txBox="1"/>
          <p:nvPr/>
        </p:nvSpPr>
        <p:spPr>
          <a:xfrm>
            <a:off x="914915" y="1726697"/>
            <a:ext cx="10362170" cy="1323439"/>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La mélanogénèse est le processus complexe par lequel la mélanine pigmentaire est produite dans les mélanosomes par les mélanocytes.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Il existe 2 types de mélanine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Eumélanine : </a:t>
            </a:r>
            <a:r>
              <a:rPr kumimoji="0" lang="fr-FR" sz="1600"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Gros pigments noir-marron et sont responsables des teintes foncées.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Phéomélanine : </a:t>
            </a:r>
            <a:r>
              <a:rPr kumimoji="0" lang="fr-FR" sz="1600"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Petits pigments jaune orangé et sont responsables des teintes claires.</a:t>
            </a:r>
            <a:endPar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3" name="ZoneTexte 12">
            <a:extLst>
              <a:ext uri="{FF2B5EF4-FFF2-40B4-BE49-F238E27FC236}">
                <a16:creationId xmlns:a16="http://schemas.microsoft.com/office/drawing/2014/main" id="{138A6632-D13E-8244-A833-4560E56F5D7D}"/>
              </a:ext>
            </a:extLst>
          </p:cNvPr>
          <p:cNvSpPr txBox="1"/>
          <p:nvPr/>
        </p:nvSpPr>
        <p:spPr>
          <a:xfrm>
            <a:off x="914915" y="3719868"/>
            <a:ext cx="4804601" cy="18466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Ce processus peut se dérégler sous l’influence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de nombreux facteurs :</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Exposition aux UV</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Bouleversements hormonaux</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Vieillissement cutané</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endParaRPr>
          </a:p>
        </p:txBody>
      </p:sp>
      <p:sp>
        <p:nvSpPr>
          <p:cNvPr id="2" name="AutoShape 2">
            <a:extLst>
              <a:ext uri="{FF2B5EF4-FFF2-40B4-BE49-F238E27FC236}">
                <a16:creationId xmlns:a16="http://schemas.microsoft.com/office/drawing/2014/main" id="{D315C30E-3327-4763-5701-4A7B359F0609}"/>
              </a:ext>
            </a:extLst>
          </p:cNvPr>
          <p:cNvSpPr>
            <a:spLocks noChangeAspect="1" noChangeArrowheads="1"/>
          </p:cNvSpPr>
          <p:nvPr/>
        </p:nvSpPr>
        <p:spPr bwMode="auto">
          <a:xfrm>
            <a:off x="-3710752" y="2066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pic>
        <p:nvPicPr>
          <p:cNvPr id="10" name="Image 9" descr="Une image contenant art, main, harpe&#10;&#10;Description générée automatiquement">
            <a:extLst>
              <a:ext uri="{FF2B5EF4-FFF2-40B4-BE49-F238E27FC236}">
                <a16:creationId xmlns:a16="http://schemas.microsoft.com/office/drawing/2014/main" id="{A0C02011-138E-41BC-773D-F9D97056D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773" y="2752725"/>
            <a:ext cx="4504049" cy="4105275"/>
          </a:xfrm>
          <a:prstGeom prst="rect">
            <a:avLst/>
          </a:prstGeom>
        </p:spPr>
      </p:pic>
      <p:sp>
        <p:nvSpPr>
          <p:cNvPr id="14" name="ZoneTexte 13">
            <a:extLst>
              <a:ext uri="{FF2B5EF4-FFF2-40B4-BE49-F238E27FC236}">
                <a16:creationId xmlns:a16="http://schemas.microsoft.com/office/drawing/2014/main" id="{2FD89E1A-ACAD-347A-05AC-9F3290AA071B}"/>
              </a:ext>
            </a:extLst>
          </p:cNvPr>
          <p:cNvSpPr txBox="1"/>
          <p:nvPr/>
        </p:nvSpPr>
        <p:spPr>
          <a:xfrm>
            <a:off x="10536098" y="5289528"/>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Noyau</a:t>
            </a:r>
          </a:p>
        </p:txBody>
      </p:sp>
      <p:sp>
        <p:nvSpPr>
          <p:cNvPr id="15" name="ZoneTexte 14">
            <a:extLst>
              <a:ext uri="{FF2B5EF4-FFF2-40B4-BE49-F238E27FC236}">
                <a16:creationId xmlns:a16="http://schemas.microsoft.com/office/drawing/2014/main" id="{038E65FC-EFB7-0E8E-5FCE-D9DEE2FA20E7}"/>
              </a:ext>
            </a:extLst>
          </p:cNvPr>
          <p:cNvSpPr txBox="1"/>
          <p:nvPr/>
        </p:nvSpPr>
        <p:spPr>
          <a:xfrm>
            <a:off x="7973073" y="6124808"/>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Mitochondrie</a:t>
            </a:r>
          </a:p>
        </p:txBody>
      </p:sp>
      <p:sp>
        <p:nvSpPr>
          <p:cNvPr id="16" name="ZoneTexte 15">
            <a:extLst>
              <a:ext uri="{FF2B5EF4-FFF2-40B4-BE49-F238E27FC236}">
                <a16:creationId xmlns:a16="http://schemas.microsoft.com/office/drawing/2014/main" id="{1616D734-2BC5-C0C2-B888-2A99EEFEA13E}"/>
              </a:ext>
            </a:extLst>
          </p:cNvPr>
          <p:cNvSpPr txBox="1"/>
          <p:nvPr/>
        </p:nvSpPr>
        <p:spPr>
          <a:xfrm>
            <a:off x="10439400" y="5873843"/>
            <a:ext cx="1752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Réticulum endoplasmique</a:t>
            </a:r>
          </a:p>
        </p:txBody>
      </p:sp>
      <p:sp>
        <p:nvSpPr>
          <p:cNvPr id="17" name="ZoneTexte 16">
            <a:extLst>
              <a:ext uri="{FF2B5EF4-FFF2-40B4-BE49-F238E27FC236}">
                <a16:creationId xmlns:a16="http://schemas.microsoft.com/office/drawing/2014/main" id="{C33662C0-BDF7-90B7-C67F-411C13EEA2FE}"/>
              </a:ext>
            </a:extLst>
          </p:cNvPr>
          <p:cNvSpPr txBox="1"/>
          <p:nvPr/>
        </p:nvSpPr>
        <p:spPr>
          <a:xfrm>
            <a:off x="7429767" y="5686408"/>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Appareil de Golgi</a:t>
            </a:r>
          </a:p>
        </p:txBody>
      </p:sp>
      <p:sp>
        <p:nvSpPr>
          <p:cNvPr id="18" name="ZoneTexte 17">
            <a:extLst>
              <a:ext uri="{FF2B5EF4-FFF2-40B4-BE49-F238E27FC236}">
                <a16:creationId xmlns:a16="http://schemas.microsoft.com/office/drawing/2014/main" id="{6A6164A1-47BB-194C-9692-8C7DD300A6A8}"/>
              </a:ext>
            </a:extLst>
          </p:cNvPr>
          <p:cNvSpPr txBox="1"/>
          <p:nvPr/>
        </p:nvSpPr>
        <p:spPr>
          <a:xfrm>
            <a:off x="7321773" y="5186920"/>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Mélanosome</a:t>
            </a:r>
          </a:p>
        </p:txBody>
      </p:sp>
      <p:sp>
        <p:nvSpPr>
          <p:cNvPr id="19" name="ZoneTexte 18">
            <a:extLst>
              <a:ext uri="{FF2B5EF4-FFF2-40B4-BE49-F238E27FC236}">
                <a16:creationId xmlns:a16="http://schemas.microsoft.com/office/drawing/2014/main" id="{AE6003D1-3881-72D4-0AE8-393DC498D57E}"/>
              </a:ext>
            </a:extLst>
          </p:cNvPr>
          <p:cNvSpPr txBox="1"/>
          <p:nvPr/>
        </p:nvSpPr>
        <p:spPr>
          <a:xfrm>
            <a:off x="10073222" y="3594497"/>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Dendrites</a:t>
            </a:r>
          </a:p>
        </p:txBody>
      </p:sp>
      <p:sp>
        <p:nvSpPr>
          <p:cNvPr id="20" name="ZoneTexte 19">
            <a:extLst>
              <a:ext uri="{FF2B5EF4-FFF2-40B4-BE49-F238E27FC236}">
                <a16:creationId xmlns:a16="http://schemas.microsoft.com/office/drawing/2014/main" id="{55F290BF-E0D2-BAC7-2615-E26DA1D5DF79}"/>
              </a:ext>
            </a:extLst>
          </p:cNvPr>
          <p:cNvSpPr txBox="1"/>
          <p:nvPr/>
        </p:nvSpPr>
        <p:spPr>
          <a:xfrm>
            <a:off x="6230675" y="3948266"/>
            <a:ext cx="21821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Transfert du mélanosome vers les kératinocytes</a:t>
            </a:r>
          </a:p>
        </p:txBody>
      </p:sp>
      <p:cxnSp>
        <p:nvCxnSpPr>
          <p:cNvPr id="22" name="Connecteur droit avec flèche 21">
            <a:extLst>
              <a:ext uri="{FF2B5EF4-FFF2-40B4-BE49-F238E27FC236}">
                <a16:creationId xmlns:a16="http://schemas.microsoft.com/office/drawing/2014/main" id="{BE931176-D959-FCDB-36F0-E2507263D161}"/>
              </a:ext>
            </a:extLst>
          </p:cNvPr>
          <p:cNvCxnSpPr/>
          <p:nvPr/>
        </p:nvCxnSpPr>
        <p:spPr>
          <a:xfrm flipH="1" flipV="1">
            <a:off x="7543800" y="4495800"/>
            <a:ext cx="15240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32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1CC0F-AF12-7827-F80D-6754E5614F87}"/>
              </a:ext>
            </a:extLst>
          </p:cNvPr>
          <p:cNvSpPr/>
          <p:nvPr/>
        </p:nvSpPr>
        <p:spPr>
          <a:xfrm>
            <a:off x="6724650" y="1431251"/>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20% DE VITAMINE C STABLE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Anti-âge, éclat, unifiant</a:t>
            </a:r>
          </a:p>
        </p:txBody>
      </p:sp>
      <p:sp>
        <p:nvSpPr>
          <p:cNvPr id="4" name="Rectangle 3">
            <a:extLst>
              <a:ext uri="{FF2B5EF4-FFF2-40B4-BE49-F238E27FC236}">
                <a16:creationId xmlns:a16="http://schemas.microsoft.com/office/drawing/2014/main" id="{6C9A40FC-2220-B562-666C-399AE498D49E}"/>
              </a:ext>
            </a:extLst>
          </p:cNvPr>
          <p:cNvSpPr/>
          <p:nvPr/>
        </p:nvSpPr>
        <p:spPr>
          <a:xfrm>
            <a:off x="6724650" y="238652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CELLULES NATIVES DE CURCUMA</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Anti-âge, tonifiant</a:t>
            </a:r>
          </a:p>
        </p:txBody>
      </p:sp>
      <p:sp>
        <p:nvSpPr>
          <p:cNvPr id="5" name="Rectangle 4">
            <a:extLst>
              <a:ext uri="{FF2B5EF4-FFF2-40B4-BE49-F238E27FC236}">
                <a16:creationId xmlns:a16="http://schemas.microsoft.com/office/drawing/2014/main" id="{8612A1B9-B1D1-3DFC-F142-A02456388C74}"/>
              </a:ext>
            </a:extLst>
          </p:cNvPr>
          <p:cNvSpPr/>
          <p:nvPr/>
        </p:nvSpPr>
        <p:spPr>
          <a:xfrm>
            <a:off x="6724650" y="3302982"/>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CELLULES NATIVES DE GRENADE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Eclat, </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anti-tache</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6" name="ZoneTexte 5">
            <a:extLst>
              <a:ext uri="{FF2B5EF4-FFF2-40B4-BE49-F238E27FC236}">
                <a16:creationId xmlns:a16="http://schemas.microsoft.com/office/drawing/2014/main" id="{3E6792B7-94BC-D922-2288-4FC7B189349D}"/>
              </a:ext>
            </a:extLst>
          </p:cNvPr>
          <p:cNvSpPr txBox="1"/>
          <p:nvPr/>
        </p:nvSpPr>
        <p:spPr>
          <a:xfrm>
            <a:off x="2450667" y="363876"/>
            <a:ext cx="729066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SERUM C20</a:t>
            </a:r>
          </a:p>
        </p:txBody>
      </p:sp>
      <p:sp>
        <p:nvSpPr>
          <p:cNvPr id="7" name="Rectangle 6">
            <a:extLst>
              <a:ext uri="{FF2B5EF4-FFF2-40B4-BE49-F238E27FC236}">
                <a16:creationId xmlns:a16="http://schemas.microsoft.com/office/drawing/2014/main" id="{6269D686-3C19-26D8-B97F-88C279EF3187}"/>
              </a:ext>
            </a:extLst>
          </p:cNvPr>
          <p:cNvSpPr/>
          <p:nvPr/>
        </p:nvSpPr>
        <p:spPr>
          <a:xfrm>
            <a:off x="3798487" y="909738"/>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Anti-âge, éclat, unifiant.</a:t>
            </a:r>
          </a:p>
        </p:txBody>
      </p:sp>
      <p:sp>
        <p:nvSpPr>
          <p:cNvPr id="8" name="Rectangle 7">
            <a:extLst>
              <a:ext uri="{FF2B5EF4-FFF2-40B4-BE49-F238E27FC236}">
                <a16:creationId xmlns:a16="http://schemas.microsoft.com/office/drawing/2014/main" id="{BA65A558-1C32-941F-7DF3-5716E41C92BF}"/>
              </a:ext>
            </a:extLst>
          </p:cNvPr>
          <p:cNvSpPr/>
          <p:nvPr/>
        </p:nvSpPr>
        <p:spPr>
          <a:xfrm>
            <a:off x="6724650" y="4219444"/>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HUILE D’ABRICOT BIO</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Confort</a:t>
            </a:r>
          </a:p>
        </p:txBody>
      </p:sp>
      <p:pic>
        <p:nvPicPr>
          <p:cNvPr id="14" name="Image 13" descr="Une image contenant texte, Solution, Produits de beauté, Solvant&#10;&#10;Description générée automatiquement">
            <a:extLst>
              <a:ext uri="{FF2B5EF4-FFF2-40B4-BE49-F238E27FC236}">
                <a16:creationId xmlns:a16="http://schemas.microsoft.com/office/drawing/2014/main" id="{22B5DAB4-3931-C656-87C6-E89B6BC7F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126463"/>
            <a:ext cx="3505200" cy="4382012"/>
          </a:xfrm>
          <a:prstGeom prst="rect">
            <a:avLst/>
          </a:prstGeom>
        </p:spPr>
      </p:pic>
      <p:pic>
        <p:nvPicPr>
          <p:cNvPr id="16" name="Image 15" descr="Une image contenant bouteille, nuit&#10;&#10;Description générée automatiquement avec une confiance moyenne">
            <a:extLst>
              <a:ext uri="{FF2B5EF4-FFF2-40B4-BE49-F238E27FC236}">
                <a16:creationId xmlns:a16="http://schemas.microsoft.com/office/drawing/2014/main" id="{246E6EBE-5CC1-16FE-628D-3F0FA4A77CCC}"/>
              </a:ext>
            </a:extLst>
          </p:cNvPr>
          <p:cNvPicPr>
            <a:picLocks noChangeAspect="1"/>
          </p:cNvPicPr>
          <p:nvPr/>
        </p:nvPicPr>
        <p:blipFill>
          <a:blip r:embed="rId4" cstate="print">
            <a:extLst>
              <a:ext uri="{28A0092B-C50C-407E-A947-70E740481C1C}">
                <a14:useLocalDpi xmlns:a14="http://schemas.microsoft.com/office/drawing/2010/main" val="0"/>
              </a:ext>
            </a:extLst>
          </a:blip>
          <a:srcRect l="38807"/>
          <a:stretch/>
        </p:blipFill>
        <p:spPr>
          <a:xfrm>
            <a:off x="3026706" y="1313848"/>
            <a:ext cx="2042642" cy="4172552"/>
          </a:xfrm>
          <a:prstGeom prst="rect">
            <a:avLst/>
          </a:prstGeom>
        </p:spPr>
      </p:pic>
      <p:sp>
        <p:nvSpPr>
          <p:cNvPr id="17" name="ZoneTexte 16">
            <a:extLst>
              <a:ext uri="{FF2B5EF4-FFF2-40B4-BE49-F238E27FC236}">
                <a16:creationId xmlns:a16="http://schemas.microsoft.com/office/drawing/2014/main" id="{4F2BB51C-69CF-F4E8-23BC-5263D89F71F0}"/>
              </a:ext>
            </a:extLst>
          </p:cNvPr>
          <p:cNvSpPr txBox="1"/>
          <p:nvPr/>
        </p:nvSpPr>
        <p:spPr>
          <a:xfrm>
            <a:off x="46335" y="5948262"/>
            <a:ext cx="4808664" cy="830997"/>
          </a:xfrm>
          <a:prstGeom prst="rect">
            <a:avLst/>
          </a:prstGeom>
          <a:solidFill>
            <a:srgbClr val="D5D1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Le « Plus » Yon-Ka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Idéal dès les premiers soleils, sous le soin solaire pour une protection anti-oxydante renforcée</a:t>
            </a:r>
          </a:p>
        </p:txBody>
      </p:sp>
      <p:pic>
        <p:nvPicPr>
          <p:cNvPr id="10" name="Image 9" descr="Une image contenant fruit, nourriture, Aliments naturels, pêche&#10;&#10;Description générée automatiquement">
            <a:extLst>
              <a:ext uri="{FF2B5EF4-FFF2-40B4-BE49-F238E27FC236}">
                <a16:creationId xmlns:a16="http://schemas.microsoft.com/office/drawing/2014/main" id="{71E70C07-FD0A-E118-587C-DD02F539F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7" y="4419458"/>
            <a:ext cx="373507" cy="330927"/>
          </a:xfrm>
          <a:prstGeom prst="rect">
            <a:avLst/>
          </a:prstGeom>
        </p:spPr>
      </p:pic>
      <p:pic>
        <p:nvPicPr>
          <p:cNvPr id="11" name="Image 10" descr="Une image contenant art, noir et blanc, monochrome&#10;&#10;Description générée automatiquement">
            <a:extLst>
              <a:ext uri="{FF2B5EF4-FFF2-40B4-BE49-F238E27FC236}">
                <a16:creationId xmlns:a16="http://schemas.microsoft.com/office/drawing/2014/main" id="{9C4CA726-BD4A-B1DE-DEC3-8991BC428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4800" y="6076857"/>
            <a:ext cx="531946" cy="564061"/>
          </a:xfrm>
          <a:prstGeom prst="rect">
            <a:avLst/>
          </a:prstGeom>
        </p:spPr>
      </p:pic>
      <p:pic>
        <p:nvPicPr>
          <p:cNvPr id="19" name="Image 18" descr="Une image contenant art, Graphique, symbole, conception&#10;&#10;Description générée automatiquement">
            <a:extLst>
              <a:ext uri="{FF2B5EF4-FFF2-40B4-BE49-F238E27FC236}">
                <a16:creationId xmlns:a16="http://schemas.microsoft.com/office/drawing/2014/main" id="{195CA06D-5028-DA29-8063-7199E3EC9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7" y="1468785"/>
            <a:ext cx="387919" cy="533834"/>
          </a:xfrm>
          <a:prstGeom prst="rect">
            <a:avLst/>
          </a:prstGeom>
        </p:spPr>
      </p:pic>
      <p:pic>
        <p:nvPicPr>
          <p:cNvPr id="15" name="Image 14" descr="Une image contenant orange, nourriture, fruit&#10;&#10;Description générée automatiquement">
            <a:extLst>
              <a:ext uri="{FF2B5EF4-FFF2-40B4-BE49-F238E27FC236}">
                <a16:creationId xmlns:a16="http://schemas.microsoft.com/office/drawing/2014/main" id="{3FE39B55-117C-BB5D-7386-C7DE8DA612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0151" y="2484162"/>
            <a:ext cx="465198" cy="533834"/>
          </a:xfrm>
          <a:prstGeom prst="rect">
            <a:avLst/>
          </a:prstGeom>
        </p:spPr>
      </p:pic>
      <p:pic>
        <p:nvPicPr>
          <p:cNvPr id="20" name="Image 19" descr="Une image contenant fruit, grenadier commun&#10;&#10;Description générée automatiquement">
            <a:extLst>
              <a:ext uri="{FF2B5EF4-FFF2-40B4-BE49-F238E27FC236}">
                <a16:creationId xmlns:a16="http://schemas.microsoft.com/office/drawing/2014/main" id="{F61666AB-C4F5-7E99-0E04-A1E636607F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7272" y="3302983"/>
            <a:ext cx="730956" cy="730956"/>
          </a:xfrm>
          <a:prstGeom prst="rect">
            <a:avLst/>
          </a:prstGeom>
        </p:spPr>
      </p:pic>
      <p:sp>
        <p:nvSpPr>
          <p:cNvPr id="3" name="Rectangle 2">
            <a:extLst>
              <a:ext uri="{FF2B5EF4-FFF2-40B4-BE49-F238E27FC236}">
                <a16:creationId xmlns:a16="http://schemas.microsoft.com/office/drawing/2014/main" id="{4193BF96-22DF-0087-D591-E5094B80FFCB}"/>
              </a:ext>
            </a:extLst>
          </p:cNvPr>
          <p:cNvSpPr/>
          <p:nvPr/>
        </p:nvSpPr>
        <p:spPr>
          <a:xfrm>
            <a:off x="6724650" y="599341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QUINTESSENCE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Potentialise le pouvoir de la formule</a:t>
            </a:r>
          </a:p>
        </p:txBody>
      </p:sp>
      <p:sp>
        <p:nvSpPr>
          <p:cNvPr id="9" name="Rectangle 8">
            <a:extLst>
              <a:ext uri="{FF2B5EF4-FFF2-40B4-BE49-F238E27FC236}">
                <a16:creationId xmlns:a16="http://schemas.microsoft.com/office/drawing/2014/main" id="{420A9F82-20B0-ED73-1458-FF18D99A7F1F}"/>
              </a:ext>
            </a:extLst>
          </p:cNvPr>
          <p:cNvSpPr/>
          <p:nvPr/>
        </p:nvSpPr>
        <p:spPr>
          <a:xfrm>
            <a:off x="6724650" y="5106427"/>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b="1" kern="0" dirty="0">
                <a:solidFill>
                  <a:srgbClr val="565655"/>
                </a:solidFill>
                <a:latin typeface="Roboto Light" panose="02000000000000000000" pitchFamily="2" charset="0"/>
                <a:ea typeface="Roboto Light" panose="02000000000000000000" pitchFamily="2" charset="0"/>
              </a:rPr>
              <a:t>H.E</a:t>
            </a:r>
            <a:r>
              <a:rPr kumimoji="0" lang="fr-FR" sz="1600" b="1" i="0" u="none" strike="noStrike" kern="0" cap="none" spc="0" normalizeH="0" noProof="0" dirty="0">
                <a:ln>
                  <a:noFill/>
                </a:ln>
                <a:solidFill>
                  <a:srgbClr val="565655"/>
                </a:solidFill>
                <a:effectLst/>
                <a:uLnTx/>
                <a:uFillTx/>
                <a:latin typeface="Roboto Light" panose="02000000000000000000" pitchFamily="2" charset="0"/>
                <a:ea typeface="Roboto Light" panose="02000000000000000000" pitchFamily="2" charset="0"/>
                <a:cs typeface="+mn-cs"/>
              </a:rPr>
              <a:t> D’ORANGE DOUCE</a:t>
            </a:r>
            <a:endPar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a:p>
            <a:pPr marL="88900" marR="0" lvl="0" indent="0" algn="just" defTabSz="914400" eaLnBrk="1" fontAlgn="auto" latinLnBrk="0" hangingPunct="1">
              <a:lnSpc>
                <a:spcPct val="100000"/>
              </a:lnSpc>
              <a:spcBef>
                <a:spcPts val="0"/>
              </a:spcBef>
              <a:spcAft>
                <a:spcPts val="0"/>
              </a:spcAft>
              <a:buClrTx/>
              <a:buSzTx/>
              <a:buFontTx/>
              <a:buNone/>
              <a:tabLst/>
              <a:defRPr/>
            </a:pPr>
            <a:r>
              <a:rPr lang="fr-FR" sz="1600" kern="0" dirty="0">
                <a:solidFill>
                  <a:srgbClr val="565655"/>
                </a:solidFill>
                <a:latin typeface="Roboto Light" panose="02000000000000000000" pitchFamily="2" charset="0"/>
                <a:ea typeface="Roboto Light" panose="02000000000000000000" pitchFamily="2" charset="0"/>
              </a:rPr>
              <a:t>Raffermissant, énergisant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12" name="object 11">
            <a:extLst>
              <a:ext uri="{FF2B5EF4-FFF2-40B4-BE49-F238E27FC236}">
                <a16:creationId xmlns:a16="http://schemas.microsoft.com/office/drawing/2014/main" id="{AB3E8FB0-C7B4-A76E-D093-5ACF4D66E40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40131" y1="83690" x2="40131" y2="83690"/>
                      </a14:backgroundRemoval>
                    </a14:imgEffect>
                  </a14:imgLayer>
                </a14:imgProps>
              </a:ext>
            </a:extLst>
          </a:blip>
          <a:stretch>
            <a:fillRect/>
          </a:stretch>
        </p:blipFill>
        <p:spPr>
          <a:xfrm>
            <a:off x="5985428" y="5185997"/>
            <a:ext cx="594643" cy="651387"/>
          </a:xfrm>
          <a:prstGeom prst="rect">
            <a:avLst/>
          </a:prstGeom>
        </p:spPr>
      </p:pic>
    </p:spTree>
    <p:extLst>
      <p:ext uri="{BB962C8B-B14F-4D97-AF65-F5344CB8AC3E}">
        <p14:creationId xmlns:p14="http://schemas.microsoft.com/office/powerpoint/2010/main" val="22219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17" grpId="0" animBg="1"/>
      <p:bldP spid="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1DA8F1-A656-B4A4-478E-78CE4F638409}"/>
              </a:ext>
            </a:extLst>
          </p:cNvPr>
          <p:cNvSpPr/>
          <p:nvPr/>
        </p:nvSpPr>
        <p:spPr>
          <a:xfrm>
            <a:off x="1427016" y="3561204"/>
            <a:ext cx="9372600" cy="2549215"/>
          </a:xfrm>
          <a:prstGeom prst="rect">
            <a:avLst/>
          </a:prstGeom>
          <a:solidFill>
            <a:srgbClr val="DCD7FA">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0E94AC6-5863-35E5-3170-653EC85DCB7C}"/>
              </a:ext>
            </a:extLst>
          </p:cNvPr>
          <p:cNvSpPr txBox="1"/>
          <p:nvPr/>
        </p:nvSpPr>
        <p:spPr>
          <a:xfrm>
            <a:off x="2810652" y="1113486"/>
            <a:ext cx="8287966" cy="210314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La vitamine C stabilisée par la recherche Yon-Ka : le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tetraisopalmitate d’</a:t>
            </a:r>
            <a:r>
              <a:rPr kumimoji="0" lang="fr-FR" sz="1400" b="1" i="0" u="none" strike="noStrike" kern="120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ascorbyl</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Développée à partir d’une vitamine C </a:t>
            </a:r>
            <a:r>
              <a:rPr lang="fr-FR" sz="1400" b="1" dirty="0">
                <a:solidFill>
                  <a:srgbClr val="4A494B"/>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d’origine naturelle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ultra-active obtenue par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bio-fermentation</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Cette vitamine est combinée avec 4 acides isopalmitiques, également obtenus par bio-fermentation.</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Ultra stable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à la lumière, à la chaleur et à l’air. Son pouvoir est garanti tout au long de son utilisation.</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Non acide donc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mieux tolérée</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Liposoluble pour une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bio-assimilation</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 et une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pénétration optimisée</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 </a:t>
            </a:r>
            <a:endPar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endParaRPr>
          </a:p>
        </p:txBody>
      </p:sp>
      <p:pic>
        <p:nvPicPr>
          <p:cNvPr id="5" name="Image 4" descr="Une image contenant art, Graphique, symbole, conception&#10;&#10;Description générée automatiquement">
            <a:extLst>
              <a:ext uri="{FF2B5EF4-FFF2-40B4-BE49-F238E27FC236}">
                <a16:creationId xmlns:a16="http://schemas.microsoft.com/office/drawing/2014/main" id="{8121BDCC-3C9D-97A4-8839-4F0605718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85" y="967559"/>
            <a:ext cx="1152152" cy="1574899"/>
          </a:xfrm>
          <a:prstGeom prst="rect">
            <a:avLst/>
          </a:prstGeom>
        </p:spPr>
      </p:pic>
      <p:sp>
        <p:nvSpPr>
          <p:cNvPr id="2" name="Titre 2">
            <a:extLst>
              <a:ext uri="{FF2B5EF4-FFF2-40B4-BE49-F238E27FC236}">
                <a16:creationId xmlns:a16="http://schemas.microsoft.com/office/drawing/2014/main" id="{7F93869B-DC71-697B-43BD-9CE3B088D7BB}"/>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VITAMINE C STABLE</a:t>
            </a:r>
          </a:p>
        </p:txBody>
      </p:sp>
      <p:grpSp>
        <p:nvGrpSpPr>
          <p:cNvPr id="20" name="Groupe 19">
            <a:extLst>
              <a:ext uri="{FF2B5EF4-FFF2-40B4-BE49-F238E27FC236}">
                <a16:creationId xmlns:a16="http://schemas.microsoft.com/office/drawing/2014/main" id="{AC249B83-EB5A-45E4-AE04-74DC8B835215}"/>
              </a:ext>
            </a:extLst>
          </p:cNvPr>
          <p:cNvGrpSpPr/>
          <p:nvPr/>
        </p:nvGrpSpPr>
        <p:grpSpPr>
          <a:xfrm>
            <a:off x="1500367" y="3561204"/>
            <a:ext cx="8926861" cy="2549215"/>
            <a:chOff x="1799369" y="3887167"/>
            <a:chExt cx="8926861" cy="2549215"/>
          </a:xfrm>
        </p:grpSpPr>
        <p:sp>
          <p:nvSpPr>
            <p:cNvPr id="6" name="ZoneTexte 5">
              <a:extLst>
                <a:ext uri="{FF2B5EF4-FFF2-40B4-BE49-F238E27FC236}">
                  <a16:creationId xmlns:a16="http://schemas.microsoft.com/office/drawing/2014/main" id="{42D3841B-2F06-73B1-4E5C-F3C607F94E58}"/>
                </a:ext>
              </a:extLst>
            </p:cNvPr>
            <p:cNvSpPr txBox="1"/>
            <p:nvPr/>
          </p:nvSpPr>
          <p:spPr>
            <a:xfrm>
              <a:off x="8973630" y="5800065"/>
              <a:ext cx="1752600" cy="584775"/>
            </a:xfrm>
            <a:prstGeom prst="rect">
              <a:avLst/>
            </a:prstGeom>
            <a:solidFill>
              <a:schemeClr val="bg1">
                <a:alpha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A36F4B71-53DE-1EA0-6A64-D14B8C35A716}"/>
                </a:ext>
              </a:extLst>
            </p:cNvPr>
            <p:cNvSpPr txBox="1"/>
            <p:nvPr/>
          </p:nvSpPr>
          <p:spPr>
            <a:xfrm>
              <a:off x="8973630" y="3936534"/>
              <a:ext cx="1752600" cy="584775"/>
            </a:xfrm>
            <a:prstGeom prst="rect">
              <a:avLst/>
            </a:prstGeom>
            <a:solidFill>
              <a:schemeClr val="bg1">
                <a:alpha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p:txBody>
        </p:sp>
        <p:sp>
          <p:nvSpPr>
            <p:cNvPr id="9" name="ZoneTexte 8">
              <a:extLst>
                <a:ext uri="{FF2B5EF4-FFF2-40B4-BE49-F238E27FC236}">
                  <a16:creationId xmlns:a16="http://schemas.microsoft.com/office/drawing/2014/main" id="{B6998A0F-A968-A9FF-A8A7-47877A92D9EC}"/>
                </a:ext>
              </a:extLst>
            </p:cNvPr>
            <p:cNvSpPr txBox="1"/>
            <p:nvPr/>
          </p:nvSpPr>
          <p:spPr>
            <a:xfrm>
              <a:off x="1799369" y="3887167"/>
              <a:ext cx="4186461" cy="83099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Neutralise les radicaux libres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Lutte contre le stress oxydatif cellulaire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Prévient du vieillissement prématuré</a:t>
              </a:r>
            </a:p>
          </p:txBody>
        </p:sp>
        <p:sp>
          <p:nvSpPr>
            <p:cNvPr id="10" name="ZoneTexte 9">
              <a:extLst>
                <a:ext uri="{FF2B5EF4-FFF2-40B4-BE49-F238E27FC236}">
                  <a16:creationId xmlns:a16="http://schemas.microsoft.com/office/drawing/2014/main" id="{2198BA76-0FFD-6728-0B2F-884AF680F0F4}"/>
                </a:ext>
              </a:extLst>
            </p:cNvPr>
            <p:cNvSpPr txBox="1"/>
            <p:nvPr/>
          </p:nvSpPr>
          <p:spPr>
            <a:xfrm>
              <a:off x="1841847" y="5017181"/>
              <a:ext cx="4143983" cy="33855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Inhibe la production de mélanine</a:t>
              </a:r>
            </a:p>
          </p:txBody>
        </p:sp>
        <p:sp>
          <p:nvSpPr>
            <p:cNvPr id="11" name="ZoneTexte 10">
              <a:extLst>
                <a:ext uri="{FF2B5EF4-FFF2-40B4-BE49-F238E27FC236}">
                  <a16:creationId xmlns:a16="http://schemas.microsoft.com/office/drawing/2014/main" id="{8C13D42A-7833-15AF-ADCE-0717F7068230}"/>
                </a:ext>
              </a:extLst>
            </p:cNvPr>
            <p:cNvSpPr txBox="1"/>
            <p:nvPr/>
          </p:nvSpPr>
          <p:spPr>
            <a:xfrm>
              <a:off x="1841847" y="5851607"/>
              <a:ext cx="4935072" cy="584775"/>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Contribue à la production et à la synthèse du collagène, pour une peau plus ferme et plus lisse</a:t>
              </a:r>
            </a:p>
          </p:txBody>
        </p:sp>
        <p:cxnSp>
          <p:nvCxnSpPr>
            <p:cNvPr id="13" name="Connecteur droit avec flèche 12">
              <a:extLst>
                <a:ext uri="{FF2B5EF4-FFF2-40B4-BE49-F238E27FC236}">
                  <a16:creationId xmlns:a16="http://schemas.microsoft.com/office/drawing/2014/main" id="{F5806CDD-52ED-9D78-7FD4-378EB14A7DB3}"/>
                </a:ext>
              </a:extLst>
            </p:cNvPr>
            <p:cNvCxnSpPr>
              <a:cxnSpLocks/>
            </p:cNvCxnSpPr>
            <p:nvPr/>
          </p:nvCxnSpPr>
          <p:spPr>
            <a:xfrm>
              <a:off x="6638913" y="4261126"/>
              <a:ext cx="1158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2696C898-BECE-3874-99FE-11E968DB2CCA}"/>
                </a:ext>
              </a:extLst>
            </p:cNvPr>
            <p:cNvCxnSpPr>
              <a:cxnSpLocks/>
            </p:cNvCxnSpPr>
            <p:nvPr/>
          </p:nvCxnSpPr>
          <p:spPr>
            <a:xfrm>
              <a:off x="6681392" y="5139519"/>
              <a:ext cx="1158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484E1B63-ACB0-ACDC-E5F8-8F44CDF7918C}"/>
                </a:ext>
              </a:extLst>
            </p:cNvPr>
            <p:cNvCxnSpPr>
              <a:cxnSpLocks/>
            </p:cNvCxnSpPr>
            <p:nvPr/>
          </p:nvCxnSpPr>
          <p:spPr>
            <a:xfrm>
              <a:off x="6681392" y="6092453"/>
              <a:ext cx="1158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19C8CEB9-7873-7AA4-3A95-AE51ECF547FD}"/>
                </a:ext>
              </a:extLst>
            </p:cNvPr>
            <p:cNvSpPr txBox="1"/>
            <p:nvPr/>
          </p:nvSpPr>
          <p:spPr>
            <a:xfrm>
              <a:off x="9193107" y="4059644"/>
              <a:ext cx="1313645" cy="338554"/>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Anti-oxydant</a:t>
              </a:r>
            </a:p>
          </p:txBody>
        </p:sp>
        <p:sp>
          <p:nvSpPr>
            <p:cNvPr id="17" name="ZoneTexte 16">
              <a:extLst>
                <a:ext uri="{FF2B5EF4-FFF2-40B4-BE49-F238E27FC236}">
                  <a16:creationId xmlns:a16="http://schemas.microsoft.com/office/drawing/2014/main" id="{30252F7C-4CF8-C5A1-4C00-7228D107FC84}"/>
                </a:ext>
              </a:extLst>
            </p:cNvPr>
            <p:cNvSpPr txBox="1"/>
            <p:nvPr/>
          </p:nvSpPr>
          <p:spPr>
            <a:xfrm>
              <a:off x="8973630" y="4847131"/>
              <a:ext cx="1752600" cy="584775"/>
            </a:xfrm>
            <a:prstGeom prst="rect">
              <a:avLst/>
            </a:prstGeom>
            <a:solidFill>
              <a:schemeClr val="bg1">
                <a:alpha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DC8B9D38-588D-77E0-AB90-EAF90C7CFAC8}"/>
                </a:ext>
              </a:extLst>
            </p:cNvPr>
            <p:cNvSpPr txBox="1"/>
            <p:nvPr/>
          </p:nvSpPr>
          <p:spPr>
            <a:xfrm>
              <a:off x="9235586" y="4970241"/>
              <a:ext cx="1313645" cy="338554"/>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Anti-tâches</a:t>
              </a:r>
            </a:p>
          </p:txBody>
        </p:sp>
        <p:sp>
          <p:nvSpPr>
            <p:cNvPr id="19" name="ZoneTexte 18">
              <a:extLst>
                <a:ext uri="{FF2B5EF4-FFF2-40B4-BE49-F238E27FC236}">
                  <a16:creationId xmlns:a16="http://schemas.microsoft.com/office/drawing/2014/main" id="{ABF8127D-9192-E17B-4AD7-2E2BEFAABB21}"/>
                </a:ext>
              </a:extLst>
            </p:cNvPr>
            <p:cNvSpPr txBox="1"/>
            <p:nvPr/>
          </p:nvSpPr>
          <p:spPr>
            <a:xfrm>
              <a:off x="9350083" y="5928551"/>
              <a:ext cx="999694" cy="338554"/>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Anti-âge</a:t>
              </a:r>
            </a:p>
          </p:txBody>
        </p:sp>
      </p:grpSp>
    </p:spTree>
    <p:extLst>
      <p:ext uri="{BB962C8B-B14F-4D97-AF65-F5344CB8AC3E}">
        <p14:creationId xmlns:p14="http://schemas.microsoft.com/office/powerpoint/2010/main" val="2109418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4CAA0-4D01-D13E-4E95-499F375CB571}"/>
              </a:ext>
            </a:extLst>
          </p:cNvPr>
          <p:cNvSpPr/>
          <p:nvPr/>
        </p:nvSpPr>
        <p:spPr>
          <a:xfrm>
            <a:off x="470738" y="1333468"/>
            <a:ext cx="5578551"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CELLULES NATIVES DE CURCUMA</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Anti-âge</a:t>
            </a:r>
          </a:p>
        </p:txBody>
      </p:sp>
      <p:sp>
        <p:nvSpPr>
          <p:cNvPr id="5" name="ZoneTexte 4">
            <a:extLst>
              <a:ext uri="{FF2B5EF4-FFF2-40B4-BE49-F238E27FC236}">
                <a16:creationId xmlns:a16="http://schemas.microsoft.com/office/drawing/2014/main" id="{DA86472E-06F6-3FFA-F883-17B2D5B66482}"/>
              </a:ext>
            </a:extLst>
          </p:cNvPr>
          <p:cNvSpPr txBox="1"/>
          <p:nvPr/>
        </p:nvSpPr>
        <p:spPr>
          <a:xfrm>
            <a:off x="470739" y="2255795"/>
            <a:ext cx="5393429" cy="397031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Le curcuma est utilisé pour ses propriétés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anti-inflammatoire et antioxydantes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Au niveau de l’épiderme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Favorisent le renouvellement cellulaire épidermique en augmentant de 16% la prolifération des kératinocytes.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Au niveau du derme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Augmentation de 17% pour la synthèse des fibres de collagène et d’élastine.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Augmentation de la synthèse des GAG, dont fait partie l’acide hyaluronique, de 20%.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400" dirty="0">
              <a:solidFill>
                <a:srgbClr val="4A494B"/>
              </a:solidFill>
              <a:latin typeface="Roboto Light" panose="02000000000000000000" pitchFamily="2" charset="0"/>
              <a:ea typeface="Roboto Light" panose="02000000000000000000" pitchFamily="2" charset="0"/>
            </a:endParaRPr>
          </a:p>
          <a:p>
            <a:pPr algn="just">
              <a:defRPr/>
            </a:pP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Conclusion:</a:t>
            </a:r>
          </a:p>
          <a:p>
            <a:pPr algn="just">
              <a:defRPr/>
            </a:pPr>
            <a:r>
              <a:rPr lang="fr-FR" sz="1400" kern="0" dirty="0">
                <a:solidFill>
                  <a:srgbClr val="4A494B"/>
                </a:solidFill>
                <a:latin typeface="Roboto Light" panose="02000000000000000000" pitchFamily="2" charset="0"/>
                <a:ea typeface="Roboto Light" panose="02000000000000000000" pitchFamily="2" charset="0"/>
              </a:rPr>
              <a:t>La</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peau est </a:t>
            </a:r>
            <a:r>
              <a:rPr kumimoji="0" lang="fr-FR" sz="1400" b="1"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plus tonique </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et </a:t>
            </a:r>
            <a:r>
              <a:rPr kumimoji="0" lang="fr-FR" sz="1400" b="1"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plus élastique</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a:t>
            </a:r>
          </a:p>
          <a:p>
            <a:pPr algn="just">
              <a:defRPr/>
            </a:pPr>
            <a:endParaRPr lang="fr-FR" sz="1400" kern="0" dirty="0">
              <a:solidFill>
                <a:srgbClr val="4A494B"/>
              </a:solidFill>
              <a:latin typeface="Roboto Light" panose="02000000000000000000" pitchFamily="2" charset="0"/>
              <a:ea typeface="Roboto Light" panose="02000000000000000000" pitchFamily="2" charset="0"/>
            </a:endParaRPr>
          </a:p>
          <a:p>
            <a:pPr algn="just">
              <a:defRPr/>
            </a:pP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Complètent les actions protectrices et anti-âge de la vitamine C.</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p:txBody>
      </p:sp>
      <p:pic>
        <p:nvPicPr>
          <p:cNvPr id="2" name="Image 1" descr="Une image contenant orange, nourriture, fruit&#10;&#10;Description générée automatiquement">
            <a:extLst>
              <a:ext uri="{FF2B5EF4-FFF2-40B4-BE49-F238E27FC236}">
                <a16:creationId xmlns:a16="http://schemas.microsoft.com/office/drawing/2014/main" id="{3D1EE8A6-28E4-BBB8-D585-A72A310BD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835" y="1226725"/>
            <a:ext cx="823013" cy="944441"/>
          </a:xfrm>
          <a:prstGeom prst="rect">
            <a:avLst/>
          </a:prstGeom>
        </p:spPr>
      </p:pic>
      <p:sp>
        <p:nvSpPr>
          <p:cNvPr id="4" name="Titre 2">
            <a:extLst>
              <a:ext uri="{FF2B5EF4-FFF2-40B4-BE49-F238E27FC236}">
                <a16:creationId xmlns:a16="http://schemas.microsoft.com/office/drawing/2014/main" id="{4F70F3D3-705C-F9AD-B69B-C84A88AA9CB8}"/>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sur les cellules natives </a:t>
            </a:r>
          </a:p>
          <a:p>
            <a:pPr algn="ctr"/>
            <a:r>
              <a:rPr lang="en-US" sz="2000" dirty="0">
                <a:solidFill>
                  <a:srgbClr val="3E3E3E"/>
                </a:solidFill>
                <a:latin typeface="KyivType Sans2" panose="00000500000000000000" pitchFamily="50" charset="0"/>
              </a:rPr>
              <a:t>(</a:t>
            </a:r>
            <a:r>
              <a:rPr lang="en-US" sz="2000" dirty="0" err="1">
                <a:solidFill>
                  <a:srgbClr val="3E3E3E"/>
                </a:solidFill>
                <a:latin typeface="KyivType Sans2" panose="00000500000000000000" pitchFamily="50" charset="0"/>
              </a:rPr>
              <a:t>obtenues</a:t>
            </a:r>
            <a:r>
              <a:rPr lang="en-US" sz="2000" dirty="0">
                <a:solidFill>
                  <a:srgbClr val="3E3E3E"/>
                </a:solidFill>
                <a:latin typeface="KyivType Sans2" panose="00000500000000000000" pitchFamily="50" charset="0"/>
              </a:rPr>
              <a:t> par culture </a:t>
            </a:r>
            <a:r>
              <a:rPr lang="en-US" sz="2000" dirty="0" err="1">
                <a:solidFill>
                  <a:srgbClr val="3E3E3E"/>
                </a:solidFill>
                <a:latin typeface="KyivType Sans2" panose="00000500000000000000" pitchFamily="50" charset="0"/>
              </a:rPr>
              <a:t>cellulaire</a:t>
            </a:r>
            <a:r>
              <a:rPr lang="en-US" sz="2000" dirty="0">
                <a:solidFill>
                  <a:srgbClr val="3E3E3E"/>
                </a:solidFill>
                <a:latin typeface="KyivType Sans2" panose="00000500000000000000" pitchFamily="50" charset="0"/>
              </a:rPr>
              <a:t>)</a:t>
            </a:r>
            <a:endParaRPr lang="en-US" sz="2800" dirty="0">
              <a:solidFill>
                <a:srgbClr val="3E3E3E"/>
              </a:solidFill>
              <a:latin typeface="KyivType Sans2" panose="00000500000000000000" pitchFamily="50" charset="0"/>
            </a:endParaRPr>
          </a:p>
        </p:txBody>
      </p:sp>
      <p:sp>
        <p:nvSpPr>
          <p:cNvPr id="6" name="Rectangle 5">
            <a:extLst>
              <a:ext uri="{FF2B5EF4-FFF2-40B4-BE49-F238E27FC236}">
                <a16:creationId xmlns:a16="http://schemas.microsoft.com/office/drawing/2014/main" id="{6AB16259-CCAB-5C6F-435F-0422DF5DE6BA}"/>
              </a:ext>
            </a:extLst>
          </p:cNvPr>
          <p:cNvSpPr/>
          <p:nvPr/>
        </p:nvSpPr>
        <p:spPr>
          <a:xfrm>
            <a:off x="6139546" y="1333468"/>
            <a:ext cx="5427477"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CELLULES NATIVES DE GRENADE</a:t>
            </a:r>
          </a:p>
        </p:txBody>
      </p:sp>
      <p:sp>
        <p:nvSpPr>
          <p:cNvPr id="10" name="ZoneTexte 9">
            <a:extLst>
              <a:ext uri="{FF2B5EF4-FFF2-40B4-BE49-F238E27FC236}">
                <a16:creationId xmlns:a16="http://schemas.microsoft.com/office/drawing/2014/main" id="{896166F6-08C0-DA61-D4BE-8D9CA17AF080}"/>
              </a:ext>
            </a:extLst>
          </p:cNvPr>
          <p:cNvSpPr txBox="1"/>
          <p:nvPr/>
        </p:nvSpPr>
        <p:spPr>
          <a:xfrm>
            <a:off x="6139547" y="2255795"/>
            <a:ext cx="5578550" cy="310854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La Grenade est le symbole de vie et de fertilité mais aussi de puissance.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Très riche en polyphénols, puissants anti-oxydant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rPr>
              <a:t>Agissent sur l’oxygénation cellulaire : + 22%  relargage CO2 en condition extrême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rPr>
              <a:t>Agissent sur la régulation de la mélanogénèse : -15% synthèse de mélanine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400" dirty="0">
              <a:solidFill>
                <a:srgbClr val="4A494B"/>
              </a:solidFill>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Conclusion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solidFill>
                  <a:srgbClr val="4A494B"/>
                </a:solidFill>
                <a:latin typeface="Roboto Light" panose="02000000000000000000" pitchFamily="2" charset="0"/>
                <a:ea typeface="Roboto Light" panose="02000000000000000000" pitchFamily="2" charset="0"/>
              </a:rPr>
              <a:t>La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peau </a:t>
            </a:r>
            <a:r>
              <a:rPr lang="fr-FR" sz="1400" dirty="0">
                <a:solidFill>
                  <a:srgbClr val="4A494B"/>
                </a:solidFill>
                <a:latin typeface="Roboto Light" panose="02000000000000000000" pitchFamily="2" charset="0"/>
                <a:ea typeface="Roboto Light" panose="02000000000000000000" pitchFamily="2" charset="0"/>
              </a:rPr>
              <a:t>est</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 mieux protégée face aux attaques radicalaires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solidFill>
                  <a:srgbClr val="4A494B"/>
                </a:solidFill>
                <a:latin typeface="Roboto Light" panose="02000000000000000000" pitchFamily="2" charset="0"/>
                <a:ea typeface="Roboto Light" panose="02000000000000000000" pitchFamily="2" charset="0"/>
              </a:rPr>
              <a:t>La peau est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plus lumineuse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et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plus uniforme</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Renforcent les actions éclat et </a:t>
            </a:r>
            <a:r>
              <a:rPr kumimoji="0" lang="fr-FR" sz="1400" b="0" i="0" u="none" strike="noStrike" kern="120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cs typeface="+mn-cs"/>
              </a:rPr>
              <a:t>anti-tâches</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 de la vitamine C. </a:t>
            </a:r>
          </a:p>
        </p:txBody>
      </p:sp>
      <p:pic>
        <p:nvPicPr>
          <p:cNvPr id="12" name="Image 11" descr="Une image contenant fruit, grenadier commun&#10;&#10;Description générée automatiquement">
            <a:extLst>
              <a:ext uri="{FF2B5EF4-FFF2-40B4-BE49-F238E27FC236}">
                <a16:creationId xmlns:a16="http://schemas.microsoft.com/office/drawing/2014/main" id="{FAF17790-EF72-CF08-C330-74865122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983" y="1053060"/>
            <a:ext cx="1202735" cy="1202735"/>
          </a:xfrm>
          <a:prstGeom prst="rect">
            <a:avLst/>
          </a:prstGeom>
        </p:spPr>
      </p:pic>
      <p:cxnSp>
        <p:nvCxnSpPr>
          <p:cNvPr id="14" name="Connecteur droit 13">
            <a:extLst>
              <a:ext uri="{FF2B5EF4-FFF2-40B4-BE49-F238E27FC236}">
                <a16:creationId xmlns:a16="http://schemas.microsoft.com/office/drawing/2014/main" id="{27C40796-CD44-2EEE-20C4-ECB6077374C9}"/>
              </a:ext>
            </a:extLst>
          </p:cNvPr>
          <p:cNvCxnSpPr/>
          <p:nvPr/>
        </p:nvCxnSpPr>
        <p:spPr>
          <a:xfrm>
            <a:off x="6096000" y="1333468"/>
            <a:ext cx="0" cy="5099230"/>
          </a:xfrm>
          <a:prstGeom prst="line">
            <a:avLst/>
          </a:prstGeom>
          <a:ln w="28575">
            <a:solidFill>
              <a:srgbClr val="C1B8F6"/>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2498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SERUM CBD</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E5400C13-37E9-3087-6E22-F6563E2CB97A}"/>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Intensif</a:t>
            </a:r>
          </a:p>
        </p:txBody>
      </p:sp>
      <p:pic>
        <p:nvPicPr>
          <p:cNvPr id="2" name="Image 1" descr="Une image contenant Produits de beauté, Solution, bouteille, parfum&#10;&#10;Description générée automatiquement">
            <a:extLst>
              <a:ext uri="{FF2B5EF4-FFF2-40B4-BE49-F238E27FC236}">
                <a16:creationId xmlns:a16="http://schemas.microsoft.com/office/drawing/2014/main" id="{F0B263D9-1EF4-6172-9704-A4FA3B0FB934}"/>
              </a:ext>
            </a:extLst>
          </p:cNvPr>
          <p:cNvPicPr>
            <a:picLocks noChangeAspect="1"/>
          </p:cNvPicPr>
          <p:nvPr/>
        </p:nvPicPr>
        <p:blipFill rotWithShape="1">
          <a:blip r:embed="rId3">
            <a:extLst>
              <a:ext uri="{28A0092B-C50C-407E-A947-70E740481C1C}">
                <a14:useLocalDpi xmlns:a14="http://schemas.microsoft.com/office/drawing/2010/main" val="0"/>
              </a:ext>
            </a:extLst>
          </a:blip>
          <a:srcRect l="5586" r="14410"/>
          <a:stretch/>
        </p:blipFill>
        <p:spPr>
          <a:xfrm>
            <a:off x="295836" y="760062"/>
            <a:ext cx="4814047" cy="6017256"/>
          </a:xfrm>
          <a:prstGeom prst="rect">
            <a:avLst/>
          </a:prstGeom>
        </p:spPr>
      </p:pic>
    </p:spTree>
    <p:extLst>
      <p:ext uri="{BB962C8B-B14F-4D97-AF65-F5344CB8AC3E}">
        <p14:creationId xmlns:p14="http://schemas.microsoft.com/office/powerpoint/2010/main" val="1221239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016D98C-4F1D-18A6-0ABC-38A823253C7E}"/>
              </a:ext>
            </a:extLst>
          </p:cNvPr>
          <p:cNvSpPr txBox="1"/>
          <p:nvPr/>
        </p:nvSpPr>
        <p:spPr>
          <a:xfrm>
            <a:off x="2336012" y="996778"/>
            <a:ext cx="7556715"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Focus les effets néfastes du stress sur la peau</a:t>
            </a:r>
          </a:p>
        </p:txBody>
      </p:sp>
      <p:sp>
        <p:nvSpPr>
          <p:cNvPr id="9" name="ZoneTexte 8">
            <a:extLst>
              <a:ext uri="{FF2B5EF4-FFF2-40B4-BE49-F238E27FC236}">
                <a16:creationId xmlns:a16="http://schemas.microsoft.com/office/drawing/2014/main" id="{6032EFBD-E99F-D55E-F34A-F3C5A67A8745}"/>
              </a:ext>
            </a:extLst>
          </p:cNvPr>
          <p:cNvSpPr txBox="1"/>
          <p:nvPr/>
        </p:nvSpPr>
        <p:spPr>
          <a:xfrm>
            <a:off x="2139227" y="330927"/>
            <a:ext cx="7744264" cy="553998"/>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sz="2400" b="0" i="0" u="none" strike="noStrike" kern="0" cap="none" spc="0" normalizeH="0" baseline="0">
                <a:ln>
                  <a:noFill/>
                </a:ln>
                <a:solidFill>
                  <a:srgbClr val="3E3E3E"/>
                </a:solidFill>
                <a:effectLst/>
                <a:uLnTx/>
                <a:uFillTx/>
                <a:latin typeface="KyivType Sans2" pitchFamily="2" charset="77"/>
              </a:defRPr>
            </a:lvl1pPr>
          </a:lstStyle>
          <a:p>
            <a:r>
              <a:rPr lang="fr-FR" dirty="0"/>
              <a:t>SERUM CBD</a:t>
            </a:r>
          </a:p>
        </p:txBody>
      </p:sp>
      <p:sp>
        <p:nvSpPr>
          <p:cNvPr id="11" name="ZoneTexte 10">
            <a:extLst>
              <a:ext uri="{FF2B5EF4-FFF2-40B4-BE49-F238E27FC236}">
                <a16:creationId xmlns:a16="http://schemas.microsoft.com/office/drawing/2014/main" id="{69C7DA46-1B8C-C55D-7037-CE4301545B69}"/>
              </a:ext>
            </a:extLst>
          </p:cNvPr>
          <p:cNvSpPr txBox="1"/>
          <p:nvPr/>
        </p:nvSpPr>
        <p:spPr>
          <a:xfrm>
            <a:off x="914915" y="1751058"/>
            <a:ext cx="10362170" cy="255454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Lors d’un stress intense, notre corps produit diverses hormones, telles que adrénaline et le cortisol.</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Cependant, le cortisol (</a:t>
            </a:r>
            <a:r>
              <a:rPr kumimoji="0" lang="fr-FR" sz="1600" b="1"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hormone du stress</a:t>
            </a: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 peut provoquer des effets néfastes sur notre peau lorsqu'il est produit en grande quantité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Vieillissement cutané accéléré</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Acné adulte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Perte d’éclat</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Déshydratation</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Rougeurs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3E3E3E"/>
              </a:solidFill>
              <a:effectLst/>
              <a:uLnTx/>
              <a:uFillTx/>
              <a:latin typeface="Calibri Light" panose="020F0302020204030204" pitchFamily="34" charset="0"/>
              <a:cs typeface="Calibri Light" panose="020F0302020204030204" pitchFamily="34" charset="0"/>
            </a:endParaRPr>
          </a:p>
        </p:txBody>
      </p:sp>
      <p:pic>
        <p:nvPicPr>
          <p:cNvPr id="3" name="Image 2" descr="Une image contenant fleur, dessin, rose, Saint-Valentin&#10;&#10;Description générée automatiquement">
            <a:extLst>
              <a:ext uri="{FF2B5EF4-FFF2-40B4-BE49-F238E27FC236}">
                <a16:creationId xmlns:a16="http://schemas.microsoft.com/office/drawing/2014/main" id="{57B66F2E-8E05-B8BC-D8F9-6250C17F5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553" y="3920514"/>
            <a:ext cx="1771650" cy="1771650"/>
          </a:xfrm>
          <a:prstGeom prst="rect">
            <a:avLst/>
          </a:prstGeom>
        </p:spPr>
      </p:pic>
      <p:pic>
        <p:nvPicPr>
          <p:cNvPr id="7" name="Image 6" descr="Une image contenant écriture manuscrite, noir, obscurité, texte&#10;&#10;Description générée automatiquement">
            <a:extLst>
              <a:ext uri="{FF2B5EF4-FFF2-40B4-BE49-F238E27FC236}">
                <a16:creationId xmlns:a16="http://schemas.microsoft.com/office/drawing/2014/main" id="{A62C811F-914E-0610-8601-98D0039CB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571" y="4702100"/>
            <a:ext cx="1171205" cy="1171205"/>
          </a:xfrm>
          <a:prstGeom prst="rect">
            <a:avLst/>
          </a:prstGeom>
        </p:spPr>
      </p:pic>
      <p:pic>
        <p:nvPicPr>
          <p:cNvPr id="12" name="Image 11" descr="Une image contenant capture d’écran, rose, art, conception&#10;&#10;Description générée automatiquement">
            <a:extLst>
              <a:ext uri="{FF2B5EF4-FFF2-40B4-BE49-F238E27FC236}">
                <a16:creationId xmlns:a16="http://schemas.microsoft.com/office/drawing/2014/main" id="{DA8F0BA2-ED4A-B9B7-22C0-01B2755475E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4000"/>
                    </a14:imgEffect>
                    <a14:imgEffect>
                      <a14:colorTemperature colorTemp="6493"/>
                    </a14:imgEffect>
                    <a14:imgEffect>
                      <a14:brightnessContrast bright="17000" contrast="19000"/>
                    </a14:imgEffect>
                  </a14:imgLayer>
                </a14:imgProps>
              </a:ext>
              <a:ext uri="{28A0092B-C50C-407E-A947-70E740481C1C}">
                <a14:useLocalDpi xmlns:a14="http://schemas.microsoft.com/office/drawing/2010/main" val="0"/>
              </a:ext>
            </a:extLst>
          </a:blip>
          <a:srcRect t="3113" b="-1"/>
          <a:stretch/>
        </p:blipFill>
        <p:spPr>
          <a:xfrm>
            <a:off x="6982660" y="4418231"/>
            <a:ext cx="2479511" cy="1836772"/>
          </a:xfrm>
          <a:prstGeom prst="rect">
            <a:avLst/>
          </a:prstGeom>
          <a:effectLst>
            <a:glow>
              <a:schemeClr val="accent1">
                <a:alpha val="40000"/>
              </a:schemeClr>
            </a:glow>
          </a:effectLst>
        </p:spPr>
      </p:pic>
      <p:sp>
        <p:nvSpPr>
          <p:cNvPr id="15" name="ZoneTexte 14">
            <a:extLst>
              <a:ext uri="{FF2B5EF4-FFF2-40B4-BE49-F238E27FC236}">
                <a16:creationId xmlns:a16="http://schemas.microsoft.com/office/drawing/2014/main" id="{5DBBAD2E-F642-084F-9AD3-7E79D4140007}"/>
              </a:ext>
            </a:extLst>
          </p:cNvPr>
          <p:cNvSpPr txBox="1"/>
          <p:nvPr/>
        </p:nvSpPr>
        <p:spPr>
          <a:xfrm>
            <a:off x="9486497" y="5255992"/>
            <a:ext cx="16197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Baisse des défenses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immunitaires</a:t>
            </a:r>
          </a:p>
        </p:txBody>
      </p:sp>
      <p:sp>
        <p:nvSpPr>
          <p:cNvPr id="16" name="ZoneTexte 15">
            <a:extLst>
              <a:ext uri="{FF2B5EF4-FFF2-40B4-BE49-F238E27FC236}">
                <a16:creationId xmlns:a16="http://schemas.microsoft.com/office/drawing/2014/main" id="{CB32096F-717D-B2DB-BCE9-0C9D28017E86}"/>
              </a:ext>
            </a:extLst>
          </p:cNvPr>
          <p:cNvSpPr txBox="1"/>
          <p:nvPr/>
        </p:nvSpPr>
        <p:spPr>
          <a:xfrm>
            <a:off x="9486497" y="4456331"/>
            <a:ext cx="199196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Déficit des processus de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cicatrisation</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Renouvellement cellulaire</a:t>
            </a:r>
          </a:p>
        </p:txBody>
      </p:sp>
      <p:sp>
        <p:nvSpPr>
          <p:cNvPr id="18" name="ZoneTexte 17">
            <a:extLst>
              <a:ext uri="{FF2B5EF4-FFF2-40B4-BE49-F238E27FC236}">
                <a16:creationId xmlns:a16="http://schemas.microsoft.com/office/drawing/2014/main" id="{43986851-94B1-9799-3210-D01851780656}"/>
              </a:ext>
            </a:extLst>
          </p:cNvPr>
          <p:cNvSpPr txBox="1"/>
          <p:nvPr/>
        </p:nvSpPr>
        <p:spPr>
          <a:xfrm>
            <a:off x="5687506" y="4227235"/>
            <a:ext cx="142946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Excès de sébum</a:t>
            </a:r>
          </a:p>
        </p:txBody>
      </p:sp>
      <p:sp>
        <p:nvSpPr>
          <p:cNvPr id="21" name="ZoneTexte 20">
            <a:extLst>
              <a:ext uri="{FF2B5EF4-FFF2-40B4-BE49-F238E27FC236}">
                <a16:creationId xmlns:a16="http://schemas.microsoft.com/office/drawing/2014/main" id="{9D06EE5B-0687-FF79-985E-486B48EA8CA0}"/>
              </a:ext>
            </a:extLst>
          </p:cNvPr>
          <p:cNvSpPr txBox="1"/>
          <p:nvPr/>
        </p:nvSpPr>
        <p:spPr>
          <a:xfrm>
            <a:off x="7052861" y="4013395"/>
            <a:ext cx="114242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Inflammation</a:t>
            </a:r>
          </a:p>
        </p:txBody>
      </p:sp>
      <p:sp>
        <p:nvSpPr>
          <p:cNvPr id="25" name="ZoneTexte 24">
            <a:extLst>
              <a:ext uri="{FF2B5EF4-FFF2-40B4-BE49-F238E27FC236}">
                <a16:creationId xmlns:a16="http://schemas.microsoft.com/office/drawing/2014/main" id="{123B7206-ECD8-0EA6-69B3-D750DAAA493A}"/>
              </a:ext>
            </a:extLst>
          </p:cNvPr>
          <p:cNvSpPr txBox="1"/>
          <p:nvPr/>
        </p:nvSpPr>
        <p:spPr>
          <a:xfrm>
            <a:off x="8984501" y="3810000"/>
            <a:ext cx="14294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Perte d’eau transépidermique</a:t>
            </a:r>
          </a:p>
        </p:txBody>
      </p:sp>
      <p:cxnSp>
        <p:nvCxnSpPr>
          <p:cNvPr id="4" name="Connecteur droit avec flèche 3">
            <a:extLst>
              <a:ext uri="{FF2B5EF4-FFF2-40B4-BE49-F238E27FC236}">
                <a16:creationId xmlns:a16="http://schemas.microsoft.com/office/drawing/2014/main" id="{09446834-4996-0C6B-2412-7FAB53549910}"/>
              </a:ext>
            </a:extLst>
          </p:cNvPr>
          <p:cNvCxnSpPr/>
          <p:nvPr/>
        </p:nvCxnSpPr>
        <p:spPr>
          <a:xfrm>
            <a:off x="2944060" y="5264403"/>
            <a:ext cx="838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Image 1" descr="Une image contenant symbole, Graphique, Police, graphisme&#10;&#10;Description générée automatiquement">
            <a:extLst>
              <a:ext uri="{FF2B5EF4-FFF2-40B4-BE49-F238E27FC236}">
                <a16:creationId xmlns:a16="http://schemas.microsoft.com/office/drawing/2014/main" id="{990E34FE-48FE-4EDB-FD10-C908170185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38683" y="4080011"/>
            <a:ext cx="321492" cy="321492"/>
          </a:xfrm>
          <a:prstGeom prst="rect">
            <a:avLst/>
          </a:prstGeom>
        </p:spPr>
      </p:pic>
      <p:pic>
        <p:nvPicPr>
          <p:cNvPr id="5" name="Image 4" descr="Une image contenant Graphique, cercle, conception, art&#10;&#10;Description générée automatiquement">
            <a:extLst>
              <a:ext uri="{FF2B5EF4-FFF2-40B4-BE49-F238E27FC236}">
                <a16:creationId xmlns:a16="http://schemas.microsoft.com/office/drawing/2014/main" id="{5E8BDC9C-B1EB-09C0-D4C9-32D0F6665F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428613" y="4286606"/>
            <a:ext cx="390920" cy="209842"/>
          </a:xfrm>
          <a:prstGeom prst="rect">
            <a:avLst/>
          </a:prstGeom>
        </p:spPr>
      </p:pic>
      <p:pic>
        <p:nvPicPr>
          <p:cNvPr id="6" name="Image 5" descr="Une image contenant jaune&#10;&#10;Description générée automatiquement">
            <a:extLst>
              <a:ext uri="{FF2B5EF4-FFF2-40B4-BE49-F238E27FC236}">
                <a16:creationId xmlns:a16="http://schemas.microsoft.com/office/drawing/2014/main" id="{0B873695-B3C0-BD84-3D82-79EDDF4C9E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77860" y="4553352"/>
            <a:ext cx="161919" cy="226144"/>
          </a:xfrm>
          <a:prstGeom prst="rect">
            <a:avLst/>
          </a:prstGeom>
        </p:spPr>
      </p:pic>
    </p:spTree>
    <p:extLst>
      <p:ext uri="{BB962C8B-B14F-4D97-AF65-F5344CB8AC3E}">
        <p14:creationId xmlns:p14="http://schemas.microsoft.com/office/powerpoint/2010/main" val="3099425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1CC0F-AF12-7827-F80D-6754E5614F87}"/>
              </a:ext>
            </a:extLst>
          </p:cNvPr>
          <p:cNvSpPr/>
          <p:nvPr/>
        </p:nvSpPr>
        <p:spPr>
          <a:xfrm>
            <a:off x="6724650" y="205740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CBD PUR issu de la feuille de chanvre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Déstressant, lissant, ré-harmonisant</a:t>
            </a:r>
          </a:p>
        </p:txBody>
      </p:sp>
      <p:sp>
        <p:nvSpPr>
          <p:cNvPr id="4" name="Rectangle 3">
            <a:extLst>
              <a:ext uri="{FF2B5EF4-FFF2-40B4-BE49-F238E27FC236}">
                <a16:creationId xmlns:a16="http://schemas.microsoft.com/office/drawing/2014/main" id="{6C9A40FC-2220-B562-666C-399AE498D49E}"/>
              </a:ext>
            </a:extLst>
          </p:cNvPr>
          <p:cNvSpPr/>
          <p:nvPr/>
        </p:nvSpPr>
        <p:spPr>
          <a:xfrm>
            <a:off x="6724650" y="3012669"/>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CELLULES NATIVES DE LOTUS SACRÉ</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Relaxant, apaisant</a:t>
            </a:r>
          </a:p>
        </p:txBody>
      </p:sp>
      <p:sp>
        <p:nvSpPr>
          <p:cNvPr id="5" name="Rectangle 4">
            <a:extLst>
              <a:ext uri="{FF2B5EF4-FFF2-40B4-BE49-F238E27FC236}">
                <a16:creationId xmlns:a16="http://schemas.microsoft.com/office/drawing/2014/main" id="{8612A1B9-B1D1-3DFC-F142-A02456388C74}"/>
              </a:ext>
            </a:extLst>
          </p:cNvPr>
          <p:cNvSpPr/>
          <p:nvPr/>
        </p:nvSpPr>
        <p:spPr>
          <a:xfrm>
            <a:off x="6724650" y="3929131"/>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EXTRAIT DE REISHI ADAPTOGENE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Anti-oxydant, hydratant</a:t>
            </a:r>
          </a:p>
        </p:txBody>
      </p:sp>
      <p:sp>
        <p:nvSpPr>
          <p:cNvPr id="7" name="Rectangle 6">
            <a:extLst>
              <a:ext uri="{FF2B5EF4-FFF2-40B4-BE49-F238E27FC236}">
                <a16:creationId xmlns:a16="http://schemas.microsoft.com/office/drawing/2014/main" id="{6269D686-3C19-26D8-B97F-88C279EF3187}"/>
              </a:ext>
            </a:extLst>
          </p:cNvPr>
          <p:cNvSpPr/>
          <p:nvPr/>
        </p:nvSpPr>
        <p:spPr>
          <a:xfrm>
            <a:off x="3798489" y="1281450"/>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Déstressant, lissant, ré-harmonisant.</a:t>
            </a:r>
          </a:p>
        </p:txBody>
      </p:sp>
      <p:sp>
        <p:nvSpPr>
          <p:cNvPr id="8" name="Rectangle 7">
            <a:extLst>
              <a:ext uri="{FF2B5EF4-FFF2-40B4-BE49-F238E27FC236}">
                <a16:creationId xmlns:a16="http://schemas.microsoft.com/office/drawing/2014/main" id="{BA65A558-1C32-941F-7DF3-5716E41C92BF}"/>
              </a:ext>
            </a:extLst>
          </p:cNvPr>
          <p:cNvSpPr/>
          <p:nvPr/>
        </p:nvSpPr>
        <p:spPr>
          <a:xfrm>
            <a:off x="6724650" y="484559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30 % HUILES VEGETALES BIOLOGIQUES DE CHANVRE + INCHA INCHI</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Hydrate, régule, apaise</a:t>
            </a:r>
          </a:p>
        </p:txBody>
      </p:sp>
      <p:sp>
        <p:nvSpPr>
          <p:cNvPr id="10" name="Rectangle 9">
            <a:extLst>
              <a:ext uri="{FF2B5EF4-FFF2-40B4-BE49-F238E27FC236}">
                <a16:creationId xmlns:a16="http://schemas.microsoft.com/office/drawing/2014/main" id="{6FEB4922-E8C4-9011-CD14-DE0E84206FA7}"/>
              </a:ext>
            </a:extLst>
          </p:cNvPr>
          <p:cNvSpPr/>
          <p:nvPr/>
        </p:nvSpPr>
        <p:spPr>
          <a:xfrm>
            <a:off x="6724650" y="576205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H.E DE LAVANDE, CAMOMILLE ET NEROLI</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Apaisant, relaxant</a:t>
            </a:r>
          </a:p>
        </p:txBody>
      </p:sp>
      <p:pic>
        <p:nvPicPr>
          <p:cNvPr id="13" name="Image 12" descr="Une image contenant texte, Solution, Solvant, bouteille&#10;&#10;Description générée automatiquement">
            <a:extLst>
              <a:ext uri="{FF2B5EF4-FFF2-40B4-BE49-F238E27FC236}">
                <a16:creationId xmlns:a16="http://schemas.microsoft.com/office/drawing/2014/main" id="{2571A3E1-E188-5103-1B14-2FB31935E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113801"/>
            <a:ext cx="3526409" cy="4408528"/>
          </a:xfrm>
          <a:prstGeom prst="rect">
            <a:avLst/>
          </a:prstGeom>
        </p:spPr>
      </p:pic>
      <p:pic>
        <p:nvPicPr>
          <p:cNvPr id="18" name="Image 17" descr="Une image contenant parfum, bouteille&#10;&#10;Description générée automatiquement avec une confiance moyenne">
            <a:extLst>
              <a:ext uri="{FF2B5EF4-FFF2-40B4-BE49-F238E27FC236}">
                <a16:creationId xmlns:a16="http://schemas.microsoft.com/office/drawing/2014/main" id="{AF64A870-04B5-002E-BE43-5F8F22A5A482}"/>
              </a:ext>
            </a:extLst>
          </p:cNvPr>
          <p:cNvPicPr>
            <a:picLocks noChangeAspect="1"/>
          </p:cNvPicPr>
          <p:nvPr/>
        </p:nvPicPr>
        <p:blipFill>
          <a:blip r:embed="rId4" cstate="print">
            <a:extLst>
              <a:ext uri="{28A0092B-C50C-407E-A947-70E740481C1C}">
                <a14:useLocalDpi xmlns:a14="http://schemas.microsoft.com/office/drawing/2010/main" val="0"/>
              </a:ext>
            </a:extLst>
          </a:blip>
          <a:srcRect l="37470"/>
          <a:stretch/>
        </p:blipFill>
        <p:spPr>
          <a:xfrm>
            <a:off x="2971800" y="1335671"/>
            <a:ext cx="2084393" cy="4167243"/>
          </a:xfrm>
          <a:prstGeom prst="rect">
            <a:avLst/>
          </a:prstGeom>
        </p:spPr>
      </p:pic>
      <p:sp>
        <p:nvSpPr>
          <p:cNvPr id="11" name="ZoneTexte 10">
            <a:extLst>
              <a:ext uri="{FF2B5EF4-FFF2-40B4-BE49-F238E27FC236}">
                <a16:creationId xmlns:a16="http://schemas.microsoft.com/office/drawing/2014/main" id="{03F6B08A-11B2-7DB8-05E2-009620FFDFDF}"/>
              </a:ext>
            </a:extLst>
          </p:cNvPr>
          <p:cNvSpPr txBox="1"/>
          <p:nvPr/>
        </p:nvSpPr>
        <p:spPr>
          <a:xfrm>
            <a:off x="2139227" y="330927"/>
            <a:ext cx="7744264" cy="553998"/>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sz="2400" b="0" i="0" u="none" strike="noStrike" kern="0" cap="none" spc="0" normalizeH="0" baseline="0">
                <a:ln>
                  <a:noFill/>
                </a:ln>
                <a:solidFill>
                  <a:srgbClr val="3E3E3E"/>
                </a:solidFill>
                <a:effectLst/>
                <a:uLnTx/>
                <a:uFillTx/>
                <a:latin typeface="KyivType Sans2" pitchFamily="2" charset="77"/>
              </a:defRPr>
            </a:lvl1pPr>
          </a:lstStyle>
          <a:p>
            <a:r>
              <a:rPr lang="fr-FR" dirty="0"/>
              <a:t>SERUM CBD</a:t>
            </a:r>
          </a:p>
        </p:txBody>
      </p:sp>
      <p:pic>
        <p:nvPicPr>
          <p:cNvPr id="3" name="Image 2" descr="Une image contenant art, noir et blanc, monochrome&#10;&#10;Description générée automatiquement">
            <a:extLst>
              <a:ext uri="{FF2B5EF4-FFF2-40B4-BE49-F238E27FC236}">
                <a16:creationId xmlns:a16="http://schemas.microsoft.com/office/drawing/2014/main" id="{55AA5F40-F388-F57B-F2BB-3AB36C9A2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193" y="5845502"/>
            <a:ext cx="531946" cy="564061"/>
          </a:xfrm>
          <a:prstGeom prst="rect">
            <a:avLst/>
          </a:prstGeom>
        </p:spPr>
      </p:pic>
      <p:sp>
        <p:nvSpPr>
          <p:cNvPr id="6" name="Rectangle 5">
            <a:extLst>
              <a:ext uri="{FF2B5EF4-FFF2-40B4-BE49-F238E27FC236}">
                <a16:creationId xmlns:a16="http://schemas.microsoft.com/office/drawing/2014/main" id="{2CB0C54E-4028-972A-1AA6-24F39E7877B1}"/>
              </a:ext>
            </a:extLst>
          </p:cNvPr>
          <p:cNvSpPr/>
          <p:nvPr/>
        </p:nvSpPr>
        <p:spPr>
          <a:xfrm>
            <a:off x="1603043" y="576205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QUINTESSENCE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Potentialise le pouvoir de la formule</a:t>
            </a:r>
          </a:p>
        </p:txBody>
      </p:sp>
      <p:pic>
        <p:nvPicPr>
          <p:cNvPr id="14" name="Image 13" descr="Une image contenant bouteille, boisson&#10;&#10;Description générée automatiquement">
            <a:extLst>
              <a:ext uri="{FF2B5EF4-FFF2-40B4-BE49-F238E27FC236}">
                <a16:creationId xmlns:a16="http://schemas.microsoft.com/office/drawing/2014/main" id="{7E5B2162-241C-E773-563D-4E9CCB4C8C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59883"/>
          <a:stretch/>
        </p:blipFill>
        <p:spPr>
          <a:xfrm>
            <a:off x="5771466" y="2076697"/>
            <a:ext cx="726743" cy="634064"/>
          </a:xfrm>
          <a:prstGeom prst="flowChartConnector">
            <a:avLst/>
          </a:prstGeom>
        </p:spPr>
      </p:pic>
      <p:pic>
        <p:nvPicPr>
          <p:cNvPr id="15" name="Image 14">
            <a:extLst>
              <a:ext uri="{FF2B5EF4-FFF2-40B4-BE49-F238E27FC236}">
                <a16:creationId xmlns:a16="http://schemas.microsoft.com/office/drawing/2014/main" id="{0249291D-BD5A-C1F5-6324-873BA0D202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71466" y="3060609"/>
            <a:ext cx="726743" cy="635076"/>
          </a:xfrm>
          <a:prstGeom prst="flowChartConnector">
            <a:avLst/>
          </a:prstGeom>
        </p:spPr>
      </p:pic>
      <p:pic>
        <p:nvPicPr>
          <p:cNvPr id="16" name="Image 15">
            <a:extLst>
              <a:ext uri="{FF2B5EF4-FFF2-40B4-BE49-F238E27FC236}">
                <a16:creationId xmlns:a16="http://schemas.microsoft.com/office/drawing/2014/main" id="{E1ECA9D8-3B7A-FB66-F87C-1B9756BD09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466" y="4009279"/>
            <a:ext cx="726743" cy="567350"/>
          </a:xfrm>
          <a:prstGeom prst="flowChartConnector">
            <a:avLst/>
          </a:prstGeom>
        </p:spPr>
      </p:pic>
      <p:pic>
        <p:nvPicPr>
          <p:cNvPr id="17" name="Image 16">
            <a:extLst>
              <a:ext uri="{FF2B5EF4-FFF2-40B4-BE49-F238E27FC236}">
                <a16:creationId xmlns:a16="http://schemas.microsoft.com/office/drawing/2014/main" id="{A5AE34E1-0815-985B-71CE-C71D6CC7766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71465" y="4890223"/>
            <a:ext cx="726743" cy="652490"/>
          </a:xfrm>
          <a:prstGeom prst="flowChartConnector">
            <a:avLst/>
          </a:prstGeom>
        </p:spPr>
      </p:pic>
      <p:pic>
        <p:nvPicPr>
          <p:cNvPr id="19" name="Image 18">
            <a:extLst>
              <a:ext uri="{FF2B5EF4-FFF2-40B4-BE49-F238E27FC236}">
                <a16:creationId xmlns:a16="http://schemas.microsoft.com/office/drawing/2014/main" id="{E1D0DBBD-0FDF-E0DF-814F-456646B2BE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71465" y="5882617"/>
            <a:ext cx="726744" cy="586331"/>
          </a:xfrm>
          <a:prstGeom prst="flowChartConnector">
            <a:avLst/>
          </a:prstGeom>
        </p:spPr>
      </p:pic>
    </p:spTree>
    <p:extLst>
      <p:ext uri="{BB962C8B-B14F-4D97-AF65-F5344CB8AC3E}">
        <p14:creationId xmlns:p14="http://schemas.microsoft.com/office/powerpoint/2010/main" val="304318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1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36B195D-FB9B-94BE-7AB2-3111C9F67CA1}"/>
              </a:ext>
            </a:extLst>
          </p:cNvPr>
          <p:cNvSpPr txBox="1"/>
          <p:nvPr/>
        </p:nvSpPr>
        <p:spPr>
          <a:xfrm>
            <a:off x="569285" y="1165103"/>
            <a:ext cx="1105343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Le chanvre et le cannabis appartiennent à l’espèce Cannabis sativa L, de la famille des Cannabaceae.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La différence entre les deux tient à sa teneur en THC (tetrahydrocannabinol), la substance psychoactive du cannabis.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La législation cosmétique réglemente le CBD utilisé  : Pas d’effet psychotrope </a:t>
            </a:r>
            <a:r>
              <a:rPr kumimoji="0" lang="fr-FR" sz="1400" b="1"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0 &lt; THC &lt; 0.2%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p:txBody>
      </p:sp>
      <p:sp>
        <p:nvSpPr>
          <p:cNvPr id="2" name="Titre 2">
            <a:extLst>
              <a:ext uri="{FF2B5EF4-FFF2-40B4-BE49-F238E27FC236}">
                <a16:creationId xmlns:a16="http://schemas.microsoft.com/office/drawing/2014/main" id="{4478841B-ACE8-4535-E2D8-3D6D9F401FF2}"/>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CBD</a:t>
            </a:r>
          </a:p>
        </p:txBody>
      </p:sp>
      <p:sp>
        <p:nvSpPr>
          <p:cNvPr id="5" name="ZoneTexte 4">
            <a:extLst>
              <a:ext uri="{FF2B5EF4-FFF2-40B4-BE49-F238E27FC236}">
                <a16:creationId xmlns:a16="http://schemas.microsoft.com/office/drawing/2014/main" id="{5BF5C897-C002-AF0B-C57D-B52BE965521B}"/>
              </a:ext>
            </a:extLst>
          </p:cNvPr>
          <p:cNvSpPr txBox="1"/>
          <p:nvPr/>
        </p:nvSpPr>
        <p:spPr>
          <a:xfrm>
            <a:off x="642163" y="5652901"/>
            <a:ext cx="47244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Le système endocannabinoïde de la peau</a:t>
            </a:r>
          </a:p>
        </p:txBody>
      </p:sp>
      <p:pic>
        <p:nvPicPr>
          <p:cNvPr id="7" name="Image 6" descr="Une image contenant texte, capture d’écran, conception&#10;&#10;Description générée automatiquement">
            <a:extLst>
              <a:ext uri="{FF2B5EF4-FFF2-40B4-BE49-F238E27FC236}">
                <a16:creationId xmlns:a16="http://schemas.microsoft.com/office/drawing/2014/main" id="{944DEC0A-D78B-93BB-0A60-CA3CAFE07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499" y="2039351"/>
            <a:ext cx="3291728" cy="4031973"/>
          </a:xfrm>
          <a:prstGeom prst="rect">
            <a:avLst/>
          </a:prstGeom>
        </p:spPr>
      </p:pic>
      <p:sp>
        <p:nvSpPr>
          <p:cNvPr id="8" name="Rectangle 7">
            <a:extLst>
              <a:ext uri="{FF2B5EF4-FFF2-40B4-BE49-F238E27FC236}">
                <a16:creationId xmlns:a16="http://schemas.microsoft.com/office/drawing/2014/main" id="{A754D2B8-7577-8ADA-5825-4820A6EC515C}"/>
              </a:ext>
            </a:extLst>
          </p:cNvPr>
          <p:cNvSpPr/>
          <p:nvPr/>
        </p:nvSpPr>
        <p:spPr>
          <a:xfrm>
            <a:off x="5610775" y="2233758"/>
            <a:ext cx="5997558"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ANTI-INFLAMMATOIRE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Diminue la voie de signalisation NF-</a:t>
            </a:r>
            <a:r>
              <a:rPr kumimoji="0" lang="fr-FR" sz="14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mn-cs"/>
              </a:rPr>
              <a:t>kB</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 (facteur régulateur clé) et les cytokines pro-inflammatoires. </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10" name="Rectangle 9">
            <a:extLst>
              <a:ext uri="{FF2B5EF4-FFF2-40B4-BE49-F238E27FC236}">
                <a16:creationId xmlns:a16="http://schemas.microsoft.com/office/drawing/2014/main" id="{97BA7EE1-99DC-8B72-E498-2452942AE04D}"/>
              </a:ext>
            </a:extLst>
          </p:cNvPr>
          <p:cNvSpPr/>
          <p:nvPr/>
        </p:nvSpPr>
        <p:spPr>
          <a:xfrm>
            <a:off x="5639191" y="3166314"/>
            <a:ext cx="5975246"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ANTI-OXYDANT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Neutralise le stress oxydatif induit par les UV ou des composés oxydants, protégeant les structures biologiques de la peau et des cellules. </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11" name="Rectangle 10">
            <a:extLst>
              <a:ext uri="{FF2B5EF4-FFF2-40B4-BE49-F238E27FC236}">
                <a16:creationId xmlns:a16="http://schemas.microsoft.com/office/drawing/2014/main" id="{3730DAF6-B14D-6FDB-4D26-0EAD23603D92}"/>
              </a:ext>
            </a:extLst>
          </p:cNvPr>
          <p:cNvSpPr/>
          <p:nvPr/>
        </p:nvSpPr>
        <p:spPr>
          <a:xfrm>
            <a:off x="5674633" y="4055338"/>
            <a:ext cx="5953766"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ANTI-AGE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Booste l’expression par les fibroblastes de la peau de protéines clé impliquées dans la jonction dermo-épidermique (JDE).</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12" name="Rectangle 11">
            <a:extLst>
              <a:ext uri="{FF2B5EF4-FFF2-40B4-BE49-F238E27FC236}">
                <a16:creationId xmlns:a16="http://schemas.microsoft.com/office/drawing/2014/main" id="{E0F2CB2E-A85C-B491-BA93-D84788457958}"/>
              </a:ext>
            </a:extLst>
          </p:cNvPr>
          <p:cNvSpPr/>
          <p:nvPr/>
        </p:nvSpPr>
        <p:spPr>
          <a:xfrm>
            <a:off x="5674633" y="4958895"/>
            <a:ext cx="5953766"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SÉBORÉGULATEUR</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Effet lipostatique, réduit la multiplication des sébocytes.</a:t>
            </a:r>
          </a:p>
        </p:txBody>
      </p:sp>
      <p:sp>
        <p:nvSpPr>
          <p:cNvPr id="13" name="Rectangle 12">
            <a:extLst>
              <a:ext uri="{FF2B5EF4-FFF2-40B4-BE49-F238E27FC236}">
                <a16:creationId xmlns:a16="http://schemas.microsoft.com/office/drawing/2014/main" id="{664A25D7-BAD6-3394-9640-BE36CFE16C97}"/>
              </a:ext>
            </a:extLst>
          </p:cNvPr>
          <p:cNvSpPr/>
          <p:nvPr/>
        </p:nvSpPr>
        <p:spPr>
          <a:xfrm>
            <a:off x="5670489" y="5652901"/>
            <a:ext cx="5962053"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ANTI-STRESS</a:t>
            </a:r>
          </a:p>
        </p:txBody>
      </p:sp>
    </p:spTree>
    <p:extLst>
      <p:ext uri="{BB962C8B-B14F-4D97-AF65-F5344CB8AC3E}">
        <p14:creationId xmlns:p14="http://schemas.microsoft.com/office/powerpoint/2010/main" val="3092415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2"/>
          <a:srcRect l="16351" t="-1" r="6152" b="66892"/>
          <a:stretch/>
        </p:blipFill>
        <p:spPr>
          <a:xfrm>
            <a:off x="-30052" y="0"/>
            <a:ext cx="12222052" cy="6858000"/>
          </a:xfrm>
          <a:prstGeom prst="rect">
            <a:avLst/>
          </a:prstGeom>
        </p:spPr>
      </p:pic>
      <p:sp>
        <p:nvSpPr>
          <p:cNvPr id="25" name="TextBox 3">
            <a:extLst>
              <a:ext uri="{FF2B5EF4-FFF2-40B4-BE49-F238E27FC236}">
                <a16:creationId xmlns:a16="http://schemas.microsoft.com/office/drawing/2014/main" id="{3F62406D-256A-315A-028C-E5F21572C9A9}"/>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Recap</a:t>
            </a:r>
          </a:p>
        </p:txBody>
      </p:sp>
      <p:sp>
        <p:nvSpPr>
          <p:cNvPr id="13" name="Rectangle 12">
            <a:extLst>
              <a:ext uri="{FF2B5EF4-FFF2-40B4-BE49-F238E27FC236}">
                <a16:creationId xmlns:a16="http://schemas.microsoft.com/office/drawing/2014/main" id="{1A567806-0BC6-D71E-9994-F5B7E8C10D8D}"/>
              </a:ext>
            </a:extLst>
          </p:cNvPr>
          <p:cNvSpPr/>
          <p:nvPr/>
        </p:nvSpPr>
        <p:spPr>
          <a:xfrm>
            <a:off x="6104211" y="3379587"/>
            <a:ext cx="4539342" cy="1981143"/>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8791C759-453B-1077-E2E3-8A3696373DDE}"/>
              </a:ext>
            </a:extLst>
          </p:cNvPr>
          <p:cNvSpPr/>
          <p:nvPr/>
        </p:nvSpPr>
        <p:spPr>
          <a:xfrm>
            <a:off x="1542798" y="3379587"/>
            <a:ext cx="4505406" cy="1981143"/>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43" descr="A black background with a circle in center&#10;&#10;AI-generated content may be incorrect.">
            <a:extLst>
              <a:ext uri="{FF2B5EF4-FFF2-40B4-BE49-F238E27FC236}">
                <a16:creationId xmlns:a16="http://schemas.microsoft.com/office/drawing/2014/main" id="{46B192D5-7D49-D344-31C4-F88B92BF0673}"/>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588882" y="2771418"/>
            <a:ext cx="3009057" cy="3156743"/>
          </a:xfrm>
          <a:prstGeom prst="rect">
            <a:avLst/>
          </a:prstGeom>
        </p:spPr>
      </p:pic>
      <p:pic>
        <p:nvPicPr>
          <p:cNvPr id="16" name="Picture 19" descr="A bottle of serum with a dropper&#10;&#10;AI-generated content may be incorrect.">
            <a:extLst>
              <a:ext uri="{FF2B5EF4-FFF2-40B4-BE49-F238E27FC236}">
                <a16:creationId xmlns:a16="http://schemas.microsoft.com/office/drawing/2014/main" id="{CA5F3AC1-5F69-1E01-1036-20A80F210FF5}"/>
              </a:ext>
            </a:extLst>
          </p:cNvPr>
          <p:cNvPicPr>
            <a:picLocks noChangeAspect="1"/>
          </p:cNvPicPr>
          <p:nvPr/>
        </p:nvPicPr>
        <p:blipFill>
          <a:blip r:embed="rId5"/>
          <a:srcRect l="32706" t="29436" r="41355" b="6139"/>
          <a:stretch/>
        </p:blipFill>
        <p:spPr>
          <a:xfrm>
            <a:off x="1090565" y="1126233"/>
            <a:ext cx="1371155" cy="4256960"/>
          </a:xfrm>
          <a:prstGeom prst="rect">
            <a:avLst/>
          </a:prstGeom>
        </p:spPr>
      </p:pic>
      <p:pic>
        <p:nvPicPr>
          <p:cNvPr id="17" name="Picture 45" descr="A moon and stars in a black background&#10;&#10;AI-generated content may be incorrect.">
            <a:extLst>
              <a:ext uri="{FF2B5EF4-FFF2-40B4-BE49-F238E27FC236}">
                <a16:creationId xmlns:a16="http://schemas.microsoft.com/office/drawing/2014/main" id="{27CE0EF1-AE2B-7BFE-6DB1-8294059BA5F4}"/>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Lst>
          </a:blip>
          <a:stretch>
            <a:fillRect/>
          </a:stretch>
        </p:blipFill>
        <p:spPr>
          <a:xfrm>
            <a:off x="7392447" y="2823157"/>
            <a:ext cx="2952490" cy="3097397"/>
          </a:xfrm>
          <a:prstGeom prst="rect">
            <a:avLst/>
          </a:prstGeom>
        </p:spPr>
      </p:pic>
      <p:sp>
        <p:nvSpPr>
          <p:cNvPr id="18" name="TextBox 51">
            <a:extLst>
              <a:ext uri="{FF2B5EF4-FFF2-40B4-BE49-F238E27FC236}">
                <a16:creationId xmlns:a16="http://schemas.microsoft.com/office/drawing/2014/main" id="{4ABE2160-5FA5-BA82-6608-A708CD9BC62D}"/>
              </a:ext>
            </a:extLst>
          </p:cNvPr>
          <p:cNvSpPr txBox="1"/>
          <p:nvPr/>
        </p:nvSpPr>
        <p:spPr>
          <a:xfrm>
            <a:off x="2391633" y="3643021"/>
            <a:ext cx="3572387" cy="1446550"/>
          </a:xfrm>
          <a:prstGeom prst="rect">
            <a:avLst/>
          </a:prstGeom>
          <a:noFill/>
        </p:spPr>
        <p:txBody>
          <a:bodyPr wrap="square">
            <a:spAutoFit/>
          </a:bodyPr>
          <a:lstStyle/>
          <a:p>
            <a:pPr algn="r">
              <a:lnSpc>
                <a:spcPct val="150000"/>
              </a:lnSpc>
            </a:pPr>
            <a:r>
              <a:rPr lang="en-US" sz="1200" dirty="0">
                <a:latin typeface="Roboto Light" panose="02000000000000000000" pitchFamily="2" charset="0"/>
                <a:ea typeface="Roboto Light" panose="02000000000000000000" pitchFamily="2" charset="0"/>
              </a:rPr>
              <a:t>Illumine et </a:t>
            </a:r>
            <a:r>
              <a:rPr lang="en-US" sz="1200" dirty="0" err="1">
                <a:latin typeface="Roboto Light" panose="02000000000000000000" pitchFamily="2" charset="0"/>
                <a:ea typeface="Roboto Light" panose="02000000000000000000" pitchFamily="2" charset="0"/>
              </a:rPr>
              <a:t>unifie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teint</a:t>
            </a:r>
            <a:endParaRPr lang="en-US" sz="1200" dirty="0">
              <a:latin typeface="Roboto Light" panose="02000000000000000000" pitchFamily="2" charset="0"/>
              <a:ea typeface="Roboto Light" panose="02000000000000000000" pitchFamily="2" charset="0"/>
            </a:endParaRPr>
          </a:p>
          <a:p>
            <a:pPr algn="r">
              <a:lnSpc>
                <a:spcPct val="150000"/>
              </a:lnSpc>
            </a:pPr>
            <a:r>
              <a:rPr lang="en-US" sz="1200" dirty="0" err="1">
                <a:latin typeface="Roboto Light" panose="02000000000000000000" pitchFamily="2" charset="0"/>
                <a:ea typeface="Roboto Light" panose="02000000000000000000" pitchFamily="2" charset="0"/>
              </a:rPr>
              <a:t>Corrige</a:t>
            </a:r>
            <a:r>
              <a:rPr lang="en-US" sz="1200" dirty="0">
                <a:latin typeface="Roboto Light" panose="02000000000000000000" pitchFamily="2" charset="0"/>
                <a:ea typeface="Roboto Light" panose="02000000000000000000" pitchFamily="2" charset="0"/>
              </a:rPr>
              <a:t> taches </a:t>
            </a:r>
            <a:r>
              <a:rPr lang="en-US" sz="1200" dirty="0" err="1">
                <a:latin typeface="Roboto Light" panose="02000000000000000000" pitchFamily="2" charset="0"/>
                <a:ea typeface="Roboto Light" panose="02000000000000000000" pitchFamily="2" charset="0"/>
              </a:rPr>
              <a:t>pigmentaires</a:t>
            </a:r>
            <a:r>
              <a:rPr lang="en-US" sz="1200" dirty="0">
                <a:latin typeface="Roboto Light" panose="02000000000000000000" pitchFamily="2" charset="0"/>
                <a:ea typeface="Roboto Light" panose="02000000000000000000" pitchFamily="2" charset="0"/>
              </a:rPr>
              <a:t> et rides</a:t>
            </a:r>
          </a:p>
          <a:p>
            <a:pPr algn="r">
              <a:lnSpc>
                <a:spcPct val="150000"/>
              </a:lnSpc>
            </a:pPr>
            <a:r>
              <a:rPr lang="en-US" sz="1200" dirty="0">
                <a:latin typeface="Roboto Light" panose="02000000000000000000" pitchFamily="2" charset="0"/>
                <a:ea typeface="Roboto Light" panose="02000000000000000000" pitchFamily="2" charset="0"/>
              </a:rPr>
              <a:t>20% </a:t>
            </a:r>
            <a:r>
              <a:rPr lang="en-US" sz="1200" dirty="0" err="1">
                <a:latin typeface="Roboto Light" panose="02000000000000000000" pitchFamily="2" charset="0"/>
                <a:ea typeface="Roboto Light" panose="02000000000000000000" pitchFamily="2" charset="0"/>
              </a:rPr>
              <a:t>vitamine</a:t>
            </a:r>
            <a:r>
              <a:rPr lang="en-US" sz="1200" dirty="0">
                <a:latin typeface="Roboto Light" panose="02000000000000000000" pitchFamily="2" charset="0"/>
                <a:ea typeface="Roboto Light" panose="02000000000000000000" pitchFamily="2" charset="0"/>
              </a:rPr>
              <a:t> C stable</a:t>
            </a:r>
          </a:p>
          <a:p>
            <a:pPr algn="r">
              <a:lnSpc>
                <a:spcPct val="150000"/>
              </a:lnSpc>
            </a:pPr>
            <a:r>
              <a:rPr lang="en-US" sz="1200" dirty="0">
                <a:latin typeface="Roboto Light" panose="02000000000000000000" pitchFamily="2" charset="0"/>
                <a:ea typeface="Roboto Light" panose="02000000000000000000" pitchFamily="2" charset="0"/>
              </a:rPr>
              <a:t>Texture </a:t>
            </a:r>
            <a:r>
              <a:rPr lang="en-US" sz="1200" dirty="0" err="1">
                <a:latin typeface="Roboto Light" panose="02000000000000000000" pitchFamily="2" charset="0"/>
                <a:ea typeface="Roboto Light" panose="02000000000000000000" pitchFamily="2" charset="0"/>
              </a:rPr>
              <a:t>huile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sèche</a:t>
            </a:r>
            <a:r>
              <a:rPr lang="en-US" sz="1200" dirty="0">
                <a:latin typeface="Roboto Light" panose="02000000000000000000" pitchFamily="2" charset="0"/>
                <a:ea typeface="Roboto Light" panose="02000000000000000000" pitchFamily="2" charset="0"/>
              </a:rPr>
              <a:t>, absorption </a:t>
            </a:r>
            <a:r>
              <a:rPr lang="en-US" sz="1200" dirty="0" err="1">
                <a:latin typeface="Roboto Light" panose="02000000000000000000" pitchFamily="2" charset="0"/>
                <a:ea typeface="Roboto Light" panose="02000000000000000000" pitchFamily="2" charset="0"/>
              </a:rPr>
              <a:t>rapide</a:t>
            </a:r>
            <a:endParaRPr lang="en-US" sz="1200" dirty="0">
              <a:latin typeface="Roboto Light" panose="02000000000000000000" pitchFamily="2" charset="0"/>
              <a:ea typeface="Roboto Light" panose="02000000000000000000" pitchFamily="2" charset="0"/>
            </a:endParaRPr>
          </a:p>
          <a:p>
            <a:pPr algn="r">
              <a:lnSpc>
                <a:spcPct val="150000"/>
              </a:lnSpc>
            </a:pPr>
            <a:r>
              <a:rPr lang="en-US" sz="1200" dirty="0">
                <a:latin typeface="Roboto Light" panose="02000000000000000000" pitchFamily="2" charset="0"/>
                <a:ea typeface="Roboto Light" panose="02000000000000000000" pitchFamily="2" charset="0"/>
              </a:rPr>
              <a:t>Peau </a:t>
            </a:r>
            <a:r>
              <a:rPr lang="en-US" sz="1200" dirty="0" err="1">
                <a:latin typeface="Roboto Light" panose="02000000000000000000" pitchFamily="2" charset="0"/>
                <a:ea typeface="Roboto Light" panose="02000000000000000000" pitchFamily="2" charset="0"/>
              </a:rPr>
              <a:t>éclatante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revitalisée</a:t>
            </a:r>
            <a:endParaRPr lang="en-US" sz="1200" dirty="0">
              <a:latin typeface="Roboto Light" panose="02000000000000000000" pitchFamily="2" charset="0"/>
              <a:ea typeface="Roboto Light" panose="02000000000000000000" pitchFamily="2" charset="0"/>
            </a:endParaRPr>
          </a:p>
        </p:txBody>
      </p:sp>
      <p:sp>
        <p:nvSpPr>
          <p:cNvPr id="19" name="TextBox 52">
            <a:extLst>
              <a:ext uri="{FF2B5EF4-FFF2-40B4-BE49-F238E27FC236}">
                <a16:creationId xmlns:a16="http://schemas.microsoft.com/office/drawing/2014/main" id="{A33A7FFC-66AD-0411-C2C8-F16A9279990C}"/>
              </a:ext>
            </a:extLst>
          </p:cNvPr>
          <p:cNvSpPr txBox="1"/>
          <p:nvPr/>
        </p:nvSpPr>
        <p:spPr>
          <a:xfrm>
            <a:off x="6193820" y="3643021"/>
            <a:ext cx="4058512" cy="1446550"/>
          </a:xfrm>
          <a:prstGeom prst="rect">
            <a:avLst/>
          </a:prstGeom>
          <a:noFill/>
        </p:spPr>
        <p:txBody>
          <a:bodyPr wrap="square">
            <a:spAutoFit/>
          </a:bodyPr>
          <a:lstStyle/>
          <a:p>
            <a:pPr>
              <a:lnSpc>
                <a:spcPct val="150000"/>
              </a:lnSpc>
            </a:pPr>
            <a:r>
              <a:rPr lang="en-US" sz="1200" dirty="0" err="1">
                <a:latin typeface="Roboto Light" panose="02000000000000000000" pitchFamily="2" charset="0"/>
                <a:ea typeface="Roboto Light" panose="02000000000000000000" pitchFamily="2" charset="0"/>
              </a:rPr>
              <a:t>Apaise</a:t>
            </a:r>
            <a:r>
              <a:rPr lang="en-US" sz="1200" dirty="0">
                <a:latin typeface="Roboto Light" panose="02000000000000000000" pitchFamily="2" charset="0"/>
                <a:ea typeface="Roboto Light" panose="02000000000000000000" pitchFamily="2" charset="0"/>
              </a:rPr>
              <a:t> et </a:t>
            </a:r>
            <a:r>
              <a:rPr lang="en-US" sz="1200" dirty="0" err="1">
                <a:latin typeface="Roboto Light" panose="02000000000000000000" pitchFamily="2" charset="0"/>
                <a:ea typeface="Roboto Light" panose="02000000000000000000" pitchFamily="2" charset="0"/>
              </a:rPr>
              <a:t>rééquilibre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peau</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err="1">
                <a:latin typeface="Roboto Light" panose="02000000000000000000" pitchFamily="2" charset="0"/>
                <a:ea typeface="Roboto Light" panose="02000000000000000000" pitchFamily="2" charset="0"/>
              </a:rPr>
              <a:t>Réduit</a:t>
            </a:r>
            <a:r>
              <a:rPr lang="en-US" sz="1200" dirty="0">
                <a:latin typeface="Roboto Light" panose="02000000000000000000" pitchFamily="2" charset="0"/>
                <a:ea typeface="Roboto Light" panose="02000000000000000000" pitchFamily="2" charset="0"/>
              </a:rPr>
              <a:t> stress et fatigue</a:t>
            </a:r>
          </a:p>
          <a:p>
            <a:pPr>
              <a:lnSpc>
                <a:spcPct val="150000"/>
              </a:lnSpc>
            </a:pPr>
            <a:r>
              <a:rPr lang="en-US" sz="1200" dirty="0">
                <a:latin typeface="Roboto Light" panose="02000000000000000000" pitchFamily="2" charset="0"/>
                <a:ea typeface="Roboto Light" panose="02000000000000000000" pitchFamily="2" charset="0"/>
              </a:rPr>
              <a:t>300 mg CBD </a:t>
            </a:r>
            <a:r>
              <a:rPr lang="en-US" sz="1200" dirty="0" err="1">
                <a:latin typeface="Roboto Light" panose="02000000000000000000" pitchFamily="2" charset="0"/>
                <a:ea typeface="Roboto Light" panose="02000000000000000000" pitchFamily="2" charset="0"/>
              </a:rPr>
              <a:t>pur</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a:latin typeface="Roboto Light" panose="02000000000000000000" pitchFamily="2" charset="0"/>
                <a:ea typeface="Roboto Light" panose="02000000000000000000" pitchFamily="2" charset="0"/>
              </a:rPr>
              <a:t>Texture </a:t>
            </a:r>
            <a:r>
              <a:rPr lang="en-US" sz="1200" dirty="0" err="1">
                <a:latin typeface="Roboto Light" panose="02000000000000000000" pitchFamily="2" charset="0"/>
                <a:ea typeface="Roboto Light" panose="02000000000000000000" pitchFamily="2" charset="0"/>
              </a:rPr>
              <a:t>soyeuse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confort</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immédiat</a:t>
            </a:r>
            <a:endParaRPr lang="en-US" sz="1200" dirty="0">
              <a:latin typeface="Roboto Light" panose="02000000000000000000" pitchFamily="2" charset="0"/>
              <a:ea typeface="Roboto Light" panose="02000000000000000000" pitchFamily="2" charset="0"/>
            </a:endParaRPr>
          </a:p>
          <a:p>
            <a:pPr>
              <a:lnSpc>
                <a:spcPct val="150000"/>
              </a:lnSpc>
            </a:pPr>
            <a:r>
              <a:rPr lang="en-US" sz="1200" dirty="0">
                <a:latin typeface="Roboto Light" panose="02000000000000000000" pitchFamily="2" charset="0"/>
                <a:ea typeface="Roboto Light" panose="02000000000000000000" pitchFamily="2" charset="0"/>
              </a:rPr>
              <a:t>Peau </a:t>
            </a:r>
            <a:r>
              <a:rPr lang="en-US" sz="1200" dirty="0" err="1">
                <a:latin typeface="Roboto Light" panose="02000000000000000000" pitchFamily="2" charset="0"/>
                <a:ea typeface="Roboto Light" panose="02000000000000000000" pitchFamily="2" charset="0"/>
              </a:rPr>
              <a:t>détendue</a:t>
            </a:r>
            <a:r>
              <a:rPr lang="en-US" sz="1200" dirty="0">
                <a:latin typeface="Roboto Light" panose="02000000000000000000" pitchFamily="2" charset="0"/>
                <a:ea typeface="Roboto Light" panose="02000000000000000000" pitchFamily="2" charset="0"/>
              </a:rPr>
              <a:t>, </a:t>
            </a:r>
            <a:r>
              <a:rPr lang="en-US" sz="1200" dirty="0" err="1">
                <a:latin typeface="Roboto Light" panose="02000000000000000000" pitchFamily="2" charset="0"/>
                <a:ea typeface="Roboto Light" panose="02000000000000000000" pitchFamily="2" charset="0"/>
              </a:rPr>
              <a:t>harmonisée</a:t>
            </a:r>
            <a:endParaRPr lang="en-US" sz="1200" dirty="0">
              <a:latin typeface="Roboto Light" panose="02000000000000000000" pitchFamily="2" charset="0"/>
              <a:ea typeface="Roboto Light" panose="02000000000000000000" pitchFamily="2" charset="0"/>
            </a:endParaRPr>
          </a:p>
        </p:txBody>
      </p:sp>
      <p:sp>
        <p:nvSpPr>
          <p:cNvPr id="22" name="TextBox 58">
            <a:extLst>
              <a:ext uri="{FF2B5EF4-FFF2-40B4-BE49-F238E27FC236}">
                <a16:creationId xmlns:a16="http://schemas.microsoft.com/office/drawing/2014/main" id="{C9E4C59F-F0CA-D852-F589-E3970F6BFCB3}"/>
              </a:ext>
            </a:extLst>
          </p:cNvPr>
          <p:cNvSpPr txBox="1"/>
          <p:nvPr/>
        </p:nvSpPr>
        <p:spPr>
          <a:xfrm>
            <a:off x="2331074" y="5571534"/>
            <a:ext cx="7521694" cy="523220"/>
          </a:xfrm>
          <a:prstGeom prst="rect">
            <a:avLst/>
          </a:prstGeom>
          <a:noFill/>
        </p:spPr>
        <p:txBody>
          <a:bodyPr wrap="square">
            <a:spAutoFit/>
          </a:bodyPr>
          <a:lstStyle/>
          <a:p>
            <a:pPr algn="ctr"/>
            <a:r>
              <a:rPr lang="en-US" sz="1400" dirty="0">
                <a:solidFill>
                  <a:schemeClr val="bg1"/>
                </a:solidFill>
                <a:latin typeface="Roboto Light" panose="02000000000000000000" pitchFamily="2" charset="0"/>
                <a:ea typeface="Roboto Light" panose="02000000000000000000" pitchFamily="2" charset="0"/>
              </a:rPr>
              <a:t>Correction intense : 20% de </a:t>
            </a:r>
            <a:r>
              <a:rPr lang="en-US" sz="1400" dirty="0" err="1">
                <a:solidFill>
                  <a:schemeClr val="bg1"/>
                </a:solidFill>
                <a:latin typeface="Roboto Light" panose="02000000000000000000" pitchFamily="2" charset="0"/>
                <a:ea typeface="Roboto Light" panose="02000000000000000000" pitchFamily="2" charset="0"/>
              </a:rPr>
              <a:t>vitamine</a:t>
            </a:r>
            <a:r>
              <a:rPr lang="en-US" sz="1400" dirty="0">
                <a:solidFill>
                  <a:schemeClr val="bg1"/>
                </a:solidFill>
                <a:latin typeface="Roboto Light" panose="02000000000000000000" pitchFamily="2" charset="0"/>
                <a:ea typeface="Roboto Light" panose="02000000000000000000" pitchFamily="2" charset="0"/>
              </a:rPr>
              <a:t> C pour </a:t>
            </a:r>
            <a:r>
              <a:rPr lang="en-US" sz="1400" dirty="0" err="1">
                <a:solidFill>
                  <a:schemeClr val="bg1"/>
                </a:solidFill>
                <a:latin typeface="Roboto Light" panose="02000000000000000000" pitchFamily="2" charset="0"/>
                <a:ea typeface="Roboto Light" panose="02000000000000000000" pitchFamily="2" charset="0"/>
              </a:rPr>
              <a:t>uniformiser</a:t>
            </a:r>
            <a:r>
              <a:rPr lang="en-US" sz="1400" dirty="0">
                <a:solidFill>
                  <a:schemeClr val="bg1"/>
                </a:solidFill>
                <a:latin typeface="Roboto Light" panose="02000000000000000000" pitchFamily="2" charset="0"/>
                <a:ea typeface="Roboto Light" panose="02000000000000000000" pitchFamily="2" charset="0"/>
              </a:rPr>
              <a:t> et booster la </a:t>
            </a:r>
            <a:r>
              <a:rPr lang="en-US" sz="1400" dirty="0" err="1">
                <a:solidFill>
                  <a:schemeClr val="bg1"/>
                </a:solidFill>
                <a:latin typeface="Roboto Light" panose="02000000000000000000" pitchFamily="2" charset="0"/>
                <a:ea typeface="Roboto Light" panose="02000000000000000000" pitchFamily="2" charset="0"/>
              </a:rPr>
              <a:t>peau</a:t>
            </a:r>
            <a:r>
              <a:rPr lang="en-US" sz="1400" dirty="0">
                <a:solidFill>
                  <a:schemeClr val="bg1"/>
                </a:solidFill>
                <a:latin typeface="Roboto Light" panose="02000000000000000000" pitchFamily="2" charset="0"/>
                <a:ea typeface="Roboto Light" panose="02000000000000000000" pitchFamily="2" charset="0"/>
              </a:rPr>
              <a:t>, </a:t>
            </a:r>
          </a:p>
          <a:p>
            <a:pPr algn="ctr"/>
            <a:r>
              <a:rPr lang="en-US" sz="1400" dirty="0">
                <a:solidFill>
                  <a:schemeClr val="bg1"/>
                </a:solidFill>
                <a:latin typeface="Roboto Light" panose="02000000000000000000" pitchFamily="2" charset="0"/>
                <a:ea typeface="Roboto Light" panose="02000000000000000000" pitchFamily="2" charset="0"/>
              </a:rPr>
              <a:t>300 mg de CBD pour </a:t>
            </a:r>
            <a:r>
              <a:rPr lang="en-US" sz="1400" dirty="0" err="1">
                <a:solidFill>
                  <a:schemeClr val="bg1"/>
                </a:solidFill>
                <a:latin typeface="Roboto Light" panose="02000000000000000000" pitchFamily="2" charset="0"/>
                <a:ea typeface="Roboto Light" panose="02000000000000000000" pitchFamily="2" charset="0"/>
              </a:rPr>
              <a:t>apaiser</a:t>
            </a:r>
            <a:r>
              <a:rPr lang="en-US" sz="1400" dirty="0">
                <a:solidFill>
                  <a:schemeClr val="bg1"/>
                </a:solidFill>
                <a:latin typeface="Roboto Light" panose="02000000000000000000" pitchFamily="2" charset="0"/>
                <a:ea typeface="Roboto Light" panose="02000000000000000000" pitchFamily="2" charset="0"/>
              </a:rPr>
              <a:t> et </a:t>
            </a:r>
            <a:r>
              <a:rPr lang="en-US" sz="1400" dirty="0" err="1">
                <a:solidFill>
                  <a:schemeClr val="bg1"/>
                </a:solidFill>
                <a:latin typeface="Roboto Light" panose="02000000000000000000" pitchFamily="2" charset="0"/>
                <a:ea typeface="Roboto Light" panose="02000000000000000000" pitchFamily="2" charset="0"/>
              </a:rPr>
              <a:t>rééquilibrer</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en</a:t>
            </a:r>
            <a:r>
              <a:rPr lang="en-US" sz="1400" dirty="0">
                <a:solidFill>
                  <a:schemeClr val="bg1"/>
                </a:solidFill>
                <a:latin typeface="Roboto Light" panose="02000000000000000000" pitchFamily="2" charset="0"/>
                <a:ea typeface="Roboto Light" panose="02000000000000000000" pitchFamily="2" charset="0"/>
              </a:rPr>
              <a:t> </a:t>
            </a:r>
            <a:r>
              <a:rPr lang="en-US" sz="1400" dirty="0" err="1">
                <a:solidFill>
                  <a:schemeClr val="bg1"/>
                </a:solidFill>
                <a:latin typeface="Roboto Light" panose="02000000000000000000" pitchFamily="2" charset="0"/>
                <a:ea typeface="Roboto Light" panose="02000000000000000000" pitchFamily="2" charset="0"/>
              </a:rPr>
              <a:t>profondeur</a:t>
            </a:r>
            <a:r>
              <a:rPr lang="en-US" sz="1400" dirty="0">
                <a:solidFill>
                  <a:schemeClr val="bg1"/>
                </a:solidFill>
                <a:latin typeface="Roboto Light" panose="02000000000000000000" pitchFamily="2" charset="0"/>
                <a:ea typeface="Roboto Light" panose="02000000000000000000" pitchFamily="2" charset="0"/>
              </a:rPr>
              <a:t>.</a:t>
            </a:r>
          </a:p>
        </p:txBody>
      </p:sp>
      <p:sp>
        <p:nvSpPr>
          <p:cNvPr id="23" name="Rectangle 22">
            <a:extLst>
              <a:ext uri="{FF2B5EF4-FFF2-40B4-BE49-F238E27FC236}">
                <a16:creationId xmlns:a16="http://schemas.microsoft.com/office/drawing/2014/main" id="{C95DC1AE-9324-A563-1BC2-587C1F4995A6}"/>
              </a:ext>
            </a:extLst>
          </p:cNvPr>
          <p:cNvSpPr/>
          <p:nvPr/>
        </p:nvSpPr>
        <p:spPr>
          <a:xfrm>
            <a:off x="2331074" y="5511507"/>
            <a:ext cx="7521694" cy="6783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4" name="Picture 21" descr="A bottle of cbd oil&#10;&#10;AI-generated content may be incorrect.">
            <a:extLst>
              <a:ext uri="{FF2B5EF4-FFF2-40B4-BE49-F238E27FC236}">
                <a16:creationId xmlns:a16="http://schemas.microsoft.com/office/drawing/2014/main" id="{18AF0A66-25B8-7083-B7D8-79A5ECE27CC9}"/>
              </a:ext>
            </a:extLst>
          </p:cNvPr>
          <p:cNvPicPr>
            <a:picLocks noChangeAspect="1"/>
          </p:cNvPicPr>
          <p:nvPr/>
        </p:nvPicPr>
        <p:blipFill>
          <a:blip r:embed="rId8"/>
          <a:srcRect l="29722" t="27857" r="38894" b="4558"/>
          <a:stretch/>
        </p:blipFill>
        <p:spPr>
          <a:xfrm>
            <a:off x="9523377" y="1005189"/>
            <a:ext cx="1672714" cy="4502815"/>
          </a:xfrm>
          <a:prstGeom prst="rect">
            <a:avLst/>
          </a:prstGeom>
        </p:spPr>
      </p:pic>
    </p:spTree>
    <p:extLst>
      <p:ext uri="{BB962C8B-B14F-4D97-AF65-F5344CB8AC3E}">
        <p14:creationId xmlns:p14="http://schemas.microsoft.com/office/powerpoint/2010/main" val="270140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10EB025-36E0-BF36-BFE1-C7CEF4C82274}"/>
              </a:ext>
            </a:extLst>
          </p:cNvPr>
          <p:cNvSpPr>
            <a:spLocks noGrp="1"/>
          </p:cNvSpPr>
          <p:nvPr>
            <p:ph type="title" idx="4294967295"/>
          </p:nvPr>
        </p:nvSpPr>
        <p:spPr>
          <a:xfrm>
            <a:off x="1735137" y="2729707"/>
            <a:ext cx="8721725" cy="1325562"/>
          </a:xfrm>
        </p:spPr>
        <p:txBody>
          <a:bodyPr vert="horz" lIns="91440" tIns="45720" rIns="91440" bIns="45720" rtlCol="0" anchor="ctr">
            <a:noAutofit/>
          </a:bodyPr>
          <a:lstStyle/>
          <a:p>
            <a:pPr algn="ctr"/>
            <a:r>
              <a:rPr lang="en-US" sz="2800" dirty="0">
                <a:latin typeface="KyivType Sans2" panose="00000500000000000000" pitchFamily="50" charset="0"/>
              </a:rPr>
              <a:t>Selon vous, que se passe t-il </a:t>
            </a:r>
            <a:br>
              <a:rPr lang="en-US" sz="2800" dirty="0">
                <a:latin typeface="KyivType Sans2" panose="00000500000000000000" pitchFamily="50" charset="0"/>
              </a:rPr>
            </a:br>
            <a:r>
              <a:rPr lang="en-US" sz="2800" dirty="0">
                <a:latin typeface="KyivType Sans2" panose="00000500000000000000" pitchFamily="50" charset="0"/>
              </a:rPr>
              <a:t>dans la </a:t>
            </a:r>
            <a:r>
              <a:rPr lang="en-US" sz="2800" dirty="0" err="1">
                <a:latin typeface="KyivType Sans2" panose="00000500000000000000" pitchFamily="50" charset="0"/>
              </a:rPr>
              <a:t>peau</a:t>
            </a:r>
            <a:r>
              <a:rPr lang="en-US" sz="2800" dirty="0">
                <a:latin typeface="KyivType Sans2" panose="00000500000000000000" pitchFamily="50" charset="0"/>
              </a:rPr>
              <a:t> pendant le </a:t>
            </a:r>
            <a:r>
              <a:rPr lang="en-US" sz="2800" dirty="0" err="1">
                <a:latin typeface="KyivType Sans2" panose="00000500000000000000" pitchFamily="50" charset="0"/>
              </a:rPr>
              <a:t>sommeil</a:t>
            </a:r>
            <a:r>
              <a:rPr lang="en-US" sz="2800" dirty="0">
                <a:latin typeface="KyivType Sans2" panose="00000500000000000000" pitchFamily="50" charset="0"/>
              </a:rPr>
              <a:t> ?</a:t>
            </a:r>
            <a:endParaRPr lang="fr-FR" sz="2800" dirty="0">
              <a:latin typeface="KyivType Sans2" panose="00000500000000000000" pitchFamily="50" charset="0"/>
            </a:endParaRPr>
          </a:p>
        </p:txBody>
      </p:sp>
      <p:sp>
        <p:nvSpPr>
          <p:cNvPr id="2" name="Titre 1">
            <a:extLst>
              <a:ext uri="{FF2B5EF4-FFF2-40B4-BE49-F238E27FC236}">
                <a16:creationId xmlns:a16="http://schemas.microsoft.com/office/drawing/2014/main" id="{69FF4880-054E-96C2-880A-824A5DC6D3DD}"/>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Les changements Biologique pendant la Nuit</a:t>
            </a:r>
          </a:p>
        </p:txBody>
      </p:sp>
    </p:spTree>
    <p:extLst>
      <p:ext uri="{BB962C8B-B14F-4D97-AF65-F5344CB8AC3E}">
        <p14:creationId xmlns:p14="http://schemas.microsoft.com/office/powerpoint/2010/main" val="2810882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group of purple bottles and containers&#10;&#10;AI-generated content may be incorrect.">
            <a:extLst>
              <a:ext uri="{FF2B5EF4-FFF2-40B4-BE49-F238E27FC236}">
                <a16:creationId xmlns:a16="http://schemas.microsoft.com/office/drawing/2014/main" id="{A4917FCA-B540-5B5B-64DC-30EB66F4C70A}"/>
              </a:ext>
            </a:extLst>
          </p:cNvPr>
          <p:cNvPicPr>
            <a:picLocks noChangeAspect="1"/>
          </p:cNvPicPr>
          <p:nvPr/>
        </p:nvPicPr>
        <p:blipFill rotWithShape="1">
          <a:blip r:embed="rId2"/>
          <a:srcRect l="17035" t="-1" r="6152" b="66892"/>
          <a:stretch/>
        </p:blipFill>
        <p:spPr>
          <a:xfrm>
            <a:off x="-29495" y="0"/>
            <a:ext cx="12221495" cy="6858000"/>
          </a:xfrm>
          <a:prstGeom prst="rect">
            <a:avLst/>
          </a:prstGeom>
        </p:spPr>
      </p:pic>
      <p:sp>
        <p:nvSpPr>
          <p:cNvPr id="4" name="ZoneTexte 3">
            <a:extLst>
              <a:ext uri="{FF2B5EF4-FFF2-40B4-BE49-F238E27FC236}">
                <a16:creationId xmlns:a16="http://schemas.microsoft.com/office/drawing/2014/main" id="{5BB9CA72-2D9D-E4DD-2553-4CA9F853302D}"/>
              </a:ext>
            </a:extLst>
          </p:cNvPr>
          <p:cNvSpPr txBox="1"/>
          <p:nvPr/>
        </p:nvSpPr>
        <p:spPr>
          <a:xfrm>
            <a:off x="2667000" y="2823744"/>
            <a:ext cx="9205162" cy="2800767"/>
          </a:xfrm>
          <a:prstGeom prst="rect">
            <a:avLst/>
          </a:prstGeom>
          <a:noFill/>
        </p:spPr>
        <p:txBody>
          <a:bodyPr wrap="square" rtlCol="0">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La nuit est le moment clé </a:t>
            </a:r>
            <a:r>
              <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où la peau se </a:t>
            </a:r>
            <a:r>
              <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répare, se régénère et se renforce.</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fr-FR" sz="1600"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Adopter une routine de soins ciblée </a:t>
            </a:r>
            <a:r>
              <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permet de maximiser ces mécanismes naturels.</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fr-FR" sz="1600"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Les soins </a:t>
            </a:r>
            <a:r>
              <a:rPr kumimoji="0" lang="fr-FR" sz="1600" b="1" i="0" u="none" strike="noStrike" kern="1200" cap="none" spc="0" normalizeH="0" baseline="0" noProof="0" dirty="0" err="1">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Yon-Ka</a:t>
            </a:r>
            <a:r>
              <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 </a:t>
            </a:r>
            <a:r>
              <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sont formulés pour accompagner chaque étape du </a:t>
            </a:r>
            <a:r>
              <a:rPr kumimoji="0" lang="fr-FR"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rythme nocturne </a:t>
            </a:r>
            <a:r>
              <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et optimiser la beauté et la santé de la peau au réveil.</a:t>
            </a:r>
          </a:p>
          <a:p>
            <a:pPr marL="0" marR="0" lvl="0" indent="0" algn="just" defTabSz="914400" eaLnBrk="1" fontAlgn="auto" latinLnBrk="0" hangingPunct="1">
              <a:lnSpc>
                <a:spcPct val="100000"/>
              </a:lnSpc>
              <a:spcBef>
                <a:spcPts val="0"/>
              </a:spcBef>
              <a:spcAft>
                <a:spcPts val="0"/>
              </a:spcAft>
              <a:buClrTx/>
              <a:buSzTx/>
              <a:buFontTx/>
              <a:buNone/>
              <a:tabLst/>
              <a:defRPr/>
            </a:pPr>
            <a:endParaRPr lang="fr-FR" sz="1600"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fr-FR" sz="1600"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p:txBody>
      </p:sp>
      <p:sp>
        <p:nvSpPr>
          <p:cNvPr id="5" name="Rectangle 4">
            <a:extLst>
              <a:ext uri="{FF2B5EF4-FFF2-40B4-BE49-F238E27FC236}">
                <a16:creationId xmlns:a16="http://schemas.microsoft.com/office/drawing/2014/main" id="{DC4DEE1B-11B3-7340-83A3-68370CBB6A1A}"/>
              </a:ext>
            </a:extLst>
          </p:cNvPr>
          <p:cNvSpPr/>
          <p:nvPr/>
        </p:nvSpPr>
        <p:spPr>
          <a:xfrm>
            <a:off x="2667000" y="1681227"/>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algn="ctr" defTabSz="914400" eaLnBrk="1" fontAlgn="auto" latinLnBrk="0" hangingPunct="1">
              <a:lnSpc>
                <a:spcPct val="100000"/>
              </a:lnSpc>
              <a:spcBef>
                <a:spcPts val="0"/>
              </a:spcBef>
              <a:spcAft>
                <a:spcPts val="0"/>
              </a:spcAft>
              <a:buClrTx/>
              <a:buSzTx/>
              <a:tabLst/>
              <a:defRPr/>
            </a:pPr>
            <a:r>
              <a:rPr lang="fr-FR" sz="1600" b="1" kern="0" dirty="0">
                <a:solidFill>
                  <a:srgbClr val="565655"/>
                </a:solidFill>
                <a:latin typeface="Roboto Light" panose="02000000000000000000" pitchFamily="2" charset="0"/>
                <a:ea typeface="Roboto Light" panose="02000000000000000000" pitchFamily="2" charset="0"/>
              </a:rPr>
              <a:t>POURQUOI PRENDRE SOIN DE SA PEAU LA NUIT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6" name="Picture 1" descr="A group of purple bottles and containers&#10;&#10;AI-generated content may be incorrect.">
            <a:extLst>
              <a:ext uri="{FF2B5EF4-FFF2-40B4-BE49-F238E27FC236}">
                <a16:creationId xmlns:a16="http://schemas.microsoft.com/office/drawing/2014/main" id="{E458F003-845B-41FC-567E-74AA64CBD0AF}"/>
              </a:ext>
            </a:extLst>
          </p:cNvPr>
          <p:cNvPicPr>
            <a:picLocks noChangeAspect="1"/>
          </p:cNvPicPr>
          <p:nvPr/>
        </p:nvPicPr>
        <p:blipFill rotWithShape="1">
          <a:blip r:embed="rId2"/>
          <a:srcRect l="17032" t="28864" r="55494" b="42577"/>
          <a:stretch/>
        </p:blipFill>
        <p:spPr>
          <a:xfrm rot="10800000">
            <a:off x="-29495" y="3923414"/>
            <a:ext cx="2168722" cy="2934586"/>
          </a:xfrm>
          <a:prstGeom prst="rect">
            <a:avLst/>
          </a:prstGeom>
        </p:spPr>
      </p:pic>
      <p:pic>
        <p:nvPicPr>
          <p:cNvPr id="7" name="Picture 1" descr="A group of purple bottles and containers&#10;&#10;AI-generated content may be incorrect.">
            <a:extLst>
              <a:ext uri="{FF2B5EF4-FFF2-40B4-BE49-F238E27FC236}">
                <a16:creationId xmlns:a16="http://schemas.microsoft.com/office/drawing/2014/main" id="{9813884F-D7C7-0A29-3689-2329D26F7733}"/>
              </a:ext>
            </a:extLst>
          </p:cNvPr>
          <p:cNvPicPr>
            <a:picLocks noChangeAspect="1"/>
          </p:cNvPicPr>
          <p:nvPr/>
        </p:nvPicPr>
        <p:blipFill rotWithShape="1">
          <a:blip r:embed="rId2"/>
          <a:srcRect l="17032" t="28864" r="55494" b="42577"/>
          <a:stretch/>
        </p:blipFill>
        <p:spPr>
          <a:xfrm>
            <a:off x="-29495" y="0"/>
            <a:ext cx="2168722" cy="2934586"/>
          </a:xfrm>
          <a:prstGeom prst="rect">
            <a:avLst/>
          </a:prstGeom>
        </p:spPr>
      </p:pic>
      <p:sp>
        <p:nvSpPr>
          <p:cNvPr id="9" name="TextBox 3">
            <a:extLst>
              <a:ext uri="{FF2B5EF4-FFF2-40B4-BE49-F238E27FC236}">
                <a16:creationId xmlns:a16="http://schemas.microsoft.com/office/drawing/2014/main" id="{7C032901-A94D-3E9A-8907-F0B9C40085A2}"/>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Conclusion</a:t>
            </a:r>
          </a:p>
        </p:txBody>
      </p:sp>
      <p:sp>
        <p:nvSpPr>
          <p:cNvPr id="10" name="TextBox 58">
            <a:extLst>
              <a:ext uri="{FF2B5EF4-FFF2-40B4-BE49-F238E27FC236}">
                <a16:creationId xmlns:a16="http://schemas.microsoft.com/office/drawing/2014/main" id="{251CF100-F877-855F-8878-868A2786D324}"/>
              </a:ext>
            </a:extLst>
          </p:cNvPr>
          <p:cNvSpPr txBox="1"/>
          <p:nvPr/>
        </p:nvSpPr>
        <p:spPr>
          <a:xfrm>
            <a:off x="2667000" y="5818474"/>
            <a:ext cx="7521694" cy="646331"/>
          </a:xfrm>
          <a:prstGeom prst="rect">
            <a:avLst/>
          </a:prstGeom>
          <a:noFill/>
        </p:spPr>
        <p:txBody>
          <a:bodyPr wrap="square">
            <a:spAutoFit/>
          </a:bodyPr>
          <a:lstStyle/>
          <a:p>
            <a:pPr algn="ctr"/>
            <a:r>
              <a:rPr kumimoji="0" lang="fr-FR"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Prendre soin de sa peau la nuit, c’est investir dans sa jeunesse </a:t>
            </a:r>
          </a:p>
          <a:p>
            <a:pPr algn="ctr"/>
            <a:r>
              <a:rPr kumimoji="0" lang="fr-FR"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et son éclat à long terme !</a:t>
            </a:r>
            <a:endParaRPr lang="en-US" dirty="0">
              <a:solidFill>
                <a:schemeClr val="bg1"/>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6EC45558-2675-ECC0-5E57-853882873F3B}"/>
              </a:ext>
            </a:extLst>
          </p:cNvPr>
          <p:cNvSpPr/>
          <p:nvPr/>
        </p:nvSpPr>
        <p:spPr>
          <a:xfrm>
            <a:off x="2667000" y="5758447"/>
            <a:ext cx="7521694" cy="6783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268364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9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98BD5B6-2126-105A-89B1-5D3D38EB554B}"/>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Les changements Biologique pendant la Nuit</a:t>
            </a:r>
          </a:p>
        </p:txBody>
      </p:sp>
      <p:pic>
        <p:nvPicPr>
          <p:cNvPr id="5" name="Graphique 4" descr="Badge 5 avec un remplissage uni">
            <a:extLst>
              <a:ext uri="{FF2B5EF4-FFF2-40B4-BE49-F238E27FC236}">
                <a16:creationId xmlns:a16="http://schemas.microsoft.com/office/drawing/2014/main" id="{D3A5B26B-17C1-DCAE-BD71-F82BCD242A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3485" y="2481469"/>
            <a:ext cx="914400" cy="914400"/>
          </a:xfrm>
          <a:prstGeom prst="rect">
            <a:avLst/>
          </a:prstGeom>
        </p:spPr>
      </p:pic>
      <p:pic>
        <p:nvPicPr>
          <p:cNvPr id="7" name="Graphique 6" descr="Badge 4 avec un remplissage uni">
            <a:extLst>
              <a:ext uri="{FF2B5EF4-FFF2-40B4-BE49-F238E27FC236}">
                <a16:creationId xmlns:a16="http://schemas.microsoft.com/office/drawing/2014/main" id="{4719F0F8-9F33-4D25-4B13-D2B6C14FA6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217" y="2444957"/>
            <a:ext cx="914400" cy="914400"/>
          </a:xfrm>
          <a:prstGeom prst="rect">
            <a:avLst/>
          </a:prstGeom>
        </p:spPr>
      </p:pic>
      <p:pic>
        <p:nvPicPr>
          <p:cNvPr id="9" name="Graphique 8" descr="Badge 3 avec un remplissage uni">
            <a:extLst>
              <a:ext uri="{FF2B5EF4-FFF2-40B4-BE49-F238E27FC236}">
                <a16:creationId xmlns:a16="http://schemas.microsoft.com/office/drawing/2014/main" id="{EC9C365A-A559-46F5-414A-3DF4699F29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799" y="2444888"/>
            <a:ext cx="914400" cy="914400"/>
          </a:xfrm>
          <a:prstGeom prst="rect">
            <a:avLst/>
          </a:prstGeom>
        </p:spPr>
      </p:pic>
      <p:pic>
        <p:nvPicPr>
          <p:cNvPr id="11" name="Graphique 10" descr="Badge avec un remplissage uni">
            <a:extLst>
              <a:ext uri="{FF2B5EF4-FFF2-40B4-BE49-F238E27FC236}">
                <a16:creationId xmlns:a16="http://schemas.microsoft.com/office/drawing/2014/main" id="{B6D8D536-4FF3-5AA9-EA36-0732A4BAA4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8531" y="2444957"/>
            <a:ext cx="914400" cy="914400"/>
          </a:xfrm>
          <a:prstGeom prst="rect">
            <a:avLst/>
          </a:prstGeom>
        </p:spPr>
      </p:pic>
      <p:pic>
        <p:nvPicPr>
          <p:cNvPr id="13" name="Graphique 12" descr="Badge 1 avec un remplissage uni">
            <a:extLst>
              <a:ext uri="{FF2B5EF4-FFF2-40B4-BE49-F238E27FC236}">
                <a16:creationId xmlns:a16="http://schemas.microsoft.com/office/drawing/2014/main" id="{A694DF08-4351-31B6-64C0-6E0712C3F4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4113" y="2444957"/>
            <a:ext cx="914400" cy="914400"/>
          </a:xfrm>
          <a:prstGeom prst="rect">
            <a:avLst/>
          </a:prstGeom>
        </p:spPr>
      </p:pic>
      <p:sp>
        <p:nvSpPr>
          <p:cNvPr id="14" name="ZoneTexte 13">
            <a:extLst>
              <a:ext uri="{FF2B5EF4-FFF2-40B4-BE49-F238E27FC236}">
                <a16:creationId xmlns:a16="http://schemas.microsoft.com/office/drawing/2014/main" id="{E7A06223-7E67-3220-B4CB-81562F3F66DA}"/>
              </a:ext>
            </a:extLst>
          </p:cNvPr>
          <p:cNvSpPr txBox="1"/>
          <p:nvPr/>
        </p:nvSpPr>
        <p:spPr>
          <a:xfrm>
            <a:off x="9834539" y="3712313"/>
            <a:ext cx="2232296" cy="1328023"/>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PROCESSUS DE DÉTOXIFICATION :</a:t>
            </a:r>
          </a:p>
          <a:p>
            <a:pPr algn="ctr"/>
            <a:r>
              <a:rPr lang="fr-FR" sz="1400" dirty="0">
                <a:latin typeface="Roboto Light" panose="02000000000000000000" pitchFamily="2" charset="0"/>
                <a:ea typeface="Roboto Light" panose="02000000000000000000" pitchFamily="2" charset="0"/>
              </a:rPr>
              <a:t>LA PEAU SE PURIFIE</a:t>
            </a:r>
          </a:p>
          <a:p>
            <a:pPr algn="ctr"/>
            <a:endParaRPr lang="fr-FR" sz="1400" dirty="0">
              <a:latin typeface="Roboto Light" panose="02000000000000000000" pitchFamily="2" charset="0"/>
              <a:ea typeface="Roboto Light" panose="02000000000000000000" pitchFamily="2" charset="0"/>
            </a:endParaRPr>
          </a:p>
        </p:txBody>
      </p:sp>
      <p:sp>
        <p:nvSpPr>
          <p:cNvPr id="15" name="ZoneTexte 14">
            <a:extLst>
              <a:ext uri="{FF2B5EF4-FFF2-40B4-BE49-F238E27FC236}">
                <a16:creationId xmlns:a16="http://schemas.microsoft.com/office/drawing/2014/main" id="{03BCFAD0-D63D-F0AF-4842-7432FD235DE7}"/>
              </a:ext>
            </a:extLst>
          </p:cNvPr>
          <p:cNvSpPr txBox="1"/>
          <p:nvPr/>
        </p:nvSpPr>
        <p:spPr>
          <a:xfrm>
            <a:off x="7374271" y="3712313"/>
            <a:ext cx="2232296" cy="1532334"/>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PRODUCTION DE COLLAGÈNE ET D’ÉLASTINE : FERMETÉ ET ÉLASTICITÉ</a:t>
            </a:r>
          </a:p>
          <a:p>
            <a:pPr algn="ctr"/>
            <a:endParaRPr lang="fr-FR" sz="1400" dirty="0">
              <a:latin typeface="Roboto Light" panose="02000000000000000000" pitchFamily="2" charset="0"/>
              <a:ea typeface="Roboto Light" panose="02000000000000000000" pitchFamily="2" charset="0"/>
            </a:endParaRPr>
          </a:p>
        </p:txBody>
      </p:sp>
      <p:sp>
        <p:nvSpPr>
          <p:cNvPr id="16" name="ZoneTexte 15">
            <a:extLst>
              <a:ext uri="{FF2B5EF4-FFF2-40B4-BE49-F238E27FC236}">
                <a16:creationId xmlns:a16="http://schemas.microsoft.com/office/drawing/2014/main" id="{E485F120-8AED-1EDC-46E2-72ADABA461ED}"/>
              </a:ext>
            </a:extLst>
          </p:cNvPr>
          <p:cNvSpPr txBox="1"/>
          <p:nvPr/>
        </p:nvSpPr>
        <p:spPr>
          <a:xfrm>
            <a:off x="4979851" y="3712313"/>
            <a:ext cx="2232297" cy="1532334"/>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FONCTION BARRIÈRE CUTANÉE : PROTECTION ET HYDRATATION</a:t>
            </a:r>
          </a:p>
          <a:p>
            <a:pPr algn="ctr"/>
            <a:endParaRPr lang="fr-FR" sz="1400" dirty="0">
              <a:latin typeface="Roboto Light" panose="02000000000000000000" pitchFamily="2" charset="0"/>
              <a:ea typeface="Roboto Light" panose="02000000000000000000" pitchFamily="2" charset="0"/>
            </a:endParaRPr>
          </a:p>
        </p:txBody>
      </p:sp>
      <p:sp>
        <p:nvSpPr>
          <p:cNvPr id="17" name="ZoneTexte 16">
            <a:extLst>
              <a:ext uri="{FF2B5EF4-FFF2-40B4-BE49-F238E27FC236}">
                <a16:creationId xmlns:a16="http://schemas.microsoft.com/office/drawing/2014/main" id="{E78EC07D-C7A8-09EF-8273-229243ED12A9}"/>
              </a:ext>
            </a:extLst>
          </p:cNvPr>
          <p:cNvSpPr txBox="1"/>
          <p:nvPr/>
        </p:nvSpPr>
        <p:spPr>
          <a:xfrm>
            <a:off x="2519583" y="3712313"/>
            <a:ext cx="2232296" cy="1532334"/>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MICROCIRCULATION : L’OXYGÈNE ET LES NUTRIMENTS EN PLEINE ACTION</a:t>
            </a:r>
          </a:p>
          <a:p>
            <a:pPr algn="ctr"/>
            <a:endParaRPr lang="fr-FR" sz="1400" dirty="0">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D7719165-BA7D-C1B4-825E-E12D69C194F3}"/>
              </a:ext>
            </a:extLst>
          </p:cNvPr>
          <p:cNvSpPr txBox="1"/>
          <p:nvPr/>
        </p:nvSpPr>
        <p:spPr>
          <a:xfrm>
            <a:off x="125165" y="3762807"/>
            <a:ext cx="2232297" cy="1328023"/>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RENOUVELLEMENT CELLULAIRE : </a:t>
            </a:r>
          </a:p>
          <a:p>
            <a:pPr algn="ctr"/>
            <a:r>
              <a:rPr lang="fr-FR" sz="1400" dirty="0">
                <a:latin typeface="Roboto Light" panose="02000000000000000000" pitchFamily="2" charset="0"/>
                <a:ea typeface="Roboto Light" panose="02000000000000000000" pitchFamily="2" charset="0"/>
              </a:rPr>
              <a:t>LA PEAU SE RÉGÉNÈRE</a:t>
            </a:r>
          </a:p>
          <a:p>
            <a:pPr algn="ct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551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3D3EE6A-C16E-AFD3-DD5B-992BE7958354}"/>
              </a:ext>
            </a:extLst>
          </p:cNvPr>
          <p:cNvSpPr>
            <a:spLocks noGrp="1"/>
          </p:cNvSpPr>
          <p:nvPr>
            <p:ph type="title"/>
          </p:nvPr>
        </p:nvSpPr>
        <p:spPr>
          <a:xfrm>
            <a:off x="838200" y="-331303"/>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Rythme CIRCADIEN</a:t>
            </a:r>
          </a:p>
        </p:txBody>
      </p:sp>
      <p:sp>
        <p:nvSpPr>
          <p:cNvPr id="4" name="Flèche : droite 3">
            <a:extLst>
              <a:ext uri="{FF2B5EF4-FFF2-40B4-BE49-F238E27FC236}">
                <a16:creationId xmlns:a16="http://schemas.microsoft.com/office/drawing/2014/main" id="{671529C4-C725-B413-F6A4-0FB727E2A6A4}"/>
              </a:ext>
            </a:extLst>
          </p:cNvPr>
          <p:cNvSpPr/>
          <p:nvPr/>
        </p:nvSpPr>
        <p:spPr>
          <a:xfrm>
            <a:off x="194631" y="3260993"/>
            <a:ext cx="11802738" cy="275421"/>
          </a:xfrm>
          <a:prstGeom prst="rightArrow">
            <a:avLst/>
          </a:prstGeom>
          <a:solidFill>
            <a:srgbClr val="DCD7FA"/>
          </a:solidFill>
          <a:ln>
            <a:solidFill>
              <a:srgbClr val="C1B8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4D5CD28-4078-4756-60CA-911A0C45316C}"/>
              </a:ext>
            </a:extLst>
          </p:cNvPr>
          <p:cNvSpPr txBox="1"/>
          <p:nvPr/>
        </p:nvSpPr>
        <p:spPr>
          <a:xfrm>
            <a:off x="1946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6h – 8h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Réveil du métabolisme cutané, déshydratation légère.</a:t>
            </a:r>
            <a:endParaRPr lang="fr-FR" sz="12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Rectangle 5">
            <a:extLst>
              <a:ext uri="{FF2B5EF4-FFF2-40B4-BE49-F238E27FC236}">
                <a16:creationId xmlns:a16="http://schemas.microsoft.com/office/drawing/2014/main" id="{43332948-0BC4-C0EA-382E-B8878F3EA048}"/>
              </a:ext>
            </a:extLst>
          </p:cNvPr>
          <p:cNvSpPr/>
          <p:nvPr/>
        </p:nvSpPr>
        <p:spPr>
          <a:xfrm>
            <a:off x="194631" y="3772140"/>
            <a:ext cx="1889804" cy="523220"/>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Légère perte d’eau, peau en transition.</a:t>
            </a:r>
            <a:endParaRPr lang="fr-FR" sz="14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ZoneTexte 6">
            <a:extLst>
              <a:ext uri="{FF2B5EF4-FFF2-40B4-BE49-F238E27FC236}">
                <a16:creationId xmlns:a16="http://schemas.microsoft.com/office/drawing/2014/main" id="{26781E8F-FC9B-67CC-92F4-7D6BCA0B3981}"/>
              </a:ext>
            </a:extLst>
          </p:cNvPr>
          <p:cNvSpPr txBox="1"/>
          <p:nvPr/>
        </p:nvSpPr>
        <p:spPr>
          <a:xfrm>
            <a:off x="21758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8h – 10h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Augmentation du sébum, protection naturelle.</a:t>
            </a:r>
          </a:p>
        </p:txBody>
      </p:sp>
      <p:sp>
        <p:nvSpPr>
          <p:cNvPr id="8" name="Rectangle 7">
            <a:extLst>
              <a:ext uri="{FF2B5EF4-FFF2-40B4-BE49-F238E27FC236}">
                <a16:creationId xmlns:a16="http://schemas.microsoft.com/office/drawing/2014/main" id="{9D9DC43C-F06C-F654-F038-6F5456AD1C4B}"/>
              </a:ext>
            </a:extLst>
          </p:cNvPr>
          <p:cNvSpPr/>
          <p:nvPr/>
        </p:nvSpPr>
        <p:spPr>
          <a:xfrm>
            <a:off x="21758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Barrière cutanée se forme, peau mieux protégée.</a:t>
            </a:r>
          </a:p>
        </p:txBody>
      </p:sp>
      <p:sp>
        <p:nvSpPr>
          <p:cNvPr id="9" name="ZoneTexte 8">
            <a:extLst>
              <a:ext uri="{FF2B5EF4-FFF2-40B4-BE49-F238E27FC236}">
                <a16:creationId xmlns:a16="http://schemas.microsoft.com/office/drawing/2014/main" id="{592A9901-D286-1077-3463-0E359BC35202}"/>
              </a:ext>
            </a:extLst>
          </p:cNvPr>
          <p:cNvSpPr txBox="1"/>
          <p:nvPr/>
        </p:nvSpPr>
        <p:spPr>
          <a:xfrm>
            <a:off x="41570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10h – 12h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Pic d’oxygénation cellulaire, absorption des soins.</a:t>
            </a:r>
          </a:p>
        </p:txBody>
      </p:sp>
      <p:sp>
        <p:nvSpPr>
          <p:cNvPr id="10" name="Rectangle 9">
            <a:extLst>
              <a:ext uri="{FF2B5EF4-FFF2-40B4-BE49-F238E27FC236}">
                <a16:creationId xmlns:a16="http://schemas.microsoft.com/office/drawing/2014/main" id="{6A6FCF3E-8C3D-D327-CF3D-F419283E4282}"/>
              </a:ext>
            </a:extLst>
          </p:cNvPr>
          <p:cNvSpPr/>
          <p:nvPr/>
        </p:nvSpPr>
        <p:spPr>
          <a:xfrm>
            <a:off x="41570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Absorption des actifs améliorée, oxygénation boostée.</a:t>
            </a:r>
          </a:p>
        </p:txBody>
      </p:sp>
      <p:sp>
        <p:nvSpPr>
          <p:cNvPr id="11" name="ZoneTexte 10">
            <a:extLst>
              <a:ext uri="{FF2B5EF4-FFF2-40B4-BE49-F238E27FC236}">
                <a16:creationId xmlns:a16="http://schemas.microsoft.com/office/drawing/2014/main" id="{814C3309-8F6A-00B1-E751-26866E84A2CE}"/>
              </a:ext>
            </a:extLst>
          </p:cNvPr>
          <p:cNvSpPr txBox="1"/>
          <p:nvPr/>
        </p:nvSpPr>
        <p:spPr>
          <a:xfrm>
            <a:off x="61382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12h – 14h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Baisse de la microcirculation, teint plus terne.</a:t>
            </a:r>
          </a:p>
        </p:txBody>
      </p:sp>
      <p:sp>
        <p:nvSpPr>
          <p:cNvPr id="12" name="Rectangle 11">
            <a:extLst>
              <a:ext uri="{FF2B5EF4-FFF2-40B4-BE49-F238E27FC236}">
                <a16:creationId xmlns:a16="http://schemas.microsoft.com/office/drawing/2014/main" id="{A9DEE57A-0355-DE17-2859-9E34168C941C}"/>
              </a:ext>
            </a:extLst>
          </p:cNvPr>
          <p:cNvSpPr/>
          <p:nvPr/>
        </p:nvSpPr>
        <p:spPr>
          <a:xfrm>
            <a:off x="61382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Baisse d’énergie visible, teint peut paraître fatigué.</a:t>
            </a:r>
          </a:p>
        </p:txBody>
      </p:sp>
      <p:sp>
        <p:nvSpPr>
          <p:cNvPr id="13" name="ZoneTexte 12">
            <a:extLst>
              <a:ext uri="{FF2B5EF4-FFF2-40B4-BE49-F238E27FC236}">
                <a16:creationId xmlns:a16="http://schemas.microsoft.com/office/drawing/2014/main" id="{7AC41EC1-FD27-E656-1CE4-AC8060C4D0D0}"/>
              </a:ext>
            </a:extLst>
          </p:cNvPr>
          <p:cNvSpPr txBox="1"/>
          <p:nvPr/>
        </p:nvSpPr>
        <p:spPr>
          <a:xfrm>
            <a:off x="81194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14h – 16h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Production maximale de sébum, protection renforcée.</a:t>
            </a:r>
          </a:p>
        </p:txBody>
      </p:sp>
      <p:sp>
        <p:nvSpPr>
          <p:cNvPr id="14" name="Rectangle 13">
            <a:extLst>
              <a:ext uri="{FF2B5EF4-FFF2-40B4-BE49-F238E27FC236}">
                <a16:creationId xmlns:a16="http://schemas.microsoft.com/office/drawing/2014/main" id="{2F6B0FB1-9B3D-2A21-0977-1CF417AE2997}"/>
              </a:ext>
            </a:extLst>
          </p:cNvPr>
          <p:cNvSpPr/>
          <p:nvPr/>
        </p:nvSpPr>
        <p:spPr>
          <a:xfrm>
            <a:off x="81194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Excès de sébum possible, brillance sur la zone T.</a:t>
            </a:r>
          </a:p>
        </p:txBody>
      </p:sp>
      <p:sp>
        <p:nvSpPr>
          <p:cNvPr id="15" name="ZoneTexte 14">
            <a:extLst>
              <a:ext uri="{FF2B5EF4-FFF2-40B4-BE49-F238E27FC236}">
                <a16:creationId xmlns:a16="http://schemas.microsoft.com/office/drawing/2014/main" id="{77D47C76-76B4-3C05-9D59-9D7BB850EC9A}"/>
              </a:ext>
            </a:extLst>
          </p:cNvPr>
          <p:cNvSpPr txBox="1"/>
          <p:nvPr/>
        </p:nvSpPr>
        <p:spPr>
          <a:xfrm>
            <a:off x="101006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16h – 18h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Baisse de la fonction barrière cutanée, sensibilité accrue.</a:t>
            </a:r>
          </a:p>
        </p:txBody>
      </p:sp>
      <p:sp>
        <p:nvSpPr>
          <p:cNvPr id="16" name="Rectangle 15">
            <a:extLst>
              <a:ext uri="{FF2B5EF4-FFF2-40B4-BE49-F238E27FC236}">
                <a16:creationId xmlns:a16="http://schemas.microsoft.com/office/drawing/2014/main" id="{BF5DDA78-9B23-CB11-73B3-6B6765769461}"/>
              </a:ext>
            </a:extLst>
          </p:cNvPr>
          <p:cNvSpPr/>
          <p:nvPr/>
        </p:nvSpPr>
        <p:spPr>
          <a:xfrm>
            <a:off x="10100631" y="3772140"/>
            <a:ext cx="1889804" cy="954107"/>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Peau plus vulnérable, sensation de tiraillement possible.</a:t>
            </a:r>
          </a:p>
        </p:txBody>
      </p:sp>
      <p:pic>
        <p:nvPicPr>
          <p:cNvPr id="2" name="Image 1" descr="Une image contenant capture d’écran, conception&#10;&#10;Description générée automatiquement">
            <a:extLst>
              <a:ext uri="{FF2B5EF4-FFF2-40B4-BE49-F238E27FC236}">
                <a16:creationId xmlns:a16="http://schemas.microsoft.com/office/drawing/2014/main" id="{841188FA-0C1F-09D2-FB40-A9905D916A12}"/>
              </a:ext>
            </a:extLst>
          </p:cNvPr>
          <p:cNvPicPr>
            <a:picLocks noChangeAspect="1"/>
          </p:cNvPicPr>
          <p:nvPr/>
        </p:nvPicPr>
        <p:blipFill rotWithShape="1">
          <a:blip r:embed="rId2">
            <a:extLst>
              <a:ext uri="{28A0092B-C50C-407E-A947-70E740481C1C}">
                <a14:useLocalDpi xmlns:a14="http://schemas.microsoft.com/office/drawing/2010/main" val="0"/>
              </a:ext>
            </a:extLst>
          </a:blip>
          <a:srcRect t="73585" r="68085"/>
          <a:stretch/>
        </p:blipFill>
        <p:spPr>
          <a:xfrm>
            <a:off x="8084333" y="4896647"/>
            <a:ext cx="2285997" cy="1064277"/>
          </a:xfrm>
          <a:prstGeom prst="rect">
            <a:avLst/>
          </a:prstGeom>
        </p:spPr>
      </p:pic>
      <p:pic>
        <p:nvPicPr>
          <p:cNvPr id="17" name="Image 16" descr="Une image contenant capture d’écran, conception&#10;&#10;Description générée automatiquement">
            <a:extLst>
              <a:ext uri="{FF2B5EF4-FFF2-40B4-BE49-F238E27FC236}">
                <a16:creationId xmlns:a16="http://schemas.microsoft.com/office/drawing/2014/main" id="{571B8102-9C15-42CD-3EEE-CA6305BDE804}"/>
              </a:ext>
            </a:extLst>
          </p:cNvPr>
          <p:cNvPicPr>
            <a:picLocks noChangeAspect="1"/>
          </p:cNvPicPr>
          <p:nvPr/>
        </p:nvPicPr>
        <p:blipFill rotWithShape="1">
          <a:blip r:embed="rId2">
            <a:extLst>
              <a:ext uri="{28A0092B-C50C-407E-A947-70E740481C1C}">
                <a14:useLocalDpi xmlns:a14="http://schemas.microsoft.com/office/drawing/2010/main" val="0"/>
              </a:ext>
            </a:extLst>
          </a:blip>
          <a:srcRect l="15427" t="925" r="52658" b="69665"/>
          <a:stretch/>
        </p:blipFill>
        <p:spPr>
          <a:xfrm>
            <a:off x="1975001" y="4759448"/>
            <a:ext cx="2285997" cy="1184968"/>
          </a:xfrm>
          <a:prstGeom prst="rect">
            <a:avLst/>
          </a:prstGeom>
        </p:spPr>
      </p:pic>
      <p:pic>
        <p:nvPicPr>
          <p:cNvPr id="18" name="Image 17" descr="Une image contenant capture d’écran, conception&#10;&#10;Description générée automatiquement">
            <a:extLst>
              <a:ext uri="{FF2B5EF4-FFF2-40B4-BE49-F238E27FC236}">
                <a16:creationId xmlns:a16="http://schemas.microsoft.com/office/drawing/2014/main" id="{01FC32F1-31A1-4260-0623-55C7799660CC}"/>
              </a:ext>
            </a:extLst>
          </p:cNvPr>
          <p:cNvPicPr>
            <a:picLocks noChangeAspect="1"/>
          </p:cNvPicPr>
          <p:nvPr/>
        </p:nvPicPr>
        <p:blipFill rotWithShape="1">
          <a:blip r:embed="rId2">
            <a:extLst>
              <a:ext uri="{28A0092B-C50C-407E-A947-70E740481C1C}">
                <a14:useLocalDpi xmlns:a14="http://schemas.microsoft.com/office/drawing/2010/main" val="0"/>
              </a:ext>
            </a:extLst>
          </a:blip>
          <a:srcRect l="47063" t="29759" r="36015" b="40421"/>
          <a:stretch/>
        </p:blipFill>
        <p:spPr>
          <a:xfrm>
            <a:off x="533478" y="4759448"/>
            <a:ext cx="1212109" cy="1201476"/>
          </a:xfrm>
          <a:prstGeom prst="rect">
            <a:avLst/>
          </a:prstGeom>
        </p:spPr>
      </p:pic>
      <p:pic>
        <p:nvPicPr>
          <p:cNvPr id="19" name="Image 18" descr="Une image contenant capture d’écran, conception&#10;&#10;Description générée automatiquement">
            <a:extLst>
              <a:ext uri="{FF2B5EF4-FFF2-40B4-BE49-F238E27FC236}">
                <a16:creationId xmlns:a16="http://schemas.microsoft.com/office/drawing/2014/main" id="{1432FB45-24D9-3262-CEB2-214276604DB4}"/>
              </a:ext>
            </a:extLst>
          </p:cNvPr>
          <p:cNvPicPr>
            <a:picLocks noChangeAspect="1"/>
          </p:cNvPicPr>
          <p:nvPr/>
        </p:nvPicPr>
        <p:blipFill rotWithShape="1">
          <a:blip r:embed="rId2">
            <a:extLst>
              <a:ext uri="{28A0092B-C50C-407E-A947-70E740481C1C}">
                <a14:useLocalDpi xmlns:a14="http://schemas.microsoft.com/office/drawing/2010/main" val="0"/>
              </a:ext>
            </a:extLst>
          </a:blip>
          <a:srcRect l="81371" t="-2284" r="-2167" b="72874"/>
          <a:stretch/>
        </p:blipFill>
        <p:spPr>
          <a:xfrm>
            <a:off x="10507792" y="4817408"/>
            <a:ext cx="1489577" cy="1184968"/>
          </a:xfrm>
          <a:prstGeom prst="rect">
            <a:avLst/>
          </a:prstGeom>
        </p:spPr>
      </p:pic>
      <p:pic>
        <p:nvPicPr>
          <p:cNvPr id="20" name="Image 19" descr="Une image contenant capture d’écran, conception&#10;&#10;Description générée automatiquement">
            <a:extLst>
              <a:ext uri="{FF2B5EF4-FFF2-40B4-BE49-F238E27FC236}">
                <a16:creationId xmlns:a16="http://schemas.microsoft.com/office/drawing/2014/main" id="{FC009718-85EA-ADF2-5551-D41E28184E39}"/>
              </a:ext>
            </a:extLst>
          </p:cNvPr>
          <p:cNvPicPr>
            <a:picLocks noChangeAspect="1"/>
          </p:cNvPicPr>
          <p:nvPr/>
        </p:nvPicPr>
        <p:blipFill rotWithShape="1">
          <a:blip r:embed="rId2">
            <a:extLst>
              <a:ext uri="{28A0092B-C50C-407E-A947-70E740481C1C}">
                <a14:useLocalDpi xmlns:a14="http://schemas.microsoft.com/office/drawing/2010/main" val="0"/>
              </a:ext>
            </a:extLst>
          </a:blip>
          <a:srcRect l="67569" t="-2276" r="17884" b="75861"/>
          <a:stretch/>
        </p:blipFill>
        <p:spPr>
          <a:xfrm>
            <a:off x="4727319" y="4819793"/>
            <a:ext cx="1041991" cy="1064277"/>
          </a:xfrm>
          <a:prstGeom prst="rect">
            <a:avLst/>
          </a:prstGeom>
        </p:spPr>
      </p:pic>
      <p:grpSp>
        <p:nvGrpSpPr>
          <p:cNvPr id="28" name="Groupe 27">
            <a:extLst>
              <a:ext uri="{FF2B5EF4-FFF2-40B4-BE49-F238E27FC236}">
                <a16:creationId xmlns:a16="http://schemas.microsoft.com/office/drawing/2014/main" id="{E8F763C0-FF27-20F5-3BF7-9A7BDBEDB14E}"/>
              </a:ext>
            </a:extLst>
          </p:cNvPr>
          <p:cNvGrpSpPr/>
          <p:nvPr/>
        </p:nvGrpSpPr>
        <p:grpSpPr>
          <a:xfrm>
            <a:off x="6528957" y="4819793"/>
            <a:ext cx="1106802" cy="1276132"/>
            <a:chOff x="6471464" y="4668286"/>
            <a:chExt cx="1106802" cy="1276132"/>
          </a:xfrm>
        </p:grpSpPr>
        <p:pic>
          <p:nvPicPr>
            <p:cNvPr id="21" name="Image 20" descr="Une image contenant capture d’écran, conception&#10;&#10;Description générée automatiquement">
              <a:extLst>
                <a:ext uri="{FF2B5EF4-FFF2-40B4-BE49-F238E27FC236}">
                  <a16:creationId xmlns:a16="http://schemas.microsoft.com/office/drawing/2014/main" id="{5BA1CAEE-D535-1577-04E6-75C72555D41D}"/>
                </a:ext>
              </a:extLst>
            </p:cNvPr>
            <p:cNvPicPr>
              <a:picLocks noChangeAspect="1"/>
            </p:cNvPicPr>
            <p:nvPr/>
          </p:nvPicPr>
          <p:blipFill rotWithShape="1">
            <a:blip r:embed="rId2">
              <a:extLst>
                <a:ext uri="{28A0092B-C50C-407E-A947-70E740481C1C}">
                  <a14:useLocalDpi xmlns:a14="http://schemas.microsoft.com/office/drawing/2010/main" val="0"/>
                </a:ext>
              </a:extLst>
            </a:blip>
            <a:srcRect l="84598" t="29778" r="-50" b="43807"/>
            <a:stretch/>
          </p:blipFill>
          <p:spPr>
            <a:xfrm>
              <a:off x="6471464" y="4726247"/>
              <a:ext cx="1106802" cy="1064277"/>
            </a:xfrm>
            <a:prstGeom prst="rect">
              <a:avLst/>
            </a:prstGeom>
          </p:spPr>
        </p:pic>
        <p:cxnSp>
          <p:nvCxnSpPr>
            <p:cNvPr id="23" name="Connecteur : en angle 22">
              <a:extLst>
                <a:ext uri="{FF2B5EF4-FFF2-40B4-BE49-F238E27FC236}">
                  <a16:creationId xmlns:a16="http://schemas.microsoft.com/office/drawing/2014/main" id="{52172C6B-577A-DF75-9B04-9FC41E8FF107}"/>
                </a:ext>
              </a:extLst>
            </p:cNvPr>
            <p:cNvCxnSpPr>
              <a:cxnSpLocks/>
            </p:cNvCxnSpPr>
            <p:nvPr/>
          </p:nvCxnSpPr>
          <p:spPr>
            <a:xfrm rot="16200000" flipH="1">
              <a:off x="6427272" y="5173445"/>
              <a:ext cx="1276132" cy="265814"/>
            </a:xfrm>
            <a:prstGeom prst="bentConnector3">
              <a:avLst>
                <a:gd name="adj1" fmla="val 50000"/>
              </a:avLst>
            </a:prstGeom>
            <a:ln w="28575">
              <a:solidFill>
                <a:srgbClr val="9A9CA6"/>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0961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1000"/>
                                        <p:tgtEl>
                                          <p:spTgt spid="15"/>
                                        </p:tgtEl>
                                      </p:cBhvr>
                                    </p:animEffect>
                                    <p:anim calcmode="lin" valueType="num">
                                      <p:cBhvr>
                                        <p:cTn id="93" dur="1000" fill="hold"/>
                                        <p:tgtEl>
                                          <p:spTgt spid="15"/>
                                        </p:tgtEl>
                                        <p:attrNameLst>
                                          <p:attrName>ppt_x</p:attrName>
                                        </p:attrNameLst>
                                      </p:cBhvr>
                                      <p:tavLst>
                                        <p:tav tm="0">
                                          <p:val>
                                            <p:strVal val="#ppt_x"/>
                                          </p:val>
                                        </p:tav>
                                        <p:tav tm="100000">
                                          <p:val>
                                            <p:strVal val="#ppt_x"/>
                                          </p:val>
                                        </p:tav>
                                      </p:tavLst>
                                    </p:anim>
                                    <p:anim calcmode="lin" valueType="num">
                                      <p:cBhvr>
                                        <p:cTn id="94" dur="1000" fill="hold"/>
                                        <p:tgtEl>
                                          <p:spTgt spid="1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3D3EE6A-C16E-AFD3-DD5B-992BE7958354}"/>
              </a:ext>
            </a:extLst>
          </p:cNvPr>
          <p:cNvSpPr>
            <a:spLocks noGrp="1"/>
          </p:cNvSpPr>
          <p:nvPr>
            <p:ph type="title"/>
          </p:nvPr>
        </p:nvSpPr>
        <p:spPr>
          <a:xfrm>
            <a:off x="838200" y="-331303"/>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Rythme CIRCADIEN</a:t>
            </a:r>
          </a:p>
        </p:txBody>
      </p:sp>
      <p:sp>
        <p:nvSpPr>
          <p:cNvPr id="4" name="Flèche : droite 3">
            <a:extLst>
              <a:ext uri="{FF2B5EF4-FFF2-40B4-BE49-F238E27FC236}">
                <a16:creationId xmlns:a16="http://schemas.microsoft.com/office/drawing/2014/main" id="{671529C4-C725-B413-F6A4-0FB727E2A6A4}"/>
              </a:ext>
            </a:extLst>
          </p:cNvPr>
          <p:cNvSpPr/>
          <p:nvPr/>
        </p:nvSpPr>
        <p:spPr>
          <a:xfrm>
            <a:off x="194631" y="3260993"/>
            <a:ext cx="11802738" cy="275421"/>
          </a:xfrm>
          <a:prstGeom prst="rightArrow">
            <a:avLst/>
          </a:prstGeom>
          <a:solidFill>
            <a:srgbClr val="DCD7FA"/>
          </a:solidFill>
          <a:ln>
            <a:solidFill>
              <a:srgbClr val="C1B8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4D5CD28-4078-4756-60CA-911A0C45316C}"/>
              </a:ext>
            </a:extLst>
          </p:cNvPr>
          <p:cNvSpPr txBox="1"/>
          <p:nvPr/>
        </p:nvSpPr>
        <p:spPr>
          <a:xfrm>
            <a:off x="1219199" y="2058725"/>
            <a:ext cx="1889804" cy="1191816"/>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18h – 20h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Début de la régénération, microcirculation accrue.</a:t>
            </a:r>
          </a:p>
        </p:txBody>
      </p:sp>
      <p:sp>
        <p:nvSpPr>
          <p:cNvPr id="6" name="Rectangle 5">
            <a:extLst>
              <a:ext uri="{FF2B5EF4-FFF2-40B4-BE49-F238E27FC236}">
                <a16:creationId xmlns:a16="http://schemas.microsoft.com/office/drawing/2014/main" id="{43332948-0BC4-C0EA-382E-B8878F3EA048}"/>
              </a:ext>
            </a:extLst>
          </p:cNvPr>
          <p:cNvSpPr/>
          <p:nvPr/>
        </p:nvSpPr>
        <p:spPr>
          <a:xfrm>
            <a:off x="1219199" y="3772140"/>
            <a:ext cx="1889804" cy="954107"/>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Début de la réparation cellulaire, peau plus réceptive aux soins.</a:t>
            </a:r>
          </a:p>
        </p:txBody>
      </p:sp>
      <p:sp>
        <p:nvSpPr>
          <p:cNvPr id="7" name="ZoneTexte 6">
            <a:extLst>
              <a:ext uri="{FF2B5EF4-FFF2-40B4-BE49-F238E27FC236}">
                <a16:creationId xmlns:a16="http://schemas.microsoft.com/office/drawing/2014/main" id="{26781E8F-FC9B-67CC-92F4-7D6BCA0B3981}"/>
              </a:ext>
            </a:extLst>
          </p:cNvPr>
          <p:cNvSpPr txBox="1"/>
          <p:nvPr/>
        </p:nvSpPr>
        <p:spPr>
          <a:xfrm>
            <a:off x="3200399" y="2058725"/>
            <a:ext cx="1889804" cy="1191816"/>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20h – 22h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Activation du renouvellement cellulaire, absorption des soins.</a:t>
            </a:r>
          </a:p>
        </p:txBody>
      </p:sp>
      <p:sp>
        <p:nvSpPr>
          <p:cNvPr id="8" name="Rectangle 7">
            <a:extLst>
              <a:ext uri="{FF2B5EF4-FFF2-40B4-BE49-F238E27FC236}">
                <a16:creationId xmlns:a16="http://schemas.microsoft.com/office/drawing/2014/main" id="{9D9DC43C-F06C-F654-F038-6F5456AD1C4B}"/>
              </a:ext>
            </a:extLst>
          </p:cNvPr>
          <p:cNvSpPr/>
          <p:nvPr/>
        </p:nvSpPr>
        <p:spPr>
          <a:xfrm>
            <a:off x="3200399"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Absorption optimale des soins, réparation en profondeur.</a:t>
            </a:r>
          </a:p>
        </p:txBody>
      </p:sp>
      <p:sp>
        <p:nvSpPr>
          <p:cNvPr id="9" name="ZoneTexte 8">
            <a:extLst>
              <a:ext uri="{FF2B5EF4-FFF2-40B4-BE49-F238E27FC236}">
                <a16:creationId xmlns:a16="http://schemas.microsoft.com/office/drawing/2014/main" id="{592A9901-D286-1077-3463-0E359BC35202}"/>
              </a:ext>
            </a:extLst>
          </p:cNvPr>
          <p:cNvSpPr txBox="1"/>
          <p:nvPr/>
        </p:nvSpPr>
        <p:spPr>
          <a:xfrm>
            <a:off x="5181599"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22h – 00h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Pic du renouvellement cellulaire, réparation et régénération.</a:t>
            </a:r>
          </a:p>
        </p:txBody>
      </p:sp>
      <p:sp>
        <p:nvSpPr>
          <p:cNvPr id="10" name="Rectangle 9">
            <a:extLst>
              <a:ext uri="{FF2B5EF4-FFF2-40B4-BE49-F238E27FC236}">
                <a16:creationId xmlns:a16="http://schemas.microsoft.com/office/drawing/2014/main" id="{6A6FCF3E-8C3D-D327-CF3D-F419283E4282}"/>
              </a:ext>
            </a:extLst>
          </p:cNvPr>
          <p:cNvSpPr/>
          <p:nvPr/>
        </p:nvSpPr>
        <p:spPr>
          <a:xfrm>
            <a:off x="5181599" y="3772140"/>
            <a:ext cx="1889804" cy="954107"/>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Maximisation des bienfaits des soins, peau se renouvelle intensément.</a:t>
            </a:r>
          </a:p>
        </p:txBody>
      </p:sp>
      <p:sp>
        <p:nvSpPr>
          <p:cNvPr id="11" name="ZoneTexte 10">
            <a:extLst>
              <a:ext uri="{FF2B5EF4-FFF2-40B4-BE49-F238E27FC236}">
                <a16:creationId xmlns:a16="http://schemas.microsoft.com/office/drawing/2014/main" id="{814C3309-8F6A-00B1-E751-26866E84A2CE}"/>
              </a:ext>
            </a:extLst>
          </p:cNvPr>
          <p:cNvSpPr txBox="1"/>
          <p:nvPr/>
        </p:nvSpPr>
        <p:spPr>
          <a:xfrm>
            <a:off x="7162799" y="2058725"/>
            <a:ext cx="1889804" cy="783193"/>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00h – 3h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Régénération maximale, drainage des toxines.</a:t>
            </a:r>
          </a:p>
        </p:txBody>
      </p:sp>
      <p:sp>
        <p:nvSpPr>
          <p:cNvPr id="12" name="Rectangle 11">
            <a:extLst>
              <a:ext uri="{FF2B5EF4-FFF2-40B4-BE49-F238E27FC236}">
                <a16:creationId xmlns:a16="http://schemas.microsoft.com/office/drawing/2014/main" id="{A9DEE57A-0355-DE17-2859-9E34168C941C}"/>
              </a:ext>
            </a:extLst>
          </p:cNvPr>
          <p:cNvSpPr/>
          <p:nvPr/>
        </p:nvSpPr>
        <p:spPr>
          <a:xfrm>
            <a:off x="7162799"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Élimination des toxines accumulées, peau revitalisée.</a:t>
            </a:r>
          </a:p>
        </p:txBody>
      </p:sp>
      <p:sp>
        <p:nvSpPr>
          <p:cNvPr id="13" name="ZoneTexte 12">
            <a:extLst>
              <a:ext uri="{FF2B5EF4-FFF2-40B4-BE49-F238E27FC236}">
                <a16:creationId xmlns:a16="http://schemas.microsoft.com/office/drawing/2014/main" id="{7AC41EC1-FD27-E656-1CE4-AC8060C4D0D0}"/>
              </a:ext>
            </a:extLst>
          </p:cNvPr>
          <p:cNvSpPr txBox="1"/>
          <p:nvPr/>
        </p:nvSpPr>
        <p:spPr>
          <a:xfrm>
            <a:off x="9143999" y="2058725"/>
            <a:ext cx="1889804" cy="783193"/>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3h – 6h</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Phase de récupération, préparation à la journée.</a:t>
            </a:r>
          </a:p>
        </p:txBody>
      </p:sp>
      <p:sp>
        <p:nvSpPr>
          <p:cNvPr id="14" name="Rectangle 13">
            <a:extLst>
              <a:ext uri="{FF2B5EF4-FFF2-40B4-BE49-F238E27FC236}">
                <a16:creationId xmlns:a16="http://schemas.microsoft.com/office/drawing/2014/main" id="{2F6B0FB1-9B3D-2A21-0977-1CF417AE2997}"/>
              </a:ext>
            </a:extLst>
          </p:cNvPr>
          <p:cNvSpPr/>
          <p:nvPr/>
        </p:nvSpPr>
        <p:spPr>
          <a:xfrm>
            <a:off x="9143999" y="3772140"/>
            <a:ext cx="1889804" cy="954107"/>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Fin du cycle nocturne, peau prête pour une nouvelle journée.</a:t>
            </a:r>
          </a:p>
        </p:txBody>
      </p:sp>
      <p:pic>
        <p:nvPicPr>
          <p:cNvPr id="16" name="Image 15" descr="Une image contenant capture d’écran, conception&#10;&#10;Description générée automatiquement">
            <a:extLst>
              <a:ext uri="{FF2B5EF4-FFF2-40B4-BE49-F238E27FC236}">
                <a16:creationId xmlns:a16="http://schemas.microsoft.com/office/drawing/2014/main" id="{254F0C45-4C36-425C-625F-419F8C68EC50}"/>
              </a:ext>
            </a:extLst>
          </p:cNvPr>
          <p:cNvPicPr>
            <a:picLocks noChangeAspect="1"/>
          </p:cNvPicPr>
          <p:nvPr/>
        </p:nvPicPr>
        <p:blipFill rotWithShape="1">
          <a:blip r:embed="rId2">
            <a:extLst>
              <a:ext uri="{28A0092B-C50C-407E-A947-70E740481C1C}">
                <a14:useLocalDpi xmlns:a14="http://schemas.microsoft.com/office/drawing/2010/main" val="0"/>
              </a:ext>
            </a:extLst>
          </a:blip>
          <a:srcRect l="37011" t="65809" r="35279" b="4371"/>
          <a:stretch/>
        </p:blipFill>
        <p:spPr>
          <a:xfrm>
            <a:off x="9308368" y="4907934"/>
            <a:ext cx="1984744" cy="1201476"/>
          </a:xfrm>
          <a:prstGeom prst="rect">
            <a:avLst/>
          </a:prstGeom>
        </p:spPr>
      </p:pic>
      <p:pic>
        <p:nvPicPr>
          <p:cNvPr id="18" name="Image 17" descr="Une image contenant capture d’écran, conception&#10;&#10;Description générée automatiquement">
            <a:extLst>
              <a:ext uri="{FF2B5EF4-FFF2-40B4-BE49-F238E27FC236}">
                <a16:creationId xmlns:a16="http://schemas.microsoft.com/office/drawing/2014/main" id="{6621097E-3C3B-9607-33C2-18C3F8808060}"/>
              </a:ext>
            </a:extLst>
          </p:cNvPr>
          <p:cNvPicPr>
            <a:picLocks noChangeAspect="1"/>
          </p:cNvPicPr>
          <p:nvPr/>
        </p:nvPicPr>
        <p:blipFill rotWithShape="1">
          <a:blip r:embed="rId2">
            <a:extLst>
              <a:ext uri="{28A0092B-C50C-407E-A947-70E740481C1C}">
                <a14:useLocalDpi xmlns:a14="http://schemas.microsoft.com/office/drawing/2010/main" val="0"/>
              </a:ext>
            </a:extLst>
          </a:blip>
          <a:srcRect l="-160" t="39109" r="80664" b="29405"/>
          <a:stretch/>
        </p:blipFill>
        <p:spPr>
          <a:xfrm>
            <a:off x="5397797" y="4907934"/>
            <a:ext cx="1396406" cy="1268588"/>
          </a:xfrm>
          <a:prstGeom prst="rect">
            <a:avLst/>
          </a:prstGeom>
        </p:spPr>
      </p:pic>
      <p:pic>
        <p:nvPicPr>
          <p:cNvPr id="19" name="Image 18" descr="Une image contenant capture d’écran, conception&#10;&#10;Description générée automatiquement">
            <a:extLst>
              <a:ext uri="{FF2B5EF4-FFF2-40B4-BE49-F238E27FC236}">
                <a16:creationId xmlns:a16="http://schemas.microsoft.com/office/drawing/2014/main" id="{C4B89080-7BF6-7170-4D53-5F94683ACCFD}"/>
              </a:ext>
            </a:extLst>
          </p:cNvPr>
          <p:cNvPicPr>
            <a:picLocks noChangeAspect="1"/>
          </p:cNvPicPr>
          <p:nvPr/>
        </p:nvPicPr>
        <p:blipFill rotWithShape="1">
          <a:blip r:embed="rId2">
            <a:extLst>
              <a:ext uri="{28A0092B-C50C-407E-A947-70E740481C1C}">
                <a14:useLocalDpi xmlns:a14="http://schemas.microsoft.com/office/drawing/2010/main" val="0"/>
              </a:ext>
            </a:extLst>
          </a:blip>
          <a:srcRect l="22830" t="39516" r="62622" b="30287"/>
          <a:stretch/>
        </p:blipFill>
        <p:spPr>
          <a:xfrm>
            <a:off x="7586705" y="4912774"/>
            <a:ext cx="1041991" cy="1216678"/>
          </a:xfrm>
          <a:prstGeom prst="rect">
            <a:avLst/>
          </a:prstGeom>
        </p:spPr>
      </p:pic>
      <p:pic>
        <p:nvPicPr>
          <p:cNvPr id="22" name="Image 21" descr="Une image contenant capture d’écran, conception&#10;&#10;Description générée automatiquement">
            <a:extLst>
              <a:ext uri="{FF2B5EF4-FFF2-40B4-BE49-F238E27FC236}">
                <a16:creationId xmlns:a16="http://schemas.microsoft.com/office/drawing/2014/main" id="{8492204D-E350-43C5-7B31-91002AEB3A8C}"/>
              </a:ext>
            </a:extLst>
          </p:cNvPr>
          <p:cNvPicPr>
            <a:picLocks noChangeAspect="1"/>
          </p:cNvPicPr>
          <p:nvPr/>
        </p:nvPicPr>
        <p:blipFill rotWithShape="1">
          <a:blip r:embed="rId2">
            <a:extLst>
              <a:ext uri="{28A0092B-C50C-407E-A947-70E740481C1C}">
                <a14:useLocalDpi xmlns:a14="http://schemas.microsoft.com/office/drawing/2010/main" val="0"/>
              </a:ext>
            </a:extLst>
          </a:blip>
          <a:srcRect l="67274" t="29730" r="17274" b="46590"/>
          <a:stretch/>
        </p:blipFill>
        <p:spPr>
          <a:xfrm>
            <a:off x="3591900" y="5065175"/>
            <a:ext cx="1106802" cy="954107"/>
          </a:xfrm>
          <a:prstGeom prst="rect">
            <a:avLst/>
          </a:prstGeom>
        </p:spPr>
      </p:pic>
      <p:grpSp>
        <p:nvGrpSpPr>
          <p:cNvPr id="28" name="Groupe 27">
            <a:extLst>
              <a:ext uri="{FF2B5EF4-FFF2-40B4-BE49-F238E27FC236}">
                <a16:creationId xmlns:a16="http://schemas.microsoft.com/office/drawing/2014/main" id="{450A7863-7F2D-B991-91A8-3151D777C759}"/>
              </a:ext>
            </a:extLst>
          </p:cNvPr>
          <p:cNvGrpSpPr/>
          <p:nvPr/>
        </p:nvGrpSpPr>
        <p:grpSpPr>
          <a:xfrm>
            <a:off x="1610700" y="4961973"/>
            <a:ext cx="1106802" cy="1311084"/>
            <a:chOff x="1510653" y="4798268"/>
            <a:chExt cx="1106802" cy="1311084"/>
          </a:xfrm>
        </p:grpSpPr>
        <p:pic>
          <p:nvPicPr>
            <p:cNvPr id="23" name="Image 22" descr="Une image contenant capture d’écran, conception&#10;&#10;Description générée automatiquement">
              <a:extLst>
                <a:ext uri="{FF2B5EF4-FFF2-40B4-BE49-F238E27FC236}">
                  <a16:creationId xmlns:a16="http://schemas.microsoft.com/office/drawing/2014/main" id="{2E7154A6-9151-1F96-E22D-264AB9046F58}"/>
                </a:ext>
              </a:extLst>
            </p:cNvPr>
            <p:cNvPicPr>
              <a:picLocks noChangeAspect="1"/>
            </p:cNvPicPr>
            <p:nvPr/>
          </p:nvPicPr>
          <p:blipFill rotWithShape="1">
            <a:blip r:embed="rId2">
              <a:extLst>
                <a:ext uri="{28A0092B-C50C-407E-A947-70E740481C1C}">
                  <a14:useLocalDpi xmlns:a14="http://schemas.microsoft.com/office/drawing/2010/main" val="0"/>
                </a:ext>
              </a:extLst>
            </a:blip>
            <a:srcRect l="84598" t="29778" r="-50" b="43807"/>
            <a:stretch/>
          </p:blipFill>
          <p:spPr>
            <a:xfrm>
              <a:off x="1510653" y="4901470"/>
              <a:ext cx="1106802" cy="1064277"/>
            </a:xfrm>
            <a:prstGeom prst="rect">
              <a:avLst/>
            </a:prstGeom>
          </p:spPr>
        </p:pic>
        <p:cxnSp>
          <p:nvCxnSpPr>
            <p:cNvPr id="26" name="Connecteur : en angle 25">
              <a:extLst>
                <a:ext uri="{FF2B5EF4-FFF2-40B4-BE49-F238E27FC236}">
                  <a16:creationId xmlns:a16="http://schemas.microsoft.com/office/drawing/2014/main" id="{F1F1C258-221B-1639-A694-BC6F1FFF13C2}"/>
                </a:ext>
              </a:extLst>
            </p:cNvPr>
            <p:cNvCxnSpPr>
              <a:cxnSpLocks/>
            </p:cNvCxnSpPr>
            <p:nvPr/>
          </p:nvCxnSpPr>
          <p:spPr>
            <a:xfrm rot="5400000" flipH="1" flipV="1">
              <a:off x="1408512" y="5327930"/>
              <a:ext cx="1311084" cy="251760"/>
            </a:xfrm>
            <a:prstGeom prst="bentConnector3">
              <a:avLst>
                <a:gd name="adj1" fmla="val 50000"/>
              </a:avLst>
            </a:prstGeom>
            <a:ln w="28575">
              <a:solidFill>
                <a:srgbClr val="9A9CA6"/>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74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FD214C36-E59A-C5D8-D4FB-6F84B2EB73C5}"/>
              </a:ext>
            </a:extLst>
          </p:cNvPr>
          <p:cNvGrpSpPr/>
          <p:nvPr/>
        </p:nvGrpSpPr>
        <p:grpSpPr>
          <a:xfrm>
            <a:off x="756920" y="1584276"/>
            <a:ext cx="2473960" cy="4759953"/>
            <a:chOff x="-219951" y="1804616"/>
            <a:chExt cx="2473960" cy="4759953"/>
          </a:xfrm>
        </p:grpSpPr>
        <p:sp>
          <p:nvSpPr>
            <p:cNvPr id="3" name="ZoneTexte 2">
              <a:extLst>
                <a:ext uri="{FF2B5EF4-FFF2-40B4-BE49-F238E27FC236}">
                  <a16:creationId xmlns:a16="http://schemas.microsoft.com/office/drawing/2014/main" id="{C06A390A-47E2-3D97-DB77-C69F4C7ED625}"/>
                </a:ext>
              </a:extLst>
            </p:cNvPr>
            <p:cNvSpPr txBox="1"/>
            <p:nvPr/>
          </p:nvSpPr>
          <p:spPr>
            <a:xfrm>
              <a:off x="66507" y="4941487"/>
              <a:ext cx="1797076"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DÉMAQUILLER / NETTOYER</a:t>
              </a:r>
            </a:p>
          </p:txBody>
        </p:sp>
        <p:pic>
          <p:nvPicPr>
            <p:cNvPr id="6" name="Graphique 5" descr="Badge 1 avec un remplissage uni">
              <a:extLst>
                <a:ext uri="{FF2B5EF4-FFF2-40B4-BE49-F238E27FC236}">
                  <a16:creationId xmlns:a16="http://schemas.microsoft.com/office/drawing/2014/main" id="{9F16F5A5-AF11-AB47-9B02-5ACAD5865E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01" y="3921440"/>
              <a:ext cx="914400" cy="914400"/>
            </a:xfrm>
            <a:prstGeom prst="rect">
              <a:avLst/>
            </a:prstGeom>
          </p:spPr>
        </p:pic>
        <p:pic>
          <p:nvPicPr>
            <p:cNvPr id="1026" name="Picture 2" descr="Une image contenant dessin, art, croquis, noir et blanc&#10;&#10;Description générée automatiquement">
              <a:extLst>
                <a:ext uri="{FF2B5EF4-FFF2-40B4-BE49-F238E27FC236}">
                  <a16:creationId xmlns:a16="http://schemas.microsoft.com/office/drawing/2014/main" id="{5EAFF609-E7E0-B3A4-FE6F-D2F7B2811B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357" t="52745" r="11833"/>
            <a:stretch/>
          </p:blipFill>
          <p:spPr bwMode="auto">
            <a:xfrm>
              <a:off x="152563" y="1804616"/>
              <a:ext cx="1797076" cy="18634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8F95EDB-24FE-EB68-B000-6C557E55C4F0}"/>
                </a:ext>
              </a:extLst>
            </p:cNvPr>
            <p:cNvSpPr/>
            <p:nvPr/>
          </p:nvSpPr>
          <p:spPr>
            <a:xfrm>
              <a:off x="-219951" y="5610462"/>
              <a:ext cx="2473960" cy="954107"/>
            </a:xfrm>
            <a:prstGeom prst="rect">
              <a:avLst/>
            </a:prstGeom>
          </p:spPr>
          <p:txBody>
            <a:bodyPr wrap="square">
              <a:spAutoFit/>
            </a:bodyPr>
            <a:lstStyle/>
            <a:p>
              <a:pPr algn="ctr" defTabSz="914381">
                <a:defRPr/>
              </a:pPr>
              <a:r>
                <a:rPr lang="fr-FR" sz="1400" dirty="0">
                  <a:solidFill>
                    <a:prstClr val="black">
                      <a:lumMod val="75000"/>
                      <a:lumOff val="25000"/>
                    </a:prstClr>
                  </a:solidFill>
                  <a:latin typeface="Roboto Light" panose="02000000000000000000" pitchFamily="2" charset="0"/>
                  <a:ea typeface="Roboto Light" panose="02000000000000000000" pitchFamily="2" charset="0"/>
                </a:rPr>
                <a:t>NETTOYAGE EN PROFONDEUR POUR ÉLIMINER MAQUILLAGE ET IMPURETÉS</a:t>
              </a:r>
            </a:p>
          </p:txBody>
        </p:sp>
      </p:grpSp>
      <p:grpSp>
        <p:nvGrpSpPr>
          <p:cNvPr id="17" name="Groupe 16">
            <a:extLst>
              <a:ext uri="{FF2B5EF4-FFF2-40B4-BE49-F238E27FC236}">
                <a16:creationId xmlns:a16="http://schemas.microsoft.com/office/drawing/2014/main" id="{0179C2CB-334D-CF3B-668B-1C9360257908}"/>
              </a:ext>
            </a:extLst>
          </p:cNvPr>
          <p:cNvGrpSpPr/>
          <p:nvPr/>
        </p:nvGrpSpPr>
        <p:grpSpPr>
          <a:xfrm>
            <a:off x="3550523" y="1086419"/>
            <a:ext cx="1980227" cy="4862036"/>
            <a:chOff x="3218081" y="1308818"/>
            <a:chExt cx="1980227" cy="4862036"/>
          </a:xfrm>
        </p:grpSpPr>
        <p:sp>
          <p:nvSpPr>
            <p:cNvPr id="4" name="ZoneTexte 3">
              <a:extLst>
                <a:ext uri="{FF2B5EF4-FFF2-40B4-BE49-F238E27FC236}">
                  <a16:creationId xmlns:a16="http://schemas.microsoft.com/office/drawing/2014/main" id="{8EAD0AC5-CFFE-6210-E627-3E7A8A62DE0A}"/>
                </a:ext>
              </a:extLst>
            </p:cNvPr>
            <p:cNvSpPr txBox="1"/>
            <p:nvPr/>
          </p:nvSpPr>
          <p:spPr>
            <a:xfrm>
              <a:off x="3218081" y="4951935"/>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LOTION</a:t>
              </a:r>
            </a:p>
          </p:txBody>
        </p:sp>
        <p:pic>
          <p:nvPicPr>
            <p:cNvPr id="7" name="Graphique 6" descr="Badge avec un remplissage uni">
              <a:extLst>
                <a:ext uri="{FF2B5EF4-FFF2-40B4-BE49-F238E27FC236}">
                  <a16:creationId xmlns:a16="http://schemas.microsoft.com/office/drawing/2014/main" id="{FF6D740A-D37F-4E7D-919B-C7CFA41F47D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0994" y="3923667"/>
              <a:ext cx="914400" cy="914400"/>
            </a:xfrm>
            <a:prstGeom prst="rect">
              <a:avLst/>
            </a:prstGeom>
          </p:spPr>
        </p:pic>
        <p:pic>
          <p:nvPicPr>
            <p:cNvPr id="18" name="Image 17">
              <a:extLst>
                <a:ext uri="{FF2B5EF4-FFF2-40B4-BE49-F238E27FC236}">
                  <a16:creationId xmlns:a16="http://schemas.microsoft.com/office/drawing/2014/main" id="{D499860C-9191-3588-0B06-1CDD9EDE2D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68" b="91558" l="9402" r="89744">
                          <a14:foregroundMark x1="54701" y1="12013" x2="51282" y2="30195"/>
                          <a14:foregroundMark x1="52137" y1="81818" x2="49573" y2="89935"/>
                          <a14:foregroundMark x1="51282" y1="7468" x2="51282" y2="7468"/>
                          <a14:foregroundMark x1="61538" y1="91558" x2="61538" y2="91558"/>
                        </a14:backgroundRemoval>
                      </a14:imgEffect>
                    </a14:imgLayer>
                  </a14:imgProps>
                </a:ext>
              </a:extLst>
            </a:blip>
            <a:stretch>
              <a:fillRect/>
            </a:stretch>
          </p:blipFill>
          <p:spPr>
            <a:xfrm>
              <a:off x="3741149" y="1308818"/>
              <a:ext cx="904535" cy="2381168"/>
            </a:xfrm>
            <a:prstGeom prst="rect">
              <a:avLst/>
            </a:prstGeom>
          </p:spPr>
        </p:pic>
        <p:sp>
          <p:nvSpPr>
            <p:cNvPr id="11" name="Rectangle 10">
              <a:extLst>
                <a:ext uri="{FF2B5EF4-FFF2-40B4-BE49-F238E27FC236}">
                  <a16:creationId xmlns:a16="http://schemas.microsoft.com/office/drawing/2014/main" id="{ACDFFDDE-5D81-AE46-5F72-242578F5FC28}"/>
                </a:ext>
              </a:extLst>
            </p:cNvPr>
            <p:cNvSpPr/>
            <p:nvPr/>
          </p:nvSpPr>
          <p:spPr>
            <a:xfrm>
              <a:off x="3218081" y="5647634"/>
              <a:ext cx="1980227" cy="523220"/>
            </a:xfrm>
            <a:prstGeom prst="rect">
              <a:avLst/>
            </a:prstGeom>
          </p:spPr>
          <p:txBody>
            <a:bodyPr wrap="square">
              <a:spAutoFit/>
            </a:bodyPr>
            <a:lstStyle/>
            <a:p>
              <a:pPr algn="ctr" defTabSz="914381">
                <a:defRPr/>
              </a:pPr>
              <a:r>
                <a:rPr lang="fr-FR" sz="1400" dirty="0">
                  <a:solidFill>
                    <a:prstClr val="black">
                      <a:lumMod val="75000"/>
                      <a:lumOff val="25000"/>
                    </a:prstClr>
                  </a:solidFill>
                  <a:latin typeface="Roboto Light" panose="02000000000000000000" pitchFamily="2" charset="0"/>
                  <a:ea typeface="Roboto Light" panose="02000000000000000000" pitchFamily="2" charset="0"/>
                </a:rPr>
                <a:t>OPTIMISER LA PÉNÉTRATION</a:t>
              </a:r>
            </a:p>
          </p:txBody>
        </p:sp>
      </p:grpSp>
      <p:grpSp>
        <p:nvGrpSpPr>
          <p:cNvPr id="19" name="Groupe 18">
            <a:extLst>
              <a:ext uri="{FF2B5EF4-FFF2-40B4-BE49-F238E27FC236}">
                <a16:creationId xmlns:a16="http://schemas.microsoft.com/office/drawing/2014/main" id="{34394340-B125-A1E2-949C-945CAF7D1CDE}"/>
              </a:ext>
            </a:extLst>
          </p:cNvPr>
          <p:cNvGrpSpPr/>
          <p:nvPr/>
        </p:nvGrpSpPr>
        <p:grpSpPr>
          <a:xfrm>
            <a:off x="6354500" y="1584276"/>
            <a:ext cx="2231400" cy="4797125"/>
            <a:chOff x="6552806" y="1804616"/>
            <a:chExt cx="2231400" cy="4797125"/>
          </a:xfrm>
        </p:grpSpPr>
        <p:sp>
          <p:nvSpPr>
            <p:cNvPr id="5" name="ZoneTexte 4">
              <a:extLst>
                <a:ext uri="{FF2B5EF4-FFF2-40B4-BE49-F238E27FC236}">
                  <a16:creationId xmlns:a16="http://schemas.microsoft.com/office/drawing/2014/main" id="{ADE2ABEC-096C-45ED-50CD-FB8FCEF810F8}"/>
                </a:ext>
              </a:extLst>
            </p:cNvPr>
            <p:cNvSpPr txBox="1"/>
            <p:nvPr/>
          </p:nvSpPr>
          <p:spPr>
            <a:xfrm>
              <a:off x="6552806" y="4951935"/>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SÉRUM</a:t>
              </a:r>
            </a:p>
          </p:txBody>
        </p:sp>
        <p:pic>
          <p:nvPicPr>
            <p:cNvPr id="8" name="Graphique 7" descr="Badge 3 avec un remplissage uni">
              <a:extLst>
                <a:ext uri="{FF2B5EF4-FFF2-40B4-BE49-F238E27FC236}">
                  <a16:creationId xmlns:a16="http://schemas.microsoft.com/office/drawing/2014/main" id="{570C4E84-3F30-8669-4D1C-542023F92C6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11306" y="3921440"/>
              <a:ext cx="914400" cy="914400"/>
            </a:xfrm>
            <a:prstGeom prst="rect">
              <a:avLst/>
            </a:prstGeom>
          </p:spPr>
        </p:pic>
        <p:pic>
          <p:nvPicPr>
            <p:cNvPr id="10" name="Image 9">
              <a:extLst>
                <a:ext uri="{FF2B5EF4-FFF2-40B4-BE49-F238E27FC236}">
                  <a16:creationId xmlns:a16="http://schemas.microsoft.com/office/drawing/2014/main" id="{FAA13085-285D-3860-FBF6-6C2ED4DDFBC6}"/>
                </a:ext>
              </a:extLst>
            </p:cNvPr>
            <p:cNvPicPr>
              <a:picLocks noChangeAspect="1"/>
            </p:cNvPicPr>
            <p:nvPr/>
          </p:nvPicPr>
          <p:blipFill rotWithShape="1">
            <a:blip r:embed="rId12">
              <a:duotone>
                <a:prstClr val="black"/>
                <a:srgbClr val="6F798C">
                  <a:tint val="45000"/>
                  <a:satMod val="400000"/>
                </a:srgbClr>
              </a:duotone>
              <a:extLst>
                <a:ext uri="{BEBA8EAE-BF5A-486C-A8C5-ECC9F3942E4B}">
                  <a14:imgProps xmlns:a14="http://schemas.microsoft.com/office/drawing/2010/main">
                    <a14:imgLayer r:embed="rId13">
                      <a14:imgEffect>
                        <a14:backgroundRemoval t="10000" b="90000" l="10000" r="90000">
                          <a14:foregroundMark x1="52830" y1="38230" x2="71226" y2="37853"/>
                          <a14:foregroundMark x1="51887" y1="20716" x2="56604" y2="14501"/>
                        </a14:backgroundRemoval>
                      </a14:imgEffect>
                      <a14:imgEffect>
                        <a14:saturation sat="0"/>
                      </a14:imgEffect>
                    </a14:imgLayer>
                  </a14:imgProps>
                </a:ext>
              </a:extLst>
            </a:blip>
            <a:srcRect l="13213" t="8260" r="9499" b="7699"/>
            <a:stretch/>
          </p:blipFill>
          <p:spPr>
            <a:xfrm>
              <a:off x="7326411" y="1804616"/>
              <a:ext cx="684189" cy="1863413"/>
            </a:xfrm>
            <a:prstGeom prst="rect">
              <a:avLst/>
            </a:prstGeom>
            <a:ln>
              <a:noFill/>
            </a:ln>
          </p:spPr>
        </p:pic>
        <p:sp>
          <p:nvSpPr>
            <p:cNvPr id="12" name="Rectangle 11">
              <a:extLst>
                <a:ext uri="{FF2B5EF4-FFF2-40B4-BE49-F238E27FC236}">
                  <a16:creationId xmlns:a16="http://schemas.microsoft.com/office/drawing/2014/main" id="{78C86F50-DE3F-D1DF-D635-507FD50F3446}"/>
                </a:ext>
              </a:extLst>
            </p:cNvPr>
            <p:cNvSpPr/>
            <p:nvPr/>
          </p:nvSpPr>
          <p:spPr>
            <a:xfrm>
              <a:off x="6552806" y="5647634"/>
              <a:ext cx="2231400" cy="954107"/>
            </a:xfrm>
            <a:prstGeom prst="rect">
              <a:avLst/>
            </a:prstGeom>
          </p:spPr>
          <p:txBody>
            <a:bodyPr wrap="square">
              <a:spAutoFit/>
            </a:bodyPr>
            <a:lstStyle/>
            <a:p>
              <a:pPr algn="ctr" defTabSz="914381">
                <a:defRPr/>
              </a:pPr>
              <a:r>
                <a:rPr lang="en-US" sz="1400" dirty="0">
                  <a:solidFill>
                    <a:prstClr val="black">
                      <a:lumMod val="75000"/>
                      <a:lumOff val="25000"/>
                    </a:prstClr>
                  </a:solidFill>
                  <a:latin typeface="Roboto Light" panose="02000000000000000000" pitchFamily="2" charset="0"/>
                  <a:ea typeface="Roboto Light" panose="02000000000000000000" pitchFamily="2" charset="0"/>
                </a:rPr>
                <a:t>SOIN CIBLÉ POUR MAXIMISER LA RECUPERATION CELLULAIRE</a:t>
              </a:r>
              <a:endParaRPr lang="fr-FR" sz="1400" dirty="0">
                <a:solidFill>
                  <a:prstClr val="black">
                    <a:lumMod val="75000"/>
                    <a:lumOff val="25000"/>
                  </a:prstClr>
                </a:solidFill>
                <a:latin typeface="Roboto Light" panose="02000000000000000000" pitchFamily="2" charset="0"/>
                <a:ea typeface="Roboto Light" panose="02000000000000000000" pitchFamily="2" charset="0"/>
              </a:endParaRPr>
            </a:p>
          </p:txBody>
        </p:sp>
      </p:grpSp>
      <p:grpSp>
        <p:nvGrpSpPr>
          <p:cNvPr id="21" name="Groupe 20">
            <a:extLst>
              <a:ext uri="{FF2B5EF4-FFF2-40B4-BE49-F238E27FC236}">
                <a16:creationId xmlns:a16="http://schemas.microsoft.com/office/drawing/2014/main" id="{411DC0E7-0C94-7994-0F3A-321F52B9E68C}"/>
              </a:ext>
            </a:extLst>
          </p:cNvPr>
          <p:cNvGrpSpPr/>
          <p:nvPr/>
        </p:nvGrpSpPr>
        <p:grpSpPr>
          <a:xfrm>
            <a:off x="9060320" y="1586334"/>
            <a:ext cx="2413816" cy="4364180"/>
            <a:chOff x="9921910" y="1804616"/>
            <a:chExt cx="2413816" cy="4364180"/>
          </a:xfrm>
        </p:grpSpPr>
        <p:pic>
          <p:nvPicPr>
            <p:cNvPr id="14" name="Image 13">
              <a:extLst>
                <a:ext uri="{FF2B5EF4-FFF2-40B4-BE49-F238E27FC236}">
                  <a16:creationId xmlns:a16="http://schemas.microsoft.com/office/drawing/2014/main" id="{CB703A60-5A9B-52AA-F3D9-A474825144E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09" b="93950" l="9066" r="93132">
                          <a14:foregroundMark x1="43407" y1="33096" x2="43407" y2="33096"/>
                          <a14:foregroundMark x1="9066" y1="64057" x2="9066" y2="64057"/>
                          <a14:foregroundMark x1="41484" y1="94306" x2="41484" y2="94306"/>
                          <a14:foregroundMark x1="82143" y1="41637" x2="82143" y2="41637"/>
                          <a14:foregroundMark x1="93132" y1="55872" x2="93132" y2="55872"/>
                        </a14:backgroundRemoval>
                      </a14:imgEffect>
                      <a14:imgEffect>
                        <a14:colorTemperature colorTemp="7200"/>
                      </a14:imgEffect>
                    </a14:imgLayer>
                  </a14:imgProps>
                </a:ext>
              </a:extLst>
            </a:blip>
            <a:stretch>
              <a:fillRect/>
            </a:stretch>
          </p:blipFill>
          <p:spPr>
            <a:xfrm>
              <a:off x="9921910" y="1804616"/>
              <a:ext cx="2413816" cy="1863413"/>
            </a:xfrm>
            <a:prstGeom prst="rect">
              <a:avLst/>
            </a:prstGeom>
          </p:spPr>
        </p:pic>
        <p:sp>
          <p:nvSpPr>
            <p:cNvPr id="15" name="ZoneTexte 14">
              <a:extLst>
                <a:ext uri="{FF2B5EF4-FFF2-40B4-BE49-F238E27FC236}">
                  <a16:creationId xmlns:a16="http://schemas.microsoft.com/office/drawing/2014/main" id="{A2C96AC9-FB90-46CB-BFC9-FB7A1F60A5E6}"/>
                </a:ext>
              </a:extLst>
            </p:cNvPr>
            <p:cNvSpPr txBox="1"/>
            <p:nvPr/>
          </p:nvSpPr>
          <p:spPr>
            <a:xfrm>
              <a:off x="10013119" y="4960533"/>
              <a:ext cx="210581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CRÈME NUIT</a:t>
              </a:r>
            </a:p>
          </p:txBody>
        </p:sp>
        <p:pic>
          <p:nvPicPr>
            <p:cNvPr id="16" name="Graphique 15" descr="Badge 4 avec un remplissage uni">
              <a:extLst>
                <a:ext uri="{FF2B5EF4-FFF2-40B4-BE49-F238E27FC236}">
                  <a16:creationId xmlns:a16="http://schemas.microsoft.com/office/drawing/2014/main" id="{5054B9D8-D430-44FF-F65C-B6576F03974C}"/>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671618" y="3921440"/>
              <a:ext cx="914400" cy="914400"/>
            </a:xfrm>
            <a:prstGeom prst="rect">
              <a:avLst/>
            </a:prstGeom>
          </p:spPr>
        </p:pic>
        <p:sp>
          <p:nvSpPr>
            <p:cNvPr id="13" name="Rectangle 12">
              <a:extLst>
                <a:ext uri="{FF2B5EF4-FFF2-40B4-BE49-F238E27FC236}">
                  <a16:creationId xmlns:a16="http://schemas.microsoft.com/office/drawing/2014/main" id="{E454B820-2FFA-A6A8-9F8F-258C14F1D961}"/>
                </a:ext>
              </a:extLst>
            </p:cNvPr>
            <p:cNvSpPr/>
            <p:nvPr/>
          </p:nvSpPr>
          <p:spPr>
            <a:xfrm>
              <a:off x="10013118" y="5645576"/>
              <a:ext cx="2105814" cy="523220"/>
            </a:xfrm>
            <a:prstGeom prst="rect">
              <a:avLst/>
            </a:prstGeom>
          </p:spPr>
          <p:txBody>
            <a:bodyPr wrap="square">
              <a:spAutoFit/>
            </a:bodyPr>
            <a:lstStyle/>
            <a:p>
              <a:pPr algn="ctr" defTabSz="914381">
                <a:defRPr/>
              </a:pPr>
              <a:r>
                <a:rPr lang="en-US" sz="1400" dirty="0">
                  <a:solidFill>
                    <a:prstClr val="black">
                      <a:lumMod val="75000"/>
                      <a:lumOff val="25000"/>
                    </a:prstClr>
                  </a:solidFill>
                  <a:latin typeface="Roboto Light" panose="02000000000000000000" pitchFamily="2" charset="0"/>
                  <a:ea typeface="Roboto Light" panose="02000000000000000000" pitchFamily="2" charset="0"/>
                </a:rPr>
                <a:t>SOIN RÉPARATEUR</a:t>
              </a:r>
            </a:p>
            <a:p>
              <a:pPr algn="ctr" defTabSz="914381">
                <a:defRPr/>
              </a:pPr>
              <a:r>
                <a:rPr lang="en-US" sz="1400" dirty="0">
                  <a:solidFill>
                    <a:prstClr val="black">
                      <a:lumMod val="75000"/>
                      <a:lumOff val="25000"/>
                    </a:prstClr>
                  </a:solidFill>
                  <a:latin typeface="Roboto Light" panose="02000000000000000000" pitchFamily="2" charset="0"/>
                  <a:ea typeface="Roboto Light" panose="02000000000000000000" pitchFamily="2" charset="0"/>
                </a:rPr>
                <a:t>ET NOURRISSANT</a:t>
              </a:r>
              <a:endParaRPr lang="fr-FR" sz="1400" dirty="0">
                <a:solidFill>
                  <a:prstClr val="black">
                    <a:lumMod val="75000"/>
                    <a:lumOff val="25000"/>
                  </a:prstClr>
                </a:solidFill>
                <a:latin typeface="Roboto Light" panose="02000000000000000000" pitchFamily="2" charset="0"/>
                <a:ea typeface="Roboto Light" panose="02000000000000000000" pitchFamily="2" charset="0"/>
              </a:endParaRPr>
            </a:p>
          </p:txBody>
        </p:sp>
      </p:grpSp>
      <p:sp>
        <p:nvSpPr>
          <p:cNvPr id="20" name="Titre 1">
            <a:extLst>
              <a:ext uri="{FF2B5EF4-FFF2-40B4-BE49-F238E27FC236}">
                <a16:creationId xmlns:a16="http://schemas.microsoft.com/office/drawing/2014/main" id="{E528765D-EF7A-EF6E-1F03-5C5F6BAC8629}"/>
              </a:ext>
            </a:extLst>
          </p:cNvPr>
          <p:cNvSpPr txBox="1">
            <a:spLocks/>
          </p:cNvSpPr>
          <p:nvPr/>
        </p:nvSpPr>
        <p:spPr>
          <a:xfrm>
            <a:off x="838200" y="647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Routine Beauté de Nuit : </a:t>
            </a:r>
            <a:br>
              <a:rPr lang="fr-FR" sz="2800" dirty="0">
                <a:latin typeface="KyivType Sans2" panose="00000500000000000000" pitchFamily="50" charset="0"/>
              </a:rPr>
            </a:br>
            <a:r>
              <a:rPr lang="fr-FR" sz="2800" dirty="0">
                <a:latin typeface="KyivType Sans2" panose="00000500000000000000" pitchFamily="50" charset="0"/>
              </a:rPr>
              <a:t>Optimiser la Régénération Cutanée</a:t>
            </a:r>
          </a:p>
        </p:txBody>
      </p:sp>
    </p:spTree>
    <p:extLst>
      <p:ext uri="{BB962C8B-B14F-4D97-AF65-F5344CB8AC3E}">
        <p14:creationId xmlns:p14="http://schemas.microsoft.com/office/powerpoint/2010/main" val="8486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Révision de la Biologie de la Peau en 5 Points Clés</a:t>
            </a:r>
          </a:p>
        </p:txBody>
      </p:sp>
      <p:sp>
        <p:nvSpPr>
          <p:cNvPr id="4" name="ZoneTexte 3">
            <a:extLst>
              <a:ext uri="{FF2B5EF4-FFF2-40B4-BE49-F238E27FC236}">
                <a16:creationId xmlns:a16="http://schemas.microsoft.com/office/drawing/2014/main" id="{4CAB4642-568C-85CD-F153-57FA4A3A2053}"/>
              </a:ext>
            </a:extLst>
          </p:cNvPr>
          <p:cNvSpPr txBox="1"/>
          <p:nvPr/>
        </p:nvSpPr>
        <p:spPr>
          <a:xfrm>
            <a:off x="1187164" y="1425218"/>
            <a:ext cx="5982262"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RENOUVELLEMENT CELLULAIRE : LA PEAU SE RÉGÉNÈRE</a:t>
            </a:r>
          </a:p>
          <a:p>
            <a:pPr algn="ctr"/>
            <a:endParaRPr lang="fr-FR" sz="1200" dirty="0">
              <a:latin typeface="Roboto Light" panose="02000000000000000000" pitchFamily="2" charset="0"/>
              <a:ea typeface="Roboto Light" panose="02000000000000000000" pitchFamily="2" charset="0"/>
            </a:endParaRPr>
          </a:p>
        </p:txBody>
      </p:sp>
      <p:pic>
        <p:nvPicPr>
          <p:cNvPr id="8" name="Graphique 7" descr="Badge 1 avec un remplissage uni">
            <a:extLst>
              <a:ext uri="{FF2B5EF4-FFF2-40B4-BE49-F238E27FC236}">
                <a16:creationId xmlns:a16="http://schemas.microsoft.com/office/drawing/2014/main" id="{E61436F5-E99A-7E7E-138F-7C69EE9A61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646" y="1325563"/>
            <a:ext cx="914400" cy="914400"/>
          </a:xfrm>
          <a:prstGeom prst="rect">
            <a:avLst/>
          </a:prstGeom>
        </p:spPr>
      </p:pic>
      <p:sp>
        <p:nvSpPr>
          <p:cNvPr id="2" name="Rectangle 1">
            <a:extLst>
              <a:ext uri="{FF2B5EF4-FFF2-40B4-BE49-F238E27FC236}">
                <a16:creationId xmlns:a16="http://schemas.microsoft.com/office/drawing/2014/main" id="{88EFAC86-A124-D5FF-3D75-05404553BC6C}"/>
              </a:ext>
            </a:extLst>
          </p:cNvPr>
          <p:cNvSpPr/>
          <p:nvPr/>
        </p:nvSpPr>
        <p:spPr>
          <a:xfrm>
            <a:off x="1884178" y="4206874"/>
            <a:ext cx="9818586" cy="923330"/>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Les cellules cutanées se divisent plus rapidement pour régénérer l’épiderme.</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Ce processus ralentit avec l’âge (28 jours chez un adulte jeune, 40 jours après 50 ans).</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Un renouvellement lent entraîne un teint terne et une peau plus sujette aux imperfections.</a:t>
            </a:r>
          </a:p>
        </p:txBody>
      </p:sp>
      <p:sp>
        <p:nvSpPr>
          <p:cNvPr id="5" name="Rectangle 4">
            <a:extLst>
              <a:ext uri="{FF2B5EF4-FFF2-40B4-BE49-F238E27FC236}">
                <a16:creationId xmlns:a16="http://schemas.microsoft.com/office/drawing/2014/main" id="{4B5F2B3E-C368-807D-CE8E-84F7B388A9B4}"/>
              </a:ext>
            </a:extLst>
          </p:cNvPr>
          <p:cNvSpPr/>
          <p:nvPr/>
        </p:nvSpPr>
        <p:spPr>
          <a:xfrm>
            <a:off x="1884178" y="2622867"/>
            <a:ext cx="10068008" cy="584775"/>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Le renouvellement cellulaire correspond à la capacité de la peau à produire de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nouvelles cellules </a:t>
            </a:r>
            <a:r>
              <a:rPr lang="fr-FR" sz="1600" dirty="0">
                <a:solidFill>
                  <a:prstClr val="black">
                    <a:lumMod val="75000"/>
                    <a:lumOff val="25000"/>
                  </a:prstClr>
                </a:solidFill>
                <a:latin typeface="Roboto Light" panose="02000000000000000000" pitchFamily="2" charset="0"/>
                <a:ea typeface="Roboto Light" panose="02000000000000000000" pitchFamily="2" charset="0"/>
              </a:rPr>
              <a:t>en remplacement des cellules mortes.</a:t>
            </a:r>
          </a:p>
        </p:txBody>
      </p:sp>
      <p:sp>
        <p:nvSpPr>
          <p:cNvPr id="6" name="ZoneTexte 5">
            <a:extLst>
              <a:ext uri="{FF2B5EF4-FFF2-40B4-BE49-F238E27FC236}">
                <a16:creationId xmlns:a16="http://schemas.microsoft.com/office/drawing/2014/main" id="{289E6358-F9FA-57C0-C282-67B98E0A53CF}"/>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Définition</a:t>
            </a:r>
          </a:p>
        </p:txBody>
      </p:sp>
      <p:sp>
        <p:nvSpPr>
          <p:cNvPr id="7" name="ZoneTexte 6">
            <a:extLst>
              <a:ext uri="{FF2B5EF4-FFF2-40B4-BE49-F238E27FC236}">
                <a16:creationId xmlns:a16="http://schemas.microsoft.com/office/drawing/2014/main" id="{09BFACA6-A67E-C0AB-3F4E-54B6C2EFD169}"/>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Quand ?</a:t>
            </a:r>
          </a:p>
        </p:txBody>
      </p:sp>
      <p:sp>
        <p:nvSpPr>
          <p:cNvPr id="9" name="ZoneTexte 8">
            <a:extLst>
              <a:ext uri="{FF2B5EF4-FFF2-40B4-BE49-F238E27FC236}">
                <a16:creationId xmlns:a16="http://schemas.microsoft.com/office/drawing/2014/main" id="{AFAD7128-8716-6623-F3E2-C0BBC67EE20B}"/>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Mécanisme</a:t>
            </a:r>
          </a:p>
        </p:txBody>
      </p:sp>
      <p:sp>
        <p:nvSpPr>
          <p:cNvPr id="10" name="Rectangle 9">
            <a:extLst>
              <a:ext uri="{FF2B5EF4-FFF2-40B4-BE49-F238E27FC236}">
                <a16:creationId xmlns:a16="http://schemas.microsoft.com/office/drawing/2014/main" id="{BB27EDE2-E3F2-6279-232F-2C0C427BD278}"/>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Pic d’activité entre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23h et 4h</a:t>
            </a:r>
          </a:p>
        </p:txBody>
      </p:sp>
    </p:spTree>
    <p:extLst>
      <p:ext uri="{BB962C8B-B14F-4D97-AF65-F5344CB8AC3E}">
        <p14:creationId xmlns:p14="http://schemas.microsoft.com/office/powerpoint/2010/main" val="15416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p:bldP spid="6" grpId="0" animBg="1"/>
      <p:bldP spid="7" grpId="0" animBg="1"/>
      <p:bldP spid="9" grpId="0" animBg="1"/>
      <p:bldP spid="10"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11810</TotalTime>
  <Words>5843</Words>
  <Application>Microsoft Office PowerPoint</Application>
  <PresentationFormat>Grand écran</PresentationFormat>
  <Paragraphs>650</Paragraphs>
  <Slides>41</Slides>
  <Notes>28</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41</vt:i4>
      </vt:variant>
    </vt:vector>
  </HeadingPairs>
  <TitlesOfParts>
    <vt:vector size="55" baseType="lpstr">
      <vt:lpstr>Aptos</vt:lpstr>
      <vt:lpstr>Aptos Display</vt:lpstr>
      <vt:lpstr>Arial</vt:lpstr>
      <vt:lpstr>Calibri</vt:lpstr>
      <vt:lpstr>Calibri Light</vt:lpstr>
      <vt:lpstr>Google Sans</vt:lpstr>
      <vt:lpstr>Helvetica</vt:lpstr>
      <vt:lpstr>KyivType Sans2</vt:lpstr>
      <vt:lpstr>Midnight Signature</vt:lpstr>
      <vt:lpstr>Optima</vt:lpstr>
      <vt:lpstr>Optima Medium</vt:lpstr>
      <vt:lpstr>Roboto Light</vt:lpstr>
      <vt:lpstr>Wingdings</vt:lpstr>
      <vt:lpstr>1_Thème Office</vt:lpstr>
      <vt:lpstr>Présentation PowerPoint</vt:lpstr>
      <vt:lpstr>Le rythme nocturne de la peau - Comprendre et Optimiser  son Potentiel de Régénération -</vt:lpstr>
      <vt:lpstr>Rythme CIRCADIEN Un cycle Biologique Fondamental</vt:lpstr>
      <vt:lpstr>Selon vous, que se passe t-il  dans la peau pendant le sommeil ?</vt:lpstr>
      <vt:lpstr>Présentation PowerPoint</vt:lpstr>
      <vt:lpstr>Rythme CIRCADIEN</vt:lpstr>
      <vt:lpstr>Rythme CIRCADIEN</vt:lpstr>
      <vt:lpstr>Présentation PowerPoint</vt:lpstr>
      <vt:lpstr>Révision de la Biologie de la Peau en 5 Points Clés</vt:lpstr>
      <vt:lpstr>Présentation PowerPoint</vt:lpstr>
      <vt:lpstr>Présentation PowerPoint</vt:lpstr>
      <vt:lpstr>Présentation PowerPoint</vt:lpstr>
      <vt:lpstr>Présentation PowerPoint</vt:lpstr>
      <vt:lpstr>Présentation PowerPoint</vt:lpstr>
      <vt:lpstr>Présentation PowerPoint</vt:lpstr>
      <vt:lpstr>Qu’est-ce que l’Elastine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BASSON Sophie</dc:creator>
  <cp:keywords>docId:5EC7BC9D38F5CF196CA7253F45F44F82</cp:keywords>
  <cp:lastModifiedBy>BASSON Sophie</cp:lastModifiedBy>
  <cp:revision>50</cp:revision>
  <dcterms:created xsi:type="dcterms:W3CDTF">2024-10-31T11:00:12Z</dcterms:created>
  <dcterms:modified xsi:type="dcterms:W3CDTF">2025-03-17T15:36:17Z</dcterms:modified>
</cp:coreProperties>
</file>