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83" r:id="rId2"/>
    <p:sldId id="311" r:id="rId3"/>
    <p:sldId id="316" r:id="rId4"/>
    <p:sldId id="2423" r:id="rId5"/>
    <p:sldId id="2434" r:id="rId6"/>
    <p:sldId id="2823" r:id="rId7"/>
    <p:sldId id="2824" r:id="rId8"/>
    <p:sldId id="2412" r:id="rId9"/>
    <p:sldId id="312" r:id="rId10"/>
    <p:sldId id="2418" r:id="rId11"/>
    <p:sldId id="2419" r:id="rId12"/>
    <p:sldId id="2420" r:id="rId13"/>
    <p:sldId id="2432" r:id="rId14"/>
    <p:sldId id="2825" r:id="rId15"/>
    <p:sldId id="2503" r:id="rId16"/>
    <p:sldId id="2819" r:id="rId17"/>
    <p:sldId id="2509" r:id="rId18"/>
    <p:sldId id="2822" r:id="rId19"/>
    <p:sldId id="2534" r:id="rId20"/>
    <p:sldId id="2533" r:id="rId21"/>
    <p:sldId id="2809" r:id="rId22"/>
    <p:sldId id="2826" r:id="rId23"/>
    <p:sldId id="2502" r:id="rId24"/>
    <p:sldId id="2511" r:id="rId25"/>
    <p:sldId id="2517" r:id="rId26"/>
    <p:sldId id="2518" r:id="rId27"/>
    <p:sldId id="2520" r:id="rId28"/>
    <p:sldId id="2522" r:id="rId29"/>
    <p:sldId id="2827" r:id="rId30"/>
    <p:sldId id="2754" r:id="rId31"/>
    <p:sldId id="2755" r:id="rId32"/>
    <p:sldId id="2756" r:id="rId33"/>
    <p:sldId id="2757" r:id="rId34"/>
    <p:sldId id="2759" r:id="rId35"/>
    <p:sldId id="2771" r:id="rId36"/>
    <p:sldId id="2764" r:id="rId37"/>
    <p:sldId id="2765" r:id="rId38"/>
    <p:sldId id="2766" r:id="rId39"/>
    <p:sldId id="2828" r:id="rId40"/>
    <p:sldId id="2829" r:id="rId41"/>
    <p:sldId id="2415" r:id="rId42"/>
  </p:sldIdLst>
  <p:sldSz cx="12192000" cy="6858000"/>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B8F6"/>
    <a:srgbClr val="DCD7FA"/>
    <a:srgbClr val="FFFFFF"/>
    <a:srgbClr val="FD7F77"/>
    <a:srgbClr val="B5BCCD"/>
    <a:srgbClr val="6F79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425" autoAdjust="0"/>
    <p:restoredTop sz="56659" autoAdjust="0"/>
  </p:normalViewPr>
  <p:slideViewPr>
    <p:cSldViewPr snapToGrid="0" showGuides="1">
      <p:cViewPr varScale="1">
        <p:scale>
          <a:sx n="59" d="100"/>
          <a:sy n="59" d="100"/>
        </p:scale>
        <p:origin x="1710" y="66"/>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FF7876EB-82DD-4563-95BF-956DFAE90404}" type="datetimeFigureOut">
              <a:rPr lang="fr-FR" smtClean="0"/>
              <a:t>19/03/2025</a:t>
            </a:fld>
            <a:endParaRPr lang="fr-FR"/>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fr-FR"/>
              <a:t>Click to change the mask text styles</a:t>
            </a:r>
          </a:p>
          <a:p>
            <a:pPr lvl="1"/>
            <a:r>
              <a:rPr lang="fr-FR"/>
              <a:t>Second level</a:t>
            </a:r>
          </a:p>
          <a:p>
            <a:pPr lvl="2"/>
            <a:r>
              <a:rPr lang="fr-FR"/>
              <a:t>Third level</a:t>
            </a:r>
          </a:p>
          <a:p>
            <a:pPr lvl="3"/>
            <a:r>
              <a:rPr lang="fr-FR"/>
              <a:t>Fourth level</a:t>
            </a:r>
          </a:p>
          <a:p>
            <a:pPr lvl="4"/>
            <a:r>
              <a:rPr lang="fr-FR"/>
              <a:t>Fifth level</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7684DDBB-42D3-44C5-824D-4C09E04E6AC1}" type="slidenum">
              <a:rPr lang="fr-FR" smtClean="0"/>
              <a:t>‹N°›</a:t>
            </a:fld>
            <a:endParaRPr lang="fr-FR"/>
          </a:p>
        </p:txBody>
      </p:sp>
    </p:spTree>
    <p:extLst>
      <p:ext uri="{BB962C8B-B14F-4D97-AF65-F5344CB8AC3E}">
        <p14:creationId xmlns:p14="http://schemas.microsoft.com/office/powerpoint/2010/main" val="360721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fr-FR" b="1" dirty="0"/>
              <a:t>Definition</a:t>
            </a:r>
            <a:r>
              <a:rPr lang="fr-FR" dirty="0"/>
              <a:t>: Microcirculation refers to blood flow in the small vessels under the skin.</a:t>
            </a:r>
          </a:p>
          <a:p>
            <a:pPr>
              <a:buFont typeface="Arial" panose="020B0604020202020204" pitchFamily="34" charset="0"/>
              <a:buChar char="•"/>
            </a:pPr>
            <a:r>
              <a:rPr lang="fr-FR" b="1" dirty="0"/>
              <a:t>When? </a:t>
            </a:r>
            <a:r>
              <a:rPr lang="fr-FR" dirty="0"/>
              <a:t>🔹 </a:t>
            </a:r>
            <a:r>
              <a:rPr lang="fr-FR" b="1" dirty="0"/>
              <a:t>Increase in blood flow from 10pm, peak around 1am</a:t>
            </a:r>
            <a:endParaRPr lang="fr-FR" dirty="0"/>
          </a:p>
          <a:p>
            <a:pPr>
              <a:buFont typeface="Arial" panose="020B0604020202020204" pitchFamily="34" charset="0"/>
              <a:buChar char="•"/>
            </a:pPr>
            <a:r>
              <a:rPr lang="fr-FR" b="1" dirty="0"/>
              <a:t>Mechanism</a:t>
            </a:r>
            <a:r>
              <a:rPr lang="fr-FR" dirty="0"/>
              <a:t>:</a:t>
            </a:r>
          </a:p>
          <a:p>
            <a:pPr marL="742950" lvl="1" indent="-285750">
              <a:buFont typeface="Arial" panose="020B0604020202020204" pitchFamily="34" charset="0"/>
              <a:buChar char="•"/>
            </a:pPr>
            <a:r>
              <a:rPr lang="fr-FR" dirty="0"/>
              <a:t>Supplies oxygen and nutrients to regenerating cells.</a:t>
            </a:r>
          </a:p>
          <a:p>
            <a:pPr marL="742950" lvl="1" indent="-285750">
              <a:buFont typeface="Arial" panose="020B0604020202020204" pitchFamily="34" charset="0"/>
              <a:buChar char="•"/>
            </a:pPr>
            <a:r>
              <a:rPr lang="fr-FR" dirty="0"/>
              <a:t>Helps eliminate toxins accumulated during the day.</a:t>
            </a:r>
          </a:p>
          <a:p>
            <a:pPr marL="742950" lvl="1" indent="-285750">
              <a:buFont typeface="Arial" panose="020B0604020202020204" pitchFamily="34" charset="0"/>
              <a:buChar char="•"/>
            </a:pPr>
            <a:r>
              <a:rPr lang="fr-FR" dirty="0"/>
              <a:t>Helps to reduce signs of fatigue and brighten the complexion.</a:t>
            </a: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10</a:t>
            </a:fld>
            <a:endParaRPr lang="fr-FR"/>
          </a:p>
        </p:txBody>
      </p:sp>
    </p:spTree>
    <p:extLst>
      <p:ext uri="{BB962C8B-B14F-4D97-AF65-F5344CB8AC3E}">
        <p14:creationId xmlns:p14="http://schemas.microsoft.com/office/powerpoint/2010/main" val="169599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fr-FR" b="1" dirty="0"/>
              <a:t>Definition</a:t>
            </a:r>
            <a:r>
              <a:rPr lang="fr-FR" dirty="0"/>
              <a:t>: The skin barrier is a protective film that prevents dehydration and protects the skin from external aggression.</a:t>
            </a:r>
          </a:p>
          <a:p>
            <a:pPr>
              <a:buFont typeface="Arial" panose="020B0604020202020204" pitchFamily="34" charset="0"/>
              <a:buChar char="•"/>
            </a:pPr>
            <a:r>
              <a:rPr lang="fr-FR" b="1" dirty="0"/>
              <a:t>When? </a:t>
            </a:r>
            <a:r>
              <a:rPr lang="fr-FR" dirty="0"/>
              <a:t>🔹 </a:t>
            </a:r>
            <a:r>
              <a:rPr lang="fr-FR" b="1" dirty="0"/>
              <a:t>Progressive weakening of the barrier during the night, peak dehydration between 2 and 4 a.m.</a:t>
            </a:r>
          </a:p>
          <a:p>
            <a:pPr>
              <a:buFont typeface="Arial" panose="020B0604020202020204" pitchFamily="34" charset="0"/>
              <a:buChar char="•"/>
            </a:pPr>
            <a:r>
              <a:rPr lang="fr-FR" b="1" dirty="0"/>
              <a:t>Mechanism</a:t>
            </a:r>
            <a:r>
              <a:rPr lang="fr-FR" dirty="0"/>
              <a:t>:</a:t>
            </a:r>
          </a:p>
          <a:p>
            <a:pPr>
              <a:buFont typeface="Arial" panose="020B0604020202020204" pitchFamily="34" charset="0"/>
              <a:buChar char="•"/>
            </a:pPr>
            <a:r>
              <a:rPr lang="fr-FR" dirty="0"/>
              <a:t>The skin loses </a:t>
            </a:r>
            <a:r>
              <a:rPr lang="fr-FR" b="1" dirty="0"/>
              <a:t>up to 25% more water at night </a:t>
            </a:r>
            <a:r>
              <a:rPr lang="fr-FR" dirty="0"/>
              <a:t>than during the day.</a:t>
            </a:r>
          </a:p>
          <a:p>
            <a:pPr>
              <a:buFont typeface="Arial" panose="020B0604020202020204" pitchFamily="34" charset="0"/>
              <a:buChar char="•"/>
            </a:pPr>
            <a:r>
              <a:rPr lang="fr-FR" dirty="0"/>
              <a:t>The hydrolipidic film renews itself less quickly.</a:t>
            </a:r>
          </a:p>
          <a:p>
            <a:pPr>
              <a:buFont typeface="Arial" panose="020B0604020202020204" pitchFamily="34" charset="0"/>
              <a:buChar char="•"/>
            </a:pPr>
            <a:r>
              <a:rPr lang="fr-FR" dirty="0"/>
              <a:t>The absence of sebum encourages dryness and irritation.</a:t>
            </a: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11</a:t>
            </a:fld>
            <a:endParaRPr lang="fr-FR"/>
          </a:p>
        </p:txBody>
      </p:sp>
    </p:spTree>
    <p:extLst>
      <p:ext uri="{BB962C8B-B14F-4D97-AF65-F5344CB8AC3E}">
        <p14:creationId xmlns:p14="http://schemas.microsoft.com/office/powerpoint/2010/main" val="1411374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fr-FR" b="1" dirty="0"/>
              <a:t>Definition</a:t>
            </a:r>
            <a:r>
              <a:rPr lang="fr-FR" dirty="0"/>
              <a:t>: Collagen and elastin are essential proteins which maintain the structure and elasticity of the skin.</a:t>
            </a:r>
          </a:p>
          <a:p>
            <a:pPr>
              <a:buFont typeface="Arial" panose="020B0604020202020204" pitchFamily="34" charset="0"/>
              <a:buChar char="•"/>
            </a:pPr>
            <a:r>
              <a:rPr lang="fr-FR" b="1" dirty="0"/>
              <a:t>When does it start? </a:t>
            </a:r>
            <a:r>
              <a:rPr lang="fr-FR" dirty="0"/>
              <a:t>🔹 </a:t>
            </a:r>
            <a:r>
              <a:rPr lang="fr-FR" b="1" dirty="0"/>
              <a:t>Production activated from midnight with a peak between 1am and 3am</a:t>
            </a:r>
          </a:p>
          <a:p>
            <a:pPr>
              <a:buFont typeface="Arial" panose="020B0604020202020204" pitchFamily="34" charset="0"/>
              <a:buChar char="•"/>
            </a:pPr>
            <a:r>
              <a:rPr lang="fr-FR" b="1" dirty="0"/>
              <a:t>Mechanism</a:t>
            </a:r>
            <a:r>
              <a:rPr lang="fr-FR" dirty="0"/>
              <a:t>:</a:t>
            </a:r>
          </a:p>
          <a:p>
            <a:pPr>
              <a:buFont typeface="Arial" panose="020B0604020202020204" pitchFamily="34" charset="0"/>
              <a:buChar char="•"/>
            </a:pPr>
            <a:r>
              <a:rPr lang="fr-FR" dirty="0"/>
              <a:t>Collagen provides </a:t>
            </a:r>
            <a:r>
              <a:rPr lang="fr-FR" b="1" dirty="0"/>
              <a:t>firmness and resistance </a:t>
            </a:r>
            <a:r>
              <a:rPr lang="fr-FR" dirty="0"/>
              <a:t>to the skin.</a:t>
            </a:r>
          </a:p>
          <a:p>
            <a:pPr>
              <a:buFont typeface="Arial" panose="020B0604020202020204" pitchFamily="34" charset="0"/>
              <a:buChar char="•"/>
            </a:pPr>
            <a:r>
              <a:rPr lang="fr-FR" dirty="0"/>
              <a:t>Elastin ensures </a:t>
            </a:r>
            <a:r>
              <a:rPr lang="fr-FR" b="1" dirty="0"/>
              <a:t>suppleness and elasticity</a:t>
            </a:r>
            <a:r>
              <a:rPr lang="fr-FR" dirty="0"/>
              <a:t>.</a:t>
            </a:r>
          </a:p>
          <a:p>
            <a:pPr>
              <a:buFont typeface="Arial" panose="020B0604020202020204" pitchFamily="34" charset="0"/>
              <a:buChar char="•"/>
            </a:pPr>
            <a:r>
              <a:rPr lang="fr-FR" dirty="0"/>
              <a:t>Their production decreases with age, which favours the appearance of wrinkles and sagging skin.</a:t>
            </a: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12</a:t>
            </a:fld>
            <a:endParaRPr lang="fr-FR"/>
          </a:p>
        </p:txBody>
      </p:sp>
    </p:spTree>
    <p:extLst>
      <p:ext uri="{BB962C8B-B14F-4D97-AF65-F5344CB8AC3E}">
        <p14:creationId xmlns:p14="http://schemas.microsoft.com/office/powerpoint/2010/main" val="427798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fr-FR" b="1" dirty="0"/>
              <a:t>Definition</a:t>
            </a:r>
            <a:r>
              <a:rPr lang="fr-FR" dirty="0"/>
              <a:t>: The skin eliminates toxins accumulated throughout the day via natural drainage.</a:t>
            </a:r>
          </a:p>
          <a:p>
            <a:pPr>
              <a:buFont typeface="Arial" panose="020B0604020202020204" pitchFamily="34" charset="0"/>
              <a:buChar char="•"/>
            </a:pPr>
            <a:r>
              <a:rPr lang="fr-FR" b="1" dirty="0"/>
              <a:t>When does it happen? </a:t>
            </a:r>
            <a:r>
              <a:rPr lang="fr-FR" dirty="0"/>
              <a:t>🔹 </a:t>
            </a:r>
            <a:r>
              <a:rPr lang="fr-FR" b="1" dirty="0"/>
              <a:t>The lymphatic system is activated between midnight and 5am.</a:t>
            </a:r>
          </a:p>
          <a:p>
            <a:pPr>
              <a:buFont typeface="Arial" panose="020B0604020202020204" pitchFamily="34" charset="0"/>
              <a:buChar char="•"/>
            </a:pPr>
            <a:r>
              <a:rPr lang="fr-FR" b="1" dirty="0"/>
              <a:t>Mechanism</a:t>
            </a:r>
            <a:r>
              <a:rPr lang="fr-FR" dirty="0"/>
              <a:t>:</a:t>
            </a:r>
          </a:p>
          <a:p>
            <a:pPr>
              <a:buFont typeface="Arial" panose="020B0604020202020204" pitchFamily="34" charset="0"/>
              <a:buChar char="•"/>
            </a:pPr>
            <a:r>
              <a:rPr lang="fr-FR" dirty="0"/>
              <a:t>Skin cells eliminate residues from pollution, oxidative stress and skin metabolism.</a:t>
            </a:r>
          </a:p>
          <a:p>
            <a:pPr>
              <a:buFont typeface="Arial" panose="020B0604020202020204" pitchFamily="34" charset="0"/>
              <a:buChar char="•"/>
            </a:pPr>
            <a:r>
              <a:rPr lang="fr-FR" dirty="0"/>
              <a:t>Effective lymphatic drainage prevents inflammation and the accumulation of impurities responsible for a dull complexion.</a:t>
            </a: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13</a:t>
            </a:fld>
            <a:endParaRPr lang="fr-FR"/>
          </a:p>
        </p:txBody>
      </p:sp>
    </p:spTree>
    <p:extLst>
      <p:ext uri="{BB962C8B-B14F-4D97-AF65-F5344CB8AC3E}">
        <p14:creationId xmlns:p14="http://schemas.microsoft.com/office/powerpoint/2010/main" val="1433681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14</a:t>
            </a:fld>
            <a:endParaRPr lang="fr-FR"/>
          </a:p>
        </p:txBody>
      </p:sp>
    </p:spTree>
    <p:extLst>
      <p:ext uri="{BB962C8B-B14F-4D97-AF65-F5344CB8AC3E}">
        <p14:creationId xmlns:p14="http://schemas.microsoft.com/office/powerpoint/2010/main" val="286199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15</a:t>
            </a:fld>
            <a:endParaRPr lang="fr-FR"/>
          </a:p>
        </p:txBody>
      </p:sp>
    </p:spTree>
    <p:extLst>
      <p:ext uri="{BB962C8B-B14F-4D97-AF65-F5344CB8AC3E}">
        <p14:creationId xmlns:p14="http://schemas.microsoft.com/office/powerpoint/2010/main" val="4255854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spcBef>
                <a:spcPct val="0"/>
              </a:spcBef>
            </a:pPr>
            <a:r>
              <a:rPr lang="es-ES" b="0" i="0" dirty="0" err="1">
                <a:solidFill>
                  <a:srgbClr val="040C28"/>
                </a:solidFill>
                <a:effectLst/>
                <a:highlight>
                  <a:srgbClr val="D3E3FD"/>
                </a:highlight>
                <a:latin typeface="Google Sans"/>
              </a:rPr>
              <a:t>For skin </a:t>
            </a:r>
            <a:r>
              <a:rPr lang="es-ES" b="0" i="0" dirty="0">
                <a:solidFill>
                  <a:srgbClr val="040C28"/>
                </a:solidFill>
                <a:effectLst/>
                <a:highlight>
                  <a:srgbClr val="D3E3FD"/>
                </a:highlight>
                <a:latin typeface="Google Sans"/>
              </a:rPr>
              <a:t>to be </a:t>
            </a:r>
            <a:r>
              <a:rPr lang="es-ES" b="0" i="0" dirty="0" err="1">
                <a:solidFill>
                  <a:srgbClr val="040C28"/>
                </a:solidFill>
                <a:effectLst/>
                <a:highlight>
                  <a:srgbClr val="D3E3FD"/>
                </a:highlight>
                <a:latin typeface="Google Sans"/>
              </a:rPr>
              <a:t>toned </a:t>
            </a:r>
            <a:r>
              <a:rPr lang="es-ES" b="0" i="0" dirty="0">
                <a:solidFill>
                  <a:srgbClr val="040C28"/>
                </a:solidFill>
                <a:effectLst/>
                <a:highlight>
                  <a:srgbClr val="D3E3FD"/>
                </a:highlight>
                <a:latin typeface="Google Sans"/>
              </a:rPr>
              <a:t>and </a:t>
            </a:r>
            <a:r>
              <a:rPr lang="es-ES" b="0" i="0" dirty="0" err="1">
                <a:solidFill>
                  <a:srgbClr val="040C28"/>
                </a:solidFill>
                <a:effectLst/>
                <a:highlight>
                  <a:srgbClr val="D3E3FD"/>
                </a:highlight>
                <a:latin typeface="Google Sans"/>
              </a:rPr>
              <a:t>supple, elastin fibres need to be reorganised</a:t>
            </a:r>
            <a:r>
              <a:rPr lang="es-ES" b="0" i="0" dirty="0">
                <a:solidFill>
                  <a:srgbClr val="040C28"/>
                </a:solidFill>
                <a:effectLst/>
                <a:highlight>
                  <a:srgbClr val="D3E3FD"/>
                </a:highlight>
                <a:latin typeface="Google Sans"/>
              </a:rPr>
              <a:t>, not </a:t>
            </a:r>
            <a:r>
              <a:rPr lang="es-ES" b="0" i="0" dirty="0" err="1">
                <a:solidFill>
                  <a:srgbClr val="040C28"/>
                </a:solidFill>
                <a:effectLst/>
                <a:highlight>
                  <a:srgbClr val="D3E3FD"/>
                </a:highlight>
                <a:latin typeface="Google Sans"/>
              </a:rPr>
              <a:t>just synthesised</a:t>
            </a:r>
            <a:r>
              <a:rPr lang="es-ES" b="0" i="0" dirty="0">
                <a:solidFill>
                  <a:srgbClr val="040C28"/>
                </a:solidFill>
                <a:effectLst/>
                <a:highlight>
                  <a:srgbClr val="D3E3FD"/>
                </a:highlight>
                <a:latin typeface="Google Sans"/>
              </a:rPr>
              <a:t>. </a:t>
            </a: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r>
              <a:rPr lang="es-ES" b="0" i="0" dirty="0" err="1">
                <a:solidFill>
                  <a:srgbClr val="040C28"/>
                </a:solidFill>
                <a:effectLst/>
                <a:highlight>
                  <a:srgbClr val="D3E3FD"/>
                </a:highlight>
                <a:latin typeface="Google Sans"/>
              </a:rPr>
              <a:t>Recent discoveries have </a:t>
            </a:r>
            <a:r>
              <a:rPr lang="es-ES" b="0" i="0" dirty="0">
                <a:solidFill>
                  <a:srgbClr val="040C28"/>
                </a:solidFill>
                <a:effectLst/>
                <a:highlight>
                  <a:srgbClr val="D3E3FD"/>
                </a:highlight>
                <a:latin typeface="Google Sans"/>
              </a:rPr>
              <a:t>shown that </a:t>
            </a:r>
            <a:r>
              <a:rPr lang="es-ES" b="0" i="0" dirty="0" err="1">
                <a:solidFill>
                  <a:srgbClr val="040C28"/>
                </a:solidFill>
                <a:effectLst/>
                <a:highlight>
                  <a:srgbClr val="D3E3FD"/>
                </a:highlight>
                <a:latin typeface="Google Sans"/>
              </a:rPr>
              <a:t>elastin synthesis </a:t>
            </a:r>
            <a:r>
              <a:rPr lang="es-ES" b="0" i="0" dirty="0">
                <a:solidFill>
                  <a:srgbClr val="040C28"/>
                </a:solidFill>
                <a:effectLst/>
                <a:highlight>
                  <a:srgbClr val="D3E3FD"/>
                </a:highlight>
                <a:latin typeface="Google Sans"/>
              </a:rPr>
              <a:t>remains constant </a:t>
            </a:r>
            <a:r>
              <a:rPr lang="es-ES" b="0" i="0" dirty="0" err="1">
                <a:solidFill>
                  <a:srgbClr val="040C28"/>
                </a:solidFill>
                <a:effectLst/>
                <a:highlight>
                  <a:srgbClr val="D3E3FD"/>
                </a:highlight>
                <a:latin typeface="Google Sans"/>
              </a:rPr>
              <a:t>over time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However</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the assembly </a:t>
            </a:r>
            <a:r>
              <a:rPr lang="es-ES" b="0" i="0" dirty="0">
                <a:solidFill>
                  <a:srgbClr val="040C28"/>
                </a:solidFill>
                <a:effectLst/>
                <a:highlight>
                  <a:srgbClr val="D3E3FD"/>
                </a:highlight>
                <a:latin typeface="Google Sans"/>
              </a:rPr>
              <a:t>of </a:t>
            </a:r>
            <a:r>
              <a:rPr lang="es-ES" b="0" i="0" dirty="0" err="1">
                <a:solidFill>
                  <a:srgbClr val="040C28"/>
                </a:solidFill>
                <a:effectLst/>
                <a:highlight>
                  <a:srgbClr val="D3E3FD"/>
                </a:highlight>
                <a:latin typeface="Google Sans"/>
              </a:rPr>
              <a:t>elastin </a:t>
            </a:r>
            <a:r>
              <a:rPr lang="es-ES" b="0" i="0" dirty="0">
                <a:solidFill>
                  <a:srgbClr val="040C28"/>
                </a:solidFill>
                <a:effectLst/>
                <a:highlight>
                  <a:srgbClr val="D3E3FD"/>
                </a:highlight>
                <a:latin typeface="Google Sans"/>
              </a:rPr>
              <a:t>into </a:t>
            </a:r>
            <a:r>
              <a:rPr lang="es-ES" b="0" i="0" dirty="0" err="1">
                <a:solidFill>
                  <a:srgbClr val="040C28"/>
                </a:solidFill>
                <a:effectLst/>
                <a:highlight>
                  <a:srgbClr val="D3E3FD"/>
                </a:highlight>
                <a:latin typeface="Google Sans"/>
              </a:rPr>
              <a:t>functional elastic fibres becomes defective</a:t>
            </a:r>
            <a:r>
              <a:rPr lang="es-ES" b="0" i="0" dirty="0">
                <a:solidFill>
                  <a:srgbClr val="040C28"/>
                </a:solidFill>
                <a:effectLst/>
                <a:highlight>
                  <a:srgbClr val="D3E3FD"/>
                </a:highlight>
                <a:latin typeface="Google Sans"/>
              </a:rPr>
              <a:t>... </a:t>
            </a:r>
          </a:p>
          <a:p>
            <a:pPr eaLnBrk="1" hangingPunct="1">
              <a:spcBef>
                <a:spcPct val="0"/>
              </a:spcBef>
            </a:pPr>
            <a:r>
              <a:rPr lang="es-ES" b="0" i="0" dirty="0">
                <a:solidFill>
                  <a:srgbClr val="040C28"/>
                </a:solidFill>
                <a:effectLst/>
                <a:highlight>
                  <a:srgbClr val="D3E3FD"/>
                </a:highlight>
                <a:latin typeface="Google Sans"/>
              </a:rPr>
              <a:t>The cause </a:t>
            </a:r>
            <a:r>
              <a:rPr lang="es-ES" b="0" i="0" dirty="0" err="1">
                <a:solidFill>
                  <a:srgbClr val="040C28"/>
                </a:solidFill>
                <a:effectLst/>
                <a:highlight>
                  <a:srgbClr val="D3E3FD"/>
                </a:highlight>
                <a:latin typeface="Google Sans"/>
              </a:rPr>
              <a:t>is </a:t>
            </a:r>
            <a:r>
              <a:rPr lang="es-ES" b="0" i="0" dirty="0">
                <a:solidFill>
                  <a:srgbClr val="040C28"/>
                </a:solidFill>
                <a:effectLst/>
                <a:highlight>
                  <a:srgbClr val="D3E3FD"/>
                </a:highlight>
                <a:latin typeface="Google Sans"/>
              </a:rPr>
              <a:t>LOXL (</a:t>
            </a:r>
            <a:r>
              <a:rPr lang="es-ES" b="0" i="0" dirty="0" err="1">
                <a:solidFill>
                  <a:srgbClr val="040C28"/>
                </a:solidFill>
                <a:effectLst/>
                <a:highlight>
                  <a:srgbClr val="D3E3FD"/>
                </a:highlight>
                <a:latin typeface="Google Sans"/>
              </a:rPr>
              <a:t>Lysyl Oxidase Like</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the enzyme </a:t>
            </a:r>
            <a:r>
              <a:rPr lang="es-ES" b="0" i="0" dirty="0">
                <a:solidFill>
                  <a:srgbClr val="040C28"/>
                </a:solidFill>
                <a:effectLst/>
                <a:highlight>
                  <a:srgbClr val="D3E3FD"/>
                </a:highlight>
                <a:latin typeface="Google Sans"/>
              </a:rPr>
              <a:t>that </a:t>
            </a:r>
            <a:r>
              <a:rPr lang="es-ES" b="0" i="0" dirty="0" err="1">
                <a:solidFill>
                  <a:srgbClr val="040C28"/>
                </a:solidFill>
                <a:effectLst/>
                <a:highlight>
                  <a:srgbClr val="D3E3FD"/>
                </a:highlight>
                <a:latin typeface="Google Sans"/>
              </a:rPr>
              <a:t>cross-links elastin</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In other words</a:t>
            </a:r>
            <a:r>
              <a:rPr lang="es-ES" b="0" i="0" dirty="0">
                <a:solidFill>
                  <a:srgbClr val="040C28"/>
                </a:solidFill>
                <a:effectLst/>
                <a:highlight>
                  <a:srgbClr val="D3E3FD"/>
                </a:highlight>
                <a:latin typeface="Google Sans"/>
              </a:rPr>
              <a:t>, it </a:t>
            </a:r>
            <a:r>
              <a:rPr lang="es-ES" sz="1200" dirty="0" err="1">
                <a:latin typeface="Roboto Light" panose="02000000000000000000" pitchFamily="2" charset="0"/>
                <a:ea typeface="Roboto Light" panose="02000000000000000000" pitchFamily="2" charset="0"/>
                <a:cs typeface="Roboto Light" panose="02000000000000000000" pitchFamily="2" charset="0"/>
              </a:rPr>
              <a:t>enables molecules to bind </a:t>
            </a:r>
            <a:r>
              <a:rPr lang="es-ES" sz="1200" dirty="0">
                <a:latin typeface="Roboto Light" panose="02000000000000000000" pitchFamily="2" charset="0"/>
                <a:ea typeface="Roboto Light" panose="02000000000000000000" pitchFamily="2" charset="0"/>
                <a:cs typeface="Roboto Light" panose="02000000000000000000" pitchFamily="2" charset="0"/>
              </a:rPr>
              <a:t>together </a:t>
            </a:r>
            <a:r>
              <a:rPr lang="es-ES" sz="1200" dirty="0" err="1">
                <a:latin typeface="Roboto Light" panose="02000000000000000000" pitchFamily="2" charset="0"/>
                <a:ea typeface="Roboto Light" panose="02000000000000000000" pitchFamily="2" charset="0"/>
                <a:cs typeface="Roboto Light" panose="02000000000000000000" pitchFamily="2" charset="0"/>
              </a:rPr>
              <a:t>to form </a:t>
            </a:r>
            <a:r>
              <a:rPr lang="es-ES" sz="1200" dirty="0">
                <a:latin typeface="Roboto Light" panose="02000000000000000000" pitchFamily="2" charset="0"/>
                <a:ea typeface="Roboto Light" panose="02000000000000000000" pitchFamily="2" charset="0"/>
                <a:cs typeface="Roboto Light" panose="02000000000000000000" pitchFamily="2" charset="0"/>
              </a:rPr>
              <a:t>a </a:t>
            </a:r>
            <a:r>
              <a:rPr lang="es-ES" sz="1200" dirty="0" err="1">
                <a:latin typeface="Roboto Light" panose="02000000000000000000" pitchFamily="2" charset="0"/>
                <a:ea typeface="Roboto Light" panose="02000000000000000000" pitchFamily="2" charset="0"/>
                <a:cs typeface="Roboto Light" panose="02000000000000000000" pitchFamily="2" charset="0"/>
              </a:rPr>
              <a:t>network/structure</a:t>
            </a:r>
            <a:r>
              <a:rPr lang="es-ES" sz="1200" dirty="0">
                <a:latin typeface="Roboto Light" panose="02000000000000000000" pitchFamily="2" charset="0"/>
                <a:ea typeface="Roboto Light" panose="02000000000000000000" pitchFamily="2" charset="0"/>
                <a:cs typeface="Roboto Light" panose="02000000000000000000" pitchFamily="2" charset="0"/>
              </a:rPr>
              <a:t>. LOXL </a:t>
            </a:r>
            <a:r>
              <a:rPr lang="es-ES" b="0" i="0" dirty="0" err="1">
                <a:solidFill>
                  <a:srgbClr val="040C28"/>
                </a:solidFill>
                <a:effectLst/>
                <a:highlight>
                  <a:srgbClr val="D3E3FD"/>
                </a:highlight>
                <a:latin typeface="Google Sans"/>
              </a:rPr>
              <a:t>decreases with age</a:t>
            </a:r>
            <a:r>
              <a:rPr lang="es-ES" b="0" i="0" dirty="0">
                <a:solidFill>
                  <a:srgbClr val="040C28"/>
                </a:solidFill>
                <a:effectLst/>
                <a:highlight>
                  <a:srgbClr val="D3E3FD"/>
                </a:highlight>
                <a:latin typeface="Google Sans"/>
              </a:rPr>
              <a:t>. </a:t>
            </a: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r>
              <a:rPr lang="es-ES" b="0" i="0" dirty="0">
                <a:solidFill>
                  <a:srgbClr val="040C28"/>
                </a:solidFill>
                <a:effectLst/>
                <a:highlight>
                  <a:srgbClr val="D3E3FD"/>
                </a:highlight>
                <a:latin typeface="Google Sans"/>
              </a:rPr>
              <a:t>Without it, </a:t>
            </a:r>
            <a:r>
              <a:rPr lang="es-ES" b="0" i="0" dirty="0" err="1">
                <a:solidFill>
                  <a:srgbClr val="040C28"/>
                </a:solidFill>
                <a:effectLst/>
                <a:highlight>
                  <a:srgbClr val="D3E3FD"/>
                </a:highlight>
                <a:latin typeface="Google Sans"/>
              </a:rPr>
              <a:t>fibroblasts secrete </a:t>
            </a:r>
            <a:r>
              <a:rPr lang="es-ES" b="0" i="0" dirty="0">
                <a:solidFill>
                  <a:srgbClr val="040C28"/>
                </a:solidFill>
                <a:effectLst/>
                <a:highlight>
                  <a:srgbClr val="D3E3FD"/>
                </a:highlight>
                <a:latin typeface="Google Sans"/>
              </a:rPr>
              <a:t>an </a:t>
            </a:r>
            <a:r>
              <a:rPr lang="es-ES" b="0" i="0" dirty="0" err="1">
                <a:solidFill>
                  <a:srgbClr val="040C28"/>
                </a:solidFill>
                <a:effectLst/>
                <a:highlight>
                  <a:srgbClr val="D3E3FD"/>
                </a:highlight>
                <a:latin typeface="Google Sans"/>
              </a:rPr>
              <a:t>enzyme </a:t>
            </a:r>
            <a:r>
              <a:rPr lang="es-ES" b="0" i="0" dirty="0">
                <a:solidFill>
                  <a:srgbClr val="040C28"/>
                </a:solidFill>
                <a:effectLst/>
                <a:highlight>
                  <a:srgbClr val="D3E3FD"/>
                </a:highlight>
                <a:latin typeface="Google Sans"/>
              </a:rPr>
              <a:t>that </a:t>
            </a:r>
            <a:r>
              <a:rPr lang="es-ES" b="0" i="0" dirty="0" err="1">
                <a:solidFill>
                  <a:srgbClr val="040C28"/>
                </a:solidFill>
                <a:effectLst/>
                <a:highlight>
                  <a:srgbClr val="D3E3FD"/>
                </a:highlight>
                <a:latin typeface="Google Sans"/>
              </a:rPr>
              <a:t>breaks down elastin, leaving us </a:t>
            </a:r>
            <a:r>
              <a:rPr lang="es-ES" b="0" i="0" dirty="0">
                <a:solidFill>
                  <a:srgbClr val="040C28"/>
                </a:solidFill>
                <a:effectLst/>
                <a:highlight>
                  <a:srgbClr val="D3E3FD"/>
                </a:highlight>
                <a:latin typeface="Google Sans"/>
              </a:rPr>
              <a:t>with </a:t>
            </a:r>
            <a:r>
              <a:rPr lang="es-ES" b="0" i="0" dirty="0" err="1">
                <a:solidFill>
                  <a:srgbClr val="040C28"/>
                </a:solidFill>
                <a:effectLst/>
                <a:highlight>
                  <a:srgbClr val="D3E3FD"/>
                </a:highlight>
                <a:latin typeface="Google Sans"/>
              </a:rPr>
              <a:t>non-functional elastin</a:t>
            </a:r>
            <a:r>
              <a:rPr lang="es-ES" b="0" i="0" dirty="0">
                <a:solidFill>
                  <a:srgbClr val="040C28"/>
                </a:solidFill>
                <a:effectLst/>
                <a:highlight>
                  <a:srgbClr val="D3E3FD"/>
                </a:highlight>
                <a:latin typeface="Google Sans"/>
              </a:rPr>
              <a:t>. The </a:t>
            </a:r>
            <a:r>
              <a:rPr lang="es-ES" b="0" i="0" dirty="0" err="1">
                <a:solidFill>
                  <a:srgbClr val="040C28"/>
                </a:solidFill>
                <a:effectLst/>
                <a:highlight>
                  <a:srgbClr val="D3E3FD"/>
                </a:highlight>
                <a:latin typeface="Google Sans"/>
              </a:rPr>
              <a:t>skin loses its </a:t>
            </a:r>
            <a:r>
              <a:rPr lang="es-ES" b="0" i="0" dirty="0">
                <a:solidFill>
                  <a:srgbClr val="040C28"/>
                </a:solidFill>
                <a:effectLst/>
                <a:highlight>
                  <a:srgbClr val="D3E3FD"/>
                </a:highlight>
                <a:latin typeface="Google Sans"/>
              </a:rPr>
              <a:t>ability to </a:t>
            </a:r>
            <a:r>
              <a:rPr lang="es-ES" b="0" i="0" dirty="0" err="1">
                <a:solidFill>
                  <a:srgbClr val="040C28"/>
                </a:solidFill>
                <a:effectLst/>
                <a:highlight>
                  <a:srgbClr val="D3E3FD"/>
                </a:highlight>
                <a:latin typeface="Google Sans"/>
              </a:rPr>
              <a:t>stretch </a:t>
            </a:r>
            <a:r>
              <a:rPr lang="es-ES" b="0" i="0" dirty="0">
                <a:solidFill>
                  <a:srgbClr val="040C28"/>
                </a:solidFill>
                <a:effectLst/>
                <a:highlight>
                  <a:srgbClr val="D3E3FD"/>
                </a:highlight>
                <a:latin typeface="Google Sans"/>
              </a:rPr>
              <a:t>and </a:t>
            </a:r>
            <a:r>
              <a:rPr lang="es-ES" b="0" i="0" dirty="0" err="1">
                <a:solidFill>
                  <a:srgbClr val="040C28"/>
                </a:solidFill>
                <a:effectLst/>
                <a:highlight>
                  <a:srgbClr val="D3E3FD"/>
                </a:highlight>
                <a:latin typeface="Google Sans"/>
              </a:rPr>
              <a:t>reposition </a:t>
            </a:r>
            <a:r>
              <a:rPr lang="es-ES" b="0" i="0" dirty="0">
                <a:solidFill>
                  <a:srgbClr val="040C28"/>
                </a:solidFill>
                <a:effectLst/>
                <a:highlight>
                  <a:srgbClr val="D3E3FD"/>
                </a:highlight>
                <a:latin typeface="Google Sans"/>
              </a:rPr>
              <a:t>itself: </a:t>
            </a:r>
            <a:r>
              <a:rPr lang="es-ES" b="0" i="0" dirty="0" err="1">
                <a:solidFill>
                  <a:srgbClr val="040C28"/>
                </a:solidFill>
                <a:effectLst/>
                <a:highlight>
                  <a:srgbClr val="D3E3FD"/>
                </a:highlight>
                <a:latin typeface="Google Sans"/>
              </a:rPr>
              <a:t>wrinkles </a:t>
            </a:r>
            <a:r>
              <a:rPr lang="es-ES" b="0" i="0" dirty="0">
                <a:solidFill>
                  <a:srgbClr val="040C28"/>
                </a:solidFill>
                <a:effectLst/>
                <a:highlight>
                  <a:srgbClr val="D3E3FD"/>
                </a:highlight>
                <a:latin typeface="Google Sans"/>
              </a:rPr>
              <a:t>and </a:t>
            </a:r>
            <a:r>
              <a:rPr lang="es-ES" b="0" i="0" dirty="0" err="1">
                <a:solidFill>
                  <a:srgbClr val="040C28"/>
                </a:solidFill>
                <a:effectLst/>
                <a:highlight>
                  <a:srgbClr val="D3E3FD"/>
                </a:highlight>
                <a:latin typeface="Google Sans"/>
              </a:rPr>
              <a:t>sagging appear</a:t>
            </a:r>
            <a:r>
              <a:rPr lang="es-ES" b="0" i="0" dirty="0">
                <a:solidFill>
                  <a:srgbClr val="040C28"/>
                </a:solidFill>
                <a:effectLst/>
                <a:highlight>
                  <a:srgbClr val="D3E3FD"/>
                </a:highlight>
                <a:latin typeface="Google Sans"/>
              </a:rPr>
              <a:t>.</a:t>
            </a: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r>
              <a:rPr lang="es-ES" b="0" i="0" dirty="0" err="1">
                <a:solidFill>
                  <a:srgbClr val="040C28"/>
                </a:solidFill>
                <a:effectLst/>
                <a:highlight>
                  <a:srgbClr val="D3E3FD"/>
                </a:highlight>
                <a:latin typeface="Google Sans"/>
              </a:rPr>
              <a:t>With</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age</a:t>
            </a:r>
            <a:r>
              <a:rPr lang="es-ES" b="0" i="0" dirty="0">
                <a:solidFill>
                  <a:srgbClr val="040C28"/>
                </a:solidFill>
                <a:effectLst/>
                <a:highlight>
                  <a:srgbClr val="D3E3FD"/>
                </a:highlight>
                <a:latin typeface="Google Sans"/>
              </a:rPr>
              <a:t>, there is a </a:t>
            </a:r>
            <a:r>
              <a:rPr lang="es-ES" b="0" i="0" dirty="0" err="1">
                <a:solidFill>
                  <a:srgbClr val="040C28"/>
                </a:solidFill>
                <a:effectLst/>
                <a:highlight>
                  <a:srgbClr val="D3E3FD"/>
                </a:highlight>
                <a:latin typeface="Google Sans"/>
              </a:rPr>
              <a:t>reduction</a:t>
            </a:r>
            <a:r>
              <a:rPr lang="es-ES" b="0" i="0" dirty="0">
                <a:solidFill>
                  <a:srgbClr val="040C28"/>
                </a:solidFill>
                <a:effectLst/>
                <a:highlight>
                  <a:srgbClr val="D3E3FD"/>
                </a:highlight>
                <a:latin typeface="Google Sans"/>
              </a:rPr>
              <a:t> in the number of </a:t>
            </a:r>
            <a:r>
              <a:rPr lang="es-ES" b="0" i="0" dirty="0" err="1">
                <a:solidFill>
                  <a:srgbClr val="040C28"/>
                </a:solidFill>
                <a:effectLst/>
                <a:highlight>
                  <a:srgbClr val="D3E3FD"/>
                </a:highlight>
                <a:latin typeface="Google Sans"/>
              </a:rPr>
              <a:t>fibroblasts</a:t>
            </a:r>
            <a:r>
              <a:rPr lang="es-ES" b="0" i="0" dirty="0">
                <a:solidFill>
                  <a:srgbClr val="040C28"/>
                </a:solidFill>
                <a:effectLst/>
                <a:highlight>
                  <a:srgbClr val="D3E3FD"/>
                </a:highlight>
                <a:latin typeface="Google Sans"/>
              </a:rPr>
              <a:t> and a </a:t>
            </a:r>
            <a:r>
              <a:rPr lang="es-ES" b="0" i="0" dirty="0" err="1">
                <a:solidFill>
                  <a:srgbClr val="040C28"/>
                </a:solidFill>
                <a:effectLst/>
                <a:highlight>
                  <a:srgbClr val="D3E3FD"/>
                </a:highlight>
                <a:latin typeface="Google Sans"/>
              </a:rPr>
              <a:t>reduction</a:t>
            </a:r>
            <a:r>
              <a:rPr lang="es-ES" b="0" i="0" dirty="0">
                <a:solidFill>
                  <a:srgbClr val="040C28"/>
                </a:solidFill>
                <a:effectLst/>
                <a:highlight>
                  <a:srgbClr val="D3E3FD"/>
                </a:highlight>
                <a:latin typeface="Google Sans"/>
              </a:rPr>
              <a:t> in </a:t>
            </a:r>
            <a:r>
              <a:rPr lang="es-ES" b="0" i="0" dirty="0" err="1">
                <a:solidFill>
                  <a:srgbClr val="040C28"/>
                </a:solidFill>
                <a:effectLst/>
                <a:highlight>
                  <a:srgbClr val="D3E3FD"/>
                </a:highlight>
                <a:latin typeface="Google Sans"/>
              </a:rPr>
              <a:t>protein</a:t>
            </a:r>
            <a:r>
              <a:rPr lang="es-ES" b="0" i="0" dirty="0">
                <a:solidFill>
                  <a:srgbClr val="040C28"/>
                </a:solidFill>
                <a:effectLst/>
                <a:highlight>
                  <a:srgbClr val="D3E3FD"/>
                </a:highlight>
                <a:latin typeface="Google Sans"/>
              </a:rPr>
              <a:t> synthesis. This </a:t>
            </a:r>
            <a:r>
              <a:rPr lang="es-ES" b="0" i="0" dirty="0" err="1">
                <a:solidFill>
                  <a:srgbClr val="040C28"/>
                </a:solidFill>
                <a:effectLst/>
                <a:highlight>
                  <a:srgbClr val="D3E3FD"/>
                </a:highlight>
                <a:latin typeface="Google Sans"/>
              </a:rPr>
              <a:t>leads to a reduction in </a:t>
            </a:r>
            <a:r>
              <a:rPr lang="es-ES" b="0" i="0" dirty="0">
                <a:solidFill>
                  <a:srgbClr val="040C28"/>
                </a:solidFill>
                <a:effectLst/>
                <a:highlight>
                  <a:srgbClr val="D3E3FD"/>
                </a:highlight>
                <a:latin typeface="Google Sans"/>
              </a:rPr>
              <a:t>the </a:t>
            </a:r>
            <a:r>
              <a:rPr lang="es-ES" b="0" i="0" dirty="0" err="1">
                <a:solidFill>
                  <a:srgbClr val="040C28"/>
                </a:solidFill>
                <a:effectLst/>
                <a:highlight>
                  <a:srgbClr val="D3E3FD"/>
                </a:highlight>
                <a:latin typeface="Google Sans"/>
              </a:rPr>
              <a:t>action </a:t>
            </a:r>
            <a:r>
              <a:rPr lang="es-ES" b="0" i="0" dirty="0">
                <a:solidFill>
                  <a:srgbClr val="040C28"/>
                </a:solidFill>
                <a:effectLst/>
                <a:highlight>
                  <a:srgbClr val="D3E3FD"/>
                </a:highlight>
                <a:latin typeface="Google Sans"/>
              </a:rPr>
              <a:t>of LOXL and an </a:t>
            </a:r>
            <a:r>
              <a:rPr lang="es-ES" b="0" i="0" dirty="0" err="1">
                <a:solidFill>
                  <a:srgbClr val="040C28"/>
                </a:solidFill>
                <a:effectLst/>
                <a:highlight>
                  <a:srgbClr val="D3E3FD"/>
                </a:highlight>
                <a:latin typeface="Google Sans"/>
              </a:rPr>
              <a:t>increase in the activity </a:t>
            </a:r>
            <a:r>
              <a:rPr lang="es-ES" b="0" i="0" dirty="0">
                <a:solidFill>
                  <a:srgbClr val="040C28"/>
                </a:solidFill>
                <a:effectLst/>
                <a:highlight>
                  <a:srgbClr val="D3E3FD"/>
                </a:highlight>
                <a:latin typeface="Google Sans"/>
              </a:rPr>
              <a:t>of </a:t>
            </a:r>
            <a:r>
              <a:rPr lang="es-ES" b="0" i="0" dirty="0" err="1">
                <a:solidFill>
                  <a:srgbClr val="040C28"/>
                </a:solidFill>
                <a:effectLst/>
                <a:highlight>
                  <a:srgbClr val="D3E3FD"/>
                </a:highlight>
                <a:latin typeface="Google Sans"/>
              </a:rPr>
              <a:t>elastase </a:t>
            </a:r>
            <a:r>
              <a:rPr lang="es-ES" b="0" i="0" dirty="0">
                <a:solidFill>
                  <a:srgbClr val="040C28"/>
                </a:solidFill>
                <a:effectLst/>
                <a:highlight>
                  <a:srgbClr val="D3E3FD"/>
                </a:highlight>
                <a:latin typeface="Google Sans"/>
              </a:rPr>
              <a:t>(</a:t>
            </a:r>
            <a:r>
              <a:rPr lang="es-ES" b="0" i="0" dirty="0" err="1">
                <a:solidFill>
                  <a:srgbClr val="040C28"/>
                </a:solidFill>
                <a:effectLst/>
                <a:highlight>
                  <a:srgbClr val="D3E3FD"/>
                </a:highlight>
                <a:latin typeface="Google Sans"/>
              </a:rPr>
              <a:t>the enzyme </a:t>
            </a:r>
            <a:r>
              <a:rPr lang="es-ES" b="0" i="0" dirty="0">
                <a:solidFill>
                  <a:srgbClr val="040C28"/>
                </a:solidFill>
                <a:effectLst/>
                <a:highlight>
                  <a:srgbClr val="D3E3FD"/>
                </a:highlight>
                <a:latin typeface="Google Sans"/>
              </a:rPr>
              <a:t>that </a:t>
            </a:r>
            <a:r>
              <a:rPr lang="es-ES" b="0" i="0" dirty="0" err="1">
                <a:solidFill>
                  <a:srgbClr val="040C28"/>
                </a:solidFill>
                <a:effectLst/>
                <a:highlight>
                  <a:srgbClr val="D3E3FD"/>
                </a:highlight>
                <a:latin typeface="Google Sans"/>
              </a:rPr>
              <a:t>breaks down elastin</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elastin therefore </a:t>
            </a:r>
            <a:r>
              <a:rPr lang="es-ES" b="0" i="0" dirty="0">
                <a:solidFill>
                  <a:srgbClr val="040C28"/>
                </a:solidFill>
                <a:effectLst/>
                <a:highlight>
                  <a:srgbClr val="D3E3FD"/>
                </a:highlight>
                <a:latin typeface="Google Sans"/>
              </a:rPr>
              <a:t>loses </a:t>
            </a:r>
            <a:r>
              <a:rPr lang="es-ES" b="0" i="0" dirty="0" err="1">
                <a:solidFill>
                  <a:srgbClr val="040C28"/>
                </a:solidFill>
                <a:effectLst/>
                <a:highlight>
                  <a:srgbClr val="D3E3FD"/>
                </a:highlight>
                <a:latin typeface="Google Sans"/>
              </a:rPr>
              <a:t>its quality </a:t>
            </a:r>
            <a:r>
              <a:rPr lang="es-ES" b="0" i="0" dirty="0">
                <a:solidFill>
                  <a:srgbClr val="040C28"/>
                </a:solidFill>
                <a:effectLst/>
                <a:highlight>
                  <a:srgbClr val="D3E3FD"/>
                </a:highlight>
                <a:latin typeface="Google Sans"/>
              </a:rPr>
              <a:t>and </a:t>
            </a:r>
            <a:r>
              <a:rPr lang="es-ES" b="0" i="0" dirty="0" err="1">
                <a:solidFill>
                  <a:srgbClr val="040C28"/>
                </a:solidFill>
                <a:effectLst/>
                <a:highlight>
                  <a:srgbClr val="D3E3FD"/>
                </a:highlight>
                <a:latin typeface="Google Sans"/>
              </a:rPr>
              <a:t>protection</a:t>
            </a:r>
            <a:r>
              <a:rPr lang="es-ES" b="0" i="0" dirty="0">
                <a:solidFill>
                  <a:srgbClr val="040C28"/>
                </a:solidFill>
                <a:effectLst/>
                <a:highlight>
                  <a:srgbClr val="D3E3FD"/>
                </a:highlight>
                <a:latin typeface="Google Sans"/>
              </a:rPr>
              <a:t>. </a:t>
            </a:r>
          </a:p>
          <a:p>
            <a:pPr eaLnBrk="1" hangingPunct="1">
              <a:spcBef>
                <a:spcPct val="0"/>
              </a:spcBef>
            </a:pPr>
            <a:endParaRPr lang="es-ES" b="0" i="0" dirty="0">
              <a:solidFill>
                <a:srgbClr val="040C28"/>
              </a:solidFill>
              <a:effectLst/>
              <a:highlight>
                <a:srgbClr val="D3E3FD"/>
              </a:highlight>
              <a:latin typeface="Google Sans"/>
            </a:endParaRPr>
          </a:p>
          <a:p>
            <a:pPr defTabSz="945990">
              <a:lnSpc>
                <a:spcPct val="115000"/>
              </a:lnSpc>
              <a:defRPr/>
            </a:pPr>
            <a:r>
              <a:rPr lang="es-ES" altLang="ja-JP" sz="1200" b="1" dirty="0" err="1">
                <a:latin typeface="Roboto Light" panose="02000000000000000000" pitchFamily="2" charset="0"/>
                <a:ea typeface="Roboto Light" panose="02000000000000000000" pitchFamily="2" charset="0"/>
                <a:cs typeface="Roboto Light" panose="02000000000000000000" pitchFamily="2" charset="0"/>
              </a:rPr>
              <a:t>Conclusions</a:t>
            </a:r>
            <a:r>
              <a:rPr lang="es-ES" altLang="ja-JP" sz="1200" b="1" dirty="0">
                <a:latin typeface="Roboto Light" panose="02000000000000000000" pitchFamily="2" charset="0"/>
                <a:ea typeface="Roboto Light" panose="02000000000000000000" pitchFamily="2" charset="0"/>
                <a:cs typeface="Roboto Light" panose="02000000000000000000" pitchFamily="2" charset="0"/>
              </a:rPr>
              <a:t>:</a:t>
            </a:r>
          </a:p>
          <a:p>
            <a:pPr defTabSz="945990">
              <a:lnSpc>
                <a:spcPct val="115000"/>
              </a:lnSpc>
              <a:defRPr/>
            </a:pP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We need to act on </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3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levels </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on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elastin</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 </a:t>
            </a:r>
          </a:p>
          <a:p>
            <a:pPr marL="285750" indent="-285750" defTabSz="945990">
              <a:lnSpc>
                <a:spcPct val="115000"/>
              </a:lnSpc>
              <a:buFont typeface="Arial" panose="020B0604020202020204" pitchFamily="34" charset="0"/>
              <a:buChar char="•"/>
              <a:defRPr/>
            </a:pP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stimulate their synthesis</a:t>
            </a:r>
            <a:endParaRPr lang="es-ES" altLang="ja-JP" sz="12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defTabSz="945990">
              <a:lnSpc>
                <a:spcPct val="115000"/>
              </a:lnSpc>
              <a:buFont typeface="Arial" panose="020B0604020202020204" pitchFamily="34" charset="0"/>
              <a:buChar char="•"/>
              <a:defRPr/>
            </a:pP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act </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on </a:t>
            </a: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their </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quality </a:t>
            </a:r>
          </a:p>
          <a:p>
            <a:pPr marL="285750" indent="-285750" defTabSz="945990">
              <a:lnSpc>
                <a:spcPct val="115000"/>
              </a:lnSpc>
              <a:buFont typeface="Arial" panose="020B0604020202020204" pitchFamily="34" charset="0"/>
              <a:buChar char="•"/>
              <a:defRPr/>
            </a:pPr>
            <a:r>
              <a:rPr lang="es-ES" altLang="ja-JP" sz="1200" dirty="0" err="1">
                <a:latin typeface="Roboto Light" panose="02000000000000000000" pitchFamily="2" charset="0"/>
                <a:ea typeface="Roboto Light" panose="02000000000000000000" pitchFamily="2" charset="0"/>
                <a:cs typeface="Roboto Light" panose="02000000000000000000" pitchFamily="2" charset="0"/>
              </a:rPr>
              <a:t>protect </a:t>
            </a:r>
            <a:r>
              <a:rPr lang="es-ES" altLang="ja-JP" sz="1200" dirty="0">
                <a:latin typeface="Roboto Light" panose="02000000000000000000" pitchFamily="2" charset="0"/>
                <a:ea typeface="Roboto Light" panose="02000000000000000000" pitchFamily="2" charset="0"/>
                <a:cs typeface="Roboto Light" panose="02000000000000000000" pitchFamily="2" charset="0"/>
              </a:rPr>
              <a:t>it</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endParaRPr lang="es-ES" b="0" i="0" dirty="0">
              <a:solidFill>
                <a:srgbClr val="040C28"/>
              </a:solidFill>
              <a:effectLst/>
              <a:highlight>
                <a:srgbClr val="D3E3FD"/>
              </a:highlight>
              <a:latin typeface="Google Sans"/>
            </a:endParaRPr>
          </a:p>
          <a:p>
            <a:pPr eaLnBrk="1" hangingPunct="1">
              <a:spcBef>
                <a:spcPct val="0"/>
              </a:spcBef>
            </a:pPr>
            <a:r>
              <a:rPr lang="es-ES" b="0" i="0" dirty="0" err="1">
                <a:solidFill>
                  <a:srgbClr val="040C28"/>
                </a:solidFill>
                <a:effectLst/>
                <a:highlight>
                  <a:srgbClr val="D3E3FD"/>
                </a:highlight>
                <a:latin typeface="Google Sans"/>
              </a:rPr>
              <a:t>*collagen</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elastin</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reticulin</a:t>
            </a:r>
            <a:r>
              <a:rPr lang="es-ES" b="0" i="0" dirty="0">
                <a:solidFill>
                  <a:srgbClr val="040C28"/>
                </a:solidFill>
                <a:effectLst/>
                <a:highlight>
                  <a:srgbClr val="D3E3FD"/>
                </a:highlight>
                <a:latin typeface="Google Sans"/>
              </a:rPr>
              <a:t>, </a:t>
            </a:r>
            <a:r>
              <a:rPr lang="es-ES" b="0" i="0" dirty="0" err="1">
                <a:solidFill>
                  <a:srgbClr val="040C28"/>
                </a:solidFill>
                <a:effectLst/>
                <a:highlight>
                  <a:srgbClr val="D3E3FD"/>
                </a:highlight>
                <a:latin typeface="Google Sans"/>
              </a:rPr>
              <a:t>proteoglycans </a:t>
            </a:r>
            <a:r>
              <a:rPr lang="es-ES" b="0" i="0" dirty="0">
                <a:solidFill>
                  <a:srgbClr val="040C28"/>
                </a:solidFill>
                <a:effectLst/>
                <a:highlight>
                  <a:srgbClr val="D3E3FD"/>
                </a:highlight>
                <a:latin typeface="Google Sans"/>
              </a:rPr>
              <a:t>and </a:t>
            </a:r>
            <a:r>
              <a:rPr lang="es-ES" b="0" i="0" dirty="0" err="1">
                <a:solidFill>
                  <a:srgbClr val="040C28"/>
                </a:solidFill>
                <a:effectLst/>
                <a:highlight>
                  <a:srgbClr val="D3E3FD"/>
                </a:highlight>
                <a:latin typeface="Google Sans"/>
              </a:rPr>
              <a:t>structural proteins</a:t>
            </a:r>
            <a:endParaRPr lang="fr-FR" dirty="0">
              <a:latin typeface="Optima"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246AE9B3-6F2C-4363-85DC-40537435D0A9}" type="slidenum">
              <a:rPr lang="fr-FR" smtClean="0"/>
              <a:t>16</a:t>
            </a:fld>
            <a:endParaRPr lang="fr-FR"/>
          </a:p>
        </p:txBody>
      </p:sp>
    </p:spTree>
    <p:extLst>
      <p:ext uri="{BB962C8B-B14F-4D97-AF65-F5344CB8AC3E}">
        <p14:creationId xmlns:p14="http://schemas.microsoft.com/office/powerpoint/2010/main" val="5743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Can you give me 1 or 2 active ingredients in the </a:t>
            </a:r>
            <a:r>
              <a:rPr lang="en-US" dirty="0" err="1"/>
              <a:t>Elastine</a:t>
            </a:r>
            <a:r>
              <a:rPr lang="en-US" dirty="0"/>
              <a:t> duo common base?</a:t>
            </a:r>
          </a:p>
          <a:p>
            <a:endParaRPr lang="en-US" dirty="0"/>
          </a:p>
          <a:p>
            <a:r>
              <a:rPr lang="fr-FR" sz="1200" dirty="0" err="1">
                <a:solidFill>
                  <a:srgbClr val="010101"/>
                </a:solidFill>
                <a:latin typeface="Arial" panose="020B0604020202020204" pitchFamily="34" charset="0"/>
                <a:ea typeface="Aptos" panose="020B0004020202020204" pitchFamily="34" charset="0"/>
                <a:cs typeface="Times New Roman" panose="02020603050405020304" pitchFamily="18" charset="0"/>
              </a:rPr>
              <a:t>amino</a:t>
            </a:r>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 </a:t>
            </a:r>
            <a:r>
              <a:rPr lang="fr-FR" sz="1200" dirty="0" err="1">
                <a:solidFill>
                  <a:srgbClr val="010101"/>
                </a:solidFill>
                <a:latin typeface="Arial" panose="020B0604020202020204" pitchFamily="34" charset="0"/>
                <a:ea typeface="Aptos" panose="020B0004020202020204" pitchFamily="34" charset="0"/>
                <a:cs typeface="Times New Roman" panose="02020603050405020304" pitchFamily="18" charset="0"/>
              </a:rPr>
              <a:t>acid</a:t>
            </a:r>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 composition :</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 </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Cystine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Histidine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Isoleucine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Leucine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Lysine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err="1">
                <a:solidFill>
                  <a:srgbClr val="010101"/>
                </a:solidFill>
                <a:latin typeface="Arial" panose="020B0604020202020204" pitchFamily="34" charset="0"/>
                <a:ea typeface="Aptos" panose="020B0004020202020204" pitchFamily="34" charset="0"/>
                <a:cs typeface="Times New Roman" panose="02020603050405020304" pitchFamily="18" charset="0"/>
              </a:rPr>
              <a:t>Methionine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err="1">
                <a:solidFill>
                  <a:srgbClr val="010101"/>
                </a:solidFill>
                <a:latin typeface="Arial" panose="020B0604020202020204" pitchFamily="34" charset="0"/>
                <a:ea typeface="Aptos" panose="020B0004020202020204" pitchFamily="34" charset="0"/>
                <a:cs typeface="Times New Roman" panose="02020603050405020304" pitchFamily="18" charset="0"/>
              </a:rPr>
              <a:t>Phenylalanine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err="1">
                <a:solidFill>
                  <a:srgbClr val="010101"/>
                </a:solidFill>
                <a:latin typeface="Arial" panose="020B0604020202020204" pitchFamily="34" charset="0"/>
                <a:ea typeface="Aptos" panose="020B0004020202020204" pitchFamily="34" charset="0"/>
                <a:cs typeface="Times New Roman" panose="02020603050405020304" pitchFamily="18" charset="0"/>
              </a:rPr>
              <a:t>Threonine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err="1">
                <a:solidFill>
                  <a:srgbClr val="010101"/>
                </a:solidFill>
                <a:latin typeface="Arial" panose="020B0604020202020204" pitchFamily="34" charset="0"/>
                <a:ea typeface="Aptos" panose="020B0004020202020204" pitchFamily="34" charset="0"/>
                <a:cs typeface="Times New Roman" panose="02020603050405020304" pitchFamily="18" charset="0"/>
              </a:rPr>
              <a:t>Tryptophan</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Tyrosine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r>
              <a:rPr lang="fr-FR" sz="1200" dirty="0">
                <a:solidFill>
                  <a:srgbClr val="010101"/>
                </a:solidFill>
                <a:latin typeface="Arial" panose="020B0604020202020204" pitchFamily="34" charset="0"/>
                <a:ea typeface="Aptos" panose="020B0004020202020204" pitchFamily="34" charset="0"/>
                <a:cs typeface="Times New Roman" panose="02020603050405020304" pitchFamily="18" charset="0"/>
              </a:rPr>
              <a:t>Valine</a:t>
            </a:r>
            <a:endParaRPr lang="fr-FR" sz="1200" dirty="0">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17</a:t>
            </a:fld>
            <a:endParaRPr lang="fr-FR"/>
          </a:p>
        </p:txBody>
      </p:sp>
    </p:spTree>
    <p:extLst>
      <p:ext uri="{BB962C8B-B14F-4D97-AF65-F5344CB8AC3E}">
        <p14:creationId xmlns:p14="http://schemas.microsoft.com/office/powerpoint/2010/main" val="2231315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18</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07473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19</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241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04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z="1200" dirty="0">
                <a:latin typeface="KyivType Sans2" panose="00000500000000000000" pitchFamily="50" charset="0"/>
              </a:rPr>
              <a:t>The skin's nocturnal rhythm</a:t>
            </a:r>
            <a:br>
              <a:rPr lang="fr-FR" sz="1200" dirty="0">
                <a:latin typeface="KyivType Sans2" panose="00000500000000000000" pitchFamily="50" charset="0"/>
              </a:rPr>
            </a:br>
            <a:r>
              <a:rPr lang="fr-FR" sz="1200" b="1" dirty="0">
                <a:latin typeface="KyivType Sans2" panose="00000500000000000000" pitchFamily="50" charset="0"/>
              </a:rPr>
              <a:t>- </a:t>
            </a:r>
            <a:r>
              <a:rPr lang="en-US" sz="1200" b="1" dirty="0">
                <a:latin typeface="KyivType Sans2" panose="00000500000000000000" pitchFamily="50" charset="0"/>
              </a:rPr>
              <a:t>Understand and </a:t>
            </a:r>
            <a:r>
              <a:rPr lang="en-US" sz="1200" b="1" dirty="0" err="1">
                <a:latin typeface="KyivType Sans2" panose="00000500000000000000" pitchFamily="50" charset="0"/>
              </a:rPr>
              <a:t>optimise</a:t>
            </a:r>
            <a:r>
              <a:rPr lang="en-US" sz="1200" b="1" dirty="0">
                <a:latin typeface="KyivType Sans2" panose="00000500000000000000" pitchFamily="50" charset="0"/>
              </a:rPr>
              <a:t> your </a:t>
            </a:r>
            <a:br>
              <a:rPr lang="en-US" sz="1200" b="1" dirty="0">
                <a:latin typeface="KyivType Sans2" panose="00000500000000000000" pitchFamily="50" charset="0"/>
              </a:rPr>
            </a:br>
            <a:r>
              <a:rPr lang="en-US" sz="1200" b="1" dirty="0">
                <a:latin typeface="KyivType Sans2" panose="00000500000000000000" pitchFamily="50" charset="0"/>
              </a:rPr>
              <a:t>skin's regenerative potential </a:t>
            </a:r>
            <a:r>
              <a:rPr lang="fr-FR" sz="1200" dirty="0">
                <a:latin typeface="KyivType Sans2" panose="00000500000000000000" pitchFamily="50" charset="0"/>
              </a:rPr>
              <a:t>-</a:t>
            </a:r>
            <a:endParaRPr lang="fr-FR" dirty="0"/>
          </a:p>
          <a:p>
            <a:endParaRPr lang="fr-FR" dirty="0"/>
          </a:p>
          <a:p>
            <a:r>
              <a:rPr lang="fr-FR" dirty="0"/>
              <a:t>PLAN :</a:t>
            </a:r>
          </a:p>
          <a:p>
            <a:pPr algn="l">
              <a:buFont typeface="Arial" panose="020B0604020202020204" pitchFamily="34" charset="0"/>
              <a:buChar char="•"/>
            </a:pPr>
            <a:r>
              <a:rPr lang="en-US" b="0" i="0" dirty="0">
                <a:solidFill>
                  <a:srgbClr val="6E7889"/>
                </a:solidFill>
                <a:effectLst/>
                <a:highlight>
                  <a:srgbClr val="FFFFFF"/>
                </a:highlight>
                <a:latin typeface="Arial" panose="020B0604020202020204" pitchFamily="34" charset="0"/>
              </a:rPr>
              <a:t>What is the circadian rhythm ?</a:t>
            </a:r>
            <a:endParaRPr lang="en-US" b="0" i="0" dirty="0">
              <a:solidFill>
                <a:srgbClr val="222222"/>
              </a:solidFill>
              <a:effectLst/>
              <a:highlight>
                <a:srgbClr val="FFFFFF"/>
              </a:highlight>
              <a:latin typeface="Arial" panose="020B0604020202020204" pitchFamily="34" charset="0"/>
            </a:endParaRPr>
          </a:p>
          <a:p>
            <a:pPr algn="l">
              <a:buFont typeface="Arial" panose="020B0604020202020204" pitchFamily="34" charset="0"/>
              <a:buChar char="•"/>
            </a:pPr>
            <a:r>
              <a:rPr lang="en-US" b="0" i="0" dirty="0">
                <a:solidFill>
                  <a:srgbClr val="6E7889"/>
                </a:solidFill>
                <a:effectLst/>
                <a:highlight>
                  <a:srgbClr val="FFFFFF"/>
                </a:highlight>
                <a:latin typeface="Arial" panose="020B0604020202020204" pitchFamily="34" charset="0"/>
              </a:rPr>
              <a:t>Biological changes during the night</a:t>
            </a:r>
            <a:endParaRPr lang="en-US" b="0" i="0" dirty="0">
              <a:solidFill>
                <a:srgbClr val="222222"/>
              </a:solidFill>
              <a:effectLst/>
              <a:highlight>
                <a:srgbClr val="FFFFFF"/>
              </a:highlight>
              <a:latin typeface="Arial" panose="020B0604020202020204" pitchFamily="34" charset="0"/>
            </a:endParaRPr>
          </a:p>
          <a:p>
            <a:pPr algn="l">
              <a:buFont typeface="Arial" panose="020B0604020202020204" pitchFamily="34" charset="0"/>
              <a:buChar char="•"/>
            </a:pPr>
            <a:r>
              <a:rPr lang="en-US" b="0" i="0" dirty="0">
                <a:solidFill>
                  <a:srgbClr val="6E7889"/>
                </a:solidFill>
                <a:effectLst/>
                <a:highlight>
                  <a:srgbClr val="FFFFFF"/>
                </a:highlight>
                <a:latin typeface="Arial" panose="020B0604020202020204" pitchFamily="34" charset="0"/>
              </a:rPr>
              <a:t>Review of skin biology in 5 essential points</a:t>
            </a:r>
            <a:endParaRPr lang="en-US" b="0" i="0" dirty="0">
              <a:solidFill>
                <a:srgbClr val="222222"/>
              </a:solidFill>
              <a:effectLst/>
              <a:highlight>
                <a:srgbClr val="FFFFFF"/>
              </a:highlight>
              <a:latin typeface="Arial" panose="020B0604020202020204" pitchFamily="34" charset="0"/>
            </a:endParaRPr>
          </a:p>
          <a:p>
            <a:pPr algn="l">
              <a:buFont typeface="Arial" panose="020B0604020202020204" pitchFamily="34" charset="0"/>
              <a:buChar char="•"/>
            </a:pPr>
            <a:r>
              <a:rPr lang="en-US" b="0" i="0" dirty="0">
                <a:solidFill>
                  <a:srgbClr val="6E7889"/>
                </a:solidFill>
                <a:effectLst/>
                <a:highlight>
                  <a:srgbClr val="FFFFFF"/>
                </a:highlight>
                <a:latin typeface="Arial" panose="020B0604020202020204" pitchFamily="34" charset="0"/>
              </a:rPr>
              <a:t>Review of our </a:t>
            </a:r>
            <a:r>
              <a:rPr lang="en-US" b="0" i="0" dirty="0" err="1">
                <a:solidFill>
                  <a:srgbClr val="6E7889"/>
                </a:solidFill>
                <a:effectLst/>
                <a:highlight>
                  <a:srgbClr val="FFFFFF"/>
                </a:highlight>
                <a:latin typeface="Arial" panose="020B0604020202020204" pitchFamily="34" charset="0"/>
              </a:rPr>
              <a:t>Yon-Ka</a:t>
            </a:r>
            <a:r>
              <a:rPr lang="en-US" b="0" i="0" dirty="0">
                <a:solidFill>
                  <a:srgbClr val="6E7889"/>
                </a:solidFill>
                <a:effectLst/>
                <a:highlight>
                  <a:srgbClr val="FFFFFF"/>
                </a:highlight>
                <a:latin typeface="Arial" panose="020B0604020202020204" pitchFamily="34" charset="0"/>
              </a:rPr>
              <a:t> Day/Night duo</a:t>
            </a:r>
            <a:endParaRPr lang="en-US" b="0" i="0" dirty="0">
              <a:solidFill>
                <a:srgbClr val="222222"/>
              </a:solidFill>
              <a:effectLst/>
              <a:highlight>
                <a:srgbClr val="FFFFFF"/>
              </a:highlight>
              <a:latin typeface="Arial" panose="020B0604020202020204" pitchFamily="34" charset="0"/>
            </a:endParaRPr>
          </a:p>
          <a:p>
            <a:endParaRPr lang="fr-FR" dirty="0"/>
          </a:p>
        </p:txBody>
      </p:sp>
      <p:sp>
        <p:nvSpPr>
          <p:cNvPr id="2048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DCFD2A-4031-4F46-B75E-F5CB0888B811}" type="slidenum">
              <a:rPr lang="fr-FR" smtClean="0"/>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20</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93529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solidFill>
                <a:srgbClr val="010101"/>
              </a:solidFill>
              <a:latin typeface="Arial" panose="020B06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21</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49555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22</a:t>
            </a:fld>
            <a:endParaRPr lang="fr-FR"/>
          </a:p>
        </p:txBody>
      </p:sp>
    </p:spTree>
    <p:extLst>
      <p:ext uri="{BB962C8B-B14F-4D97-AF65-F5344CB8AC3E}">
        <p14:creationId xmlns:p14="http://schemas.microsoft.com/office/powerpoint/2010/main" val="3288149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23</a:t>
            </a:fld>
            <a:endParaRPr lang="fr-FR"/>
          </a:p>
        </p:txBody>
      </p:sp>
    </p:spTree>
    <p:extLst>
      <p:ext uri="{BB962C8B-B14F-4D97-AF65-F5344CB8AC3E}">
        <p14:creationId xmlns:p14="http://schemas.microsoft.com/office/powerpoint/2010/main" val="4226342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Perfect</a:t>
            </a:r>
            <a:r>
              <a:rPr lang="en-US" sz="1200" u="none" kern="1200" baseline="0" dirty="0">
                <a:solidFill>
                  <a:schemeClr val="tx1"/>
                </a:solidFill>
                <a:effectLst/>
                <a:latin typeface="+mn-lt"/>
                <a:ea typeface="+mn-ea"/>
                <a:cs typeface="+mn-cs"/>
              </a:rPr>
              <a:t> duo for mature skin wanted to erase deep lines, have comfort and hydration </a:t>
            </a:r>
            <a:r>
              <a:rPr lang="en-US" sz="1200" u="none" kern="1200" baseline="0" dirty="0" err="1">
                <a:solidFill>
                  <a:schemeClr val="tx1"/>
                </a:solidFill>
                <a:effectLst/>
                <a:latin typeface="+mn-lt"/>
                <a:ea typeface="+mn-ea"/>
                <a:cs typeface="+mn-cs"/>
              </a:rPr>
              <a:t>troughtout</a:t>
            </a:r>
            <a:r>
              <a:rPr lang="en-US" sz="1200" u="none" kern="1200" baseline="0" dirty="0">
                <a:solidFill>
                  <a:schemeClr val="tx1"/>
                </a:solidFill>
                <a:effectLst/>
                <a:latin typeface="+mn-lt"/>
                <a:ea typeface="+mn-ea"/>
                <a:cs typeface="+mn-cs"/>
              </a:rPr>
              <a:t> the day</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Wrinkles are visibly smoothed, skin shows more volume and density, signs of tiredness are diminished and complexion is much brighter.</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Velvety and soft texture</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rtl="0" eaLnBrk="1" fontAlgn="ctr" latinLnBrk="0" hangingPunct="1"/>
            <a:r>
              <a:rPr lang="fr-FR" sz="1200" b="0" i="0" u="none" strike="noStrike" kern="1200" baseline="0" dirty="0">
                <a:solidFill>
                  <a:schemeClr val="tx1"/>
                </a:solidFill>
                <a:effectLst/>
                <a:latin typeface="+mn-lt"/>
                <a:ea typeface="+mn-ea"/>
                <a:cs typeface="+mn-cs"/>
              </a:rPr>
              <a:t>COMMON BASE</a:t>
            </a:r>
          </a:p>
          <a:p>
            <a:pPr rtl="0" eaLnBrk="1" fontAlgn="ctr" latinLnBrk="0" hangingPunct="1"/>
            <a:endParaRPr lang="fr-FR" sz="1200" b="0" i="0" u="none" strike="noStrike" kern="1200" baseline="0" dirty="0">
              <a:solidFill>
                <a:schemeClr val="tx1"/>
              </a:solidFill>
              <a:effectLst/>
              <a:latin typeface="+mn-lt"/>
              <a:ea typeface="+mn-ea"/>
              <a:cs typeface="+mn-cs"/>
            </a:endParaRPr>
          </a:p>
          <a:p>
            <a:pPr defTabSz="911291">
              <a:defRPr/>
            </a:pPr>
            <a:r>
              <a:rPr lang="en-US" b="1" dirty="0"/>
              <a:t>SAPONARIA PUMILA: </a:t>
            </a:r>
            <a:r>
              <a:rPr lang="en-US" b="0" dirty="0"/>
              <a:t>Protects and preserves dermal stem cells</a:t>
            </a:r>
          </a:p>
          <a:p>
            <a:r>
              <a:rPr lang="en-US" sz="1200" kern="1200" dirty="0">
                <a:solidFill>
                  <a:schemeClr val="tx1"/>
                </a:solidFill>
                <a:effectLst/>
                <a:latin typeface="+mn-lt"/>
                <a:ea typeface="+mn-ea"/>
                <a:cs typeface="+mn-cs"/>
              </a:rPr>
              <a:t>In the heart of TIME RESIST formula, </a:t>
            </a:r>
            <a:r>
              <a:rPr lang="en-US" sz="1200" kern="1200" dirty="0" err="1">
                <a:solidFill>
                  <a:schemeClr val="tx1"/>
                </a:solidFill>
                <a:effectLst/>
                <a:latin typeface="+mn-lt"/>
                <a:ea typeface="+mn-ea"/>
                <a:cs typeface="+mn-cs"/>
              </a:rPr>
              <a:t>saponaria</a:t>
            </a:r>
            <a:r>
              <a:rPr lang="en-US" sz="1200" kern="1200" dirty="0">
                <a:solidFill>
                  <a:schemeClr val="tx1"/>
                </a:solidFill>
                <a:effectLst/>
                <a:latin typeface="+mn-lt"/>
                <a:ea typeface="+mn-ea"/>
                <a:cs typeface="+mn-cs"/>
              </a:rPr>
              <a:t> pumila plant based stem cells : </a:t>
            </a: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Protect cells against UV rays and visible light sources</a:t>
            </a: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Preserve cells vitality and self-renewal ability</a:t>
            </a: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 dermal density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 skin firmness and elasticity</a:t>
            </a:r>
            <a:endParaRPr lang="en-US" b="1" dirty="0"/>
          </a:p>
          <a:p>
            <a:pPr defTabSz="911291">
              <a:defRPr/>
            </a:pPr>
            <a:endParaRPr lang="en-US" b="1" dirty="0"/>
          </a:p>
          <a:p>
            <a:pPr defTabSz="911291">
              <a:defRPr/>
            </a:pPr>
            <a:r>
              <a:rPr lang="en-US" b="1" dirty="0"/>
              <a:t>YOUTH ENERGY: </a:t>
            </a:r>
            <a:r>
              <a:rPr lang="en-US" b="0" dirty="0"/>
              <a:t>Protects and strengthens the skin's defenses against chronic and silent reactions; </a:t>
            </a:r>
            <a:r>
              <a:rPr lang="en-US" b="1" dirty="0"/>
              <a:t>anti </a:t>
            </a:r>
            <a:r>
              <a:rPr lang="en-US" b="1" dirty="0" err="1"/>
              <a:t>inflamm’aging</a:t>
            </a:r>
            <a:r>
              <a:rPr lang="en-US" b="1" dirty="0"/>
              <a:t> action</a:t>
            </a:r>
          </a:p>
          <a:p>
            <a:pPr defTabSz="911291">
              <a:defRPr/>
            </a:pPr>
            <a:r>
              <a:rPr lang="en-US" b="1" dirty="0"/>
              <a:t>Actions</a:t>
            </a:r>
            <a:r>
              <a:rPr lang="en-US" b="1" baseline="0" dirty="0"/>
              <a:t> :</a:t>
            </a:r>
          </a:p>
          <a:p>
            <a:pPr marL="171450" indent="-171450" defTabSz="911291">
              <a:buFont typeface="Arial" panose="020B0604020202020204" pitchFamily="34" charset="0"/>
              <a:buChar char="•"/>
              <a:defRPr/>
            </a:pPr>
            <a:r>
              <a:rPr lang="en-US" b="0" dirty="0"/>
              <a:t>protects the skin from chronic and silent reactions induced by external aggressions and responsible for skin aging.</a:t>
            </a:r>
          </a:p>
          <a:p>
            <a:pPr marL="171450" indent="-171450" defTabSz="911291">
              <a:buFont typeface="Arial" panose="020B0604020202020204" pitchFamily="34" charset="0"/>
              <a:buChar char="•"/>
              <a:defRPr/>
            </a:pPr>
            <a:r>
              <a:rPr lang="en-US" b="0" dirty="0"/>
              <a:t>Reduction </a:t>
            </a:r>
            <a:r>
              <a:rPr lang="en-US" b="0" dirty="0" err="1"/>
              <a:t>inflamm'aging</a:t>
            </a:r>
            <a:r>
              <a:rPr lang="en-US" b="0" dirty="0"/>
              <a:t> </a:t>
            </a:r>
          </a:p>
          <a:p>
            <a:pPr marL="171450" indent="-171450" defTabSz="911291">
              <a:buFont typeface="Arial" panose="020B0604020202020204" pitchFamily="34" charset="0"/>
              <a:buChar char="•"/>
              <a:defRPr/>
            </a:pPr>
            <a:r>
              <a:rPr lang="en-US" b="0" dirty="0"/>
              <a:t>Protection of collagenase activity</a:t>
            </a:r>
          </a:p>
          <a:p>
            <a:pPr marL="171450" indent="-171450" defTabSz="911291">
              <a:buFont typeface="Arial" panose="020B0604020202020204" pitchFamily="34" charset="0"/>
              <a:buChar char="•"/>
              <a:defRPr/>
            </a:pPr>
            <a:r>
              <a:rPr lang="en-US" b="0" dirty="0"/>
              <a:t>Construction of the collagen</a:t>
            </a:r>
          </a:p>
          <a:p>
            <a:pPr marL="171450" indent="-171450" defTabSz="911291">
              <a:buFont typeface="Arial" panose="020B0604020202020204" pitchFamily="34" charset="0"/>
              <a:buChar char="•"/>
              <a:defRPr/>
            </a:pPr>
            <a:r>
              <a:rPr lang="en-US" b="0" dirty="0"/>
              <a:t>Improvement of the micro-vascular</a:t>
            </a:r>
            <a:r>
              <a:rPr lang="en-US" b="0" baseline="0" dirty="0"/>
              <a:t> circulation</a:t>
            </a:r>
          </a:p>
          <a:p>
            <a:pPr marL="171450" indent="-171450" defTabSz="911291">
              <a:buFont typeface="Arial" panose="020B0604020202020204" pitchFamily="34" charset="0"/>
              <a:buChar char="•"/>
              <a:defRPr/>
            </a:pPr>
            <a:endParaRPr lang="en-US" b="0" dirty="0"/>
          </a:p>
          <a:p>
            <a:r>
              <a:rPr lang="en-US" sz="1200" u="sng" kern="1200" dirty="0">
                <a:solidFill>
                  <a:schemeClr val="tx1"/>
                </a:solidFill>
                <a:effectLst/>
                <a:latin typeface="+mn-lt"/>
                <a:ea typeface="+mn-ea"/>
                <a:cs typeface="+mn-cs"/>
              </a:rPr>
              <a:t>What is </a:t>
            </a:r>
            <a:r>
              <a:rPr lang="en-US" sz="1200" u="sng" kern="1200" dirty="0" err="1">
                <a:solidFill>
                  <a:schemeClr val="tx1"/>
                </a:solidFill>
                <a:effectLst/>
                <a:latin typeface="+mn-lt"/>
                <a:ea typeface="+mn-ea"/>
                <a:cs typeface="+mn-cs"/>
              </a:rPr>
              <a:t>Inflamm’aging</a:t>
            </a:r>
            <a:r>
              <a:rPr lang="en-US" sz="1200" u="sng"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Inflamm’aging</a:t>
            </a:r>
            <a:r>
              <a:rPr lang="en-US" sz="1200" kern="1200" dirty="0">
                <a:solidFill>
                  <a:schemeClr val="tx1"/>
                </a:solidFill>
                <a:effectLst/>
                <a:latin typeface="+mn-lt"/>
                <a:ea typeface="+mn-ea"/>
                <a:cs typeface="+mn-cs"/>
              </a:rPr>
              <a:t> is a contraction of the words "inflammation" and "aging". It is responsible for 80% of all pathologies to do with age and skin aging. With age, repetitive micro-inflammations spread through skin tissues and weaken the cells' defense systems. Wrinkles, dehydration, skin slackening, dull complexion, etc. are the consequences of this. It concerns all individuals.</a:t>
            </a:r>
          </a:p>
          <a:p>
            <a:r>
              <a:rPr lang="en-US" dirty="0">
                <a:effectLst/>
              </a:rPr>
              <a:t>This phenomenon is enhanced with age, due to internal or external stimuli: </a:t>
            </a:r>
            <a:endParaRPr lang="fr-FR" dirty="0">
              <a:effectLst/>
            </a:endParaRPr>
          </a:p>
          <a:p>
            <a:pPr lvl="0"/>
            <a:r>
              <a:rPr lang="en-US" sz="1200" kern="1200" dirty="0">
                <a:solidFill>
                  <a:schemeClr val="tx1"/>
                </a:solidFill>
                <a:effectLst/>
                <a:latin typeface="+mn-lt"/>
                <a:ea typeface="+mn-ea"/>
                <a:cs typeface="+mn-cs"/>
              </a:rPr>
              <a:t>environmental pollutants</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UV rays (sun or artificial)</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chemical agents</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Etc.</a:t>
            </a:r>
          </a:p>
          <a:p>
            <a:pPr defTabSz="911291">
              <a:defRPr/>
            </a:pPr>
            <a:endParaRPr lang="en-US" b="1" dirty="0"/>
          </a:p>
          <a:p>
            <a:pPr defTabSz="911291">
              <a:defRPr/>
            </a:pPr>
            <a:r>
              <a:rPr lang="en-US" b="1" dirty="0"/>
              <a:t>WAKAME </a:t>
            </a:r>
            <a:r>
              <a:rPr lang="en-US" sz="1200" kern="1200" dirty="0">
                <a:solidFill>
                  <a:schemeClr val="tx1"/>
                </a:solidFill>
                <a:effectLst/>
                <a:latin typeface="+mn-lt"/>
                <a:ea typeface="+mn-ea"/>
                <a:cs typeface="+mn-cs"/>
              </a:rPr>
              <a:t>restore skin volume in the face for a visible anti-aging effect</a:t>
            </a:r>
            <a:r>
              <a:rPr lang="en-US" sz="1200" kern="1200" baseline="0" dirty="0">
                <a:solidFill>
                  <a:schemeClr val="tx1"/>
                </a:solidFill>
                <a:effectLst/>
                <a:latin typeface="+mn-lt"/>
                <a:ea typeface="+mn-ea"/>
                <a:cs typeface="+mn-cs"/>
              </a:rPr>
              <a:t> </a:t>
            </a:r>
            <a:r>
              <a:rPr lang="en-US" b="0" dirty="0"/>
              <a:t>by acting on 3 elements:</a:t>
            </a:r>
          </a:p>
          <a:p>
            <a:pPr marL="171450" indent="-171450" defTabSz="911291">
              <a:buFont typeface="Arial" panose="020B0604020202020204" pitchFamily="34" charset="0"/>
              <a:buChar char="•"/>
              <a:defRPr/>
            </a:pPr>
            <a:r>
              <a:rPr lang="en-US" b="0" dirty="0"/>
              <a:t>Collagen</a:t>
            </a:r>
          </a:p>
          <a:p>
            <a:pPr marL="171450" indent="-171450" defTabSz="911291">
              <a:buFont typeface="Arial" panose="020B0604020202020204" pitchFamily="34" charset="0"/>
              <a:buChar char="•"/>
              <a:defRPr/>
            </a:pPr>
            <a:r>
              <a:rPr lang="en-US" b="0" dirty="0"/>
              <a:t>Elastin</a:t>
            </a:r>
          </a:p>
          <a:p>
            <a:pPr marL="171450" indent="-171450" defTabSz="911291">
              <a:buFont typeface="Arial" panose="020B0604020202020204" pitchFamily="34" charset="0"/>
              <a:buChar char="•"/>
              <a:defRPr/>
            </a:pPr>
            <a:r>
              <a:rPr lang="en-US" b="0" dirty="0"/>
              <a:t>Hyaluronic Acid</a:t>
            </a:r>
            <a:endParaRPr lang="fr-FR" sz="1200" b="0" i="0" u="none" strike="noStrike" kern="1200" dirty="0">
              <a:solidFill>
                <a:schemeClr val="tx1"/>
              </a:solidFill>
              <a:effectLst/>
              <a:latin typeface="+mn-lt"/>
              <a:ea typeface="+mn-ea"/>
              <a:cs typeface="+mn-cs"/>
            </a:endParaRPr>
          </a:p>
          <a:p>
            <a:pPr rtl="0" eaLnBrk="1" fontAlgn="ctr" latinLnBrk="0" hangingPunct="1"/>
            <a:endParaRPr lang="fr-FR" sz="1200" b="0" i="0" u="none" strike="noStrike"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Olfactory notes </a:t>
            </a:r>
            <a:endParaRPr lang="fr-FR"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subtle association of Essential oil of Neroli, with delicate, flowery and sweet scents, and its calming and relaxing properties</a:t>
            </a:r>
            <a:r>
              <a:rPr lang="en-US" sz="1200" kern="1200" baseline="0" dirty="0">
                <a:solidFill>
                  <a:schemeClr val="tx1"/>
                </a:solidFill>
                <a:effectLst/>
                <a:latin typeface="+mn-lt"/>
                <a:ea typeface="+mn-ea"/>
                <a:cs typeface="+mn-cs"/>
              </a:rPr>
              <a:t> with The </a:t>
            </a:r>
            <a:r>
              <a:rPr lang="en-US" sz="1200" kern="1200" baseline="0" dirty="0" err="1">
                <a:solidFill>
                  <a:schemeClr val="tx1"/>
                </a:solidFill>
                <a:effectLst/>
                <a:latin typeface="+mn-lt"/>
                <a:ea typeface="+mn-ea"/>
                <a:cs typeface="+mn-cs"/>
              </a:rPr>
              <a:t>Yon-Ka</a:t>
            </a:r>
            <a:r>
              <a:rPr lang="en-US" sz="1200" kern="1200" baseline="0" dirty="0">
                <a:solidFill>
                  <a:schemeClr val="tx1"/>
                </a:solidFill>
                <a:effectLst/>
                <a:latin typeface="+mn-lt"/>
                <a:ea typeface="+mn-ea"/>
                <a:cs typeface="+mn-cs"/>
              </a:rPr>
              <a:t> Quintessence, </a:t>
            </a:r>
            <a:r>
              <a:rPr lang="en-US" sz="1200" kern="1200" dirty="0">
                <a:solidFill>
                  <a:schemeClr val="tx1"/>
                </a:solidFill>
                <a:effectLst/>
                <a:latin typeface="+mn-lt"/>
                <a:ea typeface="+mn-ea"/>
                <a:cs typeface="+mn-cs"/>
              </a:rPr>
              <a:t>perfect ally for the energizing and revitalizing scent.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24</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3847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kern="1200" dirty="0" err="1">
                <a:solidFill>
                  <a:schemeClr val="tx1"/>
                </a:solidFill>
                <a:effectLst/>
                <a:latin typeface="+mn-lt"/>
                <a:ea typeface="+mn-ea"/>
                <a:cs typeface="+mn-cs"/>
              </a:rPr>
              <a:t>Saponaria</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Pumila</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protects</a:t>
            </a:r>
            <a:r>
              <a:rPr lang="fr-FR" sz="1100" kern="1200" dirty="0">
                <a:solidFill>
                  <a:schemeClr val="tx1"/>
                </a:solidFill>
                <a:effectLst/>
                <a:latin typeface="+mn-lt"/>
                <a:ea typeface="+mn-ea"/>
                <a:cs typeface="+mn-cs"/>
              </a:rPr>
              <a:t> and </a:t>
            </a:r>
            <a:r>
              <a:rPr lang="fr-FR" sz="1100" kern="1200" dirty="0" err="1">
                <a:solidFill>
                  <a:schemeClr val="tx1"/>
                </a:solidFill>
                <a:effectLst/>
                <a:latin typeface="+mn-lt"/>
                <a:ea typeface="+mn-ea"/>
                <a:cs typeface="+mn-cs"/>
              </a:rPr>
              <a:t>preserves</a:t>
            </a:r>
            <a:r>
              <a:rPr lang="fr-FR" sz="1100" kern="1200" dirty="0">
                <a:solidFill>
                  <a:schemeClr val="tx1"/>
                </a:solidFill>
                <a:effectLst/>
                <a:latin typeface="+mn-lt"/>
                <a:ea typeface="+mn-ea"/>
                <a:cs typeface="+mn-cs"/>
              </a:rPr>
              <a:t> the </a:t>
            </a:r>
            <a:r>
              <a:rPr lang="fr-FR" sz="1100" kern="1200" dirty="0" err="1">
                <a:solidFill>
                  <a:schemeClr val="tx1"/>
                </a:solidFill>
                <a:effectLst/>
                <a:latin typeface="+mn-lt"/>
                <a:ea typeface="+mn-ea"/>
                <a:cs typeface="+mn-cs"/>
              </a:rPr>
              <a:t>dermal</a:t>
            </a:r>
            <a:r>
              <a:rPr lang="fr-FR" sz="1100" kern="1200" dirty="0">
                <a:solidFill>
                  <a:schemeClr val="tx1"/>
                </a:solidFill>
                <a:effectLst/>
                <a:latin typeface="+mn-lt"/>
                <a:ea typeface="+mn-ea"/>
                <a:cs typeface="+mn-cs"/>
              </a:rPr>
              <a:t> stem </a:t>
            </a:r>
            <a:r>
              <a:rPr lang="fr-FR" sz="1100" kern="1200" dirty="0" err="1">
                <a:solidFill>
                  <a:schemeClr val="tx1"/>
                </a:solidFill>
                <a:effectLst/>
                <a:latin typeface="+mn-lt"/>
                <a:ea typeface="+mn-ea"/>
                <a:cs typeface="+mn-cs"/>
              </a:rPr>
              <a:t>cells</a:t>
            </a:r>
            <a:r>
              <a:rPr lang="fr-FR" sz="1100" kern="1200" dirty="0">
                <a:solidFill>
                  <a:schemeClr val="tx1"/>
                </a:solidFill>
                <a:effectLst/>
                <a:latin typeface="+mn-lt"/>
                <a:ea typeface="+mn-ea"/>
                <a:cs typeface="+mn-cs"/>
              </a:rPr>
              <a:t>.</a:t>
            </a:r>
          </a:p>
          <a:p>
            <a:r>
              <a:rPr lang="fr-FR" sz="1100" kern="1200" dirty="0" err="1">
                <a:solidFill>
                  <a:schemeClr val="tx1"/>
                </a:solidFill>
                <a:effectLst/>
                <a:latin typeface="+mn-lt"/>
                <a:ea typeface="+mn-ea"/>
                <a:cs typeface="+mn-cs"/>
              </a:rPr>
              <a:t>History</a:t>
            </a:r>
            <a:r>
              <a:rPr lang="fr-FR" sz="1100" kern="1200" dirty="0">
                <a:solidFill>
                  <a:schemeClr val="tx1"/>
                </a:solidFill>
                <a:effectLst/>
                <a:latin typeface="+mn-lt"/>
                <a:ea typeface="+mn-ea"/>
                <a:cs typeface="+mn-cs"/>
              </a:rPr>
              <a:t> : </a:t>
            </a:r>
            <a:r>
              <a:rPr lang="fr-FR" sz="1100" kern="1200" dirty="0" err="1">
                <a:solidFill>
                  <a:schemeClr val="tx1"/>
                </a:solidFill>
                <a:effectLst/>
                <a:latin typeface="+mn-lt"/>
                <a:ea typeface="+mn-ea"/>
                <a:cs typeface="+mn-cs"/>
              </a:rPr>
              <a:t>During</a:t>
            </a:r>
            <a:r>
              <a:rPr lang="fr-FR" sz="1100" kern="1200" dirty="0">
                <a:solidFill>
                  <a:schemeClr val="tx1"/>
                </a:solidFill>
                <a:effectLst/>
                <a:latin typeface="+mn-lt"/>
                <a:ea typeface="+mn-ea"/>
                <a:cs typeface="+mn-cs"/>
              </a:rPr>
              <a:t> the </a:t>
            </a:r>
            <a:r>
              <a:rPr lang="fr-FR" sz="1100" kern="1200" dirty="0" err="1">
                <a:solidFill>
                  <a:schemeClr val="tx1"/>
                </a:solidFill>
                <a:effectLst/>
                <a:latin typeface="+mn-lt"/>
                <a:ea typeface="+mn-ea"/>
                <a:cs typeface="+mn-cs"/>
              </a:rPr>
              <a:t>ice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age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from</a:t>
            </a:r>
            <a:r>
              <a:rPr lang="fr-FR" sz="1100" kern="1200" dirty="0">
                <a:solidFill>
                  <a:schemeClr val="tx1"/>
                </a:solidFill>
                <a:effectLst/>
                <a:latin typeface="+mn-lt"/>
                <a:ea typeface="+mn-ea"/>
                <a:cs typeface="+mn-cs"/>
              </a:rPr>
              <a:t> 110 000 BC to 10000 BC, 90% of </a:t>
            </a:r>
            <a:r>
              <a:rPr lang="fr-FR" sz="1100" kern="1200" dirty="0" err="1">
                <a:solidFill>
                  <a:schemeClr val="tx1"/>
                </a:solidFill>
                <a:effectLst/>
                <a:latin typeface="+mn-lt"/>
                <a:ea typeface="+mn-ea"/>
                <a:cs typeface="+mn-cs"/>
              </a:rPr>
              <a:t>terrestrial</a:t>
            </a:r>
            <a:r>
              <a:rPr lang="fr-FR" sz="1100" kern="1200" dirty="0">
                <a:solidFill>
                  <a:schemeClr val="tx1"/>
                </a:solidFill>
                <a:effectLst/>
                <a:latin typeface="+mn-lt"/>
                <a:ea typeface="+mn-ea"/>
                <a:cs typeface="+mn-cs"/>
              </a:rPr>
              <a:t> life </a:t>
            </a:r>
            <a:r>
              <a:rPr lang="fr-FR" sz="1100" kern="1200" dirty="0" err="1">
                <a:solidFill>
                  <a:schemeClr val="tx1"/>
                </a:solidFill>
                <a:effectLst/>
                <a:latin typeface="+mn-lt"/>
                <a:ea typeface="+mn-ea"/>
                <a:cs typeface="+mn-cs"/>
              </a:rPr>
              <a:t>disappeared</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Some</a:t>
            </a:r>
            <a:r>
              <a:rPr lang="fr-FR" sz="1100" kern="1200" dirty="0">
                <a:solidFill>
                  <a:schemeClr val="tx1"/>
                </a:solidFill>
                <a:effectLst/>
                <a:latin typeface="+mn-lt"/>
                <a:ea typeface="+mn-ea"/>
                <a:cs typeface="+mn-cs"/>
              </a:rPr>
              <a:t> plants </a:t>
            </a:r>
            <a:r>
              <a:rPr lang="fr-FR" sz="1100" kern="1200" dirty="0" err="1">
                <a:solidFill>
                  <a:schemeClr val="tx1"/>
                </a:solidFill>
                <a:effectLst/>
                <a:latin typeface="+mn-lt"/>
                <a:ea typeface="+mn-ea"/>
                <a:cs typeface="+mn-cs"/>
              </a:rPr>
              <a:t>survived</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this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ice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age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such</a:t>
            </a:r>
            <a:r>
              <a:rPr lang="fr-FR" sz="1100" kern="1200" dirty="0">
                <a:solidFill>
                  <a:schemeClr val="tx1"/>
                </a:solidFill>
                <a:effectLst/>
                <a:latin typeface="+mn-lt"/>
                <a:ea typeface="+mn-ea"/>
                <a:cs typeface="+mn-cs"/>
              </a:rPr>
              <a:t> as the nunataks. </a:t>
            </a:r>
            <a:r>
              <a:rPr lang="fr-FR" sz="1100" kern="1200" dirty="0" err="1">
                <a:solidFill>
                  <a:schemeClr val="tx1"/>
                </a:solidFill>
                <a:effectLst/>
                <a:latin typeface="+mn-lt"/>
                <a:ea typeface="+mn-ea"/>
                <a:cs typeface="+mn-cs"/>
              </a:rPr>
              <a:t>These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extremophilic</a:t>
            </a:r>
            <a:r>
              <a:rPr lang="fr-FR" sz="1100" kern="1200" dirty="0">
                <a:solidFill>
                  <a:schemeClr val="tx1"/>
                </a:solidFill>
                <a:effectLst/>
                <a:latin typeface="+mn-lt"/>
                <a:ea typeface="+mn-ea"/>
                <a:cs typeface="+mn-cs"/>
              </a:rPr>
              <a:t> alpine plants </a:t>
            </a:r>
            <a:r>
              <a:rPr lang="fr-FR" sz="1100" kern="1200" dirty="0" err="1">
                <a:solidFill>
                  <a:schemeClr val="tx1"/>
                </a:solidFill>
                <a:effectLst/>
                <a:latin typeface="+mn-lt"/>
                <a:ea typeface="+mn-ea"/>
                <a:cs typeface="+mn-cs"/>
              </a:rPr>
              <a:t>survived</a:t>
            </a:r>
            <a:r>
              <a:rPr lang="fr-FR" sz="1100" kern="1200" dirty="0">
                <a:solidFill>
                  <a:schemeClr val="tx1"/>
                </a:solidFill>
                <a:effectLst/>
                <a:latin typeface="+mn-lt"/>
                <a:ea typeface="+mn-ea"/>
                <a:cs typeface="+mn-cs"/>
              </a:rPr>
              <a:t> the </a:t>
            </a:r>
            <a:r>
              <a:rPr lang="fr-FR" sz="1100" kern="1200" dirty="0" err="1">
                <a:solidFill>
                  <a:schemeClr val="tx1"/>
                </a:solidFill>
                <a:effectLst/>
                <a:latin typeface="+mn-lt"/>
                <a:ea typeface="+mn-ea"/>
                <a:cs typeface="+mn-cs"/>
              </a:rPr>
              <a:t>ice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age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because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they</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migrated</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during</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periods</a:t>
            </a:r>
            <a:r>
              <a:rPr lang="fr-FR" sz="1100" kern="1200" dirty="0">
                <a:solidFill>
                  <a:schemeClr val="tx1"/>
                </a:solidFill>
                <a:effectLst/>
                <a:latin typeface="+mn-lt"/>
                <a:ea typeface="+mn-ea"/>
                <a:cs typeface="+mn-cs"/>
              </a:rPr>
              <a:t> of </a:t>
            </a:r>
            <a:r>
              <a:rPr lang="fr-FR" sz="1100" kern="1200" dirty="0" err="1">
                <a:solidFill>
                  <a:schemeClr val="tx1"/>
                </a:solidFill>
                <a:effectLst/>
                <a:latin typeface="+mn-lt"/>
                <a:ea typeface="+mn-ea"/>
                <a:cs typeface="+mn-cs"/>
              </a:rPr>
              <a:t>extreme</a:t>
            </a:r>
            <a:r>
              <a:rPr lang="fr-FR" sz="1100" kern="1200" dirty="0">
                <a:solidFill>
                  <a:schemeClr val="tx1"/>
                </a:solidFill>
                <a:effectLst/>
                <a:latin typeface="+mn-lt"/>
                <a:ea typeface="+mn-ea"/>
                <a:cs typeface="+mn-cs"/>
              </a:rPr>
              <a:t> cold to </a:t>
            </a:r>
            <a:r>
              <a:rPr lang="fr-FR" sz="1100" kern="1200" dirty="0" err="1">
                <a:solidFill>
                  <a:schemeClr val="tx1"/>
                </a:solidFill>
                <a:effectLst/>
                <a:latin typeface="+mn-lt"/>
                <a:ea typeface="+mn-ea"/>
                <a:cs typeface="+mn-cs"/>
              </a:rPr>
              <a:t>unglaciated</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mountain</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peaks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called</a:t>
            </a:r>
            <a:r>
              <a:rPr lang="fr-FR" sz="1100" kern="1200" dirty="0">
                <a:solidFill>
                  <a:schemeClr val="tx1"/>
                </a:solidFill>
                <a:effectLst/>
                <a:latin typeface="+mn-lt"/>
                <a:ea typeface="+mn-ea"/>
                <a:cs typeface="+mn-cs"/>
              </a:rPr>
              <a:t> Nunatak (</a:t>
            </a:r>
            <a:r>
              <a:rPr lang="fr-FR" sz="1100" kern="1200" dirty="0" err="1">
                <a:solidFill>
                  <a:schemeClr val="tx1"/>
                </a:solidFill>
                <a:effectLst/>
                <a:latin typeface="+mn-lt"/>
                <a:ea typeface="+mn-ea"/>
                <a:cs typeface="+mn-cs"/>
              </a:rPr>
              <a:t>hence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their</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name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They</a:t>
            </a:r>
            <a:r>
              <a:rPr lang="fr-FR" sz="1100" kern="1200" dirty="0">
                <a:solidFill>
                  <a:schemeClr val="tx1"/>
                </a:solidFill>
                <a:effectLst/>
                <a:latin typeface="+mn-lt"/>
                <a:ea typeface="+mn-ea"/>
                <a:cs typeface="+mn-cs"/>
              </a:rPr>
              <a:t> can </a:t>
            </a:r>
            <a:r>
              <a:rPr lang="fr-FR" sz="1100" kern="1200" dirty="0" err="1">
                <a:solidFill>
                  <a:schemeClr val="tx1"/>
                </a:solidFill>
                <a:effectLst/>
                <a:latin typeface="+mn-lt"/>
                <a:ea typeface="+mn-ea"/>
                <a:cs typeface="+mn-cs"/>
              </a:rPr>
              <a:t>still</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be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found</a:t>
            </a:r>
            <a:r>
              <a:rPr lang="fr-FR" sz="1100" kern="1200" dirty="0">
                <a:solidFill>
                  <a:schemeClr val="tx1"/>
                </a:solidFill>
                <a:effectLst/>
                <a:latin typeface="+mn-lt"/>
                <a:ea typeface="+mn-ea"/>
                <a:cs typeface="+mn-cs"/>
              </a:rPr>
              <a:t> in the </a:t>
            </a:r>
            <a:r>
              <a:rPr lang="fr-FR" sz="1100" kern="1200" dirty="0" err="1">
                <a:solidFill>
                  <a:schemeClr val="tx1"/>
                </a:solidFill>
                <a:effectLst/>
                <a:latin typeface="+mn-lt"/>
                <a:ea typeface="+mn-ea"/>
                <a:cs typeface="+mn-cs"/>
              </a:rPr>
              <a:t>Alps</a:t>
            </a:r>
            <a:r>
              <a:rPr lang="fr-FR" sz="1100" kern="1200" dirty="0">
                <a:solidFill>
                  <a:schemeClr val="tx1"/>
                </a:solidFill>
                <a:effectLst/>
                <a:latin typeface="+mn-lt"/>
                <a:ea typeface="+mn-ea"/>
                <a:cs typeface="+mn-cs"/>
              </a:rPr>
              <a:t> and are </a:t>
            </a:r>
            <a:r>
              <a:rPr lang="fr-FR" sz="1100" kern="1200" dirty="0" err="1">
                <a:solidFill>
                  <a:schemeClr val="tx1"/>
                </a:solidFill>
                <a:effectLst/>
                <a:latin typeface="+mn-lt"/>
                <a:ea typeface="+mn-ea"/>
                <a:cs typeface="+mn-cs"/>
              </a:rPr>
              <a:t>considered</a:t>
            </a:r>
            <a:r>
              <a:rPr lang="fr-FR" sz="1100" kern="1200" dirty="0">
                <a:solidFill>
                  <a:schemeClr val="tx1"/>
                </a:solidFill>
                <a:effectLst/>
                <a:latin typeface="+mn-lt"/>
                <a:ea typeface="+mn-ea"/>
                <a:cs typeface="+mn-cs"/>
              </a:rPr>
              <a:t> the </a:t>
            </a:r>
            <a:r>
              <a:rPr lang="fr-FR" sz="1100" kern="1200" dirty="0" err="1">
                <a:solidFill>
                  <a:schemeClr val="tx1"/>
                </a:solidFill>
                <a:effectLst/>
                <a:latin typeface="+mn-lt"/>
                <a:ea typeface="+mn-ea"/>
                <a:cs typeface="+mn-cs"/>
              </a:rPr>
              <a:t>most</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ancient</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species</a:t>
            </a:r>
            <a:r>
              <a:rPr lang="fr-FR" sz="1100" kern="1200" dirty="0">
                <a:solidFill>
                  <a:schemeClr val="tx1"/>
                </a:solidFill>
                <a:effectLst/>
                <a:latin typeface="+mn-lt"/>
                <a:ea typeface="+mn-ea"/>
                <a:cs typeface="+mn-cs"/>
              </a:rPr>
              <a:t> of the alpine </a:t>
            </a:r>
            <a:r>
              <a:rPr lang="fr-FR" sz="1100" kern="1200" dirty="0" err="1">
                <a:solidFill>
                  <a:schemeClr val="tx1"/>
                </a:solidFill>
                <a:effectLst/>
                <a:latin typeface="+mn-lt"/>
                <a:ea typeface="+mn-ea"/>
                <a:cs typeface="+mn-cs"/>
              </a:rPr>
              <a:t>fauna</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Saponaria</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Pumila</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is</a:t>
            </a:r>
            <a:r>
              <a:rPr lang="fr-FR" sz="1100" kern="1200" dirty="0">
                <a:solidFill>
                  <a:schemeClr val="tx1"/>
                </a:solidFill>
                <a:effectLst/>
                <a:latin typeface="+mn-lt"/>
                <a:ea typeface="+mn-ea"/>
                <a:cs typeface="+mn-cs"/>
              </a:rPr>
              <a:t> one of </a:t>
            </a:r>
            <a:r>
              <a:rPr lang="fr-FR" sz="1100" kern="1200" dirty="0" err="1">
                <a:solidFill>
                  <a:schemeClr val="tx1"/>
                </a:solidFill>
                <a:effectLst/>
                <a:latin typeface="+mn-lt"/>
                <a:ea typeface="+mn-ea"/>
                <a:cs typeface="+mn-cs"/>
              </a:rPr>
              <a:t>these</a:t>
            </a:r>
            <a:r>
              <a:rPr lang="fr-FR" sz="1100" kern="1200" dirty="0">
                <a:solidFill>
                  <a:schemeClr val="tx1"/>
                </a:solidFill>
                <a:effectLst/>
                <a:latin typeface="+mn-lt"/>
                <a:ea typeface="+mn-ea"/>
                <a:cs typeface="+mn-cs"/>
              </a:rPr>
              <a:t> Nunataks </a:t>
            </a:r>
            <a:r>
              <a:rPr lang="fr-FR" sz="1100" kern="1200" dirty="0" err="1">
                <a:solidFill>
                  <a:schemeClr val="tx1"/>
                </a:solidFill>
                <a:effectLst/>
                <a:latin typeface="+mn-lt"/>
                <a:ea typeface="+mn-ea"/>
                <a:cs typeface="+mn-cs"/>
              </a:rPr>
              <a:t>that</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being</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constantly</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exposed</a:t>
            </a:r>
            <a:r>
              <a:rPr lang="fr-FR" sz="1100" kern="1200" dirty="0">
                <a:solidFill>
                  <a:schemeClr val="tx1"/>
                </a:solidFill>
                <a:effectLst/>
                <a:latin typeface="+mn-lt"/>
                <a:ea typeface="+mn-ea"/>
                <a:cs typeface="+mn-cs"/>
              </a:rPr>
              <a:t> to </a:t>
            </a:r>
            <a:r>
              <a:rPr lang="fr-FR" sz="1100" kern="1200" dirty="0" err="1">
                <a:solidFill>
                  <a:schemeClr val="tx1"/>
                </a:solidFill>
                <a:effectLst/>
                <a:latin typeface="+mn-lt"/>
                <a:ea typeface="+mn-ea"/>
                <a:cs typeface="+mn-cs"/>
              </a:rPr>
              <a:t>strong</a:t>
            </a:r>
            <a:r>
              <a:rPr lang="fr-FR" sz="1100" kern="1200" dirty="0">
                <a:solidFill>
                  <a:schemeClr val="tx1"/>
                </a:solidFill>
                <a:effectLst/>
                <a:latin typeface="+mn-lt"/>
                <a:ea typeface="+mn-ea"/>
                <a:cs typeface="+mn-cs"/>
              </a:rPr>
              <a:t> UV radiation but </a:t>
            </a:r>
            <a:r>
              <a:rPr lang="fr-FR" sz="1100" kern="1200" dirty="0" err="1">
                <a:solidFill>
                  <a:schemeClr val="tx1"/>
                </a:solidFill>
                <a:effectLst/>
                <a:latin typeface="+mn-lt"/>
                <a:ea typeface="+mn-ea"/>
                <a:cs typeface="+mn-cs"/>
              </a:rPr>
              <a:t>also</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very</a:t>
            </a:r>
            <a:r>
              <a:rPr lang="fr-FR" sz="1100" kern="1200" dirty="0">
                <a:solidFill>
                  <a:schemeClr val="tx1"/>
                </a:solidFill>
                <a:effectLst/>
                <a:latin typeface="+mn-lt"/>
                <a:ea typeface="+mn-ea"/>
                <a:cs typeface="+mn-cs"/>
              </a:rPr>
              <a:t> cold </a:t>
            </a:r>
            <a:r>
              <a:rPr lang="fr-FR" sz="1100" kern="1200" dirty="0" err="1">
                <a:solidFill>
                  <a:schemeClr val="tx1"/>
                </a:solidFill>
                <a:effectLst/>
                <a:latin typeface="+mn-lt"/>
                <a:ea typeface="+mn-ea"/>
                <a:cs typeface="+mn-cs"/>
              </a:rPr>
              <a:t>temperatures</a:t>
            </a:r>
            <a:r>
              <a:rPr lang="fr-FR" sz="1100" kern="1200" dirty="0">
                <a:solidFill>
                  <a:schemeClr val="tx1"/>
                </a:solidFill>
                <a:effectLst/>
                <a:latin typeface="+mn-lt"/>
                <a:ea typeface="+mn-ea"/>
                <a:cs typeface="+mn-cs"/>
              </a:rPr>
              <a:t>, has </a:t>
            </a:r>
            <a:r>
              <a:rPr lang="fr-FR" sz="1100" kern="1200" dirty="0" err="1">
                <a:solidFill>
                  <a:schemeClr val="tx1"/>
                </a:solidFill>
                <a:effectLst/>
                <a:latin typeface="+mn-lt"/>
                <a:ea typeface="+mn-ea"/>
                <a:cs typeface="+mn-cs"/>
              </a:rPr>
              <a:t>developed</a:t>
            </a:r>
            <a:r>
              <a:rPr lang="fr-FR" sz="1100" kern="1200" dirty="0">
                <a:solidFill>
                  <a:schemeClr val="tx1"/>
                </a:solidFill>
                <a:effectLst/>
                <a:latin typeface="+mn-lt"/>
                <a:ea typeface="+mn-ea"/>
                <a:cs typeface="+mn-cs"/>
              </a:rPr>
              <a:t> protective and </a:t>
            </a:r>
            <a:r>
              <a:rPr lang="fr-FR" sz="1100" kern="1200" dirty="0" err="1">
                <a:solidFill>
                  <a:schemeClr val="tx1"/>
                </a:solidFill>
                <a:effectLst/>
                <a:latin typeface="+mn-lt"/>
                <a:ea typeface="+mn-ea"/>
                <a:cs typeface="+mn-cs"/>
              </a:rPr>
              <a:t>restorative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properties</a:t>
            </a:r>
            <a:r>
              <a:rPr lang="fr-FR" sz="1100" kern="1200" dirty="0">
                <a:solidFill>
                  <a:schemeClr val="tx1"/>
                </a:solidFill>
                <a:effectLst/>
                <a:latin typeface="+mn-lt"/>
                <a:ea typeface="+mn-ea"/>
                <a:cs typeface="+mn-cs"/>
              </a:rPr>
              <a:t> to survive </a:t>
            </a:r>
            <a:r>
              <a:rPr lang="fr-FR" sz="1100" kern="1200" dirty="0" err="1">
                <a:solidFill>
                  <a:schemeClr val="tx1"/>
                </a:solidFill>
                <a:effectLst/>
                <a:latin typeface="+mn-lt"/>
                <a:ea typeface="+mn-ea"/>
                <a:cs typeface="+mn-cs"/>
              </a:rPr>
              <a:t>its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extreme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environment</a:t>
            </a:r>
            <a:r>
              <a:rPr lang="fr-FR" sz="1100" kern="1200" dirty="0">
                <a:solidFill>
                  <a:schemeClr val="tx1"/>
                </a:solidFill>
                <a:effectLst/>
                <a:latin typeface="+mn-lt"/>
                <a:ea typeface="+mn-ea"/>
                <a:cs typeface="+mn-cs"/>
              </a:rPr>
              <a:t>.</a:t>
            </a:r>
          </a:p>
          <a:p>
            <a:endParaRPr lang="fr-FR" sz="1100" kern="1200" dirty="0">
              <a:solidFill>
                <a:schemeClr val="tx1"/>
              </a:solidFill>
              <a:effectLst/>
              <a:latin typeface="+mn-lt"/>
              <a:ea typeface="+mn-ea"/>
              <a:cs typeface="+mn-cs"/>
            </a:endParaRPr>
          </a:p>
          <a:p>
            <a:r>
              <a:rPr lang="fr-FR" sz="1100" kern="1200" dirty="0">
                <a:solidFill>
                  <a:schemeClr val="tx1"/>
                </a:solidFill>
                <a:effectLst/>
                <a:latin typeface="+mn-lt"/>
                <a:ea typeface="+mn-ea"/>
                <a:cs typeface="+mn-cs"/>
              </a:rPr>
              <a:t>Method of production: Eco-Innovation</a:t>
            </a:r>
          </a:p>
          <a:p>
            <a:r>
              <a:rPr lang="fr-FR" sz="1100" kern="1200" dirty="0">
                <a:solidFill>
                  <a:schemeClr val="tx1"/>
                </a:solidFill>
                <a:effectLst/>
                <a:latin typeface="+mn-lt"/>
                <a:ea typeface="+mn-ea"/>
                <a:cs typeface="+mn-cs"/>
              </a:rPr>
              <a:t>A </a:t>
            </a:r>
            <a:r>
              <a:rPr lang="fr-FR" sz="1100" kern="1200" dirty="0" err="1">
                <a:solidFill>
                  <a:schemeClr val="tx1"/>
                </a:solidFill>
                <a:effectLst/>
                <a:latin typeface="+mn-lt"/>
                <a:ea typeface="+mn-ea"/>
                <a:cs typeface="+mn-cs"/>
              </a:rPr>
              <a:t>very</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small</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amount</a:t>
            </a:r>
            <a:r>
              <a:rPr lang="fr-FR" sz="1100" kern="1200" dirty="0">
                <a:solidFill>
                  <a:schemeClr val="tx1"/>
                </a:solidFill>
                <a:effectLst/>
                <a:latin typeface="+mn-lt"/>
                <a:ea typeface="+mn-ea"/>
                <a:cs typeface="+mn-cs"/>
              </a:rPr>
              <a:t> of plant </a:t>
            </a:r>
            <a:r>
              <a:rPr lang="fr-FR" sz="1100" kern="1200" dirty="0" err="1">
                <a:solidFill>
                  <a:schemeClr val="tx1"/>
                </a:solidFill>
                <a:effectLst/>
                <a:latin typeface="+mn-lt"/>
                <a:ea typeface="+mn-ea"/>
                <a:cs typeface="+mn-cs"/>
              </a:rPr>
              <a:t>material</a:t>
            </a:r>
            <a:r>
              <a:rPr lang="fr-FR" sz="1100" kern="1200" dirty="0">
                <a:solidFill>
                  <a:schemeClr val="tx1"/>
                </a:solidFill>
                <a:effectLst/>
                <a:latin typeface="+mn-lt"/>
                <a:ea typeface="+mn-ea"/>
                <a:cs typeface="+mn-cs"/>
              </a:rPr>
              <a:t> (e.g. a fruit or a </a:t>
            </a:r>
            <a:r>
              <a:rPr lang="fr-FR" sz="1100" kern="1200" dirty="0" err="1">
                <a:solidFill>
                  <a:schemeClr val="tx1"/>
                </a:solidFill>
                <a:effectLst/>
                <a:latin typeface="+mn-lt"/>
                <a:ea typeface="+mn-ea"/>
                <a:cs typeface="+mn-cs"/>
              </a:rPr>
              <a:t>leaf</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is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needed</a:t>
            </a:r>
            <a:r>
              <a:rPr lang="fr-FR" sz="1100" kern="1200" dirty="0">
                <a:solidFill>
                  <a:schemeClr val="tx1"/>
                </a:solidFill>
                <a:effectLst/>
                <a:latin typeface="+mn-lt"/>
                <a:ea typeface="+mn-ea"/>
                <a:cs typeface="+mn-cs"/>
              </a:rPr>
              <a:t> to </a:t>
            </a:r>
            <a:r>
              <a:rPr lang="fr-FR" sz="1100" kern="1200" dirty="0" err="1">
                <a:solidFill>
                  <a:schemeClr val="tx1"/>
                </a:solidFill>
                <a:effectLst/>
                <a:latin typeface="+mn-lt"/>
                <a:ea typeface="+mn-ea"/>
                <a:cs typeface="+mn-cs"/>
              </a:rPr>
              <a:t>establish</a:t>
            </a:r>
            <a:r>
              <a:rPr lang="fr-FR" sz="1100" kern="1200" dirty="0">
                <a:solidFill>
                  <a:schemeClr val="tx1"/>
                </a:solidFill>
                <a:effectLst/>
                <a:latin typeface="+mn-lt"/>
                <a:ea typeface="+mn-ea"/>
                <a:cs typeface="+mn-cs"/>
              </a:rPr>
              <a:t> a plant stem </a:t>
            </a:r>
            <a:r>
              <a:rPr lang="fr-FR" sz="1100" kern="1200" dirty="0" err="1">
                <a:solidFill>
                  <a:schemeClr val="tx1"/>
                </a:solidFill>
                <a:effectLst/>
                <a:latin typeface="+mn-lt"/>
                <a:ea typeface="+mn-ea"/>
                <a:cs typeface="+mn-cs"/>
              </a:rPr>
              <a:t>cell</a:t>
            </a:r>
            <a:r>
              <a:rPr lang="fr-FR" sz="1100" kern="1200" dirty="0">
                <a:solidFill>
                  <a:schemeClr val="tx1"/>
                </a:solidFill>
                <a:effectLst/>
                <a:latin typeface="+mn-lt"/>
                <a:ea typeface="+mn-ea"/>
                <a:cs typeface="+mn-cs"/>
              </a:rPr>
              <a:t> culture. </a:t>
            </a:r>
            <a:r>
              <a:rPr lang="fr-FR" sz="1100" kern="1200" dirty="0" err="1">
                <a:solidFill>
                  <a:schemeClr val="tx1"/>
                </a:solidFill>
                <a:effectLst/>
                <a:latin typeface="+mn-lt"/>
                <a:ea typeface="+mn-ea"/>
                <a:cs typeface="+mn-cs"/>
              </a:rPr>
              <a:t>Thus</a:t>
            </a:r>
            <a:r>
              <a:rPr lang="fr-FR" sz="1100" kern="1200" dirty="0">
                <a:solidFill>
                  <a:schemeClr val="tx1"/>
                </a:solidFill>
                <a:effectLst/>
                <a:latin typeface="+mn-lt"/>
                <a:ea typeface="+mn-ea"/>
                <a:cs typeface="+mn-cs"/>
              </a:rPr>
              <a:t> rare and </a:t>
            </a:r>
            <a:r>
              <a:rPr lang="fr-FR" sz="1100" kern="1200" dirty="0" err="1">
                <a:solidFill>
                  <a:schemeClr val="tx1"/>
                </a:solidFill>
                <a:effectLst/>
                <a:latin typeface="+mn-lt"/>
                <a:ea typeface="+mn-ea"/>
                <a:cs typeface="+mn-cs"/>
              </a:rPr>
              <a:t>endangered</a:t>
            </a:r>
            <a:r>
              <a:rPr lang="fr-FR" sz="1100" kern="1200" dirty="0">
                <a:solidFill>
                  <a:schemeClr val="tx1"/>
                </a:solidFill>
                <a:effectLst/>
                <a:latin typeface="+mn-lt"/>
                <a:ea typeface="+mn-ea"/>
                <a:cs typeface="+mn-cs"/>
              </a:rPr>
              <a:t> plants are </a:t>
            </a:r>
            <a:r>
              <a:rPr lang="fr-FR" sz="1100" kern="1200" dirty="0" err="1">
                <a:solidFill>
                  <a:schemeClr val="tx1"/>
                </a:solidFill>
                <a:effectLst/>
                <a:latin typeface="+mn-lt"/>
                <a:ea typeface="+mn-ea"/>
                <a:cs typeface="+mn-cs"/>
              </a:rPr>
              <a:t>preserved</a:t>
            </a:r>
            <a:r>
              <a:rPr lang="fr-FR" sz="1100" kern="1200" dirty="0">
                <a:solidFill>
                  <a:schemeClr val="tx1"/>
                </a:solidFill>
                <a:effectLst/>
                <a:latin typeface="+mn-lt"/>
                <a:ea typeface="+mn-ea"/>
                <a:cs typeface="+mn-cs"/>
              </a:rPr>
              <a:t>.</a:t>
            </a:r>
          </a:p>
          <a:p>
            <a:r>
              <a:rPr lang="fr-FR" sz="1100" kern="1200" dirty="0">
                <a:solidFill>
                  <a:schemeClr val="tx1"/>
                </a:solidFill>
                <a:effectLst/>
                <a:latin typeface="+mn-lt"/>
                <a:ea typeface="+mn-ea"/>
                <a:cs typeface="+mn-cs"/>
              </a:rPr>
              <a:t>This technique </a:t>
            </a:r>
            <a:r>
              <a:rPr lang="fr-FR" sz="1100" kern="1200" dirty="0" err="1">
                <a:solidFill>
                  <a:schemeClr val="tx1"/>
                </a:solidFill>
                <a:effectLst/>
                <a:latin typeface="+mn-lt"/>
                <a:ea typeface="+mn-ea"/>
                <a:cs typeface="+mn-cs"/>
              </a:rPr>
              <a:t>does</a:t>
            </a:r>
            <a:r>
              <a:rPr lang="fr-FR" sz="1100" kern="1200" dirty="0">
                <a:solidFill>
                  <a:schemeClr val="tx1"/>
                </a:solidFill>
                <a:effectLst/>
                <a:latin typeface="+mn-lt"/>
                <a:ea typeface="+mn-ea"/>
                <a:cs typeface="+mn-cs"/>
              </a:rPr>
              <a:t> not </a:t>
            </a:r>
            <a:r>
              <a:rPr lang="fr-FR" sz="1100" kern="1200" dirty="0" err="1">
                <a:solidFill>
                  <a:schemeClr val="tx1"/>
                </a:solidFill>
                <a:effectLst/>
                <a:latin typeface="+mn-lt"/>
                <a:ea typeface="+mn-ea"/>
                <a:cs typeface="+mn-cs"/>
              </a:rPr>
              <a:t>require</a:t>
            </a:r>
            <a:r>
              <a:rPr lang="fr-FR" sz="1100" kern="1200" dirty="0">
                <a:solidFill>
                  <a:schemeClr val="tx1"/>
                </a:solidFill>
                <a:effectLst/>
                <a:latin typeface="+mn-lt"/>
                <a:ea typeface="+mn-ea"/>
                <a:cs typeface="+mn-cs"/>
              </a:rPr>
              <a:t> agricultural land</a:t>
            </a:r>
          </a:p>
          <a:p>
            <a:r>
              <a:rPr lang="fr-FR" sz="1100" kern="1200" dirty="0">
                <a:solidFill>
                  <a:schemeClr val="tx1"/>
                </a:solidFill>
                <a:effectLst/>
                <a:latin typeface="+mn-lt"/>
                <a:ea typeface="+mn-ea"/>
                <a:cs typeface="+mn-cs"/>
              </a:rPr>
              <a:t>It </a:t>
            </a:r>
            <a:r>
              <a:rPr lang="fr-FR" sz="1100" kern="1200" dirty="0" err="1">
                <a:solidFill>
                  <a:schemeClr val="tx1"/>
                </a:solidFill>
                <a:effectLst/>
                <a:latin typeface="+mn-lt"/>
                <a:ea typeface="+mn-ea"/>
                <a:cs typeface="+mn-cs"/>
              </a:rPr>
              <a:t>is</a:t>
            </a:r>
            <a:r>
              <a:rPr lang="fr-FR" sz="1100" kern="1200" dirty="0">
                <a:solidFill>
                  <a:schemeClr val="tx1"/>
                </a:solidFill>
                <a:effectLst/>
                <a:latin typeface="+mn-lt"/>
                <a:ea typeface="+mn-ea"/>
                <a:cs typeface="+mn-cs"/>
              </a:rPr>
              <a:t> water-efficient </a:t>
            </a:r>
            <a:r>
              <a:rPr lang="fr-FR" sz="1100" kern="1200" dirty="0" err="1">
                <a:solidFill>
                  <a:schemeClr val="tx1"/>
                </a:solidFill>
                <a:effectLst/>
                <a:latin typeface="+mn-lt"/>
                <a:ea typeface="+mn-ea"/>
                <a:cs typeface="+mn-cs"/>
              </a:rPr>
              <a:t>compared</a:t>
            </a:r>
            <a:r>
              <a:rPr lang="fr-FR" sz="1100" kern="1200" dirty="0">
                <a:solidFill>
                  <a:schemeClr val="tx1"/>
                </a:solidFill>
                <a:effectLst/>
                <a:latin typeface="+mn-lt"/>
                <a:ea typeface="+mn-ea"/>
                <a:cs typeface="+mn-cs"/>
              </a:rPr>
              <a:t> to </a:t>
            </a:r>
            <a:r>
              <a:rPr lang="fr-FR" sz="1100" kern="1200" dirty="0" err="1">
                <a:solidFill>
                  <a:schemeClr val="tx1"/>
                </a:solidFill>
                <a:effectLst/>
                <a:latin typeface="+mn-lt"/>
                <a:ea typeface="+mn-ea"/>
                <a:cs typeface="+mn-cs"/>
              </a:rPr>
              <a:t>conventional</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processes</a:t>
            </a:r>
            <a:r>
              <a:rPr lang="fr-FR" sz="1100" kern="1200" dirty="0">
                <a:solidFill>
                  <a:schemeClr val="tx1"/>
                </a:solidFill>
                <a:effectLst/>
                <a:latin typeface="+mn-lt"/>
                <a:ea typeface="+mn-ea"/>
                <a:cs typeface="+mn-cs"/>
              </a:rPr>
              <a:t> </a:t>
            </a:r>
          </a:p>
          <a:p>
            <a:r>
              <a:rPr lang="fr-FR" sz="1100" kern="1200" dirty="0">
                <a:solidFill>
                  <a:schemeClr val="tx1"/>
                </a:solidFill>
                <a:effectLst/>
                <a:latin typeface="+mn-lt"/>
                <a:ea typeface="+mn-ea"/>
                <a:cs typeface="+mn-cs"/>
              </a:rPr>
              <a:t>It </a:t>
            </a:r>
            <a:r>
              <a:rPr lang="fr-FR" sz="1100" kern="1200" dirty="0" err="1">
                <a:solidFill>
                  <a:schemeClr val="tx1"/>
                </a:solidFill>
                <a:effectLst/>
                <a:latin typeface="+mn-lt"/>
                <a:ea typeface="+mn-ea"/>
                <a:cs typeface="+mn-cs"/>
              </a:rPr>
              <a:t>does</a:t>
            </a:r>
            <a:r>
              <a:rPr lang="fr-FR" sz="1100" kern="1200" dirty="0">
                <a:solidFill>
                  <a:schemeClr val="tx1"/>
                </a:solidFill>
                <a:effectLst/>
                <a:latin typeface="+mn-lt"/>
                <a:ea typeface="+mn-ea"/>
                <a:cs typeface="+mn-cs"/>
              </a:rPr>
              <a:t> not </a:t>
            </a:r>
            <a:r>
              <a:rPr lang="fr-FR" sz="1100" kern="1200" dirty="0" err="1">
                <a:solidFill>
                  <a:schemeClr val="tx1"/>
                </a:solidFill>
                <a:effectLst/>
                <a:latin typeface="+mn-lt"/>
                <a:ea typeface="+mn-ea"/>
                <a:cs typeface="+mn-cs"/>
              </a:rPr>
              <a:t>require</a:t>
            </a:r>
            <a:r>
              <a:rPr lang="fr-FR" sz="1100" kern="1200" dirty="0">
                <a:solidFill>
                  <a:schemeClr val="tx1"/>
                </a:solidFill>
                <a:effectLst/>
                <a:latin typeface="+mn-lt"/>
                <a:ea typeface="+mn-ea"/>
                <a:cs typeface="+mn-cs"/>
              </a:rPr>
              <a:t> pesticides or </a:t>
            </a:r>
            <a:r>
              <a:rPr lang="fr-FR" sz="1100" kern="1200" dirty="0" err="1">
                <a:solidFill>
                  <a:schemeClr val="tx1"/>
                </a:solidFill>
                <a:effectLst/>
                <a:latin typeface="+mn-lt"/>
                <a:ea typeface="+mn-ea"/>
                <a:cs typeface="+mn-cs"/>
              </a:rPr>
              <a:t>fertilizers</a:t>
            </a:r>
            <a:r>
              <a:rPr lang="fr-FR" sz="1100" kern="1200" dirty="0">
                <a:solidFill>
                  <a:schemeClr val="tx1"/>
                </a:solidFill>
                <a:effectLst/>
                <a:latin typeface="+mn-lt"/>
                <a:ea typeface="+mn-ea"/>
                <a:cs typeface="+mn-cs"/>
              </a:rPr>
              <a:t>. </a:t>
            </a:r>
          </a:p>
          <a:p>
            <a:endParaRPr lang="fr-FR" sz="1100" kern="1200" dirty="0">
              <a:solidFill>
                <a:schemeClr val="tx1"/>
              </a:solidFill>
              <a:effectLst/>
              <a:latin typeface="+mn-lt"/>
              <a:ea typeface="+mn-ea"/>
              <a:cs typeface="+mn-cs"/>
            </a:endParaRPr>
          </a:p>
          <a:p>
            <a:r>
              <a:rPr lang="fr-FR" sz="1100" kern="1200" dirty="0">
                <a:solidFill>
                  <a:schemeClr val="tx1"/>
                </a:solidFill>
                <a:effectLst/>
                <a:latin typeface="+mn-lt"/>
                <a:ea typeface="+mn-ea"/>
                <a:cs typeface="+mn-cs"/>
              </a:rPr>
              <a:t>Action: </a:t>
            </a:r>
          </a:p>
          <a:p>
            <a:r>
              <a:rPr lang="fr-FR" sz="1100" kern="1200" dirty="0">
                <a:solidFill>
                  <a:schemeClr val="tx1"/>
                </a:solidFill>
                <a:effectLst/>
                <a:latin typeface="+mn-lt"/>
                <a:ea typeface="+mn-ea"/>
                <a:cs typeface="+mn-cs"/>
              </a:rPr>
              <a:t>The </a:t>
            </a:r>
            <a:r>
              <a:rPr lang="fr-FR" sz="1100" kern="1200" dirty="0" err="1">
                <a:solidFill>
                  <a:schemeClr val="tx1"/>
                </a:solidFill>
                <a:effectLst/>
                <a:latin typeface="+mn-lt"/>
                <a:ea typeface="+mn-ea"/>
                <a:cs typeface="+mn-cs"/>
              </a:rPr>
              <a:t>extraordinary</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survival</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potential</a:t>
            </a:r>
            <a:r>
              <a:rPr lang="fr-FR" sz="1100" kern="1200" dirty="0">
                <a:solidFill>
                  <a:schemeClr val="tx1"/>
                </a:solidFill>
                <a:effectLst/>
                <a:latin typeface="+mn-lt"/>
                <a:ea typeface="+mn-ea"/>
                <a:cs typeface="+mn-cs"/>
              </a:rPr>
              <a:t> of </a:t>
            </a:r>
            <a:r>
              <a:rPr lang="fr-FR" sz="1100" kern="1200" dirty="0" err="1">
                <a:solidFill>
                  <a:schemeClr val="tx1"/>
                </a:solidFill>
                <a:effectLst/>
                <a:latin typeface="+mn-lt"/>
                <a:ea typeface="+mn-ea"/>
                <a:cs typeface="+mn-cs"/>
              </a:rPr>
              <a:t>Saponaria</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Pumila</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allows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them</a:t>
            </a:r>
            <a:r>
              <a:rPr lang="fr-FR" sz="1100" kern="1200" dirty="0">
                <a:solidFill>
                  <a:schemeClr val="tx1"/>
                </a:solidFill>
                <a:effectLst/>
                <a:latin typeface="+mn-lt"/>
                <a:ea typeface="+mn-ea"/>
                <a:cs typeface="+mn-cs"/>
              </a:rPr>
              <a:t> to </a:t>
            </a:r>
            <a:r>
              <a:rPr lang="fr-FR" sz="1100" kern="1200" dirty="0" err="1">
                <a:solidFill>
                  <a:schemeClr val="tx1"/>
                </a:solidFill>
                <a:effectLst/>
                <a:latin typeface="+mn-lt"/>
                <a:ea typeface="+mn-ea"/>
                <a:cs typeface="+mn-cs"/>
              </a:rPr>
              <a:t>protect</a:t>
            </a:r>
            <a:r>
              <a:rPr lang="fr-FR" sz="1100" kern="1200" dirty="0">
                <a:solidFill>
                  <a:schemeClr val="tx1"/>
                </a:solidFill>
                <a:effectLst/>
                <a:latin typeface="+mn-lt"/>
                <a:ea typeface="+mn-ea"/>
                <a:cs typeface="+mn-cs"/>
              </a:rPr>
              <a:t> and </a:t>
            </a:r>
            <a:r>
              <a:rPr lang="fr-FR" sz="1100" kern="1200" dirty="0" err="1">
                <a:solidFill>
                  <a:schemeClr val="tx1"/>
                </a:solidFill>
                <a:effectLst/>
                <a:latin typeface="+mn-lt"/>
                <a:ea typeface="+mn-ea"/>
                <a:cs typeface="+mn-cs"/>
              </a:rPr>
              <a:t>revitalize</a:t>
            </a:r>
            <a:r>
              <a:rPr lang="fr-FR" sz="1100" kern="1200" dirty="0">
                <a:solidFill>
                  <a:schemeClr val="tx1"/>
                </a:solidFill>
                <a:effectLst/>
                <a:latin typeface="+mn-lt"/>
                <a:ea typeface="+mn-ea"/>
                <a:cs typeface="+mn-cs"/>
              </a:rPr>
              <a:t> the </a:t>
            </a:r>
            <a:r>
              <a:rPr lang="fr-FR" sz="1100" kern="1200" dirty="0" err="1">
                <a:solidFill>
                  <a:schemeClr val="tx1"/>
                </a:solidFill>
                <a:effectLst/>
                <a:latin typeface="+mn-lt"/>
                <a:ea typeface="+mn-ea"/>
                <a:cs typeface="+mn-cs"/>
              </a:rPr>
              <a:t>skin's</a:t>
            </a:r>
            <a:r>
              <a:rPr lang="fr-FR" sz="1100" kern="1200" dirty="0">
                <a:solidFill>
                  <a:schemeClr val="tx1"/>
                </a:solidFill>
                <a:effectLst/>
                <a:latin typeface="+mn-lt"/>
                <a:ea typeface="+mn-ea"/>
                <a:cs typeface="+mn-cs"/>
              </a:rPr>
              <a:t> stem </a:t>
            </a:r>
            <a:r>
              <a:rPr lang="fr-FR" sz="1100" kern="1200" dirty="0" err="1">
                <a:solidFill>
                  <a:schemeClr val="tx1"/>
                </a:solidFill>
                <a:effectLst/>
                <a:latin typeface="+mn-lt"/>
                <a:ea typeface="+mn-ea"/>
                <a:cs typeface="+mn-cs"/>
              </a:rPr>
              <a:t>cells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dermal</a:t>
            </a:r>
            <a:r>
              <a:rPr lang="fr-FR" sz="1100" kern="1200" dirty="0">
                <a:solidFill>
                  <a:schemeClr val="tx1"/>
                </a:solidFill>
                <a:effectLst/>
                <a:latin typeface="+mn-lt"/>
                <a:ea typeface="+mn-ea"/>
                <a:cs typeface="+mn-cs"/>
              </a:rPr>
              <a:t> stem </a:t>
            </a:r>
            <a:r>
              <a:rPr lang="fr-FR" sz="1100" kern="1200" dirty="0" err="1">
                <a:solidFill>
                  <a:schemeClr val="tx1"/>
                </a:solidFill>
                <a:effectLst/>
                <a:latin typeface="+mn-lt"/>
                <a:ea typeface="+mn-ea"/>
                <a:cs typeface="+mn-cs"/>
              </a:rPr>
              <a:t>cells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so</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that</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they</a:t>
            </a:r>
            <a:r>
              <a:rPr lang="fr-FR" sz="1100" kern="1200" dirty="0">
                <a:solidFill>
                  <a:schemeClr val="tx1"/>
                </a:solidFill>
                <a:effectLst/>
                <a:latin typeface="+mn-lt"/>
                <a:ea typeface="+mn-ea"/>
                <a:cs typeface="+mn-cs"/>
              </a:rPr>
              <a:t> have the </a:t>
            </a:r>
            <a:r>
              <a:rPr lang="fr-FR" sz="1100" kern="1200" dirty="0" err="1">
                <a:solidFill>
                  <a:schemeClr val="tx1"/>
                </a:solidFill>
                <a:effectLst/>
                <a:latin typeface="+mn-lt"/>
                <a:ea typeface="+mn-ea"/>
                <a:cs typeface="+mn-cs"/>
              </a:rPr>
              <a:t>weapons</a:t>
            </a:r>
            <a:r>
              <a:rPr lang="fr-FR" sz="1100" kern="1200" dirty="0">
                <a:solidFill>
                  <a:schemeClr val="tx1"/>
                </a:solidFill>
                <a:effectLst/>
                <a:latin typeface="+mn-lt"/>
                <a:ea typeface="+mn-ea"/>
                <a:cs typeface="+mn-cs"/>
              </a:rPr>
              <a:t> to </a:t>
            </a:r>
            <a:r>
              <a:rPr lang="fr-FR" sz="1100" kern="1200" dirty="0" err="1">
                <a:solidFill>
                  <a:schemeClr val="tx1"/>
                </a:solidFill>
                <a:effectLst/>
                <a:latin typeface="+mn-lt"/>
                <a:ea typeface="+mn-ea"/>
                <a:cs typeface="+mn-cs"/>
              </a:rPr>
              <a:t>protect</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themselves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against</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environmental</a:t>
            </a:r>
            <a:r>
              <a:rPr lang="fr-FR" sz="1100" kern="1200" dirty="0">
                <a:solidFill>
                  <a:schemeClr val="tx1"/>
                </a:solidFill>
                <a:effectLst/>
                <a:latin typeface="+mn-lt"/>
                <a:ea typeface="+mn-ea"/>
                <a:cs typeface="+mn-cs"/>
              </a:rPr>
              <a:t> stresses </a:t>
            </a:r>
            <a:r>
              <a:rPr lang="fr-FR" sz="1100" kern="1200" dirty="0" err="1">
                <a:solidFill>
                  <a:schemeClr val="tx1"/>
                </a:solidFill>
                <a:effectLst/>
                <a:latin typeface="+mn-lt"/>
                <a:ea typeface="+mn-ea"/>
                <a:cs typeface="+mn-cs"/>
              </a:rPr>
              <a:t>that</a:t>
            </a:r>
            <a:r>
              <a:rPr lang="fr-FR" sz="1100" kern="1200" dirty="0">
                <a:solidFill>
                  <a:schemeClr val="tx1"/>
                </a:solidFill>
                <a:effectLst/>
                <a:latin typeface="+mn-lt"/>
                <a:ea typeface="+mn-ea"/>
                <a:cs typeface="+mn-cs"/>
              </a:rPr>
              <a:t> are the main cause of skin </a:t>
            </a:r>
            <a:r>
              <a:rPr lang="fr-FR" sz="1100" kern="1200" dirty="0" err="1">
                <a:solidFill>
                  <a:schemeClr val="tx1"/>
                </a:solidFill>
                <a:effectLst/>
                <a:latin typeface="+mn-lt"/>
                <a:ea typeface="+mn-ea"/>
                <a:cs typeface="+mn-cs"/>
              </a:rPr>
              <a:t>aging</a:t>
            </a:r>
            <a:r>
              <a:rPr lang="fr-FR" sz="1100" kern="1200" dirty="0">
                <a:solidFill>
                  <a:schemeClr val="tx1"/>
                </a:solidFill>
                <a:effectLst/>
                <a:latin typeface="+mn-lt"/>
                <a:ea typeface="+mn-ea"/>
                <a:cs typeface="+mn-cs"/>
              </a:rPr>
              <a:t>. This </a:t>
            </a:r>
            <a:r>
              <a:rPr lang="fr-FR" sz="1100" kern="1200" dirty="0" err="1">
                <a:solidFill>
                  <a:schemeClr val="tx1"/>
                </a:solidFill>
                <a:effectLst/>
                <a:latin typeface="+mn-lt"/>
                <a:ea typeface="+mn-ea"/>
                <a:cs typeface="+mn-cs"/>
              </a:rPr>
              <a:t>ability</a:t>
            </a:r>
            <a:r>
              <a:rPr lang="fr-FR" sz="1100" kern="1200" dirty="0">
                <a:solidFill>
                  <a:schemeClr val="tx1"/>
                </a:solidFill>
                <a:effectLst/>
                <a:latin typeface="+mn-lt"/>
                <a:ea typeface="+mn-ea"/>
                <a:cs typeface="+mn-cs"/>
              </a:rPr>
              <a:t> translates </a:t>
            </a:r>
            <a:r>
              <a:rPr lang="fr-FR" sz="1100" kern="1200" dirty="0" err="1">
                <a:solidFill>
                  <a:schemeClr val="tx1"/>
                </a:solidFill>
                <a:effectLst/>
                <a:latin typeface="+mn-lt"/>
                <a:ea typeface="+mn-ea"/>
                <a:cs typeface="+mn-cs"/>
              </a:rPr>
              <a:t>into</a:t>
            </a:r>
            <a:r>
              <a:rPr lang="fr-FR" sz="1100" kern="1200" dirty="0">
                <a:solidFill>
                  <a:schemeClr val="tx1"/>
                </a:solidFill>
                <a:effectLst/>
                <a:latin typeface="+mn-lt"/>
                <a:ea typeface="+mn-ea"/>
                <a:cs typeface="+mn-cs"/>
              </a:rPr>
              <a:t>: </a:t>
            </a:r>
          </a:p>
          <a:p>
            <a:r>
              <a:rPr lang="fr-FR" sz="1100" kern="1200" dirty="0">
                <a:solidFill>
                  <a:schemeClr val="tx1"/>
                </a:solidFill>
                <a:effectLst/>
                <a:latin typeface="+mn-lt"/>
                <a:ea typeface="+mn-ea"/>
                <a:cs typeface="+mn-cs"/>
              </a:rPr>
              <a:t>Protection of </a:t>
            </a:r>
            <a:r>
              <a:rPr lang="fr-FR" sz="1100" kern="1200" dirty="0" err="1">
                <a:solidFill>
                  <a:schemeClr val="tx1"/>
                </a:solidFill>
                <a:effectLst/>
                <a:latin typeface="+mn-lt"/>
                <a:ea typeface="+mn-ea"/>
                <a:cs typeface="+mn-cs"/>
              </a:rPr>
              <a:t>dermal</a:t>
            </a:r>
            <a:r>
              <a:rPr lang="fr-FR" sz="1100" kern="1200" dirty="0">
                <a:solidFill>
                  <a:schemeClr val="tx1"/>
                </a:solidFill>
                <a:effectLst/>
                <a:latin typeface="+mn-lt"/>
                <a:ea typeface="+mn-ea"/>
                <a:cs typeface="+mn-cs"/>
              </a:rPr>
              <a:t> stem </a:t>
            </a:r>
            <a:r>
              <a:rPr lang="fr-FR" sz="1100" kern="1200" dirty="0" err="1">
                <a:solidFill>
                  <a:schemeClr val="tx1"/>
                </a:solidFill>
                <a:effectLst/>
                <a:latin typeface="+mn-lt"/>
                <a:ea typeface="+mn-ea"/>
                <a:cs typeface="+mn-cs"/>
              </a:rPr>
              <a:t>cells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from</a:t>
            </a:r>
            <a:r>
              <a:rPr lang="fr-FR" sz="1100" kern="1200" dirty="0">
                <a:solidFill>
                  <a:schemeClr val="tx1"/>
                </a:solidFill>
                <a:effectLst/>
                <a:latin typeface="+mn-lt"/>
                <a:ea typeface="+mn-ea"/>
                <a:cs typeface="+mn-cs"/>
              </a:rPr>
              <a:t> the </a:t>
            </a:r>
            <a:r>
              <a:rPr lang="fr-FR" sz="1100" kern="1200" dirty="0" err="1">
                <a:solidFill>
                  <a:schemeClr val="tx1"/>
                </a:solidFill>
                <a:effectLst/>
                <a:latin typeface="+mn-lt"/>
                <a:ea typeface="+mn-ea"/>
                <a:cs typeface="+mn-cs"/>
              </a:rPr>
              <a:t>harmful</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effects</a:t>
            </a:r>
            <a:r>
              <a:rPr lang="fr-FR" sz="1100" kern="1200" dirty="0">
                <a:solidFill>
                  <a:schemeClr val="tx1"/>
                </a:solidFill>
                <a:effectLst/>
                <a:latin typeface="+mn-lt"/>
                <a:ea typeface="+mn-ea"/>
                <a:cs typeface="+mn-cs"/>
              </a:rPr>
              <a:t> of UV and visible light</a:t>
            </a:r>
          </a:p>
          <a:p>
            <a:r>
              <a:rPr lang="fr-FR" sz="1100" kern="1200" dirty="0" err="1">
                <a:solidFill>
                  <a:schemeClr val="tx1"/>
                </a:solidFill>
                <a:effectLst/>
                <a:latin typeface="+mn-lt"/>
                <a:ea typeface="+mn-ea"/>
                <a:cs typeface="+mn-cs"/>
              </a:rPr>
              <a:t>Increase</a:t>
            </a:r>
            <a:r>
              <a:rPr lang="fr-FR" sz="1100" kern="1200" dirty="0">
                <a:solidFill>
                  <a:schemeClr val="tx1"/>
                </a:solidFill>
                <a:effectLst/>
                <a:latin typeface="+mn-lt"/>
                <a:ea typeface="+mn-ea"/>
                <a:cs typeface="+mn-cs"/>
              </a:rPr>
              <a:t> in the </a:t>
            </a:r>
            <a:r>
              <a:rPr lang="fr-FR" sz="1100" kern="1200" dirty="0" err="1">
                <a:solidFill>
                  <a:schemeClr val="tx1"/>
                </a:solidFill>
                <a:effectLst/>
                <a:latin typeface="+mn-lt"/>
                <a:ea typeface="+mn-ea"/>
                <a:cs typeface="+mn-cs"/>
              </a:rPr>
              <a:t>density</a:t>
            </a:r>
            <a:r>
              <a:rPr lang="fr-FR" sz="1100" kern="1200" dirty="0">
                <a:solidFill>
                  <a:schemeClr val="tx1"/>
                </a:solidFill>
                <a:effectLst/>
                <a:latin typeface="+mn-lt"/>
                <a:ea typeface="+mn-ea"/>
                <a:cs typeface="+mn-cs"/>
              </a:rPr>
              <a:t> of the </a:t>
            </a:r>
            <a:r>
              <a:rPr lang="fr-FR" sz="1100" kern="1200" dirty="0" err="1">
                <a:solidFill>
                  <a:schemeClr val="tx1"/>
                </a:solidFill>
                <a:effectLst/>
                <a:latin typeface="+mn-lt"/>
                <a:ea typeface="+mn-ea"/>
                <a:cs typeface="+mn-cs"/>
              </a:rPr>
              <a:t>dermis</a:t>
            </a:r>
            <a:r>
              <a:rPr lang="fr-FR" sz="1100" kern="1200" dirty="0">
                <a:solidFill>
                  <a:schemeClr val="tx1"/>
                </a:solidFill>
                <a:effectLst/>
                <a:latin typeface="+mn-lt"/>
                <a:ea typeface="+mn-ea"/>
                <a:cs typeface="+mn-cs"/>
              </a:rPr>
              <a:t> by </a:t>
            </a:r>
            <a:r>
              <a:rPr lang="fr-FR" sz="1100" kern="1200" dirty="0" err="1">
                <a:solidFill>
                  <a:schemeClr val="tx1"/>
                </a:solidFill>
                <a:effectLst/>
                <a:latin typeface="+mn-lt"/>
                <a:ea typeface="+mn-ea"/>
                <a:cs typeface="+mn-cs"/>
              </a:rPr>
              <a:t>protecting</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it</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against</a:t>
            </a:r>
            <a:r>
              <a:rPr lang="fr-FR" sz="1100" kern="1200" dirty="0">
                <a:solidFill>
                  <a:schemeClr val="tx1"/>
                </a:solidFill>
                <a:effectLst/>
                <a:latin typeface="+mn-lt"/>
                <a:ea typeface="+mn-ea"/>
                <a:cs typeface="+mn-cs"/>
              </a:rPr>
              <a:t> breaks in </a:t>
            </a:r>
            <a:r>
              <a:rPr lang="fr-FR" sz="1100" kern="1200" dirty="0" err="1">
                <a:solidFill>
                  <a:schemeClr val="tx1"/>
                </a:solidFill>
                <a:effectLst/>
                <a:latin typeface="+mn-lt"/>
                <a:ea typeface="+mn-ea"/>
                <a:cs typeface="+mn-cs"/>
              </a:rPr>
              <a:t>its</a:t>
            </a:r>
            <a:r>
              <a:rPr lang="fr-FR" sz="1100" kern="1200" dirty="0">
                <a:solidFill>
                  <a:schemeClr val="tx1"/>
                </a:solidFill>
                <a:effectLst/>
                <a:latin typeface="+mn-lt"/>
                <a:ea typeface="+mn-ea"/>
                <a:cs typeface="+mn-cs"/>
              </a:rPr>
              <a:t> architecture (arrangement of </a:t>
            </a:r>
            <a:r>
              <a:rPr lang="fr-FR" sz="1100" kern="1200" dirty="0" err="1">
                <a:solidFill>
                  <a:schemeClr val="tx1"/>
                </a:solidFill>
                <a:effectLst/>
                <a:latin typeface="+mn-lt"/>
                <a:ea typeface="+mn-ea"/>
                <a:cs typeface="+mn-cs"/>
              </a:rPr>
              <a:t>elastin</a:t>
            </a:r>
            <a:r>
              <a:rPr lang="fr-FR" sz="1100" kern="1200" dirty="0">
                <a:solidFill>
                  <a:schemeClr val="tx1"/>
                </a:solidFill>
                <a:effectLst/>
                <a:latin typeface="+mn-lt"/>
                <a:ea typeface="+mn-ea"/>
                <a:cs typeface="+mn-cs"/>
              </a:rPr>
              <a:t> and </a:t>
            </a:r>
            <a:r>
              <a:rPr lang="fr-FR" sz="1100" kern="1200" dirty="0" err="1">
                <a:solidFill>
                  <a:schemeClr val="tx1"/>
                </a:solidFill>
                <a:effectLst/>
                <a:latin typeface="+mn-lt"/>
                <a:ea typeface="+mn-ea"/>
                <a:cs typeface="+mn-cs"/>
              </a:rPr>
              <a:t>collagen</a:t>
            </a:r>
            <a:r>
              <a:rPr lang="fr-FR" sz="1100" kern="1200" dirty="0">
                <a:solidFill>
                  <a:schemeClr val="tx1"/>
                </a:solidFill>
                <a:effectLst/>
                <a:latin typeface="+mn-lt"/>
                <a:ea typeface="+mn-ea"/>
                <a:cs typeface="+mn-cs"/>
              </a:rPr>
              <a:t> fibres).</a:t>
            </a:r>
          </a:p>
          <a:p>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Thus</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Saponaria</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pumila</a:t>
            </a:r>
            <a:r>
              <a:rPr lang="fr-FR" sz="1100" kern="1200" dirty="0">
                <a:solidFill>
                  <a:schemeClr val="tx1"/>
                </a:solidFill>
                <a:effectLst/>
                <a:latin typeface="+mn-lt"/>
                <a:ea typeface="+mn-ea"/>
                <a:cs typeface="+mn-cs"/>
              </a:rPr>
              <a:t> stem </a:t>
            </a:r>
            <a:r>
              <a:rPr lang="fr-FR" sz="1100" kern="1200" dirty="0" err="1">
                <a:solidFill>
                  <a:schemeClr val="tx1"/>
                </a:solidFill>
                <a:effectLst/>
                <a:latin typeface="+mn-lt"/>
                <a:ea typeface="+mn-ea"/>
                <a:cs typeface="+mn-cs"/>
              </a:rPr>
              <a:t>cells</a:t>
            </a:r>
            <a:r>
              <a:rPr lang="fr-FR" sz="1100" kern="1200" dirty="0">
                <a:solidFill>
                  <a:schemeClr val="tx1"/>
                </a:solidFill>
                <a:effectLst/>
                <a:latin typeface="+mn-lt"/>
                <a:ea typeface="+mn-ea"/>
                <a:cs typeface="+mn-cs"/>
              </a:rPr>
              <a:t> are able to </a:t>
            </a:r>
            <a:r>
              <a:rPr lang="fr-FR" sz="1100" kern="1200" dirty="0" err="1">
                <a:solidFill>
                  <a:schemeClr val="tx1"/>
                </a:solidFill>
                <a:effectLst/>
                <a:latin typeface="+mn-lt"/>
                <a:ea typeface="+mn-ea"/>
                <a:cs typeface="+mn-cs"/>
              </a:rPr>
              <a:t>allow</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dermal</a:t>
            </a:r>
            <a:r>
              <a:rPr lang="fr-FR" sz="1100" kern="1200" dirty="0">
                <a:solidFill>
                  <a:schemeClr val="tx1"/>
                </a:solidFill>
                <a:effectLst/>
                <a:latin typeface="+mn-lt"/>
                <a:ea typeface="+mn-ea"/>
                <a:cs typeface="+mn-cs"/>
              </a:rPr>
              <a:t> stem </a:t>
            </a:r>
            <a:r>
              <a:rPr lang="fr-FR" sz="1100" kern="1200" dirty="0" err="1">
                <a:solidFill>
                  <a:schemeClr val="tx1"/>
                </a:solidFill>
                <a:effectLst/>
                <a:latin typeface="+mn-lt"/>
                <a:ea typeface="+mn-ea"/>
                <a:cs typeface="+mn-cs"/>
              </a:rPr>
              <a:t>cells</a:t>
            </a:r>
            <a:r>
              <a:rPr lang="fr-FR" sz="1100" kern="1200" dirty="0">
                <a:solidFill>
                  <a:schemeClr val="tx1"/>
                </a:solidFill>
                <a:effectLst/>
                <a:latin typeface="+mn-lt"/>
                <a:ea typeface="+mn-ea"/>
                <a:cs typeface="+mn-cs"/>
              </a:rPr>
              <a:t> to </a:t>
            </a:r>
            <a:r>
              <a:rPr lang="fr-FR" sz="1100" kern="1200" dirty="0" err="1">
                <a:solidFill>
                  <a:schemeClr val="tx1"/>
                </a:solidFill>
                <a:effectLst/>
                <a:latin typeface="+mn-lt"/>
                <a:ea typeface="+mn-ea"/>
                <a:cs typeface="+mn-cs"/>
              </a:rPr>
              <a:t>maintain</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their</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regenerative</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potential</a:t>
            </a:r>
            <a:r>
              <a:rPr lang="fr-FR" sz="1100" kern="1200" dirty="0">
                <a:solidFill>
                  <a:schemeClr val="tx1"/>
                </a:solidFill>
                <a:effectLst/>
                <a:latin typeface="+mn-lt"/>
                <a:ea typeface="+mn-ea"/>
                <a:cs typeface="+mn-cs"/>
              </a:rPr>
              <a:t> </a:t>
            </a:r>
            <a:r>
              <a:rPr lang="fr-FR" sz="1100" kern="1200" dirty="0" err="1">
                <a:solidFill>
                  <a:schemeClr val="tx1"/>
                </a:solidFill>
                <a:effectLst/>
                <a:latin typeface="+mn-lt"/>
                <a:ea typeface="+mn-ea"/>
                <a:cs typeface="+mn-cs"/>
              </a:rPr>
              <a:t>despite</a:t>
            </a:r>
            <a:r>
              <a:rPr lang="fr-FR" sz="1100" kern="1200" dirty="0">
                <a:solidFill>
                  <a:schemeClr val="tx1"/>
                </a:solidFill>
                <a:effectLst/>
                <a:latin typeface="+mn-lt"/>
                <a:ea typeface="+mn-ea"/>
                <a:cs typeface="+mn-cs"/>
              </a:rPr>
              <a:t> UV </a:t>
            </a:r>
            <a:r>
              <a:rPr lang="fr-FR" sz="1100" kern="1200" dirty="0" err="1">
                <a:solidFill>
                  <a:schemeClr val="tx1"/>
                </a:solidFill>
                <a:effectLst/>
                <a:latin typeface="+mn-lt"/>
                <a:ea typeface="+mn-ea"/>
                <a:cs typeface="+mn-cs"/>
              </a:rPr>
              <a:t>exposure</a:t>
            </a:r>
            <a:r>
              <a:rPr lang="fr-FR" sz="11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25</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46314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tabLst>
                <a:tab pos="1185545" algn="l"/>
              </a:tabLst>
            </a:pPr>
            <a:r>
              <a:rPr lang="en-US" sz="1100" b="1" dirty="0">
                <a:solidFill>
                  <a:srgbClr val="7030A0"/>
                </a:solidFill>
                <a:effectLst/>
              </a:rPr>
              <a:t>Youth Energy </a:t>
            </a:r>
            <a:r>
              <a:rPr lang="en-US" sz="1100" b="1" dirty="0" err="1">
                <a:solidFill>
                  <a:srgbClr val="7030A0"/>
                </a:solidFill>
                <a:effectLst/>
              </a:rPr>
              <a:t>lipoaminoacid</a:t>
            </a:r>
            <a:r>
              <a:rPr lang="fr-FR" sz="1600" dirty="0">
                <a:effectLst/>
              </a:rPr>
              <a:t> </a:t>
            </a:r>
            <a:r>
              <a:rPr lang="en-U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active ingredient that acts against </a:t>
            </a:r>
            <a:r>
              <a:rPr lang="en-US" sz="11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inflamm'aging</a:t>
            </a:r>
            <a:r>
              <a:rPr lang="en-U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by regulating interleukine-6 production.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tabLst>
                <a:tab pos="1185545" algn="l"/>
              </a:tabLs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Background information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Some individuals have developed a resistance to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inflamm'aging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which allows them to age gracefully. Their bodies naturally resist the stress and illnesses brought on by aging. Hundred-year-olds are those who best represent this population. During the course of a study on pain and inflammation in 2008, a team of American researchers in pharmacology discovered the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PalGly</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molecule. Naturally present in the brain and skin, it presents anti-stress and anti-inflammatory properties, which gave it its name: the bliss molecule.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Yon-Ka</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drew its inspiration from this serenity molecule when creating the TIME RESIST creams, offering the biological secrets to graceful aging by inserting a biotechnological active ingredient that mimics the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PalGly</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molecule in the heart of their formulas.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Origin</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this active ingredient is a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lipoaminoacid</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structure that shows excellent affinity with the skin. It is made up of a chain of 16 palmitic acid carbons, originating from vegetable palm oil, and an amino-acid - glycerin - prepared by synthesis. (Overall, it is 76% natural).</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100" u="sng"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Creating a </a:t>
            </a:r>
            <a:r>
              <a:rPr lang="en-US" sz="1100" u="sng" dirty="0" err="1">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lipoaminoacid</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tabLst>
                <a:tab pos="1185545" algn="l"/>
              </a:tabLst>
            </a:pPr>
            <a:r>
              <a:rPr lang="en-US" sz="11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The structure of this active ingredient is the same as the </a:t>
            </a:r>
            <a:r>
              <a:rPr lang="en-US" sz="1100" dirty="0" err="1">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PalGly</a:t>
            </a:r>
            <a:r>
              <a:rPr lang="en-US" sz="11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 molecule.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100" b="1"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100" b="1"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Actions</a:t>
            </a:r>
            <a:r>
              <a:rPr lang="en-US" sz="11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Given its anti-</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inflamm'aging</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activity, this </a:t>
            </a:r>
            <a:r>
              <a:rPr lang="en-US" sz="1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lipoaminoacid</a:t>
            </a:r>
            <a:r>
              <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affects skin and its cells more or less directly, namely acting directly on the reduction of IL-6 quantities, a key marker in inflammation: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algn="just"/>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r>
              <a:rPr lang="en-US"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Tests conducted to verify YOUTH ENERGY efficiency: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Comparative in vitro tests, between aged fibroblasts treated with YOUTH ENERGY, non-treated aged fibroblasts and non-treated young fibroblasts.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vitro tests comparing YOUTH ENERGY activity to another renowned anti-</a:t>
            </a:r>
            <a:r>
              <a:rPr lang="en-US" sz="11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collagenese</a:t>
            </a:r>
            <a:r>
              <a:rPr lang="en-US"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molecule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vitro tests studying the behavior of these proteins - for fibroblasts treated with YOUTH ENERGY and non-treated.</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vitro tests studying cells and the changes in their micro-vascular networks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 vivo tests: applying YOUTH ENERGY on human skin explants and measuring skin brightness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Consumer tests: applying a cream containing the YOUTH ENERGY agent for 42 days in the morning and evening</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26</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85008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baseline="0" dirty="0"/>
              <a:t>Filling </a:t>
            </a:r>
            <a:r>
              <a:rPr lang="fr-FR" b="1" dirty="0" err="1"/>
              <a:t>sphere</a:t>
            </a:r>
          </a:p>
          <a:p>
            <a:r>
              <a:rPr lang="fr-FR" sz="1100" dirty="0"/>
              <a:t>Combined with low molecular weight hyaluronic acid </a:t>
            </a:r>
            <a:r>
              <a:rPr lang="fr-FR" sz="1100" dirty="0">
                <a:sym typeface="Wingdings" panose="05000000000000000000" pitchFamily="2" charset="2"/>
              </a:rPr>
              <a:t> </a:t>
            </a:r>
            <a:r>
              <a:rPr lang="fr-FR" sz="1100" dirty="0"/>
              <a:t>forms filling spheres which, once in the epidermis, absorb the water that naturally evaporates from the dermis (insensible water loss). These spheres swell (x6 - in vitro test) for a long-lasting wrinkle-filling, smoothing and moisturising effect.</a:t>
            </a:r>
          </a:p>
          <a:p>
            <a:endParaRPr lang="fr-FR" sz="1100" dirty="0"/>
          </a:p>
          <a:p>
            <a:r>
              <a:rPr lang="fr-FR" sz="1100" b="1" dirty="0"/>
              <a:t>High molecular weight hyaluronic acid</a:t>
            </a:r>
          </a:p>
          <a:p>
            <a:r>
              <a:rPr lang="fr-FR" sz="1100" dirty="0"/>
              <a:t>surface action (smoothing and plumping effect)</a:t>
            </a:r>
          </a:p>
          <a:p>
            <a:pPr lvl="0"/>
            <a:r>
              <a:rPr lang="fr-FR" sz="1100" dirty="0"/>
              <a:t>- Forms a moisturising, protective film</a:t>
            </a:r>
          </a:p>
          <a:p>
            <a:pPr lvl="0"/>
            <a:r>
              <a:rPr lang="fr-FR" sz="1100" dirty="0"/>
              <a:t>- Able to maintain water in tissues </a:t>
            </a:r>
          </a:p>
          <a:p>
            <a:pPr lvl="0"/>
            <a:r>
              <a:rPr lang="fr-FR" sz="1100" dirty="0"/>
              <a:t>- Slowing down evaporation (insensible loss of water)</a:t>
            </a:r>
          </a:p>
          <a:p>
            <a:pPr marL="150739" indent="-150739">
              <a:buFontTx/>
              <a:buChar char="-"/>
            </a:pPr>
            <a:r>
              <a:rPr lang="fr-FR" sz="1100" dirty="0"/>
              <a:t>without being occlusive or greasy</a:t>
            </a:r>
          </a:p>
          <a:p>
            <a:pPr marL="150739" indent="-150739">
              <a:buFontTx/>
              <a:buChar char="-"/>
            </a:pPr>
            <a:endParaRPr lang="fr-FR" sz="1100" dirty="0"/>
          </a:p>
          <a:p>
            <a:r>
              <a:rPr lang="fr-FR" sz="1100" b="1" dirty="0"/>
              <a:t>Oat </a:t>
            </a:r>
            <a:r>
              <a:rPr lang="fr-FR" sz="1100" b="1" dirty="0" err="1"/>
              <a:t>polyose</a:t>
            </a:r>
          </a:p>
          <a:p>
            <a:r>
              <a:rPr lang="fr-FR" sz="1100" dirty="0"/>
              <a:t>Oat </a:t>
            </a:r>
            <a:r>
              <a:rPr lang="fr-FR" sz="1100" dirty="0" err="1"/>
              <a:t>polyoses </a:t>
            </a:r>
            <a:r>
              <a:rPr lang="fr-FR" sz="1100" dirty="0"/>
              <a:t>immediately and visibly smooth and lift the skin's </a:t>
            </a:r>
            <a:r>
              <a:rPr lang="fr-FR" sz="1100" dirty="0" err="1"/>
              <a:t>micro-relief</a:t>
            </a:r>
            <a:r>
              <a:rPr lang="fr-FR" sz="1100" dirty="0"/>
              <a:t>. It binds to the skin's surface and forms a highly cohesive biological film capable of visibly tightening the skin. The smoothing/tensing effect is immediately visible, and long-term anti-wrinkle efficacy has also been demonstrated.</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27</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86994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1" dirty="0" err="1"/>
              <a:t>Euglena </a:t>
            </a:r>
            <a:r>
              <a:rPr lang="fr-FR" sz="1100" b="1" dirty="0"/>
              <a:t>Gracilis </a:t>
            </a:r>
          </a:p>
          <a:p>
            <a:r>
              <a:rPr lang="fr-FR" sz="1100" dirty="0"/>
              <a:t>Euglene has a metabolism similar to that of skin cells, with a metabolism controlled by alternating light and darkness (day and night). It also contains phosphoinositides which act as precursors to stimulate skin cells. Euglene is therefore a source of vitality and cellular energy. </a:t>
            </a:r>
          </a:p>
          <a:p>
            <a:pPr lvl="0"/>
            <a:r>
              <a:rPr lang="fr-FR" sz="1100" dirty="0"/>
              <a:t>- Stimulation of ATP production: +48% in 2 hours</a:t>
            </a:r>
          </a:p>
          <a:p>
            <a:pPr lvl="0"/>
            <a:r>
              <a:rPr lang="fr-FR" sz="1100" dirty="0"/>
              <a:t>- Increased production of IP3 (a molecule involved in </a:t>
            </a:r>
            <a:r>
              <a:rPr lang="fr-FR" sz="1100" dirty="0" err="1"/>
              <a:t>fibrobast/collagen </a:t>
            </a:r>
            <a:r>
              <a:rPr lang="fr-FR" sz="1100" dirty="0"/>
              <a:t>communication) </a:t>
            </a:r>
          </a:p>
          <a:p>
            <a:pPr lvl="0"/>
            <a:r>
              <a:rPr lang="fr-FR" sz="1100" dirty="0"/>
              <a:t>- Activation of calcium release, meaning that the cell moves from a "resting" state to an "activated" state. (Ca is involved in many metabolic reactions), </a:t>
            </a:r>
          </a:p>
          <a:p>
            <a:endParaRPr lang="fr-FR" dirty="0"/>
          </a:p>
          <a:p>
            <a:r>
              <a:rPr lang="fr-FR" b="1" dirty="0"/>
              <a:t>Sacha Inchi Oil </a:t>
            </a:r>
          </a:p>
          <a:p>
            <a:r>
              <a:rPr lang="fr-FR" sz="1100" dirty="0"/>
              <a:t>Replenishes epidermal lipids, prevents redness and irritation</a:t>
            </a:r>
          </a:p>
          <a:p>
            <a:pPr lvl="0"/>
            <a:r>
              <a:rPr lang="fr-FR" sz="1100" dirty="0"/>
              <a:t>Omega 3 </a:t>
            </a:r>
            <a:r>
              <a:rPr lang="fr-FR" sz="1100" dirty="0">
                <a:sym typeface="Wingdings" panose="05000000000000000000" pitchFamily="2" charset="2"/>
              </a:rPr>
              <a:t> </a:t>
            </a:r>
            <a:r>
              <a:rPr lang="fr-FR" sz="1100" dirty="0"/>
              <a:t>anti-inflammatory, soothing</a:t>
            </a:r>
          </a:p>
          <a:p>
            <a:pPr lvl="0"/>
            <a:r>
              <a:rPr lang="fr-FR" sz="1100" dirty="0"/>
              <a:t>Omega 6 </a:t>
            </a:r>
            <a:r>
              <a:rPr lang="fr-FR" sz="1100" dirty="0">
                <a:sym typeface="Wingdings" panose="05000000000000000000" pitchFamily="2" charset="2"/>
              </a:rPr>
              <a:t> </a:t>
            </a:r>
            <a:r>
              <a:rPr lang="fr-FR" sz="1100" dirty="0"/>
              <a:t>softening, nourishing</a:t>
            </a:r>
          </a:p>
          <a:p>
            <a:pPr lvl="0"/>
            <a:r>
              <a:rPr lang="fr-FR" sz="1100" dirty="0"/>
              <a:t>Omega 9 </a:t>
            </a:r>
            <a:r>
              <a:rPr lang="fr-FR" sz="1100" dirty="0">
                <a:sym typeface="Wingdings" panose="05000000000000000000" pitchFamily="2" charset="2"/>
              </a:rPr>
              <a:t> </a:t>
            </a:r>
            <a:r>
              <a:rPr lang="fr-FR" sz="1100" dirty="0"/>
              <a:t>nourishing, softening</a:t>
            </a:r>
          </a:p>
          <a:p>
            <a:endParaRPr lang="fr-FR" b="1" dirty="0"/>
          </a:p>
          <a:p>
            <a:r>
              <a:rPr lang="fr-FR" b="1" dirty="0"/>
              <a:t>Silk tree extract </a:t>
            </a:r>
            <a:r>
              <a:rPr lang="fr-FR" b="1" baseline="0" dirty="0"/>
              <a:t>: </a:t>
            </a:r>
          </a:p>
          <a:p>
            <a:pPr eaLnBrk="0" fontAlgn="base" hangingPunct="0"/>
            <a:r>
              <a:rPr lang="fr-FR" sz="1100" dirty="0"/>
              <a:t>Plant extract specially developed to combat signs of fatigue thanks to its action on the detoxification processes of cellular metabolism. It combats the signs of skin fatigue caused by glycation and </a:t>
            </a:r>
            <a:r>
              <a:rPr lang="fr-FR" sz="1100" dirty="0" err="1"/>
              <a:t>glycoxidation</a:t>
            </a:r>
            <a:r>
              <a:rPr lang="fr-FR" sz="1100" dirty="0"/>
              <a:t>. </a:t>
            </a:r>
          </a:p>
          <a:p>
            <a:pPr lvl="0" eaLnBrk="0" fontAlgn="base" hangingPunct="0"/>
            <a:r>
              <a:rPr lang="fr-FR" sz="1100" dirty="0"/>
              <a:t>- Maintains the mechanical viability of cells and their optimal energy production</a:t>
            </a:r>
          </a:p>
          <a:p>
            <a:pPr lvl="0" eaLnBrk="0" fontAlgn="base" hangingPunct="0"/>
            <a:r>
              <a:rPr lang="fr-FR" sz="1100" dirty="0"/>
              <a:t>- Rebalances melatonin synthesis by fibroblasts fatigued by glycation.</a:t>
            </a:r>
          </a:p>
          <a:p>
            <a:pPr lvl="0" eaLnBrk="0" fontAlgn="base" hangingPunct="0"/>
            <a:r>
              <a:rPr lang="fr-FR" sz="1100" dirty="0"/>
              <a:t>- Elimination of cellular waste</a:t>
            </a:r>
          </a:p>
          <a:p>
            <a:endParaRPr lang="fr-FR" sz="1100" dirty="0"/>
          </a:p>
          <a:p>
            <a:r>
              <a:rPr lang="fr-FR" sz="1100" u="sng" dirty="0"/>
              <a:t>Note</a:t>
            </a:r>
            <a:r>
              <a:rPr lang="fr-FR" sz="1100" dirty="0"/>
              <a:t>: Glycation: attachment of a sugar to proteins, causing a structural rearrangement. These glycated proteins cannot be destroyed naturally by our cells' destruction systems. These products then pile up in the cells without the cells being able to get rid of them. Little by little, these substances cause the cell's metabolism to malfunction and eventually lead to its death.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28</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54467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29</a:t>
            </a:fld>
            <a:endParaRPr lang="fr-FR"/>
          </a:p>
        </p:txBody>
      </p:sp>
    </p:spTree>
    <p:extLst>
      <p:ext uri="{BB962C8B-B14F-4D97-AF65-F5344CB8AC3E}">
        <p14:creationId xmlns:p14="http://schemas.microsoft.com/office/powerpoint/2010/main" val="203125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b="1" dirty="0"/>
              <a:t>skin's circadian cycle </a:t>
            </a:r>
            <a:r>
              <a:rPr lang="fr-FR" dirty="0"/>
              <a:t>refers to all the physiological and biochemical variations undergone by the skin over a 24-hour period, in synchronisation with the internal biological clock. </a:t>
            </a:r>
          </a:p>
          <a:p>
            <a:r>
              <a:rPr lang="fr-FR" dirty="0"/>
              <a:t>This cycle is characterised by distinct phases:</a:t>
            </a:r>
          </a:p>
          <a:p>
            <a:endParaRPr lang="fr-FR" dirty="0"/>
          </a:p>
          <a:p>
            <a:pPr>
              <a:buFont typeface="Arial" panose="020B0604020202020204" pitchFamily="34" charset="0"/>
              <a:buChar char="•"/>
            </a:pPr>
            <a:r>
              <a:rPr lang="fr-FR" b="1" dirty="0"/>
              <a:t>During the day</a:t>
            </a:r>
            <a:r>
              <a:rPr lang="fr-FR" dirty="0"/>
              <a:t>, the skin adopts a protective mode: it produces more sebum to strengthen its barrier, activates defence mechanisms against external aggression (UV rays, pollution, oxidative stress) and maintains a moisture level that preserves its </a:t>
            </a:r>
            <a:r>
              <a:rPr lang="fr-FR" dirty="0" err="1"/>
              <a:t>integrity</a:t>
            </a:r>
            <a:r>
              <a:rPr lang="fr-FR" dirty="0"/>
              <a:t>.</a:t>
            </a:r>
          </a:p>
          <a:p>
            <a:pPr>
              <a:buFont typeface="Arial" panose="020B0604020202020204" pitchFamily="34" charset="0"/>
              <a:buChar char="•"/>
            </a:pPr>
            <a:endParaRPr lang="fr-FR" dirty="0"/>
          </a:p>
          <a:p>
            <a:pPr>
              <a:buFont typeface="Arial" panose="020B0604020202020204" pitchFamily="34" charset="0"/>
              <a:buChar char="•"/>
            </a:pPr>
            <a:r>
              <a:rPr lang="fr-FR" b="1" dirty="0"/>
              <a:t>At night</a:t>
            </a:r>
            <a:r>
              <a:rPr lang="fr-FR" dirty="0"/>
              <a:t>, the skin enters a phase of intense repair and regeneration. Between 11pm and 4am, cell renewal is at its peak, microcirculation intensifies to supply oxygen and nutrients, and collagen and elastin production is stimulated. Lymphatic drainage is also activated, facilitating the elimination of toxins accumulated during the </a:t>
            </a:r>
            <a:r>
              <a:rPr lang="fr-FR" dirty="0" err="1"/>
              <a:t>day</a:t>
            </a:r>
            <a:r>
              <a:rPr lang="fr-FR" dirty="0"/>
              <a:t>.</a:t>
            </a:r>
          </a:p>
          <a:p>
            <a:pPr>
              <a:buFont typeface="Arial" panose="020B0604020202020204" pitchFamily="34" charset="0"/>
              <a:buChar char="•"/>
            </a:pPr>
            <a:endParaRPr lang="fr-FR" dirty="0"/>
          </a:p>
          <a:p>
            <a:r>
              <a:rPr lang="fr-FR" dirty="0"/>
              <a:t>This cycle is regulated by internal mechanisms (notably the secretion of melatonin and other hormones) that synchronise skin functions with the alternation of day and night. Understanding the skin's circadian cycle enables us to adapt our skincare routine: for example, we should opt for protective, moisturising skincare during the day and repairing, regenerating skincare at night to maximise the effectiveness of our treatments.</a:t>
            </a:r>
          </a:p>
          <a:p>
            <a:endParaRPr lang="fr-FR" b="1" dirty="0"/>
          </a:p>
          <a:p>
            <a:r>
              <a:rPr lang="fr-FR" b="1" dirty="0"/>
              <a:t>➡️ Key message: </a:t>
            </a:r>
            <a:r>
              <a:rPr lang="fr-FR" dirty="0"/>
              <a:t>Night is the time when the skin renews itself most effectively.</a:t>
            </a: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3</a:t>
            </a:fld>
            <a:endParaRPr lang="fr-FR"/>
          </a:p>
        </p:txBody>
      </p:sp>
    </p:spTree>
    <p:extLst>
      <p:ext uri="{BB962C8B-B14F-4D97-AF65-F5344CB8AC3E}">
        <p14:creationId xmlns:p14="http://schemas.microsoft.com/office/powerpoint/2010/main" val="86386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30</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46385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b="1" dirty="0"/>
              <a:t>Melanogenesis </a:t>
            </a:r>
            <a:r>
              <a:rPr lang="fr-FR" dirty="0"/>
              <a:t>is the biological process by which melanin, the pigment responsible for skin, hair and eye colour, is produced. This process is essential for understanding how our skin reacts to the sun and why some people have lighter or darker skin than others. Here is a simplified explanation of melanogenesis aimed at an audience of </a:t>
            </a:r>
            <a:r>
              <a:rPr lang="fr-FR" dirty="0" err="1"/>
              <a:t>beauticians</a:t>
            </a:r>
            <a:r>
              <a:rPr lang="fr-FR" dirty="0"/>
              <a:t>.</a:t>
            </a:r>
          </a:p>
          <a:p>
            <a:endParaRPr lang="fr-FR" dirty="0"/>
          </a:p>
          <a:p>
            <a:r>
              <a:rPr lang="fr-FR" b="1" dirty="0"/>
              <a:t>1. The role of melanin</a:t>
            </a:r>
          </a:p>
          <a:p>
            <a:r>
              <a:rPr lang="fr-FR" b="1" dirty="0"/>
              <a:t>Melanin </a:t>
            </a:r>
            <a:r>
              <a:rPr lang="fr-FR" dirty="0"/>
              <a:t>is a natural pigment produced by specialised cells called </a:t>
            </a:r>
            <a:r>
              <a:rPr lang="fr-FR" b="1" dirty="0"/>
              <a:t>melanocytes</a:t>
            </a:r>
            <a:r>
              <a:rPr lang="fr-FR" dirty="0"/>
              <a:t>, which are found mainly in the epidermis, the outer layer of the skin. There are two main types of melanin:</a:t>
            </a:r>
          </a:p>
          <a:p>
            <a:pPr>
              <a:buFont typeface="Arial" panose="020B0604020202020204" pitchFamily="34" charset="0"/>
              <a:buChar char="•"/>
            </a:pPr>
            <a:r>
              <a:rPr lang="fr-FR" b="1" dirty="0"/>
              <a:t>Eumelanin </a:t>
            </a:r>
            <a:r>
              <a:rPr lang="fr-FR" dirty="0"/>
              <a:t>(black or brown), which is responsible for the darker colours of skin and hair.</a:t>
            </a:r>
          </a:p>
          <a:p>
            <a:pPr>
              <a:buFont typeface="Arial" panose="020B0604020202020204" pitchFamily="34" charset="0"/>
              <a:buChar char="•"/>
            </a:pPr>
            <a:r>
              <a:rPr lang="fr-FR" b="1" dirty="0" err="1"/>
              <a:t>Pheomelanin </a:t>
            </a:r>
            <a:r>
              <a:rPr lang="fr-FR" dirty="0"/>
              <a:t>(yellow or red), which gives skin, hair and eyes lighter or reddish tones.</a:t>
            </a:r>
          </a:p>
          <a:p>
            <a:r>
              <a:rPr lang="fr-FR" dirty="0"/>
              <a:t>The amount and type of melanin produced determines the colour of an individual's skin. The more melanin produced, the </a:t>
            </a:r>
            <a:r>
              <a:rPr lang="fr-FR" dirty="0" err="1"/>
              <a:t>darker</a:t>
            </a:r>
            <a:r>
              <a:rPr lang="fr-FR" dirty="0"/>
              <a:t> the skin.</a:t>
            </a:r>
          </a:p>
          <a:p>
            <a:endParaRPr lang="fr-FR" dirty="0"/>
          </a:p>
          <a:p>
            <a:r>
              <a:rPr lang="fr-FR" b="1" dirty="0"/>
              <a:t>2. The melanogenesis process</a:t>
            </a:r>
          </a:p>
          <a:p>
            <a:r>
              <a:rPr lang="fr-FR" dirty="0"/>
              <a:t>Melanogenesis takes place in several stages:</a:t>
            </a:r>
          </a:p>
          <a:p>
            <a:pPr marL="171450" indent="-171450">
              <a:buFont typeface="Arial" panose="020B0604020202020204" pitchFamily="34" charset="0"/>
              <a:buChar char="•"/>
            </a:pPr>
            <a:r>
              <a:rPr lang="fr-FR" b="1" dirty="0"/>
              <a:t>Stimulation of melanocytes</a:t>
            </a:r>
            <a:r>
              <a:rPr lang="fr-FR" dirty="0"/>
              <a:t>: When a person is exposed to the sun, UV (ultraviolet) rays cause damage to skin cells. In response, the body activates melanocytes to produce melanin. This is known as the </a:t>
            </a:r>
            <a:r>
              <a:rPr lang="fr-FR" b="1" dirty="0"/>
              <a:t>tanning reaction</a:t>
            </a:r>
            <a:r>
              <a:rPr lang="fr-FR" dirty="0"/>
              <a:t>.</a:t>
            </a:r>
          </a:p>
          <a:p>
            <a:pPr marL="171450" indent="-171450">
              <a:buFont typeface="Arial" panose="020B0604020202020204" pitchFamily="34" charset="0"/>
              <a:buChar char="•"/>
            </a:pPr>
            <a:r>
              <a:rPr lang="fr-FR" b="1" dirty="0"/>
              <a:t>Melanin synthesis</a:t>
            </a:r>
            <a:r>
              <a:rPr lang="fr-FR" dirty="0"/>
              <a:t>: After being stimulated, melanocytes convert an amino acid called </a:t>
            </a:r>
            <a:r>
              <a:rPr lang="fr-FR" b="1" dirty="0"/>
              <a:t>tyrosine </a:t>
            </a:r>
            <a:r>
              <a:rPr lang="fr-FR" dirty="0"/>
              <a:t>into </a:t>
            </a:r>
            <a:r>
              <a:rPr lang="fr-FR" b="1" dirty="0"/>
              <a:t>melanin</a:t>
            </a:r>
            <a:r>
              <a:rPr lang="fr-FR" dirty="0"/>
              <a:t>. This conversion is carried out by an enzyme called </a:t>
            </a:r>
            <a:r>
              <a:rPr lang="fr-FR" b="1" dirty="0"/>
              <a:t>tyrosinase</a:t>
            </a:r>
            <a:r>
              <a:rPr lang="fr-FR" dirty="0"/>
              <a:t>. Tyrosinase is therefore essential for melanin production.</a:t>
            </a:r>
          </a:p>
          <a:p>
            <a:pPr marL="171450" indent="-171450">
              <a:buFont typeface="Arial" panose="020B0604020202020204" pitchFamily="34" charset="0"/>
              <a:buChar char="•"/>
            </a:pPr>
            <a:r>
              <a:rPr lang="fr-FR" b="1" dirty="0"/>
              <a:t>Melanin transport</a:t>
            </a:r>
            <a:r>
              <a:rPr lang="fr-FR" dirty="0"/>
              <a:t>: Once produced, melanin is transferred to skin cells called </a:t>
            </a:r>
            <a:r>
              <a:rPr lang="fr-FR" b="1" dirty="0"/>
              <a:t>keratinocytes</a:t>
            </a:r>
            <a:r>
              <a:rPr lang="fr-FR" dirty="0"/>
              <a:t>, which are responsible for protecting and regenerating the skin.</a:t>
            </a:r>
          </a:p>
          <a:p>
            <a:pPr marL="171450" indent="-171450">
              <a:buFont typeface="Arial" panose="020B0604020202020204" pitchFamily="34" charset="0"/>
              <a:buChar char="•"/>
            </a:pPr>
            <a:r>
              <a:rPr lang="fr-FR" b="1" dirty="0"/>
              <a:t>Protection and colour</a:t>
            </a:r>
            <a:r>
              <a:rPr lang="fr-FR" dirty="0"/>
              <a:t>: Melanocytes disperse melanin into the superficial layers of the skin, where it absorbs UV rays and protects skin cells from sun damage. The skin then takes on a darker colour (bronze) due to the increased concentration of </a:t>
            </a:r>
            <a:r>
              <a:rPr lang="fr-FR" dirty="0" err="1"/>
              <a:t>melanin</a:t>
            </a:r>
            <a:r>
              <a:rPr lang="fr-FR" dirty="0"/>
              <a:t>.</a:t>
            </a:r>
          </a:p>
          <a:p>
            <a:pPr>
              <a:buFont typeface="+mj-lt"/>
              <a:buNone/>
            </a:pPr>
            <a:endParaRPr lang="fr-FR" dirty="0"/>
          </a:p>
          <a:p>
            <a:r>
              <a:rPr lang="fr-FR" b="1" dirty="0"/>
              <a:t>3. Factors influencing melanogenesis</a:t>
            </a:r>
          </a:p>
          <a:p>
            <a:r>
              <a:rPr lang="fr-FR" dirty="0"/>
              <a:t>Several factors can influence melanin production:</a:t>
            </a:r>
          </a:p>
          <a:p>
            <a:pPr>
              <a:buFont typeface="Arial" panose="020B0604020202020204" pitchFamily="34" charset="0"/>
              <a:buChar char="•"/>
            </a:pPr>
            <a:r>
              <a:rPr lang="fr-FR" b="1" dirty="0"/>
              <a:t>UV rays</a:t>
            </a:r>
            <a:r>
              <a:rPr lang="fr-FR" dirty="0"/>
              <a:t>: The sun's ultraviolet rays directly stimulate melanocytes to produce melanin. This is why tanned skin is a response to sun exposure.</a:t>
            </a:r>
          </a:p>
          <a:p>
            <a:pPr>
              <a:buFont typeface="Arial" panose="020B0604020202020204" pitchFamily="34" charset="0"/>
              <a:buChar char="•"/>
            </a:pPr>
            <a:r>
              <a:rPr lang="fr-FR" b="1" dirty="0"/>
              <a:t>Heredity</a:t>
            </a:r>
            <a:r>
              <a:rPr lang="fr-FR" dirty="0"/>
              <a:t>: Genetics play a key role in the amount of melanin produced and skin colour. Some people naturally have more melanin than others.</a:t>
            </a:r>
          </a:p>
          <a:p>
            <a:pPr>
              <a:buFont typeface="Arial" panose="020B0604020202020204" pitchFamily="34" charset="0"/>
              <a:buChar char="•"/>
            </a:pPr>
            <a:r>
              <a:rPr lang="fr-FR" b="1" dirty="0"/>
              <a:t>Hormones</a:t>
            </a:r>
            <a:r>
              <a:rPr lang="fr-FR" dirty="0"/>
              <a:t>: Certain hormones, such as those produced during pregnancy (for example, in the case of the pregnancy mask) or under the effect of hormonal contraceptives, can affect melanin production.</a:t>
            </a:r>
          </a:p>
          <a:p>
            <a:pPr>
              <a:buFont typeface="Arial" panose="020B0604020202020204" pitchFamily="34" charset="0"/>
              <a:buChar char="•"/>
            </a:pPr>
            <a:r>
              <a:rPr lang="fr-FR" b="1" dirty="0"/>
              <a:t>Age</a:t>
            </a:r>
            <a:r>
              <a:rPr lang="fr-FR" dirty="0"/>
              <a:t>: With age, melanin production can decrease, sometimes leading to the appearance of grey or white hair.</a:t>
            </a:r>
          </a:p>
          <a:p>
            <a:pPr>
              <a:buFont typeface="Arial" panose="020B0604020202020204" pitchFamily="34" charset="0"/>
              <a:buChar char="•"/>
            </a:pPr>
            <a:r>
              <a:rPr lang="fr-FR" b="1" dirty="0"/>
              <a:t>Nutrition</a:t>
            </a:r>
            <a:r>
              <a:rPr lang="fr-FR" dirty="0"/>
              <a:t>: A diet rich in antioxidants and vitamins (such as vitamin C and vitamin E) can support melanocyte health and promote balanced melanin production.</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31</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84984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32</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52979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33</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63175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34</a:t>
            </a:fld>
            <a:endParaRPr lang="fr-FR"/>
          </a:p>
        </p:txBody>
      </p:sp>
    </p:spTree>
    <p:extLst>
      <p:ext uri="{BB962C8B-B14F-4D97-AF65-F5344CB8AC3E}">
        <p14:creationId xmlns:p14="http://schemas.microsoft.com/office/powerpoint/2010/main" val="2276718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35</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73424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36</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25260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9175" indent="-349175" algn="just">
              <a:buFont typeface="KyivType Sans2" panose="00000500000000000000" pitchFamily="50" charset="0"/>
              <a:buChar char="-"/>
            </a:pP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Native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Sacred</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Lotus plant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cells</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obtained</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in France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through</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u="sng"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biotechnology</a:t>
            </a:r>
            <a:r>
              <a:rPr lang="fr-FR" sz="1100" b="1" u="sng" kern="1800" dirty="0">
                <a:solidFill>
                  <a:srgbClr val="222222"/>
                </a:solidFill>
                <a:latin typeface="Arial" panose="020B0604020202020204" pitchFamily="34" charset="0"/>
                <a:ea typeface="Roboto Light" panose="02000000000000000000" pitchFamily="2" charset="0"/>
                <a:cs typeface="Arial" panose="020B0604020202020204" pitchFamily="34" charset="0"/>
              </a:rPr>
              <a:t>)</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465567" algn="just"/>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A fragile,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sacred</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plant, the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Lotus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is</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symbol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divine beauty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purity</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Widely</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used</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in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Ayurvedic</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medicine</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for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rebalancing</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properties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helps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combat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sleep</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disorders</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and regain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inner</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b="1"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strength</a:t>
            </a:r>
            <a:r>
              <a:rPr lang="fr-FR" sz="1100" b="1" kern="1800" dirty="0">
                <a:solidFill>
                  <a:srgbClr val="222222"/>
                </a:solidFill>
                <a:latin typeface="Arial" panose="020B0604020202020204" pitchFamily="34" charset="0"/>
                <a:ea typeface="Roboto Light" panose="02000000000000000000" pitchFamily="2" charset="0"/>
                <a:cs typeface="Arial" panose="020B0604020202020204" pitchFamily="34" charset="0"/>
              </a:rPr>
              <a: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Native Lotus plant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cells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have been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shown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to have an anti-stress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effect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on the skin, acting on 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synthesis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several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neurotransmitters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Boosts expression of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melatonin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powerful</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antioxidant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molecule</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known</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for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its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positive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effect</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on relaxation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sleep</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by +55%.</a:t>
            </a:r>
            <a:endParaRPr lang="fr-FR" sz="1100" dirty="0">
              <a:latin typeface="Arial" panose="020B0604020202020204" pitchFamily="34" charset="0"/>
              <a:ea typeface="Roboto Light" panose="02000000000000000000" pitchFamily="2" charset="0"/>
              <a:cs typeface="Arial" panose="020B0604020202020204" pitchFamily="34" charset="0"/>
            </a:endParaRPr>
          </a:p>
          <a:p>
            <a:pPr marL="1163917" lvl="2" indent="-232783" algn="just">
              <a:buFont typeface="Wingdings" panose="05000000000000000000" pitchFamily="2" charset="2"/>
              <a:buChar char=""/>
            </a:pP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Reduces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the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synthesis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Substance P and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Interleukins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(-20 to -24%),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which</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are </a:t>
            </a:r>
            <a:r>
              <a:rPr lang="fr-FR" sz="1100" kern="1800" dirty="0" err="1">
                <a:solidFill>
                  <a:srgbClr val="222222"/>
                </a:solidFill>
                <a:latin typeface="Arial" panose="020B0604020202020204" pitchFamily="34" charset="0"/>
                <a:ea typeface="Roboto Light" panose="02000000000000000000" pitchFamily="2" charset="0"/>
                <a:cs typeface="Arial" panose="020B0604020202020204" pitchFamily="34" charset="0"/>
              </a:rPr>
              <a:t>mediators</a:t>
            </a:r>
            <a:r>
              <a:rPr lang="fr-FR" sz="1100" kern="1800" dirty="0">
                <a:solidFill>
                  <a:srgbClr val="222222"/>
                </a:solidFill>
                <a:latin typeface="Arial" panose="020B0604020202020204" pitchFamily="34" charset="0"/>
                <a:ea typeface="Roboto Light" panose="02000000000000000000" pitchFamily="2" charset="0"/>
                <a:cs typeface="Arial" panose="020B0604020202020204" pitchFamily="34" charset="0"/>
              </a:rPr>
              <a:t> of inflammation. </a:t>
            </a:r>
            <a:endParaRPr lang="fr-FR" sz="1100" dirty="0">
              <a:latin typeface="Arial" panose="020B0604020202020204" pitchFamily="34" charset="0"/>
              <a:ea typeface="Roboto Light" panose="02000000000000000000" pitchFamily="2" charset="0"/>
              <a:cs typeface="Arial" panose="020B0604020202020204" pitchFamily="34" charset="0"/>
            </a:endParaRPr>
          </a:p>
          <a:p>
            <a:r>
              <a:rPr lang="fr-FR" sz="900" b="1" i="1" dirty="0" err="1">
                <a:latin typeface="Arial" panose="020B0604020202020204" pitchFamily="34" charset="0"/>
                <a:ea typeface="Roboto Light" panose="02000000000000000000" pitchFamily="2" charset="0"/>
                <a:cs typeface="Arial" panose="020B0604020202020204" pitchFamily="34" charset="0"/>
              </a:rPr>
              <a:t>Through</a:t>
            </a:r>
            <a:r>
              <a:rPr lang="fr-FR" sz="900" b="1" i="1" dirty="0">
                <a:latin typeface="Arial" panose="020B0604020202020204" pitchFamily="34" charset="0"/>
                <a:ea typeface="Roboto Light" panose="02000000000000000000" pitchFamily="2" charset="0"/>
                <a:cs typeface="Arial" panose="020B0604020202020204" pitchFamily="34" charset="0"/>
              </a:rPr>
              <a:t> </a:t>
            </a:r>
            <a:r>
              <a:rPr lang="fr-FR" sz="900" b="1" i="1" dirty="0" err="1">
                <a:latin typeface="Arial" panose="020B0604020202020204" pitchFamily="34" charset="0"/>
                <a:ea typeface="Roboto Light" panose="02000000000000000000" pitchFamily="2" charset="0"/>
                <a:cs typeface="Arial" panose="020B0604020202020204" pitchFamily="34" charset="0"/>
              </a:rPr>
              <a:t>these</a:t>
            </a:r>
            <a:r>
              <a:rPr lang="fr-FR" sz="900" b="1" i="1" dirty="0">
                <a:latin typeface="Arial" panose="020B0604020202020204" pitchFamily="34" charset="0"/>
                <a:ea typeface="Roboto Light" panose="02000000000000000000" pitchFamily="2" charset="0"/>
                <a:cs typeface="Arial" panose="020B0604020202020204" pitchFamily="34" charset="0"/>
              </a:rPr>
              <a:t> actions, </a:t>
            </a:r>
            <a:r>
              <a:rPr lang="fr-FR" sz="900" b="1" i="1" dirty="0" err="1">
                <a:latin typeface="Arial" panose="020B0604020202020204" pitchFamily="34" charset="0"/>
                <a:ea typeface="Roboto Light" panose="02000000000000000000" pitchFamily="2" charset="0"/>
                <a:cs typeface="Arial" panose="020B0604020202020204" pitchFamily="34" charset="0"/>
              </a:rPr>
              <a:t>Sacred</a:t>
            </a:r>
            <a:r>
              <a:rPr lang="fr-FR" sz="900" b="1" i="1" dirty="0">
                <a:latin typeface="Arial" panose="020B0604020202020204" pitchFamily="34" charset="0"/>
                <a:ea typeface="Roboto Light" panose="02000000000000000000" pitchFamily="2" charset="0"/>
                <a:cs typeface="Arial" panose="020B0604020202020204" pitchFamily="34" charset="0"/>
              </a:rPr>
              <a:t> Lotus native plant </a:t>
            </a:r>
            <a:r>
              <a:rPr lang="fr-FR" sz="900" b="1" i="1" dirty="0" err="1">
                <a:latin typeface="Arial" panose="020B0604020202020204" pitchFamily="34" charset="0"/>
                <a:ea typeface="Roboto Light" panose="02000000000000000000" pitchFamily="2" charset="0"/>
                <a:cs typeface="Arial" panose="020B0604020202020204" pitchFamily="34" charset="0"/>
              </a:rPr>
              <a:t>cells</a:t>
            </a:r>
            <a:r>
              <a:rPr lang="fr-FR" sz="900" b="1" i="1" dirty="0">
                <a:latin typeface="Arial" panose="020B0604020202020204" pitchFamily="34" charset="0"/>
                <a:ea typeface="Roboto Light" panose="02000000000000000000" pitchFamily="2" charset="0"/>
                <a:cs typeface="Arial" panose="020B0604020202020204" pitchFamily="34" charset="0"/>
              </a:rPr>
              <a:t> de-stress, </a:t>
            </a:r>
            <a:r>
              <a:rPr lang="fr-FR" sz="900" b="1" i="1" dirty="0" err="1">
                <a:latin typeface="Arial" panose="020B0604020202020204" pitchFamily="34" charset="0"/>
                <a:ea typeface="Roboto Light" panose="02000000000000000000" pitchFamily="2" charset="0"/>
                <a:cs typeface="Arial" panose="020B0604020202020204" pitchFamily="34" charset="0"/>
              </a:rPr>
              <a:t>calm</a:t>
            </a:r>
            <a:r>
              <a:rPr lang="fr-FR" sz="900" b="1" i="1" dirty="0">
                <a:latin typeface="Arial" panose="020B0604020202020204" pitchFamily="34" charset="0"/>
                <a:ea typeface="Roboto Light" panose="02000000000000000000" pitchFamily="2" charset="0"/>
                <a:cs typeface="Arial" panose="020B0604020202020204" pitchFamily="34" charset="0"/>
              </a:rPr>
              <a:t> the skin and help </a:t>
            </a:r>
            <a:r>
              <a:rPr lang="fr-FR" sz="900" b="1" i="1" dirty="0" err="1">
                <a:latin typeface="Arial" panose="020B0604020202020204" pitchFamily="34" charset="0"/>
                <a:ea typeface="Roboto Light" panose="02000000000000000000" pitchFamily="2" charset="0"/>
                <a:cs typeface="Arial" panose="020B0604020202020204" pitchFamily="34" charset="0"/>
              </a:rPr>
              <a:t>reduce</a:t>
            </a:r>
            <a:r>
              <a:rPr lang="fr-FR" sz="900" b="1" i="1" dirty="0">
                <a:latin typeface="Arial" panose="020B0604020202020204" pitchFamily="34" charset="0"/>
                <a:ea typeface="Roboto Light" panose="02000000000000000000" pitchFamily="2" charset="0"/>
                <a:cs typeface="Arial" panose="020B0604020202020204" pitchFamily="34" charset="0"/>
              </a:rPr>
              <a:t> feelings of irritation.</a:t>
            </a:r>
          </a:p>
          <a:p>
            <a:endParaRPr lang="fr-FR" sz="1050" i="1" dirty="0">
              <a:solidFill>
                <a:srgbClr val="000000"/>
              </a:solidFill>
              <a:ea typeface="Roboto Light" panose="02000000000000000000" pitchFamily="2" charset="0"/>
              <a:cs typeface="Arial" panose="020B0604020202020204" pitchFamily="34" charset="0"/>
            </a:endParaRPr>
          </a:p>
          <a:p>
            <a:pPr>
              <a:spcBef>
                <a:spcPts val="815"/>
              </a:spcBef>
            </a:pPr>
            <a:endParaRPr lang="fr-FR" sz="1050" b="1" u="sng" dirty="0">
              <a:ln>
                <a:noFill/>
              </a:ln>
              <a:solidFill>
                <a:srgbClr val="000000"/>
              </a:solidFill>
              <a:effectLst/>
              <a:latin typeface="Calibri" panose="020F0502020204030204" pitchFamily="34" charset="0"/>
              <a:ea typeface="Arial Unicode MS"/>
              <a:cs typeface="Arial Unicode MS"/>
            </a:endParaRPr>
          </a:p>
          <a:p>
            <a:pPr marL="349175" indent="-349175" algn="just">
              <a:buFont typeface="KyivType Sans2" panose="00000500000000000000" pitchFamily="50" charset="0"/>
              <a:buChar char="-"/>
            </a:pPr>
            <a:r>
              <a:rPr lang="fr-FR" sz="1050" b="1" u="sng"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a:t>
            </a:r>
            <a:r>
              <a:rPr lang="fr-FR" sz="1050" b="1" u="sng"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Reishi </a:t>
            </a:r>
            <a:r>
              <a:rPr lang="fr-FR" sz="1050" b="1" u="sng"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extract</a:t>
            </a:r>
            <a:r>
              <a:rPr lang="fr-FR" sz="1050" b="1" u="sng"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t>
            </a:r>
            <a:endParaRPr lang="fr-FR"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465567" algn="just"/>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Reishi</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or "long-life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mushroom</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has been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used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in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traditional</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Chinese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medicine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therapeutic</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virtues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over 2,000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years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Renowned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adaptogenic</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power,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contains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150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antioxidants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and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nutrients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polyphenols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triterpenes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 composition close to perfection,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which</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explains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this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mushroom</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also</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widely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used</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in nutrition. </a:t>
            </a:r>
            <a:endParaRPr lang="fr-FR" sz="1050" dirty="0">
              <a:effectLst/>
              <a:latin typeface="Times New Roman" panose="02020603050405020304" pitchFamily="18" charset="0"/>
              <a:ea typeface="Times New Roman" panose="02020603050405020304" pitchFamily="18" charset="0"/>
            </a:endParaRPr>
          </a:p>
          <a:p>
            <a:pPr marL="465567" algn="just"/>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many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qualities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help to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maintain</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good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health</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while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eliminating</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energy</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blockages</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responsible</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for </a:t>
            </a:r>
            <a:r>
              <a:rPr lang="fr-FR" sz="1050"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insomnia</a:t>
            </a:r>
            <a:r>
              <a:rPr lang="fr-FR" sz="1050"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It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helps</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the skin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adapt</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to stress and fatigue.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Antioxidant</a:t>
            </a:r>
            <a:r>
              <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 / </a:t>
            </a:r>
            <a:r>
              <a:rPr lang="fr-FR" sz="1050" b="1" kern="1800" dirty="0" err="1">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rPr>
              <a:t>Moisturizing</a:t>
            </a:r>
            <a:endPar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endParaRPr>
          </a:p>
          <a:p>
            <a:pPr marL="465567" algn="just"/>
            <a:endPar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endParaRPr>
          </a:p>
          <a:p>
            <a:pPr marL="465567" algn="just"/>
            <a:endPar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050" b="0" u="none" dirty="0">
                <a:ea typeface="Roboto Light" panose="02000000000000000000" pitchFamily="2" charset="0"/>
                <a:cs typeface="Arial" panose="020B0604020202020204" pitchFamily="34" charset="0"/>
              </a:rPr>
              <a:t>30% organic plant oils of hemp and Inca </a:t>
            </a:r>
            <a:r>
              <a:rPr lang="en-US" sz="1050" b="0" u="none" dirty="0" err="1">
                <a:ea typeface="Roboto Light" panose="02000000000000000000" pitchFamily="2" charset="0"/>
                <a:cs typeface="Arial" panose="020B0604020202020204" pitchFamily="34" charset="0"/>
              </a:rPr>
              <a:t>Inchi</a:t>
            </a:r>
            <a:r>
              <a:rPr lang="en-US" sz="1050" b="0" u="none" dirty="0">
                <a:ea typeface="Roboto Light" panose="02000000000000000000" pitchFamily="2" charset="0"/>
                <a:cs typeface="Arial" panose="020B0604020202020204" pitchFamily="34" charset="0"/>
              </a:rPr>
              <a:t>, rich in omegas 3 and 6 and vitamins (A, E, B), to help rebalance skin disorders, whatever the skin type </a:t>
            </a:r>
          </a:p>
          <a:p>
            <a:pPr marL="285750" indent="-285750">
              <a:buFont typeface="Arial" panose="020B0604020202020204" pitchFamily="34" charset="0"/>
              <a:buChar char="•"/>
            </a:pPr>
            <a:r>
              <a:rPr lang="en-US" sz="1050" b="0" u="none" dirty="0">
                <a:ea typeface="Roboto Light" panose="02000000000000000000" pitchFamily="2" charset="0"/>
                <a:cs typeface="Arial" panose="020B0604020202020204" pitchFamily="34" charset="0"/>
              </a:rPr>
              <a:t>Essential oils of lavender, chamomile and neroli for a relaxing, soothing effect, ideal before bedtime. Invites relaxation and promotes sleep for an intense, regenerating night of recuperation.</a:t>
            </a:r>
          </a:p>
          <a:p>
            <a:pPr marL="285750" indent="-285750">
              <a:buFont typeface="Arial" panose="020B0604020202020204" pitchFamily="34" charset="0"/>
              <a:buChar char="•"/>
            </a:pPr>
            <a:r>
              <a:rPr lang="en-US" sz="1050" b="0" u="none" dirty="0">
                <a:ea typeface="Roboto Light" panose="02000000000000000000" pitchFamily="2" charset="0"/>
                <a:cs typeface="Arial" panose="020B0604020202020204" pitchFamily="34" charset="0"/>
              </a:rPr>
              <a:t>And, of course, the brand's signature Quintessence </a:t>
            </a:r>
            <a:r>
              <a:rPr lang="en-US" sz="1050" b="0" u="none" dirty="0" err="1">
                <a:ea typeface="Roboto Light" panose="02000000000000000000" pitchFamily="2" charset="0"/>
                <a:cs typeface="Arial" panose="020B0604020202020204" pitchFamily="34" charset="0"/>
              </a:rPr>
              <a:t>Yon-Ka</a:t>
            </a:r>
            <a:r>
              <a:rPr lang="en-US" sz="1050" b="0" u="none" dirty="0">
                <a:ea typeface="Roboto Light" panose="02000000000000000000" pitchFamily="2" charset="0"/>
                <a:cs typeface="Arial" panose="020B0604020202020204" pitchFamily="34" charset="0"/>
              </a:rPr>
              <a:t>, which enhances the formula.</a:t>
            </a:r>
            <a:endParaRPr lang="fr-FR" sz="1050" b="1" kern="1800" dirty="0">
              <a:solidFill>
                <a:srgbClr val="222222"/>
              </a:solidFill>
              <a:effectLst/>
              <a:latin typeface="KyivType Sans2" panose="00000500000000000000" pitchFamily="50" charset="0"/>
              <a:ea typeface="Times New Roman" panose="02020603050405020304" pitchFamily="18" charset="0"/>
              <a:cs typeface="Arial" panose="020B0604020202020204" pitchFamily="34" charset="0"/>
            </a:endParaRPr>
          </a:p>
          <a:p>
            <a:endParaRPr lang="fr-FR" sz="1000" dirty="0">
              <a:latin typeface="Arial" panose="020B0604020202020204" pitchFamily="34" charset="0"/>
              <a:ea typeface="Roboto Light" panose="02000000000000000000" pitchFamily="2"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37</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1592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kern="100" dirty="0">
                <a:effectLst/>
                <a:latin typeface="Calibri" panose="020F0502020204030204" pitchFamily="34" charset="0"/>
                <a:ea typeface="Calibri" panose="020F0502020204030204" pitchFamily="34" charset="0"/>
                <a:cs typeface="Times New Roman" panose="02020603050405020304" pitchFamily="18" charset="0"/>
              </a:rPr>
              <a:t>Extraction </a:t>
            </a:r>
            <a:r>
              <a:rPr lang="fr-FR" b="1" u="sng"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fr-FR" b="1" u="sng" kern="100" dirty="0">
                <a:effectLst/>
                <a:latin typeface="Calibri" panose="020F0502020204030204" pitchFamily="34" charset="0"/>
                <a:ea typeface="Calibri" panose="020F0502020204030204" pitchFamily="34" charset="0"/>
                <a:cs typeface="Times New Roman" panose="02020603050405020304" pitchFamily="18" charset="0"/>
              </a:rPr>
              <a:t> </a:t>
            </a:r>
            <a:r>
              <a:rPr lang="fr-FR" b="1" u="sng" kern="100" dirty="0" err="1">
                <a:effectLst/>
                <a:latin typeface="Calibri" panose="020F0502020204030204" pitchFamily="34" charset="0"/>
                <a:ea typeface="Calibri" panose="020F0502020204030204" pitchFamily="34" charset="0"/>
                <a:cs typeface="Times New Roman" panose="02020603050405020304" pitchFamily="18" charset="0"/>
              </a:rPr>
              <a:t>supercritical</a:t>
            </a:r>
            <a:r>
              <a:rPr lang="fr-FR" b="1" u="sng" kern="100" dirty="0">
                <a:effectLst/>
                <a:latin typeface="Calibri" panose="020F0502020204030204" pitchFamily="34" charset="0"/>
                <a:ea typeface="Calibri" panose="020F0502020204030204" pitchFamily="34" charset="0"/>
                <a:cs typeface="Times New Roman" panose="02020603050405020304" pitchFamily="18" charset="0"/>
              </a:rPr>
              <a:t> CO </a:t>
            </a:r>
            <a:r>
              <a:rPr lang="fr-FR" b="1" u="sng" kern="100" baseline="-25000" dirty="0">
                <a:effectLst/>
                <a:latin typeface="Calibri" panose="020F0502020204030204" pitchFamily="34" charset="0"/>
                <a:ea typeface="Calibri" panose="020F0502020204030204" pitchFamily="34" charset="0"/>
                <a:cs typeface="Times New Roman" panose="02020603050405020304" pitchFamily="18" charset="0"/>
              </a:rPr>
              <a:t>2</a:t>
            </a: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kern="100" dirty="0" err="1">
                <a:effectLst/>
                <a:latin typeface="Calibri" panose="020F0502020204030204" pitchFamily="34" charset="0"/>
                <a:ea typeface="Calibri" panose="020F0502020204030204" pitchFamily="34" charset="0"/>
                <a:cs typeface="Times New Roman" panose="02020603050405020304" pitchFamily="18" charset="0"/>
              </a:rPr>
              <a:t>It's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Greenscience</a:t>
            </a:r>
            <a:r>
              <a:rPr lang="fr-FR" kern="100" dirty="0">
                <a:effectLst/>
                <a:latin typeface="Calibri" panose="020F0502020204030204" pitchFamily="34" charset="0"/>
                <a:ea typeface="Calibri" panose="020F0502020204030204" pitchFamily="34" charset="0"/>
                <a:cs typeface="Times New Roman" panose="02020603050405020304" pitchFamily="18" charset="0"/>
              </a:rPr>
              <a:t> extraction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method</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Although</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it</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expensive</a:t>
            </a:r>
            <a:r>
              <a:rPr lang="fr-FR" kern="100" dirty="0">
                <a:effectLst/>
                <a:latin typeface="Calibri" panose="020F0502020204030204" pitchFamily="34" charset="0"/>
                <a:ea typeface="Calibri" panose="020F0502020204030204" pitchFamily="34" charset="0"/>
                <a:cs typeface="Times New Roman" panose="02020603050405020304" pitchFamily="18" charset="0"/>
              </a:rPr>
              <a:t> and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complex</a:t>
            </a:r>
            <a:r>
              <a:rPr lang="fr-FR" kern="100" dirty="0">
                <a:effectLst/>
                <a:latin typeface="Calibri" panose="020F0502020204030204" pitchFamily="34" charset="0"/>
                <a:ea typeface="Calibri" panose="020F0502020204030204" pitchFamily="34" charset="0"/>
                <a:cs typeface="Times New Roman" panose="02020603050405020304" pitchFamily="18" charset="0"/>
              </a:rPr>
              <a:t> to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implement</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it</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very</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interesting</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because</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it</a:t>
            </a:r>
            <a:r>
              <a:rPr lang="fr-FR" kern="100" dirty="0">
                <a:effectLst/>
                <a:latin typeface="Calibri" panose="020F0502020204030204" pitchFamily="34" charset="0"/>
                <a:ea typeface="Calibri" panose="020F0502020204030204" pitchFamily="34" charset="0"/>
                <a:cs typeface="Times New Roman" panose="02020603050405020304" pitchFamily="18" charset="0"/>
              </a:rPr>
              <a:t> combines a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number</a:t>
            </a:r>
            <a:r>
              <a:rPr lang="fr-FR" kern="100" dirty="0">
                <a:effectLst/>
                <a:latin typeface="Calibri" panose="020F0502020204030204" pitchFamily="34" charset="0"/>
                <a:ea typeface="Calibri" panose="020F0502020204030204" pitchFamily="34" charset="0"/>
                <a:cs typeface="Times New Roman" panose="02020603050405020304" pitchFamily="18" charset="0"/>
              </a:rPr>
              <a:t> of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advantages</a:t>
            </a:r>
            <a:r>
              <a:rPr lang="fr-FR" kern="100" dirty="0">
                <a:effectLst/>
                <a:latin typeface="Calibri" panose="020F0502020204030204" pitchFamily="34" charset="0"/>
                <a:ea typeface="Calibri" panose="020F0502020204030204" pitchFamily="34" charset="0"/>
                <a:cs typeface="Times New Roman" panose="02020603050405020304" pitchFamily="18" charset="0"/>
              </a:rPr>
              <a:t>:</a:t>
            </a:r>
          </a:p>
          <a:p>
            <a:pPr marL="349175" indent="-34917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An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ecological</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method</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does</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not use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chemical</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solvents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fr-FR" kern="100" dirty="0">
                <a:effectLst/>
                <a:latin typeface="Calibri" panose="020F0502020204030204" pitchFamily="34" charset="0"/>
                <a:ea typeface="Calibri" panose="020F0502020204030204" pitchFamily="34" charset="0"/>
                <a:cs typeface="Times New Roman" panose="02020603050405020304" pitchFamily="18" charset="0"/>
              </a:rPr>
              <a:t> are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aggressive</a:t>
            </a:r>
            <a:r>
              <a:rPr lang="fr-FR" kern="100" dirty="0">
                <a:effectLst/>
                <a:latin typeface="Calibri" panose="020F0502020204030204" pitchFamily="34" charset="0"/>
                <a:ea typeface="Calibri" panose="020F0502020204030204" pitchFamily="34" charset="0"/>
                <a:cs typeface="Times New Roman" panose="02020603050405020304" pitchFamily="18" charset="0"/>
              </a:rPr>
              <a:t> and/or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harmful</a:t>
            </a:r>
            <a:r>
              <a:rPr lang="fr-FR" kern="100" dirty="0">
                <a:effectLst/>
                <a:latin typeface="Calibri" panose="020F0502020204030204" pitchFamily="34" charset="0"/>
                <a:ea typeface="Calibri" panose="020F0502020204030204" pitchFamily="34" charset="0"/>
                <a:cs typeface="Times New Roman" panose="02020603050405020304" pitchFamily="18" charset="0"/>
              </a:rPr>
              <a:t> to people and the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environment</a:t>
            </a:r>
            <a:r>
              <a:rPr lang="fr-FR" kern="100" dirty="0">
                <a:effectLst/>
                <a:latin typeface="Calibri" panose="020F0502020204030204" pitchFamily="34" charset="0"/>
                <a:ea typeface="Calibri" panose="020F0502020204030204" pitchFamily="34" charset="0"/>
                <a:cs typeface="Times New Roman" panose="02020603050405020304" pitchFamily="18" charset="0"/>
              </a:rPr>
              <a:t>. The solvent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is</a:t>
            </a:r>
            <a:r>
              <a:rPr lang="fr-FR" kern="100" dirty="0">
                <a:effectLst/>
                <a:latin typeface="Calibri" panose="020F0502020204030204" pitchFamily="34" charset="0"/>
                <a:ea typeface="Calibri" panose="020F0502020204030204" pitchFamily="34" charset="0"/>
                <a:cs typeface="Times New Roman" panose="02020603050405020304" pitchFamily="18" charset="0"/>
              </a:rPr>
              <a:t> CO2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captured</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before</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it</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released</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into</a:t>
            </a:r>
            <a:r>
              <a:rPr lang="fr-FR" kern="100" dirty="0">
                <a:effectLst/>
                <a:latin typeface="Calibri" panose="020F0502020204030204" pitchFamily="34" charset="0"/>
                <a:ea typeface="Calibri" panose="020F0502020204030204" pitchFamily="34" charset="0"/>
                <a:cs typeface="Times New Roman" panose="02020603050405020304" pitchFamily="18" charset="0"/>
              </a:rPr>
              <a:t> the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environment</a:t>
            </a:r>
            <a:r>
              <a:rPr lang="fr-FR" kern="100" dirty="0">
                <a:effectLst/>
                <a:latin typeface="Calibri" panose="020F0502020204030204" pitchFamily="34" charset="0"/>
                <a:ea typeface="Calibri" panose="020F0502020204030204" pitchFamily="34" charset="0"/>
                <a:cs typeface="Times New Roman" panose="02020603050405020304" pitchFamily="18" charset="0"/>
              </a:rPr>
              <a:t>) in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its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supercritical</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form</a:t>
            </a:r>
            <a:r>
              <a:rPr lang="fr-FR" kern="100" dirty="0">
                <a:effectLst/>
                <a:latin typeface="Calibri" panose="020F0502020204030204" pitchFamily="34" charset="0"/>
                <a:ea typeface="Calibri" panose="020F0502020204030204" pitchFamily="34" charset="0"/>
                <a:cs typeface="Times New Roman" panose="02020603050405020304" pitchFamily="18" charset="0"/>
              </a:rPr>
              <a:t> (a state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between</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gas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and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liquid</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obtained</a:t>
            </a:r>
            <a:r>
              <a:rPr lang="fr-FR" kern="100" dirty="0">
                <a:effectLst/>
                <a:latin typeface="Calibri" panose="020F0502020204030204" pitchFamily="34" charset="0"/>
                <a:ea typeface="Calibri" panose="020F0502020204030204" pitchFamily="34" charset="0"/>
                <a:cs typeface="Times New Roman" panose="02020603050405020304" pitchFamily="18" charset="0"/>
              </a:rPr>
              <a:t> by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adjusting</a:t>
            </a:r>
            <a:r>
              <a:rPr lang="fr-FR" kern="100" dirty="0">
                <a:effectLst/>
                <a:latin typeface="Calibri" panose="020F0502020204030204" pitchFamily="34" charset="0"/>
                <a:ea typeface="Calibri" panose="020F0502020204030204" pitchFamily="34" charset="0"/>
                <a:cs typeface="Times New Roman" panose="02020603050405020304" pitchFamily="18" charset="0"/>
              </a:rPr>
              <a:t> the pressure and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temperature</a:t>
            </a:r>
            <a:r>
              <a:rPr lang="fr-FR" kern="100" dirty="0">
                <a:effectLst/>
                <a:latin typeface="Calibri" panose="020F0502020204030204" pitchFamily="34" charset="0"/>
                <a:ea typeface="Calibri" panose="020F0502020204030204" pitchFamily="34" charset="0"/>
                <a:cs typeface="Times New Roman" panose="02020603050405020304" pitchFamily="18" charset="0"/>
              </a:rPr>
              <a:t> of the CO2). It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then</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trapped</a:t>
            </a:r>
            <a:r>
              <a:rPr lang="fr-FR" kern="100" dirty="0">
                <a:effectLst/>
                <a:latin typeface="Calibri" panose="020F0502020204030204" pitchFamily="34" charset="0"/>
                <a:ea typeface="Calibri" panose="020F0502020204030204" pitchFamily="34" charset="0"/>
                <a:cs typeface="Times New Roman" panose="02020603050405020304" pitchFamily="18" charset="0"/>
              </a:rPr>
              <a:t> for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further</a:t>
            </a:r>
            <a:r>
              <a:rPr lang="fr-FR" kern="100" dirty="0">
                <a:effectLst/>
                <a:latin typeface="Calibri" panose="020F0502020204030204" pitchFamily="34" charset="0"/>
                <a:ea typeface="Calibri" panose="020F0502020204030204" pitchFamily="34" charset="0"/>
                <a:cs typeface="Times New Roman" panose="02020603050405020304" pitchFamily="18" charset="0"/>
              </a:rPr>
              <a:t> use.</a:t>
            </a:r>
          </a:p>
          <a:p>
            <a:pPr marL="349175" indent="-34917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A high-</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purity</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method</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a:effectLst/>
                <a:latin typeface="Calibri" panose="020F0502020204030204" pitchFamily="34" charset="0"/>
                <a:ea typeface="Calibri" panose="020F0502020204030204" pitchFamily="34" charset="0"/>
                <a:cs typeface="Times New Roman" panose="02020603050405020304" pitchFamily="18" charset="0"/>
              </a:rPr>
              <a:t>enables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advanced</a:t>
            </a:r>
            <a:r>
              <a:rPr lang="fr-FR" kern="100" dirty="0">
                <a:effectLst/>
                <a:latin typeface="Calibri" panose="020F0502020204030204" pitchFamily="34" charset="0"/>
                <a:ea typeface="Calibri" panose="020F0502020204030204" pitchFamily="34" charset="0"/>
                <a:cs typeface="Times New Roman" panose="02020603050405020304" pitchFamily="18" charset="0"/>
              </a:rPr>
              <a:t> extraction of the components,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obtaining</a:t>
            </a:r>
            <a:r>
              <a:rPr lang="fr-FR" kern="100" dirty="0">
                <a:effectLst/>
                <a:latin typeface="Calibri" panose="020F0502020204030204" pitchFamily="34" charset="0"/>
                <a:ea typeface="Calibri" panose="020F0502020204030204" pitchFamily="34" charset="0"/>
                <a:cs typeface="Times New Roman" panose="02020603050405020304" pitchFamily="18" charset="0"/>
              </a:rPr>
              <a:t> pure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molecules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fr-FR" kern="100" dirty="0">
                <a:effectLst/>
                <a:latin typeface="Calibri" panose="020F0502020204030204" pitchFamily="34" charset="0"/>
                <a:ea typeface="Calibri" panose="020F0502020204030204" pitchFamily="34" charset="0"/>
                <a:cs typeface="Times New Roman" panose="02020603050405020304" pitchFamily="18" charset="0"/>
              </a:rPr>
              <a:t> no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residue</a:t>
            </a:r>
            <a:r>
              <a:rPr lang="fr-FR" kern="100" dirty="0">
                <a:effectLst/>
                <a:latin typeface="Calibri" panose="020F0502020204030204" pitchFamily="34" charset="0"/>
                <a:ea typeface="Calibri" panose="020F0502020204030204" pitchFamily="34" charset="0"/>
                <a:cs typeface="Times New Roman" panose="02020603050405020304" pitchFamily="18" charset="0"/>
              </a:rPr>
              <a:t> as the C02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evaporates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completely</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p>
          <a:p>
            <a:pPr marL="349175" indent="-34917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A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gentle</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method</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a:effectLst/>
                <a:latin typeface="Calibri" panose="020F0502020204030204" pitchFamily="34" charset="0"/>
                <a:ea typeface="Calibri" panose="020F0502020204030204" pitchFamily="34" charset="0"/>
                <a:cs typeface="Times New Roman" panose="02020603050405020304" pitchFamily="18" charset="0"/>
              </a:rPr>
              <a:t>(</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relatively</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low</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temperatures</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that</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guarantees</a:t>
            </a:r>
            <a:r>
              <a:rPr lang="fr-FR" kern="100" dirty="0">
                <a:effectLst/>
                <a:latin typeface="Calibri" panose="020F0502020204030204" pitchFamily="34" charset="0"/>
                <a:ea typeface="Calibri" panose="020F0502020204030204" pitchFamily="34" charset="0"/>
                <a:cs typeface="Times New Roman" panose="02020603050405020304" pitchFamily="18" charset="0"/>
              </a:rPr>
              <a:t> the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quality</a:t>
            </a:r>
            <a:r>
              <a:rPr lang="fr-FR" kern="100" dirty="0">
                <a:effectLst/>
                <a:latin typeface="Calibri" panose="020F0502020204030204" pitchFamily="34" charset="0"/>
                <a:ea typeface="Calibri" panose="020F0502020204030204" pitchFamily="34" charset="0"/>
                <a:cs typeface="Times New Roman" panose="02020603050405020304" pitchFamily="18" charset="0"/>
              </a:rPr>
              <a:t> of the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extracted</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molecules</a:t>
            </a:r>
            <a:r>
              <a:rPr lang="fr-FR" kern="100" dirty="0">
                <a:effectLst/>
                <a:latin typeface="Calibri" panose="020F0502020204030204" pitchFamily="34" charset="0"/>
                <a:ea typeface="Calibri" panose="020F0502020204030204" pitchFamily="34" charset="0"/>
                <a:cs typeface="Times New Roman" panose="02020603050405020304" pitchFamily="18" charset="0"/>
              </a:rPr>
              <a:t>.</a:t>
            </a:r>
          </a:p>
          <a:p>
            <a:pPr marL="349175" indent="-349175">
              <a:buFont typeface="Calibri" panose="020F0502020204030204" pitchFamily="34" charset="0"/>
              <a:buChar char="-"/>
            </a:pPr>
            <a:r>
              <a:rPr lang="fr-FR" b="1" kern="100" dirty="0">
                <a:effectLst/>
                <a:latin typeface="Calibri" panose="020F0502020204030204" pitchFamily="34" charset="0"/>
                <a:ea typeface="Calibri" panose="020F0502020204030204" pitchFamily="34" charset="0"/>
                <a:cs typeface="Times New Roman" panose="02020603050405020304" pitchFamily="18" charset="0"/>
              </a:rPr>
              <a:t>A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selective</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method</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b="1" kern="100" dirty="0" err="1">
                <a:effectLst/>
                <a:latin typeface="Calibri" panose="020F0502020204030204" pitchFamily="34" charset="0"/>
                <a:ea typeface="Calibri" panose="020F0502020204030204" pitchFamily="34" charset="0"/>
                <a:cs typeface="Times New Roman" panose="02020603050405020304" pitchFamily="18" charset="0"/>
              </a:rPr>
              <a:t>which</a:t>
            </a:r>
            <a:r>
              <a:rPr lang="fr-FR"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a:effectLst/>
                <a:latin typeface="Calibri" panose="020F0502020204030204" pitchFamily="34" charset="0"/>
                <a:ea typeface="Calibri" panose="020F0502020204030204" pitchFamily="34" charset="0"/>
                <a:cs typeface="Times New Roman" panose="02020603050405020304" pitchFamily="18" charset="0"/>
              </a:rPr>
              <a:t>by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adjusting</a:t>
            </a:r>
            <a:r>
              <a:rPr lang="fr-FR" kern="100" dirty="0">
                <a:effectLst/>
                <a:latin typeface="Calibri" panose="020F0502020204030204" pitchFamily="34" charset="0"/>
                <a:ea typeface="Calibri" panose="020F0502020204030204" pitchFamily="34" charset="0"/>
                <a:cs typeface="Times New Roman" panose="02020603050405020304" pitchFamily="18" charset="0"/>
              </a:rPr>
              <a:t> pressure and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temperature</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parameters</a:t>
            </a:r>
            <a:r>
              <a:rPr lang="fr-FR" kern="100" dirty="0">
                <a:effectLst/>
                <a:latin typeface="Calibri" panose="020F0502020204030204" pitchFamily="34" charset="0"/>
                <a:ea typeface="Calibri" panose="020F0502020204030204" pitchFamily="34" charset="0"/>
                <a:cs typeface="Times New Roman" panose="02020603050405020304" pitchFamily="18" charset="0"/>
              </a:rPr>
              <a:t>, selects and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isolates</a:t>
            </a:r>
            <a:r>
              <a:rPr lang="fr-FR" kern="100" dirty="0">
                <a:effectLst/>
                <a:latin typeface="Calibri" panose="020F0502020204030204" pitchFamily="34" charset="0"/>
                <a:ea typeface="Calibri" panose="020F0502020204030204" pitchFamily="34" charset="0"/>
                <a:cs typeface="Times New Roman" panose="02020603050405020304" pitchFamily="18" charset="0"/>
              </a:rPr>
              <a:t> the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molecule</a:t>
            </a:r>
            <a:r>
              <a:rPr lang="fr-FR" kern="100" dirty="0">
                <a:effectLst/>
                <a:latin typeface="Calibri" panose="020F0502020204030204" pitchFamily="34" charset="0"/>
                <a:ea typeface="Calibri" panose="020F0502020204030204" pitchFamily="34" charset="0"/>
                <a:cs typeface="Times New Roman" panose="02020603050405020304" pitchFamily="18" charset="0"/>
              </a:rPr>
              <a:t> or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molecules</a:t>
            </a:r>
            <a:r>
              <a:rPr lang="fr-FR" kern="100" dirty="0">
                <a:effectLst/>
                <a:latin typeface="Calibri" panose="020F0502020204030204" pitchFamily="34" charset="0"/>
                <a:ea typeface="Calibri" panose="020F0502020204030204" pitchFamily="34" charset="0"/>
                <a:cs typeface="Times New Roman" panose="02020603050405020304" pitchFamily="18" charset="0"/>
              </a:rPr>
              <a:t> to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be</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r>
              <a:rPr lang="fr-FR" kern="100" dirty="0" err="1">
                <a:effectLst/>
                <a:latin typeface="Calibri" panose="020F0502020204030204" pitchFamily="34" charset="0"/>
                <a:ea typeface="Calibri" panose="020F0502020204030204" pitchFamily="34" charset="0"/>
                <a:cs typeface="Times New Roman" panose="02020603050405020304" pitchFamily="18" charset="0"/>
              </a:rPr>
              <a:t>extracted</a:t>
            </a:r>
            <a:r>
              <a:rPr lang="fr-FR" kern="100" dirty="0">
                <a:effectLst/>
                <a:latin typeface="Calibri" panose="020F0502020204030204" pitchFamily="34" charset="0"/>
                <a:ea typeface="Calibri" panose="020F0502020204030204" pitchFamily="34" charset="0"/>
                <a:cs typeface="Times New Roman" panose="02020603050405020304" pitchFamily="18" charset="0"/>
              </a:rPr>
              <a:t>.</a:t>
            </a:r>
            <a:br>
              <a:rPr lang="fr-FR" kern="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br>
            <a:endParaRPr lang="fr-FR" kern="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indent="0">
              <a:buFont typeface="Calibri" panose="020F0502020204030204" pitchFamily="34" charset="0"/>
              <a:buNone/>
            </a:pPr>
            <a:endParaRPr lang="fr-FR" kern="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endParaRPr>
          </a:p>
          <a:p>
            <a:r>
              <a:rPr lang="en-US" dirty="0"/>
              <a:t>The efficacy of CBD on the skin has already been the subject of hundreds of scientific studies, demonstrating its remarkable effectiveness on numerous </a:t>
            </a:r>
            <a:r>
              <a:rPr lang="en-US" dirty="0" err="1"/>
              <a:t>parameters.CBD</a:t>
            </a:r>
            <a:r>
              <a:rPr lang="en-US" dirty="0"/>
              <a:t> interacts with a large number of cellular receptors, particularly those of the endocannabinoid system (CB1, CB2), which are expressed by all skin cells.</a:t>
            </a:r>
          </a:p>
          <a:p>
            <a:endParaRPr lang="en-US" dirty="0"/>
          </a:p>
          <a:p>
            <a:r>
              <a:rPr lang="en-US" dirty="0"/>
              <a:t>This gives CBD a wide range of actions and quite extraordinary power!</a:t>
            </a:r>
          </a:p>
          <a:p>
            <a:endParaRPr lang="fr-FR" dirty="0"/>
          </a:p>
          <a:p>
            <a:r>
              <a:rPr lang="fr-FR" b="1" u="sng" dirty="0"/>
              <a:t>keratinocytes </a:t>
            </a:r>
            <a:r>
              <a:rPr lang="fr-FR" dirty="0"/>
              <a:t>(which make up 90% of epidermal cells and synthesise keratin), </a:t>
            </a:r>
            <a:endParaRPr lang="fr-FR" strike="sngStrike" dirty="0"/>
          </a:p>
          <a:p>
            <a:r>
              <a:rPr lang="fr-FR" b="1" u="sng" dirty="0"/>
              <a:t>fibroblasts</a:t>
            </a:r>
            <a:r>
              <a:rPr lang="fr-FR" dirty="0"/>
              <a:t>, </a:t>
            </a:r>
          </a:p>
          <a:p>
            <a:r>
              <a:rPr lang="fr-FR" b="1" u="sng" dirty="0"/>
              <a:t>mast cells </a:t>
            </a:r>
            <a:r>
              <a:rPr lang="fr-FR" dirty="0"/>
              <a:t>(involved in skin immunity) , </a:t>
            </a:r>
          </a:p>
          <a:p>
            <a:r>
              <a:rPr lang="fr-FR" b="1" u="sng" dirty="0" err="1"/>
              <a:t>sebocytes </a:t>
            </a:r>
            <a:r>
              <a:rPr lang="fr-FR" dirty="0"/>
              <a:t>(sebum-producing epithelial cells located in the sebaceous gland), sweat gland cells and certain hair follicles.  </a:t>
            </a:r>
          </a:p>
          <a:p>
            <a:endParaRPr lang="fr-FR" dirty="0"/>
          </a:p>
          <a:p>
            <a:endParaRPr lang="fr-FR" dirty="0"/>
          </a:p>
          <a:p>
            <a:r>
              <a:rPr lang="fr-FR" dirty="0"/>
              <a:t>This anti-stress coach acts on the various cutaneous signs of stress</a:t>
            </a:r>
          </a:p>
          <a:p>
            <a:endParaRPr lang="fr-FR" dirty="0"/>
          </a:p>
          <a:p>
            <a:r>
              <a:rPr lang="en-US" dirty="0"/>
              <a:t>- Anti-inflammatory action: by inhibiting the synthesis of certain inflammation molecules (IL-6 and 8), CBD combats redness and irritation, and soothes sensitive skin. CBD also shows great promise in the treatment of certain pathologies such as eczema and psoriasis.</a:t>
            </a:r>
          </a:p>
          <a:p>
            <a:endParaRPr lang="en-US" dirty="0"/>
          </a:p>
          <a:p>
            <a:r>
              <a:rPr lang="en-US" dirty="0"/>
              <a:t>- Anti-aging action It boosts fibroblast expression of key proteins involved in dermal matrix quality (dermal-epidermal junction) and fibroblast-matrix interactions: collagen VII, integrin β-1 and integrin α-2. It also helps reduce the synthesis of certain MMPs).</a:t>
            </a:r>
          </a:p>
          <a:p>
            <a:endParaRPr lang="en-US" dirty="0"/>
          </a:p>
          <a:p>
            <a:r>
              <a:rPr lang="en-US" dirty="0"/>
              <a:t>- Anti-oxidant action Protects cells from free-radical attacks and boosts the cell defense system via NRF2.</a:t>
            </a:r>
          </a:p>
          <a:p>
            <a:endParaRPr lang="en-US" dirty="0"/>
          </a:p>
          <a:p>
            <a:r>
              <a:rPr lang="en-US" dirty="0"/>
              <a:t>- </a:t>
            </a:r>
            <a:r>
              <a:rPr lang="en-US" dirty="0" err="1"/>
              <a:t>Seboregulating</a:t>
            </a:r>
            <a:r>
              <a:rPr lang="en-US" dirty="0"/>
              <a:t> action It controls the multiplication of </a:t>
            </a:r>
            <a:r>
              <a:rPr lang="en-US" dirty="0" err="1"/>
              <a:t>sebocytes</a:t>
            </a:r>
            <a:r>
              <a:rPr lang="en-US" dirty="0"/>
              <a:t> and inhibits their lipid synthesis.</a:t>
            </a:r>
          </a:p>
          <a:p>
            <a:endParaRPr lang="en-US" dirty="0"/>
          </a:p>
          <a:p>
            <a:pPr marL="171450" indent="-171450">
              <a:buFontTx/>
              <a:buChar char="-"/>
            </a:pPr>
            <a:r>
              <a:rPr lang="en-US" dirty="0"/>
              <a:t>Anti-stress action CBD also has numerous mind-soothing properties. </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Preliminary studies demonstrate CBD's beneficial action on anxiety and stress. It is often used as a supplement to help alleviate the symptoms associated with these issues, particularly in the case of depressive episodes. Recent research has provided evidence of the essential role of the endocannabinoid system in skin homeostasis and function. As a non-psychotropic </a:t>
            </a:r>
            <a:r>
              <a:rPr lang="en-US" dirty="0" err="1"/>
              <a:t>phytocannabinoid</a:t>
            </a:r>
            <a:r>
              <a:rPr lang="en-US" dirty="0"/>
              <a:t>, similar to endogenous endocannabinoids, CBD is a biomimetic active ingredient. Applied to the skin, it could modulate the cutaneous endocannabinoid system.</a:t>
            </a:r>
            <a:endParaRPr lang="fr-FR" dirty="0"/>
          </a:p>
          <a:p>
            <a:pPr marL="0" indent="0">
              <a:buFontTx/>
              <a:buNone/>
            </a:pPr>
            <a:endParaRPr lang="en-US" dirty="0"/>
          </a:p>
          <a:p>
            <a:pPr marL="0" indent="0">
              <a:buFont typeface="Calibri" panose="020F0502020204030204" pitchFamily="34" charset="0"/>
              <a:buNone/>
            </a:pP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328DE2C-BD44-41F6-8579-19BB7D894649}" type="slidenum">
              <a:rPr kumimoji="0" lang="fr-FR" sz="1100" b="0" i="0" u="none" strike="noStrike" kern="0" cap="none" spc="0" normalizeH="0" baseline="0" noProof="0" smtClean="0">
                <a:ln>
                  <a:noFill/>
                </a:ln>
                <a:solidFill>
                  <a:sysClr val="windowText" lastClr="000000"/>
                </a:solidFill>
                <a:effectLst/>
                <a:uLnTx/>
                <a:uFillTx/>
              </a:rPr>
              <a:t>38</a:t>
            </a:fld>
            <a:endParaRPr kumimoji="0" lang="fr-FR" sz="11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68495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39</a:t>
            </a:fld>
            <a:endParaRPr lang="fr-FR"/>
          </a:p>
        </p:txBody>
      </p:sp>
    </p:spTree>
    <p:extLst>
      <p:ext uri="{BB962C8B-B14F-4D97-AF65-F5344CB8AC3E}">
        <p14:creationId xmlns:p14="http://schemas.microsoft.com/office/powerpoint/2010/main" val="828615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4</a:t>
            </a:fld>
            <a:endParaRPr lang="fr-FR"/>
          </a:p>
        </p:txBody>
      </p:sp>
    </p:spTree>
    <p:extLst>
      <p:ext uri="{BB962C8B-B14F-4D97-AF65-F5344CB8AC3E}">
        <p14:creationId xmlns:p14="http://schemas.microsoft.com/office/powerpoint/2010/main" val="3097255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40</a:t>
            </a:fld>
            <a:endParaRPr lang="fr-FR"/>
          </a:p>
        </p:txBody>
      </p:sp>
    </p:spTree>
    <p:extLst>
      <p:ext uri="{BB962C8B-B14F-4D97-AF65-F5344CB8AC3E}">
        <p14:creationId xmlns:p14="http://schemas.microsoft.com/office/powerpoint/2010/main" val="1024380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63BAA-BE21-40F2-9CCF-37A2750FC20D}"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t>41</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469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5</a:t>
            </a:fld>
            <a:endParaRPr lang="fr-FR"/>
          </a:p>
        </p:txBody>
      </p:sp>
    </p:spTree>
    <p:extLst>
      <p:ext uri="{BB962C8B-B14F-4D97-AF65-F5344CB8AC3E}">
        <p14:creationId xmlns:p14="http://schemas.microsoft.com/office/powerpoint/2010/main" val="766409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6</a:t>
            </a:fld>
            <a:endParaRPr lang="fr-FR"/>
          </a:p>
        </p:txBody>
      </p:sp>
    </p:spTree>
    <p:extLst>
      <p:ext uri="{BB962C8B-B14F-4D97-AF65-F5344CB8AC3E}">
        <p14:creationId xmlns:p14="http://schemas.microsoft.com/office/powerpoint/2010/main" val="3276094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7</a:t>
            </a:fld>
            <a:endParaRPr lang="fr-FR"/>
          </a:p>
        </p:txBody>
      </p:sp>
    </p:spTree>
    <p:extLst>
      <p:ext uri="{BB962C8B-B14F-4D97-AF65-F5344CB8AC3E}">
        <p14:creationId xmlns:p14="http://schemas.microsoft.com/office/powerpoint/2010/main" val="257386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8</a:t>
            </a:fld>
            <a:endParaRPr lang="fr-FR"/>
          </a:p>
        </p:txBody>
      </p:sp>
    </p:spTree>
    <p:extLst>
      <p:ext uri="{BB962C8B-B14F-4D97-AF65-F5344CB8AC3E}">
        <p14:creationId xmlns:p14="http://schemas.microsoft.com/office/powerpoint/2010/main" val="2892669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r>
              <a:rPr lang="fr-FR" b="1" dirty="0"/>
              <a:t>Definition</a:t>
            </a:r>
            <a:r>
              <a:rPr lang="fr-FR" dirty="0"/>
              <a:t>: Cell renewal is the skin's ability to produce new cells to replace dead ones.</a:t>
            </a:r>
          </a:p>
          <a:p>
            <a:pPr>
              <a:buFont typeface="Arial" panose="020B0604020202020204" pitchFamily="34" charset="0"/>
              <a:buChar char="•"/>
            </a:pPr>
            <a:r>
              <a:rPr lang="fr-FR" b="1" dirty="0"/>
              <a:t>When is it? </a:t>
            </a:r>
            <a:r>
              <a:rPr lang="fr-FR" dirty="0"/>
              <a:t>🔹 </a:t>
            </a:r>
            <a:r>
              <a:rPr lang="fr-FR" b="1" dirty="0"/>
              <a:t>Peak activity between 11pm and 4am</a:t>
            </a:r>
            <a:endParaRPr lang="fr-FR" dirty="0"/>
          </a:p>
          <a:p>
            <a:pPr>
              <a:buFont typeface="Arial" panose="020B0604020202020204" pitchFamily="34" charset="0"/>
              <a:buChar char="•"/>
            </a:pPr>
            <a:r>
              <a:rPr lang="fr-FR" b="1" dirty="0"/>
              <a:t>Mechanism</a:t>
            </a:r>
            <a:r>
              <a:rPr lang="fr-FR" dirty="0"/>
              <a:t>:</a:t>
            </a:r>
          </a:p>
          <a:p>
            <a:pPr marL="742950" lvl="1" indent="-285750">
              <a:buFont typeface="Arial" panose="020B0604020202020204" pitchFamily="34" charset="0"/>
              <a:buChar char="•"/>
            </a:pPr>
            <a:r>
              <a:rPr lang="fr-FR" dirty="0"/>
              <a:t>Skin cells divide more rapidly to regenerate the epidermis.</a:t>
            </a:r>
          </a:p>
          <a:p>
            <a:pPr marL="742950" lvl="1" indent="-285750">
              <a:buFont typeface="Arial" panose="020B0604020202020204" pitchFamily="34" charset="0"/>
              <a:buChar char="•"/>
            </a:pPr>
            <a:r>
              <a:rPr lang="fr-FR" dirty="0"/>
              <a:t>This process slows down with age (28 days in a young adult, 40 days after the age of 50).</a:t>
            </a:r>
          </a:p>
          <a:p>
            <a:pPr marL="742950" lvl="1" indent="-285750">
              <a:buFont typeface="Arial" panose="020B0604020202020204" pitchFamily="34" charset="0"/>
              <a:buChar char="•"/>
            </a:pPr>
            <a:r>
              <a:rPr lang="fr-FR" dirty="0"/>
              <a:t>Slow renewal leads to a dull complexion and skin that is more prone to imperfections.</a:t>
            </a:r>
          </a:p>
          <a:p>
            <a:endParaRPr lang="fr-FR" dirty="0"/>
          </a:p>
        </p:txBody>
      </p:sp>
      <p:sp>
        <p:nvSpPr>
          <p:cNvPr id="4" name="Espace réservé du numéro de diapositive 3"/>
          <p:cNvSpPr>
            <a:spLocks noGrp="1"/>
          </p:cNvSpPr>
          <p:nvPr>
            <p:ph type="sldNum" sz="quarter" idx="5"/>
          </p:nvPr>
        </p:nvSpPr>
        <p:spPr/>
        <p:txBody>
          <a:bodyPr/>
          <a:lstStyle/>
          <a:p>
            <a:fld id="{7684DDBB-42D3-44C5-824D-4C09E04E6AC1}" type="slidenum">
              <a:rPr lang="fr-FR" smtClean="0"/>
              <a:t>9</a:t>
            </a:fld>
            <a:endParaRPr lang="fr-FR"/>
          </a:p>
        </p:txBody>
      </p:sp>
    </p:spTree>
    <p:extLst>
      <p:ext uri="{BB962C8B-B14F-4D97-AF65-F5344CB8AC3E}">
        <p14:creationId xmlns:p14="http://schemas.microsoft.com/office/powerpoint/2010/main" val="98892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B7C76-94C1-BBE0-A69D-9EFD41E763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1FB8EDC-D24A-5273-860B-9E63355CC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C3A980-99CC-2323-4B5D-F10EBF2ADE75}"/>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9CE7DADB-0C82-E7EE-E713-F53FA90B3D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A0EBB0-EF51-19BC-56C3-D1FBA97E8791}"/>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87391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9C753-4670-ABCD-E19C-995449BF932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24D1F2-B8AF-D550-3464-A45B80E72B2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47C9B1-2824-030E-A2F0-F6B869AFED59}"/>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659B520A-8C41-16A1-2AB2-6C2BB24B49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7C52CF-67C2-10AC-E6B4-FB5A4882D734}"/>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241164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B3E9DF6-EF5F-F13B-5441-C5923380E7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C86A84-EF94-2CBC-AB91-DD5E4FE27BD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25BB58-83FB-6A81-6A01-D79CBFDA481D}"/>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4FAAAC24-CBC7-8D9D-EA31-43B13CE164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F8A71A-FB96-4CEB-1E45-39B47E51F0A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114602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1480B-482F-7030-8B4C-8CF8AC354BD6}"/>
              </a:ext>
            </a:extLst>
          </p:cNvPr>
          <p:cNvSpPr/>
          <p:nvPr userDrawn="1"/>
        </p:nvSpPr>
        <p:spPr>
          <a:xfrm>
            <a:off x="0" y="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Rectangle 2">
            <a:extLst>
              <a:ext uri="{FF2B5EF4-FFF2-40B4-BE49-F238E27FC236}">
                <a16:creationId xmlns:a16="http://schemas.microsoft.com/office/drawing/2014/main" id="{0FA584BC-85A3-1002-A60B-BCBAFDF5FAFD}"/>
              </a:ext>
            </a:extLst>
          </p:cNvPr>
          <p:cNvSpPr/>
          <p:nvPr userDrawn="1"/>
        </p:nvSpPr>
        <p:spPr>
          <a:xfrm>
            <a:off x="0" y="670560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Rectangle 3">
            <a:extLst>
              <a:ext uri="{FF2B5EF4-FFF2-40B4-BE49-F238E27FC236}">
                <a16:creationId xmlns:a16="http://schemas.microsoft.com/office/drawing/2014/main" id="{0B9AC924-190B-01C9-FE9A-0725DC51F5F4}"/>
              </a:ext>
            </a:extLst>
          </p:cNvPr>
          <p:cNvSpPr/>
          <p:nvPr userDrawn="1"/>
        </p:nvSpPr>
        <p:spPr>
          <a:xfrm rot="5400000">
            <a:off x="-3269673" y="32696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Rectangle 4">
            <a:extLst>
              <a:ext uri="{FF2B5EF4-FFF2-40B4-BE49-F238E27FC236}">
                <a16:creationId xmlns:a16="http://schemas.microsoft.com/office/drawing/2014/main" id="{7B9C02C4-5F7A-958E-D814-1F18C95E9A19}"/>
              </a:ext>
            </a:extLst>
          </p:cNvPr>
          <p:cNvSpPr/>
          <p:nvPr userDrawn="1"/>
        </p:nvSpPr>
        <p:spPr>
          <a:xfrm rot="5400000">
            <a:off x="8756073" y="34220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95951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e de titre 1 1">
  <p:cSld name="Diapositive de titre 1 1">
    <p:spTree>
      <p:nvGrpSpPr>
        <p:cNvPr id="1" name="Shape 96"/>
        <p:cNvGrpSpPr/>
        <p:nvPr/>
      </p:nvGrpSpPr>
      <p:grpSpPr>
        <a:xfrm>
          <a:off x="0" y="0"/>
          <a:ext cx="0" cy="0"/>
          <a:chOff x="0" y="0"/>
          <a:chExt cx="0" cy="0"/>
        </a:xfrm>
      </p:grpSpPr>
      <p:sp>
        <p:nvSpPr>
          <p:cNvPr id="97" name="Google Shape;97;p17"/>
          <p:cNvSpPr/>
          <p:nvPr/>
        </p:nvSpPr>
        <p:spPr>
          <a:xfrm>
            <a:off x="0" y="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8" name="Google Shape;98;p17"/>
          <p:cNvSpPr/>
          <p:nvPr/>
        </p:nvSpPr>
        <p:spPr>
          <a:xfrm>
            <a:off x="0" y="670560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9" name="Google Shape;99;p17"/>
          <p:cNvSpPr/>
          <p:nvPr/>
        </p:nvSpPr>
        <p:spPr>
          <a:xfrm rot="5400000">
            <a:off x="-3269545" y="32698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100" name="Google Shape;100;p17"/>
          <p:cNvSpPr/>
          <p:nvPr/>
        </p:nvSpPr>
        <p:spPr>
          <a:xfrm rot="5400000">
            <a:off x="8756200" y="34222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pic>
        <p:nvPicPr>
          <p:cNvPr id="101" name="Google Shape;101;p17" descr="Une image contenant Police, texte, Graphique, logo&#10;&#10;Description générée automatiquement"/>
          <p:cNvPicPr preferRelativeResize="0"/>
          <p:nvPr/>
        </p:nvPicPr>
        <p:blipFill rotWithShape="1">
          <a:blip r:embed="rId2">
            <a:alphaModFix/>
          </a:blip>
          <a:srcRect/>
          <a:stretch/>
        </p:blipFill>
        <p:spPr>
          <a:xfrm>
            <a:off x="11079245" y="5854970"/>
            <a:ext cx="652119" cy="652119"/>
          </a:xfrm>
          <a:prstGeom prst="rect">
            <a:avLst/>
          </a:prstGeom>
          <a:noFill/>
          <a:ln>
            <a:noFill/>
          </a:ln>
        </p:spPr>
      </p:pic>
    </p:spTree>
    <p:extLst>
      <p:ext uri="{BB962C8B-B14F-4D97-AF65-F5344CB8AC3E}">
        <p14:creationId xmlns:p14="http://schemas.microsoft.com/office/powerpoint/2010/main" val="341204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6" name="Image 5" descr="Une image contenant Rectangle, blanc, capture d’écran&#10;&#10;Description générée automatiquement">
            <a:extLst>
              <a:ext uri="{FF2B5EF4-FFF2-40B4-BE49-F238E27FC236}">
                <a16:creationId xmlns:a16="http://schemas.microsoft.com/office/drawing/2014/main" id="{B63D9E8A-8D45-474B-8D1B-3941DB33B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18C23333-610F-4737-B966-68043FE134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694" y="255181"/>
            <a:ext cx="682759" cy="588936"/>
          </a:xfrm>
          <a:prstGeom prst="rect">
            <a:avLst/>
          </a:prstGeom>
        </p:spPr>
      </p:pic>
    </p:spTree>
    <p:extLst>
      <p:ext uri="{BB962C8B-B14F-4D97-AF65-F5344CB8AC3E}">
        <p14:creationId xmlns:p14="http://schemas.microsoft.com/office/powerpoint/2010/main" val="397045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7AD94A4-9754-EBE5-FE5E-68FC4DBE6E76}"/>
              </a:ext>
            </a:extLst>
          </p:cNvPr>
          <p:cNvSpPr/>
          <p:nvPr userDrawn="1"/>
        </p:nvSpPr>
        <p:spPr>
          <a:xfrm>
            <a:off x="0" y="0"/>
            <a:ext cx="12189460" cy="6858000"/>
          </a:xfrm>
          <a:custGeom>
            <a:avLst/>
            <a:gdLst/>
            <a:ahLst/>
            <a:cxnLst/>
            <a:rect l="l" t="t" r="r" b="b"/>
            <a:pathLst>
              <a:path w="12189460" h="6858000">
                <a:moveTo>
                  <a:pt x="12188952" y="6858000"/>
                </a:moveTo>
                <a:lnTo>
                  <a:pt x="0" y="6858000"/>
                </a:lnTo>
                <a:lnTo>
                  <a:pt x="0" y="0"/>
                </a:lnTo>
                <a:lnTo>
                  <a:pt x="12188952" y="0"/>
                </a:lnTo>
                <a:lnTo>
                  <a:pt x="12188952" y="6858000"/>
                </a:lnTo>
                <a:close/>
              </a:path>
            </a:pathLst>
          </a:custGeom>
          <a:solidFill>
            <a:srgbClr val="E4E3E3">
              <a:alpha val="54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pic>
        <p:nvPicPr>
          <p:cNvPr id="6" name="object 4">
            <a:extLst>
              <a:ext uri="{FF2B5EF4-FFF2-40B4-BE49-F238E27FC236}">
                <a16:creationId xmlns:a16="http://schemas.microsoft.com/office/drawing/2014/main" id="{F2497244-4D63-2590-0D56-E331E242AE73}"/>
              </a:ext>
            </a:extLst>
          </p:cNvPr>
          <p:cNvPicPr/>
          <p:nvPr userDrawn="1"/>
        </p:nvPicPr>
        <p:blipFill>
          <a:blip r:embed="rId2" cstate="print"/>
          <a:stretch>
            <a:fillRect/>
          </a:stretch>
        </p:blipFill>
        <p:spPr>
          <a:xfrm>
            <a:off x="0" y="0"/>
            <a:ext cx="12079223" cy="6858000"/>
          </a:xfrm>
          <a:prstGeom prst="rect">
            <a:avLst/>
          </a:prstGeom>
        </p:spPr>
      </p:pic>
      <p:grpSp>
        <p:nvGrpSpPr>
          <p:cNvPr id="8" name="Groupe 7">
            <a:extLst>
              <a:ext uri="{FF2B5EF4-FFF2-40B4-BE49-F238E27FC236}">
                <a16:creationId xmlns:a16="http://schemas.microsoft.com/office/drawing/2014/main" id="{9E8C5805-7A71-7B8E-F657-3842C5D62B15}"/>
              </a:ext>
            </a:extLst>
          </p:cNvPr>
          <p:cNvGrpSpPr/>
          <p:nvPr userDrawn="1"/>
        </p:nvGrpSpPr>
        <p:grpSpPr>
          <a:xfrm>
            <a:off x="4683137" y="1617547"/>
            <a:ext cx="2822956" cy="2344877"/>
            <a:chOff x="4683137" y="1617547"/>
            <a:chExt cx="2822956" cy="2344877"/>
          </a:xfrm>
        </p:grpSpPr>
        <p:sp>
          <p:nvSpPr>
            <p:cNvPr id="9" name="object 5">
              <a:extLst>
                <a:ext uri="{FF2B5EF4-FFF2-40B4-BE49-F238E27FC236}">
                  <a16:creationId xmlns:a16="http://schemas.microsoft.com/office/drawing/2014/main" id="{8F07F137-C1FB-3E8A-5E3D-416DF957899D}"/>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10" name="object 6">
              <a:extLst>
                <a:ext uri="{FF2B5EF4-FFF2-40B4-BE49-F238E27FC236}">
                  <a16:creationId xmlns:a16="http://schemas.microsoft.com/office/drawing/2014/main" id="{6CD7D2D0-0561-0233-61FD-8139D57F664C}"/>
                </a:ext>
              </a:extLst>
            </p:cNvPr>
            <p:cNvPicPr/>
            <p:nvPr/>
          </p:nvPicPr>
          <p:blipFill>
            <a:blip r:embed="rId3" cstate="print"/>
            <a:stretch>
              <a:fillRect/>
            </a:stretch>
          </p:blipFill>
          <p:spPr>
            <a:xfrm>
              <a:off x="6658724" y="2784119"/>
              <a:ext cx="131902" cy="131902"/>
            </a:xfrm>
            <a:prstGeom prst="rect">
              <a:avLst/>
            </a:prstGeom>
          </p:spPr>
        </p:pic>
        <p:sp>
          <p:nvSpPr>
            <p:cNvPr id="11" name="object 7">
              <a:extLst>
                <a:ext uri="{FF2B5EF4-FFF2-40B4-BE49-F238E27FC236}">
                  <a16:creationId xmlns:a16="http://schemas.microsoft.com/office/drawing/2014/main" id="{0AA25D3A-9138-07CE-246A-01F02CD4BD0C}"/>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2" name="object 8">
              <a:extLst>
                <a:ext uri="{FF2B5EF4-FFF2-40B4-BE49-F238E27FC236}">
                  <a16:creationId xmlns:a16="http://schemas.microsoft.com/office/drawing/2014/main" id="{4D3D9742-F3D0-5719-DA6F-0B941E79C34F}"/>
                </a:ext>
              </a:extLst>
            </p:cNvPr>
            <p:cNvPicPr/>
            <p:nvPr/>
          </p:nvPicPr>
          <p:blipFill>
            <a:blip r:embed="rId4" cstate="print"/>
            <a:stretch>
              <a:fillRect/>
            </a:stretch>
          </p:blipFill>
          <p:spPr>
            <a:xfrm>
              <a:off x="5726633" y="3763111"/>
              <a:ext cx="131889" cy="193471"/>
            </a:xfrm>
            <a:prstGeom prst="rect">
              <a:avLst/>
            </a:prstGeom>
          </p:spPr>
        </p:pic>
        <p:pic>
          <p:nvPicPr>
            <p:cNvPr id="13" name="object 9">
              <a:extLst>
                <a:ext uri="{FF2B5EF4-FFF2-40B4-BE49-F238E27FC236}">
                  <a16:creationId xmlns:a16="http://schemas.microsoft.com/office/drawing/2014/main" id="{54EBDF63-8883-BA52-F438-48CD78379A66}"/>
                </a:ext>
              </a:extLst>
            </p:cNvPr>
            <p:cNvPicPr/>
            <p:nvPr/>
          </p:nvPicPr>
          <p:blipFill>
            <a:blip r:embed="rId5" cstate="print"/>
            <a:stretch>
              <a:fillRect/>
            </a:stretch>
          </p:blipFill>
          <p:spPr>
            <a:xfrm>
              <a:off x="5972848" y="3763111"/>
              <a:ext cx="161201" cy="193471"/>
            </a:xfrm>
            <a:prstGeom prst="rect">
              <a:avLst/>
            </a:prstGeom>
          </p:spPr>
        </p:pic>
        <p:pic>
          <p:nvPicPr>
            <p:cNvPr id="14" name="object 10">
              <a:extLst>
                <a:ext uri="{FF2B5EF4-FFF2-40B4-BE49-F238E27FC236}">
                  <a16:creationId xmlns:a16="http://schemas.microsoft.com/office/drawing/2014/main" id="{08C4B7F9-3E5F-E4BB-18B5-3F578BB30710}"/>
                </a:ext>
              </a:extLst>
            </p:cNvPr>
            <p:cNvPicPr/>
            <p:nvPr/>
          </p:nvPicPr>
          <p:blipFill>
            <a:blip r:embed="rId6" cstate="print"/>
            <a:stretch>
              <a:fillRect/>
            </a:stretch>
          </p:blipFill>
          <p:spPr>
            <a:xfrm>
              <a:off x="6271805" y="3763111"/>
              <a:ext cx="146545" cy="193471"/>
            </a:xfrm>
            <a:prstGeom prst="rect">
              <a:avLst/>
            </a:prstGeom>
          </p:spPr>
        </p:pic>
        <p:sp>
          <p:nvSpPr>
            <p:cNvPr id="15" name="object 11">
              <a:extLst>
                <a:ext uri="{FF2B5EF4-FFF2-40B4-BE49-F238E27FC236}">
                  <a16:creationId xmlns:a16="http://schemas.microsoft.com/office/drawing/2014/main" id="{47BDCB4E-696C-DD6B-CF0F-BDE3EE24833E}"/>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6" name="object 12">
              <a:extLst>
                <a:ext uri="{FF2B5EF4-FFF2-40B4-BE49-F238E27FC236}">
                  <a16:creationId xmlns:a16="http://schemas.microsoft.com/office/drawing/2014/main" id="{B0C6B215-22AE-4E4E-6806-D74D45F66ED2}"/>
                </a:ext>
              </a:extLst>
            </p:cNvPr>
            <p:cNvPicPr/>
            <p:nvPr/>
          </p:nvPicPr>
          <p:blipFill>
            <a:blip r:embed="rId7" cstate="print"/>
            <a:stretch>
              <a:fillRect/>
            </a:stretch>
          </p:blipFill>
          <p:spPr>
            <a:xfrm>
              <a:off x="6770103" y="3760177"/>
              <a:ext cx="143624" cy="202247"/>
            </a:xfrm>
            <a:prstGeom prst="rect">
              <a:avLst/>
            </a:prstGeom>
          </p:spPr>
        </p:pic>
        <p:sp>
          <p:nvSpPr>
            <p:cNvPr id="17" name="object 13">
              <a:extLst>
                <a:ext uri="{FF2B5EF4-FFF2-40B4-BE49-F238E27FC236}">
                  <a16:creationId xmlns:a16="http://schemas.microsoft.com/office/drawing/2014/main" id="{3B255C52-1438-89AC-4629-1AC2AF38B129}"/>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grpSp>
        <p:nvGrpSpPr>
          <p:cNvPr id="18" name="Groupe 17">
            <a:extLst>
              <a:ext uri="{FF2B5EF4-FFF2-40B4-BE49-F238E27FC236}">
                <a16:creationId xmlns:a16="http://schemas.microsoft.com/office/drawing/2014/main" id="{00325833-CB1F-8CD9-1AFC-2A62BF6FF75F}"/>
              </a:ext>
            </a:extLst>
          </p:cNvPr>
          <p:cNvGrpSpPr/>
          <p:nvPr userDrawn="1"/>
        </p:nvGrpSpPr>
        <p:grpSpPr>
          <a:xfrm>
            <a:off x="5605475" y="5194300"/>
            <a:ext cx="1116203" cy="26034"/>
            <a:chOff x="5605475" y="5194300"/>
            <a:chExt cx="1116203" cy="26034"/>
          </a:xfrm>
        </p:grpSpPr>
        <p:sp>
          <p:nvSpPr>
            <p:cNvPr id="19" name="object 14">
              <a:extLst>
                <a:ext uri="{FF2B5EF4-FFF2-40B4-BE49-F238E27FC236}">
                  <a16:creationId xmlns:a16="http://schemas.microsoft.com/office/drawing/2014/main" id="{44F8C10B-400B-5A36-55AD-D7E64700F0BE}"/>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0" name="object 15">
              <a:extLst>
                <a:ext uri="{FF2B5EF4-FFF2-40B4-BE49-F238E27FC236}">
                  <a16:creationId xmlns:a16="http://schemas.microsoft.com/office/drawing/2014/main" id="{AA9BB4AD-2FDD-0C04-BBEF-AD626B56533F}"/>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1" name="object 16">
              <a:extLst>
                <a:ext uri="{FF2B5EF4-FFF2-40B4-BE49-F238E27FC236}">
                  <a16:creationId xmlns:a16="http://schemas.microsoft.com/office/drawing/2014/main" id="{3EE08E36-537D-384A-9096-58D39C95AA89}"/>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pic>
        <p:nvPicPr>
          <p:cNvPr id="26" name="Image 25" descr="Une image contenant texte, Police, noir, blanc&#10;&#10;Description générée automatiquement">
            <a:extLst>
              <a:ext uri="{FF2B5EF4-FFF2-40B4-BE49-F238E27FC236}">
                <a16:creationId xmlns:a16="http://schemas.microsoft.com/office/drawing/2014/main" id="{10EB7A2E-06CB-BDAB-087E-CC6DD0E85E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15042" y="368300"/>
            <a:ext cx="1885314" cy="1701878"/>
          </a:xfrm>
          <a:prstGeom prst="rect">
            <a:avLst/>
          </a:prstGeom>
        </p:spPr>
      </p:pic>
      <p:sp>
        <p:nvSpPr>
          <p:cNvPr id="23" name="object 18">
            <a:extLst>
              <a:ext uri="{FF2B5EF4-FFF2-40B4-BE49-F238E27FC236}">
                <a16:creationId xmlns:a16="http://schemas.microsoft.com/office/drawing/2014/main" id="{DD8C374F-88CB-6344-EF85-4C61BF800D7E}"/>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extLst>
      <p:ext uri="{BB962C8B-B14F-4D97-AF65-F5344CB8AC3E}">
        <p14:creationId xmlns:p14="http://schemas.microsoft.com/office/powerpoint/2010/main" val="1198797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36011" y="6284980"/>
            <a:ext cx="519977" cy="448523"/>
          </a:xfrm>
          <a:prstGeom prst="rect">
            <a:avLst/>
          </a:prstGeom>
        </p:spPr>
      </p:pic>
      <p:pic>
        <p:nvPicPr>
          <p:cNvPr id="6" name="Image 5">
            <a:extLst>
              <a:ext uri="{FF2B5EF4-FFF2-40B4-BE49-F238E27FC236}">
                <a16:creationId xmlns:a16="http://schemas.microsoft.com/office/drawing/2014/main" id="{864493F4-3243-49DA-84AF-7E2CAC61BE00}"/>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33212" y="135"/>
            <a:ext cx="12214840" cy="6857730"/>
          </a:xfrm>
          <a:prstGeom prst="rect">
            <a:avLst/>
          </a:prstGeom>
        </p:spPr>
      </p:pic>
    </p:spTree>
    <p:extLst>
      <p:ext uri="{BB962C8B-B14F-4D97-AF65-F5344CB8AC3E}">
        <p14:creationId xmlns:p14="http://schemas.microsoft.com/office/powerpoint/2010/main" val="3730406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76043" y="368300"/>
            <a:ext cx="7839913" cy="482600"/>
          </a:xfrm>
          <a:prstGeom prst="rect">
            <a:avLst/>
          </a:prstGeom>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sz="half" idx="2"/>
          </p:nvPr>
        </p:nvSpPr>
        <p:spPr>
          <a:xfrm>
            <a:off x="951028" y="1528444"/>
            <a:ext cx="4887595" cy="4138295"/>
          </a:xfrm>
          <a:prstGeom prst="rect">
            <a:avLst/>
          </a:prstGeom>
        </p:spPr>
        <p:txBody>
          <a:bodyPr wrap="square" lIns="0" tIns="0" rIns="0" bIns="0">
            <a:spAutoFit/>
          </a:bodyPr>
          <a:lstStyle>
            <a:lvl1pPr>
              <a:defRPr sz="1700" b="0" i="1">
                <a:solidFill>
                  <a:srgbClr val="414042"/>
                </a:solidFill>
                <a:latin typeface="Roboto Light"/>
                <a:cs typeface="Roboto Light"/>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58075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76803-076E-FD49-E416-7AF6A0DE55C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DCF0E9-533C-FA0E-1768-D104736CA4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8B077D-6250-FC3E-5595-76FB91B8563B}"/>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FFA3A6CA-E903-70E1-EDBB-70F4477182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EB716C-7F4D-E6C3-0EFA-01CE43769223}"/>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694887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CCDED8-C5BF-C447-867B-06107286902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80C9CFA-303C-0523-FCFD-B44AF830EA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89AD4E-9618-825E-F68C-1613D0B0D35F}"/>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0066D9AF-D98E-2675-7FD4-7D4A57454E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75BC9F-B81D-A315-8E51-459F5CECA68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30243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90B0A-40CA-0F8B-9141-1A595C1432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99AB707-DA2E-C074-68D0-957E6129B8D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AAB2457-8279-3FC2-9332-84DD7CE3F07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AE1F50-EC31-50A4-2DB1-DBD782162B0C}"/>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6" name="Espace réservé du pied de page 5">
            <a:extLst>
              <a:ext uri="{FF2B5EF4-FFF2-40B4-BE49-F238E27FC236}">
                <a16:creationId xmlns:a16="http://schemas.microsoft.com/office/drawing/2014/main" id="{3DAA2DD6-F591-AAFD-D7BC-36CAC7B8E39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602B5B-5060-2A37-2D81-13D0756C5136}"/>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80228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E5AF70-8C93-E835-0EEB-AB6C72A5271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05F4841-8F51-7DBD-F25C-E255F9DBC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B055BBA-0B38-A78A-7AFA-86558B7B99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164D137-764B-1C61-61AF-E69D0E2BD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E43522C-4768-F73A-B4AD-4F125DE73B5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D7FF7D9-4BDC-93AA-80A3-4C7387E79101}"/>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8" name="Espace réservé du pied de page 7">
            <a:extLst>
              <a:ext uri="{FF2B5EF4-FFF2-40B4-BE49-F238E27FC236}">
                <a16:creationId xmlns:a16="http://schemas.microsoft.com/office/drawing/2014/main" id="{4A292765-03AD-E34F-436F-1204BBD676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0BE7CCC-F910-66CA-A82C-38895E6EE83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222389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B1DC81-0727-6B98-2BEB-64ABEF3D05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D13FF-3F0E-8630-550C-014DC500F85F}"/>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4" name="Espace réservé du pied de page 3">
            <a:extLst>
              <a:ext uri="{FF2B5EF4-FFF2-40B4-BE49-F238E27FC236}">
                <a16:creationId xmlns:a16="http://schemas.microsoft.com/office/drawing/2014/main" id="{6DE1C180-B1F6-BE7C-7175-37EED3B281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27AB8A7-3787-C956-4FFA-967F20EDFF34}"/>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6" name="Image 5" descr="Une image contenant neige, hiver">
            <a:extLst>
              <a:ext uri="{FF2B5EF4-FFF2-40B4-BE49-F238E27FC236}">
                <a16:creationId xmlns:a16="http://schemas.microsoft.com/office/drawing/2014/main" id="{55444A4F-8B98-C036-DB26-78D6A5882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bg object 19">
            <a:extLst>
              <a:ext uri="{FF2B5EF4-FFF2-40B4-BE49-F238E27FC236}">
                <a16:creationId xmlns:a16="http://schemas.microsoft.com/office/drawing/2014/main" id="{F739836E-B37D-74EE-CC51-F23D1DA39607}"/>
              </a:ext>
            </a:extLst>
          </p:cNvPr>
          <p:cNvSpPr/>
          <p:nvPr userDrawn="1"/>
        </p:nvSpPr>
        <p:spPr>
          <a:xfrm>
            <a:off x="2337752" y="0"/>
            <a:ext cx="7516495" cy="650240"/>
          </a:xfrm>
          <a:custGeom>
            <a:avLst/>
            <a:gdLst/>
            <a:ahLst/>
            <a:cxnLst/>
            <a:rect l="l" t="t" r="r" b="b"/>
            <a:pathLst>
              <a:path w="7516495" h="650240">
                <a:moveTo>
                  <a:pt x="7516368" y="0"/>
                </a:moveTo>
                <a:lnTo>
                  <a:pt x="0" y="0"/>
                </a:lnTo>
                <a:lnTo>
                  <a:pt x="0" y="650100"/>
                </a:lnTo>
                <a:lnTo>
                  <a:pt x="7516368" y="650100"/>
                </a:lnTo>
                <a:lnTo>
                  <a:pt x="7516368" y="0"/>
                </a:lnTo>
                <a:close/>
              </a:path>
            </a:pathLst>
          </a:custGeom>
          <a:solidFill>
            <a:srgbClr val="DED7EB"/>
          </a:solidFill>
        </p:spPr>
        <p:txBody>
          <a:bodyPr wrap="square" lIns="0" tIns="0" rIns="0" bIns="0" rtlCol="0"/>
          <a:lstStyle/>
          <a:p>
            <a:endParaRPr/>
          </a:p>
        </p:txBody>
      </p:sp>
    </p:spTree>
    <p:extLst>
      <p:ext uri="{BB962C8B-B14F-4D97-AF65-F5344CB8AC3E}">
        <p14:creationId xmlns:p14="http://schemas.microsoft.com/office/powerpoint/2010/main" val="282838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816893-7423-2F0F-2758-09FB590BB3DC}"/>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3" name="Espace réservé du pied de page 2">
            <a:extLst>
              <a:ext uri="{FF2B5EF4-FFF2-40B4-BE49-F238E27FC236}">
                <a16:creationId xmlns:a16="http://schemas.microsoft.com/office/drawing/2014/main" id="{DC54AFED-2456-E5D6-47E2-797E9A5619B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840215B-74CA-DE38-D0CC-7089C5E4D2C2}"/>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5" name="object 4">
            <a:extLst>
              <a:ext uri="{FF2B5EF4-FFF2-40B4-BE49-F238E27FC236}">
                <a16:creationId xmlns:a16="http://schemas.microsoft.com/office/drawing/2014/main" id="{A20F2617-F11E-BA19-2D2E-DB0A7BE08BB5}"/>
              </a:ext>
            </a:extLst>
          </p:cNvPr>
          <p:cNvPicPr/>
          <p:nvPr userDrawn="1"/>
        </p:nvPicPr>
        <p:blipFill>
          <a:blip r:embed="rId2" cstate="print"/>
          <a:stretch>
            <a:fillRect/>
          </a:stretch>
        </p:blipFill>
        <p:spPr>
          <a:xfrm>
            <a:off x="0" y="0"/>
            <a:ext cx="12192000" cy="6858000"/>
          </a:xfrm>
          <a:prstGeom prst="rect">
            <a:avLst/>
          </a:prstGeom>
        </p:spPr>
      </p:pic>
      <p:grpSp>
        <p:nvGrpSpPr>
          <p:cNvPr id="6" name="Groupe 5">
            <a:extLst>
              <a:ext uri="{FF2B5EF4-FFF2-40B4-BE49-F238E27FC236}">
                <a16:creationId xmlns:a16="http://schemas.microsoft.com/office/drawing/2014/main" id="{43A0C18F-037D-9BED-F028-39482124B66C}"/>
              </a:ext>
            </a:extLst>
          </p:cNvPr>
          <p:cNvGrpSpPr/>
          <p:nvPr userDrawn="1"/>
        </p:nvGrpSpPr>
        <p:grpSpPr>
          <a:xfrm>
            <a:off x="4713617" y="1617547"/>
            <a:ext cx="2822956" cy="2344877"/>
            <a:chOff x="4683137" y="1617547"/>
            <a:chExt cx="2822956" cy="2344877"/>
          </a:xfrm>
        </p:grpSpPr>
        <p:sp>
          <p:nvSpPr>
            <p:cNvPr id="7" name="object 5">
              <a:extLst>
                <a:ext uri="{FF2B5EF4-FFF2-40B4-BE49-F238E27FC236}">
                  <a16:creationId xmlns:a16="http://schemas.microsoft.com/office/drawing/2014/main" id="{139A8590-3142-88ED-371E-3B2F632C99E3}"/>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8" name="object 6">
              <a:extLst>
                <a:ext uri="{FF2B5EF4-FFF2-40B4-BE49-F238E27FC236}">
                  <a16:creationId xmlns:a16="http://schemas.microsoft.com/office/drawing/2014/main" id="{1473716D-046B-48F0-874D-0F00D9AA7F68}"/>
                </a:ext>
              </a:extLst>
            </p:cNvPr>
            <p:cNvPicPr/>
            <p:nvPr/>
          </p:nvPicPr>
          <p:blipFill>
            <a:blip r:embed="rId3" cstate="print"/>
            <a:stretch>
              <a:fillRect/>
            </a:stretch>
          </p:blipFill>
          <p:spPr>
            <a:xfrm>
              <a:off x="6658724" y="2784119"/>
              <a:ext cx="131902" cy="131902"/>
            </a:xfrm>
            <a:prstGeom prst="rect">
              <a:avLst/>
            </a:prstGeom>
          </p:spPr>
        </p:pic>
        <p:sp>
          <p:nvSpPr>
            <p:cNvPr id="9" name="object 7">
              <a:extLst>
                <a:ext uri="{FF2B5EF4-FFF2-40B4-BE49-F238E27FC236}">
                  <a16:creationId xmlns:a16="http://schemas.microsoft.com/office/drawing/2014/main" id="{D7BCD783-8BD1-A9E1-3A8D-461E14B3A281}"/>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0" name="object 8">
              <a:extLst>
                <a:ext uri="{FF2B5EF4-FFF2-40B4-BE49-F238E27FC236}">
                  <a16:creationId xmlns:a16="http://schemas.microsoft.com/office/drawing/2014/main" id="{256AF4E6-7211-C22E-7741-18542FFE7E99}"/>
                </a:ext>
              </a:extLst>
            </p:cNvPr>
            <p:cNvPicPr/>
            <p:nvPr/>
          </p:nvPicPr>
          <p:blipFill>
            <a:blip r:embed="rId4" cstate="print"/>
            <a:stretch>
              <a:fillRect/>
            </a:stretch>
          </p:blipFill>
          <p:spPr>
            <a:xfrm>
              <a:off x="5726633" y="3763111"/>
              <a:ext cx="131889" cy="193471"/>
            </a:xfrm>
            <a:prstGeom prst="rect">
              <a:avLst/>
            </a:prstGeom>
          </p:spPr>
        </p:pic>
        <p:pic>
          <p:nvPicPr>
            <p:cNvPr id="11" name="object 9">
              <a:extLst>
                <a:ext uri="{FF2B5EF4-FFF2-40B4-BE49-F238E27FC236}">
                  <a16:creationId xmlns:a16="http://schemas.microsoft.com/office/drawing/2014/main" id="{0942C725-405E-8EBE-1EAE-7E3903DFD67E}"/>
                </a:ext>
              </a:extLst>
            </p:cNvPr>
            <p:cNvPicPr/>
            <p:nvPr/>
          </p:nvPicPr>
          <p:blipFill>
            <a:blip r:embed="rId5" cstate="print"/>
            <a:stretch>
              <a:fillRect/>
            </a:stretch>
          </p:blipFill>
          <p:spPr>
            <a:xfrm>
              <a:off x="5972848" y="3763111"/>
              <a:ext cx="161201" cy="193471"/>
            </a:xfrm>
            <a:prstGeom prst="rect">
              <a:avLst/>
            </a:prstGeom>
          </p:spPr>
        </p:pic>
        <p:pic>
          <p:nvPicPr>
            <p:cNvPr id="12" name="object 10">
              <a:extLst>
                <a:ext uri="{FF2B5EF4-FFF2-40B4-BE49-F238E27FC236}">
                  <a16:creationId xmlns:a16="http://schemas.microsoft.com/office/drawing/2014/main" id="{5F076BF6-2832-52E5-D465-6313B7AEF24A}"/>
                </a:ext>
              </a:extLst>
            </p:cNvPr>
            <p:cNvPicPr/>
            <p:nvPr/>
          </p:nvPicPr>
          <p:blipFill>
            <a:blip r:embed="rId6" cstate="print"/>
            <a:stretch>
              <a:fillRect/>
            </a:stretch>
          </p:blipFill>
          <p:spPr>
            <a:xfrm>
              <a:off x="6271805" y="3763111"/>
              <a:ext cx="146545" cy="193471"/>
            </a:xfrm>
            <a:prstGeom prst="rect">
              <a:avLst/>
            </a:prstGeom>
          </p:spPr>
        </p:pic>
        <p:sp>
          <p:nvSpPr>
            <p:cNvPr id="13" name="object 11">
              <a:extLst>
                <a:ext uri="{FF2B5EF4-FFF2-40B4-BE49-F238E27FC236}">
                  <a16:creationId xmlns:a16="http://schemas.microsoft.com/office/drawing/2014/main" id="{07594550-6A43-B304-3ABD-6F8CEAC10F11}"/>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4" name="object 12">
              <a:extLst>
                <a:ext uri="{FF2B5EF4-FFF2-40B4-BE49-F238E27FC236}">
                  <a16:creationId xmlns:a16="http://schemas.microsoft.com/office/drawing/2014/main" id="{511E5210-5151-05EF-CA2A-7C237E010919}"/>
                </a:ext>
              </a:extLst>
            </p:cNvPr>
            <p:cNvPicPr/>
            <p:nvPr/>
          </p:nvPicPr>
          <p:blipFill>
            <a:blip r:embed="rId7" cstate="print"/>
            <a:stretch>
              <a:fillRect/>
            </a:stretch>
          </p:blipFill>
          <p:spPr>
            <a:xfrm>
              <a:off x="6770103" y="3760177"/>
              <a:ext cx="143624" cy="202247"/>
            </a:xfrm>
            <a:prstGeom prst="rect">
              <a:avLst/>
            </a:prstGeom>
          </p:spPr>
        </p:pic>
        <p:sp>
          <p:nvSpPr>
            <p:cNvPr id="15" name="object 13">
              <a:extLst>
                <a:ext uri="{FF2B5EF4-FFF2-40B4-BE49-F238E27FC236}">
                  <a16:creationId xmlns:a16="http://schemas.microsoft.com/office/drawing/2014/main" id="{2C20DBFB-FF43-0F6B-75DF-D8FC1A541913}"/>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sp>
        <p:nvSpPr>
          <p:cNvPr id="18" name="object 18">
            <a:extLst>
              <a:ext uri="{FF2B5EF4-FFF2-40B4-BE49-F238E27FC236}">
                <a16:creationId xmlns:a16="http://schemas.microsoft.com/office/drawing/2014/main" id="{A50D87E5-E72E-5876-2E32-3C6E60FBEF54}"/>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a:solidFill>
                  <a:srgbClr val="414042"/>
                </a:solidFill>
                <a:latin typeface="KyivType Sans2" pitchFamily="2" charset="77"/>
              </a:rPr>
              <a:t>The Experience of </a:t>
            </a:r>
          </a:p>
          <a:p>
            <a:pPr marL="12700" marR="5080" indent="-12700" algn="ctr">
              <a:lnSpc>
                <a:spcPct val="102899"/>
              </a:lnSpc>
              <a:spcBef>
                <a:spcPts val="25"/>
              </a:spcBef>
            </a:pPr>
            <a:r>
              <a:rPr lang="en-US" sz="2350" dirty="0">
                <a:solidFill>
                  <a:srgbClr val="414042"/>
                </a:solidFill>
                <a:latin typeface="KyivType Sans2" pitchFamily="2" charset="77"/>
              </a:rPr>
              <a:t>Phyto-Aromatic Skincare</a:t>
            </a:r>
            <a:endParaRPr lang="en-US" sz="2350" dirty="0">
              <a:latin typeface="KyivType Sans2" pitchFamily="2" charset="77"/>
            </a:endParaRPr>
          </a:p>
        </p:txBody>
      </p:sp>
      <p:pic>
        <p:nvPicPr>
          <p:cNvPr id="19" name="object 17">
            <a:extLst>
              <a:ext uri="{FF2B5EF4-FFF2-40B4-BE49-F238E27FC236}">
                <a16:creationId xmlns:a16="http://schemas.microsoft.com/office/drawing/2014/main" id="{D568189A-9D7F-AD19-D0E3-3887AC2C5C3D}"/>
              </a:ext>
            </a:extLst>
          </p:cNvPr>
          <p:cNvPicPr/>
          <p:nvPr userDrawn="1"/>
        </p:nvPicPr>
        <p:blipFill>
          <a:blip r:embed="rId8" cstate="print"/>
          <a:stretch>
            <a:fillRect/>
          </a:stretch>
        </p:blipFill>
        <p:spPr>
          <a:xfrm>
            <a:off x="9601200" y="240868"/>
            <a:ext cx="2199156" cy="2197532"/>
          </a:xfrm>
          <a:prstGeom prst="rect">
            <a:avLst/>
          </a:prstGeom>
        </p:spPr>
      </p:pic>
      <p:grpSp>
        <p:nvGrpSpPr>
          <p:cNvPr id="20" name="Groupe 19">
            <a:extLst>
              <a:ext uri="{FF2B5EF4-FFF2-40B4-BE49-F238E27FC236}">
                <a16:creationId xmlns:a16="http://schemas.microsoft.com/office/drawing/2014/main" id="{E4261699-0923-0212-87F7-CA04C02539B1}"/>
              </a:ext>
            </a:extLst>
          </p:cNvPr>
          <p:cNvGrpSpPr/>
          <p:nvPr userDrawn="1"/>
        </p:nvGrpSpPr>
        <p:grpSpPr>
          <a:xfrm>
            <a:off x="5605475" y="5194300"/>
            <a:ext cx="1116203" cy="26034"/>
            <a:chOff x="5605475" y="5194300"/>
            <a:chExt cx="1116203" cy="26034"/>
          </a:xfrm>
        </p:grpSpPr>
        <p:sp>
          <p:nvSpPr>
            <p:cNvPr id="21" name="object 14">
              <a:extLst>
                <a:ext uri="{FF2B5EF4-FFF2-40B4-BE49-F238E27FC236}">
                  <a16:creationId xmlns:a16="http://schemas.microsoft.com/office/drawing/2014/main" id="{D2313102-71AF-2183-E7E5-70BA35B51E65}"/>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2" name="object 15">
              <a:extLst>
                <a:ext uri="{FF2B5EF4-FFF2-40B4-BE49-F238E27FC236}">
                  <a16:creationId xmlns:a16="http://schemas.microsoft.com/office/drawing/2014/main" id="{3CC49C03-0356-F3EE-A4D6-1557A7F89875}"/>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3" name="object 16">
              <a:extLst>
                <a:ext uri="{FF2B5EF4-FFF2-40B4-BE49-F238E27FC236}">
                  <a16:creationId xmlns:a16="http://schemas.microsoft.com/office/drawing/2014/main" id="{4425DA77-79BE-0262-0C21-30E54B32ECF4}"/>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spTree>
    <p:extLst>
      <p:ext uri="{BB962C8B-B14F-4D97-AF65-F5344CB8AC3E}">
        <p14:creationId xmlns:p14="http://schemas.microsoft.com/office/powerpoint/2010/main" val="215812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C3EC0-5DBD-0D0F-DC81-30CEE6F49F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6AE6712-F508-2EF6-143C-14E081E60E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C5EDB4D-8F3C-9722-B6D7-A4777780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A5B370-F395-35E2-5E25-DB62EC1E9D48}"/>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6" name="Espace réservé du pied de page 5">
            <a:extLst>
              <a:ext uri="{FF2B5EF4-FFF2-40B4-BE49-F238E27FC236}">
                <a16:creationId xmlns:a16="http://schemas.microsoft.com/office/drawing/2014/main" id="{2F689112-BD59-53FF-68C3-13261AC1C9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B90E94-61C6-CE10-821D-663BBD1DC5D7}"/>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10" name="bg object 16">
            <a:extLst>
              <a:ext uri="{FF2B5EF4-FFF2-40B4-BE49-F238E27FC236}">
                <a16:creationId xmlns:a16="http://schemas.microsoft.com/office/drawing/2014/main" id="{A3002A7A-E730-063B-9CD5-ECFFE6AEB347}"/>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1" name="bg object 17">
            <a:extLst>
              <a:ext uri="{FF2B5EF4-FFF2-40B4-BE49-F238E27FC236}">
                <a16:creationId xmlns:a16="http://schemas.microsoft.com/office/drawing/2014/main" id="{E16808F8-5D37-A184-3675-99CC67158DF7}"/>
              </a:ext>
            </a:extLst>
          </p:cNvPr>
          <p:cNvSpPr/>
          <p:nvPr userDrawn="1"/>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E3E0ED">
              <a:alpha val="34999"/>
            </a:srgbClr>
          </a:solidFill>
        </p:spPr>
        <p:txBody>
          <a:bodyPr wrap="square" lIns="0" tIns="0" rIns="0" bIns="0" rtlCol="0"/>
          <a:lstStyle/>
          <a:p>
            <a:endParaRPr/>
          </a:p>
        </p:txBody>
      </p:sp>
      <p:sp>
        <p:nvSpPr>
          <p:cNvPr id="12" name="bg object 18">
            <a:extLst>
              <a:ext uri="{FF2B5EF4-FFF2-40B4-BE49-F238E27FC236}">
                <a16:creationId xmlns:a16="http://schemas.microsoft.com/office/drawing/2014/main" id="{DF4E2737-59FF-EED2-8E2B-97ACCFE4B9E5}"/>
              </a:ext>
            </a:extLst>
          </p:cNvPr>
          <p:cNvSpPr/>
          <p:nvPr userDrawn="1"/>
        </p:nvSpPr>
        <p:spPr>
          <a:xfrm>
            <a:off x="457200" y="457200"/>
            <a:ext cx="11275060" cy="5943600"/>
          </a:xfrm>
          <a:custGeom>
            <a:avLst/>
            <a:gdLst/>
            <a:ahLst/>
            <a:cxnLst/>
            <a:rect l="l" t="t" r="r" b="b"/>
            <a:pathLst>
              <a:path w="11275060" h="5943600">
                <a:moveTo>
                  <a:pt x="11274552" y="0"/>
                </a:moveTo>
                <a:lnTo>
                  <a:pt x="0" y="0"/>
                </a:lnTo>
                <a:lnTo>
                  <a:pt x="0" y="5943600"/>
                </a:lnTo>
                <a:lnTo>
                  <a:pt x="11274552" y="5943600"/>
                </a:lnTo>
                <a:lnTo>
                  <a:pt x="11274552" y="0"/>
                </a:lnTo>
                <a:close/>
              </a:path>
            </a:pathLst>
          </a:custGeom>
          <a:solidFill>
            <a:srgbClr val="FFFFFF">
              <a:alpha val="94999"/>
            </a:srgbClr>
          </a:solidFill>
        </p:spPr>
        <p:txBody>
          <a:bodyPr wrap="square" lIns="0" tIns="0" rIns="0" bIns="0" rtlCol="0"/>
          <a:lstStyle/>
          <a:p>
            <a:endParaRPr/>
          </a:p>
        </p:txBody>
      </p:sp>
      <p:sp>
        <p:nvSpPr>
          <p:cNvPr id="13" name="bg object 19">
            <a:extLst>
              <a:ext uri="{FF2B5EF4-FFF2-40B4-BE49-F238E27FC236}">
                <a16:creationId xmlns:a16="http://schemas.microsoft.com/office/drawing/2014/main" id="{96A0E3E2-E9EF-96BE-FBB4-46C5A032AB38}"/>
              </a:ext>
            </a:extLst>
          </p:cNvPr>
          <p:cNvSpPr/>
          <p:nvPr userDrawn="1"/>
        </p:nvSpPr>
        <p:spPr>
          <a:xfrm>
            <a:off x="2253995" y="0"/>
            <a:ext cx="7516495" cy="650240"/>
          </a:xfrm>
          <a:custGeom>
            <a:avLst/>
            <a:gdLst/>
            <a:ahLst/>
            <a:cxnLst/>
            <a:rect l="l" t="t" r="r" b="b"/>
            <a:pathLst>
              <a:path w="7516495" h="650240">
                <a:moveTo>
                  <a:pt x="7516368" y="0"/>
                </a:moveTo>
                <a:lnTo>
                  <a:pt x="0" y="0"/>
                </a:lnTo>
                <a:lnTo>
                  <a:pt x="0" y="650100"/>
                </a:lnTo>
                <a:lnTo>
                  <a:pt x="7516368" y="650100"/>
                </a:lnTo>
                <a:lnTo>
                  <a:pt x="7516368" y="0"/>
                </a:lnTo>
                <a:close/>
              </a:path>
            </a:pathLst>
          </a:custGeom>
          <a:solidFill>
            <a:srgbClr val="DED7EB"/>
          </a:solidFill>
        </p:spPr>
        <p:txBody>
          <a:bodyPr wrap="square" lIns="0" tIns="0" rIns="0" bIns="0" rtlCol="0"/>
          <a:lstStyle/>
          <a:p>
            <a:endParaRPr/>
          </a:p>
        </p:txBody>
      </p:sp>
      <p:sp>
        <p:nvSpPr>
          <p:cNvPr id="16" name="Holder 6">
            <a:extLst>
              <a:ext uri="{FF2B5EF4-FFF2-40B4-BE49-F238E27FC236}">
                <a16:creationId xmlns:a16="http://schemas.microsoft.com/office/drawing/2014/main" id="{E6F17324-5D62-E561-9B7F-7C2F1D2A5627}"/>
              </a:ext>
            </a:extLst>
          </p:cNvPr>
          <p:cNvSpPr txBox="1">
            <a:spLocks/>
          </p:cNvSpPr>
          <p:nvPr userDrawn="1"/>
        </p:nvSpPr>
        <p:spPr>
          <a:xfrm>
            <a:off x="609600" y="6377940"/>
            <a:ext cx="2804160" cy="342900"/>
          </a:xfrm>
          <a:prstGeom prst="rect">
            <a:avLst/>
          </a:prstGeom>
        </p:spPr>
        <p:txBody>
          <a:bodyPr vert="horz" lIns="0" tIns="0" rIns="0" bIns="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3/19/2025</a:t>
            </a:fld>
            <a:endParaRPr lang="en-US"/>
          </a:p>
        </p:txBody>
      </p:sp>
      <p:sp>
        <p:nvSpPr>
          <p:cNvPr id="17" name="Holder 7">
            <a:extLst>
              <a:ext uri="{FF2B5EF4-FFF2-40B4-BE49-F238E27FC236}">
                <a16:creationId xmlns:a16="http://schemas.microsoft.com/office/drawing/2014/main" id="{AF36E756-521E-740A-C9BA-1DEDE79A113E}"/>
              </a:ext>
            </a:extLst>
          </p:cNvPr>
          <p:cNvSpPr txBox="1">
            <a:spLocks/>
          </p:cNvSpPr>
          <p:nvPr userDrawn="1"/>
        </p:nvSpPr>
        <p:spPr>
          <a:xfrm>
            <a:off x="8778240" y="6377940"/>
            <a:ext cx="2804160" cy="342900"/>
          </a:xfrm>
          <a:prstGeom prst="rect">
            <a:avLst/>
          </a:prstGeom>
        </p:spPr>
        <p:txBody>
          <a:bodyPr vert="horz" lIns="0" tIns="0" rIns="0" bIns="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‹N°›</a:t>
            </a:fld>
            <a:endParaRPr lang="fr-FR"/>
          </a:p>
        </p:txBody>
      </p:sp>
    </p:spTree>
    <p:extLst>
      <p:ext uri="{BB962C8B-B14F-4D97-AF65-F5344CB8AC3E}">
        <p14:creationId xmlns:p14="http://schemas.microsoft.com/office/powerpoint/2010/main" val="234570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172F8-0874-89A8-22A2-1660AF8A23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EEAF03B-6E00-2760-6D93-CA26BBA1F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33F470-4720-E413-BA7B-AF2958856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E55967E-6116-FF22-BFD0-526B8BC2561E}"/>
              </a:ext>
            </a:extLst>
          </p:cNvPr>
          <p:cNvSpPr>
            <a:spLocks noGrp="1"/>
          </p:cNvSpPr>
          <p:nvPr>
            <p:ph type="dt" sz="half" idx="10"/>
          </p:nvPr>
        </p:nvSpPr>
        <p:spPr/>
        <p:txBody>
          <a:bodyPr/>
          <a:lstStyle/>
          <a:p>
            <a:fld id="{48526C08-56D5-4B10-8FA3-9C5C4DEC24F1}" type="datetimeFigureOut">
              <a:rPr lang="fr-FR" smtClean="0"/>
              <a:t>19/03/2025</a:t>
            </a:fld>
            <a:endParaRPr lang="fr-FR"/>
          </a:p>
        </p:txBody>
      </p:sp>
      <p:sp>
        <p:nvSpPr>
          <p:cNvPr id="6" name="Espace réservé du pied de page 5">
            <a:extLst>
              <a:ext uri="{FF2B5EF4-FFF2-40B4-BE49-F238E27FC236}">
                <a16:creationId xmlns:a16="http://schemas.microsoft.com/office/drawing/2014/main" id="{ACCE5AD1-AE1A-A60A-B90F-65CD412257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084914-20A3-069C-57BA-78E66939A18B}"/>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23007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200C151-CAAA-71D2-A341-86FD269A5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Modify the style of the title</a:t>
            </a:r>
          </a:p>
        </p:txBody>
      </p:sp>
      <p:sp>
        <p:nvSpPr>
          <p:cNvPr id="3" name="Espace réservé du texte 2">
            <a:extLst>
              <a:ext uri="{FF2B5EF4-FFF2-40B4-BE49-F238E27FC236}">
                <a16:creationId xmlns:a16="http://schemas.microsoft.com/office/drawing/2014/main" id="{826C6ECD-4547-6290-3EF2-15D242104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Click to change the mask text styles</a:t>
            </a:r>
          </a:p>
          <a:p>
            <a:pPr lvl="1"/>
            <a:r>
              <a:rPr lang="fr-FR"/>
              <a:t>Second level</a:t>
            </a:r>
          </a:p>
          <a:p>
            <a:pPr lvl="2"/>
            <a:r>
              <a:rPr lang="fr-FR"/>
              <a:t>Third level</a:t>
            </a:r>
          </a:p>
          <a:p>
            <a:pPr lvl="3"/>
            <a:r>
              <a:rPr lang="fr-FR"/>
              <a:t>Fourth level</a:t>
            </a:r>
          </a:p>
          <a:p>
            <a:pPr lvl="4"/>
            <a:r>
              <a:rPr lang="fr-FR"/>
              <a:t>Fifth level</a:t>
            </a:r>
          </a:p>
        </p:txBody>
      </p:sp>
      <p:sp>
        <p:nvSpPr>
          <p:cNvPr id="4" name="Espace réservé de la date 3">
            <a:extLst>
              <a:ext uri="{FF2B5EF4-FFF2-40B4-BE49-F238E27FC236}">
                <a16:creationId xmlns:a16="http://schemas.microsoft.com/office/drawing/2014/main" id="{E9166A34-8C61-B982-BA0A-A81F7FBD4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526C08-56D5-4B10-8FA3-9C5C4DEC24F1}" type="datetimeFigureOut">
              <a:rPr lang="fr-FR" smtClean="0"/>
              <a:t>19/03/2025</a:t>
            </a:fld>
            <a:endParaRPr lang="fr-FR"/>
          </a:p>
        </p:txBody>
      </p:sp>
      <p:sp>
        <p:nvSpPr>
          <p:cNvPr id="5" name="Espace réservé du pied de page 4">
            <a:extLst>
              <a:ext uri="{FF2B5EF4-FFF2-40B4-BE49-F238E27FC236}">
                <a16:creationId xmlns:a16="http://schemas.microsoft.com/office/drawing/2014/main" id="{30C01AE4-106F-4B3A-E0F1-466DD8F19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A7E75F4-5EAF-024B-579F-5DEA550E7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55FC2A-FD1F-4536-B23E-50364F42426C}" type="slidenum">
              <a:rPr lang="fr-FR" smtClean="0"/>
              <a:t>‹N°›</a:t>
            </a:fld>
            <a:endParaRPr lang="fr-FR"/>
          </a:p>
        </p:txBody>
      </p:sp>
    </p:spTree>
    <p:extLst>
      <p:ext uri="{BB962C8B-B14F-4D97-AF65-F5344CB8AC3E}">
        <p14:creationId xmlns:p14="http://schemas.microsoft.com/office/powerpoint/2010/main" val="82823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6.jp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4.png"/><Relationship Id="rId5" Type="http://schemas.microsoft.com/office/2007/relationships/hdphoto" Target="../media/hdphoto4.wdp"/><Relationship Id="rId4" Type="http://schemas.openxmlformats.org/officeDocument/2006/relationships/image" Target="../media/image53.pn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1.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6.jpg"/><Relationship Id="rId7" Type="http://schemas.microsoft.com/office/2007/relationships/hdphoto" Target="../media/hdphoto6.wdp"/><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3.png"/><Relationship Id="rId5" Type="http://schemas.microsoft.com/office/2007/relationships/hdphoto" Target="../media/hdphoto5.wdp"/><Relationship Id="rId4" Type="http://schemas.openxmlformats.org/officeDocument/2006/relationships/image" Target="../media/image54.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77.png"/><Relationship Id="rId11" Type="http://schemas.microsoft.com/office/2007/relationships/hdphoto" Target="../media/hdphoto7.wdp"/><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png"/><Relationship Id="rId7" Type="http://schemas.openxmlformats.org/officeDocument/2006/relationships/image" Target="../media/image92.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77.png"/><Relationship Id="rId10" Type="http://schemas.openxmlformats.org/officeDocument/2006/relationships/image" Target="../media/image95.jpeg"/><Relationship Id="rId4" Type="http://schemas.openxmlformats.org/officeDocument/2006/relationships/image" Target="../media/image90.png"/><Relationship Id="rId9"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jp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97.png"/><Relationship Id="rId5" Type="http://schemas.microsoft.com/office/2007/relationships/hdphoto" Target="../media/hdphoto9.wdp"/><Relationship Id="rId4" Type="http://schemas.openxmlformats.org/officeDocument/2006/relationships/image" Target="../media/image54.png"/><Relationship Id="rId9"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1.svg"/><Relationship Id="rId12" Type="http://schemas.openxmlformats.org/officeDocument/2006/relationships/image" Target="../media/image34.png"/><Relationship Id="rId17" Type="http://schemas.openxmlformats.org/officeDocument/2006/relationships/image" Target="../media/image36.svg"/><Relationship Id="rId2" Type="http://schemas.openxmlformats.org/officeDocument/2006/relationships/notesSlide" Target="../notesSlides/notesSlide8.xml"/><Relationship Id="rId16"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33.svg"/><Relationship Id="rId5" Type="http://schemas.openxmlformats.org/officeDocument/2006/relationships/image" Target="../media/image30.png"/><Relationship Id="rId15" Type="http://schemas.microsoft.com/office/2007/relationships/hdphoto" Target="../media/hdphoto3.wdp"/><Relationship Id="rId10" Type="http://schemas.openxmlformats.org/officeDocument/2006/relationships/image" Target="../media/image22.png"/><Relationship Id="rId4" Type="http://schemas.openxmlformats.org/officeDocument/2006/relationships/image" Target="../media/image29.svg"/><Relationship Id="rId9" Type="http://schemas.microsoft.com/office/2007/relationships/hdphoto" Target="../media/hdphoto1.wdp"/><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que 8" descr="Badge avec un remplissage uni">
            <a:extLst>
              <a:ext uri="{FF2B5EF4-FFF2-40B4-BE49-F238E27FC236}">
                <a16:creationId xmlns:a16="http://schemas.microsoft.com/office/drawing/2014/main" id="{60DDA39B-D1FE-9111-C6BF-555454747E9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9646" y="1325563"/>
            <a:ext cx="914400" cy="914400"/>
          </a:xfrm>
          <a:prstGeom prst="rect">
            <a:avLst/>
          </a:prstGeom>
        </p:spPr>
      </p:pic>
      <p:sp>
        <p:nvSpPr>
          <p:cNvPr id="7" name="Titre 1">
            <a:extLst>
              <a:ext uri="{FF2B5EF4-FFF2-40B4-BE49-F238E27FC236}">
                <a16:creationId xmlns:a16="http://schemas.microsoft.com/office/drawing/2014/main" id="{C81553C6-0823-0428-77BB-7D90281098F9}"/>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KyivType Sans2" panose="00000500000000000000" pitchFamily="50" charset="0"/>
              </a:rPr>
              <a:t>Review of Skin Biology in 5 Key Points</a:t>
            </a:r>
            <a:endParaRPr lang="fr-FR" sz="2800" dirty="0">
              <a:latin typeface="KyivType Sans2" panose="00000500000000000000" pitchFamily="50" charset="0"/>
            </a:endParaRPr>
          </a:p>
        </p:txBody>
      </p:sp>
      <p:sp>
        <p:nvSpPr>
          <p:cNvPr id="3" name="ZoneTexte 2">
            <a:extLst>
              <a:ext uri="{FF2B5EF4-FFF2-40B4-BE49-F238E27FC236}">
                <a16:creationId xmlns:a16="http://schemas.microsoft.com/office/drawing/2014/main" id="{B55C8373-2584-F04E-189B-155602690171}"/>
              </a:ext>
            </a:extLst>
          </p:cNvPr>
          <p:cNvSpPr txBox="1"/>
          <p:nvPr/>
        </p:nvSpPr>
        <p:spPr>
          <a:xfrm>
            <a:off x="1187164" y="1425218"/>
            <a:ext cx="7214714"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MICROCIRCULATION: OXYGEN AND NUTRIENTS IN FULL ACTION</a:t>
            </a:r>
          </a:p>
          <a:p>
            <a:pPr algn="ctr"/>
            <a:endParaRPr lang="fr-FR" sz="1200" dirty="0">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D4260756-CD73-5736-2461-8D19873DD0C1}"/>
              </a:ext>
            </a:extLst>
          </p:cNvPr>
          <p:cNvSpPr/>
          <p:nvPr/>
        </p:nvSpPr>
        <p:spPr>
          <a:xfrm>
            <a:off x="1884178" y="4206874"/>
            <a:ext cx="9818586" cy="923330"/>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Supplies oxygen and nutrients to regenerating cells.</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Helps eliminate toxins accumulated during the day.</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Helps to reduce signs of fatigue and brighten the complexion.</a:t>
            </a:r>
          </a:p>
        </p:txBody>
      </p:sp>
      <p:sp>
        <p:nvSpPr>
          <p:cNvPr id="8" name="Rectangle 7">
            <a:extLst>
              <a:ext uri="{FF2B5EF4-FFF2-40B4-BE49-F238E27FC236}">
                <a16:creationId xmlns:a16="http://schemas.microsoft.com/office/drawing/2014/main" id="{95735109-BAA0-BCD7-AE8E-A41109EA8DB2}"/>
              </a:ext>
            </a:extLst>
          </p:cNvPr>
          <p:cNvSpPr/>
          <p:nvPr/>
        </p:nvSpPr>
        <p:spPr>
          <a:xfrm>
            <a:off x="1884178" y="2622867"/>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Microcirculation refers to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blood flow </a:t>
            </a:r>
            <a:r>
              <a:rPr lang="fr-FR" sz="1600" dirty="0">
                <a:solidFill>
                  <a:prstClr val="black">
                    <a:lumMod val="75000"/>
                    <a:lumOff val="25000"/>
                  </a:prstClr>
                </a:solidFill>
                <a:latin typeface="Roboto Light" panose="02000000000000000000" pitchFamily="2" charset="0"/>
                <a:ea typeface="Roboto Light" panose="02000000000000000000" pitchFamily="2" charset="0"/>
              </a:rPr>
              <a:t>in the small vessels under the skin.</a:t>
            </a:r>
          </a:p>
        </p:txBody>
      </p:sp>
      <p:sp>
        <p:nvSpPr>
          <p:cNvPr id="10" name="ZoneTexte 9">
            <a:extLst>
              <a:ext uri="{FF2B5EF4-FFF2-40B4-BE49-F238E27FC236}">
                <a16:creationId xmlns:a16="http://schemas.microsoft.com/office/drawing/2014/main" id="{23282BCB-6582-B823-F1FF-505C2D3E6F28}"/>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Definition</a:t>
            </a:r>
          </a:p>
        </p:txBody>
      </p:sp>
      <p:sp>
        <p:nvSpPr>
          <p:cNvPr id="11" name="ZoneTexte 10">
            <a:extLst>
              <a:ext uri="{FF2B5EF4-FFF2-40B4-BE49-F238E27FC236}">
                <a16:creationId xmlns:a16="http://schemas.microsoft.com/office/drawing/2014/main" id="{A76D3259-FCBC-C795-3C8A-3B9154D2EDAF}"/>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When?</a:t>
            </a:r>
          </a:p>
        </p:txBody>
      </p:sp>
      <p:sp>
        <p:nvSpPr>
          <p:cNvPr id="12" name="ZoneTexte 11">
            <a:extLst>
              <a:ext uri="{FF2B5EF4-FFF2-40B4-BE49-F238E27FC236}">
                <a16:creationId xmlns:a16="http://schemas.microsoft.com/office/drawing/2014/main" id="{0AFC7D8A-61BB-D493-F534-7BE12BF02A46}"/>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Mechanism</a:t>
            </a:r>
          </a:p>
        </p:txBody>
      </p:sp>
      <p:sp>
        <p:nvSpPr>
          <p:cNvPr id="13" name="Rectangle 12">
            <a:extLst>
              <a:ext uri="{FF2B5EF4-FFF2-40B4-BE49-F238E27FC236}">
                <a16:creationId xmlns:a16="http://schemas.microsoft.com/office/drawing/2014/main" id="{DFD1A030-4662-3437-3DA7-516C1FAEC459}"/>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Blood flow increases </a:t>
            </a:r>
            <a:r>
              <a:rPr lang="fr-FR" sz="1600" dirty="0" err="1">
                <a:solidFill>
                  <a:prstClr val="black">
                    <a:lumMod val="75000"/>
                    <a:lumOff val="25000"/>
                  </a:prstClr>
                </a:solidFill>
                <a:latin typeface="Roboto Light" panose="02000000000000000000" pitchFamily="2" charset="0"/>
                <a:ea typeface="Roboto Light" panose="02000000000000000000" pitchFamily="2" charset="0"/>
              </a:rPr>
              <a:t>from</a:t>
            </a:r>
            <a:r>
              <a:rPr lang="fr-FR" sz="1600" dirty="0">
                <a:solidFill>
                  <a:prstClr val="black">
                    <a:lumMod val="75000"/>
                    <a:lumOff val="25000"/>
                  </a:prstClr>
                </a:solidFill>
                <a:latin typeface="Roboto Light" panose="02000000000000000000" pitchFamily="2" charset="0"/>
                <a:ea typeface="Roboto Light" panose="02000000000000000000" pitchFamily="2" charset="0"/>
              </a:rPr>
              <a:t>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10 pm</a:t>
            </a:r>
            <a:r>
              <a:rPr lang="fr-FR" sz="1600" dirty="0">
                <a:solidFill>
                  <a:prstClr val="black">
                    <a:lumMod val="75000"/>
                    <a:lumOff val="25000"/>
                  </a:prstClr>
                </a:solidFill>
                <a:latin typeface="Roboto Light" panose="02000000000000000000" pitchFamily="2" charset="0"/>
                <a:ea typeface="Roboto Light" panose="02000000000000000000" pitchFamily="2" charset="0"/>
              </a:rPr>
              <a:t>, peaking </a:t>
            </a:r>
            <a:r>
              <a:rPr lang="fr-FR" sz="1600" dirty="0" err="1">
                <a:solidFill>
                  <a:prstClr val="black">
                    <a:lumMod val="75000"/>
                    <a:lumOff val="25000"/>
                  </a:prstClr>
                </a:solidFill>
                <a:latin typeface="Roboto Light" panose="02000000000000000000" pitchFamily="2" charset="0"/>
                <a:ea typeface="Roboto Light" panose="02000000000000000000" pitchFamily="2" charset="0"/>
              </a:rPr>
              <a:t>around</a:t>
            </a:r>
            <a:r>
              <a:rPr lang="fr-FR" sz="1600" dirty="0">
                <a:solidFill>
                  <a:prstClr val="black">
                    <a:lumMod val="75000"/>
                    <a:lumOff val="25000"/>
                  </a:prstClr>
                </a:solidFill>
                <a:latin typeface="Roboto Light" panose="02000000000000000000" pitchFamily="2" charset="0"/>
                <a:ea typeface="Roboto Light" panose="02000000000000000000" pitchFamily="2" charset="0"/>
              </a:rPr>
              <a:t>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1am.</a:t>
            </a:r>
          </a:p>
        </p:txBody>
      </p:sp>
    </p:spTree>
    <p:extLst>
      <p:ext uri="{BB962C8B-B14F-4D97-AF65-F5344CB8AC3E}">
        <p14:creationId xmlns:p14="http://schemas.microsoft.com/office/powerpoint/2010/main" val="90953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p:bldP spid="10" grpId="0" animBg="1"/>
      <p:bldP spid="11"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que 9" descr="Badge 3 avec un remplissage uni">
            <a:extLst>
              <a:ext uri="{FF2B5EF4-FFF2-40B4-BE49-F238E27FC236}">
                <a16:creationId xmlns:a16="http://schemas.microsoft.com/office/drawing/2014/main" id="{20F3EC54-1DD6-A991-748C-AC63330419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015" y="1325563"/>
            <a:ext cx="914400" cy="914400"/>
          </a:xfrm>
          <a:prstGeom prst="rect">
            <a:avLst/>
          </a:prstGeom>
        </p:spPr>
      </p:pic>
      <p:sp>
        <p:nvSpPr>
          <p:cNvPr id="7" name="Titre 1">
            <a:extLst>
              <a:ext uri="{FF2B5EF4-FFF2-40B4-BE49-F238E27FC236}">
                <a16:creationId xmlns:a16="http://schemas.microsoft.com/office/drawing/2014/main" id="{382176D9-18D8-2306-BFDA-3E501A4D78CD}"/>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KyivType Sans2" panose="00000500000000000000" pitchFamily="50" charset="0"/>
              </a:rPr>
              <a:t>Review of Skin Biology in 5 Key Points</a:t>
            </a:r>
            <a:endParaRPr lang="fr-FR" sz="2800" dirty="0">
              <a:latin typeface="KyivType Sans2" panose="00000500000000000000" pitchFamily="50" charset="0"/>
            </a:endParaRPr>
          </a:p>
        </p:txBody>
      </p:sp>
      <p:sp>
        <p:nvSpPr>
          <p:cNvPr id="4" name="ZoneTexte 3">
            <a:extLst>
              <a:ext uri="{FF2B5EF4-FFF2-40B4-BE49-F238E27FC236}">
                <a16:creationId xmlns:a16="http://schemas.microsoft.com/office/drawing/2014/main" id="{1F270A33-50D5-D20E-AC5E-9D9549E0DC47}"/>
              </a:ext>
            </a:extLst>
          </p:cNvPr>
          <p:cNvSpPr txBox="1"/>
          <p:nvPr/>
        </p:nvSpPr>
        <p:spPr>
          <a:xfrm>
            <a:off x="1187164" y="1425218"/>
            <a:ext cx="7214714"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SKIN BARRIER FUNCTION: PROTECTION AND HYDRATION</a:t>
            </a:r>
          </a:p>
          <a:p>
            <a:pPr algn="ctr"/>
            <a:endParaRPr lang="fr-FR" sz="1200" dirty="0">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DC7DB2FF-6733-B276-76F7-07D26663AF57}"/>
              </a:ext>
            </a:extLst>
          </p:cNvPr>
          <p:cNvSpPr/>
          <p:nvPr/>
        </p:nvSpPr>
        <p:spPr>
          <a:xfrm>
            <a:off x="1884178" y="4206874"/>
            <a:ext cx="9818586" cy="923330"/>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The skin loses up to 25% more water at night than during the day.</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The hydrolipidic film renews itself less quickly.</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The absence of sebum promotes dryness and irritation.</a:t>
            </a:r>
          </a:p>
        </p:txBody>
      </p:sp>
      <p:sp>
        <p:nvSpPr>
          <p:cNvPr id="8" name="Rectangle 7">
            <a:extLst>
              <a:ext uri="{FF2B5EF4-FFF2-40B4-BE49-F238E27FC236}">
                <a16:creationId xmlns:a16="http://schemas.microsoft.com/office/drawing/2014/main" id="{4B7DB2DE-7A67-1FBF-F44E-FA5C5245F602}"/>
              </a:ext>
            </a:extLst>
          </p:cNvPr>
          <p:cNvSpPr/>
          <p:nvPr/>
        </p:nvSpPr>
        <p:spPr>
          <a:xfrm>
            <a:off x="1884178" y="2622867"/>
            <a:ext cx="10068008" cy="584775"/>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The skin barrier is a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protective film </a:t>
            </a:r>
            <a:r>
              <a:rPr lang="fr-FR" sz="1600" dirty="0">
                <a:solidFill>
                  <a:prstClr val="black">
                    <a:lumMod val="75000"/>
                    <a:lumOff val="25000"/>
                  </a:prstClr>
                </a:solidFill>
                <a:latin typeface="Roboto Light" panose="02000000000000000000" pitchFamily="2" charset="0"/>
                <a:ea typeface="Roboto Light" panose="02000000000000000000" pitchFamily="2" charset="0"/>
              </a:rPr>
              <a:t>that prevents dehydration and protects the skin from external aggression.</a:t>
            </a:r>
          </a:p>
        </p:txBody>
      </p:sp>
      <p:sp>
        <p:nvSpPr>
          <p:cNvPr id="9" name="ZoneTexte 8">
            <a:extLst>
              <a:ext uri="{FF2B5EF4-FFF2-40B4-BE49-F238E27FC236}">
                <a16:creationId xmlns:a16="http://schemas.microsoft.com/office/drawing/2014/main" id="{8F865BE9-294F-BF3F-42E1-FA5827592B28}"/>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Definition</a:t>
            </a:r>
          </a:p>
        </p:txBody>
      </p:sp>
      <p:sp>
        <p:nvSpPr>
          <p:cNvPr id="11" name="ZoneTexte 10">
            <a:extLst>
              <a:ext uri="{FF2B5EF4-FFF2-40B4-BE49-F238E27FC236}">
                <a16:creationId xmlns:a16="http://schemas.microsoft.com/office/drawing/2014/main" id="{497109F7-8B2C-C1D6-2725-A2B100FA4D31}"/>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When?</a:t>
            </a:r>
          </a:p>
        </p:txBody>
      </p:sp>
      <p:sp>
        <p:nvSpPr>
          <p:cNvPr id="12" name="ZoneTexte 11">
            <a:extLst>
              <a:ext uri="{FF2B5EF4-FFF2-40B4-BE49-F238E27FC236}">
                <a16:creationId xmlns:a16="http://schemas.microsoft.com/office/drawing/2014/main" id="{30B35852-9BC9-B879-142C-98442635F829}"/>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Mechanism</a:t>
            </a:r>
          </a:p>
        </p:txBody>
      </p:sp>
      <p:sp>
        <p:nvSpPr>
          <p:cNvPr id="13" name="Rectangle 12">
            <a:extLst>
              <a:ext uri="{FF2B5EF4-FFF2-40B4-BE49-F238E27FC236}">
                <a16:creationId xmlns:a16="http://schemas.microsoft.com/office/drawing/2014/main" id="{419A7289-2107-D056-5BE0-507D75A06C96}"/>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Progressive weakening of the barrier during the night, with peak dehydration </a:t>
            </a:r>
            <a:r>
              <a:rPr lang="fr-FR" sz="1600" dirty="0" err="1">
                <a:solidFill>
                  <a:prstClr val="black">
                    <a:lumMod val="75000"/>
                    <a:lumOff val="25000"/>
                  </a:prstClr>
                </a:solidFill>
                <a:latin typeface="Roboto Light" panose="02000000000000000000" pitchFamily="2" charset="0"/>
                <a:ea typeface="Roboto Light" panose="02000000000000000000" pitchFamily="2" charset="0"/>
              </a:rPr>
              <a:t>between</a:t>
            </a:r>
            <a:r>
              <a:rPr lang="fr-FR" sz="1600" dirty="0">
                <a:solidFill>
                  <a:prstClr val="black">
                    <a:lumMod val="75000"/>
                    <a:lumOff val="25000"/>
                  </a:prstClr>
                </a:solidFill>
                <a:latin typeface="Roboto Light" panose="02000000000000000000" pitchFamily="2" charset="0"/>
                <a:ea typeface="Roboto Light" panose="02000000000000000000" pitchFamily="2" charset="0"/>
              </a:rPr>
              <a:t>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2 </a:t>
            </a:r>
            <a:r>
              <a:rPr lang="fr-FR" sz="1600" b="1" dirty="0" err="1">
                <a:solidFill>
                  <a:prstClr val="black">
                    <a:lumMod val="75000"/>
                    <a:lumOff val="25000"/>
                  </a:prstClr>
                </a:solidFill>
                <a:latin typeface="Roboto Light" panose="02000000000000000000" pitchFamily="2" charset="0"/>
                <a:ea typeface="Roboto Light" panose="02000000000000000000" pitchFamily="2" charset="0"/>
              </a:rPr>
              <a:t>am</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 and 4 </a:t>
            </a:r>
            <a:r>
              <a:rPr lang="fr-FR" sz="1600" b="1" dirty="0" err="1">
                <a:solidFill>
                  <a:prstClr val="black">
                    <a:lumMod val="75000"/>
                    <a:lumOff val="25000"/>
                  </a:prstClr>
                </a:solidFill>
                <a:latin typeface="Roboto Light" panose="02000000000000000000" pitchFamily="2" charset="0"/>
                <a:ea typeface="Roboto Light" panose="02000000000000000000" pitchFamily="2" charset="0"/>
              </a:rPr>
              <a:t>am</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121676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1" grpId="0" animBg="1"/>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que 10" descr="Badge 4 avec un remplissage uni">
            <a:extLst>
              <a:ext uri="{FF2B5EF4-FFF2-40B4-BE49-F238E27FC236}">
                <a16:creationId xmlns:a16="http://schemas.microsoft.com/office/drawing/2014/main" id="{2EC4B93E-0163-3852-74BC-E757B07BBB4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015" y="1325563"/>
            <a:ext cx="914400" cy="914400"/>
          </a:xfrm>
          <a:prstGeom prst="rect">
            <a:avLst/>
          </a:prstGeom>
        </p:spPr>
      </p:pic>
      <p:sp>
        <p:nvSpPr>
          <p:cNvPr id="6" name="Titre 1">
            <a:extLst>
              <a:ext uri="{FF2B5EF4-FFF2-40B4-BE49-F238E27FC236}">
                <a16:creationId xmlns:a16="http://schemas.microsoft.com/office/drawing/2014/main" id="{22EE4BA7-912D-1BE0-291F-D46CC3630DF7}"/>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KyivType Sans2" panose="00000500000000000000" pitchFamily="50" charset="0"/>
              </a:rPr>
              <a:t>Review of Skin Biology in 5 Key Points</a:t>
            </a:r>
            <a:endParaRPr lang="fr-FR" sz="2800" dirty="0">
              <a:latin typeface="KyivType Sans2" panose="00000500000000000000" pitchFamily="50" charset="0"/>
            </a:endParaRPr>
          </a:p>
        </p:txBody>
      </p:sp>
      <p:sp>
        <p:nvSpPr>
          <p:cNvPr id="4" name="ZoneTexte 3">
            <a:extLst>
              <a:ext uri="{FF2B5EF4-FFF2-40B4-BE49-F238E27FC236}">
                <a16:creationId xmlns:a16="http://schemas.microsoft.com/office/drawing/2014/main" id="{F6207C91-46D9-1C1D-3F6F-56F158E646DF}"/>
              </a:ext>
            </a:extLst>
          </p:cNvPr>
          <p:cNvSpPr txBox="1"/>
          <p:nvPr/>
        </p:nvSpPr>
        <p:spPr>
          <a:xfrm>
            <a:off x="1187164" y="1425218"/>
            <a:ext cx="7214714"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PRODUCTION OF COLLAGEN AND ELASTIN: FIRMNESS AND ELASTICITY</a:t>
            </a:r>
          </a:p>
          <a:p>
            <a:pPr algn="ctr"/>
            <a:endParaRPr lang="fr-FR" sz="1200" dirty="0">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2E9312B4-3B9B-D308-C71E-0806439B21B8}"/>
              </a:ext>
            </a:extLst>
          </p:cNvPr>
          <p:cNvSpPr/>
          <p:nvPr/>
        </p:nvSpPr>
        <p:spPr>
          <a:xfrm>
            <a:off x="1884178" y="4206874"/>
            <a:ext cx="9818586" cy="1200329"/>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Collagen provides firmness and resistance to the skin.</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Elastin ensures suppleness and elasticity.</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Their production decreases with age, which favours the appearance of wrinkles and sagging skin.</a:t>
            </a:r>
          </a:p>
        </p:txBody>
      </p:sp>
      <p:sp>
        <p:nvSpPr>
          <p:cNvPr id="8" name="Rectangle 7">
            <a:extLst>
              <a:ext uri="{FF2B5EF4-FFF2-40B4-BE49-F238E27FC236}">
                <a16:creationId xmlns:a16="http://schemas.microsoft.com/office/drawing/2014/main" id="{F2615008-3ABB-EF8A-447C-7A14662BFE83}"/>
              </a:ext>
            </a:extLst>
          </p:cNvPr>
          <p:cNvSpPr/>
          <p:nvPr/>
        </p:nvSpPr>
        <p:spPr>
          <a:xfrm>
            <a:off x="1884178" y="2622867"/>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Collagen and elastin are essential proteins that maintain the skin's structure and elasticity.</a:t>
            </a:r>
          </a:p>
        </p:txBody>
      </p:sp>
      <p:sp>
        <p:nvSpPr>
          <p:cNvPr id="9" name="ZoneTexte 8">
            <a:extLst>
              <a:ext uri="{FF2B5EF4-FFF2-40B4-BE49-F238E27FC236}">
                <a16:creationId xmlns:a16="http://schemas.microsoft.com/office/drawing/2014/main" id="{E7F4172C-F594-5284-ABC5-BEE2CD32808E}"/>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Definition</a:t>
            </a:r>
          </a:p>
        </p:txBody>
      </p:sp>
      <p:sp>
        <p:nvSpPr>
          <p:cNvPr id="10" name="ZoneTexte 9">
            <a:extLst>
              <a:ext uri="{FF2B5EF4-FFF2-40B4-BE49-F238E27FC236}">
                <a16:creationId xmlns:a16="http://schemas.microsoft.com/office/drawing/2014/main" id="{EC672845-DB8B-F337-9A55-8DAA7B38C24C}"/>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When?</a:t>
            </a:r>
          </a:p>
        </p:txBody>
      </p:sp>
      <p:sp>
        <p:nvSpPr>
          <p:cNvPr id="12" name="ZoneTexte 11">
            <a:extLst>
              <a:ext uri="{FF2B5EF4-FFF2-40B4-BE49-F238E27FC236}">
                <a16:creationId xmlns:a16="http://schemas.microsoft.com/office/drawing/2014/main" id="{22A1E399-7D71-9E4E-02E9-142CBE3EE6CC}"/>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Mechanism</a:t>
            </a:r>
          </a:p>
        </p:txBody>
      </p:sp>
      <p:sp>
        <p:nvSpPr>
          <p:cNvPr id="13" name="Rectangle 12">
            <a:extLst>
              <a:ext uri="{FF2B5EF4-FFF2-40B4-BE49-F238E27FC236}">
                <a16:creationId xmlns:a16="http://schemas.microsoft.com/office/drawing/2014/main" id="{C5E3ACC5-77C8-0EED-F6CB-D98456700C6C}"/>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Production starts at midnight and peaks </a:t>
            </a:r>
            <a:r>
              <a:rPr lang="fr-FR" sz="1600" dirty="0" err="1">
                <a:solidFill>
                  <a:prstClr val="black">
                    <a:lumMod val="75000"/>
                    <a:lumOff val="25000"/>
                  </a:prstClr>
                </a:solidFill>
                <a:latin typeface="Roboto Light" panose="02000000000000000000" pitchFamily="2" charset="0"/>
                <a:ea typeface="Roboto Light" panose="02000000000000000000" pitchFamily="2" charset="0"/>
              </a:rPr>
              <a:t>between</a:t>
            </a:r>
            <a:r>
              <a:rPr lang="fr-FR" sz="1600" dirty="0">
                <a:solidFill>
                  <a:prstClr val="black">
                    <a:lumMod val="75000"/>
                    <a:lumOff val="25000"/>
                  </a:prstClr>
                </a:solidFill>
                <a:latin typeface="Roboto Light" panose="02000000000000000000" pitchFamily="2" charset="0"/>
                <a:ea typeface="Roboto Light" panose="02000000000000000000" pitchFamily="2" charset="0"/>
              </a:rPr>
              <a:t>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1 </a:t>
            </a:r>
            <a:r>
              <a:rPr lang="fr-FR" sz="1600" b="1" dirty="0" err="1">
                <a:solidFill>
                  <a:prstClr val="black">
                    <a:lumMod val="75000"/>
                    <a:lumOff val="25000"/>
                  </a:prstClr>
                </a:solidFill>
                <a:latin typeface="Roboto Light" panose="02000000000000000000" pitchFamily="2" charset="0"/>
                <a:ea typeface="Roboto Light" panose="02000000000000000000" pitchFamily="2" charset="0"/>
              </a:rPr>
              <a:t>am</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 and 3 </a:t>
            </a:r>
            <a:r>
              <a:rPr lang="fr-FR" sz="1600" b="1" dirty="0" err="1">
                <a:solidFill>
                  <a:prstClr val="black">
                    <a:lumMod val="75000"/>
                    <a:lumOff val="25000"/>
                  </a:prstClr>
                </a:solidFill>
                <a:latin typeface="Roboto Light" panose="02000000000000000000" pitchFamily="2" charset="0"/>
                <a:ea typeface="Roboto Light" panose="02000000000000000000" pitchFamily="2" charset="0"/>
              </a:rPr>
              <a:t>am</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28889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0" grpId="0" animBg="1"/>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6" descr="Badge 5 avec un remplissage uni">
            <a:extLst>
              <a:ext uri="{FF2B5EF4-FFF2-40B4-BE49-F238E27FC236}">
                <a16:creationId xmlns:a16="http://schemas.microsoft.com/office/drawing/2014/main" id="{95917441-247F-6939-34E6-B03C81B7F9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009" y="1329392"/>
            <a:ext cx="914400" cy="914400"/>
          </a:xfrm>
          <a:prstGeom prst="rect">
            <a:avLst/>
          </a:prstGeom>
        </p:spPr>
      </p:pic>
      <p:sp>
        <p:nvSpPr>
          <p:cNvPr id="6" name="Titre 1">
            <a:extLst>
              <a:ext uri="{FF2B5EF4-FFF2-40B4-BE49-F238E27FC236}">
                <a16:creationId xmlns:a16="http://schemas.microsoft.com/office/drawing/2014/main" id="{22EE4BA7-912D-1BE0-291F-D46CC3630DF7}"/>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a:latin typeface="KyivType Sans2" panose="00000500000000000000" pitchFamily="50" charset="0"/>
              </a:rPr>
              <a:t>Review of Skin Biology in 5 Key Points</a:t>
            </a:r>
            <a:endParaRPr lang="fr-FR" sz="2800" dirty="0">
              <a:latin typeface="KyivType Sans2" panose="00000500000000000000" pitchFamily="50" charset="0"/>
            </a:endParaRPr>
          </a:p>
        </p:txBody>
      </p:sp>
      <p:sp>
        <p:nvSpPr>
          <p:cNvPr id="4" name="ZoneTexte 3">
            <a:extLst>
              <a:ext uri="{FF2B5EF4-FFF2-40B4-BE49-F238E27FC236}">
                <a16:creationId xmlns:a16="http://schemas.microsoft.com/office/drawing/2014/main" id="{C0C83AF3-AA7D-4311-F219-94E25B58EB89}"/>
              </a:ext>
            </a:extLst>
          </p:cNvPr>
          <p:cNvSpPr txBox="1"/>
          <p:nvPr/>
        </p:nvSpPr>
        <p:spPr>
          <a:xfrm>
            <a:off x="1187164" y="1425218"/>
            <a:ext cx="7214714"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DETOXIFICATION PROCESS: THE SKIN IS PURIFIED</a:t>
            </a:r>
          </a:p>
          <a:p>
            <a:pPr algn="ctr"/>
            <a:endParaRPr lang="fr-FR" sz="1200" dirty="0">
              <a:latin typeface="Roboto Light" panose="02000000000000000000" pitchFamily="2" charset="0"/>
              <a:ea typeface="Roboto Light" panose="02000000000000000000" pitchFamily="2" charset="0"/>
            </a:endParaRPr>
          </a:p>
        </p:txBody>
      </p:sp>
      <p:sp>
        <p:nvSpPr>
          <p:cNvPr id="5" name="Rectangle 4">
            <a:extLst>
              <a:ext uri="{FF2B5EF4-FFF2-40B4-BE49-F238E27FC236}">
                <a16:creationId xmlns:a16="http://schemas.microsoft.com/office/drawing/2014/main" id="{F90D0401-0AF9-A308-C4A4-CED25944A020}"/>
              </a:ext>
            </a:extLst>
          </p:cNvPr>
          <p:cNvSpPr/>
          <p:nvPr/>
        </p:nvSpPr>
        <p:spPr>
          <a:xfrm>
            <a:off x="1884178" y="4206874"/>
            <a:ext cx="9818586" cy="1200329"/>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Skin cells eliminate residues from pollution, oxidative stress and skin metabolism.</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Effective lymphatic drainage prevents inflammation and the accumulation of impurities responsible for a dull complexion.</a:t>
            </a:r>
          </a:p>
        </p:txBody>
      </p:sp>
      <p:sp>
        <p:nvSpPr>
          <p:cNvPr id="8" name="Rectangle 7">
            <a:extLst>
              <a:ext uri="{FF2B5EF4-FFF2-40B4-BE49-F238E27FC236}">
                <a16:creationId xmlns:a16="http://schemas.microsoft.com/office/drawing/2014/main" id="{9F3D7EFB-B280-0BA1-5825-7A4985FA2B4E}"/>
              </a:ext>
            </a:extLst>
          </p:cNvPr>
          <p:cNvSpPr/>
          <p:nvPr/>
        </p:nvSpPr>
        <p:spPr>
          <a:xfrm>
            <a:off x="1884178" y="2622867"/>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The skin eliminates the toxins accumulated throughout the day via natural drainage.</a:t>
            </a:r>
          </a:p>
        </p:txBody>
      </p:sp>
      <p:sp>
        <p:nvSpPr>
          <p:cNvPr id="9" name="ZoneTexte 8">
            <a:extLst>
              <a:ext uri="{FF2B5EF4-FFF2-40B4-BE49-F238E27FC236}">
                <a16:creationId xmlns:a16="http://schemas.microsoft.com/office/drawing/2014/main" id="{0F16A285-7019-40F4-BB0A-A14BAE306114}"/>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Definition</a:t>
            </a:r>
          </a:p>
        </p:txBody>
      </p:sp>
      <p:sp>
        <p:nvSpPr>
          <p:cNvPr id="10" name="ZoneTexte 9">
            <a:extLst>
              <a:ext uri="{FF2B5EF4-FFF2-40B4-BE49-F238E27FC236}">
                <a16:creationId xmlns:a16="http://schemas.microsoft.com/office/drawing/2014/main" id="{8126B34C-E98A-D30D-4989-2AFD287CAE3A}"/>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When?</a:t>
            </a:r>
          </a:p>
        </p:txBody>
      </p:sp>
      <p:sp>
        <p:nvSpPr>
          <p:cNvPr id="12" name="ZoneTexte 11">
            <a:extLst>
              <a:ext uri="{FF2B5EF4-FFF2-40B4-BE49-F238E27FC236}">
                <a16:creationId xmlns:a16="http://schemas.microsoft.com/office/drawing/2014/main" id="{30C68799-1EC4-8E76-CB07-1387D64557E8}"/>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Mechanism</a:t>
            </a:r>
          </a:p>
        </p:txBody>
      </p:sp>
      <p:sp>
        <p:nvSpPr>
          <p:cNvPr id="13" name="Rectangle 12">
            <a:extLst>
              <a:ext uri="{FF2B5EF4-FFF2-40B4-BE49-F238E27FC236}">
                <a16:creationId xmlns:a16="http://schemas.microsoft.com/office/drawing/2014/main" id="{F1CA2BC3-D70D-FE50-76BD-08A39C60DB33}"/>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The lymphatic system is activated between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midnight and 5am. </a:t>
            </a:r>
          </a:p>
        </p:txBody>
      </p:sp>
    </p:spTree>
    <p:extLst>
      <p:ext uri="{BB962C8B-B14F-4D97-AF65-F5344CB8AC3E}">
        <p14:creationId xmlns:p14="http://schemas.microsoft.com/office/powerpoint/2010/main" val="376413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0" grpId="0" animBg="1"/>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group of purple bottles and containers&#10;&#10;AI-generated content may be incorrect.">
            <a:extLst>
              <a:ext uri="{FF2B5EF4-FFF2-40B4-BE49-F238E27FC236}">
                <a16:creationId xmlns:a16="http://schemas.microsoft.com/office/drawing/2014/main" id="{89872A19-AA90-3B6F-2323-EB508F1A05F5}"/>
              </a:ext>
            </a:extLst>
          </p:cNvPr>
          <p:cNvPicPr>
            <a:picLocks noChangeAspect="1"/>
          </p:cNvPicPr>
          <p:nvPr/>
        </p:nvPicPr>
        <p:blipFill>
          <a:blip r:embed="rId3"/>
          <a:srcRect l="16351" t="-1" r="6152" b="66892"/>
          <a:stretch/>
        </p:blipFill>
        <p:spPr>
          <a:xfrm>
            <a:off x="-30052" y="0"/>
            <a:ext cx="12222052" cy="6858000"/>
          </a:xfrm>
          <a:prstGeom prst="rect">
            <a:avLst/>
          </a:prstGeom>
        </p:spPr>
      </p:pic>
      <p:pic>
        <p:nvPicPr>
          <p:cNvPr id="3" name="Picture 1" descr="A group of purple bottles and containers&#10;&#10;AI-generated content may be incorrect.">
            <a:extLst>
              <a:ext uri="{FF2B5EF4-FFF2-40B4-BE49-F238E27FC236}">
                <a16:creationId xmlns:a16="http://schemas.microsoft.com/office/drawing/2014/main" id="{43A191CD-13C8-56B1-7A18-DD70692AC33C}"/>
              </a:ext>
            </a:extLst>
          </p:cNvPr>
          <p:cNvPicPr>
            <a:picLocks noChangeAspect="1"/>
          </p:cNvPicPr>
          <p:nvPr/>
        </p:nvPicPr>
        <p:blipFill rotWithShape="1">
          <a:blip r:embed="rId3"/>
          <a:srcRect l="17032" t="18827" r="53991" b="42577"/>
          <a:stretch/>
        </p:blipFill>
        <p:spPr>
          <a:xfrm>
            <a:off x="8236688" y="0"/>
            <a:ext cx="3955312" cy="6858000"/>
          </a:xfrm>
          <a:prstGeom prst="rect">
            <a:avLst/>
          </a:prstGeom>
        </p:spPr>
      </p:pic>
      <p:sp>
        <p:nvSpPr>
          <p:cNvPr id="4" name="TextBox 3">
            <a:extLst>
              <a:ext uri="{FF2B5EF4-FFF2-40B4-BE49-F238E27FC236}">
                <a16:creationId xmlns:a16="http://schemas.microsoft.com/office/drawing/2014/main" id="{475100A6-DFCB-DDC5-C2E5-A06473FEA75C}"/>
              </a:ext>
            </a:extLst>
          </p:cNvPr>
          <p:cNvSpPr txBox="1"/>
          <p:nvPr/>
        </p:nvSpPr>
        <p:spPr>
          <a:xfrm>
            <a:off x="2263442" y="671328"/>
            <a:ext cx="5317571" cy="1200329"/>
          </a:xfrm>
          <a:prstGeom prst="rect">
            <a:avLst/>
          </a:prstGeom>
          <a:noFill/>
        </p:spPr>
        <p:txBody>
          <a:bodyPr wrap="square" rtlCol="0">
            <a:spAutoFit/>
          </a:bodyPr>
          <a:lstStyle/>
          <a:p>
            <a:r>
              <a:rPr lang="en-US" sz="7200" dirty="0">
                <a:solidFill>
                  <a:schemeClr val="bg1"/>
                </a:solidFill>
                <a:latin typeface="Midnight Signature" panose="02000500000000090000" pitchFamily="2" charset="0"/>
              </a:rPr>
              <a:t>Chronotherapy</a:t>
            </a:r>
          </a:p>
        </p:txBody>
      </p:sp>
      <p:sp>
        <p:nvSpPr>
          <p:cNvPr id="5" name="TextBox 10">
            <a:extLst>
              <a:ext uri="{FF2B5EF4-FFF2-40B4-BE49-F238E27FC236}">
                <a16:creationId xmlns:a16="http://schemas.microsoft.com/office/drawing/2014/main" id="{9D0C0485-C378-A34D-F016-C8EE77BBF607}"/>
              </a:ext>
            </a:extLst>
          </p:cNvPr>
          <p:cNvSpPr txBox="1"/>
          <p:nvPr/>
        </p:nvSpPr>
        <p:spPr>
          <a:xfrm>
            <a:off x="184129" y="2331205"/>
            <a:ext cx="7161477" cy="1323439"/>
          </a:xfrm>
          <a:prstGeom prst="rect">
            <a:avLst/>
          </a:prstGeom>
          <a:noFill/>
        </p:spPr>
        <p:txBody>
          <a:bodyPr wrap="square" rtlCol="0">
            <a:spAutoFit/>
          </a:bodyPr>
          <a:lstStyle/>
          <a:p>
            <a:pPr algn="just"/>
            <a:r>
              <a:rPr lang="en-US" sz="1600" dirty="0">
                <a:solidFill>
                  <a:schemeClr val="bg1"/>
                </a:solidFill>
                <a:latin typeface="Roboto Light" panose="02000000000000000000" pitchFamily="2" charset="0"/>
                <a:ea typeface="Roboto Light" panose="02000000000000000000" pitchFamily="2" charset="0"/>
              </a:rPr>
              <a:t>Your skin lives according to nature's rhythm: during the day, it defends itself; at night, it regenerates. Ignoring this </a:t>
            </a:r>
            <a:r>
              <a:rPr lang="en-US" sz="1600" b="1" dirty="0">
                <a:solidFill>
                  <a:schemeClr val="bg1"/>
                </a:solidFill>
                <a:latin typeface="Roboto Light" panose="02000000000000000000" pitchFamily="2" charset="0"/>
                <a:ea typeface="Roboto Light" panose="02000000000000000000" pitchFamily="2" charset="0"/>
              </a:rPr>
              <a:t>biological cycle </a:t>
            </a:r>
            <a:r>
              <a:rPr lang="en-US" sz="1600" dirty="0">
                <a:solidFill>
                  <a:schemeClr val="bg1"/>
                </a:solidFill>
                <a:latin typeface="Roboto Light" panose="02000000000000000000" pitchFamily="2" charset="0"/>
                <a:ea typeface="Roboto Light" panose="02000000000000000000" pitchFamily="2" charset="0"/>
              </a:rPr>
              <a:t>slows down its potential. With </a:t>
            </a:r>
            <a:r>
              <a:rPr lang="en-US" sz="1600" dirty="0" err="1">
                <a:solidFill>
                  <a:schemeClr val="bg1"/>
                </a:solidFill>
                <a:latin typeface="Roboto Light" panose="02000000000000000000" pitchFamily="2" charset="0"/>
                <a:ea typeface="Roboto Light" panose="02000000000000000000" pitchFamily="2" charset="0"/>
              </a:rPr>
              <a:t>Yon-Ka</a:t>
            </a:r>
            <a:r>
              <a:rPr lang="en-US" sz="1600" dirty="0">
                <a:solidFill>
                  <a:schemeClr val="bg1"/>
                </a:solidFill>
                <a:latin typeface="Roboto Light" panose="02000000000000000000" pitchFamily="2" charset="0"/>
                <a:ea typeface="Roboto Light" panose="02000000000000000000" pitchFamily="2" charset="0"/>
              </a:rPr>
              <a:t> Chronotherapy, adapt each treatment to the right moment to </a:t>
            </a:r>
            <a:r>
              <a:rPr lang="en-US" sz="1600" dirty="0" err="1">
                <a:solidFill>
                  <a:schemeClr val="bg1"/>
                </a:solidFill>
                <a:latin typeface="Roboto Light" panose="02000000000000000000" pitchFamily="2" charset="0"/>
                <a:ea typeface="Roboto Light" panose="02000000000000000000" pitchFamily="2" charset="0"/>
              </a:rPr>
              <a:t>maximise</a:t>
            </a:r>
            <a:r>
              <a:rPr lang="en-US" sz="1600" dirty="0">
                <a:solidFill>
                  <a:schemeClr val="bg1"/>
                </a:solidFill>
                <a:latin typeface="Roboto Light" panose="02000000000000000000" pitchFamily="2" charset="0"/>
                <a:ea typeface="Roboto Light" panose="02000000000000000000" pitchFamily="2" charset="0"/>
              </a:rPr>
              <a:t> the effectiveness of the active ingredients and reveal a radiant, healthy complexion.</a:t>
            </a:r>
          </a:p>
        </p:txBody>
      </p:sp>
      <p:sp>
        <p:nvSpPr>
          <p:cNvPr id="6" name="TextBox 12">
            <a:extLst>
              <a:ext uri="{FF2B5EF4-FFF2-40B4-BE49-F238E27FC236}">
                <a16:creationId xmlns:a16="http://schemas.microsoft.com/office/drawing/2014/main" id="{A958556D-9F20-6499-F137-8C58AA0A3112}"/>
              </a:ext>
            </a:extLst>
          </p:cNvPr>
          <p:cNvSpPr txBox="1"/>
          <p:nvPr/>
        </p:nvSpPr>
        <p:spPr>
          <a:xfrm>
            <a:off x="184129" y="4076926"/>
            <a:ext cx="7161476" cy="830997"/>
          </a:xfrm>
          <a:prstGeom prst="rect">
            <a:avLst/>
          </a:prstGeom>
          <a:noFill/>
        </p:spPr>
        <p:txBody>
          <a:bodyPr wrap="square">
            <a:spAutoFit/>
          </a:bodyPr>
          <a:lstStyle/>
          <a:p>
            <a:pPr algn="just"/>
            <a:r>
              <a:rPr lang="en-US" sz="1600" dirty="0" err="1">
                <a:solidFill>
                  <a:schemeClr val="bg1"/>
                </a:solidFill>
                <a:latin typeface="Roboto Light" panose="02000000000000000000" pitchFamily="2" charset="0"/>
                <a:ea typeface="Roboto Light" panose="02000000000000000000" pitchFamily="2" charset="0"/>
              </a:rPr>
              <a:t>Yon-Ka</a:t>
            </a:r>
            <a:r>
              <a:rPr lang="en-US" sz="1600" dirty="0">
                <a:solidFill>
                  <a:schemeClr val="bg1"/>
                </a:solidFill>
                <a:latin typeface="Roboto Light" panose="02000000000000000000" pitchFamily="2" charset="0"/>
                <a:ea typeface="Roboto Light" panose="02000000000000000000" pitchFamily="2" charset="0"/>
              </a:rPr>
              <a:t> has developed high-performance Day &amp; Night duos designed to meet your skin's specific needs at every moment. An intelligent ritual for visible results.</a:t>
            </a:r>
            <a:endParaRPr lang="en-US"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43342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1CD4DD3D-A7A6-E209-F9CD-1264DD3FAA0F}"/>
              </a:ext>
            </a:extLst>
          </p:cNvPr>
          <p:cNvSpPr txBox="1"/>
          <p:nvPr/>
        </p:nvSpPr>
        <p:spPr>
          <a:xfrm>
            <a:off x="5562600" y="2438400"/>
            <a:ext cx="662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DUO ELASTINE</a:t>
            </a:r>
          </a:p>
        </p:txBody>
      </p:sp>
      <p:cxnSp>
        <p:nvCxnSpPr>
          <p:cNvPr id="16" name="Connecteur droit 15">
            <a:extLst>
              <a:ext uri="{FF2B5EF4-FFF2-40B4-BE49-F238E27FC236}">
                <a16:creationId xmlns:a16="http://schemas.microsoft.com/office/drawing/2014/main" id="{734BCFAA-E855-8195-2991-F9CFBE05B8D4}"/>
              </a:ext>
            </a:extLst>
          </p:cNvPr>
          <p:cNvCxnSpPr>
            <a:cxnSpLocks/>
          </p:cNvCxnSpPr>
          <p:nvPr/>
        </p:nvCxnSpPr>
        <p:spPr>
          <a:xfrm>
            <a:off x="8610600" y="3581400"/>
            <a:ext cx="518553" cy="0"/>
          </a:xfrm>
          <a:prstGeom prst="line">
            <a:avLst/>
          </a:prstGeom>
          <a:ln>
            <a:solidFill>
              <a:srgbClr val="3E3E3E"/>
            </a:solidFill>
          </a:ln>
        </p:spPr>
        <p:style>
          <a:lnRef idx="1">
            <a:schemeClr val="dk1"/>
          </a:lnRef>
          <a:fillRef idx="0">
            <a:schemeClr val="dk1"/>
          </a:fillRef>
          <a:effectRef idx="0">
            <a:schemeClr val="dk1"/>
          </a:effectRef>
          <a:fontRef idx="minor">
            <a:schemeClr val="tx1"/>
          </a:fontRef>
        </p:style>
      </p:cxnSp>
      <p:pic>
        <p:nvPicPr>
          <p:cNvPr id="8" name="Image 7" descr="Une image contenant affaires de toilette, Produits de beauté, lotion, texte&#10;&#10;Description générée automatiquement">
            <a:extLst>
              <a:ext uri="{FF2B5EF4-FFF2-40B4-BE49-F238E27FC236}">
                <a16:creationId xmlns:a16="http://schemas.microsoft.com/office/drawing/2014/main" id="{61546E2A-10D0-4451-0B08-3B2CB64FB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41" y="884925"/>
            <a:ext cx="4690040" cy="5862915"/>
          </a:xfrm>
          <a:prstGeom prst="rect">
            <a:avLst/>
          </a:prstGeom>
        </p:spPr>
      </p:pic>
      <p:sp>
        <p:nvSpPr>
          <p:cNvPr id="11" name="ZoneTexte 10">
            <a:extLst>
              <a:ext uri="{FF2B5EF4-FFF2-40B4-BE49-F238E27FC236}">
                <a16:creationId xmlns:a16="http://schemas.microsoft.com/office/drawing/2014/main" id="{A3DDE7EF-A7C0-A3F5-C0AC-47F63A461BE6}"/>
              </a:ext>
            </a:extLst>
          </p:cNvPr>
          <p:cNvSpPr txBox="1"/>
          <p:nvPr/>
        </p:nvSpPr>
        <p:spPr>
          <a:xfrm>
            <a:off x="2139227" y="330927"/>
            <a:ext cx="7744264"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000" b="0" i="0" u="none" strike="noStrike" kern="0" cap="none" spc="0" normalizeH="0" baseline="0" noProof="0" dirty="0">
                <a:ln>
                  <a:noFill/>
                </a:ln>
                <a:solidFill>
                  <a:srgbClr val="3E3E3E"/>
                </a:solidFill>
                <a:effectLst/>
                <a:uLnTx/>
                <a:uFillTx/>
                <a:latin typeface="KyivType Sans2" pitchFamily="2" charset="77"/>
              </a:rPr>
              <a:t>Age Correction</a:t>
            </a:r>
          </a:p>
        </p:txBody>
      </p:sp>
    </p:spTree>
    <p:extLst>
      <p:ext uri="{BB962C8B-B14F-4D97-AF65-F5344CB8AC3E}">
        <p14:creationId xmlns:p14="http://schemas.microsoft.com/office/powerpoint/2010/main" val="1778925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6E83E5-38EF-C8E5-050F-3B75B7142C3F}"/>
              </a:ext>
            </a:extLst>
          </p:cNvPr>
          <p:cNvSpPr>
            <a:spLocks noGrp="1"/>
          </p:cNvSpPr>
          <p:nvPr>
            <p:ph type="title"/>
          </p:nvPr>
        </p:nvSpPr>
        <p:spPr>
          <a:xfrm>
            <a:off x="838200" y="-5941"/>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What is elastin?</a:t>
            </a:r>
          </a:p>
        </p:txBody>
      </p:sp>
      <p:pic>
        <p:nvPicPr>
          <p:cNvPr id="3" name="Picture 7" descr="Réorganisation du réseau de fibres d">
            <a:extLst>
              <a:ext uri="{FF2B5EF4-FFF2-40B4-BE49-F238E27FC236}">
                <a16:creationId xmlns:a16="http://schemas.microsoft.com/office/drawing/2014/main" id="{9C36A26B-F986-ABCF-1523-C64E4AC22EDF}"/>
              </a:ext>
            </a:extLst>
          </p:cNvPr>
          <p:cNvPicPr>
            <a:picLocks noChangeAspect="1" noChangeArrowheads="1"/>
          </p:cNvPicPr>
          <p:nvPr/>
        </p:nvPicPr>
        <p:blipFill>
          <a:blip r:embed="rId3" cstate="screen"/>
          <a:srcRect/>
          <a:stretch>
            <a:fillRect/>
          </a:stretch>
        </p:blipFill>
        <p:spPr bwMode="auto">
          <a:xfrm>
            <a:off x="7866245" y="3415150"/>
            <a:ext cx="1795327" cy="1384995"/>
          </a:xfrm>
          <a:prstGeom prst="rect">
            <a:avLst/>
          </a:prstGeom>
          <a:noFill/>
          <a:ln w="9525">
            <a:noFill/>
            <a:miter lim="800000"/>
            <a:headEnd/>
            <a:tailEnd/>
          </a:ln>
        </p:spPr>
      </p:pic>
      <p:pic>
        <p:nvPicPr>
          <p:cNvPr id="4" name="Picture 7" descr="Réorganisation du réseau de fibres d">
            <a:extLst>
              <a:ext uri="{FF2B5EF4-FFF2-40B4-BE49-F238E27FC236}">
                <a16:creationId xmlns:a16="http://schemas.microsoft.com/office/drawing/2014/main" id="{2BC1C773-A8C5-2E41-C77C-EFB49603B0F4}"/>
              </a:ext>
            </a:extLst>
          </p:cNvPr>
          <p:cNvPicPr>
            <a:picLocks noChangeAspect="1" noChangeArrowheads="1"/>
          </p:cNvPicPr>
          <p:nvPr/>
        </p:nvPicPr>
        <p:blipFill>
          <a:blip r:embed="rId4" cstate="screen"/>
          <a:srcRect/>
          <a:stretch>
            <a:fillRect/>
          </a:stretch>
        </p:blipFill>
        <p:spPr bwMode="auto">
          <a:xfrm>
            <a:off x="7866246" y="1816532"/>
            <a:ext cx="1795326" cy="1405038"/>
          </a:xfrm>
          <a:prstGeom prst="rect">
            <a:avLst/>
          </a:prstGeom>
          <a:noFill/>
          <a:ln w="9525">
            <a:noFill/>
            <a:miter lim="800000"/>
            <a:headEnd/>
            <a:tailEnd/>
          </a:ln>
        </p:spPr>
      </p:pic>
      <p:sp>
        <p:nvSpPr>
          <p:cNvPr id="8" name="Rectangle 7">
            <a:extLst>
              <a:ext uri="{FF2B5EF4-FFF2-40B4-BE49-F238E27FC236}">
                <a16:creationId xmlns:a16="http://schemas.microsoft.com/office/drawing/2014/main" id="{B6653F22-C117-27CF-F698-95FDB3655B75}"/>
              </a:ext>
            </a:extLst>
          </p:cNvPr>
          <p:cNvSpPr/>
          <p:nvPr/>
        </p:nvSpPr>
        <p:spPr>
          <a:xfrm>
            <a:off x="1532465" y="1135840"/>
            <a:ext cx="9127067" cy="355995"/>
          </a:xfrm>
          <a:prstGeom prst="rect">
            <a:avLst/>
          </a:prstGeom>
        </p:spPr>
        <p:txBody>
          <a:bodyPr wrap="square">
            <a:spAutoFit/>
          </a:bodyPr>
          <a:lstStyle/>
          <a:p>
            <a:pPr algn="ctr" defTabSz="1042988">
              <a:lnSpc>
                <a:spcPct val="115000"/>
              </a:lnSpc>
            </a:pP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Elastin is a protein organised </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into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fibres </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that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gives tissues elasticity </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and </a:t>
            </a:r>
            <a:r>
              <a:rPr lang="es-ES" altLang="ja-JP" sz="1600" dirty="0" err="1">
                <a:latin typeface="Roboto Light" panose="02000000000000000000" pitchFamily="2" charset="0"/>
                <a:ea typeface="Roboto Light" panose="02000000000000000000" pitchFamily="2" charset="0"/>
                <a:cs typeface="Roboto Light" panose="02000000000000000000" pitchFamily="2" charset="0"/>
              </a:rPr>
              <a:t>strength</a:t>
            </a:r>
            <a:r>
              <a:rPr lang="es-ES" altLang="ja-JP" sz="1600" dirty="0">
                <a:latin typeface="Roboto Light" panose="02000000000000000000" pitchFamily="2" charset="0"/>
                <a:ea typeface="Roboto Light" panose="02000000000000000000" pitchFamily="2" charset="0"/>
                <a:cs typeface="Roboto Light" panose="02000000000000000000" pitchFamily="2" charset="0"/>
              </a:rPr>
              <a:t>. </a:t>
            </a:r>
            <a:endParaRPr lang="fr-FR" sz="16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ZoneTexte 8">
            <a:extLst>
              <a:ext uri="{FF2B5EF4-FFF2-40B4-BE49-F238E27FC236}">
                <a16:creationId xmlns:a16="http://schemas.microsoft.com/office/drawing/2014/main" id="{C19515D6-3C3D-44A3-DEE3-D535CC258D9D}"/>
              </a:ext>
            </a:extLst>
          </p:cNvPr>
          <p:cNvSpPr txBox="1">
            <a:spLocks noChangeArrowheads="1"/>
          </p:cNvSpPr>
          <p:nvPr/>
        </p:nvSpPr>
        <p:spPr bwMode="auto">
          <a:xfrm>
            <a:off x="123357" y="2936969"/>
            <a:ext cx="1760772" cy="738664"/>
          </a:xfrm>
          <a:prstGeom prst="rect">
            <a:avLst/>
          </a:prstGeom>
          <a:solidFill>
            <a:srgbClr val="DCD7FA"/>
          </a:solidFill>
          <a:ln>
            <a:noFill/>
            <a:headEnd/>
            <a:tailEnd/>
          </a:ln>
        </p:spPr>
        <p:style>
          <a:lnRef idx="2">
            <a:schemeClr val="accent3"/>
          </a:lnRef>
          <a:fillRef idx="1">
            <a:schemeClr val="lt1"/>
          </a:fillRef>
          <a:effectRef idx="0">
            <a:schemeClr val="accent3"/>
          </a:effectRef>
          <a:fontRef idx="minor">
            <a:schemeClr val="dk1"/>
          </a:fontRef>
        </p:style>
        <p:txBody>
          <a:bodyPr wrap="square" anchor="ctr" anchorCtr="1">
            <a:spAutoFit/>
          </a:bodyPr>
          <a:lstStyle/>
          <a:p>
            <a:pPr>
              <a:defRPr/>
            </a:pPr>
            <a:endParaRPr lang="fr-FR" sz="1400" b="1" dirty="0">
              <a:latin typeface="Roboto Light" panose="02000000000000000000" pitchFamily="2" charset="0"/>
              <a:ea typeface="Roboto Light" panose="02000000000000000000" pitchFamily="2" charset="0"/>
              <a:cs typeface="Roboto Light" panose="02000000000000000000" pitchFamily="2" charset="0"/>
            </a:endParaRPr>
          </a:p>
          <a:p>
            <a:pPr>
              <a:defRPr/>
            </a:pPr>
            <a:r>
              <a:rPr lang="fr-FR" sz="1400" b="1" dirty="0">
                <a:latin typeface="Roboto Light" panose="02000000000000000000" pitchFamily="2" charset="0"/>
                <a:ea typeface="Roboto Light" panose="02000000000000000000" pitchFamily="2" charset="0"/>
                <a:cs typeface="Roboto Light" panose="02000000000000000000" pitchFamily="2" charset="0"/>
              </a:rPr>
              <a:t>FIBROBLASTE</a:t>
            </a:r>
          </a:p>
          <a:p>
            <a:pPr>
              <a:defRPr/>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ZoneTexte 9">
            <a:extLst>
              <a:ext uri="{FF2B5EF4-FFF2-40B4-BE49-F238E27FC236}">
                <a16:creationId xmlns:a16="http://schemas.microsoft.com/office/drawing/2014/main" id="{5480E20C-91B2-84F7-DE0F-013B62494E8B}"/>
              </a:ext>
            </a:extLst>
          </p:cNvPr>
          <p:cNvSpPr txBox="1">
            <a:spLocks noChangeArrowheads="1"/>
          </p:cNvSpPr>
          <p:nvPr/>
        </p:nvSpPr>
        <p:spPr bwMode="auto">
          <a:xfrm>
            <a:off x="386960" y="3812173"/>
            <a:ext cx="1233565" cy="523220"/>
          </a:xfrm>
          <a:prstGeom prst="rect">
            <a:avLst/>
          </a:prstGeom>
          <a:noFill/>
          <a:ln w="9525">
            <a:noFill/>
            <a:miter lim="800000"/>
            <a:headEnd/>
            <a:tailEnd/>
          </a:ln>
        </p:spPr>
        <p:txBody>
          <a:bodyPr wrap="square">
            <a:spAutoFit/>
          </a:bodyPr>
          <a:lstStyle/>
          <a:p>
            <a:pPr algn="ctr"/>
            <a:r>
              <a:rPr lang="fr-FR" sz="1400" i="1" dirty="0">
                <a:latin typeface="Roboto Light" panose="02000000000000000000" pitchFamily="2" charset="0"/>
                <a:ea typeface="Roboto Light" panose="02000000000000000000" pitchFamily="2" charset="0"/>
                <a:cs typeface="Roboto Light" panose="02000000000000000000" pitchFamily="2" charset="0"/>
              </a:rPr>
              <a:t>summary </a:t>
            </a:r>
          </a:p>
          <a:p>
            <a:pPr algn="ctr"/>
            <a:r>
              <a:rPr lang="fr-FR" sz="1400" i="1" dirty="0">
                <a:latin typeface="Roboto Light" panose="02000000000000000000" pitchFamily="2" charset="0"/>
                <a:ea typeface="Roboto Light" panose="02000000000000000000" pitchFamily="2" charset="0"/>
                <a:cs typeface="Roboto Light" panose="02000000000000000000" pitchFamily="2" charset="0"/>
              </a:rPr>
              <a:t>proteins </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ZoneTexte 11">
            <a:extLst>
              <a:ext uri="{FF2B5EF4-FFF2-40B4-BE49-F238E27FC236}">
                <a16:creationId xmlns:a16="http://schemas.microsoft.com/office/drawing/2014/main" id="{4279F6B1-7457-DCCE-6BCF-C94344695C19}"/>
              </a:ext>
            </a:extLst>
          </p:cNvPr>
          <p:cNvSpPr txBox="1">
            <a:spLocks noChangeArrowheads="1"/>
          </p:cNvSpPr>
          <p:nvPr/>
        </p:nvSpPr>
        <p:spPr bwMode="auto">
          <a:xfrm>
            <a:off x="2200226" y="2201112"/>
            <a:ext cx="1888621" cy="738664"/>
          </a:xfrm>
          <a:prstGeom prst="rect">
            <a:avLst/>
          </a:prstGeom>
          <a:noFill/>
          <a:ln w="9525">
            <a:noFill/>
            <a:miter lim="800000"/>
            <a:headEnd/>
            <a:tailEnd/>
          </a:ln>
        </p:spPr>
        <p:txBody>
          <a:bodyPr wrap="square">
            <a:spAutoFit/>
          </a:bodyPr>
          <a:lstStyle/>
          <a:p>
            <a:pPr algn="ctr"/>
            <a:r>
              <a:rPr lang="fr-FR" sz="1400" i="1" dirty="0">
                <a:latin typeface="Roboto Light" panose="02000000000000000000" pitchFamily="2" charset="0"/>
                <a:ea typeface="Roboto Light" panose="02000000000000000000" pitchFamily="2" charset="0"/>
                <a:cs typeface="Roboto Light" panose="02000000000000000000" pitchFamily="2" charset="0"/>
              </a:rPr>
              <a:t>LOXL*</a:t>
            </a:r>
            <a:r>
              <a:rPr lang="fr-FR" sz="1400" b="1" i="1" dirty="0">
                <a:latin typeface="Roboto Light" panose="02000000000000000000" pitchFamily="2" charset="0"/>
                <a:ea typeface="Roboto Light" panose="02000000000000000000" pitchFamily="2" charset="0"/>
                <a:cs typeface="Roboto Light" panose="02000000000000000000" pitchFamily="2" charset="0"/>
              </a:rPr>
              <a:t> action</a:t>
            </a:r>
          </a:p>
          <a:p>
            <a:pPr algn="ctr"/>
            <a:r>
              <a:rPr lang="fr-FR" sz="1400" i="1" dirty="0">
                <a:latin typeface="Roboto Light" panose="02000000000000000000" pitchFamily="2" charset="0"/>
                <a:ea typeface="Roboto Light" panose="02000000000000000000" pitchFamily="2" charset="0"/>
                <a:cs typeface="Roboto Light" panose="02000000000000000000" pitchFamily="2" charset="0"/>
              </a:rPr>
              <a:t>(Lysyl Oxidase Like)</a:t>
            </a:r>
          </a:p>
          <a:p>
            <a:pPr algn="ctr"/>
            <a:r>
              <a:rPr lang="fr-FR" sz="1400" i="1" dirty="0">
                <a:latin typeface="Roboto Light" panose="02000000000000000000" pitchFamily="2" charset="0"/>
                <a:ea typeface="Roboto Light" panose="02000000000000000000" pitchFamily="2" charset="0"/>
                <a:cs typeface="Roboto Light" panose="02000000000000000000" pitchFamily="2" charset="0"/>
              </a:rPr>
              <a:t>Shapes the structure</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ZoneTexte 12">
            <a:extLst>
              <a:ext uri="{FF2B5EF4-FFF2-40B4-BE49-F238E27FC236}">
                <a16:creationId xmlns:a16="http://schemas.microsoft.com/office/drawing/2014/main" id="{33FDADC6-9C2F-6277-C260-83E5D298EFE5}"/>
              </a:ext>
            </a:extLst>
          </p:cNvPr>
          <p:cNvSpPr txBox="1">
            <a:spLocks noChangeArrowheads="1"/>
          </p:cNvSpPr>
          <p:nvPr/>
        </p:nvSpPr>
        <p:spPr bwMode="auto">
          <a:xfrm>
            <a:off x="5295817" y="1821889"/>
            <a:ext cx="2460046" cy="1384995"/>
          </a:xfrm>
          <a:prstGeom prst="rect">
            <a:avLst/>
          </a:prstGeom>
          <a:solidFill>
            <a:srgbClr val="DCD7FA"/>
          </a:solidFill>
          <a:ln>
            <a:noFill/>
            <a:headEnd/>
            <a:tailEnd/>
          </a:ln>
        </p:spPr>
        <p:style>
          <a:lnRef idx="2">
            <a:schemeClr val="accent3"/>
          </a:lnRef>
          <a:fillRef idx="1">
            <a:schemeClr val="lt1"/>
          </a:fillRef>
          <a:effectRef idx="0">
            <a:schemeClr val="accent3"/>
          </a:effectRef>
          <a:fontRef idx="minor">
            <a:schemeClr val="dk1"/>
          </a:fontRef>
        </p:style>
        <p:txBody>
          <a:bodyPr wrap="square" anchor="ctr" anchorCtr="1">
            <a:spAutoFit/>
          </a:bodyPr>
          <a:lstStyle>
            <a:defPPr>
              <a:defRPr lang="fr-FR"/>
            </a:defPPr>
            <a:lvl1pPr>
              <a:defRPr sz="1400" b="1">
                <a:latin typeface="Roboto Light" panose="02000000000000000000" pitchFamily="2" charset="0"/>
                <a:ea typeface="Roboto Light" panose="02000000000000000000" pitchFamily="2" charset="0"/>
                <a:cs typeface="Roboto Light" panose="02000000000000000000" pitchFamily="2" charset="0"/>
              </a:defRPr>
            </a:lvl1pPr>
          </a:lstStyle>
          <a:p>
            <a:pPr algn="ctr"/>
            <a:endParaRPr lang="fr-FR" dirty="0"/>
          </a:p>
          <a:p>
            <a:pPr algn="ctr"/>
            <a:r>
              <a:rPr lang="fr-FR" dirty="0"/>
              <a:t>ELASTINE </a:t>
            </a:r>
          </a:p>
          <a:p>
            <a:pPr algn="ctr"/>
            <a:r>
              <a:rPr lang="fr-FR" dirty="0"/>
              <a:t>FUNCTIONAL</a:t>
            </a:r>
          </a:p>
          <a:p>
            <a:pPr algn="ctr"/>
            <a:r>
              <a:rPr lang="es-ES" b="0" dirty="0"/>
              <a:t>perpendicular </a:t>
            </a:r>
            <a:r>
              <a:rPr lang="es-ES" b="0" dirty="0" err="1"/>
              <a:t>fibres </a:t>
            </a:r>
          </a:p>
          <a:p>
            <a:pPr algn="ctr"/>
            <a:r>
              <a:rPr lang="es-ES" b="0" dirty="0" err="1"/>
              <a:t>to the dermis</a:t>
            </a:r>
            <a:endParaRPr lang="fr-FR" b="0" dirty="0"/>
          </a:p>
          <a:p>
            <a:pPr algn="ctr"/>
            <a:endParaRPr lang="fr-FR" dirty="0"/>
          </a:p>
        </p:txBody>
      </p:sp>
      <p:sp>
        <p:nvSpPr>
          <p:cNvPr id="14" name="ZoneTexte 13">
            <a:extLst>
              <a:ext uri="{FF2B5EF4-FFF2-40B4-BE49-F238E27FC236}">
                <a16:creationId xmlns:a16="http://schemas.microsoft.com/office/drawing/2014/main" id="{1B4782F8-9C5F-E3DC-7B1E-34454CAA05BC}"/>
              </a:ext>
            </a:extLst>
          </p:cNvPr>
          <p:cNvSpPr txBox="1">
            <a:spLocks noChangeArrowheads="1"/>
          </p:cNvSpPr>
          <p:nvPr/>
        </p:nvSpPr>
        <p:spPr bwMode="auto">
          <a:xfrm>
            <a:off x="2055814" y="3630593"/>
            <a:ext cx="2177446" cy="954107"/>
          </a:xfrm>
          <a:prstGeom prst="rect">
            <a:avLst/>
          </a:prstGeom>
          <a:noFill/>
          <a:ln w="9525">
            <a:noFill/>
            <a:miter lim="800000"/>
            <a:headEnd/>
            <a:tailEnd/>
          </a:ln>
        </p:spPr>
        <p:txBody>
          <a:bodyPr wrap="square">
            <a:spAutoFit/>
          </a:bodyPr>
          <a:lstStyle/>
          <a:p>
            <a:pPr algn="ctr"/>
            <a:r>
              <a:rPr lang="fr-FR" sz="1400" b="1" dirty="0" err="1">
                <a:latin typeface="Roboto Light" panose="02000000000000000000" pitchFamily="2" charset="0"/>
                <a:ea typeface="Roboto Light" panose="02000000000000000000" pitchFamily="2" charset="0"/>
                <a:cs typeface="Roboto Light" panose="02000000000000000000" pitchFamily="2" charset="0"/>
              </a:rPr>
              <a:t>Elastasa </a:t>
            </a:r>
            <a:r>
              <a:rPr lang="fr-FR" sz="1400" b="1" dirty="0">
                <a:latin typeface="Roboto Light" panose="02000000000000000000" pitchFamily="2" charset="0"/>
                <a:ea typeface="Roboto Light" panose="02000000000000000000" pitchFamily="2" charset="0"/>
                <a:cs typeface="Roboto Light" panose="02000000000000000000" pitchFamily="2" charset="0"/>
              </a:rPr>
              <a:t>share</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cs typeface="Roboto Light" panose="02000000000000000000" pitchFamily="2" charset="0"/>
              </a:rPr>
              <a:t>Enzyme secreted by fibroblasts which degrades elastin</a:t>
            </a:r>
            <a:endParaRPr lang="fr-FR" sz="1400" i="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ZoneTexte 14">
            <a:extLst>
              <a:ext uri="{FF2B5EF4-FFF2-40B4-BE49-F238E27FC236}">
                <a16:creationId xmlns:a16="http://schemas.microsoft.com/office/drawing/2014/main" id="{40CAC2C2-64D5-33CD-844A-D1B630B355E0}"/>
              </a:ext>
            </a:extLst>
          </p:cNvPr>
          <p:cNvSpPr txBox="1">
            <a:spLocks noChangeArrowheads="1"/>
          </p:cNvSpPr>
          <p:nvPr/>
        </p:nvSpPr>
        <p:spPr bwMode="auto">
          <a:xfrm>
            <a:off x="5270500" y="3415150"/>
            <a:ext cx="2485363" cy="1384995"/>
          </a:xfrm>
          <a:prstGeom prst="rect">
            <a:avLst/>
          </a:prstGeom>
          <a:solidFill>
            <a:srgbClr val="DCD7FA"/>
          </a:solidFill>
          <a:ln>
            <a:noFill/>
            <a:headEnd/>
            <a:tailEnd/>
          </a:ln>
        </p:spPr>
        <p:style>
          <a:lnRef idx="2">
            <a:schemeClr val="accent3"/>
          </a:lnRef>
          <a:fillRef idx="1">
            <a:schemeClr val="lt1"/>
          </a:fillRef>
          <a:effectRef idx="0">
            <a:schemeClr val="accent3"/>
          </a:effectRef>
          <a:fontRef idx="minor">
            <a:schemeClr val="dk1"/>
          </a:fontRef>
        </p:style>
        <p:txBody>
          <a:bodyPr wrap="square" anchor="ctr" anchorCtr="1">
            <a:spAutoFit/>
          </a:bodyPr>
          <a:lstStyle>
            <a:defPPr>
              <a:defRPr lang="fr-FR"/>
            </a:defPPr>
            <a:lvl1pPr>
              <a:defRPr sz="1400" b="1">
                <a:latin typeface="Roboto Light" panose="02000000000000000000" pitchFamily="2" charset="0"/>
                <a:ea typeface="Roboto Light" panose="02000000000000000000" pitchFamily="2" charset="0"/>
                <a:cs typeface="Roboto Light"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endParaRPr lang="fr-FR" dirty="0"/>
          </a:p>
          <a:p>
            <a:pPr algn="ctr"/>
            <a:r>
              <a:rPr lang="fr-FR" dirty="0"/>
              <a:t>ELASTINE </a:t>
            </a:r>
          </a:p>
          <a:p>
            <a:pPr algn="ctr"/>
            <a:r>
              <a:rPr lang="fr-FR" dirty="0"/>
              <a:t>DEGRADED</a:t>
            </a:r>
          </a:p>
          <a:p>
            <a:pPr algn="ctr"/>
            <a:r>
              <a:rPr lang="fr-FR" b="0" dirty="0"/>
              <a:t>thicker, less elastic horizontal fibres</a:t>
            </a:r>
          </a:p>
          <a:p>
            <a:pPr algn="ctr"/>
            <a:endParaRPr lang="fr-FR" b="0" dirty="0"/>
          </a:p>
        </p:txBody>
      </p:sp>
      <p:sp>
        <p:nvSpPr>
          <p:cNvPr id="16" name="ZoneTexte 15">
            <a:extLst>
              <a:ext uri="{FF2B5EF4-FFF2-40B4-BE49-F238E27FC236}">
                <a16:creationId xmlns:a16="http://schemas.microsoft.com/office/drawing/2014/main" id="{6DDFD8EF-DF48-85B4-BA5C-57654BF4607F}"/>
              </a:ext>
            </a:extLst>
          </p:cNvPr>
          <p:cNvSpPr txBox="1">
            <a:spLocks noChangeArrowheads="1"/>
          </p:cNvSpPr>
          <p:nvPr/>
        </p:nvSpPr>
        <p:spPr bwMode="auto">
          <a:xfrm>
            <a:off x="10302452" y="3856521"/>
            <a:ext cx="1829044" cy="523220"/>
          </a:xfrm>
          <a:prstGeom prst="rect">
            <a:avLst/>
          </a:prstGeom>
          <a:noFill/>
          <a:ln w="9525">
            <a:noFill/>
            <a:miter lim="800000"/>
            <a:headEnd/>
            <a:tailEnd/>
          </a:ln>
        </p:spPr>
        <p:txBody>
          <a:bodyPr wrap="square">
            <a:spAutoFit/>
          </a:bodyPr>
          <a:lstStyle/>
          <a:p>
            <a:pPr algn="ctr"/>
            <a:r>
              <a:rPr lang="es-ES" sz="1400" dirty="0">
                <a:latin typeface="Roboto Light" panose="02000000000000000000" pitchFamily="2" charset="0"/>
                <a:ea typeface="Roboto Light" panose="02000000000000000000" pitchFamily="2" charset="0"/>
                <a:cs typeface="Roboto Light" panose="02000000000000000000" pitchFamily="2" charset="0"/>
                <a:sym typeface="Wingdings" pitchFamily="2" charset="2"/>
              </a:rPr>
              <a:t>Formation of deeper wrinkles </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Flèche droite 9">
            <a:extLst>
              <a:ext uri="{FF2B5EF4-FFF2-40B4-BE49-F238E27FC236}">
                <a16:creationId xmlns:a16="http://schemas.microsoft.com/office/drawing/2014/main" id="{882704A0-3C22-9C5D-E2F6-FA6DFFD9AFFC}"/>
              </a:ext>
            </a:extLst>
          </p:cNvPr>
          <p:cNvSpPr>
            <a:spLocks noChangeArrowheads="1"/>
          </p:cNvSpPr>
          <p:nvPr/>
        </p:nvSpPr>
        <p:spPr bwMode="auto">
          <a:xfrm>
            <a:off x="4449051" y="2450176"/>
            <a:ext cx="486393" cy="122567"/>
          </a:xfrm>
          <a:prstGeom prst="rightArrow">
            <a:avLst>
              <a:gd name="adj1" fmla="val 50000"/>
              <a:gd name="adj2" fmla="val 50241"/>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sp>
        <p:nvSpPr>
          <p:cNvPr id="21" name="Flèche droite 9">
            <a:extLst>
              <a:ext uri="{FF2B5EF4-FFF2-40B4-BE49-F238E27FC236}">
                <a16:creationId xmlns:a16="http://schemas.microsoft.com/office/drawing/2014/main" id="{5FB2B6F0-0CE9-E92A-5270-4BF1AA7B4971}"/>
              </a:ext>
            </a:extLst>
          </p:cNvPr>
          <p:cNvSpPr>
            <a:spLocks noChangeArrowheads="1"/>
          </p:cNvSpPr>
          <p:nvPr/>
        </p:nvSpPr>
        <p:spPr bwMode="auto">
          <a:xfrm>
            <a:off x="4422219" y="4046364"/>
            <a:ext cx="486393" cy="122567"/>
          </a:xfrm>
          <a:prstGeom prst="rightArrow">
            <a:avLst>
              <a:gd name="adj1" fmla="val 50000"/>
              <a:gd name="adj2" fmla="val 50241"/>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sp>
        <p:nvSpPr>
          <p:cNvPr id="22" name="Est égal à 21">
            <a:extLst>
              <a:ext uri="{FF2B5EF4-FFF2-40B4-BE49-F238E27FC236}">
                <a16:creationId xmlns:a16="http://schemas.microsoft.com/office/drawing/2014/main" id="{E7F3BE9D-2810-0CA2-830F-D662311BF393}"/>
              </a:ext>
            </a:extLst>
          </p:cNvPr>
          <p:cNvSpPr/>
          <p:nvPr/>
        </p:nvSpPr>
        <p:spPr>
          <a:xfrm>
            <a:off x="9955153" y="3896484"/>
            <a:ext cx="293624" cy="405399"/>
          </a:xfrm>
          <a:prstGeom prst="mathEqual">
            <a:avLst/>
          </a:prstGeom>
          <a:solidFill>
            <a:schemeClr val="bg1">
              <a:lumMod val="85000"/>
            </a:schemeClr>
          </a:solidFill>
          <a:ln w="9525" algn="ctr">
            <a:solidFill>
              <a:schemeClr val="bg1">
                <a:lumMod val="75000"/>
              </a:schemeClr>
            </a:solidFill>
            <a:round/>
            <a:headEnd/>
            <a:tailEnd/>
          </a:ln>
        </p:spPr>
        <p:txBody>
          <a:bodyPr/>
          <a:lstStyle/>
          <a:p>
            <a:pPr defTabSz="1042988" fontAlgn="base">
              <a:spcBef>
                <a:spcPct val="0"/>
              </a:spcBef>
              <a:spcAft>
                <a:spcPct val="0"/>
              </a:spcAft>
            </a:pPr>
            <a:endParaRPr lang="fr-FR" sz="1200">
              <a:solidFill>
                <a:schemeClr val="tx1"/>
              </a:solidFill>
              <a:latin typeface="Optima Medium" pitchFamily="34" charset="0"/>
            </a:endParaRPr>
          </a:p>
        </p:txBody>
      </p:sp>
      <p:sp>
        <p:nvSpPr>
          <p:cNvPr id="23" name="ZoneTexte 22">
            <a:extLst>
              <a:ext uri="{FF2B5EF4-FFF2-40B4-BE49-F238E27FC236}">
                <a16:creationId xmlns:a16="http://schemas.microsoft.com/office/drawing/2014/main" id="{8789BE4A-4B74-66F8-46A1-3CD6AC272D69}"/>
              </a:ext>
            </a:extLst>
          </p:cNvPr>
          <p:cNvSpPr txBox="1">
            <a:spLocks noChangeArrowheads="1"/>
          </p:cNvSpPr>
          <p:nvPr/>
        </p:nvSpPr>
        <p:spPr bwMode="auto">
          <a:xfrm>
            <a:off x="10302452" y="2273033"/>
            <a:ext cx="1829044" cy="523220"/>
          </a:xfrm>
          <a:prstGeom prst="rect">
            <a:avLst/>
          </a:prstGeom>
          <a:noFill/>
          <a:ln w="9525">
            <a:noFill/>
            <a:miter lim="800000"/>
            <a:headEnd/>
            <a:tailEnd/>
          </a:ln>
        </p:spPr>
        <p:txBody>
          <a:bodyPr wrap="square">
            <a:spAutoFit/>
          </a:bodyPr>
          <a:lstStyle/>
          <a:p>
            <a:pPr algn="ctr"/>
            <a:r>
              <a:rPr lang="es-ES" sz="1400" dirty="0" err="1">
                <a:latin typeface="Roboto Light" panose="02000000000000000000" pitchFamily="2" charset="0"/>
                <a:ea typeface="Roboto Light" panose="02000000000000000000" pitchFamily="2" charset="0"/>
                <a:cs typeface="Roboto Light" panose="02000000000000000000" pitchFamily="2" charset="0"/>
                <a:sym typeface="Wingdings" pitchFamily="2" charset="2"/>
              </a:rPr>
              <a:t>Toned</a:t>
            </a:r>
            <a:r>
              <a:rPr lang="es-ES" sz="1400" dirty="0">
                <a:latin typeface="Roboto Light" panose="02000000000000000000" pitchFamily="2" charset="0"/>
                <a:ea typeface="Roboto Light" panose="02000000000000000000" pitchFamily="2" charset="0"/>
                <a:cs typeface="Roboto Light" panose="02000000000000000000" pitchFamily="2" charset="0"/>
                <a:sym typeface="Wingdings" pitchFamily="2" charset="2"/>
              </a:rPr>
              <a:t>, </a:t>
            </a:r>
            <a:r>
              <a:rPr lang="es-ES" sz="1400" dirty="0" err="1">
                <a:latin typeface="Roboto Light" panose="02000000000000000000" pitchFamily="2" charset="0"/>
                <a:ea typeface="Roboto Light" panose="02000000000000000000" pitchFamily="2" charset="0"/>
                <a:cs typeface="Roboto Light" panose="02000000000000000000" pitchFamily="2" charset="0"/>
                <a:sym typeface="Wingdings" pitchFamily="2" charset="2"/>
              </a:rPr>
              <a:t>supple skin</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Est égal à 23">
            <a:extLst>
              <a:ext uri="{FF2B5EF4-FFF2-40B4-BE49-F238E27FC236}">
                <a16:creationId xmlns:a16="http://schemas.microsoft.com/office/drawing/2014/main" id="{DE6149EE-7EC2-0700-050D-E01C15130667}"/>
              </a:ext>
            </a:extLst>
          </p:cNvPr>
          <p:cNvSpPr/>
          <p:nvPr/>
        </p:nvSpPr>
        <p:spPr>
          <a:xfrm>
            <a:off x="9955153" y="2312996"/>
            <a:ext cx="293624" cy="405399"/>
          </a:xfrm>
          <a:prstGeom prst="mathEqual">
            <a:avLst/>
          </a:prstGeom>
          <a:solidFill>
            <a:schemeClr val="bg1">
              <a:lumMod val="85000"/>
            </a:schemeClr>
          </a:solidFill>
          <a:ln w="9525" algn="ctr">
            <a:solidFill>
              <a:schemeClr val="bg1">
                <a:lumMod val="75000"/>
              </a:schemeClr>
            </a:solidFill>
            <a:round/>
            <a:headEnd/>
            <a:tailEnd/>
          </a:ln>
        </p:spPr>
        <p:txBody>
          <a:bodyPr/>
          <a:lstStyle/>
          <a:p>
            <a:pPr defTabSz="1042988" fontAlgn="base">
              <a:spcBef>
                <a:spcPct val="0"/>
              </a:spcBef>
              <a:spcAft>
                <a:spcPct val="0"/>
              </a:spcAft>
            </a:pPr>
            <a:endParaRPr lang="fr-FR" sz="1200">
              <a:solidFill>
                <a:schemeClr val="tx1"/>
              </a:solidFill>
              <a:latin typeface="Optima Medium" pitchFamily="34" charset="0"/>
            </a:endParaRPr>
          </a:p>
        </p:txBody>
      </p:sp>
      <p:grpSp>
        <p:nvGrpSpPr>
          <p:cNvPr id="44" name="Groupe 43">
            <a:extLst>
              <a:ext uri="{FF2B5EF4-FFF2-40B4-BE49-F238E27FC236}">
                <a16:creationId xmlns:a16="http://schemas.microsoft.com/office/drawing/2014/main" id="{A9CAF5F5-F5EC-DDFC-4282-3ECD397F35D4}"/>
              </a:ext>
            </a:extLst>
          </p:cNvPr>
          <p:cNvGrpSpPr/>
          <p:nvPr/>
        </p:nvGrpSpPr>
        <p:grpSpPr>
          <a:xfrm>
            <a:off x="3115907" y="5415560"/>
            <a:ext cx="1306312" cy="1230557"/>
            <a:chOff x="1217134" y="5134195"/>
            <a:chExt cx="1306312" cy="1230557"/>
          </a:xfrm>
        </p:grpSpPr>
        <p:sp>
          <p:nvSpPr>
            <p:cNvPr id="28" name="AutoShape 12">
              <a:extLst>
                <a:ext uri="{FF2B5EF4-FFF2-40B4-BE49-F238E27FC236}">
                  <a16:creationId xmlns:a16="http://schemas.microsoft.com/office/drawing/2014/main" id="{6FDD35C2-D5BA-04E1-A4A0-A2CE8302462E}"/>
                </a:ext>
              </a:extLst>
            </p:cNvPr>
            <p:cNvSpPr>
              <a:spLocks noChangeArrowheads="1"/>
            </p:cNvSpPr>
            <p:nvPr/>
          </p:nvSpPr>
          <p:spPr bwMode="auto">
            <a:xfrm rot="10800000">
              <a:off x="1742306" y="5134195"/>
              <a:ext cx="283646" cy="519177"/>
            </a:xfrm>
            <a:prstGeom prst="upArrow">
              <a:avLst>
                <a:gd name="adj1" fmla="val 50000"/>
                <a:gd name="adj2" fmla="val 25000"/>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sp>
          <p:nvSpPr>
            <p:cNvPr id="29" name="Text Box 22">
              <a:extLst>
                <a:ext uri="{FF2B5EF4-FFF2-40B4-BE49-F238E27FC236}">
                  <a16:creationId xmlns:a16="http://schemas.microsoft.com/office/drawing/2014/main" id="{FDE8AB14-277C-C98B-3EEA-E9D141D215EB}"/>
                </a:ext>
              </a:extLst>
            </p:cNvPr>
            <p:cNvSpPr txBox="1">
              <a:spLocks noChangeArrowheads="1"/>
            </p:cNvSpPr>
            <p:nvPr/>
          </p:nvSpPr>
          <p:spPr bwMode="auto">
            <a:xfrm>
              <a:off x="1217134" y="5793955"/>
              <a:ext cx="1306312" cy="570797"/>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algn="ctr" defTabSz="1042988">
                <a:lnSpc>
                  <a:spcPct val="115000"/>
                </a:lnSpc>
              </a:pPr>
              <a:r>
                <a:rPr lang="fr-FR" sz="1400" dirty="0">
                  <a:latin typeface="Roboto Light" panose="02000000000000000000" pitchFamily="2" charset="0"/>
                  <a:ea typeface="Roboto Light" panose="02000000000000000000" pitchFamily="2" charset="0"/>
                  <a:cs typeface="Roboto Light" panose="02000000000000000000" pitchFamily="2" charset="0"/>
                </a:rPr>
                <a:t>reduction in fibroblasts </a:t>
              </a:r>
            </a:p>
          </p:txBody>
        </p:sp>
      </p:grpSp>
      <p:grpSp>
        <p:nvGrpSpPr>
          <p:cNvPr id="43" name="Groupe 42">
            <a:extLst>
              <a:ext uri="{FF2B5EF4-FFF2-40B4-BE49-F238E27FC236}">
                <a16:creationId xmlns:a16="http://schemas.microsoft.com/office/drawing/2014/main" id="{6366B4A1-82C3-73F6-AADA-55D0558AEDB8}"/>
              </a:ext>
            </a:extLst>
          </p:cNvPr>
          <p:cNvGrpSpPr/>
          <p:nvPr/>
        </p:nvGrpSpPr>
        <p:grpSpPr>
          <a:xfrm>
            <a:off x="4247764" y="5415560"/>
            <a:ext cx="1888621" cy="1167057"/>
            <a:chOff x="2880317" y="5134195"/>
            <a:chExt cx="1888621" cy="1167057"/>
          </a:xfrm>
        </p:grpSpPr>
        <p:sp>
          <p:nvSpPr>
            <p:cNvPr id="30" name="Text Box 23">
              <a:extLst>
                <a:ext uri="{FF2B5EF4-FFF2-40B4-BE49-F238E27FC236}">
                  <a16:creationId xmlns:a16="http://schemas.microsoft.com/office/drawing/2014/main" id="{3B43B3EA-CECC-B0BC-D3F4-C3C3C4448896}"/>
                </a:ext>
              </a:extLst>
            </p:cNvPr>
            <p:cNvSpPr txBox="1">
              <a:spLocks noChangeArrowheads="1"/>
            </p:cNvSpPr>
            <p:nvPr/>
          </p:nvSpPr>
          <p:spPr bwMode="auto">
            <a:xfrm>
              <a:off x="2880317" y="5730455"/>
              <a:ext cx="1888621" cy="570797"/>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algn="ctr" defTabSz="1042988">
                <a:lnSpc>
                  <a:spcPct val="115000"/>
                </a:lnSpc>
              </a:pPr>
              <a:r>
                <a:rPr lang="fr-FR" sz="1400" dirty="0" err="1">
                  <a:latin typeface="Roboto Light" panose="02000000000000000000" pitchFamily="2" charset="0"/>
                  <a:ea typeface="Roboto Light" panose="02000000000000000000" pitchFamily="2" charset="0"/>
                  <a:cs typeface="Roboto Light" panose="02000000000000000000" pitchFamily="2" charset="0"/>
                </a:rPr>
                <a:t>Reduced </a:t>
              </a:r>
              <a:r>
                <a:rPr lang="fr-FR" sz="1400" dirty="0">
                  <a:latin typeface="Roboto Light" panose="02000000000000000000" pitchFamily="2" charset="0"/>
                  <a:ea typeface="Roboto Light" panose="02000000000000000000" pitchFamily="2" charset="0"/>
                  <a:cs typeface="Roboto Light" panose="02000000000000000000" pitchFamily="2" charset="0"/>
                </a:rPr>
                <a:t>protein synthesis </a:t>
              </a:r>
            </a:p>
          </p:txBody>
        </p:sp>
        <p:sp>
          <p:nvSpPr>
            <p:cNvPr id="38" name="AutoShape 12">
              <a:extLst>
                <a:ext uri="{FF2B5EF4-FFF2-40B4-BE49-F238E27FC236}">
                  <a16:creationId xmlns:a16="http://schemas.microsoft.com/office/drawing/2014/main" id="{2496D35A-B4C6-C351-A11A-65D10DC70106}"/>
                </a:ext>
              </a:extLst>
            </p:cNvPr>
            <p:cNvSpPr>
              <a:spLocks noChangeArrowheads="1"/>
            </p:cNvSpPr>
            <p:nvPr/>
          </p:nvSpPr>
          <p:spPr bwMode="auto">
            <a:xfrm rot="10800000">
              <a:off x="3682804" y="5134195"/>
              <a:ext cx="283646" cy="519177"/>
            </a:xfrm>
            <a:prstGeom prst="upArrow">
              <a:avLst>
                <a:gd name="adj1" fmla="val 50000"/>
                <a:gd name="adj2" fmla="val 25000"/>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grpSp>
      <p:grpSp>
        <p:nvGrpSpPr>
          <p:cNvPr id="42" name="Groupe 41">
            <a:extLst>
              <a:ext uri="{FF2B5EF4-FFF2-40B4-BE49-F238E27FC236}">
                <a16:creationId xmlns:a16="http://schemas.microsoft.com/office/drawing/2014/main" id="{5F0DB780-B906-274D-57C8-E4F538367534}"/>
              </a:ext>
            </a:extLst>
          </p:cNvPr>
          <p:cNvGrpSpPr/>
          <p:nvPr/>
        </p:nvGrpSpPr>
        <p:grpSpPr>
          <a:xfrm>
            <a:off x="5708615" y="5420627"/>
            <a:ext cx="2096766" cy="1211732"/>
            <a:chOff x="5047636" y="5089520"/>
            <a:chExt cx="2096766" cy="1211732"/>
          </a:xfrm>
        </p:grpSpPr>
        <p:sp>
          <p:nvSpPr>
            <p:cNvPr id="31" name="Text Box 24">
              <a:extLst>
                <a:ext uri="{FF2B5EF4-FFF2-40B4-BE49-F238E27FC236}">
                  <a16:creationId xmlns:a16="http://schemas.microsoft.com/office/drawing/2014/main" id="{21575FF6-746E-1C83-DF58-19206C9C94B5}"/>
                </a:ext>
              </a:extLst>
            </p:cNvPr>
            <p:cNvSpPr txBox="1">
              <a:spLocks noChangeArrowheads="1"/>
            </p:cNvSpPr>
            <p:nvPr/>
          </p:nvSpPr>
          <p:spPr bwMode="auto">
            <a:xfrm>
              <a:off x="5047636" y="5730455"/>
              <a:ext cx="2096766" cy="570797"/>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algn="ctr" defTabSz="1042988">
                <a:lnSpc>
                  <a:spcPct val="115000"/>
                </a:lnSpc>
              </a:pPr>
              <a:r>
                <a:rPr lang="fr-FR" sz="1400" dirty="0">
                  <a:latin typeface="Roboto Light" panose="02000000000000000000" pitchFamily="2" charset="0"/>
                  <a:ea typeface="Roboto Light" panose="02000000000000000000" pitchFamily="2" charset="0"/>
                  <a:cs typeface="Roboto Light" panose="02000000000000000000" pitchFamily="2" charset="0"/>
                </a:rPr>
                <a:t>Reduction of </a:t>
              </a:r>
            </a:p>
            <a:p>
              <a:pPr algn="ctr" defTabSz="1042988">
                <a:lnSpc>
                  <a:spcPct val="115000"/>
                </a:lnSpc>
              </a:pPr>
              <a:r>
                <a:rPr lang="fr-FR" sz="1400" dirty="0">
                  <a:latin typeface="Roboto Light" panose="02000000000000000000" pitchFamily="2" charset="0"/>
                  <a:ea typeface="Roboto Light" panose="02000000000000000000" pitchFamily="2" charset="0"/>
                  <a:cs typeface="Roboto Light" panose="02000000000000000000" pitchFamily="2" charset="0"/>
                </a:rPr>
                <a:t>the action of LOXL*.</a:t>
              </a:r>
            </a:p>
          </p:txBody>
        </p:sp>
        <p:sp>
          <p:nvSpPr>
            <p:cNvPr id="39" name="AutoShape 12">
              <a:extLst>
                <a:ext uri="{FF2B5EF4-FFF2-40B4-BE49-F238E27FC236}">
                  <a16:creationId xmlns:a16="http://schemas.microsoft.com/office/drawing/2014/main" id="{CB0C75FD-89D4-6ED4-0BBE-600F762E7E95}"/>
                </a:ext>
              </a:extLst>
            </p:cNvPr>
            <p:cNvSpPr>
              <a:spLocks noChangeArrowheads="1"/>
            </p:cNvSpPr>
            <p:nvPr/>
          </p:nvSpPr>
          <p:spPr bwMode="auto">
            <a:xfrm rot="10800000">
              <a:off x="5998560" y="5089520"/>
              <a:ext cx="283646" cy="519177"/>
            </a:xfrm>
            <a:prstGeom prst="upArrow">
              <a:avLst>
                <a:gd name="adj1" fmla="val 50000"/>
                <a:gd name="adj2" fmla="val 25000"/>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grpSp>
      <p:grpSp>
        <p:nvGrpSpPr>
          <p:cNvPr id="41" name="Groupe 40">
            <a:extLst>
              <a:ext uri="{FF2B5EF4-FFF2-40B4-BE49-F238E27FC236}">
                <a16:creationId xmlns:a16="http://schemas.microsoft.com/office/drawing/2014/main" id="{CCF51579-C13A-A194-7F6B-3A33FD7B0087}"/>
              </a:ext>
            </a:extLst>
          </p:cNvPr>
          <p:cNvGrpSpPr/>
          <p:nvPr/>
        </p:nvGrpSpPr>
        <p:grpSpPr>
          <a:xfrm>
            <a:off x="7093788" y="5345642"/>
            <a:ext cx="2366251" cy="1409529"/>
            <a:chOff x="8363209" y="5202983"/>
            <a:chExt cx="2366251" cy="1409529"/>
          </a:xfrm>
        </p:grpSpPr>
        <p:sp>
          <p:nvSpPr>
            <p:cNvPr id="32" name="Text Box 25">
              <a:extLst>
                <a:ext uri="{FF2B5EF4-FFF2-40B4-BE49-F238E27FC236}">
                  <a16:creationId xmlns:a16="http://schemas.microsoft.com/office/drawing/2014/main" id="{961F91F2-0F36-C3DA-1605-316F3E2E9697}"/>
                </a:ext>
              </a:extLst>
            </p:cNvPr>
            <p:cNvSpPr txBox="1">
              <a:spLocks noChangeArrowheads="1"/>
            </p:cNvSpPr>
            <p:nvPr/>
          </p:nvSpPr>
          <p:spPr bwMode="auto">
            <a:xfrm>
              <a:off x="8363209" y="5793955"/>
              <a:ext cx="2366251" cy="818557"/>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algn="ctr" defTabSz="1042988">
                <a:lnSpc>
                  <a:spcPct val="115000"/>
                </a:lnSpc>
              </a:pPr>
              <a:r>
                <a:rPr lang="es-ES" sz="1400" dirty="0" err="1">
                  <a:latin typeface="Roboto Light" panose="02000000000000000000" pitchFamily="2" charset="0"/>
                  <a:ea typeface="Roboto Light" panose="02000000000000000000" pitchFamily="2" charset="0"/>
                  <a:cs typeface="Roboto Light" panose="02000000000000000000" pitchFamily="2" charset="0"/>
                </a:rPr>
                <a:t>Increas</a:t>
              </a:r>
              <a:r>
                <a:rPr lang="es-ES" sz="1400" dirty="0">
                  <a:latin typeface="Roboto Light" panose="02000000000000000000" pitchFamily="2" charset="0"/>
                  <a:ea typeface="Roboto Light" panose="02000000000000000000" pitchFamily="2" charset="0"/>
                  <a:cs typeface="Roboto Light" panose="02000000000000000000" pitchFamily="2" charset="0"/>
                </a:rPr>
                <a:t>e </a:t>
              </a:r>
            </a:p>
            <a:p>
              <a:pPr algn="ctr" defTabSz="1042988">
                <a:lnSpc>
                  <a:spcPct val="115000"/>
                </a:lnSpc>
              </a:pPr>
              <a:r>
                <a:rPr lang="es-ES" sz="1400" dirty="0">
                  <a:latin typeface="Roboto Light" panose="02000000000000000000" pitchFamily="2" charset="0"/>
                  <a:ea typeface="Roboto Light" panose="02000000000000000000" pitchFamily="2" charset="0"/>
                  <a:cs typeface="Roboto Light" panose="02000000000000000000" pitchFamily="2" charset="0"/>
                </a:rPr>
                <a:t>of the </a:t>
              </a:r>
            </a:p>
            <a:p>
              <a:pPr algn="ctr" defTabSz="1042988">
                <a:lnSpc>
                  <a:spcPct val="115000"/>
                </a:lnSpc>
              </a:pPr>
              <a:r>
                <a:rPr lang="es-ES" sz="1400" dirty="0" err="1">
                  <a:latin typeface="Roboto Light" panose="02000000000000000000" pitchFamily="2" charset="0"/>
                  <a:ea typeface="Roboto Light" panose="02000000000000000000" pitchFamily="2" charset="0"/>
                  <a:cs typeface="Roboto Light" panose="02000000000000000000" pitchFamily="2" charset="0"/>
                </a:rPr>
                <a:t>elastase**</a:t>
              </a:r>
              <a:r>
                <a:rPr lang="es-ES" sz="1400" dirty="0">
                  <a:latin typeface="Roboto Light" panose="02000000000000000000" pitchFamily="2" charset="0"/>
                  <a:ea typeface="Roboto Light" panose="02000000000000000000" pitchFamily="2" charset="0"/>
                  <a:cs typeface="Roboto Light" panose="02000000000000000000" pitchFamily="2" charset="0"/>
                </a:rPr>
                <a:t>.</a:t>
              </a: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0" name="AutoShape 12">
              <a:extLst>
                <a:ext uri="{FF2B5EF4-FFF2-40B4-BE49-F238E27FC236}">
                  <a16:creationId xmlns:a16="http://schemas.microsoft.com/office/drawing/2014/main" id="{C5999E3C-D2FD-7A46-F209-5CED88ED7346}"/>
                </a:ext>
              </a:extLst>
            </p:cNvPr>
            <p:cNvSpPr>
              <a:spLocks noChangeArrowheads="1"/>
            </p:cNvSpPr>
            <p:nvPr/>
          </p:nvSpPr>
          <p:spPr bwMode="auto">
            <a:xfrm>
              <a:off x="9377926" y="5202983"/>
              <a:ext cx="283646" cy="519177"/>
            </a:xfrm>
            <a:prstGeom prst="upArrow">
              <a:avLst>
                <a:gd name="adj1" fmla="val 50000"/>
                <a:gd name="adj2" fmla="val 25000"/>
              </a:avLst>
            </a:prstGeom>
            <a:solidFill>
              <a:schemeClr val="bg1">
                <a:lumMod val="85000"/>
              </a:schemeClr>
            </a:solidFill>
            <a:ln w="9525" algn="ctr">
              <a:solidFill>
                <a:schemeClr val="bg1">
                  <a:lumMod val="75000"/>
                </a:schemeClr>
              </a:solidFill>
              <a:round/>
              <a:headEnd/>
              <a:tailEnd/>
            </a:ln>
          </p:spPr>
          <p:txBody>
            <a:bodyPr/>
            <a:lstStyle>
              <a:defPPr>
                <a:defRPr lang="fr-FR"/>
              </a:defPPr>
              <a:lvl1pPr algn="l" rtl="0" fontAlgn="base">
                <a:spcBef>
                  <a:spcPct val="0"/>
                </a:spcBef>
                <a:spcAft>
                  <a:spcPct val="0"/>
                </a:spcAft>
                <a:defRPr sz="1200" kern="1200">
                  <a:solidFill>
                    <a:schemeClr val="tx1"/>
                  </a:solidFill>
                  <a:latin typeface="Optima Medium" pitchFamily="34" charset="0"/>
                  <a:ea typeface="+mn-ea"/>
                  <a:cs typeface="+mn-cs"/>
                </a:defRPr>
              </a:lvl1pPr>
              <a:lvl2pPr marL="457200" algn="l" rtl="0" fontAlgn="base">
                <a:spcBef>
                  <a:spcPct val="0"/>
                </a:spcBef>
                <a:spcAft>
                  <a:spcPct val="0"/>
                </a:spcAft>
                <a:defRPr sz="1200" kern="1200">
                  <a:solidFill>
                    <a:schemeClr val="tx1"/>
                  </a:solidFill>
                  <a:latin typeface="Optima Medium" pitchFamily="34" charset="0"/>
                  <a:ea typeface="+mn-ea"/>
                  <a:cs typeface="+mn-cs"/>
                </a:defRPr>
              </a:lvl2pPr>
              <a:lvl3pPr marL="914400" algn="l" rtl="0" fontAlgn="base">
                <a:spcBef>
                  <a:spcPct val="0"/>
                </a:spcBef>
                <a:spcAft>
                  <a:spcPct val="0"/>
                </a:spcAft>
                <a:defRPr sz="1200" kern="1200">
                  <a:solidFill>
                    <a:schemeClr val="tx1"/>
                  </a:solidFill>
                  <a:latin typeface="Optima Medium" pitchFamily="34" charset="0"/>
                  <a:ea typeface="+mn-ea"/>
                  <a:cs typeface="+mn-cs"/>
                </a:defRPr>
              </a:lvl3pPr>
              <a:lvl4pPr marL="1371600" algn="l" rtl="0" fontAlgn="base">
                <a:spcBef>
                  <a:spcPct val="0"/>
                </a:spcBef>
                <a:spcAft>
                  <a:spcPct val="0"/>
                </a:spcAft>
                <a:defRPr sz="1200" kern="1200">
                  <a:solidFill>
                    <a:schemeClr val="tx1"/>
                  </a:solidFill>
                  <a:latin typeface="Optima Medium" pitchFamily="34" charset="0"/>
                  <a:ea typeface="+mn-ea"/>
                  <a:cs typeface="+mn-cs"/>
                </a:defRPr>
              </a:lvl4pPr>
              <a:lvl5pPr marL="1828800" algn="l" rtl="0" fontAlgn="base">
                <a:spcBef>
                  <a:spcPct val="0"/>
                </a:spcBef>
                <a:spcAft>
                  <a:spcPct val="0"/>
                </a:spcAft>
                <a:defRPr sz="1200" kern="1200">
                  <a:solidFill>
                    <a:schemeClr val="tx1"/>
                  </a:solidFill>
                  <a:latin typeface="Optima Medium" pitchFamily="34" charset="0"/>
                  <a:ea typeface="+mn-ea"/>
                  <a:cs typeface="+mn-cs"/>
                </a:defRPr>
              </a:lvl5pPr>
              <a:lvl6pPr marL="2286000" algn="l" defTabSz="914400" rtl="0" eaLnBrk="1" latinLnBrk="0" hangingPunct="1">
                <a:defRPr sz="1200" kern="1200">
                  <a:solidFill>
                    <a:schemeClr val="tx1"/>
                  </a:solidFill>
                  <a:latin typeface="Optima Medium" pitchFamily="34" charset="0"/>
                  <a:ea typeface="+mn-ea"/>
                  <a:cs typeface="+mn-cs"/>
                </a:defRPr>
              </a:lvl6pPr>
              <a:lvl7pPr marL="2743200" algn="l" defTabSz="914400" rtl="0" eaLnBrk="1" latinLnBrk="0" hangingPunct="1">
                <a:defRPr sz="1200" kern="1200">
                  <a:solidFill>
                    <a:schemeClr val="tx1"/>
                  </a:solidFill>
                  <a:latin typeface="Optima Medium" pitchFamily="34" charset="0"/>
                  <a:ea typeface="+mn-ea"/>
                  <a:cs typeface="+mn-cs"/>
                </a:defRPr>
              </a:lvl7pPr>
              <a:lvl8pPr marL="3200400" algn="l" defTabSz="914400" rtl="0" eaLnBrk="1" latinLnBrk="0" hangingPunct="1">
                <a:defRPr sz="1200" kern="1200">
                  <a:solidFill>
                    <a:schemeClr val="tx1"/>
                  </a:solidFill>
                  <a:latin typeface="Optima Medium" pitchFamily="34" charset="0"/>
                  <a:ea typeface="+mn-ea"/>
                  <a:cs typeface="+mn-cs"/>
                </a:defRPr>
              </a:lvl8pPr>
              <a:lvl9pPr marL="3657600" algn="l" defTabSz="914400" rtl="0" eaLnBrk="1" latinLnBrk="0" hangingPunct="1">
                <a:defRPr sz="1200" kern="1200">
                  <a:solidFill>
                    <a:schemeClr val="tx1"/>
                  </a:solidFill>
                  <a:latin typeface="Optima Medium" pitchFamily="34" charset="0"/>
                  <a:ea typeface="+mn-ea"/>
                  <a:cs typeface="+mn-cs"/>
                </a:defRPr>
              </a:lvl9pPr>
            </a:lstStyle>
            <a:p>
              <a:pPr defTabSz="1042988"/>
              <a:endParaRPr lang="fr-FR"/>
            </a:p>
          </p:txBody>
        </p:sp>
      </p:grpSp>
      <p:sp>
        <p:nvSpPr>
          <p:cNvPr id="45" name="ZoneTexte 44">
            <a:extLst>
              <a:ext uri="{FF2B5EF4-FFF2-40B4-BE49-F238E27FC236}">
                <a16:creationId xmlns:a16="http://schemas.microsoft.com/office/drawing/2014/main" id="{F492A17D-7912-9A02-F465-5AD13AB8DCED}"/>
              </a:ext>
            </a:extLst>
          </p:cNvPr>
          <p:cNvSpPr txBox="1">
            <a:spLocks noChangeArrowheads="1"/>
          </p:cNvSpPr>
          <p:nvPr/>
        </p:nvSpPr>
        <p:spPr bwMode="auto">
          <a:xfrm>
            <a:off x="152158" y="5495487"/>
            <a:ext cx="1760772" cy="738664"/>
          </a:xfrm>
          <a:prstGeom prst="rect">
            <a:avLst/>
          </a:prstGeom>
          <a:solidFill>
            <a:srgbClr val="DCD7FA"/>
          </a:solidFill>
          <a:ln>
            <a:noFill/>
            <a:headEnd/>
            <a:tailEnd/>
          </a:ln>
        </p:spPr>
        <p:style>
          <a:lnRef idx="2">
            <a:schemeClr val="accent3"/>
          </a:lnRef>
          <a:fillRef idx="1">
            <a:schemeClr val="lt1"/>
          </a:fillRef>
          <a:effectRef idx="0">
            <a:schemeClr val="accent3"/>
          </a:effectRef>
          <a:fontRef idx="minor">
            <a:schemeClr val="dk1"/>
          </a:fontRef>
        </p:style>
        <p:txBody>
          <a:bodyPr wrap="square" anchor="ctr" anchorCtr="1">
            <a:spAutoFit/>
          </a:bodyPr>
          <a:lstStyle/>
          <a:p>
            <a:pPr>
              <a:defRPr/>
            </a:pPr>
            <a:endParaRPr lang="fr-FR" sz="1400" b="1" dirty="0">
              <a:latin typeface="Roboto Light" panose="02000000000000000000" pitchFamily="2" charset="0"/>
              <a:ea typeface="Roboto Light" panose="02000000000000000000" pitchFamily="2" charset="0"/>
              <a:cs typeface="Roboto Light" panose="02000000000000000000" pitchFamily="2" charset="0"/>
            </a:endParaRPr>
          </a:p>
          <a:p>
            <a:pPr>
              <a:defRPr/>
            </a:pPr>
            <a:r>
              <a:rPr lang="fr-FR" sz="1400" b="1" dirty="0">
                <a:latin typeface="Roboto Light" panose="02000000000000000000" pitchFamily="2" charset="0"/>
                <a:ea typeface="Roboto Light" panose="02000000000000000000" pitchFamily="2" charset="0"/>
                <a:cs typeface="Roboto Light" panose="02000000000000000000" pitchFamily="2" charset="0"/>
              </a:rPr>
              <a:t>WITH AGE :</a:t>
            </a:r>
          </a:p>
          <a:p>
            <a:pPr>
              <a:defRPr/>
            </a:pPr>
            <a:endParaRPr lang="fr-FR" sz="14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25705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2" presetClass="entr" presetSubtype="8"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1000"/>
                                        <p:tgtEl>
                                          <p:spTgt spid="44"/>
                                        </p:tgtEl>
                                      </p:cBhvr>
                                    </p:animEffect>
                                    <p:anim calcmode="lin" valueType="num">
                                      <p:cBhvr>
                                        <p:cTn id="48" dur="1000" fill="hold"/>
                                        <p:tgtEl>
                                          <p:spTgt spid="44"/>
                                        </p:tgtEl>
                                        <p:attrNameLst>
                                          <p:attrName>ppt_x</p:attrName>
                                        </p:attrNameLst>
                                      </p:cBhvr>
                                      <p:tavLst>
                                        <p:tav tm="0">
                                          <p:val>
                                            <p:strVal val="#ppt_x"/>
                                          </p:val>
                                        </p:tav>
                                        <p:tav tm="100000">
                                          <p:val>
                                            <p:strVal val="#ppt_x"/>
                                          </p:val>
                                        </p:tav>
                                      </p:tavLst>
                                    </p:anim>
                                    <p:anim calcmode="lin" valueType="num">
                                      <p:cBhvr>
                                        <p:cTn id="49" dur="1000" fill="hold"/>
                                        <p:tgtEl>
                                          <p:spTgt spid="4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1000"/>
                                        <p:tgtEl>
                                          <p:spTgt spid="43"/>
                                        </p:tgtEl>
                                      </p:cBhvr>
                                    </p:animEffect>
                                    <p:anim calcmode="lin" valueType="num">
                                      <p:cBhvr>
                                        <p:cTn id="53" dur="1000" fill="hold"/>
                                        <p:tgtEl>
                                          <p:spTgt spid="43"/>
                                        </p:tgtEl>
                                        <p:attrNameLst>
                                          <p:attrName>ppt_x</p:attrName>
                                        </p:attrNameLst>
                                      </p:cBhvr>
                                      <p:tavLst>
                                        <p:tav tm="0">
                                          <p:val>
                                            <p:strVal val="#ppt_x"/>
                                          </p:val>
                                        </p:tav>
                                        <p:tav tm="100000">
                                          <p:val>
                                            <p:strVal val="#ppt_x"/>
                                          </p:val>
                                        </p:tav>
                                      </p:tavLst>
                                    </p:anim>
                                    <p:anim calcmode="lin" valueType="num">
                                      <p:cBhvr>
                                        <p:cTn id="54" dur="1000" fill="hold"/>
                                        <p:tgtEl>
                                          <p:spTgt spid="4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000"/>
                                        <p:tgtEl>
                                          <p:spTgt spid="41"/>
                                        </p:tgtEl>
                                      </p:cBhvr>
                                    </p:animEffect>
                                    <p:anim calcmode="lin" valueType="num">
                                      <p:cBhvr>
                                        <p:cTn id="63" dur="1000" fill="hold"/>
                                        <p:tgtEl>
                                          <p:spTgt spid="41"/>
                                        </p:tgtEl>
                                        <p:attrNameLst>
                                          <p:attrName>ppt_x</p:attrName>
                                        </p:attrNameLst>
                                      </p:cBhvr>
                                      <p:tavLst>
                                        <p:tav tm="0">
                                          <p:val>
                                            <p:strVal val="#ppt_x"/>
                                          </p:val>
                                        </p:tav>
                                        <p:tav tm="100000">
                                          <p:val>
                                            <p:strVal val="#ppt_x"/>
                                          </p:val>
                                        </p:tav>
                                      </p:tavLst>
                                    </p:anim>
                                    <p:anim calcmode="lin" valueType="num">
                                      <p:cBhvr>
                                        <p:cTn id="64" dur="1000" fill="hold"/>
                                        <p:tgtEl>
                                          <p:spTgt spid="4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1000"/>
                                        <p:tgtEl>
                                          <p:spTgt spid="45"/>
                                        </p:tgtEl>
                                      </p:cBhvr>
                                    </p:animEffect>
                                    <p:anim calcmode="lin" valueType="num">
                                      <p:cBhvr>
                                        <p:cTn id="68" dur="1000" fill="hold"/>
                                        <p:tgtEl>
                                          <p:spTgt spid="45"/>
                                        </p:tgtEl>
                                        <p:attrNameLst>
                                          <p:attrName>ppt_x</p:attrName>
                                        </p:attrNameLst>
                                      </p:cBhvr>
                                      <p:tavLst>
                                        <p:tav tm="0">
                                          <p:val>
                                            <p:strVal val="#ppt_x"/>
                                          </p:val>
                                        </p:tav>
                                        <p:tav tm="100000">
                                          <p:val>
                                            <p:strVal val="#ppt_x"/>
                                          </p:val>
                                        </p:tav>
                                      </p:tavLst>
                                    </p:anim>
                                    <p:anim calcmode="lin" valueType="num">
                                      <p:cBhvr>
                                        <p:cTn id="6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p:bldP spid="20" grpId="0" animBg="1"/>
      <p:bldP spid="21" grpId="0" animBg="1"/>
      <p:bldP spid="22" grpId="0" animBg="1"/>
      <p:bldP spid="23" grpId="0"/>
      <p:bldP spid="24"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0485A9-7F24-F8A8-9197-D62A608EC9B0}"/>
              </a:ext>
            </a:extLst>
          </p:cNvPr>
          <p:cNvSpPr/>
          <p:nvPr/>
        </p:nvSpPr>
        <p:spPr>
          <a:xfrm>
            <a:off x="6705600" y="2268578"/>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ELASTIN PEPTIDES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Anti-wrinkle, smoothing</a:t>
            </a:r>
          </a:p>
        </p:txBody>
      </p:sp>
      <p:sp>
        <p:nvSpPr>
          <p:cNvPr id="7" name="ZoneTexte 6">
            <a:extLst>
              <a:ext uri="{FF2B5EF4-FFF2-40B4-BE49-F238E27FC236}">
                <a16:creationId xmlns:a16="http://schemas.microsoft.com/office/drawing/2014/main" id="{8180D784-C444-2F32-C088-4FA801EDB6FA}"/>
              </a:ext>
            </a:extLst>
          </p:cNvPr>
          <p:cNvSpPr txBox="1"/>
          <p:nvPr/>
        </p:nvSpPr>
        <p:spPr>
          <a:xfrm>
            <a:off x="6724650" y="5776428"/>
            <a:ext cx="4827714" cy="1077218"/>
          </a:xfrm>
          <a:prstGeom prst="rect">
            <a:avLst/>
          </a:prstGeom>
          <a:solidFill>
            <a:srgbClr val="D5D1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The Yon-Ka Plus</a:t>
            </a:r>
            <a:endParaRPr kumimoji="0" lang="fr-FR" sz="1600" b="0" i="1"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Duo rich in 19 essential amino acids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No essential oils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Duo - skin regains its elasticity: 82.5%*.</a:t>
            </a:r>
          </a:p>
        </p:txBody>
      </p:sp>
      <p:sp>
        <p:nvSpPr>
          <p:cNvPr id="8" name="Rectangle 7">
            <a:extLst>
              <a:ext uri="{FF2B5EF4-FFF2-40B4-BE49-F238E27FC236}">
                <a16:creationId xmlns:a16="http://schemas.microsoft.com/office/drawing/2014/main" id="{A12848AB-80C1-C383-8763-852A31DC34C4}"/>
              </a:ext>
            </a:extLst>
          </p:cNvPr>
          <p:cNvSpPr/>
          <p:nvPr/>
        </p:nvSpPr>
        <p:spPr>
          <a:xfrm>
            <a:off x="6705600" y="4026575"/>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SHEA BUTTER</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Repairs, protects</a:t>
            </a:r>
          </a:p>
        </p:txBody>
      </p:sp>
      <p:sp>
        <p:nvSpPr>
          <p:cNvPr id="10" name="Rectangle 9">
            <a:extLst>
              <a:ext uri="{FF2B5EF4-FFF2-40B4-BE49-F238E27FC236}">
                <a16:creationId xmlns:a16="http://schemas.microsoft.com/office/drawing/2014/main" id="{332B873E-38A9-3280-C1BD-A732B17F2907}"/>
              </a:ext>
            </a:extLst>
          </p:cNvPr>
          <p:cNvSpPr/>
          <p:nvPr/>
        </p:nvSpPr>
        <p:spPr>
          <a:xfrm>
            <a:off x="6724650" y="1283309"/>
            <a:ext cx="4595021"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Roboto Light" panose="02000000000000000000" pitchFamily="2" charset="0"/>
              </a:rPr>
              <a:t>Morning and evening duo with a light texture to erase the first wrinkles.</a:t>
            </a:r>
          </a:p>
        </p:txBody>
      </p:sp>
      <p:pic>
        <p:nvPicPr>
          <p:cNvPr id="4" name="Image 3" descr="Une image contenant affaires de toilette, texte, Soin de la peau, Produits de beauté&#10;&#10;Description générée automatiquement">
            <a:extLst>
              <a:ext uri="{FF2B5EF4-FFF2-40B4-BE49-F238E27FC236}">
                <a16:creationId xmlns:a16="http://schemas.microsoft.com/office/drawing/2014/main" id="{07B2D72A-0304-926E-0463-755E10FD3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437" y="886187"/>
            <a:ext cx="4688540" cy="5860675"/>
          </a:xfrm>
          <a:prstGeom prst="rect">
            <a:avLst/>
          </a:prstGeom>
        </p:spPr>
      </p:pic>
      <p:pic>
        <p:nvPicPr>
          <p:cNvPr id="11" name="Image 10" descr="Une image contenant cercle, symbole, Graphique, logo&#10;&#10;Description générée automatiquement">
            <a:extLst>
              <a:ext uri="{FF2B5EF4-FFF2-40B4-BE49-F238E27FC236}">
                <a16:creationId xmlns:a16="http://schemas.microsoft.com/office/drawing/2014/main" id="{12EF7D81-01F5-1DE1-05A3-402E7F6AF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7970" y="2265206"/>
            <a:ext cx="536060" cy="734329"/>
          </a:xfrm>
          <a:prstGeom prst="rect">
            <a:avLst/>
          </a:prstGeom>
        </p:spPr>
      </p:pic>
      <p:sp>
        <p:nvSpPr>
          <p:cNvPr id="3" name="Rectangle 2">
            <a:extLst>
              <a:ext uri="{FF2B5EF4-FFF2-40B4-BE49-F238E27FC236}">
                <a16:creationId xmlns:a16="http://schemas.microsoft.com/office/drawing/2014/main" id="{7D89E980-6739-6AB8-0275-88FA4AAE1B23}"/>
              </a:ext>
            </a:extLst>
          </p:cNvPr>
          <p:cNvSpPr/>
          <p:nvPr/>
        </p:nvSpPr>
        <p:spPr>
          <a:xfrm>
            <a:off x="6724650" y="3147576"/>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MILK PEPTIDES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Anti-wrinkle, smoothing</a:t>
            </a:r>
          </a:p>
        </p:txBody>
      </p:sp>
      <p:pic>
        <p:nvPicPr>
          <p:cNvPr id="12" name="Image 11" descr="Une image contenant morceau, chocolat, alimentation, tranche&#10;&#10;Description générée automatiquement">
            <a:extLst>
              <a:ext uri="{FF2B5EF4-FFF2-40B4-BE49-F238E27FC236}">
                <a16:creationId xmlns:a16="http://schemas.microsoft.com/office/drawing/2014/main" id="{E568A7E9-9273-7AC1-D6C6-AB0FE517F1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7970" y="4227619"/>
            <a:ext cx="690946" cy="445692"/>
          </a:xfrm>
          <a:prstGeom prst="rect">
            <a:avLst/>
          </a:prstGeom>
        </p:spPr>
      </p:pic>
      <p:pic>
        <p:nvPicPr>
          <p:cNvPr id="14" name="Image 13" descr="Une image contenant conception&#10;&#10;Description générée automatiquement avec une confiance moyenne">
            <a:extLst>
              <a:ext uri="{FF2B5EF4-FFF2-40B4-BE49-F238E27FC236}">
                <a16:creationId xmlns:a16="http://schemas.microsoft.com/office/drawing/2014/main" id="{2A4B2FF8-D280-28D4-9C77-C32CC3515E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8346" y="3284454"/>
            <a:ext cx="281286" cy="457200"/>
          </a:xfrm>
          <a:prstGeom prst="rect">
            <a:avLst/>
          </a:prstGeom>
        </p:spPr>
      </p:pic>
      <p:sp>
        <p:nvSpPr>
          <p:cNvPr id="15" name="Rectangle 14">
            <a:extLst>
              <a:ext uri="{FF2B5EF4-FFF2-40B4-BE49-F238E27FC236}">
                <a16:creationId xmlns:a16="http://schemas.microsoft.com/office/drawing/2014/main" id="{61C5814B-E624-960E-93C6-FCFAF57AB132}"/>
              </a:ext>
            </a:extLst>
          </p:cNvPr>
          <p:cNvSpPr/>
          <p:nvPr/>
        </p:nvSpPr>
        <p:spPr>
          <a:xfrm>
            <a:off x="6724650" y="4905573"/>
            <a:ext cx="482771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VITAMIN C</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Anti-oxidant</a:t>
            </a:r>
          </a:p>
        </p:txBody>
      </p:sp>
      <p:pic>
        <p:nvPicPr>
          <p:cNvPr id="16" name="Image 15" descr="Une image contenant art, Graphique, symbole, conception&#10;&#10;Description générée automatiquement">
            <a:extLst>
              <a:ext uri="{FF2B5EF4-FFF2-40B4-BE49-F238E27FC236}">
                <a16:creationId xmlns:a16="http://schemas.microsoft.com/office/drawing/2014/main" id="{368629F7-D5C0-BC2A-D3D7-AB9D7B8B0B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1681" y="4850106"/>
            <a:ext cx="508482" cy="699747"/>
          </a:xfrm>
          <a:prstGeom prst="rect">
            <a:avLst/>
          </a:prstGeom>
        </p:spPr>
      </p:pic>
      <p:sp>
        <p:nvSpPr>
          <p:cNvPr id="9" name="ZoneTexte 8">
            <a:extLst>
              <a:ext uri="{FF2B5EF4-FFF2-40B4-BE49-F238E27FC236}">
                <a16:creationId xmlns:a16="http://schemas.microsoft.com/office/drawing/2014/main" id="{9F6C8E2F-E62B-5807-FFDF-584AF0709B3B}"/>
              </a:ext>
            </a:extLst>
          </p:cNvPr>
          <p:cNvSpPr txBox="1"/>
          <p:nvPr/>
        </p:nvSpPr>
        <p:spPr>
          <a:xfrm>
            <a:off x="3682140" y="424522"/>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DUO ELASTINE DAY / NIGHT</a:t>
            </a:r>
          </a:p>
        </p:txBody>
      </p:sp>
    </p:spTree>
    <p:extLst>
      <p:ext uri="{BB962C8B-B14F-4D97-AF65-F5344CB8AC3E}">
        <p14:creationId xmlns:p14="http://schemas.microsoft.com/office/powerpoint/2010/main" val="198176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4F01A7B-542A-FDE1-5422-1005EB59EAEF}"/>
              </a:ext>
            </a:extLst>
          </p:cNvPr>
          <p:cNvSpPr txBox="1"/>
          <p:nvPr/>
        </p:nvSpPr>
        <p:spPr>
          <a:xfrm>
            <a:off x="3723414" y="1830193"/>
            <a:ext cx="7402081" cy="4278094"/>
          </a:xfrm>
          <a:prstGeom prst="rect">
            <a:avLst/>
          </a:prstGeom>
          <a:noFill/>
        </p:spPr>
        <p:txBody>
          <a:bodyPr wrap="square" rtlCol="0">
            <a:spAutoFit/>
          </a:bodyPr>
          <a:lstStyle/>
          <a:p>
            <a:pPr marR="0" lvl="0" algn="just" defTabSz="914400" eaLnBrk="1" fontAlgn="auto" latinLnBrk="0" hangingPunct="1">
              <a:lnSpc>
                <a:spcPct val="100000"/>
              </a:lnSpc>
              <a:spcBef>
                <a:spcPts val="0"/>
              </a:spcBef>
              <a:spcAft>
                <a:spcPts val="0"/>
              </a:spcAft>
              <a:buClrTx/>
              <a:buSzTx/>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Water-soluble elastin hydrolysate from bovine neck ligaments, composed of : </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Low molecular weight </a:t>
            </a:r>
            <a:r>
              <a:rPr kumimoji="0" lang="fr-FR" sz="16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peptides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High molecular weight </a:t>
            </a:r>
            <a:r>
              <a:rPr kumimoji="0" lang="fr-FR" sz="16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peptides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Collagen </a:t>
            </a:r>
            <a:r>
              <a:rPr kumimoji="0" lang="fr-FR" sz="16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hydrolysate</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Low molecular weight </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elastins are used for their action in the dermis: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Stimulation</a:t>
            </a: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 </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of elastin biosynthesis by fibroblasts.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Blocks elastases (enzyme responsible for the breakdown of elastin)</a:t>
            </a:r>
          </a:p>
          <a:p>
            <a:pPr marR="0" lvl="0" algn="just" defTabSz="914400" eaLnBrk="1" fontAlgn="auto" latinLnBrk="0" hangingPunct="1">
              <a:lnSpc>
                <a:spcPct val="100000"/>
              </a:lnSpc>
              <a:spcBef>
                <a:spcPts val="0"/>
              </a:spcBef>
              <a:spcAft>
                <a:spcPts val="0"/>
              </a:spcAft>
              <a:buClrTx/>
              <a:buSzTx/>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High molecular weight </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elastins have properties in the superficial layers of the skin, and are essentially highly effective moisturisers and tensors.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This improves skin elasticity.</a:t>
            </a:r>
          </a:p>
        </p:txBody>
      </p:sp>
      <p:sp>
        <p:nvSpPr>
          <p:cNvPr id="7" name="ZoneTexte 6">
            <a:extLst>
              <a:ext uri="{FF2B5EF4-FFF2-40B4-BE49-F238E27FC236}">
                <a16:creationId xmlns:a16="http://schemas.microsoft.com/office/drawing/2014/main" id="{D7EB7616-E0AD-4ED6-E407-27A8EF10CA18}"/>
              </a:ext>
            </a:extLst>
          </p:cNvPr>
          <p:cNvSpPr txBox="1"/>
          <p:nvPr/>
        </p:nvSpPr>
        <p:spPr>
          <a:xfrm>
            <a:off x="2775473" y="424522"/>
            <a:ext cx="6615953"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Focus on Elastin Peptides</a:t>
            </a:r>
          </a:p>
        </p:txBody>
      </p:sp>
      <p:pic>
        <p:nvPicPr>
          <p:cNvPr id="2" name="Image 1" descr="Une image contenant cercle, symbole, Graphique, logo&#10;&#10;Description générée automatiquement">
            <a:extLst>
              <a:ext uri="{FF2B5EF4-FFF2-40B4-BE49-F238E27FC236}">
                <a16:creationId xmlns:a16="http://schemas.microsoft.com/office/drawing/2014/main" id="{A487DC06-BB18-11D2-B245-1D0AFC289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053" y="2482587"/>
            <a:ext cx="1328455" cy="1819802"/>
          </a:xfrm>
          <a:prstGeom prst="rect">
            <a:avLst/>
          </a:prstGeom>
        </p:spPr>
      </p:pic>
    </p:spTree>
    <p:extLst>
      <p:ext uri="{BB962C8B-B14F-4D97-AF65-F5344CB8AC3E}">
        <p14:creationId xmlns:p14="http://schemas.microsoft.com/office/powerpoint/2010/main" val="2923802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0485A9-7F24-F8A8-9197-D62A608EC9B0}"/>
              </a:ext>
            </a:extLst>
          </p:cNvPr>
          <p:cNvSpPr/>
          <p:nvPr/>
        </p:nvSpPr>
        <p:spPr>
          <a:xfrm>
            <a:off x="6705600" y="2794246"/>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SWEET</a:t>
            </a:r>
            <a:r>
              <a:rPr lang="fr-FR" sz="1600" b="1" kern="0" dirty="0">
                <a:solidFill>
                  <a:srgbClr val="565655"/>
                </a:solidFill>
                <a:latin typeface="Roboto Light" panose="02000000000000000000" pitchFamily="2" charset="0"/>
                <a:ea typeface="Roboto Light" panose="02000000000000000000" pitchFamily="2" charset="0"/>
              </a:rPr>
              <a:t> ALMOND PROTEIN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Tensor film, immediate smoothing effect</a:t>
            </a:r>
          </a:p>
        </p:txBody>
      </p:sp>
      <p:sp>
        <p:nvSpPr>
          <p:cNvPr id="8" name="Rectangle 7">
            <a:extLst>
              <a:ext uri="{FF2B5EF4-FFF2-40B4-BE49-F238E27FC236}">
                <a16:creationId xmlns:a16="http://schemas.microsoft.com/office/drawing/2014/main" id="{A12848AB-80C1-C383-8763-852A31DC34C4}"/>
              </a:ext>
            </a:extLst>
          </p:cNvPr>
          <p:cNvSpPr/>
          <p:nvPr/>
        </p:nvSpPr>
        <p:spPr>
          <a:xfrm>
            <a:off x="6705600" y="3857878"/>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SERINE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Moisturising, replenishing</a:t>
            </a:r>
          </a:p>
        </p:txBody>
      </p:sp>
      <p:sp>
        <p:nvSpPr>
          <p:cNvPr id="9" name="ZoneTexte 8">
            <a:extLst>
              <a:ext uri="{FF2B5EF4-FFF2-40B4-BE49-F238E27FC236}">
                <a16:creationId xmlns:a16="http://schemas.microsoft.com/office/drawing/2014/main" id="{9F6C8E2F-E62B-5807-FFDF-584AF0709B3B}"/>
              </a:ext>
            </a:extLst>
          </p:cNvPr>
          <p:cNvSpPr txBox="1"/>
          <p:nvPr/>
        </p:nvSpPr>
        <p:spPr>
          <a:xfrm>
            <a:off x="3682142" y="419235"/>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ELASTINE DAY </a:t>
            </a:r>
          </a:p>
        </p:txBody>
      </p:sp>
      <p:sp>
        <p:nvSpPr>
          <p:cNvPr id="10" name="Rectangle 9">
            <a:extLst>
              <a:ext uri="{FF2B5EF4-FFF2-40B4-BE49-F238E27FC236}">
                <a16:creationId xmlns:a16="http://schemas.microsoft.com/office/drawing/2014/main" id="{332B873E-38A9-3280-C1BD-A732B17F2907}"/>
              </a:ext>
            </a:extLst>
          </p:cNvPr>
          <p:cNvSpPr/>
          <p:nvPr/>
        </p:nvSpPr>
        <p:spPr>
          <a:xfrm>
            <a:off x="3798489" y="965880"/>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Superficial wrinkles.</a:t>
            </a:r>
          </a:p>
        </p:txBody>
      </p:sp>
      <p:pic>
        <p:nvPicPr>
          <p:cNvPr id="4" name="Image 3" descr="Une image contenant symbole, art, noir et blanc&#10;&#10;Description générée automatiquement">
            <a:extLst>
              <a:ext uri="{FF2B5EF4-FFF2-40B4-BE49-F238E27FC236}">
                <a16:creationId xmlns:a16="http://schemas.microsoft.com/office/drawing/2014/main" id="{3AAED592-7C7C-0EB2-32D9-0DB7B0BA0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870" y="4833870"/>
            <a:ext cx="596553" cy="820942"/>
          </a:xfrm>
          <a:prstGeom prst="rect">
            <a:avLst/>
          </a:prstGeom>
        </p:spPr>
      </p:pic>
      <p:pic>
        <p:nvPicPr>
          <p:cNvPr id="13" name="Image 12" descr="Une image contenant affaires de toilette, texte, Soin de la peau, Produits de beauté&#10;&#10;Description générée automatiquement">
            <a:extLst>
              <a:ext uri="{FF2B5EF4-FFF2-40B4-BE49-F238E27FC236}">
                <a16:creationId xmlns:a16="http://schemas.microsoft.com/office/drawing/2014/main" id="{FE739FF8-2195-CB9F-3410-186CF44FA8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08" t="6212" r="30742" b="23660"/>
          <a:stretch/>
        </p:blipFill>
        <p:spPr>
          <a:xfrm>
            <a:off x="2237360" y="2866967"/>
            <a:ext cx="1887167" cy="3972058"/>
          </a:xfrm>
          <a:prstGeom prst="rect">
            <a:avLst/>
          </a:prstGeom>
        </p:spPr>
      </p:pic>
      <p:sp>
        <p:nvSpPr>
          <p:cNvPr id="3" name="Rectangle 2">
            <a:extLst>
              <a:ext uri="{FF2B5EF4-FFF2-40B4-BE49-F238E27FC236}">
                <a16:creationId xmlns:a16="http://schemas.microsoft.com/office/drawing/2014/main" id="{D771DBBA-582C-170F-1827-78742FD3D9C9}"/>
              </a:ext>
            </a:extLst>
          </p:cNvPr>
          <p:cNvSpPr/>
          <p:nvPr/>
        </p:nvSpPr>
        <p:spPr>
          <a:xfrm>
            <a:off x="6714565" y="4852996"/>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VITAMIN A</a:t>
            </a:r>
          </a:p>
          <a:p>
            <a:pPr lvl="0" algn="ju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Regenerating</a:t>
            </a:r>
            <a:r>
              <a:rPr lang="fr-FR" sz="1600" kern="0" dirty="0">
                <a:solidFill>
                  <a:srgbClr val="565655"/>
                </a:solidFill>
                <a:latin typeface="Roboto Light" panose="02000000000000000000" pitchFamily="2" charset="0"/>
                <a:ea typeface="Roboto Light" panose="02000000000000000000" pitchFamily="2" charset="0"/>
              </a:rPr>
              <a:t>, stimulates collagen production</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11" name="Image 10" descr="Une image contenant cercle, Graphique, symbole, logo&#10;&#10;Description générée automatiquement">
            <a:extLst>
              <a:ext uri="{FF2B5EF4-FFF2-40B4-BE49-F238E27FC236}">
                <a16:creationId xmlns:a16="http://schemas.microsoft.com/office/drawing/2014/main" id="{2462B47A-B687-A6D0-4875-34FA5111E0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0870" y="3857878"/>
            <a:ext cx="596553" cy="818444"/>
          </a:xfrm>
          <a:prstGeom prst="rect">
            <a:avLst/>
          </a:prstGeom>
        </p:spPr>
      </p:pic>
      <p:sp>
        <p:nvSpPr>
          <p:cNvPr id="15" name="Rectangle 14">
            <a:extLst>
              <a:ext uri="{FF2B5EF4-FFF2-40B4-BE49-F238E27FC236}">
                <a16:creationId xmlns:a16="http://schemas.microsoft.com/office/drawing/2014/main" id="{98E1A5EB-8B56-735D-D5D1-EA326A9F8D6D}"/>
              </a:ext>
            </a:extLst>
          </p:cNvPr>
          <p:cNvSpPr/>
          <p:nvPr/>
        </p:nvSpPr>
        <p:spPr>
          <a:xfrm>
            <a:off x="6714565" y="5848114"/>
            <a:ext cx="482771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VITAMIN E</a:t>
            </a:r>
          </a:p>
          <a:p>
            <a:pPr marL="0" marR="0" lvl="0" indent="0" algn="just" defTabSz="914400" eaLnBrk="1" fontAlgn="auto" latinLnBrk="0" hangingPunct="1">
              <a:lnSpc>
                <a:spcPct val="100000"/>
              </a:lnSpc>
              <a:spcBef>
                <a:spcPts val="0"/>
              </a:spcBef>
              <a:spcAft>
                <a:spcPts val="0"/>
              </a:spcAft>
              <a:buClrTx/>
              <a:buSzTx/>
              <a:buFontTx/>
              <a:buNone/>
              <a:tabLst/>
              <a:defRPr/>
            </a:pPr>
            <a:r>
              <a:rPr lang="fr-FR" sz="1600" kern="0" dirty="0" err="1">
                <a:solidFill>
                  <a:srgbClr val="565655"/>
                </a:solidFill>
                <a:latin typeface="Roboto Light" panose="02000000000000000000" pitchFamily="2" charset="0"/>
                <a:ea typeface="Roboto Light" panose="02000000000000000000" pitchFamily="2" charset="0"/>
              </a:rPr>
              <a:t>Antioxidant</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2" name="Rectangle 1">
            <a:extLst>
              <a:ext uri="{FF2B5EF4-FFF2-40B4-BE49-F238E27FC236}">
                <a16:creationId xmlns:a16="http://schemas.microsoft.com/office/drawing/2014/main" id="{B273073E-F18C-A398-8063-D50B80F38C5D}"/>
              </a:ext>
            </a:extLst>
          </p:cNvPr>
          <p:cNvSpPr/>
          <p:nvPr/>
        </p:nvSpPr>
        <p:spPr>
          <a:xfrm>
            <a:off x="670342" y="1786522"/>
            <a:ext cx="10851316"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COMMON BASE + :</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14" name="Image 13" descr="Une image contenant symbole, Graphique, art, conception&#10;&#10;Description générée automatiquement">
            <a:extLst>
              <a:ext uri="{FF2B5EF4-FFF2-40B4-BE49-F238E27FC236}">
                <a16:creationId xmlns:a16="http://schemas.microsoft.com/office/drawing/2014/main" id="{2F74B490-1C88-C2F4-5605-F3A78E02F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0869" y="5761874"/>
            <a:ext cx="596554" cy="817197"/>
          </a:xfrm>
          <a:prstGeom prst="rect">
            <a:avLst/>
          </a:prstGeom>
        </p:spPr>
      </p:pic>
      <p:pic>
        <p:nvPicPr>
          <p:cNvPr id="1029" name="il_fi">
            <a:extLst>
              <a:ext uri="{FF2B5EF4-FFF2-40B4-BE49-F238E27FC236}">
                <a16:creationId xmlns:a16="http://schemas.microsoft.com/office/drawing/2014/main" id="{6609926D-C292-0401-1463-2C68EF5DD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7083" y="2751243"/>
            <a:ext cx="822613" cy="8226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7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purple bottles and containers&#10;&#10;AI-generated content may be incorrect.">
            <a:extLst>
              <a:ext uri="{FF2B5EF4-FFF2-40B4-BE49-F238E27FC236}">
                <a16:creationId xmlns:a16="http://schemas.microsoft.com/office/drawing/2014/main" id="{88932F21-5D6C-4CA8-5EBE-60614375F32A}"/>
              </a:ext>
            </a:extLst>
          </p:cNvPr>
          <p:cNvPicPr>
            <a:picLocks noChangeAspect="1"/>
          </p:cNvPicPr>
          <p:nvPr/>
        </p:nvPicPr>
        <p:blipFill rotWithShape="1">
          <a:blip r:embed="rId3"/>
          <a:srcRect l="17149" t="33342" r="253" b="10483"/>
          <a:stretch/>
        </p:blipFill>
        <p:spPr>
          <a:xfrm>
            <a:off x="2080256" y="0"/>
            <a:ext cx="7920345" cy="6858000"/>
          </a:xfrm>
          <a:prstGeom prst="rect">
            <a:avLst/>
          </a:prstGeom>
        </p:spPr>
      </p:pic>
      <p:sp>
        <p:nvSpPr>
          <p:cNvPr id="6" name="Titre 1">
            <a:extLst>
              <a:ext uri="{FF2B5EF4-FFF2-40B4-BE49-F238E27FC236}">
                <a16:creationId xmlns:a16="http://schemas.microsoft.com/office/drawing/2014/main" id="{BE53C1CD-46FF-0AB3-139F-81095B1B4718}"/>
              </a:ext>
            </a:extLst>
          </p:cNvPr>
          <p:cNvSpPr>
            <a:spLocks noGrp="1"/>
          </p:cNvSpPr>
          <p:nvPr>
            <p:ph type="title"/>
          </p:nvPr>
        </p:nvSpPr>
        <p:spPr>
          <a:xfrm>
            <a:off x="-55572" y="399011"/>
            <a:ext cx="12192000" cy="1559055"/>
          </a:xfrm>
          <a:solidFill>
            <a:srgbClr val="FFFFFF">
              <a:alpha val="54118"/>
            </a:srgbClr>
          </a:solidFill>
        </p:spPr>
        <p:txBody>
          <a:bodyPr vert="horz" lIns="91440" tIns="45720" rIns="91440" bIns="45720" rtlCol="0" anchor="ctr">
            <a:normAutofit/>
          </a:bodyPr>
          <a:lstStyle/>
          <a:p>
            <a:pPr algn="ctr"/>
            <a:r>
              <a:rPr lang="fr-FR" sz="2800" dirty="0">
                <a:latin typeface="KyivType Sans2" panose="00000500000000000000" pitchFamily="50" charset="0"/>
              </a:rPr>
              <a:t>The skin's nocturnal rhythm</a:t>
            </a:r>
            <a:br>
              <a:rPr lang="fr-FR" sz="2800" dirty="0">
                <a:latin typeface="KyivType Sans2" panose="00000500000000000000" pitchFamily="50" charset="0"/>
              </a:rPr>
            </a:br>
            <a:r>
              <a:rPr lang="fr-FR" sz="2400" b="1" dirty="0">
                <a:latin typeface="KyivType Sans2" panose="00000500000000000000" pitchFamily="50" charset="0"/>
              </a:rPr>
              <a:t>- </a:t>
            </a:r>
            <a:r>
              <a:rPr lang="en-US" sz="2400" b="1" dirty="0">
                <a:latin typeface="KyivType Sans2" panose="00000500000000000000" pitchFamily="50" charset="0"/>
              </a:rPr>
              <a:t>Understand and </a:t>
            </a:r>
            <a:r>
              <a:rPr lang="en-US" sz="2400" b="1" dirty="0" err="1">
                <a:latin typeface="KyivType Sans2" panose="00000500000000000000" pitchFamily="50" charset="0"/>
              </a:rPr>
              <a:t>optimise</a:t>
            </a:r>
            <a:r>
              <a:rPr lang="en-US" sz="2400" b="1" dirty="0">
                <a:latin typeface="KyivType Sans2" panose="00000500000000000000" pitchFamily="50" charset="0"/>
              </a:rPr>
              <a:t> your </a:t>
            </a:r>
            <a:br>
              <a:rPr lang="en-US" sz="2400" b="1" dirty="0">
                <a:latin typeface="KyivType Sans2" panose="00000500000000000000" pitchFamily="50" charset="0"/>
              </a:rPr>
            </a:br>
            <a:r>
              <a:rPr lang="en-US" sz="2400" b="1" dirty="0">
                <a:latin typeface="KyivType Sans2" panose="00000500000000000000" pitchFamily="50" charset="0"/>
              </a:rPr>
              <a:t>skin's regenerative potential </a:t>
            </a:r>
            <a:r>
              <a:rPr lang="fr-FR" sz="2400" dirty="0">
                <a:latin typeface="KyivType Sans2" panose="00000500000000000000" pitchFamily="50" charset="0"/>
              </a:rPr>
              <a:t>-</a:t>
            </a:r>
            <a:endParaRPr lang="fr-FR" sz="2800" dirty="0">
              <a:latin typeface="KyivType Sans2" panose="00000500000000000000" pitchFamily="50"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0485A9-7F24-F8A8-9197-D62A608EC9B0}"/>
              </a:ext>
            </a:extLst>
          </p:cNvPr>
          <p:cNvSpPr/>
          <p:nvPr/>
        </p:nvSpPr>
        <p:spPr>
          <a:xfrm>
            <a:off x="6693944" y="2957689"/>
            <a:ext cx="482771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SOY PEPTIDES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Restructuring</a:t>
            </a:r>
          </a:p>
        </p:txBody>
      </p:sp>
      <p:sp>
        <p:nvSpPr>
          <p:cNvPr id="8" name="Rectangle 7">
            <a:extLst>
              <a:ext uri="{FF2B5EF4-FFF2-40B4-BE49-F238E27FC236}">
                <a16:creationId xmlns:a16="http://schemas.microsoft.com/office/drawing/2014/main" id="{A12848AB-80C1-C383-8763-852A31DC34C4}"/>
              </a:ext>
            </a:extLst>
          </p:cNvPr>
          <p:cNvSpPr/>
          <p:nvPr/>
        </p:nvSpPr>
        <p:spPr>
          <a:xfrm>
            <a:off x="6693944" y="4162855"/>
            <a:ext cx="482771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600" b="1" kern="0" dirty="0">
                <a:solidFill>
                  <a:srgbClr val="565655"/>
                </a:solidFill>
                <a:latin typeface="Roboto Light" panose="02000000000000000000" pitchFamily="2" charset="0"/>
                <a:ea typeface="Roboto Light" panose="02000000000000000000" pitchFamily="2" charset="0"/>
              </a:rPr>
              <a:t>WHEAT GERM OIL</a:t>
            </a:r>
            <a:endPar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a:p>
            <a:pPr marL="0" marR="0" lvl="0" indent="0" algn="just" defTabSz="914400" eaLnBrk="1" fontAlgn="auto" latinLnBrk="0" hangingPunct="1">
              <a:lnSpc>
                <a:spcPct val="100000"/>
              </a:lnSpc>
              <a:spcBef>
                <a:spcPts val="0"/>
              </a:spcBef>
              <a:spcAft>
                <a:spcPts val="0"/>
              </a:spcAft>
              <a:buClrTx/>
              <a:buSzTx/>
              <a:buFontTx/>
              <a:buNone/>
              <a:tabLst/>
              <a:defRPr/>
            </a:pPr>
            <a:r>
              <a:rPr lang="fr-FR" sz="1600" kern="0" noProof="0" dirty="0">
                <a:solidFill>
                  <a:srgbClr val="565655"/>
                </a:solidFill>
                <a:latin typeface="Roboto Light" panose="02000000000000000000" pitchFamily="2" charset="0"/>
                <a:ea typeface="Roboto Light" panose="02000000000000000000" pitchFamily="2" charset="0"/>
              </a:rPr>
              <a:t>Rich in EFAs, regenerating</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9" name="ZoneTexte 8">
            <a:extLst>
              <a:ext uri="{FF2B5EF4-FFF2-40B4-BE49-F238E27FC236}">
                <a16:creationId xmlns:a16="http://schemas.microsoft.com/office/drawing/2014/main" id="{9F6C8E2F-E62B-5807-FFDF-584AF0709B3B}"/>
              </a:ext>
            </a:extLst>
          </p:cNvPr>
          <p:cNvSpPr txBox="1"/>
          <p:nvPr/>
        </p:nvSpPr>
        <p:spPr>
          <a:xfrm>
            <a:off x="3682142" y="352731"/>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ELASTINE NIGHT </a:t>
            </a:r>
          </a:p>
        </p:txBody>
      </p:sp>
      <p:sp>
        <p:nvSpPr>
          <p:cNvPr id="10" name="Rectangle 9">
            <a:extLst>
              <a:ext uri="{FF2B5EF4-FFF2-40B4-BE49-F238E27FC236}">
                <a16:creationId xmlns:a16="http://schemas.microsoft.com/office/drawing/2014/main" id="{332B873E-38A9-3280-C1BD-A732B17F2907}"/>
              </a:ext>
            </a:extLst>
          </p:cNvPr>
          <p:cNvSpPr/>
          <p:nvPr/>
        </p:nvSpPr>
        <p:spPr>
          <a:xfrm>
            <a:off x="3798489" y="899376"/>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Superficial wrinkles.</a:t>
            </a:r>
          </a:p>
        </p:txBody>
      </p:sp>
      <p:pic>
        <p:nvPicPr>
          <p:cNvPr id="5" name="Image 4" descr="Une image contenant affaires de toilette, texte, Soin de la peau, crème pour la peau&#10;&#10;Description générée automatiquement">
            <a:extLst>
              <a:ext uri="{FF2B5EF4-FFF2-40B4-BE49-F238E27FC236}">
                <a16:creationId xmlns:a16="http://schemas.microsoft.com/office/drawing/2014/main" id="{52BB8825-9F02-DEE5-936A-0D70AB2BB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55" t="5992" r="19083" b="25639"/>
          <a:stretch/>
        </p:blipFill>
        <p:spPr>
          <a:xfrm>
            <a:off x="2101858" y="2914022"/>
            <a:ext cx="2402732" cy="3884029"/>
          </a:xfrm>
          <a:prstGeom prst="rect">
            <a:avLst/>
          </a:prstGeom>
        </p:spPr>
      </p:pic>
      <p:pic>
        <p:nvPicPr>
          <p:cNvPr id="3" name="Image 2" descr="Une image contenant alimentation, intérieur, blanc, sauce&#10;&#10;Description générée automatiquement">
            <a:extLst>
              <a:ext uri="{FF2B5EF4-FFF2-40B4-BE49-F238E27FC236}">
                <a16:creationId xmlns:a16="http://schemas.microsoft.com/office/drawing/2014/main" id="{A6B30E53-8D9C-D9EF-CA92-28C39CD70F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6749" y="2984407"/>
            <a:ext cx="1126561" cy="640580"/>
          </a:xfrm>
          <a:prstGeom prst="rect">
            <a:avLst/>
          </a:prstGeom>
        </p:spPr>
      </p:pic>
      <p:sp>
        <p:nvSpPr>
          <p:cNvPr id="7" name="Rectangle 6">
            <a:extLst>
              <a:ext uri="{FF2B5EF4-FFF2-40B4-BE49-F238E27FC236}">
                <a16:creationId xmlns:a16="http://schemas.microsoft.com/office/drawing/2014/main" id="{86867117-AEEC-2EF5-33DA-4CED0EC6AA60}"/>
              </a:ext>
            </a:extLst>
          </p:cNvPr>
          <p:cNvSpPr/>
          <p:nvPr/>
        </p:nvSpPr>
        <p:spPr>
          <a:xfrm>
            <a:off x="670342" y="1786522"/>
            <a:ext cx="10851316"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COMMON BASE + :</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2050" name="Picture 2" descr="Пшеница обыкновенная (Triticum vulgare)">
            <a:extLst>
              <a:ext uri="{FF2B5EF4-FFF2-40B4-BE49-F238E27FC236}">
                <a16:creationId xmlns:a16="http://schemas.microsoft.com/office/drawing/2014/main" id="{CB5C08E0-B905-4193-ABC1-A107B89B7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9077" y="4091915"/>
            <a:ext cx="694987" cy="92664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05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4F01A7B-542A-FDE1-5422-1005EB59EAEF}"/>
              </a:ext>
            </a:extLst>
          </p:cNvPr>
          <p:cNvSpPr txBox="1"/>
          <p:nvPr/>
        </p:nvSpPr>
        <p:spPr>
          <a:xfrm>
            <a:off x="4195481" y="1536174"/>
            <a:ext cx="7247965" cy="353943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Obtained by enzymatic hydrolysis of soya proteins (non-GMO soya, natural active ingredient of plant origin).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These small peptides can penetrate the layers of the epidermis and have a :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Nourishing</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Revitalising</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Moisturising</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kern="0" dirty="0" err="1">
                <a:solidFill>
                  <a:srgbClr val="343637"/>
                </a:solidFill>
                <a:latin typeface="Roboto Light" panose="02000000000000000000" pitchFamily="2" charset="0"/>
                <a:ea typeface="Roboto Light" panose="02000000000000000000" pitchFamily="2" charset="0"/>
                <a:cs typeface="Times New Roman" panose="02020603050405020304" pitchFamily="18" charset="0"/>
              </a:rPr>
              <a:t>Restructuring </a:t>
            </a: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(strengthens the skin barrier)</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Protective (anti-</a:t>
            </a:r>
            <a:r>
              <a:rPr lang="fr-FR" sz="1600" kern="0" dirty="0" err="1">
                <a:solidFill>
                  <a:srgbClr val="343637"/>
                </a:solidFill>
                <a:latin typeface="Roboto Light" panose="02000000000000000000" pitchFamily="2" charset="0"/>
                <a:ea typeface="Roboto Light" panose="02000000000000000000" pitchFamily="2" charset="0"/>
                <a:cs typeface="Times New Roman" panose="02020603050405020304" pitchFamily="18" charset="0"/>
              </a:rPr>
              <a:t>aging</a:t>
            </a:r>
            <a:r>
              <a:rPr lang="fr-FR" sz="1600" kern="0" dirty="0">
                <a:solidFill>
                  <a:srgbClr val="343637"/>
                </a:solidFill>
                <a:latin typeface="Roboto Light" panose="02000000000000000000" pitchFamily="2" charset="0"/>
                <a:ea typeface="Roboto Light" panose="02000000000000000000" pitchFamily="2" charset="0"/>
                <a:cs typeface="Times New Roman" panose="02020603050405020304" pitchFamily="18" charset="0"/>
              </a:rPr>
              <a:t> and anti-pollution)</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sng"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In vitro test</a:t>
            </a: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 biostimulant activity</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Times New Roman" panose="02020603050405020304" pitchFamily="18" charset="0"/>
              </a:rPr>
              <a:t>tested at 5%, fibroblast growth increased by 64% after 1 day in culture and 70% after 3 days.</a:t>
            </a:r>
          </a:p>
        </p:txBody>
      </p:sp>
      <p:sp>
        <p:nvSpPr>
          <p:cNvPr id="2" name="ZoneTexte 1">
            <a:extLst>
              <a:ext uri="{FF2B5EF4-FFF2-40B4-BE49-F238E27FC236}">
                <a16:creationId xmlns:a16="http://schemas.microsoft.com/office/drawing/2014/main" id="{3C23334B-512D-B2FB-CA52-7171A9F1DF24}"/>
              </a:ext>
            </a:extLst>
          </p:cNvPr>
          <p:cNvSpPr txBox="1"/>
          <p:nvPr/>
        </p:nvSpPr>
        <p:spPr>
          <a:xfrm>
            <a:off x="2775473" y="424522"/>
            <a:ext cx="6615953"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Focus on Soya Peptides</a:t>
            </a:r>
          </a:p>
        </p:txBody>
      </p:sp>
      <p:pic>
        <p:nvPicPr>
          <p:cNvPr id="3" name="Image 2" descr="Une image contenant alimentation, intérieur, blanc, sauce&#10;&#10;Description générée automatiquement">
            <a:extLst>
              <a:ext uri="{FF2B5EF4-FFF2-40B4-BE49-F238E27FC236}">
                <a16:creationId xmlns:a16="http://schemas.microsoft.com/office/drawing/2014/main" id="{067C9D89-2707-2A32-0F4D-B9909B7853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554" y="2850582"/>
            <a:ext cx="2034477" cy="1156835"/>
          </a:xfrm>
          <a:prstGeom prst="rect">
            <a:avLst/>
          </a:prstGeom>
        </p:spPr>
      </p:pic>
    </p:spTree>
    <p:extLst>
      <p:ext uri="{BB962C8B-B14F-4D97-AF65-F5344CB8AC3E}">
        <p14:creationId xmlns:p14="http://schemas.microsoft.com/office/powerpoint/2010/main" val="4613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group of purple bottles and containers&#10;&#10;AI-generated content may be incorrect.">
            <a:extLst>
              <a:ext uri="{FF2B5EF4-FFF2-40B4-BE49-F238E27FC236}">
                <a16:creationId xmlns:a16="http://schemas.microsoft.com/office/drawing/2014/main" id="{89872A19-AA90-3B6F-2323-EB508F1A05F5}"/>
              </a:ext>
            </a:extLst>
          </p:cNvPr>
          <p:cNvPicPr>
            <a:picLocks noChangeAspect="1"/>
          </p:cNvPicPr>
          <p:nvPr/>
        </p:nvPicPr>
        <p:blipFill>
          <a:blip r:embed="rId3"/>
          <a:srcRect l="16351" t="-1" r="6152" b="66892"/>
          <a:stretch/>
        </p:blipFill>
        <p:spPr>
          <a:xfrm>
            <a:off x="-30052" y="0"/>
            <a:ext cx="12222052" cy="6858000"/>
          </a:xfrm>
          <a:prstGeom prst="rect">
            <a:avLst/>
          </a:prstGeom>
        </p:spPr>
      </p:pic>
      <p:sp>
        <p:nvSpPr>
          <p:cNvPr id="15" name="Rectangle 14">
            <a:extLst>
              <a:ext uri="{FF2B5EF4-FFF2-40B4-BE49-F238E27FC236}">
                <a16:creationId xmlns:a16="http://schemas.microsoft.com/office/drawing/2014/main" id="{B4154263-2865-D35D-BDAE-C22DB0DA3F92}"/>
              </a:ext>
            </a:extLst>
          </p:cNvPr>
          <p:cNvSpPr/>
          <p:nvPr/>
        </p:nvSpPr>
        <p:spPr>
          <a:xfrm>
            <a:off x="6142815" y="2726031"/>
            <a:ext cx="3990985" cy="1956859"/>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A4F9C2-C6C7-B0FC-6E74-896FC6BB2FA8}"/>
              </a:ext>
            </a:extLst>
          </p:cNvPr>
          <p:cNvSpPr/>
          <p:nvPr/>
        </p:nvSpPr>
        <p:spPr>
          <a:xfrm>
            <a:off x="2091761" y="2726031"/>
            <a:ext cx="3961149" cy="1956859"/>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4" descr="A moon and stars in a black background&#10;&#10;AI-generated content may be incorrect.">
            <a:extLst>
              <a:ext uri="{FF2B5EF4-FFF2-40B4-BE49-F238E27FC236}">
                <a16:creationId xmlns:a16="http://schemas.microsoft.com/office/drawing/2014/main" id="{C59B6F3E-9CCD-3C45-F585-9C32F5C7B91D}"/>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tretch>
            <a:fillRect/>
          </a:stretch>
        </p:blipFill>
        <p:spPr>
          <a:xfrm>
            <a:off x="6832182" y="2180877"/>
            <a:ext cx="2910333" cy="3053171"/>
          </a:xfrm>
          <a:prstGeom prst="rect">
            <a:avLst/>
          </a:prstGeom>
        </p:spPr>
      </p:pic>
      <p:pic>
        <p:nvPicPr>
          <p:cNvPr id="18" name="Picture 38" descr="A black background with a circle in center&#10;&#10;AI-generated content may be incorrect.">
            <a:extLst>
              <a:ext uri="{FF2B5EF4-FFF2-40B4-BE49-F238E27FC236}">
                <a16:creationId xmlns:a16="http://schemas.microsoft.com/office/drawing/2014/main" id="{110F193A-1207-FF23-3D56-952788309595}"/>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2027644" y="2148625"/>
            <a:ext cx="2966093" cy="3111670"/>
          </a:xfrm>
          <a:prstGeom prst="rect">
            <a:avLst/>
          </a:prstGeom>
        </p:spPr>
      </p:pic>
      <p:sp>
        <p:nvSpPr>
          <p:cNvPr id="19" name="TextBox 41">
            <a:extLst>
              <a:ext uri="{FF2B5EF4-FFF2-40B4-BE49-F238E27FC236}">
                <a16:creationId xmlns:a16="http://schemas.microsoft.com/office/drawing/2014/main" id="{21F36111-CD50-B31D-2EB3-E3B689A54EF8}"/>
              </a:ext>
            </a:extLst>
          </p:cNvPr>
          <p:cNvSpPr txBox="1"/>
          <p:nvPr/>
        </p:nvSpPr>
        <p:spPr>
          <a:xfrm>
            <a:off x="3067610" y="2984188"/>
            <a:ext cx="2910333" cy="1446550"/>
          </a:xfrm>
          <a:prstGeom prst="rect">
            <a:avLst/>
          </a:prstGeom>
          <a:noFill/>
        </p:spPr>
        <p:txBody>
          <a:bodyPr wrap="square">
            <a:spAutoFit/>
          </a:bodyPr>
          <a:lstStyle/>
          <a:p>
            <a:pPr algn="r">
              <a:lnSpc>
                <a:spcPct val="150000"/>
              </a:lnSpc>
            </a:pPr>
            <a:r>
              <a:rPr lang="en-US" sz="1200" dirty="0" err="1">
                <a:latin typeface="Roboto Light" panose="02000000000000000000" pitchFamily="2" charset="0"/>
                <a:ea typeface="Roboto Light" panose="02000000000000000000" pitchFamily="2" charset="0"/>
              </a:rPr>
              <a:t>Smoothes</a:t>
            </a:r>
            <a:r>
              <a:rPr lang="en-US" sz="1200" dirty="0">
                <a:latin typeface="Roboto Light" panose="02000000000000000000" pitchFamily="2" charset="0"/>
                <a:ea typeface="Roboto Light" panose="02000000000000000000" pitchFamily="2" charset="0"/>
              </a:rPr>
              <a:t> and prevents wrinkles</a:t>
            </a:r>
          </a:p>
          <a:p>
            <a:pPr algn="r">
              <a:lnSpc>
                <a:spcPct val="150000"/>
              </a:lnSpc>
            </a:pPr>
            <a:r>
              <a:rPr lang="en-US" sz="1200" dirty="0">
                <a:latin typeface="Roboto Light" panose="02000000000000000000" pitchFamily="2" charset="0"/>
                <a:ea typeface="Roboto Light" panose="02000000000000000000" pitchFamily="2" charset="0"/>
              </a:rPr>
              <a:t>Hydrates and protects the skin</a:t>
            </a:r>
          </a:p>
          <a:p>
            <a:pPr algn="r">
              <a:lnSpc>
                <a:spcPct val="150000"/>
              </a:lnSpc>
            </a:pPr>
            <a:r>
              <a:rPr lang="en-US" sz="1200" dirty="0">
                <a:latin typeface="Roboto Light" panose="02000000000000000000" pitchFamily="2" charset="0"/>
                <a:ea typeface="Roboto Light" panose="02000000000000000000" pitchFamily="2" charset="0"/>
              </a:rPr>
              <a:t>Sweet Almond protein and milk peptides</a:t>
            </a:r>
          </a:p>
          <a:p>
            <a:pPr algn="r">
              <a:lnSpc>
                <a:spcPct val="150000"/>
              </a:lnSpc>
            </a:pPr>
            <a:r>
              <a:rPr lang="en-US" sz="1200" dirty="0">
                <a:latin typeface="Roboto Light" panose="02000000000000000000" pitchFamily="2" charset="0"/>
                <a:ea typeface="Roboto Light" panose="02000000000000000000" pitchFamily="2" charset="0"/>
              </a:rPr>
              <a:t>Light texture, quick absorption </a:t>
            </a:r>
          </a:p>
          <a:p>
            <a:pPr algn="r">
              <a:lnSpc>
                <a:spcPct val="150000"/>
              </a:lnSpc>
            </a:pPr>
            <a:r>
              <a:rPr lang="en-US" sz="1200" dirty="0">
                <a:latin typeface="Roboto Light" panose="02000000000000000000" pitchFamily="2" charset="0"/>
                <a:ea typeface="Roboto Light" panose="02000000000000000000" pitchFamily="2" charset="0"/>
              </a:rPr>
              <a:t>Supple, plump skin</a:t>
            </a:r>
          </a:p>
        </p:txBody>
      </p:sp>
      <p:sp>
        <p:nvSpPr>
          <p:cNvPr id="20" name="TextBox 46">
            <a:extLst>
              <a:ext uri="{FF2B5EF4-FFF2-40B4-BE49-F238E27FC236}">
                <a16:creationId xmlns:a16="http://schemas.microsoft.com/office/drawing/2014/main" id="{303F2E8A-7CB2-0F79-D88B-6DEDCB9DF123}"/>
              </a:ext>
            </a:extLst>
          </p:cNvPr>
          <p:cNvSpPr txBox="1"/>
          <p:nvPr/>
        </p:nvSpPr>
        <p:spPr>
          <a:xfrm>
            <a:off x="6250815" y="2984188"/>
            <a:ext cx="2910333" cy="1446550"/>
          </a:xfrm>
          <a:prstGeom prst="rect">
            <a:avLst/>
          </a:prstGeom>
          <a:noFill/>
        </p:spPr>
        <p:txBody>
          <a:bodyPr wrap="square">
            <a:spAutoFit/>
          </a:bodyPr>
          <a:lstStyle/>
          <a:p>
            <a:pPr>
              <a:lnSpc>
                <a:spcPct val="150000"/>
              </a:lnSpc>
            </a:pPr>
            <a:r>
              <a:rPr lang="en-US" sz="1200" dirty="0">
                <a:latin typeface="Roboto Light" panose="02000000000000000000" pitchFamily="2" charset="0"/>
                <a:ea typeface="Roboto Light" panose="02000000000000000000" pitchFamily="2" charset="0"/>
              </a:rPr>
              <a:t>Deeply regenerates and revitalizes</a:t>
            </a:r>
          </a:p>
          <a:p>
            <a:pPr>
              <a:lnSpc>
                <a:spcPct val="150000"/>
              </a:lnSpc>
            </a:pPr>
            <a:r>
              <a:rPr lang="en-US" sz="1200" dirty="0">
                <a:latin typeface="Roboto Light" panose="02000000000000000000" pitchFamily="2" charset="0"/>
                <a:ea typeface="Roboto Light" panose="02000000000000000000" pitchFamily="2" charset="0"/>
              </a:rPr>
              <a:t>Nourishes and plumps</a:t>
            </a:r>
          </a:p>
          <a:p>
            <a:pPr>
              <a:lnSpc>
                <a:spcPct val="150000"/>
              </a:lnSpc>
            </a:pPr>
            <a:r>
              <a:rPr lang="en-US" sz="1200" dirty="0">
                <a:latin typeface="Roboto Light" panose="02000000000000000000" pitchFamily="2" charset="0"/>
                <a:ea typeface="Roboto Light" panose="02000000000000000000" pitchFamily="2" charset="0"/>
              </a:rPr>
              <a:t>Soy and Wheat germ peptides</a:t>
            </a:r>
          </a:p>
          <a:p>
            <a:pPr>
              <a:lnSpc>
                <a:spcPct val="150000"/>
              </a:lnSpc>
            </a:pPr>
            <a:r>
              <a:rPr lang="en-US" sz="1200" dirty="0">
                <a:latin typeface="Roboto Light" panose="02000000000000000000" pitchFamily="2" charset="0"/>
                <a:ea typeface="Roboto Light" panose="02000000000000000000" pitchFamily="2" charset="0"/>
              </a:rPr>
              <a:t>Night-time anti-fatigue action</a:t>
            </a:r>
          </a:p>
          <a:p>
            <a:pPr>
              <a:lnSpc>
                <a:spcPct val="150000"/>
              </a:lnSpc>
            </a:pPr>
            <a:r>
              <a:rPr lang="en-US" sz="1200" dirty="0">
                <a:latin typeface="Roboto Light" panose="02000000000000000000" pitchFamily="2" charset="0"/>
                <a:ea typeface="Roboto Light" panose="02000000000000000000" pitchFamily="2" charset="0"/>
              </a:rPr>
              <a:t>Wake up with rested skin</a:t>
            </a:r>
          </a:p>
        </p:txBody>
      </p:sp>
      <p:sp>
        <p:nvSpPr>
          <p:cNvPr id="21" name="TextBox 54">
            <a:extLst>
              <a:ext uri="{FF2B5EF4-FFF2-40B4-BE49-F238E27FC236}">
                <a16:creationId xmlns:a16="http://schemas.microsoft.com/office/drawing/2014/main" id="{E268A5E2-EB53-3D34-64E0-374053B0CD51}"/>
              </a:ext>
            </a:extLst>
          </p:cNvPr>
          <p:cNvSpPr txBox="1"/>
          <p:nvPr/>
        </p:nvSpPr>
        <p:spPr>
          <a:xfrm>
            <a:off x="2774441" y="4981207"/>
            <a:ext cx="6613066" cy="523220"/>
          </a:xfrm>
          <a:prstGeom prst="rect">
            <a:avLst/>
          </a:prstGeom>
          <a:noFill/>
        </p:spPr>
        <p:txBody>
          <a:bodyPr wrap="square">
            <a:spAutoFit/>
          </a:bodyPr>
          <a:lstStyle/>
          <a:p>
            <a:pPr algn="ctr"/>
            <a:r>
              <a:rPr lang="en-US" sz="1400" dirty="0">
                <a:solidFill>
                  <a:schemeClr val="bg1"/>
                </a:solidFill>
                <a:latin typeface="Roboto Light" panose="02000000000000000000" pitchFamily="2" charset="0"/>
                <a:ea typeface="Roboto Light" panose="02000000000000000000" pitchFamily="2" charset="0"/>
              </a:rPr>
              <a:t>1st wrinkles &amp; firmness corrective treatment: elastin peptides and vitamin C to restore suppleness and tone. Targeted action, proven effectiveness.</a:t>
            </a:r>
          </a:p>
        </p:txBody>
      </p:sp>
      <p:sp>
        <p:nvSpPr>
          <p:cNvPr id="22" name="Rectangle 21">
            <a:extLst>
              <a:ext uri="{FF2B5EF4-FFF2-40B4-BE49-F238E27FC236}">
                <a16:creationId xmlns:a16="http://schemas.microsoft.com/office/drawing/2014/main" id="{90663F8C-3924-E832-0040-319CD732C287}"/>
              </a:ext>
            </a:extLst>
          </p:cNvPr>
          <p:cNvSpPr/>
          <p:nvPr/>
        </p:nvSpPr>
        <p:spPr>
          <a:xfrm>
            <a:off x="2789467" y="4889331"/>
            <a:ext cx="6613066" cy="6700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9" descr="A purple tube of cream&#10;&#10;AI-generated content may be incorrect.">
            <a:extLst>
              <a:ext uri="{FF2B5EF4-FFF2-40B4-BE49-F238E27FC236}">
                <a16:creationId xmlns:a16="http://schemas.microsoft.com/office/drawing/2014/main" id="{250B3F7D-A6E9-BCCB-8BDE-BF98AEF003E4}"/>
              </a:ext>
            </a:extLst>
          </p:cNvPr>
          <p:cNvPicPr>
            <a:picLocks noChangeAspect="1"/>
          </p:cNvPicPr>
          <p:nvPr/>
        </p:nvPicPr>
        <p:blipFill>
          <a:blip r:embed="rId8"/>
          <a:srcRect r="31311" b="27427"/>
          <a:stretch/>
        </p:blipFill>
        <p:spPr>
          <a:xfrm>
            <a:off x="241889" y="874135"/>
            <a:ext cx="2996861" cy="3957913"/>
          </a:xfrm>
          <a:prstGeom prst="rect">
            <a:avLst/>
          </a:prstGeom>
        </p:spPr>
      </p:pic>
      <p:pic>
        <p:nvPicPr>
          <p:cNvPr id="24" name="Picture 11" descr="A purple tube of cream&#10;&#10;AI-generated content may be incorrect.">
            <a:extLst>
              <a:ext uri="{FF2B5EF4-FFF2-40B4-BE49-F238E27FC236}">
                <a16:creationId xmlns:a16="http://schemas.microsoft.com/office/drawing/2014/main" id="{7F35BBE3-AB12-5B67-2197-23E93E4212B9}"/>
              </a:ext>
            </a:extLst>
          </p:cNvPr>
          <p:cNvPicPr>
            <a:picLocks noChangeAspect="1"/>
          </p:cNvPicPr>
          <p:nvPr/>
        </p:nvPicPr>
        <p:blipFill rotWithShape="1">
          <a:blip r:embed="rId9"/>
          <a:srcRect l="32858" r="32176" b="25390"/>
          <a:stretch/>
        </p:blipFill>
        <p:spPr>
          <a:xfrm>
            <a:off x="8953249" y="683802"/>
            <a:ext cx="1578533" cy="4210488"/>
          </a:xfrm>
          <a:prstGeom prst="rect">
            <a:avLst/>
          </a:prstGeom>
        </p:spPr>
      </p:pic>
      <p:sp>
        <p:nvSpPr>
          <p:cNvPr id="25" name="TextBox 3">
            <a:extLst>
              <a:ext uri="{FF2B5EF4-FFF2-40B4-BE49-F238E27FC236}">
                <a16:creationId xmlns:a16="http://schemas.microsoft.com/office/drawing/2014/main" id="{3F62406D-256A-315A-028C-E5F21572C9A9}"/>
              </a:ext>
            </a:extLst>
          </p:cNvPr>
          <p:cNvSpPr txBox="1"/>
          <p:nvPr/>
        </p:nvSpPr>
        <p:spPr>
          <a:xfrm>
            <a:off x="3437214" y="487389"/>
            <a:ext cx="5317571" cy="1200329"/>
          </a:xfrm>
          <a:prstGeom prst="rect">
            <a:avLst/>
          </a:prstGeom>
          <a:noFill/>
        </p:spPr>
        <p:txBody>
          <a:bodyPr wrap="square" rtlCol="0">
            <a:spAutoFit/>
          </a:bodyPr>
          <a:lstStyle/>
          <a:p>
            <a:pPr algn="ctr"/>
            <a:r>
              <a:rPr lang="en-US" sz="7200" dirty="0">
                <a:solidFill>
                  <a:schemeClr val="bg1"/>
                </a:solidFill>
                <a:latin typeface="Midnight Signature" panose="02000500000000090000" pitchFamily="2" charset="0"/>
              </a:rPr>
              <a:t>Sum up</a:t>
            </a:r>
          </a:p>
        </p:txBody>
      </p:sp>
    </p:spTree>
    <p:extLst>
      <p:ext uri="{BB962C8B-B14F-4D97-AF65-F5344CB8AC3E}">
        <p14:creationId xmlns:p14="http://schemas.microsoft.com/office/powerpoint/2010/main" val="3658513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vase, intérieur, fleur, tasse&#10;&#10;Description générée automatiquement">
            <a:extLst>
              <a:ext uri="{FF2B5EF4-FFF2-40B4-BE49-F238E27FC236}">
                <a16:creationId xmlns:a16="http://schemas.microsoft.com/office/drawing/2014/main" id="{CB99568B-683E-F7E3-58DE-7383741A4C30}"/>
              </a:ext>
            </a:extLst>
          </p:cNvPr>
          <p:cNvPicPr>
            <a:picLocks noChangeAspect="1"/>
          </p:cNvPicPr>
          <p:nvPr/>
        </p:nvPicPr>
        <p:blipFill rotWithShape="1">
          <a:blip r:embed="rId3">
            <a:extLst>
              <a:ext uri="{28A0092B-C50C-407E-A947-70E740481C1C}">
                <a14:useLocalDpi xmlns:a14="http://schemas.microsoft.com/office/drawing/2010/main" val="0"/>
              </a:ext>
            </a:extLst>
          </a:blip>
          <a:srcRect l="27376" t="45443" r="18249" b="12940"/>
          <a:stretch/>
        </p:blipFill>
        <p:spPr>
          <a:xfrm>
            <a:off x="125505" y="884925"/>
            <a:ext cx="5656729" cy="5850695"/>
          </a:xfrm>
          <a:prstGeom prst="rect">
            <a:avLst/>
          </a:prstGeom>
        </p:spPr>
      </p:pic>
      <p:sp>
        <p:nvSpPr>
          <p:cNvPr id="12" name="ZoneTexte 11">
            <a:extLst>
              <a:ext uri="{FF2B5EF4-FFF2-40B4-BE49-F238E27FC236}">
                <a16:creationId xmlns:a16="http://schemas.microsoft.com/office/drawing/2014/main" id="{1CD4DD3D-A7A6-E209-F9CD-1264DD3FAA0F}"/>
              </a:ext>
            </a:extLst>
          </p:cNvPr>
          <p:cNvSpPr txBox="1"/>
          <p:nvPr/>
        </p:nvSpPr>
        <p:spPr>
          <a:xfrm>
            <a:off x="5562600" y="2438400"/>
            <a:ext cx="662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TIME RESIST</a:t>
            </a:r>
          </a:p>
        </p:txBody>
      </p:sp>
      <p:cxnSp>
        <p:nvCxnSpPr>
          <p:cNvPr id="16" name="Connecteur droit 15">
            <a:extLst>
              <a:ext uri="{FF2B5EF4-FFF2-40B4-BE49-F238E27FC236}">
                <a16:creationId xmlns:a16="http://schemas.microsoft.com/office/drawing/2014/main" id="{734BCFAA-E855-8195-2991-F9CFBE05B8D4}"/>
              </a:ext>
            </a:extLst>
          </p:cNvPr>
          <p:cNvCxnSpPr>
            <a:cxnSpLocks/>
          </p:cNvCxnSpPr>
          <p:nvPr/>
        </p:nvCxnSpPr>
        <p:spPr>
          <a:xfrm>
            <a:off x="8610600" y="3581400"/>
            <a:ext cx="518553" cy="0"/>
          </a:xfrm>
          <a:prstGeom prst="line">
            <a:avLst/>
          </a:prstGeom>
          <a:ln>
            <a:solidFill>
              <a:srgbClr val="3E3E3E"/>
            </a:solidFill>
          </a:ln>
        </p:spPr>
        <p:style>
          <a:lnRef idx="1">
            <a:schemeClr val="dk1"/>
          </a:lnRef>
          <a:fillRef idx="0">
            <a:schemeClr val="dk1"/>
          </a:fillRef>
          <a:effectRef idx="0">
            <a:schemeClr val="dk1"/>
          </a:effectRef>
          <a:fontRef idx="minor">
            <a:schemeClr val="tx1"/>
          </a:fontRef>
        </p:style>
      </p:cxnSp>
      <p:sp>
        <p:nvSpPr>
          <p:cNvPr id="2" name="ZoneTexte 1">
            <a:extLst>
              <a:ext uri="{FF2B5EF4-FFF2-40B4-BE49-F238E27FC236}">
                <a16:creationId xmlns:a16="http://schemas.microsoft.com/office/drawing/2014/main" id="{8CCFC524-F862-6C5D-A506-13B9E29222C1}"/>
              </a:ext>
            </a:extLst>
          </p:cNvPr>
          <p:cNvSpPr txBox="1"/>
          <p:nvPr/>
        </p:nvSpPr>
        <p:spPr>
          <a:xfrm>
            <a:off x="2139227" y="330927"/>
            <a:ext cx="7744264"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000" b="0" i="0" u="none" strike="noStrike" kern="0" cap="none" spc="0" normalizeH="0" baseline="0" noProof="0" dirty="0">
                <a:ln>
                  <a:noFill/>
                </a:ln>
                <a:solidFill>
                  <a:srgbClr val="3E3E3E"/>
                </a:solidFill>
                <a:effectLst/>
                <a:uLnTx/>
                <a:uFillTx/>
                <a:latin typeface="KyivType Sans2" pitchFamily="2" charset="77"/>
              </a:rPr>
              <a:t>Age Correction</a:t>
            </a:r>
          </a:p>
        </p:txBody>
      </p:sp>
    </p:spTree>
    <p:extLst>
      <p:ext uri="{BB962C8B-B14F-4D97-AF65-F5344CB8AC3E}">
        <p14:creationId xmlns:p14="http://schemas.microsoft.com/office/powerpoint/2010/main" val="3361527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ercle, argent, cylindre, léger&#10;&#10;Description générée automatiquement">
            <a:extLst>
              <a:ext uri="{FF2B5EF4-FFF2-40B4-BE49-F238E27FC236}">
                <a16:creationId xmlns:a16="http://schemas.microsoft.com/office/drawing/2014/main" id="{60A50EF8-FD74-DF66-9940-EF3294A9C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9" y="789833"/>
            <a:ext cx="4678118" cy="5845507"/>
          </a:xfrm>
          <a:prstGeom prst="rect">
            <a:avLst/>
          </a:prstGeom>
        </p:spPr>
      </p:pic>
      <p:sp>
        <p:nvSpPr>
          <p:cNvPr id="9" name="Rectangle 8">
            <a:extLst>
              <a:ext uri="{FF2B5EF4-FFF2-40B4-BE49-F238E27FC236}">
                <a16:creationId xmlns:a16="http://schemas.microsoft.com/office/drawing/2014/main" id="{D476BE50-9B2E-6ADE-BF1D-9D141BB0DE39}"/>
              </a:ext>
            </a:extLst>
          </p:cNvPr>
          <p:cNvSpPr/>
          <p:nvPr/>
        </p:nvSpPr>
        <p:spPr>
          <a:xfrm>
            <a:off x="6852247" y="1202218"/>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SAPONARIA PUMILA STEM CELLS</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Protects and preserves dermal stem cells</a:t>
            </a:r>
          </a:p>
        </p:txBody>
      </p:sp>
      <p:sp>
        <p:nvSpPr>
          <p:cNvPr id="10" name="Rectangle 9">
            <a:extLst>
              <a:ext uri="{FF2B5EF4-FFF2-40B4-BE49-F238E27FC236}">
                <a16:creationId xmlns:a16="http://schemas.microsoft.com/office/drawing/2014/main" id="{C622670D-5B7C-9420-7197-AE542228468A}"/>
              </a:ext>
            </a:extLst>
          </p:cNvPr>
          <p:cNvSpPr/>
          <p:nvPr/>
        </p:nvSpPr>
        <p:spPr>
          <a:xfrm>
            <a:off x="6852247" y="2157487"/>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YOUTH ENERGY (lipoamino acid)</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Anti-inflammatory action</a:t>
            </a:r>
          </a:p>
        </p:txBody>
      </p:sp>
      <p:sp>
        <p:nvSpPr>
          <p:cNvPr id="11" name="Rectangle 10">
            <a:extLst>
              <a:ext uri="{FF2B5EF4-FFF2-40B4-BE49-F238E27FC236}">
                <a16:creationId xmlns:a16="http://schemas.microsoft.com/office/drawing/2014/main" id="{3E90371D-2833-A9AC-048B-6BDD5DB3B4BC}"/>
              </a:ext>
            </a:extLst>
          </p:cNvPr>
          <p:cNvSpPr/>
          <p:nvPr/>
        </p:nvSpPr>
        <p:spPr>
          <a:xfrm>
            <a:off x="6852247" y="312432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WAKAME EXTRACT</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Restores skin volume for a visible anti-</a:t>
            </a: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aging</a:t>
            </a: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 effect</a:t>
            </a:r>
          </a:p>
        </p:txBody>
      </p:sp>
      <p:sp>
        <p:nvSpPr>
          <p:cNvPr id="5" name="Rectangle 4">
            <a:extLst>
              <a:ext uri="{FF2B5EF4-FFF2-40B4-BE49-F238E27FC236}">
                <a16:creationId xmlns:a16="http://schemas.microsoft.com/office/drawing/2014/main" id="{2823281E-1857-B4DC-5008-A2593C5A5C1E}"/>
              </a:ext>
            </a:extLst>
          </p:cNvPr>
          <p:cNvSpPr/>
          <p:nvPr/>
        </p:nvSpPr>
        <p:spPr>
          <a:xfrm>
            <a:off x="3291442" y="0"/>
            <a:ext cx="5609111" cy="648000"/>
          </a:xfrm>
          <a:prstGeom prst="rect">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C7DA7A6-021A-2227-5515-F6FB5083F442}"/>
              </a:ext>
            </a:extLst>
          </p:cNvPr>
          <p:cNvSpPr/>
          <p:nvPr/>
        </p:nvSpPr>
        <p:spPr>
          <a:xfrm>
            <a:off x="6852247" y="4091163"/>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600" kern="0" dirty="0">
                <a:solidFill>
                  <a:srgbClr val="565655"/>
                </a:solidFill>
                <a:latin typeface="Roboto Light" panose="02000000000000000000" pitchFamily="2" charset="0"/>
                <a:ea typeface="Roboto Light" panose="02000000000000000000" pitchFamily="2" charset="0"/>
              </a:rPr>
              <a:t>VEGETABLE GLYCERINE</a:t>
            </a:r>
            <a:endPar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endParaRP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Preserves skin hydration by reducing the speed of TWL</a:t>
            </a:r>
          </a:p>
        </p:txBody>
      </p:sp>
      <p:sp>
        <p:nvSpPr>
          <p:cNvPr id="7" name="Rectangle 6">
            <a:extLst>
              <a:ext uri="{FF2B5EF4-FFF2-40B4-BE49-F238E27FC236}">
                <a16:creationId xmlns:a16="http://schemas.microsoft.com/office/drawing/2014/main" id="{1C72C6D0-2B1F-B563-5346-BCE8BBFD1EC9}"/>
              </a:ext>
            </a:extLst>
          </p:cNvPr>
          <p:cNvSpPr/>
          <p:nvPr/>
        </p:nvSpPr>
        <p:spPr>
          <a:xfrm>
            <a:off x="6852247" y="5046432"/>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1600" kern="0" dirty="0">
                <a:solidFill>
                  <a:srgbClr val="565655"/>
                </a:solidFill>
                <a:latin typeface="Roboto Light" panose="02000000000000000000" pitchFamily="2" charset="0"/>
                <a:ea typeface="Roboto Light" panose="02000000000000000000" pitchFamily="2" charset="0"/>
              </a:rPr>
              <a:t>SHEA</a:t>
            </a:r>
            <a:r>
              <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rPr>
              <a:t> BUTTER</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Protects, soothes, moisturises and nourishes.</a:t>
            </a:r>
          </a:p>
        </p:txBody>
      </p:sp>
      <p:sp>
        <p:nvSpPr>
          <p:cNvPr id="8" name="Rectangle 7">
            <a:extLst>
              <a:ext uri="{FF2B5EF4-FFF2-40B4-BE49-F238E27FC236}">
                <a16:creationId xmlns:a16="http://schemas.microsoft.com/office/drawing/2014/main" id="{7C89F3EB-AAB8-824C-FE12-5ECD0E431810}"/>
              </a:ext>
            </a:extLst>
          </p:cNvPr>
          <p:cNvSpPr/>
          <p:nvPr/>
        </p:nvSpPr>
        <p:spPr>
          <a:xfrm>
            <a:off x="6852247" y="6013270"/>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GRAPE SEED OIL</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Reduces </a:t>
            </a: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transepidermal </a:t>
            </a: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water loss, increases skin comfort and elasticity</a:t>
            </a:r>
          </a:p>
        </p:txBody>
      </p:sp>
      <p:sp>
        <p:nvSpPr>
          <p:cNvPr id="13" name="ZoneTexte 12">
            <a:extLst>
              <a:ext uri="{FF2B5EF4-FFF2-40B4-BE49-F238E27FC236}">
                <a16:creationId xmlns:a16="http://schemas.microsoft.com/office/drawing/2014/main" id="{AE1CAC0A-3C8F-A2C3-6CFE-31EBE1FC5350}"/>
              </a:ext>
            </a:extLst>
          </p:cNvPr>
          <p:cNvSpPr txBox="1"/>
          <p:nvPr/>
        </p:nvSpPr>
        <p:spPr>
          <a:xfrm>
            <a:off x="3682142" y="164084"/>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DUO TIME RESIST</a:t>
            </a:r>
          </a:p>
        </p:txBody>
      </p:sp>
      <p:sp>
        <p:nvSpPr>
          <p:cNvPr id="2" name="Rectangle 1">
            <a:extLst>
              <a:ext uri="{FF2B5EF4-FFF2-40B4-BE49-F238E27FC236}">
                <a16:creationId xmlns:a16="http://schemas.microsoft.com/office/drawing/2014/main" id="{1F778B4A-1949-203A-78B3-30B234EE108F}"/>
              </a:ext>
            </a:extLst>
          </p:cNvPr>
          <p:cNvSpPr/>
          <p:nvPr/>
        </p:nvSpPr>
        <p:spPr>
          <a:xfrm>
            <a:off x="127799" y="6013270"/>
            <a:ext cx="4678118"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Deep wrinkles.</a:t>
            </a:r>
          </a:p>
        </p:txBody>
      </p:sp>
      <p:sp>
        <p:nvSpPr>
          <p:cNvPr id="12" name="Rectangle 11">
            <a:extLst>
              <a:ext uri="{FF2B5EF4-FFF2-40B4-BE49-F238E27FC236}">
                <a16:creationId xmlns:a16="http://schemas.microsoft.com/office/drawing/2014/main" id="{92DF8056-AED6-BC5C-F579-81F9678225E0}"/>
              </a:ext>
            </a:extLst>
          </p:cNvPr>
          <p:cNvSpPr/>
          <p:nvPr/>
        </p:nvSpPr>
        <p:spPr>
          <a:xfrm rot="5400000">
            <a:off x="9087304" y="-1445224"/>
            <a:ext cx="338552" cy="4808666"/>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rgbClr val="565655"/>
                </a:solidFill>
                <a:latin typeface="Roboto Light" panose="02000000000000000000" pitchFamily="2" charset="0"/>
                <a:ea typeface="Roboto Light" panose="02000000000000000000" pitchFamily="2" charset="0"/>
              </a:rPr>
              <a:t>COMMON BASE</a:t>
            </a:r>
          </a:p>
        </p:txBody>
      </p:sp>
    </p:spTree>
    <p:extLst>
      <p:ext uri="{BB962C8B-B14F-4D97-AF65-F5344CB8AC3E}">
        <p14:creationId xmlns:p14="http://schemas.microsoft.com/office/powerpoint/2010/main" val="3370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BEF6968-E203-334A-CD51-9A64086BA26D}"/>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SAPONARIA PUMILA</a:t>
            </a:r>
          </a:p>
        </p:txBody>
      </p:sp>
      <p:pic>
        <p:nvPicPr>
          <p:cNvPr id="5" name="Image 4" descr="Afficher l'image d'origine">
            <a:extLst>
              <a:ext uri="{FF2B5EF4-FFF2-40B4-BE49-F238E27FC236}">
                <a16:creationId xmlns:a16="http://schemas.microsoft.com/office/drawing/2014/main" id="{1EFC8967-CBFC-D861-1125-9EBAC835D2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98" t="18612" b="23365"/>
          <a:stretch/>
        </p:blipFill>
        <p:spPr bwMode="auto">
          <a:xfrm rot="5400000">
            <a:off x="-1386251" y="2467258"/>
            <a:ext cx="5644526" cy="2335998"/>
          </a:xfrm>
          <a:prstGeom prst="rect">
            <a:avLst/>
          </a:prstGeom>
          <a:ln>
            <a:noFill/>
          </a:ln>
          <a:effectLst>
            <a:softEdge rad="0"/>
          </a:effectLst>
        </p:spPr>
      </p:pic>
      <p:sp>
        <p:nvSpPr>
          <p:cNvPr id="6" name="Rectangle 5">
            <a:extLst>
              <a:ext uri="{FF2B5EF4-FFF2-40B4-BE49-F238E27FC236}">
                <a16:creationId xmlns:a16="http://schemas.microsoft.com/office/drawing/2014/main" id="{C5899FED-7F2F-1746-30B1-9292D91D478E}"/>
              </a:ext>
            </a:extLst>
          </p:cNvPr>
          <p:cNvSpPr/>
          <p:nvPr/>
        </p:nvSpPr>
        <p:spPr>
          <a:xfrm>
            <a:off x="2909770" y="2251753"/>
            <a:ext cx="2335998" cy="3216265"/>
          </a:xfrm>
          <a:prstGeom prst="rect">
            <a:avLst/>
          </a:prstGeom>
          <a:solidFill>
            <a:srgbClr val="EBE6F2"/>
          </a:solidFill>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One of the oldest species of mountain fauna: survived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the Ice Age</a:t>
            </a:r>
          </a:p>
          <a:p>
            <a:pPr algn="just"/>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u="sng" dirty="0">
                <a:solidFill>
                  <a:schemeClr val="tx1">
                    <a:lumMod val="75000"/>
                    <a:lumOff val="25000"/>
                  </a:schemeClr>
                </a:solidFill>
                <a:latin typeface="Roboto Light" panose="02000000000000000000" pitchFamily="2" charset="0"/>
                <a:ea typeface="Roboto Light" panose="02000000000000000000" pitchFamily="2" charset="0"/>
              </a:rPr>
              <a:t>Constantly exposed to :</a:t>
            </a:r>
          </a:p>
          <a:p>
            <a:pPr algn="just"/>
            <a:endParaRPr lang="fr-FR" sz="7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high UV radiation</a:t>
            </a:r>
          </a:p>
          <a:p>
            <a:pPr marL="285750" indent="-285750">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Extremely cold temperatures</a:t>
            </a:r>
          </a:p>
          <a:p>
            <a:pPr marL="285750" indent="-285750" algn="just">
              <a:buFont typeface="Arial" panose="020B0604020202020204" pitchFamily="34" charset="0"/>
              <a:buChar char="•"/>
            </a:pP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Has developed protective and restorative properties to survive in its extreme environment.</a:t>
            </a:r>
          </a:p>
        </p:txBody>
      </p:sp>
      <p:sp>
        <p:nvSpPr>
          <p:cNvPr id="7" name="Rectangle 6">
            <a:extLst>
              <a:ext uri="{FF2B5EF4-FFF2-40B4-BE49-F238E27FC236}">
                <a16:creationId xmlns:a16="http://schemas.microsoft.com/office/drawing/2014/main" id="{05F5EB9F-F500-DF76-4309-FEE9A8BDDC0E}"/>
              </a:ext>
            </a:extLst>
          </p:cNvPr>
          <p:cNvSpPr/>
          <p:nvPr/>
        </p:nvSpPr>
        <p:spPr>
          <a:xfrm>
            <a:off x="5500570" y="2251753"/>
            <a:ext cx="4910756" cy="1097736"/>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Production method</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Phyto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CellTecTM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biotechnology</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Create and collect plant stem cells, which are then harvested in bioreactors to obtain the required number of stem cells. </a:t>
            </a:r>
          </a:p>
        </p:txBody>
      </p:sp>
      <p:sp>
        <p:nvSpPr>
          <p:cNvPr id="8" name="Rectangle 7">
            <a:extLst>
              <a:ext uri="{FF2B5EF4-FFF2-40B4-BE49-F238E27FC236}">
                <a16:creationId xmlns:a16="http://schemas.microsoft.com/office/drawing/2014/main" id="{5F395218-EBEA-B5AC-EBF7-5CC0F96A42D8}"/>
              </a:ext>
            </a:extLst>
          </p:cNvPr>
          <p:cNvSpPr/>
          <p:nvPr/>
        </p:nvSpPr>
        <p:spPr>
          <a:xfrm>
            <a:off x="5500570" y="4200869"/>
            <a:ext cx="6301570" cy="1959511"/>
          </a:xfrm>
          <a:prstGeom prst="rect">
            <a:avLst/>
          </a:prstGeom>
          <a:noFill/>
          <a:ln>
            <a:solidFill>
              <a:srgbClr val="B7A1C7"/>
            </a:solidFill>
          </a:ln>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Action</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(in vitro tests)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Protects dermal stem cells from the harmful effects of UV and visible light</a:t>
            </a: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Maintains the vitality of dermal stem cells and therefore their capacity for self-renewal</a:t>
            </a: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Increases the density of the dermis by protecting it against breaks in its architecture</a:t>
            </a:r>
          </a:p>
          <a:p>
            <a:pPr marL="285750" indent="-285750">
              <a:buFont typeface="Wingdings" panose="05000000000000000000" pitchFamily="2" charset="2"/>
              <a:buChar char="ü"/>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Improves skin firmness and elasticity</a:t>
            </a:r>
          </a:p>
        </p:txBody>
      </p:sp>
    </p:spTree>
    <p:extLst>
      <p:ext uri="{BB962C8B-B14F-4D97-AF65-F5344CB8AC3E}">
        <p14:creationId xmlns:p14="http://schemas.microsoft.com/office/powerpoint/2010/main" val="36033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434D3595-0857-35D7-8C10-F931E699BAB2}"/>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LIPOAMINOACIDE YOUTH ENERGY</a:t>
            </a:r>
          </a:p>
        </p:txBody>
      </p:sp>
      <p:sp>
        <p:nvSpPr>
          <p:cNvPr id="10" name="Rectangle à coins arrondis 18">
            <a:extLst>
              <a:ext uri="{FF2B5EF4-FFF2-40B4-BE49-F238E27FC236}">
                <a16:creationId xmlns:a16="http://schemas.microsoft.com/office/drawing/2014/main" id="{C556ABEF-BFD9-733E-A292-A6FC75E72B4D}"/>
              </a:ext>
            </a:extLst>
          </p:cNvPr>
          <p:cNvSpPr/>
          <p:nvPr/>
        </p:nvSpPr>
        <p:spPr>
          <a:xfrm>
            <a:off x="3482538" y="2537123"/>
            <a:ext cx="8252258" cy="345189"/>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ANTI-INFLAMM'AGING ACTIVITY</a:t>
            </a: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E036B67F-B21D-B953-4B04-F36607A3CABA}"/>
              </a:ext>
            </a:extLst>
          </p:cNvPr>
          <p:cNvSpPr/>
          <p:nvPr/>
        </p:nvSpPr>
        <p:spPr>
          <a:xfrm>
            <a:off x="3482537" y="3432946"/>
            <a:ext cx="2203363"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Preserves the youthfulness of fibroblasts</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(1)</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- 39 %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Reduction in the amount of IL 6</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64A02720-A5D0-645A-C9E0-AF15D34BF0A8}"/>
              </a:ext>
            </a:extLst>
          </p:cNvPr>
          <p:cNvSpPr/>
          <p:nvPr/>
        </p:nvSpPr>
        <p:spPr>
          <a:xfrm>
            <a:off x="5879375" y="3423508"/>
            <a:ext cx="1868082"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Protection of the MEC</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(2)</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- 100 %</a:t>
            </a:r>
          </a:p>
          <a:p>
            <a:pPr algn="ct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Collagenase activity</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06F572BC-D278-EE3E-015C-8BA8482576C3}"/>
              </a:ext>
            </a:extLst>
          </p:cNvPr>
          <p:cNvSpPr/>
          <p:nvPr/>
        </p:nvSpPr>
        <p:spPr>
          <a:xfrm>
            <a:off x="7940932" y="3423508"/>
            <a:ext cx="1868082" cy="1815882"/>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Construction of the collagen network</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(3)</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+ 124 %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proteins that help collagen to take shape</a:t>
            </a:r>
          </a:p>
        </p:txBody>
      </p:sp>
      <p:sp>
        <p:nvSpPr>
          <p:cNvPr id="15" name="Rectangle 14">
            <a:extLst>
              <a:ext uri="{FF2B5EF4-FFF2-40B4-BE49-F238E27FC236}">
                <a16:creationId xmlns:a16="http://schemas.microsoft.com/office/drawing/2014/main" id="{B224F18D-FF54-133D-FC8B-F0F99274E7F2}"/>
              </a:ext>
            </a:extLst>
          </p:cNvPr>
          <p:cNvSpPr/>
          <p:nvPr/>
        </p:nvSpPr>
        <p:spPr>
          <a:xfrm>
            <a:off x="10002489" y="3432946"/>
            <a:ext cx="1732307" cy="2031325"/>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Improving the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micro-vascular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network</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(4)</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+ 18 %</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the formation of new vessels and their organisation</a:t>
            </a:r>
          </a:p>
        </p:txBody>
      </p:sp>
      <p:grpSp>
        <p:nvGrpSpPr>
          <p:cNvPr id="16" name="Groupe 15">
            <a:extLst>
              <a:ext uri="{FF2B5EF4-FFF2-40B4-BE49-F238E27FC236}">
                <a16:creationId xmlns:a16="http://schemas.microsoft.com/office/drawing/2014/main" id="{034CFDC0-5995-FDD2-E0C7-3F835D3FB3DF}"/>
              </a:ext>
            </a:extLst>
          </p:cNvPr>
          <p:cNvGrpSpPr/>
          <p:nvPr/>
        </p:nvGrpSpPr>
        <p:grpSpPr>
          <a:xfrm>
            <a:off x="4513321" y="5343843"/>
            <a:ext cx="5861829" cy="1233307"/>
            <a:chOff x="4677752" y="5072511"/>
            <a:chExt cx="5861829" cy="1233307"/>
          </a:xfrm>
        </p:grpSpPr>
        <p:pic>
          <p:nvPicPr>
            <p:cNvPr id="17" name="Graphique 16" descr="Point d’insertion vers le bas contour">
              <a:extLst>
                <a:ext uri="{FF2B5EF4-FFF2-40B4-BE49-F238E27FC236}">
                  <a16:creationId xmlns:a16="http://schemas.microsoft.com/office/drawing/2014/main" id="{BD5C5046-78EE-7A43-5E59-F37A2E5E45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1454" y="5072511"/>
              <a:ext cx="914400" cy="914400"/>
            </a:xfrm>
            <a:prstGeom prst="rect">
              <a:avLst/>
            </a:prstGeom>
          </p:spPr>
        </p:pic>
        <p:pic>
          <p:nvPicPr>
            <p:cNvPr id="18" name="Graphique 17" descr="Point d’insertion vers le bas contour">
              <a:extLst>
                <a:ext uri="{FF2B5EF4-FFF2-40B4-BE49-F238E27FC236}">
                  <a16:creationId xmlns:a16="http://schemas.microsoft.com/office/drawing/2014/main" id="{1D9FAB9F-93F7-C928-52FE-EB7FB280D9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3135" y="5072511"/>
              <a:ext cx="914400" cy="914400"/>
            </a:xfrm>
            <a:prstGeom prst="rect">
              <a:avLst/>
            </a:prstGeom>
          </p:spPr>
        </p:pic>
        <p:pic>
          <p:nvPicPr>
            <p:cNvPr id="19" name="Graphique 18" descr="Point d’insertion vers le bas contour">
              <a:extLst>
                <a:ext uri="{FF2B5EF4-FFF2-40B4-BE49-F238E27FC236}">
                  <a16:creationId xmlns:a16="http://schemas.microsoft.com/office/drawing/2014/main" id="{56271798-FFE9-AA55-9A96-36A3239662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2772" y="5072511"/>
              <a:ext cx="914400" cy="914400"/>
            </a:xfrm>
            <a:prstGeom prst="rect">
              <a:avLst/>
            </a:prstGeom>
          </p:spPr>
        </p:pic>
        <p:sp>
          <p:nvSpPr>
            <p:cNvPr id="20" name="Rectangle à coins arrondis 18">
              <a:extLst>
                <a:ext uri="{FF2B5EF4-FFF2-40B4-BE49-F238E27FC236}">
                  <a16:creationId xmlns:a16="http://schemas.microsoft.com/office/drawing/2014/main" id="{94861BB5-5962-35F5-0285-F2E3E8E9BEC5}"/>
                </a:ext>
              </a:extLst>
            </p:cNvPr>
            <p:cNvSpPr/>
            <p:nvPr/>
          </p:nvSpPr>
          <p:spPr>
            <a:xfrm>
              <a:off x="4677752" y="5948317"/>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Firmness </a:t>
              </a:r>
              <a:r>
                <a:rPr lang="en-US" altLang="fr-FR" sz="1600" baseline="30000" dirty="0">
                  <a:latin typeface="Roboto Light" panose="02000000000000000000" pitchFamily="2" charset="0"/>
                  <a:ea typeface="Roboto Light" panose="02000000000000000000" pitchFamily="2" charset="0"/>
                </a:rPr>
                <a:t>(1)</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21" name="Rectangle à coins arrondis 18">
              <a:extLst>
                <a:ext uri="{FF2B5EF4-FFF2-40B4-BE49-F238E27FC236}">
                  <a16:creationId xmlns:a16="http://schemas.microsoft.com/office/drawing/2014/main" id="{1C388DAC-26F0-63AC-45D2-2F6D405249EC}"/>
                </a:ext>
              </a:extLst>
            </p:cNvPr>
            <p:cNvSpPr/>
            <p:nvPr/>
          </p:nvSpPr>
          <p:spPr>
            <a:xfrm>
              <a:off x="6676297" y="5967264"/>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Wrinkles </a:t>
              </a:r>
              <a:r>
                <a:rPr lang="en-US" altLang="fr-FR" sz="1600" baseline="30000" dirty="0">
                  <a:latin typeface="Roboto Light" panose="02000000000000000000" pitchFamily="2" charset="0"/>
                  <a:ea typeface="Roboto Light" panose="02000000000000000000" pitchFamily="2" charset="0"/>
                </a:rPr>
                <a:t>(6)</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22" name="Rectangle à coins arrondis 18">
              <a:extLst>
                <a:ext uri="{FF2B5EF4-FFF2-40B4-BE49-F238E27FC236}">
                  <a16:creationId xmlns:a16="http://schemas.microsoft.com/office/drawing/2014/main" id="{6DE50F94-2DFE-3270-6F29-BDE326FC08EB}"/>
                </a:ext>
              </a:extLst>
            </p:cNvPr>
            <p:cNvSpPr/>
            <p:nvPr/>
          </p:nvSpPr>
          <p:spPr>
            <a:xfrm>
              <a:off x="8674842" y="5948317"/>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Radiance </a:t>
              </a:r>
              <a:r>
                <a:rPr lang="en-US" altLang="fr-FR" sz="1600" baseline="30000" dirty="0">
                  <a:latin typeface="Roboto Light" panose="02000000000000000000" pitchFamily="2" charset="0"/>
                  <a:ea typeface="Roboto Light" panose="02000000000000000000" pitchFamily="2" charset="0"/>
                </a:rPr>
                <a:t>(4)</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grpSp>
      <p:grpSp>
        <p:nvGrpSpPr>
          <p:cNvPr id="23" name="Groupe 22">
            <a:extLst>
              <a:ext uri="{FF2B5EF4-FFF2-40B4-BE49-F238E27FC236}">
                <a16:creationId xmlns:a16="http://schemas.microsoft.com/office/drawing/2014/main" id="{708CA613-BDE0-D83C-83AE-024301294B13}"/>
              </a:ext>
            </a:extLst>
          </p:cNvPr>
          <p:cNvGrpSpPr/>
          <p:nvPr/>
        </p:nvGrpSpPr>
        <p:grpSpPr>
          <a:xfrm>
            <a:off x="312988" y="2142059"/>
            <a:ext cx="2335998" cy="4420309"/>
            <a:chOff x="312988" y="1886566"/>
            <a:chExt cx="2335998" cy="4420309"/>
          </a:xfrm>
        </p:grpSpPr>
        <p:sp>
          <p:nvSpPr>
            <p:cNvPr id="24" name="Rectangle 23">
              <a:extLst>
                <a:ext uri="{FF2B5EF4-FFF2-40B4-BE49-F238E27FC236}">
                  <a16:creationId xmlns:a16="http://schemas.microsoft.com/office/drawing/2014/main" id="{18F907B8-C5D5-2A5C-F7DB-122B3CD873F6}"/>
                </a:ext>
              </a:extLst>
            </p:cNvPr>
            <p:cNvSpPr/>
            <p:nvPr/>
          </p:nvSpPr>
          <p:spPr>
            <a:xfrm>
              <a:off x="312988" y="4060106"/>
              <a:ext cx="2335998" cy="2246769"/>
            </a:xfrm>
            <a:prstGeom prst="rect">
              <a:avLst/>
            </a:prstGeom>
            <a:solidFill>
              <a:srgbClr val="EBE6F2"/>
            </a:solidFill>
          </p:spPr>
          <p:txBody>
            <a:bodyPr wrap="square">
              <a:spAutoFit/>
            </a:bodyPr>
            <a:lstStyle/>
            <a:p>
              <a:pPr algn="just"/>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Moldecule PalGly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Naturally present in the brain and skin, it has anti-stress and anti-inflammatory properties.</a:t>
              </a:r>
            </a:p>
            <a:p>
              <a:pPr algn="just"/>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u="sng" dirty="0" err="1">
                  <a:solidFill>
                    <a:schemeClr val="tx1">
                      <a:lumMod val="75000"/>
                      <a:lumOff val="25000"/>
                    </a:schemeClr>
                  </a:solidFill>
                  <a:latin typeface="Roboto Light" panose="02000000000000000000" pitchFamily="2" charset="0"/>
                  <a:ea typeface="Roboto Light" panose="02000000000000000000" pitchFamily="2" charset="0"/>
                </a:rPr>
                <a:t>Yon-Ka </a:t>
              </a:r>
              <a:r>
                <a:rPr lang="fr-FR" sz="1400" u="sng" dirty="0">
                  <a:solidFill>
                    <a:schemeClr val="tx1">
                      <a:lumMod val="75000"/>
                      <a:lumOff val="25000"/>
                    </a:schemeClr>
                  </a:solidFill>
                  <a:latin typeface="Roboto Light" panose="02000000000000000000" pitchFamily="2" charset="0"/>
                  <a:ea typeface="Roboto Light" panose="02000000000000000000" pitchFamily="2" charset="0"/>
                </a:rPr>
                <a:t>drew her inspiration from this molecule of serenity </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25" name="Rectangle 24">
              <a:extLst>
                <a:ext uri="{FF2B5EF4-FFF2-40B4-BE49-F238E27FC236}">
                  <a16:creationId xmlns:a16="http://schemas.microsoft.com/office/drawing/2014/main" id="{5A167B6F-ACEE-B53C-FF42-B880B1CF8CCB}"/>
                </a:ext>
              </a:extLst>
            </p:cNvPr>
            <p:cNvSpPr/>
            <p:nvPr/>
          </p:nvSpPr>
          <p:spPr>
            <a:xfrm>
              <a:off x="312988" y="1976999"/>
              <a:ext cx="2335998" cy="2022157"/>
            </a:xfrm>
            <a:prstGeom prst="rect">
              <a:avLst/>
            </a:prstGeom>
            <a:noFill/>
          </p:spPr>
          <p:txBody>
            <a:bodyPr wrap="square">
              <a:spAutoFit/>
            </a:bodyPr>
            <a:lstStyle/>
            <a:p>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Origin: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lipoamino acid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with excellent affinity for the skin</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The structure of this active ingredient is the same as that of the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PalGly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molecule (biomimetic</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a:t>
              </a:r>
            </a:p>
          </p:txBody>
        </p:sp>
        <p:sp>
          <p:nvSpPr>
            <p:cNvPr id="26" name="Rectangle 25">
              <a:extLst>
                <a:ext uri="{FF2B5EF4-FFF2-40B4-BE49-F238E27FC236}">
                  <a16:creationId xmlns:a16="http://schemas.microsoft.com/office/drawing/2014/main" id="{DA2C385D-31CE-8703-89D0-0DBB8259720D}"/>
                </a:ext>
              </a:extLst>
            </p:cNvPr>
            <p:cNvSpPr/>
            <p:nvPr/>
          </p:nvSpPr>
          <p:spPr>
            <a:xfrm>
              <a:off x="312988" y="1886566"/>
              <a:ext cx="2335998" cy="4416143"/>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Rectangle 26">
            <a:extLst>
              <a:ext uri="{FF2B5EF4-FFF2-40B4-BE49-F238E27FC236}">
                <a16:creationId xmlns:a16="http://schemas.microsoft.com/office/drawing/2014/main" id="{92777021-824C-126E-9182-D87679AEE321}"/>
              </a:ext>
            </a:extLst>
          </p:cNvPr>
          <p:cNvSpPr/>
          <p:nvPr/>
        </p:nvSpPr>
        <p:spPr>
          <a:xfrm>
            <a:off x="0" y="1480412"/>
            <a:ext cx="12192000" cy="338554"/>
          </a:xfrm>
          <a:prstGeom prst="rect">
            <a:avLst/>
          </a:prstGeom>
        </p:spPr>
        <p:txBody>
          <a:bodyPr wrap="square">
            <a:spAutoFit/>
          </a:bodyPr>
          <a:lstStyle/>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1st cosmetic active ingredient that acts against </a:t>
            </a:r>
            <a:r>
              <a:rPr lang="fr-FR" sz="1600" dirty="0" err="1">
                <a:solidFill>
                  <a:schemeClr val="tx1">
                    <a:lumMod val="75000"/>
                    <a:lumOff val="25000"/>
                  </a:schemeClr>
                </a:solidFill>
                <a:latin typeface="Roboto Light" panose="02000000000000000000" pitchFamily="2" charset="0"/>
                <a:ea typeface="Roboto Light" panose="02000000000000000000" pitchFamily="2" charset="0"/>
              </a:rPr>
              <a:t>inflamm'aging </a:t>
            </a:r>
            <a:r>
              <a:rPr lang="fr-FR" sz="1600" dirty="0">
                <a:solidFill>
                  <a:schemeClr val="tx1">
                    <a:lumMod val="75000"/>
                    <a:lumOff val="25000"/>
                  </a:schemeClr>
                </a:solidFill>
                <a:latin typeface="Roboto Light" panose="02000000000000000000" pitchFamily="2" charset="0"/>
                <a:ea typeface="Roboto Light" panose="02000000000000000000" pitchFamily="2" charset="0"/>
              </a:rPr>
              <a:t>by regulating the production of interleukin-6</a:t>
            </a:r>
          </a:p>
        </p:txBody>
      </p:sp>
    </p:spTree>
    <p:extLst>
      <p:ext uri="{BB962C8B-B14F-4D97-AF65-F5344CB8AC3E}">
        <p14:creationId xmlns:p14="http://schemas.microsoft.com/office/powerpoint/2010/main" val="26954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6BE50-9B2E-6ADE-BF1D-9D141BB0DE39}"/>
              </a:ext>
            </a:extLst>
          </p:cNvPr>
          <p:cNvSpPr/>
          <p:nvPr/>
        </p:nvSpPr>
        <p:spPr>
          <a:xfrm>
            <a:off x="6712994" y="3247466"/>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FILLING SPHERES (Konjac + low molecular weight HA)</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Wrinkle filler, smoothing</a:t>
            </a:r>
          </a:p>
        </p:txBody>
      </p:sp>
      <p:sp>
        <p:nvSpPr>
          <p:cNvPr id="10" name="Rectangle 9">
            <a:extLst>
              <a:ext uri="{FF2B5EF4-FFF2-40B4-BE49-F238E27FC236}">
                <a16:creationId xmlns:a16="http://schemas.microsoft.com/office/drawing/2014/main" id="{C622670D-5B7C-9420-7197-AE542228468A}"/>
              </a:ext>
            </a:extLst>
          </p:cNvPr>
          <p:cNvSpPr/>
          <p:nvPr/>
        </p:nvSpPr>
        <p:spPr>
          <a:xfrm>
            <a:off x="6693944" y="420273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HYALURONIC ACID (high molecular weight)</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Moisturising, smoothing, plumping</a:t>
            </a:r>
          </a:p>
        </p:txBody>
      </p:sp>
      <p:sp>
        <p:nvSpPr>
          <p:cNvPr id="11" name="Rectangle 10">
            <a:extLst>
              <a:ext uri="{FF2B5EF4-FFF2-40B4-BE49-F238E27FC236}">
                <a16:creationId xmlns:a16="http://schemas.microsoft.com/office/drawing/2014/main" id="{3E90371D-2833-A9AC-048B-6BDD5DB3B4BC}"/>
              </a:ext>
            </a:extLst>
          </p:cNvPr>
          <p:cNvSpPr/>
          <p:nvPr/>
        </p:nvSpPr>
        <p:spPr>
          <a:xfrm>
            <a:off x="6712994" y="5169573"/>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OAT POLYOSE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Smoothing, immediate tensor</a:t>
            </a:r>
          </a:p>
        </p:txBody>
      </p:sp>
      <p:sp>
        <p:nvSpPr>
          <p:cNvPr id="13" name="ZoneTexte 12">
            <a:extLst>
              <a:ext uri="{FF2B5EF4-FFF2-40B4-BE49-F238E27FC236}">
                <a16:creationId xmlns:a16="http://schemas.microsoft.com/office/drawing/2014/main" id="{AE1CAC0A-3C8F-A2C3-6CFE-31EBE1FC5350}"/>
              </a:ext>
            </a:extLst>
          </p:cNvPr>
          <p:cNvSpPr txBox="1"/>
          <p:nvPr/>
        </p:nvSpPr>
        <p:spPr>
          <a:xfrm>
            <a:off x="3682143" y="381000"/>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TIME RESIST JOUR</a:t>
            </a:r>
          </a:p>
        </p:txBody>
      </p:sp>
      <p:sp>
        <p:nvSpPr>
          <p:cNvPr id="2" name="Rectangle 1">
            <a:extLst>
              <a:ext uri="{FF2B5EF4-FFF2-40B4-BE49-F238E27FC236}">
                <a16:creationId xmlns:a16="http://schemas.microsoft.com/office/drawing/2014/main" id="{710AFAAF-22BE-02E3-740F-6041540B389F}"/>
              </a:ext>
            </a:extLst>
          </p:cNvPr>
          <p:cNvSpPr/>
          <p:nvPr/>
        </p:nvSpPr>
        <p:spPr>
          <a:xfrm>
            <a:off x="3798489" y="1160684"/>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Enriched with wrinkle-filling active ingredients.</a:t>
            </a:r>
          </a:p>
        </p:txBody>
      </p:sp>
      <p:pic>
        <p:nvPicPr>
          <p:cNvPr id="18" name="Image 17" descr="Une image contenant affaires de toilette, Produits de beauté, Solution, Soin de la peau&#10;&#10;Description générée automatiquement">
            <a:extLst>
              <a:ext uri="{FF2B5EF4-FFF2-40B4-BE49-F238E27FC236}">
                <a16:creationId xmlns:a16="http://schemas.microsoft.com/office/drawing/2014/main" id="{A51F27FD-FCA2-0198-353C-B1175B566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736" y="381000"/>
            <a:ext cx="3606407" cy="5410200"/>
          </a:xfrm>
          <a:prstGeom prst="rect">
            <a:avLst/>
          </a:prstGeom>
        </p:spPr>
      </p:pic>
      <p:pic>
        <p:nvPicPr>
          <p:cNvPr id="6" name="Image 5" descr="Une image contenant symbole, cercle, logo&#10;&#10;Description générée automatiquement">
            <a:extLst>
              <a:ext uri="{FF2B5EF4-FFF2-40B4-BE49-F238E27FC236}">
                <a16:creationId xmlns:a16="http://schemas.microsoft.com/office/drawing/2014/main" id="{2EA22840-F0F7-212F-5E77-5FEAD81207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523" y="4202735"/>
            <a:ext cx="551761" cy="755836"/>
          </a:xfrm>
          <a:prstGeom prst="rect">
            <a:avLst/>
          </a:prstGeom>
        </p:spPr>
      </p:pic>
      <p:pic>
        <p:nvPicPr>
          <p:cNvPr id="3" name="Image 2">
            <a:extLst>
              <a:ext uri="{FF2B5EF4-FFF2-40B4-BE49-F238E27FC236}">
                <a16:creationId xmlns:a16="http://schemas.microsoft.com/office/drawing/2014/main" id="{D26D889C-C941-A5DF-8FA1-A457AF52A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188" y="3247466"/>
            <a:ext cx="999756" cy="797391"/>
          </a:xfrm>
          <a:prstGeom prst="rect">
            <a:avLst/>
          </a:prstGeom>
        </p:spPr>
      </p:pic>
      <p:pic>
        <p:nvPicPr>
          <p:cNvPr id="7" name="Image 6">
            <a:extLst>
              <a:ext uri="{FF2B5EF4-FFF2-40B4-BE49-F238E27FC236}">
                <a16:creationId xmlns:a16="http://schemas.microsoft.com/office/drawing/2014/main" id="{7A3BED1F-8329-9DEF-4936-C19058F4A9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1175" y="5169280"/>
            <a:ext cx="1029650" cy="583123"/>
          </a:xfrm>
          <a:prstGeom prst="rect">
            <a:avLst/>
          </a:prstGeom>
        </p:spPr>
      </p:pic>
      <p:sp>
        <p:nvSpPr>
          <p:cNvPr id="4" name="Rectangle 3">
            <a:extLst>
              <a:ext uri="{FF2B5EF4-FFF2-40B4-BE49-F238E27FC236}">
                <a16:creationId xmlns:a16="http://schemas.microsoft.com/office/drawing/2014/main" id="{A344A43B-279E-CF6D-E3C7-27F4A5BB7763}"/>
              </a:ext>
            </a:extLst>
          </p:cNvPr>
          <p:cNvSpPr/>
          <p:nvPr/>
        </p:nvSpPr>
        <p:spPr>
          <a:xfrm rot="5400000">
            <a:off x="8928999" y="155305"/>
            <a:ext cx="338552" cy="4808666"/>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rgbClr val="565655"/>
                </a:solidFill>
                <a:latin typeface="Roboto Light" panose="02000000000000000000" pitchFamily="2" charset="0"/>
                <a:ea typeface="Roboto Light" panose="02000000000000000000" pitchFamily="2" charset="0"/>
              </a:rPr>
              <a:t>COMMON BASE + :</a:t>
            </a:r>
          </a:p>
        </p:txBody>
      </p:sp>
    </p:spTree>
    <p:extLst>
      <p:ext uri="{BB962C8B-B14F-4D97-AF65-F5344CB8AC3E}">
        <p14:creationId xmlns:p14="http://schemas.microsoft.com/office/powerpoint/2010/main" val="17849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6BE50-9B2E-6ADE-BF1D-9D141BB0DE39}"/>
              </a:ext>
            </a:extLst>
          </p:cNvPr>
          <p:cNvSpPr/>
          <p:nvPr/>
        </p:nvSpPr>
        <p:spPr>
          <a:xfrm>
            <a:off x="6724650" y="2757136"/>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EUGLENA GRACILIS EXTRACT</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Stimulates ATP production</a:t>
            </a:r>
          </a:p>
        </p:txBody>
      </p:sp>
      <p:sp>
        <p:nvSpPr>
          <p:cNvPr id="10" name="Rectangle 9">
            <a:extLst>
              <a:ext uri="{FF2B5EF4-FFF2-40B4-BE49-F238E27FC236}">
                <a16:creationId xmlns:a16="http://schemas.microsoft.com/office/drawing/2014/main" id="{C622670D-5B7C-9420-7197-AE542228468A}"/>
              </a:ext>
            </a:extLst>
          </p:cNvPr>
          <p:cNvSpPr/>
          <p:nvPr/>
        </p:nvSpPr>
        <p:spPr>
          <a:xfrm>
            <a:off x="6724650" y="371240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SACHA INCHI OIL</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Nourishing, soothing</a:t>
            </a:r>
          </a:p>
        </p:txBody>
      </p:sp>
      <p:sp>
        <p:nvSpPr>
          <p:cNvPr id="11" name="Rectangle 10">
            <a:extLst>
              <a:ext uri="{FF2B5EF4-FFF2-40B4-BE49-F238E27FC236}">
                <a16:creationId xmlns:a16="http://schemas.microsoft.com/office/drawing/2014/main" id="{3E90371D-2833-A9AC-048B-6BDD5DB3B4BC}"/>
              </a:ext>
            </a:extLst>
          </p:cNvPr>
          <p:cNvSpPr/>
          <p:nvPr/>
        </p:nvSpPr>
        <p:spPr>
          <a:xfrm>
            <a:off x="6724650" y="4679243"/>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SILK TREE EXTRACT</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Detoxifying, anti-glycation</a:t>
            </a:r>
          </a:p>
        </p:txBody>
      </p:sp>
      <p:sp>
        <p:nvSpPr>
          <p:cNvPr id="2" name="Rectangle 1">
            <a:extLst>
              <a:ext uri="{FF2B5EF4-FFF2-40B4-BE49-F238E27FC236}">
                <a16:creationId xmlns:a16="http://schemas.microsoft.com/office/drawing/2014/main" id="{710AFAAF-22BE-02E3-740F-6041540B389F}"/>
              </a:ext>
            </a:extLst>
          </p:cNvPr>
          <p:cNvSpPr/>
          <p:nvPr/>
        </p:nvSpPr>
        <p:spPr>
          <a:xfrm>
            <a:off x="3798486" y="1124635"/>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Enriched with smoothing, anti-fatigue active ingredients.</a:t>
            </a:r>
          </a:p>
        </p:txBody>
      </p:sp>
      <p:pic>
        <p:nvPicPr>
          <p:cNvPr id="15" name="Image 14" descr="Une image contenant affaires de toilette, Produits de beauté, texte, Soin de la peau&#10;&#10;Description générée automatiquement">
            <a:extLst>
              <a:ext uri="{FF2B5EF4-FFF2-40B4-BE49-F238E27FC236}">
                <a16:creationId xmlns:a16="http://schemas.microsoft.com/office/drawing/2014/main" id="{88FD75FE-E124-3DE0-0708-76C62791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342" y="381000"/>
            <a:ext cx="3596858" cy="5395874"/>
          </a:xfrm>
          <a:prstGeom prst="rect">
            <a:avLst/>
          </a:prstGeom>
        </p:spPr>
      </p:pic>
      <p:pic>
        <p:nvPicPr>
          <p:cNvPr id="3" name="Image 2">
            <a:extLst>
              <a:ext uri="{FF2B5EF4-FFF2-40B4-BE49-F238E27FC236}">
                <a16:creationId xmlns:a16="http://schemas.microsoft.com/office/drawing/2014/main" id="{2635E92C-BE97-4AEE-E670-82163AED4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917977" y="4813678"/>
            <a:ext cx="824753" cy="555883"/>
          </a:xfrm>
          <a:prstGeom prst="rect">
            <a:avLst/>
          </a:prstGeom>
        </p:spPr>
      </p:pic>
      <p:pic>
        <p:nvPicPr>
          <p:cNvPr id="5" name="Image 4" descr="Une image contenant plante, insecte, tranché&#10;&#10;Description générée automatiquement">
            <a:extLst>
              <a:ext uri="{FF2B5EF4-FFF2-40B4-BE49-F238E27FC236}">
                <a16:creationId xmlns:a16="http://schemas.microsoft.com/office/drawing/2014/main" id="{B9A750AD-B8A7-3F2E-740E-0DA3B26FBF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2" t="34008" r="1407" b="22222"/>
          <a:stretch/>
        </p:blipFill>
        <p:spPr>
          <a:xfrm flipH="1">
            <a:off x="5703634" y="3954174"/>
            <a:ext cx="1008843" cy="304142"/>
          </a:xfrm>
          <a:prstGeom prst="rect">
            <a:avLst/>
          </a:prstGeom>
        </p:spPr>
      </p:pic>
      <p:sp>
        <p:nvSpPr>
          <p:cNvPr id="8" name="ZoneTexte 7">
            <a:extLst>
              <a:ext uri="{FF2B5EF4-FFF2-40B4-BE49-F238E27FC236}">
                <a16:creationId xmlns:a16="http://schemas.microsoft.com/office/drawing/2014/main" id="{EB9FD582-30BA-A808-2B51-CBB3E136D85C}"/>
              </a:ext>
            </a:extLst>
          </p:cNvPr>
          <p:cNvSpPr txBox="1"/>
          <p:nvPr/>
        </p:nvSpPr>
        <p:spPr>
          <a:xfrm>
            <a:off x="3682143" y="381000"/>
            <a:ext cx="4827714"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TIME RESIST </a:t>
            </a:r>
            <a:r>
              <a:rPr lang="fr-FR" sz="2400" kern="0" dirty="0">
                <a:solidFill>
                  <a:srgbClr val="3E3E3E"/>
                </a:solidFill>
                <a:latin typeface="KyivType Sans2" pitchFamily="2" charset="77"/>
              </a:rPr>
              <a:t>NIGHT</a:t>
            </a:r>
            <a:endParaRPr kumimoji="0" lang="fr-FR" sz="2400" b="0" i="0" u="none" strike="noStrike" kern="0" cap="none" spc="0" normalizeH="0" baseline="0" noProof="0" dirty="0">
              <a:ln>
                <a:noFill/>
              </a:ln>
              <a:solidFill>
                <a:srgbClr val="3E3E3E"/>
              </a:solidFill>
              <a:effectLst/>
              <a:uLnTx/>
              <a:uFillTx/>
              <a:latin typeface="KyivType Sans2" pitchFamily="2" charset="77"/>
            </a:endParaRPr>
          </a:p>
        </p:txBody>
      </p:sp>
      <p:pic>
        <p:nvPicPr>
          <p:cNvPr id="6" name="Image 5" descr="Une image contenant art, cercle, motif, Graphique&#10;&#10;Description générée automatiquement">
            <a:extLst>
              <a:ext uri="{FF2B5EF4-FFF2-40B4-BE49-F238E27FC236}">
                <a16:creationId xmlns:a16="http://schemas.microsoft.com/office/drawing/2014/main" id="{70D7F256-17B1-D76C-4E83-04FE66C43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929" y="2757136"/>
            <a:ext cx="533599" cy="730958"/>
          </a:xfrm>
          <a:prstGeom prst="rect">
            <a:avLst/>
          </a:prstGeom>
        </p:spPr>
      </p:pic>
      <p:sp>
        <p:nvSpPr>
          <p:cNvPr id="13" name="Rectangle 12">
            <a:extLst>
              <a:ext uri="{FF2B5EF4-FFF2-40B4-BE49-F238E27FC236}">
                <a16:creationId xmlns:a16="http://schemas.microsoft.com/office/drawing/2014/main" id="{17D70E82-FA94-BD12-51F9-C110D8E48D62}"/>
              </a:ext>
            </a:extLst>
          </p:cNvPr>
          <p:cNvSpPr/>
          <p:nvPr/>
        </p:nvSpPr>
        <p:spPr>
          <a:xfrm rot="5400000">
            <a:off x="8947534" y="-41898"/>
            <a:ext cx="338552" cy="4808666"/>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rgbClr val="565655"/>
                </a:solidFill>
                <a:latin typeface="Roboto Light" panose="02000000000000000000" pitchFamily="2" charset="0"/>
                <a:ea typeface="Roboto Light" panose="02000000000000000000" pitchFamily="2" charset="0"/>
              </a:rPr>
              <a:t>COMMON BASE + :</a:t>
            </a:r>
          </a:p>
        </p:txBody>
      </p:sp>
    </p:spTree>
    <p:extLst>
      <p:ext uri="{BB962C8B-B14F-4D97-AF65-F5344CB8AC3E}">
        <p14:creationId xmlns:p14="http://schemas.microsoft.com/office/powerpoint/2010/main" val="404957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group of purple bottles and containers&#10;&#10;AI-generated content may be incorrect.">
            <a:extLst>
              <a:ext uri="{FF2B5EF4-FFF2-40B4-BE49-F238E27FC236}">
                <a16:creationId xmlns:a16="http://schemas.microsoft.com/office/drawing/2014/main" id="{89872A19-AA90-3B6F-2323-EB508F1A05F5}"/>
              </a:ext>
            </a:extLst>
          </p:cNvPr>
          <p:cNvPicPr>
            <a:picLocks noChangeAspect="1"/>
          </p:cNvPicPr>
          <p:nvPr/>
        </p:nvPicPr>
        <p:blipFill>
          <a:blip r:embed="rId3"/>
          <a:srcRect l="16351" t="-1" r="6152" b="66892"/>
          <a:stretch/>
        </p:blipFill>
        <p:spPr>
          <a:xfrm>
            <a:off x="-30052" y="0"/>
            <a:ext cx="12222052" cy="6858000"/>
          </a:xfrm>
          <a:prstGeom prst="rect">
            <a:avLst/>
          </a:prstGeom>
        </p:spPr>
      </p:pic>
      <p:sp>
        <p:nvSpPr>
          <p:cNvPr id="25" name="TextBox 3">
            <a:extLst>
              <a:ext uri="{FF2B5EF4-FFF2-40B4-BE49-F238E27FC236}">
                <a16:creationId xmlns:a16="http://schemas.microsoft.com/office/drawing/2014/main" id="{3F62406D-256A-315A-028C-E5F21572C9A9}"/>
              </a:ext>
            </a:extLst>
          </p:cNvPr>
          <p:cNvSpPr txBox="1"/>
          <p:nvPr/>
        </p:nvSpPr>
        <p:spPr>
          <a:xfrm>
            <a:off x="3437214" y="487389"/>
            <a:ext cx="5317571" cy="1200329"/>
          </a:xfrm>
          <a:prstGeom prst="rect">
            <a:avLst/>
          </a:prstGeom>
          <a:noFill/>
        </p:spPr>
        <p:txBody>
          <a:bodyPr wrap="square" rtlCol="0">
            <a:spAutoFit/>
          </a:bodyPr>
          <a:lstStyle/>
          <a:p>
            <a:pPr algn="ctr"/>
            <a:r>
              <a:rPr lang="en-US" sz="7200" dirty="0">
                <a:solidFill>
                  <a:schemeClr val="bg1"/>
                </a:solidFill>
                <a:latin typeface="Midnight Signature" panose="02000500000000090000" pitchFamily="2" charset="0"/>
              </a:rPr>
              <a:t>Sum up</a:t>
            </a:r>
          </a:p>
        </p:txBody>
      </p:sp>
      <p:sp>
        <p:nvSpPr>
          <p:cNvPr id="2" name="Rectangle 1">
            <a:extLst>
              <a:ext uri="{FF2B5EF4-FFF2-40B4-BE49-F238E27FC236}">
                <a16:creationId xmlns:a16="http://schemas.microsoft.com/office/drawing/2014/main" id="{4FBEE210-7F0D-CDD6-D93D-359BC0546EFE}"/>
              </a:ext>
            </a:extLst>
          </p:cNvPr>
          <p:cNvSpPr/>
          <p:nvPr/>
        </p:nvSpPr>
        <p:spPr>
          <a:xfrm>
            <a:off x="6177886" y="2591400"/>
            <a:ext cx="4036408" cy="2047457"/>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Rectangle 2">
            <a:extLst>
              <a:ext uri="{FF2B5EF4-FFF2-40B4-BE49-F238E27FC236}">
                <a16:creationId xmlns:a16="http://schemas.microsoft.com/office/drawing/2014/main" id="{BD17943B-9550-BD26-EAB8-2599C13CF703}"/>
              </a:ext>
            </a:extLst>
          </p:cNvPr>
          <p:cNvSpPr/>
          <p:nvPr/>
        </p:nvSpPr>
        <p:spPr>
          <a:xfrm>
            <a:off x="2089769" y="2591400"/>
            <a:ext cx="4006232" cy="2047457"/>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Picture 42" descr="A black background with a circle in center&#10;&#10;AI-generated content may be incorrect.">
            <a:extLst>
              <a:ext uri="{FF2B5EF4-FFF2-40B4-BE49-F238E27FC236}">
                <a16:creationId xmlns:a16="http://schemas.microsoft.com/office/drawing/2014/main" id="{AF097294-2E4B-6C75-8113-FA6F8928AAB7}"/>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2248390" y="2054684"/>
            <a:ext cx="2999851" cy="3147084"/>
          </a:xfrm>
          <a:prstGeom prst="rect">
            <a:avLst/>
          </a:prstGeom>
        </p:spPr>
      </p:pic>
      <p:pic>
        <p:nvPicPr>
          <p:cNvPr id="5" name="Picture 44" descr="A moon and stars in a black background&#10;&#10;AI-generated content may be incorrect.">
            <a:extLst>
              <a:ext uri="{FF2B5EF4-FFF2-40B4-BE49-F238E27FC236}">
                <a16:creationId xmlns:a16="http://schemas.microsoft.com/office/drawing/2014/main" id="{C0ECFD0E-66BD-A12A-F713-642486F546F3}"/>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Effect>
                      <a14:brightnessContrast bright="40000" contrast="40000"/>
                    </a14:imgEffect>
                  </a14:imgLayer>
                </a14:imgProps>
              </a:ext>
            </a:extLst>
          </a:blip>
          <a:stretch>
            <a:fillRect/>
          </a:stretch>
        </p:blipFill>
        <p:spPr>
          <a:xfrm>
            <a:off x="7169021" y="2066831"/>
            <a:ext cx="2943457" cy="3087921"/>
          </a:xfrm>
          <a:prstGeom prst="rect">
            <a:avLst/>
          </a:prstGeom>
        </p:spPr>
      </p:pic>
      <p:pic>
        <p:nvPicPr>
          <p:cNvPr id="6" name="Picture 15" descr="A close up of a container&#10;&#10;AI-generated content may be incorrect.">
            <a:extLst>
              <a:ext uri="{FF2B5EF4-FFF2-40B4-BE49-F238E27FC236}">
                <a16:creationId xmlns:a16="http://schemas.microsoft.com/office/drawing/2014/main" id="{42B315B7-F759-45F9-B80B-7D5F7F232A5D}"/>
              </a:ext>
            </a:extLst>
          </p:cNvPr>
          <p:cNvPicPr>
            <a:picLocks noChangeAspect="1"/>
          </p:cNvPicPr>
          <p:nvPr/>
        </p:nvPicPr>
        <p:blipFill>
          <a:blip r:embed="rId8"/>
          <a:stretch>
            <a:fillRect/>
          </a:stretch>
        </p:blipFill>
        <p:spPr>
          <a:xfrm>
            <a:off x="9452686" y="2451055"/>
            <a:ext cx="2091952" cy="2468283"/>
          </a:xfrm>
          <a:prstGeom prst="rect">
            <a:avLst/>
          </a:prstGeom>
        </p:spPr>
      </p:pic>
      <p:sp>
        <p:nvSpPr>
          <p:cNvPr id="8" name="TextBox 49">
            <a:extLst>
              <a:ext uri="{FF2B5EF4-FFF2-40B4-BE49-F238E27FC236}">
                <a16:creationId xmlns:a16="http://schemas.microsoft.com/office/drawing/2014/main" id="{D71024D4-5A71-0080-8AEA-C30A245E6E2B}"/>
              </a:ext>
            </a:extLst>
          </p:cNvPr>
          <p:cNvSpPr txBox="1"/>
          <p:nvPr/>
        </p:nvSpPr>
        <p:spPr>
          <a:xfrm>
            <a:off x="3205725" y="2880556"/>
            <a:ext cx="2762732" cy="1446550"/>
          </a:xfrm>
          <a:prstGeom prst="rect">
            <a:avLst/>
          </a:prstGeom>
          <a:noFill/>
        </p:spPr>
        <p:txBody>
          <a:bodyPr wrap="square">
            <a:spAutoFit/>
          </a:bodyPr>
          <a:lstStyle/>
          <a:p>
            <a:pPr algn="r">
              <a:lnSpc>
                <a:spcPct val="150000"/>
              </a:lnSpc>
            </a:pPr>
            <a:r>
              <a:rPr lang="en-US" sz="1200" dirty="0" err="1">
                <a:latin typeface="Roboto Light" panose="02000000000000000000" pitchFamily="2" charset="0"/>
                <a:ea typeface="Roboto Light" panose="02000000000000000000" pitchFamily="2" charset="0"/>
              </a:rPr>
              <a:t>Smoothes</a:t>
            </a:r>
            <a:r>
              <a:rPr lang="en-US" sz="1200" dirty="0">
                <a:latin typeface="Roboto Light" panose="02000000000000000000" pitchFamily="2" charset="0"/>
                <a:ea typeface="Roboto Light" panose="02000000000000000000" pitchFamily="2" charset="0"/>
              </a:rPr>
              <a:t> and fills wrinkles</a:t>
            </a:r>
          </a:p>
          <a:p>
            <a:pPr algn="r">
              <a:lnSpc>
                <a:spcPct val="150000"/>
              </a:lnSpc>
            </a:pPr>
            <a:r>
              <a:rPr lang="en-US" sz="1200" dirty="0">
                <a:latin typeface="Roboto Light" panose="02000000000000000000" pitchFamily="2" charset="0"/>
                <a:ea typeface="Roboto Light" panose="02000000000000000000" pitchFamily="2" charset="0"/>
              </a:rPr>
              <a:t>Protects against oxidative stress</a:t>
            </a:r>
          </a:p>
          <a:p>
            <a:pPr algn="r">
              <a:lnSpc>
                <a:spcPct val="150000"/>
              </a:lnSpc>
            </a:pPr>
            <a:r>
              <a:rPr lang="en-US" sz="1200" dirty="0">
                <a:latin typeface="Roboto Light" panose="02000000000000000000" pitchFamily="2" charset="0"/>
                <a:ea typeface="Roboto Light" panose="02000000000000000000" pitchFamily="2" charset="0"/>
              </a:rPr>
              <a:t>Hyaluronic acid (low &amp; high)</a:t>
            </a:r>
          </a:p>
          <a:p>
            <a:pPr algn="r">
              <a:lnSpc>
                <a:spcPct val="150000"/>
              </a:lnSpc>
            </a:pPr>
            <a:r>
              <a:rPr lang="en-US" sz="1200" dirty="0">
                <a:latin typeface="Roboto Light" panose="02000000000000000000" pitchFamily="2" charset="0"/>
                <a:ea typeface="Roboto Light" panose="02000000000000000000" pitchFamily="2" charset="0"/>
              </a:rPr>
              <a:t>Velvety, silky texture</a:t>
            </a:r>
          </a:p>
          <a:p>
            <a:pPr algn="r">
              <a:lnSpc>
                <a:spcPct val="150000"/>
              </a:lnSpc>
            </a:pPr>
            <a:r>
              <a:rPr lang="en-US" sz="1200" dirty="0">
                <a:latin typeface="Roboto Light" panose="02000000000000000000" pitchFamily="2" charset="0"/>
                <a:ea typeface="Roboto Light" panose="02000000000000000000" pitchFamily="2" charset="0"/>
              </a:rPr>
              <a:t>Plumped, radiant skin</a:t>
            </a:r>
          </a:p>
        </p:txBody>
      </p:sp>
      <p:sp>
        <p:nvSpPr>
          <p:cNvPr id="9" name="TextBox 50">
            <a:extLst>
              <a:ext uri="{FF2B5EF4-FFF2-40B4-BE49-F238E27FC236}">
                <a16:creationId xmlns:a16="http://schemas.microsoft.com/office/drawing/2014/main" id="{6CC538F6-A967-FC42-3BC3-A63B9146755B}"/>
              </a:ext>
            </a:extLst>
          </p:cNvPr>
          <p:cNvSpPr txBox="1"/>
          <p:nvPr/>
        </p:nvSpPr>
        <p:spPr>
          <a:xfrm>
            <a:off x="6177886" y="2885616"/>
            <a:ext cx="3030745" cy="1446550"/>
          </a:xfrm>
          <a:prstGeom prst="rect">
            <a:avLst/>
          </a:prstGeom>
          <a:noFill/>
        </p:spPr>
        <p:txBody>
          <a:bodyPr wrap="square">
            <a:spAutoFit/>
          </a:bodyPr>
          <a:lstStyle/>
          <a:p>
            <a:pPr>
              <a:lnSpc>
                <a:spcPct val="150000"/>
              </a:lnSpc>
            </a:pPr>
            <a:r>
              <a:rPr lang="en-US" sz="1200" dirty="0">
                <a:latin typeface="Roboto Light" panose="02000000000000000000" pitchFamily="2" charset="0"/>
                <a:ea typeface="Roboto Light" panose="02000000000000000000" pitchFamily="2" charset="0"/>
              </a:rPr>
              <a:t>Regenerates and relaxes</a:t>
            </a:r>
          </a:p>
          <a:p>
            <a:pPr>
              <a:lnSpc>
                <a:spcPct val="150000"/>
              </a:lnSpc>
            </a:pPr>
            <a:r>
              <a:rPr lang="en-US" sz="1200" dirty="0">
                <a:latin typeface="Roboto Light" panose="02000000000000000000" pitchFamily="2" charset="0"/>
                <a:ea typeface="Roboto Light" panose="02000000000000000000" pitchFamily="2" charset="0"/>
              </a:rPr>
              <a:t>Stimulates cell renewal</a:t>
            </a:r>
          </a:p>
          <a:p>
            <a:pPr>
              <a:lnSpc>
                <a:spcPct val="150000"/>
              </a:lnSpc>
            </a:pPr>
            <a:r>
              <a:rPr lang="en-US" sz="1200" dirty="0">
                <a:latin typeface="Roboto Light" panose="02000000000000000000" pitchFamily="2" charset="0"/>
                <a:ea typeface="Roboto Light" panose="02000000000000000000" pitchFamily="2" charset="0"/>
              </a:rPr>
              <a:t>Euglena </a:t>
            </a:r>
            <a:r>
              <a:rPr lang="en-US" sz="1200" dirty="0" err="1">
                <a:latin typeface="Roboto Light" panose="02000000000000000000" pitchFamily="2" charset="0"/>
                <a:ea typeface="Roboto Light" panose="02000000000000000000" pitchFamily="2" charset="0"/>
              </a:rPr>
              <a:t>Gracilis</a:t>
            </a:r>
            <a:r>
              <a:rPr lang="en-US" sz="1200" dirty="0">
                <a:latin typeface="Roboto Light" panose="02000000000000000000" pitchFamily="2" charset="0"/>
                <a:ea typeface="Roboto Light" panose="02000000000000000000" pitchFamily="2" charset="0"/>
              </a:rPr>
              <a:t> and Sacha </a:t>
            </a:r>
            <a:r>
              <a:rPr lang="en-US" sz="1200" dirty="0" err="1">
                <a:latin typeface="Roboto Light" panose="02000000000000000000" pitchFamily="2" charset="0"/>
                <a:ea typeface="Roboto Light" panose="02000000000000000000" pitchFamily="2" charset="0"/>
              </a:rPr>
              <a:t>Inchi</a:t>
            </a:r>
            <a:r>
              <a:rPr lang="en-US" sz="1200" dirty="0">
                <a:latin typeface="Roboto Light" panose="02000000000000000000" pitchFamily="2" charset="0"/>
                <a:ea typeface="Roboto Light" panose="02000000000000000000" pitchFamily="2" charset="0"/>
              </a:rPr>
              <a:t> extracts</a:t>
            </a:r>
          </a:p>
          <a:p>
            <a:pPr>
              <a:lnSpc>
                <a:spcPct val="150000"/>
              </a:lnSpc>
            </a:pPr>
            <a:r>
              <a:rPr lang="en-US" sz="1200" dirty="0">
                <a:latin typeface="Roboto Light" panose="02000000000000000000" pitchFamily="2" charset="0"/>
                <a:ea typeface="Roboto Light" panose="02000000000000000000" pitchFamily="2" charset="0"/>
              </a:rPr>
              <a:t>Wrapping texture and comfort</a:t>
            </a:r>
          </a:p>
          <a:p>
            <a:pPr>
              <a:lnSpc>
                <a:spcPct val="150000"/>
              </a:lnSpc>
            </a:pPr>
            <a:r>
              <a:rPr lang="en-US" sz="1200" dirty="0">
                <a:latin typeface="Roboto Light" panose="02000000000000000000" pitchFamily="2" charset="0"/>
                <a:ea typeface="Roboto Light" panose="02000000000000000000" pitchFamily="2" charset="0"/>
              </a:rPr>
              <a:t>Rested, plumped skin</a:t>
            </a:r>
          </a:p>
        </p:txBody>
      </p:sp>
      <p:sp>
        <p:nvSpPr>
          <p:cNvPr id="10" name="TextBox 56">
            <a:extLst>
              <a:ext uri="{FF2B5EF4-FFF2-40B4-BE49-F238E27FC236}">
                <a16:creationId xmlns:a16="http://schemas.microsoft.com/office/drawing/2014/main" id="{93C9C0CD-0F6F-2602-AD7B-B080B4D107BB}"/>
              </a:ext>
            </a:extLst>
          </p:cNvPr>
          <p:cNvSpPr txBox="1"/>
          <p:nvPr/>
        </p:nvSpPr>
        <p:spPr>
          <a:xfrm>
            <a:off x="2747659" y="5018068"/>
            <a:ext cx="6688332" cy="523220"/>
          </a:xfrm>
          <a:prstGeom prst="rect">
            <a:avLst/>
          </a:prstGeom>
          <a:noFill/>
        </p:spPr>
        <p:txBody>
          <a:bodyPr wrap="square">
            <a:spAutoFit/>
          </a:bodyPr>
          <a:lstStyle/>
          <a:p>
            <a:pPr algn="ctr"/>
            <a:r>
              <a:rPr lang="en-US" sz="1400" dirty="0">
                <a:solidFill>
                  <a:schemeClr val="bg1"/>
                </a:solidFill>
                <a:latin typeface="Roboto Light" panose="02000000000000000000" pitchFamily="2" charset="0"/>
                <a:ea typeface="Roboto Light" panose="02000000000000000000" pitchFamily="2" charset="0"/>
              </a:rPr>
              <a:t>Advanced anti-aging duo: fills deep wrinkles, cell stimulation &amp; antioxidant protection. High-tech formulas for regenerated skin.</a:t>
            </a:r>
          </a:p>
        </p:txBody>
      </p:sp>
      <p:sp>
        <p:nvSpPr>
          <p:cNvPr id="11" name="Rectangle 10">
            <a:extLst>
              <a:ext uri="{FF2B5EF4-FFF2-40B4-BE49-F238E27FC236}">
                <a16:creationId xmlns:a16="http://schemas.microsoft.com/office/drawing/2014/main" id="{72307133-6921-2BC7-D4E9-4578C91DDBF9}"/>
              </a:ext>
            </a:extLst>
          </p:cNvPr>
          <p:cNvSpPr/>
          <p:nvPr/>
        </p:nvSpPr>
        <p:spPr>
          <a:xfrm>
            <a:off x="2747659" y="4951626"/>
            <a:ext cx="6688332" cy="7010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17" descr="A close-up of a cream container&#10;&#10;AI-generated content may be incorrect.">
            <a:extLst>
              <a:ext uri="{FF2B5EF4-FFF2-40B4-BE49-F238E27FC236}">
                <a16:creationId xmlns:a16="http://schemas.microsoft.com/office/drawing/2014/main" id="{B8A5B2DC-FD7F-37FC-05DC-10F5D4C8D697}"/>
              </a:ext>
            </a:extLst>
          </p:cNvPr>
          <p:cNvPicPr>
            <a:picLocks noChangeAspect="1"/>
          </p:cNvPicPr>
          <p:nvPr/>
        </p:nvPicPr>
        <p:blipFill rotWithShape="1">
          <a:blip r:embed="rId9"/>
          <a:srcRect l="20598" t="50187" r="24139"/>
          <a:stretch/>
        </p:blipFill>
        <p:spPr>
          <a:xfrm>
            <a:off x="656792" y="2358066"/>
            <a:ext cx="2208006" cy="2988076"/>
          </a:xfrm>
          <a:prstGeom prst="rect">
            <a:avLst/>
          </a:prstGeom>
        </p:spPr>
      </p:pic>
    </p:spTree>
    <p:extLst>
      <p:ext uri="{BB962C8B-B14F-4D97-AF65-F5344CB8AC3E}">
        <p14:creationId xmlns:p14="http://schemas.microsoft.com/office/powerpoint/2010/main" val="740647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7019810-661C-5289-685E-92475FCA58E3}"/>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CIRCADIAN rhythm</a:t>
            </a:r>
            <a:br>
              <a:rPr lang="fr-FR" sz="2800" dirty="0">
                <a:latin typeface="KyivType Sans2" panose="00000500000000000000" pitchFamily="50" charset="0"/>
              </a:rPr>
            </a:br>
            <a:r>
              <a:rPr lang="fr-FR" sz="2800" dirty="0">
                <a:latin typeface="KyivType Sans2" panose="00000500000000000000" pitchFamily="50" charset="0"/>
              </a:rPr>
              <a:t>A fundamental biological cycle</a:t>
            </a:r>
          </a:p>
        </p:txBody>
      </p:sp>
      <p:pic>
        <p:nvPicPr>
          <p:cNvPr id="2" name="Image 1" descr="Une image contenant Police, Graphique, écriture manuscrite, symbole&#10;&#10;Description générée automatiquement">
            <a:extLst>
              <a:ext uri="{FF2B5EF4-FFF2-40B4-BE49-F238E27FC236}">
                <a16:creationId xmlns:a16="http://schemas.microsoft.com/office/drawing/2014/main" id="{AAEB0456-36C1-59E6-00FE-CBB6DE3690AD}"/>
              </a:ext>
            </a:extLst>
          </p:cNvPr>
          <p:cNvPicPr>
            <a:picLocks noChangeAspect="1"/>
          </p:cNvPicPr>
          <p:nvPr/>
        </p:nvPicPr>
        <p:blipFill rotWithShape="1">
          <a:blip r:embed="rId3">
            <a:extLst>
              <a:ext uri="{28A0092B-C50C-407E-A947-70E740481C1C}">
                <a14:useLocalDpi xmlns:a14="http://schemas.microsoft.com/office/drawing/2010/main" val="0"/>
              </a:ext>
            </a:extLst>
          </a:blip>
          <a:srcRect l="78255" t="-2754" r="-863" b="2754"/>
          <a:stretch/>
        </p:blipFill>
        <p:spPr>
          <a:xfrm rot="12493438">
            <a:off x="4551366" y="3127406"/>
            <a:ext cx="3089266" cy="3378714"/>
          </a:xfrm>
          <a:prstGeom prst="rect">
            <a:avLst/>
          </a:prstGeom>
        </p:spPr>
      </p:pic>
      <p:sp>
        <p:nvSpPr>
          <p:cNvPr id="4" name="Rectangle 3">
            <a:extLst>
              <a:ext uri="{FF2B5EF4-FFF2-40B4-BE49-F238E27FC236}">
                <a16:creationId xmlns:a16="http://schemas.microsoft.com/office/drawing/2014/main" id="{8A1FE610-00A9-8447-F7FB-25F222BB3961}"/>
              </a:ext>
            </a:extLst>
          </p:cNvPr>
          <p:cNvSpPr/>
          <p:nvPr/>
        </p:nvSpPr>
        <p:spPr>
          <a:xfrm>
            <a:off x="0" y="1669281"/>
            <a:ext cx="12192000" cy="584775"/>
          </a:xfrm>
          <a:prstGeom prst="rect">
            <a:avLst/>
          </a:prstGeom>
        </p:spPr>
        <p:txBody>
          <a:bodyPr wrap="square">
            <a:spAutoFit/>
          </a:bodyPr>
          <a:lstStyle/>
          <a:p>
            <a:pPr algn="ctr"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The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Circadian rhythm </a:t>
            </a:r>
            <a:r>
              <a:rPr lang="fr-FR" sz="1600" dirty="0">
                <a:solidFill>
                  <a:prstClr val="black">
                    <a:lumMod val="75000"/>
                    <a:lumOff val="25000"/>
                  </a:prstClr>
                </a:solidFill>
                <a:latin typeface="Roboto Light" panose="02000000000000000000" pitchFamily="2" charset="0"/>
                <a:ea typeface="Roboto Light" panose="02000000000000000000" pitchFamily="2" charset="0"/>
              </a:rPr>
              <a:t>regulates the body's biological functions over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24 hours</a:t>
            </a:r>
            <a:r>
              <a:rPr lang="fr-FR" sz="1600" dirty="0">
                <a:solidFill>
                  <a:prstClr val="black">
                    <a:lumMod val="75000"/>
                    <a:lumOff val="25000"/>
                  </a:prstClr>
                </a:solidFill>
                <a:latin typeface="Roboto Light" panose="02000000000000000000" pitchFamily="2" charset="0"/>
                <a:ea typeface="Roboto Light" panose="02000000000000000000" pitchFamily="2" charset="0"/>
              </a:rPr>
              <a:t>, influenced by the alternation of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day and night</a:t>
            </a:r>
            <a:r>
              <a:rPr lang="fr-FR" sz="1600" dirty="0">
                <a:solidFill>
                  <a:prstClr val="black">
                    <a:lumMod val="75000"/>
                    <a:lumOff val="25000"/>
                  </a:prstClr>
                </a:solidFill>
                <a:latin typeface="Roboto Light" panose="02000000000000000000" pitchFamily="2" charset="0"/>
                <a:ea typeface="Roboto Light" panose="02000000000000000000" pitchFamily="2" charset="0"/>
              </a:rPr>
              <a:t>.</a:t>
            </a:r>
            <a:br>
              <a:rPr lang="fr-FR" sz="1600" dirty="0">
                <a:solidFill>
                  <a:prstClr val="black">
                    <a:lumMod val="75000"/>
                    <a:lumOff val="25000"/>
                  </a:prstClr>
                </a:solidFill>
                <a:latin typeface="Roboto Light" panose="02000000000000000000" pitchFamily="2" charset="0"/>
                <a:ea typeface="Roboto Light" panose="02000000000000000000" pitchFamily="2" charset="0"/>
              </a:rPr>
            </a:br>
            <a:endParaRPr lang="fr-FR" sz="1600" dirty="0">
              <a:solidFill>
                <a:prstClr val="black">
                  <a:lumMod val="75000"/>
                  <a:lumOff val="25000"/>
                </a:prstClr>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E7B1AC42-E69F-239B-AAF6-27ACC4541712}"/>
              </a:ext>
            </a:extLst>
          </p:cNvPr>
          <p:cNvSpPr/>
          <p:nvPr/>
        </p:nvSpPr>
        <p:spPr>
          <a:xfrm>
            <a:off x="1012372" y="3801100"/>
            <a:ext cx="3241576" cy="1354217"/>
          </a:xfrm>
          <a:prstGeom prst="rect">
            <a:avLst/>
          </a:prstGeom>
          <a:solidFill>
            <a:srgbClr val="DCD7FA">
              <a:alpha val="24000"/>
            </a:srgbClr>
          </a:solidFill>
          <a:ln w="3175">
            <a:noFill/>
          </a:ln>
        </p:spPr>
        <p:txBody>
          <a:bodyPr wrap="square" rtlCol="0">
            <a:spAutoFit/>
          </a:bodyPr>
          <a:lstStyle/>
          <a:p>
            <a:pPr algn="ctr"/>
            <a:r>
              <a:rPr lang="fr-FR" b="1" dirty="0">
                <a:latin typeface="Roboto Light" panose="02000000000000000000" pitchFamily="2" charset="0"/>
                <a:ea typeface="Roboto Light" panose="02000000000000000000" pitchFamily="2" charset="0"/>
                <a:cs typeface="Roboto Light" panose="02000000000000000000" pitchFamily="2" charset="0"/>
              </a:rPr>
              <a:t>Day</a:t>
            </a:r>
          </a:p>
          <a:p>
            <a:pPr algn="ctr"/>
            <a:r>
              <a:rPr lang="fr-FR" sz="900" dirty="0">
                <a:latin typeface="Roboto Light" panose="02000000000000000000" pitchFamily="2" charset="0"/>
                <a:ea typeface="Roboto Light" panose="02000000000000000000" pitchFamily="2" charset="0"/>
                <a:cs typeface="Roboto Light" panose="02000000000000000000" pitchFamily="2" charset="0"/>
              </a:rPr>
              <a:t> </a:t>
            </a:r>
          </a:p>
          <a:p>
            <a:pPr algn="ctr"/>
            <a:r>
              <a:rPr lang="fr-FR" dirty="0">
                <a:latin typeface="Roboto Light" panose="02000000000000000000" pitchFamily="2" charset="0"/>
                <a:ea typeface="Roboto Light" panose="02000000000000000000" pitchFamily="2" charset="0"/>
                <a:cs typeface="Roboto Light" panose="02000000000000000000" pitchFamily="2" charset="0"/>
              </a:rPr>
              <a:t>→ Protection against external aggression (UV rays, pollution, oxidative stress).</a:t>
            </a:r>
          </a:p>
        </p:txBody>
      </p:sp>
      <p:sp>
        <p:nvSpPr>
          <p:cNvPr id="7" name="Rectangle 6">
            <a:extLst>
              <a:ext uri="{FF2B5EF4-FFF2-40B4-BE49-F238E27FC236}">
                <a16:creationId xmlns:a16="http://schemas.microsoft.com/office/drawing/2014/main" id="{8F47E0D6-B84D-5E10-5389-C4BE1B2B0784}"/>
              </a:ext>
            </a:extLst>
          </p:cNvPr>
          <p:cNvSpPr/>
          <p:nvPr/>
        </p:nvSpPr>
        <p:spPr>
          <a:xfrm>
            <a:off x="7938055" y="3801099"/>
            <a:ext cx="3026095" cy="1061829"/>
          </a:xfrm>
          <a:prstGeom prst="rect">
            <a:avLst/>
          </a:prstGeom>
          <a:solidFill>
            <a:srgbClr val="DCD7FA">
              <a:alpha val="24000"/>
            </a:srgbClr>
          </a:solidFill>
          <a:ln w="3175">
            <a:noFill/>
          </a:ln>
        </p:spPr>
        <p:txBody>
          <a:bodyPr wrap="square" rtlCol="0">
            <a:spAutoFit/>
          </a:bodyPr>
          <a:lstStyle/>
          <a:p>
            <a:pPr algn="ctr"/>
            <a:r>
              <a:rPr lang="fr-FR" b="1" dirty="0">
                <a:latin typeface="Roboto Light" panose="02000000000000000000" pitchFamily="2" charset="0"/>
                <a:ea typeface="Roboto Light" panose="02000000000000000000" pitchFamily="2" charset="0"/>
                <a:cs typeface="Roboto Light" panose="02000000000000000000" pitchFamily="2" charset="0"/>
              </a:rPr>
              <a:t>Night</a:t>
            </a:r>
          </a:p>
          <a:p>
            <a:pPr algn="ctr"/>
            <a:r>
              <a:rPr lang="fr-FR" sz="900" dirty="0">
                <a:latin typeface="Roboto Light" panose="02000000000000000000" pitchFamily="2" charset="0"/>
                <a:ea typeface="Roboto Light" panose="02000000000000000000" pitchFamily="2" charset="0"/>
                <a:cs typeface="Roboto Light" panose="02000000000000000000" pitchFamily="2" charset="0"/>
              </a:rPr>
              <a:t> </a:t>
            </a:r>
          </a:p>
          <a:p>
            <a:pPr algn="ctr"/>
            <a:r>
              <a:rPr lang="fr-FR" dirty="0">
                <a:latin typeface="Roboto Light" panose="02000000000000000000" pitchFamily="2" charset="0"/>
                <a:ea typeface="Roboto Light" panose="02000000000000000000" pitchFamily="2" charset="0"/>
                <a:cs typeface="Roboto Light" panose="02000000000000000000" pitchFamily="2" charset="0"/>
              </a:rPr>
              <a:t>→ Skin </a:t>
            </a:r>
            <a:r>
              <a:rPr lang="fr-FR" b="1" dirty="0">
                <a:latin typeface="Roboto Light" panose="02000000000000000000" pitchFamily="2" charset="0"/>
                <a:ea typeface="Roboto Light" panose="02000000000000000000" pitchFamily="2" charset="0"/>
                <a:cs typeface="Roboto Light" panose="02000000000000000000" pitchFamily="2" charset="0"/>
              </a:rPr>
              <a:t>repair and regeneration </a:t>
            </a:r>
            <a:r>
              <a:rPr lang="fr-FR" dirty="0">
                <a:latin typeface="Roboto Light" panose="02000000000000000000" pitchFamily="2" charset="0"/>
                <a:ea typeface="Roboto Light" panose="02000000000000000000" pitchFamily="2" charset="0"/>
                <a:cs typeface="Roboto Light" panose="02000000000000000000" pitchFamily="2" charset="0"/>
              </a:rPr>
              <a:t>phase.</a:t>
            </a:r>
          </a:p>
        </p:txBody>
      </p:sp>
    </p:spTree>
    <p:extLst>
      <p:ext uri="{BB962C8B-B14F-4D97-AF65-F5344CB8AC3E}">
        <p14:creationId xmlns:p14="http://schemas.microsoft.com/office/powerpoint/2010/main" val="33951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1CD4DD3D-A7A6-E209-F9CD-1264DD3FAA0F}"/>
              </a:ext>
            </a:extLst>
          </p:cNvPr>
          <p:cNvSpPr txBox="1"/>
          <p:nvPr/>
        </p:nvSpPr>
        <p:spPr>
          <a:xfrm>
            <a:off x="5562600" y="2438400"/>
            <a:ext cx="662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SERUM C20</a:t>
            </a:r>
          </a:p>
        </p:txBody>
      </p:sp>
      <p:cxnSp>
        <p:nvCxnSpPr>
          <p:cNvPr id="16" name="Connecteur droit 15">
            <a:extLst>
              <a:ext uri="{FF2B5EF4-FFF2-40B4-BE49-F238E27FC236}">
                <a16:creationId xmlns:a16="http://schemas.microsoft.com/office/drawing/2014/main" id="{734BCFAA-E855-8195-2991-F9CFBE05B8D4}"/>
              </a:ext>
            </a:extLst>
          </p:cNvPr>
          <p:cNvCxnSpPr>
            <a:cxnSpLocks/>
          </p:cNvCxnSpPr>
          <p:nvPr/>
        </p:nvCxnSpPr>
        <p:spPr>
          <a:xfrm>
            <a:off x="8610600" y="3581400"/>
            <a:ext cx="518553" cy="0"/>
          </a:xfrm>
          <a:prstGeom prst="line">
            <a:avLst/>
          </a:prstGeom>
          <a:ln>
            <a:solidFill>
              <a:srgbClr val="3E3E3E"/>
            </a:solidFill>
          </a:ln>
        </p:spPr>
        <p:style>
          <a:lnRef idx="1">
            <a:schemeClr val="dk1"/>
          </a:lnRef>
          <a:fillRef idx="0">
            <a:schemeClr val="dk1"/>
          </a:fillRef>
          <a:effectRef idx="0">
            <a:schemeClr val="dk1"/>
          </a:effectRef>
          <a:fontRef idx="minor">
            <a:schemeClr val="tx1"/>
          </a:fontRef>
        </p:style>
      </p:cxnSp>
      <p:pic>
        <p:nvPicPr>
          <p:cNvPr id="14" name="Image 13" descr="Une image contenant bouteille, intérieur, orange&#10;&#10;Description générée automatiquement">
            <a:extLst>
              <a:ext uri="{FF2B5EF4-FFF2-40B4-BE49-F238E27FC236}">
                <a16:creationId xmlns:a16="http://schemas.microsoft.com/office/drawing/2014/main" id="{F68119B8-8F8A-1D96-F8A4-50765D090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53" y="699551"/>
            <a:ext cx="4840941" cy="6050872"/>
          </a:xfrm>
          <a:prstGeom prst="rect">
            <a:avLst/>
          </a:prstGeom>
        </p:spPr>
      </p:pic>
      <p:sp>
        <p:nvSpPr>
          <p:cNvPr id="6" name="ZoneTexte 5">
            <a:extLst>
              <a:ext uri="{FF2B5EF4-FFF2-40B4-BE49-F238E27FC236}">
                <a16:creationId xmlns:a16="http://schemas.microsoft.com/office/drawing/2014/main" id="{E5400C13-37E9-3087-6E22-F6563E2CB97A}"/>
              </a:ext>
            </a:extLst>
          </p:cNvPr>
          <p:cNvSpPr txBox="1"/>
          <p:nvPr/>
        </p:nvSpPr>
        <p:spPr>
          <a:xfrm>
            <a:off x="2139227" y="330927"/>
            <a:ext cx="7744264"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000" b="0" i="0" u="none" strike="noStrike" kern="0" cap="none" spc="0" normalizeH="0" baseline="0" noProof="0" dirty="0">
                <a:ln>
                  <a:noFill/>
                </a:ln>
                <a:solidFill>
                  <a:srgbClr val="3E3E3E"/>
                </a:solidFill>
                <a:effectLst/>
                <a:uLnTx/>
                <a:uFillTx/>
                <a:latin typeface="KyivType Sans2" pitchFamily="2" charset="77"/>
              </a:rPr>
              <a:t>Intensive</a:t>
            </a:r>
          </a:p>
        </p:txBody>
      </p:sp>
    </p:spTree>
    <p:extLst>
      <p:ext uri="{BB962C8B-B14F-4D97-AF65-F5344CB8AC3E}">
        <p14:creationId xmlns:p14="http://schemas.microsoft.com/office/powerpoint/2010/main" val="553361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016D98C-4F1D-18A6-0ABC-38A823253C7E}"/>
              </a:ext>
            </a:extLst>
          </p:cNvPr>
          <p:cNvSpPr txBox="1"/>
          <p:nvPr/>
        </p:nvSpPr>
        <p:spPr>
          <a:xfrm>
            <a:off x="2654085" y="990600"/>
            <a:ext cx="688383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Focus on melanogenesis</a:t>
            </a:r>
          </a:p>
        </p:txBody>
      </p:sp>
      <p:sp>
        <p:nvSpPr>
          <p:cNvPr id="9" name="ZoneTexte 8">
            <a:extLst>
              <a:ext uri="{FF2B5EF4-FFF2-40B4-BE49-F238E27FC236}">
                <a16:creationId xmlns:a16="http://schemas.microsoft.com/office/drawing/2014/main" id="{6032EFBD-E99F-D55E-F34A-F3C5A67A8745}"/>
              </a:ext>
            </a:extLst>
          </p:cNvPr>
          <p:cNvSpPr txBox="1"/>
          <p:nvPr/>
        </p:nvSpPr>
        <p:spPr>
          <a:xfrm>
            <a:off x="2139227" y="330927"/>
            <a:ext cx="7744264" cy="584775"/>
          </a:xfrm>
          <a:prstGeom prst="rect">
            <a:avLst/>
          </a:prstGeom>
          <a:noFill/>
        </p:spPr>
        <p:txBody>
          <a:bodyPr wrap="square">
            <a:spAutoFit/>
          </a:bodyPr>
          <a:lstStyle>
            <a:defPPr>
              <a:defRPr lang="fr-FR"/>
            </a:defPPr>
            <a:lvl1pPr marR="0" lvl="0" indent="0" algn="ctr" fontAlgn="auto">
              <a:lnSpc>
                <a:spcPct val="100000"/>
              </a:lnSpc>
              <a:spcBef>
                <a:spcPts val="0"/>
              </a:spcBef>
              <a:spcAft>
                <a:spcPts val="0"/>
              </a:spcAft>
              <a:buClrTx/>
              <a:buSzTx/>
              <a:buFontTx/>
              <a:buNone/>
              <a:tabLst/>
              <a:defRPr kumimoji="0" sz="2400" b="0" i="0" u="none" strike="noStrike" kern="0" cap="none" spc="0" normalizeH="0" baseline="0">
                <a:ln>
                  <a:noFill/>
                </a:ln>
                <a:solidFill>
                  <a:srgbClr val="3E3E3E"/>
                </a:solidFill>
                <a:effectLst/>
                <a:uLnTx/>
                <a:uFillTx/>
                <a:latin typeface="KyivType Sans2" pitchFamily="2" charset="77"/>
              </a:defRPr>
            </a:lvl1pPr>
          </a:lstStyle>
          <a:p>
            <a:r>
              <a:rPr lang="fr-FR" dirty="0"/>
              <a:t>SERUM C20</a:t>
            </a:r>
          </a:p>
        </p:txBody>
      </p:sp>
      <p:sp>
        <p:nvSpPr>
          <p:cNvPr id="11" name="ZoneTexte 10">
            <a:extLst>
              <a:ext uri="{FF2B5EF4-FFF2-40B4-BE49-F238E27FC236}">
                <a16:creationId xmlns:a16="http://schemas.microsoft.com/office/drawing/2014/main" id="{69C7DA46-1B8C-C55D-7037-CE4301545B69}"/>
              </a:ext>
            </a:extLst>
          </p:cNvPr>
          <p:cNvSpPr txBox="1"/>
          <p:nvPr/>
        </p:nvSpPr>
        <p:spPr>
          <a:xfrm>
            <a:off x="914915" y="1726697"/>
            <a:ext cx="10362170" cy="1323439"/>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Melanogenesis is the complex process by which pigmentary melanin is produced in melanosomes by melanocytes.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There are 2 types of melanin:</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Eumelanin</a:t>
            </a:r>
            <a:r>
              <a:rPr kumimoji="0" lang="fr-FR" sz="1600"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 Large black-brown pigments responsible for dark skin tones.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Pheomelanin</a:t>
            </a:r>
            <a:r>
              <a:rPr kumimoji="0" lang="fr-FR" sz="1600" b="0" i="0" u="none" strike="noStrike" kern="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rPr>
              <a:t>: Small yellow-orange pigments responsible for light colours.</a:t>
            </a:r>
            <a:endPar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p:txBody>
      </p:sp>
      <p:sp>
        <p:nvSpPr>
          <p:cNvPr id="13" name="ZoneTexte 12">
            <a:extLst>
              <a:ext uri="{FF2B5EF4-FFF2-40B4-BE49-F238E27FC236}">
                <a16:creationId xmlns:a16="http://schemas.microsoft.com/office/drawing/2014/main" id="{138A6632-D13E-8244-A833-4560E56F5D7D}"/>
              </a:ext>
            </a:extLst>
          </p:cNvPr>
          <p:cNvSpPr txBox="1"/>
          <p:nvPr/>
        </p:nvSpPr>
        <p:spPr>
          <a:xfrm>
            <a:off x="914915" y="3719868"/>
            <a:ext cx="4804601" cy="18466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This process can be derailed by the influence of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a number of factors:</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UV exposure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Hormonal changes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Skin ageing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ysClr val="windowText" lastClr="000000"/>
              </a:solidFill>
              <a:effectLst/>
              <a:uLnTx/>
              <a:uFillTx/>
            </a:endParaRPr>
          </a:p>
        </p:txBody>
      </p:sp>
      <p:sp>
        <p:nvSpPr>
          <p:cNvPr id="2" name="AutoShape 2">
            <a:extLst>
              <a:ext uri="{FF2B5EF4-FFF2-40B4-BE49-F238E27FC236}">
                <a16:creationId xmlns:a16="http://schemas.microsoft.com/office/drawing/2014/main" id="{D315C30E-3327-4763-5701-4A7B359F0609}"/>
              </a:ext>
            </a:extLst>
          </p:cNvPr>
          <p:cNvSpPr>
            <a:spLocks noChangeAspect="1" noChangeArrowheads="1"/>
          </p:cNvSpPr>
          <p:nvPr/>
        </p:nvSpPr>
        <p:spPr bwMode="auto">
          <a:xfrm>
            <a:off x="-3710752" y="2066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pic>
        <p:nvPicPr>
          <p:cNvPr id="10" name="Image 9" descr="Une image contenant art, main, harpe&#10;&#10;Description générée automatiquement">
            <a:extLst>
              <a:ext uri="{FF2B5EF4-FFF2-40B4-BE49-F238E27FC236}">
                <a16:creationId xmlns:a16="http://schemas.microsoft.com/office/drawing/2014/main" id="{A0C02011-138E-41BC-773D-F9D97056D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773" y="2752725"/>
            <a:ext cx="4504049" cy="4105275"/>
          </a:xfrm>
          <a:prstGeom prst="rect">
            <a:avLst/>
          </a:prstGeom>
        </p:spPr>
      </p:pic>
      <p:sp>
        <p:nvSpPr>
          <p:cNvPr id="14" name="ZoneTexte 13">
            <a:extLst>
              <a:ext uri="{FF2B5EF4-FFF2-40B4-BE49-F238E27FC236}">
                <a16:creationId xmlns:a16="http://schemas.microsoft.com/office/drawing/2014/main" id="{2FD89E1A-ACAD-347A-05AC-9F3290AA071B}"/>
              </a:ext>
            </a:extLst>
          </p:cNvPr>
          <p:cNvSpPr txBox="1"/>
          <p:nvPr/>
        </p:nvSpPr>
        <p:spPr>
          <a:xfrm>
            <a:off x="10536098" y="5289528"/>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Core</a:t>
            </a:r>
          </a:p>
        </p:txBody>
      </p:sp>
      <p:sp>
        <p:nvSpPr>
          <p:cNvPr id="15" name="ZoneTexte 14">
            <a:extLst>
              <a:ext uri="{FF2B5EF4-FFF2-40B4-BE49-F238E27FC236}">
                <a16:creationId xmlns:a16="http://schemas.microsoft.com/office/drawing/2014/main" id="{038E65FC-EFB7-0E8E-5FCE-D9DEE2FA20E7}"/>
              </a:ext>
            </a:extLst>
          </p:cNvPr>
          <p:cNvSpPr txBox="1"/>
          <p:nvPr/>
        </p:nvSpPr>
        <p:spPr>
          <a:xfrm>
            <a:off x="7973073" y="6124808"/>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Mitochondria</a:t>
            </a:r>
          </a:p>
        </p:txBody>
      </p:sp>
      <p:sp>
        <p:nvSpPr>
          <p:cNvPr id="16" name="ZoneTexte 15">
            <a:extLst>
              <a:ext uri="{FF2B5EF4-FFF2-40B4-BE49-F238E27FC236}">
                <a16:creationId xmlns:a16="http://schemas.microsoft.com/office/drawing/2014/main" id="{1616D734-2BC5-C0C2-B888-2A99EEFEA13E}"/>
              </a:ext>
            </a:extLst>
          </p:cNvPr>
          <p:cNvSpPr txBox="1"/>
          <p:nvPr/>
        </p:nvSpPr>
        <p:spPr>
          <a:xfrm>
            <a:off x="10439400" y="5873843"/>
            <a:ext cx="17526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Endoplasmic reticulum</a:t>
            </a:r>
          </a:p>
        </p:txBody>
      </p:sp>
      <p:sp>
        <p:nvSpPr>
          <p:cNvPr id="17" name="ZoneTexte 16">
            <a:extLst>
              <a:ext uri="{FF2B5EF4-FFF2-40B4-BE49-F238E27FC236}">
                <a16:creationId xmlns:a16="http://schemas.microsoft.com/office/drawing/2014/main" id="{C33662C0-BDF7-90B7-C67F-411C13EEA2FE}"/>
              </a:ext>
            </a:extLst>
          </p:cNvPr>
          <p:cNvSpPr txBox="1"/>
          <p:nvPr/>
        </p:nvSpPr>
        <p:spPr>
          <a:xfrm>
            <a:off x="7429767" y="5686408"/>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Golgi apparatus</a:t>
            </a:r>
          </a:p>
        </p:txBody>
      </p:sp>
      <p:sp>
        <p:nvSpPr>
          <p:cNvPr id="18" name="ZoneTexte 17">
            <a:extLst>
              <a:ext uri="{FF2B5EF4-FFF2-40B4-BE49-F238E27FC236}">
                <a16:creationId xmlns:a16="http://schemas.microsoft.com/office/drawing/2014/main" id="{6A6164A1-47BB-194C-9692-8C7DD300A6A8}"/>
              </a:ext>
            </a:extLst>
          </p:cNvPr>
          <p:cNvSpPr txBox="1"/>
          <p:nvPr/>
        </p:nvSpPr>
        <p:spPr>
          <a:xfrm>
            <a:off x="7321773" y="5186920"/>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Melanosome</a:t>
            </a:r>
          </a:p>
        </p:txBody>
      </p:sp>
      <p:sp>
        <p:nvSpPr>
          <p:cNvPr id="19" name="ZoneTexte 18">
            <a:extLst>
              <a:ext uri="{FF2B5EF4-FFF2-40B4-BE49-F238E27FC236}">
                <a16:creationId xmlns:a16="http://schemas.microsoft.com/office/drawing/2014/main" id="{AE6003D1-3881-72D4-0AE8-393DC498D57E}"/>
              </a:ext>
            </a:extLst>
          </p:cNvPr>
          <p:cNvSpPr txBox="1"/>
          <p:nvPr/>
        </p:nvSpPr>
        <p:spPr>
          <a:xfrm>
            <a:off x="10073222" y="3594497"/>
            <a:ext cx="17526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Dendrites</a:t>
            </a:r>
          </a:p>
        </p:txBody>
      </p:sp>
      <p:sp>
        <p:nvSpPr>
          <p:cNvPr id="20" name="ZoneTexte 19">
            <a:extLst>
              <a:ext uri="{FF2B5EF4-FFF2-40B4-BE49-F238E27FC236}">
                <a16:creationId xmlns:a16="http://schemas.microsoft.com/office/drawing/2014/main" id="{55F290BF-E0D2-BAC7-2615-E26DA1D5DF79}"/>
              </a:ext>
            </a:extLst>
          </p:cNvPr>
          <p:cNvSpPr txBox="1"/>
          <p:nvPr/>
        </p:nvSpPr>
        <p:spPr>
          <a:xfrm>
            <a:off x="6230675" y="3948266"/>
            <a:ext cx="218219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Melanosome transfer to keratinocytes</a:t>
            </a:r>
          </a:p>
        </p:txBody>
      </p:sp>
      <p:cxnSp>
        <p:nvCxnSpPr>
          <p:cNvPr id="22" name="Connecteur droit avec flèche 21">
            <a:extLst>
              <a:ext uri="{FF2B5EF4-FFF2-40B4-BE49-F238E27FC236}">
                <a16:creationId xmlns:a16="http://schemas.microsoft.com/office/drawing/2014/main" id="{BE931176-D959-FCDB-36F0-E2507263D161}"/>
              </a:ext>
            </a:extLst>
          </p:cNvPr>
          <p:cNvCxnSpPr/>
          <p:nvPr/>
        </p:nvCxnSpPr>
        <p:spPr>
          <a:xfrm flipH="1" flipV="1">
            <a:off x="7543800" y="4495800"/>
            <a:ext cx="152400"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32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31CC0F-AF12-7827-F80D-6754E5614F87}"/>
              </a:ext>
            </a:extLst>
          </p:cNvPr>
          <p:cNvSpPr/>
          <p:nvPr/>
        </p:nvSpPr>
        <p:spPr>
          <a:xfrm>
            <a:off x="6724650" y="136079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20% STABLE VITAMIN C</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a:t>
            </a: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aging</a:t>
            </a: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 radiance, unifying</a:t>
            </a:r>
          </a:p>
        </p:txBody>
      </p:sp>
      <p:sp>
        <p:nvSpPr>
          <p:cNvPr id="4" name="Rectangle 3">
            <a:extLst>
              <a:ext uri="{FF2B5EF4-FFF2-40B4-BE49-F238E27FC236}">
                <a16:creationId xmlns:a16="http://schemas.microsoft.com/office/drawing/2014/main" id="{6C9A40FC-2220-B562-666C-399AE498D49E}"/>
              </a:ext>
            </a:extLst>
          </p:cNvPr>
          <p:cNvSpPr/>
          <p:nvPr/>
        </p:nvSpPr>
        <p:spPr>
          <a:xfrm>
            <a:off x="6724650" y="2277890"/>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NATIVE TURMERIC CELLS</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a:t>
            </a: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aging</a:t>
            </a: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 </a:t>
            </a: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antioxidant</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5" name="Rectangle 4">
            <a:extLst>
              <a:ext uri="{FF2B5EF4-FFF2-40B4-BE49-F238E27FC236}">
                <a16:creationId xmlns:a16="http://schemas.microsoft.com/office/drawing/2014/main" id="{8612A1B9-B1D1-3DFC-F142-A02456388C74}"/>
              </a:ext>
            </a:extLst>
          </p:cNvPr>
          <p:cNvSpPr/>
          <p:nvPr/>
        </p:nvSpPr>
        <p:spPr>
          <a:xfrm>
            <a:off x="6724650" y="3194352"/>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NATIVE POMEGRANATE CELLS</a:t>
            </a:r>
          </a:p>
          <a:p>
            <a:pPr marL="88900" marR="0" lvl="0" algn="just" defTabSz="914400" eaLnBrk="1" fontAlgn="auto" latinLnBrk="0" hangingPunct="1">
              <a:lnSpc>
                <a:spcPct val="100000"/>
              </a:lnSpc>
              <a:spcBef>
                <a:spcPts val="0"/>
              </a:spcBef>
              <a:spcAft>
                <a:spcPts val="0"/>
              </a:spcAft>
              <a:buClrTx/>
              <a:buSzTx/>
              <a:tabLst/>
              <a:defRPr/>
            </a:pPr>
            <a:r>
              <a:rPr lang="fr-FR" sz="1600" kern="0" dirty="0">
                <a:solidFill>
                  <a:srgbClr val="565655"/>
                </a:solidFill>
                <a:latin typeface="Roboto Light" panose="02000000000000000000" pitchFamily="2" charset="0"/>
                <a:ea typeface="Roboto Light" panose="02000000000000000000" pitchFamily="2" charset="0"/>
              </a:rPr>
              <a:t>Radiance, anti-</a:t>
            </a:r>
            <a:r>
              <a:rPr lang="fr-FR" sz="1600" kern="0" dirty="0" err="1">
                <a:solidFill>
                  <a:srgbClr val="565655"/>
                </a:solidFill>
                <a:latin typeface="Roboto Light" panose="02000000000000000000" pitchFamily="2" charset="0"/>
                <a:ea typeface="Roboto Light" panose="02000000000000000000" pitchFamily="2" charset="0"/>
              </a:rPr>
              <a:t>dark</a:t>
            </a:r>
            <a:r>
              <a:rPr lang="fr-FR" sz="1600" kern="0" dirty="0">
                <a:solidFill>
                  <a:srgbClr val="565655"/>
                </a:solidFill>
                <a:latin typeface="Roboto Light" panose="02000000000000000000" pitchFamily="2" charset="0"/>
                <a:ea typeface="Roboto Light" panose="02000000000000000000" pitchFamily="2" charset="0"/>
              </a:rPr>
              <a:t> spot</a:t>
            </a:r>
          </a:p>
          <a:p>
            <a:pPr marL="8890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6" name="ZoneTexte 5">
            <a:extLst>
              <a:ext uri="{FF2B5EF4-FFF2-40B4-BE49-F238E27FC236}">
                <a16:creationId xmlns:a16="http://schemas.microsoft.com/office/drawing/2014/main" id="{3E6792B7-94BC-D922-2288-4FC7B189349D}"/>
              </a:ext>
            </a:extLst>
          </p:cNvPr>
          <p:cNvSpPr txBox="1"/>
          <p:nvPr/>
        </p:nvSpPr>
        <p:spPr>
          <a:xfrm>
            <a:off x="2450667" y="363876"/>
            <a:ext cx="729066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SERUM C20</a:t>
            </a:r>
          </a:p>
        </p:txBody>
      </p:sp>
      <p:sp>
        <p:nvSpPr>
          <p:cNvPr id="7" name="Rectangle 6">
            <a:extLst>
              <a:ext uri="{FF2B5EF4-FFF2-40B4-BE49-F238E27FC236}">
                <a16:creationId xmlns:a16="http://schemas.microsoft.com/office/drawing/2014/main" id="{6269D686-3C19-26D8-B97F-88C279EF3187}"/>
              </a:ext>
            </a:extLst>
          </p:cNvPr>
          <p:cNvSpPr/>
          <p:nvPr/>
        </p:nvSpPr>
        <p:spPr>
          <a:xfrm>
            <a:off x="3798487" y="909738"/>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Anti-</a:t>
            </a:r>
            <a:r>
              <a:rPr kumimoji="0" lang="fr-FR" sz="1500" b="0" i="0" u="none" strike="noStrike" kern="1200" cap="none" spc="0" normalizeH="0" baseline="0" noProof="0" dirty="0" err="1">
                <a:ln>
                  <a:noFill/>
                </a:ln>
                <a:solidFill>
                  <a:prstClr val="black"/>
                </a:solidFill>
                <a:effectLst/>
                <a:uLnTx/>
                <a:uFillTx/>
                <a:latin typeface="Roboto Light" panose="02000000000000000000" pitchFamily="2" charset="0"/>
                <a:ea typeface="Roboto Light" panose="02000000000000000000" pitchFamily="2" charset="0"/>
              </a:rPr>
              <a:t>aging</a:t>
            </a: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 radiance, unifying.</a:t>
            </a:r>
          </a:p>
        </p:txBody>
      </p:sp>
      <p:sp>
        <p:nvSpPr>
          <p:cNvPr id="8" name="Rectangle 7">
            <a:extLst>
              <a:ext uri="{FF2B5EF4-FFF2-40B4-BE49-F238E27FC236}">
                <a16:creationId xmlns:a16="http://schemas.microsoft.com/office/drawing/2014/main" id="{BA65A558-1C32-941F-7DF3-5716E41C92BF}"/>
              </a:ext>
            </a:extLst>
          </p:cNvPr>
          <p:cNvSpPr/>
          <p:nvPr/>
        </p:nvSpPr>
        <p:spPr>
          <a:xfrm>
            <a:off x="6724650" y="4110814"/>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ORGANIC APRICOT OIL</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Comfort</a:t>
            </a: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 radiance</a:t>
            </a:r>
          </a:p>
        </p:txBody>
      </p:sp>
      <p:pic>
        <p:nvPicPr>
          <p:cNvPr id="14" name="Image 13" descr="Une image contenant texte, Solution, Produits de beauté, Solvant&#10;&#10;Description générée automatiquement">
            <a:extLst>
              <a:ext uri="{FF2B5EF4-FFF2-40B4-BE49-F238E27FC236}">
                <a16:creationId xmlns:a16="http://schemas.microsoft.com/office/drawing/2014/main" id="{22B5DAB4-3931-C656-87C6-E89B6BC7F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126463"/>
            <a:ext cx="3505200" cy="4382012"/>
          </a:xfrm>
          <a:prstGeom prst="rect">
            <a:avLst/>
          </a:prstGeom>
        </p:spPr>
      </p:pic>
      <p:pic>
        <p:nvPicPr>
          <p:cNvPr id="16" name="Image 15" descr="Une image contenant bouteille, nuit&#10;&#10;Description générée automatiquement avec une confiance moyenne">
            <a:extLst>
              <a:ext uri="{FF2B5EF4-FFF2-40B4-BE49-F238E27FC236}">
                <a16:creationId xmlns:a16="http://schemas.microsoft.com/office/drawing/2014/main" id="{246E6EBE-5CC1-16FE-628D-3F0FA4A77CCC}"/>
              </a:ext>
            </a:extLst>
          </p:cNvPr>
          <p:cNvPicPr>
            <a:picLocks noChangeAspect="1"/>
          </p:cNvPicPr>
          <p:nvPr/>
        </p:nvPicPr>
        <p:blipFill>
          <a:blip r:embed="rId4" cstate="print">
            <a:extLst>
              <a:ext uri="{28A0092B-C50C-407E-A947-70E740481C1C}">
                <a14:useLocalDpi xmlns:a14="http://schemas.microsoft.com/office/drawing/2010/main" val="0"/>
              </a:ext>
            </a:extLst>
          </a:blip>
          <a:srcRect l="38807"/>
          <a:stretch/>
        </p:blipFill>
        <p:spPr>
          <a:xfrm>
            <a:off x="3026706" y="1313848"/>
            <a:ext cx="2042642" cy="4172552"/>
          </a:xfrm>
          <a:prstGeom prst="rect">
            <a:avLst/>
          </a:prstGeom>
        </p:spPr>
      </p:pic>
      <p:sp>
        <p:nvSpPr>
          <p:cNvPr id="17" name="ZoneTexte 16">
            <a:extLst>
              <a:ext uri="{FF2B5EF4-FFF2-40B4-BE49-F238E27FC236}">
                <a16:creationId xmlns:a16="http://schemas.microsoft.com/office/drawing/2014/main" id="{4F2BB51C-69CF-F4E8-23BC-5263D89F71F0}"/>
              </a:ext>
            </a:extLst>
          </p:cNvPr>
          <p:cNvSpPr txBox="1"/>
          <p:nvPr/>
        </p:nvSpPr>
        <p:spPr>
          <a:xfrm>
            <a:off x="46335" y="5948262"/>
            <a:ext cx="4808664" cy="830997"/>
          </a:xfrm>
          <a:prstGeom prst="rect">
            <a:avLst/>
          </a:prstGeom>
          <a:solidFill>
            <a:srgbClr val="D5D1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The Yon-Ka Plus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Ideal from the first rays of sunshine, under sun care products for </a:t>
            </a:r>
            <a:r>
              <a:rPr kumimoji="0" lang="fr-FR" sz="1600" b="0" i="1" u="none" strike="noStrike" kern="1200" cap="none" spc="0" normalizeH="0" baseline="0" noProof="0" dirty="0" err="1">
                <a:ln>
                  <a:noFill/>
                </a:ln>
                <a:solidFill>
                  <a:prstClr val="black"/>
                </a:solidFill>
                <a:effectLst/>
                <a:uLnTx/>
                <a:uFillTx/>
                <a:latin typeface="Roboto Light" panose="02000000000000000000" pitchFamily="2" charset="0"/>
                <a:ea typeface="Roboto Light" panose="02000000000000000000" pitchFamily="2" charset="0"/>
              </a:rPr>
              <a:t>enhanced</a:t>
            </a:r>
            <a:r>
              <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 </a:t>
            </a:r>
            <a:r>
              <a:rPr kumimoji="0" lang="fr-FR" sz="1600" b="0" i="1" u="none" strike="noStrike" kern="1200" cap="none" spc="0" normalizeH="0" baseline="0" noProof="0" dirty="0" err="1">
                <a:ln>
                  <a:noFill/>
                </a:ln>
                <a:solidFill>
                  <a:prstClr val="black"/>
                </a:solidFill>
                <a:effectLst/>
                <a:uLnTx/>
                <a:uFillTx/>
                <a:latin typeface="Roboto Light" panose="02000000000000000000" pitchFamily="2" charset="0"/>
                <a:ea typeface="Roboto Light" panose="02000000000000000000" pitchFamily="2" charset="0"/>
              </a:rPr>
              <a:t>antioxidant</a:t>
            </a:r>
            <a:r>
              <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 protection</a:t>
            </a:r>
          </a:p>
        </p:txBody>
      </p:sp>
      <p:pic>
        <p:nvPicPr>
          <p:cNvPr id="10" name="Image 9" descr="Une image contenant fruit, nourriture, Aliments naturels, pêche&#10;&#10;Description générée automatiquement">
            <a:extLst>
              <a:ext uri="{FF2B5EF4-FFF2-40B4-BE49-F238E27FC236}">
                <a16:creationId xmlns:a16="http://schemas.microsoft.com/office/drawing/2014/main" id="{71E70C07-FD0A-E118-587C-DD02F539F6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7" y="4310828"/>
            <a:ext cx="373507" cy="330927"/>
          </a:xfrm>
          <a:prstGeom prst="rect">
            <a:avLst/>
          </a:prstGeom>
        </p:spPr>
      </p:pic>
      <p:pic>
        <p:nvPicPr>
          <p:cNvPr id="11" name="Image 10" descr="Une image contenant art, noir et blanc, monochrome&#10;&#10;Description générée automatiquement">
            <a:extLst>
              <a:ext uri="{FF2B5EF4-FFF2-40B4-BE49-F238E27FC236}">
                <a16:creationId xmlns:a16="http://schemas.microsoft.com/office/drawing/2014/main" id="{9C4CA726-BD4A-B1DE-DEC3-8991BC428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4800" y="6027181"/>
            <a:ext cx="531946" cy="564061"/>
          </a:xfrm>
          <a:prstGeom prst="rect">
            <a:avLst/>
          </a:prstGeom>
        </p:spPr>
      </p:pic>
      <p:pic>
        <p:nvPicPr>
          <p:cNvPr id="19" name="Image 18" descr="Une image contenant art, Graphique, symbole, conception&#10;&#10;Description générée automatiquement">
            <a:extLst>
              <a:ext uri="{FF2B5EF4-FFF2-40B4-BE49-F238E27FC236}">
                <a16:creationId xmlns:a16="http://schemas.microsoft.com/office/drawing/2014/main" id="{195CA06D-5028-DA29-8063-7199E3EC9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7" y="1398329"/>
            <a:ext cx="387919" cy="533834"/>
          </a:xfrm>
          <a:prstGeom prst="rect">
            <a:avLst/>
          </a:prstGeom>
        </p:spPr>
      </p:pic>
      <p:pic>
        <p:nvPicPr>
          <p:cNvPr id="15" name="Image 14" descr="Une image contenant orange, nourriture, fruit&#10;&#10;Description générée automatiquement">
            <a:extLst>
              <a:ext uri="{FF2B5EF4-FFF2-40B4-BE49-F238E27FC236}">
                <a16:creationId xmlns:a16="http://schemas.microsoft.com/office/drawing/2014/main" id="{3FE39B55-117C-BB5D-7386-C7DE8DA612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0151" y="2375532"/>
            <a:ext cx="465198" cy="533834"/>
          </a:xfrm>
          <a:prstGeom prst="rect">
            <a:avLst/>
          </a:prstGeom>
        </p:spPr>
      </p:pic>
      <p:pic>
        <p:nvPicPr>
          <p:cNvPr id="20" name="Image 19" descr="Une image contenant fruit, grenadier commun&#10;&#10;Description générée automatiquement">
            <a:extLst>
              <a:ext uri="{FF2B5EF4-FFF2-40B4-BE49-F238E27FC236}">
                <a16:creationId xmlns:a16="http://schemas.microsoft.com/office/drawing/2014/main" id="{F61666AB-C4F5-7E99-0E04-A1E636607F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7272" y="3194353"/>
            <a:ext cx="730956" cy="730956"/>
          </a:xfrm>
          <a:prstGeom prst="rect">
            <a:avLst/>
          </a:prstGeom>
        </p:spPr>
      </p:pic>
      <p:sp>
        <p:nvSpPr>
          <p:cNvPr id="3" name="Rectangle 2">
            <a:extLst>
              <a:ext uri="{FF2B5EF4-FFF2-40B4-BE49-F238E27FC236}">
                <a16:creationId xmlns:a16="http://schemas.microsoft.com/office/drawing/2014/main" id="{4193BF96-22DF-0087-D591-E5094B80FFCB}"/>
              </a:ext>
            </a:extLst>
          </p:cNvPr>
          <p:cNvSpPr/>
          <p:nvPr/>
        </p:nvSpPr>
        <p:spPr>
          <a:xfrm>
            <a:off x="6724650" y="5943734"/>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QUINTESSENCE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Optimizes</a:t>
            </a: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 the power of the formula</a:t>
            </a:r>
          </a:p>
        </p:txBody>
      </p:sp>
      <p:sp>
        <p:nvSpPr>
          <p:cNvPr id="9" name="Rectangle 8">
            <a:extLst>
              <a:ext uri="{FF2B5EF4-FFF2-40B4-BE49-F238E27FC236}">
                <a16:creationId xmlns:a16="http://schemas.microsoft.com/office/drawing/2014/main" id="{C92A0279-9EEF-6726-67B2-632BF2A0F36F}"/>
              </a:ext>
            </a:extLst>
          </p:cNvPr>
          <p:cNvSpPr/>
          <p:nvPr/>
        </p:nvSpPr>
        <p:spPr>
          <a:xfrm>
            <a:off x="6724650" y="5027274"/>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SWEET</a:t>
            </a:r>
            <a:r>
              <a:rPr kumimoji="0" lang="fr-FR" sz="1600" b="1" i="0" u="none" strike="noStrike" kern="0" cap="none" spc="0" normalizeH="0" noProof="0" dirty="0">
                <a:ln>
                  <a:noFill/>
                </a:ln>
                <a:solidFill>
                  <a:srgbClr val="565655"/>
                </a:solidFill>
                <a:effectLst/>
                <a:uLnTx/>
                <a:uFillTx/>
                <a:latin typeface="Roboto Light" panose="02000000000000000000" pitchFamily="2" charset="0"/>
                <a:ea typeface="Roboto Light" panose="02000000000000000000" pitchFamily="2" charset="0"/>
                <a:cs typeface="+mn-cs"/>
              </a:rPr>
              <a:t> ORANGE E.O</a:t>
            </a:r>
            <a:endPar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Toning</a:t>
            </a: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 </a:t>
            </a:r>
            <a:r>
              <a:rPr kumimoji="0" lang="fr-FR" sz="16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energizing</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13" name="object 11">
            <a:extLst>
              <a:ext uri="{FF2B5EF4-FFF2-40B4-BE49-F238E27FC236}">
                <a16:creationId xmlns:a16="http://schemas.microsoft.com/office/drawing/2014/main" id="{DB2A1FF5-4625-97B8-5EF3-5424457C445E}"/>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40131" y1="83690" x2="40131" y2="83690"/>
                      </a14:backgroundRemoval>
                    </a14:imgEffect>
                  </a14:imgLayer>
                </a14:imgProps>
              </a:ext>
            </a:extLst>
          </a:blip>
          <a:stretch>
            <a:fillRect/>
          </a:stretch>
        </p:blipFill>
        <p:spPr>
          <a:xfrm>
            <a:off x="5985428" y="5106844"/>
            <a:ext cx="594643" cy="651387"/>
          </a:xfrm>
          <a:prstGeom prst="rect">
            <a:avLst/>
          </a:prstGeom>
        </p:spPr>
      </p:pic>
    </p:spTree>
    <p:extLst>
      <p:ext uri="{BB962C8B-B14F-4D97-AF65-F5344CB8AC3E}">
        <p14:creationId xmlns:p14="http://schemas.microsoft.com/office/powerpoint/2010/main" val="22219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17" grpId="0" animBg="1"/>
      <p:bldP spid="3"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1DA8F1-A656-B4A4-478E-78CE4F638409}"/>
              </a:ext>
            </a:extLst>
          </p:cNvPr>
          <p:cNvSpPr/>
          <p:nvPr/>
        </p:nvSpPr>
        <p:spPr>
          <a:xfrm>
            <a:off x="1214380" y="3604923"/>
            <a:ext cx="9884237" cy="2562226"/>
          </a:xfrm>
          <a:prstGeom prst="rect">
            <a:avLst/>
          </a:prstGeom>
          <a:solidFill>
            <a:srgbClr val="DCD7FA">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30E94AC6-5863-35E5-3170-653EC85DCB7C}"/>
              </a:ext>
            </a:extLst>
          </p:cNvPr>
          <p:cNvSpPr txBox="1"/>
          <p:nvPr/>
        </p:nvSpPr>
        <p:spPr>
          <a:xfrm>
            <a:off x="3039034" y="1113486"/>
            <a:ext cx="8059583" cy="239039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Vitamin C stabilised by Yon-Ka research: </a:t>
            </a:r>
            <a:r>
              <a:rPr kumimoji="0" lang="fr-FR" sz="1600" b="1" i="0" u="none" strike="noStrike" kern="1200" cap="none" spc="0" normalizeH="0" baseline="0" noProof="0" dirty="0" err="1">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ascorbyl </a:t>
            </a:r>
            <a:r>
              <a:rPr kumimoji="0" lang="fr-FR" sz="16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tetraisopalmitate</a:t>
            </a: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Developed from ultra-active </a:t>
            </a:r>
            <a:r>
              <a:rPr lang="fr-FR" sz="1600" b="1" dirty="0">
                <a:solidFill>
                  <a:srgbClr val="4A494B"/>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natural </a:t>
            </a: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vitamin C obtained by </a:t>
            </a:r>
            <a:r>
              <a:rPr kumimoji="0" lang="fr-FR" sz="16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bio-fermentation</a:t>
            </a: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This vitamin is combined with 4 isopalmitic acids, also obtained by bio-fermentation.</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6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Ultra-stable </a:t>
            </a: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against light, heat and air. Its power is guaranteed throughout its use.</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Non-acidic, so </a:t>
            </a:r>
            <a:r>
              <a:rPr kumimoji="0" lang="fr-FR" sz="16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better tolerated</a:t>
            </a: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Liposoluble for </a:t>
            </a:r>
            <a:r>
              <a:rPr kumimoji="0" lang="fr-FR" sz="16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optimised bio-assimilation </a:t>
            </a: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and </a:t>
            </a:r>
            <a:r>
              <a:rPr kumimoji="0" lang="fr-FR" sz="16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penetration</a:t>
            </a:r>
            <a:r>
              <a:rPr kumimoji="0" lang="fr-FR" sz="16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mn-cs"/>
              </a:rPr>
              <a:t>. </a:t>
            </a:r>
            <a:endPar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endParaRPr>
          </a:p>
        </p:txBody>
      </p:sp>
      <p:pic>
        <p:nvPicPr>
          <p:cNvPr id="5" name="Image 4" descr="Une image contenant art, Graphique, symbole, conception&#10;&#10;Description générée automatiquement">
            <a:extLst>
              <a:ext uri="{FF2B5EF4-FFF2-40B4-BE49-F238E27FC236}">
                <a16:creationId xmlns:a16="http://schemas.microsoft.com/office/drawing/2014/main" id="{8121BDCC-3C9D-97A4-8839-4F0605718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83" y="1158814"/>
            <a:ext cx="1152152" cy="1574899"/>
          </a:xfrm>
          <a:prstGeom prst="rect">
            <a:avLst/>
          </a:prstGeom>
        </p:spPr>
      </p:pic>
      <p:sp>
        <p:nvSpPr>
          <p:cNvPr id="2" name="Titre 2">
            <a:extLst>
              <a:ext uri="{FF2B5EF4-FFF2-40B4-BE49-F238E27FC236}">
                <a16:creationId xmlns:a16="http://schemas.microsoft.com/office/drawing/2014/main" id="{7F93869B-DC71-697B-43BD-9CE3B088D7BB}"/>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VITAMIN C STABLE</a:t>
            </a:r>
          </a:p>
        </p:txBody>
      </p:sp>
      <p:grpSp>
        <p:nvGrpSpPr>
          <p:cNvPr id="20" name="Groupe 19">
            <a:extLst>
              <a:ext uri="{FF2B5EF4-FFF2-40B4-BE49-F238E27FC236}">
                <a16:creationId xmlns:a16="http://schemas.microsoft.com/office/drawing/2014/main" id="{AC249B83-EB5A-45E4-AE04-74DC8B835215}"/>
              </a:ext>
            </a:extLst>
          </p:cNvPr>
          <p:cNvGrpSpPr/>
          <p:nvPr/>
        </p:nvGrpSpPr>
        <p:grpSpPr>
          <a:xfrm>
            <a:off x="1241585" y="3695139"/>
            <a:ext cx="9645232" cy="2562226"/>
            <a:chOff x="1909539" y="3887167"/>
            <a:chExt cx="8816691" cy="2795437"/>
          </a:xfrm>
        </p:grpSpPr>
        <p:sp>
          <p:nvSpPr>
            <p:cNvPr id="6" name="ZoneTexte 5">
              <a:extLst>
                <a:ext uri="{FF2B5EF4-FFF2-40B4-BE49-F238E27FC236}">
                  <a16:creationId xmlns:a16="http://schemas.microsoft.com/office/drawing/2014/main" id="{42D3841B-2F06-73B1-4E5C-F3C607F94E58}"/>
                </a:ext>
              </a:extLst>
            </p:cNvPr>
            <p:cNvSpPr txBox="1"/>
            <p:nvPr/>
          </p:nvSpPr>
          <p:spPr>
            <a:xfrm>
              <a:off x="8973630" y="5800065"/>
              <a:ext cx="1752600" cy="584775"/>
            </a:xfrm>
            <a:prstGeom prst="rect">
              <a:avLst/>
            </a:prstGeom>
            <a:solidFill>
              <a:schemeClr val="bg1">
                <a:alpha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A36F4B71-53DE-1EA0-6A64-D14B8C35A716}"/>
                </a:ext>
              </a:extLst>
            </p:cNvPr>
            <p:cNvSpPr txBox="1"/>
            <p:nvPr/>
          </p:nvSpPr>
          <p:spPr>
            <a:xfrm>
              <a:off x="8973630" y="3936534"/>
              <a:ext cx="1752600" cy="584775"/>
            </a:xfrm>
            <a:prstGeom prst="rect">
              <a:avLst/>
            </a:prstGeom>
            <a:solidFill>
              <a:schemeClr val="bg1">
                <a:alpha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p:txBody>
        </p:sp>
        <p:sp>
          <p:nvSpPr>
            <p:cNvPr id="9" name="ZoneTexte 8">
              <a:extLst>
                <a:ext uri="{FF2B5EF4-FFF2-40B4-BE49-F238E27FC236}">
                  <a16:creationId xmlns:a16="http://schemas.microsoft.com/office/drawing/2014/main" id="{B6998A0F-A968-A9FF-A8A7-47877A92D9EC}"/>
                </a:ext>
              </a:extLst>
            </p:cNvPr>
            <p:cNvSpPr txBox="1"/>
            <p:nvPr/>
          </p:nvSpPr>
          <p:spPr>
            <a:xfrm>
              <a:off x="1909539" y="3887167"/>
              <a:ext cx="4186461" cy="906633"/>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Neutralises free radicals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Combats cellular oxidative stress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Prevents </a:t>
              </a:r>
              <a:r>
                <a:rPr kumimoji="0" lang="fr-FR" sz="1600" b="0" i="0" u="none" strike="noStrike" kern="0" cap="none" spc="0" normalizeH="0" baseline="0" noProof="0" dirty="0" err="1">
                  <a:ln>
                    <a:noFill/>
                  </a:ln>
                  <a:solidFill>
                    <a:srgbClr val="4A494B"/>
                  </a:solidFill>
                  <a:effectLst/>
                  <a:uLnTx/>
                  <a:uFillTx/>
                  <a:latin typeface="Roboto Light" panose="02000000000000000000" pitchFamily="2" charset="0"/>
                  <a:ea typeface="Roboto Light" panose="02000000000000000000" pitchFamily="2" charset="0"/>
                </a:rPr>
                <a:t>premature</a:t>
              </a: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 </a:t>
              </a:r>
              <a:r>
                <a:rPr kumimoji="0" lang="fr-FR" sz="1600" b="0" i="0" u="none" strike="noStrike" kern="0" cap="none" spc="0" normalizeH="0" baseline="0" noProof="0" dirty="0" err="1">
                  <a:ln>
                    <a:noFill/>
                  </a:ln>
                  <a:solidFill>
                    <a:srgbClr val="4A494B"/>
                  </a:solidFill>
                  <a:effectLst/>
                  <a:uLnTx/>
                  <a:uFillTx/>
                  <a:latin typeface="Roboto Light" panose="02000000000000000000" pitchFamily="2" charset="0"/>
                  <a:ea typeface="Roboto Light" panose="02000000000000000000" pitchFamily="2" charset="0"/>
                </a:rPr>
                <a:t>aging</a:t>
              </a:r>
              <a:endPar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endParaRPr>
            </a:p>
          </p:txBody>
        </p:sp>
        <p:sp>
          <p:nvSpPr>
            <p:cNvPr id="10" name="ZoneTexte 9">
              <a:extLst>
                <a:ext uri="{FF2B5EF4-FFF2-40B4-BE49-F238E27FC236}">
                  <a16:creationId xmlns:a16="http://schemas.microsoft.com/office/drawing/2014/main" id="{2198BA76-0FFD-6728-0B2F-884AF680F0F4}"/>
                </a:ext>
              </a:extLst>
            </p:cNvPr>
            <p:cNvSpPr txBox="1"/>
            <p:nvPr/>
          </p:nvSpPr>
          <p:spPr>
            <a:xfrm>
              <a:off x="1952017" y="5017181"/>
              <a:ext cx="4143983" cy="33855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Inhibits melanin production</a:t>
              </a:r>
            </a:p>
          </p:txBody>
        </p:sp>
        <p:sp>
          <p:nvSpPr>
            <p:cNvPr id="11" name="ZoneTexte 10">
              <a:extLst>
                <a:ext uri="{FF2B5EF4-FFF2-40B4-BE49-F238E27FC236}">
                  <a16:creationId xmlns:a16="http://schemas.microsoft.com/office/drawing/2014/main" id="{8C13D42A-7833-15AF-ADCE-0717F7068230}"/>
                </a:ext>
              </a:extLst>
            </p:cNvPr>
            <p:cNvSpPr txBox="1"/>
            <p:nvPr/>
          </p:nvSpPr>
          <p:spPr>
            <a:xfrm>
              <a:off x="1952017" y="5851607"/>
              <a:ext cx="4143983" cy="83099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Contributes to the production and synthesis of collagen, for firmer, smoother skin</a:t>
              </a:r>
            </a:p>
          </p:txBody>
        </p:sp>
        <p:cxnSp>
          <p:nvCxnSpPr>
            <p:cNvPr id="13" name="Connecteur droit avec flèche 12">
              <a:extLst>
                <a:ext uri="{FF2B5EF4-FFF2-40B4-BE49-F238E27FC236}">
                  <a16:creationId xmlns:a16="http://schemas.microsoft.com/office/drawing/2014/main" id="{F5806CDD-52ED-9D78-7FD4-378EB14A7DB3}"/>
                </a:ext>
              </a:extLst>
            </p:cNvPr>
            <p:cNvCxnSpPr>
              <a:cxnSpLocks/>
            </p:cNvCxnSpPr>
            <p:nvPr/>
          </p:nvCxnSpPr>
          <p:spPr>
            <a:xfrm>
              <a:off x="6638913" y="4261126"/>
              <a:ext cx="115841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2696C898-BECE-3874-99FE-11E968DB2CCA}"/>
                </a:ext>
              </a:extLst>
            </p:cNvPr>
            <p:cNvCxnSpPr>
              <a:cxnSpLocks/>
            </p:cNvCxnSpPr>
            <p:nvPr/>
          </p:nvCxnSpPr>
          <p:spPr>
            <a:xfrm>
              <a:off x="6681392" y="5139519"/>
              <a:ext cx="115841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484E1B63-ACB0-ACDC-E5F8-8F44CDF7918C}"/>
                </a:ext>
              </a:extLst>
            </p:cNvPr>
            <p:cNvCxnSpPr>
              <a:cxnSpLocks/>
            </p:cNvCxnSpPr>
            <p:nvPr/>
          </p:nvCxnSpPr>
          <p:spPr>
            <a:xfrm>
              <a:off x="6681392" y="6092453"/>
              <a:ext cx="115841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19C8CEB9-7873-7AA4-3A95-AE51ECF547FD}"/>
                </a:ext>
              </a:extLst>
            </p:cNvPr>
            <p:cNvSpPr txBox="1"/>
            <p:nvPr/>
          </p:nvSpPr>
          <p:spPr>
            <a:xfrm>
              <a:off x="9193107" y="4059644"/>
              <a:ext cx="1313645" cy="369369"/>
            </a:xfrm>
            <a:prstGeom prst="rect">
              <a:avLst/>
            </a:prstGeom>
            <a:noFill/>
          </p:spPr>
          <p:txBody>
            <a:bodyPr wrap="square" rtlCol="0">
              <a:spAutoFit/>
            </a:bodyPr>
            <a:lstStyle/>
            <a:p>
              <a:r>
                <a:rPr lang="fr-FR" sz="1600" dirty="0" err="1">
                  <a:latin typeface="Roboto Light" panose="02000000000000000000" pitchFamily="2" charset="0"/>
                  <a:ea typeface="Roboto Light" panose="02000000000000000000" pitchFamily="2" charset="0"/>
                </a:rPr>
                <a:t>Antioxidant</a:t>
              </a:r>
              <a:endParaRPr lang="fr-FR" sz="1600" dirty="0">
                <a:latin typeface="Roboto Light" panose="02000000000000000000" pitchFamily="2" charset="0"/>
                <a:ea typeface="Roboto Light" panose="02000000000000000000" pitchFamily="2" charset="0"/>
              </a:endParaRPr>
            </a:p>
          </p:txBody>
        </p:sp>
        <p:sp>
          <p:nvSpPr>
            <p:cNvPr id="17" name="ZoneTexte 16">
              <a:extLst>
                <a:ext uri="{FF2B5EF4-FFF2-40B4-BE49-F238E27FC236}">
                  <a16:creationId xmlns:a16="http://schemas.microsoft.com/office/drawing/2014/main" id="{30252F7C-4CF8-C5A1-4C00-7228D107FC84}"/>
                </a:ext>
              </a:extLst>
            </p:cNvPr>
            <p:cNvSpPr txBox="1"/>
            <p:nvPr/>
          </p:nvSpPr>
          <p:spPr>
            <a:xfrm>
              <a:off x="8973630" y="4847131"/>
              <a:ext cx="1752600" cy="584775"/>
            </a:xfrm>
            <a:prstGeom prst="rect">
              <a:avLst/>
            </a:prstGeom>
            <a:solidFill>
              <a:schemeClr val="bg1">
                <a:alpha val="5000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4A494B"/>
                </a:solidFill>
                <a:effectLst/>
                <a:highlight>
                  <a:srgbClr val="FFFFFF"/>
                </a:highlight>
                <a:uLnTx/>
                <a:uFillTx/>
                <a:latin typeface="Roboto Light" panose="02000000000000000000" pitchFamily="2" charset="0"/>
                <a:ea typeface="Roboto Light" panose="02000000000000000000" pitchFamily="2" charset="0"/>
              </a:endParaRPr>
            </a:p>
          </p:txBody>
        </p:sp>
        <p:sp>
          <p:nvSpPr>
            <p:cNvPr id="18" name="ZoneTexte 17">
              <a:extLst>
                <a:ext uri="{FF2B5EF4-FFF2-40B4-BE49-F238E27FC236}">
                  <a16:creationId xmlns:a16="http://schemas.microsoft.com/office/drawing/2014/main" id="{DC8B9D38-588D-77E0-AB90-EAF90C7CFAC8}"/>
                </a:ext>
              </a:extLst>
            </p:cNvPr>
            <p:cNvSpPr txBox="1"/>
            <p:nvPr/>
          </p:nvSpPr>
          <p:spPr>
            <a:xfrm>
              <a:off x="9235586" y="4970241"/>
              <a:ext cx="1313645" cy="369369"/>
            </a:xfrm>
            <a:prstGeom prst="rect">
              <a:avLst/>
            </a:prstGeom>
            <a:noFill/>
          </p:spPr>
          <p:txBody>
            <a:bodyPr wrap="square" rtlCol="0">
              <a:spAutoFit/>
            </a:bodyPr>
            <a:lstStyle/>
            <a:p>
              <a:r>
                <a:rPr lang="fr-FR" sz="1600" dirty="0">
                  <a:latin typeface="Roboto Light" panose="02000000000000000000" pitchFamily="2" charset="0"/>
                  <a:ea typeface="Roboto Light" panose="02000000000000000000" pitchFamily="2" charset="0"/>
                </a:rPr>
                <a:t>Anti </a:t>
              </a:r>
              <a:r>
                <a:rPr lang="fr-FR" sz="1600" dirty="0" err="1">
                  <a:latin typeface="Roboto Light" panose="02000000000000000000" pitchFamily="2" charset="0"/>
                  <a:ea typeface="Roboto Light" panose="02000000000000000000" pitchFamily="2" charset="0"/>
                </a:rPr>
                <a:t>dark</a:t>
              </a:r>
              <a:r>
                <a:rPr lang="fr-FR" sz="1600" dirty="0">
                  <a:latin typeface="Roboto Light" panose="02000000000000000000" pitchFamily="2" charset="0"/>
                  <a:ea typeface="Roboto Light" panose="02000000000000000000" pitchFamily="2" charset="0"/>
                </a:rPr>
                <a:t> spot</a:t>
              </a:r>
            </a:p>
          </p:txBody>
        </p:sp>
        <p:sp>
          <p:nvSpPr>
            <p:cNvPr id="19" name="ZoneTexte 18">
              <a:extLst>
                <a:ext uri="{FF2B5EF4-FFF2-40B4-BE49-F238E27FC236}">
                  <a16:creationId xmlns:a16="http://schemas.microsoft.com/office/drawing/2014/main" id="{ABF8127D-9192-E17B-4AD7-2E2BEFAABB21}"/>
                </a:ext>
              </a:extLst>
            </p:cNvPr>
            <p:cNvSpPr txBox="1"/>
            <p:nvPr/>
          </p:nvSpPr>
          <p:spPr>
            <a:xfrm>
              <a:off x="9235587" y="5928551"/>
              <a:ext cx="1481854" cy="369369"/>
            </a:xfrm>
            <a:prstGeom prst="rect">
              <a:avLst/>
            </a:prstGeom>
            <a:noFill/>
          </p:spPr>
          <p:txBody>
            <a:bodyPr wrap="square" rtlCol="0">
              <a:spAutoFit/>
            </a:bodyPr>
            <a:lstStyle/>
            <a:p>
              <a:r>
                <a:rPr lang="fr-FR" sz="1600" dirty="0">
                  <a:latin typeface="Roboto Light" panose="02000000000000000000" pitchFamily="2" charset="0"/>
                  <a:ea typeface="Roboto Light" panose="02000000000000000000" pitchFamily="2" charset="0"/>
                </a:rPr>
                <a:t>Anti-</a:t>
              </a:r>
              <a:r>
                <a:rPr lang="fr-FR" sz="1600" dirty="0" err="1">
                  <a:latin typeface="Roboto Light" panose="02000000000000000000" pitchFamily="2" charset="0"/>
                  <a:ea typeface="Roboto Light" panose="02000000000000000000" pitchFamily="2" charset="0"/>
                </a:rPr>
                <a:t>aging</a:t>
              </a:r>
              <a:endParaRPr lang="fr-FR" sz="1600" dirty="0">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210941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84CAA0-4D01-D13E-4E95-499F375CB571}"/>
              </a:ext>
            </a:extLst>
          </p:cNvPr>
          <p:cNvSpPr/>
          <p:nvPr/>
        </p:nvSpPr>
        <p:spPr>
          <a:xfrm>
            <a:off x="517449" y="1469938"/>
            <a:ext cx="5578551"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NATIVE TURMERIC CELLS</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a:t>
            </a:r>
            <a:r>
              <a:rPr kumimoji="0" lang="fr-FR" sz="1400" b="0" i="0" u="none" strike="noStrike" kern="0" cap="none" spc="0" normalizeH="0" baseline="0" noProof="0" dirty="0" err="1">
                <a:ln>
                  <a:noFill/>
                </a:ln>
                <a:solidFill>
                  <a:srgbClr val="565655"/>
                </a:solidFill>
                <a:effectLst/>
                <a:uLnTx/>
                <a:uFillTx/>
                <a:latin typeface="Roboto Light" panose="02000000000000000000" pitchFamily="2" charset="0"/>
                <a:ea typeface="Roboto Light" panose="02000000000000000000" pitchFamily="2" charset="0"/>
                <a:cs typeface="+mn-cs"/>
              </a:rPr>
              <a:t>aging</a:t>
            </a:r>
            <a:endParaRPr kumimoji="0" lang="fr-FR" sz="14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5" name="ZoneTexte 4">
            <a:extLst>
              <a:ext uri="{FF2B5EF4-FFF2-40B4-BE49-F238E27FC236}">
                <a16:creationId xmlns:a16="http://schemas.microsoft.com/office/drawing/2014/main" id="{DA86472E-06F6-3FFA-F883-17B2D5B66482}"/>
              </a:ext>
            </a:extLst>
          </p:cNvPr>
          <p:cNvSpPr txBox="1"/>
          <p:nvPr/>
        </p:nvSpPr>
        <p:spPr>
          <a:xfrm>
            <a:off x="517450" y="2392265"/>
            <a:ext cx="5578550" cy="332398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Turmeric is used for its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anti-inflammatory and antioxidant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properties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On the epidermis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Promotes epidermal cell renewal by increasing keratinocyte proliferation by 16%.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sng"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In the dermis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17% increase in the synthesis of collagen and elastin fibres.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20% increase in the synthesis of GAGs, including hyaluronic acid.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400" dirty="0">
              <a:solidFill>
                <a:srgbClr val="4A494B"/>
              </a:solidFill>
              <a:latin typeface="Roboto Light" panose="02000000000000000000" pitchFamily="2" charset="0"/>
              <a:ea typeface="Roboto Light" panose="02000000000000000000" pitchFamily="2" charset="0"/>
            </a:endParaRPr>
          </a:p>
          <a:p>
            <a:pPr algn="just">
              <a:defRPr/>
            </a:pP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Conclusion:</a:t>
            </a:r>
          </a:p>
          <a:p>
            <a:pPr algn="just">
              <a:defRPr/>
            </a:pPr>
            <a:r>
              <a:rPr lang="fr-FR" sz="1400" kern="0" dirty="0">
                <a:solidFill>
                  <a:srgbClr val="4A494B"/>
                </a:solidFill>
                <a:latin typeface="Roboto Light" panose="02000000000000000000" pitchFamily="2" charset="0"/>
                <a:ea typeface="Roboto Light" panose="02000000000000000000" pitchFamily="2" charset="0"/>
              </a:rPr>
              <a:t>The </a:t>
            </a: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skin is </a:t>
            </a:r>
            <a:r>
              <a:rPr kumimoji="0" lang="fr-FR" sz="1400" b="1"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more toned </a:t>
            </a: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and </a:t>
            </a:r>
            <a:r>
              <a:rPr kumimoji="0" lang="fr-FR" sz="1400" b="1"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elastic</a:t>
            </a: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 </a:t>
            </a:r>
          </a:p>
          <a:p>
            <a:pPr algn="just">
              <a:defRPr/>
            </a:pPr>
            <a:endParaRPr lang="fr-FR" sz="1400" kern="0" dirty="0">
              <a:solidFill>
                <a:srgbClr val="4A494B"/>
              </a:solidFill>
              <a:latin typeface="Roboto Light" panose="02000000000000000000" pitchFamily="2" charset="0"/>
              <a:ea typeface="Roboto Light" panose="02000000000000000000" pitchFamily="2" charset="0"/>
            </a:endParaRPr>
          </a:p>
          <a:p>
            <a:pPr algn="just">
              <a:defRPr/>
            </a:pP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Complements the protective, anti-</a:t>
            </a:r>
            <a:r>
              <a:rPr kumimoji="0" lang="fr-FR" sz="1400" b="0" i="0" u="none" strike="noStrike" kern="0" cap="none" spc="0" normalizeH="0" baseline="0" noProof="0" dirty="0" err="1">
                <a:ln>
                  <a:noFill/>
                </a:ln>
                <a:solidFill>
                  <a:srgbClr val="4A494B"/>
                </a:solidFill>
                <a:effectLst/>
                <a:uLnTx/>
                <a:uFillTx/>
                <a:latin typeface="Roboto Light" panose="02000000000000000000" pitchFamily="2" charset="0"/>
                <a:ea typeface="Roboto Light" panose="02000000000000000000" pitchFamily="2" charset="0"/>
              </a:rPr>
              <a:t>aging</a:t>
            </a:r>
            <a:r>
              <a:rPr kumimoji="0" lang="fr-FR" sz="1400" b="0" i="0" u="none" strike="noStrike" kern="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 action of vitamin C.</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endParaRPr>
          </a:p>
        </p:txBody>
      </p:sp>
      <p:pic>
        <p:nvPicPr>
          <p:cNvPr id="2" name="Image 1" descr="Une image contenant orange, nourriture, fruit&#10;&#10;Description générée automatiquement">
            <a:extLst>
              <a:ext uri="{FF2B5EF4-FFF2-40B4-BE49-F238E27FC236}">
                <a16:creationId xmlns:a16="http://schemas.microsoft.com/office/drawing/2014/main" id="{3D1EE8A6-28E4-BBB8-D585-A72A310BD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434" y="1326620"/>
            <a:ext cx="823013" cy="944441"/>
          </a:xfrm>
          <a:prstGeom prst="rect">
            <a:avLst/>
          </a:prstGeom>
        </p:spPr>
      </p:pic>
      <p:sp>
        <p:nvSpPr>
          <p:cNvPr id="4" name="Titre 2">
            <a:extLst>
              <a:ext uri="{FF2B5EF4-FFF2-40B4-BE49-F238E27FC236}">
                <a16:creationId xmlns:a16="http://schemas.microsoft.com/office/drawing/2014/main" id="{4F70F3D3-705C-F9AD-B69B-C84A88AA9CB8}"/>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on native cells </a:t>
            </a:r>
          </a:p>
          <a:p>
            <a:pPr algn="ctr"/>
            <a:r>
              <a:rPr lang="en-US" sz="2000" dirty="0">
                <a:solidFill>
                  <a:srgbClr val="3E3E3E"/>
                </a:solidFill>
                <a:latin typeface="KyivType Sans2" panose="00000500000000000000" pitchFamily="50" charset="0"/>
              </a:rPr>
              <a:t>(</a:t>
            </a:r>
            <a:r>
              <a:rPr lang="en-US" sz="2000" dirty="0" err="1">
                <a:solidFill>
                  <a:srgbClr val="3E3E3E"/>
                </a:solidFill>
                <a:latin typeface="KyivType Sans2" panose="00000500000000000000" pitchFamily="50" charset="0"/>
              </a:rPr>
              <a:t>obtained </a:t>
            </a:r>
            <a:r>
              <a:rPr lang="en-US" sz="2000" dirty="0">
                <a:solidFill>
                  <a:srgbClr val="3E3E3E"/>
                </a:solidFill>
                <a:latin typeface="KyivType Sans2" panose="00000500000000000000" pitchFamily="50" charset="0"/>
              </a:rPr>
              <a:t>by </a:t>
            </a:r>
            <a:r>
              <a:rPr lang="en-US" sz="2000" dirty="0" err="1">
                <a:solidFill>
                  <a:srgbClr val="3E3E3E"/>
                </a:solidFill>
                <a:latin typeface="KyivType Sans2" panose="00000500000000000000" pitchFamily="50" charset="0"/>
              </a:rPr>
              <a:t>cell </a:t>
            </a:r>
            <a:r>
              <a:rPr lang="en-US" sz="2000" dirty="0">
                <a:solidFill>
                  <a:srgbClr val="3E3E3E"/>
                </a:solidFill>
                <a:latin typeface="KyivType Sans2" panose="00000500000000000000" pitchFamily="50" charset="0"/>
              </a:rPr>
              <a:t>culture)</a:t>
            </a:r>
            <a:endParaRPr lang="en-US" sz="2800" dirty="0">
              <a:solidFill>
                <a:srgbClr val="3E3E3E"/>
              </a:solidFill>
              <a:latin typeface="KyivType Sans2" panose="00000500000000000000" pitchFamily="50" charset="0"/>
            </a:endParaRPr>
          </a:p>
        </p:txBody>
      </p:sp>
      <p:sp>
        <p:nvSpPr>
          <p:cNvPr id="6" name="Rectangle 5">
            <a:extLst>
              <a:ext uri="{FF2B5EF4-FFF2-40B4-BE49-F238E27FC236}">
                <a16:creationId xmlns:a16="http://schemas.microsoft.com/office/drawing/2014/main" id="{6AB16259-CCAB-5C6F-435F-0422DF5DE6BA}"/>
              </a:ext>
            </a:extLst>
          </p:cNvPr>
          <p:cNvSpPr/>
          <p:nvPr/>
        </p:nvSpPr>
        <p:spPr>
          <a:xfrm>
            <a:off x="6132513" y="1469938"/>
            <a:ext cx="5427477"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NATIVE POMEGRANATE CELLS</a:t>
            </a:r>
          </a:p>
        </p:txBody>
      </p:sp>
      <p:sp>
        <p:nvSpPr>
          <p:cNvPr id="10" name="ZoneTexte 9">
            <a:extLst>
              <a:ext uri="{FF2B5EF4-FFF2-40B4-BE49-F238E27FC236}">
                <a16:creationId xmlns:a16="http://schemas.microsoft.com/office/drawing/2014/main" id="{896166F6-08C0-DA61-D4BE-8D9CA17AF080}"/>
              </a:ext>
            </a:extLst>
          </p:cNvPr>
          <p:cNvSpPr txBox="1"/>
          <p:nvPr/>
        </p:nvSpPr>
        <p:spPr>
          <a:xfrm>
            <a:off x="6132513" y="2392265"/>
            <a:ext cx="5578550" cy="246221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The pomegranate is a symbol of life and fertility, but also of power.</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Very rich in polyphenols, powerful antioxidants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rPr>
              <a:t>Acts on cell oxygenation: +22% CO2 release in extreme conditions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rPr>
              <a:t>Acts to regulate melanogenesis: -15% melanin synthesis </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400" dirty="0">
              <a:solidFill>
                <a:srgbClr val="4A494B"/>
              </a:solidFill>
              <a:latin typeface="Roboto Light" panose="02000000000000000000" pitchFamily="2" charset="0"/>
              <a:ea typeface="Roboto Light" panose="02000000000000000000" pitchFamily="2"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Conclusion:</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dirty="0">
                <a:solidFill>
                  <a:srgbClr val="4A494B"/>
                </a:solidFill>
                <a:latin typeface="Roboto Light" panose="02000000000000000000" pitchFamily="2" charset="0"/>
                <a:ea typeface="Roboto Light" panose="02000000000000000000" pitchFamily="2" charset="0"/>
              </a:rPr>
              <a:t>The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skin is better protected against radical attacks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dirty="0">
                <a:solidFill>
                  <a:srgbClr val="4A494B"/>
                </a:solidFill>
                <a:latin typeface="Roboto Light" panose="02000000000000000000" pitchFamily="2" charset="0"/>
                <a:ea typeface="Roboto Light" panose="02000000000000000000" pitchFamily="2" charset="0"/>
              </a:rPr>
              <a:t>The skin is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brighter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and </a:t>
            </a:r>
            <a:r>
              <a:rPr kumimoji="0" lang="fr-FR" sz="1400" b="1"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more even</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Reinforces the radiance and </a:t>
            </a:r>
            <a:r>
              <a:rPr kumimoji="0" lang="fr-FR" sz="1400" b="0" i="0" u="none" strike="noStrike" kern="1200" cap="none" spc="0" normalizeH="0" baseline="0" noProof="0" dirty="0" err="1">
                <a:ln>
                  <a:noFill/>
                </a:ln>
                <a:solidFill>
                  <a:srgbClr val="4A494B"/>
                </a:solidFill>
                <a:effectLst/>
                <a:uLnTx/>
                <a:uFillTx/>
                <a:latin typeface="Roboto Light" panose="02000000000000000000" pitchFamily="2" charset="0"/>
                <a:ea typeface="Roboto Light" panose="02000000000000000000" pitchFamily="2" charset="0"/>
              </a:rPr>
              <a:t>anti-spot </a:t>
            </a: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rPr>
              <a:t>action of vitamin C. </a:t>
            </a:r>
          </a:p>
        </p:txBody>
      </p:sp>
      <p:pic>
        <p:nvPicPr>
          <p:cNvPr id="12" name="Image 11" descr="Une image contenant fruit, grenadier commun&#10;&#10;Description générée automatiquement">
            <a:extLst>
              <a:ext uri="{FF2B5EF4-FFF2-40B4-BE49-F238E27FC236}">
                <a16:creationId xmlns:a16="http://schemas.microsoft.com/office/drawing/2014/main" id="{FAF17790-EF72-CF08-C330-748651226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5617" y="1197472"/>
            <a:ext cx="1202735" cy="1202735"/>
          </a:xfrm>
          <a:prstGeom prst="rect">
            <a:avLst/>
          </a:prstGeom>
        </p:spPr>
      </p:pic>
      <p:cxnSp>
        <p:nvCxnSpPr>
          <p:cNvPr id="14" name="Connecteur droit 13">
            <a:extLst>
              <a:ext uri="{FF2B5EF4-FFF2-40B4-BE49-F238E27FC236}">
                <a16:creationId xmlns:a16="http://schemas.microsoft.com/office/drawing/2014/main" id="{27C40796-CD44-2EEE-20C4-ECB6077374C9}"/>
              </a:ext>
            </a:extLst>
          </p:cNvPr>
          <p:cNvCxnSpPr/>
          <p:nvPr/>
        </p:nvCxnSpPr>
        <p:spPr>
          <a:xfrm>
            <a:off x="6096000" y="1638270"/>
            <a:ext cx="0" cy="5099230"/>
          </a:xfrm>
          <a:prstGeom prst="line">
            <a:avLst/>
          </a:prstGeom>
          <a:ln w="28575">
            <a:solidFill>
              <a:srgbClr val="C1B8F6"/>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249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1CD4DD3D-A7A6-E209-F9CD-1264DD3FAA0F}"/>
              </a:ext>
            </a:extLst>
          </p:cNvPr>
          <p:cNvSpPr txBox="1"/>
          <p:nvPr/>
        </p:nvSpPr>
        <p:spPr>
          <a:xfrm>
            <a:off x="5562600" y="2438400"/>
            <a:ext cx="6629400"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SERUM CBD</a:t>
            </a:r>
          </a:p>
        </p:txBody>
      </p:sp>
      <p:cxnSp>
        <p:nvCxnSpPr>
          <p:cNvPr id="16" name="Connecteur droit 15">
            <a:extLst>
              <a:ext uri="{FF2B5EF4-FFF2-40B4-BE49-F238E27FC236}">
                <a16:creationId xmlns:a16="http://schemas.microsoft.com/office/drawing/2014/main" id="{734BCFAA-E855-8195-2991-F9CFBE05B8D4}"/>
              </a:ext>
            </a:extLst>
          </p:cNvPr>
          <p:cNvCxnSpPr>
            <a:cxnSpLocks/>
          </p:cNvCxnSpPr>
          <p:nvPr/>
        </p:nvCxnSpPr>
        <p:spPr>
          <a:xfrm>
            <a:off x="8610600" y="3581400"/>
            <a:ext cx="518553" cy="0"/>
          </a:xfrm>
          <a:prstGeom prst="line">
            <a:avLst/>
          </a:prstGeom>
          <a:ln>
            <a:solidFill>
              <a:srgbClr val="3E3E3E"/>
            </a:solidFill>
          </a:ln>
        </p:spPr>
        <p:style>
          <a:lnRef idx="1">
            <a:schemeClr val="dk1"/>
          </a:lnRef>
          <a:fillRef idx="0">
            <a:schemeClr val="dk1"/>
          </a:fillRef>
          <a:effectRef idx="0">
            <a:schemeClr val="dk1"/>
          </a:effectRef>
          <a:fontRef idx="minor">
            <a:schemeClr val="tx1"/>
          </a:fontRef>
        </p:style>
      </p:cxnSp>
      <p:pic>
        <p:nvPicPr>
          <p:cNvPr id="10" name="Image 9" descr="Une image contenant Produits de beauté, Solution, bouteille, parfum&#10;&#10;Description générée automatiquement">
            <a:extLst>
              <a:ext uri="{FF2B5EF4-FFF2-40B4-BE49-F238E27FC236}">
                <a16:creationId xmlns:a16="http://schemas.microsoft.com/office/drawing/2014/main" id="{1B14931F-CB67-CC22-2467-8D7CE0B9B91D}"/>
              </a:ext>
            </a:extLst>
          </p:cNvPr>
          <p:cNvPicPr>
            <a:picLocks noChangeAspect="1"/>
          </p:cNvPicPr>
          <p:nvPr/>
        </p:nvPicPr>
        <p:blipFill rotWithShape="1">
          <a:blip r:embed="rId3">
            <a:extLst>
              <a:ext uri="{28A0092B-C50C-407E-A947-70E740481C1C}">
                <a14:useLocalDpi xmlns:a14="http://schemas.microsoft.com/office/drawing/2010/main" val="0"/>
              </a:ext>
            </a:extLst>
          </a:blip>
          <a:srcRect l="5586" r="14410"/>
          <a:stretch/>
        </p:blipFill>
        <p:spPr>
          <a:xfrm>
            <a:off x="295836" y="760062"/>
            <a:ext cx="4814047" cy="6017256"/>
          </a:xfrm>
          <a:prstGeom prst="rect">
            <a:avLst/>
          </a:prstGeom>
        </p:spPr>
      </p:pic>
      <p:sp>
        <p:nvSpPr>
          <p:cNvPr id="6" name="ZoneTexte 5">
            <a:extLst>
              <a:ext uri="{FF2B5EF4-FFF2-40B4-BE49-F238E27FC236}">
                <a16:creationId xmlns:a16="http://schemas.microsoft.com/office/drawing/2014/main" id="{E5400C13-37E9-3087-6E22-F6563E2CB97A}"/>
              </a:ext>
            </a:extLst>
          </p:cNvPr>
          <p:cNvSpPr txBox="1"/>
          <p:nvPr/>
        </p:nvSpPr>
        <p:spPr>
          <a:xfrm>
            <a:off x="2139227" y="330927"/>
            <a:ext cx="7744264"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000" b="0" i="0" u="none" strike="noStrike" kern="0" cap="none" spc="0" normalizeH="0" baseline="0" noProof="0" dirty="0">
                <a:ln>
                  <a:noFill/>
                </a:ln>
                <a:solidFill>
                  <a:srgbClr val="3E3E3E"/>
                </a:solidFill>
                <a:effectLst/>
                <a:uLnTx/>
                <a:uFillTx/>
                <a:latin typeface="KyivType Sans2" pitchFamily="2" charset="77"/>
              </a:rPr>
              <a:t>Intensive</a:t>
            </a:r>
          </a:p>
        </p:txBody>
      </p:sp>
    </p:spTree>
    <p:extLst>
      <p:ext uri="{BB962C8B-B14F-4D97-AF65-F5344CB8AC3E}">
        <p14:creationId xmlns:p14="http://schemas.microsoft.com/office/powerpoint/2010/main" val="1221239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016D98C-4F1D-18A6-0ABC-38A823253C7E}"/>
              </a:ext>
            </a:extLst>
          </p:cNvPr>
          <p:cNvSpPr txBox="1"/>
          <p:nvPr/>
        </p:nvSpPr>
        <p:spPr>
          <a:xfrm>
            <a:off x="1957114" y="1002247"/>
            <a:ext cx="8350798"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3E3E3E"/>
                </a:solidFill>
                <a:effectLst/>
                <a:uLnTx/>
                <a:uFillTx/>
                <a:latin typeface="KyivType Sans2" pitchFamily="2" charset="77"/>
              </a:rPr>
              <a:t>Focus on the harmful effects of stress on the skin</a:t>
            </a:r>
          </a:p>
        </p:txBody>
      </p:sp>
      <p:sp>
        <p:nvSpPr>
          <p:cNvPr id="9" name="ZoneTexte 8">
            <a:extLst>
              <a:ext uri="{FF2B5EF4-FFF2-40B4-BE49-F238E27FC236}">
                <a16:creationId xmlns:a16="http://schemas.microsoft.com/office/drawing/2014/main" id="{6032EFBD-E99F-D55E-F34A-F3C5A67A8745}"/>
              </a:ext>
            </a:extLst>
          </p:cNvPr>
          <p:cNvSpPr txBox="1"/>
          <p:nvPr/>
        </p:nvSpPr>
        <p:spPr>
          <a:xfrm>
            <a:off x="2139227" y="330927"/>
            <a:ext cx="7744264" cy="553998"/>
          </a:xfrm>
          <a:prstGeom prst="rect">
            <a:avLst/>
          </a:prstGeom>
          <a:noFill/>
        </p:spPr>
        <p:txBody>
          <a:bodyPr wrap="square">
            <a:spAutoFit/>
          </a:bodyPr>
          <a:lstStyle>
            <a:defPPr>
              <a:defRPr lang="fr-FR"/>
            </a:defPPr>
            <a:lvl1pPr marR="0" lvl="0" indent="0" algn="ctr" fontAlgn="auto">
              <a:lnSpc>
                <a:spcPct val="100000"/>
              </a:lnSpc>
              <a:spcBef>
                <a:spcPts val="0"/>
              </a:spcBef>
              <a:spcAft>
                <a:spcPts val="0"/>
              </a:spcAft>
              <a:buClrTx/>
              <a:buSzTx/>
              <a:buFontTx/>
              <a:buNone/>
              <a:tabLst/>
              <a:defRPr kumimoji="0" sz="2400" b="0" i="0" u="none" strike="noStrike" kern="0" cap="none" spc="0" normalizeH="0" baseline="0">
                <a:ln>
                  <a:noFill/>
                </a:ln>
                <a:solidFill>
                  <a:srgbClr val="3E3E3E"/>
                </a:solidFill>
                <a:effectLst/>
                <a:uLnTx/>
                <a:uFillTx/>
                <a:latin typeface="KyivType Sans2" pitchFamily="2" charset="77"/>
              </a:defRPr>
            </a:lvl1pPr>
          </a:lstStyle>
          <a:p>
            <a:r>
              <a:rPr lang="fr-FR" dirty="0"/>
              <a:t>SERUM CBD</a:t>
            </a:r>
          </a:p>
        </p:txBody>
      </p:sp>
      <p:sp>
        <p:nvSpPr>
          <p:cNvPr id="11" name="ZoneTexte 10">
            <a:extLst>
              <a:ext uri="{FF2B5EF4-FFF2-40B4-BE49-F238E27FC236}">
                <a16:creationId xmlns:a16="http://schemas.microsoft.com/office/drawing/2014/main" id="{69C7DA46-1B8C-C55D-7037-CE4301545B69}"/>
              </a:ext>
            </a:extLst>
          </p:cNvPr>
          <p:cNvSpPr txBox="1"/>
          <p:nvPr/>
        </p:nvSpPr>
        <p:spPr>
          <a:xfrm>
            <a:off x="914915" y="1751058"/>
            <a:ext cx="10362170" cy="2308324"/>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During intense stress, our bodies produce various hormones, such as adrenaline and cortisol.</a:t>
            </a:r>
          </a:p>
          <a:p>
            <a:pPr marL="0" marR="0" lvl="0" indent="0" algn="l"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However, cortisol (</a:t>
            </a:r>
            <a:r>
              <a:rPr kumimoji="0" lang="fr-FR" sz="1600" b="1"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the stress hormone</a:t>
            </a: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 can have harmful effects on our skin when produced in large quantities:</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Accelerated skin </a:t>
            </a:r>
            <a:r>
              <a:rPr kumimoji="0" lang="fr-FR" sz="1600" b="0" i="0" u="none" strike="noStrike" kern="0" cap="none" spc="0" normalizeH="0" baseline="0" noProof="0" dirty="0" err="1">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aging</a:t>
            </a:r>
            <a:endPar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Adult acne</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Loss of radiance</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Dehydration</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Irritation (</a:t>
            </a:r>
            <a:r>
              <a:rPr kumimoji="0" lang="fr-FR" sz="1600" b="0" i="0" u="none" strike="noStrike" kern="0" cap="none" spc="0" normalizeH="0" baseline="0" noProof="0" dirty="0" err="1">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redness</a:t>
            </a:r>
            <a:r>
              <a:rPr kumimoji="0" lang="fr-FR" sz="1600" b="0" i="0" u="none" strike="noStrike" kern="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Calibri Light" panose="020F0302020204030204" pitchFamily="34" charset="0"/>
              </a:rPr>
              <a:t>)</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3E3E3E"/>
              </a:solidFill>
              <a:effectLst/>
              <a:uLnTx/>
              <a:uFillTx/>
              <a:latin typeface="Calibri Light" panose="020F0302020204030204" pitchFamily="34" charset="0"/>
              <a:cs typeface="Calibri Light" panose="020F0302020204030204" pitchFamily="34" charset="0"/>
            </a:endParaRPr>
          </a:p>
        </p:txBody>
      </p:sp>
      <p:pic>
        <p:nvPicPr>
          <p:cNvPr id="3" name="Image 2" descr="Une image contenant fleur, dessin, rose, Saint-Valentin&#10;&#10;Description générée automatiquement">
            <a:extLst>
              <a:ext uri="{FF2B5EF4-FFF2-40B4-BE49-F238E27FC236}">
                <a16:creationId xmlns:a16="http://schemas.microsoft.com/office/drawing/2014/main" id="{57B66F2E-8E05-B8BC-D8F9-6250C17F5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553" y="3920514"/>
            <a:ext cx="1771650" cy="1771650"/>
          </a:xfrm>
          <a:prstGeom prst="rect">
            <a:avLst/>
          </a:prstGeom>
        </p:spPr>
      </p:pic>
      <p:pic>
        <p:nvPicPr>
          <p:cNvPr id="7" name="Image 6" descr="Une image contenant écriture manuscrite, noir, obscurité, texte&#10;&#10;Description générée automatiquement">
            <a:extLst>
              <a:ext uri="{FF2B5EF4-FFF2-40B4-BE49-F238E27FC236}">
                <a16:creationId xmlns:a16="http://schemas.microsoft.com/office/drawing/2014/main" id="{A62C811F-914E-0610-8601-98D0039CB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9571" y="4702100"/>
            <a:ext cx="1171205" cy="1171205"/>
          </a:xfrm>
          <a:prstGeom prst="rect">
            <a:avLst/>
          </a:prstGeom>
        </p:spPr>
      </p:pic>
      <p:pic>
        <p:nvPicPr>
          <p:cNvPr id="12" name="Image 11" descr="Une image contenant capture d’écran, rose, art, conception&#10;&#10;Description générée automatiquement">
            <a:extLst>
              <a:ext uri="{FF2B5EF4-FFF2-40B4-BE49-F238E27FC236}">
                <a16:creationId xmlns:a16="http://schemas.microsoft.com/office/drawing/2014/main" id="{DA8F0BA2-ED4A-B9B7-22C0-01B2755475E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4000"/>
                    </a14:imgEffect>
                    <a14:imgEffect>
                      <a14:colorTemperature colorTemp="6493"/>
                    </a14:imgEffect>
                    <a14:imgEffect>
                      <a14:brightnessContrast bright="17000" contrast="19000"/>
                    </a14:imgEffect>
                  </a14:imgLayer>
                </a14:imgProps>
              </a:ext>
              <a:ext uri="{28A0092B-C50C-407E-A947-70E740481C1C}">
                <a14:useLocalDpi xmlns:a14="http://schemas.microsoft.com/office/drawing/2010/main" val="0"/>
              </a:ext>
            </a:extLst>
          </a:blip>
          <a:srcRect t="3113" b="-1"/>
          <a:stretch/>
        </p:blipFill>
        <p:spPr>
          <a:xfrm>
            <a:off x="6982660" y="4418231"/>
            <a:ext cx="2479511" cy="1836772"/>
          </a:xfrm>
          <a:prstGeom prst="rect">
            <a:avLst/>
          </a:prstGeom>
          <a:effectLst>
            <a:glow>
              <a:schemeClr val="accent1">
                <a:alpha val="40000"/>
              </a:schemeClr>
            </a:glow>
          </a:effectLst>
        </p:spPr>
      </p:pic>
      <p:sp>
        <p:nvSpPr>
          <p:cNvPr id="15" name="ZoneTexte 14">
            <a:extLst>
              <a:ext uri="{FF2B5EF4-FFF2-40B4-BE49-F238E27FC236}">
                <a16:creationId xmlns:a16="http://schemas.microsoft.com/office/drawing/2014/main" id="{5DBBAD2E-F642-084F-9AD3-7E79D4140007}"/>
              </a:ext>
            </a:extLst>
          </p:cNvPr>
          <p:cNvSpPr txBox="1"/>
          <p:nvPr/>
        </p:nvSpPr>
        <p:spPr>
          <a:xfrm>
            <a:off x="9486497" y="5255992"/>
            <a:ext cx="16197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Lower defences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immune system</a:t>
            </a:r>
          </a:p>
        </p:txBody>
      </p:sp>
      <p:sp>
        <p:nvSpPr>
          <p:cNvPr id="16" name="ZoneTexte 15">
            <a:extLst>
              <a:ext uri="{FF2B5EF4-FFF2-40B4-BE49-F238E27FC236}">
                <a16:creationId xmlns:a16="http://schemas.microsoft.com/office/drawing/2014/main" id="{CB32096F-717D-B2DB-BCE9-0C9D28017E86}"/>
              </a:ext>
            </a:extLst>
          </p:cNvPr>
          <p:cNvSpPr txBox="1"/>
          <p:nvPr/>
        </p:nvSpPr>
        <p:spPr>
          <a:xfrm>
            <a:off x="9486497" y="4456331"/>
            <a:ext cx="199196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Deficits in the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healing</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Cell renewal</a:t>
            </a:r>
          </a:p>
        </p:txBody>
      </p:sp>
      <p:sp>
        <p:nvSpPr>
          <p:cNvPr id="18" name="ZoneTexte 17">
            <a:extLst>
              <a:ext uri="{FF2B5EF4-FFF2-40B4-BE49-F238E27FC236}">
                <a16:creationId xmlns:a16="http://schemas.microsoft.com/office/drawing/2014/main" id="{43986851-94B1-9799-3210-D01851780656}"/>
              </a:ext>
            </a:extLst>
          </p:cNvPr>
          <p:cNvSpPr txBox="1"/>
          <p:nvPr/>
        </p:nvSpPr>
        <p:spPr>
          <a:xfrm>
            <a:off x="5687506" y="4227235"/>
            <a:ext cx="142946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Excess sebum</a:t>
            </a:r>
          </a:p>
        </p:txBody>
      </p:sp>
      <p:sp>
        <p:nvSpPr>
          <p:cNvPr id="21" name="ZoneTexte 20">
            <a:extLst>
              <a:ext uri="{FF2B5EF4-FFF2-40B4-BE49-F238E27FC236}">
                <a16:creationId xmlns:a16="http://schemas.microsoft.com/office/drawing/2014/main" id="{9D06EE5B-0687-FF79-985E-486B48EA8CA0}"/>
              </a:ext>
            </a:extLst>
          </p:cNvPr>
          <p:cNvSpPr txBox="1"/>
          <p:nvPr/>
        </p:nvSpPr>
        <p:spPr>
          <a:xfrm>
            <a:off x="7052861" y="4013395"/>
            <a:ext cx="114242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Inflammation</a:t>
            </a:r>
          </a:p>
        </p:txBody>
      </p:sp>
      <p:sp>
        <p:nvSpPr>
          <p:cNvPr id="25" name="ZoneTexte 24">
            <a:extLst>
              <a:ext uri="{FF2B5EF4-FFF2-40B4-BE49-F238E27FC236}">
                <a16:creationId xmlns:a16="http://schemas.microsoft.com/office/drawing/2014/main" id="{123B7206-ECD8-0EA6-69B3-D750DAAA493A}"/>
              </a:ext>
            </a:extLst>
          </p:cNvPr>
          <p:cNvSpPr txBox="1"/>
          <p:nvPr/>
        </p:nvSpPr>
        <p:spPr>
          <a:xfrm>
            <a:off x="8984501" y="3810000"/>
            <a:ext cx="14294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rPr>
              <a:t>Transepidermal water loss</a:t>
            </a:r>
          </a:p>
        </p:txBody>
      </p:sp>
      <p:cxnSp>
        <p:nvCxnSpPr>
          <p:cNvPr id="4" name="Connecteur droit avec flèche 3">
            <a:extLst>
              <a:ext uri="{FF2B5EF4-FFF2-40B4-BE49-F238E27FC236}">
                <a16:creationId xmlns:a16="http://schemas.microsoft.com/office/drawing/2014/main" id="{09446834-4996-0C6B-2412-7FAB53549910}"/>
              </a:ext>
            </a:extLst>
          </p:cNvPr>
          <p:cNvCxnSpPr/>
          <p:nvPr/>
        </p:nvCxnSpPr>
        <p:spPr>
          <a:xfrm>
            <a:off x="2944060" y="5264403"/>
            <a:ext cx="838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Image 1" descr="Une image contenant symbole, Graphique, Police, graphisme&#10;&#10;Description générée automatiquement">
            <a:extLst>
              <a:ext uri="{FF2B5EF4-FFF2-40B4-BE49-F238E27FC236}">
                <a16:creationId xmlns:a16="http://schemas.microsoft.com/office/drawing/2014/main" id="{990E34FE-48FE-4EDB-FD10-C908170185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38683" y="4080011"/>
            <a:ext cx="321492" cy="321492"/>
          </a:xfrm>
          <a:prstGeom prst="rect">
            <a:avLst/>
          </a:prstGeom>
        </p:spPr>
      </p:pic>
      <p:pic>
        <p:nvPicPr>
          <p:cNvPr id="5" name="Image 4" descr="Une image contenant Graphique, cercle, conception, art&#10;&#10;Description générée automatiquement">
            <a:extLst>
              <a:ext uri="{FF2B5EF4-FFF2-40B4-BE49-F238E27FC236}">
                <a16:creationId xmlns:a16="http://schemas.microsoft.com/office/drawing/2014/main" id="{5E8BDC9C-B1EB-09C0-D4C9-32D0F6665F0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428613" y="4286606"/>
            <a:ext cx="390920" cy="209842"/>
          </a:xfrm>
          <a:prstGeom prst="rect">
            <a:avLst/>
          </a:prstGeom>
        </p:spPr>
      </p:pic>
      <p:pic>
        <p:nvPicPr>
          <p:cNvPr id="6" name="Image 5" descr="Une image contenant jaune&#10;&#10;Description générée automatiquement">
            <a:extLst>
              <a:ext uri="{FF2B5EF4-FFF2-40B4-BE49-F238E27FC236}">
                <a16:creationId xmlns:a16="http://schemas.microsoft.com/office/drawing/2014/main" id="{0B873695-B3C0-BD84-3D82-79EDDF4C9EA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77860" y="4553352"/>
            <a:ext cx="161919" cy="226144"/>
          </a:xfrm>
          <a:prstGeom prst="rect">
            <a:avLst/>
          </a:prstGeom>
        </p:spPr>
      </p:pic>
    </p:spTree>
    <p:extLst>
      <p:ext uri="{BB962C8B-B14F-4D97-AF65-F5344CB8AC3E}">
        <p14:creationId xmlns:p14="http://schemas.microsoft.com/office/powerpoint/2010/main" val="3099425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31CC0F-AF12-7827-F80D-6754E5614F87}"/>
              </a:ext>
            </a:extLst>
          </p:cNvPr>
          <p:cNvSpPr/>
          <p:nvPr/>
        </p:nvSpPr>
        <p:spPr>
          <a:xfrm>
            <a:off x="6724650" y="2057400"/>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0" marR="0" lvl="0" indent="-2730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CBD PUR from hemp leaf</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De-stressing, smoothing, re-harmonising</a:t>
            </a:r>
          </a:p>
        </p:txBody>
      </p:sp>
      <p:sp>
        <p:nvSpPr>
          <p:cNvPr id="4" name="Rectangle 3">
            <a:extLst>
              <a:ext uri="{FF2B5EF4-FFF2-40B4-BE49-F238E27FC236}">
                <a16:creationId xmlns:a16="http://schemas.microsoft.com/office/drawing/2014/main" id="{6C9A40FC-2220-B562-666C-399AE498D49E}"/>
              </a:ext>
            </a:extLst>
          </p:cNvPr>
          <p:cNvSpPr/>
          <p:nvPr/>
        </p:nvSpPr>
        <p:spPr>
          <a:xfrm>
            <a:off x="6724650" y="3012669"/>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NATIVE SACRED LOTUS CELLS</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Relaxing, soothing</a:t>
            </a:r>
          </a:p>
        </p:txBody>
      </p:sp>
      <p:sp>
        <p:nvSpPr>
          <p:cNvPr id="5" name="Rectangle 4">
            <a:extLst>
              <a:ext uri="{FF2B5EF4-FFF2-40B4-BE49-F238E27FC236}">
                <a16:creationId xmlns:a16="http://schemas.microsoft.com/office/drawing/2014/main" id="{8612A1B9-B1D1-3DFC-F142-A02456388C74}"/>
              </a:ext>
            </a:extLst>
          </p:cNvPr>
          <p:cNvSpPr/>
          <p:nvPr/>
        </p:nvSpPr>
        <p:spPr>
          <a:xfrm>
            <a:off x="6724650" y="3929131"/>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ADAPTOGENIC REISHI EXTRACT</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Anti-oxidant, moisturising</a:t>
            </a:r>
          </a:p>
        </p:txBody>
      </p:sp>
      <p:sp>
        <p:nvSpPr>
          <p:cNvPr id="7" name="Rectangle 6">
            <a:extLst>
              <a:ext uri="{FF2B5EF4-FFF2-40B4-BE49-F238E27FC236}">
                <a16:creationId xmlns:a16="http://schemas.microsoft.com/office/drawing/2014/main" id="{6269D686-3C19-26D8-B97F-88C279EF3187}"/>
              </a:ext>
            </a:extLst>
          </p:cNvPr>
          <p:cNvSpPr/>
          <p:nvPr/>
        </p:nvSpPr>
        <p:spPr>
          <a:xfrm>
            <a:off x="3798489" y="1281450"/>
            <a:ext cx="4595021"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De-stressing, smoothing, re-harmonising.</a:t>
            </a:r>
          </a:p>
        </p:txBody>
      </p:sp>
      <p:sp>
        <p:nvSpPr>
          <p:cNvPr id="8" name="Rectangle 7">
            <a:extLst>
              <a:ext uri="{FF2B5EF4-FFF2-40B4-BE49-F238E27FC236}">
                <a16:creationId xmlns:a16="http://schemas.microsoft.com/office/drawing/2014/main" id="{BA65A558-1C32-941F-7DF3-5716E41C92BF}"/>
              </a:ext>
            </a:extLst>
          </p:cNvPr>
          <p:cNvSpPr/>
          <p:nvPr/>
        </p:nvSpPr>
        <p:spPr>
          <a:xfrm>
            <a:off x="6724650" y="4845593"/>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30% ORGANIC VEGETABLE HEMP OIL + INCHA INCHI</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Moisturises, regulates, soothes</a:t>
            </a:r>
          </a:p>
        </p:txBody>
      </p:sp>
      <p:sp>
        <p:nvSpPr>
          <p:cNvPr id="10" name="Rectangle 9">
            <a:extLst>
              <a:ext uri="{FF2B5EF4-FFF2-40B4-BE49-F238E27FC236}">
                <a16:creationId xmlns:a16="http://schemas.microsoft.com/office/drawing/2014/main" id="{6FEB4922-E8C4-9011-CD14-DE0E84206FA7}"/>
              </a:ext>
            </a:extLst>
          </p:cNvPr>
          <p:cNvSpPr/>
          <p:nvPr/>
        </p:nvSpPr>
        <p:spPr>
          <a:xfrm>
            <a:off x="6724650" y="576205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E.O. OF LAVENDER, CHAMOMILE AND NEROLI</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Soothing, relaxing</a:t>
            </a:r>
          </a:p>
        </p:txBody>
      </p:sp>
      <p:pic>
        <p:nvPicPr>
          <p:cNvPr id="13" name="Image 12" descr="Une image contenant texte, Solution, Solvant, bouteille&#10;&#10;Description générée automatiquement">
            <a:extLst>
              <a:ext uri="{FF2B5EF4-FFF2-40B4-BE49-F238E27FC236}">
                <a16:creationId xmlns:a16="http://schemas.microsoft.com/office/drawing/2014/main" id="{2571A3E1-E188-5103-1B14-2FB31935E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113801"/>
            <a:ext cx="3526409" cy="4408528"/>
          </a:xfrm>
          <a:prstGeom prst="rect">
            <a:avLst/>
          </a:prstGeom>
        </p:spPr>
      </p:pic>
      <p:pic>
        <p:nvPicPr>
          <p:cNvPr id="18" name="Image 17" descr="Une image contenant parfum, bouteille&#10;&#10;Description générée automatiquement avec une confiance moyenne">
            <a:extLst>
              <a:ext uri="{FF2B5EF4-FFF2-40B4-BE49-F238E27FC236}">
                <a16:creationId xmlns:a16="http://schemas.microsoft.com/office/drawing/2014/main" id="{AF64A870-04B5-002E-BE43-5F8F22A5A482}"/>
              </a:ext>
            </a:extLst>
          </p:cNvPr>
          <p:cNvPicPr>
            <a:picLocks noChangeAspect="1"/>
          </p:cNvPicPr>
          <p:nvPr/>
        </p:nvPicPr>
        <p:blipFill>
          <a:blip r:embed="rId4" cstate="print">
            <a:extLst>
              <a:ext uri="{28A0092B-C50C-407E-A947-70E740481C1C}">
                <a14:useLocalDpi xmlns:a14="http://schemas.microsoft.com/office/drawing/2010/main" val="0"/>
              </a:ext>
            </a:extLst>
          </a:blip>
          <a:srcRect l="37470"/>
          <a:stretch/>
        </p:blipFill>
        <p:spPr>
          <a:xfrm>
            <a:off x="2971800" y="1335671"/>
            <a:ext cx="2084393" cy="4167243"/>
          </a:xfrm>
          <a:prstGeom prst="rect">
            <a:avLst/>
          </a:prstGeom>
        </p:spPr>
      </p:pic>
      <p:sp>
        <p:nvSpPr>
          <p:cNvPr id="11" name="ZoneTexte 10">
            <a:extLst>
              <a:ext uri="{FF2B5EF4-FFF2-40B4-BE49-F238E27FC236}">
                <a16:creationId xmlns:a16="http://schemas.microsoft.com/office/drawing/2014/main" id="{03F6B08A-11B2-7DB8-05E2-009620FFDFDF}"/>
              </a:ext>
            </a:extLst>
          </p:cNvPr>
          <p:cNvSpPr txBox="1"/>
          <p:nvPr/>
        </p:nvSpPr>
        <p:spPr>
          <a:xfrm>
            <a:off x="2139227" y="330927"/>
            <a:ext cx="7744264" cy="553998"/>
          </a:xfrm>
          <a:prstGeom prst="rect">
            <a:avLst/>
          </a:prstGeom>
          <a:noFill/>
        </p:spPr>
        <p:txBody>
          <a:bodyPr wrap="square">
            <a:spAutoFit/>
          </a:bodyPr>
          <a:lstStyle>
            <a:defPPr>
              <a:defRPr lang="fr-FR"/>
            </a:defPPr>
            <a:lvl1pPr marR="0" lvl="0" indent="0" algn="ctr" fontAlgn="auto">
              <a:lnSpc>
                <a:spcPct val="100000"/>
              </a:lnSpc>
              <a:spcBef>
                <a:spcPts val="0"/>
              </a:spcBef>
              <a:spcAft>
                <a:spcPts val="0"/>
              </a:spcAft>
              <a:buClrTx/>
              <a:buSzTx/>
              <a:buFontTx/>
              <a:buNone/>
              <a:tabLst/>
              <a:defRPr kumimoji="0" sz="2400" b="0" i="0" u="none" strike="noStrike" kern="0" cap="none" spc="0" normalizeH="0" baseline="0">
                <a:ln>
                  <a:noFill/>
                </a:ln>
                <a:solidFill>
                  <a:srgbClr val="3E3E3E"/>
                </a:solidFill>
                <a:effectLst/>
                <a:uLnTx/>
                <a:uFillTx/>
                <a:latin typeface="KyivType Sans2" pitchFamily="2" charset="77"/>
              </a:defRPr>
            </a:lvl1pPr>
          </a:lstStyle>
          <a:p>
            <a:r>
              <a:rPr lang="fr-FR" dirty="0"/>
              <a:t>SERUM CBD</a:t>
            </a:r>
          </a:p>
        </p:txBody>
      </p:sp>
      <p:pic>
        <p:nvPicPr>
          <p:cNvPr id="3" name="Image 2" descr="Une image contenant art, noir et blanc, monochrome&#10;&#10;Description générée automatiquement">
            <a:extLst>
              <a:ext uri="{FF2B5EF4-FFF2-40B4-BE49-F238E27FC236}">
                <a16:creationId xmlns:a16="http://schemas.microsoft.com/office/drawing/2014/main" id="{55AA5F40-F388-F57B-F2BB-3AB36C9A26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193" y="5845502"/>
            <a:ext cx="531946" cy="564061"/>
          </a:xfrm>
          <a:prstGeom prst="rect">
            <a:avLst/>
          </a:prstGeom>
        </p:spPr>
      </p:pic>
      <p:sp>
        <p:nvSpPr>
          <p:cNvPr id="6" name="Rectangle 5">
            <a:extLst>
              <a:ext uri="{FF2B5EF4-FFF2-40B4-BE49-F238E27FC236}">
                <a16:creationId xmlns:a16="http://schemas.microsoft.com/office/drawing/2014/main" id="{2CB0C54E-4028-972A-1AA6-24F39E7877B1}"/>
              </a:ext>
            </a:extLst>
          </p:cNvPr>
          <p:cNvSpPr/>
          <p:nvPr/>
        </p:nvSpPr>
        <p:spPr>
          <a:xfrm>
            <a:off x="1603043" y="5762055"/>
            <a:ext cx="4808664" cy="73095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6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QUINTESSENCE</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Potentiates the power of the formula</a:t>
            </a:r>
          </a:p>
        </p:txBody>
      </p:sp>
      <p:pic>
        <p:nvPicPr>
          <p:cNvPr id="14" name="Image 13" descr="Une image contenant bouteille, boisson&#10;&#10;Description générée automatiquement">
            <a:extLst>
              <a:ext uri="{FF2B5EF4-FFF2-40B4-BE49-F238E27FC236}">
                <a16:creationId xmlns:a16="http://schemas.microsoft.com/office/drawing/2014/main" id="{7E5B2162-241C-E773-563D-4E9CCB4C8C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59883"/>
          <a:stretch/>
        </p:blipFill>
        <p:spPr>
          <a:xfrm>
            <a:off x="5771466" y="2076697"/>
            <a:ext cx="726743" cy="634064"/>
          </a:xfrm>
          <a:prstGeom prst="flowChartConnector">
            <a:avLst/>
          </a:prstGeom>
        </p:spPr>
      </p:pic>
      <p:pic>
        <p:nvPicPr>
          <p:cNvPr id="15" name="Image 14">
            <a:extLst>
              <a:ext uri="{FF2B5EF4-FFF2-40B4-BE49-F238E27FC236}">
                <a16:creationId xmlns:a16="http://schemas.microsoft.com/office/drawing/2014/main" id="{0249291D-BD5A-C1F5-6324-873BA0D202B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71466" y="3060609"/>
            <a:ext cx="726743" cy="635076"/>
          </a:xfrm>
          <a:prstGeom prst="flowChartConnector">
            <a:avLst/>
          </a:prstGeom>
        </p:spPr>
      </p:pic>
      <p:pic>
        <p:nvPicPr>
          <p:cNvPr id="16" name="Image 15">
            <a:extLst>
              <a:ext uri="{FF2B5EF4-FFF2-40B4-BE49-F238E27FC236}">
                <a16:creationId xmlns:a16="http://schemas.microsoft.com/office/drawing/2014/main" id="{E1ECA9D8-3B7A-FB66-F87C-1B9756BD09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466" y="4009279"/>
            <a:ext cx="726743" cy="567350"/>
          </a:xfrm>
          <a:prstGeom prst="flowChartConnector">
            <a:avLst/>
          </a:prstGeom>
        </p:spPr>
      </p:pic>
      <p:pic>
        <p:nvPicPr>
          <p:cNvPr id="17" name="Image 16">
            <a:extLst>
              <a:ext uri="{FF2B5EF4-FFF2-40B4-BE49-F238E27FC236}">
                <a16:creationId xmlns:a16="http://schemas.microsoft.com/office/drawing/2014/main" id="{A5AE34E1-0815-985B-71CE-C71D6CC7766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771465" y="4890223"/>
            <a:ext cx="726743" cy="652490"/>
          </a:xfrm>
          <a:prstGeom prst="flowChartConnector">
            <a:avLst/>
          </a:prstGeom>
        </p:spPr>
      </p:pic>
      <p:pic>
        <p:nvPicPr>
          <p:cNvPr id="19" name="Image 18">
            <a:extLst>
              <a:ext uri="{FF2B5EF4-FFF2-40B4-BE49-F238E27FC236}">
                <a16:creationId xmlns:a16="http://schemas.microsoft.com/office/drawing/2014/main" id="{E1D0DBBD-0FDF-E0DF-814F-456646B2BE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71465" y="5882617"/>
            <a:ext cx="726744" cy="586331"/>
          </a:xfrm>
          <a:prstGeom prst="flowChartConnector">
            <a:avLst/>
          </a:prstGeom>
        </p:spPr>
      </p:pic>
    </p:spTree>
    <p:extLst>
      <p:ext uri="{BB962C8B-B14F-4D97-AF65-F5344CB8AC3E}">
        <p14:creationId xmlns:p14="http://schemas.microsoft.com/office/powerpoint/2010/main" val="304318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10"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36B195D-FB9B-94BE-7AB2-3111C9F67CA1}"/>
              </a:ext>
            </a:extLst>
          </p:cNvPr>
          <p:cNvSpPr txBox="1"/>
          <p:nvPr/>
        </p:nvSpPr>
        <p:spPr>
          <a:xfrm>
            <a:off x="569285" y="1041245"/>
            <a:ext cx="1105343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Hemp and cannabis belong to the species Cannabis sativa L, of the Cannabaceae family.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The difference between the two lies in their THC (tetrahydrocannabinol) content, the psychoactive substance in cannabis.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rPr>
              <a:t>Cosmetic legislation regulates the CBD used: No psychotropic effect </a:t>
            </a:r>
            <a:r>
              <a:rPr kumimoji="0" lang="fr-FR" sz="1400" b="1"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rPr>
              <a:t>0 &lt; THC &lt; 0.2%</a:t>
            </a: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rPr>
              <a:t>.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4A494B"/>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p:txBody>
      </p:sp>
      <p:sp>
        <p:nvSpPr>
          <p:cNvPr id="2" name="Titre 2">
            <a:extLst>
              <a:ext uri="{FF2B5EF4-FFF2-40B4-BE49-F238E27FC236}">
                <a16:creationId xmlns:a16="http://schemas.microsoft.com/office/drawing/2014/main" id="{4478841B-ACE8-4535-E2D8-3D6D9F401FF2}"/>
              </a:ext>
            </a:extLst>
          </p:cNvPr>
          <p:cNvSpPr txBox="1">
            <a:spLocks/>
          </p:cNvSpPr>
          <p:nvPr/>
        </p:nvSpPr>
        <p:spPr>
          <a:xfrm>
            <a:off x="1952017" y="175396"/>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CBD</a:t>
            </a:r>
          </a:p>
        </p:txBody>
      </p:sp>
      <p:sp>
        <p:nvSpPr>
          <p:cNvPr id="5" name="ZoneTexte 4">
            <a:extLst>
              <a:ext uri="{FF2B5EF4-FFF2-40B4-BE49-F238E27FC236}">
                <a16:creationId xmlns:a16="http://schemas.microsoft.com/office/drawing/2014/main" id="{5BF5C897-C002-AF0B-C57D-B52BE965521B}"/>
              </a:ext>
            </a:extLst>
          </p:cNvPr>
          <p:cNvSpPr txBox="1"/>
          <p:nvPr/>
        </p:nvSpPr>
        <p:spPr>
          <a:xfrm>
            <a:off x="466928" y="5928489"/>
            <a:ext cx="3636088" cy="3231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rPr>
              <a:t>The skin's endocannabinoid system</a:t>
            </a:r>
          </a:p>
        </p:txBody>
      </p:sp>
      <p:pic>
        <p:nvPicPr>
          <p:cNvPr id="7" name="Image 6" descr="Une image contenant texte, capture d’écran, conception&#10;&#10;Description générée automatiquement">
            <a:extLst>
              <a:ext uri="{FF2B5EF4-FFF2-40B4-BE49-F238E27FC236}">
                <a16:creationId xmlns:a16="http://schemas.microsoft.com/office/drawing/2014/main" id="{944DEC0A-D78B-93BB-0A60-CA3CAFE07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88" y="2036585"/>
            <a:ext cx="3291728" cy="4031973"/>
          </a:xfrm>
          <a:prstGeom prst="rect">
            <a:avLst/>
          </a:prstGeom>
        </p:spPr>
      </p:pic>
      <p:sp>
        <p:nvSpPr>
          <p:cNvPr id="8" name="Rectangle 7">
            <a:extLst>
              <a:ext uri="{FF2B5EF4-FFF2-40B4-BE49-F238E27FC236}">
                <a16:creationId xmlns:a16="http://schemas.microsoft.com/office/drawing/2014/main" id="{A754D2B8-7577-8ADA-5825-4820A6EC515C}"/>
              </a:ext>
            </a:extLst>
          </p:cNvPr>
          <p:cNvSpPr/>
          <p:nvPr/>
        </p:nvSpPr>
        <p:spPr>
          <a:xfrm>
            <a:off x="4624192" y="2074386"/>
            <a:ext cx="6996133"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ANTI-INFLAMMATORY</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mn-cs"/>
              </a:rPr>
              <a:t>Reduces</a:t>
            </a: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 </a:t>
            </a:r>
            <a:r>
              <a:rPr kumimoji="0" lang="en-US"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the synthesis of certain inflammation molecules (IL-6 and 8), CBD combats redness and irritation, and soothes sensitive skin</a:t>
            </a: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 </a:t>
            </a:r>
          </a:p>
          <a:p>
            <a:pPr marL="88900" marR="0" lvl="0" indent="0" algn="just"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10" name="Rectangle 9">
            <a:extLst>
              <a:ext uri="{FF2B5EF4-FFF2-40B4-BE49-F238E27FC236}">
                <a16:creationId xmlns:a16="http://schemas.microsoft.com/office/drawing/2014/main" id="{97BA7EE1-99DC-8B72-E498-2452942AE04D}"/>
              </a:ext>
            </a:extLst>
          </p:cNvPr>
          <p:cNvSpPr/>
          <p:nvPr/>
        </p:nvSpPr>
        <p:spPr>
          <a:xfrm>
            <a:off x="4652609" y="3006942"/>
            <a:ext cx="6970106"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ANTIOXIDANT</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Protects cells from free-radical attacks and boosts the cell defense system </a:t>
            </a: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 </a:t>
            </a:r>
          </a:p>
          <a:p>
            <a:pPr marL="88900" marR="0" lvl="0" indent="0" algn="just"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11" name="Rectangle 10">
            <a:extLst>
              <a:ext uri="{FF2B5EF4-FFF2-40B4-BE49-F238E27FC236}">
                <a16:creationId xmlns:a16="http://schemas.microsoft.com/office/drawing/2014/main" id="{3730DAF6-B14D-6FDB-4D26-0EAD23603D92}"/>
              </a:ext>
            </a:extLst>
          </p:cNvPr>
          <p:cNvSpPr/>
          <p:nvPr/>
        </p:nvSpPr>
        <p:spPr>
          <a:xfrm>
            <a:off x="4688051" y="3895966"/>
            <a:ext cx="6945050"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ANTI-AGING</a:t>
            </a:r>
          </a:p>
          <a:p>
            <a:pPr marL="88900" marR="0" lvl="0" indent="0" algn="just" defTabSz="914400" eaLnBrk="1" fontAlgn="auto" latinLnBrk="0" hangingPunct="1">
              <a:lnSpc>
                <a:spcPct val="100000"/>
              </a:lnSpc>
              <a:spcBef>
                <a:spcPts val="0"/>
              </a:spcBef>
              <a:spcAft>
                <a:spcPts val="0"/>
              </a:spcAft>
              <a:buClrTx/>
              <a:buSzTx/>
              <a:buFontTx/>
              <a:buNone/>
              <a:tabLst/>
              <a:defRPr/>
            </a:pPr>
            <a:r>
              <a:rPr lang="en-US" sz="1400" kern="0" dirty="0">
                <a:solidFill>
                  <a:srgbClr val="343637"/>
                </a:solidFill>
                <a:latin typeface="Roboto Light" panose="02000000000000000000" pitchFamily="2" charset="0"/>
                <a:ea typeface="Roboto Light" panose="02000000000000000000" pitchFamily="2" charset="0"/>
              </a:rPr>
              <a:t>B</a:t>
            </a:r>
            <a:r>
              <a:rPr kumimoji="0" lang="en-US" sz="14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mn-cs"/>
              </a:rPr>
              <a:t>oosts</a:t>
            </a:r>
            <a:r>
              <a:rPr kumimoji="0" lang="en-US"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 fibroblast expression of key proteins involved in dermal matrix quality (</a:t>
            </a:r>
            <a:r>
              <a:rPr kumimoji="0" lang="fr-FR" sz="14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mn-cs"/>
              </a:rPr>
              <a:t>dermal-epidermal</a:t>
            </a: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 </a:t>
            </a:r>
            <a:r>
              <a:rPr kumimoji="0" lang="fr-FR" sz="1400" b="0" i="0" u="none" strike="noStrike" kern="0" cap="none" spc="0" normalizeH="0" baseline="0" noProof="0" dirty="0" err="1">
                <a:ln>
                  <a:noFill/>
                </a:ln>
                <a:solidFill>
                  <a:srgbClr val="343637"/>
                </a:solidFill>
                <a:effectLst/>
                <a:uLnTx/>
                <a:uFillTx/>
                <a:latin typeface="Roboto Light" panose="02000000000000000000" pitchFamily="2" charset="0"/>
                <a:ea typeface="Roboto Light" panose="02000000000000000000" pitchFamily="2" charset="0"/>
                <a:cs typeface="+mn-cs"/>
              </a:rPr>
              <a:t>junction</a:t>
            </a:r>
            <a:r>
              <a:rPr kumimoji="0" lang="fr-FR" sz="1400" b="0" i="0" u="none" strike="noStrike" kern="0" cap="none" spc="0" normalizeH="0" baseline="0" noProof="0" dirty="0">
                <a:ln>
                  <a:noFill/>
                </a:ln>
                <a:solidFill>
                  <a:srgbClr val="343637"/>
                </a:solidFill>
                <a:effectLst/>
                <a:uLnTx/>
                <a:uFillTx/>
                <a:latin typeface="Roboto Light" panose="02000000000000000000" pitchFamily="2" charset="0"/>
                <a:ea typeface="Roboto Light" panose="02000000000000000000" pitchFamily="2" charset="0"/>
                <a:cs typeface="+mn-cs"/>
              </a:rPr>
              <a:t>).</a:t>
            </a:r>
          </a:p>
          <a:p>
            <a:pPr marL="88900" marR="0" lvl="0" indent="0" algn="just"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sp>
        <p:nvSpPr>
          <p:cNvPr id="12" name="Rectangle 11">
            <a:extLst>
              <a:ext uri="{FF2B5EF4-FFF2-40B4-BE49-F238E27FC236}">
                <a16:creationId xmlns:a16="http://schemas.microsoft.com/office/drawing/2014/main" id="{E0F2CB2E-A85C-B491-BA93-D84788457958}"/>
              </a:ext>
            </a:extLst>
          </p:cNvPr>
          <p:cNvSpPr/>
          <p:nvPr/>
        </p:nvSpPr>
        <p:spPr>
          <a:xfrm>
            <a:off x="4688051" y="4820632"/>
            <a:ext cx="6945050"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SEBOREGULATOR</a:t>
            </a:r>
          </a:p>
          <a:p>
            <a:pPr marL="88900" marR="0" lvl="0" indent="0" algn="just"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Lipostatic effect, reduces the multiplication of sebocytes.</a:t>
            </a:r>
          </a:p>
        </p:txBody>
      </p:sp>
      <p:sp>
        <p:nvSpPr>
          <p:cNvPr id="13" name="Rectangle 12">
            <a:extLst>
              <a:ext uri="{FF2B5EF4-FFF2-40B4-BE49-F238E27FC236}">
                <a16:creationId xmlns:a16="http://schemas.microsoft.com/office/drawing/2014/main" id="{664A25D7-BAD6-3394-9640-BE36CFE16C97}"/>
              </a:ext>
            </a:extLst>
          </p:cNvPr>
          <p:cNvSpPr/>
          <p:nvPr/>
        </p:nvSpPr>
        <p:spPr>
          <a:xfrm>
            <a:off x="4679764" y="5703080"/>
            <a:ext cx="6954716" cy="730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1"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rPr>
              <a:t>ANTI-STRESS</a:t>
            </a:r>
            <a:endParaRPr lang="fr-FR" sz="1400" b="1" kern="0" dirty="0">
              <a:solidFill>
                <a:srgbClr val="565655"/>
              </a:solidFill>
              <a:latin typeface="Roboto Light" panose="02000000000000000000" pitchFamily="2" charset="0"/>
              <a:ea typeface="Roboto Light" panose="02000000000000000000" pitchFamily="2" charset="0"/>
            </a:endParaRPr>
          </a:p>
          <a:p>
            <a:pPr marL="88900" marR="0" lvl="0" algn="just" defTabSz="914400" eaLnBrk="1" fontAlgn="auto" latinLnBrk="0" hangingPunct="1">
              <a:lnSpc>
                <a:spcPct val="100000"/>
              </a:lnSpc>
              <a:spcBef>
                <a:spcPts val="0"/>
              </a:spcBef>
              <a:spcAft>
                <a:spcPts val="0"/>
              </a:spcAft>
              <a:buClrTx/>
              <a:buSzTx/>
              <a:tabLst/>
              <a:defRPr/>
            </a:pPr>
            <a:r>
              <a:rPr lang="fr-FR" sz="1400" kern="0" dirty="0" err="1">
                <a:solidFill>
                  <a:srgbClr val="565655"/>
                </a:solidFill>
                <a:latin typeface="Roboto Light" panose="02000000000000000000" pitchFamily="2" charset="0"/>
                <a:ea typeface="Roboto Light" panose="02000000000000000000" pitchFamily="2" charset="0"/>
              </a:rPr>
              <a:t>Mind-soothing</a:t>
            </a:r>
            <a:r>
              <a:rPr lang="fr-FR" sz="1400" kern="0" dirty="0">
                <a:solidFill>
                  <a:srgbClr val="565655"/>
                </a:solidFill>
                <a:latin typeface="Roboto Light" panose="02000000000000000000" pitchFamily="2" charset="0"/>
                <a:ea typeface="Roboto Light" panose="02000000000000000000" pitchFamily="2" charset="0"/>
              </a:rPr>
              <a:t> </a:t>
            </a:r>
            <a:r>
              <a:rPr lang="fr-FR" sz="1400" kern="0" dirty="0" err="1">
                <a:solidFill>
                  <a:srgbClr val="565655"/>
                </a:solidFill>
                <a:latin typeface="Roboto Light" panose="02000000000000000000" pitchFamily="2" charset="0"/>
                <a:ea typeface="Roboto Light" panose="02000000000000000000" pitchFamily="2" charset="0"/>
              </a:rPr>
              <a:t>properties</a:t>
            </a:r>
            <a:endParaRPr lang="fr-FR" sz="1400" kern="0" dirty="0">
              <a:solidFill>
                <a:srgbClr val="565655"/>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09241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group of purple bottles and containers&#10;&#10;AI-generated content may be incorrect.">
            <a:extLst>
              <a:ext uri="{FF2B5EF4-FFF2-40B4-BE49-F238E27FC236}">
                <a16:creationId xmlns:a16="http://schemas.microsoft.com/office/drawing/2014/main" id="{89872A19-AA90-3B6F-2323-EB508F1A05F5}"/>
              </a:ext>
            </a:extLst>
          </p:cNvPr>
          <p:cNvPicPr>
            <a:picLocks noChangeAspect="1"/>
          </p:cNvPicPr>
          <p:nvPr/>
        </p:nvPicPr>
        <p:blipFill>
          <a:blip r:embed="rId3"/>
          <a:srcRect l="16351" t="-1" r="6152" b="66892"/>
          <a:stretch/>
        </p:blipFill>
        <p:spPr>
          <a:xfrm>
            <a:off x="-30052" y="0"/>
            <a:ext cx="12222052" cy="6858000"/>
          </a:xfrm>
          <a:prstGeom prst="rect">
            <a:avLst/>
          </a:prstGeom>
        </p:spPr>
      </p:pic>
      <p:sp>
        <p:nvSpPr>
          <p:cNvPr id="25" name="TextBox 3">
            <a:extLst>
              <a:ext uri="{FF2B5EF4-FFF2-40B4-BE49-F238E27FC236}">
                <a16:creationId xmlns:a16="http://schemas.microsoft.com/office/drawing/2014/main" id="{3F62406D-256A-315A-028C-E5F21572C9A9}"/>
              </a:ext>
            </a:extLst>
          </p:cNvPr>
          <p:cNvSpPr txBox="1"/>
          <p:nvPr/>
        </p:nvSpPr>
        <p:spPr>
          <a:xfrm>
            <a:off x="3437214" y="487389"/>
            <a:ext cx="5317571" cy="1200329"/>
          </a:xfrm>
          <a:prstGeom prst="rect">
            <a:avLst/>
          </a:prstGeom>
          <a:noFill/>
        </p:spPr>
        <p:txBody>
          <a:bodyPr wrap="square" rtlCol="0">
            <a:spAutoFit/>
          </a:bodyPr>
          <a:lstStyle/>
          <a:p>
            <a:pPr algn="ctr"/>
            <a:r>
              <a:rPr lang="en-US" sz="7200" dirty="0">
                <a:solidFill>
                  <a:schemeClr val="bg1"/>
                </a:solidFill>
                <a:latin typeface="Midnight Signature" panose="02000500000000090000" pitchFamily="2" charset="0"/>
              </a:rPr>
              <a:t>Sum up</a:t>
            </a:r>
          </a:p>
        </p:txBody>
      </p:sp>
      <p:sp>
        <p:nvSpPr>
          <p:cNvPr id="13" name="Rectangle 12">
            <a:extLst>
              <a:ext uri="{FF2B5EF4-FFF2-40B4-BE49-F238E27FC236}">
                <a16:creationId xmlns:a16="http://schemas.microsoft.com/office/drawing/2014/main" id="{1A567806-0BC6-D71E-9994-F5B7E8C10D8D}"/>
              </a:ext>
            </a:extLst>
          </p:cNvPr>
          <p:cNvSpPr/>
          <p:nvPr/>
        </p:nvSpPr>
        <p:spPr>
          <a:xfrm>
            <a:off x="6104211" y="3379587"/>
            <a:ext cx="4539342" cy="1981143"/>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8791C759-453B-1077-E2E3-8A3696373DDE}"/>
              </a:ext>
            </a:extLst>
          </p:cNvPr>
          <p:cNvSpPr/>
          <p:nvPr/>
        </p:nvSpPr>
        <p:spPr>
          <a:xfrm>
            <a:off x="1542798" y="3379587"/>
            <a:ext cx="4505406" cy="1981143"/>
          </a:xfrm>
          <a:prstGeom prst="rect">
            <a:avLst/>
          </a:prstGeom>
          <a:solidFill>
            <a:srgbClr val="FFFFFF">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5" name="Picture 43" descr="A black background with a circle in center&#10;&#10;AI-generated content may be incorrect.">
            <a:extLst>
              <a:ext uri="{FF2B5EF4-FFF2-40B4-BE49-F238E27FC236}">
                <a16:creationId xmlns:a16="http://schemas.microsoft.com/office/drawing/2014/main" id="{46B192D5-7D49-D344-31C4-F88B92BF0673}"/>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588882" y="2771418"/>
            <a:ext cx="3009057" cy="3156743"/>
          </a:xfrm>
          <a:prstGeom prst="rect">
            <a:avLst/>
          </a:prstGeom>
        </p:spPr>
      </p:pic>
      <p:pic>
        <p:nvPicPr>
          <p:cNvPr id="16" name="Picture 19" descr="A bottle of serum with a dropper&#10;&#10;AI-generated content may be incorrect.">
            <a:extLst>
              <a:ext uri="{FF2B5EF4-FFF2-40B4-BE49-F238E27FC236}">
                <a16:creationId xmlns:a16="http://schemas.microsoft.com/office/drawing/2014/main" id="{CA5F3AC1-5F69-1E01-1036-20A80F210FF5}"/>
              </a:ext>
            </a:extLst>
          </p:cNvPr>
          <p:cNvPicPr>
            <a:picLocks noChangeAspect="1"/>
          </p:cNvPicPr>
          <p:nvPr/>
        </p:nvPicPr>
        <p:blipFill>
          <a:blip r:embed="rId6"/>
          <a:srcRect l="32706" t="29436" r="41355" b="6139"/>
          <a:stretch/>
        </p:blipFill>
        <p:spPr>
          <a:xfrm>
            <a:off x="1090565" y="1126233"/>
            <a:ext cx="1371155" cy="4256960"/>
          </a:xfrm>
          <a:prstGeom prst="rect">
            <a:avLst/>
          </a:prstGeom>
        </p:spPr>
      </p:pic>
      <p:pic>
        <p:nvPicPr>
          <p:cNvPr id="17" name="Picture 45" descr="A moon and stars in a black background&#10;&#10;AI-generated content may be incorrect.">
            <a:extLst>
              <a:ext uri="{FF2B5EF4-FFF2-40B4-BE49-F238E27FC236}">
                <a16:creationId xmlns:a16="http://schemas.microsoft.com/office/drawing/2014/main" id="{27CE0EF1-AE2B-7BFE-6DB1-8294059BA5F4}"/>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Effect>
                      <a14:brightnessContrast bright="40000" contrast="40000"/>
                    </a14:imgEffect>
                  </a14:imgLayer>
                </a14:imgProps>
              </a:ext>
            </a:extLst>
          </a:blip>
          <a:stretch>
            <a:fillRect/>
          </a:stretch>
        </p:blipFill>
        <p:spPr>
          <a:xfrm>
            <a:off x="7392447" y="2823157"/>
            <a:ext cx="2952490" cy="3097397"/>
          </a:xfrm>
          <a:prstGeom prst="rect">
            <a:avLst/>
          </a:prstGeom>
        </p:spPr>
      </p:pic>
      <p:sp>
        <p:nvSpPr>
          <p:cNvPr id="18" name="TextBox 51">
            <a:extLst>
              <a:ext uri="{FF2B5EF4-FFF2-40B4-BE49-F238E27FC236}">
                <a16:creationId xmlns:a16="http://schemas.microsoft.com/office/drawing/2014/main" id="{4ABE2160-5FA5-BA82-6608-A708CD9BC62D}"/>
              </a:ext>
            </a:extLst>
          </p:cNvPr>
          <p:cNvSpPr txBox="1"/>
          <p:nvPr/>
        </p:nvSpPr>
        <p:spPr>
          <a:xfrm>
            <a:off x="2391633" y="3643021"/>
            <a:ext cx="3572387" cy="1446550"/>
          </a:xfrm>
          <a:prstGeom prst="rect">
            <a:avLst/>
          </a:prstGeom>
          <a:noFill/>
        </p:spPr>
        <p:txBody>
          <a:bodyPr wrap="square">
            <a:spAutoFit/>
          </a:bodyPr>
          <a:lstStyle/>
          <a:p>
            <a:pPr algn="r">
              <a:lnSpc>
                <a:spcPct val="150000"/>
              </a:lnSpc>
            </a:pPr>
            <a:r>
              <a:rPr lang="en-US" sz="1200" dirty="0">
                <a:latin typeface="Roboto Light" panose="02000000000000000000" pitchFamily="2" charset="0"/>
                <a:ea typeface="Roboto Light" panose="02000000000000000000" pitchFamily="2" charset="0"/>
              </a:rPr>
              <a:t>Brightens and evens the complexion</a:t>
            </a:r>
          </a:p>
          <a:p>
            <a:pPr algn="r">
              <a:lnSpc>
                <a:spcPct val="150000"/>
              </a:lnSpc>
            </a:pPr>
            <a:r>
              <a:rPr lang="en-US" sz="1200" dirty="0">
                <a:latin typeface="Roboto Light" panose="02000000000000000000" pitchFamily="2" charset="0"/>
                <a:ea typeface="Roboto Light" panose="02000000000000000000" pitchFamily="2" charset="0"/>
              </a:rPr>
              <a:t>Corrects pigmentation spots and wrinkles</a:t>
            </a:r>
          </a:p>
          <a:p>
            <a:pPr algn="r">
              <a:lnSpc>
                <a:spcPct val="150000"/>
              </a:lnSpc>
            </a:pPr>
            <a:r>
              <a:rPr lang="en-US" sz="1200" dirty="0">
                <a:latin typeface="Roboto Light" panose="02000000000000000000" pitchFamily="2" charset="0"/>
                <a:ea typeface="Roboto Light" panose="02000000000000000000" pitchFamily="2" charset="0"/>
              </a:rPr>
              <a:t>20% stable vitamin C</a:t>
            </a:r>
          </a:p>
          <a:p>
            <a:pPr algn="r">
              <a:lnSpc>
                <a:spcPct val="150000"/>
              </a:lnSpc>
            </a:pPr>
            <a:r>
              <a:rPr lang="en-US" sz="1200" dirty="0">
                <a:latin typeface="Roboto Light" panose="02000000000000000000" pitchFamily="2" charset="0"/>
                <a:ea typeface="Roboto Light" panose="02000000000000000000" pitchFamily="2" charset="0"/>
              </a:rPr>
              <a:t>Dry oil texture, rapidly absorbed</a:t>
            </a:r>
          </a:p>
          <a:p>
            <a:pPr algn="r">
              <a:lnSpc>
                <a:spcPct val="150000"/>
              </a:lnSpc>
            </a:pPr>
            <a:r>
              <a:rPr lang="en-US" sz="1200" dirty="0">
                <a:latin typeface="Roboto Light" panose="02000000000000000000" pitchFamily="2" charset="0"/>
                <a:ea typeface="Roboto Light" panose="02000000000000000000" pitchFamily="2" charset="0"/>
              </a:rPr>
              <a:t>Radiant, </a:t>
            </a:r>
            <a:r>
              <a:rPr lang="en-US" sz="1200" dirty="0" err="1">
                <a:latin typeface="Roboto Light" panose="02000000000000000000" pitchFamily="2" charset="0"/>
                <a:ea typeface="Roboto Light" panose="02000000000000000000" pitchFamily="2" charset="0"/>
              </a:rPr>
              <a:t>revitalised</a:t>
            </a:r>
            <a:r>
              <a:rPr lang="en-US" sz="1200" dirty="0">
                <a:latin typeface="Roboto Light" panose="02000000000000000000" pitchFamily="2" charset="0"/>
                <a:ea typeface="Roboto Light" panose="02000000000000000000" pitchFamily="2" charset="0"/>
              </a:rPr>
              <a:t> skin</a:t>
            </a:r>
          </a:p>
        </p:txBody>
      </p:sp>
      <p:sp>
        <p:nvSpPr>
          <p:cNvPr id="19" name="TextBox 52">
            <a:extLst>
              <a:ext uri="{FF2B5EF4-FFF2-40B4-BE49-F238E27FC236}">
                <a16:creationId xmlns:a16="http://schemas.microsoft.com/office/drawing/2014/main" id="{A33A7FFC-66AD-0411-C2C8-F16A9279990C}"/>
              </a:ext>
            </a:extLst>
          </p:cNvPr>
          <p:cNvSpPr txBox="1"/>
          <p:nvPr/>
        </p:nvSpPr>
        <p:spPr>
          <a:xfrm>
            <a:off x="6193820" y="3643021"/>
            <a:ext cx="4058512" cy="1446550"/>
          </a:xfrm>
          <a:prstGeom prst="rect">
            <a:avLst/>
          </a:prstGeom>
          <a:noFill/>
        </p:spPr>
        <p:txBody>
          <a:bodyPr wrap="square">
            <a:spAutoFit/>
          </a:bodyPr>
          <a:lstStyle/>
          <a:p>
            <a:pPr>
              <a:lnSpc>
                <a:spcPct val="150000"/>
              </a:lnSpc>
            </a:pPr>
            <a:r>
              <a:rPr lang="en-US" sz="1200" dirty="0">
                <a:latin typeface="Roboto Light" panose="02000000000000000000" pitchFamily="2" charset="0"/>
                <a:ea typeface="Roboto Light" panose="02000000000000000000" pitchFamily="2" charset="0"/>
              </a:rPr>
              <a:t>Soothes and balances the skin</a:t>
            </a:r>
          </a:p>
          <a:p>
            <a:pPr>
              <a:lnSpc>
                <a:spcPct val="150000"/>
              </a:lnSpc>
            </a:pPr>
            <a:r>
              <a:rPr lang="en-US" sz="1200" dirty="0">
                <a:latin typeface="Roboto Light" panose="02000000000000000000" pitchFamily="2" charset="0"/>
                <a:ea typeface="Roboto Light" panose="02000000000000000000" pitchFamily="2" charset="0"/>
              </a:rPr>
              <a:t>Reduces stress and fatigue</a:t>
            </a:r>
          </a:p>
          <a:p>
            <a:pPr>
              <a:lnSpc>
                <a:spcPct val="150000"/>
              </a:lnSpc>
            </a:pPr>
            <a:r>
              <a:rPr lang="en-US" sz="1200" dirty="0">
                <a:latin typeface="Roboto Light" panose="02000000000000000000" pitchFamily="2" charset="0"/>
                <a:ea typeface="Roboto Light" panose="02000000000000000000" pitchFamily="2" charset="0"/>
              </a:rPr>
              <a:t>300 mg pure CBD</a:t>
            </a:r>
          </a:p>
          <a:p>
            <a:pPr>
              <a:lnSpc>
                <a:spcPct val="150000"/>
              </a:lnSpc>
            </a:pPr>
            <a:r>
              <a:rPr lang="en-US" sz="1200" dirty="0">
                <a:latin typeface="Roboto Light" panose="02000000000000000000" pitchFamily="2" charset="0"/>
                <a:ea typeface="Roboto Light" panose="02000000000000000000" pitchFamily="2" charset="0"/>
              </a:rPr>
              <a:t>Silky texture, immediate comfort</a:t>
            </a:r>
          </a:p>
          <a:p>
            <a:pPr>
              <a:lnSpc>
                <a:spcPct val="150000"/>
              </a:lnSpc>
            </a:pPr>
            <a:r>
              <a:rPr lang="en-US" sz="1200" dirty="0">
                <a:latin typeface="Roboto Light" panose="02000000000000000000" pitchFamily="2" charset="0"/>
                <a:ea typeface="Roboto Light" panose="02000000000000000000" pitchFamily="2" charset="0"/>
              </a:rPr>
              <a:t>Relaxed, </a:t>
            </a:r>
            <a:r>
              <a:rPr lang="en-US" sz="1200" dirty="0" err="1">
                <a:latin typeface="Roboto Light" panose="02000000000000000000" pitchFamily="2" charset="0"/>
                <a:ea typeface="Roboto Light" panose="02000000000000000000" pitchFamily="2" charset="0"/>
              </a:rPr>
              <a:t>harmonised</a:t>
            </a:r>
            <a:r>
              <a:rPr lang="en-US" sz="1200" dirty="0">
                <a:latin typeface="Roboto Light" panose="02000000000000000000" pitchFamily="2" charset="0"/>
                <a:ea typeface="Roboto Light" panose="02000000000000000000" pitchFamily="2" charset="0"/>
              </a:rPr>
              <a:t> skin</a:t>
            </a:r>
          </a:p>
        </p:txBody>
      </p:sp>
      <p:sp>
        <p:nvSpPr>
          <p:cNvPr id="22" name="TextBox 58">
            <a:extLst>
              <a:ext uri="{FF2B5EF4-FFF2-40B4-BE49-F238E27FC236}">
                <a16:creationId xmlns:a16="http://schemas.microsoft.com/office/drawing/2014/main" id="{C9E4C59F-F0CA-D852-F589-E3970F6BFCB3}"/>
              </a:ext>
            </a:extLst>
          </p:cNvPr>
          <p:cNvSpPr txBox="1"/>
          <p:nvPr/>
        </p:nvSpPr>
        <p:spPr>
          <a:xfrm>
            <a:off x="2331074" y="5571534"/>
            <a:ext cx="7521694" cy="523220"/>
          </a:xfrm>
          <a:prstGeom prst="rect">
            <a:avLst/>
          </a:prstGeom>
          <a:noFill/>
        </p:spPr>
        <p:txBody>
          <a:bodyPr wrap="square">
            <a:spAutoFit/>
          </a:bodyPr>
          <a:lstStyle/>
          <a:p>
            <a:pPr algn="ctr"/>
            <a:r>
              <a:rPr lang="en-US" sz="1400" dirty="0">
                <a:solidFill>
                  <a:schemeClr val="bg1"/>
                </a:solidFill>
                <a:latin typeface="Roboto Light" panose="02000000000000000000" pitchFamily="2" charset="0"/>
                <a:ea typeface="Roboto Light" panose="02000000000000000000" pitchFamily="2" charset="0"/>
              </a:rPr>
              <a:t>Intense correction: 20% vitamin C to even out and boost the skin, </a:t>
            </a:r>
          </a:p>
          <a:p>
            <a:pPr algn="ctr"/>
            <a:r>
              <a:rPr lang="en-US" sz="1400" dirty="0">
                <a:solidFill>
                  <a:schemeClr val="bg1"/>
                </a:solidFill>
                <a:latin typeface="Roboto Light" panose="02000000000000000000" pitchFamily="2" charset="0"/>
                <a:ea typeface="Roboto Light" panose="02000000000000000000" pitchFamily="2" charset="0"/>
              </a:rPr>
              <a:t>300 mg CBD to soothe and rebalance deep down.</a:t>
            </a:r>
          </a:p>
        </p:txBody>
      </p:sp>
      <p:sp>
        <p:nvSpPr>
          <p:cNvPr id="23" name="Rectangle 22">
            <a:extLst>
              <a:ext uri="{FF2B5EF4-FFF2-40B4-BE49-F238E27FC236}">
                <a16:creationId xmlns:a16="http://schemas.microsoft.com/office/drawing/2014/main" id="{C95DC1AE-9324-A563-1BC2-587C1F4995A6}"/>
              </a:ext>
            </a:extLst>
          </p:cNvPr>
          <p:cNvSpPr/>
          <p:nvPr/>
        </p:nvSpPr>
        <p:spPr>
          <a:xfrm>
            <a:off x="2331074" y="5511507"/>
            <a:ext cx="7521694" cy="67835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4" name="Picture 21" descr="A bottle of cbd oil&#10;&#10;AI-generated content may be incorrect.">
            <a:extLst>
              <a:ext uri="{FF2B5EF4-FFF2-40B4-BE49-F238E27FC236}">
                <a16:creationId xmlns:a16="http://schemas.microsoft.com/office/drawing/2014/main" id="{18AF0A66-25B8-7083-B7D8-79A5ECE27CC9}"/>
              </a:ext>
            </a:extLst>
          </p:cNvPr>
          <p:cNvPicPr>
            <a:picLocks noChangeAspect="1"/>
          </p:cNvPicPr>
          <p:nvPr/>
        </p:nvPicPr>
        <p:blipFill>
          <a:blip r:embed="rId9"/>
          <a:srcRect l="29722" t="27857" r="38894" b="4558"/>
          <a:stretch/>
        </p:blipFill>
        <p:spPr>
          <a:xfrm>
            <a:off x="9523377" y="1005189"/>
            <a:ext cx="1672714" cy="4502815"/>
          </a:xfrm>
          <a:prstGeom prst="rect">
            <a:avLst/>
          </a:prstGeom>
        </p:spPr>
      </p:pic>
    </p:spTree>
    <p:extLst>
      <p:ext uri="{BB962C8B-B14F-4D97-AF65-F5344CB8AC3E}">
        <p14:creationId xmlns:p14="http://schemas.microsoft.com/office/powerpoint/2010/main" val="2701401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10EB025-36E0-BF36-BFE1-C7CEF4C82274}"/>
              </a:ext>
            </a:extLst>
          </p:cNvPr>
          <p:cNvSpPr>
            <a:spLocks noGrp="1"/>
          </p:cNvSpPr>
          <p:nvPr>
            <p:ph type="title"/>
          </p:nvPr>
        </p:nvSpPr>
        <p:spPr>
          <a:xfrm>
            <a:off x="3055855" y="2592388"/>
            <a:ext cx="6080289" cy="1600200"/>
          </a:xfrm>
        </p:spPr>
        <p:txBody>
          <a:bodyPr vert="horz" lIns="91440" tIns="45720" rIns="91440" bIns="45720" rtlCol="0" anchor="ctr">
            <a:noAutofit/>
          </a:bodyPr>
          <a:lstStyle/>
          <a:p>
            <a:pPr algn="ctr"/>
            <a:r>
              <a:rPr lang="en-US" sz="2800" dirty="0">
                <a:latin typeface="KyivType Sans2" panose="00000500000000000000" pitchFamily="50" charset="0"/>
              </a:rPr>
              <a:t>What do you think happens to the </a:t>
            </a:r>
            <a:r>
              <a:rPr lang="en-US" sz="2800" dirty="0" err="1">
                <a:latin typeface="KyivType Sans2" panose="00000500000000000000" pitchFamily="50" charset="0"/>
              </a:rPr>
              <a:t>skin </a:t>
            </a:r>
            <a:r>
              <a:rPr lang="en-US" sz="2800" dirty="0">
                <a:latin typeface="KyivType Sans2" panose="00000500000000000000" pitchFamily="50" charset="0"/>
              </a:rPr>
              <a:t>during </a:t>
            </a:r>
            <a:r>
              <a:rPr lang="en-US" sz="2800" dirty="0" err="1">
                <a:latin typeface="KyivType Sans2" panose="00000500000000000000" pitchFamily="50" charset="0"/>
              </a:rPr>
              <a:t>sleep</a:t>
            </a:r>
            <a:r>
              <a:rPr lang="en-US" sz="2800" dirty="0">
                <a:latin typeface="KyivType Sans2" panose="00000500000000000000" pitchFamily="50" charset="0"/>
              </a:rPr>
              <a:t>?</a:t>
            </a:r>
            <a:endParaRPr lang="fr-FR" sz="2800" dirty="0">
              <a:latin typeface="KyivType Sans2" panose="00000500000000000000" pitchFamily="50" charset="0"/>
            </a:endParaRPr>
          </a:p>
        </p:txBody>
      </p:sp>
      <p:sp>
        <p:nvSpPr>
          <p:cNvPr id="2" name="Titre 1">
            <a:extLst>
              <a:ext uri="{FF2B5EF4-FFF2-40B4-BE49-F238E27FC236}">
                <a16:creationId xmlns:a16="http://schemas.microsoft.com/office/drawing/2014/main" id="{69FF4880-054E-96C2-880A-824A5DC6D3DD}"/>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latin typeface="KyivType Sans2" panose="00000500000000000000" pitchFamily="50" charset="0"/>
              </a:rPr>
              <a:t>Biological changes during the night</a:t>
            </a:r>
          </a:p>
        </p:txBody>
      </p:sp>
    </p:spTree>
    <p:extLst>
      <p:ext uri="{BB962C8B-B14F-4D97-AF65-F5344CB8AC3E}">
        <p14:creationId xmlns:p14="http://schemas.microsoft.com/office/powerpoint/2010/main" val="2810882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group of purple bottles and containers&#10;&#10;AI-generated content may be incorrect.">
            <a:extLst>
              <a:ext uri="{FF2B5EF4-FFF2-40B4-BE49-F238E27FC236}">
                <a16:creationId xmlns:a16="http://schemas.microsoft.com/office/drawing/2014/main" id="{A4917FCA-B540-5B5B-64DC-30EB66F4C70A}"/>
              </a:ext>
            </a:extLst>
          </p:cNvPr>
          <p:cNvPicPr>
            <a:picLocks noChangeAspect="1"/>
          </p:cNvPicPr>
          <p:nvPr/>
        </p:nvPicPr>
        <p:blipFill rotWithShape="1">
          <a:blip r:embed="rId3"/>
          <a:srcRect l="17035" t="-1" r="6152" b="66892"/>
          <a:stretch/>
        </p:blipFill>
        <p:spPr>
          <a:xfrm>
            <a:off x="-29495" y="0"/>
            <a:ext cx="12221495" cy="6858000"/>
          </a:xfrm>
          <a:prstGeom prst="rect">
            <a:avLst/>
          </a:prstGeom>
        </p:spPr>
      </p:pic>
      <p:sp>
        <p:nvSpPr>
          <p:cNvPr id="4" name="ZoneTexte 3">
            <a:extLst>
              <a:ext uri="{FF2B5EF4-FFF2-40B4-BE49-F238E27FC236}">
                <a16:creationId xmlns:a16="http://schemas.microsoft.com/office/drawing/2014/main" id="{5BB9CA72-2D9D-E4DD-2553-4CA9F853302D}"/>
              </a:ext>
            </a:extLst>
          </p:cNvPr>
          <p:cNvSpPr txBox="1"/>
          <p:nvPr/>
        </p:nvSpPr>
        <p:spPr>
          <a:xfrm>
            <a:off x="2667000" y="2823744"/>
            <a:ext cx="9205162" cy="2554545"/>
          </a:xfrm>
          <a:prstGeom prst="rect">
            <a:avLst/>
          </a:prstGeom>
          <a:noFill/>
        </p:spPr>
        <p:txBody>
          <a:bodyPr wrap="square" rtlCol="0">
            <a:spAutoFit/>
          </a:bodyPr>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Night is the key time when the skin repairs, regenerates and strengthens itself.</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z="1600" b="1" dirty="0">
              <a:solidFill>
                <a:schemeClr val="bg1"/>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Adopting a targeted skin care routine helps to </a:t>
            </a:r>
            <a:r>
              <a:rPr kumimoji="0" lang="en-US" sz="1600" b="1" i="0" u="none" strike="noStrike" kern="1200" cap="none" spc="0" normalizeH="0" baseline="0" noProof="0" dirty="0" err="1">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maximise</a:t>
            </a:r>
            <a:r>
              <a:rPr kumimoji="0" lang="en-US"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 these natural mechanisms.</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z="1600" b="1" dirty="0">
              <a:solidFill>
                <a:schemeClr val="bg1"/>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1" i="0" u="none" strike="noStrike" kern="1200" cap="none" spc="0" normalizeH="0" baseline="0" noProof="0" dirty="0" err="1">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Yon-Ka</a:t>
            </a:r>
            <a:r>
              <a:rPr kumimoji="0" lang="en-US"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 skincare products are formulated to accompany each stage of the night's rhythm and </a:t>
            </a:r>
            <a:r>
              <a:rPr kumimoji="0" lang="en-US" sz="1600" b="1" i="0" u="none" strike="noStrike" kern="1200" cap="none" spc="0" normalizeH="0" baseline="0" noProof="0" dirty="0" err="1">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optimise</a:t>
            </a:r>
            <a:r>
              <a:rPr kumimoji="0" lang="en-US" sz="1600"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 the skin's beauty and health when you wake up.</a:t>
            </a:r>
            <a:endParaRPr lang="fr-FR" sz="1600" dirty="0">
              <a:solidFill>
                <a:schemeClr val="bg1"/>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fr-FR" sz="1600" dirty="0">
              <a:solidFill>
                <a:schemeClr val="bg1"/>
              </a:solidFill>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endParaRPr>
          </a:p>
        </p:txBody>
      </p:sp>
      <p:sp>
        <p:nvSpPr>
          <p:cNvPr id="5" name="Rectangle 4">
            <a:extLst>
              <a:ext uri="{FF2B5EF4-FFF2-40B4-BE49-F238E27FC236}">
                <a16:creationId xmlns:a16="http://schemas.microsoft.com/office/drawing/2014/main" id="{DC4DEE1B-11B3-7340-83A3-68370CBB6A1A}"/>
              </a:ext>
            </a:extLst>
          </p:cNvPr>
          <p:cNvSpPr/>
          <p:nvPr/>
        </p:nvSpPr>
        <p:spPr>
          <a:xfrm>
            <a:off x="2667000" y="1681227"/>
            <a:ext cx="6858000"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algn="ctr" defTabSz="914400" eaLnBrk="1" fontAlgn="auto" latinLnBrk="0" hangingPunct="1">
              <a:lnSpc>
                <a:spcPct val="100000"/>
              </a:lnSpc>
              <a:spcBef>
                <a:spcPts val="0"/>
              </a:spcBef>
              <a:spcAft>
                <a:spcPts val="0"/>
              </a:spcAft>
              <a:buClrTx/>
              <a:buSzTx/>
              <a:tabLst/>
              <a:defRPr/>
            </a:pPr>
            <a:r>
              <a:rPr lang="en-US" sz="1600" b="1" kern="0" dirty="0">
                <a:solidFill>
                  <a:srgbClr val="565655"/>
                </a:solidFill>
                <a:latin typeface="Roboto Light" panose="02000000000000000000" pitchFamily="2" charset="0"/>
                <a:ea typeface="Roboto Light" panose="02000000000000000000" pitchFamily="2" charset="0"/>
              </a:rPr>
              <a:t>WHY TAKE CARE OF YOUR SKIN AT NIGHT ?</a:t>
            </a:r>
            <a:endParaRPr kumimoji="0" lang="fr-FR" sz="1600" b="0" i="0" u="none" strike="noStrike" kern="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cs typeface="+mn-cs"/>
            </a:endParaRPr>
          </a:p>
        </p:txBody>
      </p:sp>
      <p:pic>
        <p:nvPicPr>
          <p:cNvPr id="6" name="Picture 1" descr="A group of purple bottles and containers&#10;&#10;AI-generated content may be incorrect.">
            <a:extLst>
              <a:ext uri="{FF2B5EF4-FFF2-40B4-BE49-F238E27FC236}">
                <a16:creationId xmlns:a16="http://schemas.microsoft.com/office/drawing/2014/main" id="{E458F003-845B-41FC-567E-74AA64CBD0AF}"/>
              </a:ext>
            </a:extLst>
          </p:cNvPr>
          <p:cNvPicPr>
            <a:picLocks noChangeAspect="1"/>
          </p:cNvPicPr>
          <p:nvPr/>
        </p:nvPicPr>
        <p:blipFill rotWithShape="1">
          <a:blip r:embed="rId3"/>
          <a:srcRect l="17032" t="28864" r="55494" b="42577"/>
          <a:stretch/>
        </p:blipFill>
        <p:spPr>
          <a:xfrm rot="10800000">
            <a:off x="-29495" y="3923414"/>
            <a:ext cx="2168722" cy="2934586"/>
          </a:xfrm>
          <a:prstGeom prst="rect">
            <a:avLst/>
          </a:prstGeom>
        </p:spPr>
      </p:pic>
      <p:pic>
        <p:nvPicPr>
          <p:cNvPr id="7" name="Picture 1" descr="A group of purple bottles and containers&#10;&#10;AI-generated content may be incorrect.">
            <a:extLst>
              <a:ext uri="{FF2B5EF4-FFF2-40B4-BE49-F238E27FC236}">
                <a16:creationId xmlns:a16="http://schemas.microsoft.com/office/drawing/2014/main" id="{9813884F-D7C7-0A29-3689-2329D26F7733}"/>
              </a:ext>
            </a:extLst>
          </p:cNvPr>
          <p:cNvPicPr>
            <a:picLocks noChangeAspect="1"/>
          </p:cNvPicPr>
          <p:nvPr/>
        </p:nvPicPr>
        <p:blipFill rotWithShape="1">
          <a:blip r:embed="rId3"/>
          <a:srcRect l="17032" t="28864" r="55494" b="42577"/>
          <a:stretch/>
        </p:blipFill>
        <p:spPr>
          <a:xfrm>
            <a:off x="-29495" y="0"/>
            <a:ext cx="2168722" cy="2934586"/>
          </a:xfrm>
          <a:prstGeom prst="rect">
            <a:avLst/>
          </a:prstGeom>
        </p:spPr>
      </p:pic>
      <p:sp>
        <p:nvSpPr>
          <p:cNvPr id="9" name="TextBox 3">
            <a:extLst>
              <a:ext uri="{FF2B5EF4-FFF2-40B4-BE49-F238E27FC236}">
                <a16:creationId xmlns:a16="http://schemas.microsoft.com/office/drawing/2014/main" id="{7C032901-A94D-3E9A-8907-F0B9C40085A2}"/>
              </a:ext>
            </a:extLst>
          </p:cNvPr>
          <p:cNvSpPr txBox="1"/>
          <p:nvPr/>
        </p:nvSpPr>
        <p:spPr>
          <a:xfrm>
            <a:off x="3437214" y="487389"/>
            <a:ext cx="5317571" cy="1200329"/>
          </a:xfrm>
          <a:prstGeom prst="rect">
            <a:avLst/>
          </a:prstGeom>
          <a:noFill/>
        </p:spPr>
        <p:txBody>
          <a:bodyPr wrap="square" rtlCol="0">
            <a:spAutoFit/>
          </a:bodyPr>
          <a:lstStyle/>
          <a:p>
            <a:pPr algn="ctr"/>
            <a:r>
              <a:rPr lang="en-US" sz="7200" dirty="0">
                <a:solidFill>
                  <a:schemeClr val="bg1"/>
                </a:solidFill>
                <a:latin typeface="Midnight Signature" panose="02000500000000090000" pitchFamily="2" charset="0"/>
              </a:rPr>
              <a:t>Conclusion</a:t>
            </a:r>
          </a:p>
        </p:txBody>
      </p:sp>
      <p:sp>
        <p:nvSpPr>
          <p:cNvPr id="10" name="TextBox 58">
            <a:extLst>
              <a:ext uri="{FF2B5EF4-FFF2-40B4-BE49-F238E27FC236}">
                <a16:creationId xmlns:a16="http://schemas.microsoft.com/office/drawing/2014/main" id="{251CF100-F877-855F-8878-868A2786D324}"/>
              </a:ext>
            </a:extLst>
          </p:cNvPr>
          <p:cNvSpPr txBox="1"/>
          <p:nvPr/>
        </p:nvSpPr>
        <p:spPr>
          <a:xfrm>
            <a:off x="2667000" y="5818474"/>
            <a:ext cx="7521694" cy="646331"/>
          </a:xfrm>
          <a:prstGeom prst="rect">
            <a:avLst/>
          </a:prstGeom>
          <a:noFill/>
        </p:spPr>
        <p:txBody>
          <a:bodyPr wrap="square">
            <a:spAutoFit/>
          </a:bodyPr>
          <a:lstStyle/>
          <a:p>
            <a:pPr algn="ctr"/>
            <a:r>
              <a:rPr kumimoji="0" lang="en-US" b="1" i="0" u="none" strike="noStrike" kern="1200" cap="none" spc="0" normalizeH="0" baseline="0" noProof="0" dirty="0">
                <a:ln>
                  <a:noFill/>
                </a:ln>
                <a:solidFill>
                  <a:schemeClr val="bg1"/>
                </a:solidFill>
                <a:effectLst/>
                <a:uLnTx/>
                <a:uFillTx/>
                <a:latin typeface="Roboto Light" panose="02000000000000000000" pitchFamily="2" charset="0"/>
                <a:ea typeface="Roboto Light" panose="02000000000000000000" pitchFamily="2" charset="0"/>
                <a:cs typeface="Times New Roman" panose="02020603050405020304" pitchFamily="18" charset="0"/>
                <a:sym typeface="Wingdings" panose="05000000000000000000" pitchFamily="2" charset="2"/>
              </a:rPr>
              <a:t>Taking care of your skin at night means investing in its youthfulness and radiance in the long term !</a:t>
            </a:r>
            <a:endParaRPr lang="en-US" dirty="0">
              <a:solidFill>
                <a:schemeClr val="bg1"/>
              </a:solidFill>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6EC45558-2675-ECC0-5E57-853882873F3B}"/>
              </a:ext>
            </a:extLst>
          </p:cNvPr>
          <p:cNvSpPr/>
          <p:nvPr/>
        </p:nvSpPr>
        <p:spPr>
          <a:xfrm>
            <a:off x="2667000" y="5758447"/>
            <a:ext cx="7521694" cy="67835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70453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49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98BD5B6-2126-105A-89B1-5D3D38EB554B}"/>
              </a:ext>
            </a:extLst>
          </p:cNvPr>
          <p:cNvSpPr txBox="1">
            <a:spLocks/>
          </p:cNvSpPr>
          <p:nvPr/>
        </p:nvSpPr>
        <p:spPr>
          <a:xfrm>
            <a:off x="838200"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latin typeface="KyivType Sans2" panose="00000500000000000000" pitchFamily="50" charset="0"/>
              </a:rPr>
              <a:t>Biological changes during the night</a:t>
            </a:r>
          </a:p>
        </p:txBody>
      </p:sp>
      <p:pic>
        <p:nvPicPr>
          <p:cNvPr id="5" name="Graphique 4" descr="Badge 5 avec un remplissage uni">
            <a:extLst>
              <a:ext uri="{FF2B5EF4-FFF2-40B4-BE49-F238E27FC236}">
                <a16:creationId xmlns:a16="http://schemas.microsoft.com/office/drawing/2014/main" id="{D3A5B26B-17C1-DCAE-BD71-F82BCD242A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3485" y="2481469"/>
            <a:ext cx="914400" cy="914400"/>
          </a:xfrm>
          <a:prstGeom prst="rect">
            <a:avLst/>
          </a:prstGeom>
        </p:spPr>
      </p:pic>
      <p:pic>
        <p:nvPicPr>
          <p:cNvPr id="7" name="Graphique 6" descr="Badge 4 avec un remplissage uni">
            <a:extLst>
              <a:ext uri="{FF2B5EF4-FFF2-40B4-BE49-F238E27FC236}">
                <a16:creationId xmlns:a16="http://schemas.microsoft.com/office/drawing/2014/main" id="{4719F0F8-9F33-4D25-4B13-D2B6C14FA6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3217" y="2444957"/>
            <a:ext cx="914400" cy="914400"/>
          </a:xfrm>
          <a:prstGeom prst="rect">
            <a:avLst/>
          </a:prstGeom>
        </p:spPr>
      </p:pic>
      <p:pic>
        <p:nvPicPr>
          <p:cNvPr id="9" name="Graphique 8" descr="Badge 3 avec un remplissage uni">
            <a:extLst>
              <a:ext uri="{FF2B5EF4-FFF2-40B4-BE49-F238E27FC236}">
                <a16:creationId xmlns:a16="http://schemas.microsoft.com/office/drawing/2014/main" id="{EC9C365A-A559-46F5-414A-3DF4699F29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799" y="2444888"/>
            <a:ext cx="914400" cy="914400"/>
          </a:xfrm>
          <a:prstGeom prst="rect">
            <a:avLst/>
          </a:prstGeom>
        </p:spPr>
      </p:pic>
      <p:pic>
        <p:nvPicPr>
          <p:cNvPr id="11" name="Graphique 10" descr="Badge avec un remplissage uni">
            <a:extLst>
              <a:ext uri="{FF2B5EF4-FFF2-40B4-BE49-F238E27FC236}">
                <a16:creationId xmlns:a16="http://schemas.microsoft.com/office/drawing/2014/main" id="{B6D8D536-4FF3-5AA9-EA36-0732A4BAA4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78531" y="2444957"/>
            <a:ext cx="914400" cy="914400"/>
          </a:xfrm>
          <a:prstGeom prst="rect">
            <a:avLst/>
          </a:prstGeom>
        </p:spPr>
      </p:pic>
      <p:pic>
        <p:nvPicPr>
          <p:cNvPr id="13" name="Graphique 12" descr="Badge 1 avec un remplissage uni">
            <a:extLst>
              <a:ext uri="{FF2B5EF4-FFF2-40B4-BE49-F238E27FC236}">
                <a16:creationId xmlns:a16="http://schemas.microsoft.com/office/drawing/2014/main" id="{A694DF08-4351-31B6-64C0-6E0712C3F4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4113" y="2444957"/>
            <a:ext cx="914400" cy="914400"/>
          </a:xfrm>
          <a:prstGeom prst="rect">
            <a:avLst/>
          </a:prstGeom>
        </p:spPr>
      </p:pic>
      <p:sp>
        <p:nvSpPr>
          <p:cNvPr id="14" name="ZoneTexte 13">
            <a:extLst>
              <a:ext uri="{FF2B5EF4-FFF2-40B4-BE49-F238E27FC236}">
                <a16:creationId xmlns:a16="http://schemas.microsoft.com/office/drawing/2014/main" id="{E7A06223-7E67-3220-B4CB-81562F3F66DA}"/>
              </a:ext>
            </a:extLst>
          </p:cNvPr>
          <p:cNvSpPr txBox="1"/>
          <p:nvPr/>
        </p:nvSpPr>
        <p:spPr>
          <a:xfrm>
            <a:off x="9834539" y="3712313"/>
            <a:ext cx="2232296" cy="1328023"/>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DETOXIFICATION PROCESS :</a:t>
            </a:r>
          </a:p>
          <a:p>
            <a:pPr algn="ctr"/>
            <a:r>
              <a:rPr lang="fr-FR" sz="1400" dirty="0">
                <a:latin typeface="Roboto Light" panose="02000000000000000000" pitchFamily="2" charset="0"/>
                <a:ea typeface="Roboto Light" panose="02000000000000000000" pitchFamily="2" charset="0"/>
              </a:rPr>
              <a:t>PURIFIES THE SKIN</a:t>
            </a:r>
          </a:p>
          <a:p>
            <a:pPr algn="ctr"/>
            <a:endParaRPr lang="fr-FR" sz="1400" dirty="0">
              <a:latin typeface="Roboto Light" panose="02000000000000000000" pitchFamily="2" charset="0"/>
              <a:ea typeface="Roboto Light" panose="02000000000000000000" pitchFamily="2" charset="0"/>
            </a:endParaRPr>
          </a:p>
        </p:txBody>
      </p:sp>
      <p:sp>
        <p:nvSpPr>
          <p:cNvPr id="15" name="ZoneTexte 14">
            <a:extLst>
              <a:ext uri="{FF2B5EF4-FFF2-40B4-BE49-F238E27FC236}">
                <a16:creationId xmlns:a16="http://schemas.microsoft.com/office/drawing/2014/main" id="{03BCFAD0-D63D-F0AF-4842-7432FD235DE7}"/>
              </a:ext>
            </a:extLst>
          </p:cNvPr>
          <p:cNvSpPr txBox="1"/>
          <p:nvPr/>
        </p:nvSpPr>
        <p:spPr>
          <a:xfrm>
            <a:off x="7374271" y="3712313"/>
            <a:ext cx="2232296" cy="1532334"/>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PRODUCTION OF COLLAGEN AND ELASTIN: FIRMNESS AND ELASTICITY</a:t>
            </a:r>
          </a:p>
          <a:p>
            <a:pPr algn="ctr"/>
            <a:endParaRPr lang="fr-FR" sz="1400" dirty="0">
              <a:latin typeface="Roboto Light" panose="02000000000000000000" pitchFamily="2" charset="0"/>
              <a:ea typeface="Roboto Light" panose="02000000000000000000" pitchFamily="2" charset="0"/>
            </a:endParaRPr>
          </a:p>
        </p:txBody>
      </p:sp>
      <p:sp>
        <p:nvSpPr>
          <p:cNvPr id="16" name="ZoneTexte 15">
            <a:extLst>
              <a:ext uri="{FF2B5EF4-FFF2-40B4-BE49-F238E27FC236}">
                <a16:creationId xmlns:a16="http://schemas.microsoft.com/office/drawing/2014/main" id="{E485F120-8AED-1EDC-46E2-72ADABA461ED}"/>
              </a:ext>
            </a:extLst>
          </p:cNvPr>
          <p:cNvSpPr txBox="1"/>
          <p:nvPr/>
        </p:nvSpPr>
        <p:spPr>
          <a:xfrm>
            <a:off x="4979851" y="3712313"/>
            <a:ext cx="2232297" cy="1532334"/>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SKIN BARRIER FUNCTION: PROTECTION AND HYDRATION</a:t>
            </a:r>
          </a:p>
          <a:p>
            <a:pPr algn="ctr"/>
            <a:endParaRPr lang="fr-FR" sz="1400" dirty="0">
              <a:latin typeface="Roboto Light" panose="02000000000000000000" pitchFamily="2" charset="0"/>
              <a:ea typeface="Roboto Light" panose="02000000000000000000" pitchFamily="2" charset="0"/>
            </a:endParaRPr>
          </a:p>
        </p:txBody>
      </p:sp>
      <p:sp>
        <p:nvSpPr>
          <p:cNvPr id="17" name="ZoneTexte 16">
            <a:extLst>
              <a:ext uri="{FF2B5EF4-FFF2-40B4-BE49-F238E27FC236}">
                <a16:creationId xmlns:a16="http://schemas.microsoft.com/office/drawing/2014/main" id="{E78EC07D-C7A8-09EF-8273-229243ED12A9}"/>
              </a:ext>
            </a:extLst>
          </p:cNvPr>
          <p:cNvSpPr txBox="1"/>
          <p:nvPr/>
        </p:nvSpPr>
        <p:spPr>
          <a:xfrm>
            <a:off x="2519583" y="3712313"/>
            <a:ext cx="2232296" cy="1532334"/>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MICROCIRCULATION: OXYGEN AND NUTRIENTS IN FULL ACTION</a:t>
            </a:r>
          </a:p>
          <a:p>
            <a:pPr algn="ctr"/>
            <a:endParaRPr lang="fr-FR" sz="1400" dirty="0">
              <a:latin typeface="Roboto Light" panose="02000000000000000000" pitchFamily="2" charset="0"/>
              <a:ea typeface="Roboto Light" panose="02000000000000000000" pitchFamily="2" charset="0"/>
            </a:endParaRPr>
          </a:p>
        </p:txBody>
      </p:sp>
      <p:sp>
        <p:nvSpPr>
          <p:cNvPr id="18" name="ZoneTexte 17">
            <a:extLst>
              <a:ext uri="{FF2B5EF4-FFF2-40B4-BE49-F238E27FC236}">
                <a16:creationId xmlns:a16="http://schemas.microsoft.com/office/drawing/2014/main" id="{D7719165-BA7D-C1B4-825E-E12D69C194F3}"/>
              </a:ext>
            </a:extLst>
          </p:cNvPr>
          <p:cNvSpPr txBox="1"/>
          <p:nvPr/>
        </p:nvSpPr>
        <p:spPr>
          <a:xfrm>
            <a:off x="125165" y="3762807"/>
            <a:ext cx="2232297" cy="1328023"/>
          </a:xfrm>
          <a:prstGeom prst="roundRect">
            <a:avLst/>
          </a:prstGeom>
          <a:noFill/>
          <a:ln w="3175">
            <a:solidFill>
              <a:srgbClr val="C1B8F6"/>
            </a:solidFill>
          </a:ln>
        </p:spPr>
        <p:txBody>
          <a:bodyPr wrap="square" rtlCol="0">
            <a:spAutoFit/>
          </a:bodyPr>
          <a:lstStyle/>
          <a:p>
            <a:pPr algn="ctr"/>
            <a:endParaRPr lang="fr-FR" sz="1400" dirty="0">
              <a:latin typeface="Roboto Light" panose="02000000000000000000" pitchFamily="2" charset="0"/>
              <a:ea typeface="Roboto Light" panose="02000000000000000000" pitchFamily="2" charset="0"/>
            </a:endParaRPr>
          </a:p>
          <a:p>
            <a:pPr algn="ctr"/>
            <a:r>
              <a:rPr lang="fr-FR" sz="1400" dirty="0">
                <a:latin typeface="Roboto Light" panose="02000000000000000000" pitchFamily="2" charset="0"/>
                <a:ea typeface="Roboto Light" panose="02000000000000000000" pitchFamily="2" charset="0"/>
              </a:rPr>
              <a:t>CELL RENEWAL : </a:t>
            </a:r>
          </a:p>
          <a:p>
            <a:pPr algn="ctr"/>
            <a:r>
              <a:rPr lang="fr-FR" sz="1400" dirty="0">
                <a:latin typeface="Roboto Light" panose="02000000000000000000" pitchFamily="2" charset="0"/>
                <a:ea typeface="Roboto Light" panose="02000000000000000000" pitchFamily="2" charset="0"/>
              </a:rPr>
              <a:t>THE SKIN REGENERATES</a:t>
            </a:r>
          </a:p>
          <a:p>
            <a:pPr algn="ctr"/>
            <a:endParaRPr lang="fr-FR" sz="1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95517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3D3EE6A-C16E-AFD3-DD5B-992BE7958354}"/>
              </a:ext>
            </a:extLst>
          </p:cNvPr>
          <p:cNvSpPr>
            <a:spLocks noGrp="1"/>
          </p:cNvSpPr>
          <p:nvPr>
            <p:ph type="title"/>
          </p:nvPr>
        </p:nvSpPr>
        <p:spPr>
          <a:xfrm>
            <a:off x="838200" y="-331303"/>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CIRCADIAN </a:t>
            </a:r>
            <a:r>
              <a:rPr lang="fr-FR" sz="2800" dirty="0" err="1">
                <a:latin typeface="KyivType Sans2" panose="00000500000000000000" pitchFamily="50" charset="0"/>
              </a:rPr>
              <a:t>rhythm</a:t>
            </a:r>
            <a:endParaRPr lang="fr-FR" sz="2800" dirty="0">
              <a:latin typeface="KyivType Sans2" panose="00000500000000000000" pitchFamily="50" charset="0"/>
            </a:endParaRPr>
          </a:p>
        </p:txBody>
      </p:sp>
      <p:sp>
        <p:nvSpPr>
          <p:cNvPr id="4" name="Flèche : droite 3">
            <a:extLst>
              <a:ext uri="{FF2B5EF4-FFF2-40B4-BE49-F238E27FC236}">
                <a16:creationId xmlns:a16="http://schemas.microsoft.com/office/drawing/2014/main" id="{671529C4-C725-B413-F6A4-0FB727E2A6A4}"/>
              </a:ext>
            </a:extLst>
          </p:cNvPr>
          <p:cNvSpPr/>
          <p:nvPr/>
        </p:nvSpPr>
        <p:spPr>
          <a:xfrm>
            <a:off x="194631" y="3260993"/>
            <a:ext cx="11802738" cy="275421"/>
          </a:xfrm>
          <a:prstGeom prst="rightArrow">
            <a:avLst/>
          </a:prstGeom>
          <a:solidFill>
            <a:srgbClr val="DCD7FA"/>
          </a:solidFill>
          <a:ln>
            <a:solidFill>
              <a:srgbClr val="C1B8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4D5CD28-4078-4756-60CA-911A0C45316C}"/>
              </a:ext>
            </a:extLst>
          </p:cNvPr>
          <p:cNvSpPr txBox="1"/>
          <p:nvPr/>
        </p:nvSpPr>
        <p:spPr>
          <a:xfrm>
            <a:off x="1946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6am – 8am</a:t>
            </a:r>
          </a:p>
          <a:p>
            <a:pPr algn="ctr"/>
            <a:r>
              <a:rPr lang="en-US" sz="1200" dirty="0">
                <a:latin typeface="Roboto Light" panose="02000000000000000000" pitchFamily="2" charset="0"/>
                <a:ea typeface="Roboto Light" panose="02000000000000000000" pitchFamily="2" charset="0"/>
                <a:cs typeface="Roboto Light" panose="02000000000000000000" pitchFamily="2" charset="0"/>
              </a:rPr>
              <a:t>Reactivation of skin metabolism, mild dehydration.</a:t>
            </a:r>
          </a:p>
        </p:txBody>
      </p:sp>
      <p:sp>
        <p:nvSpPr>
          <p:cNvPr id="6" name="Rectangle 5">
            <a:extLst>
              <a:ext uri="{FF2B5EF4-FFF2-40B4-BE49-F238E27FC236}">
                <a16:creationId xmlns:a16="http://schemas.microsoft.com/office/drawing/2014/main" id="{43332948-0BC4-C0EA-382E-B8878F3EA048}"/>
              </a:ext>
            </a:extLst>
          </p:cNvPr>
          <p:cNvSpPr/>
          <p:nvPr/>
        </p:nvSpPr>
        <p:spPr>
          <a:xfrm>
            <a:off x="194631" y="3772140"/>
            <a:ext cx="1889804" cy="523220"/>
          </a:xfrm>
          <a:prstGeom prst="rect">
            <a:avLst/>
          </a:prstGeom>
        </p:spPr>
        <p:txBody>
          <a:bodyPr wrap="square">
            <a:spAutoFit/>
          </a:bodyPr>
          <a:lstStyle/>
          <a:p>
            <a:pPr indent="92075" algn="ctr" fontAlgn="ctr"/>
            <a:r>
              <a:rPr lang="fr-FR" sz="1400" dirty="0" err="1">
                <a:latin typeface="Roboto Light" panose="02000000000000000000" pitchFamily="2" charset="0"/>
                <a:ea typeface="Roboto Light" panose="02000000000000000000" pitchFamily="2" charset="0"/>
                <a:cs typeface="Roboto Light" panose="02000000000000000000" pitchFamily="2" charset="0"/>
              </a:rPr>
              <a:t>Slight</a:t>
            </a:r>
            <a:r>
              <a:rPr lang="fr-FR" sz="1400" dirty="0">
                <a:latin typeface="Roboto Light" panose="02000000000000000000" pitchFamily="2" charset="0"/>
                <a:ea typeface="Roboto Light" panose="02000000000000000000" pitchFamily="2" charset="0"/>
                <a:cs typeface="Roboto Light" panose="02000000000000000000" pitchFamily="2" charset="0"/>
              </a:rPr>
              <a:t> water </a:t>
            </a:r>
            <a:r>
              <a:rPr lang="fr-FR" sz="1400" dirty="0" err="1">
                <a:latin typeface="Roboto Light" panose="02000000000000000000" pitchFamily="2" charset="0"/>
                <a:ea typeface="Roboto Light" panose="02000000000000000000" pitchFamily="2" charset="0"/>
                <a:cs typeface="Roboto Light" panose="02000000000000000000" pitchFamily="2" charset="0"/>
              </a:rPr>
              <a:t>loss</a:t>
            </a:r>
            <a:r>
              <a:rPr lang="fr-FR" sz="1400" dirty="0">
                <a:latin typeface="Roboto Light" panose="02000000000000000000" pitchFamily="2" charset="0"/>
                <a:ea typeface="Roboto Light" panose="02000000000000000000" pitchFamily="2" charset="0"/>
                <a:cs typeface="Roboto Light" panose="02000000000000000000" pitchFamily="2" charset="0"/>
              </a:rPr>
              <a:t>, skin in transition.</a:t>
            </a:r>
            <a:endParaRPr lang="fr-FR" sz="1400"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7" name="ZoneTexte 6">
            <a:extLst>
              <a:ext uri="{FF2B5EF4-FFF2-40B4-BE49-F238E27FC236}">
                <a16:creationId xmlns:a16="http://schemas.microsoft.com/office/drawing/2014/main" id="{26781E8F-FC9B-67CC-92F4-7D6BCA0B3981}"/>
              </a:ext>
            </a:extLst>
          </p:cNvPr>
          <p:cNvSpPr txBox="1"/>
          <p:nvPr/>
        </p:nvSpPr>
        <p:spPr>
          <a:xfrm>
            <a:off x="2175831" y="2058725"/>
            <a:ext cx="1889804" cy="783193"/>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8am – 10am</a:t>
            </a:r>
          </a:p>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Increased</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sebum</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natural</a:t>
            </a:r>
            <a:r>
              <a:rPr lang="fr-FR" sz="1200" dirty="0">
                <a:latin typeface="Roboto Light" panose="02000000000000000000" pitchFamily="2" charset="0"/>
                <a:ea typeface="Roboto Light" panose="02000000000000000000" pitchFamily="2" charset="0"/>
                <a:cs typeface="Roboto Light" panose="02000000000000000000" pitchFamily="2" charset="0"/>
              </a:rPr>
              <a:t> protection.</a:t>
            </a:r>
          </a:p>
        </p:txBody>
      </p:sp>
      <p:sp>
        <p:nvSpPr>
          <p:cNvPr id="8" name="Rectangle 7">
            <a:extLst>
              <a:ext uri="{FF2B5EF4-FFF2-40B4-BE49-F238E27FC236}">
                <a16:creationId xmlns:a16="http://schemas.microsoft.com/office/drawing/2014/main" id="{9D9DC43C-F06C-F654-F038-6F5456AD1C4B}"/>
              </a:ext>
            </a:extLst>
          </p:cNvPr>
          <p:cNvSpPr/>
          <p:nvPr/>
        </p:nvSpPr>
        <p:spPr>
          <a:xfrm>
            <a:off x="2175831"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Skin </a:t>
            </a:r>
            <a:r>
              <a:rPr lang="fr-FR" sz="1400" dirty="0" err="1">
                <a:latin typeface="Roboto Light" panose="02000000000000000000" pitchFamily="2" charset="0"/>
                <a:ea typeface="Roboto Light" panose="02000000000000000000" pitchFamily="2" charset="0"/>
                <a:cs typeface="Roboto Light" panose="02000000000000000000" pitchFamily="2" charset="0"/>
              </a:rPr>
              <a:t>barrier</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forms</a:t>
            </a:r>
            <a:r>
              <a:rPr lang="fr-FR" sz="1400" dirty="0">
                <a:latin typeface="Roboto Light" panose="02000000000000000000" pitchFamily="2" charset="0"/>
                <a:ea typeface="Roboto Light" panose="02000000000000000000" pitchFamily="2" charset="0"/>
                <a:cs typeface="Roboto Light" panose="02000000000000000000" pitchFamily="2" charset="0"/>
              </a:rPr>
              <a:t>, skin </a:t>
            </a:r>
            <a:r>
              <a:rPr lang="fr-FR" sz="1400" dirty="0" err="1">
                <a:latin typeface="Roboto Light" panose="02000000000000000000" pitchFamily="2" charset="0"/>
                <a:ea typeface="Roboto Light" panose="02000000000000000000" pitchFamily="2" charset="0"/>
                <a:cs typeface="Roboto Light" panose="02000000000000000000" pitchFamily="2" charset="0"/>
              </a:rPr>
              <a:t>is</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better</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protected</a:t>
            </a:r>
            <a:r>
              <a:rPr lang="fr-FR" sz="14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9" name="ZoneTexte 8">
            <a:extLst>
              <a:ext uri="{FF2B5EF4-FFF2-40B4-BE49-F238E27FC236}">
                <a16:creationId xmlns:a16="http://schemas.microsoft.com/office/drawing/2014/main" id="{592A9901-D286-1077-3463-0E359BC35202}"/>
              </a:ext>
            </a:extLst>
          </p:cNvPr>
          <p:cNvSpPr txBox="1"/>
          <p:nvPr/>
        </p:nvSpPr>
        <p:spPr>
          <a:xfrm>
            <a:off x="4157031" y="2058725"/>
            <a:ext cx="1889804" cy="1191816"/>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10am – 12pm</a:t>
            </a:r>
          </a:p>
          <a:p>
            <a:pPr algn="ctr"/>
            <a:r>
              <a:rPr lang="en-US" sz="1200" dirty="0">
                <a:latin typeface="Roboto Light" panose="02000000000000000000" pitchFamily="2" charset="0"/>
                <a:ea typeface="Roboto Light" panose="02000000000000000000" pitchFamily="2" charset="0"/>
                <a:cs typeface="Roboto Light" panose="02000000000000000000" pitchFamily="2" charset="0"/>
              </a:rPr>
              <a:t>Peak cellular oxygenation, absorption of skin care products</a:t>
            </a:r>
            <a:r>
              <a:rPr lang="fr-FR" sz="12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10" name="Rectangle 9">
            <a:extLst>
              <a:ext uri="{FF2B5EF4-FFF2-40B4-BE49-F238E27FC236}">
                <a16:creationId xmlns:a16="http://schemas.microsoft.com/office/drawing/2014/main" id="{6A6FCF3E-8C3D-D327-CF3D-F419283E4282}"/>
              </a:ext>
            </a:extLst>
          </p:cNvPr>
          <p:cNvSpPr/>
          <p:nvPr/>
        </p:nvSpPr>
        <p:spPr>
          <a:xfrm>
            <a:off x="4157031" y="3772140"/>
            <a:ext cx="1889804" cy="954107"/>
          </a:xfrm>
          <a:prstGeom prst="rect">
            <a:avLst/>
          </a:prstGeom>
        </p:spPr>
        <p:txBody>
          <a:bodyPr wrap="square">
            <a:spAutoFit/>
          </a:bodyPr>
          <a:lstStyle/>
          <a:p>
            <a:pPr indent="92075" algn="ctr" fontAlgn="ctr"/>
            <a:r>
              <a:rPr lang="fr-FR" sz="1400" dirty="0" err="1">
                <a:latin typeface="Roboto Light" panose="02000000000000000000" pitchFamily="2" charset="0"/>
                <a:ea typeface="Roboto Light" panose="02000000000000000000" pitchFamily="2" charset="0"/>
                <a:cs typeface="Roboto Light" panose="02000000000000000000" pitchFamily="2" charset="0"/>
              </a:rPr>
              <a:t>Improved</a:t>
            </a:r>
            <a:r>
              <a:rPr lang="fr-FR" sz="1400" dirty="0">
                <a:latin typeface="Roboto Light" panose="02000000000000000000" pitchFamily="2" charset="0"/>
                <a:ea typeface="Roboto Light" panose="02000000000000000000" pitchFamily="2" charset="0"/>
                <a:cs typeface="Roboto Light" panose="02000000000000000000" pitchFamily="2" charset="0"/>
              </a:rPr>
              <a:t> absorption of active </a:t>
            </a:r>
            <a:r>
              <a:rPr lang="fr-FR" sz="1400" dirty="0" err="1">
                <a:latin typeface="Roboto Light" panose="02000000000000000000" pitchFamily="2" charset="0"/>
                <a:ea typeface="Roboto Light" panose="02000000000000000000" pitchFamily="2" charset="0"/>
                <a:cs typeface="Roboto Light" panose="02000000000000000000" pitchFamily="2" charset="0"/>
              </a:rPr>
              <a:t>ingredients</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boosted</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oxygenation</a:t>
            </a:r>
            <a:r>
              <a:rPr lang="fr-FR" sz="14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11" name="ZoneTexte 10">
            <a:extLst>
              <a:ext uri="{FF2B5EF4-FFF2-40B4-BE49-F238E27FC236}">
                <a16:creationId xmlns:a16="http://schemas.microsoft.com/office/drawing/2014/main" id="{814C3309-8F6A-00B1-E751-26866E84A2CE}"/>
              </a:ext>
            </a:extLst>
          </p:cNvPr>
          <p:cNvSpPr txBox="1"/>
          <p:nvPr/>
        </p:nvSpPr>
        <p:spPr>
          <a:xfrm>
            <a:off x="61382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12pm – 2pm</a:t>
            </a:r>
          </a:p>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Reduced</a:t>
            </a:r>
            <a:r>
              <a:rPr lang="fr-FR" sz="1200" dirty="0">
                <a:latin typeface="Roboto Light" panose="02000000000000000000" pitchFamily="2" charset="0"/>
                <a:ea typeface="Roboto Light" panose="02000000000000000000" pitchFamily="2" charset="0"/>
                <a:cs typeface="Roboto Light" panose="02000000000000000000" pitchFamily="2" charset="0"/>
              </a:rPr>
              <a:t> microcirculation, </a:t>
            </a:r>
            <a:r>
              <a:rPr lang="fr-FR" sz="1200" dirty="0" err="1">
                <a:latin typeface="Roboto Light" panose="02000000000000000000" pitchFamily="2" charset="0"/>
                <a:ea typeface="Roboto Light" panose="02000000000000000000" pitchFamily="2" charset="0"/>
                <a:cs typeface="Roboto Light" panose="02000000000000000000" pitchFamily="2" charset="0"/>
              </a:rPr>
              <a:t>duller</a:t>
            </a:r>
            <a:r>
              <a:rPr lang="fr-FR" sz="1200" dirty="0">
                <a:latin typeface="Roboto Light" panose="02000000000000000000" pitchFamily="2" charset="0"/>
                <a:ea typeface="Roboto Light" panose="02000000000000000000" pitchFamily="2" charset="0"/>
                <a:cs typeface="Roboto Light" panose="02000000000000000000" pitchFamily="2" charset="0"/>
              </a:rPr>
              <a:t> complexion.</a:t>
            </a:r>
          </a:p>
        </p:txBody>
      </p:sp>
      <p:sp>
        <p:nvSpPr>
          <p:cNvPr id="12" name="Rectangle 11">
            <a:extLst>
              <a:ext uri="{FF2B5EF4-FFF2-40B4-BE49-F238E27FC236}">
                <a16:creationId xmlns:a16="http://schemas.microsoft.com/office/drawing/2014/main" id="{A9DEE57A-0355-DE17-2859-9E34168C941C}"/>
              </a:ext>
            </a:extLst>
          </p:cNvPr>
          <p:cNvSpPr/>
          <p:nvPr/>
        </p:nvSpPr>
        <p:spPr>
          <a:xfrm>
            <a:off x="6138231"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Visible drop in </a:t>
            </a:r>
            <a:r>
              <a:rPr lang="fr-FR" sz="1400" dirty="0" err="1">
                <a:latin typeface="Roboto Light" panose="02000000000000000000" pitchFamily="2" charset="0"/>
                <a:ea typeface="Roboto Light" panose="02000000000000000000" pitchFamily="2" charset="0"/>
                <a:cs typeface="Roboto Light" panose="02000000000000000000" pitchFamily="2" charset="0"/>
              </a:rPr>
              <a:t>energy</a:t>
            </a:r>
            <a:r>
              <a:rPr lang="fr-FR" sz="1400" dirty="0">
                <a:latin typeface="Roboto Light" panose="02000000000000000000" pitchFamily="2" charset="0"/>
                <a:ea typeface="Roboto Light" panose="02000000000000000000" pitchFamily="2" charset="0"/>
                <a:cs typeface="Roboto Light" panose="02000000000000000000" pitchFamily="2" charset="0"/>
              </a:rPr>
              <a:t>, complexion </a:t>
            </a:r>
            <a:r>
              <a:rPr lang="fr-FR" sz="1400" dirty="0" err="1">
                <a:latin typeface="Roboto Light" panose="02000000000000000000" pitchFamily="2" charset="0"/>
                <a:ea typeface="Roboto Light" panose="02000000000000000000" pitchFamily="2" charset="0"/>
                <a:cs typeface="Roboto Light" panose="02000000000000000000" pitchFamily="2" charset="0"/>
              </a:rPr>
              <a:t>may</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appear</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tired</a:t>
            </a:r>
            <a:r>
              <a:rPr lang="fr-FR" sz="14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13" name="ZoneTexte 12">
            <a:extLst>
              <a:ext uri="{FF2B5EF4-FFF2-40B4-BE49-F238E27FC236}">
                <a16:creationId xmlns:a16="http://schemas.microsoft.com/office/drawing/2014/main" id="{7AC41EC1-FD27-E656-1CE4-AC8060C4D0D0}"/>
              </a:ext>
            </a:extLst>
          </p:cNvPr>
          <p:cNvSpPr txBox="1"/>
          <p:nvPr/>
        </p:nvSpPr>
        <p:spPr>
          <a:xfrm>
            <a:off x="81194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2pm – 4pm</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Maximum </a:t>
            </a:r>
            <a:r>
              <a:rPr lang="fr-FR" sz="1200" dirty="0" err="1">
                <a:latin typeface="Roboto Light" panose="02000000000000000000" pitchFamily="2" charset="0"/>
                <a:ea typeface="Roboto Light" panose="02000000000000000000" pitchFamily="2" charset="0"/>
                <a:cs typeface="Roboto Light" panose="02000000000000000000" pitchFamily="2" charset="0"/>
              </a:rPr>
              <a:t>sebum</a:t>
            </a:r>
            <a:r>
              <a:rPr lang="fr-FR" sz="1200" dirty="0">
                <a:latin typeface="Roboto Light" panose="02000000000000000000" pitchFamily="2" charset="0"/>
                <a:ea typeface="Roboto Light" panose="02000000000000000000" pitchFamily="2" charset="0"/>
                <a:cs typeface="Roboto Light" panose="02000000000000000000" pitchFamily="2" charset="0"/>
              </a:rPr>
              <a:t> production, </a:t>
            </a:r>
            <a:r>
              <a:rPr lang="fr-FR" sz="1200" dirty="0" err="1">
                <a:latin typeface="Roboto Light" panose="02000000000000000000" pitchFamily="2" charset="0"/>
                <a:ea typeface="Roboto Light" panose="02000000000000000000" pitchFamily="2" charset="0"/>
                <a:cs typeface="Roboto Light" panose="02000000000000000000" pitchFamily="2" charset="0"/>
              </a:rPr>
              <a:t>reinforced</a:t>
            </a:r>
            <a:r>
              <a:rPr lang="fr-FR" sz="1200" dirty="0">
                <a:latin typeface="Roboto Light" panose="02000000000000000000" pitchFamily="2" charset="0"/>
                <a:ea typeface="Roboto Light" panose="02000000000000000000" pitchFamily="2" charset="0"/>
                <a:cs typeface="Roboto Light" panose="02000000000000000000" pitchFamily="2" charset="0"/>
              </a:rPr>
              <a:t> protection.</a:t>
            </a:r>
          </a:p>
        </p:txBody>
      </p:sp>
      <p:sp>
        <p:nvSpPr>
          <p:cNvPr id="14" name="Rectangle 13">
            <a:extLst>
              <a:ext uri="{FF2B5EF4-FFF2-40B4-BE49-F238E27FC236}">
                <a16:creationId xmlns:a16="http://schemas.microsoft.com/office/drawing/2014/main" id="{2F6B0FB1-9B3D-2A21-0977-1CF417AE2997}"/>
              </a:ext>
            </a:extLst>
          </p:cNvPr>
          <p:cNvSpPr/>
          <p:nvPr/>
        </p:nvSpPr>
        <p:spPr>
          <a:xfrm>
            <a:off x="8119431"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Excess </a:t>
            </a:r>
            <a:r>
              <a:rPr lang="fr-FR" sz="1400" dirty="0" err="1">
                <a:latin typeface="Roboto Light" panose="02000000000000000000" pitchFamily="2" charset="0"/>
                <a:ea typeface="Roboto Light" panose="02000000000000000000" pitchFamily="2" charset="0"/>
                <a:cs typeface="Roboto Light" panose="02000000000000000000" pitchFamily="2" charset="0"/>
              </a:rPr>
              <a:t>sebum</a:t>
            </a:r>
            <a:r>
              <a:rPr lang="fr-FR" sz="1400" dirty="0">
                <a:latin typeface="Roboto Light" panose="02000000000000000000" pitchFamily="2" charset="0"/>
                <a:ea typeface="Roboto Light" panose="02000000000000000000" pitchFamily="2" charset="0"/>
                <a:cs typeface="Roboto Light" panose="02000000000000000000" pitchFamily="2" charset="0"/>
              </a:rPr>
              <a:t> possible, </a:t>
            </a:r>
            <a:r>
              <a:rPr lang="fr-FR" sz="1400" dirty="0" err="1">
                <a:latin typeface="Roboto Light" panose="02000000000000000000" pitchFamily="2" charset="0"/>
                <a:ea typeface="Roboto Light" panose="02000000000000000000" pitchFamily="2" charset="0"/>
                <a:cs typeface="Roboto Light" panose="02000000000000000000" pitchFamily="2" charset="0"/>
              </a:rPr>
              <a:t>shine</a:t>
            </a:r>
            <a:r>
              <a:rPr lang="fr-FR" sz="1400" dirty="0">
                <a:latin typeface="Roboto Light" panose="02000000000000000000" pitchFamily="2" charset="0"/>
                <a:ea typeface="Roboto Light" panose="02000000000000000000" pitchFamily="2" charset="0"/>
                <a:cs typeface="Roboto Light" panose="02000000000000000000" pitchFamily="2" charset="0"/>
              </a:rPr>
              <a:t> on the T-zone.</a:t>
            </a:r>
          </a:p>
        </p:txBody>
      </p:sp>
      <p:sp>
        <p:nvSpPr>
          <p:cNvPr id="15" name="ZoneTexte 14">
            <a:extLst>
              <a:ext uri="{FF2B5EF4-FFF2-40B4-BE49-F238E27FC236}">
                <a16:creationId xmlns:a16="http://schemas.microsoft.com/office/drawing/2014/main" id="{77D47C76-76B4-3C05-9D59-9D7BB850EC9A}"/>
              </a:ext>
            </a:extLst>
          </p:cNvPr>
          <p:cNvSpPr txBox="1"/>
          <p:nvPr/>
        </p:nvSpPr>
        <p:spPr>
          <a:xfrm>
            <a:off x="10100631"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4pm – 6pm</a:t>
            </a:r>
          </a:p>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Reduced</a:t>
            </a:r>
            <a:r>
              <a:rPr lang="fr-FR" sz="1200" dirty="0">
                <a:latin typeface="Roboto Light" panose="02000000000000000000" pitchFamily="2" charset="0"/>
                <a:ea typeface="Roboto Light" panose="02000000000000000000" pitchFamily="2" charset="0"/>
                <a:cs typeface="Roboto Light" panose="02000000000000000000" pitchFamily="2" charset="0"/>
              </a:rPr>
              <a:t> skin </a:t>
            </a:r>
            <a:r>
              <a:rPr lang="fr-FR" sz="1200" dirty="0" err="1">
                <a:latin typeface="Roboto Light" panose="02000000000000000000" pitchFamily="2" charset="0"/>
                <a:ea typeface="Roboto Light" panose="02000000000000000000" pitchFamily="2" charset="0"/>
                <a:cs typeface="Roboto Light" panose="02000000000000000000" pitchFamily="2" charset="0"/>
              </a:rPr>
              <a:t>barrier</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function</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increased</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sensitivity</a:t>
            </a:r>
            <a:r>
              <a:rPr lang="fr-FR" sz="12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16" name="Rectangle 15">
            <a:extLst>
              <a:ext uri="{FF2B5EF4-FFF2-40B4-BE49-F238E27FC236}">
                <a16:creationId xmlns:a16="http://schemas.microsoft.com/office/drawing/2014/main" id="{BF5DDA78-9B23-CB11-73B3-6B6765769461}"/>
              </a:ext>
            </a:extLst>
          </p:cNvPr>
          <p:cNvSpPr/>
          <p:nvPr/>
        </p:nvSpPr>
        <p:spPr>
          <a:xfrm>
            <a:off x="10100631" y="3772140"/>
            <a:ext cx="1889804" cy="523220"/>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More </a:t>
            </a:r>
            <a:r>
              <a:rPr lang="fr-FR" sz="1400" dirty="0" err="1">
                <a:latin typeface="Roboto Light" panose="02000000000000000000" pitchFamily="2" charset="0"/>
                <a:ea typeface="Roboto Light" panose="02000000000000000000" pitchFamily="2" charset="0"/>
                <a:cs typeface="Roboto Light" panose="02000000000000000000" pitchFamily="2" charset="0"/>
              </a:rPr>
              <a:t>vulnerable</a:t>
            </a:r>
            <a:r>
              <a:rPr lang="fr-FR" sz="1400" dirty="0">
                <a:latin typeface="Roboto Light" panose="02000000000000000000" pitchFamily="2" charset="0"/>
                <a:ea typeface="Roboto Light" panose="02000000000000000000" pitchFamily="2" charset="0"/>
                <a:cs typeface="Roboto Light" panose="02000000000000000000" pitchFamily="2" charset="0"/>
              </a:rPr>
              <a:t> skin, </a:t>
            </a:r>
            <a:r>
              <a:rPr lang="fr-FR" sz="1400" dirty="0" err="1">
                <a:latin typeface="Roboto Light" panose="02000000000000000000" pitchFamily="2" charset="0"/>
                <a:ea typeface="Roboto Light" panose="02000000000000000000" pitchFamily="2" charset="0"/>
                <a:cs typeface="Roboto Light" panose="02000000000000000000" pitchFamily="2" charset="0"/>
              </a:rPr>
              <a:t>may</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feel</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tight</a:t>
            </a:r>
            <a:r>
              <a:rPr lang="fr-FR" sz="1400" dirty="0">
                <a:latin typeface="Roboto Light" panose="02000000000000000000" pitchFamily="2" charset="0"/>
                <a:ea typeface="Roboto Light" panose="02000000000000000000" pitchFamily="2" charset="0"/>
                <a:cs typeface="Roboto Light" panose="02000000000000000000" pitchFamily="2" charset="0"/>
              </a:rPr>
              <a:t>.</a:t>
            </a:r>
          </a:p>
        </p:txBody>
      </p:sp>
      <p:pic>
        <p:nvPicPr>
          <p:cNvPr id="2" name="Image 1" descr="Une image contenant capture d’écran, conception&#10;&#10;Description générée automatiquement">
            <a:extLst>
              <a:ext uri="{FF2B5EF4-FFF2-40B4-BE49-F238E27FC236}">
                <a16:creationId xmlns:a16="http://schemas.microsoft.com/office/drawing/2014/main" id="{841188FA-0C1F-09D2-FB40-A9905D916A12}"/>
              </a:ext>
            </a:extLst>
          </p:cNvPr>
          <p:cNvPicPr>
            <a:picLocks noChangeAspect="1"/>
          </p:cNvPicPr>
          <p:nvPr/>
        </p:nvPicPr>
        <p:blipFill rotWithShape="1">
          <a:blip r:embed="rId3">
            <a:extLst>
              <a:ext uri="{28A0092B-C50C-407E-A947-70E740481C1C}">
                <a14:useLocalDpi xmlns:a14="http://schemas.microsoft.com/office/drawing/2010/main" val="0"/>
              </a:ext>
            </a:extLst>
          </a:blip>
          <a:srcRect t="73585" r="68085"/>
          <a:stretch/>
        </p:blipFill>
        <p:spPr>
          <a:xfrm>
            <a:off x="8084333" y="4896647"/>
            <a:ext cx="2285997" cy="1064277"/>
          </a:xfrm>
          <a:prstGeom prst="rect">
            <a:avLst/>
          </a:prstGeom>
        </p:spPr>
      </p:pic>
      <p:pic>
        <p:nvPicPr>
          <p:cNvPr id="17" name="Image 16" descr="Une image contenant capture d’écran, conception&#10;&#10;Description générée automatiquement">
            <a:extLst>
              <a:ext uri="{FF2B5EF4-FFF2-40B4-BE49-F238E27FC236}">
                <a16:creationId xmlns:a16="http://schemas.microsoft.com/office/drawing/2014/main" id="{571B8102-9C15-42CD-3EEE-CA6305BDE804}"/>
              </a:ext>
            </a:extLst>
          </p:cNvPr>
          <p:cNvPicPr>
            <a:picLocks noChangeAspect="1"/>
          </p:cNvPicPr>
          <p:nvPr/>
        </p:nvPicPr>
        <p:blipFill rotWithShape="1">
          <a:blip r:embed="rId3">
            <a:extLst>
              <a:ext uri="{28A0092B-C50C-407E-A947-70E740481C1C}">
                <a14:useLocalDpi xmlns:a14="http://schemas.microsoft.com/office/drawing/2010/main" val="0"/>
              </a:ext>
            </a:extLst>
          </a:blip>
          <a:srcRect l="15427" t="925" r="52658" b="69665"/>
          <a:stretch/>
        </p:blipFill>
        <p:spPr>
          <a:xfrm>
            <a:off x="1975001" y="4759448"/>
            <a:ext cx="2285997" cy="1184968"/>
          </a:xfrm>
          <a:prstGeom prst="rect">
            <a:avLst/>
          </a:prstGeom>
        </p:spPr>
      </p:pic>
      <p:pic>
        <p:nvPicPr>
          <p:cNvPr id="18" name="Image 17" descr="Une image contenant capture d’écran, conception&#10;&#10;Description générée automatiquement">
            <a:extLst>
              <a:ext uri="{FF2B5EF4-FFF2-40B4-BE49-F238E27FC236}">
                <a16:creationId xmlns:a16="http://schemas.microsoft.com/office/drawing/2014/main" id="{01FC32F1-31A1-4260-0623-55C7799660CC}"/>
              </a:ext>
            </a:extLst>
          </p:cNvPr>
          <p:cNvPicPr>
            <a:picLocks noChangeAspect="1"/>
          </p:cNvPicPr>
          <p:nvPr/>
        </p:nvPicPr>
        <p:blipFill rotWithShape="1">
          <a:blip r:embed="rId3">
            <a:extLst>
              <a:ext uri="{28A0092B-C50C-407E-A947-70E740481C1C}">
                <a14:useLocalDpi xmlns:a14="http://schemas.microsoft.com/office/drawing/2010/main" val="0"/>
              </a:ext>
            </a:extLst>
          </a:blip>
          <a:srcRect l="47063" t="29759" r="36015" b="40421"/>
          <a:stretch/>
        </p:blipFill>
        <p:spPr>
          <a:xfrm>
            <a:off x="533478" y="4759448"/>
            <a:ext cx="1212109" cy="1201476"/>
          </a:xfrm>
          <a:prstGeom prst="rect">
            <a:avLst/>
          </a:prstGeom>
        </p:spPr>
      </p:pic>
      <p:pic>
        <p:nvPicPr>
          <p:cNvPr id="19" name="Image 18" descr="Une image contenant capture d’écran, conception&#10;&#10;Description générée automatiquement">
            <a:extLst>
              <a:ext uri="{FF2B5EF4-FFF2-40B4-BE49-F238E27FC236}">
                <a16:creationId xmlns:a16="http://schemas.microsoft.com/office/drawing/2014/main" id="{1432FB45-24D9-3262-CEB2-214276604DB4}"/>
              </a:ext>
            </a:extLst>
          </p:cNvPr>
          <p:cNvPicPr>
            <a:picLocks noChangeAspect="1"/>
          </p:cNvPicPr>
          <p:nvPr/>
        </p:nvPicPr>
        <p:blipFill rotWithShape="1">
          <a:blip r:embed="rId3">
            <a:extLst>
              <a:ext uri="{28A0092B-C50C-407E-A947-70E740481C1C}">
                <a14:useLocalDpi xmlns:a14="http://schemas.microsoft.com/office/drawing/2010/main" val="0"/>
              </a:ext>
            </a:extLst>
          </a:blip>
          <a:srcRect l="81371" t="-2284" r="-2167" b="72874"/>
          <a:stretch/>
        </p:blipFill>
        <p:spPr>
          <a:xfrm>
            <a:off x="10507792" y="4817408"/>
            <a:ext cx="1489577" cy="1184968"/>
          </a:xfrm>
          <a:prstGeom prst="rect">
            <a:avLst/>
          </a:prstGeom>
        </p:spPr>
      </p:pic>
      <p:pic>
        <p:nvPicPr>
          <p:cNvPr id="20" name="Image 19" descr="Une image contenant capture d’écran, conception&#10;&#10;Description générée automatiquement">
            <a:extLst>
              <a:ext uri="{FF2B5EF4-FFF2-40B4-BE49-F238E27FC236}">
                <a16:creationId xmlns:a16="http://schemas.microsoft.com/office/drawing/2014/main" id="{FC009718-85EA-ADF2-5551-D41E28184E39}"/>
              </a:ext>
            </a:extLst>
          </p:cNvPr>
          <p:cNvPicPr>
            <a:picLocks noChangeAspect="1"/>
          </p:cNvPicPr>
          <p:nvPr/>
        </p:nvPicPr>
        <p:blipFill rotWithShape="1">
          <a:blip r:embed="rId3">
            <a:extLst>
              <a:ext uri="{28A0092B-C50C-407E-A947-70E740481C1C}">
                <a14:useLocalDpi xmlns:a14="http://schemas.microsoft.com/office/drawing/2010/main" val="0"/>
              </a:ext>
            </a:extLst>
          </a:blip>
          <a:srcRect l="67569" t="-2276" r="17884" b="75861"/>
          <a:stretch/>
        </p:blipFill>
        <p:spPr>
          <a:xfrm>
            <a:off x="4727319" y="4819793"/>
            <a:ext cx="1041991" cy="1064277"/>
          </a:xfrm>
          <a:prstGeom prst="rect">
            <a:avLst/>
          </a:prstGeom>
        </p:spPr>
      </p:pic>
      <p:grpSp>
        <p:nvGrpSpPr>
          <p:cNvPr id="28" name="Groupe 27">
            <a:extLst>
              <a:ext uri="{FF2B5EF4-FFF2-40B4-BE49-F238E27FC236}">
                <a16:creationId xmlns:a16="http://schemas.microsoft.com/office/drawing/2014/main" id="{E8F763C0-FF27-20F5-3BF7-9A7BDBEDB14E}"/>
              </a:ext>
            </a:extLst>
          </p:cNvPr>
          <p:cNvGrpSpPr/>
          <p:nvPr/>
        </p:nvGrpSpPr>
        <p:grpSpPr>
          <a:xfrm>
            <a:off x="6528957" y="4819793"/>
            <a:ext cx="1106802" cy="1276132"/>
            <a:chOff x="6471464" y="4668286"/>
            <a:chExt cx="1106802" cy="1276132"/>
          </a:xfrm>
        </p:grpSpPr>
        <p:pic>
          <p:nvPicPr>
            <p:cNvPr id="21" name="Image 20" descr="Une image contenant capture d’écran, conception&#10;&#10;Description générée automatiquement">
              <a:extLst>
                <a:ext uri="{FF2B5EF4-FFF2-40B4-BE49-F238E27FC236}">
                  <a16:creationId xmlns:a16="http://schemas.microsoft.com/office/drawing/2014/main" id="{5BA1CAEE-D535-1577-04E6-75C72555D41D}"/>
                </a:ext>
              </a:extLst>
            </p:cNvPr>
            <p:cNvPicPr>
              <a:picLocks noChangeAspect="1"/>
            </p:cNvPicPr>
            <p:nvPr/>
          </p:nvPicPr>
          <p:blipFill rotWithShape="1">
            <a:blip r:embed="rId3">
              <a:extLst>
                <a:ext uri="{28A0092B-C50C-407E-A947-70E740481C1C}">
                  <a14:useLocalDpi xmlns:a14="http://schemas.microsoft.com/office/drawing/2010/main" val="0"/>
                </a:ext>
              </a:extLst>
            </a:blip>
            <a:srcRect l="84598" t="29778" r="-50" b="43807"/>
            <a:stretch/>
          </p:blipFill>
          <p:spPr>
            <a:xfrm>
              <a:off x="6471464" y="4726247"/>
              <a:ext cx="1106802" cy="1064277"/>
            </a:xfrm>
            <a:prstGeom prst="rect">
              <a:avLst/>
            </a:prstGeom>
          </p:spPr>
        </p:pic>
        <p:cxnSp>
          <p:nvCxnSpPr>
            <p:cNvPr id="23" name="Connecteur : en angle 22">
              <a:extLst>
                <a:ext uri="{FF2B5EF4-FFF2-40B4-BE49-F238E27FC236}">
                  <a16:creationId xmlns:a16="http://schemas.microsoft.com/office/drawing/2014/main" id="{52172C6B-577A-DF75-9B04-9FC41E8FF107}"/>
                </a:ext>
              </a:extLst>
            </p:cNvPr>
            <p:cNvCxnSpPr>
              <a:cxnSpLocks/>
            </p:cNvCxnSpPr>
            <p:nvPr/>
          </p:nvCxnSpPr>
          <p:spPr>
            <a:xfrm rot="16200000" flipH="1">
              <a:off x="6427272" y="5173445"/>
              <a:ext cx="1276132" cy="265814"/>
            </a:xfrm>
            <a:prstGeom prst="bentConnector3">
              <a:avLst>
                <a:gd name="adj1" fmla="val 50000"/>
              </a:avLst>
            </a:prstGeom>
            <a:ln w="28575">
              <a:solidFill>
                <a:srgbClr val="9A9CA6"/>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0961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0"/>
                                        <p:tgtEl>
                                          <p:spTgt spid="2"/>
                                        </p:tgtEl>
                                      </p:cBhvr>
                                    </p:animEffect>
                                    <p:anim calcmode="lin" valueType="num">
                                      <p:cBhvr>
                                        <p:cTn id="86" dur="1000" fill="hold"/>
                                        <p:tgtEl>
                                          <p:spTgt spid="2"/>
                                        </p:tgtEl>
                                        <p:attrNameLst>
                                          <p:attrName>ppt_x</p:attrName>
                                        </p:attrNameLst>
                                      </p:cBhvr>
                                      <p:tavLst>
                                        <p:tav tm="0">
                                          <p:val>
                                            <p:strVal val="#ppt_x"/>
                                          </p:val>
                                        </p:tav>
                                        <p:tav tm="100000">
                                          <p:val>
                                            <p:strVal val="#ppt_x"/>
                                          </p:val>
                                        </p:tav>
                                      </p:tavLst>
                                    </p:anim>
                                    <p:anim calcmode="lin" valueType="num">
                                      <p:cBhvr>
                                        <p:cTn id="8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1000"/>
                                        <p:tgtEl>
                                          <p:spTgt spid="15"/>
                                        </p:tgtEl>
                                      </p:cBhvr>
                                    </p:animEffect>
                                    <p:anim calcmode="lin" valueType="num">
                                      <p:cBhvr>
                                        <p:cTn id="93" dur="1000" fill="hold"/>
                                        <p:tgtEl>
                                          <p:spTgt spid="15"/>
                                        </p:tgtEl>
                                        <p:attrNameLst>
                                          <p:attrName>ppt_x</p:attrName>
                                        </p:attrNameLst>
                                      </p:cBhvr>
                                      <p:tavLst>
                                        <p:tav tm="0">
                                          <p:val>
                                            <p:strVal val="#ppt_x"/>
                                          </p:val>
                                        </p:tav>
                                        <p:tav tm="100000">
                                          <p:val>
                                            <p:strVal val="#ppt_x"/>
                                          </p:val>
                                        </p:tav>
                                      </p:tavLst>
                                    </p:anim>
                                    <p:anim calcmode="lin" valueType="num">
                                      <p:cBhvr>
                                        <p:cTn id="94" dur="1000" fill="hold"/>
                                        <p:tgtEl>
                                          <p:spTgt spid="1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1000"/>
                                        <p:tgtEl>
                                          <p:spTgt spid="19"/>
                                        </p:tgtEl>
                                      </p:cBhvr>
                                    </p:animEffect>
                                    <p:anim calcmode="lin" valueType="num">
                                      <p:cBhvr>
                                        <p:cTn id="103" dur="1000" fill="hold"/>
                                        <p:tgtEl>
                                          <p:spTgt spid="19"/>
                                        </p:tgtEl>
                                        <p:attrNameLst>
                                          <p:attrName>ppt_x</p:attrName>
                                        </p:attrNameLst>
                                      </p:cBhvr>
                                      <p:tavLst>
                                        <p:tav tm="0">
                                          <p:val>
                                            <p:strVal val="#ppt_x"/>
                                          </p:val>
                                        </p:tav>
                                        <p:tav tm="100000">
                                          <p:val>
                                            <p:strVal val="#ppt_x"/>
                                          </p:val>
                                        </p:tav>
                                      </p:tavLst>
                                    </p:anim>
                                    <p:anim calcmode="lin" valueType="num">
                                      <p:cBhvr>
                                        <p:cTn id="10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3D3EE6A-C16E-AFD3-DD5B-992BE7958354}"/>
              </a:ext>
            </a:extLst>
          </p:cNvPr>
          <p:cNvSpPr>
            <a:spLocks noGrp="1"/>
          </p:cNvSpPr>
          <p:nvPr>
            <p:ph type="title"/>
          </p:nvPr>
        </p:nvSpPr>
        <p:spPr>
          <a:xfrm>
            <a:off x="838200" y="-331303"/>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CIRCADIAN </a:t>
            </a:r>
            <a:r>
              <a:rPr lang="fr-FR" sz="2800" dirty="0" err="1">
                <a:latin typeface="KyivType Sans2" panose="00000500000000000000" pitchFamily="50" charset="0"/>
              </a:rPr>
              <a:t>rhythm</a:t>
            </a:r>
            <a:endParaRPr lang="fr-FR" sz="2800" dirty="0">
              <a:latin typeface="KyivType Sans2" panose="00000500000000000000" pitchFamily="50" charset="0"/>
            </a:endParaRPr>
          </a:p>
        </p:txBody>
      </p:sp>
      <p:sp>
        <p:nvSpPr>
          <p:cNvPr id="4" name="Flèche : droite 3">
            <a:extLst>
              <a:ext uri="{FF2B5EF4-FFF2-40B4-BE49-F238E27FC236}">
                <a16:creationId xmlns:a16="http://schemas.microsoft.com/office/drawing/2014/main" id="{671529C4-C725-B413-F6A4-0FB727E2A6A4}"/>
              </a:ext>
            </a:extLst>
          </p:cNvPr>
          <p:cNvSpPr/>
          <p:nvPr/>
        </p:nvSpPr>
        <p:spPr>
          <a:xfrm>
            <a:off x="194631" y="3260993"/>
            <a:ext cx="11802738" cy="275421"/>
          </a:xfrm>
          <a:prstGeom prst="rightArrow">
            <a:avLst/>
          </a:prstGeom>
          <a:solidFill>
            <a:srgbClr val="DCD7FA"/>
          </a:solidFill>
          <a:ln>
            <a:solidFill>
              <a:srgbClr val="C1B8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4D5CD28-4078-4756-60CA-911A0C45316C}"/>
              </a:ext>
            </a:extLst>
          </p:cNvPr>
          <p:cNvSpPr txBox="1"/>
          <p:nvPr/>
        </p:nvSpPr>
        <p:spPr>
          <a:xfrm>
            <a:off x="1219199"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6pm – 8pm</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Start of </a:t>
            </a:r>
            <a:r>
              <a:rPr lang="fr-FR" sz="1200" dirty="0" err="1">
                <a:latin typeface="Roboto Light" panose="02000000000000000000" pitchFamily="2" charset="0"/>
                <a:ea typeface="Roboto Light" panose="02000000000000000000" pitchFamily="2" charset="0"/>
                <a:cs typeface="Roboto Light" panose="02000000000000000000" pitchFamily="2" charset="0"/>
              </a:rPr>
              <a:t>regeneration</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increased</a:t>
            </a:r>
            <a:r>
              <a:rPr lang="fr-FR" sz="1200" dirty="0">
                <a:latin typeface="Roboto Light" panose="02000000000000000000" pitchFamily="2" charset="0"/>
                <a:ea typeface="Roboto Light" panose="02000000000000000000" pitchFamily="2" charset="0"/>
                <a:cs typeface="Roboto Light" panose="02000000000000000000" pitchFamily="2" charset="0"/>
              </a:rPr>
              <a:t> microcirculation.</a:t>
            </a:r>
          </a:p>
        </p:txBody>
      </p:sp>
      <p:sp>
        <p:nvSpPr>
          <p:cNvPr id="6" name="Rectangle 5">
            <a:extLst>
              <a:ext uri="{FF2B5EF4-FFF2-40B4-BE49-F238E27FC236}">
                <a16:creationId xmlns:a16="http://schemas.microsoft.com/office/drawing/2014/main" id="{43332948-0BC4-C0EA-382E-B8878F3EA048}"/>
              </a:ext>
            </a:extLst>
          </p:cNvPr>
          <p:cNvSpPr/>
          <p:nvPr/>
        </p:nvSpPr>
        <p:spPr>
          <a:xfrm>
            <a:off x="1219199" y="3772140"/>
            <a:ext cx="1889804" cy="954107"/>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Cellular </a:t>
            </a:r>
            <a:r>
              <a:rPr lang="fr-FR" sz="1400" dirty="0" err="1">
                <a:latin typeface="Roboto Light" panose="02000000000000000000" pitchFamily="2" charset="0"/>
                <a:ea typeface="Roboto Light" panose="02000000000000000000" pitchFamily="2" charset="0"/>
                <a:cs typeface="Roboto Light" panose="02000000000000000000" pitchFamily="2" charset="0"/>
              </a:rPr>
              <a:t>repair</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begins</a:t>
            </a:r>
            <a:r>
              <a:rPr lang="fr-FR" sz="1400" dirty="0">
                <a:latin typeface="Roboto Light" panose="02000000000000000000" pitchFamily="2" charset="0"/>
                <a:ea typeface="Roboto Light" panose="02000000000000000000" pitchFamily="2" charset="0"/>
                <a:cs typeface="Roboto Light" panose="02000000000000000000" pitchFamily="2" charset="0"/>
              </a:rPr>
              <a:t>, skin </a:t>
            </a:r>
            <a:r>
              <a:rPr lang="fr-FR" sz="1400" dirty="0" err="1">
                <a:latin typeface="Roboto Light" panose="02000000000000000000" pitchFamily="2" charset="0"/>
                <a:ea typeface="Roboto Light" panose="02000000000000000000" pitchFamily="2" charset="0"/>
                <a:cs typeface="Roboto Light" panose="02000000000000000000" pitchFamily="2" charset="0"/>
              </a:rPr>
              <a:t>is</a:t>
            </a:r>
            <a:r>
              <a:rPr lang="fr-FR" sz="1400" dirty="0">
                <a:latin typeface="Roboto Light" panose="02000000000000000000" pitchFamily="2" charset="0"/>
                <a:ea typeface="Roboto Light" panose="02000000000000000000" pitchFamily="2" charset="0"/>
                <a:cs typeface="Roboto Light" panose="02000000000000000000" pitchFamily="2" charset="0"/>
              </a:rPr>
              <a:t> more </a:t>
            </a:r>
            <a:r>
              <a:rPr lang="fr-FR" sz="1400" dirty="0" err="1">
                <a:latin typeface="Roboto Light" panose="02000000000000000000" pitchFamily="2" charset="0"/>
                <a:ea typeface="Roboto Light" panose="02000000000000000000" pitchFamily="2" charset="0"/>
                <a:cs typeface="Roboto Light" panose="02000000000000000000" pitchFamily="2" charset="0"/>
              </a:rPr>
              <a:t>receptive</a:t>
            </a:r>
            <a:r>
              <a:rPr lang="fr-FR" sz="1400" dirty="0">
                <a:latin typeface="Roboto Light" panose="02000000000000000000" pitchFamily="2" charset="0"/>
                <a:ea typeface="Roboto Light" panose="02000000000000000000" pitchFamily="2" charset="0"/>
                <a:cs typeface="Roboto Light" panose="02000000000000000000" pitchFamily="2" charset="0"/>
              </a:rPr>
              <a:t> to </a:t>
            </a:r>
            <a:r>
              <a:rPr lang="fr-FR" sz="1400" dirty="0" err="1">
                <a:latin typeface="Roboto Light" panose="02000000000000000000" pitchFamily="2" charset="0"/>
                <a:ea typeface="Roboto Light" panose="02000000000000000000" pitchFamily="2" charset="0"/>
                <a:cs typeface="Roboto Light" panose="02000000000000000000" pitchFamily="2" charset="0"/>
              </a:rPr>
              <a:t>skincare</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products</a:t>
            </a:r>
            <a:r>
              <a:rPr lang="fr-FR" sz="14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7" name="ZoneTexte 6">
            <a:extLst>
              <a:ext uri="{FF2B5EF4-FFF2-40B4-BE49-F238E27FC236}">
                <a16:creationId xmlns:a16="http://schemas.microsoft.com/office/drawing/2014/main" id="{26781E8F-FC9B-67CC-92F4-7D6BCA0B3981}"/>
              </a:ext>
            </a:extLst>
          </p:cNvPr>
          <p:cNvSpPr txBox="1"/>
          <p:nvPr/>
        </p:nvSpPr>
        <p:spPr>
          <a:xfrm>
            <a:off x="3200399" y="2058725"/>
            <a:ext cx="1889804" cy="987504"/>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8pm – 10pm</a:t>
            </a:r>
          </a:p>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Activates</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cell</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renewal</a:t>
            </a:r>
            <a:r>
              <a:rPr lang="fr-FR" sz="1200" dirty="0">
                <a:latin typeface="Roboto Light" panose="02000000000000000000" pitchFamily="2" charset="0"/>
                <a:ea typeface="Roboto Light" panose="02000000000000000000" pitchFamily="2" charset="0"/>
                <a:cs typeface="Roboto Light" panose="02000000000000000000" pitchFamily="2" charset="0"/>
              </a:rPr>
              <a:t> and absorption of </a:t>
            </a:r>
            <a:r>
              <a:rPr lang="fr-FR" sz="1200" dirty="0" err="1">
                <a:latin typeface="Roboto Light" panose="02000000000000000000" pitchFamily="2" charset="0"/>
                <a:ea typeface="Roboto Light" panose="02000000000000000000" pitchFamily="2" charset="0"/>
                <a:cs typeface="Roboto Light" panose="02000000000000000000" pitchFamily="2" charset="0"/>
              </a:rPr>
              <a:t>skincare</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products</a:t>
            </a:r>
            <a:r>
              <a:rPr lang="fr-FR" sz="12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8" name="Rectangle 7">
            <a:extLst>
              <a:ext uri="{FF2B5EF4-FFF2-40B4-BE49-F238E27FC236}">
                <a16:creationId xmlns:a16="http://schemas.microsoft.com/office/drawing/2014/main" id="{9D9DC43C-F06C-F654-F038-6F5456AD1C4B}"/>
              </a:ext>
            </a:extLst>
          </p:cNvPr>
          <p:cNvSpPr/>
          <p:nvPr/>
        </p:nvSpPr>
        <p:spPr>
          <a:xfrm>
            <a:off x="3200399"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Optimum absorption of care </a:t>
            </a:r>
            <a:r>
              <a:rPr lang="fr-FR" sz="1400" dirty="0" err="1">
                <a:latin typeface="Roboto Light" panose="02000000000000000000" pitchFamily="2" charset="0"/>
                <a:ea typeface="Roboto Light" panose="02000000000000000000" pitchFamily="2" charset="0"/>
                <a:cs typeface="Roboto Light" panose="02000000000000000000" pitchFamily="2" charset="0"/>
              </a:rPr>
              <a:t>products</a:t>
            </a:r>
            <a:r>
              <a:rPr lang="fr-FR" sz="1400" dirty="0">
                <a:latin typeface="Roboto Light" panose="02000000000000000000" pitchFamily="2" charset="0"/>
                <a:ea typeface="Roboto Light" panose="02000000000000000000" pitchFamily="2" charset="0"/>
                <a:cs typeface="Roboto Light" panose="02000000000000000000" pitchFamily="2" charset="0"/>
              </a:rPr>
              <a:t>, in-</a:t>
            </a:r>
            <a:r>
              <a:rPr lang="fr-FR" sz="1400" dirty="0" err="1">
                <a:latin typeface="Roboto Light" panose="02000000000000000000" pitchFamily="2" charset="0"/>
                <a:ea typeface="Roboto Light" panose="02000000000000000000" pitchFamily="2" charset="0"/>
                <a:cs typeface="Roboto Light" panose="02000000000000000000" pitchFamily="2" charset="0"/>
              </a:rPr>
              <a:t>depth</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repair</a:t>
            </a:r>
            <a:r>
              <a:rPr lang="fr-FR" sz="14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9" name="ZoneTexte 8">
            <a:extLst>
              <a:ext uri="{FF2B5EF4-FFF2-40B4-BE49-F238E27FC236}">
                <a16:creationId xmlns:a16="http://schemas.microsoft.com/office/drawing/2014/main" id="{592A9901-D286-1077-3463-0E359BC35202}"/>
              </a:ext>
            </a:extLst>
          </p:cNvPr>
          <p:cNvSpPr txBox="1"/>
          <p:nvPr/>
        </p:nvSpPr>
        <p:spPr>
          <a:xfrm>
            <a:off x="5181599" y="2058725"/>
            <a:ext cx="1889804" cy="783193"/>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10pm – 12am</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Peak </a:t>
            </a:r>
            <a:r>
              <a:rPr lang="fr-FR" sz="1200" dirty="0" err="1">
                <a:latin typeface="Roboto Light" panose="02000000000000000000" pitchFamily="2" charset="0"/>
                <a:ea typeface="Roboto Light" panose="02000000000000000000" pitchFamily="2" charset="0"/>
                <a:cs typeface="Roboto Light" panose="02000000000000000000" pitchFamily="2" charset="0"/>
              </a:rPr>
              <a:t>cell</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renewal</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repair</a:t>
            </a:r>
            <a:r>
              <a:rPr lang="fr-FR" sz="1200" dirty="0">
                <a:latin typeface="Roboto Light" panose="02000000000000000000" pitchFamily="2" charset="0"/>
                <a:ea typeface="Roboto Light" panose="02000000000000000000" pitchFamily="2" charset="0"/>
                <a:cs typeface="Roboto Light" panose="02000000000000000000" pitchFamily="2" charset="0"/>
              </a:rPr>
              <a:t> and </a:t>
            </a:r>
            <a:r>
              <a:rPr lang="fr-FR" sz="1200" dirty="0" err="1">
                <a:latin typeface="Roboto Light" panose="02000000000000000000" pitchFamily="2" charset="0"/>
                <a:ea typeface="Roboto Light" panose="02000000000000000000" pitchFamily="2" charset="0"/>
                <a:cs typeface="Roboto Light" panose="02000000000000000000" pitchFamily="2" charset="0"/>
              </a:rPr>
              <a:t>regeneration</a:t>
            </a:r>
            <a:r>
              <a:rPr lang="fr-FR" sz="12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10" name="Rectangle 9">
            <a:extLst>
              <a:ext uri="{FF2B5EF4-FFF2-40B4-BE49-F238E27FC236}">
                <a16:creationId xmlns:a16="http://schemas.microsoft.com/office/drawing/2014/main" id="{6A6FCF3E-8C3D-D327-CF3D-F419283E4282}"/>
              </a:ext>
            </a:extLst>
          </p:cNvPr>
          <p:cNvSpPr/>
          <p:nvPr/>
        </p:nvSpPr>
        <p:spPr>
          <a:xfrm>
            <a:off x="5181599" y="3772140"/>
            <a:ext cx="1889804" cy="954107"/>
          </a:xfrm>
          <a:prstGeom prst="rect">
            <a:avLst/>
          </a:prstGeom>
        </p:spPr>
        <p:txBody>
          <a:bodyPr wrap="square">
            <a:spAutoFit/>
          </a:bodyPr>
          <a:lstStyle/>
          <a:p>
            <a:pPr indent="92075" algn="ctr" fontAlgn="ctr"/>
            <a:r>
              <a:rPr lang="fr-FR" sz="1400" dirty="0" err="1">
                <a:latin typeface="Roboto Light" panose="02000000000000000000" pitchFamily="2" charset="0"/>
                <a:ea typeface="Roboto Light" panose="02000000000000000000" pitchFamily="2" charset="0"/>
                <a:cs typeface="Roboto Light" panose="02000000000000000000" pitchFamily="2" charset="0"/>
              </a:rPr>
              <a:t>Maximising</a:t>
            </a:r>
            <a:r>
              <a:rPr lang="fr-FR" sz="1400" dirty="0">
                <a:latin typeface="Roboto Light" panose="02000000000000000000" pitchFamily="2" charset="0"/>
                <a:ea typeface="Roboto Light" panose="02000000000000000000" pitchFamily="2" charset="0"/>
                <a:cs typeface="Roboto Light" panose="02000000000000000000" pitchFamily="2" charset="0"/>
              </a:rPr>
              <a:t> the </a:t>
            </a:r>
            <a:r>
              <a:rPr lang="fr-FR" sz="1400" dirty="0" err="1">
                <a:latin typeface="Roboto Light" panose="02000000000000000000" pitchFamily="2" charset="0"/>
                <a:ea typeface="Roboto Light" panose="02000000000000000000" pitchFamily="2" charset="0"/>
                <a:cs typeface="Roboto Light" panose="02000000000000000000" pitchFamily="2" charset="0"/>
              </a:rPr>
              <a:t>benefits</a:t>
            </a:r>
            <a:r>
              <a:rPr lang="fr-FR" sz="1400" dirty="0">
                <a:latin typeface="Roboto Light" panose="02000000000000000000" pitchFamily="2" charset="0"/>
                <a:ea typeface="Roboto Light" panose="02000000000000000000" pitchFamily="2" charset="0"/>
                <a:cs typeface="Roboto Light" panose="02000000000000000000" pitchFamily="2" charset="0"/>
              </a:rPr>
              <a:t> of </a:t>
            </a:r>
            <a:r>
              <a:rPr lang="fr-FR" sz="1400" dirty="0" err="1">
                <a:latin typeface="Roboto Light" panose="02000000000000000000" pitchFamily="2" charset="0"/>
                <a:ea typeface="Roboto Light" panose="02000000000000000000" pitchFamily="2" charset="0"/>
                <a:cs typeface="Roboto Light" panose="02000000000000000000" pitchFamily="2" charset="0"/>
              </a:rPr>
              <a:t>skincare</a:t>
            </a:r>
            <a:r>
              <a:rPr lang="fr-FR" sz="1400" dirty="0">
                <a:latin typeface="Roboto Light" panose="02000000000000000000" pitchFamily="2" charset="0"/>
                <a:ea typeface="Roboto Light" panose="02000000000000000000" pitchFamily="2" charset="0"/>
                <a:cs typeface="Roboto Light" panose="02000000000000000000" pitchFamily="2" charset="0"/>
              </a:rPr>
              <a:t>, skin </a:t>
            </a:r>
            <a:r>
              <a:rPr lang="fr-FR" sz="1400" dirty="0" err="1">
                <a:latin typeface="Roboto Light" panose="02000000000000000000" pitchFamily="2" charset="0"/>
                <a:ea typeface="Roboto Light" panose="02000000000000000000" pitchFamily="2" charset="0"/>
                <a:cs typeface="Roboto Light" panose="02000000000000000000" pitchFamily="2" charset="0"/>
              </a:rPr>
              <a:t>is</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intensely</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renewed</a:t>
            </a:r>
            <a:r>
              <a:rPr lang="fr-FR" sz="14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11" name="ZoneTexte 10">
            <a:extLst>
              <a:ext uri="{FF2B5EF4-FFF2-40B4-BE49-F238E27FC236}">
                <a16:creationId xmlns:a16="http://schemas.microsoft.com/office/drawing/2014/main" id="{814C3309-8F6A-00B1-E751-26866E84A2CE}"/>
              </a:ext>
            </a:extLst>
          </p:cNvPr>
          <p:cNvSpPr txBox="1"/>
          <p:nvPr/>
        </p:nvSpPr>
        <p:spPr>
          <a:xfrm>
            <a:off x="7162799" y="2058725"/>
            <a:ext cx="1889804" cy="783193"/>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12am – 3am</a:t>
            </a:r>
          </a:p>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Maximum </a:t>
            </a:r>
            <a:r>
              <a:rPr lang="fr-FR" sz="1200" dirty="0" err="1">
                <a:latin typeface="Roboto Light" panose="02000000000000000000" pitchFamily="2" charset="0"/>
                <a:ea typeface="Roboto Light" panose="02000000000000000000" pitchFamily="2" charset="0"/>
                <a:cs typeface="Roboto Light" panose="02000000000000000000" pitchFamily="2" charset="0"/>
              </a:rPr>
              <a:t>regeneration</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toxin</a:t>
            </a:r>
            <a:r>
              <a:rPr lang="fr-FR" sz="1200" dirty="0">
                <a:latin typeface="Roboto Light" panose="02000000000000000000" pitchFamily="2" charset="0"/>
                <a:ea typeface="Roboto Light" panose="02000000000000000000" pitchFamily="2" charset="0"/>
                <a:cs typeface="Roboto Light" panose="02000000000000000000" pitchFamily="2" charset="0"/>
              </a:rPr>
              <a:t> drainage.</a:t>
            </a:r>
          </a:p>
        </p:txBody>
      </p:sp>
      <p:sp>
        <p:nvSpPr>
          <p:cNvPr id="12" name="Rectangle 11">
            <a:extLst>
              <a:ext uri="{FF2B5EF4-FFF2-40B4-BE49-F238E27FC236}">
                <a16:creationId xmlns:a16="http://schemas.microsoft.com/office/drawing/2014/main" id="{A9DEE57A-0355-DE17-2859-9E34168C941C}"/>
              </a:ext>
            </a:extLst>
          </p:cNvPr>
          <p:cNvSpPr/>
          <p:nvPr/>
        </p:nvSpPr>
        <p:spPr>
          <a:xfrm>
            <a:off x="7162799"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Elimination of </a:t>
            </a:r>
            <a:r>
              <a:rPr lang="fr-FR" sz="1400" dirty="0" err="1">
                <a:latin typeface="Roboto Light" panose="02000000000000000000" pitchFamily="2" charset="0"/>
                <a:ea typeface="Roboto Light" panose="02000000000000000000" pitchFamily="2" charset="0"/>
                <a:cs typeface="Roboto Light" panose="02000000000000000000" pitchFamily="2" charset="0"/>
              </a:rPr>
              <a:t>accumulated</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toxins</a:t>
            </a:r>
            <a:r>
              <a:rPr lang="fr-FR" sz="1400" dirty="0">
                <a:latin typeface="Roboto Light" panose="02000000000000000000" pitchFamily="2" charset="0"/>
                <a:ea typeface="Roboto Light" panose="02000000000000000000" pitchFamily="2" charset="0"/>
                <a:cs typeface="Roboto Light" panose="02000000000000000000" pitchFamily="2" charset="0"/>
              </a:rPr>
              <a:t>, </a:t>
            </a:r>
            <a:r>
              <a:rPr lang="fr-FR" sz="1400" dirty="0" err="1">
                <a:latin typeface="Roboto Light" panose="02000000000000000000" pitchFamily="2" charset="0"/>
                <a:ea typeface="Roboto Light" panose="02000000000000000000" pitchFamily="2" charset="0"/>
                <a:cs typeface="Roboto Light" panose="02000000000000000000" pitchFamily="2" charset="0"/>
              </a:rPr>
              <a:t>revitalised</a:t>
            </a:r>
            <a:r>
              <a:rPr lang="fr-FR" sz="1400" dirty="0">
                <a:latin typeface="Roboto Light" panose="02000000000000000000" pitchFamily="2" charset="0"/>
                <a:ea typeface="Roboto Light" panose="02000000000000000000" pitchFamily="2" charset="0"/>
                <a:cs typeface="Roboto Light" panose="02000000000000000000" pitchFamily="2" charset="0"/>
              </a:rPr>
              <a:t> skin.</a:t>
            </a:r>
          </a:p>
        </p:txBody>
      </p:sp>
      <p:sp>
        <p:nvSpPr>
          <p:cNvPr id="13" name="ZoneTexte 12">
            <a:extLst>
              <a:ext uri="{FF2B5EF4-FFF2-40B4-BE49-F238E27FC236}">
                <a16:creationId xmlns:a16="http://schemas.microsoft.com/office/drawing/2014/main" id="{7AC41EC1-FD27-E656-1CE4-AC8060C4D0D0}"/>
              </a:ext>
            </a:extLst>
          </p:cNvPr>
          <p:cNvSpPr txBox="1"/>
          <p:nvPr/>
        </p:nvSpPr>
        <p:spPr>
          <a:xfrm>
            <a:off x="9143999" y="2058725"/>
            <a:ext cx="1889804" cy="783193"/>
          </a:xfrm>
          <a:prstGeom prst="roundRect">
            <a:avLst/>
          </a:prstGeom>
          <a:noFill/>
          <a:ln w="3175">
            <a:solidFill>
              <a:srgbClr val="C1B8F6"/>
            </a:solid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3am – 6am</a:t>
            </a:r>
          </a:p>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Recovery</a:t>
            </a:r>
            <a:r>
              <a:rPr lang="fr-FR" sz="1200" dirty="0">
                <a:latin typeface="Roboto Light" panose="02000000000000000000" pitchFamily="2" charset="0"/>
                <a:ea typeface="Roboto Light" panose="02000000000000000000" pitchFamily="2" charset="0"/>
                <a:cs typeface="Roboto Light" panose="02000000000000000000" pitchFamily="2" charset="0"/>
              </a:rPr>
              <a:t> phase, </a:t>
            </a:r>
            <a:r>
              <a:rPr lang="fr-FR" sz="1200" dirty="0" err="1">
                <a:latin typeface="Roboto Light" panose="02000000000000000000" pitchFamily="2" charset="0"/>
                <a:ea typeface="Roboto Light" panose="02000000000000000000" pitchFamily="2" charset="0"/>
                <a:cs typeface="Roboto Light" panose="02000000000000000000" pitchFamily="2" charset="0"/>
              </a:rPr>
              <a:t>preparing</a:t>
            </a:r>
            <a:r>
              <a:rPr lang="fr-FR" sz="1200" dirty="0">
                <a:latin typeface="Roboto Light" panose="02000000000000000000" pitchFamily="2" charset="0"/>
                <a:ea typeface="Roboto Light" panose="02000000000000000000" pitchFamily="2" charset="0"/>
                <a:cs typeface="Roboto Light" panose="02000000000000000000" pitchFamily="2" charset="0"/>
              </a:rPr>
              <a:t> for the </a:t>
            </a:r>
            <a:r>
              <a:rPr lang="fr-FR" sz="1200" dirty="0" err="1">
                <a:latin typeface="Roboto Light" panose="02000000000000000000" pitchFamily="2" charset="0"/>
                <a:ea typeface="Roboto Light" panose="02000000000000000000" pitchFamily="2" charset="0"/>
                <a:cs typeface="Roboto Light" panose="02000000000000000000" pitchFamily="2" charset="0"/>
              </a:rPr>
              <a:t>day</a:t>
            </a:r>
            <a:r>
              <a:rPr lang="fr-FR" sz="1200" dirty="0">
                <a:latin typeface="Roboto Light" panose="02000000000000000000" pitchFamily="2" charset="0"/>
                <a:ea typeface="Roboto Light" panose="02000000000000000000" pitchFamily="2" charset="0"/>
                <a:cs typeface="Roboto Light" panose="02000000000000000000" pitchFamily="2" charset="0"/>
              </a:rPr>
              <a:t>.</a:t>
            </a:r>
          </a:p>
        </p:txBody>
      </p:sp>
      <p:sp>
        <p:nvSpPr>
          <p:cNvPr id="14" name="Rectangle 13">
            <a:extLst>
              <a:ext uri="{FF2B5EF4-FFF2-40B4-BE49-F238E27FC236}">
                <a16:creationId xmlns:a16="http://schemas.microsoft.com/office/drawing/2014/main" id="{2F6B0FB1-9B3D-2A21-0977-1CF417AE2997}"/>
              </a:ext>
            </a:extLst>
          </p:cNvPr>
          <p:cNvSpPr/>
          <p:nvPr/>
        </p:nvSpPr>
        <p:spPr>
          <a:xfrm>
            <a:off x="9143999" y="3772140"/>
            <a:ext cx="1889804" cy="738664"/>
          </a:xfrm>
          <a:prstGeom prst="rect">
            <a:avLst/>
          </a:prstGeom>
        </p:spPr>
        <p:txBody>
          <a:bodyPr wrap="square">
            <a:spAutoFit/>
          </a:bodyPr>
          <a:lstStyle/>
          <a:p>
            <a:pPr indent="92075" algn="ctr" fontAlgn="ctr"/>
            <a:r>
              <a:rPr lang="fr-FR" sz="1400" dirty="0">
                <a:latin typeface="Roboto Light" panose="02000000000000000000" pitchFamily="2" charset="0"/>
                <a:ea typeface="Roboto Light" panose="02000000000000000000" pitchFamily="2" charset="0"/>
                <a:cs typeface="Roboto Light" panose="02000000000000000000" pitchFamily="2" charset="0"/>
              </a:rPr>
              <a:t>End of the night cycle, skin </a:t>
            </a:r>
            <a:r>
              <a:rPr lang="fr-FR" sz="1400" dirty="0" err="1">
                <a:latin typeface="Roboto Light" panose="02000000000000000000" pitchFamily="2" charset="0"/>
                <a:ea typeface="Roboto Light" panose="02000000000000000000" pitchFamily="2" charset="0"/>
                <a:cs typeface="Roboto Light" panose="02000000000000000000" pitchFamily="2" charset="0"/>
              </a:rPr>
              <a:t>ready</a:t>
            </a:r>
            <a:r>
              <a:rPr lang="fr-FR" sz="1400" dirty="0">
                <a:latin typeface="Roboto Light" panose="02000000000000000000" pitchFamily="2" charset="0"/>
                <a:ea typeface="Roboto Light" panose="02000000000000000000" pitchFamily="2" charset="0"/>
                <a:cs typeface="Roboto Light" panose="02000000000000000000" pitchFamily="2" charset="0"/>
              </a:rPr>
              <a:t> for a new </a:t>
            </a:r>
            <a:r>
              <a:rPr lang="fr-FR" sz="1400" dirty="0" err="1">
                <a:latin typeface="Roboto Light" panose="02000000000000000000" pitchFamily="2" charset="0"/>
                <a:ea typeface="Roboto Light" panose="02000000000000000000" pitchFamily="2" charset="0"/>
                <a:cs typeface="Roboto Light" panose="02000000000000000000" pitchFamily="2" charset="0"/>
              </a:rPr>
              <a:t>day</a:t>
            </a:r>
            <a:r>
              <a:rPr lang="fr-FR" sz="1400" dirty="0">
                <a:latin typeface="Roboto Light" panose="02000000000000000000" pitchFamily="2" charset="0"/>
                <a:ea typeface="Roboto Light" panose="02000000000000000000" pitchFamily="2" charset="0"/>
                <a:cs typeface="Roboto Light" panose="02000000000000000000" pitchFamily="2" charset="0"/>
              </a:rPr>
              <a:t>.</a:t>
            </a:r>
          </a:p>
        </p:txBody>
      </p:sp>
      <p:pic>
        <p:nvPicPr>
          <p:cNvPr id="16" name="Image 15" descr="Une image contenant capture d’écran, conception&#10;&#10;Description générée automatiquement">
            <a:extLst>
              <a:ext uri="{FF2B5EF4-FFF2-40B4-BE49-F238E27FC236}">
                <a16:creationId xmlns:a16="http://schemas.microsoft.com/office/drawing/2014/main" id="{254F0C45-4C36-425C-625F-419F8C68EC50}"/>
              </a:ext>
            </a:extLst>
          </p:cNvPr>
          <p:cNvPicPr>
            <a:picLocks noChangeAspect="1"/>
          </p:cNvPicPr>
          <p:nvPr/>
        </p:nvPicPr>
        <p:blipFill rotWithShape="1">
          <a:blip r:embed="rId3">
            <a:extLst>
              <a:ext uri="{28A0092B-C50C-407E-A947-70E740481C1C}">
                <a14:useLocalDpi xmlns:a14="http://schemas.microsoft.com/office/drawing/2010/main" val="0"/>
              </a:ext>
            </a:extLst>
          </a:blip>
          <a:srcRect l="37011" t="65809" r="35279" b="4371"/>
          <a:stretch/>
        </p:blipFill>
        <p:spPr>
          <a:xfrm>
            <a:off x="9308368" y="4907934"/>
            <a:ext cx="1984744" cy="1201476"/>
          </a:xfrm>
          <a:prstGeom prst="rect">
            <a:avLst/>
          </a:prstGeom>
        </p:spPr>
      </p:pic>
      <p:pic>
        <p:nvPicPr>
          <p:cNvPr id="18" name="Image 17" descr="Une image contenant capture d’écran, conception&#10;&#10;Description générée automatiquement">
            <a:extLst>
              <a:ext uri="{FF2B5EF4-FFF2-40B4-BE49-F238E27FC236}">
                <a16:creationId xmlns:a16="http://schemas.microsoft.com/office/drawing/2014/main" id="{6621097E-3C3B-9607-33C2-18C3F8808060}"/>
              </a:ext>
            </a:extLst>
          </p:cNvPr>
          <p:cNvPicPr>
            <a:picLocks noChangeAspect="1"/>
          </p:cNvPicPr>
          <p:nvPr/>
        </p:nvPicPr>
        <p:blipFill rotWithShape="1">
          <a:blip r:embed="rId3">
            <a:extLst>
              <a:ext uri="{28A0092B-C50C-407E-A947-70E740481C1C}">
                <a14:useLocalDpi xmlns:a14="http://schemas.microsoft.com/office/drawing/2010/main" val="0"/>
              </a:ext>
            </a:extLst>
          </a:blip>
          <a:srcRect l="-160" t="39109" r="80664" b="29405"/>
          <a:stretch/>
        </p:blipFill>
        <p:spPr>
          <a:xfrm>
            <a:off x="5397797" y="4907934"/>
            <a:ext cx="1396406" cy="1268588"/>
          </a:xfrm>
          <a:prstGeom prst="rect">
            <a:avLst/>
          </a:prstGeom>
        </p:spPr>
      </p:pic>
      <p:pic>
        <p:nvPicPr>
          <p:cNvPr id="19" name="Image 18" descr="Une image contenant capture d’écran, conception&#10;&#10;Description générée automatiquement">
            <a:extLst>
              <a:ext uri="{FF2B5EF4-FFF2-40B4-BE49-F238E27FC236}">
                <a16:creationId xmlns:a16="http://schemas.microsoft.com/office/drawing/2014/main" id="{C4B89080-7BF6-7170-4D53-5F94683ACCFD}"/>
              </a:ext>
            </a:extLst>
          </p:cNvPr>
          <p:cNvPicPr>
            <a:picLocks noChangeAspect="1"/>
          </p:cNvPicPr>
          <p:nvPr/>
        </p:nvPicPr>
        <p:blipFill rotWithShape="1">
          <a:blip r:embed="rId3">
            <a:extLst>
              <a:ext uri="{28A0092B-C50C-407E-A947-70E740481C1C}">
                <a14:useLocalDpi xmlns:a14="http://schemas.microsoft.com/office/drawing/2010/main" val="0"/>
              </a:ext>
            </a:extLst>
          </a:blip>
          <a:srcRect l="22830" t="39516" r="62622" b="30287"/>
          <a:stretch/>
        </p:blipFill>
        <p:spPr>
          <a:xfrm>
            <a:off x="7586705" y="4912774"/>
            <a:ext cx="1041991" cy="1216678"/>
          </a:xfrm>
          <a:prstGeom prst="rect">
            <a:avLst/>
          </a:prstGeom>
        </p:spPr>
      </p:pic>
      <p:pic>
        <p:nvPicPr>
          <p:cNvPr id="22" name="Image 21" descr="Une image contenant capture d’écran, conception&#10;&#10;Description générée automatiquement">
            <a:extLst>
              <a:ext uri="{FF2B5EF4-FFF2-40B4-BE49-F238E27FC236}">
                <a16:creationId xmlns:a16="http://schemas.microsoft.com/office/drawing/2014/main" id="{8492204D-E350-43C5-7B31-91002AEB3A8C}"/>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29730" r="17274" b="46590"/>
          <a:stretch/>
        </p:blipFill>
        <p:spPr>
          <a:xfrm>
            <a:off x="3591900" y="5065175"/>
            <a:ext cx="1106802" cy="954107"/>
          </a:xfrm>
          <a:prstGeom prst="rect">
            <a:avLst/>
          </a:prstGeom>
        </p:spPr>
      </p:pic>
      <p:grpSp>
        <p:nvGrpSpPr>
          <p:cNvPr id="28" name="Groupe 27">
            <a:extLst>
              <a:ext uri="{FF2B5EF4-FFF2-40B4-BE49-F238E27FC236}">
                <a16:creationId xmlns:a16="http://schemas.microsoft.com/office/drawing/2014/main" id="{450A7863-7F2D-B991-91A8-3151D777C759}"/>
              </a:ext>
            </a:extLst>
          </p:cNvPr>
          <p:cNvGrpSpPr/>
          <p:nvPr/>
        </p:nvGrpSpPr>
        <p:grpSpPr>
          <a:xfrm>
            <a:off x="1610700" y="4961973"/>
            <a:ext cx="1106802" cy="1311084"/>
            <a:chOff x="1510653" y="4798268"/>
            <a:chExt cx="1106802" cy="1311084"/>
          </a:xfrm>
        </p:grpSpPr>
        <p:pic>
          <p:nvPicPr>
            <p:cNvPr id="23" name="Image 22" descr="Une image contenant capture d’écran, conception&#10;&#10;Description générée automatiquement">
              <a:extLst>
                <a:ext uri="{FF2B5EF4-FFF2-40B4-BE49-F238E27FC236}">
                  <a16:creationId xmlns:a16="http://schemas.microsoft.com/office/drawing/2014/main" id="{2E7154A6-9151-1F96-E22D-264AB9046F58}"/>
                </a:ext>
              </a:extLst>
            </p:cNvPr>
            <p:cNvPicPr>
              <a:picLocks noChangeAspect="1"/>
            </p:cNvPicPr>
            <p:nvPr/>
          </p:nvPicPr>
          <p:blipFill rotWithShape="1">
            <a:blip r:embed="rId3">
              <a:extLst>
                <a:ext uri="{28A0092B-C50C-407E-A947-70E740481C1C}">
                  <a14:useLocalDpi xmlns:a14="http://schemas.microsoft.com/office/drawing/2010/main" val="0"/>
                </a:ext>
              </a:extLst>
            </a:blip>
            <a:srcRect l="84598" t="29778" r="-50" b="43807"/>
            <a:stretch/>
          </p:blipFill>
          <p:spPr>
            <a:xfrm>
              <a:off x="1510653" y="4901470"/>
              <a:ext cx="1106802" cy="1064277"/>
            </a:xfrm>
            <a:prstGeom prst="rect">
              <a:avLst/>
            </a:prstGeom>
          </p:spPr>
        </p:pic>
        <p:cxnSp>
          <p:nvCxnSpPr>
            <p:cNvPr id="26" name="Connecteur : en angle 25">
              <a:extLst>
                <a:ext uri="{FF2B5EF4-FFF2-40B4-BE49-F238E27FC236}">
                  <a16:creationId xmlns:a16="http://schemas.microsoft.com/office/drawing/2014/main" id="{F1F1C258-221B-1639-A694-BC6F1FFF13C2}"/>
                </a:ext>
              </a:extLst>
            </p:cNvPr>
            <p:cNvCxnSpPr>
              <a:cxnSpLocks/>
            </p:cNvCxnSpPr>
            <p:nvPr/>
          </p:nvCxnSpPr>
          <p:spPr>
            <a:xfrm rot="5400000" flipH="1" flipV="1">
              <a:off x="1408512" y="5327930"/>
              <a:ext cx="1311084" cy="251760"/>
            </a:xfrm>
            <a:prstGeom prst="bentConnector3">
              <a:avLst>
                <a:gd name="adj1" fmla="val 50000"/>
              </a:avLst>
            </a:prstGeom>
            <a:ln w="28575">
              <a:solidFill>
                <a:srgbClr val="9A9CA6"/>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6740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a:extLst>
              <a:ext uri="{FF2B5EF4-FFF2-40B4-BE49-F238E27FC236}">
                <a16:creationId xmlns:a16="http://schemas.microsoft.com/office/drawing/2014/main" id="{757DEB57-5E63-502A-70FB-B2C7F98640AB}"/>
              </a:ext>
            </a:extLst>
          </p:cNvPr>
          <p:cNvGrpSpPr/>
          <p:nvPr/>
        </p:nvGrpSpPr>
        <p:grpSpPr>
          <a:xfrm>
            <a:off x="765974" y="1643251"/>
            <a:ext cx="1959414" cy="4625790"/>
            <a:chOff x="500249" y="1446028"/>
            <a:chExt cx="1959414" cy="4625790"/>
          </a:xfrm>
        </p:grpSpPr>
        <p:sp>
          <p:nvSpPr>
            <p:cNvPr id="3" name="ZoneTexte 2">
              <a:extLst>
                <a:ext uri="{FF2B5EF4-FFF2-40B4-BE49-F238E27FC236}">
                  <a16:creationId xmlns:a16="http://schemas.microsoft.com/office/drawing/2014/main" id="{C06A390A-47E2-3D97-DB77-C69F4C7ED625}"/>
                </a:ext>
              </a:extLst>
            </p:cNvPr>
            <p:cNvSpPr txBox="1"/>
            <p:nvPr/>
          </p:nvSpPr>
          <p:spPr>
            <a:xfrm>
              <a:off x="576531" y="4582899"/>
              <a:ext cx="1797076"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REMOVE MAKE-UP / CLEANSE</a:t>
              </a:r>
            </a:p>
          </p:txBody>
        </p:sp>
        <p:pic>
          <p:nvPicPr>
            <p:cNvPr id="6" name="Graphique 5" descr="Badge 1 avec un remplissage uni">
              <a:extLst>
                <a:ext uri="{FF2B5EF4-FFF2-40B4-BE49-F238E27FC236}">
                  <a16:creationId xmlns:a16="http://schemas.microsoft.com/office/drawing/2014/main" id="{9F16F5A5-AF11-AB47-9B02-5ACAD5865E4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3925" y="3562852"/>
              <a:ext cx="914400" cy="914400"/>
            </a:xfrm>
            <a:prstGeom prst="rect">
              <a:avLst/>
            </a:prstGeom>
          </p:spPr>
        </p:pic>
        <p:pic>
          <p:nvPicPr>
            <p:cNvPr id="1026" name="Picture 2" descr="Une image contenant dessin, art, croquis, noir et blanc&#10;&#10;Description générée automatiquement">
              <a:extLst>
                <a:ext uri="{FF2B5EF4-FFF2-40B4-BE49-F238E27FC236}">
                  <a16:creationId xmlns:a16="http://schemas.microsoft.com/office/drawing/2014/main" id="{5EAFF609-E7E0-B3A4-FE6F-D2F7B2811B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357" t="52745" r="11833"/>
            <a:stretch/>
          </p:blipFill>
          <p:spPr bwMode="auto">
            <a:xfrm>
              <a:off x="662587" y="1446028"/>
              <a:ext cx="1797076" cy="18634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8F95EDB-24FE-EB68-B000-6C557E55C4F0}"/>
                </a:ext>
              </a:extLst>
            </p:cNvPr>
            <p:cNvSpPr/>
            <p:nvPr/>
          </p:nvSpPr>
          <p:spPr>
            <a:xfrm>
              <a:off x="500249" y="5333154"/>
              <a:ext cx="1949639" cy="738664"/>
            </a:xfrm>
            <a:prstGeom prst="rect">
              <a:avLst/>
            </a:prstGeom>
          </p:spPr>
          <p:txBody>
            <a:bodyPr wrap="square">
              <a:spAutoFit/>
            </a:bodyPr>
            <a:lstStyle/>
            <a:p>
              <a:pPr algn="ctr" defTabSz="914381">
                <a:defRPr/>
              </a:pPr>
              <a:r>
                <a:rPr lang="fr-FR" sz="1400" dirty="0">
                  <a:solidFill>
                    <a:prstClr val="black">
                      <a:lumMod val="75000"/>
                      <a:lumOff val="25000"/>
                    </a:prstClr>
                  </a:solidFill>
                  <a:latin typeface="Roboto Light" panose="02000000000000000000" pitchFamily="2" charset="0"/>
                  <a:ea typeface="Roboto Light" panose="02000000000000000000" pitchFamily="2" charset="0"/>
                </a:rPr>
                <a:t>DEEP CLEANSING TO ELIMINATE MAKEUP AND IMPURITIES</a:t>
              </a:r>
            </a:p>
          </p:txBody>
        </p:sp>
      </p:grpSp>
      <p:grpSp>
        <p:nvGrpSpPr>
          <p:cNvPr id="22" name="Groupe 21">
            <a:extLst>
              <a:ext uri="{FF2B5EF4-FFF2-40B4-BE49-F238E27FC236}">
                <a16:creationId xmlns:a16="http://schemas.microsoft.com/office/drawing/2014/main" id="{17D7E44B-B2D6-FEB4-E85F-AEB458DC44D0}"/>
              </a:ext>
            </a:extLst>
          </p:cNvPr>
          <p:cNvGrpSpPr/>
          <p:nvPr/>
        </p:nvGrpSpPr>
        <p:grpSpPr>
          <a:xfrm>
            <a:off x="3494860" y="1195205"/>
            <a:ext cx="1980227" cy="4862036"/>
            <a:chOff x="3218081" y="1308818"/>
            <a:chExt cx="1980227" cy="4862036"/>
          </a:xfrm>
        </p:grpSpPr>
        <p:sp>
          <p:nvSpPr>
            <p:cNvPr id="4" name="ZoneTexte 3">
              <a:extLst>
                <a:ext uri="{FF2B5EF4-FFF2-40B4-BE49-F238E27FC236}">
                  <a16:creationId xmlns:a16="http://schemas.microsoft.com/office/drawing/2014/main" id="{8EAD0AC5-CFFE-6210-E627-3E7A8A62DE0A}"/>
                </a:ext>
              </a:extLst>
            </p:cNvPr>
            <p:cNvSpPr txBox="1"/>
            <p:nvPr/>
          </p:nvSpPr>
          <p:spPr>
            <a:xfrm>
              <a:off x="3218081" y="4951935"/>
              <a:ext cx="1980227"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LOTION</a:t>
              </a:r>
            </a:p>
          </p:txBody>
        </p:sp>
        <p:pic>
          <p:nvPicPr>
            <p:cNvPr id="7" name="Graphique 6" descr="Badge avec un remplissage uni">
              <a:extLst>
                <a:ext uri="{FF2B5EF4-FFF2-40B4-BE49-F238E27FC236}">
                  <a16:creationId xmlns:a16="http://schemas.microsoft.com/office/drawing/2014/main" id="{FF6D740A-D37F-4E7D-919B-C7CFA41F47D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50994" y="3923667"/>
              <a:ext cx="914400" cy="914400"/>
            </a:xfrm>
            <a:prstGeom prst="rect">
              <a:avLst/>
            </a:prstGeom>
          </p:spPr>
        </p:pic>
        <p:pic>
          <p:nvPicPr>
            <p:cNvPr id="18" name="Image 17">
              <a:extLst>
                <a:ext uri="{FF2B5EF4-FFF2-40B4-BE49-F238E27FC236}">
                  <a16:creationId xmlns:a16="http://schemas.microsoft.com/office/drawing/2014/main" id="{D499860C-9191-3588-0B06-1CDD9EDE2D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468" b="91558" l="9402" r="89744">
                          <a14:foregroundMark x1="54701" y1="12013" x2="51282" y2="30195"/>
                          <a14:foregroundMark x1="52137" y1="81818" x2="49573" y2="89935"/>
                          <a14:foregroundMark x1="51282" y1="7468" x2="51282" y2="7468"/>
                          <a14:foregroundMark x1="61538" y1="91558" x2="61538" y2="91558"/>
                        </a14:backgroundRemoval>
                      </a14:imgEffect>
                    </a14:imgLayer>
                  </a14:imgProps>
                </a:ext>
              </a:extLst>
            </a:blip>
            <a:stretch>
              <a:fillRect/>
            </a:stretch>
          </p:blipFill>
          <p:spPr>
            <a:xfrm>
              <a:off x="3741149" y="1308818"/>
              <a:ext cx="904535" cy="2381168"/>
            </a:xfrm>
            <a:prstGeom prst="rect">
              <a:avLst/>
            </a:prstGeom>
          </p:spPr>
        </p:pic>
        <p:sp>
          <p:nvSpPr>
            <p:cNvPr id="11" name="Rectangle 10">
              <a:extLst>
                <a:ext uri="{FF2B5EF4-FFF2-40B4-BE49-F238E27FC236}">
                  <a16:creationId xmlns:a16="http://schemas.microsoft.com/office/drawing/2014/main" id="{ACDFFDDE-5D81-AE46-5F72-242578F5FC28}"/>
                </a:ext>
              </a:extLst>
            </p:cNvPr>
            <p:cNvSpPr/>
            <p:nvPr/>
          </p:nvSpPr>
          <p:spPr>
            <a:xfrm>
              <a:off x="3218081" y="5647634"/>
              <a:ext cx="1980227" cy="523220"/>
            </a:xfrm>
            <a:prstGeom prst="rect">
              <a:avLst/>
            </a:prstGeom>
          </p:spPr>
          <p:txBody>
            <a:bodyPr wrap="square">
              <a:spAutoFit/>
            </a:bodyPr>
            <a:lstStyle/>
            <a:p>
              <a:pPr algn="ctr" defTabSz="914381">
                <a:defRPr/>
              </a:pPr>
              <a:r>
                <a:rPr lang="fr-FR" sz="1400" dirty="0">
                  <a:solidFill>
                    <a:prstClr val="black">
                      <a:lumMod val="75000"/>
                      <a:lumOff val="25000"/>
                    </a:prstClr>
                  </a:solidFill>
                  <a:latin typeface="Roboto Light" panose="02000000000000000000" pitchFamily="2" charset="0"/>
                  <a:ea typeface="Roboto Light" panose="02000000000000000000" pitchFamily="2" charset="0"/>
                </a:rPr>
                <a:t>OPTIMISE PENETRATION</a:t>
              </a:r>
            </a:p>
          </p:txBody>
        </p:sp>
      </p:grpSp>
      <p:grpSp>
        <p:nvGrpSpPr>
          <p:cNvPr id="23" name="Groupe 22">
            <a:extLst>
              <a:ext uri="{FF2B5EF4-FFF2-40B4-BE49-F238E27FC236}">
                <a16:creationId xmlns:a16="http://schemas.microsoft.com/office/drawing/2014/main" id="{0FA7C946-05AD-F9A9-C38C-804CA34153FF}"/>
              </a:ext>
            </a:extLst>
          </p:cNvPr>
          <p:cNvGrpSpPr/>
          <p:nvPr/>
        </p:nvGrpSpPr>
        <p:grpSpPr>
          <a:xfrm>
            <a:off x="6215003" y="1687359"/>
            <a:ext cx="2231400" cy="4797125"/>
            <a:chOff x="6552806" y="1804616"/>
            <a:chExt cx="2231400" cy="4797125"/>
          </a:xfrm>
        </p:grpSpPr>
        <p:sp>
          <p:nvSpPr>
            <p:cNvPr id="5" name="ZoneTexte 4">
              <a:extLst>
                <a:ext uri="{FF2B5EF4-FFF2-40B4-BE49-F238E27FC236}">
                  <a16:creationId xmlns:a16="http://schemas.microsoft.com/office/drawing/2014/main" id="{ADE2ABEC-096C-45ED-50CD-FB8FCEF810F8}"/>
                </a:ext>
              </a:extLst>
            </p:cNvPr>
            <p:cNvSpPr txBox="1"/>
            <p:nvPr/>
          </p:nvSpPr>
          <p:spPr>
            <a:xfrm>
              <a:off x="6552806" y="4951935"/>
              <a:ext cx="2231400"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SERUM</a:t>
              </a:r>
            </a:p>
          </p:txBody>
        </p:sp>
        <p:pic>
          <p:nvPicPr>
            <p:cNvPr id="8" name="Graphique 7" descr="Badge 3 avec un remplissage uni">
              <a:extLst>
                <a:ext uri="{FF2B5EF4-FFF2-40B4-BE49-F238E27FC236}">
                  <a16:creationId xmlns:a16="http://schemas.microsoft.com/office/drawing/2014/main" id="{570C4E84-3F30-8669-4D1C-542023F92C6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211306" y="3921440"/>
              <a:ext cx="914400" cy="914400"/>
            </a:xfrm>
            <a:prstGeom prst="rect">
              <a:avLst/>
            </a:prstGeom>
          </p:spPr>
        </p:pic>
        <p:pic>
          <p:nvPicPr>
            <p:cNvPr id="10" name="Image 9">
              <a:extLst>
                <a:ext uri="{FF2B5EF4-FFF2-40B4-BE49-F238E27FC236}">
                  <a16:creationId xmlns:a16="http://schemas.microsoft.com/office/drawing/2014/main" id="{FAA13085-285D-3860-FBF6-6C2ED4DDFBC6}"/>
                </a:ext>
              </a:extLst>
            </p:cNvPr>
            <p:cNvPicPr>
              <a:picLocks noChangeAspect="1"/>
            </p:cNvPicPr>
            <p:nvPr/>
          </p:nvPicPr>
          <p:blipFill rotWithShape="1">
            <a:blip r:embed="rId12">
              <a:duotone>
                <a:prstClr val="black"/>
                <a:srgbClr val="6F798C">
                  <a:tint val="45000"/>
                  <a:satMod val="400000"/>
                </a:srgbClr>
              </a:duotone>
              <a:extLst>
                <a:ext uri="{BEBA8EAE-BF5A-486C-A8C5-ECC9F3942E4B}">
                  <a14:imgProps xmlns:a14="http://schemas.microsoft.com/office/drawing/2010/main">
                    <a14:imgLayer r:embed="rId13">
                      <a14:imgEffect>
                        <a14:backgroundRemoval t="10000" b="90000" l="10000" r="90000">
                          <a14:foregroundMark x1="52830" y1="38230" x2="71226" y2="37853"/>
                          <a14:foregroundMark x1="51887" y1="20716" x2="56604" y2="14501"/>
                        </a14:backgroundRemoval>
                      </a14:imgEffect>
                      <a14:imgEffect>
                        <a14:saturation sat="0"/>
                      </a14:imgEffect>
                    </a14:imgLayer>
                  </a14:imgProps>
                </a:ext>
              </a:extLst>
            </a:blip>
            <a:srcRect l="13213" t="8260" r="9499" b="7699"/>
            <a:stretch/>
          </p:blipFill>
          <p:spPr>
            <a:xfrm>
              <a:off x="7326411" y="1804616"/>
              <a:ext cx="684189" cy="1863413"/>
            </a:xfrm>
            <a:prstGeom prst="rect">
              <a:avLst/>
            </a:prstGeom>
            <a:ln>
              <a:noFill/>
            </a:ln>
          </p:spPr>
        </p:pic>
        <p:sp>
          <p:nvSpPr>
            <p:cNvPr id="12" name="Rectangle 11">
              <a:extLst>
                <a:ext uri="{FF2B5EF4-FFF2-40B4-BE49-F238E27FC236}">
                  <a16:creationId xmlns:a16="http://schemas.microsoft.com/office/drawing/2014/main" id="{78C86F50-DE3F-D1DF-D635-507FD50F3446}"/>
                </a:ext>
              </a:extLst>
            </p:cNvPr>
            <p:cNvSpPr/>
            <p:nvPr/>
          </p:nvSpPr>
          <p:spPr>
            <a:xfrm>
              <a:off x="6552806" y="5647634"/>
              <a:ext cx="2231400" cy="954107"/>
            </a:xfrm>
            <a:prstGeom prst="rect">
              <a:avLst/>
            </a:prstGeom>
          </p:spPr>
          <p:txBody>
            <a:bodyPr wrap="square">
              <a:spAutoFit/>
            </a:bodyPr>
            <a:lstStyle/>
            <a:p>
              <a:pPr algn="ctr" defTabSz="914381">
                <a:defRPr/>
              </a:pPr>
              <a:r>
                <a:rPr lang="en-US" sz="1400" dirty="0">
                  <a:solidFill>
                    <a:prstClr val="black">
                      <a:lumMod val="75000"/>
                      <a:lumOff val="25000"/>
                    </a:prstClr>
                  </a:solidFill>
                  <a:latin typeface="Roboto Light" panose="02000000000000000000" pitchFamily="2" charset="0"/>
                  <a:ea typeface="Roboto Light" panose="02000000000000000000" pitchFamily="2" charset="0"/>
                </a:rPr>
                <a:t>TARGETED TREATMENT TO MAXIMISE CELL RECOVERY</a:t>
              </a:r>
              <a:endParaRPr lang="fr-FR" sz="1400" dirty="0">
                <a:solidFill>
                  <a:prstClr val="black">
                    <a:lumMod val="75000"/>
                    <a:lumOff val="25000"/>
                  </a:prstClr>
                </a:solidFill>
                <a:latin typeface="Roboto Light" panose="02000000000000000000" pitchFamily="2" charset="0"/>
                <a:ea typeface="Roboto Light" panose="02000000000000000000" pitchFamily="2" charset="0"/>
              </a:endParaRPr>
            </a:p>
          </p:txBody>
        </p:sp>
      </p:grpSp>
      <p:grpSp>
        <p:nvGrpSpPr>
          <p:cNvPr id="24" name="Groupe 23">
            <a:extLst>
              <a:ext uri="{FF2B5EF4-FFF2-40B4-BE49-F238E27FC236}">
                <a16:creationId xmlns:a16="http://schemas.microsoft.com/office/drawing/2014/main" id="{64F23B90-9F3B-FCDC-C685-5FD1E694178C}"/>
              </a:ext>
            </a:extLst>
          </p:cNvPr>
          <p:cNvGrpSpPr/>
          <p:nvPr/>
        </p:nvGrpSpPr>
        <p:grpSpPr>
          <a:xfrm>
            <a:off x="8939984" y="1643251"/>
            <a:ext cx="2413816" cy="4364180"/>
            <a:chOff x="9951361" y="1804616"/>
            <a:chExt cx="2413816" cy="4364180"/>
          </a:xfrm>
        </p:grpSpPr>
        <p:pic>
          <p:nvPicPr>
            <p:cNvPr id="14" name="Image 13">
              <a:extLst>
                <a:ext uri="{FF2B5EF4-FFF2-40B4-BE49-F238E27FC236}">
                  <a16:creationId xmlns:a16="http://schemas.microsoft.com/office/drawing/2014/main" id="{CB703A60-5A9B-52AA-F3D9-A474825144E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09" b="93950" l="9066" r="93132">
                          <a14:foregroundMark x1="43407" y1="33096" x2="43407" y2="33096"/>
                          <a14:foregroundMark x1="9066" y1="64057" x2="9066" y2="64057"/>
                          <a14:foregroundMark x1="41484" y1="94306" x2="41484" y2="94306"/>
                          <a14:foregroundMark x1="82143" y1="41637" x2="82143" y2="41637"/>
                          <a14:foregroundMark x1="93132" y1="55872" x2="93132" y2="55872"/>
                        </a14:backgroundRemoval>
                      </a14:imgEffect>
                      <a14:imgEffect>
                        <a14:colorTemperature colorTemp="7200"/>
                      </a14:imgEffect>
                    </a14:imgLayer>
                  </a14:imgProps>
                </a:ext>
              </a:extLst>
            </a:blip>
            <a:stretch>
              <a:fillRect/>
            </a:stretch>
          </p:blipFill>
          <p:spPr>
            <a:xfrm>
              <a:off x="9951361" y="1804616"/>
              <a:ext cx="2413816" cy="1863413"/>
            </a:xfrm>
            <a:prstGeom prst="rect">
              <a:avLst/>
            </a:prstGeom>
          </p:spPr>
        </p:pic>
        <p:sp>
          <p:nvSpPr>
            <p:cNvPr id="15" name="ZoneTexte 14">
              <a:extLst>
                <a:ext uri="{FF2B5EF4-FFF2-40B4-BE49-F238E27FC236}">
                  <a16:creationId xmlns:a16="http://schemas.microsoft.com/office/drawing/2014/main" id="{A2C96AC9-FB90-46CB-BFC9-FB7A1F60A5E6}"/>
                </a:ext>
              </a:extLst>
            </p:cNvPr>
            <p:cNvSpPr txBox="1"/>
            <p:nvPr/>
          </p:nvSpPr>
          <p:spPr>
            <a:xfrm>
              <a:off x="10013119" y="4960533"/>
              <a:ext cx="210581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NIGHT CREAM</a:t>
              </a:r>
            </a:p>
          </p:txBody>
        </p:sp>
        <p:pic>
          <p:nvPicPr>
            <p:cNvPr id="16" name="Graphique 15" descr="Badge 4 avec un remplissage uni">
              <a:extLst>
                <a:ext uri="{FF2B5EF4-FFF2-40B4-BE49-F238E27FC236}">
                  <a16:creationId xmlns:a16="http://schemas.microsoft.com/office/drawing/2014/main" id="{5054B9D8-D430-44FF-F65C-B6576F03974C}"/>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701069" y="3921440"/>
              <a:ext cx="914400" cy="914400"/>
            </a:xfrm>
            <a:prstGeom prst="rect">
              <a:avLst/>
            </a:prstGeom>
          </p:spPr>
        </p:pic>
        <p:sp>
          <p:nvSpPr>
            <p:cNvPr id="13" name="Rectangle 12">
              <a:extLst>
                <a:ext uri="{FF2B5EF4-FFF2-40B4-BE49-F238E27FC236}">
                  <a16:creationId xmlns:a16="http://schemas.microsoft.com/office/drawing/2014/main" id="{E454B820-2FFA-A6A8-9F8F-258C14F1D961}"/>
                </a:ext>
              </a:extLst>
            </p:cNvPr>
            <p:cNvSpPr/>
            <p:nvPr/>
          </p:nvSpPr>
          <p:spPr>
            <a:xfrm>
              <a:off x="10013118" y="5645576"/>
              <a:ext cx="2105814" cy="523220"/>
            </a:xfrm>
            <a:prstGeom prst="rect">
              <a:avLst/>
            </a:prstGeom>
          </p:spPr>
          <p:txBody>
            <a:bodyPr wrap="square">
              <a:spAutoFit/>
            </a:bodyPr>
            <a:lstStyle/>
            <a:p>
              <a:pPr algn="ctr" defTabSz="914381">
                <a:defRPr/>
              </a:pPr>
              <a:r>
                <a:rPr lang="en-US" sz="1400" dirty="0">
                  <a:solidFill>
                    <a:prstClr val="black">
                      <a:lumMod val="75000"/>
                      <a:lumOff val="25000"/>
                    </a:prstClr>
                  </a:solidFill>
                  <a:latin typeface="Roboto Light" panose="02000000000000000000" pitchFamily="2" charset="0"/>
                  <a:ea typeface="Roboto Light" panose="02000000000000000000" pitchFamily="2" charset="0"/>
                </a:rPr>
                <a:t>REPAIRING CARE</a:t>
              </a:r>
            </a:p>
            <a:p>
              <a:pPr algn="ctr" defTabSz="914381">
                <a:defRPr/>
              </a:pPr>
              <a:r>
                <a:rPr lang="en-US" sz="1400" dirty="0">
                  <a:solidFill>
                    <a:prstClr val="black">
                      <a:lumMod val="75000"/>
                      <a:lumOff val="25000"/>
                    </a:prstClr>
                  </a:solidFill>
                  <a:latin typeface="Roboto Light" panose="02000000000000000000" pitchFamily="2" charset="0"/>
                  <a:ea typeface="Roboto Light" panose="02000000000000000000" pitchFamily="2" charset="0"/>
                </a:rPr>
                <a:t>AND NOURISHING</a:t>
              </a:r>
              <a:endParaRPr lang="fr-FR" sz="1400" dirty="0">
                <a:solidFill>
                  <a:prstClr val="black">
                    <a:lumMod val="75000"/>
                    <a:lumOff val="25000"/>
                  </a:prstClr>
                </a:solidFill>
                <a:latin typeface="Roboto Light" panose="02000000000000000000" pitchFamily="2" charset="0"/>
                <a:ea typeface="Roboto Light" panose="02000000000000000000" pitchFamily="2" charset="0"/>
              </a:endParaRPr>
            </a:p>
          </p:txBody>
        </p:sp>
      </p:grpSp>
      <p:sp>
        <p:nvSpPr>
          <p:cNvPr id="20" name="Titre 1">
            <a:extLst>
              <a:ext uri="{FF2B5EF4-FFF2-40B4-BE49-F238E27FC236}">
                <a16:creationId xmlns:a16="http://schemas.microsoft.com/office/drawing/2014/main" id="{E528765D-EF7A-EF6E-1F03-5C5F6BAC8629}"/>
              </a:ext>
            </a:extLst>
          </p:cNvPr>
          <p:cNvSpPr txBox="1">
            <a:spLocks/>
          </p:cNvSpPr>
          <p:nvPr/>
        </p:nvSpPr>
        <p:spPr>
          <a:xfrm>
            <a:off x="838200" y="647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latin typeface="KyivType Sans2" panose="00000500000000000000" pitchFamily="50" charset="0"/>
              </a:rPr>
              <a:t>Night Beauty Routine : </a:t>
            </a:r>
            <a:br>
              <a:rPr lang="fr-FR" sz="2800" dirty="0">
                <a:latin typeface="KyivType Sans2" panose="00000500000000000000" pitchFamily="50" charset="0"/>
              </a:rPr>
            </a:br>
            <a:r>
              <a:rPr lang="fr-FR" sz="2800" dirty="0">
                <a:latin typeface="KyivType Sans2" panose="00000500000000000000" pitchFamily="50" charset="0"/>
              </a:rPr>
              <a:t>Optimising skin regeneration</a:t>
            </a:r>
          </a:p>
        </p:txBody>
      </p:sp>
    </p:spTree>
    <p:extLst>
      <p:ext uri="{BB962C8B-B14F-4D97-AF65-F5344CB8AC3E}">
        <p14:creationId xmlns:p14="http://schemas.microsoft.com/office/powerpoint/2010/main" val="84868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CAD946B-4DFF-85E7-1A6A-46757C815139}"/>
              </a:ext>
            </a:extLst>
          </p:cNvPr>
          <p:cNvSpPr>
            <a:spLocks noGrp="1"/>
          </p:cNvSpPr>
          <p:nvPr>
            <p:ph type="title"/>
          </p:nvPr>
        </p:nvSpPr>
        <p:spPr>
          <a:xfrm>
            <a:off x="838200" y="0"/>
            <a:ext cx="10515600" cy="1325563"/>
          </a:xfrm>
        </p:spPr>
        <p:txBody>
          <a:bodyPr vert="horz" lIns="91440" tIns="45720" rIns="91440" bIns="45720" rtlCol="0" anchor="ctr">
            <a:noAutofit/>
          </a:bodyPr>
          <a:lstStyle/>
          <a:p>
            <a:pPr algn="ctr"/>
            <a:r>
              <a:rPr lang="fr-FR" sz="2800" dirty="0">
                <a:latin typeface="KyivType Sans2" panose="00000500000000000000" pitchFamily="50" charset="0"/>
              </a:rPr>
              <a:t>Review of Skin Biology in 5 Key Points</a:t>
            </a:r>
          </a:p>
        </p:txBody>
      </p:sp>
      <p:sp>
        <p:nvSpPr>
          <p:cNvPr id="4" name="ZoneTexte 3">
            <a:extLst>
              <a:ext uri="{FF2B5EF4-FFF2-40B4-BE49-F238E27FC236}">
                <a16:creationId xmlns:a16="http://schemas.microsoft.com/office/drawing/2014/main" id="{4CAB4642-568C-85CD-F153-57FA4A3A2053}"/>
              </a:ext>
            </a:extLst>
          </p:cNvPr>
          <p:cNvSpPr txBox="1"/>
          <p:nvPr/>
        </p:nvSpPr>
        <p:spPr>
          <a:xfrm>
            <a:off x="1187164" y="1425218"/>
            <a:ext cx="5982262" cy="783193"/>
          </a:xfrm>
          <a:prstGeom prst="roundRect">
            <a:avLst/>
          </a:prstGeom>
          <a:noFill/>
          <a:ln w="3175">
            <a:solidFill>
              <a:srgbClr val="C1B8F6"/>
            </a:solidFill>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600" dirty="0">
                <a:latin typeface="Roboto Light" panose="02000000000000000000" pitchFamily="2" charset="0"/>
                <a:ea typeface="Roboto Light" panose="02000000000000000000" pitchFamily="2" charset="0"/>
              </a:rPr>
              <a:t>CELL RENEWAL: THE SKIN REGENERATES ITSELF</a:t>
            </a:r>
          </a:p>
          <a:p>
            <a:pPr algn="ctr"/>
            <a:endParaRPr lang="fr-FR" sz="1200" dirty="0">
              <a:latin typeface="Roboto Light" panose="02000000000000000000" pitchFamily="2" charset="0"/>
              <a:ea typeface="Roboto Light" panose="02000000000000000000" pitchFamily="2" charset="0"/>
            </a:endParaRPr>
          </a:p>
        </p:txBody>
      </p:sp>
      <p:pic>
        <p:nvPicPr>
          <p:cNvPr id="8" name="Graphique 7" descr="Badge 1 avec un remplissage uni">
            <a:extLst>
              <a:ext uri="{FF2B5EF4-FFF2-40B4-BE49-F238E27FC236}">
                <a16:creationId xmlns:a16="http://schemas.microsoft.com/office/drawing/2014/main" id="{E61436F5-E99A-7E7E-138F-7C69EE9A61D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9646" y="1325563"/>
            <a:ext cx="914400" cy="914400"/>
          </a:xfrm>
          <a:prstGeom prst="rect">
            <a:avLst/>
          </a:prstGeom>
        </p:spPr>
      </p:pic>
      <p:sp>
        <p:nvSpPr>
          <p:cNvPr id="2" name="Rectangle 1">
            <a:extLst>
              <a:ext uri="{FF2B5EF4-FFF2-40B4-BE49-F238E27FC236}">
                <a16:creationId xmlns:a16="http://schemas.microsoft.com/office/drawing/2014/main" id="{88EFAC86-A124-D5FF-3D75-05404553BC6C}"/>
              </a:ext>
            </a:extLst>
          </p:cNvPr>
          <p:cNvSpPr/>
          <p:nvPr/>
        </p:nvSpPr>
        <p:spPr>
          <a:xfrm>
            <a:off x="1884178" y="4206874"/>
            <a:ext cx="9818586" cy="923330"/>
          </a:xfrm>
          <a:prstGeom prst="rect">
            <a:avLst/>
          </a:prstGeom>
          <a:solidFill>
            <a:srgbClr val="DCD7FA">
              <a:alpha val="24000"/>
            </a:srgbClr>
          </a:solidFill>
          <a:ln w="3175">
            <a:noFill/>
          </a:ln>
        </p:spPr>
        <p:txBody>
          <a:bodyPr wrap="square" rtlCol="0">
            <a:spAutoFit/>
          </a:bodyPr>
          <a:lstStyle/>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Skin cells divide more rapidly to regenerate the epidermis.</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This process slows down with age (28 days in a young adult, 40 days after the age of 50).</a:t>
            </a:r>
          </a:p>
          <a:p>
            <a:pPr marL="742950" lvl="1" indent="-285750">
              <a:buFont typeface="Arial" panose="020B0604020202020204" pitchFamily="34" charset="0"/>
              <a:buChar char="•"/>
            </a:pPr>
            <a:r>
              <a:rPr lang="fr-FR" dirty="0">
                <a:latin typeface="Roboto Light" panose="02000000000000000000" pitchFamily="2" charset="0"/>
                <a:ea typeface="Roboto Light" panose="02000000000000000000" pitchFamily="2" charset="0"/>
                <a:cs typeface="Roboto Light" panose="02000000000000000000" pitchFamily="2" charset="0"/>
              </a:rPr>
              <a:t>Slow renewal leads to a dull complexion and skin that is more prone to imperfections.</a:t>
            </a:r>
          </a:p>
        </p:txBody>
      </p:sp>
      <p:sp>
        <p:nvSpPr>
          <p:cNvPr id="5" name="Rectangle 4">
            <a:extLst>
              <a:ext uri="{FF2B5EF4-FFF2-40B4-BE49-F238E27FC236}">
                <a16:creationId xmlns:a16="http://schemas.microsoft.com/office/drawing/2014/main" id="{4B5F2B3E-C368-807D-CE8E-84F7B388A9B4}"/>
              </a:ext>
            </a:extLst>
          </p:cNvPr>
          <p:cNvSpPr/>
          <p:nvPr/>
        </p:nvSpPr>
        <p:spPr>
          <a:xfrm>
            <a:off x="1884178" y="2622867"/>
            <a:ext cx="10068008" cy="584775"/>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Cell renewal is the skin's ability to produce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new cells </a:t>
            </a:r>
            <a:r>
              <a:rPr lang="fr-FR" sz="1600" dirty="0">
                <a:solidFill>
                  <a:prstClr val="black">
                    <a:lumMod val="75000"/>
                    <a:lumOff val="25000"/>
                  </a:prstClr>
                </a:solidFill>
                <a:latin typeface="Roboto Light" panose="02000000000000000000" pitchFamily="2" charset="0"/>
                <a:ea typeface="Roboto Light" panose="02000000000000000000" pitchFamily="2" charset="0"/>
              </a:rPr>
              <a:t>to replace dead ones.</a:t>
            </a:r>
          </a:p>
        </p:txBody>
      </p:sp>
      <p:sp>
        <p:nvSpPr>
          <p:cNvPr id="6" name="ZoneTexte 5">
            <a:extLst>
              <a:ext uri="{FF2B5EF4-FFF2-40B4-BE49-F238E27FC236}">
                <a16:creationId xmlns:a16="http://schemas.microsoft.com/office/drawing/2014/main" id="{289E6358-F9FA-57C0-C282-67B98E0A53CF}"/>
              </a:ext>
            </a:extLst>
          </p:cNvPr>
          <p:cNvSpPr txBox="1"/>
          <p:nvPr/>
        </p:nvSpPr>
        <p:spPr>
          <a:xfrm>
            <a:off x="159646" y="2651126"/>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Definition</a:t>
            </a:r>
          </a:p>
        </p:txBody>
      </p:sp>
      <p:sp>
        <p:nvSpPr>
          <p:cNvPr id="7" name="ZoneTexte 6">
            <a:extLst>
              <a:ext uri="{FF2B5EF4-FFF2-40B4-BE49-F238E27FC236}">
                <a16:creationId xmlns:a16="http://schemas.microsoft.com/office/drawing/2014/main" id="{09BFACA6-A67E-C0AB-3F4E-54B6C2EFD169}"/>
              </a:ext>
            </a:extLst>
          </p:cNvPr>
          <p:cNvSpPr txBox="1"/>
          <p:nvPr/>
        </p:nvSpPr>
        <p:spPr>
          <a:xfrm>
            <a:off x="191053" y="3400308"/>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When?</a:t>
            </a:r>
          </a:p>
        </p:txBody>
      </p:sp>
      <p:sp>
        <p:nvSpPr>
          <p:cNvPr id="9" name="ZoneTexte 8">
            <a:extLst>
              <a:ext uri="{FF2B5EF4-FFF2-40B4-BE49-F238E27FC236}">
                <a16:creationId xmlns:a16="http://schemas.microsoft.com/office/drawing/2014/main" id="{AFAD7128-8716-6623-F3E2-C0BBC67EE20B}"/>
              </a:ext>
            </a:extLst>
          </p:cNvPr>
          <p:cNvSpPr txBox="1"/>
          <p:nvPr/>
        </p:nvSpPr>
        <p:spPr>
          <a:xfrm>
            <a:off x="191053" y="4206874"/>
            <a:ext cx="1294294" cy="306467"/>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Mechanism</a:t>
            </a:r>
          </a:p>
        </p:txBody>
      </p:sp>
      <p:sp>
        <p:nvSpPr>
          <p:cNvPr id="10" name="Rectangle 9">
            <a:extLst>
              <a:ext uri="{FF2B5EF4-FFF2-40B4-BE49-F238E27FC236}">
                <a16:creationId xmlns:a16="http://schemas.microsoft.com/office/drawing/2014/main" id="{BB27EDE2-E3F2-6279-232F-2C0C427BD278}"/>
              </a:ext>
            </a:extLst>
          </p:cNvPr>
          <p:cNvSpPr/>
          <p:nvPr/>
        </p:nvSpPr>
        <p:spPr>
          <a:xfrm>
            <a:off x="1884178" y="3429000"/>
            <a:ext cx="10068008" cy="338554"/>
          </a:xfrm>
          <a:prstGeom prst="rect">
            <a:avLst/>
          </a:prstGeom>
        </p:spPr>
        <p:txBody>
          <a:bodyPr wrap="square">
            <a:spAutoFit/>
          </a:bodyPr>
          <a:lstStyle/>
          <a:p>
            <a:pPr algn="just" defTabSz="914381">
              <a:defRPr/>
            </a:pPr>
            <a:r>
              <a:rPr lang="fr-FR" sz="1600" dirty="0">
                <a:solidFill>
                  <a:prstClr val="black">
                    <a:lumMod val="75000"/>
                    <a:lumOff val="25000"/>
                  </a:prstClr>
                </a:solidFill>
                <a:latin typeface="Roboto Light" panose="02000000000000000000" pitchFamily="2" charset="0"/>
                <a:ea typeface="Roboto Light" panose="02000000000000000000" pitchFamily="2" charset="0"/>
              </a:rPr>
              <a:t>Peak activity between </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11pm and 4 </a:t>
            </a:r>
            <a:r>
              <a:rPr lang="fr-FR" sz="1600" b="1" dirty="0" err="1">
                <a:solidFill>
                  <a:prstClr val="black">
                    <a:lumMod val="75000"/>
                    <a:lumOff val="25000"/>
                  </a:prstClr>
                </a:solidFill>
                <a:latin typeface="Roboto Light" panose="02000000000000000000" pitchFamily="2" charset="0"/>
                <a:ea typeface="Roboto Light" panose="02000000000000000000" pitchFamily="2" charset="0"/>
              </a:rPr>
              <a:t>am</a:t>
            </a:r>
            <a:r>
              <a:rPr lang="fr-FR" sz="1600" b="1" dirty="0">
                <a:solidFill>
                  <a:prstClr val="black">
                    <a:lumMod val="75000"/>
                    <a:lumOff val="25000"/>
                  </a:prstClr>
                </a:solidFill>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15416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p:bldP spid="6" grpId="0" animBg="1"/>
      <p:bldP spid="7" grpId="0" animBg="1"/>
      <p:bldP spid="9" grpId="0" animBg="1"/>
      <p:bldP spid="10" grpId="0"/>
    </p:bld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11978</TotalTime>
  <Words>6213</Words>
  <Application>Microsoft Office PowerPoint</Application>
  <PresentationFormat>Grand écran</PresentationFormat>
  <Paragraphs>770</Paragraphs>
  <Slides>41</Slides>
  <Notes>41</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41</vt:i4>
      </vt:variant>
    </vt:vector>
  </HeadingPairs>
  <TitlesOfParts>
    <vt:vector size="56" baseType="lpstr">
      <vt:lpstr>Aptos</vt:lpstr>
      <vt:lpstr>Aptos Display</vt:lpstr>
      <vt:lpstr>Arial</vt:lpstr>
      <vt:lpstr>Calibri</vt:lpstr>
      <vt:lpstr>Calibri Light</vt:lpstr>
      <vt:lpstr>Google Sans</vt:lpstr>
      <vt:lpstr>Helvetica</vt:lpstr>
      <vt:lpstr>KyivType Sans2</vt:lpstr>
      <vt:lpstr>Midnight Signature</vt:lpstr>
      <vt:lpstr>Optima</vt:lpstr>
      <vt:lpstr>Optima Medium</vt:lpstr>
      <vt:lpstr>Roboto Light</vt:lpstr>
      <vt:lpstr>Times New Roman</vt:lpstr>
      <vt:lpstr>Wingdings</vt:lpstr>
      <vt:lpstr>1_Thème Office</vt:lpstr>
      <vt:lpstr>Présentation PowerPoint</vt:lpstr>
      <vt:lpstr>The skin's nocturnal rhythm - Understand and optimise your  skin's regenerative potential -</vt:lpstr>
      <vt:lpstr>CIRCADIAN rhythm A fundamental biological cycle</vt:lpstr>
      <vt:lpstr>What do you think happens to the skin during sleep?</vt:lpstr>
      <vt:lpstr>Présentation PowerPoint</vt:lpstr>
      <vt:lpstr>CIRCADIAN rhythm</vt:lpstr>
      <vt:lpstr>CIRCADIAN rhythm</vt:lpstr>
      <vt:lpstr>Présentation PowerPoint</vt:lpstr>
      <vt:lpstr>Review of Skin Biology in 5 Key Points</vt:lpstr>
      <vt:lpstr>Présentation PowerPoint</vt:lpstr>
      <vt:lpstr>Présentation PowerPoint</vt:lpstr>
      <vt:lpstr>Présentation PowerPoint</vt:lpstr>
      <vt:lpstr>Présentation PowerPoint</vt:lpstr>
      <vt:lpstr>Présentation PowerPoint</vt:lpstr>
      <vt:lpstr>Présentation PowerPoint</vt:lpstr>
      <vt:lpstr>What is elastin?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BASSON Sophie</dc:creator>
  <cp:keywords>docId:E06ACD0C265E047B2249D5D782C17983</cp:keywords>
  <cp:lastModifiedBy>BASSON Sophie</cp:lastModifiedBy>
  <cp:revision>52</cp:revision>
  <cp:lastPrinted>2025-03-12T13:27:51Z</cp:lastPrinted>
  <dcterms:created xsi:type="dcterms:W3CDTF">2024-10-31T11:00:12Z</dcterms:created>
  <dcterms:modified xsi:type="dcterms:W3CDTF">2025-03-19T14:16:06Z</dcterms:modified>
</cp:coreProperties>
</file>