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12" r:id="rId2"/>
    <p:sldId id="308" r:id="rId3"/>
    <p:sldId id="2582" r:id="rId4"/>
    <p:sldId id="2583" r:id="rId5"/>
    <p:sldId id="2548" r:id="rId6"/>
    <p:sldId id="2578" r:id="rId7"/>
    <p:sldId id="2579" r:id="rId8"/>
    <p:sldId id="2580" r:id="rId9"/>
    <p:sldId id="2581" r:id="rId10"/>
    <p:sldId id="261" r:id="rId11"/>
    <p:sldId id="294" r:id="rId12"/>
    <p:sldId id="256" r:id="rId13"/>
    <p:sldId id="299" r:id="rId14"/>
    <p:sldId id="258" r:id="rId15"/>
    <p:sldId id="280" r:id="rId16"/>
    <p:sldId id="301" r:id="rId17"/>
    <p:sldId id="2546" r:id="rId18"/>
    <p:sldId id="2551" r:id="rId19"/>
    <p:sldId id="2550" r:id="rId20"/>
    <p:sldId id="2574" r:id="rId21"/>
    <p:sldId id="307" r:id="rId22"/>
    <p:sldId id="313" r:id="rId23"/>
    <p:sldId id="276" r:id="rId24"/>
    <p:sldId id="381" r:id="rId25"/>
    <p:sldId id="302" r:id="rId26"/>
    <p:sldId id="283" r:id="rId27"/>
    <p:sldId id="284" r:id="rId28"/>
    <p:sldId id="287" r:id="rId29"/>
    <p:sldId id="2577" r:id="rId30"/>
    <p:sldId id="279" r:id="rId31"/>
    <p:sldId id="2584" r:id="rId32"/>
    <p:sldId id="314" r:id="rId3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D7E9"/>
    <a:srgbClr val="0195D1"/>
    <a:srgbClr val="2F6493"/>
    <a:srgbClr val="97C6E3"/>
    <a:srgbClr val="A2CCE6"/>
    <a:srgbClr val="FFFFFF"/>
    <a:srgbClr val="1F4E79"/>
    <a:srgbClr val="B5A4D6"/>
    <a:srgbClr val="937FBA"/>
    <a:srgbClr val="FAF9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82" autoAdjust="0"/>
    <p:restoredTop sz="79298" autoAdjust="0"/>
  </p:normalViewPr>
  <p:slideViewPr>
    <p:cSldViewPr snapToGrid="0">
      <p:cViewPr varScale="1">
        <p:scale>
          <a:sx n="84" d="100"/>
          <a:sy n="84" d="100"/>
        </p:scale>
        <p:origin x="116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B1C67-611F-4DD7-9F58-4EA7B6A78DDE}" type="datetimeFigureOut">
              <a:rPr lang="fr-FR" smtClean="0"/>
              <a:t>28/05/2025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74F12-BF9F-48CE-B2BB-B298F664BBB3}" type="slidenum">
              <a:rPr lang="fr-FR" smtClean="0"/>
              <a:t>‹N°›</a:t>
            </a:fld>
            <a:endParaRPr lang="fr-FR"/>
          </a:p>
        </p:txBody>
      </p:sp>
    </p:spTree>
    <p:extLst>
      <p:ext uri="{BB962C8B-B14F-4D97-AF65-F5344CB8AC3E}">
        <p14:creationId xmlns:p14="http://schemas.microsoft.com/office/powerpoint/2010/main" val="2137127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63BAA-BE21-40F2-9CCF-37A2750FC20D}"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t>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12</a:t>
            </a:fld>
            <a:endParaRPr lang="fr-FR"/>
          </a:p>
        </p:txBody>
      </p:sp>
    </p:spTree>
    <p:extLst>
      <p:ext uri="{BB962C8B-B14F-4D97-AF65-F5344CB8AC3E}">
        <p14:creationId xmlns:p14="http://schemas.microsoft.com/office/powerpoint/2010/main" val="1635837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defTabSz="1041400">
              <a:spcBef>
                <a:spcPct val="0"/>
              </a:spcBef>
              <a:buFont typeface="Wingdings" pitchFamily="2" charset="2"/>
              <a:buNone/>
              <a:defRPr/>
            </a:pPr>
            <a:r>
              <a:rPr lang="fr-FR" b="1" dirty="0">
                <a:latin typeface="Optima" pitchFamily="34" charset="0"/>
              </a:rPr>
              <a:t>LA REPONSE YON-KA POUR UNE PEAU</a:t>
            </a:r>
            <a:r>
              <a:rPr lang="fr-FR" b="1" baseline="0" dirty="0">
                <a:latin typeface="Optima" pitchFamily="34" charset="0"/>
              </a:rPr>
              <a:t> BIEN HYDRATEE : C’EST </a:t>
            </a:r>
            <a:r>
              <a:rPr lang="fr-FR" b="1" dirty="0">
                <a:latin typeface="Optima" pitchFamily="34" charset="0"/>
              </a:rPr>
              <a:t>UN</a:t>
            </a:r>
            <a:r>
              <a:rPr lang="fr-FR" b="1" baseline="0" dirty="0">
                <a:latin typeface="Optima" pitchFamily="34" charset="0"/>
              </a:rPr>
              <a:t> COMPLEXE HYDRATANT </a:t>
            </a:r>
            <a:r>
              <a:rPr lang="fr-FR" b="1" dirty="0">
                <a:latin typeface="Optima" pitchFamily="34" charset="0"/>
              </a:rPr>
              <a:t>ISSU DE NOTRE</a:t>
            </a:r>
            <a:r>
              <a:rPr lang="fr-FR" b="1" baseline="0" dirty="0">
                <a:latin typeface="Optima" pitchFamily="34" charset="0"/>
              </a:rPr>
              <a:t> PROPRE</a:t>
            </a:r>
            <a:r>
              <a:rPr lang="fr-FR" b="1" dirty="0">
                <a:latin typeface="Optima" pitchFamily="34" charset="0"/>
              </a:rPr>
              <a:t> RECHERCHE. </a:t>
            </a:r>
          </a:p>
          <a:p>
            <a:pPr marL="0" indent="0" defTabSz="1041400">
              <a:spcBef>
                <a:spcPct val="0"/>
              </a:spcBef>
              <a:buFont typeface="Wingdings" pitchFamily="2" charset="2"/>
              <a:buNone/>
              <a:defRPr/>
            </a:pPr>
            <a:endParaRPr lang="fr-FR" b="1" dirty="0">
              <a:latin typeface="Optima" pitchFamily="34" charset="0"/>
            </a:endParaRPr>
          </a:p>
          <a:p>
            <a:pPr marL="0" indent="0" defTabSz="1041400">
              <a:spcBef>
                <a:spcPct val="0"/>
              </a:spcBef>
              <a:buFont typeface="Wingdings" pitchFamily="2" charset="2"/>
              <a:buNone/>
              <a:defRPr/>
            </a:pPr>
            <a:r>
              <a:rPr lang="fr-FR" b="1" dirty="0">
                <a:latin typeface="Optima" pitchFamily="34" charset="0"/>
              </a:rPr>
              <a:t>Ainsi</a:t>
            </a:r>
            <a:r>
              <a:rPr lang="fr-FR" b="1" baseline="0" dirty="0">
                <a:latin typeface="Optima" pitchFamily="34" charset="0"/>
              </a:rPr>
              <a:t> dans la gamme hydra n°1, nous retrouvons l’a</a:t>
            </a:r>
            <a:r>
              <a:rPr lang="fr-FR" b="1" dirty="0">
                <a:latin typeface="Optima" pitchFamily="34" charset="0"/>
              </a:rPr>
              <a:t>ssociation des composants suivant : </a:t>
            </a:r>
          </a:p>
          <a:p>
            <a:pPr marL="0" indent="0" defTabSz="1041400">
              <a:spcBef>
                <a:spcPct val="0"/>
              </a:spcBef>
              <a:buFont typeface="Wingdings" pitchFamily="2" charset="2"/>
              <a:buNone/>
              <a:defRPr/>
            </a:pPr>
            <a:endParaRPr lang="fr-FR" b="1" dirty="0">
              <a:latin typeface="Optima" pitchFamily="34" charset="0"/>
            </a:endParaRPr>
          </a:p>
          <a:p>
            <a:pPr marL="342900" marR="0" lvl="0" indent="-342900" algn="l" defTabSz="1041400" rtl="0" eaLnBrk="1" fontAlgn="auto" latinLnBrk="0" hangingPunct="1">
              <a:lnSpc>
                <a:spcPct val="100000"/>
              </a:lnSpc>
              <a:spcBef>
                <a:spcPct val="0"/>
              </a:spcBef>
              <a:spcAft>
                <a:spcPts val="0"/>
              </a:spcAft>
              <a:buClrTx/>
              <a:buSzTx/>
              <a:buFontTx/>
              <a:buChar char="-"/>
              <a:tabLst/>
              <a:defRPr/>
            </a:pPr>
            <a:r>
              <a:rPr lang="fr-FR" dirty="0">
                <a:latin typeface="Optima" pitchFamily="34" charset="0"/>
              </a:rPr>
              <a:t>L’</a:t>
            </a:r>
            <a:r>
              <a:rPr lang="fr-FR" dirty="0" err="1">
                <a:latin typeface="Optima" pitchFamily="34" charset="0"/>
              </a:rPr>
              <a:t>Aloe</a:t>
            </a:r>
            <a:r>
              <a:rPr lang="fr-FR" dirty="0">
                <a:latin typeface="Optima" pitchFamily="34" charset="0"/>
              </a:rPr>
              <a:t> Vera</a:t>
            </a:r>
          </a:p>
          <a:p>
            <a:pPr marL="342900" marR="0" lvl="0" indent="-342900" algn="l" defTabSz="1041400" rtl="0" eaLnBrk="1" fontAlgn="auto" latinLnBrk="0" hangingPunct="1">
              <a:lnSpc>
                <a:spcPct val="100000"/>
              </a:lnSpc>
              <a:spcBef>
                <a:spcPct val="0"/>
              </a:spcBef>
              <a:spcAft>
                <a:spcPts val="0"/>
              </a:spcAft>
              <a:buClrTx/>
              <a:buSzTx/>
              <a:buFontTx/>
              <a:buChar char="-"/>
              <a:tabLst/>
              <a:defRPr/>
            </a:pPr>
            <a:r>
              <a:rPr lang="fr-FR" dirty="0">
                <a:latin typeface="Optima" pitchFamily="34" charset="0"/>
              </a:rPr>
              <a:t>L’</a:t>
            </a:r>
            <a:r>
              <a:rPr lang="fr-FR" dirty="0" err="1">
                <a:latin typeface="Optima" pitchFamily="34" charset="0"/>
              </a:rPr>
              <a:t>Imperata</a:t>
            </a:r>
            <a:r>
              <a:rPr lang="fr-FR" dirty="0">
                <a:latin typeface="Optima" pitchFamily="34" charset="0"/>
              </a:rPr>
              <a:t> </a:t>
            </a:r>
            <a:r>
              <a:rPr lang="fr-FR" dirty="0" err="1">
                <a:latin typeface="Optima" pitchFamily="34" charset="0"/>
              </a:rPr>
              <a:t>cylindrica</a:t>
            </a:r>
            <a:endParaRPr lang="fr-FR" dirty="0">
              <a:latin typeface="Optima" pitchFamily="34" charset="0"/>
            </a:endParaRPr>
          </a:p>
          <a:p>
            <a:pPr marL="342900" marR="0" lvl="0" indent="-342900" algn="l" defTabSz="1041400" rtl="0" eaLnBrk="1" fontAlgn="auto" latinLnBrk="0" hangingPunct="1">
              <a:lnSpc>
                <a:spcPct val="100000"/>
              </a:lnSpc>
              <a:spcBef>
                <a:spcPct val="0"/>
              </a:spcBef>
              <a:spcAft>
                <a:spcPts val="0"/>
              </a:spcAft>
              <a:buClrTx/>
              <a:buSzTx/>
              <a:buFontTx/>
              <a:buChar char="-"/>
              <a:tabLst/>
              <a:defRPr/>
            </a:pPr>
            <a:r>
              <a:rPr lang="fr-FR" dirty="0">
                <a:latin typeface="Optima" pitchFamily="34" charset="0"/>
              </a:rPr>
              <a:t>Le </a:t>
            </a:r>
            <a:r>
              <a:rPr lang="fr-FR" dirty="0" err="1">
                <a:latin typeface="Optima" pitchFamily="34" charset="0"/>
              </a:rPr>
              <a:t>Phytosqualane</a:t>
            </a:r>
            <a:r>
              <a:rPr lang="fr-FR" dirty="0">
                <a:latin typeface="Optima" pitchFamily="34" charset="0"/>
              </a:rPr>
              <a:t> d’olive</a:t>
            </a:r>
          </a:p>
          <a:p>
            <a:pPr marL="342900" marR="0" lvl="0" indent="-342900" algn="l" defTabSz="1041400" rtl="0" eaLnBrk="1" fontAlgn="auto" latinLnBrk="0" hangingPunct="1">
              <a:lnSpc>
                <a:spcPct val="100000"/>
              </a:lnSpc>
              <a:spcBef>
                <a:spcPct val="0"/>
              </a:spcBef>
              <a:spcAft>
                <a:spcPts val="0"/>
              </a:spcAft>
              <a:buClrTx/>
              <a:buSzTx/>
              <a:buFontTx/>
              <a:buChar char="-"/>
              <a:tabLst/>
              <a:defRPr/>
            </a:pPr>
            <a:r>
              <a:rPr lang="fr-FR" dirty="0">
                <a:latin typeface="Optima" pitchFamily="34" charset="0"/>
              </a:rPr>
              <a:t>L’Acide Hyaluronique* (de 2 poids moléculaires différents) *Sauf HYDRA N°1 SERUM qui ne contient que l’AH de bas poids moléculaire et hydra n°1 Masque qui</a:t>
            </a:r>
            <a:r>
              <a:rPr lang="fr-FR" baseline="0" dirty="0">
                <a:latin typeface="Optima" pitchFamily="34" charset="0"/>
              </a:rPr>
              <a:t> ne contient pa</a:t>
            </a:r>
            <a:r>
              <a:rPr lang="fr-FR" dirty="0">
                <a:latin typeface="Optima" pitchFamily="34" charset="0"/>
              </a:rPr>
              <a:t>s d’AH. </a:t>
            </a:r>
          </a:p>
          <a:p>
            <a:pPr marL="342900" indent="-342900" defTabSz="1041400">
              <a:spcBef>
                <a:spcPct val="0"/>
              </a:spcBef>
              <a:buFontTx/>
              <a:buChar char="-"/>
              <a:defRPr/>
            </a:pPr>
            <a:r>
              <a:rPr lang="fr-FR" dirty="0">
                <a:latin typeface="Optima" pitchFamily="34" charset="0"/>
              </a:rPr>
              <a:t>Et</a:t>
            </a:r>
            <a:r>
              <a:rPr lang="fr-FR" baseline="0" dirty="0">
                <a:latin typeface="Optima" pitchFamily="34" charset="0"/>
              </a:rPr>
              <a:t> des v</a:t>
            </a:r>
            <a:r>
              <a:rPr lang="fr-FR" dirty="0">
                <a:latin typeface="Optima" pitchFamily="34" charset="0"/>
              </a:rPr>
              <a:t>itamines A, C et E.</a:t>
            </a:r>
          </a:p>
          <a:p>
            <a:pPr marL="342900" indent="-342900" defTabSz="1041400">
              <a:spcBef>
                <a:spcPct val="0"/>
              </a:spcBef>
              <a:buFont typeface="Wingdings" pitchFamily="2" charset="2"/>
              <a:buNone/>
              <a:defRPr/>
            </a:pPr>
            <a:endParaRPr lang="fr-FR" b="1" dirty="0">
              <a:latin typeface="Optima" pitchFamily="34" charset="0"/>
            </a:endParaRPr>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13</a:t>
            </a:fld>
            <a:endParaRPr lang="fr-FR"/>
          </a:p>
        </p:txBody>
      </p:sp>
    </p:spTree>
    <p:extLst>
      <p:ext uri="{BB962C8B-B14F-4D97-AF65-F5344CB8AC3E}">
        <p14:creationId xmlns:p14="http://schemas.microsoft.com/office/powerpoint/2010/main" val="3488045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1041400"/>
            <a:r>
              <a:rPr lang="fr-FR" altLang="fr-FR" b="1" dirty="0">
                <a:solidFill>
                  <a:srgbClr val="653C68"/>
                </a:solidFill>
                <a:latin typeface="Optima" pitchFamily="34" charset="0"/>
                <a:cs typeface="Arial" panose="020B0604020202020204" pitchFamily="34" charset="0"/>
              </a:rPr>
              <a:t>Et</a:t>
            </a:r>
            <a:r>
              <a:rPr lang="fr-FR" altLang="fr-FR" b="1" baseline="0" dirty="0">
                <a:solidFill>
                  <a:srgbClr val="653C68"/>
                </a:solidFill>
                <a:latin typeface="Optima" pitchFamily="34" charset="0"/>
                <a:cs typeface="Arial" panose="020B0604020202020204" pitchFamily="34" charset="0"/>
              </a:rPr>
              <a:t> p</a:t>
            </a:r>
            <a:r>
              <a:rPr lang="fr-FR" altLang="fr-FR" b="1" dirty="0">
                <a:solidFill>
                  <a:srgbClr val="653C68"/>
                </a:solidFill>
                <a:latin typeface="Optima" pitchFamily="34" charset="0"/>
                <a:cs typeface="Arial" panose="020B0604020202020204" pitchFamily="34" charset="0"/>
              </a:rPr>
              <a:t>our assurer une bonne hydratation, il faut agir à tous les niveaux de la peau: C’est exactement</a:t>
            </a:r>
            <a:r>
              <a:rPr lang="fr-FR" altLang="fr-FR" b="1" baseline="0" dirty="0">
                <a:solidFill>
                  <a:srgbClr val="653C68"/>
                </a:solidFill>
                <a:latin typeface="Optima" pitchFamily="34" charset="0"/>
                <a:cs typeface="Arial" panose="020B0604020202020204" pitchFamily="34" charset="0"/>
              </a:rPr>
              <a:t> ce que va nous permettre cette association d’actifs ! </a:t>
            </a:r>
            <a:endParaRPr lang="fr-FR" altLang="fr-FR" b="1" dirty="0">
              <a:solidFill>
                <a:srgbClr val="653C68"/>
              </a:solidFill>
              <a:latin typeface="Optima" pitchFamily="34" charset="0"/>
              <a:cs typeface="Arial" panose="020B0604020202020204" pitchFamily="34" charset="0"/>
            </a:endParaRPr>
          </a:p>
          <a:p>
            <a:pPr defTabSz="1041400"/>
            <a:endParaRPr lang="fr-FR" altLang="fr-FR" b="1" dirty="0">
              <a:solidFill>
                <a:srgbClr val="653C68"/>
              </a:solidFill>
              <a:latin typeface="Optima" pitchFamily="34" charset="0"/>
              <a:cs typeface="Arial" panose="020B0604020202020204" pitchFamily="34" charset="0"/>
            </a:endParaRPr>
          </a:p>
          <a:p>
            <a:pPr marL="228600" indent="-228600" defTabSz="1041400">
              <a:buFont typeface="+mj-lt"/>
              <a:buAutoNum type="arabicPeriod"/>
            </a:pPr>
            <a:r>
              <a:rPr lang="fr-FR" altLang="fr-FR" b="1" u="sng" dirty="0">
                <a:solidFill>
                  <a:srgbClr val="653C68"/>
                </a:solidFill>
                <a:latin typeface="Optima" pitchFamily="34" charset="0"/>
                <a:cs typeface="Arial" panose="020B0604020202020204" pitchFamily="34" charset="0"/>
              </a:rPr>
              <a:t>Au niveau</a:t>
            </a:r>
            <a:r>
              <a:rPr lang="fr-FR" altLang="fr-FR" b="1" u="sng" baseline="0" dirty="0">
                <a:solidFill>
                  <a:srgbClr val="653C68"/>
                </a:solidFill>
                <a:latin typeface="Optima" pitchFamily="34" charset="0"/>
                <a:cs typeface="Arial" panose="020B0604020202020204" pitchFamily="34" charset="0"/>
              </a:rPr>
              <a:t> de la c</a:t>
            </a:r>
            <a:r>
              <a:rPr lang="fr-FR" altLang="fr-FR" b="1" u="sng" dirty="0">
                <a:solidFill>
                  <a:srgbClr val="653C68"/>
                </a:solidFill>
                <a:latin typeface="Optima" pitchFamily="34" charset="0"/>
                <a:cs typeface="Arial" panose="020B0604020202020204" pitchFamily="34" charset="0"/>
              </a:rPr>
              <a:t>ouche cornée</a:t>
            </a:r>
          </a:p>
          <a:p>
            <a:pPr marL="0" indent="0" defTabSz="1041400">
              <a:buFont typeface="+mj-lt"/>
              <a:buNone/>
            </a:pPr>
            <a:endParaRPr lang="fr-FR" altLang="fr-FR" b="1" u="sng" dirty="0">
              <a:solidFill>
                <a:srgbClr val="653C68"/>
              </a:solidFill>
              <a:latin typeface="Optima" pitchFamily="34" charset="0"/>
              <a:cs typeface="Arial" panose="020B0604020202020204" pitchFamily="34" charset="0"/>
            </a:endParaRPr>
          </a:p>
          <a:p>
            <a:pPr marL="0" indent="0" defTabSz="1041400">
              <a:buFontTx/>
              <a:buNone/>
            </a:pPr>
            <a:r>
              <a:rPr lang="fr-FR" altLang="fr-FR" b="0" dirty="0">
                <a:solidFill>
                  <a:srgbClr val="653C68"/>
                </a:solidFill>
                <a:latin typeface="Optima" pitchFamily="34" charset="0"/>
                <a:cs typeface="Arial" panose="020B0604020202020204" pitchFamily="34" charset="0"/>
              </a:rPr>
              <a:t>Pour </a:t>
            </a:r>
            <a:r>
              <a:rPr lang="fr-FR" altLang="fr-FR" dirty="0">
                <a:solidFill>
                  <a:srgbClr val="000000"/>
                </a:solidFill>
                <a:latin typeface="Optima" pitchFamily="34" charset="0"/>
              </a:rPr>
              <a:t>Renforcer la fonction barrière de la peau (film hydrolipidique*) pour limiter l’évaporation (PIE*) et ainsi freiner la déshydratation</a:t>
            </a:r>
          </a:p>
          <a:p>
            <a:pPr defTabSz="1041400"/>
            <a:r>
              <a:rPr lang="fr-FR" altLang="fr-FR" b="1" dirty="0">
                <a:solidFill>
                  <a:srgbClr val="653C68"/>
                </a:solidFill>
                <a:latin typeface="Optima" pitchFamily="34" charset="0"/>
                <a:cs typeface="Arial" panose="020B0604020202020204" pitchFamily="34" charset="0"/>
              </a:rPr>
              <a:t>= </a:t>
            </a:r>
            <a:r>
              <a:rPr lang="fr-FR" altLang="fr-FR" dirty="0">
                <a:solidFill>
                  <a:srgbClr val="000000"/>
                </a:solidFill>
                <a:latin typeface="Optima" pitchFamily="34" charset="0"/>
              </a:rPr>
              <a:t>ALOE VERA</a:t>
            </a:r>
            <a:r>
              <a:rPr lang="fr-FR" altLang="fr-FR" baseline="0" dirty="0">
                <a:solidFill>
                  <a:srgbClr val="000000"/>
                </a:solidFill>
                <a:latin typeface="Optima" pitchFamily="34" charset="0"/>
              </a:rPr>
              <a:t> ET PHYTOSQUALANE D’OLIVE </a:t>
            </a:r>
          </a:p>
          <a:p>
            <a:pPr defTabSz="1041400"/>
            <a:endParaRPr lang="fr-FR" altLang="fr-FR" dirty="0">
              <a:solidFill>
                <a:srgbClr val="000000"/>
              </a:solidFill>
              <a:latin typeface="Optima" pitchFamily="34" charset="0"/>
            </a:endParaRPr>
          </a:p>
          <a:p>
            <a:pPr marL="171450" marR="0" lvl="0" indent="-171450" algn="l" defTabSz="1041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fr-FR" b="1" dirty="0">
                <a:solidFill>
                  <a:srgbClr val="000000"/>
                </a:solidFill>
                <a:latin typeface="Optima" pitchFamily="34" charset="0"/>
              </a:rPr>
              <a:t>ALOE</a:t>
            </a:r>
            <a:r>
              <a:rPr lang="fr-FR" altLang="fr-FR" b="1" baseline="0" dirty="0">
                <a:solidFill>
                  <a:srgbClr val="000000"/>
                </a:solidFill>
                <a:latin typeface="Optima" pitchFamily="34" charset="0"/>
              </a:rPr>
              <a:t> VERA </a:t>
            </a:r>
            <a:r>
              <a:rPr lang="fr-FR" altLang="fr-FR" b="1" baseline="0" dirty="0">
                <a:solidFill>
                  <a:schemeClr val="tx1"/>
                </a:solidFill>
                <a:latin typeface="Optima" pitchFamily="34" charset="0"/>
                <a:sym typeface="Wingdings" panose="05000000000000000000" pitchFamily="2" charset="2"/>
              </a:rPr>
              <a:t>: ACTION</a:t>
            </a:r>
            <a:r>
              <a:rPr lang="fr-FR" altLang="zh-TW" b="1" dirty="0">
                <a:latin typeface="Optima" pitchFamily="34" charset="0"/>
                <a:sym typeface="Wingdings" panose="05000000000000000000" pitchFamily="2" charset="2"/>
              </a:rPr>
              <a:t> FILMOGENE – HYDRATANTE</a:t>
            </a:r>
            <a:endParaRPr lang="fr-FR" altLang="fr-FR" dirty="0">
              <a:latin typeface="Optima" pitchFamily="34" charset="0"/>
            </a:endParaRPr>
          </a:p>
          <a:p>
            <a:pPr marL="171450" indent="-171450" defTabSz="1041400">
              <a:buFont typeface="Arial" panose="020B0604020202020204" pitchFamily="34" charset="0"/>
              <a:buChar char="•"/>
            </a:pPr>
            <a:endParaRPr lang="fr-FR" altLang="fr-FR" b="1" baseline="0" dirty="0">
              <a:solidFill>
                <a:srgbClr val="000000"/>
              </a:solidFill>
              <a:latin typeface="Optima" pitchFamily="34" charset="0"/>
            </a:endParaRPr>
          </a:p>
          <a:p>
            <a:pPr defTabSz="1041400"/>
            <a:r>
              <a:rPr lang="fr-FR" altLang="zh-TW" dirty="0">
                <a:latin typeface="Optima" pitchFamily="34" charset="0"/>
                <a:sym typeface="Wingdings" panose="05000000000000000000" pitchFamily="2" charset="2"/>
              </a:rPr>
              <a:t>Actif</a:t>
            </a:r>
            <a:r>
              <a:rPr lang="fr-FR" altLang="zh-TW" baseline="0" dirty="0">
                <a:latin typeface="Optima" pitchFamily="34" charset="0"/>
                <a:sym typeface="Wingdings" panose="05000000000000000000" pitchFamily="2" charset="2"/>
              </a:rPr>
              <a:t> hydratant ancestral. </a:t>
            </a:r>
          </a:p>
          <a:p>
            <a:pPr defTabSz="1041400"/>
            <a:r>
              <a:rPr lang="fr-FR" altLang="zh-TW" dirty="0">
                <a:latin typeface="Optima" pitchFamily="34" charset="0"/>
                <a:sym typeface="Wingdings" panose="05000000000000000000" pitchFamily="2" charset="2"/>
              </a:rPr>
              <a:t>Petit miracle botanique, baptisée « plante de l’immortalité » par les Egyptiens. </a:t>
            </a:r>
          </a:p>
          <a:p>
            <a:pPr defTabSz="1041400"/>
            <a:r>
              <a:rPr lang="fr-FR" altLang="zh-TW" dirty="0">
                <a:latin typeface="Optima" pitchFamily="34" charset="0"/>
                <a:sym typeface="Wingdings" panose="05000000000000000000" pitchFamily="2" charset="2"/>
              </a:rPr>
              <a:t>Elle est également surnommée </a:t>
            </a:r>
            <a:r>
              <a:rPr lang="fr-FR" altLang="fr-FR" dirty="0">
                <a:latin typeface="Optima" pitchFamily="34" charset="0"/>
              </a:rPr>
              <a:t>“plante divine”, “élixir de jouvence”, “guérisseur silencieux” ou encore “remède d’harmonie”. </a:t>
            </a:r>
          </a:p>
          <a:p>
            <a:pPr defTabSz="1041400"/>
            <a:endParaRPr lang="fr-FR" altLang="zh-TW" dirty="0">
              <a:latin typeface="Optima" pitchFamily="34" charset="0"/>
              <a:sym typeface="Wingdings" panose="05000000000000000000" pitchFamily="2" charset="2"/>
            </a:endParaRPr>
          </a:p>
          <a:p>
            <a:pPr defTabSz="1041400"/>
            <a:r>
              <a:rPr lang="fr-FR" altLang="zh-TW" dirty="0">
                <a:latin typeface="Optima" pitchFamily="34" charset="0"/>
                <a:sym typeface="Wingdings" panose="05000000000000000000" pitchFamily="2" charset="2"/>
              </a:rPr>
              <a:t>Composée de plus de 70 nutriments dont des minéraux, acides aminés et des vitamines, elle est dotée de propriétés essentielles et exceptionnelles. </a:t>
            </a:r>
          </a:p>
          <a:p>
            <a:pPr defTabSz="1041400"/>
            <a:r>
              <a:rPr lang="fr-FR" altLang="zh-TW" dirty="0">
                <a:latin typeface="Optima" pitchFamily="34" charset="0"/>
                <a:sym typeface="Wingdings" panose="05000000000000000000" pitchFamily="2" charset="2"/>
              </a:rPr>
              <a:t>De par sa structure génétique, </a:t>
            </a:r>
            <a:r>
              <a:rPr lang="fr-FR" altLang="zh-TW" b="1" dirty="0">
                <a:latin typeface="Optima" pitchFamily="34" charset="0"/>
                <a:sym typeface="Wingdings" panose="05000000000000000000" pitchFamily="2" charset="2"/>
              </a:rPr>
              <a:t>elle dispose de caractéristiques très intéressantes pour la peau : hydratation cutanée, cicatrisation, régénération cellulaire, anti-inflammatoire. </a:t>
            </a:r>
          </a:p>
          <a:p>
            <a:pPr defTabSz="1041400"/>
            <a:endParaRPr lang="fr-FR" altLang="zh-TW" dirty="0">
              <a:latin typeface="Optima" pitchFamily="34" charset="0"/>
              <a:sym typeface="Wingdings" panose="05000000000000000000" pitchFamily="2" charset="2"/>
            </a:endParaRPr>
          </a:p>
          <a:p>
            <a:pPr marL="171450" indent="-171450" defTabSz="1041400">
              <a:buFont typeface="Arial" panose="020B0604020202020204" pitchFamily="34" charset="0"/>
              <a:buChar char="•"/>
            </a:pPr>
            <a:r>
              <a:rPr lang="fr-FR" altLang="fr-FR" b="1" dirty="0">
                <a:latin typeface="Optima" pitchFamily="34" charset="0"/>
              </a:rPr>
              <a:t>PHYTO SQUALANE D’OLIVE :</a:t>
            </a:r>
            <a:r>
              <a:rPr lang="fr-FR" altLang="fr-FR" b="1" baseline="0" dirty="0">
                <a:latin typeface="Optima" pitchFamily="34" charset="0"/>
              </a:rPr>
              <a:t> RENFORCE LE FHL</a:t>
            </a:r>
            <a:endParaRPr lang="fr-FR" altLang="fr-FR" b="1" dirty="0">
              <a:latin typeface="Optima" pitchFamily="34" charset="0"/>
            </a:endParaRPr>
          </a:p>
          <a:p>
            <a:pPr defTabSz="1041400"/>
            <a:r>
              <a:rPr lang="fr-FR" altLang="fr-FR" dirty="0">
                <a:latin typeface="Optima" pitchFamily="34" charset="0"/>
              </a:rPr>
              <a:t>Le </a:t>
            </a:r>
            <a:r>
              <a:rPr lang="fr-FR" altLang="fr-FR" dirty="0" err="1">
                <a:latin typeface="Optima" pitchFamily="34" charset="0"/>
              </a:rPr>
              <a:t>squalane</a:t>
            </a:r>
            <a:r>
              <a:rPr lang="fr-FR" altLang="fr-FR" dirty="0">
                <a:latin typeface="Optima" pitchFamily="34" charset="0"/>
              </a:rPr>
              <a:t> est l'un des principaux composants du sébum humain et du film hydrolipidique.</a:t>
            </a:r>
          </a:p>
          <a:p>
            <a:pPr defTabSz="1041400"/>
            <a:r>
              <a:rPr lang="fr-FR" altLang="fr-FR" dirty="0">
                <a:latin typeface="Optima" pitchFamily="34" charset="0"/>
              </a:rPr>
              <a:t>Ici extrait de l’olive.</a:t>
            </a:r>
            <a:r>
              <a:rPr lang="fr-FR" altLang="fr-FR" baseline="0" dirty="0">
                <a:latin typeface="Optima" pitchFamily="34" charset="0"/>
              </a:rPr>
              <a:t> </a:t>
            </a:r>
          </a:p>
          <a:p>
            <a:pPr defTabSz="1041400"/>
            <a:r>
              <a:rPr lang="fr-FR" altLang="fr-FR" baseline="0" dirty="0">
                <a:latin typeface="Optima" pitchFamily="34" charset="0"/>
              </a:rPr>
              <a:t>Permet un é</a:t>
            </a:r>
            <a:r>
              <a:rPr lang="fr-FR" altLang="fr-FR" dirty="0">
                <a:latin typeface="Optima" pitchFamily="34" charset="0"/>
              </a:rPr>
              <a:t>talement facilité </a:t>
            </a:r>
            <a:r>
              <a:rPr lang="fr-FR" altLang="fr-FR" baseline="0" dirty="0">
                <a:latin typeface="Optima" pitchFamily="34" charset="0"/>
              </a:rPr>
              <a:t>et une b</a:t>
            </a:r>
            <a:r>
              <a:rPr lang="fr-FR" altLang="fr-FR" dirty="0">
                <a:latin typeface="Optima" pitchFamily="34" charset="0"/>
              </a:rPr>
              <a:t>onne pénétration dans la peau.</a:t>
            </a:r>
            <a:endParaRPr lang="fr-FR" altLang="fr-FR" dirty="0">
              <a:solidFill>
                <a:srgbClr val="653C68"/>
              </a:solidFill>
              <a:latin typeface="Optima" pitchFamily="34" charset="0"/>
              <a:cs typeface="Arial" panose="020B0604020202020204" pitchFamily="34" charset="0"/>
            </a:endParaRPr>
          </a:p>
          <a:p>
            <a:pPr defTabSz="1041400"/>
            <a:endParaRPr lang="fr-FR" altLang="fr-FR" dirty="0">
              <a:solidFill>
                <a:srgbClr val="000000"/>
              </a:solidFill>
              <a:latin typeface="Optima" pitchFamily="34" charset="0"/>
            </a:endParaRPr>
          </a:p>
          <a:p>
            <a:pPr defTabSz="1041400"/>
            <a:endParaRPr lang="fr-FR" altLang="fr-FR" dirty="0">
              <a:solidFill>
                <a:srgbClr val="000000"/>
              </a:solidFill>
              <a:latin typeface="Optima" pitchFamily="34" charset="0"/>
            </a:endParaRPr>
          </a:p>
          <a:p>
            <a:pPr marL="228600" indent="-228600" defTabSz="1041400">
              <a:buFont typeface="+mj-lt"/>
              <a:buAutoNum type="arabicPeriod" startAt="2"/>
            </a:pPr>
            <a:r>
              <a:rPr lang="fr-FR" altLang="fr-FR" b="1" u="sng" baseline="0" dirty="0">
                <a:solidFill>
                  <a:srgbClr val="653C68"/>
                </a:solidFill>
                <a:latin typeface="Optima" pitchFamily="34" charset="0"/>
                <a:cs typeface="Arial" panose="020B0604020202020204" pitchFamily="34" charset="0"/>
              </a:rPr>
              <a:t>Au niveau de l’é</a:t>
            </a:r>
            <a:r>
              <a:rPr lang="fr-FR" altLang="fr-FR" b="1" u="sng" dirty="0">
                <a:solidFill>
                  <a:srgbClr val="653C68"/>
                </a:solidFill>
                <a:latin typeface="Optima" pitchFamily="34" charset="0"/>
                <a:cs typeface="Arial" panose="020B0604020202020204" pitchFamily="34" charset="0"/>
              </a:rPr>
              <a:t>piderme</a:t>
            </a:r>
          </a:p>
          <a:p>
            <a:pPr marL="0" indent="0" defTabSz="1041400">
              <a:buFont typeface="+mj-lt"/>
              <a:buNone/>
            </a:pPr>
            <a:endParaRPr lang="fr-FR" altLang="fr-FR" b="1" u="sng" dirty="0">
              <a:solidFill>
                <a:srgbClr val="653C68"/>
              </a:solidFill>
              <a:latin typeface="Optima" pitchFamily="34" charset="0"/>
              <a:cs typeface="Arial" panose="020B0604020202020204" pitchFamily="34" charset="0"/>
            </a:endParaRPr>
          </a:p>
          <a:p>
            <a:pPr marL="171450" indent="-171450" defTabSz="1041400">
              <a:buFontTx/>
              <a:buChar char="-"/>
            </a:pPr>
            <a:r>
              <a:rPr lang="fr-FR" altLang="fr-FR" b="0" dirty="0">
                <a:solidFill>
                  <a:srgbClr val="653C68"/>
                </a:solidFill>
                <a:latin typeface="Optima" pitchFamily="34" charset="0"/>
                <a:cs typeface="Arial" panose="020B0604020202020204" pitchFamily="34" charset="0"/>
              </a:rPr>
              <a:t>Pour </a:t>
            </a:r>
            <a:r>
              <a:rPr lang="fr-FR" altLang="fr-FR" dirty="0">
                <a:solidFill>
                  <a:srgbClr val="000000"/>
                </a:solidFill>
                <a:latin typeface="Optima" pitchFamily="34" charset="0"/>
              </a:rPr>
              <a:t>Réguler les transferts d’eau pour éviter la fuite d’eau cellulaire  = Actifs </a:t>
            </a:r>
            <a:r>
              <a:rPr lang="fr-FR" altLang="fr-FR" dirty="0" err="1">
                <a:solidFill>
                  <a:srgbClr val="000000"/>
                </a:solidFill>
                <a:latin typeface="Optima" pitchFamily="34" charset="0"/>
              </a:rPr>
              <a:t>osmorégulateurs</a:t>
            </a:r>
            <a:endParaRPr lang="fr-FR" altLang="fr-FR" dirty="0">
              <a:solidFill>
                <a:srgbClr val="000000"/>
              </a:solidFill>
              <a:latin typeface="Optima" pitchFamily="34" charset="0"/>
            </a:endParaRPr>
          </a:p>
          <a:p>
            <a:pPr marL="0" indent="0" defTabSz="1041400">
              <a:buFontTx/>
              <a:buNone/>
            </a:pPr>
            <a:endParaRPr lang="fr-FR" altLang="fr-FR" dirty="0">
              <a:solidFill>
                <a:srgbClr val="000000"/>
              </a:solidFill>
              <a:latin typeface="Optima" pitchFamily="34" charset="0"/>
            </a:endParaRPr>
          </a:p>
          <a:p>
            <a:pPr marL="171450" marR="0" lvl="0" indent="-171450" algn="l" defTabSz="1041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fr-FR" b="1" dirty="0">
                <a:solidFill>
                  <a:srgbClr val="000000"/>
                </a:solidFill>
                <a:latin typeface="Optima" pitchFamily="34" charset="0"/>
              </a:rPr>
              <a:t>IMPERATA CYLINDRICA</a:t>
            </a:r>
            <a:r>
              <a:rPr lang="fr-FR" altLang="fr-FR" b="1" baseline="0" dirty="0">
                <a:solidFill>
                  <a:srgbClr val="000000"/>
                </a:solidFill>
                <a:latin typeface="Optima" pitchFamily="34" charset="0"/>
              </a:rPr>
              <a:t> : </a:t>
            </a:r>
            <a:r>
              <a:rPr lang="fr-FR" altLang="fr-FR" sz="1200" b="1" dirty="0">
                <a:latin typeface="Optima" pitchFamily="34" charset="0"/>
                <a:sym typeface="Wingdings" panose="05000000000000000000" pitchFamily="2" charset="2"/>
              </a:rPr>
              <a:t>HYDRATATION</a:t>
            </a:r>
            <a:r>
              <a:rPr lang="fr-FR" altLang="fr-FR" sz="1200" b="1" baseline="0" dirty="0">
                <a:latin typeface="Optima" pitchFamily="34" charset="0"/>
                <a:sym typeface="Wingdings" panose="05000000000000000000" pitchFamily="2" charset="2"/>
              </a:rPr>
              <a:t> </a:t>
            </a:r>
            <a:r>
              <a:rPr lang="fr-FR" altLang="fr-FR" sz="1200" b="1" dirty="0">
                <a:latin typeface="Optima" pitchFamily="34" charset="0"/>
                <a:sym typeface="Wingdings" panose="05000000000000000000" pitchFamily="2" charset="2"/>
              </a:rPr>
              <a:t>INTENSE ET DE LONGUE DUREE</a:t>
            </a:r>
          </a:p>
          <a:p>
            <a:pPr defTabSz="1041400"/>
            <a:r>
              <a:rPr lang="fr-FR" altLang="zh-TW" dirty="0">
                <a:latin typeface="Optima" pitchFamily="34" charset="0"/>
                <a:sym typeface="Wingdings" panose="05000000000000000000" pitchFamily="2" charset="2"/>
              </a:rPr>
              <a:t>Actif hydratant</a:t>
            </a:r>
            <a:r>
              <a:rPr lang="fr-FR" altLang="zh-TW" baseline="0" dirty="0">
                <a:latin typeface="Optima" pitchFamily="34" charset="0"/>
                <a:sym typeface="Wingdings" panose="05000000000000000000" pitchFamily="2" charset="2"/>
              </a:rPr>
              <a:t> ancestral. </a:t>
            </a:r>
          </a:p>
          <a:p>
            <a:pPr marL="0" marR="0" lvl="0" indent="0" algn="l" defTabSz="1041400" rtl="0" eaLnBrk="0" fontAlgn="base" latinLnBrk="0" hangingPunct="0">
              <a:lnSpc>
                <a:spcPct val="100000"/>
              </a:lnSpc>
              <a:spcBef>
                <a:spcPct val="30000"/>
              </a:spcBef>
              <a:spcAft>
                <a:spcPct val="0"/>
              </a:spcAft>
              <a:buClrTx/>
              <a:buSzTx/>
              <a:buFontTx/>
              <a:buNone/>
              <a:tabLst/>
              <a:defRPr/>
            </a:pPr>
            <a:r>
              <a:rPr lang="fr-FR" altLang="zh-TW" dirty="0">
                <a:latin typeface="Optima" pitchFamily="34" charset="0"/>
                <a:sym typeface="Wingdings" panose="05000000000000000000" pitchFamily="2" charset="2"/>
              </a:rPr>
              <a:t>Plante subtropicale originaire d’Asie ou d’Australie . </a:t>
            </a:r>
          </a:p>
          <a:p>
            <a:pPr marL="0" marR="0" lvl="0" indent="0" algn="l" defTabSz="1041400" rtl="0" eaLnBrk="0" fontAlgn="base" latinLnBrk="0" hangingPunct="0">
              <a:lnSpc>
                <a:spcPct val="100000"/>
              </a:lnSpc>
              <a:spcBef>
                <a:spcPct val="30000"/>
              </a:spcBef>
              <a:spcAft>
                <a:spcPct val="0"/>
              </a:spcAft>
              <a:buClrTx/>
              <a:buSzTx/>
              <a:buFontTx/>
              <a:buNone/>
              <a:tabLst/>
              <a:defRPr/>
            </a:pPr>
            <a:r>
              <a:rPr lang="fr-FR" altLang="fr-FR" dirty="0">
                <a:latin typeface="Optima" pitchFamily="34" charset="0"/>
              </a:rPr>
              <a:t>C'est une graminée encore appelée </a:t>
            </a:r>
            <a:r>
              <a:rPr lang="fr-FR" altLang="fr-FR" dirty="0" err="1">
                <a:latin typeface="Optima" pitchFamily="34" charset="0"/>
              </a:rPr>
              <a:t>Saccharum</a:t>
            </a:r>
            <a:r>
              <a:rPr lang="fr-FR" altLang="fr-FR" dirty="0">
                <a:latin typeface="Optima" pitchFamily="34" charset="0"/>
              </a:rPr>
              <a:t> </a:t>
            </a:r>
            <a:r>
              <a:rPr lang="fr-FR" altLang="fr-FR" dirty="0" err="1">
                <a:latin typeface="Optima" pitchFamily="34" charset="0"/>
              </a:rPr>
              <a:t>cylindricum</a:t>
            </a:r>
            <a:r>
              <a:rPr lang="fr-FR" altLang="fr-FR" dirty="0">
                <a:latin typeface="Optima" pitchFamily="34" charset="0"/>
              </a:rPr>
              <a:t> qui appartient à la famille des </a:t>
            </a:r>
            <a:r>
              <a:rPr lang="fr-FR" altLang="fr-FR" dirty="0" err="1">
                <a:latin typeface="Optima" pitchFamily="34" charset="0"/>
              </a:rPr>
              <a:t>saccharum</a:t>
            </a:r>
            <a:r>
              <a:rPr lang="fr-FR" altLang="fr-FR" dirty="0">
                <a:latin typeface="Optima" pitchFamily="34" charset="0"/>
              </a:rPr>
              <a:t> communs (</a:t>
            </a:r>
            <a:r>
              <a:rPr lang="fr-FR" altLang="fr-FR" dirty="0" err="1">
                <a:latin typeface="Optima" pitchFamily="34" charset="0"/>
              </a:rPr>
              <a:t>sugar</a:t>
            </a:r>
            <a:r>
              <a:rPr lang="fr-FR" altLang="fr-FR" dirty="0">
                <a:latin typeface="Optima" pitchFamily="34" charset="0"/>
              </a:rPr>
              <a:t> cane). </a:t>
            </a:r>
          </a:p>
          <a:p>
            <a:pPr defTabSz="1041400"/>
            <a:r>
              <a:rPr lang="fr-FR" altLang="fr-FR" dirty="0">
                <a:latin typeface="Optima" pitchFamily="34" charset="0"/>
              </a:rPr>
              <a:t>Elle peuple les zones sableuses et salines en bordure de mer ou les zones inondables et désertiques du désert Australien où elle arrive à survivre. Ses racines contiennent des amidons, du sucre, et sont riches en potassium .</a:t>
            </a:r>
            <a:endParaRPr lang="fr-FR" altLang="fr-FR" b="1" dirty="0">
              <a:latin typeface="Optima" pitchFamily="34" charset="0"/>
            </a:endParaRPr>
          </a:p>
          <a:p>
            <a:pPr defTabSz="1041400"/>
            <a:r>
              <a:rPr lang="fr-FR" altLang="fr-FR" b="1" dirty="0">
                <a:latin typeface="Optima" pitchFamily="34" charset="0"/>
              </a:rPr>
              <a:t>Cette plante a la capacité de piéger l’eau dans les cellules et de maintenir ce capital. *</a:t>
            </a:r>
          </a:p>
          <a:p>
            <a:pPr marL="0" indent="0" defTabSz="1041400">
              <a:buFont typeface="Arial" panose="020B0604020202020204" pitchFamily="34" charset="0"/>
              <a:buNone/>
            </a:pPr>
            <a:endParaRPr lang="fr-FR" altLang="fr-FR" b="1" dirty="0">
              <a:latin typeface="Optima" pitchFamily="34" charset="0"/>
            </a:endParaRPr>
          </a:p>
          <a:p>
            <a:pPr marL="0" indent="0" defTabSz="1041400">
              <a:buFontTx/>
              <a:buNone/>
            </a:pPr>
            <a:endParaRPr lang="fr-FR" altLang="fr-FR" dirty="0">
              <a:solidFill>
                <a:srgbClr val="000000"/>
              </a:solidFill>
              <a:latin typeface="Optima" pitchFamily="34" charset="0"/>
            </a:endParaRPr>
          </a:p>
          <a:p>
            <a:pPr defTabSz="1041400">
              <a:buFontTx/>
              <a:buChar char="-"/>
            </a:pPr>
            <a:r>
              <a:rPr lang="fr-FR" altLang="fr-FR" dirty="0">
                <a:solidFill>
                  <a:srgbClr val="000000"/>
                </a:solidFill>
                <a:latin typeface="Optima" pitchFamily="34" charset="0"/>
              </a:rPr>
              <a:t> Pour</a:t>
            </a:r>
            <a:r>
              <a:rPr lang="fr-FR" altLang="fr-FR" baseline="0" dirty="0">
                <a:solidFill>
                  <a:srgbClr val="000000"/>
                </a:solidFill>
                <a:latin typeface="Optima" pitchFamily="34" charset="0"/>
              </a:rPr>
              <a:t> </a:t>
            </a:r>
            <a:r>
              <a:rPr lang="fr-FR" altLang="fr-FR" dirty="0">
                <a:solidFill>
                  <a:srgbClr val="000000"/>
                </a:solidFill>
                <a:latin typeface="Optima" pitchFamily="34" charset="0"/>
              </a:rPr>
              <a:t>Maintenir l’eau dans la peau  = Substances qui captent l’eau (=actifs hygroscopiques*)</a:t>
            </a:r>
          </a:p>
          <a:p>
            <a:pPr defTabSz="1041400">
              <a:buFontTx/>
              <a:buNone/>
            </a:pPr>
            <a:r>
              <a:rPr lang="fr-FR" altLang="fr-FR" b="1" dirty="0">
                <a:solidFill>
                  <a:srgbClr val="000000"/>
                </a:solidFill>
                <a:latin typeface="Optima" pitchFamily="34" charset="0"/>
              </a:rPr>
              <a:t>ACIDE</a:t>
            </a:r>
            <a:r>
              <a:rPr lang="fr-FR" altLang="fr-FR" b="1" baseline="0" dirty="0">
                <a:solidFill>
                  <a:srgbClr val="000000"/>
                </a:solidFill>
                <a:latin typeface="Optima" pitchFamily="34" charset="0"/>
              </a:rPr>
              <a:t> HYALURONIQUE DE HAUT POIDS MOLECULAIRE et/ou PCA </a:t>
            </a:r>
          </a:p>
          <a:p>
            <a:pPr defTabSz="1041400">
              <a:buFontTx/>
              <a:buNone/>
            </a:pPr>
            <a:endParaRPr lang="fr-FR" altLang="fr-FR" b="1" baseline="0" dirty="0">
              <a:solidFill>
                <a:srgbClr val="000000"/>
              </a:solidFill>
              <a:latin typeface="Optima" pitchFamily="34" charset="0"/>
            </a:endParaRPr>
          </a:p>
          <a:p>
            <a:pPr marL="171450" indent="-171450" defTabSz="1041400">
              <a:lnSpc>
                <a:spcPct val="150000"/>
              </a:lnSpc>
              <a:buFont typeface="Arial" panose="020B0604020202020204" pitchFamily="34" charset="0"/>
              <a:buChar char="•"/>
            </a:pPr>
            <a:r>
              <a:rPr lang="fr-FR" altLang="zh-TW" b="1" dirty="0">
                <a:latin typeface="Optima" pitchFamily="34" charset="0"/>
                <a:sym typeface="Wingdings" panose="05000000000000000000" pitchFamily="2" charset="2"/>
              </a:rPr>
              <a:t>ACIDE HYALURONIQUE </a:t>
            </a:r>
          </a:p>
          <a:p>
            <a:pPr marL="0" indent="0" defTabSz="1041400">
              <a:lnSpc>
                <a:spcPct val="150000"/>
              </a:lnSpc>
              <a:buFont typeface="Arial" panose="020B0604020202020204" pitchFamily="34" charset="0"/>
              <a:buNone/>
            </a:pPr>
            <a:r>
              <a:rPr lang="fr-FR" altLang="zh-TW" dirty="0">
                <a:latin typeface="Optima" pitchFamily="34" charset="0"/>
                <a:sym typeface="Wingdings" panose="05000000000000000000" pitchFamily="2" charset="2"/>
              </a:rPr>
              <a:t>Actif</a:t>
            </a:r>
            <a:r>
              <a:rPr lang="fr-FR" altLang="zh-TW" baseline="0" dirty="0">
                <a:latin typeface="Optima" pitchFamily="34" charset="0"/>
                <a:sym typeface="Wingdings" panose="05000000000000000000" pitchFamily="2" charset="2"/>
              </a:rPr>
              <a:t> issue de par </a:t>
            </a:r>
            <a:r>
              <a:rPr lang="fr-FR" altLang="fr-FR" dirty="0">
                <a:latin typeface="Optima" pitchFamily="34" charset="0"/>
              </a:rPr>
              <a:t>biosynthèse est réalisée à partir de substrats végétaux</a:t>
            </a:r>
            <a:endParaRPr lang="fr-FR" altLang="zh-TW" dirty="0">
              <a:latin typeface="Optima" pitchFamily="34" charset="0"/>
              <a:sym typeface="Wingdings" panose="05000000000000000000" pitchFamily="2" charset="2"/>
            </a:endParaRPr>
          </a:p>
          <a:p>
            <a:pPr defTabSz="1041400">
              <a:lnSpc>
                <a:spcPct val="150000"/>
              </a:lnSpc>
              <a:buFont typeface="Wingdings" panose="05000000000000000000" pitchFamily="2" charset="2"/>
              <a:buNone/>
            </a:pPr>
            <a:r>
              <a:rPr lang="fr-FR" altLang="zh-TW" dirty="0">
                <a:latin typeface="Optima" pitchFamily="34" charset="0"/>
                <a:sym typeface="Wingdings" panose="05000000000000000000" pitchFamily="2" charset="2"/>
              </a:rPr>
              <a:t>Constituant naturel de la  peau : GAG (</a:t>
            </a:r>
            <a:r>
              <a:rPr lang="fr-FR" altLang="zh-TW" dirty="0" err="1">
                <a:latin typeface="Optima" pitchFamily="34" charset="0"/>
                <a:sym typeface="Wingdings" panose="05000000000000000000" pitchFamily="2" charset="2"/>
              </a:rPr>
              <a:t>glycoaminoglycane</a:t>
            </a:r>
            <a:r>
              <a:rPr lang="fr-FR" altLang="zh-TW" dirty="0">
                <a:latin typeface="Optima" pitchFamily="34" charset="0"/>
                <a:sym typeface="Wingdings" panose="05000000000000000000" pitchFamily="2" charset="2"/>
              </a:rPr>
              <a:t>) le plus abondant de la peau</a:t>
            </a:r>
          </a:p>
          <a:p>
            <a:pPr defTabSz="1041400">
              <a:lnSpc>
                <a:spcPct val="150000"/>
              </a:lnSpc>
              <a:buFont typeface="Wingdings" panose="05000000000000000000" pitchFamily="2" charset="2"/>
              <a:buNone/>
            </a:pPr>
            <a:r>
              <a:rPr lang="fr-FR" altLang="zh-TW" dirty="0">
                <a:latin typeface="Optima" pitchFamily="34" charset="0"/>
                <a:sym typeface="Wingdings" panose="05000000000000000000" pitchFamily="2" charset="2"/>
              </a:rPr>
              <a:t>Molécule superstar de l’hydratation : elle peut retenir plus de 1000 fois son poids en eau. </a:t>
            </a:r>
          </a:p>
          <a:p>
            <a:pPr defTabSz="1041400">
              <a:lnSpc>
                <a:spcPct val="150000"/>
              </a:lnSpc>
              <a:buFont typeface="Wingdings" panose="05000000000000000000" pitchFamily="2" charset="2"/>
              <a:buNone/>
            </a:pPr>
            <a:r>
              <a:rPr lang="fr-FR" altLang="zh-TW" dirty="0">
                <a:latin typeface="Optima" pitchFamily="34" charset="0"/>
                <a:sym typeface="Wingdings" panose="05000000000000000000" pitchFamily="2" charset="2"/>
              </a:rPr>
              <a:t>Reconnu pour stimuler le renouvellement cellulaire de la peau qui gagne en densité (=action anti-âge)</a:t>
            </a:r>
          </a:p>
          <a:p>
            <a:pPr defTabSz="1041400">
              <a:lnSpc>
                <a:spcPct val="150000"/>
              </a:lnSpc>
            </a:pPr>
            <a:r>
              <a:rPr lang="fr-FR" altLang="zh-TW" dirty="0">
                <a:latin typeface="Optima" pitchFamily="34" charset="0"/>
                <a:sym typeface="Wingdings" panose="05000000000000000000" pitchFamily="2" charset="2"/>
              </a:rPr>
              <a:t> Grâce à lui : </a:t>
            </a:r>
            <a:r>
              <a:rPr lang="fr-FR" altLang="zh-TW" b="1" dirty="0">
                <a:latin typeface="Optima" pitchFamily="34" charset="0"/>
                <a:sym typeface="Wingdings" panose="05000000000000000000" pitchFamily="2" charset="2"/>
              </a:rPr>
              <a:t>la peau est naturellement rebondie, pulpeuse et sans rides</a:t>
            </a:r>
          </a:p>
          <a:p>
            <a:pPr defTabSz="1041400">
              <a:buFontTx/>
              <a:buNone/>
            </a:pPr>
            <a:endParaRPr lang="fr-FR" altLang="fr-FR" b="1" dirty="0">
              <a:solidFill>
                <a:srgbClr val="000000"/>
              </a:solidFill>
              <a:latin typeface="Optima" pitchFamily="34" charset="0"/>
            </a:endParaRPr>
          </a:p>
          <a:p>
            <a:pPr defTabSz="1041400"/>
            <a:r>
              <a:rPr lang="fr-FR" altLang="zh-TW" b="1" dirty="0">
                <a:latin typeface="Optima" pitchFamily="34" charset="0"/>
                <a:sym typeface="Wingdings" panose="05000000000000000000" pitchFamily="2" charset="2"/>
              </a:rPr>
              <a:t>Haut poids Moléculaire</a:t>
            </a:r>
            <a:r>
              <a:rPr lang="fr-FR" altLang="zh-TW" b="1" baseline="0" dirty="0">
                <a:latin typeface="Optima" pitchFamily="34" charset="0"/>
                <a:sym typeface="Wingdings" panose="05000000000000000000" pitchFamily="2" charset="2"/>
              </a:rPr>
              <a:t> </a:t>
            </a:r>
            <a:r>
              <a:rPr lang="fr-FR" altLang="zh-TW" b="1" dirty="0">
                <a:latin typeface="Optima" pitchFamily="34" charset="0"/>
                <a:sym typeface="Wingdings" panose="05000000000000000000" pitchFamily="2" charset="2"/>
              </a:rPr>
              <a:t>= action en surface </a:t>
            </a:r>
          </a:p>
          <a:p>
            <a:pPr defTabSz="1041400"/>
            <a:r>
              <a:rPr lang="fr-FR" altLang="zh-TW" dirty="0">
                <a:latin typeface="Optima" pitchFamily="34" charset="0"/>
                <a:sym typeface="Wingdings" panose="05000000000000000000" pitchFamily="2" charset="2"/>
              </a:rPr>
              <a:t>forme un film hydratant et protecteur capable de maintenir un taux d’hydratation et de ralentir son évaporation sans pour autant être occlusif ou gras + effet lissant et repulpant immédiat</a:t>
            </a:r>
            <a:endParaRPr lang="fr-FR" altLang="fr-FR" dirty="0">
              <a:solidFill>
                <a:srgbClr val="000000"/>
              </a:solidFill>
              <a:latin typeface="Optima" pitchFamily="34" charset="0"/>
            </a:endParaRPr>
          </a:p>
          <a:p>
            <a:pPr defTabSz="1041400">
              <a:buFontTx/>
              <a:buNone/>
            </a:pPr>
            <a:endParaRPr lang="fr-FR" altLang="fr-FR" dirty="0">
              <a:solidFill>
                <a:srgbClr val="000000"/>
              </a:solidFill>
              <a:latin typeface="Optima" pitchFamily="34" charset="0"/>
            </a:endParaRPr>
          </a:p>
          <a:p>
            <a:pPr marL="228600" indent="-228600" defTabSz="1041400">
              <a:buAutoNum type="arabicPeriod" startAt="3"/>
            </a:pPr>
            <a:r>
              <a:rPr lang="fr-FR" altLang="fr-FR" b="1" u="sng" dirty="0">
                <a:solidFill>
                  <a:srgbClr val="653C68"/>
                </a:solidFill>
                <a:latin typeface="Optima" pitchFamily="34" charset="0"/>
                <a:cs typeface="Arial" panose="020B0604020202020204" pitchFamily="34" charset="0"/>
              </a:rPr>
              <a:t>Au niveau du Derme </a:t>
            </a:r>
          </a:p>
          <a:p>
            <a:pPr marL="0" indent="0" defTabSz="1041400">
              <a:buNone/>
            </a:pPr>
            <a:endParaRPr lang="fr-FR" altLang="fr-FR" b="1" u="sng" dirty="0">
              <a:solidFill>
                <a:srgbClr val="653C68"/>
              </a:solidFill>
              <a:latin typeface="Optima" pitchFamily="34" charset="0"/>
              <a:cs typeface="Arial" panose="020B0604020202020204" pitchFamily="34" charset="0"/>
            </a:endParaRPr>
          </a:p>
          <a:p>
            <a:pPr marL="171450" indent="-171450" defTabSz="1041400">
              <a:buFontTx/>
              <a:buChar char="-"/>
            </a:pPr>
            <a:r>
              <a:rPr lang="fr-FR" altLang="fr-FR" dirty="0">
                <a:solidFill>
                  <a:srgbClr val="000000"/>
                </a:solidFill>
                <a:latin typeface="Optima" pitchFamily="34" charset="0"/>
              </a:rPr>
              <a:t>Reconstituer les réserves d'eau (régénérer les </a:t>
            </a:r>
            <a:r>
              <a:rPr lang="fr-FR" altLang="fr-FR" dirty="0" err="1">
                <a:solidFill>
                  <a:srgbClr val="000000"/>
                </a:solidFill>
                <a:latin typeface="Optima" pitchFamily="34" charset="0"/>
              </a:rPr>
              <a:t>GAGs</a:t>
            </a:r>
            <a:r>
              <a:rPr lang="fr-FR" altLang="fr-FR" dirty="0">
                <a:solidFill>
                  <a:srgbClr val="000000"/>
                </a:solidFill>
                <a:latin typeface="Optima" pitchFamily="34" charset="0"/>
              </a:rPr>
              <a:t>*) = </a:t>
            </a:r>
            <a:r>
              <a:rPr lang="fr-FR" altLang="fr-FR" dirty="0" err="1">
                <a:solidFill>
                  <a:srgbClr val="000000"/>
                </a:solidFill>
                <a:latin typeface="Optima" pitchFamily="34" charset="0"/>
              </a:rPr>
              <a:t>Restructurants</a:t>
            </a:r>
            <a:r>
              <a:rPr lang="fr-FR" altLang="fr-FR" dirty="0">
                <a:solidFill>
                  <a:srgbClr val="000000"/>
                </a:solidFill>
                <a:latin typeface="Optima" pitchFamily="34" charset="0"/>
              </a:rPr>
              <a:t> dermiques</a:t>
            </a:r>
          </a:p>
          <a:p>
            <a:pPr marL="0" indent="0" defTabSz="1041400">
              <a:buFontTx/>
              <a:buNone/>
            </a:pPr>
            <a:endParaRPr lang="fr-FR" altLang="fr-FR" dirty="0">
              <a:solidFill>
                <a:srgbClr val="000000"/>
              </a:solidFill>
              <a:latin typeface="Optima" pitchFamily="34" charset="0"/>
            </a:endParaRPr>
          </a:p>
          <a:p>
            <a:pPr marL="171450" indent="-171450" defTabSz="1041400">
              <a:buFont typeface="Arial" panose="020B0604020202020204" pitchFamily="34" charset="0"/>
              <a:buChar char="•"/>
            </a:pPr>
            <a:r>
              <a:rPr lang="fr-FR" altLang="fr-FR" b="1" dirty="0">
                <a:solidFill>
                  <a:srgbClr val="000000"/>
                </a:solidFill>
                <a:latin typeface="Optima" pitchFamily="34" charset="0"/>
              </a:rPr>
              <a:t>ACIDE HYALURONIQU</a:t>
            </a:r>
            <a:r>
              <a:rPr lang="fr-FR" altLang="fr-FR" b="1" baseline="0" dirty="0">
                <a:solidFill>
                  <a:srgbClr val="000000"/>
                </a:solidFill>
                <a:latin typeface="Optima" pitchFamily="34" charset="0"/>
              </a:rPr>
              <a:t>E DE BAS POIDS MOLECULAIRE </a:t>
            </a:r>
          </a:p>
          <a:p>
            <a:pPr defTabSz="1041400"/>
            <a:r>
              <a:rPr lang="fr-FR" altLang="zh-TW" dirty="0">
                <a:latin typeface="Optima" pitchFamily="34" charset="0"/>
                <a:sym typeface="Wingdings" panose="05000000000000000000" pitchFamily="2" charset="2"/>
              </a:rPr>
              <a:t>Pour agir en profondeur : renouvellement des cellules de la peau, hydratation + regonfle la peau. </a:t>
            </a:r>
            <a:endParaRPr lang="fr-FR" altLang="zh-TW" b="1" dirty="0">
              <a:latin typeface="Optima" pitchFamily="34" charset="0"/>
              <a:sym typeface="Wingdings" panose="05000000000000000000" pitchFamily="2" charset="2"/>
            </a:endParaRPr>
          </a:p>
          <a:p>
            <a:pPr marL="0" indent="0" defTabSz="1041400">
              <a:buFontTx/>
              <a:buNone/>
            </a:pPr>
            <a:endParaRPr lang="fr-FR" altLang="fr-FR" dirty="0">
              <a:solidFill>
                <a:srgbClr val="000000"/>
              </a:solidFill>
              <a:latin typeface="Optima" pitchFamily="34" charset="0"/>
            </a:endParaRPr>
          </a:p>
          <a:p>
            <a:pPr defTabSz="1041400">
              <a:buFontTx/>
              <a:buChar char="-"/>
            </a:pPr>
            <a:r>
              <a:rPr lang="fr-FR" altLang="fr-FR" dirty="0">
                <a:solidFill>
                  <a:srgbClr val="000000"/>
                </a:solidFill>
                <a:latin typeface="Optima" pitchFamily="34" charset="0"/>
              </a:rPr>
              <a:t> Maintenir intactes les molécules qui fixent l'eau  dans la peau (=protéger les </a:t>
            </a:r>
            <a:r>
              <a:rPr lang="fr-FR" altLang="fr-FR" dirty="0" err="1">
                <a:solidFill>
                  <a:srgbClr val="000000"/>
                </a:solidFill>
                <a:latin typeface="Optima" pitchFamily="34" charset="0"/>
              </a:rPr>
              <a:t>GAGs</a:t>
            </a:r>
            <a:r>
              <a:rPr lang="fr-FR" altLang="fr-FR" dirty="0">
                <a:solidFill>
                  <a:srgbClr val="000000"/>
                </a:solidFill>
                <a:latin typeface="Optima" pitchFamily="34" charset="0"/>
              </a:rPr>
              <a:t>) = </a:t>
            </a:r>
            <a:r>
              <a:rPr lang="fr-FR" altLang="fr-FR" dirty="0" err="1">
                <a:solidFill>
                  <a:srgbClr val="000000"/>
                </a:solidFill>
                <a:latin typeface="Optima" pitchFamily="34" charset="0"/>
              </a:rPr>
              <a:t>Anti-oxydants</a:t>
            </a:r>
            <a:endParaRPr lang="fr-FR" altLang="fr-FR" dirty="0">
              <a:solidFill>
                <a:srgbClr val="000000"/>
              </a:solidFill>
              <a:latin typeface="Optima" pitchFamily="34" charset="0"/>
            </a:endParaRPr>
          </a:p>
          <a:p>
            <a:pPr marL="171450" indent="-171450" defTabSz="1041400">
              <a:buFont typeface="Arial" panose="020B0604020202020204" pitchFamily="34" charset="0"/>
              <a:buChar char="•"/>
            </a:pPr>
            <a:r>
              <a:rPr lang="fr-FR" altLang="fr-FR" b="1" dirty="0">
                <a:solidFill>
                  <a:srgbClr val="000000"/>
                </a:solidFill>
                <a:latin typeface="Optima" pitchFamily="34" charset="0"/>
              </a:rPr>
              <a:t>VITAMINES</a:t>
            </a:r>
            <a:r>
              <a:rPr lang="fr-FR" altLang="fr-FR" b="1" baseline="0" dirty="0">
                <a:solidFill>
                  <a:srgbClr val="000000"/>
                </a:solidFill>
                <a:latin typeface="Optima" pitchFamily="34" charset="0"/>
              </a:rPr>
              <a:t> A (</a:t>
            </a:r>
            <a:r>
              <a:rPr lang="fr-FR" altLang="fr-FR" b="1" baseline="0" dirty="0" err="1">
                <a:solidFill>
                  <a:srgbClr val="000000"/>
                </a:solidFill>
                <a:latin typeface="Optima" pitchFamily="34" charset="0"/>
              </a:rPr>
              <a:t>régénérante</a:t>
            </a:r>
            <a:r>
              <a:rPr lang="fr-FR" altLang="fr-FR" b="1" baseline="0" dirty="0">
                <a:solidFill>
                  <a:srgbClr val="000000"/>
                </a:solidFill>
                <a:latin typeface="Optima" pitchFamily="34" charset="0"/>
              </a:rPr>
              <a:t>) C, E (</a:t>
            </a:r>
            <a:r>
              <a:rPr lang="fr-FR" altLang="fr-FR" b="1" baseline="0" dirty="0" err="1">
                <a:solidFill>
                  <a:srgbClr val="000000"/>
                </a:solidFill>
                <a:latin typeface="Optima" pitchFamily="34" charset="0"/>
              </a:rPr>
              <a:t>antioxydantes</a:t>
            </a:r>
            <a:r>
              <a:rPr lang="fr-FR" altLang="fr-FR" b="1" baseline="0" dirty="0">
                <a:solidFill>
                  <a:srgbClr val="000000"/>
                </a:solidFill>
                <a:latin typeface="Optima" pitchFamily="34" charset="0"/>
              </a:rPr>
              <a:t>)</a:t>
            </a:r>
            <a:endParaRPr lang="fr-FR" altLang="fr-FR" b="1" dirty="0">
              <a:solidFill>
                <a:srgbClr val="000000"/>
              </a:solidFill>
              <a:latin typeface="Optima" pitchFamily="34" charset="0"/>
            </a:endParaRPr>
          </a:p>
          <a:p>
            <a:pPr defTabSz="1041400"/>
            <a:r>
              <a:rPr lang="fr-FR" altLang="fr-FR" b="1" dirty="0">
                <a:solidFill>
                  <a:srgbClr val="653C68"/>
                </a:solidFill>
                <a:latin typeface="Optima" pitchFamily="34" charset="0"/>
                <a:cs typeface="Arial" panose="020B0604020202020204" pitchFamily="34" charset="0"/>
              </a:rPr>
              <a:t>_________________________________</a:t>
            </a:r>
          </a:p>
          <a:p>
            <a:pPr defTabSz="1041400"/>
            <a:endParaRPr lang="fr-FR" altLang="fr-FR" b="1" dirty="0">
              <a:latin typeface="Optima" pitchFamily="34" charset="0"/>
              <a:cs typeface="Arial" panose="020B0604020202020204" pitchFamily="34" charset="0"/>
            </a:endParaRPr>
          </a:p>
          <a:p>
            <a:pPr algn="just" defTabSz="1041400"/>
            <a:r>
              <a:rPr lang="fr-FR" altLang="fr-FR" b="1" dirty="0">
                <a:latin typeface="Optima" pitchFamily="34" charset="0"/>
                <a:cs typeface="Arial" panose="020B0604020202020204" pitchFamily="34" charset="0"/>
              </a:rPr>
              <a:t>Film hydrolipidique = </a:t>
            </a:r>
            <a:r>
              <a:rPr lang="fr-FR" altLang="fr-FR" dirty="0">
                <a:latin typeface="Optima" pitchFamily="34" charset="0"/>
              </a:rPr>
              <a:t>C’est une émulsion naturelle, formée d’eau et de lipides, qui recouvre la surface de la peau. Indispensable pour assurer la souplesse de la peau, la fonction principale du film hydrolipidique est de retenir l’eau à la surface de la peau et d’empêcher sa déshydratation.</a:t>
            </a:r>
          </a:p>
          <a:p>
            <a:pPr algn="just" defTabSz="1041400"/>
            <a:r>
              <a:rPr lang="fr-FR" altLang="fr-FR" b="1" dirty="0">
                <a:latin typeface="Optima" pitchFamily="34" charset="0"/>
                <a:cs typeface="Arial" panose="020B0604020202020204" pitchFamily="34" charset="0"/>
              </a:rPr>
              <a:t>PIE </a:t>
            </a:r>
            <a:r>
              <a:rPr lang="fr-FR" altLang="fr-FR" dirty="0">
                <a:latin typeface="Optima" pitchFamily="34" charset="0"/>
                <a:cs typeface="Arial" panose="020B0604020202020204" pitchFamily="34" charset="0"/>
              </a:rPr>
              <a:t>= Perte Insensible en Eau = évaporation de l’eau</a:t>
            </a:r>
          </a:p>
          <a:p>
            <a:pPr algn="just" defTabSz="1041400"/>
            <a:r>
              <a:rPr lang="fr-FR" altLang="fr-FR" b="1" dirty="0">
                <a:latin typeface="Optima" pitchFamily="34" charset="0"/>
                <a:cs typeface="Arial" panose="020B0604020202020204" pitchFamily="34" charset="0"/>
              </a:rPr>
              <a:t>Hygroscopique </a:t>
            </a:r>
            <a:r>
              <a:rPr lang="fr-FR" altLang="fr-FR" dirty="0">
                <a:latin typeface="Optima" pitchFamily="34" charset="0"/>
                <a:cs typeface="Arial" panose="020B0604020202020204" pitchFamily="34" charset="0"/>
              </a:rPr>
              <a:t>= qui captent l’eau</a:t>
            </a:r>
          </a:p>
          <a:p>
            <a:pPr algn="just" defTabSz="1041400" eaLnBrk="1" hangingPunct="1"/>
            <a:r>
              <a:rPr lang="fr-FR" altLang="fr-FR" b="1" dirty="0" err="1">
                <a:latin typeface="Optima" pitchFamily="34" charset="0"/>
              </a:rPr>
              <a:t>GAGs</a:t>
            </a:r>
            <a:r>
              <a:rPr lang="fr-FR" altLang="fr-FR" dirty="0">
                <a:latin typeface="Optima" pitchFamily="34" charset="0"/>
              </a:rPr>
              <a:t> = </a:t>
            </a:r>
            <a:r>
              <a:rPr lang="fr-FR" altLang="fr-FR" dirty="0" err="1">
                <a:latin typeface="Optima" pitchFamily="34" charset="0"/>
              </a:rPr>
              <a:t>glycoaminoglycanes</a:t>
            </a:r>
            <a:r>
              <a:rPr lang="fr-FR" altLang="fr-FR" dirty="0">
                <a:latin typeface="Optima" pitchFamily="34" charset="0"/>
              </a:rPr>
              <a:t>, molécules qui captent et mettent en réserve l’eau</a:t>
            </a:r>
          </a:p>
          <a:p>
            <a:pPr algn="just" defTabSz="1041400"/>
            <a:r>
              <a:rPr lang="fr-FR" altLang="fr-FR" b="1" dirty="0">
                <a:latin typeface="Optima" pitchFamily="34" charset="0"/>
              </a:rPr>
              <a:t>NMF</a:t>
            </a:r>
            <a:r>
              <a:rPr lang="fr-FR" altLang="fr-FR" dirty="0">
                <a:latin typeface="Optima" pitchFamily="34" charset="0"/>
              </a:rPr>
              <a:t> = Natural </a:t>
            </a:r>
            <a:r>
              <a:rPr lang="fr-FR" altLang="fr-FR" dirty="0" err="1">
                <a:latin typeface="Optima" pitchFamily="34" charset="0"/>
              </a:rPr>
              <a:t>Moisturizing</a:t>
            </a:r>
            <a:r>
              <a:rPr lang="fr-FR" altLang="fr-FR" dirty="0">
                <a:latin typeface="Optima" pitchFamily="34" charset="0"/>
              </a:rPr>
              <a:t> Factor</a:t>
            </a:r>
          </a:p>
          <a:p>
            <a:pPr algn="just" defTabSz="1041400"/>
            <a:r>
              <a:rPr lang="fr-FR" altLang="fr-FR" dirty="0">
                <a:latin typeface="Optima" pitchFamily="34" charset="0"/>
              </a:rPr>
              <a:t>La </a:t>
            </a:r>
            <a:r>
              <a:rPr lang="fr-FR" altLang="fr-FR" b="1" dirty="0">
                <a:latin typeface="Optima" pitchFamily="34" charset="0"/>
              </a:rPr>
              <a:t>couche cornée </a:t>
            </a:r>
            <a:r>
              <a:rPr lang="fr-FR" altLang="fr-FR" dirty="0">
                <a:latin typeface="Optima" pitchFamily="34" charset="0"/>
              </a:rPr>
              <a:t>est la couche la plus superficielle de l’épiderme, constituée essentiellement de cellules appelées </a:t>
            </a:r>
            <a:r>
              <a:rPr lang="fr-FR" altLang="fr-FR" dirty="0" err="1">
                <a:latin typeface="Optima" pitchFamily="34" charset="0"/>
              </a:rPr>
              <a:t>cornéocytes</a:t>
            </a:r>
            <a:r>
              <a:rPr lang="fr-FR" altLang="fr-FR" dirty="0">
                <a:latin typeface="Optima" pitchFamily="34" charset="0"/>
              </a:rPr>
              <a:t>, liées entre elles par les lipides épidermiques. Dans les couches les plus profondes, les </a:t>
            </a:r>
            <a:r>
              <a:rPr lang="fr-FR" altLang="fr-FR" dirty="0" err="1">
                <a:latin typeface="Optima" pitchFamily="34" charset="0"/>
              </a:rPr>
              <a:t>cornéocytes</a:t>
            </a:r>
            <a:r>
              <a:rPr lang="fr-FR" altLang="fr-FR" dirty="0">
                <a:latin typeface="Optima" pitchFamily="34" charset="0"/>
              </a:rPr>
              <a:t> renferment une matrice protéique, la </a:t>
            </a:r>
            <a:r>
              <a:rPr lang="fr-FR" altLang="fr-FR" dirty="0" err="1">
                <a:latin typeface="Optima" pitchFamily="34" charset="0"/>
              </a:rPr>
              <a:t>filagrine</a:t>
            </a:r>
            <a:r>
              <a:rPr lang="fr-FR" altLang="fr-FR" dirty="0">
                <a:latin typeface="Optima" pitchFamily="34" charset="0"/>
              </a:rPr>
              <a:t>, captant et liant intimement l’eau. En cas de faible humidité ambiante, cette protéine peut se dégrader et libérer l’eau (ainsi que des substances de faible poids moléculaire, hygroscopiques et hydrosolubles) dont une partie va former ce qui est appelé le </a:t>
            </a:r>
            <a:r>
              <a:rPr lang="fr-FR" altLang="fr-FR" b="1" dirty="0">
                <a:latin typeface="Optima" pitchFamily="34" charset="0"/>
              </a:rPr>
              <a:t>NMF- </a:t>
            </a:r>
            <a:r>
              <a:rPr lang="fr-FR" altLang="fr-FR" b="1" dirty="0" err="1">
                <a:latin typeface="Optima" pitchFamily="34" charset="0"/>
              </a:rPr>
              <a:t>natural</a:t>
            </a:r>
            <a:r>
              <a:rPr lang="fr-FR" altLang="fr-FR" b="1" dirty="0">
                <a:latin typeface="Optima" pitchFamily="34" charset="0"/>
              </a:rPr>
              <a:t> </a:t>
            </a:r>
            <a:r>
              <a:rPr lang="fr-FR" altLang="fr-FR" b="1" dirty="0" err="1">
                <a:latin typeface="Optima" pitchFamily="34" charset="0"/>
              </a:rPr>
              <a:t>Moisturizing</a:t>
            </a:r>
            <a:r>
              <a:rPr lang="fr-FR" altLang="fr-FR" b="1" dirty="0">
                <a:latin typeface="Optima" pitchFamily="34" charset="0"/>
              </a:rPr>
              <a:t> Factor </a:t>
            </a:r>
            <a:r>
              <a:rPr lang="fr-FR" altLang="fr-FR" dirty="0">
                <a:latin typeface="Optima" pitchFamily="34" charset="0"/>
              </a:rPr>
              <a:t>. </a:t>
            </a:r>
          </a:p>
          <a:p>
            <a:pPr algn="just" defTabSz="1041400"/>
            <a:endParaRPr lang="fr-FR" altLang="fr-FR" dirty="0">
              <a:latin typeface="Optima"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14</a:t>
            </a:fld>
            <a:endParaRPr lang="fr-FR"/>
          </a:p>
        </p:txBody>
      </p:sp>
    </p:spTree>
    <p:extLst>
      <p:ext uri="{BB962C8B-B14F-4D97-AF65-F5344CB8AC3E}">
        <p14:creationId xmlns:p14="http://schemas.microsoft.com/office/powerpoint/2010/main" val="3587270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defTabSz="1041400">
              <a:lnSpc>
                <a:spcPct val="150000"/>
              </a:lnSpc>
              <a:buFont typeface="Arial" panose="020B0604020202020204" pitchFamily="34" charset="0"/>
              <a:buChar char="•"/>
            </a:pPr>
            <a:r>
              <a:rPr lang="fr-FR" altLang="zh-TW" b="1" dirty="0">
                <a:latin typeface="Optima" pitchFamily="34" charset="0"/>
                <a:sym typeface="Wingdings" panose="05000000000000000000" pitchFamily="2" charset="2"/>
              </a:rPr>
              <a:t>ACIDE HYALURONIQUE </a:t>
            </a:r>
          </a:p>
          <a:p>
            <a:pPr marL="171450" indent="-171450" defTabSz="1041400">
              <a:lnSpc>
                <a:spcPct val="150000"/>
              </a:lnSpc>
              <a:buFont typeface="Arial" panose="020B0604020202020204" pitchFamily="34" charset="0"/>
              <a:buChar char="•"/>
            </a:pPr>
            <a:endParaRPr lang="fr-FR" altLang="zh-TW" b="1" dirty="0">
              <a:latin typeface="Optima" pitchFamily="34" charset="0"/>
              <a:sym typeface="Wingdings" panose="05000000000000000000" pitchFamily="2" charset="2"/>
            </a:endParaRPr>
          </a:p>
          <a:p>
            <a:pPr marL="0" indent="0" defTabSz="1041400">
              <a:lnSpc>
                <a:spcPct val="150000"/>
              </a:lnSpc>
              <a:buFont typeface="Arial" panose="020B0604020202020204" pitchFamily="34" charset="0"/>
              <a:buNone/>
            </a:pPr>
            <a:r>
              <a:rPr lang="fr-FR" altLang="zh-TW" dirty="0">
                <a:latin typeface="Optima" pitchFamily="34" charset="0"/>
                <a:sym typeface="Wingdings" panose="05000000000000000000" pitchFamily="2" charset="2"/>
              </a:rPr>
              <a:t>Actif</a:t>
            </a:r>
            <a:r>
              <a:rPr lang="fr-FR" altLang="zh-TW" baseline="0" dirty="0">
                <a:latin typeface="Optima" pitchFamily="34" charset="0"/>
                <a:sym typeface="Wingdings" panose="05000000000000000000" pitchFamily="2" charset="2"/>
              </a:rPr>
              <a:t> issue de par </a:t>
            </a:r>
            <a:r>
              <a:rPr lang="fr-FR" altLang="fr-FR" dirty="0">
                <a:latin typeface="Optima" pitchFamily="34" charset="0"/>
              </a:rPr>
              <a:t>biosynthèse est réalisée à partir de substrats végétaux</a:t>
            </a:r>
            <a:endParaRPr lang="fr-FR" altLang="zh-TW" dirty="0">
              <a:latin typeface="Optima" pitchFamily="34" charset="0"/>
              <a:sym typeface="Wingdings" panose="05000000000000000000" pitchFamily="2" charset="2"/>
            </a:endParaRPr>
          </a:p>
          <a:p>
            <a:pPr defTabSz="1041400">
              <a:lnSpc>
                <a:spcPct val="150000"/>
              </a:lnSpc>
              <a:buFont typeface="Wingdings" panose="05000000000000000000" pitchFamily="2" charset="2"/>
              <a:buNone/>
            </a:pPr>
            <a:r>
              <a:rPr lang="fr-FR" altLang="zh-TW" dirty="0">
                <a:latin typeface="Optima" pitchFamily="34" charset="0"/>
                <a:sym typeface="Wingdings" panose="05000000000000000000" pitchFamily="2" charset="2"/>
              </a:rPr>
              <a:t>Constituant naturel de la  peau : GAG (</a:t>
            </a:r>
            <a:r>
              <a:rPr lang="fr-FR" altLang="zh-TW" dirty="0" err="1">
                <a:latin typeface="Optima" pitchFamily="34" charset="0"/>
                <a:sym typeface="Wingdings" panose="05000000000000000000" pitchFamily="2" charset="2"/>
              </a:rPr>
              <a:t>glycoaminoglycane</a:t>
            </a:r>
            <a:r>
              <a:rPr lang="fr-FR" altLang="zh-TW" dirty="0">
                <a:latin typeface="Optima" pitchFamily="34" charset="0"/>
                <a:sym typeface="Wingdings" panose="05000000000000000000" pitchFamily="2" charset="2"/>
              </a:rPr>
              <a:t>) le plus abondant de la peau</a:t>
            </a:r>
          </a:p>
          <a:p>
            <a:pPr defTabSz="1041400">
              <a:lnSpc>
                <a:spcPct val="150000"/>
              </a:lnSpc>
              <a:buFont typeface="Wingdings" panose="05000000000000000000" pitchFamily="2" charset="2"/>
              <a:buNone/>
            </a:pPr>
            <a:r>
              <a:rPr lang="fr-FR" altLang="zh-TW" dirty="0">
                <a:latin typeface="Optima" pitchFamily="34" charset="0"/>
                <a:sym typeface="Wingdings" panose="05000000000000000000" pitchFamily="2" charset="2"/>
              </a:rPr>
              <a:t>Molécule superstar de l’hydratation : elle peut retenir plus de 1000 fois son poids en eau. </a:t>
            </a:r>
          </a:p>
          <a:p>
            <a:pPr defTabSz="1041400">
              <a:lnSpc>
                <a:spcPct val="150000"/>
              </a:lnSpc>
              <a:buFont typeface="Wingdings" panose="05000000000000000000" pitchFamily="2" charset="2"/>
              <a:buNone/>
            </a:pPr>
            <a:r>
              <a:rPr lang="fr-FR" altLang="zh-TW" dirty="0">
                <a:latin typeface="Optima" pitchFamily="34" charset="0"/>
                <a:sym typeface="Wingdings" panose="05000000000000000000" pitchFamily="2" charset="2"/>
              </a:rPr>
              <a:t>Reconnu pour stimuler le renouvellement cellulaire de la peau qui gagne en densité (=action anti-âge)</a:t>
            </a:r>
          </a:p>
          <a:p>
            <a:pPr defTabSz="1041400">
              <a:lnSpc>
                <a:spcPct val="150000"/>
              </a:lnSpc>
            </a:pPr>
            <a:r>
              <a:rPr lang="fr-FR" altLang="zh-TW" dirty="0">
                <a:latin typeface="Optima" pitchFamily="34" charset="0"/>
                <a:sym typeface="Wingdings" panose="05000000000000000000" pitchFamily="2" charset="2"/>
              </a:rPr>
              <a:t> Grâce à lui : </a:t>
            </a:r>
            <a:r>
              <a:rPr lang="fr-FR" altLang="zh-TW" b="1" dirty="0">
                <a:latin typeface="Optima" pitchFamily="34" charset="0"/>
                <a:sym typeface="Wingdings" panose="05000000000000000000" pitchFamily="2" charset="2"/>
              </a:rPr>
              <a:t>la peau est naturellement rebondie, pulpeuse et sans rides</a:t>
            </a:r>
          </a:p>
          <a:p>
            <a:pPr defTabSz="1041400">
              <a:buFontTx/>
              <a:buNone/>
            </a:pPr>
            <a:endParaRPr lang="fr-FR" altLang="fr-FR" b="1" dirty="0">
              <a:solidFill>
                <a:srgbClr val="000000"/>
              </a:solidFill>
              <a:latin typeface="Optima" pitchFamily="34" charset="0"/>
            </a:endParaRPr>
          </a:p>
          <a:p>
            <a:pPr defTabSz="1041400"/>
            <a:r>
              <a:rPr lang="fr-FR" altLang="zh-TW" b="1" dirty="0">
                <a:latin typeface="Optima" pitchFamily="34" charset="0"/>
                <a:sym typeface="Wingdings" panose="05000000000000000000" pitchFamily="2" charset="2"/>
              </a:rPr>
              <a:t>Haut poids Moléculaire</a:t>
            </a:r>
            <a:r>
              <a:rPr lang="fr-FR" altLang="zh-TW" b="1" baseline="0" dirty="0">
                <a:latin typeface="Optima" pitchFamily="34" charset="0"/>
                <a:sym typeface="Wingdings" panose="05000000000000000000" pitchFamily="2" charset="2"/>
              </a:rPr>
              <a:t> </a:t>
            </a:r>
            <a:r>
              <a:rPr lang="fr-FR" altLang="zh-TW" b="1" dirty="0">
                <a:latin typeface="Optima" pitchFamily="34" charset="0"/>
                <a:sym typeface="Wingdings" panose="05000000000000000000" pitchFamily="2" charset="2"/>
              </a:rPr>
              <a:t>= action en surface </a:t>
            </a:r>
          </a:p>
          <a:p>
            <a:pPr defTabSz="1041400"/>
            <a:r>
              <a:rPr lang="fr-FR" altLang="zh-TW" dirty="0">
                <a:latin typeface="Optima" pitchFamily="34" charset="0"/>
                <a:sym typeface="Wingdings" panose="05000000000000000000" pitchFamily="2" charset="2"/>
              </a:rPr>
              <a:t>forme un film hydratant et protecteur capable de maintenir un taux d’hydratation et de ralentir son évaporation sans pour autant être occlusif ou gras + effet lissant et repulpant immédiat</a:t>
            </a:r>
          </a:p>
          <a:p>
            <a:pPr defTabSz="1041400"/>
            <a:endParaRPr lang="fr-FR" altLang="zh-TW" dirty="0">
              <a:latin typeface="Optima" pitchFamily="34" charset="0"/>
              <a:sym typeface="Wingdings" panose="05000000000000000000" pitchFamily="2" charset="2"/>
            </a:endParaRPr>
          </a:p>
          <a:p>
            <a:pPr defTabSz="1041400"/>
            <a:r>
              <a:rPr lang="fr-FR" altLang="fr-FR" sz="1200" b="1" u="sng" dirty="0">
                <a:latin typeface="Optima" pitchFamily="34" charset="0"/>
              </a:rPr>
              <a:t>POIDS MOLECULAIRE </a:t>
            </a:r>
            <a:r>
              <a:rPr lang="fr-FR" altLang="fr-FR" sz="1200" i="1" u="sng" dirty="0">
                <a:latin typeface="Optima" pitchFamily="34" charset="0"/>
              </a:rPr>
              <a:t>(extrait de Plurielles.fr – Le poids moléculaire dans nos crèmes, kézako ? )</a:t>
            </a:r>
          </a:p>
          <a:p>
            <a:pPr defTabSz="1041400"/>
            <a:r>
              <a:rPr lang="fr-FR" altLang="fr-FR" sz="1200" b="1" i="1" dirty="0">
                <a:latin typeface="Optima" pitchFamily="34" charset="0"/>
              </a:rPr>
              <a:t>Un peu de science....</a:t>
            </a:r>
            <a:br>
              <a:rPr lang="fr-FR" altLang="fr-FR" sz="1200" i="1" dirty="0">
                <a:latin typeface="Optima" pitchFamily="34" charset="0"/>
              </a:rPr>
            </a:br>
            <a:r>
              <a:rPr lang="fr-FR" altLang="fr-FR" sz="1200" i="1" dirty="0">
                <a:latin typeface="Optima" pitchFamily="34" charset="0"/>
              </a:rPr>
              <a:t>Dans les formules des produits cosmétiques, il y a de nombreux actifs mis au point en laboratoires et dont la taille peut varier, et notamment des «polymères ». Un </a:t>
            </a:r>
            <a:r>
              <a:rPr lang="fr-FR" altLang="fr-FR" sz="1200" i="1" dirty="0" err="1">
                <a:latin typeface="Optima" pitchFamily="34" charset="0"/>
              </a:rPr>
              <a:t>polymere</a:t>
            </a:r>
            <a:r>
              <a:rPr lang="fr-FR" altLang="fr-FR" sz="1200" i="1" dirty="0">
                <a:latin typeface="Optima" pitchFamily="34" charset="0"/>
              </a:rPr>
              <a:t> est un ingrédient constitue de sous-unités identiques, comme une chaîne de plusieurs maillons. Le poids moléculaire indique la longueur de la chaîne qui est la somme totale du poids de chaque maillon. </a:t>
            </a:r>
          </a:p>
          <a:p>
            <a:pPr defTabSz="1041400"/>
            <a:r>
              <a:rPr lang="fr-FR" altLang="fr-FR" sz="1200" i="1" dirty="0">
                <a:latin typeface="Optima" pitchFamily="34" charset="0"/>
              </a:rPr>
              <a:t>Donc plus il y a de maillons, plus la chaîne est longue et plus son poids est élevé, ce qui indique sa taille : les molécules lourdes sont donc de grosses molécules. </a:t>
            </a:r>
          </a:p>
          <a:p>
            <a:pPr defTabSz="1041400"/>
            <a:r>
              <a:rPr lang="fr-FR" altLang="fr-FR" sz="1200" b="1" i="1" dirty="0">
                <a:latin typeface="Optima" pitchFamily="34" charset="0"/>
              </a:rPr>
              <a:t>Quelle différence ?</a:t>
            </a:r>
            <a:br>
              <a:rPr lang="fr-FR" altLang="fr-FR" sz="1200" i="1" dirty="0">
                <a:latin typeface="Optima" pitchFamily="34" charset="0"/>
              </a:rPr>
            </a:br>
            <a:r>
              <a:rPr lang="fr-FR" altLang="fr-FR" sz="1200" i="1" dirty="0">
                <a:latin typeface="Optima" pitchFamily="34" charset="0"/>
              </a:rPr>
              <a:t>Les molécules contenues dans les soins se posent sur la peau en attendant d'être absorbées par l'épiderme. Mais elles ne pénètrent pas de la même manière selon leur taille ! Les plus grosses restent en surface de l'épiderme, celles de taille moyenne passent la barrière cutanée et les plus petites agissent en profondeur. </a:t>
            </a:r>
            <a:br>
              <a:rPr lang="fr-FR" altLang="fr-FR" sz="1200" i="1" dirty="0">
                <a:latin typeface="Optima" pitchFamily="34" charset="0"/>
              </a:rPr>
            </a:br>
            <a:r>
              <a:rPr lang="fr-FR" altLang="fr-FR" sz="1200" b="1" i="1" dirty="0">
                <a:latin typeface="Optima" pitchFamily="34" charset="0"/>
              </a:rPr>
              <a:t>Avantages et effets</a:t>
            </a:r>
            <a:br>
              <a:rPr lang="fr-FR" altLang="fr-FR" sz="1200" i="1" dirty="0">
                <a:latin typeface="Optima" pitchFamily="34" charset="0"/>
              </a:rPr>
            </a:br>
            <a:r>
              <a:rPr lang="fr-FR" altLang="fr-FR" sz="1200" i="1" dirty="0">
                <a:latin typeface="Optima" pitchFamily="34" charset="0"/>
              </a:rPr>
              <a:t>Rassembler dans une formule un actif présent sous différents poids moléculaires permet d'exploiter toutes ses aptitudes, à différents niveaux dans la peau, et de cumuler ses effets. Tel est l'intérêt d'un soin présentant une molécule dans ses deux tailles : agir à plusieurs niveaux, en surface et en profondeur. </a:t>
            </a:r>
          </a:p>
          <a:p>
            <a:pPr defTabSz="1041400"/>
            <a:r>
              <a:rPr lang="fr-FR" altLang="fr-FR" sz="1200" b="1" i="1" dirty="0">
                <a:latin typeface="Optima" pitchFamily="34" charset="0"/>
              </a:rPr>
              <a:t>Exemple de l'acide hyaluronique</a:t>
            </a:r>
            <a:br>
              <a:rPr lang="fr-FR" altLang="fr-FR" sz="1200" i="1" dirty="0">
                <a:latin typeface="Optima" pitchFamily="34" charset="0"/>
              </a:rPr>
            </a:br>
            <a:r>
              <a:rPr lang="fr-FR" altLang="fr-FR" sz="1200" i="1" dirty="0">
                <a:latin typeface="Optima" pitchFamily="34" charset="0"/>
              </a:rPr>
              <a:t>Ses molécules se gonflent d'eau comme des éponges. Et son utilisation à bas et haut poids moléculaire permet alors d'agir en surface avec un effet lissant et repulpant immédiat, atténuant ainsi les micro reliefs et les ridules, ainsi qu'en profondeur avec un acide hyaluronique</a:t>
            </a:r>
            <a:r>
              <a:rPr lang="fr-FR" altLang="fr-FR" sz="1200" dirty="0">
                <a:latin typeface="Optima" pitchFamily="34" charset="0"/>
              </a:rPr>
              <a:t> </a:t>
            </a:r>
            <a:r>
              <a:rPr lang="fr-FR" altLang="fr-FR" sz="1200" i="1" dirty="0">
                <a:latin typeface="Optima" pitchFamily="34" charset="0"/>
              </a:rPr>
              <a:t>de bas poids moléculaire qui, en pénétrant bien plus loin dans la peau, lui redonne son taux d'hydratation maximal et la regonfle de l'intérieur.</a:t>
            </a:r>
            <a:endParaRPr lang="fr-FR" altLang="zh-TW" dirty="0">
              <a:latin typeface="Optima" pitchFamily="34" charset="0"/>
              <a:sym typeface="Wingdings" panose="05000000000000000000" pitchFamily="2" charset="2"/>
            </a:endParaRPr>
          </a:p>
          <a:p>
            <a:endParaRPr lang="fr-FR" dirty="0"/>
          </a:p>
          <a:p>
            <a:pPr marL="0" indent="0" defTabSz="1041400">
              <a:buFont typeface="Arial" panose="020B0604020202020204" pitchFamily="34" charset="0"/>
              <a:buNone/>
            </a:pPr>
            <a:r>
              <a:rPr lang="fr-FR" altLang="fr-FR" b="1" baseline="0" dirty="0">
                <a:solidFill>
                  <a:srgbClr val="000000"/>
                </a:solidFill>
                <a:latin typeface="Optima" pitchFamily="34" charset="0"/>
              </a:rPr>
              <a:t>Bas poids </a:t>
            </a:r>
            <a:r>
              <a:rPr lang="fr-FR" altLang="fr-FR" b="1" baseline="0" dirty="0" err="1">
                <a:solidFill>
                  <a:srgbClr val="000000"/>
                </a:solidFill>
                <a:latin typeface="Optima" pitchFamily="34" charset="0"/>
              </a:rPr>
              <a:t>moleculaire</a:t>
            </a:r>
            <a:r>
              <a:rPr lang="fr-FR" altLang="fr-FR" b="1" baseline="0" dirty="0">
                <a:solidFill>
                  <a:srgbClr val="000000"/>
                </a:solidFill>
                <a:latin typeface="Optima" pitchFamily="34" charset="0"/>
              </a:rPr>
              <a:t> = </a:t>
            </a:r>
            <a:r>
              <a:rPr lang="fr-FR" altLang="zh-TW" b="1" dirty="0">
                <a:latin typeface="Optima" pitchFamily="34" charset="0"/>
                <a:sym typeface="Wingdings" panose="05000000000000000000" pitchFamily="2" charset="2"/>
              </a:rPr>
              <a:t>Pour agir en profondeur </a:t>
            </a:r>
          </a:p>
          <a:p>
            <a:pPr marL="0" indent="0" defTabSz="1041400">
              <a:buFont typeface="Arial" panose="020B0604020202020204" pitchFamily="34" charset="0"/>
              <a:buNone/>
            </a:pPr>
            <a:r>
              <a:rPr lang="fr-FR" altLang="zh-TW" dirty="0">
                <a:latin typeface="Optima" pitchFamily="34" charset="0"/>
                <a:sym typeface="Wingdings" panose="05000000000000000000" pitchFamily="2" charset="2"/>
              </a:rPr>
              <a:t>Renouvellement des cellules de la peau, hydratation + regonfle la peau. </a:t>
            </a:r>
          </a:p>
          <a:p>
            <a:endParaRPr lang="fr-FR" dirty="0"/>
          </a:p>
        </p:txBody>
      </p:sp>
      <p:sp>
        <p:nvSpPr>
          <p:cNvPr id="4" name="Espace réservé du numéro de diapositive 3"/>
          <p:cNvSpPr>
            <a:spLocks noGrp="1"/>
          </p:cNvSpPr>
          <p:nvPr>
            <p:ph type="sldNum" sz="quarter" idx="5"/>
          </p:nvPr>
        </p:nvSpPr>
        <p:spPr/>
        <p:txBody>
          <a:bodyPr/>
          <a:lstStyle/>
          <a:p>
            <a:fld id="{E5F74F12-BF9F-48CE-B2BB-B298F664BBB3}" type="slidenum">
              <a:rPr lang="fr-FR" smtClean="0"/>
              <a:t>15</a:t>
            </a:fld>
            <a:endParaRPr lang="fr-FR"/>
          </a:p>
        </p:txBody>
      </p:sp>
    </p:spTree>
    <p:extLst>
      <p:ext uri="{BB962C8B-B14F-4D97-AF65-F5344CB8AC3E}">
        <p14:creationId xmlns:p14="http://schemas.microsoft.com/office/powerpoint/2010/main" val="1970627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1098550"/>
            <a:r>
              <a:rPr lang="fr-FR" altLang="fr-FR" dirty="0">
                <a:latin typeface="Optima" pitchFamily="34" charset="0"/>
              </a:rPr>
              <a:t>HYDRA N°1</a:t>
            </a:r>
            <a:r>
              <a:rPr lang="fr-FR" altLang="fr-FR" baseline="0" dirty="0">
                <a:latin typeface="Optima" pitchFamily="34" charset="0"/>
              </a:rPr>
              <a:t> propose une gamme de produits pour une </a:t>
            </a:r>
            <a:r>
              <a:rPr lang="fr-FR" altLang="fr-FR" dirty="0">
                <a:latin typeface="Optima" pitchFamily="34" charset="0"/>
              </a:rPr>
              <a:t>hydratation</a:t>
            </a:r>
            <a:r>
              <a:rPr lang="fr-FR" altLang="fr-FR" b="1" dirty="0">
                <a:latin typeface="Optima" pitchFamily="34" charset="0"/>
              </a:rPr>
              <a:t> intense</a:t>
            </a:r>
            <a:r>
              <a:rPr lang="fr-FR" altLang="fr-FR" dirty="0">
                <a:latin typeface="Optima" pitchFamily="34" charset="0"/>
              </a:rPr>
              <a:t>,</a:t>
            </a:r>
            <a:r>
              <a:rPr lang="fr-FR" altLang="fr-FR" baseline="0" dirty="0">
                <a:latin typeface="Optima" pitchFamily="34" charset="0"/>
              </a:rPr>
              <a:t> </a:t>
            </a:r>
            <a:r>
              <a:rPr lang="fr-FR" altLang="fr-FR" dirty="0">
                <a:latin typeface="Optima" pitchFamily="34" charset="0"/>
              </a:rPr>
              <a:t>précisément élaboré pour rétablir et maintenir un </a:t>
            </a:r>
            <a:r>
              <a:rPr lang="fr-FR" altLang="fr-FR" b="1" dirty="0">
                <a:latin typeface="Optima" pitchFamily="34" charset="0"/>
              </a:rPr>
              <a:t>taux d’hydratation immédiat, puissant et durable à tous les niveaux de la peau </a:t>
            </a:r>
            <a:r>
              <a:rPr lang="fr-FR" altLang="fr-FR" dirty="0">
                <a:latin typeface="Optima" pitchFamily="34" charset="0"/>
              </a:rPr>
              <a:t>et lutter ainsi contre les signes de l’âge.</a:t>
            </a:r>
          </a:p>
          <a:p>
            <a:pPr defTabSz="1098550"/>
            <a:endParaRPr lang="fr-FR" altLang="fr-FR" dirty="0">
              <a:latin typeface="Optima" pitchFamily="34" charset="0"/>
            </a:endParaRPr>
          </a:p>
          <a:p>
            <a:pPr marL="0" marR="0" lvl="0" indent="0" algn="l" defTabSz="1098550" rtl="0" eaLnBrk="1" fontAlgn="auto" latinLnBrk="0" hangingPunct="1">
              <a:lnSpc>
                <a:spcPct val="100000"/>
              </a:lnSpc>
              <a:spcBef>
                <a:spcPts val="0"/>
              </a:spcBef>
              <a:spcAft>
                <a:spcPts val="0"/>
              </a:spcAft>
              <a:buClrTx/>
              <a:buSzTx/>
              <a:buFontTx/>
              <a:buNone/>
              <a:tabLst/>
              <a:defRPr/>
            </a:pPr>
            <a:r>
              <a:rPr lang="fr-FR" altLang="fr-FR" b="1" dirty="0">
                <a:solidFill>
                  <a:srgbClr val="653C68"/>
                </a:solidFill>
                <a:latin typeface="Optima" pitchFamily="34" charset="0"/>
              </a:rPr>
              <a:t>Découvrons</a:t>
            </a:r>
            <a:r>
              <a:rPr lang="fr-FR" altLang="fr-FR" b="1" baseline="0" dirty="0">
                <a:solidFill>
                  <a:srgbClr val="653C68"/>
                </a:solidFill>
                <a:latin typeface="Optima" pitchFamily="34" charset="0"/>
              </a:rPr>
              <a:t> sans plus attendre notre </a:t>
            </a:r>
            <a:r>
              <a:rPr lang="fr-FR" altLang="fr-FR" b="1" dirty="0">
                <a:solidFill>
                  <a:srgbClr val="653C68"/>
                </a:solidFill>
                <a:latin typeface="Optima" pitchFamily="34" charset="0"/>
              </a:rPr>
              <a:t>programme personnalisé </a:t>
            </a:r>
            <a:r>
              <a:rPr lang="fr-FR" altLang="fr-FR" dirty="0">
                <a:solidFill>
                  <a:srgbClr val="653C68"/>
                </a:solidFill>
                <a:latin typeface="Optima" pitchFamily="34" charset="0"/>
              </a:rPr>
              <a:t>en </a:t>
            </a:r>
            <a:r>
              <a:rPr lang="fr-FR" baseline="0" dirty="0"/>
              <a:t>fonction des besoins de chaque types de peaux, </a:t>
            </a:r>
            <a:endParaRPr lang="fr-FR" altLang="fr-FR" dirty="0">
              <a:solidFill>
                <a:srgbClr val="653C68"/>
              </a:solidFill>
              <a:latin typeface="Optima"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16</a:t>
            </a:fld>
            <a:endParaRPr lang="fr-FR"/>
          </a:p>
        </p:txBody>
      </p:sp>
    </p:spTree>
    <p:extLst>
      <p:ext uri="{BB962C8B-B14F-4D97-AF65-F5344CB8AC3E}">
        <p14:creationId xmlns:p14="http://schemas.microsoft.com/office/powerpoint/2010/main" val="2392154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kern="1200" dirty="0">
                <a:solidFill>
                  <a:schemeClr val="tx1"/>
                </a:solidFill>
                <a:effectLst/>
                <a:latin typeface="+mn-lt"/>
                <a:ea typeface="+mn-ea"/>
                <a:cs typeface="+mn-cs"/>
              </a:rPr>
              <a:t>HYDRA</a:t>
            </a:r>
            <a:r>
              <a:rPr lang="fr-FR" sz="1200" i="0" kern="1200" baseline="0" dirty="0">
                <a:solidFill>
                  <a:schemeClr val="tx1"/>
                </a:solidFill>
                <a:effectLst/>
                <a:latin typeface="+mn-lt"/>
                <a:ea typeface="+mn-ea"/>
                <a:cs typeface="+mn-cs"/>
              </a:rPr>
              <a:t> N°1 SERUM </a:t>
            </a:r>
            <a:r>
              <a:rPr lang="fr-FR" sz="1200" i="0" kern="1200" dirty="0">
                <a:solidFill>
                  <a:schemeClr val="tx1"/>
                </a:solidFill>
                <a:effectLst/>
                <a:latin typeface="+mn-lt"/>
                <a:ea typeface="+mn-ea"/>
                <a:cs typeface="+mn-cs"/>
              </a:rPr>
              <a:t>: L’</a:t>
            </a:r>
            <a:r>
              <a:rPr lang="fr-FR" sz="1200" b="0" i="0" kern="1200" dirty="0">
                <a:solidFill>
                  <a:schemeClr val="tx1"/>
                </a:solidFill>
                <a:effectLst/>
                <a:latin typeface="+mn-lt"/>
                <a:ea typeface="+mn-ea"/>
                <a:cs typeface="+mn-cs"/>
              </a:rPr>
              <a:t>Allié des peaux assoiffées</a:t>
            </a:r>
            <a:endParaRPr lang="fr-FR" sz="1200" i="0" kern="1200" baseline="0" dirty="0">
              <a:solidFill>
                <a:schemeClr val="tx1"/>
              </a:solidFill>
              <a:effectLst/>
              <a:latin typeface="+mn-lt"/>
              <a:ea typeface="+mn-ea"/>
              <a:cs typeface="+mn-cs"/>
            </a:endParaRP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Ce sérum hydratant à l'acide hyaluronique est le soin SOS des peaux très déshydratées à qui il apporte une hydratation profonde et de longue durée. Enrichi d'actifs </a:t>
            </a:r>
            <a:r>
              <a:rPr lang="fr-FR" sz="1200" b="0" i="0" kern="1200" dirty="0" err="1">
                <a:solidFill>
                  <a:schemeClr val="tx1"/>
                </a:solidFill>
                <a:effectLst/>
                <a:latin typeface="+mn-lt"/>
                <a:ea typeface="+mn-ea"/>
                <a:cs typeface="+mn-cs"/>
              </a:rPr>
              <a:t>restructurants</a:t>
            </a:r>
            <a:r>
              <a:rPr lang="fr-FR" sz="1200" b="0" i="0" kern="1200" dirty="0">
                <a:solidFill>
                  <a:schemeClr val="tx1"/>
                </a:solidFill>
                <a:effectLst/>
                <a:latin typeface="+mn-lt"/>
                <a:ea typeface="+mn-ea"/>
                <a:cs typeface="+mn-cs"/>
              </a:rPr>
              <a:t> et anti-oxydants tels les vitamines A, C et E, Hydra N° 1 Sérum, nourrit et régénère la peau intensément et la laisse toute douce, souple et repulpée.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Résultats</a:t>
            </a:r>
            <a:r>
              <a:rPr lang="fr-FR" sz="1200" i="0" u="sng" kern="1200" baseline="0" dirty="0">
                <a:solidFill>
                  <a:schemeClr val="tx1"/>
                </a:solidFill>
                <a:effectLst/>
                <a:latin typeface="+mn-lt"/>
                <a:ea typeface="+mn-ea"/>
                <a:cs typeface="+mn-cs"/>
              </a:rPr>
              <a:t> : </a:t>
            </a:r>
          </a:p>
          <a:p>
            <a:pPr lvl="0"/>
            <a:r>
              <a:rPr lang="fr-FR" sz="1600" dirty="0">
                <a:solidFill>
                  <a:srgbClr val="3E3E3E"/>
                </a:solidFill>
                <a:latin typeface="Roboto" panose="02000000000000000000" pitchFamily="2" charset="0"/>
                <a:ea typeface="Roboto" panose="02000000000000000000" pitchFamily="2" charset="0"/>
              </a:rPr>
              <a:t>Utilisé avec </a:t>
            </a:r>
            <a:r>
              <a:rPr lang="fr-FR" sz="1600" cap="small" dirty="0" err="1">
                <a:solidFill>
                  <a:srgbClr val="3E3E3E"/>
                </a:solidFill>
                <a:latin typeface="Roboto" panose="02000000000000000000" pitchFamily="2" charset="0"/>
                <a:ea typeface="Roboto" panose="02000000000000000000" pitchFamily="2" charset="0"/>
              </a:rPr>
              <a:t>hydra</a:t>
            </a:r>
            <a:r>
              <a:rPr lang="fr-FR" sz="1600" cap="small" dirty="0">
                <a:solidFill>
                  <a:srgbClr val="3E3E3E"/>
                </a:solidFill>
                <a:latin typeface="Roboto" panose="02000000000000000000" pitchFamily="2" charset="0"/>
                <a:ea typeface="Roboto" panose="02000000000000000000" pitchFamily="2" charset="0"/>
              </a:rPr>
              <a:t> n°1 crème </a:t>
            </a:r>
          </a:p>
          <a:p>
            <a:pPr lvl="0"/>
            <a:r>
              <a:rPr lang="fr-FR" sz="1200" i="1" dirty="0">
                <a:solidFill>
                  <a:srgbClr val="3E3E3E"/>
                </a:solidFill>
                <a:latin typeface="Roboto" panose="02000000000000000000" pitchFamily="2" charset="0"/>
                <a:ea typeface="Roboto" panose="02000000000000000000" pitchFamily="2" charset="0"/>
              </a:rPr>
              <a:t>+144% d’hydratation immédiatement et +102% après 8h </a:t>
            </a:r>
            <a:r>
              <a:rPr lang="fr-FR" sz="1200" dirty="0">
                <a:solidFill>
                  <a:srgbClr val="3E3E3E"/>
                </a:solidFill>
                <a:latin typeface="Roboto" panose="02000000000000000000" pitchFamily="2" charset="0"/>
                <a:ea typeface="Roboto" panose="02000000000000000000" pitchFamily="2" charset="0"/>
              </a:rPr>
              <a:t> </a:t>
            </a:r>
          </a:p>
          <a:p>
            <a:r>
              <a:rPr lang="fr-FR" sz="1600" dirty="0">
                <a:solidFill>
                  <a:srgbClr val="3E3E3E"/>
                </a:solidFill>
                <a:latin typeface="Roboto" panose="02000000000000000000" pitchFamily="2" charset="0"/>
                <a:ea typeface="Roboto" panose="02000000000000000000" pitchFamily="2" charset="0"/>
              </a:rPr>
              <a:t>Utilisé Avec </a:t>
            </a:r>
            <a:r>
              <a:rPr lang="fr-FR" sz="1600" cap="small" dirty="0" err="1">
                <a:solidFill>
                  <a:srgbClr val="3E3E3E"/>
                </a:solidFill>
                <a:latin typeface="Roboto" panose="02000000000000000000" pitchFamily="2" charset="0"/>
                <a:ea typeface="Roboto" panose="02000000000000000000" pitchFamily="2" charset="0"/>
              </a:rPr>
              <a:t>hydra</a:t>
            </a:r>
            <a:r>
              <a:rPr lang="fr-FR" sz="1600" cap="small" dirty="0">
                <a:solidFill>
                  <a:srgbClr val="3E3E3E"/>
                </a:solidFill>
                <a:latin typeface="Roboto" panose="02000000000000000000" pitchFamily="2" charset="0"/>
                <a:ea typeface="Roboto" panose="02000000000000000000" pitchFamily="2" charset="0"/>
              </a:rPr>
              <a:t> n°1 fluide </a:t>
            </a:r>
          </a:p>
          <a:p>
            <a:r>
              <a:rPr lang="fr-FR" sz="1200" i="1" dirty="0">
                <a:solidFill>
                  <a:srgbClr val="3E3E3E"/>
                </a:solidFill>
                <a:latin typeface="Roboto" panose="02000000000000000000" pitchFamily="2" charset="0"/>
                <a:ea typeface="Roboto" panose="02000000000000000000" pitchFamily="2" charset="0"/>
              </a:rPr>
              <a:t>+122% d’hydratation immédiatement et +76% après 8h  </a:t>
            </a:r>
          </a:p>
          <a:p>
            <a:endParaRPr lang="fr-FR" sz="1200" i="0" u="sng" kern="120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Les + produits</a:t>
            </a:r>
          </a:p>
          <a:p>
            <a:pPr marL="171450" indent="-171450">
              <a:buFontTx/>
              <a:buChar char="-"/>
            </a:pPr>
            <a:r>
              <a:rPr lang="fr-FR" sz="1200" b="0" i="0" u="none" strike="noStrike" kern="1200" dirty="0">
                <a:solidFill>
                  <a:schemeClr val="tx1"/>
                </a:solidFill>
                <a:effectLst/>
                <a:latin typeface="+mn-lt"/>
                <a:ea typeface="+mn-ea"/>
                <a:cs typeface="+mn-cs"/>
              </a:rPr>
              <a:t>Contient 93% d’ingrédients d’origine naturelle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Sa texture gel-crème pénètre rapidement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Laisse sur la peau son arôme de rose, de jasmin</a:t>
            </a:r>
            <a:r>
              <a:rPr lang="fr-FR" sz="1200" b="0" i="0" kern="1200" baseline="0" dirty="0">
                <a:solidFill>
                  <a:schemeClr val="tx1"/>
                </a:solidFill>
                <a:effectLst/>
                <a:latin typeface="+mn-lt"/>
                <a:ea typeface="+mn-ea"/>
                <a:cs typeface="+mn-cs"/>
              </a:rPr>
              <a:t> et de camomille</a:t>
            </a:r>
            <a:r>
              <a:rPr lang="fr-FR" sz="1200" b="0" i="0" kern="1200" dirty="0">
                <a:solidFill>
                  <a:schemeClr val="tx1"/>
                </a:solidFill>
                <a:effectLst/>
                <a:latin typeface="+mn-lt"/>
                <a:ea typeface="+mn-ea"/>
                <a:cs typeface="+mn-cs"/>
              </a:rPr>
              <a:t> léger et fleuri et 100% naturel.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u="none" strike="noStrike" kern="1200" dirty="0">
                <a:solidFill>
                  <a:schemeClr val="tx1"/>
                </a:solidFill>
                <a:effectLst/>
                <a:latin typeface="+mn-lt"/>
                <a:ea typeface="+mn-ea"/>
                <a:cs typeface="+mn-cs"/>
              </a:rPr>
              <a:t>Action anti-âge (ou préserve la jeunesse de la peau)</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Pour qui </a:t>
            </a:r>
            <a:r>
              <a:rPr lang="fr-FR" sz="1200" i="0" u="sng" kern="1200" baseline="0" dirty="0">
                <a:solidFill>
                  <a:schemeClr val="tx1"/>
                </a:solidFill>
                <a:effectLst/>
                <a:latin typeface="+mn-lt"/>
                <a:ea typeface="+mn-ea"/>
                <a:cs typeface="+mn-cs"/>
              </a:rPr>
              <a:t>?</a:t>
            </a:r>
          </a:p>
          <a:p>
            <a:endParaRPr lang="fr-FR" sz="1200" dirty="0">
              <a:solidFill>
                <a:prstClr val="black"/>
              </a:solidFill>
              <a:latin typeface="Century Gothic" panose="020B0502020202020204" pitchFamily="34" charset="0"/>
            </a:endParaRPr>
          </a:p>
          <a:p>
            <a:pPr algn="just">
              <a:defRPr/>
            </a:pPr>
            <a:r>
              <a:rPr lang="fr-FR" dirty="0">
                <a:solidFill>
                  <a:srgbClr val="3E3E3E"/>
                </a:solidFill>
                <a:latin typeface="Roboto" panose="02000000000000000000" pitchFamily="2" charset="0"/>
                <a:ea typeface="Roboto" panose="02000000000000000000" pitchFamily="2" charset="0"/>
              </a:rPr>
              <a:t>▪ Idéal pour tous : hommes, femmes, tout âge, tous types de peaux, toute l’année ! </a:t>
            </a:r>
          </a:p>
          <a:p>
            <a:pPr algn="just">
              <a:defRPr/>
            </a:pPr>
            <a:r>
              <a:rPr lang="fr-FR" dirty="0">
                <a:solidFill>
                  <a:srgbClr val="3E3E3E"/>
                </a:solidFill>
                <a:latin typeface="Roboto" panose="02000000000000000000" pitchFamily="2" charset="0"/>
                <a:ea typeface="Roboto" panose="02000000000000000000" pitchFamily="2" charset="0"/>
              </a:rPr>
              <a:t>▪ En cure avant et après l’été et/ou l’hiver. </a:t>
            </a:r>
          </a:p>
          <a:p>
            <a:pPr algn="just">
              <a:defRPr/>
            </a:pPr>
            <a:r>
              <a:rPr lang="fr-FR" dirty="0">
                <a:solidFill>
                  <a:srgbClr val="3E3E3E"/>
                </a:solidFill>
                <a:latin typeface="Roboto" panose="02000000000000000000" pitchFamily="2" charset="0"/>
                <a:ea typeface="Roboto" panose="02000000000000000000" pitchFamily="2" charset="0"/>
              </a:rPr>
              <a:t>▪ 1 pression ajoutée au fond de teint pour une tenue prolongée !</a:t>
            </a:r>
          </a:p>
          <a:p>
            <a:pPr algn="just">
              <a:defRPr/>
            </a:pPr>
            <a:r>
              <a:rPr lang="fr-FR" dirty="0">
                <a:solidFill>
                  <a:srgbClr val="3E3E3E"/>
                </a:solidFill>
                <a:latin typeface="Roboto" panose="02000000000000000000" pitchFamily="2" charset="0"/>
                <a:ea typeface="Roboto" panose="02000000000000000000" pitchFamily="2" charset="0"/>
              </a:rPr>
              <a:t>▪ En complément, utiliser le </a:t>
            </a:r>
            <a:r>
              <a:rPr lang="fr-FR" cap="small" dirty="0">
                <a:solidFill>
                  <a:srgbClr val="3E3E3E"/>
                </a:solidFill>
                <a:latin typeface="Roboto" panose="02000000000000000000" pitchFamily="2" charset="0"/>
                <a:ea typeface="Roboto" panose="02000000000000000000" pitchFamily="2" charset="0"/>
              </a:rPr>
              <a:t>masque </a:t>
            </a:r>
            <a:r>
              <a:rPr lang="fr-FR" cap="small" dirty="0" err="1">
                <a:solidFill>
                  <a:srgbClr val="3E3E3E"/>
                </a:solidFill>
                <a:latin typeface="Roboto" panose="02000000000000000000" pitchFamily="2" charset="0"/>
                <a:ea typeface="Roboto" panose="02000000000000000000" pitchFamily="2" charset="0"/>
              </a:rPr>
              <a:t>hydra</a:t>
            </a:r>
            <a:r>
              <a:rPr lang="fr-FR" cap="small" dirty="0">
                <a:solidFill>
                  <a:srgbClr val="3E3E3E"/>
                </a:solidFill>
                <a:latin typeface="Roboto" panose="02000000000000000000" pitchFamily="2" charset="0"/>
                <a:ea typeface="Roboto" panose="02000000000000000000" pitchFamily="2" charset="0"/>
              </a:rPr>
              <a:t> n°1 </a:t>
            </a:r>
            <a:r>
              <a:rPr lang="fr-FR" dirty="0">
                <a:solidFill>
                  <a:srgbClr val="3E3E3E"/>
                </a:solidFill>
                <a:latin typeface="Roboto" panose="02000000000000000000" pitchFamily="2" charset="0"/>
                <a:ea typeface="Roboto" panose="02000000000000000000" pitchFamily="2" charset="0"/>
              </a:rPr>
              <a:t>une à trois fois par semaine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solidFill>
                  <a:srgbClr val="3E3E3E"/>
                </a:solidFill>
                <a:latin typeface="Roboto" panose="02000000000000000000" pitchFamily="2" charset="0"/>
                <a:ea typeface="Roboto" panose="02000000000000000000" pitchFamily="2" charset="0"/>
              </a:rPr>
              <a:t>▪ </a:t>
            </a:r>
            <a:r>
              <a:rPr lang="fr-FR" sz="1200" kern="1200" dirty="0">
                <a:solidFill>
                  <a:schemeClr val="tx1"/>
                </a:solidFill>
                <a:effectLst/>
                <a:latin typeface="+mn-lt"/>
                <a:ea typeface="+mn-ea"/>
                <a:cs typeface="+mn-cs"/>
              </a:rPr>
              <a:t>Hydra n°1 </a:t>
            </a:r>
            <a:r>
              <a:rPr lang="fr-FR" sz="1200" kern="1200" dirty="0" err="1">
                <a:solidFill>
                  <a:schemeClr val="tx1"/>
                </a:solidFill>
                <a:effectLst/>
                <a:latin typeface="+mn-lt"/>
                <a:ea typeface="+mn-ea"/>
                <a:cs typeface="+mn-cs"/>
              </a:rPr>
              <a:t>serum</a:t>
            </a:r>
            <a:r>
              <a:rPr lang="fr-FR" sz="1200" kern="1200" dirty="0">
                <a:solidFill>
                  <a:schemeClr val="tx1"/>
                </a:solidFill>
                <a:effectLst/>
                <a:latin typeface="+mn-lt"/>
                <a:ea typeface="+mn-ea"/>
                <a:cs typeface="+mn-cs"/>
              </a:rPr>
              <a:t> – sous le </a:t>
            </a:r>
            <a:r>
              <a:rPr lang="fr-FR" sz="1200" kern="1200" dirty="0" err="1">
                <a:solidFill>
                  <a:schemeClr val="tx1"/>
                </a:solidFill>
                <a:effectLst/>
                <a:latin typeface="+mn-lt"/>
                <a:ea typeface="+mn-ea"/>
                <a:cs typeface="+mn-cs"/>
              </a:rPr>
              <a:t>nude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perfect</a:t>
            </a:r>
            <a:r>
              <a:rPr lang="fr-FR" sz="1200" kern="1200" dirty="0">
                <a:solidFill>
                  <a:schemeClr val="tx1"/>
                </a:solidFill>
                <a:effectLst/>
                <a:latin typeface="+mn-lt"/>
                <a:ea typeface="+mn-ea"/>
                <a:cs typeface="+mn-cs"/>
              </a:rPr>
              <a:t> ou la crème anti-rougeurs - TOP </a:t>
            </a:r>
            <a:r>
              <a:rPr lang="fr-FR" sz="1200" kern="1200" dirty="0" err="1">
                <a:solidFill>
                  <a:schemeClr val="tx1"/>
                </a:solidFill>
                <a:effectLst/>
                <a:latin typeface="+mn-lt"/>
                <a:ea typeface="+mn-ea"/>
                <a:cs typeface="+mn-cs"/>
              </a:rPr>
              <a:t>TOP</a:t>
            </a:r>
            <a:endParaRPr lang="fr-FR" sz="1200" kern="1200" dirty="0">
              <a:solidFill>
                <a:schemeClr val="tx1"/>
              </a:solidFill>
              <a:effectLst/>
              <a:latin typeface="+mn-lt"/>
              <a:ea typeface="+mn-ea"/>
              <a:cs typeface="+mn-cs"/>
            </a:endParaRPr>
          </a:p>
          <a:p>
            <a:pPr algn="just">
              <a:defRPr/>
            </a:pPr>
            <a:endParaRPr lang="fr-FR" dirty="0">
              <a:solidFill>
                <a:srgbClr val="3E3E3E"/>
              </a:solidFill>
              <a:latin typeface="Roboto" panose="02000000000000000000" pitchFamily="2" charset="0"/>
              <a:ea typeface="Roboto" panose="02000000000000000000" pitchFamily="2" charset="0"/>
            </a:endParaRPr>
          </a:p>
          <a:p>
            <a:endParaRPr lang="fr-FR" sz="1200" dirty="0">
              <a:solidFill>
                <a:prstClr val="black"/>
              </a:solidFill>
              <a:latin typeface="Century Gothic" panose="020B0502020202020204" pitchFamily="34" charset="0"/>
            </a:endParaRPr>
          </a:p>
          <a:p>
            <a:r>
              <a:rPr lang="fr-FR" sz="1200" dirty="0">
                <a:solidFill>
                  <a:prstClr val="black"/>
                </a:solidFill>
                <a:latin typeface="Century Gothic" panose="020B0502020202020204" pitchFamily="34" charset="0"/>
              </a:rPr>
              <a:t>« Ma peau est inconfortable et tiraille »</a:t>
            </a:r>
          </a:p>
          <a:p>
            <a:r>
              <a:rPr lang="fr-FR" sz="1200" dirty="0">
                <a:solidFill>
                  <a:prstClr val="black"/>
                </a:solidFill>
                <a:latin typeface="Century Gothic" panose="020B0502020202020204" pitchFamily="34" charset="0"/>
              </a:rPr>
              <a:t>« Ma peau desquame »</a:t>
            </a:r>
          </a:p>
          <a:p>
            <a:r>
              <a:rPr lang="fr-FR" sz="1200" dirty="0">
                <a:solidFill>
                  <a:prstClr val="black"/>
                </a:solidFill>
                <a:latin typeface="Century Gothic" panose="020B0502020202020204" pitchFamily="34" charset="0"/>
              </a:rPr>
              <a:t>« Mon fond de teint plaque »</a:t>
            </a:r>
          </a:p>
          <a:p>
            <a:r>
              <a:rPr lang="fr-FR" sz="1200" dirty="0">
                <a:solidFill>
                  <a:prstClr val="black"/>
                </a:solidFill>
                <a:latin typeface="Century Gothic" panose="020B0502020202020204" pitchFamily="34" charset="0"/>
              </a:rPr>
              <a:t>« Je reviens du soleil ma peau est terne et inconfortable »</a:t>
            </a: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rPr>
              <a:t>Complexe hydratant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aloe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vera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bio &amp;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phytosqualane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d’olive : Hydratant, renforce la fonction barrière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imperata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cylindrica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action hygroscopique = hydratation intense et longue durée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AH de BPM : Hydratation</a:t>
            </a:r>
            <a:r>
              <a:rPr lang="fr-FR" altLang="zh-TW" u="none" dirty="0">
                <a:latin typeface="Optima" pitchFamily="34" charset="0"/>
                <a:sym typeface="Wingdings" panose="05000000000000000000" pitchFamily="2" charset="2"/>
              </a:rPr>
              <a:t> en profondeur,</a:t>
            </a:r>
            <a:r>
              <a:rPr lang="fr-FR" altLang="zh-TW" u="none" baseline="0" dirty="0">
                <a:latin typeface="Optima" pitchFamily="34" charset="0"/>
                <a:sym typeface="Wingdings" panose="05000000000000000000" pitchFamily="2" charset="2"/>
              </a:rPr>
              <a:t> </a:t>
            </a:r>
            <a:r>
              <a:rPr lang="fr-FR" altLang="zh-TW" u="none" dirty="0">
                <a:latin typeface="Optima" pitchFamily="34" charset="0"/>
                <a:sym typeface="Wingdings" panose="05000000000000000000" pitchFamily="2" charset="2"/>
              </a:rPr>
              <a:t>renouvellement des cellules, action </a:t>
            </a:r>
            <a:r>
              <a:rPr lang="fr-FR" altLang="zh-TW" u="none" dirty="0" err="1">
                <a:latin typeface="Optima" pitchFamily="34" charset="0"/>
                <a:sym typeface="Wingdings" panose="05000000000000000000" pitchFamily="2" charset="2"/>
              </a:rPr>
              <a:t>rede</a:t>
            </a:r>
            <a:r>
              <a:rPr lang="fr-FR" altLang="zh-TW" u="none" baseline="0" dirty="0" err="1">
                <a:latin typeface="Optima" pitchFamily="34" charset="0"/>
                <a:sym typeface="Wingdings" panose="05000000000000000000" pitchFamily="2" charset="2"/>
              </a:rPr>
              <a:t>nsifiante</a:t>
            </a:r>
            <a:r>
              <a:rPr lang="fr-FR" altLang="zh-TW" u="none" baseline="0" dirty="0">
                <a:latin typeface="Optima" pitchFamily="34" charset="0"/>
                <a:sym typeface="Wingdings" panose="05000000000000000000" pitchFamily="2" charset="2"/>
              </a:rPr>
              <a:t> / </a:t>
            </a:r>
            <a:r>
              <a:rPr lang="fr-FR" altLang="zh-TW" u="none" baseline="0" dirty="0" err="1">
                <a:latin typeface="Optima" pitchFamily="34" charset="0"/>
                <a:sym typeface="Wingdings" panose="05000000000000000000" pitchFamily="2" charset="2"/>
              </a:rPr>
              <a:t>restructurante</a:t>
            </a:r>
            <a:r>
              <a:rPr lang="fr-FR" altLang="zh-TW" u="none" baseline="0" dirty="0">
                <a:latin typeface="Optima" pitchFamily="34" charset="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zh-TW" u="none" baseline="0" dirty="0">
              <a:latin typeface="Optima"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Vitamines ACE : Protège les cellules, actions antioxydante, régénérante.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Polysacharides</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sérine, PCA, glycérine végétale : hydratant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lang="fr-FR" altLang="fr-FR" sz="1200" b="1" dirty="0">
                <a:latin typeface="Optima" pitchFamily="34" charset="0"/>
              </a:rPr>
              <a:t>+ </a:t>
            </a:r>
          </a:p>
          <a:p>
            <a:pPr defTabSz="1041400">
              <a:spcBef>
                <a:spcPct val="0"/>
              </a:spcBef>
            </a:pPr>
            <a:r>
              <a:rPr lang="fr-FR" altLang="fr-FR" sz="1200" b="1" dirty="0">
                <a:latin typeface="Optima" pitchFamily="34" charset="0"/>
              </a:rPr>
              <a:t>GLYCERINE VEGETALE </a:t>
            </a:r>
            <a:r>
              <a:rPr lang="fr-FR" altLang="fr-FR" sz="1200" b="0" dirty="0">
                <a:latin typeface="Optima" pitchFamily="34" charset="0"/>
              </a:rPr>
              <a:t>(ingrédient ECOCERT, provient du colza</a:t>
            </a:r>
            <a:r>
              <a:rPr lang="fr-FR" altLang="fr-FR" sz="1200" b="0" baseline="0" dirty="0">
                <a:latin typeface="Optima" pitchFamily="34" charset="0"/>
              </a:rPr>
              <a:t> européen) </a:t>
            </a:r>
            <a:r>
              <a:rPr lang="fr-FR" sz="1200" b="0" kern="1200" dirty="0">
                <a:solidFill>
                  <a:schemeClr val="tx1"/>
                </a:solidFill>
                <a:effectLst/>
                <a:latin typeface="+mn-lt"/>
                <a:ea typeface="+mn-ea"/>
                <a:cs typeface="+mn-cs"/>
              </a:rPr>
              <a:t>Action </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Humectante</a:t>
            </a:r>
            <a:r>
              <a:rPr lang="fr-FR" sz="1200" kern="1200" dirty="0">
                <a:solidFill>
                  <a:schemeClr val="tx1"/>
                </a:solidFill>
                <a:effectLst/>
                <a:latin typeface="+mn-lt"/>
                <a:ea typeface="+mn-ea"/>
                <a:cs typeface="+mn-cs"/>
              </a:rPr>
              <a:t> et hydratante, elle réduit la vitesse d’évaporation de l’eau à la surface de la peau, assouplit,  adoucit et atténue les rugosités.</a:t>
            </a:r>
            <a:endParaRPr lang="fr-FR" altLang="fr-FR" sz="1200" b="1" dirty="0">
              <a:latin typeface="Optima" pitchFamily="34" charset="0"/>
            </a:endParaRPr>
          </a:p>
          <a:p>
            <a:pPr defTabSz="1041400">
              <a:spcBef>
                <a:spcPct val="0"/>
              </a:spcBef>
            </a:pPr>
            <a:r>
              <a:rPr lang="fr-FR" altLang="fr-FR" sz="1200" b="1" dirty="0">
                <a:latin typeface="Optima" pitchFamily="34" charset="0"/>
              </a:rPr>
              <a:t>SERINE:</a:t>
            </a:r>
            <a:r>
              <a:rPr lang="fr-FR" altLang="fr-FR" sz="1200" dirty="0">
                <a:latin typeface="Optima" pitchFamily="34" charset="0"/>
              </a:rPr>
              <a:t> acide aminé qui fait partie du Natural </a:t>
            </a:r>
            <a:r>
              <a:rPr lang="fr-FR" altLang="fr-FR" sz="1200" dirty="0" err="1">
                <a:latin typeface="Optima" pitchFamily="34" charset="0"/>
              </a:rPr>
              <a:t>Moisturizing</a:t>
            </a:r>
            <a:r>
              <a:rPr lang="fr-FR" altLang="fr-FR" sz="1200" dirty="0">
                <a:latin typeface="Optima" pitchFamily="34" charset="0"/>
              </a:rPr>
              <a:t> Factor (NMF) qui est le facteur d'humidification maintenant l'hydratation normale de la peau</a:t>
            </a:r>
          </a:p>
          <a:p>
            <a:pPr marL="0" marR="0" lvl="0" indent="0" algn="l" defTabSz="1041400" rtl="0" eaLnBrk="1" fontAlgn="auto" latinLnBrk="0" hangingPunct="1">
              <a:lnSpc>
                <a:spcPct val="100000"/>
              </a:lnSpc>
              <a:spcBef>
                <a:spcPct val="0"/>
              </a:spcBef>
              <a:spcAft>
                <a:spcPts val="0"/>
              </a:spcAft>
              <a:buClrTx/>
              <a:buSzTx/>
              <a:buFontTx/>
              <a:buNone/>
              <a:tabLst/>
              <a:defRPr/>
            </a:pPr>
            <a:r>
              <a:rPr lang="fr-FR" altLang="fr-FR" sz="1200" b="1" dirty="0">
                <a:latin typeface="Optima" pitchFamily="34" charset="0"/>
              </a:rPr>
              <a:t>PCA: </a:t>
            </a:r>
            <a:r>
              <a:rPr lang="fr-FR" altLang="fr-FR" sz="1200" dirty="0">
                <a:latin typeface="Optima" pitchFamily="34" charset="0"/>
              </a:rPr>
              <a:t>PYRROLIDONE CARBOXYLIC ACID</a:t>
            </a:r>
            <a:r>
              <a:rPr lang="fr-FR" altLang="fr-FR" sz="1200" baseline="0" dirty="0">
                <a:latin typeface="Optima" pitchFamily="34" charset="0"/>
              </a:rPr>
              <a:t> = </a:t>
            </a:r>
            <a:r>
              <a:rPr lang="fr-FR" altLang="fr-FR" sz="1200" b="1" dirty="0">
                <a:latin typeface="Optima" pitchFamily="34" charset="0"/>
              </a:rPr>
              <a:t>Entre dans la composition du NMF, hygroscopique &gt; maintient l’eau</a:t>
            </a:r>
            <a:r>
              <a:rPr lang="fr-FR" altLang="fr-FR" sz="1200" b="1" baseline="0" dirty="0">
                <a:latin typeface="Optima" pitchFamily="34" charset="0"/>
              </a:rPr>
              <a:t> dans la peau</a:t>
            </a:r>
            <a:endParaRPr lang="fr-FR" altLang="fr-FR" sz="1200" b="1" dirty="0">
              <a:latin typeface="Optima" pitchFamily="34" charset="0"/>
            </a:endParaRPr>
          </a:p>
          <a:p>
            <a:pPr defTabSz="1041400">
              <a:spcBef>
                <a:spcPct val="0"/>
              </a:spcBef>
            </a:pPr>
            <a:r>
              <a:rPr lang="fr-FR" altLang="fr-FR" sz="1200" dirty="0">
                <a:latin typeface="Optima" pitchFamily="34" charset="0"/>
              </a:rPr>
              <a:t>Origine: Betterave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a:latin typeface="Optima" pitchFamily="34" charset="0"/>
              </a:rPr>
              <a:t>POLYSACCHARIDE :</a:t>
            </a:r>
            <a:r>
              <a:rPr lang="fr-FR" altLang="fr-FR" sz="1200" b="1" baseline="0" dirty="0">
                <a:latin typeface="Optima" pitchFamily="34" charset="0"/>
              </a:rPr>
              <a:t> </a:t>
            </a:r>
            <a:r>
              <a:rPr lang="fr-FR" altLang="fr-FR" sz="1200" dirty="0">
                <a:latin typeface="Optima" pitchFamily="34" charset="0"/>
              </a:rPr>
              <a:t>Pouvoir hydratant immédiat et prolongé, apporte un toucher soyeux</a:t>
            </a:r>
            <a:endParaRPr lang="fr-FR" altLang="fr-FR" sz="1200" b="1" baseline="0" dirty="0">
              <a:latin typeface="Optima" pitchFamily="34" charset="0"/>
            </a:endParaRPr>
          </a:p>
          <a:p>
            <a:r>
              <a:rPr lang="fr-FR" sz="1200" b="0" kern="1200" baseline="0" dirty="0">
                <a:solidFill>
                  <a:schemeClr val="tx1"/>
                </a:solidFill>
                <a:effectLst/>
                <a:latin typeface="Optima" pitchFamily="34" charset="0"/>
                <a:ea typeface="+mn-ea"/>
                <a:cs typeface="+mn-cs"/>
              </a:rPr>
              <a:t>O</a:t>
            </a:r>
            <a:r>
              <a:rPr lang="fr-FR" sz="1200" b="0" kern="1200" dirty="0">
                <a:solidFill>
                  <a:schemeClr val="tx1"/>
                </a:solidFill>
                <a:effectLst/>
                <a:latin typeface="+mn-lt"/>
                <a:ea typeface="+mn-ea"/>
                <a:cs typeface="+mn-cs"/>
              </a:rPr>
              <a:t>rigine : </a:t>
            </a:r>
            <a:r>
              <a:rPr lang="fr-FR" sz="1200" kern="1200" dirty="0">
                <a:solidFill>
                  <a:schemeClr val="tx1"/>
                </a:solidFill>
                <a:effectLst/>
                <a:latin typeface="+mn-lt"/>
                <a:ea typeface="+mn-ea"/>
                <a:cs typeface="+mn-cs"/>
              </a:rPr>
              <a:t>biotechnologie  </a:t>
            </a:r>
          </a:p>
          <a:p>
            <a:r>
              <a:rPr lang="fr-FR" sz="1200" b="0" kern="1200" dirty="0">
                <a:solidFill>
                  <a:schemeClr val="tx1"/>
                </a:solidFill>
                <a:effectLst/>
                <a:latin typeface="+mn-lt"/>
                <a:ea typeface="+mn-ea"/>
                <a:cs typeface="+mn-cs"/>
              </a:rPr>
              <a:t>Composition : </a:t>
            </a:r>
            <a:r>
              <a:rPr lang="fr-FR" sz="1200" kern="1200" dirty="0">
                <a:solidFill>
                  <a:schemeClr val="tx1"/>
                </a:solidFill>
                <a:effectLst/>
                <a:latin typeface="+mn-lt"/>
                <a:ea typeface="+mn-ea"/>
                <a:cs typeface="+mn-cs"/>
              </a:rPr>
              <a:t>polysaccharide (sucre complexe composé de plusieurs molécules de sucres simples) obtenu par fermentation naturelle bactérienne dont les substrats sont du sorbitol de maïs et peptone de soja. </a:t>
            </a:r>
          </a:p>
          <a:p>
            <a:pPr defTabSz="1041400">
              <a:spcBef>
                <a:spcPct val="0"/>
              </a:spcBef>
            </a:pPr>
            <a:endParaRPr lang="fr-FR" altLang="fr-FR" sz="1200" dirty="0">
              <a:latin typeface="Optima" pitchFamily="34" charset="0"/>
            </a:endParaRPr>
          </a:p>
          <a:p>
            <a:pPr defTabSz="1041400">
              <a:spcBef>
                <a:spcPct val="50000"/>
              </a:spcBef>
            </a:pPr>
            <a:r>
              <a:rPr lang="fr-FR" altLang="fr-FR" sz="1200" b="1" dirty="0">
                <a:latin typeface="Optima" pitchFamily="34" charset="0"/>
              </a:rPr>
              <a:t>EXTRAIT DE LEVURE: </a:t>
            </a:r>
            <a:r>
              <a:rPr lang="fr-FR" altLang="fr-FR" sz="1200" dirty="0">
                <a:latin typeface="Optima" pitchFamily="34" charset="0"/>
              </a:rPr>
              <a:t>favorise la formation d'un ciment lipidique</a:t>
            </a:r>
          </a:p>
          <a:p>
            <a:pPr defTabSz="1041400"/>
            <a:r>
              <a:rPr lang="fr-FR" altLang="fr-FR" sz="1200" b="1" dirty="0">
                <a:latin typeface="Optima" pitchFamily="34" charset="0"/>
              </a:rPr>
              <a:t>SILICIUM: reconstitue</a:t>
            </a:r>
            <a:r>
              <a:rPr lang="fr-FR" altLang="fr-FR" sz="1200" b="1" baseline="0" dirty="0">
                <a:latin typeface="Optima" pitchFamily="34" charset="0"/>
              </a:rPr>
              <a:t> les réserves en eau de la peau. </a:t>
            </a:r>
            <a:r>
              <a:rPr lang="fr-FR" altLang="fr-FR" sz="1200" dirty="0">
                <a:latin typeface="Optima" pitchFamily="34" charset="0"/>
              </a:rPr>
              <a:t>Présent dans de nombreux aliments. Il induit ou régule la multiplication des fibroblastes. </a:t>
            </a:r>
          </a:p>
          <a:p>
            <a:pPr defTabSz="1041400">
              <a:spcBef>
                <a:spcPct val="0"/>
              </a:spcBef>
            </a:pPr>
            <a:r>
              <a:rPr lang="fr-FR" altLang="fr-FR" sz="1200" dirty="0">
                <a:latin typeface="Optima" pitchFamily="34" charset="0"/>
              </a:rPr>
              <a:t>Il a été observé que le silicium est</a:t>
            </a:r>
            <a:r>
              <a:rPr lang="fr-FR" altLang="fr-FR" sz="1200" b="1" dirty="0">
                <a:latin typeface="Optima" pitchFamily="34" charset="0"/>
              </a:rPr>
              <a:t> indispensable pour la synthèse des fibres de collagène et d'élastine</a:t>
            </a:r>
            <a:r>
              <a:rPr lang="fr-FR" altLang="fr-FR" sz="1200" dirty="0">
                <a:latin typeface="Optima" pitchFamily="34" charset="0"/>
              </a:rPr>
              <a:t>. Le déficit en silicium organique à partir de la quarantaine provoque un dessèchement important de la peau et l'apparition des rides. </a:t>
            </a:r>
            <a:br>
              <a:rPr lang="fr-FR" altLang="fr-FR" sz="1200" dirty="0">
                <a:latin typeface="Optima" pitchFamily="34" charset="0"/>
              </a:rPr>
            </a:br>
            <a:r>
              <a:rPr lang="fr-FR" altLang="fr-FR" sz="1200" dirty="0">
                <a:latin typeface="Optima" pitchFamily="34" charset="0"/>
              </a:rPr>
              <a:t>Les </a:t>
            </a:r>
            <a:r>
              <a:rPr lang="fr-FR" altLang="fr-FR" sz="1200" dirty="0" err="1">
                <a:latin typeface="Optima" pitchFamily="34" charset="0"/>
              </a:rPr>
              <a:t>derivés</a:t>
            </a:r>
            <a:r>
              <a:rPr lang="fr-FR" altLang="fr-FR" sz="1200" dirty="0">
                <a:latin typeface="Optima" pitchFamily="34" charset="0"/>
              </a:rPr>
              <a:t> organiques silicés (</a:t>
            </a:r>
            <a:r>
              <a:rPr lang="fr-FR" altLang="fr-FR" sz="1200" dirty="0" err="1">
                <a:latin typeface="Optima" pitchFamily="34" charset="0"/>
              </a:rPr>
              <a:t>silanols</a:t>
            </a:r>
            <a:r>
              <a:rPr lang="fr-FR" altLang="fr-FR" sz="1200" dirty="0">
                <a:latin typeface="Optima" pitchFamily="34" charset="0"/>
              </a:rPr>
              <a:t>) sont donc indiqués pour agir sur les rides, les vergetures et pour améliorer l’élasticité de la peau.</a:t>
            </a:r>
            <a:endParaRPr lang="fr-FR" altLang="fr-FR" sz="1200" b="1" dirty="0">
              <a:latin typeface="Optima" pitchFamily="34" charset="0"/>
            </a:endParaRPr>
          </a:p>
          <a:p>
            <a:pPr defTabSz="1041400">
              <a:spcBef>
                <a:spcPct val="0"/>
              </a:spcBef>
            </a:pPr>
            <a:endParaRPr lang="fr-FR" altLang="fr-FR" sz="1200" dirty="0">
              <a:latin typeface="Optima" pitchFamily="34" charset="0"/>
            </a:endParaRP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r>
              <a:rPr lang="fr-FR" sz="1200" i="0" u="sng" kern="1200" dirty="0">
                <a:solidFill>
                  <a:schemeClr val="tx1"/>
                </a:solidFill>
                <a:effectLst/>
                <a:latin typeface="+mn-lt"/>
                <a:ea typeface="+mn-ea"/>
                <a:cs typeface="+mn-cs"/>
              </a:rPr>
              <a:t>Utilisation à domicile </a:t>
            </a:r>
          </a:p>
          <a:p>
            <a:r>
              <a:rPr lang="fr-FR" sz="1200" b="0" i="0" u="none" strike="noStrike" kern="1200" dirty="0">
                <a:solidFill>
                  <a:schemeClr val="tx1"/>
                </a:solidFill>
                <a:effectLst/>
                <a:latin typeface="+mn-lt"/>
                <a:ea typeface="+mn-ea"/>
                <a:cs typeface="+mn-cs"/>
              </a:rPr>
              <a:t>Matin et/ou soir après le nettoyage/démaquillage et la brumisation de Lotion </a:t>
            </a:r>
            <a:r>
              <a:rPr lang="fr-FR" sz="1200" b="0" i="0" u="none" strike="noStrike" kern="1200" dirty="0" err="1">
                <a:solidFill>
                  <a:schemeClr val="tx1"/>
                </a:solidFill>
                <a:effectLst/>
                <a:latin typeface="+mn-lt"/>
                <a:ea typeface="+mn-ea"/>
                <a:cs typeface="+mn-cs"/>
              </a:rPr>
              <a:t>Yon-Ka</a:t>
            </a:r>
            <a:r>
              <a:rPr lang="fr-FR" sz="1200" b="0" i="0" u="none" strike="noStrike" kern="1200" dirty="0">
                <a:solidFill>
                  <a:schemeClr val="tx1"/>
                </a:solidFill>
                <a:effectLst/>
                <a:latin typeface="+mn-lt"/>
                <a:ea typeface="+mn-ea"/>
                <a:cs typeface="+mn-cs"/>
              </a:rPr>
              <a:t> adaptée, appliquez 2 à 3 pompes de sérum sur le visage, le cou et le décolleté. Faites pénétrer le sérum par de légers effleurages. Superposez ensuite votre soin complémentaire : Hydra N°1 Fluide hydratant matifiant pour peaux normales à grasses </a:t>
            </a:r>
            <a:r>
              <a:rPr lang="fr-FR" sz="1200" b="0" i="0" u="none" strike="noStrike" kern="1200" baseline="0" dirty="0">
                <a:solidFill>
                  <a:schemeClr val="tx1"/>
                </a:solidFill>
                <a:effectLst/>
                <a:latin typeface="+mn-lt"/>
                <a:ea typeface="+mn-ea"/>
                <a:cs typeface="+mn-cs"/>
              </a:rPr>
              <a:t>ou </a:t>
            </a:r>
            <a:r>
              <a:rPr lang="fr-FR" sz="1200" b="0" i="0" u="none" strike="noStrike" kern="1200" dirty="0">
                <a:solidFill>
                  <a:schemeClr val="tx1"/>
                </a:solidFill>
                <a:effectLst/>
                <a:latin typeface="+mn-lt"/>
                <a:ea typeface="+mn-ea"/>
                <a:cs typeface="+mn-cs"/>
              </a:rPr>
              <a:t>Hydra N°1 Crème hydratant réparatrice pour peaux sèches</a:t>
            </a:r>
          </a:p>
          <a:p>
            <a:endParaRPr lang="fr-FR" sz="120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sng" kern="1200" dirty="0">
                <a:solidFill>
                  <a:schemeClr val="tx1"/>
                </a:solidFill>
                <a:effectLst/>
                <a:latin typeface="+mn-lt"/>
                <a:ea typeface="+mn-ea"/>
                <a:cs typeface="+mn-cs"/>
              </a:rPr>
              <a:t>Utilisation en salle de soin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b="0" i="0" u="none" strike="noStrike" kern="1200" dirty="0">
                <a:solidFill>
                  <a:schemeClr val="tx1"/>
                </a:solidFill>
                <a:effectLst/>
                <a:latin typeface="+mn-lt"/>
                <a:ea typeface="+mn-ea"/>
                <a:cs typeface="+mn-cs"/>
              </a:rPr>
              <a:t>Massage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b="0" i="0" u="none" strike="noStrike" kern="1200" dirty="0">
                <a:solidFill>
                  <a:schemeClr val="tx1"/>
                </a:solidFill>
                <a:effectLst/>
                <a:latin typeface="+mn-lt"/>
                <a:ea typeface="+mn-ea"/>
                <a:cs typeface="+mn-cs"/>
              </a:rPr>
              <a:t>Fin de soin</a:t>
            </a:r>
            <a:endParaRPr lang="fr-FR" dirty="0"/>
          </a:p>
          <a:p>
            <a:endParaRPr lang="fr-FR" sz="1200" i="0" u="sng"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A328DE2C-BD44-41F6-8579-19BB7D894649}" type="slidenum">
              <a:rPr lang="fr-FR" smtClean="0"/>
              <a:t>17</a:t>
            </a:fld>
            <a:endParaRPr lang="fr-FR"/>
          </a:p>
        </p:txBody>
      </p:sp>
    </p:spTree>
    <p:extLst>
      <p:ext uri="{BB962C8B-B14F-4D97-AF65-F5344CB8AC3E}">
        <p14:creationId xmlns:p14="http://schemas.microsoft.com/office/powerpoint/2010/main" val="3718289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kern="1200" baseline="0" dirty="0">
                <a:solidFill>
                  <a:schemeClr val="tx1"/>
                </a:solidFill>
                <a:effectLst/>
                <a:latin typeface="+mn-lt"/>
                <a:ea typeface="+mn-ea"/>
                <a:cs typeface="+mn-cs"/>
              </a:rPr>
              <a:t>HYDRA N1 FLUIDE : Le fluide ultra hydratant et matifiant (88% ION) </a:t>
            </a: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Descriptif</a:t>
            </a:r>
          </a:p>
          <a:p>
            <a:pPr defTabSz="812770"/>
            <a:r>
              <a:rPr lang="fr-FR" sz="1200" dirty="0">
                <a:solidFill>
                  <a:srgbClr val="3E3E3E"/>
                </a:solidFill>
                <a:latin typeface="Roboto" panose="020B0604020202020204" charset="0"/>
                <a:ea typeface="Roboto" panose="020B0604020202020204" charset="0"/>
              </a:rPr>
              <a:t>Fluide matifiant non-gras et vite absorbé </a:t>
            </a:r>
          </a:p>
          <a:p>
            <a:pPr defTabSz="812770"/>
            <a:r>
              <a:rPr lang="fr-FR" sz="1200" dirty="0">
                <a:solidFill>
                  <a:srgbClr val="3E3E3E"/>
                </a:solidFill>
                <a:latin typeface="Roboto" panose="020B0604020202020204" charset="0"/>
                <a:ea typeface="Roboto" panose="020B0604020202020204" charset="0"/>
              </a:rPr>
              <a:t>Ressource les peaux normales à grasses</a:t>
            </a:r>
          </a:p>
          <a:p>
            <a:pPr defTabSz="812770"/>
            <a:r>
              <a:rPr lang="fr-FR" sz="1200" dirty="0">
                <a:solidFill>
                  <a:srgbClr val="3E3E3E"/>
                </a:solidFill>
                <a:latin typeface="Roboto" panose="020B0604020202020204" charset="0"/>
                <a:ea typeface="Roboto" panose="020B0604020202020204" charset="0"/>
              </a:rPr>
              <a:t>Peaux souples, douces, éclatantes et rebondie</a:t>
            </a:r>
          </a:p>
          <a:p>
            <a:pPr defTabSz="812770"/>
            <a:endParaRPr lang="fr-FR" sz="1200" dirty="0">
              <a:solidFill>
                <a:srgbClr val="3E3E3E"/>
              </a:solidFill>
              <a:latin typeface="Roboto" panose="020B0604020202020204" charset="0"/>
              <a:ea typeface="Roboto" panose="020B0604020202020204" charset="0"/>
            </a:endParaRPr>
          </a:p>
          <a:p>
            <a:pPr lvl="0"/>
            <a:r>
              <a:rPr lang="fr-FR" sz="1600" u="sng" dirty="0">
                <a:solidFill>
                  <a:srgbClr val="3E3E3E"/>
                </a:solidFill>
                <a:latin typeface="Roboto" panose="02000000000000000000" pitchFamily="2" charset="0"/>
                <a:ea typeface="Roboto" panose="02000000000000000000" pitchFamily="2" charset="0"/>
              </a:rPr>
              <a:t>Résultats</a:t>
            </a:r>
          </a:p>
          <a:p>
            <a:pPr lvl="0"/>
            <a:r>
              <a:rPr lang="fr-FR" sz="1600" dirty="0">
                <a:solidFill>
                  <a:srgbClr val="3E3E3E"/>
                </a:solidFill>
                <a:latin typeface="Roboto" panose="02000000000000000000" pitchFamily="2" charset="0"/>
                <a:ea typeface="Roboto" panose="02000000000000000000" pitchFamily="2" charset="0"/>
              </a:rPr>
              <a:t>Hydratation intense et longue durée </a:t>
            </a:r>
            <a:endParaRPr lang="fr-FR" sz="1600" cap="small" dirty="0">
              <a:solidFill>
                <a:srgbClr val="3E3E3E"/>
              </a:solidFill>
              <a:latin typeface="Roboto" panose="02000000000000000000" pitchFamily="2" charset="0"/>
              <a:ea typeface="Roboto" panose="02000000000000000000" pitchFamily="2" charset="0"/>
            </a:endParaRPr>
          </a:p>
          <a:p>
            <a:pPr marL="171450" lvl="0" indent="-171450">
              <a:buFont typeface="Wingdings" panose="05000000000000000000" pitchFamily="2" charset="2"/>
              <a:buChar char="Ø"/>
            </a:pPr>
            <a:r>
              <a:rPr lang="fr-FR" sz="1200" i="1" dirty="0">
                <a:solidFill>
                  <a:srgbClr val="3E3E3E"/>
                </a:solidFill>
                <a:latin typeface="Roboto" panose="02000000000000000000" pitchFamily="2" charset="0"/>
                <a:ea typeface="Roboto" panose="02000000000000000000" pitchFamily="2" charset="0"/>
              </a:rPr>
              <a:t> +110% immédiatement </a:t>
            </a:r>
          </a:p>
          <a:p>
            <a:pPr marL="171450" lvl="0" indent="-171450">
              <a:buFont typeface="Wingdings" panose="05000000000000000000" pitchFamily="2" charset="2"/>
              <a:buChar char="Ø"/>
            </a:pPr>
            <a:r>
              <a:rPr lang="fr-FR" sz="1200" i="1" dirty="0">
                <a:solidFill>
                  <a:srgbClr val="3E3E3E"/>
                </a:solidFill>
                <a:latin typeface="Roboto" panose="02000000000000000000" pitchFamily="2" charset="0"/>
                <a:ea typeface="Roboto" panose="02000000000000000000" pitchFamily="2" charset="0"/>
              </a:rPr>
              <a:t> +59% après 8h </a:t>
            </a:r>
            <a:endParaRPr lang="fr-FR" sz="1200" dirty="0">
              <a:solidFill>
                <a:srgbClr val="3E3E3E"/>
              </a:solidFill>
              <a:latin typeface="Roboto" panose="02000000000000000000" pitchFamily="2" charset="0"/>
              <a:ea typeface="Roboto" panose="02000000000000000000" pitchFamily="2" charset="0"/>
            </a:endParaRPr>
          </a:p>
          <a:p>
            <a:pPr defTabSz="812770"/>
            <a:endParaRPr lang="fr-FR" sz="1200" dirty="0">
              <a:solidFill>
                <a:srgbClr val="3E3E3E"/>
              </a:solidFill>
              <a:latin typeface="Roboto" panose="020B0604020202020204" charset="0"/>
              <a:ea typeface="Roboto" panose="020B0604020202020204" charset="0"/>
            </a:endParaRPr>
          </a:p>
          <a:p>
            <a:r>
              <a:rPr lang="fr-FR" sz="1200" b="0" i="0" u="sng" kern="1200" dirty="0">
                <a:solidFill>
                  <a:schemeClr val="tx1"/>
                </a:solidFill>
                <a:effectLst/>
                <a:latin typeface="+mn-lt"/>
                <a:ea typeface="+mn-ea"/>
                <a:cs typeface="+mn-cs"/>
              </a:rPr>
              <a:t>Les + produits</a:t>
            </a:r>
          </a:p>
          <a:p>
            <a:pPr defTabSz="812770"/>
            <a:r>
              <a:rPr lang="fr-FR" sz="1200" dirty="0">
                <a:solidFill>
                  <a:srgbClr val="3E3E3E"/>
                </a:solidFill>
                <a:latin typeface="Roboto" panose="020B0604020202020204" charset="0"/>
                <a:ea typeface="Roboto" panose="020B0604020202020204" charset="0"/>
              </a:rPr>
              <a:t>Texture gel-crème vite absorbée</a:t>
            </a:r>
          </a:p>
          <a:p>
            <a:pPr defTabSz="812770"/>
            <a:r>
              <a:rPr lang="fr-FR" sz="1200" dirty="0">
                <a:solidFill>
                  <a:srgbClr val="3E3E3E"/>
                </a:solidFill>
                <a:latin typeface="Roboto" panose="020B0604020202020204" charset="0"/>
                <a:ea typeface="Roboto" panose="020B0604020202020204" charset="0"/>
              </a:rPr>
              <a:t>Effet matifiant</a:t>
            </a:r>
            <a:r>
              <a:rPr lang="fr-FR" sz="1200" baseline="0" dirty="0">
                <a:solidFill>
                  <a:srgbClr val="3E3E3E"/>
                </a:solidFill>
                <a:latin typeface="Roboto" panose="020B0604020202020204" charset="0"/>
                <a:ea typeface="Roboto" panose="020B0604020202020204" charset="0"/>
              </a:rPr>
              <a:t> sur la zone T </a:t>
            </a:r>
            <a:endParaRPr lang="fr-FR" sz="1200" dirty="0">
              <a:solidFill>
                <a:srgbClr val="3E3E3E"/>
              </a:solidFill>
              <a:latin typeface="Roboto" panose="020B0604020202020204" charset="0"/>
              <a:ea typeface="Roboto" panose="020B0604020202020204" charset="0"/>
            </a:endParaRPr>
          </a:p>
          <a:p>
            <a:pPr defTabSz="812770"/>
            <a:r>
              <a:rPr lang="fr-FR" sz="1200" dirty="0">
                <a:solidFill>
                  <a:srgbClr val="3E3E3E"/>
                </a:solidFill>
                <a:latin typeface="Roboto" panose="020B0604020202020204" charset="0"/>
                <a:ea typeface="Roboto" panose="020B0604020202020204" charset="0"/>
              </a:rPr>
              <a:t>Parfum naturel de rose, jasmin et camomille</a:t>
            </a:r>
          </a:p>
          <a:p>
            <a:endParaRPr lang="fr-FR" dirty="0"/>
          </a:p>
          <a:p>
            <a:r>
              <a:rPr lang="fr-FR" sz="1200" i="0" u="sng" kern="1200" dirty="0">
                <a:solidFill>
                  <a:schemeClr val="tx1"/>
                </a:solidFill>
                <a:effectLst/>
                <a:latin typeface="+mn-lt"/>
                <a:ea typeface="+mn-ea"/>
                <a:cs typeface="+mn-cs"/>
              </a:rPr>
              <a:t>Pour qui </a:t>
            </a:r>
            <a:r>
              <a:rPr lang="fr-FR" sz="1200" i="0" u="sng" kern="1200" baseline="0" dirty="0">
                <a:solidFill>
                  <a:schemeClr val="tx1"/>
                </a:solidFill>
                <a:effectLst/>
                <a:latin typeface="+mn-lt"/>
                <a:ea typeface="+mn-ea"/>
                <a:cs typeface="+mn-cs"/>
              </a:rPr>
              <a:t>?</a:t>
            </a:r>
          </a:p>
          <a:p>
            <a:endParaRPr lang="fr-FR" sz="1200" dirty="0">
              <a:solidFill>
                <a:prstClr val="black"/>
              </a:solidFill>
              <a:latin typeface="Century Gothic" panose="020B0502020202020204" pitchFamily="34" charset="0"/>
            </a:endParaRPr>
          </a:p>
          <a:p>
            <a:r>
              <a:rPr lang="fr-FR" sz="1200" dirty="0">
                <a:solidFill>
                  <a:prstClr val="black"/>
                </a:solidFill>
                <a:latin typeface="Century Gothic" panose="020B0502020202020204" pitchFamily="34" charset="0"/>
              </a:rPr>
              <a:t>« Ma peau est inconfortable et tiraille sur les joues mais j’ai tendance à briller sur le front »</a:t>
            </a:r>
          </a:p>
          <a:p>
            <a:r>
              <a:rPr lang="fr-FR" sz="1200" dirty="0">
                <a:solidFill>
                  <a:prstClr val="black"/>
                </a:solidFill>
                <a:latin typeface="Century Gothic" panose="020B0502020202020204" pitchFamily="34" charset="0"/>
              </a:rPr>
              <a:t>« Je reviens du soleil ma peau est légèrement déshydratées »</a:t>
            </a:r>
          </a:p>
          <a:p>
            <a:endParaRPr lang="fr-FR" sz="1200" dirty="0">
              <a:solidFill>
                <a:prstClr val="black"/>
              </a:solidFill>
              <a:latin typeface="Century Gothic" panose="020B0502020202020204" pitchFamily="34" charset="0"/>
            </a:endParaRPr>
          </a:p>
          <a:p>
            <a:r>
              <a:rPr lang="fr-FR" sz="1200" b="0" i="0" u="sng" strike="noStrike" kern="1200" dirty="0">
                <a:solidFill>
                  <a:schemeClr val="tx1"/>
                </a:solidFill>
                <a:effectLst/>
                <a:latin typeface="+mn-lt"/>
                <a:ea typeface="+mn-ea"/>
                <a:cs typeface="+mn-cs"/>
              </a:rPr>
              <a:t>Tips</a:t>
            </a:r>
          </a:p>
          <a:p>
            <a:r>
              <a:rPr lang="fr-FR" sz="1200" b="0" i="0" u="none" strike="noStrike" kern="1200" dirty="0">
                <a:solidFill>
                  <a:schemeClr val="tx1"/>
                </a:solidFill>
                <a:effectLst/>
                <a:latin typeface="+mn-lt"/>
                <a:ea typeface="+mn-ea"/>
                <a:cs typeface="+mn-cs"/>
              </a:rPr>
              <a:t> </a:t>
            </a:r>
            <a:endParaRPr lang="fr-FR" sz="1200" dirty="0">
              <a:solidFill>
                <a:prstClr val="black"/>
              </a:solidFill>
              <a:latin typeface="Century Gothic" panose="020B0502020202020204" pitchFamily="34" charset="0"/>
            </a:endParaRPr>
          </a:p>
          <a:p>
            <a:pPr algn="just">
              <a:defRPr/>
            </a:pPr>
            <a:r>
              <a:rPr lang="fr-FR" dirty="0">
                <a:solidFill>
                  <a:srgbClr val="3E3E3E"/>
                </a:solidFill>
                <a:latin typeface="Roboto" panose="02000000000000000000" pitchFamily="2" charset="0"/>
                <a:ea typeface="Roboto" panose="02000000000000000000" pitchFamily="2" charset="0"/>
              </a:rPr>
              <a:t>▪ Idéal pour les peaux grasses ou mixtes déshydratées.</a:t>
            </a:r>
          </a:p>
          <a:p>
            <a:pPr algn="just">
              <a:defRPr/>
            </a:pPr>
            <a:r>
              <a:rPr lang="fr-FR" dirty="0">
                <a:solidFill>
                  <a:srgbClr val="3E3E3E"/>
                </a:solidFill>
                <a:latin typeface="Roboto" panose="02000000000000000000" pitchFamily="2" charset="0"/>
                <a:ea typeface="Roboto" panose="02000000000000000000" pitchFamily="2" charset="0"/>
              </a:rPr>
              <a:t>▪ Texture légère parfaite pour l’été.</a:t>
            </a:r>
          </a:p>
          <a:p>
            <a:pPr algn="just">
              <a:defRPr/>
            </a:pPr>
            <a:r>
              <a:rPr lang="fr-FR" dirty="0">
                <a:solidFill>
                  <a:srgbClr val="3E3E3E"/>
                </a:solidFill>
                <a:latin typeface="Roboto" panose="02000000000000000000" pitchFamily="2" charset="0"/>
                <a:ea typeface="Roboto" panose="02000000000000000000" pitchFamily="2" charset="0"/>
              </a:rPr>
              <a:t>▪ </a:t>
            </a:r>
            <a:r>
              <a:rPr lang="fr-FR" sz="1200" b="0" i="0" u="none" strike="noStrike" kern="1200" dirty="0">
                <a:solidFill>
                  <a:schemeClr val="tx1"/>
                </a:solidFill>
                <a:effectLst/>
                <a:latin typeface="+mn-lt"/>
                <a:ea typeface="+mn-ea"/>
                <a:cs typeface="+mn-cs"/>
              </a:rPr>
              <a:t>Le soir, une à trois fois par semaine, optimiser la routine avec Hydra N°1 Masque, à laisser agir toute la nuit</a:t>
            </a:r>
          </a:p>
          <a:p>
            <a:pPr algn="just">
              <a:defRPr/>
            </a:pPr>
            <a:r>
              <a:rPr lang="fr-FR" dirty="0">
                <a:solidFill>
                  <a:srgbClr val="3E3E3E"/>
                </a:solidFill>
                <a:latin typeface="Roboto" panose="02000000000000000000" pitchFamily="2" charset="0"/>
                <a:ea typeface="Roboto" panose="02000000000000000000" pitchFamily="2" charset="0"/>
              </a:rPr>
              <a:t>▪ Pour maximiser les résultats, combiner avec un</a:t>
            </a:r>
            <a:r>
              <a:rPr lang="fr-FR" cap="small" dirty="0">
                <a:solidFill>
                  <a:srgbClr val="3E3E3E"/>
                </a:solidFill>
                <a:latin typeface="Roboto" panose="02000000000000000000" pitchFamily="2" charset="0"/>
                <a:ea typeface="Roboto" panose="02000000000000000000" pitchFamily="2" charset="0"/>
              </a:rPr>
              <a:t> Sérum </a:t>
            </a:r>
            <a:r>
              <a:rPr lang="fr-FR" dirty="0">
                <a:solidFill>
                  <a:srgbClr val="3E3E3E"/>
                </a:solidFill>
                <a:latin typeface="Roboto" panose="02000000000000000000" pitchFamily="2" charset="0"/>
                <a:ea typeface="Roboto" panose="02000000000000000000" pitchFamily="2" charset="0"/>
              </a:rPr>
              <a:t>ou un </a:t>
            </a:r>
            <a:r>
              <a:rPr lang="fr-FR" cap="small" dirty="0">
                <a:solidFill>
                  <a:srgbClr val="3E3E3E"/>
                </a:solidFill>
                <a:latin typeface="Roboto" panose="02000000000000000000" pitchFamily="2" charset="0"/>
                <a:ea typeface="Roboto" panose="02000000000000000000" pitchFamily="2" charset="0"/>
              </a:rPr>
              <a:t>Booster</a:t>
            </a:r>
          </a:p>
          <a:p>
            <a:endParaRPr lang="fr-FR" sz="1200" dirty="0">
              <a:solidFill>
                <a:prstClr val="black"/>
              </a:solidFill>
              <a:latin typeface="Century Gothic" panose="020B0502020202020204" pitchFamily="34" charset="0"/>
            </a:endParaRP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rPr>
              <a:t>Complexe hydratant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aloe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vera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bio &amp;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phytosqualane</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d’olive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Hydratant, renforce la fonction barrière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imperata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cylindrica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action hygroscopique = hydratation intense et longue durée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AH de BPM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Bas poids moléculaire : Hydratation</a:t>
            </a:r>
            <a:r>
              <a:rPr lang="fr-FR" altLang="zh-TW" u="none" dirty="0">
                <a:latin typeface="Optima" pitchFamily="34" charset="0"/>
                <a:sym typeface="Wingdings" panose="05000000000000000000" pitchFamily="2" charset="2"/>
              </a:rPr>
              <a:t> en profondeur,</a:t>
            </a:r>
            <a:r>
              <a:rPr lang="fr-FR" altLang="zh-TW" u="none" baseline="0" dirty="0">
                <a:latin typeface="Optima" pitchFamily="34" charset="0"/>
                <a:sym typeface="Wingdings" panose="05000000000000000000" pitchFamily="2" charset="2"/>
              </a:rPr>
              <a:t> </a:t>
            </a:r>
            <a:r>
              <a:rPr lang="fr-FR" altLang="zh-TW" u="none" dirty="0">
                <a:latin typeface="Optima" pitchFamily="34" charset="0"/>
                <a:sym typeface="Wingdings" panose="05000000000000000000" pitchFamily="2" charset="2"/>
              </a:rPr>
              <a:t>renouvellement des cellules, action </a:t>
            </a:r>
            <a:r>
              <a:rPr lang="fr-FR" altLang="zh-TW" u="none" dirty="0" err="1">
                <a:latin typeface="Optima" pitchFamily="34" charset="0"/>
                <a:sym typeface="Wingdings" panose="05000000000000000000" pitchFamily="2" charset="2"/>
              </a:rPr>
              <a:t>rede</a:t>
            </a:r>
            <a:r>
              <a:rPr lang="fr-FR" altLang="zh-TW" u="none" baseline="0" dirty="0" err="1">
                <a:latin typeface="Optima" pitchFamily="34" charset="0"/>
                <a:sym typeface="Wingdings" panose="05000000000000000000" pitchFamily="2" charset="2"/>
              </a:rPr>
              <a:t>nsifiante</a:t>
            </a:r>
            <a:r>
              <a:rPr lang="fr-FR" altLang="zh-TW" u="none" baseline="0" dirty="0">
                <a:latin typeface="Optima" pitchFamily="34" charset="0"/>
                <a:sym typeface="Wingdings" panose="05000000000000000000" pitchFamily="2" charset="2"/>
              </a:rPr>
              <a:t> / </a:t>
            </a:r>
            <a:r>
              <a:rPr lang="fr-FR" altLang="zh-TW" u="none" baseline="0" dirty="0" err="1">
                <a:latin typeface="Optima" pitchFamily="34" charset="0"/>
                <a:sym typeface="Wingdings" panose="05000000000000000000" pitchFamily="2" charset="2"/>
              </a:rPr>
              <a:t>restructurante</a:t>
            </a:r>
            <a:r>
              <a:rPr lang="fr-FR" altLang="zh-TW" u="none" baseline="0" dirty="0">
                <a:latin typeface="Optima" pitchFamily="34" charset="0"/>
                <a:sym typeface="Wingdings" panose="05000000000000000000" pitchFamily="2" charset="2"/>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zh-TW" b="1" u="none" baseline="0" dirty="0">
                <a:latin typeface="Optima" pitchFamily="34" charset="0"/>
                <a:sym typeface="Wingdings" panose="05000000000000000000" pitchFamily="2" charset="2"/>
              </a:rPr>
              <a:t>AH de HPM </a:t>
            </a:r>
            <a:r>
              <a:rPr lang="fr-FR" altLang="zh-TW" u="none" baseline="0" dirty="0">
                <a:latin typeface="Optima" pitchFamily="34" charset="0"/>
                <a:sym typeface="Wingdings" panose="05000000000000000000" pitchFamily="2" charset="2"/>
              </a:rPr>
              <a:t>: </a:t>
            </a:r>
            <a:r>
              <a:rPr lang="fr-FR" altLang="zh-TW" b="0" dirty="0">
                <a:latin typeface="Optima" pitchFamily="34" charset="0"/>
                <a:sym typeface="Wingdings" panose="05000000000000000000" pitchFamily="2" charset="2"/>
              </a:rPr>
              <a:t>Haut poids Moléculaire</a:t>
            </a:r>
            <a:r>
              <a:rPr lang="fr-FR" altLang="zh-TW" b="0" baseline="0" dirty="0">
                <a:latin typeface="Optima" pitchFamily="34" charset="0"/>
                <a:sym typeface="Wingdings" panose="05000000000000000000" pitchFamily="2" charset="2"/>
              </a:rPr>
              <a:t> </a:t>
            </a:r>
            <a:r>
              <a:rPr lang="fr-FR" altLang="zh-TW" b="1" dirty="0">
                <a:latin typeface="Optima" pitchFamily="34" charset="0"/>
                <a:sym typeface="Wingdings" panose="05000000000000000000" pitchFamily="2" charset="2"/>
              </a:rPr>
              <a:t>= action en surface </a:t>
            </a:r>
          </a:p>
          <a:p>
            <a:pPr defTabSz="1041400"/>
            <a:r>
              <a:rPr lang="fr-FR" altLang="zh-TW" dirty="0">
                <a:latin typeface="Optima" pitchFamily="34" charset="0"/>
                <a:sym typeface="Wingdings" panose="05000000000000000000" pitchFamily="2" charset="2"/>
              </a:rPr>
              <a:t>forme un film hydratant et protecteur capable de maintenir un taux d’hydratation et de ralentir son évaporation sans pour autant être occlusif ou gras + effet lissant et repulpant immédiat</a:t>
            </a:r>
            <a:endParaRPr lang="fr-FR" altLang="zh-TW" u="none" baseline="0" dirty="0">
              <a:latin typeface="Optima"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Vitamines ACE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Protège les cellules, actions antioxydante, régénérante.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a:latin typeface="Optima"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200" b="1" dirty="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b="1" dirty="0">
                <a:latin typeface="Optima" pitchFamily="34" charset="0"/>
                <a:sym typeface="Wingdings" panose="05000000000000000000" pitchFamily="2" charset="2"/>
              </a:rPr>
              <a:t>SILICE</a:t>
            </a:r>
            <a:r>
              <a:rPr lang="fr-FR" altLang="fr-FR" dirty="0">
                <a:latin typeface="Optima" pitchFamily="34" charset="0"/>
                <a:sym typeface="Wingdings" panose="05000000000000000000" pitchFamily="2" charset="2"/>
              </a:rPr>
              <a:t>: (ECOCERT)</a:t>
            </a:r>
            <a:r>
              <a:rPr lang="fr-FR" altLang="fr-FR" baseline="0" dirty="0">
                <a:latin typeface="Optima" pitchFamily="34" charset="0"/>
                <a:sym typeface="Wingdings" panose="05000000000000000000" pitchFamily="2" charset="2"/>
              </a:rPr>
              <a:t> C</a:t>
            </a:r>
            <a:r>
              <a:rPr lang="fr-FR" altLang="fr-FR" dirty="0">
                <a:latin typeface="Optima" pitchFamily="34" charset="0"/>
              </a:rPr>
              <a:t>onstituée de billes sphériques poreuses -</a:t>
            </a:r>
            <a:r>
              <a:rPr lang="fr-FR" altLang="fr-FR" baseline="0" dirty="0">
                <a:latin typeface="Optima" pitchFamily="34" charset="0"/>
              </a:rPr>
              <a:t> A</a:t>
            </a:r>
            <a:r>
              <a:rPr lang="fr-FR" altLang="fr-FR" dirty="0">
                <a:latin typeface="Optima" pitchFamily="34" charset="0"/>
              </a:rPr>
              <a:t>bsorbe l’excès de sébum &amp;</a:t>
            </a:r>
            <a:r>
              <a:rPr lang="fr-FR" altLang="fr-FR" baseline="0" dirty="0">
                <a:latin typeface="Optima" pitchFamily="34" charset="0"/>
              </a:rPr>
              <a:t> </a:t>
            </a:r>
            <a:r>
              <a:rPr lang="fr-FR" altLang="fr-FR" dirty="0">
                <a:latin typeface="Optima" pitchFamily="34" charset="0"/>
              </a:rPr>
              <a:t>apporte un toucher doux et glissant </a:t>
            </a:r>
            <a:endParaRPr lang="fr-FR" altLang="fr-FR" sz="1200" b="1" dirty="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lang="fr-FR" altLang="fr-FR" sz="1200" b="1" dirty="0">
                <a:latin typeface="Optima" pitchFamily="34" charset="0"/>
              </a:rPr>
              <a:t> + </a:t>
            </a:r>
          </a:p>
          <a:p>
            <a:pPr defTabSz="1041400">
              <a:spcBef>
                <a:spcPct val="0"/>
              </a:spcBef>
            </a:pPr>
            <a:endParaRPr lang="fr-FR" altLang="fr-FR" sz="1200" b="1" dirty="0">
              <a:latin typeface="Optima" pitchFamily="34" charset="0"/>
            </a:endParaRPr>
          </a:p>
          <a:p>
            <a:pPr defTabSz="1041400">
              <a:spcBef>
                <a:spcPct val="0"/>
              </a:spcBef>
            </a:pPr>
            <a:r>
              <a:rPr lang="fr-FR" altLang="fr-FR" sz="1200" b="1" dirty="0">
                <a:latin typeface="Optima" pitchFamily="34" charset="0"/>
              </a:rPr>
              <a:t>GLYCERINE VEGETALE </a:t>
            </a:r>
            <a:r>
              <a:rPr lang="fr-FR" altLang="fr-FR" sz="1200" b="0" dirty="0">
                <a:latin typeface="Optima" pitchFamily="34" charset="0"/>
              </a:rPr>
              <a:t>(ingrédient ECOCERT, provient du colza</a:t>
            </a:r>
            <a:r>
              <a:rPr lang="fr-FR" altLang="fr-FR" sz="1200" b="0" baseline="0" dirty="0">
                <a:latin typeface="Optima" pitchFamily="34" charset="0"/>
              </a:rPr>
              <a:t> européen) </a:t>
            </a:r>
            <a:r>
              <a:rPr lang="fr-FR" sz="1200" b="0" kern="1200" dirty="0">
                <a:solidFill>
                  <a:schemeClr val="tx1"/>
                </a:solidFill>
                <a:effectLst/>
                <a:latin typeface="+mn-lt"/>
                <a:ea typeface="+mn-ea"/>
                <a:cs typeface="+mn-cs"/>
              </a:rPr>
              <a:t>Action </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Humectante</a:t>
            </a:r>
            <a:r>
              <a:rPr lang="fr-FR" sz="1200" kern="1200" dirty="0">
                <a:solidFill>
                  <a:schemeClr val="tx1"/>
                </a:solidFill>
                <a:effectLst/>
                <a:latin typeface="+mn-lt"/>
                <a:ea typeface="+mn-ea"/>
                <a:cs typeface="+mn-cs"/>
              </a:rPr>
              <a:t> et hydratante, elle réduit la vitesse d’évaporation de l’eau à la surface de la peau, assouplit,  adoucit et atténue les rugosités.</a:t>
            </a:r>
            <a:endParaRPr lang="fr-FR" altLang="fr-FR" sz="1200" b="1" dirty="0">
              <a:latin typeface="Optima" pitchFamily="34" charset="0"/>
            </a:endParaRPr>
          </a:p>
          <a:p>
            <a:pPr marL="0" marR="0" lvl="0" indent="0" algn="l" defTabSz="1041400" rtl="0" eaLnBrk="1" fontAlgn="auto" latinLnBrk="0" hangingPunct="1">
              <a:lnSpc>
                <a:spcPct val="100000"/>
              </a:lnSpc>
              <a:spcBef>
                <a:spcPct val="0"/>
              </a:spcBef>
              <a:spcAft>
                <a:spcPts val="0"/>
              </a:spcAft>
              <a:buClrTx/>
              <a:buSzTx/>
              <a:buFontTx/>
              <a:buNone/>
              <a:tabLst/>
              <a:defRPr/>
            </a:pPr>
            <a:r>
              <a:rPr lang="fr-FR" altLang="fr-FR" sz="1200" b="1" dirty="0">
                <a:latin typeface="Optima" pitchFamily="34" charset="0"/>
              </a:rPr>
              <a:t>PCA: </a:t>
            </a:r>
            <a:r>
              <a:rPr lang="fr-FR" altLang="fr-FR" sz="1200" dirty="0">
                <a:latin typeface="Optima" pitchFamily="34" charset="0"/>
              </a:rPr>
              <a:t>PYRROLIDONE CARBOXYLIC ACID</a:t>
            </a:r>
            <a:r>
              <a:rPr lang="fr-FR" altLang="fr-FR" sz="1200" baseline="0" dirty="0">
                <a:latin typeface="Optima" pitchFamily="34" charset="0"/>
              </a:rPr>
              <a:t> = </a:t>
            </a:r>
            <a:r>
              <a:rPr lang="fr-FR" altLang="fr-FR" sz="1200" b="1" dirty="0">
                <a:latin typeface="Optima" pitchFamily="34" charset="0"/>
              </a:rPr>
              <a:t>Entre dans la composition du NMF, hygroscopique &gt; maintient l’eau</a:t>
            </a:r>
            <a:r>
              <a:rPr lang="fr-FR" altLang="fr-FR" sz="1200" b="1" baseline="0" dirty="0">
                <a:latin typeface="Optima" pitchFamily="34" charset="0"/>
              </a:rPr>
              <a:t> dans la peau</a:t>
            </a:r>
            <a:endParaRPr lang="fr-FR" altLang="fr-FR" sz="1200" b="1" dirty="0">
              <a:latin typeface="Optima" pitchFamily="34" charset="0"/>
            </a:endParaRPr>
          </a:p>
          <a:p>
            <a:pPr defTabSz="1041400">
              <a:spcBef>
                <a:spcPct val="0"/>
              </a:spcBef>
            </a:pPr>
            <a:r>
              <a:rPr lang="fr-FR" altLang="fr-FR" sz="1200" dirty="0">
                <a:latin typeface="Optima" pitchFamily="34" charset="0"/>
              </a:rPr>
              <a:t>Origine: Betterave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a:latin typeface="Optima" pitchFamily="34" charset="0"/>
              </a:rPr>
              <a:t>POLYSACCHARIDE :</a:t>
            </a:r>
            <a:r>
              <a:rPr lang="fr-FR" altLang="fr-FR" sz="1200" b="1" baseline="0" dirty="0">
                <a:latin typeface="Optima" pitchFamily="34" charset="0"/>
              </a:rPr>
              <a:t> </a:t>
            </a:r>
            <a:r>
              <a:rPr lang="fr-FR" altLang="fr-FR" sz="1200" dirty="0">
                <a:latin typeface="Optima" pitchFamily="34" charset="0"/>
              </a:rPr>
              <a:t>Pouvoir hydratant immédiat et prolongé, apporte un toucher soyeux</a:t>
            </a:r>
            <a:endParaRPr lang="fr-FR" altLang="fr-FR" sz="1200" b="1" baseline="0" dirty="0">
              <a:latin typeface="Optima" pitchFamily="34" charset="0"/>
            </a:endParaRPr>
          </a:p>
          <a:p>
            <a:r>
              <a:rPr lang="fr-FR" sz="1200" b="0" kern="1200" baseline="0" dirty="0">
                <a:solidFill>
                  <a:schemeClr val="tx1"/>
                </a:solidFill>
                <a:effectLst/>
                <a:latin typeface="Optima" pitchFamily="34" charset="0"/>
                <a:ea typeface="+mn-ea"/>
                <a:cs typeface="+mn-cs"/>
              </a:rPr>
              <a:t>O</a:t>
            </a:r>
            <a:r>
              <a:rPr lang="fr-FR" sz="1200" b="0" kern="1200" dirty="0">
                <a:solidFill>
                  <a:schemeClr val="tx1"/>
                </a:solidFill>
                <a:effectLst/>
                <a:latin typeface="+mn-lt"/>
                <a:ea typeface="+mn-ea"/>
                <a:cs typeface="+mn-cs"/>
              </a:rPr>
              <a:t>rigine : </a:t>
            </a:r>
            <a:r>
              <a:rPr lang="fr-FR" sz="1200" kern="1200" dirty="0">
                <a:solidFill>
                  <a:schemeClr val="tx1"/>
                </a:solidFill>
                <a:effectLst/>
                <a:latin typeface="+mn-lt"/>
                <a:ea typeface="+mn-ea"/>
                <a:cs typeface="+mn-cs"/>
              </a:rPr>
              <a:t>biotechnologie  </a:t>
            </a:r>
          </a:p>
          <a:p>
            <a:r>
              <a:rPr lang="fr-FR" sz="1200" b="0" kern="1200" dirty="0">
                <a:solidFill>
                  <a:schemeClr val="tx1"/>
                </a:solidFill>
                <a:effectLst/>
                <a:latin typeface="+mn-lt"/>
                <a:ea typeface="+mn-ea"/>
                <a:cs typeface="+mn-cs"/>
              </a:rPr>
              <a:t>Composition : </a:t>
            </a:r>
            <a:r>
              <a:rPr lang="fr-FR" sz="1200" kern="1200" dirty="0">
                <a:solidFill>
                  <a:schemeClr val="tx1"/>
                </a:solidFill>
                <a:effectLst/>
                <a:latin typeface="+mn-lt"/>
                <a:ea typeface="+mn-ea"/>
                <a:cs typeface="+mn-cs"/>
              </a:rPr>
              <a:t>polysaccharide (sucre complexe composé de plusieurs molécules de sucres simples) obtenu par fermentation naturelle bactérienne dont les substrats sont du sorbitol de maïs et peptone de soja. </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a:t>
            </a:r>
            <a:r>
              <a:rPr lang="fr-FR" sz="1200" kern="1200" baseline="0" dirty="0">
                <a:solidFill>
                  <a:schemeClr val="tx1"/>
                </a:solidFill>
                <a:effectLst/>
                <a:latin typeface="+mn-lt"/>
                <a:ea typeface="+mn-ea"/>
                <a:cs typeface="+mn-cs"/>
              </a:rPr>
              <a:t> </a:t>
            </a:r>
          </a:p>
          <a:p>
            <a:endParaRPr lang="fr-FR" sz="1200" kern="1200" dirty="0">
              <a:solidFill>
                <a:schemeClr val="tx1"/>
              </a:solidFill>
              <a:effectLst/>
              <a:latin typeface="+mn-lt"/>
              <a:ea typeface="+mn-ea"/>
              <a:cs typeface="+mn-cs"/>
            </a:endParaRPr>
          </a:p>
          <a:p>
            <a:pPr defTabSz="1041400"/>
            <a:r>
              <a:rPr lang="fr-FR" altLang="fr-FR" sz="1200" b="1" dirty="0">
                <a:latin typeface="Optima" pitchFamily="34" charset="0"/>
              </a:rPr>
              <a:t>SILICIUM: reconstitue</a:t>
            </a:r>
            <a:r>
              <a:rPr lang="fr-FR" altLang="fr-FR" sz="1200" b="1" baseline="0" dirty="0">
                <a:latin typeface="Optima" pitchFamily="34" charset="0"/>
              </a:rPr>
              <a:t> les réserves en eau de la peau. </a:t>
            </a:r>
            <a:r>
              <a:rPr lang="fr-FR" altLang="fr-FR" sz="1200" dirty="0">
                <a:latin typeface="Optima" pitchFamily="34" charset="0"/>
              </a:rPr>
              <a:t>Présent dans de nombreux aliments. Il induit ou régule la multiplication des fibroblastes. </a:t>
            </a:r>
          </a:p>
          <a:p>
            <a:pPr defTabSz="1041400">
              <a:spcBef>
                <a:spcPct val="0"/>
              </a:spcBef>
            </a:pPr>
            <a:r>
              <a:rPr lang="fr-FR" altLang="fr-FR" sz="1200" dirty="0">
                <a:latin typeface="Optima" pitchFamily="34" charset="0"/>
              </a:rPr>
              <a:t>Il a été observé que le silicium est</a:t>
            </a:r>
            <a:r>
              <a:rPr lang="fr-FR" altLang="fr-FR" sz="1200" b="1" dirty="0">
                <a:latin typeface="Optima" pitchFamily="34" charset="0"/>
              </a:rPr>
              <a:t> indispensable pour la synthèse des fibres de collagène et d'élastine</a:t>
            </a:r>
            <a:r>
              <a:rPr lang="fr-FR" altLang="fr-FR" sz="1200" dirty="0">
                <a:latin typeface="Optima" pitchFamily="34" charset="0"/>
              </a:rPr>
              <a:t>. Le déficit en silicium organique à partir de la quarantaine provoque un dessèchement important de la peau et l'apparition des rides. </a:t>
            </a:r>
            <a:br>
              <a:rPr lang="fr-FR" altLang="fr-FR" sz="1200" dirty="0">
                <a:latin typeface="Optima" pitchFamily="34" charset="0"/>
              </a:rPr>
            </a:br>
            <a:r>
              <a:rPr lang="fr-FR" altLang="fr-FR" sz="1200" dirty="0">
                <a:latin typeface="Optima" pitchFamily="34" charset="0"/>
              </a:rPr>
              <a:t>Les </a:t>
            </a:r>
            <a:r>
              <a:rPr lang="fr-FR" altLang="fr-FR" sz="1200" dirty="0" err="1">
                <a:latin typeface="Optima" pitchFamily="34" charset="0"/>
              </a:rPr>
              <a:t>derivés</a:t>
            </a:r>
            <a:r>
              <a:rPr lang="fr-FR" altLang="fr-FR" sz="1200" dirty="0">
                <a:latin typeface="Optima" pitchFamily="34" charset="0"/>
              </a:rPr>
              <a:t> organiques silicés (</a:t>
            </a:r>
            <a:r>
              <a:rPr lang="fr-FR" altLang="fr-FR" sz="1200" dirty="0" err="1">
                <a:latin typeface="Optima" pitchFamily="34" charset="0"/>
              </a:rPr>
              <a:t>silanols</a:t>
            </a:r>
            <a:r>
              <a:rPr lang="fr-FR" altLang="fr-FR" sz="1200" dirty="0">
                <a:latin typeface="Optima" pitchFamily="34" charset="0"/>
              </a:rPr>
              <a:t>) sont donc indiqués pour agir sur les rides, les vergetures et pour améliorer l’élasticité de la peau.</a:t>
            </a:r>
            <a:endParaRPr lang="fr-FR" altLang="fr-FR" sz="1200" b="1" dirty="0">
              <a:latin typeface="Optima" pitchFamily="34" charset="0"/>
            </a:endParaRPr>
          </a:p>
          <a:p>
            <a:pPr defTabSz="1041400">
              <a:spcBef>
                <a:spcPct val="0"/>
              </a:spcBef>
            </a:pPr>
            <a:endParaRPr lang="fr-FR" altLang="fr-FR" sz="1200" dirty="0">
              <a:latin typeface="Optima" pitchFamily="34" charset="0"/>
            </a:endParaRPr>
          </a:p>
          <a:p>
            <a:pPr defTabSz="1041400">
              <a:spcBef>
                <a:spcPct val="0"/>
              </a:spcBef>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 DE ROSE CAMOMILLE ET JASMIN :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Equilibrant et relaxant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r>
              <a:rPr lang="fr-FR" sz="1200" i="0" u="sng" kern="1200" dirty="0">
                <a:solidFill>
                  <a:schemeClr val="tx1"/>
                </a:solidFill>
                <a:effectLst/>
                <a:latin typeface="+mn-lt"/>
                <a:ea typeface="+mn-ea"/>
                <a:cs typeface="+mn-cs"/>
              </a:rPr>
              <a:t>Utilisation à domicile </a:t>
            </a:r>
          </a:p>
          <a:p>
            <a:r>
              <a:rPr lang="fr-FR" sz="1200" b="0" i="0" u="none" strike="noStrike" kern="1200" dirty="0">
                <a:solidFill>
                  <a:schemeClr val="tx1"/>
                </a:solidFill>
                <a:effectLst/>
                <a:latin typeface="+mn-lt"/>
                <a:ea typeface="+mn-ea"/>
                <a:cs typeface="+mn-cs"/>
              </a:rPr>
              <a:t>Matin et soir, appliquer</a:t>
            </a:r>
            <a:r>
              <a:rPr lang="fr-FR" sz="1200" b="1"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Hydra N°1 Fluide sur le visage et le cou après le nettoyage/démaquillage et la brumisation de la Lotion </a:t>
            </a:r>
            <a:r>
              <a:rPr lang="fr-FR" sz="1200" b="0" i="0" u="none" strike="noStrike" kern="1200" dirty="0" err="1">
                <a:solidFill>
                  <a:schemeClr val="tx1"/>
                </a:solidFill>
                <a:effectLst/>
                <a:latin typeface="+mn-lt"/>
                <a:ea typeface="+mn-ea"/>
                <a:cs typeface="+mn-cs"/>
              </a:rPr>
              <a:t>Yon-Ka</a:t>
            </a:r>
            <a:r>
              <a:rPr lang="fr-FR" sz="1200" b="0" i="0" u="none" strike="noStrike" kern="1200" dirty="0">
                <a:solidFill>
                  <a:schemeClr val="tx1"/>
                </a:solidFill>
                <a:effectLst/>
                <a:latin typeface="+mn-lt"/>
                <a:ea typeface="+mn-ea"/>
                <a:cs typeface="+mn-cs"/>
              </a:rPr>
              <a:t> pour peaux normales ou grasses.</a:t>
            </a:r>
            <a:r>
              <a:rPr lang="fr-FR" sz="1200" b="0" i="0" kern="1200" dirty="0">
                <a:solidFill>
                  <a:schemeClr val="tx1"/>
                </a:solidFill>
                <a:effectLst/>
                <a:latin typeface="+mn-lt"/>
                <a:ea typeface="+mn-ea"/>
                <a:cs typeface="+mn-cs"/>
              </a:rPr>
              <a:t> Faire pénétrer le fluide par effleurages.</a:t>
            </a:r>
            <a:endParaRPr lang="fr-FR" sz="1200" b="0" i="0" u="none" strike="noStrike"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A328DE2C-BD44-41F6-8579-19BB7D894649}" type="slidenum">
              <a:rPr lang="fr-FR" smtClean="0"/>
              <a:t>18</a:t>
            </a:fld>
            <a:endParaRPr lang="fr-FR"/>
          </a:p>
        </p:txBody>
      </p:sp>
    </p:spTree>
    <p:extLst>
      <p:ext uri="{BB962C8B-B14F-4D97-AF65-F5344CB8AC3E}">
        <p14:creationId xmlns:p14="http://schemas.microsoft.com/office/powerpoint/2010/main" val="3044085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kern="1200" baseline="0" dirty="0">
                <a:solidFill>
                  <a:schemeClr val="tx1"/>
                </a:solidFill>
                <a:effectLst/>
                <a:latin typeface="+mn-lt"/>
                <a:ea typeface="+mn-ea"/>
                <a:cs typeface="+mn-cs"/>
              </a:rPr>
              <a:t>HYDRA N1 CREME : 94% ION </a:t>
            </a: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Bénéfices</a:t>
            </a:r>
          </a:p>
          <a:p>
            <a:pPr defTabSz="812770"/>
            <a:r>
              <a:rPr lang="fr-FR" sz="1200" dirty="0">
                <a:solidFill>
                  <a:srgbClr val="3E3E3E"/>
                </a:solidFill>
                <a:latin typeface="Roboto" panose="020B0604020202020204" charset="0"/>
                <a:ea typeface="Roboto" panose="020B0604020202020204" charset="0"/>
              </a:rPr>
              <a:t>Riche en ingrédients réparateurs </a:t>
            </a:r>
          </a:p>
          <a:p>
            <a:pPr defTabSz="812770"/>
            <a:r>
              <a:rPr lang="fr-FR" sz="1200" dirty="0">
                <a:solidFill>
                  <a:srgbClr val="3E3E3E"/>
                </a:solidFill>
                <a:latin typeface="Roboto" panose="020B0604020202020204" charset="0"/>
                <a:ea typeface="Roboto" panose="020B0604020202020204" charset="0"/>
              </a:rPr>
              <a:t>Renforce la fonction barrière de la peau </a:t>
            </a:r>
          </a:p>
          <a:p>
            <a:pPr defTabSz="812770"/>
            <a:r>
              <a:rPr lang="fr-FR" sz="1200" dirty="0">
                <a:solidFill>
                  <a:srgbClr val="3E3E3E"/>
                </a:solidFill>
                <a:latin typeface="Roboto" panose="020B0604020202020204" charset="0"/>
                <a:ea typeface="Roboto" panose="020B0604020202020204" charset="0"/>
              </a:rPr>
              <a:t>Apporte un confort immédiat </a:t>
            </a:r>
          </a:p>
          <a:p>
            <a:pPr defTabSz="812770"/>
            <a:r>
              <a:rPr lang="fr-FR" sz="1200" dirty="0">
                <a:solidFill>
                  <a:srgbClr val="3E3E3E"/>
                </a:solidFill>
                <a:latin typeface="Roboto" panose="020B0604020202020204" charset="0"/>
                <a:ea typeface="Roboto" panose="020B0604020202020204" charset="0"/>
              </a:rPr>
              <a:t>Peaux souples, douces, éclatantes et rebondie</a:t>
            </a:r>
          </a:p>
          <a:p>
            <a:pPr defTabSz="812770"/>
            <a:endParaRPr lang="fr-FR" sz="1200" dirty="0">
              <a:solidFill>
                <a:srgbClr val="3E3E3E"/>
              </a:solidFill>
              <a:latin typeface="Roboto" panose="020B0604020202020204" charset="0"/>
              <a:ea typeface="Roboto" panose="020B0604020202020204" charset="0"/>
            </a:endParaRPr>
          </a:p>
          <a:p>
            <a:pPr defTabSz="812770"/>
            <a:r>
              <a:rPr lang="fr-FR" sz="1200" u="sng" dirty="0">
                <a:solidFill>
                  <a:srgbClr val="3E3E3E"/>
                </a:solidFill>
                <a:latin typeface="Roboto" panose="020B0604020202020204" charset="0"/>
                <a:ea typeface="Roboto" panose="020B0604020202020204" charset="0"/>
              </a:rPr>
              <a:t>Résultats</a:t>
            </a:r>
          </a:p>
          <a:p>
            <a:pPr lvl="0"/>
            <a:r>
              <a:rPr lang="fr-FR" sz="1200" dirty="0">
                <a:solidFill>
                  <a:srgbClr val="3E3E3E"/>
                </a:solidFill>
                <a:latin typeface="Roboto" panose="02000000000000000000" pitchFamily="2" charset="0"/>
                <a:ea typeface="Roboto" panose="02000000000000000000" pitchFamily="2" charset="0"/>
              </a:rPr>
              <a:t>Hydratation intense et longue durée </a:t>
            </a:r>
            <a:endParaRPr lang="fr-FR" sz="1200" cap="small" dirty="0">
              <a:solidFill>
                <a:srgbClr val="3E3E3E"/>
              </a:solidFill>
              <a:latin typeface="Roboto" panose="02000000000000000000" pitchFamily="2" charset="0"/>
              <a:ea typeface="Roboto" panose="02000000000000000000" pitchFamily="2" charset="0"/>
            </a:endParaRPr>
          </a:p>
          <a:p>
            <a:pPr marL="171450" lvl="0" indent="-171450">
              <a:buFont typeface="Wingdings" panose="05000000000000000000" pitchFamily="2" charset="2"/>
              <a:buChar char="Ø"/>
            </a:pPr>
            <a:r>
              <a:rPr lang="fr-FR" sz="1050" i="1" dirty="0">
                <a:solidFill>
                  <a:srgbClr val="3E3E3E"/>
                </a:solidFill>
                <a:latin typeface="Roboto" panose="02000000000000000000" pitchFamily="2" charset="0"/>
                <a:ea typeface="Roboto" panose="02000000000000000000" pitchFamily="2" charset="0"/>
              </a:rPr>
              <a:t> +138% immédiatement  +86% après 8h</a:t>
            </a:r>
          </a:p>
          <a:p>
            <a:r>
              <a:rPr lang="fr-FR" sz="1200" dirty="0">
                <a:solidFill>
                  <a:srgbClr val="3E3E3E"/>
                </a:solidFill>
                <a:latin typeface="Roboto" panose="02000000000000000000" pitchFamily="2" charset="0"/>
                <a:ea typeface="Roboto" panose="02000000000000000000" pitchFamily="2" charset="0"/>
              </a:rPr>
              <a:t>Combiné avec le </a:t>
            </a:r>
            <a:r>
              <a:rPr lang="fr-FR" sz="1200" cap="small" dirty="0">
                <a:solidFill>
                  <a:srgbClr val="3E3E3E"/>
                </a:solidFill>
                <a:latin typeface="Roboto" panose="02000000000000000000" pitchFamily="2" charset="0"/>
                <a:ea typeface="Roboto" panose="02000000000000000000" pitchFamily="2" charset="0"/>
              </a:rPr>
              <a:t>Sérum </a:t>
            </a:r>
            <a:r>
              <a:rPr lang="fr-FR" sz="1200" cap="small" dirty="0" err="1">
                <a:solidFill>
                  <a:srgbClr val="3E3E3E"/>
                </a:solidFill>
                <a:latin typeface="Roboto" panose="02000000000000000000" pitchFamily="2" charset="0"/>
                <a:ea typeface="Roboto" panose="02000000000000000000" pitchFamily="2" charset="0"/>
              </a:rPr>
              <a:t>hydra</a:t>
            </a:r>
            <a:r>
              <a:rPr lang="fr-FR" sz="1200" cap="small" dirty="0">
                <a:solidFill>
                  <a:srgbClr val="3E3E3E"/>
                </a:solidFill>
                <a:latin typeface="Roboto" panose="02000000000000000000" pitchFamily="2" charset="0"/>
                <a:ea typeface="Roboto" panose="02000000000000000000" pitchFamily="2" charset="0"/>
              </a:rPr>
              <a:t> n°1 </a:t>
            </a:r>
          </a:p>
          <a:p>
            <a:pPr marL="171450" indent="-171450">
              <a:buFont typeface="Wingdings" panose="05000000000000000000" pitchFamily="2" charset="2"/>
              <a:buChar char="Ø"/>
            </a:pPr>
            <a:r>
              <a:rPr lang="fr-FR" sz="1000" i="1" dirty="0">
                <a:solidFill>
                  <a:srgbClr val="3E3E3E"/>
                </a:solidFill>
                <a:latin typeface="Roboto" panose="02000000000000000000" pitchFamily="2" charset="0"/>
                <a:ea typeface="Roboto" panose="02000000000000000000" pitchFamily="2" charset="0"/>
              </a:rPr>
              <a:t> +144% immédiatement  +102% après 8h</a:t>
            </a:r>
          </a:p>
          <a:p>
            <a:pPr marL="171450" indent="-171450">
              <a:buFont typeface="Wingdings" panose="05000000000000000000" pitchFamily="2" charset="2"/>
              <a:buChar char="Ø"/>
            </a:pPr>
            <a:endParaRPr lang="fr-FR" sz="1000" i="1" dirty="0">
              <a:solidFill>
                <a:srgbClr val="3E3E3E"/>
              </a:solidFill>
              <a:latin typeface="Roboto" panose="02000000000000000000" pitchFamily="2" charset="0"/>
              <a:ea typeface="Roboto" panose="02000000000000000000" pitchFamily="2" charset="0"/>
            </a:endParaRPr>
          </a:p>
          <a:p>
            <a:r>
              <a:rPr lang="fr-FR" sz="1050" b="0" i="0" u="sng" kern="1200" dirty="0">
                <a:solidFill>
                  <a:schemeClr val="tx1"/>
                </a:solidFill>
                <a:effectLst/>
                <a:latin typeface="+mn-lt"/>
                <a:ea typeface="+mn-ea"/>
                <a:cs typeface="+mn-cs"/>
              </a:rPr>
              <a:t>Les + produits</a:t>
            </a:r>
          </a:p>
          <a:p>
            <a:pPr marL="171450" indent="-171450">
              <a:buFontTx/>
              <a:buChar char="-"/>
            </a:pPr>
            <a:r>
              <a:rPr lang="fr-FR" sz="1050" b="0" i="0" u="none" strike="noStrike" kern="1200" dirty="0">
                <a:solidFill>
                  <a:schemeClr val="tx1"/>
                </a:solidFill>
                <a:effectLst/>
                <a:latin typeface="+mn-lt"/>
                <a:ea typeface="+mn-ea"/>
                <a:cs typeface="+mn-cs"/>
              </a:rPr>
              <a:t>Contient 94% d’ingrédients d’origine naturelle </a:t>
            </a:r>
          </a:p>
          <a:p>
            <a:pPr marL="171450" indent="-171450">
              <a:buFontTx/>
              <a:buChar char="-"/>
            </a:pPr>
            <a:r>
              <a:rPr lang="fr-FR" sz="1050" b="0" i="0" u="none" strike="noStrike" kern="1200" dirty="0">
                <a:solidFill>
                  <a:schemeClr val="tx1"/>
                </a:solidFill>
                <a:effectLst/>
                <a:latin typeface="+mn-lt"/>
                <a:ea typeface="+mn-ea"/>
                <a:cs typeface="+mn-cs"/>
              </a:rPr>
              <a:t>Hydrate intensément la peau </a:t>
            </a:r>
          </a:p>
          <a:p>
            <a:pPr marL="171450" indent="-171450">
              <a:buFontTx/>
              <a:buChar char="-"/>
            </a:pPr>
            <a:r>
              <a:rPr lang="fr-FR" sz="1050" b="0" i="0" u="none" strike="noStrike" kern="1200" dirty="0">
                <a:solidFill>
                  <a:schemeClr val="tx1"/>
                </a:solidFill>
                <a:effectLst/>
                <a:latin typeface="+mn-lt"/>
                <a:ea typeface="+mn-ea"/>
                <a:cs typeface="+mn-cs"/>
              </a:rPr>
              <a:t>Préserve la jeunesse de la peau</a:t>
            </a:r>
            <a:endParaRPr lang="fr-FR" sz="1050" b="0" i="0" u="sng" kern="1200" dirty="0">
              <a:solidFill>
                <a:schemeClr val="tx1"/>
              </a:solidFill>
              <a:effectLst/>
              <a:latin typeface="+mn-lt"/>
              <a:ea typeface="+mn-ea"/>
              <a:cs typeface="+mn-cs"/>
            </a:endParaRPr>
          </a:p>
          <a:p>
            <a:endParaRPr lang="fr-FR" dirty="0"/>
          </a:p>
          <a:p>
            <a:r>
              <a:rPr lang="fr-FR" sz="1200" i="0" u="sng" kern="1200" dirty="0">
                <a:solidFill>
                  <a:schemeClr val="tx1"/>
                </a:solidFill>
                <a:effectLst/>
                <a:latin typeface="+mn-lt"/>
                <a:ea typeface="+mn-ea"/>
                <a:cs typeface="+mn-cs"/>
              </a:rPr>
              <a:t>Pour qui </a:t>
            </a:r>
            <a:r>
              <a:rPr lang="fr-FR" sz="1200" i="0" u="sng" kern="1200" baseline="0" dirty="0">
                <a:solidFill>
                  <a:schemeClr val="tx1"/>
                </a:solidFill>
                <a:effectLst/>
                <a:latin typeface="+mn-lt"/>
                <a:ea typeface="+mn-ea"/>
                <a:cs typeface="+mn-cs"/>
              </a:rPr>
              <a:t>?</a:t>
            </a:r>
          </a:p>
          <a:p>
            <a:endParaRPr lang="fr-FR" sz="1200" dirty="0">
              <a:solidFill>
                <a:prstClr val="black"/>
              </a:solidFill>
              <a:latin typeface="Century Gothic" panose="020B0502020202020204" pitchFamily="34" charset="0"/>
            </a:endParaRPr>
          </a:p>
          <a:p>
            <a:r>
              <a:rPr lang="fr-FR" sz="1200" dirty="0">
                <a:solidFill>
                  <a:prstClr val="black"/>
                </a:solidFill>
                <a:latin typeface="Century Gothic" panose="020B0502020202020204" pitchFamily="34" charset="0"/>
              </a:rPr>
              <a:t>« Lorsque je</a:t>
            </a:r>
            <a:r>
              <a:rPr lang="fr-FR" sz="1200" baseline="0" dirty="0">
                <a:solidFill>
                  <a:prstClr val="black"/>
                </a:solidFill>
                <a:latin typeface="Century Gothic" panose="020B0502020202020204" pitchFamily="34" charset="0"/>
              </a:rPr>
              <a:t> sors de la douche, m</a:t>
            </a:r>
            <a:r>
              <a:rPr lang="fr-FR" sz="1200" dirty="0">
                <a:solidFill>
                  <a:prstClr val="black"/>
                </a:solidFill>
                <a:latin typeface="Century Gothic" panose="020B0502020202020204" pitchFamily="34" charset="0"/>
              </a:rPr>
              <a:t>a peau est inconfortable et tiraille »</a:t>
            </a:r>
          </a:p>
          <a:p>
            <a:r>
              <a:rPr lang="fr-FR" sz="1200" dirty="0">
                <a:solidFill>
                  <a:prstClr val="black"/>
                </a:solidFill>
                <a:latin typeface="Century Gothic" panose="020B0502020202020204" pitchFamily="34" charset="0"/>
              </a:rPr>
              <a:t>« Lorsque</a:t>
            </a:r>
            <a:r>
              <a:rPr lang="fr-FR" sz="1200" baseline="0" dirty="0">
                <a:solidFill>
                  <a:prstClr val="black"/>
                </a:solidFill>
                <a:latin typeface="Century Gothic" panose="020B0502020202020204" pitchFamily="34" charset="0"/>
              </a:rPr>
              <a:t> je me maquille, mon fond de teint file dans les stries</a:t>
            </a:r>
            <a:r>
              <a:rPr lang="fr-FR" sz="1200" dirty="0">
                <a:solidFill>
                  <a:prstClr val="black"/>
                </a:solidFill>
                <a:latin typeface="Century Gothic" panose="020B0502020202020204" pitchFamily="34" charset="0"/>
              </a:rPr>
              <a:t> »</a:t>
            </a:r>
          </a:p>
          <a:p>
            <a:endParaRPr lang="fr-FR" sz="1200" dirty="0">
              <a:solidFill>
                <a:prstClr val="black"/>
              </a:solidFill>
              <a:latin typeface="Century Gothic" panose="020B0502020202020204" pitchFamily="34" charset="0"/>
            </a:endParaRPr>
          </a:p>
          <a:p>
            <a:r>
              <a:rPr lang="fr-FR" sz="1200" b="0" i="0" u="sng" strike="noStrike" kern="1200" dirty="0">
                <a:solidFill>
                  <a:schemeClr val="tx1"/>
                </a:solidFill>
                <a:effectLst/>
                <a:latin typeface="+mn-lt"/>
                <a:ea typeface="+mn-ea"/>
                <a:cs typeface="+mn-cs"/>
              </a:rPr>
              <a:t>Tips</a:t>
            </a:r>
          </a:p>
          <a:p>
            <a:r>
              <a:rPr lang="fr-FR" sz="1200" b="0" i="0" u="none" strike="noStrike" kern="1200" dirty="0">
                <a:solidFill>
                  <a:schemeClr val="tx1"/>
                </a:solidFill>
                <a:effectLst/>
                <a:latin typeface="+mn-lt"/>
                <a:ea typeface="+mn-ea"/>
                <a:cs typeface="+mn-cs"/>
              </a:rPr>
              <a:t> </a:t>
            </a:r>
            <a:endParaRPr lang="fr-FR" sz="1200" dirty="0">
              <a:solidFill>
                <a:prstClr val="black"/>
              </a:solidFill>
              <a:latin typeface="Century Gothic" panose="020B0502020202020204" pitchFamily="34" charset="0"/>
            </a:endParaRPr>
          </a:p>
          <a:p>
            <a:pPr algn="just">
              <a:defRPr/>
            </a:pPr>
            <a:r>
              <a:rPr lang="fr-FR" dirty="0">
                <a:solidFill>
                  <a:srgbClr val="3E3E3E"/>
                </a:solidFill>
                <a:latin typeface="Roboto" panose="02000000000000000000" pitchFamily="2" charset="0"/>
                <a:ea typeface="Roboto" panose="02000000000000000000" pitchFamily="2" charset="0"/>
              </a:rPr>
              <a:t>▪ Texture cocooning ultra-réconfortante</a:t>
            </a:r>
          </a:p>
          <a:p>
            <a:pPr algn="just">
              <a:defRPr/>
            </a:pPr>
            <a:r>
              <a:rPr lang="fr-FR" dirty="0">
                <a:solidFill>
                  <a:srgbClr val="3E3E3E"/>
                </a:solidFill>
                <a:latin typeface="Roboto" panose="02000000000000000000" pitchFamily="2" charset="0"/>
                <a:ea typeface="Roboto" panose="02000000000000000000" pitchFamily="2" charset="0"/>
              </a:rPr>
              <a:t>▪ Idéal mélangée au fond de teint pour les peaux très déshydratées. </a:t>
            </a:r>
          </a:p>
          <a:p>
            <a:pPr algn="just">
              <a:defRPr/>
            </a:pPr>
            <a:r>
              <a:rPr lang="fr-FR" dirty="0">
                <a:solidFill>
                  <a:srgbClr val="3E3E3E"/>
                </a:solidFill>
                <a:latin typeface="Roboto" panose="02000000000000000000" pitchFamily="2" charset="0"/>
                <a:ea typeface="Roboto" panose="02000000000000000000" pitchFamily="2" charset="0"/>
              </a:rPr>
              <a:t>▪ En complément, utiliser le </a:t>
            </a:r>
            <a:r>
              <a:rPr lang="fr-FR" cap="small" dirty="0">
                <a:solidFill>
                  <a:srgbClr val="3E3E3E"/>
                </a:solidFill>
                <a:latin typeface="Roboto" panose="02000000000000000000" pitchFamily="2" charset="0"/>
                <a:ea typeface="Roboto" panose="02000000000000000000" pitchFamily="2" charset="0"/>
              </a:rPr>
              <a:t>masque </a:t>
            </a:r>
            <a:r>
              <a:rPr lang="fr-FR" cap="small" dirty="0" err="1">
                <a:solidFill>
                  <a:srgbClr val="3E3E3E"/>
                </a:solidFill>
                <a:latin typeface="Roboto" panose="02000000000000000000" pitchFamily="2" charset="0"/>
                <a:ea typeface="Roboto" panose="02000000000000000000" pitchFamily="2" charset="0"/>
              </a:rPr>
              <a:t>hydra</a:t>
            </a:r>
            <a:r>
              <a:rPr lang="fr-FR" cap="small" dirty="0">
                <a:solidFill>
                  <a:srgbClr val="3E3E3E"/>
                </a:solidFill>
                <a:latin typeface="Roboto" panose="02000000000000000000" pitchFamily="2" charset="0"/>
                <a:ea typeface="Roboto" panose="02000000000000000000" pitchFamily="2" charset="0"/>
              </a:rPr>
              <a:t> n°1 </a:t>
            </a:r>
          </a:p>
          <a:p>
            <a:pPr algn="just">
              <a:defRPr/>
            </a:pPr>
            <a:r>
              <a:rPr lang="fr-FR" dirty="0">
                <a:solidFill>
                  <a:srgbClr val="3E3E3E"/>
                </a:solidFill>
                <a:latin typeface="Roboto" panose="02000000000000000000" pitchFamily="2" charset="0"/>
                <a:ea typeface="Roboto" panose="02000000000000000000" pitchFamily="2" charset="0"/>
              </a:rPr>
              <a:t>une à trois fois par semaine, en masque de nuit.  </a:t>
            </a:r>
          </a:p>
          <a:p>
            <a:pPr algn="just">
              <a:defRPr/>
            </a:pPr>
            <a:r>
              <a:rPr lang="fr-FR" dirty="0">
                <a:solidFill>
                  <a:srgbClr val="3E3E3E"/>
                </a:solidFill>
                <a:latin typeface="Roboto" panose="02000000000000000000" pitchFamily="2" charset="0"/>
                <a:ea typeface="Roboto" panose="02000000000000000000" pitchFamily="2" charset="0"/>
              </a:rPr>
              <a:t>▪ Pour maximiser les résultats, combiner avec un</a:t>
            </a:r>
            <a:r>
              <a:rPr lang="fr-FR" cap="small" dirty="0">
                <a:solidFill>
                  <a:srgbClr val="3E3E3E"/>
                </a:solidFill>
                <a:latin typeface="Roboto" panose="02000000000000000000" pitchFamily="2" charset="0"/>
                <a:ea typeface="Roboto" panose="02000000000000000000" pitchFamily="2" charset="0"/>
              </a:rPr>
              <a:t> Sérum </a:t>
            </a:r>
            <a:r>
              <a:rPr lang="fr-FR" dirty="0">
                <a:solidFill>
                  <a:srgbClr val="3E3E3E"/>
                </a:solidFill>
                <a:latin typeface="Roboto" panose="02000000000000000000" pitchFamily="2" charset="0"/>
                <a:ea typeface="Roboto" panose="02000000000000000000" pitchFamily="2" charset="0"/>
              </a:rPr>
              <a:t>ou un </a:t>
            </a:r>
            <a:r>
              <a:rPr lang="fr-FR" cap="small" dirty="0">
                <a:solidFill>
                  <a:srgbClr val="3E3E3E"/>
                </a:solidFill>
                <a:latin typeface="Roboto" panose="02000000000000000000" pitchFamily="2" charset="0"/>
                <a:ea typeface="Roboto" panose="02000000000000000000" pitchFamily="2" charset="0"/>
              </a:rPr>
              <a:t>Booster</a:t>
            </a:r>
          </a:p>
          <a:p>
            <a:endParaRPr lang="fr-FR" sz="1200" dirty="0">
              <a:solidFill>
                <a:prstClr val="black"/>
              </a:solidFill>
              <a:latin typeface="Century Gothic" panose="020B0502020202020204" pitchFamily="34" charset="0"/>
            </a:endParaRP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rPr>
              <a:t>Complexe hydratant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aloe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vera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bio &amp;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phytosqualane</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d’olive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Hydratant, renforce la fonction barrière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imperata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cylindrica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action hygroscopique = hydratation intense et longue durée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AH de BPM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Bas poids moléculaire : Hydratation</a:t>
            </a:r>
            <a:r>
              <a:rPr lang="fr-FR" altLang="zh-TW" u="none" dirty="0">
                <a:latin typeface="Optima" pitchFamily="34" charset="0"/>
                <a:sym typeface="Wingdings" panose="05000000000000000000" pitchFamily="2" charset="2"/>
              </a:rPr>
              <a:t> en profondeur,</a:t>
            </a:r>
            <a:r>
              <a:rPr lang="fr-FR" altLang="zh-TW" u="none" baseline="0" dirty="0">
                <a:latin typeface="Optima" pitchFamily="34" charset="0"/>
                <a:sym typeface="Wingdings" panose="05000000000000000000" pitchFamily="2" charset="2"/>
              </a:rPr>
              <a:t> </a:t>
            </a:r>
            <a:r>
              <a:rPr lang="fr-FR" altLang="zh-TW" u="none" dirty="0">
                <a:latin typeface="Optima" pitchFamily="34" charset="0"/>
                <a:sym typeface="Wingdings" panose="05000000000000000000" pitchFamily="2" charset="2"/>
              </a:rPr>
              <a:t>renouvellement des cellules, action </a:t>
            </a:r>
            <a:r>
              <a:rPr lang="fr-FR" altLang="zh-TW" u="none" dirty="0" err="1">
                <a:latin typeface="Optima" pitchFamily="34" charset="0"/>
                <a:sym typeface="Wingdings" panose="05000000000000000000" pitchFamily="2" charset="2"/>
              </a:rPr>
              <a:t>rede</a:t>
            </a:r>
            <a:r>
              <a:rPr lang="fr-FR" altLang="zh-TW" u="none" baseline="0" dirty="0" err="1">
                <a:latin typeface="Optima" pitchFamily="34" charset="0"/>
                <a:sym typeface="Wingdings" panose="05000000000000000000" pitchFamily="2" charset="2"/>
              </a:rPr>
              <a:t>nsifiante</a:t>
            </a:r>
            <a:r>
              <a:rPr lang="fr-FR" altLang="zh-TW" u="none" baseline="0" dirty="0">
                <a:latin typeface="Optima" pitchFamily="34" charset="0"/>
                <a:sym typeface="Wingdings" panose="05000000000000000000" pitchFamily="2" charset="2"/>
              </a:rPr>
              <a:t> / </a:t>
            </a:r>
            <a:r>
              <a:rPr lang="fr-FR" altLang="zh-TW" u="none" baseline="0" dirty="0" err="1">
                <a:latin typeface="Optima" pitchFamily="34" charset="0"/>
                <a:sym typeface="Wingdings" panose="05000000000000000000" pitchFamily="2" charset="2"/>
              </a:rPr>
              <a:t>restructurante</a:t>
            </a:r>
            <a:r>
              <a:rPr lang="fr-FR" altLang="zh-TW" u="none" baseline="0" dirty="0">
                <a:latin typeface="Optima" pitchFamily="34" charset="0"/>
                <a:sym typeface="Wingdings" panose="05000000000000000000" pitchFamily="2" charset="2"/>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zh-TW" b="1" u="none" baseline="0" dirty="0">
                <a:latin typeface="Optima" pitchFamily="34" charset="0"/>
                <a:sym typeface="Wingdings" panose="05000000000000000000" pitchFamily="2" charset="2"/>
              </a:rPr>
              <a:t>AH de HPM </a:t>
            </a:r>
            <a:r>
              <a:rPr lang="fr-FR" altLang="zh-TW" u="none" baseline="0" dirty="0">
                <a:latin typeface="Optima" pitchFamily="34" charset="0"/>
                <a:sym typeface="Wingdings" panose="05000000000000000000" pitchFamily="2" charset="2"/>
              </a:rPr>
              <a:t>: </a:t>
            </a:r>
            <a:r>
              <a:rPr lang="fr-FR" altLang="zh-TW" b="0" dirty="0">
                <a:latin typeface="Optima" pitchFamily="34" charset="0"/>
                <a:sym typeface="Wingdings" panose="05000000000000000000" pitchFamily="2" charset="2"/>
              </a:rPr>
              <a:t>Haut poids Moléculaire</a:t>
            </a:r>
            <a:r>
              <a:rPr lang="fr-FR" altLang="zh-TW" b="0" baseline="0" dirty="0">
                <a:latin typeface="Optima" pitchFamily="34" charset="0"/>
                <a:sym typeface="Wingdings" panose="05000000000000000000" pitchFamily="2" charset="2"/>
              </a:rPr>
              <a:t> </a:t>
            </a:r>
            <a:r>
              <a:rPr lang="fr-FR" altLang="zh-TW" b="1" dirty="0">
                <a:latin typeface="Optima" pitchFamily="34" charset="0"/>
                <a:sym typeface="Wingdings" panose="05000000000000000000" pitchFamily="2" charset="2"/>
              </a:rPr>
              <a:t>= action en surface </a:t>
            </a:r>
          </a:p>
          <a:p>
            <a:pPr defTabSz="1041400"/>
            <a:r>
              <a:rPr lang="fr-FR" altLang="zh-TW" dirty="0">
                <a:latin typeface="Optima" pitchFamily="34" charset="0"/>
                <a:sym typeface="Wingdings" panose="05000000000000000000" pitchFamily="2" charset="2"/>
              </a:rPr>
              <a:t>forme un film hydratant et protecteur capable de maintenir un taux d’hydratation et de ralentir son évaporation sans pour autant être occlusif ou gras + effet lissant et repulpant immédiat</a:t>
            </a:r>
            <a:endParaRPr lang="fr-FR" altLang="zh-TW" u="none" baseline="0" dirty="0">
              <a:latin typeface="Optima"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Vitamines ACE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Protège les cellules, actions antioxydante, régénérante. </a:t>
            </a:r>
            <a:endParaRPr lang="fr-FR" altLang="fr-FR" sz="1200" b="1" dirty="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200" b="1" dirty="0">
              <a:latin typeface="Optima" pitchFamily="34" charset="0"/>
            </a:endParaRPr>
          </a:p>
          <a:p>
            <a:pPr>
              <a:spcBef>
                <a:spcPct val="0"/>
              </a:spcBef>
              <a:defRPr/>
            </a:pPr>
            <a:r>
              <a:rPr lang="fr-FR" altLang="zh-TW" sz="1200" b="1" dirty="0">
                <a:solidFill>
                  <a:srgbClr val="000000"/>
                </a:solidFill>
                <a:latin typeface="Optima" pitchFamily="34" charset="0"/>
                <a:sym typeface="Wingdings" pitchFamily="2" charset="2"/>
              </a:rPr>
              <a:t>BEURRE DE KARITE</a:t>
            </a:r>
            <a:endParaRPr lang="fr-FR" sz="1200" dirty="0">
              <a:solidFill>
                <a:srgbClr val="000000"/>
              </a:solidFill>
              <a:latin typeface="Optima" pitchFamily="34" charset="0"/>
            </a:endParaRPr>
          </a:p>
          <a:p>
            <a:pPr>
              <a:spcBef>
                <a:spcPct val="0"/>
              </a:spcBef>
              <a:buFont typeface="Wingdings" pitchFamily="2" charset="2"/>
              <a:buChar char="Ø"/>
              <a:defRPr/>
            </a:pPr>
            <a:r>
              <a:rPr lang="fr-FR" sz="1200" dirty="0">
                <a:solidFill>
                  <a:srgbClr val="000000"/>
                </a:solidFill>
                <a:latin typeface="Optima" pitchFamily="34" charset="0"/>
              </a:rPr>
              <a:t> Beurre végétal extrait de la noix de karité (arbre de karité: Afrique centrale, savanes arborées)</a:t>
            </a:r>
          </a:p>
          <a:p>
            <a:pPr>
              <a:spcBef>
                <a:spcPct val="0"/>
              </a:spcBef>
              <a:buFont typeface="Wingdings" pitchFamily="2" charset="2"/>
              <a:buChar char="Ø"/>
              <a:defRPr/>
            </a:pPr>
            <a:r>
              <a:rPr lang="fr-FR" sz="1200" dirty="0">
                <a:latin typeface="Optima" pitchFamily="34" charset="0"/>
              </a:rPr>
              <a:t> Riche en insaponifiables et en vitamines (A, D, E, F) </a:t>
            </a:r>
            <a:endParaRPr lang="fr-FR" altLang="zh-TW" sz="1200" dirty="0">
              <a:solidFill>
                <a:srgbClr val="000000"/>
              </a:solidFill>
              <a:latin typeface="Optima" pitchFamily="34" charset="0"/>
              <a:sym typeface="Wingdings" pitchFamily="2" charset="2"/>
            </a:endParaRPr>
          </a:p>
          <a:p>
            <a:pPr>
              <a:spcBef>
                <a:spcPct val="0"/>
              </a:spcBef>
              <a:buFont typeface="Wingdings" pitchFamily="2" charset="2"/>
              <a:buChar char="à"/>
              <a:defRPr/>
            </a:pPr>
            <a:r>
              <a:rPr lang="fr-FR" sz="1200" dirty="0">
                <a:solidFill>
                  <a:srgbClr val="000000"/>
                </a:solidFill>
                <a:latin typeface="Optima" pitchFamily="34" charset="0"/>
              </a:rPr>
              <a:t>Nourrissant, lissant, cicatrisant et anti-inflammatoire </a:t>
            </a:r>
          </a:p>
          <a:p>
            <a:pPr>
              <a:spcBef>
                <a:spcPct val="0"/>
              </a:spcBef>
              <a:buFont typeface="Wingdings" pitchFamily="2" charset="2"/>
              <a:buNone/>
              <a:defRPr/>
            </a:pPr>
            <a:endParaRPr lang="fr-FR" sz="1200" dirty="0">
              <a:solidFill>
                <a:srgbClr val="000000"/>
              </a:solidFill>
              <a:latin typeface="Optima" pitchFamily="34" charset="0"/>
            </a:endParaRPr>
          </a:p>
          <a:p>
            <a:pPr>
              <a:defRPr/>
            </a:pPr>
            <a:r>
              <a:rPr lang="fr-FR" sz="1200" b="1" dirty="0">
                <a:latin typeface="Optima" pitchFamily="34" charset="0"/>
              </a:rPr>
              <a:t>HUILE DE PEPINS DE RAISIN :</a:t>
            </a:r>
            <a:br>
              <a:rPr lang="fr-FR" sz="1200" dirty="0">
                <a:latin typeface="Optima" pitchFamily="34" charset="0"/>
              </a:rPr>
            </a:br>
            <a:r>
              <a:rPr lang="fr-FR" sz="1200" u="sng" dirty="0">
                <a:latin typeface="Optima" pitchFamily="34" charset="0"/>
              </a:rPr>
              <a:t>Action</a:t>
            </a:r>
            <a:r>
              <a:rPr lang="fr-FR" sz="1200" dirty="0">
                <a:latin typeface="Optima" pitchFamily="34" charset="0"/>
              </a:rPr>
              <a:t> : Sa richesse en acide linoléique (75%) lui confère des vertus hydratantes et </a:t>
            </a:r>
            <a:r>
              <a:rPr lang="fr-FR" sz="1200" dirty="0" err="1">
                <a:latin typeface="Optima" pitchFamily="34" charset="0"/>
              </a:rPr>
              <a:t>restructurantes</a:t>
            </a:r>
            <a:r>
              <a:rPr lang="fr-FR" sz="1200" dirty="0">
                <a:latin typeface="Optima" pitchFamily="34" charset="0"/>
              </a:rPr>
              <a:t>, en réduisant la perte insensible en eau, restaurant l'élasticité de la peau.</a:t>
            </a:r>
            <a:br>
              <a:rPr lang="fr-FR" sz="1200" dirty="0">
                <a:latin typeface="Optima" pitchFamily="34" charset="0"/>
              </a:rPr>
            </a:br>
            <a:r>
              <a:rPr lang="fr-FR" sz="1200" dirty="0">
                <a:latin typeface="Optima" pitchFamily="34" charset="0"/>
              </a:rPr>
              <a:t>Apporte à la peau les acides gras essentiels (Acide linoléique, Acide oléique, Acide stéarique, Acide palmitique)</a:t>
            </a:r>
            <a:br>
              <a:rPr lang="fr-FR" sz="1200" dirty="0">
                <a:latin typeface="Optima" pitchFamily="34" charset="0"/>
              </a:rPr>
            </a:br>
            <a:r>
              <a:rPr lang="fr-FR" sz="1200" dirty="0">
                <a:latin typeface="Optima" pitchFamily="34" charset="0"/>
              </a:rPr>
              <a:t>Présence de </a:t>
            </a:r>
            <a:r>
              <a:rPr lang="fr-FR" sz="1200" dirty="0" err="1">
                <a:latin typeface="Optima" pitchFamily="34" charset="0"/>
              </a:rPr>
              <a:t>bioflavonoïdes</a:t>
            </a:r>
            <a:r>
              <a:rPr lang="fr-FR" sz="1200" dirty="0">
                <a:latin typeface="Optima" pitchFamily="34" charset="0"/>
              </a:rPr>
              <a:t>, </a:t>
            </a:r>
            <a:r>
              <a:rPr lang="fr-FR" sz="1200" dirty="0" err="1">
                <a:latin typeface="Optima" pitchFamily="34" charset="0"/>
              </a:rPr>
              <a:t>proanthocyanidines</a:t>
            </a:r>
            <a:r>
              <a:rPr lang="fr-FR" sz="1200" dirty="0">
                <a:latin typeface="Optima" pitchFamily="34" charset="0"/>
              </a:rPr>
              <a:t> oligomérique, qui sont d’excellents anti-oxydants.</a:t>
            </a:r>
            <a:br>
              <a:rPr lang="fr-FR" sz="1200" dirty="0">
                <a:latin typeface="Optima" pitchFamily="34" charset="0"/>
              </a:rPr>
            </a:br>
            <a:r>
              <a:rPr lang="fr-FR" sz="1200" dirty="0">
                <a:latin typeface="Optima" pitchFamily="34" charset="0"/>
              </a:rPr>
              <a:t>Plusieurs recherches ont démontré l'influence des </a:t>
            </a:r>
            <a:r>
              <a:rPr lang="fr-FR" sz="1200" dirty="0" err="1">
                <a:latin typeface="Optima" pitchFamily="34" charset="0"/>
              </a:rPr>
              <a:t>proanthocyanidines</a:t>
            </a:r>
            <a:r>
              <a:rPr lang="fr-FR" sz="1200" dirty="0">
                <a:latin typeface="Optima" pitchFamily="34" charset="0"/>
              </a:rPr>
              <a:t> sur la stabilité du collagène et la bonne santé de l'élastine. </a:t>
            </a:r>
          </a:p>
          <a:p>
            <a:pPr>
              <a:defRPr/>
            </a:pPr>
            <a:br>
              <a:rPr lang="fr-FR" sz="1200" dirty="0">
                <a:latin typeface="Optima" pitchFamily="34" charset="0"/>
              </a:rPr>
            </a:br>
            <a:r>
              <a:rPr lang="fr-FR" sz="1200" b="1" dirty="0">
                <a:latin typeface="Optima" pitchFamily="34" charset="0"/>
              </a:rPr>
              <a:t>HUILE DE NOISETTE </a:t>
            </a:r>
            <a:endParaRPr lang="fr-FR" sz="1200" dirty="0">
              <a:latin typeface="Optima" pitchFamily="34" charset="0"/>
            </a:endParaRPr>
          </a:p>
          <a:p>
            <a:pPr>
              <a:spcBef>
                <a:spcPct val="0"/>
              </a:spcBef>
              <a:defRPr/>
            </a:pPr>
            <a:r>
              <a:rPr lang="fr-FR" sz="1200" u="sng" dirty="0">
                <a:latin typeface="Optima" pitchFamily="34" charset="0"/>
              </a:rPr>
              <a:t>Origine:</a:t>
            </a:r>
            <a:r>
              <a:rPr lang="fr-FR" sz="1200" dirty="0">
                <a:latin typeface="Optima" pitchFamily="34" charset="0"/>
              </a:rPr>
              <a:t> extraite du fruit du noisetier (</a:t>
            </a:r>
            <a:r>
              <a:rPr lang="fr-FR" sz="1200" dirty="0" err="1">
                <a:latin typeface="Optima" pitchFamily="34" charset="0"/>
              </a:rPr>
              <a:t>Corylus</a:t>
            </a:r>
            <a:r>
              <a:rPr lang="fr-FR" sz="1200" dirty="0">
                <a:latin typeface="Optima" pitchFamily="34" charset="0"/>
              </a:rPr>
              <a:t> </a:t>
            </a:r>
            <a:r>
              <a:rPr lang="fr-FR" sz="1200" dirty="0" err="1">
                <a:latin typeface="Optima" pitchFamily="34" charset="0"/>
              </a:rPr>
              <a:t>Avellana</a:t>
            </a:r>
            <a:r>
              <a:rPr lang="fr-FR" sz="1200" dirty="0">
                <a:latin typeface="Optima" pitchFamily="34" charset="0"/>
              </a:rPr>
              <a:t>) </a:t>
            </a:r>
          </a:p>
          <a:p>
            <a:pPr>
              <a:spcBef>
                <a:spcPct val="0"/>
              </a:spcBef>
              <a:defRPr/>
            </a:pPr>
            <a:r>
              <a:rPr lang="fr-FR" sz="1200" dirty="0">
                <a:latin typeface="Optima" pitchFamily="34" charset="0"/>
              </a:rPr>
              <a:t>Action: Fort pouvoir hydratant: teneur élevée en phospholipides / grande résistance à l'oxydation / non comédogène </a:t>
            </a:r>
          </a:p>
          <a:p>
            <a:pPr>
              <a:spcBef>
                <a:spcPct val="0"/>
              </a:spcBef>
              <a:defRPr/>
            </a:pPr>
            <a:r>
              <a:rPr lang="fr-FR" sz="1200" dirty="0">
                <a:latin typeface="Optima" pitchFamily="34" charset="0"/>
              </a:rPr>
              <a:t>Aide la pénétration d’éléments actifs, comme l'aromathérapie. </a:t>
            </a:r>
            <a:endParaRPr lang="fr-FR" altLang="zh-TW" sz="1200" dirty="0">
              <a:latin typeface="Optima" pitchFamily="34" charset="0"/>
              <a:sym typeface="Wingdings" pitchFamily="2" charset="2"/>
            </a:endParaRPr>
          </a:p>
          <a:p>
            <a:pPr defTabSz="1041400">
              <a:spcBef>
                <a:spcPct val="0"/>
              </a:spcBef>
            </a:pPr>
            <a:endParaRPr lang="fr-FR" altLang="fr-FR" sz="1200" b="1" dirty="0">
              <a:latin typeface="Optima" pitchFamily="34" charset="0"/>
            </a:endParaRPr>
          </a:p>
          <a:p>
            <a:pPr defTabSz="1041400">
              <a:spcBef>
                <a:spcPct val="0"/>
              </a:spcBef>
            </a:pPr>
            <a:r>
              <a:rPr lang="fr-FR" altLang="fr-FR" sz="1200" b="1" dirty="0">
                <a:latin typeface="Optima" pitchFamily="34" charset="0"/>
              </a:rPr>
              <a:t>GLYCERINE VEGETALE </a:t>
            </a:r>
            <a:r>
              <a:rPr lang="fr-FR" altLang="fr-FR" sz="1200" b="0" dirty="0">
                <a:latin typeface="Optima" pitchFamily="34" charset="0"/>
              </a:rPr>
              <a:t>(ingrédient ECOCERT, provient du colza</a:t>
            </a:r>
            <a:r>
              <a:rPr lang="fr-FR" altLang="fr-FR" sz="1200" b="0" baseline="0" dirty="0">
                <a:latin typeface="Optima" pitchFamily="34" charset="0"/>
              </a:rPr>
              <a:t> européen) </a:t>
            </a:r>
            <a:r>
              <a:rPr lang="fr-FR" sz="1200" b="0" kern="1200" dirty="0">
                <a:solidFill>
                  <a:schemeClr val="tx1"/>
                </a:solidFill>
                <a:effectLst/>
                <a:latin typeface="+mn-lt"/>
                <a:ea typeface="+mn-ea"/>
                <a:cs typeface="+mn-cs"/>
              </a:rPr>
              <a:t>Action </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Humectante</a:t>
            </a:r>
            <a:r>
              <a:rPr lang="fr-FR" sz="1200" kern="1200" dirty="0">
                <a:solidFill>
                  <a:schemeClr val="tx1"/>
                </a:solidFill>
                <a:effectLst/>
                <a:latin typeface="+mn-lt"/>
                <a:ea typeface="+mn-ea"/>
                <a:cs typeface="+mn-cs"/>
              </a:rPr>
              <a:t> et hydratante, elle réduit la vitesse d’évaporation de l’eau à la surface de la peau, assouplit,  adoucit et atténue les rugosités.</a:t>
            </a:r>
            <a:endParaRPr lang="fr-FR" sz="1200" kern="1200" baseline="0" dirty="0">
              <a:solidFill>
                <a:schemeClr val="tx1"/>
              </a:solidFill>
              <a:effectLst/>
              <a:latin typeface="+mn-lt"/>
              <a:ea typeface="+mn-ea"/>
              <a:cs typeface="+mn-cs"/>
            </a:endParaRPr>
          </a:p>
          <a:p>
            <a:endParaRPr lang="fr-FR"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a:latin typeface="Optima" pitchFamily="34" charset="0"/>
              </a:rPr>
              <a:t>EXTRAIT DE LEVURE: </a:t>
            </a:r>
            <a:r>
              <a:rPr lang="fr-FR" altLang="fr-FR" sz="1200" dirty="0">
                <a:latin typeface="Optima" pitchFamily="34" charset="0"/>
              </a:rPr>
              <a:t>favorise la formation d'un ciment lipidique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defTabSz="1041400"/>
            <a:r>
              <a:rPr lang="fr-FR" altLang="fr-FR" sz="1200" b="1" dirty="0">
                <a:latin typeface="Optima" pitchFamily="34" charset="0"/>
              </a:rPr>
              <a:t>SILICIUM: reconstitue</a:t>
            </a:r>
            <a:r>
              <a:rPr lang="fr-FR" altLang="fr-FR" sz="1200" b="1" baseline="0" dirty="0">
                <a:latin typeface="Optima" pitchFamily="34" charset="0"/>
              </a:rPr>
              <a:t> les réserves en eau de la peau. </a:t>
            </a:r>
            <a:r>
              <a:rPr lang="fr-FR" altLang="fr-FR" sz="1200" dirty="0">
                <a:latin typeface="Optima" pitchFamily="34" charset="0"/>
              </a:rPr>
              <a:t>Présent dans de nombreux aliments. Il induit ou régule la multiplication des fibroblastes. </a:t>
            </a:r>
          </a:p>
          <a:p>
            <a:pPr defTabSz="1041400">
              <a:spcBef>
                <a:spcPct val="0"/>
              </a:spcBef>
            </a:pPr>
            <a:r>
              <a:rPr lang="fr-FR" altLang="fr-FR" sz="1200" dirty="0">
                <a:latin typeface="Optima" pitchFamily="34" charset="0"/>
              </a:rPr>
              <a:t>Il a été observé que le silicium est</a:t>
            </a:r>
            <a:r>
              <a:rPr lang="fr-FR" altLang="fr-FR" sz="1200" b="1" dirty="0">
                <a:latin typeface="Optima" pitchFamily="34" charset="0"/>
              </a:rPr>
              <a:t> indispensable pour la synthèse des fibres de collagène et d'élastine</a:t>
            </a:r>
            <a:r>
              <a:rPr lang="fr-FR" altLang="fr-FR" sz="1200" dirty="0">
                <a:latin typeface="Optima" pitchFamily="34" charset="0"/>
              </a:rPr>
              <a:t>. Le déficit en silicium organique à partir de la quarantaine provoque un dessèchement important de la peau et l'apparition des rides. </a:t>
            </a:r>
            <a:br>
              <a:rPr lang="fr-FR" altLang="fr-FR" sz="1200" dirty="0">
                <a:latin typeface="Optima" pitchFamily="34" charset="0"/>
              </a:rPr>
            </a:br>
            <a:r>
              <a:rPr lang="fr-FR" altLang="fr-FR" sz="1200" dirty="0">
                <a:latin typeface="Optima" pitchFamily="34" charset="0"/>
              </a:rPr>
              <a:t>Les </a:t>
            </a:r>
            <a:r>
              <a:rPr lang="fr-FR" altLang="fr-FR" sz="1200" dirty="0" err="1">
                <a:latin typeface="Optima" pitchFamily="34" charset="0"/>
              </a:rPr>
              <a:t>derivés</a:t>
            </a:r>
            <a:r>
              <a:rPr lang="fr-FR" altLang="fr-FR" sz="1200" dirty="0">
                <a:latin typeface="Optima" pitchFamily="34" charset="0"/>
              </a:rPr>
              <a:t> organiques silicés (</a:t>
            </a:r>
            <a:r>
              <a:rPr lang="fr-FR" altLang="fr-FR" sz="1200" dirty="0" err="1">
                <a:latin typeface="Optima" pitchFamily="34" charset="0"/>
              </a:rPr>
              <a:t>silanols</a:t>
            </a:r>
            <a:r>
              <a:rPr lang="fr-FR" altLang="fr-FR" sz="1200" dirty="0">
                <a:latin typeface="Optima" pitchFamily="34" charset="0"/>
              </a:rPr>
              <a:t>) sont donc indiqués pour agir sur les rides, les vergetures et pour améliorer l’élasticité de la peau.</a:t>
            </a: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a:spcBef>
                <a:spcPct val="0"/>
              </a:spcBef>
              <a:defRPr/>
            </a:pPr>
            <a:r>
              <a:rPr lang="fr-FR" b="1" dirty="0">
                <a:latin typeface="Optima" pitchFamily="34" charset="0"/>
              </a:rPr>
              <a:t>VITAMINE B5 : Apaisante</a:t>
            </a:r>
            <a:r>
              <a:rPr lang="fr-FR" b="1" baseline="0" dirty="0">
                <a:latin typeface="Optima" pitchFamily="34" charset="0"/>
              </a:rPr>
              <a:t> </a:t>
            </a:r>
            <a:endParaRPr lang="fr-FR" b="1" dirty="0">
              <a:latin typeface="Optima" pitchFamily="34" charset="0"/>
            </a:endParaRPr>
          </a:p>
          <a:p>
            <a:pPr>
              <a:spcBef>
                <a:spcPct val="0"/>
              </a:spcBef>
              <a:defRPr/>
            </a:pPr>
            <a:r>
              <a:rPr lang="fr-FR" dirty="0">
                <a:latin typeface="Optima" pitchFamily="34" charset="0"/>
              </a:rPr>
              <a:t>hygroscopique ~ cicatrisante ~ anti-inflammatoire </a:t>
            </a:r>
          </a:p>
          <a:p>
            <a:pPr>
              <a:spcBef>
                <a:spcPct val="0"/>
              </a:spcBef>
              <a:defRPr/>
            </a:pPr>
            <a:r>
              <a:rPr lang="fr-FR" dirty="0">
                <a:latin typeface="Optima" pitchFamily="34" charset="0"/>
              </a:rPr>
              <a:t>atteint les couches profondes de la peau tout en laissant un film fin à la surface. </a:t>
            </a:r>
          </a:p>
          <a:p>
            <a:pPr>
              <a:spcBef>
                <a:spcPct val="0"/>
              </a:spcBef>
              <a:defRPr/>
            </a:pPr>
            <a:endParaRPr lang="fr-FR" dirty="0">
              <a:latin typeface="Optima" pitchFamily="34" charset="0"/>
            </a:endParaRPr>
          </a:p>
          <a:p>
            <a:pPr>
              <a:spcBef>
                <a:spcPct val="0"/>
              </a:spcBef>
              <a:defRPr/>
            </a:pPr>
            <a:r>
              <a:rPr lang="fr-FR" b="1" dirty="0">
                <a:latin typeface="Optima" pitchFamily="34" charset="0"/>
              </a:rPr>
              <a:t>VITAMINE F : Anti</a:t>
            </a:r>
            <a:r>
              <a:rPr lang="fr-FR" b="1" baseline="0" dirty="0">
                <a:latin typeface="Optima" pitchFamily="34" charset="0"/>
              </a:rPr>
              <a:t> </a:t>
            </a:r>
            <a:r>
              <a:rPr lang="fr-FR" b="1" baseline="0" dirty="0" err="1">
                <a:latin typeface="Optima" pitchFamily="34" charset="0"/>
              </a:rPr>
              <a:t>deshydratante</a:t>
            </a:r>
            <a:r>
              <a:rPr lang="fr-FR" b="1" baseline="0" dirty="0">
                <a:latin typeface="Optima" pitchFamily="34" charset="0"/>
              </a:rPr>
              <a:t> </a:t>
            </a:r>
            <a:endParaRPr lang="fr-FR" dirty="0">
              <a:latin typeface="Optima" pitchFamily="34" charset="0"/>
            </a:endParaRPr>
          </a:p>
          <a:p>
            <a:pPr>
              <a:spcBef>
                <a:spcPct val="0"/>
              </a:spcBef>
              <a:defRPr/>
            </a:pPr>
            <a:r>
              <a:rPr lang="fr-FR" dirty="0">
                <a:latin typeface="Optima" pitchFamily="34" charset="0"/>
              </a:rPr>
              <a:t>~ composée principalement d'acide linoléique </a:t>
            </a:r>
          </a:p>
          <a:p>
            <a:pPr>
              <a:spcBef>
                <a:spcPct val="0"/>
              </a:spcBef>
              <a:defRPr/>
            </a:pPr>
            <a:r>
              <a:rPr lang="fr-FR" dirty="0">
                <a:latin typeface="Optima" pitchFamily="34" charset="0"/>
              </a:rPr>
              <a:t>~ permet aux cellules de l'épiderme de retrouver toute leur tension en eau en diminuant leur imperméabilité </a:t>
            </a:r>
          </a:p>
          <a:p>
            <a:pPr>
              <a:spcBef>
                <a:spcPct val="0"/>
              </a:spcBef>
              <a:defRPr/>
            </a:pPr>
            <a:r>
              <a:rPr lang="fr-FR" dirty="0">
                <a:latin typeface="Optima" pitchFamily="34" charset="0"/>
              </a:rPr>
              <a:t>~ rôle dans le processus d'</a:t>
            </a:r>
            <a:r>
              <a:rPr lang="fr-FR" dirty="0" err="1">
                <a:latin typeface="Optima" pitchFamily="34" charset="0"/>
              </a:rPr>
              <a:t>hyperkératinisation</a:t>
            </a:r>
            <a:r>
              <a:rPr lang="fr-FR" dirty="0">
                <a:latin typeface="Optima" pitchFamily="34" charset="0"/>
              </a:rPr>
              <a:t> : normalise la barrière lipidique épidermique </a:t>
            </a: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 DE ROSE CAMOMILLE ET JASMIN :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Equilibrant et relaxant</a:t>
            </a: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r>
              <a:rPr lang="fr-FR" sz="1200" i="0" u="sng" kern="1200" dirty="0">
                <a:solidFill>
                  <a:schemeClr val="tx1"/>
                </a:solidFill>
                <a:effectLst/>
                <a:latin typeface="+mn-lt"/>
                <a:ea typeface="+mn-ea"/>
                <a:cs typeface="+mn-cs"/>
              </a:rPr>
              <a:t>Utilisation à domicile </a:t>
            </a:r>
          </a:p>
          <a:p>
            <a:r>
              <a:rPr lang="fr-FR" sz="1200" b="0" i="0" u="none" strike="noStrike" kern="1200" dirty="0">
                <a:solidFill>
                  <a:schemeClr val="tx1"/>
                </a:solidFill>
                <a:effectLst/>
                <a:latin typeface="+mn-lt"/>
                <a:ea typeface="+mn-ea"/>
                <a:cs typeface="+mn-cs"/>
              </a:rPr>
              <a:t>Matin et soir, appliquer Hydra N°1 Crème sur le visage et le cou après le nettoyage/démaquillage et la brumisation de la Lotion </a:t>
            </a:r>
            <a:r>
              <a:rPr lang="fr-FR" sz="1200" b="0" i="0" u="none" strike="noStrike" kern="1200" dirty="0" err="1">
                <a:solidFill>
                  <a:schemeClr val="tx1"/>
                </a:solidFill>
                <a:effectLst/>
                <a:latin typeface="+mn-lt"/>
                <a:ea typeface="+mn-ea"/>
                <a:cs typeface="+mn-cs"/>
              </a:rPr>
              <a:t>Yon-Ka</a:t>
            </a:r>
            <a:r>
              <a:rPr lang="fr-FR" sz="1200" b="0" i="0" u="none" strike="noStrike" kern="1200" dirty="0">
                <a:solidFill>
                  <a:schemeClr val="tx1"/>
                </a:solidFill>
                <a:effectLst/>
                <a:latin typeface="+mn-lt"/>
                <a:ea typeface="+mn-ea"/>
                <a:cs typeface="+mn-cs"/>
              </a:rPr>
              <a:t> pour peaux sèches. </a:t>
            </a:r>
            <a:r>
              <a:rPr lang="fr-FR" sz="1200" b="0" i="0" kern="1200" dirty="0">
                <a:solidFill>
                  <a:schemeClr val="tx1"/>
                </a:solidFill>
                <a:effectLst/>
                <a:latin typeface="+mn-lt"/>
                <a:ea typeface="+mn-ea"/>
                <a:cs typeface="+mn-cs"/>
              </a:rPr>
              <a:t>Faire pénétrer la crème par effleurages.</a:t>
            </a:r>
            <a:endParaRPr lang="fr-FR" sz="1200" i="0" u="sng" kern="1200" dirty="0">
              <a:solidFill>
                <a:schemeClr val="tx1"/>
              </a:solidFill>
              <a:effectLst/>
              <a:latin typeface="+mn-lt"/>
              <a:ea typeface="+mn-ea"/>
              <a:cs typeface="+mn-cs"/>
            </a:endParaRPr>
          </a:p>
          <a:p>
            <a:endParaRPr lang="fr-FR" sz="120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sng" kern="1200" dirty="0">
                <a:solidFill>
                  <a:schemeClr val="tx1"/>
                </a:solidFill>
                <a:effectLst/>
                <a:latin typeface="+mn-lt"/>
                <a:ea typeface="+mn-ea"/>
                <a:cs typeface="+mn-cs"/>
              </a:rPr>
              <a:t>Utilisation en salle de soin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i="0" u="none" kern="1200" dirty="0">
                <a:solidFill>
                  <a:schemeClr val="tx1"/>
                </a:solidFill>
                <a:effectLst/>
                <a:latin typeface="+mn-lt"/>
                <a:ea typeface="+mn-ea"/>
                <a:cs typeface="+mn-cs"/>
              </a:rPr>
              <a:t>Massage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i="0" u="none" kern="1200" dirty="0">
                <a:solidFill>
                  <a:schemeClr val="tx1"/>
                </a:solidFill>
                <a:effectLst/>
                <a:latin typeface="+mn-lt"/>
                <a:ea typeface="+mn-ea"/>
                <a:cs typeface="+mn-cs"/>
              </a:rPr>
              <a:t>Crème de fin de soin</a:t>
            </a:r>
          </a:p>
          <a:p>
            <a:endParaRPr lang="fr-FR" dirty="0"/>
          </a:p>
        </p:txBody>
      </p:sp>
      <p:sp>
        <p:nvSpPr>
          <p:cNvPr id="4" name="Espace réservé du numéro de diapositive 3"/>
          <p:cNvSpPr>
            <a:spLocks noGrp="1"/>
          </p:cNvSpPr>
          <p:nvPr>
            <p:ph type="sldNum" sz="quarter" idx="5"/>
          </p:nvPr>
        </p:nvSpPr>
        <p:spPr/>
        <p:txBody>
          <a:bodyPr/>
          <a:lstStyle/>
          <a:p>
            <a:fld id="{A328DE2C-BD44-41F6-8579-19BB7D894649}" type="slidenum">
              <a:rPr lang="fr-FR" smtClean="0"/>
              <a:t>19</a:t>
            </a:fld>
            <a:endParaRPr lang="fr-FR"/>
          </a:p>
        </p:txBody>
      </p:sp>
    </p:spTree>
    <p:extLst>
      <p:ext uri="{BB962C8B-B14F-4D97-AF65-F5344CB8AC3E}">
        <p14:creationId xmlns:p14="http://schemas.microsoft.com/office/powerpoint/2010/main" val="3523367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kern="1200" baseline="0" dirty="0">
                <a:solidFill>
                  <a:schemeClr val="tx1"/>
                </a:solidFill>
                <a:effectLst/>
                <a:latin typeface="+mn-lt"/>
                <a:ea typeface="+mn-ea"/>
                <a:cs typeface="+mn-cs"/>
              </a:rPr>
              <a:t>HYDRA N1 MASQUE : 89% ION </a:t>
            </a: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Bénéfices</a:t>
            </a:r>
          </a:p>
          <a:p>
            <a:pPr defTabSz="812770"/>
            <a:r>
              <a:rPr lang="fr-FR" sz="1200" dirty="0">
                <a:solidFill>
                  <a:srgbClr val="3E3E3E"/>
                </a:solidFill>
                <a:latin typeface="Roboto" panose="020B0604020202020204" charset="0"/>
                <a:ea typeface="Roboto" panose="020B0604020202020204" charset="0"/>
              </a:rPr>
              <a:t>Lisse le relief cutané</a:t>
            </a:r>
          </a:p>
          <a:p>
            <a:pPr defTabSz="812770"/>
            <a:r>
              <a:rPr lang="fr-FR" sz="1200" dirty="0">
                <a:solidFill>
                  <a:srgbClr val="3E3E3E"/>
                </a:solidFill>
                <a:latin typeface="Roboto" panose="020B0604020202020204" charset="0"/>
                <a:ea typeface="Roboto" panose="020B0604020202020204" charset="0"/>
              </a:rPr>
              <a:t>Atténue les ridules </a:t>
            </a:r>
          </a:p>
          <a:p>
            <a:pPr defTabSz="812770"/>
            <a:r>
              <a:rPr lang="fr-FR" sz="1200" dirty="0">
                <a:solidFill>
                  <a:srgbClr val="3E3E3E"/>
                </a:solidFill>
                <a:latin typeface="Roboto" panose="020B0604020202020204" charset="0"/>
                <a:ea typeface="Roboto" panose="020B0604020202020204" charset="0"/>
              </a:rPr>
              <a:t>Peau plus douce et plus ferme</a:t>
            </a:r>
          </a:p>
          <a:p>
            <a:pPr defTabSz="812770"/>
            <a:r>
              <a:rPr lang="fr-FR" sz="1200" dirty="0">
                <a:solidFill>
                  <a:srgbClr val="3E3E3E"/>
                </a:solidFill>
                <a:latin typeface="Roboto" panose="020B0604020202020204" charset="0"/>
                <a:ea typeface="Roboto" panose="020B0604020202020204" charset="0"/>
              </a:rPr>
              <a:t>Préserve la jeunesse de la peau</a:t>
            </a:r>
          </a:p>
          <a:p>
            <a:pPr defTabSz="812770"/>
            <a:endParaRPr lang="fr-FR" sz="1200" dirty="0">
              <a:solidFill>
                <a:srgbClr val="3E3E3E"/>
              </a:solidFill>
              <a:latin typeface="Roboto" panose="020B0604020202020204" charset="0"/>
              <a:ea typeface="Roboto" panose="020B0604020202020204" charset="0"/>
            </a:endParaRPr>
          </a:p>
          <a:p>
            <a:pPr defTabSz="812770"/>
            <a:r>
              <a:rPr lang="fr-FR" sz="1200" u="sng" dirty="0">
                <a:solidFill>
                  <a:srgbClr val="3E3E3E"/>
                </a:solidFill>
                <a:latin typeface="Roboto" panose="020B0604020202020204" charset="0"/>
                <a:ea typeface="Roboto" panose="020B0604020202020204" charset="0"/>
              </a:rPr>
              <a:t>Résultats</a:t>
            </a:r>
          </a:p>
          <a:p>
            <a:pPr lvl="0"/>
            <a:r>
              <a:rPr lang="fr-FR" sz="1600" dirty="0">
                <a:solidFill>
                  <a:srgbClr val="3E3E3E"/>
                </a:solidFill>
                <a:latin typeface="Roboto" panose="02000000000000000000" pitchFamily="2" charset="0"/>
                <a:ea typeface="Roboto" panose="02000000000000000000" pitchFamily="2" charset="0"/>
              </a:rPr>
              <a:t>Action hydratante intensive</a:t>
            </a:r>
            <a:endParaRPr lang="fr-FR" sz="1600" cap="small" dirty="0">
              <a:solidFill>
                <a:srgbClr val="3E3E3E"/>
              </a:solidFill>
              <a:latin typeface="Roboto" panose="02000000000000000000" pitchFamily="2" charset="0"/>
              <a:ea typeface="Roboto" panose="02000000000000000000" pitchFamily="2" charset="0"/>
            </a:endParaRPr>
          </a:p>
          <a:p>
            <a:pPr marL="171450" lvl="0" indent="-171450">
              <a:buFont typeface="Wingdings" panose="05000000000000000000" pitchFamily="2" charset="2"/>
              <a:buChar char="Ø"/>
            </a:pPr>
            <a:r>
              <a:rPr lang="fr-FR" sz="1200" i="1" dirty="0">
                <a:solidFill>
                  <a:srgbClr val="3E3E3E"/>
                </a:solidFill>
                <a:latin typeface="Roboto" panose="02000000000000000000" pitchFamily="2" charset="0"/>
                <a:ea typeface="Roboto" panose="02000000000000000000" pitchFamily="2" charset="0"/>
              </a:rPr>
              <a:t> +124% après 2h </a:t>
            </a:r>
          </a:p>
          <a:p>
            <a:pPr marL="171450" lvl="0" indent="-171450">
              <a:buFont typeface="Wingdings" panose="05000000000000000000" pitchFamily="2" charset="2"/>
              <a:buChar char="Ø"/>
            </a:pPr>
            <a:r>
              <a:rPr lang="fr-FR" sz="1200" i="1" dirty="0">
                <a:solidFill>
                  <a:srgbClr val="3E3E3E"/>
                </a:solidFill>
                <a:latin typeface="Roboto" panose="02000000000000000000" pitchFamily="2" charset="0"/>
                <a:ea typeface="Roboto" panose="02000000000000000000" pitchFamily="2" charset="0"/>
              </a:rPr>
              <a:t>+73% après 8h</a:t>
            </a:r>
          </a:p>
          <a:p>
            <a:pPr marL="171450" lvl="0" indent="-171450">
              <a:buFont typeface="Wingdings" panose="05000000000000000000" pitchFamily="2" charset="2"/>
              <a:buChar char="Ø"/>
            </a:pPr>
            <a:endParaRPr lang="fr-FR" sz="1200" i="1" dirty="0">
              <a:solidFill>
                <a:srgbClr val="3E3E3E"/>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200" kern="1200" dirty="0">
                <a:solidFill>
                  <a:prstClr val="black"/>
                </a:solidFill>
                <a:latin typeface="+mn-lt"/>
                <a:ea typeface="+mn-ea"/>
                <a:cs typeface="+mn-cs"/>
              </a:rPr>
              <a:t>(</a:t>
            </a:r>
            <a:r>
              <a:rPr lang="fr-FR" sz="1200" dirty="0">
                <a:latin typeface="Gadugi" panose="020B0502040204020203" pitchFamily="34" charset="0"/>
                <a:ea typeface="Times New Roman"/>
              </a:rPr>
              <a:t>Test d’hydratation par </a:t>
            </a:r>
            <a:r>
              <a:rPr lang="fr-FR" sz="1200" dirty="0" err="1">
                <a:latin typeface="Gadugi" panose="020B0502040204020203" pitchFamily="34" charset="0"/>
                <a:ea typeface="Times New Roman"/>
              </a:rPr>
              <a:t>cornéométrie</a:t>
            </a:r>
            <a:r>
              <a:rPr lang="fr-FR" sz="1200" dirty="0">
                <a:latin typeface="Gadugi" panose="020B0502040204020203" pitchFamily="34" charset="0"/>
                <a:ea typeface="Times New Roman"/>
              </a:rPr>
              <a:t>, 10 volontaires, de sexe féminin, âgés de 48 à 70 ans, à la peau à tendance sèche)</a:t>
            </a:r>
          </a:p>
          <a:p>
            <a:pPr marL="0" lvl="0" indent="0">
              <a:buFont typeface="Wingdings" panose="05000000000000000000" pitchFamily="2" charset="2"/>
              <a:buNone/>
            </a:pPr>
            <a:endParaRPr lang="fr-FR" sz="1200" i="1" dirty="0">
              <a:solidFill>
                <a:srgbClr val="3E3E3E"/>
              </a:solidFill>
              <a:latin typeface="Roboto" panose="02000000000000000000" pitchFamily="2" charset="0"/>
              <a:ea typeface="Roboto" panose="02000000000000000000" pitchFamily="2" charset="0"/>
            </a:endParaRPr>
          </a:p>
          <a:p>
            <a:pPr marL="0" indent="0">
              <a:buFont typeface="Wingdings" panose="05000000000000000000" pitchFamily="2" charset="2"/>
              <a:buNone/>
            </a:pPr>
            <a:endParaRPr lang="fr-FR" sz="1000" i="1" dirty="0">
              <a:solidFill>
                <a:srgbClr val="3E3E3E"/>
              </a:solidFill>
              <a:latin typeface="Roboto" panose="02000000000000000000" pitchFamily="2" charset="0"/>
              <a:ea typeface="Roboto" panose="02000000000000000000" pitchFamily="2" charset="0"/>
            </a:endParaRPr>
          </a:p>
          <a:p>
            <a:r>
              <a:rPr lang="fr-FR" sz="1050" b="0" i="0" u="sng" kern="1200" dirty="0">
                <a:solidFill>
                  <a:schemeClr val="tx1"/>
                </a:solidFill>
                <a:effectLst/>
                <a:latin typeface="+mn-lt"/>
                <a:ea typeface="+mn-ea"/>
                <a:cs typeface="+mn-cs"/>
              </a:rPr>
              <a:t>Les + produits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50" kern="1200" dirty="0">
                <a:solidFill>
                  <a:prstClr val="black"/>
                </a:solidFill>
                <a:latin typeface="+mn-lt"/>
                <a:ea typeface="+mn-ea"/>
                <a:cs typeface="+mn-cs"/>
              </a:rPr>
              <a:t>Pour toutes les peaux déshydratées, agressées, sèches ou grasses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50" kern="1200" dirty="0">
                <a:solidFill>
                  <a:prstClr val="black"/>
                </a:solidFill>
                <a:latin typeface="+mn-lt"/>
                <a:ea typeface="+mn-ea"/>
                <a:cs typeface="+mn-cs"/>
              </a:rPr>
              <a:t>Enrichi en vitamines A, E, C, B5 et en Jojoba</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50" kern="1200" dirty="0">
                <a:solidFill>
                  <a:prstClr val="black"/>
                </a:solidFill>
                <a:latin typeface="+mn-lt"/>
                <a:ea typeface="+mn-ea"/>
                <a:cs typeface="+mn-cs"/>
              </a:rPr>
              <a:t>Texture gel</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50" kern="1200" dirty="0">
                <a:solidFill>
                  <a:prstClr val="black"/>
                </a:solidFill>
                <a:latin typeface="+mn-lt"/>
                <a:ea typeface="+mn-ea"/>
                <a:cs typeface="+mn-cs"/>
              </a:rPr>
              <a:t>S’utilise en masque de nuit</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sz="1050" kern="1200" dirty="0">
              <a:solidFill>
                <a:prstClr val="black"/>
              </a:solidFill>
              <a:latin typeface="+mn-lt"/>
              <a:ea typeface="+mn-ea"/>
              <a:cs typeface="+mn-cs"/>
            </a:endParaRPr>
          </a:p>
          <a:p>
            <a:r>
              <a:rPr lang="fr-FR" sz="1200" i="0" u="sng" kern="1200" dirty="0">
                <a:solidFill>
                  <a:schemeClr val="tx1"/>
                </a:solidFill>
                <a:effectLst/>
                <a:latin typeface="+mn-lt"/>
                <a:ea typeface="+mn-ea"/>
                <a:cs typeface="+mn-cs"/>
              </a:rPr>
              <a:t>Pour qui </a:t>
            </a:r>
            <a:r>
              <a:rPr lang="fr-FR" sz="1200" i="0" u="sng" kern="1200" baseline="0" dirty="0">
                <a:solidFill>
                  <a:schemeClr val="tx1"/>
                </a:solidFill>
                <a:effectLst/>
                <a:latin typeface="+mn-lt"/>
                <a:ea typeface="+mn-ea"/>
                <a:cs typeface="+mn-cs"/>
              </a:rPr>
              <a:t>?</a:t>
            </a:r>
            <a:endParaRPr lang="fr-FR" sz="1200" dirty="0">
              <a:solidFill>
                <a:prstClr val="black"/>
              </a:solidFill>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kern="1200" dirty="0">
                <a:solidFill>
                  <a:schemeClr val="tx1"/>
                </a:solidFill>
                <a:effectLst/>
                <a:latin typeface="+mn-lt"/>
                <a:ea typeface="+mn-ea"/>
                <a:cs typeface="+mn-cs"/>
              </a:rPr>
              <a:t>Ce masque est le meilleur masque visage pour les peaux déshydratées ou agressées, sèches ou grasses :</a:t>
            </a:r>
          </a:p>
          <a:p>
            <a:r>
              <a:rPr lang="fr-FR" sz="1200" dirty="0">
                <a:solidFill>
                  <a:prstClr val="black"/>
                </a:solidFill>
                <a:latin typeface="Century Gothic" panose="020B0502020202020204" pitchFamily="34" charset="0"/>
              </a:rPr>
              <a:t>« Ma peau est inconfortable et tiraille »</a:t>
            </a:r>
          </a:p>
          <a:p>
            <a:r>
              <a:rPr lang="fr-FR" sz="1200" dirty="0">
                <a:solidFill>
                  <a:prstClr val="black"/>
                </a:solidFill>
                <a:latin typeface="Century Gothic" panose="020B0502020202020204" pitchFamily="34" charset="0"/>
              </a:rPr>
              <a:t>« Je suis partie aux sports d’hiver, je suis bronzée mais j’ai l’impression de voir des rides apparaitre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solidFill>
                <a:prstClr val="black"/>
              </a:solidFill>
              <a:latin typeface="Century Gothic" panose="020B0502020202020204" pitchFamily="34" charset="0"/>
            </a:endParaRPr>
          </a:p>
          <a:p>
            <a:r>
              <a:rPr lang="fr-FR" sz="1200" b="0" i="0" u="sng" strike="noStrike" kern="1200" dirty="0">
                <a:solidFill>
                  <a:schemeClr val="tx1"/>
                </a:solidFill>
                <a:effectLst/>
                <a:latin typeface="+mn-lt"/>
                <a:ea typeface="+mn-ea"/>
                <a:cs typeface="+mn-cs"/>
              </a:rPr>
              <a:t>Tips</a:t>
            </a:r>
          </a:p>
          <a:p>
            <a:endParaRPr lang="fr-FR" sz="1200" b="0" i="0" u="none" strike="noStrike" kern="1200" dirty="0">
              <a:solidFill>
                <a:schemeClr val="tx1"/>
              </a:solidFill>
              <a:effectLst/>
              <a:latin typeface="+mn-lt"/>
              <a:ea typeface="+mn-ea"/>
              <a:cs typeface="+mn-cs"/>
            </a:endParaRPr>
          </a:p>
          <a:p>
            <a:pPr marL="171450" indent="-171450">
              <a:buFont typeface="Wingdings" panose="05000000000000000000" pitchFamily="2" charset="2"/>
              <a:buChar char="Ø"/>
            </a:pPr>
            <a:r>
              <a:rPr lang="fr-FR" sz="1200" b="0" i="0" u="none" strike="noStrike" kern="1200" dirty="0">
                <a:solidFill>
                  <a:schemeClr val="tx1"/>
                </a:solidFill>
                <a:effectLst/>
                <a:latin typeface="+mn-lt"/>
                <a:ea typeface="+mn-ea"/>
                <a:cs typeface="+mn-cs"/>
              </a:rPr>
              <a:t>Masque</a:t>
            </a:r>
            <a:r>
              <a:rPr lang="fr-FR" sz="1200" b="0" i="0" u="none" strike="noStrike" kern="1200" baseline="0" dirty="0">
                <a:solidFill>
                  <a:schemeClr val="tx1"/>
                </a:solidFill>
                <a:effectLst/>
                <a:latin typeface="+mn-lt"/>
                <a:ea typeface="+mn-ea"/>
                <a:cs typeface="+mn-cs"/>
              </a:rPr>
              <a:t> sous vapeur </a:t>
            </a:r>
          </a:p>
          <a:p>
            <a:pPr marL="0" indent="0">
              <a:buFont typeface="Wingdings" panose="05000000000000000000" pitchFamily="2" charset="2"/>
              <a:buNone/>
            </a:pPr>
            <a:endParaRPr lang="fr-FR"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 Ajouter </a:t>
            </a:r>
            <a:r>
              <a:rPr lang="fr-FR" sz="1200" kern="1200" dirty="0" err="1">
                <a:solidFill>
                  <a:schemeClr val="tx1"/>
                </a:solidFill>
                <a:effectLst/>
                <a:latin typeface="+mn-lt"/>
                <a:ea typeface="+mn-ea"/>
                <a:cs typeface="+mn-cs"/>
              </a:rPr>
              <a:t>hydra</a:t>
            </a:r>
            <a:r>
              <a:rPr lang="fr-FR" sz="1200" kern="1200" dirty="0">
                <a:solidFill>
                  <a:schemeClr val="tx1"/>
                </a:solidFill>
                <a:effectLst/>
                <a:latin typeface="+mn-lt"/>
                <a:ea typeface="+mn-ea"/>
                <a:cs typeface="+mn-cs"/>
              </a:rPr>
              <a:t> N°1 sérum avant d’appliquer son masque </a:t>
            </a:r>
          </a:p>
          <a:p>
            <a:endParaRPr lang="fr-FR" sz="1200" b="0" i="0" u="none" strike="noStrike" kern="1200" dirty="0">
              <a:solidFill>
                <a:schemeClr val="tx1"/>
              </a:solidFill>
              <a:effectLst/>
              <a:latin typeface="+mn-lt"/>
              <a:ea typeface="+mn-ea"/>
              <a:cs typeface="+mn-cs"/>
            </a:endParaRPr>
          </a:p>
          <a:p>
            <a:r>
              <a:rPr lang="fr-FR" sz="1200" dirty="0">
                <a:solidFill>
                  <a:srgbClr val="3E3E3E"/>
                </a:solidFill>
                <a:latin typeface="Roboto" panose="02000000000000000000" pitchFamily="2" charset="0"/>
                <a:ea typeface="Roboto" panose="02000000000000000000" pitchFamily="2" charset="0"/>
              </a:rPr>
              <a:t>▪ </a:t>
            </a:r>
            <a:r>
              <a:rPr lang="fr-FR" sz="1200" b="0" i="0" u="none" strike="noStrike" kern="1200" dirty="0">
                <a:solidFill>
                  <a:schemeClr val="tx1"/>
                </a:solidFill>
                <a:effectLst/>
                <a:latin typeface="+mn-lt"/>
                <a:ea typeface="+mn-ea"/>
                <a:cs typeface="+mn-cs"/>
              </a:rPr>
              <a:t>1 à 3 fois par semaine, après le nettoyage/démaquillage et la brumisation de Lotion </a:t>
            </a:r>
            <a:r>
              <a:rPr lang="fr-FR" sz="1200" b="0" i="0" u="none" strike="noStrike" kern="1200" dirty="0" err="1">
                <a:solidFill>
                  <a:schemeClr val="tx1"/>
                </a:solidFill>
                <a:effectLst/>
                <a:latin typeface="+mn-lt"/>
                <a:ea typeface="+mn-ea"/>
                <a:cs typeface="+mn-cs"/>
              </a:rPr>
              <a:t>Yon-Ka</a:t>
            </a:r>
            <a:r>
              <a:rPr lang="fr-FR" sz="1200" b="0" i="0" u="none" strike="noStrike" kern="1200" dirty="0">
                <a:solidFill>
                  <a:schemeClr val="tx1"/>
                </a:solidFill>
                <a:effectLst/>
                <a:latin typeface="+mn-lt"/>
                <a:ea typeface="+mn-ea"/>
                <a:cs typeface="+mn-cs"/>
              </a:rPr>
              <a:t> adaptée, appliquer le masque généreusement sur le visage, le cou et le décolleté. </a:t>
            </a:r>
            <a:r>
              <a:rPr lang="fr-FR" sz="1200" b="0" i="0" kern="1200" dirty="0">
                <a:solidFill>
                  <a:schemeClr val="tx1"/>
                </a:solidFill>
                <a:effectLst/>
                <a:latin typeface="+mn-lt"/>
                <a:ea typeface="+mn-ea"/>
                <a:cs typeface="+mn-cs"/>
              </a:rPr>
              <a:t>Laissez agir de 20 minutes à 1 heure selon les besoins, puis absorbez l'excédent avec un mouchoir en papier. Ne pas rincer.</a:t>
            </a:r>
          </a:p>
          <a:p>
            <a:pPr algn="just">
              <a:defRPr/>
            </a:pPr>
            <a:endParaRPr lang="fr-FR" sz="1200" dirty="0">
              <a:solidFill>
                <a:srgbClr val="3E3E3E"/>
              </a:solidFill>
              <a:latin typeface="Roboto" panose="02000000000000000000" pitchFamily="2" charset="0"/>
              <a:ea typeface="Roboto" panose="02000000000000000000" pitchFamily="2" charset="0"/>
            </a:endParaRPr>
          </a:p>
          <a:p>
            <a:pPr algn="just">
              <a:defRPr/>
            </a:pPr>
            <a:r>
              <a:rPr lang="fr-FR" sz="1200" dirty="0">
                <a:solidFill>
                  <a:srgbClr val="3E3E3E"/>
                </a:solidFill>
                <a:latin typeface="Roboto" panose="02000000000000000000" pitchFamily="2" charset="0"/>
                <a:ea typeface="Roboto" panose="02000000000000000000" pitchFamily="2" charset="0"/>
              </a:rPr>
              <a:t>▪ Pour les peaux très déshydratées : Utiliser en masque de nuit pendant 1 semaine en remplacement de notre crème habituelle. </a:t>
            </a:r>
          </a:p>
          <a:p>
            <a:pPr algn="just">
              <a:defRPr/>
            </a:pPr>
            <a:endParaRPr lang="fr-FR" sz="1200" dirty="0">
              <a:solidFill>
                <a:srgbClr val="3E3E3E"/>
              </a:solidFill>
              <a:latin typeface="Roboto" panose="02000000000000000000" pitchFamily="2" charset="0"/>
              <a:ea typeface="Roboto" panose="02000000000000000000" pitchFamily="2" charset="0"/>
            </a:endParaRPr>
          </a:p>
          <a:p>
            <a:pPr algn="just">
              <a:defRPr/>
            </a:pPr>
            <a:r>
              <a:rPr lang="fr-FR" sz="1200" dirty="0">
                <a:solidFill>
                  <a:srgbClr val="3E3E3E"/>
                </a:solidFill>
                <a:latin typeface="Roboto" panose="02000000000000000000" pitchFamily="2" charset="0"/>
                <a:ea typeface="Roboto" panose="02000000000000000000" pitchFamily="2" charset="0"/>
              </a:rPr>
              <a:t>▪ En soin SOS pour les peaux en détresse, agressées par le soleil : Utiliser en masque de nuit pendant 3 semaines.</a:t>
            </a: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imperata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cylindrica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aloe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vera</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bio,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phytosqualane</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d’olive, glycérine végétale, PCA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Hydratant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Vitamines A et silicium : Régénérant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r>
              <a:rPr lang="fr-FR" altLang="fr-FR" sz="1200" b="1" dirty="0">
                <a:latin typeface="Optima" pitchFamily="34" charset="0"/>
              </a:rPr>
              <a:t>SILICIUM: reconstitue</a:t>
            </a:r>
            <a:r>
              <a:rPr lang="fr-FR" altLang="fr-FR" sz="1200" b="1" baseline="0" dirty="0">
                <a:latin typeface="Optima" pitchFamily="34" charset="0"/>
              </a:rPr>
              <a:t> les réserves en eau de la peau. </a:t>
            </a:r>
            <a:r>
              <a:rPr lang="fr-FR" altLang="fr-FR" sz="1200" dirty="0">
                <a:latin typeface="Optima" pitchFamily="34" charset="0"/>
              </a:rPr>
              <a:t>Présent dans de nombreux aliments. Il induit ou régule la multiplication des fibroblastes. </a:t>
            </a:r>
          </a:p>
          <a:p>
            <a:pPr defTabSz="1041400">
              <a:spcBef>
                <a:spcPct val="0"/>
              </a:spcBef>
            </a:pPr>
            <a:r>
              <a:rPr lang="fr-FR" altLang="fr-FR" sz="1200" dirty="0">
                <a:latin typeface="Optima" pitchFamily="34" charset="0"/>
              </a:rPr>
              <a:t>Il a été observé que le silicium est</a:t>
            </a:r>
            <a:r>
              <a:rPr lang="fr-FR" altLang="fr-FR" sz="1200" b="1" dirty="0">
                <a:latin typeface="Optima" pitchFamily="34" charset="0"/>
              </a:rPr>
              <a:t> indispensable pour la synthèse des fibres de collagène et d'élastine</a:t>
            </a:r>
            <a:r>
              <a:rPr lang="fr-FR" altLang="fr-FR" sz="1200" dirty="0">
                <a:latin typeface="Optima" pitchFamily="34" charset="0"/>
              </a:rPr>
              <a:t>. Le déficit en silicium organique à partir de la quarantaine provoque un dessèchement important de la peau et l'apparition des rides. </a:t>
            </a:r>
            <a:br>
              <a:rPr lang="fr-FR" altLang="fr-FR" sz="1200" dirty="0">
                <a:latin typeface="Optima" pitchFamily="34" charset="0"/>
              </a:rPr>
            </a:br>
            <a:r>
              <a:rPr lang="fr-FR" altLang="fr-FR" sz="1200" dirty="0">
                <a:latin typeface="Optima" pitchFamily="34" charset="0"/>
              </a:rPr>
              <a:t>Les </a:t>
            </a:r>
            <a:r>
              <a:rPr lang="fr-FR" altLang="fr-FR" sz="1200" dirty="0" err="1">
                <a:latin typeface="Optima" pitchFamily="34" charset="0"/>
              </a:rPr>
              <a:t>derivés</a:t>
            </a:r>
            <a:r>
              <a:rPr lang="fr-FR" altLang="fr-FR" sz="1200" dirty="0">
                <a:latin typeface="Optima" pitchFamily="34" charset="0"/>
              </a:rPr>
              <a:t> organiques silicés (</a:t>
            </a:r>
            <a:r>
              <a:rPr lang="fr-FR" altLang="fr-FR" sz="1200" dirty="0" err="1">
                <a:latin typeface="Optima" pitchFamily="34" charset="0"/>
              </a:rPr>
              <a:t>silanols</a:t>
            </a:r>
            <a:r>
              <a:rPr lang="fr-FR" altLang="fr-FR" sz="1200" dirty="0">
                <a:latin typeface="Optima" pitchFamily="34" charset="0"/>
              </a:rPr>
              <a:t>) sont donc indiqués pour agir sur les rides, les vergetures et pour améliorer l’élasticité de la peau.</a:t>
            </a:r>
            <a:endParaRPr lang="fr-FR" altLang="fr-FR" sz="1200" b="1" dirty="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200" b="1" dirty="0">
              <a:latin typeface="Optima" pitchFamily="34" charset="0"/>
            </a:endParaRPr>
          </a:p>
          <a:p>
            <a:pPr>
              <a:defRPr/>
            </a:pPr>
            <a:r>
              <a:rPr lang="fr-FR" b="1" cap="all" dirty="0" err="1">
                <a:latin typeface="Optima" pitchFamily="34" charset="0"/>
              </a:rPr>
              <a:t>Bacopa</a:t>
            </a:r>
            <a:r>
              <a:rPr lang="fr-FR" b="1" cap="all" dirty="0">
                <a:latin typeface="Optima" pitchFamily="34" charset="0"/>
              </a:rPr>
              <a:t> </a:t>
            </a:r>
            <a:r>
              <a:rPr lang="fr-FR" b="1" cap="all" dirty="0" err="1">
                <a:latin typeface="Optima" pitchFamily="34" charset="0"/>
              </a:rPr>
              <a:t>monniera</a:t>
            </a:r>
            <a:r>
              <a:rPr lang="fr-FR" b="1" cap="all" dirty="0">
                <a:latin typeface="Optima" pitchFamily="34" charset="0"/>
              </a:rPr>
              <a:t>, Vitamines</a:t>
            </a:r>
            <a:r>
              <a:rPr lang="fr-FR" b="1" cap="all" baseline="0" dirty="0">
                <a:latin typeface="Optima" pitchFamily="34" charset="0"/>
              </a:rPr>
              <a:t> e ET c : Anti OXYDANT, ANTI RADICALLAIRE </a:t>
            </a:r>
            <a:endParaRPr lang="fr-FR" dirty="0">
              <a:latin typeface="Optima" pitchFamily="34" charset="0"/>
            </a:endParaRPr>
          </a:p>
          <a:p>
            <a:pPr>
              <a:spcBef>
                <a:spcPts val="0"/>
              </a:spcBef>
              <a:defRPr/>
            </a:pPr>
            <a:r>
              <a:rPr lang="fr-FR" u="sng" dirty="0">
                <a:latin typeface="Optima" pitchFamily="34" charset="0"/>
              </a:rPr>
              <a:t>Origine</a:t>
            </a:r>
            <a:r>
              <a:rPr lang="fr-FR" dirty="0">
                <a:latin typeface="Optima" pitchFamily="34" charset="0"/>
              </a:rPr>
              <a:t> : Continent indo-</a:t>
            </a:r>
            <a:r>
              <a:rPr lang="fr-FR" dirty="0" err="1">
                <a:latin typeface="Optima" pitchFamily="34" charset="0"/>
              </a:rPr>
              <a:t>pakistanais.Extrait</a:t>
            </a:r>
            <a:r>
              <a:rPr lang="fr-FR" dirty="0">
                <a:latin typeface="Optima" pitchFamily="34" charset="0"/>
              </a:rPr>
              <a:t> des feuilles </a:t>
            </a:r>
          </a:p>
          <a:p>
            <a:pPr>
              <a:spcBef>
                <a:spcPts val="0"/>
              </a:spcBef>
              <a:defRPr/>
            </a:pPr>
            <a:r>
              <a:rPr lang="fr-FR" u="sng" dirty="0">
                <a:latin typeface="Optima" pitchFamily="34" charset="0"/>
              </a:rPr>
              <a:t>Action</a:t>
            </a:r>
            <a:r>
              <a:rPr lang="fr-FR" dirty="0">
                <a:latin typeface="Optima" pitchFamily="34" charset="0"/>
              </a:rPr>
              <a:t> : anti-inflammatoire (prévention du déclenchement de l’irritation en agissant sur les oxydations induites par les produits générateurs de radicaux libres et les UV). anti-radicalaire et </a:t>
            </a:r>
            <a:r>
              <a:rPr lang="fr-FR" dirty="0" err="1">
                <a:latin typeface="Optima" pitchFamily="34" charset="0"/>
              </a:rPr>
              <a:t>anti-oxydante</a:t>
            </a:r>
            <a:endParaRPr lang="fr-FR" dirty="0">
              <a:latin typeface="Optima" pitchFamily="34" charset="0"/>
            </a:endParaRPr>
          </a:p>
          <a:p>
            <a:pPr>
              <a:spcBef>
                <a:spcPts val="0"/>
              </a:spcBef>
              <a:defRPr/>
            </a:pPr>
            <a:r>
              <a:rPr lang="fr-FR" dirty="0">
                <a:latin typeface="Optima" pitchFamily="34" charset="0"/>
              </a:rPr>
              <a:t>Information complémentaire : Plante reconnue pour ses propriétés calmantes dans la médecine ayurvédique</a:t>
            </a:r>
          </a:p>
          <a:p>
            <a:pPr>
              <a:spcBef>
                <a:spcPts val="0"/>
              </a:spcBef>
              <a:defRPr/>
            </a:pPr>
            <a:r>
              <a:rPr lang="fr-FR" dirty="0">
                <a:latin typeface="Optima" pitchFamily="34" charset="0"/>
              </a:rPr>
              <a:t>Principaux composants :  alcaloïdes, </a:t>
            </a:r>
            <a:r>
              <a:rPr lang="fr-FR" dirty="0" err="1">
                <a:latin typeface="Optima" pitchFamily="34" charset="0"/>
              </a:rPr>
              <a:t>glycosaponines</a:t>
            </a:r>
            <a:r>
              <a:rPr lang="fr-FR" dirty="0">
                <a:latin typeface="Optima" pitchFamily="34" charset="0"/>
              </a:rPr>
              <a:t>, </a:t>
            </a:r>
            <a:r>
              <a:rPr lang="fr-FR" dirty="0" err="1">
                <a:latin typeface="Optima" pitchFamily="34" charset="0"/>
              </a:rPr>
              <a:t>triterpénoïdes</a:t>
            </a:r>
            <a:r>
              <a:rPr lang="fr-FR" dirty="0">
                <a:latin typeface="Optima" pitchFamily="34" charset="0"/>
              </a:rPr>
              <a:t> dont </a:t>
            </a:r>
            <a:r>
              <a:rPr lang="fr-FR" dirty="0" err="1">
                <a:latin typeface="Optima" pitchFamily="34" charset="0"/>
              </a:rPr>
              <a:t>bacosine</a:t>
            </a:r>
            <a:r>
              <a:rPr lang="fr-FR" dirty="0">
                <a:latin typeface="Optima" pitchFamily="34" charset="0"/>
              </a:rPr>
              <a:t>.</a:t>
            </a:r>
          </a:p>
          <a:p>
            <a:pPr>
              <a:spcBef>
                <a:spcPts val="0"/>
              </a:spcBef>
              <a:defRPr/>
            </a:pPr>
            <a:endParaRPr lang="fr-FR" altLang="fr-FR" sz="1200" b="1" dirty="0">
              <a:latin typeface="Optima" pitchFamily="34" charset="0"/>
            </a:endParaRPr>
          </a:p>
          <a:p>
            <a:pPr>
              <a:spcBef>
                <a:spcPts val="0"/>
              </a:spcBef>
              <a:defRPr/>
            </a:pPr>
            <a:r>
              <a:rPr lang="fr-FR" altLang="fr-FR" sz="1200" b="1" dirty="0">
                <a:latin typeface="Optima" pitchFamily="34" charset="0"/>
              </a:rPr>
              <a:t>JOJOBA : ANTI DESHYDRATANT,</a:t>
            </a:r>
            <a:r>
              <a:rPr lang="fr-FR" altLang="fr-FR" sz="1200" b="1" baseline="0" dirty="0">
                <a:latin typeface="Optima" pitchFamily="34" charset="0"/>
              </a:rPr>
              <a:t> REPARATEUR </a:t>
            </a:r>
            <a:endParaRPr lang="fr-FR" altLang="fr-FR" sz="1200" b="1" dirty="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sz="1200" b="1" dirty="0">
              <a:latin typeface="Optima" pitchFamily="34" charset="0"/>
            </a:endParaRPr>
          </a:p>
          <a:p>
            <a:r>
              <a:rPr lang="fr-FR" sz="1200" kern="1200" dirty="0">
                <a:solidFill>
                  <a:schemeClr val="tx1"/>
                </a:solidFill>
                <a:effectLst/>
                <a:latin typeface="+mn-lt"/>
                <a:ea typeface="+mn-ea"/>
                <a:cs typeface="+mn-cs"/>
              </a:rPr>
              <a:t> </a:t>
            </a:r>
            <a:r>
              <a:rPr lang="fr-FR" b="1" dirty="0">
                <a:latin typeface="Optima" pitchFamily="34" charset="0"/>
              </a:rPr>
              <a:t>VITAMINE B5 : Apaisante</a:t>
            </a:r>
            <a:r>
              <a:rPr lang="fr-FR" b="1" baseline="0" dirty="0">
                <a:latin typeface="Optima" pitchFamily="34" charset="0"/>
              </a:rPr>
              <a:t> </a:t>
            </a:r>
            <a:endParaRPr lang="fr-FR" b="1" dirty="0">
              <a:latin typeface="Optima" pitchFamily="34" charset="0"/>
            </a:endParaRPr>
          </a:p>
          <a:p>
            <a:pPr>
              <a:spcBef>
                <a:spcPct val="0"/>
              </a:spcBef>
              <a:defRPr/>
            </a:pPr>
            <a:r>
              <a:rPr lang="fr-FR" dirty="0">
                <a:latin typeface="Optima" pitchFamily="34" charset="0"/>
              </a:rPr>
              <a:t>hygroscopique ~ cicatrisante ~ anti-inflammatoire </a:t>
            </a:r>
          </a:p>
          <a:p>
            <a:pPr>
              <a:spcBef>
                <a:spcPct val="0"/>
              </a:spcBef>
              <a:defRPr/>
            </a:pPr>
            <a:r>
              <a:rPr lang="fr-FR" dirty="0">
                <a:latin typeface="Optima" pitchFamily="34" charset="0"/>
              </a:rPr>
              <a:t>atteint les couches profondes de la peau tout en laissant un film fin à la surface. </a:t>
            </a:r>
          </a:p>
          <a:p>
            <a:pPr>
              <a:spcBef>
                <a:spcPct val="0"/>
              </a:spcBef>
              <a:defRPr/>
            </a:pPr>
            <a:endParaRPr lang="fr-FR" dirty="0">
              <a:latin typeface="Optima" pitchFamily="34" charset="0"/>
            </a:endParaRPr>
          </a:p>
          <a:p>
            <a:pPr>
              <a:defRPr/>
            </a:pPr>
            <a:r>
              <a:rPr lang="fr-FR" b="1" dirty="0">
                <a:latin typeface="Optima" pitchFamily="34" charset="0"/>
              </a:rPr>
              <a:t>BISABOLOL</a:t>
            </a:r>
          </a:p>
          <a:p>
            <a:pPr>
              <a:spcBef>
                <a:spcPts val="0"/>
              </a:spcBef>
              <a:defRPr/>
            </a:pPr>
            <a:r>
              <a:rPr lang="fr-FR" dirty="0">
                <a:latin typeface="Optima" pitchFamily="34" charset="0"/>
              </a:rPr>
              <a:t>Origine :Brésil, extrait d’un arbre, le </a:t>
            </a:r>
            <a:r>
              <a:rPr lang="fr-FR" dirty="0" err="1">
                <a:latin typeface="Optima" pitchFamily="34" charset="0"/>
              </a:rPr>
              <a:t>Vanillosmopsis</a:t>
            </a:r>
            <a:r>
              <a:rPr lang="fr-FR" dirty="0">
                <a:latin typeface="Optima" pitchFamily="34" charset="0"/>
              </a:rPr>
              <a:t> </a:t>
            </a:r>
            <a:r>
              <a:rPr lang="fr-FR" dirty="0" err="1">
                <a:latin typeface="Optima" pitchFamily="34" charset="0"/>
              </a:rPr>
              <a:t>erythropappa</a:t>
            </a:r>
            <a:r>
              <a:rPr lang="fr-FR" dirty="0">
                <a:latin typeface="Optima" pitchFamily="34" charset="0"/>
              </a:rPr>
              <a:t> - même actif que celui de la camomille</a:t>
            </a:r>
          </a:p>
          <a:p>
            <a:pPr>
              <a:spcBef>
                <a:spcPts val="0"/>
              </a:spcBef>
              <a:defRPr/>
            </a:pPr>
            <a:r>
              <a:rPr lang="fr-FR" dirty="0">
                <a:latin typeface="Optima" pitchFamily="34" charset="0"/>
              </a:rPr>
              <a:t>Extrait de l’huile de bois</a:t>
            </a:r>
          </a:p>
          <a:p>
            <a:pPr>
              <a:spcBef>
                <a:spcPts val="0"/>
              </a:spcBef>
              <a:defRPr/>
            </a:pPr>
            <a:r>
              <a:rPr lang="fr-FR" dirty="0">
                <a:latin typeface="Optima" pitchFamily="34" charset="0"/>
              </a:rPr>
              <a:t>Action :anti-inflammatoire, antibactérien et antimycosique, action inhibitrice vis-à-vis de l’érythème induit par les UV </a:t>
            </a: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 DE ROSE CAMOMILLE ET SHIU : </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Equilibrant et relaxant</a:t>
            </a:r>
          </a:p>
          <a:p>
            <a:pPr>
              <a:spcBef>
                <a:spcPts val="0"/>
              </a:spcBef>
              <a:defRPr/>
            </a:pPr>
            <a:r>
              <a:rPr lang="fr-FR" b="1" cap="all" dirty="0" err="1">
                <a:latin typeface="Optima" pitchFamily="34" charset="0"/>
              </a:rPr>
              <a:t>Cinnamomum</a:t>
            </a:r>
            <a:r>
              <a:rPr lang="fr-FR" b="1" cap="all" dirty="0">
                <a:latin typeface="Optima" pitchFamily="34" charset="0"/>
              </a:rPr>
              <a:t> </a:t>
            </a:r>
            <a:r>
              <a:rPr lang="fr-FR" b="1" cap="all" dirty="0" err="1">
                <a:latin typeface="Optima" pitchFamily="34" charset="0"/>
              </a:rPr>
              <a:t>camphora</a:t>
            </a:r>
            <a:r>
              <a:rPr lang="fr-FR" b="1" cap="all" dirty="0">
                <a:latin typeface="Optima" pitchFamily="34" charset="0"/>
              </a:rPr>
              <a:t> à </a:t>
            </a:r>
            <a:r>
              <a:rPr lang="fr-FR" b="1" cap="all" dirty="0" err="1">
                <a:latin typeface="Optima" pitchFamily="34" charset="0"/>
              </a:rPr>
              <a:t>linalool</a:t>
            </a:r>
            <a:r>
              <a:rPr lang="fr-FR" dirty="0">
                <a:latin typeface="Optima" pitchFamily="34" charset="0"/>
              </a:rPr>
              <a:t> (H.E. de </a:t>
            </a:r>
            <a:r>
              <a:rPr lang="fr-FR" dirty="0" err="1">
                <a:latin typeface="Optima" pitchFamily="34" charset="0"/>
              </a:rPr>
              <a:t>shiu</a:t>
            </a:r>
            <a:r>
              <a:rPr lang="fr-FR" dirty="0">
                <a:latin typeface="Optima" pitchFamily="34" charset="0"/>
              </a:rPr>
              <a:t>/</a:t>
            </a:r>
            <a:r>
              <a:rPr lang="fr-FR" dirty="0" err="1">
                <a:latin typeface="Optima" pitchFamily="34" charset="0"/>
              </a:rPr>
              <a:t>Shiu</a:t>
            </a:r>
            <a:r>
              <a:rPr lang="fr-FR" dirty="0">
                <a:latin typeface="Optima" pitchFamily="34" charset="0"/>
              </a:rPr>
              <a:t> </a:t>
            </a:r>
            <a:r>
              <a:rPr lang="fr-FR" dirty="0" err="1">
                <a:latin typeface="Optima" pitchFamily="34" charset="0"/>
              </a:rPr>
              <a:t>leaf</a:t>
            </a:r>
            <a:r>
              <a:rPr lang="fr-FR" dirty="0">
                <a:latin typeface="Optima" pitchFamily="34" charset="0"/>
              </a:rPr>
              <a:t> </a:t>
            </a:r>
            <a:r>
              <a:rPr lang="fr-FR" dirty="0" err="1">
                <a:latin typeface="Optima" pitchFamily="34" charset="0"/>
              </a:rPr>
              <a:t>oil</a:t>
            </a:r>
            <a:r>
              <a:rPr lang="fr-FR" dirty="0">
                <a:latin typeface="Optima" pitchFamily="34" charset="0"/>
              </a:rPr>
              <a:t>)</a:t>
            </a:r>
          </a:p>
          <a:p>
            <a:pPr>
              <a:spcBef>
                <a:spcPts val="0"/>
              </a:spcBef>
              <a:defRPr/>
            </a:pPr>
            <a:r>
              <a:rPr lang="fr-FR" dirty="0">
                <a:latin typeface="Optima" pitchFamily="34" charset="0"/>
              </a:rPr>
              <a:t>Origine : Chine </a:t>
            </a:r>
          </a:p>
          <a:p>
            <a:pPr>
              <a:spcBef>
                <a:spcPts val="0"/>
              </a:spcBef>
              <a:defRPr/>
            </a:pPr>
            <a:r>
              <a:rPr lang="fr-FR" sz="1200" b="0" i="0" kern="1200" dirty="0">
                <a:solidFill>
                  <a:schemeClr val="tx1"/>
                </a:solidFill>
                <a:effectLst/>
                <a:latin typeface="+mn-lt"/>
                <a:ea typeface="+mn-ea"/>
                <a:cs typeface="+mn-cs"/>
              </a:rPr>
              <a:t>aussi appelé laurier du Japon</a:t>
            </a:r>
            <a:endParaRPr lang="fr-FR" dirty="0">
              <a:latin typeface="Optima" pitchFamily="34" charset="0"/>
            </a:endParaRPr>
          </a:p>
          <a:p>
            <a:pPr>
              <a:spcBef>
                <a:spcPts val="0"/>
              </a:spcBef>
              <a:defRPr/>
            </a:pPr>
            <a:r>
              <a:rPr lang="fr-FR" dirty="0">
                <a:latin typeface="Optima" pitchFamily="34" charset="0"/>
              </a:rPr>
              <a:t>Méthode d’extraction :Distillation des feuilles du </a:t>
            </a:r>
            <a:r>
              <a:rPr lang="fr-FR" dirty="0" err="1">
                <a:latin typeface="Optima" pitchFamily="34" charset="0"/>
              </a:rPr>
              <a:t>shiu</a:t>
            </a:r>
            <a:r>
              <a:rPr lang="fr-FR" dirty="0">
                <a:latin typeface="Optima" pitchFamily="34" charset="0"/>
              </a:rPr>
              <a:t> </a:t>
            </a:r>
            <a:r>
              <a:rPr lang="fr-FR" dirty="0" err="1">
                <a:latin typeface="Optima" pitchFamily="34" charset="0"/>
              </a:rPr>
              <a:t>sho</a:t>
            </a:r>
            <a:r>
              <a:rPr lang="fr-FR" dirty="0">
                <a:latin typeface="Optima" pitchFamily="34" charset="0"/>
              </a:rPr>
              <a:t> </a:t>
            </a:r>
            <a:r>
              <a:rPr lang="fr-FR" dirty="0" err="1">
                <a:latin typeface="Optima" pitchFamily="34" charset="0"/>
              </a:rPr>
              <a:t>tree</a:t>
            </a:r>
            <a:r>
              <a:rPr lang="fr-FR" i="1" dirty="0">
                <a:latin typeface="Optima" pitchFamily="34" charset="0"/>
              </a:rPr>
              <a:t> </a:t>
            </a:r>
            <a:endParaRPr lang="fr-FR" dirty="0">
              <a:latin typeface="Optima" pitchFamily="34" charset="0"/>
            </a:endParaRPr>
          </a:p>
          <a:p>
            <a:pPr>
              <a:spcBef>
                <a:spcPts val="0"/>
              </a:spcBef>
              <a:defRPr/>
            </a:pPr>
            <a:r>
              <a:rPr lang="fr-FR" dirty="0">
                <a:latin typeface="Optima" pitchFamily="34" charset="0"/>
              </a:rPr>
              <a:t>Action : Utilisée pour son parfum, adoucissante, relaxante</a:t>
            </a:r>
          </a:p>
          <a:p>
            <a:pPr>
              <a:spcBef>
                <a:spcPts val="0"/>
              </a:spcBef>
              <a:defRPr/>
            </a:pPr>
            <a:r>
              <a:rPr lang="fr-FR" dirty="0">
                <a:latin typeface="Optima" pitchFamily="34" charset="0"/>
              </a:rPr>
              <a:t>Senteur proche de l’huile essentielle de lavande</a:t>
            </a:r>
          </a:p>
          <a:p>
            <a:pPr>
              <a:spcBef>
                <a:spcPts val="0"/>
              </a:spcBef>
              <a:defRPr/>
            </a:pPr>
            <a:endParaRPr kumimoji="0" lang="fr-FR" sz="1200" b="0" i="0" u="none" strike="noStrike" kern="1200" cap="none" spc="0" normalizeH="0" baseline="0" noProof="0" dirty="0">
              <a:ln>
                <a:noFill/>
              </a:ln>
              <a:solidFill>
                <a:prstClr val="black"/>
              </a:solidFill>
              <a:effectLst/>
              <a:uLnTx/>
              <a:uFillTx/>
              <a:latin typeface="Optima" pitchFamily="34" charset="0"/>
              <a:ea typeface="+mn-ea"/>
              <a:cs typeface="+mn-cs"/>
            </a:endParaRPr>
          </a:p>
          <a:p>
            <a:pPr marL="342900" indent="-342900" defTabSz="1041400">
              <a:spcBef>
                <a:spcPct val="0"/>
              </a:spcBef>
              <a:defRPr/>
            </a:pPr>
            <a:r>
              <a:rPr lang="en-GB" sz="1200" b="1" dirty="0">
                <a:latin typeface="Optima" pitchFamily="34" charset="0"/>
              </a:rPr>
              <a:t>ROSA DAMASCENE (</a:t>
            </a:r>
            <a:r>
              <a:rPr lang="en-GB" sz="1200" dirty="0">
                <a:latin typeface="Optima" pitchFamily="34" charset="0"/>
              </a:rPr>
              <a:t>H.E. de rose/Rose flower Oil)</a:t>
            </a:r>
            <a:endParaRPr lang="fr-FR" sz="1200" dirty="0">
              <a:latin typeface="Optima" pitchFamily="34" charset="0"/>
            </a:endParaRPr>
          </a:p>
          <a:p>
            <a:pPr marL="342900" indent="-342900" defTabSz="1041400">
              <a:spcBef>
                <a:spcPct val="0"/>
              </a:spcBef>
              <a:defRPr/>
            </a:pPr>
            <a:r>
              <a:rPr lang="en-GB" sz="1200" dirty="0">
                <a:latin typeface="Optima" pitchFamily="34" charset="0"/>
              </a:rPr>
              <a:t>Origine: </a:t>
            </a:r>
            <a:r>
              <a:rPr lang="fr-FR" sz="1200" dirty="0">
                <a:latin typeface="Optima" pitchFamily="34" charset="0"/>
              </a:rPr>
              <a:t>Turquie</a:t>
            </a:r>
          </a:p>
          <a:p>
            <a:pPr marL="342900" indent="-342900" defTabSz="1041400">
              <a:spcBef>
                <a:spcPct val="0"/>
              </a:spcBef>
              <a:defRPr/>
            </a:pPr>
            <a:r>
              <a:rPr lang="fr-FR" sz="1200" dirty="0">
                <a:latin typeface="Optima" pitchFamily="34" charset="0"/>
              </a:rPr>
              <a:t>Méthode d’extraction : Distillation des fleurs</a:t>
            </a:r>
            <a:r>
              <a:rPr lang="fr-FR" sz="1200" i="1" dirty="0">
                <a:latin typeface="Optima" pitchFamily="34" charset="0"/>
              </a:rPr>
              <a:t> </a:t>
            </a:r>
            <a:endParaRPr lang="fr-FR" sz="1200" dirty="0">
              <a:latin typeface="Optima" pitchFamily="34" charset="0"/>
            </a:endParaRPr>
          </a:p>
          <a:p>
            <a:pPr marL="342900" indent="-342900" defTabSz="1041400">
              <a:spcBef>
                <a:spcPct val="0"/>
              </a:spcBef>
              <a:defRPr/>
            </a:pPr>
            <a:r>
              <a:rPr lang="fr-FR" sz="1200" b="1" dirty="0">
                <a:latin typeface="Optima" pitchFamily="34" charset="0"/>
              </a:rPr>
              <a:t>Action : Utilisée pour son parfum, adoucissante, relaxante, anti-rides</a:t>
            </a:r>
          </a:p>
          <a:p>
            <a:pPr marL="342900" indent="-342900" defTabSz="1041400">
              <a:spcBef>
                <a:spcPct val="0"/>
              </a:spcBef>
              <a:defRPr/>
            </a:pPr>
            <a:endParaRPr lang="fr-FR" sz="1200" b="1" dirty="0">
              <a:latin typeface="Optima" pitchFamily="34" charset="0"/>
            </a:endParaRPr>
          </a:p>
          <a:p>
            <a:pPr marL="342900" indent="-342900" defTabSz="1041400">
              <a:spcBef>
                <a:spcPct val="0"/>
              </a:spcBef>
              <a:defRPr/>
            </a:pPr>
            <a:r>
              <a:rPr lang="nl-NL" sz="1200" b="1" dirty="0">
                <a:latin typeface="Optima" pitchFamily="34" charset="0"/>
              </a:rPr>
              <a:t>JASMINUM SAMBAC (</a:t>
            </a:r>
            <a:r>
              <a:rPr lang="nl-NL" sz="1200" dirty="0">
                <a:latin typeface="Optima" pitchFamily="34" charset="0"/>
              </a:rPr>
              <a:t>H.E de </a:t>
            </a:r>
            <a:r>
              <a:rPr lang="nl-NL" sz="1200" dirty="0" err="1">
                <a:latin typeface="Optima" pitchFamily="34" charset="0"/>
              </a:rPr>
              <a:t>jasmin</a:t>
            </a:r>
            <a:r>
              <a:rPr lang="nl-NL" sz="1200" dirty="0">
                <a:latin typeface="Optima" pitchFamily="34" charset="0"/>
              </a:rPr>
              <a:t>/Jasmin Oil)</a:t>
            </a:r>
            <a:endParaRPr lang="fr-FR" sz="1200" dirty="0">
              <a:latin typeface="Optima" pitchFamily="34" charset="0"/>
            </a:endParaRPr>
          </a:p>
          <a:p>
            <a:pPr marL="342900" indent="-342900" defTabSz="1041400">
              <a:spcBef>
                <a:spcPct val="0"/>
              </a:spcBef>
              <a:defRPr/>
            </a:pPr>
            <a:r>
              <a:rPr lang="fr-FR" sz="1200" dirty="0">
                <a:latin typeface="Optima" pitchFamily="34" charset="0"/>
              </a:rPr>
              <a:t>Origine : Inde</a:t>
            </a:r>
          </a:p>
          <a:p>
            <a:pPr marL="342900" indent="-342900" defTabSz="1041400">
              <a:spcBef>
                <a:spcPct val="0"/>
              </a:spcBef>
              <a:defRPr/>
            </a:pPr>
            <a:r>
              <a:rPr lang="fr-FR" sz="1200" dirty="0">
                <a:latin typeface="Optima" pitchFamily="34" charset="0"/>
              </a:rPr>
              <a:t>Méthode d’extraction : Extraction à l’éthanol de la concrète</a:t>
            </a:r>
          </a:p>
          <a:p>
            <a:pPr marL="342900" indent="-342900" defTabSz="1041400">
              <a:spcBef>
                <a:spcPct val="0"/>
              </a:spcBef>
              <a:defRPr/>
            </a:pPr>
            <a:r>
              <a:rPr lang="fr-FR" sz="1200" b="1" dirty="0">
                <a:latin typeface="Optima" pitchFamily="34" charset="0"/>
              </a:rPr>
              <a:t>Action : Utilisée pour son parfum, adoucissante</a:t>
            </a:r>
          </a:p>
          <a:p>
            <a:pPr marL="342900" indent="-342900" defTabSz="1041400">
              <a:spcBef>
                <a:spcPct val="0"/>
              </a:spcBef>
              <a:defRPr/>
            </a:pPr>
            <a:endParaRPr lang="fr-FR" sz="1200" b="1" dirty="0">
              <a:latin typeface="Optima" pitchFamily="34" charset="0"/>
            </a:endParaRPr>
          </a:p>
          <a:p>
            <a:pPr marL="342900" indent="-342900" defTabSz="1041400">
              <a:spcBef>
                <a:spcPct val="0"/>
              </a:spcBef>
              <a:defRPr/>
            </a:pPr>
            <a:r>
              <a:rPr lang="fr-FR" sz="1200" b="1" dirty="0">
                <a:latin typeface="Optima" pitchFamily="34" charset="0"/>
              </a:rPr>
              <a:t>ANTHEMIS NOBILIS </a:t>
            </a:r>
            <a:r>
              <a:rPr lang="fr-FR" sz="1200" dirty="0">
                <a:latin typeface="Optima" pitchFamily="34" charset="0"/>
              </a:rPr>
              <a:t>( HE de camomille)</a:t>
            </a:r>
          </a:p>
          <a:p>
            <a:pPr marL="342900" indent="-342900" defTabSz="1041400">
              <a:spcBef>
                <a:spcPct val="0"/>
              </a:spcBef>
              <a:defRPr/>
            </a:pPr>
            <a:r>
              <a:rPr lang="fr-FR" sz="1200" dirty="0">
                <a:latin typeface="Optima" pitchFamily="34" charset="0"/>
              </a:rPr>
              <a:t>Origine: Europe Centrale. Cultivée en Europe (Belgique, Angleterre, Italie, France). Les Egyptiens la vénéraient.</a:t>
            </a:r>
          </a:p>
          <a:p>
            <a:pPr marL="342900" indent="-342900" defTabSz="1041400">
              <a:spcBef>
                <a:spcPct val="0"/>
              </a:spcBef>
              <a:defRPr/>
            </a:pPr>
            <a:r>
              <a:rPr lang="fr-FR" sz="1200" dirty="0">
                <a:latin typeface="Optima" pitchFamily="34" charset="0"/>
              </a:rPr>
              <a:t>Méthode d’extraction : Distillation des fleurs</a:t>
            </a:r>
            <a:r>
              <a:rPr lang="fr-FR" sz="1200" i="1" dirty="0">
                <a:latin typeface="Optima" pitchFamily="34" charset="0"/>
              </a:rPr>
              <a:t> </a:t>
            </a:r>
            <a:r>
              <a:rPr lang="fr-FR" sz="1200" dirty="0">
                <a:latin typeface="Optima" pitchFamily="34" charset="0"/>
              </a:rPr>
              <a:t>à la vapeur d’eau</a:t>
            </a:r>
          </a:p>
          <a:p>
            <a:pPr marL="342900" indent="-342900" defTabSz="1041400">
              <a:spcBef>
                <a:spcPct val="0"/>
              </a:spcBef>
              <a:defRPr/>
            </a:pPr>
            <a:r>
              <a:rPr lang="fr-FR" sz="1200" b="1" dirty="0">
                <a:latin typeface="Optima" pitchFamily="34" charset="0"/>
              </a:rPr>
              <a:t>Action: Anti-inflammatoire, cicatrisante, antiseptique et antispasmodique</a:t>
            </a:r>
          </a:p>
          <a:p>
            <a:pPr marL="342900" indent="-342900" defTabSz="1041400">
              <a:spcBef>
                <a:spcPct val="0"/>
              </a:spcBef>
              <a:defRPr/>
            </a:pPr>
            <a:r>
              <a:rPr lang="fr-FR" sz="1200" i="1" dirty="0">
                <a:latin typeface="Optima" pitchFamily="34" charset="0"/>
              </a:rPr>
              <a:t>Cette plante aussi appelé camomille romaine ou camomille anglaise, est l’une des plantes les plus utilisées pour l’infusion de camomille.</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A328DE2C-BD44-41F6-8579-19BB7D894649}" type="slidenum">
              <a:rPr lang="fr-FR" smtClean="0"/>
              <a:t>20</a:t>
            </a:fld>
            <a:endParaRPr lang="fr-FR"/>
          </a:p>
        </p:txBody>
      </p:sp>
    </p:spTree>
    <p:extLst>
      <p:ext uri="{BB962C8B-B14F-4D97-AF65-F5344CB8AC3E}">
        <p14:creationId xmlns:p14="http://schemas.microsoft.com/office/powerpoint/2010/main" val="1779906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a:t>
            </a:r>
            <a:r>
              <a:rPr lang="fr-FR" baseline="0" dirty="0"/>
              <a:t> résumer notre gamme hydratante YON-KA nous avons : </a:t>
            </a:r>
          </a:p>
          <a:p>
            <a:endParaRPr lang="fr-FR" baseline="0" dirty="0"/>
          </a:p>
          <a:p>
            <a:pPr marL="171450" indent="-171450">
              <a:buFontTx/>
              <a:buChar char="-"/>
            </a:pPr>
            <a:r>
              <a:rPr lang="fr-FR" baseline="0" dirty="0"/>
              <a:t>Le sérum Hydra n°1 : pour hydrater en profondeur grâce à l’Acide hyaluronique de Bas Poids moléculaire + Sérine et PCA</a:t>
            </a:r>
          </a:p>
          <a:p>
            <a:pPr marL="171450" indent="-171450">
              <a:buFontTx/>
              <a:buChar char="-"/>
            </a:pPr>
            <a:r>
              <a:rPr lang="fr-FR" baseline="0" dirty="0"/>
              <a:t>Le fluide Hydra n°1 : pour hydrater et </a:t>
            </a:r>
            <a:r>
              <a:rPr lang="fr-FR" baseline="0" dirty="0" err="1"/>
              <a:t>matifier</a:t>
            </a:r>
            <a:r>
              <a:rPr lang="fr-FR" baseline="0" dirty="0"/>
              <a:t> les peaux mixtes déshydratées grâce à l’AH + </a:t>
            </a:r>
            <a:r>
              <a:rPr lang="fr-FR" baseline="0" dirty="0" err="1"/>
              <a:t>Sillice</a:t>
            </a:r>
            <a:r>
              <a:rPr lang="fr-FR" baseline="0" dirty="0"/>
              <a:t> </a:t>
            </a:r>
          </a:p>
          <a:p>
            <a:pPr marL="171450" indent="-171450">
              <a:buFontTx/>
              <a:buChar char="-"/>
            </a:pPr>
            <a:r>
              <a:rPr lang="fr-FR" baseline="0" dirty="0"/>
              <a:t>La crème Hydra n°1 : pour hydrater et réconforter les peaux très déshydratées, inconfortables grâce à l’AH + Beure de karité et vitamine B5 </a:t>
            </a:r>
          </a:p>
          <a:p>
            <a:pPr marL="171450" indent="-171450">
              <a:buFontTx/>
              <a:buChar char="-"/>
            </a:pPr>
            <a:r>
              <a:rPr lang="fr-FR" baseline="0" dirty="0"/>
              <a:t>Le masque Hydra n°1 : pour hydrater et réparer toutes les peaux assoiffées grâce à l’</a:t>
            </a:r>
            <a:r>
              <a:rPr lang="fr-FR" baseline="0" dirty="0" err="1"/>
              <a:t>imperata</a:t>
            </a:r>
            <a:r>
              <a:rPr lang="fr-FR" baseline="0" dirty="0"/>
              <a:t> </a:t>
            </a:r>
            <a:r>
              <a:rPr lang="fr-FR" baseline="0" dirty="0" err="1"/>
              <a:t>cylindrica</a:t>
            </a:r>
            <a:r>
              <a:rPr lang="fr-FR" baseline="0" dirty="0"/>
              <a:t> + jojoba </a:t>
            </a:r>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21</a:t>
            </a:fld>
            <a:endParaRPr lang="fr-FR"/>
          </a:p>
        </p:txBody>
      </p:sp>
    </p:spTree>
    <p:extLst>
      <p:ext uri="{BB962C8B-B14F-4D97-AF65-F5344CB8AC3E}">
        <p14:creationId xmlns:p14="http://schemas.microsoft.com/office/powerpoint/2010/main" val="4004975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5F74F12-BF9F-48CE-B2BB-B298F664BBB3}" type="slidenum">
              <a:rPr lang="fr-FR" smtClean="0"/>
              <a:t>2</a:t>
            </a:fld>
            <a:endParaRPr lang="fr-FR"/>
          </a:p>
        </p:txBody>
      </p:sp>
    </p:spTree>
    <p:extLst>
      <p:ext uri="{BB962C8B-B14F-4D97-AF65-F5344CB8AC3E}">
        <p14:creationId xmlns:p14="http://schemas.microsoft.com/office/powerpoint/2010/main" val="2110069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1098550"/>
            <a:endParaRPr lang="fr-FR" altLang="fr-FR" dirty="0">
              <a:latin typeface="Optima"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23</a:t>
            </a:fld>
            <a:endParaRPr lang="fr-FR"/>
          </a:p>
        </p:txBody>
      </p:sp>
    </p:spTree>
    <p:extLst>
      <p:ext uri="{BB962C8B-B14F-4D97-AF65-F5344CB8AC3E}">
        <p14:creationId xmlns:p14="http://schemas.microsoft.com/office/powerpoint/2010/main" val="930870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MASQUE</a:t>
            </a:r>
            <a:r>
              <a:rPr lang="fr-FR" b="1" baseline="0" dirty="0"/>
              <a:t> HYDRA N°1 </a:t>
            </a:r>
          </a:p>
          <a:p>
            <a:r>
              <a:rPr lang="fr-FR" b="1" baseline="0" dirty="0"/>
              <a:t>Identique au </a:t>
            </a:r>
            <a:r>
              <a:rPr lang="fr-FR" b="1" baseline="0" dirty="0" err="1"/>
              <a:t>retail</a:t>
            </a:r>
            <a:r>
              <a:rPr lang="fr-FR"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baseline="0" dirty="0"/>
              <a:t>Massage sous vapeur et mélangé au masque modelant pour maximiser l’hydratation / Double dose d’hydratation.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baseline="0" dirty="0"/>
          </a:p>
          <a:p>
            <a:r>
              <a:rPr lang="fr-FR" b="1" dirty="0"/>
              <a:t>MASQUE MODELANT : Masque pelliculable </a:t>
            </a:r>
          </a:p>
          <a:p>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Masque seul dans les soins visage </a:t>
            </a:r>
            <a:r>
              <a:rPr lang="fr-FR" dirty="0"/>
              <a:t>• Mettre 2 sachets de masque dans une coupelle et verser environ 60 ml d’eau fraiche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Double Masque Hydratant </a:t>
            </a:r>
            <a:r>
              <a:rPr lang="fr-FR" dirty="0"/>
              <a:t>: préparer le Masque Modelant - Puis, ajouter une cuillère à café  d’Hydra N°1 Masque</a:t>
            </a:r>
            <a:r>
              <a:rPr lang="fr-FR" baseline="0" dirty="0"/>
              <a:t> : </a:t>
            </a:r>
            <a:r>
              <a:rPr lang="fr-FR" dirty="0"/>
              <a:t>dans le soin </a:t>
            </a:r>
            <a:r>
              <a:rPr lang="fr-FR" dirty="0" err="1"/>
              <a:t>Hydralessence</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Masque Modelant + Pamplemousse </a:t>
            </a:r>
            <a:r>
              <a:rPr lang="fr-FR" dirty="0"/>
              <a:t>: même préparation, application et retrait comme ci-dessus. • dans le soin Eclat Cocoon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Masque seul dans le soin Perfection Regard et Lèvres :</a:t>
            </a:r>
            <a:r>
              <a:rPr lang="fr-FR" dirty="0"/>
              <a:t> Mettre 1 sachet dans une coupelle et verser environ 30 ml d’eau fraiche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température de l’eau est</a:t>
            </a:r>
            <a:r>
              <a:rPr lang="fr-FR" baseline="0" dirty="0"/>
              <a:t> importante : eau fraiche ou température ambiante. Si l’eau est trop froide ou trop chaude, le masque coagule/sèche plus vite et il devient difficile de l’appliquer. </a:t>
            </a:r>
            <a:endParaRPr lang="fr-FR" dirty="0"/>
          </a:p>
          <a:p>
            <a:endParaRPr lang="fr-FR" b="1" dirty="0"/>
          </a:p>
          <a:p>
            <a:r>
              <a:rPr lang="fr-FR" dirty="0"/>
              <a:t>aloe </a:t>
            </a:r>
            <a:r>
              <a:rPr lang="fr-FR" dirty="0" err="1"/>
              <a:t>vera</a:t>
            </a:r>
            <a:r>
              <a:rPr lang="fr-FR" dirty="0"/>
              <a:t>, algues (diatomées) : Hydratant </a:t>
            </a:r>
          </a:p>
          <a:p>
            <a:r>
              <a:rPr lang="fr-FR" dirty="0"/>
              <a:t>cassis, ananas : éclat du teint Adoucissant </a:t>
            </a:r>
          </a:p>
          <a:p>
            <a:r>
              <a:rPr lang="fr-FR" dirty="0"/>
              <a:t>Ficaire : Anti-inflammatoire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thé vert : Anti-oxydant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Usage professionnel exclusivement • Masque pelliculable • Sensation de fraîcheur • Masque gourmand aux senteurs fruitées (cassis, ananas) • Hydrate, adoucit et tonifie • Éclat du teint</a:t>
            </a:r>
          </a:p>
          <a:p>
            <a:endParaRPr lang="fr-FR" dirty="0"/>
          </a:p>
        </p:txBody>
      </p:sp>
      <p:sp>
        <p:nvSpPr>
          <p:cNvPr id="4" name="Espace réservé du numéro de diapositive 3"/>
          <p:cNvSpPr>
            <a:spLocks noGrp="1"/>
          </p:cNvSpPr>
          <p:nvPr>
            <p:ph type="sldNum" sz="quarter" idx="5"/>
          </p:nvPr>
        </p:nvSpPr>
        <p:spPr/>
        <p:txBody>
          <a:bodyPr/>
          <a:lstStyle/>
          <a:p>
            <a:fld id="{417C20C9-568D-174C-A6CC-7784F2F66C05}" type="slidenum">
              <a:rPr lang="fr-FR" smtClean="0"/>
              <a:t>24</a:t>
            </a:fld>
            <a:endParaRPr lang="fr-FR"/>
          </a:p>
        </p:txBody>
      </p:sp>
    </p:spTree>
    <p:extLst>
      <p:ext uri="{BB962C8B-B14F-4D97-AF65-F5344CB8AC3E}">
        <p14:creationId xmlns:p14="http://schemas.microsoft.com/office/powerpoint/2010/main" val="221926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25</a:t>
            </a:fld>
            <a:endParaRPr lang="fr-FR"/>
          </a:p>
        </p:txBody>
      </p:sp>
    </p:spTree>
    <p:extLst>
      <p:ext uri="{BB962C8B-B14F-4D97-AF65-F5344CB8AC3E}">
        <p14:creationId xmlns:p14="http://schemas.microsoft.com/office/powerpoint/2010/main" val="2787613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tLang="fr-FR" dirty="0">
                <a:latin typeface="Optima" pitchFamily="34" charset="0"/>
              </a:rPr>
              <a:t>Grâce à ce complexe hydratant et anti-âge, les produits HYDRA N°1 agissent à tous les niveaux de la peau pour procurer une hydratation intense :</a:t>
            </a:r>
          </a:p>
          <a:p>
            <a:endParaRPr lang="fr-FR" altLang="fr-FR" dirty="0">
              <a:latin typeface="Optima" pitchFamily="34" charset="0"/>
            </a:endParaRPr>
          </a:p>
          <a:p>
            <a:r>
              <a:rPr lang="fr-FR" altLang="fr-FR" u="sng" dirty="0">
                <a:latin typeface="Optima" pitchFamily="34" charset="0"/>
              </a:rPr>
              <a:t>COUCHE-CORNEE</a:t>
            </a:r>
            <a:endParaRPr lang="fr-FR" altLang="fr-FR" dirty="0">
              <a:latin typeface="Optima" pitchFamily="34" charset="0"/>
            </a:endParaRPr>
          </a:p>
          <a:p>
            <a:r>
              <a:rPr lang="fr-FR" altLang="fr-FR" dirty="0">
                <a:latin typeface="Optima" pitchFamily="34" charset="0"/>
              </a:rPr>
              <a:t>- Renforcer la fonction barrière de la peau  : </a:t>
            </a:r>
            <a:r>
              <a:rPr lang="fr-FR" altLang="fr-FR" b="1" i="1" dirty="0" err="1">
                <a:latin typeface="Optima" pitchFamily="34" charset="0"/>
              </a:rPr>
              <a:t>Phytosqualane</a:t>
            </a:r>
            <a:r>
              <a:rPr lang="fr-FR" altLang="fr-FR" b="1" i="1" dirty="0">
                <a:latin typeface="Optima" pitchFamily="34" charset="0"/>
              </a:rPr>
              <a:t> d’olive / </a:t>
            </a:r>
            <a:r>
              <a:rPr lang="fr-FR" altLang="fr-FR" b="1" i="1" dirty="0" err="1">
                <a:latin typeface="Optima" pitchFamily="34" charset="0"/>
              </a:rPr>
              <a:t>Aloe</a:t>
            </a:r>
            <a:r>
              <a:rPr lang="fr-FR" altLang="fr-FR" b="1" i="1" dirty="0">
                <a:latin typeface="Optima" pitchFamily="34" charset="0"/>
              </a:rPr>
              <a:t> </a:t>
            </a:r>
            <a:r>
              <a:rPr lang="fr-FR" altLang="fr-FR" b="1" i="1" dirty="0" err="1">
                <a:latin typeface="Optima" pitchFamily="34" charset="0"/>
              </a:rPr>
              <a:t>vera</a:t>
            </a:r>
            <a:endParaRPr lang="fr-FR" altLang="fr-FR" b="1" dirty="0">
              <a:latin typeface="Optima" pitchFamily="34" charset="0"/>
            </a:endParaRPr>
          </a:p>
          <a:p>
            <a:pPr fontAlgn="ctr"/>
            <a:r>
              <a:rPr lang="fr-FR" altLang="fr-FR" u="sng" dirty="0">
                <a:latin typeface="Optima" pitchFamily="34" charset="0"/>
              </a:rPr>
              <a:t>EPIDERME</a:t>
            </a:r>
          </a:p>
          <a:p>
            <a:pPr fontAlgn="ctr"/>
            <a:r>
              <a:rPr lang="fr-FR" altLang="fr-FR" dirty="0">
                <a:latin typeface="Optima" pitchFamily="34" charset="0"/>
              </a:rPr>
              <a:t>- Réguler les transferts d’eau : </a:t>
            </a:r>
            <a:r>
              <a:rPr lang="fr-FR" altLang="fr-FR" b="1" i="1" dirty="0" err="1">
                <a:latin typeface="Optima" pitchFamily="34" charset="0"/>
              </a:rPr>
              <a:t>Imperata</a:t>
            </a:r>
            <a:r>
              <a:rPr lang="fr-FR" altLang="fr-FR" b="1" i="1" dirty="0">
                <a:latin typeface="Optima" pitchFamily="34" charset="0"/>
              </a:rPr>
              <a:t> </a:t>
            </a:r>
            <a:r>
              <a:rPr lang="fr-FR" altLang="fr-FR" b="1" i="1" dirty="0" err="1">
                <a:latin typeface="Optima" pitchFamily="34" charset="0"/>
              </a:rPr>
              <a:t>cylindrica</a:t>
            </a:r>
            <a:endParaRPr lang="fr-FR" altLang="fr-FR" b="1" dirty="0">
              <a:latin typeface="Optima" pitchFamily="34" charset="0"/>
            </a:endParaRPr>
          </a:p>
          <a:p>
            <a:pPr fontAlgn="ctr"/>
            <a:r>
              <a:rPr lang="fr-FR" altLang="fr-FR" dirty="0">
                <a:latin typeface="Optima" pitchFamily="34" charset="0"/>
              </a:rPr>
              <a:t>- Maintenir l’eau dans la peau  : </a:t>
            </a:r>
            <a:r>
              <a:rPr lang="fr-FR" altLang="fr-FR" b="1" i="1" dirty="0">
                <a:latin typeface="Optima" pitchFamily="34" charset="0"/>
              </a:rPr>
              <a:t>Acide Hyaluronique </a:t>
            </a:r>
            <a:r>
              <a:rPr lang="fr-FR" altLang="fr-FR" i="1" dirty="0">
                <a:latin typeface="Optima" pitchFamily="34" charset="0"/>
              </a:rPr>
              <a:t>haut poids moléculaire </a:t>
            </a:r>
            <a:r>
              <a:rPr lang="fr-FR" altLang="fr-FR" b="1" i="1" dirty="0">
                <a:latin typeface="Optima" pitchFamily="34" charset="0"/>
              </a:rPr>
              <a:t>et/ou PCA</a:t>
            </a:r>
          </a:p>
          <a:p>
            <a:pPr fontAlgn="ctr"/>
            <a:r>
              <a:rPr lang="fr-FR" altLang="fr-FR" u="sng" dirty="0">
                <a:latin typeface="Optima" pitchFamily="34" charset="0"/>
              </a:rPr>
              <a:t>DERME</a:t>
            </a:r>
          </a:p>
          <a:p>
            <a:pPr fontAlgn="ctr"/>
            <a:r>
              <a:rPr lang="fr-FR" altLang="fr-FR" dirty="0">
                <a:latin typeface="Optima" pitchFamily="34" charset="0"/>
              </a:rPr>
              <a:t>- Reconstituer les réserves d'eau : </a:t>
            </a:r>
            <a:r>
              <a:rPr lang="fr-FR" altLang="fr-FR" b="1" i="1" dirty="0">
                <a:latin typeface="Optima" pitchFamily="34" charset="0"/>
              </a:rPr>
              <a:t> Acide Hyaluronique </a:t>
            </a:r>
            <a:r>
              <a:rPr lang="fr-FR" altLang="fr-FR" i="1" dirty="0">
                <a:latin typeface="Optima" pitchFamily="34" charset="0"/>
              </a:rPr>
              <a:t>bas poids moléculaire </a:t>
            </a:r>
            <a:r>
              <a:rPr lang="fr-FR" altLang="fr-FR" b="1" i="1" dirty="0">
                <a:latin typeface="Optima" pitchFamily="34" charset="0"/>
              </a:rPr>
              <a:t>et/ou silicium</a:t>
            </a:r>
          </a:p>
          <a:p>
            <a:pPr fontAlgn="ctr"/>
            <a:r>
              <a:rPr lang="fr-FR" altLang="fr-FR" dirty="0">
                <a:latin typeface="Optima" pitchFamily="34" charset="0"/>
              </a:rPr>
              <a:t>- Protéger les molécules qui fixent l'eau : </a:t>
            </a:r>
            <a:r>
              <a:rPr lang="fr-FR" altLang="fr-FR" b="1" i="1" dirty="0">
                <a:latin typeface="Optima" pitchFamily="34" charset="0"/>
              </a:rPr>
              <a:t>Vitamines A, C, E</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9CD1-3524-46B3-A33D-3A96A6148A9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633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b="1" dirty="0">
                <a:latin typeface="Optima" pitchFamily="34" charset="0"/>
                <a:sym typeface="Wingdings" panose="05000000000000000000" pitchFamily="2" charset="2"/>
              </a:rPr>
              <a:t>SILICE</a:t>
            </a:r>
            <a:r>
              <a:rPr lang="fr-FR" altLang="fr-FR" dirty="0">
                <a:latin typeface="Optima" pitchFamily="34" charset="0"/>
                <a:sym typeface="Wingdings" panose="05000000000000000000" pitchFamily="2" charset="2"/>
              </a:rPr>
              <a:t>: (ECOCERT)</a:t>
            </a:r>
            <a:r>
              <a:rPr lang="fr-FR" altLang="fr-FR" baseline="0" dirty="0">
                <a:latin typeface="Optima" pitchFamily="34" charset="0"/>
                <a:sym typeface="Wingdings" panose="05000000000000000000" pitchFamily="2" charset="2"/>
              </a:rPr>
              <a:t> C</a:t>
            </a:r>
            <a:r>
              <a:rPr lang="fr-FR" altLang="fr-FR" dirty="0">
                <a:latin typeface="Optima" pitchFamily="34" charset="0"/>
              </a:rPr>
              <a:t>onstituée de billes sphériques poreuses -</a:t>
            </a:r>
            <a:r>
              <a:rPr lang="fr-FR" altLang="fr-FR" baseline="0" dirty="0">
                <a:latin typeface="Optima" pitchFamily="34" charset="0"/>
              </a:rPr>
              <a:t> A</a:t>
            </a:r>
            <a:r>
              <a:rPr lang="fr-FR" altLang="fr-FR" dirty="0">
                <a:latin typeface="Optima" pitchFamily="34" charset="0"/>
              </a:rPr>
              <a:t>bsorbe l’excès de sébum &amp;</a:t>
            </a:r>
            <a:r>
              <a:rPr lang="fr-FR" altLang="fr-FR" baseline="0" dirty="0">
                <a:latin typeface="Optima" pitchFamily="34" charset="0"/>
              </a:rPr>
              <a:t> </a:t>
            </a:r>
            <a:r>
              <a:rPr lang="fr-FR" altLang="fr-FR" dirty="0">
                <a:latin typeface="Optima" pitchFamily="34" charset="0"/>
              </a:rPr>
              <a:t>apporte un toucher doux et glissant </a:t>
            </a:r>
            <a:endParaRPr lang="fr-FR" altLang="fr-FR" sz="1200" b="1" dirty="0">
              <a:latin typeface="Optima" pitchFamily="34" charset="0"/>
            </a:endParaRPr>
          </a:p>
          <a:p>
            <a:endParaRPr lang="fr-FR" dirty="0"/>
          </a:p>
          <a:p>
            <a:endParaRPr lang="fr-FR" dirty="0"/>
          </a:p>
          <a:p>
            <a:r>
              <a:rPr lang="fr-FR" dirty="0"/>
              <a:t>A ne pas</a:t>
            </a:r>
            <a:r>
              <a:rPr lang="fr-FR" baseline="0" dirty="0"/>
              <a:t> confondre avec le silicium : </a:t>
            </a:r>
          </a:p>
          <a:p>
            <a:pPr defTabSz="1041400"/>
            <a:r>
              <a:rPr lang="fr-FR" altLang="fr-FR" sz="1200" b="1" dirty="0">
                <a:latin typeface="Optima" pitchFamily="34" charset="0"/>
              </a:rPr>
              <a:t>SILICIUM: reconstitue</a:t>
            </a:r>
            <a:r>
              <a:rPr lang="fr-FR" altLang="fr-FR" sz="1200" b="1" baseline="0" dirty="0">
                <a:latin typeface="Optima" pitchFamily="34" charset="0"/>
              </a:rPr>
              <a:t> les réserves en eau de la peau. </a:t>
            </a:r>
            <a:r>
              <a:rPr lang="fr-FR" altLang="fr-FR" sz="1200" dirty="0">
                <a:latin typeface="Optima" pitchFamily="34" charset="0"/>
              </a:rPr>
              <a:t>Présent dans de nombreux aliments. Il induit ou régule la multiplication des fibroblastes. </a:t>
            </a:r>
          </a:p>
          <a:p>
            <a:pPr defTabSz="1041400">
              <a:spcBef>
                <a:spcPct val="0"/>
              </a:spcBef>
            </a:pPr>
            <a:r>
              <a:rPr lang="fr-FR" altLang="fr-FR" sz="1200" dirty="0">
                <a:latin typeface="Optima" pitchFamily="34" charset="0"/>
              </a:rPr>
              <a:t>Il a été observé que le silicium est</a:t>
            </a:r>
            <a:r>
              <a:rPr lang="fr-FR" altLang="fr-FR" sz="1200" b="1" dirty="0">
                <a:latin typeface="Optima" pitchFamily="34" charset="0"/>
              </a:rPr>
              <a:t> indispensable pour la synthèse des fibres de collagène et d'élastine</a:t>
            </a:r>
            <a:r>
              <a:rPr lang="fr-FR" altLang="fr-FR" sz="1200" dirty="0">
                <a:latin typeface="Optima" pitchFamily="34" charset="0"/>
              </a:rPr>
              <a:t>. Le déficit en silicium organique à partir de la quarantaine provoque un dessèchement important de la peau et l'apparition des rides. </a:t>
            </a:r>
            <a:br>
              <a:rPr lang="fr-FR" altLang="fr-FR" sz="1200" dirty="0">
                <a:latin typeface="Optima" pitchFamily="34" charset="0"/>
              </a:rPr>
            </a:br>
            <a:r>
              <a:rPr lang="fr-FR" altLang="fr-FR" sz="1200" dirty="0">
                <a:latin typeface="Optima" pitchFamily="34" charset="0"/>
              </a:rPr>
              <a:t>Les </a:t>
            </a:r>
            <a:r>
              <a:rPr lang="fr-FR" altLang="fr-FR" sz="1200" dirty="0" err="1">
                <a:latin typeface="Optima" pitchFamily="34" charset="0"/>
              </a:rPr>
              <a:t>derivés</a:t>
            </a:r>
            <a:r>
              <a:rPr lang="fr-FR" altLang="fr-FR" sz="1200" dirty="0">
                <a:latin typeface="Optima" pitchFamily="34" charset="0"/>
              </a:rPr>
              <a:t> organiques </a:t>
            </a:r>
            <a:r>
              <a:rPr lang="fr-FR" altLang="fr-FR" sz="1200" dirty="0" err="1">
                <a:latin typeface="Optima" pitchFamily="34" charset="0"/>
              </a:rPr>
              <a:t>silicés</a:t>
            </a:r>
            <a:r>
              <a:rPr lang="fr-FR" altLang="fr-FR" sz="1200" dirty="0">
                <a:latin typeface="Optima" pitchFamily="34" charset="0"/>
              </a:rPr>
              <a:t> (</a:t>
            </a:r>
            <a:r>
              <a:rPr lang="fr-FR" altLang="fr-FR" sz="1200" dirty="0" err="1">
                <a:latin typeface="Optima" pitchFamily="34" charset="0"/>
              </a:rPr>
              <a:t>silanols</a:t>
            </a:r>
            <a:r>
              <a:rPr lang="fr-FR" altLang="fr-FR" sz="1200" dirty="0">
                <a:latin typeface="Optima" pitchFamily="34" charset="0"/>
              </a:rPr>
              <a:t>) sont donc indiqués pour agir sur les rides, les vergetures et pour améliorer l’élasticité de la peau.</a:t>
            </a:r>
            <a:endParaRPr lang="fr-FR" altLang="fr-FR" sz="1200" b="1" dirty="0">
              <a:latin typeface="Optima"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9CD1-3524-46B3-A33D-3A96A6148A9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728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Imperata</a:t>
            </a:r>
            <a:r>
              <a:rPr lang="fr-FR" baseline="0" dirty="0"/>
              <a:t> </a:t>
            </a:r>
            <a:r>
              <a:rPr lang="fr-FR" baseline="0" dirty="0" err="1"/>
              <a:t>cylindrica</a:t>
            </a:r>
            <a:r>
              <a:rPr lang="fr-FR" baseline="0" dirty="0"/>
              <a:t> + Jojoba </a:t>
            </a:r>
          </a:p>
          <a:p>
            <a:endParaRPr lang="fr-FR" baseline="0" dirty="0"/>
          </a:p>
          <a:p>
            <a:r>
              <a:rPr lang="fr-FR" baseline="0" dirty="0"/>
              <a:t>(AH + NMF : sérum)</a:t>
            </a:r>
          </a:p>
          <a:p>
            <a:r>
              <a:rPr lang="fr-FR" baseline="0" dirty="0"/>
              <a:t>(AH + </a:t>
            </a:r>
            <a:r>
              <a:rPr lang="fr-FR" baseline="0" dirty="0" err="1"/>
              <a:t>Aloe</a:t>
            </a:r>
            <a:r>
              <a:rPr lang="fr-FR" baseline="0" dirty="0"/>
              <a:t> </a:t>
            </a:r>
            <a:r>
              <a:rPr lang="fr-FR" baseline="0" dirty="0" err="1"/>
              <a:t>vera</a:t>
            </a:r>
            <a:r>
              <a:rPr lang="fr-FR" baseline="0" dirty="0"/>
              <a:t> : fluide) </a:t>
            </a:r>
          </a:p>
          <a:p>
            <a:endParaRPr lang="fr-FR" baseline="0" dirty="0"/>
          </a:p>
          <a:p>
            <a:endParaRPr lang="fr-FR" baseline="0" dirty="0"/>
          </a:p>
          <a:p>
            <a:pPr defTabSz="963613"/>
            <a:r>
              <a:rPr lang="fr-FR" altLang="fr-FR" baseline="0" dirty="0">
                <a:latin typeface="Optima" pitchFamily="34" charset="0"/>
                <a:ea typeface="MS PGothic" panose="020B0600070205080204" pitchFamily="34" charset="-128"/>
                <a:sym typeface="Wingdings" panose="05000000000000000000" pitchFamily="2" charset="2"/>
              </a:rPr>
              <a:t>Hydra n°1 Masque ne contient pas d’AH mais du sodium PCA à la place </a:t>
            </a:r>
          </a:p>
          <a:p>
            <a:pPr defTabSz="963613"/>
            <a:endParaRPr lang="fr-FR" baseline="0" dirty="0">
              <a:latin typeface="Optima" pitchFamily="34" charset="0"/>
              <a:ea typeface="MS PGothic" panose="020B0600070205080204" pitchFamily="34" charset="-128"/>
              <a:sym typeface="Wingdings" panose="05000000000000000000" pitchFamily="2" charset="2"/>
            </a:endParaRPr>
          </a:p>
          <a:p>
            <a:pPr defTabSz="1041400">
              <a:buFontTx/>
              <a:buNone/>
            </a:pPr>
            <a:endParaRPr lang="fr-FR" altLang="fr-FR" dirty="0">
              <a:solidFill>
                <a:srgbClr val="000000"/>
              </a:solidFill>
              <a:latin typeface="Optima" pitchFamily="34" charset="0"/>
            </a:endParaRPr>
          </a:p>
          <a:p>
            <a:pPr marL="171450" indent="-171450">
              <a:buFont typeface="Arial" panose="020B0604020202020204" pitchFamily="34" charset="0"/>
              <a:buChar char="•"/>
            </a:pPr>
            <a:r>
              <a:rPr lang="fr-FR" altLang="fr-FR" b="1" dirty="0">
                <a:latin typeface="Optima" pitchFamily="34" charset="0"/>
              </a:rPr>
              <a:t>PCA : </a:t>
            </a:r>
            <a:r>
              <a:rPr lang="fr-FR" altLang="fr-FR" dirty="0">
                <a:latin typeface="Optima" pitchFamily="34" charset="0"/>
              </a:rPr>
              <a:t>PYRROLIDONE CARBOXYLIC ACID</a:t>
            </a:r>
          </a:p>
          <a:p>
            <a:r>
              <a:rPr lang="fr-FR" altLang="fr-FR" dirty="0">
                <a:latin typeface="Optima" pitchFamily="34" charset="0"/>
              </a:rPr>
              <a:t>Origine: Betterave </a:t>
            </a:r>
          </a:p>
          <a:p>
            <a:r>
              <a:rPr lang="fr-FR" altLang="fr-FR" dirty="0">
                <a:latin typeface="Optima" pitchFamily="34" charset="0"/>
              </a:rPr>
              <a:t>Entre dans la composition du NMF, hygroscopique </a:t>
            </a:r>
          </a:p>
          <a:p>
            <a:endParaRPr lang="fr-FR" altLang="fr-FR" dirty="0">
              <a:solidFill>
                <a:srgbClr val="000000"/>
              </a:solidFill>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dirty="0">
                <a:solidFill>
                  <a:srgbClr val="000000"/>
                </a:solidFill>
                <a:latin typeface="Optima" pitchFamily="34" charset="0"/>
              </a:rPr>
              <a:t>+ </a:t>
            </a:r>
            <a:r>
              <a:rPr lang="fr-FR" dirty="0" err="1"/>
              <a:t>Imperata</a:t>
            </a:r>
            <a:r>
              <a:rPr lang="fr-FR" baseline="0" dirty="0"/>
              <a:t> </a:t>
            </a:r>
            <a:r>
              <a:rPr lang="fr-FR" baseline="0" dirty="0" err="1"/>
              <a:t>cylindrica</a:t>
            </a:r>
            <a:r>
              <a:rPr lang="fr-FR" baseline="0" dirty="0"/>
              <a:t> + Jojoba + </a:t>
            </a:r>
            <a:r>
              <a:rPr lang="fr-FR" sz="1200" dirty="0" err="1">
                <a:solidFill>
                  <a:srgbClr val="3E3E3E"/>
                </a:solidFill>
                <a:latin typeface="Roboto" panose="02000000000000000000" pitchFamily="2" charset="0"/>
                <a:ea typeface="Roboto" panose="02000000000000000000" pitchFamily="2" charset="0"/>
              </a:rPr>
              <a:t>Aloe</a:t>
            </a:r>
            <a:r>
              <a:rPr lang="fr-FR" sz="1200" dirty="0">
                <a:solidFill>
                  <a:srgbClr val="3E3E3E"/>
                </a:solidFill>
                <a:latin typeface="Roboto" panose="02000000000000000000" pitchFamily="2" charset="0"/>
                <a:ea typeface="Roboto" panose="02000000000000000000" pitchFamily="2" charset="0"/>
              </a:rPr>
              <a:t> </a:t>
            </a:r>
            <a:r>
              <a:rPr lang="fr-FR" sz="1200" dirty="0" err="1">
                <a:solidFill>
                  <a:srgbClr val="3E3E3E"/>
                </a:solidFill>
                <a:latin typeface="Roboto" panose="02000000000000000000" pitchFamily="2" charset="0"/>
                <a:ea typeface="Roboto" panose="02000000000000000000" pitchFamily="2" charset="0"/>
              </a:rPr>
              <a:t>vera</a:t>
            </a:r>
            <a:r>
              <a:rPr lang="fr-FR" sz="1200" dirty="0">
                <a:solidFill>
                  <a:srgbClr val="3E3E3E"/>
                </a:solidFill>
                <a:latin typeface="Roboto" panose="02000000000000000000" pitchFamily="2" charset="0"/>
                <a:ea typeface="Roboto" panose="02000000000000000000" pitchFamily="2" charset="0"/>
              </a:rPr>
              <a:t> bio, </a:t>
            </a:r>
            <a:r>
              <a:rPr lang="fr-FR" sz="1200" dirty="0" err="1">
                <a:solidFill>
                  <a:srgbClr val="3E3E3E"/>
                </a:solidFill>
                <a:latin typeface="Roboto" panose="02000000000000000000" pitchFamily="2" charset="0"/>
                <a:ea typeface="Roboto" panose="02000000000000000000" pitchFamily="2" charset="0"/>
              </a:rPr>
              <a:t>phytosqualane</a:t>
            </a:r>
            <a:r>
              <a:rPr lang="fr-FR" sz="1200" dirty="0">
                <a:solidFill>
                  <a:srgbClr val="3E3E3E"/>
                </a:solidFill>
                <a:latin typeface="Roboto" panose="02000000000000000000" pitchFamily="2" charset="0"/>
                <a:ea typeface="Roboto" panose="02000000000000000000" pitchFamily="2" charset="0"/>
              </a:rPr>
              <a:t> d’olive,</a:t>
            </a:r>
            <a:r>
              <a:rPr lang="fr-FR" sz="1200" baseline="0" dirty="0">
                <a:solidFill>
                  <a:srgbClr val="3E3E3E"/>
                </a:solidFill>
                <a:latin typeface="Roboto" panose="02000000000000000000" pitchFamily="2" charset="0"/>
                <a:ea typeface="Roboto" panose="02000000000000000000" pitchFamily="2" charset="0"/>
              </a:rPr>
              <a:t> </a:t>
            </a:r>
            <a:r>
              <a:rPr lang="fr-FR" sz="1200" dirty="0">
                <a:solidFill>
                  <a:srgbClr val="3E3E3E"/>
                </a:solidFill>
                <a:latin typeface="Roboto" panose="02000000000000000000" pitchFamily="2" charset="0"/>
                <a:ea typeface="Roboto" panose="02000000000000000000" pitchFamily="2" charset="0"/>
              </a:rPr>
              <a:t>glycérine…. </a:t>
            </a:r>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9CD1-3524-46B3-A33D-3A96A6148A9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132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Imperata</a:t>
            </a:r>
            <a:r>
              <a:rPr lang="fr-FR" baseline="0" dirty="0"/>
              <a:t> </a:t>
            </a:r>
            <a:r>
              <a:rPr lang="fr-FR" baseline="0" dirty="0" err="1"/>
              <a:t>cylindrica</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9CD1-3524-46B3-A33D-3A96A6148A9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622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5F74F12-BF9F-48CE-B2BB-B298F664BBB3}" type="slidenum">
              <a:rPr lang="fr-FR" smtClean="0"/>
              <a:t>30</a:t>
            </a:fld>
            <a:endParaRPr lang="fr-FR"/>
          </a:p>
        </p:txBody>
      </p:sp>
    </p:spTree>
    <p:extLst>
      <p:ext uri="{BB962C8B-B14F-4D97-AF65-F5344CB8AC3E}">
        <p14:creationId xmlns:p14="http://schemas.microsoft.com/office/powerpoint/2010/main" val="2655995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5F74F12-BF9F-48CE-B2BB-B298F664BBB3}" type="slidenum">
              <a:rPr lang="fr-FR" smtClean="0"/>
              <a:t>31</a:t>
            </a:fld>
            <a:endParaRPr lang="fr-FR"/>
          </a:p>
        </p:txBody>
      </p:sp>
    </p:spTree>
    <p:extLst>
      <p:ext uri="{BB962C8B-B14F-4D97-AF65-F5344CB8AC3E}">
        <p14:creationId xmlns:p14="http://schemas.microsoft.com/office/powerpoint/2010/main" val="2430906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63BAA-BE21-40F2-9CCF-37A2750FC20D}"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t>32</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0882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5F74F12-BF9F-48CE-B2BB-B298F664BBB3}" type="slidenum">
              <a:rPr lang="fr-FR" smtClean="0"/>
              <a:t>4</a:t>
            </a:fld>
            <a:endParaRPr lang="fr-FR"/>
          </a:p>
        </p:txBody>
      </p:sp>
    </p:spTree>
    <p:extLst>
      <p:ext uri="{BB962C8B-B14F-4D97-AF65-F5344CB8AC3E}">
        <p14:creationId xmlns:p14="http://schemas.microsoft.com/office/powerpoint/2010/main" val="958757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pPr eaLnBrk="1" hangingPunct="1"/>
            <a:r>
              <a:rPr lang="fr-FR" altLang="fr-FR" dirty="0">
                <a:latin typeface="Optima" pitchFamily="34" charset="0"/>
              </a:rPr>
              <a:t>Hydratation régulée par 3 phénomènes : </a:t>
            </a:r>
          </a:p>
          <a:p>
            <a:pPr marL="342900" indent="-342900" eaLnBrk="1" hangingPunct="1">
              <a:buFont typeface="+mj-lt"/>
              <a:buAutoNum type="arabicPeriod"/>
            </a:pPr>
            <a:r>
              <a:rPr lang="fr-FR" altLang="fr-FR" sz="1200" dirty="0">
                <a:latin typeface="Roboto Light" panose="02000000000000000000" pitchFamily="2" charset="0"/>
                <a:ea typeface="Roboto Light" panose="02000000000000000000" pitchFamily="2" charset="0"/>
              </a:rPr>
              <a:t>L’absorption et la captation de l’eau</a:t>
            </a:r>
          </a:p>
          <a:p>
            <a:pPr marL="342900" indent="-342900" eaLnBrk="1" hangingPunct="1">
              <a:buFont typeface="+mj-lt"/>
              <a:buAutoNum type="arabicPeriod"/>
            </a:pPr>
            <a:r>
              <a:rPr lang="fr-FR" altLang="fr-FR" sz="1200" dirty="0">
                <a:latin typeface="Roboto Light" panose="02000000000000000000" pitchFamily="2" charset="0"/>
                <a:ea typeface="Roboto Light" panose="02000000000000000000" pitchFamily="2" charset="0"/>
              </a:rPr>
              <a:t>La rétention de l’eau</a:t>
            </a:r>
          </a:p>
          <a:p>
            <a:pPr marL="342900" indent="-342900" eaLnBrk="1" hangingPunct="1">
              <a:buFont typeface="+mj-lt"/>
              <a:buAutoNum type="arabicPeriod"/>
            </a:pPr>
            <a:r>
              <a:rPr lang="fr-FR" sz="1200" dirty="0">
                <a:latin typeface="Roboto Light" panose="02000000000000000000" pitchFamily="2" charset="0"/>
                <a:ea typeface="Roboto Light" panose="02000000000000000000" pitchFamily="2" charset="0"/>
              </a:rPr>
              <a:t>La limitation de la perte en eau</a:t>
            </a:r>
          </a:p>
          <a:p>
            <a:pPr eaLnBrk="1" hangingPunct="1"/>
            <a:endParaRPr lang="fr-FR" altLang="fr-FR" dirty="0">
              <a:latin typeface="Optima" pitchFamily="34" charset="0"/>
            </a:endParaRPr>
          </a:p>
          <a:p>
            <a:pPr eaLnBrk="1" hangingPunct="1"/>
            <a:r>
              <a:rPr lang="fr-FR" altLang="fr-FR" dirty="0">
                <a:latin typeface="Optima" pitchFamily="34" charset="0"/>
              </a:rPr>
              <a:t>La peau est comme une structure faite de briques (les kératinocytes) et de mortier (le ciment intercellulaire lipidique). Lorsque la peau est en bon état, elle garantit l’équilibre hydrique, empêchant notamment l’évaporation excessive d’eau. </a:t>
            </a:r>
          </a:p>
          <a:p>
            <a:pPr eaLnBrk="1" hangingPunct="1"/>
            <a:endParaRPr lang="fr-FR" altLang="fr-FR" dirty="0">
              <a:latin typeface="Optima" pitchFamily="34" charset="0"/>
            </a:endParaRPr>
          </a:p>
          <a:p>
            <a:pPr eaLnBrk="1" hangingPunct="1"/>
            <a:r>
              <a:rPr lang="fr-FR" altLang="fr-FR" dirty="0">
                <a:latin typeface="Optima" pitchFamily="34" charset="0"/>
              </a:rPr>
              <a:t>Sans cette barrière, la peau perd sa capacité à la retenir. Elle tiraille, devient rêche, terne, perd de son rebond, est marquée de rides de déshydratation. </a:t>
            </a:r>
          </a:p>
          <a:p>
            <a:pPr eaLnBrk="1" hangingPunct="1"/>
            <a:endParaRPr lang="fr-FR" altLang="fr-FR" dirty="0">
              <a:latin typeface="Optima" pitchFamily="34" charset="0"/>
            </a:endParaRPr>
          </a:p>
          <a:p>
            <a:pPr eaLnBrk="1" hangingPunct="1"/>
            <a:endParaRPr lang="fr-FR" altLang="fr-FR" dirty="0">
              <a:latin typeface="Optima" pitchFamily="34" charset="0"/>
            </a:endParaRPr>
          </a:p>
          <a:p>
            <a:pPr eaLnBrk="1" hangingPunct="1"/>
            <a:r>
              <a:rPr lang="fr-FR" altLang="fr-FR" dirty="0">
                <a:latin typeface="Optima" pitchFamily="34" charset="0"/>
              </a:rPr>
              <a:t>Hydratation fondamentale pour la peau, afin d’avoir un aspect rebondi, lisse et lutter contre les signes de l’âge.</a:t>
            </a:r>
          </a:p>
          <a:p>
            <a:pPr eaLnBrk="1" hangingPunct="1"/>
            <a:endParaRPr lang="fr-FR" altLang="fr-FR" dirty="0">
              <a:latin typeface="Optima" pitchFamily="34" charset="0"/>
            </a:endParaRPr>
          </a:p>
          <a:p>
            <a:pPr algn="ctr" eaLnBrk="1" hangingPunct="1"/>
            <a:r>
              <a:rPr lang="fr-FR" altLang="fr-FR" b="1" dirty="0">
                <a:latin typeface="Optima" pitchFamily="34" charset="0"/>
              </a:rPr>
              <a:t>L’HYDRATATION est donc le 1</a:t>
            </a:r>
            <a:r>
              <a:rPr lang="fr-FR" altLang="fr-FR" b="1" baseline="30000" dirty="0">
                <a:latin typeface="Optima" pitchFamily="34" charset="0"/>
              </a:rPr>
              <a:t>er</a:t>
            </a:r>
            <a:r>
              <a:rPr lang="fr-FR" altLang="fr-FR" b="1" dirty="0">
                <a:latin typeface="Optima" pitchFamily="34" charset="0"/>
              </a:rPr>
              <a:t> GESTE ANTI-AGE </a:t>
            </a:r>
          </a:p>
          <a:p>
            <a:endParaRPr lang="fr-FR" dirty="0"/>
          </a:p>
        </p:txBody>
      </p:sp>
      <p:sp>
        <p:nvSpPr>
          <p:cNvPr id="4" name="Espace réservé du numéro de diapositive 3"/>
          <p:cNvSpPr>
            <a:spLocks noGrp="1"/>
          </p:cNvSpPr>
          <p:nvPr>
            <p:ph type="sldNum" sz="quarter" idx="5"/>
          </p:nvPr>
        </p:nvSpPr>
        <p:spPr/>
        <p:txBody>
          <a:bodyPr/>
          <a:lstStyle/>
          <a:p>
            <a:fld id="{A328DE2C-BD44-41F6-8579-19BB7D894649}" type="slidenum">
              <a:rPr lang="fr-FR" smtClean="0"/>
              <a:t>5</a:t>
            </a:fld>
            <a:endParaRPr lang="fr-FR"/>
          </a:p>
        </p:txBody>
      </p:sp>
    </p:spTree>
    <p:extLst>
      <p:ext uri="{BB962C8B-B14F-4D97-AF65-F5344CB8AC3E}">
        <p14:creationId xmlns:p14="http://schemas.microsoft.com/office/powerpoint/2010/main" val="3117736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peau dans son ensemble contient 70% d'eau. </a:t>
            </a:r>
          </a:p>
          <a:p>
            <a:endParaRPr lang="fr-FR" dirty="0"/>
          </a:p>
          <a:p>
            <a:r>
              <a:rPr lang="fr-FR" dirty="0"/>
              <a:t>Le derme en contient plus de 80% (soit 10% de la totalité de l'eau du corps humain). </a:t>
            </a:r>
          </a:p>
          <a:p>
            <a:r>
              <a:rPr lang="fr-FR" dirty="0"/>
              <a:t>L'épiderme contient 65% d'eau, </a:t>
            </a:r>
          </a:p>
          <a:p>
            <a:r>
              <a:rPr lang="fr-FR" dirty="0"/>
              <a:t>et la couche cornée 10 à 13%.</a:t>
            </a:r>
          </a:p>
          <a:p>
            <a:endParaRPr lang="fr-FR" dirty="0"/>
          </a:p>
          <a:p>
            <a:r>
              <a:rPr lang="fr-FR" dirty="0"/>
              <a:t>La diffusion de l'eau se fait en continu, du derme vers l'</a:t>
            </a:r>
            <a:r>
              <a:rPr lang="fr-FR" dirty="0" err="1"/>
              <a:t>epiderme</a:t>
            </a:r>
            <a:r>
              <a:rPr lang="fr-FR" dirty="0"/>
              <a:t>. Le derme fonctionne comme une </a:t>
            </a:r>
            <a:r>
              <a:rPr lang="fr-FR" dirty="0" err="1"/>
              <a:t>eponge</a:t>
            </a:r>
            <a:r>
              <a:rPr lang="fr-FR" dirty="0"/>
              <a:t> qui alimente l'</a:t>
            </a:r>
            <a:r>
              <a:rPr lang="fr-FR" dirty="0" err="1"/>
              <a:t>epiderme</a:t>
            </a:r>
            <a:r>
              <a:rPr lang="fr-FR" dirty="0"/>
              <a:t> en eau. La diffusion de l'eau se fait ensuite à travers l'épiderme, de </a:t>
            </a:r>
            <a:r>
              <a:rPr lang="fr-FR" dirty="0" err="1"/>
              <a:t>facon</a:t>
            </a:r>
            <a:r>
              <a:rPr lang="fr-FR" dirty="0"/>
              <a:t> continue et régulière, jusqu'à la surface de la peau, où l'eau s'évapore.</a:t>
            </a:r>
          </a:p>
          <a:p>
            <a:r>
              <a:rPr lang="fr-FR" dirty="0"/>
              <a:t>Le derme reste hydraté naturellement. Sauf circonstances exceptionnelles il ne perd jamais son eau. C'est donc au niveau de l'épiderme, et particulièrement de la couche cornée (la couche la plus superficielle de l'épiderme),qui ne contient à l'état normal que peu d'eau, que la peau se dessèche. </a:t>
            </a:r>
          </a:p>
        </p:txBody>
      </p:sp>
      <p:sp>
        <p:nvSpPr>
          <p:cNvPr id="4" name="Espace réservé du numéro de diapositive 3"/>
          <p:cNvSpPr>
            <a:spLocks noGrp="1"/>
          </p:cNvSpPr>
          <p:nvPr>
            <p:ph type="sldNum" sz="quarter" idx="5"/>
          </p:nvPr>
        </p:nvSpPr>
        <p:spPr/>
        <p:txBody>
          <a:bodyPr/>
          <a:lstStyle/>
          <a:p>
            <a:fld id="{E5F74F12-BF9F-48CE-B2BB-B298F664BBB3}" type="slidenum">
              <a:rPr lang="fr-FR" smtClean="0"/>
              <a:t>6</a:t>
            </a:fld>
            <a:endParaRPr lang="fr-FR"/>
          </a:p>
        </p:txBody>
      </p:sp>
    </p:spTree>
    <p:extLst>
      <p:ext uri="{BB962C8B-B14F-4D97-AF65-F5344CB8AC3E}">
        <p14:creationId xmlns:p14="http://schemas.microsoft.com/office/powerpoint/2010/main" val="69724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dirty="0">
                <a:latin typeface="Optima" pitchFamily="34" charset="0"/>
              </a:rPr>
              <a:t>La perte insensible en eau, PIE = 300 à 400 ml d’eau/jour, dans des conditions « normales ».</a:t>
            </a:r>
          </a:p>
          <a:p>
            <a:endParaRPr lang="fr-FR" dirty="0"/>
          </a:p>
        </p:txBody>
      </p:sp>
      <p:sp>
        <p:nvSpPr>
          <p:cNvPr id="4" name="Espace réservé du numéro de diapositive 3"/>
          <p:cNvSpPr>
            <a:spLocks noGrp="1"/>
          </p:cNvSpPr>
          <p:nvPr>
            <p:ph type="sldNum" sz="quarter" idx="5"/>
          </p:nvPr>
        </p:nvSpPr>
        <p:spPr/>
        <p:txBody>
          <a:bodyPr/>
          <a:lstStyle/>
          <a:p>
            <a:fld id="{E5F74F12-BF9F-48CE-B2BB-B298F664BBB3}" type="slidenum">
              <a:rPr lang="fr-FR" smtClean="0"/>
              <a:t>8</a:t>
            </a:fld>
            <a:endParaRPr lang="fr-FR"/>
          </a:p>
        </p:txBody>
      </p:sp>
    </p:spTree>
    <p:extLst>
      <p:ext uri="{BB962C8B-B14F-4D97-AF65-F5344CB8AC3E}">
        <p14:creationId xmlns:p14="http://schemas.microsoft.com/office/powerpoint/2010/main" val="858136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5F74F12-BF9F-48CE-B2BB-B298F664BBB3}" type="slidenum">
              <a:rPr lang="fr-FR" smtClean="0"/>
              <a:t>9</a:t>
            </a:fld>
            <a:endParaRPr lang="fr-FR"/>
          </a:p>
        </p:txBody>
      </p:sp>
    </p:spTree>
    <p:extLst>
      <p:ext uri="{BB962C8B-B14F-4D97-AF65-F5344CB8AC3E}">
        <p14:creationId xmlns:p14="http://schemas.microsoft.com/office/powerpoint/2010/main" val="1940964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 Vieillissement cutané</a:t>
            </a:r>
          </a:p>
          <a:p>
            <a:pPr>
              <a:buFont typeface="Arial" panose="020B0604020202020204" pitchFamily="34" charset="0"/>
              <a:buChar char="•"/>
            </a:pPr>
            <a:r>
              <a:rPr lang="fr-FR" dirty="0"/>
              <a:t>Diminution naturelle de la production de :</a:t>
            </a:r>
          </a:p>
          <a:p>
            <a:pPr marL="742950" lvl="1" indent="-285750">
              <a:buFont typeface="Arial" panose="020B0604020202020204" pitchFamily="34" charset="0"/>
              <a:buChar char="•"/>
            </a:pPr>
            <a:r>
              <a:rPr lang="fr-FR" b="1" dirty="0"/>
              <a:t>Acide hyaluronique</a:t>
            </a:r>
            <a:r>
              <a:rPr lang="fr-FR" dirty="0"/>
              <a:t>,</a:t>
            </a:r>
          </a:p>
          <a:p>
            <a:pPr marL="742950" lvl="1" indent="-285750">
              <a:buFont typeface="Arial" panose="020B0604020202020204" pitchFamily="34" charset="0"/>
              <a:buChar char="•"/>
            </a:pPr>
            <a:r>
              <a:rPr lang="fr-FR" b="1" dirty="0"/>
              <a:t>Céramides et lipides épidermiques</a:t>
            </a:r>
            <a:r>
              <a:rPr lang="fr-FR" dirty="0"/>
              <a:t>,</a:t>
            </a:r>
          </a:p>
          <a:p>
            <a:pPr marL="742950" lvl="1" indent="-285750">
              <a:buFont typeface="Arial" panose="020B0604020202020204" pitchFamily="34" charset="0"/>
              <a:buChar char="•"/>
            </a:pPr>
            <a:r>
              <a:rPr lang="fr-FR" b="1" dirty="0"/>
              <a:t>NMF (facteurs naturels d’hydratation)</a:t>
            </a:r>
            <a:r>
              <a:rPr lang="fr-FR" dirty="0"/>
              <a:t>.</a:t>
            </a:r>
          </a:p>
          <a:p>
            <a:pPr>
              <a:buFont typeface="Arial" panose="020B0604020202020204" pitchFamily="34" charset="0"/>
              <a:buChar char="•"/>
            </a:pPr>
            <a:r>
              <a:rPr lang="fr-FR" dirty="0"/>
              <a:t>Résultat : peau plus fine, plus sèche, moins apte à retenir l’eau.</a:t>
            </a:r>
          </a:p>
          <a:p>
            <a:pPr>
              <a:buFont typeface="Arial" panose="020B0604020202020204" pitchFamily="34" charset="0"/>
              <a:buChar char="•"/>
            </a:pPr>
            <a:endParaRPr lang="fr-FR" dirty="0"/>
          </a:p>
          <a:p>
            <a:r>
              <a:rPr lang="fr-FR" b="1" dirty="0"/>
              <a:t>🔸 Alimentation et hydratation insuffisantes</a:t>
            </a:r>
          </a:p>
          <a:p>
            <a:pPr>
              <a:buFont typeface="Arial" panose="020B0604020202020204" pitchFamily="34" charset="0"/>
              <a:buChar char="•"/>
            </a:pPr>
            <a:r>
              <a:rPr lang="fr-FR" dirty="0"/>
              <a:t>Carence en </a:t>
            </a:r>
            <a:r>
              <a:rPr lang="fr-FR" b="1" dirty="0"/>
              <a:t>acides gras essentiels</a:t>
            </a:r>
            <a:r>
              <a:rPr lang="fr-FR" dirty="0"/>
              <a:t>, vitamines A et E,</a:t>
            </a:r>
          </a:p>
          <a:p>
            <a:pPr>
              <a:buFont typeface="Arial" panose="020B0604020202020204" pitchFamily="34" charset="0"/>
              <a:buChar char="•"/>
            </a:pPr>
            <a:r>
              <a:rPr lang="fr-FR" dirty="0"/>
              <a:t>Faible consommation d’eau = mauvaise hydratation tissulaire.</a:t>
            </a:r>
          </a:p>
          <a:p>
            <a:pPr>
              <a:buFont typeface="Arial" panose="020B0604020202020204" pitchFamily="34" charset="0"/>
              <a:buChar char="•"/>
            </a:pPr>
            <a:endParaRPr lang="fr-FR" dirty="0"/>
          </a:p>
          <a:p>
            <a:r>
              <a:rPr lang="fr-FR" b="1" dirty="0"/>
              <a:t>🔸 Stress et fatigue chronique, déséquilibre hormonaux</a:t>
            </a:r>
          </a:p>
          <a:p>
            <a:pPr>
              <a:buFont typeface="Arial" panose="020B0604020202020204" pitchFamily="34" charset="0"/>
              <a:buChar char="•"/>
            </a:pPr>
            <a:r>
              <a:rPr lang="fr-FR" dirty="0"/>
              <a:t>Le cortisol, hormone du stress, peut altérer la fonction barrière de la peau.</a:t>
            </a:r>
          </a:p>
          <a:p>
            <a:pPr>
              <a:buFont typeface="Arial" panose="020B0604020202020204" pitchFamily="34" charset="0"/>
              <a:buChar char="•"/>
            </a:pPr>
            <a:r>
              <a:rPr lang="fr-FR" dirty="0"/>
              <a:t>Variations hormonales (puberté, grossesse, ménopause, pathologies) modifient la </a:t>
            </a:r>
            <a:r>
              <a:rPr lang="fr-FR" b="1" dirty="0"/>
              <a:t>production de sébum</a:t>
            </a:r>
            <a:r>
              <a:rPr lang="fr-FR" dirty="0"/>
              <a:t> et </a:t>
            </a:r>
            <a:r>
              <a:rPr lang="fr-FR" b="1" dirty="0"/>
              <a:t>la perméabilité de la peau</a:t>
            </a:r>
            <a:r>
              <a:rPr lang="fr-FR" dirty="0"/>
              <a:t>.</a:t>
            </a:r>
          </a:p>
          <a:p>
            <a:pPr>
              <a:buFont typeface="Arial" panose="020B0604020202020204" pitchFamily="34" charset="0"/>
              <a:buChar char="•"/>
            </a:pPr>
            <a:endParaRPr lang="fr-FR" dirty="0"/>
          </a:p>
          <a:p>
            <a:pPr>
              <a:buFont typeface="Arial" panose="020B0604020202020204" pitchFamily="34" charset="0"/>
              <a:buChar char="•"/>
            </a:pPr>
            <a:endParaRPr lang="fr-FR" dirty="0"/>
          </a:p>
          <a:p>
            <a:r>
              <a:rPr lang="fr-FR" b="1" dirty="0"/>
              <a:t>🔸 Climat et conditions météorologiques</a:t>
            </a:r>
          </a:p>
          <a:p>
            <a:pPr>
              <a:buFont typeface="Arial" panose="020B0604020202020204" pitchFamily="34" charset="0"/>
              <a:buChar char="•"/>
            </a:pPr>
            <a:r>
              <a:rPr lang="fr-FR" b="1" dirty="0"/>
              <a:t>Air sec, vent, froid, chaleur extrême</a:t>
            </a:r>
            <a:r>
              <a:rPr lang="fr-FR" dirty="0"/>
              <a:t> : favorisent l’évaporation de l’eau.</a:t>
            </a:r>
          </a:p>
          <a:p>
            <a:pPr>
              <a:buFont typeface="Arial" panose="020B0604020202020204" pitchFamily="34" charset="0"/>
              <a:buChar char="•"/>
            </a:pPr>
            <a:r>
              <a:rPr lang="fr-FR" dirty="0"/>
              <a:t>Le </a:t>
            </a:r>
            <a:r>
              <a:rPr lang="fr-FR" b="1" dirty="0"/>
              <a:t>chauffage en hiver</a:t>
            </a:r>
            <a:r>
              <a:rPr lang="fr-FR" dirty="0"/>
              <a:t> et la </a:t>
            </a:r>
            <a:r>
              <a:rPr lang="fr-FR" b="1" dirty="0"/>
              <a:t>climatisation</a:t>
            </a:r>
            <a:r>
              <a:rPr lang="fr-FR" dirty="0"/>
              <a:t> assèchent l’air ambiant.</a:t>
            </a:r>
          </a:p>
          <a:p>
            <a:pPr>
              <a:buFont typeface="Arial" panose="020B0604020202020204" pitchFamily="34" charset="0"/>
              <a:buChar char="•"/>
            </a:pPr>
            <a:r>
              <a:rPr lang="fr-FR" dirty="0"/>
              <a:t>Les rayons UV détruisent le collagène, l’acide hyaluronique et oxydent les lipides.</a:t>
            </a:r>
          </a:p>
          <a:p>
            <a:pPr>
              <a:buFont typeface="Arial" panose="020B0604020202020204" pitchFamily="34" charset="0"/>
              <a:buChar char="•"/>
            </a:pPr>
            <a:r>
              <a:rPr lang="fr-FR" dirty="0"/>
              <a:t>La </a:t>
            </a:r>
            <a:r>
              <a:rPr lang="fr-FR" b="1" dirty="0"/>
              <a:t>lumière bleue</a:t>
            </a:r>
            <a:r>
              <a:rPr lang="fr-FR" dirty="0"/>
              <a:t> (écrans) accentue le </a:t>
            </a:r>
            <a:r>
              <a:rPr lang="fr-FR" b="1" dirty="0"/>
              <a:t>stress oxydatif</a:t>
            </a:r>
            <a:r>
              <a:rPr lang="fr-FR" dirty="0"/>
              <a:t> → inflammation et perturbation de la barrière cutanée.</a:t>
            </a:r>
          </a:p>
          <a:p>
            <a:pPr>
              <a:buFont typeface="Arial" panose="020B0604020202020204" pitchFamily="34" charset="0"/>
              <a:buChar char="•"/>
            </a:pPr>
            <a:endParaRPr lang="fr-FR" dirty="0"/>
          </a:p>
          <a:p>
            <a:r>
              <a:rPr lang="fr-FR" b="1" dirty="0"/>
              <a:t>🔸 Pollution</a:t>
            </a:r>
          </a:p>
          <a:p>
            <a:pPr>
              <a:buFont typeface="Arial" panose="020B0604020202020204" pitchFamily="34" charset="0"/>
              <a:buChar char="•"/>
            </a:pPr>
            <a:r>
              <a:rPr lang="fr-FR" dirty="0"/>
              <a:t>Particules fines et oxydants agressent la peau, détruisent le film hydrolipidique, provoquent inflammation et sécheresse.</a:t>
            </a:r>
          </a:p>
          <a:p>
            <a:pPr>
              <a:buFont typeface="Arial" panose="020B0604020202020204" pitchFamily="34" charset="0"/>
              <a:buChar char="•"/>
            </a:pPr>
            <a:endParaRPr lang="fr-FR" dirty="0"/>
          </a:p>
          <a:p>
            <a:r>
              <a:rPr lang="fr-FR" b="1" dirty="0"/>
              <a:t>🔸 Produits de soin inadaptés ou agressifs</a:t>
            </a:r>
          </a:p>
          <a:p>
            <a:pPr>
              <a:buFont typeface="Arial" panose="020B0604020202020204" pitchFamily="34" charset="0"/>
              <a:buChar char="•"/>
            </a:pPr>
            <a:r>
              <a:rPr lang="fr-FR" dirty="0"/>
              <a:t>Savons trop alcalins, nettoyants décapants, excès d’exfoliation → dégradation du film hydrolipidique.</a:t>
            </a:r>
          </a:p>
          <a:p>
            <a:pPr>
              <a:buFont typeface="Arial" panose="020B0604020202020204" pitchFamily="34" charset="0"/>
              <a:buChar char="•"/>
            </a:pPr>
            <a:r>
              <a:rPr lang="fr-FR" dirty="0"/>
              <a:t>Oubli de crème hydratante, soins trop fréquents ou mal adaptés au type de peau.</a:t>
            </a:r>
          </a:p>
          <a:p>
            <a:pPr>
              <a:buFont typeface="Arial" panose="020B0604020202020204" pitchFamily="34" charset="0"/>
              <a:buNone/>
            </a:pPr>
            <a:endParaRPr lang="fr-FR" dirty="0"/>
          </a:p>
          <a:p>
            <a:pPr>
              <a:buFont typeface="Arial" panose="020B0604020202020204" pitchFamily="34" charset="0"/>
              <a:buChar cha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E5F74F12-BF9F-48CE-B2BB-B298F664BBB3}" type="slidenum">
              <a:rPr lang="fr-FR" smtClean="0"/>
              <a:t>10</a:t>
            </a:fld>
            <a:endParaRPr lang="fr-FR"/>
          </a:p>
        </p:txBody>
      </p:sp>
    </p:spTree>
    <p:extLst>
      <p:ext uri="{BB962C8B-B14F-4D97-AF65-F5344CB8AC3E}">
        <p14:creationId xmlns:p14="http://schemas.microsoft.com/office/powerpoint/2010/main" val="3388551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rPr>
              <a:t>L’hydratation est un besoin universel et fondamental car elle joue un rôle important dans la qualité de celle-ci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endParaRPr>
          </a:p>
          <a:p>
            <a:r>
              <a:rPr lang="fr-FR" altLang="fr-FR" dirty="0">
                <a:latin typeface="Optima" pitchFamily="34" charset="0"/>
              </a:rPr>
              <a:t>A tout âge, </a:t>
            </a:r>
          </a:p>
          <a:p>
            <a:r>
              <a:rPr lang="fr-FR" altLang="fr-FR" dirty="0">
                <a:latin typeface="Optima" pitchFamily="34" charset="0"/>
              </a:rPr>
              <a:t>Tous</a:t>
            </a:r>
            <a:r>
              <a:rPr lang="fr-FR" altLang="fr-FR" baseline="0" dirty="0">
                <a:latin typeface="Optima" pitchFamily="34" charset="0"/>
              </a:rPr>
              <a:t> types de peaux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rPr>
              <a:t>Aucune peau n’est à l’abri de la déshydratation :</a:t>
            </a:r>
          </a:p>
          <a:p>
            <a:pPr marL="170113" marR="0" lvl="0" indent="-170113" algn="l" defTabSz="914400" rtl="0" eaLnBrk="1" fontAlgn="auto" latinLnBrk="0" hangingPunct="1">
              <a:lnSpc>
                <a:spcPct val="100000"/>
              </a:lnSpc>
              <a:spcBef>
                <a:spcPts val="0"/>
              </a:spcBef>
              <a:spcAft>
                <a:spcPts val="0"/>
              </a:spcAft>
              <a:buClrTx/>
              <a:buSzTx/>
              <a:buFontTx/>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rPr>
              <a:t>Les peaux « mal traitées » : utilisation de produits inadaptés, trop agressifs, les actes de </a:t>
            </a:r>
            <a:r>
              <a:rPr kumimoji="0" lang="fr-FR" altLang="fr-FR" sz="1200" b="0" i="0" u="none" strike="noStrike" kern="1200" cap="none" spc="0" normalizeH="0" baseline="0" noProof="0" dirty="0" err="1">
                <a:ln>
                  <a:noFill/>
                </a:ln>
                <a:solidFill>
                  <a:prstClr val="black"/>
                </a:solidFill>
                <a:effectLst/>
                <a:uLnTx/>
                <a:uFillTx/>
                <a:latin typeface="+mn-lt"/>
                <a:ea typeface="+mn-ea"/>
                <a:cs typeface="+mn-cs"/>
                <a:sym typeface="Candara" pitchFamily="34" charset="0"/>
              </a:rPr>
              <a:t>dermo</a:t>
            </a:r>
            <a:r>
              <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rPr>
              <a:t>-esthétiques</a:t>
            </a:r>
          </a:p>
          <a:p>
            <a:pPr marL="170113" marR="0" lvl="0" indent="-170113" algn="l" defTabSz="914400" rtl="0" eaLnBrk="1" fontAlgn="auto" latinLnBrk="0" hangingPunct="1">
              <a:lnSpc>
                <a:spcPct val="100000"/>
              </a:lnSpc>
              <a:spcBef>
                <a:spcPts val="0"/>
              </a:spcBef>
              <a:spcAft>
                <a:spcPts val="0"/>
              </a:spcAft>
              <a:buClrTx/>
              <a:buSzTx/>
              <a:buFontTx/>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rPr>
              <a:t>Les peaux sèches : la peau sèche est forcément déshydratée</a:t>
            </a:r>
          </a:p>
          <a:p>
            <a:pPr marL="170113" marR="0" lvl="0" indent="-170113" algn="l" defTabSz="914400" rtl="0" eaLnBrk="1" fontAlgn="auto" latinLnBrk="0" hangingPunct="1">
              <a:lnSpc>
                <a:spcPct val="100000"/>
              </a:lnSpc>
              <a:spcBef>
                <a:spcPts val="0"/>
              </a:spcBef>
              <a:spcAft>
                <a:spcPts val="0"/>
              </a:spcAft>
              <a:buClrTx/>
              <a:buSzTx/>
              <a:buFontTx/>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rPr>
              <a:t>Les peaux âgées : car avec l’âge l’épiderme s’affine et la fonction barrière est moins efficace. </a:t>
            </a:r>
          </a:p>
          <a:p>
            <a:pPr marL="170113" marR="0" lvl="0" indent="-170113" algn="l" defTabSz="914400" rtl="0" eaLnBrk="1" fontAlgn="auto" latinLnBrk="0" hangingPunct="1">
              <a:lnSpc>
                <a:spcPct val="100000"/>
              </a:lnSpc>
              <a:spcBef>
                <a:spcPts val="0"/>
              </a:spcBef>
              <a:spcAft>
                <a:spcPts val="0"/>
              </a:spcAft>
              <a:buClrTx/>
              <a:buSzTx/>
              <a:buFontTx/>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rPr>
              <a:t>Et tous les types de peaux à cause des agressions quotidiennes tel que le vent, le soleil, la réverbération, la chaleur, la pollution, le chauffage, les écarts de températures, un environnement sec, tous ces facteur viennent diminuer la réserve naturelle en eau de la peau.</a:t>
            </a:r>
          </a:p>
          <a:p>
            <a:endParaRPr lang="fr-FR" altLang="fr-FR" baseline="0" dirty="0">
              <a:latin typeface="Optima" pitchFamily="34" charset="0"/>
            </a:endParaRPr>
          </a:p>
          <a:p>
            <a:endParaRPr lang="fr-FR" altLang="fr-FR" baseline="0" dirty="0">
              <a:latin typeface="Opti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dirty="0">
                <a:latin typeface="Optima" pitchFamily="34" charset="0"/>
              </a:rPr>
              <a:t>L’hydratation est primordiale à la peau pour préserver son</a:t>
            </a:r>
            <a:r>
              <a:rPr lang="fr-FR" altLang="fr-FR" baseline="0" dirty="0">
                <a:latin typeface="Optima" pitchFamily="34" charset="0"/>
              </a:rPr>
              <a:t> aspect, sa </a:t>
            </a:r>
            <a:r>
              <a:rPr lang="fr-FR" altLang="fr-FR" dirty="0">
                <a:latin typeface="Optima" pitchFamily="34" charset="0"/>
              </a:rPr>
              <a:t>souplesse, sa douceur, sa tonicité et son éclat.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rPr>
              <a:t>C’est pourquoi l’hydratation de la peau participe à la prévention des signes du vieillissement.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sym typeface="Candara" pitchFamily="34" charset="0"/>
              </a:rPr>
              <a:t>Bien hydratée la peau traverse mieux les années.</a:t>
            </a:r>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11</a:t>
            </a:fld>
            <a:endParaRPr lang="fr-FR"/>
          </a:p>
        </p:txBody>
      </p:sp>
    </p:spTree>
    <p:extLst>
      <p:ext uri="{BB962C8B-B14F-4D97-AF65-F5344CB8AC3E}">
        <p14:creationId xmlns:p14="http://schemas.microsoft.com/office/powerpoint/2010/main" val="396468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A645B1D-E106-D36C-73E2-10F0C0C7764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373" t="61" r="23878" b="-911"/>
          <a:stretch/>
        </p:blipFill>
        <p:spPr bwMode="auto">
          <a:xfrm rot="16200000">
            <a:off x="2731169" y="-2731169"/>
            <a:ext cx="6858001" cy="12320337"/>
          </a:xfrm>
          <a:prstGeom prst="rect">
            <a:avLst/>
          </a:prstGeom>
          <a:noFill/>
          <a:extLst>
            <a:ext uri="{909E8E84-426E-40DD-AFC4-6F175D3DCCD1}">
              <a14:hiddenFill xmlns:a14="http://schemas.microsoft.com/office/drawing/2010/main">
                <a:solidFill>
                  <a:srgbClr val="FFFFFF"/>
                </a:solidFill>
              </a14:hiddenFill>
            </a:ext>
          </a:extLst>
        </p:spPr>
      </p:pic>
      <p:sp>
        <p:nvSpPr>
          <p:cNvPr id="9" name="bg object 18">
            <a:extLst>
              <a:ext uri="{FF2B5EF4-FFF2-40B4-BE49-F238E27FC236}">
                <a16:creationId xmlns:a16="http://schemas.microsoft.com/office/drawing/2014/main" id="{D1798CD7-0639-74DA-7862-C3B42C190F0A}"/>
              </a:ext>
            </a:extLst>
          </p:cNvPr>
          <p:cNvSpPr/>
          <p:nvPr userDrawn="1"/>
        </p:nvSpPr>
        <p:spPr>
          <a:xfrm>
            <a:off x="457200" y="457200"/>
            <a:ext cx="11275060" cy="5943600"/>
          </a:xfrm>
          <a:custGeom>
            <a:avLst/>
            <a:gdLst/>
            <a:ahLst/>
            <a:cxnLst/>
            <a:rect l="l" t="t" r="r" b="b"/>
            <a:pathLst>
              <a:path w="11275060" h="5943600">
                <a:moveTo>
                  <a:pt x="11274552" y="0"/>
                </a:moveTo>
                <a:lnTo>
                  <a:pt x="0" y="0"/>
                </a:lnTo>
                <a:lnTo>
                  <a:pt x="0" y="5943600"/>
                </a:lnTo>
                <a:lnTo>
                  <a:pt x="11274552" y="5943600"/>
                </a:lnTo>
                <a:lnTo>
                  <a:pt x="11274552" y="0"/>
                </a:lnTo>
                <a:close/>
              </a:path>
            </a:pathLst>
          </a:custGeom>
          <a:solidFill>
            <a:srgbClr val="FFFFFF">
              <a:alpha val="94999"/>
            </a:srgbClr>
          </a:solidFill>
        </p:spPr>
        <p:txBody>
          <a:bodyPr wrap="square" lIns="0" tIns="0" rIns="0" bIns="0" rtlCol="0"/>
          <a:lstStyle/>
          <a:p>
            <a:endParaRPr/>
          </a:p>
        </p:txBody>
      </p:sp>
    </p:spTree>
    <p:extLst>
      <p:ext uri="{BB962C8B-B14F-4D97-AF65-F5344CB8AC3E}">
        <p14:creationId xmlns:p14="http://schemas.microsoft.com/office/powerpoint/2010/main" val="3750741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D110F7E-9B43-4D11-AE1F-5829B53179CA}" type="datetimeFigureOut">
              <a:rPr lang="fr-FR" smtClean="0"/>
              <a:t>28/05/2025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179630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D110F7E-9B43-4D11-AE1F-5829B53179CA}" type="datetimeFigureOut">
              <a:rPr lang="fr-FR" smtClean="0"/>
              <a:t>28/05/2025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3377030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7" name="bg object 16">
            <a:extLst>
              <a:ext uri="{FF2B5EF4-FFF2-40B4-BE49-F238E27FC236}">
                <a16:creationId xmlns:a16="http://schemas.microsoft.com/office/drawing/2014/main" id="{2BB3E340-91C8-9BC3-119A-6A54A826D7A1}"/>
              </a:ext>
            </a:extLst>
          </p:cNvPr>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Tree>
    <p:extLst>
      <p:ext uri="{BB962C8B-B14F-4D97-AF65-F5344CB8AC3E}">
        <p14:creationId xmlns:p14="http://schemas.microsoft.com/office/powerpoint/2010/main" val="3394428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176043" y="368300"/>
            <a:ext cx="7839913" cy="482600"/>
          </a:xfrm>
          <a:prstGeom prst="rect">
            <a:avLst/>
          </a:prstGeom>
        </p:spPr>
        <p:txBody>
          <a:bodyPr lIns="0" tIns="0" rIns="0" bIns="0"/>
          <a:lstStyle>
            <a:lvl1pPr>
              <a:defRPr sz="3000" b="0" i="0">
                <a:solidFill>
                  <a:srgbClr val="3E3E3E"/>
                </a:solidFill>
                <a:latin typeface="KyivType Sans2"/>
                <a:cs typeface="KyivType Sans2"/>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5/28/2025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4623253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7" name="Image 6" descr="Une image contenant neige, hiver">
            <a:extLst>
              <a:ext uri="{FF2B5EF4-FFF2-40B4-BE49-F238E27FC236}">
                <a16:creationId xmlns:a16="http://schemas.microsoft.com/office/drawing/2014/main" id="{60E2F6C0-E736-57CE-B29E-FA16460FEA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bg object 19">
            <a:extLst>
              <a:ext uri="{FF2B5EF4-FFF2-40B4-BE49-F238E27FC236}">
                <a16:creationId xmlns:a16="http://schemas.microsoft.com/office/drawing/2014/main" id="{BB6D04BF-D50C-D618-34A9-6E4DE996C1A1}"/>
              </a:ext>
            </a:extLst>
          </p:cNvPr>
          <p:cNvSpPr/>
          <p:nvPr userDrawn="1"/>
        </p:nvSpPr>
        <p:spPr>
          <a:xfrm>
            <a:off x="2253995" y="0"/>
            <a:ext cx="7516495" cy="650240"/>
          </a:xfrm>
          <a:custGeom>
            <a:avLst/>
            <a:gdLst/>
            <a:ahLst/>
            <a:cxnLst/>
            <a:rect l="l" t="t" r="r" b="b"/>
            <a:pathLst>
              <a:path w="7516495" h="650240">
                <a:moveTo>
                  <a:pt x="7516368" y="0"/>
                </a:moveTo>
                <a:lnTo>
                  <a:pt x="0" y="0"/>
                </a:lnTo>
                <a:lnTo>
                  <a:pt x="0" y="650100"/>
                </a:lnTo>
                <a:lnTo>
                  <a:pt x="7516368" y="650100"/>
                </a:lnTo>
                <a:lnTo>
                  <a:pt x="7516368" y="0"/>
                </a:lnTo>
                <a:close/>
              </a:path>
            </a:pathLst>
          </a:custGeom>
          <a:solidFill>
            <a:srgbClr val="A2CCE6">
              <a:alpha val="65882"/>
            </a:srgbClr>
          </a:solidFill>
        </p:spPr>
        <p:txBody>
          <a:bodyPr wrap="square" lIns="0" tIns="0" rIns="0" bIns="0" rtlCol="0"/>
          <a:lstStyle/>
          <a:p>
            <a:endParaRPr/>
          </a:p>
        </p:txBody>
      </p:sp>
    </p:spTree>
    <p:extLst>
      <p:ext uri="{BB962C8B-B14F-4D97-AF65-F5344CB8AC3E}">
        <p14:creationId xmlns:p14="http://schemas.microsoft.com/office/powerpoint/2010/main" val="18192122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7" name="Image 6" descr="Une image contenant neige, hiver">
            <a:extLst>
              <a:ext uri="{FF2B5EF4-FFF2-40B4-BE49-F238E27FC236}">
                <a16:creationId xmlns:a16="http://schemas.microsoft.com/office/drawing/2014/main" id="{EF8D3502-25F4-9737-8DA3-34AE490F92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764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D110F7E-9B43-4D11-AE1F-5829B53179CA}" type="datetimeFigureOut">
              <a:rPr lang="fr-FR" smtClean="0"/>
              <a:t>28/05/2025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3182960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D110F7E-9B43-4D11-AE1F-5829B53179CA}" type="datetimeFigureOut">
              <a:rPr lang="fr-FR" smtClean="0"/>
              <a:t>28/05/2025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4083335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4CE9CA0D-6E02-D72B-B7E4-94E0E084E51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646" t="61" b="-911"/>
          <a:stretch/>
        </p:blipFill>
        <p:spPr bwMode="auto">
          <a:xfrm rot="16200000">
            <a:off x="1004636" y="-1004636"/>
            <a:ext cx="6858000" cy="88672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au 7">
            <a:extLst>
              <a:ext uri="{FF2B5EF4-FFF2-40B4-BE49-F238E27FC236}">
                <a16:creationId xmlns:a16="http://schemas.microsoft.com/office/drawing/2014/main" id="{1A612E40-130F-EE8A-6A2F-1E9C809AF893}"/>
              </a:ext>
            </a:extLst>
          </p:cNvPr>
          <p:cNvGraphicFramePr>
            <a:graphicFrameLocks noGrp="1"/>
          </p:cNvGraphicFramePr>
          <p:nvPr userDrawn="1">
            <p:extLst>
              <p:ext uri="{D42A27DB-BD31-4B8C-83A1-F6EECF244321}">
                <p14:modId xmlns:p14="http://schemas.microsoft.com/office/powerpoint/2010/main" val="1332450803"/>
              </p:ext>
            </p:extLst>
          </p:nvPr>
        </p:nvGraphicFramePr>
        <p:xfrm>
          <a:off x="6095999" y="844"/>
          <a:ext cx="6125030" cy="6857155"/>
        </p:xfrm>
        <a:graphic>
          <a:graphicData uri="http://schemas.openxmlformats.org/drawingml/2006/table">
            <a:tbl>
              <a:tblPr firstRow="1" bandRow="1">
                <a:tableStyleId>{5C22544A-7EE6-4342-B048-85BDC9FD1C3A}</a:tableStyleId>
              </a:tblPr>
              <a:tblGrid>
                <a:gridCol w="612503">
                  <a:extLst>
                    <a:ext uri="{9D8B030D-6E8A-4147-A177-3AD203B41FA5}">
                      <a16:colId xmlns:a16="http://schemas.microsoft.com/office/drawing/2014/main" val="2548550603"/>
                    </a:ext>
                  </a:extLst>
                </a:gridCol>
                <a:gridCol w="612503">
                  <a:extLst>
                    <a:ext uri="{9D8B030D-6E8A-4147-A177-3AD203B41FA5}">
                      <a16:colId xmlns:a16="http://schemas.microsoft.com/office/drawing/2014/main" val="1918602599"/>
                    </a:ext>
                  </a:extLst>
                </a:gridCol>
                <a:gridCol w="612503">
                  <a:extLst>
                    <a:ext uri="{9D8B030D-6E8A-4147-A177-3AD203B41FA5}">
                      <a16:colId xmlns:a16="http://schemas.microsoft.com/office/drawing/2014/main" val="926313139"/>
                    </a:ext>
                  </a:extLst>
                </a:gridCol>
                <a:gridCol w="612503">
                  <a:extLst>
                    <a:ext uri="{9D8B030D-6E8A-4147-A177-3AD203B41FA5}">
                      <a16:colId xmlns:a16="http://schemas.microsoft.com/office/drawing/2014/main" val="2428500774"/>
                    </a:ext>
                  </a:extLst>
                </a:gridCol>
                <a:gridCol w="612503">
                  <a:extLst>
                    <a:ext uri="{9D8B030D-6E8A-4147-A177-3AD203B41FA5}">
                      <a16:colId xmlns:a16="http://schemas.microsoft.com/office/drawing/2014/main" val="435933509"/>
                    </a:ext>
                  </a:extLst>
                </a:gridCol>
                <a:gridCol w="612503">
                  <a:extLst>
                    <a:ext uri="{9D8B030D-6E8A-4147-A177-3AD203B41FA5}">
                      <a16:colId xmlns:a16="http://schemas.microsoft.com/office/drawing/2014/main" val="2015969123"/>
                    </a:ext>
                  </a:extLst>
                </a:gridCol>
                <a:gridCol w="612503">
                  <a:extLst>
                    <a:ext uri="{9D8B030D-6E8A-4147-A177-3AD203B41FA5}">
                      <a16:colId xmlns:a16="http://schemas.microsoft.com/office/drawing/2014/main" val="3773337961"/>
                    </a:ext>
                  </a:extLst>
                </a:gridCol>
                <a:gridCol w="612503">
                  <a:extLst>
                    <a:ext uri="{9D8B030D-6E8A-4147-A177-3AD203B41FA5}">
                      <a16:colId xmlns:a16="http://schemas.microsoft.com/office/drawing/2014/main" val="3451185800"/>
                    </a:ext>
                  </a:extLst>
                </a:gridCol>
                <a:gridCol w="612503">
                  <a:extLst>
                    <a:ext uri="{9D8B030D-6E8A-4147-A177-3AD203B41FA5}">
                      <a16:colId xmlns:a16="http://schemas.microsoft.com/office/drawing/2014/main" val="2888915896"/>
                    </a:ext>
                  </a:extLst>
                </a:gridCol>
                <a:gridCol w="612503">
                  <a:extLst>
                    <a:ext uri="{9D8B030D-6E8A-4147-A177-3AD203B41FA5}">
                      <a16:colId xmlns:a16="http://schemas.microsoft.com/office/drawing/2014/main" val="639151171"/>
                    </a:ext>
                  </a:extLst>
                </a:gridCol>
              </a:tblGrid>
              <a:tr h="6857155">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20000"/>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30196"/>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40000"/>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50196"/>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60000"/>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69804"/>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80000"/>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89804"/>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3196066740"/>
                  </a:ext>
                </a:extLst>
              </a:tr>
            </a:tbl>
          </a:graphicData>
        </a:graphic>
      </p:graphicFrame>
    </p:spTree>
    <p:extLst>
      <p:ext uri="{BB962C8B-B14F-4D97-AF65-F5344CB8AC3E}">
        <p14:creationId xmlns:p14="http://schemas.microsoft.com/office/powerpoint/2010/main" val="37028887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D110F7E-9B43-4D11-AE1F-5829B53179CA}" type="datetimeFigureOut">
              <a:rPr lang="fr-FR" smtClean="0"/>
              <a:t>28/05/2025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C7A4031-E599-4691-9C24-678D868E4292}" type="slidenum">
              <a:rPr lang="fr-FR" smtClean="0"/>
              <a:t>‹N°›</a:t>
            </a:fld>
            <a:endParaRPr lang="fr-FR"/>
          </a:p>
        </p:txBody>
      </p:sp>
      <p:pic>
        <p:nvPicPr>
          <p:cNvPr id="5" name="object 4">
            <a:extLst>
              <a:ext uri="{FF2B5EF4-FFF2-40B4-BE49-F238E27FC236}">
                <a16:creationId xmlns:a16="http://schemas.microsoft.com/office/drawing/2014/main" id="{AD6A6F58-6FBF-5050-298E-39099DCE2258}"/>
              </a:ext>
            </a:extLst>
          </p:cNvPr>
          <p:cNvPicPr/>
          <p:nvPr userDrawn="1"/>
        </p:nvPicPr>
        <p:blipFill>
          <a:blip r:embed="rId2" cstate="print"/>
          <a:stretch>
            <a:fillRect/>
          </a:stretch>
        </p:blipFill>
        <p:spPr>
          <a:xfrm>
            <a:off x="0" y="0"/>
            <a:ext cx="12192000" cy="6858000"/>
          </a:xfrm>
          <a:prstGeom prst="rect">
            <a:avLst/>
          </a:prstGeom>
        </p:spPr>
      </p:pic>
      <p:grpSp>
        <p:nvGrpSpPr>
          <p:cNvPr id="6" name="Groupe 5">
            <a:extLst>
              <a:ext uri="{FF2B5EF4-FFF2-40B4-BE49-F238E27FC236}">
                <a16:creationId xmlns:a16="http://schemas.microsoft.com/office/drawing/2014/main" id="{1CA4F73C-CEA9-61F9-4FDF-F584CABC9814}"/>
              </a:ext>
            </a:extLst>
          </p:cNvPr>
          <p:cNvGrpSpPr/>
          <p:nvPr userDrawn="1"/>
        </p:nvGrpSpPr>
        <p:grpSpPr>
          <a:xfrm>
            <a:off x="4713617" y="1617547"/>
            <a:ext cx="2822956" cy="2344877"/>
            <a:chOff x="4683137" y="1617547"/>
            <a:chExt cx="2822956" cy="2344877"/>
          </a:xfrm>
        </p:grpSpPr>
        <p:sp>
          <p:nvSpPr>
            <p:cNvPr id="7" name="object 5">
              <a:extLst>
                <a:ext uri="{FF2B5EF4-FFF2-40B4-BE49-F238E27FC236}">
                  <a16:creationId xmlns:a16="http://schemas.microsoft.com/office/drawing/2014/main" id="{4EBD2F00-E1DF-55EA-8DEE-737B0C8710FF}"/>
                </a:ext>
              </a:extLst>
            </p:cNvPr>
            <p:cNvSpPr/>
            <p:nvPr/>
          </p:nvSpPr>
          <p:spPr>
            <a:xfrm>
              <a:off x="4683137" y="1617547"/>
              <a:ext cx="1885314" cy="1122680"/>
            </a:xfrm>
            <a:custGeom>
              <a:avLst/>
              <a:gdLst/>
              <a:ahLst/>
              <a:cxnLst/>
              <a:rect l="l" t="t" r="r" b="b"/>
              <a:pathLst>
                <a:path w="1885315" h="1122680">
                  <a:moveTo>
                    <a:pt x="726909" y="26365"/>
                  </a:moveTo>
                  <a:lnTo>
                    <a:pt x="710565" y="28384"/>
                  </a:lnTo>
                  <a:lnTo>
                    <a:pt x="690638" y="27114"/>
                  </a:lnTo>
                  <a:lnTo>
                    <a:pt x="671271" y="24726"/>
                  </a:lnTo>
                  <a:lnTo>
                    <a:pt x="656577" y="23444"/>
                  </a:lnTo>
                  <a:lnTo>
                    <a:pt x="640626" y="24269"/>
                  </a:lnTo>
                  <a:lnTo>
                    <a:pt x="621398" y="25654"/>
                  </a:lnTo>
                  <a:lnTo>
                    <a:pt x="602157" y="25920"/>
                  </a:lnTo>
                  <a:lnTo>
                    <a:pt x="586232" y="23444"/>
                  </a:lnTo>
                  <a:lnTo>
                    <a:pt x="567575" y="72656"/>
                  </a:lnTo>
                  <a:lnTo>
                    <a:pt x="549846" y="121132"/>
                  </a:lnTo>
                  <a:lnTo>
                    <a:pt x="499605" y="262445"/>
                  </a:lnTo>
                  <a:lnTo>
                    <a:pt x="483006" y="308216"/>
                  </a:lnTo>
                  <a:lnTo>
                    <a:pt x="466064" y="353326"/>
                  </a:lnTo>
                  <a:lnTo>
                    <a:pt x="448525" y="397814"/>
                  </a:lnTo>
                  <a:lnTo>
                    <a:pt x="430136" y="441680"/>
                  </a:lnTo>
                  <a:lnTo>
                    <a:pt x="410654" y="484924"/>
                  </a:lnTo>
                  <a:lnTo>
                    <a:pt x="389839" y="527583"/>
                  </a:lnTo>
                  <a:lnTo>
                    <a:pt x="366750" y="476999"/>
                  </a:lnTo>
                  <a:lnTo>
                    <a:pt x="345262" y="428840"/>
                  </a:lnTo>
                  <a:lnTo>
                    <a:pt x="325081" y="382600"/>
                  </a:lnTo>
                  <a:lnTo>
                    <a:pt x="305930" y="337794"/>
                  </a:lnTo>
                  <a:lnTo>
                    <a:pt x="269494" y="250558"/>
                  </a:lnTo>
                  <a:lnTo>
                    <a:pt x="215214" y="118287"/>
                  </a:lnTo>
                  <a:lnTo>
                    <a:pt x="175869" y="23444"/>
                  </a:lnTo>
                  <a:lnTo>
                    <a:pt x="158280" y="25920"/>
                  </a:lnTo>
                  <a:lnTo>
                    <a:pt x="140690" y="25654"/>
                  </a:lnTo>
                  <a:lnTo>
                    <a:pt x="123101" y="24269"/>
                  </a:lnTo>
                  <a:lnTo>
                    <a:pt x="105524" y="23444"/>
                  </a:lnTo>
                  <a:lnTo>
                    <a:pt x="82435" y="24269"/>
                  </a:lnTo>
                  <a:lnTo>
                    <a:pt x="52755" y="25654"/>
                  </a:lnTo>
                  <a:lnTo>
                    <a:pt x="23075" y="25920"/>
                  </a:lnTo>
                  <a:lnTo>
                    <a:pt x="0" y="23444"/>
                  </a:lnTo>
                  <a:lnTo>
                    <a:pt x="13601" y="49428"/>
                  </a:lnTo>
                  <a:lnTo>
                    <a:pt x="76530" y="171831"/>
                  </a:lnTo>
                  <a:lnTo>
                    <a:pt x="157911" y="332320"/>
                  </a:lnTo>
                  <a:lnTo>
                    <a:pt x="238887" y="494004"/>
                  </a:lnTo>
                  <a:lnTo>
                    <a:pt x="283324" y="584276"/>
                  </a:lnTo>
                  <a:lnTo>
                    <a:pt x="300583" y="620064"/>
                  </a:lnTo>
                  <a:lnTo>
                    <a:pt x="313791" y="705840"/>
                  </a:lnTo>
                  <a:lnTo>
                    <a:pt x="315036" y="879322"/>
                  </a:lnTo>
                  <a:lnTo>
                    <a:pt x="315023" y="934491"/>
                  </a:lnTo>
                  <a:lnTo>
                    <a:pt x="314490" y="987132"/>
                  </a:lnTo>
                  <a:lnTo>
                    <a:pt x="313232" y="1036510"/>
                  </a:lnTo>
                  <a:lnTo>
                    <a:pt x="311048" y="1081913"/>
                  </a:lnTo>
                  <a:lnTo>
                    <a:pt x="307771" y="1122603"/>
                  </a:lnTo>
                  <a:lnTo>
                    <a:pt x="337350" y="1119720"/>
                  </a:lnTo>
                  <a:lnTo>
                    <a:pt x="383971" y="1119314"/>
                  </a:lnTo>
                  <a:lnTo>
                    <a:pt x="430606" y="1120546"/>
                  </a:lnTo>
                  <a:lnTo>
                    <a:pt x="460197" y="1122603"/>
                  </a:lnTo>
                  <a:lnTo>
                    <a:pt x="458660" y="1091222"/>
                  </a:lnTo>
                  <a:lnTo>
                    <a:pt x="457276" y="1052334"/>
                  </a:lnTo>
                  <a:lnTo>
                    <a:pt x="456044" y="1007300"/>
                  </a:lnTo>
                  <a:lnTo>
                    <a:pt x="454012" y="904240"/>
                  </a:lnTo>
                  <a:lnTo>
                    <a:pt x="452551" y="792937"/>
                  </a:lnTo>
                  <a:lnTo>
                    <a:pt x="451675" y="684276"/>
                  </a:lnTo>
                  <a:lnTo>
                    <a:pt x="451396" y="589140"/>
                  </a:lnTo>
                  <a:lnTo>
                    <a:pt x="465378" y="555739"/>
                  </a:lnTo>
                  <a:lnTo>
                    <a:pt x="494855" y="488442"/>
                  </a:lnTo>
                  <a:lnTo>
                    <a:pt x="511098" y="453009"/>
                  </a:lnTo>
                  <a:lnTo>
                    <a:pt x="528840" y="415391"/>
                  </a:lnTo>
                  <a:lnTo>
                    <a:pt x="548474" y="374815"/>
                  </a:lnTo>
                  <a:lnTo>
                    <a:pt x="570369" y="330504"/>
                  </a:lnTo>
                  <a:lnTo>
                    <a:pt x="594906" y="281698"/>
                  </a:lnTo>
                  <a:lnTo>
                    <a:pt x="622439" y="227660"/>
                  </a:lnTo>
                  <a:lnTo>
                    <a:pt x="653376" y="167589"/>
                  </a:lnTo>
                  <a:lnTo>
                    <a:pt x="726909" y="26365"/>
                  </a:lnTo>
                  <a:close/>
                </a:path>
                <a:path w="1885315" h="1122680">
                  <a:moveTo>
                    <a:pt x="1884705" y="627253"/>
                  </a:moveTo>
                  <a:lnTo>
                    <a:pt x="1882952" y="580517"/>
                  </a:lnTo>
                  <a:lnTo>
                    <a:pt x="1877809" y="534695"/>
                  </a:lnTo>
                  <a:lnTo>
                    <a:pt x="1869389" y="489915"/>
                  </a:lnTo>
                  <a:lnTo>
                    <a:pt x="1857806" y="446303"/>
                  </a:lnTo>
                  <a:lnTo>
                    <a:pt x="1843189" y="403974"/>
                  </a:lnTo>
                  <a:lnTo>
                    <a:pt x="1825663" y="363067"/>
                  </a:lnTo>
                  <a:lnTo>
                    <a:pt x="1805343" y="323684"/>
                  </a:lnTo>
                  <a:lnTo>
                    <a:pt x="1782343" y="285953"/>
                  </a:lnTo>
                  <a:lnTo>
                    <a:pt x="1756803" y="250012"/>
                  </a:lnTo>
                  <a:lnTo>
                    <a:pt x="1728851" y="215963"/>
                  </a:lnTo>
                  <a:lnTo>
                    <a:pt x="1698586" y="183934"/>
                  </a:lnTo>
                  <a:lnTo>
                    <a:pt x="1666138" y="154051"/>
                  </a:lnTo>
                  <a:lnTo>
                    <a:pt x="1631632" y="126428"/>
                  </a:lnTo>
                  <a:lnTo>
                    <a:pt x="1595196" y="101193"/>
                  </a:lnTo>
                  <a:lnTo>
                    <a:pt x="1556943" y="78486"/>
                  </a:lnTo>
                  <a:lnTo>
                    <a:pt x="1517002" y="58394"/>
                  </a:lnTo>
                  <a:lnTo>
                    <a:pt x="1475486" y="41059"/>
                  </a:lnTo>
                  <a:lnTo>
                    <a:pt x="1432521" y="26606"/>
                  </a:lnTo>
                  <a:lnTo>
                    <a:pt x="1388237" y="15151"/>
                  </a:lnTo>
                  <a:lnTo>
                    <a:pt x="1342745" y="6819"/>
                  </a:lnTo>
                  <a:lnTo>
                    <a:pt x="1296187" y="1727"/>
                  </a:lnTo>
                  <a:lnTo>
                    <a:pt x="1248664" y="0"/>
                  </a:lnTo>
                  <a:lnTo>
                    <a:pt x="1201508" y="1727"/>
                  </a:lnTo>
                  <a:lnTo>
                    <a:pt x="1155293" y="6819"/>
                  </a:lnTo>
                  <a:lnTo>
                    <a:pt x="1110119" y="15151"/>
                  </a:lnTo>
                  <a:lnTo>
                    <a:pt x="1066114" y="26606"/>
                  </a:lnTo>
                  <a:lnTo>
                    <a:pt x="1023404" y="41059"/>
                  </a:lnTo>
                  <a:lnTo>
                    <a:pt x="982116" y="58394"/>
                  </a:lnTo>
                  <a:lnTo>
                    <a:pt x="942378" y="78486"/>
                  </a:lnTo>
                  <a:lnTo>
                    <a:pt x="904290" y="101193"/>
                  </a:lnTo>
                  <a:lnTo>
                    <a:pt x="868006" y="126428"/>
                  </a:lnTo>
                  <a:lnTo>
                    <a:pt x="833628" y="154051"/>
                  </a:lnTo>
                  <a:lnTo>
                    <a:pt x="801293" y="183934"/>
                  </a:lnTo>
                  <a:lnTo>
                    <a:pt x="771118" y="215963"/>
                  </a:lnTo>
                  <a:lnTo>
                    <a:pt x="743229" y="250012"/>
                  </a:lnTo>
                  <a:lnTo>
                    <a:pt x="717753" y="285953"/>
                  </a:lnTo>
                  <a:lnTo>
                    <a:pt x="694804" y="323684"/>
                  </a:lnTo>
                  <a:lnTo>
                    <a:pt x="674522" y="363067"/>
                  </a:lnTo>
                  <a:lnTo>
                    <a:pt x="657009" y="403974"/>
                  </a:lnTo>
                  <a:lnTo>
                    <a:pt x="642416" y="446303"/>
                  </a:lnTo>
                  <a:lnTo>
                    <a:pt x="630834" y="489915"/>
                  </a:lnTo>
                  <a:lnTo>
                    <a:pt x="622427" y="534695"/>
                  </a:lnTo>
                  <a:lnTo>
                    <a:pt x="617283" y="580517"/>
                  </a:lnTo>
                  <a:lnTo>
                    <a:pt x="615543" y="627253"/>
                  </a:lnTo>
                  <a:lnTo>
                    <a:pt x="617474" y="677303"/>
                  </a:lnTo>
                  <a:lnTo>
                    <a:pt x="623176" y="726236"/>
                  </a:lnTo>
                  <a:lnTo>
                    <a:pt x="632523" y="773899"/>
                  </a:lnTo>
                  <a:lnTo>
                    <a:pt x="645388" y="820166"/>
                  </a:lnTo>
                  <a:lnTo>
                    <a:pt x="661631" y="864882"/>
                  </a:lnTo>
                  <a:lnTo>
                    <a:pt x="681113" y="907910"/>
                  </a:lnTo>
                  <a:lnTo>
                    <a:pt x="703719" y="949109"/>
                  </a:lnTo>
                  <a:lnTo>
                    <a:pt x="729310" y="988326"/>
                  </a:lnTo>
                  <a:lnTo>
                    <a:pt x="757732" y="1025436"/>
                  </a:lnTo>
                  <a:lnTo>
                    <a:pt x="788885" y="1060272"/>
                  </a:lnTo>
                  <a:lnTo>
                    <a:pt x="822629" y="1092720"/>
                  </a:lnTo>
                  <a:lnTo>
                    <a:pt x="858824" y="1122616"/>
                  </a:lnTo>
                  <a:lnTo>
                    <a:pt x="1031760" y="1122616"/>
                  </a:lnTo>
                  <a:lnTo>
                    <a:pt x="991120" y="1097927"/>
                  </a:lnTo>
                  <a:lnTo>
                    <a:pt x="952893" y="1069441"/>
                  </a:lnTo>
                  <a:lnTo>
                    <a:pt x="917295" y="1037386"/>
                  </a:lnTo>
                  <a:lnTo>
                    <a:pt x="884542" y="1002004"/>
                  </a:lnTo>
                  <a:lnTo>
                    <a:pt x="854837" y="963536"/>
                  </a:lnTo>
                  <a:lnTo>
                    <a:pt x="828408" y="922197"/>
                  </a:lnTo>
                  <a:lnTo>
                    <a:pt x="805446" y="878243"/>
                  </a:lnTo>
                  <a:lnTo>
                    <a:pt x="786180" y="831900"/>
                  </a:lnTo>
                  <a:lnTo>
                    <a:pt x="770826" y="783386"/>
                  </a:lnTo>
                  <a:lnTo>
                    <a:pt x="759599" y="732955"/>
                  </a:lnTo>
                  <a:lnTo>
                    <a:pt x="752703" y="680834"/>
                  </a:lnTo>
                  <a:lnTo>
                    <a:pt x="750366" y="627253"/>
                  </a:lnTo>
                  <a:lnTo>
                    <a:pt x="752398" y="577024"/>
                  </a:lnTo>
                  <a:lnTo>
                    <a:pt x="758380" y="528078"/>
                  </a:lnTo>
                  <a:lnTo>
                    <a:pt x="768134" y="480593"/>
                  </a:lnTo>
                  <a:lnTo>
                    <a:pt x="781494" y="434784"/>
                  </a:lnTo>
                  <a:lnTo>
                    <a:pt x="798283" y="390817"/>
                  </a:lnTo>
                  <a:lnTo>
                    <a:pt x="818311" y="348907"/>
                  </a:lnTo>
                  <a:lnTo>
                    <a:pt x="841425" y="309245"/>
                  </a:lnTo>
                  <a:lnTo>
                    <a:pt x="867448" y="272021"/>
                  </a:lnTo>
                  <a:lnTo>
                    <a:pt x="896188" y="237426"/>
                  </a:lnTo>
                  <a:lnTo>
                    <a:pt x="927468" y="205651"/>
                  </a:lnTo>
                  <a:lnTo>
                    <a:pt x="961136" y="176885"/>
                  </a:lnTo>
                  <a:lnTo>
                    <a:pt x="997013" y="151333"/>
                  </a:lnTo>
                  <a:lnTo>
                    <a:pt x="1034897" y="129184"/>
                  </a:lnTo>
                  <a:lnTo>
                    <a:pt x="1074648" y="110629"/>
                  </a:lnTo>
                  <a:lnTo>
                    <a:pt x="1116076" y="95872"/>
                  </a:lnTo>
                  <a:lnTo>
                    <a:pt x="1159002" y="85077"/>
                  </a:lnTo>
                  <a:lnTo>
                    <a:pt x="1203248" y="78460"/>
                  </a:lnTo>
                  <a:lnTo>
                    <a:pt x="1248664" y="76212"/>
                  </a:lnTo>
                  <a:lnTo>
                    <a:pt x="1294091" y="78460"/>
                  </a:lnTo>
                  <a:lnTo>
                    <a:pt x="1338414" y="85077"/>
                  </a:lnTo>
                  <a:lnTo>
                    <a:pt x="1381455" y="95872"/>
                  </a:lnTo>
                  <a:lnTo>
                    <a:pt x="1423035" y="110629"/>
                  </a:lnTo>
                  <a:lnTo>
                    <a:pt x="1462963" y="129184"/>
                  </a:lnTo>
                  <a:lnTo>
                    <a:pt x="1501063" y="151333"/>
                  </a:lnTo>
                  <a:lnTo>
                    <a:pt x="1537157" y="176885"/>
                  </a:lnTo>
                  <a:lnTo>
                    <a:pt x="1571053" y="205651"/>
                  </a:lnTo>
                  <a:lnTo>
                    <a:pt x="1602587" y="237426"/>
                  </a:lnTo>
                  <a:lnTo>
                    <a:pt x="1631569" y="272021"/>
                  </a:lnTo>
                  <a:lnTo>
                    <a:pt x="1657819" y="309245"/>
                  </a:lnTo>
                  <a:lnTo>
                    <a:pt x="1681162" y="348907"/>
                  </a:lnTo>
                  <a:lnTo>
                    <a:pt x="1701406" y="390817"/>
                  </a:lnTo>
                  <a:lnTo>
                    <a:pt x="1718373" y="434784"/>
                  </a:lnTo>
                  <a:lnTo>
                    <a:pt x="1731886" y="480593"/>
                  </a:lnTo>
                  <a:lnTo>
                    <a:pt x="1741754" y="528078"/>
                  </a:lnTo>
                  <a:lnTo>
                    <a:pt x="1747812" y="577024"/>
                  </a:lnTo>
                  <a:lnTo>
                    <a:pt x="1749882" y="627253"/>
                  </a:lnTo>
                  <a:lnTo>
                    <a:pt x="1747532" y="680834"/>
                  </a:lnTo>
                  <a:lnTo>
                    <a:pt x="1740636" y="732955"/>
                  </a:lnTo>
                  <a:lnTo>
                    <a:pt x="1729409" y="783386"/>
                  </a:lnTo>
                  <a:lnTo>
                    <a:pt x="1714055" y="831900"/>
                  </a:lnTo>
                  <a:lnTo>
                    <a:pt x="1694789" y="878243"/>
                  </a:lnTo>
                  <a:lnTo>
                    <a:pt x="1671840" y="922197"/>
                  </a:lnTo>
                  <a:lnTo>
                    <a:pt x="1645399" y="963536"/>
                  </a:lnTo>
                  <a:lnTo>
                    <a:pt x="1615694" y="1002004"/>
                  </a:lnTo>
                  <a:lnTo>
                    <a:pt x="1582940" y="1037386"/>
                  </a:lnTo>
                  <a:lnTo>
                    <a:pt x="1547342" y="1069441"/>
                  </a:lnTo>
                  <a:lnTo>
                    <a:pt x="1509115" y="1097927"/>
                  </a:lnTo>
                  <a:lnTo>
                    <a:pt x="1468488" y="1122616"/>
                  </a:lnTo>
                  <a:lnTo>
                    <a:pt x="1641424" y="1122616"/>
                  </a:lnTo>
                  <a:lnTo>
                    <a:pt x="1676996" y="1092720"/>
                  </a:lnTo>
                  <a:lnTo>
                    <a:pt x="1710321" y="1060272"/>
                  </a:lnTo>
                  <a:lnTo>
                    <a:pt x="1741258" y="1025436"/>
                  </a:lnTo>
                  <a:lnTo>
                    <a:pt x="1769630" y="988326"/>
                  </a:lnTo>
                  <a:lnTo>
                    <a:pt x="1795272" y="949109"/>
                  </a:lnTo>
                  <a:lnTo>
                    <a:pt x="1818017" y="907910"/>
                  </a:lnTo>
                  <a:lnTo>
                    <a:pt x="1837715" y="864882"/>
                  </a:lnTo>
                  <a:lnTo>
                    <a:pt x="1854200" y="820166"/>
                  </a:lnTo>
                  <a:lnTo>
                    <a:pt x="1867293" y="773899"/>
                  </a:lnTo>
                  <a:lnTo>
                    <a:pt x="1876856" y="726236"/>
                  </a:lnTo>
                  <a:lnTo>
                    <a:pt x="1882711" y="677303"/>
                  </a:lnTo>
                  <a:lnTo>
                    <a:pt x="1884705" y="627253"/>
                  </a:lnTo>
                  <a:close/>
                </a:path>
              </a:pathLst>
            </a:custGeom>
            <a:solidFill>
              <a:srgbClr val="3E3E3E"/>
            </a:solidFill>
          </p:spPr>
          <p:txBody>
            <a:bodyPr wrap="square" lIns="0" tIns="0" rIns="0" bIns="0" rtlCol="0"/>
            <a:lstStyle/>
            <a:p>
              <a:endParaRPr/>
            </a:p>
          </p:txBody>
        </p:sp>
        <p:pic>
          <p:nvPicPr>
            <p:cNvPr id="8" name="object 6">
              <a:extLst>
                <a:ext uri="{FF2B5EF4-FFF2-40B4-BE49-F238E27FC236}">
                  <a16:creationId xmlns:a16="http://schemas.microsoft.com/office/drawing/2014/main" id="{087C9C40-4947-AAA1-BEC3-72D299580B07}"/>
                </a:ext>
              </a:extLst>
            </p:cNvPr>
            <p:cNvPicPr/>
            <p:nvPr/>
          </p:nvPicPr>
          <p:blipFill>
            <a:blip r:embed="rId3" cstate="print"/>
            <a:stretch>
              <a:fillRect/>
            </a:stretch>
          </p:blipFill>
          <p:spPr>
            <a:xfrm>
              <a:off x="6658724" y="2784119"/>
              <a:ext cx="131902" cy="131902"/>
            </a:xfrm>
            <a:prstGeom prst="rect">
              <a:avLst/>
            </a:prstGeom>
          </p:spPr>
        </p:pic>
        <p:sp>
          <p:nvSpPr>
            <p:cNvPr id="9" name="object 7">
              <a:extLst>
                <a:ext uri="{FF2B5EF4-FFF2-40B4-BE49-F238E27FC236}">
                  <a16:creationId xmlns:a16="http://schemas.microsoft.com/office/drawing/2014/main" id="{8A109AEE-1F0A-D6AA-73B2-C5B68006D4FE}"/>
                </a:ext>
              </a:extLst>
            </p:cNvPr>
            <p:cNvSpPr/>
            <p:nvPr/>
          </p:nvSpPr>
          <p:spPr>
            <a:xfrm>
              <a:off x="6670433" y="1640992"/>
              <a:ext cx="835660" cy="1099185"/>
            </a:xfrm>
            <a:custGeom>
              <a:avLst/>
              <a:gdLst/>
              <a:ahLst/>
              <a:cxnLst/>
              <a:rect l="l" t="t" r="r" b="b"/>
              <a:pathLst>
                <a:path w="835659" h="1099185">
                  <a:moveTo>
                    <a:pt x="835367" y="0"/>
                  </a:moveTo>
                  <a:lnTo>
                    <a:pt x="694677" y="0"/>
                  </a:lnTo>
                  <a:lnTo>
                    <a:pt x="702371" y="129693"/>
                  </a:lnTo>
                  <a:lnTo>
                    <a:pt x="708280" y="244825"/>
                  </a:lnTo>
                  <a:lnTo>
                    <a:pt x="712266" y="351713"/>
                  </a:lnTo>
                  <a:lnTo>
                    <a:pt x="715556" y="504496"/>
                  </a:lnTo>
                  <a:lnTo>
                    <a:pt x="721055" y="835367"/>
                  </a:lnTo>
                  <a:lnTo>
                    <a:pt x="422071" y="442582"/>
                  </a:lnTo>
                  <a:lnTo>
                    <a:pt x="357539" y="359828"/>
                  </a:lnTo>
                  <a:lnTo>
                    <a:pt x="301528" y="286142"/>
                  </a:lnTo>
                  <a:lnTo>
                    <a:pt x="222987" y="180029"/>
                  </a:lnTo>
                  <a:lnTo>
                    <a:pt x="90868" y="0"/>
                  </a:lnTo>
                  <a:lnTo>
                    <a:pt x="0" y="0"/>
                  </a:lnTo>
                  <a:lnTo>
                    <a:pt x="6965" y="165234"/>
                  </a:lnTo>
                  <a:lnTo>
                    <a:pt x="13608" y="342519"/>
                  </a:lnTo>
                  <a:lnTo>
                    <a:pt x="20523" y="556907"/>
                  </a:lnTo>
                  <a:lnTo>
                    <a:pt x="25244" y="736844"/>
                  </a:lnTo>
                  <a:lnTo>
                    <a:pt x="25292" y="853308"/>
                  </a:lnTo>
                  <a:lnTo>
                    <a:pt x="19290" y="957134"/>
                  </a:lnTo>
                  <a:lnTo>
                    <a:pt x="5867" y="1099159"/>
                  </a:lnTo>
                  <a:lnTo>
                    <a:pt x="123126" y="1099159"/>
                  </a:lnTo>
                  <a:lnTo>
                    <a:pt x="114462" y="792489"/>
                  </a:lnTo>
                  <a:lnTo>
                    <a:pt x="111391" y="665353"/>
                  </a:lnTo>
                  <a:lnTo>
                    <a:pt x="102577" y="269659"/>
                  </a:lnTo>
                  <a:lnTo>
                    <a:pt x="127127" y="302999"/>
                  </a:lnTo>
                  <a:lnTo>
                    <a:pt x="191250" y="389099"/>
                  </a:lnTo>
                  <a:lnTo>
                    <a:pt x="280655" y="507074"/>
                  </a:lnTo>
                  <a:lnTo>
                    <a:pt x="381050" y="636041"/>
                  </a:lnTo>
                  <a:lnTo>
                    <a:pt x="462391" y="738903"/>
                  </a:lnTo>
                  <a:lnTo>
                    <a:pt x="526141" y="821432"/>
                  </a:lnTo>
                  <a:lnTo>
                    <a:pt x="605275" y="927045"/>
                  </a:lnTo>
                  <a:lnTo>
                    <a:pt x="732764" y="1099159"/>
                  </a:lnTo>
                  <a:lnTo>
                    <a:pt x="823633" y="1099159"/>
                  </a:lnTo>
                  <a:lnTo>
                    <a:pt x="822261" y="1058123"/>
                  </a:lnTo>
                  <a:lnTo>
                    <a:pt x="819245" y="944543"/>
                  </a:lnTo>
                  <a:lnTo>
                    <a:pt x="816228" y="772708"/>
                  </a:lnTo>
                  <a:lnTo>
                    <a:pt x="814857" y="556907"/>
                  </a:lnTo>
                  <a:lnTo>
                    <a:pt x="815177" y="375084"/>
                  </a:lnTo>
                  <a:lnTo>
                    <a:pt x="817421" y="256465"/>
                  </a:lnTo>
                  <a:lnTo>
                    <a:pt x="823510" y="148840"/>
                  </a:lnTo>
                  <a:lnTo>
                    <a:pt x="835367" y="0"/>
                  </a:lnTo>
                  <a:close/>
                </a:path>
              </a:pathLst>
            </a:custGeom>
            <a:solidFill>
              <a:srgbClr val="3E3E3E"/>
            </a:solidFill>
          </p:spPr>
          <p:txBody>
            <a:bodyPr wrap="square" lIns="0" tIns="0" rIns="0" bIns="0" rtlCol="0"/>
            <a:lstStyle/>
            <a:p>
              <a:endParaRPr/>
            </a:p>
          </p:txBody>
        </p:sp>
        <p:pic>
          <p:nvPicPr>
            <p:cNvPr id="10" name="object 8">
              <a:extLst>
                <a:ext uri="{FF2B5EF4-FFF2-40B4-BE49-F238E27FC236}">
                  <a16:creationId xmlns:a16="http://schemas.microsoft.com/office/drawing/2014/main" id="{EC5E1036-37BB-FD66-0F3E-191F12155487}"/>
                </a:ext>
              </a:extLst>
            </p:cNvPr>
            <p:cNvPicPr/>
            <p:nvPr/>
          </p:nvPicPr>
          <p:blipFill>
            <a:blip r:embed="rId4" cstate="print"/>
            <a:stretch>
              <a:fillRect/>
            </a:stretch>
          </p:blipFill>
          <p:spPr>
            <a:xfrm>
              <a:off x="5726633" y="3763111"/>
              <a:ext cx="131889" cy="193471"/>
            </a:xfrm>
            <a:prstGeom prst="rect">
              <a:avLst/>
            </a:prstGeom>
          </p:spPr>
        </p:pic>
        <p:pic>
          <p:nvPicPr>
            <p:cNvPr id="11" name="object 9">
              <a:extLst>
                <a:ext uri="{FF2B5EF4-FFF2-40B4-BE49-F238E27FC236}">
                  <a16:creationId xmlns:a16="http://schemas.microsoft.com/office/drawing/2014/main" id="{52B6A7CF-C5FF-C085-B790-EBCE5BEB0604}"/>
                </a:ext>
              </a:extLst>
            </p:cNvPr>
            <p:cNvPicPr/>
            <p:nvPr/>
          </p:nvPicPr>
          <p:blipFill>
            <a:blip r:embed="rId5" cstate="print"/>
            <a:stretch>
              <a:fillRect/>
            </a:stretch>
          </p:blipFill>
          <p:spPr>
            <a:xfrm>
              <a:off x="5972848" y="3763111"/>
              <a:ext cx="161201" cy="193471"/>
            </a:xfrm>
            <a:prstGeom prst="rect">
              <a:avLst/>
            </a:prstGeom>
          </p:spPr>
        </p:pic>
        <p:pic>
          <p:nvPicPr>
            <p:cNvPr id="12" name="object 10">
              <a:extLst>
                <a:ext uri="{FF2B5EF4-FFF2-40B4-BE49-F238E27FC236}">
                  <a16:creationId xmlns:a16="http://schemas.microsoft.com/office/drawing/2014/main" id="{C6357D6B-9D73-E442-75A6-3ACA33D2212A}"/>
                </a:ext>
              </a:extLst>
            </p:cNvPr>
            <p:cNvPicPr/>
            <p:nvPr/>
          </p:nvPicPr>
          <p:blipFill>
            <a:blip r:embed="rId6" cstate="print"/>
            <a:stretch>
              <a:fillRect/>
            </a:stretch>
          </p:blipFill>
          <p:spPr>
            <a:xfrm>
              <a:off x="6271805" y="3763111"/>
              <a:ext cx="146545" cy="193471"/>
            </a:xfrm>
            <a:prstGeom prst="rect">
              <a:avLst/>
            </a:prstGeom>
          </p:spPr>
        </p:pic>
        <p:sp>
          <p:nvSpPr>
            <p:cNvPr id="13" name="object 11">
              <a:extLst>
                <a:ext uri="{FF2B5EF4-FFF2-40B4-BE49-F238E27FC236}">
                  <a16:creationId xmlns:a16="http://schemas.microsoft.com/office/drawing/2014/main" id="{61527261-CABB-F12A-3BEF-FF173131C004}"/>
                </a:ext>
              </a:extLst>
            </p:cNvPr>
            <p:cNvSpPr/>
            <p:nvPr/>
          </p:nvSpPr>
          <p:spPr>
            <a:xfrm>
              <a:off x="6585432" y="3763111"/>
              <a:ext cx="23495" cy="193675"/>
            </a:xfrm>
            <a:custGeom>
              <a:avLst/>
              <a:gdLst/>
              <a:ahLst/>
              <a:cxnLst/>
              <a:rect l="l" t="t" r="r" b="b"/>
              <a:pathLst>
                <a:path w="23495" h="193675">
                  <a:moveTo>
                    <a:pt x="23456" y="0"/>
                  </a:moveTo>
                  <a:lnTo>
                    <a:pt x="0" y="0"/>
                  </a:lnTo>
                  <a:lnTo>
                    <a:pt x="0" y="193471"/>
                  </a:lnTo>
                  <a:lnTo>
                    <a:pt x="23456" y="193471"/>
                  </a:lnTo>
                  <a:lnTo>
                    <a:pt x="23456" y="0"/>
                  </a:lnTo>
                  <a:close/>
                </a:path>
              </a:pathLst>
            </a:custGeom>
            <a:solidFill>
              <a:srgbClr val="3E3E3E"/>
            </a:solidFill>
          </p:spPr>
          <p:txBody>
            <a:bodyPr wrap="square" lIns="0" tIns="0" rIns="0" bIns="0" rtlCol="0"/>
            <a:lstStyle/>
            <a:p>
              <a:endParaRPr/>
            </a:p>
          </p:txBody>
        </p:sp>
        <p:pic>
          <p:nvPicPr>
            <p:cNvPr id="14" name="object 12">
              <a:extLst>
                <a:ext uri="{FF2B5EF4-FFF2-40B4-BE49-F238E27FC236}">
                  <a16:creationId xmlns:a16="http://schemas.microsoft.com/office/drawing/2014/main" id="{BEECF075-34BD-2350-AE06-E6CEE9A76B55}"/>
                </a:ext>
              </a:extLst>
            </p:cNvPr>
            <p:cNvPicPr/>
            <p:nvPr/>
          </p:nvPicPr>
          <p:blipFill>
            <a:blip r:embed="rId7" cstate="print"/>
            <a:stretch>
              <a:fillRect/>
            </a:stretch>
          </p:blipFill>
          <p:spPr>
            <a:xfrm>
              <a:off x="6770103" y="3760177"/>
              <a:ext cx="143624" cy="202247"/>
            </a:xfrm>
            <a:prstGeom prst="rect">
              <a:avLst/>
            </a:prstGeom>
          </p:spPr>
        </p:pic>
        <p:sp>
          <p:nvSpPr>
            <p:cNvPr id="15" name="object 13">
              <a:extLst>
                <a:ext uri="{FF2B5EF4-FFF2-40B4-BE49-F238E27FC236}">
                  <a16:creationId xmlns:a16="http://schemas.microsoft.com/office/drawing/2014/main" id="{D854517E-22D2-EAD3-CC57-354FDCE6CEDE}"/>
                </a:ext>
              </a:extLst>
            </p:cNvPr>
            <p:cNvSpPr/>
            <p:nvPr/>
          </p:nvSpPr>
          <p:spPr>
            <a:xfrm>
              <a:off x="5714898" y="2224277"/>
              <a:ext cx="1228725" cy="1448435"/>
            </a:xfrm>
            <a:custGeom>
              <a:avLst/>
              <a:gdLst/>
              <a:ahLst/>
              <a:cxnLst/>
              <a:rect l="l" t="t" r="r" b="b"/>
              <a:pathLst>
                <a:path w="1228725" h="1448435">
                  <a:moveTo>
                    <a:pt x="158267" y="0"/>
                  </a:moveTo>
                  <a:lnTo>
                    <a:pt x="0" y="0"/>
                  </a:lnTo>
                  <a:lnTo>
                    <a:pt x="3250" y="74973"/>
                  </a:lnTo>
                  <a:lnTo>
                    <a:pt x="10621" y="256843"/>
                  </a:lnTo>
                  <a:lnTo>
                    <a:pt x="18543" y="481029"/>
                  </a:lnTo>
                  <a:lnTo>
                    <a:pt x="23444" y="682955"/>
                  </a:lnTo>
                  <a:lnTo>
                    <a:pt x="24899" y="820724"/>
                  </a:lnTo>
                  <a:lnTo>
                    <a:pt x="24841" y="833907"/>
                  </a:lnTo>
                  <a:lnTo>
                    <a:pt x="24279" y="930872"/>
                  </a:lnTo>
                  <a:lnTo>
                    <a:pt x="24164" y="948585"/>
                  </a:lnTo>
                  <a:lnTo>
                    <a:pt x="20154" y="1132652"/>
                  </a:lnTo>
                  <a:lnTo>
                    <a:pt x="11734" y="1447965"/>
                  </a:lnTo>
                  <a:lnTo>
                    <a:pt x="167068" y="1447965"/>
                  </a:lnTo>
                  <a:lnTo>
                    <a:pt x="163817" y="1404642"/>
                  </a:lnTo>
                  <a:lnTo>
                    <a:pt x="156446" y="1301418"/>
                  </a:lnTo>
                  <a:lnTo>
                    <a:pt x="148525" y="1178408"/>
                  </a:lnTo>
                  <a:lnTo>
                    <a:pt x="143624" y="1075728"/>
                  </a:lnTo>
                  <a:lnTo>
                    <a:pt x="142111" y="1008995"/>
                  </a:lnTo>
                  <a:lnTo>
                    <a:pt x="142439" y="961050"/>
                  </a:lnTo>
                  <a:lnTo>
                    <a:pt x="142550" y="947859"/>
                  </a:lnTo>
                  <a:lnTo>
                    <a:pt x="145687" y="860147"/>
                  </a:lnTo>
                  <a:lnTo>
                    <a:pt x="152394" y="710027"/>
                  </a:lnTo>
                  <a:lnTo>
                    <a:pt x="152425" y="709333"/>
                  </a:lnTo>
                  <a:lnTo>
                    <a:pt x="286131" y="709333"/>
                  </a:lnTo>
                  <a:lnTo>
                    <a:pt x="240347" y="609676"/>
                  </a:lnTo>
                  <a:lnTo>
                    <a:pt x="155346" y="609676"/>
                  </a:lnTo>
                  <a:lnTo>
                    <a:pt x="153973" y="579678"/>
                  </a:lnTo>
                  <a:lnTo>
                    <a:pt x="150952" y="505990"/>
                  </a:lnTo>
                  <a:lnTo>
                    <a:pt x="147931" y="413065"/>
                  </a:lnTo>
                  <a:lnTo>
                    <a:pt x="146557" y="325361"/>
                  </a:lnTo>
                  <a:lnTo>
                    <a:pt x="146619" y="304838"/>
                  </a:lnTo>
                  <a:lnTo>
                    <a:pt x="146740" y="264220"/>
                  </a:lnTo>
                  <a:lnTo>
                    <a:pt x="147956" y="212692"/>
                  </a:lnTo>
                  <a:lnTo>
                    <a:pt x="148021" y="209948"/>
                  </a:lnTo>
                  <a:lnTo>
                    <a:pt x="151497" y="132042"/>
                  </a:lnTo>
                  <a:lnTo>
                    <a:pt x="158267" y="0"/>
                  </a:lnTo>
                  <a:close/>
                </a:path>
                <a:path w="1228725" h="1448435">
                  <a:moveTo>
                    <a:pt x="286131" y="709333"/>
                  </a:moveTo>
                  <a:lnTo>
                    <a:pt x="152425" y="709333"/>
                  </a:lnTo>
                  <a:lnTo>
                    <a:pt x="168087" y="745651"/>
                  </a:lnTo>
                  <a:lnTo>
                    <a:pt x="207379" y="837203"/>
                  </a:lnTo>
                  <a:lnTo>
                    <a:pt x="258761" y="957882"/>
                  </a:lnTo>
                  <a:lnTo>
                    <a:pt x="310692" y="1081582"/>
                  </a:lnTo>
                  <a:lnTo>
                    <a:pt x="349166" y="1174697"/>
                  </a:lnTo>
                  <a:lnTo>
                    <a:pt x="376645" y="1243899"/>
                  </a:lnTo>
                  <a:lnTo>
                    <a:pt x="406317" y="1323539"/>
                  </a:lnTo>
                  <a:lnTo>
                    <a:pt x="451370" y="1447965"/>
                  </a:lnTo>
                  <a:lnTo>
                    <a:pt x="633107" y="1447965"/>
                  </a:lnTo>
                  <a:lnTo>
                    <a:pt x="627704" y="1438532"/>
                  </a:lnTo>
                  <a:lnTo>
                    <a:pt x="614059" y="1414264"/>
                  </a:lnTo>
                  <a:lnTo>
                    <a:pt x="596015" y="1381201"/>
                  </a:lnTo>
                  <a:lnTo>
                    <a:pt x="577418" y="1345387"/>
                  </a:lnTo>
                  <a:lnTo>
                    <a:pt x="561795" y="1318915"/>
                  </a:lnTo>
                  <a:lnTo>
                    <a:pt x="551397" y="1298489"/>
                  </a:lnTo>
                  <a:lnTo>
                    <a:pt x="541554" y="1273667"/>
                  </a:lnTo>
                  <a:lnTo>
                    <a:pt x="527596" y="1234008"/>
                  </a:lnTo>
                  <a:lnTo>
                    <a:pt x="556907" y="1160729"/>
                  </a:lnTo>
                  <a:lnTo>
                    <a:pt x="1081972" y="1160729"/>
                  </a:lnTo>
                  <a:lnTo>
                    <a:pt x="1072319" y="1141305"/>
                  </a:lnTo>
                  <a:lnTo>
                    <a:pt x="1060929" y="1116761"/>
                  </a:lnTo>
                  <a:lnTo>
                    <a:pt x="474827" y="1116761"/>
                  </a:lnTo>
                  <a:lnTo>
                    <a:pt x="464064" y="1092440"/>
                  </a:lnTo>
                  <a:lnTo>
                    <a:pt x="437087" y="1032117"/>
                  </a:lnTo>
                  <a:lnTo>
                    <a:pt x="401870" y="954757"/>
                  </a:lnTo>
                  <a:lnTo>
                    <a:pt x="366382" y="879322"/>
                  </a:lnTo>
                  <a:lnTo>
                    <a:pt x="339688" y="824002"/>
                  </a:lnTo>
                  <a:lnTo>
                    <a:pt x="317661" y="777474"/>
                  </a:lnTo>
                  <a:lnTo>
                    <a:pt x="288486" y="714459"/>
                  </a:lnTo>
                  <a:lnTo>
                    <a:pt x="286131" y="709333"/>
                  </a:lnTo>
                  <a:close/>
                </a:path>
                <a:path w="1228725" h="1448435">
                  <a:moveTo>
                    <a:pt x="1081972" y="1160729"/>
                  </a:moveTo>
                  <a:lnTo>
                    <a:pt x="932091" y="1160729"/>
                  </a:lnTo>
                  <a:lnTo>
                    <a:pt x="936578" y="1170894"/>
                  </a:lnTo>
                  <a:lnTo>
                    <a:pt x="948210" y="1198095"/>
                  </a:lnTo>
                  <a:lnTo>
                    <a:pt x="964237" y="1237388"/>
                  </a:lnTo>
                  <a:lnTo>
                    <a:pt x="981913" y="1283830"/>
                  </a:lnTo>
                  <a:lnTo>
                    <a:pt x="997620" y="1324328"/>
                  </a:lnTo>
                  <a:lnTo>
                    <a:pt x="1008657" y="1354924"/>
                  </a:lnTo>
                  <a:lnTo>
                    <a:pt x="1020244" y="1391007"/>
                  </a:lnTo>
                  <a:lnTo>
                    <a:pt x="1037602" y="1447965"/>
                  </a:lnTo>
                  <a:lnTo>
                    <a:pt x="1228140" y="1447965"/>
                  </a:lnTo>
                  <a:lnTo>
                    <a:pt x="1204413" y="1402901"/>
                  </a:lnTo>
                  <a:lnTo>
                    <a:pt x="1146059" y="1289691"/>
                  </a:lnTo>
                  <a:lnTo>
                    <a:pt x="1081972" y="1160729"/>
                  </a:lnTo>
                  <a:close/>
                </a:path>
                <a:path w="1228725" h="1448435">
                  <a:moveTo>
                    <a:pt x="826566" y="571576"/>
                  </a:moveTo>
                  <a:lnTo>
                    <a:pt x="721055" y="571576"/>
                  </a:lnTo>
                  <a:lnTo>
                    <a:pt x="711619" y="595664"/>
                  </a:lnTo>
                  <a:lnTo>
                    <a:pt x="687343" y="656574"/>
                  </a:lnTo>
                  <a:lnTo>
                    <a:pt x="654275" y="737271"/>
                  </a:lnTo>
                  <a:lnTo>
                    <a:pt x="618464" y="820724"/>
                  </a:lnTo>
                  <a:lnTo>
                    <a:pt x="591481" y="886350"/>
                  </a:lnTo>
                  <a:lnTo>
                    <a:pt x="567524" y="939063"/>
                  </a:lnTo>
                  <a:lnTo>
                    <a:pt x="533128" y="1006615"/>
                  </a:lnTo>
                  <a:lnTo>
                    <a:pt x="474827" y="1116761"/>
                  </a:lnTo>
                  <a:lnTo>
                    <a:pt x="1060929" y="1116761"/>
                  </a:lnTo>
                  <a:lnTo>
                    <a:pt x="1048683" y="1090371"/>
                  </a:lnTo>
                  <a:lnTo>
                    <a:pt x="589152" y="1090371"/>
                  </a:lnTo>
                  <a:lnTo>
                    <a:pt x="599181" y="1069260"/>
                  </a:lnTo>
                  <a:lnTo>
                    <a:pt x="623223" y="1018200"/>
                  </a:lnTo>
                  <a:lnTo>
                    <a:pt x="652214" y="955600"/>
                  </a:lnTo>
                  <a:lnTo>
                    <a:pt x="677087" y="899871"/>
                  </a:lnTo>
                  <a:lnTo>
                    <a:pt x="693108" y="864140"/>
                  </a:lnTo>
                  <a:lnTo>
                    <a:pt x="706386" y="833907"/>
                  </a:lnTo>
                  <a:lnTo>
                    <a:pt x="724065" y="792682"/>
                  </a:lnTo>
                  <a:lnTo>
                    <a:pt x="753287" y="723976"/>
                  </a:lnTo>
                  <a:lnTo>
                    <a:pt x="886062" y="723976"/>
                  </a:lnTo>
                  <a:lnTo>
                    <a:pt x="880428" y="710027"/>
                  </a:lnTo>
                  <a:lnTo>
                    <a:pt x="826566" y="571576"/>
                  </a:lnTo>
                  <a:close/>
                </a:path>
                <a:path w="1228725" h="1448435">
                  <a:moveTo>
                    <a:pt x="886062" y="723976"/>
                  </a:moveTo>
                  <a:lnTo>
                    <a:pt x="753287" y="723976"/>
                  </a:lnTo>
                  <a:lnTo>
                    <a:pt x="780769" y="793230"/>
                  </a:lnTo>
                  <a:lnTo>
                    <a:pt x="803988" y="851358"/>
                  </a:lnTo>
                  <a:lnTo>
                    <a:pt x="823633" y="899871"/>
                  </a:lnTo>
                  <a:lnTo>
                    <a:pt x="836315" y="930872"/>
                  </a:lnTo>
                  <a:lnTo>
                    <a:pt x="848175" y="961050"/>
                  </a:lnTo>
                  <a:lnTo>
                    <a:pt x="866084" y="1008263"/>
                  </a:lnTo>
                  <a:lnTo>
                    <a:pt x="896912" y="1090371"/>
                  </a:lnTo>
                  <a:lnTo>
                    <a:pt x="1048683" y="1090371"/>
                  </a:lnTo>
                  <a:lnTo>
                    <a:pt x="1002436" y="990714"/>
                  </a:lnTo>
                  <a:lnTo>
                    <a:pt x="951875" y="880302"/>
                  </a:lnTo>
                  <a:lnTo>
                    <a:pt x="916701" y="799838"/>
                  </a:lnTo>
                  <a:lnTo>
                    <a:pt x="886062" y="723976"/>
                  </a:lnTo>
                  <a:close/>
                </a:path>
                <a:path w="1228725" h="1448435">
                  <a:moveTo>
                    <a:pt x="556907" y="0"/>
                  </a:moveTo>
                  <a:lnTo>
                    <a:pt x="416217" y="0"/>
                  </a:lnTo>
                  <a:lnTo>
                    <a:pt x="405453" y="29038"/>
                  </a:lnTo>
                  <a:lnTo>
                    <a:pt x="378477" y="100396"/>
                  </a:lnTo>
                  <a:lnTo>
                    <a:pt x="343259" y="190438"/>
                  </a:lnTo>
                  <a:lnTo>
                    <a:pt x="307771" y="275526"/>
                  </a:lnTo>
                  <a:lnTo>
                    <a:pt x="282294" y="335161"/>
                  </a:lnTo>
                  <a:lnTo>
                    <a:pt x="257924" y="389847"/>
                  </a:lnTo>
                  <a:lnTo>
                    <a:pt x="220371" y="470909"/>
                  </a:lnTo>
                  <a:lnTo>
                    <a:pt x="155346" y="609676"/>
                  </a:lnTo>
                  <a:lnTo>
                    <a:pt x="240347" y="609676"/>
                  </a:lnTo>
                  <a:lnTo>
                    <a:pt x="287607" y="515516"/>
                  </a:lnTo>
                  <a:lnTo>
                    <a:pt x="335555" y="418011"/>
                  </a:lnTo>
                  <a:lnTo>
                    <a:pt x="389826" y="304838"/>
                  </a:lnTo>
                  <a:lnTo>
                    <a:pt x="433663" y="212692"/>
                  </a:lnTo>
                  <a:lnTo>
                    <a:pt x="465680" y="150223"/>
                  </a:lnTo>
                  <a:lnTo>
                    <a:pt x="501540" y="88852"/>
                  </a:lnTo>
                  <a:lnTo>
                    <a:pt x="556907" y="0"/>
                  </a:lnTo>
                  <a:close/>
                </a:path>
              </a:pathLst>
            </a:custGeom>
            <a:solidFill>
              <a:srgbClr val="3E3E3E"/>
            </a:solidFill>
          </p:spPr>
          <p:txBody>
            <a:bodyPr wrap="square" lIns="0" tIns="0" rIns="0" bIns="0" rtlCol="0"/>
            <a:lstStyle/>
            <a:p>
              <a:endParaRPr/>
            </a:p>
          </p:txBody>
        </p:sp>
      </p:grpSp>
      <p:pic>
        <p:nvPicPr>
          <p:cNvPr id="16" name="Image 15" descr="Une image contenant texte, Police, noir, blanc&#10;&#10;Description générée automatiquement">
            <a:extLst>
              <a:ext uri="{FF2B5EF4-FFF2-40B4-BE49-F238E27FC236}">
                <a16:creationId xmlns:a16="http://schemas.microsoft.com/office/drawing/2014/main" id="{32435A5A-7191-667D-0322-460CF94B859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45522" y="368300"/>
            <a:ext cx="1885314" cy="1701878"/>
          </a:xfrm>
          <a:prstGeom prst="rect">
            <a:avLst/>
          </a:prstGeom>
        </p:spPr>
      </p:pic>
      <p:sp>
        <p:nvSpPr>
          <p:cNvPr id="17" name="object 18">
            <a:extLst>
              <a:ext uri="{FF2B5EF4-FFF2-40B4-BE49-F238E27FC236}">
                <a16:creationId xmlns:a16="http://schemas.microsoft.com/office/drawing/2014/main" id="{DEB7AB59-D2B6-D27D-2BB4-837CAF4E00FC}"/>
              </a:ext>
            </a:extLst>
          </p:cNvPr>
          <p:cNvSpPr txBox="1">
            <a:spLocks/>
          </p:cNvSpPr>
          <p:nvPr userDrawn="1"/>
        </p:nvSpPr>
        <p:spPr>
          <a:xfrm>
            <a:off x="4248198" y="4307361"/>
            <a:ext cx="3870325" cy="715260"/>
          </a:xfrm>
          <a:prstGeom prst="rect">
            <a:avLst/>
          </a:prstGeom>
        </p:spPr>
        <p:txBody>
          <a:bodyPr vert="horz" wrap="square" lIns="0" tIns="3175" rIns="0" bIns="0" rtlCol="0">
            <a:spAutoFit/>
          </a:bodyPr>
          <a:lstStyle>
            <a:lvl1pPr>
              <a:defRPr sz="3000" b="0" i="0">
                <a:solidFill>
                  <a:srgbClr val="3E3E3E"/>
                </a:solidFill>
                <a:latin typeface="KyivType Sans2"/>
                <a:ea typeface="+mj-ea"/>
                <a:cs typeface="KyivType Sans2"/>
              </a:defRPr>
            </a:lvl1pPr>
          </a:lstStyle>
          <a:p>
            <a:pPr marL="12700" marR="5080" indent="-12700" algn="ctr">
              <a:lnSpc>
                <a:spcPct val="102899"/>
              </a:lnSpc>
              <a:spcBef>
                <a:spcPts val="25"/>
              </a:spcBef>
            </a:pPr>
            <a:r>
              <a:rPr lang="en-US" sz="2350" dirty="0" err="1">
                <a:solidFill>
                  <a:srgbClr val="414042"/>
                </a:solidFill>
                <a:latin typeface="KyivType Sans2" pitchFamily="2" charset="77"/>
              </a:rPr>
              <a:t>L’Expérience</a:t>
            </a:r>
            <a:r>
              <a:rPr lang="en-US" sz="2350" spc="-15" dirty="0">
                <a:solidFill>
                  <a:srgbClr val="414042"/>
                </a:solidFill>
                <a:latin typeface="KyivType Sans2" pitchFamily="2" charset="77"/>
              </a:rPr>
              <a:t> du </a:t>
            </a:r>
            <a:r>
              <a:rPr lang="en-US" sz="2350" spc="-15" dirty="0" err="1">
                <a:solidFill>
                  <a:srgbClr val="414042"/>
                </a:solidFill>
                <a:latin typeface="KyivType Sans2" pitchFamily="2" charset="77"/>
              </a:rPr>
              <a:t>Soin</a:t>
            </a:r>
            <a:endParaRPr lang="en-US" sz="2350" spc="-25" dirty="0">
              <a:solidFill>
                <a:srgbClr val="414042"/>
              </a:solidFill>
              <a:latin typeface="KyivType Sans2" pitchFamily="2" charset="77"/>
            </a:endParaRPr>
          </a:p>
          <a:p>
            <a:pPr marL="12700" marR="5080" indent="-12700" algn="ctr">
              <a:lnSpc>
                <a:spcPct val="102899"/>
              </a:lnSpc>
              <a:spcBef>
                <a:spcPts val="25"/>
              </a:spcBef>
            </a:pPr>
            <a:r>
              <a:rPr lang="en-US" sz="2350" spc="-15" dirty="0">
                <a:solidFill>
                  <a:srgbClr val="414042"/>
                </a:solidFill>
                <a:latin typeface="KyivType Sans2" pitchFamily="2" charset="77"/>
              </a:rPr>
              <a:t>Phyto-</a:t>
            </a:r>
            <a:r>
              <a:rPr lang="en-US" sz="2350" dirty="0" err="1">
                <a:solidFill>
                  <a:srgbClr val="414042"/>
                </a:solidFill>
                <a:latin typeface="KyivType Sans2" pitchFamily="2" charset="77"/>
              </a:rPr>
              <a:t>Aromatique</a:t>
            </a:r>
            <a:endParaRPr lang="en-US" sz="2350" dirty="0">
              <a:latin typeface="KyivType Sans2" pitchFamily="2" charset="77"/>
            </a:endParaRPr>
          </a:p>
        </p:txBody>
      </p:sp>
    </p:spTree>
    <p:extLst>
      <p:ext uri="{BB962C8B-B14F-4D97-AF65-F5344CB8AC3E}">
        <p14:creationId xmlns:p14="http://schemas.microsoft.com/office/powerpoint/2010/main" val="16297776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D110F7E-9B43-4D11-AE1F-5829B53179CA}" type="datetimeFigureOut">
              <a:rPr lang="fr-FR" smtClean="0"/>
              <a:t>28/05/2025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6619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D110F7E-9B43-4D11-AE1F-5829B53179CA}" type="datetimeFigureOut">
              <a:rPr lang="fr-FR" smtClean="0"/>
              <a:t>28/05/2025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C7A4031-E599-4691-9C24-678D868E4292}" type="slidenum">
              <a:rPr lang="fr-FR" smtClean="0"/>
              <a:t>‹N°›</a:t>
            </a:fld>
            <a:endParaRPr lang="fr-FR"/>
          </a:p>
        </p:txBody>
      </p:sp>
    </p:spTree>
    <p:extLst>
      <p:ext uri="{BB962C8B-B14F-4D97-AF65-F5344CB8AC3E}">
        <p14:creationId xmlns:p14="http://schemas.microsoft.com/office/powerpoint/2010/main" val="2715109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10F7E-9B43-4D11-AE1F-5829B53179CA}" type="datetimeFigureOut">
              <a:rPr lang="fr-FR" smtClean="0"/>
              <a:t>28/05/2025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A4031-E599-4691-9C24-678D868E4292}" type="slidenum">
              <a:rPr lang="fr-FR" smtClean="0"/>
              <a:t>‹N°›</a:t>
            </a:fld>
            <a:endParaRPr lang="fr-FR"/>
          </a:p>
        </p:txBody>
      </p:sp>
    </p:spTree>
    <p:extLst>
      <p:ext uri="{BB962C8B-B14F-4D97-AF65-F5344CB8AC3E}">
        <p14:creationId xmlns:p14="http://schemas.microsoft.com/office/powerpoint/2010/main" val="11700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6.jpe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28.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2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hyperlink" Target="mailto:naima.watigny@yonka.com"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7.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168745" y="4618627"/>
            <a:ext cx="1765395" cy="315573"/>
          </a:xfrm>
        </p:spPr>
        <p:txBody>
          <a:bodyPr>
            <a:normAutofit/>
          </a:bodyPr>
          <a:lstStyle/>
          <a:p>
            <a:pPr marL="0" indent="0" algn="ctr">
              <a:buNone/>
            </a:pPr>
            <a:r>
              <a:rPr lang="fr-FR" sz="1400" dirty="0">
                <a:latin typeface="Roboto Light" panose="02000000000000000000" pitchFamily="2" charset="0"/>
                <a:ea typeface="Roboto Light" panose="02000000000000000000" pitchFamily="2" charset="0"/>
                <a:cs typeface="Roboto Light" panose="02000000000000000000" pitchFamily="2" charset="0"/>
              </a:rPr>
              <a:t>Facteurs internes</a:t>
            </a:r>
          </a:p>
        </p:txBody>
      </p:sp>
      <p:sp>
        <p:nvSpPr>
          <p:cNvPr id="4" name="ZoneTexte 3">
            <a:extLst>
              <a:ext uri="{FF2B5EF4-FFF2-40B4-BE49-F238E27FC236}">
                <a16:creationId xmlns:a16="http://schemas.microsoft.com/office/drawing/2014/main" id="{26D9B47D-642E-72D8-33CE-D1F38B1816D6}"/>
              </a:ext>
            </a:extLst>
          </p:cNvPr>
          <p:cNvSpPr txBox="1"/>
          <p:nvPr/>
        </p:nvSpPr>
        <p:spPr>
          <a:xfrm>
            <a:off x="2654085" y="103828"/>
            <a:ext cx="6883830" cy="830997"/>
          </a:xfrm>
          <a:prstGeom prst="rect">
            <a:avLst/>
          </a:prstGeom>
          <a:noFill/>
        </p:spPr>
        <p:txBody>
          <a:bodyPr wrap="square">
            <a:spAutoFit/>
          </a:bodyPr>
          <a:lstStyle/>
          <a:p>
            <a:pPr algn="ctr"/>
            <a:r>
              <a:rPr lang="fr-FR" sz="2400" dirty="0">
                <a:latin typeface="KyivType Sans2" panose="00000500000000000000" pitchFamily="50" charset="0"/>
              </a:rPr>
              <a:t>Selon vous, quels sont les </a:t>
            </a:r>
          </a:p>
          <a:p>
            <a:pPr algn="ctr"/>
            <a:r>
              <a:rPr lang="fr-FR" sz="2400" dirty="0">
                <a:latin typeface="KyivType Sans2" panose="00000500000000000000" pitchFamily="50" charset="0"/>
              </a:rPr>
              <a:t>facteurs de déshydratation ?</a:t>
            </a:r>
          </a:p>
        </p:txBody>
      </p:sp>
      <p:sp>
        <p:nvSpPr>
          <p:cNvPr id="6" name="Content Placeholder 2">
            <a:extLst>
              <a:ext uri="{FF2B5EF4-FFF2-40B4-BE49-F238E27FC236}">
                <a16:creationId xmlns:a16="http://schemas.microsoft.com/office/drawing/2014/main" id="{B397DB4C-40AD-F7BA-669A-1F3FB7004710}"/>
              </a:ext>
            </a:extLst>
          </p:cNvPr>
          <p:cNvSpPr txBox="1">
            <a:spLocks/>
          </p:cNvSpPr>
          <p:nvPr/>
        </p:nvSpPr>
        <p:spPr>
          <a:xfrm>
            <a:off x="8181869" y="4631016"/>
            <a:ext cx="2034887" cy="3565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400" dirty="0">
                <a:latin typeface="Roboto Light" panose="02000000000000000000" pitchFamily="2" charset="0"/>
                <a:ea typeface="Roboto Light" panose="02000000000000000000" pitchFamily="2" charset="0"/>
                <a:cs typeface="Roboto Light" panose="02000000000000000000" pitchFamily="2" charset="0"/>
              </a:rPr>
              <a:t>Facteurs externes</a:t>
            </a:r>
          </a:p>
        </p:txBody>
      </p:sp>
      <p:sp>
        <p:nvSpPr>
          <p:cNvPr id="8" name="Content Placeholder 2">
            <a:extLst>
              <a:ext uri="{FF2B5EF4-FFF2-40B4-BE49-F238E27FC236}">
                <a16:creationId xmlns:a16="http://schemas.microsoft.com/office/drawing/2014/main" id="{D2492824-9EBB-9906-69B8-84D3499DF56B}"/>
              </a:ext>
            </a:extLst>
          </p:cNvPr>
          <p:cNvSpPr txBox="1">
            <a:spLocks/>
          </p:cNvSpPr>
          <p:nvPr/>
        </p:nvSpPr>
        <p:spPr>
          <a:xfrm>
            <a:off x="4035166" y="4631016"/>
            <a:ext cx="4222696" cy="2260312"/>
          </a:xfrm>
          <a:prstGeom prst="upArrowCallout">
            <a:avLst/>
          </a:prstGeom>
          <a:solidFill>
            <a:srgbClr val="BCD7E9">
              <a:alpha val="30196"/>
            </a:srgbClr>
          </a:solidFill>
        </p:spPr>
        <p:txBody>
          <a:bodyPr vert="horz" lIns="91440" tIns="45720" rIns="91440" bIns="45720" rtlCol="0">
            <a:normAutofit/>
          </a:bodyPr>
          <a:lstStyle>
            <a:lvl1pPr indent="0">
              <a:lnSpc>
                <a:spcPct val="90000"/>
              </a:lnSpc>
              <a:spcBef>
                <a:spcPts val="1000"/>
              </a:spcBef>
              <a:buFont typeface="Arial" panose="020B0604020202020204" pitchFamily="34" charset="0"/>
              <a:buNone/>
              <a:defRPr sz="1400">
                <a:latin typeface="Roboto Light" panose="02000000000000000000" pitchFamily="2" charset="0"/>
                <a:ea typeface="Roboto Light" panose="02000000000000000000" pitchFamily="2" charset="0"/>
                <a:cs typeface="Roboto Light" panose="020000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fr-FR" b="1" dirty="0"/>
              <a:t>Conséquences d’une peau déshydratée</a:t>
            </a:r>
          </a:p>
          <a:p>
            <a:pPr marL="285750" indent="-285750" algn="just">
              <a:buFont typeface="Arial" panose="020B0604020202020204" pitchFamily="34" charset="0"/>
              <a:buChar char="•"/>
            </a:pPr>
            <a:endParaRPr lang="fr-FR" sz="100" dirty="0"/>
          </a:p>
          <a:p>
            <a:pPr marL="450850" indent="-177800" algn="just">
              <a:buFont typeface="Arial" panose="020B0604020202020204" pitchFamily="34" charset="0"/>
              <a:buChar char="•"/>
            </a:pPr>
            <a:r>
              <a:rPr lang="fr-FR" dirty="0"/>
              <a:t>Sensation de tiraillement et inconfort</a:t>
            </a:r>
          </a:p>
          <a:p>
            <a:pPr marL="450850" indent="-177800" algn="just">
              <a:buFont typeface="Arial" panose="020B0604020202020204" pitchFamily="34" charset="0"/>
              <a:buChar char="•"/>
            </a:pPr>
            <a:r>
              <a:rPr lang="fr-FR" dirty="0"/>
              <a:t>Teint terne et fatigué</a:t>
            </a:r>
          </a:p>
          <a:p>
            <a:pPr marL="450850" indent="-177800" algn="just">
              <a:buFont typeface="Arial" panose="020B0604020202020204" pitchFamily="34" charset="0"/>
              <a:buChar char="•"/>
            </a:pPr>
            <a:r>
              <a:rPr lang="fr-FR" dirty="0"/>
              <a:t>Apparition de ridules de déshydratation</a:t>
            </a:r>
          </a:p>
        </p:txBody>
      </p:sp>
      <p:pic>
        <p:nvPicPr>
          <p:cNvPr id="10" name="Image 9" descr="Une image contenant Graphique, dessin humoristique, art&#10;&#10;Description générée automatiquement">
            <a:extLst>
              <a:ext uri="{FF2B5EF4-FFF2-40B4-BE49-F238E27FC236}">
                <a16:creationId xmlns:a16="http://schemas.microsoft.com/office/drawing/2014/main" id="{6B818C92-98EB-0510-C9E3-EFC5B9D36144}"/>
              </a:ext>
            </a:extLst>
          </p:cNvPr>
          <p:cNvPicPr>
            <a:picLocks noChangeAspect="1"/>
          </p:cNvPicPr>
          <p:nvPr/>
        </p:nvPicPr>
        <p:blipFill rotWithShape="1">
          <a:blip r:embed="rId3">
            <a:extLst>
              <a:ext uri="{28A0092B-C50C-407E-A947-70E740481C1C}">
                <a14:useLocalDpi xmlns:a14="http://schemas.microsoft.com/office/drawing/2010/main" val="0"/>
              </a:ext>
            </a:extLst>
          </a:blip>
          <a:srcRect l="14273" t="12377" r="66974" b="55758"/>
          <a:stretch/>
        </p:blipFill>
        <p:spPr>
          <a:xfrm>
            <a:off x="0" y="1308374"/>
            <a:ext cx="1542197" cy="1473958"/>
          </a:xfrm>
          <a:prstGeom prst="rect">
            <a:avLst/>
          </a:prstGeom>
        </p:spPr>
      </p:pic>
      <p:pic>
        <p:nvPicPr>
          <p:cNvPr id="11" name="Image 10" descr="Une image contenant Graphique, dessin humoristique, art&#10;&#10;Description générée automatiquement">
            <a:extLst>
              <a:ext uri="{FF2B5EF4-FFF2-40B4-BE49-F238E27FC236}">
                <a16:creationId xmlns:a16="http://schemas.microsoft.com/office/drawing/2014/main" id="{A9C6F022-9211-D78D-BD12-12B9DC6AD18C}"/>
              </a:ext>
            </a:extLst>
          </p:cNvPr>
          <p:cNvPicPr>
            <a:picLocks noChangeAspect="1"/>
          </p:cNvPicPr>
          <p:nvPr/>
        </p:nvPicPr>
        <p:blipFill rotWithShape="1">
          <a:blip r:embed="rId3">
            <a:extLst>
              <a:ext uri="{28A0092B-C50C-407E-A947-70E740481C1C}">
                <a14:useLocalDpi xmlns:a14="http://schemas.microsoft.com/office/drawing/2010/main" val="0"/>
              </a:ext>
            </a:extLst>
          </a:blip>
          <a:srcRect l="33188" t="9286" r="48059" b="58849"/>
          <a:stretch/>
        </p:blipFill>
        <p:spPr>
          <a:xfrm>
            <a:off x="1950208" y="1308374"/>
            <a:ext cx="1542197" cy="1473958"/>
          </a:xfrm>
          <a:prstGeom prst="rect">
            <a:avLst/>
          </a:prstGeom>
        </p:spPr>
      </p:pic>
      <p:pic>
        <p:nvPicPr>
          <p:cNvPr id="12" name="Image 11" descr="Une image contenant Graphique, dessin humoristique, art&#10;&#10;Description générée automatiquement">
            <a:extLst>
              <a:ext uri="{FF2B5EF4-FFF2-40B4-BE49-F238E27FC236}">
                <a16:creationId xmlns:a16="http://schemas.microsoft.com/office/drawing/2014/main" id="{99D39DA4-FC82-1A7C-CE0B-D8B4C565A5F1}"/>
              </a:ext>
            </a:extLst>
          </p:cNvPr>
          <p:cNvPicPr>
            <a:picLocks noChangeAspect="1"/>
          </p:cNvPicPr>
          <p:nvPr/>
        </p:nvPicPr>
        <p:blipFill rotWithShape="1">
          <a:blip r:embed="rId3">
            <a:extLst>
              <a:ext uri="{28A0092B-C50C-407E-A947-70E740481C1C}">
                <a14:useLocalDpi xmlns:a14="http://schemas.microsoft.com/office/drawing/2010/main" val="0"/>
              </a:ext>
            </a:extLst>
          </a:blip>
          <a:srcRect l="51355" t="11728" r="29892" b="56407"/>
          <a:stretch/>
        </p:blipFill>
        <p:spPr>
          <a:xfrm>
            <a:off x="3900416" y="1393673"/>
            <a:ext cx="1542197" cy="1473958"/>
          </a:xfrm>
          <a:prstGeom prst="rect">
            <a:avLst/>
          </a:prstGeom>
        </p:spPr>
      </p:pic>
      <p:pic>
        <p:nvPicPr>
          <p:cNvPr id="13" name="Image 12" descr="Une image contenant Graphique, dessin humoristique, art&#10;&#10;Description générée automatiquement">
            <a:extLst>
              <a:ext uri="{FF2B5EF4-FFF2-40B4-BE49-F238E27FC236}">
                <a16:creationId xmlns:a16="http://schemas.microsoft.com/office/drawing/2014/main" id="{C4D7E45C-1C27-5A77-5DA9-DA9D5BB04234}"/>
              </a:ext>
            </a:extLst>
          </p:cNvPr>
          <p:cNvPicPr>
            <a:picLocks noChangeAspect="1"/>
          </p:cNvPicPr>
          <p:nvPr/>
        </p:nvPicPr>
        <p:blipFill rotWithShape="1">
          <a:blip r:embed="rId3">
            <a:extLst>
              <a:ext uri="{28A0092B-C50C-407E-A947-70E740481C1C}">
                <a14:useLocalDpi xmlns:a14="http://schemas.microsoft.com/office/drawing/2010/main" val="0"/>
              </a:ext>
            </a:extLst>
          </a:blip>
          <a:srcRect l="70698" t="9774" r="10549" b="58361"/>
          <a:stretch/>
        </p:blipFill>
        <p:spPr>
          <a:xfrm>
            <a:off x="6396251" y="1398096"/>
            <a:ext cx="1542197" cy="1473958"/>
          </a:xfrm>
          <a:prstGeom prst="rect">
            <a:avLst/>
          </a:prstGeom>
        </p:spPr>
      </p:pic>
      <p:pic>
        <p:nvPicPr>
          <p:cNvPr id="14" name="Image 13" descr="Une image contenant Graphique, dessin humoristique, art&#10;&#10;Description générée automatiquement">
            <a:extLst>
              <a:ext uri="{FF2B5EF4-FFF2-40B4-BE49-F238E27FC236}">
                <a16:creationId xmlns:a16="http://schemas.microsoft.com/office/drawing/2014/main" id="{42A380AA-2E5C-1BC9-9C2A-5C9F70B371BD}"/>
              </a:ext>
            </a:extLst>
          </p:cNvPr>
          <p:cNvPicPr>
            <a:picLocks noChangeAspect="1"/>
          </p:cNvPicPr>
          <p:nvPr/>
        </p:nvPicPr>
        <p:blipFill rotWithShape="1">
          <a:blip r:embed="rId3">
            <a:extLst>
              <a:ext uri="{28A0092B-C50C-407E-A947-70E740481C1C}">
                <a14:useLocalDpi xmlns:a14="http://schemas.microsoft.com/office/drawing/2010/main" val="0"/>
              </a:ext>
            </a:extLst>
          </a:blip>
          <a:srcRect l="35781" t="46713" r="44058" b="18136"/>
          <a:stretch/>
        </p:blipFill>
        <p:spPr>
          <a:xfrm>
            <a:off x="8581918" y="1257807"/>
            <a:ext cx="1657990" cy="1625979"/>
          </a:xfrm>
          <a:prstGeom prst="rect">
            <a:avLst/>
          </a:prstGeom>
        </p:spPr>
      </p:pic>
      <p:pic>
        <p:nvPicPr>
          <p:cNvPr id="15" name="Image 14" descr="Une image contenant Graphique, dessin humoristique, art&#10;&#10;Description générée automatiquement">
            <a:extLst>
              <a:ext uri="{FF2B5EF4-FFF2-40B4-BE49-F238E27FC236}">
                <a16:creationId xmlns:a16="http://schemas.microsoft.com/office/drawing/2014/main" id="{0B2EDC26-7BC3-0501-1E67-A11498374380}"/>
              </a:ext>
            </a:extLst>
          </p:cNvPr>
          <p:cNvPicPr>
            <a:picLocks noChangeAspect="1"/>
          </p:cNvPicPr>
          <p:nvPr/>
        </p:nvPicPr>
        <p:blipFill rotWithShape="1">
          <a:blip r:embed="rId3">
            <a:extLst>
              <a:ext uri="{28A0092B-C50C-407E-A947-70E740481C1C}">
                <a14:useLocalDpi xmlns:a14="http://schemas.microsoft.com/office/drawing/2010/main" val="0"/>
              </a:ext>
            </a:extLst>
          </a:blip>
          <a:srcRect l="57817" t="47052" r="23430" b="21083"/>
          <a:stretch/>
        </p:blipFill>
        <p:spPr>
          <a:xfrm>
            <a:off x="10531684" y="1308374"/>
            <a:ext cx="1542197" cy="1473958"/>
          </a:xfrm>
          <a:prstGeom prst="rect">
            <a:avLst/>
          </a:prstGeom>
        </p:spPr>
      </p:pic>
      <p:sp>
        <p:nvSpPr>
          <p:cNvPr id="16" name="ZoneTexte 15">
            <a:extLst>
              <a:ext uri="{FF2B5EF4-FFF2-40B4-BE49-F238E27FC236}">
                <a16:creationId xmlns:a16="http://schemas.microsoft.com/office/drawing/2014/main" id="{E6F55D15-18DE-C4DD-E5AA-188E7BA66FBB}"/>
              </a:ext>
            </a:extLst>
          </p:cNvPr>
          <p:cNvSpPr txBox="1"/>
          <p:nvPr/>
        </p:nvSpPr>
        <p:spPr>
          <a:xfrm>
            <a:off x="8286792" y="3029917"/>
            <a:ext cx="1825042" cy="817245"/>
          </a:xfrm>
          <a:prstGeom prst="roundRect">
            <a:avLst/>
          </a:prstGeom>
          <a:noFill/>
          <a:ln w="3175">
            <a:solidFill>
              <a:srgbClr val="BCD7E9"/>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Pollution : Endommage la barrière cutanée</a:t>
            </a:r>
          </a:p>
        </p:txBody>
      </p:sp>
      <p:sp>
        <p:nvSpPr>
          <p:cNvPr id="17" name="ZoneTexte 16">
            <a:extLst>
              <a:ext uri="{FF2B5EF4-FFF2-40B4-BE49-F238E27FC236}">
                <a16:creationId xmlns:a16="http://schemas.microsoft.com/office/drawing/2014/main" id="{DD774EF0-339E-74FA-423A-F161F61FC5DC}"/>
              </a:ext>
            </a:extLst>
          </p:cNvPr>
          <p:cNvSpPr txBox="1"/>
          <p:nvPr/>
        </p:nvSpPr>
        <p:spPr>
          <a:xfrm>
            <a:off x="6254828" y="3029917"/>
            <a:ext cx="1825042" cy="817245"/>
          </a:xfrm>
          <a:prstGeom prst="roundRect">
            <a:avLst/>
          </a:prstGeom>
          <a:noFill/>
          <a:ln w="3175">
            <a:solidFill>
              <a:srgbClr val="BCD7E9"/>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Agressions climatiques (froid, vent, UV)</a:t>
            </a:r>
          </a:p>
        </p:txBody>
      </p:sp>
      <p:sp>
        <p:nvSpPr>
          <p:cNvPr id="18" name="ZoneTexte 17">
            <a:extLst>
              <a:ext uri="{FF2B5EF4-FFF2-40B4-BE49-F238E27FC236}">
                <a16:creationId xmlns:a16="http://schemas.microsoft.com/office/drawing/2014/main" id="{4A07CAA7-D4B0-A976-18F6-C1629FE65F3A}"/>
              </a:ext>
            </a:extLst>
          </p:cNvPr>
          <p:cNvSpPr txBox="1"/>
          <p:nvPr/>
        </p:nvSpPr>
        <p:spPr>
          <a:xfrm>
            <a:off x="4035166" y="3029917"/>
            <a:ext cx="1825043" cy="817245"/>
          </a:xfrm>
          <a:prstGeom prst="roundRect">
            <a:avLst/>
          </a:prstGeom>
          <a:noFill/>
          <a:ln w="3175">
            <a:solidFill>
              <a:srgbClr val="BCD7E9"/>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Stress et déséquilibres hormonaux</a:t>
            </a:r>
          </a:p>
        </p:txBody>
      </p:sp>
      <p:sp>
        <p:nvSpPr>
          <p:cNvPr id="19" name="ZoneTexte 18">
            <a:extLst>
              <a:ext uri="{FF2B5EF4-FFF2-40B4-BE49-F238E27FC236}">
                <a16:creationId xmlns:a16="http://schemas.microsoft.com/office/drawing/2014/main" id="{DC2A04B0-BC6E-1EF5-7BEA-E36A8B5FD8B3}"/>
              </a:ext>
            </a:extLst>
          </p:cNvPr>
          <p:cNvSpPr txBox="1"/>
          <p:nvPr/>
        </p:nvSpPr>
        <p:spPr>
          <a:xfrm>
            <a:off x="2080166" y="3029917"/>
            <a:ext cx="1825042" cy="817245"/>
          </a:xfrm>
          <a:prstGeom prst="roundRect">
            <a:avLst/>
          </a:prstGeom>
          <a:noFill/>
          <a:ln w="3175">
            <a:solidFill>
              <a:srgbClr val="BCD7E9"/>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Alimentation et hydratation insuffisantes</a:t>
            </a:r>
          </a:p>
        </p:txBody>
      </p:sp>
      <p:sp>
        <p:nvSpPr>
          <p:cNvPr id="21" name="ZoneTexte 20">
            <a:extLst>
              <a:ext uri="{FF2B5EF4-FFF2-40B4-BE49-F238E27FC236}">
                <a16:creationId xmlns:a16="http://schemas.microsoft.com/office/drawing/2014/main" id="{617B410A-83C2-C540-9DB5-F105E0BA95BD}"/>
              </a:ext>
            </a:extLst>
          </p:cNvPr>
          <p:cNvSpPr txBox="1"/>
          <p:nvPr/>
        </p:nvSpPr>
        <p:spPr>
          <a:xfrm>
            <a:off x="10318756" y="3029917"/>
            <a:ext cx="1825042" cy="1055608"/>
          </a:xfrm>
          <a:prstGeom prst="roundRect">
            <a:avLst/>
          </a:prstGeom>
          <a:noFill/>
          <a:ln w="3175">
            <a:solidFill>
              <a:srgbClr val="BCD7E9"/>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Soins inadaptés : Produits agressifs, exfoliation excessive</a:t>
            </a:r>
          </a:p>
        </p:txBody>
      </p:sp>
      <p:sp>
        <p:nvSpPr>
          <p:cNvPr id="22" name="ZoneTexte 21">
            <a:extLst>
              <a:ext uri="{FF2B5EF4-FFF2-40B4-BE49-F238E27FC236}">
                <a16:creationId xmlns:a16="http://schemas.microsoft.com/office/drawing/2014/main" id="{7BBCB4A7-A29C-A269-8205-F267E29A9C5D}"/>
              </a:ext>
            </a:extLst>
          </p:cNvPr>
          <p:cNvSpPr txBox="1"/>
          <p:nvPr/>
        </p:nvSpPr>
        <p:spPr>
          <a:xfrm>
            <a:off x="125166" y="3029917"/>
            <a:ext cx="1825042" cy="578882"/>
          </a:xfrm>
          <a:prstGeom prst="roundRect">
            <a:avLst/>
          </a:prstGeom>
          <a:noFill/>
          <a:ln w="3175">
            <a:solidFill>
              <a:srgbClr val="BCD7E9"/>
            </a:solidFill>
          </a:ln>
        </p:spPr>
        <p:txBody>
          <a:bodyPr wrap="square" rtlCol="0">
            <a:spAutoFit/>
          </a:bodyPr>
          <a:lstStyle/>
          <a:p>
            <a:pPr algn="ctr"/>
            <a:r>
              <a:rPr lang="fr-FR" sz="1400" dirty="0">
                <a:latin typeface="Roboto Light" panose="02000000000000000000" pitchFamily="2" charset="0"/>
                <a:ea typeface="Roboto Light" panose="02000000000000000000" pitchFamily="2" charset="0"/>
              </a:rPr>
              <a:t>Vieillissement cutané</a:t>
            </a:r>
          </a:p>
        </p:txBody>
      </p:sp>
      <p:sp>
        <p:nvSpPr>
          <p:cNvPr id="23" name="Accolade ouvrante 22">
            <a:extLst>
              <a:ext uri="{FF2B5EF4-FFF2-40B4-BE49-F238E27FC236}">
                <a16:creationId xmlns:a16="http://schemas.microsoft.com/office/drawing/2014/main" id="{2E8C2C84-A795-E14E-A5CE-0BE819F5116D}"/>
              </a:ext>
            </a:extLst>
          </p:cNvPr>
          <p:cNvSpPr/>
          <p:nvPr/>
        </p:nvSpPr>
        <p:spPr>
          <a:xfrm rot="16200000">
            <a:off x="2873170" y="1407636"/>
            <a:ext cx="356547" cy="5852554"/>
          </a:xfrm>
          <a:prstGeom prst="leftBrace">
            <a:avLst/>
          </a:prstGeom>
          <a:ln>
            <a:solidFill>
              <a:srgbClr val="2F649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4" name="Accolade ouvrante 23">
            <a:extLst>
              <a:ext uri="{FF2B5EF4-FFF2-40B4-BE49-F238E27FC236}">
                <a16:creationId xmlns:a16="http://schemas.microsoft.com/office/drawing/2014/main" id="{9D5A4CEC-E6FB-5D0C-0870-58773DFD6877}"/>
              </a:ext>
            </a:extLst>
          </p:cNvPr>
          <p:cNvSpPr/>
          <p:nvPr/>
        </p:nvSpPr>
        <p:spPr>
          <a:xfrm rot="16200000">
            <a:off x="9039248" y="1401949"/>
            <a:ext cx="356547" cy="5852554"/>
          </a:xfrm>
          <a:prstGeom prst="leftBrace">
            <a:avLst/>
          </a:prstGeom>
          <a:ln>
            <a:solidFill>
              <a:srgbClr val="2F649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xEl>
                                              <p:pRg st="0" end="0"/>
                                            </p:txEl>
                                          </p:spTgt>
                                        </p:tgtEl>
                                        <p:attrNameLst>
                                          <p:attrName>style.visibility</p:attrName>
                                        </p:attrNameLst>
                                      </p:cBhvr>
                                      <p:to>
                                        <p:strVal val="visible"/>
                                      </p:to>
                                    </p:set>
                                    <p:animEffect transition="in" filter="fade">
                                      <p:cBhvr>
                                        <p:cTn id="58" dur="500"/>
                                        <p:tgtEl>
                                          <p:spTgt spid="3">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up)">
                                      <p:cBhvr>
                                        <p:cTn id="7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animBg="1"/>
      <p:bldP spid="16" grpId="0" animBg="1"/>
      <p:bldP spid="17" grpId="0" animBg="1"/>
      <p:bldP spid="18" grpId="0" animBg="1"/>
      <p:bldP spid="19" grpId="0" animBg="1"/>
      <p:bldP spid="21" grpId="0" animBg="1"/>
      <p:bldP spid="22"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7DC5AB-C816-0FF0-D7DF-23F6ECA573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6" t="61" b="-911"/>
          <a:stretch/>
        </p:blipFill>
        <p:spPr bwMode="auto">
          <a:xfrm rot="16200000">
            <a:off x="1004636" y="-1004636"/>
            <a:ext cx="6858000" cy="88672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au 3">
            <a:extLst>
              <a:ext uri="{FF2B5EF4-FFF2-40B4-BE49-F238E27FC236}">
                <a16:creationId xmlns:a16="http://schemas.microsoft.com/office/drawing/2014/main" id="{C0F639A5-545B-6A7C-857B-8350523DD6DD}"/>
              </a:ext>
            </a:extLst>
          </p:cNvPr>
          <p:cNvGraphicFramePr>
            <a:graphicFrameLocks noGrp="1"/>
          </p:cNvGraphicFramePr>
          <p:nvPr>
            <p:extLst>
              <p:ext uri="{D42A27DB-BD31-4B8C-83A1-F6EECF244321}">
                <p14:modId xmlns:p14="http://schemas.microsoft.com/office/powerpoint/2010/main" val="1510550280"/>
              </p:ext>
            </p:extLst>
          </p:nvPr>
        </p:nvGraphicFramePr>
        <p:xfrm>
          <a:off x="6095999" y="844"/>
          <a:ext cx="6125030" cy="6857155"/>
        </p:xfrm>
        <a:graphic>
          <a:graphicData uri="http://schemas.openxmlformats.org/drawingml/2006/table">
            <a:tbl>
              <a:tblPr firstRow="1" bandRow="1">
                <a:tableStyleId>{5C22544A-7EE6-4342-B048-85BDC9FD1C3A}</a:tableStyleId>
              </a:tblPr>
              <a:tblGrid>
                <a:gridCol w="612503">
                  <a:extLst>
                    <a:ext uri="{9D8B030D-6E8A-4147-A177-3AD203B41FA5}">
                      <a16:colId xmlns:a16="http://schemas.microsoft.com/office/drawing/2014/main" val="2548550603"/>
                    </a:ext>
                  </a:extLst>
                </a:gridCol>
                <a:gridCol w="612503">
                  <a:extLst>
                    <a:ext uri="{9D8B030D-6E8A-4147-A177-3AD203B41FA5}">
                      <a16:colId xmlns:a16="http://schemas.microsoft.com/office/drawing/2014/main" val="1918602599"/>
                    </a:ext>
                  </a:extLst>
                </a:gridCol>
                <a:gridCol w="612503">
                  <a:extLst>
                    <a:ext uri="{9D8B030D-6E8A-4147-A177-3AD203B41FA5}">
                      <a16:colId xmlns:a16="http://schemas.microsoft.com/office/drawing/2014/main" val="926313139"/>
                    </a:ext>
                  </a:extLst>
                </a:gridCol>
                <a:gridCol w="612503">
                  <a:extLst>
                    <a:ext uri="{9D8B030D-6E8A-4147-A177-3AD203B41FA5}">
                      <a16:colId xmlns:a16="http://schemas.microsoft.com/office/drawing/2014/main" val="2428500774"/>
                    </a:ext>
                  </a:extLst>
                </a:gridCol>
                <a:gridCol w="612503">
                  <a:extLst>
                    <a:ext uri="{9D8B030D-6E8A-4147-A177-3AD203B41FA5}">
                      <a16:colId xmlns:a16="http://schemas.microsoft.com/office/drawing/2014/main" val="435933509"/>
                    </a:ext>
                  </a:extLst>
                </a:gridCol>
                <a:gridCol w="612503">
                  <a:extLst>
                    <a:ext uri="{9D8B030D-6E8A-4147-A177-3AD203B41FA5}">
                      <a16:colId xmlns:a16="http://schemas.microsoft.com/office/drawing/2014/main" val="2015969123"/>
                    </a:ext>
                  </a:extLst>
                </a:gridCol>
                <a:gridCol w="612503">
                  <a:extLst>
                    <a:ext uri="{9D8B030D-6E8A-4147-A177-3AD203B41FA5}">
                      <a16:colId xmlns:a16="http://schemas.microsoft.com/office/drawing/2014/main" val="3773337961"/>
                    </a:ext>
                  </a:extLst>
                </a:gridCol>
                <a:gridCol w="612503">
                  <a:extLst>
                    <a:ext uri="{9D8B030D-6E8A-4147-A177-3AD203B41FA5}">
                      <a16:colId xmlns:a16="http://schemas.microsoft.com/office/drawing/2014/main" val="3451185800"/>
                    </a:ext>
                  </a:extLst>
                </a:gridCol>
                <a:gridCol w="612503">
                  <a:extLst>
                    <a:ext uri="{9D8B030D-6E8A-4147-A177-3AD203B41FA5}">
                      <a16:colId xmlns:a16="http://schemas.microsoft.com/office/drawing/2014/main" val="2888915896"/>
                    </a:ext>
                  </a:extLst>
                </a:gridCol>
                <a:gridCol w="612503">
                  <a:extLst>
                    <a:ext uri="{9D8B030D-6E8A-4147-A177-3AD203B41FA5}">
                      <a16:colId xmlns:a16="http://schemas.microsoft.com/office/drawing/2014/main" val="639151171"/>
                    </a:ext>
                  </a:extLst>
                </a:gridCol>
              </a:tblGrid>
              <a:tr h="6857155">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20000"/>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30196"/>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40000"/>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50196"/>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60000"/>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69804"/>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80000"/>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F4E79">
                        <a:alpha val="89804"/>
                      </a:srgb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3196066740"/>
                  </a:ext>
                </a:extLst>
              </a:tr>
            </a:tbl>
          </a:graphicData>
        </a:graphic>
      </p:graphicFrame>
      <p:sp>
        <p:nvSpPr>
          <p:cNvPr id="2" name="Titre 1"/>
          <p:cNvSpPr>
            <a:spLocks noGrp="1"/>
          </p:cNvSpPr>
          <p:nvPr>
            <p:ph type="title" idx="4294967295"/>
          </p:nvPr>
        </p:nvSpPr>
        <p:spPr>
          <a:xfrm>
            <a:off x="0" y="3050435"/>
            <a:ext cx="6095999" cy="757130"/>
          </a:xfrm>
          <a:solidFill>
            <a:srgbClr val="FFFFFF">
              <a:alpha val="56863"/>
            </a:srgbClr>
          </a:solidFill>
        </p:spPr>
        <p:txBody>
          <a:bodyPr wrap="square">
            <a:spAutoFit/>
          </a:bodyPr>
          <a:lstStyle/>
          <a:p>
            <a:pPr algn="ctr"/>
            <a:r>
              <a:rPr lang="fr-FR" sz="2400" dirty="0">
                <a:latin typeface="KyivType Sans2" panose="00000500000000000000" pitchFamily="50" charset="0"/>
                <a:ea typeface="+mn-ea"/>
                <a:cs typeface="+mn-cs"/>
              </a:rPr>
              <a:t>Pour résumer :</a:t>
            </a:r>
            <a:br>
              <a:rPr lang="fr-FR" sz="2400" dirty="0">
                <a:latin typeface="KyivType Sans2" panose="00000500000000000000" pitchFamily="50" charset="0"/>
                <a:ea typeface="+mn-ea"/>
                <a:cs typeface="+mn-cs"/>
              </a:rPr>
            </a:br>
            <a:r>
              <a:rPr lang="fr-FR" sz="2400" dirty="0">
                <a:latin typeface="KyivType Sans2" panose="00000500000000000000" pitchFamily="50" charset="0"/>
                <a:ea typeface="+mn-ea"/>
                <a:cs typeface="+mn-cs"/>
              </a:rPr>
              <a:t>L’hydratation est … </a:t>
            </a:r>
          </a:p>
        </p:txBody>
      </p:sp>
      <p:sp>
        <p:nvSpPr>
          <p:cNvPr id="9" name="Espace réservé du contenu 2"/>
          <p:cNvSpPr txBox="1">
            <a:spLocks/>
          </p:cNvSpPr>
          <p:nvPr/>
        </p:nvSpPr>
        <p:spPr>
          <a:xfrm>
            <a:off x="8069780" y="1613268"/>
            <a:ext cx="3197236" cy="1011883"/>
          </a:xfrm>
          <a:prstGeom prst="roundRect">
            <a:avLst/>
          </a:prstGeom>
          <a:solidFill>
            <a:srgbClr val="FFFFFF">
              <a:alpha val="81176"/>
            </a:srgbClr>
          </a:solidFill>
          <a:ln>
            <a:noFill/>
            <a:prstDash val="solid"/>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A tous âges </a:t>
            </a:r>
          </a:p>
        </p:txBody>
      </p:sp>
      <p:sp>
        <p:nvSpPr>
          <p:cNvPr id="10" name="Espace réservé du contenu 2"/>
          <p:cNvSpPr txBox="1">
            <a:spLocks/>
          </p:cNvSpPr>
          <p:nvPr/>
        </p:nvSpPr>
        <p:spPr>
          <a:xfrm>
            <a:off x="8069780" y="5506492"/>
            <a:ext cx="3197236" cy="1184333"/>
          </a:xfrm>
          <a:prstGeom prst="roundRect">
            <a:avLst/>
          </a:prstGeom>
          <a:solidFill>
            <a:srgbClr val="FFFFFF">
              <a:alpha val="81176"/>
            </a:srgbClr>
          </a:solidFill>
          <a:ln>
            <a:noFill/>
            <a:prstDash val="solid"/>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Elle préserve : aspect, souplesse, douceur, tonicité et éclat.</a:t>
            </a:r>
          </a:p>
        </p:txBody>
      </p:sp>
      <p:sp>
        <p:nvSpPr>
          <p:cNvPr id="11" name="Espace réservé du contenu 2"/>
          <p:cNvSpPr txBox="1">
            <a:spLocks/>
          </p:cNvSpPr>
          <p:nvPr/>
        </p:nvSpPr>
        <p:spPr>
          <a:xfrm>
            <a:off x="8069780" y="4138684"/>
            <a:ext cx="3197236" cy="1116983"/>
          </a:xfrm>
          <a:prstGeom prst="roundRect">
            <a:avLst/>
          </a:prstGeom>
          <a:solidFill>
            <a:srgbClr val="FFFFFF">
              <a:alpha val="81176"/>
            </a:srgbClr>
          </a:solidFill>
          <a:ln>
            <a:noFill/>
            <a:prstDash val="solid"/>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fr-FR" altLang="fr-FR" sz="1600" dirty="0">
                <a:solidFill>
                  <a:srgbClr val="3E3E3E"/>
                </a:solidFill>
                <a:latin typeface="Roboto Light" panose="02000000000000000000" pitchFamily="2" charset="0"/>
                <a:ea typeface="Roboto Light" panose="02000000000000000000" pitchFamily="2" charset="0"/>
                <a:cs typeface="Roboto Light" panose="02000000000000000000" pitchFamily="2" charset="0"/>
                <a:sym typeface="Candara" pitchFamily="34" charset="0"/>
              </a:rPr>
              <a:t>Bien hydratée, la peau traverse mieux les années !</a:t>
            </a:r>
            <a:endParaRPr lang="fr-FR" sz="1600"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Espace réservé du contenu 2"/>
          <p:cNvSpPr txBox="1">
            <a:spLocks/>
          </p:cNvSpPr>
          <p:nvPr/>
        </p:nvSpPr>
        <p:spPr>
          <a:xfrm>
            <a:off x="8069780" y="2875976"/>
            <a:ext cx="3197236" cy="1011883"/>
          </a:xfrm>
          <a:prstGeom prst="roundRect">
            <a:avLst/>
          </a:prstGeom>
          <a:solidFill>
            <a:srgbClr val="FFFFFF">
              <a:alpha val="81176"/>
            </a:srgbClr>
          </a:solidFill>
          <a:ln>
            <a:noFill/>
            <a:prstDash val="solid"/>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Pour tous les types de peaux </a:t>
            </a:r>
          </a:p>
        </p:txBody>
      </p:sp>
      <p:sp>
        <p:nvSpPr>
          <p:cNvPr id="14" name="Espace réservé du contenu 2"/>
          <p:cNvSpPr txBox="1">
            <a:spLocks/>
          </p:cNvSpPr>
          <p:nvPr/>
        </p:nvSpPr>
        <p:spPr>
          <a:xfrm>
            <a:off x="8077800" y="396119"/>
            <a:ext cx="3189216" cy="966324"/>
          </a:xfrm>
          <a:prstGeom prst="roundRect">
            <a:avLst/>
          </a:prstGeom>
          <a:solidFill>
            <a:srgbClr val="FFFFFF">
              <a:alpha val="81176"/>
            </a:srgbClr>
          </a:solidFill>
          <a:ln w="3175">
            <a:noFill/>
            <a:prstDash val="solid"/>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16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Un Besoin universel et fondamental</a:t>
            </a:r>
          </a:p>
        </p:txBody>
      </p:sp>
    </p:spTree>
    <p:extLst>
      <p:ext uri="{BB962C8B-B14F-4D97-AF65-F5344CB8AC3E}">
        <p14:creationId xmlns:p14="http://schemas.microsoft.com/office/powerpoint/2010/main" val="361314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8"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2A5EDC4-8D92-9089-2151-B38886697E41}"/>
              </a:ext>
            </a:extLst>
          </p:cNvPr>
          <p:cNvPicPr>
            <a:picLocks noChangeAspect="1"/>
          </p:cNvPicPr>
          <p:nvPr/>
        </p:nvPicPr>
        <p:blipFill>
          <a:blip r:embed="rId3"/>
          <a:stretch>
            <a:fillRect/>
          </a:stretch>
        </p:blipFill>
        <p:spPr>
          <a:xfrm>
            <a:off x="2438399" y="468950"/>
            <a:ext cx="7794555" cy="5920099"/>
          </a:xfrm>
          <a:prstGeom prst="rect">
            <a:avLst/>
          </a:prstGeom>
        </p:spPr>
      </p:pic>
      <p:sp>
        <p:nvSpPr>
          <p:cNvPr id="3" name="Sous-titre 2"/>
          <p:cNvSpPr>
            <a:spLocks noGrp="1"/>
          </p:cNvSpPr>
          <p:nvPr>
            <p:ph type="subTitle" idx="4294967295"/>
          </p:nvPr>
        </p:nvSpPr>
        <p:spPr>
          <a:xfrm>
            <a:off x="28355" y="556743"/>
            <a:ext cx="10967024" cy="1655762"/>
          </a:xfrm>
          <a:noFill/>
        </p:spPr>
        <p:txBody>
          <a:bodyPr vert="horz" lIns="91440" tIns="45720" rIns="91440" bIns="45720" rtlCol="0" anchor="ctr">
            <a:normAutofit/>
          </a:bodyPr>
          <a:lstStyle/>
          <a:p>
            <a:pPr algn="ctr">
              <a:spcBef>
                <a:spcPct val="0"/>
              </a:spcBef>
              <a:buNone/>
            </a:pPr>
            <a:r>
              <a:rPr lang="fr-FR" sz="3600" dirty="0">
                <a:latin typeface="KyivType Sans2" panose="00000500000000000000" pitchFamily="50" charset="0"/>
                <a:ea typeface="+mj-ea"/>
                <a:cs typeface="+mj-cs"/>
              </a:rPr>
              <a:t>HYDRA N°1</a:t>
            </a:r>
          </a:p>
        </p:txBody>
      </p:sp>
    </p:spTree>
    <p:extLst>
      <p:ext uri="{BB962C8B-B14F-4D97-AF65-F5344CB8AC3E}">
        <p14:creationId xmlns:p14="http://schemas.microsoft.com/office/powerpoint/2010/main" val="3985316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 affaires de toilette, Solution, Soin de la peau&#10;&#10;Description générée automatiquement">
            <a:extLst>
              <a:ext uri="{FF2B5EF4-FFF2-40B4-BE49-F238E27FC236}">
                <a16:creationId xmlns:a16="http://schemas.microsoft.com/office/drawing/2014/main" id="{41B0E1DB-0086-77D8-297F-18ADA3CECFEF}"/>
              </a:ext>
            </a:extLst>
          </p:cNvPr>
          <p:cNvPicPr>
            <a:picLocks noChangeAspect="1"/>
          </p:cNvPicPr>
          <p:nvPr/>
        </p:nvPicPr>
        <p:blipFill rotWithShape="1">
          <a:blip r:embed="rId3">
            <a:extLst>
              <a:ext uri="{28A0092B-C50C-407E-A947-70E740481C1C}">
                <a14:useLocalDpi xmlns:a14="http://schemas.microsoft.com/office/drawing/2010/main" val="0"/>
              </a:ext>
            </a:extLst>
          </a:blip>
          <a:srcRect l="16585" t="11852" r="10526" b="8297"/>
          <a:stretch/>
        </p:blipFill>
        <p:spPr>
          <a:xfrm>
            <a:off x="0" y="1013572"/>
            <a:ext cx="4998721" cy="5476241"/>
          </a:xfrm>
          <a:prstGeom prst="rect">
            <a:avLst/>
          </a:prstGeom>
        </p:spPr>
      </p:pic>
      <p:sp>
        <p:nvSpPr>
          <p:cNvPr id="2" name="Titre 1"/>
          <p:cNvSpPr>
            <a:spLocks noGrp="1"/>
          </p:cNvSpPr>
          <p:nvPr>
            <p:ph type="title" idx="4294967295"/>
          </p:nvPr>
        </p:nvSpPr>
        <p:spPr>
          <a:xfrm>
            <a:off x="0" y="275693"/>
            <a:ext cx="12192000" cy="567638"/>
          </a:xfrm>
        </p:spPr>
        <p:txBody>
          <a:bodyPr vert="horz" lIns="91440" tIns="45720" rIns="91440" bIns="45720" rtlCol="0" anchor="ctr">
            <a:noAutofit/>
          </a:bodyPr>
          <a:lstStyle/>
          <a:p>
            <a:pPr algn="ctr"/>
            <a:r>
              <a:rPr lang="fr-FR" sz="2800" dirty="0">
                <a:latin typeface="KyivType Sans2" panose="00000500000000000000" pitchFamily="50" charset="0"/>
              </a:rPr>
              <a:t>Un complexe hydratant commun* </a:t>
            </a:r>
          </a:p>
        </p:txBody>
      </p:sp>
      <p:sp>
        <p:nvSpPr>
          <p:cNvPr id="11" name="Rectangle 10">
            <a:extLst>
              <a:ext uri="{FF2B5EF4-FFF2-40B4-BE49-F238E27FC236}">
                <a16:creationId xmlns:a16="http://schemas.microsoft.com/office/drawing/2014/main" id="{88E2F4C5-1F8A-BC73-7216-C1DA0E724874}"/>
              </a:ext>
            </a:extLst>
          </p:cNvPr>
          <p:cNvSpPr/>
          <p:nvPr/>
        </p:nvSpPr>
        <p:spPr>
          <a:xfrm>
            <a:off x="4789716" y="1774376"/>
            <a:ext cx="7315199"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PHYTOSQUALAVE D’OLIVE / ALOE VERA</a:t>
            </a:r>
          </a:p>
        </p:txBody>
      </p:sp>
      <p:sp>
        <p:nvSpPr>
          <p:cNvPr id="12" name="Rectangle 11">
            <a:extLst>
              <a:ext uri="{FF2B5EF4-FFF2-40B4-BE49-F238E27FC236}">
                <a16:creationId xmlns:a16="http://schemas.microsoft.com/office/drawing/2014/main" id="{FE9BAA45-97BB-9A41-B763-28AE2CFA05C1}"/>
              </a:ext>
            </a:extLst>
          </p:cNvPr>
          <p:cNvSpPr/>
          <p:nvPr/>
        </p:nvSpPr>
        <p:spPr>
          <a:xfrm>
            <a:off x="4789716" y="2560635"/>
            <a:ext cx="7315199"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IMPERATA CYLINDRICA</a:t>
            </a:r>
          </a:p>
        </p:txBody>
      </p:sp>
      <p:sp>
        <p:nvSpPr>
          <p:cNvPr id="16" name="Rectangle 15">
            <a:extLst>
              <a:ext uri="{FF2B5EF4-FFF2-40B4-BE49-F238E27FC236}">
                <a16:creationId xmlns:a16="http://schemas.microsoft.com/office/drawing/2014/main" id="{2CCCEA35-B6CA-85B3-5B7E-111FB0F746A4}"/>
              </a:ext>
            </a:extLst>
          </p:cNvPr>
          <p:cNvSpPr/>
          <p:nvPr/>
        </p:nvSpPr>
        <p:spPr>
          <a:xfrm>
            <a:off x="4789717" y="3346894"/>
            <a:ext cx="7315200"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l">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ACIDE HYALURONIQUE DE HAUT POIDS MOLECULAIRE </a:t>
            </a:r>
            <a:r>
              <a:rPr lang="fr-FR" sz="1600" dirty="0">
                <a:solidFill>
                  <a:srgbClr val="565655"/>
                </a:solidFill>
                <a:latin typeface="Roboto Light" panose="02000000000000000000" pitchFamily="2" charset="0"/>
                <a:ea typeface="Roboto Light" panose="02000000000000000000" pitchFamily="2" charset="0"/>
              </a:rPr>
              <a:t>1000kDa – 140kDa</a:t>
            </a:r>
          </a:p>
        </p:txBody>
      </p:sp>
      <p:sp>
        <p:nvSpPr>
          <p:cNvPr id="17" name="Rectangle 16">
            <a:extLst>
              <a:ext uri="{FF2B5EF4-FFF2-40B4-BE49-F238E27FC236}">
                <a16:creationId xmlns:a16="http://schemas.microsoft.com/office/drawing/2014/main" id="{72B5E333-81B9-CA55-B053-D15766016E94}"/>
              </a:ext>
            </a:extLst>
          </p:cNvPr>
          <p:cNvSpPr/>
          <p:nvPr/>
        </p:nvSpPr>
        <p:spPr>
          <a:xfrm>
            <a:off x="4789717" y="4132542"/>
            <a:ext cx="7315200"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l">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ACIDE HYALURONIQUE DE BAS POIDS MOLECULAIRE </a:t>
            </a:r>
            <a:r>
              <a:rPr lang="fr-FR" sz="1600" dirty="0">
                <a:solidFill>
                  <a:srgbClr val="565655"/>
                </a:solidFill>
                <a:latin typeface="Roboto Light" panose="02000000000000000000" pitchFamily="2" charset="0"/>
                <a:ea typeface="Roboto Light" panose="02000000000000000000" pitchFamily="2" charset="0"/>
              </a:rPr>
              <a:t>150kDa – 600kDa</a:t>
            </a:r>
          </a:p>
        </p:txBody>
      </p:sp>
      <p:sp>
        <p:nvSpPr>
          <p:cNvPr id="18" name="Rectangle 17">
            <a:extLst>
              <a:ext uri="{FF2B5EF4-FFF2-40B4-BE49-F238E27FC236}">
                <a16:creationId xmlns:a16="http://schemas.microsoft.com/office/drawing/2014/main" id="{3764FCBA-3753-4449-2A78-C64AFD8EBFC4}"/>
              </a:ext>
            </a:extLst>
          </p:cNvPr>
          <p:cNvSpPr/>
          <p:nvPr/>
        </p:nvSpPr>
        <p:spPr>
          <a:xfrm>
            <a:off x="4789716" y="4918190"/>
            <a:ext cx="7315199"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l">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VITAMINES A, C, E</a:t>
            </a:r>
          </a:p>
        </p:txBody>
      </p:sp>
      <p:sp>
        <p:nvSpPr>
          <p:cNvPr id="19" name="ZoneTexte 18">
            <a:extLst>
              <a:ext uri="{FF2B5EF4-FFF2-40B4-BE49-F238E27FC236}">
                <a16:creationId xmlns:a16="http://schemas.microsoft.com/office/drawing/2014/main" id="{80F59E02-76E1-F0E7-67DF-AAE67EFFAC1E}"/>
              </a:ext>
            </a:extLst>
          </p:cNvPr>
          <p:cNvSpPr txBox="1"/>
          <p:nvPr/>
        </p:nvSpPr>
        <p:spPr>
          <a:xfrm>
            <a:off x="133003" y="6388573"/>
            <a:ext cx="6883830" cy="276999"/>
          </a:xfrm>
          <a:prstGeom prst="rect">
            <a:avLst/>
          </a:prstGeom>
          <a:noFill/>
        </p:spPr>
        <p:txBody>
          <a:bodyPr wrap="square">
            <a:spAutoFit/>
          </a:bodyPr>
          <a:lstStyle/>
          <a:p>
            <a:r>
              <a:rPr lang="fr-FR" sz="1200" dirty="0">
                <a:solidFill>
                  <a:srgbClr val="3E3E3E"/>
                </a:solidFill>
                <a:latin typeface="KyivType Sans2" pitchFamily="2" charset="77"/>
              </a:rPr>
              <a:t>*Présent dans le Sérum, la Crème et le Fluide</a:t>
            </a:r>
            <a:endParaRPr lang="fr-FR" sz="1200" dirty="0">
              <a:solidFill>
                <a:srgbClr val="3E3E3E"/>
              </a:solidFill>
              <a:effectLst/>
              <a:latin typeface="KyivType Sans2" pitchFamily="2" charset="77"/>
            </a:endParaRPr>
          </a:p>
        </p:txBody>
      </p:sp>
    </p:spTree>
    <p:extLst>
      <p:ext uri="{BB962C8B-B14F-4D97-AF65-F5344CB8AC3E}">
        <p14:creationId xmlns:p14="http://schemas.microsoft.com/office/powerpoint/2010/main" val="215736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10720"/>
            <a:ext cx="12192000" cy="1127421"/>
          </a:xfrm>
        </p:spPr>
        <p:txBody>
          <a:bodyPr vert="horz" lIns="91440" tIns="45720" rIns="91440" bIns="45720" rtlCol="0" anchor="ctr">
            <a:noAutofit/>
          </a:bodyPr>
          <a:lstStyle/>
          <a:p>
            <a:pPr algn="ctr"/>
            <a:r>
              <a:rPr lang="fr-FR" sz="2800" dirty="0">
                <a:latin typeface="KyivType Sans2" panose="00000500000000000000" pitchFamily="50" charset="0"/>
              </a:rPr>
              <a:t>Pour une hydratation à tous les niveaux  </a:t>
            </a:r>
          </a:p>
        </p:txBody>
      </p:sp>
      <p:sp>
        <p:nvSpPr>
          <p:cNvPr id="5" name="Rectangle 4">
            <a:extLst>
              <a:ext uri="{FF2B5EF4-FFF2-40B4-BE49-F238E27FC236}">
                <a16:creationId xmlns:a16="http://schemas.microsoft.com/office/drawing/2014/main" id="{F9695395-445C-153E-7A98-F95551217FEE}"/>
              </a:ext>
            </a:extLst>
          </p:cNvPr>
          <p:cNvSpPr/>
          <p:nvPr/>
        </p:nvSpPr>
        <p:spPr>
          <a:xfrm>
            <a:off x="5029200" y="1748489"/>
            <a:ext cx="6858000" cy="7309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PHYTOSQUALANE D’OLIVE / ALOE VERA</a:t>
            </a:r>
          </a:p>
          <a:p>
            <a:pPr marL="88900" algn="just"/>
            <a:r>
              <a:rPr lang="fr-FR" sz="1600" dirty="0">
                <a:solidFill>
                  <a:srgbClr val="565655"/>
                </a:solidFill>
                <a:latin typeface="Roboto Light" panose="02000000000000000000" pitchFamily="2" charset="0"/>
                <a:ea typeface="Roboto Light" panose="02000000000000000000" pitchFamily="2" charset="0"/>
              </a:rPr>
              <a:t>Renforcent la fonction barrière de la peau</a:t>
            </a:r>
          </a:p>
        </p:txBody>
      </p:sp>
      <p:sp>
        <p:nvSpPr>
          <p:cNvPr id="6" name="Rectangle 5">
            <a:extLst>
              <a:ext uri="{FF2B5EF4-FFF2-40B4-BE49-F238E27FC236}">
                <a16:creationId xmlns:a16="http://schemas.microsoft.com/office/drawing/2014/main" id="{21F26061-ADDE-AA62-BE04-9C4F7E17D59C}"/>
              </a:ext>
            </a:extLst>
          </p:cNvPr>
          <p:cNvSpPr/>
          <p:nvPr/>
        </p:nvSpPr>
        <p:spPr>
          <a:xfrm>
            <a:off x="5029200" y="2926643"/>
            <a:ext cx="6858000"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IMPERATA CYLINDRICA</a:t>
            </a:r>
          </a:p>
          <a:p>
            <a:pPr marL="88900" algn="just"/>
            <a:r>
              <a:rPr lang="fr-FR" sz="1600" dirty="0">
                <a:solidFill>
                  <a:srgbClr val="565655"/>
                </a:solidFill>
                <a:latin typeface="Roboto Light" panose="02000000000000000000" pitchFamily="2" charset="0"/>
                <a:ea typeface="Roboto Light" panose="02000000000000000000" pitchFamily="2" charset="0"/>
              </a:rPr>
              <a:t>Régule les transferts d’eau</a:t>
            </a:r>
          </a:p>
        </p:txBody>
      </p:sp>
      <p:sp>
        <p:nvSpPr>
          <p:cNvPr id="7" name="Rectangle 6">
            <a:extLst>
              <a:ext uri="{FF2B5EF4-FFF2-40B4-BE49-F238E27FC236}">
                <a16:creationId xmlns:a16="http://schemas.microsoft.com/office/drawing/2014/main" id="{621F9ABA-81F4-F1B2-069E-0D7986C40C09}"/>
              </a:ext>
            </a:extLst>
          </p:cNvPr>
          <p:cNvSpPr/>
          <p:nvPr/>
        </p:nvSpPr>
        <p:spPr>
          <a:xfrm>
            <a:off x="5029200" y="3841043"/>
            <a:ext cx="6858000"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l">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ACIDE HYALURONIQUE DE HAUT POIDS MOLECULAIRE</a:t>
            </a:r>
          </a:p>
          <a:p>
            <a:pPr marL="88900" algn="l"/>
            <a:r>
              <a:rPr lang="fr-FR" sz="1600" dirty="0">
                <a:solidFill>
                  <a:srgbClr val="565655"/>
                </a:solidFill>
                <a:latin typeface="Roboto Light" panose="02000000000000000000" pitchFamily="2" charset="0"/>
                <a:ea typeface="Roboto Light" panose="02000000000000000000" pitchFamily="2" charset="0"/>
              </a:rPr>
              <a:t>Maintient l’eau dans la peau</a:t>
            </a:r>
          </a:p>
        </p:txBody>
      </p:sp>
      <p:sp>
        <p:nvSpPr>
          <p:cNvPr id="9" name="Rectangle 8">
            <a:extLst>
              <a:ext uri="{FF2B5EF4-FFF2-40B4-BE49-F238E27FC236}">
                <a16:creationId xmlns:a16="http://schemas.microsoft.com/office/drawing/2014/main" id="{8D45D685-56F9-6415-0142-50DAAFDE1148}"/>
              </a:ext>
            </a:extLst>
          </p:cNvPr>
          <p:cNvSpPr/>
          <p:nvPr/>
        </p:nvSpPr>
        <p:spPr>
          <a:xfrm>
            <a:off x="5029200" y="6007808"/>
            <a:ext cx="6858000"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l">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ACIDE HYALURONIQUE DE BAS POIDS MOLECULAIRE</a:t>
            </a:r>
          </a:p>
          <a:p>
            <a:pPr marL="88900" algn="l"/>
            <a:r>
              <a:rPr lang="fr-FR" sz="1600" dirty="0">
                <a:solidFill>
                  <a:srgbClr val="565655"/>
                </a:solidFill>
                <a:latin typeface="Roboto Light" panose="02000000000000000000" pitchFamily="2" charset="0"/>
                <a:ea typeface="Roboto Light" panose="02000000000000000000" pitchFamily="2" charset="0"/>
              </a:rPr>
              <a:t>Reconstitue les réserves d’eau</a:t>
            </a:r>
          </a:p>
        </p:txBody>
      </p:sp>
      <p:sp>
        <p:nvSpPr>
          <p:cNvPr id="10" name="Rectangle 9">
            <a:extLst>
              <a:ext uri="{FF2B5EF4-FFF2-40B4-BE49-F238E27FC236}">
                <a16:creationId xmlns:a16="http://schemas.microsoft.com/office/drawing/2014/main" id="{851A2317-0F4D-FAC4-0989-1E08BC58D761}"/>
              </a:ext>
            </a:extLst>
          </p:cNvPr>
          <p:cNvSpPr/>
          <p:nvPr/>
        </p:nvSpPr>
        <p:spPr>
          <a:xfrm>
            <a:off x="5029200" y="5105400"/>
            <a:ext cx="6858000"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l">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VITAMINES A, C, E</a:t>
            </a:r>
          </a:p>
          <a:p>
            <a:pPr marL="88900" algn="l"/>
            <a:r>
              <a:rPr lang="fr-FR" sz="1600" dirty="0">
                <a:solidFill>
                  <a:srgbClr val="565655"/>
                </a:solidFill>
                <a:latin typeface="Roboto Light" panose="02000000000000000000" pitchFamily="2" charset="0"/>
                <a:ea typeface="Roboto Light" panose="02000000000000000000" pitchFamily="2" charset="0"/>
              </a:rPr>
              <a:t>Protègent les molécules qui fixent l’eau</a:t>
            </a:r>
          </a:p>
        </p:txBody>
      </p:sp>
      <p:cxnSp>
        <p:nvCxnSpPr>
          <p:cNvPr id="11" name="Connecteur droit avec flèche 10">
            <a:extLst>
              <a:ext uri="{FF2B5EF4-FFF2-40B4-BE49-F238E27FC236}">
                <a16:creationId xmlns:a16="http://schemas.microsoft.com/office/drawing/2014/main" id="{8B5FCBA0-CFFC-7E31-FDED-D91B1E747373}"/>
              </a:ext>
            </a:extLst>
          </p:cNvPr>
          <p:cNvCxnSpPr>
            <a:cxnSpLocks noChangeShapeType="1"/>
          </p:cNvCxnSpPr>
          <p:nvPr/>
        </p:nvCxnSpPr>
        <p:spPr bwMode="auto">
          <a:xfrm>
            <a:off x="4082116" y="2128344"/>
            <a:ext cx="718484"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Connecteur droit avec flèche 17">
            <a:extLst>
              <a:ext uri="{FF2B5EF4-FFF2-40B4-BE49-F238E27FC236}">
                <a16:creationId xmlns:a16="http://schemas.microsoft.com/office/drawing/2014/main" id="{FFF01B9B-0BA9-AFDD-567A-33CBF1117BA2}"/>
              </a:ext>
            </a:extLst>
          </p:cNvPr>
          <p:cNvCxnSpPr>
            <a:cxnSpLocks noChangeShapeType="1"/>
          </p:cNvCxnSpPr>
          <p:nvPr/>
        </p:nvCxnSpPr>
        <p:spPr bwMode="auto">
          <a:xfrm>
            <a:off x="4082116" y="3824479"/>
            <a:ext cx="718484"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9" name="Connecteur droit avec flèche 18">
            <a:extLst>
              <a:ext uri="{FF2B5EF4-FFF2-40B4-BE49-F238E27FC236}">
                <a16:creationId xmlns:a16="http://schemas.microsoft.com/office/drawing/2014/main" id="{37B58E25-3A85-156C-07F8-C5B17CBC3CC5}"/>
              </a:ext>
            </a:extLst>
          </p:cNvPr>
          <p:cNvCxnSpPr>
            <a:cxnSpLocks noChangeShapeType="1"/>
          </p:cNvCxnSpPr>
          <p:nvPr/>
        </p:nvCxnSpPr>
        <p:spPr bwMode="auto">
          <a:xfrm>
            <a:off x="4064110" y="5997037"/>
            <a:ext cx="718484"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ZoneTexte 20">
            <a:extLst>
              <a:ext uri="{FF2B5EF4-FFF2-40B4-BE49-F238E27FC236}">
                <a16:creationId xmlns:a16="http://schemas.microsoft.com/office/drawing/2014/main" id="{573E2531-087F-0FD4-6914-7B3043D55FEB}"/>
              </a:ext>
            </a:extLst>
          </p:cNvPr>
          <p:cNvSpPr txBox="1">
            <a:spLocks noChangeArrowheads="1"/>
          </p:cNvSpPr>
          <p:nvPr/>
        </p:nvSpPr>
        <p:spPr bwMode="auto">
          <a:xfrm>
            <a:off x="3810000" y="1769632"/>
            <a:ext cx="14639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r>
              <a:rPr lang="fr-FR" altLang="fr-FR" sz="1000" dirty="0">
                <a:latin typeface="Roboto Light" panose="02000000000000000000" pitchFamily="2" charset="0"/>
                <a:ea typeface="Roboto Light" panose="02000000000000000000" pitchFamily="2" charset="0"/>
              </a:rPr>
              <a:t>COUCHE CORNEE</a:t>
            </a:r>
          </a:p>
        </p:txBody>
      </p:sp>
      <p:sp>
        <p:nvSpPr>
          <p:cNvPr id="22" name="ZoneTexte 21">
            <a:extLst>
              <a:ext uri="{FF2B5EF4-FFF2-40B4-BE49-F238E27FC236}">
                <a16:creationId xmlns:a16="http://schemas.microsoft.com/office/drawing/2014/main" id="{135AC410-8441-B309-EB34-575DF39C1FA8}"/>
              </a:ext>
            </a:extLst>
          </p:cNvPr>
          <p:cNvSpPr txBox="1">
            <a:spLocks noChangeArrowheads="1"/>
          </p:cNvSpPr>
          <p:nvPr/>
        </p:nvSpPr>
        <p:spPr bwMode="auto">
          <a:xfrm>
            <a:off x="3995565" y="3440962"/>
            <a:ext cx="10336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r>
              <a:rPr lang="fr-FR" altLang="fr-FR" sz="1000" dirty="0">
                <a:latin typeface="Roboto Light" panose="02000000000000000000" pitchFamily="2" charset="0"/>
                <a:ea typeface="Roboto Light" panose="02000000000000000000" pitchFamily="2" charset="0"/>
              </a:rPr>
              <a:t>EPIDERME</a:t>
            </a:r>
          </a:p>
        </p:txBody>
      </p:sp>
      <p:sp>
        <p:nvSpPr>
          <p:cNvPr id="23" name="ZoneTexte 22">
            <a:extLst>
              <a:ext uri="{FF2B5EF4-FFF2-40B4-BE49-F238E27FC236}">
                <a16:creationId xmlns:a16="http://schemas.microsoft.com/office/drawing/2014/main" id="{C8E84689-7AEA-7353-254B-6AC10256AD72}"/>
              </a:ext>
            </a:extLst>
          </p:cNvPr>
          <p:cNvSpPr txBox="1">
            <a:spLocks noChangeArrowheads="1"/>
          </p:cNvSpPr>
          <p:nvPr/>
        </p:nvSpPr>
        <p:spPr bwMode="auto">
          <a:xfrm>
            <a:off x="4053784" y="5614808"/>
            <a:ext cx="10336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r>
              <a:rPr lang="fr-FR" altLang="fr-FR" sz="1000" dirty="0">
                <a:latin typeface="Roboto Light" panose="02000000000000000000" pitchFamily="2" charset="0"/>
                <a:ea typeface="Roboto Light" panose="02000000000000000000" pitchFamily="2" charset="0"/>
              </a:rPr>
              <a:t>DERME</a:t>
            </a:r>
          </a:p>
        </p:txBody>
      </p:sp>
      <p:pic>
        <p:nvPicPr>
          <p:cNvPr id="24" name="Image 23" descr="Une image contenant rose, Dessin d’enfant, violet, Lilas&#10;&#10;Description générée automatiquement">
            <a:extLst>
              <a:ext uri="{FF2B5EF4-FFF2-40B4-BE49-F238E27FC236}">
                <a16:creationId xmlns:a16="http://schemas.microsoft.com/office/drawing/2014/main" id="{0A758A01-D2C3-5541-0BF5-3CB828EAC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244" y="1267122"/>
            <a:ext cx="3327722" cy="5057478"/>
          </a:xfrm>
          <a:prstGeom prst="rect">
            <a:avLst/>
          </a:prstGeom>
        </p:spPr>
      </p:pic>
    </p:spTree>
    <p:extLst>
      <p:ext uri="{BB962C8B-B14F-4D97-AF65-F5344CB8AC3E}">
        <p14:creationId xmlns:p14="http://schemas.microsoft.com/office/powerpoint/2010/main" val="211454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ppt_x</p:attrName>
                                        </p:attrNameLst>
                                      </p:cBhvr>
                                      <p:tavLst>
                                        <p:tav tm="0">
                                          <p:val>
                                            <p:strVal val="#ppt_x"/>
                                          </p:val>
                                        </p:tav>
                                        <p:tav tm="100000">
                                          <p:val>
                                            <p:strVal val="#ppt_x"/>
                                          </p:val>
                                        </p:tav>
                                      </p:tavLst>
                                    </p:anim>
                                    <p:anim calcmode="lin" valueType="num">
                                      <p:cBhvr>
                                        <p:cTn id="6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C0BA8-0196-2AA2-9F8D-10B0EC3C162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3271BD3-8F89-7417-7AB4-57FCB15019B8}"/>
              </a:ext>
            </a:extLst>
          </p:cNvPr>
          <p:cNvSpPr txBox="1"/>
          <p:nvPr/>
        </p:nvSpPr>
        <p:spPr>
          <a:xfrm>
            <a:off x="2591454" y="1336306"/>
            <a:ext cx="7200039" cy="1655197"/>
          </a:xfrm>
          <a:prstGeom prst="rect">
            <a:avLst/>
          </a:prstGeom>
          <a:noFill/>
        </p:spPr>
        <p:txBody>
          <a:bodyPr wrap="square">
            <a:spAutoFit/>
          </a:bodyPr>
          <a:lstStyle/>
          <a:p>
            <a:r>
              <a:rPr lang="en-US" sz="1451" dirty="0" err="1">
                <a:latin typeface="Roboto Light" panose="02000000000000000000" pitchFamily="2" charset="0"/>
                <a:ea typeface="Roboto Light" panose="02000000000000000000" pitchFamily="2" charset="0"/>
              </a:rPr>
              <a:t>Molécule</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naturellement</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présente</a:t>
            </a:r>
            <a:r>
              <a:rPr lang="en-US" sz="1451" dirty="0">
                <a:latin typeface="Roboto Light" panose="02000000000000000000" pitchFamily="2" charset="0"/>
                <a:ea typeface="Roboto Light" panose="02000000000000000000" pitchFamily="2" charset="0"/>
              </a:rPr>
              <a:t> dans la </a:t>
            </a:r>
            <a:r>
              <a:rPr lang="en-US" sz="1451" dirty="0" err="1">
                <a:latin typeface="Roboto Light" panose="02000000000000000000" pitchFamily="2" charset="0"/>
                <a:ea typeface="Roboto Light" panose="02000000000000000000" pitchFamily="2" charset="0"/>
              </a:rPr>
              <a:t>peau</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essentielle</a:t>
            </a:r>
            <a:r>
              <a:rPr lang="en-US" sz="1451" dirty="0">
                <a:latin typeface="Roboto Light" panose="02000000000000000000" pitchFamily="2" charset="0"/>
                <a:ea typeface="Roboto Light" panose="02000000000000000000" pitchFamily="2" charset="0"/>
              </a:rPr>
              <a:t> à son </a:t>
            </a:r>
            <a:r>
              <a:rPr lang="en-US" sz="1451" dirty="0" err="1">
                <a:latin typeface="Roboto Light" panose="02000000000000000000" pitchFamily="2" charset="0"/>
                <a:ea typeface="Roboto Light" panose="02000000000000000000" pitchFamily="2" charset="0"/>
              </a:rPr>
              <a:t>hydratation</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sa</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souplesse</a:t>
            </a:r>
            <a:r>
              <a:rPr lang="en-US" sz="1451" dirty="0">
                <a:latin typeface="Roboto Light" panose="02000000000000000000" pitchFamily="2" charset="0"/>
                <a:ea typeface="Roboto Light" panose="02000000000000000000" pitchFamily="2" charset="0"/>
              </a:rPr>
              <a:t> et </a:t>
            </a:r>
            <a:r>
              <a:rPr lang="en-US" sz="1451" dirty="0" err="1">
                <a:latin typeface="Roboto Light" panose="02000000000000000000" pitchFamily="2" charset="0"/>
                <a:ea typeface="Roboto Light" panose="02000000000000000000" pitchFamily="2" charset="0"/>
              </a:rPr>
              <a:t>sa</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fermeté</a:t>
            </a:r>
            <a:r>
              <a:rPr lang="en-US" sz="1451" dirty="0">
                <a:latin typeface="Roboto Light" panose="02000000000000000000" pitchFamily="2" charset="0"/>
                <a:ea typeface="Roboto Light" panose="02000000000000000000" pitchFamily="2" charset="0"/>
              </a:rPr>
              <a:t>.</a:t>
            </a:r>
          </a:p>
          <a:p>
            <a:endParaRPr lang="en-US" sz="1451" dirty="0">
              <a:latin typeface="Roboto Light" panose="02000000000000000000" pitchFamily="2" charset="0"/>
              <a:ea typeface="Roboto Light" panose="02000000000000000000" pitchFamily="2" charset="0"/>
            </a:endParaRPr>
          </a:p>
          <a:p>
            <a:r>
              <a:rPr lang="en-US" sz="1451" dirty="0" err="1">
                <a:latin typeface="Roboto Light" panose="02000000000000000000" pitchFamily="2" charset="0"/>
                <a:ea typeface="Roboto Light" panose="02000000000000000000" pitchFamily="2" charset="0"/>
              </a:rPr>
              <a:t>Imaginez</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une</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éponge</a:t>
            </a:r>
            <a:r>
              <a:rPr lang="en-US" sz="1451" dirty="0">
                <a:latin typeface="Roboto Light" panose="02000000000000000000" pitchFamily="2" charset="0"/>
                <a:ea typeface="Roboto Light" panose="02000000000000000000" pitchFamily="2" charset="0"/>
              </a:rPr>
              <a:t> :</a:t>
            </a:r>
          </a:p>
          <a:p>
            <a:br>
              <a:rPr lang="en-US" sz="1451" dirty="0">
                <a:latin typeface="Roboto Light" panose="02000000000000000000" pitchFamily="2" charset="0"/>
                <a:ea typeface="Roboto Light" panose="02000000000000000000" pitchFamily="2" charset="0"/>
              </a:rPr>
            </a:br>
            <a:r>
              <a:rPr lang="en-US" sz="1451" dirty="0">
                <a:latin typeface="Roboto Light" panose="02000000000000000000" pitchFamily="2" charset="0"/>
                <a:ea typeface="Roboto Light" panose="02000000000000000000" pitchFamily="2" charset="0"/>
              </a:rPr>
              <a:t>Comme </a:t>
            </a:r>
            <a:r>
              <a:rPr lang="en-US" sz="1451" dirty="0" err="1">
                <a:latin typeface="Roboto Light" panose="02000000000000000000" pitchFamily="2" charset="0"/>
                <a:ea typeface="Roboto Light" panose="02000000000000000000" pitchFamily="2" charset="0"/>
              </a:rPr>
              <a:t>elle</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l’acide</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hyaluronique</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retient</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l’eau</a:t>
            </a:r>
            <a:r>
              <a:rPr lang="en-US" sz="1451" dirty="0">
                <a:latin typeface="Roboto Light" panose="02000000000000000000" pitchFamily="2" charset="0"/>
                <a:ea typeface="Roboto Light" panose="02000000000000000000" pitchFamily="2" charset="0"/>
              </a:rPr>
              <a:t> dans les </a:t>
            </a:r>
            <a:r>
              <a:rPr lang="en-US" sz="1451" dirty="0" err="1">
                <a:latin typeface="Roboto Light" panose="02000000000000000000" pitchFamily="2" charset="0"/>
                <a:ea typeface="Roboto Light" panose="02000000000000000000" pitchFamily="2" charset="0"/>
              </a:rPr>
              <a:t>tissus</a:t>
            </a:r>
            <a:r>
              <a:rPr lang="en-US" sz="1451" dirty="0">
                <a:latin typeface="Roboto Light" panose="02000000000000000000" pitchFamily="2" charset="0"/>
                <a:ea typeface="Roboto Light" panose="02000000000000000000" pitchFamily="2" charset="0"/>
              </a:rPr>
              <a:t>. </a:t>
            </a:r>
            <a:br>
              <a:rPr lang="en-US" sz="1451" dirty="0">
                <a:latin typeface="Roboto Light" panose="02000000000000000000" pitchFamily="2" charset="0"/>
                <a:ea typeface="Roboto Light" panose="02000000000000000000" pitchFamily="2" charset="0"/>
              </a:rPr>
            </a:br>
            <a:r>
              <a:rPr lang="en-US" sz="1451" dirty="0">
                <a:latin typeface="Roboto Light" panose="02000000000000000000" pitchFamily="2" charset="0"/>
                <a:ea typeface="Roboto Light" panose="02000000000000000000" pitchFamily="2" charset="0"/>
              </a:rPr>
              <a:t>1 gramme </a:t>
            </a:r>
            <a:r>
              <a:rPr lang="en-US" sz="1451" dirty="0" err="1">
                <a:latin typeface="Roboto Light" panose="02000000000000000000" pitchFamily="2" charset="0"/>
                <a:ea typeface="Roboto Light" panose="02000000000000000000" pitchFamily="2" charset="0"/>
              </a:rPr>
              <a:t>peut</a:t>
            </a:r>
            <a:r>
              <a:rPr lang="en-US" sz="1451" dirty="0">
                <a:latin typeface="Roboto Light" panose="02000000000000000000" pitchFamily="2" charset="0"/>
                <a:ea typeface="Roboto Light" panose="02000000000000000000" pitchFamily="2" charset="0"/>
              </a:rPr>
              <a:t> stocker </a:t>
            </a:r>
            <a:r>
              <a:rPr lang="en-US" sz="1451" dirty="0" err="1">
                <a:latin typeface="Roboto Light" panose="02000000000000000000" pitchFamily="2" charset="0"/>
                <a:ea typeface="Roboto Light" panose="02000000000000000000" pitchFamily="2" charset="0"/>
              </a:rPr>
              <a:t>jusqu’à</a:t>
            </a:r>
            <a:r>
              <a:rPr lang="en-US" sz="1451" dirty="0">
                <a:latin typeface="Roboto Light" panose="02000000000000000000" pitchFamily="2" charset="0"/>
                <a:ea typeface="Roboto Light" panose="02000000000000000000" pitchFamily="2" charset="0"/>
              </a:rPr>
              <a:t> 1 </a:t>
            </a:r>
            <a:r>
              <a:rPr lang="en-US" sz="1451" dirty="0" err="1">
                <a:latin typeface="Roboto Light" panose="02000000000000000000" pitchFamily="2" charset="0"/>
                <a:ea typeface="Roboto Light" panose="02000000000000000000" pitchFamily="2" charset="0"/>
              </a:rPr>
              <a:t>litre</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d’eau</a:t>
            </a:r>
            <a:r>
              <a:rPr lang="en-US" sz="1451" dirty="0">
                <a:latin typeface="Roboto Light" panose="02000000000000000000" pitchFamily="2" charset="0"/>
                <a:ea typeface="Roboto Light" panose="02000000000000000000" pitchFamily="2" charset="0"/>
              </a:rPr>
              <a:t> — un </a:t>
            </a:r>
            <a:r>
              <a:rPr lang="en-US" sz="1451" dirty="0" err="1">
                <a:latin typeface="Roboto Light" panose="02000000000000000000" pitchFamily="2" charset="0"/>
                <a:ea typeface="Roboto Light" panose="02000000000000000000" pitchFamily="2" charset="0"/>
              </a:rPr>
              <a:t>véritable</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réservoir</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d’hydratation</a:t>
            </a:r>
            <a:r>
              <a:rPr lang="en-US" sz="1451" dirty="0">
                <a:latin typeface="Roboto Light" panose="02000000000000000000" pitchFamily="2" charset="0"/>
                <a:ea typeface="Roboto Light" panose="02000000000000000000" pitchFamily="2" charset="0"/>
              </a:rPr>
              <a:t>.</a:t>
            </a:r>
          </a:p>
        </p:txBody>
      </p:sp>
      <p:pic>
        <p:nvPicPr>
          <p:cNvPr id="1028" name="Picture 4">
            <a:extLst>
              <a:ext uri="{FF2B5EF4-FFF2-40B4-BE49-F238E27FC236}">
                <a16:creationId xmlns:a16="http://schemas.microsoft.com/office/drawing/2014/main" id="{39F2E72D-AD09-BA36-7110-6BD86983155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120"/>
          <a:stretch/>
        </p:blipFill>
        <p:spPr bwMode="auto">
          <a:xfrm>
            <a:off x="4459746" y="4170317"/>
            <a:ext cx="3272507" cy="19442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113669F-038C-FCC4-C78B-B04B3A116C5C}"/>
              </a:ext>
            </a:extLst>
          </p:cNvPr>
          <p:cNvSpPr txBox="1"/>
          <p:nvPr/>
        </p:nvSpPr>
        <p:spPr>
          <a:xfrm>
            <a:off x="2591453" y="2854931"/>
            <a:ext cx="7200039" cy="1208664"/>
          </a:xfrm>
          <a:prstGeom prst="rect">
            <a:avLst/>
          </a:prstGeom>
          <a:noFill/>
        </p:spPr>
        <p:txBody>
          <a:bodyPr wrap="square">
            <a:spAutoFit/>
          </a:bodyPr>
          <a:lstStyle/>
          <a:p>
            <a:endParaRPr lang="en-US" sz="1451" dirty="0">
              <a:latin typeface="Roboto Light" panose="02000000000000000000" pitchFamily="2" charset="0"/>
              <a:ea typeface="Roboto Light" panose="02000000000000000000" pitchFamily="2" charset="0"/>
            </a:endParaRPr>
          </a:p>
          <a:p>
            <a:r>
              <a:rPr lang="en-US" sz="1451" u="sng" dirty="0">
                <a:latin typeface="Roboto Light" panose="02000000000000000000" pitchFamily="2" charset="0"/>
                <a:ea typeface="Roboto Light" panose="02000000000000000000" pitchFamily="2" charset="0"/>
              </a:rPr>
              <a:t>Il </a:t>
            </a:r>
            <a:r>
              <a:rPr lang="en-US" sz="1451" u="sng" dirty="0" err="1">
                <a:latin typeface="Roboto Light" panose="02000000000000000000" pitchFamily="2" charset="0"/>
                <a:ea typeface="Roboto Light" panose="02000000000000000000" pitchFamily="2" charset="0"/>
              </a:rPr>
              <a:t>existe</a:t>
            </a:r>
            <a:r>
              <a:rPr lang="en-US" sz="1451" u="sng" dirty="0">
                <a:latin typeface="Roboto Light" panose="02000000000000000000" pitchFamily="2" charset="0"/>
                <a:ea typeface="Roboto Light" panose="02000000000000000000" pitchFamily="2" charset="0"/>
              </a:rPr>
              <a:t> </a:t>
            </a:r>
            <a:r>
              <a:rPr lang="en-US" sz="1451" u="sng" dirty="0" err="1">
                <a:latin typeface="Roboto Light" panose="02000000000000000000" pitchFamily="2" charset="0"/>
                <a:ea typeface="Roboto Light" panose="02000000000000000000" pitchFamily="2" charset="0"/>
              </a:rPr>
              <a:t>différents</a:t>
            </a:r>
            <a:r>
              <a:rPr lang="en-US" sz="1451" u="sng" dirty="0">
                <a:latin typeface="Roboto Light" panose="02000000000000000000" pitchFamily="2" charset="0"/>
                <a:ea typeface="Roboto Light" panose="02000000000000000000" pitchFamily="2" charset="0"/>
              </a:rPr>
              <a:t> </a:t>
            </a:r>
            <a:r>
              <a:rPr lang="en-US" sz="1451" u="sng" dirty="0" err="1">
                <a:latin typeface="Roboto Light" panose="02000000000000000000" pitchFamily="2" charset="0"/>
                <a:ea typeface="Roboto Light" panose="02000000000000000000" pitchFamily="2" charset="0"/>
              </a:rPr>
              <a:t>poids</a:t>
            </a:r>
            <a:r>
              <a:rPr lang="en-US" sz="1451" u="sng" dirty="0">
                <a:latin typeface="Roboto Light" panose="02000000000000000000" pitchFamily="2" charset="0"/>
                <a:ea typeface="Roboto Light" panose="02000000000000000000" pitchFamily="2" charset="0"/>
              </a:rPr>
              <a:t> </a:t>
            </a:r>
            <a:r>
              <a:rPr lang="en-US" sz="1451" u="sng" dirty="0" err="1">
                <a:latin typeface="Roboto Light" panose="02000000000000000000" pitchFamily="2" charset="0"/>
                <a:ea typeface="Roboto Light" panose="02000000000000000000" pitchFamily="2" charset="0"/>
              </a:rPr>
              <a:t>moléculaires</a:t>
            </a:r>
            <a:r>
              <a:rPr lang="en-US" sz="1451" u="sng" dirty="0">
                <a:latin typeface="Roboto Light" panose="02000000000000000000" pitchFamily="2" charset="0"/>
                <a:ea typeface="Roboto Light" panose="02000000000000000000" pitchFamily="2" charset="0"/>
              </a:rPr>
              <a:t> :</a:t>
            </a:r>
          </a:p>
          <a:p>
            <a:endParaRPr lang="en-US" sz="1451" dirty="0">
              <a:latin typeface="Roboto Light" panose="02000000000000000000" pitchFamily="2" charset="0"/>
              <a:ea typeface="Roboto Light" panose="02000000000000000000" pitchFamily="2" charset="0"/>
            </a:endParaRPr>
          </a:p>
          <a:p>
            <a:pPr>
              <a:buFont typeface="Arial" panose="020B0604020202020204" pitchFamily="34" charset="0"/>
              <a:buChar char="•"/>
            </a:pPr>
            <a:r>
              <a:rPr lang="en-US" sz="1451" dirty="0">
                <a:latin typeface="Roboto Light" panose="02000000000000000000" pitchFamily="2" charset="0"/>
                <a:ea typeface="Roboto Light" panose="02000000000000000000" pitchFamily="2" charset="0"/>
              </a:rPr>
              <a:t> </a:t>
            </a:r>
            <a:r>
              <a:rPr lang="en-US" sz="1451" b="1" dirty="0">
                <a:latin typeface="Roboto Light" panose="02000000000000000000" pitchFamily="2" charset="0"/>
                <a:ea typeface="Roboto Light" panose="02000000000000000000" pitchFamily="2" charset="0"/>
              </a:rPr>
              <a:t>Haut </a:t>
            </a:r>
            <a:r>
              <a:rPr lang="en-US" sz="1451" b="1" dirty="0" err="1">
                <a:latin typeface="Roboto Light" panose="02000000000000000000" pitchFamily="2" charset="0"/>
                <a:ea typeface="Roboto Light" panose="02000000000000000000" pitchFamily="2" charset="0"/>
              </a:rPr>
              <a:t>poids</a:t>
            </a:r>
            <a:r>
              <a:rPr lang="en-US" sz="1451" b="1" dirty="0">
                <a:latin typeface="Roboto Light" panose="02000000000000000000" pitchFamily="2" charset="0"/>
                <a:ea typeface="Roboto Light" panose="02000000000000000000" pitchFamily="2" charset="0"/>
              </a:rPr>
              <a:t> </a:t>
            </a:r>
            <a:r>
              <a:rPr lang="en-US" sz="1451" b="1" dirty="0" err="1">
                <a:latin typeface="Roboto Light" panose="02000000000000000000" pitchFamily="2" charset="0"/>
                <a:ea typeface="Roboto Light" panose="02000000000000000000" pitchFamily="2" charset="0"/>
              </a:rPr>
              <a:t>moléculaire</a:t>
            </a:r>
            <a:r>
              <a:rPr lang="en-US" sz="1451" b="1" dirty="0">
                <a:latin typeface="Roboto Light" panose="02000000000000000000" pitchFamily="2" charset="0"/>
                <a:ea typeface="Roboto Light" panose="02000000000000000000" pitchFamily="2" charset="0"/>
              </a:rPr>
              <a:t> </a:t>
            </a:r>
            <a:r>
              <a:rPr lang="en-US" sz="1451" dirty="0">
                <a:latin typeface="Roboto Light" panose="02000000000000000000" pitchFamily="2" charset="0"/>
                <a:ea typeface="Roboto Light" panose="02000000000000000000" pitchFamily="2" charset="0"/>
              </a:rPr>
              <a:t>: agit </a:t>
            </a:r>
            <a:r>
              <a:rPr lang="en-US" sz="1451" dirty="0" err="1">
                <a:latin typeface="Roboto Light" panose="02000000000000000000" pitchFamily="2" charset="0"/>
                <a:ea typeface="Roboto Light" panose="02000000000000000000" pitchFamily="2" charset="0"/>
              </a:rPr>
              <a:t>en</a:t>
            </a:r>
            <a:r>
              <a:rPr lang="en-US" sz="1451" dirty="0">
                <a:latin typeface="Roboto Light" panose="02000000000000000000" pitchFamily="2" charset="0"/>
                <a:ea typeface="Roboto Light" panose="02000000000000000000" pitchFamily="2" charset="0"/>
              </a:rPr>
              <a:t> surface, </a:t>
            </a:r>
            <a:r>
              <a:rPr lang="en-US" sz="1451" dirty="0" err="1">
                <a:latin typeface="Roboto Light" panose="02000000000000000000" pitchFamily="2" charset="0"/>
                <a:ea typeface="Roboto Light" panose="02000000000000000000" pitchFamily="2" charset="0"/>
              </a:rPr>
              <a:t>effet</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lissant</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immédiat</a:t>
            </a:r>
            <a:r>
              <a:rPr lang="en-US" sz="1451" dirty="0">
                <a:latin typeface="Roboto Light" panose="02000000000000000000" pitchFamily="2" charset="0"/>
                <a:ea typeface="Roboto Light" panose="02000000000000000000" pitchFamily="2" charset="0"/>
              </a:rPr>
              <a:t>.</a:t>
            </a:r>
          </a:p>
          <a:p>
            <a:pPr>
              <a:buFont typeface="Arial" panose="020B0604020202020204" pitchFamily="34" charset="0"/>
              <a:buChar char="•"/>
            </a:pPr>
            <a:r>
              <a:rPr lang="en-US" sz="1451" b="1" dirty="0">
                <a:latin typeface="Roboto Light" panose="02000000000000000000" pitchFamily="2" charset="0"/>
                <a:ea typeface="Roboto Light" panose="02000000000000000000" pitchFamily="2" charset="0"/>
              </a:rPr>
              <a:t> Bas </a:t>
            </a:r>
            <a:r>
              <a:rPr lang="en-US" sz="1451" b="1" dirty="0" err="1">
                <a:latin typeface="Roboto Light" panose="02000000000000000000" pitchFamily="2" charset="0"/>
                <a:ea typeface="Roboto Light" panose="02000000000000000000" pitchFamily="2" charset="0"/>
              </a:rPr>
              <a:t>poids</a:t>
            </a:r>
            <a:r>
              <a:rPr lang="en-US" sz="1451" b="1" dirty="0">
                <a:latin typeface="Roboto Light" panose="02000000000000000000" pitchFamily="2" charset="0"/>
                <a:ea typeface="Roboto Light" panose="02000000000000000000" pitchFamily="2" charset="0"/>
              </a:rPr>
              <a:t> </a:t>
            </a:r>
            <a:r>
              <a:rPr lang="en-US" sz="1451" b="1" dirty="0" err="1">
                <a:latin typeface="Roboto Light" panose="02000000000000000000" pitchFamily="2" charset="0"/>
                <a:ea typeface="Roboto Light" panose="02000000000000000000" pitchFamily="2" charset="0"/>
              </a:rPr>
              <a:t>moléculaire</a:t>
            </a:r>
            <a:r>
              <a:rPr lang="en-US" sz="1451" b="1" dirty="0">
                <a:latin typeface="Roboto Light" panose="02000000000000000000" pitchFamily="2" charset="0"/>
                <a:ea typeface="Roboto Light" panose="02000000000000000000" pitchFamily="2" charset="0"/>
              </a:rPr>
              <a:t> </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pénètre</a:t>
            </a:r>
            <a:r>
              <a:rPr lang="en-US" sz="1451" dirty="0">
                <a:latin typeface="Roboto Light" panose="02000000000000000000" pitchFamily="2" charset="0"/>
                <a:ea typeface="Roboto Light" panose="02000000000000000000" pitchFamily="2" charset="0"/>
              </a:rPr>
              <a:t> plus </a:t>
            </a:r>
            <a:r>
              <a:rPr lang="en-US" sz="1451" dirty="0" err="1">
                <a:latin typeface="Roboto Light" panose="02000000000000000000" pitchFamily="2" charset="0"/>
                <a:ea typeface="Roboto Light" panose="02000000000000000000" pitchFamily="2" charset="0"/>
              </a:rPr>
              <a:t>profondément</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stimule</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l’hydratation</a:t>
            </a:r>
            <a:r>
              <a:rPr lang="en-US" sz="1451" dirty="0">
                <a:latin typeface="Roboto Light" panose="02000000000000000000" pitchFamily="2" charset="0"/>
                <a:ea typeface="Roboto Light" panose="02000000000000000000" pitchFamily="2" charset="0"/>
              </a:rPr>
              <a:t> de </a:t>
            </a:r>
            <a:r>
              <a:rPr lang="en-US" sz="1451" dirty="0" err="1">
                <a:latin typeface="Roboto Light" panose="02000000000000000000" pitchFamily="2" charset="0"/>
                <a:ea typeface="Roboto Light" panose="02000000000000000000" pitchFamily="2" charset="0"/>
              </a:rPr>
              <a:t>l’intérieur</a:t>
            </a:r>
            <a:r>
              <a:rPr lang="en-US" sz="1451" dirty="0">
                <a:latin typeface="Roboto Light" panose="02000000000000000000" pitchFamily="2" charset="0"/>
                <a:ea typeface="Roboto Light" panose="02000000000000000000" pitchFamily="2" charset="0"/>
              </a:rPr>
              <a:t>.</a:t>
            </a:r>
          </a:p>
        </p:txBody>
      </p:sp>
      <p:sp>
        <p:nvSpPr>
          <p:cNvPr id="12" name="TextBox 11">
            <a:extLst>
              <a:ext uri="{FF2B5EF4-FFF2-40B4-BE49-F238E27FC236}">
                <a16:creationId xmlns:a16="http://schemas.microsoft.com/office/drawing/2014/main" id="{89D716D6-06F7-EB2D-B797-E03244AC929F}"/>
              </a:ext>
            </a:extLst>
          </p:cNvPr>
          <p:cNvSpPr txBox="1"/>
          <p:nvPr/>
        </p:nvSpPr>
        <p:spPr>
          <a:xfrm>
            <a:off x="13648" y="6164045"/>
            <a:ext cx="12192000" cy="538865"/>
          </a:xfrm>
          <a:prstGeom prst="rect">
            <a:avLst/>
          </a:prstGeom>
          <a:noFill/>
        </p:spPr>
        <p:txBody>
          <a:bodyPr wrap="square">
            <a:spAutoFit/>
          </a:bodyPr>
          <a:lstStyle/>
          <a:p>
            <a:pPr algn="ctr"/>
            <a:r>
              <a:rPr lang="en-US" sz="1451" dirty="0">
                <a:latin typeface="Roboto Light" panose="02000000000000000000" pitchFamily="2" charset="0"/>
                <a:ea typeface="Roboto Light" panose="02000000000000000000" pitchFamily="2" charset="0"/>
              </a:rPr>
              <a:t>Avec </a:t>
            </a:r>
            <a:r>
              <a:rPr lang="en-US" sz="1451" dirty="0" err="1">
                <a:latin typeface="Roboto Light" panose="02000000000000000000" pitchFamily="2" charset="0"/>
                <a:ea typeface="Roboto Light" panose="02000000000000000000" pitchFamily="2" charset="0"/>
              </a:rPr>
              <a:t>l’âge</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ou</a:t>
            </a:r>
            <a:r>
              <a:rPr lang="en-US" sz="1451" dirty="0">
                <a:latin typeface="Roboto Light" panose="02000000000000000000" pitchFamily="2" charset="0"/>
                <a:ea typeface="Roboto Light" panose="02000000000000000000" pitchFamily="2" charset="0"/>
              </a:rPr>
              <a:t> les </a:t>
            </a:r>
            <a:r>
              <a:rPr lang="en-US" sz="1451" dirty="0" err="1">
                <a:latin typeface="Roboto Light" panose="02000000000000000000" pitchFamily="2" charset="0"/>
                <a:ea typeface="Roboto Light" panose="02000000000000000000" pitchFamily="2" charset="0"/>
              </a:rPr>
              <a:t>agressions</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extérieures</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nos</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réserves</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s’épuisent</a:t>
            </a:r>
            <a:r>
              <a:rPr lang="en-US" sz="1451" dirty="0">
                <a:latin typeface="Roboto Light" panose="02000000000000000000" pitchFamily="2" charset="0"/>
                <a:ea typeface="Roboto Light" panose="02000000000000000000" pitchFamily="2" charset="0"/>
              </a:rPr>
              <a:t>. </a:t>
            </a:r>
          </a:p>
          <a:p>
            <a:pPr algn="ctr"/>
            <a:r>
              <a:rPr lang="en-US" sz="1451" dirty="0" err="1">
                <a:latin typeface="Roboto Light" panose="02000000000000000000" pitchFamily="2" charset="0"/>
                <a:ea typeface="Roboto Light" panose="02000000000000000000" pitchFamily="2" charset="0"/>
              </a:rPr>
              <a:t>L’apport</a:t>
            </a:r>
            <a:r>
              <a:rPr lang="en-US" sz="1451" dirty="0">
                <a:latin typeface="Roboto Light" panose="02000000000000000000" pitchFamily="2" charset="0"/>
                <a:ea typeface="Roboto Light" panose="02000000000000000000" pitchFamily="2" charset="0"/>
              </a:rPr>
              <a:t> externe </a:t>
            </a:r>
            <a:r>
              <a:rPr lang="en-US" sz="1451" dirty="0" err="1">
                <a:latin typeface="Roboto Light" panose="02000000000000000000" pitchFamily="2" charset="0"/>
                <a:ea typeface="Roboto Light" panose="02000000000000000000" pitchFamily="2" charset="0"/>
              </a:rPr>
              <a:t>devient</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essentiel</a:t>
            </a:r>
            <a:r>
              <a:rPr lang="en-US" sz="1451" dirty="0">
                <a:latin typeface="Roboto Light" panose="02000000000000000000" pitchFamily="2" charset="0"/>
                <a:ea typeface="Roboto Light" panose="02000000000000000000" pitchFamily="2" charset="0"/>
              </a:rPr>
              <a:t> pour </a:t>
            </a:r>
            <a:r>
              <a:rPr lang="en-US" sz="1451" dirty="0" err="1">
                <a:latin typeface="Roboto Light" panose="02000000000000000000" pitchFamily="2" charset="0"/>
                <a:ea typeface="Roboto Light" panose="02000000000000000000" pitchFamily="2" charset="0"/>
              </a:rPr>
              <a:t>garder</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une</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peau</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rebondie</a:t>
            </a:r>
            <a:r>
              <a:rPr lang="en-US" sz="1451" dirty="0">
                <a:latin typeface="Roboto Light" panose="02000000000000000000" pitchFamily="2" charset="0"/>
                <a:ea typeface="Roboto Light" panose="02000000000000000000" pitchFamily="2" charset="0"/>
              </a:rPr>
              <a:t>, </a:t>
            </a:r>
            <a:r>
              <a:rPr lang="en-US" sz="1451" dirty="0" err="1">
                <a:latin typeface="Roboto Light" panose="02000000000000000000" pitchFamily="2" charset="0"/>
                <a:ea typeface="Roboto Light" panose="02000000000000000000" pitchFamily="2" charset="0"/>
              </a:rPr>
              <a:t>confortable</a:t>
            </a:r>
            <a:r>
              <a:rPr lang="en-US" sz="1451" dirty="0">
                <a:latin typeface="Roboto Light" panose="02000000000000000000" pitchFamily="2" charset="0"/>
                <a:ea typeface="Roboto Light" panose="02000000000000000000" pitchFamily="2" charset="0"/>
              </a:rPr>
              <a:t> et </a:t>
            </a:r>
            <a:r>
              <a:rPr lang="en-US" sz="1451" dirty="0" err="1">
                <a:latin typeface="Roboto Light" panose="02000000000000000000" pitchFamily="2" charset="0"/>
                <a:ea typeface="Roboto Light" panose="02000000000000000000" pitchFamily="2" charset="0"/>
              </a:rPr>
              <a:t>lumineuse</a:t>
            </a:r>
            <a:r>
              <a:rPr lang="en-US" sz="1451" dirty="0">
                <a:latin typeface="Roboto Light" panose="02000000000000000000" pitchFamily="2" charset="0"/>
                <a:ea typeface="Roboto Light" panose="02000000000000000000" pitchFamily="2" charset="0"/>
              </a:rPr>
              <a:t>.</a:t>
            </a:r>
            <a:endParaRPr lang="en-US" sz="1451" dirty="0"/>
          </a:p>
        </p:txBody>
      </p:sp>
      <p:sp>
        <p:nvSpPr>
          <p:cNvPr id="6" name="ZoneTexte 5">
            <a:extLst>
              <a:ext uri="{FF2B5EF4-FFF2-40B4-BE49-F238E27FC236}">
                <a16:creationId xmlns:a16="http://schemas.microsoft.com/office/drawing/2014/main" id="{CD370BD5-EDB8-B4DF-CF7E-088F79599D50}"/>
              </a:ext>
            </a:extLst>
          </p:cNvPr>
          <p:cNvSpPr txBox="1"/>
          <p:nvPr/>
        </p:nvSpPr>
        <p:spPr>
          <a:xfrm>
            <a:off x="2788023" y="351245"/>
            <a:ext cx="6615953"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3E3E3E"/>
                </a:solidFill>
                <a:effectLst/>
                <a:uLnTx/>
                <a:uFillTx/>
                <a:latin typeface="KyivType Sans2" pitchFamily="2" charset="77"/>
              </a:rPr>
              <a:t>Zoom sur l’ACIDE HYALURONIQUE</a:t>
            </a:r>
          </a:p>
        </p:txBody>
      </p:sp>
      <p:pic>
        <p:nvPicPr>
          <p:cNvPr id="9" name="Picture 4">
            <a:extLst>
              <a:ext uri="{FF2B5EF4-FFF2-40B4-BE49-F238E27FC236}">
                <a16:creationId xmlns:a16="http://schemas.microsoft.com/office/drawing/2014/main" id="{D9BF47AE-0EA1-067E-2303-5AD39456F04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78543" y="4751221"/>
            <a:ext cx="1944273" cy="194427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e 1">
            <a:extLst>
              <a:ext uri="{FF2B5EF4-FFF2-40B4-BE49-F238E27FC236}">
                <a16:creationId xmlns:a16="http://schemas.microsoft.com/office/drawing/2014/main" id="{C8E0EEDC-7100-6007-B4F3-8C78583C01F8}"/>
              </a:ext>
            </a:extLst>
          </p:cNvPr>
          <p:cNvGrpSpPr/>
          <p:nvPr/>
        </p:nvGrpSpPr>
        <p:grpSpPr>
          <a:xfrm rot="10220342">
            <a:off x="-581537" y="-878496"/>
            <a:ext cx="4423661" cy="7739998"/>
            <a:chOff x="-2778931" y="68453"/>
            <a:chExt cx="4423661" cy="7739998"/>
          </a:xfrm>
          <a:blipFill>
            <a:blip r:embed="rId6"/>
            <a:stretch>
              <a:fillRect/>
            </a:stretch>
          </a:blipFill>
        </p:grpSpPr>
        <p:grpSp>
          <p:nvGrpSpPr>
            <p:cNvPr id="4" name="Groupe 3">
              <a:extLst>
                <a:ext uri="{FF2B5EF4-FFF2-40B4-BE49-F238E27FC236}">
                  <a16:creationId xmlns:a16="http://schemas.microsoft.com/office/drawing/2014/main" id="{81F613F3-1659-892D-49F2-B6C8A0E1BC3B}"/>
                </a:ext>
              </a:extLst>
            </p:cNvPr>
            <p:cNvGrpSpPr>
              <a:grpSpLocks/>
            </p:cNvGrpSpPr>
            <p:nvPr/>
          </p:nvGrpSpPr>
          <p:grpSpPr>
            <a:xfrm>
              <a:off x="-1831429" y="68453"/>
              <a:ext cx="3476159" cy="7739998"/>
              <a:chOff x="-806901" y="-2258146"/>
              <a:chExt cx="5686874" cy="12662364"/>
            </a:xfrm>
            <a:grpFill/>
          </p:grpSpPr>
          <p:grpSp>
            <p:nvGrpSpPr>
              <p:cNvPr id="7" name="Groupe 6">
                <a:extLst>
                  <a:ext uri="{FF2B5EF4-FFF2-40B4-BE49-F238E27FC236}">
                    <a16:creationId xmlns:a16="http://schemas.microsoft.com/office/drawing/2014/main" id="{B60391F6-E614-C2B9-F551-1677B4842419}"/>
                  </a:ext>
                </a:extLst>
              </p:cNvPr>
              <p:cNvGrpSpPr/>
              <p:nvPr/>
            </p:nvGrpSpPr>
            <p:grpSpPr>
              <a:xfrm>
                <a:off x="-806901" y="-2258146"/>
                <a:ext cx="5686874" cy="12662364"/>
                <a:chOff x="279104" y="-2295776"/>
                <a:chExt cx="5686874" cy="12662364"/>
              </a:xfrm>
              <a:grpFill/>
            </p:grpSpPr>
            <p:sp>
              <p:nvSpPr>
                <p:cNvPr id="11" name="Rectangle 10">
                  <a:extLst>
                    <a:ext uri="{FF2B5EF4-FFF2-40B4-BE49-F238E27FC236}">
                      <a16:creationId xmlns:a16="http://schemas.microsoft.com/office/drawing/2014/main" id="{DF359A3F-6577-C1E0-A9AF-7D2C0911C65A}"/>
                    </a:ext>
                  </a:extLst>
                </p:cNvPr>
                <p:cNvSpPr>
                  <a:spLocks noChangeAspect="1"/>
                </p:cNvSpPr>
                <p:nvPr/>
              </p:nvSpPr>
              <p:spPr>
                <a:xfrm rot="18900976">
                  <a:off x="750570" y="1631171"/>
                  <a:ext cx="2695795" cy="269579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5B136C32-5E68-0D40-DB6F-FAA8709A9BF8}"/>
                    </a:ext>
                  </a:extLst>
                </p:cNvPr>
                <p:cNvSpPr>
                  <a:spLocks noChangeAspect="1"/>
                </p:cNvSpPr>
                <p:nvPr/>
              </p:nvSpPr>
              <p:spPr>
                <a:xfrm rot="18900976">
                  <a:off x="2780234" y="3678764"/>
                  <a:ext cx="2695795" cy="269579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8E1C32-179C-BE49-B575-73C1849F5036}"/>
                    </a:ext>
                  </a:extLst>
                </p:cNvPr>
                <p:cNvSpPr>
                  <a:spLocks noChangeAspect="1"/>
                </p:cNvSpPr>
                <p:nvPr/>
              </p:nvSpPr>
              <p:spPr>
                <a:xfrm rot="18900976">
                  <a:off x="793623" y="5725963"/>
                  <a:ext cx="2695796" cy="269579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B21FD012-5B43-CBB0-3468-C418BDE6E3CF}"/>
                    </a:ext>
                  </a:extLst>
                </p:cNvPr>
                <p:cNvSpPr>
                  <a:spLocks noChangeAspect="1"/>
                </p:cNvSpPr>
                <p:nvPr/>
              </p:nvSpPr>
              <p:spPr>
                <a:xfrm rot="18900976">
                  <a:off x="2780233" y="7670793"/>
                  <a:ext cx="2695796" cy="269579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5295FEF9-031E-CBFD-EF61-D63FFF8DA881}"/>
                    </a:ext>
                  </a:extLst>
                </p:cNvPr>
                <p:cNvSpPr>
                  <a:spLocks noChangeAspect="1"/>
                </p:cNvSpPr>
                <p:nvPr/>
              </p:nvSpPr>
              <p:spPr>
                <a:xfrm rot="18900976">
                  <a:off x="992907" y="-2295776"/>
                  <a:ext cx="2695795" cy="269579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1AED032C-6A92-9341-4D83-55E2D73C21EF}"/>
                    </a:ext>
                  </a:extLst>
                </p:cNvPr>
                <p:cNvSpPr>
                  <a:spLocks noChangeAspect="1"/>
                </p:cNvSpPr>
                <p:nvPr/>
              </p:nvSpPr>
              <p:spPr>
                <a:xfrm rot="18900976">
                  <a:off x="2780233" y="-320913"/>
                  <a:ext cx="2695796" cy="269579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2D473F80-2F4C-E93C-8784-834923A11177}"/>
                    </a:ext>
                  </a:extLst>
                </p:cNvPr>
                <p:cNvSpPr>
                  <a:spLocks noChangeAspect="1"/>
                </p:cNvSpPr>
                <p:nvPr/>
              </p:nvSpPr>
              <p:spPr>
                <a:xfrm rot="18900976">
                  <a:off x="4557864" y="6261633"/>
                  <a:ext cx="1408114" cy="140811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62C2EDD0-EFBC-8AF0-A1A1-37DA6DA8D166}"/>
                    </a:ext>
                  </a:extLst>
                </p:cNvPr>
                <p:cNvSpPr>
                  <a:spLocks noChangeAspect="1"/>
                </p:cNvSpPr>
                <p:nvPr/>
              </p:nvSpPr>
              <p:spPr>
                <a:xfrm rot="18900976">
                  <a:off x="279104" y="254281"/>
                  <a:ext cx="1408114" cy="140811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8" name="Rectangle 7">
                <a:extLst>
                  <a:ext uri="{FF2B5EF4-FFF2-40B4-BE49-F238E27FC236}">
                    <a16:creationId xmlns:a16="http://schemas.microsoft.com/office/drawing/2014/main" id="{B8EB35B9-1FFD-F8C5-B1F0-C75F02C111D3}"/>
                  </a:ext>
                </a:extLst>
              </p:cNvPr>
              <p:cNvSpPr>
                <a:spLocks noChangeAspect="1"/>
              </p:cNvSpPr>
              <p:nvPr/>
            </p:nvSpPr>
            <p:spPr>
              <a:xfrm rot="18900976">
                <a:off x="3415084" y="2378895"/>
                <a:ext cx="1408114" cy="140811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5" name="Rectangle 4">
              <a:extLst>
                <a:ext uri="{FF2B5EF4-FFF2-40B4-BE49-F238E27FC236}">
                  <a16:creationId xmlns:a16="http://schemas.microsoft.com/office/drawing/2014/main" id="{74522FAE-2A00-41F7-841C-91E474795CDC}"/>
                </a:ext>
              </a:extLst>
            </p:cNvPr>
            <p:cNvSpPr>
              <a:spLocks noChangeAspect="1"/>
            </p:cNvSpPr>
            <p:nvPr/>
          </p:nvSpPr>
          <p:spPr>
            <a:xfrm rot="18900976">
              <a:off x="-2778931" y="3735853"/>
              <a:ext cx="1647832" cy="164783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7023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roduits de beauté, affaires de toilette, bouteille&#10;&#10;Description générée automatiquement">
            <a:extLst>
              <a:ext uri="{FF2B5EF4-FFF2-40B4-BE49-F238E27FC236}">
                <a16:creationId xmlns:a16="http://schemas.microsoft.com/office/drawing/2014/main" id="{0D269475-F2B9-F722-6385-CAD8DE8883B8}"/>
              </a:ext>
            </a:extLst>
          </p:cNvPr>
          <p:cNvPicPr>
            <a:picLocks noChangeAspect="1"/>
          </p:cNvPicPr>
          <p:nvPr/>
        </p:nvPicPr>
        <p:blipFill rotWithShape="1">
          <a:blip r:embed="rId3">
            <a:extLst>
              <a:ext uri="{28A0092B-C50C-407E-A947-70E740481C1C}">
                <a14:useLocalDpi xmlns:a14="http://schemas.microsoft.com/office/drawing/2010/main" val="0"/>
              </a:ext>
            </a:extLst>
          </a:blip>
          <a:srcRect t="16955" b="15391"/>
          <a:stretch/>
        </p:blipFill>
        <p:spPr>
          <a:xfrm>
            <a:off x="124179" y="122845"/>
            <a:ext cx="5497688" cy="6612309"/>
          </a:xfrm>
          <a:prstGeom prst="rect">
            <a:avLst/>
          </a:prstGeom>
        </p:spPr>
      </p:pic>
      <p:sp>
        <p:nvSpPr>
          <p:cNvPr id="6" name="Sous-titre 2">
            <a:extLst>
              <a:ext uri="{FF2B5EF4-FFF2-40B4-BE49-F238E27FC236}">
                <a16:creationId xmlns:a16="http://schemas.microsoft.com/office/drawing/2014/main" id="{FA49853A-56AD-88D0-3AB8-01C91E0AFE4F}"/>
              </a:ext>
            </a:extLst>
          </p:cNvPr>
          <p:cNvSpPr txBox="1">
            <a:spLocks/>
          </p:cNvSpPr>
          <p:nvPr/>
        </p:nvSpPr>
        <p:spPr>
          <a:xfrm>
            <a:off x="5497688" y="2601119"/>
            <a:ext cx="6570133" cy="1655762"/>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 typeface="Arial" panose="020B0604020202020204" pitchFamily="34" charset="0"/>
              <a:buNone/>
            </a:pPr>
            <a:r>
              <a:rPr lang="fr-FR" sz="3200" dirty="0">
                <a:latin typeface="KyivType Sans2" panose="00000500000000000000" pitchFamily="50" charset="0"/>
                <a:ea typeface="+mj-ea"/>
                <a:cs typeface="+mj-cs"/>
              </a:rPr>
              <a:t>HYDRA N°1</a:t>
            </a:r>
          </a:p>
          <a:p>
            <a:pPr algn="ctr">
              <a:spcBef>
                <a:spcPct val="0"/>
              </a:spcBef>
              <a:buFont typeface="Arial" panose="020B0604020202020204" pitchFamily="34" charset="0"/>
              <a:buNone/>
            </a:pPr>
            <a:endParaRPr lang="fr-FR" sz="3200" dirty="0">
              <a:latin typeface="KyivType Sans2" panose="00000500000000000000" pitchFamily="50" charset="0"/>
              <a:ea typeface="+mj-ea"/>
              <a:cs typeface="+mj-cs"/>
            </a:endParaRPr>
          </a:p>
          <a:p>
            <a:pPr algn="ctr">
              <a:spcBef>
                <a:spcPct val="0"/>
              </a:spcBef>
              <a:buFont typeface="Arial" panose="020B0604020202020204" pitchFamily="34" charset="0"/>
              <a:buNone/>
            </a:pPr>
            <a:r>
              <a:rPr lang="fr-FR" sz="2400" dirty="0">
                <a:latin typeface="KyivType Sans2" panose="00000500000000000000" pitchFamily="50" charset="0"/>
                <a:ea typeface="+mj-ea"/>
                <a:cs typeface="+mj-cs"/>
              </a:rPr>
              <a:t>La gamme préférée des peaux déshydratées !</a:t>
            </a:r>
          </a:p>
        </p:txBody>
      </p:sp>
    </p:spTree>
    <p:extLst>
      <p:ext uri="{BB962C8B-B14F-4D97-AF65-F5344CB8AC3E}">
        <p14:creationId xmlns:p14="http://schemas.microsoft.com/office/powerpoint/2010/main" val="3193073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19DD1B-AA5D-5C6D-3178-113A184C70FA}"/>
              </a:ext>
            </a:extLst>
          </p:cNvPr>
          <p:cNvSpPr/>
          <p:nvPr/>
        </p:nvSpPr>
        <p:spPr>
          <a:xfrm>
            <a:off x="6724650" y="2219654"/>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COMPLEXE HYDRATANT *</a:t>
            </a:r>
          </a:p>
          <a:p>
            <a:pPr marL="88900" algn="just"/>
            <a:r>
              <a:rPr lang="fr-FR" sz="1600" dirty="0">
                <a:solidFill>
                  <a:srgbClr val="565655"/>
                </a:solidFill>
                <a:latin typeface="Roboto Light" panose="02000000000000000000" pitchFamily="2" charset="0"/>
                <a:ea typeface="Roboto Light" panose="02000000000000000000" pitchFamily="2" charset="0"/>
              </a:rPr>
              <a:t>*Acide hyaluronique bas poids moléculaire uniquement</a:t>
            </a:r>
          </a:p>
        </p:txBody>
      </p:sp>
      <p:sp>
        <p:nvSpPr>
          <p:cNvPr id="4" name="Rectangle 3">
            <a:extLst>
              <a:ext uri="{FF2B5EF4-FFF2-40B4-BE49-F238E27FC236}">
                <a16:creationId xmlns:a16="http://schemas.microsoft.com/office/drawing/2014/main" id="{19E5A521-B32C-A121-89FA-0352D5B3447A}"/>
              </a:ext>
            </a:extLst>
          </p:cNvPr>
          <p:cNvSpPr/>
          <p:nvPr/>
        </p:nvSpPr>
        <p:spPr>
          <a:xfrm>
            <a:off x="6724650" y="3993443"/>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defRPr/>
            </a:pPr>
            <a:r>
              <a:rPr lang="fr-FR" sz="1600" b="1" dirty="0">
                <a:solidFill>
                  <a:srgbClr val="565655"/>
                </a:solidFill>
                <a:latin typeface="Roboto Light" panose="02000000000000000000" pitchFamily="2" charset="0"/>
                <a:ea typeface="Roboto Light" panose="02000000000000000000" pitchFamily="2" charset="0"/>
              </a:rPr>
              <a:t>SILICIUM, EXTRAIT DE LEVURE</a:t>
            </a:r>
          </a:p>
          <a:p>
            <a:pPr marL="88900" algn="just">
              <a:defRPr/>
            </a:pPr>
            <a:r>
              <a:rPr lang="fr-FR" sz="1600" dirty="0">
                <a:solidFill>
                  <a:srgbClr val="565655"/>
                </a:solidFill>
                <a:latin typeface="Roboto Light" panose="02000000000000000000" pitchFamily="2" charset="0"/>
                <a:ea typeface="Roboto Light" panose="02000000000000000000" pitchFamily="2" charset="0"/>
              </a:rPr>
              <a:t>Restructurant, redensifiant</a:t>
            </a:r>
          </a:p>
        </p:txBody>
      </p:sp>
      <p:sp>
        <p:nvSpPr>
          <p:cNvPr id="5" name="Rectangle 4">
            <a:extLst>
              <a:ext uri="{FF2B5EF4-FFF2-40B4-BE49-F238E27FC236}">
                <a16:creationId xmlns:a16="http://schemas.microsoft.com/office/drawing/2014/main" id="{6A961987-0C50-CF1E-B2A3-A648D093D903}"/>
              </a:ext>
            </a:extLst>
          </p:cNvPr>
          <p:cNvSpPr/>
          <p:nvPr/>
        </p:nvSpPr>
        <p:spPr>
          <a:xfrm>
            <a:off x="6724650" y="3119306"/>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PCA, GLYCERINE VEGETALE, SERINE</a:t>
            </a:r>
          </a:p>
          <a:p>
            <a:pPr marL="88900" algn="just"/>
            <a:r>
              <a:rPr lang="fr-FR" sz="1600" dirty="0">
                <a:solidFill>
                  <a:srgbClr val="565655"/>
                </a:solidFill>
                <a:latin typeface="Roboto Light" panose="02000000000000000000" pitchFamily="2" charset="0"/>
                <a:ea typeface="Roboto Light" panose="02000000000000000000" pitchFamily="2" charset="0"/>
              </a:rPr>
              <a:t>Hydratants</a:t>
            </a:r>
          </a:p>
        </p:txBody>
      </p:sp>
      <p:sp>
        <p:nvSpPr>
          <p:cNvPr id="6" name="ZoneTexte 5">
            <a:extLst>
              <a:ext uri="{FF2B5EF4-FFF2-40B4-BE49-F238E27FC236}">
                <a16:creationId xmlns:a16="http://schemas.microsoft.com/office/drawing/2014/main" id="{6EEE0A58-2AD7-947E-C30C-BBB5379E4C2E}"/>
              </a:ext>
            </a:extLst>
          </p:cNvPr>
          <p:cNvSpPr txBox="1"/>
          <p:nvPr/>
        </p:nvSpPr>
        <p:spPr>
          <a:xfrm>
            <a:off x="4214906" y="295612"/>
            <a:ext cx="3762188" cy="461665"/>
          </a:xfrm>
          <a:prstGeom prst="rect">
            <a:avLst/>
          </a:prstGeom>
          <a:noFill/>
        </p:spPr>
        <p:txBody>
          <a:bodyPr wrap="square">
            <a:spAutoFit/>
          </a:bodyPr>
          <a:lstStyle/>
          <a:p>
            <a:pPr algn="ctr"/>
            <a:r>
              <a:rPr lang="fr-FR" sz="2400" dirty="0">
                <a:solidFill>
                  <a:srgbClr val="3E3E3E"/>
                </a:solidFill>
                <a:effectLst/>
                <a:latin typeface="KyivType Sans2" pitchFamily="2" charset="77"/>
              </a:rPr>
              <a:t>HYDRA N°1 SERUM</a:t>
            </a:r>
          </a:p>
        </p:txBody>
      </p:sp>
      <p:sp>
        <p:nvSpPr>
          <p:cNvPr id="8" name="Rectangle 7">
            <a:extLst>
              <a:ext uri="{FF2B5EF4-FFF2-40B4-BE49-F238E27FC236}">
                <a16:creationId xmlns:a16="http://schemas.microsoft.com/office/drawing/2014/main" id="{4CE84D04-5DC6-840C-4D8F-E462F05EE0EC}"/>
              </a:ext>
            </a:extLst>
          </p:cNvPr>
          <p:cNvSpPr/>
          <p:nvPr/>
        </p:nvSpPr>
        <p:spPr>
          <a:xfrm>
            <a:off x="3963322" y="782058"/>
            <a:ext cx="4595021"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Sérum hydratation longue durée</a:t>
            </a:r>
            <a:r>
              <a:rPr kumimoji="0" lang="fr-FR" sz="1500" b="0" u="none" strike="noStrike" kern="1200" cap="none" spc="0" normalizeH="0" noProof="0" dirty="0">
                <a:ln>
                  <a:noFill/>
                </a:ln>
                <a:solidFill>
                  <a:prstClr val="black"/>
                </a:solidFill>
                <a:effectLst/>
                <a:uLnTx/>
                <a:uFillTx/>
                <a:latin typeface="Roboto Light" panose="02000000000000000000" pitchFamily="2" charset="0"/>
                <a:ea typeface="Roboto Light" panose="02000000000000000000" pitchFamily="2" charset="0"/>
              </a:rPr>
              <a:t>.</a:t>
            </a:r>
            <a:endParaRPr kumimoji="0" lang="fr-FR" sz="1500" b="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endParaRPr>
          </a:p>
        </p:txBody>
      </p:sp>
      <p:sp>
        <p:nvSpPr>
          <p:cNvPr id="15" name="Rectangle 14">
            <a:extLst>
              <a:ext uri="{FF2B5EF4-FFF2-40B4-BE49-F238E27FC236}">
                <a16:creationId xmlns:a16="http://schemas.microsoft.com/office/drawing/2014/main" id="{05E5FF17-9F84-21FA-A5F2-9186D35765B3}"/>
              </a:ext>
            </a:extLst>
          </p:cNvPr>
          <p:cNvSpPr/>
          <p:nvPr/>
        </p:nvSpPr>
        <p:spPr>
          <a:xfrm>
            <a:off x="6724650" y="4888033"/>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defRPr/>
            </a:pPr>
            <a:r>
              <a:rPr lang="fr-FR" sz="1600" b="1" dirty="0">
                <a:solidFill>
                  <a:srgbClr val="565655"/>
                </a:solidFill>
                <a:latin typeface="Roboto Light" panose="02000000000000000000" pitchFamily="2" charset="0"/>
                <a:ea typeface="Roboto Light" panose="02000000000000000000" pitchFamily="2" charset="0"/>
              </a:rPr>
              <a:t>H.E DE ROSE, JASMIN, CAMOMILLE</a:t>
            </a:r>
          </a:p>
          <a:p>
            <a:pPr marL="88900" algn="just">
              <a:defRPr/>
            </a:pPr>
            <a:r>
              <a:rPr lang="fr-FR" sz="1600" dirty="0">
                <a:solidFill>
                  <a:srgbClr val="565655"/>
                </a:solidFill>
                <a:latin typeface="Roboto Light" panose="02000000000000000000" pitchFamily="2" charset="0"/>
                <a:ea typeface="Roboto Light" panose="02000000000000000000" pitchFamily="2" charset="0"/>
              </a:rPr>
              <a:t>Relaxant, équilibrant</a:t>
            </a:r>
          </a:p>
        </p:txBody>
      </p:sp>
      <p:sp>
        <p:nvSpPr>
          <p:cNvPr id="9" name="AutoShape 2">
            <a:extLst>
              <a:ext uri="{FF2B5EF4-FFF2-40B4-BE49-F238E27FC236}">
                <a16:creationId xmlns:a16="http://schemas.microsoft.com/office/drawing/2014/main" id="{06A184BD-C4C5-D5FB-6940-480DFEA326B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Rectangle 2">
            <a:extLst>
              <a:ext uri="{FF2B5EF4-FFF2-40B4-BE49-F238E27FC236}">
                <a16:creationId xmlns:a16="http://schemas.microsoft.com/office/drawing/2014/main" id="{C4C82E53-BE19-84C9-6A46-04FAFD49955E}"/>
              </a:ext>
            </a:extLst>
          </p:cNvPr>
          <p:cNvSpPr/>
          <p:nvPr/>
        </p:nvSpPr>
        <p:spPr>
          <a:xfrm>
            <a:off x="677333" y="1275712"/>
            <a:ext cx="10837334" cy="338554"/>
          </a:xfrm>
          <a:prstGeom prst="rect">
            <a:avLst/>
          </a:prstGeom>
        </p:spPr>
        <p:txBody>
          <a:bodyPr wrap="square">
            <a:spAutoFit/>
          </a:bodyPr>
          <a:lstStyle/>
          <a:p>
            <a:pPr algn="ctr" defTabSz="812770">
              <a:defRPr/>
            </a:pPr>
            <a:r>
              <a:rPr lang="fr-FR" sz="1600" i="1" dirty="0">
                <a:solidFill>
                  <a:srgbClr val="3E3E3E"/>
                </a:solidFill>
                <a:latin typeface="KyivType Sans2" panose="00000500000000000000" pitchFamily="50" charset="0"/>
              </a:rPr>
              <a:t>L’allié des peaux assoiffées ! </a:t>
            </a:r>
          </a:p>
        </p:txBody>
      </p:sp>
      <p:sp>
        <p:nvSpPr>
          <p:cNvPr id="14" name="ZoneTexte 13">
            <a:extLst>
              <a:ext uri="{FF2B5EF4-FFF2-40B4-BE49-F238E27FC236}">
                <a16:creationId xmlns:a16="http://schemas.microsoft.com/office/drawing/2014/main" id="{B6CBB389-973A-ED51-27BF-636B2F35AA0F}"/>
              </a:ext>
            </a:extLst>
          </p:cNvPr>
          <p:cNvSpPr txBox="1"/>
          <p:nvPr/>
        </p:nvSpPr>
        <p:spPr>
          <a:xfrm>
            <a:off x="1276045" y="5106446"/>
            <a:ext cx="5272239" cy="1661993"/>
          </a:xfrm>
          <a:prstGeom prst="rect">
            <a:avLst/>
          </a:prstGeom>
          <a:noFill/>
          <a:ln>
            <a:solidFill>
              <a:srgbClr val="DCD7FA"/>
            </a:solidFill>
          </a:ln>
        </p:spPr>
        <p:txBody>
          <a:bodyPr wrap="square" rtlCol="0">
            <a:spAutoFit/>
          </a:bodyPr>
          <a:lstStyle/>
          <a:p>
            <a:pPr defTabSz="812770"/>
            <a:r>
              <a:rPr lang="fr-FR" sz="1400" dirty="0">
                <a:solidFill>
                  <a:srgbClr val="3E3E3E"/>
                </a:solidFill>
                <a:latin typeface="Roboto" panose="020B0604020202020204" charset="0"/>
                <a:ea typeface="Roboto" panose="020B0604020202020204" charset="0"/>
              </a:rPr>
              <a:t>93% d’Ingrédients d’Origine Naturelle</a:t>
            </a:r>
          </a:p>
          <a:p>
            <a:pPr defTabSz="812770"/>
            <a:r>
              <a:rPr lang="fr-FR" sz="1400" dirty="0">
                <a:solidFill>
                  <a:srgbClr val="3E3E3E"/>
                </a:solidFill>
                <a:latin typeface="Roboto" panose="020B0604020202020204" charset="0"/>
                <a:ea typeface="Roboto" panose="020B0604020202020204" charset="0"/>
              </a:rPr>
              <a:t>Texture gel vite absorbée </a:t>
            </a:r>
          </a:p>
          <a:p>
            <a:pPr defTabSz="812770"/>
            <a:r>
              <a:rPr lang="fr-FR" sz="1400" dirty="0">
                <a:solidFill>
                  <a:srgbClr val="3E3E3E"/>
                </a:solidFill>
                <a:latin typeface="Roboto" panose="020B0604020202020204" charset="0"/>
                <a:ea typeface="Roboto" panose="020B0604020202020204" charset="0"/>
              </a:rPr>
              <a:t>Idéal pour tous, toute l’année ou en cure</a:t>
            </a:r>
          </a:p>
          <a:p>
            <a:pPr lvl="0"/>
            <a:r>
              <a:rPr lang="fr-FR" sz="1400" u="sng" dirty="0">
                <a:solidFill>
                  <a:srgbClr val="3E3E3E"/>
                </a:solidFill>
                <a:latin typeface="Roboto" panose="020B0604020202020204" charset="0"/>
                <a:ea typeface="Roboto" panose="020B0604020202020204" charset="0"/>
              </a:rPr>
              <a:t>Avec Hydra n°1 Crème </a:t>
            </a:r>
          </a:p>
          <a:p>
            <a:pPr lvl="0"/>
            <a:r>
              <a:rPr lang="fr-FR" sz="1600" dirty="0">
                <a:solidFill>
                  <a:srgbClr val="3E3E3E"/>
                </a:solidFill>
                <a:latin typeface="Roboto" panose="020B0604020202020204" charset="0"/>
                <a:ea typeface="Roboto" panose="020B0604020202020204" charset="0"/>
              </a:rPr>
              <a:t>+144% d’hydratation immédiatement et +102% après 8h  </a:t>
            </a:r>
          </a:p>
          <a:p>
            <a:r>
              <a:rPr lang="fr-FR" sz="1400" u="sng" dirty="0">
                <a:solidFill>
                  <a:srgbClr val="3E3E3E"/>
                </a:solidFill>
                <a:latin typeface="Roboto" panose="020B0604020202020204" charset="0"/>
                <a:ea typeface="Roboto" panose="020B0604020202020204" charset="0"/>
              </a:rPr>
              <a:t>Avec Hydra n°1 Fluide </a:t>
            </a:r>
          </a:p>
          <a:p>
            <a:r>
              <a:rPr lang="fr-FR" sz="1600" dirty="0">
                <a:solidFill>
                  <a:srgbClr val="3E3E3E"/>
                </a:solidFill>
                <a:latin typeface="Roboto" panose="020B0604020202020204" charset="0"/>
                <a:ea typeface="Roboto" panose="020B0604020202020204" charset="0"/>
              </a:rPr>
              <a:t>+122% d’hydratation immédiatement et +76% après 8h  </a:t>
            </a:r>
          </a:p>
        </p:txBody>
      </p:sp>
      <p:pic>
        <p:nvPicPr>
          <p:cNvPr id="17" name="Image 16">
            <a:extLst>
              <a:ext uri="{FF2B5EF4-FFF2-40B4-BE49-F238E27FC236}">
                <a16:creationId xmlns:a16="http://schemas.microsoft.com/office/drawing/2014/main" id="{C95BCDE2-8A12-80DD-8663-66E60E18A3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922" y="5253511"/>
            <a:ext cx="1000235" cy="1267624"/>
          </a:xfrm>
          <a:prstGeom prst="rect">
            <a:avLst/>
          </a:prstGeom>
          <a:ln>
            <a:solidFill>
              <a:srgbClr val="DCD7FA"/>
            </a:solidFill>
          </a:ln>
        </p:spPr>
      </p:pic>
      <p:pic>
        <p:nvPicPr>
          <p:cNvPr id="18" name="Image 17">
            <a:extLst>
              <a:ext uri="{FF2B5EF4-FFF2-40B4-BE49-F238E27FC236}">
                <a16:creationId xmlns:a16="http://schemas.microsoft.com/office/drawing/2014/main" id="{E5F6D2FF-66F3-F661-940C-9388909CCE2F}"/>
              </a:ext>
            </a:extLst>
          </p:cNvPr>
          <p:cNvPicPr>
            <a:picLocks noChangeAspect="1"/>
          </p:cNvPicPr>
          <p:nvPr/>
        </p:nvPicPr>
        <p:blipFill>
          <a:blip r:embed="rId4"/>
          <a:stretch>
            <a:fillRect/>
          </a:stretch>
        </p:blipFill>
        <p:spPr>
          <a:xfrm>
            <a:off x="1276045" y="1704456"/>
            <a:ext cx="3258473" cy="3093386"/>
          </a:xfrm>
          <a:prstGeom prst="rect">
            <a:avLst/>
          </a:prstGeom>
        </p:spPr>
      </p:pic>
    </p:spTree>
    <p:extLst>
      <p:ext uri="{BB962C8B-B14F-4D97-AF65-F5344CB8AC3E}">
        <p14:creationId xmlns:p14="http://schemas.microsoft.com/office/powerpoint/2010/main" val="151329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19DD1B-AA5D-5C6D-3178-113A184C70FA}"/>
              </a:ext>
            </a:extLst>
          </p:cNvPr>
          <p:cNvSpPr/>
          <p:nvPr/>
        </p:nvSpPr>
        <p:spPr>
          <a:xfrm>
            <a:off x="6724650" y="2219654"/>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COMPLEXE HYDRATANT</a:t>
            </a:r>
            <a:endParaRPr lang="fr-FR" sz="1600" dirty="0">
              <a:solidFill>
                <a:srgbClr val="565655"/>
              </a:solidFill>
              <a:latin typeface="Roboto Light" panose="02000000000000000000" pitchFamily="2" charset="0"/>
              <a:ea typeface="Roboto Light" panose="02000000000000000000" pitchFamily="2" charset="0"/>
            </a:endParaRPr>
          </a:p>
        </p:txBody>
      </p:sp>
      <p:sp>
        <p:nvSpPr>
          <p:cNvPr id="5" name="Rectangle 4">
            <a:extLst>
              <a:ext uri="{FF2B5EF4-FFF2-40B4-BE49-F238E27FC236}">
                <a16:creationId xmlns:a16="http://schemas.microsoft.com/office/drawing/2014/main" id="{6A961987-0C50-CF1E-B2A3-A648D093D903}"/>
              </a:ext>
            </a:extLst>
          </p:cNvPr>
          <p:cNvSpPr/>
          <p:nvPr/>
        </p:nvSpPr>
        <p:spPr>
          <a:xfrm>
            <a:off x="6724650" y="3119306"/>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SILICE</a:t>
            </a:r>
          </a:p>
          <a:p>
            <a:pPr marL="88900" algn="just"/>
            <a:r>
              <a:rPr lang="fr-FR" sz="1600" dirty="0">
                <a:solidFill>
                  <a:srgbClr val="565655"/>
                </a:solidFill>
                <a:latin typeface="Roboto Light" panose="02000000000000000000" pitchFamily="2" charset="0"/>
                <a:ea typeface="Roboto Light" panose="02000000000000000000" pitchFamily="2" charset="0"/>
              </a:rPr>
              <a:t>Matifiant</a:t>
            </a:r>
          </a:p>
        </p:txBody>
      </p:sp>
      <p:sp>
        <p:nvSpPr>
          <p:cNvPr id="6" name="ZoneTexte 5">
            <a:extLst>
              <a:ext uri="{FF2B5EF4-FFF2-40B4-BE49-F238E27FC236}">
                <a16:creationId xmlns:a16="http://schemas.microsoft.com/office/drawing/2014/main" id="{6EEE0A58-2AD7-947E-C30C-BBB5379E4C2E}"/>
              </a:ext>
            </a:extLst>
          </p:cNvPr>
          <p:cNvSpPr txBox="1"/>
          <p:nvPr/>
        </p:nvSpPr>
        <p:spPr>
          <a:xfrm>
            <a:off x="4214906" y="336130"/>
            <a:ext cx="3762188" cy="461665"/>
          </a:xfrm>
          <a:prstGeom prst="rect">
            <a:avLst/>
          </a:prstGeom>
          <a:noFill/>
        </p:spPr>
        <p:txBody>
          <a:bodyPr wrap="square">
            <a:spAutoFit/>
          </a:bodyPr>
          <a:lstStyle/>
          <a:p>
            <a:pPr algn="ctr"/>
            <a:r>
              <a:rPr lang="fr-FR" sz="2400" dirty="0">
                <a:solidFill>
                  <a:srgbClr val="3E3E3E"/>
                </a:solidFill>
                <a:effectLst/>
                <a:latin typeface="KyivType Sans2" pitchFamily="2" charset="77"/>
              </a:rPr>
              <a:t>HYDRA N°1 FLUIDE</a:t>
            </a:r>
          </a:p>
        </p:txBody>
      </p:sp>
      <p:sp>
        <p:nvSpPr>
          <p:cNvPr id="8" name="Rectangle 7">
            <a:extLst>
              <a:ext uri="{FF2B5EF4-FFF2-40B4-BE49-F238E27FC236}">
                <a16:creationId xmlns:a16="http://schemas.microsoft.com/office/drawing/2014/main" id="{4CE84D04-5DC6-840C-4D8F-E462F05EE0EC}"/>
              </a:ext>
            </a:extLst>
          </p:cNvPr>
          <p:cNvSpPr/>
          <p:nvPr/>
        </p:nvSpPr>
        <p:spPr>
          <a:xfrm>
            <a:off x="3963322" y="822576"/>
            <a:ext cx="4595021"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Fluide hydratant matifiant</a:t>
            </a:r>
            <a:r>
              <a:rPr kumimoji="0" lang="fr-FR" sz="1500" b="0" u="none" strike="noStrike" kern="1200" cap="none" spc="0" normalizeH="0" noProof="0" dirty="0">
                <a:ln>
                  <a:noFill/>
                </a:ln>
                <a:solidFill>
                  <a:prstClr val="black"/>
                </a:solidFill>
                <a:effectLst/>
                <a:uLnTx/>
                <a:uFillTx/>
                <a:latin typeface="Roboto Light" panose="02000000000000000000" pitchFamily="2" charset="0"/>
                <a:ea typeface="Roboto Light" panose="02000000000000000000" pitchFamily="2" charset="0"/>
              </a:rPr>
              <a:t>.</a:t>
            </a:r>
            <a:endParaRPr kumimoji="0" lang="fr-FR" sz="1500" b="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endParaRPr>
          </a:p>
        </p:txBody>
      </p:sp>
      <p:sp>
        <p:nvSpPr>
          <p:cNvPr id="15" name="Rectangle 14">
            <a:extLst>
              <a:ext uri="{FF2B5EF4-FFF2-40B4-BE49-F238E27FC236}">
                <a16:creationId xmlns:a16="http://schemas.microsoft.com/office/drawing/2014/main" id="{05E5FF17-9F84-21FA-A5F2-9186D35765B3}"/>
              </a:ext>
            </a:extLst>
          </p:cNvPr>
          <p:cNvSpPr/>
          <p:nvPr/>
        </p:nvSpPr>
        <p:spPr>
          <a:xfrm>
            <a:off x="6724650" y="4918610"/>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defRPr/>
            </a:pPr>
            <a:r>
              <a:rPr lang="fr-FR" sz="1600" b="1" dirty="0">
                <a:solidFill>
                  <a:srgbClr val="565655"/>
                </a:solidFill>
                <a:latin typeface="Roboto Light" panose="02000000000000000000" pitchFamily="2" charset="0"/>
                <a:ea typeface="Roboto Light" panose="02000000000000000000" pitchFamily="2" charset="0"/>
              </a:rPr>
              <a:t>H.E DE ROSE, JASMIN, CAMOMILLE</a:t>
            </a:r>
          </a:p>
          <a:p>
            <a:pPr marL="88900" algn="just">
              <a:defRPr/>
            </a:pPr>
            <a:r>
              <a:rPr lang="fr-FR" sz="1600" dirty="0">
                <a:solidFill>
                  <a:srgbClr val="565655"/>
                </a:solidFill>
                <a:latin typeface="Roboto Light" panose="02000000000000000000" pitchFamily="2" charset="0"/>
                <a:ea typeface="Roboto Light" panose="02000000000000000000" pitchFamily="2" charset="0"/>
              </a:rPr>
              <a:t>Relaxant, équilibrant</a:t>
            </a:r>
          </a:p>
        </p:txBody>
      </p:sp>
      <p:sp>
        <p:nvSpPr>
          <p:cNvPr id="9" name="AutoShape 2">
            <a:extLst>
              <a:ext uri="{FF2B5EF4-FFF2-40B4-BE49-F238E27FC236}">
                <a16:creationId xmlns:a16="http://schemas.microsoft.com/office/drawing/2014/main" id="{06A184BD-C4C5-D5FB-6940-480DFEA326B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ZoneTexte 2">
            <a:extLst>
              <a:ext uri="{FF2B5EF4-FFF2-40B4-BE49-F238E27FC236}">
                <a16:creationId xmlns:a16="http://schemas.microsoft.com/office/drawing/2014/main" id="{93365A56-F7DC-3947-87A2-A1F5FC6B2C40}"/>
              </a:ext>
            </a:extLst>
          </p:cNvPr>
          <p:cNvSpPr txBox="1"/>
          <p:nvPr/>
        </p:nvSpPr>
        <p:spPr>
          <a:xfrm>
            <a:off x="1276045" y="5106446"/>
            <a:ext cx="4667555" cy="1661993"/>
          </a:xfrm>
          <a:prstGeom prst="rect">
            <a:avLst/>
          </a:prstGeom>
          <a:noFill/>
          <a:ln>
            <a:solidFill>
              <a:srgbClr val="DCD7FA"/>
            </a:solidFill>
          </a:ln>
        </p:spPr>
        <p:txBody>
          <a:bodyPr wrap="square" rtlCol="0">
            <a:spAutoFit/>
          </a:bodyPr>
          <a:lstStyle/>
          <a:p>
            <a:pPr defTabSz="812770"/>
            <a:r>
              <a:rPr lang="fr-FR" sz="1400" dirty="0">
                <a:solidFill>
                  <a:srgbClr val="3E3E3E"/>
                </a:solidFill>
                <a:latin typeface="Roboto" panose="020B0604020202020204" charset="0"/>
                <a:ea typeface="Roboto" panose="020B0604020202020204" charset="0"/>
              </a:rPr>
              <a:t>Fluide matifiant non-gras </a:t>
            </a:r>
          </a:p>
          <a:p>
            <a:pPr defTabSz="812770"/>
            <a:r>
              <a:rPr lang="fr-FR" sz="1400" dirty="0">
                <a:solidFill>
                  <a:srgbClr val="3E3E3E"/>
                </a:solidFill>
                <a:latin typeface="Roboto" panose="020B0604020202020204" charset="0"/>
                <a:ea typeface="Roboto" panose="020B0604020202020204" charset="0"/>
              </a:rPr>
              <a:t>Texture gel-crème vite absorbée </a:t>
            </a:r>
          </a:p>
          <a:p>
            <a:pPr defTabSz="812770"/>
            <a:r>
              <a:rPr lang="fr-FR" sz="1400" dirty="0">
                <a:solidFill>
                  <a:srgbClr val="3E3E3E"/>
                </a:solidFill>
                <a:latin typeface="Roboto" panose="020B0604020202020204" charset="0"/>
                <a:ea typeface="Roboto" panose="020B0604020202020204" charset="0"/>
              </a:rPr>
              <a:t>Idéal pour tous, toute l’année ou en cure</a:t>
            </a:r>
          </a:p>
          <a:p>
            <a:pPr lvl="0"/>
            <a:r>
              <a:rPr lang="fr-FR" sz="1400" dirty="0">
                <a:solidFill>
                  <a:srgbClr val="3E3E3E"/>
                </a:solidFill>
                <a:latin typeface="Roboto" panose="02000000000000000000" pitchFamily="2" charset="0"/>
                <a:ea typeface="Roboto" panose="02000000000000000000" pitchFamily="2" charset="0"/>
              </a:rPr>
              <a:t>Hydratation intense et longue durée </a:t>
            </a:r>
            <a:endParaRPr lang="fr-FR" sz="1400" cap="small" dirty="0">
              <a:solidFill>
                <a:srgbClr val="3E3E3E"/>
              </a:solidFill>
              <a:latin typeface="Roboto" panose="02000000000000000000" pitchFamily="2" charset="0"/>
              <a:ea typeface="Roboto" panose="02000000000000000000" pitchFamily="2" charset="0"/>
            </a:endParaRPr>
          </a:p>
          <a:p>
            <a:pPr marL="171450" lvl="0" indent="-171450">
              <a:buFont typeface="Wingdings" panose="05000000000000000000" pitchFamily="2" charset="2"/>
              <a:buChar char="Ø"/>
            </a:pPr>
            <a:r>
              <a:rPr lang="fr-FR" sz="1600" i="1" dirty="0">
                <a:solidFill>
                  <a:srgbClr val="3E3E3E"/>
                </a:solidFill>
                <a:latin typeface="Roboto" panose="02000000000000000000" pitchFamily="2" charset="0"/>
                <a:ea typeface="Roboto" panose="02000000000000000000" pitchFamily="2" charset="0"/>
              </a:rPr>
              <a:t> +110% immédiatement  +59% après 8h</a:t>
            </a:r>
          </a:p>
          <a:p>
            <a:r>
              <a:rPr lang="fr-FR" sz="1400" dirty="0">
                <a:solidFill>
                  <a:srgbClr val="3E3E3E"/>
                </a:solidFill>
                <a:latin typeface="Roboto" panose="02000000000000000000" pitchFamily="2" charset="0"/>
                <a:ea typeface="Roboto" panose="02000000000000000000" pitchFamily="2" charset="0"/>
              </a:rPr>
              <a:t>Combiné avec le </a:t>
            </a:r>
            <a:r>
              <a:rPr lang="fr-FR" sz="1400" cap="small" dirty="0">
                <a:solidFill>
                  <a:srgbClr val="3E3E3E"/>
                </a:solidFill>
                <a:latin typeface="Roboto" panose="02000000000000000000" pitchFamily="2" charset="0"/>
                <a:ea typeface="Roboto" panose="02000000000000000000" pitchFamily="2" charset="0"/>
              </a:rPr>
              <a:t>Sérum </a:t>
            </a:r>
            <a:r>
              <a:rPr lang="fr-FR" sz="1400" cap="small" dirty="0" err="1">
                <a:solidFill>
                  <a:srgbClr val="3E3E3E"/>
                </a:solidFill>
                <a:latin typeface="Roboto" panose="02000000000000000000" pitchFamily="2" charset="0"/>
                <a:ea typeface="Roboto" panose="02000000000000000000" pitchFamily="2" charset="0"/>
              </a:rPr>
              <a:t>hydra</a:t>
            </a:r>
            <a:r>
              <a:rPr lang="fr-FR" sz="1400" cap="small" dirty="0">
                <a:solidFill>
                  <a:srgbClr val="3E3E3E"/>
                </a:solidFill>
                <a:latin typeface="Roboto" panose="02000000000000000000" pitchFamily="2" charset="0"/>
                <a:ea typeface="Roboto" panose="02000000000000000000" pitchFamily="2" charset="0"/>
              </a:rPr>
              <a:t> n°1 </a:t>
            </a:r>
          </a:p>
          <a:p>
            <a:pPr marL="171450" indent="-171450">
              <a:buFont typeface="Wingdings" panose="05000000000000000000" pitchFamily="2" charset="2"/>
              <a:buChar char="Ø"/>
            </a:pPr>
            <a:r>
              <a:rPr lang="fr-FR" sz="1600" i="1" dirty="0">
                <a:solidFill>
                  <a:srgbClr val="3E3E3E"/>
                </a:solidFill>
                <a:latin typeface="Roboto" panose="02000000000000000000" pitchFamily="2" charset="0"/>
                <a:ea typeface="Roboto" panose="02000000000000000000" pitchFamily="2" charset="0"/>
              </a:rPr>
              <a:t> +122% immédiatement  +76% après 8h</a:t>
            </a:r>
            <a:endParaRPr lang="fr-FR" dirty="0">
              <a:solidFill>
                <a:srgbClr val="3E3E3E"/>
              </a:solidFill>
              <a:latin typeface="Roboto" panose="02000000000000000000" pitchFamily="2" charset="0"/>
              <a:ea typeface="Roboto" panose="02000000000000000000" pitchFamily="2" charset="0"/>
            </a:endParaRPr>
          </a:p>
        </p:txBody>
      </p:sp>
      <p:pic>
        <p:nvPicPr>
          <p:cNvPr id="7" name="Image 6">
            <a:extLst>
              <a:ext uri="{FF2B5EF4-FFF2-40B4-BE49-F238E27FC236}">
                <a16:creationId xmlns:a16="http://schemas.microsoft.com/office/drawing/2014/main" id="{CD58FAA6-C7E1-16C6-4DB7-6183D1DFC5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922" y="5253511"/>
            <a:ext cx="1000235" cy="1267624"/>
          </a:xfrm>
          <a:prstGeom prst="rect">
            <a:avLst/>
          </a:prstGeom>
          <a:ln>
            <a:solidFill>
              <a:srgbClr val="DCD7FA"/>
            </a:solidFill>
          </a:ln>
        </p:spPr>
      </p:pic>
      <p:pic>
        <p:nvPicPr>
          <p:cNvPr id="14" name="Image 13">
            <a:extLst>
              <a:ext uri="{FF2B5EF4-FFF2-40B4-BE49-F238E27FC236}">
                <a16:creationId xmlns:a16="http://schemas.microsoft.com/office/drawing/2014/main" id="{60595FB3-CC62-C0A6-97C6-4F6B85AB88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6045" y="1415306"/>
            <a:ext cx="2625018" cy="3281272"/>
          </a:xfrm>
          <a:prstGeom prst="rect">
            <a:avLst/>
          </a:prstGeom>
        </p:spPr>
      </p:pic>
      <p:sp>
        <p:nvSpPr>
          <p:cNvPr id="16" name="Rectangle 15">
            <a:extLst>
              <a:ext uri="{FF2B5EF4-FFF2-40B4-BE49-F238E27FC236}">
                <a16:creationId xmlns:a16="http://schemas.microsoft.com/office/drawing/2014/main" id="{D6463922-F3AA-EB70-D8E0-3EED5D715C75}"/>
              </a:ext>
            </a:extLst>
          </p:cNvPr>
          <p:cNvSpPr/>
          <p:nvPr/>
        </p:nvSpPr>
        <p:spPr>
          <a:xfrm>
            <a:off x="677333" y="1282288"/>
            <a:ext cx="10837334" cy="338554"/>
          </a:xfrm>
          <a:prstGeom prst="rect">
            <a:avLst/>
          </a:prstGeom>
        </p:spPr>
        <p:txBody>
          <a:bodyPr wrap="square">
            <a:spAutoFit/>
          </a:bodyPr>
          <a:lstStyle/>
          <a:p>
            <a:pPr algn="ctr" defTabSz="812770"/>
            <a:r>
              <a:rPr lang="fr-FR" sz="1600" i="1" dirty="0">
                <a:solidFill>
                  <a:srgbClr val="3E3E3E"/>
                </a:solidFill>
                <a:latin typeface="KyivType Sans2" panose="00000500000000000000" pitchFamily="50" charset="0"/>
              </a:rPr>
              <a:t>Le fluide ultra hydratant et </a:t>
            </a:r>
            <a:r>
              <a:rPr lang="fr-FR" sz="1600" i="1" dirty="0" err="1">
                <a:solidFill>
                  <a:srgbClr val="3E3E3E"/>
                </a:solidFill>
                <a:latin typeface="KyivType Sans2" panose="00000500000000000000" pitchFamily="50" charset="0"/>
              </a:rPr>
              <a:t>matifiant</a:t>
            </a:r>
            <a:r>
              <a:rPr lang="fr-FR" sz="1600" i="1" dirty="0">
                <a:solidFill>
                  <a:srgbClr val="3E3E3E"/>
                </a:solidFill>
                <a:latin typeface="KyivType Sans2" panose="00000500000000000000" pitchFamily="50" charset="0"/>
              </a:rPr>
              <a:t>  !</a:t>
            </a:r>
          </a:p>
        </p:txBody>
      </p:sp>
      <p:sp>
        <p:nvSpPr>
          <p:cNvPr id="17" name="Rectangle 16">
            <a:extLst>
              <a:ext uri="{FF2B5EF4-FFF2-40B4-BE49-F238E27FC236}">
                <a16:creationId xmlns:a16="http://schemas.microsoft.com/office/drawing/2014/main" id="{87DFD8EB-6533-F420-1974-06E1C62DB291}"/>
              </a:ext>
            </a:extLst>
          </p:cNvPr>
          <p:cNvSpPr/>
          <p:nvPr/>
        </p:nvSpPr>
        <p:spPr>
          <a:xfrm>
            <a:off x="6724650" y="4018958"/>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PCA, GLYCERINE VEGETALE</a:t>
            </a:r>
          </a:p>
          <a:p>
            <a:pPr marL="88900" algn="just"/>
            <a:r>
              <a:rPr lang="fr-FR" sz="1600" dirty="0">
                <a:solidFill>
                  <a:srgbClr val="565655"/>
                </a:solidFill>
                <a:latin typeface="Roboto Light" panose="02000000000000000000" pitchFamily="2" charset="0"/>
                <a:ea typeface="Roboto Light" panose="02000000000000000000" pitchFamily="2" charset="0"/>
              </a:rPr>
              <a:t>Hydratants</a:t>
            </a:r>
          </a:p>
        </p:txBody>
      </p:sp>
    </p:spTree>
    <p:extLst>
      <p:ext uri="{BB962C8B-B14F-4D97-AF65-F5344CB8AC3E}">
        <p14:creationId xmlns:p14="http://schemas.microsoft.com/office/powerpoint/2010/main" val="290472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19DD1B-AA5D-5C6D-3178-113A184C70FA}"/>
              </a:ext>
            </a:extLst>
          </p:cNvPr>
          <p:cNvSpPr/>
          <p:nvPr/>
        </p:nvSpPr>
        <p:spPr>
          <a:xfrm>
            <a:off x="6724650" y="2219654"/>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COMPLEXE HYDRATANT</a:t>
            </a:r>
            <a:endParaRPr lang="fr-FR" sz="1600" dirty="0">
              <a:solidFill>
                <a:srgbClr val="565655"/>
              </a:solidFill>
              <a:latin typeface="Roboto Light" panose="02000000000000000000" pitchFamily="2" charset="0"/>
              <a:ea typeface="Roboto Light" panose="02000000000000000000" pitchFamily="2" charset="0"/>
            </a:endParaRPr>
          </a:p>
        </p:txBody>
      </p:sp>
      <p:sp>
        <p:nvSpPr>
          <p:cNvPr id="4" name="Rectangle 3">
            <a:extLst>
              <a:ext uri="{FF2B5EF4-FFF2-40B4-BE49-F238E27FC236}">
                <a16:creationId xmlns:a16="http://schemas.microsoft.com/office/drawing/2014/main" id="{19E5A521-B32C-A121-89FA-0352D5B3447A}"/>
              </a:ext>
            </a:extLst>
          </p:cNvPr>
          <p:cNvSpPr/>
          <p:nvPr/>
        </p:nvSpPr>
        <p:spPr>
          <a:xfrm>
            <a:off x="6724650" y="3993443"/>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defRPr/>
            </a:pPr>
            <a:r>
              <a:rPr lang="fr-FR" sz="1600" b="1" dirty="0">
                <a:solidFill>
                  <a:srgbClr val="565655"/>
                </a:solidFill>
                <a:latin typeface="Roboto Light" panose="02000000000000000000" pitchFamily="2" charset="0"/>
                <a:ea typeface="Roboto Light" panose="02000000000000000000" pitchFamily="2" charset="0"/>
              </a:rPr>
              <a:t>VITAMINE B5 ET F</a:t>
            </a:r>
          </a:p>
          <a:p>
            <a:pPr marL="88900" algn="just">
              <a:defRPr/>
            </a:pPr>
            <a:r>
              <a:rPr lang="fr-FR" sz="1600" dirty="0">
                <a:solidFill>
                  <a:srgbClr val="565655"/>
                </a:solidFill>
                <a:latin typeface="Roboto Light" panose="02000000000000000000" pitchFamily="2" charset="0"/>
                <a:ea typeface="Roboto Light" panose="02000000000000000000" pitchFamily="2" charset="0"/>
              </a:rPr>
              <a:t>Apaisante et anti </a:t>
            </a:r>
            <a:r>
              <a:rPr lang="fr-FR" sz="1600" dirty="0" err="1">
                <a:solidFill>
                  <a:srgbClr val="565655"/>
                </a:solidFill>
                <a:latin typeface="Roboto Light" panose="02000000000000000000" pitchFamily="2" charset="0"/>
                <a:ea typeface="Roboto Light" panose="02000000000000000000" pitchFamily="2" charset="0"/>
              </a:rPr>
              <a:t>deshydratante</a:t>
            </a:r>
            <a:endParaRPr lang="fr-FR" sz="1600" dirty="0">
              <a:solidFill>
                <a:srgbClr val="565655"/>
              </a:solidFill>
              <a:latin typeface="Roboto Light" panose="02000000000000000000" pitchFamily="2" charset="0"/>
              <a:ea typeface="Roboto Light" panose="02000000000000000000" pitchFamily="2" charset="0"/>
            </a:endParaRPr>
          </a:p>
        </p:txBody>
      </p:sp>
      <p:sp>
        <p:nvSpPr>
          <p:cNvPr id="5" name="Rectangle 4">
            <a:extLst>
              <a:ext uri="{FF2B5EF4-FFF2-40B4-BE49-F238E27FC236}">
                <a16:creationId xmlns:a16="http://schemas.microsoft.com/office/drawing/2014/main" id="{6A961987-0C50-CF1E-B2A3-A648D093D903}"/>
              </a:ext>
            </a:extLst>
          </p:cNvPr>
          <p:cNvSpPr/>
          <p:nvPr/>
        </p:nvSpPr>
        <p:spPr>
          <a:xfrm>
            <a:off x="6724650" y="3119306"/>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BEURRE DE KARITE, HUILES DE PEPINS DE RAISIN ET DE NOISETTE</a:t>
            </a:r>
          </a:p>
          <a:p>
            <a:pPr marL="88900" algn="just"/>
            <a:r>
              <a:rPr lang="fr-FR" sz="1600" dirty="0">
                <a:solidFill>
                  <a:srgbClr val="565655"/>
                </a:solidFill>
                <a:latin typeface="Roboto Light" panose="02000000000000000000" pitchFamily="2" charset="0"/>
                <a:ea typeface="Roboto Light" panose="02000000000000000000" pitchFamily="2" charset="0"/>
              </a:rPr>
              <a:t>Réparateurs</a:t>
            </a:r>
          </a:p>
        </p:txBody>
      </p:sp>
      <p:sp>
        <p:nvSpPr>
          <p:cNvPr id="6" name="ZoneTexte 5">
            <a:extLst>
              <a:ext uri="{FF2B5EF4-FFF2-40B4-BE49-F238E27FC236}">
                <a16:creationId xmlns:a16="http://schemas.microsoft.com/office/drawing/2014/main" id="{6EEE0A58-2AD7-947E-C30C-BBB5379E4C2E}"/>
              </a:ext>
            </a:extLst>
          </p:cNvPr>
          <p:cNvSpPr txBox="1"/>
          <p:nvPr/>
        </p:nvSpPr>
        <p:spPr>
          <a:xfrm>
            <a:off x="4214906" y="329086"/>
            <a:ext cx="3762188" cy="461665"/>
          </a:xfrm>
          <a:prstGeom prst="rect">
            <a:avLst/>
          </a:prstGeom>
          <a:noFill/>
        </p:spPr>
        <p:txBody>
          <a:bodyPr wrap="square">
            <a:spAutoFit/>
          </a:bodyPr>
          <a:lstStyle/>
          <a:p>
            <a:pPr algn="ctr"/>
            <a:r>
              <a:rPr lang="fr-FR" sz="2400" dirty="0">
                <a:solidFill>
                  <a:srgbClr val="3E3E3E"/>
                </a:solidFill>
                <a:effectLst/>
                <a:latin typeface="KyivType Sans2" pitchFamily="2" charset="77"/>
              </a:rPr>
              <a:t>HYDRA N°1 CREME</a:t>
            </a:r>
          </a:p>
        </p:txBody>
      </p:sp>
      <p:sp>
        <p:nvSpPr>
          <p:cNvPr id="8" name="Rectangle 7">
            <a:extLst>
              <a:ext uri="{FF2B5EF4-FFF2-40B4-BE49-F238E27FC236}">
                <a16:creationId xmlns:a16="http://schemas.microsoft.com/office/drawing/2014/main" id="{4CE84D04-5DC6-840C-4D8F-E462F05EE0EC}"/>
              </a:ext>
            </a:extLst>
          </p:cNvPr>
          <p:cNvSpPr/>
          <p:nvPr/>
        </p:nvSpPr>
        <p:spPr>
          <a:xfrm>
            <a:off x="3813010" y="815532"/>
            <a:ext cx="4595021"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Crème hydratante réparatrice</a:t>
            </a:r>
            <a:r>
              <a:rPr kumimoji="0" lang="fr-FR" sz="1500" b="0" u="none" strike="noStrike" kern="1200" cap="none" spc="0" normalizeH="0" noProof="0" dirty="0">
                <a:ln>
                  <a:noFill/>
                </a:ln>
                <a:solidFill>
                  <a:prstClr val="black"/>
                </a:solidFill>
                <a:effectLst/>
                <a:uLnTx/>
                <a:uFillTx/>
                <a:latin typeface="Roboto Light" panose="02000000000000000000" pitchFamily="2" charset="0"/>
                <a:ea typeface="Roboto Light" panose="02000000000000000000" pitchFamily="2" charset="0"/>
              </a:rPr>
              <a:t>.</a:t>
            </a:r>
            <a:endParaRPr kumimoji="0" lang="fr-FR" sz="1500" b="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endParaRPr>
          </a:p>
        </p:txBody>
      </p:sp>
      <p:sp>
        <p:nvSpPr>
          <p:cNvPr id="15" name="Rectangle 14">
            <a:extLst>
              <a:ext uri="{FF2B5EF4-FFF2-40B4-BE49-F238E27FC236}">
                <a16:creationId xmlns:a16="http://schemas.microsoft.com/office/drawing/2014/main" id="{05E5FF17-9F84-21FA-A5F2-9186D35765B3}"/>
              </a:ext>
            </a:extLst>
          </p:cNvPr>
          <p:cNvSpPr/>
          <p:nvPr/>
        </p:nvSpPr>
        <p:spPr>
          <a:xfrm>
            <a:off x="6724650" y="4888033"/>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defRPr/>
            </a:pPr>
            <a:r>
              <a:rPr lang="fr-FR" sz="1600" b="1" dirty="0">
                <a:solidFill>
                  <a:srgbClr val="565655"/>
                </a:solidFill>
                <a:latin typeface="Roboto Light" panose="02000000000000000000" pitchFamily="2" charset="0"/>
                <a:ea typeface="Roboto Light" panose="02000000000000000000" pitchFamily="2" charset="0"/>
              </a:rPr>
              <a:t>H.E DE ROSE, JASMIN, CAMOMILLE</a:t>
            </a:r>
          </a:p>
          <a:p>
            <a:pPr marL="88900" algn="just">
              <a:defRPr/>
            </a:pPr>
            <a:r>
              <a:rPr lang="fr-FR" sz="1600" dirty="0">
                <a:solidFill>
                  <a:srgbClr val="565655"/>
                </a:solidFill>
                <a:latin typeface="Roboto Light" panose="02000000000000000000" pitchFamily="2" charset="0"/>
                <a:ea typeface="Roboto Light" panose="02000000000000000000" pitchFamily="2" charset="0"/>
              </a:rPr>
              <a:t>Relaxant, équilibrant</a:t>
            </a:r>
          </a:p>
        </p:txBody>
      </p:sp>
      <p:pic>
        <p:nvPicPr>
          <p:cNvPr id="3" name="Image 2">
            <a:extLst>
              <a:ext uri="{FF2B5EF4-FFF2-40B4-BE49-F238E27FC236}">
                <a16:creationId xmlns:a16="http://schemas.microsoft.com/office/drawing/2014/main" id="{33C1CDC2-BB9E-9314-D03D-3EB91DAB78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6045" y="933519"/>
            <a:ext cx="3032908" cy="3790882"/>
          </a:xfrm>
          <a:prstGeom prst="rect">
            <a:avLst/>
          </a:prstGeom>
        </p:spPr>
      </p:pic>
      <p:sp>
        <p:nvSpPr>
          <p:cNvPr id="11" name="ZoneTexte 10">
            <a:extLst>
              <a:ext uri="{FF2B5EF4-FFF2-40B4-BE49-F238E27FC236}">
                <a16:creationId xmlns:a16="http://schemas.microsoft.com/office/drawing/2014/main" id="{8F9E67BB-4A66-0276-7E58-B0610EB51BB3}"/>
              </a:ext>
            </a:extLst>
          </p:cNvPr>
          <p:cNvSpPr txBox="1"/>
          <p:nvPr/>
        </p:nvSpPr>
        <p:spPr>
          <a:xfrm>
            <a:off x="1276045" y="5106446"/>
            <a:ext cx="4667555" cy="1661993"/>
          </a:xfrm>
          <a:prstGeom prst="rect">
            <a:avLst/>
          </a:prstGeom>
          <a:noFill/>
          <a:ln>
            <a:solidFill>
              <a:srgbClr val="DCD7FA"/>
            </a:solidFill>
          </a:ln>
        </p:spPr>
        <p:txBody>
          <a:bodyPr wrap="square" rtlCol="0">
            <a:spAutoFit/>
          </a:bodyPr>
          <a:lstStyle/>
          <a:p>
            <a:pPr defTabSz="812770"/>
            <a:r>
              <a:rPr lang="fr-FR" sz="1400" dirty="0">
                <a:solidFill>
                  <a:srgbClr val="3E3E3E"/>
                </a:solidFill>
                <a:latin typeface="Roboto" panose="020B0604020202020204" charset="0"/>
                <a:ea typeface="Roboto" panose="020B0604020202020204" charset="0"/>
              </a:rPr>
              <a:t>94% Ingrédients d’Origine Naturelle  </a:t>
            </a:r>
          </a:p>
          <a:p>
            <a:pPr defTabSz="812770"/>
            <a:r>
              <a:rPr lang="fr-FR" sz="1400" dirty="0">
                <a:solidFill>
                  <a:srgbClr val="3E3E3E"/>
                </a:solidFill>
                <a:latin typeface="Roboto" panose="020B0604020202020204" charset="0"/>
                <a:ea typeface="Roboto" panose="020B0604020202020204" charset="0"/>
              </a:rPr>
              <a:t>Renforce la fonction barrière de la peau </a:t>
            </a:r>
          </a:p>
          <a:p>
            <a:pPr defTabSz="812770"/>
            <a:r>
              <a:rPr lang="fr-FR" sz="1400" dirty="0">
                <a:solidFill>
                  <a:srgbClr val="3E3E3E"/>
                </a:solidFill>
                <a:latin typeface="Roboto" panose="020B0604020202020204" charset="0"/>
                <a:ea typeface="Roboto" panose="020B0604020202020204" charset="0"/>
              </a:rPr>
              <a:t>Apporte un confort immédiat </a:t>
            </a:r>
          </a:p>
          <a:p>
            <a:pPr lvl="0"/>
            <a:r>
              <a:rPr lang="fr-FR" sz="1400" dirty="0">
                <a:solidFill>
                  <a:srgbClr val="3E3E3E"/>
                </a:solidFill>
                <a:latin typeface="Roboto" panose="02000000000000000000" pitchFamily="2" charset="0"/>
                <a:ea typeface="Roboto" panose="02000000000000000000" pitchFamily="2" charset="0"/>
              </a:rPr>
              <a:t>Hydratation intense et longue durée </a:t>
            </a:r>
            <a:endParaRPr lang="fr-FR" sz="1400" cap="small" dirty="0">
              <a:solidFill>
                <a:srgbClr val="3E3E3E"/>
              </a:solidFill>
              <a:latin typeface="Roboto" panose="02000000000000000000" pitchFamily="2" charset="0"/>
              <a:ea typeface="Roboto" panose="02000000000000000000" pitchFamily="2" charset="0"/>
            </a:endParaRPr>
          </a:p>
          <a:p>
            <a:pPr marL="171450" lvl="0" indent="-171450">
              <a:buFont typeface="Wingdings" panose="05000000000000000000" pitchFamily="2" charset="2"/>
              <a:buChar char="Ø"/>
            </a:pPr>
            <a:r>
              <a:rPr lang="fr-FR" sz="1600" i="1" dirty="0">
                <a:solidFill>
                  <a:srgbClr val="3E3E3E"/>
                </a:solidFill>
                <a:latin typeface="Roboto" panose="02000000000000000000" pitchFamily="2" charset="0"/>
                <a:ea typeface="Roboto" panose="02000000000000000000" pitchFamily="2" charset="0"/>
              </a:rPr>
              <a:t> +138% immédiatement  +86% après 8h</a:t>
            </a:r>
          </a:p>
          <a:p>
            <a:r>
              <a:rPr lang="fr-FR" sz="1400" dirty="0">
                <a:solidFill>
                  <a:srgbClr val="3E3E3E"/>
                </a:solidFill>
                <a:latin typeface="Roboto" panose="02000000000000000000" pitchFamily="2" charset="0"/>
                <a:ea typeface="Roboto" panose="02000000000000000000" pitchFamily="2" charset="0"/>
              </a:rPr>
              <a:t>Combiné avec le </a:t>
            </a:r>
            <a:r>
              <a:rPr lang="fr-FR" sz="1400" cap="small" dirty="0">
                <a:solidFill>
                  <a:srgbClr val="3E3E3E"/>
                </a:solidFill>
                <a:latin typeface="Roboto" panose="02000000000000000000" pitchFamily="2" charset="0"/>
                <a:ea typeface="Roboto" panose="02000000000000000000" pitchFamily="2" charset="0"/>
              </a:rPr>
              <a:t>Sérum </a:t>
            </a:r>
            <a:r>
              <a:rPr lang="fr-FR" sz="1400" cap="small" dirty="0" err="1">
                <a:solidFill>
                  <a:srgbClr val="3E3E3E"/>
                </a:solidFill>
                <a:latin typeface="Roboto" panose="02000000000000000000" pitchFamily="2" charset="0"/>
                <a:ea typeface="Roboto" panose="02000000000000000000" pitchFamily="2" charset="0"/>
              </a:rPr>
              <a:t>hydra</a:t>
            </a:r>
            <a:r>
              <a:rPr lang="fr-FR" sz="1400" cap="small" dirty="0">
                <a:solidFill>
                  <a:srgbClr val="3E3E3E"/>
                </a:solidFill>
                <a:latin typeface="Roboto" panose="02000000000000000000" pitchFamily="2" charset="0"/>
                <a:ea typeface="Roboto" panose="02000000000000000000" pitchFamily="2" charset="0"/>
              </a:rPr>
              <a:t> n°1 </a:t>
            </a:r>
          </a:p>
          <a:p>
            <a:pPr marL="171450" indent="-171450">
              <a:buFont typeface="Wingdings" panose="05000000000000000000" pitchFamily="2" charset="2"/>
              <a:buChar char="Ø"/>
            </a:pPr>
            <a:r>
              <a:rPr lang="fr-FR" sz="1600" i="1" dirty="0">
                <a:solidFill>
                  <a:srgbClr val="3E3E3E"/>
                </a:solidFill>
                <a:latin typeface="Roboto" panose="02000000000000000000" pitchFamily="2" charset="0"/>
                <a:ea typeface="Roboto" panose="02000000000000000000" pitchFamily="2" charset="0"/>
              </a:rPr>
              <a:t> +144% immédiatement  +102% après 8h</a:t>
            </a:r>
          </a:p>
        </p:txBody>
      </p:sp>
      <p:pic>
        <p:nvPicPr>
          <p:cNvPr id="18" name="Image 17">
            <a:extLst>
              <a:ext uri="{FF2B5EF4-FFF2-40B4-BE49-F238E27FC236}">
                <a16:creationId xmlns:a16="http://schemas.microsoft.com/office/drawing/2014/main" id="{152DFEC9-8D59-545A-DE61-FC7EF2A9A9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922" y="5253511"/>
            <a:ext cx="1000235" cy="1267624"/>
          </a:xfrm>
          <a:prstGeom prst="rect">
            <a:avLst/>
          </a:prstGeom>
          <a:ln>
            <a:solidFill>
              <a:srgbClr val="DCD7FA"/>
            </a:solidFill>
          </a:ln>
        </p:spPr>
      </p:pic>
      <p:sp>
        <p:nvSpPr>
          <p:cNvPr id="19" name="Rectangle 18">
            <a:extLst>
              <a:ext uri="{FF2B5EF4-FFF2-40B4-BE49-F238E27FC236}">
                <a16:creationId xmlns:a16="http://schemas.microsoft.com/office/drawing/2014/main" id="{CEB49B3E-887A-4C9F-05A0-58C04C88F6C6}"/>
              </a:ext>
            </a:extLst>
          </p:cNvPr>
          <p:cNvSpPr/>
          <p:nvPr/>
        </p:nvSpPr>
        <p:spPr>
          <a:xfrm>
            <a:off x="3908121" y="1491838"/>
            <a:ext cx="7606546" cy="338554"/>
          </a:xfrm>
          <a:prstGeom prst="rect">
            <a:avLst/>
          </a:prstGeom>
        </p:spPr>
        <p:txBody>
          <a:bodyPr wrap="square">
            <a:spAutoFit/>
          </a:bodyPr>
          <a:lstStyle/>
          <a:p>
            <a:pPr algn="ctr" defTabSz="812770"/>
            <a:r>
              <a:rPr lang="fr-FR" sz="1600" i="1" dirty="0">
                <a:solidFill>
                  <a:srgbClr val="3E3E3E"/>
                </a:solidFill>
                <a:latin typeface="KyivType Sans2" panose="00000500000000000000" pitchFamily="50" charset="0"/>
              </a:rPr>
              <a:t>Véritable cocon réconfortant pour les peaux très déshydratées</a:t>
            </a:r>
          </a:p>
        </p:txBody>
      </p:sp>
    </p:spTree>
    <p:extLst>
      <p:ext uri="{BB962C8B-B14F-4D97-AF65-F5344CB8AC3E}">
        <p14:creationId xmlns:p14="http://schemas.microsoft.com/office/powerpoint/2010/main" val="89806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0" y="2235200"/>
            <a:ext cx="9144000" cy="2387600"/>
          </a:xfrm>
          <a:solidFill>
            <a:srgbClr val="FFFFFF">
              <a:alpha val="54118"/>
            </a:srgbClr>
          </a:solidFill>
        </p:spPr>
        <p:txBody>
          <a:bodyPr vert="horz" lIns="91440" tIns="45720" rIns="91440" bIns="45720" rtlCol="0" anchor="ctr">
            <a:normAutofit/>
          </a:bodyPr>
          <a:lstStyle/>
          <a:p>
            <a:pPr algn="ctr"/>
            <a:r>
              <a:rPr sz="3600" dirty="0">
                <a:latin typeface="KyivType Sans2" panose="00000500000000000000" pitchFamily="50" charset="0"/>
              </a:rPr>
              <a:t>Les </a:t>
            </a:r>
            <a:r>
              <a:rPr sz="3600" dirty="0" err="1">
                <a:latin typeface="KyivType Sans2" panose="00000500000000000000" pitchFamily="50" charset="0"/>
              </a:rPr>
              <a:t>Fondamentaux</a:t>
            </a:r>
            <a:r>
              <a:rPr sz="3600" dirty="0">
                <a:latin typeface="KyivType Sans2" panose="00000500000000000000" pitchFamily="50" charset="0"/>
              </a:rPr>
              <a:t> de </a:t>
            </a:r>
            <a:br>
              <a:rPr lang="fr-FR" sz="3600" dirty="0">
                <a:latin typeface="KyivType Sans2" panose="00000500000000000000" pitchFamily="50" charset="0"/>
              </a:rPr>
            </a:br>
            <a:r>
              <a:rPr sz="3600" dirty="0" err="1">
                <a:latin typeface="KyivType Sans2" panose="00000500000000000000" pitchFamily="50" charset="0"/>
              </a:rPr>
              <a:t>l’Hydratation</a:t>
            </a:r>
            <a:r>
              <a:rPr sz="3600" dirty="0">
                <a:latin typeface="KyivType Sans2" panose="00000500000000000000" pitchFamily="50" charset="0"/>
              </a:rPr>
              <a:t> de la </a:t>
            </a:r>
            <a:r>
              <a:rPr sz="3600" dirty="0" err="1">
                <a:latin typeface="KyivType Sans2" panose="00000500000000000000" pitchFamily="50" charset="0"/>
              </a:rPr>
              <a:t>Peau</a:t>
            </a:r>
            <a:endParaRPr sz="3600" dirty="0">
              <a:latin typeface="KyivType Sans2" panose="00000500000000000000" pitchFamily="50"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19DD1B-AA5D-5C6D-3178-113A184C70FA}"/>
              </a:ext>
            </a:extLst>
          </p:cNvPr>
          <p:cNvSpPr/>
          <p:nvPr/>
        </p:nvSpPr>
        <p:spPr>
          <a:xfrm>
            <a:off x="6724650" y="2219654"/>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IMPERATA CYLINDRICA, ALOE VERA BIO</a:t>
            </a:r>
          </a:p>
          <a:p>
            <a:pPr marL="88900" algn="just"/>
            <a:r>
              <a:rPr lang="fr-FR" sz="1600" dirty="0">
                <a:solidFill>
                  <a:srgbClr val="565655"/>
                </a:solidFill>
                <a:latin typeface="Roboto Light" panose="02000000000000000000" pitchFamily="2" charset="0"/>
                <a:ea typeface="Roboto Light" panose="02000000000000000000" pitchFamily="2" charset="0"/>
              </a:rPr>
              <a:t>Hydratants</a:t>
            </a:r>
          </a:p>
        </p:txBody>
      </p:sp>
      <p:sp>
        <p:nvSpPr>
          <p:cNvPr id="4" name="Rectangle 3">
            <a:extLst>
              <a:ext uri="{FF2B5EF4-FFF2-40B4-BE49-F238E27FC236}">
                <a16:creationId xmlns:a16="http://schemas.microsoft.com/office/drawing/2014/main" id="{19E5A521-B32C-A121-89FA-0352D5B3447A}"/>
              </a:ext>
            </a:extLst>
          </p:cNvPr>
          <p:cNvSpPr/>
          <p:nvPr/>
        </p:nvSpPr>
        <p:spPr>
          <a:xfrm>
            <a:off x="6724650" y="3993443"/>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defRPr/>
            </a:pPr>
            <a:r>
              <a:rPr lang="fr-FR" sz="1600" b="1" dirty="0">
                <a:solidFill>
                  <a:srgbClr val="565655"/>
                </a:solidFill>
                <a:latin typeface="Roboto Light" panose="02000000000000000000" pitchFamily="2" charset="0"/>
                <a:ea typeface="Roboto Light" panose="02000000000000000000" pitchFamily="2" charset="0"/>
              </a:rPr>
              <a:t>BISABOLOL, VITAMINE B5 ET JOJOBA</a:t>
            </a:r>
          </a:p>
          <a:p>
            <a:pPr marL="88900" algn="just">
              <a:defRPr/>
            </a:pPr>
            <a:r>
              <a:rPr lang="fr-FR" sz="1600" dirty="0">
                <a:solidFill>
                  <a:srgbClr val="565655"/>
                </a:solidFill>
                <a:latin typeface="Roboto Light" panose="02000000000000000000" pitchFamily="2" charset="0"/>
                <a:ea typeface="Roboto Light" panose="02000000000000000000" pitchFamily="2" charset="0"/>
              </a:rPr>
              <a:t>Apaisants et réparateurs</a:t>
            </a:r>
          </a:p>
        </p:txBody>
      </p:sp>
      <p:sp>
        <p:nvSpPr>
          <p:cNvPr id="5" name="Rectangle 4">
            <a:extLst>
              <a:ext uri="{FF2B5EF4-FFF2-40B4-BE49-F238E27FC236}">
                <a16:creationId xmlns:a16="http://schemas.microsoft.com/office/drawing/2014/main" id="{6A961987-0C50-CF1E-B2A3-A648D093D903}"/>
              </a:ext>
            </a:extLst>
          </p:cNvPr>
          <p:cNvSpPr/>
          <p:nvPr/>
        </p:nvSpPr>
        <p:spPr>
          <a:xfrm>
            <a:off x="6724650" y="3119306"/>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VITAMINE A ET DERIVE DE SILICIUM</a:t>
            </a:r>
          </a:p>
          <a:p>
            <a:pPr marL="88900" algn="just"/>
            <a:r>
              <a:rPr lang="fr-FR" sz="1600" dirty="0">
                <a:solidFill>
                  <a:srgbClr val="565655"/>
                </a:solidFill>
                <a:latin typeface="Roboto Light" panose="02000000000000000000" pitchFamily="2" charset="0"/>
                <a:ea typeface="Roboto Light" panose="02000000000000000000" pitchFamily="2" charset="0"/>
              </a:rPr>
              <a:t>Régénérants</a:t>
            </a:r>
          </a:p>
        </p:txBody>
      </p:sp>
      <p:sp>
        <p:nvSpPr>
          <p:cNvPr id="6" name="ZoneTexte 5">
            <a:extLst>
              <a:ext uri="{FF2B5EF4-FFF2-40B4-BE49-F238E27FC236}">
                <a16:creationId xmlns:a16="http://schemas.microsoft.com/office/drawing/2014/main" id="{6EEE0A58-2AD7-947E-C30C-BBB5379E4C2E}"/>
              </a:ext>
            </a:extLst>
          </p:cNvPr>
          <p:cNvSpPr txBox="1"/>
          <p:nvPr/>
        </p:nvSpPr>
        <p:spPr>
          <a:xfrm>
            <a:off x="4214906" y="291508"/>
            <a:ext cx="3762188" cy="461665"/>
          </a:xfrm>
          <a:prstGeom prst="rect">
            <a:avLst/>
          </a:prstGeom>
          <a:noFill/>
        </p:spPr>
        <p:txBody>
          <a:bodyPr wrap="square">
            <a:spAutoFit/>
          </a:bodyPr>
          <a:lstStyle/>
          <a:p>
            <a:pPr algn="ctr"/>
            <a:r>
              <a:rPr lang="fr-FR" sz="2400" dirty="0">
                <a:solidFill>
                  <a:srgbClr val="3E3E3E"/>
                </a:solidFill>
                <a:effectLst/>
                <a:latin typeface="KyivType Sans2" pitchFamily="2" charset="77"/>
              </a:rPr>
              <a:t>HYDRA N°1 MASQUE</a:t>
            </a:r>
          </a:p>
        </p:txBody>
      </p:sp>
      <p:sp>
        <p:nvSpPr>
          <p:cNvPr id="8" name="Rectangle 7">
            <a:extLst>
              <a:ext uri="{FF2B5EF4-FFF2-40B4-BE49-F238E27FC236}">
                <a16:creationId xmlns:a16="http://schemas.microsoft.com/office/drawing/2014/main" id="{4CE84D04-5DC6-840C-4D8F-E462F05EE0EC}"/>
              </a:ext>
            </a:extLst>
          </p:cNvPr>
          <p:cNvSpPr/>
          <p:nvPr/>
        </p:nvSpPr>
        <p:spPr>
          <a:xfrm>
            <a:off x="3813010" y="777954"/>
            <a:ext cx="4595021"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Masque anti-âge, hydratant et réparateur</a:t>
            </a:r>
            <a:r>
              <a:rPr kumimoji="0" lang="fr-FR" sz="1500" b="0" u="none" strike="noStrike" kern="1200" cap="none" spc="0" normalizeH="0" noProof="0" dirty="0">
                <a:ln>
                  <a:noFill/>
                </a:ln>
                <a:solidFill>
                  <a:prstClr val="black"/>
                </a:solidFill>
                <a:effectLst/>
                <a:uLnTx/>
                <a:uFillTx/>
                <a:latin typeface="Roboto Light" panose="02000000000000000000" pitchFamily="2" charset="0"/>
                <a:ea typeface="Roboto Light" panose="02000000000000000000" pitchFamily="2" charset="0"/>
              </a:rPr>
              <a:t>.</a:t>
            </a:r>
            <a:endParaRPr kumimoji="0" lang="fr-FR" sz="1500" b="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endParaRPr>
          </a:p>
        </p:txBody>
      </p:sp>
      <p:sp>
        <p:nvSpPr>
          <p:cNvPr id="15" name="Rectangle 14">
            <a:extLst>
              <a:ext uri="{FF2B5EF4-FFF2-40B4-BE49-F238E27FC236}">
                <a16:creationId xmlns:a16="http://schemas.microsoft.com/office/drawing/2014/main" id="{05E5FF17-9F84-21FA-A5F2-9186D35765B3}"/>
              </a:ext>
            </a:extLst>
          </p:cNvPr>
          <p:cNvSpPr/>
          <p:nvPr/>
        </p:nvSpPr>
        <p:spPr>
          <a:xfrm>
            <a:off x="6724650" y="4888033"/>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indent="-273050" algn="just">
              <a:buFont typeface="Wingdings" panose="05000000000000000000" pitchFamily="2" charset="2"/>
              <a:buChar char="ü"/>
              <a:defRPr/>
            </a:pPr>
            <a:r>
              <a:rPr lang="fr-FR" sz="1600" b="1" dirty="0">
                <a:solidFill>
                  <a:srgbClr val="565655"/>
                </a:solidFill>
                <a:latin typeface="Roboto Light" panose="02000000000000000000" pitchFamily="2" charset="0"/>
                <a:ea typeface="Roboto Light" panose="02000000000000000000" pitchFamily="2" charset="0"/>
              </a:rPr>
              <a:t>H.E DE ROSE, JASMIN, SHIU</a:t>
            </a:r>
          </a:p>
          <a:p>
            <a:pPr marL="88900" algn="just">
              <a:defRPr/>
            </a:pPr>
            <a:r>
              <a:rPr lang="fr-FR" sz="1600" dirty="0">
                <a:solidFill>
                  <a:srgbClr val="565655"/>
                </a:solidFill>
                <a:latin typeface="Roboto Light" panose="02000000000000000000" pitchFamily="2" charset="0"/>
                <a:ea typeface="Roboto Light" panose="02000000000000000000" pitchFamily="2" charset="0"/>
              </a:rPr>
              <a:t>Relaxant, équilibrant</a:t>
            </a:r>
          </a:p>
        </p:txBody>
      </p:sp>
      <p:sp>
        <p:nvSpPr>
          <p:cNvPr id="3" name="ZoneTexte 2">
            <a:extLst>
              <a:ext uri="{FF2B5EF4-FFF2-40B4-BE49-F238E27FC236}">
                <a16:creationId xmlns:a16="http://schemas.microsoft.com/office/drawing/2014/main" id="{A3CD773B-6B9E-5C2E-BCE8-8E8344986C08}"/>
              </a:ext>
            </a:extLst>
          </p:cNvPr>
          <p:cNvSpPr txBox="1"/>
          <p:nvPr/>
        </p:nvSpPr>
        <p:spPr>
          <a:xfrm>
            <a:off x="1276045" y="5106446"/>
            <a:ext cx="4667555" cy="1661993"/>
          </a:xfrm>
          <a:prstGeom prst="rect">
            <a:avLst/>
          </a:prstGeom>
          <a:noFill/>
          <a:ln>
            <a:solidFill>
              <a:srgbClr val="DCD7FA"/>
            </a:solidFill>
          </a:ln>
        </p:spPr>
        <p:txBody>
          <a:bodyPr wrap="square" rtlCol="0">
            <a:spAutoFit/>
          </a:bodyPr>
          <a:lstStyle/>
          <a:p>
            <a:pPr defTabSz="812770"/>
            <a:r>
              <a:rPr lang="fr-FR" sz="1400" dirty="0">
                <a:solidFill>
                  <a:srgbClr val="3E3E3E"/>
                </a:solidFill>
                <a:latin typeface="Roboto" panose="020B0604020202020204" charset="0"/>
                <a:ea typeface="Roboto" panose="020B0604020202020204" charset="0"/>
              </a:rPr>
              <a:t>Convient à tous types de peaux </a:t>
            </a:r>
          </a:p>
          <a:p>
            <a:pPr defTabSz="812770"/>
            <a:r>
              <a:rPr lang="fr-FR" sz="1400" dirty="0">
                <a:solidFill>
                  <a:srgbClr val="3E3E3E"/>
                </a:solidFill>
                <a:latin typeface="Roboto" panose="020B0604020202020204" charset="0"/>
                <a:ea typeface="Roboto" panose="020B0604020202020204" charset="0"/>
              </a:rPr>
              <a:t>S’utilise en masque de nuit </a:t>
            </a:r>
          </a:p>
          <a:p>
            <a:pPr defTabSz="812770"/>
            <a:r>
              <a:rPr lang="fr-FR" sz="1400" dirty="0">
                <a:solidFill>
                  <a:srgbClr val="3E3E3E"/>
                </a:solidFill>
                <a:latin typeface="Roboto" panose="020B0604020202020204" charset="0"/>
                <a:ea typeface="Roboto" panose="020B0604020202020204" charset="0"/>
              </a:rPr>
              <a:t>Lisse le relief cutané, atténue les ridules </a:t>
            </a:r>
          </a:p>
          <a:p>
            <a:pPr defTabSz="812770"/>
            <a:r>
              <a:rPr lang="fr-FR" sz="1400" dirty="0">
                <a:solidFill>
                  <a:srgbClr val="3E3E3E"/>
                </a:solidFill>
                <a:latin typeface="Roboto" panose="020B0604020202020204" charset="0"/>
                <a:ea typeface="Roboto" panose="020B0604020202020204" charset="0"/>
              </a:rPr>
              <a:t>Peau plus douce et plus ferme</a:t>
            </a:r>
          </a:p>
          <a:p>
            <a:pPr defTabSz="812770"/>
            <a:r>
              <a:rPr lang="fr-FR" sz="1400" dirty="0">
                <a:solidFill>
                  <a:srgbClr val="3E3E3E"/>
                </a:solidFill>
                <a:latin typeface="Roboto" panose="02000000000000000000" pitchFamily="2" charset="0"/>
                <a:ea typeface="Roboto" panose="02000000000000000000" pitchFamily="2" charset="0"/>
              </a:rPr>
              <a:t>Action hydratante intensive</a:t>
            </a:r>
          </a:p>
          <a:p>
            <a:pPr defTabSz="812770"/>
            <a:r>
              <a:rPr lang="fr-FR" sz="1600" dirty="0">
                <a:solidFill>
                  <a:srgbClr val="3E3E3E"/>
                </a:solidFill>
                <a:latin typeface="Roboto" panose="02000000000000000000" pitchFamily="2" charset="0"/>
                <a:ea typeface="Roboto" panose="02000000000000000000" pitchFamily="2" charset="0"/>
              </a:rPr>
              <a:t>+124% après 2h </a:t>
            </a:r>
          </a:p>
          <a:p>
            <a:pPr defTabSz="812770"/>
            <a:r>
              <a:rPr lang="fr-FR" sz="1600" dirty="0">
                <a:solidFill>
                  <a:srgbClr val="3E3E3E"/>
                </a:solidFill>
                <a:latin typeface="Roboto" panose="02000000000000000000" pitchFamily="2" charset="0"/>
                <a:ea typeface="Roboto" panose="02000000000000000000" pitchFamily="2" charset="0"/>
              </a:rPr>
              <a:t>+73% après 8h</a:t>
            </a:r>
          </a:p>
        </p:txBody>
      </p:sp>
      <p:pic>
        <p:nvPicPr>
          <p:cNvPr id="11" name="Image 10">
            <a:extLst>
              <a:ext uri="{FF2B5EF4-FFF2-40B4-BE49-F238E27FC236}">
                <a16:creationId xmlns:a16="http://schemas.microsoft.com/office/drawing/2014/main" id="{1ED226C7-6EA8-859E-045B-6113233499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922" y="5253511"/>
            <a:ext cx="1000235" cy="1267624"/>
          </a:xfrm>
          <a:prstGeom prst="rect">
            <a:avLst/>
          </a:prstGeom>
          <a:ln>
            <a:solidFill>
              <a:srgbClr val="DCD7FA"/>
            </a:solidFill>
          </a:ln>
        </p:spPr>
      </p:pic>
      <p:pic>
        <p:nvPicPr>
          <p:cNvPr id="18" name="Image 17">
            <a:extLst>
              <a:ext uri="{FF2B5EF4-FFF2-40B4-BE49-F238E27FC236}">
                <a16:creationId xmlns:a16="http://schemas.microsoft.com/office/drawing/2014/main" id="{13BD7475-703D-E024-1433-C6B5574617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6044" y="1262113"/>
            <a:ext cx="2938861" cy="3673161"/>
          </a:xfrm>
          <a:prstGeom prst="rect">
            <a:avLst/>
          </a:prstGeom>
        </p:spPr>
      </p:pic>
      <p:sp>
        <p:nvSpPr>
          <p:cNvPr id="19" name="Rectangle 18">
            <a:extLst>
              <a:ext uri="{FF2B5EF4-FFF2-40B4-BE49-F238E27FC236}">
                <a16:creationId xmlns:a16="http://schemas.microsoft.com/office/drawing/2014/main" id="{6C6BAE88-8DED-1A90-A64B-2E270607506C}"/>
              </a:ext>
            </a:extLst>
          </p:cNvPr>
          <p:cNvSpPr/>
          <p:nvPr/>
        </p:nvSpPr>
        <p:spPr>
          <a:xfrm>
            <a:off x="2268138" y="1413000"/>
            <a:ext cx="10837334" cy="338554"/>
          </a:xfrm>
          <a:prstGeom prst="rect">
            <a:avLst/>
          </a:prstGeom>
        </p:spPr>
        <p:txBody>
          <a:bodyPr wrap="square">
            <a:spAutoFit/>
          </a:bodyPr>
          <a:lstStyle/>
          <a:p>
            <a:pPr algn="ctr" defTabSz="812770"/>
            <a:r>
              <a:rPr lang="fr-FR" sz="1600" i="1" dirty="0">
                <a:solidFill>
                  <a:srgbClr val="3E3E3E"/>
                </a:solidFill>
                <a:latin typeface="KyivType Sans2" panose="00000500000000000000" pitchFamily="50" charset="0"/>
              </a:rPr>
              <a:t>Véritable bain d’hydratation pour toutes les peaux déshydratées</a:t>
            </a:r>
          </a:p>
        </p:txBody>
      </p:sp>
    </p:spTree>
    <p:extLst>
      <p:ext uri="{BB962C8B-B14F-4D97-AF65-F5344CB8AC3E}">
        <p14:creationId xmlns:p14="http://schemas.microsoft.com/office/powerpoint/2010/main" val="212408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1577173" y="2956374"/>
            <a:ext cx="933450" cy="9906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o.remove.bg/downloads/e18254a1-304a-4a60-bfb4-5d1e45d372a2/image-removebg-previe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076" y="2041975"/>
            <a:ext cx="854154" cy="2863084"/>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671040" y="5006853"/>
            <a:ext cx="1372858"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b="1"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Hydra n°1</a:t>
            </a:r>
          </a:p>
          <a:p>
            <a:pPr lvl="0" algn="ctr">
              <a:defRPr/>
            </a:pPr>
            <a:r>
              <a:rPr lang="fr-FR" sz="1400" b="1"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Sérum</a:t>
            </a:r>
          </a:p>
        </p:txBody>
      </p:sp>
      <p:sp>
        <p:nvSpPr>
          <p:cNvPr id="45" name="Rectangle 44"/>
          <p:cNvSpPr/>
          <p:nvPr/>
        </p:nvSpPr>
        <p:spPr>
          <a:xfrm>
            <a:off x="1723425" y="3884334"/>
            <a:ext cx="1089456"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Hydrater en profondeur</a:t>
            </a:r>
          </a:p>
        </p:txBody>
      </p:sp>
      <p:pic>
        <p:nvPicPr>
          <p:cNvPr id="41"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4507783" y="2919414"/>
            <a:ext cx="933450" cy="99060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https://o.remove.bg/downloads/70e7a334-18f5-4b1b-b210-2ba76ecb7bf1/image-removebg-previe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1818" y="1979235"/>
            <a:ext cx="772978" cy="2992165"/>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3462437" y="5020295"/>
            <a:ext cx="1372858" cy="481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b="1"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Hydra n°1 Fluide</a:t>
            </a:r>
          </a:p>
        </p:txBody>
      </p:sp>
      <p:sp>
        <p:nvSpPr>
          <p:cNvPr id="62" name="Rectangle 61"/>
          <p:cNvSpPr/>
          <p:nvPr/>
        </p:nvSpPr>
        <p:spPr>
          <a:xfrm>
            <a:off x="4557680" y="3748702"/>
            <a:ext cx="1642378" cy="1275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Hydrater</a:t>
            </a:r>
          </a:p>
          <a:p>
            <a:pPr lvl="0" algn="ctr">
              <a:defRPr/>
            </a:pPr>
            <a:r>
              <a:rPr lang="fr-FR" sz="1400" dirty="0" err="1">
                <a:solidFill>
                  <a:prstClr val="black"/>
                </a:solidFill>
                <a:latin typeface="Roboto Light" panose="02000000000000000000" pitchFamily="2" charset="0"/>
                <a:ea typeface="Roboto Light" panose="02000000000000000000" pitchFamily="2" charset="0"/>
                <a:cs typeface="Roboto Light" panose="02000000000000000000" pitchFamily="2" charset="0"/>
              </a:rPr>
              <a:t>Matifier</a:t>
            </a:r>
            <a:r>
              <a:rPr lang="fr-FR" sz="14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 </a:t>
            </a:r>
          </a:p>
          <a:p>
            <a:pPr lvl="0" algn="ctr">
              <a:defRPr/>
            </a:pPr>
            <a:r>
              <a:rPr lang="fr-FR" sz="14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les peaux mixtes déshydratées </a:t>
            </a:r>
          </a:p>
        </p:txBody>
      </p:sp>
      <p:pic>
        <p:nvPicPr>
          <p:cNvPr id="46" name="Picture 6" descr="https://o.remove.bg/downloads/e27517f3-9561-45f5-9649-a73a5fc6689c/image-removebg-preview.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1749" y="2044905"/>
            <a:ext cx="1301712" cy="285046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7736602" y="2946516"/>
            <a:ext cx="933450" cy="99060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569673" y="5057192"/>
            <a:ext cx="1372858" cy="481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b="1"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Hydra n°1 Crème</a:t>
            </a:r>
          </a:p>
        </p:txBody>
      </p:sp>
      <p:sp>
        <p:nvSpPr>
          <p:cNvPr id="63" name="Rectangle 62"/>
          <p:cNvSpPr/>
          <p:nvPr/>
        </p:nvSpPr>
        <p:spPr>
          <a:xfrm>
            <a:off x="7619949" y="4051574"/>
            <a:ext cx="1782492"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Hydrater</a:t>
            </a:r>
          </a:p>
          <a:p>
            <a:pPr lvl="0" algn="ctr">
              <a:defRPr/>
            </a:pPr>
            <a:r>
              <a:rPr lang="fr-FR" sz="14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Réconforter </a:t>
            </a:r>
          </a:p>
          <a:p>
            <a:pPr lvl="0" algn="ctr">
              <a:defRPr/>
            </a:pPr>
            <a:r>
              <a:rPr lang="fr-FR" sz="14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les peaux très déshydratées </a:t>
            </a:r>
          </a:p>
        </p:txBody>
      </p:sp>
      <p:pic>
        <p:nvPicPr>
          <p:cNvPr id="42" name="Picture 10" descr="https://o.remove.bg/downloads/db2fd569-131f-471d-a820-5704f5c26948/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10329865" y="2879868"/>
            <a:ext cx="933450" cy="99060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https://o.remove.bg/downloads/a09d0e90-3d8e-4aca-abd2-4954080a2bda/image-removebg-preview.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79474" y="1992405"/>
            <a:ext cx="1287344" cy="285021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9291505" y="5025662"/>
            <a:ext cx="1372858" cy="481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b="1"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Hydra n°1 Masque</a:t>
            </a:r>
          </a:p>
        </p:txBody>
      </p:sp>
      <p:sp>
        <p:nvSpPr>
          <p:cNvPr id="64" name="Rectangle 63"/>
          <p:cNvSpPr/>
          <p:nvPr/>
        </p:nvSpPr>
        <p:spPr>
          <a:xfrm>
            <a:off x="10327683" y="3895981"/>
            <a:ext cx="1089456"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Hydrater</a:t>
            </a:r>
          </a:p>
          <a:p>
            <a:pPr lvl="0" algn="ctr">
              <a:defRPr/>
            </a:pPr>
            <a:r>
              <a:rPr lang="fr-FR" sz="14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Réparer</a:t>
            </a:r>
          </a:p>
        </p:txBody>
      </p:sp>
      <p:sp>
        <p:nvSpPr>
          <p:cNvPr id="65" name="Titre 1"/>
          <p:cNvSpPr>
            <a:spLocks noGrp="1"/>
          </p:cNvSpPr>
          <p:nvPr>
            <p:ph type="title" idx="4294967295"/>
          </p:nvPr>
        </p:nvSpPr>
        <p:spPr>
          <a:xfrm>
            <a:off x="0" y="187667"/>
            <a:ext cx="12192000" cy="1325563"/>
          </a:xfrm>
        </p:spPr>
        <p:txBody>
          <a:bodyPr>
            <a:normAutofit/>
          </a:bodyPr>
          <a:lstStyle/>
          <a:p>
            <a:pPr algn="ctr"/>
            <a:r>
              <a:rPr lang="fr-FR" sz="4000" cap="small" dirty="0">
                <a:solidFill>
                  <a:srgbClr val="3E3E3E"/>
                </a:solidFill>
                <a:latin typeface="KyivType Sans2" panose="00000500000000000000" pitchFamily="50" charset="0"/>
              </a:rPr>
              <a:t>La gamme hydratante </a:t>
            </a:r>
            <a:r>
              <a:rPr lang="fr-FR" sz="4000" cap="small" dirty="0" err="1">
                <a:solidFill>
                  <a:srgbClr val="3E3E3E"/>
                </a:solidFill>
                <a:latin typeface="KyivType Sans2" panose="00000500000000000000" pitchFamily="50" charset="0"/>
              </a:rPr>
              <a:t>yon-ka</a:t>
            </a:r>
            <a:endParaRPr lang="fr-FR" sz="4000" cap="small"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1992715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affaires de toilette, Soin de la peau, lotion&#10;&#10;Description générée automatiquement">
            <a:extLst>
              <a:ext uri="{FF2B5EF4-FFF2-40B4-BE49-F238E27FC236}">
                <a16:creationId xmlns:a16="http://schemas.microsoft.com/office/drawing/2014/main" id="{3F3C4EBC-F664-CED6-489A-FA4501296D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0216" y="1418641"/>
            <a:ext cx="2945341" cy="5236161"/>
          </a:xfrm>
          <a:prstGeom prst="rect">
            <a:avLst/>
          </a:prstGeom>
        </p:spPr>
      </p:pic>
      <p:pic>
        <p:nvPicPr>
          <p:cNvPr id="8" name="Image 7" descr="Une image contenant texte, menu&#10;&#10;Description générée automatiquement">
            <a:extLst>
              <a:ext uri="{FF2B5EF4-FFF2-40B4-BE49-F238E27FC236}">
                <a16:creationId xmlns:a16="http://schemas.microsoft.com/office/drawing/2014/main" id="{1B119D0C-F0A5-0A57-22A5-FDC519D1E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8879" y="1418641"/>
            <a:ext cx="2945341" cy="5236161"/>
          </a:xfrm>
          <a:prstGeom prst="rect">
            <a:avLst/>
          </a:prstGeom>
        </p:spPr>
      </p:pic>
      <p:pic>
        <p:nvPicPr>
          <p:cNvPr id="10" name="Image 9" descr="Une image contenant texte, affaires de toilette, Produits de beauté, Soin de la peau&#10;&#10;Description générée automatiquement">
            <a:extLst>
              <a:ext uri="{FF2B5EF4-FFF2-40B4-BE49-F238E27FC236}">
                <a16:creationId xmlns:a16="http://schemas.microsoft.com/office/drawing/2014/main" id="{89C06B76-023B-DF6A-8967-84D096E6CB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1553" y="1418642"/>
            <a:ext cx="2945341" cy="5236161"/>
          </a:xfrm>
          <a:prstGeom prst="rect">
            <a:avLst/>
          </a:prstGeom>
        </p:spPr>
      </p:pic>
      <p:pic>
        <p:nvPicPr>
          <p:cNvPr id="12" name="Image 11" descr="Une image contenant texte, affaires de toilette, Produits de beauté, Propriété matérielle&#10;&#10;Description générée automatiquement">
            <a:extLst>
              <a:ext uri="{FF2B5EF4-FFF2-40B4-BE49-F238E27FC236}">
                <a16:creationId xmlns:a16="http://schemas.microsoft.com/office/drawing/2014/main" id="{DCE98426-F01B-A9CA-BAF7-545B7BC776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890" y="1418642"/>
            <a:ext cx="2945341" cy="5236161"/>
          </a:xfrm>
          <a:prstGeom prst="rect">
            <a:avLst/>
          </a:prstGeom>
        </p:spPr>
      </p:pic>
      <p:sp>
        <p:nvSpPr>
          <p:cNvPr id="13" name="TextBox 3">
            <a:extLst>
              <a:ext uri="{FF2B5EF4-FFF2-40B4-BE49-F238E27FC236}">
                <a16:creationId xmlns:a16="http://schemas.microsoft.com/office/drawing/2014/main" id="{31C670FB-327C-10A1-3415-BB3113092405}"/>
              </a:ext>
            </a:extLst>
          </p:cNvPr>
          <p:cNvSpPr txBox="1"/>
          <p:nvPr/>
        </p:nvSpPr>
        <p:spPr>
          <a:xfrm>
            <a:off x="3437214" y="193875"/>
            <a:ext cx="5317571" cy="1200329"/>
          </a:xfrm>
          <a:prstGeom prst="rect">
            <a:avLst/>
          </a:prstGeom>
        </p:spPr>
        <p:txBody>
          <a:bodyPr vert="horz" lIns="91440" tIns="45720" rIns="91440" bIns="45720" rtlCol="0" anchor="ctr">
            <a:normAutofit/>
          </a:bodyPr>
          <a:lstStyle>
            <a:lvl1pPr algn="ctr">
              <a:lnSpc>
                <a:spcPct val="90000"/>
              </a:lnSpc>
              <a:spcBef>
                <a:spcPct val="0"/>
              </a:spcBef>
              <a:buNone/>
              <a:defRPr sz="4000" cap="small">
                <a:solidFill>
                  <a:srgbClr val="3E3E3E"/>
                </a:solidFill>
                <a:latin typeface="KyivType Sans2" panose="00000500000000000000" pitchFamily="50" charset="0"/>
                <a:ea typeface="+mj-ea"/>
                <a:cs typeface="+mj-cs"/>
              </a:defRPr>
            </a:lvl1pPr>
          </a:lstStyle>
          <a:p>
            <a:r>
              <a:rPr lang="en-US" dirty="0"/>
              <a:t>Recap</a:t>
            </a:r>
          </a:p>
        </p:txBody>
      </p:sp>
    </p:spTree>
    <p:extLst>
      <p:ext uri="{BB962C8B-B14F-4D97-AF65-F5344CB8AC3E}">
        <p14:creationId xmlns:p14="http://schemas.microsoft.com/office/powerpoint/2010/main" val="3808230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r="44102"/>
          <a:stretch/>
        </p:blipFill>
        <p:spPr>
          <a:xfrm>
            <a:off x="-104175" y="-2583"/>
            <a:ext cx="5999548" cy="6860583"/>
          </a:xfrm>
          <a:prstGeom prst="rect">
            <a:avLst/>
          </a:prstGeom>
        </p:spPr>
      </p:pic>
      <p:pic>
        <p:nvPicPr>
          <p:cNvPr id="16" name="Image 15"/>
          <p:cNvPicPr>
            <a:picLocks noChangeAspect="1"/>
          </p:cNvPicPr>
          <p:nvPr/>
        </p:nvPicPr>
        <p:blipFill rotWithShape="1">
          <a:blip r:embed="rId5" cstate="print">
            <a:extLst>
              <a:ext uri="{28A0092B-C50C-407E-A947-70E740481C1C}">
                <a14:useLocalDpi xmlns:a14="http://schemas.microsoft.com/office/drawing/2010/main" val="0"/>
              </a:ext>
            </a:extLst>
          </a:blip>
          <a:srcRect b="11266"/>
          <a:stretch/>
        </p:blipFill>
        <p:spPr>
          <a:xfrm>
            <a:off x="6204028" y="0"/>
            <a:ext cx="5987972" cy="6875362"/>
          </a:xfrm>
          <a:prstGeom prst="rect">
            <a:avLst/>
          </a:prstGeom>
        </p:spPr>
      </p:pic>
      <p:sp>
        <p:nvSpPr>
          <p:cNvPr id="17" name="Rectangle 16"/>
          <p:cNvSpPr/>
          <p:nvPr/>
        </p:nvSpPr>
        <p:spPr>
          <a:xfrm>
            <a:off x="5482539" y="-2584"/>
            <a:ext cx="949124" cy="6860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idx="4294967295"/>
          </p:nvPr>
        </p:nvSpPr>
        <p:spPr>
          <a:xfrm>
            <a:off x="3026967" y="2582463"/>
            <a:ext cx="6138066" cy="1325563"/>
          </a:xfrm>
          <a:solidFill>
            <a:srgbClr val="F9F9F9">
              <a:alpha val="45882"/>
            </a:srgbClr>
          </a:solidFill>
          <a:ln>
            <a:noFill/>
            <a:prstDash val="lgDashDot"/>
          </a:ln>
        </p:spPr>
        <p:txBody>
          <a:bodyPr>
            <a:noAutofit/>
          </a:bodyPr>
          <a:lstStyle/>
          <a:p>
            <a:pPr algn="ctr"/>
            <a:r>
              <a:rPr lang="fr-FR" sz="4800" cap="small" dirty="0">
                <a:solidFill>
                  <a:srgbClr val="75B2C5"/>
                </a:solidFill>
                <a:latin typeface="KyivType Sans2" panose="00000500000000000000" pitchFamily="50" charset="0"/>
              </a:rPr>
              <a:t>Le soin professionnel</a:t>
            </a:r>
            <a:endParaRPr lang="fr-FR" sz="5400" cap="small" dirty="0">
              <a:solidFill>
                <a:srgbClr val="75B2C5"/>
              </a:solidFill>
              <a:latin typeface="KyivType Sans2" panose="00000500000000000000" pitchFamily="50" charset="0"/>
            </a:endParaRPr>
          </a:p>
        </p:txBody>
      </p:sp>
      <p:cxnSp>
        <p:nvCxnSpPr>
          <p:cNvPr id="10" name="Connecteur droit 9"/>
          <p:cNvCxnSpPr/>
          <p:nvPr/>
        </p:nvCxnSpPr>
        <p:spPr>
          <a:xfrm>
            <a:off x="6003400" y="451413"/>
            <a:ext cx="0" cy="2131050"/>
          </a:xfrm>
          <a:prstGeom prst="line">
            <a:avLst/>
          </a:prstGeom>
          <a:ln w="38100">
            <a:solidFill>
              <a:srgbClr val="75B2C5"/>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003400" y="3908026"/>
            <a:ext cx="0" cy="2131050"/>
          </a:xfrm>
          <a:prstGeom prst="line">
            <a:avLst/>
          </a:prstGeom>
          <a:ln w="38100">
            <a:solidFill>
              <a:srgbClr val="75B2C5"/>
            </a:solidFill>
          </a:ln>
        </p:spPr>
        <p:style>
          <a:lnRef idx="1">
            <a:schemeClr val="accent1"/>
          </a:lnRef>
          <a:fillRef idx="0">
            <a:schemeClr val="accent1"/>
          </a:fillRef>
          <a:effectRef idx="0">
            <a:schemeClr val="accent1"/>
          </a:effectRef>
          <a:fontRef idx="minor">
            <a:schemeClr val="tx1"/>
          </a:fontRef>
        </p:style>
      </p:cxnSp>
      <p:sp>
        <p:nvSpPr>
          <p:cNvPr id="13" name="Organigramme : Connecteur 12"/>
          <p:cNvSpPr/>
          <p:nvPr/>
        </p:nvSpPr>
        <p:spPr>
          <a:xfrm>
            <a:off x="5910800" y="353028"/>
            <a:ext cx="200628" cy="196769"/>
          </a:xfrm>
          <a:prstGeom prst="flowChartConnector">
            <a:avLst/>
          </a:prstGeom>
          <a:solidFill>
            <a:srgbClr val="75B2C5"/>
          </a:solidFill>
          <a:ln>
            <a:solidFill>
              <a:srgbClr val="75B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lumMod val="75000"/>
                </a:schemeClr>
              </a:solidFill>
            </a:endParaRPr>
          </a:p>
        </p:txBody>
      </p:sp>
      <p:sp>
        <p:nvSpPr>
          <p:cNvPr id="14" name="Organigramme : Connecteur 13"/>
          <p:cNvSpPr/>
          <p:nvPr/>
        </p:nvSpPr>
        <p:spPr>
          <a:xfrm>
            <a:off x="5937812" y="5998566"/>
            <a:ext cx="173616" cy="164742"/>
          </a:xfrm>
          <a:prstGeom prst="flowChartConnector">
            <a:avLst/>
          </a:prstGeom>
          <a:solidFill>
            <a:srgbClr val="75B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14099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5FBD2C16-735B-290B-693F-C4B776831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6309647" y="2392736"/>
            <a:ext cx="933450" cy="9906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2BE70C7-1408-2ABF-328A-5343CB64AD3E}"/>
              </a:ext>
            </a:extLst>
          </p:cNvPr>
          <p:cNvSpPr/>
          <p:nvPr/>
        </p:nvSpPr>
        <p:spPr>
          <a:xfrm>
            <a:off x="6629400" y="3365500"/>
            <a:ext cx="1497733" cy="596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lang="fr-FR" sz="1200" dirty="0">
                <a:solidFill>
                  <a:prstClr val="black"/>
                </a:solidFill>
                <a:latin typeface="Kyiv*Type Sans Regular"/>
              </a:rPr>
              <a:t>Hydrate les peaux sèches/déshydratées</a:t>
            </a:r>
          </a:p>
        </p:txBody>
      </p:sp>
      <p:sp>
        <p:nvSpPr>
          <p:cNvPr id="12" name="Rectangle 11">
            <a:extLst>
              <a:ext uri="{FF2B5EF4-FFF2-40B4-BE49-F238E27FC236}">
                <a16:creationId xmlns:a16="http://schemas.microsoft.com/office/drawing/2014/main" id="{1A7A5A1F-A18D-8B31-8371-D23BB9D3BE63}"/>
              </a:ext>
            </a:extLst>
          </p:cNvPr>
          <p:cNvSpPr/>
          <p:nvPr/>
        </p:nvSpPr>
        <p:spPr>
          <a:xfrm>
            <a:off x="5029200" y="5315552"/>
            <a:ext cx="3553966" cy="1542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just">
              <a:defRPr/>
            </a:pPr>
            <a:r>
              <a:rPr lang="fr-FR" sz="1200" b="1" dirty="0">
                <a:solidFill>
                  <a:prstClr val="black"/>
                </a:solidFill>
                <a:latin typeface="Kyiv*Type Sans Regular"/>
              </a:rPr>
              <a:t>Hydra N°1 Masque</a:t>
            </a:r>
          </a:p>
          <a:p>
            <a:pPr lvl="0" algn="just">
              <a:defRPr/>
            </a:pPr>
            <a:endParaRPr lang="fr-FR" sz="1200" b="1" dirty="0">
              <a:solidFill>
                <a:prstClr val="black"/>
              </a:solidFill>
              <a:latin typeface="Kyiv*Type Sans Regular"/>
            </a:endParaRPr>
          </a:p>
          <a:p>
            <a:pPr marL="171450" lvl="0" indent="-171450" algn="just">
              <a:buFont typeface="Arial" panose="020B0604020202020204" pitchFamily="34" charset="0"/>
              <a:buChar char="•"/>
              <a:defRPr/>
            </a:pPr>
            <a:r>
              <a:rPr lang="fr-FR" sz="1200" dirty="0" err="1">
                <a:solidFill>
                  <a:prstClr val="black"/>
                </a:solidFill>
                <a:latin typeface="Kyiv*Type Sans Regular"/>
              </a:rPr>
              <a:t>Imperata</a:t>
            </a:r>
            <a:r>
              <a:rPr lang="fr-FR" sz="1200" dirty="0">
                <a:solidFill>
                  <a:prstClr val="black"/>
                </a:solidFill>
                <a:latin typeface="Kyiv*Type Sans Regular"/>
              </a:rPr>
              <a:t> </a:t>
            </a:r>
            <a:r>
              <a:rPr lang="fr-FR" sz="1200" dirty="0" err="1">
                <a:solidFill>
                  <a:prstClr val="black"/>
                </a:solidFill>
                <a:latin typeface="Kyiv*Type Sans Regular"/>
              </a:rPr>
              <a:t>cylindrica</a:t>
            </a:r>
            <a:r>
              <a:rPr lang="fr-FR" sz="1200" dirty="0">
                <a:solidFill>
                  <a:prstClr val="black"/>
                </a:solidFill>
                <a:latin typeface="Kyiv*Type Sans Regular"/>
              </a:rPr>
              <a:t>, aloe </a:t>
            </a:r>
            <a:r>
              <a:rPr lang="fr-FR" sz="1200" dirty="0" err="1">
                <a:solidFill>
                  <a:prstClr val="black"/>
                </a:solidFill>
                <a:latin typeface="Kyiv*Type Sans Regular"/>
              </a:rPr>
              <a:t>vera</a:t>
            </a:r>
            <a:r>
              <a:rPr lang="fr-FR" sz="1200" dirty="0">
                <a:solidFill>
                  <a:prstClr val="black"/>
                </a:solidFill>
                <a:latin typeface="Kyiv*Type Sans Regular"/>
              </a:rPr>
              <a:t> bio, </a:t>
            </a:r>
            <a:r>
              <a:rPr lang="fr-FR" sz="1200" dirty="0" err="1">
                <a:solidFill>
                  <a:prstClr val="black"/>
                </a:solidFill>
                <a:latin typeface="Kyiv*Type Sans Regular"/>
              </a:rPr>
              <a:t>phytosqualane</a:t>
            </a:r>
            <a:r>
              <a:rPr lang="fr-FR" sz="1200" dirty="0">
                <a:solidFill>
                  <a:prstClr val="black"/>
                </a:solidFill>
                <a:latin typeface="Kyiv*Type Sans Regular"/>
              </a:rPr>
              <a:t> d'olive : Hydratant </a:t>
            </a:r>
          </a:p>
          <a:p>
            <a:pPr marL="171450" lvl="0" indent="-171450" algn="just">
              <a:buFont typeface="Arial" panose="020B0604020202020204" pitchFamily="34" charset="0"/>
              <a:buChar char="•"/>
              <a:defRPr/>
            </a:pPr>
            <a:r>
              <a:rPr lang="fr-FR" sz="1200" dirty="0">
                <a:solidFill>
                  <a:prstClr val="black"/>
                </a:solidFill>
                <a:latin typeface="Kyiv*Type Sans Regular"/>
              </a:rPr>
              <a:t>Vitamine A et dérivé de silicium : Régénérant </a:t>
            </a:r>
          </a:p>
          <a:p>
            <a:pPr marL="171450" lvl="0" indent="-171450" algn="just">
              <a:buFont typeface="Arial" panose="020B0604020202020204" pitchFamily="34" charset="0"/>
              <a:buChar char="•"/>
              <a:defRPr/>
            </a:pPr>
            <a:r>
              <a:rPr lang="fr-FR" sz="1200" dirty="0" err="1">
                <a:solidFill>
                  <a:prstClr val="black"/>
                </a:solidFill>
                <a:latin typeface="Kyiv*Type Sans Regular"/>
              </a:rPr>
              <a:t>Bacopa</a:t>
            </a:r>
            <a:r>
              <a:rPr lang="fr-FR" sz="1200" dirty="0">
                <a:solidFill>
                  <a:prstClr val="black"/>
                </a:solidFill>
                <a:latin typeface="Kyiv*Type Sans Regular"/>
              </a:rPr>
              <a:t> </a:t>
            </a:r>
            <a:r>
              <a:rPr lang="fr-FR" sz="1200" dirty="0" err="1">
                <a:solidFill>
                  <a:prstClr val="black"/>
                </a:solidFill>
                <a:latin typeface="Kyiv*Type Sans Regular"/>
              </a:rPr>
              <a:t>monniera</a:t>
            </a:r>
            <a:r>
              <a:rPr lang="fr-FR" sz="1200" dirty="0">
                <a:solidFill>
                  <a:prstClr val="black"/>
                </a:solidFill>
                <a:latin typeface="Kyiv*Type Sans Regular"/>
              </a:rPr>
              <a:t>, Vitamines E &amp; C : anti-oxydant</a:t>
            </a:r>
          </a:p>
          <a:p>
            <a:pPr marL="171450" lvl="0" indent="-171450" algn="just">
              <a:buFont typeface="Arial" panose="020B0604020202020204" pitchFamily="34" charset="0"/>
              <a:buChar char="•"/>
              <a:defRPr/>
            </a:pPr>
            <a:r>
              <a:rPr lang="fr-FR" sz="1200" dirty="0">
                <a:solidFill>
                  <a:prstClr val="black"/>
                </a:solidFill>
                <a:latin typeface="Kyiv*Type Sans Regular"/>
              </a:rPr>
              <a:t>Jojoba : anti-déshydratant, réparateur </a:t>
            </a:r>
          </a:p>
          <a:p>
            <a:pPr marL="171450" lvl="0" indent="-171450" algn="just">
              <a:buFont typeface="Arial" panose="020B0604020202020204" pitchFamily="34" charset="0"/>
              <a:buChar char="•"/>
              <a:defRPr/>
            </a:pPr>
            <a:r>
              <a:rPr lang="fr-FR" sz="1200" dirty="0">
                <a:solidFill>
                  <a:prstClr val="black"/>
                </a:solidFill>
                <a:latin typeface="Kyiv*Type Sans Regular"/>
              </a:rPr>
              <a:t>Vitamine B5, </a:t>
            </a:r>
            <a:r>
              <a:rPr lang="fr-FR" sz="1200" dirty="0" err="1">
                <a:solidFill>
                  <a:prstClr val="black"/>
                </a:solidFill>
                <a:latin typeface="Kyiv*Type Sans Regular"/>
              </a:rPr>
              <a:t>Bisabolol</a:t>
            </a:r>
            <a:r>
              <a:rPr lang="fr-FR" sz="1200" dirty="0">
                <a:solidFill>
                  <a:prstClr val="black"/>
                </a:solidFill>
                <a:latin typeface="Kyiv*Type Sans Regular"/>
              </a:rPr>
              <a:t> : apaisant </a:t>
            </a:r>
          </a:p>
          <a:p>
            <a:pPr marL="171450" lvl="0" indent="-171450" algn="just">
              <a:buFont typeface="Arial" panose="020B0604020202020204" pitchFamily="34" charset="0"/>
              <a:buChar char="•"/>
              <a:defRPr/>
            </a:pPr>
            <a:r>
              <a:rPr lang="fr-FR" sz="1200" dirty="0">
                <a:solidFill>
                  <a:prstClr val="black"/>
                </a:solidFill>
                <a:latin typeface="Kyiv*Type Sans Regular"/>
              </a:rPr>
              <a:t>HE de rose, camomille et </a:t>
            </a:r>
            <a:r>
              <a:rPr lang="fr-FR" sz="1200" dirty="0" err="1">
                <a:solidFill>
                  <a:prstClr val="black"/>
                </a:solidFill>
                <a:latin typeface="Kyiv*Type Sans Regular"/>
              </a:rPr>
              <a:t>shiu</a:t>
            </a:r>
            <a:r>
              <a:rPr lang="fr-FR" sz="1200" dirty="0">
                <a:solidFill>
                  <a:prstClr val="black"/>
                </a:solidFill>
                <a:latin typeface="Kyiv*Type Sans Regular"/>
              </a:rPr>
              <a:t> : équilibrant et relaxant</a:t>
            </a:r>
          </a:p>
          <a:p>
            <a:pPr marL="171450" lvl="0" indent="-171450" algn="just">
              <a:buFont typeface="Arial" panose="020B0604020202020204" pitchFamily="34" charset="0"/>
              <a:buChar char="•"/>
              <a:defRPr/>
            </a:pPr>
            <a:endParaRPr lang="fr-FR" sz="1200" dirty="0">
              <a:solidFill>
                <a:prstClr val="black"/>
              </a:solidFill>
              <a:latin typeface="Kyiv*Type Sans Regular"/>
            </a:endParaRPr>
          </a:p>
          <a:p>
            <a:pPr lvl="0" algn="just">
              <a:defRPr/>
            </a:pPr>
            <a:endParaRPr lang="fr-FR" sz="1200" b="1" dirty="0">
              <a:solidFill>
                <a:prstClr val="black"/>
              </a:solidFill>
              <a:latin typeface="Kyiv*Type Sans Regular"/>
            </a:endParaRPr>
          </a:p>
          <a:p>
            <a:pPr lvl="0" algn="just">
              <a:defRPr/>
            </a:pPr>
            <a:endParaRPr lang="fr-FR" sz="1200" b="1" dirty="0">
              <a:solidFill>
                <a:prstClr val="black"/>
              </a:solidFill>
              <a:latin typeface="Kyiv*Type Sans Regular"/>
            </a:endParaRPr>
          </a:p>
        </p:txBody>
      </p:sp>
      <p:pic>
        <p:nvPicPr>
          <p:cNvPr id="7" name="Picture 10">
            <a:extLst>
              <a:ext uri="{FF2B5EF4-FFF2-40B4-BE49-F238E27FC236}">
                <a16:creationId xmlns:a16="http://schemas.microsoft.com/office/drawing/2014/main" id="{2A5253BB-C2BA-1659-11E3-82CC08C05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81807">
            <a:off x="10825738" y="2380232"/>
            <a:ext cx="1104794" cy="9906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2697E7B-11E6-A5FA-6E5B-ED8F58ACEBA2}"/>
              </a:ext>
            </a:extLst>
          </p:cNvPr>
          <p:cNvSpPr/>
          <p:nvPr/>
        </p:nvSpPr>
        <p:spPr>
          <a:xfrm>
            <a:off x="8650043" y="4572354"/>
            <a:ext cx="3401567" cy="1941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just">
              <a:defRPr/>
            </a:pPr>
            <a:r>
              <a:rPr lang="fr-FR" sz="1200" b="1" dirty="0">
                <a:solidFill>
                  <a:prstClr val="black"/>
                </a:solidFill>
                <a:latin typeface="Kyiv*Type Sans Regular"/>
              </a:rPr>
              <a:t>Masque Modelant</a:t>
            </a:r>
          </a:p>
          <a:p>
            <a:pPr lvl="0" algn="just">
              <a:defRPr/>
            </a:pPr>
            <a:endParaRPr lang="fr-FR" sz="1200" b="1" dirty="0">
              <a:solidFill>
                <a:prstClr val="black"/>
              </a:solidFill>
              <a:latin typeface="Kyiv*Type Sans Regular"/>
            </a:endParaRPr>
          </a:p>
          <a:p>
            <a:pPr marL="171450" lvl="0" indent="-171450" algn="just">
              <a:buFont typeface="Arial" panose="020B0604020202020204" pitchFamily="34" charset="0"/>
              <a:buChar char="•"/>
              <a:defRPr/>
            </a:pPr>
            <a:r>
              <a:rPr lang="fr-FR" sz="1200" dirty="0">
                <a:solidFill>
                  <a:prstClr val="black"/>
                </a:solidFill>
                <a:latin typeface="Kyiv*Type Sans Regular"/>
              </a:rPr>
              <a:t>Aloe </a:t>
            </a:r>
            <a:r>
              <a:rPr lang="fr-FR" sz="1200" dirty="0" err="1">
                <a:solidFill>
                  <a:prstClr val="black"/>
                </a:solidFill>
                <a:latin typeface="Kyiv*Type Sans Regular"/>
              </a:rPr>
              <a:t>vera</a:t>
            </a:r>
            <a:r>
              <a:rPr lang="fr-FR" sz="1200" dirty="0">
                <a:solidFill>
                  <a:prstClr val="black"/>
                </a:solidFill>
                <a:latin typeface="Kyiv*Type Sans Regular"/>
              </a:rPr>
              <a:t>, algues (diatomées) : Hydratant</a:t>
            </a:r>
          </a:p>
          <a:p>
            <a:pPr marL="171450" lvl="0" indent="-171450" algn="just">
              <a:buFont typeface="Arial" panose="020B0604020202020204" pitchFamily="34" charset="0"/>
              <a:buChar char="•"/>
              <a:defRPr/>
            </a:pPr>
            <a:r>
              <a:rPr lang="fr-FR" sz="1200" dirty="0">
                <a:solidFill>
                  <a:prstClr val="black"/>
                </a:solidFill>
                <a:latin typeface="Kyiv*Type Sans Regular"/>
              </a:rPr>
              <a:t>Cassis, ananas : Eclat de la peau - apaisant </a:t>
            </a:r>
          </a:p>
          <a:p>
            <a:pPr marL="171450" lvl="0" indent="-171450" algn="just">
              <a:buFont typeface="Arial" panose="020B0604020202020204" pitchFamily="34" charset="0"/>
              <a:buChar char="•"/>
              <a:defRPr/>
            </a:pPr>
            <a:r>
              <a:rPr lang="fr-FR" sz="1200" dirty="0">
                <a:solidFill>
                  <a:prstClr val="black"/>
                </a:solidFill>
                <a:latin typeface="Kyiv*Type Sans Regular"/>
              </a:rPr>
              <a:t>Ficaire : Anti-inflammatoire</a:t>
            </a:r>
          </a:p>
          <a:p>
            <a:pPr marL="171450" lvl="0" indent="-171450" algn="just">
              <a:buFont typeface="Arial" panose="020B0604020202020204" pitchFamily="34" charset="0"/>
              <a:buChar char="•"/>
              <a:defRPr/>
            </a:pPr>
            <a:r>
              <a:rPr lang="fr-FR" sz="1200" dirty="0">
                <a:solidFill>
                  <a:prstClr val="black"/>
                </a:solidFill>
                <a:latin typeface="Kyiv*Type Sans Regular"/>
              </a:rPr>
              <a:t>Thé vert : Anti-oxydant</a:t>
            </a:r>
          </a:p>
        </p:txBody>
      </p:sp>
      <p:sp>
        <p:nvSpPr>
          <p:cNvPr id="9" name="Rectangle 8">
            <a:extLst>
              <a:ext uri="{FF2B5EF4-FFF2-40B4-BE49-F238E27FC236}">
                <a16:creationId xmlns:a16="http://schemas.microsoft.com/office/drawing/2014/main" id="{E2B670C1-3AFF-3171-5F93-D914F66E7872}"/>
              </a:ext>
            </a:extLst>
          </p:cNvPr>
          <p:cNvSpPr/>
          <p:nvPr/>
        </p:nvSpPr>
        <p:spPr>
          <a:xfrm>
            <a:off x="11147727" y="3255933"/>
            <a:ext cx="1089456" cy="706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lang="fr-FR" sz="1200" dirty="0">
                <a:solidFill>
                  <a:prstClr val="black"/>
                </a:solidFill>
                <a:latin typeface="Kyiv*Type Sans Regular"/>
              </a:rPr>
              <a:t>Hydrate et éclaircit </a:t>
            </a:r>
          </a:p>
        </p:txBody>
      </p:sp>
      <p:pic>
        <p:nvPicPr>
          <p:cNvPr id="5" name="Image 4">
            <a:extLst>
              <a:ext uri="{FF2B5EF4-FFF2-40B4-BE49-F238E27FC236}">
                <a16:creationId xmlns:a16="http://schemas.microsoft.com/office/drawing/2014/main" id="{28E7D660-5016-5A5B-2E8A-17E1D8F0F5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713"/>
          <a:stretch/>
        </p:blipFill>
        <p:spPr>
          <a:xfrm>
            <a:off x="8387222" y="2209800"/>
            <a:ext cx="3083640" cy="2362554"/>
          </a:xfrm>
          <a:prstGeom prst="rect">
            <a:avLst/>
          </a:prstGeom>
        </p:spPr>
      </p:pic>
      <p:pic>
        <p:nvPicPr>
          <p:cNvPr id="6" name="Image 5">
            <a:extLst>
              <a:ext uri="{FF2B5EF4-FFF2-40B4-BE49-F238E27FC236}">
                <a16:creationId xmlns:a16="http://schemas.microsoft.com/office/drawing/2014/main" id="{1A6C4219-BAE2-8899-B684-A2AC4A6ED0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1066800"/>
            <a:ext cx="2700855" cy="3375670"/>
          </a:xfrm>
          <a:prstGeom prst="rect">
            <a:avLst/>
          </a:prstGeom>
        </p:spPr>
      </p:pic>
      <p:sp>
        <p:nvSpPr>
          <p:cNvPr id="13" name="Titre 1">
            <a:extLst>
              <a:ext uri="{FF2B5EF4-FFF2-40B4-BE49-F238E27FC236}">
                <a16:creationId xmlns:a16="http://schemas.microsoft.com/office/drawing/2014/main" id="{D200C514-5E95-0306-A1F6-1D1E052BE30C}"/>
              </a:ext>
            </a:extLst>
          </p:cNvPr>
          <p:cNvSpPr txBox="1">
            <a:spLocks/>
          </p:cNvSpPr>
          <p:nvPr/>
        </p:nvSpPr>
        <p:spPr>
          <a:xfrm>
            <a:off x="4848300" y="-244475"/>
            <a:ext cx="7321800" cy="1325563"/>
          </a:xfrm>
          <a:prstGeom prst="rect">
            <a:avLst/>
          </a:prstGeom>
        </p:spPr>
        <p:txBody>
          <a:bodyPr vert="horz" lIns="91440" tIns="45720" rIns="91440" bIns="45720" rtlCol="0" anchor="ctr">
            <a:normAutofit/>
          </a:bodyPr>
          <a:lstStyle>
            <a:lvl1pPr>
              <a:defRPr>
                <a:latin typeface="+mj-lt"/>
                <a:ea typeface="+mj-ea"/>
                <a:cs typeface="+mj-cs"/>
              </a:defRPr>
            </a:lvl1pPr>
          </a:lstStyle>
          <a:p>
            <a:pPr algn="ctr"/>
            <a:r>
              <a:rPr lang="fr-FR" sz="2800" dirty="0">
                <a:latin typeface="KyivType Sans2" panose="00000500000000000000" pitchFamily="50" charset="0"/>
              </a:rPr>
              <a:t>Nos alliés professionnels</a:t>
            </a:r>
          </a:p>
        </p:txBody>
      </p:sp>
      <p:pic>
        <p:nvPicPr>
          <p:cNvPr id="4" name="Image 3" descr="Une image contenant texte, personne, massage&#10;&#10;Description générée automatiquement">
            <a:extLst>
              <a:ext uri="{FF2B5EF4-FFF2-40B4-BE49-F238E27FC236}">
                <a16:creationId xmlns:a16="http://schemas.microsoft.com/office/drawing/2014/main" id="{D0F38A46-8FDB-50C4-DC4D-A94C7EA316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48" y="0"/>
            <a:ext cx="4848301" cy="6858000"/>
          </a:xfrm>
          <a:prstGeom prst="rect">
            <a:avLst/>
          </a:prstGeom>
        </p:spPr>
      </p:pic>
    </p:spTree>
    <p:extLst>
      <p:ext uri="{BB962C8B-B14F-4D97-AF65-F5344CB8AC3E}">
        <p14:creationId xmlns:p14="http://schemas.microsoft.com/office/powerpoint/2010/main" val="119975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838200" y="2766219"/>
            <a:ext cx="10515600" cy="1325562"/>
          </a:xfrm>
        </p:spPr>
        <p:txBody>
          <a:bodyPr>
            <a:normAutofit/>
          </a:bodyPr>
          <a:lstStyle/>
          <a:p>
            <a:pPr algn="ctr"/>
            <a:r>
              <a:rPr lang="fr-FR" sz="4800" cap="small" dirty="0">
                <a:solidFill>
                  <a:srgbClr val="3E3E3E"/>
                </a:solidFill>
                <a:latin typeface="KyivType Sans2" panose="00000500000000000000" pitchFamily="50" charset="0"/>
              </a:rPr>
              <a:t>ET SI ON JOUAIT ! </a:t>
            </a:r>
            <a:endParaRPr lang="fr-FR" sz="4800" cap="small" dirty="0">
              <a:latin typeface="KyivType Sans2" panose="00000500000000000000" pitchFamily="50" charset="0"/>
            </a:endParaRPr>
          </a:p>
        </p:txBody>
      </p:sp>
    </p:spTree>
    <p:extLst>
      <p:ext uri="{BB962C8B-B14F-4D97-AF65-F5344CB8AC3E}">
        <p14:creationId xmlns:p14="http://schemas.microsoft.com/office/powerpoint/2010/main" val="3527630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4294967295"/>
          </p:nvPr>
        </p:nvSpPr>
        <p:spPr>
          <a:xfrm>
            <a:off x="939800" y="995413"/>
            <a:ext cx="10312400" cy="4929187"/>
          </a:xfrm>
          <a:noFill/>
        </p:spPr>
        <p:txBody>
          <a:bodyPr/>
          <a:lstStyle/>
          <a:p>
            <a:pPr marL="0" indent="0" algn="ctr">
              <a:spcBef>
                <a:spcPct val="50000"/>
              </a:spcBef>
              <a:buNone/>
            </a:pPr>
            <a:r>
              <a:rPr lang="fr-FR" altLang="fr-FR" sz="2800" b="1" dirty="0">
                <a:solidFill>
                  <a:srgbClr val="3E3E3E"/>
                </a:solidFill>
                <a:latin typeface="KyivType Sans2" panose="00000500000000000000" pitchFamily="50" charset="0"/>
              </a:rPr>
              <a:t>Quels sont les composants du </a:t>
            </a:r>
            <a:r>
              <a:rPr lang="fr-FR" altLang="fr-FR" sz="2800" b="1" cap="small" dirty="0">
                <a:solidFill>
                  <a:srgbClr val="3E3E3E"/>
                </a:solidFill>
                <a:latin typeface="KyivType Sans2" panose="00000500000000000000" pitchFamily="50" charset="0"/>
              </a:rPr>
              <a:t>complexe hydratant</a:t>
            </a:r>
          </a:p>
          <a:p>
            <a:pPr marL="0" indent="0" algn="ctr">
              <a:spcBef>
                <a:spcPct val="50000"/>
              </a:spcBef>
              <a:buNone/>
            </a:pPr>
            <a:r>
              <a:rPr lang="fr-FR" altLang="fr-FR" sz="2800" b="1" dirty="0">
                <a:solidFill>
                  <a:srgbClr val="3E3E3E"/>
                </a:solidFill>
                <a:latin typeface="KyivType Sans2" panose="00000500000000000000" pitchFamily="50" charset="0"/>
              </a:rPr>
              <a:t>dans la gamme HYDRA N°1?</a:t>
            </a:r>
          </a:p>
        </p:txBody>
      </p:sp>
      <p:sp>
        <p:nvSpPr>
          <p:cNvPr id="8" name="Oval 6"/>
          <p:cNvSpPr>
            <a:spLocks noChangeArrowheads="1"/>
          </p:cNvSpPr>
          <p:nvPr/>
        </p:nvSpPr>
        <p:spPr bwMode="auto">
          <a:xfrm>
            <a:off x="1388577" y="3136294"/>
            <a:ext cx="2013148" cy="1992312"/>
          </a:xfrm>
          <a:prstGeom prst="foldedCorner">
            <a:avLst/>
          </a:prstGeom>
          <a:noFill/>
          <a:ln w="28575">
            <a:solidFill>
              <a:srgbClr val="2F6493"/>
            </a:solidFill>
            <a:round/>
            <a:headEnd/>
            <a:tailEnd/>
          </a:ln>
          <a:effectLst/>
          <a:scene3d>
            <a:camera prst="orthographicFront"/>
            <a:lightRig rig="threePt" dir="t"/>
          </a:scene3d>
          <a:sp3d>
            <a:bevelT w="165100" prst="coolSlant"/>
          </a:sp3d>
        </p:spPr>
        <p:txBody>
          <a:bodyPr wrap="none" lIns="94598" tIns="47300" rIns="94598" bIns="47300" anchor="ctr"/>
          <a:lstStyle/>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ACIDE HYALURONIQUE</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PCA</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GLYCÉRINE VÉGÉTALE</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ALLANTOÏNE</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ALOE VERA</a:t>
            </a:r>
          </a:p>
        </p:txBody>
      </p:sp>
      <p:sp>
        <p:nvSpPr>
          <p:cNvPr id="10" name="Oval 6"/>
          <p:cNvSpPr>
            <a:spLocks noChangeArrowheads="1"/>
          </p:cNvSpPr>
          <p:nvPr/>
        </p:nvSpPr>
        <p:spPr bwMode="auto">
          <a:xfrm>
            <a:off x="5204382" y="3136294"/>
            <a:ext cx="1969306" cy="1992312"/>
          </a:xfrm>
          <a:prstGeom prst="foldedCorner">
            <a:avLst/>
          </a:prstGeom>
          <a:noFill/>
          <a:ln w="28575">
            <a:solidFill>
              <a:srgbClr val="2F6493"/>
            </a:solidFill>
            <a:round/>
            <a:headEnd/>
            <a:tailEnd/>
          </a:ln>
          <a:effectLst/>
          <a:scene3d>
            <a:camera prst="orthographicFront"/>
            <a:lightRig rig="threePt" dir="t"/>
          </a:scene3d>
          <a:sp3d>
            <a:bevelT w="165100" prst="coolSlant"/>
          </a:sp3d>
        </p:spPr>
        <p:txBody>
          <a:bodyPr wrap="none" lIns="94598" tIns="47300" rIns="94598" bIns="47300" anchor="ctr"/>
          <a:lstStyle/>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ROMARIN</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CYPRÈS</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GÉRANIUM</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LAVANDE</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THYM</a:t>
            </a:r>
          </a:p>
        </p:txBody>
      </p:sp>
      <p:sp>
        <p:nvSpPr>
          <p:cNvPr id="12" name="Oval 6"/>
          <p:cNvSpPr>
            <a:spLocks noChangeArrowheads="1"/>
          </p:cNvSpPr>
          <p:nvPr/>
        </p:nvSpPr>
        <p:spPr bwMode="auto">
          <a:xfrm>
            <a:off x="8831484" y="3136294"/>
            <a:ext cx="2036969" cy="1992312"/>
          </a:xfrm>
          <a:prstGeom prst="foldedCorner">
            <a:avLst/>
          </a:prstGeom>
          <a:noFill/>
          <a:ln w="28575">
            <a:solidFill>
              <a:srgbClr val="2F6493"/>
            </a:solidFill>
            <a:round/>
            <a:headEnd/>
            <a:tailEnd/>
          </a:ln>
          <a:effectLst/>
          <a:scene3d>
            <a:camera prst="orthographicFront"/>
            <a:lightRig rig="threePt" dir="t"/>
          </a:scene3d>
          <a:sp3d>
            <a:bevelT w="165100" prst="coolSlant"/>
          </a:sp3d>
        </p:spPr>
        <p:txBody>
          <a:bodyPr wrap="none" lIns="94598" tIns="47300" rIns="94598" bIns="47300" anchor="ctr"/>
          <a:lstStyle/>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ACIDE HYALURONIQUE</a:t>
            </a:r>
            <a:endParaRPr lang="fr-FR" sz="1400" b="1" i="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ALOE VERA</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IMPERATA CYLINDRICA</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PHYTOSQUALANE D’OLIVE</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VIT. A, C, E</a:t>
            </a:r>
          </a:p>
        </p:txBody>
      </p:sp>
      <p:pic>
        <p:nvPicPr>
          <p:cNvPr id="4" name="Graphique 3" descr="Badge 3 contour">
            <a:extLst>
              <a:ext uri="{FF2B5EF4-FFF2-40B4-BE49-F238E27FC236}">
                <a16:creationId xmlns:a16="http://schemas.microsoft.com/office/drawing/2014/main" id="{7F1EE53F-7919-DFD6-9673-5CE4ECE278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0429" y="2279259"/>
            <a:ext cx="739077" cy="739077"/>
          </a:xfrm>
          <a:prstGeom prst="rect">
            <a:avLst/>
          </a:prstGeom>
        </p:spPr>
      </p:pic>
      <p:pic>
        <p:nvPicPr>
          <p:cNvPr id="6" name="Graphique 5" descr="Badge contour">
            <a:extLst>
              <a:ext uri="{FF2B5EF4-FFF2-40B4-BE49-F238E27FC236}">
                <a16:creationId xmlns:a16="http://schemas.microsoft.com/office/drawing/2014/main" id="{E2F09B3C-EF5B-122D-DD75-E8C315CB77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6461" y="2279259"/>
            <a:ext cx="739077" cy="739077"/>
          </a:xfrm>
          <a:prstGeom prst="rect">
            <a:avLst/>
          </a:prstGeom>
        </p:spPr>
      </p:pic>
      <p:pic>
        <p:nvPicPr>
          <p:cNvPr id="9" name="Graphique 8" descr="Badge 1 contour">
            <a:extLst>
              <a:ext uri="{FF2B5EF4-FFF2-40B4-BE49-F238E27FC236}">
                <a16:creationId xmlns:a16="http://schemas.microsoft.com/office/drawing/2014/main" id="{B4283684-2206-BDE6-A63F-30DF84CD69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2160" y="2279259"/>
            <a:ext cx="739077" cy="739077"/>
          </a:xfrm>
          <a:prstGeom prst="rect">
            <a:avLst/>
          </a:prstGeom>
        </p:spPr>
      </p:pic>
    </p:spTree>
    <p:extLst>
      <p:ext uri="{BB962C8B-B14F-4D97-AF65-F5344CB8AC3E}">
        <p14:creationId xmlns:p14="http://schemas.microsoft.com/office/powerpoint/2010/main" val="51512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4294967295"/>
          </p:nvPr>
        </p:nvSpPr>
        <p:spPr>
          <a:xfrm>
            <a:off x="939800" y="1002816"/>
            <a:ext cx="10312400" cy="4929187"/>
          </a:xfrm>
          <a:noFill/>
        </p:spPr>
        <p:txBody>
          <a:bodyPr/>
          <a:lstStyle/>
          <a:p>
            <a:pPr marL="0" indent="0" algn="ctr">
              <a:buNone/>
            </a:pPr>
            <a:endParaRPr lang="fr-FR" sz="3000" dirty="0"/>
          </a:p>
          <a:p>
            <a:pPr marL="0" indent="0" algn="ctr">
              <a:spcBef>
                <a:spcPct val="50000"/>
              </a:spcBef>
              <a:buNone/>
            </a:pPr>
            <a:r>
              <a:rPr lang="fr-FR" altLang="fr-FR" sz="2800" b="1" dirty="0">
                <a:solidFill>
                  <a:srgbClr val="3E3E3E"/>
                </a:solidFill>
                <a:latin typeface="KyivType Sans2" panose="00000500000000000000" pitchFamily="50" charset="0"/>
              </a:rPr>
              <a:t>Quel est l’actif </a:t>
            </a:r>
            <a:r>
              <a:rPr lang="fr-FR" altLang="fr-FR" sz="2800" b="1" dirty="0" err="1">
                <a:solidFill>
                  <a:srgbClr val="3E3E3E"/>
                </a:solidFill>
                <a:latin typeface="KyivType Sans2" panose="00000500000000000000" pitchFamily="50" charset="0"/>
              </a:rPr>
              <a:t>matifiant</a:t>
            </a:r>
            <a:r>
              <a:rPr lang="fr-FR" altLang="fr-FR" sz="2800" b="1" dirty="0">
                <a:solidFill>
                  <a:srgbClr val="3E3E3E"/>
                </a:solidFill>
                <a:latin typeface="KyivType Sans2" panose="00000500000000000000" pitchFamily="50" charset="0"/>
              </a:rPr>
              <a:t> dans </a:t>
            </a:r>
            <a:r>
              <a:rPr lang="fr-FR" altLang="fr-FR" sz="2800" b="1" cap="small" dirty="0">
                <a:solidFill>
                  <a:srgbClr val="3E3E3E"/>
                </a:solidFill>
                <a:latin typeface="KyivType Sans2" panose="00000500000000000000" pitchFamily="50" charset="0"/>
              </a:rPr>
              <a:t>hydra n°1 fluide </a:t>
            </a:r>
            <a:r>
              <a:rPr lang="fr-FR" altLang="fr-FR" sz="2800" b="1" dirty="0">
                <a:solidFill>
                  <a:srgbClr val="3E3E3E"/>
                </a:solidFill>
                <a:latin typeface="KyivType Sans2" panose="00000500000000000000" pitchFamily="50" charset="0"/>
              </a:rPr>
              <a:t>? </a:t>
            </a:r>
          </a:p>
        </p:txBody>
      </p:sp>
      <p:sp>
        <p:nvSpPr>
          <p:cNvPr id="8" name="Oval 6"/>
          <p:cNvSpPr>
            <a:spLocks noChangeArrowheads="1"/>
          </p:cNvSpPr>
          <p:nvPr/>
        </p:nvSpPr>
        <p:spPr bwMode="auto">
          <a:xfrm>
            <a:off x="1388577" y="3096537"/>
            <a:ext cx="2013148" cy="1992312"/>
          </a:xfrm>
          <a:prstGeom prst="foldedCorner">
            <a:avLst/>
          </a:prstGeom>
          <a:noFill/>
          <a:ln w="28575">
            <a:solidFill>
              <a:srgbClr val="2F6493"/>
            </a:solid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pPr>
            <a:r>
              <a:rPr lang="fr-FR" sz="16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KONJAC </a:t>
            </a:r>
          </a:p>
        </p:txBody>
      </p:sp>
      <p:sp>
        <p:nvSpPr>
          <p:cNvPr id="10" name="Oval 6"/>
          <p:cNvSpPr>
            <a:spLocks noChangeArrowheads="1"/>
          </p:cNvSpPr>
          <p:nvPr/>
        </p:nvSpPr>
        <p:spPr bwMode="auto">
          <a:xfrm>
            <a:off x="5204382" y="3096537"/>
            <a:ext cx="1969306" cy="1992312"/>
          </a:xfrm>
          <a:prstGeom prst="foldedCorner">
            <a:avLst/>
          </a:prstGeom>
          <a:noFill/>
          <a:ln w="28575">
            <a:solidFill>
              <a:srgbClr val="2F6493"/>
            </a:solid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pPr>
            <a:r>
              <a:rPr lang="fr-FR" sz="16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SILICE </a:t>
            </a:r>
          </a:p>
        </p:txBody>
      </p:sp>
      <p:sp>
        <p:nvSpPr>
          <p:cNvPr id="12" name="Oval 6"/>
          <p:cNvSpPr>
            <a:spLocks noChangeArrowheads="1"/>
          </p:cNvSpPr>
          <p:nvPr/>
        </p:nvSpPr>
        <p:spPr bwMode="auto">
          <a:xfrm>
            <a:off x="8976345" y="3096537"/>
            <a:ext cx="1892108" cy="1992312"/>
          </a:xfrm>
          <a:prstGeom prst="foldedCorner">
            <a:avLst/>
          </a:prstGeom>
          <a:noFill/>
          <a:ln w="28575">
            <a:solidFill>
              <a:srgbClr val="2F6493"/>
            </a:solid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pPr>
            <a:r>
              <a:rPr lang="fr-FR" sz="16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SILICIUM </a:t>
            </a:r>
          </a:p>
        </p:txBody>
      </p:sp>
      <p:pic>
        <p:nvPicPr>
          <p:cNvPr id="3" name="Graphique 2" descr="Badge 3 contour">
            <a:extLst>
              <a:ext uri="{FF2B5EF4-FFF2-40B4-BE49-F238E27FC236}">
                <a16:creationId xmlns:a16="http://schemas.microsoft.com/office/drawing/2014/main" id="{E2DA9F51-3F03-F39C-D07C-95036C02C4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0429" y="2279259"/>
            <a:ext cx="739077" cy="739077"/>
          </a:xfrm>
          <a:prstGeom prst="rect">
            <a:avLst/>
          </a:prstGeom>
        </p:spPr>
      </p:pic>
      <p:pic>
        <p:nvPicPr>
          <p:cNvPr id="4" name="Graphique 3" descr="Badge contour">
            <a:extLst>
              <a:ext uri="{FF2B5EF4-FFF2-40B4-BE49-F238E27FC236}">
                <a16:creationId xmlns:a16="http://schemas.microsoft.com/office/drawing/2014/main" id="{03FE8B28-84B6-C095-0AAA-2966961800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6461" y="2279259"/>
            <a:ext cx="739077" cy="739077"/>
          </a:xfrm>
          <a:prstGeom prst="rect">
            <a:avLst/>
          </a:prstGeom>
        </p:spPr>
      </p:pic>
      <p:pic>
        <p:nvPicPr>
          <p:cNvPr id="5" name="Graphique 4" descr="Badge 1 contour">
            <a:extLst>
              <a:ext uri="{FF2B5EF4-FFF2-40B4-BE49-F238E27FC236}">
                <a16:creationId xmlns:a16="http://schemas.microsoft.com/office/drawing/2014/main" id="{AFEE4470-BB8E-3A1E-05CE-15A8F7CEF8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2160" y="2279259"/>
            <a:ext cx="739077" cy="739077"/>
          </a:xfrm>
          <a:prstGeom prst="rect">
            <a:avLst/>
          </a:prstGeom>
        </p:spPr>
      </p:pic>
    </p:spTree>
    <p:extLst>
      <p:ext uri="{BB962C8B-B14F-4D97-AF65-F5344CB8AC3E}">
        <p14:creationId xmlns:p14="http://schemas.microsoft.com/office/powerpoint/2010/main" val="277324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2" grpId="0" animBg="1"/>
      <p:bldP spid="1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4294967295"/>
          </p:nvPr>
        </p:nvSpPr>
        <p:spPr>
          <a:xfrm>
            <a:off x="939800" y="995419"/>
            <a:ext cx="10312400" cy="4929187"/>
          </a:xfrm>
          <a:noFill/>
        </p:spPr>
        <p:txBody>
          <a:bodyPr/>
          <a:lstStyle/>
          <a:p>
            <a:pPr marL="0" indent="0" algn="ctr">
              <a:buNone/>
            </a:pPr>
            <a:endParaRPr lang="fr-FR" sz="3000" dirty="0"/>
          </a:p>
          <a:p>
            <a:pPr marL="0" indent="0" algn="ctr">
              <a:spcBef>
                <a:spcPct val="50000"/>
              </a:spcBef>
              <a:buNone/>
            </a:pPr>
            <a:r>
              <a:rPr lang="fr-FR" altLang="fr-FR" sz="2800" b="1" dirty="0">
                <a:solidFill>
                  <a:srgbClr val="3E3E3E"/>
                </a:solidFill>
                <a:latin typeface="KyivType Sans2" panose="00000500000000000000" pitchFamily="50" charset="0"/>
              </a:rPr>
              <a:t>Quels sont les actifs stars du </a:t>
            </a:r>
            <a:r>
              <a:rPr lang="fr-FR" altLang="fr-FR" sz="2800" b="1" cap="small" dirty="0">
                <a:solidFill>
                  <a:srgbClr val="3E3E3E"/>
                </a:solidFill>
                <a:latin typeface="KyivType Sans2" panose="00000500000000000000" pitchFamily="50" charset="0"/>
              </a:rPr>
              <a:t>Masque Hydra n°1 ?</a:t>
            </a:r>
          </a:p>
        </p:txBody>
      </p:sp>
      <p:sp>
        <p:nvSpPr>
          <p:cNvPr id="8" name="Oval 6"/>
          <p:cNvSpPr>
            <a:spLocks noChangeArrowheads="1"/>
          </p:cNvSpPr>
          <p:nvPr/>
        </p:nvSpPr>
        <p:spPr bwMode="auto">
          <a:xfrm>
            <a:off x="1388577" y="3188549"/>
            <a:ext cx="2013148" cy="1992312"/>
          </a:xfrm>
          <a:prstGeom prst="foldedCorner">
            <a:avLst/>
          </a:prstGeom>
          <a:noFill/>
          <a:ln w="28575">
            <a:solidFill>
              <a:srgbClr val="2F6493"/>
            </a:solid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ACIDE HYALURONIQUE </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NMF </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(SÉRINE ET PCA SODIUM)</a:t>
            </a:r>
          </a:p>
        </p:txBody>
      </p:sp>
      <p:sp>
        <p:nvSpPr>
          <p:cNvPr id="10" name="Oval 6"/>
          <p:cNvSpPr>
            <a:spLocks noChangeArrowheads="1"/>
          </p:cNvSpPr>
          <p:nvPr/>
        </p:nvSpPr>
        <p:spPr bwMode="auto">
          <a:xfrm>
            <a:off x="5204382" y="3188549"/>
            <a:ext cx="1969306" cy="1992312"/>
          </a:xfrm>
          <a:prstGeom prst="foldedCorner">
            <a:avLst/>
          </a:prstGeom>
          <a:noFill/>
          <a:ln w="28575">
            <a:solidFill>
              <a:srgbClr val="2F6493"/>
            </a:solid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IMPERATA CYLINDRICA</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 </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JOJOBA</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a:t>
            </a:r>
          </a:p>
        </p:txBody>
      </p:sp>
      <p:sp>
        <p:nvSpPr>
          <p:cNvPr id="12" name="Oval 6"/>
          <p:cNvSpPr>
            <a:spLocks noChangeArrowheads="1"/>
          </p:cNvSpPr>
          <p:nvPr/>
        </p:nvSpPr>
        <p:spPr bwMode="auto">
          <a:xfrm>
            <a:off x="8976345" y="3188549"/>
            <a:ext cx="1892108" cy="1992312"/>
          </a:xfrm>
          <a:prstGeom prst="foldedCorner">
            <a:avLst/>
          </a:prstGeom>
          <a:noFill/>
          <a:ln w="28575">
            <a:solidFill>
              <a:srgbClr val="2F6493"/>
            </a:solid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ACIDE HYALURONIQUE </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a:t>
            </a: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ALOE VERA  </a:t>
            </a:r>
          </a:p>
        </p:txBody>
      </p:sp>
      <p:pic>
        <p:nvPicPr>
          <p:cNvPr id="3" name="Graphique 2" descr="Badge 3 contour">
            <a:extLst>
              <a:ext uri="{FF2B5EF4-FFF2-40B4-BE49-F238E27FC236}">
                <a16:creationId xmlns:a16="http://schemas.microsoft.com/office/drawing/2014/main" id="{D9C3CE74-3C85-0D8F-9D5D-5B34A36550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0429" y="2279259"/>
            <a:ext cx="739077" cy="739077"/>
          </a:xfrm>
          <a:prstGeom prst="rect">
            <a:avLst/>
          </a:prstGeom>
        </p:spPr>
      </p:pic>
      <p:pic>
        <p:nvPicPr>
          <p:cNvPr id="4" name="Graphique 3" descr="Badge contour">
            <a:extLst>
              <a:ext uri="{FF2B5EF4-FFF2-40B4-BE49-F238E27FC236}">
                <a16:creationId xmlns:a16="http://schemas.microsoft.com/office/drawing/2014/main" id="{892F5F62-9192-B0F1-F081-D017A4E8CB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6461" y="2279259"/>
            <a:ext cx="739077" cy="739077"/>
          </a:xfrm>
          <a:prstGeom prst="rect">
            <a:avLst/>
          </a:prstGeom>
        </p:spPr>
      </p:pic>
      <p:pic>
        <p:nvPicPr>
          <p:cNvPr id="5" name="Graphique 4" descr="Badge 1 contour">
            <a:extLst>
              <a:ext uri="{FF2B5EF4-FFF2-40B4-BE49-F238E27FC236}">
                <a16:creationId xmlns:a16="http://schemas.microsoft.com/office/drawing/2014/main" id="{456B990C-55B9-6471-FD1D-26FDA6C1C2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2160" y="2279259"/>
            <a:ext cx="739077" cy="739077"/>
          </a:xfrm>
          <a:prstGeom prst="rect">
            <a:avLst/>
          </a:prstGeom>
        </p:spPr>
      </p:pic>
    </p:spTree>
    <p:extLst>
      <p:ext uri="{BB962C8B-B14F-4D97-AF65-F5344CB8AC3E}">
        <p14:creationId xmlns:p14="http://schemas.microsoft.com/office/powerpoint/2010/main" val="199991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2" grpId="0" animBg="1"/>
      <p:bldP spid="1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4294967295"/>
          </p:nvPr>
        </p:nvSpPr>
        <p:spPr>
          <a:xfrm>
            <a:off x="939800" y="995419"/>
            <a:ext cx="10312400" cy="4929187"/>
          </a:xfrm>
          <a:noFill/>
        </p:spPr>
        <p:txBody>
          <a:bodyPr/>
          <a:lstStyle/>
          <a:p>
            <a:pPr marL="0" indent="0" algn="ctr">
              <a:spcBef>
                <a:spcPct val="50000"/>
              </a:spcBef>
              <a:buNone/>
            </a:pPr>
            <a:r>
              <a:rPr lang="fr-FR" altLang="fr-FR" sz="2800" b="1" dirty="0">
                <a:solidFill>
                  <a:srgbClr val="3E3E3E"/>
                </a:solidFill>
                <a:latin typeface="KyivType Sans2" panose="00000500000000000000" pitchFamily="50" charset="0"/>
              </a:rPr>
              <a:t>Hygroscopique, je maintiens l'eau à la surface de la peau, qui suis-je </a:t>
            </a:r>
            <a:r>
              <a:rPr lang="fr-FR" altLang="fr-FR" sz="2800" b="1" cap="small" dirty="0">
                <a:solidFill>
                  <a:srgbClr val="3E3E3E"/>
                </a:solidFill>
                <a:latin typeface="KyivType Sans2" panose="00000500000000000000" pitchFamily="50" charset="0"/>
              </a:rPr>
              <a:t>?</a:t>
            </a:r>
          </a:p>
        </p:txBody>
      </p:sp>
      <p:sp>
        <p:nvSpPr>
          <p:cNvPr id="8" name="Oval 6"/>
          <p:cNvSpPr>
            <a:spLocks noChangeArrowheads="1"/>
          </p:cNvSpPr>
          <p:nvPr/>
        </p:nvSpPr>
        <p:spPr bwMode="auto">
          <a:xfrm>
            <a:off x="1388577" y="3136298"/>
            <a:ext cx="2013148" cy="1992312"/>
          </a:xfrm>
          <a:prstGeom prst="foldedCorner">
            <a:avLst/>
          </a:prstGeom>
          <a:noFill/>
          <a:ln w="28575">
            <a:solidFill>
              <a:srgbClr val="2F6493"/>
            </a:solid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VITAMINE E</a:t>
            </a:r>
          </a:p>
        </p:txBody>
      </p:sp>
      <p:sp>
        <p:nvSpPr>
          <p:cNvPr id="10" name="Oval 6"/>
          <p:cNvSpPr>
            <a:spLocks noChangeArrowheads="1"/>
          </p:cNvSpPr>
          <p:nvPr/>
        </p:nvSpPr>
        <p:spPr bwMode="auto">
          <a:xfrm>
            <a:off x="5204382" y="3136298"/>
            <a:ext cx="1969306" cy="1992312"/>
          </a:xfrm>
          <a:prstGeom prst="foldedCorner">
            <a:avLst/>
          </a:prstGeom>
          <a:noFill/>
          <a:ln w="28575">
            <a:solidFill>
              <a:srgbClr val="2F6493"/>
            </a:solid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ALOE VERA</a:t>
            </a:r>
          </a:p>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Oval 6"/>
          <p:cNvSpPr>
            <a:spLocks noChangeArrowheads="1"/>
          </p:cNvSpPr>
          <p:nvPr/>
        </p:nvSpPr>
        <p:spPr bwMode="auto">
          <a:xfrm>
            <a:off x="8976345" y="3136298"/>
            <a:ext cx="1892108" cy="1992312"/>
          </a:xfrm>
          <a:prstGeom prst="foldedCorner">
            <a:avLst/>
          </a:prstGeom>
          <a:noFill/>
          <a:ln w="28575">
            <a:solidFill>
              <a:srgbClr val="2F6493"/>
            </a:solidFill>
            <a:round/>
            <a:headEnd/>
            <a:tailEnd/>
          </a:ln>
          <a:effectLst/>
          <a:scene3d>
            <a:camera prst="orthographicFront"/>
            <a:lightRig rig="threePt" dir="t"/>
          </a:scene3d>
          <a:sp3d extrusionH="76200">
            <a:bevelT w="165100" prst="coolSlant"/>
          </a:sp3d>
        </p:spPr>
        <p:txBody>
          <a:bodyPr wrap="none" lIns="94598" tIns="47300" rIns="94598" bIns="47300" anchor="ctr"/>
          <a:lstStyle/>
          <a:p>
            <a:pPr algn="ctr" defTabSz="945424">
              <a:spcBef>
                <a:spcPct val="50000"/>
              </a:spcBef>
              <a:defRPr/>
            </a:pPr>
            <a:endPar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a:p>
            <a:pPr algn="ctr" defTabSz="945424">
              <a:spcBef>
                <a:spcPct val="50000"/>
              </a:spcBef>
              <a:defRPr/>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IMPERATA CYLINDRICA</a:t>
            </a:r>
          </a:p>
        </p:txBody>
      </p:sp>
      <p:pic>
        <p:nvPicPr>
          <p:cNvPr id="3" name="Graphique 2" descr="Badge 3 contour">
            <a:extLst>
              <a:ext uri="{FF2B5EF4-FFF2-40B4-BE49-F238E27FC236}">
                <a16:creationId xmlns:a16="http://schemas.microsoft.com/office/drawing/2014/main" id="{B941D308-D5BF-8F0E-8271-B1FECE4383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80429" y="2279259"/>
            <a:ext cx="739077" cy="739077"/>
          </a:xfrm>
          <a:prstGeom prst="rect">
            <a:avLst/>
          </a:prstGeom>
        </p:spPr>
      </p:pic>
      <p:pic>
        <p:nvPicPr>
          <p:cNvPr id="4" name="Graphique 3" descr="Badge contour">
            <a:extLst>
              <a:ext uri="{FF2B5EF4-FFF2-40B4-BE49-F238E27FC236}">
                <a16:creationId xmlns:a16="http://schemas.microsoft.com/office/drawing/2014/main" id="{472B10BA-320D-0A92-CF9E-EABB641B2F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6461" y="2279259"/>
            <a:ext cx="739077" cy="739077"/>
          </a:xfrm>
          <a:prstGeom prst="rect">
            <a:avLst/>
          </a:prstGeom>
        </p:spPr>
      </p:pic>
      <p:pic>
        <p:nvPicPr>
          <p:cNvPr id="5" name="Graphique 4" descr="Badge 1 contour">
            <a:extLst>
              <a:ext uri="{FF2B5EF4-FFF2-40B4-BE49-F238E27FC236}">
                <a16:creationId xmlns:a16="http://schemas.microsoft.com/office/drawing/2014/main" id="{8BB65C28-EC95-8EC3-9EEC-DB50BE1AFB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2160" y="2279259"/>
            <a:ext cx="739077" cy="739077"/>
          </a:xfrm>
          <a:prstGeom prst="rect">
            <a:avLst/>
          </a:prstGeom>
        </p:spPr>
      </p:pic>
    </p:spTree>
    <p:extLst>
      <p:ext uri="{BB962C8B-B14F-4D97-AF65-F5344CB8AC3E}">
        <p14:creationId xmlns:p14="http://schemas.microsoft.com/office/powerpoint/2010/main" val="299961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rganigramme : Connecteur 12">
            <a:extLst>
              <a:ext uri="{FF2B5EF4-FFF2-40B4-BE49-F238E27FC236}">
                <a16:creationId xmlns:a16="http://schemas.microsoft.com/office/drawing/2014/main" id="{6AA715D0-4A3B-5D26-6ECB-EA7009510D83}"/>
              </a:ext>
            </a:extLst>
          </p:cNvPr>
          <p:cNvSpPr/>
          <p:nvPr/>
        </p:nvSpPr>
        <p:spPr>
          <a:xfrm>
            <a:off x="-4941773" y="-795600"/>
            <a:ext cx="8449200" cy="8449200"/>
          </a:xfrm>
          <a:prstGeom prst="flowChartConnector">
            <a:avLst/>
          </a:prstGeom>
          <a:ln>
            <a:noFill/>
          </a:ln>
          <a:effectLst>
            <a:outerShdw blurRad="50800" dist="38100" algn="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Organigramme : Connecteur 13">
            <a:extLst>
              <a:ext uri="{FF2B5EF4-FFF2-40B4-BE49-F238E27FC236}">
                <a16:creationId xmlns:a16="http://schemas.microsoft.com/office/drawing/2014/main" id="{6A84A151-3B94-B3C3-4AC2-2BFBF51CFF25}"/>
              </a:ext>
            </a:extLst>
          </p:cNvPr>
          <p:cNvSpPr/>
          <p:nvPr/>
        </p:nvSpPr>
        <p:spPr>
          <a:xfrm>
            <a:off x="-4941773" y="-795600"/>
            <a:ext cx="8449200" cy="8449200"/>
          </a:xfrm>
          <a:prstGeom prst="flowChartConnector">
            <a:avLst/>
          </a:prstGeom>
          <a:solidFill>
            <a:schemeClr val="accent1">
              <a:lumMod val="75000"/>
            </a:schemeClr>
          </a:solidFill>
          <a:ln>
            <a:noFill/>
          </a:ln>
          <a:effectLst>
            <a:outerShdw blurRad="50800" dist="38100" algn="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Organigramme : Connecteur 14">
            <a:extLst>
              <a:ext uri="{FF2B5EF4-FFF2-40B4-BE49-F238E27FC236}">
                <a16:creationId xmlns:a16="http://schemas.microsoft.com/office/drawing/2014/main" id="{31A1B809-179C-B3AB-F849-D16679C39F0F}"/>
              </a:ext>
            </a:extLst>
          </p:cNvPr>
          <p:cNvSpPr/>
          <p:nvPr/>
        </p:nvSpPr>
        <p:spPr>
          <a:xfrm>
            <a:off x="-4941773" y="-795600"/>
            <a:ext cx="8449200" cy="8449200"/>
          </a:xfrm>
          <a:prstGeom prst="flowChartConnector">
            <a:avLst/>
          </a:prstGeom>
          <a:solidFill>
            <a:schemeClr val="accent1">
              <a:lumMod val="60000"/>
              <a:lumOff val="40000"/>
            </a:schemeClr>
          </a:solidFill>
          <a:ln>
            <a:noFill/>
          </a:ln>
          <a:effectLst>
            <a:outerShdw blurRad="50800" dist="38100" algn="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Organigramme : Connecteur 15">
            <a:extLst>
              <a:ext uri="{FF2B5EF4-FFF2-40B4-BE49-F238E27FC236}">
                <a16:creationId xmlns:a16="http://schemas.microsoft.com/office/drawing/2014/main" id="{D9D2C34A-2C82-CFF0-B79F-DC17219ACE9D}"/>
              </a:ext>
            </a:extLst>
          </p:cNvPr>
          <p:cNvSpPr/>
          <p:nvPr/>
        </p:nvSpPr>
        <p:spPr>
          <a:xfrm>
            <a:off x="-4941773" y="-795600"/>
            <a:ext cx="8449200" cy="8449200"/>
          </a:xfrm>
          <a:prstGeom prst="flowChartConnector">
            <a:avLst/>
          </a:prstGeom>
          <a:solidFill>
            <a:schemeClr val="accent1">
              <a:lumMod val="40000"/>
              <a:lumOff val="60000"/>
            </a:schemeClr>
          </a:solidFill>
          <a:ln>
            <a:noFill/>
          </a:ln>
          <a:effectLst>
            <a:outerShdw blurRad="50800" dist="38100" algn="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rganigramme : Connecteur 16">
            <a:extLst>
              <a:ext uri="{FF2B5EF4-FFF2-40B4-BE49-F238E27FC236}">
                <a16:creationId xmlns:a16="http://schemas.microsoft.com/office/drawing/2014/main" id="{83219A21-2E2C-0289-087A-11711AB06FCA}"/>
              </a:ext>
            </a:extLst>
          </p:cNvPr>
          <p:cNvSpPr/>
          <p:nvPr/>
        </p:nvSpPr>
        <p:spPr>
          <a:xfrm>
            <a:off x="-4941773" y="-795600"/>
            <a:ext cx="8449200" cy="8449200"/>
          </a:xfrm>
          <a:prstGeom prst="flowChartConnector">
            <a:avLst/>
          </a:prstGeom>
          <a:solidFill>
            <a:schemeClr val="accent1">
              <a:lumMod val="20000"/>
              <a:lumOff val="80000"/>
            </a:schemeClr>
          </a:solidFill>
          <a:ln>
            <a:noFill/>
          </a:ln>
          <a:effectLst>
            <a:outerShdw blurRad="50800" dist="38100" algn="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CF68D385-5714-966C-E7C1-7A2680043829}"/>
              </a:ext>
            </a:extLst>
          </p:cNvPr>
          <p:cNvSpPr txBox="1"/>
          <p:nvPr/>
        </p:nvSpPr>
        <p:spPr>
          <a:xfrm>
            <a:off x="-4941773" y="2227756"/>
            <a:ext cx="615553" cy="2402487"/>
          </a:xfrm>
          <a:prstGeom prst="rect">
            <a:avLst/>
          </a:prstGeom>
          <a:noFill/>
        </p:spPr>
        <p:txBody>
          <a:bodyPr vert="vert" wrap="square" rtlCol="0">
            <a:spAutoFit/>
          </a:bodyPr>
          <a:lstStyle/>
          <a:p>
            <a:pPr algn="ctr"/>
            <a:r>
              <a:rPr lang="fr-FR" sz="2800" dirty="0">
                <a:latin typeface="Roboto Light" panose="02000000000000000000" pitchFamily="2" charset="0"/>
                <a:ea typeface="Roboto Light" panose="02000000000000000000" pitchFamily="2" charset="0"/>
                <a:cs typeface="Roboto Light" panose="02000000000000000000" pitchFamily="2" charset="0"/>
              </a:rPr>
              <a:t>PROGRAMME</a:t>
            </a:r>
          </a:p>
        </p:txBody>
      </p:sp>
      <p:sp>
        <p:nvSpPr>
          <p:cNvPr id="19" name="ZoneTexte 18">
            <a:extLst>
              <a:ext uri="{FF2B5EF4-FFF2-40B4-BE49-F238E27FC236}">
                <a16:creationId xmlns:a16="http://schemas.microsoft.com/office/drawing/2014/main" id="{C6BFABAD-5EB9-7966-CDF5-9D9A73E15465}"/>
              </a:ext>
            </a:extLst>
          </p:cNvPr>
          <p:cNvSpPr txBox="1"/>
          <p:nvPr/>
        </p:nvSpPr>
        <p:spPr>
          <a:xfrm>
            <a:off x="-4941773" y="3505018"/>
            <a:ext cx="2378242" cy="830997"/>
          </a:xfrm>
          <a:prstGeom prst="rect">
            <a:avLst/>
          </a:prstGeom>
          <a:noFill/>
        </p:spPr>
        <p:txBody>
          <a:bodyPr wrap="square" rtlCol="0">
            <a:spAutoFit/>
          </a:bodyPr>
          <a:lstStyle/>
          <a:p>
            <a:pPr algn="ctr"/>
            <a:r>
              <a:rPr lang="fr-FR" sz="2400" dirty="0">
                <a:latin typeface="Roboto Light" panose="02000000000000000000" pitchFamily="2" charset="0"/>
                <a:ea typeface="Roboto Light" panose="02000000000000000000" pitchFamily="2" charset="0"/>
                <a:cs typeface="Roboto Light" panose="02000000000000000000" pitchFamily="2" charset="0"/>
              </a:rPr>
              <a:t>Mécanisme de </a:t>
            </a:r>
          </a:p>
          <a:p>
            <a:pPr algn="ctr"/>
            <a:r>
              <a:rPr lang="fr-FR" sz="2400" dirty="0">
                <a:latin typeface="Roboto Light" panose="02000000000000000000" pitchFamily="2" charset="0"/>
                <a:ea typeface="Roboto Light" panose="02000000000000000000" pitchFamily="2" charset="0"/>
                <a:cs typeface="Roboto Light" panose="02000000000000000000" pitchFamily="2" charset="0"/>
              </a:rPr>
              <a:t>L’hydratation</a:t>
            </a:r>
          </a:p>
        </p:txBody>
      </p:sp>
      <p:sp>
        <p:nvSpPr>
          <p:cNvPr id="20" name="ZoneTexte 19">
            <a:extLst>
              <a:ext uri="{FF2B5EF4-FFF2-40B4-BE49-F238E27FC236}">
                <a16:creationId xmlns:a16="http://schemas.microsoft.com/office/drawing/2014/main" id="{568AE758-23B8-578E-1B7D-647192BFC10D}"/>
              </a:ext>
            </a:extLst>
          </p:cNvPr>
          <p:cNvSpPr txBox="1"/>
          <p:nvPr/>
        </p:nvSpPr>
        <p:spPr>
          <a:xfrm>
            <a:off x="-4941773" y="3505018"/>
            <a:ext cx="2081731" cy="461665"/>
          </a:xfrm>
          <a:prstGeom prst="rect">
            <a:avLst/>
          </a:prstGeom>
          <a:noFill/>
        </p:spPr>
        <p:txBody>
          <a:bodyPr wrap="square" rtlCol="0">
            <a:spAutoFit/>
          </a:bodyPr>
          <a:lstStyle/>
          <a:p>
            <a:pPr algn="ctr"/>
            <a:r>
              <a:rPr lang="fr-FR" sz="2400" dirty="0">
                <a:latin typeface="Roboto Light" panose="02000000000000000000" pitchFamily="2" charset="0"/>
                <a:ea typeface="Roboto Light" panose="02000000000000000000" pitchFamily="2" charset="0"/>
                <a:cs typeface="Roboto Light" panose="02000000000000000000" pitchFamily="2" charset="0"/>
              </a:rPr>
              <a:t>Facteurs clés</a:t>
            </a:r>
          </a:p>
        </p:txBody>
      </p:sp>
      <p:sp>
        <p:nvSpPr>
          <p:cNvPr id="21" name="ZoneTexte 20">
            <a:extLst>
              <a:ext uri="{FF2B5EF4-FFF2-40B4-BE49-F238E27FC236}">
                <a16:creationId xmlns:a16="http://schemas.microsoft.com/office/drawing/2014/main" id="{A47AA4C6-E109-A62A-895C-EF5D23DFC003}"/>
              </a:ext>
            </a:extLst>
          </p:cNvPr>
          <p:cNvSpPr txBox="1"/>
          <p:nvPr/>
        </p:nvSpPr>
        <p:spPr>
          <a:xfrm>
            <a:off x="-4941773" y="3505018"/>
            <a:ext cx="2081731" cy="830997"/>
          </a:xfrm>
          <a:prstGeom prst="rect">
            <a:avLst/>
          </a:prstGeom>
          <a:noFill/>
        </p:spPr>
        <p:txBody>
          <a:bodyPr wrap="square" rtlCol="0">
            <a:spAutoFit/>
          </a:bodyPr>
          <a:lstStyle/>
          <a:p>
            <a:pPr algn="ctr"/>
            <a:r>
              <a:rPr lang="fr-FR" sz="2400" dirty="0">
                <a:latin typeface="Roboto Light" panose="02000000000000000000" pitchFamily="2" charset="0"/>
                <a:ea typeface="Roboto Light" panose="02000000000000000000" pitchFamily="2" charset="0"/>
                <a:cs typeface="Roboto Light" panose="02000000000000000000" pitchFamily="2" charset="0"/>
              </a:rPr>
              <a:t>Gamme Hydra n°1</a:t>
            </a:r>
          </a:p>
        </p:txBody>
      </p:sp>
      <p:sp>
        <p:nvSpPr>
          <p:cNvPr id="22" name="ZoneTexte 21">
            <a:extLst>
              <a:ext uri="{FF2B5EF4-FFF2-40B4-BE49-F238E27FC236}">
                <a16:creationId xmlns:a16="http://schemas.microsoft.com/office/drawing/2014/main" id="{120F607A-6B21-189E-31A6-E3760199130C}"/>
              </a:ext>
            </a:extLst>
          </p:cNvPr>
          <p:cNvSpPr txBox="1"/>
          <p:nvPr/>
        </p:nvSpPr>
        <p:spPr>
          <a:xfrm>
            <a:off x="-4941773" y="3505018"/>
            <a:ext cx="2142870" cy="461665"/>
          </a:xfrm>
          <a:prstGeom prst="rect">
            <a:avLst/>
          </a:prstGeom>
          <a:noFill/>
        </p:spPr>
        <p:txBody>
          <a:bodyPr wrap="square" rtlCol="0">
            <a:spAutoFit/>
          </a:bodyPr>
          <a:lstStyle/>
          <a:p>
            <a:pPr algn="ctr"/>
            <a:r>
              <a:rPr lang="fr-FR" sz="2400" dirty="0">
                <a:latin typeface="Roboto Light" panose="02000000000000000000" pitchFamily="2" charset="0"/>
                <a:ea typeface="Roboto Light" panose="02000000000000000000" pitchFamily="2" charset="0"/>
                <a:cs typeface="Roboto Light" panose="02000000000000000000" pitchFamily="2" charset="0"/>
              </a:rPr>
              <a:t>Quizz</a:t>
            </a:r>
          </a:p>
        </p:txBody>
      </p:sp>
      <p:sp>
        <p:nvSpPr>
          <p:cNvPr id="23" name="ZoneTexte 22">
            <a:extLst>
              <a:ext uri="{FF2B5EF4-FFF2-40B4-BE49-F238E27FC236}">
                <a16:creationId xmlns:a16="http://schemas.microsoft.com/office/drawing/2014/main" id="{9B18F88D-3BB1-CBE5-870D-B04BDA9C0BDB}"/>
              </a:ext>
            </a:extLst>
          </p:cNvPr>
          <p:cNvSpPr txBox="1"/>
          <p:nvPr/>
        </p:nvSpPr>
        <p:spPr>
          <a:xfrm>
            <a:off x="-4941773" y="2486890"/>
            <a:ext cx="2378241" cy="1015663"/>
          </a:xfrm>
          <a:prstGeom prst="rect">
            <a:avLst/>
          </a:prstGeom>
          <a:noFill/>
        </p:spPr>
        <p:txBody>
          <a:bodyPr wrap="square" rtlCol="0">
            <a:spAutoFit/>
          </a:bodyPr>
          <a:lstStyle/>
          <a:p>
            <a:pPr algn="ctr"/>
            <a:r>
              <a:rPr lang="fr-FR" sz="6000" dirty="0">
                <a:latin typeface="Ink Free" panose="03080402000500000000" pitchFamily="66" charset="0"/>
                <a:cs typeface="Dreaming Outloud Script Pro" panose="020F0502020204030204" pitchFamily="66" charset="0"/>
              </a:rPr>
              <a:t>1</a:t>
            </a:r>
          </a:p>
        </p:txBody>
      </p:sp>
      <p:sp>
        <p:nvSpPr>
          <p:cNvPr id="24" name="ZoneTexte 23">
            <a:extLst>
              <a:ext uri="{FF2B5EF4-FFF2-40B4-BE49-F238E27FC236}">
                <a16:creationId xmlns:a16="http://schemas.microsoft.com/office/drawing/2014/main" id="{0DA921C1-2D9D-0E50-2D81-1692ECF3D290}"/>
              </a:ext>
            </a:extLst>
          </p:cNvPr>
          <p:cNvSpPr txBox="1"/>
          <p:nvPr/>
        </p:nvSpPr>
        <p:spPr>
          <a:xfrm>
            <a:off x="-4941773" y="2413337"/>
            <a:ext cx="2081731" cy="1015663"/>
          </a:xfrm>
          <a:prstGeom prst="rect">
            <a:avLst/>
          </a:prstGeom>
          <a:noFill/>
        </p:spPr>
        <p:txBody>
          <a:bodyPr wrap="square" rtlCol="0">
            <a:spAutoFit/>
          </a:bodyPr>
          <a:lstStyle/>
          <a:p>
            <a:pPr algn="ctr"/>
            <a:r>
              <a:rPr lang="fr-FR" sz="6000" dirty="0">
                <a:latin typeface="Ink Free" panose="03080402000500000000" pitchFamily="66" charset="0"/>
                <a:cs typeface="Dreaming Outloud Script Pro" panose="020F0502020204030204" pitchFamily="66" charset="0"/>
              </a:rPr>
              <a:t>2</a:t>
            </a:r>
          </a:p>
        </p:txBody>
      </p:sp>
      <p:sp>
        <p:nvSpPr>
          <p:cNvPr id="25" name="ZoneTexte 24">
            <a:extLst>
              <a:ext uri="{FF2B5EF4-FFF2-40B4-BE49-F238E27FC236}">
                <a16:creationId xmlns:a16="http://schemas.microsoft.com/office/drawing/2014/main" id="{515006F1-2033-14C5-1E3A-8C8AC86C4799}"/>
              </a:ext>
            </a:extLst>
          </p:cNvPr>
          <p:cNvSpPr txBox="1"/>
          <p:nvPr/>
        </p:nvSpPr>
        <p:spPr>
          <a:xfrm>
            <a:off x="-4941773" y="2413337"/>
            <a:ext cx="2081731" cy="1015663"/>
          </a:xfrm>
          <a:prstGeom prst="rect">
            <a:avLst/>
          </a:prstGeom>
          <a:noFill/>
        </p:spPr>
        <p:txBody>
          <a:bodyPr wrap="square" rtlCol="0">
            <a:spAutoFit/>
          </a:bodyPr>
          <a:lstStyle/>
          <a:p>
            <a:pPr algn="ctr"/>
            <a:r>
              <a:rPr lang="fr-FR" sz="6000" dirty="0">
                <a:latin typeface="Ink Free" panose="03080402000500000000" pitchFamily="66" charset="0"/>
                <a:cs typeface="Dreaming Outloud Script Pro" panose="020F0502020204030204" pitchFamily="66" charset="0"/>
              </a:rPr>
              <a:t>3</a:t>
            </a:r>
          </a:p>
        </p:txBody>
      </p:sp>
      <p:sp>
        <p:nvSpPr>
          <p:cNvPr id="26" name="ZoneTexte 25">
            <a:extLst>
              <a:ext uri="{FF2B5EF4-FFF2-40B4-BE49-F238E27FC236}">
                <a16:creationId xmlns:a16="http://schemas.microsoft.com/office/drawing/2014/main" id="{C80F3938-FCD1-4CEE-8338-0C535A7CE570}"/>
              </a:ext>
            </a:extLst>
          </p:cNvPr>
          <p:cNvSpPr txBox="1"/>
          <p:nvPr/>
        </p:nvSpPr>
        <p:spPr>
          <a:xfrm>
            <a:off x="-4941773" y="2413337"/>
            <a:ext cx="2142869" cy="1015663"/>
          </a:xfrm>
          <a:prstGeom prst="rect">
            <a:avLst/>
          </a:prstGeom>
          <a:noFill/>
        </p:spPr>
        <p:txBody>
          <a:bodyPr wrap="square" rtlCol="0">
            <a:spAutoFit/>
          </a:bodyPr>
          <a:lstStyle/>
          <a:p>
            <a:pPr algn="ctr"/>
            <a:r>
              <a:rPr lang="fr-FR" sz="6000" dirty="0">
                <a:latin typeface="Ink Free" panose="03080402000500000000" pitchFamily="66" charset="0"/>
                <a:cs typeface="Dreaming Outloud Script Pro" panose="020F0502020204030204" pitchFamily="66" charset="0"/>
              </a:rPr>
              <a:t>4</a:t>
            </a:r>
          </a:p>
        </p:txBody>
      </p:sp>
    </p:spTree>
    <p:extLst>
      <p:ext uri="{BB962C8B-B14F-4D97-AF65-F5344CB8AC3E}">
        <p14:creationId xmlns:p14="http://schemas.microsoft.com/office/powerpoint/2010/main" val="2537367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17A3E-DD5C-4FF4-4DFB-FE9B3ADD89B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F4F58B1-73F5-ADA3-4A39-3AADCB7E1D5B}"/>
              </a:ext>
            </a:extLst>
          </p:cNvPr>
          <p:cNvSpPr txBox="1"/>
          <p:nvPr/>
        </p:nvSpPr>
        <p:spPr>
          <a:xfrm>
            <a:off x="2155446" y="2795875"/>
            <a:ext cx="1858201" cy="4892750"/>
          </a:xfrm>
          <a:prstGeom prst="rect">
            <a:avLst/>
          </a:prstGeom>
          <a:noFill/>
        </p:spPr>
        <p:txBody>
          <a:bodyPr wrap="none" rtlCol="0">
            <a:spAutoFit/>
          </a:bodyPr>
          <a:lstStyle/>
          <a:p>
            <a:r>
              <a:rPr lang="en-US" sz="31194" dirty="0">
                <a:solidFill>
                  <a:schemeClr val="bg1">
                    <a:lumMod val="85000"/>
                  </a:schemeClr>
                </a:solidFill>
              </a:rPr>
              <a:t>“</a:t>
            </a:r>
          </a:p>
        </p:txBody>
      </p:sp>
      <p:sp>
        <p:nvSpPr>
          <p:cNvPr id="4" name="TextBox 3">
            <a:extLst>
              <a:ext uri="{FF2B5EF4-FFF2-40B4-BE49-F238E27FC236}">
                <a16:creationId xmlns:a16="http://schemas.microsoft.com/office/drawing/2014/main" id="{1012789C-03EC-34CB-D4B5-A9DF4DD7CAA0}"/>
              </a:ext>
            </a:extLst>
          </p:cNvPr>
          <p:cNvSpPr txBox="1"/>
          <p:nvPr/>
        </p:nvSpPr>
        <p:spPr>
          <a:xfrm>
            <a:off x="3761992" y="220995"/>
            <a:ext cx="4668015" cy="769441"/>
          </a:xfrm>
          <a:prstGeom prst="rect">
            <a:avLst/>
          </a:prstGeom>
          <a:noFill/>
        </p:spPr>
        <p:txBody>
          <a:bodyPr wrap="square" rtlCol="0">
            <a:spAutoFit/>
          </a:bodyPr>
          <a:lstStyle/>
          <a:p>
            <a:pPr algn="ctr"/>
            <a:r>
              <a:rPr lang="en-US" sz="4400" dirty="0">
                <a:latin typeface="Midnight Signature" panose="02000500000000090000" pitchFamily="2" charset="0"/>
              </a:rPr>
              <a:t>Le mot de la fin</a:t>
            </a:r>
          </a:p>
        </p:txBody>
      </p:sp>
      <p:sp>
        <p:nvSpPr>
          <p:cNvPr id="7" name="TextBox 6">
            <a:extLst>
              <a:ext uri="{FF2B5EF4-FFF2-40B4-BE49-F238E27FC236}">
                <a16:creationId xmlns:a16="http://schemas.microsoft.com/office/drawing/2014/main" id="{BA726AA7-AA5A-00B3-5142-2712CEC84A35}"/>
              </a:ext>
            </a:extLst>
          </p:cNvPr>
          <p:cNvSpPr txBox="1"/>
          <p:nvPr/>
        </p:nvSpPr>
        <p:spPr>
          <a:xfrm>
            <a:off x="3186587" y="4635694"/>
            <a:ext cx="5829378" cy="1851276"/>
          </a:xfrm>
          <a:prstGeom prst="rect">
            <a:avLst/>
          </a:prstGeom>
          <a:solidFill>
            <a:srgbClr val="FFFFFF">
              <a:alpha val="47843"/>
            </a:srgbClr>
          </a:solidFill>
        </p:spPr>
        <p:txBody>
          <a:bodyPr wrap="square" rtlCol="0">
            <a:spAutoFit/>
          </a:bodyPr>
          <a:lstStyle/>
          <a:p>
            <a:pPr algn="just"/>
            <a:r>
              <a:rPr lang="en-US" sz="1270" dirty="0">
                <a:latin typeface="Roboto Light" panose="02000000000000000000" pitchFamily="2" charset="0"/>
                <a:ea typeface="Roboto Light" panose="02000000000000000000" pitchFamily="2" charset="0"/>
              </a:rPr>
              <a:t>Forte de </a:t>
            </a:r>
            <a:r>
              <a:rPr lang="en-US" sz="1270" b="1" dirty="0">
                <a:latin typeface="Roboto Light" panose="02000000000000000000" pitchFamily="2" charset="0"/>
                <a:ea typeface="Roboto Light" panose="02000000000000000000" pitchFamily="2" charset="0"/>
              </a:rPr>
              <a:t>25 </a:t>
            </a:r>
            <a:r>
              <a:rPr lang="en-US" sz="1270" b="1" dirty="0" err="1">
                <a:latin typeface="Roboto Light" panose="02000000000000000000" pitchFamily="2" charset="0"/>
                <a:ea typeface="Roboto Light" panose="02000000000000000000" pitchFamily="2" charset="0"/>
              </a:rPr>
              <a:t>ans</a:t>
            </a:r>
            <a:r>
              <a:rPr lang="en-US" sz="1270" b="1" dirty="0">
                <a:latin typeface="Roboto Light" panose="02000000000000000000" pitchFamily="2" charset="0"/>
                <a:ea typeface="Roboto Light" panose="02000000000000000000" pitchFamily="2" charset="0"/>
              </a:rPr>
              <a:t> </a:t>
            </a:r>
            <a:r>
              <a:rPr lang="en-US" sz="1270" b="1" dirty="0" err="1">
                <a:latin typeface="Roboto Light" panose="02000000000000000000" pitchFamily="2" charset="0"/>
                <a:ea typeface="Roboto Light" panose="02000000000000000000" pitchFamily="2" charset="0"/>
              </a:rPr>
              <a:t>d'expérience</a:t>
            </a:r>
            <a:r>
              <a:rPr lang="en-US" sz="1270" b="1" dirty="0">
                <a:latin typeface="Roboto Light" panose="02000000000000000000" pitchFamily="2" charset="0"/>
                <a:ea typeface="Roboto Light" panose="02000000000000000000" pitchFamily="2" charset="0"/>
              </a:rPr>
              <a:t> </a:t>
            </a:r>
            <a:r>
              <a:rPr lang="en-US" sz="1270" dirty="0" err="1">
                <a:latin typeface="Roboto Light" panose="02000000000000000000" pitchFamily="2" charset="0"/>
                <a:ea typeface="Roboto Light" panose="02000000000000000000" pitchFamily="2" charset="0"/>
              </a:rPr>
              <a:t>en</a:t>
            </a:r>
            <a:r>
              <a:rPr lang="en-US" sz="1270" dirty="0">
                <a:latin typeface="Roboto Light" panose="02000000000000000000" pitchFamily="2" charset="0"/>
                <a:ea typeface="Roboto Light" panose="02000000000000000000" pitchFamily="2" charset="0"/>
              </a:rPr>
              <a:t> </a:t>
            </a:r>
            <a:r>
              <a:rPr lang="en-US" sz="1270" dirty="0" err="1">
                <a:latin typeface="Roboto Light" panose="02000000000000000000" pitchFamily="2" charset="0"/>
                <a:ea typeface="Roboto Light" panose="02000000000000000000" pitchFamily="2" charset="0"/>
              </a:rPr>
              <a:t>cosmétiques</a:t>
            </a:r>
            <a:r>
              <a:rPr lang="en-US" sz="1270" dirty="0">
                <a:latin typeface="Roboto Light" panose="02000000000000000000" pitchFamily="2" charset="0"/>
                <a:ea typeface="Roboto Light" panose="02000000000000000000" pitchFamily="2" charset="0"/>
              </a:rPr>
              <a:t>, </a:t>
            </a:r>
            <a:r>
              <a:rPr lang="en-US" sz="1270" dirty="0" err="1">
                <a:latin typeface="Roboto Light" panose="02000000000000000000" pitchFamily="2" charset="0"/>
                <a:ea typeface="Roboto Light" panose="02000000000000000000" pitchFamily="2" charset="0"/>
              </a:rPr>
              <a:t>j'ai</a:t>
            </a:r>
            <a:r>
              <a:rPr lang="en-US" sz="1270" dirty="0">
                <a:latin typeface="Roboto Light" panose="02000000000000000000" pitchFamily="2" charset="0"/>
                <a:ea typeface="Roboto Light" panose="02000000000000000000" pitchFamily="2" charset="0"/>
              </a:rPr>
              <a:t> </a:t>
            </a:r>
            <a:r>
              <a:rPr lang="en-US" sz="1270" dirty="0" err="1">
                <a:latin typeface="Roboto Light" panose="02000000000000000000" pitchFamily="2" charset="0"/>
                <a:ea typeface="Roboto Light" panose="02000000000000000000" pitchFamily="2" charset="0"/>
              </a:rPr>
              <a:t>eu</a:t>
            </a:r>
            <a:r>
              <a:rPr lang="en-US" sz="1270" dirty="0">
                <a:latin typeface="Roboto Light" panose="02000000000000000000" pitchFamily="2" charset="0"/>
                <a:ea typeface="Roboto Light" panose="02000000000000000000" pitchFamily="2" charset="0"/>
              </a:rPr>
              <a:t> </a:t>
            </a:r>
            <a:r>
              <a:rPr lang="en-US" sz="1270" dirty="0" err="1">
                <a:latin typeface="Roboto Light" panose="02000000000000000000" pitchFamily="2" charset="0"/>
                <a:ea typeface="Roboto Light" panose="02000000000000000000" pitchFamily="2" charset="0"/>
              </a:rPr>
              <a:t>l'opportunité</a:t>
            </a:r>
            <a:r>
              <a:rPr lang="en-US" sz="1270" dirty="0">
                <a:latin typeface="Roboto Light" panose="02000000000000000000" pitchFamily="2" charset="0"/>
                <a:ea typeface="Roboto Light" panose="02000000000000000000" pitchFamily="2" charset="0"/>
              </a:rPr>
              <a:t> de </a:t>
            </a:r>
            <a:r>
              <a:rPr lang="en-US" sz="1270" dirty="0" err="1">
                <a:latin typeface="Roboto Light" panose="02000000000000000000" pitchFamily="2" charset="0"/>
                <a:ea typeface="Roboto Light" panose="02000000000000000000" pitchFamily="2" charset="0"/>
              </a:rPr>
              <a:t>travailler</a:t>
            </a:r>
            <a:r>
              <a:rPr lang="en-US" sz="1270" dirty="0">
                <a:latin typeface="Roboto Light" panose="02000000000000000000" pitchFamily="2" charset="0"/>
                <a:ea typeface="Roboto Light" panose="02000000000000000000" pitchFamily="2" charset="0"/>
              </a:rPr>
              <a:t> pour </a:t>
            </a:r>
            <a:r>
              <a:rPr lang="en-US" sz="1270" dirty="0" err="1">
                <a:latin typeface="Roboto Light" panose="02000000000000000000" pitchFamily="2" charset="0"/>
                <a:ea typeface="Roboto Light" panose="02000000000000000000" pitchFamily="2" charset="0"/>
              </a:rPr>
              <a:t>différentes</a:t>
            </a:r>
            <a:r>
              <a:rPr lang="en-US" sz="1270" dirty="0">
                <a:latin typeface="Roboto Light" panose="02000000000000000000" pitchFamily="2" charset="0"/>
                <a:ea typeface="Roboto Light" panose="02000000000000000000" pitchFamily="2" charset="0"/>
              </a:rPr>
              <a:t> marques aux concepts très </a:t>
            </a:r>
            <a:r>
              <a:rPr lang="en-US" sz="1270" dirty="0" err="1">
                <a:latin typeface="Roboto Light" panose="02000000000000000000" pitchFamily="2" charset="0"/>
                <a:ea typeface="Roboto Light" panose="02000000000000000000" pitchFamily="2" charset="0"/>
              </a:rPr>
              <a:t>variés</a:t>
            </a:r>
            <a:r>
              <a:rPr lang="en-US" sz="1270" dirty="0">
                <a:latin typeface="Roboto Light" panose="02000000000000000000" pitchFamily="2" charset="0"/>
                <a:ea typeface="Roboto Light" panose="02000000000000000000" pitchFamily="2" charset="0"/>
              </a:rPr>
              <a:t>, sur </a:t>
            </a:r>
            <a:r>
              <a:rPr lang="en-US" sz="1270" dirty="0" err="1">
                <a:latin typeface="Roboto Light" panose="02000000000000000000" pitchFamily="2" charset="0"/>
                <a:ea typeface="Roboto Light" panose="02000000000000000000" pitchFamily="2" charset="0"/>
              </a:rPr>
              <a:t>différents</a:t>
            </a:r>
            <a:r>
              <a:rPr lang="en-US" sz="1270" dirty="0">
                <a:latin typeface="Roboto Light" panose="02000000000000000000" pitchFamily="2" charset="0"/>
                <a:ea typeface="Roboto Light" panose="02000000000000000000" pitchFamily="2" charset="0"/>
              </a:rPr>
              <a:t> circuits de distribution (</a:t>
            </a:r>
            <a:r>
              <a:rPr lang="en-US" sz="1270" dirty="0" err="1">
                <a:latin typeface="Roboto Light" panose="02000000000000000000" pitchFamily="2" charset="0"/>
                <a:ea typeface="Roboto Light" panose="02000000000000000000" pitchFamily="2" charset="0"/>
              </a:rPr>
              <a:t>institut</a:t>
            </a:r>
            <a:r>
              <a:rPr lang="en-US" sz="1270" dirty="0">
                <a:latin typeface="Roboto Light" panose="02000000000000000000" pitchFamily="2" charset="0"/>
                <a:ea typeface="Roboto Light" panose="02000000000000000000" pitchFamily="2" charset="0"/>
              </a:rPr>
              <a:t>, spa </a:t>
            </a:r>
            <a:r>
              <a:rPr lang="en-US" sz="1270" dirty="0" err="1">
                <a:latin typeface="Roboto Light" panose="02000000000000000000" pitchFamily="2" charset="0"/>
                <a:ea typeface="Roboto Light" panose="02000000000000000000" pitchFamily="2" charset="0"/>
              </a:rPr>
              <a:t>hôtelier</a:t>
            </a:r>
            <a:r>
              <a:rPr lang="en-US" sz="1270" dirty="0">
                <a:latin typeface="Roboto Light" panose="02000000000000000000" pitchFamily="2" charset="0"/>
                <a:ea typeface="Roboto Light" panose="02000000000000000000" pitchFamily="2" charset="0"/>
              </a:rPr>
              <a:t>, </a:t>
            </a:r>
            <a:r>
              <a:rPr lang="en-US" sz="1270" dirty="0" err="1">
                <a:latin typeface="Roboto Light" panose="02000000000000000000" pitchFamily="2" charset="0"/>
                <a:ea typeface="Roboto Light" panose="02000000000000000000" pitchFamily="2" charset="0"/>
              </a:rPr>
              <a:t>parfumerie</a:t>
            </a:r>
            <a:r>
              <a:rPr lang="en-US" sz="1270" dirty="0">
                <a:latin typeface="Roboto Light" panose="02000000000000000000" pitchFamily="2" charset="0"/>
                <a:ea typeface="Roboto Light" panose="02000000000000000000" pitchFamily="2" charset="0"/>
              </a:rPr>
              <a:t>, pharma) </a:t>
            </a:r>
            <a:r>
              <a:rPr lang="en-US" sz="1270" b="1" dirty="0" err="1">
                <a:latin typeface="Roboto Light" panose="02000000000000000000" pitchFamily="2" charset="0"/>
                <a:ea typeface="Roboto Light" panose="02000000000000000000" pitchFamily="2" charset="0"/>
              </a:rPr>
              <a:t>en</a:t>
            </a:r>
            <a:r>
              <a:rPr lang="en-US" sz="1270" b="1" dirty="0">
                <a:latin typeface="Roboto Light" panose="02000000000000000000" pitchFamily="2" charset="0"/>
                <a:ea typeface="Roboto Light" panose="02000000000000000000" pitchFamily="2" charset="0"/>
              </a:rPr>
              <a:t> France et à </a:t>
            </a:r>
            <a:r>
              <a:rPr lang="en-US" sz="1270" b="1" dirty="0" err="1">
                <a:latin typeface="Roboto Light" panose="02000000000000000000" pitchFamily="2" charset="0"/>
                <a:ea typeface="Roboto Light" panose="02000000000000000000" pitchFamily="2" charset="0"/>
              </a:rPr>
              <a:t>l'international</a:t>
            </a:r>
            <a:r>
              <a:rPr lang="en-US" sz="1270" dirty="0">
                <a:latin typeface="Roboto Light" panose="02000000000000000000" pitchFamily="2" charset="0"/>
                <a:ea typeface="Roboto Light" panose="02000000000000000000" pitchFamily="2" charset="0"/>
              </a:rPr>
              <a:t>.</a:t>
            </a:r>
          </a:p>
          <a:p>
            <a:pPr algn="just"/>
            <a:endParaRPr lang="en-US" sz="1270" dirty="0">
              <a:latin typeface="Roboto Light" panose="02000000000000000000" pitchFamily="2" charset="0"/>
              <a:ea typeface="Roboto Light" panose="02000000000000000000" pitchFamily="2" charset="0"/>
            </a:endParaRPr>
          </a:p>
          <a:p>
            <a:pPr algn="just"/>
            <a:r>
              <a:rPr lang="en-US" sz="1270" dirty="0">
                <a:latin typeface="Roboto Light" panose="02000000000000000000" pitchFamily="2" charset="0"/>
                <a:ea typeface="Roboto Light" panose="02000000000000000000" pitchFamily="2" charset="0"/>
              </a:rPr>
              <a:t>En tant que </a:t>
            </a:r>
            <a:r>
              <a:rPr lang="en-US" sz="1270" b="1" dirty="0">
                <a:latin typeface="Roboto Light" panose="02000000000000000000" pitchFamily="2" charset="0"/>
                <a:ea typeface="Roboto Light" panose="02000000000000000000" pitchFamily="2" charset="0"/>
              </a:rPr>
              <a:t>nouvelle </a:t>
            </a:r>
            <a:r>
              <a:rPr lang="en-US" sz="1270" b="1" dirty="0" err="1">
                <a:latin typeface="Roboto Light" panose="02000000000000000000" pitchFamily="2" charset="0"/>
                <a:ea typeface="Roboto Light" panose="02000000000000000000" pitchFamily="2" charset="0"/>
              </a:rPr>
              <a:t>Responsable</a:t>
            </a:r>
            <a:r>
              <a:rPr lang="en-US" sz="1270" b="1" dirty="0">
                <a:latin typeface="Roboto Light" panose="02000000000000000000" pitchFamily="2" charset="0"/>
                <a:ea typeface="Roboto Light" panose="02000000000000000000" pitchFamily="2" charset="0"/>
              </a:rPr>
              <a:t> Formation Yon-Ka France et International</a:t>
            </a:r>
            <a:r>
              <a:rPr lang="en-US" sz="1270" dirty="0">
                <a:latin typeface="Roboto Light" panose="02000000000000000000" pitchFamily="2" charset="0"/>
                <a:ea typeface="Roboto Light" panose="02000000000000000000" pitchFamily="2" charset="0"/>
              </a:rPr>
              <a:t>, </a:t>
            </a:r>
            <a:r>
              <a:rPr lang="en-US" sz="1270" dirty="0" err="1">
                <a:latin typeface="Roboto Light" panose="02000000000000000000" pitchFamily="2" charset="0"/>
                <a:ea typeface="Roboto Light" panose="02000000000000000000" pitchFamily="2" charset="0"/>
              </a:rPr>
              <a:t>j'ai</a:t>
            </a:r>
            <a:r>
              <a:rPr lang="en-US" sz="1270" dirty="0">
                <a:latin typeface="Roboto Light" panose="02000000000000000000" pitchFamily="2" charset="0"/>
                <a:ea typeface="Roboto Light" panose="02000000000000000000" pitchFamily="2" charset="0"/>
              </a:rPr>
              <a:t> à </a:t>
            </a:r>
            <a:r>
              <a:rPr lang="en-US" sz="1270" dirty="0" err="1">
                <a:latin typeface="Roboto Light" panose="02000000000000000000" pitchFamily="2" charset="0"/>
                <a:ea typeface="Roboto Light" panose="02000000000000000000" pitchFamily="2" charset="0"/>
              </a:rPr>
              <a:t>cœur</a:t>
            </a:r>
            <a:r>
              <a:rPr lang="en-US" sz="1270" dirty="0">
                <a:latin typeface="Roboto Light" panose="02000000000000000000" pitchFamily="2" charset="0"/>
                <a:ea typeface="Roboto Light" panose="02000000000000000000" pitchFamily="2" charset="0"/>
              </a:rPr>
              <a:t> de faire </a:t>
            </a:r>
            <a:r>
              <a:rPr lang="en-US" sz="1270" dirty="0" err="1">
                <a:latin typeface="Roboto Light" panose="02000000000000000000" pitchFamily="2" charset="0"/>
                <a:ea typeface="Roboto Light" panose="02000000000000000000" pitchFamily="2" charset="0"/>
              </a:rPr>
              <a:t>rentrer</a:t>
            </a:r>
            <a:r>
              <a:rPr lang="en-US" sz="1270" dirty="0">
                <a:latin typeface="Roboto Light" panose="02000000000000000000" pitchFamily="2" charset="0"/>
                <a:ea typeface="Roboto Light" panose="02000000000000000000" pitchFamily="2" charset="0"/>
              </a:rPr>
              <a:t> le service formation dans </a:t>
            </a:r>
            <a:r>
              <a:rPr lang="en-US" sz="1270" dirty="0" err="1">
                <a:latin typeface="Roboto Light" panose="02000000000000000000" pitchFamily="2" charset="0"/>
                <a:ea typeface="Roboto Light" panose="02000000000000000000" pitchFamily="2" charset="0"/>
              </a:rPr>
              <a:t>une</a:t>
            </a:r>
            <a:r>
              <a:rPr lang="en-US" sz="1270" dirty="0">
                <a:latin typeface="Roboto Light" panose="02000000000000000000" pitchFamily="2" charset="0"/>
                <a:ea typeface="Roboto Light" panose="02000000000000000000" pitchFamily="2" charset="0"/>
              </a:rPr>
              <a:t> nouvelle dimension. Mon équipe et </a:t>
            </a:r>
            <a:r>
              <a:rPr lang="en-US" sz="1270" dirty="0" err="1">
                <a:latin typeface="Roboto Light" panose="02000000000000000000" pitchFamily="2" charset="0"/>
                <a:ea typeface="Roboto Light" panose="02000000000000000000" pitchFamily="2" charset="0"/>
              </a:rPr>
              <a:t>moi-même</a:t>
            </a:r>
            <a:r>
              <a:rPr lang="en-US" sz="1270" dirty="0">
                <a:latin typeface="Roboto Light" panose="02000000000000000000" pitchFamily="2" charset="0"/>
                <a:ea typeface="Roboto Light" panose="02000000000000000000" pitchFamily="2" charset="0"/>
              </a:rPr>
              <a:t> </a:t>
            </a:r>
            <a:r>
              <a:rPr lang="en-US" sz="1270" dirty="0" err="1">
                <a:latin typeface="Roboto Light" panose="02000000000000000000" pitchFamily="2" charset="0"/>
                <a:ea typeface="Roboto Light" panose="02000000000000000000" pitchFamily="2" charset="0"/>
              </a:rPr>
              <a:t>allons</a:t>
            </a:r>
            <a:r>
              <a:rPr lang="en-US" sz="1270" dirty="0">
                <a:latin typeface="Roboto Light" panose="02000000000000000000" pitchFamily="2" charset="0"/>
                <a:ea typeface="Roboto Light" panose="02000000000000000000" pitchFamily="2" charset="0"/>
              </a:rPr>
              <a:t> </a:t>
            </a:r>
            <a:r>
              <a:rPr lang="en-US" sz="1270" dirty="0" err="1">
                <a:latin typeface="Roboto Light" panose="02000000000000000000" pitchFamily="2" charset="0"/>
                <a:ea typeface="Roboto Light" panose="02000000000000000000" pitchFamily="2" charset="0"/>
              </a:rPr>
              <a:t>vous</a:t>
            </a:r>
            <a:r>
              <a:rPr lang="en-US" sz="1270" dirty="0">
                <a:latin typeface="Roboto Light" panose="02000000000000000000" pitchFamily="2" charset="0"/>
                <a:ea typeface="Roboto Light" panose="02000000000000000000" pitchFamily="2" charset="0"/>
              </a:rPr>
              <a:t> </a:t>
            </a:r>
            <a:r>
              <a:rPr lang="en-US" sz="1270" dirty="0" err="1">
                <a:latin typeface="Roboto Light" panose="02000000000000000000" pitchFamily="2" charset="0"/>
                <a:ea typeface="Roboto Light" panose="02000000000000000000" pitchFamily="2" charset="0"/>
              </a:rPr>
              <a:t>apporter</a:t>
            </a:r>
            <a:r>
              <a:rPr lang="en-US" sz="1270" dirty="0">
                <a:latin typeface="Roboto Light" panose="02000000000000000000" pitchFamily="2" charset="0"/>
                <a:ea typeface="Roboto Light" panose="02000000000000000000" pitchFamily="2" charset="0"/>
              </a:rPr>
              <a:t> de </a:t>
            </a:r>
            <a:r>
              <a:rPr lang="en-US" sz="1270" b="1" dirty="0">
                <a:latin typeface="Roboto Light" panose="02000000000000000000" pitchFamily="2" charset="0"/>
                <a:ea typeface="Roboto Light" panose="02000000000000000000" pitchFamily="2" charset="0"/>
              </a:rPr>
              <a:t>nouveaux </a:t>
            </a:r>
            <a:r>
              <a:rPr lang="en-US" sz="1270" b="1" dirty="0" err="1">
                <a:latin typeface="Roboto Light" panose="02000000000000000000" pitchFamily="2" charset="0"/>
                <a:ea typeface="Roboto Light" panose="02000000000000000000" pitchFamily="2" charset="0"/>
              </a:rPr>
              <a:t>outils</a:t>
            </a:r>
            <a:r>
              <a:rPr lang="en-US" sz="1270" b="1" dirty="0">
                <a:latin typeface="Roboto Light" panose="02000000000000000000" pitchFamily="2" charset="0"/>
                <a:ea typeface="Roboto Light" panose="02000000000000000000" pitchFamily="2" charset="0"/>
              </a:rPr>
              <a:t> plus </a:t>
            </a:r>
            <a:r>
              <a:rPr lang="en-US" sz="1270" b="1" dirty="0" err="1">
                <a:latin typeface="Roboto Light" panose="02000000000000000000" pitchFamily="2" charset="0"/>
                <a:ea typeface="Roboto Light" panose="02000000000000000000" pitchFamily="2" charset="0"/>
              </a:rPr>
              <a:t>pertinents</a:t>
            </a:r>
            <a:r>
              <a:rPr lang="en-US" sz="1270" b="1" dirty="0">
                <a:latin typeface="Roboto Light" panose="02000000000000000000" pitchFamily="2" charset="0"/>
                <a:ea typeface="Roboto Light" panose="02000000000000000000" pitchFamily="2" charset="0"/>
              </a:rPr>
              <a:t>, plus experts et plus techniques</a:t>
            </a:r>
            <a:r>
              <a:rPr lang="en-US" sz="1270" dirty="0">
                <a:latin typeface="Roboto Light" panose="02000000000000000000" pitchFamily="2" charset="0"/>
                <a:ea typeface="Roboto Light" panose="02000000000000000000" pitchFamily="2" charset="0"/>
              </a:rPr>
              <a:t> pour </a:t>
            </a:r>
            <a:r>
              <a:rPr lang="en-US" sz="1270" dirty="0" err="1">
                <a:latin typeface="Roboto Light" panose="02000000000000000000" pitchFamily="2" charset="0"/>
                <a:ea typeface="Roboto Light" panose="02000000000000000000" pitchFamily="2" charset="0"/>
              </a:rPr>
              <a:t>une</a:t>
            </a:r>
            <a:r>
              <a:rPr lang="en-US" sz="1270" dirty="0">
                <a:latin typeface="Roboto Light" panose="02000000000000000000" pitchFamily="2" charset="0"/>
                <a:ea typeface="Roboto Light" panose="02000000000000000000" pitchFamily="2" charset="0"/>
              </a:rPr>
              <a:t> </a:t>
            </a:r>
            <a:r>
              <a:rPr lang="en-US" sz="1270" dirty="0" err="1">
                <a:latin typeface="Roboto Light" panose="02000000000000000000" pitchFamily="2" charset="0"/>
                <a:ea typeface="Roboto Light" panose="02000000000000000000" pitchFamily="2" charset="0"/>
              </a:rPr>
              <a:t>meilleure</a:t>
            </a:r>
            <a:r>
              <a:rPr lang="en-US" sz="1270" dirty="0">
                <a:latin typeface="Roboto Light" panose="02000000000000000000" pitchFamily="2" charset="0"/>
                <a:ea typeface="Roboto Light" panose="02000000000000000000" pitchFamily="2" charset="0"/>
              </a:rPr>
              <a:t> </a:t>
            </a:r>
            <a:r>
              <a:rPr lang="en-US" sz="1270" dirty="0" err="1">
                <a:latin typeface="Roboto Light" panose="02000000000000000000" pitchFamily="2" charset="0"/>
                <a:ea typeface="Roboto Light" panose="02000000000000000000" pitchFamily="2" charset="0"/>
              </a:rPr>
              <a:t>connaissance</a:t>
            </a:r>
            <a:r>
              <a:rPr lang="en-US" sz="1270" dirty="0">
                <a:latin typeface="Roboto Light" panose="02000000000000000000" pitchFamily="2" charset="0"/>
                <a:ea typeface="Roboto Light" panose="02000000000000000000" pitchFamily="2" charset="0"/>
              </a:rPr>
              <a:t> des </a:t>
            </a:r>
            <a:r>
              <a:rPr lang="en-US" sz="1270" dirty="0" err="1">
                <a:latin typeface="Roboto Light" panose="02000000000000000000" pitchFamily="2" charset="0"/>
                <a:ea typeface="Roboto Light" panose="02000000000000000000" pitchFamily="2" charset="0"/>
              </a:rPr>
              <a:t>produits</a:t>
            </a:r>
            <a:r>
              <a:rPr lang="en-US" sz="1270" dirty="0">
                <a:latin typeface="Roboto Light" panose="02000000000000000000" pitchFamily="2" charset="0"/>
                <a:ea typeface="Roboto Light" panose="02000000000000000000" pitchFamily="2" charset="0"/>
              </a:rPr>
              <a:t>. </a:t>
            </a:r>
          </a:p>
        </p:txBody>
      </p:sp>
      <p:pic>
        <p:nvPicPr>
          <p:cNvPr id="8" name="Picture 7" descr="A person in a white suit&#10;&#10;AI-generated content may be incorrect.">
            <a:extLst>
              <a:ext uri="{FF2B5EF4-FFF2-40B4-BE49-F238E27FC236}">
                <a16:creationId xmlns:a16="http://schemas.microsoft.com/office/drawing/2014/main" id="{DEAF5AB8-FE8A-200F-442F-20C4B5BC28D3}"/>
              </a:ext>
            </a:extLst>
          </p:cNvPr>
          <p:cNvPicPr>
            <a:picLocks/>
          </p:cNvPicPr>
          <p:nvPr/>
        </p:nvPicPr>
        <p:blipFill>
          <a:blip r:embed="rId3"/>
          <a:srcRect l="3514" t="1" b="30800"/>
          <a:stretch/>
        </p:blipFill>
        <p:spPr>
          <a:xfrm>
            <a:off x="4650213" y="1150186"/>
            <a:ext cx="2902126" cy="2902126"/>
          </a:xfrm>
          <a:prstGeom prst="ellipse">
            <a:avLst/>
          </a:prstGeom>
        </p:spPr>
      </p:pic>
      <p:sp>
        <p:nvSpPr>
          <p:cNvPr id="3" name="ZoneTexte 2">
            <a:extLst>
              <a:ext uri="{FF2B5EF4-FFF2-40B4-BE49-F238E27FC236}">
                <a16:creationId xmlns:a16="http://schemas.microsoft.com/office/drawing/2014/main" id="{B5450866-F465-2A5F-12C9-44A97967AD21}"/>
              </a:ext>
            </a:extLst>
          </p:cNvPr>
          <p:cNvSpPr txBox="1"/>
          <p:nvPr/>
        </p:nvSpPr>
        <p:spPr>
          <a:xfrm>
            <a:off x="6984460" y="3439780"/>
            <a:ext cx="2031505" cy="892552"/>
          </a:xfrm>
          <a:prstGeom prst="rect">
            <a:avLst/>
          </a:prstGeom>
          <a:noFill/>
        </p:spPr>
        <p:txBody>
          <a:bodyPr wrap="square" rtlCol="0">
            <a:spAutoFit/>
          </a:bodyPr>
          <a:lstStyle/>
          <a:p>
            <a:r>
              <a:rPr lang="fr-FR" b="0" i="0" dirty="0">
                <a:solidFill>
                  <a:srgbClr val="222222"/>
                </a:solidFill>
                <a:effectLst/>
                <a:highlight>
                  <a:srgbClr val="FFFFFF"/>
                </a:highlight>
                <a:latin typeface="Roboto Light" panose="02000000000000000000" pitchFamily="2" charset="0"/>
                <a:ea typeface="Roboto Light" panose="02000000000000000000" pitchFamily="2" charset="0"/>
                <a:cs typeface="Roboto Light" panose="02000000000000000000" pitchFamily="2" charset="0"/>
              </a:rPr>
              <a:t>Naïma Watigny</a:t>
            </a:r>
          </a:p>
          <a:p>
            <a:endParaRPr lang="fr-FR" sz="500" dirty="0">
              <a:solidFill>
                <a:srgbClr val="222222"/>
              </a:solidFill>
              <a:highlight>
                <a:srgbClr val="FFFFFF"/>
              </a:highlight>
              <a:latin typeface="Roboto Light" panose="02000000000000000000" pitchFamily="2" charset="0"/>
              <a:ea typeface="Roboto Light" panose="02000000000000000000" pitchFamily="2" charset="0"/>
              <a:cs typeface="Roboto Light" panose="02000000000000000000" pitchFamily="2" charset="0"/>
            </a:endParaRPr>
          </a:p>
          <a:p>
            <a:r>
              <a:rPr lang="fr-FR" sz="1200" dirty="0">
                <a:solidFill>
                  <a:srgbClr val="222222"/>
                </a:solidFill>
                <a:highlight>
                  <a:srgbClr val="FFFFFF"/>
                </a:highlight>
                <a:latin typeface="Roboto Light" panose="02000000000000000000" pitchFamily="2" charset="0"/>
                <a:ea typeface="Roboto Light" panose="02000000000000000000" pitchFamily="2" charset="0"/>
                <a:cs typeface="Roboto Light" panose="02000000000000000000" pitchFamily="2" charset="0"/>
                <a:hlinkClick r:id="rId4"/>
              </a:rPr>
              <a:t>n</a:t>
            </a:r>
            <a:r>
              <a:rPr lang="fr-FR" sz="1200" b="0" i="0" dirty="0">
                <a:solidFill>
                  <a:srgbClr val="222222"/>
                </a:solidFill>
                <a:effectLst/>
                <a:highlight>
                  <a:srgbClr val="FFFFFF"/>
                </a:highlight>
                <a:latin typeface="Roboto Light" panose="02000000000000000000" pitchFamily="2" charset="0"/>
                <a:ea typeface="Roboto Light" panose="02000000000000000000" pitchFamily="2" charset="0"/>
                <a:cs typeface="Roboto Light" panose="02000000000000000000" pitchFamily="2" charset="0"/>
                <a:hlinkClick r:id="rId4"/>
              </a:rPr>
              <a:t>aima.watigny@yonka.com</a:t>
            </a:r>
            <a:endParaRPr lang="fr-FR" sz="1200" b="0" i="0" dirty="0">
              <a:solidFill>
                <a:srgbClr val="222222"/>
              </a:solidFill>
              <a:effectLst/>
              <a:highlight>
                <a:srgbClr val="FFFFFF"/>
              </a:highlight>
              <a:latin typeface="Roboto Light" panose="02000000000000000000" pitchFamily="2" charset="0"/>
              <a:ea typeface="Roboto Light" panose="02000000000000000000" pitchFamily="2" charset="0"/>
              <a:cs typeface="Roboto Light" panose="02000000000000000000" pitchFamily="2" charset="0"/>
            </a:endParaRPr>
          </a:p>
          <a:p>
            <a:endParaRPr lang="fr-FR" sz="500" b="0" i="0" dirty="0">
              <a:solidFill>
                <a:srgbClr val="222222"/>
              </a:solidFill>
              <a:effectLst/>
              <a:highlight>
                <a:srgbClr val="FFFFFF"/>
              </a:highlight>
              <a:latin typeface="Roboto Light" panose="02000000000000000000" pitchFamily="2" charset="0"/>
              <a:ea typeface="Roboto Light" panose="02000000000000000000" pitchFamily="2" charset="0"/>
              <a:cs typeface="Roboto Light" panose="02000000000000000000" pitchFamily="2" charset="0"/>
            </a:endParaRPr>
          </a:p>
          <a:p>
            <a:r>
              <a:rPr lang="fr-FR" sz="1200" dirty="0">
                <a:solidFill>
                  <a:srgbClr val="222222"/>
                </a:solidFill>
                <a:highlight>
                  <a:srgbClr val="FFFFFF"/>
                </a:highlight>
                <a:latin typeface="Roboto Light" panose="02000000000000000000" pitchFamily="2" charset="0"/>
                <a:ea typeface="Roboto Light" panose="02000000000000000000" pitchFamily="2" charset="0"/>
                <a:cs typeface="Roboto Light" panose="02000000000000000000" pitchFamily="2" charset="0"/>
              </a:rPr>
              <a:t>+33 6 08 10 83 22</a:t>
            </a:r>
            <a:endParaRPr lang="fr-FR"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11" name="Graphique 10" descr="Adresse de courrier contour">
            <a:extLst>
              <a:ext uri="{FF2B5EF4-FFF2-40B4-BE49-F238E27FC236}">
                <a16:creationId xmlns:a16="http://schemas.microsoft.com/office/drawing/2014/main" id="{06CCA5EB-F5BA-1208-3389-B83A1611FD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96274" y="3668240"/>
            <a:ext cx="325098" cy="325098"/>
          </a:xfrm>
          <a:prstGeom prst="rect">
            <a:avLst/>
          </a:prstGeom>
        </p:spPr>
      </p:pic>
      <p:pic>
        <p:nvPicPr>
          <p:cNvPr id="13" name="Graphique 12" descr="Smartphone contour">
            <a:extLst>
              <a:ext uri="{FF2B5EF4-FFF2-40B4-BE49-F238E27FC236}">
                <a16:creationId xmlns:a16="http://schemas.microsoft.com/office/drawing/2014/main" id="{34645980-0549-8CAD-3DAB-E9677C757E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96274" y="4037572"/>
            <a:ext cx="325098" cy="325098"/>
          </a:xfrm>
          <a:prstGeom prst="rect">
            <a:avLst/>
          </a:prstGeom>
        </p:spPr>
      </p:pic>
    </p:spTree>
    <p:extLst>
      <p:ext uri="{BB962C8B-B14F-4D97-AF65-F5344CB8AC3E}">
        <p14:creationId xmlns:p14="http://schemas.microsoft.com/office/powerpoint/2010/main" val="915241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title="Section d’eau bleue ondulée">
            <a:hlinkClick r:id="" action="ppaction://media"/>
            <a:extLst>
              <a:ext uri="{FF2B5EF4-FFF2-40B4-BE49-F238E27FC236}">
                <a16:creationId xmlns:a16="http://schemas.microsoft.com/office/drawing/2014/main" id="{6F559337-9ACD-565D-A8F3-A668F31491C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1647" t="33677" r="13730" b="31882"/>
          <a:stretch>
            <a:fillRect/>
          </a:stretch>
        </p:blipFill>
        <p:spPr>
          <a:xfrm>
            <a:off x="2468108" y="2589787"/>
            <a:ext cx="7255784" cy="1883727"/>
          </a:xfrm>
          <a:custGeom>
            <a:avLst/>
            <a:gdLst/>
            <a:ahLst/>
            <a:cxnLst/>
            <a:rect l="l" t="t" r="r" b="b"/>
            <a:pathLst>
              <a:path w="9097955" h="2361986">
                <a:moveTo>
                  <a:pt x="5202231" y="281443"/>
                </a:moveTo>
                <a:lnTo>
                  <a:pt x="5202231" y="1058084"/>
                </a:lnTo>
                <a:lnTo>
                  <a:pt x="5501487" y="1058084"/>
                </a:lnTo>
                <a:cubicBezTo>
                  <a:pt x="5582238" y="1058084"/>
                  <a:pt x="5652005" y="1048287"/>
                  <a:pt x="5710788" y="1028693"/>
                </a:cubicBezTo>
                <a:cubicBezTo>
                  <a:pt x="5769570" y="1009099"/>
                  <a:pt x="5818556" y="981786"/>
                  <a:pt x="5857744" y="946754"/>
                </a:cubicBezTo>
                <a:cubicBezTo>
                  <a:pt x="5896932" y="911722"/>
                  <a:pt x="5925729" y="870455"/>
                  <a:pt x="5944137" y="822954"/>
                </a:cubicBezTo>
                <a:cubicBezTo>
                  <a:pt x="5962543" y="775453"/>
                  <a:pt x="5971746" y="723796"/>
                  <a:pt x="5971746" y="667982"/>
                </a:cubicBezTo>
                <a:cubicBezTo>
                  <a:pt x="5971746" y="577730"/>
                  <a:pt x="5951558" y="501432"/>
                  <a:pt x="5911183" y="439087"/>
                </a:cubicBezTo>
                <a:cubicBezTo>
                  <a:pt x="5870807" y="376742"/>
                  <a:pt x="5803118" y="331913"/>
                  <a:pt x="5708116" y="304600"/>
                </a:cubicBezTo>
                <a:cubicBezTo>
                  <a:pt x="5678428" y="296287"/>
                  <a:pt x="5644880" y="290349"/>
                  <a:pt x="5607473" y="286787"/>
                </a:cubicBezTo>
                <a:cubicBezTo>
                  <a:pt x="5570066" y="283224"/>
                  <a:pt x="5521081" y="281443"/>
                  <a:pt x="5460517" y="281443"/>
                </a:cubicBezTo>
                <a:close/>
                <a:moveTo>
                  <a:pt x="5009852" y="28500"/>
                </a:moveTo>
                <a:lnTo>
                  <a:pt x="5499705" y="28500"/>
                </a:lnTo>
                <a:cubicBezTo>
                  <a:pt x="5557894" y="28500"/>
                  <a:pt x="5606286" y="29985"/>
                  <a:pt x="5644880" y="32954"/>
                </a:cubicBezTo>
                <a:cubicBezTo>
                  <a:pt x="5683475" y="35922"/>
                  <a:pt x="5718210" y="39188"/>
                  <a:pt x="5749086" y="42751"/>
                </a:cubicBezTo>
                <a:cubicBezTo>
                  <a:pt x="5838150" y="58188"/>
                  <a:pt x="5916823" y="82533"/>
                  <a:pt x="5985106" y="115783"/>
                </a:cubicBezTo>
                <a:cubicBezTo>
                  <a:pt x="6053389" y="149034"/>
                  <a:pt x="6110687" y="191191"/>
                  <a:pt x="6157000" y="242255"/>
                </a:cubicBezTo>
                <a:cubicBezTo>
                  <a:pt x="6203314" y="293318"/>
                  <a:pt x="6238049" y="351804"/>
                  <a:pt x="6261206" y="417711"/>
                </a:cubicBezTo>
                <a:cubicBezTo>
                  <a:pt x="6284362" y="483619"/>
                  <a:pt x="6295941" y="556355"/>
                  <a:pt x="6295941" y="635919"/>
                </a:cubicBezTo>
                <a:cubicBezTo>
                  <a:pt x="6295941" y="713108"/>
                  <a:pt x="6285549" y="782281"/>
                  <a:pt x="6264768" y="843439"/>
                </a:cubicBezTo>
                <a:cubicBezTo>
                  <a:pt x="6243986" y="904597"/>
                  <a:pt x="6214001" y="958629"/>
                  <a:pt x="6174813" y="1005536"/>
                </a:cubicBezTo>
                <a:cubicBezTo>
                  <a:pt x="6135625" y="1052443"/>
                  <a:pt x="6088717" y="1093116"/>
                  <a:pt x="6034091" y="1127554"/>
                </a:cubicBezTo>
                <a:cubicBezTo>
                  <a:pt x="5979465" y="1161992"/>
                  <a:pt x="5918308" y="1191087"/>
                  <a:pt x="5850619" y="1214837"/>
                </a:cubicBezTo>
                <a:cubicBezTo>
                  <a:pt x="5888620" y="1231462"/>
                  <a:pt x="5923058" y="1252541"/>
                  <a:pt x="5953934" y="1278073"/>
                </a:cubicBezTo>
                <a:cubicBezTo>
                  <a:pt x="5984809" y="1303605"/>
                  <a:pt x="6013607" y="1334183"/>
                  <a:pt x="6040326" y="1369809"/>
                </a:cubicBezTo>
                <a:cubicBezTo>
                  <a:pt x="6067045" y="1405435"/>
                  <a:pt x="6092280" y="1446404"/>
                  <a:pt x="6116031" y="1492718"/>
                </a:cubicBezTo>
                <a:cubicBezTo>
                  <a:pt x="6139781" y="1539031"/>
                  <a:pt x="6163531" y="1591282"/>
                  <a:pt x="6187282" y="1649471"/>
                </a:cubicBezTo>
                <a:lnTo>
                  <a:pt x="6393911" y="2157138"/>
                </a:lnTo>
                <a:cubicBezTo>
                  <a:pt x="6410537" y="2199889"/>
                  <a:pt x="6421224" y="2229874"/>
                  <a:pt x="6425975" y="2247093"/>
                </a:cubicBezTo>
                <a:cubicBezTo>
                  <a:pt x="6430724" y="2264312"/>
                  <a:pt x="6433100" y="2277672"/>
                  <a:pt x="6433100" y="2287172"/>
                </a:cubicBezTo>
                <a:cubicBezTo>
                  <a:pt x="6433100" y="2296672"/>
                  <a:pt x="6431318" y="2304984"/>
                  <a:pt x="6427756" y="2312110"/>
                </a:cubicBezTo>
                <a:cubicBezTo>
                  <a:pt x="6424193" y="2319235"/>
                  <a:pt x="6416474" y="2325172"/>
                  <a:pt x="6404599" y="2329922"/>
                </a:cubicBezTo>
                <a:cubicBezTo>
                  <a:pt x="6392724" y="2334673"/>
                  <a:pt x="6376099" y="2338235"/>
                  <a:pt x="6354723" y="2340610"/>
                </a:cubicBezTo>
                <a:cubicBezTo>
                  <a:pt x="6333348" y="2342985"/>
                  <a:pt x="6304847" y="2344173"/>
                  <a:pt x="6269221" y="2344173"/>
                </a:cubicBezTo>
                <a:cubicBezTo>
                  <a:pt x="6238345" y="2344173"/>
                  <a:pt x="6213111" y="2342985"/>
                  <a:pt x="6193517" y="2340610"/>
                </a:cubicBezTo>
                <a:cubicBezTo>
                  <a:pt x="6173922" y="2338235"/>
                  <a:pt x="6158187" y="2334376"/>
                  <a:pt x="6146313" y="2329032"/>
                </a:cubicBezTo>
                <a:cubicBezTo>
                  <a:pt x="6134437" y="2323688"/>
                  <a:pt x="6125234" y="2316266"/>
                  <a:pt x="6118703" y="2306766"/>
                </a:cubicBezTo>
                <a:cubicBezTo>
                  <a:pt x="6112171" y="2297266"/>
                  <a:pt x="6106530" y="2285390"/>
                  <a:pt x="6101780" y="2271140"/>
                </a:cubicBezTo>
                <a:lnTo>
                  <a:pt x="5889807" y="1727848"/>
                </a:lnTo>
                <a:cubicBezTo>
                  <a:pt x="5864869" y="1666096"/>
                  <a:pt x="5839041" y="1609392"/>
                  <a:pt x="5812321" y="1557735"/>
                </a:cubicBezTo>
                <a:cubicBezTo>
                  <a:pt x="5785602" y="1506077"/>
                  <a:pt x="5753835" y="1461545"/>
                  <a:pt x="5717022" y="1424138"/>
                </a:cubicBezTo>
                <a:cubicBezTo>
                  <a:pt x="5680209" y="1386731"/>
                  <a:pt x="5636865" y="1357637"/>
                  <a:pt x="5586989" y="1336855"/>
                </a:cubicBezTo>
                <a:cubicBezTo>
                  <a:pt x="5537113" y="1316074"/>
                  <a:pt x="5477142" y="1305683"/>
                  <a:pt x="5407079" y="1305683"/>
                </a:cubicBezTo>
                <a:lnTo>
                  <a:pt x="5202231" y="1305683"/>
                </a:lnTo>
                <a:lnTo>
                  <a:pt x="5202231" y="2287172"/>
                </a:lnTo>
                <a:cubicBezTo>
                  <a:pt x="5202231" y="2296672"/>
                  <a:pt x="5199559" y="2304984"/>
                  <a:pt x="5194215" y="2312110"/>
                </a:cubicBezTo>
                <a:cubicBezTo>
                  <a:pt x="5188871" y="2319235"/>
                  <a:pt x="5180558" y="2324876"/>
                  <a:pt x="5169277" y="2329032"/>
                </a:cubicBezTo>
                <a:cubicBezTo>
                  <a:pt x="5157995" y="2333188"/>
                  <a:pt x="5142558" y="2336751"/>
                  <a:pt x="5122963" y="2339720"/>
                </a:cubicBezTo>
                <a:cubicBezTo>
                  <a:pt x="5103369" y="2342689"/>
                  <a:pt x="5078728" y="2344173"/>
                  <a:pt x="5049040" y="2344173"/>
                </a:cubicBezTo>
                <a:cubicBezTo>
                  <a:pt x="5019352" y="2344173"/>
                  <a:pt x="4994711" y="2342689"/>
                  <a:pt x="4975117" y="2339720"/>
                </a:cubicBezTo>
                <a:cubicBezTo>
                  <a:pt x="4955522" y="2336751"/>
                  <a:pt x="4939787" y="2333188"/>
                  <a:pt x="4927912" y="2329032"/>
                </a:cubicBezTo>
                <a:cubicBezTo>
                  <a:pt x="4916037" y="2324876"/>
                  <a:pt x="4907724" y="2319235"/>
                  <a:pt x="4902974" y="2312110"/>
                </a:cubicBezTo>
                <a:cubicBezTo>
                  <a:pt x="4898224" y="2304984"/>
                  <a:pt x="4895849" y="2296672"/>
                  <a:pt x="4895849" y="2287172"/>
                </a:cubicBezTo>
                <a:lnTo>
                  <a:pt x="4895849" y="153191"/>
                </a:lnTo>
                <a:cubicBezTo>
                  <a:pt x="4895849" y="106877"/>
                  <a:pt x="4908021" y="74517"/>
                  <a:pt x="4932366" y="56110"/>
                </a:cubicBezTo>
                <a:cubicBezTo>
                  <a:pt x="4956710" y="37704"/>
                  <a:pt x="4982538" y="28500"/>
                  <a:pt x="5009852" y="28500"/>
                </a:cubicBezTo>
                <a:close/>
                <a:moveTo>
                  <a:pt x="3228678" y="28500"/>
                </a:moveTo>
                <a:lnTo>
                  <a:pt x="4322387" y="28500"/>
                </a:lnTo>
                <a:cubicBezTo>
                  <a:pt x="4331887" y="28500"/>
                  <a:pt x="4340497" y="30875"/>
                  <a:pt x="4348216" y="35625"/>
                </a:cubicBezTo>
                <a:cubicBezTo>
                  <a:pt x="4355934" y="40375"/>
                  <a:pt x="4362169" y="48094"/>
                  <a:pt x="4366919" y="58782"/>
                </a:cubicBezTo>
                <a:cubicBezTo>
                  <a:pt x="4371670" y="69470"/>
                  <a:pt x="4375529" y="82830"/>
                  <a:pt x="4378498" y="98861"/>
                </a:cubicBezTo>
                <a:cubicBezTo>
                  <a:pt x="4381467" y="114893"/>
                  <a:pt x="4382951" y="134784"/>
                  <a:pt x="4382951" y="158534"/>
                </a:cubicBezTo>
                <a:cubicBezTo>
                  <a:pt x="4382951" y="179910"/>
                  <a:pt x="4381467" y="198613"/>
                  <a:pt x="4378498" y="214645"/>
                </a:cubicBezTo>
                <a:cubicBezTo>
                  <a:pt x="4375529" y="230676"/>
                  <a:pt x="4371670" y="243739"/>
                  <a:pt x="4366919" y="253833"/>
                </a:cubicBezTo>
                <a:cubicBezTo>
                  <a:pt x="4362169" y="263927"/>
                  <a:pt x="4355935" y="271349"/>
                  <a:pt x="4348216" y="276099"/>
                </a:cubicBezTo>
                <a:cubicBezTo>
                  <a:pt x="4340497" y="280849"/>
                  <a:pt x="4331888" y="283224"/>
                  <a:pt x="4322387" y="283224"/>
                </a:cubicBezTo>
                <a:lnTo>
                  <a:pt x="3421056" y="283224"/>
                </a:lnTo>
                <a:lnTo>
                  <a:pt x="3421056" y="1006427"/>
                </a:lnTo>
                <a:lnTo>
                  <a:pt x="4194135" y="1006427"/>
                </a:lnTo>
                <a:cubicBezTo>
                  <a:pt x="4203634" y="1006427"/>
                  <a:pt x="4212244" y="1009099"/>
                  <a:pt x="4219963" y="1014442"/>
                </a:cubicBezTo>
                <a:cubicBezTo>
                  <a:pt x="4227682" y="1019786"/>
                  <a:pt x="4234214" y="1027208"/>
                  <a:pt x="4239557" y="1036708"/>
                </a:cubicBezTo>
                <a:cubicBezTo>
                  <a:pt x="4244901" y="1046209"/>
                  <a:pt x="4248760" y="1059272"/>
                  <a:pt x="4251135" y="1075897"/>
                </a:cubicBezTo>
                <a:cubicBezTo>
                  <a:pt x="4253511" y="1092522"/>
                  <a:pt x="4254698" y="1112116"/>
                  <a:pt x="4254698" y="1134679"/>
                </a:cubicBezTo>
                <a:cubicBezTo>
                  <a:pt x="4254698" y="1156055"/>
                  <a:pt x="4253511" y="1174461"/>
                  <a:pt x="4251135" y="1189899"/>
                </a:cubicBezTo>
                <a:cubicBezTo>
                  <a:pt x="4248760" y="1205337"/>
                  <a:pt x="4244901" y="1217806"/>
                  <a:pt x="4239557" y="1227306"/>
                </a:cubicBezTo>
                <a:cubicBezTo>
                  <a:pt x="4234214" y="1236806"/>
                  <a:pt x="4227682" y="1243635"/>
                  <a:pt x="4219963" y="1247791"/>
                </a:cubicBezTo>
                <a:cubicBezTo>
                  <a:pt x="4212244" y="1251947"/>
                  <a:pt x="4203635" y="1254025"/>
                  <a:pt x="4194135" y="1254025"/>
                </a:cubicBezTo>
                <a:lnTo>
                  <a:pt x="3421056" y="1254025"/>
                </a:lnTo>
                <a:lnTo>
                  <a:pt x="3421056" y="2078761"/>
                </a:lnTo>
                <a:lnTo>
                  <a:pt x="4334856" y="2078761"/>
                </a:lnTo>
                <a:cubicBezTo>
                  <a:pt x="4344356" y="2078761"/>
                  <a:pt x="4352966" y="2081136"/>
                  <a:pt x="4360685" y="2085886"/>
                </a:cubicBezTo>
                <a:cubicBezTo>
                  <a:pt x="4368404" y="2090636"/>
                  <a:pt x="4375232" y="2098058"/>
                  <a:pt x="4381170" y="2108152"/>
                </a:cubicBezTo>
                <a:cubicBezTo>
                  <a:pt x="4387108" y="2118246"/>
                  <a:pt x="4391264" y="2131309"/>
                  <a:pt x="4393638" y="2147341"/>
                </a:cubicBezTo>
                <a:cubicBezTo>
                  <a:pt x="4396014" y="2163372"/>
                  <a:pt x="4397201" y="2183263"/>
                  <a:pt x="4397201" y="2207014"/>
                </a:cubicBezTo>
                <a:cubicBezTo>
                  <a:pt x="4397201" y="2228389"/>
                  <a:pt x="4396014" y="2247093"/>
                  <a:pt x="4393638" y="2263124"/>
                </a:cubicBezTo>
                <a:cubicBezTo>
                  <a:pt x="4391264" y="2279156"/>
                  <a:pt x="4387108" y="2292515"/>
                  <a:pt x="4381170" y="2303203"/>
                </a:cubicBezTo>
                <a:cubicBezTo>
                  <a:pt x="4375232" y="2313891"/>
                  <a:pt x="4368404" y="2321610"/>
                  <a:pt x="4360685" y="2326360"/>
                </a:cubicBezTo>
                <a:cubicBezTo>
                  <a:pt x="4352966" y="2331110"/>
                  <a:pt x="4344356" y="2333485"/>
                  <a:pt x="4334856" y="2333485"/>
                </a:cubicBezTo>
                <a:lnTo>
                  <a:pt x="3228678" y="2333485"/>
                </a:lnTo>
                <a:cubicBezTo>
                  <a:pt x="3201364" y="2333485"/>
                  <a:pt x="3175535" y="2324282"/>
                  <a:pt x="3151191" y="2305875"/>
                </a:cubicBezTo>
                <a:cubicBezTo>
                  <a:pt x="3126847" y="2287469"/>
                  <a:pt x="3114675" y="2255108"/>
                  <a:pt x="3114675" y="2208795"/>
                </a:cubicBezTo>
                <a:lnTo>
                  <a:pt x="3114675" y="153191"/>
                </a:lnTo>
                <a:cubicBezTo>
                  <a:pt x="3114675" y="106877"/>
                  <a:pt x="3126847" y="74517"/>
                  <a:pt x="3151191" y="56110"/>
                </a:cubicBezTo>
                <a:cubicBezTo>
                  <a:pt x="3175535" y="37704"/>
                  <a:pt x="3201364" y="28500"/>
                  <a:pt x="3228678" y="28500"/>
                </a:cubicBezTo>
                <a:close/>
                <a:moveTo>
                  <a:pt x="128419" y="28500"/>
                </a:moveTo>
                <a:lnTo>
                  <a:pt x="316540" y="28500"/>
                </a:lnTo>
                <a:cubicBezTo>
                  <a:pt x="355116" y="28500"/>
                  <a:pt x="388877" y="32063"/>
                  <a:pt x="417823" y="39188"/>
                </a:cubicBezTo>
                <a:cubicBezTo>
                  <a:pt x="446769" y="46313"/>
                  <a:pt x="472092" y="57595"/>
                  <a:pt x="493792" y="73033"/>
                </a:cubicBezTo>
                <a:cubicBezTo>
                  <a:pt x="515492" y="88470"/>
                  <a:pt x="533579" y="108064"/>
                  <a:pt x="548052" y="131815"/>
                </a:cubicBezTo>
                <a:cubicBezTo>
                  <a:pt x="562524" y="155566"/>
                  <a:pt x="575188" y="183472"/>
                  <a:pt x="586043" y="215535"/>
                </a:cubicBezTo>
                <a:lnTo>
                  <a:pt x="1245119" y="1884601"/>
                </a:lnTo>
                <a:lnTo>
                  <a:pt x="1254026" y="1884601"/>
                </a:lnTo>
                <a:lnTo>
                  <a:pt x="1939821" y="220879"/>
                </a:lnTo>
                <a:cubicBezTo>
                  <a:pt x="1953088" y="185254"/>
                  <a:pt x="1967566" y="154972"/>
                  <a:pt x="1983254" y="130034"/>
                </a:cubicBezTo>
                <a:cubicBezTo>
                  <a:pt x="1998942" y="105096"/>
                  <a:pt x="2016138" y="85205"/>
                  <a:pt x="2034842" y="70361"/>
                </a:cubicBezTo>
                <a:cubicBezTo>
                  <a:pt x="2053545" y="55516"/>
                  <a:pt x="2074354" y="44829"/>
                  <a:pt x="2097270" y="38297"/>
                </a:cubicBezTo>
                <a:cubicBezTo>
                  <a:pt x="2120185" y="31766"/>
                  <a:pt x="2146729" y="28500"/>
                  <a:pt x="2176899" y="28500"/>
                </a:cubicBezTo>
                <a:lnTo>
                  <a:pt x="2374149" y="28500"/>
                </a:lnTo>
                <a:cubicBezTo>
                  <a:pt x="2392259" y="28500"/>
                  <a:pt x="2409454" y="31172"/>
                  <a:pt x="2425736" y="36516"/>
                </a:cubicBezTo>
                <a:cubicBezTo>
                  <a:pt x="2442019" y="41860"/>
                  <a:pt x="2455893" y="50173"/>
                  <a:pt x="2467360" y="61454"/>
                </a:cubicBezTo>
                <a:cubicBezTo>
                  <a:pt x="2478827" y="72736"/>
                  <a:pt x="2488179" y="86986"/>
                  <a:pt x="2495416" y="104205"/>
                </a:cubicBezTo>
                <a:cubicBezTo>
                  <a:pt x="2502652" y="121424"/>
                  <a:pt x="2506270" y="142503"/>
                  <a:pt x="2506270" y="167441"/>
                </a:cubicBezTo>
                <a:lnTo>
                  <a:pt x="2506270" y="2287172"/>
                </a:lnTo>
                <a:cubicBezTo>
                  <a:pt x="2506270" y="2296672"/>
                  <a:pt x="2503826" y="2304984"/>
                  <a:pt x="2498936" y="2312110"/>
                </a:cubicBezTo>
                <a:cubicBezTo>
                  <a:pt x="2494047" y="2319235"/>
                  <a:pt x="2485483" y="2324876"/>
                  <a:pt x="2473247" y="2329032"/>
                </a:cubicBezTo>
                <a:cubicBezTo>
                  <a:pt x="2461009" y="2333188"/>
                  <a:pt x="2445414" y="2336751"/>
                  <a:pt x="2426460" y="2339720"/>
                </a:cubicBezTo>
                <a:cubicBezTo>
                  <a:pt x="2407506" y="2342689"/>
                  <a:pt x="2382740" y="2344173"/>
                  <a:pt x="2352161" y="2344173"/>
                </a:cubicBezTo>
                <a:cubicBezTo>
                  <a:pt x="2324031" y="2344173"/>
                  <a:pt x="2299878" y="2342689"/>
                  <a:pt x="2279699" y="2339720"/>
                </a:cubicBezTo>
                <a:cubicBezTo>
                  <a:pt x="2259520" y="2336751"/>
                  <a:pt x="2243618" y="2333188"/>
                  <a:pt x="2231994" y="2329032"/>
                </a:cubicBezTo>
                <a:cubicBezTo>
                  <a:pt x="2220369" y="2324876"/>
                  <a:pt x="2212112" y="2319235"/>
                  <a:pt x="2207223" y="2312110"/>
                </a:cubicBezTo>
                <a:cubicBezTo>
                  <a:pt x="2202334" y="2304984"/>
                  <a:pt x="2199889" y="2296672"/>
                  <a:pt x="2199889" y="2287172"/>
                </a:cubicBezTo>
                <a:lnTo>
                  <a:pt x="2199889" y="279662"/>
                </a:lnTo>
                <a:lnTo>
                  <a:pt x="2196326" y="279662"/>
                </a:lnTo>
                <a:lnTo>
                  <a:pt x="1384060" y="2296078"/>
                </a:lnTo>
                <a:cubicBezTo>
                  <a:pt x="1380497" y="2304391"/>
                  <a:pt x="1375450" y="2311516"/>
                  <a:pt x="1368919" y="2317453"/>
                </a:cubicBezTo>
                <a:cubicBezTo>
                  <a:pt x="1362387" y="2323391"/>
                  <a:pt x="1352887" y="2328438"/>
                  <a:pt x="1340418" y="2332594"/>
                </a:cubicBezTo>
                <a:cubicBezTo>
                  <a:pt x="1327949" y="2336751"/>
                  <a:pt x="1313105" y="2339720"/>
                  <a:pt x="1295886" y="2341501"/>
                </a:cubicBezTo>
                <a:cubicBezTo>
                  <a:pt x="1278667" y="2343282"/>
                  <a:pt x="1258182" y="2344173"/>
                  <a:pt x="1234431" y="2344173"/>
                </a:cubicBezTo>
                <a:cubicBezTo>
                  <a:pt x="1209493" y="2344173"/>
                  <a:pt x="1188118" y="2342985"/>
                  <a:pt x="1170305" y="2340610"/>
                </a:cubicBezTo>
                <a:cubicBezTo>
                  <a:pt x="1152492" y="2338235"/>
                  <a:pt x="1137648" y="2334970"/>
                  <a:pt x="1125773" y="2330813"/>
                </a:cubicBezTo>
                <a:cubicBezTo>
                  <a:pt x="1113898" y="2326657"/>
                  <a:pt x="1104694" y="2321610"/>
                  <a:pt x="1098163" y="2315672"/>
                </a:cubicBezTo>
                <a:cubicBezTo>
                  <a:pt x="1091632" y="2309735"/>
                  <a:pt x="1087178" y="2303203"/>
                  <a:pt x="1084803" y="2296078"/>
                </a:cubicBezTo>
                <a:lnTo>
                  <a:pt x="308162" y="279662"/>
                </a:lnTo>
                <a:lnTo>
                  <a:pt x="306381" y="279662"/>
                </a:lnTo>
                <a:lnTo>
                  <a:pt x="306381" y="2287172"/>
                </a:lnTo>
                <a:cubicBezTo>
                  <a:pt x="306381" y="2296672"/>
                  <a:pt x="303936" y="2304984"/>
                  <a:pt x="299047" y="2312110"/>
                </a:cubicBezTo>
                <a:cubicBezTo>
                  <a:pt x="294158" y="2319235"/>
                  <a:pt x="285595" y="2324876"/>
                  <a:pt x="273358" y="2329032"/>
                </a:cubicBezTo>
                <a:cubicBezTo>
                  <a:pt x="261121" y="2333188"/>
                  <a:pt x="245219" y="2336751"/>
                  <a:pt x="225652" y="2339720"/>
                </a:cubicBezTo>
                <a:cubicBezTo>
                  <a:pt x="206086" y="2342689"/>
                  <a:pt x="181014" y="2344173"/>
                  <a:pt x="150435" y="2344173"/>
                </a:cubicBezTo>
                <a:cubicBezTo>
                  <a:pt x="121081" y="2344173"/>
                  <a:pt x="96621" y="2342689"/>
                  <a:pt x="77054" y="2339720"/>
                </a:cubicBezTo>
                <a:cubicBezTo>
                  <a:pt x="57488" y="2336751"/>
                  <a:pt x="41893" y="2333188"/>
                  <a:pt x="30268" y="2329032"/>
                </a:cubicBezTo>
                <a:cubicBezTo>
                  <a:pt x="18643" y="2324876"/>
                  <a:pt x="10692" y="2319235"/>
                  <a:pt x="6415" y="2312110"/>
                </a:cubicBezTo>
                <a:cubicBezTo>
                  <a:pt x="2138" y="2304984"/>
                  <a:pt x="0" y="2296672"/>
                  <a:pt x="0" y="2287172"/>
                </a:cubicBezTo>
                <a:lnTo>
                  <a:pt x="0" y="167441"/>
                </a:lnTo>
                <a:cubicBezTo>
                  <a:pt x="0" y="117565"/>
                  <a:pt x="13262" y="81939"/>
                  <a:pt x="39786" y="60564"/>
                </a:cubicBezTo>
                <a:cubicBezTo>
                  <a:pt x="66311" y="39188"/>
                  <a:pt x="95855" y="28500"/>
                  <a:pt x="128419" y="28500"/>
                </a:cubicBezTo>
                <a:close/>
                <a:moveTo>
                  <a:pt x="8944765" y="17813"/>
                </a:moveTo>
                <a:cubicBezTo>
                  <a:pt x="8974452" y="17813"/>
                  <a:pt x="8999094" y="19297"/>
                  <a:pt x="9018688" y="22266"/>
                </a:cubicBezTo>
                <a:cubicBezTo>
                  <a:pt x="9038282" y="25235"/>
                  <a:pt x="9054017" y="28797"/>
                  <a:pt x="9065892" y="32954"/>
                </a:cubicBezTo>
                <a:cubicBezTo>
                  <a:pt x="9077767" y="37110"/>
                  <a:pt x="9086081" y="42751"/>
                  <a:pt x="9090830" y="49876"/>
                </a:cubicBezTo>
                <a:cubicBezTo>
                  <a:pt x="9095580" y="57001"/>
                  <a:pt x="9097955" y="65314"/>
                  <a:pt x="9097955" y="74814"/>
                </a:cubicBezTo>
                <a:lnTo>
                  <a:pt x="9097955" y="2287172"/>
                </a:lnTo>
                <a:cubicBezTo>
                  <a:pt x="9097955" y="2296672"/>
                  <a:pt x="9095580" y="2304984"/>
                  <a:pt x="9090830" y="2312110"/>
                </a:cubicBezTo>
                <a:cubicBezTo>
                  <a:pt x="9086081" y="2319235"/>
                  <a:pt x="9077767" y="2324876"/>
                  <a:pt x="9065892" y="2329032"/>
                </a:cubicBezTo>
                <a:cubicBezTo>
                  <a:pt x="9054017" y="2333188"/>
                  <a:pt x="9038282" y="2336751"/>
                  <a:pt x="9018688" y="2339720"/>
                </a:cubicBezTo>
                <a:cubicBezTo>
                  <a:pt x="8999094" y="2342689"/>
                  <a:pt x="8974452" y="2344173"/>
                  <a:pt x="8944765" y="2344173"/>
                </a:cubicBezTo>
                <a:cubicBezTo>
                  <a:pt x="8916264" y="2344173"/>
                  <a:pt x="8891920" y="2342689"/>
                  <a:pt x="8871732" y="2339720"/>
                </a:cubicBezTo>
                <a:cubicBezTo>
                  <a:pt x="8851544" y="2336751"/>
                  <a:pt x="8835512" y="2333188"/>
                  <a:pt x="8823637" y="2329032"/>
                </a:cubicBezTo>
                <a:cubicBezTo>
                  <a:pt x="8811762" y="2324876"/>
                  <a:pt x="8803449" y="2319235"/>
                  <a:pt x="8798699" y="2312110"/>
                </a:cubicBezTo>
                <a:cubicBezTo>
                  <a:pt x="8793950" y="2304984"/>
                  <a:pt x="8791574" y="2296672"/>
                  <a:pt x="8791574" y="2287172"/>
                </a:cubicBezTo>
                <a:lnTo>
                  <a:pt x="8791574" y="74814"/>
                </a:lnTo>
                <a:cubicBezTo>
                  <a:pt x="8791574" y="65314"/>
                  <a:pt x="8794246" y="57001"/>
                  <a:pt x="8799590" y="49876"/>
                </a:cubicBezTo>
                <a:cubicBezTo>
                  <a:pt x="8804934" y="42751"/>
                  <a:pt x="8813840" y="37110"/>
                  <a:pt x="8826309" y="32954"/>
                </a:cubicBezTo>
                <a:cubicBezTo>
                  <a:pt x="8838778" y="28797"/>
                  <a:pt x="8854810" y="25235"/>
                  <a:pt x="8874404" y="22266"/>
                </a:cubicBezTo>
                <a:cubicBezTo>
                  <a:pt x="8893998" y="19297"/>
                  <a:pt x="8917451" y="17813"/>
                  <a:pt x="8944765" y="17813"/>
                </a:cubicBezTo>
                <a:close/>
                <a:moveTo>
                  <a:pt x="7728429" y="0"/>
                </a:moveTo>
                <a:cubicBezTo>
                  <a:pt x="7794931" y="0"/>
                  <a:pt x="7859651" y="6234"/>
                  <a:pt x="7922590" y="18703"/>
                </a:cubicBezTo>
                <a:cubicBezTo>
                  <a:pt x="7985529" y="31172"/>
                  <a:pt x="8043717" y="46907"/>
                  <a:pt x="8097156" y="65907"/>
                </a:cubicBezTo>
                <a:cubicBezTo>
                  <a:pt x="8150595" y="84908"/>
                  <a:pt x="8198096" y="106877"/>
                  <a:pt x="8239659" y="131815"/>
                </a:cubicBezTo>
                <a:cubicBezTo>
                  <a:pt x="8281222" y="156753"/>
                  <a:pt x="8310020" y="177238"/>
                  <a:pt x="8326051" y="193269"/>
                </a:cubicBezTo>
                <a:cubicBezTo>
                  <a:pt x="8342083" y="209301"/>
                  <a:pt x="8352474" y="221473"/>
                  <a:pt x="8357224" y="229786"/>
                </a:cubicBezTo>
                <a:cubicBezTo>
                  <a:pt x="8361974" y="238098"/>
                  <a:pt x="8365833" y="247895"/>
                  <a:pt x="8368802" y="259177"/>
                </a:cubicBezTo>
                <a:cubicBezTo>
                  <a:pt x="8371771" y="270459"/>
                  <a:pt x="8374146" y="283818"/>
                  <a:pt x="8375927" y="299256"/>
                </a:cubicBezTo>
                <a:cubicBezTo>
                  <a:pt x="8377709" y="314694"/>
                  <a:pt x="8378599" y="333100"/>
                  <a:pt x="8378599" y="354476"/>
                </a:cubicBezTo>
                <a:cubicBezTo>
                  <a:pt x="8378599" y="378226"/>
                  <a:pt x="8377407" y="398414"/>
                  <a:pt x="8375023" y="415040"/>
                </a:cubicBezTo>
                <a:cubicBezTo>
                  <a:pt x="8372639" y="431665"/>
                  <a:pt x="8369057" y="445618"/>
                  <a:pt x="8364279" y="456900"/>
                </a:cubicBezTo>
                <a:cubicBezTo>
                  <a:pt x="8359502" y="468181"/>
                  <a:pt x="8353828" y="476494"/>
                  <a:pt x="8347259" y="481838"/>
                </a:cubicBezTo>
                <a:cubicBezTo>
                  <a:pt x="8340691" y="487182"/>
                  <a:pt x="8332629" y="489854"/>
                  <a:pt x="8323073" y="489854"/>
                </a:cubicBezTo>
                <a:cubicBezTo>
                  <a:pt x="8306373" y="489854"/>
                  <a:pt x="8283096" y="478275"/>
                  <a:pt x="8253241" y="455118"/>
                </a:cubicBezTo>
                <a:cubicBezTo>
                  <a:pt x="8223386" y="431962"/>
                  <a:pt x="8184880" y="406430"/>
                  <a:pt x="8137722" y="378523"/>
                </a:cubicBezTo>
                <a:cubicBezTo>
                  <a:pt x="8090565" y="350616"/>
                  <a:pt x="8033262" y="325085"/>
                  <a:pt x="7965813" y="301928"/>
                </a:cubicBezTo>
                <a:cubicBezTo>
                  <a:pt x="7898367" y="278771"/>
                  <a:pt x="7817485" y="267193"/>
                  <a:pt x="7723169" y="267193"/>
                </a:cubicBezTo>
                <a:cubicBezTo>
                  <a:pt x="7620485" y="267193"/>
                  <a:pt x="7527061" y="287678"/>
                  <a:pt x="7442895" y="328647"/>
                </a:cubicBezTo>
                <a:cubicBezTo>
                  <a:pt x="7358729" y="369617"/>
                  <a:pt x="7286801" y="429884"/>
                  <a:pt x="7227109" y="509448"/>
                </a:cubicBezTo>
                <a:cubicBezTo>
                  <a:pt x="7167417" y="589012"/>
                  <a:pt x="7121155" y="686092"/>
                  <a:pt x="7088321" y="800688"/>
                </a:cubicBezTo>
                <a:cubicBezTo>
                  <a:pt x="7055488" y="915284"/>
                  <a:pt x="7039071" y="1046209"/>
                  <a:pt x="7039071" y="1193462"/>
                </a:cubicBezTo>
                <a:cubicBezTo>
                  <a:pt x="7039071" y="1339527"/>
                  <a:pt x="7054890" y="1468670"/>
                  <a:pt x="7086526" y="1580891"/>
                </a:cubicBezTo>
                <a:cubicBezTo>
                  <a:pt x="7118163" y="1693112"/>
                  <a:pt x="7163531" y="1786927"/>
                  <a:pt x="7222627" y="1862335"/>
                </a:cubicBezTo>
                <a:cubicBezTo>
                  <a:pt x="7281725" y="1937743"/>
                  <a:pt x="7354253" y="1994744"/>
                  <a:pt x="7440209" y="2033338"/>
                </a:cubicBezTo>
                <a:cubicBezTo>
                  <a:pt x="7526165" y="2071933"/>
                  <a:pt x="7623464" y="2091230"/>
                  <a:pt x="7732103" y="2091230"/>
                </a:cubicBezTo>
                <a:cubicBezTo>
                  <a:pt x="7824025" y="2091230"/>
                  <a:pt x="7904309" y="2079949"/>
                  <a:pt x="7972953" y="2057386"/>
                </a:cubicBezTo>
                <a:cubicBezTo>
                  <a:pt x="8041598" y="2034823"/>
                  <a:pt x="8100092" y="2009588"/>
                  <a:pt x="8148437" y="1981681"/>
                </a:cubicBezTo>
                <a:cubicBezTo>
                  <a:pt x="8196782" y="1953774"/>
                  <a:pt x="8236477" y="1928539"/>
                  <a:pt x="8267519" y="1905976"/>
                </a:cubicBezTo>
                <a:cubicBezTo>
                  <a:pt x="8298562" y="1883413"/>
                  <a:pt x="8323036" y="1872132"/>
                  <a:pt x="8340942" y="1872132"/>
                </a:cubicBezTo>
                <a:cubicBezTo>
                  <a:pt x="8349310" y="1872132"/>
                  <a:pt x="8356477" y="1873913"/>
                  <a:pt x="8362442" y="1877476"/>
                </a:cubicBezTo>
                <a:cubicBezTo>
                  <a:pt x="8368408" y="1881038"/>
                  <a:pt x="8373181" y="1887867"/>
                  <a:pt x="8376762" y="1897960"/>
                </a:cubicBezTo>
                <a:cubicBezTo>
                  <a:pt x="8380344" y="1908055"/>
                  <a:pt x="8383030" y="1922008"/>
                  <a:pt x="8384820" y="1939821"/>
                </a:cubicBezTo>
                <a:cubicBezTo>
                  <a:pt x="8386610" y="1957634"/>
                  <a:pt x="8387506" y="1980197"/>
                  <a:pt x="8387506" y="2007510"/>
                </a:cubicBezTo>
                <a:cubicBezTo>
                  <a:pt x="8387506" y="2026510"/>
                  <a:pt x="8386912" y="2043135"/>
                  <a:pt x="8385724" y="2057386"/>
                </a:cubicBezTo>
                <a:cubicBezTo>
                  <a:pt x="8384537" y="2071636"/>
                  <a:pt x="8382459" y="2084105"/>
                  <a:pt x="8379490" y="2094793"/>
                </a:cubicBezTo>
                <a:cubicBezTo>
                  <a:pt x="8376521" y="2105480"/>
                  <a:pt x="8372662" y="2114981"/>
                  <a:pt x="8367912" y="2123293"/>
                </a:cubicBezTo>
                <a:cubicBezTo>
                  <a:pt x="8363161" y="2131606"/>
                  <a:pt x="8354849" y="2141700"/>
                  <a:pt x="8342974" y="2153575"/>
                </a:cubicBezTo>
                <a:cubicBezTo>
                  <a:pt x="8331098" y="2165450"/>
                  <a:pt x="8306160" y="2183560"/>
                  <a:pt x="8268160" y="2207904"/>
                </a:cubicBezTo>
                <a:cubicBezTo>
                  <a:pt x="8230159" y="2232249"/>
                  <a:pt x="8182955" y="2255999"/>
                  <a:pt x="8126547" y="2279156"/>
                </a:cubicBezTo>
                <a:cubicBezTo>
                  <a:pt x="8070140" y="2302312"/>
                  <a:pt x="8005420" y="2321907"/>
                  <a:pt x="7932387" y="2337938"/>
                </a:cubicBezTo>
                <a:cubicBezTo>
                  <a:pt x="7859354" y="2353970"/>
                  <a:pt x="7779493" y="2361986"/>
                  <a:pt x="7692804" y="2361986"/>
                </a:cubicBezTo>
                <a:cubicBezTo>
                  <a:pt x="7543176" y="2361986"/>
                  <a:pt x="7408095" y="2337048"/>
                  <a:pt x="7287561" y="2287172"/>
                </a:cubicBezTo>
                <a:cubicBezTo>
                  <a:pt x="7167027" y="2237296"/>
                  <a:pt x="7064307" y="2163669"/>
                  <a:pt x="6979399" y="2066292"/>
                </a:cubicBezTo>
                <a:cubicBezTo>
                  <a:pt x="6894491" y="1968915"/>
                  <a:pt x="6829177" y="1848678"/>
                  <a:pt x="6783457" y="1705581"/>
                </a:cubicBezTo>
                <a:cubicBezTo>
                  <a:pt x="6737737" y="1562485"/>
                  <a:pt x="6714878" y="1397716"/>
                  <a:pt x="6714878" y="1211275"/>
                </a:cubicBezTo>
                <a:cubicBezTo>
                  <a:pt x="6714878" y="1020083"/>
                  <a:pt x="6739519" y="849673"/>
                  <a:pt x="6788801" y="700046"/>
                </a:cubicBezTo>
                <a:cubicBezTo>
                  <a:pt x="6838083" y="550417"/>
                  <a:pt x="6907257" y="423649"/>
                  <a:pt x="6996321" y="319741"/>
                </a:cubicBezTo>
                <a:cubicBezTo>
                  <a:pt x="7085385" y="215832"/>
                  <a:pt x="7191965" y="136565"/>
                  <a:pt x="7316062" y="81939"/>
                </a:cubicBezTo>
                <a:cubicBezTo>
                  <a:pt x="7440159" y="27313"/>
                  <a:pt x="7577614" y="0"/>
                  <a:pt x="7728429" y="0"/>
                </a:cubicBezTo>
                <a:close/>
              </a:path>
            </a:pathLst>
          </a:custGeom>
        </p:spPr>
      </p:pic>
    </p:spTree>
    <p:extLst>
      <p:ext uri="{BB962C8B-B14F-4D97-AF65-F5344CB8AC3E}">
        <p14:creationId xmlns:p14="http://schemas.microsoft.com/office/powerpoint/2010/main" val="375150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94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rganigramme : Connecteur 1">
            <a:extLst>
              <a:ext uri="{FF2B5EF4-FFF2-40B4-BE49-F238E27FC236}">
                <a16:creationId xmlns:a16="http://schemas.microsoft.com/office/drawing/2014/main" id="{912CD860-7329-0282-3ED0-00C6F24AB303}"/>
              </a:ext>
            </a:extLst>
          </p:cNvPr>
          <p:cNvSpPr/>
          <p:nvPr/>
        </p:nvSpPr>
        <p:spPr>
          <a:xfrm>
            <a:off x="3742800" y="-795600"/>
            <a:ext cx="8449200" cy="8449200"/>
          </a:xfrm>
          <a:prstGeom prst="flowChartConnector">
            <a:avLst/>
          </a:prstGeom>
          <a:ln>
            <a:noFill/>
          </a:ln>
          <a:effectLst>
            <a:outerShdw blurRad="50800" dist="38100" algn="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Organigramme : Connecteur 2">
            <a:extLst>
              <a:ext uri="{FF2B5EF4-FFF2-40B4-BE49-F238E27FC236}">
                <a16:creationId xmlns:a16="http://schemas.microsoft.com/office/drawing/2014/main" id="{44599C02-30C2-BAC3-14FD-6E83549E2E92}"/>
              </a:ext>
            </a:extLst>
          </p:cNvPr>
          <p:cNvSpPr/>
          <p:nvPr/>
        </p:nvSpPr>
        <p:spPr>
          <a:xfrm>
            <a:off x="1599931" y="-795600"/>
            <a:ext cx="8449200" cy="8449200"/>
          </a:xfrm>
          <a:prstGeom prst="flowChartConnector">
            <a:avLst/>
          </a:prstGeom>
          <a:solidFill>
            <a:schemeClr val="accent1">
              <a:lumMod val="75000"/>
            </a:schemeClr>
          </a:solidFill>
          <a:ln>
            <a:noFill/>
          </a:ln>
          <a:effectLst>
            <a:outerShdw blurRad="50800" dist="38100" algn="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Organigramme : Connecteur 3">
            <a:extLst>
              <a:ext uri="{FF2B5EF4-FFF2-40B4-BE49-F238E27FC236}">
                <a16:creationId xmlns:a16="http://schemas.microsoft.com/office/drawing/2014/main" id="{DBB00567-9F48-4683-21DC-F4B9C48CF9F0}"/>
              </a:ext>
            </a:extLst>
          </p:cNvPr>
          <p:cNvSpPr/>
          <p:nvPr/>
        </p:nvSpPr>
        <p:spPr>
          <a:xfrm>
            <a:off x="-481800" y="-795600"/>
            <a:ext cx="8449200" cy="8449200"/>
          </a:xfrm>
          <a:prstGeom prst="flowChartConnector">
            <a:avLst/>
          </a:prstGeom>
          <a:solidFill>
            <a:schemeClr val="accent1">
              <a:lumMod val="60000"/>
              <a:lumOff val="40000"/>
            </a:schemeClr>
          </a:solidFill>
          <a:ln>
            <a:noFill/>
          </a:ln>
          <a:effectLst>
            <a:outerShdw blurRad="50800" dist="38100" algn="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Organigramme : Connecteur 4">
            <a:extLst>
              <a:ext uri="{FF2B5EF4-FFF2-40B4-BE49-F238E27FC236}">
                <a16:creationId xmlns:a16="http://schemas.microsoft.com/office/drawing/2014/main" id="{53DC2FB6-5C9E-3000-DEFD-8D98D8B1F851}"/>
              </a:ext>
            </a:extLst>
          </p:cNvPr>
          <p:cNvSpPr/>
          <p:nvPr/>
        </p:nvSpPr>
        <p:spPr>
          <a:xfrm>
            <a:off x="-2563531" y="-795600"/>
            <a:ext cx="8449200" cy="8449200"/>
          </a:xfrm>
          <a:prstGeom prst="flowChartConnector">
            <a:avLst/>
          </a:prstGeom>
          <a:solidFill>
            <a:schemeClr val="accent1">
              <a:lumMod val="40000"/>
              <a:lumOff val="60000"/>
            </a:schemeClr>
          </a:solidFill>
          <a:ln>
            <a:noFill/>
          </a:ln>
          <a:effectLst>
            <a:outerShdw blurRad="50800" dist="38100" algn="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Organigramme : Connecteur 5">
            <a:extLst>
              <a:ext uri="{FF2B5EF4-FFF2-40B4-BE49-F238E27FC236}">
                <a16:creationId xmlns:a16="http://schemas.microsoft.com/office/drawing/2014/main" id="{CBC59322-81F0-5CD0-C3DD-922DE7F6DA81}"/>
              </a:ext>
            </a:extLst>
          </p:cNvPr>
          <p:cNvSpPr/>
          <p:nvPr/>
        </p:nvSpPr>
        <p:spPr>
          <a:xfrm>
            <a:off x="-4941773" y="-795600"/>
            <a:ext cx="8449200" cy="8449200"/>
          </a:xfrm>
          <a:prstGeom prst="flowChartConnector">
            <a:avLst/>
          </a:prstGeom>
          <a:solidFill>
            <a:schemeClr val="accent1">
              <a:lumMod val="20000"/>
              <a:lumOff val="80000"/>
            </a:schemeClr>
          </a:solidFill>
          <a:ln>
            <a:noFill/>
          </a:ln>
          <a:effectLst>
            <a:outerShdw blurRad="50800" dist="38100" algn="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53AA0D8C-8183-6178-50DA-13B579534A0F}"/>
              </a:ext>
            </a:extLst>
          </p:cNvPr>
          <p:cNvSpPr txBox="1"/>
          <p:nvPr/>
        </p:nvSpPr>
        <p:spPr>
          <a:xfrm>
            <a:off x="1276348" y="2227756"/>
            <a:ext cx="615553" cy="2402487"/>
          </a:xfrm>
          <a:prstGeom prst="rect">
            <a:avLst/>
          </a:prstGeom>
          <a:noFill/>
        </p:spPr>
        <p:txBody>
          <a:bodyPr vert="vert" wrap="square" rtlCol="0">
            <a:spAutoFit/>
          </a:bodyPr>
          <a:lstStyle/>
          <a:p>
            <a:pPr algn="ctr"/>
            <a:r>
              <a:rPr lang="fr-FR" sz="2800" dirty="0">
                <a:latin typeface="Roboto Light" panose="02000000000000000000" pitchFamily="2" charset="0"/>
                <a:ea typeface="Roboto Light" panose="02000000000000000000" pitchFamily="2" charset="0"/>
                <a:cs typeface="Roboto Light" panose="02000000000000000000" pitchFamily="2" charset="0"/>
              </a:rPr>
              <a:t>PROGRAMME</a:t>
            </a:r>
          </a:p>
        </p:txBody>
      </p:sp>
      <p:sp>
        <p:nvSpPr>
          <p:cNvPr id="8" name="ZoneTexte 7">
            <a:extLst>
              <a:ext uri="{FF2B5EF4-FFF2-40B4-BE49-F238E27FC236}">
                <a16:creationId xmlns:a16="http://schemas.microsoft.com/office/drawing/2014/main" id="{E70057EA-034C-465D-ADED-3821096B5DCC}"/>
              </a:ext>
            </a:extLst>
          </p:cNvPr>
          <p:cNvSpPr txBox="1"/>
          <p:nvPr/>
        </p:nvSpPr>
        <p:spPr>
          <a:xfrm>
            <a:off x="3507428" y="3505018"/>
            <a:ext cx="2378242" cy="830997"/>
          </a:xfrm>
          <a:prstGeom prst="rect">
            <a:avLst/>
          </a:prstGeom>
          <a:noFill/>
        </p:spPr>
        <p:txBody>
          <a:bodyPr wrap="square" rtlCol="0">
            <a:spAutoFit/>
          </a:bodyPr>
          <a:lstStyle/>
          <a:p>
            <a:pPr algn="ctr"/>
            <a:r>
              <a:rPr lang="fr-FR" sz="2400" dirty="0">
                <a:latin typeface="Roboto Light" panose="02000000000000000000" pitchFamily="2" charset="0"/>
                <a:ea typeface="Roboto Light" panose="02000000000000000000" pitchFamily="2" charset="0"/>
                <a:cs typeface="Roboto Light" panose="02000000000000000000" pitchFamily="2" charset="0"/>
              </a:rPr>
              <a:t>Mécanismes de </a:t>
            </a:r>
          </a:p>
          <a:p>
            <a:pPr algn="ctr"/>
            <a:r>
              <a:rPr lang="fr-FR" sz="2400" dirty="0">
                <a:latin typeface="Roboto Light" panose="02000000000000000000" pitchFamily="2" charset="0"/>
                <a:ea typeface="Roboto Light" panose="02000000000000000000" pitchFamily="2" charset="0"/>
                <a:cs typeface="Roboto Light" panose="02000000000000000000" pitchFamily="2" charset="0"/>
              </a:rPr>
              <a:t>L’hydratation</a:t>
            </a:r>
          </a:p>
        </p:txBody>
      </p:sp>
      <p:sp>
        <p:nvSpPr>
          <p:cNvPr id="9" name="ZoneTexte 8">
            <a:extLst>
              <a:ext uri="{FF2B5EF4-FFF2-40B4-BE49-F238E27FC236}">
                <a16:creationId xmlns:a16="http://schemas.microsoft.com/office/drawing/2014/main" id="{0497BDB8-C14E-CC08-AD87-769E82D874EF}"/>
              </a:ext>
            </a:extLst>
          </p:cNvPr>
          <p:cNvSpPr txBox="1"/>
          <p:nvPr/>
        </p:nvSpPr>
        <p:spPr>
          <a:xfrm>
            <a:off x="5885669" y="3505018"/>
            <a:ext cx="2081731" cy="461665"/>
          </a:xfrm>
          <a:prstGeom prst="rect">
            <a:avLst/>
          </a:prstGeom>
          <a:noFill/>
        </p:spPr>
        <p:txBody>
          <a:bodyPr wrap="square" rtlCol="0">
            <a:spAutoFit/>
          </a:bodyPr>
          <a:lstStyle/>
          <a:p>
            <a:pPr algn="ctr"/>
            <a:r>
              <a:rPr lang="fr-FR" sz="2400" dirty="0">
                <a:latin typeface="Roboto Light" panose="02000000000000000000" pitchFamily="2" charset="0"/>
                <a:ea typeface="Roboto Light" panose="02000000000000000000" pitchFamily="2" charset="0"/>
                <a:cs typeface="Roboto Light" panose="02000000000000000000" pitchFamily="2" charset="0"/>
              </a:rPr>
              <a:t>Facteurs clés</a:t>
            </a:r>
          </a:p>
        </p:txBody>
      </p:sp>
      <p:sp>
        <p:nvSpPr>
          <p:cNvPr id="10" name="ZoneTexte 9">
            <a:extLst>
              <a:ext uri="{FF2B5EF4-FFF2-40B4-BE49-F238E27FC236}">
                <a16:creationId xmlns:a16="http://schemas.microsoft.com/office/drawing/2014/main" id="{DC542731-7755-E193-2C24-09ED4405E494}"/>
              </a:ext>
            </a:extLst>
          </p:cNvPr>
          <p:cNvSpPr txBox="1"/>
          <p:nvPr/>
        </p:nvSpPr>
        <p:spPr>
          <a:xfrm>
            <a:off x="7967400" y="3505018"/>
            <a:ext cx="2081731" cy="830997"/>
          </a:xfrm>
          <a:prstGeom prst="rect">
            <a:avLst/>
          </a:prstGeom>
          <a:noFill/>
        </p:spPr>
        <p:txBody>
          <a:bodyPr wrap="square" rtlCol="0">
            <a:spAutoFit/>
          </a:bodyPr>
          <a:lstStyle/>
          <a:p>
            <a:pPr algn="ctr"/>
            <a:r>
              <a:rPr lang="fr-FR" sz="2400" dirty="0">
                <a:latin typeface="Roboto Light" panose="02000000000000000000" pitchFamily="2" charset="0"/>
                <a:ea typeface="Roboto Light" panose="02000000000000000000" pitchFamily="2" charset="0"/>
                <a:cs typeface="Roboto Light" panose="02000000000000000000" pitchFamily="2" charset="0"/>
              </a:rPr>
              <a:t>Gamme Hydra n°1</a:t>
            </a:r>
          </a:p>
        </p:txBody>
      </p:sp>
      <p:sp>
        <p:nvSpPr>
          <p:cNvPr id="11" name="ZoneTexte 10">
            <a:extLst>
              <a:ext uri="{FF2B5EF4-FFF2-40B4-BE49-F238E27FC236}">
                <a16:creationId xmlns:a16="http://schemas.microsoft.com/office/drawing/2014/main" id="{093F10C8-F9FA-42F4-9A75-CB5225C97142}"/>
              </a:ext>
            </a:extLst>
          </p:cNvPr>
          <p:cNvSpPr txBox="1"/>
          <p:nvPr/>
        </p:nvSpPr>
        <p:spPr>
          <a:xfrm>
            <a:off x="10049131" y="3505018"/>
            <a:ext cx="2142870" cy="461665"/>
          </a:xfrm>
          <a:prstGeom prst="rect">
            <a:avLst/>
          </a:prstGeom>
          <a:noFill/>
        </p:spPr>
        <p:txBody>
          <a:bodyPr wrap="square" rtlCol="0">
            <a:spAutoFit/>
          </a:bodyPr>
          <a:lstStyle/>
          <a:p>
            <a:pPr algn="ctr"/>
            <a:r>
              <a:rPr lang="fr-FR" sz="2400" dirty="0">
                <a:latin typeface="Roboto Light" panose="02000000000000000000" pitchFamily="2" charset="0"/>
                <a:ea typeface="Roboto Light" panose="02000000000000000000" pitchFamily="2" charset="0"/>
                <a:cs typeface="Roboto Light" panose="02000000000000000000" pitchFamily="2" charset="0"/>
              </a:rPr>
              <a:t>Quizz</a:t>
            </a:r>
          </a:p>
        </p:txBody>
      </p:sp>
      <p:sp>
        <p:nvSpPr>
          <p:cNvPr id="12" name="ZoneTexte 11">
            <a:extLst>
              <a:ext uri="{FF2B5EF4-FFF2-40B4-BE49-F238E27FC236}">
                <a16:creationId xmlns:a16="http://schemas.microsoft.com/office/drawing/2014/main" id="{28F16B41-1B6A-9D27-948A-0DA51F5BBBCD}"/>
              </a:ext>
            </a:extLst>
          </p:cNvPr>
          <p:cNvSpPr txBox="1"/>
          <p:nvPr/>
        </p:nvSpPr>
        <p:spPr>
          <a:xfrm>
            <a:off x="3507427" y="2486890"/>
            <a:ext cx="2378241" cy="1015663"/>
          </a:xfrm>
          <a:prstGeom prst="rect">
            <a:avLst/>
          </a:prstGeom>
          <a:noFill/>
        </p:spPr>
        <p:txBody>
          <a:bodyPr wrap="square" rtlCol="0">
            <a:spAutoFit/>
          </a:bodyPr>
          <a:lstStyle/>
          <a:p>
            <a:pPr algn="ctr"/>
            <a:r>
              <a:rPr lang="fr-FR" sz="6000" dirty="0">
                <a:latin typeface="Ink Free" panose="03080402000500000000" pitchFamily="66" charset="0"/>
                <a:cs typeface="Dreaming Outloud Script Pro" panose="020F0502020204030204" pitchFamily="66" charset="0"/>
              </a:rPr>
              <a:t>1</a:t>
            </a:r>
          </a:p>
        </p:txBody>
      </p:sp>
      <p:sp>
        <p:nvSpPr>
          <p:cNvPr id="13" name="ZoneTexte 12">
            <a:extLst>
              <a:ext uri="{FF2B5EF4-FFF2-40B4-BE49-F238E27FC236}">
                <a16:creationId xmlns:a16="http://schemas.microsoft.com/office/drawing/2014/main" id="{424FCDAB-E204-3B20-6081-A04D2952264F}"/>
              </a:ext>
            </a:extLst>
          </p:cNvPr>
          <p:cNvSpPr txBox="1"/>
          <p:nvPr/>
        </p:nvSpPr>
        <p:spPr>
          <a:xfrm>
            <a:off x="5885668" y="2413337"/>
            <a:ext cx="2081731" cy="1015663"/>
          </a:xfrm>
          <a:prstGeom prst="rect">
            <a:avLst/>
          </a:prstGeom>
          <a:noFill/>
        </p:spPr>
        <p:txBody>
          <a:bodyPr wrap="square" rtlCol="0">
            <a:spAutoFit/>
          </a:bodyPr>
          <a:lstStyle/>
          <a:p>
            <a:pPr algn="ctr"/>
            <a:r>
              <a:rPr lang="fr-FR" sz="6000" dirty="0">
                <a:latin typeface="Ink Free" panose="03080402000500000000" pitchFamily="66" charset="0"/>
                <a:cs typeface="Dreaming Outloud Script Pro" panose="020F0502020204030204" pitchFamily="66" charset="0"/>
              </a:rPr>
              <a:t>2</a:t>
            </a:r>
          </a:p>
        </p:txBody>
      </p:sp>
      <p:sp>
        <p:nvSpPr>
          <p:cNvPr id="14" name="ZoneTexte 13">
            <a:extLst>
              <a:ext uri="{FF2B5EF4-FFF2-40B4-BE49-F238E27FC236}">
                <a16:creationId xmlns:a16="http://schemas.microsoft.com/office/drawing/2014/main" id="{12746B95-373B-CB6D-CA03-D80DDB98EF0D}"/>
              </a:ext>
            </a:extLst>
          </p:cNvPr>
          <p:cNvSpPr txBox="1"/>
          <p:nvPr/>
        </p:nvSpPr>
        <p:spPr>
          <a:xfrm>
            <a:off x="7967399" y="2413337"/>
            <a:ext cx="2081731" cy="1015663"/>
          </a:xfrm>
          <a:prstGeom prst="rect">
            <a:avLst/>
          </a:prstGeom>
          <a:noFill/>
        </p:spPr>
        <p:txBody>
          <a:bodyPr wrap="square" rtlCol="0">
            <a:spAutoFit/>
          </a:bodyPr>
          <a:lstStyle/>
          <a:p>
            <a:pPr algn="ctr"/>
            <a:r>
              <a:rPr lang="fr-FR" sz="6000" dirty="0">
                <a:latin typeface="Ink Free" panose="03080402000500000000" pitchFamily="66" charset="0"/>
                <a:cs typeface="Dreaming Outloud Script Pro" panose="020F0502020204030204" pitchFamily="66" charset="0"/>
              </a:rPr>
              <a:t>3</a:t>
            </a:r>
          </a:p>
        </p:txBody>
      </p:sp>
      <p:sp>
        <p:nvSpPr>
          <p:cNvPr id="15" name="ZoneTexte 14">
            <a:extLst>
              <a:ext uri="{FF2B5EF4-FFF2-40B4-BE49-F238E27FC236}">
                <a16:creationId xmlns:a16="http://schemas.microsoft.com/office/drawing/2014/main" id="{4011CC7D-9785-3E54-9C9B-97925D799FF5}"/>
              </a:ext>
            </a:extLst>
          </p:cNvPr>
          <p:cNvSpPr txBox="1"/>
          <p:nvPr/>
        </p:nvSpPr>
        <p:spPr>
          <a:xfrm>
            <a:off x="10049131" y="2413337"/>
            <a:ext cx="2142869" cy="1015663"/>
          </a:xfrm>
          <a:prstGeom prst="rect">
            <a:avLst/>
          </a:prstGeom>
          <a:noFill/>
        </p:spPr>
        <p:txBody>
          <a:bodyPr wrap="square" rtlCol="0">
            <a:spAutoFit/>
          </a:bodyPr>
          <a:lstStyle/>
          <a:p>
            <a:pPr algn="ctr"/>
            <a:r>
              <a:rPr lang="fr-FR" sz="6000" dirty="0">
                <a:latin typeface="Ink Free" panose="03080402000500000000" pitchFamily="66" charset="0"/>
                <a:cs typeface="Dreaming Outloud Script Pro" panose="020F0502020204030204" pitchFamily="66" charset="0"/>
              </a:rPr>
              <a:t>4</a:t>
            </a:r>
          </a:p>
        </p:txBody>
      </p:sp>
    </p:spTree>
    <p:extLst>
      <p:ext uri="{BB962C8B-B14F-4D97-AF65-F5344CB8AC3E}">
        <p14:creationId xmlns:p14="http://schemas.microsoft.com/office/powerpoint/2010/main" val="707205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2E1DA02-F6F8-AF64-8D70-7FD7201B84E5}"/>
              </a:ext>
            </a:extLst>
          </p:cNvPr>
          <p:cNvSpPr txBox="1"/>
          <p:nvPr/>
        </p:nvSpPr>
        <p:spPr>
          <a:xfrm>
            <a:off x="2654085" y="335844"/>
            <a:ext cx="6883830" cy="461665"/>
          </a:xfrm>
          <a:prstGeom prst="rect">
            <a:avLst/>
          </a:prstGeom>
          <a:noFill/>
        </p:spPr>
        <p:txBody>
          <a:bodyPr wrap="square">
            <a:spAutoFit/>
          </a:bodyPr>
          <a:lstStyle/>
          <a:p>
            <a:pPr algn="ctr"/>
            <a:r>
              <a:rPr lang="fr-FR" sz="2400" dirty="0">
                <a:solidFill>
                  <a:srgbClr val="3E3E3E"/>
                </a:solidFill>
                <a:latin typeface="KyivType Sans2" pitchFamily="2" charset="77"/>
              </a:rPr>
              <a:t>Focus sur les mécanismes de l’hydratation</a:t>
            </a:r>
            <a:endParaRPr lang="fr-FR" sz="2400" dirty="0">
              <a:solidFill>
                <a:srgbClr val="3E3E3E"/>
              </a:solidFill>
              <a:effectLst/>
              <a:latin typeface="KyivType Sans2" pitchFamily="2" charset="77"/>
            </a:endParaRPr>
          </a:p>
        </p:txBody>
      </p:sp>
      <p:sp>
        <p:nvSpPr>
          <p:cNvPr id="4" name="ZoneTexte 3">
            <a:extLst>
              <a:ext uri="{FF2B5EF4-FFF2-40B4-BE49-F238E27FC236}">
                <a16:creationId xmlns:a16="http://schemas.microsoft.com/office/drawing/2014/main" id="{11E2B55B-6C52-20F6-0BAC-59CAF1F4CC1D}"/>
              </a:ext>
            </a:extLst>
          </p:cNvPr>
          <p:cNvSpPr txBox="1"/>
          <p:nvPr/>
        </p:nvSpPr>
        <p:spPr>
          <a:xfrm>
            <a:off x="1219200" y="1343297"/>
            <a:ext cx="9753600" cy="2554545"/>
          </a:xfrm>
          <a:prstGeom prst="rect">
            <a:avLst/>
          </a:prstGeom>
          <a:noFill/>
        </p:spPr>
        <p:txBody>
          <a:bodyPr wrap="square" rtlCol="0">
            <a:spAutoFit/>
          </a:bodyPr>
          <a:lstStyle/>
          <a:p>
            <a:r>
              <a:rPr lang="fr-FR" altLang="fr-FR" sz="1600" dirty="0">
                <a:latin typeface="Roboto Light" panose="02000000000000000000" pitchFamily="2" charset="0"/>
                <a:ea typeface="Roboto Light" panose="02000000000000000000" pitchFamily="2" charset="0"/>
              </a:rPr>
              <a:t>A tout âge, la peau a besoin d’eau pour garder la forme et son apparence : </a:t>
            </a:r>
          </a:p>
          <a:p>
            <a:r>
              <a:rPr lang="fr-FR" altLang="fr-FR" sz="1600" dirty="0">
                <a:latin typeface="Roboto Light" panose="02000000000000000000" pitchFamily="2" charset="0"/>
                <a:ea typeface="Roboto Light" panose="02000000000000000000" pitchFamily="2" charset="0"/>
              </a:rPr>
              <a:t>Une peau bien hydratée paraît plus jeune. </a:t>
            </a:r>
          </a:p>
          <a:p>
            <a:r>
              <a:rPr lang="fr-FR" altLang="fr-FR" sz="1600" dirty="0">
                <a:latin typeface="Roboto Light" panose="02000000000000000000" pitchFamily="2" charset="0"/>
                <a:ea typeface="Roboto Light" panose="02000000000000000000" pitchFamily="2" charset="0"/>
              </a:rPr>
              <a:t>L’hydratation est primordiale à la peau pour préserver sa souplesse, sa douceur, sa tonicité et son aspect. Quand la peau est bien hydratée, elle présente un aspect lisse, homogène et éclatant. </a:t>
            </a:r>
          </a:p>
          <a:p>
            <a:endParaRPr lang="fr-FR" sz="1600" dirty="0">
              <a:latin typeface="Roboto Light" panose="02000000000000000000" pitchFamily="2" charset="0"/>
              <a:ea typeface="Roboto Light" panose="02000000000000000000" pitchFamily="2" charset="0"/>
            </a:endParaRPr>
          </a:p>
          <a:p>
            <a:pPr eaLnBrk="1" hangingPunct="1"/>
            <a:r>
              <a:rPr lang="fr-FR" altLang="fr-FR" sz="1600" dirty="0">
                <a:latin typeface="Roboto Light" panose="02000000000000000000" pitchFamily="2" charset="0"/>
                <a:ea typeface="Roboto Light" panose="02000000000000000000" pitchFamily="2" charset="0"/>
              </a:rPr>
              <a:t>L’hydratation cutanée repose sur trois grands mécanismes biologiques : </a:t>
            </a:r>
          </a:p>
          <a:p>
            <a:pPr eaLnBrk="1" hangingPunct="1"/>
            <a:endParaRPr lang="fr-FR" altLang="fr-FR" sz="1600" dirty="0">
              <a:latin typeface="Roboto Light" panose="02000000000000000000" pitchFamily="2" charset="0"/>
              <a:ea typeface="Roboto Light" panose="02000000000000000000" pitchFamily="2" charset="0"/>
            </a:endParaRPr>
          </a:p>
          <a:p>
            <a:pPr marL="342900" indent="-342900" eaLnBrk="1" hangingPunct="1">
              <a:buFont typeface="+mj-lt"/>
              <a:buAutoNum type="arabicPeriod"/>
            </a:pPr>
            <a:r>
              <a:rPr lang="fr-FR" altLang="fr-FR" sz="1600" dirty="0">
                <a:latin typeface="Roboto Light" panose="02000000000000000000" pitchFamily="2" charset="0"/>
                <a:ea typeface="Roboto Light" panose="02000000000000000000" pitchFamily="2" charset="0"/>
              </a:rPr>
              <a:t>L’absorption et la captation de l’eau</a:t>
            </a:r>
          </a:p>
          <a:p>
            <a:pPr marL="342900" indent="-342900" eaLnBrk="1" hangingPunct="1">
              <a:buFont typeface="+mj-lt"/>
              <a:buAutoNum type="arabicPeriod"/>
            </a:pPr>
            <a:r>
              <a:rPr lang="fr-FR" altLang="fr-FR" sz="1600" dirty="0">
                <a:latin typeface="Roboto Light" panose="02000000000000000000" pitchFamily="2" charset="0"/>
                <a:ea typeface="Roboto Light" panose="02000000000000000000" pitchFamily="2" charset="0"/>
              </a:rPr>
              <a:t>La rétention de l’eau</a:t>
            </a:r>
          </a:p>
          <a:p>
            <a:pPr marL="342900" indent="-342900" eaLnBrk="1" hangingPunct="1">
              <a:buFont typeface="+mj-lt"/>
              <a:buAutoNum type="arabicPeriod"/>
            </a:pPr>
            <a:r>
              <a:rPr lang="fr-FR" sz="1600" dirty="0">
                <a:latin typeface="Roboto Light" panose="02000000000000000000" pitchFamily="2" charset="0"/>
                <a:ea typeface="Roboto Light" panose="02000000000000000000" pitchFamily="2" charset="0"/>
              </a:rPr>
              <a:t>La limitation de la perte en eau</a:t>
            </a:r>
          </a:p>
        </p:txBody>
      </p:sp>
      <p:grpSp>
        <p:nvGrpSpPr>
          <p:cNvPr id="5" name="Groupe 55">
            <a:extLst>
              <a:ext uri="{FF2B5EF4-FFF2-40B4-BE49-F238E27FC236}">
                <a16:creationId xmlns:a16="http://schemas.microsoft.com/office/drawing/2014/main" id="{C4BCF96F-FA70-EA68-C795-DA89FB39B48B}"/>
              </a:ext>
            </a:extLst>
          </p:cNvPr>
          <p:cNvGrpSpPr>
            <a:grpSpLocks/>
          </p:cNvGrpSpPr>
          <p:nvPr/>
        </p:nvGrpSpPr>
        <p:grpSpPr bwMode="auto">
          <a:xfrm>
            <a:off x="2066923" y="4823321"/>
            <a:ext cx="2921454" cy="1849866"/>
            <a:chOff x="2826420" y="2196455"/>
            <a:chExt cx="3600400" cy="2279314"/>
          </a:xfrm>
        </p:grpSpPr>
        <p:sp>
          <p:nvSpPr>
            <p:cNvPr id="6" name="Rectangle 25">
              <a:extLst>
                <a:ext uri="{FF2B5EF4-FFF2-40B4-BE49-F238E27FC236}">
                  <a16:creationId xmlns:a16="http://schemas.microsoft.com/office/drawing/2014/main" id="{C310698B-602B-EC6E-2673-3E877526A03F}"/>
                </a:ext>
              </a:extLst>
            </p:cNvPr>
            <p:cNvSpPr>
              <a:spLocks noChangeArrowheads="1"/>
            </p:cNvSpPr>
            <p:nvPr/>
          </p:nvSpPr>
          <p:spPr bwMode="auto">
            <a:xfrm>
              <a:off x="2826420" y="2196455"/>
              <a:ext cx="3600400" cy="1656184"/>
            </a:xfrm>
            <a:prstGeom prst="rect">
              <a:avLst/>
            </a:prstGeom>
            <a:solidFill>
              <a:schemeClr val="bg1"/>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dirty="0"/>
            </a:p>
          </p:txBody>
        </p:sp>
        <p:sp>
          <p:nvSpPr>
            <p:cNvPr id="7" name="Rectangle 13">
              <a:extLst>
                <a:ext uri="{FF2B5EF4-FFF2-40B4-BE49-F238E27FC236}">
                  <a16:creationId xmlns:a16="http://schemas.microsoft.com/office/drawing/2014/main" id="{21D64145-A9B9-8DC3-3AFE-23159162933F}"/>
                </a:ext>
              </a:extLst>
            </p:cNvPr>
            <p:cNvSpPr>
              <a:spLocks noChangeArrowheads="1"/>
            </p:cNvSpPr>
            <p:nvPr/>
          </p:nvSpPr>
          <p:spPr bwMode="auto">
            <a:xfrm>
              <a:off x="2826420" y="2196455"/>
              <a:ext cx="1152128"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dirty="0"/>
            </a:p>
          </p:txBody>
        </p:sp>
        <p:sp>
          <p:nvSpPr>
            <p:cNvPr id="8" name="Rectangle 14">
              <a:extLst>
                <a:ext uri="{FF2B5EF4-FFF2-40B4-BE49-F238E27FC236}">
                  <a16:creationId xmlns:a16="http://schemas.microsoft.com/office/drawing/2014/main" id="{6B4BC6D7-BF69-E84C-8F88-8205D846240C}"/>
                </a:ext>
              </a:extLst>
            </p:cNvPr>
            <p:cNvSpPr>
              <a:spLocks noChangeArrowheads="1"/>
            </p:cNvSpPr>
            <p:nvPr/>
          </p:nvSpPr>
          <p:spPr bwMode="auto">
            <a:xfrm>
              <a:off x="4050556" y="2196455"/>
              <a:ext cx="1152128"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9" name="Rectangle 15">
              <a:extLst>
                <a:ext uri="{FF2B5EF4-FFF2-40B4-BE49-F238E27FC236}">
                  <a16:creationId xmlns:a16="http://schemas.microsoft.com/office/drawing/2014/main" id="{9C331DFB-9FD3-4060-7EDB-14E145434DC9}"/>
                </a:ext>
              </a:extLst>
            </p:cNvPr>
            <p:cNvSpPr>
              <a:spLocks noChangeArrowheads="1"/>
            </p:cNvSpPr>
            <p:nvPr/>
          </p:nvSpPr>
          <p:spPr bwMode="auto">
            <a:xfrm>
              <a:off x="5274692" y="2196455"/>
              <a:ext cx="1152128"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10" name="Rectangle 18">
              <a:extLst>
                <a:ext uri="{FF2B5EF4-FFF2-40B4-BE49-F238E27FC236}">
                  <a16:creationId xmlns:a16="http://schemas.microsoft.com/office/drawing/2014/main" id="{5A8CE070-F9C2-A2BE-AC80-3A464C809B72}"/>
                </a:ext>
              </a:extLst>
            </p:cNvPr>
            <p:cNvSpPr>
              <a:spLocks noChangeArrowheads="1"/>
            </p:cNvSpPr>
            <p:nvPr/>
          </p:nvSpPr>
          <p:spPr bwMode="auto">
            <a:xfrm>
              <a:off x="5562724" y="2772519"/>
              <a:ext cx="864096"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11" name="Rectangle 19">
              <a:extLst>
                <a:ext uri="{FF2B5EF4-FFF2-40B4-BE49-F238E27FC236}">
                  <a16:creationId xmlns:a16="http://schemas.microsoft.com/office/drawing/2014/main" id="{499BE9F8-F7D2-BD64-4224-E0F670CD700A}"/>
                </a:ext>
              </a:extLst>
            </p:cNvPr>
            <p:cNvSpPr>
              <a:spLocks noChangeArrowheads="1"/>
            </p:cNvSpPr>
            <p:nvPr/>
          </p:nvSpPr>
          <p:spPr bwMode="auto">
            <a:xfrm>
              <a:off x="4626620" y="2772519"/>
              <a:ext cx="864096"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12" name="Rectangle 20">
              <a:extLst>
                <a:ext uri="{FF2B5EF4-FFF2-40B4-BE49-F238E27FC236}">
                  <a16:creationId xmlns:a16="http://schemas.microsoft.com/office/drawing/2014/main" id="{BC8EB7F4-04D4-C6CF-D0B2-25BB90CC2C73}"/>
                </a:ext>
              </a:extLst>
            </p:cNvPr>
            <p:cNvSpPr>
              <a:spLocks noChangeArrowheads="1"/>
            </p:cNvSpPr>
            <p:nvPr/>
          </p:nvSpPr>
          <p:spPr bwMode="auto">
            <a:xfrm>
              <a:off x="3690516" y="2772519"/>
              <a:ext cx="864096"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13" name="Rectangle 21">
              <a:extLst>
                <a:ext uri="{FF2B5EF4-FFF2-40B4-BE49-F238E27FC236}">
                  <a16:creationId xmlns:a16="http://schemas.microsoft.com/office/drawing/2014/main" id="{1298D53A-13B9-A9A4-8D72-E8322E99CEA2}"/>
                </a:ext>
              </a:extLst>
            </p:cNvPr>
            <p:cNvSpPr>
              <a:spLocks noChangeArrowheads="1"/>
            </p:cNvSpPr>
            <p:nvPr/>
          </p:nvSpPr>
          <p:spPr bwMode="auto">
            <a:xfrm>
              <a:off x="2826420" y="2772519"/>
              <a:ext cx="792088"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14" name="Rectangle 22">
              <a:extLst>
                <a:ext uri="{FF2B5EF4-FFF2-40B4-BE49-F238E27FC236}">
                  <a16:creationId xmlns:a16="http://schemas.microsoft.com/office/drawing/2014/main" id="{541CD9F8-7C7B-86FF-65B8-6DAE8EA99EE2}"/>
                </a:ext>
              </a:extLst>
            </p:cNvPr>
            <p:cNvSpPr>
              <a:spLocks noChangeArrowheads="1"/>
            </p:cNvSpPr>
            <p:nvPr/>
          </p:nvSpPr>
          <p:spPr bwMode="auto">
            <a:xfrm>
              <a:off x="2826420" y="3348583"/>
              <a:ext cx="1152128"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15" name="Rectangle 23">
              <a:extLst>
                <a:ext uri="{FF2B5EF4-FFF2-40B4-BE49-F238E27FC236}">
                  <a16:creationId xmlns:a16="http://schemas.microsoft.com/office/drawing/2014/main" id="{E1F901D0-C518-8496-9212-CADA18605921}"/>
                </a:ext>
              </a:extLst>
            </p:cNvPr>
            <p:cNvSpPr>
              <a:spLocks noChangeArrowheads="1"/>
            </p:cNvSpPr>
            <p:nvPr/>
          </p:nvSpPr>
          <p:spPr bwMode="auto">
            <a:xfrm>
              <a:off x="4050556" y="3348583"/>
              <a:ext cx="1152128"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16" name="Rectangle 24">
              <a:extLst>
                <a:ext uri="{FF2B5EF4-FFF2-40B4-BE49-F238E27FC236}">
                  <a16:creationId xmlns:a16="http://schemas.microsoft.com/office/drawing/2014/main" id="{9521D97B-CEFD-67DB-2075-3C5DE508871A}"/>
                </a:ext>
              </a:extLst>
            </p:cNvPr>
            <p:cNvSpPr>
              <a:spLocks noChangeArrowheads="1"/>
            </p:cNvSpPr>
            <p:nvPr/>
          </p:nvSpPr>
          <p:spPr bwMode="auto">
            <a:xfrm>
              <a:off x="5274692" y="3348583"/>
              <a:ext cx="1152128"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17" name="Flèche droite rayée 29">
              <a:extLst>
                <a:ext uri="{FF2B5EF4-FFF2-40B4-BE49-F238E27FC236}">
                  <a16:creationId xmlns:a16="http://schemas.microsoft.com/office/drawing/2014/main" id="{AC573BF8-29DC-116A-5A1A-E83506B3A798}"/>
                </a:ext>
              </a:extLst>
            </p:cNvPr>
            <p:cNvSpPr/>
            <p:nvPr/>
          </p:nvSpPr>
          <p:spPr bwMode="auto">
            <a:xfrm rot="16200000">
              <a:off x="2898366" y="2772117"/>
              <a:ext cx="791253" cy="360218"/>
            </a:xfrm>
            <a:prstGeom prst="stripedRightArrow">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defTabSz="945990">
                <a:defRPr/>
              </a:pPr>
              <a:endParaRPr lang="fr-FR" dirty="0">
                <a:cs typeface="+mn-cs"/>
              </a:endParaRPr>
            </a:p>
          </p:txBody>
        </p:sp>
        <p:sp>
          <p:nvSpPr>
            <p:cNvPr id="18" name="Flèche droite rayée 30">
              <a:extLst>
                <a:ext uri="{FF2B5EF4-FFF2-40B4-BE49-F238E27FC236}">
                  <a16:creationId xmlns:a16="http://schemas.microsoft.com/office/drawing/2014/main" id="{9F816481-BC9E-52DF-20A6-1D1FAD3326B1}"/>
                </a:ext>
              </a:extLst>
            </p:cNvPr>
            <p:cNvSpPr/>
            <p:nvPr/>
          </p:nvSpPr>
          <p:spPr bwMode="auto">
            <a:xfrm rot="16200000">
              <a:off x="4122751" y="2772117"/>
              <a:ext cx="791253" cy="360218"/>
            </a:xfrm>
            <a:prstGeom prst="stripedRightArrow">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defTabSz="945990">
                <a:defRPr/>
              </a:pPr>
              <a:endParaRPr lang="fr-FR">
                <a:cs typeface="+mn-cs"/>
              </a:endParaRPr>
            </a:p>
          </p:txBody>
        </p:sp>
        <p:sp>
          <p:nvSpPr>
            <p:cNvPr id="19" name="Flèche droite rayée 31">
              <a:extLst>
                <a:ext uri="{FF2B5EF4-FFF2-40B4-BE49-F238E27FC236}">
                  <a16:creationId xmlns:a16="http://schemas.microsoft.com/office/drawing/2014/main" id="{37EAFD23-C574-B0E2-4E56-00DDF5EEE8CF}"/>
                </a:ext>
              </a:extLst>
            </p:cNvPr>
            <p:cNvSpPr/>
            <p:nvPr/>
          </p:nvSpPr>
          <p:spPr bwMode="auto">
            <a:xfrm rot="16200000">
              <a:off x="5563620" y="2772117"/>
              <a:ext cx="791253" cy="360218"/>
            </a:xfrm>
            <a:prstGeom prst="stripedRightArrow">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defTabSz="945990">
                <a:defRPr/>
              </a:pPr>
              <a:endParaRPr lang="fr-FR">
                <a:cs typeface="+mn-cs"/>
              </a:endParaRPr>
            </a:p>
          </p:txBody>
        </p:sp>
        <p:sp>
          <p:nvSpPr>
            <p:cNvPr id="20" name="ZoneTexte 47">
              <a:extLst>
                <a:ext uri="{FF2B5EF4-FFF2-40B4-BE49-F238E27FC236}">
                  <a16:creationId xmlns:a16="http://schemas.microsoft.com/office/drawing/2014/main" id="{D57EB4CB-D91D-9823-7805-387702F7A15E}"/>
                </a:ext>
              </a:extLst>
            </p:cNvPr>
            <p:cNvSpPr txBox="1">
              <a:spLocks noChangeArrowheads="1"/>
            </p:cNvSpPr>
            <p:nvPr/>
          </p:nvSpPr>
          <p:spPr bwMode="auto">
            <a:xfrm>
              <a:off x="3160636" y="4096541"/>
              <a:ext cx="3024336" cy="37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algn="ctr" eaLnBrk="1" hangingPunct="1"/>
              <a:r>
                <a:rPr lang="fr-FR" altLang="fr-FR" sz="1400" b="1" dirty="0">
                  <a:latin typeface="Roboto Light" panose="02000000000000000000" pitchFamily="2" charset="0"/>
                  <a:ea typeface="Roboto Light" panose="02000000000000000000" pitchFamily="2" charset="0"/>
                </a:rPr>
                <a:t>PEAU EN BON ETAT</a:t>
              </a:r>
            </a:p>
          </p:txBody>
        </p:sp>
      </p:grpSp>
      <p:grpSp>
        <p:nvGrpSpPr>
          <p:cNvPr id="21" name="Groupe 54">
            <a:extLst>
              <a:ext uri="{FF2B5EF4-FFF2-40B4-BE49-F238E27FC236}">
                <a16:creationId xmlns:a16="http://schemas.microsoft.com/office/drawing/2014/main" id="{DCA89EE4-0F46-E9BF-748A-0087B6E1BBBC}"/>
              </a:ext>
            </a:extLst>
          </p:cNvPr>
          <p:cNvGrpSpPr>
            <a:grpSpLocks/>
          </p:cNvGrpSpPr>
          <p:nvPr/>
        </p:nvGrpSpPr>
        <p:grpSpPr bwMode="auto">
          <a:xfrm>
            <a:off x="6807462" y="4586624"/>
            <a:ext cx="2957450" cy="2042939"/>
            <a:chOff x="2826420" y="5076774"/>
            <a:chExt cx="3600400" cy="2486021"/>
          </a:xfrm>
        </p:grpSpPr>
        <p:sp>
          <p:nvSpPr>
            <p:cNvPr id="22" name="Rectangle 49">
              <a:extLst>
                <a:ext uri="{FF2B5EF4-FFF2-40B4-BE49-F238E27FC236}">
                  <a16:creationId xmlns:a16="http://schemas.microsoft.com/office/drawing/2014/main" id="{0A4497FB-BFB3-4093-97D6-8EC8068F89DD}"/>
                </a:ext>
              </a:extLst>
            </p:cNvPr>
            <p:cNvSpPr>
              <a:spLocks noChangeArrowheads="1"/>
            </p:cNvSpPr>
            <p:nvPr/>
          </p:nvSpPr>
          <p:spPr bwMode="auto">
            <a:xfrm>
              <a:off x="4122564" y="5364807"/>
              <a:ext cx="936104" cy="1656184"/>
            </a:xfrm>
            <a:prstGeom prst="rect">
              <a:avLst/>
            </a:prstGeom>
            <a:solidFill>
              <a:schemeClr val="bg1"/>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dirty="0"/>
            </a:p>
          </p:txBody>
        </p:sp>
        <p:sp>
          <p:nvSpPr>
            <p:cNvPr id="23" name="Rectangle 50">
              <a:extLst>
                <a:ext uri="{FF2B5EF4-FFF2-40B4-BE49-F238E27FC236}">
                  <a16:creationId xmlns:a16="http://schemas.microsoft.com/office/drawing/2014/main" id="{3DEF70B1-E19B-9758-A239-28B8D83709CE}"/>
                </a:ext>
              </a:extLst>
            </p:cNvPr>
            <p:cNvSpPr>
              <a:spLocks noChangeArrowheads="1"/>
            </p:cNvSpPr>
            <p:nvPr/>
          </p:nvSpPr>
          <p:spPr bwMode="auto">
            <a:xfrm>
              <a:off x="5490716" y="5364807"/>
              <a:ext cx="936104" cy="1656184"/>
            </a:xfrm>
            <a:prstGeom prst="rect">
              <a:avLst/>
            </a:prstGeom>
            <a:solidFill>
              <a:schemeClr val="bg1"/>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dirty="0"/>
            </a:p>
          </p:txBody>
        </p:sp>
        <p:sp>
          <p:nvSpPr>
            <p:cNvPr id="24" name="Rectangle 32">
              <a:extLst>
                <a:ext uri="{FF2B5EF4-FFF2-40B4-BE49-F238E27FC236}">
                  <a16:creationId xmlns:a16="http://schemas.microsoft.com/office/drawing/2014/main" id="{C9A2E9C4-F066-195C-226E-E693E81B8A57}"/>
                </a:ext>
              </a:extLst>
            </p:cNvPr>
            <p:cNvSpPr>
              <a:spLocks noChangeArrowheads="1"/>
            </p:cNvSpPr>
            <p:nvPr/>
          </p:nvSpPr>
          <p:spPr bwMode="auto">
            <a:xfrm>
              <a:off x="2826420" y="5364807"/>
              <a:ext cx="936104" cy="1656184"/>
            </a:xfrm>
            <a:prstGeom prst="rect">
              <a:avLst/>
            </a:prstGeom>
            <a:solidFill>
              <a:schemeClr val="bg1"/>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dirty="0"/>
            </a:p>
          </p:txBody>
        </p:sp>
        <p:sp>
          <p:nvSpPr>
            <p:cNvPr id="25" name="Rectangle 33">
              <a:extLst>
                <a:ext uri="{FF2B5EF4-FFF2-40B4-BE49-F238E27FC236}">
                  <a16:creationId xmlns:a16="http://schemas.microsoft.com/office/drawing/2014/main" id="{F63AEC94-6C6F-C56C-2A39-290FC9D26826}"/>
                </a:ext>
              </a:extLst>
            </p:cNvPr>
            <p:cNvSpPr>
              <a:spLocks noChangeArrowheads="1"/>
            </p:cNvSpPr>
            <p:nvPr/>
          </p:nvSpPr>
          <p:spPr bwMode="auto">
            <a:xfrm>
              <a:off x="2826420" y="5364807"/>
              <a:ext cx="1152128" cy="288032"/>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26" name="Rectangle 34">
              <a:extLst>
                <a:ext uri="{FF2B5EF4-FFF2-40B4-BE49-F238E27FC236}">
                  <a16:creationId xmlns:a16="http://schemas.microsoft.com/office/drawing/2014/main" id="{8B4D0B1E-3538-C730-44F7-63252EBD1A15}"/>
                </a:ext>
              </a:extLst>
            </p:cNvPr>
            <p:cNvSpPr>
              <a:spLocks noChangeArrowheads="1"/>
            </p:cNvSpPr>
            <p:nvPr/>
          </p:nvSpPr>
          <p:spPr bwMode="auto">
            <a:xfrm>
              <a:off x="4050556" y="5580831"/>
              <a:ext cx="1152128" cy="288032"/>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27" name="Rectangle 35">
              <a:extLst>
                <a:ext uri="{FF2B5EF4-FFF2-40B4-BE49-F238E27FC236}">
                  <a16:creationId xmlns:a16="http://schemas.microsoft.com/office/drawing/2014/main" id="{EBC15525-64CB-FE49-0273-13E15A7D1D7D}"/>
                </a:ext>
              </a:extLst>
            </p:cNvPr>
            <p:cNvSpPr>
              <a:spLocks noChangeArrowheads="1"/>
            </p:cNvSpPr>
            <p:nvPr/>
          </p:nvSpPr>
          <p:spPr bwMode="auto">
            <a:xfrm>
              <a:off x="5274692" y="5364807"/>
              <a:ext cx="1152128"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28" name="Rectangle 36">
              <a:extLst>
                <a:ext uri="{FF2B5EF4-FFF2-40B4-BE49-F238E27FC236}">
                  <a16:creationId xmlns:a16="http://schemas.microsoft.com/office/drawing/2014/main" id="{65A70A86-C22F-CB79-0484-2F289C1A0788}"/>
                </a:ext>
              </a:extLst>
            </p:cNvPr>
            <p:cNvSpPr>
              <a:spLocks noChangeArrowheads="1"/>
            </p:cNvSpPr>
            <p:nvPr/>
          </p:nvSpPr>
          <p:spPr bwMode="auto">
            <a:xfrm>
              <a:off x="5562724" y="6156895"/>
              <a:ext cx="864096" cy="288032"/>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29" name="Rectangle 37">
              <a:extLst>
                <a:ext uri="{FF2B5EF4-FFF2-40B4-BE49-F238E27FC236}">
                  <a16:creationId xmlns:a16="http://schemas.microsoft.com/office/drawing/2014/main" id="{EB714D30-4B89-A670-E9DA-257451799E2B}"/>
                </a:ext>
              </a:extLst>
            </p:cNvPr>
            <p:cNvSpPr>
              <a:spLocks noChangeArrowheads="1"/>
            </p:cNvSpPr>
            <p:nvPr/>
          </p:nvSpPr>
          <p:spPr bwMode="auto">
            <a:xfrm>
              <a:off x="4626620" y="6084887"/>
              <a:ext cx="864096" cy="360040"/>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30" name="Rectangle 38">
              <a:extLst>
                <a:ext uri="{FF2B5EF4-FFF2-40B4-BE49-F238E27FC236}">
                  <a16:creationId xmlns:a16="http://schemas.microsoft.com/office/drawing/2014/main" id="{34694831-1927-A480-4C3A-E1C75EFF5C59}"/>
                </a:ext>
              </a:extLst>
            </p:cNvPr>
            <p:cNvSpPr>
              <a:spLocks noChangeArrowheads="1"/>
            </p:cNvSpPr>
            <p:nvPr/>
          </p:nvSpPr>
          <p:spPr bwMode="auto">
            <a:xfrm>
              <a:off x="3690516" y="5940871"/>
              <a:ext cx="864096"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31" name="Rectangle 39">
              <a:extLst>
                <a:ext uri="{FF2B5EF4-FFF2-40B4-BE49-F238E27FC236}">
                  <a16:creationId xmlns:a16="http://schemas.microsoft.com/office/drawing/2014/main" id="{D321A6ED-CEC5-AD8C-2223-0EC6367C49CC}"/>
                </a:ext>
              </a:extLst>
            </p:cNvPr>
            <p:cNvSpPr>
              <a:spLocks noChangeArrowheads="1"/>
            </p:cNvSpPr>
            <p:nvPr/>
          </p:nvSpPr>
          <p:spPr bwMode="auto">
            <a:xfrm>
              <a:off x="2826420" y="6084887"/>
              <a:ext cx="792088" cy="360040"/>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32" name="Rectangle 40">
              <a:extLst>
                <a:ext uri="{FF2B5EF4-FFF2-40B4-BE49-F238E27FC236}">
                  <a16:creationId xmlns:a16="http://schemas.microsoft.com/office/drawing/2014/main" id="{685406A5-5F75-1BE3-26DF-0F46139EAE7F}"/>
                </a:ext>
              </a:extLst>
            </p:cNvPr>
            <p:cNvSpPr>
              <a:spLocks noChangeArrowheads="1"/>
            </p:cNvSpPr>
            <p:nvPr/>
          </p:nvSpPr>
          <p:spPr bwMode="auto">
            <a:xfrm>
              <a:off x="2826420" y="6516935"/>
              <a:ext cx="1152128"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33" name="Rectangle 41">
              <a:extLst>
                <a:ext uri="{FF2B5EF4-FFF2-40B4-BE49-F238E27FC236}">
                  <a16:creationId xmlns:a16="http://schemas.microsoft.com/office/drawing/2014/main" id="{E872638A-0692-9517-397E-C638CAD3F80E}"/>
                </a:ext>
              </a:extLst>
            </p:cNvPr>
            <p:cNvSpPr>
              <a:spLocks noChangeArrowheads="1"/>
            </p:cNvSpPr>
            <p:nvPr/>
          </p:nvSpPr>
          <p:spPr bwMode="auto">
            <a:xfrm>
              <a:off x="4050556" y="6732959"/>
              <a:ext cx="1152128" cy="288032"/>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34" name="Rectangle 42">
              <a:extLst>
                <a:ext uri="{FF2B5EF4-FFF2-40B4-BE49-F238E27FC236}">
                  <a16:creationId xmlns:a16="http://schemas.microsoft.com/office/drawing/2014/main" id="{C5405232-1E48-C56D-394D-C3B591220F0E}"/>
                </a:ext>
              </a:extLst>
            </p:cNvPr>
            <p:cNvSpPr>
              <a:spLocks noChangeArrowheads="1"/>
            </p:cNvSpPr>
            <p:nvPr/>
          </p:nvSpPr>
          <p:spPr bwMode="auto">
            <a:xfrm>
              <a:off x="5274692" y="6516935"/>
              <a:ext cx="1152128" cy="504056"/>
            </a:xfrm>
            <a:prstGeom prst="rect">
              <a:avLst/>
            </a:prstGeom>
            <a:solidFill>
              <a:schemeClr val="accent2">
                <a:lumMod val="20000"/>
                <a:lumOff val="80000"/>
              </a:schemeClr>
            </a:solidFill>
            <a:ln w="9525" algn="ctr">
              <a:solidFill>
                <a:schemeClr val="tx1"/>
              </a:solidFill>
              <a:round/>
              <a:headEnd/>
              <a:tailEnd/>
            </a:ln>
          </p:spPr>
          <p:txBody>
            <a:bodyPr/>
            <a:lstStyle>
              <a:lvl1pPr defTabSz="1042988" eaLnBrk="0" hangingPunct="0">
                <a:defRPr sz="1200">
                  <a:solidFill>
                    <a:schemeClr val="tx1"/>
                  </a:solidFill>
                  <a:latin typeface="Optima Medium" pitchFamily="34" charset="0"/>
                  <a:cs typeface="Arial" panose="020B0604020202020204" pitchFamily="34" charset="0"/>
                </a:defRPr>
              </a:lvl1pPr>
              <a:lvl2pPr marL="742950" indent="-285750" defTabSz="1042988" eaLnBrk="0" hangingPunct="0">
                <a:defRPr sz="1200">
                  <a:solidFill>
                    <a:schemeClr val="tx1"/>
                  </a:solidFill>
                  <a:latin typeface="Optima Medium" pitchFamily="34" charset="0"/>
                  <a:cs typeface="Arial" panose="020B0604020202020204" pitchFamily="34" charset="0"/>
                </a:defRPr>
              </a:lvl2pPr>
              <a:lvl3pPr marL="1143000" indent="-228600" defTabSz="1042988" eaLnBrk="0" hangingPunct="0">
                <a:defRPr sz="1200">
                  <a:solidFill>
                    <a:schemeClr val="tx1"/>
                  </a:solidFill>
                  <a:latin typeface="Optima Medium" pitchFamily="34" charset="0"/>
                  <a:cs typeface="Arial" panose="020B0604020202020204" pitchFamily="34" charset="0"/>
                </a:defRPr>
              </a:lvl3pPr>
              <a:lvl4pPr marL="1600200" indent="-228600" defTabSz="1042988" eaLnBrk="0" hangingPunct="0">
                <a:defRPr sz="1200">
                  <a:solidFill>
                    <a:schemeClr val="tx1"/>
                  </a:solidFill>
                  <a:latin typeface="Optima Medium" pitchFamily="34" charset="0"/>
                  <a:cs typeface="Arial" panose="020B0604020202020204" pitchFamily="34" charset="0"/>
                </a:defRPr>
              </a:lvl4pPr>
              <a:lvl5pPr marL="2057400" indent="-228600" defTabSz="1042988" eaLnBrk="0" hangingPunct="0">
                <a:defRPr sz="1200">
                  <a:solidFill>
                    <a:schemeClr val="tx1"/>
                  </a:solidFill>
                  <a:latin typeface="Optima Medium" pitchFamily="34" charset="0"/>
                  <a:cs typeface="Arial" panose="020B0604020202020204" pitchFamily="34" charset="0"/>
                </a:defRPr>
              </a:lvl5pPr>
              <a:lvl6pPr marL="25146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defTabSz="1042988"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endParaRPr lang="fr-FR" altLang="fr-FR" sz="1088"/>
            </a:p>
          </p:txBody>
        </p:sp>
        <p:sp>
          <p:nvSpPr>
            <p:cNvPr id="35" name="Flèche droite rayée 43">
              <a:extLst>
                <a:ext uri="{FF2B5EF4-FFF2-40B4-BE49-F238E27FC236}">
                  <a16:creationId xmlns:a16="http://schemas.microsoft.com/office/drawing/2014/main" id="{41E790E0-55E4-710B-5994-63BB63C03695}"/>
                </a:ext>
              </a:extLst>
            </p:cNvPr>
            <p:cNvSpPr/>
            <p:nvPr/>
          </p:nvSpPr>
          <p:spPr bwMode="auto">
            <a:xfrm rot="16200000">
              <a:off x="2826588" y="5292210"/>
              <a:ext cx="791963" cy="361092"/>
            </a:xfrm>
            <a:prstGeom prst="stripedRightArrow">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defTabSz="945990">
                <a:defRPr/>
              </a:pPr>
              <a:endParaRPr lang="fr-FR" dirty="0">
                <a:cs typeface="+mn-cs"/>
              </a:endParaRPr>
            </a:p>
          </p:txBody>
        </p:sp>
        <p:sp>
          <p:nvSpPr>
            <p:cNvPr id="36" name="Flèche droite rayée 44">
              <a:extLst>
                <a:ext uri="{FF2B5EF4-FFF2-40B4-BE49-F238E27FC236}">
                  <a16:creationId xmlns:a16="http://schemas.microsoft.com/office/drawing/2014/main" id="{7A21631F-769A-D5C2-6B1D-F4D392BE8425}"/>
                </a:ext>
              </a:extLst>
            </p:cNvPr>
            <p:cNvSpPr/>
            <p:nvPr/>
          </p:nvSpPr>
          <p:spPr bwMode="auto">
            <a:xfrm rot="16200000">
              <a:off x="4122837" y="5293087"/>
              <a:ext cx="791963" cy="359339"/>
            </a:xfrm>
            <a:prstGeom prst="stripedRightArrow">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defTabSz="945990">
                <a:defRPr/>
              </a:pPr>
              <a:endParaRPr lang="fr-FR">
                <a:cs typeface="+mn-cs"/>
              </a:endParaRPr>
            </a:p>
          </p:txBody>
        </p:sp>
        <p:sp>
          <p:nvSpPr>
            <p:cNvPr id="37" name="Flèche droite rayée 45">
              <a:extLst>
                <a:ext uri="{FF2B5EF4-FFF2-40B4-BE49-F238E27FC236}">
                  <a16:creationId xmlns:a16="http://schemas.microsoft.com/office/drawing/2014/main" id="{3B37F90A-CA89-DA0E-7300-276BE93BF637}"/>
                </a:ext>
              </a:extLst>
            </p:cNvPr>
            <p:cNvSpPr/>
            <p:nvPr/>
          </p:nvSpPr>
          <p:spPr bwMode="auto">
            <a:xfrm rot="16200000">
              <a:off x="5490954" y="5364047"/>
              <a:ext cx="791963" cy="361092"/>
            </a:xfrm>
            <a:prstGeom prst="stripedRightArrow">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defTabSz="945990">
                <a:defRPr/>
              </a:pPr>
              <a:endParaRPr lang="fr-FR">
                <a:cs typeface="+mn-cs"/>
              </a:endParaRPr>
            </a:p>
          </p:txBody>
        </p:sp>
        <p:sp>
          <p:nvSpPr>
            <p:cNvPr id="38" name="ZoneTexte 48">
              <a:extLst>
                <a:ext uri="{FF2B5EF4-FFF2-40B4-BE49-F238E27FC236}">
                  <a16:creationId xmlns:a16="http://schemas.microsoft.com/office/drawing/2014/main" id="{B00F5292-58CE-C22B-0F10-391F538C7B50}"/>
                </a:ext>
              </a:extLst>
            </p:cNvPr>
            <p:cNvSpPr txBox="1">
              <a:spLocks noChangeArrowheads="1"/>
            </p:cNvSpPr>
            <p:nvPr/>
          </p:nvSpPr>
          <p:spPr bwMode="auto">
            <a:xfrm>
              <a:off x="3247395" y="7188266"/>
              <a:ext cx="3024336" cy="37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algn="ctr" eaLnBrk="1" hangingPunct="1"/>
              <a:r>
                <a:rPr lang="fr-FR" altLang="fr-FR" sz="1400" b="1" dirty="0">
                  <a:latin typeface="Roboto Light" panose="02000000000000000000" pitchFamily="2" charset="0"/>
                  <a:ea typeface="Roboto Light" panose="02000000000000000000" pitchFamily="2" charset="0"/>
                </a:rPr>
                <a:t>PEAU FRAGILISEE</a:t>
              </a:r>
            </a:p>
          </p:txBody>
        </p:sp>
      </p:grpSp>
      <p:sp>
        <p:nvSpPr>
          <p:cNvPr id="39" name="ZoneTexte 38">
            <a:extLst>
              <a:ext uri="{FF2B5EF4-FFF2-40B4-BE49-F238E27FC236}">
                <a16:creationId xmlns:a16="http://schemas.microsoft.com/office/drawing/2014/main" id="{58EA886D-5552-B447-6D1E-7DAD0D891234}"/>
              </a:ext>
            </a:extLst>
          </p:cNvPr>
          <p:cNvSpPr txBox="1">
            <a:spLocks noChangeArrowheads="1"/>
          </p:cNvSpPr>
          <p:nvPr/>
        </p:nvSpPr>
        <p:spPr bwMode="auto">
          <a:xfrm>
            <a:off x="6674996" y="3714208"/>
            <a:ext cx="3677374"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Optima Medium" pitchFamily="34" charset="0"/>
                <a:cs typeface="Arial" panose="020B0604020202020204" pitchFamily="34" charset="0"/>
              </a:defRPr>
            </a:lvl1pPr>
            <a:lvl2pPr marL="742950" indent="-285750" eaLnBrk="0" hangingPunct="0">
              <a:defRPr sz="1200">
                <a:solidFill>
                  <a:schemeClr val="tx1"/>
                </a:solidFill>
                <a:latin typeface="Optima Medium" pitchFamily="34" charset="0"/>
                <a:cs typeface="Arial" panose="020B0604020202020204" pitchFamily="34" charset="0"/>
              </a:defRPr>
            </a:lvl2pPr>
            <a:lvl3pPr marL="1143000" indent="-228600" eaLnBrk="0" hangingPunct="0">
              <a:defRPr sz="1200">
                <a:solidFill>
                  <a:schemeClr val="tx1"/>
                </a:solidFill>
                <a:latin typeface="Optima Medium" pitchFamily="34" charset="0"/>
                <a:cs typeface="Arial" panose="020B0604020202020204" pitchFamily="34" charset="0"/>
              </a:defRPr>
            </a:lvl3pPr>
            <a:lvl4pPr marL="1600200" indent="-228600" eaLnBrk="0" hangingPunct="0">
              <a:defRPr sz="1200">
                <a:solidFill>
                  <a:schemeClr val="tx1"/>
                </a:solidFill>
                <a:latin typeface="Optima Medium" pitchFamily="34" charset="0"/>
                <a:cs typeface="Arial" panose="020B0604020202020204" pitchFamily="34" charset="0"/>
              </a:defRPr>
            </a:lvl4pPr>
            <a:lvl5pPr marL="2057400" indent="-228600" eaLnBrk="0" hangingPunct="0">
              <a:defRPr sz="1200">
                <a:solidFill>
                  <a:schemeClr val="tx1"/>
                </a:solidFill>
                <a:latin typeface="Optima Medium"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Optima Medium" pitchFamily="34" charset="0"/>
                <a:cs typeface="Arial" panose="020B0604020202020204" pitchFamily="34" charset="0"/>
              </a:defRPr>
            </a:lvl9pPr>
          </a:lstStyle>
          <a:p>
            <a:pPr eaLnBrk="1" hangingPunct="1">
              <a:lnSpc>
                <a:spcPct val="150000"/>
              </a:lnSpc>
            </a:pPr>
            <a:r>
              <a:rPr lang="fr-FR" altLang="fr-FR" sz="1400" b="1" dirty="0">
                <a:latin typeface="Roboto Light" panose="02000000000000000000" pitchFamily="2" charset="0"/>
                <a:ea typeface="Roboto Light" panose="02000000000000000000" pitchFamily="2" charset="0"/>
              </a:rPr>
              <a:t>AGE   UV   STRESS   POLLUTION   TABAC</a:t>
            </a:r>
          </a:p>
        </p:txBody>
      </p:sp>
      <p:cxnSp>
        <p:nvCxnSpPr>
          <p:cNvPr id="40" name="Connecteur droit avec flèche 39">
            <a:extLst>
              <a:ext uri="{FF2B5EF4-FFF2-40B4-BE49-F238E27FC236}">
                <a16:creationId xmlns:a16="http://schemas.microsoft.com/office/drawing/2014/main" id="{84969AAA-CAF8-A1D1-E99E-B5195315B68E}"/>
              </a:ext>
            </a:extLst>
          </p:cNvPr>
          <p:cNvCxnSpPr>
            <a:cxnSpLocks noChangeShapeType="1"/>
          </p:cNvCxnSpPr>
          <p:nvPr/>
        </p:nvCxnSpPr>
        <p:spPr bwMode="auto">
          <a:xfrm flipH="1">
            <a:off x="9055124" y="4081369"/>
            <a:ext cx="326846" cy="391639"/>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 name="Connecteur droit avec flèche 40">
            <a:extLst>
              <a:ext uri="{FF2B5EF4-FFF2-40B4-BE49-F238E27FC236}">
                <a16:creationId xmlns:a16="http://schemas.microsoft.com/office/drawing/2014/main" id="{53535130-FD75-3DC3-39E7-0B7CEE4C9259}"/>
              </a:ext>
            </a:extLst>
          </p:cNvPr>
          <p:cNvCxnSpPr>
            <a:cxnSpLocks noChangeShapeType="1"/>
          </p:cNvCxnSpPr>
          <p:nvPr/>
        </p:nvCxnSpPr>
        <p:spPr bwMode="auto">
          <a:xfrm>
            <a:off x="7413638" y="4081369"/>
            <a:ext cx="131027" cy="391639"/>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2" name="Connecteur droit avec flèche 41">
            <a:extLst>
              <a:ext uri="{FF2B5EF4-FFF2-40B4-BE49-F238E27FC236}">
                <a16:creationId xmlns:a16="http://schemas.microsoft.com/office/drawing/2014/main" id="{74192104-D6FB-A99E-7F40-6C6C462A75CF}"/>
              </a:ext>
            </a:extLst>
          </p:cNvPr>
          <p:cNvCxnSpPr>
            <a:cxnSpLocks noChangeShapeType="1"/>
          </p:cNvCxnSpPr>
          <p:nvPr/>
        </p:nvCxnSpPr>
        <p:spPr bwMode="auto">
          <a:xfrm>
            <a:off x="8458968" y="4041053"/>
            <a:ext cx="0" cy="391639"/>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9404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par>
                                <p:cTn id="23" presetID="22" presetClass="entr" presetSubtype="4"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down)">
                                      <p:cBhvr>
                                        <p:cTn id="25" dur="500"/>
                                        <p:tgtEl>
                                          <p:spTgt spid="40"/>
                                        </p:tgtEl>
                                      </p:cBhvr>
                                    </p:animEffect>
                                  </p:childTnLst>
                                </p:cTn>
                              </p:par>
                              <p:par>
                                <p:cTn id="26" presetID="22" presetClass="entr" presetSubtype="4"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500"/>
                                        <p:tgtEl>
                                          <p:spTgt spid="41"/>
                                        </p:tgtEl>
                                      </p:cBhvr>
                                    </p:animEffect>
                                  </p:childTnLst>
                                </p:cTn>
                              </p:par>
                              <p:par>
                                <p:cTn id="29" presetID="22" presetClass="entr" presetSubtype="4"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00"/>
                                        <p:tgtEl>
                                          <p:spTgt spid="42"/>
                                        </p:tgtEl>
                                      </p:cBhvr>
                                    </p:animEffect>
                                  </p:childTnLst>
                                </p:cTn>
                              </p:par>
                              <p:par>
                                <p:cTn id="32" presetID="22" presetClass="entr" presetSubtype="4"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122ED36-8DCC-A204-6960-7B0D852CDB30}"/>
              </a:ext>
            </a:extLst>
          </p:cNvPr>
          <p:cNvSpPr txBox="1"/>
          <p:nvPr/>
        </p:nvSpPr>
        <p:spPr>
          <a:xfrm>
            <a:off x="2654085" y="335844"/>
            <a:ext cx="6883830" cy="461665"/>
          </a:xfrm>
          <a:prstGeom prst="rect">
            <a:avLst/>
          </a:prstGeom>
          <a:noFill/>
        </p:spPr>
        <p:txBody>
          <a:bodyPr wrap="square">
            <a:spAutoFit/>
          </a:bodyPr>
          <a:lstStyle/>
          <a:p>
            <a:pPr algn="ctr"/>
            <a:r>
              <a:rPr lang="fr-FR" sz="2400" dirty="0">
                <a:solidFill>
                  <a:srgbClr val="3E3E3E"/>
                </a:solidFill>
                <a:latin typeface="KyivType Sans2" pitchFamily="2" charset="77"/>
              </a:rPr>
              <a:t>Focus sur les mécanismes de l’hydratation</a:t>
            </a:r>
            <a:endParaRPr lang="fr-FR" sz="2400" dirty="0">
              <a:solidFill>
                <a:srgbClr val="3E3E3E"/>
              </a:solidFill>
              <a:effectLst/>
              <a:latin typeface="KyivType Sans2" pitchFamily="2" charset="77"/>
            </a:endParaRPr>
          </a:p>
        </p:txBody>
      </p:sp>
      <p:sp>
        <p:nvSpPr>
          <p:cNvPr id="3" name="ZoneTexte 2">
            <a:extLst>
              <a:ext uri="{FF2B5EF4-FFF2-40B4-BE49-F238E27FC236}">
                <a16:creationId xmlns:a16="http://schemas.microsoft.com/office/drawing/2014/main" id="{1024F10E-3AD3-3BD4-6130-CA5632CB32F9}"/>
              </a:ext>
            </a:extLst>
          </p:cNvPr>
          <p:cNvSpPr txBox="1"/>
          <p:nvPr/>
        </p:nvSpPr>
        <p:spPr>
          <a:xfrm>
            <a:off x="1173480" y="1460863"/>
            <a:ext cx="9845040" cy="2308324"/>
          </a:xfrm>
          <a:prstGeom prst="rect">
            <a:avLst/>
          </a:prstGeom>
          <a:noFill/>
        </p:spPr>
        <p:txBody>
          <a:bodyPr wrap="square" rtlCol="0">
            <a:spAutoFit/>
          </a:bodyPr>
          <a:lstStyle/>
          <a:p>
            <a:pPr marL="342900" indent="-342900" eaLnBrk="1" hangingPunct="1">
              <a:buFont typeface="+mj-lt"/>
              <a:buAutoNum type="arabicPeriod"/>
            </a:pPr>
            <a:r>
              <a:rPr lang="fr-FR" altLang="fr-FR" sz="1600" b="1" u="sng" dirty="0">
                <a:latin typeface="Roboto Light" panose="02000000000000000000" pitchFamily="2" charset="0"/>
                <a:ea typeface="Roboto Light" panose="02000000000000000000" pitchFamily="2" charset="0"/>
              </a:rPr>
              <a:t>L’absorption et la captation de l’eau</a:t>
            </a:r>
          </a:p>
          <a:p>
            <a:pPr marL="342900" indent="-342900" eaLnBrk="1" hangingPunct="1">
              <a:buFont typeface="+mj-lt"/>
              <a:buAutoNum type="arabicPeriod"/>
            </a:pPr>
            <a:endParaRPr lang="fr-FR" altLang="fr-FR" sz="1600" b="1" u="sng" dirty="0">
              <a:latin typeface="Roboto Light" panose="02000000000000000000" pitchFamily="2" charset="0"/>
              <a:ea typeface="Roboto Light" panose="02000000000000000000" pitchFamily="2" charset="0"/>
            </a:endParaRPr>
          </a:p>
          <a:p>
            <a:pPr eaLnBrk="1" hangingPunct="1"/>
            <a:r>
              <a:rPr lang="fr-FR" altLang="fr-FR" sz="1600" dirty="0">
                <a:latin typeface="Roboto Light" panose="02000000000000000000" pitchFamily="2" charset="0"/>
                <a:ea typeface="Roboto Light" panose="02000000000000000000" pitchFamily="2" charset="0"/>
              </a:rPr>
              <a:t>L’eau pénètre dans la peau principalement par </a:t>
            </a:r>
            <a:r>
              <a:rPr lang="fr-FR" altLang="fr-FR" sz="1600" b="1" dirty="0">
                <a:latin typeface="Roboto Light" panose="02000000000000000000" pitchFamily="2" charset="0"/>
                <a:ea typeface="Roboto Light" panose="02000000000000000000" pitchFamily="2" charset="0"/>
              </a:rPr>
              <a:t>voie interne </a:t>
            </a:r>
            <a:r>
              <a:rPr lang="fr-FR" altLang="fr-FR" sz="1600" dirty="0">
                <a:latin typeface="Roboto Light" panose="02000000000000000000" pitchFamily="2" charset="0"/>
                <a:ea typeface="Roboto Light" panose="02000000000000000000" pitchFamily="2" charset="0"/>
              </a:rPr>
              <a:t>: elle est apportée par le sang via les capillaires du derme.</a:t>
            </a:r>
          </a:p>
          <a:p>
            <a:pPr eaLnBrk="1" hangingPunct="1"/>
            <a:endParaRPr lang="fr-FR" altLang="fr-FR" sz="1600" dirty="0">
              <a:latin typeface="Roboto Light" panose="02000000000000000000" pitchFamily="2" charset="0"/>
              <a:ea typeface="Roboto Light" panose="02000000000000000000" pitchFamily="2" charset="0"/>
            </a:endParaRPr>
          </a:p>
          <a:p>
            <a:pPr eaLnBrk="1" hangingPunct="1"/>
            <a:r>
              <a:rPr lang="fr-FR" altLang="fr-FR" sz="1600" dirty="0">
                <a:latin typeface="Roboto Light" panose="02000000000000000000" pitchFamily="2" charset="0"/>
                <a:ea typeface="Roboto Light" panose="02000000000000000000" pitchFamily="2" charset="0"/>
              </a:rPr>
              <a:t>Une faible part peut être absorbée depuis l’environnement en condition d’humidité élevée (ex : hammam).</a:t>
            </a:r>
          </a:p>
          <a:p>
            <a:pPr eaLnBrk="1" hangingPunct="1"/>
            <a:endParaRPr lang="fr-FR" altLang="fr-FR" sz="1600" dirty="0">
              <a:latin typeface="Roboto Light" panose="02000000000000000000" pitchFamily="2" charset="0"/>
              <a:ea typeface="Roboto Light" panose="02000000000000000000" pitchFamily="2" charset="0"/>
            </a:endParaRPr>
          </a:p>
          <a:p>
            <a:pPr eaLnBrk="1" hangingPunct="1"/>
            <a:r>
              <a:rPr lang="fr-FR" altLang="fr-FR" sz="1600" dirty="0">
                <a:latin typeface="Roboto Light" panose="02000000000000000000" pitchFamily="2" charset="0"/>
                <a:ea typeface="Roboto Light" panose="02000000000000000000" pitchFamily="2" charset="0"/>
              </a:rPr>
              <a:t>Les molécules hydrophiles situées dans l’épiderme, notamment dans la couche cornée, jouent un rôle clé ici : elles </a:t>
            </a:r>
            <a:r>
              <a:rPr lang="fr-FR" altLang="fr-FR" sz="1600" b="1" dirty="0">
                <a:latin typeface="Roboto Light" panose="02000000000000000000" pitchFamily="2" charset="0"/>
                <a:ea typeface="Roboto Light" panose="02000000000000000000" pitchFamily="2" charset="0"/>
              </a:rPr>
              <a:t>attirent et retiennent les molécules d’eau </a:t>
            </a:r>
            <a:r>
              <a:rPr lang="fr-FR" altLang="fr-FR" sz="1600" dirty="0">
                <a:latin typeface="Roboto Light" panose="02000000000000000000" pitchFamily="2" charset="0"/>
                <a:ea typeface="Roboto Light" panose="02000000000000000000" pitchFamily="2" charset="0"/>
              </a:rPr>
              <a:t>comme des « aimants à eau ».</a:t>
            </a:r>
          </a:p>
        </p:txBody>
      </p:sp>
      <p:sp>
        <p:nvSpPr>
          <p:cNvPr id="4" name="Content Placeholder 2">
            <a:extLst>
              <a:ext uri="{FF2B5EF4-FFF2-40B4-BE49-F238E27FC236}">
                <a16:creationId xmlns:a16="http://schemas.microsoft.com/office/drawing/2014/main" id="{F31A921B-3954-C637-3EEA-667509C1239F}"/>
              </a:ext>
            </a:extLst>
          </p:cNvPr>
          <p:cNvSpPr txBox="1">
            <a:spLocks/>
          </p:cNvSpPr>
          <p:nvPr/>
        </p:nvSpPr>
        <p:spPr>
          <a:xfrm>
            <a:off x="5628386" y="4928103"/>
            <a:ext cx="4076466" cy="1325265"/>
          </a:xfrm>
          <a:prstGeom prst="rect">
            <a:avLst/>
          </a:prstGeom>
          <a:solidFill>
            <a:srgbClr val="BCD7E9"/>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400" u="sng" dirty="0">
                <a:latin typeface="Roboto Light" panose="02000000000000000000" pitchFamily="2" charset="0"/>
                <a:ea typeface="Roboto Light" panose="02000000000000000000" pitchFamily="2" charset="0"/>
                <a:cs typeface="Roboto Light" panose="02000000000000000000" pitchFamily="2" charset="0"/>
              </a:rPr>
              <a:t>La peau dans son ensemble contient 70% d’eau </a:t>
            </a:r>
            <a:r>
              <a:rPr lang="fr-FR" sz="1400" dirty="0">
                <a:latin typeface="Roboto Light" panose="02000000000000000000" pitchFamily="2" charset="0"/>
                <a:ea typeface="Roboto Light" panose="02000000000000000000" pitchFamily="2" charset="0"/>
                <a:cs typeface="Roboto Light" panose="02000000000000000000" pitchFamily="2" charset="0"/>
              </a:rPr>
              <a:t>:</a:t>
            </a:r>
          </a:p>
          <a:p>
            <a:pPr>
              <a:buFont typeface="Wingdings" panose="05000000000000000000" pitchFamily="2" charset="2"/>
              <a:buChar char="§"/>
            </a:pPr>
            <a:r>
              <a:rPr lang="fr-FR" sz="1400" dirty="0">
                <a:latin typeface="Roboto Light" panose="02000000000000000000" pitchFamily="2" charset="0"/>
                <a:ea typeface="Roboto Light" panose="02000000000000000000" pitchFamily="2" charset="0"/>
                <a:cs typeface="Roboto Light" panose="02000000000000000000" pitchFamily="2" charset="0"/>
              </a:rPr>
              <a:t>Le derme en contient plus de </a:t>
            </a:r>
            <a:r>
              <a:rPr lang="fr-FR" sz="1400" b="1" dirty="0">
                <a:latin typeface="Roboto Light" panose="02000000000000000000" pitchFamily="2" charset="0"/>
                <a:ea typeface="Roboto Light" panose="02000000000000000000" pitchFamily="2" charset="0"/>
                <a:cs typeface="Roboto Light" panose="02000000000000000000" pitchFamily="2" charset="0"/>
              </a:rPr>
              <a:t>80%</a:t>
            </a:r>
          </a:p>
          <a:p>
            <a:pPr>
              <a:buFont typeface="Wingdings" panose="05000000000000000000" pitchFamily="2" charset="2"/>
              <a:buChar char="§"/>
            </a:pPr>
            <a:r>
              <a:rPr lang="fr-FR" sz="1400" dirty="0">
                <a:latin typeface="Roboto Light" panose="02000000000000000000" pitchFamily="2" charset="0"/>
                <a:ea typeface="Roboto Light" panose="02000000000000000000" pitchFamily="2" charset="0"/>
                <a:cs typeface="Roboto Light" panose="02000000000000000000" pitchFamily="2" charset="0"/>
              </a:rPr>
              <a:t>L’épiderme en contient jusqu’à </a:t>
            </a:r>
            <a:r>
              <a:rPr lang="fr-FR" sz="1400" b="1" dirty="0">
                <a:latin typeface="Roboto Light" panose="02000000000000000000" pitchFamily="2" charset="0"/>
                <a:ea typeface="Roboto Light" panose="02000000000000000000" pitchFamily="2" charset="0"/>
                <a:cs typeface="Roboto Light" panose="02000000000000000000" pitchFamily="2" charset="0"/>
              </a:rPr>
              <a:t>70%</a:t>
            </a:r>
          </a:p>
          <a:p>
            <a:pPr>
              <a:buFont typeface="Wingdings" panose="05000000000000000000" pitchFamily="2" charset="2"/>
              <a:buChar char="§"/>
            </a:pPr>
            <a:r>
              <a:rPr lang="fr-FR" sz="1400" dirty="0">
                <a:latin typeface="Roboto Light" panose="02000000000000000000" pitchFamily="2" charset="0"/>
                <a:ea typeface="Roboto Light" panose="02000000000000000000" pitchFamily="2" charset="0"/>
                <a:cs typeface="Roboto Light" panose="02000000000000000000" pitchFamily="2" charset="0"/>
              </a:rPr>
              <a:t>La couche cornée en contient </a:t>
            </a:r>
            <a:r>
              <a:rPr lang="fr-FR" sz="1400" b="1" dirty="0">
                <a:latin typeface="Roboto Light" panose="02000000000000000000" pitchFamily="2" charset="0"/>
                <a:ea typeface="Roboto Light" panose="02000000000000000000" pitchFamily="2" charset="0"/>
                <a:cs typeface="Roboto Light" panose="02000000000000000000" pitchFamily="2" charset="0"/>
              </a:rPr>
              <a:t>10 à 13%</a:t>
            </a:r>
          </a:p>
          <a:p>
            <a:pPr>
              <a:buFont typeface="Wingdings" panose="05000000000000000000" pitchFamily="2" charset="2"/>
              <a:buChar char="§"/>
            </a:pPr>
            <a:endParaRPr lang="fr-FR" sz="1400" dirty="0">
              <a:latin typeface="Roboto Light" panose="02000000000000000000" pitchFamily="2" charset="0"/>
              <a:ea typeface="Roboto Light" panose="02000000000000000000" pitchFamily="2" charset="0"/>
              <a:cs typeface="Roboto Light" panose="02000000000000000000" pitchFamily="2" charset="0"/>
            </a:endParaRPr>
          </a:p>
          <a:p>
            <a:pPr marL="0" indent="0">
              <a:buNone/>
            </a:pPr>
            <a:endParaRPr lang="fr-FR" sz="1400"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6" name="Image 5">
            <a:extLst>
              <a:ext uri="{FF2B5EF4-FFF2-40B4-BE49-F238E27FC236}">
                <a16:creationId xmlns:a16="http://schemas.microsoft.com/office/drawing/2014/main" id="{AB22AB9D-48C9-1A18-428A-26F73DAC8941}"/>
              </a:ext>
            </a:extLst>
          </p:cNvPr>
          <p:cNvPicPr>
            <a:picLocks noChangeAspect="1"/>
          </p:cNvPicPr>
          <p:nvPr/>
        </p:nvPicPr>
        <p:blipFill rotWithShape="1">
          <a:blip r:embed="rId3"/>
          <a:srcRect t="23552"/>
          <a:stretch/>
        </p:blipFill>
        <p:spPr>
          <a:xfrm>
            <a:off x="1993421" y="4439465"/>
            <a:ext cx="3143689" cy="1915344"/>
          </a:xfrm>
          <a:prstGeom prst="rect">
            <a:avLst/>
          </a:prstGeom>
        </p:spPr>
      </p:pic>
    </p:spTree>
    <p:extLst>
      <p:ext uri="{BB962C8B-B14F-4D97-AF65-F5344CB8AC3E}">
        <p14:creationId xmlns:p14="http://schemas.microsoft.com/office/powerpoint/2010/main" val="31987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122ED36-8DCC-A204-6960-7B0D852CDB30}"/>
              </a:ext>
            </a:extLst>
          </p:cNvPr>
          <p:cNvSpPr txBox="1"/>
          <p:nvPr/>
        </p:nvSpPr>
        <p:spPr>
          <a:xfrm>
            <a:off x="2654085" y="335844"/>
            <a:ext cx="6883830" cy="461665"/>
          </a:xfrm>
          <a:prstGeom prst="rect">
            <a:avLst/>
          </a:prstGeom>
          <a:noFill/>
        </p:spPr>
        <p:txBody>
          <a:bodyPr wrap="square">
            <a:spAutoFit/>
          </a:bodyPr>
          <a:lstStyle/>
          <a:p>
            <a:pPr algn="ctr"/>
            <a:r>
              <a:rPr lang="fr-FR" sz="2400" dirty="0">
                <a:solidFill>
                  <a:srgbClr val="3E3E3E"/>
                </a:solidFill>
                <a:latin typeface="KyivType Sans2" pitchFamily="2" charset="77"/>
              </a:rPr>
              <a:t>Focus sur les mécanismes de l’hydratation</a:t>
            </a:r>
            <a:endParaRPr lang="fr-FR" sz="2400" dirty="0">
              <a:solidFill>
                <a:srgbClr val="3E3E3E"/>
              </a:solidFill>
              <a:effectLst/>
              <a:latin typeface="KyivType Sans2" pitchFamily="2" charset="77"/>
            </a:endParaRPr>
          </a:p>
        </p:txBody>
      </p:sp>
      <p:sp>
        <p:nvSpPr>
          <p:cNvPr id="3" name="ZoneTexte 2">
            <a:extLst>
              <a:ext uri="{FF2B5EF4-FFF2-40B4-BE49-F238E27FC236}">
                <a16:creationId xmlns:a16="http://schemas.microsoft.com/office/drawing/2014/main" id="{1024F10E-3AD3-3BD4-6130-CA5632CB32F9}"/>
              </a:ext>
            </a:extLst>
          </p:cNvPr>
          <p:cNvSpPr txBox="1"/>
          <p:nvPr/>
        </p:nvSpPr>
        <p:spPr>
          <a:xfrm>
            <a:off x="1173480" y="1460863"/>
            <a:ext cx="9845040" cy="4524315"/>
          </a:xfrm>
          <a:prstGeom prst="rect">
            <a:avLst/>
          </a:prstGeom>
          <a:noFill/>
        </p:spPr>
        <p:txBody>
          <a:bodyPr wrap="square" rtlCol="0">
            <a:spAutoFit/>
          </a:bodyPr>
          <a:lstStyle/>
          <a:p>
            <a:pPr eaLnBrk="1" hangingPunct="1"/>
            <a:r>
              <a:rPr lang="fr-FR" altLang="fr-FR" sz="1600" b="1" dirty="0">
                <a:latin typeface="Roboto Light" panose="02000000000000000000" pitchFamily="2" charset="0"/>
                <a:ea typeface="Roboto Light" panose="02000000000000000000" pitchFamily="2" charset="0"/>
                <a:cs typeface="Roboto Light" panose="02000000000000000000" pitchFamily="2" charset="0"/>
              </a:rPr>
              <a:t>2 .    </a:t>
            </a:r>
            <a:r>
              <a:rPr lang="fr-FR" altLang="fr-FR" sz="1600" b="1" u="sng" dirty="0">
                <a:latin typeface="Roboto Light" panose="02000000000000000000" pitchFamily="2" charset="0"/>
                <a:ea typeface="Roboto Light" panose="02000000000000000000" pitchFamily="2" charset="0"/>
                <a:cs typeface="Roboto Light" panose="02000000000000000000" pitchFamily="2" charset="0"/>
              </a:rPr>
              <a:t>La rétention de l’eau : le cœur du mécanisme d’hydratation</a:t>
            </a:r>
          </a:p>
          <a:p>
            <a:pPr marL="342900" indent="-342900" eaLnBrk="1" hangingPunct="1">
              <a:buFont typeface="+mj-lt"/>
              <a:buAutoNum type="arabicPeriod"/>
            </a:pPr>
            <a:endParaRPr lang="fr-FR" altLang="fr-FR" sz="1600" b="1" u="sng" dirty="0">
              <a:latin typeface="Roboto Light" panose="02000000000000000000" pitchFamily="2" charset="0"/>
              <a:ea typeface="Roboto Light" panose="02000000000000000000" pitchFamily="2" charset="0"/>
              <a:cs typeface="Roboto Light" panose="02000000000000000000" pitchFamily="2" charset="0"/>
            </a:endParaRPr>
          </a:p>
          <a:p>
            <a:r>
              <a:rPr lang="fr-FR" sz="1600" b="1" dirty="0">
                <a:latin typeface="Roboto Light" panose="02000000000000000000" pitchFamily="2" charset="0"/>
                <a:ea typeface="Roboto Light" panose="02000000000000000000" pitchFamily="2" charset="0"/>
                <a:cs typeface="Roboto Light" panose="02000000000000000000" pitchFamily="2" charset="0"/>
              </a:rPr>
              <a:t>A. Les NMF (Natural </a:t>
            </a:r>
            <a:r>
              <a:rPr lang="fr-FR" sz="1600" b="1" dirty="0" err="1">
                <a:latin typeface="Roboto Light" panose="02000000000000000000" pitchFamily="2" charset="0"/>
                <a:ea typeface="Roboto Light" panose="02000000000000000000" pitchFamily="2" charset="0"/>
                <a:cs typeface="Roboto Light" panose="02000000000000000000" pitchFamily="2" charset="0"/>
              </a:rPr>
              <a:t>Moisturizing</a:t>
            </a:r>
            <a:r>
              <a:rPr lang="fr-FR" sz="1600" b="1" dirty="0">
                <a:latin typeface="Roboto Light" panose="02000000000000000000" pitchFamily="2" charset="0"/>
                <a:ea typeface="Roboto Light" panose="02000000000000000000" pitchFamily="2" charset="0"/>
                <a:cs typeface="Roboto Light" panose="02000000000000000000" pitchFamily="2" charset="0"/>
              </a:rPr>
              <a:t> </a:t>
            </a:r>
            <a:r>
              <a:rPr lang="fr-FR" sz="1600" b="1" dirty="0" err="1">
                <a:latin typeface="Roboto Light" panose="02000000000000000000" pitchFamily="2" charset="0"/>
                <a:ea typeface="Roboto Light" panose="02000000000000000000" pitchFamily="2" charset="0"/>
                <a:cs typeface="Roboto Light" panose="02000000000000000000" pitchFamily="2" charset="0"/>
              </a:rPr>
              <a:t>Factors</a:t>
            </a:r>
            <a:r>
              <a:rPr lang="fr-FR" sz="1600" b="1" dirty="0">
                <a:latin typeface="Roboto Light" panose="02000000000000000000" pitchFamily="2" charset="0"/>
                <a:ea typeface="Roboto Light" panose="02000000000000000000" pitchFamily="2" charset="0"/>
                <a:cs typeface="Roboto Light" panose="02000000000000000000" pitchFamily="2" charset="0"/>
              </a:rPr>
              <a:t>)</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Ce sont des </a:t>
            </a:r>
            <a:r>
              <a:rPr lang="fr-FR" sz="1600" b="1" dirty="0">
                <a:latin typeface="Roboto Light" panose="02000000000000000000" pitchFamily="2" charset="0"/>
                <a:ea typeface="Roboto Light" panose="02000000000000000000" pitchFamily="2" charset="0"/>
                <a:cs typeface="Roboto Light" panose="02000000000000000000" pitchFamily="2" charset="0"/>
              </a:rPr>
              <a:t>composants naturels</a:t>
            </a:r>
            <a:r>
              <a:rPr lang="fr-FR" sz="1600" dirty="0">
                <a:latin typeface="Roboto Light" panose="02000000000000000000" pitchFamily="2" charset="0"/>
                <a:ea typeface="Roboto Light" panose="02000000000000000000" pitchFamily="2" charset="0"/>
                <a:cs typeface="Roboto Light" panose="02000000000000000000" pitchFamily="2" charset="0"/>
              </a:rPr>
              <a:t> des cellules mortes (cornéocytes) de la couche cornée.</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Constitués principalement de </a:t>
            </a:r>
            <a:r>
              <a:rPr lang="fr-FR" sz="1600" b="1" dirty="0">
                <a:latin typeface="Roboto Light" panose="02000000000000000000" pitchFamily="2" charset="0"/>
                <a:ea typeface="Roboto Light" panose="02000000000000000000" pitchFamily="2" charset="0"/>
                <a:cs typeface="Roboto Light" panose="02000000000000000000" pitchFamily="2" charset="0"/>
              </a:rPr>
              <a:t>22 à 28 % d’acides aminés</a:t>
            </a:r>
            <a:r>
              <a:rPr lang="fr-FR" sz="1600" dirty="0">
                <a:latin typeface="Roboto Light" panose="02000000000000000000" pitchFamily="2" charset="0"/>
                <a:ea typeface="Roboto Light" panose="02000000000000000000" pitchFamily="2" charset="0"/>
                <a:cs typeface="Roboto Light" panose="02000000000000000000" pitchFamily="2" charset="0"/>
              </a:rPr>
              <a:t>, </a:t>
            </a:r>
            <a:r>
              <a:rPr lang="fr-FR" sz="1600" b="1" dirty="0">
                <a:latin typeface="Roboto Light" panose="02000000000000000000" pitchFamily="2" charset="0"/>
                <a:ea typeface="Roboto Light" panose="02000000000000000000" pitchFamily="2" charset="0"/>
                <a:cs typeface="Roboto Light" panose="02000000000000000000" pitchFamily="2" charset="0"/>
              </a:rPr>
              <a:t>urée</a:t>
            </a:r>
            <a:r>
              <a:rPr lang="fr-FR" sz="1600" dirty="0">
                <a:latin typeface="Roboto Light" panose="02000000000000000000" pitchFamily="2" charset="0"/>
                <a:ea typeface="Roboto Light" panose="02000000000000000000" pitchFamily="2" charset="0"/>
                <a:cs typeface="Roboto Light" panose="02000000000000000000" pitchFamily="2" charset="0"/>
              </a:rPr>
              <a:t>, </a:t>
            </a:r>
            <a:r>
              <a:rPr lang="fr-FR" sz="1600" b="1" dirty="0">
                <a:latin typeface="Roboto Light" panose="02000000000000000000" pitchFamily="2" charset="0"/>
                <a:ea typeface="Roboto Light" panose="02000000000000000000" pitchFamily="2" charset="0"/>
                <a:cs typeface="Roboto Light" panose="02000000000000000000" pitchFamily="2" charset="0"/>
              </a:rPr>
              <a:t>lactates</a:t>
            </a:r>
            <a:r>
              <a:rPr lang="fr-FR" sz="1600" dirty="0">
                <a:latin typeface="Roboto Light" panose="02000000000000000000" pitchFamily="2" charset="0"/>
                <a:ea typeface="Roboto Light" panose="02000000000000000000" pitchFamily="2" charset="0"/>
                <a:cs typeface="Roboto Light" panose="02000000000000000000" pitchFamily="2" charset="0"/>
              </a:rPr>
              <a:t>, </a:t>
            </a:r>
            <a:r>
              <a:rPr lang="fr-FR" sz="1600" b="1" dirty="0">
                <a:latin typeface="Roboto Light" panose="02000000000000000000" pitchFamily="2" charset="0"/>
                <a:ea typeface="Roboto Light" panose="02000000000000000000" pitchFamily="2" charset="0"/>
                <a:cs typeface="Roboto Light" panose="02000000000000000000" pitchFamily="2" charset="0"/>
              </a:rPr>
              <a:t>sels minéraux</a:t>
            </a:r>
            <a:r>
              <a:rPr lang="fr-FR" sz="1600" dirty="0">
                <a:latin typeface="Roboto Light" panose="02000000000000000000" pitchFamily="2" charset="0"/>
                <a:ea typeface="Roboto Light" panose="02000000000000000000" pitchFamily="2" charset="0"/>
                <a:cs typeface="Roboto Light" panose="02000000000000000000" pitchFamily="2" charset="0"/>
              </a:rPr>
              <a:t>, </a:t>
            </a:r>
            <a:r>
              <a:rPr lang="fr-FR" sz="1600" b="1" dirty="0">
                <a:latin typeface="Roboto Light" panose="02000000000000000000" pitchFamily="2" charset="0"/>
                <a:ea typeface="Roboto Light" panose="02000000000000000000" pitchFamily="2" charset="0"/>
                <a:cs typeface="Roboto Light" panose="02000000000000000000" pitchFamily="2" charset="0"/>
              </a:rPr>
              <a:t>acide PCA</a:t>
            </a:r>
            <a:r>
              <a:rPr lang="fr-FR" sz="1600" dirty="0">
                <a:latin typeface="Roboto Light" panose="02000000000000000000" pitchFamily="2" charset="0"/>
                <a:ea typeface="Roboto Light" panose="02000000000000000000" pitchFamily="2" charset="0"/>
                <a:cs typeface="Roboto Light" panose="02000000000000000000" pitchFamily="2" charset="0"/>
              </a:rPr>
              <a:t>, etc.</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Ils </a:t>
            </a:r>
            <a:r>
              <a:rPr lang="fr-FR" sz="1600" b="1" dirty="0">
                <a:latin typeface="Roboto Light" panose="02000000000000000000" pitchFamily="2" charset="0"/>
                <a:ea typeface="Roboto Light" panose="02000000000000000000" pitchFamily="2" charset="0"/>
                <a:cs typeface="Roboto Light" panose="02000000000000000000" pitchFamily="2" charset="0"/>
              </a:rPr>
              <a:t>attirent et retiennent l’eau</a:t>
            </a:r>
            <a:r>
              <a:rPr lang="fr-FR" sz="1600" dirty="0">
                <a:latin typeface="Roboto Light" panose="02000000000000000000" pitchFamily="2" charset="0"/>
                <a:ea typeface="Roboto Light" panose="02000000000000000000" pitchFamily="2" charset="0"/>
                <a:cs typeface="Roboto Light" panose="02000000000000000000" pitchFamily="2" charset="0"/>
              </a:rPr>
              <a:t> dans la couche cornée.</a:t>
            </a:r>
          </a:p>
          <a:p>
            <a:pPr>
              <a:buFont typeface="Arial" panose="020B0604020202020204" pitchFamily="34" charset="0"/>
              <a:buChar char="•"/>
            </a:pPr>
            <a:r>
              <a:rPr lang="fr-FR" sz="1600" b="1" dirty="0">
                <a:latin typeface="Roboto Light" panose="02000000000000000000" pitchFamily="2" charset="0"/>
                <a:ea typeface="Roboto Light" panose="02000000000000000000" pitchFamily="2" charset="0"/>
                <a:cs typeface="Roboto Light" panose="02000000000000000000" pitchFamily="2" charset="0"/>
              </a:rPr>
              <a:t> Localisation :</a:t>
            </a:r>
            <a:r>
              <a:rPr lang="fr-FR" sz="1600" dirty="0">
                <a:latin typeface="Roboto Light" panose="02000000000000000000" pitchFamily="2" charset="0"/>
                <a:ea typeface="Roboto Light" panose="02000000000000000000" pitchFamily="2" charset="0"/>
                <a:cs typeface="Roboto Light" panose="02000000000000000000" pitchFamily="2" charset="0"/>
              </a:rPr>
              <a:t> dans le cytoplasme des cornéocytes.</a:t>
            </a:r>
          </a:p>
          <a:p>
            <a:r>
              <a:rPr lang="fr-FR" sz="1600" i="1" dirty="0">
                <a:latin typeface="Roboto Light" panose="02000000000000000000" pitchFamily="2" charset="0"/>
                <a:ea typeface="Roboto Light" panose="02000000000000000000" pitchFamily="2" charset="0"/>
                <a:cs typeface="Roboto Light" panose="02000000000000000000" pitchFamily="2" charset="0"/>
              </a:rPr>
              <a:t>Ils fonctionnent comme des « éponges biologiques » qui maintiennent l’hydratation de surface.</a:t>
            </a:r>
          </a:p>
          <a:p>
            <a:endParaRPr lang="fr-FR" sz="1600" dirty="0">
              <a:latin typeface="Roboto Light" panose="02000000000000000000" pitchFamily="2" charset="0"/>
              <a:ea typeface="Roboto Light" panose="02000000000000000000" pitchFamily="2" charset="0"/>
              <a:cs typeface="Roboto Light" panose="02000000000000000000" pitchFamily="2" charset="0"/>
            </a:endParaRPr>
          </a:p>
          <a:p>
            <a:r>
              <a:rPr lang="fr-FR" sz="1600" b="1" dirty="0">
                <a:latin typeface="Roboto Light" panose="02000000000000000000" pitchFamily="2" charset="0"/>
                <a:ea typeface="Roboto Light" panose="02000000000000000000" pitchFamily="2" charset="0"/>
                <a:cs typeface="Roboto Light" panose="02000000000000000000" pitchFamily="2" charset="0"/>
              </a:rPr>
              <a:t>B. L’Acide Hyaluronique</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Présent dans le </a:t>
            </a:r>
            <a:r>
              <a:rPr lang="fr-FR" sz="1600" b="1" dirty="0">
                <a:latin typeface="Roboto Light" panose="02000000000000000000" pitchFamily="2" charset="0"/>
                <a:ea typeface="Roboto Light" panose="02000000000000000000" pitchFamily="2" charset="0"/>
                <a:cs typeface="Roboto Light" panose="02000000000000000000" pitchFamily="2" charset="0"/>
              </a:rPr>
              <a:t>derme et l’épiderme</a:t>
            </a:r>
            <a:r>
              <a:rPr lang="fr-FR" sz="1600" dirty="0">
                <a:latin typeface="Roboto Light" panose="02000000000000000000" pitchFamily="2" charset="0"/>
                <a:ea typeface="Roboto Light" panose="02000000000000000000" pitchFamily="2" charset="0"/>
                <a:cs typeface="Roboto Light" panose="02000000000000000000" pitchFamily="2" charset="0"/>
              </a:rPr>
              <a:t>, cette molécule agit comme un </a:t>
            </a:r>
            <a:r>
              <a:rPr lang="fr-FR" sz="1600" b="1" dirty="0">
                <a:latin typeface="Roboto Light" panose="02000000000000000000" pitchFamily="2" charset="0"/>
                <a:ea typeface="Roboto Light" panose="02000000000000000000" pitchFamily="2" charset="0"/>
                <a:cs typeface="Roboto Light" panose="02000000000000000000" pitchFamily="2" charset="0"/>
              </a:rPr>
              <a:t>réservoir d’eau</a:t>
            </a:r>
            <a:r>
              <a:rPr lang="fr-FR" sz="1600" dirty="0">
                <a:latin typeface="Roboto Light" panose="02000000000000000000" pitchFamily="2" charset="0"/>
                <a:ea typeface="Roboto Light" panose="02000000000000000000" pitchFamily="2" charset="0"/>
                <a:cs typeface="Roboto Light" panose="02000000000000000000" pitchFamily="2" charset="0"/>
              </a:rPr>
              <a:t>.</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Elle peut </a:t>
            </a:r>
            <a:r>
              <a:rPr lang="fr-FR" sz="1600" b="1" dirty="0">
                <a:latin typeface="Roboto Light" panose="02000000000000000000" pitchFamily="2" charset="0"/>
                <a:ea typeface="Roboto Light" panose="02000000000000000000" pitchFamily="2" charset="0"/>
                <a:cs typeface="Roboto Light" panose="02000000000000000000" pitchFamily="2" charset="0"/>
              </a:rPr>
              <a:t>retenir jusqu’à 1 000 fois son poids en eau</a:t>
            </a:r>
            <a:r>
              <a:rPr lang="fr-FR" sz="1600" dirty="0">
                <a:latin typeface="Roboto Light" panose="02000000000000000000" pitchFamily="2" charset="0"/>
                <a:ea typeface="Roboto Light" panose="02000000000000000000" pitchFamily="2" charset="0"/>
                <a:cs typeface="Roboto Light" panose="02000000000000000000" pitchFamily="2" charset="0"/>
              </a:rPr>
              <a:t>.</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Sa quantité diminue avec l’âge, ce qui contribue à la sécheresse cutanée.</a:t>
            </a:r>
          </a:p>
          <a:p>
            <a:pPr>
              <a:buFont typeface="Arial" panose="020B0604020202020204" pitchFamily="34" charset="0"/>
              <a:buChar char="•"/>
            </a:pPr>
            <a:endParaRPr lang="fr-FR" sz="1600" dirty="0">
              <a:latin typeface="Roboto Light" panose="02000000000000000000" pitchFamily="2" charset="0"/>
              <a:ea typeface="Roboto Light" panose="02000000000000000000" pitchFamily="2" charset="0"/>
              <a:cs typeface="Roboto Light" panose="02000000000000000000" pitchFamily="2" charset="0"/>
            </a:endParaRPr>
          </a:p>
          <a:p>
            <a:r>
              <a:rPr lang="fr-FR" sz="1600" b="1" dirty="0">
                <a:latin typeface="Roboto Light" panose="02000000000000000000" pitchFamily="2" charset="0"/>
                <a:ea typeface="Roboto Light" panose="02000000000000000000" pitchFamily="2" charset="0"/>
                <a:cs typeface="Roboto Light" panose="02000000000000000000" pitchFamily="2" charset="0"/>
              </a:rPr>
              <a:t>C. Les lipides intercellulaires (barrière lipidique)</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Constitués de </a:t>
            </a:r>
            <a:r>
              <a:rPr lang="fr-FR" sz="1600" b="1" dirty="0">
                <a:latin typeface="Roboto Light" panose="02000000000000000000" pitchFamily="2" charset="0"/>
                <a:ea typeface="Roboto Light" panose="02000000000000000000" pitchFamily="2" charset="0"/>
                <a:cs typeface="Roboto Light" panose="02000000000000000000" pitchFamily="2" charset="0"/>
              </a:rPr>
              <a:t>céramides</a:t>
            </a:r>
            <a:r>
              <a:rPr lang="fr-FR" sz="1600" dirty="0">
                <a:latin typeface="Roboto Light" panose="02000000000000000000" pitchFamily="2" charset="0"/>
                <a:ea typeface="Roboto Light" panose="02000000000000000000" pitchFamily="2" charset="0"/>
                <a:cs typeface="Roboto Light" panose="02000000000000000000" pitchFamily="2" charset="0"/>
              </a:rPr>
              <a:t>, </a:t>
            </a:r>
            <a:r>
              <a:rPr lang="fr-FR" sz="1600" b="1" dirty="0">
                <a:latin typeface="Roboto Light" panose="02000000000000000000" pitchFamily="2" charset="0"/>
                <a:ea typeface="Roboto Light" panose="02000000000000000000" pitchFamily="2" charset="0"/>
                <a:cs typeface="Roboto Light" panose="02000000000000000000" pitchFamily="2" charset="0"/>
              </a:rPr>
              <a:t>acides gras libres</a:t>
            </a:r>
            <a:r>
              <a:rPr lang="fr-FR" sz="1600" dirty="0">
                <a:latin typeface="Roboto Light" panose="02000000000000000000" pitchFamily="2" charset="0"/>
                <a:ea typeface="Roboto Light" panose="02000000000000000000" pitchFamily="2" charset="0"/>
                <a:cs typeface="Roboto Light" panose="02000000000000000000" pitchFamily="2" charset="0"/>
              </a:rPr>
              <a:t> et </a:t>
            </a:r>
            <a:r>
              <a:rPr lang="fr-FR" sz="1600" b="1" dirty="0">
                <a:latin typeface="Roboto Light" panose="02000000000000000000" pitchFamily="2" charset="0"/>
                <a:ea typeface="Roboto Light" panose="02000000000000000000" pitchFamily="2" charset="0"/>
                <a:cs typeface="Roboto Light" panose="02000000000000000000" pitchFamily="2" charset="0"/>
              </a:rPr>
              <a:t>cholestérol</a:t>
            </a:r>
            <a:r>
              <a:rPr lang="fr-FR" sz="1600" dirty="0">
                <a:latin typeface="Roboto Light" panose="02000000000000000000" pitchFamily="2" charset="0"/>
                <a:ea typeface="Roboto Light" panose="02000000000000000000" pitchFamily="2" charset="0"/>
                <a:cs typeface="Roboto Light" panose="02000000000000000000" pitchFamily="2" charset="0"/>
              </a:rPr>
              <a:t>.</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Disposés entre les cornéocytes, ils forment une </a:t>
            </a:r>
            <a:r>
              <a:rPr lang="fr-FR" sz="1600" b="1" dirty="0">
                <a:latin typeface="Roboto Light" panose="02000000000000000000" pitchFamily="2" charset="0"/>
                <a:ea typeface="Roboto Light" panose="02000000000000000000" pitchFamily="2" charset="0"/>
                <a:cs typeface="Roboto Light" panose="02000000000000000000" pitchFamily="2" charset="0"/>
              </a:rPr>
              <a:t>structure lamellaire</a:t>
            </a:r>
            <a:r>
              <a:rPr lang="fr-FR" sz="1600" dirty="0">
                <a:latin typeface="Roboto Light" panose="02000000000000000000" pitchFamily="2" charset="0"/>
                <a:ea typeface="Roboto Light" panose="02000000000000000000" pitchFamily="2" charset="0"/>
                <a:cs typeface="Roboto Light" panose="02000000000000000000" pitchFamily="2" charset="0"/>
              </a:rPr>
              <a:t> qui empêche l’évaporation.</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Agissent comme un « ciment » entre les cellules, garantissant la </a:t>
            </a:r>
            <a:r>
              <a:rPr lang="fr-FR" sz="1600" b="1" dirty="0">
                <a:latin typeface="Roboto Light" panose="02000000000000000000" pitchFamily="2" charset="0"/>
                <a:ea typeface="Roboto Light" panose="02000000000000000000" pitchFamily="2" charset="0"/>
                <a:cs typeface="Roboto Light" panose="02000000000000000000" pitchFamily="2" charset="0"/>
              </a:rPr>
              <a:t>cohésion de la barrière cutanée</a:t>
            </a:r>
            <a:r>
              <a:rPr lang="fr-FR" sz="1600" dirty="0">
                <a:latin typeface="Roboto Light" panose="02000000000000000000" pitchFamily="2" charset="0"/>
                <a:ea typeface="Roboto Light" panose="02000000000000000000" pitchFamily="2" charset="0"/>
                <a:cs typeface="Roboto Light" panose="02000000000000000000" pitchFamily="2" charset="0"/>
              </a:rPr>
              <a:t>.</a:t>
            </a:r>
          </a:p>
        </p:txBody>
      </p:sp>
    </p:spTree>
    <p:extLst>
      <p:ext uri="{BB962C8B-B14F-4D97-AF65-F5344CB8AC3E}">
        <p14:creationId xmlns:p14="http://schemas.microsoft.com/office/powerpoint/2010/main" val="252334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122ED36-8DCC-A204-6960-7B0D852CDB30}"/>
              </a:ext>
            </a:extLst>
          </p:cNvPr>
          <p:cNvSpPr txBox="1"/>
          <p:nvPr/>
        </p:nvSpPr>
        <p:spPr>
          <a:xfrm>
            <a:off x="2654085" y="335844"/>
            <a:ext cx="6883830" cy="461665"/>
          </a:xfrm>
          <a:prstGeom prst="rect">
            <a:avLst/>
          </a:prstGeom>
          <a:noFill/>
        </p:spPr>
        <p:txBody>
          <a:bodyPr wrap="square">
            <a:spAutoFit/>
          </a:bodyPr>
          <a:lstStyle/>
          <a:p>
            <a:pPr algn="ctr"/>
            <a:r>
              <a:rPr lang="fr-FR" sz="2400" dirty="0">
                <a:solidFill>
                  <a:srgbClr val="3E3E3E"/>
                </a:solidFill>
                <a:latin typeface="KyivType Sans2" pitchFamily="2" charset="77"/>
              </a:rPr>
              <a:t>Focus sur les mécanismes de l’hydratation</a:t>
            </a:r>
            <a:endParaRPr lang="fr-FR" sz="2400" dirty="0">
              <a:solidFill>
                <a:srgbClr val="3E3E3E"/>
              </a:solidFill>
              <a:effectLst/>
              <a:latin typeface="KyivType Sans2" pitchFamily="2" charset="77"/>
            </a:endParaRPr>
          </a:p>
        </p:txBody>
      </p:sp>
      <p:sp>
        <p:nvSpPr>
          <p:cNvPr id="3" name="ZoneTexte 2">
            <a:extLst>
              <a:ext uri="{FF2B5EF4-FFF2-40B4-BE49-F238E27FC236}">
                <a16:creationId xmlns:a16="http://schemas.microsoft.com/office/drawing/2014/main" id="{1024F10E-3AD3-3BD4-6130-CA5632CB32F9}"/>
              </a:ext>
            </a:extLst>
          </p:cNvPr>
          <p:cNvSpPr txBox="1"/>
          <p:nvPr/>
        </p:nvSpPr>
        <p:spPr>
          <a:xfrm>
            <a:off x="1173480" y="1460863"/>
            <a:ext cx="9845040" cy="3046988"/>
          </a:xfrm>
          <a:prstGeom prst="rect">
            <a:avLst/>
          </a:prstGeom>
          <a:noFill/>
        </p:spPr>
        <p:txBody>
          <a:bodyPr wrap="square" rtlCol="0">
            <a:spAutoFit/>
          </a:bodyPr>
          <a:lstStyle/>
          <a:p>
            <a:pPr eaLnBrk="1" hangingPunct="1"/>
            <a:r>
              <a:rPr lang="fr-FR" altLang="fr-FR" sz="1600" b="1" dirty="0">
                <a:latin typeface="Roboto Light" panose="02000000000000000000" pitchFamily="2" charset="0"/>
                <a:ea typeface="Roboto Light" panose="02000000000000000000" pitchFamily="2" charset="0"/>
                <a:cs typeface="Roboto Light" panose="02000000000000000000" pitchFamily="2" charset="0"/>
              </a:rPr>
              <a:t>3 .     </a:t>
            </a:r>
            <a:r>
              <a:rPr lang="fr-FR" altLang="fr-FR" sz="1600" b="1" u="sng" dirty="0">
                <a:latin typeface="Roboto Light" panose="02000000000000000000" pitchFamily="2" charset="0"/>
                <a:ea typeface="Roboto Light" panose="02000000000000000000" pitchFamily="2" charset="0"/>
                <a:cs typeface="Roboto Light" panose="02000000000000000000" pitchFamily="2" charset="0"/>
              </a:rPr>
              <a:t>Limiter la perte en eau</a:t>
            </a:r>
          </a:p>
          <a:p>
            <a:pPr marL="342900" indent="-342900" eaLnBrk="1" hangingPunct="1">
              <a:buFont typeface="+mj-lt"/>
              <a:buAutoNum type="arabicPeriod"/>
            </a:pPr>
            <a:endParaRPr lang="fr-FR" altLang="fr-FR" sz="1600" b="1" u="sng" dirty="0">
              <a:latin typeface="Roboto Light" panose="02000000000000000000" pitchFamily="2" charset="0"/>
              <a:ea typeface="Roboto Light" panose="02000000000000000000" pitchFamily="2" charset="0"/>
              <a:cs typeface="Roboto Light" panose="02000000000000000000" pitchFamily="2" charset="0"/>
            </a:endParaRPr>
          </a:p>
          <a:p>
            <a:r>
              <a:rPr lang="fr-FR" sz="1600" b="1" dirty="0">
                <a:latin typeface="Roboto Light" panose="02000000000000000000" pitchFamily="2" charset="0"/>
                <a:ea typeface="Roboto Light" panose="02000000000000000000" pitchFamily="2" charset="0"/>
                <a:cs typeface="Roboto Light" panose="02000000000000000000" pitchFamily="2" charset="0"/>
              </a:rPr>
              <a:t>La PIE (Perte Insensible en Eau)</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C’est la quantité d’eau qui s’évapore naturellement de la peau (même sans transpiration visible).</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Elle est inévitable, mais </a:t>
            </a:r>
            <a:r>
              <a:rPr lang="fr-FR" sz="1600" b="1" dirty="0">
                <a:latin typeface="Roboto Light" panose="02000000000000000000" pitchFamily="2" charset="0"/>
                <a:ea typeface="Roboto Light" panose="02000000000000000000" pitchFamily="2" charset="0"/>
                <a:cs typeface="Roboto Light" panose="02000000000000000000" pitchFamily="2" charset="0"/>
              </a:rPr>
              <a:t>une peau saine sait la réguler</a:t>
            </a:r>
            <a:r>
              <a:rPr lang="fr-FR" sz="1600" dirty="0">
                <a:latin typeface="Roboto Light" panose="02000000000000000000" pitchFamily="2" charset="0"/>
                <a:ea typeface="Roboto Light" panose="02000000000000000000" pitchFamily="2" charset="0"/>
                <a:cs typeface="Roboto Light" panose="02000000000000000000" pitchFamily="2" charset="0"/>
              </a:rPr>
              <a:t>.</a:t>
            </a:r>
          </a:p>
          <a:p>
            <a:r>
              <a:rPr lang="fr-FR" sz="1600" dirty="0">
                <a:latin typeface="Roboto Light" panose="02000000000000000000" pitchFamily="2" charset="0"/>
                <a:ea typeface="Roboto Light" panose="02000000000000000000" pitchFamily="2" charset="0"/>
                <a:cs typeface="Roboto Light" panose="02000000000000000000" pitchFamily="2" charset="0"/>
              </a:rPr>
              <a:t>Objectif des soins : </a:t>
            </a:r>
            <a:r>
              <a:rPr lang="fr-FR" sz="1600" b="1" dirty="0">
                <a:latin typeface="Roboto Light" panose="02000000000000000000" pitchFamily="2" charset="0"/>
                <a:ea typeface="Roboto Light" panose="02000000000000000000" pitchFamily="2" charset="0"/>
                <a:cs typeface="Roboto Light" panose="02000000000000000000" pitchFamily="2" charset="0"/>
              </a:rPr>
              <a:t>limiter une PIE excessive</a:t>
            </a:r>
            <a:r>
              <a:rPr lang="fr-FR" sz="1600" dirty="0">
                <a:latin typeface="Roboto Light" panose="02000000000000000000" pitchFamily="2" charset="0"/>
                <a:ea typeface="Roboto Light" panose="02000000000000000000" pitchFamily="2" charset="0"/>
                <a:cs typeface="Roboto Light" panose="02000000000000000000" pitchFamily="2" charset="0"/>
              </a:rPr>
              <a:t> en renforçant la barrière cutanée et en maintenant l’intégrité du film hydrolipidique.</a:t>
            </a:r>
          </a:p>
          <a:p>
            <a:endParaRPr lang="fr-FR" sz="1600" dirty="0">
              <a:latin typeface="Roboto Light" panose="02000000000000000000" pitchFamily="2" charset="0"/>
              <a:ea typeface="Roboto Light" panose="02000000000000000000" pitchFamily="2" charset="0"/>
              <a:cs typeface="Roboto Light" panose="02000000000000000000" pitchFamily="2" charset="0"/>
            </a:endParaRPr>
          </a:p>
          <a:p>
            <a:r>
              <a:rPr lang="fr-FR" sz="1600" b="1" dirty="0">
                <a:latin typeface="Roboto Light" panose="02000000000000000000" pitchFamily="2" charset="0"/>
                <a:ea typeface="Roboto Light" panose="02000000000000000000" pitchFamily="2" charset="0"/>
                <a:cs typeface="Roboto Light" panose="02000000000000000000" pitchFamily="2" charset="0"/>
              </a:rPr>
              <a:t>Le Film Hydrolipidique</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Mélange de sueur (eau), de sébum (lipides) et de débris cellulaires.</a:t>
            </a:r>
          </a:p>
          <a:p>
            <a:pPr>
              <a:buFont typeface="Arial" panose="020B0604020202020204" pitchFamily="34" charset="0"/>
              <a:buChar char="•"/>
            </a:pPr>
            <a:r>
              <a:rPr lang="fr-FR" sz="1600" dirty="0">
                <a:latin typeface="Roboto Light" panose="02000000000000000000" pitchFamily="2" charset="0"/>
                <a:ea typeface="Roboto Light" panose="02000000000000000000" pitchFamily="2" charset="0"/>
                <a:cs typeface="Roboto Light" panose="02000000000000000000" pitchFamily="2" charset="0"/>
              </a:rPr>
              <a:t> Tapisse la surface de la peau.</a:t>
            </a:r>
          </a:p>
          <a:p>
            <a:pPr>
              <a:buFont typeface="Arial" panose="020B0604020202020204" pitchFamily="34" charset="0"/>
              <a:buChar char="•"/>
            </a:pPr>
            <a:r>
              <a:rPr lang="fr-FR" sz="1600" b="1" dirty="0">
                <a:latin typeface="Roboto Light" panose="02000000000000000000" pitchFamily="2" charset="0"/>
                <a:ea typeface="Roboto Light" panose="02000000000000000000" pitchFamily="2" charset="0"/>
                <a:cs typeface="Roboto Light" panose="02000000000000000000" pitchFamily="2" charset="0"/>
              </a:rPr>
              <a:t> Maintient le pH acide</a:t>
            </a:r>
            <a:r>
              <a:rPr lang="fr-FR" sz="1600" dirty="0">
                <a:latin typeface="Roboto Light" panose="02000000000000000000" pitchFamily="2" charset="0"/>
                <a:ea typeface="Roboto Light" panose="02000000000000000000" pitchFamily="2" charset="0"/>
                <a:cs typeface="Roboto Light" panose="02000000000000000000" pitchFamily="2" charset="0"/>
              </a:rPr>
              <a:t>, empêche la prolifération bactérienne et </a:t>
            </a:r>
            <a:r>
              <a:rPr lang="fr-FR" sz="1600" b="1" dirty="0">
                <a:latin typeface="Roboto Light" panose="02000000000000000000" pitchFamily="2" charset="0"/>
                <a:ea typeface="Roboto Light" panose="02000000000000000000" pitchFamily="2" charset="0"/>
                <a:cs typeface="Roboto Light" panose="02000000000000000000" pitchFamily="2" charset="0"/>
              </a:rPr>
              <a:t>freine l’évaporation</a:t>
            </a:r>
            <a:r>
              <a:rPr lang="fr-FR" sz="1600" dirty="0">
                <a:latin typeface="Roboto Light" panose="02000000000000000000" pitchFamily="2" charset="0"/>
                <a:ea typeface="Roboto Light" panose="02000000000000000000" pitchFamily="2" charset="0"/>
                <a:cs typeface="Roboto Light" panose="02000000000000000000" pitchFamily="2" charset="0"/>
              </a:rPr>
              <a:t>.</a:t>
            </a:r>
          </a:p>
        </p:txBody>
      </p:sp>
      <p:sp>
        <p:nvSpPr>
          <p:cNvPr id="4" name="Content Placeholder 2">
            <a:extLst>
              <a:ext uri="{FF2B5EF4-FFF2-40B4-BE49-F238E27FC236}">
                <a16:creationId xmlns:a16="http://schemas.microsoft.com/office/drawing/2014/main" id="{F1E21683-E856-C9B0-2391-380AF7DBE442}"/>
              </a:ext>
            </a:extLst>
          </p:cNvPr>
          <p:cNvSpPr txBox="1">
            <a:spLocks/>
          </p:cNvSpPr>
          <p:nvPr/>
        </p:nvSpPr>
        <p:spPr>
          <a:xfrm>
            <a:off x="3485392" y="5118954"/>
            <a:ext cx="5221216" cy="994464"/>
          </a:xfrm>
          <a:prstGeom prst="rect">
            <a:avLst/>
          </a:prstGeom>
          <a:solidFill>
            <a:srgbClr val="BCD7E9"/>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00" b="1" dirty="0">
              <a:latin typeface="Roboto Light" panose="02000000000000000000" pitchFamily="2" charset="0"/>
              <a:ea typeface="Roboto Light" panose="02000000000000000000" pitchFamily="2" charset="0"/>
              <a:cs typeface="Roboto Light" panose="02000000000000000000" pitchFamily="2" charset="0"/>
            </a:endParaRPr>
          </a:p>
          <a:p>
            <a:pPr marL="0" indent="0" algn="ctr">
              <a:buNone/>
            </a:pPr>
            <a:r>
              <a:rPr lang="en-US" sz="1600" b="1" dirty="0">
                <a:latin typeface="Roboto Light" panose="02000000000000000000" pitchFamily="2" charset="0"/>
                <a:ea typeface="Roboto Light" panose="02000000000000000000" pitchFamily="2" charset="0"/>
                <a:cs typeface="Roboto Light" panose="02000000000000000000" pitchFamily="2" charset="0"/>
              </a:rPr>
              <a:t>PIE = </a:t>
            </a:r>
          </a:p>
          <a:p>
            <a:pPr marL="0" indent="0" algn="ctr">
              <a:buNone/>
            </a:pPr>
            <a:r>
              <a:rPr lang="en-US" sz="1800" b="1" dirty="0">
                <a:latin typeface="Roboto Light" panose="02000000000000000000" pitchFamily="2" charset="0"/>
                <a:ea typeface="Roboto Light" panose="02000000000000000000" pitchFamily="2" charset="0"/>
                <a:cs typeface="Roboto Light" panose="02000000000000000000" pitchFamily="2" charset="0"/>
              </a:rPr>
              <a:t>300 à 400 ml </a:t>
            </a:r>
            <a:r>
              <a:rPr lang="fr-FR" sz="1400" dirty="0">
                <a:latin typeface="Roboto Light" panose="02000000000000000000" pitchFamily="2" charset="0"/>
                <a:ea typeface="Roboto Light" panose="02000000000000000000" pitchFamily="2" charset="0"/>
                <a:cs typeface="Roboto Light" panose="02000000000000000000" pitchFamily="2" charset="0"/>
              </a:rPr>
              <a:t>d’eau/jour, dans des conditions « normales ».</a:t>
            </a:r>
          </a:p>
          <a:p>
            <a:pPr marL="0" indent="0" algn="ctr">
              <a:buNone/>
            </a:pPr>
            <a:endParaRPr lang="fr-FR" sz="1400"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57140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strVal val="#ppt_w*0.70"/>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Effect transition="in" filter="fade">
                                      <p:cBhvr>
                                        <p:cTn id="2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BE5CA41-D21C-54D8-8C54-F2EFE61C9A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42" b="98051" l="839" r="99581">
                        <a14:foregroundMark x1="95597" y1="15595" x2="95597" y2="15595"/>
                        <a14:foregroundMark x1="67715" y1="38596" x2="67715" y2="38596"/>
                        <a14:foregroundMark x1="62474" y1="37817" x2="62474" y2="37817"/>
                        <a14:foregroundMark x1="49476" y1="40156" x2="61845" y2="40156"/>
                        <a14:foregroundMark x1="71279" y1="35088" x2="87002" y2="30214"/>
                        <a14:foregroundMark x1="87002" y1="30214" x2="88889" y2="26316"/>
                        <a14:foregroundMark x1="97275" y1="19688" x2="87421" y2="22612"/>
                        <a14:foregroundMark x1="7338" y1="30409" x2="7338" y2="34893"/>
                        <a14:foregroundMark x1="6080" y1="36062" x2="27463" y2="37037"/>
                        <a14:foregroundMark x1="1468" y1="32164" x2="1468" y2="32164"/>
                        <a14:foregroundMark x1="40042" y1="62183" x2="28302" y2="60039"/>
                        <a14:foregroundMark x1="11321" y1="53021" x2="11321" y2="57895"/>
                        <a14:foregroundMark x1="16143" y1="46979" x2="10063" y2="52242"/>
                        <a14:foregroundMark x1="98742" y1="32943" x2="98742" y2="32943"/>
                        <a14:foregroundMark x1="99581" y1="64912" x2="99581" y2="64912"/>
                        <a14:foregroundMark x1="85954" y1="85185" x2="85954" y2="85185"/>
                        <a14:foregroundMark x1="85954" y1="85185" x2="81971" y2="85965"/>
                        <a14:foregroundMark x1="44864" y1="93957" x2="58071" y2="93762"/>
                        <a14:foregroundMark x1="8386" y1="91813" x2="33333" y2="90838"/>
                        <a14:foregroundMark x1="60377" y1="96881" x2="35639" y2="96881"/>
                        <a14:foregroundMark x1="2725" y1="65302" x2="2935" y2="60819"/>
                        <a14:foregroundMark x1="839" y1="84016" x2="839" y2="84016"/>
                        <a14:foregroundMark x1="1258" y1="36257" x2="1258" y2="36257"/>
                        <a14:foregroundMark x1="6499" y1="95517" x2="25577" y2="93762"/>
                        <a14:foregroundMark x1="25577" y1="93762" x2="51572" y2="94737"/>
                        <a14:foregroundMark x1="51572" y1="94737" x2="58700" y2="98051"/>
                      </a14:backgroundRemoval>
                    </a14:imgEffect>
                  </a14:imgLayer>
                </a14:imgProps>
              </a:ext>
            </a:extLst>
          </a:blip>
          <a:stretch>
            <a:fillRect/>
          </a:stretch>
        </p:blipFill>
        <p:spPr>
          <a:xfrm>
            <a:off x="336188" y="1620199"/>
            <a:ext cx="4544059" cy="4887007"/>
          </a:xfrm>
          <a:prstGeom prst="rect">
            <a:avLst/>
          </a:prstGeom>
        </p:spPr>
      </p:pic>
      <p:graphicFrame>
        <p:nvGraphicFramePr>
          <p:cNvPr id="4" name="Tableau 3">
            <a:extLst>
              <a:ext uri="{FF2B5EF4-FFF2-40B4-BE49-F238E27FC236}">
                <a16:creationId xmlns:a16="http://schemas.microsoft.com/office/drawing/2014/main" id="{289DE258-C170-2E09-DC67-D150DECD3CA8}"/>
              </a:ext>
            </a:extLst>
          </p:cNvPr>
          <p:cNvGraphicFramePr>
            <a:graphicFrameLocks noGrp="1"/>
          </p:cNvGraphicFramePr>
          <p:nvPr>
            <p:extLst>
              <p:ext uri="{D42A27DB-BD31-4B8C-83A1-F6EECF244321}">
                <p14:modId xmlns:p14="http://schemas.microsoft.com/office/powerpoint/2010/main" val="2133335383"/>
              </p:ext>
            </p:extLst>
          </p:nvPr>
        </p:nvGraphicFramePr>
        <p:xfrm>
          <a:off x="5010330" y="1843742"/>
          <a:ext cx="6845482" cy="3914379"/>
        </p:xfrm>
        <a:graphic>
          <a:graphicData uri="http://schemas.openxmlformats.org/drawingml/2006/table">
            <a:tbl>
              <a:tblPr firstRow="1" bandRow="1">
                <a:tableStyleId>{5C22544A-7EE6-4342-B048-85BDC9FD1C3A}</a:tableStyleId>
              </a:tblPr>
              <a:tblGrid>
                <a:gridCol w="3232333">
                  <a:extLst>
                    <a:ext uri="{9D8B030D-6E8A-4147-A177-3AD203B41FA5}">
                      <a16:colId xmlns:a16="http://schemas.microsoft.com/office/drawing/2014/main" val="1139146000"/>
                    </a:ext>
                  </a:extLst>
                </a:gridCol>
                <a:gridCol w="3613149">
                  <a:extLst>
                    <a:ext uri="{9D8B030D-6E8A-4147-A177-3AD203B41FA5}">
                      <a16:colId xmlns:a16="http://schemas.microsoft.com/office/drawing/2014/main" val="1414328949"/>
                    </a:ext>
                  </a:extLst>
                </a:gridCol>
              </a:tblGrid>
              <a:tr h="273603">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Film hydrolipidique </a:t>
                      </a:r>
                      <a:r>
                        <a:rPr lang="fr-FR" sz="1200" b="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(eau + sébum + sueur)</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solidFill>
                      <a:srgbClr val="97C6E3">
                        <a:alpha val="32157"/>
                      </a:srgbClr>
                    </a:solidFill>
                  </a:tcPr>
                </a:tc>
                <a:tc>
                  <a:txBody>
                    <a:bodyPr/>
                    <a:lstStyle/>
                    <a:p>
                      <a:r>
                        <a:rPr lang="fr-FR" sz="1200" b="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Protège contre l’évaporation (barrière externe)</a:t>
                      </a:r>
                    </a:p>
                  </a:txBody>
                  <a:tcPr anchor="ctr">
                    <a:solidFill>
                      <a:srgbClr val="97C6E3">
                        <a:alpha val="32157"/>
                      </a:srgbClr>
                    </a:solidFill>
                  </a:tcPr>
                </a:tc>
                <a:extLst>
                  <a:ext uri="{0D108BD9-81ED-4DB2-BD59-A6C34878D82A}">
                    <a16:rowId xmlns:a16="http://schemas.microsoft.com/office/drawing/2014/main" val="1470049127"/>
                  </a:ext>
                </a:extLst>
              </a:tr>
              <a:tr h="273603">
                <a:tc>
                  <a:txBody>
                    <a:bodyPr/>
                    <a:lstStyle/>
                    <a:p>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Couche cornée </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(cornéocytes + NMF + lipides)</a:t>
                      </a:r>
                    </a:p>
                  </a:txBody>
                  <a:tcPr anchor="ctr">
                    <a:solidFill>
                      <a:srgbClr val="97C6E3">
                        <a:alpha val="32157"/>
                      </a:srgbClr>
                    </a:solidFill>
                  </a:tcPr>
                </a:tc>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Retient l’eau, contrôle la PIE</a:t>
                      </a:r>
                    </a:p>
                  </a:txBody>
                  <a:tcPr anchor="ctr">
                    <a:solidFill>
                      <a:srgbClr val="97C6E3">
                        <a:alpha val="32157"/>
                      </a:srgbClr>
                    </a:solidFill>
                  </a:tcPr>
                </a:tc>
                <a:extLst>
                  <a:ext uri="{0D108BD9-81ED-4DB2-BD59-A6C34878D82A}">
                    <a16:rowId xmlns:a16="http://schemas.microsoft.com/office/drawing/2014/main" val="1204498599"/>
                  </a:ext>
                </a:extLst>
              </a:tr>
              <a:tr h="344724">
                <a:tc>
                  <a:txBody>
                    <a:bodyPr/>
                    <a:lstStyle/>
                    <a:p>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Épiderme</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(kératinocytes, jonctions serrées)</a:t>
                      </a:r>
                    </a:p>
                  </a:txBody>
                  <a:tcPr anchor="ctr">
                    <a:solidFill>
                      <a:srgbClr val="97C6E3">
                        <a:alpha val="32157"/>
                      </a:srgbClr>
                    </a:solidFill>
                  </a:tcPr>
                </a:tc>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Barrière physique </a:t>
                      </a:r>
                    </a:p>
                  </a:txBody>
                  <a:tcPr anchor="ctr">
                    <a:solidFill>
                      <a:srgbClr val="97C6E3">
                        <a:alpha val="32157"/>
                      </a:srgbClr>
                    </a:solidFill>
                  </a:tcPr>
                </a:tc>
                <a:extLst>
                  <a:ext uri="{0D108BD9-81ED-4DB2-BD59-A6C34878D82A}">
                    <a16:rowId xmlns:a16="http://schemas.microsoft.com/office/drawing/2014/main" val="2556761576"/>
                  </a:ext>
                </a:extLst>
              </a:tr>
              <a:tr h="1372317">
                <a:tc>
                  <a:txBody>
                    <a:bodyPr/>
                    <a:lstStyle/>
                    <a:p>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Derme</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(acide hyaluronique, capillaires)</a:t>
                      </a:r>
                    </a:p>
                  </a:txBody>
                  <a:tcPr anchor="ctr">
                    <a:solidFill>
                      <a:srgbClr val="97C6E3">
                        <a:alpha val="32157"/>
                      </a:srgbClr>
                    </a:solidFill>
                  </a:tcPr>
                </a:tc>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Réservoir d’eau + transport des nutriments</a:t>
                      </a:r>
                    </a:p>
                  </a:txBody>
                  <a:tcPr anchor="ctr">
                    <a:solidFill>
                      <a:srgbClr val="97C6E3">
                        <a:alpha val="32157"/>
                      </a:srgbClr>
                    </a:solidFill>
                  </a:tcPr>
                </a:tc>
                <a:extLst>
                  <a:ext uri="{0D108BD9-81ED-4DB2-BD59-A6C34878D82A}">
                    <a16:rowId xmlns:a16="http://schemas.microsoft.com/office/drawing/2014/main" val="1753311286"/>
                  </a:ext>
                </a:extLst>
              </a:tr>
              <a:tr h="1093029">
                <a:tc>
                  <a:txBody>
                    <a:bodyPr/>
                    <a:lstStyle/>
                    <a:p>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Hypoderme</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(adipocytes)</a:t>
                      </a:r>
                    </a:p>
                  </a:txBody>
                  <a:tcPr anchor="ctr">
                    <a:solidFill>
                      <a:srgbClr val="97C6E3">
                        <a:alpha val="32157"/>
                      </a:srgbClr>
                    </a:solidFill>
                  </a:tcPr>
                </a:tc>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Rôle indirect (soutien, isolation)</a:t>
                      </a:r>
                    </a:p>
                  </a:txBody>
                  <a:tcPr anchor="ctr">
                    <a:solidFill>
                      <a:srgbClr val="97C6E3">
                        <a:alpha val="32157"/>
                      </a:srgbClr>
                    </a:solidFill>
                  </a:tcPr>
                </a:tc>
                <a:extLst>
                  <a:ext uri="{0D108BD9-81ED-4DB2-BD59-A6C34878D82A}">
                    <a16:rowId xmlns:a16="http://schemas.microsoft.com/office/drawing/2014/main" val="3466094439"/>
                  </a:ext>
                </a:extLst>
              </a:tr>
              <a:tr h="555669">
                <a:tc gridSpan="2">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Muscle</a:t>
                      </a:r>
                    </a:p>
                  </a:txBody>
                  <a:tcPr anchor="ctr">
                    <a:solidFill>
                      <a:srgbClr val="97C6E3">
                        <a:alpha val="32157"/>
                      </a:srgbClr>
                    </a:solidFill>
                  </a:tcPr>
                </a:tc>
                <a:tc hMerge="1">
                  <a:txBody>
                    <a:bodyPr/>
                    <a:lstStyle/>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solidFill>
                      <a:srgbClr val="B5A4D6">
                        <a:alpha val="25882"/>
                      </a:srgbClr>
                    </a:solidFill>
                  </a:tcPr>
                </a:tc>
                <a:extLst>
                  <a:ext uri="{0D108BD9-81ED-4DB2-BD59-A6C34878D82A}">
                    <a16:rowId xmlns:a16="http://schemas.microsoft.com/office/drawing/2014/main" val="2951818184"/>
                  </a:ext>
                </a:extLst>
              </a:tr>
            </a:tbl>
          </a:graphicData>
        </a:graphic>
      </p:graphicFrame>
      <p:sp>
        <p:nvSpPr>
          <p:cNvPr id="5" name="ZoneTexte 4">
            <a:extLst>
              <a:ext uri="{FF2B5EF4-FFF2-40B4-BE49-F238E27FC236}">
                <a16:creationId xmlns:a16="http://schemas.microsoft.com/office/drawing/2014/main" id="{9DE92C35-9444-5B51-078B-6305D043ABC6}"/>
              </a:ext>
            </a:extLst>
          </p:cNvPr>
          <p:cNvSpPr txBox="1"/>
          <p:nvPr/>
        </p:nvSpPr>
        <p:spPr>
          <a:xfrm>
            <a:off x="2654085" y="335844"/>
            <a:ext cx="6883830" cy="461665"/>
          </a:xfrm>
          <a:prstGeom prst="rect">
            <a:avLst/>
          </a:prstGeom>
          <a:noFill/>
        </p:spPr>
        <p:txBody>
          <a:bodyPr wrap="square">
            <a:spAutoFit/>
          </a:bodyPr>
          <a:lstStyle/>
          <a:p>
            <a:pPr algn="ctr"/>
            <a:r>
              <a:rPr lang="fr-FR" sz="2400" dirty="0">
                <a:latin typeface="KyivType Sans2" panose="00000500000000000000" pitchFamily="50" charset="0"/>
              </a:rPr>
              <a:t>Structure de la peau et hydratation</a:t>
            </a:r>
          </a:p>
        </p:txBody>
      </p:sp>
    </p:spTree>
    <p:extLst>
      <p:ext uri="{BB962C8B-B14F-4D97-AF65-F5344CB8AC3E}">
        <p14:creationId xmlns:p14="http://schemas.microsoft.com/office/powerpoint/2010/main" val="32831385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16720</TotalTime>
  <Words>7117</Words>
  <Application>Microsoft Office PowerPoint</Application>
  <PresentationFormat>Grand écran</PresentationFormat>
  <Paragraphs>862</Paragraphs>
  <Slides>32</Slides>
  <Notes>29</Notes>
  <HiddenSlides>0</HiddenSlides>
  <MMClips>1</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32</vt:i4>
      </vt:variant>
    </vt:vector>
  </HeadingPairs>
  <TitlesOfParts>
    <vt:vector size="47" baseType="lpstr">
      <vt:lpstr>Aptos</vt:lpstr>
      <vt:lpstr>Arial</vt:lpstr>
      <vt:lpstr>Calibri</vt:lpstr>
      <vt:lpstr>Calibri Light</vt:lpstr>
      <vt:lpstr>Century Gothic</vt:lpstr>
      <vt:lpstr>Gadugi</vt:lpstr>
      <vt:lpstr>Ink Free</vt:lpstr>
      <vt:lpstr>Kyiv*Type Sans Regular</vt:lpstr>
      <vt:lpstr>KyivType Sans2</vt:lpstr>
      <vt:lpstr>Midnight Signature</vt:lpstr>
      <vt:lpstr>Optima</vt:lpstr>
      <vt:lpstr>Roboto</vt:lpstr>
      <vt:lpstr>Roboto Light</vt:lpstr>
      <vt:lpstr>Wingdings</vt:lpstr>
      <vt:lpstr>Thème Office</vt:lpstr>
      <vt:lpstr>Présentation PowerPoint</vt:lpstr>
      <vt:lpstr>Les Fondamentaux de  l’Hydratation de la Peau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 résumer : L’hydratation est … </vt:lpstr>
      <vt:lpstr>Présentation PowerPoint</vt:lpstr>
      <vt:lpstr>Un complexe hydratant commun* </vt:lpstr>
      <vt:lpstr>Pour une hydratation à tous les niveaux  </vt:lpstr>
      <vt:lpstr>Présentation PowerPoint</vt:lpstr>
      <vt:lpstr>Présentation PowerPoint</vt:lpstr>
      <vt:lpstr>Présentation PowerPoint</vt:lpstr>
      <vt:lpstr>Présentation PowerPoint</vt:lpstr>
      <vt:lpstr>Présentation PowerPoint</vt:lpstr>
      <vt:lpstr>Présentation PowerPoint</vt:lpstr>
      <vt:lpstr>La gamme hydratante yon-ka</vt:lpstr>
      <vt:lpstr>Présentation PowerPoint</vt:lpstr>
      <vt:lpstr>Le soin professionnel</vt:lpstr>
      <vt:lpstr>Présentation PowerPoint</vt:lpstr>
      <vt:lpstr>ET SI ON JOUAIT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MULTALER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DIAS Mélody</dc:creator>
  <cp:lastModifiedBy>BASSON Sophie</cp:lastModifiedBy>
  <cp:revision>142</cp:revision>
  <dcterms:created xsi:type="dcterms:W3CDTF">2022-05-01T16:49:15Z</dcterms:created>
  <dcterms:modified xsi:type="dcterms:W3CDTF">2025-05-28T09:30:18Z</dcterms:modified>
</cp:coreProperties>
</file>