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312" r:id="rId2"/>
    <p:sldId id="308" r:id="rId3"/>
    <p:sldId id="2582" r:id="rId4"/>
    <p:sldId id="2583" r:id="rId5"/>
    <p:sldId id="2548" r:id="rId6"/>
    <p:sldId id="2578" r:id="rId7"/>
    <p:sldId id="2579" r:id="rId8"/>
    <p:sldId id="2580" r:id="rId9"/>
    <p:sldId id="2581" r:id="rId10"/>
    <p:sldId id="261" r:id="rId11"/>
    <p:sldId id="294" r:id="rId12"/>
    <p:sldId id="256" r:id="rId13"/>
    <p:sldId id="299" r:id="rId14"/>
    <p:sldId id="258" r:id="rId15"/>
    <p:sldId id="280" r:id="rId16"/>
    <p:sldId id="301" r:id="rId17"/>
    <p:sldId id="2546" r:id="rId18"/>
    <p:sldId id="2551" r:id="rId19"/>
    <p:sldId id="2550" r:id="rId20"/>
    <p:sldId id="2574" r:id="rId21"/>
    <p:sldId id="307" r:id="rId22"/>
    <p:sldId id="276" r:id="rId23"/>
    <p:sldId id="381" r:id="rId24"/>
    <p:sldId id="302" r:id="rId25"/>
    <p:sldId id="283" r:id="rId26"/>
    <p:sldId id="284" r:id="rId27"/>
    <p:sldId id="287" r:id="rId28"/>
    <p:sldId id="2577" r:id="rId29"/>
    <p:sldId id="279" r:id="rId30"/>
    <p:sldId id="2584" r:id="rId31"/>
    <p:sldId id="314" r:id="rId3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D7E9"/>
    <a:srgbClr val="0195D1"/>
    <a:srgbClr val="2F6493"/>
    <a:srgbClr val="97C6E3"/>
    <a:srgbClr val="A2CCE6"/>
    <a:srgbClr val="FFFFFF"/>
    <a:srgbClr val="1F4E79"/>
    <a:srgbClr val="B5A4D6"/>
    <a:srgbClr val="937FBA"/>
    <a:srgbClr val="FAF9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82" autoAdjust="0"/>
    <p:restoredTop sz="76078" autoAdjust="0"/>
  </p:normalViewPr>
  <p:slideViewPr>
    <p:cSldViewPr snapToGrid="0">
      <p:cViewPr varScale="1">
        <p:scale>
          <a:sx n="59" d="100"/>
          <a:sy n="59" d="100"/>
        </p:scale>
        <p:origin x="123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4B1C67-611F-4DD7-9F58-4EA7B6A78DDE}" type="datetimeFigureOut">
              <a:rPr lang="fr-FR" smtClean="0"/>
              <a:t>28/05/2025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Modifying mask text styles</a:t>
            </a:r>
          </a:p>
          <a:p>
            <a:pPr lvl="1"/>
            <a:r>
              <a:rPr lang="fr-FR"/>
              <a:t>Second level</a:t>
            </a:r>
          </a:p>
          <a:p>
            <a:pPr lvl="2"/>
            <a:r>
              <a:rPr lang="fr-FR"/>
              <a:t>Third level</a:t>
            </a:r>
          </a:p>
          <a:p>
            <a:pPr lvl="3"/>
            <a:r>
              <a:rPr lang="fr-FR"/>
              <a:t>Fourth level</a:t>
            </a:r>
          </a:p>
          <a:p>
            <a:pPr lvl="4"/>
            <a:r>
              <a:rPr lang="fr-FR"/>
              <a:t>Fifth level</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F74F12-BF9F-48CE-B2BB-B298F664BBB3}" type="slidenum">
              <a:rPr lang="fr-FR" smtClean="0"/>
              <a:t>‹N°›</a:t>
            </a:fld>
            <a:endParaRPr lang="fr-FR"/>
          </a:p>
        </p:txBody>
      </p:sp>
    </p:spTree>
    <p:extLst>
      <p:ext uri="{BB962C8B-B14F-4D97-AF65-F5344CB8AC3E}">
        <p14:creationId xmlns:p14="http://schemas.microsoft.com/office/powerpoint/2010/main" val="2137127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163BAA-BE21-40F2-9CCF-37A2750FC20D}"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t>1</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1200" b="0" i="0" u="none" strike="noStrike" kern="1200" cap="none" spc="0" normalizeH="0" baseline="0" noProof="0" dirty="0">
                <a:ln>
                  <a:noFill/>
                </a:ln>
                <a:solidFill>
                  <a:prstClr val="black"/>
                </a:solidFill>
                <a:effectLst/>
                <a:uLnTx/>
                <a:uFillTx/>
                <a:latin typeface="+mn-lt"/>
                <a:ea typeface="+mn-ea"/>
                <a:cs typeface="+mn-cs"/>
                <a:sym typeface="Candara" pitchFamily="34" charset="0"/>
              </a:rPr>
              <a:t>Hydration is a universal and fundamental need because it plays an important role in the quality of life.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fr-FR" sz="1200" b="0" i="0" u="none" strike="noStrike" kern="1200" cap="none" spc="0" normalizeH="0" baseline="0" noProof="0" dirty="0">
              <a:ln>
                <a:noFill/>
              </a:ln>
              <a:solidFill>
                <a:prstClr val="black"/>
              </a:solidFill>
              <a:effectLst/>
              <a:uLnTx/>
              <a:uFillTx/>
              <a:latin typeface="+mn-lt"/>
              <a:ea typeface="+mn-ea"/>
              <a:cs typeface="+mn-cs"/>
              <a:sym typeface="Candara" pitchFamily="34" charset="0"/>
            </a:endParaRPr>
          </a:p>
          <a:p>
            <a:r>
              <a:rPr lang="fr-FR" altLang="fr-FR" dirty="0">
                <a:latin typeface="Optima" pitchFamily="34" charset="0"/>
              </a:rPr>
              <a:t>At any age, </a:t>
            </a:r>
          </a:p>
          <a:p>
            <a:r>
              <a:rPr lang="fr-FR" altLang="fr-FR" dirty="0">
                <a:latin typeface="Optima" pitchFamily="34" charset="0"/>
              </a:rPr>
              <a:t>All </a:t>
            </a:r>
            <a:r>
              <a:rPr lang="fr-FR" altLang="fr-FR" baseline="0" dirty="0">
                <a:latin typeface="Optima" pitchFamily="34" charset="0"/>
              </a:rPr>
              <a:t>skin types: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1200" b="0" i="0" u="none" strike="noStrike" kern="1200" cap="none" spc="0" normalizeH="0" baseline="0" noProof="0" dirty="0">
                <a:ln>
                  <a:noFill/>
                </a:ln>
                <a:solidFill>
                  <a:prstClr val="black"/>
                </a:solidFill>
                <a:effectLst/>
                <a:uLnTx/>
                <a:uFillTx/>
                <a:latin typeface="+mn-lt"/>
                <a:ea typeface="+mn-ea"/>
                <a:cs typeface="+mn-cs"/>
                <a:sym typeface="Candara" pitchFamily="34" charset="0"/>
              </a:rPr>
              <a:t>No skin is immune to dehydration:</a:t>
            </a:r>
          </a:p>
          <a:p>
            <a:pPr marL="170113" marR="0" lvl="0" indent="-170113" algn="l" defTabSz="914400" rtl="0" eaLnBrk="1" fontAlgn="auto" latinLnBrk="0" hangingPunct="1">
              <a:lnSpc>
                <a:spcPct val="100000"/>
              </a:lnSpc>
              <a:spcBef>
                <a:spcPts val="0"/>
              </a:spcBef>
              <a:spcAft>
                <a:spcPts val="0"/>
              </a:spcAft>
              <a:buClrTx/>
              <a:buSzTx/>
              <a:buFontTx/>
              <a:buChar char="-"/>
              <a:tabLst/>
              <a:defRPr/>
            </a:pPr>
            <a:r>
              <a:rPr kumimoji="0" lang="fr-FR" altLang="fr-FR" sz="1200" b="0" i="0" u="none" strike="noStrike" kern="1200" cap="none" spc="0" normalizeH="0" baseline="0" noProof="0" dirty="0">
                <a:ln>
                  <a:noFill/>
                </a:ln>
                <a:solidFill>
                  <a:prstClr val="black"/>
                </a:solidFill>
                <a:effectLst/>
                <a:uLnTx/>
                <a:uFillTx/>
                <a:latin typeface="+mn-lt"/>
                <a:ea typeface="+mn-ea"/>
                <a:cs typeface="+mn-cs"/>
                <a:sym typeface="Candara" pitchFamily="34" charset="0"/>
              </a:rPr>
              <a:t>Ill-treated" skin: use of unsuitable, overly aggressive products, dermo-aesthetic procedures, </a:t>
            </a:r>
            <a:r>
              <a:rPr kumimoji="0" lang="fr-FR" altLang="fr-FR" sz="1200" b="0" i="0" u="none" strike="noStrike" kern="1200" cap="none" spc="0" normalizeH="0" baseline="0" noProof="0" dirty="0" err="1">
                <a:ln>
                  <a:noFill/>
                </a:ln>
                <a:solidFill>
                  <a:prstClr val="black"/>
                </a:solidFill>
                <a:effectLst/>
                <a:uLnTx/>
                <a:uFillTx/>
                <a:latin typeface="+mn-lt"/>
                <a:ea typeface="+mn-ea"/>
                <a:cs typeface="+mn-cs"/>
                <a:sym typeface="Candara" pitchFamily="34" charset="0"/>
              </a:rPr>
              <a:t>etc.</a:t>
            </a:r>
          </a:p>
          <a:p>
            <a:pPr marL="170113" marR="0" lvl="0" indent="-170113" algn="l" defTabSz="914400" rtl="0" eaLnBrk="1" fontAlgn="auto" latinLnBrk="0" hangingPunct="1">
              <a:lnSpc>
                <a:spcPct val="100000"/>
              </a:lnSpc>
              <a:spcBef>
                <a:spcPts val="0"/>
              </a:spcBef>
              <a:spcAft>
                <a:spcPts val="0"/>
              </a:spcAft>
              <a:buClrTx/>
              <a:buSzTx/>
              <a:buFontTx/>
              <a:buChar char="-"/>
              <a:tabLst/>
              <a:defRPr/>
            </a:pPr>
            <a:r>
              <a:rPr kumimoji="0" lang="fr-FR" altLang="fr-FR" sz="1200" b="0" i="0" u="none" strike="noStrike" kern="1200" cap="none" spc="0" normalizeH="0" baseline="0" noProof="0" dirty="0">
                <a:ln>
                  <a:noFill/>
                </a:ln>
                <a:solidFill>
                  <a:prstClr val="black"/>
                </a:solidFill>
                <a:effectLst/>
                <a:uLnTx/>
                <a:uFillTx/>
                <a:latin typeface="+mn-lt"/>
                <a:ea typeface="+mn-ea"/>
                <a:cs typeface="+mn-cs"/>
                <a:sym typeface="Candara" pitchFamily="34" charset="0"/>
              </a:rPr>
              <a:t>Dry skin: dry skin is inevitably dehydrated</a:t>
            </a:r>
          </a:p>
          <a:p>
            <a:pPr marL="170113" marR="0" lvl="0" indent="-170113" algn="l" defTabSz="914400" rtl="0" eaLnBrk="1" fontAlgn="auto" latinLnBrk="0" hangingPunct="1">
              <a:lnSpc>
                <a:spcPct val="100000"/>
              </a:lnSpc>
              <a:spcBef>
                <a:spcPts val="0"/>
              </a:spcBef>
              <a:spcAft>
                <a:spcPts val="0"/>
              </a:spcAft>
              <a:buClrTx/>
              <a:buSzTx/>
              <a:buFontTx/>
              <a:buChar char="-"/>
              <a:tabLst/>
              <a:defRPr/>
            </a:pPr>
            <a:r>
              <a:rPr kumimoji="0" lang="fr-FR" altLang="fr-FR" sz="1200" b="0" i="0" u="none" strike="noStrike" kern="1200" cap="none" spc="0" normalizeH="0" baseline="0" noProof="0" dirty="0">
                <a:ln>
                  <a:noFill/>
                </a:ln>
                <a:solidFill>
                  <a:prstClr val="black"/>
                </a:solidFill>
                <a:effectLst/>
                <a:uLnTx/>
                <a:uFillTx/>
                <a:latin typeface="+mn-lt"/>
                <a:ea typeface="+mn-ea"/>
                <a:cs typeface="+mn-cs"/>
                <a:sym typeface="Candara" pitchFamily="34" charset="0"/>
              </a:rPr>
              <a:t>Older skin: because with age, the epidermis thins and the barrier function is less effective. </a:t>
            </a:r>
          </a:p>
          <a:p>
            <a:pPr marL="170113" marR="0" lvl="0" indent="-170113" algn="l" defTabSz="914400" rtl="0" eaLnBrk="1" fontAlgn="auto" latinLnBrk="0" hangingPunct="1">
              <a:lnSpc>
                <a:spcPct val="100000"/>
              </a:lnSpc>
              <a:spcBef>
                <a:spcPts val="0"/>
              </a:spcBef>
              <a:spcAft>
                <a:spcPts val="0"/>
              </a:spcAft>
              <a:buClrTx/>
              <a:buSzTx/>
              <a:buFontTx/>
              <a:buChar char="-"/>
              <a:tabLst/>
              <a:defRPr/>
            </a:pPr>
            <a:r>
              <a:rPr kumimoji="0" lang="fr-FR" altLang="fr-FR" sz="1200" b="0" i="0" u="none" strike="noStrike" kern="1200" cap="none" spc="0" normalizeH="0" baseline="0" noProof="0" dirty="0">
                <a:ln>
                  <a:noFill/>
                </a:ln>
                <a:solidFill>
                  <a:prstClr val="black"/>
                </a:solidFill>
                <a:effectLst/>
                <a:uLnTx/>
                <a:uFillTx/>
                <a:latin typeface="+mn-lt"/>
                <a:ea typeface="+mn-ea"/>
                <a:cs typeface="+mn-cs"/>
                <a:sym typeface="Candara" pitchFamily="34" charset="0"/>
              </a:rPr>
              <a:t>And all skin types, because of daily aggressions such as wind, sun, reflection, heat, pollution, heating, temperature variations and a dry environment, all these factors reduce the skin's natural water reserve.</a:t>
            </a:r>
          </a:p>
          <a:p>
            <a:endParaRPr lang="fr-FR" altLang="fr-FR" baseline="0" dirty="0">
              <a:latin typeface="Optima" pitchFamily="34" charset="0"/>
            </a:endParaRPr>
          </a:p>
          <a:p>
            <a:endParaRPr lang="fr-FR" altLang="fr-FR" baseline="0" dirty="0">
              <a:latin typeface="Opti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dirty="0">
                <a:latin typeface="Optima" pitchFamily="34" charset="0"/>
              </a:rPr>
              <a:t>Moisturisation is essential for the skin to maintain its </a:t>
            </a:r>
            <a:r>
              <a:rPr lang="fr-FR" altLang="fr-FR" baseline="0" dirty="0">
                <a:latin typeface="Optima" pitchFamily="34" charset="0"/>
              </a:rPr>
              <a:t>appearance, </a:t>
            </a:r>
            <a:r>
              <a:rPr lang="fr-FR" altLang="fr-FR" dirty="0">
                <a:latin typeface="Optima" pitchFamily="34" charset="0"/>
              </a:rPr>
              <a:t>suppleness, softness, tone and radiance.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fr-FR" sz="1200" b="0" i="0" u="none" strike="noStrike" kern="1200" cap="none" spc="0" normalizeH="0" baseline="0" noProof="0" dirty="0">
              <a:ln>
                <a:noFill/>
              </a:ln>
              <a:solidFill>
                <a:prstClr val="black"/>
              </a:solidFill>
              <a:effectLst/>
              <a:uLnTx/>
              <a:uFillTx/>
              <a:latin typeface="+mn-lt"/>
              <a:ea typeface="+mn-ea"/>
              <a:cs typeface="+mn-cs"/>
              <a:sym typeface="Candar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1200" b="0" i="0" u="none" strike="noStrike" kern="1200" cap="none" spc="0" normalizeH="0" baseline="0" noProof="0" dirty="0">
                <a:ln>
                  <a:noFill/>
                </a:ln>
                <a:solidFill>
                  <a:prstClr val="black"/>
                </a:solidFill>
                <a:effectLst/>
                <a:uLnTx/>
                <a:uFillTx/>
                <a:latin typeface="+mn-lt"/>
                <a:ea typeface="+mn-ea"/>
                <a:cs typeface="+mn-cs"/>
                <a:sym typeface="Candara" pitchFamily="34" charset="0"/>
              </a:rPr>
              <a:t>That's why moisturising the skin helps to prevent the signs of ageing.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fr-FR" sz="1200" b="0" i="0" u="none" strike="noStrike" kern="1200" cap="none" spc="0" normalizeH="0" baseline="0" noProof="0" dirty="0">
              <a:ln>
                <a:noFill/>
              </a:ln>
              <a:solidFill>
                <a:prstClr val="black"/>
              </a:solidFill>
              <a:effectLst/>
              <a:uLnTx/>
              <a:uFillTx/>
              <a:latin typeface="+mn-lt"/>
              <a:ea typeface="+mn-ea"/>
              <a:cs typeface="+mn-cs"/>
              <a:sym typeface="Candar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1200" b="0" i="0" u="none" strike="noStrike" kern="1200" cap="none" spc="0" normalizeH="0" baseline="0" noProof="0" dirty="0">
                <a:ln>
                  <a:noFill/>
                </a:ln>
                <a:solidFill>
                  <a:prstClr val="black"/>
                </a:solidFill>
                <a:effectLst/>
                <a:uLnTx/>
                <a:uFillTx/>
                <a:latin typeface="+mn-lt"/>
                <a:ea typeface="+mn-ea"/>
                <a:cs typeface="+mn-cs"/>
                <a:sym typeface="Candara" pitchFamily="34" charset="0"/>
              </a:rPr>
              <a:t>Well-moisturised skin lasts longer.</a:t>
            </a:r>
            <a:endParaRPr lang="fr-FR" dirty="0"/>
          </a:p>
        </p:txBody>
      </p:sp>
      <p:sp>
        <p:nvSpPr>
          <p:cNvPr id="4" name="Espace réservé du numéro de diapositive 3"/>
          <p:cNvSpPr>
            <a:spLocks noGrp="1"/>
          </p:cNvSpPr>
          <p:nvPr>
            <p:ph type="sldNum" sz="quarter" idx="10"/>
          </p:nvPr>
        </p:nvSpPr>
        <p:spPr/>
        <p:txBody>
          <a:bodyPr/>
          <a:lstStyle/>
          <a:p>
            <a:fld id="{E5F74F12-BF9F-48CE-B2BB-B298F664BBB3}" type="slidenum">
              <a:rPr lang="fr-FR" smtClean="0"/>
              <a:t>11</a:t>
            </a:fld>
            <a:endParaRPr lang="fr-FR"/>
          </a:p>
        </p:txBody>
      </p:sp>
    </p:spTree>
    <p:extLst>
      <p:ext uri="{BB962C8B-B14F-4D97-AF65-F5344CB8AC3E}">
        <p14:creationId xmlns:p14="http://schemas.microsoft.com/office/powerpoint/2010/main" val="396468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5F74F12-BF9F-48CE-B2BB-B298F664BBB3}" type="slidenum">
              <a:rPr lang="fr-FR" smtClean="0"/>
              <a:t>12</a:t>
            </a:fld>
            <a:endParaRPr lang="fr-FR"/>
          </a:p>
        </p:txBody>
      </p:sp>
    </p:spTree>
    <p:extLst>
      <p:ext uri="{BB962C8B-B14F-4D97-AF65-F5344CB8AC3E}">
        <p14:creationId xmlns:p14="http://schemas.microsoft.com/office/powerpoint/2010/main" val="1635837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indent="-342900" defTabSz="1041400">
              <a:spcBef>
                <a:spcPct val="0"/>
              </a:spcBef>
              <a:buFont typeface="Wingdings" pitchFamily="2" charset="2"/>
              <a:buNone/>
              <a:defRPr/>
            </a:pPr>
            <a:r>
              <a:rPr lang="fr-FR" b="1" dirty="0">
                <a:latin typeface="Optima" pitchFamily="34" charset="0"/>
              </a:rPr>
              <a:t>THE YON-KA ANSWER FOR </a:t>
            </a:r>
            <a:r>
              <a:rPr lang="fr-FR" b="1" baseline="0" dirty="0">
                <a:latin typeface="Optima" pitchFamily="34" charset="0"/>
              </a:rPr>
              <a:t>WELL-MOISTURISED </a:t>
            </a:r>
            <a:r>
              <a:rPr lang="fr-FR" b="1" dirty="0">
                <a:latin typeface="Optima" pitchFamily="34" charset="0"/>
              </a:rPr>
              <a:t>SKIN</a:t>
            </a:r>
            <a:r>
              <a:rPr lang="fr-FR" b="1" baseline="0" dirty="0">
                <a:latin typeface="Optima" pitchFamily="34" charset="0"/>
              </a:rPr>
              <a:t>: </a:t>
            </a:r>
            <a:r>
              <a:rPr lang="fr-FR" b="1" dirty="0">
                <a:latin typeface="Optima" pitchFamily="34" charset="0"/>
              </a:rPr>
              <a:t>A </a:t>
            </a:r>
            <a:r>
              <a:rPr lang="fr-FR" b="1" baseline="0" dirty="0">
                <a:latin typeface="Optima" pitchFamily="34" charset="0"/>
              </a:rPr>
              <a:t>MOISTURISING COMPLEX </a:t>
            </a:r>
            <a:r>
              <a:rPr lang="fr-FR" b="1" dirty="0">
                <a:latin typeface="Optima" pitchFamily="34" charset="0"/>
              </a:rPr>
              <a:t>DEVELOPED FROM OUR </a:t>
            </a:r>
            <a:r>
              <a:rPr lang="fr-FR" b="1" baseline="0" dirty="0">
                <a:latin typeface="Optima" pitchFamily="34" charset="0"/>
              </a:rPr>
              <a:t>OWN </a:t>
            </a:r>
            <a:r>
              <a:rPr lang="fr-FR" b="1" dirty="0">
                <a:latin typeface="Optima" pitchFamily="34" charset="0"/>
              </a:rPr>
              <a:t>RESEARCH. </a:t>
            </a:r>
          </a:p>
          <a:p>
            <a:pPr marL="0" indent="0" defTabSz="1041400">
              <a:spcBef>
                <a:spcPct val="0"/>
              </a:spcBef>
              <a:buFont typeface="Wingdings" pitchFamily="2" charset="2"/>
              <a:buNone/>
              <a:defRPr/>
            </a:pPr>
            <a:endParaRPr lang="fr-FR" b="1" dirty="0">
              <a:latin typeface="Optima" pitchFamily="34" charset="0"/>
            </a:endParaRPr>
          </a:p>
          <a:p>
            <a:pPr marL="0" indent="0" defTabSz="1041400">
              <a:spcBef>
                <a:spcPct val="0"/>
              </a:spcBef>
              <a:buFont typeface="Wingdings" pitchFamily="2" charset="2"/>
              <a:buNone/>
              <a:defRPr/>
            </a:pPr>
            <a:r>
              <a:rPr lang="fr-FR" b="1" baseline="0" dirty="0">
                <a:latin typeface="Optima" pitchFamily="34" charset="0"/>
              </a:rPr>
              <a:t>The hydra n°1 range </a:t>
            </a:r>
            <a:r>
              <a:rPr lang="fr-FR" b="1" dirty="0">
                <a:latin typeface="Optima" pitchFamily="34" charset="0"/>
              </a:rPr>
              <a:t>combines</a:t>
            </a:r>
            <a:r>
              <a:rPr lang="fr-FR" b="1" baseline="0" dirty="0">
                <a:latin typeface="Optima" pitchFamily="34" charset="0"/>
              </a:rPr>
              <a:t> the </a:t>
            </a:r>
            <a:r>
              <a:rPr lang="fr-FR" b="1" dirty="0">
                <a:latin typeface="Optima" pitchFamily="34" charset="0"/>
              </a:rPr>
              <a:t>following ingredients: </a:t>
            </a:r>
          </a:p>
          <a:p>
            <a:pPr marL="0" indent="0" defTabSz="1041400">
              <a:spcBef>
                <a:spcPct val="0"/>
              </a:spcBef>
              <a:buFont typeface="Wingdings" pitchFamily="2" charset="2"/>
              <a:buNone/>
              <a:defRPr/>
            </a:pPr>
            <a:endParaRPr lang="fr-FR" b="1" dirty="0">
              <a:latin typeface="Optima" pitchFamily="34" charset="0"/>
            </a:endParaRPr>
          </a:p>
          <a:p>
            <a:pPr marL="342900" marR="0" lvl="0" indent="-342900" algn="l" defTabSz="1041400" rtl="0" eaLnBrk="1" fontAlgn="auto" latinLnBrk="0" hangingPunct="1">
              <a:lnSpc>
                <a:spcPct val="100000"/>
              </a:lnSpc>
              <a:spcBef>
                <a:spcPct val="0"/>
              </a:spcBef>
              <a:spcAft>
                <a:spcPts val="0"/>
              </a:spcAft>
              <a:buClrTx/>
              <a:buSzTx/>
              <a:buFontTx/>
              <a:buChar char="-"/>
              <a:tabLst/>
              <a:defRPr/>
            </a:pPr>
            <a:r>
              <a:rPr lang="fr-FR" dirty="0" err="1">
                <a:latin typeface="Optima" pitchFamily="34" charset="0"/>
              </a:rPr>
              <a:t>Aloe </a:t>
            </a:r>
            <a:r>
              <a:rPr lang="fr-FR" dirty="0">
                <a:latin typeface="Optima" pitchFamily="34" charset="0"/>
              </a:rPr>
              <a:t>Vera</a:t>
            </a:r>
          </a:p>
          <a:p>
            <a:pPr marL="342900" marR="0" lvl="0" indent="-342900" algn="l" defTabSz="1041400" rtl="0" eaLnBrk="1" fontAlgn="auto" latinLnBrk="0" hangingPunct="1">
              <a:lnSpc>
                <a:spcPct val="100000"/>
              </a:lnSpc>
              <a:spcBef>
                <a:spcPct val="0"/>
              </a:spcBef>
              <a:spcAft>
                <a:spcPts val="0"/>
              </a:spcAft>
              <a:buClrTx/>
              <a:buSzTx/>
              <a:buFontTx/>
              <a:buChar char="-"/>
              <a:tabLst/>
              <a:defRPr/>
            </a:pPr>
            <a:r>
              <a:rPr lang="fr-FR" dirty="0" err="1">
                <a:latin typeface="Optima" pitchFamily="34" charset="0"/>
              </a:rPr>
              <a:t>Imperata cylindrica</a:t>
            </a:r>
            <a:endParaRPr lang="fr-FR" dirty="0">
              <a:latin typeface="Optima" pitchFamily="34" charset="0"/>
            </a:endParaRPr>
          </a:p>
          <a:p>
            <a:pPr marL="342900" marR="0" lvl="0" indent="-342900" algn="l" defTabSz="1041400" rtl="0" eaLnBrk="1" fontAlgn="auto" latinLnBrk="0" hangingPunct="1">
              <a:lnSpc>
                <a:spcPct val="100000"/>
              </a:lnSpc>
              <a:spcBef>
                <a:spcPct val="0"/>
              </a:spcBef>
              <a:spcAft>
                <a:spcPts val="0"/>
              </a:spcAft>
              <a:buClrTx/>
              <a:buSzTx/>
              <a:buFontTx/>
              <a:buChar char="-"/>
              <a:tabLst/>
              <a:defRPr/>
            </a:pPr>
            <a:r>
              <a:rPr lang="fr-FR" dirty="0">
                <a:latin typeface="Optima" pitchFamily="34" charset="0"/>
              </a:rPr>
              <a:t>Olive </a:t>
            </a:r>
            <a:r>
              <a:rPr lang="fr-FR" dirty="0" err="1">
                <a:latin typeface="Optima" pitchFamily="34" charset="0"/>
              </a:rPr>
              <a:t>Phytosqualane</a:t>
            </a:r>
          </a:p>
          <a:p>
            <a:pPr marL="342900" marR="0" lvl="0" indent="-342900" algn="l" defTabSz="1041400" rtl="0" eaLnBrk="1" fontAlgn="auto" latinLnBrk="0" hangingPunct="1">
              <a:lnSpc>
                <a:spcPct val="100000"/>
              </a:lnSpc>
              <a:spcBef>
                <a:spcPct val="0"/>
              </a:spcBef>
              <a:spcAft>
                <a:spcPts val="0"/>
              </a:spcAft>
              <a:buClrTx/>
              <a:buSzTx/>
              <a:buFontTx/>
              <a:buChar char="-"/>
              <a:tabLst/>
              <a:defRPr/>
            </a:pPr>
            <a:r>
              <a:rPr lang="fr-FR" dirty="0">
                <a:latin typeface="Optima" pitchFamily="34" charset="0"/>
              </a:rPr>
              <a:t>Hyaluronic Acid* (of 2 different molecular weights) *Except HYDRA N°1 SERUM which contains only low molecular weight HA and hydra n°1 Masque which </a:t>
            </a:r>
            <a:r>
              <a:rPr lang="fr-FR" baseline="0" dirty="0">
                <a:latin typeface="Optima" pitchFamily="34" charset="0"/>
              </a:rPr>
              <a:t>contains </a:t>
            </a:r>
            <a:r>
              <a:rPr lang="fr-FR" dirty="0">
                <a:latin typeface="Optima" pitchFamily="34" charset="0"/>
              </a:rPr>
              <a:t>no HA. </a:t>
            </a:r>
          </a:p>
          <a:p>
            <a:pPr marL="342900" indent="-342900" defTabSz="1041400">
              <a:spcBef>
                <a:spcPct val="0"/>
              </a:spcBef>
              <a:buFontTx/>
              <a:buChar char="-"/>
              <a:defRPr/>
            </a:pPr>
            <a:r>
              <a:rPr lang="fr-FR" dirty="0">
                <a:latin typeface="Optima" pitchFamily="34" charset="0"/>
              </a:rPr>
              <a:t>And vitamins A, C and E.</a:t>
            </a:r>
          </a:p>
          <a:p>
            <a:pPr marL="342900" indent="-342900" defTabSz="1041400">
              <a:spcBef>
                <a:spcPct val="0"/>
              </a:spcBef>
              <a:buFont typeface="Wingdings" pitchFamily="2" charset="2"/>
              <a:buNone/>
              <a:defRPr/>
            </a:pPr>
            <a:endParaRPr lang="fr-FR" b="1" dirty="0">
              <a:latin typeface="Optima" pitchFamily="34" charset="0"/>
            </a:endParaRPr>
          </a:p>
        </p:txBody>
      </p:sp>
      <p:sp>
        <p:nvSpPr>
          <p:cNvPr id="4" name="Espace réservé du numéro de diapositive 3"/>
          <p:cNvSpPr>
            <a:spLocks noGrp="1"/>
          </p:cNvSpPr>
          <p:nvPr>
            <p:ph type="sldNum" sz="quarter" idx="10"/>
          </p:nvPr>
        </p:nvSpPr>
        <p:spPr/>
        <p:txBody>
          <a:bodyPr/>
          <a:lstStyle/>
          <a:p>
            <a:fld id="{E5F74F12-BF9F-48CE-B2BB-B298F664BBB3}" type="slidenum">
              <a:rPr lang="fr-FR" smtClean="0"/>
              <a:t>13</a:t>
            </a:fld>
            <a:endParaRPr lang="fr-FR"/>
          </a:p>
        </p:txBody>
      </p:sp>
    </p:spTree>
    <p:extLst>
      <p:ext uri="{BB962C8B-B14F-4D97-AF65-F5344CB8AC3E}">
        <p14:creationId xmlns:p14="http://schemas.microsoft.com/office/powerpoint/2010/main" val="34880451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1041400"/>
            <a:r>
              <a:rPr lang="fr-FR" altLang="fr-FR" b="1" dirty="0">
                <a:solidFill>
                  <a:srgbClr val="653C68"/>
                </a:solidFill>
                <a:latin typeface="Optima" pitchFamily="34" charset="0"/>
                <a:cs typeface="Arial" panose="020B0604020202020204" pitchFamily="34" charset="0"/>
              </a:rPr>
              <a:t>And to ensure good hydration, you need to act at all levels of the skin: that's exactly </a:t>
            </a:r>
            <a:r>
              <a:rPr lang="fr-FR" altLang="fr-FR" b="1" baseline="0" dirty="0">
                <a:solidFill>
                  <a:srgbClr val="653C68"/>
                </a:solidFill>
                <a:latin typeface="Optima" pitchFamily="34" charset="0"/>
                <a:cs typeface="Arial" panose="020B0604020202020204" pitchFamily="34" charset="0"/>
              </a:rPr>
              <a:t>what this combination of active ingredients will allow us to do! </a:t>
            </a:r>
            <a:endParaRPr lang="fr-FR" altLang="fr-FR" b="1" dirty="0">
              <a:solidFill>
                <a:srgbClr val="653C68"/>
              </a:solidFill>
              <a:latin typeface="Optima" pitchFamily="34" charset="0"/>
              <a:cs typeface="Arial" panose="020B0604020202020204" pitchFamily="34" charset="0"/>
            </a:endParaRPr>
          </a:p>
          <a:p>
            <a:pPr defTabSz="1041400"/>
            <a:endParaRPr lang="fr-FR" altLang="fr-FR" b="1" dirty="0">
              <a:solidFill>
                <a:srgbClr val="653C68"/>
              </a:solidFill>
              <a:latin typeface="Optima" pitchFamily="34" charset="0"/>
              <a:cs typeface="Arial" panose="020B0604020202020204" pitchFamily="34" charset="0"/>
            </a:endParaRPr>
          </a:p>
          <a:p>
            <a:pPr marL="228600" indent="-228600" defTabSz="1041400">
              <a:buFont typeface="+mj-lt"/>
              <a:buAutoNum type="arabicPeriod"/>
            </a:pPr>
            <a:r>
              <a:rPr lang="fr-FR" altLang="fr-FR" b="1" u="sng" dirty="0">
                <a:solidFill>
                  <a:srgbClr val="653C68"/>
                </a:solidFill>
                <a:latin typeface="Optima" pitchFamily="34" charset="0"/>
                <a:cs typeface="Arial" panose="020B0604020202020204" pitchFamily="34" charset="0"/>
              </a:rPr>
              <a:t>In the stratum corneum</a:t>
            </a:r>
          </a:p>
          <a:p>
            <a:pPr marL="0" indent="0" defTabSz="1041400">
              <a:buFont typeface="+mj-lt"/>
              <a:buNone/>
            </a:pPr>
            <a:endParaRPr lang="fr-FR" altLang="fr-FR" b="1" u="sng" dirty="0">
              <a:solidFill>
                <a:srgbClr val="653C68"/>
              </a:solidFill>
              <a:latin typeface="Optima" pitchFamily="34" charset="0"/>
              <a:cs typeface="Arial" panose="020B0604020202020204" pitchFamily="34" charset="0"/>
            </a:endParaRPr>
          </a:p>
          <a:p>
            <a:pPr marL="0" indent="0" defTabSz="1041400">
              <a:buFontTx/>
              <a:buNone/>
            </a:pPr>
            <a:r>
              <a:rPr lang="fr-FR" altLang="fr-FR" b="0" dirty="0">
                <a:solidFill>
                  <a:srgbClr val="653C68"/>
                </a:solidFill>
                <a:latin typeface="Optima" pitchFamily="34" charset="0"/>
                <a:cs typeface="Arial" panose="020B0604020202020204" pitchFamily="34" charset="0"/>
              </a:rPr>
              <a:t>To </a:t>
            </a:r>
            <a:r>
              <a:rPr lang="fr-FR" altLang="fr-FR" dirty="0">
                <a:solidFill>
                  <a:srgbClr val="000000"/>
                </a:solidFill>
                <a:latin typeface="Optima" pitchFamily="34" charset="0"/>
              </a:rPr>
              <a:t>reinforce the skin's barrier function (hydrolipidic film*) to limit evaporation (PIE*) and thus slow down dehydration.</a:t>
            </a:r>
          </a:p>
          <a:p>
            <a:pPr defTabSz="1041400"/>
            <a:r>
              <a:rPr lang="fr-FR" altLang="fr-FR" b="1" dirty="0">
                <a:solidFill>
                  <a:srgbClr val="653C68"/>
                </a:solidFill>
                <a:latin typeface="Optima" pitchFamily="34" charset="0"/>
                <a:cs typeface="Arial" panose="020B0604020202020204" pitchFamily="34" charset="0"/>
              </a:rPr>
              <a:t>= </a:t>
            </a:r>
            <a:r>
              <a:rPr lang="fr-FR" altLang="fr-FR" dirty="0">
                <a:solidFill>
                  <a:srgbClr val="000000"/>
                </a:solidFill>
                <a:latin typeface="Optima" pitchFamily="34" charset="0"/>
              </a:rPr>
              <a:t>ALOE VERA </a:t>
            </a:r>
            <a:r>
              <a:rPr lang="fr-FR" altLang="fr-FR" baseline="0" dirty="0">
                <a:solidFill>
                  <a:srgbClr val="000000"/>
                </a:solidFill>
                <a:latin typeface="Optima" pitchFamily="34" charset="0"/>
              </a:rPr>
              <a:t>AND OLIVE PHYTOSQUALANE </a:t>
            </a:r>
          </a:p>
          <a:p>
            <a:pPr defTabSz="1041400"/>
            <a:endParaRPr lang="fr-FR" altLang="fr-FR" dirty="0">
              <a:solidFill>
                <a:srgbClr val="000000"/>
              </a:solidFill>
              <a:latin typeface="Optima" pitchFamily="34" charset="0"/>
            </a:endParaRPr>
          </a:p>
          <a:p>
            <a:pPr marL="171450" marR="0" lvl="0" indent="-171450" algn="l" defTabSz="1041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altLang="fr-FR" b="1" dirty="0">
                <a:solidFill>
                  <a:srgbClr val="000000"/>
                </a:solidFill>
                <a:latin typeface="Optima" pitchFamily="34" charset="0"/>
              </a:rPr>
              <a:t>ALOE </a:t>
            </a:r>
            <a:r>
              <a:rPr lang="fr-FR" altLang="fr-FR" b="1" baseline="0" dirty="0">
                <a:solidFill>
                  <a:srgbClr val="000000"/>
                </a:solidFill>
                <a:latin typeface="Optima" pitchFamily="34" charset="0"/>
              </a:rPr>
              <a:t>VERA</a:t>
            </a:r>
            <a:r>
              <a:rPr lang="fr-FR" altLang="zh-TW" b="1" dirty="0">
                <a:latin typeface="Optima" pitchFamily="34" charset="0"/>
                <a:sym typeface="Wingdings" panose="05000000000000000000" pitchFamily="2" charset="2"/>
              </a:rPr>
              <a:t>: FILM-FORMING - MOISTURISING </a:t>
            </a:r>
            <a:r>
              <a:rPr lang="fr-FR" altLang="fr-FR" b="1" baseline="0" dirty="0">
                <a:solidFill>
                  <a:schemeClr val="tx1"/>
                </a:solidFill>
                <a:latin typeface="Optima" pitchFamily="34" charset="0"/>
                <a:sym typeface="Wingdings" panose="05000000000000000000" pitchFamily="2" charset="2"/>
              </a:rPr>
              <a:t>ACTION</a:t>
            </a:r>
            <a:endParaRPr lang="fr-FR" altLang="fr-FR" dirty="0">
              <a:latin typeface="Optima" pitchFamily="34" charset="0"/>
            </a:endParaRPr>
          </a:p>
          <a:p>
            <a:pPr marL="171450" indent="-171450" defTabSz="1041400">
              <a:buFont typeface="Arial" panose="020B0604020202020204" pitchFamily="34" charset="0"/>
              <a:buChar char="•"/>
            </a:pPr>
            <a:endParaRPr lang="fr-FR" altLang="fr-FR" b="1" baseline="0" dirty="0">
              <a:solidFill>
                <a:srgbClr val="000000"/>
              </a:solidFill>
              <a:latin typeface="Optima" pitchFamily="34" charset="0"/>
            </a:endParaRPr>
          </a:p>
          <a:p>
            <a:pPr defTabSz="1041400"/>
            <a:r>
              <a:rPr lang="fr-FR" altLang="zh-TW" baseline="0" dirty="0">
                <a:latin typeface="Optima" pitchFamily="34" charset="0"/>
                <a:sym typeface="Wingdings" panose="05000000000000000000" pitchFamily="2" charset="2"/>
              </a:rPr>
              <a:t>Ancestral moisturising </a:t>
            </a:r>
            <a:r>
              <a:rPr lang="fr-FR" altLang="zh-TW" dirty="0">
                <a:latin typeface="Optima" pitchFamily="34" charset="0"/>
                <a:sym typeface="Wingdings" panose="05000000000000000000" pitchFamily="2" charset="2"/>
              </a:rPr>
              <a:t>active ingredient</a:t>
            </a:r>
            <a:r>
              <a:rPr lang="fr-FR" altLang="zh-TW" baseline="0" dirty="0">
                <a:latin typeface="Optima" pitchFamily="34" charset="0"/>
                <a:sym typeface="Wingdings" panose="05000000000000000000" pitchFamily="2" charset="2"/>
              </a:rPr>
              <a:t>. </a:t>
            </a:r>
          </a:p>
          <a:p>
            <a:pPr defTabSz="1041400"/>
            <a:r>
              <a:rPr lang="fr-FR" altLang="zh-TW" dirty="0">
                <a:latin typeface="Optima" pitchFamily="34" charset="0"/>
                <a:sym typeface="Wingdings" panose="05000000000000000000" pitchFamily="2" charset="2"/>
              </a:rPr>
              <a:t>A botanical miracle, baptized the "plant of immortality" by the Egyptians. </a:t>
            </a:r>
          </a:p>
          <a:p>
            <a:pPr defTabSz="1041400"/>
            <a:r>
              <a:rPr lang="fr-FR" altLang="zh-TW" dirty="0">
                <a:latin typeface="Optima" pitchFamily="34" charset="0"/>
                <a:sym typeface="Wingdings" panose="05000000000000000000" pitchFamily="2" charset="2"/>
              </a:rPr>
              <a:t>It is also known as </a:t>
            </a:r>
            <a:r>
              <a:rPr lang="fr-FR" altLang="fr-FR" dirty="0">
                <a:latin typeface="Optima" pitchFamily="34" charset="0"/>
              </a:rPr>
              <a:t>the "divine plant", the "elixir of youth", the "silent healer" and the "remedy of harmony". </a:t>
            </a:r>
          </a:p>
          <a:p>
            <a:pPr defTabSz="1041400"/>
            <a:endParaRPr lang="fr-FR" altLang="zh-TW" dirty="0">
              <a:latin typeface="Optima" pitchFamily="34" charset="0"/>
              <a:sym typeface="Wingdings" panose="05000000000000000000" pitchFamily="2" charset="2"/>
            </a:endParaRPr>
          </a:p>
          <a:p>
            <a:pPr defTabSz="1041400"/>
            <a:r>
              <a:rPr lang="fr-FR" altLang="zh-TW" dirty="0">
                <a:latin typeface="Optima" pitchFamily="34" charset="0"/>
                <a:sym typeface="Wingdings" panose="05000000000000000000" pitchFamily="2" charset="2"/>
              </a:rPr>
              <a:t>Composed of over 70 nutrients, including minerals, amino acids and vitamins, it has essential and exceptional properties. </a:t>
            </a:r>
          </a:p>
          <a:p>
            <a:pPr defTabSz="1041400"/>
            <a:r>
              <a:rPr lang="fr-FR" altLang="zh-TW" dirty="0">
                <a:latin typeface="Optima" pitchFamily="34" charset="0"/>
                <a:sym typeface="Wingdings" panose="05000000000000000000" pitchFamily="2" charset="2"/>
              </a:rPr>
              <a:t>Because of its genetic structure, </a:t>
            </a:r>
            <a:r>
              <a:rPr lang="fr-FR" altLang="zh-TW" b="1" dirty="0">
                <a:latin typeface="Optima" pitchFamily="34" charset="0"/>
                <a:sym typeface="Wingdings" panose="05000000000000000000" pitchFamily="2" charset="2"/>
              </a:rPr>
              <a:t>it has very interesting characteristics for the skin: skin hydration, healing, cell regeneration, anti-inflammatory. </a:t>
            </a:r>
          </a:p>
          <a:p>
            <a:pPr defTabSz="1041400"/>
            <a:endParaRPr lang="fr-FR" altLang="zh-TW" dirty="0">
              <a:latin typeface="Optima" pitchFamily="34" charset="0"/>
              <a:sym typeface="Wingdings" panose="05000000000000000000" pitchFamily="2" charset="2"/>
            </a:endParaRPr>
          </a:p>
          <a:p>
            <a:pPr marL="171450" indent="-171450" defTabSz="1041400">
              <a:buFont typeface="Arial" panose="020B0604020202020204" pitchFamily="34" charset="0"/>
              <a:buChar char="•"/>
            </a:pPr>
            <a:r>
              <a:rPr lang="fr-FR" altLang="fr-FR" b="1" dirty="0">
                <a:latin typeface="Optima" pitchFamily="34" charset="0"/>
              </a:rPr>
              <a:t>PHYTO OLIVE SQUALANE: </a:t>
            </a:r>
            <a:r>
              <a:rPr lang="fr-FR" altLang="fr-FR" b="1" baseline="0" dirty="0">
                <a:latin typeface="Optima" pitchFamily="34" charset="0"/>
              </a:rPr>
              <a:t>REINFORCES THE HLF</a:t>
            </a:r>
            <a:endParaRPr lang="fr-FR" altLang="fr-FR" b="1" dirty="0">
              <a:latin typeface="Optima" pitchFamily="34" charset="0"/>
            </a:endParaRPr>
          </a:p>
          <a:p>
            <a:pPr defTabSz="1041400"/>
            <a:r>
              <a:rPr lang="fr-FR" altLang="fr-FR" dirty="0" err="1">
                <a:latin typeface="Optima" pitchFamily="34" charset="0"/>
              </a:rPr>
              <a:t>Squalane </a:t>
            </a:r>
            <a:r>
              <a:rPr lang="fr-FR" altLang="fr-FR" dirty="0">
                <a:latin typeface="Optima" pitchFamily="34" charset="0"/>
              </a:rPr>
              <a:t>is one of the main components of human sebum and the hydrolipidic film.</a:t>
            </a:r>
          </a:p>
          <a:p>
            <a:pPr defTabSz="1041400"/>
            <a:r>
              <a:rPr lang="fr-FR" altLang="fr-FR" dirty="0">
                <a:latin typeface="Optima" pitchFamily="34" charset="0"/>
              </a:rPr>
              <a:t>Here extracted from olives</a:t>
            </a:r>
            <a:r>
              <a:rPr lang="fr-FR" altLang="fr-FR" baseline="0" dirty="0">
                <a:latin typeface="Optima" pitchFamily="34" charset="0"/>
              </a:rPr>
              <a:t>. </a:t>
            </a:r>
          </a:p>
          <a:p>
            <a:pPr defTabSz="1041400"/>
            <a:r>
              <a:rPr lang="fr-FR" altLang="fr-FR" dirty="0">
                <a:latin typeface="Optima" pitchFamily="34" charset="0"/>
              </a:rPr>
              <a:t>Spreads easily </a:t>
            </a:r>
            <a:r>
              <a:rPr lang="fr-FR" altLang="fr-FR" baseline="0" dirty="0">
                <a:latin typeface="Optima" pitchFamily="34" charset="0"/>
              </a:rPr>
              <a:t>and </a:t>
            </a:r>
            <a:r>
              <a:rPr lang="fr-FR" altLang="fr-FR" dirty="0">
                <a:latin typeface="Optima" pitchFamily="34" charset="0"/>
              </a:rPr>
              <a:t>penetrates well into the skin.</a:t>
            </a:r>
            <a:endParaRPr lang="fr-FR" altLang="fr-FR" dirty="0">
              <a:solidFill>
                <a:srgbClr val="653C68"/>
              </a:solidFill>
              <a:latin typeface="Optima" pitchFamily="34" charset="0"/>
              <a:cs typeface="Arial" panose="020B0604020202020204" pitchFamily="34" charset="0"/>
            </a:endParaRPr>
          </a:p>
          <a:p>
            <a:pPr defTabSz="1041400"/>
            <a:endParaRPr lang="fr-FR" altLang="fr-FR" dirty="0">
              <a:solidFill>
                <a:srgbClr val="000000"/>
              </a:solidFill>
              <a:latin typeface="Optima" pitchFamily="34" charset="0"/>
            </a:endParaRPr>
          </a:p>
          <a:p>
            <a:pPr defTabSz="1041400"/>
            <a:endParaRPr lang="fr-FR" altLang="fr-FR" dirty="0">
              <a:solidFill>
                <a:srgbClr val="000000"/>
              </a:solidFill>
              <a:latin typeface="Optima" pitchFamily="34" charset="0"/>
            </a:endParaRPr>
          </a:p>
          <a:p>
            <a:pPr marL="228600" indent="-228600" defTabSz="1041400">
              <a:buFont typeface="+mj-lt"/>
              <a:buAutoNum type="arabicPeriod" startAt="2"/>
            </a:pPr>
            <a:r>
              <a:rPr lang="fr-FR" altLang="fr-FR" b="1" u="sng" baseline="0" dirty="0">
                <a:solidFill>
                  <a:srgbClr val="653C68"/>
                </a:solidFill>
                <a:latin typeface="Optima" pitchFamily="34" charset="0"/>
                <a:cs typeface="Arial" panose="020B0604020202020204" pitchFamily="34" charset="0"/>
              </a:rPr>
              <a:t>The </a:t>
            </a:r>
            <a:r>
              <a:rPr lang="fr-FR" altLang="fr-FR" b="1" u="sng" dirty="0">
                <a:solidFill>
                  <a:srgbClr val="653C68"/>
                </a:solidFill>
                <a:latin typeface="Optima" pitchFamily="34" charset="0"/>
                <a:cs typeface="Arial" panose="020B0604020202020204" pitchFamily="34" charset="0"/>
              </a:rPr>
              <a:t>epidermis</a:t>
            </a:r>
          </a:p>
          <a:p>
            <a:pPr marL="0" indent="0" defTabSz="1041400">
              <a:buFont typeface="+mj-lt"/>
              <a:buNone/>
            </a:pPr>
            <a:endParaRPr lang="fr-FR" altLang="fr-FR" b="1" u="sng" dirty="0">
              <a:solidFill>
                <a:srgbClr val="653C68"/>
              </a:solidFill>
              <a:latin typeface="Optima" pitchFamily="34" charset="0"/>
              <a:cs typeface="Arial" panose="020B0604020202020204" pitchFamily="34" charset="0"/>
            </a:endParaRPr>
          </a:p>
          <a:p>
            <a:pPr marL="171450" indent="-171450" defTabSz="1041400">
              <a:buFontTx/>
              <a:buChar char="-"/>
            </a:pPr>
            <a:r>
              <a:rPr lang="fr-FR" altLang="fr-FR" b="0" dirty="0">
                <a:solidFill>
                  <a:srgbClr val="653C68"/>
                </a:solidFill>
                <a:latin typeface="Optima" pitchFamily="34" charset="0"/>
                <a:cs typeface="Arial" panose="020B0604020202020204" pitchFamily="34" charset="0"/>
              </a:rPr>
              <a:t>To </a:t>
            </a:r>
            <a:r>
              <a:rPr lang="fr-FR" altLang="fr-FR" dirty="0">
                <a:solidFill>
                  <a:srgbClr val="000000"/>
                </a:solidFill>
                <a:latin typeface="Optima" pitchFamily="34" charset="0"/>
              </a:rPr>
              <a:t>regulate water transfers to prevent cellular water leakage = </a:t>
            </a:r>
            <a:r>
              <a:rPr lang="fr-FR" altLang="fr-FR" dirty="0" err="1">
                <a:solidFill>
                  <a:srgbClr val="000000"/>
                </a:solidFill>
                <a:latin typeface="Optima" pitchFamily="34" charset="0"/>
              </a:rPr>
              <a:t>Osmoregulating </a:t>
            </a:r>
            <a:r>
              <a:rPr lang="fr-FR" altLang="fr-FR" dirty="0">
                <a:solidFill>
                  <a:srgbClr val="000000"/>
                </a:solidFill>
                <a:latin typeface="Optima" pitchFamily="34" charset="0"/>
              </a:rPr>
              <a:t>active ingredients</a:t>
            </a:r>
          </a:p>
          <a:p>
            <a:pPr marL="0" indent="0" defTabSz="1041400">
              <a:buFontTx/>
              <a:buNone/>
            </a:pPr>
            <a:endParaRPr lang="fr-FR" altLang="fr-FR" dirty="0">
              <a:solidFill>
                <a:srgbClr val="000000"/>
              </a:solidFill>
              <a:latin typeface="Optima" pitchFamily="34" charset="0"/>
            </a:endParaRPr>
          </a:p>
          <a:p>
            <a:pPr marL="171450" marR="0" lvl="0" indent="-171450" algn="l" defTabSz="1041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altLang="fr-FR" b="1" dirty="0">
                <a:solidFill>
                  <a:srgbClr val="000000"/>
                </a:solidFill>
                <a:latin typeface="Optima" pitchFamily="34" charset="0"/>
              </a:rPr>
              <a:t>IMPERATA CYLINDRICA</a:t>
            </a:r>
            <a:r>
              <a:rPr lang="fr-FR" altLang="fr-FR" b="1" baseline="0" dirty="0">
                <a:solidFill>
                  <a:srgbClr val="000000"/>
                </a:solidFill>
                <a:latin typeface="Optima" pitchFamily="34" charset="0"/>
              </a:rPr>
              <a:t>: </a:t>
            </a:r>
            <a:r>
              <a:rPr lang="fr-FR" altLang="fr-FR" sz="1200" b="1" dirty="0">
                <a:latin typeface="Optima" pitchFamily="34" charset="0"/>
                <a:sym typeface="Wingdings" panose="05000000000000000000" pitchFamily="2" charset="2"/>
              </a:rPr>
              <a:t>INTENSE, LONG-LASTING HYDRATION</a:t>
            </a:r>
          </a:p>
          <a:p>
            <a:pPr defTabSz="1041400"/>
            <a:r>
              <a:rPr lang="fr-FR" altLang="zh-TW" baseline="0" dirty="0">
                <a:latin typeface="Optima" pitchFamily="34" charset="0"/>
                <a:sym typeface="Wingdings" panose="05000000000000000000" pitchFamily="2" charset="2"/>
              </a:rPr>
              <a:t>Ancestral </a:t>
            </a:r>
            <a:r>
              <a:rPr lang="fr-FR" altLang="zh-TW" dirty="0">
                <a:latin typeface="Optima" pitchFamily="34" charset="0"/>
                <a:sym typeface="Wingdings" panose="05000000000000000000" pitchFamily="2" charset="2"/>
              </a:rPr>
              <a:t>moisturising active ingredient</a:t>
            </a:r>
            <a:r>
              <a:rPr lang="fr-FR" altLang="zh-TW" baseline="0" dirty="0">
                <a:latin typeface="Optima" pitchFamily="34" charset="0"/>
                <a:sym typeface="Wingdings" panose="05000000000000000000" pitchFamily="2" charset="2"/>
              </a:rPr>
              <a:t>. </a:t>
            </a:r>
          </a:p>
          <a:p>
            <a:pPr marL="0" marR="0" lvl="0" indent="0" algn="l" defTabSz="1041400" rtl="0" eaLnBrk="0" fontAlgn="base" latinLnBrk="0" hangingPunct="0">
              <a:lnSpc>
                <a:spcPct val="100000"/>
              </a:lnSpc>
              <a:spcBef>
                <a:spcPct val="30000"/>
              </a:spcBef>
              <a:spcAft>
                <a:spcPct val="0"/>
              </a:spcAft>
              <a:buClrTx/>
              <a:buSzTx/>
              <a:buFontTx/>
              <a:buNone/>
              <a:tabLst/>
              <a:defRPr/>
            </a:pPr>
            <a:r>
              <a:rPr lang="fr-FR" altLang="zh-TW" dirty="0">
                <a:latin typeface="Optima" pitchFamily="34" charset="0"/>
                <a:sym typeface="Wingdings" panose="05000000000000000000" pitchFamily="2" charset="2"/>
              </a:rPr>
              <a:t>Subtropical plant native to Asia and Australia. </a:t>
            </a:r>
          </a:p>
          <a:p>
            <a:pPr marL="0" marR="0" lvl="0" indent="0" algn="l" defTabSz="1041400" rtl="0" eaLnBrk="0" fontAlgn="base" latinLnBrk="0" hangingPunct="0">
              <a:lnSpc>
                <a:spcPct val="100000"/>
              </a:lnSpc>
              <a:spcBef>
                <a:spcPct val="30000"/>
              </a:spcBef>
              <a:spcAft>
                <a:spcPct val="0"/>
              </a:spcAft>
              <a:buClrTx/>
              <a:buSzTx/>
              <a:buFontTx/>
              <a:buNone/>
              <a:tabLst/>
              <a:defRPr/>
            </a:pPr>
            <a:r>
              <a:rPr lang="fr-FR" altLang="fr-FR" dirty="0">
                <a:latin typeface="Optima" pitchFamily="34" charset="0"/>
              </a:rPr>
              <a:t>This grass, also known as </a:t>
            </a:r>
            <a:r>
              <a:rPr lang="fr-FR" altLang="fr-FR" dirty="0" err="1">
                <a:latin typeface="Optima" pitchFamily="34" charset="0"/>
              </a:rPr>
              <a:t>Saccharum cylindricum</a:t>
            </a:r>
            <a:r>
              <a:rPr lang="fr-FR" altLang="fr-FR" dirty="0">
                <a:latin typeface="Optima" pitchFamily="34" charset="0"/>
              </a:rPr>
              <a:t>, belongs to the common </a:t>
            </a:r>
            <a:r>
              <a:rPr lang="fr-FR" altLang="fr-FR" dirty="0" err="1">
                <a:latin typeface="Optima" pitchFamily="34" charset="0"/>
              </a:rPr>
              <a:t>saccharum </a:t>
            </a:r>
            <a:r>
              <a:rPr lang="fr-FR" altLang="fr-FR" dirty="0">
                <a:latin typeface="Optima" pitchFamily="34" charset="0"/>
              </a:rPr>
              <a:t>(</a:t>
            </a:r>
            <a:r>
              <a:rPr lang="fr-FR" altLang="fr-FR" dirty="0" err="1">
                <a:latin typeface="Optima" pitchFamily="34" charset="0"/>
              </a:rPr>
              <a:t>sugar </a:t>
            </a:r>
            <a:r>
              <a:rPr lang="fr-FR" altLang="fr-FR" dirty="0">
                <a:latin typeface="Optima" pitchFamily="34" charset="0"/>
              </a:rPr>
              <a:t>cane) family. </a:t>
            </a:r>
          </a:p>
          <a:p>
            <a:pPr defTabSz="1041400"/>
            <a:r>
              <a:rPr lang="fr-FR" altLang="fr-FR" dirty="0">
                <a:latin typeface="Optima" pitchFamily="34" charset="0"/>
              </a:rPr>
              <a:t>It grows in sandy, saline areas by the sea or in flooded, desert areas of the Australian desert, where it manages to survive. Its roots contain starch, sugar and are rich in potassium.</a:t>
            </a:r>
            <a:endParaRPr lang="fr-FR" altLang="fr-FR" b="1" dirty="0">
              <a:latin typeface="Optima" pitchFamily="34" charset="0"/>
            </a:endParaRPr>
          </a:p>
          <a:p>
            <a:pPr defTabSz="1041400"/>
            <a:r>
              <a:rPr lang="fr-FR" altLang="fr-FR" b="1" dirty="0">
                <a:latin typeface="Optima" pitchFamily="34" charset="0"/>
              </a:rPr>
              <a:t>This plant has the ability to trap water in the cells and maintain this capital. *</a:t>
            </a:r>
          </a:p>
          <a:p>
            <a:pPr marL="0" indent="0" defTabSz="1041400">
              <a:buFont typeface="Arial" panose="020B0604020202020204" pitchFamily="34" charset="0"/>
              <a:buNone/>
            </a:pPr>
            <a:endParaRPr lang="fr-FR" altLang="fr-FR" b="1" dirty="0">
              <a:latin typeface="Optima" pitchFamily="34" charset="0"/>
            </a:endParaRPr>
          </a:p>
          <a:p>
            <a:pPr marL="0" indent="0" defTabSz="1041400">
              <a:buFontTx/>
              <a:buNone/>
            </a:pPr>
            <a:endParaRPr lang="fr-FR" altLang="fr-FR" dirty="0">
              <a:solidFill>
                <a:srgbClr val="000000"/>
              </a:solidFill>
              <a:latin typeface="Optima" pitchFamily="34" charset="0"/>
            </a:endParaRPr>
          </a:p>
          <a:p>
            <a:pPr defTabSz="1041400">
              <a:buFontTx/>
              <a:buChar char="-"/>
            </a:pPr>
            <a:r>
              <a:rPr lang="fr-FR" altLang="fr-FR" dirty="0">
                <a:solidFill>
                  <a:srgbClr val="000000"/>
                </a:solidFill>
                <a:latin typeface="Optima" pitchFamily="34" charset="0"/>
              </a:rPr>
              <a:t> To maintain water in the skin = Substances that capture water (= hygroscopic* actives)</a:t>
            </a:r>
          </a:p>
          <a:p>
            <a:pPr defTabSz="1041400">
              <a:buFontTx/>
              <a:buNone/>
            </a:pPr>
            <a:r>
              <a:rPr lang="fr-FR" altLang="fr-FR" b="1" baseline="0" dirty="0">
                <a:solidFill>
                  <a:srgbClr val="000000"/>
                </a:solidFill>
                <a:latin typeface="Optima" pitchFamily="34" charset="0"/>
              </a:rPr>
              <a:t>HIGH MOLECULAR WEIGHT HYALURONIC </a:t>
            </a:r>
            <a:r>
              <a:rPr lang="fr-FR" altLang="fr-FR" b="1" dirty="0">
                <a:solidFill>
                  <a:srgbClr val="000000"/>
                </a:solidFill>
                <a:latin typeface="Optima" pitchFamily="34" charset="0"/>
              </a:rPr>
              <a:t>ACID </a:t>
            </a:r>
            <a:r>
              <a:rPr lang="fr-FR" altLang="fr-FR" b="1" baseline="0" dirty="0">
                <a:solidFill>
                  <a:srgbClr val="000000"/>
                </a:solidFill>
                <a:latin typeface="Optima" pitchFamily="34" charset="0"/>
              </a:rPr>
              <a:t>and/or PCA </a:t>
            </a:r>
          </a:p>
          <a:p>
            <a:pPr defTabSz="1041400">
              <a:buFontTx/>
              <a:buNone/>
            </a:pPr>
            <a:endParaRPr lang="fr-FR" altLang="fr-FR" b="1" baseline="0" dirty="0">
              <a:solidFill>
                <a:srgbClr val="000000"/>
              </a:solidFill>
              <a:latin typeface="Optima" pitchFamily="34" charset="0"/>
            </a:endParaRPr>
          </a:p>
          <a:p>
            <a:pPr marL="171450" indent="-171450" defTabSz="1041400">
              <a:lnSpc>
                <a:spcPct val="150000"/>
              </a:lnSpc>
              <a:buFont typeface="Arial" panose="020B0604020202020204" pitchFamily="34" charset="0"/>
              <a:buChar char="•"/>
            </a:pPr>
            <a:r>
              <a:rPr lang="fr-FR" altLang="zh-TW" b="1" dirty="0">
                <a:latin typeface="Optima" pitchFamily="34" charset="0"/>
                <a:sym typeface="Wingdings" panose="05000000000000000000" pitchFamily="2" charset="2"/>
              </a:rPr>
              <a:t>HYALURONIC ACID </a:t>
            </a:r>
          </a:p>
          <a:p>
            <a:pPr marL="0" indent="0" defTabSz="1041400">
              <a:lnSpc>
                <a:spcPct val="150000"/>
              </a:lnSpc>
              <a:buFont typeface="Arial" panose="020B0604020202020204" pitchFamily="34" charset="0"/>
              <a:buNone/>
            </a:pPr>
            <a:r>
              <a:rPr lang="fr-FR" altLang="zh-TW" dirty="0">
                <a:latin typeface="Optima" pitchFamily="34" charset="0"/>
                <a:sym typeface="Wingdings" panose="05000000000000000000" pitchFamily="2" charset="2"/>
              </a:rPr>
              <a:t>Active ingredient </a:t>
            </a:r>
            <a:r>
              <a:rPr lang="fr-FR" altLang="zh-TW" baseline="0" dirty="0">
                <a:latin typeface="Optima" pitchFamily="34" charset="0"/>
                <a:sym typeface="Wingdings" panose="05000000000000000000" pitchFamily="2" charset="2"/>
              </a:rPr>
              <a:t>produced by </a:t>
            </a:r>
            <a:r>
              <a:rPr lang="fr-FR" altLang="fr-FR" dirty="0">
                <a:latin typeface="Optima" pitchFamily="34" charset="0"/>
              </a:rPr>
              <a:t>biosynthesis from plant substrates</a:t>
            </a:r>
            <a:endParaRPr lang="fr-FR" altLang="zh-TW" dirty="0">
              <a:latin typeface="Optima" pitchFamily="34" charset="0"/>
              <a:sym typeface="Wingdings" panose="05000000000000000000" pitchFamily="2" charset="2"/>
            </a:endParaRPr>
          </a:p>
          <a:p>
            <a:pPr defTabSz="1041400">
              <a:lnSpc>
                <a:spcPct val="150000"/>
              </a:lnSpc>
              <a:buFont typeface="Wingdings" panose="05000000000000000000" pitchFamily="2" charset="2"/>
              <a:buNone/>
            </a:pPr>
            <a:r>
              <a:rPr lang="fr-FR" altLang="zh-TW" dirty="0">
                <a:latin typeface="Optima" pitchFamily="34" charset="0"/>
                <a:sym typeface="Wingdings" panose="05000000000000000000" pitchFamily="2" charset="2"/>
              </a:rPr>
              <a:t>Natural constituent of the skin: GAG (</a:t>
            </a:r>
            <a:r>
              <a:rPr lang="fr-FR" altLang="zh-TW" dirty="0" err="1">
                <a:latin typeface="Optima" pitchFamily="34" charset="0"/>
                <a:sym typeface="Wingdings" panose="05000000000000000000" pitchFamily="2" charset="2"/>
              </a:rPr>
              <a:t>glycoaminoglycan</a:t>
            </a:r>
            <a:r>
              <a:rPr lang="fr-FR" altLang="zh-TW" dirty="0">
                <a:latin typeface="Optima" pitchFamily="34" charset="0"/>
                <a:sym typeface="Wingdings" panose="05000000000000000000" pitchFamily="2" charset="2"/>
              </a:rPr>
              <a:t>) the most abundant in the skin</a:t>
            </a:r>
          </a:p>
          <a:p>
            <a:pPr defTabSz="1041400">
              <a:lnSpc>
                <a:spcPct val="150000"/>
              </a:lnSpc>
              <a:buFont typeface="Wingdings" panose="05000000000000000000" pitchFamily="2" charset="2"/>
              <a:buNone/>
            </a:pPr>
            <a:r>
              <a:rPr lang="fr-FR" altLang="zh-TW" dirty="0">
                <a:latin typeface="Optima" pitchFamily="34" charset="0"/>
                <a:sym typeface="Wingdings" panose="05000000000000000000" pitchFamily="2" charset="2"/>
              </a:rPr>
              <a:t>Hydration superstar molecule: it can retain more than 1000 times its weight in water. </a:t>
            </a:r>
          </a:p>
          <a:p>
            <a:pPr defTabSz="1041400">
              <a:lnSpc>
                <a:spcPct val="150000"/>
              </a:lnSpc>
              <a:buFont typeface="Wingdings" panose="05000000000000000000" pitchFamily="2" charset="2"/>
              <a:buNone/>
            </a:pPr>
            <a:r>
              <a:rPr lang="fr-FR" altLang="zh-TW" dirty="0">
                <a:latin typeface="Optima" pitchFamily="34" charset="0"/>
                <a:sym typeface="Wingdings" panose="05000000000000000000" pitchFamily="2" charset="2"/>
              </a:rPr>
              <a:t>Recognised for stimulating cell renewal in the skin, which becomes denser (=anti-ageing action).</a:t>
            </a:r>
          </a:p>
          <a:p>
            <a:pPr defTabSz="1041400">
              <a:lnSpc>
                <a:spcPct val="150000"/>
              </a:lnSpc>
            </a:pPr>
            <a:r>
              <a:rPr lang="fr-FR" altLang="zh-TW" dirty="0">
                <a:latin typeface="Optima" pitchFamily="34" charset="0"/>
                <a:sym typeface="Wingdings" panose="05000000000000000000" pitchFamily="2" charset="2"/>
              </a:rPr>
              <a:t> </a:t>
            </a:r>
            <a:r>
              <a:rPr lang="fr-FR" altLang="zh-TW" b="1" dirty="0">
                <a:latin typeface="Optima" pitchFamily="34" charset="0"/>
                <a:sym typeface="Wingdings" panose="05000000000000000000" pitchFamily="2" charset="2"/>
              </a:rPr>
              <a:t>Skin is naturally plumper, fuller and wrinkle-free</a:t>
            </a:r>
            <a:r>
              <a:rPr lang="fr-FR" altLang="zh-TW" dirty="0">
                <a:latin typeface="Optima" pitchFamily="34" charset="0"/>
                <a:sym typeface="Wingdings" panose="05000000000000000000" pitchFamily="2" charset="2"/>
              </a:rPr>
              <a:t>.</a:t>
            </a:r>
          </a:p>
          <a:p>
            <a:pPr defTabSz="1041400">
              <a:buFontTx/>
              <a:buNone/>
            </a:pPr>
            <a:endParaRPr lang="fr-FR" altLang="fr-FR" b="1" dirty="0">
              <a:solidFill>
                <a:srgbClr val="000000"/>
              </a:solidFill>
              <a:latin typeface="Optima" pitchFamily="34" charset="0"/>
            </a:endParaRPr>
          </a:p>
          <a:p>
            <a:pPr defTabSz="1041400"/>
            <a:r>
              <a:rPr lang="fr-FR" altLang="zh-TW" b="1" dirty="0">
                <a:latin typeface="Optima" pitchFamily="34" charset="0"/>
                <a:sym typeface="Wingdings" panose="05000000000000000000" pitchFamily="2" charset="2"/>
              </a:rPr>
              <a:t>High molecular weight = surface action </a:t>
            </a:r>
          </a:p>
          <a:p>
            <a:pPr defTabSz="1041400"/>
            <a:r>
              <a:rPr lang="fr-FR" altLang="zh-TW" dirty="0">
                <a:latin typeface="Optima" pitchFamily="34" charset="0"/>
                <a:sym typeface="Wingdings" panose="05000000000000000000" pitchFamily="2" charset="2"/>
              </a:rPr>
              <a:t>forms a moisturising and protective film capable of maintaining moisture levels and slowing evaporation without being occlusive or greasy + immediate smoothing and plumping effect</a:t>
            </a:r>
            <a:endParaRPr lang="fr-FR" altLang="fr-FR" dirty="0">
              <a:solidFill>
                <a:srgbClr val="000000"/>
              </a:solidFill>
              <a:latin typeface="Optima" pitchFamily="34" charset="0"/>
            </a:endParaRPr>
          </a:p>
          <a:p>
            <a:pPr defTabSz="1041400">
              <a:buFontTx/>
              <a:buNone/>
            </a:pPr>
            <a:endParaRPr lang="fr-FR" altLang="fr-FR" dirty="0">
              <a:solidFill>
                <a:srgbClr val="000000"/>
              </a:solidFill>
              <a:latin typeface="Optima" pitchFamily="34" charset="0"/>
            </a:endParaRPr>
          </a:p>
          <a:p>
            <a:pPr marL="228600" indent="-228600" defTabSz="1041400">
              <a:buAutoNum type="arabicPeriod" startAt="3"/>
            </a:pPr>
            <a:r>
              <a:rPr lang="fr-FR" altLang="fr-FR" b="1" u="sng" dirty="0">
                <a:solidFill>
                  <a:srgbClr val="653C68"/>
                </a:solidFill>
                <a:latin typeface="Optima" pitchFamily="34" charset="0"/>
                <a:cs typeface="Arial" panose="020B0604020202020204" pitchFamily="34" charset="0"/>
              </a:rPr>
              <a:t>In the dermis </a:t>
            </a:r>
          </a:p>
          <a:p>
            <a:pPr marL="0" indent="0" defTabSz="1041400">
              <a:buNone/>
            </a:pPr>
            <a:endParaRPr lang="fr-FR" altLang="fr-FR" b="1" u="sng" dirty="0">
              <a:solidFill>
                <a:srgbClr val="653C68"/>
              </a:solidFill>
              <a:latin typeface="Optima" pitchFamily="34" charset="0"/>
              <a:cs typeface="Arial" panose="020B0604020202020204" pitchFamily="34" charset="0"/>
            </a:endParaRPr>
          </a:p>
          <a:p>
            <a:pPr marL="171450" indent="-171450" defTabSz="1041400">
              <a:buFontTx/>
              <a:buChar char="-"/>
            </a:pPr>
            <a:r>
              <a:rPr lang="fr-FR" altLang="fr-FR" dirty="0">
                <a:solidFill>
                  <a:srgbClr val="000000"/>
                </a:solidFill>
                <a:latin typeface="Optima" pitchFamily="34" charset="0"/>
              </a:rPr>
              <a:t>Replenish water reserves (regenerate </a:t>
            </a:r>
            <a:r>
              <a:rPr lang="fr-FR" altLang="fr-FR" dirty="0" err="1">
                <a:solidFill>
                  <a:srgbClr val="000000"/>
                </a:solidFill>
                <a:latin typeface="Optima" pitchFamily="34" charset="0"/>
              </a:rPr>
              <a:t>GAGs*</a:t>
            </a:r>
            <a:r>
              <a:rPr lang="fr-FR" altLang="fr-FR" dirty="0">
                <a:solidFill>
                  <a:srgbClr val="000000"/>
                </a:solidFill>
                <a:latin typeface="Optima" pitchFamily="34" charset="0"/>
              </a:rPr>
              <a:t>) = Dermal </a:t>
            </a:r>
            <a:r>
              <a:rPr lang="fr-FR" altLang="fr-FR" dirty="0" err="1">
                <a:solidFill>
                  <a:srgbClr val="000000"/>
                </a:solidFill>
                <a:latin typeface="Optima" pitchFamily="34" charset="0"/>
              </a:rPr>
              <a:t>restorers</a:t>
            </a:r>
          </a:p>
          <a:p>
            <a:pPr marL="0" indent="0" defTabSz="1041400">
              <a:buFontTx/>
              <a:buNone/>
            </a:pPr>
            <a:endParaRPr lang="fr-FR" altLang="fr-FR" dirty="0">
              <a:solidFill>
                <a:srgbClr val="000000"/>
              </a:solidFill>
              <a:latin typeface="Optima" pitchFamily="34" charset="0"/>
            </a:endParaRPr>
          </a:p>
          <a:p>
            <a:pPr marL="171450" indent="-171450" defTabSz="1041400">
              <a:buFont typeface="Arial" panose="020B0604020202020204" pitchFamily="34" charset="0"/>
              <a:buChar char="•"/>
            </a:pPr>
            <a:r>
              <a:rPr lang="fr-FR" altLang="fr-FR" b="1" baseline="0" dirty="0">
                <a:solidFill>
                  <a:srgbClr val="000000"/>
                </a:solidFill>
                <a:latin typeface="Optima" pitchFamily="34" charset="0"/>
              </a:rPr>
              <a:t>LOW MOLECULAR WEIGHT </a:t>
            </a:r>
            <a:r>
              <a:rPr lang="fr-FR" altLang="fr-FR" b="1" dirty="0">
                <a:solidFill>
                  <a:srgbClr val="000000"/>
                </a:solidFill>
                <a:latin typeface="Optima" pitchFamily="34" charset="0"/>
              </a:rPr>
              <a:t>HYALURONIC ACID </a:t>
            </a:r>
          </a:p>
          <a:p>
            <a:pPr defTabSz="1041400"/>
            <a:r>
              <a:rPr lang="fr-FR" altLang="zh-TW" dirty="0">
                <a:latin typeface="Optima" pitchFamily="34" charset="0"/>
                <a:sym typeface="Wingdings" panose="05000000000000000000" pitchFamily="2" charset="2"/>
              </a:rPr>
              <a:t>For in-depth action: renewal of skin cells, hydration + plumps up the skin. </a:t>
            </a:r>
            <a:endParaRPr lang="fr-FR" altLang="zh-TW" b="1" dirty="0">
              <a:latin typeface="Optima" pitchFamily="34" charset="0"/>
              <a:sym typeface="Wingdings" panose="05000000000000000000" pitchFamily="2" charset="2"/>
            </a:endParaRPr>
          </a:p>
          <a:p>
            <a:pPr marL="0" indent="0" defTabSz="1041400">
              <a:buFontTx/>
              <a:buNone/>
            </a:pPr>
            <a:endParaRPr lang="fr-FR" altLang="fr-FR" dirty="0">
              <a:solidFill>
                <a:srgbClr val="000000"/>
              </a:solidFill>
              <a:latin typeface="Optima" pitchFamily="34" charset="0"/>
            </a:endParaRPr>
          </a:p>
          <a:p>
            <a:pPr defTabSz="1041400">
              <a:buFontTx/>
              <a:buChar char="-"/>
            </a:pPr>
            <a:r>
              <a:rPr lang="fr-FR" altLang="fr-FR" dirty="0">
                <a:solidFill>
                  <a:srgbClr val="000000"/>
                </a:solidFill>
                <a:latin typeface="Optima" pitchFamily="34" charset="0"/>
              </a:rPr>
              <a:t> Keep the molecules that bind water in the skin intact (=protect the </a:t>
            </a:r>
            <a:r>
              <a:rPr lang="fr-FR" altLang="fr-FR" dirty="0" err="1">
                <a:solidFill>
                  <a:srgbClr val="000000"/>
                </a:solidFill>
                <a:latin typeface="Optima" pitchFamily="34" charset="0"/>
              </a:rPr>
              <a:t>GAGs</a:t>
            </a:r>
            <a:r>
              <a:rPr lang="fr-FR" altLang="fr-FR" dirty="0">
                <a:solidFill>
                  <a:srgbClr val="000000"/>
                </a:solidFill>
                <a:latin typeface="Optima" pitchFamily="34" charset="0"/>
              </a:rPr>
              <a:t>) = </a:t>
            </a:r>
            <a:r>
              <a:rPr lang="fr-FR" altLang="fr-FR" dirty="0" err="1">
                <a:solidFill>
                  <a:srgbClr val="000000"/>
                </a:solidFill>
                <a:latin typeface="Optima" pitchFamily="34" charset="0"/>
              </a:rPr>
              <a:t>Anti-oxidants</a:t>
            </a:r>
            <a:endParaRPr lang="fr-FR" altLang="fr-FR" dirty="0">
              <a:solidFill>
                <a:srgbClr val="000000"/>
              </a:solidFill>
              <a:latin typeface="Optima" pitchFamily="34" charset="0"/>
            </a:endParaRPr>
          </a:p>
          <a:p>
            <a:pPr marL="171450" indent="-171450" defTabSz="1041400">
              <a:buFont typeface="Arial" panose="020B0604020202020204" pitchFamily="34" charset="0"/>
              <a:buChar char="•"/>
            </a:pPr>
            <a:r>
              <a:rPr lang="fr-FR" altLang="fr-FR" b="1" dirty="0">
                <a:solidFill>
                  <a:srgbClr val="000000"/>
                </a:solidFill>
                <a:latin typeface="Optima" pitchFamily="34" charset="0"/>
              </a:rPr>
              <a:t>VITAMINS </a:t>
            </a:r>
            <a:r>
              <a:rPr lang="fr-FR" altLang="fr-FR" b="1" baseline="0" dirty="0">
                <a:solidFill>
                  <a:srgbClr val="000000"/>
                </a:solidFill>
                <a:latin typeface="Optima" pitchFamily="34" charset="0"/>
              </a:rPr>
              <a:t>A (</a:t>
            </a:r>
            <a:r>
              <a:rPr lang="fr-FR" altLang="fr-FR" b="1" baseline="0" dirty="0" err="1">
                <a:solidFill>
                  <a:srgbClr val="000000"/>
                </a:solidFill>
                <a:latin typeface="Optima" pitchFamily="34" charset="0"/>
              </a:rPr>
              <a:t>regenerating</a:t>
            </a:r>
            <a:r>
              <a:rPr lang="fr-FR" altLang="fr-FR" b="1" baseline="0" dirty="0">
                <a:solidFill>
                  <a:srgbClr val="000000"/>
                </a:solidFill>
                <a:latin typeface="Optima" pitchFamily="34" charset="0"/>
              </a:rPr>
              <a:t>) C, E (</a:t>
            </a:r>
            <a:r>
              <a:rPr lang="fr-FR" altLang="fr-FR" b="1" baseline="0" dirty="0" err="1">
                <a:solidFill>
                  <a:srgbClr val="000000"/>
                </a:solidFill>
                <a:latin typeface="Optima" pitchFamily="34" charset="0"/>
              </a:rPr>
              <a:t>antioxidants</a:t>
            </a:r>
            <a:r>
              <a:rPr lang="fr-FR" altLang="fr-FR" b="1" baseline="0" dirty="0">
                <a:solidFill>
                  <a:srgbClr val="000000"/>
                </a:solidFill>
                <a:latin typeface="Optima" pitchFamily="34" charset="0"/>
              </a:rPr>
              <a:t>)</a:t>
            </a:r>
            <a:endParaRPr lang="fr-FR" altLang="fr-FR" b="1" dirty="0">
              <a:solidFill>
                <a:srgbClr val="000000"/>
              </a:solidFill>
              <a:latin typeface="Optima" pitchFamily="34" charset="0"/>
            </a:endParaRPr>
          </a:p>
          <a:p>
            <a:pPr defTabSz="1041400"/>
            <a:r>
              <a:rPr lang="fr-FR" altLang="fr-FR" b="1" dirty="0">
                <a:solidFill>
                  <a:srgbClr val="653C68"/>
                </a:solidFill>
                <a:latin typeface="Optima" pitchFamily="34" charset="0"/>
                <a:cs typeface="Arial" panose="020B0604020202020204" pitchFamily="34" charset="0"/>
              </a:rPr>
              <a:t>_________________________________</a:t>
            </a:r>
          </a:p>
          <a:p>
            <a:pPr defTabSz="1041400"/>
            <a:endParaRPr lang="fr-FR" altLang="fr-FR" b="1" dirty="0">
              <a:latin typeface="Optima" pitchFamily="34" charset="0"/>
              <a:cs typeface="Arial" panose="020B0604020202020204" pitchFamily="34" charset="0"/>
            </a:endParaRPr>
          </a:p>
          <a:p>
            <a:pPr algn="just" defTabSz="1041400"/>
            <a:r>
              <a:rPr lang="fr-FR" altLang="fr-FR" b="1" dirty="0">
                <a:latin typeface="Optima" pitchFamily="34" charset="0"/>
                <a:cs typeface="Arial" panose="020B0604020202020204" pitchFamily="34" charset="0"/>
              </a:rPr>
              <a:t>Hydrolipidic film = </a:t>
            </a:r>
            <a:r>
              <a:rPr lang="fr-FR" altLang="fr-FR" dirty="0">
                <a:latin typeface="Optima" pitchFamily="34" charset="0"/>
              </a:rPr>
              <a:t>This is a natural emulsion of water and lipids that covers the surface of the skin. Indispensable for keeping the skin supple, the main function of the hydrolipidic film is to retain water on the skin's surface and prevent dehydration.</a:t>
            </a:r>
          </a:p>
          <a:p>
            <a:pPr algn="just" defTabSz="1041400"/>
            <a:r>
              <a:rPr lang="fr-FR" altLang="fr-FR" b="1" dirty="0">
                <a:latin typeface="Optima" pitchFamily="34" charset="0"/>
                <a:cs typeface="Arial" panose="020B0604020202020204" pitchFamily="34" charset="0"/>
              </a:rPr>
              <a:t>IWL </a:t>
            </a:r>
            <a:r>
              <a:rPr lang="fr-FR" altLang="fr-FR" dirty="0">
                <a:latin typeface="Optima" pitchFamily="34" charset="0"/>
                <a:cs typeface="Arial" panose="020B0604020202020204" pitchFamily="34" charset="0"/>
              </a:rPr>
              <a:t>= Insensible Water Loss = water evaporation</a:t>
            </a:r>
          </a:p>
          <a:p>
            <a:pPr algn="just" defTabSz="1041400"/>
            <a:r>
              <a:rPr lang="fr-FR" altLang="fr-FR" b="1" dirty="0">
                <a:latin typeface="Optima" pitchFamily="34" charset="0"/>
                <a:cs typeface="Arial" panose="020B0604020202020204" pitchFamily="34" charset="0"/>
              </a:rPr>
              <a:t>Hygroscopic </a:t>
            </a:r>
            <a:r>
              <a:rPr lang="fr-FR" altLang="fr-FR" dirty="0">
                <a:latin typeface="Optima" pitchFamily="34" charset="0"/>
                <a:cs typeface="Arial" panose="020B0604020202020204" pitchFamily="34" charset="0"/>
              </a:rPr>
              <a:t>= that captures water</a:t>
            </a:r>
          </a:p>
          <a:p>
            <a:pPr algn="just" defTabSz="1041400" eaLnBrk="1" hangingPunct="1"/>
            <a:r>
              <a:rPr lang="fr-FR" altLang="fr-FR" b="1" dirty="0" err="1">
                <a:latin typeface="Optima" pitchFamily="34" charset="0"/>
              </a:rPr>
              <a:t>GAGs </a:t>
            </a:r>
            <a:r>
              <a:rPr lang="fr-FR" altLang="fr-FR" dirty="0">
                <a:latin typeface="Optima" pitchFamily="34" charset="0"/>
              </a:rPr>
              <a:t>= </a:t>
            </a:r>
            <a:r>
              <a:rPr lang="fr-FR" altLang="fr-FR" dirty="0" err="1">
                <a:latin typeface="Optima" pitchFamily="34" charset="0"/>
              </a:rPr>
              <a:t>glycoaminoglycans</a:t>
            </a:r>
            <a:r>
              <a:rPr lang="fr-FR" altLang="fr-FR" dirty="0">
                <a:latin typeface="Optima" pitchFamily="34" charset="0"/>
              </a:rPr>
              <a:t>, molecules that capture and store water</a:t>
            </a:r>
          </a:p>
          <a:p>
            <a:pPr algn="just" defTabSz="1041400"/>
            <a:r>
              <a:rPr lang="fr-FR" altLang="fr-FR" b="1" dirty="0">
                <a:latin typeface="Optima" pitchFamily="34" charset="0"/>
              </a:rPr>
              <a:t>NMF </a:t>
            </a:r>
            <a:r>
              <a:rPr lang="fr-FR" altLang="fr-FR" dirty="0">
                <a:latin typeface="Optima" pitchFamily="34" charset="0"/>
              </a:rPr>
              <a:t>= Natural </a:t>
            </a:r>
            <a:r>
              <a:rPr lang="fr-FR" altLang="fr-FR" dirty="0" err="1">
                <a:latin typeface="Optima" pitchFamily="34" charset="0"/>
              </a:rPr>
              <a:t>Moisturizing </a:t>
            </a:r>
            <a:r>
              <a:rPr lang="fr-FR" altLang="fr-FR" dirty="0">
                <a:latin typeface="Optima" pitchFamily="34" charset="0"/>
              </a:rPr>
              <a:t>Factor</a:t>
            </a:r>
          </a:p>
          <a:p>
            <a:pPr algn="just" defTabSz="1041400"/>
            <a:r>
              <a:rPr lang="fr-FR" altLang="fr-FR" dirty="0">
                <a:latin typeface="Optima" pitchFamily="34" charset="0"/>
              </a:rPr>
              <a:t>The </a:t>
            </a:r>
            <a:r>
              <a:rPr lang="fr-FR" altLang="fr-FR" b="1" dirty="0">
                <a:latin typeface="Optima" pitchFamily="34" charset="0"/>
              </a:rPr>
              <a:t>stratum corneum </a:t>
            </a:r>
            <a:r>
              <a:rPr lang="fr-FR" altLang="fr-FR" dirty="0">
                <a:latin typeface="Optima" pitchFamily="34" charset="0"/>
              </a:rPr>
              <a:t>is the most superficial layer of the epidermis, essentially made up of cells called </a:t>
            </a:r>
            <a:r>
              <a:rPr lang="fr-FR" altLang="fr-FR" dirty="0" err="1">
                <a:latin typeface="Optima" pitchFamily="34" charset="0"/>
              </a:rPr>
              <a:t>corneocytes</a:t>
            </a:r>
            <a:r>
              <a:rPr lang="fr-FR" altLang="fr-FR" dirty="0">
                <a:latin typeface="Optima" pitchFamily="34" charset="0"/>
              </a:rPr>
              <a:t>, bound together by epidermal lipids. In the deepest layers, the </a:t>
            </a:r>
            <a:r>
              <a:rPr lang="fr-FR" altLang="fr-FR" dirty="0" err="1">
                <a:latin typeface="Optima" pitchFamily="34" charset="0"/>
              </a:rPr>
              <a:t>corneocytes </a:t>
            </a:r>
            <a:r>
              <a:rPr lang="fr-FR" altLang="fr-FR" dirty="0">
                <a:latin typeface="Optima" pitchFamily="34" charset="0"/>
              </a:rPr>
              <a:t>contain a protein matrix, </a:t>
            </a:r>
            <a:r>
              <a:rPr lang="fr-FR" altLang="fr-FR" dirty="0" err="1">
                <a:latin typeface="Optima" pitchFamily="34" charset="0"/>
              </a:rPr>
              <a:t>filagrin</a:t>
            </a:r>
            <a:r>
              <a:rPr lang="fr-FR" altLang="fr-FR" dirty="0">
                <a:latin typeface="Optima" pitchFamily="34" charset="0"/>
              </a:rPr>
              <a:t>, which captures and binds water intimately. In the event of low ambient humidity, this protein can break down and release water (as well as low molecular weight, hygroscopic and water-soluble substances), some of which will form what is known as </a:t>
            </a:r>
            <a:r>
              <a:rPr lang="fr-FR" altLang="fr-FR" b="1" dirty="0">
                <a:latin typeface="Optima" pitchFamily="34" charset="0"/>
              </a:rPr>
              <a:t>NMF - </a:t>
            </a:r>
            <a:r>
              <a:rPr lang="fr-FR" altLang="fr-FR" b="1" dirty="0" err="1">
                <a:latin typeface="Optima" pitchFamily="34" charset="0"/>
              </a:rPr>
              <a:t>Natural Moisturising </a:t>
            </a:r>
            <a:r>
              <a:rPr lang="fr-FR" altLang="fr-FR" b="1" dirty="0">
                <a:latin typeface="Optima" pitchFamily="34" charset="0"/>
              </a:rPr>
              <a:t>Factor</a:t>
            </a:r>
            <a:r>
              <a:rPr lang="fr-FR" altLang="fr-FR" dirty="0">
                <a:latin typeface="Optima" pitchFamily="34" charset="0"/>
              </a:rPr>
              <a:t>. </a:t>
            </a:r>
          </a:p>
          <a:p>
            <a:pPr algn="just" defTabSz="1041400"/>
            <a:endParaRPr lang="fr-FR" altLang="fr-FR" dirty="0">
              <a:latin typeface="Optima" pitchFamily="34" charset="0"/>
            </a:endParaRPr>
          </a:p>
          <a:p>
            <a:endParaRPr lang="fr-FR" dirty="0"/>
          </a:p>
        </p:txBody>
      </p:sp>
      <p:sp>
        <p:nvSpPr>
          <p:cNvPr id="4" name="Espace réservé du numéro de diapositive 3"/>
          <p:cNvSpPr>
            <a:spLocks noGrp="1"/>
          </p:cNvSpPr>
          <p:nvPr>
            <p:ph type="sldNum" sz="quarter" idx="10"/>
          </p:nvPr>
        </p:nvSpPr>
        <p:spPr/>
        <p:txBody>
          <a:bodyPr/>
          <a:lstStyle/>
          <a:p>
            <a:fld id="{E5F74F12-BF9F-48CE-B2BB-B298F664BBB3}" type="slidenum">
              <a:rPr lang="fr-FR" smtClean="0"/>
              <a:t>14</a:t>
            </a:fld>
            <a:endParaRPr lang="fr-FR"/>
          </a:p>
        </p:txBody>
      </p:sp>
    </p:spTree>
    <p:extLst>
      <p:ext uri="{BB962C8B-B14F-4D97-AF65-F5344CB8AC3E}">
        <p14:creationId xmlns:p14="http://schemas.microsoft.com/office/powerpoint/2010/main" val="3587270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defTabSz="1041400">
              <a:lnSpc>
                <a:spcPct val="150000"/>
              </a:lnSpc>
              <a:buFont typeface="Arial" panose="020B0604020202020204" pitchFamily="34" charset="0"/>
              <a:buChar char="•"/>
            </a:pPr>
            <a:r>
              <a:rPr lang="fr-FR" altLang="zh-TW" b="1" dirty="0">
                <a:latin typeface="Optima" pitchFamily="34" charset="0"/>
                <a:sym typeface="Wingdings" panose="05000000000000000000" pitchFamily="2" charset="2"/>
              </a:rPr>
              <a:t>HYALURONIC ACID </a:t>
            </a:r>
          </a:p>
          <a:p>
            <a:pPr marL="171450" indent="-171450" defTabSz="1041400">
              <a:lnSpc>
                <a:spcPct val="150000"/>
              </a:lnSpc>
              <a:buFont typeface="Arial" panose="020B0604020202020204" pitchFamily="34" charset="0"/>
              <a:buChar char="•"/>
            </a:pPr>
            <a:endParaRPr lang="fr-FR" altLang="zh-TW" b="1" dirty="0">
              <a:latin typeface="Optima" pitchFamily="34" charset="0"/>
              <a:sym typeface="Wingdings" panose="05000000000000000000" pitchFamily="2" charset="2"/>
            </a:endParaRPr>
          </a:p>
          <a:p>
            <a:pPr marL="0" indent="0" defTabSz="1041400">
              <a:lnSpc>
                <a:spcPct val="150000"/>
              </a:lnSpc>
              <a:buFont typeface="Arial" panose="020B0604020202020204" pitchFamily="34" charset="0"/>
              <a:buNone/>
            </a:pPr>
            <a:r>
              <a:rPr lang="fr-FR" altLang="zh-TW" dirty="0">
                <a:latin typeface="Optima" pitchFamily="34" charset="0"/>
                <a:sym typeface="Wingdings" panose="05000000000000000000" pitchFamily="2" charset="2"/>
              </a:rPr>
              <a:t>Active ingredient </a:t>
            </a:r>
            <a:r>
              <a:rPr lang="fr-FR" altLang="zh-TW" baseline="0" dirty="0">
                <a:latin typeface="Optima" pitchFamily="34" charset="0"/>
                <a:sym typeface="Wingdings" panose="05000000000000000000" pitchFamily="2" charset="2"/>
              </a:rPr>
              <a:t>produced by </a:t>
            </a:r>
            <a:r>
              <a:rPr lang="fr-FR" altLang="fr-FR" dirty="0">
                <a:latin typeface="Optima" pitchFamily="34" charset="0"/>
              </a:rPr>
              <a:t>biosynthesis from plant substrates</a:t>
            </a:r>
            <a:endParaRPr lang="fr-FR" altLang="zh-TW" dirty="0">
              <a:latin typeface="Optima" pitchFamily="34" charset="0"/>
              <a:sym typeface="Wingdings" panose="05000000000000000000" pitchFamily="2" charset="2"/>
            </a:endParaRPr>
          </a:p>
          <a:p>
            <a:pPr defTabSz="1041400">
              <a:lnSpc>
                <a:spcPct val="150000"/>
              </a:lnSpc>
              <a:buFont typeface="Wingdings" panose="05000000000000000000" pitchFamily="2" charset="2"/>
              <a:buNone/>
            </a:pPr>
            <a:r>
              <a:rPr lang="fr-FR" altLang="zh-TW" dirty="0">
                <a:latin typeface="Optima" pitchFamily="34" charset="0"/>
                <a:sym typeface="Wingdings" panose="05000000000000000000" pitchFamily="2" charset="2"/>
              </a:rPr>
              <a:t>Natural constituent of the skin: GAG (</a:t>
            </a:r>
            <a:r>
              <a:rPr lang="fr-FR" altLang="zh-TW" dirty="0" err="1">
                <a:latin typeface="Optima" pitchFamily="34" charset="0"/>
                <a:sym typeface="Wingdings" panose="05000000000000000000" pitchFamily="2" charset="2"/>
              </a:rPr>
              <a:t>glycoaminoglycan</a:t>
            </a:r>
            <a:r>
              <a:rPr lang="fr-FR" altLang="zh-TW" dirty="0">
                <a:latin typeface="Optima" pitchFamily="34" charset="0"/>
                <a:sym typeface="Wingdings" panose="05000000000000000000" pitchFamily="2" charset="2"/>
              </a:rPr>
              <a:t>) the most abundant in the skin</a:t>
            </a:r>
          </a:p>
          <a:p>
            <a:pPr defTabSz="1041400">
              <a:lnSpc>
                <a:spcPct val="150000"/>
              </a:lnSpc>
              <a:buFont typeface="Wingdings" panose="05000000000000000000" pitchFamily="2" charset="2"/>
              <a:buNone/>
            </a:pPr>
            <a:r>
              <a:rPr lang="fr-FR" altLang="zh-TW" dirty="0">
                <a:latin typeface="Optima" pitchFamily="34" charset="0"/>
                <a:sym typeface="Wingdings" panose="05000000000000000000" pitchFamily="2" charset="2"/>
              </a:rPr>
              <a:t>Hydration superstar molecule: it can retain more than 1000 times its weight in water. </a:t>
            </a:r>
          </a:p>
          <a:p>
            <a:pPr defTabSz="1041400">
              <a:lnSpc>
                <a:spcPct val="150000"/>
              </a:lnSpc>
              <a:buFont typeface="Wingdings" panose="05000000000000000000" pitchFamily="2" charset="2"/>
              <a:buNone/>
            </a:pPr>
            <a:r>
              <a:rPr lang="fr-FR" altLang="zh-TW" dirty="0">
                <a:latin typeface="Optima" pitchFamily="34" charset="0"/>
                <a:sym typeface="Wingdings" panose="05000000000000000000" pitchFamily="2" charset="2"/>
              </a:rPr>
              <a:t>Recognised for stimulating cell renewal in the skin, which becomes denser (=anti-ageing action).</a:t>
            </a:r>
          </a:p>
          <a:p>
            <a:pPr defTabSz="1041400">
              <a:lnSpc>
                <a:spcPct val="150000"/>
              </a:lnSpc>
            </a:pPr>
            <a:r>
              <a:rPr lang="fr-FR" altLang="zh-TW" dirty="0">
                <a:latin typeface="Optima" pitchFamily="34" charset="0"/>
                <a:sym typeface="Wingdings" panose="05000000000000000000" pitchFamily="2" charset="2"/>
              </a:rPr>
              <a:t> </a:t>
            </a:r>
            <a:r>
              <a:rPr lang="fr-FR" altLang="zh-TW" b="1" dirty="0">
                <a:latin typeface="Optima" pitchFamily="34" charset="0"/>
                <a:sym typeface="Wingdings" panose="05000000000000000000" pitchFamily="2" charset="2"/>
              </a:rPr>
              <a:t>Skin is naturally plumper, fuller and wrinkle-free</a:t>
            </a:r>
            <a:r>
              <a:rPr lang="fr-FR" altLang="zh-TW" dirty="0">
                <a:latin typeface="Optima" pitchFamily="34" charset="0"/>
                <a:sym typeface="Wingdings" panose="05000000000000000000" pitchFamily="2" charset="2"/>
              </a:rPr>
              <a:t>.</a:t>
            </a:r>
          </a:p>
          <a:p>
            <a:pPr defTabSz="1041400">
              <a:buFontTx/>
              <a:buNone/>
            </a:pPr>
            <a:endParaRPr lang="fr-FR" altLang="fr-FR" b="1" dirty="0">
              <a:solidFill>
                <a:srgbClr val="000000"/>
              </a:solidFill>
              <a:latin typeface="Optima" pitchFamily="34" charset="0"/>
            </a:endParaRPr>
          </a:p>
          <a:p>
            <a:pPr defTabSz="1041400"/>
            <a:r>
              <a:rPr lang="fr-FR" altLang="zh-TW" b="1" dirty="0">
                <a:latin typeface="Optima" pitchFamily="34" charset="0"/>
                <a:sym typeface="Wingdings" panose="05000000000000000000" pitchFamily="2" charset="2"/>
              </a:rPr>
              <a:t>High molecular weight = surface action </a:t>
            </a:r>
          </a:p>
          <a:p>
            <a:pPr defTabSz="1041400"/>
            <a:r>
              <a:rPr lang="fr-FR" altLang="zh-TW" dirty="0">
                <a:latin typeface="Optima" pitchFamily="34" charset="0"/>
                <a:sym typeface="Wingdings" panose="05000000000000000000" pitchFamily="2" charset="2"/>
              </a:rPr>
              <a:t>forms a moisturising and protective film capable of maintaining moisture levels and slowing evaporation without being occlusive or greasy + immediate smoothing and plumping effect</a:t>
            </a:r>
          </a:p>
          <a:p>
            <a:pPr defTabSz="1041400"/>
            <a:endParaRPr lang="fr-FR" altLang="zh-TW" dirty="0">
              <a:latin typeface="Optima" pitchFamily="34" charset="0"/>
              <a:sym typeface="Wingdings" panose="05000000000000000000" pitchFamily="2" charset="2"/>
            </a:endParaRPr>
          </a:p>
          <a:p>
            <a:pPr marL="0" indent="0" defTabSz="1041400">
              <a:buFont typeface="Arial" panose="020B0604020202020204" pitchFamily="34" charset="0"/>
              <a:buNone/>
            </a:pPr>
            <a:r>
              <a:rPr lang="fr-FR" altLang="fr-FR" b="1" baseline="0" dirty="0">
                <a:solidFill>
                  <a:srgbClr val="000000"/>
                </a:solidFill>
                <a:latin typeface="Optima" pitchFamily="34" charset="0"/>
              </a:rPr>
              <a:t>Low </a:t>
            </a:r>
            <a:r>
              <a:rPr lang="fr-FR" altLang="fr-FR" b="1" baseline="0" dirty="0" err="1">
                <a:solidFill>
                  <a:srgbClr val="000000"/>
                </a:solidFill>
                <a:latin typeface="Optima" pitchFamily="34" charset="0"/>
              </a:rPr>
              <a:t>molecular</a:t>
            </a:r>
            <a:r>
              <a:rPr lang="fr-FR" altLang="fr-FR" b="1" baseline="0" dirty="0">
                <a:solidFill>
                  <a:srgbClr val="000000"/>
                </a:solidFill>
                <a:latin typeface="Optima" pitchFamily="34" charset="0"/>
              </a:rPr>
              <a:t> </a:t>
            </a:r>
            <a:r>
              <a:rPr lang="fr-FR" altLang="fr-FR" b="1" baseline="0" dirty="0" err="1">
                <a:solidFill>
                  <a:srgbClr val="000000"/>
                </a:solidFill>
                <a:latin typeface="Optima" pitchFamily="34" charset="0"/>
              </a:rPr>
              <a:t>weight</a:t>
            </a:r>
            <a:r>
              <a:rPr lang="fr-FR" altLang="fr-FR" b="1" baseline="0" dirty="0">
                <a:solidFill>
                  <a:srgbClr val="000000"/>
                </a:solidFill>
                <a:latin typeface="Optima" pitchFamily="34" charset="0"/>
              </a:rPr>
              <a:t> = </a:t>
            </a:r>
            <a:r>
              <a:rPr lang="fr-FR" altLang="zh-TW" b="1" dirty="0">
                <a:latin typeface="Optima" pitchFamily="34" charset="0"/>
                <a:sym typeface="Wingdings" panose="05000000000000000000" pitchFamily="2" charset="2"/>
              </a:rPr>
              <a:t>For in-</a:t>
            </a:r>
            <a:r>
              <a:rPr lang="fr-FR" altLang="zh-TW" b="1" dirty="0" err="1">
                <a:latin typeface="Optima" pitchFamily="34" charset="0"/>
                <a:sym typeface="Wingdings" panose="05000000000000000000" pitchFamily="2" charset="2"/>
              </a:rPr>
              <a:t>depth</a:t>
            </a:r>
            <a:r>
              <a:rPr lang="fr-FR" altLang="zh-TW" b="1" dirty="0">
                <a:latin typeface="Optima" pitchFamily="34" charset="0"/>
                <a:sym typeface="Wingdings" panose="05000000000000000000" pitchFamily="2" charset="2"/>
              </a:rPr>
              <a:t> action </a:t>
            </a:r>
          </a:p>
          <a:p>
            <a:pPr marL="0" indent="0" defTabSz="1041400">
              <a:buFont typeface="Arial" panose="020B0604020202020204" pitchFamily="34" charset="0"/>
              <a:buNone/>
            </a:pPr>
            <a:r>
              <a:rPr lang="fr-FR" altLang="zh-TW" dirty="0" err="1">
                <a:latin typeface="Optima" pitchFamily="34" charset="0"/>
                <a:sym typeface="Wingdings" panose="05000000000000000000" pitchFamily="2" charset="2"/>
              </a:rPr>
              <a:t>Renews</a:t>
            </a:r>
            <a:r>
              <a:rPr lang="fr-FR" altLang="zh-TW" dirty="0">
                <a:latin typeface="Optima" pitchFamily="34" charset="0"/>
                <a:sym typeface="Wingdings" panose="05000000000000000000" pitchFamily="2" charset="2"/>
              </a:rPr>
              <a:t> skin </a:t>
            </a:r>
            <a:r>
              <a:rPr lang="fr-FR" altLang="zh-TW" dirty="0" err="1">
                <a:latin typeface="Optima" pitchFamily="34" charset="0"/>
                <a:sym typeface="Wingdings" panose="05000000000000000000" pitchFamily="2" charset="2"/>
              </a:rPr>
              <a:t>cells</a:t>
            </a:r>
            <a:r>
              <a:rPr lang="fr-FR" altLang="zh-TW" dirty="0">
                <a:latin typeface="Optima" pitchFamily="34" charset="0"/>
                <a:sym typeface="Wingdings" panose="05000000000000000000" pitchFamily="2" charset="2"/>
              </a:rPr>
              <a:t>, </a:t>
            </a:r>
            <a:r>
              <a:rPr lang="fr-FR" altLang="zh-TW" dirty="0" err="1">
                <a:latin typeface="Optima" pitchFamily="34" charset="0"/>
                <a:sym typeface="Wingdings" panose="05000000000000000000" pitchFamily="2" charset="2"/>
              </a:rPr>
              <a:t>moisturises</a:t>
            </a:r>
            <a:r>
              <a:rPr lang="fr-FR" altLang="zh-TW" dirty="0">
                <a:latin typeface="Optima" pitchFamily="34" charset="0"/>
                <a:sym typeface="Wingdings" panose="05000000000000000000" pitchFamily="2" charset="2"/>
              </a:rPr>
              <a:t> + </a:t>
            </a:r>
            <a:r>
              <a:rPr lang="fr-FR" altLang="zh-TW" dirty="0" err="1">
                <a:latin typeface="Optima" pitchFamily="34" charset="0"/>
                <a:sym typeface="Wingdings" panose="05000000000000000000" pitchFamily="2" charset="2"/>
              </a:rPr>
              <a:t>plumps</a:t>
            </a:r>
            <a:r>
              <a:rPr lang="fr-FR" altLang="zh-TW" dirty="0">
                <a:latin typeface="Optima" pitchFamily="34" charset="0"/>
                <a:sym typeface="Wingdings" panose="05000000000000000000" pitchFamily="2" charset="2"/>
              </a:rPr>
              <a:t> up the skin. </a:t>
            </a:r>
          </a:p>
          <a:p>
            <a:pPr defTabSz="1041400"/>
            <a:endParaRPr lang="fr-FR" altLang="zh-TW" dirty="0">
              <a:latin typeface="Optima" pitchFamily="34" charset="0"/>
              <a:sym typeface="Wingdings" panose="05000000000000000000" pitchFamily="2" charset="2"/>
            </a:endParaRPr>
          </a:p>
          <a:p>
            <a:pPr defTabSz="1041400"/>
            <a:r>
              <a:rPr lang="fr-FR" altLang="fr-FR" sz="1200" b="1" u="sng" dirty="0">
                <a:latin typeface="Optima" pitchFamily="34" charset="0"/>
              </a:rPr>
              <a:t>MOLECULAR WEIGHT </a:t>
            </a:r>
            <a:r>
              <a:rPr lang="fr-FR" altLang="fr-FR" sz="1200" i="1" u="sng" dirty="0">
                <a:latin typeface="Optima" pitchFamily="34" charset="0"/>
              </a:rPr>
              <a:t>(extract from Plurielles.fr - Molecular weight in our creams, kézako? )</a:t>
            </a:r>
          </a:p>
          <a:p>
            <a:pPr defTabSz="1041400"/>
            <a:r>
              <a:rPr lang="fr-FR" altLang="fr-FR" sz="1200" b="1" i="1" dirty="0">
                <a:latin typeface="Optima" pitchFamily="34" charset="0"/>
              </a:rPr>
              <a:t>A bit of science....</a:t>
            </a:r>
            <a:br>
              <a:rPr lang="fr-FR" altLang="fr-FR" sz="1200" i="1" dirty="0">
                <a:latin typeface="Optima" pitchFamily="34" charset="0"/>
              </a:rPr>
            </a:br>
            <a:r>
              <a:rPr lang="fr-FR" altLang="fr-FR" sz="1200" i="1" dirty="0">
                <a:latin typeface="Optima" pitchFamily="34" charset="0"/>
              </a:rPr>
              <a:t>In cosmetic product formulas, there are many active ingredients developed in laboratories that can vary in size, including 'polymers'. A </a:t>
            </a:r>
            <a:r>
              <a:rPr lang="fr-FR" altLang="fr-FR" sz="1200" i="1" dirty="0" err="1">
                <a:latin typeface="Optima" pitchFamily="34" charset="0"/>
              </a:rPr>
              <a:t>polymer </a:t>
            </a:r>
            <a:r>
              <a:rPr lang="fr-FR" altLang="fr-FR" sz="1200" i="1" dirty="0">
                <a:latin typeface="Optima" pitchFamily="34" charset="0"/>
              </a:rPr>
              <a:t>is an ingredient made up of identical sub-units, like a chain of several links. The molecular weight indicates the length of the chain, which is the sum total of the weight of each link. </a:t>
            </a:r>
          </a:p>
          <a:p>
            <a:pPr defTabSz="1041400"/>
            <a:r>
              <a:rPr lang="fr-FR" altLang="fr-FR" sz="1200" i="1" dirty="0">
                <a:latin typeface="Optima" pitchFamily="34" charset="0"/>
              </a:rPr>
              <a:t>So the more links there are, the longer the chain and the greater its weight, indicating its size: heavy molecules are therefore large molecules. </a:t>
            </a:r>
          </a:p>
          <a:p>
            <a:pPr defTabSz="1041400"/>
            <a:r>
              <a:rPr lang="fr-FR" altLang="fr-FR" sz="1200" b="1" i="1" dirty="0">
                <a:latin typeface="Optima" pitchFamily="34" charset="0"/>
              </a:rPr>
              <a:t>What's the difference?</a:t>
            </a:r>
            <a:br>
              <a:rPr lang="fr-FR" altLang="fr-FR" sz="1200" i="1" dirty="0">
                <a:latin typeface="Optima" pitchFamily="34" charset="0"/>
              </a:rPr>
            </a:br>
            <a:r>
              <a:rPr lang="fr-FR" altLang="fr-FR" sz="1200" i="1" dirty="0">
                <a:latin typeface="Optima" pitchFamily="34" charset="0"/>
              </a:rPr>
              <a:t>The molecules in skincare products sit on the skin waiting to be absorbed by the epidermis. But they don't penetrate in the same way, depending on their size! The larger ones remain on the surface of the epidermis, the medium-sized ones pass through the skin barrier and the smaller ones act deep down. </a:t>
            </a:r>
            <a:br>
              <a:rPr lang="fr-FR" altLang="fr-FR" sz="1200" i="1" dirty="0">
                <a:latin typeface="Optima" pitchFamily="34" charset="0"/>
              </a:rPr>
            </a:br>
            <a:r>
              <a:rPr lang="fr-FR" altLang="fr-FR" sz="1200" b="1" i="1" dirty="0">
                <a:latin typeface="Optima" pitchFamily="34" charset="0"/>
              </a:rPr>
              <a:t>Benefits and effects</a:t>
            </a:r>
            <a:br>
              <a:rPr lang="fr-FR" altLang="fr-FR" sz="1200" i="1" dirty="0">
                <a:latin typeface="Optima" pitchFamily="34" charset="0"/>
              </a:rPr>
            </a:br>
            <a:r>
              <a:rPr lang="fr-FR" altLang="fr-FR" sz="1200" i="1" dirty="0">
                <a:latin typeface="Optima" pitchFamily="34" charset="0"/>
              </a:rPr>
              <a:t>By combining an active ingredient of different molecular weights in a single formula, it is possible to exploit all its abilities, at different levels in the skin, and to accumulate its effects. This is the advantage of a skincare product containing a molecule in two sizes: it acts at several levels, on the surface and deep down. </a:t>
            </a:r>
          </a:p>
          <a:p>
            <a:pPr defTabSz="1041400"/>
            <a:r>
              <a:rPr lang="fr-FR" altLang="fr-FR" sz="1200" b="1" i="1" dirty="0">
                <a:latin typeface="Optima" pitchFamily="34" charset="0"/>
              </a:rPr>
              <a:t>Example of hyaluronic acid</a:t>
            </a:r>
            <a:br>
              <a:rPr lang="fr-FR" altLang="fr-FR" sz="1200" i="1" dirty="0">
                <a:latin typeface="Optima" pitchFamily="34" charset="0"/>
              </a:rPr>
            </a:br>
            <a:r>
              <a:rPr lang="fr-FR" altLang="fr-FR" sz="1200" i="1" dirty="0">
                <a:latin typeface="Optima" pitchFamily="34" charset="0"/>
              </a:rPr>
              <a:t>Its molecules swell with water like sponges. The use of low- and high-molecular-weight hyaluronic acid enables the skin's surface to be smoothed and plumped up immediately, reducing micro-relief and fine lines, while low-molecular-weight hyaluronic acid penetrates much further into the skin, restoring maximum hydration and plumping it up from the inside.</a:t>
            </a:r>
            <a:endParaRPr lang="fr-FR" altLang="zh-TW" dirty="0">
              <a:latin typeface="Optima" pitchFamily="34" charset="0"/>
              <a:sym typeface="Wingdings" panose="05000000000000000000" pitchFamily="2" charset="2"/>
            </a:endParaRP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E5F74F12-BF9F-48CE-B2BB-B298F664BBB3}" type="slidenum">
              <a:rPr lang="fr-FR" smtClean="0"/>
              <a:t>15</a:t>
            </a:fld>
            <a:endParaRPr lang="fr-FR"/>
          </a:p>
        </p:txBody>
      </p:sp>
    </p:spTree>
    <p:extLst>
      <p:ext uri="{BB962C8B-B14F-4D97-AF65-F5344CB8AC3E}">
        <p14:creationId xmlns:p14="http://schemas.microsoft.com/office/powerpoint/2010/main" val="1970627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1098550"/>
            <a:r>
              <a:rPr lang="fr-FR" altLang="fr-FR" dirty="0">
                <a:latin typeface="Optima" pitchFamily="34" charset="0"/>
              </a:rPr>
              <a:t>HYDRA N°1 </a:t>
            </a:r>
            <a:r>
              <a:rPr lang="fr-FR" altLang="fr-FR" baseline="0" dirty="0">
                <a:latin typeface="Optima" pitchFamily="34" charset="0"/>
              </a:rPr>
              <a:t>offers a range of products for </a:t>
            </a:r>
            <a:r>
              <a:rPr lang="fr-FR" altLang="fr-FR" b="1" dirty="0">
                <a:latin typeface="Optima" pitchFamily="34" charset="0"/>
              </a:rPr>
              <a:t>intense </a:t>
            </a:r>
            <a:r>
              <a:rPr lang="fr-FR" altLang="fr-FR" dirty="0">
                <a:latin typeface="Optima" pitchFamily="34" charset="0"/>
              </a:rPr>
              <a:t>hydration, precisely formulated to restore and maintain an </a:t>
            </a:r>
            <a:r>
              <a:rPr lang="fr-FR" altLang="fr-FR" b="1" dirty="0">
                <a:latin typeface="Optima" pitchFamily="34" charset="0"/>
              </a:rPr>
              <a:t>immediate, powerful and long-lasting level of hydration at all levels of the skin</a:t>
            </a:r>
            <a:r>
              <a:rPr lang="fr-FR" altLang="fr-FR" dirty="0">
                <a:latin typeface="Optima" pitchFamily="34" charset="0"/>
              </a:rPr>
              <a:t>, thereby combating the signs of ageing.</a:t>
            </a:r>
          </a:p>
          <a:p>
            <a:pPr defTabSz="1098550"/>
            <a:endParaRPr lang="fr-FR" altLang="fr-FR" dirty="0">
              <a:latin typeface="Optima" pitchFamily="34" charset="0"/>
            </a:endParaRPr>
          </a:p>
          <a:p>
            <a:pPr marL="0" marR="0" lvl="0" indent="0" algn="l" defTabSz="1098550" rtl="0" eaLnBrk="1" fontAlgn="auto" latinLnBrk="0" hangingPunct="1">
              <a:lnSpc>
                <a:spcPct val="100000"/>
              </a:lnSpc>
              <a:spcBef>
                <a:spcPts val="0"/>
              </a:spcBef>
              <a:spcAft>
                <a:spcPts val="0"/>
              </a:spcAft>
              <a:buClrTx/>
              <a:buSzTx/>
              <a:buFontTx/>
              <a:buNone/>
              <a:tabLst/>
              <a:defRPr/>
            </a:pPr>
            <a:r>
              <a:rPr lang="fr-FR" altLang="fr-FR" b="1" baseline="0" dirty="0">
                <a:solidFill>
                  <a:srgbClr val="653C68"/>
                </a:solidFill>
                <a:latin typeface="Optima" pitchFamily="34" charset="0"/>
              </a:rPr>
              <a:t>Without further ado</a:t>
            </a:r>
            <a:r>
              <a:rPr lang="fr-FR" altLang="fr-FR" b="1" dirty="0">
                <a:solidFill>
                  <a:srgbClr val="653C68"/>
                </a:solidFill>
                <a:latin typeface="Optima" pitchFamily="34" charset="0"/>
              </a:rPr>
              <a:t>, let's discover </a:t>
            </a:r>
            <a:r>
              <a:rPr lang="fr-FR" altLang="fr-FR" b="1" baseline="0" dirty="0">
                <a:solidFill>
                  <a:srgbClr val="653C68"/>
                </a:solidFill>
                <a:latin typeface="Optima" pitchFamily="34" charset="0"/>
              </a:rPr>
              <a:t>our </a:t>
            </a:r>
            <a:r>
              <a:rPr lang="fr-FR" altLang="fr-FR" b="1" dirty="0">
                <a:solidFill>
                  <a:srgbClr val="653C68"/>
                </a:solidFill>
                <a:latin typeface="Optima" pitchFamily="34" charset="0"/>
              </a:rPr>
              <a:t>personalised programme </a:t>
            </a:r>
            <a:r>
              <a:rPr lang="fr-FR" baseline="0" dirty="0"/>
              <a:t>based on the needs of each skin type, </a:t>
            </a:r>
            <a:endParaRPr lang="fr-FR" altLang="fr-FR" dirty="0">
              <a:solidFill>
                <a:srgbClr val="653C68"/>
              </a:solidFill>
              <a:latin typeface="Optima" pitchFamily="34" charset="0"/>
            </a:endParaRPr>
          </a:p>
          <a:p>
            <a:endParaRPr lang="fr-FR" dirty="0"/>
          </a:p>
        </p:txBody>
      </p:sp>
      <p:sp>
        <p:nvSpPr>
          <p:cNvPr id="4" name="Espace réservé du numéro de diapositive 3"/>
          <p:cNvSpPr>
            <a:spLocks noGrp="1"/>
          </p:cNvSpPr>
          <p:nvPr>
            <p:ph type="sldNum" sz="quarter" idx="10"/>
          </p:nvPr>
        </p:nvSpPr>
        <p:spPr/>
        <p:txBody>
          <a:bodyPr/>
          <a:lstStyle/>
          <a:p>
            <a:fld id="{E5F74F12-BF9F-48CE-B2BB-B298F664BBB3}" type="slidenum">
              <a:rPr lang="fr-FR" smtClean="0"/>
              <a:t>16</a:t>
            </a:fld>
            <a:endParaRPr lang="fr-FR"/>
          </a:p>
        </p:txBody>
      </p:sp>
    </p:spTree>
    <p:extLst>
      <p:ext uri="{BB962C8B-B14F-4D97-AF65-F5344CB8AC3E}">
        <p14:creationId xmlns:p14="http://schemas.microsoft.com/office/powerpoint/2010/main" val="2392154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i="0" kern="1200" dirty="0">
                <a:solidFill>
                  <a:schemeClr val="tx1"/>
                </a:solidFill>
                <a:effectLst/>
                <a:latin typeface="+mn-lt"/>
                <a:ea typeface="+mn-ea"/>
                <a:cs typeface="+mn-cs"/>
              </a:rPr>
              <a:t>HYDRA </a:t>
            </a:r>
            <a:r>
              <a:rPr lang="fr-FR" sz="1200" i="0" kern="1200" baseline="0" dirty="0">
                <a:solidFill>
                  <a:schemeClr val="tx1"/>
                </a:solidFill>
                <a:effectLst/>
                <a:latin typeface="+mn-lt"/>
                <a:ea typeface="+mn-ea"/>
                <a:cs typeface="+mn-cs"/>
              </a:rPr>
              <a:t>N°1 SERUM</a:t>
            </a:r>
            <a:r>
              <a:rPr lang="fr-FR" sz="1200" b="0" i="0" kern="1200" dirty="0">
                <a:solidFill>
                  <a:schemeClr val="tx1"/>
                </a:solidFill>
                <a:effectLst/>
                <a:latin typeface="+mn-lt"/>
                <a:ea typeface="+mn-ea"/>
                <a:cs typeface="+mn-cs"/>
              </a:rPr>
              <a:t>: An ally for thirsty skin</a:t>
            </a:r>
            <a:endParaRPr lang="fr-FR" sz="1200" i="0" kern="1200" baseline="0" dirty="0">
              <a:solidFill>
                <a:schemeClr val="tx1"/>
              </a:solidFill>
              <a:effectLst/>
              <a:latin typeface="+mn-lt"/>
              <a:ea typeface="+mn-ea"/>
              <a:cs typeface="+mn-cs"/>
            </a:endParaRPr>
          </a:p>
          <a:p>
            <a:endParaRPr lang="fr-FR" sz="1200" i="0" kern="1200" baseline="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Description</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kern="1200" dirty="0">
                <a:solidFill>
                  <a:schemeClr val="tx1"/>
                </a:solidFill>
                <a:effectLst/>
                <a:latin typeface="+mn-lt"/>
                <a:ea typeface="+mn-ea"/>
                <a:cs typeface="+mn-cs"/>
              </a:rPr>
              <a:t>This moisturising serum with hyaluronic acid is the SOS treatment for very dehydrated skin, providing deep, long-lasting hydration. Enriched with </a:t>
            </a:r>
            <a:r>
              <a:rPr lang="fr-FR" sz="1200" b="0" i="0" kern="1200" dirty="0" err="1">
                <a:solidFill>
                  <a:schemeClr val="tx1"/>
                </a:solidFill>
                <a:effectLst/>
                <a:latin typeface="+mn-lt"/>
                <a:ea typeface="+mn-ea"/>
                <a:cs typeface="+mn-cs"/>
              </a:rPr>
              <a:t>restructuring </a:t>
            </a:r>
            <a:r>
              <a:rPr lang="fr-FR" sz="1200" b="0" i="0" kern="1200" dirty="0">
                <a:solidFill>
                  <a:schemeClr val="tx1"/>
                </a:solidFill>
                <a:effectLst/>
                <a:latin typeface="+mn-lt"/>
                <a:ea typeface="+mn-ea"/>
                <a:cs typeface="+mn-cs"/>
              </a:rPr>
              <a:t>and anti-oxidant ingredients such as vitamins A, C and E, Hydra N° 1 Sérum intensely nourishes and regenerates the skin, leaving it soft, supple and plump.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i="0" kern="1200" dirty="0">
              <a:solidFill>
                <a:schemeClr val="tx1"/>
              </a:solidFill>
              <a:effectLst/>
              <a:latin typeface="+mn-lt"/>
              <a:ea typeface="+mn-ea"/>
              <a:cs typeface="+mn-cs"/>
            </a:endParaRPr>
          </a:p>
          <a:p>
            <a:endParaRPr lang="fr-FR" sz="1200" i="0" u="sng" kern="120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Results </a:t>
            </a:r>
            <a:r>
              <a:rPr lang="fr-FR" sz="1200" i="0" u="sng" kern="1200" baseline="0" dirty="0">
                <a:solidFill>
                  <a:schemeClr val="tx1"/>
                </a:solidFill>
                <a:effectLst/>
                <a:latin typeface="+mn-lt"/>
                <a:ea typeface="+mn-ea"/>
                <a:cs typeface="+mn-cs"/>
              </a:rPr>
              <a:t>: </a:t>
            </a:r>
          </a:p>
          <a:p>
            <a:pPr lvl="0"/>
            <a:r>
              <a:rPr lang="fr-FR" sz="1600" dirty="0">
                <a:solidFill>
                  <a:srgbClr val="3E3E3E"/>
                </a:solidFill>
                <a:latin typeface="Roboto" panose="02000000000000000000" pitchFamily="2" charset="0"/>
                <a:ea typeface="Roboto" panose="02000000000000000000" pitchFamily="2" charset="0"/>
              </a:rPr>
              <a:t>Used with </a:t>
            </a:r>
            <a:r>
              <a:rPr lang="fr-FR" sz="1600" cap="small" dirty="0" err="1">
                <a:solidFill>
                  <a:srgbClr val="3E3E3E"/>
                </a:solidFill>
                <a:latin typeface="Roboto" panose="02000000000000000000" pitchFamily="2" charset="0"/>
                <a:ea typeface="Roboto" panose="02000000000000000000" pitchFamily="2" charset="0"/>
              </a:rPr>
              <a:t>hydra </a:t>
            </a:r>
            <a:r>
              <a:rPr lang="fr-FR" sz="1600" cap="small" dirty="0">
                <a:solidFill>
                  <a:srgbClr val="3E3E3E"/>
                </a:solidFill>
                <a:latin typeface="Roboto" panose="02000000000000000000" pitchFamily="2" charset="0"/>
                <a:ea typeface="Roboto" panose="02000000000000000000" pitchFamily="2" charset="0"/>
              </a:rPr>
              <a:t>n°1 cream </a:t>
            </a:r>
          </a:p>
          <a:p>
            <a:pPr lvl="0"/>
            <a:r>
              <a:rPr lang="fr-FR" sz="1200" i="1" dirty="0">
                <a:solidFill>
                  <a:srgbClr val="3E3E3E"/>
                </a:solidFill>
                <a:latin typeface="Roboto" panose="02000000000000000000" pitchFamily="2" charset="0"/>
                <a:ea typeface="Roboto" panose="02000000000000000000" pitchFamily="2" charset="0"/>
              </a:rPr>
              <a:t>+144% hydration immediately and +102% after </a:t>
            </a:r>
            <a:r>
              <a:rPr lang="fr-FR" sz="1200" dirty="0">
                <a:solidFill>
                  <a:srgbClr val="3E3E3E"/>
                </a:solidFill>
                <a:latin typeface="Roboto" panose="02000000000000000000" pitchFamily="2" charset="0"/>
                <a:ea typeface="Roboto" panose="02000000000000000000" pitchFamily="2" charset="0"/>
              </a:rPr>
              <a:t>8 hours  </a:t>
            </a:r>
          </a:p>
          <a:p>
            <a:r>
              <a:rPr lang="fr-FR" sz="1600" dirty="0">
                <a:solidFill>
                  <a:srgbClr val="3E3E3E"/>
                </a:solidFill>
                <a:latin typeface="Roboto" panose="02000000000000000000" pitchFamily="2" charset="0"/>
                <a:ea typeface="Roboto" panose="02000000000000000000" pitchFamily="2" charset="0"/>
              </a:rPr>
              <a:t>Used with </a:t>
            </a:r>
            <a:r>
              <a:rPr lang="fr-FR" sz="1600" cap="small" dirty="0" err="1">
                <a:solidFill>
                  <a:srgbClr val="3E3E3E"/>
                </a:solidFill>
                <a:latin typeface="Roboto" panose="02000000000000000000" pitchFamily="2" charset="0"/>
                <a:ea typeface="Roboto" panose="02000000000000000000" pitchFamily="2" charset="0"/>
              </a:rPr>
              <a:t>hydra </a:t>
            </a:r>
            <a:r>
              <a:rPr lang="fr-FR" sz="1600" cap="small" dirty="0">
                <a:solidFill>
                  <a:srgbClr val="3E3E3E"/>
                </a:solidFill>
                <a:latin typeface="Roboto" panose="02000000000000000000" pitchFamily="2" charset="0"/>
                <a:ea typeface="Roboto" panose="02000000000000000000" pitchFamily="2" charset="0"/>
              </a:rPr>
              <a:t>n°1 fluid </a:t>
            </a:r>
          </a:p>
          <a:p>
            <a:r>
              <a:rPr lang="fr-FR" sz="1200" i="1" dirty="0">
                <a:solidFill>
                  <a:srgbClr val="3E3E3E"/>
                </a:solidFill>
                <a:latin typeface="Roboto" panose="02000000000000000000" pitchFamily="2" charset="0"/>
                <a:ea typeface="Roboto" panose="02000000000000000000" pitchFamily="2" charset="0"/>
              </a:rPr>
              <a:t>+122% hydration immediately and +76% after 8 hours  </a:t>
            </a:r>
          </a:p>
          <a:p>
            <a:endParaRPr lang="fr-FR" sz="1200" i="0" u="sng" kern="1200" dirty="0">
              <a:solidFill>
                <a:schemeClr val="tx1"/>
              </a:solidFill>
              <a:effectLst/>
              <a:latin typeface="+mn-lt"/>
              <a:ea typeface="+mn-ea"/>
              <a:cs typeface="+mn-cs"/>
            </a:endParaRPr>
          </a:p>
          <a:p>
            <a:r>
              <a:rPr lang="fr-FR" sz="1200" b="0" i="0" u="sng" kern="1200" dirty="0">
                <a:solidFill>
                  <a:schemeClr val="tx1"/>
                </a:solidFill>
                <a:effectLst/>
                <a:latin typeface="+mn-lt"/>
                <a:ea typeface="+mn-ea"/>
                <a:cs typeface="+mn-cs"/>
              </a:rPr>
              <a:t>Product benefits</a:t>
            </a:r>
          </a:p>
          <a:p>
            <a:pPr marL="171450" indent="-171450">
              <a:buFontTx/>
              <a:buChar char="-"/>
            </a:pPr>
            <a:r>
              <a:rPr lang="fr-FR" sz="1200" b="0" i="0" u="none" strike="noStrike" kern="1200" dirty="0">
                <a:solidFill>
                  <a:schemeClr val="tx1"/>
                </a:solidFill>
                <a:effectLst/>
                <a:latin typeface="+mn-lt"/>
                <a:ea typeface="+mn-ea"/>
                <a:cs typeface="+mn-cs"/>
              </a:rPr>
              <a:t>Contains 93% ingredients of natural origin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0" i="0" kern="1200" dirty="0">
                <a:solidFill>
                  <a:schemeClr val="tx1"/>
                </a:solidFill>
                <a:effectLst/>
                <a:latin typeface="+mn-lt"/>
                <a:ea typeface="+mn-ea"/>
                <a:cs typeface="+mn-cs"/>
              </a:rPr>
              <a:t>Its gel-cream texture is quickly absorbed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0" i="0" kern="1200" dirty="0">
                <a:solidFill>
                  <a:schemeClr val="tx1"/>
                </a:solidFill>
                <a:effectLst/>
                <a:latin typeface="+mn-lt"/>
                <a:ea typeface="+mn-ea"/>
                <a:cs typeface="+mn-cs"/>
              </a:rPr>
              <a:t>Leaves a light, floral aroma of rose, jasmine </a:t>
            </a:r>
            <a:r>
              <a:rPr lang="fr-FR" sz="1200" b="0" i="0" kern="1200" baseline="0" dirty="0">
                <a:solidFill>
                  <a:schemeClr val="tx1"/>
                </a:solidFill>
                <a:effectLst/>
                <a:latin typeface="+mn-lt"/>
                <a:ea typeface="+mn-ea"/>
                <a:cs typeface="+mn-cs"/>
              </a:rPr>
              <a:t>and chamomile </a:t>
            </a:r>
            <a:r>
              <a:rPr lang="fr-FR" sz="1200" b="0" i="0" kern="1200" dirty="0">
                <a:solidFill>
                  <a:schemeClr val="tx1"/>
                </a:solidFill>
                <a:effectLst/>
                <a:latin typeface="+mn-lt"/>
                <a:ea typeface="+mn-ea"/>
                <a:cs typeface="+mn-cs"/>
              </a:rPr>
              <a:t>on the skin, 100% natural.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0" i="0" u="none" strike="noStrike" kern="1200" dirty="0">
                <a:solidFill>
                  <a:schemeClr val="tx1"/>
                </a:solidFill>
                <a:effectLst/>
                <a:latin typeface="+mn-lt"/>
                <a:ea typeface="+mn-ea"/>
                <a:cs typeface="+mn-cs"/>
              </a:rPr>
              <a:t>Anti-ageing action (or preserves the skin's youthful appearance)</a:t>
            </a:r>
          </a:p>
          <a:p>
            <a:endParaRPr lang="fr-FR" sz="1200" i="0" u="sng" kern="120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Who is it for</a:t>
            </a:r>
            <a:r>
              <a:rPr lang="fr-FR" sz="1200" i="0" u="sng" kern="1200" baseline="0" dirty="0">
                <a:solidFill>
                  <a:schemeClr val="tx1"/>
                </a:solidFill>
                <a:effectLst/>
                <a:latin typeface="+mn-lt"/>
                <a:ea typeface="+mn-ea"/>
                <a:cs typeface="+mn-cs"/>
              </a:rPr>
              <a:t>?</a:t>
            </a:r>
          </a:p>
          <a:p>
            <a:endParaRPr lang="fr-FR" sz="1200" dirty="0">
              <a:solidFill>
                <a:prstClr val="black"/>
              </a:solidFill>
              <a:latin typeface="Century Gothic" panose="020B0502020202020204" pitchFamily="34" charset="0"/>
            </a:endParaRPr>
          </a:p>
          <a:p>
            <a:pPr algn="just">
              <a:defRPr/>
            </a:pPr>
            <a:r>
              <a:rPr lang="fr-FR" dirty="0">
                <a:solidFill>
                  <a:srgbClr val="3E3E3E"/>
                </a:solidFill>
                <a:latin typeface="Roboto" panose="02000000000000000000" pitchFamily="2" charset="0"/>
                <a:ea typeface="Roboto" panose="02000000000000000000" pitchFamily="2" charset="0"/>
              </a:rPr>
              <a:t>▪ Ideal for everyone: men, women, all ages, all skin types, all year round! </a:t>
            </a:r>
          </a:p>
          <a:p>
            <a:pPr algn="just">
              <a:defRPr/>
            </a:pPr>
            <a:r>
              <a:rPr lang="fr-FR" dirty="0">
                <a:solidFill>
                  <a:srgbClr val="3E3E3E"/>
                </a:solidFill>
                <a:latin typeface="Roboto" panose="02000000000000000000" pitchFamily="2" charset="0"/>
                <a:ea typeface="Roboto" panose="02000000000000000000" pitchFamily="2" charset="0"/>
              </a:rPr>
              <a:t>▪ As a treatment before and after summer and/or winter. </a:t>
            </a:r>
          </a:p>
          <a:p>
            <a:pPr algn="just">
              <a:defRPr/>
            </a:pPr>
            <a:r>
              <a:rPr lang="fr-FR" dirty="0">
                <a:solidFill>
                  <a:srgbClr val="3E3E3E"/>
                </a:solidFill>
                <a:latin typeface="Roboto" panose="02000000000000000000" pitchFamily="2" charset="0"/>
                <a:ea typeface="Roboto" panose="02000000000000000000" pitchFamily="2" charset="0"/>
              </a:rPr>
              <a:t>▪ 1 press added to foundation for extended wear!</a:t>
            </a:r>
          </a:p>
          <a:p>
            <a:pPr algn="just">
              <a:defRPr/>
            </a:pPr>
            <a:r>
              <a:rPr lang="fr-FR" dirty="0">
                <a:solidFill>
                  <a:srgbClr val="3E3E3E"/>
                </a:solidFill>
                <a:latin typeface="Roboto" panose="02000000000000000000" pitchFamily="2" charset="0"/>
                <a:ea typeface="Roboto" panose="02000000000000000000" pitchFamily="2" charset="0"/>
              </a:rPr>
              <a:t>▪ In addition, use the </a:t>
            </a:r>
            <a:r>
              <a:rPr lang="fr-FR" cap="small" dirty="0" err="1">
                <a:solidFill>
                  <a:srgbClr val="3E3E3E"/>
                </a:solidFill>
                <a:latin typeface="Roboto" panose="02000000000000000000" pitchFamily="2" charset="0"/>
                <a:ea typeface="Roboto" panose="02000000000000000000" pitchFamily="2" charset="0"/>
              </a:rPr>
              <a:t>hydra </a:t>
            </a:r>
            <a:r>
              <a:rPr lang="fr-FR" cap="small" dirty="0">
                <a:solidFill>
                  <a:srgbClr val="3E3E3E"/>
                </a:solidFill>
                <a:latin typeface="Roboto" panose="02000000000000000000" pitchFamily="2" charset="0"/>
                <a:ea typeface="Roboto" panose="02000000000000000000" pitchFamily="2" charset="0"/>
              </a:rPr>
              <a:t>mask n°1 </a:t>
            </a:r>
            <a:r>
              <a:rPr lang="fr-FR" dirty="0">
                <a:solidFill>
                  <a:srgbClr val="3E3E3E"/>
                </a:solidFill>
                <a:latin typeface="Roboto" panose="02000000000000000000" pitchFamily="2" charset="0"/>
                <a:ea typeface="Roboto" panose="02000000000000000000" pitchFamily="2" charset="0"/>
              </a:rPr>
              <a:t>once or three times a week.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dirty="0">
                <a:solidFill>
                  <a:srgbClr val="3E3E3E"/>
                </a:solidFill>
                <a:latin typeface="Roboto" panose="02000000000000000000" pitchFamily="2" charset="0"/>
                <a:ea typeface="Roboto" panose="02000000000000000000" pitchFamily="2" charset="0"/>
              </a:rPr>
              <a:t>▪ </a:t>
            </a:r>
            <a:r>
              <a:rPr lang="fr-FR" sz="1200" kern="1200" dirty="0">
                <a:solidFill>
                  <a:schemeClr val="tx1"/>
                </a:solidFill>
                <a:effectLst/>
                <a:latin typeface="+mn-lt"/>
                <a:ea typeface="+mn-ea"/>
                <a:cs typeface="+mn-cs"/>
              </a:rPr>
              <a:t>Hydra n°1 </a:t>
            </a:r>
            <a:r>
              <a:rPr lang="fr-FR" sz="1200" kern="1200" dirty="0" err="1">
                <a:solidFill>
                  <a:schemeClr val="tx1"/>
                </a:solidFill>
                <a:effectLst/>
                <a:latin typeface="+mn-lt"/>
                <a:ea typeface="+mn-ea"/>
                <a:cs typeface="+mn-cs"/>
              </a:rPr>
              <a:t>serum </a:t>
            </a:r>
            <a:r>
              <a:rPr lang="fr-FR" sz="1200" kern="1200" dirty="0">
                <a:solidFill>
                  <a:schemeClr val="tx1"/>
                </a:solidFill>
                <a:effectLst/>
                <a:latin typeface="+mn-lt"/>
                <a:ea typeface="+mn-ea"/>
                <a:cs typeface="+mn-cs"/>
              </a:rPr>
              <a:t>- under </a:t>
            </a:r>
            <a:r>
              <a:rPr lang="fr-FR" sz="1200" kern="1200" dirty="0" err="1">
                <a:solidFill>
                  <a:schemeClr val="tx1"/>
                </a:solidFill>
                <a:effectLst/>
                <a:latin typeface="+mn-lt"/>
                <a:ea typeface="+mn-ea"/>
                <a:cs typeface="+mn-cs"/>
              </a:rPr>
              <a:t>nude perfect </a:t>
            </a:r>
            <a:r>
              <a:rPr lang="fr-FR" sz="1200" kern="1200" dirty="0">
                <a:solidFill>
                  <a:schemeClr val="tx1"/>
                </a:solidFill>
                <a:effectLst/>
                <a:latin typeface="+mn-lt"/>
                <a:ea typeface="+mn-ea"/>
                <a:cs typeface="+mn-cs"/>
              </a:rPr>
              <a:t>or anti-redness cream - TOP </a:t>
            </a:r>
            <a:r>
              <a:rPr lang="fr-FR" sz="1200" kern="1200" dirty="0" err="1">
                <a:solidFill>
                  <a:schemeClr val="tx1"/>
                </a:solidFill>
                <a:effectLst/>
                <a:latin typeface="+mn-lt"/>
                <a:ea typeface="+mn-ea"/>
                <a:cs typeface="+mn-cs"/>
              </a:rPr>
              <a:t>TOP</a:t>
            </a:r>
            <a:endParaRPr lang="fr-FR" sz="1200" kern="1200" dirty="0">
              <a:solidFill>
                <a:schemeClr val="tx1"/>
              </a:solidFill>
              <a:effectLst/>
              <a:latin typeface="+mn-lt"/>
              <a:ea typeface="+mn-ea"/>
              <a:cs typeface="+mn-cs"/>
            </a:endParaRPr>
          </a:p>
          <a:p>
            <a:pPr algn="just">
              <a:defRPr/>
            </a:pPr>
            <a:endParaRPr lang="fr-FR" dirty="0">
              <a:solidFill>
                <a:srgbClr val="3E3E3E"/>
              </a:solidFill>
              <a:latin typeface="Roboto" panose="02000000000000000000" pitchFamily="2" charset="0"/>
              <a:ea typeface="Roboto" panose="02000000000000000000" pitchFamily="2" charset="0"/>
            </a:endParaRPr>
          </a:p>
          <a:p>
            <a:endParaRPr lang="fr-FR" sz="1200" dirty="0">
              <a:solidFill>
                <a:prstClr val="black"/>
              </a:solidFill>
              <a:latin typeface="Century Gothic" panose="020B0502020202020204" pitchFamily="34" charset="0"/>
            </a:endParaRPr>
          </a:p>
          <a:p>
            <a:r>
              <a:rPr lang="fr-FR" sz="1200" dirty="0">
                <a:solidFill>
                  <a:prstClr val="black"/>
                </a:solidFill>
                <a:latin typeface="Century Gothic" panose="020B0502020202020204" pitchFamily="34" charset="0"/>
              </a:rPr>
              <a:t>"My skin is uncomfortable and tight".</a:t>
            </a:r>
          </a:p>
          <a:p>
            <a:r>
              <a:rPr lang="fr-FR" sz="1200" dirty="0">
                <a:solidFill>
                  <a:prstClr val="black"/>
                </a:solidFill>
                <a:latin typeface="Century Gothic" panose="020B0502020202020204" pitchFamily="34" charset="0"/>
              </a:rPr>
              <a:t>"My skin is flaky</a:t>
            </a:r>
          </a:p>
          <a:p>
            <a:r>
              <a:rPr lang="fr-FR" sz="1200" dirty="0">
                <a:solidFill>
                  <a:prstClr val="black"/>
                </a:solidFill>
                <a:latin typeface="Century Gothic" panose="020B0502020202020204" pitchFamily="34" charset="0"/>
              </a:rPr>
              <a:t>"My foundation plaque</a:t>
            </a:r>
          </a:p>
          <a:p>
            <a:r>
              <a:rPr lang="fr-FR" sz="1200" dirty="0">
                <a:solidFill>
                  <a:prstClr val="black"/>
                </a:solidFill>
                <a:latin typeface="Century Gothic" panose="020B0502020202020204" pitchFamily="34" charset="0"/>
              </a:rPr>
              <a:t>"I've just come back from the sun and my skin is dull and uncomfortable".</a:t>
            </a:r>
          </a:p>
          <a:p>
            <a:endParaRPr lang="fr-FR" sz="1200" i="0" u="sng"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Ingredients: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sng" strike="noStrike" kern="1200" cap="small" spc="0" normalizeH="0" baseline="0" noProof="0" dirty="0">
                <a:ln>
                  <a:noFill/>
                </a:ln>
                <a:solidFill>
                  <a:prstClr val="black"/>
                </a:solidFill>
                <a:effectLst/>
                <a:uLnTx/>
                <a:uFillTx/>
                <a:latin typeface="Century Gothic" panose="020B0502020202020204" pitchFamily="34" charset="0"/>
                <a:ea typeface="+mn-ea"/>
                <a:cs typeface="+mn-cs"/>
              </a:rPr>
              <a:t>Moisturising complex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small" spc="0" normalizeH="0" baseline="0" noProof="0" dirty="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organic aloe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vera </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&amp; olive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phytosqualane</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Moisturising, reinforces the barrier function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imperata cylindrica</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hygroscopic action = intense, long-lasting hydration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AH de BPM</a:t>
            </a:r>
            <a:r>
              <a:rPr lang="fr-FR" altLang="zh-TW" u="none" dirty="0">
                <a:latin typeface="Optima" pitchFamily="34" charset="0"/>
                <a:sym typeface="Wingdings" panose="05000000000000000000" pitchFamily="2" charset="2"/>
              </a:rPr>
              <a:t>: In-depth </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moisturising</a:t>
            </a:r>
            <a:r>
              <a:rPr lang="fr-FR" altLang="zh-TW" u="none" dirty="0">
                <a:latin typeface="Optima" pitchFamily="34" charset="0"/>
                <a:sym typeface="Wingdings" panose="05000000000000000000" pitchFamily="2" charset="2"/>
              </a:rPr>
              <a:t>, cell renewal, </a:t>
            </a:r>
            <a:r>
              <a:rPr lang="fr-FR" altLang="zh-TW" u="none" baseline="0" dirty="0">
                <a:latin typeface="Optima" pitchFamily="34" charset="0"/>
                <a:sym typeface="Wingdings" panose="05000000000000000000" pitchFamily="2" charset="2"/>
              </a:rPr>
              <a:t>redensifying/restructuring </a:t>
            </a:r>
            <a:r>
              <a:rPr lang="fr-FR" altLang="zh-TW" u="none" dirty="0">
                <a:latin typeface="Optima" pitchFamily="34" charset="0"/>
                <a:sym typeface="Wingdings" panose="05000000000000000000" pitchFamily="2" charset="2"/>
              </a:rPr>
              <a:t>action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ltLang="zh-TW" u="none" baseline="0" dirty="0">
              <a:latin typeface="Optima" pitchFamily="34" charset="0"/>
              <a:sym typeface="Wingdings" panose="05000000000000000000" pitchFamily="2" charset="2"/>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ACE vitamins: Protect cells, antioxidant and regenerating action.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Polysacharides</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serine, PCA, vegetable glycerine: moisturiser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defTabSz="1041400">
              <a:spcBef>
                <a:spcPct val="0"/>
              </a:spcBef>
            </a:pPr>
            <a:r>
              <a:rPr lang="fr-FR" altLang="fr-FR" sz="1200" b="1" dirty="0">
                <a:latin typeface="Optima" pitchFamily="34" charset="0"/>
              </a:rPr>
              <a:t>+ </a:t>
            </a:r>
          </a:p>
          <a:p>
            <a:pPr defTabSz="1041400">
              <a:spcBef>
                <a:spcPct val="0"/>
              </a:spcBef>
            </a:pPr>
            <a:r>
              <a:rPr lang="fr-FR" altLang="fr-FR" sz="1200" b="1" dirty="0">
                <a:latin typeface="Optima" pitchFamily="34" charset="0"/>
              </a:rPr>
              <a:t>VEGETABLE GLYCERIN </a:t>
            </a:r>
            <a:r>
              <a:rPr lang="fr-FR" altLang="fr-FR" sz="1200" b="0" dirty="0">
                <a:latin typeface="Optima" pitchFamily="34" charset="0"/>
              </a:rPr>
              <a:t>(ECOCERT ingredient, from </a:t>
            </a:r>
            <a:r>
              <a:rPr lang="fr-FR" altLang="fr-FR" sz="1200" b="0" baseline="0" dirty="0">
                <a:latin typeface="Optima" pitchFamily="34" charset="0"/>
              </a:rPr>
              <a:t>European </a:t>
            </a:r>
            <a:r>
              <a:rPr lang="fr-FR" altLang="fr-FR" sz="1200" b="0" dirty="0">
                <a:latin typeface="Optima" pitchFamily="34" charset="0"/>
              </a:rPr>
              <a:t>rapeseed</a:t>
            </a:r>
            <a:r>
              <a:rPr lang="fr-FR" altLang="fr-FR" sz="1200" b="0" baseline="0" dirty="0">
                <a:latin typeface="Optima" pitchFamily="34" charset="0"/>
              </a:rPr>
              <a:t>) </a:t>
            </a:r>
            <a:r>
              <a:rPr lang="fr-FR" sz="1200" b="0" kern="1200" dirty="0">
                <a:solidFill>
                  <a:schemeClr val="tx1"/>
                </a:solidFill>
                <a:effectLst/>
                <a:latin typeface="+mn-lt"/>
                <a:ea typeface="+mn-ea"/>
                <a:cs typeface="+mn-cs"/>
              </a:rPr>
              <a:t>Action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Humectant </a:t>
            </a:r>
            <a:r>
              <a:rPr lang="fr-FR" sz="1200" kern="1200" dirty="0">
                <a:solidFill>
                  <a:schemeClr val="tx1"/>
                </a:solidFill>
                <a:effectLst/>
                <a:latin typeface="+mn-lt"/>
                <a:ea typeface="+mn-ea"/>
                <a:cs typeface="+mn-cs"/>
              </a:rPr>
              <a:t>and moisturising, it reduces the rate at which water evaporates from the surface of the skin, making it suppler, softer and less rough.</a:t>
            </a:r>
            <a:endParaRPr lang="fr-FR" altLang="fr-FR" sz="1200" b="1" dirty="0">
              <a:latin typeface="Optima" pitchFamily="34" charset="0"/>
            </a:endParaRPr>
          </a:p>
          <a:p>
            <a:pPr defTabSz="1041400">
              <a:spcBef>
                <a:spcPct val="0"/>
              </a:spcBef>
            </a:pPr>
            <a:r>
              <a:rPr lang="fr-FR" altLang="fr-FR" sz="1200" b="1" dirty="0">
                <a:latin typeface="Optima" pitchFamily="34" charset="0"/>
              </a:rPr>
              <a:t>SERINE</a:t>
            </a:r>
            <a:r>
              <a:rPr lang="fr-FR" altLang="fr-FR" sz="1200" dirty="0">
                <a:latin typeface="Optima" pitchFamily="34" charset="0"/>
              </a:rPr>
              <a:t>: amino acid which is part of the Natural </a:t>
            </a:r>
            <a:r>
              <a:rPr lang="fr-FR" altLang="fr-FR" sz="1200" dirty="0" err="1">
                <a:latin typeface="Optima" pitchFamily="34" charset="0"/>
              </a:rPr>
              <a:t>Moisturizing </a:t>
            </a:r>
            <a:r>
              <a:rPr lang="fr-FR" altLang="fr-FR" sz="1200" dirty="0">
                <a:latin typeface="Optima" pitchFamily="34" charset="0"/>
              </a:rPr>
              <a:t>Factor (NMF) which is the moisturizing factor that maintains the skin's normal hydration.</a:t>
            </a:r>
          </a:p>
          <a:p>
            <a:pPr marL="0" marR="0" lvl="0" indent="0" algn="l" defTabSz="1041400" rtl="0" eaLnBrk="1" fontAlgn="auto" latinLnBrk="0" hangingPunct="1">
              <a:lnSpc>
                <a:spcPct val="100000"/>
              </a:lnSpc>
              <a:spcBef>
                <a:spcPct val="0"/>
              </a:spcBef>
              <a:spcAft>
                <a:spcPts val="0"/>
              </a:spcAft>
              <a:buClrTx/>
              <a:buSzTx/>
              <a:buFontTx/>
              <a:buNone/>
              <a:tabLst/>
              <a:defRPr/>
            </a:pPr>
            <a:r>
              <a:rPr lang="fr-FR" altLang="fr-FR" sz="1200" b="1" dirty="0">
                <a:latin typeface="Optima" pitchFamily="34" charset="0"/>
              </a:rPr>
              <a:t>PCA: </a:t>
            </a:r>
            <a:r>
              <a:rPr lang="fr-FR" altLang="fr-FR" sz="1200" dirty="0">
                <a:latin typeface="Optima" pitchFamily="34" charset="0"/>
              </a:rPr>
              <a:t>PYRROLIDONE CARBOXYLIC ACID </a:t>
            </a:r>
            <a:r>
              <a:rPr lang="fr-FR" altLang="fr-FR" sz="1200" b="1" dirty="0">
                <a:latin typeface="Optima" pitchFamily="34" charset="0"/>
              </a:rPr>
              <a:t>= used in the composition of NMF, hygroscopic &gt; retains water </a:t>
            </a:r>
            <a:r>
              <a:rPr lang="fr-FR" altLang="fr-FR" sz="1200" b="1" baseline="0" dirty="0">
                <a:latin typeface="Optima" pitchFamily="34" charset="0"/>
              </a:rPr>
              <a:t>in the skin</a:t>
            </a:r>
            <a:endParaRPr lang="fr-FR" altLang="fr-FR" sz="1200" b="1" dirty="0">
              <a:latin typeface="Optima" pitchFamily="34" charset="0"/>
            </a:endParaRPr>
          </a:p>
          <a:p>
            <a:pPr defTabSz="1041400">
              <a:spcBef>
                <a:spcPct val="0"/>
              </a:spcBef>
            </a:pPr>
            <a:r>
              <a:rPr lang="fr-FR" altLang="fr-FR" sz="1200" dirty="0">
                <a:latin typeface="Optima" pitchFamily="34" charset="0"/>
              </a:rPr>
              <a:t>Origin: Beetroot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sz="1200" b="1" dirty="0">
                <a:latin typeface="Optima" pitchFamily="34" charset="0"/>
              </a:rPr>
              <a:t>POLYSACCHARIDE : </a:t>
            </a:r>
            <a:r>
              <a:rPr lang="fr-FR" altLang="fr-FR" sz="1200" dirty="0">
                <a:latin typeface="Optima" pitchFamily="34" charset="0"/>
              </a:rPr>
              <a:t>Immediate and prolonged moisturising power, provides a silky feel</a:t>
            </a:r>
            <a:endParaRPr lang="fr-FR" altLang="fr-FR" sz="1200" b="1" baseline="0" dirty="0">
              <a:latin typeface="Optima" pitchFamily="34" charset="0"/>
            </a:endParaRPr>
          </a:p>
          <a:p>
            <a:r>
              <a:rPr lang="fr-FR" sz="1200" b="0" kern="1200" dirty="0">
                <a:solidFill>
                  <a:schemeClr val="tx1"/>
                </a:solidFill>
                <a:effectLst/>
                <a:latin typeface="+mn-lt"/>
                <a:ea typeface="+mn-ea"/>
                <a:cs typeface="+mn-cs"/>
              </a:rPr>
              <a:t>Origin: </a:t>
            </a:r>
            <a:r>
              <a:rPr lang="fr-FR" sz="1200" kern="1200" dirty="0">
                <a:solidFill>
                  <a:schemeClr val="tx1"/>
                </a:solidFill>
                <a:effectLst/>
                <a:latin typeface="+mn-lt"/>
                <a:ea typeface="+mn-ea"/>
                <a:cs typeface="+mn-cs"/>
              </a:rPr>
              <a:t>biotechnology  </a:t>
            </a:r>
          </a:p>
          <a:p>
            <a:r>
              <a:rPr lang="fr-FR" sz="1200" b="0" kern="1200" dirty="0">
                <a:solidFill>
                  <a:schemeClr val="tx1"/>
                </a:solidFill>
                <a:effectLst/>
                <a:latin typeface="+mn-lt"/>
                <a:ea typeface="+mn-ea"/>
                <a:cs typeface="+mn-cs"/>
              </a:rPr>
              <a:t>Composition: </a:t>
            </a:r>
            <a:r>
              <a:rPr lang="fr-FR" sz="1200" kern="1200" dirty="0">
                <a:solidFill>
                  <a:schemeClr val="tx1"/>
                </a:solidFill>
                <a:effectLst/>
                <a:latin typeface="+mn-lt"/>
                <a:ea typeface="+mn-ea"/>
                <a:cs typeface="+mn-cs"/>
              </a:rPr>
              <a:t>polysaccharide (complex sugar made up of several simple sugar molecules) obtained by natural bacterial fermentation using maize sorbitol and soya peptone as substrates. </a:t>
            </a:r>
          </a:p>
          <a:p>
            <a:pPr defTabSz="1041400">
              <a:spcBef>
                <a:spcPct val="0"/>
              </a:spcBef>
            </a:pPr>
            <a:endParaRPr lang="fr-FR" altLang="fr-FR" sz="1200" dirty="0">
              <a:latin typeface="Optima" pitchFamily="34" charset="0"/>
            </a:endParaRPr>
          </a:p>
          <a:p>
            <a:pPr defTabSz="1041400">
              <a:spcBef>
                <a:spcPct val="50000"/>
              </a:spcBef>
            </a:pPr>
            <a:r>
              <a:rPr lang="fr-FR" altLang="fr-FR" sz="1200" b="1" dirty="0">
                <a:latin typeface="Optima" pitchFamily="34" charset="0"/>
              </a:rPr>
              <a:t>MILK EXTRACT: </a:t>
            </a:r>
            <a:r>
              <a:rPr lang="fr-FR" altLang="fr-FR" sz="1200" dirty="0">
                <a:latin typeface="Optima" pitchFamily="34" charset="0"/>
              </a:rPr>
              <a:t>promotes the formation of lipid cement</a:t>
            </a:r>
          </a:p>
          <a:p>
            <a:pPr defTabSz="1041400"/>
            <a:r>
              <a:rPr lang="fr-FR" altLang="fr-FR" sz="1200" b="1" dirty="0">
                <a:latin typeface="Optima" pitchFamily="34" charset="0"/>
              </a:rPr>
              <a:t>SILICON: replenishes </a:t>
            </a:r>
            <a:r>
              <a:rPr lang="fr-FR" altLang="fr-FR" sz="1200" b="1" baseline="0" dirty="0">
                <a:latin typeface="Optima" pitchFamily="34" charset="0"/>
              </a:rPr>
              <a:t>the skin's water reserves. </a:t>
            </a:r>
            <a:r>
              <a:rPr lang="fr-FR" altLang="fr-FR" sz="1200" dirty="0">
                <a:latin typeface="Optima" pitchFamily="34" charset="0"/>
              </a:rPr>
              <a:t>Present in many foods. It induces or regulates the multiplication of fibroblasts. </a:t>
            </a:r>
          </a:p>
          <a:p>
            <a:pPr defTabSz="1041400">
              <a:spcBef>
                <a:spcPct val="0"/>
              </a:spcBef>
            </a:pPr>
            <a:r>
              <a:rPr lang="fr-FR" altLang="fr-FR" sz="1200" dirty="0">
                <a:latin typeface="Optima" pitchFamily="34" charset="0"/>
              </a:rPr>
              <a:t>It has been observed that silicon is </a:t>
            </a:r>
            <a:r>
              <a:rPr lang="fr-FR" altLang="fr-FR" sz="1200" b="1" dirty="0">
                <a:latin typeface="Optima" pitchFamily="34" charset="0"/>
              </a:rPr>
              <a:t>essential for the synthesis of collagen and elastin fibres</a:t>
            </a:r>
            <a:r>
              <a:rPr lang="fr-FR" altLang="fr-FR" sz="1200" dirty="0">
                <a:latin typeface="Optima" pitchFamily="34" charset="0"/>
              </a:rPr>
              <a:t>. A shortage of organic silicon from the age of forty onwards causes the skin to dry out significantly and wrinkles to appear. </a:t>
            </a:r>
            <a:br>
              <a:rPr lang="fr-FR" altLang="fr-FR" sz="1200" dirty="0">
                <a:latin typeface="Optima" pitchFamily="34" charset="0"/>
              </a:rPr>
            </a:br>
            <a:r>
              <a:rPr lang="fr-FR" altLang="fr-FR" sz="1200" dirty="0">
                <a:latin typeface="Optima" pitchFamily="34" charset="0"/>
              </a:rPr>
              <a:t>Organic silicon </a:t>
            </a:r>
            <a:r>
              <a:rPr lang="fr-FR" altLang="fr-FR" sz="1200" dirty="0" err="1">
                <a:latin typeface="Optima" pitchFamily="34" charset="0"/>
              </a:rPr>
              <a:t>derivatives </a:t>
            </a:r>
            <a:r>
              <a:rPr lang="fr-FR" altLang="fr-FR" sz="1200" dirty="0">
                <a:latin typeface="Optima" pitchFamily="34" charset="0"/>
              </a:rPr>
              <a:t>(</a:t>
            </a:r>
            <a:r>
              <a:rPr lang="fr-FR" altLang="fr-FR" sz="1200" dirty="0" err="1">
                <a:latin typeface="Optima" pitchFamily="34" charset="0"/>
              </a:rPr>
              <a:t>silanols</a:t>
            </a:r>
            <a:r>
              <a:rPr lang="fr-FR" altLang="fr-FR" sz="1200" dirty="0">
                <a:latin typeface="Optima" pitchFamily="34" charset="0"/>
              </a:rPr>
              <a:t>) are therefore indicated to act on wrinkles and stretch marks and to improve skin elasticity.</a:t>
            </a:r>
            <a:endParaRPr lang="fr-FR" altLang="fr-FR" sz="1200" b="1" dirty="0">
              <a:latin typeface="Optima" pitchFamily="34" charset="0"/>
            </a:endParaRPr>
          </a:p>
          <a:p>
            <a:pPr defTabSz="1041400">
              <a:spcBef>
                <a:spcPct val="0"/>
              </a:spcBef>
            </a:pPr>
            <a:endParaRPr lang="fr-FR" altLang="fr-FR" sz="1200" dirty="0">
              <a:latin typeface="Optima" pitchFamily="34" charset="0"/>
            </a:endParaRPr>
          </a:p>
          <a:p>
            <a:pPr defTabSz="1041400">
              <a:spcBef>
                <a:spcPct val="0"/>
              </a:spcBef>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r>
              <a:rPr lang="fr-FR" sz="1200" i="0" u="sng" kern="1200" dirty="0">
                <a:solidFill>
                  <a:schemeClr val="tx1"/>
                </a:solidFill>
                <a:effectLst/>
                <a:latin typeface="+mn-lt"/>
                <a:ea typeface="+mn-ea"/>
                <a:cs typeface="+mn-cs"/>
              </a:rPr>
              <a:t>Home use </a:t>
            </a:r>
          </a:p>
          <a:p>
            <a:r>
              <a:rPr lang="fr-FR" sz="1200" b="0" i="0" u="none" strike="noStrike" kern="1200" dirty="0">
                <a:solidFill>
                  <a:schemeClr val="tx1"/>
                </a:solidFill>
                <a:effectLst/>
                <a:latin typeface="+mn-lt"/>
                <a:ea typeface="+mn-ea"/>
                <a:cs typeface="+mn-cs"/>
              </a:rPr>
              <a:t>Morning and/or evening, after cleansing and removing make-up and spraying with the appropriate </a:t>
            </a:r>
            <a:r>
              <a:rPr lang="fr-FR" sz="1200" b="0" i="0" u="none" strike="noStrike" kern="1200" dirty="0" err="1">
                <a:solidFill>
                  <a:schemeClr val="tx1"/>
                </a:solidFill>
                <a:effectLst/>
                <a:latin typeface="+mn-lt"/>
                <a:ea typeface="+mn-ea"/>
                <a:cs typeface="+mn-cs"/>
              </a:rPr>
              <a:t>Yon-Ka </a:t>
            </a:r>
            <a:r>
              <a:rPr lang="fr-FR" sz="1200" b="0" i="0" u="none" strike="noStrike" kern="1200" dirty="0">
                <a:solidFill>
                  <a:schemeClr val="tx1"/>
                </a:solidFill>
                <a:effectLst/>
                <a:latin typeface="+mn-lt"/>
                <a:ea typeface="+mn-ea"/>
                <a:cs typeface="+mn-cs"/>
              </a:rPr>
              <a:t>Lotion, apply 2 to 3 pumps of serum to the face, neck and décolleté. Gently massage the serum into the skin. Follow with your complementary skincare product: Hydra N°1 Moisturising Matifying Fluid for normal to oily skin </a:t>
            </a:r>
            <a:r>
              <a:rPr lang="fr-FR" sz="1200" b="0" i="0" u="none" strike="noStrike" kern="1200" baseline="0" dirty="0">
                <a:solidFill>
                  <a:schemeClr val="tx1"/>
                </a:solidFill>
                <a:effectLst/>
                <a:latin typeface="+mn-lt"/>
                <a:ea typeface="+mn-ea"/>
                <a:cs typeface="+mn-cs"/>
              </a:rPr>
              <a:t>or </a:t>
            </a:r>
            <a:r>
              <a:rPr lang="fr-FR" sz="1200" b="0" i="0" u="none" strike="noStrike" kern="1200" dirty="0">
                <a:solidFill>
                  <a:schemeClr val="tx1"/>
                </a:solidFill>
                <a:effectLst/>
                <a:latin typeface="+mn-lt"/>
                <a:ea typeface="+mn-ea"/>
                <a:cs typeface="+mn-cs"/>
              </a:rPr>
              <a:t>Hydra N°1 Moisturising Repair Cream for dry skin.</a:t>
            </a:r>
          </a:p>
          <a:p>
            <a:endParaRPr lang="fr-FR" sz="1200" i="0" u="sng"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i="0" u="sng" kern="1200" dirty="0">
                <a:solidFill>
                  <a:schemeClr val="tx1"/>
                </a:solidFill>
                <a:effectLst/>
                <a:latin typeface="+mn-lt"/>
                <a:ea typeface="+mn-ea"/>
                <a:cs typeface="+mn-cs"/>
              </a:rPr>
              <a:t>Use in the treatment room</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200" b="0" i="0" u="none" strike="noStrike" kern="1200" dirty="0">
                <a:solidFill>
                  <a:schemeClr val="tx1"/>
                </a:solidFill>
                <a:effectLst/>
                <a:latin typeface="+mn-lt"/>
                <a:ea typeface="+mn-ea"/>
                <a:cs typeface="+mn-cs"/>
              </a:rPr>
              <a:t>Massage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200" b="0" i="0" u="none" strike="noStrike" kern="1200" dirty="0">
                <a:solidFill>
                  <a:schemeClr val="tx1"/>
                </a:solidFill>
                <a:effectLst/>
                <a:latin typeface="+mn-lt"/>
                <a:ea typeface="+mn-ea"/>
                <a:cs typeface="+mn-cs"/>
              </a:rPr>
              <a:t>End of care</a:t>
            </a:r>
            <a:endParaRPr lang="fr-FR" dirty="0"/>
          </a:p>
          <a:p>
            <a:endParaRPr lang="fr-FR" sz="1200" i="0" u="sng"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A328DE2C-BD44-41F6-8579-19BB7D894649}" type="slidenum">
              <a:rPr lang="fr-FR" smtClean="0"/>
              <a:t>17</a:t>
            </a:fld>
            <a:endParaRPr lang="fr-FR"/>
          </a:p>
        </p:txBody>
      </p:sp>
    </p:spTree>
    <p:extLst>
      <p:ext uri="{BB962C8B-B14F-4D97-AF65-F5344CB8AC3E}">
        <p14:creationId xmlns:p14="http://schemas.microsoft.com/office/powerpoint/2010/main" val="3718289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i="0" kern="1200" baseline="0" dirty="0">
                <a:solidFill>
                  <a:schemeClr val="tx1"/>
                </a:solidFill>
                <a:effectLst/>
                <a:latin typeface="+mn-lt"/>
                <a:ea typeface="+mn-ea"/>
                <a:cs typeface="+mn-cs"/>
              </a:rPr>
              <a:t>HYDRA N1 FLUID : The ultra-moisturising, mattifying fluid (88% ION) </a:t>
            </a:r>
          </a:p>
          <a:p>
            <a:endParaRPr lang="fr-FR" sz="1200" i="0" kern="1200" baseline="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Description</a:t>
            </a:r>
          </a:p>
          <a:p>
            <a:pPr defTabSz="812770"/>
            <a:r>
              <a:rPr lang="fr-FR" sz="1200" dirty="0">
                <a:solidFill>
                  <a:srgbClr val="3E3E3E"/>
                </a:solidFill>
                <a:latin typeface="Roboto" panose="020B0604020202020204" charset="0"/>
                <a:ea typeface="Roboto" panose="020B0604020202020204" charset="0"/>
              </a:rPr>
              <a:t>Non-greasy, fast-absorbing mattifying fluid </a:t>
            </a:r>
          </a:p>
          <a:p>
            <a:pPr defTabSz="812770"/>
            <a:r>
              <a:rPr lang="fr-FR" sz="1200" dirty="0">
                <a:solidFill>
                  <a:srgbClr val="3E3E3E"/>
                </a:solidFill>
                <a:latin typeface="Roboto" panose="020B0604020202020204" charset="0"/>
                <a:ea typeface="Roboto" panose="020B0604020202020204" charset="0"/>
              </a:rPr>
              <a:t>Replenishes normal to oily skin</a:t>
            </a:r>
          </a:p>
          <a:p>
            <a:pPr defTabSz="812770"/>
            <a:r>
              <a:rPr lang="fr-FR" sz="1200" dirty="0">
                <a:solidFill>
                  <a:srgbClr val="3E3E3E"/>
                </a:solidFill>
                <a:latin typeface="Roboto" panose="020B0604020202020204" charset="0"/>
                <a:ea typeface="Roboto" panose="020B0604020202020204" charset="0"/>
              </a:rPr>
              <a:t>Supple, soft, radiant, plump skin</a:t>
            </a:r>
          </a:p>
          <a:p>
            <a:pPr defTabSz="812770"/>
            <a:endParaRPr lang="fr-FR" sz="1200" dirty="0">
              <a:solidFill>
                <a:srgbClr val="3E3E3E"/>
              </a:solidFill>
              <a:latin typeface="Roboto" panose="020B0604020202020204" charset="0"/>
              <a:ea typeface="Roboto" panose="020B0604020202020204" charset="0"/>
            </a:endParaRPr>
          </a:p>
          <a:p>
            <a:pPr lvl="0"/>
            <a:r>
              <a:rPr lang="fr-FR" sz="1600" u="sng" dirty="0">
                <a:solidFill>
                  <a:srgbClr val="3E3E3E"/>
                </a:solidFill>
                <a:latin typeface="Roboto" panose="02000000000000000000" pitchFamily="2" charset="0"/>
                <a:ea typeface="Roboto" panose="02000000000000000000" pitchFamily="2" charset="0"/>
              </a:rPr>
              <a:t>Results</a:t>
            </a:r>
          </a:p>
          <a:p>
            <a:pPr lvl="0"/>
            <a:r>
              <a:rPr lang="fr-FR" sz="1600" dirty="0">
                <a:solidFill>
                  <a:srgbClr val="3E3E3E"/>
                </a:solidFill>
                <a:latin typeface="Roboto" panose="02000000000000000000" pitchFamily="2" charset="0"/>
                <a:ea typeface="Roboto" panose="02000000000000000000" pitchFamily="2" charset="0"/>
              </a:rPr>
              <a:t>Intense, long-lasting hydration </a:t>
            </a:r>
            <a:endParaRPr lang="fr-FR" sz="1600" cap="small" dirty="0">
              <a:solidFill>
                <a:srgbClr val="3E3E3E"/>
              </a:solidFill>
              <a:latin typeface="Roboto" panose="02000000000000000000" pitchFamily="2" charset="0"/>
              <a:ea typeface="Roboto" panose="02000000000000000000" pitchFamily="2" charset="0"/>
            </a:endParaRPr>
          </a:p>
          <a:p>
            <a:pPr marL="171450" lvl="0" indent="-171450">
              <a:buFont typeface="Wingdings" panose="05000000000000000000" pitchFamily="2" charset="2"/>
              <a:buChar char="Ø"/>
            </a:pPr>
            <a:r>
              <a:rPr lang="fr-FR" sz="1200" i="1" dirty="0">
                <a:solidFill>
                  <a:srgbClr val="3E3E3E"/>
                </a:solidFill>
                <a:latin typeface="Roboto" panose="02000000000000000000" pitchFamily="2" charset="0"/>
                <a:ea typeface="Roboto" panose="02000000000000000000" pitchFamily="2" charset="0"/>
              </a:rPr>
              <a:t> +110% immediately </a:t>
            </a:r>
          </a:p>
          <a:p>
            <a:pPr marL="171450" lvl="0" indent="-171450">
              <a:buFont typeface="Wingdings" panose="05000000000000000000" pitchFamily="2" charset="2"/>
              <a:buChar char="Ø"/>
            </a:pPr>
            <a:r>
              <a:rPr lang="fr-FR" sz="1200" i="1" dirty="0">
                <a:solidFill>
                  <a:srgbClr val="3E3E3E"/>
                </a:solidFill>
                <a:latin typeface="Roboto" panose="02000000000000000000" pitchFamily="2" charset="0"/>
                <a:ea typeface="Roboto" panose="02000000000000000000" pitchFamily="2" charset="0"/>
              </a:rPr>
              <a:t> +59% after 8 a.m. </a:t>
            </a:r>
            <a:endParaRPr lang="fr-FR" sz="1200" dirty="0">
              <a:solidFill>
                <a:srgbClr val="3E3E3E"/>
              </a:solidFill>
              <a:latin typeface="Roboto" panose="02000000000000000000" pitchFamily="2" charset="0"/>
              <a:ea typeface="Roboto" panose="02000000000000000000" pitchFamily="2" charset="0"/>
            </a:endParaRPr>
          </a:p>
          <a:p>
            <a:pPr defTabSz="812770"/>
            <a:endParaRPr lang="fr-FR" sz="1200" dirty="0">
              <a:solidFill>
                <a:srgbClr val="3E3E3E"/>
              </a:solidFill>
              <a:latin typeface="Roboto" panose="020B0604020202020204" charset="0"/>
              <a:ea typeface="Roboto" panose="020B0604020202020204" charset="0"/>
            </a:endParaRPr>
          </a:p>
          <a:p>
            <a:r>
              <a:rPr lang="fr-FR" sz="1200" b="0" i="0" u="sng" kern="1200" dirty="0">
                <a:solidFill>
                  <a:schemeClr val="tx1"/>
                </a:solidFill>
                <a:effectLst/>
                <a:latin typeface="+mn-lt"/>
                <a:ea typeface="+mn-ea"/>
                <a:cs typeface="+mn-cs"/>
              </a:rPr>
              <a:t>Product benefits</a:t>
            </a:r>
          </a:p>
          <a:p>
            <a:pPr defTabSz="812770"/>
            <a:r>
              <a:rPr lang="fr-FR" sz="1200" dirty="0">
                <a:solidFill>
                  <a:srgbClr val="3E3E3E"/>
                </a:solidFill>
                <a:latin typeface="Roboto" panose="020B0604020202020204" charset="0"/>
                <a:ea typeface="Roboto" panose="020B0604020202020204" charset="0"/>
              </a:rPr>
              <a:t>Fast-absorbing gel-cream texture</a:t>
            </a:r>
          </a:p>
          <a:p>
            <a:pPr defTabSz="812770"/>
            <a:r>
              <a:rPr lang="fr-FR" sz="1200" dirty="0">
                <a:solidFill>
                  <a:srgbClr val="3E3E3E"/>
                </a:solidFill>
                <a:latin typeface="Roboto" panose="020B0604020202020204" charset="0"/>
                <a:ea typeface="Roboto" panose="020B0604020202020204" charset="0"/>
              </a:rPr>
              <a:t>Matifying effect </a:t>
            </a:r>
            <a:r>
              <a:rPr lang="fr-FR" sz="1200" baseline="0" dirty="0">
                <a:solidFill>
                  <a:srgbClr val="3E3E3E"/>
                </a:solidFill>
                <a:latin typeface="Roboto" panose="020B0604020202020204" charset="0"/>
                <a:ea typeface="Roboto" panose="020B0604020202020204" charset="0"/>
              </a:rPr>
              <a:t>on the T-zone </a:t>
            </a:r>
            <a:endParaRPr lang="fr-FR" sz="1200" dirty="0">
              <a:solidFill>
                <a:srgbClr val="3E3E3E"/>
              </a:solidFill>
              <a:latin typeface="Roboto" panose="020B0604020202020204" charset="0"/>
              <a:ea typeface="Roboto" panose="020B0604020202020204" charset="0"/>
            </a:endParaRPr>
          </a:p>
          <a:p>
            <a:pPr defTabSz="812770"/>
            <a:r>
              <a:rPr lang="fr-FR" sz="1200" dirty="0">
                <a:solidFill>
                  <a:srgbClr val="3E3E3E"/>
                </a:solidFill>
                <a:latin typeface="Roboto" panose="020B0604020202020204" charset="0"/>
                <a:ea typeface="Roboto" panose="020B0604020202020204" charset="0"/>
              </a:rPr>
              <a:t>Natural rose, jasmine and chamomile fragrance</a:t>
            </a:r>
          </a:p>
          <a:p>
            <a:endParaRPr lang="fr-FR" dirty="0"/>
          </a:p>
          <a:p>
            <a:r>
              <a:rPr lang="fr-FR" sz="1200" i="0" u="sng" kern="1200" dirty="0">
                <a:solidFill>
                  <a:schemeClr val="tx1"/>
                </a:solidFill>
                <a:effectLst/>
                <a:latin typeface="+mn-lt"/>
                <a:ea typeface="+mn-ea"/>
                <a:cs typeface="+mn-cs"/>
              </a:rPr>
              <a:t>Who is it for</a:t>
            </a:r>
            <a:r>
              <a:rPr lang="fr-FR" sz="1200" i="0" u="sng" kern="1200" baseline="0" dirty="0">
                <a:solidFill>
                  <a:schemeClr val="tx1"/>
                </a:solidFill>
                <a:effectLst/>
                <a:latin typeface="+mn-lt"/>
                <a:ea typeface="+mn-ea"/>
                <a:cs typeface="+mn-cs"/>
              </a:rPr>
              <a:t>?</a:t>
            </a:r>
          </a:p>
          <a:p>
            <a:endParaRPr lang="fr-FR" sz="1200" dirty="0">
              <a:solidFill>
                <a:prstClr val="black"/>
              </a:solidFill>
              <a:latin typeface="Century Gothic" panose="020B0502020202020204" pitchFamily="34" charset="0"/>
            </a:endParaRPr>
          </a:p>
          <a:p>
            <a:r>
              <a:rPr lang="fr-FR" sz="1200" dirty="0">
                <a:solidFill>
                  <a:prstClr val="black"/>
                </a:solidFill>
                <a:latin typeface="Century Gothic" panose="020B0502020202020204" pitchFamily="34" charset="0"/>
              </a:rPr>
              <a:t>"My skin is uncomfortable and tight on my cheeks, but I tend to shine on my forehead.</a:t>
            </a:r>
          </a:p>
          <a:p>
            <a:r>
              <a:rPr lang="fr-FR" sz="1200" dirty="0">
                <a:solidFill>
                  <a:prstClr val="black"/>
                </a:solidFill>
                <a:latin typeface="Century Gothic" panose="020B0502020202020204" pitchFamily="34" charset="0"/>
              </a:rPr>
              <a:t>"I've just come back from the sun and my skin is slightly dehydrated".</a:t>
            </a:r>
          </a:p>
          <a:p>
            <a:endParaRPr lang="fr-FR" sz="1200" dirty="0">
              <a:solidFill>
                <a:prstClr val="black"/>
              </a:solidFill>
              <a:latin typeface="Century Gothic" panose="020B0502020202020204" pitchFamily="34" charset="0"/>
            </a:endParaRPr>
          </a:p>
          <a:p>
            <a:r>
              <a:rPr lang="fr-FR" sz="1200" b="0" i="0" u="sng" strike="noStrike" kern="1200" dirty="0">
                <a:solidFill>
                  <a:schemeClr val="tx1"/>
                </a:solidFill>
                <a:effectLst/>
                <a:latin typeface="+mn-lt"/>
                <a:ea typeface="+mn-ea"/>
                <a:cs typeface="+mn-cs"/>
              </a:rPr>
              <a:t>Tips</a:t>
            </a:r>
          </a:p>
          <a:p>
            <a:r>
              <a:rPr lang="fr-FR" sz="1200" b="0" i="0" u="none" strike="noStrike" kern="1200" dirty="0">
                <a:solidFill>
                  <a:schemeClr val="tx1"/>
                </a:solidFill>
                <a:effectLst/>
                <a:latin typeface="+mn-lt"/>
                <a:ea typeface="+mn-ea"/>
                <a:cs typeface="+mn-cs"/>
              </a:rPr>
              <a:t> </a:t>
            </a:r>
            <a:endParaRPr lang="fr-FR" sz="1200" dirty="0">
              <a:solidFill>
                <a:prstClr val="black"/>
              </a:solidFill>
              <a:latin typeface="Century Gothic" panose="020B0502020202020204" pitchFamily="34" charset="0"/>
            </a:endParaRPr>
          </a:p>
          <a:p>
            <a:pPr algn="just">
              <a:defRPr/>
            </a:pPr>
            <a:r>
              <a:rPr lang="fr-FR" dirty="0">
                <a:solidFill>
                  <a:srgbClr val="3E3E3E"/>
                </a:solidFill>
                <a:latin typeface="Roboto" panose="02000000000000000000" pitchFamily="2" charset="0"/>
                <a:ea typeface="Roboto" panose="02000000000000000000" pitchFamily="2" charset="0"/>
              </a:rPr>
              <a:t>▪ Ideal for dehydrated oily or combination skin.</a:t>
            </a:r>
          </a:p>
          <a:p>
            <a:pPr algn="just">
              <a:defRPr/>
            </a:pPr>
            <a:r>
              <a:rPr lang="fr-FR" dirty="0">
                <a:solidFill>
                  <a:srgbClr val="3E3E3E"/>
                </a:solidFill>
                <a:latin typeface="Roboto" panose="02000000000000000000" pitchFamily="2" charset="0"/>
                <a:ea typeface="Roboto" panose="02000000000000000000" pitchFamily="2" charset="0"/>
              </a:rPr>
              <a:t>▪ Light texture perfect for summer.</a:t>
            </a:r>
          </a:p>
          <a:p>
            <a:pPr algn="just">
              <a:defRPr/>
            </a:pPr>
            <a:r>
              <a:rPr lang="fr-FR" dirty="0">
                <a:solidFill>
                  <a:srgbClr val="3E3E3E"/>
                </a:solidFill>
                <a:latin typeface="Roboto" panose="02000000000000000000" pitchFamily="2" charset="0"/>
                <a:ea typeface="Roboto" panose="02000000000000000000" pitchFamily="2" charset="0"/>
              </a:rPr>
              <a:t>▪ </a:t>
            </a:r>
            <a:r>
              <a:rPr lang="fr-FR" sz="1200" b="0" i="0" u="none" strike="noStrike" kern="1200" dirty="0">
                <a:solidFill>
                  <a:schemeClr val="tx1"/>
                </a:solidFill>
                <a:effectLst/>
                <a:latin typeface="+mn-lt"/>
                <a:ea typeface="+mn-ea"/>
                <a:cs typeface="+mn-cs"/>
              </a:rPr>
              <a:t>In the evening, one to three times a week, optimise the routine with Hydra N°1 Mask, leave on overnight.</a:t>
            </a:r>
          </a:p>
          <a:p>
            <a:pPr algn="just">
              <a:defRPr/>
            </a:pPr>
            <a:r>
              <a:rPr lang="fr-FR" dirty="0">
                <a:solidFill>
                  <a:srgbClr val="3E3E3E"/>
                </a:solidFill>
                <a:latin typeface="Roboto" panose="02000000000000000000" pitchFamily="2" charset="0"/>
                <a:ea typeface="Roboto" panose="02000000000000000000" pitchFamily="2" charset="0"/>
              </a:rPr>
              <a:t>▪ To maximise results, combine with a </a:t>
            </a:r>
            <a:r>
              <a:rPr lang="fr-FR" cap="small" dirty="0">
                <a:solidFill>
                  <a:srgbClr val="3E3E3E"/>
                </a:solidFill>
                <a:latin typeface="Roboto" panose="02000000000000000000" pitchFamily="2" charset="0"/>
                <a:ea typeface="Roboto" panose="02000000000000000000" pitchFamily="2" charset="0"/>
              </a:rPr>
              <a:t>Serum </a:t>
            </a:r>
            <a:r>
              <a:rPr lang="fr-FR" dirty="0">
                <a:solidFill>
                  <a:srgbClr val="3E3E3E"/>
                </a:solidFill>
                <a:latin typeface="Roboto" panose="02000000000000000000" pitchFamily="2" charset="0"/>
                <a:ea typeface="Roboto" panose="02000000000000000000" pitchFamily="2" charset="0"/>
              </a:rPr>
              <a:t>or </a:t>
            </a:r>
            <a:r>
              <a:rPr lang="fr-FR" cap="small" dirty="0">
                <a:solidFill>
                  <a:srgbClr val="3E3E3E"/>
                </a:solidFill>
                <a:latin typeface="Roboto" panose="02000000000000000000" pitchFamily="2" charset="0"/>
                <a:ea typeface="Roboto" panose="02000000000000000000" pitchFamily="2" charset="0"/>
              </a:rPr>
              <a:t>Booster</a:t>
            </a:r>
          </a:p>
          <a:p>
            <a:endParaRPr lang="fr-FR" sz="1200" dirty="0">
              <a:solidFill>
                <a:prstClr val="black"/>
              </a:solidFill>
              <a:latin typeface="Century Gothic" panose="020B0502020202020204" pitchFamily="34" charset="0"/>
            </a:endParaRPr>
          </a:p>
          <a:p>
            <a:endParaRPr lang="fr-FR" sz="1200" i="0" u="sng"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Ingredients: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sng" strike="noStrike" kern="1200" cap="small" spc="0" normalizeH="0" baseline="0" noProof="0" dirty="0">
                <a:ln>
                  <a:noFill/>
                </a:ln>
                <a:solidFill>
                  <a:prstClr val="black"/>
                </a:solidFill>
                <a:effectLst/>
                <a:uLnTx/>
                <a:uFillTx/>
                <a:latin typeface="Century Gothic" panose="020B0502020202020204" pitchFamily="34" charset="0"/>
                <a:ea typeface="+mn-ea"/>
                <a:cs typeface="+mn-cs"/>
              </a:rPr>
              <a:t>Moisturising complex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small" spc="0" normalizeH="0" baseline="0" noProof="0" dirty="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organic aloe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vera </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&amp; olive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phytosqualane</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Moisturising, reinforces the barrier function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imperata cylindrica</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hygroscopic action = intense, long-lasting hydration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BPM HA</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Low molecular weight: </a:t>
            </a:r>
            <a:r>
              <a:rPr lang="fr-FR" altLang="zh-TW" u="none" dirty="0">
                <a:latin typeface="Optima" pitchFamily="34" charset="0"/>
                <a:sym typeface="Wingdings" panose="05000000000000000000" pitchFamily="2" charset="2"/>
              </a:rPr>
              <a:t>deep </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hydration</a:t>
            </a:r>
            <a:r>
              <a:rPr lang="fr-FR" altLang="zh-TW" u="none" dirty="0">
                <a:latin typeface="Optima" pitchFamily="34" charset="0"/>
                <a:sym typeface="Wingdings" panose="05000000000000000000" pitchFamily="2" charset="2"/>
              </a:rPr>
              <a:t>, cell renewal, </a:t>
            </a:r>
            <a:r>
              <a:rPr lang="fr-FR" altLang="zh-TW" u="none" baseline="0" dirty="0">
                <a:latin typeface="Optima" pitchFamily="34" charset="0"/>
                <a:sym typeface="Wingdings" panose="05000000000000000000" pitchFamily="2" charset="2"/>
              </a:rPr>
              <a:t>redensifying/restructuring </a:t>
            </a:r>
            <a:r>
              <a:rPr lang="fr-FR" altLang="zh-TW" u="none" dirty="0">
                <a:latin typeface="Optima" pitchFamily="34" charset="0"/>
                <a:sym typeface="Wingdings" panose="05000000000000000000" pitchFamily="2" charset="2"/>
              </a:rPr>
              <a:t>action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altLang="zh-TW" b="1" u="none" baseline="0" dirty="0">
                <a:latin typeface="Optima" pitchFamily="34" charset="0"/>
                <a:sym typeface="Wingdings" panose="05000000000000000000" pitchFamily="2" charset="2"/>
              </a:rPr>
              <a:t>HPM HA</a:t>
            </a:r>
            <a:r>
              <a:rPr lang="fr-FR" altLang="zh-TW" u="none" baseline="0" dirty="0">
                <a:latin typeface="Optima" pitchFamily="34" charset="0"/>
                <a:sym typeface="Wingdings" panose="05000000000000000000" pitchFamily="2" charset="2"/>
              </a:rPr>
              <a:t>: </a:t>
            </a:r>
            <a:r>
              <a:rPr lang="fr-FR" altLang="zh-TW" b="0" dirty="0">
                <a:latin typeface="Optima" pitchFamily="34" charset="0"/>
                <a:sym typeface="Wingdings" panose="05000000000000000000" pitchFamily="2" charset="2"/>
              </a:rPr>
              <a:t>High Molecular Weight </a:t>
            </a:r>
            <a:r>
              <a:rPr lang="fr-FR" altLang="zh-TW" b="1" dirty="0">
                <a:latin typeface="Optima" pitchFamily="34" charset="0"/>
                <a:sym typeface="Wingdings" panose="05000000000000000000" pitchFamily="2" charset="2"/>
              </a:rPr>
              <a:t>= surface action </a:t>
            </a:r>
          </a:p>
          <a:p>
            <a:pPr defTabSz="1041400"/>
            <a:r>
              <a:rPr lang="fr-FR" altLang="zh-TW" dirty="0">
                <a:latin typeface="Optima" pitchFamily="34" charset="0"/>
                <a:sym typeface="Wingdings" panose="05000000000000000000" pitchFamily="2" charset="2"/>
              </a:rPr>
              <a:t>forms a moisturising and protective film capable of maintaining moisture levels and slowing evaporation without being occlusive or greasy + immediate smoothing and plumping effect</a:t>
            </a:r>
            <a:endParaRPr lang="fr-FR" altLang="zh-TW" u="none" baseline="0" dirty="0">
              <a:latin typeface="Optima" pitchFamily="34" charset="0"/>
              <a:sym typeface="Wingdings" panose="05000000000000000000" pitchFamily="2" charset="2"/>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ACE vitamins</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Protect cells, antioxidant and regenerating action.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sz="1200" b="1" dirty="0">
                <a:latin typeface="Optima"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ltLang="fr-FR" sz="1200" b="1" dirty="0">
              <a:latin typeface="Opti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b="1" dirty="0">
                <a:latin typeface="Optima" pitchFamily="34" charset="0"/>
                <a:sym typeface="Wingdings" panose="05000000000000000000" pitchFamily="2" charset="2"/>
              </a:rPr>
              <a:t>SILICE</a:t>
            </a:r>
            <a:r>
              <a:rPr lang="fr-FR" altLang="fr-FR" dirty="0">
                <a:latin typeface="Optima" pitchFamily="34" charset="0"/>
                <a:sym typeface="Wingdings" panose="05000000000000000000" pitchFamily="2" charset="2"/>
              </a:rPr>
              <a:t>: (ECOCERT) </a:t>
            </a:r>
            <a:r>
              <a:rPr lang="fr-FR" altLang="fr-FR" dirty="0">
                <a:latin typeface="Optima" pitchFamily="34" charset="0"/>
              </a:rPr>
              <a:t>Made up of porous spherical beads - Absorbs excess sebum &amp; provides a soft, slippery feel </a:t>
            </a:r>
            <a:endParaRPr lang="fr-FR" altLang="fr-FR" sz="1200" b="1" dirty="0">
              <a:latin typeface="Opti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defTabSz="1041400">
              <a:spcBef>
                <a:spcPct val="0"/>
              </a:spcBef>
            </a:pPr>
            <a:r>
              <a:rPr lang="fr-FR" altLang="fr-FR" sz="1200" b="1" dirty="0">
                <a:latin typeface="Optima" pitchFamily="34" charset="0"/>
              </a:rPr>
              <a:t> + </a:t>
            </a:r>
          </a:p>
          <a:p>
            <a:pPr defTabSz="1041400">
              <a:spcBef>
                <a:spcPct val="0"/>
              </a:spcBef>
            </a:pPr>
            <a:endParaRPr lang="fr-FR" altLang="fr-FR" sz="1200" b="1" dirty="0">
              <a:latin typeface="Optima" pitchFamily="34" charset="0"/>
            </a:endParaRPr>
          </a:p>
          <a:p>
            <a:pPr defTabSz="1041400">
              <a:spcBef>
                <a:spcPct val="0"/>
              </a:spcBef>
            </a:pPr>
            <a:r>
              <a:rPr lang="fr-FR" altLang="fr-FR" sz="1200" b="1" dirty="0">
                <a:latin typeface="Optima" pitchFamily="34" charset="0"/>
              </a:rPr>
              <a:t>VEGETABLE GLYCERIN </a:t>
            </a:r>
            <a:r>
              <a:rPr lang="fr-FR" altLang="fr-FR" sz="1200" b="0" dirty="0">
                <a:latin typeface="Optima" pitchFamily="34" charset="0"/>
              </a:rPr>
              <a:t>(ECOCERT ingredient, from </a:t>
            </a:r>
            <a:r>
              <a:rPr lang="fr-FR" altLang="fr-FR" sz="1200" b="0" baseline="0" dirty="0">
                <a:latin typeface="Optima" pitchFamily="34" charset="0"/>
              </a:rPr>
              <a:t>European </a:t>
            </a:r>
            <a:r>
              <a:rPr lang="fr-FR" altLang="fr-FR" sz="1200" b="0" dirty="0">
                <a:latin typeface="Optima" pitchFamily="34" charset="0"/>
              </a:rPr>
              <a:t>rapeseed</a:t>
            </a:r>
            <a:r>
              <a:rPr lang="fr-FR" altLang="fr-FR" sz="1200" b="0" baseline="0" dirty="0">
                <a:latin typeface="Optima" pitchFamily="34" charset="0"/>
              </a:rPr>
              <a:t>) </a:t>
            </a:r>
            <a:r>
              <a:rPr lang="fr-FR" sz="1200" b="0" kern="1200" dirty="0">
                <a:solidFill>
                  <a:schemeClr val="tx1"/>
                </a:solidFill>
                <a:effectLst/>
                <a:latin typeface="+mn-lt"/>
                <a:ea typeface="+mn-ea"/>
                <a:cs typeface="+mn-cs"/>
              </a:rPr>
              <a:t>Action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Humectant </a:t>
            </a:r>
            <a:r>
              <a:rPr lang="fr-FR" sz="1200" kern="1200" dirty="0">
                <a:solidFill>
                  <a:schemeClr val="tx1"/>
                </a:solidFill>
                <a:effectLst/>
                <a:latin typeface="+mn-lt"/>
                <a:ea typeface="+mn-ea"/>
                <a:cs typeface="+mn-cs"/>
              </a:rPr>
              <a:t>and moisturising, it reduces the rate at which water evaporates from the surface of the skin, making it suppler, softer and less rough.</a:t>
            </a:r>
            <a:endParaRPr lang="fr-FR" altLang="fr-FR" sz="1200" b="1" dirty="0">
              <a:latin typeface="Optima" pitchFamily="34" charset="0"/>
            </a:endParaRPr>
          </a:p>
          <a:p>
            <a:pPr marL="0" marR="0" lvl="0" indent="0" algn="l" defTabSz="1041400" rtl="0" eaLnBrk="1" fontAlgn="auto" latinLnBrk="0" hangingPunct="1">
              <a:lnSpc>
                <a:spcPct val="100000"/>
              </a:lnSpc>
              <a:spcBef>
                <a:spcPct val="0"/>
              </a:spcBef>
              <a:spcAft>
                <a:spcPts val="0"/>
              </a:spcAft>
              <a:buClrTx/>
              <a:buSzTx/>
              <a:buFontTx/>
              <a:buNone/>
              <a:tabLst/>
              <a:defRPr/>
            </a:pPr>
            <a:r>
              <a:rPr lang="fr-FR" altLang="fr-FR" sz="1200" b="1" dirty="0">
                <a:latin typeface="Optima" pitchFamily="34" charset="0"/>
              </a:rPr>
              <a:t>PCA: </a:t>
            </a:r>
            <a:r>
              <a:rPr lang="fr-FR" altLang="fr-FR" sz="1200" dirty="0">
                <a:latin typeface="Optima" pitchFamily="34" charset="0"/>
              </a:rPr>
              <a:t>PYRROLIDONE CARBOXYLIC ACID </a:t>
            </a:r>
            <a:r>
              <a:rPr lang="fr-FR" altLang="fr-FR" sz="1200" b="1" dirty="0">
                <a:latin typeface="Optima" pitchFamily="34" charset="0"/>
              </a:rPr>
              <a:t>= used in the composition of NMF, hygroscopic &gt; retains water </a:t>
            </a:r>
            <a:r>
              <a:rPr lang="fr-FR" altLang="fr-FR" sz="1200" b="1" baseline="0" dirty="0">
                <a:latin typeface="Optima" pitchFamily="34" charset="0"/>
              </a:rPr>
              <a:t>in the skin</a:t>
            </a:r>
            <a:endParaRPr lang="fr-FR" altLang="fr-FR" sz="1200" b="1" dirty="0">
              <a:latin typeface="Optima" pitchFamily="34" charset="0"/>
            </a:endParaRPr>
          </a:p>
          <a:p>
            <a:pPr defTabSz="1041400">
              <a:spcBef>
                <a:spcPct val="0"/>
              </a:spcBef>
            </a:pPr>
            <a:r>
              <a:rPr lang="fr-FR" altLang="fr-FR" sz="1200" dirty="0">
                <a:latin typeface="Optima" pitchFamily="34" charset="0"/>
              </a:rPr>
              <a:t>Origin: Beetroot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sz="1200" b="1" dirty="0">
                <a:latin typeface="Optima" pitchFamily="34" charset="0"/>
              </a:rPr>
              <a:t>POLYSACCHARIDE : </a:t>
            </a:r>
            <a:r>
              <a:rPr lang="fr-FR" altLang="fr-FR" sz="1200" dirty="0">
                <a:latin typeface="Optima" pitchFamily="34" charset="0"/>
              </a:rPr>
              <a:t>Immediate and prolonged moisturising power, gives a silky feel</a:t>
            </a:r>
            <a:endParaRPr lang="fr-FR" altLang="fr-FR" sz="1200" b="1" baseline="0" dirty="0">
              <a:latin typeface="Optima" pitchFamily="34" charset="0"/>
            </a:endParaRPr>
          </a:p>
          <a:p>
            <a:r>
              <a:rPr lang="fr-FR" sz="1200" b="0" kern="1200" dirty="0">
                <a:solidFill>
                  <a:schemeClr val="tx1"/>
                </a:solidFill>
                <a:effectLst/>
                <a:latin typeface="+mn-lt"/>
                <a:ea typeface="+mn-ea"/>
                <a:cs typeface="+mn-cs"/>
              </a:rPr>
              <a:t>Origin: </a:t>
            </a:r>
            <a:r>
              <a:rPr lang="fr-FR" sz="1200" kern="1200" dirty="0">
                <a:solidFill>
                  <a:schemeClr val="tx1"/>
                </a:solidFill>
                <a:effectLst/>
                <a:latin typeface="+mn-lt"/>
                <a:ea typeface="+mn-ea"/>
                <a:cs typeface="+mn-cs"/>
              </a:rPr>
              <a:t>biotechnology  </a:t>
            </a:r>
          </a:p>
          <a:p>
            <a:r>
              <a:rPr lang="fr-FR" sz="1200" b="0" kern="1200" dirty="0">
                <a:solidFill>
                  <a:schemeClr val="tx1"/>
                </a:solidFill>
                <a:effectLst/>
                <a:latin typeface="+mn-lt"/>
                <a:ea typeface="+mn-ea"/>
                <a:cs typeface="+mn-cs"/>
              </a:rPr>
              <a:t>Composition: </a:t>
            </a:r>
            <a:r>
              <a:rPr lang="fr-FR" sz="1200" kern="1200" dirty="0">
                <a:solidFill>
                  <a:schemeClr val="tx1"/>
                </a:solidFill>
                <a:effectLst/>
                <a:latin typeface="+mn-lt"/>
                <a:ea typeface="+mn-ea"/>
                <a:cs typeface="+mn-cs"/>
              </a:rPr>
              <a:t>polysaccharide (complex sugar made up of several simple sugar molecules) obtained by natural bacterial fermentation using maize sorbitol and soya peptone as substrates. </a:t>
            </a:r>
          </a:p>
          <a:p>
            <a:r>
              <a:rPr lang="fr-FR" sz="1200" kern="1200" dirty="0">
                <a:solidFill>
                  <a:schemeClr val="tx1"/>
                </a:solidFill>
                <a:effectLst/>
                <a:latin typeface="+mn-lt"/>
                <a:ea typeface="+mn-ea"/>
                <a:cs typeface="+mn-cs"/>
              </a:rPr>
              <a:t> </a:t>
            </a:r>
          </a:p>
          <a:p>
            <a:r>
              <a:rPr lang="fr-FR" sz="1200" kern="1200" baseline="0" dirty="0">
                <a:solidFill>
                  <a:schemeClr val="tx1"/>
                </a:solidFill>
                <a:effectLst/>
                <a:latin typeface="+mn-lt"/>
                <a:ea typeface="+mn-ea"/>
                <a:cs typeface="+mn-cs"/>
              </a:rPr>
              <a:t>+ </a:t>
            </a:r>
          </a:p>
          <a:p>
            <a:endParaRPr lang="fr-FR" sz="1200" kern="1200" dirty="0">
              <a:solidFill>
                <a:schemeClr val="tx1"/>
              </a:solidFill>
              <a:effectLst/>
              <a:latin typeface="+mn-lt"/>
              <a:ea typeface="+mn-ea"/>
              <a:cs typeface="+mn-cs"/>
            </a:endParaRPr>
          </a:p>
          <a:p>
            <a:pPr defTabSz="1041400"/>
            <a:r>
              <a:rPr lang="fr-FR" altLang="fr-FR" sz="1200" b="1" dirty="0">
                <a:latin typeface="Optima" pitchFamily="34" charset="0"/>
              </a:rPr>
              <a:t>SILICON: replenishes </a:t>
            </a:r>
            <a:r>
              <a:rPr lang="fr-FR" altLang="fr-FR" sz="1200" b="1" baseline="0" dirty="0">
                <a:latin typeface="Optima" pitchFamily="34" charset="0"/>
              </a:rPr>
              <a:t>the skin's water reserves. </a:t>
            </a:r>
            <a:r>
              <a:rPr lang="fr-FR" altLang="fr-FR" sz="1200" dirty="0">
                <a:latin typeface="Optima" pitchFamily="34" charset="0"/>
              </a:rPr>
              <a:t>Present in many foods. It induces or regulates the multiplication of fibroblasts. </a:t>
            </a:r>
          </a:p>
          <a:p>
            <a:pPr defTabSz="1041400">
              <a:spcBef>
                <a:spcPct val="0"/>
              </a:spcBef>
            </a:pPr>
            <a:r>
              <a:rPr lang="fr-FR" altLang="fr-FR" sz="1200" dirty="0">
                <a:latin typeface="Optima" pitchFamily="34" charset="0"/>
              </a:rPr>
              <a:t>It has been observed that silicon is </a:t>
            </a:r>
            <a:r>
              <a:rPr lang="fr-FR" altLang="fr-FR" sz="1200" b="1" dirty="0">
                <a:latin typeface="Optima" pitchFamily="34" charset="0"/>
              </a:rPr>
              <a:t>essential for the synthesis of collagen and elastin fibres</a:t>
            </a:r>
            <a:r>
              <a:rPr lang="fr-FR" altLang="fr-FR" sz="1200" dirty="0">
                <a:latin typeface="Optima" pitchFamily="34" charset="0"/>
              </a:rPr>
              <a:t>. A shortage of organic silicon from the age of forty onwards causes the skin to dry out significantly and wrinkles to appear. </a:t>
            </a:r>
            <a:br>
              <a:rPr lang="fr-FR" altLang="fr-FR" sz="1200" dirty="0">
                <a:latin typeface="Optima" pitchFamily="34" charset="0"/>
              </a:rPr>
            </a:br>
            <a:r>
              <a:rPr lang="fr-FR" altLang="fr-FR" sz="1200" dirty="0">
                <a:latin typeface="Optima" pitchFamily="34" charset="0"/>
              </a:rPr>
              <a:t>Organic silicon </a:t>
            </a:r>
            <a:r>
              <a:rPr lang="fr-FR" altLang="fr-FR" sz="1200" dirty="0" err="1">
                <a:latin typeface="Optima" pitchFamily="34" charset="0"/>
              </a:rPr>
              <a:t>derivatives </a:t>
            </a:r>
            <a:r>
              <a:rPr lang="fr-FR" altLang="fr-FR" sz="1200" dirty="0">
                <a:latin typeface="Optima" pitchFamily="34" charset="0"/>
              </a:rPr>
              <a:t>(</a:t>
            </a:r>
            <a:r>
              <a:rPr lang="fr-FR" altLang="fr-FR" sz="1200" dirty="0" err="1">
                <a:latin typeface="Optima" pitchFamily="34" charset="0"/>
              </a:rPr>
              <a:t>silanols</a:t>
            </a:r>
            <a:r>
              <a:rPr lang="fr-FR" altLang="fr-FR" sz="1200" dirty="0">
                <a:latin typeface="Optima" pitchFamily="34" charset="0"/>
              </a:rPr>
              <a:t>) are therefore indicated to act on wrinkles and stretch marks and to improve skin elasticity.</a:t>
            </a:r>
            <a:endParaRPr lang="fr-FR" altLang="fr-FR" sz="1200" b="1" dirty="0">
              <a:latin typeface="Optima" pitchFamily="34" charset="0"/>
            </a:endParaRPr>
          </a:p>
          <a:p>
            <a:pPr defTabSz="1041400">
              <a:spcBef>
                <a:spcPct val="0"/>
              </a:spcBef>
            </a:pPr>
            <a:endParaRPr lang="fr-FR" altLang="fr-FR" sz="1200" dirty="0">
              <a:latin typeface="Optima" pitchFamily="34" charset="0"/>
            </a:endParaRPr>
          </a:p>
          <a:p>
            <a:pPr defTabSz="1041400">
              <a:spcBef>
                <a:spcPct val="0"/>
              </a:spcBef>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p>
          <a:p>
            <a:pPr defTabSz="1041400">
              <a:spcBef>
                <a:spcPct val="0"/>
              </a:spcBef>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defTabSz="1041400">
              <a:spcBef>
                <a:spcPct val="0"/>
              </a:spcBef>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ROSE CAMOMILE AND JASMINE EO</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Balancing and relaxing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r>
              <a:rPr lang="fr-FR" sz="1200" i="0" u="sng" kern="1200" dirty="0">
                <a:solidFill>
                  <a:schemeClr val="tx1"/>
                </a:solidFill>
                <a:effectLst/>
                <a:latin typeface="+mn-lt"/>
                <a:ea typeface="+mn-ea"/>
                <a:cs typeface="+mn-cs"/>
              </a:rPr>
              <a:t>Home use </a:t>
            </a:r>
          </a:p>
          <a:p>
            <a:r>
              <a:rPr lang="fr-FR" sz="1200" b="0" i="0" u="none" strike="noStrike" kern="1200" dirty="0">
                <a:solidFill>
                  <a:schemeClr val="tx1"/>
                </a:solidFill>
                <a:effectLst/>
                <a:latin typeface="+mn-lt"/>
                <a:ea typeface="+mn-ea"/>
                <a:cs typeface="+mn-cs"/>
              </a:rPr>
              <a:t>Morning and evening, apply Hydra N°1 Fluid to the face and neck after cleansing/make-up removal and misting with </a:t>
            </a:r>
            <a:r>
              <a:rPr lang="fr-FR" sz="1200" b="0" i="0" u="none" strike="noStrike" kern="1200" dirty="0" err="1">
                <a:solidFill>
                  <a:schemeClr val="tx1"/>
                </a:solidFill>
                <a:effectLst/>
                <a:latin typeface="+mn-lt"/>
                <a:ea typeface="+mn-ea"/>
                <a:cs typeface="+mn-cs"/>
              </a:rPr>
              <a:t>Yon-Ka </a:t>
            </a:r>
            <a:r>
              <a:rPr lang="fr-FR" sz="1200" b="0" i="0" u="none" strike="noStrike" kern="1200" dirty="0">
                <a:solidFill>
                  <a:schemeClr val="tx1"/>
                </a:solidFill>
                <a:effectLst/>
                <a:latin typeface="+mn-lt"/>
                <a:ea typeface="+mn-ea"/>
                <a:cs typeface="+mn-cs"/>
              </a:rPr>
              <a:t>Lotion for normal or oily skin.</a:t>
            </a:r>
            <a:r>
              <a:rPr lang="fr-FR" sz="1200" b="0" i="0" kern="1200" dirty="0">
                <a:solidFill>
                  <a:schemeClr val="tx1"/>
                </a:solidFill>
                <a:effectLst/>
                <a:latin typeface="+mn-lt"/>
                <a:ea typeface="+mn-ea"/>
                <a:cs typeface="+mn-cs"/>
              </a:rPr>
              <a:t> Gently massage the fluid into the skin.</a:t>
            </a:r>
            <a:endParaRPr lang="fr-FR" sz="1200" b="0" i="0" u="none" strike="noStrike"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A328DE2C-BD44-41F6-8579-19BB7D894649}" type="slidenum">
              <a:rPr lang="fr-FR" smtClean="0"/>
              <a:t>18</a:t>
            </a:fld>
            <a:endParaRPr lang="fr-FR"/>
          </a:p>
        </p:txBody>
      </p:sp>
    </p:spTree>
    <p:extLst>
      <p:ext uri="{BB962C8B-B14F-4D97-AF65-F5344CB8AC3E}">
        <p14:creationId xmlns:p14="http://schemas.microsoft.com/office/powerpoint/2010/main" val="3044085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i="0" kern="1200" baseline="0" dirty="0">
                <a:solidFill>
                  <a:schemeClr val="tx1"/>
                </a:solidFill>
                <a:effectLst/>
                <a:latin typeface="+mn-lt"/>
                <a:ea typeface="+mn-ea"/>
                <a:cs typeface="+mn-cs"/>
              </a:rPr>
              <a:t>HYDRA N1 CREAM: 94% ION </a:t>
            </a:r>
          </a:p>
          <a:p>
            <a:endParaRPr lang="fr-FR" sz="1200" i="0" kern="1200" baseline="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Benefits</a:t>
            </a:r>
          </a:p>
          <a:p>
            <a:pPr defTabSz="812770"/>
            <a:r>
              <a:rPr lang="fr-FR" sz="1200" dirty="0">
                <a:solidFill>
                  <a:srgbClr val="3E3E3E"/>
                </a:solidFill>
                <a:latin typeface="Roboto" panose="020B0604020202020204" charset="0"/>
                <a:ea typeface="Roboto" panose="020B0604020202020204" charset="0"/>
              </a:rPr>
              <a:t>Rich in repairing ingredients </a:t>
            </a:r>
          </a:p>
          <a:p>
            <a:pPr defTabSz="812770"/>
            <a:r>
              <a:rPr lang="fr-FR" sz="1200" dirty="0">
                <a:solidFill>
                  <a:srgbClr val="3E3E3E"/>
                </a:solidFill>
                <a:latin typeface="Roboto" panose="020B0604020202020204" charset="0"/>
                <a:ea typeface="Roboto" panose="020B0604020202020204" charset="0"/>
              </a:rPr>
              <a:t>Reinforces the skin's barrier function </a:t>
            </a:r>
          </a:p>
          <a:p>
            <a:pPr defTabSz="812770"/>
            <a:r>
              <a:rPr lang="fr-FR" sz="1200" dirty="0">
                <a:solidFill>
                  <a:srgbClr val="3E3E3E"/>
                </a:solidFill>
                <a:latin typeface="Roboto" panose="020B0604020202020204" charset="0"/>
                <a:ea typeface="Roboto" panose="020B0604020202020204" charset="0"/>
              </a:rPr>
              <a:t>Provides immediate comfort </a:t>
            </a:r>
          </a:p>
          <a:p>
            <a:pPr defTabSz="812770"/>
            <a:r>
              <a:rPr lang="fr-FR" sz="1200" dirty="0">
                <a:solidFill>
                  <a:srgbClr val="3E3E3E"/>
                </a:solidFill>
                <a:latin typeface="Roboto" panose="020B0604020202020204" charset="0"/>
                <a:ea typeface="Roboto" panose="020B0604020202020204" charset="0"/>
              </a:rPr>
              <a:t>Supple, soft, radiant, plump skin</a:t>
            </a:r>
          </a:p>
          <a:p>
            <a:pPr defTabSz="812770"/>
            <a:endParaRPr lang="fr-FR" sz="1200" dirty="0">
              <a:solidFill>
                <a:srgbClr val="3E3E3E"/>
              </a:solidFill>
              <a:latin typeface="Roboto" panose="020B0604020202020204" charset="0"/>
              <a:ea typeface="Roboto" panose="020B0604020202020204" charset="0"/>
            </a:endParaRPr>
          </a:p>
          <a:p>
            <a:pPr defTabSz="812770"/>
            <a:r>
              <a:rPr lang="fr-FR" sz="1200" u="sng" dirty="0">
                <a:solidFill>
                  <a:srgbClr val="3E3E3E"/>
                </a:solidFill>
                <a:latin typeface="Roboto" panose="020B0604020202020204" charset="0"/>
                <a:ea typeface="Roboto" panose="020B0604020202020204" charset="0"/>
              </a:rPr>
              <a:t>Results</a:t>
            </a:r>
          </a:p>
          <a:p>
            <a:pPr lvl="0"/>
            <a:r>
              <a:rPr lang="fr-FR" sz="1200" dirty="0">
                <a:solidFill>
                  <a:srgbClr val="3E3E3E"/>
                </a:solidFill>
                <a:latin typeface="Roboto" panose="02000000000000000000" pitchFamily="2" charset="0"/>
                <a:ea typeface="Roboto" panose="02000000000000000000" pitchFamily="2" charset="0"/>
              </a:rPr>
              <a:t>Intense, long-lasting hydration </a:t>
            </a:r>
            <a:endParaRPr lang="fr-FR" sz="1200" cap="small" dirty="0">
              <a:solidFill>
                <a:srgbClr val="3E3E3E"/>
              </a:solidFill>
              <a:latin typeface="Roboto" panose="02000000000000000000" pitchFamily="2" charset="0"/>
              <a:ea typeface="Roboto" panose="02000000000000000000" pitchFamily="2" charset="0"/>
            </a:endParaRPr>
          </a:p>
          <a:p>
            <a:pPr marL="171450" lvl="0" indent="-171450">
              <a:buFont typeface="Wingdings" panose="05000000000000000000" pitchFamily="2" charset="2"/>
              <a:buChar char="Ø"/>
            </a:pPr>
            <a:r>
              <a:rPr lang="fr-FR" sz="1050" i="1" dirty="0">
                <a:solidFill>
                  <a:srgbClr val="3E3E3E"/>
                </a:solidFill>
                <a:latin typeface="Roboto" panose="02000000000000000000" pitchFamily="2" charset="0"/>
                <a:ea typeface="Roboto" panose="02000000000000000000" pitchFamily="2" charset="0"/>
              </a:rPr>
              <a:t> +138% immediately +86% after 8 a.m.</a:t>
            </a:r>
          </a:p>
          <a:p>
            <a:r>
              <a:rPr lang="fr-FR" sz="1200" dirty="0">
                <a:solidFill>
                  <a:srgbClr val="3E3E3E"/>
                </a:solidFill>
                <a:latin typeface="Roboto" panose="02000000000000000000" pitchFamily="2" charset="0"/>
                <a:ea typeface="Roboto" panose="02000000000000000000" pitchFamily="2" charset="0"/>
              </a:rPr>
              <a:t>Combined with </a:t>
            </a:r>
            <a:r>
              <a:rPr lang="fr-FR" sz="1200" cap="small" dirty="0" err="1">
                <a:solidFill>
                  <a:srgbClr val="3E3E3E"/>
                </a:solidFill>
                <a:latin typeface="Roboto" panose="02000000000000000000" pitchFamily="2" charset="0"/>
                <a:ea typeface="Roboto" panose="02000000000000000000" pitchFamily="2" charset="0"/>
              </a:rPr>
              <a:t>Hydra </a:t>
            </a:r>
            <a:r>
              <a:rPr lang="fr-FR" sz="1200" cap="small" dirty="0">
                <a:solidFill>
                  <a:srgbClr val="3E3E3E"/>
                </a:solidFill>
                <a:latin typeface="Roboto" panose="02000000000000000000" pitchFamily="2" charset="0"/>
                <a:ea typeface="Roboto" panose="02000000000000000000" pitchFamily="2" charset="0"/>
              </a:rPr>
              <a:t>Serum n°1 </a:t>
            </a:r>
          </a:p>
          <a:p>
            <a:pPr marL="171450" indent="-171450">
              <a:buFont typeface="Wingdings" panose="05000000000000000000" pitchFamily="2" charset="2"/>
              <a:buChar char="Ø"/>
            </a:pPr>
            <a:r>
              <a:rPr lang="fr-FR" sz="1000" i="1" dirty="0">
                <a:solidFill>
                  <a:srgbClr val="3E3E3E"/>
                </a:solidFill>
                <a:latin typeface="Roboto" panose="02000000000000000000" pitchFamily="2" charset="0"/>
                <a:ea typeface="Roboto" panose="02000000000000000000" pitchFamily="2" charset="0"/>
              </a:rPr>
              <a:t> +144% immediately +102% after 8 hours</a:t>
            </a:r>
          </a:p>
          <a:p>
            <a:pPr marL="171450" indent="-171450">
              <a:buFont typeface="Wingdings" panose="05000000000000000000" pitchFamily="2" charset="2"/>
              <a:buChar char="Ø"/>
            </a:pPr>
            <a:endParaRPr lang="fr-FR" sz="1000" i="1" dirty="0">
              <a:solidFill>
                <a:srgbClr val="3E3E3E"/>
              </a:solidFill>
              <a:latin typeface="Roboto" panose="02000000000000000000" pitchFamily="2" charset="0"/>
              <a:ea typeface="Roboto" panose="02000000000000000000" pitchFamily="2" charset="0"/>
            </a:endParaRPr>
          </a:p>
          <a:p>
            <a:r>
              <a:rPr lang="fr-FR" sz="1050" b="0" i="0" u="sng" kern="1200" dirty="0">
                <a:solidFill>
                  <a:schemeClr val="tx1"/>
                </a:solidFill>
                <a:effectLst/>
                <a:latin typeface="+mn-lt"/>
                <a:ea typeface="+mn-ea"/>
                <a:cs typeface="+mn-cs"/>
              </a:rPr>
              <a:t>Product benefits</a:t>
            </a:r>
          </a:p>
          <a:p>
            <a:pPr marL="171450" indent="-171450">
              <a:buFontTx/>
              <a:buChar char="-"/>
            </a:pPr>
            <a:r>
              <a:rPr lang="fr-FR" sz="1050" b="0" i="0" u="none" strike="noStrike" kern="1200" dirty="0">
                <a:solidFill>
                  <a:schemeClr val="tx1"/>
                </a:solidFill>
                <a:effectLst/>
                <a:latin typeface="+mn-lt"/>
                <a:ea typeface="+mn-ea"/>
                <a:cs typeface="+mn-cs"/>
              </a:rPr>
              <a:t>Contains 94% ingredients of natural origin </a:t>
            </a:r>
          </a:p>
          <a:p>
            <a:pPr marL="171450" indent="-171450">
              <a:buFontTx/>
              <a:buChar char="-"/>
            </a:pPr>
            <a:r>
              <a:rPr lang="fr-FR" sz="1050" b="0" i="0" u="none" strike="noStrike" kern="1200" dirty="0">
                <a:solidFill>
                  <a:schemeClr val="tx1"/>
                </a:solidFill>
                <a:effectLst/>
                <a:latin typeface="+mn-lt"/>
                <a:ea typeface="+mn-ea"/>
                <a:cs typeface="+mn-cs"/>
              </a:rPr>
              <a:t>Intensely moisturises the skin </a:t>
            </a:r>
          </a:p>
          <a:p>
            <a:pPr marL="171450" indent="-171450">
              <a:buFontTx/>
              <a:buChar char="-"/>
            </a:pPr>
            <a:r>
              <a:rPr lang="fr-FR" sz="1050" b="0" i="0" u="none" strike="noStrike" kern="1200" dirty="0">
                <a:solidFill>
                  <a:schemeClr val="tx1"/>
                </a:solidFill>
                <a:effectLst/>
                <a:latin typeface="+mn-lt"/>
                <a:ea typeface="+mn-ea"/>
                <a:cs typeface="+mn-cs"/>
              </a:rPr>
              <a:t>Preserves the skin's youthful appearance</a:t>
            </a:r>
            <a:endParaRPr lang="fr-FR" sz="1050" b="0" i="0" u="sng" kern="1200" dirty="0">
              <a:solidFill>
                <a:schemeClr val="tx1"/>
              </a:solidFill>
              <a:effectLst/>
              <a:latin typeface="+mn-lt"/>
              <a:ea typeface="+mn-ea"/>
              <a:cs typeface="+mn-cs"/>
            </a:endParaRPr>
          </a:p>
          <a:p>
            <a:endParaRPr lang="fr-FR" dirty="0"/>
          </a:p>
          <a:p>
            <a:r>
              <a:rPr lang="fr-FR" sz="1200" i="0" u="sng" kern="1200" dirty="0">
                <a:solidFill>
                  <a:schemeClr val="tx1"/>
                </a:solidFill>
                <a:effectLst/>
                <a:latin typeface="+mn-lt"/>
                <a:ea typeface="+mn-ea"/>
                <a:cs typeface="+mn-cs"/>
              </a:rPr>
              <a:t>Who is it for</a:t>
            </a:r>
            <a:r>
              <a:rPr lang="fr-FR" sz="1200" i="0" u="sng" kern="1200" baseline="0" dirty="0">
                <a:solidFill>
                  <a:schemeClr val="tx1"/>
                </a:solidFill>
                <a:effectLst/>
                <a:latin typeface="+mn-lt"/>
                <a:ea typeface="+mn-ea"/>
                <a:cs typeface="+mn-cs"/>
              </a:rPr>
              <a:t>?</a:t>
            </a:r>
          </a:p>
          <a:p>
            <a:endParaRPr lang="fr-FR" sz="1200" dirty="0">
              <a:solidFill>
                <a:prstClr val="black"/>
              </a:solidFill>
              <a:latin typeface="Century Gothic" panose="020B0502020202020204" pitchFamily="34" charset="0"/>
            </a:endParaRPr>
          </a:p>
          <a:p>
            <a:r>
              <a:rPr lang="fr-FR" sz="1200" dirty="0">
                <a:solidFill>
                  <a:prstClr val="black"/>
                </a:solidFill>
                <a:latin typeface="Century Gothic" panose="020B0502020202020204" pitchFamily="34" charset="0"/>
              </a:rPr>
              <a:t>"When I </a:t>
            </a:r>
            <a:r>
              <a:rPr lang="fr-FR" sz="1200" baseline="0" dirty="0">
                <a:solidFill>
                  <a:prstClr val="black"/>
                </a:solidFill>
                <a:latin typeface="Century Gothic" panose="020B0502020202020204" pitchFamily="34" charset="0"/>
              </a:rPr>
              <a:t>get out of the shower, </a:t>
            </a:r>
            <a:r>
              <a:rPr lang="fr-FR" sz="1200" dirty="0">
                <a:solidFill>
                  <a:prstClr val="black"/>
                </a:solidFill>
                <a:latin typeface="Century Gothic" panose="020B0502020202020204" pitchFamily="34" charset="0"/>
              </a:rPr>
              <a:t>my skin feels uncomfortable and tight".</a:t>
            </a:r>
          </a:p>
          <a:p>
            <a:r>
              <a:rPr lang="fr-FR" sz="1200" dirty="0">
                <a:solidFill>
                  <a:prstClr val="black"/>
                </a:solidFill>
                <a:latin typeface="Century Gothic" panose="020B0502020202020204" pitchFamily="34" charset="0"/>
              </a:rPr>
              <a:t>"When </a:t>
            </a:r>
            <a:r>
              <a:rPr lang="fr-FR" sz="1200" baseline="0" dirty="0">
                <a:solidFill>
                  <a:prstClr val="black"/>
                </a:solidFill>
                <a:latin typeface="Century Gothic" panose="020B0502020202020204" pitchFamily="34" charset="0"/>
              </a:rPr>
              <a:t>I put on make-up, my foundation runs into the creases</a:t>
            </a:r>
            <a:r>
              <a:rPr lang="fr-FR" sz="1200" dirty="0">
                <a:solidFill>
                  <a:prstClr val="black"/>
                </a:solidFill>
                <a:latin typeface="Century Gothic" panose="020B0502020202020204" pitchFamily="34" charset="0"/>
              </a:rPr>
              <a:t>".</a:t>
            </a:r>
          </a:p>
          <a:p>
            <a:endParaRPr lang="fr-FR" sz="1200" dirty="0">
              <a:solidFill>
                <a:prstClr val="black"/>
              </a:solidFill>
              <a:latin typeface="Century Gothic" panose="020B0502020202020204" pitchFamily="34" charset="0"/>
            </a:endParaRPr>
          </a:p>
          <a:p>
            <a:r>
              <a:rPr lang="fr-FR" sz="1200" b="0" i="0" u="sng" strike="noStrike" kern="1200" dirty="0">
                <a:solidFill>
                  <a:schemeClr val="tx1"/>
                </a:solidFill>
                <a:effectLst/>
                <a:latin typeface="+mn-lt"/>
                <a:ea typeface="+mn-ea"/>
                <a:cs typeface="+mn-cs"/>
              </a:rPr>
              <a:t>Tips</a:t>
            </a:r>
          </a:p>
          <a:p>
            <a:r>
              <a:rPr lang="fr-FR" sz="1200" b="0" i="0" u="none" strike="noStrike" kern="1200" dirty="0">
                <a:solidFill>
                  <a:schemeClr val="tx1"/>
                </a:solidFill>
                <a:effectLst/>
                <a:latin typeface="+mn-lt"/>
                <a:ea typeface="+mn-ea"/>
                <a:cs typeface="+mn-cs"/>
              </a:rPr>
              <a:t> </a:t>
            </a:r>
            <a:endParaRPr lang="fr-FR" sz="1200" dirty="0">
              <a:solidFill>
                <a:prstClr val="black"/>
              </a:solidFill>
              <a:latin typeface="Century Gothic" panose="020B0502020202020204" pitchFamily="34" charset="0"/>
            </a:endParaRPr>
          </a:p>
          <a:p>
            <a:pPr algn="just">
              <a:defRPr/>
            </a:pPr>
            <a:r>
              <a:rPr lang="fr-FR" dirty="0">
                <a:solidFill>
                  <a:srgbClr val="3E3E3E"/>
                </a:solidFill>
                <a:latin typeface="Roboto" panose="02000000000000000000" pitchFamily="2" charset="0"/>
                <a:ea typeface="Roboto" panose="02000000000000000000" pitchFamily="2" charset="0"/>
              </a:rPr>
              <a:t>▪ Ultra-comforting cocooning texture</a:t>
            </a:r>
          </a:p>
          <a:p>
            <a:pPr algn="just">
              <a:defRPr/>
            </a:pPr>
            <a:r>
              <a:rPr lang="fr-FR" dirty="0">
                <a:solidFill>
                  <a:srgbClr val="3E3E3E"/>
                </a:solidFill>
                <a:latin typeface="Roboto" panose="02000000000000000000" pitchFamily="2" charset="0"/>
                <a:ea typeface="Roboto" panose="02000000000000000000" pitchFamily="2" charset="0"/>
              </a:rPr>
              <a:t>▪ Ideal mixed with foundation for very dehydrated skin. </a:t>
            </a:r>
          </a:p>
          <a:p>
            <a:pPr algn="just">
              <a:defRPr/>
            </a:pPr>
            <a:r>
              <a:rPr lang="fr-FR" dirty="0">
                <a:solidFill>
                  <a:srgbClr val="3E3E3E"/>
                </a:solidFill>
                <a:latin typeface="Roboto" panose="02000000000000000000" pitchFamily="2" charset="0"/>
                <a:ea typeface="Roboto" panose="02000000000000000000" pitchFamily="2" charset="0"/>
              </a:rPr>
              <a:t>▪ As a complement, use </a:t>
            </a:r>
            <a:r>
              <a:rPr lang="fr-FR" cap="small" dirty="0" err="1">
                <a:solidFill>
                  <a:srgbClr val="3E3E3E"/>
                </a:solidFill>
                <a:latin typeface="Roboto" panose="02000000000000000000" pitchFamily="2" charset="0"/>
                <a:ea typeface="Roboto" panose="02000000000000000000" pitchFamily="2" charset="0"/>
              </a:rPr>
              <a:t>hydra </a:t>
            </a:r>
            <a:r>
              <a:rPr lang="fr-FR" cap="small" dirty="0">
                <a:solidFill>
                  <a:srgbClr val="3E3E3E"/>
                </a:solidFill>
                <a:latin typeface="Roboto" panose="02000000000000000000" pitchFamily="2" charset="0"/>
                <a:ea typeface="Roboto" panose="02000000000000000000" pitchFamily="2" charset="0"/>
              </a:rPr>
              <a:t>mask n°1 </a:t>
            </a:r>
          </a:p>
          <a:p>
            <a:pPr algn="just">
              <a:defRPr/>
            </a:pPr>
            <a:r>
              <a:rPr lang="fr-FR" dirty="0">
                <a:solidFill>
                  <a:srgbClr val="3E3E3E"/>
                </a:solidFill>
                <a:latin typeface="Roboto" panose="02000000000000000000" pitchFamily="2" charset="0"/>
                <a:ea typeface="Roboto" panose="02000000000000000000" pitchFamily="2" charset="0"/>
              </a:rPr>
              <a:t>once or three times a week, as a night mask.  </a:t>
            </a:r>
          </a:p>
          <a:p>
            <a:pPr algn="just">
              <a:defRPr/>
            </a:pPr>
            <a:r>
              <a:rPr lang="fr-FR" dirty="0">
                <a:solidFill>
                  <a:srgbClr val="3E3E3E"/>
                </a:solidFill>
                <a:latin typeface="Roboto" panose="02000000000000000000" pitchFamily="2" charset="0"/>
                <a:ea typeface="Roboto" panose="02000000000000000000" pitchFamily="2" charset="0"/>
              </a:rPr>
              <a:t>▪ To maximise results, combine with a </a:t>
            </a:r>
            <a:r>
              <a:rPr lang="fr-FR" cap="small" dirty="0">
                <a:solidFill>
                  <a:srgbClr val="3E3E3E"/>
                </a:solidFill>
                <a:latin typeface="Roboto" panose="02000000000000000000" pitchFamily="2" charset="0"/>
                <a:ea typeface="Roboto" panose="02000000000000000000" pitchFamily="2" charset="0"/>
              </a:rPr>
              <a:t>Serum </a:t>
            </a:r>
            <a:r>
              <a:rPr lang="fr-FR" dirty="0">
                <a:solidFill>
                  <a:srgbClr val="3E3E3E"/>
                </a:solidFill>
                <a:latin typeface="Roboto" panose="02000000000000000000" pitchFamily="2" charset="0"/>
                <a:ea typeface="Roboto" panose="02000000000000000000" pitchFamily="2" charset="0"/>
              </a:rPr>
              <a:t>or </a:t>
            </a:r>
            <a:r>
              <a:rPr lang="fr-FR" cap="small" dirty="0">
                <a:solidFill>
                  <a:srgbClr val="3E3E3E"/>
                </a:solidFill>
                <a:latin typeface="Roboto" panose="02000000000000000000" pitchFamily="2" charset="0"/>
                <a:ea typeface="Roboto" panose="02000000000000000000" pitchFamily="2" charset="0"/>
              </a:rPr>
              <a:t>Booster</a:t>
            </a:r>
          </a:p>
          <a:p>
            <a:endParaRPr lang="fr-FR" sz="1200" dirty="0">
              <a:solidFill>
                <a:prstClr val="black"/>
              </a:solidFill>
              <a:latin typeface="Century Gothic" panose="020B0502020202020204" pitchFamily="34" charset="0"/>
            </a:endParaRPr>
          </a:p>
          <a:p>
            <a:endParaRPr lang="fr-FR" sz="1200" i="0" u="sng"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Ingredients: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sng" strike="noStrike" kern="1200" cap="small" spc="0" normalizeH="0" baseline="0" noProof="0" dirty="0">
                <a:ln>
                  <a:noFill/>
                </a:ln>
                <a:solidFill>
                  <a:prstClr val="black"/>
                </a:solidFill>
                <a:effectLst/>
                <a:uLnTx/>
                <a:uFillTx/>
                <a:latin typeface="Century Gothic" panose="020B0502020202020204" pitchFamily="34" charset="0"/>
                <a:ea typeface="+mn-ea"/>
                <a:cs typeface="+mn-cs"/>
              </a:rPr>
              <a:t>Moisturising complex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small" spc="0" normalizeH="0" baseline="0" noProof="0" dirty="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organic aloe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vera </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&amp; olive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phytosqualane</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Moisturising, reinforces the barrier function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imperata cylindrica</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hygroscopic action = intense, long-lasting hydration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BPM HA</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Low molecular weight: </a:t>
            </a:r>
            <a:r>
              <a:rPr lang="fr-FR" altLang="zh-TW" u="none" dirty="0">
                <a:latin typeface="Optima" pitchFamily="34" charset="0"/>
                <a:sym typeface="Wingdings" panose="05000000000000000000" pitchFamily="2" charset="2"/>
              </a:rPr>
              <a:t>deep </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hydration</a:t>
            </a:r>
            <a:r>
              <a:rPr lang="fr-FR" altLang="zh-TW" u="none" dirty="0">
                <a:latin typeface="Optima" pitchFamily="34" charset="0"/>
                <a:sym typeface="Wingdings" panose="05000000000000000000" pitchFamily="2" charset="2"/>
              </a:rPr>
              <a:t>, cell renewal, </a:t>
            </a:r>
            <a:r>
              <a:rPr lang="fr-FR" altLang="zh-TW" u="none" baseline="0" dirty="0">
                <a:latin typeface="Optima" pitchFamily="34" charset="0"/>
                <a:sym typeface="Wingdings" panose="05000000000000000000" pitchFamily="2" charset="2"/>
              </a:rPr>
              <a:t>redensifying/restructuring </a:t>
            </a:r>
            <a:r>
              <a:rPr lang="fr-FR" altLang="zh-TW" u="none" dirty="0">
                <a:latin typeface="Optima" pitchFamily="34" charset="0"/>
                <a:sym typeface="Wingdings" panose="05000000000000000000" pitchFamily="2" charset="2"/>
              </a:rPr>
              <a:t>action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altLang="zh-TW" b="1" u="none" baseline="0" dirty="0">
                <a:latin typeface="Optima" pitchFamily="34" charset="0"/>
                <a:sym typeface="Wingdings" panose="05000000000000000000" pitchFamily="2" charset="2"/>
              </a:rPr>
              <a:t>HPM HA</a:t>
            </a:r>
            <a:r>
              <a:rPr lang="fr-FR" altLang="zh-TW" u="none" baseline="0" dirty="0">
                <a:latin typeface="Optima" pitchFamily="34" charset="0"/>
                <a:sym typeface="Wingdings" panose="05000000000000000000" pitchFamily="2" charset="2"/>
              </a:rPr>
              <a:t>: </a:t>
            </a:r>
            <a:r>
              <a:rPr lang="fr-FR" altLang="zh-TW" b="0" dirty="0">
                <a:latin typeface="Optima" pitchFamily="34" charset="0"/>
                <a:sym typeface="Wingdings" panose="05000000000000000000" pitchFamily="2" charset="2"/>
              </a:rPr>
              <a:t>High Molecular Weight </a:t>
            </a:r>
            <a:r>
              <a:rPr lang="fr-FR" altLang="zh-TW" b="1" dirty="0">
                <a:latin typeface="Optima" pitchFamily="34" charset="0"/>
                <a:sym typeface="Wingdings" panose="05000000000000000000" pitchFamily="2" charset="2"/>
              </a:rPr>
              <a:t>= surface action </a:t>
            </a:r>
          </a:p>
          <a:p>
            <a:pPr defTabSz="1041400"/>
            <a:r>
              <a:rPr lang="fr-FR" altLang="zh-TW" dirty="0">
                <a:latin typeface="Optima" pitchFamily="34" charset="0"/>
                <a:sym typeface="Wingdings" panose="05000000000000000000" pitchFamily="2" charset="2"/>
              </a:rPr>
              <a:t>forms a moisturising and protective film capable of maintaining moisture levels and slowing evaporation without being occlusive or greasy + immediate smoothing and plumping effect</a:t>
            </a:r>
            <a:endParaRPr lang="fr-FR" altLang="zh-TW" u="none" baseline="0" dirty="0">
              <a:latin typeface="Optima" pitchFamily="34" charset="0"/>
              <a:sym typeface="Wingdings" panose="05000000000000000000" pitchFamily="2" charset="2"/>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ACE vitamins</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Protect cells, antioxidant and regenerating action. </a:t>
            </a:r>
            <a:endParaRPr lang="fr-FR" altLang="fr-FR" sz="1200" b="1" dirty="0">
              <a:latin typeface="Opti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ltLang="fr-FR" sz="1200" b="1" dirty="0">
              <a:latin typeface="Optima" pitchFamily="34" charset="0"/>
            </a:endParaRPr>
          </a:p>
          <a:p>
            <a:pPr>
              <a:spcBef>
                <a:spcPct val="0"/>
              </a:spcBef>
              <a:defRPr/>
            </a:pPr>
            <a:r>
              <a:rPr lang="fr-FR" altLang="zh-TW" sz="1200" b="1" dirty="0">
                <a:solidFill>
                  <a:srgbClr val="000000"/>
                </a:solidFill>
                <a:latin typeface="Optima" pitchFamily="34" charset="0"/>
                <a:sym typeface="Wingdings" pitchFamily="2" charset="2"/>
              </a:rPr>
              <a:t>KARITE BUTTER</a:t>
            </a:r>
            <a:endParaRPr lang="fr-FR" sz="1200" dirty="0">
              <a:solidFill>
                <a:srgbClr val="000000"/>
              </a:solidFill>
              <a:latin typeface="Optima" pitchFamily="34" charset="0"/>
            </a:endParaRPr>
          </a:p>
          <a:p>
            <a:pPr>
              <a:spcBef>
                <a:spcPct val="0"/>
              </a:spcBef>
              <a:buFont typeface="Wingdings" pitchFamily="2" charset="2"/>
              <a:buChar char="Ø"/>
              <a:defRPr/>
            </a:pPr>
            <a:r>
              <a:rPr lang="fr-FR" sz="1200" dirty="0">
                <a:solidFill>
                  <a:srgbClr val="000000"/>
                </a:solidFill>
                <a:latin typeface="Optima" pitchFamily="34" charset="0"/>
              </a:rPr>
              <a:t> Vegetable butter extracted from the shea nut (shea tree: Central Africa, savannah trees)</a:t>
            </a:r>
          </a:p>
          <a:p>
            <a:pPr>
              <a:spcBef>
                <a:spcPct val="0"/>
              </a:spcBef>
              <a:buFont typeface="Wingdings" pitchFamily="2" charset="2"/>
              <a:buChar char="Ø"/>
              <a:defRPr/>
            </a:pPr>
            <a:r>
              <a:rPr lang="fr-FR" sz="1200" dirty="0">
                <a:latin typeface="Optima" pitchFamily="34" charset="0"/>
              </a:rPr>
              <a:t> Rich in unsaponifiables and vitamins (A, D, E, F) </a:t>
            </a:r>
            <a:endParaRPr lang="fr-FR" altLang="zh-TW" sz="1200" dirty="0">
              <a:solidFill>
                <a:srgbClr val="000000"/>
              </a:solidFill>
              <a:latin typeface="Optima" pitchFamily="34" charset="0"/>
              <a:sym typeface="Wingdings" pitchFamily="2" charset="2"/>
            </a:endParaRPr>
          </a:p>
          <a:p>
            <a:pPr>
              <a:spcBef>
                <a:spcPct val="0"/>
              </a:spcBef>
              <a:buFont typeface="Wingdings" pitchFamily="2" charset="2"/>
              <a:buChar char="à"/>
              <a:defRPr/>
            </a:pPr>
            <a:r>
              <a:rPr lang="fr-FR" sz="1200" dirty="0">
                <a:solidFill>
                  <a:srgbClr val="000000"/>
                </a:solidFill>
                <a:latin typeface="Optima" pitchFamily="34" charset="0"/>
              </a:rPr>
              <a:t>Nourishing, smoothing, healing and anti-inflammatory </a:t>
            </a:r>
          </a:p>
          <a:p>
            <a:pPr>
              <a:spcBef>
                <a:spcPct val="0"/>
              </a:spcBef>
              <a:buFont typeface="Wingdings" pitchFamily="2" charset="2"/>
              <a:buNone/>
              <a:defRPr/>
            </a:pPr>
            <a:endParaRPr lang="fr-FR" sz="1200" dirty="0">
              <a:solidFill>
                <a:srgbClr val="000000"/>
              </a:solidFill>
              <a:latin typeface="Optima" pitchFamily="34" charset="0"/>
            </a:endParaRPr>
          </a:p>
          <a:p>
            <a:pPr>
              <a:defRPr/>
            </a:pPr>
            <a:r>
              <a:rPr lang="fr-FR" sz="1200" b="1" dirty="0">
                <a:latin typeface="Optima" pitchFamily="34" charset="0"/>
              </a:rPr>
              <a:t>GRAPE SEED OIL :</a:t>
            </a:r>
            <a:br>
              <a:rPr lang="fr-FR" sz="1200" dirty="0">
                <a:latin typeface="Optima" pitchFamily="34" charset="0"/>
              </a:rPr>
            </a:br>
            <a:r>
              <a:rPr lang="fr-FR" sz="1200" u="sng" dirty="0">
                <a:latin typeface="Optima" pitchFamily="34" charset="0"/>
              </a:rPr>
              <a:t>Action</a:t>
            </a:r>
            <a:r>
              <a:rPr lang="fr-FR" sz="1200" dirty="0">
                <a:latin typeface="Optima" pitchFamily="34" charset="0"/>
              </a:rPr>
              <a:t>: Its high linoleic acid content (75%) gives it moisturising and </a:t>
            </a:r>
            <a:r>
              <a:rPr lang="fr-FR" sz="1200" dirty="0" err="1">
                <a:latin typeface="Optima" pitchFamily="34" charset="0"/>
              </a:rPr>
              <a:t>restructuring </a:t>
            </a:r>
            <a:r>
              <a:rPr lang="fr-FR" sz="1200" dirty="0">
                <a:latin typeface="Optima" pitchFamily="34" charset="0"/>
              </a:rPr>
              <a:t>properties, reducing insensible water loss and restoring the skin's elasticity.</a:t>
            </a:r>
            <a:br>
              <a:rPr lang="fr-FR" sz="1200" dirty="0">
                <a:latin typeface="Optima" pitchFamily="34" charset="0"/>
              </a:rPr>
            </a:br>
            <a:r>
              <a:rPr lang="fr-FR" sz="1200" dirty="0">
                <a:latin typeface="Optima" pitchFamily="34" charset="0"/>
              </a:rPr>
              <a:t>Provides the skin with essential fatty acids (linoleic acid, oleic acid, stearic acid, palmitic acid).</a:t>
            </a:r>
            <a:br>
              <a:rPr lang="fr-FR" sz="1200" dirty="0">
                <a:latin typeface="Optima" pitchFamily="34" charset="0"/>
              </a:rPr>
            </a:br>
            <a:r>
              <a:rPr lang="fr-FR" sz="1200" dirty="0">
                <a:latin typeface="Optima" pitchFamily="34" charset="0"/>
              </a:rPr>
              <a:t>Contains </a:t>
            </a:r>
            <a:r>
              <a:rPr lang="fr-FR" sz="1200" dirty="0" err="1">
                <a:latin typeface="Optima" pitchFamily="34" charset="0"/>
              </a:rPr>
              <a:t>bioflavonoids</a:t>
            </a:r>
            <a:r>
              <a:rPr lang="fr-FR" sz="1200" dirty="0">
                <a:latin typeface="Optima" pitchFamily="34" charset="0"/>
              </a:rPr>
              <a:t>, oligomeric </a:t>
            </a:r>
            <a:r>
              <a:rPr lang="fr-FR" sz="1200" dirty="0" err="1">
                <a:latin typeface="Optima" pitchFamily="34" charset="0"/>
              </a:rPr>
              <a:t>proanthocyanidins</a:t>
            </a:r>
            <a:r>
              <a:rPr lang="fr-FR" sz="1200" dirty="0">
                <a:latin typeface="Optima" pitchFamily="34" charset="0"/>
              </a:rPr>
              <a:t>, which are excellent antioxidants.</a:t>
            </a:r>
            <a:br>
              <a:rPr lang="fr-FR" sz="1200" dirty="0">
                <a:latin typeface="Optima" pitchFamily="34" charset="0"/>
              </a:rPr>
            </a:br>
            <a:r>
              <a:rPr lang="fr-FR" sz="1200" dirty="0">
                <a:latin typeface="Optima" pitchFamily="34" charset="0"/>
              </a:rPr>
              <a:t>Several studies have demonstrated the influence of </a:t>
            </a:r>
            <a:r>
              <a:rPr lang="fr-FR" sz="1200" dirty="0" err="1">
                <a:latin typeface="Optima" pitchFamily="34" charset="0"/>
              </a:rPr>
              <a:t>proanthocyanidins </a:t>
            </a:r>
            <a:r>
              <a:rPr lang="fr-FR" sz="1200" dirty="0">
                <a:latin typeface="Optima" pitchFamily="34" charset="0"/>
              </a:rPr>
              <a:t>on collagen stability and healthy elastin. </a:t>
            </a:r>
          </a:p>
          <a:p>
            <a:pPr>
              <a:defRPr/>
            </a:pPr>
            <a:br>
              <a:rPr lang="fr-FR" sz="1200" dirty="0">
                <a:latin typeface="Optima" pitchFamily="34" charset="0"/>
              </a:rPr>
            </a:br>
            <a:r>
              <a:rPr lang="fr-FR" sz="1200" b="1" dirty="0">
                <a:latin typeface="Optima" pitchFamily="34" charset="0"/>
              </a:rPr>
              <a:t>HAZELNUT OIL </a:t>
            </a:r>
            <a:endParaRPr lang="fr-FR" sz="1200" dirty="0">
              <a:latin typeface="Optima" pitchFamily="34" charset="0"/>
            </a:endParaRPr>
          </a:p>
          <a:p>
            <a:pPr>
              <a:spcBef>
                <a:spcPct val="0"/>
              </a:spcBef>
              <a:defRPr/>
            </a:pPr>
            <a:r>
              <a:rPr lang="fr-FR" sz="1200" u="sng" dirty="0">
                <a:latin typeface="Optima" pitchFamily="34" charset="0"/>
              </a:rPr>
              <a:t>Origin: </a:t>
            </a:r>
            <a:r>
              <a:rPr lang="fr-FR" sz="1200" dirty="0">
                <a:latin typeface="Optima" pitchFamily="34" charset="0"/>
              </a:rPr>
              <a:t>extracted from the fruit of the hazelnut tree (</a:t>
            </a:r>
            <a:r>
              <a:rPr lang="fr-FR" sz="1200" dirty="0" err="1">
                <a:latin typeface="Optima" pitchFamily="34" charset="0"/>
              </a:rPr>
              <a:t>Corylus Avellana</a:t>
            </a:r>
            <a:r>
              <a:rPr lang="fr-FR" sz="1200" dirty="0">
                <a:latin typeface="Optima" pitchFamily="34" charset="0"/>
              </a:rPr>
              <a:t>) </a:t>
            </a:r>
          </a:p>
          <a:p>
            <a:pPr>
              <a:spcBef>
                <a:spcPct val="0"/>
              </a:spcBef>
              <a:defRPr/>
            </a:pPr>
            <a:r>
              <a:rPr lang="fr-FR" sz="1200" dirty="0">
                <a:latin typeface="Optima" pitchFamily="34" charset="0"/>
              </a:rPr>
              <a:t>Action: High moisturising power: high phospholipid content / high resistance to oxidation / non-comedogenic </a:t>
            </a:r>
          </a:p>
          <a:p>
            <a:pPr>
              <a:spcBef>
                <a:spcPct val="0"/>
              </a:spcBef>
              <a:defRPr/>
            </a:pPr>
            <a:r>
              <a:rPr lang="fr-FR" sz="1200" dirty="0">
                <a:latin typeface="Optima" pitchFamily="34" charset="0"/>
              </a:rPr>
              <a:t>Helps the penetration of active elements, such as aromatherapy. </a:t>
            </a:r>
            <a:endParaRPr lang="fr-FR" altLang="zh-TW" sz="1200" dirty="0">
              <a:latin typeface="Optima" pitchFamily="34" charset="0"/>
              <a:sym typeface="Wingdings" pitchFamily="2" charset="2"/>
            </a:endParaRPr>
          </a:p>
          <a:p>
            <a:pPr defTabSz="1041400">
              <a:spcBef>
                <a:spcPct val="0"/>
              </a:spcBef>
            </a:pPr>
            <a:endParaRPr lang="fr-FR" altLang="fr-FR" sz="1200" b="1" dirty="0">
              <a:latin typeface="Optima" pitchFamily="34" charset="0"/>
            </a:endParaRPr>
          </a:p>
          <a:p>
            <a:pPr defTabSz="1041400">
              <a:spcBef>
                <a:spcPct val="0"/>
              </a:spcBef>
            </a:pPr>
            <a:r>
              <a:rPr lang="fr-FR" altLang="fr-FR" sz="1200" b="1" dirty="0">
                <a:latin typeface="Optima" pitchFamily="34" charset="0"/>
              </a:rPr>
              <a:t>VEGETABLE GLYCERIN </a:t>
            </a:r>
            <a:r>
              <a:rPr lang="fr-FR" altLang="fr-FR" sz="1200" b="0" dirty="0">
                <a:latin typeface="Optima" pitchFamily="34" charset="0"/>
              </a:rPr>
              <a:t>(ECOCERT ingredient, from </a:t>
            </a:r>
            <a:r>
              <a:rPr lang="fr-FR" altLang="fr-FR" sz="1200" b="0" baseline="0" dirty="0">
                <a:latin typeface="Optima" pitchFamily="34" charset="0"/>
              </a:rPr>
              <a:t>European </a:t>
            </a:r>
            <a:r>
              <a:rPr lang="fr-FR" altLang="fr-FR" sz="1200" b="0" dirty="0">
                <a:latin typeface="Optima" pitchFamily="34" charset="0"/>
              </a:rPr>
              <a:t>rapeseed</a:t>
            </a:r>
            <a:r>
              <a:rPr lang="fr-FR" altLang="fr-FR" sz="1200" b="0" baseline="0" dirty="0">
                <a:latin typeface="Optima" pitchFamily="34" charset="0"/>
              </a:rPr>
              <a:t>) </a:t>
            </a:r>
            <a:r>
              <a:rPr lang="fr-FR" sz="1200" b="0" kern="1200" dirty="0">
                <a:solidFill>
                  <a:schemeClr val="tx1"/>
                </a:solidFill>
                <a:effectLst/>
                <a:latin typeface="+mn-lt"/>
                <a:ea typeface="+mn-ea"/>
                <a:cs typeface="+mn-cs"/>
              </a:rPr>
              <a:t>Action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Humectant </a:t>
            </a:r>
            <a:r>
              <a:rPr lang="fr-FR" sz="1200" kern="1200" dirty="0">
                <a:solidFill>
                  <a:schemeClr val="tx1"/>
                </a:solidFill>
                <a:effectLst/>
                <a:latin typeface="+mn-lt"/>
                <a:ea typeface="+mn-ea"/>
                <a:cs typeface="+mn-cs"/>
              </a:rPr>
              <a:t>and moisturising, it reduces the rate at which water evaporates from the surface of the skin, making it suppler, softer and less rough.</a:t>
            </a:r>
            <a:endParaRPr lang="fr-FR" sz="1200" kern="1200" baseline="0" dirty="0">
              <a:solidFill>
                <a:schemeClr val="tx1"/>
              </a:solidFill>
              <a:effectLst/>
              <a:latin typeface="+mn-lt"/>
              <a:ea typeface="+mn-ea"/>
              <a:cs typeface="+mn-cs"/>
            </a:endParaRPr>
          </a:p>
          <a:p>
            <a:endParaRPr lang="fr-FR"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sz="1200" b="1" dirty="0">
                <a:latin typeface="Optima" pitchFamily="34" charset="0"/>
              </a:rPr>
              <a:t>MILK EXTRACT: </a:t>
            </a:r>
            <a:r>
              <a:rPr lang="fr-FR" altLang="fr-FR" sz="1200" dirty="0">
                <a:latin typeface="Optima" pitchFamily="34" charset="0"/>
              </a:rPr>
              <a:t>promotes the formation of lipid cement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defTabSz="1041400"/>
            <a:r>
              <a:rPr lang="fr-FR" altLang="fr-FR" sz="1200" b="1" dirty="0">
                <a:latin typeface="Optima" pitchFamily="34" charset="0"/>
              </a:rPr>
              <a:t>SILICON: replenishes </a:t>
            </a:r>
            <a:r>
              <a:rPr lang="fr-FR" altLang="fr-FR" sz="1200" b="1" baseline="0" dirty="0">
                <a:latin typeface="Optima" pitchFamily="34" charset="0"/>
              </a:rPr>
              <a:t>the skin's water reserves. </a:t>
            </a:r>
            <a:r>
              <a:rPr lang="fr-FR" altLang="fr-FR" sz="1200" dirty="0">
                <a:latin typeface="Optima" pitchFamily="34" charset="0"/>
              </a:rPr>
              <a:t>Present in many foods. It induces or regulates the multiplication of fibroblasts. </a:t>
            </a:r>
          </a:p>
          <a:p>
            <a:pPr defTabSz="1041400">
              <a:spcBef>
                <a:spcPct val="0"/>
              </a:spcBef>
            </a:pPr>
            <a:r>
              <a:rPr lang="fr-FR" altLang="fr-FR" sz="1200" dirty="0">
                <a:latin typeface="Optima" pitchFamily="34" charset="0"/>
              </a:rPr>
              <a:t>It has been observed that silicon is </a:t>
            </a:r>
            <a:r>
              <a:rPr lang="fr-FR" altLang="fr-FR" sz="1200" b="1" dirty="0">
                <a:latin typeface="Optima" pitchFamily="34" charset="0"/>
              </a:rPr>
              <a:t>essential for the synthesis of collagen and elastin fibres</a:t>
            </a:r>
            <a:r>
              <a:rPr lang="fr-FR" altLang="fr-FR" sz="1200" dirty="0">
                <a:latin typeface="Optima" pitchFamily="34" charset="0"/>
              </a:rPr>
              <a:t>. A shortage of organic silicon from the age of forty onwards causes the skin to dry out significantly and wrinkles to appear. </a:t>
            </a:r>
            <a:br>
              <a:rPr lang="fr-FR" altLang="fr-FR" sz="1200" dirty="0">
                <a:latin typeface="Optima" pitchFamily="34" charset="0"/>
              </a:rPr>
            </a:br>
            <a:r>
              <a:rPr lang="fr-FR" altLang="fr-FR" sz="1200" dirty="0">
                <a:latin typeface="Optima" pitchFamily="34" charset="0"/>
              </a:rPr>
              <a:t>Organic silicon </a:t>
            </a:r>
            <a:r>
              <a:rPr lang="fr-FR" altLang="fr-FR" sz="1200" dirty="0" err="1">
                <a:latin typeface="Optima" pitchFamily="34" charset="0"/>
              </a:rPr>
              <a:t>derivatives </a:t>
            </a:r>
            <a:r>
              <a:rPr lang="fr-FR" altLang="fr-FR" sz="1200" dirty="0">
                <a:latin typeface="Optima" pitchFamily="34" charset="0"/>
              </a:rPr>
              <a:t>(</a:t>
            </a:r>
            <a:r>
              <a:rPr lang="fr-FR" altLang="fr-FR" sz="1200" dirty="0" err="1">
                <a:latin typeface="Optima" pitchFamily="34" charset="0"/>
              </a:rPr>
              <a:t>silanols</a:t>
            </a:r>
            <a:r>
              <a:rPr lang="fr-FR" altLang="fr-FR" sz="1200" dirty="0">
                <a:latin typeface="Optima" pitchFamily="34" charset="0"/>
              </a:rPr>
              <a:t>) are therefore indicated to act on wrinkles and stretch marks and to improve skin elasticity.</a:t>
            </a: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defTabSz="1041400">
              <a:spcBef>
                <a:spcPct val="0"/>
              </a:spcBef>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a:spcBef>
                <a:spcPct val="0"/>
              </a:spcBef>
              <a:defRPr/>
            </a:pPr>
            <a:r>
              <a:rPr lang="fr-FR" b="1" dirty="0">
                <a:latin typeface="Optima" pitchFamily="34" charset="0"/>
              </a:rPr>
              <a:t>VITAMIN B5: </a:t>
            </a:r>
            <a:r>
              <a:rPr lang="fr-FR" b="1" baseline="0" dirty="0">
                <a:latin typeface="Optima" pitchFamily="34" charset="0"/>
              </a:rPr>
              <a:t>Soothing </a:t>
            </a:r>
            <a:endParaRPr lang="fr-FR" b="1" dirty="0">
              <a:latin typeface="Optima" pitchFamily="34" charset="0"/>
            </a:endParaRPr>
          </a:p>
          <a:p>
            <a:pPr>
              <a:spcBef>
                <a:spcPct val="0"/>
              </a:spcBef>
              <a:defRPr/>
            </a:pPr>
            <a:r>
              <a:rPr lang="fr-FR" dirty="0">
                <a:latin typeface="Optima" pitchFamily="34" charset="0"/>
              </a:rPr>
              <a:t>hygroscopic ~ healing ~ anti-inflammatory </a:t>
            </a:r>
          </a:p>
          <a:p>
            <a:pPr>
              <a:spcBef>
                <a:spcPct val="0"/>
              </a:spcBef>
              <a:defRPr/>
            </a:pPr>
            <a:r>
              <a:rPr lang="fr-FR" dirty="0">
                <a:latin typeface="Optima" pitchFamily="34" charset="0"/>
              </a:rPr>
              <a:t>reaches the deeper layers of the skin while leaving a thin film on the surface. </a:t>
            </a:r>
          </a:p>
          <a:p>
            <a:pPr>
              <a:spcBef>
                <a:spcPct val="0"/>
              </a:spcBef>
              <a:defRPr/>
            </a:pPr>
            <a:endParaRPr lang="fr-FR" dirty="0">
              <a:latin typeface="Optima" pitchFamily="34" charset="0"/>
            </a:endParaRPr>
          </a:p>
          <a:p>
            <a:pPr>
              <a:spcBef>
                <a:spcPct val="0"/>
              </a:spcBef>
              <a:defRPr/>
            </a:pPr>
            <a:r>
              <a:rPr lang="fr-FR" b="1" dirty="0">
                <a:latin typeface="Optima" pitchFamily="34" charset="0"/>
              </a:rPr>
              <a:t>VITAMIN F: </a:t>
            </a:r>
            <a:r>
              <a:rPr lang="fr-FR" b="1" baseline="0" dirty="0">
                <a:latin typeface="Optima" pitchFamily="34" charset="0"/>
              </a:rPr>
              <a:t>Anti-dehydrating </a:t>
            </a:r>
            <a:endParaRPr lang="fr-FR" dirty="0">
              <a:latin typeface="Optima" pitchFamily="34" charset="0"/>
            </a:endParaRPr>
          </a:p>
          <a:p>
            <a:pPr>
              <a:spcBef>
                <a:spcPct val="0"/>
              </a:spcBef>
              <a:defRPr/>
            </a:pPr>
            <a:r>
              <a:rPr lang="fr-FR" dirty="0">
                <a:latin typeface="Optima" pitchFamily="34" charset="0"/>
              </a:rPr>
              <a:t>~ composed mainly of linoleic acid </a:t>
            </a:r>
          </a:p>
          <a:p>
            <a:pPr>
              <a:spcBef>
                <a:spcPct val="0"/>
              </a:spcBef>
              <a:defRPr/>
            </a:pPr>
            <a:r>
              <a:rPr lang="fr-FR" dirty="0">
                <a:latin typeface="Optima" pitchFamily="34" charset="0"/>
              </a:rPr>
              <a:t>~ allows epidermal cells to regain their full water tension by reducing their impermeability </a:t>
            </a:r>
          </a:p>
          <a:p>
            <a:pPr>
              <a:spcBef>
                <a:spcPct val="0"/>
              </a:spcBef>
              <a:defRPr/>
            </a:pPr>
            <a:r>
              <a:rPr lang="fr-FR" dirty="0">
                <a:latin typeface="Optima" pitchFamily="34" charset="0"/>
              </a:rPr>
              <a:t>~ role in the </a:t>
            </a:r>
            <a:r>
              <a:rPr lang="fr-FR" dirty="0" err="1">
                <a:latin typeface="Optima" pitchFamily="34" charset="0"/>
              </a:rPr>
              <a:t>hyperkeratinisation </a:t>
            </a:r>
            <a:r>
              <a:rPr lang="fr-FR" dirty="0">
                <a:latin typeface="Optima" pitchFamily="34" charset="0"/>
              </a:rPr>
              <a:t>process: normalises the epidermal lipid barrier </a:t>
            </a:r>
          </a:p>
          <a:p>
            <a:pPr defTabSz="1041400">
              <a:spcBef>
                <a:spcPct val="0"/>
              </a:spcBef>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defTabSz="1041400">
              <a:spcBef>
                <a:spcPct val="0"/>
              </a:spcBef>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ROSE CAMOMILE AND JASMINE EO</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Balancing and relaxing</a:t>
            </a:r>
          </a:p>
          <a:p>
            <a:pPr defTabSz="1041400">
              <a:spcBef>
                <a:spcPct val="0"/>
              </a:spcBef>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r>
              <a:rPr lang="fr-FR" sz="1200" i="0" u="sng" kern="1200" dirty="0">
                <a:solidFill>
                  <a:schemeClr val="tx1"/>
                </a:solidFill>
                <a:effectLst/>
                <a:latin typeface="+mn-lt"/>
                <a:ea typeface="+mn-ea"/>
                <a:cs typeface="+mn-cs"/>
              </a:rPr>
              <a:t>Home use </a:t>
            </a:r>
          </a:p>
          <a:p>
            <a:r>
              <a:rPr lang="fr-FR" sz="1200" b="0" i="0" u="none" strike="noStrike" kern="1200" dirty="0">
                <a:solidFill>
                  <a:schemeClr val="tx1"/>
                </a:solidFill>
                <a:effectLst/>
                <a:latin typeface="+mn-lt"/>
                <a:ea typeface="+mn-ea"/>
                <a:cs typeface="+mn-cs"/>
              </a:rPr>
              <a:t>Morning and evening, apply Hydra N°1 Cream to the face and neck after cleansing/make-up removal and misting with </a:t>
            </a:r>
            <a:r>
              <a:rPr lang="fr-FR" sz="1200" b="0" i="0" u="none" strike="noStrike" kern="1200" dirty="0" err="1">
                <a:solidFill>
                  <a:schemeClr val="tx1"/>
                </a:solidFill>
                <a:effectLst/>
                <a:latin typeface="+mn-lt"/>
                <a:ea typeface="+mn-ea"/>
                <a:cs typeface="+mn-cs"/>
              </a:rPr>
              <a:t>Yon-Ka </a:t>
            </a:r>
            <a:r>
              <a:rPr lang="fr-FR" sz="1200" b="0" i="0" u="none" strike="noStrike" kern="1200" dirty="0">
                <a:solidFill>
                  <a:schemeClr val="tx1"/>
                </a:solidFill>
                <a:effectLst/>
                <a:latin typeface="+mn-lt"/>
                <a:ea typeface="+mn-ea"/>
                <a:cs typeface="+mn-cs"/>
              </a:rPr>
              <a:t>Lotion for Dry Skin. </a:t>
            </a:r>
            <a:r>
              <a:rPr lang="fr-FR" sz="1200" b="0" i="0" kern="1200" dirty="0">
                <a:solidFill>
                  <a:schemeClr val="tx1"/>
                </a:solidFill>
                <a:effectLst/>
                <a:latin typeface="+mn-lt"/>
                <a:ea typeface="+mn-ea"/>
                <a:cs typeface="+mn-cs"/>
              </a:rPr>
              <a:t>Gently massage the cream into the skin.</a:t>
            </a:r>
            <a:endParaRPr lang="fr-FR" sz="1200" i="0" u="sng" kern="1200" dirty="0">
              <a:solidFill>
                <a:schemeClr val="tx1"/>
              </a:solidFill>
              <a:effectLst/>
              <a:latin typeface="+mn-lt"/>
              <a:ea typeface="+mn-ea"/>
              <a:cs typeface="+mn-cs"/>
            </a:endParaRPr>
          </a:p>
          <a:p>
            <a:endParaRPr lang="fr-FR" sz="1200" i="0" u="sng"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i="0" u="sng" kern="1200" dirty="0">
                <a:solidFill>
                  <a:schemeClr val="tx1"/>
                </a:solidFill>
                <a:effectLst/>
                <a:latin typeface="+mn-lt"/>
                <a:ea typeface="+mn-ea"/>
                <a:cs typeface="+mn-cs"/>
              </a:rPr>
              <a:t>Use in the treatment room</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200" i="0" u="none" kern="1200" dirty="0">
                <a:solidFill>
                  <a:schemeClr val="tx1"/>
                </a:solidFill>
                <a:effectLst/>
                <a:latin typeface="+mn-lt"/>
                <a:ea typeface="+mn-ea"/>
                <a:cs typeface="+mn-cs"/>
              </a:rPr>
              <a:t>Massage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200" i="0" u="none" kern="1200" dirty="0">
                <a:solidFill>
                  <a:schemeClr val="tx1"/>
                </a:solidFill>
                <a:effectLst/>
                <a:latin typeface="+mn-lt"/>
                <a:ea typeface="+mn-ea"/>
                <a:cs typeface="+mn-cs"/>
              </a:rPr>
              <a:t>End-of-care cream</a:t>
            </a:r>
          </a:p>
          <a:p>
            <a:endParaRPr lang="fr-FR" dirty="0"/>
          </a:p>
        </p:txBody>
      </p:sp>
      <p:sp>
        <p:nvSpPr>
          <p:cNvPr id="4" name="Espace réservé du numéro de diapositive 3"/>
          <p:cNvSpPr>
            <a:spLocks noGrp="1"/>
          </p:cNvSpPr>
          <p:nvPr>
            <p:ph type="sldNum" sz="quarter" idx="5"/>
          </p:nvPr>
        </p:nvSpPr>
        <p:spPr/>
        <p:txBody>
          <a:bodyPr/>
          <a:lstStyle/>
          <a:p>
            <a:fld id="{A328DE2C-BD44-41F6-8579-19BB7D894649}" type="slidenum">
              <a:rPr lang="fr-FR" smtClean="0"/>
              <a:t>19</a:t>
            </a:fld>
            <a:endParaRPr lang="fr-FR"/>
          </a:p>
        </p:txBody>
      </p:sp>
    </p:spTree>
    <p:extLst>
      <p:ext uri="{BB962C8B-B14F-4D97-AF65-F5344CB8AC3E}">
        <p14:creationId xmlns:p14="http://schemas.microsoft.com/office/powerpoint/2010/main" val="35233675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i="0" kern="1200" baseline="0" dirty="0">
                <a:solidFill>
                  <a:schemeClr val="tx1"/>
                </a:solidFill>
                <a:effectLst/>
                <a:latin typeface="+mn-lt"/>
                <a:ea typeface="+mn-ea"/>
                <a:cs typeface="+mn-cs"/>
              </a:rPr>
              <a:t>HYDRA N1 MASK: 89% ION </a:t>
            </a:r>
          </a:p>
          <a:p>
            <a:endParaRPr lang="fr-FR" sz="1200" i="0" kern="1200" baseline="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Benefits</a:t>
            </a:r>
          </a:p>
          <a:p>
            <a:pPr defTabSz="812770"/>
            <a:r>
              <a:rPr lang="fr-FR" sz="1200" dirty="0">
                <a:solidFill>
                  <a:srgbClr val="3E3E3E"/>
                </a:solidFill>
                <a:latin typeface="Roboto" panose="020B0604020202020204" charset="0"/>
                <a:ea typeface="Roboto" panose="020B0604020202020204" charset="0"/>
              </a:rPr>
              <a:t>Smoothes skin relief</a:t>
            </a:r>
          </a:p>
          <a:p>
            <a:pPr defTabSz="812770"/>
            <a:r>
              <a:rPr lang="fr-FR" sz="1200" dirty="0">
                <a:solidFill>
                  <a:srgbClr val="3E3E3E"/>
                </a:solidFill>
                <a:latin typeface="Roboto" panose="020B0604020202020204" charset="0"/>
                <a:ea typeface="Roboto" panose="020B0604020202020204" charset="0"/>
              </a:rPr>
              <a:t>Reduces fine lines </a:t>
            </a:r>
          </a:p>
          <a:p>
            <a:pPr defTabSz="812770"/>
            <a:r>
              <a:rPr lang="fr-FR" sz="1200" dirty="0">
                <a:solidFill>
                  <a:srgbClr val="3E3E3E"/>
                </a:solidFill>
                <a:latin typeface="Roboto" panose="020B0604020202020204" charset="0"/>
                <a:ea typeface="Roboto" panose="020B0604020202020204" charset="0"/>
              </a:rPr>
              <a:t>Softer, firmer skin</a:t>
            </a:r>
          </a:p>
          <a:p>
            <a:pPr defTabSz="812770"/>
            <a:r>
              <a:rPr lang="fr-FR" sz="1200" dirty="0">
                <a:solidFill>
                  <a:srgbClr val="3E3E3E"/>
                </a:solidFill>
                <a:latin typeface="Roboto" panose="020B0604020202020204" charset="0"/>
                <a:ea typeface="Roboto" panose="020B0604020202020204" charset="0"/>
              </a:rPr>
              <a:t>Preserves the skin's youthful appearance</a:t>
            </a:r>
          </a:p>
          <a:p>
            <a:pPr defTabSz="812770"/>
            <a:endParaRPr lang="fr-FR" sz="1200" dirty="0">
              <a:solidFill>
                <a:srgbClr val="3E3E3E"/>
              </a:solidFill>
              <a:latin typeface="Roboto" panose="020B0604020202020204" charset="0"/>
              <a:ea typeface="Roboto" panose="020B0604020202020204" charset="0"/>
            </a:endParaRPr>
          </a:p>
          <a:p>
            <a:pPr defTabSz="812770"/>
            <a:r>
              <a:rPr lang="fr-FR" sz="1200" u="sng" dirty="0">
                <a:solidFill>
                  <a:srgbClr val="3E3E3E"/>
                </a:solidFill>
                <a:latin typeface="Roboto" panose="020B0604020202020204" charset="0"/>
                <a:ea typeface="Roboto" panose="020B0604020202020204" charset="0"/>
              </a:rPr>
              <a:t>Results</a:t>
            </a:r>
          </a:p>
          <a:p>
            <a:pPr lvl="0"/>
            <a:r>
              <a:rPr lang="fr-FR" sz="1600" dirty="0">
                <a:solidFill>
                  <a:srgbClr val="3E3E3E"/>
                </a:solidFill>
                <a:latin typeface="Roboto" panose="02000000000000000000" pitchFamily="2" charset="0"/>
                <a:ea typeface="Roboto" panose="02000000000000000000" pitchFamily="2" charset="0"/>
              </a:rPr>
              <a:t>Intensive moisturising action</a:t>
            </a:r>
            <a:endParaRPr lang="fr-FR" sz="1600" cap="small" dirty="0">
              <a:solidFill>
                <a:srgbClr val="3E3E3E"/>
              </a:solidFill>
              <a:latin typeface="Roboto" panose="02000000000000000000" pitchFamily="2" charset="0"/>
              <a:ea typeface="Roboto" panose="02000000000000000000" pitchFamily="2" charset="0"/>
            </a:endParaRPr>
          </a:p>
          <a:p>
            <a:pPr marL="171450" lvl="0" indent="-171450">
              <a:buFont typeface="Wingdings" panose="05000000000000000000" pitchFamily="2" charset="2"/>
              <a:buChar char="Ø"/>
            </a:pPr>
            <a:r>
              <a:rPr lang="fr-FR" sz="1200" i="1" dirty="0">
                <a:solidFill>
                  <a:srgbClr val="3E3E3E"/>
                </a:solidFill>
                <a:latin typeface="Roboto" panose="02000000000000000000" pitchFamily="2" charset="0"/>
                <a:ea typeface="Roboto" panose="02000000000000000000" pitchFamily="2" charset="0"/>
              </a:rPr>
              <a:t> +124% after 2 hours </a:t>
            </a:r>
          </a:p>
          <a:p>
            <a:pPr marL="171450" lvl="0" indent="-171450">
              <a:buFont typeface="Wingdings" panose="05000000000000000000" pitchFamily="2" charset="2"/>
              <a:buChar char="Ø"/>
            </a:pPr>
            <a:r>
              <a:rPr lang="fr-FR" sz="1200" i="1" dirty="0">
                <a:solidFill>
                  <a:srgbClr val="3E3E3E"/>
                </a:solidFill>
                <a:latin typeface="Roboto" panose="02000000000000000000" pitchFamily="2" charset="0"/>
                <a:ea typeface="Roboto" panose="02000000000000000000" pitchFamily="2" charset="0"/>
              </a:rPr>
              <a:t>+73% after 8 a.m.</a:t>
            </a:r>
          </a:p>
          <a:p>
            <a:pPr marL="171450" lvl="0" indent="-171450">
              <a:buFont typeface="Wingdings" panose="05000000000000000000" pitchFamily="2" charset="2"/>
              <a:buChar char="Ø"/>
            </a:pPr>
            <a:endParaRPr lang="fr-FR" sz="1200" i="1" dirty="0">
              <a:solidFill>
                <a:srgbClr val="3E3E3E"/>
              </a:solidFill>
              <a:latin typeface="Roboto" panose="02000000000000000000" pitchFamily="2" charset="0"/>
              <a:ea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sz="1200" kern="1200" dirty="0">
                <a:solidFill>
                  <a:prstClr val="black"/>
                </a:solidFill>
                <a:latin typeface="+mn-lt"/>
                <a:ea typeface="+mn-ea"/>
                <a:cs typeface="+mn-cs"/>
              </a:rPr>
              <a:t>(</a:t>
            </a:r>
            <a:r>
              <a:rPr lang="fr-FR" sz="1200" dirty="0" err="1">
                <a:latin typeface="Gadugi" panose="020B0502040204020203" pitchFamily="34" charset="0"/>
                <a:ea typeface="Times New Roman"/>
              </a:rPr>
              <a:t>Corneometry </a:t>
            </a:r>
            <a:r>
              <a:rPr lang="fr-FR" sz="1200" dirty="0">
                <a:latin typeface="Gadugi" panose="020B0502040204020203" pitchFamily="34" charset="0"/>
                <a:ea typeface="Times New Roman"/>
              </a:rPr>
              <a:t>hydration test, 10 female volunteers aged between 48 and 70 with dry skin)</a:t>
            </a:r>
          </a:p>
          <a:p>
            <a:pPr marL="0" lvl="0" indent="0">
              <a:buFont typeface="Wingdings" panose="05000000000000000000" pitchFamily="2" charset="2"/>
              <a:buNone/>
            </a:pPr>
            <a:endParaRPr lang="fr-FR" sz="1200" i="1" dirty="0">
              <a:solidFill>
                <a:srgbClr val="3E3E3E"/>
              </a:solidFill>
              <a:latin typeface="Roboto" panose="02000000000000000000" pitchFamily="2" charset="0"/>
              <a:ea typeface="Roboto" panose="02000000000000000000" pitchFamily="2" charset="0"/>
            </a:endParaRPr>
          </a:p>
          <a:p>
            <a:pPr marL="0" indent="0">
              <a:buFont typeface="Wingdings" panose="05000000000000000000" pitchFamily="2" charset="2"/>
              <a:buNone/>
            </a:pPr>
            <a:endParaRPr lang="fr-FR" sz="1000" i="1" dirty="0">
              <a:solidFill>
                <a:srgbClr val="3E3E3E"/>
              </a:solidFill>
              <a:latin typeface="Roboto" panose="02000000000000000000" pitchFamily="2" charset="0"/>
              <a:ea typeface="Roboto" panose="02000000000000000000" pitchFamily="2" charset="0"/>
            </a:endParaRPr>
          </a:p>
          <a:p>
            <a:r>
              <a:rPr lang="fr-FR" sz="1050" b="0" i="0" u="sng" kern="1200" dirty="0">
                <a:solidFill>
                  <a:schemeClr val="tx1"/>
                </a:solidFill>
                <a:effectLst/>
                <a:latin typeface="+mn-lt"/>
                <a:ea typeface="+mn-ea"/>
                <a:cs typeface="+mn-cs"/>
              </a:rPr>
              <a:t>Product benefits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050" kern="1200" dirty="0">
                <a:solidFill>
                  <a:prstClr val="black"/>
                </a:solidFill>
                <a:latin typeface="+mn-lt"/>
                <a:ea typeface="+mn-ea"/>
                <a:cs typeface="+mn-cs"/>
              </a:rPr>
              <a:t>For all dehydrated, damaged, dry or oily skin</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050" kern="1200" dirty="0">
                <a:solidFill>
                  <a:prstClr val="black"/>
                </a:solidFill>
                <a:latin typeface="+mn-lt"/>
                <a:ea typeface="+mn-ea"/>
                <a:cs typeface="+mn-cs"/>
              </a:rPr>
              <a:t>Enriched with vitamins A, E, C, B5 and Jojoba</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050" kern="1200" dirty="0">
                <a:solidFill>
                  <a:prstClr val="black"/>
                </a:solidFill>
                <a:latin typeface="+mn-lt"/>
                <a:ea typeface="+mn-ea"/>
                <a:cs typeface="+mn-cs"/>
              </a:rPr>
              <a:t>Gel texture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050" kern="1200" dirty="0">
                <a:solidFill>
                  <a:prstClr val="black"/>
                </a:solidFill>
                <a:latin typeface="+mn-lt"/>
                <a:ea typeface="+mn-ea"/>
                <a:cs typeface="+mn-cs"/>
              </a:rPr>
              <a:t>Use as a night mask</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fr-FR" sz="1050" kern="1200" dirty="0">
              <a:solidFill>
                <a:prstClr val="black"/>
              </a:solidFill>
              <a:latin typeface="+mn-lt"/>
              <a:ea typeface="+mn-ea"/>
              <a:cs typeface="+mn-cs"/>
            </a:endParaRPr>
          </a:p>
          <a:p>
            <a:r>
              <a:rPr lang="fr-FR" sz="1200" i="0" u="sng" kern="1200" dirty="0">
                <a:solidFill>
                  <a:schemeClr val="tx1"/>
                </a:solidFill>
                <a:effectLst/>
                <a:latin typeface="+mn-lt"/>
                <a:ea typeface="+mn-ea"/>
                <a:cs typeface="+mn-cs"/>
              </a:rPr>
              <a:t>Who is it for</a:t>
            </a:r>
            <a:r>
              <a:rPr lang="fr-FR" sz="1200" i="0" u="sng" kern="1200" baseline="0" dirty="0">
                <a:solidFill>
                  <a:schemeClr val="tx1"/>
                </a:solidFill>
                <a:effectLst/>
                <a:latin typeface="+mn-lt"/>
                <a:ea typeface="+mn-ea"/>
                <a:cs typeface="+mn-cs"/>
              </a:rPr>
              <a:t>?</a:t>
            </a:r>
            <a:endParaRPr lang="fr-FR" sz="1200" dirty="0">
              <a:solidFill>
                <a:prstClr val="black"/>
              </a:solidFill>
              <a:latin typeface="Century Gothic" panose="020B0502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i="0" kern="1200" dirty="0">
                <a:solidFill>
                  <a:schemeClr val="tx1"/>
                </a:solidFill>
                <a:effectLst/>
                <a:latin typeface="+mn-lt"/>
                <a:ea typeface="+mn-ea"/>
                <a:cs typeface="+mn-cs"/>
              </a:rPr>
              <a:t>This mask is the best face mask for dehydrated, dry or oily skin:</a:t>
            </a:r>
          </a:p>
          <a:p>
            <a:r>
              <a:rPr lang="fr-FR" sz="1200" dirty="0">
                <a:solidFill>
                  <a:prstClr val="black"/>
                </a:solidFill>
                <a:latin typeface="Century Gothic" panose="020B0502020202020204" pitchFamily="34" charset="0"/>
              </a:rPr>
              <a:t>"My skin is uncomfortable and tight".</a:t>
            </a:r>
          </a:p>
          <a:p>
            <a:r>
              <a:rPr lang="fr-FR" sz="1200" dirty="0">
                <a:solidFill>
                  <a:prstClr val="black"/>
                </a:solidFill>
                <a:latin typeface="Century Gothic" panose="020B0502020202020204" pitchFamily="34" charset="0"/>
              </a:rPr>
              <a:t>"I've been to winter sports, I've got a tan but I feel like I'm getting wrinkles".</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a:solidFill>
                <a:prstClr val="black"/>
              </a:solidFill>
              <a:latin typeface="Century Gothic" panose="020B0502020202020204" pitchFamily="34" charset="0"/>
            </a:endParaRPr>
          </a:p>
          <a:p>
            <a:r>
              <a:rPr lang="fr-FR" sz="1200" b="0" i="0" u="sng" strike="noStrike" kern="1200" dirty="0">
                <a:solidFill>
                  <a:schemeClr val="tx1"/>
                </a:solidFill>
                <a:effectLst/>
                <a:latin typeface="+mn-lt"/>
                <a:ea typeface="+mn-ea"/>
                <a:cs typeface="+mn-cs"/>
              </a:rPr>
              <a:t>Tips</a:t>
            </a:r>
          </a:p>
          <a:p>
            <a:endParaRPr lang="fr-FR" sz="1200" b="0" i="0" u="none" strike="noStrike" kern="1200" dirty="0">
              <a:solidFill>
                <a:schemeClr val="tx1"/>
              </a:solidFill>
              <a:effectLst/>
              <a:latin typeface="+mn-lt"/>
              <a:ea typeface="+mn-ea"/>
              <a:cs typeface="+mn-cs"/>
            </a:endParaRPr>
          </a:p>
          <a:p>
            <a:pPr marL="171450" indent="-171450">
              <a:buFont typeface="Wingdings" panose="05000000000000000000" pitchFamily="2" charset="2"/>
              <a:buChar char="Ø"/>
            </a:pPr>
            <a:r>
              <a:rPr lang="fr-FR" sz="1200" b="0" i="0" u="none" strike="noStrike" kern="1200" baseline="0" dirty="0">
                <a:solidFill>
                  <a:schemeClr val="tx1"/>
                </a:solidFill>
                <a:effectLst/>
                <a:latin typeface="+mn-lt"/>
                <a:ea typeface="+mn-ea"/>
                <a:cs typeface="+mn-cs"/>
              </a:rPr>
              <a:t>Steam </a:t>
            </a:r>
            <a:r>
              <a:rPr lang="fr-FR" sz="1200" b="0" i="0" u="none" strike="noStrike" kern="1200" dirty="0">
                <a:solidFill>
                  <a:schemeClr val="tx1"/>
                </a:solidFill>
                <a:effectLst/>
                <a:latin typeface="+mn-lt"/>
                <a:ea typeface="+mn-ea"/>
                <a:cs typeface="+mn-cs"/>
              </a:rPr>
              <a:t>mask </a:t>
            </a:r>
          </a:p>
          <a:p>
            <a:pPr marL="0" indent="0">
              <a:buFont typeface="Wingdings" panose="05000000000000000000" pitchFamily="2" charset="2"/>
              <a:buNone/>
            </a:pPr>
            <a:endParaRPr lang="fr-FR"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 Add </a:t>
            </a:r>
            <a:r>
              <a:rPr lang="fr-FR" sz="1200" kern="1200" dirty="0" err="1">
                <a:solidFill>
                  <a:schemeClr val="tx1"/>
                </a:solidFill>
                <a:effectLst/>
                <a:latin typeface="+mn-lt"/>
                <a:ea typeface="+mn-ea"/>
                <a:cs typeface="+mn-cs"/>
              </a:rPr>
              <a:t>hydra </a:t>
            </a:r>
            <a:r>
              <a:rPr lang="fr-FR" sz="1200" kern="1200" dirty="0">
                <a:solidFill>
                  <a:schemeClr val="tx1"/>
                </a:solidFill>
                <a:effectLst/>
                <a:latin typeface="+mn-lt"/>
                <a:ea typeface="+mn-ea"/>
                <a:cs typeface="+mn-cs"/>
              </a:rPr>
              <a:t>N°1 serum before applying your mask. </a:t>
            </a:r>
          </a:p>
          <a:p>
            <a:endParaRPr lang="fr-FR" sz="1200" b="0" i="0" u="none" strike="noStrike" kern="1200" dirty="0">
              <a:solidFill>
                <a:schemeClr val="tx1"/>
              </a:solidFill>
              <a:effectLst/>
              <a:latin typeface="+mn-lt"/>
              <a:ea typeface="+mn-ea"/>
              <a:cs typeface="+mn-cs"/>
            </a:endParaRPr>
          </a:p>
          <a:p>
            <a:r>
              <a:rPr lang="fr-FR" sz="1200" dirty="0">
                <a:solidFill>
                  <a:srgbClr val="3E3E3E"/>
                </a:solidFill>
                <a:latin typeface="Roboto" panose="02000000000000000000" pitchFamily="2" charset="0"/>
                <a:ea typeface="Roboto" panose="02000000000000000000" pitchFamily="2" charset="0"/>
              </a:rPr>
              <a:t>▪ </a:t>
            </a:r>
            <a:r>
              <a:rPr lang="fr-FR" sz="1200" b="0" i="0" u="none" strike="noStrike" kern="1200" dirty="0">
                <a:solidFill>
                  <a:schemeClr val="tx1"/>
                </a:solidFill>
                <a:effectLst/>
                <a:latin typeface="+mn-lt"/>
                <a:ea typeface="+mn-ea"/>
                <a:cs typeface="+mn-cs"/>
              </a:rPr>
              <a:t>1 to 3 times a week, after cleansing/make-up removal and misting with suitable </a:t>
            </a:r>
            <a:r>
              <a:rPr lang="fr-FR" sz="1200" b="0" i="0" u="none" strike="noStrike" kern="1200" dirty="0" err="1">
                <a:solidFill>
                  <a:schemeClr val="tx1"/>
                </a:solidFill>
                <a:effectLst/>
                <a:latin typeface="+mn-lt"/>
                <a:ea typeface="+mn-ea"/>
                <a:cs typeface="+mn-cs"/>
              </a:rPr>
              <a:t>Yon-Ka </a:t>
            </a:r>
            <a:r>
              <a:rPr lang="fr-FR" sz="1200" b="0" i="0" u="none" strike="noStrike" kern="1200" dirty="0">
                <a:solidFill>
                  <a:schemeClr val="tx1"/>
                </a:solidFill>
                <a:effectLst/>
                <a:latin typeface="+mn-lt"/>
                <a:ea typeface="+mn-ea"/>
                <a:cs typeface="+mn-cs"/>
              </a:rPr>
              <a:t>Lotion, apply the mask generously to the face, neck and décolleté. </a:t>
            </a:r>
            <a:r>
              <a:rPr lang="fr-FR" sz="1200" b="0" i="0" kern="1200" dirty="0">
                <a:solidFill>
                  <a:schemeClr val="tx1"/>
                </a:solidFill>
                <a:effectLst/>
                <a:latin typeface="+mn-lt"/>
                <a:ea typeface="+mn-ea"/>
                <a:cs typeface="+mn-cs"/>
              </a:rPr>
              <a:t>Leave on for 20 minutes to 1 hour as required, then absorb any excess with a tissue. Do not rinse off.</a:t>
            </a:r>
          </a:p>
          <a:p>
            <a:pPr algn="just">
              <a:defRPr/>
            </a:pPr>
            <a:endParaRPr lang="fr-FR" sz="1200" dirty="0">
              <a:solidFill>
                <a:srgbClr val="3E3E3E"/>
              </a:solidFill>
              <a:latin typeface="Roboto" panose="02000000000000000000" pitchFamily="2" charset="0"/>
              <a:ea typeface="Roboto" panose="02000000000000000000" pitchFamily="2" charset="0"/>
            </a:endParaRPr>
          </a:p>
          <a:p>
            <a:pPr algn="just">
              <a:defRPr/>
            </a:pPr>
            <a:r>
              <a:rPr lang="fr-FR" sz="1200" dirty="0">
                <a:solidFill>
                  <a:srgbClr val="3E3E3E"/>
                </a:solidFill>
                <a:latin typeface="Roboto" panose="02000000000000000000" pitchFamily="2" charset="0"/>
                <a:ea typeface="Roboto" panose="02000000000000000000" pitchFamily="2" charset="0"/>
              </a:rPr>
              <a:t>▪ For very dehydrated skin: Use as a night mask for 1 week in place of our usual cream. </a:t>
            </a:r>
          </a:p>
          <a:p>
            <a:pPr algn="just">
              <a:defRPr/>
            </a:pPr>
            <a:endParaRPr lang="fr-FR" sz="1200" dirty="0">
              <a:solidFill>
                <a:srgbClr val="3E3E3E"/>
              </a:solidFill>
              <a:latin typeface="Roboto" panose="02000000000000000000" pitchFamily="2" charset="0"/>
              <a:ea typeface="Roboto" panose="02000000000000000000" pitchFamily="2" charset="0"/>
            </a:endParaRPr>
          </a:p>
          <a:p>
            <a:pPr algn="just">
              <a:defRPr/>
            </a:pPr>
            <a:r>
              <a:rPr lang="fr-FR" sz="1200" dirty="0">
                <a:solidFill>
                  <a:srgbClr val="3E3E3E"/>
                </a:solidFill>
                <a:latin typeface="Roboto" panose="02000000000000000000" pitchFamily="2" charset="0"/>
                <a:ea typeface="Roboto" panose="02000000000000000000" pitchFamily="2" charset="0"/>
              </a:rPr>
              <a:t>▪ As an SOS treatment for skin in distress, attacked by the sun: Use as a night mask for 3 weeks.</a:t>
            </a:r>
          </a:p>
          <a:p>
            <a:endParaRPr lang="fr-FR" sz="1200" i="0" u="sng"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Ingredients: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imperata cylindrica</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organic aloe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vera</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olive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phytosqualane</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plant glycerine, PCA</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Moisturizer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Vitamins A and silicon: Regenerating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defTabSz="1041400"/>
            <a:r>
              <a:rPr lang="fr-FR" altLang="fr-FR" sz="1200" b="1" dirty="0">
                <a:latin typeface="Optima" pitchFamily="34" charset="0"/>
              </a:rPr>
              <a:t>SILICON: replenishes </a:t>
            </a:r>
            <a:r>
              <a:rPr lang="fr-FR" altLang="fr-FR" sz="1200" b="1" baseline="0" dirty="0">
                <a:latin typeface="Optima" pitchFamily="34" charset="0"/>
              </a:rPr>
              <a:t>the skin's water reserves. </a:t>
            </a:r>
            <a:r>
              <a:rPr lang="fr-FR" altLang="fr-FR" sz="1200" dirty="0">
                <a:latin typeface="Optima" pitchFamily="34" charset="0"/>
              </a:rPr>
              <a:t>Present in many foods. It induces or regulates the multiplication of fibroblasts. </a:t>
            </a:r>
          </a:p>
          <a:p>
            <a:pPr defTabSz="1041400">
              <a:spcBef>
                <a:spcPct val="0"/>
              </a:spcBef>
            </a:pPr>
            <a:r>
              <a:rPr lang="fr-FR" altLang="fr-FR" sz="1200" dirty="0">
                <a:latin typeface="Optima" pitchFamily="34" charset="0"/>
              </a:rPr>
              <a:t>It has been observed that silicon is </a:t>
            </a:r>
            <a:r>
              <a:rPr lang="fr-FR" altLang="fr-FR" sz="1200" b="1" dirty="0">
                <a:latin typeface="Optima" pitchFamily="34" charset="0"/>
              </a:rPr>
              <a:t>essential for the synthesis of collagen and elastin fibres</a:t>
            </a:r>
            <a:r>
              <a:rPr lang="fr-FR" altLang="fr-FR" sz="1200" dirty="0">
                <a:latin typeface="Optima" pitchFamily="34" charset="0"/>
              </a:rPr>
              <a:t>. A shortage of organic silicon from the age of forty onwards causes the skin to dry out significantly and wrinkles to appear. </a:t>
            </a:r>
            <a:br>
              <a:rPr lang="fr-FR" altLang="fr-FR" sz="1200" dirty="0">
                <a:latin typeface="Optima" pitchFamily="34" charset="0"/>
              </a:rPr>
            </a:br>
            <a:r>
              <a:rPr lang="fr-FR" altLang="fr-FR" sz="1200" dirty="0">
                <a:latin typeface="Optima" pitchFamily="34" charset="0"/>
              </a:rPr>
              <a:t>Organic silicon </a:t>
            </a:r>
            <a:r>
              <a:rPr lang="fr-FR" altLang="fr-FR" sz="1200" dirty="0" err="1">
                <a:latin typeface="Optima" pitchFamily="34" charset="0"/>
              </a:rPr>
              <a:t>derivatives </a:t>
            </a:r>
            <a:r>
              <a:rPr lang="fr-FR" altLang="fr-FR" sz="1200" dirty="0">
                <a:latin typeface="Optima" pitchFamily="34" charset="0"/>
              </a:rPr>
              <a:t>(</a:t>
            </a:r>
            <a:r>
              <a:rPr lang="fr-FR" altLang="fr-FR" sz="1200" dirty="0" err="1">
                <a:latin typeface="Optima" pitchFamily="34" charset="0"/>
              </a:rPr>
              <a:t>silanols</a:t>
            </a:r>
            <a:r>
              <a:rPr lang="fr-FR" altLang="fr-FR" sz="1200" dirty="0">
                <a:latin typeface="Optima" pitchFamily="34" charset="0"/>
              </a:rPr>
              <a:t>) are therefore indicated to act on wrinkles and stretch marks and to improve skin elasticity.</a:t>
            </a:r>
            <a:endParaRPr lang="fr-FR" altLang="fr-FR" sz="1200" b="1" dirty="0">
              <a:latin typeface="Opti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ltLang="fr-FR" sz="1200" b="1" dirty="0">
              <a:latin typeface="Optima" pitchFamily="34" charset="0"/>
            </a:endParaRPr>
          </a:p>
          <a:p>
            <a:pPr>
              <a:defRPr/>
            </a:pPr>
            <a:r>
              <a:rPr lang="fr-FR" b="1" cap="all" dirty="0" err="1">
                <a:latin typeface="Optima" pitchFamily="34" charset="0"/>
              </a:rPr>
              <a:t>Bacopa monniera</a:t>
            </a:r>
            <a:r>
              <a:rPr lang="fr-FR" b="1" cap="all" dirty="0">
                <a:latin typeface="Optima" pitchFamily="34" charset="0"/>
              </a:rPr>
              <a:t>, Vitamins </a:t>
            </a:r>
            <a:r>
              <a:rPr lang="fr-FR" b="1" cap="all" baseline="0" dirty="0">
                <a:latin typeface="Optima" pitchFamily="34" charset="0"/>
              </a:rPr>
              <a:t>e AND c: Anti OXIDANT, ANTI RADICALLATE </a:t>
            </a:r>
            <a:endParaRPr lang="fr-FR" dirty="0">
              <a:latin typeface="Optima" pitchFamily="34" charset="0"/>
            </a:endParaRPr>
          </a:p>
          <a:p>
            <a:pPr>
              <a:spcBef>
                <a:spcPts val="0"/>
              </a:spcBef>
              <a:defRPr/>
            </a:pPr>
            <a:r>
              <a:rPr lang="fr-FR" u="sng" dirty="0">
                <a:latin typeface="Optima" pitchFamily="34" charset="0"/>
              </a:rPr>
              <a:t>Origin</a:t>
            </a:r>
            <a:r>
              <a:rPr lang="fr-FR" dirty="0">
                <a:latin typeface="Optima" pitchFamily="34" charset="0"/>
              </a:rPr>
              <a:t>: Indo-Pakistani continent </a:t>
            </a:r>
            <a:r>
              <a:rPr lang="fr-FR" dirty="0" err="1">
                <a:latin typeface="Optima" pitchFamily="34" charset="0"/>
              </a:rPr>
              <a:t>Extract </a:t>
            </a:r>
            <a:r>
              <a:rPr lang="fr-FR" dirty="0">
                <a:latin typeface="Optima" pitchFamily="34" charset="0"/>
              </a:rPr>
              <a:t>of the leaves </a:t>
            </a:r>
          </a:p>
          <a:p>
            <a:pPr>
              <a:spcBef>
                <a:spcPts val="0"/>
              </a:spcBef>
              <a:defRPr/>
            </a:pPr>
            <a:r>
              <a:rPr lang="fr-FR" u="sng" dirty="0">
                <a:latin typeface="Optima" pitchFamily="34" charset="0"/>
              </a:rPr>
              <a:t>Action</a:t>
            </a:r>
            <a:r>
              <a:rPr lang="fr-FR" dirty="0">
                <a:latin typeface="Optima" pitchFamily="34" charset="0"/>
              </a:rPr>
              <a:t>: anti-inflammatory (prevents the onset of irritation by acting on oxidation induced by products that generate free radicals and UV rays). anti-radical and </a:t>
            </a:r>
            <a:r>
              <a:rPr lang="fr-FR" dirty="0" err="1">
                <a:latin typeface="Optima" pitchFamily="34" charset="0"/>
              </a:rPr>
              <a:t>anti-oxidant.</a:t>
            </a:r>
            <a:endParaRPr lang="fr-FR" dirty="0">
              <a:latin typeface="Optima" pitchFamily="34" charset="0"/>
            </a:endParaRPr>
          </a:p>
          <a:p>
            <a:pPr>
              <a:spcBef>
                <a:spcPts val="0"/>
              </a:spcBef>
              <a:defRPr/>
            </a:pPr>
            <a:r>
              <a:rPr lang="fr-FR" dirty="0">
                <a:latin typeface="Optima" pitchFamily="34" charset="0"/>
              </a:rPr>
              <a:t>Additional information: Plant recognised for its calming properties in Ayurvedic medicine</a:t>
            </a:r>
          </a:p>
          <a:p>
            <a:pPr>
              <a:spcBef>
                <a:spcPts val="0"/>
              </a:spcBef>
              <a:defRPr/>
            </a:pPr>
            <a:r>
              <a:rPr lang="fr-FR" dirty="0">
                <a:latin typeface="Optima" pitchFamily="34" charset="0"/>
              </a:rPr>
              <a:t>Main constituents: alkaloids, </a:t>
            </a:r>
            <a:r>
              <a:rPr lang="fr-FR" dirty="0" err="1">
                <a:latin typeface="Optima" pitchFamily="34" charset="0"/>
              </a:rPr>
              <a:t>glycosaponins</a:t>
            </a:r>
            <a:r>
              <a:rPr lang="fr-FR" dirty="0">
                <a:latin typeface="Optima" pitchFamily="34" charset="0"/>
              </a:rPr>
              <a:t>, </a:t>
            </a:r>
            <a:r>
              <a:rPr lang="fr-FR" dirty="0" err="1">
                <a:latin typeface="Optima" pitchFamily="34" charset="0"/>
              </a:rPr>
              <a:t>triterpenoids </a:t>
            </a:r>
            <a:r>
              <a:rPr lang="fr-FR" dirty="0">
                <a:latin typeface="Optima" pitchFamily="34" charset="0"/>
              </a:rPr>
              <a:t>including </a:t>
            </a:r>
            <a:r>
              <a:rPr lang="fr-FR" dirty="0" err="1">
                <a:latin typeface="Optima" pitchFamily="34" charset="0"/>
              </a:rPr>
              <a:t>bacosin</a:t>
            </a:r>
            <a:r>
              <a:rPr lang="fr-FR" dirty="0">
                <a:latin typeface="Optima" pitchFamily="34" charset="0"/>
              </a:rPr>
              <a:t>.</a:t>
            </a:r>
          </a:p>
          <a:p>
            <a:pPr>
              <a:spcBef>
                <a:spcPts val="0"/>
              </a:spcBef>
              <a:defRPr/>
            </a:pPr>
            <a:endParaRPr lang="fr-FR" altLang="fr-FR" sz="1200" b="1" dirty="0">
              <a:latin typeface="Optima" pitchFamily="34" charset="0"/>
            </a:endParaRPr>
          </a:p>
          <a:p>
            <a:pPr>
              <a:spcBef>
                <a:spcPts val="0"/>
              </a:spcBef>
              <a:defRPr/>
            </a:pPr>
            <a:r>
              <a:rPr lang="fr-FR" altLang="fr-FR" sz="1200" b="1" dirty="0">
                <a:latin typeface="Optima" pitchFamily="34" charset="0"/>
              </a:rPr>
              <a:t>JOJOBA: ANTI-DEHYDRATING, </a:t>
            </a:r>
            <a:r>
              <a:rPr lang="fr-FR" altLang="fr-FR" sz="1200" b="1" baseline="0" dirty="0">
                <a:latin typeface="Optima" pitchFamily="34" charset="0"/>
              </a:rPr>
              <a:t>REPAIRING </a:t>
            </a:r>
            <a:endParaRPr lang="fr-FR" altLang="fr-FR" sz="1200" b="1" dirty="0">
              <a:latin typeface="Opti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ltLang="fr-FR" sz="1200" b="1" dirty="0">
              <a:latin typeface="Optima" pitchFamily="34" charset="0"/>
            </a:endParaRPr>
          </a:p>
          <a:p>
            <a:r>
              <a:rPr lang="fr-FR" b="1" dirty="0">
                <a:latin typeface="Optima" pitchFamily="34" charset="0"/>
              </a:rPr>
              <a:t> VITAMIN B5: </a:t>
            </a:r>
            <a:r>
              <a:rPr lang="fr-FR" b="1" baseline="0" dirty="0">
                <a:latin typeface="Optima" pitchFamily="34" charset="0"/>
              </a:rPr>
              <a:t>Soothing </a:t>
            </a:r>
            <a:endParaRPr lang="fr-FR" b="1" dirty="0">
              <a:latin typeface="Optima" pitchFamily="34" charset="0"/>
            </a:endParaRPr>
          </a:p>
          <a:p>
            <a:pPr>
              <a:spcBef>
                <a:spcPct val="0"/>
              </a:spcBef>
              <a:defRPr/>
            </a:pPr>
            <a:r>
              <a:rPr lang="fr-FR" dirty="0">
                <a:latin typeface="Optima" pitchFamily="34" charset="0"/>
              </a:rPr>
              <a:t>hygroscopic ~ healing ~ anti-inflammatory </a:t>
            </a:r>
          </a:p>
          <a:p>
            <a:pPr>
              <a:spcBef>
                <a:spcPct val="0"/>
              </a:spcBef>
              <a:defRPr/>
            </a:pPr>
            <a:r>
              <a:rPr lang="fr-FR" dirty="0">
                <a:latin typeface="Optima" pitchFamily="34" charset="0"/>
              </a:rPr>
              <a:t>reaches the deeper layers of the skin while leaving a thin film on the surface. </a:t>
            </a:r>
          </a:p>
          <a:p>
            <a:pPr>
              <a:spcBef>
                <a:spcPct val="0"/>
              </a:spcBef>
              <a:defRPr/>
            </a:pPr>
            <a:endParaRPr lang="fr-FR" dirty="0">
              <a:latin typeface="Optima" pitchFamily="34" charset="0"/>
            </a:endParaRPr>
          </a:p>
          <a:p>
            <a:pPr>
              <a:defRPr/>
            </a:pPr>
            <a:r>
              <a:rPr lang="fr-FR" b="1" dirty="0">
                <a:latin typeface="Optima" pitchFamily="34" charset="0"/>
              </a:rPr>
              <a:t>BISABOLOL</a:t>
            </a:r>
          </a:p>
          <a:p>
            <a:pPr>
              <a:spcBef>
                <a:spcPts val="0"/>
              </a:spcBef>
              <a:defRPr/>
            </a:pPr>
            <a:r>
              <a:rPr lang="fr-FR" dirty="0">
                <a:latin typeface="Optima" pitchFamily="34" charset="0"/>
              </a:rPr>
              <a:t>Origin :Brazil, extracted from the </a:t>
            </a:r>
            <a:r>
              <a:rPr lang="fr-FR" dirty="0" err="1">
                <a:latin typeface="Optima" pitchFamily="34" charset="0"/>
              </a:rPr>
              <a:t>Vanillosmopsis erythropappa </a:t>
            </a:r>
            <a:r>
              <a:rPr lang="fr-FR" dirty="0">
                <a:latin typeface="Optima" pitchFamily="34" charset="0"/>
              </a:rPr>
              <a:t>tree - same active ingredient as chamomile.</a:t>
            </a:r>
          </a:p>
          <a:p>
            <a:pPr>
              <a:spcBef>
                <a:spcPts val="0"/>
              </a:spcBef>
              <a:defRPr/>
            </a:pPr>
            <a:r>
              <a:rPr lang="fr-FR" dirty="0">
                <a:latin typeface="Optima" pitchFamily="34" charset="0"/>
              </a:rPr>
              <a:t>Wood oil extract</a:t>
            </a:r>
          </a:p>
          <a:p>
            <a:pPr>
              <a:spcBef>
                <a:spcPts val="0"/>
              </a:spcBef>
              <a:defRPr/>
            </a:pPr>
            <a:r>
              <a:rPr lang="fr-FR" dirty="0">
                <a:latin typeface="Optima" pitchFamily="34" charset="0"/>
              </a:rPr>
              <a:t>Action: anti-inflammatory, antibacterial and antimycotic, inhibits UV-induced erythema </a:t>
            </a:r>
          </a:p>
          <a:p>
            <a:pPr defTabSz="1041400">
              <a:spcBef>
                <a:spcPct val="0"/>
              </a:spcBef>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defTabSz="1041400">
              <a:spcBef>
                <a:spcPct val="0"/>
              </a:spcBef>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ROSE CAMOMILE AND SHIU EO</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Balancing and relaxing</a:t>
            </a:r>
          </a:p>
          <a:p>
            <a:pPr>
              <a:spcBef>
                <a:spcPts val="0"/>
              </a:spcBef>
              <a:defRPr/>
            </a:pPr>
            <a:r>
              <a:rPr lang="fr-FR" b="1" cap="all" dirty="0" err="1">
                <a:latin typeface="Optima" pitchFamily="34" charset="0"/>
              </a:rPr>
              <a:t>Cinnamomum camphora </a:t>
            </a:r>
            <a:r>
              <a:rPr lang="fr-FR" b="1" cap="all" dirty="0">
                <a:latin typeface="Optima" pitchFamily="34" charset="0"/>
              </a:rPr>
              <a:t>with </a:t>
            </a:r>
            <a:r>
              <a:rPr lang="fr-FR" b="1" cap="all" dirty="0" err="1">
                <a:latin typeface="Optima" pitchFamily="34" charset="0"/>
              </a:rPr>
              <a:t>linalool </a:t>
            </a:r>
            <a:r>
              <a:rPr lang="fr-FR" dirty="0">
                <a:latin typeface="Optima" pitchFamily="34" charset="0"/>
              </a:rPr>
              <a:t>(E.O. of </a:t>
            </a:r>
            <a:r>
              <a:rPr lang="fr-FR" dirty="0" err="1">
                <a:latin typeface="Optima" pitchFamily="34" charset="0"/>
              </a:rPr>
              <a:t>shiu/Shiu leaf oil</a:t>
            </a:r>
            <a:r>
              <a:rPr lang="fr-FR" dirty="0">
                <a:latin typeface="Optima" pitchFamily="34" charset="0"/>
              </a:rPr>
              <a:t>)</a:t>
            </a:r>
          </a:p>
          <a:p>
            <a:pPr>
              <a:spcBef>
                <a:spcPts val="0"/>
              </a:spcBef>
              <a:defRPr/>
            </a:pPr>
            <a:r>
              <a:rPr lang="fr-FR" dirty="0">
                <a:latin typeface="Optima" pitchFamily="34" charset="0"/>
              </a:rPr>
              <a:t>Origin: China </a:t>
            </a:r>
          </a:p>
          <a:p>
            <a:pPr>
              <a:spcBef>
                <a:spcPts val="0"/>
              </a:spcBef>
              <a:defRPr/>
            </a:pPr>
            <a:r>
              <a:rPr lang="fr-FR" sz="1200" b="0" i="0" kern="1200" dirty="0">
                <a:solidFill>
                  <a:schemeClr val="tx1"/>
                </a:solidFill>
                <a:effectLst/>
                <a:latin typeface="+mn-lt"/>
                <a:ea typeface="+mn-ea"/>
                <a:cs typeface="+mn-cs"/>
              </a:rPr>
              <a:t>also known as Japanese laurel</a:t>
            </a:r>
            <a:endParaRPr lang="fr-FR" dirty="0">
              <a:latin typeface="Optima" pitchFamily="34" charset="0"/>
            </a:endParaRPr>
          </a:p>
          <a:p>
            <a:pPr>
              <a:spcBef>
                <a:spcPts val="0"/>
              </a:spcBef>
              <a:defRPr/>
            </a:pPr>
            <a:r>
              <a:rPr lang="fr-FR" dirty="0">
                <a:latin typeface="Optima" pitchFamily="34" charset="0"/>
              </a:rPr>
              <a:t>Extraction method:Distillation of </a:t>
            </a:r>
            <a:r>
              <a:rPr lang="fr-FR" dirty="0" err="1">
                <a:latin typeface="Optima" pitchFamily="34" charset="0"/>
              </a:rPr>
              <a:t>shiu sho </a:t>
            </a:r>
            <a:r>
              <a:rPr lang="fr-FR" i="1" dirty="0">
                <a:latin typeface="Optima" pitchFamily="34" charset="0"/>
              </a:rPr>
              <a:t>tree</a:t>
            </a:r>
            <a:r>
              <a:rPr lang="fr-FR" dirty="0">
                <a:latin typeface="Optima" pitchFamily="34" charset="0"/>
              </a:rPr>
              <a:t> leaves </a:t>
            </a:r>
          </a:p>
          <a:p>
            <a:pPr>
              <a:spcBef>
                <a:spcPts val="0"/>
              </a:spcBef>
              <a:defRPr/>
            </a:pPr>
            <a:r>
              <a:rPr lang="fr-FR" dirty="0">
                <a:latin typeface="Optima" pitchFamily="34" charset="0"/>
              </a:rPr>
              <a:t>Action : Used for its fragrance, soothing, relaxing</a:t>
            </a:r>
          </a:p>
          <a:p>
            <a:pPr>
              <a:spcBef>
                <a:spcPts val="0"/>
              </a:spcBef>
              <a:defRPr/>
            </a:pPr>
            <a:r>
              <a:rPr lang="fr-FR" dirty="0">
                <a:latin typeface="Optima" pitchFamily="34" charset="0"/>
              </a:rPr>
              <a:t>Scent similar to lavender essential oil</a:t>
            </a:r>
          </a:p>
          <a:p>
            <a:pPr>
              <a:spcBef>
                <a:spcPts val="0"/>
              </a:spcBef>
              <a:defRPr/>
            </a:pPr>
            <a:endParaRPr kumimoji="0" lang="fr-FR" sz="1200" b="0" i="0" u="none" strike="noStrike" kern="1200" cap="none" spc="0" normalizeH="0" baseline="0" noProof="0" dirty="0">
              <a:ln>
                <a:noFill/>
              </a:ln>
              <a:solidFill>
                <a:prstClr val="black"/>
              </a:solidFill>
              <a:effectLst/>
              <a:uLnTx/>
              <a:uFillTx/>
              <a:latin typeface="Optima" pitchFamily="34" charset="0"/>
              <a:ea typeface="+mn-ea"/>
              <a:cs typeface="+mn-cs"/>
            </a:endParaRPr>
          </a:p>
          <a:p>
            <a:pPr marL="342900" indent="-342900" defTabSz="1041400">
              <a:spcBef>
                <a:spcPct val="0"/>
              </a:spcBef>
              <a:defRPr/>
            </a:pPr>
            <a:r>
              <a:rPr lang="en-GB" sz="1200" b="1" dirty="0">
                <a:latin typeface="Optima" pitchFamily="34" charset="0"/>
              </a:rPr>
              <a:t>ROSA DAMASCENE (</a:t>
            </a:r>
            <a:r>
              <a:rPr lang="en-GB" sz="1200" dirty="0">
                <a:latin typeface="Optima" pitchFamily="34" charset="0"/>
              </a:rPr>
              <a:t>H.E. de rose/Rose flower Oil)</a:t>
            </a:r>
            <a:endParaRPr lang="fr-FR" sz="1200" dirty="0">
              <a:latin typeface="Optima" pitchFamily="34" charset="0"/>
            </a:endParaRPr>
          </a:p>
          <a:p>
            <a:pPr marL="342900" indent="-342900" defTabSz="1041400">
              <a:spcBef>
                <a:spcPct val="0"/>
              </a:spcBef>
              <a:defRPr/>
            </a:pPr>
            <a:r>
              <a:rPr lang="en-GB" sz="1200" dirty="0">
                <a:latin typeface="Optima" pitchFamily="34" charset="0"/>
              </a:rPr>
              <a:t>Origin: </a:t>
            </a:r>
            <a:r>
              <a:rPr lang="fr-FR" sz="1200" dirty="0">
                <a:latin typeface="Optima" pitchFamily="34" charset="0"/>
              </a:rPr>
              <a:t>Turkey</a:t>
            </a:r>
          </a:p>
          <a:p>
            <a:pPr marL="342900" indent="-342900" defTabSz="1041400">
              <a:spcBef>
                <a:spcPct val="0"/>
              </a:spcBef>
              <a:defRPr/>
            </a:pPr>
            <a:r>
              <a:rPr lang="fr-FR" sz="1200" dirty="0">
                <a:latin typeface="Optima" pitchFamily="34" charset="0"/>
              </a:rPr>
              <a:t>Extraction method : </a:t>
            </a:r>
            <a:r>
              <a:rPr lang="fr-FR" sz="1200" i="1" dirty="0">
                <a:latin typeface="Optima" pitchFamily="34" charset="0"/>
              </a:rPr>
              <a:t>Flower</a:t>
            </a:r>
            <a:r>
              <a:rPr lang="fr-FR" sz="1200" dirty="0">
                <a:latin typeface="Optima" pitchFamily="34" charset="0"/>
              </a:rPr>
              <a:t> distillation </a:t>
            </a:r>
          </a:p>
          <a:p>
            <a:pPr marL="342900" indent="-342900" defTabSz="1041400">
              <a:spcBef>
                <a:spcPct val="0"/>
              </a:spcBef>
              <a:defRPr/>
            </a:pPr>
            <a:r>
              <a:rPr lang="fr-FR" sz="1200" b="1" dirty="0">
                <a:latin typeface="Optima" pitchFamily="34" charset="0"/>
              </a:rPr>
              <a:t>Action : Used for its fragrance, soothing, relaxing, anti-wrinkle</a:t>
            </a:r>
          </a:p>
          <a:p>
            <a:pPr marL="342900" indent="-342900" defTabSz="1041400">
              <a:spcBef>
                <a:spcPct val="0"/>
              </a:spcBef>
              <a:defRPr/>
            </a:pPr>
            <a:endParaRPr lang="fr-FR" sz="1200" b="1" dirty="0">
              <a:latin typeface="Optima" pitchFamily="34" charset="0"/>
            </a:endParaRPr>
          </a:p>
          <a:p>
            <a:pPr marL="342900" indent="-342900" defTabSz="1041400">
              <a:spcBef>
                <a:spcPct val="0"/>
              </a:spcBef>
              <a:defRPr/>
            </a:pPr>
            <a:r>
              <a:rPr lang="nl-NL" sz="1200" b="1" dirty="0">
                <a:latin typeface="Optima" pitchFamily="34" charset="0"/>
              </a:rPr>
              <a:t>JASMINUM SAMBAC (</a:t>
            </a:r>
            <a:r>
              <a:rPr lang="nl-NL" sz="1200" dirty="0" err="1">
                <a:latin typeface="Optima" pitchFamily="34" charset="0"/>
              </a:rPr>
              <a:t>Jasmine </a:t>
            </a:r>
            <a:r>
              <a:rPr lang="nl-NL" sz="1200" dirty="0">
                <a:latin typeface="Optima" pitchFamily="34" charset="0"/>
              </a:rPr>
              <a:t>E.O.</a:t>
            </a:r>
            <a:r>
              <a:rPr lang="nl-NL" sz="1200" dirty="0" err="1">
                <a:latin typeface="Optima" pitchFamily="34" charset="0"/>
              </a:rPr>
              <a:t>/Jasmine </a:t>
            </a:r>
            <a:r>
              <a:rPr lang="nl-NL" sz="1200" dirty="0">
                <a:latin typeface="Optima" pitchFamily="34" charset="0"/>
              </a:rPr>
              <a:t>Oil)</a:t>
            </a:r>
            <a:endParaRPr lang="fr-FR" sz="1200" dirty="0">
              <a:latin typeface="Optima" pitchFamily="34" charset="0"/>
            </a:endParaRPr>
          </a:p>
          <a:p>
            <a:pPr marL="342900" indent="-342900" defTabSz="1041400">
              <a:spcBef>
                <a:spcPct val="0"/>
              </a:spcBef>
              <a:defRPr/>
            </a:pPr>
            <a:r>
              <a:rPr lang="fr-FR" sz="1200" dirty="0">
                <a:latin typeface="Optima" pitchFamily="34" charset="0"/>
              </a:rPr>
              <a:t>Origin: India</a:t>
            </a:r>
          </a:p>
          <a:p>
            <a:pPr marL="342900" indent="-342900" defTabSz="1041400">
              <a:spcBef>
                <a:spcPct val="0"/>
              </a:spcBef>
              <a:defRPr/>
            </a:pPr>
            <a:r>
              <a:rPr lang="fr-FR" sz="1200" dirty="0">
                <a:latin typeface="Optima" pitchFamily="34" charset="0"/>
              </a:rPr>
              <a:t>Extraction method: Ethanol extraction of the concrete</a:t>
            </a:r>
          </a:p>
          <a:p>
            <a:pPr marL="342900" indent="-342900" defTabSz="1041400">
              <a:spcBef>
                <a:spcPct val="0"/>
              </a:spcBef>
              <a:defRPr/>
            </a:pPr>
            <a:r>
              <a:rPr lang="fr-FR" sz="1200" b="1" dirty="0">
                <a:latin typeface="Optima" pitchFamily="34" charset="0"/>
              </a:rPr>
              <a:t>Action : Used for its fragrance, softening</a:t>
            </a:r>
          </a:p>
          <a:p>
            <a:pPr marL="342900" indent="-342900" defTabSz="1041400">
              <a:spcBef>
                <a:spcPct val="0"/>
              </a:spcBef>
              <a:defRPr/>
            </a:pPr>
            <a:endParaRPr lang="fr-FR" sz="1200" b="1" dirty="0">
              <a:latin typeface="Optima" pitchFamily="34" charset="0"/>
            </a:endParaRPr>
          </a:p>
          <a:p>
            <a:pPr marL="342900" indent="-342900" defTabSz="1041400">
              <a:spcBef>
                <a:spcPct val="0"/>
              </a:spcBef>
              <a:defRPr/>
            </a:pPr>
            <a:r>
              <a:rPr lang="fr-FR" sz="1200" b="1" dirty="0">
                <a:latin typeface="Optima" pitchFamily="34" charset="0"/>
              </a:rPr>
              <a:t>ANTHEMIS NOBILIS </a:t>
            </a:r>
            <a:r>
              <a:rPr lang="fr-FR" sz="1200" dirty="0">
                <a:latin typeface="Optima" pitchFamily="34" charset="0"/>
              </a:rPr>
              <a:t>( Chamomile EO)</a:t>
            </a:r>
          </a:p>
          <a:p>
            <a:pPr marL="342900" indent="-342900" defTabSz="1041400">
              <a:spcBef>
                <a:spcPct val="0"/>
              </a:spcBef>
              <a:defRPr/>
            </a:pPr>
            <a:r>
              <a:rPr lang="fr-FR" sz="1200" dirty="0">
                <a:latin typeface="Optima" pitchFamily="34" charset="0"/>
              </a:rPr>
              <a:t>Origin: Central Europe. Grown in Europe (Belgium, England, Italy, France). The Egyptians worshipped it.</a:t>
            </a:r>
          </a:p>
          <a:p>
            <a:pPr marL="342900" indent="-342900" defTabSz="1041400">
              <a:spcBef>
                <a:spcPct val="0"/>
              </a:spcBef>
              <a:defRPr/>
            </a:pPr>
            <a:r>
              <a:rPr lang="fr-FR" sz="1200" dirty="0">
                <a:latin typeface="Optima" pitchFamily="34" charset="0"/>
              </a:rPr>
              <a:t>Extraction method: steam distillation </a:t>
            </a:r>
            <a:r>
              <a:rPr lang="fr-FR" sz="1200" i="1" dirty="0">
                <a:latin typeface="Optima" pitchFamily="34" charset="0"/>
              </a:rPr>
              <a:t>of</a:t>
            </a:r>
            <a:r>
              <a:rPr lang="fr-FR" sz="1200" dirty="0">
                <a:latin typeface="Optima" pitchFamily="34" charset="0"/>
              </a:rPr>
              <a:t> the flowers</a:t>
            </a:r>
          </a:p>
          <a:p>
            <a:pPr marL="342900" indent="-342900" defTabSz="1041400">
              <a:spcBef>
                <a:spcPct val="0"/>
              </a:spcBef>
              <a:defRPr/>
            </a:pPr>
            <a:r>
              <a:rPr lang="fr-FR" sz="1200" b="1" dirty="0">
                <a:latin typeface="Optima" pitchFamily="34" charset="0"/>
              </a:rPr>
              <a:t>Action: Anti-inflammatory, healing, antiseptic and antispasmodic</a:t>
            </a:r>
          </a:p>
          <a:p>
            <a:pPr marL="342900" indent="-342900" defTabSz="1041400">
              <a:spcBef>
                <a:spcPct val="0"/>
              </a:spcBef>
              <a:defRPr/>
            </a:pPr>
            <a:r>
              <a:rPr lang="fr-FR" sz="1200" i="1" dirty="0">
                <a:latin typeface="Optima" pitchFamily="34" charset="0"/>
              </a:rPr>
              <a:t>This plant, also known as Roman chamomile or English chamomile, is one of the most commonly used plants for chamomile infusions.</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A328DE2C-BD44-41F6-8579-19BB7D894649}" type="slidenum">
              <a:rPr lang="fr-FR" smtClean="0"/>
              <a:t>20</a:t>
            </a:fld>
            <a:endParaRPr lang="fr-FR"/>
          </a:p>
        </p:txBody>
      </p:sp>
    </p:spTree>
    <p:extLst>
      <p:ext uri="{BB962C8B-B14F-4D97-AF65-F5344CB8AC3E}">
        <p14:creationId xmlns:p14="http://schemas.microsoft.com/office/powerpoint/2010/main" val="1779906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5F74F12-BF9F-48CE-B2BB-B298F664BBB3}" type="slidenum">
              <a:rPr lang="fr-FR" smtClean="0"/>
              <a:t>2</a:t>
            </a:fld>
            <a:endParaRPr lang="fr-FR"/>
          </a:p>
        </p:txBody>
      </p:sp>
    </p:spTree>
    <p:extLst>
      <p:ext uri="{BB962C8B-B14F-4D97-AF65-F5344CB8AC3E}">
        <p14:creationId xmlns:p14="http://schemas.microsoft.com/office/powerpoint/2010/main" val="2110069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To </a:t>
            </a:r>
            <a:r>
              <a:rPr lang="fr-FR" baseline="0" dirty="0"/>
              <a:t>sum up our YON-KA moisturising range we have : </a:t>
            </a:r>
          </a:p>
          <a:p>
            <a:endParaRPr lang="fr-FR" baseline="0" dirty="0"/>
          </a:p>
          <a:p>
            <a:pPr marL="171450" indent="-171450">
              <a:buFontTx/>
              <a:buChar char="-"/>
            </a:pPr>
            <a:r>
              <a:rPr lang="fr-FR" baseline="0" dirty="0"/>
              <a:t>Hydra Serum n°1: for deep hydration thanks to Low Molecular Weight Hyaluronic Acid + Serine and PCA</a:t>
            </a:r>
          </a:p>
          <a:p>
            <a:pPr marL="171450" indent="-171450">
              <a:buFontTx/>
              <a:buChar char="-"/>
            </a:pPr>
            <a:r>
              <a:rPr lang="fr-FR" baseline="0" dirty="0"/>
              <a:t>Hydra fluid n°1: moisturises and </a:t>
            </a:r>
            <a:r>
              <a:rPr lang="fr-FR" baseline="0" dirty="0" err="1"/>
              <a:t>mattifies </a:t>
            </a:r>
            <a:r>
              <a:rPr lang="fr-FR" baseline="0" dirty="0"/>
              <a:t>dehydrated combination skin thanks to AH + Sillice </a:t>
            </a:r>
          </a:p>
          <a:p>
            <a:pPr marL="171450" indent="-171450">
              <a:buFontTx/>
              <a:buChar char="-"/>
            </a:pPr>
            <a:r>
              <a:rPr lang="fr-FR" baseline="0" dirty="0"/>
              <a:t>Hydra n°1 cream: moisturises and comforts very dehydrated, uncomfortable skin thanks to HA + Shea butter and vitamin B5. </a:t>
            </a:r>
          </a:p>
          <a:p>
            <a:pPr marL="171450" indent="-171450">
              <a:buFontTx/>
              <a:buChar char="-"/>
            </a:pPr>
            <a:r>
              <a:rPr lang="fr-FR" baseline="0" dirty="0"/>
              <a:t>Hydra Mask n°1: moisturises and repairs thirsty skin thanks to </a:t>
            </a:r>
            <a:r>
              <a:rPr lang="fr-FR" baseline="0" dirty="0" err="1"/>
              <a:t>imperata cylindrica </a:t>
            </a:r>
            <a:r>
              <a:rPr lang="fr-FR" baseline="0" dirty="0"/>
              <a:t>+ jojoba. </a:t>
            </a:r>
            <a:endParaRPr lang="fr-FR"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21</a:t>
            </a:fld>
            <a:endParaRPr lang="fr-FR"/>
          </a:p>
        </p:txBody>
      </p:sp>
    </p:spTree>
    <p:extLst>
      <p:ext uri="{BB962C8B-B14F-4D97-AF65-F5344CB8AC3E}">
        <p14:creationId xmlns:p14="http://schemas.microsoft.com/office/powerpoint/2010/main" val="40049750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1098550"/>
            <a:endParaRPr lang="fr-FR" altLang="fr-FR" dirty="0">
              <a:latin typeface="Optima" pitchFamily="34" charset="0"/>
            </a:endParaRPr>
          </a:p>
          <a:p>
            <a:endParaRPr lang="fr-FR" dirty="0"/>
          </a:p>
        </p:txBody>
      </p:sp>
      <p:sp>
        <p:nvSpPr>
          <p:cNvPr id="4" name="Espace réservé du numéro de diapositive 3"/>
          <p:cNvSpPr>
            <a:spLocks noGrp="1"/>
          </p:cNvSpPr>
          <p:nvPr>
            <p:ph type="sldNum" sz="quarter" idx="10"/>
          </p:nvPr>
        </p:nvSpPr>
        <p:spPr/>
        <p:txBody>
          <a:bodyPr/>
          <a:lstStyle/>
          <a:p>
            <a:fld id="{E5F74F12-BF9F-48CE-B2BB-B298F664BBB3}" type="slidenum">
              <a:rPr lang="fr-FR" smtClean="0"/>
              <a:t>22</a:t>
            </a:fld>
            <a:endParaRPr lang="fr-FR"/>
          </a:p>
        </p:txBody>
      </p:sp>
    </p:spTree>
    <p:extLst>
      <p:ext uri="{BB962C8B-B14F-4D97-AF65-F5344CB8AC3E}">
        <p14:creationId xmlns:p14="http://schemas.microsoft.com/office/powerpoint/2010/main" val="930870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baseline="0" dirty="0"/>
              <a:t>HYDRA </a:t>
            </a:r>
            <a:r>
              <a:rPr lang="fr-FR" b="1" dirty="0"/>
              <a:t>MASK </a:t>
            </a:r>
            <a:r>
              <a:rPr lang="fr-FR" b="1" baseline="0" dirty="0"/>
              <a:t>N°1 </a:t>
            </a:r>
          </a:p>
          <a:p>
            <a:r>
              <a:rPr lang="fr-FR" b="1" baseline="0" dirty="0"/>
              <a:t>Identical to </a:t>
            </a:r>
            <a:r>
              <a:rPr lang="fr-FR" b="1" baseline="0" dirty="0" err="1"/>
              <a:t>retail</a:t>
            </a:r>
            <a:r>
              <a:rPr lang="fr-FR" b="1"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baseline="0" dirty="0"/>
              <a:t>Steam massage and mixed with the modelling mask to maximise hydration / Double dose of hydration.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baseline="0" dirty="0"/>
          </a:p>
          <a:p>
            <a:r>
              <a:rPr lang="fr-FR" b="1" dirty="0"/>
              <a:t>MODELLING MASK : Laminating mask </a:t>
            </a:r>
          </a:p>
          <a:p>
            <a:endParaRPr lang="fr-FR"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Mask alone in face care products </a:t>
            </a:r>
            <a:r>
              <a:rPr lang="fr-FR" dirty="0"/>
              <a:t>- Place 2 sachets of mask in a dish and pour in approximately 60 ml of fresh water.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Double Hydrating Mask</a:t>
            </a:r>
            <a:r>
              <a:rPr lang="fr-FR" dirty="0"/>
              <a:t>: prepare the Modelling Mask - Then, add a teaspoon of Hydra N°1 Mask</a:t>
            </a:r>
            <a:r>
              <a:rPr lang="fr-FR" baseline="0" dirty="0"/>
              <a:t>: </a:t>
            </a:r>
            <a:r>
              <a:rPr lang="fr-FR" dirty="0"/>
              <a:t>to the </a:t>
            </a:r>
            <a:r>
              <a:rPr lang="fr-FR" dirty="0" err="1"/>
              <a:t>Hydralessence </a:t>
            </a:r>
            <a:r>
              <a:rPr lang="fr-FR" dirty="0"/>
              <a:t>treatment.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Modelling Mask + Grapefruit</a:t>
            </a:r>
            <a:r>
              <a:rPr lang="fr-FR" dirty="0"/>
              <a:t>: same preparation, application and removal as above. - in Cocoon Radiance treatment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Mask alone in the Perfection Eye and Lip treatment: </a:t>
            </a:r>
            <a:r>
              <a:rPr lang="fr-FR" dirty="0"/>
              <a:t>Place 1 sachet in a dish and pour in approximately 30 ml of fresh water.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The temperature of the water is </a:t>
            </a:r>
            <a:r>
              <a:rPr lang="fr-FR" baseline="0" dirty="0"/>
              <a:t>important: cool water or room temperature. If the water is too cold or too hot, the mask coagulates/dries more quickly and becomes difficult to apply. </a:t>
            </a:r>
            <a:endParaRPr lang="fr-FR" dirty="0"/>
          </a:p>
          <a:p>
            <a:endParaRPr lang="fr-FR" b="1" dirty="0"/>
          </a:p>
          <a:p>
            <a:r>
              <a:rPr lang="fr-FR" dirty="0"/>
              <a:t>aloe </a:t>
            </a:r>
            <a:r>
              <a:rPr lang="fr-FR" dirty="0" err="1"/>
              <a:t>vera</a:t>
            </a:r>
            <a:r>
              <a:rPr lang="fr-FR" dirty="0"/>
              <a:t>, algae (diatoms) : Moisturizer </a:t>
            </a:r>
          </a:p>
          <a:p>
            <a:r>
              <a:rPr lang="fr-FR" dirty="0"/>
              <a:t>blackcurrant, pineapple: complexion radiance Softening </a:t>
            </a:r>
          </a:p>
          <a:p>
            <a:r>
              <a:rPr lang="fr-FR" dirty="0"/>
              <a:t>Lesser celandine: Anti-inflammatory</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green tea: Anti-oxidant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For professional use only - Film-on mask - A sensation of freshness - Gourmet mask with fruity scents (blackcurrant, pineapple) - Moisturises, softens and tones - Radiant complexion</a:t>
            </a:r>
          </a:p>
          <a:p>
            <a:endParaRPr lang="fr-FR" dirty="0"/>
          </a:p>
        </p:txBody>
      </p:sp>
      <p:sp>
        <p:nvSpPr>
          <p:cNvPr id="4" name="Espace réservé du numéro de diapositive 3"/>
          <p:cNvSpPr>
            <a:spLocks noGrp="1"/>
          </p:cNvSpPr>
          <p:nvPr>
            <p:ph type="sldNum" sz="quarter" idx="5"/>
          </p:nvPr>
        </p:nvSpPr>
        <p:spPr/>
        <p:txBody>
          <a:bodyPr/>
          <a:lstStyle/>
          <a:p>
            <a:fld id="{417C20C9-568D-174C-A6CC-7784F2F66C05}" type="slidenum">
              <a:rPr lang="fr-FR" smtClean="0"/>
              <a:t>23</a:t>
            </a:fld>
            <a:endParaRPr lang="fr-FR"/>
          </a:p>
        </p:txBody>
      </p:sp>
    </p:spTree>
    <p:extLst>
      <p:ext uri="{BB962C8B-B14F-4D97-AF65-F5344CB8AC3E}">
        <p14:creationId xmlns:p14="http://schemas.microsoft.com/office/powerpoint/2010/main" val="221926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5F74F12-BF9F-48CE-B2BB-B298F664BBB3}" type="slidenum">
              <a:rPr lang="fr-FR" smtClean="0"/>
              <a:t>24</a:t>
            </a:fld>
            <a:endParaRPr lang="fr-FR"/>
          </a:p>
        </p:txBody>
      </p:sp>
    </p:spTree>
    <p:extLst>
      <p:ext uri="{BB962C8B-B14F-4D97-AF65-F5344CB8AC3E}">
        <p14:creationId xmlns:p14="http://schemas.microsoft.com/office/powerpoint/2010/main" val="27876135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ltLang="fr-FR" dirty="0">
                <a:latin typeface="Optima" pitchFamily="34" charset="0"/>
              </a:rPr>
              <a:t>Thanks to this moisturising and anti-ageing complex, HYDRA N°1 products act on all levels of the skin to provide intense hydration:</a:t>
            </a:r>
          </a:p>
          <a:p>
            <a:endParaRPr lang="fr-FR" altLang="fr-FR" dirty="0">
              <a:latin typeface="Optima" pitchFamily="34" charset="0"/>
            </a:endParaRPr>
          </a:p>
          <a:p>
            <a:r>
              <a:rPr lang="fr-FR" altLang="fr-FR" u="sng" dirty="0">
                <a:latin typeface="Optima" pitchFamily="34" charset="0"/>
              </a:rPr>
              <a:t>COUCHE-CORNEE</a:t>
            </a:r>
            <a:endParaRPr lang="fr-FR" altLang="fr-FR" dirty="0">
              <a:latin typeface="Optima" pitchFamily="34" charset="0"/>
            </a:endParaRPr>
          </a:p>
          <a:p>
            <a:r>
              <a:rPr lang="fr-FR" altLang="fr-FR" dirty="0">
                <a:latin typeface="Optima" pitchFamily="34" charset="0"/>
              </a:rPr>
              <a:t>- Reinforces the skin's barrier function: </a:t>
            </a:r>
            <a:r>
              <a:rPr lang="fr-FR" altLang="fr-FR" b="1" i="1" dirty="0">
                <a:latin typeface="Optima" pitchFamily="34" charset="0"/>
              </a:rPr>
              <a:t>Olive </a:t>
            </a:r>
            <a:r>
              <a:rPr lang="fr-FR" altLang="fr-FR" b="1" i="1" dirty="0" err="1">
                <a:latin typeface="Optima" pitchFamily="34" charset="0"/>
              </a:rPr>
              <a:t>phytosqualane </a:t>
            </a:r>
            <a:r>
              <a:rPr lang="fr-FR" altLang="fr-FR" b="1" i="1" dirty="0">
                <a:latin typeface="Optima" pitchFamily="34" charset="0"/>
              </a:rPr>
              <a:t>/ </a:t>
            </a:r>
            <a:r>
              <a:rPr lang="fr-FR" altLang="fr-FR" b="1" i="1" dirty="0" err="1">
                <a:latin typeface="Optima" pitchFamily="34" charset="0"/>
              </a:rPr>
              <a:t>Aloe vera</a:t>
            </a:r>
            <a:endParaRPr lang="fr-FR" altLang="fr-FR" b="1" dirty="0">
              <a:latin typeface="Optima" pitchFamily="34" charset="0"/>
            </a:endParaRPr>
          </a:p>
          <a:p>
            <a:pPr fontAlgn="ctr"/>
            <a:r>
              <a:rPr lang="fr-FR" altLang="fr-FR" u="sng" dirty="0">
                <a:latin typeface="Optima" pitchFamily="34" charset="0"/>
              </a:rPr>
              <a:t>EPIDERME</a:t>
            </a:r>
          </a:p>
          <a:p>
            <a:pPr fontAlgn="ctr"/>
            <a:r>
              <a:rPr lang="fr-FR" altLang="fr-FR" dirty="0">
                <a:latin typeface="Optima" pitchFamily="34" charset="0"/>
              </a:rPr>
              <a:t>- Regulating water transfers: </a:t>
            </a:r>
            <a:r>
              <a:rPr lang="fr-FR" altLang="fr-FR" b="1" i="1" dirty="0" err="1">
                <a:latin typeface="Optima" pitchFamily="34" charset="0"/>
              </a:rPr>
              <a:t>Imperata cylindrica</a:t>
            </a:r>
            <a:endParaRPr lang="fr-FR" altLang="fr-FR" b="1" dirty="0">
              <a:latin typeface="Optima" pitchFamily="34" charset="0"/>
            </a:endParaRPr>
          </a:p>
          <a:p>
            <a:pPr fontAlgn="ctr"/>
            <a:r>
              <a:rPr lang="fr-FR" altLang="fr-FR" dirty="0">
                <a:latin typeface="Optima" pitchFamily="34" charset="0"/>
              </a:rPr>
              <a:t>- Maintain water in the skin: </a:t>
            </a:r>
            <a:r>
              <a:rPr lang="fr-FR" altLang="fr-FR" i="1" dirty="0">
                <a:latin typeface="Optima" pitchFamily="34" charset="0"/>
              </a:rPr>
              <a:t>High molecular weight </a:t>
            </a:r>
            <a:r>
              <a:rPr lang="fr-FR" altLang="fr-FR" b="1" i="1" dirty="0">
                <a:latin typeface="Optima" pitchFamily="34" charset="0"/>
              </a:rPr>
              <a:t>hyaluronic acid and/or PCA</a:t>
            </a:r>
          </a:p>
          <a:p>
            <a:pPr fontAlgn="ctr"/>
            <a:r>
              <a:rPr lang="fr-FR" altLang="fr-FR" u="sng" dirty="0">
                <a:latin typeface="Optima" pitchFamily="34" charset="0"/>
              </a:rPr>
              <a:t>DERME</a:t>
            </a:r>
          </a:p>
          <a:p>
            <a:pPr fontAlgn="ctr"/>
            <a:r>
              <a:rPr lang="fr-FR" altLang="fr-FR" dirty="0">
                <a:latin typeface="Optima" pitchFamily="34" charset="0"/>
              </a:rPr>
              <a:t>- Replenish water reserves: </a:t>
            </a:r>
            <a:r>
              <a:rPr lang="fr-FR" altLang="fr-FR" i="1" dirty="0">
                <a:latin typeface="Optima" pitchFamily="34" charset="0"/>
              </a:rPr>
              <a:t>Low molecular weight </a:t>
            </a:r>
            <a:r>
              <a:rPr lang="fr-FR" altLang="fr-FR" b="1" i="1" dirty="0">
                <a:latin typeface="Optima" pitchFamily="34" charset="0"/>
              </a:rPr>
              <a:t>hyaluronic acid and/or silicon</a:t>
            </a:r>
          </a:p>
          <a:p>
            <a:pPr fontAlgn="ctr"/>
            <a:r>
              <a:rPr lang="fr-FR" altLang="fr-FR" dirty="0">
                <a:latin typeface="Optima" pitchFamily="34" charset="0"/>
              </a:rPr>
              <a:t>- Protect water-binding molecules: </a:t>
            </a:r>
            <a:r>
              <a:rPr lang="fr-FR" altLang="fr-FR" b="1" i="1" dirty="0">
                <a:latin typeface="Optima" pitchFamily="34" charset="0"/>
              </a:rPr>
              <a:t>Vitamins A, C and E</a:t>
            </a: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39CD1-3524-46B3-A33D-3A96A6148A9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t>25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36330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b="1" dirty="0">
                <a:latin typeface="Optima" pitchFamily="34" charset="0"/>
                <a:sym typeface="Wingdings" panose="05000000000000000000" pitchFamily="2" charset="2"/>
              </a:rPr>
              <a:t>SILICE</a:t>
            </a:r>
            <a:r>
              <a:rPr lang="fr-FR" altLang="fr-FR" dirty="0">
                <a:latin typeface="Optima" pitchFamily="34" charset="0"/>
                <a:sym typeface="Wingdings" panose="05000000000000000000" pitchFamily="2" charset="2"/>
              </a:rPr>
              <a:t>: (ECOCERT) </a:t>
            </a:r>
            <a:r>
              <a:rPr lang="fr-FR" altLang="fr-FR" dirty="0">
                <a:latin typeface="Optima" pitchFamily="34" charset="0"/>
              </a:rPr>
              <a:t>Made up of porous spherical beads - Absorbs excess sebum &amp; provides a soft, slippery feel </a:t>
            </a:r>
            <a:endParaRPr lang="fr-FR" altLang="fr-FR" sz="1200" b="1" dirty="0">
              <a:latin typeface="Optima" pitchFamily="34" charset="0"/>
            </a:endParaRPr>
          </a:p>
          <a:p>
            <a:endParaRPr lang="fr-FR" dirty="0"/>
          </a:p>
          <a:p>
            <a:endParaRPr lang="fr-FR" dirty="0"/>
          </a:p>
          <a:p>
            <a:r>
              <a:rPr lang="fr-FR" dirty="0"/>
              <a:t>Not </a:t>
            </a:r>
            <a:r>
              <a:rPr lang="fr-FR" baseline="0" dirty="0"/>
              <a:t>to be confused with silicon: </a:t>
            </a:r>
          </a:p>
          <a:p>
            <a:pPr defTabSz="1041400"/>
            <a:r>
              <a:rPr lang="fr-FR" altLang="fr-FR" sz="1200" b="1" dirty="0">
                <a:latin typeface="Optima" pitchFamily="34" charset="0"/>
              </a:rPr>
              <a:t>SILICON: replenishes </a:t>
            </a:r>
            <a:r>
              <a:rPr lang="fr-FR" altLang="fr-FR" sz="1200" b="1" baseline="0" dirty="0">
                <a:latin typeface="Optima" pitchFamily="34" charset="0"/>
              </a:rPr>
              <a:t>the skin's water reserves. </a:t>
            </a:r>
            <a:r>
              <a:rPr lang="fr-FR" altLang="fr-FR" sz="1200" dirty="0">
                <a:latin typeface="Optima" pitchFamily="34" charset="0"/>
              </a:rPr>
              <a:t>Present in many foods. It induces or regulates the multiplication of fibroblasts. </a:t>
            </a:r>
          </a:p>
          <a:p>
            <a:pPr defTabSz="1041400">
              <a:spcBef>
                <a:spcPct val="0"/>
              </a:spcBef>
            </a:pPr>
            <a:r>
              <a:rPr lang="fr-FR" altLang="fr-FR" sz="1200" dirty="0">
                <a:latin typeface="Optima" pitchFamily="34" charset="0"/>
              </a:rPr>
              <a:t>It has been observed that silicon is </a:t>
            </a:r>
            <a:r>
              <a:rPr lang="fr-FR" altLang="fr-FR" sz="1200" b="1" dirty="0">
                <a:latin typeface="Optima" pitchFamily="34" charset="0"/>
              </a:rPr>
              <a:t>essential for the synthesis of collagen and elastin fibres</a:t>
            </a:r>
            <a:r>
              <a:rPr lang="fr-FR" altLang="fr-FR" sz="1200" dirty="0">
                <a:latin typeface="Optima" pitchFamily="34" charset="0"/>
              </a:rPr>
              <a:t>. A shortage of organic silicon from the age of forty onwards causes the skin to dry out significantly and wrinkles to appear. </a:t>
            </a:r>
            <a:br>
              <a:rPr lang="fr-FR" altLang="fr-FR" sz="1200" dirty="0">
                <a:latin typeface="Optima" pitchFamily="34" charset="0"/>
              </a:rPr>
            </a:br>
            <a:r>
              <a:rPr lang="fr-FR" altLang="fr-FR" sz="1200" dirty="0">
                <a:latin typeface="Optima" pitchFamily="34" charset="0"/>
              </a:rPr>
              <a:t>Organic </a:t>
            </a:r>
            <a:r>
              <a:rPr lang="fr-FR" altLang="fr-FR" sz="1200" dirty="0" err="1">
                <a:latin typeface="Optima" pitchFamily="34" charset="0"/>
              </a:rPr>
              <a:t>silicon derivatives </a:t>
            </a:r>
            <a:r>
              <a:rPr lang="fr-FR" altLang="fr-FR" sz="1200" dirty="0">
                <a:latin typeface="Optima" pitchFamily="34" charset="0"/>
              </a:rPr>
              <a:t>(</a:t>
            </a:r>
            <a:r>
              <a:rPr lang="fr-FR" altLang="fr-FR" sz="1200" dirty="0" err="1">
                <a:latin typeface="Optima" pitchFamily="34" charset="0"/>
              </a:rPr>
              <a:t>silanols</a:t>
            </a:r>
            <a:r>
              <a:rPr lang="fr-FR" altLang="fr-FR" sz="1200" dirty="0">
                <a:latin typeface="Optima" pitchFamily="34" charset="0"/>
              </a:rPr>
              <a:t>) are therefore indicated to act on wrinkles and stretch marks and to improve skin elasticity.</a:t>
            </a:r>
            <a:endParaRPr lang="fr-FR" altLang="fr-FR" sz="1200" b="1" dirty="0">
              <a:latin typeface="Optima" pitchFamily="34" charset="0"/>
            </a:endParaRP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39CD1-3524-46B3-A33D-3A96A6148A9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t>26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7280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Imperata </a:t>
            </a:r>
            <a:r>
              <a:rPr lang="fr-FR" baseline="0" dirty="0" err="1"/>
              <a:t>cylindrica </a:t>
            </a:r>
            <a:r>
              <a:rPr lang="fr-FR" baseline="0" dirty="0"/>
              <a:t>+ Jojoba </a:t>
            </a:r>
          </a:p>
          <a:p>
            <a:endParaRPr lang="fr-FR" baseline="0" dirty="0"/>
          </a:p>
          <a:p>
            <a:r>
              <a:rPr lang="fr-FR" baseline="0" dirty="0"/>
              <a:t>(AH + NMF: serum)</a:t>
            </a:r>
          </a:p>
          <a:p>
            <a:r>
              <a:rPr lang="fr-FR" baseline="0" dirty="0"/>
              <a:t>(HA + </a:t>
            </a:r>
            <a:r>
              <a:rPr lang="fr-FR" baseline="0" dirty="0" err="1"/>
              <a:t>Aloe vera</a:t>
            </a:r>
            <a:r>
              <a:rPr lang="fr-FR" baseline="0" dirty="0"/>
              <a:t>: fluid) </a:t>
            </a:r>
          </a:p>
          <a:p>
            <a:endParaRPr lang="fr-FR" baseline="0" dirty="0"/>
          </a:p>
          <a:p>
            <a:endParaRPr lang="fr-FR" baseline="0" dirty="0"/>
          </a:p>
          <a:p>
            <a:pPr defTabSz="963613"/>
            <a:r>
              <a:rPr lang="fr-FR" altLang="fr-FR" baseline="0" dirty="0">
                <a:latin typeface="Optima" pitchFamily="34" charset="0"/>
                <a:ea typeface="MS PGothic" panose="020B0600070205080204" pitchFamily="34" charset="-128"/>
                <a:sym typeface="Wingdings" panose="05000000000000000000" pitchFamily="2" charset="2"/>
              </a:rPr>
              <a:t>Hydra n°1 Mask contains sodium PCA instead of HA </a:t>
            </a:r>
          </a:p>
          <a:p>
            <a:pPr defTabSz="963613"/>
            <a:endParaRPr lang="fr-FR" baseline="0" dirty="0">
              <a:latin typeface="Optima" pitchFamily="34" charset="0"/>
              <a:ea typeface="MS PGothic" panose="020B0600070205080204" pitchFamily="34" charset="-128"/>
              <a:sym typeface="Wingdings" panose="05000000000000000000" pitchFamily="2" charset="2"/>
            </a:endParaRPr>
          </a:p>
          <a:p>
            <a:pPr defTabSz="1041400">
              <a:buFontTx/>
              <a:buNone/>
            </a:pPr>
            <a:endParaRPr lang="fr-FR" altLang="fr-FR" dirty="0">
              <a:solidFill>
                <a:srgbClr val="000000"/>
              </a:solidFill>
              <a:latin typeface="Optima" pitchFamily="34" charset="0"/>
            </a:endParaRPr>
          </a:p>
          <a:p>
            <a:pPr marL="171450" indent="-171450">
              <a:buFont typeface="Arial" panose="020B0604020202020204" pitchFamily="34" charset="0"/>
              <a:buChar char="•"/>
            </a:pPr>
            <a:r>
              <a:rPr lang="fr-FR" altLang="fr-FR" b="1" dirty="0">
                <a:latin typeface="Optima" pitchFamily="34" charset="0"/>
              </a:rPr>
              <a:t>PCA</a:t>
            </a:r>
            <a:r>
              <a:rPr lang="fr-FR" altLang="fr-FR" dirty="0">
                <a:latin typeface="Optima" pitchFamily="34" charset="0"/>
              </a:rPr>
              <a:t>: PYRROLIDONE CARBOXYLIC ACID</a:t>
            </a:r>
          </a:p>
          <a:p>
            <a:r>
              <a:rPr lang="fr-FR" altLang="fr-FR" dirty="0">
                <a:latin typeface="Optima" pitchFamily="34" charset="0"/>
              </a:rPr>
              <a:t>Origin: Beetroot </a:t>
            </a:r>
          </a:p>
          <a:p>
            <a:r>
              <a:rPr lang="fr-FR" altLang="fr-FR" dirty="0">
                <a:latin typeface="Optima" pitchFamily="34" charset="0"/>
              </a:rPr>
              <a:t>Part of the composition of NMF, hygroscopic </a:t>
            </a:r>
          </a:p>
          <a:p>
            <a:endParaRPr lang="fr-FR" altLang="fr-FR" dirty="0">
              <a:solidFill>
                <a:srgbClr val="000000"/>
              </a:solidFill>
              <a:latin typeface="Opti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dirty="0">
                <a:solidFill>
                  <a:srgbClr val="000000"/>
                </a:solidFill>
                <a:latin typeface="Optima" pitchFamily="34" charset="0"/>
              </a:rPr>
              <a:t>+ </a:t>
            </a:r>
            <a:r>
              <a:rPr lang="fr-FR" dirty="0" err="1"/>
              <a:t>Imperata </a:t>
            </a:r>
            <a:r>
              <a:rPr lang="fr-FR" baseline="0" dirty="0" err="1"/>
              <a:t>cylindrica </a:t>
            </a:r>
            <a:r>
              <a:rPr lang="fr-FR" baseline="0" dirty="0"/>
              <a:t>+ Jojoba + </a:t>
            </a:r>
            <a:r>
              <a:rPr lang="fr-FR" sz="1200" dirty="0">
                <a:solidFill>
                  <a:srgbClr val="3E3E3E"/>
                </a:solidFill>
                <a:latin typeface="Roboto" panose="02000000000000000000" pitchFamily="2" charset="0"/>
                <a:ea typeface="Roboto" panose="02000000000000000000" pitchFamily="2" charset="0"/>
              </a:rPr>
              <a:t>Organic </a:t>
            </a:r>
            <a:r>
              <a:rPr lang="fr-FR" sz="1200" dirty="0" err="1">
                <a:solidFill>
                  <a:srgbClr val="3E3E3E"/>
                </a:solidFill>
                <a:latin typeface="Roboto" panose="02000000000000000000" pitchFamily="2" charset="0"/>
                <a:ea typeface="Roboto" panose="02000000000000000000" pitchFamily="2" charset="0"/>
              </a:rPr>
              <a:t>aloe vera</a:t>
            </a:r>
            <a:r>
              <a:rPr lang="fr-FR" sz="1200" dirty="0">
                <a:solidFill>
                  <a:srgbClr val="3E3E3E"/>
                </a:solidFill>
                <a:latin typeface="Roboto" panose="02000000000000000000" pitchFamily="2" charset="0"/>
                <a:ea typeface="Roboto" panose="02000000000000000000" pitchFamily="2" charset="0"/>
              </a:rPr>
              <a:t>, olive </a:t>
            </a:r>
            <a:r>
              <a:rPr lang="fr-FR" sz="1200" dirty="0" err="1">
                <a:solidFill>
                  <a:srgbClr val="3E3E3E"/>
                </a:solidFill>
                <a:latin typeface="Roboto" panose="02000000000000000000" pitchFamily="2" charset="0"/>
                <a:ea typeface="Roboto" panose="02000000000000000000" pitchFamily="2" charset="0"/>
              </a:rPr>
              <a:t>phytosqualane</a:t>
            </a:r>
            <a:r>
              <a:rPr lang="fr-FR" sz="1200" dirty="0">
                <a:solidFill>
                  <a:srgbClr val="3E3E3E"/>
                </a:solidFill>
                <a:latin typeface="Roboto" panose="02000000000000000000" pitchFamily="2" charset="0"/>
                <a:ea typeface="Roboto" panose="02000000000000000000" pitchFamily="2" charset="0"/>
              </a:rPr>
              <a:t>, glycerine.... </a:t>
            </a:r>
            <a:endParaRPr lang="fr-FR" baseline="0" dirty="0"/>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39CD1-3524-46B3-A33D-3A96A6148A9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t>27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41324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39CD1-3524-46B3-A33D-3A96A6148A9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t>28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66226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5F74F12-BF9F-48CE-B2BB-B298F664BBB3}" type="slidenum">
              <a:rPr lang="fr-FR" smtClean="0"/>
              <a:t>29</a:t>
            </a:fld>
            <a:endParaRPr lang="fr-FR"/>
          </a:p>
        </p:txBody>
      </p:sp>
    </p:spTree>
    <p:extLst>
      <p:ext uri="{BB962C8B-B14F-4D97-AF65-F5344CB8AC3E}">
        <p14:creationId xmlns:p14="http://schemas.microsoft.com/office/powerpoint/2010/main" val="26559953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5F74F12-BF9F-48CE-B2BB-B298F664BBB3}" type="slidenum">
              <a:rPr lang="fr-FR" smtClean="0"/>
              <a:t>30</a:t>
            </a:fld>
            <a:endParaRPr lang="fr-FR"/>
          </a:p>
        </p:txBody>
      </p:sp>
    </p:spTree>
    <p:extLst>
      <p:ext uri="{BB962C8B-B14F-4D97-AF65-F5344CB8AC3E}">
        <p14:creationId xmlns:p14="http://schemas.microsoft.com/office/powerpoint/2010/main" val="2430906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The programme includes: </a:t>
            </a:r>
          </a:p>
          <a:p>
            <a:pPr marL="171450" indent="-171450">
              <a:buFontTx/>
              <a:buChar char="-"/>
            </a:pPr>
            <a:r>
              <a:rPr lang="fr-FR" dirty="0"/>
              <a:t>Hydration mechanisms</a:t>
            </a:r>
          </a:p>
          <a:p>
            <a:pPr marL="171450" indent="-171450">
              <a:buFontTx/>
              <a:buChar char="-"/>
            </a:pPr>
            <a:r>
              <a:rPr lang="fr-FR" dirty="0"/>
              <a:t>Key factors</a:t>
            </a:r>
          </a:p>
          <a:p>
            <a:pPr marL="171450" indent="-171450">
              <a:buFontTx/>
              <a:buChar char="-"/>
            </a:pPr>
            <a:r>
              <a:rPr lang="fr-FR" dirty="0"/>
              <a:t>Review of the </a:t>
            </a:r>
            <a:r>
              <a:rPr lang="fr-FR" dirty="0" err="1"/>
              <a:t>hydra </a:t>
            </a:r>
            <a:r>
              <a:rPr lang="fr-FR" dirty="0"/>
              <a:t>n°1 range</a:t>
            </a:r>
          </a:p>
          <a:p>
            <a:pPr marL="171450" indent="-171450">
              <a:buFontTx/>
              <a:buChar char="-"/>
            </a:pPr>
            <a:r>
              <a:rPr lang="fr-FR" dirty="0"/>
              <a:t>And a little quiz to conclude</a:t>
            </a:r>
          </a:p>
        </p:txBody>
      </p:sp>
      <p:sp>
        <p:nvSpPr>
          <p:cNvPr id="4" name="Espace réservé du numéro de diapositive 3"/>
          <p:cNvSpPr>
            <a:spLocks noGrp="1"/>
          </p:cNvSpPr>
          <p:nvPr>
            <p:ph type="sldNum" sz="quarter" idx="5"/>
          </p:nvPr>
        </p:nvSpPr>
        <p:spPr/>
        <p:txBody>
          <a:bodyPr/>
          <a:lstStyle/>
          <a:p>
            <a:fld id="{E5F74F12-BF9F-48CE-B2BB-B298F664BBB3}" type="slidenum">
              <a:rPr lang="fr-FR" smtClean="0"/>
              <a:t>4</a:t>
            </a:fld>
            <a:endParaRPr lang="fr-FR"/>
          </a:p>
        </p:txBody>
      </p:sp>
    </p:spTree>
    <p:extLst>
      <p:ext uri="{BB962C8B-B14F-4D97-AF65-F5344CB8AC3E}">
        <p14:creationId xmlns:p14="http://schemas.microsoft.com/office/powerpoint/2010/main" val="9587575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163BAA-BE21-40F2-9CCF-37A2750FC20D}"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t>31</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30882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ltLang="fr-FR" sz="1200" dirty="0">
                <a:latin typeface="Roboto Light" panose="02000000000000000000" pitchFamily="2" charset="0"/>
                <a:ea typeface="Roboto Light" panose="02000000000000000000" pitchFamily="2" charset="0"/>
              </a:rPr>
              <a:t>At </a:t>
            </a:r>
            <a:r>
              <a:rPr lang="fr-FR" altLang="fr-FR" sz="1200" dirty="0" err="1">
                <a:latin typeface="Roboto Light" panose="02000000000000000000" pitchFamily="2" charset="0"/>
                <a:ea typeface="Roboto Light" panose="02000000000000000000" pitchFamily="2" charset="0"/>
              </a:rPr>
              <a:t>any</a:t>
            </a:r>
            <a:r>
              <a:rPr lang="fr-FR" altLang="fr-FR" sz="1200" dirty="0">
                <a:latin typeface="Roboto Light" panose="02000000000000000000" pitchFamily="2" charset="0"/>
                <a:ea typeface="Roboto Light" panose="02000000000000000000" pitchFamily="2" charset="0"/>
              </a:rPr>
              <a:t> </a:t>
            </a:r>
            <a:r>
              <a:rPr lang="fr-FR" altLang="fr-FR" sz="1200" dirty="0" err="1">
                <a:latin typeface="Roboto Light" panose="02000000000000000000" pitchFamily="2" charset="0"/>
                <a:ea typeface="Roboto Light" panose="02000000000000000000" pitchFamily="2" charset="0"/>
              </a:rPr>
              <a:t>age</a:t>
            </a:r>
            <a:r>
              <a:rPr lang="fr-FR" altLang="fr-FR" sz="1200" dirty="0">
                <a:latin typeface="Roboto Light" panose="02000000000000000000" pitchFamily="2" charset="0"/>
                <a:ea typeface="Roboto Light" panose="02000000000000000000" pitchFamily="2" charset="0"/>
              </a:rPr>
              <a:t>, the skin </a:t>
            </a:r>
            <a:r>
              <a:rPr lang="fr-FR" altLang="fr-FR" sz="1200" dirty="0" err="1">
                <a:latin typeface="Roboto Light" panose="02000000000000000000" pitchFamily="2" charset="0"/>
                <a:ea typeface="Roboto Light" panose="02000000000000000000" pitchFamily="2" charset="0"/>
              </a:rPr>
              <a:t>needs</a:t>
            </a:r>
            <a:r>
              <a:rPr lang="fr-FR" altLang="fr-FR" sz="1200" dirty="0">
                <a:latin typeface="Roboto Light" panose="02000000000000000000" pitchFamily="2" charset="0"/>
                <a:ea typeface="Roboto Light" panose="02000000000000000000" pitchFamily="2" charset="0"/>
              </a:rPr>
              <a:t> water to </a:t>
            </a:r>
            <a:r>
              <a:rPr lang="fr-FR" altLang="fr-FR" sz="1200" dirty="0" err="1">
                <a:latin typeface="Roboto Light" panose="02000000000000000000" pitchFamily="2" charset="0"/>
                <a:ea typeface="Roboto Light" panose="02000000000000000000" pitchFamily="2" charset="0"/>
              </a:rPr>
              <a:t>keep</a:t>
            </a:r>
            <a:r>
              <a:rPr lang="fr-FR" altLang="fr-FR" sz="1200" dirty="0">
                <a:latin typeface="Roboto Light" panose="02000000000000000000" pitchFamily="2" charset="0"/>
                <a:ea typeface="Roboto Light" panose="02000000000000000000" pitchFamily="2" charset="0"/>
              </a:rPr>
              <a:t> </a:t>
            </a:r>
            <a:r>
              <a:rPr lang="fr-FR" altLang="fr-FR" sz="1200" dirty="0" err="1">
                <a:latin typeface="Roboto Light" panose="02000000000000000000" pitchFamily="2" charset="0"/>
                <a:ea typeface="Roboto Light" panose="02000000000000000000" pitchFamily="2" charset="0"/>
              </a:rPr>
              <a:t>its</a:t>
            </a:r>
            <a:r>
              <a:rPr lang="fr-FR" altLang="fr-FR" sz="1200" dirty="0">
                <a:latin typeface="Roboto Light" panose="02000000000000000000" pitchFamily="2" charset="0"/>
                <a:ea typeface="Roboto Light" panose="02000000000000000000" pitchFamily="2" charset="0"/>
              </a:rPr>
              <a:t> </a:t>
            </a:r>
            <a:r>
              <a:rPr lang="fr-FR" altLang="fr-FR" sz="1200" dirty="0" err="1">
                <a:latin typeface="Roboto Light" panose="02000000000000000000" pitchFamily="2" charset="0"/>
                <a:ea typeface="Roboto Light" panose="02000000000000000000" pitchFamily="2" charset="0"/>
              </a:rPr>
              <a:t>shape</a:t>
            </a:r>
            <a:r>
              <a:rPr lang="fr-FR" altLang="fr-FR" sz="1200" dirty="0">
                <a:latin typeface="Roboto Light" panose="02000000000000000000" pitchFamily="2" charset="0"/>
                <a:ea typeface="Roboto Light" panose="02000000000000000000" pitchFamily="2" charset="0"/>
              </a:rPr>
              <a:t> and </a:t>
            </a:r>
            <a:r>
              <a:rPr lang="fr-FR" altLang="fr-FR" sz="1200" dirty="0" err="1">
                <a:latin typeface="Roboto Light" panose="02000000000000000000" pitchFamily="2" charset="0"/>
                <a:ea typeface="Roboto Light" panose="02000000000000000000" pitchFamily="2" charset="0"/>
              </a:rPr>
              <a:t>appearance</a:t>
            </a:r>
            <a:r>
              <a:rPr lang="fr-FR" altLang="fr-FR" sz="1200" dirty="0">
                <a:latin typeface="Roboto Light" panose="02000000000000000000" pitchFamily="2" charset="0"/>
                <a:ea typeface="Roboto Light" panose="02000000000000000000" pitchFamily="2" charset="0"/>
              </a:rPr>
              <a:t>: </a:t>
            </a:r>
          </a:p>
          <a:p>
            <a:r>
              <a:rPr lang="fr-FR" altLang="fr-FR" sz="1200" dirty="0" err="1">
                <a:latin typeface="Roboto Light" panose="02000000000000000000" pitchFamily="2" charset="0"/>
                <a:ea typeface="Roboto Light" panose="02000000000000000000" pitchFamily="2" charset="0"/>
              </a:rPr>
              <a:t>Well-hydrated</a:t>
            </a:r>
            <a:r>
              <a:rPr lang="fr-FR" altLang="fr-FR" sz="1200" dirty="0">
                <a:latin typeface="Roboto Light" panose="02000000000000000000" pitchFamily="2" charset="0"/>
                <a:ea typeface="Roboto Light" panose="02000000000000000000" pitchFamily="2" charset="0"/>
              </a:rPr>
              <a:t> skin looks </a:t>
            </a:r>
            <a:r>
              <a:rPr lang="fr-FR" altLang="fr-FR" sz="1200" dirty="0" err="1">
                <a:latin typeface="Roboto Light" panose="02000000000000000000" pitchFamily="2" charset="0"/>
                <a:ea typeface="Roboto Light" panose="02000000000000000000" pitchFamily="2" charset="0"/>
              </a:rPr>
              <a:t>younger</a:t>
            </a:r>
            <a:r>
              <a:rPr lang="fr-FR" altLang="fr-FR" sz="1200" dirty="0">
                <a:latin typeface="Roboto Light" panose="02000000000000000000" pitchFamily="2" charset="0"/>
                <a:ea typeface="Roboto Light" panose="02000000000000000000" pitchFamily="2" charset="0"/>
              </a:rPr>
              <a:t>. </a:t>
            </a:r>
          </a:p>
          <a:p>
            <a:r>
              <a:rPr lang="fr-FR" altLang="fr-FR" sz="1200" dirty="0" err="1">
                <a:latin typeface="Roboto Light" panose="02000000000000000000" pitchFamily="2" charset="0"/>
                <a:ea typeface="Roboto Light" panose="02000000000000000000" pitchFamily="2" charset="0"/>
              </a:rPr>
              <a:t>Hydration</a:t>
            </a:r>
            <a:r>
              <a:rPr lang="fr-FR" altLang="fr-FR" sz="1200" dirty="0">
                <a:latin typeface="Roboto Light" panose="02000000000000000000" pitchFamily="2" charset="0"/>
                <a:ea typeface="Roboto Light" panose="02000000000000000000" pitchFamily="2" charset="0"/>
              </a:rPr>
              <a:t> </a:t>
            </a:r>
            <a:r>
              <a:rPr lang="fr-FR" altLang="fr-FR" sz="1200" dirty="0" err="1">
                <a:latin typeface="Roboto Light" panose="02000000000000000000" pitchFamily="2" charset="0"/>
                <a:ea typeface="Roboto Light" panose="02000000000000000000" pitchFamily="2" charset="0"/>
              </a:rPr>
              <a:t>is</a:t>
            </a:r>
            <a:r>
              <a:rPr lang="fr-FR" altLang="fr-FR" sz="1200" dirty="0">
                <a:latin typeface="Roboto Light" panose="02000000000000000000" pitchFamily="2" charset="0"/>
                <a:ea typeface="Roboto Light" panose="02000000000000000000" pitchFamily="2" charset="0"/>
              </a:rPr>
              <a:t> essential for the skin to </a:t>
            </a:r>
            <a:r>
              <a:rPr lang="fr-FR" altLang="fr-FR" sz="1200" dirty="0" err="1">
                <a:latin typeface="Roboto Light" panose="02000000000000000000" pitchFamily="2" charset="0"/>
                <a:ea typeface="Roboto Light" panose="02000000000000000000" pitchFamily="2" charset="0"/>
              </a:rPr>
              <a:t>maintain</a:t>
            </a:r>
            <a:r>
              <a:rPr lang="fr-FR" altLang="fr-FR" sz="1200" dirty="0">
                <a:latin typeface="Roboto Light" panose="02000000000000000000" pitchFamily="2" charset="0"/>
                <a:ea typeface="Roboto Light" panose="02000000000000000000" pitchFamily="2" charset="0"/>
              </a:rPr>
              <a:t> </a:t>
            </a:r>
            <a:r>
              <a:rPr lang="fr-FR" altLang="fr-FR" sz="1200" dirty="0" err="1">
                <a:latin typeface="Roboto Light" panose="02000000000000000000" pitchFamily="2" charset="0"/>
                <a:ea typeface="Roboto Light" panose="02000000000000000000" pitchFamily="2" charset="0"/>
              </a:rPr>
              <a:t>its</a:t>
            </a:r>
            <a:r>
              <a:rPr lang="fr-FR" altLang="fr-FR" sz="1200" dirty="0">
                <a:latin typeface="Roboto Light" panose="02000000000000000000" pitchFamily="2" charset="0"/>
                <a:ea typeface="Roboto Light" panose="02000000000000000000" pitchFamily="2" charset="0"/>
              </a:rPr>
              <a:t> </a:t>
            </a:r>
            <a:r>
              <a:rPr lang="fr-FR" altLang="fr-FR" sz="1200" dirty="0" err="1">
                <a:latin typeface="Roboto Light" panose="02000000000000000000" pitchFamily="2" charset="0"/>
                <a:ea typeface="Roboto Light" panose="02000000000000000000" pitchFamily="2" charset="0"/>
              </a:rPr>
              <a:t>suppleness</a:t>
            </a:r>
            <a:r>
              <a:rPr lang="fr-FR" altLang="fr-FR" sz="1200" dirty="0">
                <a:latin typeface="Roboto Light" panose="02000000000000000000" pitchFamily="2" charset="0"/>
                <a:ea typeface="Roboto Light" panose="02000000000000000000" pitchFamily="2" charset="0"/>
              </a:rPr>
              <a:t>, </a:t>
            </a:r>
            <a:r>
              <a:rPr lang="fr-FR" altLang="fr-FR" sz="1200" dirty="0" err="1">
                <a:latin typeface="Roboto Light" panose="02000000000000000000" pitchFamily="2" charset="0"/>
                <a:ea typeface="Roboto Light" panose="02000000000000000000" pitchFamily="2" charset="0"/>
              </a:rPr>
              <a:t>softness</a:t>
            </a:r>
            <a:r>
              <a:rPr lang="fr-FR" altLang="fr-FR" sz="1200" dirty="0">
                <a:latin typeface="Roboto Light" panose="02000000000000000000" pitchFamily="2" charset="0"/>
                <a:ea typeface="Roboto Light" panose="02000000000000000000" pitchFamily="2" charset="0"/>
              </a:rPr>
              <a:t>, </a:t>
            </a:r>
            <a:r>
              <a:rPr lang="fr-FR" altLang="fr-FR" sz="1200" dirty="0" err="1">
                <a:latin typeface="Roboto Light" panose="02000000000000000000" pitchFamily="2" charset="0"/>
                <a:ea typeface="Roboto Light" panose="02000000000000000000" pitchFamily="2" charset="0"/>
              </a:rPr>
              <a:t>tone</a:t>
            </a:r>
            <a:r>
              <a:rPr lang="fr-FR" altLang="fr-FR" sz="1200" dirty="0">
                <a:latin typeface="Roboto Light" panose="02000000000000000000" pitchFamily="2" charset="0"/>
                <a:ea typeface="Roboto Light" panose="02000000000000000000" pitchFamily="2" charset="0"/>
              </a:rPr>
              <a:t> and radiance. </a:t>
            </a:r>
          </a:p>
          <a:p>
            <a:endParaRPr lang="fr-FR" sz="1200" dirty="0">
              <a:latin typeface="Roboto Light" panose="02000000000000000000" pitchFamily="2" charset="0"/>
              <a:ea typeface="Roboto Light" panose="02000000000000000000" pitchFamily="2" charset="0"/>
            </a:endParaRPr>
          </a:p>
          <a:p>
            <a:endParaRPr lang="fr-FR" dirty="0"/>
          </a:p>
          <a:p>
            <a:pPr eaLnBrk="1" hangingPunct="1"/>
            <a:r>
              <a:rPr lang="fr-FR" altLang="fr-FR" dirty="0">
                <a:latin typeface="Optima" pitchFamily="34" charset="0"/>
              </a:rPr>
              <a:t>Hydration is regulated by 3 phenomena: </a:t>
            </a:r>
          </a:p>
          <a:p>
            <a:pPr marL="342900" indent="-342900" eaLnBrk="1" hangingPunct="1">
              <a:buFont typeface="+mj-lt"/>
              <a:buAutoNum type="arabicPeriod"/>
            </a:pPr>
            <a:r>
              <a:rPr lang="fr-FR" altLang="fr-FR" sz="1200" dirty="0">
                <a:latin typeface="Roboto Light" panose="02000000000000000000" pitchFamily="2" charset="0"/>
                <a:ea typeface="Roboto Light" panose="02000000000000000000" pitchFamily="2" charset="0"/>
              </a:rPr>
              <a:t>Water absorption and capture</a:t>
            </a:r>
          </a:p>
          <a:p>
            <a:pPr marL="342900" indent="-342900" eaLnBrk="1" hangingPunct="1">
              <a:buFont typeface="+mj-lt"/>
              <a:buAutoNum type="arabicPeriod"/>
            </a:pPr>
            <a:r>
              <a:rPr lang="fr-FR" altLang="fr-FR" sz="1200" dirty="0">
                <a:latin typeface="Roboto Light" panose="02000000000000000000" pitchFamily="2" charset="0"/>
                <a:ea typeface="Roboto Light" panose="02000000000000000000" pitchFamily="2" charset="0"/>
              </a:rPr>
              <a:t>Water retention</a:t>
            </a:r>
          </a:p>
          <a:p>
            <a:pPr marL="342900" indent="-342900" eaLnBrk="1" hangingPunct="1">
              <a:buFont typeface="+mj-lt"/>
              <a:buAutoNum type="arabicPeriod"/>
            </a:pPr>
            <a:r>
              <a:rPr lang="fr-FR" sz="1200" dirty="0">
                <a:latin typeface="Roboto Light" panose="02000000000000000000" pitchFamily="2" charset="0"/>
                <a:ea typeface="Roboto Light" panose="02000000000000000000" pitchFamily="2" charset="0"/>
              </a:rPr>
              <a:t>Limiting water loss</a:t>
            </a:r>
          </a:p>
          <a:p>
            <a:pPr eaLnBrk="1" hangingPunct="1"/>
            <a:endParaRPr lang="fr-FR" altLang="fr-FR" dirty="0">
              <a:latin typeface="Optima" pitchFamily="34" charset="0"/>
            </a:endParaRPr>
          </a:p>
          <a:p>
            <a:pPr eaLnBrk="1" hangingPunct="1"/>
            <a:r>
              <a:rPr lang="fr-FR" altLang="fr-FR" dirty="0">
                <a:latin typeface="Optima" pitchFamily="34" charset="0"/>
              </a:rPr>
              <a:t>The skin is like a structure made of bricks (keratinocytes) and mortar (lipid intercellular cement). When the skin is in good condition, it ensures water balance, preventing excessive evaporation of water. </a:t>
            </a:r>
          </a:p>
          <a:p>
            <a:pPr eaLnBrk="1" hangingPunct="1"/>
            <a:endParaRPr lang="fr-FR" altLang="fr-FR" dirty="0">
              <a:latin typeface="Optima" pitchFamily="34" charset="0"/>
            </a:endParaRPr>
          </a:p>
          <a:p>
            <a:pPr eaLnBrk="1" hangingPunct="1"/>
            <a:r>
              <a:rPr lang="fr-FR" altLang="fr-FR" dirty="0">
                <a:latin typeface="Optima" pitchFamily="34" charset="0"/>
              </a:rPr>
              <a:t>Without this barrier, the skin loses its ability to retain moisture. It becomes tight, rough, dull, loses its bounce and is marked by dehydration wrinkles. </a:t>
            </a:r>
          </a:p>
          <a:p>
            <a:pPr eaLnBrk="1" hangingPunct="1"/>
            <a:endParaRPr lang="fr-FR" altLang="fr-FR" dirty="0">
              <a:latin typeface="Optima" pitchFamily="34" charset="0"/>
            </a:endParaRPr>
          </a:p>
          <a:p>
            <a:pPr eaLnBrk="1" hangingPunct="1"/>
            <a:endParaRPr lang="fr-FR" altLang="fr-FR" dirty="0">
              <a:latin typeface="Optima" pitchFamily="34" charset="0"/>
            </a:endParaRPr>
          </a:p>
          <a:p>
            <a:pPr eaLnBrk="1" hangingPunct="1"/>
            <a:r>
              <a:rPr lang="fr-FR" altLang="fr-FR" dirty="0">
                <a:latin typeface="Optima" pitchFamily="34" charset="0"/>
              </a:rPr>
              <a:t>Fundamental hydration for the skin, for a plumper, smoother appearance and to combat the signs of ageing.</a:t>
            </a:r>
          </a:p>
          <a:p>
            <a:pPr eaLnBrk="1" hangingPunct="1"/>
            <a:endParaRPr lang="fr-FR" altLang="fr-FR" dirty="0">
              <a:latin typeface="Optima" pitchFamily="34" charset="0"/>
            </a:endParaRPr>
          </a:p>
          <a:p>
            <a:pPr algn="ctr" eaLnBrk="1" hangingPunct="1"/>
            <a:r>
              <a:rPr lang="fr-FR" altLang="fr-FR" b="1" dirty="0">
                <a:latin typeface="Optima" pitchFamily="34" charset="0"/>
              </a:rPr>
              <a:t>HYDRATION is therefore the 1</a:t>
            </a:r>
            <a:r>
              <a:rPr lang="fr-FR" altLang="fr-FR" b="1" baseline="30000" dirty="0">
                <a:latin typeface="Optima" pitchFamily="34" charset="0"/>
              </a:rPr>
              <a:t>er</a:t>
            </a:r>
            <a:r>
              <a:rPr lang="fr-FR" altLang="fr-FR" b="1" dirty="0">
                <a:latin typeface="Optima" pitchFamily="34" charset="0"/>
              </a:rPr>
              <a:t> ANTI-AGEING GESTURE </a:t>
            </a:r>
          </a:p>
          <a:p>
            <a:endParaRPr lang="fr-FR" dirty="0"/>
          </a:p>
        </p:txBody>
      </p:sp>
      <p:sp>
        <p:nvSpPr>
          <p:cNvPr id="4" name="Espace réservé du numéro de diapositive 3"/>
          <p:cNvSpPr>
            <a:spLocks noGrp="1"/>
          </p:cNvSpPr>
          <p:nvPr>
            <p:ph type="sldNum" sz="quarter" idx="5"/>
          </p:nvPr>
        </p:nvSpPr>
        <p:spPr/>
        <p:txBody>
          <a:bodyPr/>
          <a:lstStyle/>
          <a:p>
            <a:fld id="{A328DE2C-BD44-41F6-8579-19BB7D894649}" type="slidenum">
              <a:rPr lang="fr-FR" smtClean="0"/>
              <a:t>5</a:t>
            </a:fld>
            <a:endParaRPr lang="fr-FR"/>
          </a:p>
        </p:txBody>
      </p:sp>
    </p:spTree>
    <p:extLst>
      <p:ext uri="{BB962C8B-B14F-4D97-AF65-F5344CB8AC3E}">
        <p14:creationId xmlns:p14="http://schemas.microsoft.com/office/powerpoint/2010/main" val="3117736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The skin as a whole contains 70% water. </a:t>
            </a:r>
          </a:p>
          <a:p>
            <a:endParaRPr lang="fr-FR" dirty="0"/>
          </a:p>
          <a:p>
            <a:r>
              <a:rPr lang="fr-FR" dirty="0"/>
              <a:t>The dermis contains over 80% of it (i.e. 10% of all the water in the human body). </a:t>
            </a:r>
          </a:p>
          <a:p>
            <a:r>
              <a:rPr lang="fr-FR" dirty="0"/>
              <a:t>The epidermis contains 65% water, </a:t>
            </a:r>
          </a:p>
          <a:p>
            <a:r>
              <a:rPr lang="fr-FR" dirty="0"/>
              <a:t>and the stratum corneum 10 to 13%.</a:t>
            </a:r>
          </a:p>
          <a:p>
            <a:endParaRPr lang="fr-FR" dirty="0"/>
          </a:p>
          <a:p>
            <a:r>
              <a:rPr lang="fr-FR" dirty="0"/>
              <a:t>Water is diffused continuously from the dermis to the </a:t>
            </a:r>
            <a:r>
              <a:rPr lang="fr-FR" dirty="0" err="1"/>
              <a:t>epidermis</a:t>
            </a:r>
            <a:r>
              <a:rPr lang="fr-FR" dirty="0"/>
              <a:t>. The dermis acts like a </a:t>
            </a:r>
            <a:r>
              <a:rPr lang="fr-FR" dirty="0" err="1"/>
              <a:t>sponge</a:t>
            </a:r>
            <a:r>
              <a:rPr lang="fr-FR" dirty="0"/>
              <a:t>, supplying water to the </a:t>
            </a:r>
            <a:r>
              <a:rPr lang="fr-FR" dirty="0" err="1"/>
              <a:t>epidermis</a:t>
            </a:r>
            <a:r>
              <a:rPr lang="fr-FR" dirty="0"/>
              <a:t>. The water then diffuses continuously and evenly through the epidermis to the surface of the skin, where it evaporates.</a:t>
            </a:r>
          </a:p>
          <a:p>
            <a:r>
              <a:rPr lang="fr-FR" dirty="0"/>
              <a:t>The dermis remains naturally hydrated. Barring exceptional circumstances, it never loses water. It is therefore in the epidermis, and particularly in the stratum corneum (the outermost layer of the epidermis), which normally contains very little water, that the skin dries out. </a:t>
            </a:r>
          </a:p>
        </p:txBody>
      </p:sp>
      <p:sp>
        <p:nvSpPr>
          <p:cNvPr id="4" name="Espace réservé du numéro de diapositive 3"/>
          <p:cNvSpPr>
            <a:spLocks noGrp="1"/>
          </p:cNvSpPr>
          <p:nvPr>
            <p:ph type="sldNum" sz="quarter" idx="5"/>
          </p:nvPr>
        </p:nvSpPr>
        <p:spPr/>
        <p:txBody>
          <a:bodyPr/>
          <a:lstStyle/>
          <a:p>
            <a:fld id="{E5F74F12-BF9F-48CE-B2BB-B298F664BBB3}" type="slidenum">
              <a:rPr lang="fr-FR" smtClean="0"/>
              <a:t>6</a:t>
            </a:fld>
            <a:endParaRPr lang="fr-FR"/>
          </a:p>
        </p:txBody>
      </p:sp>
    </p:spTree>
    <p:extLst>
      <p:ext uri="{BB962C8B-B14F-4D97-AF65-F5344CB8AC3E}">
        <p14:creationId xmlns:p14="http://schemas.microsoft.com/office/powerpoint/2010/main" val="69724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dirty="0">
                <a:latin typeface="Roboto Light" panose="02000000000000000000" pitchFamily="2" charset="0"/>
                <a:ea typeface="Roboto Light" panose="02000000000000000000" pitchFamily="2" charset="0"/>
                <a:cs typeface="Roboto Light" panose="02000000000000000000" pitchFamily="2" charset="0"/>
              </a:rPr>
              <a:t>A. </a:t>
            </a:r>
            <a:r>
              <a:rPr lang="fr-FR" sz="1200" b="1" dirty="0" err="1">
                <a:latin typeface="Roboto Light" panose="02000000000000000000" pitchFamily="2" charset="0"/>
                <a:ea typeface="Roboto Light" panose="02000000000000000000" pitchFamily="2" charset="0"/>
                <a:cs typeface="Roboto Light" panose="02000000000000000000" pitchFamily="2" charset="0"/>
              </a:rPr>
              <a:t>NMFs</a:t>
            </a:r>
            <a:r>
              <a:rPr lang="fr-FR" sz="1200" b="1" dirty="0">
                <a:latin typeface="Roboto Light" panose="02000000000000000000" pitchFamily="2" charset="0"/>
                <a:ea typeface="Roboto Light" panose="02000000000000000000" pitchFamily="2" charset="0"/>
                <a:cs typeface="Roboto Light" panose="02000000000000000000" pitchFamily="2" charset="0"/>
              </a:rPr>
              <a:t> (Natural </a:t>
            </a:r>
            <a:r>
              <a:rPr lang="fr-FR" sz="1200" b="1" dirty="0" err="1">
                <a:latin typeface="Roboto Light" panose="02000000000000000000" pitchFamily="2" charset="0"/>
                <a:ea typeface="Roboto Light" panose="02000000000000000000" pitchFamily="2" charset="0"/>
                <a:cs typeface="Roboto Light" panose="02000000000000000000" pitchFamily="2" charset="0"/>
              </a:rPr>
              <a:t>Moisturizing</a:t>
            </a:r>
            <a:r>
              <a:rPr lang="fr-FR" sz="1200" b="1" dirty="0">
                <a:latin typeface="Roboto Light" panose="02000000000000000000" pitchFamily="2" charset="0"/>
                <a:ea typeface="Roboto Light" panose="02000000000000000000" pitchFamily="2" charset="0"/>
                <a:cs typeface="Roboto Light" panose="02000000000000000000" pitchFamily="2" charset="0"/>
              </a:rPr>
              <a:t> </a:t>
            </a:r>
            <a:r>
              <a:rPr lang="fr-FR" sz="1200" b="1" dirty="0" err="1">
                <a:latin typeface="Roboto Light" panose="02000000000000000000" pitchFamily="2" charset="0"/>
                <a:ea typeface="Roboto Light" panose="02000000000000000000" pitchFamily="2" charset="0"/>
                <a:cs typeface="Roboto Light" panose="02000000000000000000" pitchFamily="2" charset="0"/>
              </a:rPr>
              <a:t>Factors</a:t>
            </a:r>
            <a:r>
              <a:rPr lang="fr-FR" sz="1200" b="1" dirty="0">
                <a:latin typeface="Roboto Light" panose="02000000000000000000" pitchFamily="2" charset="0"/>
                <a:ea typeface="Roboto Light" panose="02000000000000000000" pitchFamily="2" charset="0"/>
                <a:cs typeface="Roboto Light" panose="02000000000000000000" pitchFamily="2" charset="0"/>
              </a:rPr>
              <a:t>)</a:t>
            </a:r>
          </a:p>
          <a:p>
            <a:pPr>
              <a:buFont typeface="Arial" panose="020B0604020202020204" pitchFamily="34" charset="0"/>
              <a:buChar char="•"/>
            </a:pPr>
            <a:r>
              <a:rPr lang="fr-FR" sz="1200" dirty="0">
                <a:latin typeface="Roboto Light" panose="02000000000000000000" pitchFamily="2" charset="0"/>
                <a:ea typeface="Roboto Light" panose="02000000000000000000" pitchFamily="2" charset="0"/>
                <a:cs typeface="Roboto Light" panose="02000000000000000000" pitchFamily="2" charset="0"/>
              </a:rPr>
              <a:t> </a:t>
            </a:r>
            <a:r>
              <a:rPr lang="fr-FR" sz="1200" dirty="0" err="1">
                <a:latin typeface="Roboto Light" panose="02000000000000000000" pitchFamily="2" charset="0"/>
                <a:ea typeface="Roboto Light" panose="02000000000000000000" pitchFamily="2" charset="0"/>
                <a:cs typeface="Roboto Light" panose="02000000000000000000" pitchFamily="2" charset="0"/>
              </a:rPr>
              <a:t>These</a:t>
            </a:r>
            <a:r>
              <a:rPr lang="fr-FR" sz="1200" dirty="0">
                <a:latin typeface="Roboto Light" panose="02000000000000000000" pitchFamily="2" charset="0"/>
                <a:ea typeface="Roboto Light" panose="02000000000000000000" pitchFamily="2" charset="0"/>
                <a:cs typeface="Roboto Light" panose="02000000000000000000" pitchFamily="2" charset="0"/>
              </a:rPr>
              <a:t> are </a:t>
            </a:r>
            <a:r>
              <a:rPr lang="fr-FR" sz="1200" b="1" dirty="0" err="1">
                <a:latin typeface="Roboto Light" panose="02000000000000000000" pitchFamily="2" charset="0"/>
                <a:ea typeface="Roboto Light" panose="02000000000000000000" pitchFamily="2" charset="0"/>
                <a:cs typeface="Roboto Light" panose="02000000000000000000" pitchFamily="2" charset="0"/>
              </a:rPr>
              <a:t>natural</a:t>
            </a:r>
            <a:r>
              <a:rPr lang="fr-FR" sz="1200" b="1" dirty="0">
                <a:latin typeface="Roboto Light" panose="02000000000000000000" pitchFamily="2" charset="0"/>
                <a:ea typeface="Roboto Light" panose="02000000000000000000" pitchFamily="2" charset="0"/>
                <a:cs typeface="Roboto Light" panose="02000000000000000000" pitchFamily="2" charset="0"/>
              </a:rPr>
              <a:t> components </a:t>
            </a:r>
            <a:r>
              <a:rPr lang="fr-FR" sz="1200" dirty="0">
                <a:latin typeface="Roboto Light" panose="02000000000000000000" pitchFamily="2" charset="0"/>
                <a:ea typeface="Roboto Light" panose="02000000000000000000" pitchFamily="2" charset="0"/>
                <a:cs typeface="Roboto Light" panose="02000000000000000000" pitchFamily="2" charset="0"/>
              </a:rPr>
              <a:t>of the </a:t>
            </a:r>
            <a:r>
              <a:rPr lang="fr-FR" sz="1200" dirty="0" err="1">
                <a:latin typeface="Roboto Light" panose="02000000000000000000" pitchFamily="2" charset="0"/>
                <a:ea typeface="Roboto Light" panose="02000000000000000000" pitchFamily="2" charset="0"/>
                <a:cs typeface="Roboto Light" panose="02000000000000000000" pitchFamily="2" charset="0"/>
              </a:rPr>
              <a:t>dead</a:t>
            </a:r>
            <a:r>
              <a:rPr lang="fr-FR" sz="1200" dirty="0">
                <a:latin typeface="Roboto Light" panose="02000000000000000000" pitchFamily="2" charset="0"/>
                <a:ea typeface="Roboto Light" panose="02000000000000000000" pitchFamily="2" charset="0"/>
                <a:cs typeface="Roboto Light" panose="02000000000000000000" pitchFamily="2" charset="0"/>
              </a:rPr>
              <a:t> </a:t>
            </a:r>
            <a:r>
              <a:rPr lang="fr-FR" sz="1200" dirty="0" err="1">
                <a:latin typeface="Roboto Light" panose="02000000000000000000" pitchFamily="2" charset="0"/>
                <a:ea typeface="Roboto Light" panose="02000000000000000000" pitchFamily="2" charset="0"/>
                <a:cs typeface="Roboto Light" panose="02000000000000000000" pitchFamily="2" charset="0"/>
              </a:rPr>
              <a:t>cells</a:t>
            </a:r>
            <a:r>
              <a:rPr lang="fr-FR" sz="1200" dirty="0">
                <a:latin typeface="Roboto Light" panose="02000000000000000000" pitchFamily="2" charset="0"/>
                <a:ea typeface="Roboto Light" panose="02000000000000000000" pitchFamily="2" charset="0"/>
                <a:cs typeface="Roboto Light" panose="02000000000000000000" pitchFamily="2" charset="0"/>
              </a:rPr>
              <a:t> (</a:t>
            </a:r>
            <a:r>
              <a:rPr lang="fr-FR" sz="1200" dirty="0" err="1">
                <a:latin typeface="Roboto Light" panose="02000000000000000000" pitchFamily="2" charset="0"/>
                <a:ea typeface="Roboto Light" panose="02000000000000000000" pitchFamily="2" charset="0"/>
                <a:cs typeface="Roboto Light" panose="02000000000000000000" pitchFamily="2" charset="0"/>
              </a:rPr>
              <a:t>corneocytes</a:t>
            </a:r>
            <a:r>
              <a:rPr lang="fr-FR" sz="1200" dirty="0">
                <a:latin typeface="Roboto Light" panose="02000000000000000000" pitchFamily="2" charset="0"/>
                <a:ea typeface="Roboto Light" panose="02000000000000000000" pitchFamily="2" charset="0"/>
                <a:cs typeface="Roboto Light" panose="02000000000000000000" pitchFamily="2" charset="0"/>
              </a:rPr>
              <a:t>) in the stratum </a:t>
            </a:r>
            <a:r>
              <a:rPr lang="fr-FR" sz="1200" dirty="0" err="1">
                <a:latin typeface="Roboto Light" panose="02000000000000000000" pitchFamily="2" charset="0"/>
                <a:ea typeface="Roboto Light" panose="02000000000000000000" pitchFamily="2" charset="0"/>
                <a:cs typeface="Roboto Light" panose="02000000000000000000" pitchFamily="2" charset="0"/>
              </a:rPr>
              <a:t>corneum</a:t>
            </a:r>
            <a:r>
              <a:rPr lang="fr-FR" sz="1200" dirty="0">
                <a:latin typeface="Roboto Light" panose="02000000000000000000" pitchFamily="2" charset="0"/>
                <a:ea typeface="Roboto Light" panose="02000000000000000000" pitchFamily="2" charset="0"/>
                <a:cs typeface="Roboto Light" panose="02000000000000000000" pitchFamily="2" charset="0"/>
              </a:rPr>
              <a:t>.</a:t>
            </a:r>
          </a:p>
          <a:p>
            <a:pPr>
              <a:buFont typeface="Arial" panose="020B0604020202020204" pitchFamily="34" charset="0"/>
              <a:buChar char="•"/>
            </a:pPr>
            <a:r>
              <a:rPr lang="fr-FR" sz="1200" dirty="0">
                <a:latin typeface="Roboto Light" panose="02000000000000000000" pitchFamily="2" charset="0"/>
                <a:ea typeface="Roboto Light" panose="02000000000000000000" pitchFamily="2" charset="0"/>
                <a:cs typeface="Roboto Light" panose="02000000000000000000" pitchFamily="2" charset="0"/>
              </a:rPr>
              <a:t> </a:t>
            </a:r>
            <a:r>
              <a:rPr lang="fr-FR" sz="1200" dirty="0" err="1">
                <a:latin typeface="Roboto Light" panose="02000000000000000000" pitchFamily="2" charset="0"/>
                <a:ea typeface="Roboto Light" panose="02000000000000000000" pitchFamily="2" charset="0"/>
                <a:cs typeface="Roboto Light" panose="02000000000000000000" pitchFamily="2" charset="0"/>
              </a:rPr>
              <a:t>Mainly</a:t>
            </a:r>
            <a:r>
              <a:rPr lang="fr-FR" sz="1200" dirty="0">
                <a:latin typeface="Roboto Light" panose="02000000000000000000" pitchFamily="2" charset="0"/>
                <a:ea typeface="Roboto Light" panose="02000000000000000000" pitchFamily="2" charset="0"/>
                <a:cs typeface="Roboto Light" panose="02000000000000000000" pitchFamily="2" charset="0"/>
              </a:rPr>
              <a:t> made up of </a:t>
            </a:r>
            <a:r>
              <a:rPr lang="fr-FR" sz="1200" b="1" dirty="0">
                <a:latin typeface="Roboto Light" panose="02000000000000000000" pitchFamily="2" charset="0"/>
                <a:ea typeface="Roboto Light" panose="02000000000000000000" pitchFamily="2" charset="0"/>
                <a:cs typeface="Roboto Light" panose="02000000000000000000" pitchFamily="2" charset="0"/>
              </a:rPr>
              <a:t>22-28% </a:t>
            </a:r>
            <a:r>
              <a:rPr lang="fr-FR" sz="1200" b="1" dirty="0" err="1">
                <a:latin typeface="Roboto Light" panose="02000000000000000000" pitchFamily="2" charset="0"/>
                <a:ea typeface="Roboto Light" panose="02000000000000000000" pitchFamily="2" charset="0"/>
                <a:cs typeface="Roboto Light" panose="02000000000000000000" pitchFamily="2" charset="0"/>
              </a:rPr>
              <a:t>amino</a:t>
            </a:r>
            <a:r>
              <a:rPr lang="fr-FR" sz="1200" b="1" dirty="0">
                <a:latin typeface="Roboto Light" panose="02000000000000000000" pitchFamily="2" charset="0"/>
                <a:ea typeface="Roboto Light" panose="02000000000000000000" pitchFamily="2" charset="0"/>
                <a:cs typeface="Roboto Light" panose="02000000000000000000" pitchFamily="2" charset="0"/>
              </a:rPr>
              <a:t> </a:t>
            </a:r>
            <a:r>
              <a:rPr lang="fr-FR" sz="1200" b="1" dirty="0" err="1">
                <a:latin typeface="Roboto Light" panose="02000000000000000000" pitchFamily="2" charset="0"/>
                <a:ea typeface="Roboto Light" panose="02000000000000000000" pitchFamily="2" charset="0"/>
                <a:cs typeface="Roboto Light" panose="02000000000000000000" pitchFamily="2" charset="0"/>
              </a:rPr>
              <a:t>acids</a:t>
            </a:r>
            <a:r>
              <a:rPr lang="fr-FR" sz="1200" dirty="0">
                <a:latin typeface="Roboto Light" panose="02000000000000000000" pitchFamily="2" charset="0"/>
                <a:ea typeface="Roboto Light" panose="02000000000000000000" pitchFamily="2" charset="0"/>
                <a:cs typeface="Roboto Light" panose="02000000000000000000" pitchFamily="2" charset="0"/>
              </a:rPr>
              <a:t>,</a:t>
            </a:r>
            <a:r>
              <a:rPr lang="fr-FR" sz="1200" b="1" dirty="0">
                <a:latin typeface="Roboto Light" panose="02000000000000000000" pitchFamily="2" charset="0"/>
                <a:ea typeface="Roboto Light" panose="02000000000000000000" pitchFamily="2" charset="0"/>
                <a:cs typeface="Roboto Light" panose="02000000000000000000" pitchFamily="2" charset="0"/>
              </a:rPr>
              <a:t> </a:t>
            </a:r>
            <a:r>
              <a:rPr lang="fr-FR" sz="1200" b="1" dirty="0" err="1">
                <a:latin typeface="Roboto Light" panose="02000000000000000000" pitchFamily="2" charset="0"/>
                <a:ea typeface="Roboto Light" panose="02000000000000000000" pitchFamily="2" charset="0"/>
                <a:cs typeface="Roboto Light" panose="02000000000000000000" pitchFamily="2" charset="0"/>
              </a:rPr>
              <a:t>urea</a:t>
            </a:r>
            <a:r>
              <a:rPr lang="fr-FR" sz="1200" dirty="0">
                <a:latin typeface="Roboto Light" panose="02000000000000000000" pitchFamily="2" charset="0"/>
                <a:ea typeface="Roboto Light" panose="02000000000000000000" pitchFamily="2" charset="0"/>
                <a:cs typeface="Roboto Light" panose="02000000000000000000" pitchFamily="2" charset="0"/>
              </a:rPr>
              <a:t>, </a:t>
            </a:r>
            <a:r>
              <a:rPr lang="fr-FR" sz="1200" b="1" dirty="0">
                <a:latin typeface="Roboto Light" panose="02000000000000000000" pitchFamily="2" charset="0"/>
                <a:ea typeface="Roboto Light" panose="02000000000000000000" pitchFamily="2" charset="0"/>
                <a:cs typeface="Roboto Light" panose="02000000000000000000" pitchFamily="2" charset="0"/>
              </a:rPr>
              <a:t>lactates</a:t>
            </a:r>
            <a:r>
              <a:rPr lang="fr-FR" sz="1200" dirty="0">
                <a:latin typeface="Roboto Light" panose="02000000000000000000" pitchFamily="2" charset="0"/>
                <a:ea typeface="Roboto Light" panose="02000000000000000000" pitchFamily="2" charset="0"/>
                <a:cs typeface="Roboto Light" panose="02000000000000000000" pitchFamily="2" charset="0"/>
              </a:rPr>
              <a:t>, </a:t>
            </a:r>
            <a:r>
              <a:rPr lang="fr-FR" sz="1200" b="1" dirty="0" err="1">
                <a:latin typeface="Roboto Light" panose="02000000000000000000" pitchFamily="2" charset="0"/>
                <a:ea typeface="Roboto Light" panose="02000000000000000000" pitchFamily="2" charset="0"/>
                <a:cs typeface="Roboto Light" panose="02000000000000000000" pitchFamily="2" charset="0"/>
              </a:rPr>
              <a:t>mineral</a:t>
            </a:r>
            <a:r>
              <a:rPr lang="fr-FR" sz="1200" b="1" dirty="0">
                <a:latin typeface="Roboto Light" panose="02000000000000000000" pitchFamily="2" charset="0"/>
                <a:ea typeface="Roboto Light" panose="02000000000000000000" pitchFamily="2" charset="0"/>
                <a:cs typeface="Roboto Light" panose="02000000000000000000" pitchFamily="2" charset="0"/>
              </a:rPr>
              <a:t> </a:t>
            </a:r>
            <a:r>
              <a:rPr lang="fr-FR" sz="1200" b="1" dirty="0" err="1">
                <a:latin typeface="Roboto Light" panose="02000000000000000000" pitchFamily="2" charset="0"/>
                <a:ea typeface="Roboto Light" panose="02000000000000000000" pitchFamily="2" charset="0"/>
                <a:cs typeface="Roboto Light" panose="02000000000000000000" pitchFamily="2" charset="0"/>
              </a:rPr>
              <a:t>salts</a:t>
            </a:r>
            <a:r>
              <a:rPr lang="fr-FR" sz="1200" dirty="0">
                <a:latin typeface="Roboto Light" panose="02000000000000000000" pitchFamily="2" charset="0"/>
                <a:ea typeface="Roboto Light" panose="02000000000000000000" pitchFamily="2" charset="0"/>
                <a:cs typeface="Roboto Light" panose="02000000000000000000" pitchFamily="2" charset="0"/>
              </a:rPr>
              <a:t>, </a:t>
            </a:r>
            <a:r>
              <a:rPr lang="fr-FR" sz="1200" b="1" dirty="0">
                <a:latin typeface="Roboto Light" panose="02000000000000000000" pitchFamily="2" charset="0"/>
                <a:ea typeface="Roboto Light" panose="02000000000000000000" pitchFamily="2" charset="0"/>
                <a:cs typeface="Roboto Light" panose="02000000000000000000" pitchFamily="2" charset="0"/>
              </a:rPr>
              <a:t>PCA </a:t>
            </a:r>
            <a:r>
              <a:rPr lang="fr-FR" sz="1200" b="1" dirty="0" err="1">
                <a:latin typeface="Roboto Light" panose="02000000000000000000" pitchFamily="2" charset="0"/>
                <a:ea typeface="Roboto Light" panose="02000000000000000000" pitchFamily="2" charset="0"/>
                <a:cs typeface="Roboto Light" panose="02000000000000000000" pitchFamily="2" charset="0"/>
              </a:rPr>
              <a:t>acid</a:t>
            </a:r>
            <a:r>
              <a:rPr lang="fr-FR" sz="1200" dirty="0">
                <a:latin typeface="Roboto Light" panose="02000000000000000000" pitchFamily="2" charset="0"/>
                <a:ea typeface="Roboto Light" panose="02000000000000000000" pitchFamily="2" charset="0"/>
                <a:cs typeface="Roboto Light" panose="02000000000000000000" pitchFamily="2" charset="0"/>
              </a:rPr>
              <a:t>, etc.</a:t>
            </a:r>
          </a:p>
          <a:p>
            <a:pPr>
              <a:buFont typeface="Arial" panose="020B0604020202020204" pitchFamily="34" charset="0"/>
              <a:buChar char="•"/>
            </a:pPr>
            <a:r>
              <a:rPr lang="fr-FR" sz="1200" dirty="0">
                <a:latin typeface="Roboto Light" panose="02000000000000000000" pitchFamily="2" charset="0"/>
                <a:ea typeface="Roboto Light" panose="02000000000000000000" pitchFamily="2" charset="0"/>
                <a:cs typeface="Roboto Light" panose="02000000000000000000" pitchFamily="2" charset="0"/>
              </a:rPr>
              <a:t> </a:t>
            </a:r>
            <a:r>
              <a:rPr lang="fr-FR" sz="1200" dirty="0" err="1">
                <a:latin typeface="Roboto Light" panose="02000000000000000000" pitchFamily="2" charset="0"/>
                <a:ea typeface="Roboto Light" panose="02000000000000000000" pitchFamily="2" charset="0"/>
                <a:cs typeface="Roboto Light" panose="02000000000000000000" pitchFamily="2" charset="0"/>
              </a:rPr>
              <a:t>They</a:t>
            </a:r>
            <a:r>
              <a:rPr lang="fr-FR" sz="1200" dirty="0">
                <a:latin typeface="Roboto Light" panose="02000000000000000000" pitchFamily="2" charset="0"/>
                <a:ea typeface="Roboto Light" panose="02000000000000000000" pitchFamily="2" charset="0"/>
                <a:cs typeface="Roboto Light" panose="02000000000000000000" pitchFamily="2" charset="0"/>
              </a:rPr>
              <a:t> </a:t>
            </a:r>
            <a:r>
              <a:rPr lang="fr-FR" sz="1200" b="1" dirty="0" err="1">
                <a:latin typeface="Roboto Light" panose="02000000000000000000" pitchFamily="2" charset="0"/>
                <a:ea typeface="Roboto Light" panose="02000000000000000000" pitchFamily="2" charset="0"/>
                <a:cs typeface="Roboto Light" panose="02000000000000000000" pitchFamily="2" charset="0"/>
              </a:rPr>
              <a:t>attract</a:t>
            </a:r>
            <a:r>
              <a:rPr lang="fr-FR" sz="1200" b="1" dirty="0">
                <a:latin typeface="Roboto Light" panose="02000000000000000000" pitchFamily="2" charset="0"/>
                <a:ea typeface="Roboto Light" panose="02000000000000000000" pitchFamily="2" charset="0"/>
                <a:cs typeface="Roboto Light" panose="02000000000000000000" pitchFamily="2" charset="0"/>
              </a:rPr>
              <a:t> and </a:t>
            </a:r>
            <a:r>
              <a:rPr lang="fr-FR" sz="1200" b="1" dirty="0" err="1">
                <a:latin typeface="Roboto Light" panose="02000000000000000000" pitchFamily="2" charset="0"/>
                <a:ea typeface="Roboto Light" panose="02000000000000000000" pitchFamily="2" charset="0"/>
                <a:cs typeface="Roboto Light" panose="02000000000000000000" pitchFamily="2" charset="0"/>
              </a:rPr>
              <a:t>retain</a:t>
            </a:r>
            <a:r>
              <a:rPr lang="fr-FR" sz="1200" b="1" dirty="0">
                <a:latin typeface="Roboto Light" panose="02000000000000000000" pitchFamily="2" charset="0"/>
                <a:ea typeface="Roboto Light" panose="02000000000000000000" pitchFamily="2" charset="0"/>
                <a:cs typeface="Roboto Light" panose="02000000000000000000" pitchFamily="2" charset="0"/>
              </a:rPr>
              <a:t> water </a:t>
            </a:r>
            <a:r>
              <a:rPr lang="fr-FR" sz="1200" dirty="0">
                <a:latin typeface="Roboto Light" panose="02000000000000000000" pitchFamily="2" charset="0"/>
                <a:ea typeface="Roboto Light" panose="02000000000000000000" pitchFamily="2" charset="0"/>
                <a:cs typeface="Roboto Light" panose="02000000000000000000" pitchFamily="2" charset="0"/>
              </a:rPr>
              <a:t>in the stratum </a:t>
            </a:r>
            <a:r>
              <a:rPr lang="fr-FR" sz="1200" dirty="0" err="1">
                <a:latin typeface="Roboto Light" panose="02000000000000000000" pitchFamily="2" charset="0"/>
                <a:ea typeface="Roboto Light" panose="02000000000000000000" pitchFamily="2" charset="0"/>
                <a:cs typeface="Roboto Light" panose="02000000000000000000" pitchFamily="2" charset="0"/>
              </a:rPr>
              <a:t>corneum</a:t>
            </a:r>
            <a:r>
              <a:rPr lang="fr-FR" sz="1200" dirty="0">
                <a:latin typeface="Roboto Light" panose="02000000000000000000" pitchFamily="2" charset="0"/>
                <a:ea typeface="Roboto Light" panose="02000000000000000000" pitchFamily="2" charset="0"/>
                <a:cs typeface="Roboto Light" panose="02000000000000000000" pitchFamily="2" charset="0"/>
              </a:rPr>
              <a:t>.</a:t>
            </a:r>
          </a:p>
          <a:p>
            <a:pPr>
              <a:buFont typeface="Arial" panose="020B0604020202020204" pitchFamily="34" charset="0"/>
              <a:buChar char="•"/>
            </a:pPr>
            <a:r>
              <a:rPr lang="fr-FR" sz="1200" b="1" dirty="0">
                <a:latin typeface="Roboto Light" panose="02000000000000000000" pitchFamily="2" charset="0"/>
                <a:ea typeface="Roboto Light" panose="02000000000000000000" pitchFamily="2" charset="0"/>
                <a:cs typeface="Roboto Light" panose="02000000000000000000" pitchFamily="2" charset="0"/>
              </a:rPr>
              <a:t> Location: </a:t>
            </a:r>
            <a:r>
              <a:rPr lang="fr-FR" sz="1200" dirty="0">
                <a:latin typeface="Roboto Light" panose="02000000000000000000" pitchFamily="2" charset="0"/>
                <a:ea typeface="Roboto Light" panose="02000000000000000000" pitchFamily="2" charset="0"/>
                <a:cs typeface="Roboto Light" panose="02000000000000000000" pitchFamily="2" charset="0"/>
              </a:rPr>
              <a:t>in the </a:t>
            </a:r>
            <a:r>
              <a:rPr lang="fr-FR" sz="1200" dirty="0" err="1">
                <a:latin typeface="Roboto Light" panose="02000000000000000000" pitchFamily="2" charset="0"/>
                <a:ea typeface="Roboto Light" panose="02000000000000000000" pitchFamily="2" charset="0"/>
                <a:cs typeface="Roboto Light" panose="02000000000000000000" pitchFamily="2" charset="0"/>
              </a:rPr>
              <a:t>cytoplasm</a:t>
            </a:r>
            <a:r>
              <a:rPr lang="fr-FR" sz="1200" dirty="0">
                <a:latin typeface="Roboto Light" panose="02000000000000000000" pitchFamily="2" charset="0"/>
                <a:ea typeface="Roboto Light" panose="02000000000000000000" pitchFamily="2" charset="0"/>
                <a:cs typeface="Roboto Light" panose="02000000000000000000" pitchFamily="2" charset="0"/>
              </a:rPr>
              <a:t> of </a:t>
            </a:r>
            <a:r>
              <a:rPr lang="fr-FR" sz="1200" dirty="0" err="1">
                <a:latin typeface="Roboto Light" panose="02000000000000000000" pitchFamily="2" charset="0"/>
                <a:ea typeface="Roboto Light" panose="02000000000000000000" pitchFamily="2" charset="0"/>
                <a:cs typeface="Roboto Light" panose="02000000000000000000" pitchFamily="2" charset="0"/>
              </a:rPr>
              <a:t>corneocytes</a:t>
            </a:r>
            <a:r>
              <a:rPr lang="fr-FR" sz="1200" dirty="0">
                <a:latin typeface="Roboto Light" panose="02000000000000000000" pitchFamily="2" charset="0"/>
                <a:ea typeface="Roboto Light" panose="02000000000000000000" pitchFamily="2" charset="0"/>
                <a:cs typeface="Roboto Light" panose="02000000000000000000" pitchFamily="2" charset="0"/>
              </a:rPr>
              <a:t>.</a:t>
            </a:r>
          </a:p>
          <a:p>
            <a:r>
              <a:rPr lang="fr-FR" sz="1200" i="1" dirty="0" err="1">
                <a:latin typeface="Roboto Light" panose="02000000000000000000" pitchFamily="2" charset="0"/>
                <a:ea typeface="Roboto Light" panose="02000000000000000000" pitchFamily="2" charset="0"/>
                <a:cs typeface="Roboto Light" panose="02000000000000000000" pitchFamily="2" charset="0"/>
              </a:rPr>
              <a:t>They</a:t>
            </a:r>
            <a:r>
              <a:rPr lang="fr-FR" sz="1200" i="1" dirty="0">
                <a:latin typeface="Roboto Light" panose="02000000000000000000" pitchFamily="2" charset="0"/>
                <a:ea typeface="Roboto Light" panose="02000000000000000000" pitchFamily="2" charset="0"/>
                <a:cs typeface="Roboto Light" panose="02000000000000000000" pitchFamily="2" charset="0"/>
              </a:rPr>
              <a:t> </a:t>
            </a:r>
            <a:r>
              <a:rPr lang="fr-FR" sz="1200" i="1" dirty="0" err="1">
                <a:latin typeface="Roboto Light" panose="02000000000000000000" pitchFamily="2" charset="0"/>
                <a:ea typeface="Roboto Light" panose="02000000000000000000" pitchFamily="2" charset="0"/>
                <a:cs typeface="Roboto Light" panose="02000000000000000000" pitchFamily="2" charset="0"/>
              </a:rPr>
              <a:t>work</a:t>
            </a:r>
            <a:r>
              <a:rPr lang="fr-FR" sz="1200" i="1" dirty="0">
                <a:latin typeface="Roboto Light" panose="02000000000000000000" pitchFamily="2" charset="0"/>
                <a:ea typeface="Roboto Light" panose="02000000000000000000" pitchFamily="2" charset="0"/>
                <a:cs typeface="Roboto Light" panose="02000000000000000000" pitchFamily="2" charset="0"/>
              </a:rPr>
              <a:t> like "</a:t>
            </a:r>
            <a:r>
              <a:rPr lang="fr-FR" sz="1200" i="1" dirty="0" err="1">
                <a:latin typeface="Roboto Light" panose="02000000000000000000" pitchFamily="2" charset="0"/>
                <a:ea typeface="Roboto Light" panose="02000000000000000000" pitchFamily="2" charset="0"/>
                <a:cs typeface="Roboto Light" panose="02000000000000000000" pitchFamily="2" charset="0"/>
              </a:rPr>
              <a:t>biological</a:t>
            </a:r>
            <a:r>
              <a:rPr lang="fr-FR" sz="1200" i="1" dirty="0">
                <a:latin typeface="Roboto Light" panose="02000000000000000000" pitchFamily="2" charset="0"/>
                <a:ea typeface="Roboto Light" panose="02000000000000000000" pitchFamily="2" charset="0"/>
                <a:cs typeface="Roboto Light" panose="02000000000000000000" pitchFamily="2" charset="0"/>
              </a:rPr>
              <a:t> </a:t>
            </a:r>
            <a:r>
              <a:rPr lang="fr-FR" sz="1200" i="1" dirty="0" err="1">
                <a:latin typeface="Roboto Light" panose="02000000000000000000" pitchFamily="2" charset="0"/>
                <a:ea typeface="Roboto Light" panose="02000000000000000000" pitchFamily="2" charset="0"/>
                <a:cs typeface="Roboto Light" panose="02000000000000000000" pitchFamily="2" charset="0"/>
              </a:rPr>
              <a:t>sponges</a:t>
            </a:r>
            <a:r>
              <a:rPr lang="fr-FR" sz="1200" i="1" dirty="0">
                <a:latin typeface="Roboto Light" panose="02000000000000000000" pitchFamily="2" charset="0"/>
                <a:ea typeface="Roboto Light" panose="02000000000000000000" pitchFamily="2" charset="0"/>
                <a:cs typeface="Roboto Light" panose="02000000000000000000" pitchFamily="2" charset="0"/>
              </a:rPr>
              <a:t>" to </a:t>
            </a:r>
            <a:r>
              <a:rPr lang="fr-FR" sz="1200" i="1" dirty="0" err="1">
                <a:latin typeface="Roboto Light" panose="02000000000000000000" pitchFamily="2" charset="0"/>
                <a:ea typeface="Roboto Light" panose="02000000000000000000" pitchFamily="2" charset="0"/>
                <a:cs typeface="Roboto Light" panose="02000000000000000000" pitchFamily="2" charset="0"/>
              </a:rPr>
              <a:t>maintain</a:t>
            </a:r>
            <a:r>
              <a:rPr lang="fr-FR" sz="1200" i="1" dirty="0">
                <a:latin typeface="Roboto Light" panose="02000000000000000000" pitchFamily="2" charset="0"/>
                <a:ea typeface="Roboto Light" panose="02000000000000000000" pitchFamily="2" charset="0"/>
                <a:cs typeface="Roboto Light" panose="02000000000000000000" pitchFamily="2" charset="0"/>
              </a:rPr>
              <a:t> surface </a:t>
            </a:r>
            <a:r>
              <a:rPr lang="fr-FR" sz="1200" i="1" dirty="0" err="1">
                <a:latin typeface="Roboto Light" panose="02000000000000000000" pitchFamily="2" charset="0"/>
                <a:ea typeface="Roboto Light" panose="02000000000000000000" pitchFamily="2" charset="0"/>
                <a:cs typeface="Roboto Light" panose="02000000000000000000" pitchFamily="2" charset="0"/>
              </a:rPr>
              <a:t>hydration</a:t>
            </a:r>
            <a:r>
              <a:rPr lang="fr-FR" sz="1200" i="1" dirty="0">
                <a:latin typeface="Roboto Light" panose="02000000000000000000" pitchFamily="2" charset="0"/>
                <a:ea typeface="Roboto Light" panose="02000000000000000000" pitchFamily="2" charset="0"/>
                <a:cs typeface="Roboto Light" panose="02000000000000000000" pitchFamily="2" charset="0"/>
              </a:rPr>
              <a:t>.</a:t>
            </a:r>
          </a:p>
          <a:p>
            <a:endParaRPr lang="fr-FR" sz="1200" dirty="0">
              <a:latin typeface="Roboto Light" panose="02000000000000000000" pitchFamily="2" charset="0"/>
              <a:ea typeface="Roboto Light" panose="02000000000000000000" pitchFamily="2" charset="0"/>
              <a:cs typeface="Roboto Light" panose="02000000000000000000" pitchFamily="2" charset="0"/>
            </a:endParaRPr>
          </a:p>
          <a:p>
            <a:r>
              <a:rPr lang="fr-FR" sz="1200" b="1" dirty="0">
                <a:latin typeface="Roboto Light" panose="02000000000000000000" pitchFamily="2" charset="0"/>
                <a:ea typeface="Roboto Light" panose="02000000000000000000" pitchFamily="2" charset="0"/>
                <a:cs typeface="Roboto Light" panose="02000000000000000000" pitchFamily="2" charset="0"/>
              </a:rPr>
              <a:t>B. </a:t>
            </a:r>
            <a:r>
              <a:rPr lang="fr-FR" sz="1200" b="1" dirty="0" err="1">
                <a:latin typeface="Roboto Light" panose="02000000000000000000" pitchFamily="2" charset="0"/>
                <a:ea typeface="Roboto Light" panose="02000000000000000000" pitchFamily="2" charset="0"/>
                <a:cs typeface="Roboto Light" panose="02000000000000000000" pitchFamily="2" charset="0"/>
              </a:rPr>
              <a:t>Hyaluronic</a:t>
            </a:r>
            <a:r>
              <a:rPr lang="fr-FR" sz="1200" b="1" dirty="0">
                <a:latin typeface="Roboto Light" panose="02000000000000000000" pitchFamily="2" charset="0"/>
                <a:ea typeface="Roboto Light" panose="02000000000000000000" pitchFamily="2" charset="0"/>
                <a:cs typeface="Roboto Light" panose="02000000000000000000" pitchFamily="2" charset="0"/>
              </a:rPr>
              <a:t> </a:t>
            </a:r>
            <a:r>
              <a:rPr lang="fr-FR" sz="1200" b="1" dirty="0" err="1">
                <a:latin typeface="Roboto Light" panose="02000000000000000000" pitchFamily="2" charset="0"/>
                <a:ea typeface="Roboto Light" panose="02000000000000000000" pitchFamily="2" charset="0"/>
                <a:cs typeface="Roboto Light" panose="02000000000000000000" pitchFamily="2" charset="0"/>
              </a:rPr>
              <a:t>acid</a:t>
            </a:r>
            <a:endParaRPr lang="fr-FR" sz="1200" b="1" dirty="0">
              <a:latin typeface="Roboto Light" panose="02000000000000000000" pitchFamily="2" charset="0"/>
              <a:ea typeface="Roboto Light" panose="02000000000000000000" pitchFamily="2" charset="0"/>
              <a:cs typeface="Roboto Light" panose="02000000000000000000" pitchFamily="2" charset="0"/>
            </a:endParaRPr>
          </a:p>
          <a:p>
            <a:pPr>
              <a:buFont typeface="Arial" panose="020B0604020202020204" pitchFamily="34" charset="0"/>
              <a:buChar char="•"/>
            </a:pPr>
            <a:r>
              <a:rPr lang="fr-FR" sz="1200" dirty="0">
                <a:latin typeface="Roboto Light" panose="02000000000000000000" pitchFamily="2" charset="0"/>
                <a:ea typeface="Roboto Light" panose="02000000000000000000" pitchFamily="2" charset="0"/>
                <a:cs typeface="Roboto Light" panose="02000000000000000000" pitchFamily="2" charset="0"/>
              </a:rPr>
              <a:t> </a:t>
            </a:r>
            <a:r>
              <a:rPr lang="fr-FR" sz="1200" dirty="0" err="1">
                <a:latin typeface="Roboto Light" panose="02000000000000000000" pitchFamily="2" charset="0"/>
                <a:ea typeface="Roboto Light" panose="02000000000000000000" pitchFamily="2" charset="0"/>
                <a:cs typeface="Roboto Light" panose="02000000000000000000" pitchFamily="2" charset="0"/>
              </a:rPr>
              <a:t>Present</a:t>
            </a:r>
            <a:r>
              <a:rPr lang="fr-FR" sz="1200" dirty="0">
                <a:latin typeface="Roboto Light" panose="02000000000000000000" pitchFamily="2" charset="0"/>
                <a:ea typeface="Roboto Light" panose="02000000000000000000" pitchFamily="2" charset="0"/>
                <a:cs typeface="Roboto Light" panose="02000000000000000000" pitchFamily="2" charset="0"/>
              </a:rPr>
              <a:t> in the </a:t>
            </a:r>
            <a:r>
              <a:rPr lang="fr-FR" sz="1200" b="1" dirty="0" err="1">
                <a:latin typeface="Roboto Light" panose="02000000000000000000" pitchFamily="2" charset="0"/>
                <a:ea typeface="Roboto Light" panose="02000000000000000000" pitchFamily="2" charset="0"/>
                <a:cs typeface="Roboto Light" panose="02000000000000000000" pitchFamily="2" charset="0"/>
              </a:rPr>
              <a:t>dermis</a:t>
            </a:r>
            <a:r>
              <a:rPr lang="fr-FR" sz="1200" b="1" dirty="0">
                <a:latin typeface="Roboto Light" panose="02000000000000000000" pitchFamily="2" charset="0"/>
                <a:ea typeface="Roboto Light" panose="02000000000000000000" pitchFamily="2" charset="0"/>
                <a:cs typeface="Roboto Light" panose="02000000000000000000" pitchFamily="2" charset="0"/>
              </a:rPr>
              <a:t> and </a:t>
            </a:r>
            <a:r>
              <a:rPr lang="fr-FR" sz="1200" b="1" dirty="0" err="1">
                <a:latin typeface="Roboto Light" panose="02000000000000000000" pitchFamily="2" charset="0"/>
                <a:ea typeface="Roboto Light" panose="02000000000000000000" pitchFamily="2" charset="0"/>
                <a:cs typeface="Roboto Light" panose="02000000000000000000" pitchFamily="2" charset="0"/>
              </a:rPr>
              <a:t>epidermis</a:t>
            </a:r>
            <a:r>
              <a:rPr lang="fr-FR" sz="1200" dirty="0">
                <a:latin typeface="Roboto Light" panose="02000000000000000000" pitchFamily="2" charset="0"/>
                <a:ea typeface="Roboto Light" panose="02000000000000000000" pitchFamily="2" charset="0"/>
                <a:cs typeface="Roboto Light" panose="02000000000000000000" pitchFamily="2" charset="0"/>
              </a:rPr>
              <a:t>, </a:t>
            </a:r>
            <a:r>
              <a:rPr lang="fr-FR" sz="1200" dirty="0" err="1">
                <a:latin typeface="Roboto Light" panose="02000000000000000000" pitchFamily="2" charset="0"/>
                <a:ea typeface="Roboto Light" panose="02000000000000000000" pitchFamily="2" charset="0"/>
                <a:cs typeface="Roboto Light" panose="02000000000000000000" pitchFamily="2" charset="0"/>
              </a:rPr>
              <a:t>this</a:t>
            </a:r>
            <a:r>
              <a:rPr lang="fr-FR" sz="1200" dirty="0">
                <a:latin typeface="Roboto Light" panose="02000000000000000000" pitchFamily="2" charset="0"/>
                <a:ea typeface="Roboto Light" panose="02000000000000000000" pitchFamily="2" charset="0"/>
                <a:cs typeface="Roboto Light" panose="02000000000000000000" pitchFamily="2" charset="0"/>
              </a:rPr>
              <a:t> </a:t>
            </a:r>
            <a:r>
              <a:rPr lang="fr-FR" sz="1200" dirty="0" err="1">
                <a:latin typeface="Roboto Light" panose="02000000000000000000" pitchFamily="2" charset="0"/>
                <a:ea typeface="Roboto Light" panose="02000000000000000000" pitchFamily="2" charset="0"/>
                <a:cs typeface="Roboto Light" panose="02000000000000000000" pitchFamily="2" charset="0"/>
              </a:rPr>
              <a:t>molecule</a:t>
            </a:r>
            <a:r>
              <a:rPr lang="fr-FR" sz="1200" dirty="0">
                <a:latin typeface="Roboto Light" panose="02000000000000000000" pitchFamily="2" charset="0"/>
                <a:ea typeface="Roboto Light" panose="02000000000000000000" pitchFamily="2" charset="0"/>
                <a:cs typeface="Roboto Light" panose="02000000000000000000" pitchFamily="2" charset="0"/>
              </a:rPr>
              <a:t> </a:t>
            </a:r>
            <a:r>
              <a:rPr lang="fr-FR" sz="1200" dirty="0" err="1">
                <a:latin typeface="Roboto Light" panose="02000000000000000000" pitchFamily="2" charset="0"/>
                <a:ea typeface="Roboto Light" panose="02000000000000000000" pitchFamily="2" charset="0"/>
                <a:cs typeface="Roboto Light" panose="02000000000000000000" pitchFamily="2" charset="0"/>
              </a:rPr>
              <a:t>acts</a:t>
            </a:r>
            <a:r>
              <a:rPr lang="fr-FR" sz="1200" dirty="0">
                <a:latin typeface="Roboto Light" panose="02000000000000000000" pitchFamily="2" charset="0"/>
                <a:ea typeface="Roboto Light" panose="02000000000000000000" pitchFamily="2" charset="0"/>
                <a:cs typeface="Roboto Light" panose="02000000000000000000" pitchFamily="2" charset="0"/>
              </a:rPr>
              <a:t> as a </a:t>
            </a:r>
            <a:r>
              <a:rPr lang="fr-FR" sz="1200" b="1" dirty="0">
                <a:latin typeface="Roboto Light" panose="02000000000000000000" pitchFamily="2" charset="0"/>
                <a:ea typeface="Roboto Light" panose="02000000000000000000" pitchFamily="2" charset="0"/>
                <a:cs typeface="Roboto Light" panose="02000000000000000000" pitchFamily="2" charset="0"/>
              </a:rPr>
              <a:t>water </a:t>
            </a:r>
            <a:r>
              <a:rPr lang="fr-FR" sz="1200" b="1" dirty="0" err="1">
                <a:latin typeface="Roboto Light" panose="02000000000000000000" pitchFamily="2" charset="0"/>
                <a:ea typeface="Roboto Light" panose="02000000000000000000" pitchFamily="2" charset="0"/>
                <a:cs typeface="Roboto Light" panose="02000000000000000000" pitchFamily="2" charset="0"/>
              </a:rPr>
              <a:t>reservoir</a:t>
            </a:r>
            <a:r>
              <a:rPr lang="fr-FR" sz="1200" dirty="0">
                <a:latin typeface="Roboto Light" panose="02000000000000000000" pitchFamily="2" charset="0"/>
                <a:ea typeface="Roboto Light" panose="02000000000000000000" pitchFamily="2" charset="0"/>
                <a:cs typeface="Roboto Light" panose="02000000000000000000" pitchFamily="2" charset="0"/>
              </a:rPr>
              <a:t>.</a:t>
            </a:r>
          </a:p>
          <a:p>
            <a:pPr>
              <a:buFont typeface="Arial" panose="020B0604020202020204" pitchFamily="34" charset="0"/>
              <a:buChar char="•"/>
            </a:pPr>
            <a:r>
              <a:rPr lang="fr-FR" sz="1200" dirty="0">
                <a:latin typeface="Roboto Light" panose="02000000000000000000" pitchFamily="2" charset="0"/>
                <a:ea typeface="Roboto Light" panose="02000000000000000000" pitchFamily="2" charset="0"/>
                <a:cs typeface="Roboto Light" panose="02000000000000000000" pitchFamily="2" charset="0"/>
              </a:rPr>
              <a:t> It can </a:t>
            </a:r>
            <a:r>
              <a:rPr lang="fr-FR" sz="1200" b="1" dirty="0" err="1">
                <a:latin typeface="Roboto Light" panose="02000000000000000000" pitchFamily="2" charset="0"/>
                <a:ea typeface="Roboto Light" panose="02000000000000000000" pitchFamily="2" charset="0"/>
                <a:cs typeface="Roboto Light" panose="02000000000000000000" pitchFamily="2" charset="0"/>
              </a:rPr>
              <a:t>retain</a:t>
            </a:r>
            <a:r>
              <a:rPr lang="fr-FR" sz="1200" b="1" dirty="0">
                <a:latin typeface="Roboto Light" panose="02000000000000000000" pitchFamily="2" charset="0"/>
                <a:ea typeface="Roboto Light" panose="02000000000000000000" pitchFamily="2" charset="0"/>
                <a:cs typeface="Roboto Light" panose="02000000000000000000" pitchFamily="2" charset="0"/>
              </a:rPr>
              <a:t> up to 1,000 times </a:t>
            </a:r>
            <a:r>
              <a:rPr lang="fr-FR" sz="1200" b="1" dirty="0" err="1">
                <a:latin typeface="Roboto Light" panose="02000000000000000000" pitchFamily="2" charset="0"/>
                <a:ea typeface="Roboto Light" panose="02000000000000000000" pitchFamily="2" charset="0"/>
                <a:cs typeface="Roboto Light" panose="02000000000000000000" pitchFamily="2" charset="0"/>
              </a:rPr>
              <a:t>its</a:t>
            </a:r>
            <a:r>
              <a:rPr lang="fr-FR" sz="1200" b="1" dirty="0">
                <a:latin typeface="Roboto Light" panose="02000000000000000000" pitchFamily="2" charset="0"/>
                <a:ea typeface="Roboto Light" panose="02000000000000000000" pitchFamily="2" charset="0"/>
                <a:cs typeface="Roboto Light" panose="02000000000000000000" pitchFamily="2" charset="0"/>
              </a:rPr>
              <a:t> </a:t>
            </a:r>
            <a:r>
              <a:rPr lang="fr-FR" sz="1200" b="1" dirty="0" err="1">
                <a:latin typeface="Roboto Light" panose="02000000000000000000" pitchFamily="2" charset="0"/>
                <a:ea typeface="Roboto Light" panose="02000000000000000000" pitchFamily="2" charset="0"/>
                <a:cs typeface="Roboto Light" panose="02000000000000000000" pitchFamily="2" charset="0"/>
              </a:rPr>
              <a:t>weight</a:t>
            </a:r>
            <a:r>
              <a:rPr lang="fr-FR" sz="1200" b="1" dirty="0">
                <a:latin typeface="Roboto Light" panose="02000000000000000000" pitchFamily="2" charset="0"/>
                <a:ea typeface="Roboto Light" panose="02000000000000000000" pitchFamily="2" charset="0"/>
                <a:cs typeface="Roboto Light" panose="02000000000000000000" pitchFamily="2" charset="0"/>
              </a:rPr>
              <a:t> in water</a:t>
            </a:r>
            <a:r>
              <a:rPr lang="fr-FR" sz="1200" dirty="0">
                <a:latin typeface="Roboto Light" panose="02000000000000000000" pitchFamily="2" charset="0"/>
                <a:ea typeface="Roboto Light" panose="02000000000000000000" pitchFamily="2" charset="0"/>
                <a:cs typeface="Roboto Light" panose="02000000000000000000" pitchFamily="2" charset="0"/>
              </a:rPr>
              <a:t>.</a:t>
            </a:r>
          </a:p>
          <a:p>
            <a:pPr>
              <a:buFont typeface="Arial" panose="020B0604020202020204" pitchFamily="34" charset="0"/>
              <a:buChar char="•"/>
            </a:pPr>
            <a:r>
              <a:rPr lang="fr-FR" sz="1200" dirty="0">
                <a:latin typeface="Roboto Light" panose="02000000000000000000" pitchFamily="2" charset="0"/>
                <a:ea typeface="Roboto Light" panose="02000000000000000000" pitchFamily="2" charset="0"/>
                <a:cs typeface="Roboto Light" panose="02000000000000000000" pitchFamily="2" charset="0"/>
              </a:rPr>
              <a:t> </a:t>
            </a:r>
            <a:r>
              <a:rPr lang="fr-FR" sz="1200" dirty="0" err="1">
                <a:latin typeface="Roboto Light" panose="02000000000000000000" pitchFamily="2" charset="0"/>
                <a:ea typeface="Roboto Light" panose="02000000000000000000" pitchFamily="2" charset="0"/>
                <a:cs typeface="Roboto Light" panose="02000000000000000000" pitchFamily="2" charset="0"/>
              </a:rPr>
              <a:t>Its</a:t>
            </a:r>
            <a:r>
              <a:rPr lang="fr-FR" sz="1200" dirty="0">
                <a:latin typeface="Roboto Light" panose="02000000000000000000" pitchFamily="2" charset="0"/>
                <a:ea typeface="Roboto Light" panose="02000000000000000000" pitchFamily="2" charset="0"/>
                <a:cs typeface="Roboto Light" panose="02000000000000000000" pitchFamily="2" charset="0"/>
              </a:rPr>
              <a:t> </a:t>
            </a:r>
            <a:r>
              <a:rPr lang="fr-FR" sz="1200" dirty="0" err="1">
                <a:latin typeface="Roboto Light" panose="02000000000000000000" pitchFamily="2" charset="0"/>
                <a:ea typeface="Roboto Light" panose="02000000000000000000" pitchFamily="2" charset="0"/>
                <a:cs typeface="Roboto Light" panose="02000000000000000000" pitchFamily="2" charset="0"/>
              </a:rPr>
              <a:t>quantity</a:t>
            </a:r>
            <a:r>
              <a:rPr lang="fr-FR" sz="1200" dirty="0">
                <a:latin typeface="Roboto Light" panose="02000000000000000000" pitchFamily="2" charset="0"/>
                <a:ea typeface="Roboto Light" panose="02000000000000000000" pitchFamily="2" charset="0"/>
                <a:cs typeface="Roboto Light" panose="02000000000000000000" pitchFamily="2" charset="0"/>
              </a:rPr>
              <a:t> </a:t>
            </a:r>
            <a:r>
              <a:rPr lang="fr-FR" sz="1200" dirty="0" err="1">
                <a:latin typeface="Roboto Light" panose="02000000000000000000" pitchFamily="2" charset="0"/>
                <a:ea typeface="Roboto Light" panose="02000000000000000000" pitchFamily="2" charset="0"/>
                <a:cs typeface="Roboto Light" panose="02000000000000000000" pitchFamily="2" charset="0"/>
              </a:rPr>
              <a:t>decreases</a:t>
            </a:r>
            <a:r>
              <a:rPr lang="fr-FR" sz="1200" dirty="0">
                <a:latin typeface="Roboto Light" panose="02000000000000000000" pitchFamily="2" charset="0"/>
                <a:ea typeface="Roboto Light" panose="02000000000000000000" pitchFamily="2" charset="0"/>
                <a:cs typeface="Roboto Light" panose="02000000000000000000" pitchFamily="2" charset="0"/>
              </a:rPr>
              <a:t> </a:t>
            </a:r>
            <a:r>
              <a:rPr lang="fr-FR" sz="1200" dirty="0" err="1">
                <a:latin typeface="Roboto Light" panose="02000000000000000000" pitchFamily="2" charset="0"/>
                <a:ea typeface="Roboto Light" panose="02000000000000000000" pitchFamily="2" charset="0"/>
                <a:cs typeface="Roboto Light" panose="02000000000000000000" pitchFamily="2" charset="0"/>
              </a:rPr>
              <a:t>with</a:t>
            </a:r>
            <a:r>
              <a:rPr lang="fr-FR" sz="1200" dirty="0">
                <a:latin typeface="Roboto Light" panose="02000000000000000000" pitchFamily="2" charset="0"/>
                <a:ea typeface="Roboto Light" panose="02000000000000000000" pitchFamily="2" charset="0"/>
                <a:cs typeface="Roboto Light" panose="02000000000000000000" pitchFamily="2" charset="0"/>
              </a:rPr>
              <a:t> </a:t>
            </a:r>
            <a:r>
              <a:rPr lang="fr-FR" sz="1200" dirty="0" err="1">
                <a:latin typeface="Roboto Light" panose="02000000000000000000" pitchFamily="2" charset="0"/>
                <a:ea typeface="Roboto Light" panose="02000000000000000000" pitchFamily="2" charset="0"/>
                <a:cs typeface="Roboto Light" panose="02000000000000000000" pitchFamily="2" charset="0"/>
              </a:rPr>
              <a:t>age</a:t>
            </a:r>
            <a:r>
              <a:rPr lang="fr-FR" sz="1200" dirty="0">
                <a:latin typeface="Roboto Light" panose="02000000000000000000" pitchFamily="2" charset="0"/>
                <a:ea typeface="Roboto Light" panose="02000000000000000000" pitchFamily="2" charset="0"/>
                <a:cs typeface="Roboto Light" panose="02000000000000000000" pitchFamily="2" charset="0"/>
              </a:rPr>
              <a:t>, </a:t>
            </a:r>
            <a:r>
              <a:rPr lang="fr-FR" sz="1200" dirty="0" err="1">
                <a:latin typeface="Roboto Light" panose="02000000000000000000" pitchFamily="2" charset="0"/>
                <a:ea typeface="Roboto Light" panose="02000000000000000000" pitchFamily="2" charset="0"/>
                <a:cs typeface="Roboto Light" panose="02000000000000000000" pitchFamily="2" charset="0"/>
              </a:rPr>
              <a:t>which</a:t>
            </a:r>
            <a:r>
              <a:rPr lang="fr-FR" sz="1200" dirty="0">
                <a:latin typeface="Roboto Light" panose="02000000000000000000" pitchFamily="2" charset="0"/>
                <a:ea typeface="Roboto Light" panose="02000000000000000000" pitchFamily="2" charset="0"/>
                <a:cs typeface="Roboto Light" panose="02000000000000000000" pitchFamily="2" charset="0"/>
              </a:rPr>
              <a:t> </a:t>
            </a:r>
            <a:r>
              <a:rPr lang="fr-FR" sz="1200" dirty="0" err="1">
                <a:latin typeface="Roboto Light" panose="02000000000000000000" pitchFamily="2" charset="0"/>
                <a:ea typeface="Roboto Light" panose="02000000000000000000" pitchFamily="2" charset="0"/>
                <a:cs typeface="Roboto Light" panose="02000000000000000000" pitchFamily="2" charset="0"/>
              </a:rPr>
              <a:t>contributes</a:t>
            </a:r>
            <a:r>
              <a:rPr lang="fr-FR" sz="1200" dirty="0">
                <a:latin typeface="Roboto Light" panose="02000000000000000000" pitchFamily="2" charset="0"/>
                <a:ea typeface="Roboto Light" panose="02000000000000000000" pitchFamily="2" charset="0"/>
                <a:cs typeface="Roboto Light" panose="02000000000000000000" pitchFamily="2" charset="0"/>
              </a:rPr>
              <a:t> to skin </a:t>
            </a:r>
            <a:r>
              <a:rPr lang="fr-FR" sz="1200" dirty="0" err="1">
                <a:latin typeface="Roboto Light" panose="02000000000000000000" pitchFamily="2" charset="0"/>
                <a:ea typeface="Roboto Light" panose="02000000000000000000" pitchFamily="2" charset="0"/>
                <a:cs typeface="Roboto Light" panose="02000000000000000000" pitchFamily="2" charset="0"/>
              </a:rPr>
              <a:t>dryness</a:t>
            </a:r>
            <a:r>
              <a:rPr lang="fr-FR" sz="1200" dirty="0">
                <a:latin typeface="Roboto Light" panose="02000000000000000000" pitchFamily="2" charset="0"/>
                <a:ea typeface="Roboto Light" panose="02000000000000000000" pitchFamily="2" charset="0"/>
                <a:cs typeface="Roboto Light" panose="02000000000000000000" pitchFamily="2" charset="0"/>
              </a:rPr>
              <a:t>.</a:t>
            </a:r>
          </a:p>
          <a:p>
            <a:pPr>
              <a:buFont typeface="Arial" panose="020B0604020202020204" pitchFamily="34" charset="0"/>
              <a:buChar char="•"/>
            </a:pPr>
            <a:endParaRPr lang="fr-FR" sz="1200" dirty="0">
              <a:latin typeface="Roboto Light" panose="02000000000000000000" pitchFamily="2" charset="0"/>
              <a:ea typeface="Roboto Light" panose="02000000000000000000" pitchFamily="2" charset="0"/>
              <a:cs typeface="Roboto Light" panose="02000000000000000000" pitchFamily="2" charset="0"/>
            </a:endParaRPr>
          </a:p>
          <a:p>
            <a:r>
              <a:rPr lang="fr-FR" sz="1200" b="1" dirty="0">
                <a:latin typeface="Roboto Light" panose="02000000000000000000" pitchFamily="2" charset="0"/>
                <a:ea typeface="Roboto Light" panose="02000000000000000000" pitchFamily="2" charset="0"/>
                <a:cs typeface="Roboto Light" panose="02000000000000000000" pitchFamily="2" charset="0"/>
              </a:rPr>
              <a:t>C. </a:t>
            </a:r>
            <a:r>
              <a:rPr lang="fr-FR" sz="1200" b="1" dirty="0" err="1">
                <a:latin typeface="Roboto Light" panose="02000000000000000000" pitchFamily="2" charset="0"/>
                <a:ea typeface="Roboto Light" panose="02000000000000000000" pitchFamily="2" charset="0"/>
                <a:cs typeface="Roboto Light" panose="02000000000000000000" pitchFamily="2" charset="0"/>
              </a:rPr>
              <a:t>Intercellular</a:t>
            </a:r>
            <a:r>
              <a:rPr lang="fr-FR" sz="1200" b="1" dirty="0">
                <a:latin typeface="Roboto Light" panose="02000000000000000000" pitchFamily="2" charset="0"/>
                <a:ea typeface="Roboto Light" panose="02000000000000000000" pitchFamily="2" charset="0"/>
                <a:cs typeface="Roboto Light" panose="02000000000000000000" pitchFamily="2" charset="0"/>
              </a:rPr>
              <a:t> </a:t>
            </a:r>
            <a:r>
              <a:rPr lang="fr-FR" sz="1200" b="1" dirty="0" err="1">
                <a:latin typeface="Roboto Light" panose="02000000000000000000" pitchFamily="2" charset="0"/>
                <a:ea typeface="Roboto Light" panose="02000000000000000000" pitchFamily="2" charset="0"/>
                <a:cs typeface="Roboto Light" panose="02000000000000000000" pitchFamily="2" charset="0"/>
              </a:rPr>
              <a:t>lipids</a:t>
            </a:r>
            <a:r>
              <a:rPr lang="fr-FR" sz="1200" b="1" dirty="0">
                <a:latin typeface="Roboto Light" panose="02000000000000000000" pitchFamily="2" charset="0"/>
                <a:ea typeface="Roboto Light" panose="02000000000000000000" pitchFamily="2" charset="0"/>
                <a:cs typeface="Roboto Light" panose="02000000000000000000" pitchFamily="2" charset="0"/>
              </a:rPr>
              <a:t> (</a:t>
            </a:r>
            <a:r>
              <a:rPr lang="fr-FR" sz="1200" b="1" dirty="0" err="1">
                <a:latin typeface="Roboto Light" panose="02000000000000000000" pitchFamily="2" charset="0"/>
                <a:ea typeface="Roboto Light" panose="02000000000000000000" pitchFamily="2" charset="0"/>
                <a:cs typeface="Roboto Light" panose="02000000000000000000" pitchFamily="2" charset="0"/>
              </a:rPr>
              <a:t>lipid</a:t>
            </a:r>
            <a:r>
              <a:rPr lang="fr-FR" sz="1200" b="1" dirty="0">
                <a:latin typeface="Roboto Light" panose="02000000000000000000" pitchFamily="2" charset="0"/>
                <a:ea typeface="Roboto Light" panose="02000000000000000000" pitchFamily="2" charset="0"/>
                <a:cs typeface="Roboto Light" panose="02000000000000000000" pitchFamily="2" charset="0"/>
              </a:rPr>
              <a:t> </a:t>
            </a:r>
            <a:r>
              <a:rPr lang="fr-FR" sz="1200" b="1" dirty="0" err="1">
                <a:latin typeface="Roboto Light" panose="02000000000000000000" pitchFamily="2" charset="0"/>
                <a:ea typeface="Roboto Light" panose="02000000000000000000" pitchFamily="2" charset="0"/>
                <a:cs typeface="Roboto Light" panose="02000000000000000000" pitchFamily="2" charset="0"/>
              </a:rPr>
              <a:t>barrier</a:t>
            </a:r>
            <a:r>
              <a:rPr lang="fr-FR" sz="1200" b="1" dirty="0">
                <a:latin typeface="Roboto Light" panose="02000000000000000000" pitchFamily="2" charset="0"/>
                <a:ea typeface="Roboto Light" panose="02000000000000000000" pitchFamily="2" charset="0"/>
                <a:cs typeface="Roboto Light" panose="02000000000000000000" pitchFamily="2" charset="0"/>
              </a:rPr>
              <a:t>)</a:t>
            </a:r>
          </a:p>
          <a:p>
            <a:pPr>
              <a:buFont typeface="Arial" panose="020B0604020202020204" pitchFamily="34" charset="0"/>
              <a:buChar char="•"/>
            </a:pPr>
            <a:r>
              <a:rPr lang="fr-FR" sz="1200" dirty="0">
                <a:latin typeface="Roboto Light" panose="02000000000000000000" pitchFamily="2" charset="0"/>
                <a:ea typeface="Roboto Light" panose="02000000000000000000" pitchFamily="2" charset="0"/>
                <a:cs typeface="Roboto Light" panose="02000000000000000000" pitchFamily="2" charset="0"/>
              </a:rPr>
              <a:t> Made up of </a:t>
            </a:r>
            <a:r>
              <a:rPr lang="fr-FR" sz="1200" b="1" dirty="0" err="1">
                <a:latin typeface="Roboto Light" panose="02000000000000000000" pitchFamily="2" charset="0"/>
                <a:ea typeface="Roboto Light" panose="02000000000000000000" pitchFamily="2" charset="0"/>
                <a:cs typeface="Roboto Light" panose="02000000000000000000" pitchFamily="2" charset="0"/>
              </a:rPr>
              <a:t>ceramides</a:t>
            </a:r>
            <a:r>
              <a:rPr lang="fr-FR" sz="1200" dirty="0">
                <a:latin typeface="Roboto Light" panose="02000000000000000000" pitchFamily="2" charset="0"/>
                <a:ea typeface="Roboto Light" panose="02000000000000000000" pitchFamily="2" charset="0"/>
                <a:cs typeface="Roboto Light" panose="02000000000000000000" pitchFamily="2" charset="0"/>
              </a:rPr>
              <a:t>, </a:t>
            </a:r>
            <a:r>
              <a:rPr lang="fr-FR" sz="1200" b="1" dirty="0">
                <a:latin typeface="Roboto Light" panose="02000000000000000000" pitchFamily="2" charset="0"/>
                <a:ea typeface="Roboto Light" panose="02000000000000000000" pitchFamily="2" charset="0"/>
                <a:cs typeface="Roboto Light" panose="02000000000000000000" pitchFamily="2" charset="0"/>
              </a:rPr>
              <a:t>free </a:t>
            </a:r>
            <a:r>
              <a:rPr lang="fr-FR" sz="1200" b="1" dirty="0" err="1">
                <a:latin typeface="Roboto Light" panose="02000000000000000000" pitchFamily="2" charset="0"/>
                <a:ea typeface="Roboto Light" panose="02000000000000000000" pitchFamily="2" charset="0"/>
                <a:cs typeface="Roboto Light" panose="02000000000000000000" pitchFamily="2" charset="0"/>
              </a:rPr>
              <a:t>fatty</a:t>
            </a:r>
            <a:r>
              <a:rPr lang="fr-FR" sz="1200" b="1" dirty="0">
                <a:latin typeface="Roboto Light" panose="02000000000000000000" pitchFamily="2" charset="0"/>
                <a:ea typeface="Roboto Light" panose="02000000000000000000" pitchFamily="2" charset="0"/>
                <a:cs typeface="Roboto Light" panose="02000000000000000000" pitchFamily="2" charset="0"/>
              </a:rPr>
              <a:t> </a:t>
            </a:r>
            <a:r>
              <a:rPr lang="fr-FR" sz="1200" b="1" dirty="0" err="1">
                <a:latin typeface="Roboto Light" panose="02000000000000000000" pitchFamily="2" charset="0"/>
                <a:ea typeface="Roboto Light" panose="02000000000000000000" pitchFamily="2" charset="0"/>
                <a:cs typeface="Roboto Light" panose="02000000000000000000" pitchFamily="2" charset="0"/>
              </a:rPr>
              <a:t>acids</a:t>
            </a:r>
            <a:r>
              <a:rPr lang="fr-FR" sz="1200" b="1" dirty="0">
                <a:latin typeface="Roboto Light" panose="02000000000000000000" pitchFamily="2" charset="0"/>
                <a:ea typeface="Roboto Light" panose="02000000000000000000" pitchFamily="2" charset="0"/>
                <a:cs typeface="Roboto Light" panose="02000000000000000000" pitchFamily="2" charset="0"/>
              </a:rPr>
              <a:t> </a:t>
            </a:r>
            <a:r>
              <a:rPr lang="fr-FR" sz="1200" dirty="0">
                <a:latin typeface="Roboto Light" panose="02000000000000000000" pitchFamily="2" charset="0"/>
                <a:ea typeface="Roboto Light" panose="02000000000000000000" pitchFamily="2" charset="0"/>
                <a:cs typeface="Roboto Light" panose="02000000000000000000" pitchFamily="2" charset="0"/>
              </a:rPr>
              <a:t>and </a:t>
            </a:r>
            <a:r>
              <a:rPr lang="fr-FR" sz="1200" b="1" dirty="0" err="1">
                <a:latin typeface="Roboto Light" panose="02000000000000000000" pitchFamily="2" charset="0"/>
                <a:ea typeface="Roboto Light" panose="02000000000000000000" pitchFamily="2" charset="0"/>
                <a:cs typeface="Roboto Light" panose="02000000000000000000" pitchFamily="2" charset="0"/>
              </a:rPr>
              <a:t>cholesterol</a:t>
            </a:r>
            <a:r>
              <a:rPr lang="fr-FR" sz="1200" dirty="0">
                <a:latin typeface="Roboto Light" panose="02000000000000000000" pitchFamily="2" charset="0"/>
                <a:ea typeface="Roboto Light" panose="02000000000000000000" pitchFamily="2" charset="0"/>
                <a:cs typeface="Roboto Light" panose="02000000000000000000" pitchFamily="2" charset="0"/>
              </a:rPr>
              <a:t>.</a:t>
            </a:r>
          </a:p>
          <a:p>
            <a:pPr>
              <a:buFont typeface="Arial" panose="020B0604020202020204" pitchFamily="34" charset="0"/>
              <a:buChar char="•"/>
            </a:pPr>
            <a:r>
              <a:rPr lang="fr-FR" sz="1200" dirty="0">
                <a:latin typeface="Roboto Light" panose="02000000000000000000" pitchFamily="2" charset="0"/>
                <a:ea typeface="Roboto Light" panose="02000000000000000000" pitchFamily="2" charset="0"/>
                <a:cs typeface="Roboto Light" panose="02000000000000000000" pitchFamily="2" charset="0"/>
              </a:rPr>
              <a:t> </a:t>
            </a:r>
            <a:r>
              <a:rPr lang="fr-FR" sz="1200" dirty="0" err="1">
                <a:latin typeface="Roboto Light" panose="02000000000000000000" pitchFamily="2" charset="0"/>
                <a:ea typeface="Roboto Light" panose="02000000000000000000" pitchFamily="2" charset="0"/>
                <a:cs typeface="Roboto Light" panose="02000000000000000000" pitchFamily="2" charset="0"/>
              </a:rPr>
              <a:t>Arranged</a:t>
            </a:r>
            <a:r>
              <a:rPr lang="fr-FR" sz="1200" dirty="0">
                <a:latin typeface="Roboto Light" panose="02000000000000000000" pitchFamily="2" charset="0"/>
                <a:ea typeface="Roboto Light" panose="02000000000000000000" pitchFamily="2" charset="0"/>
                <a:cs typeface="Roboto Light" panose="02000000000000000000" pitchFamily="2" charset="0"/>
              </a:rPr>
              <a:t> </a:t>
            </a:r>
            <a:r>
              <a:rPr lang="fr-FR" sz="1200" dirty="0" err="1">
                <a:latin typeface="Roboto Light" panose="02000000000000000000" pitchFamily="2" charset="0"/>
                <a:ea typeface="Roboto Light" panose="02000000000000000000" pitchFamily="2" charset="0"/>
                <a:cs typeface="Roboto Light" panose="02000000000000000000" pitchFamily="2" charset="0"/>
              </a:rPr>
              <a:t>between</a:t>
            </a:r>
            <a:r>
              <a:rPr lang="fr-FR" sz="1200" dirty="0">
                <a:latin typeface="Roboto Light" panose="02000000000000000000" pitchFamily="2" charset="0"/>
                <a:ea typeface="Roboto Light" panose="02000000000000000000" pitchFamily="2" charset="0"/>
                <a:cs typeface="Roboto Light" panose="02000000000000000000" pitchFamily="2" charset="0"/>
              </a:rPr>
              <a:t> the </a:t>
            </a:r>
            <a:r>
              <a:rPr lang="fr-FR" sz="1200" dirty="0" err="1">
                <a:latin typeface="Roboto Light" panose="02000000000000000000" pitchFamily="2" charset="0"/>
                <a:ea typeface="Roboto Light" panose="02000000000000000000" pitchFamily="2" charset="0"/>
                <a:cs typeface="Roboto Light" panose="02000000000000000000" pitchFamily="2" charset="0"/>
              </a:rPr>
              <a:t>corneocytes</a:t>
            </a:r>
            <a:r>
              <a:rPr lang="fr-FR" sz="1200" dirty="0">
                <a:latin typeface="Roboto Light" panose="02000000000000000000" pitchFamily="2" charset="0"/>
                <a:ea typeface="Roboto Light" panose="02000000000000000000" pitchFamily="2" charset="0"/>
                <a:cs typeface="Roboto Light" panose="02000000000000000000" pitchFamily="2" charset="0"/>
              </a:rPr>
              <a:t>, </a:t>
            </a:r>
            <a:r>
              <a:rPr lang="fr-FR" sz="1200" dirty="0" err="1">
                <a:latin typeface="Roboto Light" panose="02000000000000000000" pitchFamily="2" charset="0"/>
                <a:ea typeface="Roboto Light" panose="02000000000000000000" pitchFamily="2" charset="0"/>
                <a:cs typeface="Roboto Light" panose="02000000000000000000" pitchFamily="2" charset="0"/>
              </a:rPr>
              <a:t>they</a:t>
            </a:r>
            <a:r>
              <a:rPr lang="fr-FR" sz="1200" dirty="0">
                <a:latin typeface="Roboto Light" panose="02000000000000000000" pitchFamily="2" charset="0"/>
                <a:ea typeface="Roboto Light" panose="02000000000000000000" pitchFamily="2" charset="0"/>
                <a:cs typeface="Roboto Light" panose="02000000000000000000" pitchFamily="2" charset="0"/>
              </a:rPr>
              <a:t> </a:t>
            </a:r>
            <a:r>
              <a:rPr lang="fr-FR" sz="1200" dirty="0" err="1">
                <a:latin typeface="Roboto Light" panose="02000000000000000000" pitchFamily="2" charset="0"/>
                <a:ea typeface="Roboto Light" panose="02000000000000000000" pitchFamily="2" charset="0"/>
                <a:cs typeface="Roboto Light" panose="02000000000000000000" pitchFamily="2" charset="0"/>
              </a:rPr>
              <a:t>form</a:t>
            </a:r>
            <a:r>
              <a:rPr lang="fr-FR" sz="1200" dirty="0">
                <a:latin typeface="Roboto Light" panose="02000000000000000000" pitchFamily="2" charset="0"/>
                <a:ea typeface="Roboto Light" panose="02000000000000000000" pitchFamily="2" charset="0"/>
                <a:cs typeface="Roboto Light" panose="02000000000000000000" pitchFamily="2" charset="0"/>
              </a:rPr>
              <a:t> a </a:t>
            </a:r>
            <a:r>
              <a:rPr lang="fr-FR" sz="1200" b="1" dirty="0" err="1">
                <a:latin typeface="Roboto Light" panose="02000000000000000000" pitchFamily="2" charset="0"/>
                <a:ea typeface="Roboto Light" panose="02000000000000000000" pitchFamily="2" charset="0"/>
                <a:cs typeface="Roboto Light" panose="02000000000000000000" pitchFamily="2" charset="0"/>
              </a:rPr>
              <a:t>lamellar</a:t>
            </a:r>
            <a:r>
              <a:rPr lang="fr-FR" sz="1200" b="1" dirty="0">
                <a:latin typeface="Roboto Light" panose="02000000000000000000" pitchFamily="2" charset="0"/>
                <a:ea typeface="Roboto Light" panose="02000000000000000000" pitchFamily="2" charset="0"/>
                <a:cs typeface="Roboto Light" panose="02000000000000000000" pitchFamily="2" charset="0"/>
              </a:rPr>
              <a:t> structure </a:t>
            </a:r>
            <a:r>
              <a:rPr lang="fr-FR" sz="1200" dirty="0" err="1">
                <a:latin typeface="Roboto Light" panose="02000000000000000000" pitchFamily="2" charset="0"/>
                <a:ea typeface="Roboto Light" panose="02000000000000000000" pitchFamily="2" charset="0"/>
                <a:cs typeface="Roboto Light" panose="02000000000000000000" pitchFamily="2" charset="0"/>
              </a:rPr>
              <a:t>that</a:t>
            </a:r>
            <a:r>
              <a:rPr lang="fr-FR" sz="1200" dirty="0">
                <a:latin typeface="Roboto Light" panose="02000000000000000000" pitchFamily="2" charset="0"/>
                <a:ea typeface="Roboto Light" panose="02000000000000000000" pitchFamily="2" charset="0"/>
                <a:cs typeface="Roboto Light" panose="02000000000000000000" pitchFamily="2" charset="0"/>
              </a:rPr>
              <a:t> </a:t>
            </a:r>
            <a:r>
              <a:rPr lang="fr-FR" sz="1200" dirty="0" err="1">
                <a:latin typeface="Roboto Light" panose="02000000000000000000" pitchFamily="2" charset="0"/>
                <a:ea typeface="Roboto Light" panose="02000000000000000000" pitchFamily="2" charset="0"/>
                <a:cs typeface="Roboto Light" panose="02000000000000000000" pitchFamily="2" charset="0"/>
              </a:rPr>
              <a:t>prevents</a:t>
            </a:r>
            <a:r>
              <a:rPr lang="fr-FR" sz="1200" dirty="0">
                <a:latin typeface="Roboto Light" panose="02000000000000000000" pitchFamily="2" charset="0"/>
                <a:ea typeface="Roboto Light" panose="02000000000000000000" pitchFamily="2" charset="0"/>
                <a:cs typeface="Roboto Light" panose="02000000000000000000" pitchFamily="2" charset="0"/>
              </a:rPr>
              <a:t> </a:t>
            </a:r>
            <a:r>
              <a:rPr lang="fr-FR" sz="1200" dirty="0" err="1">
                <a:latin typeface="Roboto Light" panose="02000000000000000000" pitchFamily="2" charset="0"/>
                <a:ea typeface="Roboto Light" panose="02000000000000000000" pitchFamily="2" charset="0"/>
                <a:cs typeface="Roboto Light" panose="02000000000000000000" pitchFamily="2" charset="0"/>
              </a:rPr>
              <a:t>evaporation</a:t>
            </a:r>
            <a:r>
              <a:rPr lang="fr-FR" sz="1200" dirty="0">
                <a:latin typeface="Roboto Light" panose="02000000000000000000" pitchFamily="2" charset="0"/>
                <a:ea typeface="Roboto Light" panose="02000000000000000000" pitchFamily="2" charset="0"/>
                <a:cs typeface="Roboto Light" panose="02000000000000000000" pitchFamily="2" charset="0"/>
              </a:rPr>
              <a:t>.</a:t>
            </a:r>
          </a:p>
          <a:p>
            <a:pPr>
              <a:buFont typeface="Arial" panose="020B0604020202020204" pitchFamily="34" charset="0"/>
              <a:buChar char="•"/>
            </a:pPr>
            <a:r>
              <a:rPr lang="fr-FR" sz="1200" dirty="0">
                <a:latin typeface="Roboto Light" panose="02000000000000000000" pitchFamily="2" charset="0"/>
                <a:ea typeface="Roboto Light" panose="02000000000000000000" pitchFamily="2" charset="0"/>
                <a:cs typeface="Roboto Light" panose="02000000000000000000" pitchFamily="2" charset="0"/>
              </a:rPr>
              <a:t> </a:t>
            </a:r>
            <a:r>
              <a:rPr lang="fr-FR" sz="1200" dirty="0" err="1">
                <a:latin typeface="Roboto Light" panose="02000000000000000000" pitchFamily="2" charset="0"/>
                <a:ea typeface="Roboto Light" panose="02000000000000000000" pitchFamily="2" charset="0"/>
                <a:cs typeface="Roboto Light" panose="02000000000000000000" pitchFamily="2" charset="0"/>
              </a:rPr>
              <a:t>Act</a:t>
            </a:r>
            <a:r>
              <a:rPr lang="fr-FR" sz="1200" dirty="0">
                <a:latin typeface="Roboto Light" panose="02000000000000000000" pitchFamily="2" charset="0"/>
                <a:ea typeface="Roboto Light" panose="02000000000000000000" pitchFamily="2" charset="0"/>
                <a:cs typeface="Roboto Light" panose="02000000000000000000" pitchFamily="2" charset="0"/>
              </a:rPr>
              <a:t> as a "</a:t>
            </a:r>
            <a:r>
              <a:rPr lang="fr-FR" sz="1200" dirty="0" err="1">
                <a:latin typeface="Roboto Light" panose="02000000000000000000" pitchFamily="2" charset="0"/>
                <a:ea typeface="Roboto Light" panose="02000000000000000000" pitchFamily="2" charset="0"/>
                <a:cs typeface="Roboto Light" panose="02000000000000000000" pitchFamily="2" charset="0"/>
              </a:rPr>
              <a:t>cement</a:t>
            </a:r>
            <a:r>
              <a:rPr lang="fr-FR" sz="1200" dirty="0">
                <a:latin typeface="Roboto Light" panose="02000000000000000000" pitchFamily="2" charset="0"/>
                <a:ea typeface="Roboto Light" panose="02000000000000000000" pitchFamily="2" charset="0"/>
                <a:cs typeface="Roboto Light" panose="02000000000000000000" pitchFamily="2" charset="0"/>
              </a:rPr>
              <a:t>" </a:t>
            </a:r>
            <a:r>
              <a:rPr lang="fr-FR" sz="1200" dirty="0" err="1">
                <a:latin typeface="Roboto Light" panose="02000000000000000000" pitchFamily="2" charset="0"/>
                <a:ea typeface="Roboto Light" panose="02000000000000000000" pitchFamily="2" charset="0"/>
                <a:cs typeface="Roboto Light" panose="02000000000000000000" pitchFamily="2" charset="0"/>
              </a:rPr>
              <a:t>between</a:t>
            </a:r>
            <a:r>
              <a:rPr lang="fr-FR" sz="1200" dirty="0">
                <a:latin typeface="Roboto Light" panose="02000000000000000000" pitchFamily="2" charset="0"/>
                <a:ea typeface="Roboto Light" panose="02000000000000000000" pitchFamily="2" charset="0"/>
                <a:cs typeface="Roboto Light" panose="02000000000000000000" pitchFamily="2" charset="0"/>
              </a:rPr>
              <a:t> </a:t>
            </a:r>
            <a:r>
              <a:rPr lang="fr-FR" sz="1200" dirty="0" err="1">
                <a:latin typeface="Roboto Light" panose="02000000000000000000" pitchFamily="2" charset="0"/>
                <a:ea typeface="Roboto Light" panose="02000000000000000000" pitchFamily="2" charset="0"/>
                <a:cs typeface="Roboto Light" panose="02000000000000000000" pitchFamily="2" charset="0"/>
              </a:rPr>
              <a:t>cells</a:t>
            </a:r>
            <a:r>
              <a:rPr lang="fr-FR" sz="1200" dirty="0">
                <a:latin typeface="Roboto Light" panose="02000000000000000000" pitchFamily="2" charset="0"/>
                <a:ea typeface="Roboto Light" panose="02000000000000000000" pitchFamily="2" charset="0"/>
                <a:cs typeface="Roboto Light" panose="02000000000000000000" pitchFamily="2" charset="0"/>
              </a:rPr>
              <a:t>, </a:t>
            </a:r>
            <a:r>
              <a:rPr lang="fr-FR" sz="1200" dirty="0" err="1">
                <a:latin typeface="Roboto Light" panose="02000000000000000000" pitchFamily="2" charset="0"/>
                <a:ea typeface="Roboto Light" panose="02000000000000000000" pitchFamily="2" charset="0"/>
                <a:cs typeface="Roboto Light" panose="02000000000000000000" pitchFamily="2" charset="0"/>
              </a:rPr>
              <a:t>guaranteeing</a:t>
            </a:r>
            <a:r>
              <a:rPr lang="fr-FR" sz="1200" dirty="0">
                <a:latin typeface="Roboto Light" panose="02000000000000000000" pitchFamily="2" charset="0"/>
                <a:ea typeface="Roboto Light" panose="02000000000000000000" pitchFamily="2" charset="0"/>
                <a:cs typeface="Roboto Light" panose="02000000000000000000" pitchFamily="2" charset="0"/>
              </a:rPr>
              <a:t> </a:t>
            </a:r>
            <a:r>
              <a:rPr lang="fr-FR" sz="1200" b="1" dirty="0">
                <a:latin typeface="Roboto Light" panose="02000000000000000000" pitchFamily="2" charset="0"/>
                <a:ea typeface="Roboto Light" panose="02000000000000000000" pitchFamily="2" charset="0"/>
                <a:cs typeface="Roboto Light" panose="02000000000000000000" pitchFamily="2" charset="0"/>
              </a:rPr>
              <a:t>the </a:t>
            </a:r>
            <a:r>
              <a:rPr lang="fr-FR" sz="1200" b="1" dirty="0" err="1">
                <a:latin typeface="Roboto Light" panose="02000000000000000000" pitchFamily="2" charset="0"/>
                <a:ea typeface="Roboto Light" panose="02000000000000000000" pitchFamily="2" charset="0"/>
                <a:cs typeface="Roboto Light" panose="02000000000000000000" pitchFamily="2" charset="0"/>
              </a:rPr>
              <a:t>cohesion</a:t>
            </a:r>
            <a:r>
              <a:rPr lang="fr-FR" sz="1200" b="1" dirty="0">
                <a:latin typeface="Roboto Light" panose="02000000000000000000" pitchFamily="2" charset="0"/>
                <a:ea typeface="Roboto Light" panose="02000000000000000000" pitchFamily="2" charset="0"/>
                <a:cs typeface="Roboto Light" panose="02000000000000000000" pitchFamily="2" charset="0"/>
              </a:rPr>
              <a:t> of the skin </a:t>
            </a:r>
            <a:r>
              <a:rPr lang="fr-FR" sz="1200" b="1" dirty="0" err="1">
                <a:latin typeface="Roboto Light" panose="02000000000000000000" pitchFamily="2" charset="0"/>
                <a:ea typeface="Roboto Light" panose="02000000000000000000" pitchFamily="2" charset="0"/>
                <a:cs typeface="Roboto Light" panose="02000000000000000000" pitchFamily="2" charset="0"/>
              </a:rPr>
              <a:t>barrier</a:t>
            </a:r>
            <a:r>
              <a:rPr lang="fr-FR" sz="1200" dirty="0">
                <a:latin typeface="Roboto Light" panose="02000000000000000000" pitchFamily="2" charset="0"/>
                <a:ea typeface="Roboto Light" panose="02000000000000000000" pitchFamily="2" charset="0"/>
                <a:cs typeface="Roboto Light" panose="02000000000000000000" pitchFamily="2" charset="0"/>
              </a:rPr>
              <a:t>.</a:t>
            </a:r>
          </a:p>
          <a:p>
            <a:endParaRPr lang="fr-FR" dirty="0"/>
          </a:p>
        </p:txBody>
      </p:sp>
      <p:sp>
        <p:nvSpPr>
          <p:cNvPr id="4" name="Espace réservé du numéro de diapositive 3"/>
          <p:cNvSpPr>
            <a:spLocks noGrp="1"/>
          </p:cNvSpPr>
          <p:nvPr>
            <p:ph type="sldNum" sz="quarter" idx="5"/>
          </p:nvPr>
        </p:nvSpPr>
        <p:spPr/>
        <p:txBody>
          <a:bodyPr/>
          <a:lstStyle/>
          <a:p>
            <a:fld id="{E5F74F12-BF9F-48CE-B2BB-B298F664BBB3}" type="slidenum">
              <a:rPr lang="fr-FR" smtClean="0"/>
              <a:t>7</a:t>
            </a:fld>
            <a:endParaRPr lang="fr-FR"/>
          </a:p>
        </p:txBody>
      </p:sp>
    </p:spTree>
    <p:extLst>
      <p:ext uri="{BB962C8B-B14F-4D97-AF65-F5344CB8AC3E}">
        <p14:creationId xmlns:p14="http://schemas.microsoft.com/office/powerpoint/2010/main" val="1755252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dirty="0" err="1">
                <a:latin typeface="Roboto Light" panose="02000000000000000000" pitchFamily="2" charset="0"/>
                <a:ea typeface="Roboto Light" panose="02000000000000000000" pitchFamily="2" charset="0"/>
                <a:cs typeface="Roboto Light" panose="02000000000000000000" pitchFamily="2" charset="0"/>
              </a:rPr>
              <a:t>Transepidermal</a:t>
            </a:r>
            <a:r>
              <a:rPr lang="fr-FR" sz="1200" b="1" dirty="0">
                <a:latin typeface="Roboto Light" panose="02000000000000000000" pitchFamily="2" charset="0"/>
                <a:ea typeface="Roboto Light" panose="02000000000000000000" pitchFamily="2" charset="0"/>
                <a:cs typeface="Roboto Light" panose="02000000000000000000" pitchFamily="2" charset="0"/>
              </a:rPr>
              <a:t> Water </a:t>
            </a:r>
            <a:r>
              <a:rPr lang="fr-FR" sz="1200" b="1" dirty="0" err="1">
                <a:latin typeface="Roboto Light" panose="02000000000000000000" pitchFamily="2" charset="0"/>
                <a:ea typeface="Roboto Light" panose="02000000000000000000" pitchFamily="2" charset="0"/>
                <a:cs typeface="Roboto Light" panose="02000000000000000000" pitchFamily="2" charset="0"/>
              </a:rPr>
              <a:t>Loss</a:t>
            </a:r>
            <a:r>
              <a:rPr lang="fr-FR" sz="1200" b="1" dirty="0">
                <a:latin typeface="Roboto Light" panose="02000000000000000000" pitchFamily="2" charset="0"/>
                <a:ea typeface="Roboto Light" panose="02000000000000000000" pitchFamily="2" charset="0"/>
                <a:cs typeface="Roboto Light" panose="02000000000000000000" pitchFamily="2" charset="0"/>
              </a:rPr>
              <a:t> (TEWL)</a:t>
            </a:r>
          </a:p>
          <a:p>
            <a:pPr>
              <a:buFont typeface="Arial" panose="020B0604020202020204" pitchFamily="34" charset="0"/>
              <a:buChar char="•"/>
            </a:pPr>
            <a:r>
              <a:rPr lang="fr-FR" sz="1200" dirty="0">
                <a:latin typeface="Roboto Light" panose="02000000000000000000" pitchFamily="2" charset="0"/>
                <a:ea typeface="Roboto Light" panose="02000000000000000000" pitchFamily="2" charset="0"/>
                <a:cs typeface="Roboto Light" panose="02000000000000000000" pitchFamily="2" charset="0"/>
              </a:rPr>
              <a:t> This </a:t>
            </a:r>
            <a:r>
              <a:rPr lang="fr-FR" sz="1200" dirty="0" err="1">
                <a:latin typeface="Roboto Light" panose="02000000000000000000" pitchFamily="2" charset="0"/>
                <a:ea typeface="Roboto Light" panose="02000000000000000000" pitchFamily="2" charset="0"/>
                <a:cs typeface="Roboto Light" panose="02000000000000000000" pitchFamily="2" charset="0"/>
              </a:rPr>
              <a:t>is</a:t>
            </a:r>
            <a:r>
              <a:rPr lang="fr-FR" sz="1200" dirty="0">
                <a:latin typeface="Roboto Light" panose="02000000000000000000" pitchFamily="2" charset="0"/>
                <a:ea typeface="Roboto Light" panose="02000000000000000000" pitchFamily="2" charset="0"/>
                <a:cs typeface="Roboto Light" panose="02000000000000000000" pitchFamily="2" charset="0"/>
              </a:rPr>
              <a:t> the </a:t>
            </a:r>
            <a:r>
              <a:rPr lang="fr-FR" sz="1200" dirty="0" err="1">
                <a:latin typeface="Roboto Light" panose="02000000000000000000" pitchFamily="2" charset="0"/>
                <a:ea typeface="Roboto Light" panose="02000000000000000000" pitchFamily="2" charset="0"/>
                <a:cs typeface="Roboto Light" panose="02000000000000000000" pitchFamily="2" charset="0"/>
              </a:rPr>
              <a:t>amount</a:t>
            </a:r>
            <a:r>
              <a:rPr lang="fr-FR" sz="1200" dirty="0">
                <a:latin typeface="Roboto Light" panose="02000000000000000000" pitchFamily="2" charset="0"/>
                <a:ea typeface="Roboto Light" panose="02000000000000000000" pitchFamily="2" charset="0"/>
                <a:cs typeface="Roboto Light" panose="02000000000000000000" pitchFamily="2" charset="0"/>
              </a:rPr>
              <a:t> of water </a:t>
            </a:r>
            <a:r>
              <a:rPr lang="fr-FR" sz="1200" dirty="0" err="1">
                <a:latin typeface="Roboto Light" panose="02000000000000000000" pitchFamily="2" charset="0"/>
                <a:ea typeface="Roboto Light" panose="02000000000000000000" pitchFamily="2" charset="0"/>
                <a:cs typeface="Roboto Light" panose="02000000000000000000" pitchFamily="2" charset="0"/>
              </a:rPr>
              <a:t>that</a:t>
            </a:r>
            <a:r>
              <a:rPr lang="fr-FR" sz="1200" dirty="0">
                <a:latin typeface="Roboto Light" panose="02000000000000000000" pitchFamily="2" charset="0"/>
                <a:ea typeface="Roboto Light" panose="02000000000000000000" pitchFamily="2" charset="0"/>
                <a:cs typeface="Roboto Light" panose="02000000000000000000" pitchFamily="2" charset="0"/>
              </a:rPr>
              <a:t> </a:t>
            </a:r>
            <a:r>
              <a:rPr lang="fr-FR" sz="1200" dirty="0" err="1">
                <a:latin typeface="Roboto Light" panose="02000000000000000000" pitchFamily="2" charset="0"/>
                <a:ea typeface="Roboto Light" panose="02000000000000000000" pitchFamily="2" charset="0"/>
                <a:cs typeface="Roboto Light" panose="02000000000000000000" pitchFamily="2" charset="0"/>
              </a:rPr>
              <a:t>evaporates</a:t>
            </a:r>
            <a:r>
              <a:rPr lang="fr-FR" sz="1200" dirty="0">
                <a:latin typeface="Roboto Light" panose="02000000000000000000" pitchFamily="2" charset="0"/>
                <a:ea typeface="Roboto Light" panose="02000000000000000000" pitchFamily="2" charset="0"/>
                <a:cs typeface="Roboto Light" panose="02000000000000000000" pitchFamily="2" charset="0"/>
              </a:rPr>
              <a:t> </a:t>
            </a:r>
            <a:r>
              <a:rPr lang="fr-FR" sz="1200" dirty="0" err="1">
                <a:latin typeface="Roboto Light" panose="02000000000000000000" pitchFamily="2" charset="0"/>
                <a:ea typeface="Roboto Light" panose="02000000000000000000" pitchFamily="2" charset="0"/>
                <a:cs typeface="Roboto Light" panose="02000000000000000000" pitchFamily="2" charset="0"/>
              </a:rPr>
              <a:t>naturally</a:t>
            </a:r>
            <a:r>
              <a:rPr lang="fr-FR" sz="1200" dirty="0">
                <a:latin typeface="Roboto Light" panose="02000000000000000000" pitchFamily="2" charset="0"/>
                <a:ea typeface="Roboto Light" panose="02000000000000000000" pitchFamily="2" charset="0"/>
                <a:cs typeface="Roboto Light" panose="02000000000000000000" pitchFamily="2" charset="0"/>
              </a:rPr>
              <a:t> </a:t>
            </a:r>
            <a:r>
              <a:rPr lang="fr-FR" sz="1200" dirty="0" err="1">
                <a:latin typeface="Roboto Light" panose="02000000000000000000" pitchFamily="2" charset="0"/>
                <a:ea typeface="Roboto Light" panose="02000000000000000000" pitchFamily="2" charset="0"/>
                <a:cs typeface="Roboto Light" panose="02000000000000000000" pitchFamily="2" charset="0"/>
              </a:rPr>
              <a:t>from</a:t>
            </a:r>
            <a:r>
              <a:rPr lang="fr-FR" sz="1200" dirty="0">
                <a:latin typeface="Roboto Light" panose="02000000000000000000" pitchFamily="2" charset="0"/>
                <a:ea typeface="Roboto Light" panose="02000000000000000000" pitchFamily="2" charset="0"/>
                <a:cs typeface="Roboto Light" panose="02000000000000000000" pitchFamily="2" charset="0"/>
              </a:rPr>
              <a:t> the skin (</a:t>
            </a:r>
            <a:r>
              <a:rPr lang="fr-FR" sz="1200" dirty="0" err="1">
                <a:latin typeface="Roboto Light" panose="02000000000000000000" pitchFamily="2" charset="0"/>
                <a:ea typeface="Roboto Light" panose="02000000000000000000" pitchFamily="2" charset="0"/>
                <a:cs typeface="Roboto Light" panose="02000000000000000000" pitchFamily="2" charset="0"/>
              </a:rPr>
              <a:t>even</a:t>
            </a:r>
            <a:r>
              <a:rPr lang="fr-FR" sz="1200" dirty="0">
                <a:latin typeface="Roboto Light" panose="02000000000000000000" pitchFamily="2" charset="0"/>
                <a:ea typeface="Roboto Light" panose="02000000000000000000" pitchFamily="2" charset="0"/>
                <a:cs typeface="Roboto Light" panose="02000000000000000000" pitchFamily="2" charset="0"/>
              </a:rPr>
              <a:t> </a:t>
            </a:r>
            <a:r>
              <a:rPr lang="fr-FR" sz="1200" dirty="0" err="1">
                <a:latin typeface="Roboto Light" panose="02000000000000000000" pitchFamily="2" charset="0"/>
                <a:ea typeface="Roboto Light" panose="02000000000000000000" pitchFamily="2" charset="0"/>
                <a:cs typeface="Roboto Light" panose="02000000000000000000" pitchFamily="2" charset="0"/>
              </a:rPr>
              <a:t>without</a:t>
            </a:r>
            <a:r>
              <a:rPr lang="fr-FR" sz="1200" dirty="0">
                <a:latin typeface="Roboto Light" panose="02000000000000000000" pitchFamily="2" charset="0"/>
                <a:ea typeface="Roboto Light" panose="02000000000000000000" pitchFamily="2" charset="0"/>
                <a:cs typeface="Roboto Light" panose="02000000000000000000" pitchFamily="2" charset="0"/>
              </a:rPr>
              <a:t> visible perspiration).</a:t>
            </a:r>
          </a:p>
          <a:p>
            <a:pPr>
              <a:buFont typeface="Arial" panose="020B0604020202020204" pitchFamily="34" charset="0"/>
              <a:buChar char="•"/>
            </a:pPr>
            <a:r>
              <a:rPr lang="fr-FR" sz="1200" dirty="0">
                <a:latin typeface="Roboto Light" panose="02000000000000000000" pitchFamily="2" charset="0"/>
                <a:ea typeface="Roboto Light" panose="02000000000000000000" pitchFamily="2" charset="0"/>
                <a:cs typeface="Roboto Light" panose="02000000000000000000" pitchFamily="2" charset="0"/>
              </a:rPr>
              <a:t> It </a:t>
            </a:r>
            <a:r>
              <a:rPr lang="fr-FR" sz="1200" dirty="0" err="1">
                <a:latin typeface="Roboto Light" panose="02000000000000000000" pitchFamily="2" charset="0"/>
                <a:ea typeface="Roboto Light" panose="02000000000000000000" pitchFamily="2" charset="0"/>
                <a:cs typeface="Roboto Light" panose="02000000000000000000" pitchFamily="2" charset="0"/>
              </a:rPr>
              <a:t>is</a:t>
            </a:r>
            <a:r>
              <a:rPr lang="fr-FR" sz="1200" dirty="0">
                <a:latin typeface="Roboto Light" panose="02000000000000000000" pitchFamily="2" charset="0"/>
                <a:ea typeface="Roboto Light" panose="02000000000000000000" pitchFamily="2" charset="0"/>
                <a:cs typeface="Roboto Light" panose="02000000000000000000" pitchFamily="2" charset="0"/>
              </a:rPr>
              <a:t> </a:t>
            </a:r>
            <a:r>
              <a:rPr lang="fr-FR" sz="1200" dirty="0" err="1">
                <a:latin typeface="Roboto Light" panose="02000000000000000000" pitchFamily="2" charset="0"/>
                <a:ea typeface="Roboto Light" panose="02000000000000000000" pitchFamily="2" charset="0"/>
                <a:cs typeface="Roboto Light" panose="02000000000000000000" pitchFamily="2" charset="0"/>
              </a:rPr>
              <a:t>inevitable</a:t>
            </a:r>
            <a:r>
              <a:rPr lang="fr-FR" sz="1200" dirty="0">
                <a:latin typeface="Roboto Light" panose="02000000000000000000" pitchFamily="2" charset="0"/>
                <a:ea typeface="Roboto Light" panose="02000000000000000000" pitchFamily="2" charset="0"/>
                <a:cs typeface="Roboto Light" panose="02000000000000000000" pitchFamily="2" charset="0"/>
              </a:rPr>
              <a:t>, but </a:t>
            </a:r>
            <a:r>
              <a:rPr lang="fr-FR" sz="1200" b="1" dirty="0" err="1">
                <a:latin typeface="Roboto Light" panose="02000000000000000000" pitchFamily="2" charset="0"/>
                <a:ea typeface="Roboto Light" panose="02000000000000000000" pitchFamily="2" charset="0"/>
                <a:cs typeface="Roboto Light" panose="02000000000000000000" pitchFamily="2" charset="0"/>
              </a:rPr>
              <a:t>healthy</a:t>
            </a:r>
            <a:r>
              <a:rPr lang="fr-FR" sz="1200" b="1" dirty="0">
                <a:latin typeface="Roboto Light" panose="02000000000000000000" pitchFamily="2" charset="0"/>
                <a:ea typeface="Roboto Light" panose="02000000000000000000" pitchFamily="2" charset="0"/>
                <a:cs typeface="Roboto Light" panose="02000000000000000000" pitchFamily="2" charset="0"/>
              </a:rPr>
              <a:t> skin </a:t>
            </a:r>
            <a:r>
              <a:rPr lang="fr-FR" sz="1200" b="1" dirty="0" err="1">
                <a:latin typeface="Roboto Light" panose="02000000000000000000" pitchFamily="2" charset="0"/>
                <a:ea typeface="Roboto Light" panose="02000000000000000000" pitchFamily="2" charset="0"/>
                <a:cs typeface="Roboto Light" panose="02000000000000000000" pitchFamily="2" charset="0"/>
              </a:rPr>
              <a:t>knows</a:t>
            </a:r>
            <a:r>
              <a:rPr lang="fr-FR" sz="1200" b="1" dirty="0">
                <a:latin typeface="Roboto Light" panose="02000000000000000000" pitchFamily="2" charset="0"/>
                <a:ea typeface="Roboto Light" panose="02000000000000000000" pitchFamily="2" charset="0"/>
                <a:cs typeface="Roboto Light" panose="02000000000000000000" pitchFamily="2" charset="0"/>
              </a:rPr>
              <a:t> how to </a:t>
            </a:r>
            <a:r>
              <a:rPr lang="fr-FR" sz="1200" b="1" dirty="0" err="1">
                <a:latin typeface="Roboto Light" panose="02000000000000000000" pitchFamily="2" charset="0"/>
                <a:ea typeface="Roboto Light" panose="02000000000000000000" pitchFamily="2" charset="0"/>
                <a:cs typeface="Roboto Light" panose="02000000000000000000" pitchFamily="2" charset="0"/>
              </a:rPr>
              <a:t>regulate</a:t>
            </a:r>
            <a:r>
              <a:rPr lang="fr-FR" sz="1200" b="1" dirty="0">
                <a:latin typeface="Roboto Light" panose="02000000000000000000" pitchFamily="2" charset="0"/>
                <a:ea typeface="Roboto Light" panose="02000000000000000000" pitchFamily="2" charset="0"/>
                <a:cs typeface="Roboto Light" panose="02000000000000000000" pitchFamily="2" charset="0"/>
              </a:rPr>
              <a:t> </a:t>
            </a:r>
            <a:r>
              <a:rPr lang="fr-FR" sz="1200" b="1" dirty="0" err="1">
                <a:latin typeface="Roboto Light" panose="02000000000000000000" pitchFamily="2" charset="0"/>
                <a:ea typeface="Roboto Light" panose="02000000000000000000" pitchFamily="2" charset="0"/>
                <a:cs typeface="Roboto Light" panose="02000000000000000000" pitchFamily="2" charset="0"/>
              </a:rPr>
              <a:t>it</a:t>
            </a:r>
            <a:r>
              <a:rPr lang="fr-FR" sz="1200" dirty="0">
                <a:latin typeface="Roboto Light" panose="02000000000000000000" pitchFamily="2" charset="0"/>
                <a:ea typeface="Roboto Light" panose="02000000000000000000" pitchFamily="2" charset="0"/>
                <a:cs typeface="Roboto Light" panose="02000000000000000000" pitchFamily="2" charset="0"/>
              </a:rPr>
              <a:t>.</a:t>
            </a:r>
          </a:p>
          <a:p>
            <a:r>
              <a:rPr lang="fr-FR" sz="1200" dirty="0">
                <a:latin typeface="Roboto Light" panose="02000000000000000000" pitchFamily="2" charset="0"/>
                <a:ea typeface="Roboto Light" panose="02000000000000000000" pitchFamily="2" charset="0"/>
                <a:cs typeface="Roboto Light" panose="02000000000000000000" pitchFamily="2" charset="0"/>
              </a:rPr>
              <a:t>The </a:t>
            </a:r>
            <a:r>
              <a:rPr lang="fr-FR" sz="1200" dirty="0" err="1">
                <a:latin typeface="Roboto Light" panose="02000000000000000000" pitchFamily="2" charset="0"/>
                <a:ea typeface="Roboto Light" panose="02000000000000000000" pitchFamily="2" charset="0"/>
                <a:cs typeface="Roboto Light" panose="02000000000000000000" pitchFamily="2" charset="0"/>
              </a:rPr>
              <a:t>aim</a:t>
            </a:r>
            <a:r>
              <a:rPr lang="fr-FR" sz="1200" dirty="0">
                <a:latin typeface="Roboto Light" panose="02000000000000000000" pitchFamily="2" charset="0"/>
                <a:ea typeface="Roboto Light" panose="02000000000000000000" pitchFamily="2" charset="0"/>
                <a:cs typeface="Roboto Light" panose="02000000000000000000" pitchFamily="2" charset="0"/>
              </a:rPr>
              <a:t> of skin care: to </a:t>
            </a:r>
            <a:r>
              <a:rPr lang="fr-FR" sz="1200" b="1" dirty="0" err="1">
                <a:latin typeface="Roboto Light" panose="02000000000000000000" pitchFamily="2" charset="0"/>
                <a:ea typeface="Roboto Light" panose="02000000000000000000" pitchFamily="2" charset="0"/>
                <a:cs typeface="Roboto Light" panose="02000000000000000000" pitchFamily="2" charset="0"/>
              </a:rPr>
              <a:t>limit</a:t>
            </a:r>
            <a:r>
              <a:rPr lang="fr-FR" sz="1200" b="1" dirty="0">
                <a:latin typeface="Roboto Light" panose="02000000000000000000" pitchFamily="2" charset="0"/>
                <a:ea typeface="Roboto Light" panose="02000000000000000000" pitchFamily="2" charset="0"/>
                <a:cs typeface="Roboto Light" panose="02000000000000000000" pitchFamily="2" charset="0"/>
              </a:rPr>
              <a:t> excessive TEWL </a:t>
            </a:r>
            <a:r>
              <a:rPr lang="fr-FR" sz="1200" dirty="0">
                <a:latin typeface="Roboto Light" panose="02000000000000000000" pitchFamily="2" charset="0"/>
                <a:ea typeface="Roboto Light" panose="02000000000000000000" pitchFamily="2" charset="0"/>
                <a:cs typeface="Roboto Light" panose="02000000000000000000" pitchFamily="2" charset="0"/>
              </a:rPr>
              <a:t>by </a:t>
            </a:r>
            <a:r>
              <a:rPr lang="fr-FR" sz="1200" dirty="0" err="1">
                <a:latin typeface="Roboto Light" panose="02000000000000000000" pitchFamily="2" charset="0"/>
                <a:ea typeface="Roboto Light" panose="02000000000000000000" pitchFamily="2" charset="0"/>
                <a:cs typeface="Roboto Light" panose="02000000000000000000" pitchFamily="2" charset="0"/>
              </a:rPr>
              <a:t>reinforcing</a:t>
            </a:r>
            <a:r>
              <a:rPr lang="fr-FR" sz="1200" dirty="0">
                <a:latin typeface="Roboto Light" panose="02000000000000000000" pitchFamily="2" charset="0"/>
                <a:ea typeface="Roboto Light" panose="02000000000000000000" pitchFamily="2" charset="0"/>
                <a:cs typeface="Roboto Light" panose="02000000000000000000" pitchFamily="2" charset="0"/>
              </a:rPr>
              <a:t> the skin </a:t>
            </a:r>
            <a:r>
              <a:rPr lang="fr-FR" sz="1200" dirty="0" err="1">
                <a:latin typeface="Roboto Light" panose="02000000000000000000" pitchFamily="2" charset="0"/>
                <a:ea typeface="Roboto Light" panose="02000000000000000000" pitchFamily="2" charset="0"/>
                <a:cs typeface="Roboto Light" panose="02000000000000000000" pitchFamily="2" charset="0"/>
              </a:rPr>
              <a:t>barrier</a:t>
            </a:r>
            <a:r>
              <a:rPr lang="fr-FR" sz="1200" dirty="0">
                <a:latin typeface="Roboto Light" panose="02000000000000000000" pitchFamily="2" charset="0"/>
                <a:ea typeface="Roboto Light" panose="02000000000000000000" pitchFamily="2" charset="0"/>
                <a:cs typeface="Roboto Light" panose="02000000000000000000" pitchFamily="2" charset="0"/>
              </a:rPr>
              <a:t> and </a:t>
            </a:r>
            <a:r>
              <a:rPr lang="fr-FR" sz="1200" dirty="0" err="1">
                <a:latin typeface="Roboto Light" panose="02000000000000000000" pitchFamily="2" charset="0"/>
                <a:ea typeface="Roboto Light" panose="02000000000000000000" pitchFamily="2" charset="0"/>
                <a:cs typeface="Roboto Light" panose="02000000000000000000" pitchFamily="2" charset="0"/>
              </a:rPr>
              <a:t>maintaining</a:t>
            </a:r>
            <a:r>
              <a:rPr lang="fr-FR" sz="1200" dirty="0">
                <a:latin typeface="Roboto Light" panose="02000000000000000000" pitchFamily="2" charset="0"/>
                <a:ea typeface="Roboto Light" panose="02000000000000000000" pitchFamily="2" charset="0"/>
                <a:cs typeface="Roboto Light" panose="02000000000000000000" pitchFamily="2" charset="0"/>
              </a:rPr>
              <a:t> the </a:t>
            </a:r>
            <a:r>
              <a:rPr lang="fr-FR" sz="1200" dirty="0" err="1">
                <a:latin typeface="Roboto Light" panose="02000000000000000000" pitchFamily="2" charset="0"/>
                <a:ea typeface="Roboto Light" panose="02000000000000000000" pitchFamily="2" charset="0"/>
                <a:cs typeface="Roboto Light" panose="02000000000000000000" pitchFamily="2" charset="0"/>
              </a:rPr>
              <a:t>integrity</a:t>
            </a:r>
            <a:r>
              <a:rPr lang="fr-FR" sz="1200" dirty="0">
                <a:latin typeface="Roboto Light" panose="02000000000000000000" pitchFamily="2" charset="0"/>
                <a:ea typeface="Roboto Light" panose="02000000000000000000" pitchFamily="2" charset="0"/>
                <a:cs typeface="Roboto Light" panose="02000000000000000000" pitchFamily="2" charset="0"/>
              </a:rPr>
              <a:t> of the </a:t>
            </a:r>
            <a:r>
              <a:rPr lang="fr-FR" sz="1200" dirty="0" err="1">
                <a:latin typeface="Roboto Light" panose="02000000000000000000" pitchFamily="2" charset="0"/>
                <a:ea typeface="Roboto Light" panose="02000000000000000000" pitchFamily="2" charset="0"/>
                <a:cs typeface="Roboto Light" panose="02000000000000000000" pitchFamily="2" charset="0"/>
              </a:rPr>
              <a:t>hydrolipidic</a:t>
            </a:r>
            <a:r>
              <a:rPr lang="fr-FR" sz="1200" dirty="0">
                <a:latin typeface="Roboto Light" panose="02000000000000000000" pitchFamily="2" charset="0"/>
                <a:ea typeface="Roboto Light" panose="02000000000000000000" pitchFamily="2" charset="0"/>
                <a:cs typeface="Roboto Light" panose="02000000000000000000" pitchFamily="2" charset="0"/>
              </a:rPr>
              <a:t> film.</a:t>
            </a:r>
          </a:p>
          <a:p>
            <a:endParaRPr lang="fr-FR" sz="1200" dirty="0">
              <a:latin typeface="Roboto Light" panose="02000000000000000000" pitchFamily="2" charset="0"/>
              <a:ea typeface="Roboto Light" panose="02000000000000000000" pitchFamily="2" charset="0"/>
              <a:cs typeface="Roboto Light" panose="02000000000000000000" pitchFamily="2" charset="0"/>
            </a:endParaRPr>
          </a:p>
          <a:p>
            <a:r>
              <a:rPr lang="fr-FR" sz="1200" b="1" dirty="0">
                <a:latin typeface="Roboto Light" panose="02000000000000000000" pitchFamily="2" charset="0"/>
                <a:ea typeface="Roboto Light" panose="02000000000000000000" pitchFamily="2" charset="0"/>
                <a:cs typeface="Roboto Light" panose="02000000000000000000" pitchFamily="2" charset="0"/>
              </a:rPr>
              <a:t>The </a:t>
            </a:r>
            <a:r>
              <a:rPr lang="fr-FR" sz="1200" b="1" dirty="0" err="1">
                <a:latin typeface="Roboto Light" panose="02000000000000000000" pitchFamily="2" charset="0"/>
                <a:ea typeface="Roboto Light" panose="02000000000000000000" pitchFamily="2" charset="0"/>
                <a:cs typeface="Roboto Light" panose="02000000000000000000" pitchFamily="2" charset="0"/>
              </a:rPr>
              <a:t>Hydrolipidic</a:t>
            </a:r>
            <a:r>
              <a:rPr lang="fr-FR" sz="1200" b="1" dirty="0">
                <a:latin typeface="Roboto Light" panose="02000000000000000000" pitchFamily="2" charset="0"/>
                <a:ea typeface="Roboto Light" panose="02000000000000000000" pitchFamily="2" charset="0"/>
                <a:cs typeface="Roboto Light" panose="02000000000000000000" pitchFamily="2" charset="0"/>
              </a:rPr>
              <a:t> Film</a:t>
            </a:r>
          </a:p>
          <a:p>
            <a:pPr>
              <a:buFont typeface="Arial" panose="020B0604020202020204" pitchFamily="34" charset="0"/>
              <a:buChar char="•"/>
            </a:pPr>
            <a:r>
              <a:rPr lang="fr-FR" sz="1200" dirty="0">
                <a:latin typeface="Roboto Light" panose="02000000000000000000" pitchFamily="2" charset="0"/>
                <a:ea typeface="Roboto Light" panose="02000000000000000000" pitchFamily="2" charset="0"/>
                <a:cs typeface="Roboto Light" panose="02000000000000000000" pitchFamily="2" charset="0"/>
              </a:rPr>
              <a:t> A mixture of sweat (water), </a:t>
            </a:r>
            <a:r>
              <a:rPr lang="fr-FR" sz="1200" dirty="0" err="1">
                <a:latin typeface="Roboto Light" panose="02000000000000000000" pitchFamily="2" charset="0"/>
                <a:ea typeface="Roboto Light" panose="02000000000000000000" pitchFamily="2" charset="0"/>
                <a:cs typeface="Roboto Light" panose="02000000000000000000" pitchFamily="2" charset="0"/>
              </a:rPr>
              <a:t>sebum</a:t>
            </a:r>
            <a:r>
              <a:rPr lang="fr-FR" sz="1200" dirty="0">
                <a:latin typeface="Roboto Light" panose="02000000000000000000" pitchFamily="2" charset="0"/>
                <a:ea typeface="Roboto Light" panose="02000000000000000000" pitchFamily="2" charset="0"/>
                <a:cs typeface="Roboto Light" panose="02000000000000000000" pitchFamily="2" charset="0"/>
              </a:rPr>
              <a:t> (</a:t>
            </a:r>
            <a:r>
              <a:rPr lang="fr-FR" sz="1200" dirty="0" err="1">
                <a:latin typeface="Roboto Light" panose="02000000000000000000" pitchFamily="2" charset="0"/>
                <a:ea typeface="Roboto Light" panose="02000000000000000000" pitchFamily="2" charset="0"/>
                <a:cs typeface="Roboto Light" panose="02000000000000000000" pitchFamily="2" charset="0"/>
              </a:rPr>
              <a:t>lipids</a:t>
            </a:r>
            <a:r>
              <a:rPr lang="fr-FR" sz="1200" dirty="0">
                <a:latin typeface="Roboto Light" panose="02000000000000000000" pitchFamily="2" charset="0"/>
                <a:ea typeface="Roboto Light" panose="02000000000000000000" pitchFamily="2" charset="0"/>
                <a:cs typeface="Roboto Light" panose="02000000000000000000" pitchFamily="2" charset="0"/>
              </a:rPr>
              <a:t>) and cellular </a:t>
            </a:r>
            <a:r>
              <a:rPr lang="fr-FR" sz="1200" dirty="0" err="1">
                <a:latin typeface="Roboto Light" panose="02000000000000000000" pitchFamily="2" charset="0"/>
                <a:ea typeface="Roboto Light" panose="02000000000000000000" pitchFamily="2" charset="0"/>
                <a:cs typeface="Roboto Light" panose="02000000000000000000" pitchFamily="2" charset="0"/>
              </a:rPr>
              <a:t>debris</a:t>
            </a:r>
            <a:r>
              <a:rPr lang="fr-FR" sz="1200" dirty="0">
                <a:latin typeface="Roboto Light" panose="02000000000000000000" pitchFamily="2" charset="0"/>
                <a:ea typeface="Roboto Light" panose="02000000000000000000" pitchFamily="2" charset="0"/>
                <a:cs typeface="Roboto Light" panose="02000000000000000000" pitchFamily="2" charset="0"/>
              </a:rPr>
              <a:t>.</a:t>
            </a:r>
          </a:p>
          <a:p>
            <a:pPr>
              <a:buFont typeface="Arial" panose="020B0604020202020204" pitchFamily="34" charset="0"/>
              <a:buChar char="•"/>
            </a:pPr>
            <a:r>
              <a:rPr lang="fr-FR" sz="1200" dirty="0">
                <a:latin typeface="Roboto Light" panose="02000000000000000000" pitchFamily="2" charset="0"/>
                <a:ea typeface="Roboto Light" panose="02000000000000000000" pitchFamily="2" charset="0"/>
                <a:cs typeface="Roboto Light" panose="02000000000000000000" pitchFamily="2" charset="0"/>
              </a:rPr>
              <a:t> </a:t>
            </a:r>
            <a:r>
              <a:rPr lang="fr-FR" sz="1200" dirty="0" err="1">
                <a:latin typeface="Roboto Light" panose="02000000000000000000" pitchFamily="2" charset="0"/>
                <a:ea typeface="Roboto Light" panose="02000000000000000000" pitchFamily="2" charset="0"/>
                <a:cs typeface="Roboto Light" panose="02000000000000000000" pitchFamily="2" charset="0"/>
              </a:rPr>
              <a:t>Cushions</a:t>
            </a:r>
            <a:r>
              <a:rPr lang="fr-FR" sz="1200" dirty="0">
                <a:latin typeface="Roboto Light" panose="02000000000000000000" pitchFamily="2" charset="0"/>
                <a:ea typeface="Roboto Light" panose="02000000000000000000" pitchFamily="2" charset="0"/>
                <a:cs typeface="Roboto Light" panose="02000000000000000000" pitchFamily="2" charset="0"/>
              </a:rPr>
              <a:t> the surface of the skin.</a:t>
            </a:r>
          </a:p>
          <a:p>
            <a:pPr>
              <a:buFont typeface="Arial" panose="020B0604020202020204" pitchFamily="34" charset="0"/>
              <a:buChar char="•"/>
            </a:pPr>
            <a:r>
              <a:rPr lang="fr-FR" sz="1200" b="1" dirty="0">
                <a:latin typeface="Roboto Light" panose="02000000000000000000" pitchFamily="2" charset="0"/>
                <a:ea typeface="Roboto Light" panose="02000000000000000000" pitchFamily="2" charset="0"/>
                <a:cs typeface="Roboto Light" panose="02000000000000000000" pitchFamily="2" charset="0"/>
              </a:rPr>
              <a:t> </a:t>
            </a:r>
            <a:r>
              <a:rPr lang="fr-FR" sz="1200" b="1" dirty="0" err="1">
                <a:latin typeface="Roboto Light" panose="02000000000000000000" pitchFamily="2" charset="0"/>
                <a:ea typeface="Roboto Light" panose="02000000000000000000" pitchFamily="2" charset="0"/>
                <a:cs typeface="Roboto Light" panose="02000000000000000000" pitchFamily="2" charset="0"/>
              </a:rPr>
              <a:t>Maintains</a:t>
            </a:r>
            <a:r>
              <a:rPr lang="fr-FR" sz="1200" b="1" dirty="0">
                <a:latin typeface="Roboto Light" panose="02000000000000000000" pitchFamily="2" charset="0"/>
                <a:ea typeface="Roboto Light" panose="02000000000000000000" pitchFamily="2" charset="0"/>
                <a:cs typeface="Roboto Light" panose="02000000000000000000" pitchFamily="2" charset="0"/>
              </a:rPr>
              <a:t> an </a:t>
            </a:r>
            <a:r>
              <a:rPr lang="fr-FR" sz="1200" b="1" dirty="0" err="1">
                <a:latin typeface="Roboto Light" panose="02000000000000000000" pitchFamily="2" charset="0"/>
                <a:ea typeface="Roboto Light" panose="02000000000000000000" pitchFamily="2" charset="0"/>
                <a:cs typeface="Roboto Light" panose="02000000000000000000" pitchFamily="2" charset="0"/>
              </a:rPr>
              <a:t>acid</a:t>
            </a:r>
            <a:r>
              <a:rPr lang="fr-FR" sz="1200" b="1" dirty="0">
                <a:latin typeface="Roboto Light" panose="02000000000000000000" pitchFamily="2" charset="0"/>
                <a:ea typeface="Roboto Light" panose="02000000000000000000" pitchFamily="2" charset="0"/>
                <a:cs typeface="Roboto Light" panose="02000000000000000000" pitchFamily="2" charset="0"/>
              </a:rPr>
              <a:t> pH</a:t>
            </a:r>
            <a:r>
              <a:rPr lang="fr-FR" sz="1200" dirty="0">
                <a:latin typeface="Roboto Light" panose="02000000000000000000" pitchFamily="2" charset="0"/>
                <a:ea typeface="Roboto Light" panose="02000000000000000000" pitchFamily="2" charset="0"/>
                <a:cs typeface="Roboto Light" panose="02000000000000000000" pitchFamily="2" charset="0"/>
              </a:rPr>
              <a:t>, </a:t>
            </a:r>
            <a:r>
              <a:rPr lang="fr-FR" sz="1200" dirty="0" err="1">
                <a:latin typeface="Roboto Light" panose="02000000000000000000" pitchFamily="2" charset="0"/>
                <a:ea typeface="Roboto Light" panose="02000000000000000000" pitchFamily="2" charset="0"/>
                <a:cs typeface="Roboto Light" panose="02000000000000000000" pitchFamily="2" charset="0"/>
              </a:rPr>
              <a:t>prevents</a:t>
            </a:r>
            <a:r>
              <a:rPr lang="fr-FR" sz="1200" dirty="0">
                <a:latin typeface="Roboto Light" panose="02000000000000000000" pitchFamily="2" charset="0"/>
                <a:ea typeface="Roboto Light" panose="02000000000000000000" pitchFamily="2" charset="0"/>
                <a:cs typeface="Roboto Light" panose="02000000000000000000" pitchFamily="2" charset="0"/>
              </a:rPr>
              <a:t> </a:t>
            </a:r>
            <a:r>
              <a:rPr lang="fr-FR" sz="1200" dirty="0" err="1">
                <a:latin typeface="Roboto Light" panose="02000000000000000000" pitchFamily="2" charset="0"/>
                <a:ea typeface="Roboto Light" panose="02000000000000000000" pitchFamily="2" charset="0"/>
                <a:cs typeface="Roboto Light" panose="02000000000000000000" pitchFamily="2" charset="0"/>
              </a:rPr>
              <a:t>bacterial</a:t>
            </a:r>
            <a:r>
              <a:rPr lang="fr-FR" sz="1200" dirty="0">
                <a:latin typeface="Roboto Light" panose="02000000000000000000" pitchFamily="2" charset="0"/>
                <a:ea typeface="Roboto Light" panose="02000000000000000000" pitchFamily="2" charset="0"/>
                <a:cs typeface="Roboto Light" panose="02000000000000000000" pitchFamily="2" charset="0"/>
              </a:rPr>
              <a:t> </a:t>
            </a:r>
            <a:r>
              <a:rPr lang="fr-FR" sz="1200" dirty="0" err="1">
                <a:latin typeface="Roboto Light" panose="02000000000000000000" pitchFamily="2" charset="0"/>
                <a:ea typeface="Roboto Light" panose="02000000000000000000" pitchFamily="2" charset="0"/>
                <a:cs typeface="Roboto Light" panose="02000000000000000000" pitchFamily="2" charset="0"/>
              </a:rPr>
              <a:t>proliferation</a:t>
            </a:r>
            <a:r>
              <a:rPr lang="fr-FR" sz="1200" dirty="0">
                <a:latin typeface="Roboto Light" panose="02000000000000000000" pitchFamily="2" charset="0"/>
                <a:ea typeface="Roboto Light" panose="02000000000000000000" pitchFamily="2" charset="0"/>
                <a:cs typeface="Roboto Light" panose="02000000000000000000" pitchFamily="2" charset="0"/>
              </a:rPr>
              <a:t> and </a:t>
            </a:r>
            <a:r>
              <a:rPr lang="fr-FR" sz="1200" b="1" dirty="0">
                <a:latin typeface="Roboto Light" panose="02000000000000000000" pitchFamily="2" charset="0"/>
                <a:ea typeface="Roboto Light" panose="02000000000000000000" pitchFamily="2" charset="0"/>
                <a:cs typeface="Roboto Light" panose="02000000000000000000" pitchFamily="2" charset="0"/>
              </a:rPr>
              <a:t>slows </a:t>
            </a:r>
            <a:r>
              <a:rPr lang="fr-FR" sz="1200" b="1" dirty="0" err="1">
                <a:latin typeface="Roboto Light" panose="02000000000000000000" pitchFamily="2" charset="0"/>
                <a:ea typeface="Roboto Light" panose="02000000000000000000" pitchFamily="2" charset="0"/>
                <a:cs typeface="Roboto Light" panose="02000000000000000000" pitchFamily="2" charset="0"/>
              </a:rPr>
              <a:t>evaporation</a:t>
            </a:r>
            <a:r>
              <a:rPr lang="fr-FR" sz="1200" dirty="0">
                <a:latin typeface="Roboto Light" panose="02000000000000000000" pitchFamily="2" charset="0"/>
                <a:ea typeface="Roboto Light" panose="02000000000000000000" pitchFamily="2" charset="0"/>
                <a:cs typeface="Roboto Light" panose="02000000000000000000" pitchFamily="2" charset="0"/>
              </a:rPr>
              <a:t>.</a:t>
            </a:r>
            <a:endParaRPr lang="fr-FR" altLang="fr-FR" dirty="0">
              <a:latin typeface="Opti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ltLang="fr-FR" dirty="0">
              <a:latin typeface="Opti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dirty="0">
                <a:latin typeface="Optima" pitchFamily="34" charset="0"/>
              </a:rPr>
              <a:t>TEWL = 300 to 400 ml of water/day, under "normal" conditions.</a:t>
            </a:r>
          </a:p>
          <a:p>
            <a:endParaRPr lang="fr-FR" dirty="0"/>
          </a:p>
        </p:txBody>
      </p:sp>
      <p:sp>
        <p:nvSpPr>
          <p:cNvPr id="4" name="Espace réservé du numéro de diapositive 3"/>
          <p:cNvSpPr>
            <a:spLocks noGrp="1"/>
          </p:cNvSpPr>
          <p:nvPr>
            <p:ph type="sldNum" sz="quarter" idx="5"/>
          </p:nvPr>
        </p:nvSpPr>
        <p:spPr/>
        <p:txBody>
          <a:bodyPr/>
          <a:lstStyle/>
          <a:p>
            <a:fld id="{E5F74F12-BF9F-48CE-B2BB-B298F664BBB3}" type="slidenum">
              <a:rPr lang="fr-FR" smtClean="0"/>
              <a:t>8</a:t>
            </a:fld>
            <a:endParaRPr lang="fr-FR"/>
          </a:p>
        </p:txBody>
      </p:sp>
    </p:spTree>
    <p:extLst>
      <p:ext uri="{BB962C8B-B14F-4D97-AF65-F5344CB8AC3E}">
        <p14:creationId xmlns:p14="http://schemas.microsoft.com/office/powerpoint/2010/main" val="858136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5F74F12-BF9F-48CE-B2BB-B298F664BBB3}" type="slidenum">
              <a:rPr lang="fr-FR" smtClean="0"/>
              <a:t>9</a:t>
            </a:fld>
            <a:endParaRPr lang="fr-FR"/>
          </a:p>
        </p:txBody>
      </p:sp>
    </p:spTree>
    <p:extLst>
      <p:ext uri="{BB962C8B-B14F-4D97-AF65-F5344CB8AC3E}">
        <p14:creationId xmlns:p14="http://schemas.microsoft.com/office/powerpoint/2010/main" val="1940964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 Skin </a:t>
            </a:r>
            <a:r>
              <a:rPr lang="fr-FR" b="1" dirty="0" err="1"/>
              <a:t>aging</a:t>
            </a:r>
            <a:endParaRPr lang="fr-FR" b="1" dirty="0"/>
          </a:p>
          <a:p>
            <a:pPr>
              <a:buFont typeface="Arial" panose="020B0604020202020204" pitchFamily="34" charset="0"/>
              <a:buChar char="•"/>
            </a:pPr>
            <a:r>
              <a:rPr lang="fr-FR" dirty="0"/>
              <a:t>Natural decrease in the production of :</a:t>
            </a:r>
          </a:p>
          <a:p>
            <a:pPr marL="742950" lvl="1" indent="-285750">
              <a:buFont typeface="Arial" panose="020B0604020202020204" pitchFamily="34" charset="0"/>
              <a:buChar char="•"/>
            </a:pPr>
            <a:r>
              <a:rPr lang="fr-FR" b="1" dirty="0"/>
              <a:t>Hyaluronic acid</a:t>
            </a:r>
            <a:r>
              <a:rPr lang="fr-FR" dirty="0"/>
              <a:t>,</a:t>
            </a:r>
          </a:p>
          <a:p>
            <a:pPr marL="742950" lvl="1" indent="-285750">
              <a:buFont typeface="Arial" panose="020B0604020202020204" pitchFamily="34" charset="0"/>
              <a:buChar char="•"/>
            </a:pPr>
            <a:r>
              <a:rPr lang="fr-FR" b="1" dirty="0"/>
              <a:t>Ceramides and epidermal lipids</a:t>
            </a:r>
            <a:r>
              <a:rPr lang="fr-FR" dirty="0"/>
              <a:t>,</a:t>
            </a:r>
          </a:p>
          <a:p>
            <a:pPr marL="742950" lvl="1" indent="-285750">
              <a:buFont typeface="Arial" panose="020B0604020202020204" pitchFamily="34" charset="0"/>
              <a:buChar char="•"/>
            </a:pPr>
            <a:r>
              <a:rPr lang="fr-FR" b="1" dirty="0"/>
              <a:t>NMF (natural moisturising factors)</a:t>
            </a:r>
            <a:r>
              <a:rPr lang="fr-FR" dirty="0"/>
              <a:t>.</a:t>
            </a:r>
          </a:p>
          <a:p>
            <a:pPr>
              <a:buFont typeface="Arial" panose="020B0604020202020204" pitchFamily="34" charset="0"/>
              <a:buChar char="•"/>
            </a:pPr>
            <a:r>
              <a:rPr lang="fr-FR" dirty="0"/>
              <a:t>The result is thinner, drier skin that is less able to retain water.</a:t>
            </a:r>
          </a:p>
          <a:p>
            <a:pPr>
              <a:buFont typeface="Arial" panose="020B0604020202020204" pitchFamily="34" charset="0"/>
              <a:buChar char="•"/>
            </a:pPr>
            <a:endParaRPr lang="fr-FR" dirty="0"/>
          </a:p>
          <a:p>
            <a:r>
              <a:rPr lang="fr-FR" b="1" dirty="0"/>
              <a:t>🔸 Inadequate nutrition and hydration</a:t>
            </a:r>
          </a:p>
          <a:p>
            <a:pPr>
              <a:buFont typeface="Arial" panose="020B0604020202020204" pitchFamily="34" charset="0"/>
              <a:buChar char="•"/>
            </a:pPr>
            <a:r>
              <a:rPr lang="fr-FR" dirty="0"/>
              <a:t>Deficiency in </a:t>
            </a:r>
            <a:r>
              <a:rPr lang="fr-FR" b="1" dirty="0"/>
              <a:t>essential fatty acids</a:t>
            </a:r>
            <a:r>
              <a:rPr lang="fr-FR" dirty="0"/>
              <a:t>, vitamins A and E,</a:t>
            </a:r>
          </a:p>
          <a:p>
            <a:pPr>
              <a:buFont typeface="Arial" panose="020B0604020202020204" pitchFamily="34" charset="0"/>
              <a:buChar char="•"/>
            </a:pPr>
            <a:r>
              <a:rPr lang="fr-FR" dirty="0"/>
              <a:t>Low water consumption = poor tissue hydration.</a:t>
            </a:r>
          </a:p>
          <a:p>
            <a:pPr>
              <a:buFont typeface="Arial" panose="020B0604020202020204" pitchFamily="34" charset="0"/>
              <a:buChar char="•"/>
            </a:pPr>
            <a:endParaRPr lang="fr-FR" dirty="0"/>
          </a:p>
          <a:p>
            <a:r>
              <a:rPr lang="fr-FR" b="1" dirty="0"/>
              <a:t>🔸 Chronic stress and fatigue, hormonal imbalances</a:t>
            </a:r>
          </a:p>
          <a:p>
            <a:pPr>
              <a:buFont typeface="Arial" panose="020B0604020202020204" pitchFamily="34" charset="0"/>
              <a:buChar char="•"/>
            </a:pPr>
            <a:r>
              <a:rPr lang="fr-FR" dirty="0"/>
              <a:t>Cortisol, the stress hormone, can alter the skin's barrier function.</a:t>
            </a:r>
          </a:p>
          <a:p>
            <a:pPr>
              <a:buFont typeface="Arial" panose="020B0604020202020204" pitchFamily="34" charset="0"/>
              <a:buChar char="•"/>
            </a:pPr>
            <a:r>
              <a:rPr lang="fr-FR" dirty="0"/>
              <a:t>Hormonal changes (puberty, pregnancy, menopause, pathologies) modify </a:t>
            </a:r>
            <a:r>
              <a:rPr lang="fr-FR" b="1" dirty="0"/>
              <a:t>sebum production </a:t>
            </a:r>
            <a:r>
              <a:rPr lang="fr-FR" dirty="0"/>
              <a:t>and </a:t>
            </a:r>
            <a:r>
              <a:rPr lang="fr-FR" b="1" dirty="0"/>
              <a:t>skin permeability</a:t>
            </a:r>
            <a:r>
              <a:rPr lang="fr-FR" dirty="0"/>
              <a:t>.</a:t>
            </a:r>
          </a:p>
          <a:p>
            <a:pPr>
              <a:buFont typeface="Arial" panose="020B0604020202020204" pitchFamily="34" charset="0"/>
              <a:buChar char="•"/>
            </a:pPr>
            <a:endParaRPr lang="fr-FR" dirty="0"/>
          </a:p>
          <a:p>
            <a:pPr>
              <a:buFont typeface="Arial" panose="020B0604020202020204" pitchFamily="34" charset="0"/>
              <a:buChar char="•"/>
            </a:pPr>
            <a:endParaRPr lang="fr-FR" dirty="0"/>
          </a:p>
          <a:p>
            <a:r>
              <a:rPr lang="fr-FR" b="1" dirty="0"/>
              <a:t>🔸 Climate and weather conditions</a:t>
            </a:r>
          </a:p>
          <a:p>
            <a:pPr>
              <a:buFont typeface="Arial" panose="020B0604020202020204" pitchFamily="34" charset="0"/>
              <a:buChar char="•"/>
            </a:pPr>
            <a:r>
              <a:rPr lang="fr-FR" b="1" dirty="0"/>
              <a:t>Dry air, wind, cold, extreme heat</a:t>
            </a:r>
            <a:r>
              <a:rPr lang="fr-FR" dirty="0"/>
              <a:t>: all favour the evaporation of water.</a:t>
            </a:r>
          </a:p>
          <a:p>
            <a:pPr>
              <a:buFont typeface="Arial" panose="020B0604020202020204" pitchFamily="34" charset="0"/>
              <a:buChar char="•"/>
            </a:pPr>
            <a:r>
              <a:rPr lang="fr-FR" b="1" dirty="0"/>
              <a:t>Heating in winter </a:t>
            </a:r>
            <a:r>
              <a:rPr lang="fr-FR" dirty="0"/>
              <a:t>and </a:t>
            </a:r>
            <a:r>
              <a:rPr lang="fr-FR" b="1" dirty="0"/>
              <a:t>air conditioning </a:t>
            </a:r>
            <a:r>
              <a:rPr lang="fr-FR" dirty="0"/>
              <a:t>dry out the ambient air.</a:t>
            </a:r>
          </a:p>
          <a:p>
            <a:pPr>
              <a:buFont typeface="Arial" panose="020B0604020202020204" pitchFamily="34" charset="0"/>
              <a:buChar char="•"/>
            </a:pPr>
            <a:r>
              <a:rPr lang="fr-FR" dirty="0"/>
              <a:t>UV rays destroy collagen and hyaluronic acid and oxidise lipids.</a:t>
            </a:r>
          </a:p>
          <a:p>
            <a:pPr>
              <a:buFont typeface="Arial" panose="020B0604020202020204" pitchFamily="34" charset="0"/>
              <a:buChar char="•"/>
            </a:pPr>
            <a:r>
              <a:rPr lang="fr-FR" b="1" dirty="0"/>
              <a:t>Blue light </a:t>
            </a:r>
            <a:r>
              <a:rPr lang="fr-FR" dirty="0"/>
              <a:t>(screens) increases </a:t>
            </a:r>
            <a:r>
              <a:rPr lang="fr-FR" b="1" dirty="0"/>
              <a:t>oxidative stress </a:t>
            </a:r>
            <a:r>
              <a:rPr lang="fr-FR" dirty="0"/>
              <a:t>→ inflammation and disruption of the skin barrier.</a:t>
            </a:r>
          </a:p>
          <a:p>
            <a:pPr>
              <a:buFont typeface="Arial" panose="020B0604020202020204" pitchFamily="34" charset="0"/>
              <a:buChar char="•"/>
            </a:pPr>
            <a:endParaRPr lang="fr-FR" dirty="0"/>
          </a:p>
          <a:p>
            <a:r>
              <a:rPr lang="fr-FR" b="1" dirty="0"/>
              <a:t>🔸 Pollution</a:t>
            </a:r>
          </a:p>
          <a:p>
            <a:pPr>
              <a:buFont typeface="Arial" panose="020B0604020202020204" pitchFamily="34" charset="0"/>
              <a:buChar char="•"/>
            </a:pPr>
            <a:r>
              <a:rPr lang="fr-FR" dirty="0"/>
              <a:t>Fine particles and oxidants attack the skin, destroying the hydrolipidic film and causing inflammation and dryness.</a:t>
            </a:r>
          </a:p>
          <a:p>
            <a:pPr>
              <a:buFont typeface="Arial" panose="020B0604020202020204" pitchFamily="34" charset="0"/>
              <a:buChar char="•"/>
            </a:pPr>
            <a:endParaRPr lang="fr-FR" dirty="0"/>
          </a:p>
          <a:p>
            <a:r>
              <a:rPr lang="fr-FR" b="1" dirty="0"/>
              <a:t>🔸 Unsuitable or aggressive care products</a:t>
            </a:r>
          </a:p>
          <a:p>
            <a:pPr>
              <a:buFont typeface="Arial" panose="020B0604020202020204" pitchFamily="34" charset="0"/>
              <a:buChar char="•"/>
            </a:pPr>
            <a:r>
              <a:rPr lang="fr-FR" dirty="0"/>
              <a:t>Soaps that are too alkaline, stripping cleansers, excessive exfoliation → breakdown of the hydrolipidic film.</a:t>
            </a:r>
          </a:p>
          <a:p>
            <a:pPr>
              <a:buFont typeface="Arial" panose="020B0604020202020204" pitchFamily="34" charset="0"/>
              <a:buChar char="•"/>
            </a:pPr>
            <a:r>
              <a:rPr lang="fr-FR" dirty="0"/>
              <a:t>Forget to use moisturiser, use too much skincare or use skincare products that are non-</a:t>
            </a:r>
            <a:r>
              <a:rPr lang="fr-FR" dirty="0" err="1"/>
              <a:t>suited</a:t>
            </a:r>
            <a:r>
              <a:rPr lang="fr-FR" dirty="0"/>
              <a:t> to your skin type.</a:t>
            </a:r>
          </a:p>
          <a:p>
            <a:pPr>
              <a:buFont typeface="Arial" panose="020B0604020202020204" pitchFamily="34" charset="0"/>
              <a:buNone/>
            </a:pPr>
            <a:endParaRPr lang="fr-FR" dirty="0"/>
          </a:p>
          <a:p>
            <a:pPr>
              <a:buFont typeface="Arial" panose="020B0604020202020204" pitchFamily="34" charset="0"/>
              <a:buChar char="•"/>
            </a:pPr>
            <a:endParaRPr lang="fr-FR" dirty="0"/>
          </a:p>
          <a:p>
            <a:endParaRPr lang="fr-FR" dirty="0"/>
          </a:p>
        </p:txBody>
      </p:sp>
      <p:sp>
        <p:nvSpPr>
          <p:cNvPr id="4" name="Espace réservé du numéro de diapositive 3"/>
          <p:cNvSpPr>
            <a:spLocks noGrp="1"/>
          </p:cNvSpPr>
          <p:nvPr>
            <p:ph type="sldNum" sz="quarter" idx="5"/>
          </p:nvPr>
        </p:nvSpPr>
        <p:spPr/>
        <p:txBody>
          <a:bodyPr/>
          <a:lstStyle/>
          <a:p>
            <a:fld id="{E5F74F12-BF9F-48CE-B2BB-B298F664BBB3}" type="slidenum">
              <a:rPr lang="fr-FR" smtClean="0"/>
              <a:t>10</a:t>
            </a:fld>
            <a:endParaRPr lang="fr-FR"/>
          </a:p>
        </p:txBody>
      </p:sp>
    </p:spTree>
    <p:extLst>
      <p:ext uri="{BB962C8B-B14F-4D97-AF65-F5344CB8AC3E}">
        <p14:creationId xmlns:p14="http://schemas.microsoft.com/office/powerpoint/2010/main" val="33885518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A645B1D-E106-D36C-73E2-10F0C0C7764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0373" t="61" r="23878" b="-911"/>
          <a:stretch/>
        </p:blipFill>
        <p:spPr bwMode="auto">
          <a:xfrm rot="16200000">
            <a:off x="2731169" y="-2731169"/>
            <a:ext cx="6858001" cy="12320337"/>
          </a:xfrm>
          <a:prstGeom prst="rect">
            <a:avLst/>
          </a:prstGeom>
          <a:noFill/>
          <a:extLst>
            <a:ext uri="{909E8E84-426E-40DD-AFC4-6F175D3DCCD1}">
              <a14:hiddenFill xmlns:a14="http://schemas.microsoft.com/office/drawing/2010/main">
                <a:solidFill>
                  <a:srgbClr val="FFFFFF"/>
                </a:solidFill>
              </a14:hiddenFill>
            </a:ext>
          </a:extLst>
        </p:spPr>
      </p:pic>
      <p:sp>
        <p:nvSpPr>
          <p:cNvPr id="9" name="bg object 18">
            <a:extLst>
              <a:ext uri="{FF2B5EF4-FFF2-40B4-BE49-F238E27FC236}">
                <a16:creationId xmlns:a16="http://schemas.microsoft.com/office/drawing/2014/main" id="{D1798CD7-0639-74DA-7862-C3B42C190F0A}"/>
              </a:ext>
            </a:extLst>
          </p:cNvPr>
          <p:cNvSpPr/>
          <p:nvPr userDrawn="1"/>
        </p:nvSpPr>
        <p:spPr>
          <a:xfrm>
            <a:off x="457200" y="457200"/>
            <a:ext cx="11275060" cy="5943600"/>
          </a:xfrm>
          <a:custGeom>
            <a:avLst/>
            <a:gdLst/>
            <a:ahLst/>
            <a:cxnLst/>
            <a:rect l="l" t="t" r="r" b="b"/>
            <a:pathLst>
              <a:path w="11275060" h="5943600">
                <a:moveTo>
                  <a:pt x="11274552" y="0"/>
                </a:moveTo>
                <a:lnTo>
                  <a:pt x="0" y="0"/>
                </a:lnTo>
                <a:lnTo>
                  <a:pt x="0" y="5943600"/>
                </a:lnTo>
                <a:lnTo>
                  <a:pt x="11274552" y="5943600"/>
                </a:lnTo>
                <a:lnTo>
                  <a:pt x="11274552" y="0"/>
                </a:lnTo>
                <a:close/>
              </a:path>
            </a:pathLst>
          </a:custGeom>
          <a:solidFill>
            <a:srgbClr val="FFFFFF">
              <a:alpha val="94999"/>
            </a:srgbClr>
          </a:solidFill>
        </p:spPr>
        <p:txBody>
          <a:bodyPr wrap="square" lIns="0" tIns="0" rIns="0" bIns="0" rtlCol="0"/>
          <a:lstStyle/>
          <a:p>
            <a:endParaRPr/>
          </a:p>
        </p:txBody>
      </p:sp>
    </p:spTree>
    <p:extLst>
      <p:ext uri="{BB962C8B-B14F-4D97-AF65-F5344CB8AC3E}">
        <p14:creationId xmlns:p14="http://schemas.microsoft.com/office/powerpoint/2010/main" val="3750741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D110F7E-9B43-4D11-AE1F-5829B53179CA}" type="datetimeFigureOut">
              <a:rPr lang="fr-FR" smtClean="0"/>
              <a:t>28/05/2025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C7A4031-E599-4691-9C24-678D868E4292}" type="slidenum">
              <a:rPr lang="fr-FR" smtClean="0"/>
              <a:t>‹N°›</a:t>
            </a:fld>
            <a:endParaRPr lang="fr-FR"/>
          </a:p>
        </p:txBody>
      </p:sp>
    </p:spTree>
    <p:extLst>
      <p:ext uri="{BB962C8B-B14F-4D97-AF65-F5344CB8AC3E}">
        <p14:creationId xmlns:p14="http://schemas.microsoft.com/office/powerpoint/2010/main" val="179630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D110F7E-9B43-4D11-AE1F-5829B53179CA}" type="datetimeFigureOut">
              <a:rPr lang="fr-FR" smtClean="0"/>
              <a:t>28/05/2025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C7A4031-E599-4691-9C24-678D868E4292}" type="slidenum">
              <a:rPr lang="fr-FR" smtClean="0"/>
              <a:t>‹N°›</a:t>
            </a:fld>
            <a:endParaRPr lang="fr-FR"/>
          </a:p>
        </p:txBody>
      </p:sp>
    </p:spTree>
    <p:extLst>
      <p:ext uri="{BB962C8B-B14F-4D97-AF65-F5344CB8AC3E}">
        <p14:creationId xmlns:p14="http://schemas.microsoft.com/office/powerpoint/2010/main" val="3377030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7" name="bg object 16">
            <a:extLst>
              <a:ext uri="{FF2B5EF4-FFF2-40B4-BE49-F238E27FC236}">
                <a16:creationId xmlns:a16="http://schemas.microsoft.com/office/drawing/2014/main" id="{2BB3E340-91C8-9BC3-119A-6A54A826D7A1}"/>
              </a:ext>
            </a:extLst>
          </p:cNvPr>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Tree>
    <p:extLst>
      <p:ext uri="{BB962C8B-B14F-4D97-AF65-F5344CB8AC3E}">
        <p14:creationId xmlns:p14="http://schemas.microsoft.com/office/powerpoint/2010/main" val="3394428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176043" y="368300"/>
            <a:ext cx="7839913" cy="482600"/>
          </a:xfrm>
          <a:prstGeom prst="rect">
            <a:avLst/>
          </a:prstGeom>
        </p:spPr>
        <p:txBody>
          <a:bodyPr lIns="0" tIns="0" rIns="0" bIns="0"/>
          <a:lstStyle>
            <a:lvl1pPr>
              <a:defRPr sz="3000" b="0" i="0">
                <a:solidFill>
                  <a:srgbClr val="3E3E3E"/>
                </a:solidFill>
                <a:latin typeface="KyivType Sans2"/>
                <a:cs typeface="KyivType Sans2"/>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5/28/2025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34623253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7" name="Image 6" descr="Une image contenant neige, hiver">
            <a:extLst>
              <a:ext uri="{FF2B5EF4-FFF2-40B4-BE49-F238E27FC236}">
                <a16:creationId xmlns:a16="http://schemas.microsoft.com/office/drawing/2014/main" id="{60E2F6C0-E736-57CE-B29E-FA16460FEA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bg object 19">
            <a:extLst>
              <a:ext uri="{FF2B5EF4-FFF2-40B4-BE49-F238E27FC236}">
                <a16:creationId xmlns:a16="http://schemas.microsoft.com/office/drawing/2014/main" id="{BB6D04BF-D50C-D618-34A9-6E4DE996C1A1}"/>
              </a:ext>
            </a:extLst>
          </p:cNvPr>
          <p:cNvSpPr/>
          <p:nvPr userDrawn="1"/>
        </p:nvSpPr>
        <p:spPr>
          <a:xfrm>
            <a:off x="2253995" y="0"/>
            <a:ext cx="7516495" cy="650240"/>
          </a:xfrm>
          <a:custGeom>
            <a:avLst/>
            <a:gdLst/>
            <a:ahLst/>
            <a:cxnLst/>
            <a:rect l="l" t="t" r="r" b="b"/>
            <a:pathLst>
              <a:path w="7516495" h="650240">
                <a:moveTo>
                  <a:pt x="7516368" y="0"/>
                </a:moveTo>
                <a:lnTo>
                  <a:pt x="0" y="0"/>
                </a:lnTo>
                <a:lnTo>
                  <a:pt x="0" y="650100"/>
                </a:lnTo>
                <a:lnTo>
                  <a:pt x="7516368" y="650100"/>
                </a:lnTo>
                <a:lnTo>
                  <a:pt x="7516368" y="0"/>
                </a:lnTo>
                <a:close/>
              </a:path>
            </a:pathLst>
          </a:custGeom>
          <a:solidFill>
            <a:srgbClr val="A2CCE6">
              <a:alpha val="65882"/>
            </a:srgbClr>
          </a:solidFill>
        </p:spPr>
        <p:txBody>
          <a:bodyPr wrap="square" lIns="0" tIns="0" rIns="0" bIns="0" rtlCol="0"/>
          <a:lstStyle/>
          <a:p>
            <a:endParaRPr/>
          </a:p>
        </p:txBody>
      </p:sp>
    </p:spTree>
    <p:extLst>
      <p:ext uri="{BB962C8B-B14F-4D97-AF65-F5344CB8AC3E}">
        <p14:creationId xmlns:p14="http://schemas.microsoft.com/office/powerpoint/2010/main" val="18192122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7" name="Image 6" descr="Une image contenant neige, hiver">
            <a:extLst>
              <a:ext uri="{FF2B5EF4-FFF2-40B4-BE49-F238E27FC236}">
                <a16:creationId xmlns:a16="http://schemas.microsoft.com/office/drawing/2014/main" id="{EF8D3502-25F4-9737-8DA3-34AE490F92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87649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ED110F7E-9B43-4D11-AE1F-5829B53179CA}" type="datetimeFigureOut">
              <a:rPr lang="fr-FR" smtClean="0"/>
              <a:t>28/05/2025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C7A4031-E599-4691-9C24-678D868E4292}" type="slidenum">
              <a:rPr lang="fr-FR" smtClean="0"/>
              <a:t>‹N°›</a:t>
            </a:fld>
            <a:endParaRPr lang="fr-FR"/>
          </a:p>
        </p:txBody>
      </p:sp>
    </p:spTree>
    <p:extLst>
      <p:ext uri="{BB962C8B-B14F-4D97-AF65-F5344CB8AC3E}">
        <p14:creationId xmlns:p14="http://schemas.microsoft.com/office/powerpoint/2010/main" val="3182960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ED110F7E-9B43-4D11-AE1F-5829B53179CA}" type="datetimeFigureOut">
              <a:rPr lang="fr-FR" smtClean="0"/>
              <a:t>28/05/2025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1C7A4031-E599-4691-9C24-678D868E4292}" type="slidenum">
              <a:rPr lang="fr-FR" smtClean="0"/>
              <a:t>‹N°›</a:t>
            </a:fld>
            <a:endParaRPr lang="fr-FR"/>
          </a:p>
        </p:txBody>
      </p:sp>
    </p:spTree>
    <p:extLst>
      <p:ext uri="{BB962C8B-B14F-4D97-AF65-F5344CB8AC3E}">
        <p14:creationId xmlns:p14="http://schemas.microsoft.com/office/powerpoint/2010/main" val="4083335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4CE9CA0D-6E02-D72B-B7E4-94E0E084E51F}"/>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8646" t="61" b="-911"/>
          <a:stretch/>
        </p:blipFill>
        <p:spPr bwMode="auto">
          <a:xfrm rot="16200000">
            <a:off x="1004636" y="-1004636"/>
            <a:ext cx="6858000" cy="886727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au 7">
            <a:extLst>
              <a:ext uri="{FF2B5EF4-FFF2-40B4-BE49-F238E27FC236}">
                <a16:creationId xmlns:a16="http://schemas.microsoft.com/office/drawing/2014/main" id="{1A612E40-130F-EE8A-6A2F-1E9C809AF893}"/>
              </a:ext>
            </a:extLst>
          </p:cNvPr>
          <p:cNvGraphicFramePr>
            <a:graphicFrameLocks noGrp="1"/>
          </p:cNvGraphicFramePr>
          <p:nvPr userDrawn="1">
            <p:extLst>
              <p:ext uri="{D42A27DB-BD31-4B8C-83A1-F6EECF244321}">
                <p14:modId xmlns:p14="http://schemas.microsoft.com/office/powerpoint/2010/main" val="1332450803"/>
              </p:ext>
            </p:extLst>
          </p:nvPr>
        </p:nvGraphicFramePr>
        <p:xfrm>
          <a:off x="6095999" y="844"/>
          <a:ext cx="6125030" cy="6857155"/>
        </p:xfrm>
        <a:graphic>
          <a:graphicData uri="http://schemas.openxmlformats.org/drawingml/2006/table">
            <a:tbl>
              <a:tblPr firstRow="1" bandRow="1">
                <a:tableStyleId>{5C22544A-7EE6-4342-B048-85BDC9FD1C3A}</a:tableStyleId>
              </a:tblPr>
              <a:tblGrid>
                <a:gridCol w="612503">
                  <a:extLst>
                    <a:ext uri="{9D8B030D-6E8A-4147-A177-3AD203B41FA5}">
                      <a16:colId xmlns:a16="http://schemas.microsoft.com/office/drawing/2014/main" val="2548550603"/>
                    </a:ext>
                  </a:extLst>
                </a:gridCol>
                <a:gridCol w="612503">
                  <a:extLst>
                    <a:ext uri="{9D8B030D-6E8A-4147-A177-3AD203B41FA5}">
                      <a16:colId xmlns:a16="http://schemas.microsoft.com/office/drawing/2014/main" val="1918602599"/>
                    </a:ext>
                  </a:extLst>
                </a:gridCol>
                <a:gridCol w="612503">
                  <a:extLst>
                    <a:ext uri="{9D8B030D-6E8A-4147-A177-3AD203B41FA5}">
                      <a16:colId xmlns:a16="http://schemas.microsoft.com/office/drawing/2014/main" val="926313139"/>
                    </a:ext>
                  </a:extLst>
                </a:gridCol>
                <a:gridCol w="612503">
                  <a:extLst>
                    <a:ext uri="{9D8B030D-6E8A-4147-A177-3AD203B41FA5}">
                      <a16:colId xmlns:a16="http://schemas.microsoft.com/office/drawing/2014/main" val="2428500774"/>
                    </a:ext>
                  </a:extLst>
                </a:gridCol>
                <a:gridCol w="612503">
                  <a:extLst>
                    <a:ext uri="{9D8B030D-6E8A-4147-A177-3AD203B41FA5}">
                      <a16:colId xmlns:a16="http://schemas.microsoft.com/office/drawing/2014/main" val="435933509"/>
                    </a:ext>
                  </a:extLst>
                </a:gridCol>
                <a:gridCol w="612503">
                  <a:extLst>
                    <a:ext uri="{9D8B030D-6E8A-4147-A177-3AD203B41FA5}">
                      <a16:colId xmlns:a16="http://schemas.microsoft.com/office/drawing/2014/main" val="2015969123"/>
                    </a:ext>
                  </a:extLst>
                </a:gridCol>
                <a:gridCol w="612503">
                  <a:extLst>
                    <a:ext uri="{9D8B030D-6E8A-4147-A177-3AD203B41FA5}">
                      <a16:colId xmlns:a16="http://schemas.microsoft.com/office/drawing/2014/main" val="3773337961"/>
                    </a:ext>
                  </a:extLst>
                </a:gridCol>
                <a:gridCol w="612503">
                  <a:extLst>
                    <a:ext uri="{9D8B030D-6E8A-4147-A177-3AD203B41FA5}">
                      <a16:colId xmlns:a16="http://schemas.microsoft.com/office/drawing/2014/main" val="3451185800"/>
                    </a:ext>
                  </a:extLst>
                </a:gridCol>
                <a:gridCol w="612503">
                  <a:extLst>
                    <a:ext uri="{9D8B030D-6E8A-4147-A177-3AD203B41FA5}">
                      <a16:colId xmlns:a16="http://schemas.microsoft.com/office/drawing/2014/main" val="2888915896"/>
                    </a:ext>
                  </a:extLst>
                </a:gridCol>
                <a:gridCol w="612503">
                  <a:extLst>
                    <a:ext uri="{9D8B030D-6E8A-4147-A177-3AD203B41FA5}">
                      <a16:colId xmlns:a16="http://schemas.microsoft.com/office/drawing/2014/main" val="639151171"/>
                    </a:ext>
                  </a:extLst>
                </a:gridCol>
              </a:tblGrid>
              <a:tr h="6857155">
                <a:tc>
                  <a:txBody>
                    <a:bodyPr/>
                    <a:lstStyle/>
                    <a:p>
                      <a:endParaRPr lang="fr-FR"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F4E79">
                        <a:alpha val="20000"/>
                      </a:srgbClr>
                    </a:solidFill>
                  </a:tcPr>
                </a:tc>
                <a:tc>
                  <a:txBody>
                    <a:bodyPr/>
                    <a:lstStyle/>
                    <a:p>
                      <a:endParaRPr lang="fr-FR"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F4E79">
                        <a:alpha val="30196"/>
                      </a:srgbClr>
                    </a:solidFill>
                  </a:tcPr>
                </a:tc>
                <a:tc>
                  <a:txBody>
                    <a:bodyPr/>
                    <a:lstStyle/>
                    <a:p>
                      <a:endParaRPr lang="fr-FR"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F4E79">
                        <a:alpha val="40000"/>
                      </a:srgbClr>
                    </a:solidFill>
                  </a:tcPr>
                </a:tc>
                <a:tc>
                  <a:txBody>
                    <a:bodyPr/>
                    <a:lstStyle/>
                    <a:p>
                      <a:endParaRPr lang="fr-FR"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F4E79">
                        <a:alpha val="50196"/>
                      </a:srgbClr>
                    </a:solidFill>
                  </a:tcPr>
                </a:tc>
                <a:tc>
                  <a:txBody>
                    <a:bodyPr/>
                    <a:lstStyle/>
                    <a:p>
                      <a:endParaRPr lang="fr-FR"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F4E79">
                        <a:alpha val="60000"/>
                      </a:srgbClr>
                    </a:solidFill>
                  </a:tcPr>
                </a:tc>
                <a:tc>
                  <a:txBody>
                    <a:bodyPr/>
                    <a:lstStyle/>
                    <a:p>
                      <a:endParaRPr lang="fr-FR"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F4E79">
                        <a:alpha val="69804"/>
                      </a:srgbClr>
                    </a:solidFill>
                  </a:tcPr>
                </a:tc>
                <a:tc>
                  <a:txBody>
                    <a:bodyPr/>
                    <a:lstStyle/>
                    <a:p>
                      <a:endParaRPr lang="fr-FR"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F4E79">
                        <a:alpha val="80000"/>
                      </a:srgbClr>
                    </a:solidFill>
                  </a:tcPr>
                </a:tc>
                <a:tc>
                  <a:txBody>
                    <a:bodyPr/>
                    <a:lstStyle/>
                    <a:p>
                      <a:endParaRPr lang="fr-FR"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F4E79">
                        <a:alpha val="89804"/>
                      </a:srgbClr>
                    </a:solidFill>
                  </a:tcPr>
                </a:tc>
                <a:tc>
                  <a:txBody>
                    <a:bodyPr/>
                    <a:lstStyle/>
                    <a:p>
                      <a:endParaRPr lang="fr-FR"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50000"/>
                      </a:schemeClr>
                    </a:solidFill>
                  </a:tcPr>
                </a:tc>
                <a:tc>
                  <a:txBody>
                    <a:bodyPr/>
                    <a:lstStyle/>
                    <a:p>
                      <a:endParaRPr lang="fr-FR"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50000"/>
                      </a:schemeClr>
                    </a:solidFill>
                  </a:tcPr>
                </a:tc>
                <a:extLst>
                  <a:ext uri="{0D108BD9-81ED-4DB2-BD59-A6C34878D82A}">
                    <a16:rowId xmlns:a16="http://schemas.microsoft.com/office/drawing/2014/main" val="3196066740"/>
                  </a:ext>
                </a:extLst>
              </a:tr>
            </a:tbl>
          </a:graphicData>
        </a:graphic>
      </p:graphicFrame>
    </p:spTree>
    <p:extLst>
      <p:ext uri="{BB962C8B-B14F-4D97-AF65-F5344CB8AC3E}">
        <p14:creationId xmlns:p14="http://schemas.microsoft.com/office/powerpoint/2010/main" val="37028887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D110F7E-9B43-4D11-AE1F-5829B53179CA}" type="datetimeFigureOut">
              <a:rPr lang="fr-FR" smtClean="0"/>
              <a:t>28/05/2025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C7A4031-E599-4691-9C24-678D868E4292}" type="slidenum">
              <a:rPr lang="fr-FR" smtClean="0"/>
              <a:t>‹N°›</a:t>
            </a:fld>
            <a:endParaRPr lang="fr-FR"/>
          </a:p>
        </p:txBody>
      </p:sp>
      <p:pic>
        <p:nvPicPr>
          <p:cNvPr id="5" name="object 4">
            <a:extLst>
              <a:ext uri="{FF2B5EF4-FFF2-40B4-BE49-F238E27FC236}">
                <a16:creationId xmlns:a16="http://schemas.microsoft.com/office/drawing/2014/main" id="{AD6A6F58-6FBF-5050-298E-39099DCE2258}"/>
              </a:ext>
            </a:extLst>
          </p:cNvPr>
          <p:cNvPicPr/>
          <p:nvPr userDrawn="1"/>
        </p:nvPicPr>
        <p:blipFill>
          <a:blip r:embed="rId2" cstate="print"/>
          <a:stretch>
            <a:fillRect/>
          </a:stretch>
        </p:blipFill>
        <p:spPr>
          <a:xfrm>
            <a:off x="0" y="0"/>
            <a:ext cx="12192000" cy="6858000"/>
          </a:xfrm>
          <a:prstGeom prst="rect">
            <a:avLst/>
          </a:prstGeom>
        </p:spPr>
      </p:pic>
      <p:grpSp>
        <p:nvGrpSpPr>
          <p:cNvPr id="6" name="Groupe 5">
            <a:extLst>
              <a:ext uri="{FF2B5EF4-FFF2-40B4-BE49-F238E27FC236}">
                <a16:creationId xmlns:a16="http://schemas.microsoft.com/office/drawing/2014/main" id="{1CA4F73C-CEA9-61F9-4FDF-F584CABC9814}"/>
              </a:ext>
            </a:extLst>
          </p:cNvPr>
          <p:cNvGrpSpPr/>
          <p:nvPr userDrawn="1"/>
        </p:nvGrpSpPr>
        <p:grpSpPr>
          <a:xfrm>
            <a:off x="4713617" y="1617547"/>
            <a:ext cx="2822956" cy="2344877"/>
            <a:chOff x="4683137" y="1617547"/>
            <a:chExt cx="2822956" cy="2344877"/>
          </a:xfrm>
        </p:grpSpPr>
        <p:sp>
          <p:nvSpPr>
            <p:cNvPr id="7" name="object 5">
              <a:extLst>
                <a:ext uri="{FF2B5EF4-FFF2-40B4-BE49-F238E27FC236}">
                  <a16:creationId xmlns:a16="http://schemas.microsoft.com/office/drawing/2014/main" id="{4EBD2F00-E1DF-55EA-8DEE-737B0C8710FF}"/>
                </a:ext>
              </a:extLst>
            </p:cNvPr>
            <p:cNvSpPr/>
            <p:nvPr/>
          </p:nvSpPr>
          <p:spPr>
            <a:xfrm>
              <a:off x="4683137" y="1617547"/>
              <a:ext cx="1885314" cy="1122680"/>
            </a:xfrm>
            <a:custGeom>
              <a:avLst/>
              <a:gdLst/>
              <a:ahLst/>
              <a:cxnLst/>
              <a:rect l="l" t="t" r="r" b="b"/>
              <a:pathLst>
                <a:path w="1885315" h="1122680">
                  <a:moveTo>
                    <a:pt x="726909" y="26365"/>
                  </a:moveTo>
                  <a:lnTo>
                    <a:pt x="710565" y="28384"/>
                  </a:lnTo>
                  <a:lnTo>
                    <a:pt x="690638" y="27114"/>
                  </a:lnTo>
                  <a:lnTo>
                    <a:pt x="671271" y="24726"/>
                  </a:lnTo>
                  <a:lnTo>
                    <a:pt x="656577" y="23444"/>
                  </a:lnTo>
                  <a:lnTo>
                    <a:pt x="640626" y="24269"/>
                  </a:lnTo>
                  <a:lnTo>
                    <a:pt x="621398" y="25654"/>
                  </a:lnTo>
                  <a:lnTo>
                    <a:pt x="602157" y="25920"/>
                  </a:lnTo>
                  <a:lnTo>
                    <a:pt x="586232" y="23444"/>
                  </a:lnTo>
                  <a:lnTo>
                    <a:pt x="567575" y="72656"/>
                  </a:lnTo>
                  <a:lnTo>
                    <a:pt x="549846" y="121132"/>
                  </a:lnTo>
                  <a:lnTo>
                    <a:pt x="499605" y="262445"/>
                  </a:lnTo>
                  <a:lnTo>
                    <a:pt x="483006" y="308216"/>
                  </a:lnTo>
                  <a:lnTo>
                    <a:pt x="466064" y="353326"/>
                  </a:lnTo>
                  <a:lnTo>
                    <a:pt x="448525" y="397814"/>
                  </a:lnTo>
                  <a:lnTo>
                    <a:pt x="430136" y="441680"/>
                  </a:lnTo>
                  <a:lnTo>
                    <a:pt x="410654" y="484924"/>
                  </a:lnTo>
                  <a:lnTo>
                    <a:pt x="389839" y="527583"/>
                  </a:lnTo>
                  <a:lnTo>
                    <a:pt x="366750" y="476999"/>
                  </a:lnTo>
                  <a:lnTo>
                    <a:pt x="345262" y="428840"/>
                  </a:lnTo>
                  <a:lnTo>
                    <a:pt x="325081" y="382600"/>
                  </a:lnTo>
                  <a:lnTo>
                    <a:pt x="305930" y="337794"/>
                  </a:lnTo>
                  <a:lnTo>
                    <a:pt x="269494" y="250558"/>
                  </a:lnTo>
                  <a:lnTo>
                    <a:pt x="215214" y="118287"/>
                  </a:lnTo>
                  <a:lnTo>
                    <a:pt x="175869" y="23444"/>
                  </a:lnTo>
                  <a:lnTo>
                    <a:pt x="158280" y="25920"/>
                  </a:lnTo>
                  <a:lnTo>
                    <a:pt x="140690" y="25654"/>
                  </a:lnTo>
                  <a:lnTo>
                    <a:pt x="123101" y="24269"/>
                  </a:lnTo>
                  <a:lnTo>
                    <a:pt x="105524" y="23444"/>
                  </a:lnTo>
                  <a:lnTo>
                    <a:pt x="82435" y="24269"/>
                  </a:lnTo>
                  <a:lnTo>
                    <a:pt x="52755" y="25654"/>
                  </a:lnTo>
                  <a:lnTo>
                    <a:pt x="23075" y="25920"/>
                  </a:lnTo>
                  <a:lnTo>
                    <a:pt x="0" y="23444"/>
                  </a:lnTo>
                  <a:lnTo>
                    <a:pt x="13601" y="49428"/>
                  </a:lnTo>
                  <a:lnTo>
                    <a:pt x="76530" y="171831"/>
                  </a:lnTo>
                  <a:lnTo>
                    <a:pt x="157911" y="332320"/>
                  </a:lnTo>
                  <a:lnTo>
                    <a:pt x="238887" y="494004"/>
                  </a:lnTo>
                  <a:lnTo>
                    <a:pt x="283324" y="584276"/>
                  </a:lnTo>
                  <a:lnTo>
                    <a:pt x="300583" y="620064"/>
                  </a:lnTo>
                  <a:lnTo>
                    <a:pt x="313791" y="705840"/>
                  </a:lnTo>
                  <a:lnTo>
                    <a:pt x="315036" y="879322"/>
                  </a:lnTo>
                  <a:lnTo>
                    <a:pt x="315023" y="934491"/>
                  </a:lnTo>
                  <a:lnTo>
                    <a:pt x="314490" y="987132"/>
                  </a:lnTo>
                  <a:lnTo>
                    <a:pt x="313232" y="1036510"/>
                  </a:lnTo>
                  <a:lnTo>
                    <a:pt x="311048" y="1081913"/>
                  </a:lnTo>
                  <a:lnTo>
                    <a:pt x="307771" y="1122603"/>
                  </a:lnTo>
                  <a:lnTo>
                    <a:pt x="337350" y="1119720"/>
                  </a:lnTo>
                  <a:lnTo>
                    <a:pt x="383971" y="1119314"/>
                  </a:lnTo>
                  <a:lnTo>
                    <a:pt x="430606" y="1120546"/>
                  </a:lnTo>
                  <a:lnTo>
                    <a:pt x="460197" y="1122603"/>
                  </a:lnTo>
                  <a:lnTo>
                    <a:pt x="458660" y="1091222"/>
                  </a:lnTo>
                  <a:lnTo>
                    <a:pt x="457276" y="1052334"/>
                  </a:lnTo>
                  <a:lnTo>
                    <a:pt x="456044" y="1007300"/>
                  </a:lnTo>
                  <a:lnTo>
                    <a:pt x="454012" y="904240"/>
                  </a:lnTo>
                  <a:lnTo>
                    <a:pt x="452551" y="792937"/>
                  </a:lnTo>
                  <a:lnTo>
                    <a:pt x="451675" y="684276"/>
                  </a:lnTo>
                  <a:lnTo>
                    <a:pt x="451396" y="589140"/>
                  </a:lnTo>
                  <a:lnTo>
                    <a:pt x="465378" y="555739"/>
                  </a:lnTo>
                  <a:lnTo>
                    <a:pt x="494855" y="488442"/>
                  </a:lnTo>
                  <a:lnTo>
                    <a:pt x="511098" y="453009"/>
                  </a:lnTo>
                  <a:lnTo>
                    <a:pt x="528840" y="415391"/>
                  </a:lnTo>
                  <a:lnTo>
                    <a:pt x="548474" y="374815"/>
                  </a:lnTo>
                  <a:lnTo>
                    <a:pt x="570369" y="330504"/>
                  </a:lnTo>
                  <a:lnTo>
                    <a:pt x="594906" y="281698"/>
                  </a:lnTo>
                  <a:lnTo>
                    <a:pt x="622439" y="227660"/>
                  </a:lnTo>
                  <a:lnTo>
                    <a:pt x="653376" y="167589"/>
                  </a:lnTo>
                  <a:lnTo>
                    <a:pt x="726909" y="26365"/>
                  </a:lnTo>
                  <a:close/>
                </a:path>
                <a:path w="1885315" h="1122680">
                  <a:moveTo>
                    <a:pt x="1884705" y="627253"/>
                  </a:moveTo>
                  <a:lnTo>
                    <a:pt x="1882952" y="580517"/>
                  </a:lnTo>
                  <a:lnTo>
                    <a:pt x="1877809" y="534695"/>
                  </a:lnTo>
                  <a:lnTo>
                    <a:pt x="1869389" y="489915"/>
                  </a:lnTo>
                  <a:lnTo>
                    <a:pt x="1857806" y="446303"/>
                  </a:lnTo>
                  <a:lnTo>
                    <a:pt x="1843189" y="403974"/>
                  </a:lnTo>
                  <a:lnTo>
                    <a:pt x="1825663" y="363067"/>
                  </a:lnTo>
                  <a:lnTo>
                    <a:pt x="1805343" y="323684"/>
                  </a:lnTo>
                  <a:lnTo>
                    <a:pt x="1782343" y="285953"/>
                  </a:lnTo>
                  <a:lnTo>
                    <a:pt x="1756803" y="250012"/>
                  </a:lnTo>
                  <a:lnTo>
                    <a:pt x="1728851" y="215963"/>
                  </a:lnTo>
                  <a:lnTo>
                    <a:pt x="1698586" y="183934"/>
                  </a:lnTo>
                  <a:lnTo>
                    <a:pt x="1666138" y="154051"/>
                  </a:lnTo>
                  <a:lnTo>
                    <a:pt x="1631632" y="126428"/>
                  </a:lnTo>
                  <a:lnTo>
                    <a:pt x="1595196" y="101193"/>
                  </a:lnTo>
                  <a:lnTo>
                    <a:pt x="1556943" y="78486"/>
                  </a:lnTo>
                  <a:lnTo>
                    <a:pt x="1517002" y="58394"/>
                  </a:lnTo>
                  <a:lnTo>
                    <a:pt x="1475486" y="41059"/>
                  </a:lnTo>
                  <a:lnTo>
                    <a:pt x="1432521" y="26606"/>
                  </a:lnTo>
                  <a:lnTo>
                    <a:pt x="1388237" y="15151"/>
                  </a:lnTo>
                  <a:lnTo>
                    <a:pt x="1342745" y="6819"/>
                  </a:lnTo>
                  <a:lnTo>
                    <a:pt x="1296187" y="1727"/>
                  </a:lnTo>
                  <a:lnTo>
                    <a:pt x="1248664" y="0"/>
                  </a:lnTo>
                  <a:lnTo>
                    <a:pt x="1201508" y="1727"/>
                  </a:lnTo>
                  <a:lnTo>
                    <a:pt x="1155293" y="6819"/>
                  </a:lnTo>
                  <a:lnTo>
                    <a:pt x="1110119" y="15151"/>
                  </a:lnTo>
                  <a:lnTo>
                    <a:pt x="1066114" y="26606"/>
                  </a:lnTo>
                  <a:lnTo>
                    <a:pt x="1023404" y="41059"/>
                  </a:lnTo>
                  <a:lnTo>
                    <a:pt x="982116" y="58394"/>
                  </a:lnTo>
                  <a:lnTo>
                    <a:pt x="942378" y="78486"/>
                  </a:lnTo>
                  <a:lnTo>
                    <a:pt x="904290" y="101193"/>
                  </a:lnTo>
                  <a:lnTo>
                    <a:pt x="868006" y="126428"/>
                  </a:lnTo>
                  <a:lnTo>
                    <a:pt x="833628" y="154051"/>
                  </a:lnTo>
                  <a:lnTo>
                    <a:pt x="801293" y="183934"/>
                  </a:lnTo>
                  <a:lnTo>
                    <a:pt x="771118" y="215963"/>
                  </a:lnTo>
                  <a:lnTo>
                    <a:pt x="743229" y="250012"/>
                  </a:lnTo>
                  <a:lnTo>
                    <a:pt x="717753" y="285953"/>
                  </a:lnTo>
                  <a:lnTo>
                    <a:pt x="694804" y="323684"/>
                  </a:lnTo>
                  <a:lnTo>
                    <a:pt x="674522" y="363067"/>
                  </a:lnTo>
                  <a:lnTo>
                    <a:pt x="657009" y="403974"/>
                  </a:lnTo>
                  <a:lnTo>
                    <a:pt x="642416" y="446303"/>
                  </a:lnTo>
                  <a:lnTo>
                    <a:pt x="630834" y="489915"/>
                  </a:lnTo>
                  <a:lnTo>
                    <a:pt x="622427" y="534695"/>
                  </a:lnTo>
                  <a:lnTo>
                    <a:pt x="617283" y="580517"/>
                  </a:lnTo>
                  <a:lnTo>
                    <a:pt x="615543" y="627253"/>
                  </a:lnTo>
                  <a:lnTo>
                    <a:pt x="617474" y="677303"/>
                  </a:lnTo>
                  <a:lnTo>
                    <a:pt x="623176" y="726236"/>
                  </a:lnTo>
                  <a:lnTo>
                    <a:pt x="632523" y="773899"/>
                  </a:lnTo>
                  <a:lnTo>
                    <a:pt x="645388" y="820166"/>
                  </a:lnTo>
                  <a:lnTo>
                    <a:pt x="661631" y="864882"/>
                  </a:lnTo>
                  <a:lnTo>
                    <a:pt x="681113" y="907910"/>
                  </a:lnTo>
                  <a:lnTo>
                    <a:pt x="703719" y="949109"/>
                  </a:lnTo>
                  <a:lnTo>
                    <a:pt x="729310" y="988326"/>
                  </a:lnTo>
                  <a:lnTo>
                    <a:pt x="757732" y="1025436"/>
                  </a:lnTo>
                  <a:lnTo>
                    <a:pt x="788885" y="1060272"/>
                  </a:lnTo>
                  <a:lnTo>
                    <a:pt x="822629" y="1092720"/>
                  </a:lnTo>
                  <a:lnTo>
                    <a:pt x="858824" y="1122616"/>
                  </a:lnTo>
                  <a:lnTo>
                    <a:pt x="1031760" y="1122616"/>
                  </a:lnTo>
                  <a:lnTo>
                    <a:pt x="991120" y="1097927"/>
                  </a:lnTo>
                  <a:lnTo>
                    <a:pt x="952893" y="1069441"/>
                  </a:lnTo>
                  <a:lnTo>
                    <a:pt x="917295" y="1037386"/>
                  </a:lnTo>
                  <a:lnTo>
                    <a:pt x="884542" y="1002004"/>
                  </a:lnTo>
                  <a:lnTo>
                    <a:pt x="854837" y="963536"/>
                  </a:lnTo>
                  <a:lnTo>
                    <a:pt x="828408" y="922197"/>
                  </a:lnTo>
                  <a:lnTo>
                    <a:pt x="805446" y="878243"/>
                  </a:lnTo>
                  <a:lnTo>
                    <a:pt x="786180" y="831900"/>
                  </a:lnTo>
                  <a:lnTo>
                    <a:pt x="770826" y="783386"/>
                  </a:lnTo>
                  <a:lnTo>
                    <a:pt x="759599" y="732955"/>
                  </a:lnTo>
                  <a:lnTo>
                    <a:pt x="752703" y="680834"/>
                  </a:lnTo>
                  <a:lnTo>
                    <a:pt x="750366" y="627253"/>
                  </a:lnTo>
                  <a:lnTo>
                    <a:pt x="752398" y="577024"/>
                  </a:lnTo>
                  <a:lnTo>
                    <a:pt x="758380" y="528078"/>
                  </a:lnTo>
                  <a:lnTo>
                    <a:pt x="768134" y="480593"/>
                  </a:lnTo>
                  <a:lnTo>
                    <a:pt x="781494" y="434784"/>
                  </a:lnTo>
                  <a:lnTo>
                    <a:pt x="798283" y="390817"/>
                  </a:lnTo>
                  <a:lnTo>
                    <a:pt x="818311" y="348907"/>
                  </a:lnTo>
                  <a:lnTo>
                    <a:pt x="841425" y="309245"/>
                  </a:lnTo>
                  <a:lnTo>
                    <a:pt x="867448" y="272021"/>
                  </a:lnTo>
                  <a:lnTo>
                    <a:pt x="896188" y="237426"/>
                  </a:lnTo>
                  <a:lnTo>
                    <a:pt x="927468" y="205651"/>
                  </a:lnTo>
                  <a:lnTo>
                    <a:pt x="961136" y="176885"/>
                  </a:lnTo>
                  <a:lnTo>
                    <a:pt x="997013" y="151333"/>
                  </a:lnTo>
                  <a:lnTo>
                    <a:pt x="1034897" y="129184"/>
                  </a:lnTo>
                  <a:lnTo>
                    <a:pt x="1074648" y="110629"/>
                  </a:lnTo>
                  <a:lnTo>
                    <a:pt x="1116076" y="95872"/>
                  </a:lnTo>
                  <a:lnTo>
                    <a:pt x="1159002" y="85077"/>
                  </a:lnTo>
                  <a:lnTo>
                    <a:pt x="1203248" y="78460"/>
                  </a:lnTo>
                  <a:lnTo>
                    <a:pt x="1248664" y="76212"/>
                  </a:lnTo>
                  <a:lnTo>
                    <a:pt x="1294091" y="78460"/>
                  </a:lnTo>
                  <a:lnTo>
                    <a:pt x="1338414" y="85077"/>
                  </a:lnTo>
                  <a:lnTo>
                    <a:pt x="1381455" y="95872"/>
                  </a:lnTo>
                  <a:lnTo>
                    <a:pt x="1423035" y="110629"/>
                  </a:lnTo>
                  <a:lnTo>
                    <a:pt x="1462963" y="129184"/>
                  </a:lnTo>
                  <a:lnTo>
                    <a:pt x="1501063" y="151333"/>
                  </a:lnTo>
                  <a:lnTo>
                    <a:pt x="1537157" y="176885"/>
                  </a:lnTo>
                  <a:lnTo>
                    <a:pt x="1571053" y="205651"/>
                  </a:lnTo>
                  <a:lnTo>
                    <a:pt x="1602587" y="237426"/>
                  </a:lnTo>
                  <a:lnTo>
                    <a:pt x="1631569" y="272021"/>
                  </a:lnTo>
                  <a:lnTo>
                    <a:pt x="1657819" y="309245"/>
                  </a:lnTo>
                  <a:lnTo>
                    <a:pt x="1681162" y="348907"/>
                  </a:lnTo>
                  <a:lnTo>
                    <a:pt x="1701406" y="390817"/>
                  </a:lnTo>
                  <a:lnTo>
                    <a:pt x="1718373" y="434784"/>
                  </a:lnTo>
                  <a:lnTo>
                    <a:pt x="1731886" y="480593"/>
                  </a:lnTo>
                  <a:lnTo>
                    <a:pt x="1741754" y="528078"/>
                  </a:lnTo>
                  <a:lnTo>
                    <a:pt x="1747812" y="577024"/>
                  </a:lnTo>
                  <a:lnTo>
                    <a:pt x="1749882" y="627253"/>
                  </a:lnTo>
                  <a:lnTo>
                    <a:pt x="1747532" y="680834"/>
                  </a:lnTo>
                  <a:lnTo>
                    <a:pt x="1740636" y="732955"/>
                  </a:lnTo>
                  <a:lnTo>
                    <a:pt x="1729409" y="783386"/>
                  </a:lnTo>
                  <a:lnTo>
                    <a:pt x="1714055" y="831900"/>
                  </a:lnTo>
                  <a:lnTo>
                    <a:pt x="1694789" y="878243"/>
                  </a:lnTo>
                  <a:lnTo>
                    <a:pt x="1671840" y="922197"/>
                  </a:lnTo>
                  <a:lnTo>
                    <a:pt x="1645399" y="963536"/>
                  </a:lnTo>
                  <a:lnTo>
                    <a:pt x="1615694" y="1002004"/>
                  </a:lnTo>
                  <a:lnTo>
                    <a:pt x="1582940" y="1037386"/>
                  </a:lnTo>
                  <a:lnTo>
                    <a:pt x="1547342" y="1069441"/>
                  </a:lnTo>
                  <a:lnTo>
                    <a:pt x="1509115" y="1097927"/>
                  </a:lnTo>
                  <a:lnTo>
                    <a:pt x="1468488" y="1122616"/>
                  </a:lnTo>
                  <a:lnTo>
                    <a:pt x="1641424" y="1122616"/>
                  </a:lnTo>
                  <a:lnTo>
                    <a:pt x="1676996" y="1092720"/>
                  </a:lnTo>
                  <a:lnTo>
                    <a:pt x="1710321" y="1060272"/>
                  </a:lnTo>
                  <a:lnTo>
                    <a:pt x="1741258" y="1025436"/>
                  </a:lnTo>
                  <a:lnTo>
                    <a:pt x="1769630" y="988326"/>
                  </a:lnTo>
                  <a:lnTo>
                    <a:pt x="1795272" y="949109"/>
                  </a:lnTo>
                  <a:lnTo>
                    <a:pt x="1818017" y="907910"/>
                  </a:lnTo>
                  <a:lnTo>
                    <a:pt x="1837715" y="864882"/>
                  </a:lnTo>
                  <a:lnTo>
                    <a:pt x="1854200" y="820166"/>
                  </a:lnTo>
                  <a:lnTo>
                    <a:pt x="1867293" y="773899"/>
                  </a:lnTo>
                  <a:lnTo>
                    <a:pt x="1876856" y="726236"/>
                  </a:lnTo>
                  <a:lnTo>
                    <a:pt x="1882711" y="677303"/>
                  </a:lnTo>
                  <a:lnTo>
                    <a:pt x="1884705" y="627253"/>
                  </a:lnTo>
                  <a:close/>
                </a:path>
              </a:pathLst>
            </a:custGeom>
            <a:solidFill>
              <a:srgbClr val="3E3E3E"/>
            </a:solidFill>
          </p:spPr>
          <p:txBody>
            <a:bodyPr wrap="square" lIns="0" tIns="0" rIns="0" bIns="0" rtlCol="0"/>
            <a:lstStyle/>
            <a:p>
              <a:endParaRPr/>
            </a:p>
          </p:txBody>
        </p:sp>
        <p:pic>
          <p:nvPicPr>
            <p:cNvPr id="8" name="object 6">
              <a:extLst>
                <a:ext uri="{FF2B5EF4-FFF2-40B4-BE49-F238E27FC236}">
                  <a16:creationId xmlns:a16="http://schemas.microsoft.com/office/drawing/2014/main" id="{087C9C40-4947-AAA1-BEC3-72D299580B07}"/>
                </a:ext>
              </a:extLst>
            </p:cNvPr>
            <p:cNvPicPr/>
            <p:nvPr/>
          </p:nvPicPr>
          <p:blipFill>
            <a:blip r:embed="rId3" cstate="print"/>
            <a:stretch>
              <a:fillRect/>
            </a:stretch>
          </p:blipFill>
          <p:spPr>
            <a:xfrm>
              <a:off x="6658724" y="2784119"/>
              <a:ext cx="131902" cy="131902"/>
            </a:xfrm>
            <a:prstGeom prst="rect">
              <a:avLst/>
            </a:prstGeom>
          </p:spPr>
        </p:pic>
        <p:sp>
          <p:nvSpPr>
            <p:cNvPr id="9" name="object 7">
              <a:extLst>
                <a:ext uri="{FF2B5EF4-FFF2-40B4-BE49-F238E27FC236}">
                  <a16:creationId xmlns:a16="http://schemas.microsoft.com/office/drawing/2014/main" id="{8A109AEE-1F0A-D6AA-73B2-C5B68006D4FE}"/>
                </a:ext>
              </a:extLst>
            </p:cNvPr>
            <p:cNvSpPr/>
            <p:nvPr/>
          </p:nvSpPr>
          <p:spPr>
            <a:xfrm>
              <a:off x="6670433" y="1640992"/>
              <a:ext cx="835660" cy="1099185"/>
            </a:xfrm>
            <a:custGeom>
              <a:avLst/>
              <a:gdLst/>
              <a:ahLst/>
              <a:cxnLst/>
              <a:rect l="l" t="t" r="r" b="b"/>
              <a:pathLst>
                <a:path w="835659" h="1099185">
                  <a:moveTo>
                    <a:pt x="835367" y="0"/>
                  </a:moveTo>
                  <a:lnTo>
                    <a:pt x="694677" y="0"/>
                  </a:lnTo>
                  <a:lnTo>
                    <a:pt x="702371" y="129693"/>
                  </a:lnTo>
                  <a:lnTo>
                    <a:pt x="708280" y="244825"/>
                  </a:lnTo>
                  <a:lnTo>
                    <a:pt x="712266" y="351713"/>
                  </a:lnTo>
                  <a:lnTo>
                    <a:pt x="715556" y="504496"/>
                  </a:lnTo>
                  <a:lnTo>
                    <a:pt x="721055" y="835367"/>
                  </a:lnTo>
                  <a:lnTo>
                    <a:pt x="422071" y="442582"/>
                  </a:lnTo>
                  <a:lnTo>
                    <a:pt x="357539" y="359828"/>
                  </a:lnTo>
                  <a:lnTo>
                    <a:pt x="301528" y="286142"/>
                  </a:lnTo>
                  <a:lnTo>
                    <a:pt x="222987" y="180029"/>
                  </a:lnTo>
                  <a:lnTo>
                    <a:pt x="90868" y="0"/>
                  </a:lnTo>
                  <a:lnTo>
                    <a:pt x="0" y="0"/>
                  </a:lnTo>
                  <a:lnTo>
                    <a:pt x="6965" y="165234"/>
                  </a:lnTo>
                  <a:lnTo>
                    <a:pt x="13608" y="342519"/>
                  </a:lnTo>
                  <a:lnTo>
                    <a:pt x="20523" y="556907"/>
                  </a:lnTo>
                  <a:lnTo>
                    <a:pt x="25244" y="736844"/>
                  </a:lnTo>
                  <a:lnTo>
                    <a:pt x="25292" y="853308"/>
                  </a:lnTo>
                  <a:lnTo>
                    <a:pt x="19290" y="957134"/>
                  </a:lnTo>
                  <a:lnTo>
                    <a:pt x="5867" y="1099159"/>
                  </a:lnTo>
                  <a:lnTo>
                    <a:pt x="123126" y="1099159"/>
                  </a:lnTo>
                  <a:lnTo>
                    <a:pt x="114462" y="792489"/>
                  </a:lnTo>
                  <a:lnTo>
                    <a:pt x="111391" y="665353"/>
                  </a:lnTo>
                  <a:lnTo>
                    <a:pt x="102577" y="269659"/>
                  </a:lnTo>
                  <a:lnTo>
                    <a:pt x="127127" y="302999"/>
                  </a:lnTo>
                  <a:lnTo>
                    <a:pt x="191250" y="389099"/>
                  </a:lnTo>
                  <a:lnTo>
                    <a:pt x="280655" y="507074"/>
                  </a:lnTo>
                  <a:lnTo>
                    <a:pt x="381050" y="636041"/>
                  </a:lnTo>
                  <a:lnTo>
                    <a:pt x="462391" y="738903"/>
                  </a:lnTo>
                  <a:lnTo>
                    <a:pt x="526141" y="821432"/>
                  </a:lnTo>
                  <a:lnTo>
                    <a:pt x="605275" y="927045"/>
                  </a:lnTo>
                  <a:lnTo>
                    <a:pt x="732764" y="1099159"/>
                  </a:lnTo>
                  <a:lnTo>
                    <a:pt x="823633" y="1099159"/>
                  </a:lnTo>
                  <a:lnTo>
                    <a:pt x="822261" y="1058123"/>
                  </a:lnTo>
                  <a:lnTo>
                    <a:pt x="819245" y="944543"/>
                  </a:lnTo>
                  <a:lnTo>
                    <a:pt x="816228" y="772708"/>
                  </a:lnTo>
                  <a:lnTo>
                    <a:pt x="814857" y="556907"/>
                  </a:lnTo>
                  <a:lnTo>
                    <a:pt x="815177" y="375084"/>
                  </a:lnTo>
                  <a:lnTo>
                    <a:pt x="817421" y="256465"/>
                  </a:lnTo>
                  <a:lnTo>
                    <a:pt x="823510" y="148840"/>
                  </a:lnTo>
                  <a:lnTo>
                    <a:pt x="835367" y="0"/>
                  </a:lnTo>
                  <a:close/>
                </a:path>
              </a:pathLst>
            </a:custGeom>
            <a:solidFill>
              <a:srgbClr val="3E3E3E"/>
            </a:solidFill>
          </p:spPr>
          <p:txBody>
            <a:bodyPr wrap="square" lIns="0" tIns="0" rIns="0" bIns="0" rtlCol="0"/>
            <a:lstStyle/>
            <a:p>
              <a:endParaRPr/>
            </a:p>
          </p:txBody>
        </p:sp>
        <p:pic>
          <p:nvPicPr>
            <p:cNvPr id="10" name="object 8">
              <a:extLst>
                <a:ext uri="{FF2B5EF4-FFF2-40B4-BE49-F238E27FC236}">
                  <a16:creationId xmlns:a16="http://schemas.microsoft.com/office/drawing/2014/main" id="{EC5E1036-37BB-FD66-0F3E-191F12155487}"/>
                </a:ext>
              </a:extLst>
            </p:cNvPr>
            <p:cNvPicPr/>
            <p:nvPr/>
          </p:nvPicPr>
          <p:blipFill>
            <a:blip r:embed="rId4" cstate="print"/>
            <a:stretch>
              <a:fillRect/>
            </a:stretch>
          </p:blipFill>
          <p:spPr>
            <a:xfrm>
              <a:off x="5726633" y="3763111"/>
              <a:ext cx="131889" cy="193471"/>
            </a:xfrm>
            <a:prstGeom prst="rect">
              <a:avLst/>
            </a:prstGeom>
          </p:spPr>
        </p:pic>
        <p:pic>
          <p:nvPicPr>
            <p:cNvPr id="11" name="object 9">
              <a:extLst>
                <a:ext uri="{FF2B5EF4-FFF2-40B4-BE49-F238E27FC236}">
                  <a16:creationId xmlns:a16="http://schemas.microsoft.com/office/drawing/2014/main" id="{52B6A7CF-C5FF-C085-B790-EBCE5BEB0604}"/>
                </a:ext>
              </a:extLst>
            </p:cNvPr>
            <p:cNvPicPr/>
            <p:nvPr/>
          </p:nvPicPr>
          <p:blipFill>
            <a:blip r:embed="rId5" cstate="print"/>
            <a:stretch>
              <a:fillRect/>
            </a:stretch>
          </p:blipFill>
          <p:spPr>
            <a:xfrm>
              <a:off x="5972848" y="3763111"/>
              <a:ext cx="161201" cy="193471"/>
            </a:xfrm>
            <a:prstGeom prst="rect">
              <a:avLst/>
            </a:prstGeom>
          </p:spPr>
        </p:pic>
        <p:pic>
          <p:nvPicPr>
            <p:cNvPr id="12" name="object 10">
              <a:extLst>
                <a:ext uri="{FF2B5EF4-FFF2-40B4-BE49-F238E27FC236}">
                  <a16:creationId xmlns:a16="http://schemas.microsoft.com/office/drawing/2014/main" id="{C6357D6B-9D73-E442-75A6-3ACA33D2212A}"/>
                </a:ext>
              </a:extLst>
            </p:cNvPr>
            <p:cNvPicPr/>
            <p:nvPr/>
          </p:nvPicPr>
          <p:blipFill>
            <a:blip r:embed="rId6" cstate="print"/>
            <a:stretch>
              <a:fillRect/>
            </a:stretch>
          </p:blipFill>
          <p:spPr>
            <a:xfrm>
              <a:off x="6271805" y="3763111"/>
              <a:ext cx="146545" cy="193471"/>
            </a:xfrm>
            <a:prstGeom prst="rect">
              <a:avLst/>
            </a:prstGeom>
          </p:spPr>
        </p:pic>
        <p:sp>
          <p:nvSpPr>
            <p:cNvPr id="13" name="object 11">
              <a:extLst>
                <a:ext uri="{FF2B5EF4-FFF2-40B4-BE49-F238E27FC236}">
                  <a16:creationId xmlns:a16="http://schemas.microsoft.com/office/drawing/2014/main" id="{61527261-CABB-F12A-3BEF-FF173131C004}"/>
                </a:ext>
              </a:extLst>
            </p:cNvPr>
            <p:cNvSpPr/>
            <p:nvPr/>
          </p:nvSpPr>
          <p:spPr>
            <a:xfrm>
              <a:off x="6585432" y="3763111"/>
              <a:ext cx="23495" cy="193675"/>
            </a:xfrm>
            <a:custGeom>
              <a:avLst/>
              <a:gdLst/>
              <a:ahLst/>
              <a:cxnLst/>
              <a:rect l="l" t="t" r="r" b="b"/>
              <a:pathLst>
                <a:path w="23495" h="193675">
                  <a:moveTo>
                    <a:pt x="23456" y="0"/>
                  </a:moveTo>
                  <a:lnTo>
                    <a:pt x="0" y="0"/>
                  </a:lnTo>
                  <a:lnTo>
                    <a:pt x="0" y="193471"/>
                  </a:lnTo>
                  <a:lnTo>
                    <a:pt x="23456" y="193471"/>
                  </a:lnTo>
                  <a:lnTo>
                    <a:pt x="23456" y="0"/>
                  </a:lnTo>
                  <a:close/>
                </a:path>
              </a:pathLst>
            </a:custGeom>
            <a:solidFill>
              <a:srgbClr val="3E3E3E"/>
            </a:solidFill>
          </p:spPr>
          <p:txBody>
            <a:bodyPr wrap="square" lIns="0" tIns="0" rIns="0" bIns="0" rtlCol="0"/>
            <a:lstStyle/>
            <a:p>
              <a:endParaRPr/>
            </a:p>
          </p:txBody>
        </p:sp>
        <p:pic>
          <p:nvPicPr>
            <p:cNvPr id="14" name="object 12">
              <a:extLst>
                <a:ext uri="{FF2B5EF4-FFF2-40B4-BE49-F238E27FC236}">
                  <a16:creationId xmlns:a16="http://schemas.microsoft.com/office/drawing/2014/main" id="{BEECF075-34BD-2350-AE06-E6CEE9A76B55}"/>
                </a:ext>
              </a:extLst>
            </p:cNvPr>
            <p:cNvPicPr/>
            <p:nvPr/>
          </p:nvPicPr>
          <p:blipFill>
            <a:blip r:embed="rId7" cstate="print"/>
            <a:stretch>
              <a:fillRect/>
            </a:stretch>
          </p:blipFill>
          <p:spPr>
            <a:xfrm>
              <a:off x="6770103" y="3760177"/>
              <a:ext cx="143624" cy="202247"/>
            </a:xfrm>
            <a:prstGeom prst="rect">
              <a:avLst/>
            </a:prstGeom>
          </p:spPr>
        </p:pic>
        <p:sp>
          <p:nvSpPr>
            <p:cNvPr id="15" name="object 13">
              <a:extLst>
                <a:ext uri="{FF2B5EF4-FFF2-40B4-BE49-F238E27FC236}">
                  <a16:creationId xmlns:a16="http://schemas.microsoft.com/office/drawing/2014/main" id="{D854517E-22D2-EAD3-CC57-354FDCE6CEDE}"/>
                </a:ext>
              </a:extLst>
            </p:cNvPr>
            <p:cNvSpPr/>
            <p:nvPr/>
          </p:nvSpPr>
          <p:spPr>
            <a:xfrm>
              <a:off x="5714898" y="2224277"/>
              <a:ext cx="1228725" cy="1448435"/>
            </a:xfrm>
            <a:custGeom>
              <a:avLst/>
              <a:gdLst/>
              <a:ahLst/>
              <a:cxnLst/>
              <a:rect l="l" t="t" r="r" b="b"/>
              <a:pathLst>
                <a:path w="1228725" h="1448435">
                  <a:moveTo>
                    <a:pt x="158267" y="0"/>
                  </a:moveTo>
                  <a:lnTo>
                    <a:pt x="0" y="0"/>
                  </a:lnTo>
                  <a:lnTo>
                    <a:pt x="3250" y="74973"/>
                  </a:lnTo>
                  <a:lnTo>
                    <a:pt x="10621" y="256843"/>
                  </a:lnTo>
                  <a:lnTo>
                    <a:pt x="18543" y="481029"/>
                  </a:lnTo>
                  <a:lnTo>
                    <a:pt x="23444" y="682955"/>
                  </a:lnTo>
                  <a:lnTo>
                    <a:pt x="24899" y="820724"/>
                  </a:lnTo>
                  <a:lnTo>
                    <a:pt x="24841" y="833907"/>
                  </a:lnTo>
                  <a:lnTo>
                    <a:pt x="24279" y="930872"/>
                  </a:lnTo>
                  <a:lnTo>
                    <a:pt x="24164" y="948585"/>
                  </a:lnTo>
                  <a:lnTo>
                    <a:pt x="20154" y="1132652"/>
                  </a:lnTo>
                  <a:lnTo>
                    <a:pt x="11734" y="1447965"/>
                  </a:lnTo>
                  <a:lnTo>
                    <a:pt x="167068" y="1447965"/>
                  </a:lnTo>
                  <a:lnTo>
                    <a:pt x="163817" y="1404642"/>
                  </a:lnTo>
                  <a:lnTo>
                    <a:pt x="156446" y="1301418"/>
                  </a:lnTo>
                  <a:lnTo>
                    <a:pt x="148525" y="1178408"/>
                  </a:lnTo>
                  <a:lnTo>
                    <a:pt x="143624" y="1075728"/>
                  </a:lnTo>
                  <a:lnTo>
                    <a:pt x="142111" y="1008995"/>
                  </a:lnTo>
                  <a:lnTo>
                    <a:pt x="142439" y="961050"/>
                  </a:lnTo>
                  <a:lnTo>
                    <a:pt x="142550" y="947859"/>
                  </a:lnTo>
                  <a:lnTo>
                    <a:pt x="145687" y="860147"/>
                  </a:lnTo>
                  <a:lnTo>
                    <a:pt x="152394" y="710027"/>
                  </a:lnTo>
                  <a:lnTo>
                    <a:pt x="152425" y="709333"/>
                  </a:lnTo>
                  <a:lnTo>
                    <a:pt x="286131" y="709333"/>
                  </a:lnTo>
                  <a:lnTo>
                    <a:pt x="240347" y="609676"/>
                  </a:lnTo>
                  <a:lnTo>
                    <a:pt x="155346" y="609676"/>
                  </a:lnTo>
                  <a:lnTo>
                    <a:pt x="153973" y="579678"/>
                  </a:lnTo>
                  <a:lnTo>
                    <a:pt x="150952" y="505990"/>
                  </a:lnTo>
                  <a:lnTo>
                    <a:pt x="147931" y="413065"/>
                  </a:lnTo>
                  <a:lnTo>
                    <a:pt x="146557" y="325361"/>
                  </a:lnTo>
                  <a:lnTo>
                    <a:pt x="146619" y="304838"/>
                  </a:lnTo>
                  <a:lnTo>
                    <a:pt x="146740" y="264220"/>
                  </a:lnTo>
                  <a:lnTo>
                    <a:pt x="147956" y="212692"/>
                  </a:lnTo>
                  <a:lnTo>
                    <a:pt x="148021" y="209948"/>
                  </a:lnTo>
                  <a:lnTo>
                    <a:pt x="151497" y="132042"/>
                  </a:lnTo>
                  <a:lnTo>
                    <a:pt x="158267" y="0"/>
                  </a:lnTo>
                  <a:close/>
                </a:path>
                <a:path w="1228725" h="1448435">
                  <a:moveTo>
                    <a:pt x="286131" y="709333"/>
                  </a:moveTo>
                  <a:lnTo>
                    <a:pt x="152425" y="709333"/>
                  </a:lnTo>
                  <a:lnTo>
                    <a:pt x="168087" y="745651"/>
                  </a:lnTo>
                  <a:lnTo>
                    <a:pt x="207379" y="837203"/>
                  </a:lnTo>
                  <a:lnTo>
                    <a:pt x="258761" y="957882"/>
                  </a:lnTo>
                  <a:lnTo>
                    <a:pt x="310692" y="1081582"/>
                  </a:lnTo>
                  <a:lnTo>
                    <a:pt x="349166" y="1174697"/>
                  </a:lnTo>
                  <a:lnTo>
                    <a:pt x="376645" y="1243899"/>
                  </a:lnTo>
                  <a:lnTo>
                    <a:pt x="406317" y="1323539"/>
                  </a:lnTo>
                  <a:lnTo>
                    <a:pt x="451370" y="1447965"/>
                  </a:lnTo>
                  <a:lnTo>
                    <a:pt x="633107" y="1447965"/>
                  </a:lnTo>
                  <a:lnTo>
                    <a:pt x="627704" y="1438532"/>
                  </a:lnTo>
                  <a:lnTo>
                    <a:pt x="614059" y="1414264"/>
                  </a:lnTo>
                  <a:lnTo>
                    <a:pt x="596015" y="1381201"/>
                  </a:lnTo>
                  <a:lnTo>
                    <a:pt x="577418" y="1345387"/>
                  </a:lnTo>
                  <a:lnTo>
                    <a:pt x="561795" y="1318915"/>
                  </a:lnTo>
                  <a:lnTo>
                    <a:pt x="551397" y="1298489"/>
                  </a:lnTo>
                  <a:lnTo>
                    <a:pt x="541554" y="1273667"/>
                  </a:lnTo>
                  <a:lnTo>
                    <a:pt x="527596" y="1234008"/>
                  </a:lnTo>
                  <a:lnTo>
                    <a:pt x="556907" y="1160729"/>
                  </a:lnTo>
                  <a:lnTo>
                    <a:pt x="1081972" y="1160729"/>
                  </a:lnTo>
                  <a:lnTo>
                    <a:pt x="1072319" y="1141305"/>
                  </a:lnTo>
                  <a:lnTo>
                    <a:pt x="1060929" y="1116761"/>
                  </a:lnTo>
                  <a:lnTo>
                    <a:pt x="474827" y="1116761"/>
                  </a:lnTo>
                  <a:lnTo>
                    <a:pt x="464064" y="1092440"/>
                  </a:lnTo>
                  <a:lnTo>
                    <a:pt x="437087" y="1032117"/>
                  </a:lnTo>
                  <a:lnTo>
                    <a:pt x="401870" y="954757"/>
                  </a:lnTo>
                  <a:lnTo>
                    <a:pt x="366382" y="879322"/>
                  </a:lnTo>
                  <a:lnTo>
                    <a:pt x="339688" y="824002"/>
                  </a:lnTo>
                  <a:lnTo>
                    <a:pt x="317661" y="777474"/>
                  </a:lnTo>
                  <a:lnTo>
                    <a:pt x="288486" y="714459"/>
                  </a:lnTo>
                  <a:lnTo>
                    <a:pt x="286131" y="709333"/>
                  </a:lnTo>
                  <a:close/>
                </a:path>
                <a:path w="1228725" h="1448435">
                  <a:moveTo>
                    <a:pt x="1081972" y="1160729"/>
                  </a:moveTo>
                  <a:lnTo>
                    <a:pt x="932091" y="1160729"/>
                  </a:lnTo>
                  <a:lnTo>
                    <a:pt x="936578" y="1170894"/>
                  </a:lnTo>
                  <a:lnTo>
                    <a:pt x="948210" y="1198095"/>
                  </a:lnTo>
                  <a:lnTo>
                    <a:pt x="964237" y="1237388"/>
                  </a:lnTo>
                  <a:lnTo>
                    <a:pt x="981913" y="1283830"/>
                  </a:lnTo>
                  <a:lnTo>
                    <a:pt x="997620" y="1324328"/>
                  </a:lnTo>
                  <a:lnTo>
                    <a:pt x="1008657" y="1354924"/>
                  </a:lnTo>
                  <a:lnTo>
                    <a:pt x="1020244" y="1391007"/>
                  </a:lnTo>
                  <a:lnTo>
                    <a:pt x="1037602" y="1447965"/>
                  </a:lnTo>
                  <a:lnTo>
                    <a:pt x="1228140" y="1447965"/>
                  </a:lnTo>
                  <a:lnTo>
                    <a:pt x="1204413" y="1402901"/>
                  </a:lnTo>
                  <a:lnTo>
                    <a:pt x="1146059" y="1289691"/>
                  </a:lnTo>
                  <a:lnTo>
                    <a:pt x="1081972" y="1160729"/>
                  </a:lnTo>
                  <a:close/>
                </a:path>
                <a:path w="1228725" h="1448435">
                  <a:moveTo>
                    <a:pt x="826566" y="571576"/>
                  </a:moveTo>
                  <a:lnTo>
                    <a:pt x="721055" y="571576"/>
                  </a:lnTo>
                  <a:lnTo>
                    <a:pt x="711619" y="595664"/>
                  </a:lnTo>
                  <a:lnTo>
                    <a:pt x="687343" y="656574"/>
                  </a:lnTo>
                  <a:lnTo>
                    <a:pt x="654275" y="737271"/>
                  </a:lnTo>
                  <a:lnTo>
                    <a:pt x="618464" y="820724"/>
                  </a:lnTo>
                  <a:lnTo>
                    <a:pt x="591481" y="886350"/>
                  </a:lnTo>
                  <a:lnTo>
                    <a:pt x="567524" y="939063"/>
                  </a:lnTo>
                  <a:lnTo>
                    <a:pt x="533128" y="1006615"/>
                  </a:lnTo>
                  <a:lnTo>
                    <a:pt x="474827" y="1116761"/>
                  </a:lnTo>
                  <a:lnTo>
                    <a:pt x="1060929" y="1116761"/>
                  </a:lnTo>
                  <a:lnTo>
                    <a:pt x="1048683" y="1090371"/>
                  </a:lnTo>
                  <a:lnTo>
                    <a:pt x="589152" y="1090371"/>
                  </a:lnTo>
                  <a:lnTo>
                    <a:pt x="599181" y="1069260"/>
                  </a:lnTo>
                  <a:lnTo>
                    <a:pt x="623223" y="1018200"/>
                  </a:lnTo>
                  <a:lnTo>
                    <a:pt x="652214" y="955600"/>
                  </a:lnTo>
                  <a:lnTo>
                    <a:pt x="677087" y="899871"/>
                  </a:lnTo>
                  <a:lnTo>
                    <a:pt x="693108" y="864140"/>
                  </a:lnTo>
                  <a:lnTo>
                    <a:pt x="706386" y="833907"/>
                  </a:lnTo>
                  <a:lnTo>
                    <a:pt x="724065" y="792682"/>
                  </a:lnTo>
                  <a:lnTo>
                    <a:pt x="753287" y="723976"/>
                  </a:lnTo>
                  <a:lnTo>
                    <a:pt x="886062" y="723976"/>
                  </a:lnTo>
                  <a:lnTo>
                    <a:pt x="880428" y="710027"/>
                  </a:lnTo>
                  <a:lnTo>
                    <a:pt x="826566" y="571576"/>
                  </a:lnTo>
                  <a:close/>
                </a:path>
                <a:path w="1228725" h="1448435">
                  <a:moveTo>
                    <a:pt x="886062" y="723976"/>
                  </a:moveTo>
                  <a:lnTo>
                    <a:pt x="753287" y="723976"/>
                  </a:lnTo>
                  <a:lnTo>
                    <a:pt x="780769" y="793230"/>
                  </a:lnTo>
                  <a:lnTo>
                    <a:pt x="803988" y="851358"/>
                  </a:lnTo>
                  <a:lnTo>
                    <a:pt x="823633" y="899871"/>
                  </a:lnTo>
                  <a:lnTo>
                    <a:pt x="836315" y="930872"/>
                  </a:lnTo>
                  <a:lnTo>
                    <a:pt x="848175" y="961050"/>
                  </a:lnTo>
                  <a:lnTo>
                    <a:pt x="866084" y="1008263"/>
                  </a:lnTo>
                  <a:lnTo>
                    <a:pt x="896912" y="1090371"/>
                  </a:lnTo>
                  <a:lnTo>
                    <a:pt x="1048683" y="1090371"/>
                  </a:lnTo>
                  <a:lnTo>
                    <a:pt x="1002436" y="990714"/>
                  </a:lnTo>
                  <a:lnTo>
                    <a:pt x="951875" y="880302"/>
                  </a:lnTo>
                  <a:lnTo>
                    <a:pt x="916701" y="799838"/>
                  </a:lnTo>
                  <a:lnTo>
                    <a:pt x="886062" y="723976"/>
                  </a:lnTo>
                  <a:close/>
                </a:path>
                <a:path w="1228725" h="1448435">
                  <a:moveTo>
                    <a:pt x="556907" y="0"/>
                  </a:moveTo>
                  <a:lnTo>
                    <a:pt x="416217" y="0"/>
                  </a:lnTo>
                  <a:lnTo>
                    <a:pt x="405453" y="29038"/>
                  </a:lnTo>
                  <a:lnTo>
                    <a:pt x="378477" y="100396"/>
                  </a:lnTo>
                  <a:lnTo>
                    <a:pt x="343259" y="190438"/>
                  </a:lnTo>
                  <a:lnTo>
                    <a:pt x="307771" y="275526"/>
                  </a:lnTo>
                  <a:lnTo>
                    <a:pt x="282294" y="335161"/>
                  </a:lnTo>
                  <a:lnTo>
                    <a:pt x="257924" y="389847"/>
                  </a:lnTo>
                  <a:lnTo>
                    <a:pt x="220371" y="470909"/>
                  </a:lnTo>
                  <a:lnTo>
                    <a:pt x="155346" y="609676"/>
                  </a:lnTo>
                  <a:lnTo>
                    <a:pt x="240347" y="609676"/>
                  </a:lnTo>
                  <a:lnTo>
                    <a:pt x="287607" y="515516"/>
                  </a:lnTo>
                  <a:lnTo>
                    <a:pt x="335555" y="418011"/>
                  </a:lnTo>
                  <a:lnTo>
                    <a:pt x="389826" y="304838"/>
                  </a:lnTo>
                  <a:lnTo>
                    <a:pt x="433663" y="212692"/>
                  </a:lnTo>
                  <a:lnTo>
                    <a:pt x="465680" y="150223"/>
                  </a:lnTo>
                  <a:lnTo>
                    <a:pt x="501540" y="88852"/>
                  </a:lnTo>
                  <a:lnTo>
                    <a:pt x="556907" y="0"/>
                  </a:lnTo>
                  <a:close/>
                </a:path>
              </a:pathLst>
            </a:custGeom>
            <a:solidFill>
              <a:srgbClr val="3E3E3E"/>
            </a:solidFill>
          </p:spPr>
          <p:txBody>
            <a:bodyPr wrap="square" lIns="0" tIns="0" rIns="0" bIns="0" rtlCol="0"/>
            <a:lstStyle/>
            <a:p>
              <a:endParaRPr/>
            </a:p>
          </p:txBody>
        </p:sp>
      </p:grpSp>
      <p:sp>
        <p:nvSpPr>
          <p:cNvPr id="18" name="object 18">
            <a:extLst>
              <a:ext uri="{FF2B5EF4-FFF2-40B4-BE49-F238E27FC236}">
                <a16:creationId xmlns:a16="http://schemas.microsoft.com/office/drawing/2014/main" id="{1CB4A513-6920-6839-6F39-5CD906CB618A}"/>
              </a:ext>
            </a:extLst>
          </p:cNvPr>
          <p:cNvSpPr txBox="1">
            <a:spLocks/>
          </p:cNvSpPr>
          <p:nvPr userDrawn="1"/>
        </p:nvSpPr>
        <p:spPr>
          <a:xfrm>
            <a:off x="4217718" y="4307361"/>
            <a:ext cx="3870325" cy="715260"/>
          </a:xfrm>
          <a:prstGeom prst="rect">
            <a:avLst/>
          </a:prstGeom>
        </p:spPr>
        <p:txBody>
          <a:bodyPr vert="horz" wrap="square" lIns="0" tIns="3175" rIns="0" bIns="0" rtlCol="0">
            <a:spAutoFit/>
          </a:bodyPr>
          <a:lstStyle>
            <a:lvl1pPr>
              <a:defRPr sz="3000" b="0" i="0">
                <a:solidFill>
                  <a:srgbClr val="3E3E3E"/>
                </a:solidFill>
                <a:latin typeface="KyivType Sans2"/>
                <a:ea typeface="+mj-ea"/>
                <a:cs typeface="KyivType Sans2"/>
              </a:defRPr>
            </a:lvl1pPr>
          </a:lstStyle>
          <a:p>
            <a:pPr marL="12700" marR="5080" indent="-12700" algn="ctr">
              <a:lnSpc>
                <a:spcPct val="102899"/>
              </a:lnSpc>
              <a:spcBef>
                <a:spcPts val="25"/>
              </a:spcBef>
            </a:pPr>
            <a:r>
              <a:rPr lang="en-US" sz="2350" dirty="0">
                <a:solidFill>
                  <a:srgbClr val="414042"/>
                </a:solidFill>
                <a:latin typeface="KyivType Sans2" pitchFamily="2" charset="77"/>
              </a:rPr>
              <a:t>The Experience of </a:t>
            </a:r>
          </a:p>
          <a:p>
            <a:pPr marL="12700" marR="5080" indent="-12700" algn="ctr">
              <a:lnSpc>
                <a:spcPct val="102899"/>
              </a:lnSpc>
              <a:spcBef>
                <a:spcPts val="25"/>
              </a:spcBef>
            </a:pPr>
            <a:r>
              <a:rPr lang="en-US" sz="2350" dirty="0">
                <a:solidFill>
                  <a:srgbClr val="414042"/>
                </a:solidFill>
                <a:latin typeface="KyivType Sans2" pitchFamily="2" charset="77"/>
              </a:rPr>
              <a:t>Phyto-Aromatic Skincare</a:t>
            </a:r>
            <a:endParaRPr lang="en-US" sz="2350" dirty="0">
              <a:latin typeface="KyivType Sans2" pitchFamily="2" charset="77"/>
            </a:endParaRPr>
          </a:p>
        </p:txBody>
      </p:sp>
      <p:pic>
        <p:nvPicPr>
          <p:cNvPr id="19" name="object 17">
            <a:extLst>
              <a:ext uri="{FF2B5EF4-FFF2-40B4-BE49-F238E27FC236}">
                <a16:creationId xmlns:a16="http://schemas.microsoft.com/office/drawing/2014/main" id="{9C871D0B-A765-8BE4-6AF4-C65FC49685DF}"/>
              </a:ext>
            </a:extLst>
          </p:cNvPr>
          <p:cNvPicPr/>
          <p:nvPr userDrawn="1"/>
        </p:nvPicPr>
        <p:blipFill>
          <a:blip r:embed="rId8" cstate="print"/>
          <a:stretch>
            <a:fillRect/>
          </a:stretch>
        </p:blipFill>
        <p:spPr>
          <a:xfrm>
            <a:off x="9601200" y="240868"/>
            <a:ext cx="2199156" cy="2197532"/>
          </a:xfrm>
          <a:prstGeom prst="rect">
            <a:avLst/>
          </a:prstGeom>
        </p:spPr>
      </p:pic>
      <p:grpSp>
        <p:nvGrpSpPr>
          <p:cNvPr id="20" name="Groupe 19">
            <a:extLst>
              <a:ext uri="{FF2B5EF4-FFF2-40B4-BE49-F238E27FC236}">
                <a16:creationId xmlns:a16="http://schemas.microsoft.com/office/drawing/2014/main" id="{1B59C065-7B9B-350C-2B69-548437A5A0D6}"/>
              </a:ext>
            </a:extLst>
          </p:cNvPr>
          <p:cNvGrpSpPr/>
          <p:nvPr userDrawn="1"/>
        </p:nvGrpSpPr>
        <p:grpSpPr>
          <a:xfrm>
            <a:off x="5605475" y="5194300"/>
            <a:ext cx="1116203" cy="26034"/>
            <a:chOff x="5605475" y="5194300"/>
            <a:chExt cx="1116203" cy="26034"/>
          </a:xfrm>
        </p:grpSpPr>
        <p:sp>
          <p:nvSpPr>
            <p:cNvPr id="21" name="object 14">
              <a:extLst>
                <a:ext uri="{FF2B5EF4-FFF2-40B4-BE49-F238E27FC236}">
                  <a16:creationId xmlns:a16="http://schemas.microsoft.com/office/drawing/2014/main" id="{EAF5B4CE-6472-BBF0-F0F1-976D7B1256F6}"/>
                </a:ext>
              </a:extLst>
            </p:cNvPr>
            <p:cNvSpPr/>
            <p:nvPr/>
          </p:nvSpPr>
          <p:spPr>
            <a:xfrm>
              <a:off x="5974486" y="5194300"/>
              <a:ext cx="376555" cy="26034"/>
            </a:xfrm>
            <a:custGeom>
              <a:avLst/>
              <a:gdLst/>
              <a:ahLst/>
              <a:cxnLst/>
              <a:rect l="l" t="t" r="r" b="b"/>
              <a:pathLst>
                <a:path w="376554" h="26035">
                  <a:moveTo>
                    <a:pt x="376021" y="0"/>
                  </a:moveTo>
                  <a:lnTo>
                    <a:pt x="0" y="0"/>
                  </a:lnTo>
                  <a:lnTo>
                    <a:pt x="0" y="25552"/>
                  </a:lnTo>
                  <a:lnTo>
                    <a:pt x="376021" y="25552"/>
                  </a:lnTo>
                  <a:lnTo>
                    <a:pt x="376021" y="0"/>
                  </a:lnTo>
                  <a:close/>
                </a:path>
              </a:pathLst>
            </a:custGeom>
            <a:solidFill>
              <a:srgbClr val="FFFFFF"/>
            </a:solidFill>
          </p:spPr>
          <p:txBody>
            <a:bodyPr wrap="square" lIns="0" tIns="0" rIns="0" bIns="0" rtlCol="0"/>
            <a:lstStyle/>
            <a:p>
              <a:endParaRPr/>
            </a:p>
          </p:txBody>
        </p:sp>
        <p:sp>
          <p:nvSpPr>
            <p:cNvPr id="22" name="object 15">
              <a:extLst>
                <a:ext uri="{FF2B5EF4-FFF2-40B4-BE49-F238E27FC236}">
                  <a16:creationId xmlns:a16="http://schemas.microsoft.com/office/drawing/2014/main" id="{3E582434-2CB0-0468-F7B4-13AB1066CCB9}"/>
                </a:ext>
              </a:extLst>
            </p:cNvPr>
            <p:cNvSpPr/>
            <p:nvPr/>
          </p:nvSpPr>
          <p:spPr>
            <a:xfrm>
              <a:off x="5605475" y="5194300"/>
              <a:ext cx="375285" cy="26034"/>
            </a:xfrm>
            <a:custGeom>
              <a:avLst/>
              <a:gdLst/>
              <a:ahLst/>
              <a:cxnLst/>
              <a:rect l="l" t="t" r="r" b="b"/>
              <a:pathLst>
                <a:path w="375285" h="26035">
                  <a:moveTo>
                    <a:pt x="375246" y="0"/>
                  </a:moveTo>
                  <a:lnTo>
                    <a:pt x="0" y="0"/>
                  </a:lnTo>
                  <a:lnTo>
                    <a:pt x="0" y="25552"/>
                  </a:lnTo>
                  <a:lnTo>
                    <a:pt x="375246" y="25552"/>
                  </a:lnTo>
                  <a:lnTo>
                    <a:pt x="375246" y="0"/>
                  </a:lnTo>
                  <a:close/>
                </a:path>
              </a:pathLst>
            </a:custGeom>
            <a:solidFill>
              <a:srgbClr val="005BA2"/>
            </a:solidFill>
          </p:spPr>
          <p:txBody>
            <a:bodyPr wrap="square" lIns="0" tIns="0" rIns="0" bIns="0" rtlCol="0"/>
            <a:lstStyle/>
            <a:p>
              <a:endParaRPr/>
            </a:p>
          </p:txBody>
        </p:sp>
        <p:sp>
          <p:nvSpPr>
            <p:cNvPr id="23" name="object 16">
              <a:extLst>
                <a:ext uri="{FF2B5EF4-FFF2-40B4-BE49-F238E27FC236}">
                  <a16:creationId xmlns:a16="http://schemas.microsoft.com/office/drawing/2014/main" id="{D4906091-A955-CA2E-ADE0-A225A9A2FABE}"/>
                </a:ext>
              </a:extLst>
            </p:cNvPr>
            <p:cNvSpPr/>
            <p:nvPr/>
          </p:nvSpPr>
          <p:spPr>
            <a:xfrm>
              <a:off x="6346393" y="5194300"/>
              <a:ext cx="375285" cy="26034"/>
            </a:xfrm>
            <a:custGeom>
              <a:avLst/>
              <a:gdLst/>
              <a:ahLst/>
              <a:cxnLst/>
              <a:rect l="l" t="t" r="r" b="b"/>
              <a:pathLst>
                <a:path w="375284" h="26035">
                  <a:moveTo>
                    <a:pt x="375259" y="0"/>
                  </a:moveTo>
                  <a:lnTo>
                    <a:pt x="0" y="0"/>
                  </a:lnTo>
                  <a:lnTo>
                    <a:pt x="0" y="25552"/>
                  </a:lnTo>
                  <a:lnTo>
                    <a:pt x="375259" y="25552"/>
                  </a:lnTo>
                  <a:lnTo>
                    <a:pt x="375259" y="0"/>
                  </a:lnTo>
                  <a:close/>
                </a:path>
              </a:pathLst>
            </a:custGeom>
            <a:solidFill>
              <a:srgbClr val="C72026"/>
            </a:solidFill>
          </p:spPr>
          <p:txBody>
            <a:bodyPr wrap="square" lIns="0" tIns="0" rIns="0" bIns="0" rtlCol="0"/>
            <a:lstStyle/>
            <a:p>
              <a:endParaRPr/>
            </a:p>
          </p:txBody>
        </p:sp>
      </p:grpSp>
    </p:spTree>
    <p:extLst>
      <p:ext uri="{BB962C8B-B14F-4D97-AF65-F5344CB8AC3E}">
        <p14:creationId xmlns:p14="http://schemas.microsoft.com/office/powerpoint/2010/main" val="16297776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ED110F7E-9B43-4D11-AE1F-5829B53179CA}" type="datetimeFigureOut">
              <a:rPr lang="fr-FR" smtClean="0"/>
              <a:t>28/05/2025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C7A4031-E599-4691-9C24-678D868E4292}" type="slidenum">
              <a:rPr lang="fr-FR" smtClean="0"/>
              <a:t>‹N°›</a:t>
            </a:fld>
            <a:endParaRPr lang="fr-FR"/>
          </a:p>
        </p:txBody>
      </p:sp>
    </p:spTree>
    <p:extLst>
      <p:ext uri="{BB962C8B-B14F-4D97-AF65-F5344CB8AC3E}">
        <p14:creationId xmlns:p14="http://schemas.microsoft.com/office/powerpoint/2010/main" val="66194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ED110F7E-9B43-4D11-AE1F-5829B53179CA}" type="datetimeFigureOut">
              <a:rPr lang="fr-FR" smtClean="0"/>
              <a:t>28/05/2025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C7A4031-E599-4691-9C24-678D868E4292}" type="slidenum">
              <a:rPr lang="fr-FR" smtClean="0"/>
              <a:t>‹N°›</a:t>
            </a:fld>
            <a:endParaRPr lang="fr-FR"/>
          </a:p>
        </p:txBody>
      </p:sp>
    </p:spTree>
    <p:extLst>
      <p:ext uri="{BB962C8B-B14F-4D97-AF65-F5344CB8AC3E}">
        <p14:creationId xmlns:p14="http://schemas.microsoft.com/office/powerpoint/2010/main" val="2715109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Change the style of the title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Modifying mask text styles</a:t>
            </a:r>
          </a:p>
          <a:p>
            <a:pPr lvl="1"/>
            <a:r>
              <a:rPr lang="fr-FR"/>
              <a:t>Second level</a:t>
            </a:r>
          </a:p>
          <a:p>
            <a:pPr lvl="2"/>
            <a:r>
              <a:rPr lang="fr-FR"/>
              <a:t>Third level</a:t>
            </a:r>
          </a:p>
          <a:p>
            <a:pPr lvl="3"/>
            <a:r>
              <a:rPr lang="fr-FR"/>
              <a:t>Fourth level</a:t>
            </a:r>
          </a:p>
          <a:p>
            <a:pPr lvl="4"/>
            <a:r>
              <a:rPr lang="fr-FR"/>
              <a:t>Fifth level</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110F7E-9B43-4D11-AE1F-5829B53179CA}" type="datetimeFigureOut">
              <a:rPr lang="fr-FR" smtClean="0"/>
              <a:t>28/05/2025</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7A4031-E599-4691-9C24-678D868E4292}" type="slidenum">
              <a:rPr lang="fr-FR" smtClean="0"/>
              <a:t>‹N°›</a:t>
            </a:fld>
            <a:endParaRPr lang="fr-FR"/>
          </a:p>
        </p:txBody>
      </p:sp>
    </p:spTree>
    <p:extLst>
      <p:ext uri="{BB962C8B-B14F-4D97-AF65-F5344CB8AC3E}">
        <p14:creationId xmlns:p14="http://schemas.microsoft.com/office/powerpoint/2010/main" val="11700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2.jpe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26.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27.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28.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29.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hyperlink" Target="mailto:naima.watigny@yonka.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3.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168745" y="4618627"/>
            <a:ext cx="1765395" cy="315573"/>
          </a:xfrm>
        </p:spPr>
        <p:txBody>
          <a:bodyPr>
            <a:normAutofit/>
          </a:bodyPr>
          <a:lstStyle/>
          <a:p>
            <a:pPr marL="0" indent="0" algn="ctr">
              <a:buNone/>
            </a:pPr>
            <a:r>
              <a:rPr lang="fr-FR" sz="1400" dirty="0">
                <a:latin typeface="Roboto Light" panose="02000000000000000000" pitchFamily="2" charset="0"/>
                <a:ea typeface="Roboto Light" panose="02000000000000000000" pitchFamily="2" charset="0"/>
                <a:cs typeface="Roboto Light" panose="02000000000000000000" pitchFamily="2" charset="0"/>
              </a:rPr>
              <a:t>Internal factors</a:t>
            </a:r>
          </a:p>
        </p:txBody>
      </p:sp>
      <p:sp>
        <p:nvSpPr>
          <p:cNvPr id="4" name="ZoneTexte 3">
            <a:extLst>
              <a:ext uri="{FF2B5EF4-FFF2-40B4-BE49-F238E27FC236}">
                <a16:creationId xmlns:a16="http://schemas.microsoft.com/office/drawing/2014/main" id="{26D9B47D-642E-72D8-33CE-D1F38B1816D6}"/>
              </a:ext>
            </a:extLst>
          </p:cNvPr>
          <p:cNvSpPr txBox="1"/>
          <p:nvPr/>
        </p:nvSpPr>
        <p:spPr>
          <a:xfrm>
            <a:off x="2654085" y="103828"/>
            <a:ext cx="6883830" cy="830997"/>
          </a:xfrm>
          <a:prstGeom prst="rect">
            <a:avLst/>
          </a:prstGeom>
          <a:noFill/>
        </p:spPr>
        <p:txBody>
          <a:bodyPr wrap="square">
            <a:spAutoFit/>
          </a:bodyPr>
          <a:lstStyle/>
          <a:p>
            <a:pPr algn="ctr"/>
            <a:r>
              <a:rPr lang="fr-FR" sz="2400" dirty="0">
                <a:latin typeface="KyivType Sans2" panose="00000500000000000000" pitchFamily="50" charset="0"/>
              </a:rPr>
              <a:t>In your opinion, what are the </a:t>
            </a:r>
          </a:p>
          <a:p>
            <a:pPr algn="ctr"/>
            <a:r>
              <a:rPr lang="fr-FR" sz="2400" dirty="0">
                <a:latin typeface="KyivType Sans2" panose="00000500000000000000" pitchFamily="50" charset="0"/>
              </a:rPr>
              <a:t>factors in dehydration?</a:t>
            </a:r>
          </a:p>
        </p:txBody>
      </p:sp>
      <p:sp>
        <p:nvSpPr>
          <p:cNvPr id="6" name="Content Placeholder 2">
            <a:extLst>
              <a:ext uri="{FF2B5EF4-FFF2-40B4-BE49-F238E27FC236}">
                <a16:creationId xmlns:a16="http://schemas.microsoft.com/office/drawing/2014/main" id="{B397DB4C-40AD-F7BA-669A-1F3FB7004710}"/>
              </a:ext>
            </a:extLst>
          </p:cNvPr>
          <p:cNvSpPr txBox="1">
            <a:spLocks/>
          </p:cNvSpPr>
          <p:nvPr/>
        </p:nvSpPr>
        <p:spPr>
          <a:xfrm>
            <a:off x="8181869" y="4631016"/>
            <a:ext cx="2034887" cy="3565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400" dirty="0">
                <a:latin typeface="Roboto Light" panose="02000000000000000000" pitchFamily="2" charset="0"/>
                <a:ea typeface="Roboto Light" panose="02000000000000000000" pitchFamily="2" charset="0"/>
                <a:cs typeface="Roboto Light" panose="02000000000000000000" pitchFamily="2" charset="0"/>
              </a:rPr>
              <a:t>External factors</a:t>
            </a:r>
          </a:p>
        </p:txBody>
      </p:sp>
      <p:sp>
        <p:nvSpPr>
          <p:cNvPr id="8" name="Content Placeholder 2">
            <a:extLst>
              <a:ext uri="{FF2B5EF4-FFF2-40B4-BE49-F238E27FC236}">
                <a16:creationId xmlns:a16="http://schemas.microsoft.com/office/drawing/2014/main" id="{D2492824-9EBB-9906-69B8-84D3499DF56B}"/>
              </a:ext>
            </a:extLst>
          </p:cNvPr>
          <p:cNvSpPr txBox="1">
            <a:spLocks/>
          </p:cNvSpPr>
          <p:nvPr/>
        </p:nvSpPr>
        <p:spPr>
          <a:xfrm>
            <a:off x="4035166" y="4631016"/>
            <a:ext cx="4222696" cy="2260312"/>
          </a:xfrm>
          <a:prstGeom prst="upArrowCallout">
            <a:avLst/>
          </a:prstGeom>
          <a:solidFill>
            <a:srgbClr val="BCD7E9">
              <a:alpha val="30196"/>
            </a:srgbClr>
          </a:solidFill>
        </p:spPr>
        <p:txBody>
          <a:bodyPr vert="horz" lIns="91440" tIns="45720" rIns="91440" bIns="45720" rtlCol="0">
            <a:normAutofit/>
          </a:bodyPr>
          <a:lstStyle>
            <a:lvl1pPr indent="0">
              <a:lnSpc>
                <a:spcPct val="90000"/>
              </a:lnSpc>
              <a:spcBef>
                <a:spcPts val="1000"/>
              </a:spcBef>
              <a:buFont typeface="Arial" panose="020B0604020202020204" pitchFamily="34" charset="0"/>
              <a:buNone/>
              <a:defRPr sz="1400">
                <a:latin typeface="Roboto Light" panose="02000000000000000000" pitchFamily="2" charset="0"/>
                <a:ea typeface="Roboto Light" panose="02000000000000000000" pitchFamily="2" charset="0"/>
                <a:cs typeface="Roboto Light" panose="02000000000000000000" pitchFamily="2"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fr-FR" b="1" dirty="0"/>
              <a:t>Consequences of dehydrated skin</a:t>
            </a:r>
          </a:p>
          <a:p>
            <a:pPr marL="285750" indent="-285750" algn="just">
              <a:buFont typeface="Arial" panose="020B0604020202020204" pitchFamily="34" charset="0"/>
              <a:buChar char="•"/>
            </a:pPr>
            <a:endParaRPr lang="fr-FR" sz="100" dirty="0"/>
          </a:p>
          <a:p>
            <a:pPr marL="450850" indent="-177800" algn="just">
              <a:buFont typeface="Arial" panose="020B0604020202020204" pitchFamily="34" charset="0"/>
              <a:buChar char="•"/>
            </a:pPr>
            <a:r>
              <a:rPr lang="fr-FR" dirty="0"/>
              <a:t>Sensation of tightness and discomfort</a:t>
            </a:r>
          </a:p>
          <a:p>
            <a:pPr marL="450850" indent="-177800" algn="just">
              <a:buFont typeface="Arial" panose="020B0604020202020204" pitchFamily="34" charset="0"/>
              <a:buChar char="•"/>
            </a:pPr>
            <a:r>
              <a:rPr lang="fr-FR" dirty="0"/>
              <a:t>Dull, tired complexion</a:t>
            </a:r>
          </a:p>
          <a:p>
            <a:pPr marL="450850" indent="-177800" algn="just">
              <a:buFont typeface="Arial" panose="020B0604020202020204" pitchFamily="34" charset="0"/>
              <a:buChar char="•"/>
            </a:pPr>
            <a:r>
              <a:rPr lang="fr-FR" dirty="0"/>
              <a:t>Appearance of dehydration lines</a:t>
            </a:r>
          </a:p>
        </p:txBody>
      </p:sp>
      <p:pic>
        <p:nvPicPr>
          <p:cNvPr id="10" name="Image 9" descr="Une image contenant Graphique, dessin humoristique, art&#10;&#10;Description générée automatiquement">
            <a:extLst>
              <a:ext uri="{FF2B5EF4-FFF2-40B4-BE49-F238E27FC236}">
                <a16:creationId xmlns:a16="http://schemas.microsoft.com/office/drawing/2014/main" id="{6B818C92-98EB-0510-C9E3-EFC5B9D36144}"/>
              </a:ext>
            </a:extLst>
          </p:cNvPr>
          <p:cNvPicPr>
            <a:picLocks noChangeAspect="1"/>
          </p:cNvPicPr>
          <p:nvPr/>
        </p:nvPicPr>
        <p:blipFill rotWithShape="1">
          <a:blip r:embed="rId3">
            <a:extLst>
              <a:ext uri="{28A0092B-C50C-407E-A947-70E740481C1C}">
                <a14:useLocalDpi xmlns:a14="http://schemas.microsoft.com/office/drawing/2010/main" val="0"/>
              </a:ext>
            </a:extLst>
          </a:blip>
          <a:srcRect l="14273" t="12377" r="66974" b="55758"/>
          <a:stretch/>
        </p:blipFill>
        <p:spPr>
          <a:xfrm>
            <a:off x="0" y="1308374"/>
            <a:ext cx="1542197" cy="1473958"/>
          </a:xfrm>
          <a:prstGeom prst="rect">
            <a:avLst/>
          </a:prstGeom>
        </p:spPr>
      </p:pic>
      <p:pic>
        <p:nvPicPr>
          <p:cNvPr id="11" name="Image 10" descr="Une image contenant Graphique, dessin humoristique, art&#10;&#10;Description générée automatiquement">
            <a:extLst>
              <a:ext uri="{FF2B5EF4-FFF2-40B4-BE49-F238E27FC236}">
                <a16:creationId xmlns:a16="http://schemas.microsoft.com/office/drawing/2014/main" id="{A9C6F022-9211-D78D-BD12-12B9DC6AD18C}"/>
              </a:ext>
            </a:extLst>
          </p:cNvPr>
          <p:cNvPicPr>
            <a:picLocks noChangeAspect="1"/>
          </p:cNvPicPr>
          <p:nvPr/>
        </p:nvPicPr>
        <p:blipFill rotWithShape="1">
          <a:blip r:embed="rId3">
            <a:extLst>
              <a:ext uri="{28A0092B-C50C-407E-A947-70E740481C1C}">
                <a14:useLocalDpi xmlns:a14="http://schemas.microsoft.com/office/drawing/2010/main" val="0"/>
              </a:ext>
            </a:extLst>
          </a:blip>
          <a:srcRect l="33188" t="9286" r="48059" b="58849"/>
          <a:stretch/>
        </p:blipFill>
        <p:spPr>
          <a:xfrm>
            <a:off x="1950208" y="1308374"/>
            <a:ext cx="1542197" cy="1473958"/>
          </a:xfrm>
          <a:prstGeom prst="rect">
            <a:avLst/>
          </a:prstGeom>
        </p:spPr>
      </p:pic>
      <p:pic>
        <p:nvPicPr>
          <p:cNvPr id="12" name="Image 11" descr="Une image contenant Graphique, dessin humoristique, art&#10;&#10;Description générée automatiquement">
            <a:extLst>
              <a:ext uri="{FF2B5EF4-FFF2-40B4-BE49-F238E27FC236}">
                <a16:creationId xmlns:a16="http://schemas.microsoft.com/office/drawing/2014/main" id="{99D39DA4-FC82-1A7C-CE0B-D8B4C565A5F1}"/>
              </a:ext>
            </a:extLst>
          </p:cNvPr>
          <p:cNvPicPr>
            <a:picLocks noChangeAspect="1"/>
          </p:cNvPicPr>
          <p:nvPr/>
        </p:nvPicPr>
        <p:blipFill rotWithShape="1">
          <a:blip r:embed="rId3">
            <a:extLst>
              <a:ext uri="{28A0092B-C50C-407E-A947-70E740481C1C}">
                <a14:useLocalDpi xmlns:a14="http://schemas.microsoft.com/office/drawing/2010/main" val="0"/>
              </a:ext>
            </a:extLst>
          </a:blip>
          <a:srcRect l="51355" t="11728" r="29892" b="56407"/>
          <a:stretch/>
        </p:blipFill>
        <p:spPr>
          <a:xfrm>
            <a:off x="3900416" y="1393673"/>
            <a:ext cx="1542197" cy="1473958"/>
          </a:xfrm>
          <a:prstGeom prst="rect">
            <a:avLst/>
          </a:prstGeom>
        </p:spPr>
      </p:pic>
      <p:pic>
        <p:nvPicPr>
          <p:cNvPr id="13" name="Image 12" descr="Une image contenant Graphique, dessin humoristique, art&#10;&#10;Description générée automatiquement">
            <a:extLst>
              <a:ext uri="{FF2B5EF4-FFF2-40B4-BE49-F238E27FC236}">
                <a16:creationId xmlns:a16="http://schemas.microsoft.com/office/drawing/2014/main" id="{C4D7E45C-1C27-5A77-5DA9-DA9D5BB04234}"/>
              </a:ext>
            </a:extLst>
          </p:cNvPr>
          <p:cNvPicPr>
            <a:picLocks noChangeAspect="1"/>
          </p:cNvPicPr>
          <p:nvPr/>
        </p:nvPicPr>
        <p:blipFill rotWithShape="1">
          <a:blip r:embed="rId3">
            <a:extLst>
              <a:ext uri="{28A0092B-C50C-407E-A947-70E740481C1C}">
                <a14:useLocalDpi xmlns:a14="http://schemas.microsoft.com/office/drawing/2010/main" val="0"/>
              </a:ext>
            </a:extLst>
          </a:blip>
          <a:srcRect l="70698" t="9774" r="10549" b="58361"/>
          <a:stretch/>
        </p:blipFill>
        <p:spPr>
          <a:xfrm>
            <a:off x="6396251" y="1398096"/>
            <a:ext cx="1542197" cy="1473958"/>
          </a:xfrm>
          <a:prstGeom prst="rect">
            <a:avLst/>
          </a:prstGeom>
        </p:spPr>
      </p:pic>
      <p:pic>
        <p:nvPicPr>
          <p:cNvPr id="14" name="Image 13" descr="Une image contenant Graphique, dessin humoristique, art&#10;&#10;Description générée automatiquement">
            <a:extLst>
              <a:ext uri="{FF2B5EF4-FFF2-40B4-BE49-F238E27FC236}">
                <a16:creationId xmlns:a16="http://schemas.microsoft.com/office/drawing/2014/main" id="{42A380AA-2E5C-1BC9-9C2A-5C9F70B371BD}"/>
              </a:ext>
            </a:extLst>
          </p:cNvPr>
          <p:cNvPicPr>
            <a:picLocks noChangeAspect="1"/>
          </p:cNvPicPr>
          <p:nvPr/>
        </p:nvPicPr>
        <p:blipFill rotWithShape="1">
          <a:blip r:embed="rId3">
            <a:extLst>
              <a:ext uri="{28A0092B-C50C-407E-A947-70E740481C1C}">
                <a14:useLocalDpi xmlns:a14="http://schemas.microsoft.com/office/drawing/2010/main" val="0"/>
              </a:ext>
            </a:extLst>
          </a:blip>
          <a:srcRect l="35781" t="46713" r="44058" b="18136"/>
          <a:stretch/>
        </p:blipFill>
        <p:spPr>
          <a:xfrm>
            <a:off x="8581918" y="1257807"/>
            <a:ext cx="1657990" cy="1625979"/>
          </a:xfrm>
          <a:prstGeom prst="rect">
            <a:avLst/>
          </a:prstGeom>
        </p:spPr>
      </p:pic>
      <p:pic>
        <p:nvPicPr>
          <p:cNvPr id="15" name="Image 14" descr="Une image contenant Graphique, dessin humoristique, art&#10;&#10;Description générée automatiquement">
            <a:extLst>
              <a:ext uri="{FF2B5EF4-FFF2-40B4-BE49-F238E27FC236}">
                <a16:creationId xmlns:a16="http://schemas.microsoft.com/office/drawing/2014/main" id="{0B2EDC26-7BC3-0501-1E67-A11498374380}"/>
              </a:ext>
            </a:extLst>
          </p:cNvPr>
          <p:cNvPicPr>
            <a:picLocks noChangeAspect="1"/>
          </p:cNvPicPr>
          <p:nvPr/>
        </p:nvPicPr>
        <p:blipFill rotWithShape="1">
          <a:blip r:embed="rId3">
            <a:extLst>
              <a:ext uri="{28A0092B-C50C-407E-A947-70E740481C1C}">
                <a14:useLocalDpi xmlns:a14="http://schemas.microsoft.com/office/drawing/2010/main" val="0"/>
              </a:ext>
            </a:extLst>
          </a:blip>
          <a:srcRect l="57817" t="47052" r="23430" b="21083"/>
          <a:stretch/>
        </p:blipFill>
        <p:spPr>
          <a:xfrm>
            <a:off x="10531684" y="1308374"/>
            <a:ext cx="1542197" cy="1473958"/>
          </a:xfrm>
          <a:prstGeom prst="rect">
            <a:avLst/>
          </a:prstGeom>
        </p:spPr>
      </p:pic>
      <p:sp>
        <p:nvSpPr>
          <p:cNvPr id="16" name="ZoneTexte 15">
            <a:extLst>
              <a:ext uri="{FF2B5EF4-FFF2-40B4-BE49-F238E27FC236}">
                <a16:creationId xmlns:a16="http://schemas.microsoft.com/office/drawing/2014/main" id="{E6F55D15-18DE-C4DD-E5AA-188E7BA66FBB}"/>
              </a:ext>
            </a:extLst>
          </p:cNvPr>
          <p:cNvSpPr txBox="1"/>
          <p:nvPr/>
        </p:nvSpPr>
        <p:spPr>
          <a:xfrm>
            <a:off x="8286792" y="3029917"/>
            <a:ext cx="1825042" cy="817245"/>
          </a:xfrm>
          <a:prstGeom prst="roundRect">
            <a:avLst/>
          </a:prstGeom>
          <a:noFill/>
          <a:ln w="3175">
            <a:solidFill>
              <a:srgbClr val="BCD7E9"/>
            </a:solidFill>
          </a:ln>
        </p:spPr>
        <p:txBody>
          <a:bodyPr wrap="square" rtlCol="0">
            <a:spAutoFit/>
          </a:bodyPr>
          <a:lstStyle/>
          <a:p>
            <a:pPr algn="ctr"/>
            <a:r>
              <a:rPr lang="fr-FR" sz="1400" dirty="0">
                <a:latin typeface="Roboto Light" panose="02000000000000000000" pitchFamily="2" charset="0"/>
                <a:ea typeface="Roboto Light" panose="02000000000000000000" pitchFamily="2" charset="0"/>
              </a:rPr>
              <a:t>Pollution: Damage to the skin barrier</a:t>
            </a:r>
          </a:p>
        </p:txBody>
      </p:sp>
      <p:sp>
        <p:nvSpPr>
          <p:cNvPr id="17" name="ZoneTexte 16">
            <a:extLst>
              <a:ext uri="{FF2B5EF4-FFF2-40B4-BE49-F238E27FC236}">
                <a16:creationId xmlns:a16="http://schemas.microsoft.com/office/drawing/2014/main" id="{DD774EF0-339E-74FA-423A-F161F61FC5DC}"/>
              </a:ext>
            </a:extLst>
          </p:cNvPr>
          <p:cNvSpPr txBox="1"/>
          <p:nvPr/>
        </p:nvSpPr>
        <p:spPr>
          <a:xfrm>
            <a:off x="6254828" y="3029917"/>
            <a:ext cx="1825042" cy="817245"/>
          </a:xfrm>
          <a:prstGeom prst="roundRect">
            <a:avLst/>
          </a:prstGeom>
          <a:noFill/>
          <a:ln w="3175">
            <a:solidFill>
              <a:srgbClr val="BCD7E9"/>
            </a:solidFill>
          </a:ln>
        </p:spPr>
        <p:txBody>
          <a:bodyPr wrap="square" rtlCol="0">
            <a:spAutoFit/>
          </a:bodyPr>
          <a:lstStyle/>
          <a:p>
            <a:pPr algn="ctr"/>
            <a:r>
              <a:rPr lang="fr-FR" sz="1400" dirty="0">
                <a:latin typeface="Roboto Light" panose="02000000000000000000" pitchFamily="2" charset="0"/>
                <a:ea typeface="Roboto Light" panose="02000000000000000000" pitchFamily="2" charset="0"/>
              </a:rPr>
              <a:t>Climatic factors (cold, wind, UV)</a:t>
            </a:r>
          </a:p>
        </p:txBody>
      </p:sp>
      <p:sp>
        <p:nvSpPr>
          <p:cNvPr id="18" name="ZoneTexte 17">
            <a:extLst>
              <a:ext uri="{FF2B5EF4-FFF2-40B4-BE49-F238E27FC236}">
                <a16:creationId xmlns:a16="http://schemas.microsoft.com/office/drawing/2014/main" id="{4A07CAA7-D4B0-A976-18F6-C1629FE65F3A}"/>
              </a:ext>
            </a:extLst>
          </p:cNvPr>
          <p:cNvSpPr txBox="1"/>
          <p:nvPr/>
        </p:nvSpPr>
        <p:spPr>
          <a:xfrm>
            <a:off x="4035166" y="3029917"/>
            <a:ext cx="1825043" cy="817245"/>
          </a:xfrm>
          <a:prstGeom prst="roundRect">
            <a:avLst/>
          </a:prstGeom>
          <a:noFill/>
          <a:ln w="3175">
            <a:solidFill>
              <a:srgbClr val="BCD7E9"/>
            </a:solidFill>
          </a:ln>
        </p:spPr>
        <p:txBody>
          <a:bodyPr wrap="square" rtlCol="0">
            <a:spAutoFit/>
          </a:bodyPr>
          <a:lstStyle/>
          <a:p>
            <a:pPr algn="ctr"/>
            <a:r>
              <a:rPr lang="fr-FR" sz="1400" dirty="0">
                <a:latin typeface="Roboto Light" panose="02000000000000000000" pitchFamily="2" charset="0"/>
                <a:ea typeface="Roboto Light" panose="02000000000000000000" pitchFamily="2" charset="0"/>
              </a:rPr>
              <a:t>Stress and hormonal imbalances</a:t>
            </a:r>
          </a:p>
        </p:txBody>
      </p:sp>
      <p:sp>
        <p:nvSpPr>
          <p:cNvPr id="19" name="ZoneTexte 18">
            <a:extLst>
              <a:ext uri="{FF2B5EF4-FFF2-40B4-BE49-F238E27FC236}">
                <a16:creationId xmlns:a16="http://schemas.microsoft.com/office/drawing/2014/main" id="{DC2A04B0-BC6E-1EF5-7BEA-E36A8B5FD8B3}"/>
              </a:ext>
            </a:extLst>
          </p:cNvPr>
          <p:cNvSpPr txBox="1"/>
          <p:nvPr/>
        </p:nvSpPr>
        <p:spPr>
          <a:xfrm>
            <a:off x="2080166" y="3029917"/>
            <a:ext cx="1825042" cy="817245"/>
          </a:xfrm>
          <a:prstGeom prst="roundRect">
            <a:avLst/>
          </a:prstGeom>
          <a:noFill/>
          <a:ln w="3175">
            <a:solidFill>
              <a:srgbClr val="BCD7E9"/>
            </a:solidFill>
          </a:ln>
        </p:spPr>
        <p:txBody>
          <a:bodyPr wrap="square" rtlCol="0">
            <a:spAutoFit/>
          </a:bodyPr>
          <a:lstStyle/>
          <a:p>
            <a:pPr algn="ctr"/>
            <a:r>
              <a:rPr lang="fr-FR" sz="1400" dirty="0">
                <a:latin typeface="Roboto Light" panose="02000000000000000000" pitchFamily="2" charset="0"/>
                <a:ea typeface="Roboto Light" panose="02000000000000000000" pitchFamily="2" charset="0"/>
              </a:rPr>
              <a:t>Inadequate nutrition and hydration</a:t>
            </a:r>
          </a:p>
        </p:txBody>
      </p:sp>
      <p:sp>
        <p:nvSpPr>
          <p:cNvPr id="21" name="ZoneTexte 20">
            <a:extLst>
              <a:ext uri="{FF2B5EF4-FFF2-40B4-BE49-F238E27FC236}">
                <a16:creationId xmlns:a16="http://schemas.microsoft.com/office/drawing/2014/main" id="{617B410A-83C2-C540-9DB5-F105E0BA95BD}"/>
              </a:ext>
            </a:extLst>
          </p:cNvPr>
          <p:cNvSpPr txBox="1"/>
          <p:nvPr/>
        </p:nvSpPr>
        <p:spPr>
          <a:xfrm>
            <a:off x="10318756" y="3029917"/>
            <a:ext cx="1825042" cy="1055608"/>
          </a:xfrm>
          <a:prstGeom prst="roundRect">
            <a:avLst/>
          </a:prstGeom>
          <a:noFill/>
          <a:ln w="3175">
            <a:solidFill>
              <a:srgbClr val="BCD7E9"/>
            </a:solidFill>
          </a:ln>
        </p:spPr>
        <p:txBody>
          <a:bodyPr wrap="square" rtlCol="0">
            <a:spAutoFit/>
          </a:bodyPr>
          <a:lstStyle/>
          <a:p>
            <a:pPr algn="ctr"/>
            <a:r>
              <a:rPr lang="fr-FR" sz="1400" dirty="0">
                <a:latin typeface="Roboto Light" panose="02000000000000000000" pitchFamily="2" charset="0"/>
                <a:ea typeface="Roboto Light" panose="02000000000000000000" pitchFamily="2" charset="0"/>
              </a:rPr>
              <a:t>Unsuitable care: aggressive products, excessive exfoliation</a:t>
            </a:r>
          </a:p>
        </p:txBody>
      </p:sp>
      <p:sp>
        <p:nvSpPr>
          <p:cNvPr id="22" name="ZoneTexte 21">
            <a:extLst>
              <a:ext uri="{FF2B5EF4-FFF2-40B4-BE49-F238E27FC236}">
                <a16:creationId xmlns:a16="http://schemas.microsoft.com/office/drawing/2014/main" id="{7BBCB4A7-A29C-A269-8205-F267E29A9C5D}"/>
              </a:ext>
            </a:extLst>
          </p:cNvPr>
          <p:cNvSpPr txBox="1"/>
          <p:nvPr/>
        </p:nvSpPr>
        <p:spPr>
          <a:xfrm>
            <a:off x="125166" y="3029917"/>
            <a:ext cx="1825042" cy="340519"/>
          </a:xfrm>
          <a:prstGeom prst="roundRect">
            <a:avLst/>
          </a:prstGeom>
          <a:noFill/>
          <a:ln w="3175">
            <a:solidFill>
              <a:srgbClr val="BCD7E9"/>
            </a:solidFill>
          </a:ln>
        </p:spPr>
        <p:txBody>
          <a:bodyPr wrap="square" rtlCol="0">
            <a:spAutoFit/>
          </a:bodyPr>
          <a:lstStyle/>
          <a:p>
            <a:pPr algn="ctr"/>
            <a:r>
              <a:rPr lang="fr-FR" sz="1400" dirty="0">
                <a:latin typeface="Roboto Light" panose="02000000000000000000" pitchFamily="2" charset="0"/>
                <a:ea typeface="Roboto Light" panose="02000000000000000000" pitchFamily="2" charset="0"/>
              </a:rPr>
              <a:t>Skin </a:t>
            </a:r>
            <a:r>
              <a:rPr lang="fr-FR" sz="1400" dirty="0" err="1">
                <a:latin typeface="Roboto Light" panose="02000000000000000000" pitchFamily="2" charset="0"/>
                <a:ea typeface="Roboto Light" panose="02000000000000000000" pitchFamily="2" charset="0"/>
              </a:rPr>
              <a:t>aging</a:t>
            </a:r>
            <a:endParaRPr lang="fr-FR" sz="1400" dirty="0">
              <a:latin typeface="Roboto Light" panose="02000000000000000000" pitchFamily="2" charset="0"/>
              <a:ea typeface="Roboto Light" panose="02000000000000000000" pitchFamily="2" charset="0"/>
            </a:endParaRPr>
          </a:p>
        </p:txBody>
      </p:sp>
      <p:sp>
        <p:nvSpPr>
          <p:cNvPr id="23" name="Accolade ouvrante 22">
            <a:extLst>
              <a:ext uri="{FF2B5EF4-FFF2-40B4-BE49-F238E27FC236}">
                <a16:creationId xmlns:a16="http://schemas.microsoft.com/office/drawing/2014/main" id="{2E8C2C84-A795-E14E-A5CE-0BE819F5116D}"/>
              </a:ext>
            </a:extLst>
          </p:cNvPr>
          <p:cNvSpPr/>
          <p:nvPr/>
        </p:nvSpPr>
        <p:spPr>
          <a:xfrm rot="16200000">
            <a:off x="2873170" y="1407636"/>
            <a:ext cx="356547" cy="5852554"/>
          </a:xfrm>
          <a:prstGeom prst="leftBrace">
            <a:avLst/>
          </a:prstGeom>
          <a:ln>
            <a:solidFill>
              <a:srgbClr val="2F649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4" name="Accolade ouvrante 23">
            <a:extLst>
              <a:ext uri="{FF2B5EF4-FFF2-40B4-BE49-F238E27FC236}">
                <a16:creationId xmlns:a16="http://schemas.microsoft.com/office/drawing/2014/main" id="{9D5A4CEC-E6FB-5D0C-0870-58773DFD6877}"/>
              </a:ext>
            </a:extLst>
          </p:cNvPr>
          <p:cNvSpPr/>
          <p:nvPr/>
        </p:nvSpPr>
        <p:spPr>
          <a:xfrm rot="16200000">
            <a:off x="9039248" y="1401949"/>
            <a:ext cx="356547" cy="5852554"/>
          </a:xfrm>
          <a:prstGeom prst="leftBrace">
            <a:avLst/>
          </a:prstGeom>
          <a:ln>
            <a:solidFill>
              <a:srgbClr val="2F649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
                                            <p:txEl>
                                              <p:pRg st="0" end="0"/>
                                            </p:txEl>
                                          </p:spTgt>
                                        </p:tgtEl>
                                        <p:attrNameLst>
                                          <p:attrName>style.visibility</p:attrName>
                                        </p:attrNameLst>
                                      </p:cBhvr>
                                      <p:to>
                                        <p:strVal val="visible"/>
                                      </p:to>
                                    </p:set>
                                    <p:animEffect transition="in" filter="fade">
                                      <p:cBhvr>
                                        <p:cTn id="58" dur="500"/>
                                        <p:tgtEl>
                                          <p:spTgt spid="3">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500"/>
                                        <p:tgtEl>
                                          <p:spTgt spid="2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fade">
                                      <p:cBhvr>
                                        <p:cTn id="66" dur="500"/>
                                        <p:tgtEl>
                                          <p:spTgt spid="6"/>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wipe(up)">
                                      <p:cBhvr>
                                        <p:cTn id="7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8" grpId="0" animBg="1"/>
      <p:bldP spid="16" grpId="0" animBg="1"/>
      <p:bldP spid="17" grpId="0" animBg="1"/>
      <p:bldP spid="18" grpId="0" animBg="1"/>
      <p:bldP spid="19" grpId="0" animBg="1"/>
      <p:bldP spid="21" grpId="0" animBg="1"/>
      <p:bldP spid="22" grpId="0" animBg="1"/>
      <p:bldP spid="23"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7DC5AB-C816-0FF0-D7DF-23F6ECA573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46" t="61" b="-911"/>
          <a:stretch/>
        </p:blipFill>
        <p:spPr bwMode="auto">
          <a:xfrm rot="16200000">
            <a:off x="1004636" y="-1004636"/>
            <a:ext cx="6858000" cy="886727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au 3">
            <a:extLst>
              <a:ext uri="{FF2B5EF4-FFF2-40B4-BE49-F238E27FC236}">
                <a16:creationId xmlns:a16="http://schemas.microsoft.com/office/drawing/2014/main" id="{C0F639A5-545B-6A7C-857B-8350523DD6DD}"/>
              </a:ext>
            </a:extLst>
          </p:cNvPr>
          <p:cNvGraphicFramePr>
            <a:graphicFrameLocks noGrp="1"/>
          </p:cNvGraphicFramePr>
          <p:nvPr>
            <p:extLst>
              <p:ext uri="{D42A27DB-BD31-4B8C-83A1-F6EECF244321}">
                <p14:modId xmlns:p14="http://schemas.microsoft.com/office/powerpoint/2010/main" val="1510550280"/>
              </p:ext>
            </p:extLst>
          </p:nvPr>
        </p:nvGraphicFramePr>
        <p:xfrm>
          <a:off x="6095999" y="844"/>
          <a:ext cx="6125030" cy="6857155"/>
        </p:xfrm>
        <a:graphic>
          <a:graphicData uri="http://schemas.openxmlformats.org/drawingml/2006/table">
            <a:tbl>
              <a:tblPr firstRow="1" bandRow="1">
                <a:tableStyleId>{5C22544A-7EE6-4342-B048-85BDC9FD1C3A}</a:tableStyleId>
              </a:tblPr>
              <a:tblGrid>
                <a:gridCol w="612503">
                  <a:extLst>
                    <a:ext uri="{9D8B030D-6E8A-4147-A177-3AD203B41FA5}">
                      <a16:colId xmlns:a16="http://schemas.microsoft.com/office/drawing/2014/main" val="2548550603"/>
                    </a:ext>
                  </a:extLst>
                </a:gridCol>
                <a:gridCol w="612503">
                  <a:extLst>
                    <a:ext uri="{9D8B030D-6E8A-4147-A177-3AD203B41FA5}">
                      <a16:colId xmlns:a16="http://schemas.microsoft.com/office/drawing/2014/main" val="1918602599"/>
                    </a:ext>
                  </a:extLst>
                </a:gridCol>
                <a:gridCol w="612503">
                  <a:extLst>
                    <a:ext uri="{9D8B030D-6E8A-4147-A177-3AD203B41FA5}">
                      <a16:colId xmlns:a16="http://schemas.microsoft.com/office/drawing/2014/main" val="926313139"/>
                    </a:ext>
                  </a:extLst>
                </a:gridCol>
                <a:gridCol w="612503">
                  <a:extLst>
                    <a:ext uri="{9D8B030D-6E8A-4147-A177-3AD203B41FA5}">
                      <a16:colId xmlns:a16="http://schemas.microsoft.com/office/drawing/2014/main" val="2428500774"/>
                    </a:ext>
                  </a:extLst>
                </a:gridCol>
                <a:gridCol w="612503">
                  <a:extLst>
                    <a:ext uri="{9D8B030D-6E8A-4147-A177-3AD203B41FA5}">
                      <a16:colId xmlns:a16="http://schemas.microsoft.com/office/drawing/2014/main" val="435933509"/>
                    </a:ext>
                  </a:extLst>
                </a:gridCol>
                <a:gridCol w="612503">
                  <a:extLst>
                    <a:ext uri="{9D8B030D-6E8A-4147-A177-3AD203B41FA5}">
                      <a16:colId xmlns:a16="http://schemas.microsoft.com/office/drawing/2014/main" val="2015969123"/>
                    </a:ext>
                  </a:extLst>
                </a:gridCol>
                <a:gridCol w="612503">
                  <a:extLst>
                    <a:ext uri="{9D8B030D-6E8A-4147-A177-3AD203B41FA5}">
                      <a16:colId xmlns:a16="http://schemas.microsoft.com/office/drawing/2014/main" val="3773337961"/>
                    </a:ext>
                  </a:extLst>
                </a:gridCol>
                <a:gridCol w="612503">
                  <a:extLst>
                    <a:ext uri="{9D8B030D-6E8A-4147-A177-3AD203B41FA5}">
                      <a16:colId xmlns:a16="http://schemas.microsoft.com/office/drawing/2014/main" val="3451185800"/>
                    </a:ext>
                  </a:extLst>
                </a:gridCol>
                <a:gridCol w="612503">
                  <a:extLst>
                    <a:ext uri="{9D8B030D-6E8A-4147-A177-3AD203B41FA5}">
                      <a16:colId xmlns:a16="http://schemas.microsoft.com/office/drawing/2014/main" val="2888915896"/>
                    </a:ext>
                  </a:extLst>
                </a:gridCol>
                <a:gridCol w="612503">
                  <a:extLst>
                    <a:ext uri="{9D8B030D-6E8A-4147-A177-3AD203B41FA5}">
                      <a16:colId xmlns:a16="http://schemas.microsoft.com/office/drawing/2014/main" val="639151171"/>
                    </a:ext>
                  </a:extLst>
                </a:gridCol>
              </a:tblGrid>
              <a:tr h="6857155">
                <a:tc>
                  <a:txBody>
                    <a:bodyPr/>
                    <a:lstStyle/>
                    <a:p>
                      <a:endParaRPr lang="fr-FR"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F4E79">
                        <a:alpha val="20000"/>
                      </a:srgbClr>
                    </a:solidFill>
                  </a:tcPr>
                </a:tc>
                <a:tc>
                  <a:txBody>
                    <a:bodyPr/>
                    <a:lstStyle/>
                    <a:p>
                      <a:endParaRPr lang="fr-FR"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F4E79">
                        <a:alpha val="30196"/>
                      </a:srgbClr>
                    </a:solidFill>
                  </a:tcPr>
                </a:tc>
                <a:tc>
                  <a:txBody>
                    <a:bodyPr/>
                    <a:lstStyle/>
                    <a:p>
                      <a:endParaRPr lang="fr-FR"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F4E79">
                        <a:alpha val="40000"/>
                      </a:srgbClr>
                    </a:solidFill>
                  </a:tcPr>
                </a:tc>
                <a:tc>
                  <a:txBody>
                    <a:bodyPr/>
                    <a:lstStyle/>
                    <a:p>
                      <a:endParaRPr lang="fr-FR"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F4E79">
                        <a:alpha val="50196"/>
                      </a:srgbClr>
                    </a:solidFill>
                  </a:tcPr>
                </a:tc>
                <a:tc>
                  <a:txBody>
                    <a:bodyPr/>
                    <a:lstStyle/>
                    <a:p>
                      <a:endParaRPr lang="fr-FR"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F4E79">
                        <a:alpha val="60000"/>
                      </a:srgbClr>
                    </a:solidFill>
                  </a:tcPr>
                </a:tc>
                <a:tc>
                  <a:txBody>
                    <a:bodyPr/>
                    <a:lstStyle/>
                    <a:p>
                      <a:endParaRPr lang="fr-FR"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F4E79">
                        <a:alpha val="69804"/>
                      </a:srgbClr>
                    </a:solidFill>
                  </a:tcPr>
                </a:tc>
                <a:tc>
                  <a:txBody>
                    <a:bodyPr/>
                    <a:lstStyle/>
                    <a:p>
                      <a:endParaRPr lang="fr-FR"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F4E79">
                        <a:alpha val="80000"/>
                      </a:srgbClr>
                    </a:solidFill>
                  </a:tcPr>
                </a:tc>
                <a:tc>
                  <a:txBody>
                    <a:bodyPr/>
                    <a:lstStyle/>
                    <a:p>
                      <a:endParaRPr lang="fr-FR"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F4E79">
                        <a:alpha val="89804"/>
                      </a:srgbClr>
                    </a:solidFill>
                  </a:tcPr>
                </a:tc>
                <a:tc>
                  <a:txBody>
                    <a:bodyPr/>
                    <a:lstStyle/>
                    <a:p>
                      <a:endParaRPr lang="fr-FR"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50000"/>
                      </a:schemeClr>
                    </a:solidFill>
                  </a:tcPr>
                </a:tc>
                <a:tc>
                  <a:txBody>
                    <a:bodyPr/>
                    <a:lstStyle/>
                    <a:p>
                      <a:endParaRPr lang="fr-FR"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50000"/>
                      </a:schemeClr>
                    </a:solidFill>
                  </a:tcPr>
                </a:tc>
                <a:extLst>
                  <a:ext uri="{0D108BD9-81ED-4DB2-BD59-A6C34878D82A}">
                    <a16:rowId xmlns:a16="http://schemas.microsoft.com/office/drawing/2014/main" val="3196066740"/>
                  </a:ext>
                </a:extLst>
              </a:tr>
            </a:tbl>
          </a:graphicData>
        </a:graphic>
      </p:graphicFrame>
      <p:sp>
        <p:nvSpPr>
          <p:cNvPr id="2" name="Titre 1"/>
          <p:cNvSpPr>
            <a:spLocks noGrp="1"/>
          </p:cNvSpPr>
          <p:nvPr>
            <p:ph type="title" idx="4294967295"/>
          </p:nvPr>
        </p:nvSpPr>
        <p:spPr>
          <a:xfrm>
            <a:off x="0" y="3050435"/>
            <a:ext cx="6095999" cy="757130"/>
          </a:xfrm>
          <a:solidFill>
            <a:srgbClr val="FFFFFF">
              <a:alpha val="56863"/>
            </a:srgbClr>
          </a:solidFill>
        </p:spPr>
        <p:txBody>
          <a:bodyPr wrap="square">
            <a:spAutoFit/>
          </a:bodyPr>
          <a:lstStyle/>
          <a:p>
            <a:pPr algn="ctr"/>
            <a:r>
              <a:rPr lang="fr-FR" sz="2400" dirty="0">
                <a:latin typeface="KyivType Sans2" panose="00000500000000000000" pitchFamily="50" charset="0"/>
                <a:ea typeface="+mn-ea"/>
                <a:cs typeface="+mn-cs"/>
              </a:rPr>
              <a:t>To sum up:</a:t>
            </a:r>
            <a:br>
              <a:rPr lang="fr-FR" sz="2400" dirty="0">
                <a:latin typeface="KyivType Sans2" panose="00000500000000000000" pitchFamily="50" charset="0"/>
                <a:ea typeface="+mn-ea"/>
                <a:cs typeface="+mn-cs"/>
              </a:rPr>
            </a:br>
            <a:r>
              <a:rPr lang="fr-FR" sz="2400" dirty="0">
                <a:latin typeface="KyivType Sans2" panose="00000500000000000000" pitchFamily="50" charset="0"/>
                <a:ea typeface="+mn-ea"/>
                <a:cs typeface="+mn-cs"/>
              </a:rPr>
              <a:t>Hydration is ... </a:t>
            </a:r>
          </a:p>
        </p:txBody>
      </p:sp>
      <p:sp>
        <p:nvSpPr>
          <p:cNvPr id="9" name="Espace réservé du contenu 2"/>
          <p:cNvSpPr txBox="1">
            <a:spLocks/>
          </p:cNvSpPr>
          <p:nvPr/>
        </p:nvSpPr>
        <p:spPr>
          <a:xfrm>
            <a:off x="8069780" y="1613268"/>
            <a:ext cx="3197236" cy="1011883"/>
          </a:xfrm>
          <a:prstGeom prst="roundRect">
            <a:avLst/>
          </a:prstGeom>
          <a:solidFill>
            <a:srgbClr val="FFFFFF">
              <a:alpha val="81176"/>
            </a:srgbClr>
          </a:solidFill>
          <a:ln>
            <a:noFill/>
            <a:prstDash val="solid"/>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600"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For all ages </a:t>
            </a:r>
          </a:p>
        </p:txBody>
      </p:sp>
      <p:sp>
        <p:nvSpPr>
          <p:cNvPr id="10" name="Espace réservé du contenu 2"/>
          <p:cNvSpPr txBox="1">
            <a:spLocks/>
          </p:cNvSpPr>
          <p:nvPr/>
        </p:nvSpPr>
        <p:spPr>
          <a:xfrm>
            <a:off x="8069780" y="5506492"/>
            <a:ext cx="3197236" cy="1184333"/>
          </a:xfrm>
          <a:prstGeom prst="roundRect">
            <a:avLst/>
          </a:prstGeom>
          <a:solidFill>
            <a:srgbClr val="FFFFFF">
              <a:alpha val="81176"/>
            </a:srgbClr>
          </a:solidFill>
          <a:ln>
            <a:noFill/>
            <a:prstDash val="solid"/>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600"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It preserves: appearance, suppleness, softness, tone and radiance.</a:t>
            </a:r>
          </a:p>
        </p:txBody>
      </p:sp>
      <p:sp>
        <p:nvSpPr>
          <p:cNvPr id="11" name="Espace réservé du contenu 2"/>
          <p:cNvSpPr txBox="1">
            <a:spLocks/>
          </p:cNvSpPr>
          <p:nvPr/>
        </p:nvSpPr>
        <p:spPr>
          <a:xfrm>
            <a:off x="8069780" y="4138684"/>
            <a:ext cx="3197236" cy="1116983"/>
          </a:xfrm>
          <a:prstGeom prst="roundRect">
            <a:avLst/>
          </a:prstGeom>
          <a:solidFill>
            <a:srgbClr val="FFFFFF">
              <a:alpha val="81176"/>
            </a:srgbClr>
          </a:solidFill>
          <a:ln>
            <a:noFill/>
            <a:prstDash val="solid"/>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00000"/>
              </a:lnSpc>
              <a:spcBef>
                <a:spcPts val="0"/>
              </a:spcBef>
              <a:buNone/>
              <a:defRPr/>
            </a:pPr>
            <a:r>
              <a:rPr lang="fr-FR" altLang="fr-FR" sz="1600" dirty="0">
                <a:solidFill>
                  <a:srgbClr val="3E3E3E"/>
                </a:solidFill>
                <a:latin typeface="Roboto Light" panose="02000000000000000000" pitchFamily="2" charset="0"/>
                <a:ea typeface="Roboto Light" panose="02000000000000000000" pitchFamily="2" charset="0"/>
                <a:cs typeface="Roboto Light" panose="02000000000000000000" pitchFamily="2" charset="0"/>
                <a:sym typeface="Candara" pitchFamily="34" charset="0"/>
              </a:rPr>
              <a:t>Well-moisturised skin </a:t>
            </a:r>
          </a:p>
          <a:p>
            <a:pPr marL="0" lvl="0" indent="0" algn="ctr">
              <a:lnSpc>
                <a:spcPct val="100000"/>
              </a:lnSpc>
              <a:spcBef>
                <a:spcPts val="0"/>
              </a:spcBef>
              <a:buNone/>
              <a:defRPr/>
            </a:pPr>
            <a:r>
              <a:rPr lang="fr-FR" altLang="fr-FR" sz="1600" dirty="0" err="1">
                <a:solidFill>
                  <a:srgbClr val="3E3E3E"/>
                </a:solidFill>
                <a:latin typeface="Roboto Light" panose="02000000000000000000" pitchFamily="2" charset="0"/>
                <a:ea typeface="Roboto Light" panose="02000000000000000000" pitchFamily="2" charset="0"/>
                <a:cs typeface="Roboto Light" panose="02000000000000000000" pitchFamily="2" charset="0"/>
                <a:sym typeface="Candara" pitchFamily="34" charset="0"/>
              </a:rPr>
              <a:t>lasts</a:t>
            </a:r>
            <a:r>
              <a:rPr lang="fr-FR" altLang="fr-FR" sz="1600" dirty="0">
                <a:solidFill>
                  <a:srgbClr val="3E3E3E"/>
                </a:solidFill>
                <a:latin typeface="Roboto Light" panose="02000000000000000000" pitchFamily="2" charset="0"/>
                <a:ea typeface="Roboto Light" panose="02000000000000000000" pitchFamily="2" charset="0"/>
                <a:cs typeface="Roboto Light" panose="02000000000000000000" pitchFamily="2" charset="0"/>
                <a:sym typeface="Candara" pitchFamily="34" charset="0"/>
              </a:rPr>
              <a:t> longer!</a:t>
            </a:r>
            <a:endParaRPr lang="fr-FR" sz="1600" dirty="0">
              <a:solidFill>
                <a:srgbClr val="3E3E3E"/>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8" name="Espace réservé du contenu 2"/>
          <p:cNvSpPr txBox="1">
            <a:spLocks/>
          </p:cNvSpPr>
          <p:nvPr/>
        </p:nvSpPr>
        <p:spPr>
          <a:xfrm>
            <a:off x="8069780" y="2875976"/>
            <a:ext cx="3197236" cy="1011883"/>
          </a:xfrm>
          <a:prstGeom prst="roundRect">
            <a:avLst/>
          </a:prstGeom>
          <a:solidFill>
            <a:srgbClr val="FFFFFF">
              <a:alpha val="81176"/>
            </a:srgbClr>
          </a:solidFill>
          <a:ln>
            <a:noFill/>
            <a:prstDash val="solid"/>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600"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For all skin types </a:t>
            </a:r>
          </a:p>
        </p:txBody>
      </p:sp>
      <p:sp>
        <p:nvSpPr>
          <p:cNvPr id="14" name="Espace réservé du contenu 2"/>
          <p:cNvSpPr txBox="1">
            <a:spLocks/>
          </p:cNvSpPr>
          <p:nvPr/>
        </p:nvSpPr>
        <p:spPr>
          <a:xfrm>
            <a:off x="8077800" y="396119"/>
            <a:ext cx="3189216" cy="966324"/>
          </a:xfrm>
          <a:prstGeom prst="roundRect">
            <a:avLst/>
          </a:prstGeom>
          <a:solidFill>
            <a:srgbClr val="FFFFFF">
              <a:alpha val="81176"/>
            </a:srgbClr>
          </a:solidFill>
          <a:ln w="3175">
            <a:noFill/>
            <a:prstDash val="solid"/>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1600"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A universal and </a:t>
            </a:r>
          </a:p>
          <a:p>
            <a:pPr marL="0" indent="0" algn="ctr">
              <a:buFont typeface="Arial" panose="020B0604020202020204" pitchFamily="34" charset="0"/>
              <a:buNone/>
            </a:pPr>
            <a:r>
              <a:rPr lang="fr-FR" sz="1600" dirty="0" err="1">
                <a:solidFill>
                  <a:srgbClr val="3E3E3E"/>
                </a:solidFill>
                <a:latin typeface="Roboto Light" panose="02000000000000000000" pitchFamily="2" charset="0"/>
                <a:ea typeface="Roboto Light" panose="02000000000000000000" pitchFamily="2" charset="0"/>
                <a:cs typeface="Roboto Light" panose="02000000000000000000" pitchFamily="2" charset="0"/>
              </a:rPr>
              <a:t>fundamental</a:t>
            </a:r>
            <a:r>
              <a:rPr lang="fr-FR" sz="1600"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 need</a:t>
            </a:r>
          </a:p>
        </p:txBody>
      </p:sp>
    </p:spTree>
    <p:extLst>
      <p:ext uri="{BB962C8B-B14F-4D97-AF65-F5344CB8AC3E}">
        <p14:creationId xmlns:p14="http://schemas.microsoft.com/office/powerpoint/2010/main" val="361314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8"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2A5EDC4-8D92-9089-2151-B38886697E41}"/>
              </a:ext>
            </a:extLst>
          </p:cNvPr>
          <p:cNvPicPr>
            <a:picLocks noChangeAspect="1"/>
          </p:cNvPicPr>
          <p:nvPr/>
        </p:nvPicPr>
        <p:blipFill>
          <a:blip r:embed="rId3"/>
          <a:stretch>
            <a:fillRect/>
          </a:stretch>
        </p:blipFill>
        <p:spPr>
          <a:xfrm>
            <a:off x="2438399" y="468950"/>
            <a:ext cx="7794555" cy="5920099"/>
          </a:xfrm>
          <a:prstGeom prst="rect">
            <a:avLst/>
          </a:prstGeom>
        </p:spPr>
      </p:pic>
      <p:sp>
        <p:nvSpPr>
          <p:cNvPr id="3" name="Sous-titre 2"/>
          <p:cNvSpPr>
            <a:spLocks noGrp="1"/>
          </p:cNvSpPr>
          <p:nvPr>
            <p:ph type="subTitle" idx="4294967295"/>
          </p:nvPr>
        </p:nvSpPr>
        <p:spPr>
          <a:xfrm>
            <a:off x="28355" y="556743"/>
            <a:ext cx="10967024" cy="1655762"/>
          </a:xfrm>
          <a:noFill/>
        </p:spPr>
        <p:txBody>
          <a:bodyPr vert="horz" lIns="91440" tIns="45720" rIns="91440" bIns="45720" rtlCol="0" anchor="ctr">
            <a:normAutofit/>
          </a:bodyPr>
          <a:lstStyle/>
          <a:p>
            <a:pPr algn="ctr">
              <a:spcBef>
                <a:spcPct val="0"/>
              </a:spcBef>
              <a:buNone/>
            </a:pPr>
            <a:r>
              <a:rPr lang="fr-FR" sz="3600" dirty="0">
                <a:latin typeface="KyivType Sans2" panose="00000500000000000000" pitchFamily="50" charset="0"/>
                <a:ea typeface="+mj-ea"/>
                <a:cs typeface="+mj-cs"/>
              </a:rPr>
              <a:t>HYDRA N°1</a:t>
            </a:r>
          </a:p>
        </p:txBody>
      </p:sp>
    </p:spTree>
    <p:extLst>
      <p:ext uri="{BB962C8B-B14F-4D97-AF65-F5344CB8AC3E}">
        <p14:creationId xmlns:p14="http://schemas.microsoft.com/office/powerpoint/2010/main" val="3985316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Une image contenant texte, affaires de toilette, Solution, Soin de la peau&#10;&#10;Description générée automatiquement">
            <a:extLst>
              <a:ext uri="{FF2B5EF4-FFF2-40B4-BE49-F238E27FC236}">
                <a16:creationId xmlns:a16="http://schemas.microsoft.com/office/drawing/2014/main" id="{41B0E1DB-0086-77D8-297F-18ADA3CECFEF}"/>
              </a:ext>
            </a:extLst>
          </p:cNvPr>
          <p:cNvPicPr>
            <a:picLocks noChangeAspect="1"/>
          </p:cNvPicPr>
          <p:nvPr/>
        </p:nvPicPr>
        <p:blipFill rotWithShape="1">
          <a:blip r:embed="rId3">
            <a:extLst>
              <a:ext uri="{28A0092B-C50C-407E-A947-70E740481C1C}">
                <a14:useLocalDpi xmlns:a14="http://schemas.microsoft.com/office/drawing/2010/main" val="0"/>
              </a:ext>
            </a:extLst>
          </a:blip>
          <a:srcRect l="16585" t="11852" r="10526" b="8297"/>
          <a:stretch/>
        </p:blipFill>
        <p:spPr>
          <a:xfrm>
            <a:off x="0" y="1013572"/>
            <a:ext cx="4998721" cy="5476241"/>
          </a:xfrm>
          <a:prstGeom prst="rect">
            <a:avLst/>
          </a:prstGeom>
        </p:spPr>
      </p:pic>
      <p:sp>
        <p:nvSpPr>
          <p:cNvPr id="2" name="Titre 1"/>
          <p:cNvSpPr>
            <a:spLocks noGrp="1"/>
          </p:cNvSpPr>
          <p:nvPr>
            <p:ph type="title" idx="4294967295"/>
          </p:nvPr>
        </p:nvSpPr>
        <p:spPr>
          <a:xfrm>
            <a:off x="0" y="275693"/>
            <a:ext cx="12192000" cy="567638"/>
          </a:xfrm>
        </p:spPr>
        <p:txBody>
          <a:bodyPr vert="horz" lIns="91440" tIns="45720" rIns="91440" bIns="45720" rtlCol="0" anchor="ctr">
            <a:noAutofit/>
          </a:bodyPr>
          <a:lstStyle/>
          <a:p>
            <a:pPr algn="ctr"/>
            <a:r>
              <a:rPr lang="fr-FR" sz="2800" dirty="0">
                <a:latin typeface="KyivType Sans2" panose="00000500000000000000" pitchFamily="50" charset="0"/>
              </a:rPr>
              <a:t>A </a:t>
            </a:r>
            <a:r>
              <a:rPr lang="fr-FR" sz="2800" dirty="0" err="1">
                <a:latin typeface="KyivType Sans2" panose="00000500000000000000" pitchFamily="50" charset="0"/>
              </a:rPr>
              <a:t>common</a:t>
            </a:r>
            <a:r>
              <a:rPr lang="fr-FR" sz="2800" dirty="0">
                <a:latin typeface="KyivType Sans2" panose="00000500000000000000" pitchFamily="50" charset="0"/>
              </a:rPr>
              <a:t> </a:t>
            </a:r>
            <a:r>
              <a:rPr lang="fr-FR" sz="2800" dirty="0" err="1">
                <a:latin typeface="KyivType Sans2" panose="00000500000000000000" pitchFamily="50" charset="0"/>
              </a:rPr>
              <a:t>hydrating</a:t>
            </a:r>
            <a:r>
              <a:rPr lang="fr-FR" sz="2800" dirty="0">
                <a:latin typeface="KyivType Sans2" panose="00000500000000000000" pitchFamily="50" charset="0"/>
              </a:rPr>
              <a:t> complex*. </a:t>
            </a:r>
          </a:p>
        </p:txBody>
      </p:sp>
      <p:sp>
        <p:nvSpPr>
          <p:cNvPr id="11" name="Rectangle 10">
            <a:extLst>
              <a:ext uri="{FF2B5EF4-FFF2-40B4-BE49-F238E27FC236}">
                <a16:creationId xmlns:a16="http://schemas.microsoft.com/office/drawing/2014/main" id="{88E2F4C5-1F8A-BC73-7216-C1DA0E724874}"/>
              </a:ext>
            </a:extLst>
          </p:cNvPr>
          <p:cNvSpPr/>
          <p:nvPr/>
        </p:nvSpPr>
        <p:spPr>
          <a:xfrm>
            <a:off x="4789716" y="1774376"/>
            <a:ext cx="7315199"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indent="-273050" algn="just">
              <a:buFont typeface="Wingdings" panose="05000000000000000000" pitchFamily="2" charset="2"/>
              <a:buChar char="ü"/>
            </a:pPr>
            <a:r>
              <a:rPr lang="fr-FR" sz="1600" b="1" dirty="0">
                <a:solidFill>
                  <a:srgbClr val="565655"/>
                </a:solidFill>
                <a:latin typeface="Roboto Light" panose="02000000000000000000" pitchFamily="2" charset="0"/>
                <a:ea typeface="Roboto Light" panose="02000000000000000000" pitchFamily="2" charset="0"/>
              </a:rPr>
              <a:t>OLIVE PHYTOSQUALAVE / ALOE VERA</a:t>
            </a:r>
          </a:p>
        </p:txBody>
      </p:sp>
      <p:sp>
        <p:nvSpPr>
          <p:cNvPr id="12" name="Rectangle 11">
            <a:extLst>
              <a:ext uri="{FF2B5EF4-FFF2-40B4-BE49-F238E27FC236}">
                <a16:creationId xmlns:a16="http://schemas.microsoft.com/office/drawing/2014/main" id="{FE9BAA45-97BB-9A41-B763-28AE2CFA05C1}"/>
              </a:ext>
            </a:extLst>
          </p:cNvPr>
          <p:cNvSpPr/>
          <p:nvPr/>
        </p:nvSpPr>
        <p:spPr>
          <a:xfrm>
            <a:off x="4789716" y="2560635"/>
            <a:ext cx="7315199"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indent="-273050" algn="just">
              <a:buFont typeface="Wingdings" panose="05000000000000000000" pitchFamily="2" charset="2"/>
              <a:buChar char="ü"/>
            </a:pPr>
            <a:r>
              <a:rPr lang="fr-FR" sz="1600" b="1" dirty="0">
                <a:solidFill>
                  <a:srgbClr val="565655"/>
                </a:solidFill>
                <a:latin typeface="Roboto Light" panose="02000000000000000000" pitchFamily="2" charset="0"/>
                <a:ea typeface="Roboto Light" panose="02000000000000000000" pitchFamily="2" charset="0"/>
              </a:rPr>
              <a:t>IMPERATA CYLINDRICA</a:t>
            </a:r>
          </a:p>
        </p:txBody>
      </p:sp>
      <p:sp>
        <p:nvSpPr>
          <p:cNvPr id="16" name="Rectangle 15">
            <a:extLst>
              <a:ext uri="{FF2B5EF4-FFF2-40B4-BE49-F238E27FC236}">
                <a16:creationId xmlns:a16="http://schemas.microsoft.com/office/drawing/2014/main" id="{2CCCEA35-B6CA-85B3-5B7E-111FB0F746A4}"/>
              </a:ext>
            </a:extLst>
          </p:cNvPr>
          <p:cNvSpPr/>
          <p:nvPr/>
        </p:nvSpPr>
        <p:spPr>
          <a:xfrm>
            <a:off x="4789717" y="3346894"/>
            <a:ext cx="7315200"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indent="-273050" algn="l">
              <a:buFont typeface="Wingdings" panose="05000000000000000000" pitchFamily="2" charset="2"/>
              <a:buChar char="ü"/>
            </a:pPr>
            <a:r>
              <a:rPr lang="fr-FR" sz="1600" b="1" dirty="0">
                <a:solidFill>
                  <a:srgbClr val="565655"/>
                </a:solidFill>
                <a:latin typeface="Roboto Light" panose="02000000000000000000" pitchFamily="2" charset="0"/>
                <a:ea typeface="Roboto Light" panose="02000000000000000000" pitchFamily="2" charset="0"/>
              </a:rPr>
              <a:t>HIGH MOLECULAR WEIGHT HYALURONIC ACID </a:t>
            </a:r>
            <a:r>
              <a:rPr lang="fr-FR" sz="1600" dirty="0">
                <a:solidFill>
                  <a:srgbClr val="565655"/>
                </a:solidFill>
                <a:latin typeface="Roboto Light" panose="02000000000000000000" pitchFamily="2" charset="0"/>
                <a:ea typeface="Roboto Light" panose="02000000000000000000" pitchFamily="2" charset="0"/>
              </a:rPr>
              <a:t>1000kDa - 140kDa</a:t>
            </a:r>
          </a:p>
        </p:txBody>
      </p:sp>
      <p:sp>
        <p:nvSpPr>
          <p:cNvPr id="17" name="Rectangle 16">
            <a:extLst>
              <a:ext uri="{FF2B5EF4-FFF2-40B4-BE49-F238E27FC236}">
                <a16:creationId xmlns:a16="http://schemas.microsoft.com/office/drawing/2014/main" id="{72B5E333-81B9-CA55-B053-D15766016E94}"/>
              </a:ext>
            </a:extLst>
          </p:cNvPr>
          <p:cNvSpPr/>
          <p:nvPr/>
        </p:nvSpPr>
        <p:spPr>
          <a:xfrm>
            <a:off x="4789717" y="4132542"/>
            <a:ext cx="7315200"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indent="-273050" algn="l">
              <a:buFont typeface="Wingdings" panose="05000000000000000000" pitchFamily="2" charset="2"/>
              <a:buChar char="ü"/>
            </a:pPr>
            <a:r>
              <a:rPr lang="fr-FR" sz="1600" b="1" dirty="0">
                <a:solidFill>
                  <a:srgbClr val="565655"/>
                </a:solidFill>
                <a:latin typeface="Roboto Light" panose="02000000000000000000" pitchFamily="2" charset="0"/>
                <a:ea typeface="Roboto Light" panose="02000000000000000000" pitchFamily="2" charset="0"/>
              </a:rPr>
              <a:t>LOW MOLECULAR WEIGHT HYALURONIC ACID </a:t>
            </a:r>
            <a:r>
              <a:rPr lang="fr-FR" sz="1600" dirty="0">
                <a:solidFill>
                  <a:srgbClr val="565655"/>
                </a:solidFill>
                <a:latin typeface="Roboto Light" panose="02000000000000000000" pitchFamily="2" charset="0"/>
                <a:ea typeface="Roboto Light" panose="02000000000000000000" pitchFamily="2" charset="0"/>
              </a:rPr>
              <a:t>150kDa - 600kDa</a:t>
            </a:r>
          </a:p>
        </p:txBody>
      </p:sp>
      <p:sp>
        <p:nvSpPr>
          <p:cNvPr id="18" name="Rectangle 17">
            <a:extLst>
              <a:ext uri="{FF2B5EF4-FFF2-40B4-BE49-F238E27FC236}">
                <a16:creationId xmlns:a16="http://schemas.microsoft.com/office/drawing/2014/main" id="{3764FCBA-3753-4449-2A78-C64AFD8EBFC4}"/>
              </a:ext>
            </a:extLst>
          </p:cNvPr>
          <p:cNvSpPr/>
          <p:nvPr/>
        </p:nvSpPr>
        <p:spPr>
          <a:xfrm>
            <a:off x="4789716" y="4918190"/>
            <a:ext cx="7315199"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indent="-273050" algn="l">
              <a:buFont typeface="Wingdings" panose="05000000000000000000" pitchFamily="2" charset="2"/>
              <a:buChar char="ü"/>
            </a:pPr>
            <a:r>
              <a:rPr lang="fr-FR" sz="1600" b="1" dirty="0">
                <a:solidFill>
                  <a:srgbClr val="565655"/>
                </a:solidFill>
                <a:latin typeface="Roboto Light" panose="02000000000000000000" pitchFamily="2" charset="0"/>
                <a:ea typeface="Roboto Light" panose="02000000000000000000" pitchFamily="2" charset="0"/>
              </a:rPr>
              <a:t>VITAMINS A, C, E</a:t>
            </a:r>
          </a:p>
        </p:txBody>
      </p:sp>
      <p:sp>
        <p:nvSpPr>
          <p:cNvPr id="19" name="ZoneTexte 18">
            <a:extLst>
              <a:ext uri="{FF2B5EF4-FFF2-40B4-BE49-F238E27FC236}">
                <a16:creationId xmlns:a16="http://schemas.microsoft.com/office/drawing/2014/main" id="{80F59E02-76E1-F0E7-67DF-AAE67EFFAC1E}"/>
              </a:ext>
            </a:extLst>
          </p:cNvPr>
          <p:cNvSpPr txBox="1"/>
          <p:nvPr/>
        </p:nvSpPr>
        <p:spPr>
          <a:xfrm>
            <a:off x="133003" y="6388573"/>
            <a:ext cx="6883830" cy="276999"/>
          </a:xfrm>
          <a:prstGeom prst="rect">
            <a:avLst/>
          </a:prstGeom>
          <a:noFill/>
        </p:spPr>
        <p:txBody>
          <a:bodyPr wrap="square">
            <a:spAutoFit/>
          </a:bodyPr>
          <a:lstStyle/>
          <a:p>
            <a:r>
              <a:rPr lang="fr-FR" sz="1200" dirty="0">
                <a:solidFill>
                  <a:srgbClr val="3E3E3E"/>
                </a:solidFill>
                <a:latin typeface="KyivType Sans2" pitchFamily="2" charset="77"/>
              </a:rPr>
              <a:t>*Present in the Serum, Cream and Fluid</a:t>
            </a:r>
            <a:endParaRPr lang="fr-FR" sz="1200" dirty="0">
              <a:solidFill>
                <a:srgbClr val="3E3E3E"/>
              </a:solidFill>
              <a:effectLst/>
              <a:latin typeface="KyivType Sans2" pitchFamily="2" charset="77"/>
            </a:endParaRPr>
          </a:p>
        </p:txBody>
      </p:sp>
    </p:spTree>
    <p:extLst>
      <p:ext uri="{BB962C8B-B14F-4D97-AF65-F5344CB8AC3E}">
        <p14:creationId xmlns:p14="http://schemas.microsoft.com/office/powerpoint/2010/main" val="215736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animBg="1"/>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0" y="-10720"/>
            <a:ext cx="12192000" cy="1127421"/>
          </a:xfrm>
        </p:spPr>
        <p:txBody>
          <a:bodyPr vert="horz" lIns="91440" tIns="45720" rIns="91440" bIns="45720" rtlCol="0" anchor="ctr">
            <a:noAutofit/>
          </a:bodyPr>
          <a:lstStyle/>
          <a:p>
            <a:pPr algn="ctr"/>
            <a:r>
              <a:rPr lang="fr-FR" sz="2800" dirty="0">
                <a:latin typeface="KyivType Sans2" panose="00000500000000000000" pitchFamily="50" charset="0"/>
              </a:rPr>
              <a:t>For hydration at every level  </a:t>
            </a:r>
          </a:p>
        </p:txBody>
      </p:sp>
      <p:sp>
        <p:nvSpPr>
          <p:cNvPr id="5" name="Rectangle 4">
            <a:extLst>
              <a:ext uri="{FF2B5EF4-FFF2-40B4-BE49-F238E27FC236}">
                <a16:creationId xmlns:a16="http://schemas.microsoft.com/office/drawing/2014/main" id="{F9695395-445C-153E-7A98-F95551217FEE}"/>
              </a:ext>
            </a:extLst>
          </p:cNvPr>
          <p:cNvSpPr/>
          <p:nvPr/>
        </p:nvSpPr>
        <p:spPr>
          <a:xfrm>
            <a:off x="5029200" y="1748489"/>
            <a:ext cx="6858000" cy="7309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indent="-273050" algn="just">
              <a:buFont typeface="Wingdings" panose="05000000000000000000" pitchFamily="2" charset="2"/>
              <a:buChar char="ü"/>
            </a:pPr>
            <a:r>
              <a:rPr lang="fr-FR" sz="1600" b="1" dirty="0">
                <a:solidFill>
                  <a:srgbClr val="565655"/>
                </a:solidFill>
                <a:latin typeface="Roboto Light" panose="02000000000000000000" pitchFamily="2" charset="0"/>
                <a:ea typeface="Roboto Light" panose="02000000000000000000" pitchFamily="2" charset="0"/>
              </a:rPr>
              <a:t>OLIVE PHYTOSQUALANE / ALOE VERA</a:t>
            </a:r>
          </a:p>
          <a:p>
            <a:pPr marL="88900" algn="just"/>
            <a:r>
              <a:rPr lang="fr-FR" sz="1600" dirty="0">
                <a:solidFill>
                  <a:srgbClr val="565655"/>
                </a:solidFill>
                <a:latin typeface="Roboto Light" panose="02000000000000000000" pitchFamily="2" charset="0"/>
                <a:ea typeface="Roboto Light" panose="02000000000000000000" pitchFamily="2" charset="0"/>
              </a:rPr>
              <a:t>Reinforces the skin's barrier function</a:t>
            </a:r>
          </a:p>
        </p:txBody>
      </p:sp>
      <p:sp>
        <p:nvSpPr>
          <p:cNvPr id="6" name="Rectangle 5">
            <a:extLst>
              <a:ext uri="{FF2B5EF4-FFF2-40B4-BE49-F238E27FC236}">
                <a16:creationId xmlns:a16="http://schemas.microsoft.com/office/drawing/2014/main" id="{21F26061-ADDE-AA62-BE04-9C4F7E17D59C}"/>
              </a:ext>
            </a:extLst>
          </p:cNvPr>
          <p:cNvSpPr/>
          <p:nvPr/>
        </p:nvSpPr>
        <p:spPr>
          <a:xfrm>
            <a:off x="5029200" y="2926643"/>
            <a:ext cx="6858000"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indent="-273050" algn="just">
              <a:buFont typeface="Wingdings" panose="05000000000000000000" pitchFamily="2" charset="2"/>
              <a:buChar char="ü"/>
            </a:pPr>
            <a:r>
              <a:rPr lang="fr-FR" sz="1600" b="1" dirty="0">
                <a:solidFill>
                  <a:srgbClr val="565655"/>
                </a:solidFill>
                <a:latin typeface="Roboto Light" panose="02000000000000000000" pitchFamily="2" charset="0"/>
                <a:ea typeface="Roboto Light" panose="02000000000000000000" pitchFamily="2" charset="0"/>
              </a:rPr>
              <a:t>IMPERATA CYLINDRICA</a:t>
            </a:r>
          </a:p>
          <a:p>
            <a:pPr marL="88900" algn="just"/>
            <a:r>
              <a:rPr lang="fr-FR" sz="1600" dirty="0">
                <a:solidFill>
                  <a:srgbClr val="565655"/>
                </a:solidFill>
                <a:latin typeface="Roboto Light" panose="02000000000000000000" pitchFamily="2" charset="0"/>
                <a:ea typeface="Roboto Light" panose="02000000000000000000" pitchFamily="2" charset="0"/>
              </a:rPr>
              <a:t>Regulates water transfer</a:t>
            </a:r>
          </a:p>
        </p:txBody>
      </p:sp>
      <p:sp>
        <p:nvSpPr>
          <p:cNvPr id="7" name="Rectangle 6">
            <a:extLst>
              <a:ext uri="{FF2B5EF4-FFF2-40B4-BE49-F238E27FC236}">
                <a16:creationId xmlns:a16="http://schemas.microsoft.com/office/drawing/2014/main" id="{621F9ABA-81F4-F1B2-069E-0D7986C40C09}"/>
              </a:ext>
            </a:extLst>
          </p:cNvPr>
          <p:cNvSpPr/>
          <p:nvPr/>
        </p:nvSpPr>
        <p:spPr>
          <a:xfrm>
            <a:off x="5029200" y="3841043"/>
            <a:ext cx="6858000"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indent="-273050" algn="l">
              <a:buFont typeface="Wingdings" panose="05000000000000000000" pitchFamily="2" charset="2"/>
              <a:buChar char="ü"/>
            </a:pPr>
            <a:r>
              <a:rPr lang="fr-FR" sz="1600" b="1" dirty="0">
                <a:solidFill>
                  <a:srgbClr val="565655"/>
                </a:solidFill>
                <a:latin typeface="Roboto Light" panose="02000000000000000000" pitchFamily="2" charset="0"/>
                <a:ea typeface="Roboto Light" panose="02000000000000000000" pitchFamily="2" charset="0"/>
              </a:rPr>
              <a:t>HIGH MOLECULAR WEIGHT HYALURONIC ACID</a:t>
            </a:r>
          </a:p>
          <a:p>
            <a:pPr marL="88900" algn="l"/>
            <a:r>
              <a:rPr lang="fr-FR" sz="1600" dirty="0">
                <a:solidFill>
                  <a:srgbClr val="565655"/>
                </a:solidFill>
                <a:latin typeface="Roboto Light" panose="02000000000000000000" pitchFamily="2" charset="0"/>
                <a:ea typeface="Roboto Light" panose="02000000000000000000" pitchFamily="2" charset="0"/>
              </a:rPr>
              <a:t>Keeps water in the skin</a:t>
            </a:r>
          </a:p>
        </p:txBody>
      </p:sp>
      <p:sp>
        <p:nvSpPr>
          <p:cNvPr id="9" name="Rectangle 8">
            <a:extLst>
              <a:ext uri="{FF2B5EF4-FFF2-40B4-BE49-F238E27FC236}">
                <a16:creationId xmlns:a16="http://schemas.microsoft.com/office/drawing/2014/main" id="{8D45D685-56F9-6415-0142-50DAAFDE1148}"/>
              </a:ext>
            </a:extLst>
          </p:cNvPr>
          <p:cNvSpPr/>
          <p:nvPr/>
        </p:nvSpPr>
        <p:spPr>
          <a:xfrm>
            <a:off x="5029200" y="6007808"/>
            <a:ext cx="6858000"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indent="-273050" algn="l">
              <a:buFont typeface="Wingdings" panose="05000000000000000000" pitchFamily="2" charset="2"/>
              <a:buChar char="ü"/>
            </a:pPr>
            <a:r>
              <a:rPr lang="fr-FR" sz="1600" b="1" dirty="0">
                <a:solidFill>
                  <a:srgbClr val="565655"/>
                </a:solidFill>
                <a:latin typeface="Roboto Light" panose="02000000000000000000" pitchFamily="2" charset="0"/>
                <a:ea typeface="Roboto Light" panose="02000000000000000000" pitchFamily="2" charset="0"/>
              </a:rPr>
              <a:t>LOW MOLECULAR WEIGHT HYALURONIC ACID</a:t>
            </a:r>
          </a:p>
          <a:p>
            <a:pPr marL="88900" algn="l"/>
            <a:r>
              <a:rPr lang="fr-FR" sz="1600" dirty="0">
                <a:solidFill>
                  <a:srgbClr val="565655"/>
                </a:solidFill>
                <a:latin typeface="Roboto Light" panose="02000000000000000000" pitchFamily="2" charset="0"/>
                <a:ea typeface="Roboto Light" panose="02000000000000000000" pitchFamily="2" charset="0"/>
              </a:rPr>
              <a:t>Replenishes water reserves</a:t>
            </a:r>
          </a:p>
        </p:txBody>
      </p:sp>
      <p:sp>
        <p:nvSpPr>
          <p:cNvPr id="10" name="Rectangle 9">
            <a:extLst>
              <a:ext uri="{FF2B5EF4-FFF2-40B4-BE49-F238E27FC236}">
                <a16:creationId xmlns:a16="http://schemas.microsoft.com/office/drawing/2014/main" id="{851A2317-0F4D-FAC4-0989-1E08BC58D761}"/>
              </a:ext>
            </a:extLst>
          </p:cNvPr>
          <p:cNvSpPr/>
          <p:nvPr/>
        </p:nvSpPr>
        <p:spPr>
          <a:xfrm>
            <a:off x="5029200" y="5105400"/>
            <a:ext cx="6858000"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indent="-273050" algn="l">
              <a:buFont typeface="Wingdings" panose="05000000000000000000" pitchFamily="2" charset="2"/>
              <a:buChar char="ü"/>
            </a:pPr>
            <a:r>
              <a:rPr lang="fr-FR" sz="1600" b="1" dirty="0">
                <a:solidFill>
                  <a:srgbClr val="565655"/>
                </a:solidFill>
                <a:latin typeface="Roboto Light" panose="02000000000000000000" pitchFamily="2" charset="0"/>
                <a:ea typeface="Roboto Light" panose="02000000000000000000" pitchFamily="2" charset="0"/>
              </a:rPr>
              <a:t>VITAMINS A, C, E</a:t>
            </a:r>
          </a:p>
          <a:p>
            <a:pPr marL="88900" algn="l"/>
            <a:r>
              <a:rPr lang="fr-FR" sz="1600" dirty="0">
                <a:solidFill>
                  <a:srgbClr val="565655"/>
                </a:solidFill>
                <a:latin typeface="Roboto Light" panose="02000000000000000000" pitchFamily="2" charset="0"/>
                <a:ea typeface="Roboto Light" panose="02000000000000000000" pitchFamily="2" charset="0"/>
              </a:rPr>
              <a:t>Protect water-binding molecules</a:t>
            </a:r>
          </a:p>
        </p:txBody>
      </p:sp>
      <p:cxnSp>
        <p:nvCxnSpPr>
          <p:cNvPr id="11" name="Connecteur droit avec flèche 10">
            <a:extLst>
              <a:ext uri="{FF2B5EF4-FFF2-40B4-BE49-F238E27FC236}">
                <a16:creationId xmlns:a16="http://schemas.microsoft.com/office/drawing/2014/main" id="{8B5FCBA0-CFFC-7E31-FDED-D91B1E747373}"/>
              </a:ext>
            </a:extLst>
          </p:cNvPr>
          <p:cNvCxnSpPr>
            <a:cxnSpLocks noChangeShapeType="1"/>
          </p:cNvCxnSpPr>
          <p:nvPr/>
        </p:nvCxnSpPr>
        <p:spPr bwMode="auto">
          <a:xfrm>
            <a:off x="4082116" y="2128344"/>
            <a:ext cx="718484" cy="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 name="Connecteur droit avec flèche 17">
            <a:extLst>
              <a:ext uri="{FF2B5EF4-FFF2-40B4-BE49-F238E27FC236}">
                <a16:creationId xmlns:a16="http://schemas.microsoft.com/office/drawing/2014/main" id="{FFF01B9B-0BA9-AFDD-567A-33CBF1117BA2}"/>
              </a:ext>
            </a:extLst>
          </p:cNvPr>
          <p:cNvCxnSpPr>
            <a:cxnSpLocks noChangeShapeType="1"/>
          </p:cNvCxnSpPr>
          <p:nvPr/>
        </p:nvCxnSpPr>
        <p:spPr bwMode="auto">
          <a:xfrm>
            <a:off x="4082116" y="3824479"/>
            <a:ext cx="718484" cy="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9" name="Connecteur droit avec flèche 18">
            <a:extLst>
              <a:ext uri="{FF2B5EF4-FFF2-40B4-BE49-F238E27FC236}">
                <a16:creationId xmlns:a16="http://schemas.microsoft.com/office/drawing/2014/main" id="{37B58E25-3A85-156C-07F8-C5B17CBC3CC5}"/>
              </a:ext>
            </a:extLst>
          </p:cNvPr>
          <p:cNvCxnSpPr>
            <a:cxnSpLocks noChangeShapeType="1"/>
          </p:cNvCxnSpPr>
          <p:nvPr/>
        </p:nvCxnSpPr>
        <p:spPr bwMode="auto">
          <a:xfrm>
            <a:off x="4064110" y="5997037"/>
            <a:ext cx="718484" cy="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1" name="ZoneTexte 20">
            <a:extLst>
              <a:ext uri="{FF2B5EF4-FFF2-40B4-BE49-F238E27FC236}">
                <a16:creationId xmlns:a16="http://schemas.microsoft.com/office/drawing/2014/main" id="{573E2531-087F-0FD4-6914-7B3043D55FEB}"/>
              </a:ext>
            </a:extLst>
          </p:cNvPr>
          <p:cNvSpPr txBox="1">
            <a:spLocks noChangeArrowheads="1"/>
          </p:cNvSpPr>
          <p:nvPr/>
        </p:nvSpPr>
        <p:spPr bwMode="auto">
          <a:xfrm>
            <a:off x="3810000" y="1769632"/>
            <a:ext cx="146392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Optima Medium" pitchFamily="34" charset="0"/>
                <a:cs typeface="Arial" panose="020B0604020202020204" pitchFamily="34" charset="0"/>
              </a:defRPr>
            </a:lvl1pPr>
            <a:lvl2pPr marL="742950" indent="-285750" eaLnBrk="0" hangingPunct="0">
              <a:defRPr sz="1200">
                <a:solidFill>
                  <a:schemeClr val="tx1"/>
                </a:solidFill>
                <a:latin typeface="Optima Medium" pitchFamily="34" charset="0"/>
                <a:cs typeface="Arial" panose="020B0604020202020204" pitchFamily="34" charset="0"/>
              </a:defRPr>
            </a:lvl2pPr>
            <a:lvl3pPr marL="1143000" indent="-228600" eaLnBrk="0" hangingPunct="0">
              <a:defRPr sz="1200">
                <a:solidFill>
                  <a:schemeClr val="tx1"/>
                </a:solidFill>
                <a:latin typeface="Optima Medium" pitchFamily="34" charset="0"/>
                <a:cs typeface="Arial" panose="020B0604020202020204" pitchFamily="34" charset="0"/>
              </a:defRPr>
            </a:lvl3pPr>
            <a:lvl4pPr marL="1600200" indent="-228600" eaLnBrk="0" hangingPunct="0">
              <a:defRPr sz="1200">
                <a:solidFill>
                  <a:schemeClr val="tx1"/>
                </a:solidFill>
                <a:latin typeface="Optima Medium" pitchFamily="34" charset="0"/>
                <a:cs typeface="Arial" panose="020B0604020202020204" pitchFamily="34" charset="0"/>
              </a:defRPr>
            </a:lvl4pPr>
            <a:lvl5pPr marL="2057400" indent="-228600" eaLnBrk="0" hangingPunct="0">
              <a:defRPr sz="1200">
                <a:solidFill>
                  <a:schemeClr val="tx1"/>
                </a:solidFill>
                <a:latin typeface="Optima Medium"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hangingPunct="1"/>
            <a:r>
              <a:rPr lang="fr-FR" altLang="fr-FR" sz="1000" dirty="0">
                <a:latin typeface="Roboto Light" panose="02000000000000000000" pitchFamily="2" charset="0"/>
                <a:ea typeface="Roboto Light" panose="02000000000000000000" pitchFamily="2" charset="0"/>
              </a:rPr>
              <a:t>HORN LAYER</a:t>
            </a:r>
          </a:p>
        </p:txBody>
      </p:sp>
      <p:sp>
        <p:nvSpPr>
          <p:cNvPr id="22" name="ZoneTexte 21">
            <a:extLst>
              <a:ext uri="{FF2B5EF4-FFF2-40B4-BE49-F238E27FC236}">
                <a16:creationId xmlns:a16="http://schemas.microsoft.com/office/drawing/2014/main" id="{135AC410-8441-B309-EB34-575DF39C1FA8}"/>
              </a:ext>
            </a:extLst>
          </p:cNvPr>
          <p:cNvSpPr txBox="1">
            <a:spLocks noChangeArrowheads="1"/>
          </p:cNvSpPr>
          <p:nvPr/>
        </p:nvSpPr>
        <p:spPr bwMode="auto">
          <a:xfrm>
            <a:off x="3995565" y="3440962"/>
            <a:ext cx="103363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Optima Medium" pitchFamily="34" charset="0"/>
                <a:cs typeface="Arial" panose="020B0604020202020204" pitchFamily="34" charset="0"/>
              </a:defRPr>
            </a:lvl1pPr>
            <a:lvl2pPr marL="742950" indent="-285750" eaLnBrk="0" hangingPunct="0">
              <a:defRPr sz="1200">
                <a:solidFill>
                  <a:schemeClr val="tx1"/>
                </a:solidFill>
                <a:latin typeface="Optima Medium" pitchFamily="34" charset="0"/>
                <a:cs typeface="Arial" panose="020B0604020202020204" pitchFamily="34" charset="0"/>
              </a:defRPr>
            </a:lvl2pPr>
            <a:lvl3pPr marL="1143000" indent="-228600" eaLnBrk="0" hangingPunct="0">
              <a:defRPr sz="1200">
                <a:solidFill>
                  <a:schemeClr val="tx1"/>
                </a:solidFill>
                <a:latin typeface="Optima Medium" pitchFamily="34" charset="0"/>
                <a:cs typeface="Arial" panose="020B0604020202020204" pitchFamily="34" charset="0"/>
              </a:defRPr>
            </a:lvl3pPr>
            <a:lvl4pPr marL="1600200" indent="-228600" eaLnBrk="0" hangingPunct="0">
              <a:defRPr sz="1200">
                <a:solidFill>
                  <a:schemeClr val="tx1"/>
                </a:solidFill>
                <a:latin typeface="Optima Medium" pitchFamily="34" charset="0"/>
                <a:cs typeface="Arial" panose="020B0604020202020204" pitchFamily="34" charset="0"/>
              </a:defRPr>
            </a:lvl4pPr>
            <a:lvl5pPr marL="2057400" indent="-228600" eaLnBrk="0" hangingPunct="0">
              <a:defRPr sz="1200">
                <a:solidFill>
                  <a:schemeClr val="tx1"/>
                </a:solidFill>
                <a:latin typeface="Optima Medium"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hangingPunct="1"/>
            <a:r>
              <a:rPr lang="fr-FR" altLang="fr-FR" sz="1000" dirty="0">
                <a:latin typeface="Roboto Light" panose="02000000000000000000" pitchFamily="2" charset="0"/>
                <a:ea typeface="Roboto Light" panose="02000000000000000000" pitchFamily="2" charset="0"/>
              </a:rPr>
              <a:t>EPIDERME</a:t>
            </a:r>
          </a:p>
        </p:txBody>
      </p:sp>
      <p:sp>
        <p:nvSpPr>
          <p:cNvPr id="23" name="ZoneTexte 22">
            <a:extLst>
              <a:ext uri="{FF2B5EF4-FFF2-40B4-BE49-F238E27FC236}">
                <a16:creationId xmlns:a16="http://schemas.microsoft.com/office/drawing/2014/main" id="{C8E84689-7AEA-7353-254B-6AC10256AD72}"/>
              </a:ext>
            </a:extLst>
          </p:cNvPr>
          <p:cNvSpPr txBox="1">
            <a:spLocks noChangeArrowheads="1"/>
          </p:cNvSpPr>
          <p:nvPr/>
        </p:nvSpPr>
        <p:spPr bwMode="auto">
          <a:xfrm>
            <a:off x="4053784" y="5614808"/>
            <a:ext cx="103363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Optima Medium" pitchFamily="34" charset="0"/>
                <a:cs typeface="Arial" panose="020B0604020202020204" pitchFamily="34" charset="0"/>
              </a:defRPr>
            </a:lvl1pPr>
            <a:lvl2pPr marL="742950" indent="-285750" eaLnBrk="0" hangingPunct="0">
              <a:defRPr sz="1200">
                <a:solidFill>
                  <a:schemeClr val="tx1"/>
                </a:solidFill>
                <a:latin typeface="Optima Medium" pitchFamily="34" charset="0"/>
                <a:cs typeface="Arial" panose="020B0604020202020204" pitchFamily="34" charset="0"/>
              </a:defRPr>
            </a:lvl2pPr>
            <a:lvl3pPr marL="1143000" indent="-228600" eaLnBrk="0" hangingPunct="0">
              <a:defRPr sz="1200">
                <a:solidFill>
                  <a:schemeClr val="tx1"/>
                </a:solidFill>
                <a:latin typeface="Optima Medium" pitchFamily="34" charset="0"/>
                <a:cs typeface="Arial" panose="020B0604020202020204" pitchFamily="34" charset="0"/>
              </a:defRPr>
            </a:lvl3pPr>
            <a:lvl4pPr marL="1600200" indent="-228600" eaLnBrk="0" hangingPunct="0">
              <a:defRPr sz="1200">
                <a:solidFill>
                  <a:schemeClr val="tx1"/>
                </a:solidFill>
                <a:latin typeface="Optima Medium" pitchFamily="34" charset="0"/>
                <a:cs typeface="Arial" panose="020B0604020202020204" pitchFamily="34" charset="0"/>
              </a:defRPr>
            </a:lvl4pPr>
            <a:lvl5pPr marL="2057400" indent="-228600" eaLnBrk="0" hangingPunct="0">
              <a:defRPr sz="1200">
                <a:solidFill>
                  <a:schemeClr val="tx1"/>
                </a:solidFill>
                <a:latin typeface="Optima Medium"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hangingPunct="1"/>
            <a:r>
              <a:rPr lang="fr-FR" altLang="fr-FR" sz="1000" dirty="0">
                <a:latin typeface="Roboto Light" panose="02000000000000000000" pitchFamily="2" charset="0"/>
                <a:ea typeface="Roboto Light" panose="02000000000000000000" pitchFamily="2" charset="0"/>
              </a:rPr>
              <a:t>DERME</a:t>
            </a:r>
          </a:p>
        </p:txBody>
      </p:sp>
      <p:pic>
        <p:nvPicPr>
          <p:cNvPr id="24" name="Image 23" descr="Une image contenant rose, Dessin d’enfant, violet, Lilas&#10;&#10;Description générée automatiquement">
            <a:extLst>
              <a:ext uri="{FF2B5EF4-FFF2-40B4-BE49-F238E27FC236}">
                <a16:creationId xmlns:a16="http://schemas.microsoft.com/office/drawing/2014/main" id="{0A758A01-D2C3-5541-0BF5-3CB828EAC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244" y="1267122"/>
            <a:ext cx="3327722" cy="5057478"/>
          </a:xfrm>
          <a:prstGeom prst="rect">
            <a:avLst/>
          </a:prstGeom>
        </p:spPr>
      </p:pic>
    </p:spTree>
    <p:extLst>
      <p:ext uri="{BB962C8B-B14F-4D97-AF65-F5344CB8AC3E}">
        <p14:creationId xmlns:p14="http://schemas.microsoft.com/office/powerpoint/2010/main" val="211454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1000"/>
                                        <p:tgtEl>
                                          <p:spTgt spid="23"/>
                                        </p:tgtEl>
                                      </p:cBhvr>
                                    </p:animEffect>
                                    <p:anim calcmode="lin" valueType="num">
                                      <p:cBhvr>
                                        <p:cTn id="47" dur="1000" fill="hold"/>
                                        <p:tgtEl>
                                          <p:spTgt spid="23"/>
                                        </p:tgtEl>
                                        <p:attrNameLst>
                                          <p:attrName>ppt_x</p:attrName>
                                        </p:attrNameLst>
                                      </p:cBhvr>
                                      <p:tavLst>
                                        <p:tav tm="0">
                                          <p:val>
                                            <p:strVal val="#ppt_x"/>
                                          </p:val>
                                        </p:tav>
                                        <p:tav tm="100000">
                                          <p:val>
                                            <p:strVal val="#ppt_x"/>
                                          </p:val>
                                        </p:tav>
                                      </p:tavLst>
                                    </p:anim>
                                    <p:anim calcmode="lin" valueType="num">
                                      <p:cBhvr>
                                        <p:cTn id="48" dur="1000" fill="hold"/>
                                        <p:tgtEl>
                                          <p:spTgt spid="2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1000"/>
                                        <p:tgtEl>
                                          <p:spTgt spid="19"/>
                                        </p:tgtEl>
                                      </p:cBhvr>
                                    </p:animEffect>
                                    <p:anim calcmode="lin" valueType="num">
                                      <p:cBhvr>
                                        <p:cTn id="52" dur="1000" fill="hold"/>
                                        <p:tgtEl>
                                          <p:spTgt spid="19"/>
                                        </p:tgtEl>
                                        <p:attrNameLst>
                                          <p:attrName>ppt_x</p:attrName>
                                        </p:attrNameLst>
                                      </p:cBhvr>
                                      <p:tavLst>
                                        <p:tav tm="0">
                                          <p:val>
                                            <p:strVal val="#ppt_x"/>
                                          </p:val>
                                        </p:tav>
                                        <p:tav tm="100000">
                                          <p:val>
                                            <p:strVal val="#ppt_x"/>
                                          </p:val>
                                        </p:tav>
                                      </p:tavLst>
                                    </p:anim>
                                    <p:anim calcmode="lin" valueType="num">
                                      <p:cBhvr>
                                        <p:cTn id="53" dur="1000" fill="hold"/>
                                        <p:tgtEl>
                                          <p:spTgt spid="19"/>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1000"/>
                                        <p:tgtEl>
                                          <p:spTgt spid="10"/>
                                        </p:tgtEl>
                                      </p:cBhvr>
                                    </p:animEffect>
                                    <p:anim calcmode="lin" valueType="num">
                                      <p:cBhvr>
                                        <p:cTn id="57" dur="1000" fill="hold"/>
                                        <p:tgtEl>
                                          <p:spTgt spid="10"/>
                                        </p:tgtEl>
                                        <p:attrNameLst>
                                          <p:attrName>ppt_x</p:attrName>
                                        </p:attrNameLst>
                                      </p:cBhvr>
                                      <p:tavLst>
                                        <p:tav tm="0">
                                          <p:val>
                                            <p:strVal val="#ppt_x"/>
                                          </p:val>
                                        </p:tav>
                                        <p:tav tm="100000">
                                          <p:val>
                                            <p:strVal val="#ppt_x"/>
                                          </p:val>
                                        </p:tav>
                                      </p:tavLst>
                                    </p:anim>
                                    <p:anim calcmode="lin" valueType="num">
                                      <p:cBhvr>
                                        <p:cTn id="58" dur="1000" fill="hold"/>
                                        <p:tgtEl>
                                          <p:spTgt spid="10"/>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1000"/>
                                        <p:tgtEl>
                                          <p:spTgt spid="9"/>
                                        </p:tgtEl>
                                      </p:cBhvr>
                                    </p:animEffect>
                                    <p:anim calcmode="lin" valueType="num">
                                      <p:cBhvr>
                                        <p:cTn id="62" dur="1000" fill="hold"/>
                                        <p:tgtEl>
                                          <p:spTgt spid="9"/>
                                        </p:tgtEl>
                                        <p:attrNameLst>
                                          <p:attrName>ppt_x</p:attrName>
                                        </p:attrNameLst>
                                      </p:cBhvr>
                                      <p:tavLst>
                                        <p:tav tm="0">
                                          <p:val>
                                            <p:strVal val="#ppt_x"/>
                                          </p:val>
                                        </p:tav>
                                        <p:tav tm="100000">
                                          <p:val>
                                            <p:strVal val="#ppt_x"/>
                                          </p:val>
                                        </p:tav>
                                      </p:tavLst>
                                    </p:anim>
                                    <p:anim calcmode="lin" valueType="num">
                                      <p:cBhvr>
                                        <p:cTn id="6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21" grpId="0"/>
      <p:bldP spid="22"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C0BA8-0196-2AA2-9F8D-10B0EC3C162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3271BD3-8F89-7417-7AB4-57FCB15019B8}"/>
              </a:ext>
            </a:extLst>
          </p:cNvPr>
          <p:cNvSpPr txBox="1"/>
          <p:nvPr/>
        </p:nvSpPr>
        <p:spPr>
          <a:xfrm>
            <a:off x="2591454" y="1336306"/>
            <a:ext cx="7200039" cy="1655197"/>
          </a:xfrm>
          <a:prstGeom prst="rect">
            <a:avLst/>
          </a:prstGeom>
          <a:noFill/>
        </p:spPr>
        <p:txBody>
          <a:bodyPr wrap="square">
            <a:spAutoFit/>
          </a:bodyPr>
          <a:lstStyle/>
          <a:p>
            <a:r>
              <a:rPr lang="en-US" sz="1451" dirty="0" err="1">
                <a:latin typeface="Roboto Light" panose="02000000000000000000" pitchFamily="2" charset="0"/>
                <a:ea typeface="Roboto Light" panose="02000000000000000000" pitchFamily="2" charset="0"/>
              </a:rPr>
              <a:t>A molecule naturally present </a:t>
            </a:r>
            <a:r>
              <a:rPr lang="en-US" sz="1451" dirty="0">
                <a:latin typeface="Roboto Light" panose="02000000000000000000" pitchFamily="2" charset="0"/>
                <a:ea typeface="Roboto Light" panose="02000000000000000000" pitchFamily="2" charset="0"/>
              </a:rPr>
              <a:t>in </a:t>
            </a:r>
            <a:r>
              <a:rPr lang="en-US" sz="1451" dirty="0" err="1">
                <a:latin typeface="Roboto Light" panose="02000000000000000000" pitchFamily="2" charset="0"/>
                <a:ea typeface="Roboto Light" panose="02000000000000000000" pitchFamily="2" charset="0"/>
              </a:rPr>
              <a:t>the skin</a:t>
            </a:r>
            <a:r>
              <a:rPr lang="en-US" sz="1451" dirty="0">
                <a:latin typeface="Roboto Light" panose="02000000000000000000" pitchFamily="2" charset="0"/>
                <a:ea typeface="Roboto Light" panose="02000000000000000000" pitchFamily="2" charset="0"/>
              </a:rPr>
              <a:t>, </a:t>
            </a:r>
            <a:r>
              <a:rPr lang="en-US" sz="1451" dirty="0" err="1">
                <a:latin typeface="Roboto Light" panose="02000000000000000000" pitchFamily="2" charset="0"/>
                <a:ea typeface="Roboto Light" panose="02000000000000000000" pitchFamily="2" charset="0"/>
              </a:rPr>
              <a:t>essential for</a:t>
            </a:r>
            <a:r>
              <a:rPr lang="en-US" sz="1451" dirty="0">
                <a:latin typeface="Roboto Light" panose="02000000000000000000" pitchFamily="2" charset="0"/>
                <a:ea typeface="Roboto Light" panose="02000000000000000000" pitchFamily="2" charset="0"/>
              </a:rPr>
              <a:t> its </a:t>
            </a:r>
            <a:r>
              <a:rPr lang="en-US" sz="1451" dirty="0" err="1">
                <a:latin typeface="Roboto Light" panose="02000000000000000000" pitchFamily="2" charset="0"/>
                <a:ea typeface="Roboto Light" panose="02000000000000000000" pitchFamily="2" charset="0"/>
              </a:rPr>
              <a:t>hydration</a:t>
            </a:r>
            <a:r>
              <a:rPr lang="en-US" sz="1451" dirty="0">
                <a:latin typeface="Roboto Light" panose="02000000000000000000" pitchFamily="2" charset="0"/>
                <a:ea typeface="Roboto Light" panose="02000000000000000000" pitchFamily="2" charset="0"/>
              </a:rPr>
              <a:t>, </a:t>
            </a:r>
            <a:r>
              <a:rPr lang="en-US" sz="1451" dirty="0" err="1">
                <a:latin typeface="Roboto Light" panose="02000000000000000000" pitchFamily="2" charset="0"/>
                <a:ea typeface="Roboto Light" panose="02000000000000000000" pitchFamily="2" charset="0"/>
              </a:rPr>
              <a:t>suppleness </a:t>
            </a:r>
            <a:r>
              <a:rPr lang="en-US" sz="1451" dirty="0">
                <a:latin typeface="Roboto Light" panose="02000000000000000000" pitchFamily="2" charset="0"/>
                <a:ea typeface="Roboto Light" panose="02000000000000000000" pitchFamily="2" charset="0"/>
              </a:rPr>
              <a:t>and </a:t>
            </a:r>
            <a:r>
              <a:rPr lang="en-US" sz="1451" dirty="0" err="1">
                <a:latin typeface="Roboto Light" panose="02000000000000000000" pitchFamily="2" charset="0"/>
                <a:ea typeface="Roboto Light" panose="02000000000000000000" pitchFamily="2" charset="0"/>
              </a:rPr>
              <a:t>firmness</a:t>
            </a:r>
            <a:r>
              <a:rPr lang="en-US" sz="1451" dirty="0">
                <a:latin typeface="Roboto Light" panose="02000000000000000000" pitchFamily="2" charset="0"/>
                <a:ea typeface="Roboto Light" panose="02000000000000000000" pitchFamily="2" charset="0"/>
              </a:rPr>
              <a:t>.</a:t>
            </a:r>
          </a:p>
          <a:p>
            <a:endParaRPr lang="en-US" sz="1451" dirty="0">
              <a:latin typeface="Roboto Light" panose="02000000000000000000" pitchFamily="2" charset="0"/>
              <a:ea typeface="Roboto Light" panose="02000000000000000000" pitchFamily="2" charset="0"/>
            </a:endParaRPr>
          </a:p>
          <a:p>
            <a:r>
              <a:rPr lang="en-US" sz="1451" dirty="0" err="1">
                <a:latin typeface="Roboto Light" panose="02000000000000000000" pitchFamily="2" charset="0"/>
                <a:ea typeface="Roboto Light" panose="02000000000000000000" pitchFamily="2" charset="0"/>
              </a:rPr>
              <a:t>Imagine a sponge</a:t>
            </a:r>
            <a:r>
              <a:rPr lang="en-US" sz="1451" dirty="0">
                <a:latin typeface="Roboto Light" panose="02000000000000000000" pitchFamily="2" charset="0"/>
                <a:ea typeface="Roboto Light" panose="02000000000000000000" pitchFamily="2" charset="0"/>
              </a:rPr>
              <a:t>:</a:t>
            </a:r>
          </a:p>
          <a:p>
            <a:br>
              <a:rPr lang="en-US" sz="1451" dirty="0">
                <a:latin typeface="Roboto Light" panose="02000000000000000000" pitchFamily="2" charset="0"/>
                <a:ea typeface="Roboto Light" panose="02000000000000000000" pitchFamily="2" charset="0"/>
              </a:rPr>
            </a:br>
            <a:r>
              <a:rPr lang="en-US" sz="1451" dirty="0">
                <a:latin typeface="Roboto Light" panose="02000000000000000000" pitchFamily="2" charset="0"/>
                <a:ea typeface="Roboto Light" panose="02000000000000000000" pitchFamily="2" charset="0"/>
              </a:rPr>
              <a:t>Like </a:t>
            </a:r>
            <a:r>
              <a:rPr lang="en-US" sz="1451" dirty="0" err="1">
                <a:latin typeface="Roboto Light" panose="02000000000000000000" pitchFamily="2" charset="0"/>
                <a:ea typeface="Roboto Light" panose="02000000000000000000" pitchFamily="2" charset="0"/>
              </a:rPr>
              <a:t>hyaluronic acid</a:t>
            </a:r>
            <a:r>
              <a:rPr lang="en-US" sz="1451" dirty="0">
                <a:latin typeface="Roboto Light" panose="02000000000000000000" pitchFamily="2" charset="0"/>
                <a:ea typeface="Roboto Light" panose="02000000000000000000" pitchFamily="2" charset="0"/>
              </a:rPr>
              <a:t>,</a:t>
            </a:r>
            <a:r>
              <a:rPr lang="en-US" sz="1451" dirty="0" err="1">
                <a:latin typeface="Roboto Light" panose="02000000000000000000" pitchFamily="2" charset="0"/>
                <a:ea typeface="Roboto Light" panose="02000000000000000000" pitchFamily="2" charset="0"/>
              </a:rPr>
              <a:t> it retains water </a:t>
            </a:r>
            <a:r>
              <a:rPr lang="en-US" sz="1451" dirty="0">
                <a:latin typeface="Roboto Light" panose="02000000000000000000" pitchFamily="2" charset="0"/>
                <a:ea typeface="Roboto Light" panose="02000000000000000000" pitchFamily="2" charset="0"/>
              </a:rPr>
              <a:t>in </a:t>
            </a:r>
            <a:r>
              <a:rPr lang="en-US" sz="1451" dirty="0" err="1">
                <a:latin typeface="Roboto Light" panose="02000000000000000000" pitchFamily="2" charset="0"/>
                <a:ea typeface="Roboto Light" panose="02000000000000000000" pitchFamily="2" charset="0"/>
              </a:rPr>
              <a:t>tissues</a:t>
            </a:r>
            <a:r>
              <a:rPr lang="en-US" sz="1451" dirty="0">
                <a:latin typeface="Roboto Light" panose="02000000000000000000" pitchFamily="2" charset="0"/>
                <a:ea typeface="Roboto Light" panose="02000000000000000000" pitchFamily="2" charset="0"/>
              </a:rPr>
              <a:t>. </a:t>
            </a:r>
            <a:br>
              <a:rPr lang="en-US" sz="1451" dirty="0">
                <a:latin typeface="Roboto Light" panose="02000000000000000000" pitchFamily="2" charset="0"/>
                <a:ea typeface="Roboto Light" panose="02000000000000000000" pitchFamily="2" charset="0"/>
              </a:rPr>
            </a:br>
            <a:r>
              <a:rPr lang="en-US" sz="1451" dirty="0">
                <a:latin typeface="Roboto Light" panose="02000000000000000000" pitchFamily="2" charset="0"/>
                <a:ea typeface="Roboto Light" panose="02000000000000000000" pitchFamily="2" charset="0"/>
              </a:rPr>
              <a:t>1 gram </a:t>
            </a:r>
            <a:r>
              <a:rPr lang="en-US" sz="1451" dirty="0" err="1">
                <a:latin typeface="Roboto Light" panose="02000000000000000000" pitchFamily="2" charset="0"/>
                <a:ea typeface="Roboto Light" panose="02000000000000000000" pitchFamily="2" charset="0"/>
              </a:rPr>
              <a:t>can </a:t>
            </a:r>
            <a:r>
              <a:rPr lang="en-US" sz="1451" dirty="0">
                <a:latin typeface="Roboto Light" panose="02000000000000000000" pitchFamily="2" charset="0"/>
                <a:ea typeface="Roboto Light" panose="02000000000000000000" pitchFamily="2" charset="0"/>
              </a:rPr>
              <a:t>store </a:t>
            </a:r>
            <a:r>
              <a:rPr lang="en-US" sz="1451" dirty="0" err="1">
                <a:latin typeface="Roboto Light" panose="02000000000000000000" pitchFamily="2" charset="0"/>
                <a:ea typeface="Roboto Light" panose="02000000000000000000" pitchFamily="2" charset="0"/>
              </a:rPr>
              <a:t>up to </a:t>
            </a:r>
            <a:r>
              <a:rPr lang="en-US" sz="1451" dirty="0">
                <a:latin typeface="Roboto Light" panose="02000000000000000000" pitchFamily="2" charset="0"/>
                <a:ea typeface="Roboto Light" panose="02000000000000000000" pitchFamily="2" charset="0"/>
              </a:rPr>
              <a:t>1 </a:t>
            </a:r>
            <a:r>
              <a:rPr lang="en-US" sz="1451" dirty="0" err="1">
                <a:latin typeface="Roboto Light" panose="02000000000000000000" pitchFamily="2" charset="0"/>
                <a:ea typeface="Roboto Light" panose="02000000000000000000" pitchFamily="2" charset="0"/>
              </a:rPr>
              <a:t>litre of water </a:t>
            </a:r>
            <a:r>
              <a:rPr lang="en-US" sz="1451" dirty="0">
                <a:latin typeface="Roboto Light" panose="02000000000000000000" pitchFamily="2" charset="0"/>
                <a:ea typeface="Roboto Light" panose="02000000000000000000" pitchFamily="2" charset="0"/>
              </a:rPr>
              <a:t>- a </a:t>
            </a:r>
            <a:r>
              <a:rPr lang="en-US" sz="1451" dirty="0" err="1">
                <a:latin typeface="Roboto Light" panose="02000000000000000000" pitchFamily="2" charset="0"/>
                <a:ea typeface="Roboto Light" panose="02000000000000000000" pitchFamily="2" charset="0"/>
              </a:rPr>
              <a:t>veritable reservoir of hydration</a:t>
            </a:r>
            <a:r>
              <a:rPr lang="en-US" sz="1451" dirty="0">
                <a:latin typeface="Roboto Light" panose="02000000000000000000" pitchFamily="2" charset="0"/>
                <a:ea typeface="Roboto Light" panose="02000000000000000000" pitchFamily="2" charset="0"/>
              </a:rPr>
              <a:t>.</a:t>
            </a:r>
          </a:p>
        </p:txBody>
      </p:sp>
      <p:pic>
        <p:nvPicPr>
          <p:cNvPr id="1028" name="Picture 4">
            <a:extLst>
              <a:ext uri="{FF2B5EF4-FFF2-40B4-BE49-F238E27FC236}">
                <a16:creationId xmlns:a16="http://schemas.microsoft.com/office/drawing/2014/main" id="{39F2E72D-AD09-BA36-7110-6BD86983155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120"/>
          <a:stretch/>
        </p:blipFill>
        <p:spPr bwMode="auto">
          <a:xfrm>
            <a:off x="4459746" y="4170317"/>
            <a:ext cx="3272507" cy="194427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113669F-038C-FCC4-C78B-B04B3A116C5C}"/>
              </a:ext>
            </a:extLst>
          </p:cNvPr>
          <p:cNvSpPr txBox="1"/>
          <p:nvPr/>
        </p:nvSpPr>
        <p:spPr>
          <a:xfrm>
            <a:off x="2591453" y="2854931"/>
            <a:ext cx="7200039" cy="1208664"/>
          </a:xfrm>
          <a:prstGeom prst="rect">
            <a:avLst/>
          </a:prstGeom>
          <a:noFill/>
        </p:spPr>
        <p:txBody>
          <a:bodyPr wrap="square">
            <a:spAutoFit/>
          </a:bodyPr>
          <a:lstStyle/>
          <a:p>
            <a:endParaRPr lang="en-US" sz="1451" dirty="0">
              <a:latin typeface="Roboto Light" panose="02000000000000000000" pitchFamily="2" charset="0"/>
              <a:ea typeface="Roboto Light" panose="02000000000000000000" pitchFamily="2" charset="0"/>
            </a:endParaRPr>
          </a:p>
          <a:p>
            <a:r>
              <a:rPr lang="en-US" sz="1451" u="sng" dirty="0" err="1">
                <a:latin typeface="Roboto Light" panose="02000000000000000000" pitchFamily="2" charset="0"/>
                <a:ea typeface="Roboto Light" panose="02000000000000000000" pitchFamily="2" charset="0"/>
              </a:rPr>
              <a:t>There are different molecular weights</a:t>
            </a:r>
            <a:r>
              <a:rPr lang="en-US" sz="1451" u="sng" dirty="0">
                <a:latin typeface="Roboto Light" panose="02000000000000000000" pitchFamily="2" charset="0"/>
                <a:ea typeface="Roboto Light" panose="02000000000000000000" pitchFamily="2" charset="0"/>
              </a:rPr>
              <a:t>:</a:t>
            </a:r>
          </a:p>
          <a:p>
            <a:endParaRPr lang="en-US" sz="1451" dirty="0">
              <a:latin typeface="Roboto Light" panose="02000000000000000000" pitchFamily="2" charset="0"/>
              <a:ea typeface="Roboto Light" panose="02000000000000000000" pitchFamily="2" charset="0"/>
            </a:endParaRPr>
          </a:p>
          <a:p>
            <a:pPr>
              <a:buFont typeface="Arial" panose="020B0604020202020204" pitchFamily="34" charset="0"/>
              <a:buChar char="•"/>
            </a:pPr>
            <a:r>
              <a:rPr lang="en-US" sz="1451" b="1" dirty="0">
                <a:latin typeface="Roboto Light" panose="02000000000000000000" pitchFamily="2" charset="0"/>
                <a:ea typeface="Roboto Light" panose="02000000000000000000" pitchFamily="2" charset="0"/>
              </a:rPr>
              <a:t> High </a:t>
            </a:r>
            <a:r>
              <a:rPr lang="en-US" sz="1451" b="1" dirty="0" err="1">
                <a:latin typeface="Roboto Light" panose="02000000000000000000" pitchFamily="2" charset="0"/>
                <a:ea typeface="Roboto Light" panose="02000000000000000000" pitchFamily="2" charset="0"/>
              </a:rPr>
              <a:t>molecular weight</a:t>
            </a:r>
            <a:r>
              <a:rPr lang="en-US" sz="1451" dirty="0">
                <a:latin typeface="Roboto Light" panose="02000000000000000000" pitchFamily="2" charset="0"/>
                <a:ea typeface="Roboto Light" panose="02000000000000000000" pitchFamily="2" charset="0"/>
              </a:rPr>
              <a:t>: surface action, </a:t>
            </a:r>
            <a:r>
              <a:rPr lang="en-US" sz="1451" dirty="0" err="1">
                <a:latin typeface="Roboto Light" panose="02000000000000000000" pitchFamily="2" charset="0"/>
                <a:ea typeface="Roboto Light" panose="02000000000000000000" pitchFamily="2" charset="0"/>
              </a:rPr>
              <a:t>immediate smoothing effect</a:t>
            </a:r>
            <a:r>
              <a:rPr lang="en-US" sz="1451" dirty="0">
                <a:latin typeface="Roboto Light" panose="02000000000000000000" pitchFamily="2" charset="0"/>
                <a:ea typeface="Roboto Light" panose="02000000000000000000" pitchFamily="2" charset="0"/>
              </a:rPr>
              <a:t>.</a:t>
            </a:r>
          </a:p>
          <a:p>
            <a:pPr>
              <a:buFont typeface="Arial" panose="020B0604020202020204" pitchFamily="34" charset="0"/>
              <a:buChar char="•"/>
            </a:pPr>
            <a:r>
              <a:rPr lang="en-US" sz="1451" b="1" dirty="0">
                <a:latin typeface="Roboto Light" panose="02000000000000000000" pitchFamily="2" charset="0"/>
                <a:ea typeface="Roboto Light" panose="02000000000000000000" pitchFamily="2" charset="0"/>
              </a:rPr>
              <a:t> Low </a:t>
            </a:r>
            <a:r>
              <a:rPr lang="en-US" sz="1451" b="1" dirty="0" err="1">
                <a:latin typeface="Roboto Light" panose="02000000000000000000" pitchFamily="2" charset="0"/>
                <a:ea typeface="Roboto Light" panose="02000000000000000000" pitchFamily="2" charset="0"/>
              </a:rPr>
              <a:t>molecular weight</a:t>
            </a:r>
            <a:r>
              <a:rPr lang="en-US" sz="1451" dirty="0">
                <a:latin typeface="Roboto Light" panose="02000000000000000000" pitchFamily="2" charset="0"/>
                <a:ea typeface="Roboto Light" panose="02000000000000000000" pitchFamily="2" charset="0"/>
              </a:rPr>
              <a:t>: </a:t>
            </a:r>
            <a:r>
              <a:rPr lang="en-US" sz="1451" dirty="0" err="1">
                <a:latin typeface="Roboto Light" panose="02000000000000000000" pitchFamily="2" charset="0"/>
                <a:ea typeface="Roboto Light" panose="02000000000000000000" pitchFamily="2" charset="0"/>
              </a:rPr>
              <a:t>penetrates deeper</a:t>
            </a:r>
            <a:r>
              <a:rPr lang="en-US" sz="1451" dirty="0">
                <a:latin typeface="Roboto Light" panose="02000000000000000000" pitchFamily="2" charset="0"/>
                <a:ea typeface="Roboto Light" panose="02000000000000000000" pitchFamily="2" charset="0"/>
              </a:rPr>
              <a:t>, stimulates </a:t>
            </a:r>
            <a:r>
              <a:rPr lang="en-US" sz="1451" dirty="0" err="1">
                <a:latin typeface="Roboto Light" panose="02000000000000000000" pitchFamily="2" charset="0"/>
                <a:ea typeface="Roboto Light" panose="02000000000000000000" pitchFamily="2" charset="0"/>
              </a:rPr>
              <a:t>hydration </a:t>
            </a:r>
            <a:r>
              <a:rPr lang="en-US" sz="1451" dirty="0">
                <a:latin typeface="Roboto Light" panose="02000000000000000000" pitchFamily="2" charset="0"/>
                <a:ea typeface="Roboto Light" panose="02000000000000000000" pitchFamily="2" charset="0"/>
              </a:rPr>
              <a:t>from </a:t>
            </a:r>
            <a:r>
              <a:rPr lang="en-US" sz="1451" dirty="0" err="1">
                <a:latin typeface="Roboto Light" panose="02000000000000000000" pitchFamily="2" charset="0"/>
                <a:ea typeface="Roboto Light" panose="02000000000000000000" pitchFamily="2" charset="0"/>
              </a:rPr>
              <a:t>within</a:t>
            </a:r>
            <a:r>
              <a:rPr lang="en-US" sz="1451" dirty="0">
                <a:latin typeface="Roboto Light" panose="02000000000000000000" pitchFamily="2" charset="0"/>
                <a:ea typeface="Roboto Light" panose="02000000000000000000" pitchFamily="2" charset="0"/>
              </a:rPr>
              <a:t>.</a:t>
            </a:r>
          </a:p>
        </p:txBody>
      </p:sp>
      <p:sp>
        <p:nvSpPr>
          <p:cNvPr id="12" name="TextBox 11">
            <a:extLst>
              <a:ext uri="{FF2B5EF4-FFF2-40B4-BE49-F238E27FC236}">
                <a16:creationId xmlns:a16="http://schemas.microsoft.com/office/drawing/2014/main" id="{89D716D6-06F7-EB2D-B797-E03244AC929F}"/>
              </a:ext>
            </a:extLst>
          </p:cNvPr>
          <p:cNvSpPr txBox="1"/>
          <p:nvPr/>
        </p:nvSpPr>
        <p:spPr>
          <a:xfrm>
            <a:off x="13648" y="6164045"/>
            <a:ext cx="12192000" cy="538865"/>
          </a:xfrm>
          <a:prstGeom prst="rect">
            <a:avLst/>
          </a:prstGeom>
          <a:noFill/>
        </p:spPr>
        <p:txBody>
          <a:bodyPr wrap="square">
            <a:spAutoFit/>
          </a:bodyPr>
          <a:lstStyle/>
          <a:p>
            <a:pPr algn="ctr"/>
            <a:r>
              <a:rPr lang="en-US" sz="1451" dirty="0">
                <a:latin typeface="Roboto Light" panose="02000000000000000000" pitchFamily="2" charset="0"/>
                <a:ea typeface="Roboto Light" panose="02000000000000000000" pitchFamily="2" charset="0"/>
              </a:rPr>
              <a:t>With </a:t>
            </a:r>
            <a:r>
              <a:rPr lang="en-US" sz="1451" dirty="0" err="1">
                <a:latin typeface="Roboto Light" panose="02000000000000000000" pitchFamily="2" charset="0"/>
                <a:ea typeface="Roboto Light" panose="02000000000000000000" pitchFamily="2" charset="0"/>
              </a:rPr>
              <a:t>age and external aggression</a:t>
            </a:r>
            <a:r>
              <a:rPr lang="en-US" sz="1451" dirty="0">
                <a:latin typeface="Roboto Light" panose="02000000000000000000" pitchFamily="2" charset="0"/>
                <a:ea typeface="Roboto Light" panose="02000000000000000000" pitchFamily="2" charset="0"/>
              </a:rPr>
              <a:t>, </a:t>
            </a:r>
            <a:r>
              <a:rPr lang="en-US" sz="1451" dirty="0" err="1">
                <a:latin typeface="Roboto Light" panose="02000000000000000000" pitchFamily="2" charset="0"/>
                <a:ea typeface="Roboto Light" panose="02000000000000000000" pitchFamily="2" charset="0"/>
              </a:rPr>
              <a:t>our reserves are depleted</a:t>
            </a:r>
            <a:r>
              <a:rPr lang="en-US" sz="1451" dirty="0">
                <a:latin typeface="Roboto Light" panose="02000000000000000000" pitchFamily="2" charset="0"/>
                <a:ea typeface="Roboto Light" panose="02000000000000000000" pitchFamily="2" charset="0"/>
              </a:rPr>
              <a:t>. </a:t>
            </a:r>
          </a:p>
          <a:p>
            <a:pPr algn="ctr"/>
            <a:r>
              <a:rPr lang="en-US" sz="1451" dirty="0" err="1">
                <a:latin typeface="Roboto Light" panose="02000000000000000000" pitchFamily="2" charset="0"/>
                <a:ea typeface="Roboto Light" panose="02000000000000000000" pitchFamily="2" charset="0"/>
              </a:rPr>
              <a:t>The </a:t>
            </a:r>
            <a:r>
              <a:rPr lang="en-US" sz="1451" dirty="0">
                <a:latin typeface="Roboto Light" panose="02000000000000000000" pitchFamily="2" charset="0"/>
                <a:ea typeface="Roboto Light" panose="02000000000000000000" pitchFamily="2" charset="0"/>
              </a:rPr>
              <a:t>external </a:t>
            </a:r>
            <a:r>
              <a:rPr lang="en-US" sz="1451" dirty="0" err="1">
                <a:latin typeface="Roboto Light" panose="02000000000000000000" pitchFamily="2" charset="0"/>
                <a:ea typeface="Roboto Light" panose="02000000000000000000" pitchFamily="2" charset="0"/>
              </a:rPr>
              <a:t>contribution becomes essential to keep a plump</a:t>
            </a:r>
            <a:r>
              <a:rPr lang="en-US" sz="1451" dirty="0">
                <a:latin typeface="Roboto Light" panose="02000000000000000000" pitchFamily="2" charset="0"/>
                <a:ea typeface="Roboto Light" panose="02000000000000000000" pitchFamily="2" charset="0"/>
              </a:rPr>
              <a:t>, </a:t>
            </a:r>
            <a:r>
              <a:rPr lang="en-US" sz="1451" dirty="0" err="1">
                <a:latin typeface="Roboto Light" panose="02000000000000000000" pitchFamily="2" charset="0"/>
                <a:ea typeface="Roboto Light" panose="02000000000000000000" pitchFamily="2" charset="0"/>
              </a:rPr>
              <a:t>comfortable </a:t>
            </a:r>
            <a:r>
              <a:rPr lang="en-US" sz="1451" dirty="0">
                <a:latin typeface="Roboto Light" panose="02000000000000000000" pitchFamily="2" charset="0"/>
                <a:ea typeface="Roboto Light" panose="02000000000000000000" pitchFamily="2" charset="0"/>
              </a:rPr>
              <a:t>and </a:t>
            </a:r>
            <a:r>
              <a:rPr lang="en-US" sz="1451" dirty="0" err="1">
                <a:latin typeface="Roboto Light" panose="02000000000000000000" pitchFamily="2" charset="0"/>
                <a:ea typeface="Roboto Light" panose="02000000000000000000" pitchFamily="2" charset="0"/>
              </a:rPr>
              <a:t>luminous skin</a:t>
            </a:r>
            <a:r>
              <a:rPr lang="en-US" sz="1451" dirty="0">
                <a:latin typeface="Roboto Light" panose="02000000000000000000" pitchFamily="2" charset="0"/>
                <a:ea typeface="Roboto Light" panose="02000000000000000000" pitchFamily="2" charset="0"/>
              </a:rPr>
              <a:t>.</a:t>
            </a:r>
            <a:endParaRPr lang="en-US" sz="1451" dirty="0"/>
          </a:p>
        </p:txBody>
      </p:sp>
      <p:sp>
        <p:nvSpPr>
          <p:cNvPr id="6" name="ZoneTexte 5">
            <a:extLst>
              <a:ext uri="{FF2B5EF4-FFF2-40B4-BE49-F238E27FC236}">
                <a16:creationId xmlns:a16="http://schemas.microsoft.com/office/drawing/2014/main" id="{CD370BD5-EDB8-B4DF-CF7E-088F79599D50}"/>
              </a:ext>
            </a:extLst>
          </p:cNvPr>
          <p:cNvSpPr txBox="1"/>
          <p:nvPr/>
        </p:nvSpPr>
        <p:spPr>
          <a:xfrm>
            <a:off x="2788023" y="351245"/>
            <a:ext cx="6615953" cy="52322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800" b="0" i="0" u="none" strike="noStrike" kern="0" cap="none" spc="0" normalizeH="0" baseline="0" noProof="0" dirty="0">
                <a:ln>
                  <a:noFill/>
                </a:ln>
                <a:solidFill>
                  <a:srgbClr val="3E3E3E"/>
                </a:solidFill>
                <a:effectLst/>
                <a:uLnTx/>
                <a:uFillTx/>
                <a:latin typeface="KyivType Sans2" pitchFamily="2" charset="77"/>
              </a:rPr>
              <a:t>Focus on HYALURONIC ACID</a:t>
            </a:r>
          </a:p>
        </p:txBody>
      </p:sp>
      <p:pic>
        <p:nvPicPr>
          <p:cNvPr id="9" name="Picture 4">
            <a:extLst>
              <a:ext uri="{FF2B5EF4-FFF2-40B4-BE49-F238E27FC236}">
                <a16:creationId xmlns:a16="http://schemas.microsoft.com/office/drawing/2014/main" id="{D9BF47AE-0EA1-067E-2303-5AD39456F04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978543" y="4751221"/>
            <a:ext cx="1944273" cy="194427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e 1">
            <a:extLst>
              <a:ext uri="{FF2B5EF4-FFF2-40B4-BE49-F238E27FC236}">
                <a16:creationId xmlns:a16="http://schemas.microsoft.com/office/drawing/2014/main" id="{C8E0EEDC-7100-6007-B4F3-8C78583C01F8}"/>
              </a:ext>
            </a:extLst>
          </p:cNvPr>
          <p:cNvGrpSpPr/>
          <p:nvPr/>
        </p:nvGrpSpPr>
        <p:grpSpPr>
          <a:xfrm rot="10220342">
            <a:off x="-581537" y="-878496"/>
            <a:ext cx="4423661" cy="7739998"/>
            <a:chOff x="-2778931" y="68453"/>
            <a:chExt cx="4423661" cy="7739998"/>
          </a:xfrm>
          <a:blipFill>
            <a:blip r:embed="rId6"/>
            <a:stretch>
              <a:fillRect/>
            </a:stretch>
          </a:blipFill>
        </p:grpSpPr>
        <p:grpSp>
          <p:nvGrpSpPr>
            <p:cNvPr id="4" name="Groupe 3">
              <a:extLst>
                <a:ext uri="{FF2B5EF4-FFF2-40B4-BE49-F238E27FC236}">
                  <a16:creationId xmlns:a16="http://schemas.microsoft.com/office/drawing/2014/main" id="{81F613F3-1659-892D-49F2-B6C8A0E1BC3B}"/>
                </a:ext>
              </a:extLst>
            </p:cNvPr>
            <p:cNvGrpSpPr>
              <a:grpSpLocks/>
            </p:cNvGrpSpPr>
            <p:nvPr/>
          </p:nvGrpSpPr>
          <p:grpSpPr>
            <a:xfrm>
              <a:off x="-1831429" y="68453"/>
              <a:ext cx="3476159" cy="7739998"/>
              <a:chOff x="-806901" y="-2258146"/>
              <a:chExt cx="5686874" cy="12662364"/>
            </a:xfrm>
            <a:grpFill/>
          </p:grpSpPr>
          <p:grpSp>
            <p:nvGrpSpPr>
              <p:cNvPr id="7" name="Groupe 6">
                <a:extLst>
                  <a:ext uri="{FF2B5EF4-FFF2-40B4-BE49-F238E27FC236}">
                    <a16:creationId xmlns:a16="http://schemas.microsoft.com/office/drawing/2014/main" id="{B60391F6-E614-C2B9-F551-1677B4842419}"/>
                  </a:ext>
                </a:extLst>
              </p:cNvPr>
              <p:cNvGrpSpPr/>
              <p:nvPr/>
            </p:nvGrpSpPr>
            <p:grpSpPr>
              <a:xfrm>
                <a:off x="-806901" y="-2258146"/>
                <a:ext cx="5686874" cy="12662364"/>
                <a:chOff x="279104" y="-2295776"/>
                <a:chExt cx="5686874" cy="12662364"/>
              </a:xfrm>
              <a:grpFill/>
            </p:grpSpPr>
            <p:sp>
              <p:nvSpPr>
                <p:cNvPr id="11" name="Rectangle 10">
                  <a:extLst>
                    <a:ext uri="{FF2B5EF4-FFF2-40B4-BE49-F238E27FC236}">
                      <a16:creationId xmlns:a16="http://schemas.microsoft.com/office/drawing/2014/main" id="{DF359A3F-6577-C1E0-A9AF-7D2C0911C65A}"/>
                    </a:ext>
                  </a:extLst>
                </p:cNvPr>
                <p:cNvSpPr>
                  <a:spLocks noChangeAspect="1"/>
                </p:cNvSpPr>
                <p:nvPr/>
              </p:nvSpPr>
              <p:spPr>
                <a:xfrm rot="18900976">
                  <a:off x="750570" y="1631171"/>
                  <a:ext cx="2695795" cy="269579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5B136C32-5E68-0D40-DB6F-FAA8709A9BF8}"/>
                    </a:ext>
                  </a:extLst>
                </p:cNvPr>
                <p:cNvSpPr>
                  <a:spLocks noChangeAspect="1"/>
                </p:cNvSpPr>
                <p:nvPr/>
              </p:nvSpPr>
              <p:spPr>
                <a:xfrm rot="18900976">
                  <a:off x="2780234" y="3678764"/>
                  <a:ext cx="2695795" cy="269579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328E1C32-179C-BE49-B575-73C1849F5036}"/>
                    </a:ext>
                  </a:extLst>
                </p:cNvPr>
                <p:cNvSpPr>
                  <a:spLocks noChangeAspect="1"/>
                </p:cNvSpPr>
                <p:nvPr/>
              </p:nvSpPr>
              <p:spPr>
                <a:xfrm rot="18900976">
                  <a:off x="793623" y="5725963"/>
                  <a:ext cx="2695796" cy="269579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B21FD012-5B43-CBB0-3468-C418BDE6E3CF}"/>
                    </a:ext>
                  </a:extLst>
                </p:cNvPr>
                <p:cNvSpPr>
                  <a:spLocks noChangeAspect="1"/>
                </p:cNvSpPr>
                <p:nvPr/>
              </p:nvSpPr>
              <p:spPr>
                <a:xfrm rot="18900976">
                  <a:off x="2780233" y="7670793"/>
                  <a:ext cx="2695796" cy="269579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5295FEF9-031E-CBFD-EF61-D63FFF8DA881}"/>
                    </a:ext>
                  </a:extLst>
                </p:cNvPr>
                <p:cNvSpPr>
                  <a:spLocks noChangeAspect="1"/>
                </p:cNvSpPr>
                <p:nvPr/>
              </p:nvSpPr>
              <p:spPr>
                <a:xfrm rot="18900976">
                  <a:off x="992907" y="-2295776"/>
                  <a:ext cx="2695795" cy="269579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1AED032C-6A92-9341-4D83-55E2D73C21EF}"/>
                    </a:ext>
                  </a:extLst>
                </p:cNvPr>
                <p:cNvSpPr>
                  <a:spLocks noChangeAspect="1"/>
                </p:cNvSpPr>
                <p:nvPr/>
              </p:nvSpPr>
              <p:spPr>
                <a:xfrm rot="18900976">
                  <a:off x="2780233" y="-320913"/>
                  <a:ext cx="2695796" cy="269579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2D473F80-2F4C-E93C-8784-834923A11177}"/>
                    </a:ext>
                  </a:extLst>
                </p:cNvPr>
                <p:cNvSpPr>
                  <a:spLocks noChangeAspect="1"/>
                </p:cNvSpPr>
                <p:nvPr/>
              </p:nvSpPr>
              <p:spPr>
                <a:xfrm rot="18900976">
                  <a:off x="4557864" y="6261633"/>
                  <a:ext cx="1408114" cy="140811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62C2EDD0-EFBC-8AF0-A1A1-37DA6DA8D166}"/>
                    </a:ext>
                  </a:extLst>
                </p:cNvPr>
                <p:cNvSpPr>
                  <a:spLocks noChangeAspect="1"/>
                </p:cNvSpPr>
                <p:nvPr/>
              </p:nvSpPr>
              <p:spPr>
                <a:xfrm rot="18900976">
                  <a:off x="279104" y="254281"/>
                  <a:ext cx="1408114" cy="140811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8" name="Rectangle 7">
                <a:extLst>
                  <a:ext uri="{FF2B5EF4-FFF2-40B4-BE49-F238E27FC236}">
                    <a16:creationId xmlns:a16="http://schemas.microsoft.com/office/drawing/2014/main" id="{B8EB35B9-1FFD-F8C5-B1F0-C75F02C111D3}"/>
                  </a:ext>
                </a:extLst>
              </p:cNvPr>
              <p:cNvSpPr>
                <a:spLocks noChangeAspect="1"/>
              </p:cNvSpPr>
              <p:nvPr/>
            </p:nvSpPr>
            <p:spPr>
              <a:xfrm rot="18900976">
                <a:off x="3415084" y="2378895"/>
                <a:ext cx="1408114" cy="140811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5" name="Rectangle 4">
              <a:extLst>
                <a:ext uri="{FF2B5EF4-FFF2-40B4-BE49-F238E27FC236}">
                  <a16:creationId xmlns:a16="http://schemas.microsoft.com/office/drawing/2014/main" id="{74522FAE-2A00-41F7-841C-91E474795CDC}"/>
                </a:ext>
              </a:extLst>
            </p:cNvPr>
            <p:cNvSpPr>
              <a:spLocks noChangeAspect="1"/>
            </p:cNvSpPr>
            <p:nvPr/>
          </p:nvSpPr>
          <p:spPr>
            <a:xfrm rot="18900976">
              <a:off x="-2778931" y="3735853"/>
              <a:ext cx="1647832" cy="1647832"/>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70237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fade">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Produits de beauté, affaires de toilette, bouteille&#10;&#10;Description générée automatiquement">
            <a:extLst>
              <a:ext uri="{FF2B5EF4-FFF2-40B4-BE49-F238E27FC236}">
                <a16:creationId xmlns:a16="http://schemas.microsoft.com/office/drawing/2014/main" id="{0D269475-F2B9-F722-6385-CAD8DE8883B8}"/>
              </a:ext>
            </a:extLst>
          </p:cNvPr>
          <p:cNvPicPr>
            <a:picLocks noChangeAspect="1"/>
          </p:cNvPicPr>
          <p:nvPr/>
        </p:nvPicPr>
        <p:blipFill rotWithShape="1">
          <a:blip r:embed="rId3">
            <a:extLst>
              <a:ext uri="{28A0092B-C50C-407E-A947-70E740481C1C}">
                <a14:useLocalDpi xmlns:a14="http://schemas.microsoft.com/office/drawing/2010/main" val="0"/>
              </a:ext>
            </a:extLst>
          </a:blip>
          <a:srcRect t="16955" b="15391"/>
          <a:stretch/>
        </p:blipFill>
        <p:spPr>
          <a:xfrm>
            <a:off x="124179" y="122845"/>
            <a:ext cx="5497688" cy="6612309"/>
          </a:xfrm>
          <a:prstGeom prst="rect">
            <a:avLst/>
          </a:prstGeom>
        </p:spPr>
      </p:pic>
      <p:sp>
        <p:nvSpPr>
          <p:cNvPr id="6" name="Sous-titre 2">
            <a:extLst>
              <a:ext uri="{FF2B5EF4-FFF2-40B4-BE49-F238E27FC236}">
                <a16:creationId xmlns:a16="http://schemas.microsoft.com/office/drawing/2014/main" id="{FA49853A-56AD-88D0-3AB8-01C91E0AFE4F}"/>
              </a:ext>
            </a:extLst>
          </p:cNvPr>
          <p:cNvSpPr txBox="1">
            <a:spLocks/>
          </p:cNvSpPr>
          <p:nvPr/>
        </p:nvSpPr>
        <p:spPr>
          <a:xfrm>
            <a:off x="5497688" y="2601119"/>
            <a:ext cx="6570133" cy="1655762"/>
          </a:xfrm>
          <a:prstGeom prst="rect">
            <a:avLst/>
          </a:prstGeom>
          <a:no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buFont typeface="Arial" panose="020B0604020202020204" pitchFamily="34" charset="0"/>
              <a:buNone/>
            </a:pPr>
            <a:r>
              <a:rPr lang="fr-FR" sz="3200" dirty="0">
                <a:latin typeface="KyivType Sans2" panose="00000500000000000000" pitchFamily="50" charset="0"/>
                <a:ea typeface="+mj-ea"/>
                <a:cs typeface="+mj-cs"/>
              </a:rPr>
              <a:t>HYDRA N°1</a:t>
            </a:r>
          </a:p>
          <a:p>
            <a:pPr algn="ctr">
              <a:spcBef>
                <a:spcPct val="0"/>
              </a:spcBef>
              <a:buFont typeface="Arial" panose="020B0604020202020204" pitchFamily="34" charset="0"/>
              <a:buNone/>
            </a:pPr>
            <a:endParaRPr lang="fr-FR" sz="3200" dirty="0">
              <a:latin typeface="KyivType Sans2" panose="00000500000000000000" pitchFamily="50" charset="0"/>
              <a:ea typeface="+mj-ea"/>
              <a:cs typeface="+mj-cs"/>
            </a:endParaRPr>
          </a:p>
          <a:p>
            <a:pPr algn="ctr">
              <a:spcBef>
                <a:spcPct val="0"/>
              </a:spcBef>
              <a:buFont typeface="Arial" panose="020B0604020202020204" pitchFamily="34" charset="0"/>
              <a:buNone/>
            </a:pPr>
            <a:r>
              <a:rPr lang="fr-FR" sz="2400" dirty="0">
                <a:latin typeface="KyivType Sans2" panose="00000500000000000000" pitchFamily="50" charset="0"/>
                <a:ea typeface="+mj-ea"/>
                <a:cs typeface="+mj-cs"/>
              </a:rPr>
              <a:t>The range of choice for dehydrated skin!</a:t>
            </a:r>
          </a:p>
        </p:txBody>
      </p:sp>
    </p:spTree>
    <p:extLst>
      <p:ext uri="{BB962C8B-B14F-4D97-AF65-F5344CB8AC3E}">
        <p14:creationId xmlns:p14="http://schemas.microsoft.com/office/powerpoint/2010/main" val="3193073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19DD1B-AA5D-5C6D-3178-113A184C70FA}"/>
              </a:ext>
            </a:extLst>
          </p:cNvPr>
          <p:cNvSpPr/>
          <p:nvPr/>
        </p:nvSpPr>
        <p:spPr>
          <a:xfrm>
            <a:off x="6724650" y="2219654"/>
            <a:ext cx="480866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indent="-273050" algn="just">
              <a:buFont typeface="Wingdings" panose="05000000000000000000" pitchFamily="2" charset="2"/>
              <a:buChar char="ü"/>
            </a:pPr>
            <a:r>
              <a:rPr lang="fr-FR" sz="1600" b="1" dirty="0">
                <a:solidFill>
                  <a:srgbClr val="565655"/>
                </a:solidFill>
                <a:latin typeface="Roboto Light" panose="02000000000000000000" pitchFamily="2" charset="0"/>
                <a:ea typeface="Roboto Light" panose="02000000000000000000" pitchFamily="2" charset="0"/>
              </a:rPr>
              <a:t>MOISTURISING COMPLEX *</a:t>
            </a:r>
          </a:p>
          <a:p>
            <a:pPr marL="88900" algn="just"/>
            <a:r>
              <a:rPr lang="fr-FR" sz="1600" dirty="0">
                <a:solidFill>
                  <a:srgbClr val="565655"/>
                </a:solidFill>
                <a:latin typeface="Roboto Light" panose="02000000000000000000" pitchFamily="2" charset="0"/>
                <a:ea typeface="Roboto Light" panose="02000000000000000000" pitchFamily="2" charset="0"/>
              </a:rPr>
              <a:t>*Low molecular weight hyaluronic acid only</a:t>
            </a:r>
          </a:p>
        </p:txBody>
      </p:sp>
      <p:sp>
        <p:nvSpPr>
          <p:cNvPr id="4" name="Rectangle 3">
            <a:extLst>
              <a:ext uri="{FF2B5EF4-FFF2-40B4-BE49-F238E27FC236}">
                <a16:creationId xmlns:a16="http://schemas.microsoft.com/office/drawing/2014/main" id="{19E5A521-B32C-A121-89FA-0352D5B3447A}"/>
              </a:ext>
            </a:extLst>
          </p:cNvPr>
          <p:cNvSpPr/>
          <p:nvPr/>
        </p:nvSpPr>
        <p:spPr>
          <a:xfrm>
            <a:off x="6724650" y="3993443"/>
            <a:ext cx="480866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indent="-273050" algn="just">
              <a:buFont typeface="Wingdings" panose="05000000000000000000" pitchFamily="2" charset="2"/>
              <a:buChar char="ü"/>
              <a:defRPr/>
            </a:pPr>
            <a:r>
              <a:rPr lang="fr-FR" sz="1600" b="1" dirty="0">
                <a:solidFill>
                  <a:srgbClr val="565655"/>
                </a:solidFill>
                <a:latin typeface="Roboto Light" panose="02000000000000000000" pitchFamily="2" charset="0"/>
                <a:ea typeface="Roboto Light" panose="02000000000000000000" pitchFamily="2" charset="0"/>
              </a:rPr>
              <a:t>SILICON, YEAST EXTRACT</a:t>
            </a:r>
          </a:p>
          <a:p>
            <a:pPr marL="88900" algn="just">
              <a:defRPr/>
            </a:pPr>
            <a:r>
              <a:rPr lang="fr-FR" sz="1600" dirty="0">
                <a:solidFill>
                  <a:srgbClr val="565655"/>
                </a:solidFill>
                <a:latin typeface="Roboto Light" panose="02000000000000000000" pitchFamily="2" charset="0"/>
                <a:ea typeface="Roboto Light" panose="02000000000000000000" pitchFamily="2" charset="0"/>
              </a:rPr>
              <a:t>Restructuring, redensifying</a:t>
            </a:r>
          </a:p>
        </p:txBody>
      </p:sp>
      <p:sp>
        <p:nvSpPr>
          <p:cNvPr id="5" name="Rectangle 4">
            <a:extLst>
              <a:ext uri="{FF2B5EF4-FFF2-40B4-BE49-F238E27FC236}">
                <a16:creationId xmlns:a16="http://schemas.microsoft.com/office/drawing/2014/main" id="{6A961987-0C50-CF1E-B2A3-A648D093D903}"/>
              </a:ext>
            </a:extLst>
          </p:cNvPr>
          <p:cNvSpPr/>
          <p:nvPr/>
        </p:nvSpPr>
        <p:spPr>
          <a:xfrm>
            <a:off x="6724650" y="3119306"/>
            <a:ext cx="480866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indent="-273050" algn="just">
              <a:buFont typeface="Wingdings" panose="05000000000000000000" pitchFamily="2" charset="2"/>
              <a:buChar char="ü"/>
            </a:pPr>
            <a:r>
              <a:rPr lang="fr-FR" sz="1600" b="1" dirty="0">
                <a:solidFill>
                  <a:srgbClr val="565655"/>
                </a:solidFill>
                <a:latin typeface="Roboto Light" panose="02000000000000000000" pitchFamily="2" charset="0"/>
                <a:ea typeface="Roboto Light" panose="02000000000000000000" pitchFamily="2" charset="0"/>
              </a:rPr>
              <a:t>PCA, VEGETABLE GLYCERINE, SERINE</a:t>
            </a:r>
          </a:p>
          <a:p>
            <a:pPr marL="88900" algn="just"/>
            <a:r>
              <a:rPr lang="fr-FR" sz="1600" dirty="0">
                <a:solidFill>
                  <a:srgbClr val="565655"/>
                </a:solidFill>
                <a:latin typeface="Roboto Light" panose="02000000000000000000" pitchFamily="2" charset="0"/>
                <a:ea typeface="Roboto Light" panose="02000000000000000000" pitchFamily="2" charset="0"/>
              </a:rPr>
              <a:t>Moisturisers</a:t>
            </a:r>
          </a:p>
        </p:txBody>
      </p:sp>
      <p:sp>
        <p:nvSpPr>
          <p:cNvPr id="6" name="ZoneTexte 5">
            <a:extLst>
              <a:ext uri="{FF2B5EF4-FFF2-40B4-BE49-F238E27FC236}">
                <a16:creationId xmlns:a16="http://schemas.microsoft.com/office/drawing/2014/main" id="{6EEE0A58-2AD7-947E-C30C-BBB5379E4C2E}"/>
              </a:ext>
            </a:extLst>
          </p:cNvPr>
          <p:cNvSpPr txBox="1"/>
          <p:nvPr/>
        </p:nvSpPr>
        <p:spPr>
          <a:xfrm>
            <a:off x="4214906" y="295612"/>
            <a:ext cx="3762188" cy="461665"/>
          </a:xfrm>
          <a:prstGeom prst="rect">
            <a:avLst/>
          </a:prstGeom>
          <a:noFill/>
        </p:spPr>
        <p:txBody>
          <a:bodyPr wrap="square">
            <a:spAutoFit/>
          </a:bodyPr>
          <a:lstStyle/>
          <a:p>
            <a:pPr algn="ctr"/>
            <a:r>
              <a:rPr lang="fr-FR" sz="2400" dirty="0">
                <a:solidFill>
                  <a:srgbClr val="3E3E3E"/>
                </a:solidFill>
                <a:effectLst/>
                <a:latin typeface="KyivType Sans2" pitchFamily="2" charset="77"/>
              </a:rPr>
              <a:t>HYDRA N°1 SERUM</a:t>
            </a:r>
          </a:p>
        </p:txBody>
      </p:sp>
      <p:sp>
        <p:nvSpPr>
          <p:cNvPr id="8" name="Rectangle 7">
            <a:extLst>
              <a:ext uri="{FF2B5EF4-FFF2-40B4-BE49-F238E27FC236}">
                <a16:creationId xmlns:a16="http://schemas.microsoft.com/office/drawing/2014/main" id="{4CE84D04-5DC6-840C-4D8F-E462F05EE0EC}"/>
              </a:ext>
            </a:extLst>
          </p:cNvPr>
          <p:cNvSpPr/>
          <p:nvPr/>
        </p:nvSpPr>
        <p:spPr>
          <a:xfrm>
            <a:off x="3963322" y="782058"/>
            <a:ext cx="4595021" cy="3231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500" b="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rPr>
              <a:t>Long-lasting hydration serum</a:t>
            </a:r>
            <a:r>
              <a:rPr kumimoji="0" lang="fr-FR" sz="1500" b="0" u="none" strike="noStrike" kern="1200" cap="none" spc="0" normalizeH="0" noProof="0" dirty="0">
                <a:ln>
                  <a:noFill/>
                </a:ln>
                <a:solidFill>
                  <a:prstClr val="black"/>
                </a:solidFill>
                <a:effectLst/>
                <a:uLnTx/>
                <a:uFillTx/>
                <a:latin typeface="Roboto Light" panose="02000000000000000000" pitchFamily="2" charset="0"/>
                <a:ea typeface="Roboto Light" panose="02000000000000000000" pitchFamily="2" charset="0"/>
              </a:rPr>
              <a:t>.</a:t>
            </a:r>
            <a:endParaRPr kumimoji="0" lang="fr-FR" sz="1500" b="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endParaRPr>
          </a:p>
        </p:txBody>
      </p:sp>
      <p:sp>
        <p:nvSpPr>
          <p:cNvPr id="15" name="Rectangle 14">
            <a:extLst>
              <a:ext uri="{FF2B5EF4-FFF2-40B4-BE49-F238E27FC236}">
                <a16:creationId xmlns:a16="http://schemas.microsoft.com/office/drawing/2014/main" id="{05E5FF17-9F84-21FA-A5F2-9186D35765B3}"/>
              </a:ext>
            </a:extLst>
          </p:cNvPr>
          <p:cNvSpPr/>
          <p:nvPr/>
        </p:nvSpPr>
        <p:spPr>
          <a:xfrm>
            <a:off x="6724650" y="4888033"/>
            <a:ext cx="480866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indent="-273050" algn="just">
              <a:buFont typeface="Wingdings" panose="05000000000000000000" pitchFamily="2" charset="2"/>
              <a:buChar char="ü"/>
              <a:defRPr/>
            </a:pPr>
            <a:r>
              <a:rPr lang="fr-FR" sz="1600" b="1" dirty="0">
                <a:solidFill>
                  <a:srgbClr val="565655"/>
                </a:solidFill>
                <a:latin typeface="Roboto Light" panose="02000000000000000000" pitchFamily="2" charset="0"/>
                <a:ea typeface="Roboto Light" panose="02000000000000000000" pitchFamily="2" charset="0"/>
              </a:rPr>
              <a:t>ROSE, JASMINE, CHAMOMILE E.O.</a:t>
            </a:r>
          </a:p>
          <a:p>
            <a:pPr marL="88900" algn="just">
              <a:defRPr/>
            </a:pPr>
            <a:r>
              <a:rPr lang="fr-FR" sz="1600" dirty="0">
                <a:solidFill>
                  <a:srgbClr val="565655"/>
                </a:solidFill>
                <a:latin typeface="Roboto Light" panose="02000000000000000000" pitchFamily="2" charset="0"/>
                <a:ea typeface="Roboto Light" panose="02000000000000000000" pitchFamily="2" charset="0"/>
              </a:rPr>
              <a:t>Relaxing, balancing</a:t>
            </a:r>
          </a:p>
        </p:txBody>
      </p:sp>
      <p:sp>
        <p:nvSpPr>
          <p:cNvPr id="9" name="AutoShape 2">
            <a:extLst>
              <a:ext uri="{FF2B5EF4-FFF2-40B4-BE49-F238E27FC236}">
                <a16:creationId xmlns:a16="http://schemas.microsoft.com/office/drawing/2014/main" id="{06A184BD-C4C5-D5FB-6940-480DFEA326B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Rectangle 2">
            <a:extLst>
              <a:ext uri="{FF2B5EF4-FFF2-40B4-BE49-F238E27FC236}">
                <a16:creationId xmlns:a16="http://schemas.microsoft.com/office/drawing/2014/main" id="{C4C82E53-BE19-84C9-6A46-04FAFD49955E}"/>
              </a:ext>
            </a:extLst>
          </p:cNvPr>
          <p:cNvSpPr/>
          <p:nvPr/>
        </p:nvSpPr>
        <p:spPr>
          <a:xfrm>
            <a:off x="677333" y="1275712"/>
            <a:ext cx="10837334" cy="338554"/>
          </a:xfrm>
          <a:prstGeom prst="rect">
            <a:avLst/>
          </a:prstGeom>
        </p:spPr>
        <p:txBody>
          <a:bodyPr wrap="square">
            <a:spAutoFit/>
          </a:bodyPr>
          <a:lstStyle/>
          <a:p>
            <a:pPr algn="ctr" defTabSz="812770">
              <a:defRPr/>
            </a:pPr>
            <a:r>
              <a:rPr lang="fr-FR" sz="1600" i="1" dirty="0">
                <a:solidFill>
                  <a:srgbClr val="3E3E3E"/>
                </a:solidFill>
                <a:latin typeface="KyivType Sans2" panose="00000500000000000000" pitchFamily="50" charset="0"/>
              </a:rPr>
              <a:t>The ally of thirsty skin! </a:t>
            </a:r>
          </a:p>
        </p:txBody>
      </p:sp>
      <p:sp>
        <p:nvSpPr>
          <p:cNvPr id="14" name="ZoneTexte 13">
            <a:extLst>
              <a:ext uri="{FF2B5EF4-FFF2-40B4-BE49-F238E27FC236}">
                <a16:creationId xmlns:a16="http://schemas.microsoft.com/office/drawing/2014/main" id="{B6CBB389-973A-ED51-27BF-636B2F35AA0F}"/>
              </a:ext>
            </a:extLst>
          </p:cNvPr>
          <p:cNvSpPr txBox="1"/>
          <p:nvPr/>
        </p:nvSpPr>
        <p:spPr>
          <a:xfrm>
            <a:off x="1276045" y="5106446"/>
            <a:ext cx="5272239" cy="1661993"/>
          </a:xfrm>
          <a:prstGeom prst="rect">
            <a:avLst/>
          </a:prstGeom>
          <a:noFill/>
          <a:ln>
            <a:solidFill>
              <a:srgbClr val="DCD7FA"/>
            </a:solidFill>
          </a:ln>
        </p:spPr>
        <p:txBody>
          <a:bodyPr wrap="square" rtlCol="0">
            <a:spAutoFit/>
          </a:bodyPr>
          <a:lstStyle/>
          <a:p>
            <a:pPr defTabSz="812770"/>
            <a:r>
              <a:rPr lang="fr-FR" sz="1400" dirty="0">
                <a:solidFill>
                  <a:srgbClr val="3E3E3E"/>
                </a:solidFill>
                <a:latin typeface="Roboto" panose="020B0604020202020204" charset="0"/>
                <a:ea typeface="Roboto" panose="020B0604020202020204" charset="0"/>
              </a:rPr>
              <a:t>93% Ingredients of Natural Origin</a:t>
            </a:r>
          </a:p>
          <a:p>
            <a:pPr defTabSz="812770"/>
            <a:r>
              <a:rPr lang="fr-FR" sz="1400" dirty="0">
                <a:solidFill>
                  <a:srgbClr val="3E3E3E"/>
                </a:solidFill>
                <a:latin typeface="Roboto" panose="020B0604020202020204" charset="0"/>
                <a:ea typeface="Roboto" panose="020B0604020202020204" charset="0"/>
              </a:rPr>
              <a:t>Fast-absorbing gel texture </a:t>
            </a:r>
          </a:p>
          <a:p>
            <a:pPr defTabSz="812770"/>
            <a:r>
              <a:rPr lang="fr-FR" sz="1400" dirty="0">
                <a:solidFill>
                  <a:srgbClr val="3E3E3E"/>
                </a:solidFill>
                <a:latin typeface="Roboto" panose="020B0604020202020204" charset="0"/>
                <a:ea typeface="Roboto" panose="020B0604020202020204" charset="0"/>
              </a:rPr>
              <a:t>Ideal for everyone, all year round or as a spa treatment</a:t>
            </a:r>
          </a:p>
          <a:p>
            <a:pPr lvl="0"/>
            <a:r>
              <a:rPr lang="fr-FR" sz="1400" u="sng" dirty="0">
                <a:solidFill>
                  <a:srgbClr val="3E3E3E"/>
                </a:solidFill>
                <a:latin typeface="Roboto" panose="020B0604020202020204" charset="0"/>
                <a:ea typeface="Roboto" panose="020B0604020202020204" charset="0"/>
              </a:rPr>
              <a:t>With Hydra n°1 Cream </a:t>
            </a:r>
          </a:p>
          <a:p>
            <a:pPr lvl="0"/>
            <a:r>
              <a:rPr lang="fr-FR" sz="1600" dirty="0">
                <a:solidFill>
                  <a:srgbClr val="3E3E3E"/>
                </a:solidFill>
                <a:latin typeface="Roboto" panose="020B0604020202020204" charset="0"/>
                <a:ea typeface="Roboto" panose="020B0604020202020204" charset="0"/>
              </a:rPr>
              <a:t>+144% hydration immediately and +102% after 8 hours  </a:t>
            </a:r>
          </a:p>
          <a:p>
            <a:r>
              <a:rPr lang="fr-FR" sz="1400" u="sng" dirty="0">
                <a:solidFill>
                  <a:srgbClr val="3E3E3E"/>
                </a:solidFill>
                <a:latin typeface="Roboto" panose="020B0604020202020204" charset="0"/>
                <a:ea typeface="Roboto" panose="020B0604020202020204" charset="0"/>
              </a:rPr>
              <a:t>With Hydra n°1 Fluid </a:t>
            </a:r>
          </a:p>
          <a:p>
            <a:r>
              <a:rPr lang="fr-FR" sz="1600" dirty="0">
                <a:solidFill>
                  <a:srgbClr val="3E3E3E"/>
                </a:solidFill>
                <a:latin typeface="Roboto" panose="020B0604020202020204" charset="0"/>
                <a:ea typeface="Roboto" panose="020B0604020202020204" charset="0"/>
              </a:rPr>
              <a:t>+122% hydration immediately and +76% after 8 hours  </a:t>
            </a:r>
          </a:p>
        </p:txBody>
      </p:sp>
      <p:pic>
        <p:nvPicPr>
          <p:cNvPr id="17" name="Image 16">
            <a:extLst>
              <a:ext uri="{FF2B5EF4-FFF2-40B4-BE49-F238E27FC236}">
                <a16:creationId xmlns:a16="http://schemas.microsoft.com/office/drawing/2014/main" id="{C95BCDE2-8A12-80DD-8663-66E60E18A3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922" y="5253511"/>
            <a:ext cx="1000235" cy="1267624"/>
          </a:xfrm>
          <a:prstGeom prst="rect">
            <a:avLst/>
          </a:prstGeom>
          <a:ln>
            <a:solidFill>
              <a:srgbClr val="DCD7FA"/>
            </a:solidFill>
          </a:ln>
        </p:spPr>
      </p:pic>
      <p:pic>
        <p:nvPicPr>
          <p:cNvPr id="18" name="Image 17">
            <a:extLst>
              <a:ext uri="{FF2B5EF4-FFF2-40B4-BE49-F238E27FC236}">
                <a16:creationId xmlns:a16="http://schemas.microsoft.com/office/drawing/2014/main" id="{E5F6D2FF-66F3-F661-940C-9388909CCE2F}"/>
              </a:ext>
            </a:extLst>
          </p:cNvPr>
          <p:cNvPicPr>
            <a:picLocks noChangeAspect="1"/>
          </p:cNvPicPr>
          <p:nvPr/>
        </p:nvPicPr>
        <p:blipFill>
          <a:blip r:embed="rId4"/>
          <a:stretch>
            <a:fillRect/>
          </a:stretch>
        </p:blipFill>
        <p:spPr>
          <a:xfrm>
            <a:off x="1276045" y="1704456"/>
            <a:ext cx="3258473" cy="3093386"/>
          </a:xfrm>
          <a:prstGeom prst="rect">
            <a:avLst/>
          </a:prstGeom>
        </p:spPr>
      </p:pic>
    </p:spTree>
    <p:extLst>
      <p:ext uri="{BB962C8B-B14F-4D97-AF65-F5344CB8AC3E}">
        <p14:creationId xmlns:p14="http://schemas.microsoft.com/office/powerpoint/2010/main" val="151329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19DD1B-AA5D-5C6D-3178-113A184C70FA}"/>
              </a:ext>
            </a:extLst>
          </p:cNvPr>
          <p:cNvSpPr/>
          <p:nvPr/>
        </p:nvSpPr>
        <p:spPr>
          <a:xfrm>
            <a:off x="6724650" y="2219654"/>
            <a:ext cx="480866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indent="-273050" algn="just">
              <a:buFont typeface="Wingdings" panose="05000000000000000000" pitchFamily="2" charset="2"/>
              <a:buChar char="ü"/>
            </a:pPr>
            <a:r>
              <a:rPr lang="fr-FR" sz="1600" b="1" dirty="0">
                <a:solidFill>
                  <a:srgbClr val="565655"/>
                </a:solidFill>
                <a:latin typeface="Roboto Light" panose="02000000000000000000" pitchFamily="2" charset="0"/>
                <a:ea typeface="Roboto Light" panose="02000000000000000000" pitchFamily="2" charset="0"/>
              </a:rPr>
              <a:t>MOISTURISING COMPLEX</a:t>
            </a:r>
            <a:endParaRPr lang="fr-FR" sz="1600" dirty="0">
              <a:solidFill>
                <a:srgbClr val="565655"/>
              </a:solidFill>
              <a:latin typeface="Roboto Light" panose="02000000000000000000" pitchFamily="2" charset="0"/>
              <a:ea typeface="Roboto Light" panose="02000000000000000000" pitchFamily="2" charset="0"/>
            </a:endParaRPr>
          </a:p>
        </p:txBody>
      </p:sp>
      <p:sp>
        <p:nvSpPr>
          <p:cNvPr id="5" name="Rectangle 4">
            <a:extLst>
              <a:ext uri="{FF2B5EF4-FFF2-40B4-BE49-F238E27FC236}">
                <a16:creationId xmlns:a16="http://schemas.microsoft.com/office/drawing/2014/main" id="{6A961987-0C50-CF1E-B2A3-A648D093D903}"/>
              </a:ext>
            </a:extLst>
          </p:cNvPr>
          <p:cNvSpPr/>
          <p:nvPr/>
        </p:nvSpPr>
        <p:spPr>
          <a:xfrm>
            <a:off x="6724650" y="3119306"/>
            <a:ext cx="480866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indent="-273050" algn="just">
              <a:buFont typeface="Wingdings" panose="05000000000000000000" pitchFamily="2" charset="2"/>
              <a:buChar char="ü"/>
            </a:pPr>
            <a:r>
              <a:rPr lang="fr-FR" sz="1600" b="1" dirty="0">
                <a:solidFill>
                  <a:srgbClr val="565655"/>
                </a:solidFill>
                <a:latin typeface="Roboto Light" panose="02000000000000000000" pitchFamily="2" charset="0"/>
                <a:ea typeface="Roboto Light" panose="02000000000000000000" pitchFamily="2" charset="0"/>
              </a:rPr>
              <a:t>SILICE</a:t>
            </a:r>
          </a:p>
          <a:p>
            <a:pPr marL="88900" algn="just"/>
            <a:r>
              <a:rPr lang="fr-FR" sz="1600" dirty="0">
                <a:solidFill>
                  <a:srgbClr val="565655"/>
                </a:solidFill>
                <a:latin typeface="Roboto Light" panose="02000000000000000000" pitchFamily="2" charset="0"/>
                <a:ea typeface="Roboto Light" panose="02000000000000000000" pitchFamily="2" charset="0"/>
              </a:rPr>
              <a:t>Matifying</a:t>
            </a:r>
          </a:p>
        </p:txBody>
      </p:sp>
      <p:sp>
        <p:nvSpPr>
          <p:cNvPr id="6" name="ZoneTexte 5">
            <a:extLst>
              <a:ext uri="{FF2B5EF4-FFF2-40B4-BE49-F238E27FC236}">
                <a16:creationId xmlns:a16="http://schemas.microsoft.com/office/drawing/2014/main" id="{6EEE0A58-2AD7-947E-C30C-BBB5379E4C2E}"/>
              </a:ext>
            </a:extLst>
          </p:cNvPr>
          <p:cNvSpPr txBox="1"/>
          <p:nvPr/>
        </p:nvSpPr>
        <p:spPr>
          <a:xfrm>
            <a:off x="4214906" y="336130"/>
            <a:ext cx="3762188" cy="461665"/>
          </a:xfrm>
          <a:prstGeom prst="rect">
            <a:avLst/>
          </a:prstGeom>
          <a:noFill/>
        </p:spPr>
        <p:txBody>
          <a:bodyPr wrap="square">
            <a:spAutoFit/>
          </a:bodyPr>
          <a:lstStyle/>
          <a:p>
            <a:pPr algn="ctr"/>
            <a:r>
              <a:rPr lang="fr-FR" sz="2400" dirty="0">
                <a:solidFill>
                  <a:srgbClr val="3E3E3E"/>
                </a:solidFill>
                <a:effectLst/>
                <a:latin typeface="KyivType Sans2" pitchFamily="2" charset="77"/>
              </a:rPr>
              <a:t>HYDRA N°1 FLUID</a:t>
            </a:r>
          </a:p>
        </p:txBody>
      </p:sp>
      <p:sp>
        <p:nvSpPr>
          <p:cNvPr id="8" name="Rectangle 7">
            <a:extLst>
              <a:ext uri="{FF2B5EF4-FFF2-40B4-BE49-F238E27FC236}">
                <a16:creationId xmlns:a16="http://schemas.microsoft.com/office/drawing/2014/main" id="{4CE84D04-5DC6-840C-4D8F-E462F05EE0EC}"/>
              </a:ext>
            </a:extLst>
          </p:cNvPr>
          <p:cNvSpPr/>
          <p:nvPr/>
        </p:nvSpPr>
        <p:spPr>
          <a:xfrm>
            <a:off x="3963322" y="822576"/>
            <a:ext cx="4595021" cy="3231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500" b="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rPr>
              <a:t>Mattifying moisturising fluid</a:t>
            </a:r>
            <a:r>
              <a:rPr kumimoji="0" lang="fr-FR" sz="1500" b="0" u="none" strike="noStrike" kern="1200" cap="none" spc="0" normalizeH="0" noProof="0" dirty="0">
                <a:ln>
                  <a:noFill/>
                </a:ln>
                <a:solidFill>
                  <a:prstClr val="black"/>
                </a:solidFill>
                <a:effectLst/>
                <a:uLnTx/>
                <a:uFillTx/>
                <a:latin typeface="Roboto Light" panose="02000000000000000000" pitchFamily="2" charset="0"/>
                <a:ea typeface="Roboto Light" panose="02000000000000000000" pitchFamily="2" charset="0"/>
              </a:rPr>
              <a:t>.</a:t>
            </a:r>
            <a:endParaRPr kumimoji="0" lang="fr-FR" sz="1500" b="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endParaRPr>
          </a:p>
        </p:txBody>
      </p:sp>
      <p:sp>
        <p:nvSpPr>
          <p:cNvPr id="15" name="Rectangle 14">
            <a:extLst>
              <a:ext uri="{FF2B5EF4-FFF2-40B4-BE49-F238E27FC236}">
                <a16:creationId xmlns:a16="http://schemas.microsoft.com/office/drawing/2014/main" id="{05E5FF17-9F84-21FA-A5F2-9186D35765B3}"/>
              </a:ext>
            </a:extLst>
          </p:cNvPr>
          <p:cNvSpPr/>
          <p:nvPr/>
        </p:nvSpPr>
        <p:spPr>
          <a:xfrm>
            <a:off x="6724650" y="4918610"/>
            <a:ext cx="480866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indent="-273050" algn="just">
              <a:buFont typeface="Wingdings" panose="05000000000000000000" pitchFamily="2" charset="2"/>
              <a:buChar char="ü"/>
              <a:defRPr/>
            </a:pPr>
            <a:r>
              <a:rPr lang="fr-FR" sz="1600" b="1" dirty="0">
                <a:solidFill>
                  <a:srgbClr val="565655"/>
                </a:solidFill>
                <a:latin typeface="Roboto Light" panose="02000000000000000000" pitchFamily="2" charset="0"/>
                <a:ea typeface="Roboto Light" panose="02000000000000000000" pitchFamily="2" charset="0"/>
              </a:rPr>
              <a:t>ROSE, JASMINE, CHAMOMILE E.O.</a:t>
            </a:r>
          </a:p>
          <a:p>
            <a:pPr marL="88900" algn="just">
              <a:defRPr/>
            </a:pPr>
            <a:r>
              <a:rPr lang="fr-FR" sz="1600" dirty="0">
                <a:solidFill>
                  <a:srgbClr val="565655"/>
                </a:solidFill>
                <a:latin typeface="Roboto Light" panose="02000000000000000000" pitchFamily="2" charset="0"/>
                <a:ea typeface="Roboto Light" panose="02000000000000000000" pitchFamily="2" charset="0"/>
              </a:rPr>
              <a:t>Relaxing</a:t>
            </a:r>
          </a:p>
        </p:txBody>
      </p:sp>
      <p:sp>
        <p:nvSpPr>
          <p:cNvPr id="9" name="AutoShape 2">
            <a:extLst>
              <a:ext uri="{FF2B5EF4-FFF2-40B4-BE49-F238E27FC236}">
                <a16:creationId xmlns:a16="http://schemas.microsoft.com/office/drawing/2014/main" id="{06A184BD-C4C5-D5FB-6940-480DFEA326B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ZoneTexte 2">
            <a:extLst>
              <a:ext uri="{FF2B5EF4-FFF2-40B4-BE49-F238E27FC236}">
                <a16:creationId xmlns:a16="http://schemas.microsoft.com/office/drawing/2014/main" id="{93365A56-F7DC-3947-87A2-A1F5FC6B2C40}"/>
              </a:ext>
            </a:extLst>
          </p:cNvPr>
          <p:cNvSpPr txBox="1"/>
          <p:nvPr/>
        </p:nvSpPr>
        <p:spPr>
          <a:xfrm>
            <a:off x="1276045" y="5106446"/>
            <a:ext cx="4667555" cy="1661993"/>
          </a:xfrm>
          <a:prstGeom prst="rect">
            <a:avLst/>
          </a:prstGeom>
          <a:noFill/>
          <a:ln>
            <a:solidFill>
              <a:srgbClr val="DCD7FA"/>
            </a:solidFill>
          </a:ln>
        </p:spPr>
        <p:txBody>
          <a:bodyPr wrap="square" rtlCol="0">
            <a:spAutoFit/>
          </a:bodyPr>
          <a:lstStyle/>
          <a:p>
            <a:pPr defTabSz="812770"/>
            <a:r>
              <a:rPr lang="fr-FR" sz="1400" dirty="0">
                <a:solidFill>
                  <a:srgbClr val="3E3E3E"/>
                </a:solidFill>
                <a:latin typeface="Roboto" panose="020B0604020202020204" charset="0"/>
                <a:ea typeface="Roboto" panose="020B0604020202020204" charset="0"/>
              </a:rPr>
              <a:t>Non-greasy mattifying fluid </a:t>
            </a:r>
          </a:p>
          <a:p>
            <a:pPr defTabSz="812770"/>
            <a:r>
              <a:rPr lang="fr-FR" sz="1400" dirty="0">
                <a:solidFill>
                  <a:srgbClr val="3E3E3E"/>
                </a:solidFill>
                <a:latin typeface="Roboto" panose="020B0604020202020204" charset="0"/>
                <a:ea typeface="Roboto" panose="020B0604020202020204" charset="0"/>
              </a:rPr>
              <a:t>Fast-absorbing gel-cream texture </a:t>
            </a:r>
          </a:p>
          <a:p>
            <a:pPr defTabSz="812770"/>
            <a:r>
              <a:rPr lang="fr-FR" sz="1400" dirty="0">
                <a:solidFill>
                  <a:srgbClr val="3E3E3E"/>
                </a:solidFill>
                <a:latin typeface="Roboto" panose="020B0604020202020204" charset="0"/>
                <a:ea typeface="Roboto" panose="020B0604020202020204" charset="0"/>
              </a:rPr>
              <a:t>Ideal for everyone, all year round or as a spa treatment</a:t>
            </a:r>
          </a:p>
          <a:p>
            <a:pPr lvl="0"/>
            <a:r>
              <a:rPr lang="fr-FR" sz="1400" dirty="0">
                <a:solidFill>
                  <a:srgbClr val="3E3E3E"/>
                </a:solidFill>
                <a:latin typeface="Roboto" panose="02000000000000000000" pitchFamily="2" charset="0"/>
                <a:ea typeface="Roboto" panose="02000000000000000000" pitchFamily="2" charset="0"/>
              </a:rPr>
              <a:t>Intense, long-lasting hydration </a:t>
            </a:r>
            <a:endParaRPr lang="fr-FR" sz="1400" cap="small" dirty="0">
              <a:solidFill>
                <a:srgbClr val="3E3E3E"/>
              </a:solidFill>
              <a:latin typeface="Roboto" panose="02000000000000000000" pitchFamily="2" charset="0"/>
              <a:ea typeface="Roboto" panose="02000000000000000000" pitchFamily="2" charset="0"/>
            </a:endParaRPr>
          </a:p>
          <a:p>
            <a:pPr marL="171450" lvl="0" indent="-171450">
              <a:buFont typeface="Wingdings" panose="05000000000000000000" pitchFamily="2" charset="2"/>
              <a:buChar char="Ø"/>
            </a:pPr>
            <a:r>
              <a:rPr lang="fr-FR" sz="1600" i="1" dirty="0">
                <a:solidFill>
                  <a:srgbClr val="3E3E3E"/>
                </a:solidFill>
                <a:latin typeface="Roboto" panose="02000000000000000000" pitchFamily="2" charset="0"/>
                <a:ea typeface="Roboto" panose="02000000000000000000" pitchFamily="2" charset="0"/>
              </a:rPr>
              <a:t> +110% immediately +59% after 8 hours</a:t>
            </a:r>
          </a:p>
          <a:p>
            <a:r>
              <a:rPr lang="fr-FR" sz="1400" dirty="0">
                <a:solidFill>
                  <a:srgbClr val="3E3E3E"/>
                </a:solidFill>
                <a:latin typeface="Roboto" panose="02000000000000000000" pitchFamily="2" charset="0"/>
                <a:ea typeface="Roboto" panose="02000000000000000000" pitchFamily="2" charset="0"/>
              </a:rPr>
              <a:t>Combined with </a:t>
            </a:r>
            <a:r>
              <a:rPr lang="fr-FR" sz="1400" cap="small" dirty="0" err="1">
                <a:solidFill>
                  <a:srgbClr val="3E3E3E"/>
                </a:solidFill>
                <a:latin typeface="Roboto" panose="02000000000000000000" pitchFamily="2" charset="0"/>
                <a:ea typeface="Roboto" panose="02000000000000000000" pitchFamily="2" charset="0"/>
              </a:rPr>
              <a:t>Hydra </a:t>
            </a:r>
            <a:r>
              <a:rPr lang="fr-FR" sz="1400" cap="small" dirty="0">
                <a:solidFill>
                  <a:srgbClr val="3E3E3E"/>
                </a:solidFill>
                <a:latin typeface="Roboto" panose="02000000000000000000" pitchFamily="2" charset="0"/>
                <a:ea typeface="Roboto" panose="02000000000000000000" pitchFamily="2" charset="0"/>
              </a:rPr>
              <a:t>Serum n°1 </a:t>
            </a:r>
          </a:p>
          <a:p>
            <a:pPr marL="171450" indent="-171450">
              <a:buFont typeface="Wingdings" panose="05000000000000000000" pitchFamily="2" charset="2"/>
              <a:buChar char="Ø"/>
            </a:pPr>
            <a:r>
              <a:rPr lang="fr-FR" sz="1600" i="1" dirty="0">
                <a:solidFill>
                  <a:srgbClr val="3E3E3E"/>
                </a:solidFill>
                <a:latin typeface="Roboto" panose="02000000000000000000" pitchFamily="2" charset="0"/>
                <a:ea typeface="Roboto" panose="02000000000000000000" pitchFamily="2" charset="0"/>
              </a:rPr>
              <a:t> +122% immediately +76% after 8 hours</a:t>
            </a:r>
            <a:endParaRPr lang="fr-FR" dirty="0">
              <a:solidFill>
                <a:srgbClr val="3E3E3E"/>
              </a:solidFill>
              <a:latin typeface="Roboto" panose="02000000000000000000" pitchFamily="2" charset="0"/>
              <a:ea typeface="Roboto" panose="02000000000000000000" pitchFamily="2" charset="0"/>
            </a:endParaRPr>
          </a:p>
        </p:txBody>
      </p:sp>
      <p:pic>
        <p:nvPicPr>
          <p:cNvPr id="7" name="Image 6">
            <a:extLst>
              <a:ext uri="{FF2B5EF4-FFF2-40B4-BE49-F238E27FC236}">
                <a16:creationId xmlns:a16="http://schemas.microsoft.com/office/drawing/2014/main" id="{CD58FAA6-C7E1-16C6-4DB7-6183D1DFC5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922" y="5253511"/>
            <a:ext cx="1000235" cy="1267624"/>
          </a:xfrm>
          <a:prstGeom prst="rect">
            <a:avLst/>
          </a:prstGeom>
          <a:ln>
            <a:solidFill>
              <a:srgbClr val="DCD7FA"/>
            </a:solidFill>
          </a:ln>
        </p:spPr>
      </p:pic>
      <p:pic>
        <p:nvPicPr>
          <p:cNvPr id="14" name="Image 13">
            <a:extLst>
              <a:ext uri="{FF2B5EF4-FFF2-40B4-BE49-F238E27FC236}">
                <a16:creationId xmlns:a16="http://schemas.microsoft.com/office/drawing/2014/main" id="{60595FB3-CC62-C0A6-97C6-4F6B85AB88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6045" y="1415306"/>
            <a:ext cx="2625018" cy="3281272"/>
          </a:xfrm>
          <a:prstGeom prst="rect">
            <a:avLst/>
          </a:prstGeom>
        </p:spPr>
      </p:pic>
      <p:sp>
        <p:nvSpPr>
          <p:cNvPr id="16" name="Rectangle 15">
            <a:extLst>
              <a:ext uri="{FF2B5EF4-FFF2-40B4-BE49-F238E27FC236}">
                <a16:creationId xmlns:a16="http://schemas.microsoft.com/office/drawing/2014/main" id="{D6463922-F3AA-EB70-D8E0-3EED5D715C75}"/>
              </a:ext>
            </a:extLst>
          </p:cNvPr>
          <p:cNvSpPr/>
          <p:nvPr/>
        </p:nvSpPr>
        <p:spPr>
          <a:xfrm>
            <a:off x="677333" y="1282288"/>
            <a:ext cx="10837334" cy="338554"/>
          </a:xfrm>
          <a:prstGeom prst="rect">
            <a:avLst/>
          </a:prstGeom>
        </p:spPr>
        <p:txBody>
          <a:bodyPr wrap="square">
            <a:spAutoFit/>
          </a:bodyPr>
          <a:lstStyle/>
          <a:p>
            <a:pPr algn="ctr" defTabSz="812770"/>
            <a:r>
              <a:rPr lang="fr-FR" sz="1600" i="1" dirty="0">
                <a:solidFill>
                  <a:srgbClr val="3E3E3E"/>
                </a:solidFill>
                <a:latin typeface="KyivType Sans2" panose="00000500000000000000" pitchFamily="50" charset="0"/>
              </a:rPr>
              <a:t>The ultra-moisturising, </a:t>
            </a:r>
            <a:r>
              <a:rPr lang="fr-FR" sz="1600" i="1" dirty="0" err="1">
                <a:solidFill>
                  <a:srgbClr val="3E3E3E"/>
                </a:solidFill>
                <a:latin typeface="KyivType Sans2" panose="00000500000000000000" pitchFamily="50" charset="0"/>
              </a:rPr>
              <a:t>mattifying </a:t>
            </a:r>
            <a:r>
              <a:rPr lang="fr-FR" sz="1600" i="1" dirty="0">
                <a:solidFill>
                  <a:srgbClr val="3E3E3E"/>
                </a:solidFill>
                <a:latin typeface="KyivType Sans2" panose="00000500000000000000" pitchFamily="50" charset="0"/>
              </a:rPr>
              <a:t>fluid!</a:t>
            </a:r>
          </a:p>
        </p:txBody>
      </p:sp>
      <p:sp>
        <p:nvSpPr>
          <p:cNvPr id="17" name="Rectangle 16">
            <a:extLst>
              <a:ext uri="{FF2B5EF4-FFF2-40B4-BE49-F238E27FC236}">
                <a16:creationId xmlns:a16="http://schemas.microsoft.com/office/drawing/2014/main" id="{87DFD8EB-6533-F420-1974-06E1C62DB291}"/>
              </a:ext>
            </a:extLst>
          </p:cNvPr>
          <p:cNvSpPr/>
          <p:nvPr/>
        </p:nvSpPr>
        <p:spPr>
          <a:xfrm>
            <a:off x="6724650" y="4018958"/>
            <a:ext cx="480866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indent="-273050" algn="just">
              <a:buFont typeface="Wingdings" panose="05000000000000000000" pitchFamily="2" charset="2"/>
              <a:buChar char="ü"/>
            </a:pPr>
            <a:r>
              <a:rPr lang="fr-FR" sz="1600" b="1" dirty="0">
                <a:solidFill>
                  <a:srgbClr val="565655"/>
                </a:solidFill>
                <a:latin typeface="Roboto Light" panose="02000000000000000000" pitchFamily="2" charset="0"/>
                <a:ea typeface="Roboto Light" panose="02000000000000000000" pitchFamily="2" charset="0"/>
              </a:rPr>
              <a:t>PCA, VEGETABLE GLYCERINE</a:t>
            </a:r>
          </a:p>
          <a:p>
            <a:pPr marL="88900" algn="just"/>
            <a:r>
              <a:rPr lang="fr-FR" sz="1600" dirty="0">
                <a:solidFill>
                  <a:srgbClr val="565655"/>
                </a:solidFill>
                <a:latin typeface="Roboto Light" panose="02000000000000000000" pitchFamily="2" charset="0"/>
                <a:ea typeface="Roboto Light" panose="02000000000000000000" pitchFamily="2" charset="0"/>
              </a:rPr>
              <a:t>Moisturisers</a:t>
            </a:r>
          </a:p>
        </p:txBody>
      </p:sp>
    </p:spTree>
    <p:extLst>
      <p:ext uri="{BB962C8B-B14F-4D97-AF65-F5344CB8AC3E}">
        <p14:creationId xmlns:p14="http://schemas.microsoft.com/office/powerpoint/2010/main" val="2904723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19DD1B-AA5D-5C6D-3178-113A184C70FA}"/>
              </a:ext>
            </a:extLst>
          </p:cNvPr>
          <p:cNvSpPr/>
          <p:nvPr/>
        </p:nvSpPr>
        <p:spPr>
          <a:xfrm>
            <a:off x="6724650" y="2219654"/>
            <a:ext cx="480866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indent="-273050" algn="just">
              <a:buFont typeface="Wingdings" panose="05000000000000000000" pitchFamily="2" charset="2"/>
              <a:buChar char="ü"/>
            </a:pPr>
            <a:r>
              <a:rPr lang="fr-FR" sz="1600" b="1" dirty="0">
                <a:solidFill>
                  <a:srgbClr val="565655"/>
                </a:solidFill>
                <a:latin typeface="Roboto Light" panose="02000000000000000000" pitchFamily="2" charset="0"/>
                <a:ea typeface="Roboto Light" panose="02000000000000000000" pitchFamily="2" charset="0"/>
              </a:rPr>
              <a:t>MOISTURISING COMPLEX</a:t>
            </a:r>
            <a:endParaRPr lang="fr-FR" sz="1600" dirty="0">
              <a:solidFill>
                <a:srgbClr val="565655"/>
              </a:solidFill>
              <a:latin typeface="Roboto Light" panose="02000000000000000000" pitchFamily="2" charset="0"/>
              <a:ea typeface="Roboto Light" panose="02000000000000000000" pitchFamily="2" charset="0"/>
            </a:endParaRPr>
          </a:p>
        </p:txBody>
      </p:sp>
      <p:sp>
        <p:nvSpPr>
          <p:cNvPr id="4" name="Rectangle 3">
            <a:extLst>
              <a:ext uri="{FF2B5EF4-FFF2-40B4-BE49-F238E27FC236}">
                <a16:creationId xmlns:a16="http://schemas.microsoft.com/office/drawing/2014/main" id="{19E5A521-B32C-A121-89FA-0352D5B3447A}"/>
              </a:ext>
            </a:extLst>
          </p:cNvPr>
          <p:cNvSpPr/>
          <p:nvPr/>
        </p:nvSpPr>
        <p:spPr>
          <a:xfrm>
            <a:off x="6724650" y="3993443"/>
            <a:ext cx="480866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indent="-273050" algn="just">
              <a:buFont typeface="Wingdings" panose="05000000000000000000" pitchFamily="2" charset="2"/>
              <a:buChar char="ü"/>
              <a:defRPr/>
            </a:pPr>
            <a:r>
              <a:rPr lang="fr-FR" sz="1600" b="1" dirty="0">
                <a:solidFill>
                  <a:srgbClr val="565655"/>
                </a:solidFill>
                <a:latin typeface="Roboto Light" panose="02000000000000000000" pitchFamily="2" charset="0"/>
                <a:ea typeface="Roboto Light" panose="02000000000000000000" pitchFamily="2" charset="0"/>
              </a:rPr>
              <a:t>VITAMIN B5 AND F</a:t>
            </a:r>
          </a:p>
          <a:p>
            <a:pPr marL="88900" algn="just">
              <a:defRPr/>
            </a:pPr>
            <a:r>
              <a:rPr lang="fr-FR" sz="1600" dirty="0">
                <a:solidFill>
                  <a:srgbClr val="565655"/>
                </a:solidFill>
                <a:latin typeface="Roboto Light" panose="02000000000000000000" pitchFamily="2" charset="0"/>
                <a:ea typeface="Roboto Light" panose="02000000000000000000" pitchFamily="2" charset="0"/>
              </a:rPr>
              <a:t>Soothing and </a:t>
            </a:r>
            <a:r>
              <a:rPr lang="fr-FR" sz="1600" dirty="0" err="1">
                <a:solidFill>
                  <a:srgbClr val="565655"/>
                </a:solidFill>
                <a:latin typeface="Roboto Light" panose="02000000000000000000" pitchFamily="2" charset="0"/>
                <a:ea typeface="Roboto Light" panose="02000000000000000000" pitchFamily="2" charset="0"/>
              </a:rPr>
              <a:t>anti-dehydrating</a:t>
            </a:r>
            <a:endParaRPr lang="fr-FR" sz="1600" dirty="0">
              <a:solidFill>
                <a:srgbClr val="565655"/>
              </a:solidFill>
              <a:latin typeface="Roboto Light" panose="02000000000000000000" pitchFamily="2" charset="0"/>
              <a:ea typeface="Roboto Light" panose="02000000000000000000" pitchFamily="2" charset="0"/>
            </a:endParaRPr>
          </a:p>
        </p:txBody>
      </p:sp>
      <p:sp>
        <p:nvSpPr>
          <p:cNvPr id="5" name="Rectangle 4">
            <a:extLst>
              <a:ext uri="{FF2B5EF4-FFF2-40B4-BE49-F238E27FC236}">
                <a16:creationId xmlns:a16="http://schemas.microsoft.com/office/drawing/2014/main" id="{6A961987-0C50-CF1E-B2A3-A648D093D903}"/>
              </a:ext>
            </a:extLst>
          </p:cNvPr>
          <p:cNvSpPr/>
          <p:nvPr/>
        </p:nvSpPr>
        <p:spPr>
          <a:xfrm>
            <a:off x="6724650" y="3119306"/>
            <a:ext cx="480866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indent="-273050" algn="just">
              <a:buFont typeface="Wingdings" panose="05000000000000000000" pitchFamily="2" charset="2"/>
              <a:buChar char="ü"/>
            </a:pPr>
            <a:r>
              <a:rPr lang="fr-FR" sz="1600" b="1" dirty="0">
                <a:solidFill>
                  <a:srgbClr val="565655"/>
                </a:solidFill>
                <a:latin typeface="Roboto Light" panose="02000000000000000000" pitchFamily="2" charset="0"/>
                <a:ea typeface="Roboto Light" panose="02000000000000000000" pitchFamily="2" charset="0"/>
              </a:rPr>
              <a:t>SHEA BUTTER, GRAPESEED AND HAZELNUT OILS</a:t>
            </a:r>
          </a:p>
          <a:p>
            <a:pPr marL="88900" algn="just"/>
            <a:r>
              <a:rPr lang="fr-FR" sz="1600" dirty="0">
                <a:solidFill>
                  <a:srgbClr val="565655"/>
                </a:solidFill>
                <a:latin typeface="Roboto Light" panose="02000000000000000000" pitchFamily="2" charset="0"/>
                <a:ea typeface="Roboto Light" panose="02000000000000000000" pitchFamily="2" charset="0"/>
              </a:rPr>
              <a:t>Repairers</a:t>
            </a:r>
          </a:p>
        </p:txBody>
      </p:sp>
      <p:sp>
        <p:nvSpPr>
          <p:cNvPr id="6" name="ZoneTexte 5">
            <a:extLst>
              <a:ext uri="{FF2B5EF4-FFF2-40B4-BE49-F238E27FC236}">
                <a16:creationId xmlns:a16="http://schemas.microsoft.com/office/drawing/2014/main" id="{6EEE0A58-2AD7-947E-C30C-BBB5379E4C2E}"/>
              </a:ext>
            </a:extLst>
          </p:cNvPr>
          <p:cNvSpPr txBox="1"/>
          <p:nvPr/>
        </p:nvSpPr>
        <p:spPr>
          <a:xfrm>
            <a:off x="4214906" y="329086"/>
            <a:ext cx="3762188" cy="461665"/>
          </a:xfrm>
          <a:prstGeom prst="rect">
            <a:avLst/>
          </a:prstGeom>
          <a:noFill/>
        </p:spPr>
        <p:txBody>
          <a:bodyPr wrap="square">
            <a:spAutoFit/>
          </a:bodyPr>
          <a:lstStyle/>
          <a:p>
            <a:pPr algn="ctr"/>
            <a:r>
              <a:rPr lang="fr-FR" sz="2400" dirty="0">
                <a:solidFill>
                  <a:srgbClr val="3E3E3E"/>
                </a:solidFill>
                <a:effectLst/>
                <a:latin typeface="KyivType Sans2" pitchFamily="2" charset="77"/>
              </a:rPr>
              <a:t>HYDRA N°1 CREAM</a:t>
            </a:r>
          </a:p>
        </p:txBody>
      </p:sp>
      <p:sp>
        <p:nvSpPr>
          <p:cNvPr id="8" name="Rectangle 7">
            <a:extLst>
              <a:ext uri="{FF2B5EF4-FFF2-40B4-BE49-F238E27FC236}">
                <a16:creationId xmlns:a16="http://schemas.microsoft.com/office/drawing/2014/main" id="{4CE84D04-5DC6-840C-4D8F-E462F05EE0EC}"/>
              </a:ext>
            </a:extLst>
          </p:cNvPr>
          <p:cNvSpPr/>
          <p:nvPr/>
        </p:nvSpPr>
        <p:spPr>
          <a:xfrm>
            <a:off x="3813010" y="815532"/>
            <a:ext cx="4595021" cy="3231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500" b="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rPr>
              <a:t>Moisturising repair cream</a:t>
            </a:r>
            <a:r>
              <a:rPr kumimoji="0" lang="fr-FR" sz="1500" b="0" u="none" strike="noStrike" kern="1200" cap="none" spc="0" normalizeH="0" noProof="0" dirty="0">
                <a:ln>
                  <a:noFill/>
                </a:ln>
                <a:solidFill>
                  <a:prstClr val="black"/>
                </a:solidFill>
                <a:effectLst/>
                <a:uLnTx/>
                <a:uFillTx/>
                <a:latin typeface="Roboto Light" panose="02000000000000000000" pitchFamily="2" charset="0"/>
                <a:ea typeface="Roboto Light" panose="02000000000000000000" pitchFamily="2" charset="0"/>
              </a:rPr>
              <a:t>.</a:t>
            </a:r>
            <a:endParaRPr kumimoji="0" lang="fr-FR" sz="1500" b="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endParaRPr>
          </a:p>
        </p:txBody>
      </p:sp>
      <p:sp>
        <p:nvSpPr>
          <p:cNvPr id="15" name="Rectangle 14">
            <a:extLst>
              <a:ext uri="{FF2B5EF4-FFF2-40B4-BE49-F238E27FC236}">
                <a16:creationId xmlns:a16="http://schemas.microsoft.com/office/drawing/2014/main" id="{05E5FF17-9F84-21FA-A5F2-9186D35765B3}"/>
              </a:ext>
            </a:extLst>
          </p:cNvPr>
          <p:cNvSpPr/>
          <p:nvPr/>
        </p:nvSpPr>
        <p:spPr>
          <a:xfrm>
            <a:off x="6724650" y="4888033"/>
            <a:ext cx="480866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indent="-273050" algn="just">
              <a:buFont typeface="Wingdings" panose="05000000000000000000" pitchFamily="2" charset="2"/>
              <a:buChar char="ü"/>
              <a:defRPr/>
            </a:pPr>
            <a:r>
              <a:rPr lang="fr-FR" sz="1600" b="1" dirty="0">
                <a:solidFill>
                  <a:srgbClr val="565655"/>
                </a:solidFill>
                <a:latin typeface="Roboto Light" panose="02000000000000000000" pitchFamily="2" charset="0"/>
                <a:ea typeface="Roboto Light" panose="02000000000000000000" pitchFamily="2" charset="0"/>
              </a:rPr>
              <a:t>ROSE, JASMINE, CHAMOMILE E.O.</a:t>
            </a:r>
          </a:p>
          <a:p>
            <a:pPr marL="88900" algn="just">
              <a:defRPr/>
            </a:pPr>
            <a:r>
              <a:rPr lang="fr-FR" sz="1600" dirty="0">
                <a:solidFill>
                  <a:srgbClr val="565655"/>
                </a:solidFill>
                <a:latin typeface="Roboto Light" panose="02000000000000000000" pitchFamily="2" charset="0"/>
                <a:ea typeface="Roboto Light" panose="02000000000000000000" pitchFamily="2" charset="0"/>
              </a:rPr>
              <a:t>Relaxing</a:t>
            </a:r>
          </a:p>
        </p:txBody>
      </p:sp>
      <p:pic>
        <p:nvPicPr>
          <p:cNvPr id="3" name="Image 2">
            <a:extLst>
              <a:ext uri="{FF2B5EF4-FFF2-40B4-BE49-F238E27FC236}">
                <a16:creationId xmlns:a16="http://schemas.microsoft.com/office/drawing/2014/main" id="{33C1CDC2-BB9E-9314-D03D-3EB91DAB78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6045" y="933519"/>
            <a:ext cx="3032908" cy="3790882"/>
          </a:xfrm>
          <a:prstGeom prst="rect">
            <a:avLst/>
          </a:prstGeom>
        </p:spPr>
      </p:pic>
      <p:sp>
        <p:nvSpPr>
          <p:cNvPr id="11" name="ZoneTexte 10">
            <a:extLst>
              <a:ext uri="{FF2B5EF4-FFF2-40B4-BE49-F238E27FC236}">
                <a16:creationId xmlns:a16="http://schemas.microsoft.com/office/drawing/2014/main" id="{8F9E67BB-4A66-0276-7E58-B0610EB51BB3}"/>
              </a:ext>
            </a:extLst>
          </p:cNvPr>
          <p:cNvSpPr txBox="1"/>
          <p:nvPr/>
        </p:nvSpPr>
        <p:spPr>
          <a:xfrm>
            <a:off x="1276045" y="5106446"/>
            <a:ext cx="4667555" cy="1661993"/>
          </a:xfrm>
          <a:prstGeom prst="rect">
            <a:avLst/>
          </a:prstGeom>
          <a:noFill/>
          <a:ln>
            <a:solidFill>
              <a:srgbClr val="DCD7FA"/>
            </a:solidFill>
          </a:ln>
        </p:spPr>
        <p:txBody>
          <a:bodyPr wrap="square" rtlCol="0">
            <a:spAutoFit/>
          </a:bodyPr>
          <a:lstStyle/>
          <a:p>
            <a:pPr defTabSz="812770"/>
            <a:r>
              <a:rPr lang="fr-FR" sz="1400" dirty="0">
                <a:solidFill>
                  <a:srgbClr val="3E3E3E"/>
                </a:solidFill>
                <a:latin typeface="Roboto" panose="020B0604020202020204" charset="0"/>
                <a:ea typeface="Roboto" panose="020B0604020202020204" charset="0"/>
              </a:rPr>
              <a:t>94% Ingredients of Natural Origin  </a:t>
            </a:r>
          </a:p>
          <a:p>
            <a:pPr defTabSz="812770"/>
            <a:r>
              <a:rPr lang="fr-FR" sz="1400" dirty="0">
                <a:solidFill>
                  <a:srgbClr val="3E3E3E"/>
                </a:solidFill>
                <a:latin typeface="Roboto" panose="020B0604020202020204" charset="0"/>
                <a:ea typeface="Roboto" panose="020B0604020202020204" charset="0"/>
              </a:rPr>
              <a:t>Reinforces the skin's barrier function </a:t>
            </a:r>
          </a:p>
          <a:p>
            <a:pPr defTabSz="812770"/>
            <a:r>
              <a:rPr lang="fr-FR" sz="1400" dirty="0">
                <a:solidFill>
                  <a:srgbClr val="3E3E3E"/>
                </a:solidFill>
                <a:latin typeface="Roboto" panose="020B0604020202020204" charset="0"/>
                <a:ea typeface="Roboto" panose="020B0604020202020204" charset="0"/>
              </a:rPr>
              <a:t>Provides immediate comfort </a:t>
            </a:r>
          </a:p>
          <a:p>
            <a:pPr lvl="0"/>
            <a:r>
              <a:rPr lang="fr-FR" sz="1400" dirty="0">
                <a:solidFill>
                  <a:srgbClr val="3E3E3E"/>
                </a:solidFill>
                <a:latin typeface="Roboto" panose="02000000000000000000" pitchFamily="2" charset="0"/>
                <a:ea typeface="Roboto" panose="02000000000000000000" pitchFamily="2" charset="0"/>
              </a:rPr>
              <a:t>Intense, long-lasting hydration </a:t>
            </a:r>
            <a:endParaRPr lang="fr-FR" sz="1400" cap="small" dirty="0">
              <a:solidFill>
                <a:srgbClr val="3E3E3E"/>
              </a:solidFill>
              <a:latin typeface="Roboto" panose="02000000000000000000" pitchFamily="2" charset="0"/>
              <a:ea typeface="Roboto" panose="02000000000000000000" pitchFamily="2" charset="0"/>
            </a:endParaRPr>
          </a:p>
          <a:p>
            <a:pPr marL="171450" lvl="0" indent="-171450">
              <a:buFont typeface="Wingdings" panose="05000000000000000000" pitchFamily="2" charset="2"/>
              <a:buChar char="Ø"/>
            </a:pPr>
            <a:r>
              <a:rPr lang="fr-FR" sz="1600" i="1" dirty="0">
                <a:solidFill>
                  <a:srgbClr val="3E3E3E"/>
                </a:solidFill>
                <a:latin typeface="Roboto" panose="02000000000000000000" pitchFamily="2" charset="0"/>
                <a:ea typeface="Roboto" panose="02000000000000000000" pitchFamily="2" charset="0"/>
              </a:rPr>
              <a:t> +138% immediately +86% after 8 </a:t>
            </a:r>
            <a:r>
              <a:rPr lang="fr-FR" sz="1600" i="1" dirty="0" err="1">
                <a:solidFill>
                  <a:srgbClr val="3E3E3E"/>
                </a:solidFill>
                <a:latin typeface="Roboto" panose="02000000000000000000" pitchFamily="2" charset="0"/>
                <a:ea typeface="Roboto" panose="02000000000000000000" pitchFamily="2" charset="0"/>
              </a:rPr>
              <a:t>hours</a:t>
            </a:r>
            <a:endParaRPr lang="fr-FR" sz="1600" i="1" dirty="0">
              <a:solidFill>
                <a:srgbClr val="3E3E3E"/>
              </a:solidFill>
              <a:latin typeface="Roboto" panose="02000000000000000000" pitchFamily="2" charset="0"/>
              <a:ea typeface="Roboto" panose="02000000000000000000" pitchFamily="2" charset="0"/>
            </a:endParaRPr>
          </a:p>
          <a:p>
            <a:r>
              <a:rPr lang="fr-FR" sz="1400" dirty="0">
                <a:solidFill>
                  <a:srgbClr val="3E3E3E"/>
                </a:solidFill>
                <a:latin typeface="Roboto" panose="02000000000000000000" pitchFamily="2" charset="0"/>
                <a:ea typeface="Roboto" panose="02000000000000000000" pitchFamily="2" charset="0"/>
              </a:rPr>
              <a:t>Combined with </a:t>
            </a:r>
            <a:r>
              <a:rPr lang="fr-FR" sz="1400" cap="small" dirty="0" err="1">
                <a:solidFill>
                  <a:srgbClr val="3E3E3E"/>
                </a:solidFill>
                <a:latin typeface="Roboto" panose="02000000000000000000" pitchFamily="2" charset="0"/>
                <a:ea typeface="Roboto" panose="02000000000000000000" pitchFamily="2" charset="0"/>
              </a:rPr>
              <a:t>Hydra </a:t>
            </a:r>
            <a:r>
              <a:rPr lang="fr-FR" sz="1400" cap="small" dirty="0">
                <a:solidFill>
                  <a:srgbClr val="3E3E3E"/>
                </a:solidFill>
                <a:latin typeface="Roboto" panose="02000000000000000000" pitchFamily="2" charset="0"/>
                <a:ea typeface="Roboto" panose="02000000000000000000" pitchFamily="2" charset="0"/>
              </a:rPr>
              <a:t>Serum n°1 </a:t>
            </a:r>
          </a:p>
          <a:p>
            <a:pPr marL="171450" indent="-171450">
              <a:buFont typeface="Wingdings" panose="05000000000000000000" pitchFamily="2" charset="2"/>
              <a:buChar char="Ø"/>
            </a:pPr>
            <a:r>
              <a:rPr lang="fr-FR" sz="1600" i="1" dirty="0">
                <a:solidFill>
                  <a:srgbClr val="3E3E3E"/>
                </a:solidFill>
                <a:latin typeface="Roboto" panose="02000000000000000000" pitchFamily="2" charset="0"/>
                <a:ea typeface="Roboto" panose="02000000000000000000" pitchFamily="2" charset="0"/>
              </a:rPr>
              <a:t> +144% immediately +102% after 8 hours</a:t>
            </a:r>
          </a:p>
        </p:txBody>
      </p:sp>
      <p:pic>
        <p:nvPicPr>
          <p:cNvPr id="18" name="Image 17">
            <a:extLst>
              <a:ext uri="{FF2B5EF4-FFF2-40B4-BE49-F238E27FC236}">
                <a16:creationId xmlns:a16="http://schemas.microsoft.com/office/drawing/2014/main" id="{152DFEC9-8D59-545A-DE61-FC7EF2A9A9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922" y="5253511"/>
            <a:ext cx="1000235" cy="1267624"/>
          </a:xfrm>
          <a:prstGeom prst="rect">
            <a:avLst/>
          </a:prstGeom>
          <a:ln>
            <a:solidFill>
              <a:srgbClr val="DCD7FA"/>
            </a:solidFill>
          </a:ln>
        </p:spPr>
      </p:pic>
      <p:sp>
        <p:nvSpPr>
          <p:cNvPr id="19" name="Rectangle 18">
            <a:extLst>
              <a:ext uri="{FF2B5EF4-FFF2-40B4-BE49-F238E27FC236}">
                <a16:creationId xmlns:a16="http://schemas.microsoft.com/office/drawing/2014/main" id="{CEB49B3E-887A-4C9F-05A0-58C04C88F6C6}"/>
              </a:ext>
            </a:extLst>
          </p:cNvPr>
          <p:cNvSpPr/>
          <p:nvPr/>
        </p:nvSpPr>
        <p:spPr>
          <a:xfrm>
            <a:off x="3908121" y="1491838"/>
            <a:ext cx="7606546" cy="338554"/>
          </a:xfrm>
          <a:prstGeom prst="rect">
            <a:avLst/>
          </a:prstGeom>
        </p:spPr>
        <p:txBody>
          <a:bodyPr wrap="square">
            <a:spAutoFit/>
          </a:bodyPr>
          <a:lstStyle/>
          <a:p>
            <a:pPr algn="ctr" defTabSz="812770"/>
            <a:r>
              <a:rPr lang="fr-FR" sz="1600" i="1" dirty="0">
                <a:solidFill>
                  <a:srgbClr val="3E3E3E"/>
                </a:solidFill>
                <a:latin typeface="KyivType Sans2" panose="00000500000000000000" pitchFamily="50" charset="0"/>
              </a:rPr>
              <a:t>A real comforting cocoon for very dehydrated skin</a:t>
            </a:r>
          </a:p>
        </p:txBody>
      </p:sp>
    </p:spTree>
    <p:extLst>
      <p:ext uri="{BB962C8B-B14F-4D97-AF65-F5344CB8AC3E}">
        <p14:creationId xmlns:p14="http://schemas.microsoft.com/office/powerpoint/2010/main" val="89806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524000" y="2235200"/>
            <a:ext cx="9144000" cy="2387600"/>
          </a:xfrm>
          <a:solidFill>
            <a:srgbClr val="FFFFFF">
              <a:alpha val="54118"/>
            </a:srgbClr>
          </a:solidFill>
        </p:spPr>
        <p:txBody>
          <a:bodyPr vert="horz" lIns="91440" tIns="45720" rIns="91440" bIns="45720" rtlCol="0" anchor="ctr">
            <a:normAutofit/>
          </a:bodyPr>
          <a:lstStyle/>
          <a:p>
            <a:pPr algn="ctr"/>
            <a:r>
              <a:rPr sz="3600" dirty="0">
                <a:latin typeface="KyivType Sans2" panose="00000500000000000000" pitchFamily="50" charset="0"/>
              </a:rPr>
              <a:t>The </a:t>
            </a:r>
            <a:r>
              <a:rPr sz="3600" dirty="0" err="1">
                <a:latin typeface="KyivType Sans2" panose="00000500000000000000" pitchFamily="50" charset="0"/>
              </a:rPr>
              <a:t>Fundamentals </a:t>
            </a:r>
            <a:r>
              <a:rPr sz="3600" dirty="0">
                <a:latin typeface="KyivType Sans2" panose="00000500000000000000" pitchFamily="50" charset="0"/>
              </a:rPr>
              <a:t>of </a:t>
            </a:r>
            <a:br>
              <a:rPr lang="fr-FR" sz="3600" dirty="0">
                <a:latin typeface="KyivType Sans2" panose="00000500000000000000" pitchFamily="50" charset="0"/>
              </a:rPr>
            </a:br>
            <a:r>
              <a:rPr sz="3600" dirty="0" err="1">
                <a:latin typeface="KyivType Sans2" panose="00000500000000000000" pitchFamily="50" charset="0"/>
              </a:rPr>
              <a:t>Skin Hydration</a:t>
            </a:r>
            <a:endParaRPr sz="3600" dirty="0">
              <a:latin typeface="KyivType Sans2" panose="00000500000000000000" pitchFamily="50"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19DD1B-AA5D-5C6D-3178-113A184C70FA}"/>
              </a:ext>
            </a:extLst>
          </p:cNvPr>
          <p:cNvSpPr/>
          <p:nvPr/>
        </p:nvSpPr>
        <p:spPr>
          <a:xfrm>
            <a:off x="6724650" y="2219654"/>
            <a:ext cx="480866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indent="-273050" algn="just">
              <a:buFont typeface="Wingdings" panose="05000000000000000000" pitchFamily="2" charset="2"/>
              <a:buChar char="ü"/>
            </a:pPr>
            <a:r>
              <a:rPr lang="fr-FR" sz="1600" b="1" dirty="0">
                <a:solidFill>
                  <a:srgbClr val="565655"/>
                </a:solidFill>
                <a:latin typeface="Roboto Light" panose="02000000000000000000" pitchFamily="2" charset="0"/>
                <a:ea typeface="Roboto Light" panose="02000000000000000000" pitchFamily="2" charset="0"/>
              </a:rPr>
              <a:t>IMPERATA CYLINDRICA, ORGANIC ALOE VERA</a:t>
            </a:r>
          </a:p>
          <a:p>
            <a:pPr marL="88900" algn="just"/>
            <a:r>
              <a:rPr lang="fr-FR" sz="1600" dirty="0">
                <a:solidFill>
                  <a:srgbClr val="565655"/>
                </a:solidFill>
                <a:latin typeface="Roboto Light" panose="02000000000000000000" pitchFamily="2" charset="0"/>
                <a:ea typeface="Roboto Light" panose="02000000000000000000" pitchFamily="2" charset="0"/>
              </a:rPr>
              <a:t>Moisturisers</a:t>
            </a:r>
          </a:p>
        </p:txBody>
      </p:sp>
      <p:sp>
        <p:nvSpPr>
          <p:cNvPr id="4" name="Rectangle 3">
            <a:extLst>
              <a:ext uri="{FF2B5EF4-FFF2-40B4-BE49-F238E27FC236}">
                <a16:creationId xmlns:a16="http://schemas.microsoft.com/office/drawing/2014/main" id="{19E5A521-B32C-A121-89FA-0352D5B3447A}"/>
              </a:ext>
            </a:extLst>
          </p:cNvPr>
          <p:cNvSpPr/>
          <p:nvPr/>
        </p:nvSpPr>
        <p:spPr>
          <a:xfrm>
            <a:off x="6724650" y="3993443"/>
            <a:ext cx="480866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indent="-273050" algn="just">
              <a:buFont typeface="Wingdings" panose="05000000000000000000" pitchFamily="2" charset="2"/>
              <a:buChar char="ü"/>
              <a:defRPr/>
            </a:pPr>
            <a:r>
              <a:rPr lang="fr-FR" sz="1600" b="1" dirty="0">
                <a:solidFill>
                  <a:srgbClr val="565655"/>
                </a:solidFill>
                <a:latin typeface="Roboto Light" panose="02000000000000000000" pitchFamily="2" charset="0"/>
                <a:ea typeface="Roboto Light" panose="02000000000000000000" pitchFamily="2" charset="0"/>
              </a:rPr>
              <a:t>BISABOLOL, VITAMIN B5 AND JOJOBA</a:t>
            </a:r>
          </a:p>
          <a:p>
            <a:pPr marL="88900" algn="just">
              <a:defRPr/>
            </a:pPr>
            <a:r>
              <a:rPr lang="fr-FR" sz="1600" dirty="0">
                <a:solidFill>
                  <a:srgbClr val="565655"/>
                </a:solidFill>
                <a:latin typeface="Roboto Light" panose="02000000000000000000" pitchFamily="2" charset="0"/>
                <a:ea typeface="Roboto Light" panose="02000000000000000000" pitchFamily="2" charset="0"/>
              </a:rPr>
              <a:t>Soothing and repairing</a:t>
            </a:r>
          </a:p>
        </p:txBody>
      </p:sp>
      <p:sp>
        <p:nvSpPr>
          <p:cNvPr id="5" name="Rectangle 4">
            <a:extLst>
              <a:ext uri="{FF2B5EF4-FFF2-40B4-BE49-F238E27FC236}">
                <a16:creationId xmlns:a16="http://schemas.microsoft.com/office/drawing/2014/main" id="{6A961987-0C50-CF1E-B2A3-A648D093D903}"/>
              </a:ext>
            </a:extLst>
          </p:cNvPr>
          <p:cNvSpPr/>
          <p:nvPr/>
        </p:nvSpPr>
        <p:spPr>
          <a:xfrm>
            <a:off x="6724650" y="3119306"/>
            <a:ext cx="480866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indent="-273050" algn="just">
              <a:buFont typeface="Wingdings" panose="05000000000000000000" pitchFamily="2" charset="2"/>
              <a:buChar char="ü"/>
            </a:pPr>
            <a:r>
              <a:rPr lang="fr-FR" sz="1600" b="1" dirty="0">
                <a:solidFill>
                  <a:srgbClr val="565655"/>
                </a:solidFill>
                <a:latin typeface="Roboto Light" panose="02000000000000000000" pitchFamily="2" charset="0"/>
                <a:ea typeface="Roboto Light" panose="02000000000000000000" pitchFamily="2" charset="0"/>
              </a:rPr>
              <a:t>VITAMIN A AND SILICON DERIVATIVE</a:t>
            </a:r>
          </a:p>
          <a:p>
            <a:pPr marL="88900" algn="just"/>
            <a:r>
              <a:rPr lang="fr-FR" sz="1600" dirty="0">
                <a:solidFill>
                  <a:srgbClr val="565655"/>
                </a:solidFill>
                <a:latin typeface="Roboto Light" panose="02000000000000000000" pitchFamily="2" charset="0"/>
                <a:ea typeface="Roboto Light" panose="02000000000000000000" pitchFamily="2" charset="0"/>
              </a:rPr>
              <a:t>Regenerating</a:t>
            </a:r>
          </a:p>
        </p:txBody>
      </p:sp>
      <p:sp>
        <p:nvSpPr>
          <p:cNvPr id="6" name="ZoneTexte 5">
            <a:extLst>
              <a:ext uri="{FF2B5EF4-FFF2-40B4-BE49-F238E27FC236}">
                <a16:creationId xmlns:a16="http://schemas.microsoft.com/office/drawing/2014/main" id="{6EEE0A58-2AD7-947E-C30C-BBB5379E4C2E}"/>
              </a:ext>
            </a:extLst>
          </p:cNvPr>
          <p:cNvSpPr txBox="1"/>
          <p:nvPr/>
        </p:nvSpPr>
        <p:spPr>
          <a:xfrm>
            <a:off x="4214906" y="291508"/>
            <a:ext cx="3762188" cy="461665"/>
          </a:xfrm>
          <a:prstGeom prst="rect">
            <a:avLst/>
          </a:prstGeom>
          <a:noFill/>
        </p:spPr>
        <p:txBody>
          <a:bodyPr wrap="square">
            <a:spAutoFit/>
          </a:bodyPr>
          <a:lstStyle/>
          <a:p>
            <a:pPr algn="ctr"/>
            <a:r>
              <a:rPr lang="fr-FR" sz="2400" dirty="0">
                <a:solidFill>
                  <a:srgbClr val="3E3E3E"/>
                </a:solidFill>
                <a:effectLst/>
                <a:latin typeface="KyivType Sans2" pitchFamily="2" charset="77"/>
              </a:rPr>
              <a:t>HYDRA N°1 MASK</a:t>
            </a:r>
          </a:p>
        </p:txBody>
      </p:sp>
      <p:sp>
        <p:nvSpPr>
          <p:cNvPr id="8" name="Rectangle 7">
            <a:extLst>
              <a:ext uri="{FF2B5EF4-FFF2-40B4-BE49-F238E27FC236}">
                <a16:creationId xmlns:a16="http://schemas.microsoft.com/office/drawing/2014/main" id="{4CE84D04-5DC6-840C-4D8F-E462F05EE0EC}"/>
              </a:ext>
            </a:extLst>
          </p:cNvPr>
          <p:cNvSpPr/>
          <p:nvPr/>
        </p:nvSpPr>
        <p:spPr>
          <a:xfrm>
            <a:off x="3813010" y="777954"/>
            <a:ext cx="4595021" cy="3231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500" b="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rPr>
              <a:t>Anti-</a:t>
            </a:r>
            <a:r>
              <a:rPr kumimoji="0" lang="fr-FR" sz="1500" b="0" u="none" strike="noStrike" kern="1200" cap="none" spc="0" normalizeH="0" baseline="0" noProof="0" dirty="0" err="1">
                <a:ln>
                  <a:noFill/>
                </a:ln>
                <a:solidFill>
                  <a:prstClr val="black"/>
                </a:solidFill>
                <a:effectLst/>
                <a:uLnTx/>
                <a:uFillTx/>
                <a:latin typeface="Roboto Light" panose="02000000000000000000" pitchFamily="2" charset="0"/>
                <a:ea typeface="Roboto Light" panose="02000000000000000000" pitchFamily="2" charset="0"/>
              </a:rPr>
              <a:t>aging</a:t>
            </a:r>
            <a:r>
              <a:rPr kumimoji="0" lang="fr-FR" sz="1500" b="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rPr>
              <a:t>, moisturising and repairing mask</a:t>
            </a:r>
            <a:r>
              <a:rPr kumimoji="0" lang="fr-FR" sz="1500" b="0" u="none" strike="noStrike" kern="1200" cap="none" spc="0" normalizeH="0" noProof="0" dirty="0">
                <a:ln>
                  <a:noFill/>
                </a:ln>
                <a:solidFill>
                  <a:prstClr val="black"/>
                </a:solidFill>
                <a:effectLst/>
                <a:uLnTx/>
                <a:uFillTx/>
                <a:latin typeface="Roboto Light" panose="02000000000000000000" pitchFamily="2" charset="0"/>
                <a:ea typeface="Roboto Light" panose="02000000000000000000" pitchFamily="2" charset="0"/>
              </a:rPr>
              <a:t>.</a:t>
            </a:r>
            <a:endParaRPr kumimoji="0" lang="fr-FR" sz="1500" b="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endParaRPr>
          </a:p>
        </p:txBody>
      </p:sp>
      <p:sp>
        <p:nvSpPr>
          <p:cNvPr id="15" name="Rectangle 14">
            <a:extLst>
              <a:ext uri="{FF2B5EF4-FFF2-40B4-BE49-F238E27FC236}">
                <a16:creationId xmlns:a16="http://schemas.microsoft.com/office/drawing/2014/main" id="{05E5FF17-9F84-21FA-A5F2-9186D35765B3}"/>
              </a:ext>
            </a:extLst>
          </p:cNvPr>
          <p:cNvSpPr/>
          <p:nvPr/>
        </p:nvSpPr>
        <p:spPr>
          <a:xfrm>
            <a:off x="6724650" y="4888033"/>
            <a:ext cx="480866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indent="-273050" algn="just">
              <a:buFont typeface="Wingdings" panose="05000000000000000000" pitchFamily="2" charset="2"/>
              <a:buChar char="ü"/>
              <a:defRPr/>
            </a:pPr>
            <a:r>
              <a:rPr lang="fr-FR" sz="1600" b="1" dirty="0">
                <a:solidFill>
                  <a:srgbClr val="565655"/>
                </a:solidFill>
                <a:latin typeface="Roboto Light" panose="02000000000000000000" pitchFamily="2" charset="0"/>
                <a:ea typeface="Roboto Light" panose="02000000000000000000" pitchFamily="2" charset="0"/>
              </a:rPr>
              <a:t>E.O. OF ROSE, JASMINE, SHIU</a:t>
            </a:r>
          </a:p>
          <a:p>
            <a:pPr marL="88900" algn="just">
              <a:defRPr/>
            </a:pPr>
            <a:r>
              <a:rPr lang="fr-FR" sz="1600" dirty="0">
                <a:solidFill>
                  <a:srgbClr val="565655"/>
                </a:solidFill>
                <a:latin typeface="Roboto Light" panose="02000000000000000000" pitchFamily="2" charset="0"/>
                <a:ea typeface="Roboto Light" panose="02000000000000000000" pitchFamily="2" charset="0"/>
              </a:rPr>
              <a:t>Relaxing</a:t>
            </a:r>
          </a:p>
        </p:txBody>
      </p:sp>
      <p:sp>
        <p:nvSpPr>
          <p:cNvPr id="3" name="ZoneTexte 2">
            <a:extLst>
              <a:ext uri="{FF2B5EF4-FFF2-40B4-BE49-F238E27FC236}">
                <a16:creationId xmlns:a16="http://schemas.microsoft.com/office/drawing/2014/main" id="{A3CD773B-6B9E-5C2E-BCE8-8E8344986C08}"/>
              </a:ext>
            </a:extLst>
          </p:cNvPr>
          <p:cNvSpPr txBox="1"/>
          <p:nvPr/>
        </p:nvSpPr>
        <p:spPr>
          <a:xfrm>
            <a:off x="1276045" y="5106446"/>
            <a:ext cx="4667555" cy="1661993"/>
          </a:xfrm>
          <a:prstGeom prst="rect">
            <a:avLst/>
          </a:prstGeom>
          <a:noFill/>
          <a:ln>
            <a:solidFill>
              <a:srgbClr val="DCD7FA"/>
            </a:solidFill>
          </a:ln>
        </p:spPr>
        <p:txBody>
          <a:bodyPr wrap="square" rtlCol="0">
            <a:spAutoFit/>
          </a:bodyPr>
          <a:lstStyle/>
          <a:p>
            <a:pPr defTabSz="812770"/>
            <a:r>
              <a:rPr lang="fr-FR" sz="1400" dirty="0">
                <a:solidFill>
                  <a:srgbClr val="3E3E3E"/>
                </a:solidFill>
                <a:latin typeface="Roboto" panose="020B0604020202020204" charset="0"/>
                <a:ea typeface="Roboto" panose="020B0604020202020204" charset="0"/>
              </a:rPr>
              <a:t>Suitable for all skin types </a:t>
            </a:r>
          </a:p>
          <a:p>
            <a:pPr defTabSz="812770"/>
            <a:r>
              <a:rPr lang="fr-FR" sz="1400" dirty="0">
                <a:solidFill>
                  <a:srgbClr val="3E3E3E"/>
                </a:solidFill>
                <a:latin typeface="Roboto" panose="020B0604020202020204" charset="0"/>
                <a:ea typeface="Roboto" panose="020B0604020202020204" charset="0"/>
              </a:rPr>
              <a:t>Use as a night mask </a:t>
            </a:r>
          </a:p>
          <a:p>
            <a:pPr defTabSz="812770"/>
            <a:r>
              <a:rPr lang="fr-FR" sz="1400" dirty="0">
                <a:solidFill>
                  <a:srgbClr val="3E3E3E"/>
                </a:solidFill>
                <a:latin typeface="Roboto" panose="020B0604020202020204" charset="0"/>
                <a:ea typeface="Roboto" panose="020B0604020202020204" charset="0"/>
              </a:rPr>
              <a:t>Smoothes the skin's surface and reduces fine lines </a:t>
            </a:r>
          </a:p>
          <a:p>
            <a:pPr defTabSz="812770"/>
            <a:r>
              <a:rPr lang="fr-FR" sz="1400" dirty="0">
                <a:solidFill>
                  <a:srgbClr val="3E3E3E"/>
                </a:solidFill>
                <a:latin typeface="Roboto" panose="020B0604020202020204" charset="0"/>
                <a:ea typeface="Roboto" panose="020B0604020202020204" charset="0"/>
              </a:rPr>
              <a:t>Softer, firmer skin</a:t>
            </a:r>
          </a:p>
          <a:p>
            <a:pPr defTabSz="812770"/>
            <a:r>
              <a:rPr lang="fr-FR" sz="1400" dirty="0">
                <a:solidFill>
                  <a:srgbClr val="3E3E3E"/>
                </a:solidFill>
                <a:latin typeface="Roboto" panose="02000000000000000000" pitchFamily="2" charset="0"/>
                <a:ea typeface="Roboto" panose="02000000000000000000" pitchFamily="2" charset="0"/>
              </a:rPr>
              <a:t>Intensive moisturising action</a:t>
            </a:r>
          </a:p>
          <a:p>
            <a:pPr defTabSz="812770"/>
            <a:r>
              <a:rPr lang="fr-FR" sz="1600" dirty="0">
                <a:solidFill>
                  <a:srgbClr val="3E3E3E"/>
                </a:solidFill>
                <a:latin typeface="Roboto" panose="02000000000000000000" pitchFamily="2" charset="0"/>
                <a:ea typeface="Roboto" panose="02000000000000000000" pitchFamily="2" charset="0"/>
              </a:rPr>
              <a:t>+124% after 2 hours </a:t>
            </a:r>
          </a:p>
          <a:p>
            <a:pPr defTabSz="812770"/>
            <a:r>
              <a:rPr lang="fr-FR" sz="1600" dirty="0">
                <a:solidFill>
                  <a:srgbClr val="3E3E3E"/>
                </a:solidFill>
                <a:latin typeface="Roboto" panose="02000000000000000000" pitchFamily="2" charset="0"/>
                <a:ea typeface="Roboto" panose="02000000000000000000" pitchFamily="2" charset="0"/>
              </a:rPr>
              <a:t>+73% after 8 </a:t>
            </a:r>
            <a:r>
              <a:rPr lang="fr-FR" sz="1600" dirty="0" err="1">
                <a:solidFill>
                  <a:srgbClr val="3E3E3E"/>
                </a:solidFill>
                <a:latin typeface="Roboto" panose="02000000000000000000" pitchFamily="2" charset="0"/>
                <a:ea typeface="Roboto" panose="02000000000000000000" pitchFamily="2" charset="0"/>
              </a:rPr>
              <a:t>hours</a:t>
            </a:r>
            <a:r>
              <a:rPr lang="fr-FR" sz="1600" dirty="0">
                <a:solidFill>
                  <a:srgbClr val="3E3E3E"/>
                </a:solidFill>
                <a:latin typeface="Roboto" panose="02000000000000000000" pitchFamily="2" charset="0"/>
                <a:ea typeface="Roboto" panose="02000000000000000000" pitchFamily="2" charset="0"/>
              </a:rPr>
              <a:t>.</a:t>
            </a:r>
          </a:p>
        </p:txBody>
      </p:sp>
      <p:pic>
        <p:nvPicPr>
          <p:cNvPr id="11" name="Image 10">
            <a:extLst>
              <a:ext uri="{FF2B5EF4-FFF2-40B4-BE49-F238E27FC236}">
                <a16:creationId xmlns:a16="http://schemas.microsoft.com/office/drawing/2014/main" id="{1ED226C7-6EA8-859E-045B-6113233499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922" y="5253511"/>
            <a:ext cx="1000235" cy="1267624"/>
          </a:xfrm>
          <a:prstGeom prst="rect">
            <a:avLst/>
          </a:prstGeom>
          <a:ln>
            <a:solidFill>
              <a:srgbClr val="DCD7FA"/>
            </a:solidFill>
          </a:ln>
        </p:spPr>
      </p:pic>
      <p:pic>
        <p:nvPicPr>
          <p:cNvPr id="18" name="Image 17">
            <a:extLst>
              <a:ext uri="{FF2B5EF4-FFF2-40B4-BE49-F238E27FC236}">
                <a16:creationId xmlns:a16="http://schemas.microsoft.com/office/drawing/2014/main" id="{13BD7475-703D-E024-1433-C6B5574617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6044" y="1262113"/>
            <a:ext cx="2938861" cy="3673161"/>
          </a:xfrm>
          <a:prstGeom prst="rect">
            <a:avLst/>
          </a:prstGeom>
        </p:spPr>
      </p:pic>
      <p:sp>
        <p:nvSpPr>
          <p:cNvPr id="19" name="Rectangle 18">
            <a:extLst>
              <a:ext uri="{FF2B5EF4-FFF2-40B4-BE49-F238E27FC236}">
                <a16:creationId xmlns:a16="http://schemas.microsoft.com/office/drawing/2014/main" id="{6C6BAE88-8DED-1A90-A64B-2E270607506C}"/>
              </a:ext>
            </a:extLst>
          </p:cNvPr>
          <p:cNvSpPr/>
          <p:nvPr/>
        </p:nvSpPr>
        <p:spPr>
          <a:xfrm>
            <a:off x="2268138" y="1413000"/>
            <a:ext cx="10837334" cy="338554"/>
          </a:xfrm>
          <a:prstGeom prst="rect">
            <a:avLst/>
          </a:prstGeom>
        </p:spPr>
        <p:txBody>
          <a:bodyPr wrap="square">
            <a:spAutoFit/>
          </a:bodyPr>
          <a:lstStyle/>
          <a:p>
            <a:pPr algn="ctr" defTabSz="812770"/>
            <a:r>
              <a:rPr lang="fr-FR" sz="1600" i="1" dirty="0">
                <a:solidFill>
                  <a:srgbClr val="3E3E3E"/>
                </a:solidFill>
                <a:latin typeface="KyivType Sans2" panose="00000500000000000000" pitchFamily="50" charset="0"/>
              </a:rPr>
              <a:t>A real hydration bath for all dehydrated skin types</a:t>
            </a:r>
          </a:p>
        </p:txBody>
      </p:sp>
    </p:spTree>
    <p:extLst>
      <p:ext uri="{BB962C8B-B14F-4D97-AF65-F5344CB8AC3E}">
        <p14:creationId xmlns:p14="http://schemas.microsoft.com/office/powerpoint/2010/main" val="212408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https://o.remove.bg/downloads/db2fd569-131f-471d-a820-5704f5c26948/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881807">
            <a:off x="1577173" y="2956374"/>
            <a:ext cx="933450" cy="99060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o.remove.bg/downloads/e18254a1-304a-4a60-bfb4-5d1e45d372a2/image-removebg-previe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3076" y="2041975"/>
            <a:ext cx="854154" cy="2863084"/>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p:cNvSpPr/>
          <p:nvPr/>
        </p:nvSpPr>
        <p:spPr>
          <a:xfrm>
            <a:off x="671040" y="5006853"/>
            <a:ext cx="1372858" cy="596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400" b="1" dirty="0">
                <a:solidFill>
                  <a:prstClr val="black"/>
                </a:solidFill>
                <a:latin typeface="Roboto Light" panose="02000000000000000000" pitchFamily="2" charset="0"/>
                <a:ea typeface="Roboto Light" panose="02000000000000000000" pitchFamily="2" charset="0"/>
                <a:cs typeface="Roboto Light" panose="02000000000000000000" pitchFamily="2" charset="0"/>
              </a:rPr>
              <a:t>Hydra n°1</a:t>
            </a:r>
          </a:p>
          <a:p>
            <a:pPr lvl="0" algn="ctr">
              <a:defRPr/>
            </a:pPr>
            <a:r>
              <a:rPr lang="fr-FR" sz="1400" b="1" dirty="0">
                <a:solidFill>
                  <a:prstClr val="black"/>
                </a:solidFill>
                <a:latin typeface="Roboto Light" panose="02000000000000000000" pitchFamily="2" charset="0"/>
                <a:ea typeface="Roboto Light" panose="02000000000000000000" pitchFamily="2" charset="0"/>
                <a:cs typeface="Roboto Light" panose="02000000000000000000" pitchFamily="2" charset="0"/>
              </a:rPr>
              <a:t>Serum</a:t>
            </a:r>
          </a:p>
        </p:txBody>
      </p:sp>
      <p:sp>
        <p:nvSpPr>
          <p:cNvPr id="45" name="Rectangle 44"/>
          <p:cNvSpPr/>
          <p:nvPr/>
        </p:nvSpPr>
        <p:spPr>
          <a:xfrm>
            <a:off x="1723425" y="3884334"/>
            <a:ext cx="1296620" cy="596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400" dirty="0">
                <a:solidFill>
                  <a:prstClr val="black"/>
                </a:solidFill>
                <a:latin typeface="Roboto Light" panose="02000000000000000000" pitchFamily="2" charset="0"/>
                <a:ea typeface="Roboto Light" panose="02000000000000000000" pitchFamily="2" charset="0"/>
                <a:cs typeface="Roboto Light" panose="02000000000000000000" pitchFamily="2" charset="0"/>
              </a:rPr>
              <a:t>Deep moisturising</a:t>
            </a:r>
          </a:p>
        </p:txBody>
      </p:sp>
      <p:pic>
        <p:nvPicPr>
          <p:cNvPr id="41" name="Picture 10" descr="https://o.remove.bg/downloads/db2fd569-131f-471d-a820-5704f5c26948/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881807">
            <a:off x="4507783" y="2919414"/>
            <a:ext cx="933450" cy="99060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descr="https://o.remove.bg/downloads/70e7a334-18f5-4b1b-b210-2ba76ecb7bf1/image-removebg-previe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51818" y="1979235"/>
            <a:ext cx="772978" cy="2992165"/>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p:cNvSpPr/>
          <p:nvPr/>
        </p:nvSpPr>
        <p:spPr>
          <a:xfrm>
            <a:off x="3462437" y="5020295"/>
            <a:ext cx="1372858" cy="481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400" b="1" dirty="0">
                <a:solidFill>
                  <a:prstClr val="black"/>
                </a:solidFill>
                <a:latin typeface="Roboto Light" panose="02000000000000000000" pitchFamily="2" charset="0"/>
                <a:ea typeface="Roboto Light" panose="02000000000000000000" pitchFamily="2" charset="0"/>
                <a:cs typeface="Roboto Light" panose="02000000000000000000" pitchFamily="2" charset="0"/>
              </a:rPr>
              <a:t>Hydra n°1 Fluid</a:t>
            </a:r>
          </a:p>
        </p:txBody>
      </p:sp>
      <p:sp>
        <p:nvSpPr>
          <p:cNvPr id="62" name="Rectangle 61"/>
          <p:cNvSpPr/>
          <p:nvPr/>
        </p:nvSpPr>
        <p:spPr>
          <a:xfrm>
            <a:off x="4557680" y="3748702"/>
            <a:ext cx="1642378" cy="1275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400" dirty="0">
                <a:solidFill>
                  <a:prstClr val="black"/>
                </a:solidFill>
                <a:latin typeface="Roboto Light" panose="02000000000000000000" pitchFamily="2" charset="0"/>
                <a:ea typeface="Roboto Light" panose="02000000000000000000" pitchFamily="2" charset="0"/>
                <a:cs typeface="Roboto Light" panose="02000000000000000000" pitchFamily="2" charset="0"/>
              </a:rPr>
              <a:t>Moisturise</a:t>
            </a:r>
          </a:p>
          <a:p>
            <a:pPr lvl="0" algn="ctr">
              <a:defRPr/>
            </a:pPr>
            <a:r>
              <a:rPr lang="fr-FR" sz="1400" dirty="0" err="1">
                <a:solidFill>
                  <a:prstClr val="black"/>
                </a:solidFill>
                <a:latin typeface="Roboto Light" panose="02000000000000000000" pitchFamily="2" charset="0"/>
                <a:ea typeface="Roboto Light" panose="02000000000000000000" pitchFamily="2" charset="0"/>
                <a:cs typeface="Roboto Light" panose="02000000000000000000" pitchFamily="2" charset="0"/>
              </a:rPr>
              <a:t>Mattif</a:t>
            </a:r>
            <a:r>
              <a:rPr lang="fr-FR" sz="1400" dirty="0">
                <a:solidFill>
                  <a:prstClr val="black"/>
                </a:solidFill>
                <a:latin typeface="Roboto Light" panose="02000000000000000000" pitchFamily="2" charset="0"/>
                <a:ea typeface="Roboto Light" panose="02000000000000000000" pitchFamily="2" charset="0"/>
                <a:cs typeface="Roboto Light" panose="02000000000000000000" pitchFamily="2" charset="0"/>
              </a:rPr>
              <a:t>y </a:t>
            </a:r>
          </a:p>
          <a:p>
            <a:pPr lvl="0" algn="ctr">
              <a:defRPr/>
            </a:pPr>
            <a:r>
              <a:rPr lang="fr-FR" sz="1400" dirty="0">
                <a:solidFill>
                  <a:prstClr val="black"/>
                </a:solidFill>
                <a:latin typeface="Roboto Light" panose="02000000000000000000" pitchFamily="2" charset="0"/>
                <a:ea typeface="Roboto Light" panose="02000000000000000000" pitchFamily="2" charset="0"/>
                <a:cs typeface="Roboto Light" panose="02000000000000000000" pitchFamily="2" charset="0"/>
              </a:rPr>
              <a:t>dehydrated combination skin </a:t>
            </a:r>
          </a:p>
        </p:txBody>
      </p:sp>
      <p:pic>
        <p:nvPicPr>
          <p:cNvPr id="46" name="Picture 6" descr="https://o.remove.bg/downloads/e27517f3-9561-45f5-9649-a73a5fc6689c/image-removebg-preview.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01749" y="2044905"/>
            <a:ext cx="1301712" cy="285046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0" descr="https://o.remove.bg/downloads/db2fd569-131f-471d-a820-5704f5c26948/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881807">
            <a:off x="7736602" y="2946516"/>
            <a:ext cx="933450" cy="990601"/>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569673" y="5057192"/>
            <a:ext cx="1372858" cy="481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400" b="1" dirty="0">
                <a:solidFill>
                  <a:prstClr val="black"/>
                </a:solidFill>
                <a:latin typeface="Roboto Light" panose="02000000000000000000" pitchFamily="2" charset="0"/>
                <a:ea typeface="Roboto Light" panose="02000000000000000000" pitchFamily="2" charset="0"/>
                <a:cs typeface="Roboto Light" panose="02000000000000000000" pitchFamily="2" charset="0"/>
              </a:rPr>
              <a:t>Hydra n°1 Cream</a:t>
            </a:r>
          </a:p>
        </p:txBody>
      </p:sp>
      <p:sp>
        <p:nvSpPr>
          <p:cNvPr id="63" name="Rectangle 62"/>
          <p:cNvSpPr/>
          <p:nvPr/>
        </p:nvSpPr>
        <p:spPr>
          <a:xfrm>
            <a:off x="7619949" y="4051574"/>
            <a:ext cx="1782492" cy="596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400" dirty="0">
                <a:solidFill>
                  <a:prstClr val="black"/>
                </a:solidFill>
                <a:latin typeface="Roboto Light" panose="02000000000000000000" pitchFamily="2" charset="0"/>
                <a:ea typeface="Roboto Light" panose="02000000000000000000" pitchFamily="2" charset="0"/>
                <a:cs typeface="Roboto Light" panose="02000000000000000000" pitchFamily="2" charset="0"/>
              </a:rPr>
              <a:t>Moisturise</a:t>
            </a:r>
          </a:p>
          <a:p>
            <a:pPr lvl="0" algn="ctr">
              <a:defRPr/>
            </a:pPr>
            <a:r>
              <a:rPr lang="fr-FR" sz="1400" dirty="0">
                <a:solidFill>
                  <a:prstClr val="black"/>
                </a:solidFill>
                <a:latin typeface="Roboto Light" panose="02000000000000000000" pitchFamily="2" charset="0"/>
                <a:ea typeface="Roboto Light" panose="02000000000000000000" pitchFamily="2" charset="0"/>
                <a:cs typeface="Roboto Light" panose="02000000000000000000" pitchFamily="2" charset="0"/>
              </a:rPr>
              <a:t>Comfort </a:t>
            </a:r>
          </a:p>
          <a:p>
            <a:pPr lvl="0" algn="ctr">
              <a:defRPr/>
            </a:pPr>
            <a:r>
              <a:rPr lang="fr-FR" sz="1400" dirty="0">
                <a:solidFill>
                  <a:prstClr val="black"/>
                </a:solidFill>
                <a:latin typeface="Roboto Light" panose="02000000000000000000" pitchFamily="2" charset="0"/>
                <a:ea typeface="Roboto Light" panose="02000000000000000000" pitchFamily="2" charset="0"/>
                <a:cs typeface="Roboto Light" panose="02000000000000000000" pitchFamily="2" charset="0"/>
              </a:rPr>
              <a:t>very dehydrated skin </a:t>
            </a:r>
          </a:p>
        </p:txBody>
      </p:sp>
      <p:pic>
        <p:nvPicPr>
          <p:cNvPr id="42" name="Picture 10" descr="https://o.remove.bg/downloads/db2fd569-131f-471d-a820-5704f5c26948/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881807">
            <a:off x="10329865" y="2879868"/>
            <a:ext cx="933450" cy="99060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https://o.remove.bg/downloads/a09d0e90-3d8e-4aca-abd2-4954080a2bda/image-removebg-preview.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79474" y="1992405"/>
            <a:ext cx="1287344" cy="2850210"/>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9291505" y="5025662"/>
            <a:ext cx="1372858" cy="481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400" b="1" dirty="0">
                <a:solidFill>
                  <a:prstClr val="black"/>
                </a:solidFill>
                <a:latin typeface="Roboto Light" panose="02000000000000000000" pitchFamily="2" charset="0"/>
                <a:ea typeface="Roboto Light" panose="02000000000000000000" pitchFamily="2" charset="0"/>
                <a:cs typeface="Roboto Light" panose="02000000000000000000" pitchFamily="2" charset="0"/>
              </a:rPr>
              <a:t>Hydra n°1 Mask</a:t>
            </a:r>
          </a:p>
        </p:txBody>
      </p:sp>
      <p:sp>
        <p:nvSpPr>
          <p:cNvPr id="64" name="Rectangle 63"/>
          <p:cNvSpPr/>
          <p:nvPr/>
        </p:nvSpPr>
        <p:spPr>
          <a:xfrm>
            <a:off x="10327683" y="3895981"/>
            <a:ext cx="1089456" cy="596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400" dirty="0">
                <a:solidFill>
                  <a:prstClr val="black"/>
                </a:solidFill>
                <a:latin typeface="Roboto Light" panose="02000000000000000000" pitchFamily="2" charset="0"/>
                <a:ea typeface="Roboto Light" panose="02000000000000000000" pitchFamily="2" charset="0"/>
                <a:cs typeface="Roboto Light" panose="02000000000000000000" pitchFamily="2" charset="0"/>
              </a:rPr>
              <a:t>Moisturise</a:t>
            </a:r>
          </a:p>
          <a:p>
            <a:pPr lvl="0" algn="ctr">
              <a:defRPr/>
            </a:pPr>
            <a:r>
              <a:rPr lang="fr-FR" sz="1400" dirty="0">
                <a:solidFill>
                  <a:prstClr val="black"/>
                </a:solidFill>
                <a:latin typeface="Roboto Light" panose="02000000000000000000" pitchFamily="2" charset="0"/>
                <a:ea typeface="Roboto Light" panose="02000000000000000000" pitchFamily="2" charset="0"/>
                <a:cs typeface="Roboto Light" panose="02000000000000000000" pitchFamily="2" charset="0"/>
              </a:rPr>
              <a:t>Repair</a:t>
            </a:r>
          </a:p>
        </p:txBody>
      </p:sp>
      <p:sp>
        <p:nvSpPr>
          <p:cNvPr id="65" name="Titre 1"/>
          <p:cNvSpPr>
            <a:spLocks noGrp="1"/>
          </p:cNvSpPr>
          <p:nvPr>
            <p:ph type="title" idx="4294967295"/>
          </p:nvPr>
        </p:nvSpPr>
        <p:spPr>
          <a:xfrm>
            <a:off x="0" y="187667"/>
            <a:ext cx="12192000" cy="1325563"/>
          </a:xfrm>
        </p:spPr>
        <p:txBody>
          <a:bodyPr>
            <a:normAutofit/>
          </a:bodyPr>
          <a:lstStyle/>
          <a:p>
            <a:pPr algn="ctr"/>
            <a:r>
              <a:rPr lang="fr-FR" sz="4000" cap="small" dirty="0">
                <a:solidFill>
                  <a:srgbClr val="3E3E3E"/>
                </a:solidFill>
                <a:latin typeface="KyivType Sans2" panose="00000500000000000000" pitchFamily="50" charset="0"/>
              </a:rPr>
              <a:t>The </a:t>
            </a:r>
            <a:r>
              <a:rPr lang="fr-FR" sz="4000" cap="small" dirty="0" err="1">
                <a:solidFill>
                  <a:srgbClr val="3E3E3E"/>
                </a:solidFill>
                <a:latin typeface="KyivType Sans2" panose="00000500000000000000" pitchFamily="50" charset="0"/>
              </a:rPr>
              <a:t>yon-ka</a:t>
            </a:r>
            <a:r>
              <a:rPr lang="fr-FR" sz="4000" cap="small" dirty="0">
                <a:solidFill>
                  <a:srgbClr val="3E3E3E"/>
                </a:solidFill>
                <a:latin typeface="KyivType Sans2" panose="00000500000000000000" pitchFamily="50" charset="0"/>
              </a:rPr>
              <a:t> </a:t>
            </a:r>
            <a:r>
              <a:rPr lang="fr-FR" sz="4000" cap="small" dirty="0" err="1">
                <a:solidFill>
                  <a:srgbClr val="3E3E3E"/>
                </a:solidFill>
                <a:latin typeface="KyivType Sans2" panose="00000500000000000000" pitchFamily="50" charset="0"/>
              </a:rPr>
              <a:t>hydrating</a:t>
            </a:r>
            <a:r>
              <a:rPr lang="fr-FR" sz="4000" cap="small" dirty="0">
                <a:solidFill>
                  <a:srgbClr val="3E3E3E"/>
                </a:solidFill>
                <a:latin typeface="KyivType Sans2" panose="00000500000000000000" pitchFamily="50" charset="0"/>
              </a:rPr>
              <a:t> range</a:t>
            </a:r>
          </a:p>
        </p:txBody>
      </p:sp>
    </p:spTree>
    <p:extLst>
      <p:ext uri="{BB962C8B-B14F-4D97-AF65-F5344CB8AC3E}">
        <p14:creationId xmlns:p14="http://schemas.microsoft.com/office/powerpoint/2010/main" val="19927156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saturation sat="0"/>
                    </a14:imgEffect>
                  </a14:imgLayer>
                </a14:imgProps>
              </a:ext>
              <a:ext uri="{28A0092B-C50C-407E-A947-70E740481C1C}">
                <a14:useLocalDpi xmlns:a14="http://schemas.microsoft.com/office/drawing/2010/main" val="0"/>
              </a:ext>
            </a:extLst>
          </a:blip>
          <a:srcRect r="44102"/>
          <a:stretch/>
        </p:blipFill>
        <p:spPr>
          <a:xfrm>
            <a:off x="-104175" y="-2583"/>
            <a:ext cx="5999548" cy="6860583"/>
          </a:xfrm>
          <a:prstGeom prst="rect">
            <a:avLst/>
          </a:prstGeom>
        </p:spPr>
      </p:pic>
      <p:pic>
        <p:nvPicPr>
          <p:cNvPr id="16" name="Image 15"/>
          <p:cNvPicPr>
            <a:picLocks noChangeAspect="1"/>
          </p:cNvPicPr>
          <p:nvPr/>
        </p:nvPicPr>
        <p:blipFill rotWithShape="1">
          <a:blip r:embed="rId5" cstate="print">
            <a:extLst>
              <a:ext uri="{28A0092B-C50C-407E-A947-70E740481C1C}">
                <a14:useLocalDpi xmlns:a14="http://schemas.microsoft.com/office/drawing/2010/main" val="0"/>
              </a:ext>
            </a:extLst>
          </a:blip>
          <a:srcRect b="11266"/>
          <a:stretch/>
        </p:blipFill>
        <p:spPr>
          <a:xfrm>
            <a:off x="6204028" y="0"/>
            <a:ext cx="5987972" cy="6875362"/>
          </a:xfrm>
          <a:prstGeom prst="rect">
            <a:avLst/>
          </a:prstGeom>
        </p:spPr>
      </p:pic>
      <p:sp>
        <p:nvSpPr>
          <p:cNvPr id="17" name="Rectangle 16"/>
          <p:cNvSpPr/>
          <p:nvPr/>
        </p:nvSpPr>
        <p:spPr>
          <a:xfrm>
            <a:off x="5482539" y="-2584"/>
            <a:ext cx="949124" cy="68605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idx="4294967295"/>
          </p:nvPr>
        </p:nvSpPr>
        <p:spPr>
          <a:xfrm>
            <a:off x="3026967" y="2582463"/>
            <a:ext cx="6138066" cy="1325563"/>
          </a:xfrm>
          <a:solidFill>
            <a:srgbClr val="F9F9F9">
              <a:alpha val="45882"/>
            </a:srgbClr>
          </a:solidFill>
          <a:ln>
            <a:noFill/>
            <a:prstDash val="lgDashDot"/>
          </a:ln>
        </p:spPr>
        <p:txBody>
          <a:bodyPr>
            <a:noAutofit/>
          </a:bodyPr>
          <a:lstStyle/>
          <a:p>
            <a:pPr algn="ctr"/>
            <a:r>
              <a:rPr lang="fr-FR" sz="4800" cap="small" dirty="0">
                <a:solidFill>
                  <a:srgbClr val="75B2C5"/>
                </a:solidFill>
                <a:latin typeface="KyivType Sans2" panose="00000500000000000000" pitchFamily="50" charset="0"/>
              </a:rPr>
              <a:t>Professional care</a:t>
            </a:r>
            <a:endParaRPr lang="fr-FR" sz="5400" cap="small" dirty="0">
              <a:solidFill>
                <a:srgbClr val="75B2C5"/>
              </a:solidFill>
              <a:latin typeface="KyivType Sans2" panose="00000500000000000000" pitchFamily="50" charset="0"/>
            </a:endParaRPr>
          </a:p>
        </p:txBody>
      </p:sp>
      <p:cxnSp>
        <p:nvCxnSpPr>
          <p:cNvPr id="10" name="Connecteur droit 9"/>
          <p:cNvCxnSpPr/>
          <p:nvPr/>
        </p:nvCxnSpPr>
        <p:spPr>
          <a:xfrm>
            <a:off x="6003400" y="451413"/>
            <a:ext cx="0" cy="2131050"/>
          </a:xfrm>
          <a:prstGeom prst="line">
            <a:avLst/>
          </a:prstGeom>
          <a:ln w="38100">
            <a:solidFill>
              <a:srgbClr val="75B2C5"/>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6003400" y="3908026"/>
            <a:ext cx="0" cy="2131050"/>
          </a:xfrm>
          <a:prstGeom prst="line">
            <a:avLst/>
          </a:prstGeom>
          <a:ln w="38100">
            <a:solidFill>
              <a:srgbClr val="75B2C5"/>
            </a:solidFill>
          </a:ln>
        </p:spPr>
        <p:style>
          <a:lnRef idx="1">
            <a:schemeClr val="accent1"/>
          </a:lnRef>
          <a:fillRef idx="0">
            <a:schemeClr val="accent1"/>
          </a:fillRef>
          <a:effectRef idx="0">
            <a:schemeClr val="accent1"/>
          </a:effectRef>
          <a:fontRef idx="minor">
            <a:schemeClr val="tx1"/>
          </a:fontRef>
        </p:style>
      </p:cxnSp>
      <p:sp>
        <p:nvSpPr>
          <p:cNvPr id="13" name="Organigramme : Connecteur 12"/>
          <p:cNvSpPr/>
          <p:nvPr/>
        </p:nvSpPr>
        <p:spPr>
          <a:xfrm>
            <a:off x="5910800" y="353028"/>
            <a:ext cx="200628" cy="196769"/>
          </a:xfrm>
          <a:prstGeom prst="flowChartConnector">
            <a:avLst/>
          </a:prstGeom>
          <a:solidFill>
            <a:srgbClr val="75B2C5"/>
          </a:solidFill>
          <a:ln>
            <a:solidFill>
              <a:srgbClr val="75B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2">
                  <a:lumMod val="75000"/>
                </a:schemeClr>
              </a:solidFill>
            </a:endParaRPr>
          </a:p>
        </p:txBody>
      </p:sp>
      <p:sp>
        <p:nvSpPr>
          <p:cNvPr id="14" name="Organigramme : Connecteur 13"/>
          <p:cNvSpPr/>
          <p:nvPr/>
        </p:nvSpPr>
        <p:spPr>
          <a:xfrm>
            <a:off x="5937812" y="5998566"/>
            <a:ext cx="173616" cy="164742"/>
          </a:xfrm>
          <a:prstGeom prst="flowChartConnector">
            <a:avLst/>
          </a:prstGeom>
          <a:solidFill>
            <a:srgbClr val="75B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140998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a:extLst>
              <a:ext uri="{FF2B5EF4-FFF2-40B4-BE49-F238E27FC236}">
                <a16:creationId xmlns:a16="http://schemas.microsoft.com/office/drawing/2014/main" id="{5FBD2C16-735B-290B-693F-C4B776831F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881807">
            <a:off x="6309647" y="2392736"/>
            <a:ext cx="933450" cy="99060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2BE70C7-1408-2ABF-328A-5343CB64AD3E}"/>
              </a:ext>
            </a:extLst>
          </p:cNvPr>
          <p:cNvSpPr/>
          <p:nvPr/>
        </p:nvSpPr>
        <p:spPr>
          <a:xfrm>
            <a:off x="6629400" y="3365500"/>
            <a:ext cx="1497733" cy="596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defRPr/>
            </a:pPr>
            <a:r>
              <a:rPr lang="fr-FR" sz="1200" dirty="0">
                <a:solidFill>
                  <a:prstClr val="black"/>
                </a:solidFill>
                <a:latin typeface="Kyiv*Type Sans Regular"/>
              </a:rPr>
              <a:t>Moisturises dry/dehydrated skin</a:t>
            </a:r>
          </a:p>
        </p:txBody>
      </p:sp>
      <p:sp>
        <p:nvSpPr>
          <p:cNvPr id="12" name="Rectangle 11">
            <a:extLst>
              <a:ext uri="{FF2B5EF4-FFF2-40B4-BE49-F238E27FC236}">
                <a16:creationId xmlns:a16="http://schemas.microsoft.com/office/drawing/2014/main" id="{1A7A5A1F-A18D-8B31-8371-D23BB9D3BE63}"/>
              </a:ext>
            </a:extLst>
          </p:cNvPr>
          <p:cNvSpPr/>
          <p:nvPr/>
        </p:nvSpPr>
        <p:spPr>
          <a:xfrm>
            <a:off x="5029200" y="5315552"/>
            <a:ext cx="3553966" cy="1542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just">
              <a:defRPr/>
            </a:pPr>
            <a:r>
              <a:rPr lang="fr-FR" sz="1200" b="1" dirty="0">
                <a:solidFill>
                  <a:prstClr val="black"/>
                </a:solidFill>
                <a:latin typeface="Kyiv*Type Sans Regular"/>
              </a:rPr>
              <a:t>Hydra N°1 Mask</a:t>
            </a:r>
          </a:p>
          <a:p>
            <a:pPr lvl="0" algn="just">
              <a:defRPr/>
            </a:pPr>
            <a:endParaRPr lang="fr-FR" sz="1200" b="1" dirty="0">
              <a:solidFill>
                <a:prstClr val="black"/>
              </a:solidFill>
              <a:latin typeface="Kyiv*Type Sans Regular"/>
            </a:endParaRPr>
          </a:p>
          <a:p>
            <a:pPr marL="171450" lvl="0" indent="-171450" algn="just">
              <a:buFont typeface="Arial" panose="020B0604020202020204" pitchFamily="34" charset="0"/>
              <a:buChar char="•"/>
              <a:defRPr/>
            </a:pPr>
            <a:r>
              <a:rPr lang="fr-FR" sz="1200" dirty="0" err="1">
                <a:solidFill>
                  <a:prstClr val="black"/>
                </a:solidFill>
                <a:latin typeface="Kyiv*Type Sans Regular"/>
              </a:rPr>
              <a:t>Imperata cylindrica</a:t>
            </a:r>
            <a:r>
              <a:rPr lang="fr-FR" sz="1200" dirty="0">
                <a:solidFill>
                  <a:prstClr val="black"/>
                </a:solidFill>
                <a:latin typeface="Kyiv*Type Sans Regular"/>
              </a:rPr>
              <a:t>, organic aloe </a:t>
            </a:r>
            <a:r>
              <a:rPr lang="fr-FR" sz="1200" dirty="0" err="1">
                <a:solidFill>
                  <a:prstClr val="black"/>
                </a:solidFill>
                <a:latin typeface="Kyiv*Type Sans Regular"/>
              </a:rPr>
              <a:t>vera</a:t>
            </a:r>
            <a:r>
              <a:rPr lang="fr-FR" sz="1200" dirty="0">
                <a:solidFill>
                  <a:prstClr val="black"/>
                </a:solidFill>
                <a:latin typeface="Kyiv*Type Sans Regular"/>
              </a:rPr>
              <a:t>, olive </a:t>
            </a:r>
            <a:r>
              <a:rPr lang="fr-FR" sz="1200" dirty="0" err="1">
                <a:solidFill>
                  <a:prstClr val="black"/>
                </a:solidFill>
                <a:latin typeface="Kyiv*Type Sans Regular"/>
              </a:rPr>
              <a:t>phytosqualane</a:t>
            </a:r>
            <a:r>
              <a:rPr lang="fr-FR" sz="1200" dirty="0">
                <a:solidFill>
                  <a:prstClr val="black"/>
                </a:solidFill>
                <a:latin typeface="Kyiv*Type Sans Regular"/>
              </a:rPr>
              <a:t>: Moisturising </a:t>
            </a:r>
          </a:p>
          <a:p>
            <a:pPr marL="171450" lvl="0" indent="-171450" algn="just">
              <a:buFont typeface="Arial" panose="020B0604020202020204" pitchFamily="34" charset="0"/>
              <a:buChar char="•"/>
              <a:defRPr/>
            </a:pPr>
            <a:r>
              <a:rPr lang="fr-FR" sz="1200" dirty="0">
                <a:solidFill>
                  <a:prstClr val="black"/>
                </a:solidFill>
                <a:latin typeface="Kyiv*Type Sans Regular"/>
              </a:rPr>
              <a:t>Vitamin A and silicon derivative: Regenerating </a:t>
            </a:r>
          </a:p>
          <a:p>
            <a:pPr marL="171450" lvl="0" indent="-171450" algn="just">
              <a:buFont typeface="Arial" panose="020B0604020202020204" pitchFamily="34" charset="0"/>
              <a:buChar char="•"/>
              <a:defRPr/>
            </a:pPr>
            <a:r>
              <a:rPr lang="fr-FR" sz="1200" dirty="0" err="1">
                <a:solidFill>
                  <a:prstClr val="black"/>
                </a:solidFill>
                <a:latin typeface="Kyiv*Type Sans Regular"/>
              </a:rPr>
              <a:t>Bacopa monniera</a:t>
            </a:r>
            <a:r>
              <a:rPr lang="fr-FR" sz="1200" dirty="0">
                <a:solidFill>
                  <a:prstClr val="black"/>
                </a:solidFill>
                <a:latin typeface="Kyiv*Type Sans Regular"/>
              </a:rPr>
              <a:t>, Vitamins E &amp; C: anti-oxidant</a:t>
            </a:r>
          </a:p>
          <a:p>
            <a:pPr marL="171450" lvl="0" indent="-171450" algn="just">
              <a:buFont typeface="Arial" panose="020B0604020202020204" pitchFamily="34" charset="0"/>
              <a:buChar char="•"/>
              <a:defRPr/>
            </a:pPr>
            <a:r>
              <a:rPr lang="fr-FR" sz="1200" dirty="0">
                <a:solidFill>
                  <a:prstClr val="black"/>
                </a:solidFill>
                <a:latin typeface="Kyiv*Type Sans Regular"/>
              </a:rPr>
              <a:t>Jojoba: anti-dehydrating, repairing </a:t>
            </a:r>
          </a:p>
          <a:p>
            <a:pPr marL="171450" lvl="0" indent="-171450" algn="just">
              <a:buFont typeface="Arial" panose="020B0604020202020204" pitchFamily="34" charset="0"/>
              <a:buChar char="•"/>
              <a:defRPr/>
            </a:pPr>
            <a:r>
              <a:rPr lang="fr-FR" sz="1200" dirty="0">
                <a:solidFill>
                  <a:prstClr val="black"/>
                </a:solidFill>
                <a:latin typeface="Kyiv*Type Sans Regular"/>
              </a:rPr>
              <a:t>Vitamin B5, </a:t>
            </a:r>
            <a:r>
              <a:rPr lang="fr-FR" sz="1200" dirty="0" err="1">
                <a:solidFill>
                  <a:prstClr val="black"/>
                </a:solidFill>
                <a:latin typeface="Kyiv*Type Sans Regular"/>
              </a:rPr>
              <a:t>Bisabolol</a:t>
            </a:r>
            <a:r>
              <a:rPr lang="fr-FR" sz="1200" dirty="0">
                <a:solidFill>
                  <a:prstClr val="black"/>
                </a:solidFill>
                <a:latin typeface="Kyiv*Type Sans Regular"/>
              </a:rPr>
              <a:t>: soothing </a:t>
            </a:r>
          </a:p>
          <a:p>
            <a:pPr marL="171450" lvl="0" indent="-171450" algn="just">
              <a:buFont typeface="Arial" panose="020B0604020202020204" pitchFamily="34" charset="0"/>
              <a:buChar char="•"/>
              <a:defRPr/>
            </a:pPr>
            <a:r>
              <a:rPr lang="fr-FR" sz="1200" dirty="0">
                <a:solidFill>
                  <a:prstClr val="black"/>
                </a:solidFill>
                <a:latin typeface="Kyiv*Type Sans Regular"/>
              </a:rPr>
              <a:t>Rose, chamomile and </a:t>
            </a:r>
            <a:r>
              <a:rPr lang="fr-FR" sz="1200" dirty="0" err="1">
                <a:solidFill>
                  <a:prstClr val="black"/>
                </a:solidFill>
                <a:latin typeface="Kyiv*Type Sans Regular"/>
              </a:rPr>
              <a:t>shiu </a:t>
            </a:r>
            <a:r>
              <a:rPr lang="fr-FR" sz="1200" dirty="0">
                <a:solidFill>
                  <a:prstClr val="black"/>
                </a:solidFill>
                <a:latin typeface="Kyiv*Type Sans Regular"/>
              </a:rPr>
              <a:t>EOs: balancing and relaxing</a:t>
            </a:r>
          </a:p>
          <a:p>
            <a:pPr marL="171450" lvl="0" indent="-171450" algn="just">
              <a:buFont typeface="Arial" panose="020B0604020202020204" pitchFamily="34" charset="0"/>
              <a:buChar char="•"/>
              <a:defRPr/>
            </a:pPr>
            <a:endParaRPr lang="fr-FR" sz="1200" dirty="0">
              <a:solidFill>
                <a:prstClr val="black"/>
              </a:solidFill>
              <a:latin typeface="Kyiv*Type Sans Regular"/>
            </a:endParaRPr>
          </a:p>
          <a:p>
            <a:pPr lvl="0" algn="just">
              <a:defRPr/>
            </a:pPr>
            <a:endParaRPr lang="fr-FR" sz="1200" b="1" dirty="0">
              <a:solidFill>
                <a:prstClr val="black"/>
              </a:solidFill>
              <a:latin typeface="Kyiv*Type Sans Regular"/>
            </a:endParaRPr>
          </a:p>
          <a:p>
            <a:pPr lvl="0" algn="just">
              <a:defRPr/>
            </a:pPr>
            <a:endParaRPr lang="fr-FR" sz="1200" b="1" dirty="0">
              <a:solidFill>
                <a:prstClr val="black"/>
              </a:solidFill>
              <a:latin typeface="Kyiv*Type Sans Regular"/>
            </a:endParaRPr>
          </a:p>
        </p:txBody>
      </p:sp>
      <p:pic>
        <p:nvPicPr>
          <p:cNvPr id="7" name="Picture 10">
            <a:extLst>
              <a:ext uri="{FF2B5EF4-FFF2-40B4-BE49-F238E27FC236}">
                <a16:creationId xmlns:a16="http://schemas.microsoft.com/office/drawing/2014/main" id="{2A5253BB-C2BA-1659-11E3-82CC08C05D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881807">
            <a:off x="10825738" y="2380232"/>
            <a:ext cx="1104794" cy="9906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2697E7B-11E6-A5FA-6E5B-ED8F58ACEBA2}"/>
              </a:ext>
            </a:extLst>
          </p:cNvPr>
          <p:cNvSpPr/>
          <p:nvPr/>
        </p:nvSpPr>
        <p:spPr>
          <a:xfrm>
            <a:off x="8650043" y="4572354"/>
            <a:ext cx="3401567" cy="19410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just">
              <a:defRPr/>
            </a:pPr>
            <a:r>
              <a:rPr lang="fr-FR" sz="1200" b="1" dirty="0">
                <a:solidFill>
                  <a:prstClr val="black"/>
                </a:solidFill>
                <a:latin typeface="Kyiv*Type Sans Regular"/>
              </a:rPr>
              <a:t>Modeling Mask</a:t>
            </a:r>
          </a:p>
          <a:p>
            <a:pPr lvl="0" algn="just">
              <a:defRPr/>
            </a:pPr>
            <a:endParaRPr lang="fr-FR" sz="1200" b="1" dirty="0">
              <a:solidFill>
                <a:prstClr val="black"/>
              </a:solidFill>
              <a:latin typeface="Kyiv*Type Sans Regular"/>
            </a:endParaRPr>
          </a:p>
          <a:p>
            <a:pPr marL="171450" lvl="0" indent="-171450" algn="just">
              <a:buFont typeface="Arial" panose="020B0604020202020204" pitchFamily="34" charset="0"/>
              <a:buChar char="•"/>
              <a:defRPr/>
            </a:pPr>
            <a:r>
              <a:rPr lang="fr-FR" sz="1200" dirty="0">
                <a:solidFill>
                  <a:prstClr val="black"/>
                </a:solidFill>
                <a:latin typeface="Kyiv*Type Sans Regular"/>
              </a:rPr>
              <a:t>Aloe </a:t>
            </a:r>
            <a:r>
              <a:rPr lang="fr-FR" sz="1200" dirty="0" err="1">
                <a:solidFill>
                  <a:prstClr val="black"/>
                </a:solidFill>
                <a:latin typeface="Kyiv*Type Sans Regular"/>
              </a:rPr>
              <a:t>vera</a:t>
            </a:r>
            <a:r>
              <a:rPr lang="fr-FR" sz="1200" dirty="0">
                <a:solidFill>
                  <a:prstClr val="black"/>
                </a:solidFill>
                <a:latin typeface="Kyiv*Type Sans Regular"/>
              </a:rPr>
              <a:t>, algae (diatoms) : Moisturizer</a:t>
            </a:r>
          </a:p>
          <a:p>
            <a:pPr marL="171450" lvl="0" indent="-171450" algn="just">
              <a:buFont typeface="Arial" panose="020B0604020202020204" pitchFamily="34" charset="0"/>
              <a:buChar char="•"/>
              <a:defRPr/>
            </a:pPr>
            <a:r>
              <a:rPr lang="fr-FR" sz="1200" dirty="0">
                <a:solidFill>
                  <a:prstClr val="black"/>
                </a:solidFill>
                <a:latin typeface="Kyiv*Type Sans Regular"/>
              </a:rPr>
              <a:t>Blackcurrant, pineapple: Skin radiance - soothing </a:t>
            </a:r>
          </a:p>
          <a:p>
            <a:pPr marL="171450" lvl="0" indent="-171450" algn="just">
              <a:buFont typeface="Arial" panose="020B0604020202020204" pitchFamily="34" charset="0"/>
              <a:buChar char="•"/>
              <a:defRPr/>
            </a:pPr>
            <a:r>
              <a:rPr lang="fr-FR" sz="1200" dirty="0">
                <a:solidFill>
                  <a:prstClr val="black"/>
                </a:solidFill>
                <a:latin typeface="Kyiv*Type Sans Regular"/>
              </a:rPr>
              <a:t>Lesser celandine: Anti-inflammatory</a:t>
            </a:r>
          </a:p>
          <a:p>
            <a:pPr marL="171450" lvl="0" indent="-171450" algn="just">
              <a:buFont typeface="Arial" panose="020B0604020202020204" pitchFamily="34" charset="0"/>
              <a:buChar char="•"/>
              <a:defRPr/>
            </a:pPr>
            <a:r>
              <a:rPr lang="fr-FR" sz="1200" dirty="0">
                <a:solidFill>
                  <a:prstClr val="black"/>
                </a:solidFill>
                <a:latin typeface="Kyiv*Type Sans Regular"/>
              </a:rPr>
              <a:t>Green tea: Anti-oxidant</a:t>
            </a:r>
          </a:p>
        </p:txBody>
      </p:sp>
      <p:sp>
        <p:nvSpPr>
          <p:cNvPr id="9" name="Rectangle 8">
            <a:extLst>
              <a:ext uri="{FF2B5EF4-FFF2-40B4-BE49-F238E27FC236}">
                <a16:creationId xmlns:a16="http://schemas.microsoft.com/office/drawing/2014/main" id="{E2B670C1-3AFF-3171-5F93-D914F66E7872}"/>
              </a:ext>
            </a:extLst>
          </p:cNvPr>
          <p:cNvSpPr/>
          <p:nvPr/>
        </p:nvSpPr>
        <p:spPr>
          <a:xfrm>
            <a:off x="11147727" y="3255933"/>
            <a:ext cx="1089456" cy="7064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defRPr/>
            </a:pPr>
            <a:r>
              <a:rPr lang="fr-FR" sz="1200" dirty="0">
                <a:solidFill>
                  <a:prstClr val="black"/>
                </a:solidFill>
                <a:latin typeface="Kyiv*Type Sans Regular"/>
              </a:rPr>
              <a:t>Moisturises and brightens </a:t>
            </a:r>
          </a:p>
        </p:txBody>
      </p:sp>
      <p:pic>
        <p:nvPicPr>
          <p:cNvPr id="5" name="Image 4">
            <a:extLst>
              <a:ext uri="{FF2B5EF4-FFF2-40B4-BE49-F238E27FC236}">
                <a16:creationId xmlns:a16="http://schemas.microsoft.com/office/drawing/2014/main" id="{28E7D660-5016-5A5B-2E8A-17E1D8F0F5B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8713"/>
          <a:stretch/>
        </p:blipFill>
        <p:spPr>
          <a:xfrm>
            <a:off x="8387222" y="2209800"/>
            <a:ext cx="3083640" cy="2362554"/>
          </a:xfrm>
          <a:prstGeom prst="rect">
            <a:avLst/>
          </a:prstGeom>
        </p:spPr>
      </p:pic>
      <p:pic>
        <p:nvPicPr>
          <p:cNvPr id="6" name="Image 5">
            <a:extLst>
              <a:ext uri="{FF2B5EF4-FFF2-40B4-BE49-F238E27FC236}">
                <a16:creationId xmlns:a16="http://schemas.microsoft.com/office/drawing/2014/main" id="{1A6C4219-BAE2-8899-B684-A2AC4A6ED0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5800" y="1066800"/>
            <a:ext cx="2700855" cy="3375670"/>
          </a:xfrm>
          <a:prstGeom prst="rect">
            <a:avLst/>
          </a:prstGeom>
        </p:spPr>
      </p:pic>
      <p:sp>
        <p:nvSpPr>
          <p:cNvPr id="13" name="Titre 1">
            <a:extLst>
              <a:ext uri="{FF2B5EF4-FFF2-40B4-BE49-F238E27FC236}">
                <a16:creationId xmlns:a16="http://schemas.microsoft.com/office/drawing/2014/main" id="{D200C514-5E95-0306-A1F6-1D1E052BE30C}"/>
              </a:ext>
            </a:extLst>
          </p:cNvPr>
          <p:cNvSpPr txBox="1">
            <a:spLocks/>
          </p:cNvSpPr>
          <p:nvPr/>
        </p:nvSpPr>
        <p:spPr>
          <a:xfrm>
            <a:off x="4848300" y="-244475"/>
            <a:ext cx="7321800" cy="1325563"/>
          </a:xfrm>
          <a:prstGeom prst="rect">
            <a:avLst/>
          </a:prstGeom>
        </p:spPr>
        <p:txBody>
          <a:bodyPr vert="horz" lIns="91440" tIns="45720" rIns="91440" bIns="45720" rtlCol="0" anchor="ctr">
            <a:normAutofit/>
          </a:bodyPr>
          <a:lstStyle>
            <a:lvl1pPr>
              <a:defRPr>
                <a:latin typeface="+mj-lt"/>
                <a:ea typeface="+mj-ea"/>
                <a:cs typeface="+mj-cs"/>
              </a:defRPr>
            </a:lvl1pPr>
          </a:lstStyle>
          <a:p>
            <a:pPr algn="ctr"/>
            <a:r>
              <a:rPr lang="fr-FR" sz="2800" dirty="0">
                <a:latin typeface="KyivType Sans2" panose="00000500000000000000" pitchFamily="50" charset="0"/>
              </a:rPr>
              <a:t>Our professional allies</a:t>
            </a:r>
          </a:p>
        </p:txBody>
      </p:sp>
      <p:pic>
        <p:nvPicPr>
          <p:cNvPr id="3" name="Image 2" descr="Une image contenant texte, personne, massage&#10;&#10;Description générée automatiquement">
            <a:extLst>
              <a:ext uri="{FF2B5EF4-FFF2-40B4-BE49-F238E27FC236}">
                <a16:creationId xmlns:a16="http://schemas.microsoft.com/office/drawing/2014/main" id="{44B212A5-3DE8-AC9D-4403-AC0DB0CB77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32" y="0"/>
            <a:ext cx="4848301" cy="6858000"/>
          </a:xfrm>
          <a:prstGeom prst="rect">
            <a:avLst/>
          </a:prstGeom>
        </p:spPr>
      </p:pic>
    </p:spTree>
    <p:extLst>
      <p:ext uri="{BB962C8B-B14F-4D97-AF65-F5344CB8AC3E}">
        <p14:creationId xmlns:p14="http://schemas.microsoft.com/office/powerpoint/2010/main" val="119975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838200" y="2766219"/>
            <a:ext cx="10515600" cy="1325562"/>
          </a:xfrm>
        </p:spPr>
        <p:txBody>
          <a:bodyPr>
            <a:normAutofit/>
          </a:bodyPr>
          <a:lstStyle/>
          <a:p>
            <a:pPr algn="ctr"/>
            <a:r>
              <a:rPr lang="fr-FR" sz="4800" cap="small" dirty="0">
                <a:solidFill>
                  <a:srgbClr val="3E3E3E"/>
                </a:solidFill>
                <a:latin typeface="KyivType Sans2" panose="00000500000000000000" pitchFamily="50" charset="0"/>
              </a:rPr>
              <a:t>LET'S PLAY! </a:t>
            </a:r>
            <a:endParaRPr lang="fr-FR" sz="4800" cap="small" dirty="0">
              <a:latin typeface="KyivType Sans2" panose="00000500000000000000" pitchFamily="50" charset="0"/>
            </a:endParaRPr>
          </a:p>
        </p:txBody>
      </p:sp>
    </p:spTree>
    <p:extLst>
      <p:ext uri="{BB962C8B-B14F-4D97-AF65-F5344CB8AC3E}">
        <p14:creationId xmlns:p14="http://schemas.microsoft.com/office/powerpoint/2010/main" val="35276307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4294967295"/>
          </p:nvPr>
        </p:nvSpPr>
        <p:spPr>
          <a:xfrm>
            <a:off x="939800" y="995413"/>
            <a:ext cx="10312400" cy="4929187"/>
          </a:xfrm>
          <a:noFill/>
        </p:spPr>
        <p:txBody>
          <a:bodyPr/>
          <a:lstStyle/>
          <a:p>
            <a:pPr marL="0" indent="0" algn="ctr">
              <a:spcBef>
                <a:spcPct val="50000"/>
              </a:spcBef>
              <a:buNone/>
            </a:pPr>
            <a:r>
              <a:rPr lang="fr-FR" altLang="fr-FR" sz="2800" b="1" dirty="0">
                <a:solidFill>
                  <a:srgbClr val="3E3E3E"/>
                </a:solidFill>
                <a:latin typeface="KyivType Sans2" panose="00000500000000000000" pitchFamily="50" charset="0"/>
              </a:rPr>
              <a:t>What are the components of the HYDRATING</a:t>
            </a:r>
            <a:r>
              <a:rPr lang="fr-FR" altLang="fr-FR" sz="2800" b="1" cap="small" dirty="0">
                <a:solidFill>
                  <a:srgbClr val="3E3E3E"/>
                </a:solidFill>
                <a:latin typeface="KyivType Sans2" panose="00000500000000000000" pitchFamily="50" charset="0"/>
              </a:rPr>
              <a:t> </a:t>
            </a:r>
            <a:r>
              <a:rPr lang="fr-FR" altLang="fr-FR" sz="2800" b="1" cap="small" dirty="0" err="1">
                <a:solidFill>
                  <a:srgbClr val="3E3E3E"/>
                </a:solidFill>
                <a:latin typeface="KyivType Sans2" panose="00000500000000000000" pitchFamily="50" charset="0"/>
              </a:rPr>
              <a:t>complex</a:t>
            </a:r>
            <a:r>
              <a:rPr lang="fr-FR" altLang="fr-FR" sz="2800" b="1" cap="small" dirty="0">
                <a:solidFill>
                  <a:srgbClr val="3E3E3E"/>
                </a:solidFill>
                <a:latin typeface="KyivType Sans2" panose="00000500000000000000" pitchFamily="50" charset="0"/>
              </a:rPr>
              <a:t> </a:t>
            </a:r>
            <a:r>
              <a:rPr lang="fr-FR" altLang="fr-FR" sz="2800" b="1" dirty="0">
                <a:solidFill>
                  <a:srgbClr val="3E3E3E"/>
                </a:solidFill>
                <a:latin typeface="KyivType Sans2" panose="00000500000000000000" pitchFamily="50" charset="0"/>
              </a:rPr>
              <a:t>in the HYDRA N°1 range?</a:t>
            </a:r>
          </a:p>
        </p:txBody>
      </p:sp>
      <p:sp>
        <p:nvSpPr>
          <p:cNvPr id="8" name="Oval 6"/>
          <p:cNvSpPr>
            <a:spLocks noChangeArrowheads="1"/>
          </p:cNvSpPr>
          <p:nvPr/>
        </p:nvSpPr>
        <p:spPr bwMode="auto">
          <a:xfrm>
            <a:off x="1388577" y="3136294"/>
            <a:ext cx="2013148" cy="1992312"/>
          </a:xfrm>
          <a:prstGeom prst="foldedCorner">
            <a:avLst/>
          </a:prstGeom>
          <a:noFill/>
          <a:ln w="28575">
            <a:solidFill>
              <a:srgbClr val="2F6493"/>
            </a:solidFill>
            <a:round/>
            <a:headEnd/>
            <a:tailEnd/>
          </a:ln>
          <a:effectLst/>
          <a:scene3d>
            <a:camera prst="orthographicFront"/>
            <a:lightRig rig="threePt" dir="t"/>
          </a:scene3d>
          <a:sp3d>
            <a:bevelT w="165100" prst="coolSlant"/>
          </a:sp3d>
        </p:spPr>
        <p:txBody>
          <a:bodyPr wrap="none" lIns="94598" tIns="47300" rIns="94598" bIns="47300" anchor="ctr"/>
          <a:lstStyle/>
          <a:p>
            <a:pPr algn="ctr" defTabSz="945424">
              <a:spcBef>
                <a:spcPct val="50000"/>
              </a:spcBef>
              <a:defRPr/>
            </a:pPr>
            <a:endPar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endParaRPr>
          </a:p>
          <a:p>
            <a:pPr algn="ctr" defTabSz="945424">
              <a:spcBef>
                <a:spcPct val="50000"/>
              </a:spcBef>
              <a:defRPr/>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HYALURONIC ACID</a:t>
            </a:r>
          </a:p>
          <a:p>
            <a:pPr algn="ctr" defTabSz="945424">
              <a:spcBef>
                <a:spcPct val="50000"/>
              </a:spcBef>
              <a:defRPr/>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PCA</a:t>
            </a:r>
          </a:p>
          <a:p>
            <a:pPr algn="ctr" defTabSz="945424">
              <a:spcBef>
                <a:spcPct val="50000"/>
              </a:spcBef>
              <a:defRPr/>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VEGETABLE GLYCERINE</a:t>
            </a:r>
          </a:p>
          <a:p>
            <a:pPr algn="ctr" defTabSz="945424">
              <a:spcBef>
                <a:spcPct val="50000"/>
              </a:spcBef>
              <a:defRPr/>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ALLANTOIN</a:t>
            </a:r>
          </a:p>
          <a:p>
            <a:pPr algn="ctr" defTabSz="945424">
              <a:spcBef>
                <a:spcPct val="50000"/>
              </a:spcBef>
              <a:defRPr/>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ALOE VERA</a:t>
            </a:r>
          </a:p>
        </p:txBody>
      </p:sp>
      <p:sp>
        <p:nvSpPr>
          <p:cNvPr id="10" name="Oval 6"/>
          <p:cNvSpPr>
            <a:spLocks noChangeArrowheads="1"/>
          </p:cNvSpPr>
          <p:nvPr/>
        </p:nvSpPr>
        <p:spPr bwMode="auto">
          <a:xfrm>
            <a:off x="5204382" y="3136294"/>
            <a:ext cx="1969306" cy="1992312"/>
          </a:xfrm>
          <a:prstGeom prst="foldedCorner">
            <a:avLst/>
          </a:prstGeom>
          <a:noFill/>
          <a:ln w="28575">
            <a:solidFill>
              <a:srgbClr val="2F6493"/>
            </a:solidFill>
            <a:round/>
            <a:headEnd/>
            <a:tailEnd/>
          </a:ln>
          <a:effectLst/>
          <a:scene3d>
            <a:camera prst="orthographicFront"/>
            <a:lightRig rig="threePt" dir="t"/>
          </a:scene3d>
          <a:sp3d>
            <a:bevelT w="165100" prst="coolSlant"/>
          </a:sp3d>
        </p:spPr>
        <p:txBody>
          <a:bodyPr wrap="none" lIns="94598" tIns="47300" rIns="94598" bIns="47300" anchor="ctr"/>
          <a:lstStyle/>
          <a:p>
            <a:pPr algn="ctr" defTabSz="945424">
              <a:spcBef>
                <a:spcPct val="50000"/>
              </a:spcBef>
              <a:defRPr/>
            </a:pPr>
            <a:endPar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endParaRPr>
          </a:p>
          <a:p>
            <a:pPr algn="ctr" defTabSz="945424">
              <a:spcBef>
                <a:spcPct val="50000"/>
              </a:spcBef>
              <a:defRPr/>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ROSEMARY</a:t>
            </a:r>
          </a:p>
          <a:p>
            <a:pPr algn="ctr" defTabSz="945424">
              <a:spcBef>
                <a:spcPct val="50000"/>
              </a:spcBef>
              <a:defRPr/>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CYPRESS</a:t>
            </a:r>
          </a:p>
          <a:p>
            <a:pPr algn="ctr" defTabSz="945424">
              <a:spcBef>
                <a:spcPct val="50000"/>
              </a:spcBef>
              <a:defRPr/>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GERANIUM</a:t>
            </a:r>
          </a:p>
          <a:p>
            <a:pPr algn="ctr" defTabSz="945424">
              <a:spcBef>
                <a:spcPct val="50000"/>
              </a:spcBef>
              <a:defRPr/>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LAVENDER</a:t>
            </a:r>
          </a:p>
          <a:p>
            <a:pPr algn="ctr" defTabSz="945424">
              <a:spcBef>
                <a:spcPct val="50000"/>
              </a:spcBef>
              <a:defRPr/>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THYM</a:t>
            </a:r>
          </a:p>
        </p:txBody>
      </p:sp>
      <p:sp>
        <p:nvSpPr>
          <p:cNvPr id="12" name="Oval 6"/>
          <p:cNvSpPr>
            <a:spLocks noChangeArrowheads="1"/>
          </p:cNvSpPr>
          <p:nvPr/>
        </p:nvSpPr>
        <p:spPr bwMode="auto">
          <a:xfrm>
            <a:off x="8831484" y="3136294"/>
            <a:ext cx="2036969" cy="1992312"/>
          </a:xfrm>
          <a:prstGeom prst="foldedCorner">
            <a:avLst/>
          </a:prstGeom>
          <a:noFill/>
          <a:ln w="28575">
            <a:solidFill>
              <a:srgbClr val="2F6493"/>
            </a:solidFill>
            <a:round/>
            <a:headEnd/>
            <a:tailEnd/>
          </a:ln>
          <a:effectLst/>
          <a:scene3d>
            <a:camera prst="orthographicFront"/>
            <a:lightRig rig="threePt" dir="t"/>
          </a:scene3d>
          <a:sp3d>
            <a:bevelT w="165100" prst="coolSlant"/>
          </a:sp3d>
        </p:spPr>
        <p:txBody>
          <a:bodyPr wrap="none" lIns="94598" tIns="47300" rIns="94598" bIns="47300" anchor="ctr"/>
          <a:lstStyle/>
          <a:p>
            <a:pPr algn="ctr" defTabSz="945424">
              <a:spcBef>
                <a:spcPct val="50000"/>
              </a:spcBef>
              <a:defRPr/>
            </a:pPr>
            <a:endPar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endParaRPr>
          </a:p>
          <a:p>
            <a:pPr algn="ctr" defTabSz="945424">
              <a:spcBef>
                <a:spcPct val="50000"/>
              </a:spcBef>
              <a:defRPr/>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HYALURONIC ACID</a:t>
            </a:r>
            <a:endParaRPr lang="fr-FR" sz="1400" b="1" i="1" dirty="0">
              <a:solidFill>
                <a:srgbClr val="3E3E3E"/>
              </a:solidFill>
              <a:latin typeface="Roboto Light" panose="02000000000000000000" pitchFamily="2" charset="0"/>
              <a:ea typeface="Roboto Light" panose="02000000000000000000" pitchFamily="2" charset="0"/>
              <a:cs typeface="Roboto Light" panose="02000000000000000000" pitchFamily="2" charset="0"/>
            </a:endParaRPr>
          </a:p>
          <a:p>
            <a:pPr algn="ctr" defTabSz="945424">
              <a:spcBef>
                <a:spcPct val="50000"/>
              </a:spcBef>
              <a:defRPr/>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ALOE VERA</a:t>
            </a:r>
          </a:p>
          <a:p>
            <a:pPr algn="ctr" defTabSz="945424">
              <a:spcBef>
                <a:spcPct val="50000"/>
              </a:spcBef>
              <a:defRPr/>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IMPERATA CYLINDRICA</a:t>
            </a:r>
          </a:p>
          <a:p>
            <a:pPr algn="ctr" defTabSz="945424">
              <a:spcBef>
                <a:spcPct val="50000"/>
              </a:spcBef>
              <a:defRPr/>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OLIVE PHYTOSQUALANE</a:t>
            </a:r>
          </a:p>
          <a:p>
            <a:pPr algn="ctr" defTabSz="945424">
              <a:spcBef>
                <a:spcPct val="50000"/>
              </a:spcBef>
              <a:defRPr/>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VIT. A, C, E</a:t>
            </a:r>
          </a:p>
        </p:txBody>
      </p:sp>
      <p:pic>
        <p:nvPicPr>
          <p:cNvPr id="4" name="Graphique 3" descr="Badge 3 contour">
            <a:extLst>
              <a:ext uri="{FF2B5EF4-FFF2-40B4-BE49-F238E27FC236}">
                <a16:creationId xmlns:a16="http://schemas.microsoft.com/office/drawing/2014/main" id="{7F1EE53F-7919-DFD6-9673-5CE4ECE278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80429" y="2279259"/>
            <a:ext cx="739077" cy="739077"/>
          </a:xfrm>
          <a:prstGeom prst="rect">
            <a:avLst/>
          </a:prstGeom>
        </p:spPr>
      </p:pic>
      <p:pic>
        <p:nvPicPr>
          <p:cNvPr id="6" name="Graphique 5" descr="Badge contour">
            <a:extLst>
              <a:ext uri="{FF2B5EF4-FFF2-40B4-BE49-F238E27FC236}">
                <a16:creationId xmlns:a16="http://schemas.microsoft.com/office/drawing/2014/main" id="{E2F09B3C-EF5B-122D-DD75-E8C315CB77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26461" y="2279259"/>
            <a:ext cx="739077" cy="739077"/>
          </a:xfrm>
          <a:prstGeom prst="rect">
            <a:avLst/>
          </a:prstGeom>
        </p:spPr>
      </p:pic>
      <p:pic>
        <p:nvPicPr>
          <p:cNvPr id="9" name="Graphique 8" descr="Badge 1 contour">
            <a:extLst>
              <a:ext uri="{FF2B5EF4-FFF2-40B4-BE49-F238E27FC236}">
                <a16:creationId xmlns:a16="http://schemas.microsoft.com/office/drawing/2014/main" id="{B4283684-2206-BDE6-A63F-30DF84CD69C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42160" y="2279259"/>
            <a:ext cx="739077" cy="739077"/>
          </a:xfrm>
          <a:prstGeom prst="rect">
            <a:avLst/>
          </a:prstGeom>
        </p:spPr>
      </p:pic>
    </p:spTree>
    <p:extLst>
      <p:ext uri="{BB962C8B-B14F-4D97-AF65-F5344CB8AC3E}">
        <p14:creationId xmlns:p14="http://schemas.microsoft.com/office/powerpoint/2010/main" val="51512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0" grpId="1"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4294967295"/>
          </p:nvPr>
        </p:nvSpPr>
        <p:spPr>
          <a:xfrm>
            <a:off x="939800" y="1002816"/>
            <a:ext cx="10312400" cy="4929187"/>
          </a:xfrm>
          <a:noFill/>
        </p:spPr>
        <p:txBody>
          <a:bodyPr/>
          <a:lstStyle/>
          <a:p>
            <a:pPr marL="0" indent="0" algn="ctr">
              <a:spcBef>
                <a:spcPct val="50000"/>
              </a:spcBef>
              <a:buNone/>
            </a:pPr>
            <a:r>
              <a:rPr lang="fr-FR" altLang="fr-FR" sz="2800" b="1" dirty="0" err="1">
                <a:solidFill>
                  <a:srgbClr val="3E3E3E"/>
                </a:solidFill>
                <a:latin typeface="KyivType Sans2" panose="00000500000000000000" pitchFamily="50" charset="0"/>
              </a:rPr>
              <a:t>What</a:t>
            </a:r>
            <a:r>
              <a:rPr lang="fr-FR" altLang="fr-FR" sz="2800" b="1" dirty="0">
                <a:solidFill>
                  <a:srgbClr val="3E3E3E"/>
                </a:solidFill>
                <a:latin typeface="KyivType Sans2" panose="00000500000000000000" pitchFamily="50" charset="0"/>
              </a:rPr>
              <a:t> is the </a:t>
            </a:r>
            <a:r>
              <a:rPr lang="fr-FR" altLang="fr-FR" sz="2800" b="1" dirty="0" err="1">
                <a:solidFill>
                  <a:srgbClr val="3E3E3E"/>
                </a:solidFill>
                <a:latin typeface="KyivType Sans2" panose="00000500000000000000" pitchFamily="50" charset="0"/>
              </a:rPr>
              <a:t>matifying</a:t>
            </a:r>
            <a:r>
              <a:rPr lang="fr-FR" altLang="fr-FR" sz="2800" b="1" dirty="0">
                <a:solidFill>
                  <a:srgbClr val="3E3E3E"/>
                </a:solidFill>
                <a:latin typeface="KyivType Sans2" panose="00000500000000000000" pitchFamily="50" charset="0"/>
              </a:rPr>
              <a:t> active </a:t>
            </a:r>
            <a:r>
              <a:rPr lang="fr-FR" altLang="fr-FR" sz="2800" b="1" dirty="0" err="1">
                <a:solidFill>
                  <a:srgbClr val="3E3E3E"/>
                </a:solidFill>
                <a:latin typeface="KyivType Sans2" panose="00000500000000000000" pitchFamily="50" charset="0"/>
              </a:rPr>
              <a:t>ingredient</a:t>
            </a:r>
            <a:r>
              <a:rPr lang="fr-FR" altLang="fr-FR" sz="2800" b="1" dirty="0">
                <a:solidFill>
                  <a:srgbClr val="3E3E3E"/>
                </a:solidFill>
                <a:latin typeface="KyivType Sans2" panose="00000500000000000000" pitchFamily="50" charset="0"/>
              </a:rPr>
              <a:t> </a:t>
            </a:r>
          </a:p>
          <a:p>
            <a:pPr marL="0" indent="0" algn="ctr">
              <a:spcBef>
                <a:spcPct val="50000"/>
              </a:spcBef>
              <a:buNone/>
            </a:pPr>
            <a:r>
              <a:rPr lang="fr-FR" altLang="fr-FR" sz="2800" b="1" dirty="0">
                <a:solidFill>
                  <a:srgbClr val="3E3E3E"/>
                </a:solidFill>
                <a:latin typeface="KyivType Sans2" panose="00000500000000000000" pitchFamily="50" charset="0"/>
              </a:rPr>
              <a:t>in </a:t>
            </a:r>
            <a:r>
              <a:rPr lang="fr-FR" altLang="fr-FR" sz="2800" b="1" cap="small" dirty="0">
                <a:solidFill>
                  <a:srgbClr val="3E3E3E"/>
                </a:solidFill>
                <a:latin typeface="KyivType Sans2" panose="00000500000000000000" pitchFamily="50" charset="0"/>
              </a:rPr>
              <a:t>hydra n°1 fluid</a:t>
            </a:r>
            <a:r>
              <a:rPr lang="fr-FR" altLang="fr-FR" sz="2800" b="1" dirty="0">
                <a:solidFill>
                  <a:srgbClr val="3E3E3E"/>
                </a:solidFill>
                <a:latin typeface="KyivType Sans2" panose="00000500000000000000" pitchFamily="50" charset="0"/>
              </a:rPr>
              <a:t>? </a:t>
            </a:r>
          </a:p>
        </p:txBody>
      </p:sp>
      <p:sp>
        <p:nvSpPr>
          <p:cNvPr id="8" name="Oval 6"/>
          <p:cNvSpPr>
            <a:spLocks noChangeArrowheads="1"/>
          </p:cNvSpPr>
          <p:nvPr/>
        </p:nvSpPr>
        <p:spPr bwMode="auto">
          <a:xfrm>
            <a:off x="1388577" y="3096537"/>
            <a:ext cx="2013148" cy="1992312"/>
          </a:xfrm>
          <a:prstGeom prst="foldedCorner">
            <a:avLst/>
          </a:prstGeom>
          <a:noFill/>
          <a:ln w="28575">
            <a:solidFill>
              <a:srgbClr val="2F6493"/>
            </a:solidFill>
            <a:round/>
            <a:headEnd/>
            <a:tailEnd/>
          </a:ln>
          <a:effectLst/>
          <a:scene3d>
            <a:camera prst="orthographicFront"/>
            <a:lightRig rig="threePt" dir="t"/>
          </a:scene3d>
          <a:sp3d extrusionH="76200">
            <a:bevelT w="165100" prst="coolSlant"/>
          </a:sp3d>
        </p:spPr>
        <p:txBody>
          <a:bodyPr wrap="none" lIns="94598" tIns="47300" rIns="94598" bIns="47300" anchor="ctr"/>
          <a:lstStyle/>
          <a:p>
            <a:pPr algn="ctr" defTabSz="945424">
              <a:spcBef>
                <a:spcPct val="50000"/>
              </a:spcBef>
            </a:pPr>
            <a:r>
              <a:rPr lang="fr-FR" sz="16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KONJAC </a:t>
            </a:r>
          </a:p>
        </p:txBody>
      </p:sp>
      <p:sp>
        <p:nvSpPr>
          <p:cNvPr id="10" name="Oval 6"/>
          <p:cNvSpPr>
            <a:spLocks noChangeArrowheads="1"/>
          </p:cNvSpPr>
          <p:nvPr/>
        </p:nvSpPr>
        <p:spPr bwMode="auto">
          <a:xfrm>
            <a:off x="5204382" y="3096537"/>
            <a:ext cx="1969306" cy="1992312"/>
          </a:xfrm>
          <a:prstGeom prst="foldedCorner">
            <a:avLst/>
          </a:prstGeom>
          <a:noFill/>
          <a:ln w="28575">
            <a:solidFill>
              <a:srgbClr val="2F6493"/>
            </a:solidFill>
            <a:round/>
            <a:headEnd/>
            <a:tailEnd/>
          </a:ln>
          <a:effectLst/>
          <a:scene3d>
            <a:camera prst="orthographicFront"/>
            <a:lightRig rig="threePt" dir="t"/>
          </a:scene3d>
          <a:sp3d extrusionH="76200">
            <a:bevelT w="165100" prst="coolSlant"/>
          </a:sp3d>
        </p:spPr>
        <p:txBody>
          <a:bodyPr wrap="none" lIns="94598" tIns="47300" rIns="94598" bIns="47300" anchor="ctr"/>
          <a:lstStyle/>
          <a:p>
            <a:pPr algn="ctr" defTabSz="945424">
              <a:spcBef>
                <a:spcPct val="50000"/>
              </a:spcBef>
            </a:pPr>
            <a:r>
              <a:rPr lang="fr-FR" sz="16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SILICA </a:t>
            </a:r>
          </a:p>
        </p:txBody>
      </p:sp>
      <p:sp>
        <p:nvSpPr>
          <p:cNvPr id="12" name="Oval 6"/>
          <p:cNvSpPr>
            <a:spLocks noChangeArrowheads="1"/>
          </p:cNvSpPr>
          <p:nvPr/>
        </p:nvSpPr>
        <p:spPr bwMode="auto">
          <a:xfrm>
            <a:off x="8976345" y="3096537"/>
            <a:ext cx="1892108" cy="1992312"/>
          </a:xfrm>
          <a:prstGeom prst="foldedCorner">
            <a:avLst/>
          </a:prstGeom>
          <a:noFill/>
          <a:ln w="28575">
            <a:solidFill>
              <a:srgbClr val="2F6493"/>
            </a:solidFill>
            <a:round/>
            <a:headEnd/>
            <a:tailEnd/>
          </a:ln>
          <a:effectLst/>
          <a:scene3d>
            <a:camera prst="orthographicFront"/>
            <a:lightRig rig="threePt" dir="t"/>
          </a:scene3d>
          <a:sp3d extrusionH="76200">
            <a:bevelT w="165100" prst="coolSlant"/>
          </a:sp3d>
        </p:spPr>
        <p:txBody>
          <a:bodyPr wrap="none" lIns="94598" tIns="47300" rIns="94598" bIns="47300" anchor="ctr"/>
          <a:lstStyle/>
          <a:p>
            <a:pPr algn="ctr" defTabSz="945424">
              <a:spcBef>
                <a:spcPct val="50000"/>
              </a:spcBef>
            </a:pPr>
            <a:r>
              <a:rPr lang="fr-FR" sz="16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SILICIUM </a:t>
            </a:r>
          </a:p>
        </p:txBody>
      </p:sp>
      <p:pic>
        <p:nvPicPr>
          <p:cNvPr id="3" name="Graphique 2" descr="Badge 3 contour">
            <a:extLst>
              <a:ext uri="{FF2B5EF4-FFF2-40B4-BE49-F238E27FC236}">
                <a16:creationId xmlns:a16="http://schemas.microsoft.com/office/drawing/2014/main" id="{E2DA9F51-3F03-F39C-D07C-95036C02C4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80429" y="2279259"/>
            <a:ext cx="739077" cy="739077"/>
          </a:xfrm>
          <a:prstGeom prst="rect">
            <a:avLst/>
          </a:prstGeom>
        </p:spPr>
      </p:pic>
      <p:pic>
        <p:nvPicPr>
          <p:cNvPr id="4" name="Graphique 3" descr="Badge contour">
            <a:extLst>
              <a:ext uri="{FF2B5EF4-FFF2-40B4-BE49-F238E27FC236}">
                <a16:creationId xmlns:a16="http://schemas.microsoft.com/office/drawing/2014/main" id="{03FE8B28-84B6-C095-0AAA-2966961800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26461" y="2279259"/>
            <a:ext cx="739077" cy="739077"/>
          </a:xfrm>
          <a:prstGeom prst="rect">
            <a:avLst/>
          </a:prstGeom>
        </p:spPr>
      </p:pic>
      <p:pic>
        <p:nvPicPr>
          <p:cNvPr id="5" name="Graphique 4" descr="Badge 1 contour">
            <a:extLst>
              <a:ext uri="{FF2B5EF4-FFF2-40B4-BE49-F238E27FC236}">
                <a16:creationId xmlns:a16="http://schemas.microsoft.com/office/drawing/2014/main" id="{AFEE4470-BB8E-3A1E-05CE-15A8F7CEF8C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42160" y="2279259"/>
            <a:ext cx="739077" cy="739077"/>
          </a:xfrm>
          <a:prstGeom prst="rect">
            <a:avLst/>
          </a:prstGeom>
        </p:spPr>
      </p:pic>
    </p:spTree>
    <p:extLst>
      <p:ext uri="{BB962C8B-B14F-4D97-AF65-F5344CB8AC3E}">
        <p14:creationId xmlns:p14="http://schemas.microsoft.com/office/powerpoint/2010/main" val="277324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2" grpId="0" animBg="1"/>
      <p:bldP spid="12"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4294967295"/>
          </p:nvPr>
        </p:nvSpPr>
        <p:spPr>
          <a:xfrm>
            <a:off x="939800" y="995419"/>
            <a:ext cx="10312400" cy="4929187"/>
          </a:xfrm>
          <a:noFill/>
        </p:spPr>
        <p:txBody>
          <a:bodyPr/>
          <a:lstStyle/>
          <a:p>
            <a:pPr marL="0" indent="0" algn="ctr">
              <a:spcBef>
                <a:spcPct val="50000"/>
              </a:spcBef>
              <a:buNone/>
            </a:pPr>
            <a:r>
              <a:rPr lang="fr-FR" altLang="fr-FR" sz="2800" b="1" dirty="0" err="1">
                <a:solidFill>
                  <a:srgbClr val="3E3E3E"/>
                </a:solidFill>
                <a:latin typeface="KyivType Sans2" panose="00000500000000000000" pitchFamily="50" charset="0"/>
              </a:rPr>
              <a:t>What</a:t>
            </a:r>
            <a:r>
              <a:rPr lang="fr-FR" altLang="fr-FR" sz="2800" b="1" dirty="0">
                <a:solidFill>
                  <a:srgbClr val="3E3E3E"/>
                </a:solidFill>
                <a:latin typeface="KyivType Sans2" panose="00000500000000000000" pitchFamily="50" charset="0"/>
              </a:rPr>
              <a:t> are the star active </a:t>
            </a:r>
            <a:r>
              <a:rPr lang="fr-FR" altLang="fr-FR" sz="2800" b="1" dirty="0" err="1">
                <a:solidFill>
                  <a:srgbClr val="3E3E3E"/>
                </a:solidFill>
                <a:latin typeface="KyivType Sans2" panose="00000500000000000000" pitchFamily="50" charset="0"/>
              </a:rPr>
              <a:t>ingredients</a:t>
            </a:r>
            <a:r>
              <a:rPr lang="fr-FR" altLang="fr-FR" sz="2800" b="1" dirty="0">
                <a:solidFill>
                  <a:srgbClr val="3E3E3E"/>
                </a:solidFill>
                <a:latin typeface="KyivType Sans2" panose="00000500000000000000" pitchFamily="50" charset="0"/>
              </a:rPr>
              <a:t> </a:t>
            </a:r>
          </a:p>
          <a:p>
            <a:pPr marL="0" indent="0" algn="ctr">
              <a:spcBef>
                <a:spcPct val="50000"/>
              </a:spcBef>
              <a:buNone/>
            </a:pPr>
            <a:r>
              <a:rPr lang="fr-FR" altLang="fr-FR" sz="2800" b="1" dirty="0">
                <a:solidFill>
                  <a:srgbClr val="3E3E3E"/>
                </a:solidFill>
                <a:latin typeface="KyivType Sans2" panose="00000500000000000000" pitchFamily="50" charset="0"/>
              </a:rPr>
              <a:t>in </a:t>
            </a:r>
            <a:r>
              <a:rPr lang="fr-FR" altLang="fr-FR" sz="2800" b="1" cap="small" dirty="0">
                <a:solidFill>
                  <a:srgbClr val="3E3E3E"/>
                </a:solidFill>
                <a:latin typeface="KyivType Sans2" panose="00000500000000000000" pitchFamily="50" charset="0"/>
              </a:rPr>
              <a:t>Hydra n°1 Mask?</a:t>
            </a:r>
          </a:p>
        </p:txBody>
      </p:sp>
      <p:sp>
        <p:nvSpPr>
          <p:cNvPr id="8" name="Oval 6"/>
          <p:cNvSpPr>
            <a:spLocks noChangeArrowheads="1"/>
          </p:cNvSpPr>
          <p:nvPr/>
        </p:nvSpPr>
        <p:spPr bwMode="auto">
          <a:xfrm>
            <a:off x="1388577" y="3188549"/>
            <a:ext cx="2013148" cy="1992312"/>
          </a:xfrm>
          <a:prstGeom prst="foldedCorner">
            <a:avLst/>
          </a:prstGeom>
          <a:noFill/>
          <a:ln w="28575">
            <a:solidFill>
              <a:srgbClr val="2F6493"/>
            </a:solidFill>
            <a:round/>
            <a:headEnd/>
            <a:tailEnd/>
          </a:ln>
          <a:effectLst/>
          <a:scene3d>
            <a:camera prst="orthographicFront"/>
            <a:lightRig rig="threePt" dir="t"/>
          </a:scene3d>
          <a:sp3d extrusionH="76200">
            <a:bevelT w="165100" prst="coolSlant"/>
          </a:sp3d>
        </p:spPr>
        <p:txBody>
          <a:bodyPr wrap="none" lIns="94598" tIns="47300" rIns="94598" bIns="47300" anchor="ctr"/>
          <a:lstStyle/>
          <a:p>
            <a:pPr algn="ctr" defTabSz="945424">
              <a:spcBef>
                <a:spcPct val="50000"/>
              </a:spcBef>
              <a:defRPr/>
            </a:pPr>
            <a:endPar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endParaRPr>
          </a:p>
          <a:p>
            <a:pPr algn="ctr" defTabSz="945424">
              <a:spcBef>
                <a:spcPct val="50000"/>
              </a:spcBef>
              <a:defRPr/>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HYALURONIC ACID </a:t>
            </a:r>
          </a:p>
          <a:p>
            <a:pPr algn="ctr" defTabSz="945424">
              <a:spcBef>
                <a:spcPct val="50000"/>
              </a:spcBef>
              <a:defRPr/>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a:t>
            </a:r>
          </a:p>
          <a:p>
            <a:pPr algn="ctr" defTabSz="945424">
              <a:spcBef>
                <a:spcPct val="50000"/>
              </a:spcBef>
              <a:defRPr/>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 NMF </a:t>
            </a:r>
          </a:p>
          <a:p>
            <a:pPr algn="ctr" defTabSz="945424">
              <a:spcBef>
                <a:spcPct val="50000"/>
              </a:spcBef>
              <a:defRPr/>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(SERINE AND SODIUM PCA)</a:t>
            </a:r>
          </a:p>
        </p:txBody>
      </p:sp>
      <p:sp>
        <p:nvSpPr>
          <p:cNvPr id="10" name="Oval 6"/>
          <p:cNvSpPr>
            <a:spLocks noChangeArrowheads="1"/>
          </p:cNvSpPr>
          <p:nvPr/>
        </p:nvSpPr>
        <p:spPr bwMode="auto">
          <a:xfrm>
            <a:off x="5204382" y="3188549"/>
            <a:ext cx="1969306" cy="1992312"/>
          </a:xfrm>
          <a:prstGeom prst="foldedCorner">
            <a:avLst/>
          </a:prstGeom>
          <a:noFill/>
          <a:ln w="28575">
            <a:solidFill>
              <a:srgbClr val="2F6493"/>
            </a:solidFill>
            <a:round/>
            <a:headEnd/>
            <a:tailEnd/>
          </a:ln>
          <a:effectLst/>
          <a:scene3d>
            <a:camera prst="orthographicFront"/>
            <a:lightRig rig="threePt" dir="t"/>
          </a:scene3d>
          <a:sp3d extrusionH="76200">
            <a:bevelT w="165100" prst="coolSlant"/>
          </a:sp3d>
        </p:spPr>
        <p:txBody>
          <a:bodyPr wrap="none" lIns="94598" tIns="47300" rIns="94598" bIns="47300" anchor="ctr"/>
          <a:lstStyle/>
          <a:p>
            <a:pPr algn="ctr" defTabSz="945424">
              <a:spcBef>
                <a:spcPct val="50000"/>
              </a:spcBef>
              <a:defRPr/>
            </a:pPr>
            <a:endPar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endParaRPr>
          </a:p>
          <a:p>
            <a:pPr algn="ctr" defTabSz="945424">
              <a:spcBef>
                <a:spcPct val="50000"/>
              </a:spcBef>
              <a:defRPr/>
            </a:pPr>
            <a:endPar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endParaRPr>
          </a:p>
          <a:p>
            <a:pPr algn="ctr" defTabSz="945424">
              <a:spcBef>
                <a:spcPct val="50000"/>
              </a:spcBef>
              <a:defRPr/>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IMPERATA CYLINDRICA</a:t>
            </a:r>
          </a:p>
          <a:p>
            <a:pPr algn="ctr" defTabSz="945424">
              <a:spcBef>
                <a:spcPct val="50000"/>
              </a:spcBef>
              <a:defRPr/>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 + </a:t>
            </a:r>
          </a:p>
          <a:p>
            <a:pPr algn="ctr" defTabSz="945424">
              <a:spcBef>
                <a:spcPct val="50000"/>
              </a:spcBef>
              <a:defRPr/>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JOJOBA</a:t>
            </a:r>
          </a:p>
          <a:p>
            <a:pPr algn="ctr" defTabSz="945424">
              <a:spcBef>
                <a:spcPct val="50000"/>
              </a:spcBef>
              <a:defRPr/>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 </a:t>
            </a:r>
          </a:p>
        </p:txBody>
      </p:sp>
      <p:sp>
        <p:nvSpPr>
          <p:cNvPr id="12" name="Oval 6"/>
          <p:cNvSpPr>
            <a:spLocks noChangeArrowheads="1"/>
          </p:cNvSpPr>
          <p:nvPr/>
        </p:nvSpPr>
        <p:spPr bwMode="auto">
          <a:xfrm>
            <a:off x="8976345" y="3188549"/>
            <a:ext cx="1892108" cy="1992312"/>
          </a:xfrm>
          <a:prstGeom prst="foldedCorner">
            <a:avLst/>
          </a:prstGeom>
          <a:noFill/>
          <a:ln w="28575">
            <a:solidFill>
              <a:srgbClr val="2F6493"/>
            </a:solidFill>
            <a:round/>
            <a:headEnd/>
            <a:tailEnd/>
          </a:ln>
          <a:effectLst/>
          <a:scene3d>
            <a:camera prst="orthographicFront"/>
            <a:lightRig rig="threePt" dir="t"/>
          </a:scene3d>
          <a:sp3d extrusionH="76200">
            <a:bevelT w="165100" prst="coolSlant"/>
          </a:sp3d>
        </p:spPr>
        <p:txBody>
          <a:bodyPr wrap="none" lIns="94598" tIns="47300" rIns="94598" bIns="47300" anchor="ctr"/>
          <a:lstStyle/>
          <a:p>
            <a:pPr algn="ctr" defTabSz="945424">
              <a:spcBef>
                <a:spcPct val="50000"/>
              </a:spcBef>
              <a:defRPr/>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HYALURONIC ACID </a:t>
            </a:r>
          </a:p>
          <a:p>
            <a:pPr algn="ctr" defTabSz="945424">
              <a:spcBef>
                <a:spcPct val="50000"/>
              </a:spcBef>
              <a:defRPr/>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a:t>
            </a:r>
          </a:p>
          <a:p>
            <a:pPr algn="ctr" defTabSz="945424">
              <a:spcBef>
                <a:spcPct val="50000"/>
              </a:spcBef>
              <a:defRPr/>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 ALOE VERA  </a:t>
            </a:r>
          </a:p>
        </p:txBody>
      </p:sp>
      <p:pic>
        <p:nvPicPr>
          <p:cNvPr id="3" name="Graphique 2" descr="Badge 3 contour">
            <a:extLst>
              <a:ext uri="{FF2B5EF4-FFF2-40B4-BE49-F238E27FC236}">
                <a16:creationId xmlns:a16="http://schemas.microsoft.com/office/drawing/2014/main" id="{D9C3CE74-3C85-0D8F-9D5D-5B34A36550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80429" y="2279259"/>
            <a:ext cx="739077" cy="739077"/>
          </a:xfrm>
          <a:prstGeom prst="rect">
            <a:avLst/>
          </a:prstGeom>
        </p:spPr>
      </p:pic>
      <p:pic>
        <p:nvPicPr>
          <p:cNvPr id="4" name="Graphique 3" descr="Badge contour">
            <a:extLst>
              <a:ext uri="{FF2B5EF4-FFF2-40B4-BE49-F238E27FC236}">
                <a16:creationId xmlns:a16="http://schemas.microsoft.com/office/drawing/2014/main" id="{892F5F62-9192-B0F1-F081-D017A4E8CBF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26461" y="2279259"/>
            <a:ext cx="739077" cy="739077"/>
          </a:xfrm>
          <a:prstGeom prst="rect">
            <a:avLst/>
          </a:prstGeom>
        </p:spPr>
      </p:pic>
      <p:pic>
        <p:nvPicPr>
          <p:cNvPr id="5" name="Graphique 4" descr="Badge 1 contour">
            <a:extLst>
              <a:ext uri="{FF2B5EF4-FFF2-40B4-BE49-F238E27FC236}">
                <a16:creationId xmlns:a16="http://schemas.microsoft.com/office/drawing/2014/main" id="{456B990C-55B9-6471-FD1D-26FDA6C1C27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42160" y="2279259"/>
            <a:ext cx="739077" cy="739077"/>
          </a:xfrm>
          <a:prstGeom prst="rect">
            <a:avLst/>
          </a:prstGeom>
        </p:spPr>
      </p:pic>
    </p:spTree>
    <p:extLst>
      <p:ext uri="{BB962C8B-B14F-4D97-AF65-F5344CB8AC3E}">
        <p14:creationId xmlns:p14="http://schemas.microsoft.com/office/powerpoint/2010/main" val="199991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2" grpId="0" animBg="1"/>
      <p:bldP spid="12"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4294967295"/>
          </p:nvPr>
        </p:nvSpPr>
        <p:spPr>
          <a:xfrm>
            <a:off x="939800" y="995419"/>
            <a:ext cx="10312400" cy="4929187"/>
          </a:xfrm>
          <a:noFill/>
        </p:spPr>
        <p:txBody>
          <a:bodyPr/>
          <a:lstStyle/>
          <a:p>
            <a:pPr marL="0" indent="0" algn="ctr">
              <a:spcBef>
                <a:spcPct val="50000"/>
              </a:spcBef>
              <a:buNone/>
            </a:pPr>
            <a:r>
              <a:rPr lang="fr-FR" altLang="fr-FR" sz="2800" b="1" dirty="0">
                <a:solidFill>
                  <a:srgbClr val="3E3E3E"/>
                </a:solidFill>
                <a:latin typeface="KyivType Sans2" panose="00000500000000000000" pitchFamily="50" charset="0"/>
              </a:rPr>
              <a:t>Hygroscopic, I keep water at the surface </a:t>
            </a:r>
          </a:p>
          <a:p>
            <a:pPr marL="0" indent="0" algn="ctr">
              <a:spcBef>
                <a:spcPct val="50000"/>
              </a:spcBef>
              <a:buNone/>
            </a:pPr>
            <a:r>
              <a:rPr lang="fr-FR" altLang="fr-FR" sz="2800" b="1" dirty="0">
                <a:solidFill>
                  <a:srgbClr val="3E3E3E"/>
                </a:solidFill>
                <a:latin typeface="KyivType Sans2" panose="00000500000000000000" pitchFamily="50" charset="0"/>
              </a:rPr>
              <a:t>of the skin, who am I</a:t>
            </a:r>
            <a:r>
              <a:rPr lang="fr-FR" altLang="fr-FR" sz="2800" b="1" cap="small" dirty="0">
                <a:solidFill>
                  <a:srgbClr val="3E3E3E"/>
                </a:solidFill>
                <a:latin typeface="KyivType Sans2" panose="00000500000000000000" pitchFamily="50" charset="0"/>
              </a:rPr>
              <a:t>?</a:t>
            </a:r>
          </a:p>
        </p:txBody>
      </p:sp>
      <p:sp>
        <p:nvSpPr>
          <p:cNvPr id="8" name="Oval 6"/>
          <p:cNvSpPr>
            <a:spLocks noChangeArrowheads="1"/>
          </p:cNvSpPr>
          <p:nvPr/>
        </p:nvSpPr>
        <p:spPr bwMode="auto">
          <a:xfrm>
            <a:off x="1388577" y="3136298"/>
            <a:ext cx="2013148" cy="1992312"/>
          </a:xfrm>
          <a:prstGeom prst="foldedCorner">
            <a:avLst/>
          </a:prstGeom>
          <a:noFill/>
          <a:ln w="28575">
            <a:solidFill>
              <a:srgbClr val="2F6493"/>
            </a:solidFill>
            <a:round/>
            <a:headEnd/>
            <a:tailEnd/>
          </a:ln>
          <a:effectLst/>
          <a:scene3d>
            <a:camera prst="orthographicFront"/>
            <a:lightRig rig="threePt" dir="t"/>
          </a:scene3d>
          <a:sp3d extrusionH="76200">
            <a:bevelT w="165100" prst="coolSlant"/>
          </a:sp3d>
        </p:spPr>
        <p:txBody>
          <a:bodyPr wrap="none" lIns="94598" tIns="47300" rIns="94598" bIns="47300" anchor="ctr"/>
          <a:lstStyle/>
          <a:p>
            <a:pPr algn="ctr" defTabSz="945424">
              <a:spcBef>
                <a:spcPct val="50000"/>
              </a:spcBef>
              <a:defRPr/>
            </a:pPr>
            <a:endPar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endParaRPr>
          </a:p>
          <a:p>
            <a:pPr algn="ctr" defTabSz="945424">
              <a:spcBef>
                <a:spcPct val="50000"/>
              </a:spcBef>
              <a:defRPr/>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VITAMIN E</a:t>
            </a:r>
          </a:p>
        </p:txBody>
      </p:sp>
      <p:sp>
        <p:nvSpPr>
          <p:cNvPr id="10" name="Oval 6"/>
          <p:cNvSpPr>
            <a:spLocks noChangeArrowheads="1"/>
          </p:cNvSpPr>
          <p:nvPr/>
        </p:nvSpPr>
        <p:spPr bwMode="auto">
          <a:xfrm>
            <a:off x="5204382" y="3136298"/>
            <a:ext cx="1969306" cy="1992312"/>
          </a:xfrm>
          <a:prstGeom prst="foldedCorner">
            <a:avLst/>
          </a:prstGeom>
          <a:noFill/>
          <a:ln w="28575">
            <a:solidFill>
              <a:srgbClr val="2F6493"/>
            </a:solidFill>
            <a:round/>
            <a:headEnd/>
            <a:tailEnd/>
          </a:ln>
          <a:effectLst/>
          <a:scene3d>
            <a:camera prst="orthographicFront"/>
            <a:lightRig rig="threePt" dir="t"/>
          </a:scene3d>
          <a:sp3d extrusionH="76200">
            <a:bevelT w="165100" prst="coolSlant"/>
          </a:sp3d>
        </p:spPr>
        <p:txBody>
          <a:bodyPr wrap="none" lIns="94598" tIns="47300" rIns="94598" bIns="47300" anchor="ctr"/>
          <a:lstStyle/>
          <a:p>
            <a:pPr algn="ctr" defTabSz="945424">
              <a:spcBef>
                <a:spcPct val="50000"/>
              </a:spcBef>
              <a:defRPr/>
            </a:pPr>
            <a:endPar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endParaRPr>
          </a:p>
          <a:p>
            <a:pPr algn="ctr" defTabSz="945424">
              <a:spcBef>
                <a:spcPct val="50000"/>
              </a:spcBef>
              <a:defRPr/>
            </a:pPr>
            <a:endPar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endParaRPr>
          </a:p>
          <a:p>
            <a:pPr algn="ctr" defTabSz="945424">
              <a:spcBef>
                <a:spcPct val="50000"/>
              </a:spcBef>
              <a:defRPr/>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ALOE VERA</a:t>
            </a:r>
          </a:p>
          <a:p>
            <a:pPr algn="ctr" defTabSz="945424">
              <a:spcBef>
                <a:spcPct val="50000"/>
              </a:spcBef>
              <a:defRPr/>
            </a:pPr>
            <a:endPar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2" name="Oval 6"/>
          <p:cNvSpPr>
            <a:spLocks noChangeArrowheads="1"/>
          </p:cNvSpPr>
          <p:nvPr/>
        </p:nvSpPr>
        <p:spPr bwMode="auto">
          <a:xfrm>
            <a:off x="8976345" y="3136298"/>
            <a:ext cx="1892108" cy="1992312"/>
          </a:xfrm>
          <a:prstGeom prst="foldedCorner">
            <a:avLst/>
          </a:prstGeom>
          <a:noFill/>
          <a:ln w="28575">
            <a:solidFill>
              <a:srgbClr val="2F6493"/>
            </a:solidFill>
            <a:round/>
            <a:headEnd/>
            <a:tailEnd/>
          </a:ln>
          <a:effectLst/>
          <a:scene3d>
            <a:camera prst="orthographicFront"/>
            <a:lightRig rig="threePt" dir="t"/>
          </a:scene3d>
          <a:sp3d extrusionH="76200">
            <a:bevelT w="165100" prst="coolSlant"/>
          </a:sp3d>
        </p:spPr>
        <p:txBody>
          <a:bodyPr wrap="none" lIns="94598" tIns="47300" rIns="94598" bIns="47300" anchor="ctr"/>
          <a:lstStyle/>
          <a:p>
            <a:pPr algn="ctr" defTabSz="945424">
              <a:spcBef>
                <a:spcPct val="50000"/>
              </a:spcBef>
              <a:defRPr/>
            </a:pPr>
            <a:endPar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endParaRPr>
          </a:p>
          <a:p>
            <a:pPr algn="ctr" defTabSz="945424">
              <a:spcBef>
                <a:spcPct val="50000"/>
              </a:spcBef>
              <a:defRPr/>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IMPERATA CYLINDRICA</a:t>
            </a:r>
          </a:p>
        </p:txBody>
      </p:sp>
      <p:pic>
        <p:nvPicPr>
          <p:cNvPr id="3" name="Graphique 2" descr="Badge 3 contour">
            <a:extLst>
              <a:ext uri="{FF2B5EF4-FFF2-40B4-BE49-F238E27FC236}">
                <a16:creationId xmlns:a16="http://schemas.microsoft.com/office/drawing/2014/main" id="{B941D308-D5BF-8F0E-8271-B1FECE4383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80429" y="2279259"/>
            <a:ext cx="739077" cy="739077"/>
          </a:xfrm>
          <a:prstGeom prst="rect">
            <a:avLst/>
          </a:prstGeom>
        </p:spPr>
      </p:pic>
      <p:pic>
        <p:nvPicPr>
          <p:cNvPr id="4" name="Graphique 3" descr="Badge contour">
            <a:extLst>
              <a:ext uri="{FF2B5EF4-FFF2-40B4-BE49-F238E27FC236}">
                <a16:creationId xmlns:a16="http://schemas.microsoft.com/office/drawing/2014/main" id="{472B10BA-320D-0A92-CF9E-EABB641B2F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26461" y="2279259"/>
            <a:ext cx="739077" cy="739077"/>
          </a:xfrm>
          <a:prstGeom prst="rect">
            <a:avLst/>
          </a:prstGeom>
        </p:spPr>
      </p:pic>
      <p:pic>
        <p:nvPicPr>
          <p:cNvPr id="5" name="Graphique 4" descr="Badge 1 contour">
            <a:extLst>
              <a:ext uri="{FF2B5EF4-FFF2-40B4-BE49-F238E27FC236}">
                <a16:creationId xmlns:a16="http://schemas.microsoft.com/office/drawing/2014/main" id="{8BB65C28-EC95-8EC3-9EEC-DB50BE1AFB4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42160" y="2279259"/>
            <a:ext cx="739077" cy="739077"/>
          </a:xfrm>
          <a:prstGeom prst="rect">
            <a:avLst/>
          </a:prstGeom>
        </p:spPr>
      </p:pic>
    </p:spTree>
    <p:extLst>
      <p:ext uri="{BB962C8B-B14F-4D97-AF65-F5344CB8AC3E}">
        <p14:creationId xmlns:p14="http://schemas.microsoft.com/office/powerpoint/2010/main" val="2999616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0" grpId="1"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17A3E-DD5C-4FF4-4DFB-FE9B3ADD89BE}"/>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BF4F58B1-73F5-ADA3-4A39-3AADCB7E1D5B}"/>
              </a:ext>
            </a:extLst>
          </p:cNvPr>
          <p:cNvSpPr txBox="1"/>
          <p:nvPr/>
        </p:nvSpPr>
        <p:spPr>
          <a:xfrm>
            <a:off x="2155446" y="2795875"/>
            <a:ext cx="1858201" cy="4892750"/>
          </a:xfrm>
          <a:prstGeom prst="rect">
            <a:avLst/>
          </a:prstGeom>
          <a:noFill/>
        </p:spPr>
        <p:txBody>
          <a:bodyPr wrap="none" rtlCol="0">
            <a:spAutoFit/>
          </a:bodyPr>
          <a:lstStyle/>
          <a:p>
            <a:r>
              <a:rPr lang="en-US" sz="31194" dirty="0">
                <a:solidFill>
                  <a:schemeClr val="bg1">
                    <a:lumMod val="85000"/>
                  </a:schemeClr>
                </a:solidFill>
              </a:rPr>
              <a:t>"</a:t>
            </a:r>
          </a:p>
        </p:txBody>
      </p:sp>
      <p:sp>
        <p:nvSpPr>
          <p:cNvPr id="4" name="TextBox 3">
            <a:extLst>
              <a:ext uri="{FF2B5EF4-FFF2-40B4-BE49-F238E27FC236}">
                <a16:creationId xmlns:a16="http://schemas.microsoft.com/office/drawing/2014/main" id="{1012789C-03EC-34CB-D4B5-A9DF4DD7CAA0}"/>
              </a:ext>
            </a:extLst>
          </p:cNvPr>
          <p:cNvSpPr txBox="1"/>
          <p:nvPr/>
        </p:nvSpPr>
        <p:spPr>
          <a:xfrm>
            <a:off x="3761992" y="220995"/>
            <a:ext cx="4668015" cy="769441"/>
          </a:xfrm>
          <a:prstGeom prst="rect">
            <a:avLst/>
          </a:prstGeom>
          <a:noFill/>
        </p:spPr>
        <p:txBody>
          <a:bodyPr wrap="square" rtlCol="0">
            <a:spAutoFit/>
          </a:bodyPr>
          <a:lstStyle/>
          <a:p>
            <a:pPr algn="ctr"/>
            <a:r>
              <a:rPr lang="en-US" sz="4400" dirty="0">
                <a:latin typeface="Midnight Signature" panose="02000500000000090000" pitchFamily="2" charset="0"/>
              </a:rPr>
              <a:t>The last word</a:t>
            </a:r>
          </a:p>
        </p:txBody>
      </p:sp>
      <p:sp>
        <p:nvSpPr>
          <p:cNvPr id="7" name="TextBox 6">
            <a:extLst>
              <a:ext uri="{FF2B5EF4-FFF2-40B4-BE49-F238E27FC236}">
                <a16:creationId xmlns:a16="http://schemas.microsoft.com/office/drawing/2014/main" id="{BA726AA7-AA5A-00B3-5142-2712CEC84A35}"/>
              </a:ext>
            </a:extLst>
          </p:cNvPr>
          <p:cNvSpPr txBox="1"/>
          <p:nvPr/>
        </p:nvSpPr>
        <p:spPr>
          <a:xfrm>
            <a:off x="3186587" y="4635694"/>
            <a:ext cx="5829378" cy="1851276"/>
          </a:xfrm>
          <a:prstGeom prst="rect">
            <a:avLst/>
          </a:prstGeom>
          <a:solidFill>
            <a:srgbClr val="FFFFFF">
              <a:alpha val="47843"/>
            </a:srgbClr>
          </a:solidFill>
        </p:spPr>
        <p:txBody>
          <a:bodyPr wrap="square" rtlCol="0">
            <a:spAutoFit/>
          </a:bodyPr>
          <a:lstStyle/>
          <a:p>
            <a:pPr algn="just"/>
            <a:r>
              <a:rPr lang="en-US" sz="1270" dirty="0">
                <a:latin typeface="Roboto Light" panose="02000000000000000000" pitchFamily="2" charset="0"/>
                <a:ea typeface="Roboto Light" panose="02000000000000000000" pitchFamily="2" charset="0"/>
              </a:rPr>
              <a:t>With </a:t>
            </a:r>
            <a:r>
              <a:rPr lang="en-US" sz="1270" b="1" dirty="0">
                <a:latin typeface="Roboto Light" panose="02000000000000000000" pitchFamily="2" charset="0"/>
                <a:ea typeface="Roboto Light" panose="02000000000000000000" pitchFamily="2" charset="0"/>
              </a:rPr>
              <a:t>25 </a:t>
            </a:r>
            <a:r>
              <a:rPr lang="en-US" sz="1270" b="1" dirty="0" err="1">
                <a:latin typeface="Roboto Light" panose="02000000000000000000" pitchFamily="2" charset="0"/>
                <a:ea typeface="Roboto Light" panose="02000000000000000000" pitchFamily="2" charset="0"/>
              </a:rPr>
              <a:t>years</a:t>
            </a:r>
            <a:r>
              <a:rPr lang="en-US" sz="1270" b="1" dirty="0">
                <a:latin typeface="Roboto Light" panose="02000000000000000000" pitchFamily="2" charset="0"/>
                <a:ea typeface="Roboto Light" panose="02000000000000000000" pitchFamily="2" charset="0"/>
              </a:rPr>
              <a:t>' </a:t>
            </a:r>
            <a:r>
              <a:rPr lang="en-US" sz="1270" b="1" dirty="0" err="1">
                <a:latin typeface="Roboto Light" panose="02000000000000000000" pitchFamily="2" charset="0"/>
                <a:ea typeface="Roboto Light" panose="02000000000000000000" pitchFamily="2" charset="0"/>
              </a:rPr>
              <a:t>experience </a:t>
            </a:r>
            <a:r>
              <a:rPr lang="en-US" sz="1270" dirty="0" err="1">
                <a:latin typeface="Roboto Light" panose="02000000000000000000" pitchFamily="2" charset="0"/>
                <a:ea typeface="Roboto Light" panose="02000000000000000000" pitchFamily="2" charset="0"/>
              </a:rPr>
              <a:t>in cosmetics</a:t>
            </a:r>
            <a:r>
              <a:rPr lang="en-US" sz="1270" dirty="0">
                <a:latin typeface="Roboto Light" panose="02000000000000000000" pitchFamily="2" charset="0"/>
                <a:ea typeface="Roboto Light" panose="02000000000000000000" pitchFamily="2" charset="0"/>
              </a:rPr>
              <a:t>, </a:t>
            </a:r>
            <a:r>
              <a:rPr lang="en-US" sz="1270" dirty="0" err="1">
                <a:latin typeface="Roboto Light" panose="02000000000000000000" pitchFamily="2" charset="0"/>
                <a:ea typeface="Roboto Light" panose="02000000000000000000" pitchFamily="2" charset="0"/>
              </a:rPr>
              <a:t>I've had the opportunity </a:t>
            </a:r>
            <a:r>
              <a:rPr lang="en-US" sz="1270" dirty="0">
                <a:latin typeface="Roboto Light" panose="02000000000000000000" pitchFamily="2" charset="0"/>
                <a:ea typeface="Roboto Light" panose="02000000000000000000" pitchFamily="2" charset="0"/>
              </a:rPr>
              <a:t>to </a:t>
            </a:r>
            <a:r>
              <a:rPr lang="en-US" sz="1270" dirty="0" err="1">
                <a:latin typeface="Roboto Light" panose="02000000000000000000" pitchFamily="2" charset="0"/>
                <a:ea typeface="Roboto Light" panose="02000000000000000000" pitchFamily="2" charset="0"/>
              </a:rPr>
              <a:t>work </a:t>
            </a:r>
            <a:r>
              <a:rPr lang="en-US" sz="1270" dirty="0">
                <a:latin typeface="Roboto Light" panose="02000000000000000000" pitchFamily="2" charset="0"/>
                <a:ea typeface="Roboto Light" panose="02000000000000000000" pitchFamily="2" charset="0"/>
              </a:rPr>
              <a:t>for </a:t>
            </a:r>
            <a:r>
              <a:rPr lang="en-US" sz="1270" dirty="0" err="1">
                <a:latin typeface="Roboto Light" panose="02000000000000000000" pitchFamily="2" charset="0"/>
                <a:ea typeface="Roboto Light" panose="02000000000000000000" pitchFamily="2" charset="0"/>
              </a:rPr>
              <a:t>a variety of </a:t>
            </a:r>
            <a:r>
              <a:rPr lang="en-US" sz="1270" dirty="0">
                <a:latin typeface="Roboto Light" panose="02000000000000000000" pitchFamily="2" charset="0"/>
                <a:ea typeface="Roboto Light" panose="02000000000000000000" pitchFamily="2" charset="0"/>
              </a:rPr>
              <a:t>brands with very </a:t>
            </a:r>
            <a:r>
              <a:rPr lang="en-US" sz="1270" dirty="0" err="1">
                <a:latin typeface="Roboto Light" panose="02000000000000000000" pitchFamily="2" charset="0"/>
                <a:ea typeface="Roboto Light" panose="02000000000000000000" pitchFamily="2" charset="0"/>
              </a:rPr>
              <a:t>different </a:t>
            </a:r>
            <a:r>
              <a:rPr lang="en-US" sz="1270" dirty="0">
                <a:latin typeface="Roboto Light" panose="02000000000000000000" pitchFamily="2" charset="0"/>
                <a:ea typeface="Roboto Light" panose="02000000000000000000" pitchFamily="2" charset="0"/>
              </a:rPr>
              <a:t>concepts, in </a:t>
            </a:r>
            <a:r>
              <a:rPr lang="en-US" sz="1270" dirty="0" err="1">
                <a:latin typeface="Roboto Light" panose="02000000000000000000" pitchFamily="2" charset="0"/>
                <a:ea typeface="Roboto Light" panose="02000000000000000000" pitchFamily="2" charset="0"/>
              </a:rPr>
              <a:t>different </a:t>
            </a:r>
            <a:r>
              <a:rPr lang="en-US" sz="1270" dirty="0">
                <a:latin typeface="Roboto Light" panose="02000000000000000000" pitchFamily="2" charset="0"/>
                <a:ea typeface="Roboto Light" panose="02000000000000000000" pitchFamily="2" charset="0"/>
              </a:rPr>
              <a:t>distribution channels (</a:t>
            </a:r>
            <a:r>
              <a:rPr lang="en-US" sz="1270" dirty="0" err="1">
                <a:latin typeface="Roboto Light" panose="02000000000000000000" pitchFamily="2" charset="0"/>
                <a:ea typeface="Roboto Light" panose="02000000000000000000" pitchFamily="2" charset="0"/>
              </a:rPr>
              <a:t>beauty salons</a:t>
            </a:r>
            <a:r>
              <a:rPr lang="en-US" sz="1270" dirty="0">
                <a:latin typeface="Roboto Light" panose="02000000000000000000" pitchFamily="2" charset="0"/>
                <a:ea typeface="Roboto Light" panose="02000000000000000000" pitchFamily="2" charset="0"/>
              </a:rPr>
              <a:t>, </a:t>
            </a:r>
            <a:r>
              <a:rPr lang="en-US" sz="1270" dirty="0" err="1">
                <a:latin typeface="Roboto Light" panose="02000000000000000000" pitchFamily="2" charset="0"/>
                <a:ea typeface="Roboto Light" panose="02000000000000000000" pitchFamily="2" charset="0"/>
              </a:rPr>
              <a:t>hotel </a:t>
            </a:r>
            <a:r>
              <a:rPr lang="en-US" sz="1270" dirty="0">
                <a:latin typeface="Roboto Light" panose="02000000000000000000" pitchFamily="2" charset="0"/>
                <a:ea typeface="Roboto Light" panose="02000000000000000000" pitchFamily="2" charset="0"/>
              </a:rPr>
              <a:t>spas, </a:t>
            </a:r>
            <a:r>
              <a:rPr lang="en-US" sz="1270" dirty="0" err="1">
                <a:latin typeface="Roboto Light" panose="02000000000000000000" pitchFamily="2" charset="0"/>
                <a:ea typeface="Roboto Light" panose="02000000000000000000" pitchFamily="2" charset="0"/>
              </a:rPr>
              <a:t>perfumeries</a:t>
            </a:r>
            <a:r>
              <a:rPr lang="en-US" sz="1270" dirty="0">
                <a:latin typeface="Roboto Light" panose="02000000000000000000" pitchFamily="2" charset="0"/>
                <a:ea typeface="Roboto Light" panose="02000000000000000000" pitchFamily="2" charset="0"/>
              </a:rPr>
              <a:t>, pharmacies) </a:t>
            </a:r>
            <a:r>
              <a:rPr lang="en-US" sz="1270" b="1" dirty="0" err="1">
                <a:latin typeface="Roboto Light" panose="02000000000000000000" pitchFamily="2" charset="0"/>
                <a:ea typeface="Roboto Light" panose="02000000000000000000" pitchFamily="2" charset="0"/>
              </a:rPr>
              <a:t>in </a:t>
            </a:r>
            <a:r>
              <a:rPr lang="en-US" sz="1270" b="1" dirty="0">
                <a:latin typeface="Roboto Light" panose="02000000000000000000" pitchFamily="2" charset="0"/>
                <a:ea typeface="Roboto Light" panose="02000000000000000000" pitchFamily="2" charset="0"/>
              </a:rPr>
              <a:t>France and </a:t>
            </a:r>
            <a:r>
              <a:rPr lang="en-US" sz="1270" b="1" dirty="0" err="1">
                <a:latin typeface="Roboto Light" panose="02000000000000000000" pitchFamily="2" charset="0"/>
                <a:ea typeface="Roboto Light" panose="02000000000000000000" pitchFamily="2" charset="0"/>
              </a:rPr>
              <a:t>abroad</a:t>
            </a:r>
            <a:r>
              <a:rPr lang="en-US" sz="1270" dirty="0">
                <a:latin typeface="Roboto Light" panose="02000000000000000000" pitchFamily="2" charset="0"/>
                <a:ea typeface="Roboto Light" panose="02000000000000000000" pitchFamily="2" charset="0"/>
              </a:rPr>
              <a:t>.</a:t>
            </a:r>
          </a:p>
          <a:p>
            <a:pPr algn="just"/>
            <a:endParaRPr lang="en-US" sz="1270" dirty="0">
              <a:latin typeface="Roboto Light" panose="02000000000000000000" pitchFamily="2" charset="0"/>
              <a:ea typeface="Roboto Light" panose="02000000000000000000" pitchFamily="2" charset="0"/>
            </a:endParaRPr>
          </a:p>
          <a:p>
            <a:pPr algn="just"/>
            <a:r>
              <a:rPr lang="en-US" sz="1270" b="1" dirty="0">
                <a:latin typeface="Roboto Light" panose="02000000000000000000" pitchFamily="2" charset="0"/>
                <a:ea typeface="Roboto Light" panose="02000000000000000000" pitchFamily="2" charset="0"/>
              </a:rPr>
              <a:t>As the new </a:t>
            </a:r>
            <a:r>
              <a:rPr lang="en-US" sz="1270" b="1" dirty="0" err="1">
                <a:latin typeface="Roboto Light" panose="02000000000000000000" pitchFamily="2" charset="0"/>
                <a:ea typeface="Roboto Light" panose="02000000000000000000" pitchFamily="2" charset="0"/>
              </a:rPr>
              <a:t>Head of </a:t>
            </a:r>
            <a:r>
              <a:rPr lang="en-US" sz="1270" b="1" dirty="0">
                <a:latin typeface="Roboto Light" panose="02000000000000000000" pitchFamily="2" charset="0"/>
                <a:ea typeface="Roboto Light" panose="02000000000000000000" pitchFamily="2" charset="0"/>
              </a:rPr>
              <a:t>Training for Yon-Ka France and International</a:t>
            </a:r>
            <a:r>
              <a:rPr lang="en-US" sz="1270" dirty="0">
                <a:latin typeface="Roboto Light" panose="02000000000000000000" pitchFamily="2" charset="0"/>
                <a:ea typeface="Roboto Light" panose="02000000000000000000" pitchFamily="2" charset="0"/>
              </a:rPr>
              <a:t>, </a:t>
            </a:r>
            <a:r>
              <a:rPr lang="en-US" sz="1270" dirty="0" err="1">
                <a:latin typeface="Roboto Light" panose="02000000000000000000" pitchFamily="2" charset="0"/>
                <a:ea typeface="Roboto Light" panose="02000000000000000000" pitchFamily="2" charset="0"/>
              </a:rPr>
              <a:t>I'm determined </a:t>
            </a:r>
            <a:r>
              <a:rPr lang="en-US" sz="1270" dirty="0">
                <a:latin typeface="Roboto Light" panose="02000000000000000000" pitchFamily="2" charset="0"/>
                <a:ea typeface="Roboto Light" panose="02000000000000000000" pitchFamily="2" charset="0"/>
              </a:rPr>
              <a:t>to take the training department into </a:t>
            </a:r>
            <a:r>
              <a:rPr lang="en-US" sz="1270" dirty="0" err="1">
                <a:latin typeface="Roboto Light" panose="02000000000000000000" pitchFamily="2" charset="0"/>
                <a:ea typeface="Roboto Light" panose="02000000000000000000" pitchFamily="2" charset="0"/>
              </a:rPr>
              <a:t>a </a:t>
            </a:r>
            <a:r>
              <a:rPr lang="en-US" sz="1270" dirty="0">
                <a:latin typeface="Roboto Light" panose="02000000000000000000" pitchFamily="2" charset="0"/>
                <a:ea typeface="Roboto Light" panose="02000000000000000000" pitchFamily="2" charset="0"/>
              </a:rPr>
              <a:t>new dimension. My team and </a:t>
            </a:r>
            <a:r>
              <a:rPr lang="en-US" sz="1270" dirty="0" err="1">
                <a:latin typeface="Roboto Light" panose="02000000000000000000" pitchFamily="2" charset="0"/>
                <a:ea typeface="Roboto Light" panose="02000000000000000000" pitchFamily="2" charset="0"/>
              </a:rPr>
              <a:t>I are going to </a:t>
            </a:r>
            <a:r>
              <a:rPr lang="en-US" sz="1270" dirty="0">
                <a:latin typeface="Roboto Light" panose="02000000000000000000" pitchFamily="2" charset="0"/>
                <a:ea typeface="Roboto Light" panose="02000000000000000000" pitchFamily="2" charset="0"/>
              </a:rPr>
              <a:t>provide </a:t>
            </a:r>
            <a:r>
              <a:rPr lang="en-US" sz="1270" dirty="0" err="1">
                <a:latin typeface="Roboto Light" panose="02000000000000000000" pitchFamily="2" charset="0"/>
                <a:ea typeface="Roboto Light" panose="02000000000000000000" pitchFamily="2" charset="0"/>
              </a:rPr>
              <a:t>you with </a:t>
            </a:r>
            <a:r>
              <a:rPr lang="en-US" sz="1270" b="1" dirty="0">
                <a:latin typeface="Roboto Light" panose="02000000000000000000" pitchFamily="2" charset="0"/>
                <a:ea typeface="Roboto Light" panose="02000000000000000000" pitchFamily="2" charset="0"/>
              </a:rPr>
              <a:t>new, more </a:t>
            </a:r>
            <a:r>
              <a:rPr lang="en-US" sz="1270" b="1" dirty="0" err="1">
                <a:latin typeface="Roboto Light" panose="02000000000000000000" pitchFamily="2" charset="0"/>
                <a:ea typeface="Roboto Light" panose="02000000000000000000" pitchFamily="2" charset="0"/>
              </a:rPr>
              <a:t>relevant</a:t>
            </a:r>
            <a:r>
              <a:rPr lang="en-US" sz="1270" b="1" dirty="0">
                <a:latin typeface="Roboto Light" panose="02000000000000000000" pitchFamily="2" charset="0"/>
                <a:ea typeface="Roboto Light" panose="02000000000000000000" pitchFamily="2" charset="0"/>
              </a:rPr>
              <a:t>, more expert and more technical </a:t>
            </a:r>
            <a:r>
              <a:rPr lang="en-US" sz="1270" b="1" dirty="0" err="1">
                <a:latin typeface="Roboto Light" panose="02000000000000000000" pitchFamily="2" charset="0"/>
                <a:ea typeface="Roboto Light" panose="02000000000000000000" pitchFamily="2" charset="0"/>
              </a:rPr>
              <a:t>tools </a:t>
            </a:r>
            <a:r>
              <a:rPr lang="en-US" sz="1270" dirty="0" err="1">
                <a:latin typeface="Roboto Light" panose="02000000000000000000" pitchFamily="2" charset="0"/>
                <a:ea typeface="Roboto Light" panose="02000000000000000000" pitchFamily="2" charset="0"/>
              </a:rPr>
              <a:t>to improve </a:t>
            </a:r>
            <a:r>
              <a:rPr lang="en-US" sz="1270" dirty="0">
                <a:latin typeface="Roboto Light" panose="02000000000000000000" pitchFamily="2" charset="0"/>
                <a:ea typeface="Roboto Light" panose="02000000000000000000" pitchFamily="2" charset="0"/>
              </a:rPr>
              <a:t>your </a:t>
            </a:r>
            <a:r>
              <a:rPr lang="en-US" sz="1270" dirty="0" err="1">
                <a:latin typeface="Roboto Light" panose="02000000000000000000" pitchFamily="2" charset="0"/>
                <a:ea typeface="Roboto Light" panose="02000000000000000000" pitchFamily="2" charset="0"/>
              </a:rPr>
              <a:t>product knowledge</a:t>
            </a:r>
            <a:r>
              <a:rPr lang="en-US" sz="1270" dirty="0">
                <a:latin typeface="Roboto Light" panose="02000000000000000000" pitchFamily="2" charset="0"/>
                <a:ea typeface="Roboto Light" panose="02000000000000000000" pitchFamily="2" charset="0"/>
              </a:rPr>
              <a:t>. </a:t>
            </a:r>
          </a:p>
        </p:txBody>
      </p:sp>
      <p:pic>
        <p:nvPicPr>
          <p:cNvPr id="8" name="Picture 7" descr="A person in a white suit&#10;&#10;AI-generated content may be incorrect.">
            <a:extLst>
              <a:ext uri="{FF2B5EF4-FFF2-40B4-BE49-F238E27FC236}">
                <a16:creationId xmlns:a16="http://schemas.microsoft.com/office/drawing/2014/main" id="{DEAF5AB8-FE8A-200F-442F-20C4B5BC28D3}"/>
              </a:ext>
            </a:extLst>
          </p:cNvPr>
          <p:cNvPicPr>
            <a:picLocks/>
          </p:cNvPicPr>
          <p:nvPr/>
        </p:nvPicPr>
        <p:blipFill>
          <a:blip r:embed="rId3"/>
          <a:srcRect l="3514" t="1" b="30800"/>
          <a:stretch/>
        </p:blipFill>
        <p:spPr>
          <a:xfrm>
            <a:off x="4650213" y="1150186"/>
            <a:ext cx="2902126" cy="2902126"/>
          </a:xfrm>
          <a:prstGeom prst="ellipse">
            <a:avLst/>
          </a:prstGeom>
        </p:spPr>
      </p:pic>
      <p:sp>
        <p:nvSpPr>
          <p:cNvPr id="3" name="ZoneTexte 2">
            <a:extLst>
              <a:ext uri="{FF2B5EF4-FFF2-40B4-BE49-F238E27FC236}">
                <a16:creationId xmlns:a16="http://schemas.microsoft.com/office/drawing/2014/main" id="{B5450866-F465-2A5F-12C9-44A97967AD21}"/>
              </a:ext>
            </a:extLst>
          </p:cNvPr>
          <p:cNvSpPr txBox="1"/>
          <p:nvPr/>
        </p:nvSpPr>
        <p:spPr>
          <a:xfrm>
            <a:off x="6984460" y="3439780"/>
            <a:ext cx="2031505" cy="892552"/>
          </a:xfrm>
          <a:prstGeom prst="rect">
            <a:avLst/>
          </a:prstGeom>
          <a:noFill/>
        </p:spPr>
        <p:txBody>
          <a:bodyPr wrap="square" rtlCol="0">
            <a:spAutoFit/>
          </a:bodyPr>
          <a:lstStyle/>
          <a:p>
            <a:r>
              <a:rPr lang="fr-FR" b="0" i="0" dirty="0">
                <a:solidFill>
                  <a:srgbClr val="222222"/>
                </a:solidFill>
                <a:effectLst/>
                <a:highlight>
                  <a:srgbClr val="FFFFFF"/>
                </a:highlight>
                <a:latin typeface="Roboto Light" panose="02000000000000000000" pitchFamily="2" charset="0"/>
                <a:ea typeface="Roboto Light" panose="02000000000000000000" pitchFamily="2" charset="0"/>
                <a:cs typeface="Roboto Light" panose="02000000000000000000" pitchFamily="2" charset="0"/>
              </a:rPr>
              <a:t>Naïma Watigny</a:t>
            </a:r>
          </a:p>
          <a:p>
            <a:endParaRPr lang="fr-FR" sz="500" dirty="0">
              <a:solidFill>
                <a:srgbClr val="222222"/>
              </a:solidFill>
              <a:highlight>
                <a:srgbClr val="FFFFFF"/>
              </a:highlight>
              <a:latin typeface="Roboto Light" panose="02000000000000000000" pitchFamily="2" charset="0"/>
              <a:ea typeface="Roboto Light" panose="02000000000000000000" pitchFamily="2" charset="0"/>
              <a:cs typeface="Roboto Light" panose="02000000000000000000" pitchFamily="2" charset="0"/>
            </a:endParaRPr>
          </a:p>
          <a:p>
            <a:r>
              <a:rPr lang="fr-FR" sz="1200" b="0" i="0" dirty="0">
                <a:solidFill>
                  <a:srgbClr val="222222"/>
                </a:solidFill>
                <a:effectLst/>
                <a:highlight>
                  <a:srgbClr val="FFFFFF"/>
                </a:highlight>
                <a:latin typeface="Roboto Light" panose="02000000000000000000" pitchFamily="2" charset="0"/>
                <a:ea typeface="Roboto Light" panose="02000000000000000000" pitchFamily="2" charset="0"/>
                <a:cs typeface="Roboto Light" panose="02000000000000000000" pitchFamily="2" charset="0"/>
                <a:hlinkClick r:id="rId4"/>
              </a:rPr>
              <a:t>naima.watigny@yonka.com</a:t>
            </a:r>
            <a:endParaRPr lang="fr-FR" sz="1200" b="0" i="0" dirty="0">
              <a:solidFill>
                <a:srgbClr val="222222"/>
              </a:solidFill>
              <a:effectLst/>
              <a:highlight>
                <a:srgbClr val="FFFFFF"/>
              </a:highlight>
              <a:latin typeface="Roboto Light" panose="02000000000000000000" pitchFamily="2" charset="0"/>
              <a:ea typeface="Roboto Light" panose="02000000000000000000" pitchFamily="2" charset="0"/>
              <a:cs typeface="Roboto Light" panose="02000000000000000000" pitchFamily="2" charset="0"/>
            </a:endParaRPr>
          </a:p>
          <a:p>
            <a:endParaRPr lang="fr-FR" sz="500" b="0" i="0" dirty="0">
              <a:solidFill>
                <a:srgbClr val="222222"/>
              </a:solidFill>
              <a:effectLst/>
              <a:highlight>
                <a:srgbClr val="FFFFFF"/>
              </a:highlight>
              <a:latin typeface="Roboto Light" panose="02000000000000000000" pitchFamily="2" charset="0"/>
              <a:ea typeface="Roboto Light" panose="02000000000000000000" pitchFamily="2" charset="0"/>
              <a:cs typeface="Roboto Light" panose="02000000000000000000" pitchFamily="2" charset="0"/>
            </a:endParaRPr>
          </a:p>
          <a:p>
            <a:r>
              <a:rPr lang="fr-FR" sz="1200" dirty="0">
                <a:solidFill>
                  <a:srgbClr val="222222"/>
                </a:solidFill>
                <a:highlight>
                  <a:srgbClr val="FFFFFF"/>
                </a:highlight>
                <a:latin typeface="Roboto Light" panose="02000000000000000000" pitchFamily="2" charset="0"/>
                <a:ea typeface="Roboto Light" panose="02000000000000000000" pitchFamily="2" charset="0"/>
                <a:cs typeface="Roboto Light" panose="02000000000000000000" pitchFamily="2" charset="0"/>
              </a:rPr>
              <a:t>+33 6 08 10 83 22</a:t>
            </a:r>
            <a:endParaRPr lang="fr-FR" dirty="0">
              <a:latin typeface="Roboto Light" panose="02000000000000000000" pitchFamily="2" charset="0"/>
              <a:ea typeface="Roboto Light" panose="02000000000000000000" pitchFamily="2" charset="0"/>
              <a:cs typeface="Roboto Light" panose="02000000000000000000" pitchFamily="2" charset="0"/>
            </a:endParaRPr>
          </a:p>
        </p:txBody>
      </p:sp>
      <p:pic>
        <p:nvPicPr>
          <p:cNvPr id="11" name="Graphique 10" descr="Adresse de courrier contour">
            <a:extLst>
              <a:ext uri="{FF2B5EF4-FFF2-40B4-BE49-F238E27FC236}">
                <a16:creationId xmlns:a16="http://schemas.microsoft.com/office/drawing/2014/main" id="{06CCA5EB-F5BA-1208-3389-B83A1611FD3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96274" y="3668240"/>
            <a:ext cx="325098" cy="325098"/>
          </a:xfrm>
          <a:prstGeom prst="rect">
            <a:avLst/>
          </a:prstGeom>
        </p:spPr>
      </p:pic>
      <p:pic>
        <p:nvPicPr>
          <p:cNvPr id="13" name="Graphique 12" descr="Smartphone contour">
            <a:extLst>
              <a:ext uri="{FF2B5EF4-FFF2-40B4-BE49-F238E27FC236}">
                <a16:creationId xmlns:a16="http://schemas.microsoft.com/office/drawing/2014/main" id="{34645980-0549-8CAD-3DAB-E9677C757EC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96274" y="4037572"/>
            <a:ext cx="325098" cy="325098"/>
          </a:xfrm>
          <a:prstGeom prst="rect">
            <a:avLst/>
          </a:prstGeom>
        </p:spPr>
      </p:pic>
    </p:spTree>
    <p:extLst>
      <p:ext uri="{BB962C8B-B14F-4D97-AF65-F5344CB8AC3E}">
        <p14:creationId xmlns:p14="http://schemas.microsoft.com/office/powerpoint/2010/main" val="915241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rganigramme : Connecteur 12">
            <a:extLst>
              <a:ext uri="{FF2B5EF4-FFF2-40B4-BE49-F238E27FC236}">
                <a16:creationId xmlns:a16="http://schemas.microsoft.com/office/drawing/2014/main" id="{6AA715D0-4A3B-5D26-6ECB-EA7009510D83}"/>
              </a:ext>
            </a:extLst>
          </p:cNvPr>
          <p:cNvSpPr/>
          <p:nvPr/>
        </p:nvSpPr>
        <p:spPr>
          <a:xfrm>
            <a:off x="-4941773" y="-795600"/>
            <a:ext cx="8449200" cy="8449200"/>
          </a:xfrm>
          <a:prstGeom prst="flowChartConnector">
            <a:avLst/>
          </a:prstGeom>
          <a:ln>
            <a:noFill/>
          </a:ln>
          <a:effectLst>
            <a:outerShdw blurRad="50800" dist="38100" algn="l" rotWithShape="0">
              <a:prstClr val="black">
                <a:alpha val="40000"/>
              </a:prstClr>
            </a:outerShdw>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Organigramme : Connecteur 13">
            <a:extLst>
              <a:ext uri="{FF2B5EF4-FFF2-40B4-BE49-F238E27FC236}">
                <a16:creationId xmlns:a16="http://schemas.microsoft.com/office/drawing/2014/main" id="{6A84A151-3B94-B3C3-4AC2-2BFBF51CFF25}"/>
              </a:ext>
            </a:extLst>
          </p:cNvPr>
          <p:cNvSpPr/>
          <p:nvPr/>
        </p:nvSpPr>
        <p:spPr>
          <a:xfrm>
            <a:off x="-4941773" y="-795600"/>
            <a:ext cx="8449200" cy="8449200"/>
          </a:xfrm>
          <a:prstGeom prst="flowChartConnector">
            <a:avLst/>
          </a:prstGeom>
          <a:solidFill>
            <a:schemeClr val="accent1">
              <a:lumMod val="75000"/>
            </a:schemeClr>
          </a:solidFill>
          <a:ln>
            <a:noFill/>
          </a:ln>
          <a:effectLst>
            <a:outerShdw blurRad="50800" dist="38100" algn="l" rotWithShape="0">
              <a:prstClr val="black">
                <a:alpha val="40000"/>
              </a:prstClr>
            </a:outerShdw>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Organigramme : Connecteur 14">
            <a:extLst>
              <a:ext uri="{FF2B5EF4-FFF2-40B4-BE49-F238E27FC236}">
                <a16:creationId xmlns:a16="http://schemas.microsoft.com/office/drawing/2014/main" id="{31A1B809-179C-B3AB-F849-D16679C39F0F}"/>
              </a:ext>
            </a:extLst>
          </p:cNvPr>
          <p:cNvSpPr/>
          <p:nvPr/>
        </p:nvSpPr>
        <p:spPr>
          <a:xfrm>
            <a:off x="-4941773" y="-795600"/>
            <a:ext cx="8449200" cy="8449200"/>
          </a:xfrm>
          <a:prstGeom prst="flowChartConnector">
            <a:avLst/>
          </a:prstGeom>
          <a:solidFill>
            <a:schemeClr val="accent1">
              <a:lumMod val="60000"/>
              <a:lumOff val="40000"/>
            </a:schemeClr>
          </a:solidFill>
          <a:ln>
            <a:noFill/>
          </a:ln>
          <a:effectLst>
            <a:outerShdw blurRad="50800" dist="38100" algn="l" rotWithShape="0">
              <a:prstClr val="black">
                <a:alpha val="40000"/>
              </a:prstClr>
            </a:outerShdw>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Organigramme : Connecteur 15">
            <a:extLst>
              <a:ext uri="{FF2B5EF4-FFF2-40B4-BE49-F238E27FC236}">
                <a16:creationId xmlns:a16="http://schemas.microsoft.com/office/drawing/2014/main" id="{D9D2C34A-2C82-CFF0-B79F-DC17219ACE9D}"/>
              </a:ext>
            </a:extLst>
          </p:cNvPr>
          <p:cNvSpPr/>
          <p:nvPr/>
        </p:nvSpPr>
        <p:spPr>
          <a:xfrm>
            <a:off x="-4941773" y="-795600"/>
            <a:ext cx="8449200" cy="8449200"/>
          </a:xfrm>
          <a:prstGeom prst="flowChartConnector">
            <a:avLst/>
          </a:prstGeom>
          <a:solidFill>
            <a:schemeClr val="accent1">
              <a:lumMod val="40000"/>
              <a:lumOff val="60000"/>
            </a:schemeClr>
          </a:solidFill>
          <a:ln>
            <a:noFill/>
          </a:ln>
          <a:effectLst>
            <a:outerShdw blurRad="50800" dist="38100" algn="l" rotWithShape="0">
              <a:prstClr val="black">
                <a:alpha val="40000"/>
              </a:prstClr>
            </a:outerShdw>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Organigramme : Connecteur 16">
            <a:extLst>
              <a:ext uri="{FF2B5EF4-FFF2-40B4-BE49-F238E27FC236}">
                <a16:creationId xmlns:a16="http://schemas.microsoft.com/office/drawing/2014/main" id="{83219A21-2E2C-0289-087A-11711AB06FCA}"/>
              </a:ext>
            </a:extLst>
          </p:cNvPr>
          <p:cNvSpPr/>
          <p:nvPr/>
        </p:nvSpPr>
        <p:spPr>
          <a:xfrm>
            <a:off x="-4941773" y="-795600"/>
            <a:ext cx="8449200" cy="8449200"/>
          </a:xfrm>
          <a:prstGeom prst="flowChartConnector">
            <a:avLst/>
          </a:prstGeom>
          <a:solidFill>
            <a:schemeClr val="accent1">
              <a:lumMod val="20000"/>
              <a:lumOff val="80000"/>
            </a:schemeClr>
          </a:solidFill>
          <a:ln>
            <a:noFill/>
          </a:ln>
          <a:effectLst>
            <a:outerShdw blurRad="50800" dist="38100" algn="l" rotWithShape="0">
              <a:prstClr val="black">
                <a:alpha val="40000"/>
              </a:prstClr>
            </a:outerShdw>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CF68D385-5714-966C-E7C1-7A2680043829}"/>
              </a:ext>
            </a:extLst>
          </p:cNvPr>
          <p:cNvSpPr txBox="1"/>
          <p:nvPr/>
        </p:nvSpPr>
        <p:spPr>
          <a:xfrm>
            <a:off x="-4941773" y="2227756"/>
            <a:ext cx="615553" cy="2402487"/>
          </a:xfrm>
          <a:prstGeom prst="rect">
            <a:avLst/>
          </a:prstGeom>
          <a:noFill/>
        </p:spPr>
        <p:txBody>
          <a:bodyPr vert="vert" wrap="square" rtlCol="0">
            <a:spAutoFit/>
          </a:bodyPr>
          <a:lstStyle/>
          <a:p>
            <a:pPr algn="ctr"/>
            <a:r>
              <a:rPr lang="fr-FR" sz="2800" dirty="0">
                <a:latin typeface="Roboto Light" panose="02000000000000000000" pitchFamily="2" charset="0"/>
                <a:ea typeface="Roboto Light" panose="02000000000000000000" pitchFamily="2" charset="0"/>
                <a:cs typeface="Roboto Light" panose="02000000000000000000" pitchFamily="2" charset="0"/>
              </a:rPr>
              <a:t>PROGRAMME</a:t>
            </a:r>
          </a:p>
        </p:txBody>
      </p:sp>
      <p:sp>
        <p:nvSpPr>
          <p:cNvPr id="19" name="ZoneTexte 18">
            <a:extLst>
              <a:ext uri="{FF2B5EF4-FFF2-40B4-BE49-F238E27FC236}">
                <a16:creationId xmlns:a16="http://schemas.microsoft.com/office/drawing/2014/main" id="{C6BFABAD-5EB9-7966-CDF5-9D9A73E15465}"/>
              </a:ext>
            </a:extLst>
          </p:cNvPr>
          <p:cNvSpPr txBox="1"/>
          <p:nvPr/>
        </p:nvSpPr>
        <p:spPr>
          <a:xfrm>
            <a:off x="-4941773" y="3505018"/>
            <a:ext cx="2378242" cy="830997"/>
          </a:xfrm>
          <a:prstGeom prst="rect">
            <a:avLst/>
          </a:prstGeom>
          <a:noFill/>
        </p:spPr>
        <p:txBody>
          <a:bodyPr wrap="square" rtlCol="0">
            <a:spAutoFit/>
          </a:bodyPr>
          <a:lstStyle/>
          <a:p>
            <a:pPr algn="ctr"/>
            <a:r>
              <a:rPr lang="fr-FR" sz="2400" dirty="0">
                <a:latin typeface="Roboto Light" panose="02000000000000000000" pitchFamily="2" charset="0"/>
                <a:ea typeface="Roboto Light" panose="02000000000000000000" pitchFamily="2" charset="0"/>
                <a:cs typeface="Roboto Light" panose="02000000000000000000" pitchFamily="2" charset="0"/>
              </a:rPr>
              <a:t>Mechanism for </a:t>
            </a:r>
          </a:p>
          <a:p>
            <a:pPr algn="ctr"/>
            <a:r>
              <a:rPr lang="fr-FR" sz="2400" dirty="0">
                <a:latin typeface="Roboto Light" panose="02000000000000000000" pitchFamily="2" charset="0"/>
                <a:ea typeface="Roboto Light" panose="02000000000000000000" pitchFamily="2" charset="0"/>
                <a:cs typeface="Roboto Light" panose="02000000000000000000" pitchFamily="2" charset="0"/>
              </a:rPr>
              <a:t>Hydration</a:t>
            </a:r>
          </a:p>
        </p:txBody>
      </p:sp>
      <p:sp>
        <p:nvSpPr>
          <p:cNvPr id="20" name="ZoneTexte 19">
            <a:extLst>
              <a:ext uri="{FF2B5EF4-FFF2-40B4-BE49-F238E27FC236}">
                <a16:creationId xmlns:a16="http://schemas.microsoft.com/office/drawing/2014/main" id="{568AE758-23B8-578E-1B7D-647192BFC10D}"/>
              </a:ext>
            </a:extLst>
          </p:cNvPr>
          <p:cNvSpPr txBox="1"/>
          <p:nvPr/>
        </p:nvSpPr>
        <p:spPr>
          <a:xfrm>
            <a:off x="-4941773" y="3505018"/>
            <a:ext cx="2081731" cy="461665"/>
          </a:xfrm>
          <a:prstGeom prst="rect">
            <a:avLst/>
          </a:prstGeom>
          <a:noFill/>
        </p:spPr>
        <p:txBody>
          <a:bodyPr wrap="square" rtlCol="0">
            <a:spAutoFit/>
          </a:bodyPr>
          <a:lstStyle/>
          <a:p>
            <a:pPr algn="ctr"/>
            <a:r>
              <a:rPr lang="fr-FR" sz="2400" dirty="0">
                <a:latin typeface="Roboto Light" panose="02000000000000000000" pitchFamily="2" charset="0"/>
                <a:ea typeface="Roboto Light" panose="02000000000000000000" pitchFamily="2" charset="0"/>
                <a:cs typeface="Roboto Light" panose="02000000000000000000" pitchFamily="2" charset="0"/>
              </a:rPr>
              <a:t>Key factors</a:t>
            </a:r>
          </a:p>
        </p:txBody>
      </p:sp>
      <p:sp>
        <p:nvSpPr>
          <p:cNvPr id="21" name="ZoneTexte 20">
            <a:extLst>
              <a:ext uri="{FF2B5EF4-FFF2-40B4-BE49-F238E27FC236}">
                <a16:creationId xmlns:a16="http://schemas.microsoft.com/office/drawing/2014/main" id="{A47AA4C6-E109-A62A-895C-EF5D23DFC003}"/>
              </a:ext>
            </a:extLst>
          </p:cNvPr>
          <p:cNvSpPr txBox="1"/>
          <p:nvPr/>
        </p:nvSpPr>
        <p:spPr>
          <a:xfrm>
            <a:off x="-4941773" y="3505018"/>
            <a:ext cx="2081731" cy="830997"/>
          </a:xfrm>
          <a:prstGeom prst="rect">
            <a:avLst/>
          </a:prstGeom>
          <a:noFill/>
        </p:spPr>
        <p:txBody>
          <a:bodyPr wrap="square" rtlCol="0">
            <a:spAutoFit/>
          </a:bodyPr>
          <a:lstStyle/>
          <a:p>
            <a:pPr algn="ctr"/>
            <a:r>
              <a:rPr lang="fr-FR" sz="2400" dirty="0">
                <a:latin typeface="Roboto Light" panose="02000000000000000000" pitchFamily="2" charset="0"/>
                <a:ea typeface="Roboto Light" panose="02000000000000000000" pitchFamily="2" charset="0"/>
                <a:cs typeface="Roboto Light" panose="02000000000000000000" pitchFamily="2" charset="0"/>
              </a:rPr>
              <a:t>Hydra n°1 range</a:t>
            </a:r>
          </a:p>
        </p:txBody>
      </p:sp>
      <p:sp>
        <p:nvSpPr>
          <p:cNvPr id="22" name="ZoneTexte 21">
            <a:extLst>
              <a:ext uri="{FF2B5EF4-FFF2-40B4-BE49-F238E27FC236}">
                <a16:creationId xmlns:a16="http://schemas.microsoft.com/office/drawing/2014/main" id="{120F607A-6B21-189E-31A6-E3760199130C}"/>
              </a:ext>
            </a:extLst>
          </p:cNvPr>
          <p:cNvSpPr txBox="1"/>
          <p:nvPr/>
        </p:nvSpPr>
        <p:spPr>
          <a:xfrm>
            <a:off x="-4941773" y="3505018"/>
            <a:ext cx="2142870" cy="461665"/>
          </a:xfrm>
          <a:prstGeom prst="rect">
            <a:avLst/>
          </a:prstGeom>
          <a:noFill/>
        </p:spPr>
        <p:txBody>
          <a:bodyPr wrap="square" rtlCol="0">
            <a:spAutoFit/>
          </a:bodyPr>
          <a:lstStyle/>
          <a:p>
            <a:pPr algn="ctr"/>
            <a:r>
              <a:rPr lang="fr-FR" sz="2400" dirty="0">
                <a:latin typeface="Roboto Light" panose="02000000000000000000" pitchFamily="2" charset="0"/>
                <a:ea typeface="Roboto Light" panose="02000000000000000000" pitchFamily="2" charset="0"/>
                <a:cs typeface="Roboto Light" panose="02000000000000000000" pitchFamily="2" charset="0"/>
              </a:rPr>
              <a:t>Quiz</a:t>
            </a:r>
          </a:p>
        </p:txBody>
      </p:sp>
      <p:sp>
        <p:nvSpPr>
          <p:cNvPr id="23" name="ZoneTexte 22">
            <a:extLst>
              <a:ext uri="{FF2B5EF4-FFF2-40B4-BE49-F238E27FC236}">
                <a16:creationId xmlns:a16="http://schemas.microsoft.com/office/drawing/2014/main" id="{9B18F88D-3BB1-CBE5-870D-B04BDA9C0BDB}"/>
              </a:ext>
            </a:extLst>
          </p:cNvPr>
          <p:cNvSpPr txBox="1"/>
          <p:nvPr/>
        </p:nvSpPr>
        <p:spPr>
          <a:xfrm>
            <a:off x="-4941773" y="2486890"/>
            <a:ext cx="2378241" cy="1015663"/>
          </a:xfrm>
          <a:prstGeom prst="rect">
            <a:avLst/>
          </a:prstGeom>
          <a:noFill/>
        </p:spPr>
        <p:txBody>
          <a:bodyPr wrap="square" rtlCol="0">
            <a:spAutoFit/>
          </a:bodyPr>
          <a:lstStyle/>
          <a:p>
            <a:pPr algn="ctr"/>
            <a:r>
              <a:rPr lang="fr-FR" sz="6000" dirty="0">
                <a:latin typeface="Ink Free" panose="03080402000500000000" pitchFamily="66" charset="0"/>
                <a:cs typeface="Dreaming Outloud Script Pro" panose="020F0502020204030204" pitchFamily="66" charset="0"/>
              </a:rPr>
              <a:t>1</a:t>
            </a:r>
          </a:p>
        </p:txBody>
      </p:sp>
      <p:sp>
        <p:nvSpPr>
          <p:cNvPr id="24" name="ZoneTexte 23">
            <a:extLst>
              <a:ext uri="{FF2B5EF4-FFF2-40B4-BE49-F238E27FC236}">
                <a16:creationId xmlns:a16="http://schemas.microsoft.com/office/drawing/2014/main" id="{0DA921C1-2D9D-0E50-2D81-1692ECF3D290}"/>
              </a:ext>
            </a:extLst>
          </p:cNvPr>
          <p:cNvSpPr txBox="1"/>
          <p:nvPr/>
        </p:nvSpPr>
        <p:spPr>
          <a:xfrm>
            <a:off x="-4941773" y="2413337"/>
            <a:ext cx="2081731" cy="1015663"/>
          </a:xfrm>
          <a:prstGeom prst="rect">
            <a:avLst/>
          </a:prstGeom>
          <a:noFill/>
        </p:spPr>
        <p:txBody>
          <a:bodyPr wrap="square" rtlCol="0">
            <a:spAutoFit/>
          </a:bodyPr>
          <a:lstStyle/>
          <a:p>
            <a:pPr algn="ctr"/>
            <a:r>
              <a:rPr lang="fr-FR" sz="6000" dirty="0">
                <a:latin typeface="Ink Free" panose="03080402000500000000" pitchFamily="66" charset="0"/>
                <a:cs typeface="Dreaming Outloud Script Pro" panose="020F0502020204030204" pitchFamily="66" charset="0"/>
              </a:rPr>
              <a:t>2</a:t>
            </a:r>
          </a:p>
        </p:txBody>
      </p:sp>
      <p:sp>
        <p:nvSpPr>
          <p:cNvPr id="25" name="ZoneTexte 24">
            <a:extLst>
              <a:ext uri="{FF2B5EF4-FFF2-40B4-BE49-F238E27FC236}">
                <a16:creationId xmlns:a16="http://schemas.microsoft.com/office/drawing/2014/main" id="{515006F1-2033-14C5-1E3A-8C8AC86C4799}"/>
              </a:ext>
            </a:extLst>
          </p:cNvPr>
          <p:cNvSpPr txBox="1"/>
          <p:nvPr/>
        </p:nvSpPr>
        <p:spPr>
          <a:xfrm>
            <a:off x="-4941773" y="2413337"/>
            <a:ext cx="2081731" cy="1015663"/>
          </a:xfrm>
          <a:prstGeom prst="rect">
            <a:avLst/>
          </a:prstGeom>
          <a:noFill/>
        </p:spPr>
        <p:txBody>
          <a:bodyPr wrap="square" rtlCol="0">
            <a:spAutoFit/>
          </a:bodyPr>
          <a:lstStyle/>
          <a:p>
            <a:pPr algn="ctr"/>
            <a:r>
              <a:rPr lang="fr-FR" sz="6000" dirty="0">
                <a:latin typeface="Ink Free" panose="03080402000500000000" pitchFamily="66" charset="0"/>
                <a:cs typeface="Dreaming Outloud Script Pro" panose="020F0502020204030204" pitchFamily="66" charset="0"/>
              </a:rPr>
              <a:t>3</a:t>
            </a:r>
          </a:p>
        </p:txBody>
      </p:sp>
      <p:sp>
        <p:nvSpPr>
          <p:cNvPr id="26" name="ZoneTexte 25">
            <a:extLst>
              <a:ext uri="{FF2B5EF4-FFF2-40B4-BE49-F238E27FC236}">
                <a16:creationId xmlns:a16="http://schemas.microsoft.com/office/drawing/2014/main" id="{C80F3938-FCD1-4CEE-8338-0C535A7CE570}"/>
              </a:ext>
            </a:extLst>
          </p:cNvPr>
          <p:cNvSpPr txBox="1"/>
          <p:nvPr/>
        </p:nvSpPr>
        <p:spPr>
          <a:xfrm>
            <a:off x="-4941773" y="2413337"/>
            <a:ext cx="2142869" cy="1015663"/>
          </a:xfrm>
          <a:prstGeom prst="rect">
            <a:avLst/>
          </a:prstGeom>
          <a:noFill/>
        </p:spPr>
        <p:txBody>
          <a:bodyPr wrap="square" rtlCol="0">
            <a:spAutoFit/>
          </a:bodyPr>
          <a:lstStyle/>
          <a:p>
            <a:pPr algn="ctr"/>
            <a:r>
              <a:rPr lang="fr-FR" sz="6000" dirty="0">
                <a:latin typeface="Ink Free" panose="03080402000500000000" pitchFamily="66" charset="0"/>
                <a:cs typeface="Dreaming Outloud Script Pro" panose="020F0502020204030204" pitchFamily="66" charset="0"/>
              </a:rPr>
              <a:t>4</a:t>
            </a:r>
          </a:p>
        </p:txBody>
      </p:sp>
    </p:spTree>
    <p:extLst>
      <p:ext uri="{BB962C8B-B14F-4D97-AF65-F5344CB8AC3E}">
        <p14:creationId xmlns:p14="http://schemas.microsoft.com/office/powerpoint/2010/main" val="25373674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title="Section d’eau bleue ondulée">
            <a:hlinkClick r:id="" action="ppaction://media"/>
            <a:extLst>
              <a:ext uri="{FF2B5EF4-FFF2-40B4-BE49-F238E27FC236}">
                <a16:creationId xmlns:a16="http://schemas.microsoft.com/office/drawing/2014/main" id="{6F559337-9ACD-565D-A8F3-A668F31491CA}"/>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11647" t="33677" r="13730" b="31882"/>
          <a:stretch>
            <a:fillRect/>
          </a:stretch>
        </p:blipFill>
        <p:spPr>
          <a:xfrm>
            <a:off x="2468108" y="2589787"/>
            <a:ext cx="7255784" cy="1883727"/>
          </a:xfrm>
          <a:custGeom>
            <a:avLst/>
            <a:gdLst/>
            <a:ahLst/>
            <a:cxnLst/>
            <a:rect l="l" t="t" r="r" b="b"/>
            <a:pathLst>
              <a:path w="9097955" h="2361986">
                <a:moveTo>
                  <a:pt x="5202231" y="281443"/>
                </a:moveTo>
                <a:lnTo>
                  <a:pt x="5202231" y="1058084"/>
                </a:lnTo>
                <a:lnTo>
                  <a:pt x="5501487" y="1058084"/>
                </a:lnTo>
                <a:cubicBezTo>
                  <a:pt x="5582238" y="1058084"/>
                  <a:pt x="5652005" y="1048287"/>
                  <a:pt x="5710788" y="1028693"/>
                </a:cubicBezTo>
                <a:cubicBezTo>
                  <a:pt x="5769570" y="1009099"/>
                  <a:pt x="5818556" y="981786"/>
                  <a:pt x="5857744" y="946754"/>
                </a:cubicBezTo>
                <a:cubicBezTo>
                  <a:pt x="5896932" y="911722"/>
                  <a:pt x="5925729" y="870455"/>
                  <a:pt x="5944137" y="822954"/>
                </a:cubicBezTo>
                <a:cubicBezTo>
                  <a:pt x="5962543" y="775453"/>
                  <a:pt x="5971746" y="723796"/>
                  <a:pt x="5971746" y="667982"/>
                </a:cubicBezTo>
                <a:cubicBezTo>
                  <a:pt x="5971746" y="577730"/>
                  <a:pt x="5951558" y="501432"/>
                  <a:pt x="5911183" y="439087"/>
                </a:cubicBezTo>
                <a:cubicBezTo>
                  <a:pt x="5870807" y="376742"/>
                  <a:pt x="5803118" y="331913"/>
                  <a:pt x="5708116" y="304600"/>
                </a:cubicBezTo>
                <a:cubicBezTo>
                  <a:pt x="5678428" y="296287"/>
                  <a:pt x="5644880" y="290349"/>
                  <a:pt x="5607473" y="286787"/>
                </a:cubicBezTo>
                <a:cubicBezTo>
                  <a:pt x="5570066" y="283224"/>
                  <a:pt x="5521081" y="281443"/>
                  <a:pt x="5460517" y="281443"/>
                </a:cubicBezTo>
                <a:close/>
                <a:moveTo>
                  <a:pt x="5009852" y="28500"/>
                </a:moveTo>
                <a:lnTo>
                  <a:pt x="5499705" y="28500"/>
                </a:lnTo>
                <a:cubicBezTo>
                  <a:pt x="5557894" y="28500"/>
                  <a:pt x="5606286" y="29985"/>
                  <a:pt x="5644880" y="32954"/>
                </a:cubicBezTo>
                <a:cubicBezTo>
                  <a:pt x="5683475" y="35922"/>
                  <a:pt x="5718210" y="39188"/>
                  <a:pt x="5749086" y="42751"/>
                </a:cubicBezTo>
                <a:cubicBezTo>
                  <a:pt x="5838150" y="58188"/>
                  <a:pt x="5916823" y="82533"/>
                  <a:pt x="5985106" y="115783"/>
                </a:cubicBezTo>
                <a:cubicBezTo>
                  <a:pt x="6053389" y="149034"/>
                  <a:pt x="6110687" y="191191"/>
                  <a:pt x="6157000" y="242255"/>
                </a:cubicBezTo>
                <a:cubicBezTo>
                  <a:pt x="6203314" y="293318"/>
                  <a:pt x="6238049" y="351804"/>
                  <a:pt x="6261206" y="417711"/>
                </a:cubicBezTo>
                <a:cubicBezTo>
                  <a:pt x="6284362" y="483619"/>
                  <a:pt x="6295941" y="556355"/>
                  <a:pt x="6295941" y="635919"/>
                </a:cubicBezTo>
                <a:cubicBezTo>
                  <a:pt x="6295941" y="713108"/>
                  <a:pt x="6285549" y="782281"/>
                  <a:pt x="6264768" y="843439"/>
                </a:cubicBezTo>
                <a:cubicBezTo>
                  <a:pt x="6243986" y="904597"/>
                  <a:pt x="6214001" y="958629"/>
                  <a:pt x="6174813" y="1005536"/>
                </a:cubicBezTo>
                <a:cubicBezTo>
                  <a:pt x="6135625" y="1052443"/>
                  <a:pt x="6088717" y="1093116"/>
                  <a:pt x="6034091" y="1127554"/>
                </a:cubicBezTo>
                <a:cubicBezTo>
                  <a:pt x="5979465" y="1161992"/>
                  <a:pt x="5918308" y="1191087"/>
                  <a:pt x="5850619" y="1214837"/>
                </a:cubicBezTo>
                <a:cubicBezTo>
                  <a:pt x="5888620" y="1231462"/>
                  <a:pt x="5923058" y="1252541"/>
                  <a:pt x="5953934" y="1278073"/>
                </a:cubicBezTo>
                <a:cubicBezTo>
                  <a:pt x="5984809" y="1303605"/>
                  <a:pt x="6013607" y="1334183"/>
                  <a:pt x="6040326" y="1369809"/>
                </a:cubicBezTo>
                <a:cubicBezTo>
                  <a:pt x="6067045" y="1405435"/>
                  <a:pt x="6092280" y="1446404"/>
                  <a:pt x="6116031" y="1492718"/>
                </a:cubicBezTo>
                <a:cubicBezTo>
                  <a:pt x="6139781" y="1539031"/>
                  <a:pt x="6163531" y="1591282"/>
                  <a:pt x="6187282" y="1649471"/>
                </a:cubicBezTo>
                <a:lnTo>
                  <a:pt x="6393911" y="2157138"/>
                </a:lnTo>
                <a:cubicBezTo>
                  <a:pt x="6410537" y="2199889"/>
                  <a:pt x="6421224" y="2229874"/>
                  <a:pt x="6425975" y="2247093"/>
                </a:cubicBezTo>
                <a:cubicBezTo>
                  <a:pt x="6430724" y="2264312"/>
                  <a:pt x="6433100" y="2277672"/>
                  <a:pt x="6433100" y="2287172"/>
                </a:cubicBezTo>
                <a:cubicBezTo>
                  <a:pt x="6433100" y="2296672"/>
                  <a:pt x="6431318" y="2304984"/>
                  <a:pt x="6427756" y="2312110"/>
                </a:cubicBezTo>
                <a:cubicBezTo>
                  <a:pt x="6424193" y="2319235"/>
                  <a:pt x="6416474" y="2325172"/>
                  <a:pt x="6404599" y="2329922"/>
                </a:cubicBezTo>
                <a:cubicBezTo>
                  <a:pt x="6392724" y="2334673"/>
                  <a:pt x="6376099" y="2338235"/>
                  <a:pt x="6354723" y="2340610"/>
                </a:cubicBezTo>
                <a:cubicBezTo>
                  <a:pt x="6333348" y="2342985"/>
                  <a:pt x="6304847" y="2344173"/>
                  <a:pt x="6269221" y="2344173"/>
                </a:cubicBezTo>
                <a:cubicBezTo>
                  <a:pt x="6238345" y="2344173"/>
                  <a:pt x="6213111" y="2342985"/>
                  <a:pt x="6193517" y="2340610"/>
                </a:cubicBezTo>
                <a:cubicBezTo>
                  <a:pt x="6173922" y="2338235"/>
                  <a:pt x="6158187" y="2334376"/>
                  <a:pt x="6146313" y="2329032"/>
                </a:cubicBezTo>
                <a:cubicBezTo>
                  <a:pt x="6134437" y="2323688"/>
                  <a:pt x="6125234" y="2316266"/>
                  <a:pt x="6118703" y="2306766"/>
                </a:cubicBezTo>
                <a:cubicBezTo>
                  <a:pt x="6112171" y="2297266"/>
                  <a:pt x="6106530" y="2285390"/>
                  <a:pt x="6101780" y="2271140"/>
                </a:cubicBezTo>
                <a:lnTo>
                  <a:pt x="5889807" y="1727848"/>
                </a:lnTo>
                <a:cubicBezTo>
                  <a:pt x="5864869" y="1666096"/>
                  <a:pt x="5839041" y="1609392"/>
                  <a:pt x="5812321" y="1557735"/>
                </a:cubicBezTo>
                <a:cubicBezTo>
                  <a:pt x="5785602" y="1506077"/>
                  <a:pt x="5753835" y="1461545"/>
                  <a:pt x="5717022" y="1424138"/>
                </a:cubicBezTo>
                <a:cubicBezTo>
                  <a:pt x="5680209" y="1386731"/>
                  <a:pt x="5636865" y="1357637"/>
                  <a:pt x="5586989" y="1336855"/>
                </a:cubicBezTo>
                <a:cubicBezTo>
                  <a:pt x="5537113" y="1316074"/>
                  <a:pt x="5477142" y="1305683"/>
                  <a:pt x="5407079" y="1305683"/>
                </a:cubicBezTo>
                <a:lnTo>
                  <a:pt x="5202231" y="1305683"/>
                </a:lnTo>
                <a:lnTo>
                  <a:pt x="5202231" y="2287172"/>
                </a:lnTo>
                <a:cubicBezTo>
                  <a:pt x="5202231" y="2296672"/>
                  <a:pt x="5199559" y="2304984"/>
                  <a:pt x="5194215" y="2312110"/>
                </a:cubicBezTo>
                <a:cubicBezTo>
                  <a:pt x="5188871" y="2319235"/>
                  <a:pt x="5180558" y="2324876"/>
                  <a:pt x="5169277" y="2329032"/>
                </a:cubicBezTo>
                <a:cubicBezTo>
                  <a:pt x="5157995" y="2333188"/>
                  <a:pt x="5142558" y="2336751"/>
                  <a:pt x="5122963" y="2339720"/>
                </a:cubicBezTo>
                <a:cubicBezTo>
                  <a:pt x="5103369" y="2342689"/>
                  <a:pt x="5078728" y="2344173"/>
                  <a:pt x="5049040" y="2344173"/>
                </a:cubicBezTo>
                <a:cubicBezTo>
                  <a:pt x="5019352" y="2344173"/>
                  <a:pt x="4994711" y="2342689"/>
                  <a:pt x="4975117" y="2339720"/>
                </a:cubicBezTo>
                <a:cubicBezTo>
                  <a:pt x="4955522" y="2336751"/>
                  <a:pt x="4939787" y="2333188"/>
                  <a:pt x="4927912" y="2329032"/>
                </a:cubicBezTo>
                <a:cubicBezTo>
                  <a:pt x="4916037" y="2324876"/>
                  <a:pt x="4907724" y="2319235"/>
                  <a:pt x="4902974" y="2312110"/>
                </a:cubicBezTo>
                <a:cubicBezTo>
                  <a:pt x="4898224" y="2304984"/>
                  <a:pt x="4895849" y="2296672"/>
                  <a:pt x="4895849" y="2287172"/>
                </a:cubicBezTo>
                <a:lnTo>
                  <a:pt x="4895849" y="153191"/>
                </a:lnTo>
                <a:cubicBezTo>
                  <a:pt x="4895849" y="106877"/>
                  <a:pt x="4908021" y="74517"/>
                  <a:pt x="4932366" y="56110"/>
                </a:cubicBezTo>
                <a:cubicBezTo>
                  <a:pt x="4956710" y="37704"/>
                  <a:pt x="4982538" y="28500"/>
                  <a:pt x="5009852" y="28500"/>
                </a:cubicBezTo>
                <a:close/>
                <a:moveTo>
                  <a:pt x="3228678" y="28500"/>
                </a:moveTo>
                <a:lnTo>
                  <a:pt x="4322387" y="28500"/>
                </a:lnTo>
                <a:cubicBezTo>
                  <a:pt x="4331887" y="28500"/>
                  <a:pt x="4340497" y="30875"/>
                  <a:pt x="4348216" y="35625"/>
                </a:cubicBezTo>
                <a:cubicBezTo>
                  <a:pt x="4355934" y="40375"/>
                  <a:pt x="4362169" y="48094"/>
                  <a:pt x="4366919" y="58782"/>
                </a:cubicBezTo>
                <a:cubicBezTo>
                  <a:pt x="4371670" y="69470"/>
                  <a:pt x="4375529" y="82830"/>
                  <a:pt x="4378498" y="98861"/>
                </a:cubicBezTo>
                <a:cubicBezTo>
                  <a:pt x="4381467" y="114893"/>
                  <a:pt x="4382951" y="134784"/>
                  <a:pt x="4382951" y="158534"/>
                </a:cubicBezTo>
                <a:cubicBezTo>
                  <a:pt x="4382951" y="179910"/>
                  <a:pt x="4381467" y="198613"/>
                  <a:pt x="4378498" y="214645"/>
                </a:cubicBezTo>
                <a:cubicBezTo>
                  <a:pt x="4375529" y="230676"/>
                  <a:pt x="4371670" y="243739"/>
                  <a:pt x="4366919" y="253833"/>
                </a:cubicBezTo>
                <a:cubicBezTo>
                  <a:pt x="4362169" y="263927"/>
                  <a:pt x="4355935" y="271349"/>
                  <a:pt x="4348216" y="276099"/>
                </a:cubicBezTo>
                <a:cubicBezTo>
                  <a:pt x="4340497" y="280849"/>
                  <a:pt x="4331888" y="283224"/>
                  <a:pt x="4322387" y="283224"/>
                </a:cubicBezTo>
                <a:lnTo>
                  <a:pt x="3421056" y="283224"/>
                </a:lnTo>
                <a:lnTo>
                  <a:pt x="3421056" y="1006427"/>
                </a:lnTo>
                <a:lnTo>
                  <a:pt x="4194135" y="1006427"/>
                </a:lnTo>
                <a:cubicBezTo>
                  <a:pt x="4203634" y="1006427"/>
                  <a:pt x="4212244" y="1009099"/>
                  <a:pt x="4219963" y="1014442"/>
                </a:cubicBezTo>
                <a:cubicBezTo>
                  <a:pt x="4227682" y="1019786"/>
                  <a:pt x="4234214" y="1027208"/>
                  <a:pt x="4239557" y="1036708"/>
                </a:cubicBezTo>
                <a:cubicBezTo>
                  <a:pt x="4244901" y="1046209"/>
                  <a:pt x="4248760" y="1059272"/>
                  <a:pt x="4251135" y="1075897"/>
                </a:cubicBezTo>
                <a:cubicBezTo>
                  <a:pt x="4253511" y="1092522"/>
                  <a:pt x="4254698" y="1112116"/>
                  <a:pt x="4254698" y="1134679"/>
                </a:cubicBezTo>
                <a:cubicBezTo>
                  <a:pt x="4254698" y="1156055"/>
                  <a:pt x="4253511" y="1174461"/>
                  <a:pt x="4251135" y="1189899"/>
                </a:cubicBezTo>
                <a:cubicBezTo>
                  <a:pt x="4248760" y="1205337"/>
                  <a:pt x="4244901" y="1217806"/>
                  <a:pt x="4239557" y="1227306"/>
                </a:cubicBezTo>
                <a:cubicBezTo>
                  <a:pt x="4234214" y="1236806"/>
                  <a:pt x="4227682" y="1243635"/>
                  <a:pt x="4219963" y="1247791"/>
                </a:cubicBezTo>
                <a:cubicBezTo>
                  <a:pt x="4212244" y="1251947"/>
                  <a:pt x="4203635" y="1254025"/>
                  <a:pt x="4194135" y="1254025"/>
                </a:cubicBezTo>
                <a:lnTo>
                  <a:pt x="3421056" y="1254025"/>
                </a:lnTo>
                <a:lnTo>
                  <a:pt x="3421056" y="2078761"/>
                </a:lnTo>
                <a:lnTo>
                  <a:pt x="4334856" y="2078761"/>
                </a:lnTo>
                <a:cubicBezTo>
                  <a:pt x="4344356" y="2078761"/>
                  <a:pt x="4352966" y="2081136"/>
                  <a:pt x="4360685" y="2085886"/>
                </a:cubicBezTo>
                <a:cubicBezTo>
                  <a:pt x="4368404" y="2090636"/>
                  <a:pt x="4375232" y="2098058"/>
                  <a:pt x="4381170" y="2108152"/>
                </a:cubicBezTo>
                <a:cubicBezTo>
                  <a:pt x="4387108" y="2118246"/>
                  <a:pt x="4391264" y="2131309"/>
                  <a:pt x="4393638" y="2147341"/>
                </a:cubicBezTo>
                <a:cubicBezTo>
                  <a:pt x="4396014" y="2163372"/>
                  <a:pt x="4397201" y="2183263"/>
                  <a:pt x="4397201" y="2207014"/>
                </a:cubicBezTo>
                <a:cubicBezTo>
                  <a:pt x="4397201" y="2228389"/>
                  <a:pt x="4396014" y="2247093"/>
                  <a:pt x="4393638" y="2263124"/>
                </a:cubicBezTo>
                <a:cubicBezTo>
                  <a:pt x="4391264" y="2279156"/>
                  <a:pt x="4387108" y="2292515"/>
                  <a:pt x="4381170" y="2303203"/>
                </a:cubicBezTo>
                <a:cubicBezTo>
                  <a:pt x="4375232" y="2313891"/>
                  <a:pt x="4368404" y="2321610"/>
                  <a:pt x="4360685" y="2326360"/>
                </a:cubicBezTo>
                <a:cubicBezTo>
                  <a:pt x="4352966" y="2331110"/>
                  <a:pt x="4344356" y="2333485"/>
                  <a:pt x="4334856" y="2333485"/>
                </a:cubicBezTo>
                <a:lnTo>
                  <a:pt x="3228678" y="2333485"/>
                </a:lnTo>
                <a:cubicBezTo>
                  <a:pt x="3201364" y="2333485"/>
                  <a:pt x="3175535" y="2324282"/>
                  <a:pt x="3151191" y="2305875"/>
                </a:cubicBezTo>
                <a:cubicBezTo>
                  <a:pt x="3126847" y="2287469"/>
                  <a:pt x="3114675" y="2255108"/>
                  <a:pt x="3114675" y="2208795"/>
                </a:cubicBezTo>
                <a:lnTo>
                  <a:pt x="3114675" y="153191"/>
                </a:lnTo>
                <a:cubicBezTo>
                  <a:pt x="3114675" y="106877"/>
                  <a:pt x="3126847" y="74517"/>
                  <a:pt x="3151191" y="56110"/>
                </a:cubicBezTo>
                <a:cubicBezTo>
                  <a:pt x="3175535" y="37704"/>
                  <a:pt x="3201364" y="28500"/>
                  <a:pt x="3228678" y="28500"/>
                </a:cubicBezTo>
                <a:close/>
                <a:moveTo>
                  <a:pt x="128419" y="28500"/>
                </a:moveTo>
                <a:lnTo>
                  <a:pt x="316540" y="28500"/>
                </a:lnTo>
                <a:cubicBezTo>
                  <a:pt x="355116" y="28500"/>
                  <a:pt x="388877" y="32063"/>
                  <a:pt x="417823" y="39188"/>
                </a:cubicBezTo>
                <a:cubicBezTo>
                  <a:pt x="446769" y="46313"/>
                  <a:pt x="472092" y="57595"/>
                  <a:pt x="493792" y="73033"/>
                </a:cubicBezTo>
                <a:cubicBezTo>
                  <a:pt x="515492" y="88470"/>
                  <a:pt x="533579" y="108064"/>
                  <a:pt x="548052" y="131815"/>
                </a:cubicBezTo>
                <a:cubicBezTo>
                  <a:pt x="562524" y="155566"/>
                  <a:pt x="575188" y="183472"/>
                  <a:pt x="586043" y="215535"/>
                </a:cubicBezTo>
                <a:lnTo>
                  <a:pt x="1245119" y="1884601"/>
                </a:lnTo>
                <a:lnTo>
                  <a:pt x="1254026" y="1884601"/>
                </a:lnTo>
                <a:lnTo>
                  <a:pt x="1939821" y="220879"/>
                </a:lnTo>
                <a:cubicBezTo>
                  <a:pt x="1953088" y="185254"/>
                  <a:pt x="1967566" y="154972"/>
                  <a:pt x="1983254" y="130034"/>
                </a:cubicBezTo>
                <a:cubicBezTo>
                  <a:pt x="1998942" y="105096"/>
                  <a:pt x="2016138" y="85205"/>
                  <a:pt x="2034842" y="70361"/>
                </a:cubicBezTo>
                <a:cubicBezTo>
                  <a:pt x="2053545" y="55516"/>
                  <a:pt x="2074354" y="44829"/>
                  <a:pt x="2097270" y="38297"/>
                </a:cubicBezTo>
                <a:cubicBezTo>
                  <a:pt x="2120185" y="31766"/>
                  <a:pt x="2146729" y="28500"/>
                  <a:pt x="2176899" y="28500"/>
                </a:cubicBezTo>
                <a:lnTo>
                  <a:pt x="2374149" y="28500"/>
                </a:lnTo>
                <a:cubicBezTo>
                  <a:pt x="2392259" y="28500"/>
                  <a:pt x="2409454" y="31172"/>
                  <a:pt x="2425736" y="36516"/>
                </a:cubicBezTo>
                <a:cubicBezTo>
                  <a:pt x="2442019" y="41860"/>
                  <a:pt x="2455893" y="50173"/>
                  <a:pt x="2467360" y="61454"/>
                </a:cubicBezTo>
                <a:cubicBezTo>
                  <a:pt x="2478827" y="72736"/>
                  <a:pt x="2488179" y="86986"/>
                  <a:pt x="2495416" y="104205"/>
                </a:cubicBezTo>
                <a:cubicBezTo>
                  <a:pt x="2502652" y="121424"/>
                  <a:pt x="2506270" y="142503"/>
                  <a:pt x="2506270" y="167441"/>
                </a:cubicBezTo>
                <a:lnTo>
                  <a:pt x="2506270" y="2287172"/>
                </a:lnTo>
                <a:cubicBezTo>
                  <a:pt x="2506270" y="2296672"/>
                  <a:pt x="2503826" y="2304984"/>
                  <a:pt x="2498936" y="2312110"/>
                </a:cubicBezTo>
                <a:cubicBezTo>
                  <a:pt x="2494047" y="2319235"/>
                  <a:pt x="2485483" y="2324876"/>
                  <a:pt x="2473247" y="2329032"/>
                </a:cubicBezTo>
                <a:cubicBezTo>
                  <a:pt x="2461009" y="2333188"/>
                  <a:pt x="2445414" y="2336751"/>
                  <a:pt x="2426460" y="2339720"/>
                </a:cubicBezTo>
                <a:cubicBezTo>
                  <a:pt x="2407506" y="2342689"/>
                  <a:pt x="2382740" y="2344173"/>
                  <a:pt x="2352161" y="2344173"/>
                </a:cubicBezTo>
                <a:cubicBezTo>
                  <a:pt x="2324031" y="2344173"/>
                  <a:pt x="2299878" y="2342689"/>
                  <a:pt x="2279699" y="2339720"/>
                </a:cubicBezTo>
                <a:cubicBezTo>
                  <a:pt x="2259520" y="2336751"/>
                  <a:pt x="2243618" y="2333188"/>
                  <a:pt x="2231994" y="2329032"/>
                </a:cubicBezTo>
                <a:cubicBezTo>
                  <a:pt x="2220369" y="2324876"/>
                  <a:pt x="2212112" y="2319235"/>
                  <a:pt x="2207223" y="2312110"/>
                </a:cubicBezTo>
                <a:cubicBezTo>
                  <a:pt x="2202334" y="2304984"/>
                  <a:pt x="2199889" y="2296672"/>
                  <a:pt x="2199889" y="2287172"/>
                </a:cubicBezTo>
                <a:lnTo>
                  <a:pt x="2199889" y="279662"/>
                </a:lnTo>
                <a:lnTo>
                  <a:pt x="2196326" y="279662"/>
                </a:lnTo>
                <a:lnTo>
                  <a:pt x="1384060" y="2296078"/>
                </a:lnTo>
                <a:cubicBezTo>
                  <a:pt x="1380497" y="2304391"/>
                  <a:pt x="1375450" y="2311516"/>
                  <a:pt x="1368919" y="2317453"/>
                </a:cubicBezTo>
                <a:cubicBezTo>
                  <a:pt x="1362387" y="2323391"/>
                  <a:pt x="1352887" y="2328438"/>
                  <a:pt x="1340418" y="2332594"/>
                </a:cubicBezTo>
                <a:cubicBezTo>
                  <a:pt x="1327949" y="2336751"/>
                  <a:pt x="1313105" y="2339720"/>
                  <a:pt x="1295886" y="2341501"/>
                </a:cubicBezTo>
                <a:cubicBezTo>
                  <a:pt x="1278667" y="2343282"/>
                  <a:pt x="1258182" y="2344173"/>
                  <a:pt x="1234431" y="2344173"/>
                </a:cubicBezTo>
                <a:cubicBezTo>
                  <a:pt x="1209493" y="2344173"/>
                  <a:pt x="1188118" y="2342985"/>
                  <a:pt x="1170305" y="2340610"/>
                </a:cubicBezTo>
                <a:cubicBezTo>
                  <a:pt x="1152492" y="2338235"/>
                  <a:pt x="1137648" y="2334970"/>
                  <a:pt x="1125773" y="2330813"/>
                </a:cubicBezTo>
                <a:cubicBezTo>
                  <a:pt x="1113898" y="2326657"/>
                  <a:pt x="1104694" y="2321610"/>
                  <a:pt x="1098163" y="2315672"/>
                </a:cubicBezTo>
                <a:cubicBezTo>
                  <a:pt x="1091632" y="2309735"/>
                  <a:pt x="1087178" y="2303203"/>
                  <a:pt x="1084803" y="2296078"/>
                </a:cubicBezTo>
                <a:lnTo>
                  <a:pt x="308162" y="279662"/>
                </a:lnTo>
                <a:lnTo>
                  <a:pt x="306381" y="279662"/>
                </a:lnTo>
                <a:lnTo>
                  <a:pt x="306381" y="2287172"/>
                </a:lnTo>
                <a:cubicBezTo>
                  <a:pt x="306381" y="2296672"/>
                  <a:pt x="303936" y="2304984"/>
                  <a:pt x="299047" y="2312110"/>
                </a:cubicBezTo>
                <a:cubicBezTo>
                  <a:pt x="294158" y="2319235"/>
                  <a:pt x="285595" y="2324876"/>
                  <a:pt x="273358" y="2329032"/>
                </a:cubicBezTo>
                <a:cubicBezTo>
                  <a:pt x="261121" y="2333188"/>
                  <a:pt x="245219" y="2336751"/>
                  <a:pt x="225652" y="2339720"/>
                </a:cubicBezTo>
                <a:cubicBezTo>
                  <a:pt x="206086" y="2342689"/>
                  <a:pt x="181014" y="2344173"/>
                  <a:pt x="150435" y="2344173"/>
                </a:cubicBezTo>
                <a:cubicBezTo>
                  <a:pt x="121081" y="2344173"/>
                  <a:pt x="96621" y="2342689"/>
                  <a:pt x="77054" y="2339720"/>
                </a:cubicBezTo>
                <a:cubicBezTo>
                  <a:pt x="57488" y="2336751"/>
                  <a:pt x="41893" y="2333188"/>
                  <a:pt x="30268" y="2329032"/>
                </a:cubicBezTo>
                <a:cubicBezTo>
                  <a:pt x="18643" y="2324876"/>
                  <a:pt x="10692" y="2319235"/>
                  <a:pt x="6415" y="2312110"/>
                </a:cubicBezTo>
                <a:cubicBezTo>
                  <a:pt x="2138" y="2304984"/>
                  <a:pt x="0" y="2296672"/>
                  <a:pt x="0" y="2287172"/>
                </a:cubicBezTo>
                <a:lnTo>
                  <a:pt x="0" y="167441"/>
                </a:lnTo>
                <a:cubicBezTo>
                  <a:pt x="0" y="117565"/>
                  <a:pt x="13262" y="81939"/>
                  <a:pt x="39786" y="60564"/>
                </a:cubicBezTo>
                <a:cubicBezTo>
                  <a:pt x="66311" y="39188"/>
                  <a:pt x="95855" y="28500"/>
                  <a:pt x="128419" y="28500"/>
                </a:cubicBezTo>
                <a:close/>
                <a:moveTo>
                  <a:pt x="8944765" y="17813"/>
                </a:moveTo>
                <a:cubicBezTo>
                  <a:pt x="8974452" y="17813"/>
                  <a:pt x="8999094" y="19297"/>
                  <a:pt x="9018688" y="22266"/>
                </a:cubicBezTo>
                <a:cubicBezTo>
                  <a:pt x="9038282" y="25235"/>
                  <a:pt x="9054017" y="28797"/>
                  <a:pt x="9065892" y="32954"/>
                </a:cubicBezTo>
                <a:cubicBezTo>
                  <a:pt x="9077767" y="37110"/>
                  <a:pt x="9086081" y="42751"/>
                  <a:pt x="9090830" y="49876"/>
                </a:cubicBezTo>
                <a:cubicBezTo>
                  <a:pt x="9095580" y="57001"/>
                  <a:pt x="9097955" y="65314"/>
                  <a:pt x="9097955" y="74814"/>
                </a:cubicBezTo>
                <a:lnTo>
                  <a:pt x="9097955" y="2287172"/>
                </a:lnTo>
                <a:cubicBezTo>
                  <a:pt x="9097955" y="2296672"/>
                  <a:pt x="9095580" y="2304984"/>
                  <a:pt x="9090830" y="2312110"/>
                </a:cubicBezTo>
                <a:cubicBezTo>
                  <a:pt x="9086081" y="2319235"/>
                  <a:pt x="9077767" y="2324876"/>
                  <a:pt x="9065892" y="2329032"/>
                </a:cubicBezTo>
                <a:cubicBezTo>
                  <a:pt x="9054017" y="2333188"/>
                  <a:pt x="9038282" y="2336751"/>
                  <a:pt x="9018688" y="2339720"/>
                </a:cubicBezTo>
                <a:cubicBezTo>
                  <a:pt x="8999094" y="2342689"/>
                  <a:pt x="8974452" y="2344173"/>
                  <a:pt x="8944765" y="2344173"/>
                </a:cubicBezTo>
                <a:cubicBezTo>
                  <a:pt x="8916264" y="2344173"/>
                  <a:pt x="8891920" y="2342689"/>
                  <a:pt x="8871732" y="2339720"/>
                </a:cubicBezTo>
                <a:cubicBezTo>
                  <a:pt x="8851544" y="2336751"/>
                  <a:pt x="8835512" y="2333188"/>
                  <a:pt x="8823637" y="2329032"/>
                </a:cubicBezTo>
                <a:cubicBezTo>
                  <a:pt x="8811762" y="2324876"/>
                  <a:pt x="8803449" y="2319235"/>
                  <a:pt x="8798699" y="2312110"/>
                </a:cubicBezTo>
                <a:cubicBezTo>
                  <a:pt x="8793950" y="2304984"/>
                  <a:pt x="8791574" y="2296672"/>
                  <a:pt x="8791574" y="2287172"/>
                </a:cubicBezTo>
                <a:lnTo>
                  <a:pt x="8791574" y="74814"/>
                </a:lnTo>
                <a:cubicBezTo>
                  <a:pt x="8791574" y="65314"/>
                  <a:pt x="8794246" y="57001"/>
                  <a:pt x="8799590" y="49876"/>
                </a:cubicBezTo>
                <a:cubicBezTo>
                  <a:pt x="8804934" y="42751"/>
                  <a:pt x="8813840" y="37110"/>
                  <a:pt x="8826309" y="32954"/>
                </a:cubicBezTo>
                <a:cubicBezTo>
                  <a:pt x="8838778" y="28797"/>
                  <a:pt x="8854810" y="25235"/>
                  <a:pt x="8874404" y="22266"/>
                </a:cubicBezTo>
                <a:cubicBezTo>
                  <a:pt x="8893998" y="19297"/>
                  <a:pt x="8917451" y="17813"/>
                  <a:pt x="8944765" y="17813"/>
                </a:cubicBezTo>
                <a:close/>
                <a:moveTo>
                  <a:pt x="7728429" y="0"/>
                </a:moveTo>
                <a:cubicBezTo>
                  <a:pt x="7794931" y="0"/>
                  <a:pt x="7859651" y="6234"/>
                  <a:pt x="7922590" y="18703"/>
                </a:cubicBezTo>
                <a:cubicBezTo>
                  <a:pt x="7985529" y="31172"/>
                  <a:pt x="8043717" y="46907"/>
                  <a:pt x="8097156" y="65907"/>
                </a:cubicBezTo>
                <a:cubicBezTo>
                  <a:pt x="8150595" y="84908"/>
                  <a:pt x="8198096" y="106877"/>
                  <a:pt x="8239659" y="131815"/>
                </a:cubicBezTo>
                <a:cubicBezTo>
                  <a:pt x="8281222" y="156753"/>
                  <a:pt x="8310020" y="177238"/>
                  <a:pt x="8326051" y="193269"/>
                </a:cubicBezTo>
                <a:cubicBezTo>
                  <a:pt x="8342083" y="209301"/>
                  <a:pt x="8352474" y="221473"/>
                  <a:pt x="8357224" y="229786"/>
                </a:cubicBezTo>
                <a:cubicBezTo>
                  <a:pt x="8361974" y="238098"/>
                  <a:pt x="8365833" y="247895"/>
                  <a:pt x="8368802" y="259177"/>
                </a:cubicBezTo>
                <a:cubicBezTo>
                  <a:pt x="8371771" y="270459"/>
                  <a:pt x="8374146" y="283818"/>
                  <a:pt x="8375927" y="299256"/>
                </a:cubicBezTo>
                <a:cubicBezTo>
                  <a:pt x="8377709" y="314694"/>
                  <a:pt x="8378599" y="333100"/>
                  <a:pt x="8378599" y="354476"/>
                </a:cubicBezTo>
                <a:cubicBezTo>
                  <a:pt x="8378599" y="378226"/>
                  <a:pt x="8377407" y="398414"/>
                  <a:pt x="8375023" y="415040"/>
                </a:cubicBezTo>
                <a:cubicBezTo>
                  <a:pt x="8372639" y="431665"/>
                  <a:pt x="8369057" y="445618"/>
                  <a:pt x="8364279" y="456900"/>
                </a:cubicBezTo>
                <a:cubicBezTo>
                  <a:pt x="8359502" y="468181"/>
                  <a:pt x="8353828" y="476494"/>
                  <a:pt x="8347259" y="481838"/>
                </a:cubicBezTo>
                <a:cubicBezTo>
                  <a:pt x="8340691" y="487182"/>
                  <a:pt x="8332629" y="489854"/>
                  <a:pt x="8323073" y="489854"/>
                </a:cubicBezTo>
                <a:cubicBezTo>
                  <a:pt x="8306373" y="489854"/>
                  <a:pt x="8283096" y="478275"/>
                  <a:pt x="8253241" y="455118"/>
                </a:cubicBezTo>
                <a:cubicBezTo>
                  <a:pt x="8223386" y="431962"/>
                  <a:pt x="8184880" y="406430"/>
                  <a:pt x="8137722" y="378523"/>
                </a:cubicBezTo>
                <a:cubicBezTo>
                  <a:pt x="8090565" y="350616"/>
                  <a:pt x="8033262" y="325085"/>
                  <a:pt x="7965813" y="301928"/>
                </a:cubicBezTo>
                <a:cubicBezTo>
                  <a:pt x="7898367" y="278771"/>
                  <a:pt x="7817485" y="267193"/>
                  <a:pt x="7723169" y="267193"/>
                </a:cubicBezTo>
                <a:cubicBezTo>
                  <a:pt x="7620485" y="267193"/>
                  <a:pt x="7527061" y="287678"/>
                  <a:pt x="7442895" y="328647"/>
                </a:cubicBezTo>
                <a:cubicBezTo>
                  <a:pt x="7358729" y="369617"/>
                  <a:pt x="7286801" y="429884"/>
                  <a:pt x="7227109" y="509448"/>
                </a:cubicBezTo>
                <a:cubicBezTo>
                  <a:pt x="7167417" y="589012"/>
                  <a:pt x="7121155" y="686092"/>
                  <a:pt x="7088321" y="800688"/>
                </a:cubicBezTo>
                <a:cubicBezTo>
                  <a:pt x="7055488" y="915284"/>
                  <a:pt x="7039071" y="1046209"/>
                  <a:pt x="7039071" y="1193462"/>
                </a:cubicBezTo>
                <a:cubicBezTo>
                  <a:pt x="7039071" y="1339527"/>
                  <a:pt x="7054890" y="1468670"/>
                  <a:pt x="7086526" y="1580891"/>
                </a:cubicBezTo>
                <a:cubicBezTo>
                  <a:pt x="7118163" y="1693112"/>
                  <a:pt x="7163531" y="1786927"/>
                  <a:pt x="7222627" y="1862335"/>
                </a:cubicBezTo>
                <a:cubicBezTo>
                  <a:pt x="7281725" y="1937743"/>
                  <a:pt x="7354253" y="1994744"/>
                  <a:pt x="7440209" y="2033338"/>
                </a:cubicBezTo>
                <a:cubicBezTo>
                  <a:pt x="7526165" y="2071933"/>
                  <a:pt x="7623464" y="2091230"/>
                  <a:pt x="7732103" y="2091230"/>
                </a:cubicBezTo>
                <a:cubicBezTo>
                  <a:pt x="7824025" y="2091230"/>
                  <a:pt x="7904309" y="2079949"/>
                  <a:pt x="7972953" y="2057386"/>
                </a:cubicBezTo>
                <a:cubicBezTo>
                  <a:pt x="8041598" y="2034823"/>
                  <a:pt x="8100092" y="2009588"/>
                  <a:pt x="8148437" y="1981681"/>
                </a:cubicBezTo>
                <a:cubicBezTo>
                  <a:pt x="8196782" y="1953774"/>
                  <a:pt x="8236477" y="1928539"/>
                  <a:pt x="8267519" y="1905976"/>
                </a:cubicBezTo>
                <a:cubicBezTo>
                  <a:pt x="8298562" y="1883413"/>
                  <a:pt x="8323036" y="1872132"/>
                  <a:pt x="8340942" y="1872132"/>
                </a:cubicBezTo>
                <a:cubicBezTo>
                  <a:pt x="8349310" y="1872132"/>
                  <a:pt x="8356477" y="1873913"/>
                  <a:pt x="8362442" y="1877476"/>
                </a:cubicBezTo>
                <a:cubicBezTo>
                  <a:pt x="8368408" y="1881038"/>
                  <a:pt x="8373181" y="1887867"/>
                  <a:pt x="8376762" y="1897960"/>
                </a:cubicBezTo>
                <a:cubicBezTo>
                  <a:pt x="8380344" y="1908055"/>
                  <a:pt x="8383030" y="1922008"/>
                  <a:pt x="8384820" y="1939821"/>
                </a:cubicBezTo>
                <a:cubicBezTo>
                  <a:pt x="8386610" y="1957634"/>
                  <a:pt x="8387506" y="1980197"/>
                  <a:pt x="8387506" y="2007510"/>
                </a:cubicBezTo>
                <a:cubicBezTo>
                  <a:pt x="8387506" y="2026510"/>
                  <a:pt x="8386912" y="2043135"/>
                  <a:pt x="8385724" y="2057386"/>
                </a:cubicBezTo>
                <a:cubicBezTo>
                  <a:pt x="8384537" y="2071636"/>
                  <a:pt x="8382459" y="2084105"/>
                  <a:pt x="8379490" y="2094793"/>
                </a:cubicBezTo>
                <a:cubicBezTo>
                  <a:pt x="8376521" y="2105480"/>
                  <a:pt x="8372662" y="2114981"/>
                  <a:pt x="8367912" y="2123293"/>
                </a:cubicBezTo>
                <a:cubicBezTo>
                  <a:pt x="8363161" y="2131606"/>
                  <a:pt x="8354849" y="2141700"/>
                  <a:pt x="8342974" y="2153575"/>
                </a:cubicBezTo>
                <a:cubicBezTo>
                  <a:pt x="8331098" y="2165450"/>
                  <a:pt x="8306160" y="2183560"/>
                  <a:pt x="8268160" y="2207904"/>
                </a:cubicBezTo>
                <a:cubicBezTo>
                  <a:pt x="8230159" y="2232249"/>
                  <a:pt x="8182955" y="2255999"/>
                  <a:pt x="8126547" y="2279156"/>
                </a:cubicBezTo>
                <a:cubicBezTo>
                  <a:pt x="8070140" y="2302312"/>
                  <a:pt x="8005420" y="2321907"/>
                  <a:pt x="7932387" y="2337938"/>
                </a:cubicBezTo>
                <a:cubicBezTo>
                  <a:pt x="7859354" y="2353970"/>
                  <a:pt x="7779493" y="2361986"/>
                  <a:pt x="7692804" y="2361986"/>
                </a:cubicBezTo>
                <a:cubicBezTo>
                  <a:pt x="7543176" y="2361986"/>
                  <a:pt x="7408095" y="2337048"/>
                  <a:pt x="7287561" y="2287172"/>
                </a:cubicBezTo>
                <a:cubicBezTo>
                  <a:pt x="7167027" y="2237296"/>
                  <a:pt x="7064307" y="2163669"/>
                  <a:pt x="6979399" y="2066292"/>
                </a:cubicBezTo>
                <a:cubicBezTo>
                  <a:pt x="6894491" y="1968915"/>
                  <a:pt x="6829177" y="1848678"/>
                  <a:pt x="6783457" y="1705581"/>
                </a:cubicBezTo>
                <a:cubicBezTo>
                  <a:pt x="6737737" y="1562485"/>
                  <a:pt x="6714878" y="1397716"/>
                  <a:pt x="6714878" y="1211275"/>
                </a:cubicBezTo>
                <a:cubicBezTo>
                  <a:pt x="6714878" y="1020083"/>
                  <a:pt x="6739519" y="849673"/>
                  <a:pt x="6788801" y="700046"/>
                </a:cubicBezTo>
                <a:cubicBezTo>
                  <a:pt x="6838083" y="550417"/>
                  <a:pt x="6907257" y="423649"/>
                  <a:pt x="6996321" y="319741"/>
                </a:cubicBezTo>
                <a:cubicBezTo>
                  <a:pt x="7085385" y="215832"/>
                  <a:pt x="7191965" y="136565"/>
                  <a:pt x="7316062" y="81939"/>
                </a:cubicBezTo>
                <a:cubicBezTo>
                  <a:pt x="7440159" y="27313"/>
                  <a:pt x="7577614" y="0"/>
                  <a:pt x="7728429" y="0"/>
                </a:cubicBezTo>
                <a:close/>
              </a:path>
            </a:pathLst>
          </a:custGeom>
        </p:spPr>
      </p:pic>
    </p:spTree>
    <p:extLst>
      <p:ext uri="{BB962C8B-B14F-4D97-AF65-F5344CB8AC3E}">
        <p14:creationId xmlns:p14="http://schemas.microsoft.com/office/powerpoint/2010/main" val="375150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display="0">
                  <p:stCondLst>
                    <p:cond delay="indefinite"/>
                  </p:stCondLst>
                </p:cTn>
                <p:tgtEl>
                  <p:spTgt spid="5"/>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494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rganigramme : Connecteur 1">
            <a:extLst>
              <a:ext uri="{FF2B5EF4-FFF2-40B4-BE49-F238E27FC236}">
                <a16:creationId xmlns:a16="http://schemas.microsoft.com/office/drawing/2014/main" id="{912CD860-7329-0282-3ED0-00C6F24AB303}"/>
              </a:ext>
            </a:extLst>
          </p:cNvPr>
          <p:cNvSpPr/>
          <p:nvPr/>
        </p:nvSpPr>
        <p:spPr>
          <a:xfrm>
            <a:off x="3742800" y="-795600"/>
            <a:ext cx="8449200" cy="8449200"/>
          </a:xfrm>
          <a:prstGeom prst="flowChartConnector">
            <a:avLst/>
          </a:prstGeom>
          <a:ln>
            <a:noFill/>
          </a:ln>
          <a:effectLst>
            <a:outerShdw blurRad="50800" dist="38100" algn="l" rotWithShape="0">
              <a:prstClr val="black">
                <a:alpha val="40000"/>
              </a:prstClr>
            </a:outerShdw>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Organigramme : Connecteur 2">
            <a:extLst>
              <a:ext uri="{FF2B5EF4-FFF2-40B4-BE49-F238E27FC236}">
                <a16:creationId xmlns:a16="http://schemas.microsoft.com/office/drawing/2014/main" id="{44599C02-30C2-BAC3-14FD-6E83549E2E92}"/>
              </a:ext>
            </a:extLst>
          </p:cNvPr>
          <p:cNvSpPr/>
          <p:nvPr/>
        </p:nvSpPr>
        <p:spPr>
          <a:xfrm>
            <a:off x="1599931" y="-795600"/>
            <a:ext cx="8449200" cy="8449200"/>
          </a:xfrm>
          <a:prstGeom prst="flowChartConnector">
            <a:avLst/>
          </a:prstGeom>
          <a:solidFill>
            <a:schemeClr val="accent1">
              <a:lumMod val="75000"/>
            </a:schemeClr>
          </a:solidFill>
          <a:ln>
            <a:noFill/>
          </a:ln>
          <a:effectLst>
            <a:outerShdw blurRad="50800" dist="38100" algn="l" rotWithShape="0">
              <a:prstClr val="black">
                <a:alpha val="40000"/>
              </a:prstClr>
            </a:outerShdw>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Organigramme : Connecteur 3">
            <a:extLst>
              <a:ext uri="{FF2B5EF4-FFF2-40B4-BE49-F238E27FC236}">
                <a16:creationId xmlns:a16="http://schemas.microsoft.com/office/drawing/2014/main" id="{DBB00567-9F48-4683-21DC-F4B9C48CF9F0}"/>
              </a:ext>
            </a:extLst>
          </p:cNvPr>
          <p:cNvSpPr/>
          <p:nvPr/>
        </p:nvSpPr>
        <p:spPr>
          <a:xfrm>
            <a:off x="-481800" y="-795600"/>
            <a:ext cx="8449200" cy="8449200"/>
          </a:xfrm>
          <a:prstGeom prst="flowChartConnector">
            <a:avLst/>
          </a:prstGeom>
          <a:solidFill>
            <a:schemeClr val="accent1">
              <a:lumMod val="60000"/>
              <a:lumOff val="40000"/>
            </a:schemeClr>
          </a:solidFill>
          <a:ln>
            <a:noFill/>
          </a:ln>
          <a:effectLst>
            <a:outerShdw blurRad="50800" dist="38100" algn="l" rotWithShape="0">
              <a:prstClr val="black">
                <a:alpha val="40000"/>
              </a:prstClr>
            </a:outerShdw>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Organigramme : Connecteur 4">
            <a:extLst>
              <a:ext uri="{FF2B5EF4-FFF2-40B4-BE49-F238E27FC236}">
                <a16:creationId xmlns:a16="http://schemas.microsoft.com/office/drawing/2014/main" id="{53DC2FB6-5C9E-3000-DEFD-8D98D8B1F851}"/>
              </a:ext>
            </a:extLst>
          </p:cNvPr>
          <p:cNvSpPr/>
          <p:nvPr/>
        </p:nvSpPr>
        <p:spPr>
          <a:xfrm>
            <a:off x="-2563531" y="-795600"/>
            <a:ext cx="8449200" cy="8449200"/>
          </a:xfrm>
          <a:prstGeom prst="flowChartConnector">
            <a:avLst/>
          </a:prstGeom>
          <a:solidFill>
            <a:schemeClr val="accent1">
              <a:lumMod val="40000"/>
              <a:lumOff val="60000"/>
            </a:schemeClr>
          </a:solidFill>
          <a:ln>
            <a:noFill/>
          </a:ln>
          <a:effectLst>
            <a:outerShdw blurRad="50800" dist="38100" algn="l" rotWithShape="0">
              <a:prstClr val="black">
                <a:alpha val="40000"/>
              </a:prstClr>
            </a:outerShdw>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Organigramme : Connecteur 5">
            <a:extLst>
              <a:ext uri="{FF2B5EF4-FFF2-40B4-BE49-F238E27FC236}">
                <a16:creationId xmlns:a16="http://schemas.microsoft.com/office/drawing/2014/main" id="{CBC59322-81F0-5CD0-C3DD-922DE7F6DA81}"/>
              </a:ext>
            </a:extLst>
          </p:cNvPr>
          <p:cNvSpPr/>
          <p:nvPr/>
        </p:nvSpPr>
        <p:spPr>
          <a:xfrm>
            <a:off x="-4941773" y="-795600"/>
            <a:ext cx="8449200" cy="8449200"/>
          </a:xfrm>
          <a:prstGeom prst="flowChartConnector">
            <a:avLst/>
          </a:prstGeom>
          <a:solidFill>
            <a:schemeClr val="accent1">
              <a:lumMod val="20000"/>
              <a:lumOff val="80000"/>
            </a:schemeClr>
          </a:solidFill>
          <a:ln>
            <a:noFill/>
          </a:ln>
          <a:effectLst>
            <a:outerShdw blurRad="50800" dist="38100" algn="l" rotWithShape="0">
              <a:prstClr val="black">
                <a:alpha val="40000"/>
              </a:prstClr>
            </a:outerShdw>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53AA0D8C-8183-6178-50DA-13B579534A0F}"/>
              </a:ext>
            </a:extLst>
          </p:cNvPr>
          <p:cNvSpPr txBox="1"/>
          <p:nvPr/>
        </p:nvSpPr>
        <p:spPr>
          <a:xfrm>
            <a:off x="1276348" y="2227756"/>
            <a:ext cx="615553" cy="2402487"/>
          </a:xfrm>
          <a:prstGeom prst="rect">
            <a:avLst/>
          </a:prstGeom>
          <a:noFill/>
        </p:spPr>
        <p:txBody>
          <a:bodyPr vert="vert" wrap="square" rtlCol="0">
            <a:spAutoFit/>
          </a:bodyPr>
          <a:lstStyle/>
          <a:p>
            <a:pPr algn="ctr"/>
            <a:r>
              <a:rPr lang="fr-FR" sz="2800" dirty="0">
                <a:latin typeface="Roboto Light" panose="02000000000000000000" pitchFamily="2" charset="0"/>
                <a:ea typeface="Roboto Light" panose="02000000000000000000" pitchFamily="2" charset="0"/>
                <a:cs typeface="Roboto Light" panose="02000000000000000000" pitchFamily="2" charset="0"/>
              </a:rPr>
              <a:t>PROGRAMME</a:t>
            </a:r>
          </a:p>
        </p:txBody>
      </p:sp>
      <p:sp>
        <p:nvSpPr>
          <p:cNvPr id="8" name="ZoneTexte 7">
            <a:extLst>
              <a:ext uri="{FF2B5EF4-FFF2-40B4-BE49-F238E27FC236}">
                <a16:creationId xmlns:a16="http://schemas.microsoft.com/office/drawing/2014/main" id="{E70057EA-034C-465D-ADED-3821096B5DCC}"/>
              </a:ext>
            </a:extLst>
          </p:cNvPr>
          <p:cNvSpPr txBox="1"/>
          <p:nvPr/>
        </p:nvSpPr>
        <p:spPr>
          <a:xfrm>
            <a:off x="3507428" y="3505018"/>
            <a:ext cx="2378242" cy="830997"/>
          </a:xfrm>
          <a:prstGeom prst="rect">
            <a:avLst/>
          </a:prstGeom>
          <a:noFill/>
        </p:spPr>
        <p:txBody>
          <a:bodyPr wrap="square" rtlCol="0">
            <a:spAutoFit/>
          </a:bodyPr>
          <a:lstStyle/>
          <a:p>
            <a:pPr algn="ctr"/>
            <a:r>
              <a:rPr lang="fr-FR" sz="2400" dirty="0">
                <a:latin typeface="Roboto Light" panose="02000000000000000000" pitchFamily="2" charset="0"/>
                <a:ea typeface="Roboto Light" panose="02000000000000000000" pitchFamily="2" charset="0"/>
                <a:cs typeface="Roboto Light" panose="02000000000000000000" pitchFamily="2" charset="0"/>
              </a:rPr>
              <a:t>Mechanisms for </a:t>
            </a:r>
          </a:p>
          <a:p>
            <a:pPr algn="ctr"/>
            <a:r>
              <a:rPr lang="fr-FR" sz="2400" dirty="0">
                <a:latin typeface="Roboto Light" panose="02000000000000000000" pitchFamily="2" charset="0"/>
                <a:ea typeface="Roboto Light" panose="02000000000000000000" pitchFamily="2" charset="0"/>
                <a:cs typeface="Roboto Light" panose="02000000000000000000" pitchFamily="2" charset="0"/>
              </a:rPr>
              <a:t>Hydration</a:t>
            </a:r>
          </a:p>
        </p:txBody>
      </p:sp>
      <p:sp>
        <p:nvSpPr>
          <p:cNvPr id="9" name="ZoneTexte 8">
            <a:extLst>
              <a:ext uri="{FF2B5EF4-FFF2-40B4-BE49-F238E27FC236}">
                <a16:creationId xmlns:a16="http://schemas.microsoft.com/office/drawing/2014/main" id="{0497BDB8-C14E-CC08-AD87-769E82D874EF}"/>
              </a:ext>
            </a:extLst>
          </p:cNvPr>
          <p:cNvSpPr txBox="1"/>
          <p:nvPr/>
        </p:nvSpPr>
        <p:spPr>
          <a:xfrm>
            <a:off x="5885669" y="3505018"/>
            <a:ext cx="2081731" cy="461665"/>
          </a:xfrm>
          <a:prstGeom prst="rect">
            <a:avLst/>
          </a:prstGeom>
          <a:noFill/>
        </p:spPr>
        <p:txBody>
          <a:bodyPr wrap="square" rtlCol="0">
            <a:spAutoFit/>
          </a:bodyPr>
          <a:lstStyle/>
          <a:p>
            <a:pPr algn="ctr"/>
            <a:r>
              <a:rPr lang="fr-FR" sz="2400" dirty="0">
                <a:latin typeface="Roboto Light" panose="02000000000000000000" pitchFamily="2" charset="0"/>
                <a:ea typeface="Roboto Light" panose="02000000000000000000" pitchFamily="2" charset="0"/>
                <a:cs typeface="Roboto Light" panose="02000000000000000000" pitchFamily="2" charset="0"/>
              </a:rPr>
              <a:t>Key factors</a:t>
            </a:r>
          </a:p>
        </p:txBody>
      </p:sp>
      <p:sp>
        <p:nvSpPr>
          <p:cNvPr id="10" name="ZoneTexte 9">
            <a:extLst>
              <a:ext uri="{FF2B5EF4-FFF2-40B4-BE49-F238E27FC236}">
                <a16:creationId xmlns:a16="http://schemas.microsoft.com/office/drawing/2014/main" id="{DC542731-7755-E193-2C24-09ED4405E494}"/>
              </a:ext>
            </a:extLst>
          </p:cNvPr>
          <p:cNvSpPr txBox="1"/>
          <p:nvPr/>
        </p:nvSpPr>
        <p:spPr>
          <a:xfrm>
            <a:off x="7967400" y="3505018"/>
            <a:ext cx="2081731" cy="830997"/>
          </a:xfrm>
          <a:prstGeom prst="rect">
            <a:avLst/>
          </a:prstGeom>
          <a:noFill/>
        </p:spPr>
        <p:txBody>
          <a:bodyPr wrap="square" rtlCol="0">
            <a:spAutoFit/>
          </a:bodyPr>
          <a:lstStyle/>
          <a:p>
            <a:pPr algn="ctr"/>
            <a:r>
              <a:rPr lang="fr-FR" sz="2400" dirty="0">
                <a:latin typeface="Roboto Light" panose="02000000000000000000" pitchFamily="2" charset="0"/>
                <a:ea typeface="Roboto Light" panose="02000000000000000000" pitchFamily="2" charset="0"/>
                <a:cs typeface="Roboto Light" panose="02000000000000000000" pitchFamily="2" charset="0"/>
              </a:rPr>
              <a:t>Hydra n°1 range</a:t>
            </a:r>
          </a:p>
        </p:txBody>
      </p:sp>
      <p:sp>
        <p:nvSpPr>
          <p:cNvPr id="11" name="ZoneTexte 10">
            <a:extLst>
              <a:ext uri="{FF2B5EF4-FFF2-40B4-BE49-F238E27FC236}">
                <a16:creationId xmlns:a16="http://schemas.microsoft.com/office/drawing/2014/main" id="{093F10C8-F9FA-42F4-9A75-CB5225C97142}"/>
              </a:ext>
            </a:extLst>
          </p:cNvPr>
          <p:cNvSpPr txBox="1"/>
          <p:nvPr/>
        </p:nvSpPr>
        <p:spPr>
          <a:xfrm>
            <a:off x="10049131" y="3505018"/>
            <a:ext cx="2142870" cy="461665"/>
          </a:xfrm>
          <a:prstGeom prst="rect">
            <a:avLst/>
          </a:prstGeom>
          <a:noFill/>
        </p:spPr>
        <p:txBody>
          <a:bodyPr wrap="square" rtlCol="0">
            <a:spAutoFit/>
          </a:bodyPr>
          <a:lstStyle/>
          <a:p>
            <a:pPr algn="ctr"/>
            <a:r>
              <a:rPr lang="fr-FR" sz="2400" dirty="0">
                <a:latin typeface="Roboto Light" panose="02000000000000000000" pitchFamily="2" charset="0"/>
                <a:ea typeface="Roboto Light" panose="02000000000000000000" pitchFamily="2" charset="0"/>
                <a:cs typeface="Roboto Light" panose="02000000000000000000" pitchFamily="2" charset="0"/>
              </a:rPr>
              <a:t>Quiz</a:t>
            </a:r>
          </a:p>
        </p:txBody>
      </p:sp>
      <p:sp>
        <p:nvSpPr>
          <p:cNvPr id="12" name="ZoneTexte 11">
            <a:extLst>
              <a:ext uri="{FF2B5EF4-FFF2-40B4-BE49-F238E27FC236}">
                <a16:creationId xmlns:a16="http://schemas.microsoft.com/office/drawing/2014/main" id="{28F16B41-1B6A-9D27-948A-0DA51F5BBBCD}"/>
              </a:ext>
            </a:extLst>
          </p:cNvPr>
          <p:cNvSpPr txBox="1"/>
          <p:nvPr/>
        </p:nvSpPr>
        <p:spPr>
          <a:xfrm>
            <a:off x="3507427" y="2486890"/>
            <a:ext cx="2378241" cy="1015663"/>
          </a:xfrm>
          <a:prstGeom prst="rect">
            <a:avLst/>
          </a:prstGeom>
          <a:noFill/>
        </p:spPr>
        <p:txBody>
          <a:bodyPr wrap="square" rtlCol="0">
            <a:spAutoFit/>
          </a:bodyPr>
          <a:lstStyle/>
          <a:p>
            <a:pPr algn="ctr"/>
            <a:r>
              <a:rPr lang="fr-FR" sz="6000" dirty="0">
                <a:latin typeface="Ink Free" panose="03080402000500000000" pitchFamily="66" charset="0"/>
                <a:cs typeface="Dreaming Outloud Script Pro" panose="020F0502020204030204" pitchFamily="66" charset="0"/>
              </a:rPr>
              <a:t>1</a:t>
            </a:r>
          </a:p>
        </p:txBody>
      </p:sp>
      <p:sp>
        <p:nvSpPr>
          <p:cNvPr id="13" name="ZoneTexte 12">
            <a:extLst>
              <a:ext uri="{FF2B5EF4-FFF2-40B4-BE49-F238E27FC236}">
                <a16:creationId xmlns:a16="http://schemas.microsoft.com/office/drawing/2014/main" id="{424FCDAB-E204-3B20-6081-A04D2952264F}"/>
              </a:ext>
            </a:extLst>
          </p:cNvPr>
          <p:cNvSpPr txBox="1"/>
          <p:nvPr/>
        </p:nvSpPr>
        <p:spPr>
          <a:xfrm>
            <a:off x="5885668" y="2413337"/>
            <a:ext cx="2081731" cy="1015663"/>
          </a:xfrm>
          <a:prstGeom prst="rect">
            <a:avLst/>
          </a:prstGeom>
          <a:noFill/>
        </p:spPr>
        <p:txBody>
          <a:bodyPr wrap="square" rtlCol="0">
            <a:spAutoFit/>
          </a:bodyPr>
          <a:lstStyle/>
          <a:p>
            <a:pPr algn="ctr"/>
            <a:r>
              <a:rPr lang="fr-FR" sz="6000" dirty="0">
                <a:latin typeface="Ink Free" panose="03080402000500000000" pitchFamily="66" charset="0"/>
                <a:cs typeface="Dreaming Outloud Script Pro" panose="020F0502020204030204" pitchFamily="66" charset="0"/>
              </a:rPr>
              <a:t>2</a:t>
            </a:r>
          </a:p>
        </p:txBody>
      </p:sp>
      <p:sp>
        <p:nvSpPr>
          <p:cNvPr id="14" name="ZoneTexte 13">
            <a:extLst>
              <a:ext uri="{FF2B5EF4-FFF2-40B4-BE49-F238E27FC236}">
                <a16:creationId xmlns:a16="http://schemas.microsoft.com/office/drawing/2014/main" id="{12746B95-373B-CB6D-CA03-D80DDB98EF0D}"/>
              </a:ext>
            </a:extLst>
          </p:cNvPr>
          <p:cNvSpPr txBox="1"/>
          <p:nvPr/>
        </p:nvSpPr>
        <p:spPr>
          <a:xfrm>
            <a:off x="7967399" y="2413337"/>
            <a:ext cx="2081731" cy="1015663"/>
          </a:xfrm>
          <a:prstGeom prst="rect">
            <a:avLst/>
          </a:prstGeom>
          <a:noFill/>
        </p:spPr>
        <p:txBody>
          <a:bodyPr wrap="square" rtlCol="0">
            <a:spAutoFit/>
          </a:bodyPr>
          <a:lstStyle/>
          <a:p>
            <a:pPr algn="ctr"/>
            <a:r>
              <a:rPr lang="fr-FR" sz="6000" dirty="0">
                <a:latin typeface="Ink Free" panose="03080402000500000000" pitchFamily="66" charset="0"/>
                <a:cs typeface="Dreaming Outloud Script Pro" panose="020F0502020204030204" pitchFamily="66" charset="0"/>
              </a:rPr>
              <a:t>3</a:t>
            </a:r>
          </a:p>
        </p:txBody>
      </p:sp>
      <p:sp>
        <p:nvSpPr>
          <p:cNvPr id="15" name="ZoneTexte 14">
            <a:extLst>
              <a:ext uri="{FF2B5EF4-FFF2-40B4-BE49-F238E27FC236}">
                <a16:creationId xmlns:a16="http://schemas.microsoft.com/office/drawing/2014/main" id="{4011CC7D-9785-3E54-9C9B-97925D799FF5}"/>
              </a:ext>
            </a:extLst>
          </p:cNvPr>
          <p:cNvSpPr txBox="1"/>
          <p:nvPr/>
        </p:nvSpPr>
        <p:spPr>
          <a:xfrm>
            <a:off x="10049131" y="2413337"/>
            <a:ext cx="2142869" cy="1015663"/>
          </a:xfrm>
          <a:prstGeom prst="rect">
            <a:avLst/>
          </a:prstGeom>
          <a:noFill/>
        </p:spPr>
        <p:txBody>
          <a:bodyPr wrap="square" rtlCol="0">
            <a:spAutoFit/>
          </a:bodyPr>
          <a:lstStyle/>
          <a:p>
            <a:pPr algn="ctr"/>
            <a:r>
              <a:rPr lang="fr-FR" sz="6000" dirty="0">
                <a:latin typeface="Ink Free" panose="03080402000500000000" pitchFamily="66" charset="0"/>
                <a:cs typeface="Dreaming Outloud Script Pro" panose="020F0502020204030204" pitchFamily="66" charset="0"/>
              </a:rPr>
              <a:t>4</a:t>
            </a:r>
          </a:p>
        </p:txBody>
      </p:sp>
    </p:spTree>
    <p:extLst>
      <p:ext uri="{BB962C8B-B14F-4D97-AF65-F5344CB8AC3E}">
        <p14:creationId xmlns:p14="http://schemas.microsoft.com/office/powerpoint/2010/main" val="7072056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p14="http://schemas.microsoft.com/office/powerpoint/2010/main" xmlns:a16="http://schemas.microsoft.com/office/drawing/2014/main"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2E1DA02-F6F8-AF64-8D70-7FD7201B84E5}"/>
              </a:ext>
            </a:extLst>
          </p:cNvPr>
          <p:cNvSpPr txBox="1"/>
          <p:nvPr/>
        </p:nvSpPr>
        <p:spPr>
          <a:xfrm>
            <a:off x="2654085" y="335844"/>
            <a:ext cx="6883830" cy="461665"/>
          </a:xfrm>
          <a:prstGeom prst="rect">
            <a:avLst/>
          </a:prstGeom>
          <a:noFill/>
        </p:spPr>
        <p:txBody>
          <a:bodyPr wrap="square">
            <a:spAutoFit/>
          </a:bodyPr>
          <a:lstStyle/>
          <a:p>
            <a:pPr algn="ctr"/>
            <a:r>
              <a:rPr lang="fr-FR" sz="2400" dirty="0">
                <a:solidFill>
                  <a:srgbClr val="3E3E3E"/>
                </a:solidFill>
                <a:latin typeface="KyivType Sans2" pitchFamily="2" charset="77"/>
              </a:rPr>
              <a:t>Focus on hydration mechanisms</a:t>
            </a:r>
            <a:endParaRPr lang="fr-FR" sz="2400" dirty="0">
              <a:solidFill>
                <a:srgbClr val="3E3E3E"/>
              </a:solidFill>
              <a:effectLst/>
              <a:latin typeface="KyivType Sans2" pitchFamily="2" charset="77"/>
            </a:endParaRPr>
          </a:p>
        </p:txBody>
      </p:sp>
      <p:sp>
        <p:nvSpPr>
          <p:cNvPr id="4" name="ZoneTexte 3">
            <a:extLst>
              <a:ext uri="{FF2B5EF4-FFF2-40B4-BE49-F238E27FC236}">
                <a16:creationId xmlns:a16="http://schemas.microsoft.com/office/drawing/2014/main" id="{11E2B55B-6C52-20F6-0BAC-59CAF1F4CC1D}"/>
              </a:ext>
            </a:extLst>
          </p:cNvPr>
          <p:cNvSpPr txBox="1"/>
          <p:nvPr/>
        </p:nvSpPr>
        <p:spPr>
          <a:xfrm>
            <a:off x="1219200" y="1343297"/>
            <a:ext cx="9753600" cy="2308324"/>
          </a:xfrm>
          <a:prstGeom prst="rect">
            <a:avLst/>
          </a:prstGeom>
          <a:noFill/>
        </p:spPr>
        <p:txBody>
          <a:bodyPr wrap="square" rtlCol="0">
            <a:spAutoFit/>
          </a:bodyPr>
          <a:lstStyle/>
          <a:p>
            <a:r>
              <a:rPr lang="fr-FR" altLang="fr-FR" sz="1600" dirty="0">
                <a:latin typeface="Roboto Light" panose="02000000000000000000" pitchFamily="2" charset="0"/>
                <a:ea typeface="Roboto Light" panose="02000000000000000000" pitchFamily="2" charset="0"/>
              </a:rPr>
              <a:t>At any age, the skin needs water to keep its shape and appearance: </a:t>
            </a:r>
          </a:p>
          <a:p>
            <a:r>
              <a:rPr lang="fr-FR" altLang="fr-FR" sz="1600" dirty="0">
                <a:latin typeface="Roboto Light" panose="02000000000000000000" pitchFamily="2" charset="0"/>
                <a:ea typeface="Roboto Light" panose="02000000000000000000" pitchFamily="2" charset="0"/>
              </a:rPr>
              <a:t>Well-moisturised skin looks younger. </a:t>
            </a:r>
          </a:p>
          <a:p>
            <a:r>
              <a:rPr lang="fr-FR" altLang="fr-FR" sz="1600" dirty="0" err="1">
                <a:latin typeface="Roboto Light" panose="02000000000000000000" pitchFamily="2" charset="0"/>
                <a:ea typeface="Roboto Light" panose="02000000000000000000" pitchFamily="2" charset="0"/>
              </a:rPr>
              <a:t>Hydration</a:t>
            </a:r>
            <a:r>
              <a:rPr lang="fr-FR" altLang="fr-FR" sz="1600" dirty="0">
                <a:latin typeface="Roboto Light" panose="02000000000000000000" pitchFamily="2" charset="0"/>
                <a:ea typeface="Roboto Light" panose="02000000000000000000" pitchFamily="2" charset="0"/>
              </a:rPr>
              <a:t> is essential for the skin to maintain its suppleness, softness, tone and radiance. </a:t>
            </a:r>
          </a:p>
          <a:p>
            <a:endParaRPr lang="fr-FR" sz="1600" dirty="0">
              <a:latin typeface="Roboto Light" panose="02000000000000000000" pitchFamily="2" charset="0"/>
              <a:ea typeface="Roboto Light" panose="02000000000000000000" pitchFamily="2" charset="0"/>
            </a:endParaRPr>
          </a:p>
          <a:p>
            <a:pPr eaLnBrk="1" hangingPunct="1"/>
            <a:r>
              <a:rPr lang="fr-FR" altLang="fr-FR" sz="1600" dirty="0">
                <a:latin typeface="Roboto Light" panose="02000000000000000000" pitchFamily="2" charset="0"/>
                <a:ea typeface="Roboto Light" panose="02000000000000000000" pitchFamily="2" charset="0"/>
              </a:rPr>
              <a:t>Skin hydration is based on three major biological mechanisms: </a:t>
            </a:r>
          </a:p>
          <a:p>
            <a:pPr eaLnBrk="1" hangingPunct="1"/>
            <a:endParaRPr lang="fr-FR" altLang="fr-FR" sz="1600" dirty="0">
              <a:latin typeface="Roboto Light" panose="02000000000000000000" pitchFamily="2" charset="0"/>
              <a:ea typeface="Roboto Light" panose="02000000000000000000" pitchFamily="2" charset="0"/>
            </a:endParaRPr>
          </a:p>
          <a:p>
            <a:pPr marL="342900" indent="-342900" eaLnBrk="1" hangingPunct="1">
              <a:buFont typeface="+mj-lt"/>
              <a:buAutoNum type="arabicPeriod"/>
            </a:pPr>
            <a:r>
              <a:rPr lang="fr-FR" altLang="fr-FR" sz="1600" dirty="0">
                <a:latin typeface="Roboto Light" panose="02000000000000000000" pitchFamily="2" charset="0"/>
                <a:ea typeface="Roboto Light" panose="02000000000000000000" pitchFamily="2" charset="0"/>
              </a:rPr>
              <a:t>Water absorption and capture</a:t>
            </a:r>
          </a:p>
          <a:p>
            <a:pPr marL="342900" indent="-342900" eaLnBrk="1" hangingPunct="1">
              <a:buFont typeface="+mj-lt"/>
              <a:buAutoNum type="arabicPeriod"/>
            </a:pPr>
            <a:r>
              <a:rPr lang="fr-FR" altLang="fr-FR" sz="1600" dirty="0">
                <a:latin typeface="Roboto Light" panose="02000000000000000000" pitchFamily="2" charset="0"/>
                <a:ea typeface="Roboto Light" panose="02000000000000000000" pitchFamily="2" charset="0"/>
              </a:rPr>
              <a:t>Water retention</a:t>
            </a:r>
          </a:p>
          <a:p>
            <a:pPr marL="342900" indent="-342900" eaLnBrk="1" hangingPunct="1">
              <a:buFont typeface="+mj-lt"/>
              <a:buAutoNum type="arabicPeriod"/>
            </a:pPr>
            <a:r>
              <a:rPr lang="fr-FR" sz="1600" dirty="0">
                <a:latin typeface="Roboto Light" panose="02000000000000000000" pitchFamily="2" charset="0"/>
                <a:ea typeface="Roboto Light" panose="02000000000000000000" pitchFamily="2" charset="0"/>
              </a:rPr>
              <a:t>Limiting water loss</a:t>
            </a:r>
          </a:p>
        </p:txBody>
      </p:sp>
      <p:grpSp>
        <p:nvGrpSpPr>
          <p:cNvPr id="5" name="Groupe 55">
            <a:extLst>
              <a:ext uri="{FF2B5EF4-FFF2-40B4-BE49-F238E27FC236}">
                <a16:creationId xmlns:a16="http://schemas.microsoft.com/office/drawing/2014/main" id="{C4BCF96F-FA70-EA68-C795-DA89FB39B48B}"/>
              </a:ext>
            </a:extLst>
          </p:cNvPr>
          <p:cNvGrpSpPr>
            <a:grpSpLocks/>
          </p:cNvGrpSpPr>
          <p:nvPr/>
        </p:nvGrpSpPr>
        <p:grpSpPr bwMode="auto">
          <a:xfrm>
            <a:off x="2066923" y="4823321"/>
            <a:ext cx="2921454" cy="1849866"/>
            <a:chOff x="2826420" y="2196455"/>
            <a:chExt cx="3600400" cy="2279314"/>
          </a:xfrm>
        </p:grpSpPr>
        <p:sp>
          <p:nvSpPr>
            <p:cNvPr id="6" name="Rectangle 25">
              <a:extLst>
                <a:ext uri="{FF2B5EF4-FFF2-40B4-BE49-F238E27FC236}">
                  <a16:creationId xmlns:a16="http://schemas.microsoft.com/office/drawing/2014/main" id="{C310698B-602B-EC6E-2673-3E877526A03F}"/>
                </a:ext>
              </a:extLst>
            </p:cNvPr>
            <p:cNvSpPr>
              <a:spLocks noChangeArrowheads="1"/>
            </p:cNvSpPr>
            <p:nvPr/>
          </p:nvSpPr>
          <p:spPr bwMode="auto">
            <a:xfrm>
              <a:off x="2826420" y="2196455"/>
              <a:ext cx="3600400" cy="1656184"/>
            </a:xfrm>
            <a:prstGeom prst="rect">
              <a:avLst/>
            </a:prstGeom>
            <a:solidFill>
              <a:schemeClr val="bg1"/>
            </a:solidFill>
            <a:ln w="9525" algn="ctr">
              <a:solidFill>
                <a:schemeClr val="tx1"/>
              </a:solidFill>
              <a:round/>
              <a:headEnd/>
              <a:tailEnd/>
            </a:ln>
          </p:spPr>
          <p:txBody>
            <a:bodyPr/>
            <a:lstStyle>
              <a:lvl1pPr defTabSz="1042988" eaLnBrk="0" hangingPunct="0">
                <a:defRPr sz="1200">
                  <a:solidFill>
                    <a:schemeClr val="tx1"/>
                  </a:solidFill>
                  <a:latin typeface="Optima Medium" pitchFamily="34" charset="0"/>
                  <a:cs typeface="Arial" panose="020B0604020202020204" pitchFamily="34" charset="0"/>
                </a:defRPr>
              </a:lvl1pPr>
              <a:lvl2pPr marL="742950" indent="-285750" defTabSz="1042988" eaLnBrk="0" hangingPunct="0">
                <a:defRPr sz="1200">
                  <a:solidFill>
                    <a:schemeClr val="tx1"/>
                  </a:solidFill>
                  <a:latin typeface="Optima Medium" pitchFamily="34" charset="0"/>
                  <a:cs typeface="Arial" panose="020B0604020202020204" pitchFamily="34" charset="0"/>
                </a:defRPr>
              </a:lvl2pPr>
              <a:lvl3pPr marL="1143000" indent="-228600" defTabSz="1042988" eaLnBrk="0" hangingPunct="0">
                <a:defRPr sz="1200">
                  <a:solidFill>
                    <a:schemeClr val="tx1"/>
                  </a:solidFill>
                  <a:latin typeface="Optima Medium" pitchFamily="34" charset="0"/>
                  <a:cs typeface="Arial" panose="020B0604020202020204" pitchFamily="34" charset="0"/>
                </a:defRPr>
              </a:lvl3pPr>
              <a:lvl4pPr marL="1600200" indent="-228600" defTabSz="1042988" eaLnBrk="0" hangingPunct="0">
                <a:defRPr sz="1200">
                  <a:solidFill>
                    <a:schemeClr val="tx1"/>
                  </a:solidFill>
                  <a:latin typeface="Optima Medium" pitchFamily="34" charset="0"/>
                  <a:cs typeface="Arial" panose="020B0604020202020204" pitchFamily="34" charset="0"/>
                </a:defRPr>
              </a:lvl4pPr>
              <a:lvl5pPr marL="2057400" indent="-228600" defTabSz="1042988" eaLnBrk="0" hangingPunct="0">
                <a:defRPr sz="1200">
                  <a:solidFill>
                    <a:schemeClr val="tx1"/>
                  </a:solidFill>
                  <a:latin typeface="Optima Medium" pitchFamily="34" charset="0"/>
                  <a:cs typeface="Arial" panose="020B0604020202020204" pitchFamily="34" charset="0"/>
                </a:defRPr>
              </a:lvl5pPr>
              <a:lvl6pPr marL="25146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hangingPunct="1"/>
              <a:endParaRPr lang="fr-FR" altLang="fr-FR" sz="1088" dirty="0"/>
            </a:p>
          </p:txBody>
        </p:sp>
        <p:sp>
          <p:nvSpPr>
            <p:cNvPr id="7" name="Rectangle 13">
              <a:extLst>
                <a:ext uri="{FF2B5EF4-FFF2-40B4-BE49-F238E27FC236}">
                  <a16:creationId xmlns:a16="http://schemas.microsoft.com/office/drawing/2014/main" id="{21D64145-A9B9-8DC3-3AFE-23159162933F}"/>
                </a:ext>
              </a:extLst>
            </p:cNvPr>
            <p:cNvSpPr>
              <a:spLocks noChangeArrowheads="1"/>
            </p:cNvSpPr>
            <p:nvPr/>
          </p:nvSpPr>
          <p:spPr bwMode="auto">
            <a:xfrm>
              <a:off x="2826420" y="2196455"/>
              <a:ext cx="1152128" cy="504056"/>
            </a:xfrm>
            <a:prstGeom prst="rect">
              <a:avLst/>
            </a:prstGeom>
            <a:solidFill>
              <a:schemeClr val="accent2">
                <a:lumMod val="20000"/>
                <a:lumOff val="80000"/>
              </a:schemeClr>
            </a:solidFill>
            <a:ln w="9525" algn="ctr">
              <a:solidFill>
                <a:schemeClr val="tx1"/>
              </a:solidFill>
              <a:round/>
              <a:headEnd/>
              <a:tailEnd/>
            </a:ln>
          </p:spPr>
          <p:txBody>
            <a:bodyPr/>
            <a:lstStyle>
              <a:lvl1pPr defTabSz="1042988" eaLnBrk="0" hangingPunct="0">
                <a:defRPr sz="1200">
                  <a:solidFill>
                    <a:schemeClr val="tx1"/>
                  </a:solidFill>
                  <a:latin typeface="Optima Medium" pitchFamily="34" charset="0"/>
                  <a:cs typeface="Arial" panose="020B0604020202020204" pitchFamily="34" charset="0"/>
                </a:defRPr>
              </a:lvl1pPr>
              <a:lvl2pPr marL="742950" indent="-285750" defTabSz="1042988" eaLnBrk="0" hangingPunct="0">
                <a:defRPr sz="1200">
                  <a:solidFill>
                    <a:schemeClr val="tx1"/>
                  </a:solidFill>
                  <a:latin typeface="Optima Medium" pitchFamily="34" charset="0"/>
                  <a:cs typeface="Arial" panose="020B0604020202020204" pitchFamily="34" charset="0"/>
                </a:defRPr>
              </a:lvl2pPr>
              <a:lvl3pPr marL="1143000" indent="-228600" defTabSz="1042988" eaLnBrk="0" hangingPunct="0">
                <a:defRPr sz="1200">
                  <a:solidFill>
                    <a:schemeClr val="tx1"/>
                  </a:solidFill>
                  <a:latin typeface="Optima Medium" pitchFamily="34" charset="0"/>
                  <a:cs typeface="Arial" panose="020B0604020202020204" pitchFamily="34" charset="0"/>
                </a:defRPr>
              </a:lvl3pPr>
              <a:lvl4pPr marL="1600200" indent="-228600" defTabSz="1042988" eaLnBrk="0" hangingPunct="0">
                <a:defRPr sz="1200">
                  <a:solidFill>
                    <a:schemeClr val="tx1"/>
                  </a:solidFill>
                  <a:latin typeface="Optima Medium" pitchFamily="34" charset="0"/>
                  <a:cs typeface="Arial" panose="020B0604020202020204" pitchFamily="34" charset="0"/>
                </a:defRPr>
              </a:lvl4pPr>
              <a:lvl5pPr marL="2057400" indent="-228600" defTabSz="1042988" eaLnBrk="0" hangingPunct="0">
                <a:defRPr sz="1200">
                  <a:solidFill>
                    <a:schemeClr val="tx1"/>
                  </a:solidFill>
                  <a:latin typeface="Optima Medium" pitchFamily="34" charset="0"/>
                  <a:cs typeface="Arial" panose="020B0604020202020204" pitchFamily="34" charset="0"/>
                </a:defRPr>
              </a:lvl5pPr>
              <a:lvl6pPr marL="25146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hangingPunct="1"/>
              <a:endParaRPr lang="fr-FR" altLang="fr-FR" sz="1088" dirty="0"/>
            </a:p>
          </p:txBody>
        </p:sp>
        <p:sp>
          <p:nvSpPr>
            <p:cNvPr id="8" name="Rectangle 14">
              <a:extLst>
                <a:ext uri="{FF2B5EF4-FFF2-40B4-BE49-F238E27FC236}">
                  <a16:creationId xmlns:a16="http://schemas.microsoft.com/office/drawing/2014/main" id="{6B4BC6D7-BF69-E84C-8F88-8205D846240C}"/>
                </a:ext>
              </a:extLst>
            </p:cNvPr>
            <p:cNvSpPr>
              <a:spLocks noChangeArrowheads="1"/>
            </p:cNvSpPr>
            <p:nvPr/>
          </p:nvSpPr>
          <p:spPr bwMode="auto">
            <a:xfrm>
              <a:off x="4050556" y="2196455"/>
              <a:ext cx="1152128" cy="504056"/>
            </a:xfrm>
            <a:prstGeom prst="rect">
              <a:avLst/>
            </a:prstGeom>
            <a:solidFill>
              <a:schemeClr val="accent2">
                <a:lumMod val="20000"/>
                <a:lumOff val="80000"/>
              </a:schemeClr>
            </a:solidFill>
            <a:ln w="9525" algn="ctr">
              <a:solidFill>
                <a:schemeClr val="tx1"/>
              </a:solidFill>
              <a:round/>
              <a:headEnd/>
              <a:tailEnd/>
            </a:ln>
          </p:spPr>
          <p:txBody>
            <a:bodyPr/>
            <a:lstStyle>
              <a:lvl1pPr defTabSz="1042988" eaLnBrk="0" hangingPunct="0">
                <a:defRPr sz="1200">
                  <a:solidFill>
                    <a:schemeClr val="tx1"/>
                  </a:solidFill>
                  <a:latin typeface="Optima Medium" pitchFamily="34" charset="0"/>
                  <a:cs typeface="Arial" panose="020B0604020202020204" pitchFamily="34" charset="0"/>
                </a:defRPr>
              </a:lvl1pPr>
              <a:lvl2pPr marL="742950" indent="-285750" defTabSz="1042988" eaLnBrk="0" hangingPunct="0">
                <a:defRPr sz="1200">
                  <a:solidFill>
                    <a:schemeClr val="tx1"/>
                  </a:solidFill>
                  <a:latin typeface="Optima Medium" pitchFamily="34" charset="0"/>
                  <a:cs typeface="Arial" panose="020B0604020202020204" pitchFamily="34" charset="0"/>
                </a:defRPr>
              </a:lvl2pPr>
              <a:lvl3pPr marL="1143000" indent="-228600" defTabSz="1042988" eaLnBrk="0" hangingPunct="0">
                <a:defRPr sz="1200">
                  <a:solidFill>
                    <a:schemeClr val="tx1"/>
                  </a:solidFill>
                  <a:latin typeface="Optima Medium" pitchFamily="34" charset="0"/>
                  <a:cs typeface="Arial" panose="020B0604020202020204" pitchFamily="34" charset="0"/>
                </a:defRPr>
              </a:lvl3pPr>
              <a:lvl4pPr marL="1600200" indent="-228600" defTabSz="1042988" eaLnBrk="0" hangingPunct="0">
                <a:defRPr sz="1200">
                  <a:solidFill>
                    <a:schemeClr val="tx1"/>
                  </a:solidFill>
                  <a:latin typeface="Optima Medium" pitchFamily="34" charset="0"/>
                  <a:cs typeface="Arial" panose="020B0604020202020204" pitchFamily="34" charset="0"/>
                </a:defRPr>
              </a:lvl4pPr>
              <a:lvl5pPr marL="2057400" indent="-228600" defTabSz="1042988" eaLnBrk="0" hangingPunct="0">
                <a:defRPr sz="1200">
                  <a:solidFill>
                    <a:schemeClr val="tx1"/>
                  </a:solidFill>
                  <a:latin typeface="Optima Medium" pitchFamily="34" charset="0"/>
                  <a:cs typeface="Arial" panose="020B0604020202020204" pitchFamily="34" charset="0"/>
                </a:defRPr>
              </a:lvl5pPr>
              <a:lvl6pPr marL="25146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hangingPunct="1"/>
              <a:endParaRPr lang="fr-FR" altLang="fr-FR" sz="1088"/>
            </a:p>
          </p:txBody>
        </p:sp>
        <p:sp>
          <p:nvSpPr>
            <p:cNvPr id="9" name="Rectangle 15">
              <a:extLst>
                <a:ext uri="{FF2B5EF4-FFF2-40B4-BE49-F238E27FC236}">
                  <a16:creationId xmlns:a16="http://schemas.microsoft.com/office/drawing/2014/main" id="{9C331DFB-9FD3-4060-7EDB-14E145434DC9}"/>
                </a:ext>
              </a:extLst>
            </p:cNvPr>
            <p:cNvSpPr>
              <a:spLocks noChangeArrowheads="1"/>
            </p:cNvSpPr>
            <p:nvPr/>
          </p:nvSpPr>
          <p:spPr bwMode="auto">
            <a:xfrm>
              <a:off x="5274692" y="2196455"/>
              <a:ext cx="1152128" cy="504056"/>
            </a:xfrm>
            <a:prstGeom prst="rect">
              <a:avLst/>
            </a:prstGeom>
            <a:solidFill>
              <a:schemeClr val="accent2">
                <a:lumMod val="20000"/>
                <a:lumOff val="80000"/>
              </a:schemeClr>
            </a:solidFill>
            <a:ln w="9525" algn="ctr">
              <a:solidFill>
                <a:schemeClr val="tx1"/>
              </a:solidFill>
              <a:round/>
              <a:headEnd/>
              <a:tailEnd/>
            </a:ln>
          </p:spPr>
          <p:txBody>
            <a:bodyPr/>
            <a:lstStyle>
              <a:lvl1pPr defTabSz="1042988" eaLnBrk="0" hangingPunct="0">
                <a:defRPr sz="1200">
                  <a:solidFill>
                    <a:schemeClr val="tx1"/>
                  </a:solidFill>
                  <a:latin typeface="Optima Medium" pitchFamily="34" charset="0"/>
                  <a:cs typeface="Arial" panose="020B0604020202020204" pitchFamily="34" charset="0"/>
                </a:defRPr>
              </a:lvl1pPr>
              <a:lvl2pPr marL="742950" indent="-285750" defTabSz="1042988" eaLnBrk="0" hangingPunct="0">
                <a:defRPr sz="1200">
                  <a:solidFill>
                    <a:schemeClr val="tx1"/>
                  </a:solidFill>
                  <a:latin typeface="Optima Medium" pitchFamily="34" charset="0"/>
                  <a:cs typeface="Arial" panose="020B0604020202020204" pitchFamily="34" charset="0"/>
                </a:defRPr>
              </a:lvl2pPr>
              <a:lvl3pPr marL="1143000" indent="-228600" defTabSz="1042988" eaLnBrk="0" hangingPunct="0">
                <a:defRPr sz="1200">
                  <a:solidFill>
                    <a:schemeClr val="tx1"/>
                  </a:solidFill>
                  <a:latin typeface="Optima Medium" pitchFamily="34" charset="0"/>
                  <a:cs typeface="Arial" panose="020B0604020202020204" pitchFamily="34" charset="0"/>
                </a:defRPr>
              </a:lvl3pPr>
              <a:lvl4pPr marL="1600200" indent="-228600" defTabSz="1042988" eaLnBrk="0" hangingPunct="0">
                <a:defRPr sz="1200">
                  <a:solidFill>
                    <a:schemeClr val="tx1"/>
                  </a:solidFill>
                  <a:latin typeface="Optima Medium" pitchFamily="34" charset="0"/>
                  <a:cs typeface="Arial" panose="020B0604020202020204" pitchFamily="34" charset="0"/>
                </a:defRPr>
              </a:lvl4pPr>
              <a:lvl5pPr marL="2057400" indent="-228600" defTabSz="1042988" eaLnBrk="0" hangingPunct="0">
                <a:defRPr sz="1200">
                  <a:solidFill>
                    <a:schemeClr val="tx1"/>
                  </a:solidFill>
                  <a:latin typeface="Optima Medium" pitchFamily="34" charset="0"/>
                  <a:cs typeface="Arial" panose="020B0604020202020204" pitchFamily="34" charset="0"/>
                </a:defRPr>
              </a:lvl5pPr>
              <a:lvl6pPr marL="25146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hangingPunct="1"/>
              <a:endParaRPr lang="fr-FR" altLang="fr-FR" sz="1088"/>
            </a:p>
          </p:txBody>
        </p:sp>
        <p:sp>
          <p:nvSpPr>
            <p:cNvPr id="10" name="Rectangle 18">
              <a:extLst>
                <a:ext uri="{FF2B5EF4-FFF2-40B4-BE49-F238E27FC236}">
                  <a16:creationId xmlns:a16="http://schemas.microsoft.com/office/drawing/2014/main" id="{5A8CE070-F9C2-A2BE-AC80-3A464C809B72}"/>
                </a:ext>
              </a:extLst>
            </p:cNvPr>
            <p:cNvSpPr>
              <a:spLocks noChangeArrowheads="1"/>
            </p:cNvSpPr>
            <p:nvPr/>
          </p:nvSpPr>
          <p:spPr bwMode="auto">
            <a:xfrm>
              <a:off x="5562724" y="2772519"/>
              <a:ext cx="864096" cy="504056"/>
            </a:xfrm>
            <a:prstGeom prst="rect">
              <a:avLst/>
            </a:prstGeom>
            <a:solidFill>
              <a:schemeClr val="accent2">
                <a:lumMod val="20000"/>
                <a:lumOff val="80000"/>
              </a:schemeClr>
            </a:solidFill>
            <a:ln w="9525" algn="ctr">
              <a:solidFill>
                <a:schemeClr val="tx1"/>
              </a:solidFill>
              <a:round/>
              <a:headEnd/>
              <a:tailEnd/>
            </a:ln>
          </p:spPr>
          <p:txBody>
            <a:bodyPr/>
            <a:lstStyle>
              <a:lvl1pPr defTabSz="1042988" eaLnBrk="0" hangingPunct="0">
                <a:defRPr sz="1200">
                  <a:solidFill>
                    <a:schemeClr val="tx1"/>
                  </a:solidFill>
                  <a:latin typeface="Optima Medium" pitchFamily="34" charset="0"/>
                  <a:cs typeface="Arial" panose="020B0604020202020204" pitchFamily="34" charset="0"/>
                </a:defRPr>
              </a:lvl1pPr>
              <a:lvl2pPr marL="742950" indent="-285750" defTabSz="1042988" eaLnBrk="0" hangingPunct="0">
                <a:defRPr sz="1200">
                  <a:solidFill>
                    <a:schemeClr val="tx1"/>
                  </a:solidFill>
                  <a:latin typeface="Optima Medium" pitchFamily="34" charset="0"/>
                  <a:cs typeface="Arial" panose="020B0604020202020204" pitchFamily="34" charset="0"/>
                </a:defRPr>
              </a:lvl2pPr>
              <a:lvl3pPr marL="1143000" indent="-228600" defTabSz="1042988" eaLnBrk="0" hangingPunct="0">
                <a:defRPr sz="1200">
                  <a:solidFill>
                    <a:schemeClr val="tx1"/>
                  </a:solidFill>
                  <a:latin typeface="Optima Medium" pitchFamily="34" charset="0"/>
                  <a:cs typeface="Arial" panose="020B0604020202020204" pitchFamily="34" charset="0"/>
                </a:defRPr>
              </a:lvl3pPr>
              <a:lvl4pPr marL="1600200" indent="-228600" defTabSz="1042988" eaLnBrk="0" hangingPunct="0">
                <a:defRPr sz="1200">
                  <a:solidFill>
                    <a:schemeClr val="tx1"/>
                  </a:solidFill>
                  <a:latin typeface="Optima Medium" pitchFamily="34" charset="0"/>
                  <a:cs typeface="Arial" panose="020B0604020202020204" pitchFamily="34" charset="0"/>
                </a:defRPr>
              </a:lvl4pPr>
              <a:lvl5pPr marL="2057400" indent="-228600" defTabSz="1042988" eaLnBrk="0" hangingPunct="0">
                <a:defRPr sz="1200">
                  <a:solidFill>
                    <a:schemeClr val="tx1"/>
                  </a:solidFill>
                  <a:latin typeface="Optima Medium" pitchFamily="34" charset="0"/>
                  <a:cs typeface="Arial" panose="020B0604020202020204" pitchFamily="34" charset="0"/>
                </a:defRPr>
              </a:lvl5pPr>
              <a:lvl6pPr marL="25146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hangingPunct="1"/>
              <a:endParaRPr lang="fr-FR" altLang="fr-FR" sz="1088"/>
            </a:p>
          </p:txBody>
        </p:sp>
        <p:sp>
          <p:nvSpPr>
            <p:cNvPr id="11" name="Rectangle 19">
              <a:extLst>
                <a:ext uri="{FF2B5EF4-FFF2-40B4-BE49-F238E27FC236}">
                  <a16:creationId xmlns:a16="http://schemas.microsoft.com/office/drawing/2014/main" id="{499BE9F8-F7D2-BD64-4224-E0F670CD700A}"/>
                </a:ext>
              </a:extLst>
            </p:cNvPr>
            <p:cNvSpPr>
              <a:spLocks noChangeArrowheads="1"/>
            </p:cNvSpPr>
            <p:nvPr/>
          </p:nvSpPr>
          <p:spPr bwMode="auto">
            <a:xfrm>
              <a:off x="4626620" y="2772519"/>
              <a:ext cx="864096" cy="504056"/>
            </a:xfrm>
            <a:prstGeom prst="rect">
              <a:avLst/>
            </a:prstGeom>
            <a:solidFill>
              <a:schemeClr val="accent2">
                <a:lumMod val="20000"/>
                <a:lumOff val="80000"/>
              </a:schemeClr>
            </a:solidFill>
            <a:ln w="9525" algn="ctr">
              <a:solidFill>
                <a:schemeClr val="tx1"/>
              </a:solidFill>
              <a:round/>
              <a:headEnd/>
              <a:tailEnd/>
            </a:ln>
          </p:spPr>
          <p:txBody>
            <a:bodyPr/>
            <a:lstStyle>
              <a:lvl1pPr defTabSz="1042988" eaLnBrk="0" hangingPunct="0">
                <a:defRPr sz="1200">
                  <a:solidFill>
                    <a:schemeClr val="tx1"/>
                  </a:solidFill>
                  <a:latin typeface="Optima Medium" pitchFamily="34" charset="0"/>
                  <a:cs typeface="Arial" panose="020B0604020202020204" pitchFamily="34" charset="0"/>
                </a:defRPr>
              </a:lvl1pPr>
              <a:lvl2pPr marL="742950" indent="-285750" defTabSz="1042988" eaLnBrk="0" hangingPunct="0">
                <a:defRPr sz="1200">
                  <a:solidFill>
                    <a:schemeClr val="tx1"/>
                  </a:solidFill>
                  <a:latin typeface="Optima Medium" pitchFamily="34" charset="0"/>
                  <a:cs typeface="Arial" panose="020B0604020202020204" pitchFamily="34" charset="0"/>
                </a:defRPr>
              </a:lvl2pPr>
              <a:lvl3pPr marL="1143000" indent="-228600" defTabSz="1042988" eaLnBrk="0" hangingPunct="0">
                <a:defRPr sz="1200">
                  <a:solidFill>
                    <a:schemeClr val="tx1"/>
                  </a:solidFill>
                  <a:latin typeface="Optima Medium" pitchFamily="34" charset="0"/>
                  <a:cs typeface="Arial" panose="020B0604020202020204" pitchFamily="34" charset="0"/>
                </a:defRPr>
              </a:lvl3pPr>
              <a:lvl4pPr marL="1600200" indent="-228600" defTabSz="1042988" eaLnBrk="0" hangingPunct="0">
                <a:defRPr sz="1200">
                  <a:solidFill>
                    <a:schemeClr val="tx1"/>
                  </a:solidFill>
                  <a:latin typeface="Optima Medium" pitchFamily="34" charset="0"/>
                  <a:cs typeface="Arial" panose="020B0604020202020204" pitchFamily="34" charset="0"/>
                </a:defRPr>
              </a:lvl4pPr>
              <a:lvl5pPr marL="2057400" indent="-228600" defTabSz="1042988" eaLnBrk="0" hangingPunct="0">
                <a:defRPr sz="1200">
                  <a:solidFill>
                    <a:schemeClr val="tx1"/>
                  </a:solidFill>
                  <a:latin typeface="Optima Medium" pitchFamily="34" charset="0"/>
                  <a:cs typeface="Arial" panose="020B0604020202020204" pitchFamily="34" charset="0"/>
                </a:defRPr>
              </a:lvl5pPr>
              <a:lvl6pPr marL="25146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hangingPunct="1"/>
              <a:endParaRPr lang="fr-FR" altLang="fr-FR" sz="1088"/>
            </a:p>
          </p:txBody>
        </p:sp>
        <p:sp>
          <p:nvSpPr>
            <p:cNvPr id="12" name="Rectangle 20">
              <a:extLst>
                <a:ext uri="{FF2B5EF4-FFF2-40B4-BE49-F238E27FC236}">
                  <a16:creationId xmlns:a16="http://schemas.microsoft.com/office/drawing/2014/main" id="{BC8EB7F4-04D4-C6CF-D0B2-25BB90CC2C73}"/>
                </a:ext>
              </a:extLst>
            </p:cNvPr>
            <p:cNvSpPr>
              <a:spLocks noChangeArrowheads="1"/>
            </p:cNvSpPr>
            <p:nvPr/>
          </p:nvSpPr>
          <p:spPr bwMode="auto">
            <a:xfrm>
              <a:off x="3690516" y="2772519"/>
              <a:ext cx="864096" cy="504056"/>
            </a:xfrm>
            <a:prstGeom prst="rect">
              <a:avLst/>
            </a:prstGeom>
            <a:solidFill>
              <a:schemeClr val="accent2">
                <a:lumMod val="20000"/>
                <a:lumOff val="80000"/>
              </a:schemeClr>
            </a:solidFill>
            <a:ln w="9525" algn="ctr">
              <a:solidFill>
                <a:schemeClr val="tx1"/>
              </a:solidFill>
              <a:round/>
              <a:headEnd/>
              <a:tailEnd/>
            </a:ln>
          </p:spPr>
          <p:txBody>
            <a:bodyPr/>
            <a:lstStyle>
              <a:lvl1pPr defTabSz="1042988" eaLnBrk="0" hangingPunct="0">
                <a:defRPr sz="1200">
                  <a:solidFill>
                    <a:schemeClr val="tx1"/>
                  </a:solidFill>
                  <a:latin typeface="Optima Medium" pitchFamily="34" charset="0"/>
                  <a:cs typeface="Arial" panose="020B0604020202020204" pitchFamily="34" charset="0"/>
                </a:defRPr>
              </a:lvl1pPr>
              <a:lvl2pPr marL="742950" indent="-285750" defTabSz="1042988" eaLnBrk="0" hangingPunct="0">
                <a:defRPr sz="1200">
                  <a:solidFill>
                    <a:schemeClr val="tx1"/>
                  </a:solidFill>
                  <a:latin typeface="Optima Medium" pitchFamily="34" charset="0"/>
                  <a:cs typeface="Arial" panose="020B0604020202020204" pitchFamily="34" charset="0"/>
                </a:defRPr>
              </a:lvl2pPr>
              <a:lvl3pPr marL="1143000" indent="-228600" defTabSz="1042988" eaLnBrk="0" hangingPunct="0">
                <a:defRPr sz="1200">
                  <a:solidFill>
                    <a:schemeClr val="tx1"/>
                  </a:solidFill>
                  <a:latin typeface="Optima Medium" pitchFamily="34" charset="0"/>
                  <a:cs typeface="Arial" panose="020B0604020202020204" pitchFamily="34" charset="0"/>
                </a:defRPr>
              </a:lvl3pPr>
              <a:lvl4pPr marL="1600200" indent="-228600" defTabSz="1042988" eaLnBrk="0" hangingPunct="0">
                <a:defRPr sz="1200">
                  <a:solidFill>
                    <a:schemeClr val="tx1"/>
                  </a:solidFill>
                  <a:latin typeface="Optima Medium" pitchFamily="34" charset="0"/>
                  <a:cs typeface="Arial" panose="020B0604020202020204" pitchFamily="34" charset="0"/>
                </a:defRPr>
              </a:lvl4pPr>
              <a:lvl5pPr marL="2057400" indent="-228600" defTabSz="1042988" eaLnBrk="0" hangingPunct="0">
                <a:defRPr sz="1200">
                  <a:solidFill>
                    <a:schemeClr val="tx1"/>
                  </a:solidFill>
                  <a:latin typeface="Optima Medium" pitchFamily="34" charset="0"/>
                  <a:cs typeface="Arial" panose="020B0604020202020204" pitchFamily="34" charset="0"/>
                </a:defRPr>
              </a:lvl5pPr>
              <a:lvl6pPr marL="25146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hangingPunct="1"/>
              <a:endParaRPr lang="fr-FR" altLang="fr-FR" sz="1088"/>
            </a:p>
          </p:txBody>
        </p:sp>
        <p:sp>
          <p:nvSpPr>
            <p:cNvPr id="13" name="Rectangle 21">
              <a:extLst>
                <a:ext uri="{FF2B5EF4-FFF2-40B4-BE49-F238E27FC236}">
                  <a16:creationId xmlns:a16="http://schemas.microsoft.com/office/drawing/2014/main" id="{1298D53A-13B9-A9A4-8D72-E8322E99CEA2}"/>
                </a:ext>
              </a:extLst>
            </p:cNvPr>
            <p:cNvSpPr>
              <a:spLocks noChangeArrowheads="1"/>
            </p:cNvSpPr>
            <p:nvPr/>
          </p:nvSpPr>
          <p:spPr bwMode="auto">
            <a:xfrm>
              <a:off x="2826420" y="2772519"/>
              <a:ext cx="792088" cy="504056"/>
            </a:xfrm>
            <a:prstGeom prst="rect">
              <a:avLst/>
            </a:prstGeom>
            <a:solidFill>
              <a:schemeClr val="accent2">
                <a:lumMod val="20000"/>
                <a:lumOff val="80000"/>
              </a:schemeClr>
            </a:solidFill>
            <a:ln w="9525" algn="ctr">
              <a:solidFill>
                <a:schemeClr val="tx1"/>
              </a:solidFill>
              <a:round/>
              <a:headEnd/>
              <a:tailEnd/>
            </a:ln>
          </p:spPr>
          <p:txBody>
            <a:bodyPr/>
            <a:lstStyle>
              <a:lvl1pPr defTabSz="1042988" eaLnBrk="0" hangingPunct="0">
                <a:defRPr sz="1200">
                  <a:solidFill>
                    <a:schemeClr val="tx1"/>
                  </a:solidFill>
                  <a:latin typeface="Optima Medium" pitchFamily="34" charset="0"/>
                  <a:cs typeface="Arial" panose="020B0604020202020204" pitchFamily="34" charset="0"/>
                </a:defRPr>
              </a:lvl1pPr>
              <a:lvl2pPr marL="742950" indent="-285750" defTabSz="1042988" eaLnBrk="0" hangingPunct="0">
                <a:defRPr sz="1200">
                  <a:solidFill>
                    <a:schemeClr val="tx1"/>
                  </a:solidFill>
                  <a:latin typeface="Optima Medium" pitchFamily="34" charset="0"/>
                  <a:cs typeface="Arial" panose="020B0604020202020204" pitchFamily="34" charset="0"/>
                </a:defRPr>
              </a:lvl2pPr>
              <a:lvl3pPr marL="1143000" indent="-228600" defTabSz="1042988" eaLnBrk="0" hangingPunct="0">
                <a:defRPr sz="1200">
                  <a:solidFill>
                    <a:schemeClr val="tx1"/>
                  </a:solidFill>
                  <a:latin typeface="Optima Medium" pitchFamily="34" charset="0"/>
                  <a:cs typeface="Arial" panose="020B0604020202020204" pitchFamily="34" charset="0"/>
                </a:defRPr>
              </a:lvl3pPr>
              <a:lvl4pPr marL="1600200" indent="-228600" defTabSz="1042988" eaLnBrk="0" hangingPunct="0">
                <a:defRPr sz="1200">
                  <a:solidFill>
                    <a:schemeClr val="tx1"/>
                  </a:solidFill>
                  <a:latin typeface="Optima Medium" pitchFamily="34" charset="0"/>
                  <a:cs typeface="Arial" panose="020B0604020202020204" pitchFamily="34" charset="0"/>
                </a:defRPr>
              </a:lvl4pPr>
              <a:lvl5pPr marL="2057400" indent="-228600" defTabSz="1042988" eaLnBrk="0" hangingPunct="0">
                <a:defRPr sz="1200">
                  <a:solidFill>
                    <a:schemeClr val="tx1"/>
                  </a:solidFill>
                  <a:latin typeface="Optima Medium" pitchFamily="34" charset="0"/>
                  <a:cs typeface="Arial" panose="020B0604020202020204" pitchFamily="34" charset="0"/>
                </a:defRPr>
              </a:lvl5pPr>
              <a:lvl6pPr marL="25146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hangingPunct="1"/>
              <a:endParaRPr lang="fr-FR" altLang="fr-FR" sz="1088"/>
            </a:p>
          </p:txBody>
        </p:sp>
        <p:sp>
          <p:nvSpPr>
            <p:cNvPr id="14" name="Rectangle 22">
              <a:extLst>
                <a:ext uri="{FF2B5EF4-FFF2-40B4-BE49-F238E27FC236}">
                  <a16:creationId xmlns:a16="http://schemas.microsoft.com/office/drawing/2014/main" id="{541CD9F8-7C7B-86FF-65B8-6DAE8EA99EE2}"/>
                </a:ext>
              </a:extLst>
            </p:cNvPr>
            <p:cNvSpPr>
              <a:spLocks noChangeArrowheads="1"/>
            </p:cNvSpPr>
            <p:nvPr/>
          </p:nvSpPr>
          <p:spPr bwMode="auto">
            <a:xfrm>
              <a:off x="2826420" y="3348583"/>
              <a:ext cx="1152128" cy="504056"/>
            </a:xfrm>
            <a:prstGeom prst="rect">
              <a:avLst/>
            </a:prstGeom>
            <a:solidFill>
              <a:schemeClr val="accent2">
                <a:lumMod val="20000"/>
                <a:lumOff val="80000"/>
              </a:schemeClr>
            </a:solidFill>
            <a:ln w="9525" algn="ctr">
              <a:solidFill>
                <a:schemeClr val="tx1"/>
              </a:solidFill>
              <a:round/>
              <a:headEnd/>
              <a:tailEnd/>
            </a:ln>
          </p:spPr>
          <p:txBody>
            <a:bodyPr/>
            <a:lstStyle>
              <a:lvl1pPr defTabSz="1042988" eaLnBrk="0" hangingPunct="0">
                <a:defRPr sz="1200">
                  <a:solidFill>
                    <a:schemeClr val="tx1"/>
                  </a:solidFill>
                  <a:latin typeface="Optima Medium" pitchFamily="34" charset="0"/>
                  <a:cs typeface="Arial" panose="020B0604020202020204" pitchFamily="34" charset="0"/>
                </a:defRPr>
              </a:lvl1pPr>
              <a:lvl2pPr marL="742950" indent="-285750" defTabSz="1042988" eaLnBrk="0" hangingPunct="0">
                <a:defRPr sz="1200">
                  <a:solidFill>
                    <a:schemeClr val="tx1"/>
                  </a:solidFill>
                  <a:latin typeface="Optima Medium" pitchFamily="34" charset="0"/>
                  <a:cs typeface="Arial" panose="020B0604020202020204" pitchFamily="34" charset="0"/>
                </a:defRPr>
              </a:lvl2pPr>
              <a:lvl3pPr marL="1143000" indent="-228600" defTabSz="1042988" eaLnBrk="0" hangingPunct="0">
                <a:defRPr sz="1200">
                  <a:solidFill>
                    <a:schemeClr val="tx1"/>
                  </a:solidFill>
                  <a:latin typeface="Optima Medium" pitchFamily="34" charset="0"/>
                  <a:cs typeface="Arial" panose="020B0604020202020204" pitchFamily="34" charset="0"/>
                </a:defRPr>
              </a:lvl3pPr>
              <a:lvl4pPr marL="1600200" indent="-228600" defTabSz="1042988" eaLnBrk="0" hangingPunct="0">
                <a:defRPr sz="1200">
                  <a:solidFill>
                    <a:schemeClr val="tx1"/>
                  </a:solidFill>
                  <a:latin typeface="Optima Medium" pitchFamily="34" charset="0"/>
                  <a:cs typeface="Arial" panose="020B0604020202020204" pitchFamily="34" charset="0"/>
                </a:defRPr>
              </a:lvl4pPr>
              <a:lvl5pPr marL="2057400" indent="-228600" defTabSz="1042988" eaLnBrk="0" hangingPunct="0">
                <a:defRPr sz="1200">
                  <a:solidFill>
                    <a:schemeClr val="tx1"/>
                  </a:solidFill>
                  <a:latin typeface="Optima Medium" pitchFamily="34" charset="0"/>
                  <a:cs typeface="Arial" panose="020B0604020202020204" pitchFamily="34" charset="0"/>
                </a:defRPr>
              </a:lvl5pPr>
              <a:lvl6pPr marL="25146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hangingPunct="1"/>
              <a:endParaRPr lang="fr-FR" altLang="fr-FR" sz="1088"/>
            </a:p>
          </p:txBody>
        </p:sp>
        <p:sp>
          <p:nvSpPr>
            <p:cNvPr id="15" name="Rectangle 23">
              <a:extLst>
                <a:ext uri="{FF2B5EF4-FFF2-40B4-BE49-F238E27FC236}">
                  <a16:creationId xmlns:a16="http://schemas.microsoft.com/office/drawing/2014/main" id="{E1F901D0-C518-8496-9212-CADA18605921}"/>
                </a:ext>
              </a:extLst>
            </p:cNvPr>
            <p:cNvSpPr>
              <a:spLocks noChangeArrowheads="1"/>
            </p:cNvSpPr>
            <p:nvPr/>
          </p:nvSpPr>
          <p:spPr bwMode="auto">
            <a:xfrm>
              <a:off x="4050556" y="3348583"/>
              <a:ext cx="1152128" cy="504056"/>
            </a:xfrm>
            <a:prstGeom prst="rect">
              <a:avLst/>
            </a:prstGeom>
            <a:solidFill>
              <a:schemeClr val="accent2">
                <a:lumMod val="20000"/>
                <a:lumOff val="80000"/>
              </a:schemeClr>
            </a:solidFill>
            <a:ln w="9525" algn="ctr">
              <a:solidFill>
                <a:schemeClr val="tx1"/>
              </a:solidFill>
              <a:round/>
              <a:headEnd/>
              <a:tailEnd/>
            </a:ln>
          </p:spPr>
          <p:txBody>
            <a:bodyPr/>
            <a:lstStyle>
              <a:lvl1pPr defTabSz="1042988" eaLnBrk="0" hangingPunct="0">
                <a:defRPr sz="1200">
                  <a:solidFill>
                    <a:schemeClr val="tx1"/>
                  </a:solidFill>
                  <a:latin typeface="Optima Medium" pitchFamily="34" charset="0"/>
                  <a:cs typeface="Arial" panose="020B0604020202020204" pitchFamily="34" charset="0"/>
                </a:defRPr>
              </a:lvl1pPr>
              <a:lvl2pPr marL="742950" indent="-285750" defTabSz="1042988" eaLnBrk="0" hangingPunct="0">
                <a:defRPr sz="1200">
                  <a:solidFill>
                    <a:schemeClr val="tx1"/>
                  </a:solidFill>
                  <a:latin typeface="Optima Medium" pitchFamily="34" charset="0"/>
                  <a:cs typeface="Arial" panose="020B0604020202020204" pitchFamily="34" charset="0"/>
                </a:defRPr>
              </a:lvl2pPr>
              <a:lvl3pPr marL="1143000" indent="-228600" defTabSz="1042988" eaLnBrk="0" hangingPunct="0">
                <a:defRPr sz="1200">
                  <a:solidFill>
                    <a:schemeClr val="tx1"/>
                  </a:solidFill>
                  <a:latin typeface="Optima Medium" pitchFamily="34" charset="0"/>
                  <a:cs typeface="Arial" panose="020B0604020202020204" pitchFamily="34" charset="0"/>
                </a:defRPr>
              </a:lvl3pPr>
              <a:lvl4pPr marL="1600200" indent="-228600" defTabSz="1042988" eaLnBrk="0" hangingPunct="0">
                <a:defRPr sz="1200">
                  <a:solidFill>
                    <a:schemeClr val="tx1"/>
                  </a:solidFill>
                  <a:latin typeface="Optima Medium" pitchFamily="34" charset="0"/>
                  <a:cs typeface="Arial" panose="020B0604020202020204" pitchFamily="34" charset="0"/>
                </a:defRPr>
              </a:lvl4pPr>
              <a:lvl5pPr marL="2057400" indent="-228600" defTabSz="1042988" eaLnBrk="0" hangingPunct="0">
                <a:defRPr sz="1200">
                  <a:solidFill>
                    <a:schemeClr val="tx1"/>
                  </a:solidFill>
                  <a:latin typeface="Optima Medium" pitchFamily="34" charset="0"/>
                  <a:cs typeface="Arial" panose="020B0604020202020204" pitchFamily="34" charset="0"/>
                </a:defRPr>
              </a:lvl5pPr>
              <a:lvl6pPr marL="25146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hangingPunct="1"/>
              <a:endParaRPr lang="fr-FR" altLang="fr-FR" sz="1088"/>
            </a:p>
          </p:txBody>
        </p:sp>
        <p:sp>
          <p:nvSpPr>
            <p:cNvPr id="16" name="Rectangle 24">
              <a:extLst>
                <a:ext uri="{FF2B5EF4-FFF2-40B4-BE49-F238E27FC236}">
                  <a16:creationId xmlns:a16="http://schemas.microsoft.com/office/drawing/2014/main" id="{9521D97B-CEFD-67DB-2075-3C5DE508871A}"/>
                </a:ext>
              </a:extLst>
            </p:cNvPr>
            <p:cNvSpPr>
              <a:spLocks noChangeArrowheads="1"/>
            </p:cNvSpPr>
            <p:nvPr/>
          </p:nvSpPr>
          <p:spPr bwMode="auto">
            <a:xfrm>
              <a:off x="5274692" y="3348583"/>
              <a:ext cx="1152128" cy="504056"/>
            </a:xfrm>
            <a:prstGeom prst="rect">
              <a:avLst/>
            </a:prstGeom>
            <a:solidFill>
              <a:schemeClr val="accent2">
                <a:lumMod val="20000"/>
                <a:lumOff val="80000"/>
              </a:schemeClr>
            </a:solidFill>
            <a:ln w="9525" algn="ctr">
              <a:solidFill>
                <a:schemeClr val="tx1"/>
              </a:solidFill>
              <a:round/>
              <a:headEnd/>
              <a:tailEnd/>
            </a:ln>
          </p:spPr>
          <p:txBody>
            <a:bodyPr/>
            <a:lstStyle>
              <a:lvl1pPr defTabSz="1042988" eaLnBrk="0" hangingPunct="0">
                <a:defRPr sz="1200">
                  <a:solidFill>
                    <a:schemeClr val="tx1"/>
                  </a:solidFill>
                  <a:latin typeface="Optima Medium" pitchFamily="34" charset="0"/>
                  <a:cs typeface="Arial" panose="020B0604020202020204" pitchFamily="34" charset="0"/>
                </a:defRPr>
              </a:lvl1pPr>
              <a:lvl2pPr marL="742950" indent="-285750" defTabSz="1042988" eaLnBrk="0" hangingPunct="0">
                <a:defRPr sz="1200">
                  <a:solidFill>
                    <a:schemeClr val="tx1"/>
                  </a:solidFill>
                  <a:latin typeface="Optima Medium" pitchFamily="34" charset="0"/>
                  <a:cs typeface="Arial" panose="020B0604020202020204" pitchFamily="34" charset="0"/>
                </a:defRPr>
              </a:lvl2pPr>
              <a:lvl3pPr marL="1143000" indent="-228600" defTabSz="1042988" eaLnBrk="0" hangingPunct="0">
                <a:defRPr sz="1200">
                  <a:solidFill>
                    <a:schemeClr val="tx1"/>
                  </a:solidFill>
                  <a:latin typeface="Optima Medium" pitchFamily="34" charset="0"/>
                  <a:cs typeface="Arial" panose="020B0604020202020204" pitchFamily="34" charset="0"/>
                </a:defRPr>
              </a:lvl3pPr>
              <a:lvl4pPr marL="1600200" indent="-228600" defTabSz="1042988" eaLnBrk="0" hangingPunct="0">
                <a:defRPr sz="1200">
                  <a:solidFill>
                    <a:schemeClr val="tx1"/>
                  </a:solidFill>
                  <a:latin typeface="Optima Medium" pitchFamily="34" charset="0"/>
                  <a:cs typeface="Arial" panose="020B0604020202020204" pitchFamily="34" charset="0"/>
                </a:defRPr>
              </a:lvl4pPr>
              <a:lvl5pPr marL="2057400" indent="-228600" defTabSz="1042988" eaLnBrk="0" hangingPunct="0">
                <a:defRPr sz="1200">
                  <a:solidFill>
                    <a:schemeClr val="tx1"/>
                  </a:solidFill>
                  <a:latin typeface="Optima Medium" pitchFamily="34" charset="0"/>
                  <a:cs typeface="Arial" panose="020B0604020202020204" pitchFamily="34" charset="0"/>
                </a:defRPr>
              </a:lvl5pPr>
              <a:lvl6pPr marL="25146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hangingPunct="1"/>
              <a:endParaRPr lang="fr-FR" altLang="fr-FR" sz="1088"/>
            </a:p>
          </p:txBody>
        </p:sp>
        <p:sp>
          <p:nvSpPr>
            <p:cNvPr id="17" name="Flèche droite rayée 29">
              <a:extLst>
                <a:ext uri="{FF2B5EF4-FFF2-40B4-BE49-F238E27FC236}">
                  <a16:creationId xmlns:a16="http://schemas.microsoft.com/office/drawing/2014/main" id="{AC573BF8-29DC-116A-5A1A-E83506B3A798}"/>
                </a:ext>
              </a:extLst>
            </p:cNvPr>
            <p:cNvSpPr/>
            <p:nvPr/>
          </p:nvSpPr>
          <p:spPr bwMode="auto">
            <a:xfrm rot="16200000">
              <a:off x="2898366" y="2772117"/>
              <a:ext cx="791253" cy="360218"/>
            </a:xfrm>
            <a:prstGeom prst="stripedRightArrow">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a:lstStyle/>
            <a:p>
              <a:pPr defTabSz="945990">
                <a:defRPr/>
              </a:pPr>
              <a:endParaRPr lang="fr-FR" dirty="0">
                <a:cs typeface="+mn-cs"/>
              </a:endParaRPr>
            </a:p>
          </p:txBody>
        </p:sp>
        <p:sp>
          <p:nvSpPr>
            <p:cNvPr id="18" name="Flèche droite rayée 30">
              <a:extLst>
                <a:ext uri="{FF2B5EF4-FFF2-40B4-BE49-F238E27FC236}">
                  <a16:creationId xmlns:a16="http://schemas.microsoft.com/office/drawing/2014/main" id="{9F816481-BC9E-52DF-20A6-1D1FAD3326B1}"/>
                </a:ext>
              </a:extLst>
            </p:cNvPr>
            <p:cNvSpPr/>
            <p:nvPr/>
          </p:nvSpPr>
          <p:spPr bwMode="auto">
            <a:xfrm rot="16200000">
              <a:off x="4122751" y="2772117"/>
              <a:ext cx="791253" cy="360218"/>
            </a:xfrm>
            <a:prstGeom prst="stripedRightArrow">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a:lstStyle/>
            <a:p>
              <a:pPr defTabSz="945990">
                <a:defRPr/>
              </a:pPr>
              <a:endParaRPr lang="fr-FR">
                <a:cs typeface="+mn-cs"/>
              </a:endParaRPr>
            </a:p>
          </p:txBody>
        </p:sp>
        <p:sp>
          <p:nvSpPr>
            <p:cNvPr id="19" name="Flèche droite rayée 31">
              <a:extLst>
                <a:ext uri="{FF2B5EF4-FFF2-40B4-BE49-F238E27FC236}">
                  <a16:creationId xmlns:a16="http://schemas.microsoft.com/office/drawing/2014/main" id="{37EAFD23-C574-B0E2-4E56-00DDF5EEE8CF}"/>
                </a:ext>
              </a:extLst>
            </p:cNvPr>
            <p:cNvSpPr/>
            <p:nvPr/>
          </p:nvSpPr>
          <p:spPr bwMode="auto">
            <a:xfrm rot="16200000">
              <a:off x="5563620" y="2772117"/>
              <a:ext cx="791253" cy="360218"/>
            </a:xfrm>
            <a:prstGeom prst="stripedRightArrow">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a:lstStyle/>
            <a:p>
              <a:pPr defTabSz="945990">
                <a:defRPr/>
              </a:pPr>
              <a:endParaRPr lang="fr-FR">
                <a:cs typeface="+mn-cs"/>
              </a:endParaRPr>
            </a:p>
          </p:txBody>
        </p:sp>
        <p:sp>
          <p:nvSpPr>
            <p:cNvPr id="20" name="ZoneTexte 47">
              <a:extLst>
                <a:ext uri="{FF2B5EF4-FFF2-40B4-BE49-F238E27FC236}">
                  <a16:creationId xmlns:a16="http://schemas.microsoft.com/office/drawing/2014/main" id="{D57EB4CB-D91D-9823-7805-387702F7A15E}"/>
                </a:ext>
              </a:extLst>
            </p:cNvPr>
            <p:cNvSpPr txBox="1">
              <a:spLocks noChangeArrowheads="1"/>
            </p:cNvSpPr>
            <p:nvPr/>
          </p:nvSpPr>
          <p:spPr bwMode="auto">
            <a:xfrm>
              <a:off x="3160636" y="4096541"/>
              <a:ext cx="3024336" cy="379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Optima Medium" pitchFamily="34" charset="0"/>
                  <a:cs typeface="Arial" panose="020B0604020202020204" pitchFamily="34" charset="0"/>
                </a:defRPr>
              </a:lvl1pPr>
              <a:lvl2pPr marL="742950" indent="-285750" eaLnBrk="0" hangingPunct="0">
                <a:defRPr sz="1200">
                  <a:solidFill>
                    <a:schemeClr val="tx1"/>
                  </a:solidFill>
                  <a:latin typeface="Optima Medium" pitchFamily="34" charset="0"/>
                  <a:cs typeface="Arial" panose="020B0604020202020204" pitchFamily="34" charset="0"/>
                </a:defRPr>
              </a:lvl2pPr>
              <a:lvl3pPr marL="1143000" indent="-228600" eaLnBrk="0" hangingPunct="0">
                <a:defRPr sz="1200">
                  <a:solidFill>
                    <a:schemeClr val="tx1"/>
                  </a:solidFill>
                  <a:latin typeface="Optima Medium" pitchFamily="34" charset="0"/>
                  <a:cs typeface="Arial" panose="020B0604020202020204" pitchFamily="34" charset="0"/>
                </a:defRPr>
              </a:lvl3pPr>
              <a:lvl4pPr marL="1600200" indent="-228600" eaLnBrk="0" hangingPunct="0">
                <a:defRPr sz="1200">
                  <a:solidFill>
                    <a:schemeClr val="tx1"/>
                  </a:solidFill>
                  <a:latin typeface="Optima Medium" pitchFamily="34" charset="0"/>
                  <a:cs typeface="Arial" panose="020B0604020202020204" pitchFamily="34" charset="0"/>
                </a:defRPr>
              </a:lvl4pPr>
              <a:lvl5pPr marL="2057400" indent="-228600" eaLnBrk="0" hangingPunct="0">
                <a:defRPr sz="1200">
                  <a:solidFill>
                    <a:schemeClr val="tx1"/>
                  </a:solidFill>
                  <a:latin typeface="Optima Medium"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algn="ctr" eaLnBrk="1" hangingPunct="1"/>
              <a:r>
                <a:rPr lang="fr-FR" altLang="fr-FR" sz="1400" b="1" dirty="0">
                  <a:latin typeface="Roboto Light" panose="02000000000000000000" pitchFamily="2" charset="0"/>
                  <a:ea typeface="Roboto Light" panose="02000000000000000000" pitchFamily="2" charset="0"/>
                </a:rPr>
                <a:t>SKIN IN GOOD CONDITION</a:t>
              </a:r>
            </a:p>
          </p:txBody>
        </p:sp>
      </p:grpSp>
      <p:grpSp>
        <p:nvGrpSpPr>
          <p:cNvPr id="21" name="Groupe 54">
            <a:extLst>
              <a:ext uri="{FF2B5EF4-FFF2-40B4-BE49-F238E27FC236}">
                <a16:creationId xmlns:a16="http://schemas.microsoft.com/office/drawing/2014/main" id="{DCA89EE4-0F46-E9BF-748A-0087B6E1BBBC}"/>
              </a:ext>
            </a:extLst>
          </p:cNvPr>
          <p:cNvGrpSpPr>
            <a:grpSpLocks/>
          </p:cNvGrpSpPr>
          <p:nvPr/>
        </p:nvGrpSpPr>
        <p:grpSpPr bwMode="auto">
          <a:xfrm>
            <a:off x="6807462" y="4586624"/>
            <a:ext cx="2957450" cy="2042939"/>
            <a:chOff x="2826420" y="5076774"/>
            <a:chExt cx="3600400" cy="2486021"/>
          </a:xfrm>
        </p:grpSpPr>
        <p:sp>
          <p:nvSpPr>
            <p:cNvPr id="22" name="Rectangle 49">
              <a:extLst>
                <a:ext uri="{FF2B5EF4-FFF2-40B4-BE49-F238E27FC236}">
                  <a16:creationId xmlns:a16="http://schemas.microsoft.com/office/drawing/2014/main" id="{0A4497FB-BFB3-4093-97D6-8EC8068F89DD}"/>
                </a:ext>
              </a:extLst>
            </p:cNvPr>
            <p:cNvSpPr>
              <a:spLocks noChangeArrowheads="1"/>
            </p:cNvSpPr>
            <p:nvPr/>
          </p:nvSpPr>
          <p:spPr bwMode="auto">
            <a:xfrm>
              <a:off x="4122564" y="5364807"/>
              <a:ext cx="936104" cy="1656184"/>
            </a:xfrm>
            <a:prstGeom prst="rect">
              <a:avLst/>
            </a:prstGeom>
            <a:solidFill>
              <a:schemeClr val="bg1"/>
            </a:solidFill>
            <a:ln w="9525" algn="ctr">
              <a:solidFill>
                <a:schemeClr val="tx1"/>
              </a:solidFill>
              <a:round/>
              <a:headEnd/>
              <a:tailEnd/>
            </a:ln>
          </p:spPr>
          <p:txBody>
            <a:bodyPr/>
            <a:lstStyle>
              <a:lvl1pPr defTabSz="1042988" eaLnBrk="0" hangingPunct="0">
                <a:defRPr sz="1200">
                  <a:solidFill>
                    <a:schemeClr val="tx1"/>
                  </a:solidFill>
                  <a:latin typeface="Optima Medium" pitchFamily="34" charset="0"/>
                  <a:cs typeface="Arial" panose="020B0604020202020204" pitchFamily="34" charset="0"/>
                </a:defRPr>
              </a:lvl1pPr>
              <a:lvl2pPr marL="742950" indent="-285750" defTabSz="1042988" eaLnBrk="0" hangingPunct="0">
                <a:defRPr sz="1200">
                  <a:solidFill>
                    <a:schemeClr val="tx1"/>
                  </a:solidFill>
                  <a:latin typeface="Optima Medium" pitchFamily="34" charset="0"/>
                  <a:cs typeface="Arial" panose="020B0604020202020204" pitchFamily="34" charset="0"/>
                </a:defRPr>
              </a:lvl2pPr>
              <a:lvl3pPr marL="1143000" indent="-228600" defTabSz="1042988" eaLnBrk="0" hangingPunct="0">
                <a:defRPr sz="1200">
                  <a:solidFill>
                    <a:schemeClr val="tx1"/>
                  </a:solidFill>
                  <a:latin typeface="Optima Medium" pitchFamily="34" charset="0"/>
                  <a:cs typeface="Arial" panose="020B0604020202020204" pitchFamily="34" charset="0"/>
                </a:defRPr>
              </a:lvl3pPr>
              <a:lvl4pPr marL="1600200" indent="-228600" defTabSz="1042988" eaLnBrk="0" hangingPunct="0">
                <a:defRPr sz="1200">
                  <a:solidFill>
                    <a:schemeClr val="tx1"/>
                  </a:solidFill>
                  <a:latin typeface="Optima Medium" pitchFamily="34" charset="0"/>
                  <a:cs typeface="Arial" panose="020B0604020202020204" pitchFamily="34" charset="0"/>
                </a:defRPr>
              </a:lvl4pPr>
              <a:lvl5pPr marL="2057400" indent="-228600" defTabSz="1042988" eaLnBrk="0" hangingPunct="0">
                <a:defRPr sz="1200">
                  <a:solidFill>
                    <a:schemeClr val="tx1"/>
                  </a:solidFill>
                  <a:latin typeface="Optima Medium" pitchFamily="34" charset="0"/>
                  <a:cs typeface="Arial" panose="020B0604020202020204" pitchFamily="34" charset="0"/>
                </a:defRPr>
              </a:lvl5pPr>
              <a:lvl6pPr marL="25146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hangingPunct="1"/>
              <a:endParaRPr lang="fr-FR" altLang="fr-FR" sz="1088" dirty="0"/>
            </a:p>
          </p:txBody>
        </p:sp>
        <p:sp>
          <p:nvSpPr>
            <p:cNvPr id="23" name="Rectangle 50">
              <a:extLst>
                <a:ext uri="{FF2B5EF4-FFF2-40B4-BE49-F238E27FC236}">
                  <a16:creationId xmlns:a16="http://schemas.microsoft.com/office/drawing/2014/main" id="{3DEF70B1-E19B-9758-A239-28B8D83709CE}"/>
                </a:ext>
              </a:extLst>
            </p:cNvPr>
            <p:cNvSpPr>
              <a:spLocks noChangeArrowheads="1"/>
            </p:cNvSpPr>
            <p:nvPr/>
          </p:nvSpPr>
          <p:spPr bwMode="auto">
            <a:xfrm>
              <a:off x="5490716" y="5364807"/>
              <a:ext cx="936104" cy="1656184"/>
            </a:xfrm>
            <a:prstGeom prst="rect">
              <a:avLst/>
            </a:prstGeom>
            <a:solidFill>
              <a:schemeClr val="bg1"/>
            </a:solidFill>
            <a:ln w="9525" algn="ctr">
              <a:solidFill>
                <a:schemeClr val="tx1"/>
              </a:solidFill>
              <a:round/>
              <a:headEnd/>
              <a:tailEnd/>
            </a:ln>
          </p:spPr>
          <p:txBody>
            <a:bodyPr/>
            <a:lstStyle>
              <a:lvl1pPr defTabSz="1042988" eaLnBrk="0" hangingPunct="0">
                <a:defRPr sz="1200">
                  <a:solidFill>
                    <a:schemeClr val="tx1"/>
                  </a:solidFill>
                  <a:latin typeface="Optima Medium" pitchFamily="34" charset="0"/>
                  <a:cs typeface="Arial" panose="020B0604020202020204" pitchFamily="34" charset="0"/>
                </a:defRPr>
              </a:lvl1pPr>
              <a:lvl2pPr marL="742950" indent="-285750" defTabSz="1042988" eaLnBrk="0" hangingPunct="0">
                <a:defRPr sz="1200">
                  <a:solidFill>
                    <a:schemeClr val="tx1"/>
                  </a:solidFill>
                  <a:latin typeface="Optima Medium" pitchFamily="34" charset="0"/>
                  <a:cs typeface="Arial" panose="020B0604020202020204" pitchFamily="34" charset="0"/>
                </a:defRPr>
              </a:lvl2pPr>
              <a:lvl3pPr marL="1143000" indent="-228600" defTabSz="1042988" eaLnBrk="0" hangingPunct="0">
                <a:defRPr sz="1200">
                  <a:solidFill>
                    <a:schemeClr val="tx1"/>
                  </a:solidFill>
                  <a:latin typeface="Optima Medium" pitchFamily="34" charset="0"/>
                  <a:cs typeface="Arial" panose="020B0604020202020204" pitchFamily="34" charset="0"/>
                </a:defRPr>
              </a:lvl3pPr>
              <a:lvl4pPr marL="1600200" indent="-228600" defTabSz="1042988" eaLnBrk="0" hangingPunct="0">
                <a:defRPr sz="1200">
                  <a:solidFill>
                    <a:schemeClr val="tx1"/>
                  </a:solidFill>
                  <a:latin typeface="Optima Medium" pitchFamily="34" charset="0"/>
                  <a:cs typeface="Arial" panose="020B0604020202020204" pitchFamily="34" charset="0"/>
                </a:defRPr>
              </a:lvl4pPr>
              <a:lvl5pPr marL="2057400" indent="-228600" defTabSz="1042988" eaLnBrk="0" hangingPunct="0">
                <a:defRPr sz="1200">
                  <a:solidFill>
                    <a:schemeClr val="tx1"/>
                  </a:solidFill>
                  <a:latin typeface="Optima Medium" pitchFamily="34" charset="0"/>
                  <a:cs typeface="Arial" panose="020B0604020202020204" pitchFamily="34" charset="0"/>
                </a:defRPr>
              </a:lvl5pPr>
              <a:lvl6pPr marL="25146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hangingPunct="1"/>
              <a:endParaRPr lang="fr-FR" altLang="fr-FR" sz="1088" dirty="0"/>
            </a:p>
          </p:txBody>
        </p:sp>
        <p:sp>
          <p:nvSpPr>
            <p:cNvPr id="24" name="Rectangle 32">
              <a:extLst>
                <a:ext uri="{FF2B5EF4-FFF2-40B4-BE49-F238E27FC236}">
                  <a16:creationId xmlns:a16="http://schemas.microsoft.com/office/drawing/2014/main" id="{C9A2E9C4-F066-195C-226E-E693E81B8A57}"/>
                </a:ext>
              </a:extLst>
            </p:cNvPr>
            <p:cNvSpPr>
              <a:spLocks noChangeArrowheads="1"/>
            </p:cNvSpPr>
            <p:nvPr/>
          </p:nvSpPr>
          <p:spPr bwMode="auto">
            <a:xfrm>
              <a:off x="2826420" y="5364807"/>
              <a:ext cx="936104" cy="1656184"/>
            </a:xfrm>
            <a:prstGeom prst="rect">
              <a:avLst/>
            </a:prstGeom>
            <a:solidFill>
              <a:schemeClr val="bg1"/>
            </a:solidFill>
            <a:ln w="9525" algn="ctr">
              <a:solidFill>
                <a:schemeClr val="tx1"/>
              </a:solidFill>
              <a:round/>
              <a:headEnd/>
              <a:tailEnd/>
            </a:ln>
          </p:spPr>
          <p:txBody>
            <a:bodyPr/>
            <a:lstStyle>
              <a:lvl1pPr defTabSz="1042988" eaLnBrk="0" hangingPunct="0">
                <a:defRPr sz="1200">
                  <a:solidFill>
                    <a:schemeClr val="tx1"/>
                  </a:solidFill>
                  <a:latin typeface="Optima Medium" pitchFamily="34" charset="0"/>
                  <a:cs typeface="Arial" panose="020B0604020202020204" pitchFamily="34" charset="0"/>
                </a:defRPr>
              </a:lvl1pPr>
              <a:lvl2pPr marL="742950" indent="-285750" defTabSz="1042988" eaLnBrk="0" hangingPunct="0">
                <a:defRPr sz="1200">
                  <a:solidFill>
                    <a:schemeClr val="tx1"/>
                  </a:solidFill>
                  <a:latin typeface="Optima Medium" pitchFamily="34" charset="0"/>
                  <a:cs typeface="Arial" panose="020B0604020202020204" pitchFamily="34" charset="0"/>
                </a:defRPr>
              </a:lvl2pPr>
              <a:lvl3pPr marL="1143000" indent="-228600" defTabSz="1042988" eaLnBrk="0" hangingPunct="0">
                <a:defRPr sz="1200">
                  <a:solidFill>
                    <a:schemeClr val="tx1"/>
                  </a:solidFill>
                  <a:latin typeface="Optima Medium" pitchFamily="34" charset="0"/>
                  <a:cs typeface="Arial" panose="020B0604020202020204" pitchFamily="34" charset="0"/>
                </a:defRPr>
              </a:lvl3pPr>
              <a:lvl4pPr marL="1600200" indent="-228600" defTabSz="1042988" eaLnBrk="0" hangingPunct="0">
                <a:defRPr sz="1200">
                  <a:solidFill>
                    <a:schemeClr val="tx1"/>
                  </a:solidFill>
                  <a:latin typeface="Optima Medium" pitchFamily="34" charset="0"/>
                  <a:cs typeface="Arial" panose="020B0604020202020204" pitchFamily="34" charset="0"/>
                </a:defRPr>
              </a:lvl4pPr>
              <a:lvl5pPr marL="2057400" indent="-228600" defTabSz="1042988" eaLnBrk="0" hangingPunct="0">
                <a:defRPr sz="1200">
                  <a:solidFill>
                    <a:schemeClr val="tx1"/>
                  </a:solidFill>
                  <a:latin typeface="Optima Medium" pitchFamily="34" charset="0"/>
                  <a:cs typeface="Arial" panose="020B0604020202020204" pitchFamily="34" charset="0"/>
                </a:defRPr>
              </a:lvl5pPr>
              <a:lvl6pPr marL="25146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hangingPunct="1"/>
              <a:endParaRPr lang="fr-FR" altLang="fr-FR" sz="1088" dirty="0"/>
            </a:p>
          </p:txBody>
        </p:sp>
        <p:sp>
          <p:nvSpPr>
            <p:cNvPr id="25" name="Rectangle 33">
              <a:extLst>
                <a:ext uri="{FF2B5EF4-FFF2-40B4-BE49-F238E27FC236}">
                  <a16:creationId xmlns:a16="http://schemas.microsoft.com/office/drawing/2014/main" id="{F63AEC94-6C6F-C56C-2A39-290FC9D26826}"/>
                </a:ext>
              </a:extLst>
            </p:cNvPr>
            <p:cNvSpPr>
              <a:spLocks noChangeArrowheads="1"/>
            </p:cNvSpPr>
            <p:nvPr/>
          </p:nvSpPr>
          <p:spPr bwMode="auto">
            <a:xfrm>
              <a:off x="2826420" y="5364807"/>
              <a:ext cx="1152128" cy="288032"/>
            </a:xfrm>
            <a:prstGeom prst="rect">
              <a:avLst/>
            </a:prstGeom>
            <a:solidFill>
              <a:schemeClr val="accent2">
                <a:lumMod val="20000"/>
                <a:lumOff val="80000"/>
              </a:schemeClr>
            </a:solidFill>
            <a:ln w="9525" algn="ctr">
              <a:solidFill>
                <a:schemeClr val="tx1"/>
              </a:solidFill>
              <a:round/>
              <a:headEnd/>
              <a:tailEnd/>
            </a:ln>
          </p:spPr>
          <p:txBody>
            <a:bodyPr/>
            <a:lstStyle>
              <a:lvl1pPr defTabSz="1042988" eaLnBrk="0" hangingPunct="0">
                <a:defRPr sz="1200">
                  <a:solidFill>
                    <a:schemeClr val="tx1"/>
                  </a:solidFill>
                  <a:latin typeface="Optima Medium" pitchFamily="34" charset="0"/>
                  <a:cs typeface="Arial" panose="020B0604020202020204" pitchFamily="34" charset="0"/>
                </a:defRPr>
              </a:lvl1pPr>
              <a:lvl2pPr marL="742950" indent="-285750" defTabSz="1042988" eaLnBrk="0" hangingPunct="0">
                <a:defRPr sz="1200">
                  <a:solidFill>
                    <a:schemeClr val="tx1"/>
                  </a:solidFill>
                  <a:latin typeface="Optima Medium" pitchFamily="34" charset="0"/>
                  <a:cs typeface="Arial" panose="020B0604020202020204" pitchFamily="34" charset="0"/>
                </a:defRPr>
              </a:lvl2pPr>
              <a:lvl3pPr marL="1143000" indent="-228600" defTabSz="1042988" eaLnBrk="0" hangingPunct="0">
                <a:defRPr sz="1200">
                  <a:solidFill>
                    <a:schemeClr val="tx1"/>
                  </a:solidFill>
                  <a:latin typeface="Optima Medium" pitchFamily="34" charset="0"/>
                  <a:cs typeface="Arial" panose="020B0604020202020204" pitchFamily="34" charset="0"/>
                </a:defRPr>
              </a:lvl3pPr>
              <a:lvl4pPr marL="1600200" indent="-228600" defTabSz="1042988" eaLnBrk="0" hangingPunct="0">
                <a:defRPr sz="1200">
                  <a:solidFill>
                    <a:schemeClr val="tx1"/>
                  </a:solidFill>
                  <a:latin typeface="Optima Medium" pitchFamily="34" charset="0"/>
                  <a:cs typeface="Arial" panose="020B0604020202020204" pitchFamily="34" charset="0"/>
                </a:defRPr>
              </a:lvl4pPr>
              <a:lvl5pPr marL="2057400" indent="-228600" defTabSz="1042988" eaLnBrk="0" hangingPunct="0">
                <a:defRPr sz="1200">
                  <a:solidFill>
                    <a:schemeClr val="tx1"/>
                  </a:solidFill>
                  <a:latin typeface="Optima Medium" pitchFamily="34" charset="0"/>
                  <a:cs typeface="Arial" panose="020B0604020202020204" pitchFamily="34" charset="0"/>
                </a:defRPr>
              </a:lvl5pPr>
              <a:lvl6pPr marL="25146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hangingPunct="1"/>
              <a:endParaRPr lang="fr-FR" altLang="fr-FR" sz="1088"/>
            </a:p>
          </p:txBody>
        </p:sp>
        <p:sp>
          <p:nvSpPr>
            <p:cNvPr id="26" name="Rectangle 34">
              <a:extLst>
                <a:ext uri="{FF2B5EF4-FFF2-40B4-BE49-F238E27FC236}">
                  <a16:creationId xmlns:a16="http://schemas.microsoft.com/office/drawing/2014/main" id="{8B4D0B1E-3538-C730-44F7-63252EBD1A15}"/>
                </a:ext>
              </a:extLst>
            </p:cNvPr>
            <p:cNvSpPr>
              <a:spLocks noChangeArrowheads="1"/>
            </p:cNvSpPr>
            <p:nvPr/>
          </p:nvSpPr>
          <p:spPr bwMode="auto">
            <a:xfrm>
              <a:off x="4050556" y="5580831"/>
              <a:ext cx="1152128" cy="288032"/>
            </a:xfrm>
            <a:prstGeom prst="rect">
              <a:avLst/>
            </a:prstGeom>
            <a:solidFill>
              <a:schemeClr val="accent2">
                <a:lumMod val="20000"/>
                <a:lumOff val="80000"/>
              </a:schemeClr>
            </a:solidFill>
            <a:ln w="9525" algn="ctr">
              <a:solidFill>
                <a:schemeClr val="tx1"/>
              </a:solidFill>
              <a:round/>
              <a:headEnd/>
              <a:tailEnd/>
            </a:ln>
          </p:spPr>
          <p:txBody>
            <a:bodyPr/>
            <a:lstStyle>
              <a:lvl1pPr defTabSz="1042988" eaLnBrk="0" hangingPunct="0">
                <a:defRPr sz="1200">
                  <a:solidFill>
                    <a:schemeClr val="tx1"/>
                  </a:solidFill>
                  <a:latin typeface="Optima Medium" pitchFamily="34" charset="0"/>
                  <a:cs typeface="Arial" panose="020B0604020202020204" pitchFamily="34" charset="0"/>
                </a:defRPr>
              </a:lvl1pPr>
              <a:lvl2pPr marL="742950" indent="-285750" defTabSz="1042988" eaLnBrk="0" hangingPunct="0">
                <a:defRPr sz="1200">
                  <a:solidFill>
                    <a:schemeClr val="tx1"/>
                  </a:solidFill>
                  <a:latin typeface="Optima Medium" pitchFamily="34" charset="0"/>
                  <a:cs typeface="Arial" panose="020B0604020202020204" pitchFamily="34" charset="0"/>
                </a:defRPr>
              </a:lvl2pPr>
              <a:lvl3pPr marL="1143000" indent="-228600" defTabSz="1042988" eaLnBrk="0" hangingPunct="0">
                <a:defRPr sz="1200">
                  <a:solidFill>
                    <a:schemeClr val="tx1"/>
                  </a:solidFill>
                  <a:latin typeface="Optima Medium" pitchFamily="34" charset="0"/>
                  <a:cs typeface="Arial" panose="020B0604020202020204" pitchFamily="34" charset="0"/>
                </a:defRPr>
              </a:lvl3pPr>
              <a:lvl4pPr marL="1600200" indent="-228600" defTabSz="1042988" eaLnBrk="0" hangingPunct="0">
                <a:defRPr sz="1200">
                  <a:solidFill>
                    <a:schemeClr val="tx1"/>
                  </a:solidFill>
                  <a:latin typeface="Optima Medium" pitchFamily="34" charset="0"/>
                  <a:cs typeface="Arial" panose="020B0604020202020204" pitchFamily="34" charset="0"/>
                </a:defRPr>
              </a:lvl4pPr>
              <a:lvl5pPr marL="2057400" indent="-228600" defTabSz="1042988" eaLnBrk="0" hangingPunct="0">
                <a:defRPr sz="1200">
                  <a:solidFill>
                    <a:schemeClr val="tx1"/>
                  </a:solidFill>
                  <a:latin typeface="Optima Medium" pitchFamily="34" charset="0"/>
                  <a:cs typeface="Arial" panose="020B0604020202020204" pitchFamily="34" charset="0"/>
                </a:defRPr>
              </a:lvl5pPr>
              <a:lvl6pPr marL="25146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hangingPunct="1"/>
              <a:endParaRPr lang="fr-FR" altLang="fr-FR" sz="1088"/>
            </a:p>
          </p:txBody>
        </p:sp>
        <p:sp>
          <p:nvSpPr>
            <p:cNvPr id="27" name="Rectangle 35">
              <a:extLst>
                <a:ext uri="{FF2B5EF4-FFF2-40B4-BE49-F238E27FC236}">
                  <a16:creationId xmlns:a16="http://schemas.microsoft.com/office/drawing/2014/main" id="{EBC15525-64CB-FE49-0273-13E15A7D1D7D}"/>
                </a:ext>
              </a:extLst>
            </p:cNvPr>
            <p:cNvSpPr>
              <a:spLocks noChangeArrowheads="1"/>
            </p:cNvSpPr>
            <p:nvPr/>
          </p:nvSpPr>
          <p:spPr bwMode="auto">
            <a:xfrm>
              <a:off x="5274692" y="5364807"/>
              <a:ext cx="1152128" cy="504056"/>
            </a:xfrm>
            <a:prstGeom prst="rect">
              <a:avLst/>
            </a:prstGeom>
            <a:solidFill>
              <a:schemeClr val="accent2">
                <a:lumMod val="20000"/>
                <a:lumOff val="80000"/>
              </a:schemeClr>
            </a:solidFill>
            <a:ln w="9525" algn="ctr">
              <a:solidFill>
                <a:schemeClr val="tx1"/>
              </a:solidFill>
              <a:round/>
              <a:headEnd/>
              <a:tailEnd/>
            </a:ln>
          </p:spPr>
          <p:txBody>
            <a:bodyPr/>
            <a:lstStyle>
              <a:lvl1pPr defTabSz="1042988" eaLnBrk="0" hangingPunct="0">
                <a:defRPr sz="1200">
                  <a:solidFill>
                    <a:schemeClr val="tx1"/>
                  </a:solidFill>
                  <a:latin typeface="Optima Medium" pitchFamily="34" charset="0"/>
                  <a:cs typeface="Arial" panose="020B0604020202020204" pitchFamily="34" charset="0"/>
                </a:defRPr>
              </a:lvl1pPr>
              <a:lvl2pPr marL="742950" indent="-285750" defTabSz="1042988" eaLnBrk="0" hangingPunct="0">
                <a:defRPr sz="1200">
                  <a:solidFill>
                    <a:schemeClr val="tx1"/>
                  </a:solidFill>
                  <a:latin typeface="Optima Medium" pitchFamily="34" charset="0"/>
                  <a:cs typeface="Arial" panose="020B0604020202020204" pitchFamily="34" charset="0"/>
                </a:defRPr>
              </a:lvl2pPr>
              <a:lvl3pPr marL="1143000" indent="-228600" defTabSz="1042988" eaLnBrk="0" hangingPunct="0">
                <a:defRPr sz="1200">
                  <a:solidFill>
                    <a:schemeClr val="tx1"/>
                  </a:solidFill>
                  <a:latin typeface="Optima Medium" pitchFamily="34" charset="0"/>
                  <a:cs typeface="Arial" panose="020B0604020202020204" pitchFamily="34" charset="0"/>
                </a:defRPr>
              </a:lvl3pPr>
              <a:lvl4pPr marL="1600200" indent="-228600" defTabSz="1042988" eaLnBrk="0" hangingPunct="0">
                <a:defRPr sz="1200">
                  <a:solidFill>
                    <a:schemeClr val="tx1"/>
                  </a:solidFill>
                  <a:latin typeface="Optima Medium" pitchFamily="34" charset="0"/>
                  <a:cs typeface="Arial" panose="020B0604020202020204" pitchFamily="34" charset="0"/>
                </a:defRPr>
              </a:lvl4pPr>
              <a:lvl5pPr marL="2057400" indent="-228600" defTabSz="1042988" eaLnBrk="0" hangingPunct="0">
                <a:defRPr sz="1200">
                  <a:solidFill>
                    <a:schemeClr val="tx1"/>
                  </a:solidFill>
                  <a:latin typeface="Optima Medium" pitchFamily="34" charset="0"/>
                  <a:cs typeface="Arial" panose="020B0604020202020204" pitchFamily="34" charset="0"/>
                </a:defRPr>
              </a:lvl5pPr>
              <a:lvl6pPr marL="25146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hangingPunct="1"/>
              <a:endParaRPr lang="fr-FR" altLang="fr-FR" sz="1088"/>
            </a:p>
          </p:txBody>
        </p:sp>
        <p:sp>
          <p:nvSpPr>
            <p:cNvPr id="28" name="Rectangle 36">
              <a:extLst>
                <a:ext uri="{FF2B5EF4-FFF2-40B4-BE49-F238E27FC236}">
                  <a16:creationId xmlns:a16="http://schemas.microsoft.com/office/drawing/2014/main" id="{65A70A86-C22F-CB79-0484-2F289C1A0788}"/>
                </a:ext>
              </a:extLst>
            </p:cNvPr>
            <p:cNvSpPr>
              <a:spLocks noChangeArrowheads="1"/>
            </p:cNvSpPr>
            <p:nvPr/>
          </p:nvSpPr>
          <p:spPr bwMode="auto">
            <a:xfrm>
              <a:off x="5562724" y="6156895"/>
              <a:ext cx="864096" cy="288032"/>
            </a:xfrm>
            <a:prstGeom prst="rect">
              <a:avLst/>
            </a:prstGeom>
            <a:solidFill>
              <a:schemeClr val="accent2">
                <a:lumMod val="20000"/>
                <a:lumOff val="80000"/>
              </a:schemeClr>
            </a:solidFill>
            <a:ln w="9525" algn="ctr">
              <a:solidFill>
                <a:schemeClr val="tx1"/>
              </a:solidFill>
              <a:round/>
              <a:headEnd/>
              <a:tailEnd/>
            </a:ln>
          </p:spPr>
          <p:txBody>
            <a:bodyPr/>
            <a:lstStyle>
              <a:lvl1pPr defTabSz="1042988" eaLnBrk="0" hangingPunct="0">
                <a:defRPr sz="1200">
                  <a:solidFill>
                    <a:schemeClr val="tx1"/>
                  </a:solidFill>
                  <a:latin typeface="Optima Medium" pitchFamily="34" charset="0"/>
                  <a:cs typeface="Arial" panose="020B0604020202020204" pitchFamily="34" charset="0"/>
                </a:defRPr>
              </a:lvl1pPr>
              <a:lvl2pPr marL="742950" indent="-285750" defTabSz="1042988" eaLnBrk="0" hangingPunct="0">
                <a:defRPr sz="1200">
                  <a:solidFill>
                    <a:schemeClr val="tx1"/>
                  </a:solidFill>
                  <a:latin typeface="Optima Medium" pitchFamily="34" charset="0"/>
                  <a:cs typeface="Arial" panose="020B0604020202020204" pitchFamily="34" charset="0"/>
                </a:defRPr>
              </a:lvl2pPr>
              <a:lvl3pPr marL="1143000" indent="-228600" defTabSz="1042988" eaLnBrk="0" hangingPunct="0">
                <a:defRPr sz="1200">
                  <a:solidFill>
                    <a:schemeClr val="tx1"/>
                  </a:solidFill>
                  <a:latin typeface="Optima Medium" pitchFamily="34" charset="0"/>
                  <a:cs typeface="Arial" panose="020B0604020202020204" pitchFamily="34" charset="0"/>
                </a:defRPr>
              </a:lvl3pPr>
              <a:lvl4pPr marL="1600200" indent="-228600" defTabSz="1042988" eaLnBrk="0" hangingPunct="0">
                <a:defRPr sz="1200">
                  <a:solidFill>
                    <a:schemeClr val="tx1"/>
                  </a:solidFill>
                  <a:latin typeface="Optima Medium" pitchFamily="34" charset="0"/>
                  <a:cs typeface="Arial" panose="020B0604020202020204" pitchFamily="34" charset="0"/>
                </a:defRPr>
              </a:lvl4pPr>
              <a:lvl5pPr marL="2057400" indent="-228600" defTabSz="1042988" eaLnBrk="0" hangingPunct="0">
                <a:defRPr sz="1200">
                  <a:solidFill>
                    <a:schemeClr val="tx1"/>
                  </a:solidFill>
                  <a:latin typeface="Optima Medium" pitchFamily="34" charset="0"/>
                  <a:cs typeface="Arial" panose="020B0604020202020204" pitchFamily="34" charset="0"/>
                </a:defRPr>
              </a:lvl5pPr>
              <a:lvl6pPr marL="25146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hangingPunct="1"/>
              <a:endParaRPr lang="fr-FR" altLang="fr-FR" sz="1088"/>
            </a:p>
          </p:txBody>
        </p:sp>
        <p:sp>
          <p:nvSpPr>
            <p:cNvPr id="29" name="Rectangle 37">
              <a:extLst>
                <a:ext uri="{FF2B5EF4-FFF2-40B4-BE49-F238E27FC236}">
                  <a16:creationId xmlns:a16="http://schemas.microsoft.com/office/drawing/2014/main" id="{EB714D30-4B89-A670-E9DA-257451799E2B}"/>
                </a:ext>
              </a:extLst>
            </p:cNvPr>
            <p:cNvSpPr>
              <a:spLocks noChangeArrowheads="1"/>
            </p:cNvSpPr>
            <p:nvPr/>
          </p:nvSpPr>
          <p:spPr bwMode="auto">
            <a:xfrm>
              <a:off x="4626620" y="6084887"/>
              <a:ext cx="864096" cy="360040"/>
            </a:xfrm>
            <a:prstGeom prst="rect">
              <a:avLst/>
            </a:prstGeom>
            <a:solidFill>
              <a:schemeClr val="accent2">
                <a:lumMod val="20000"/>
                <a:lumOff val="80000"/>
              </a:schemeClr>
            </a:solidFill>
            <a:ln w="9525" algn="ctr">
              <a:solidFill>
                <a:schemeClr val="tx1"/>
              </a:solidFill>
              <a:round/>
              <a:headEnd/>
              <a:tailEnd/>
            </a:ln>
          </p:spPr>
          <p:txBody>
            <a:bodyPr/>
            <a:lstStyle>
              <a:lvl1pPr defTabSz="1042988" eaLnBrk="0" hangingPunct="0">
                <a:defRPr sz="1200">
                  <a:solidFill>
                    <a:schemeClr val="tx1"/>
                  </a:solidFill>
                  <a:latin typeface="Optima Medium" pitchFamily="34" charset="0"/>
                  <a:cs typeface="Arial" panose="020B0604020202020204" pitchFamily="34" charset="0"/>
                </a:defRPr>
              </a:lvl1pPr>
              <a:lvl2pPr marL="742950" indent="-285750" defTabSz="1042988" eaLnBrk="0" hangingPunct="0">
                <a:defRPr sz="1200">
                  <a:solidFill>
                    <a:schemeClr val="tx1"/>
                  </a:solidFill>
                  <a:latin typeface="Optima Medium" pitchFamily="34" charset="0"/>
                  <a:cs typeface="Arial" panose="020B0604020202020204" pitchFamily="34" charset="0"/>
                </a:defRPr>
              </a:lvl2pPr>
              <a:lvl3pPr marL="1143000" indent="-228600" defTabSz="1042988" eaLnBrk="0" hangingPunct="0">
                <a:defRPr sz="1200">
                  <a:solidFill>
                    <a:schemeClr val="tx1"/>
                  </a:solidFill>
                  <a:latin typeface="Optima Medium" pitchFamily="34" charset="0"/>
                  <a:cs typeface="Arial" panose="020B0604020202020204" pitchFamily="34" charset="0"/>
                </a:defRPr>
              </a:lvl3pPr>
              <a:lvl4pPr marL="1600200" indent="-228600" defTabSz="1042988" eaLnBrk="0" hangingPunct="0">
                <a:defRPr sz="1200">
                  <a:solidFill>
                    <a:schemeClr val="tx1"/>
                  </a:solidFill>
                  <a:latin typeface="Optima Medium" pitchFamily="34" charset="0"/>
                  <a:cs typeface="Arial" panose="020B0604020202020204" pitchFamily="34" charset="0"/>
                </a:defRPr>
              </a:lvl4pPr>
              <a:lvl5pPr marL="2057400" indent="-228600" defTabSz="1042988" eaLnBrk="0" hangingPunct="0">
                <a:defRPr sz="1200">
                  <a:solidFill>
                    <a:schemeClr val="tx1"/>
                  </a:solidFill>
                  <a:latin typeface="Optima Medium" pitchFamily="34" charset="0"/>
                  <a:cs typeface="Arial" panose="020B0604020202020204" pitchFamily="34" charset="0"/>
                </a:defRPr>
              </a:lvl5pPr>
              <a:lvl6pPr marL="25146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hangingPunct="1"/>
              <a:endParaRPr lang="fr-FR" altLang="fr-FR" sz="1088"/>
            </a:p>
          </p:txBody>
        </p:sp>
        <p:sp>
          <p:nvSpPr>
            <p:cNvPr id="30" name="Rectangle 38">
              <a:extLst>
                <a:ext uri="{FF2B5EF4-FFF2-40B4-BE49-F238E27FC236}">
                  <a16:creationId xmlns:a16="http://schemas.microsoft.com/office/drawing/2014/main" id="{34694831-1927-A480-4C3A-E1C75EFF5C59}"/>
                </a:ext>
              </a:extLst>
            </p:cNvPr>
            <p:cNvSpPr>
              <a:spLocks noChangeArrowheads="1"/>
            </p:cNvSpPr>
            <p:nvPr/>
          </p:nvSpPr>
          <p:spPr bwMode="auto">
            <a:xfrm>
              <a:off x="3690516" y="5940871"/>
              <a:ext cx="864096" cy="504056"/>
            </a:xfrm>
            <a:prstGeom prst="rect">
              <a:avLst/>
            </a:prstGeom>
            <a:solidFill>
              <a:schemeClr val="accent2">
                <a:lumMod val="20000"/>
                <a:lumOff val="80000"/>
              </a:schemeClr>
            </a:solidFill>
            <a:ln w="9525" algn="ctr">
              <a:solidFill>
                <a:schemeClr val="tx1"/>
              </a:solidFill>
              <a:round/>
              <a:headEnd/>
              <a:tailEnd/>
            </a:ln>
          </p:spPr>
          <p:txBody>
            <a:bodyPr/>
            <a:lstStyle>
              <a:lvl1pPr defTabSz="1042988" eaLnBrk="0" hangingPunct="0">
                <a:defRPr sz="1200">
                  <a:solidFill>
                    <a:schemeClr val="tx1"/>
                  </a:solidFill>
                  <a:latin typeface="Optima Medium" pitchFamily="34" charset="0"/>
                  <a:cs typeface="Arial" panose="020B0604020202020204" pitchFamily="34" charset="0"/>
                </a:defRPr>
              </a:lvl1pPr>
              <a:lvl2pPr marL="742950" indent="-285750" defTabSz="1042988" eaLnBrk="0" hangingPunct="0">
                <a:defRPr sz="1200">
                  <a:solidFill>
                    <a:schemeClr val="tx1"/>
                  </a:solidFill>
                  <a:latin typeface="Optima Medium" pitchFamily="34" charset="0"/>
                  <a:cs typeface="Arial" panose="020B0604020202020204" pitchFamily="34" charset="0"/>
                </a:defRPr>
              </a:lvl2pPr>
              <a:lvl3pPr marL="1143000" indent="-228600" defTabSz="1042988" eaLnBrk="0" hangingPunct="0">
                <a:defRPr sz="1200">
                  <a:solidFill>
                    <a:schemeClr val="tx1"/>
                  </a:solidFill>
                  <a:latin typeface="Optima Medium" pitchFamily="34" charset="0"/>
                  <a:cs typeface="Arial" panose="020B0604020202020204" pitchFamily="34" charset="0"/>
                </a:defRPr>
              </a:lvl3pPr>
              <a:lvl4pPr marL="1600200" indent="-228600" defTabSz="1042988" eaLnBrk="0" hangingPunct="0">
                <a:defRPr sz="1200">
                  <a:solidFill>
                    <a:schemeClr val="tx1"/>
                  </a:solidFill>
                  <a:latin typeface="Optima Medium" pitchFamily="34" charset="0"/>
                  <a:cs typeface="Arial" panose="020B0604020202020204" pitchFamily="34" charset="0"/>
                </a:defRPr>
              </a:lvl4pPr>
              <a:lvl5pPr marL="2057400" indent="-228600" defTabSz="1042988" eaLnBrk="0" hangingPunct="0">
                <a:defRPr sz="1200">
                  <a:solidFill>
                    <a:schemeClr val="tx1"/>
                  </a:solidFill>
                  <a:latin typeface="Optima Medium" pitchFamily="34" charset="0"/>
                  <a:cs typeface="Arial" panose="020B0604020202020204" pitchFamily="34" charset="0"/>
                </a:defRPr>
              </a:lvl5pPr>
              <a:lvl6pPr marL="25146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hangingPunct="1"/>
              <a:endParaRPr lang="fr-FR" altLang="fr-FR" sz="1088"/>
            </a:p>
          </p:txBody>
        </p:sp>
        <p:sp>
          <p:nvSpPr>
            <p:cNvPr id="31" name="Rectangle 39">
              <a:extLst>
                <a:ext uri="{FF2B5EF4-FFF2-40B4-BE49-F238E27FC236}">
                  <a16:creationId xmlns:a16="http://schemas.microsoft.com/office/drawing/2014/main" id="{D321A6ED-CEC5-AD8C-2223-0EC6367C49CC}"/>
                </a:ext>
              </a:extLst>
            </p:cNvPr>
            <p:cNvSpPr>
              <a:spLocks noChangeArrowheads="1"/>
            </p:cNvSpPr>
            <p:nvPr/>
          </p:nvSpPr>
          <p:spPr bwMode="auto">
            <a:xfrm>
              <a:off x="2826420" y="6084887"/>
              <a:ext cx="792088" cy="360040"/>
            </a:xfrm>
            <a:prstGeom prst="rect">
              <a:avLst/>
            </a:prstGeom>
            <a:solidFill>
              <a:schemeClr val="accent2">
                <a:lumMod val="20000"/>
                <a:lumOff val="80000"/>
              </a:schemeClr>
            </a:solidFill>
            <a:ln w="9525" algn="ctr">
              <a:solidFill>
                <a:schemeClr val="tx1"/>
              </a:solidFill>
              <a:round/>
              <a:headEnd/>
              <a:tailEnd/>
            </a:ln>
          </p:spPr>
          <p:txBody>
            <a:bodyPr/>
            <a:lstStyle>
              <a:lvl1pPr defTabSz="1042988" eaLnBrk="0" hangingPunct="0">
                <a:defRPr sz="1200">
                  <a:solidFill>
                    <a:schemeClr val="tx1"/>
                  </a:solidFill>
                  <a:latin typeface="Optima Medium" pitchFamily="34" charset="0"/>
                  <a:cs typeface="Arial" panose="020B0604020202020204" pitchFamily="34" charset="0"/>
                </a:defRPr>
              </a:lvl1pPr>
              <a:lvl2pPr marL="742950" indent="-285750" defTabSz="1042988" eaLnBrk="0" hangingPunct="0">
                <a:defRPr sz="1200">
                  <a:solidFill>
                    <a:schemeClr val="tx1"/>
                  </a:solidFill>
                  <a:latin typeface="Optima Medium" pitchFamily="34" charset="0"/>
                  <a:cs typeface="Arial" panose="020B0604020202020204" pitchFamily="34" charset="0"/>
                </a:defRPr>
              </a:lvl2pPr>
              <a:lvl3pPr marL="1143000" indent="-228600" defTabSz="1042988" eaLnBrk="0" hangingPunct="0">
                <a:defRPr sz="1200">
                  <a:solidFill>
                    <a:schemeClr val="tx1"/>
                  </a:solidFill>
                  <a:latin typeface="Optima Medium" pitchFamily="34" charset="0"/>
                  <a:cs typeface="Arial" panose="020B0604020202020204" pitchFamily="34" charset="0"/>
                </a:defRPr>
              </a:lvl3pPr>
              <a:lvl4pPr marL="1600200" indent="-228600" defTabSz="1042988" eaLnBrk="0" hangingPunct="0">
                <a:defRPr sz="1200">
                  <a:solidFill>
                    <a:schemeClr val="tx1"/>
                  </a:solidFill>
                  <a:latin typeface="Optima Medium" pitchFamily="34" charset="0"/>
                  <a:cs typeface="Arial" panose="020B0604020202020204" pitchFamily="34" charset="0"/>
                </a:defRPr>
              </a:lvl4pPr>
              <a:lvl5pPr marL="2057400" indent="-228600" defTabSz="1042988" eaLnBrk="0" hangingPunct="0">
                <a:defRPr sz="1200">
                  <a:solidFill>
                    <a:schemeClr val="tx1"/>
                  </a:solidFill>
                  <a:latin typeface="Optima Medium" pitchFamily="34" charset="0"/>
                  <a:cs typeface="Arial" panose="020B0604020202020204" pitchFamily="34" charset="0"/>
                </a:defRPr>
              </a:lvl5pPr>
              <a:lvl6pPr marL="25146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hangingPunct="1"/>
              <a:endParaRPr lang="fr-FR" altLang="fr-FR" sz="1088"/>
            </a:p>
          </p:txBody>
        </p:sp>
        <p:sp>
          <p:nvSpPr>
            <p:cNvPr id="32" name="Rectangle 40">
              <a:extLst>
                <a:ext uri="{FF2B5EF4-FFF2-40B4-BE49-F238E27FC236}">
                  <a16:creationId xmlns:a16="http://schemas.microsoft.com/office/drawing/2014/main" id="{685406A5-5F75-1BE3-26DF-0F46139EAE7F}"/>
                </a:ext>
              </a:extLst>
            </p:cNvPr>
            <p:cNvSpPr>
              <a:spLocks noChangeArrowheads="1"/>
            </p:cNvSpPr>
            <p:nvPr/>
          </p:nvSpPr>
          <p:spPr bwMode="auto">
            <a:xfrm>
              <a:off x="2826420" y="6516935"/>
              <a:ext cx="1152128" cy="504056"/>
            </a:xfrm>
            <a:prstGeom prst="rect">
              <a:avLst/>
            </a:prstGeom>
            <a:solidFill>
              <a:schemeClr val="accent2">
                <a:lumMod val="20000"/>
                <a:lumOff val="80000"/>
              </a:schemeClr>
            </a:solidFill>
            <a:ln w="9525" algn="ctr">
              <a:solidFill>
                <a:schemeClr val="tx1"/>
              </a:solidFill>
              <a:round/>
              <a:headEnd/>
              <a:tailEnd/>
            </a:ln>
          </p:spPr>
          <p:txBody>
            <a:bodyPr/>
            <a:lstStyle>
              <a:lvl1pPr defTabSz="1042988" eaLnBrk="0" hangingPunct="0">
                <a:defRPr sz="1200">
                  <a:solidFill>
                    <a:schemeClr val="tx1"/>
                  </a:solidFill>
                  <a:latin typeface="Optima Medium" pitchFamily="34" charset="0"/>
                  <a:cs typeface="Arial" panose="020B0604020202020204" pitchFamily="34" charset="0"/>
                </a:defRPr>
              </a:lvl1pPr>
              <a:lvl2pPr marL="742950" indent="-285750" defTabSz="1042988" eaLnBrk="0" hangingPunct="0">
                <a:defRPr sz="1200">
                  <a:solidFill>
                    <a:schemeClr val="tx1"/>
                  </a:solidFill>
                  <a:latin typeface="Optima Medium" pitchFamily="34" charset="0"/>
                  <a:cs typeface="Arial" panose="020B0604020202020204" pitchFamily="34" charset="0"/>
                </a:defRPr>
              </a:lvl2pPr>
              <a:lvl3pPr marL="1143000" indent="-228600" defTabSz="1042988" eaLnBrk="0" hangingPunct="0">
                <a:defRPr sz="1200">
                  <a:solidFill>
                    <a:schemeClr val="tx1"/>
                  </a:solidFill>
                  <a:latin typeface="Optima Medium" pitchFamily="34" charset="0"/>
                  <a:cs typeface="Arial" panose="020B0604020202020204" pitchFamily="34" charset="0"/>
                </a:defRPr>
              </a:lvl3pPr>
              <a:lvl4pPr marL="1600200" indent="-228600" defTabSz="1042988" eaLnBrk="0" hangingPunct="0">
                <a:defRPr sz="1200">
                  <a:solidFill>
                    <a:schemeClr val="tx1"/>
                  </a:solidFill>
                  <a:latin typeface="Optima Medium" pitchFamily="34" charset="0"/>
                  <a:cs typeface="Arial" panose="020B0604020202020204" pitchFamily="34" charset="0"/>
                </a:defRPr>
              </a:lvl4pPr>
              <a:lvl5pPr marL="2057400" indent="-228600" defTabSz="1042988" eaLnBrk="0" hangingPunct="0">
                <a:defRPr sz="1200">
                  <a:solidFill>
                    <a:schemeClr val="tx1"/>
                  </a:solidFill>
                  <a:latin typeface="Optima Medium" pitchFamily="34" charset="0"/>
                  <a:cs typeface="Arial" panose="020B0604020202020204" pitchFamily="34" charset="0"/>
                </a:defRPr>
              </a:lvl5pPr>
              <a:lvl6pPr marL="25146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hangingPunct="1"/>
              <a:endParaRPr lang="fr-FR" altLang="fr-FR" sz="1088"/>
            </a:p>
          </p:txBody>
        </p:sp>
        <p:sp>
          <p:nvSpPr>
            <p:cNvPr id="33" name="Rectangle 41">
              <a:extLst>
                <a:ext uri="{FF2B5EF4-FFF2-40B4-BE49-F238E27FC236}">
                  <a16:creationId xmlns:a16="http://schemas.microsoft.com/office/drawing/2014/main" id="{E872638A-0692-9517-397E-C638CAD3F80E}"/>
                </a:ext>
              </a:extLst>
            </p:cNvPr>
            <p:cNvSpPr>
              <a:spLocks noChangeArrowheads="1"/>
            </p:cNvSpPr>
            <p:nvPr/>
          </p:nvSpPr>
          <p:spPr bwMode="auto">
            <a:xfrm>
              <a:off x="4050556" y="6732959"/>
              <a:ext cx="1152128" cy="288032"/>
            </a:xfrm>
            <a:prstGeom prst="rect">
              <a:avLst/>
            </a:prstGeom>
            <a:solidFill>
              <a:schemeClr val="accent2">
                <a:lumMod val="20000"/>
                <a:lumOff val="80000"/>
              </a:schemeClr>
            </a:solidFill>
            <a:ln w="9525" algn="ctr">
              <a:solidFill>
                <a:schemeClr val="tx1"/>
              </a:solidFill>
              <a:round/>
              <a:headEnd/>
              <a:tailEnd/>
            </a:ln>
          </p:spPr>
          <p:txBody>
            <a:bodyPr/>
            <a:lstStyle>
              <a:lvl1pPr defTabSz="1042988" eaLnBrk="0" hangingPunct="0">
                <a:defRPr sz="1200">
                  <a:solidFill>
                    <a:schemeClr val="tx1"/>
                  </a:solidFill>
                  <a:latin typeface="Optima Medium" pitchFamily="34" charset="0"/>
                  <a:cs typeface="Arial" panose="020B0604020202020204" pitchFamily="34" charset="0"/>
                </a:defRPr>
              </a:lvl1pPr>
              <a:lvl2pPr marL="742950" indent="-285750" defTabSz="1042988" eaLnBrk="0" hangingPunct="0">
                <a:defRPr sz="1200">
                  <a:solidFill>
                    <a:schemeClr val="tx1"/>
                  </a:solidFill>
                  <a:latin typeface="Optima Medium" pitchFamily="34" charset="0"/>
                  <a:cs typeface="Arial" panose="020B0604020202020204" pitchFamily="34" charset="0"/>
                </a:defRPr>
              </a:lvl2pPr>
              <a:lvl3pPr marL="1143000" indent="-228600" defTabSz="1042988" eaLnBrk="0" hangingPunct="0">
                <a:defRPr sz="1200">
                  <a:solidFill>
                    <a:schemeClr val="tx1"/>
                  </a:solidFill>
                  <a:latin typeface="Optima Medium" pitchFamily="34" charset="0"/>
                  <a:cs typeface="Arial" panose="020B0604020202020204" pitchFamily="34" charset="0"/>
                </a:defRPr>
              </a:lvl3pPr>
              <a:lvl4pPr marL="1600200" indent="-228600" defTabSz="1042988" eaLnBrk="0" hangingPunct="0">
                <a:defRPr sz="1200">
                  <a:solidFill>
                    <a:schemeClr val="tx1"/>
                  </a:solidFill>
                  <a:latin typeface="Optima Medium" pitchFamily="34" charset="0"/>
                  <a:cs typeface="Arial" panose="020B0604020202020204" pitchFamily="34" charset="0"/>
                </a:defRPr>
              </a:lvl4pPr>
              <a:lvl5pPr marL="2057400" indent="-228600" defTabSz="1042988" eaLnBrk="0" hangingPunct="0">
                <a:defRPr sz="1200">
                  <a:solidFill>
                    <a:schemeClr val="tx1"/>
                  </a:solidFill>
                  <a:latin typeface="Optima Medium" pitchFamily="34" charset="0"/>
                  <a:cs typeface="Arial" panose="020B0604020202020204" pitchFamily="34" charset="0"/>
                </a:defRPr>
              </a:lvl5pPr>
              <a:lvl6pPr marL="25146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hangingPunct="1"/>
              <a:endParaRPr lang="fr-FR" altLang="fr-FR" sz="1088"/>
            </a:p>
          </p:txBody>
        </p:sp>
        <p:sp>
          <p:nvSpPr>
            <p:cNvPr id="34" name="Rectangle 42">
              <a:extLst>
                <a:ext uri="{FF2B5EF4-FFF2-40B4-BE49-F238E27FC236}">
                  <a16:creationId xmlns:a16="http://schemas.microsoft.com/office/drawing/2014/main" id="{C5405232-1E48-C56D-394D-C3B591220F0E}"/>
                </a:ext>
              </a:extLst>
            </p:cNvPr>
            <p:cNvSpPr>
              <a:spLocks noChangeArrowheads="1"/>
            </p:cNvSpPr>
            <p:nvPr/>
          </p:nvSpPr>
          <p:spPr bwMode="auto">
            <a:xfrm>
              <a:off x="5274692" y="6516935"/>
              <a:ext cx="1152128" cy="504056"/>
            </a:xfrm>
            <a:prstGeom prst="rect">
              <a:avLst/>
            </a:prstGeom>
            <a:solidFill>
              <a:schemeClr val="accent2">
                <a:lumMod val="20000"/>
                <a:lumOff val="80000"/>
              </a:schemeClr>
            </a:solidFill>
            <a:ln w="9525" algn="ctr">
              <a:solidFill>
                <a:schemeClr val="tx1"/>
              </a:solidFill>
              <a:round/>
              <a:headEnd/>
              <a:tailEnd/>
            </a:ln>
          </p:spPr>
          <p:txBody>
            <a:bodyPr/>
            <a:lstStyle>
              <a:lvl1pPr defTabSz="1042988" eaLnBrk="0" hangingPunct="0">
                <a:defRPr sz="1200">
                  <a:solidFill>
                    <a:schemeClr val="tx1"/>
                  </a:solidFill>
                  <a:latin typeface="Optima Medium" pitchFamily="34" charset="0"/>
                  <a:cs typeface="Arial" panose="020B0604020202020204" pitchFamily="34" charset="0"/>
                </a:defRPr>
              </a:lvl1pPr>
              <a:lvl2pPr marL="742950" indent="-285750" defTabSz="1042988" eaLnBrk="0" hangingPunct="0">
                <a:defRPr sz="1200">
                  <a:solidFill>
                    <a:schemeClr val="tx1"/>
                  </a:solidFill>
                  <a:latin typeface="Optima Medium" pitchFamily="34" charset="0"/>
                  <a:cs typeface="Arial" panose="020B0604020202020204" pitchFamily="34" charset="0"/>
                </a:defRPr>
              </a:lvl2pPr>
              <a:lvl3pPr marL="1143000" indent="-228600" defTabSz="1042988" eaLnBrk="0" hangingPunct="0">
                <a:defRPr sz="1200">
                  <a:solidFill>
                    <a:schemeClr val="tx1"/>
                  </a:solidFill>
                  <a:latin typeface="Optima Medium" pitchFamily="34" charset="0"/>
                  <a:cs typeface="Arial" panose="020B0604020202020204" pitchFamily="34" charset="0"/>
                </a:defRPr>
              </a:lvl3pPr>
              <a:lvl4pPr marL="1600200" indent="-228600" defTabSz="1042988" eaLnBrk="0" hangingPunct="0">
                <a:defRPr sz="1200">
                  <a:solidFill>
                    <a:schemeClr val="tx1"/>
                  </a:solidFill>
                  <a:latin typeface="Optima Medium" pitchFamily="34" charset="0"/>
                  <a:cs typeface="Arial" panose="020B0604020202020204" pitchFamily="34" charset="0"/>
                </a:defRPr>
              </a:lvl4pPr>
              <a:lvl5pPr marL="2057400" indent="-228600" defTabSz="1042988" eaLnBrk="0" hangingPunct="0">
                <a:defRPr sz="1200">
                  <a:solidFill>
                    <a:schemeClr val="tx1"/>
                  </a:solidFill>
                  <a:latin typeface="Optima Medium" pitchFamily="34" charset="0"/>
                  <a:cs typeface="Arial" panose="020B0604020202020204" pitchFamily="34" charset="0"/>
                </a:defRPr>
              </a:lvl5pPr>
              <a:lvl6pPr marL="25146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hangingPunct="1"/>
              <a:endParaRPr lang="fr-FR" altLang="fr-FR" sz="1088"/>
            </a:p>
          </p:txBody>
        </p:sp>
        <p:sp>
          <p:nvSpPr>
            <p:cNvPr id="35" name="Flèche droite rayée 43">
              <a:extLst>
                <a:ext uri="{FF2B5EF4-FFF2-40B4-BE49-F238E27FC236}">
                  <a16:creationId xmlns:a16="http://schemas.microsoft.com/office/drawing/2014/main" id="{41E790E0-55E4-710B-5994-63BB63C03695}"/>
                </a:ext>
              </a:extLst>
            </p:cNvPr>
            <p:cNvSpPr/>
            <p:nvPr/>
          </p:nvSpPr>
          <p:spPr bwMode="auto">
            <a:xfrm rot="16200000">
              <a:off x="2826588" y="5292210"/>
              <a:ext cx="791963" cy="361092"/>
            </a:xfrm>
            <a:prstGeom prst="stripedRightArrow">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a:lstStyle/>
            <a:p>
              <a:pPr defTabSz="945990">
                <a:defRPr/>
              </a:pPr>
              <a:endParaRPr lang="fr-FR" dirty="0">
                <a:cs typeface="+mn-cs"/>
              </a:endParaRPr>
            </a:p>
          </p:txBody>
        </p:sp>
        <p:sp>
          <p:nvSpPr>
            <p:cNvPr id="36" name="Flèche droite rayée 44">
              <a:extLst>
                <a:ext uri="{FF2B5EF4-FFF2-40B4-BE49-F238E27FC236}">
                  <a16:creationId xmlns:a16="http://schemas.microsoft.com/office/drawing/2014/main" id="{7A21631F-769A-D5C2-6B1D-F4D392BE8425}"/>
                </a:ext>
              </a:extLst>
            </p:cNvPr>
            <p:cNvSpPr/>
            <p:nvPr/>
          </p:nvSpPr>
          <p:spPr bwMode="auto">
            <a:xfrm rot="16200000">
              <a:off x="4122837" y="5293087"/>
              <a:ext cx="791963" cy="359339"/>
            </a:xfrm>
            <a:prstGeom prst="stripedRightArrow">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a:lstStyle/>
            <a:p>
              <a:pPr defTabSz="945990">
                <a:defRPr/>
              </a:pPr>
              <a:endParaRPr lang="fr-FR">
                <a:cs typeface="+mn-cs"/>
              </a:endParaRPr>
            </a:p>
          </p:txBody>
        </p:sp>
        <p:sp>
          <p:nvSpPr>
            <p:cNvPr id="37" name="Flèche droite rayée 45">
              <a:extLst>
                <a:ext uri="{FF2B5EF4-FFF2-40B4-BE49-F238E27FC236}">
                  <a16:creationId xmlns:a16="http://schemas.microsoft.com/office/drawing/2014/main" id="{3B37F90A-CA89-DA0E-7300-276BE93BF637}"/>
                </a:ext>
              </a:extLst>
            </p:cNvPr>
            <p:cNvSpPr/>
            <p:nvPr/>
          </p:nvSpPr>
          <p:spPr bwMode="auto">
            <a:xfrm rot="16200000">
              <a:off x="5490954" y="5364047"/>
              <a:ext cx="791963" cy="361092"/>
            </a:xfrm>
            <a:prstGeom prst="stripedRightArrow">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a:lstStyle/>
            <a:p>
              <a:pPr defTabSz="945990">
                <a:defRPr/>
              </a:pPr>
              <a:endParaRPr lang="fr-FR">
                <a:cs typeface="+mn-cs"/>
              </a:endParaRPr>
            </a:p>
          </p:txBody>
        </p:sp>
        <p:sp>
          <p:nvSpPr>
            <p:cNvPr id="38" name="ZoneTexte 48">
              <a:extLst>
                <a:ext uri="{FF2B5EF4-FFF2-40B4-BE49-F238E27FC236}">
                  <a16:creationId xmlns:a16="http://schemas.microsoft.com/office/drawing/2014/main" id="{B00F5292-58CE-C22B-0F10-391F538C7B50}"/>
                </a:ext>
              </a:extLst>
            </p:cNvPr>
            <p:cNvSpPr txBox="1">
              <a:spLocks noChangeArrowheads="1"/>
            </p:cNvSpPr>
            <p:nvPr/>
          </p:nvSpPr>
          <p:spPr bwMode="auto">
            <a:xfrm>
              <a:off x="3247395" y="7188266"/>
              <a:ext cx="3024336" cy="374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Optima Medium" pitchFamily="34" charset="0"/>
                  <a:cs typeface="Arial" panose="020B0604020202020204" pitchFamily="34" charset="0"/>
                </a:defRPr>
              </a:lvl1pPr>
              <a:lvl2pPr marL="742950" indent="-285750" eaLnBrk="0" hangingPunct="0">
                <a:defRPr sz="1200">
                  <a:solidFill>
                    <a:schemeClr val="tx1"/>
                  </a:solidFill>
                  <a:latin typeface="Optima Medium" pitchFamily="34" charset="0"/>
                  <a:cs typeface="Arial" panose="020B0604020202020204" pitchFamily="34" charset="0"/>
                </a:defRPr>
              </a:lvl2pPr>
              <a:lvl3pPr marL="1143000" indent="-228600" eaLnBrk="0" hangingPunct="0">
                <a:defRPr sz="1200">
                  <a:solidFill>
                    <a:schemeClr val="tx1"/>
                  </a:solidFill>
                  <a:latin typeface="Optima Medium" pitchFamily="34" charset="0"/>
                  <a:cs typeface="Arial" panose="020B0604020202020204" pitchFamily="34" charset="0"/>
                </a:defRPr>
              </a:lvl3pPr>
              <a:lvl4pPr marL="1600200" indent="-228600" eaLnBrk="0" hangingPunct="0">
                <a:defRPr sz="1200">
                  <a:solidFill>
                    <a:schemeClr val="tx1"/>
                  </a:solidFill>
                  <a:latin typeface="Optima Medium" pitchFamily="34" charset="0"/>
                  <a:cs typeface="Arial" panose="020B0604020202020204" pitchFamily="34" charset="0"/>
                </a:defRPr>
              </a:lvl4pPr>
              <a:lvl5pPr marL="2057400" indent="-228600" eaLnBrk="0" hangingPunct="0">
                <a:defRPr sz="1200">
                  <a:solidFill>
                    <a:schemeClr val="tx1"/>
                  </a:solidFill>
                  <a:latin typeface="Optima Medium"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algn="ctr" eaLnBrk="1" hangingPunct="1"/>
              <a:r>
                <a:rPr lang="fr-FR" altLang="fr-FR" sz="1400" b="1" dirty="0">
                  <a:latin typeface="Roboto Light" panose="02000000000000000000" pitchFamily="2" charset="0"/>
                  <a:ea typeface="Roboto Light" panose="02000000000000000000" pitchFamily="2" charset="0"/>
                </a:rPr>
                <a:t>WEAKENED SKIN</a:t>
              </a:r>
            </a:p>
          </p:txBody>
        </p:sp>
      </p:grpSp>
      <p:sp>
        <p:nvSpPr>
          <p:cNvPr id="39" name="ZoneTexte 38">
            <a:extLst>
              <a:ext uri="{FF2B5EF4-FFF2-40B4-BE49-F238E27FC236}">
                <a16:creationId xmlns:a16="http://schemas.microsoft.com/office/drawing/2014/main" id="{58EA886D-5552-B447-6D1E-7DAD0D891234}"/>
              </a:ext>
            </a:extLst>
          </p:cNvPr>
          <p:cNvSpPr txBox="1">
            <a:spLocks noChangeArrowheads="1"/>
          </p:cNvSpPr>
          <p:nvPr/>
        </p:nvSpPr>
        <p:spPr bwMode="auto">
          <a:xfrm>
            <a:off x="6674996" y="3714208"/>
            <a:ext cx="3677374" cy="379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Optima Medium" pitchFamily="34" charset="0"/>
                <a:cs typeface="Arial" panose="020B0604020202020204" pitchFamily="34" charset="0"/>
              </a:defRPr>
            </a:lvl1pPr>
            <a:lvl2pPr marL="742950" indent="-285750" eaLnBrk="0" hangingPunct="0">
              <a:defRPr sz="1200">
                <a:solidFill>
                  <a:schemeClr val="tx1"/>
                </a:solidFill>
                <a:latin typeface="Optima Medium" pitchFamily="34" charset="0"/>
                <a:cs typeface="Arial" panose="020B0604020202020204" pitchFamily="34" charset="0"/>
              </a:defRPr>
            </a:lvl2pPr>
            <a:lvl3pPr marL="1143000" indent="-228600" eaLnBrk="0" hangingPunct="0">
              <a:defRPr sz="1200">
                <a:solidFill>
                  <a:schemeClr val="tx1"/>
                </a:solidFill>
                <a:latin typeface="Optima Medium" pitchFamily="34" charset="0"/>
                <a:cs typeface="Arial" panose="020B0604020202020204" pitchFamily="34" charset="0"/>
              </a:defRPr>
            </a:lvl3pPr>
            <a:lvl4pPr marL="1600200" indent="-228600" eaLnBrk="0" hangingPunct="0">
              <a:defRPr sz="1200">
                <a:solidFill>
                  <a:schemeClr val="tx1"/>
                </a:solidFill>
                <a:latin typeface="Optima Medium" pitchFamily="34" charset="0"/>
                <a:cs typeface="Arial" panose="020B0604020202020204" pitchFamily="34" charset="0"/>
              </a:defRPr>
            </a:lvl4pPr>
            <a:lvl5pPr marL="2057400" indent="-228600" eaLnBrk="0" hangingPunct="0">
              <a:defRPr sz="1200">
                <a:solidFill>
                  <a:schemeClr val="tx1"/>
                </a:solidFill>
                <a:latin typeface="Optima Medium"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hangingPunct="1">
              <a:lnSpc>
                <a:spcPct val="150000"/>
              </a:lnSpc>
            </a:pPr>
            <a:r>
              <a:rPr lang="fr-FR" altLang="fr-FR" sz="1400" b="1" dirty="0">
                <a:latin typeface="Roboto Light" panose="02000000000000000000" pitchFamily="2" charset="0"/>
                <a:ea typeface="Roboto Light" panose="02000000000000000000" pitchFamily="2" charset="0"/>
              </a:rPr>
              <a:t>AGE UV STRESS POLLUTION TOBACCO</a:t>
            </a:r>
          </a:p>
        </p:txBody>
      </p:sp>
      <p:cxnSp>
        <p:nvCxnSpPr>
          <p:cNvPr id="40" name="Connecteur droit avec flèche 39">
            <a:extLst>
              <a:ext uri="{FF2B5EF4-FFF2-40B4-BE49-F238E27FC236}">
                <a16:creationId xmlns:a16="http://schemas.microsoft.com/office/drawing/2014/main" id="{84969AAA-CAF8-A1D1-E99E-B5195315B68E}"/>
              </a:ext>
            </a:extLst>
          </p:cNvPr>
          <p:cNvCxnSpPr>
            <a:cxnSpLocks noChangeShapeType="1"/>
          </p:cNvCxnSpPr>
          <p:nvPr/>
        </p:nvCxnSpPr>
        <p:spPr bwMode="auto">
          <a:xfrm flipH="1">
            <a:off x="9055124" y="4081369"/>
            <a:ext cx="326846" cy="391639"/>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1" name="Connecteur droit avec flèche 40">
            <a:extLst>
              <a:ext uri="{FF2B5EF4-FFF2-40B4-BE49-F238E27FC236}">
                <a16:creationId xmlns:a16="http://schemas.microsoft.com/office/drawing/2014/main" id="{53535130-FD75-3DC3-39E7-0B7CEE4C9259}"/>
              </a:ext>
            </a:extLst>
          </p:cNvPr>
          <p:cNvCxnSpPr>
            <a:cxnSpLocks noChangeShapeType="1"/>
          </p:cNvCxnSpPr>
          <p:nvPr/>
        </p:nvCxnSpPr>
        <p:spPr bwMode="auto">
          <a:xfrm>
            <a:off x="7413638" y="4081369"/>
            <a:ext cx="131027" cy="391639"/>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2" name="Connecteur droit avec flèche 41">
            <a:extLst>
              <a:ext uri="{FF2B5EF4-FFF2-40B4-BE49-F238E27FC236}">
                <a16:creationId xmlns:a16="http://schemas.microsoft.com/office/drawing/2014/main" id="{74192104-D6FB-A99E-7F40-6C6C462A75CF}"/>
              </a:ext>
            </a:extLst>
          </p:cNvPr>
          <p:cNvCxnSpPr>
            <a:cxnSpLocks noChangeShapeType="1"/>
          </p:cNvCxnSpPr>
          <p:nvPr/>
        </p:nvCxnSpPr>
        <p:spPr bwMode="auto">
          <a:xfrm>
            <a:off x="8458968" y="4041053"/>
            <a:ext cx="0" cy="391639"/>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29404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down)">
                                      <p:cBhvr>
                                        <p:cTn id="22" dur="500"/>
                                        <p:tgtEl>
                                          <p:spTgt spid="39"/>
                                        </p:tgtEl>
                                      </p:cBhvr>
                                    </p:animEffect>
                                  </p:childTnLst>
                                </p:cTn>
                              </p:par>
                              <p:par>
                                <p:cTn id="23" presetID="22" presetClass="entr" presetSubtype="4"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wipe(down)">
                                      <p:cBhvr>
                                        <p:cTn id="25" dur="500"/>
                                        <p:tgtEl>
                                          <p:spTgt spid="40"/>
                                        </p:tgtEl>
                                      </p:cBhvr>
                                    </p:animEffect>
                                  </p:childTnLst>
                                </p:cTn>
                              </p:par>
                              <p:par>
                                <p:cTn id="26" presetID="22" presetClass="entr" presetSubtype="4" fill="hold"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wipe(down)">
                                      <p:cBhvr>
                                        <p:cTn id="28" dur="500"/>
                                        <p:tgtEl>
                                          <p:spTgt spid="41"/>
                                        </p:tgtEl>
                                      </p:cBhvr>
                                    </p:animEffect>
                                  </p:childTnLst>
                                </p:cTn>
                              </p:par>
                              <p:par>
                                <p:cTn id="29" presetID="22" presetClass="entr" presetSubtype="4"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down)">
                                      <p:cBhvr>
                                        <p:cTn id="31" dur="500"/>
                                        <p:tgtEl>
                                          <p:spTgt spid="42"/>
                                        </p:tgtEl>
                                      </p:cBhvr>
                                    </p:animEffect>
                                  </p:childTnLst>
                                </p:cTn>
                              </p:par>
                              <p:par>
                                <p:cTn id="32" presetID="22" presetClass="entr" presetSubtype="4"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122ED36-8DCC-A204-6960-7B0D852CDB30}"/>
              </a:ext>
            </a:extLst>
          </p:cNvPr>
          <p:cNvSpPr txBox="1"/>
          <p:nvPr/>
        </p:nvSpPr>
        <p:spPr>
          <a:xfrm>
            <a:off x="2654085" y="335844"/>
            <a:ext cx="6883830" cy="461665"/>
          </a:xfrm>
          <a:prstGeom prst="rect">
            <a:avLst/>
          </a:prstGeom>
          <a:noFill/>
        </p:spPr>
        <p:txBody>
          <a:bodyPr wrap="square">
            <a:spAutoFit/>
          </a:bodyPr>
          <a:lstStyle/>
          <a:p>
            <a:pPr algn="ctr"/>
            <a:r>
              <a:rPr lang="fr-FR" sz="2400" dirty="0">
                <a:solidFill>
                  <a:srgbClr val="3E3E3E"/>
                </a:solidFill>
                <a:latin typeface="KyivType Sans2" pitchFamily="2" charset="77"/>
              </a:rPr>
              <a:t>Focus on hydration mechanisms</a:t>
            </a:r>
            <a:endParaRPr lang="fr-FR" sz="2400" dirty="0">
              <a:solidFill>
                <a:srgbClr val="3E3E3E"/>
              </a:solidFill>
              <a:effectLst/>
              <a:latin typeface="KyivType Sans2" pitchFamily="2" charset="77"/>
            </a:endParaRPr>
          </a:p>
        </p:txBody>
      </p:sp>
      <p:sp>
        <p:nvSpPr>
          <p:cNvPr id="3" name="ZoneTexte 2">
            <a:extLst>
              <a:ext uri="{FF2B5EF4-FFF2-40B4-BE49-F238E27FC236}">
                <a16:creationId xmlns:a16="http://schemas.microsoft.com/office/drawing/2014/main" id="{1024F10E-3AD3-3BD4-6130-CA5632CB32F9}"/>
              </a:ext>
            </a:extLst>
          </p:cNvPr>
          <p:cNvSpPr txBox="1"/>
          <p:nvPr/>
        </p:nvSpPr>
        <p:spPr>
          <a:xfrm>
            <a:off x="1173480" y="1460863"/>
            <a:ext cx="9845040" cy="2062103"/>
          </a:xfrm>
          <a:prstGeom prst="rect">
            <a:avLst/>
          </a:prstGeom>
          <a:noFill/>
        </p:spPr>
        <p:txBody>
          <a:bodyPr wrap="square" rtlCol="0">
            <a:spAutoFit/>
          </a:bodyPr>
          <a:lstStyle/>
          <a:p>
            <a:pPr marL="342900" indent="-342900" eaLnBrk="1" hangingPunct="1">
              <a:buFont typeface="+mj-lt"/>
              <a:buAutoNum type="arabicPeriod"/>
            </a:pPr>
            <a:r>
              <a:rPr lang="fr-FR" altLang="fr-FR" sz="1600" b="1" u="sng" dirty="0">
                <a:latin typeface="Roboto Light" panose="02000000000000000000" pitchFamily="2" charset="0"/>
                <a:ea typeface="Roboto Light" panose="02000000000000000000" pitchFamily="2" charset="0"/>
              </a:rPr>
              <a:t>Water absorption and capture</a:t>
            </a:r>
          </a:p>
          <a:p>
            <a:pPr marL="342900" indent="-342900" eaLnBrk="1" hangingPunct="1">
              <a:buFont typeface="+mj-lt"/>
              <a:buAutoNum type="arabicPeriod"/>
            </a:pPr>
            <a:endParaRPr lang="fr-FR" altLang="fr-FR" sz="1600" b="1" u="sng" dirty="0">
              <a:latin typeface="Roboto Light" panose="02000000000000000000" pitchFamily="2" charset="0"/>
              <a:ea typeface="Roboto Light" panose="02000000000000000000" pitchFamily="2" charset="0"/>
            </a:endParaRPr>
          </a:p>
          <a:p>
            <a:pPr eaLnBrk="1" hangingPunct="1"/>
            <a:r>
              <a:rPr lang="fr-FR" altLang="fr-FR" sz="1600" dirty="0">
                <a:latin typeface="Roboto Light" panose="02000000000000000000" pitchFamily="2" charset="0"/>
                <a:ea typeface="Roboto Light" panose="02000000000000000000" pitchFamily="2" charset="0"/>
              </a:rPr>
              <a:t>Water enters the skin mainly </a:t>
            </a:r>
            <a:r>
              <a:rPr lang="fr-FR" altLang="fr-FR" sz="1600" b="1" dirty="0">
                <a:latin typeface="Roboto Light" panose="02000000000000000000" pitchFamily="2" charset="0"/>
                <a:ea typeface="Roboto Light" panose="02000000000000000000" pitchFamily="2" charset="0"/>
              </a:rPr>
              <a:t>internally</a:t>
            </a:r>
            <a:r>
              <a:rPr lang="fr-FR" altLang="fr-FR" sz="1600" dirty="0">
                <a:latin typeface="Roboto Light" panose="02000000000000000000" pitchFamily="2" charset="0"/>
                <a:ea typeface="Roboto Light" panose="02000000000000000000" pitchFamily="2" charset="0"/>
              </a:rPr>
              <a:t>: it is carried by the blood via the capillaries in the dermis.</a:t>
            </a:r>
          </a:p>
          <a:p>
            <a:pPr eaLnBrk="1" hangingPunct="1"/>
            <a:endParaRPr lang="fr-FR" altLang="fr-FR" sz="1600" dirty="0">
              <a:latin typeface="Roboto Light" panose="02000000000000000000" pitchFamily="2" charset="0"/>
              <a:ea typeface="Roboto Light" panose="02000000000000000000" pitchFamily="2" charset="0"/>
            </a:endParaRPr>
          </a:p>
          <a:p>
            <a:pPr eaLnBrk="1" hangingPunct="1"/>
            <a:r>
              <a:rPr lang="fr-FR" altLang="fr-FR" sz="1600" dirty="0">
                <a:latin typeface="Roboto Light" panose="02000000000000000000" pitchFamily="2" charset="0"/>
                <a:ea typeface="Roboto Light" panose="02000000000000000000" pitchFamily="2" charset="0"/>
              </a:rPr>
              <a:t>A small proportion can be absorbed from the environment in conditions of high humidity (e.g. hammam).</a:t>
            </a:r>
          </a:p>
          <a:p>
            <a:pPr eaLnBrk="1" hangingPunct="1"/>
            <a:endParaRPr lang="fr-FR" altLang="fr-FR" sz="1600" dirty="0">
              <a:latin typeface="Roboto Light" panose="02000000000000000000" pitchFamily="2" charset="0"/>
              <a:ea typeface="Roboto Light" panose="02000000000000000000" pitchFamily="2" charset="0"/>
            </a:endParaRPr>
          </a:p>
          <a:p>
            <a:pPr eaLnBrk="1" hangingPunct="1"/>
            <a:r>
              <a:rPr lang="fr-FR" altLang="fr-FR" sz="1600" dirty="0">
                <a:latin typeface="Roboto Light" panose="02000000000000000000" pitchFamily="2" charset="0"/>
                <a:ea typeface="Roboto Light" panose="02000000000000000000" pitchFamily="2" charset="0"/>
              </a:rPr>
              <a:t>Hydrophilic molecules in the epidermis, particularly in the stratum corneum, play a key role here: </a:t>
            </a:r>
          </a:p>
          <a:p>
            <a:pPr eaLnBrk="1" hangingPunct="1"/>
            <a:r>
              <a:rPr lang="fr-FR" altLang="fr-FR" sz="1600" dirty="0" err="1">
                <a:latin typeface="Roboto Light" panose="02000000000000000000" pitchFamily="2" charset="0"/>
                <a:ea typeface="Roboto Light" panose="02000000000000000000" pitchFamily="2" charset="0"/>
              </a:rPr>
              <a:t>they</a:t>
            </a:r>
            <a:r>
              <a:rPr lang="fr-FR" altLang="fr-FR" sz="1600" dirty="0">
                <a:latin typeface="Roboto Light" panose="02000000000000000000" pitchFamily="2" charset="0"/>
                <a:ea typeface="Roboto Light" panose="02000000000000000000" pitchFamily="2" charset="0"/>
              </a:rPr>
              <a:t> </a:t>
            </a:r>
            <a:r>
              <a:rPr lang="fr-FR" altLang="fr-FR" sz="1600" b="1" dirty="0">
                <a:latin typeface="Roboto Light" panose="02000000000000000000" pitchFamily="2" charset="0"/>
                <a:ea typeface="Roboto Light" panose="02000000000000000000" pitchFamily="2" charset="0"/>
              </a:rPr>
              <a:t>attract and retain water molecules </a:t>
            </a:r>
            <a:r>
              <a:rPr lang="fr-FR" altLang="fr-FR" sz="1600" dirty="0">
                <a:latin typeface="Roboto Light" panose="02000000000000000000" pitchFamily="2" charset="0"/>
                <a:ea typeface="Roboto Light" panose="02000000000000000000" pitchFamily="2" charset="0"/>
              </a:rPr>
              <a:t>like "water magnets".</a:t>
            </a:r>
          </a:p>
        </p:txBody>
      </p:sp>
      <p:sp>
        <p:nvSpPr>
          <p:cNvPr id="4" name="Content Placeholder 2">
            <a:extLst>
              <a:ext uri="{FF2B5EF4-FFF2-40B4-BE49-F238E27FC236}">
                <a16:creationId xmlns:a16="http://schemas.microsoft.com/office/drawing/2014/main" id="{F31A921B-3954-C637-3EEA-667509C1239F}"/>
              </a:ext>
            </a:extLst>
          </p:cNvPr>
          <p:cNvSpPr txBox="1">
            <a:spLocks/>
          </p:cNvSpPr>
          <p:nvPr/>
        </p:nvSpPr>
        <p:spPr>
          <a:xfrm>
            <a:off x="5628386" y="4928103"/>
            <a:ext cx="4076466" cy="1325265"/>
          </a:xfrm>
          <a:prstGeom prst="rect">
            <a:avLst/>
          </a:prstGeom>
          <a:solidFill>
            <a:srgbClr val="BCD7E9"/>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400" u="sng" dirty="0">
                <a:latin typeface="Roboto Light" panose="02000000000000000000" pitchFamily="2" charset="0"/>
                <a:ea typeface="Roboto Light" panose="02000000000000000000" pitchFamily="2" charset="0"/>
                <a:cs typeface="Roboto Light" panose="02000000000000000000" pitchFamily="2" charset="0"/>
              </a:rPr>
              <a:t>The skin as a whole contains 70% water</a:t>
            </a:r>
            <a:r>
              <a:rPr lang="fr-FR" sz="1400" dirty="0">
                <a:latin typeface="Roboto Light" panose="02000000000000000000" pitchFamily="2" charset="0"/>
                <a:ea typeface="Roboto Light" panose="02000000000000000000" pitchFamily="2" charset="0"/>
                <a:cs typeface="Roboto Light" panose="02000000000000000000" pitchFamily="2" charset="0"/>
              </a:rPr>
              <a:t>:</a:t>
            </a:r>
          </a:p>
          <a:p>
            <a:pPr>
              <a:buFont typeface="Wingdings" panose="05000000000000000000" pitchFamily="2" charset="2"/>
              <a:buChar char="§"/>
            </a:pPr>
            <a:r>
              <a:rPr lang="fr-FR" sz="1400" dirty="0">
                <a:latin typeface="Roboto Light" panose="02000000000000000000" pitchFamily="2" charset="0"/>
                <a:ea typeface="Roboto Light" panose="02000000000000000000" pitchFamily="2" charset="0"/>
                <a:cs typeface="Roboto Light" panose="02000000000000000000" pitchFamily="2" charset="0"/>
              </a:rPr>
              <a:t>The dermis contains more than </a:t>
            </a:r>
            <a:r>
              <a:rPr lang="fr-FR" sz="1400" b="1" dirty="0">
                <a:latin typeface="Roboto Light" panose="02000000000000000000" pitchFamily="2" charset="0"/>
                <a:ea typeface="Roboto Light" panose="02000000000000000000" pitchFamily="2" charset="0"/>
                <a:cs typeface="Roboto Light" panose="02000000000000000000" pitchFamily="2" charset="0"/>
              </a:rPr>
              <a:t>80% </a:t>
            </a:r>
            <a:r>
              <a:rPr lang="fr-FR" sz="1400" dirty="0">
                <a:latin typeface="Roboto Light" panose="02000000000000000000" pitchFamily="2" charset="0"/>
                <a:ea typeface="Roboto Light" panose="02000000000000000000" pitchFamily="2" charset="0"/>
                <a:cs typeface="Roboto Light" panose="02000000000000000000" pitchFamily="2" charset="0"/>
              </a:rPr>
              <a:t>of</a:t>
            </a:r>
            <a:r>
              <a:rPr lang="fr-FR" sz="1400" b="1" dirty="0">
                <a:latin typeface="Roboto Light" panose="02000000000000000000" pitchFamily="2" charset="0"/>
                <a:ea typeface="Roboto Light" panose="02000000000000000000" pitchFamily="2" charset="0"/>
                <a:cs typeface="Roboto Light" panose="02000000000000000000" pitchFamily="2" charset="0"/>
              </a:rPr>
              <a:t> </a:t>
            </a:r>
            <a:r>
              <a:rPr lang="fr-FR" sz="1400" dirty="0">
                <a:latin typeface="Roboto Light" panose="02000000000000000000" pitchFamily="2" charset="0"/>
                <a:ea typeface="Roboto Light" panose="02000000000000000000" pitchFamily="2" charset="0"/>
                <a:cs typeface="Roboto Light" panose="02000000000000000000" pitchFamily="2" charset="0"/>
              </a:rPr>
              <a:t>it</a:t>
            </a:r>
          </a:p>
          <a:p>
            <a:pPr>
              <a:buFont typeface="Wingdings" panose="05000000000000000000" pitchFamily="2" charset="2"/>
              <a:buChar char="§"/>
            </a:pPr>
            <a:r>
              <a:rPr lang="fr-FR" sz="1400" dirty="0">
                <a:latin typeface="Roboto Light" panose="02000000000000000000" pitchFamily="2" charset="0"/>
                <a:ea typeface="Roboto Light" panose="02000000000000000000" pitchFamily="2" charset="0"/>
                <a:cs typeface="Roboto Light" panose="02000000000000000000" pitchFamily="2" charset="0"/>
              </a:rPr>
              <a:t>The epidermis contains up to </a:t>
            </a:r>
            <a:r>
              <a:rPr lang="fr-FR" sz="1400" b="1" dirty="0">
                <a:latin typeface="Roboto Light" panose="02000000000000000000" pitchFamily="2" charset="0"/>
                <a:ea typeface="Roboto Light" panose="02000000000000000000" pitchFamily="2" charset="0"/>
                <a:cs typeface="Roboto Light" panose="02000000000000000000" pitchFamily="2" charset="0"/>
              </a:rPr>
              <a:t>70%</a:t>
            </a:r>
            <a:r>
              <a:rPr lang="fr-FR" sz="1400" dirty="0">
                <a:latin typeface="Roboto Light" panose="02000000000000000000" pitchFamily="2" charset="0"/>
                <a:ea typeface="Roboto Light" panose="02000000000000000000" pitchFamily="2" charset="0"/>
                <a:cs typeface="Roboto Light" panose="02000000000000000000" pitchFamily="2" charset="0"/>
              </a:rPr>
              <a:t>.</a:t>
            </a:r>
          </a:p>
          <a:p>
            <a:pPr>
              <a:buFont typeface="Wingdings" panose="05000000000000000000" pitchFamily="2" charset="2"/>
              <a:buChar char="§"/>
            </a:pPr>
            <a:r>
              <a:rPr lang="fr-FR" sz="1400" dirty="0">
                <a:latin typeface="Roboto Light" panose="02000000000000000000" pitchFamily="2" charset="0"/>
                <a:ea typeface="Roboto Light" panose="02000000000000000000" pitchFamily="2" charset="0"/>
                <a:cs typeface="Roboto Light" panose="02000000000000000000" pitchFamily="2" charset="0"/>
              </a:rPr>
              <a:t>The stratum corneum contains </a:t>
            </a:r>
            <a:r>
              <a:rPr lang="fr-FR" sz="1400" b="1" dirty="0">
                <a:latin typeface="Roboto Light" panose="02000000000000000000" pitchFamily="2" charset="0"/>
                <a:ea typeface="Roboto Light" panose="02000000000000000000" pitchFamily="2" charset="0"/>
                <a:cs typeface="Roboto Light" panose="02000000000000000000" pitchFamily="2" charset="0"/>
              </a:rPr>
              <a:t>10 to 13%</a:t>
            </a:r>
            <a:r>
              <a:rPr lang="fr-FR" sz="1400" dirty="0">
                <a:latin typeface="Roboto Light" panose="02000000000000000000" pitchFamily="2" charset="0"/>
                <a:ea typeface="Roboto Light" panose="02000000000000000000" pitchFamily="2" charset="0"/>
                <a:cs typeface="Roboto Light" panose="02000000000000000000" pitchFamily="2" charset="0"/>
              </a:rPr>
              <a:t>.</a:t>
            </a:r>
          </a:p>
          <a:p>
            <a:pPr>
              <a:buFont typeface="Wingdings" panose="05000000000000000000" pitchFamily="2" charset="2"/>
              <a:buChar char="§"/>
            </a:pPr>
            <a:endParaRPr lang="fr-FR" sz="1400" dirty="0">
              <a:latin typeface="Roboto Light" panose="02000000000000000000" pitchFamily="2" charset="0"/>
              <a:ea typeface="Roboto Light" panose="02000000000000000000" pitchFamily="2" charset="0"/>
              <a:cs typeface="Roboto Light" panose="02000000000000000000" pitchFamily="2" charset="0"/>
            </a:endParaRPr>
          </a:p>
          <a:p>
            <a:pPr marL="0" indent="0">
              <a:buNone/>
            </a:pPr>
            <a:endParaRPr lang="fr-FR" sz="1400" dirty="0">
              <a:latin typeface="Roboto Light" panose="02000000000000000000" pitchFamily="2" charset="0"/>
              <a:ea typeface="Roboto Light" panose="02000000000000000000" pitchFamily="2" charset="0"/>
              <a:cs typeface="Roboto Light" panose="02000000000000000000" pitchFamily="2" charset="0"/>
            </a:endParaRPr>
          </a:p>
        </p:txBody>
      </p:sp>
      <p:pic>
        <p:nvPicPr>
          <p:cNvPr id="6" name="Image 5">
            <a:extLst>
              <a:ext uri="{FF2B5EF4-FFF2-40B4-BE49-F238E27FC236}">
                <a16:creationId xmlns:a16="http://schemas.microsoft.com/office/drawing/2014/main" id="{AB22AB9D-48C9-1A18-428A-26F73DAC8941}"/>
              </a:ext>
            </a:extLst>
          </p:cNvPr>
          <p:cNvPicPr>
            <a:picLocks noChangeAspect="1"/>
          </p:cNvPicPr>
          <p:nvPr/>
        </p:nvPicPr>
        <p:blipFill rotWithShape="1">
          <a:blip r:embed="rId3"/>
          <a:srcRect t="23552"/>
          <a:stretch/>
        </p:blipFill>
        <p:spPr>
          <a:xfrm>
            <a:off x="1993421" y="4439465"/>
            <a:ext cx="3143689" cy="1915344"/>
          </a:xfrm>
          <a:prstGeom prst="rect">
            <a:avLst/>
          </a:prstGeom>
        </p:spPr>
      </p:pic>
    </p:spTree>
    <p:extLst>
      <p:ext uri="{BB962C8B-B14F-4D97-AF65-F5344CB8AC3E}">
        <p14:creationId xmlns:p14="http://schemas.microsoft.com/office/powerpoint/2010/main" val="319873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122ED36-8DCC-A204-6960-7B0D852CDB30}"/>
              </a:ext>
            </a:extLst>
          </p:cNvPr>
          <p:cNvSpPr txBox="1"/>
          <p:nvPr/>
        </p:nvSpPr>
        <p:spPr>
          <a:xfrm>
            <a:off x="2654085" y="335844"/>
            <a:ext cx="6883830" cy="461665"/>
          </a:xfrm>
          <a:prstGeom prst="rect">
            <a:avLst/>
          </a:prstGeom>
          <a:noFill/>
        </p:spPr>
        <p:txBody>
          <a:bodyPr wrap="square">
            <a:spAutoFit/>
          </a:bodyPr>
          <a:lstStyle/>
          <a:p>
            <a:pPr algn="ctr"/>
            <a:r>
              <a:rPr lang="fr-FR" sz="2400" dirty="0">
                <a:solidFill>
                  <a:srgbClr val="3E3E3E"/>
                </a:solidFill>
                <a:latin typeface="KyivType Sans2" pitchFamily="2" charset="77"/>
              </a:rPr>
              <a:t>Focus on hydration mechanisms</a:t>
            </a:r>
            <a:endParaRPr lang="fr-FR" sz="2400" dirty="0">
              <a:solidFill>
                <a:srgbClr val="3E3E3E"/>
              </a:solidFill>
              <a:effectLst/>
              <a:latin typeface="KyivType Sans2" pitchFamily="2" charset="77"/>
            </a:endParaRPr>
          </a:p>
        </p:txBody>
      </p:sp>
      <p:sp>
        <p:nvSpPr>
          <p:cNvPr id="3" name="ZoneTexte 2">
            <a:extLst>
              <a:ext uri="{FF2B5EF4-FFF2-40B4-BE49-F238E27FC236}">
                <a16:creationId xmlns:a16="http://schemas.microsoft.com/office/drawing/2014/main" id="{1024F10E-3AD3-3BD4-6130-CA5632CB32F9}"/>
              </a:ext>
            </a:extLst>
          </p:cNvPr>
          <p:cNvSpPr txBox="1"/>
          <p:nvPr/>
        </p:nvSpPr>
        <p:spPr>
          <a:xfrm>
            <a:off x="1173480" y="1460863"/>
            <a:ext cx="9845040" cy="4524315"/>
          </a:xfrm>
          <a:prstGeom prst="rect">
            <a:avLst/>
          </a:prstGeom>
          <a:noFill/>
        </p:spPr>
        <p:txBody>
          <a:bodyPr wrap="square" rtlCol="0">
            <a:spAutoFit/>
          </a:bodyPr>
          <a:lstStyle/>
          <a:p>
            <a:pPr eaLnBrk="1" hangingPunct="1"/>
            <a:r>
              <a:rPr lang="fr-FR" altLang="fr-FR" sz="1600" b="1" dirty="0">
                <a:latin typeface="Roboto Light" panose="02000000000000000000" pitchFamily="2" charset="0"/>
                <a:ea typeface="Roboto Light" panose="02000000000000000000" pitchFamily="2" charset="0"/>
                <a:cs typeface="Roboto Light" panose="02000000000000000000" pitchFamily="2" charset="0"/>
              </a:rPr>
              <a:t>2 .    </a:t>
            </a:r>
            <a:r>
              <a:rPr lang="fr-FR" altLang="fr-FR" sz="1600" b="1" u="sng" dirty="0">
                <a:latin typeface="Roboto Light" panose="02000000000000000000" pitchFamily="2" charset="0"/>
                <a:ea typeface="Roboto Light" panose="02000000000000000000" pitchFamily="2" charset="0"/>
                <a:cs typeface="Roboto Light" panose="02000000000000000000" pitchFamily="2" charset="0"/>
              </a:rPr>
              <a:t>Water retention: the heart of the hydration mechanism</a:t>
            </a:r>
          </a:p>
          <a:p>
            <a:pPr marL="342900" indent="-342900" eaLnBrk="1" hangingPunct="1">
              <a:buFont typeface="+mj-lt"/>
              <a:buAutoNum type="arabicPeriod"/>
            </a:pPr>
            <a:endParaRPr lang="fr-FR" altLang="fr-FR" sz="1600" b="1" u="sng" dirty="0">
              <a:latin typeface="Roboto Light" panose="02000000000000000000" pitchFamily="2" charset="0"/>
              <a:ea typeface="Roboto Light" panose="02000000000000000000" pitchFamily="2" charset="0"/>
              <a:cs typeface="Roboto Light" panose="02000000000000000000" pitchFamily="2" charset="0"/>
            </a:endParaRPr>
          </a:p>
          <a:p>
            <a:r>
              <a:rPr lang="fr-FR" sz="1600" b="1" dirty="0">
                <a:latin typeface="Roboto Light" panose="02000000000000000000" pitchFamily="2" charset="0"/>
                <a:ea typeface="Roboto Light" panose="02000000000000000000" pitchFamily="2" charset="0"/>
                <a:cs typeface="Roboto Light" panose="02000000000000000000" pitchFamily="2" charset="0"/>
              </a:rPr>
              <a:t>A. NMFs (Natural </a:t>
            </a:r>
            <a:r>
              <a:rPr lang="fr-FR" sz="1600" b="1" dirty="0" err="1">
                <a:latin typeface="Roboto Light" panose="02000000000000000000" pitchFamily="2" charset="0"/>
                <a:ea typeface="Roboto Light" panose="02000000000000000000" pitchFamily="2" charset="0"/>
                <a:cs typeface="Roboto Light" panose="02000000000000000000" pitchFamily="2" charset="0"/>
              </a:rPr>
              <a:t>Moisturizing Factors</a:t>
            </a:r>
            <a:r>
              <a:rPr lang="fr-FR" sz="1600" b="1" dirty="0">
                <a:latin typeface="Roboto Light" panose="02000000000000000000" pitchFamily="2" charset="0"/>
                <a:ea typeface="Roboto Light" panose="02000000000000000000" pitchFamily="2" charset="0"/>
                <a:cs typeface="Roboto Light" panose="02000000000000000000" pitchFamily="2" charset="0"/>
              </a:rPr>
              <a:t>)</a:t>
            </a:r>
          </a:p>
          <a:p>
            <a:pPr>
              <a:buFont typeface="Arial" panose="020B0604020202020204" pitchFamily="34" charset="0"/>
              <a:buChar char="•"/>
            </a:pPr>
            <a:r>
              <a:rPr lang="fr-FR" sz="1600" dirty="0">
                <a:latin typeface="Roboto Light" panose="02000000000000000000" pitchFamily="2" charset="0"/>
                <a:ea typeface="Roboto Light" panose="02000000000000000000" pitchFamily="2" charset="0"/>
                <a:cs typeface="Roboto Light" panose="02000000000000000000" pitchFamily="2" charset="0"/>
              </a:rPr>
              <a:t> These are </a:t>
            </a:r>
            <a:r>
              <a:rPr lang="fr-FR" sz="1600" b="1" dirty="0">
                <a:latin typeface="Roboto Light" panose="02000000000000000000" pitchFamily="2" charset="0"/>
                <a:ea typeface="Roboto Light" panose="02000000000000000000" pitchFamily="2" charset="0"/>
                <a:cs typeface="Roboto Light" panose="02000000000000000000" pitchFamily="2" charset="0"/>
              </a:rPr>
              <a:t>natural components </a:t>
            </a:r>
            <a:r>
              <a:rPr lang="fr-FR" sz="1600" dirty="0">
                <a:latin typeface="Roboto Light" panose="02000000000000000000" pitchFamily="2" charset="0"/>
                <a:ea typeface="Roboto Light" panose="02000000000000000000" pitchFamily="2" charset="0"/>
                <a:cs typeface="Roboto Light" panose="02000000000000000000" pitchFamily="2" charset="0"/>
              </a:rPr>
              <a:t>of the dead cells (corneocytes) in the stratum corneum.</a:t>
            </a:r>
          </a:p>
          <a:p>
            <a:pPr>
              <a:buFont typeface="Arial" panose="020B0604020202020204" pitchFamily="34" charset="0"/>
              <a:buChar char="•"/>
            </a:pPr>
            <a:r>
              <a:rPr lang="fr-FR" sz="1600" dirty="0">
                <a:latin typeface="Roboto Light" panose="02000000000000000000" pitchFamily="2" charset="0"/>
                <a:ea typeface="Roboto Light" panose="02000000000000000000" pitchFamily="2" charset="0"/>
                <a:cs typeface="Roboto Light" panose="02000000000000000000" pitchFamily="2" charset="0"/>
              </a:rPr>
              <a:t> Mainly made up of </a:t>
            </a:r>
            <a:r>
              <a:rPr lang="fr-FR" sz="1600" b="1" dirty="0">
                <a:latin typeface="Roboto Light" panose="02000000000000000000" pitchFamily="2" charset="0"/>
                <a:ea typeface="Roboto Light" panose="02000000000000000000" pitchFamily="2" charset="0"/>
                <a:cs typeface="Roboto Light" panose="02000000000000000000" pitchFamily="2" charset="0"/>
              </a:rPr>
              <a:t>22-28% amino acids</a:t>
            </a:r>
            <a:r>
              <a:rPr lang="fr-FR" sz="1600" dirty="0">
                <a:latin typeface="Roboto Light" panose="02000000000000000000" pitchFamily="2" charset="0"/>
                <a:ea typeface="Roboto Light" panose="02000000000000000000" pitchFamily="2" charset="0"/>
                <a:cs typeface="Roboto Light" panose="02000000000000000000" pitchFamily="2" charset="0"/>
              </a:rPr>
              <a:t>,</a:t>
            </a:r>
            <a:r>
              <a:rPr lang="fr-FR" sz="1600" b="1" dirty="0">
                <a:latin typeface="Roboto Light" panose="02000000000000000000" pitchFamily="2" charset="0"/>
                <a:ea typeface="Roboto Light" panose="02000000000000000000" pitchFamily="2" charset="0"/>
                <a:cs typeface="Roboto Light" panose="02000000000000000000" pitchFamily="2" charset="0"/>
              </a:rPr>
              <a:t> urea</a:t>
            </a:r>
            <a:r>
              <a:rPr lang="fr-FR" sz="1600" dirty="0">
                <a:latin typeface="Roboto Light" panose="02000000000000000000" pitchFamily="2" charset="0"/>
                <a:ea typeface="Roboto Light" panose="02000000000000000000" pitchFamily="2" charset="0"/>
                <a:cs typeface="Roboto Light" panose="02000000000000000000" pitchFamily="2" charset="0"/>
              </a:rPr>
              <a:t>, </a:t>
            </a:r>
            <a:r>
              <a:rPr lang="fr-FR" sz="1600" b="1" dirty="0">
                <a:latin typeface="Roboto Light" panose="02000000000000000000" pitchFamily="2" charset="0"/>
                <a:ea typeface="Roboto Light" panose="02000000000000000000" pitchFamily="2" charset="0"/>
                <a:cs typeface="Roboto Light" panose="02000000000000000000" pitchFamily="2" charset="0"/>
              </a:rPr>
              <a:t>lactates</a:t>
            </a:r>
            <a:r>
              <a:rPr lang="fr-FR" sz="1600" dirty="0">
                <a:latin typeface="Roboto Light" panose="02000000000000000000" pitchFamily="2" charset="0"/>
                <a:ea typeface="Roboto Light" panose="02000000000000000000" pitchFamily="2" charset="0"/>
                <a:cs typeface="Roboto Light" panose="02000000000000000000" pitchFamily="2" charset="0"/>
              </a:rPr>
              <a:t>, </a:t>
            </a:r>
            <a:r>
              <a:rPr lang="fr-FR" sz="1600" b="1" dirty="0">
                <a:latin typeface="Roboto Light" panose="02000000000000000000" pitchFamily="2" charset="0"/>
                <a:ea typeface="Roboto Light" panose="02000000000000000000" pitchFamily="2" charset="0"/>
                <a:cs typeface="Roboto Light" panose="02000000000000000000" pitchFamily="2" charset="0"/>
              </a:rPr>
              <a:t>mineral salts</a:t>
            </a:r>
            <a:r>
              <a:rPr lang="fr-FR" sz="1600" dirty="0">
                <a:latin typeface="Roboto Light" panose="02000000000000000000" pitchFamily="2" charset="0"/>
                <a:ea typeface="Roboto Light" panose="02000000000000000000" pitchFamily="2" charset="0"/>
                <a:cs typeface="Roboto Light" panose="02000000000000000000" pitchFamily="2" charset="0"/>
              </a:rPr>
              <a:t>, </a:t>
            </a:r>
            <a:r>
              <a:rPr lang="fr-FR" sz="1600" b="1" dirty="0">
                <a:latin typeface="Roboto Light" panose="02000000000000000000" pitchFamily="2" charset="0"/>
                <a:ea typeface="Roboto Light" panose="02000000000000000000" pitchFamily="2" charset="0"/>
                <a:cs typeface="Roboto Light" panose="02000000000000000000" pitchFamily="2" charset="0"/>
              </a:rPr>
              <a:t>PCA acid</a:t>
            </a:r>
            <a:r>
              <a:rPr lang="fr-FR" sz="1600" dirty="0">
                <a:latin typeface="Roboto Light" panose="02000000000000000000" pitchFamily="2" charset="0"/>
                <a:ea typeface="Roboto Light" panose="02000000000000000000" pitchFamily="2" charset="0"/>
                <a:cs typeface="Roboto Light" panose="02000000000000000000" pitchFamily="2" charset="0"/>
              </a:rPr>
              <a:t>, etc.</a:t>
            </a:r>
          </a:p>
          <a:p>
            <a:pPr>
              <a:buFont typeface="Arial" panose="020B0604020202020204" pitchFamily="34" charset="0"/>
              <a:buChar char="•"/>
            </a:pPr>
            <a:r>
              <a:rPr lang="fr-FR" sz="1600" dirty="0">
                <a:latin typeface="Roboto Light" panose="02000000000000000000" pitchFamily="2" charset="0"/>
                <a:ea typeface="Roboto Light" panose="02000000000000000000" pitchFamily="2" charset="0"/>
                <a:cs typeface="Roboto Light" panose="02000000000000000000" pitchFamily="2" charset="0"/>
              </a:rPr>
              <a:t> They </a:t>
            </a:r>
            <a:r>
              <a:rPr lang="fr-FR" sz="1600" b="1" dirty="0">
                <a:latin typeface="Roboto Light" panose="02000000000000000000" pitchFamily="2" charset="0"/>
                <a:ea typeface="Roboto Light" panose="02000000000000000000" pitchFamily="2" charset="0"/>
                <a:cs typeface="Roboto Light" panose="02000000000000000000" pitchFamily="2" charset="0"/>
              </a:rPr>
              <a:t>attract and retain water </a:t>
            </a:r>
            <a:r>
              <a:rPr lang="fr-FR" sz="1600" dirty="0">
                <a:latin typeface="Roboto Light" panose="02000000000000000000" pitchFamily="2" charset="0"/>
                <a:ea typeface="Roboto Light" panose="02000000000000000000" pitchFamily="2" charset="0"/>
                <a:cs typeface="Roboto Light" panose="02000000000000000000" pitchFamily="2" charset="0"/>
              </a:rPr>
              <a:t>in the stratum corneum.</a:t>
            </a:r>
          </a:p>
          <a:p>
            <a:pPr>
              <a:buFont typeface="Arial" panose="020B0604020202020204" pitchFamily="34" charset="0"/>
              <a:buChar char="•"/>
            </a:pPr>
            <a:r>
              <a:rPr lang="fr-FR" sz="1600" b="1" dirty="0">
                <a:latin typeface="Roboto Light" panose="02000000000000000000" pitchFamily="2" charset="0"/>
                <a:ea typeface="Roboto Light" panose="02000000000000000000" pitchFamily="2" charset="0"/>
                <a:cs typeface="Roboto Light" panose="02000000000000000000" pitchFamily="2" charset="0"/>
              </a:rPr>
              <a:t> Location: </a:t>
            </a:r>
            <a:r>
              <a:rPr lang="fr-FR" sz="1600" dirty="0">
                <a:latin typeface="Roboto Light" panose="02000000000000000000" pitchFamily="2" charset="0"/>
                <a:ea typeface="Roboto Light" panose="02000000000000000000" pitchFamily="2" charset="0"/>
                <a:cs typeface="Roboto Light" panose="02000000000000000000" pitchFamily="2" charset="0"/>
              </a:rPr>
              <a:t>in the cytoplasm of corneocytes.</a:t>
            </a:r>
          </a:p>
          <a:p>
            <a:r>
              <a:rPr lang="fr-FR" sz="1600" i="1" dirty="0">
                <a:latin typeface="Roboto Light" panose="02000000000000000000" pitchFamily="2" charset="0"/>
                <a:ea typeface="Roboto Light" panose="02000000000000000000" pitchFamily="2" charset="0"/>
                <a:cs typeface="Roboto Light" panose="02000000000000000000" pitchFamily="2" charset="0"/>
              </a:rPr>
              <a:t>They work like "biological sponges" to maintain surface hydration.</a:t>
            </a:r>
          </a:p>
          <a:p>
            <a:endParaRPr lang="fr-FR" sz="1600" dirty="0">
              <a:latin typeface="Roboto Light" panose="02000000000000000000" pitchFamily="2" charset="0"/>
              <a:ea typeface="Roboto Light" panose="02000000000000000000" pitchFamily="2" charset="0"/>
              <a:cs typeface="Roboto Light" panose="02000000000000000000" pitchFamily="2" charset="0"/>
            </a:endParaRPr>
          </a:p>
          <a:p>
            <a:r>
              <a:rPr lang="fr-FR" sz="1600" b="1" dirty="0">
                <a:latin typeface="Roboto Light" panose="02000000000000000000" pitchFamily="2" charset="0"/>
                <a:ea typeface="Roboto Light" panose="02000000000000000000" pitchFamily="2" charset="0"/>
                <a:cs typeface="Roboto Light" panose="02000000000000000000" pitchFamily="2" charset="0"/>
              </a:rPr>
              <a:t>B. Hyaluronic acid</a:t>
            </a:r>
          </a:p>
          <a:p>
            <a:pPr>
              <a:buFont typeface="Arial" panose="020B0604020202020204" pitchFamily="34" charset="0"/>
              <a:buChar char="•"/>
            </a:pPr>
            <a:r>
              <a:rPr lang="fr-FR" sz="1600" dirty="0">
                <a:latin typeface="Roboto Light" panose="02000000000000000000" pitchFamily="2" charset="0"/>
                <a:ea typeface="Roboto Light" panose="02000000000000000000" pitchFamily="2" charset="0"/>
                <a:cs typeface="Roboto Light" panose="02000000000000000000" pitchFamily="2" charset="0"/>
              </a:rPr>
              <a:t> Present in the </a:t>
            </a:r>
            <a:r>
              <a:rPr lang="fr-FR" sz="1600" b="1" dirty="0">
                <a:latin typeface="Roboto Light" panose="02000000000000000000" pitchFamily="2" charset="0"/>
                <a:ea typeface="Roboto Light" panose="02000000000000000000" pitchFamily="2" charset="0"/>
                <a:cs typeface="Roboto Light" panose="02000000000000000000" pitchFamily="2" charset="0"/>
              </a:rPr>
              <a:t>dermis and epidermis</a:t>
            </a:r>
            <a:r>
              <a:rPr lang="fr-FR" sz="1600" dirty="0">
                <a:latin typeface="Roboto Light" panose="02000000000000000000" pitchFamily="2" charset="0"/>
                <a:ea typeface="Roboto Light" panose="02000000000000000000" pitchFamily="2" charset="0"/>
                <a:cs typeface="Roboto Light" panose="02000000000000000000" pitchFamily="2" charset="0"/>
              </a:rPr>
              <a:t>, this molecule acts as a </a:t>
            </a:r>
            <a:r>
              <a:rPr lang="fr-FR" sz="1600" b="1" dirty="0">
                <a:latin typeface="Roboto Light" panose="02000000000000000000" pitchFamily="2" charset="0"/>
                <a:ea typeface="Roboto Light" panose="02000000000000000000" pitchFamily="2" charset="0"/>
                <a:cs typeface="Roboto Light" panose="02000000000000000000" pitchFamily="2" charset="0"/>
              </a:rPr>
              <a:t>water reservoir</a:t>
            </a:r>
            <a:r>
              <a:rPr lang="fr-FR" sz="1600" dirty="0">
                <a:latin typeface="Roboto Light" panose="02000000000000000000" pitchFamily="2" charset="0"/>
                <a:ea typeface="Roboto Light" panose="02000000000000000000" pitchFamily="2" charset="0"/>
                <a:cs typeface="Roboto Light" panose="02000000000000000000" pitchFamily="2" charset="0"/>
              </a:rPr>
              <a:t>.</a:t>
            </a:r>
          </a:p>
          <a:p>
            <a:pPr>
              <a:buFont typeface="Arial" panose="020B0604020202020204" pitchFamily="34" charset="0"/>
              <a:buChar char="•"/>
            </a:pPr>
            <a:r>
              <a:rPr lang="fr-FR" sz="1600" dirty="0">
                <a:latin typeface="Roboto Light" panose="02000000000000000000" pitchFamily="2" charset="0"/>
                <a:ea typeface="Roboto Light" panose="02000000000000000000" pitchFamily="2" charset="0"/>
                <a:cs typeface="Roboto Light" panose="02000000000000000000" pitchFamily="2" charset="0"/>
              </a:rPr>
              <a:t> It can </a:t>
            </a:r>
            <a:r>
              <a:rPr lang="fr-FR" sz="1600" b="1" dirty="0">
                <a:latin typeface="Roboto Light" panose="02000000000000000000" pitchFamily="2" charset="0"/>
                <a:ea typeface="Roboto Light" panose="02000000000000000000" pitchFamily="2" charset="0"/>
                <a:cs typeface="Roboto Light" panose="02000000000000000000" pitchFamily="2" charset="0"/>
              </a:rPr>
              <a:t>retain up to 1,000 times its weight in water</a:t>
            </a:r>
            <a:r>
              <a:rPr lang="fr-FR" sz="1600" dirty="0">
                <a:latin typeface="Roboto Light" panose="02000000000000000000" pitchFamily="2" charset="0"/>
                <a:ea typeface="Roboto Light" panose="02000000000000000000" pitchFamily="2" charset="0"/>
                <a:cs typeface="Roboto Light" panose="02000000000000000000" pitchFamily="2" charset="0"/>
              </a:rPr>
              <a:t>.</a:t>
            </a:r>
          </a:p>
          <a:p>
            <a:pPr>
              <a:buFont typeface="Arial" panose="020B0604020202020204" pitchFamily="34" charset="0"/>
              <a:buChar char="•"/>
            </a:pPr>
            <a:r>
              <a:rPr lang="fr-FR" sz="1600" dirty="0">
                <a:latin typeface="Roboto Light" panose="02000000000000000000" pitchFamily="2" charset="0"/>
                <a:ea typeface="Roboto Light" panose="02000000000000000000" pitchFamily="2" charset="0"/>
                <a:cs typeface="Roboto Light" panose="02000000000000000000" pitchFamily="2" charset="0"/>
              </a:rPr>
              <a:t> Its quantity decreases with age, which contributes to skin dryness.</a:t>
            </a:r>
          </a:p>
          <a:p>
            <a:pPr>
              <a:buFont typeface="Arial" panose="020B0604020202020204" pitchFamily="34" charset="0"/>
              <a:buChar char="•"/>
            </a:pPr>
            <a:endParaRPr lang="fr-FR" sz="1600" dirty="0">
              <a:latin typeface="Roboto Light" panose="02000000000000000000" pitchFamily="2" charset="0"/>
              <a:ea typeface="Roboto Light" panose="02000000000000000000" pitchFamily="2" charset="0"/>
              <a:cs typeface="Roboto Light" panose="02000000000000000000" pitchFamily="2" charset="0"/>
            </a:endParaRPr>
          </a:p>
          <a:p>
            <a:r>
              <a:rPr lang="fr-FR" sz="1600" b="1" dirty="0">
                <a:latin typeface="Roboto Light" panose="02000000000000000000" pitchFamily="2" charset="0"/>
                <a:ea typeface="Roboto Light" panose="02000000000000000000" pitchFamily="2" charset="0"/>
                <a:cs typeface="Roboto Light" panose="02000000000000000000" pitchFamily="2" charset="0"/>
              </a:rPr>
              <a:t>C. Intercellular lipids (lipid barrier)</a:t>
            </a:r>
          </a:p>
          <a:p>
            <a:pPr>
              <a:buFont typeface="Arial" panose="020B0604020202020204" pitchFamily="34" charset="0"/>
              <a:buChar char="•"/>
            </a:pPr>
            <a:r>
              <a:rPr lang="fr-FR" sz="1600" dirty="0">
                <a:latin typeface="Roboto Light" panose="02000000000000000000" pitchFamily="2" charset="0"/>
                <a:ea typeface="Roboto Light" panose="02000000000000000000" pitchFamily="2" charset="0"/>
                <a:cs typeface="Roboto Light" panose="02000000000000000000" pitchFamily="2" charset="0"/>
              </a:rPr>
              <a:t> Made up of </a:t>
            </a:r>
            <a:r>
              <a:rPr lang="fr-FR" sz="1600" b="1" dirty="0">
                <a:latin typeface="Roboto Light" panose="02000000000000000000" pitchFamily="2" charset="0"/>
                <a:ea typeface="Roboto Light" panose="02000000000000000000" pitchFamily="2" charset="0"/>
                <a:cs typeface="Roboto Light" panose="02000000000000000000" pitchFamily="2" charset="0"/>
              </a:rPr>
              <a:t>ceramides</a:t>
            </a:r>
            <a:r>
              <a:rPr lang="fr-FR" sz="1600" dirty="0">
                <a:latin typeface="Roboto Light" panose="02000000000000000000" pitchFamily="2" charset="0"/>
                <a:ea typeface="Roboto Light" panose="02000000000000000000" pitchFamily="2" charset="0"/>
                <a:cs typeface="Roboto Light" panose="02000000000000000000" pitchFamily="2" charset="0"/>
              </a:rPr>
              <a:t>, </a:t>
            </a:r>
            <a:r>
              <a:rPr lang="fr-FR" sz="1600" b="1" dirty="0">
                <a:latin typeface="Roboto Light" panose="02000000000000000000" pitchFamily="2" charset="0"/>
                <a:ea typeface="Roboto Light" panose="02000000000000000000" pitchFamily="2" charset="0"/>
                <a:cs typeface="Roboto Light" panose="02000000000000000000" pitchFamily="2" charset="0"/>
              </a:rPr>
              <a:t>free fatty acids </a:t>
            </a:r>
            <a:r>
              <a:rPr lang="fr-FR" sz="1600" dirty="0">
                <a:latin typeface="Roboto Light" panose="02000000000000000000" pitchFamily="2" charset="0"/>
                <a:ea typeface="Roboto Light" panose="02000000000000000000" pitchFamily="2" charset="0"/>
                <a:cs typeface="Roboto Light" panose="02000000000000000000" pitchFamily="2" charset="0"/>
              </a:rPr>
              <a:t>and </a:t>
            </a:r>
            <a:r>
              <a:rPr lang="fr-FR" sz="1600" b="1" dirty="0">
                <a:latin typeface="Roboto Light" panose="02000000000000000000" pitchFamily="2" charset="0"/>
                <a:ea typeface="Roboto Light" panose="02000000000000000000" pitchFamily="2" charset="0"/>
                <a:cs typeface="Roboto Light" panose="02000000000000000000" pitchFamily="2" charset="0"/>
              </a:rPr>
              <a:t>cholesterol</a:t>
            </a:r>
            <a:r>
              <a:rPr lang="fr-FR" sz="1600" dirty="0">
                <a:latin typeface="Roboto Light" panose="02000000000000000000" pitchFamily="2" charset="0"/>
                <a:ea typeface="Roboto Light" panose="02000000000000000000" pitchFamily="2" charset="0"/>
                <a:cs typeface="Roboto Light" panose="02000000000000000000" pitchFamily="2" charset="0"/>
              </a:rPr>
              <a:t>.</a:t>
            </a:r>
          </a:p>
          <a:p>
            <a:pPr>
              <a:buFont typeface="Arial" panose="020B0604020202020204" pitchFamily="34" charset="0"/>
              <a:buChar char="•"/>
            </a:pPr>
            <a:r>
              <a:rPr lang="fr-FR" sz="1600" dirty="0">
                <a:latin typeface="Roboto Light" panose="02000000000000000000" pitchFamily="2" charset="0"/>
                <a:ea typeface="Roboto Light" panose="02000000000000000000" pitchFamily="2" charset="0"/>
                <a:cs typeface="Roboto Light" panose="02000000000000000000" pitchFamily="2" charset="0"/>
              </a:rPr>
              <a:t> Arranged between the corneocytes, they form a </a:t>
            </a:r>
            <a:r>
              <a:rPr lang="fr-FR" sz="1600" b="1" dirty="0">
                <a:latin typeface="Roboto Light" panose="02000000000000000000" pitchFamily="2" charset="0"/>
                <a:ea typeface="Roboto Light" panose="02000000000000000000" pitchFamily="2" charset="0"/>
                <a:cs typeface="Roboto Light" panose="02000000000000000000" pitchFamily="2" charset="0"/>
              </a:rPr>
              <a:t>lamellar structure </a:t>
            </a:r>
            <a:r>
              <a:rPr lang="fr-FR" sz="1600" dirty="0">
                <a:latin typeface="Roboto Light" panose="02000000000000000000" pitchFamily="2" charset="0"/>
                <a:ea typeface="Roboto Light" panose="02000000000000000000" pitchFamily="2" charset="0"/>
                <a:cs typeface="Roboto Light" panose="02000000000000000000" pitchFamily="2" charset="0"/>
              </a:rPr>
              <a:t>that prevents evaporation.</a:t>
            </a:r>
          </a:p>
          <a:p>
            <a:pPr>
              <a:buFont typeface="Arial" panose="020B0604020202020204" pitchFamily="34" charset="0"/>
              <a:buChar char="•"/>
            </a:pPr>
            <a:r>
              <a:rPr lang="fr-FR" sz="1600" dirty="0">
                <a:latin typeface="Roboto Light" panose="02000000000000000000" pitchFamily="2" charset="0"/>
                <a:ea typeface="Roboto Light" panose="02000000000000000000" pitchFamily="2" charset="0"/>
                <a:cs typeface="Roboto Light" panose="02000000000000000000" pitchFamily="2" charset="0"/>
              </a:rPr>
              <a:t> Act as a "cement" between cells, guaranteeing </a:t>
            </a:r>
            <a:r>
              <a:rPr lang="fr-FR" sz="1600" b="1" dirty="0">
                <a:latin typeface="Roboto Light" panose="02000000000000000000" pitchFamily="2" charset="0"/>
                <a:ea typeface="Roboto Light" panose="02000000000000000000" pitchFamily="2" charset="0"/>
                <a:cs typeface="Roboto Light" panose="02000000000000000000" pitchFamily="2" charset="0"/>
              </a:rPr>
              <a:t>the cohesion of the skin barrier</a:t>
            </a:r>
            <a:r>
              <a:rPr lang="fr-FR" sz="1600" dirty="0">
                <a:latin typeface="Roboto Light" panose="02000000000000000000" pitchFamily="2" charset="0"/>
                <a:ea typeface="Roboto Light" panose="02000000000000000000" pitchFamily="2" charset="0"/>
                <a:cs typeface="Roboto Light" panose="02000000000000000000" pitchFamily="2" charset="0"/>
              </a:rPr>
              <a:t>.</a:t>
            </a:r>
          </a:p>
        </p:txBody>
      </p:sp>
    </p:spTree>
    <p:extLst>
      <p:ext uri="{BB962C8B-B14F-4D97-AF65-F5344CB8AC3E}">
        <p14:creationId xmlns:p14="http://schemas.microsoft.com/office/powerpoint/2010/main" val="252334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5" end="1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6" end="1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122ED36-8DCC-A204-6960-7B0D852CDB30}"/>
              </a:ext>
            </a:extLst>
          </p:cNvPr>
          <p:cNvSpPr txBox="1"/>
          <p:nvPr/>
        </p:nvSpPr>
        <p:spPr>
          <a:xfrm>
            <a:off x="2654085" y="335844"/>
            <a:ext cx="6883830" cy="461665"/>
          </a:xfrm>
          <a:prstGeom prst="rect">
            <a:avLst/>
          </a:prstGeom>
          <a:noFill/>
        </p:spPr>
        <p:txBody>
          <a:bodyPr wrap="square">
            <a:spAutoFit/>
          </a:bodyPr>
          <a:lstStyle/>
          <a:p>
            <a:pPr algn="ctr"/>
            <a:r>
              <a:rPr lang="fr-FR" sz="2400" dirty="0">
                <a:solidFill>
                  <a:srgbClr val="3E3E3E"/>
                </a:solidFill>
                <a:latin typeface="KyivType Sans2" pitchFamily="2" charset="77"/>
              </a:rPr>
              <a:t>Focus on hydration mechanisms</a:t>
            </a:r>
            <a:endParaRPr lang="fr-FR" sz="2400" dirty="0">
              <a:solidFill>
                <a:srgbClr val="3E3E3E"/>
              </a:solidFill>
              <a:effectLst/>
              <a:latin typeface="KyivType Sans2" pitchFamily="2" charset="77"/>
            </a:endParaRPr>
          </a:p>
        </p:txBody>
      </p:sp>
      <p:sp>
        <p:nvSpPr>
          <p:cNvPr id="3" name="ZoneTexte 2">
            <a:extLst>
              <a:ext uri="{FF2B5EF4-FFF2-40B4-BE49-F238E27FC236}">
                <a16:creationId xmlns:a16="http://schemas.microsoft.com/office/drawing/2014/main" id="{1024F10E-3AD3-3BD4-6130-CA5632CB32F9}"/>
              </a:ext>
            </a:extLst>
          </p:cNvPr>
          <p:cNvSpPr txBox="1"/>
          <p:nvPr/>
        </p:nvSpPr>
        <p:spPr>
          <a:xfrm>
            <a:off x="1173480" y="1460863"/>
            <a:ext cx="9845040" cy="3046988"/>
          </a:xfrm>
          <a:prstGeom prst="rect">
            <a:avLst/>
          </a:prstGeom>
          <a:noFill/>
        </p:spPr>
        <p:txBody>
          <a:bodyPr wrap="square" rtlCol="0">
            <a:spAutoFit/>
          </a:bodyPr>
          <a:lstStyle/>
          <a:p>
            <a:pPr eaLnBrk="1" hangingPunct="1"/>
            <a:r>
              <a:rPr lang="fr-FR" altLang="fr-FR" sz="1600" b="1" dirty="0">
                <a:latin typeface="Roboto Light" panose="02000000000000000000" pitchFamily="2" charset="0"/>
                <a:ea typeface="Roboto Light" panose="02000000000000000000" pitchFamily="2" charset="0"/>
                <a:cs typeface="Roboto Light" panose="02000000000000000000" pitchFamily="2" charset="0"/>
              </a:rPr>
              <a:t>3 .     </a:t>
            </a:r>
            <a:r>
              <a:rPr lang="fr-FR" altLang="fr-FR" sz="1600" b="1" u="sng" dirty="0">
                <a:latin typeface="Roboto Light" panose="02000000000000000000" pitchFamily="2" charset="0"/>
                <a:ea typeface="Roboto Light" panose="02000000000000000000" pitchFamily="2" charset="0"/>
                <a:cs typeface="Roboto Light" panose="02000000000000000000" pitchFamily="2" charset="0"/>
              </a:rPr>
              <a:t>Limiting water loss</a:t>
            </a:r>
          </a:p>
          <a:p>
            <a:pPr marL="342900" indent="-342900" eaLnBrk="1" hangingPunct="1">
              <a:buFont typeface="+mj-lt"/>
              <a:buAutoNum type="arabicPeriod"/>
            </a:pPr>
            <a:endParaRPr lang="fr-FR" altLang="fr-FR" sz="1600" b="1" u="sng" dirty="0">
              <a:latin typeface="Roboto Light" panose="02000000000000000000" pitchFamily="2" charset="0"/>
              <a:ea typeface="Roboto Light" panose="02000000000000000000" pitchFamily="2" charset="0"/>
              <a:cs typeface="Roboto Light" panose="02000000000000000000" pitchFamily="2" charset="0"/>
            </a:endParaRPr>
          </a:p>
          <a:p>
            <a:r>
              <a:rPr lang="fr-FR" sz="1600" b="1" dirty="0" err="1">
                <a:latin typeface="Roboto Light" panose="02000000000000000000" pitchFamily="2" charset="0"/>
                <a:ea typeface="Roboto Light" panose="02000000000000000000" pitchFamily="2" charset="0"/>
                <a:cs typeface="Roboto Light" panose="02000000000000000000" pitchFamily="2" charset="0"/>
              </a:rPr>
              <a:t>Transepidermal </a:t>
            </a:r>
            <a:r>
              <a:rPr lang="fr-FR" sz="1600" b="1" dirty="0">
                <a:latin typeface="Roboto Light" panose="02000000000000000000" pitchFamily="2" charset="0"/>
                <a:ea typeface="Roboto Light" panose="02000000000000000000" pitchFamily="2" charset="0"/>
                <a:cs typeface="Roboto Light" panose="02000000000000000000" pitchFamily="2" charset="0"/>
              </a:rPr>
              <a:t>Water </a:t>
            </a:r>
            <a:r>
              <a:rPr lang="fr-FR" sz="1600" b="1" dirty="0" err="1">
                <a:latin typeface="Roboto Light" panose="02000000000000000000" pitchFamily="2" charset="0"/>
                <a:ea typeface="Roboto Light" panose="02000000000000000000" pitchFamily="2" charset="0"/>
                <a:cs typeface="Roboto Light" panose="02000000000000000000" pitchFamily="2" charset="0"/>
              </a:rPr>
              <a:t>Loss </a:t>
            </a:r>
            <a:r>
              <a:rPr lang="fr-FR" sz="1600" b="1" dirty="0">
                <a:latin typeface="Roboto Light" panose="02000000000000000000" pitchFamily="2" charset="0"/>
                <a:ea typeface="Roboto Light" panose="02000000000000000000" pitchFamily="2" charset="0"/>
                <a:cs typeface="Roboto Light" panose="02000000000000000000" pitchFamily="2" charset="0"/>
              </a:rPr>
              <a:t>(TEWL)</a:t>
            </a:r>
          </a:p>
          <a:p>
            <a:pPr>
              <a:buFont typeface="Arial" panose="020B0604020202020204" pitchFamily="34" charset="0"/>
              <a:buChar char="•"/>
            </a:pPr>
            <a:r>
              <a:rPr lang="fr-FR" sz="1600" dirty="0">
                <a:latin typeface="Roboto Light" panose="02000000000000000000" pitchFamily="2" charset="0"/>
                <a:ea typeface="Roboto Light" panose="02000000000000000000" pitchFamily="2" charset="0"/>
                <a:cs typeface="Roboto Light" panose="02000000000000000000" pitchFamily="2" charset="0"/>
              </a:rPr>
              <a:t> This is the amount of water that evaporates naturally from the skin (even without visible perspiration).</a:t>
            </a:r>
          </a:p>
          <a:p>
            <a:pPr>
              <a:buFont typeface="Arial" panose="020B0604020202020204" pitchFamily="34" charset="0"/>
              <a:buChar char="•"/>
            </a:pPr>
            <a:r>
              <a:rPr lang="fr-FR" sz="1600" dirty="0">
                <a:latin typeface="Roboto Light" panose="02000000000000000000" pitchFamily="2" charset="0"/>
                <a:ea typeface="Roboto Light" panose="02000000000000000000" pitchFamily="2" charset="0"/>
                <a:cs typeface="Roboto Light" panose="02000000000000000000" pitchFamily="2" charset="0"/>
              </a:rPr>
              <a:t> It is inevitable, but </a:t>
            </a:r>
            <a:r>
              <a:rPr lang="fr-FR" sz="1600" b="1" dirty="0">
                <a:latin typeface="Roboto Light" panose="02000000000000000000" pitchFamily="2" charset="0"/>
                <a:ea typeface="Roboto Light" panose="02000000000000000000" pitchFamily="2" charset="0"/>
                <a:cs typeface="Roboto Light" panose="02000000000000000000" pitchFamily="2" charset="0"/>
              </a:rPr>
              <a:t>healthy skin knows how to regulate it</a:t>
            </a:r>
            <a:r>
              <a:rPr lang="fr-FR" sz="1600" dirty="0">
                <a:latin typeface="Roboto Light" panose="02000000000000000000" pitchFamily="2" charset="0"/>
                <a:ea typeface="Roboto Light" panose="02000000000000000000" pitchFamily="2" charset="0"/>
                <a:cs typeface="Roboto Light" panose="02000000000000000000" pitchFamily="2" charset="0"/>
              </a:rPr>
              <a:t>.</a:t>
            </a:r>
          </a:p>
          <a:p>
            <a:r>
              <a:rPr lang="fr-FR" sz="1600" dirty="0">
                <a:latin typeface="Roboto Light" panose="02000000000000000000" pitchFamily="2" charset="0"/>
                <a:ea typeface="Roboto Light" panose="02000000000000000000" pitchFamily="2" charset="0"/>
                <a:cs typeface="Roboto Light" panose="02000000000000000000" pitchFamily="2" charset="0"/>
              </a:rPr>
              <a:t>The aim of skin care: to </a:t>
            </a:r>
            <a:r>
              <a:rPr lang="fr-FR" sz="1600" b="1" dirty="0">
                <a:latin typeface="Roboto Light" panose="02000000000000000000" pitchFamily="2" charset="0"/>
                <a:ea typeface="Roboto Light" panose="02000000000000000000" pitchFamily="2" charset="0"/>
                <a:cs typeface="Roboto Light" panose="02000000000000000000" pitchFamily="2" charset="0"/>
              </a:rPr>
              <a:t>limit excessive TEWL </a:t>
            </a:r>
            <a:r>
              <a:rPr lang="fr-FR" sz="1600" dirty="0">
                <a:latin typeface="Roboto Light" panose="02000000000000000000" pitchFamily="2" charset="0"/>
                <a:ea typeface="Roboto Light" panose="02000000000000000000" pitchFamily="2" charset="0"/>
                <a:cs typeface="Roboto Light" panose="02000000000000000000" pitchFamily="2" charset="0"/>
              </a:rPr>
              <a:t>by reinforcing the skin barrier and maintaining the integrity of the hydrolipidic film.</a:t>
            </a:r>
          </a:p>
          <a:p>
            <a:endParaRPr lang="fr-FR" sz="1600" dirty="0">
              <a:latin typeface="Roboto Light" panose="02000000000000000000" pitchFamily="2" charset="0"/>
              <a:ea typeface="Roboto Light" panose="02000000000000000000" pitchFamily="2" charset="0"/>
              <a:cs typeface="Roboto Light" panose="02000000000000000000" pitchFamily="2" charset="0"/>
            </a:endParaRPr>
          </a:p>
          <a:p>
            <a:r>
              <a:rPr lang="fr-FR" sz="1600" b="1" dirty="0">
                <a:latin typeface="Roboto Light" panose="02000000000000000000" pitchFamily="2" charset="0"/>
                <a:ea typeface="Roboto Light" panose="02000000000000000000" pitchFamily="2" charset="0"/>
                <a:cs typeface="Roboto Light" panose="02000000000000000000" pitchFamily="2" charset="0"/>
              </a:rPr>
              <a:t>The Hydrolipidic Film</a:t>
            </a:r>
          </a:p>
          <a:p>
            <a:pPr>
              <a:buFont typeface="Arial" panose="020B0604020202020204" pitchFamily="34" charset="0"/>
              <a:buChar char="•"/>
            </a:pPr>
            <a:r>
              <a:rPr lang="fr-FR" sz="1600" dirty="0">
                <a:latin typeface="Roboto Light" panose="02000000000000000000" pitchFamily="2" charset="0"/>
                <a:ea typeface="Roboto Light" panose="02000000000000000000" pitchFamily="2" charset="0"/>
                <a:cs typeface="Roboto Light" panose="02000000000000000000" pitchFamily="2" charset="0"/>
              </a:rPr>
              <a:t> A mixture of sweat (water), sebum (lipids) and cellular debris.</a:t>
            </a:r>
          </a:p>
          <a:p>
            <a:pPr>
              <a:buFont typeface="Arial" panose="020B0604020202020204" pitchFamily="34" charset="0"/>
              <a:buChar char="•"/>
            </a:pPr>
            <a:r>
              <a:rPr lang="fr-FR" sz="1600" dirty="0">
                <a:latin typeface="Roboto Light" panose="02000000000000000000" pitchFamily="2" charset="0"/>
                <a:ea typeface="Roboto Light" panose="02000000000000000000" pitchFamily="2" charset="0"/>
                <a:cs typeface="Roboto Light" panose="02000000000000000000" pitchFamily="2" charset="0"/>
              </a:rPr>
              <a:t> Cushions the surface of the skin.</a:t>
            </a:r>
          </a:p>
          <a:p>
            <a:pPr>
              <a:buFont typeface="Arial" panose="020B0604020202020204" pitchFamily="34" charset="0"/>
              <a:buChar char="•"/>
            </a:pPr>
            <a:r>
              <a:rPr lang="fr-FR" sz="1600" b="1" dirty="0">
                <a:latin typeface="Roboto Light" panose="02000000000000000000" pitchFamily="2" charset="0"/>
                <a:ea typeface="Roboto Light" panose="02000000000000000000" pitchFamily="2" charset="0"/>
                <a:cs typeface="Roboto Light" panose="02000000000000000000" pitchFamily="2" charset="0"/>
              </a:rPr>
              <a:t> Maintains an acid pH</a:t>
            </a:r>
            <a:r>
              <a:rPr lang="fr-FR" sz="1600" dirty="0">
                <a:latin typeface="Roboto Light" panose="02000000000000000000" pitchFamily="2" charset="0"/>
                <a:ea typeface="Roboto Light" panose="02000000000000000000" pitchFamily="2" charset="0"/>
                <a:cs typeface="Roboto Light" panose="02000000000000000000" pitchFamily="2" charset="0"/>
              </a:rPr>
              <a:t>, prevents bacterial proliferation and </a:t>
            </a:r>
            <a:r>
              <a:rPr lang="fr-FR" sz="1600" b="1" dirty="0">
                <a:latin typeface="Roboto Light" panose="02000000000000000000" pitchFamily="2" charset="0"/>
                <a:ea typeface="Roboto Light" panose="02000000000000000000" pitchFamily="2" charset="0"/>
                <a:cs typeface="Roboto Light" panose="02000000000000000000" pitchFamily="2" charset="0"/>
              </a:rPr>
              <a:t>slows evaporation</a:t>
            </a:r>
            <a:r>
              <a:rPr lang="fr-FR" sz="1600" dirty="0">
                <a:latin typeface="Roboto Light" panose="02000000000000000000" pitchFamily="2" charset="0"/>
                <a:ea typeface="Roboto Light" panose="02000000000000000000" pitchFamily="2" charset="0"/>
                <a:cs typeface="Roboto Light" panose="02000000000000000000" pitchFamily="2" charset="0"/>
              </a:rPr>
              <a:t>.</a:t>
            </a:r>
          </a:p>
        </p:txBody>
      </p:sp>
      <p:sp>
        <p:nvSpPr>
          <p:cNvPr id="4" name="Content Placeholder 2">
            <a:extLst>
              <a:ext uri="{FF2B5EF4-FFF2-40B4-BE49-F238E27FC236}">
                <a16:creationId xmlns:a16="http://schemas.microsoft.com/office/drawing/2014/main" id="{C0098A0F-C8AD-EECA-EA44-0B09D78A0612}"/>
              </a:ext>
            </a:extLst>
          </p:cNvPr>
          <p:cNvSpPr txBox="1">
            <a:spLocks/>
          </p:cNvSpPr>
          <p:nvPr/>
        </p:nvSpPr>
        <p:spPr>
          <a:xfrm>
            <a:off x="3485392" y="5171205"/>
            <a:ext cx="5221216" cy="994464"/>
          </a:xfrm>
          <a:prstGeom prst="rect">
            <a:avLst/>
          </a:prstGeom>
          <a:solidFill>
            <a:srgbClr val="BCD7E9"/>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300" b="1" dirty="0">
              <a:latin typeface="Roboto Light" panose="02000000000000000000" pitchFamily="2" charset="0"/>
              <a:ea typeface="Roboto Light" panose="02000000000000000000" pitchFamily="2" charset="0"/>
              <a:cs typeface="Roboto Light" panose="02000000000000000000" pitchFamily="2" charset="0"/>
            </a:endParaRPr>
          </a:p>
          <a:p>
            <a:pPr marL="0" indent="0" algn="ctr">
              <a:buNone/>
            </a:pPr>
            <a:r>
              <a:rPr lang="en-US" sz="1600" b="1" dirty="0">
                <a:latin typeface="Roboto Light" panose="02000000000000000000" pitchFamily="2" charset="0"/>
                <a:ea typeface="Roboto Light" panose="02000000000000000000" pitchFamily="2" charset="0"/>
                <a:cs typeface="Roboto Light" panose="02000000000000000000" pitchFamily="2" charset="0"/>
              </a:rPr>
              <a:t>TEWL = </a:t>
            </a:r>
          </a:p>
          <a:p>
            <a:pPr marL="0" indent="0" algn="ctr">
              <a:buNone/>
            </a:pPr>
            <a:r>
              <a:rPr lang="en-US" sz="1800" b="1" dirty="0">
                <a:latin typeface="Roboto Light" panose="02000000000000000000" pitchFamily="2" charset="0"/>
                <a:ea typeface="Roboto Light" panose="02000000000000000000" pitchFamily="2" charset="0"/>
                <a:cs typeface="Roboto Light" panose="02000000000000000000" pitchFamily="2" charset="0"/>
              </a:rPr>
              <a:t>300 to 400 ml </a:t>
            </a:r>
            <a:r>
              <a:rPr lang="en-US" sz="1400" dirty="0">
                <a:latin typeface="Roboto Light" panose="02000000000000000000" pitchFamily="2" charset="0"/>
                <a:ea typeface="Roboto Light" panose="02000000000000000000" pitchFamily="2" charset="0"/>
                <a:cs typeface="Roboto Light" panose="02000000000000000000" pitchFamily="2" charset="0"/>
              </a:rPr>
              <a:t>of water/day, under "normal" conditions.</a:t>
            </a:r>
            <a:endParaRPr lang="fr-FR" sz="1400" dirty="0">
              <a:latin typeface="Roboto Light" panose="02000000000000000000" pitchFamily="2" charset="0"/>
              <a:ea typeface="Roboto Light" panose="02000000000000000000" pitchFamily="2" charset="0"/>
              <a:cs typeface="Roboto Light" panose="02000000000000000000" pitchFamily="2" charset="0"/>
            </a:endParaRPr>
          </a:p>
          <a:p>
            <a:pPr marL="0" indent="0" algn="ctr">
              <a:buNone/>
            </a:pPr>
            <a:endParaRPr lang="fr-FR" sz="1400" dirty="0">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257140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p:val>
                                            <p:strVal val="#ppt_w*0.70"/>
                                          </p:val>
                                        </p:tav>
                                        <p:tav tm="100000">
                                          <p:val>
                                            <p:strVal val="#ppt_w"/>
                                          </p:val>
                                        </p:tav>
                                      </p:tavLst>
                                    </p:anim>
                                    <p:anim calcmode="lin" valueType="num">
                                      <p:cBhvr>
                                        <p:cTn id="28" dur="1000" fill="hold"/>
                                        <p:tgtEl>
                                          <p:spTgt spid="4"/>
                                        </p:tgtEl>
                                        <p:attrNameLst>
                                          <p:attrName>ppt_h</p:attrName>
                                        </p:attrNameLst>
                                      </p:cBhvr>
                                      <p:tavLst>
                                        <p:tav tm="0">
                                          <p:val>
                                            <p:strVal val="#ppt_h"/>
                                          </p:val>
                                        </p:tav>
                                        <p:tav tm="100000">
                                          <p:val>
                                            <p:strVal val="#ppt_h"/>
                                          </p:val>
                                        </p:tav>
                                      </p:tavLst>
                                    </p:anim>
                                    <p:animEffect transition="in" filter="fade">
                                      <p:cBhvr>
                                        <p:cTn id="2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BE5CA41-D21C-54D8-8C54-F2EFE61C9AE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42" b="98051" l="839" r="99581">
                        <a14:foregroundMark x1="95597" y1="15595" x2="95597" y2="15595"/>
                        <a14:foregroundMark x1="67715" y1="38596" x2="67715" y2="38596"/>
                        <a14:foregroundMark x1="62474" y1="37817" x2="62474" y2="37817"/>
                        <a14:foregroundMark x1="49476" y1="40156" x2="61845" y2="40156"/>
                        <a14:foregroundMark x1="71279" y1="35088" x2="87002" y2="30214"/>
                        <a14:foregroundMark x1="87002" y1="30214" x2="88889" y2="26316"/>
                        <a14:foregroundMark x1="97275" y1="19688" x2="87421" y2="22612"/>
                        <a14:foregroundMark x1="7338" y1="30409" x2="7338" y2="34893"/>
                        <a14:foregroundMark x1="6080" y1="36062" x2="27463" y2="37037"/>
                        <a14:foregroundMark x1="1468" y1="32164" x2="1468" y2="32164"/>
                        <a14:foregroundMark x1="40042" y1="62183" x2="28302" y2="60039"/>
                        <a14:foregroundMark x1="11321" y1="53021" x2="11321" y2="57895"/>
                        <a14:foregroundMark x1="16143" y1="46979" x2="10063" y2="52242"/>
                        <a14:foregroundMark x1="98742" y1="32943" x2="98742" y2="32943"/>
                        <a14:foregroundMark x1="99581" y1="64912" x2="99581" y2="64912"/>
                        <a14:foregroundMark x1="85954" y1="85185" x2="85954" y2="85185"/>
                        <a14:foregroundMark x1="85954" y1="85185" x2="81971" y2="85965"/>
                        <a14:foregroundMark x1="44864" y1="93957" x2="58071" y2="93762"/>
                        <a14:foregroundMark x1="8386" y1="91813" x2="33333" y2="90838"/>
                        <a14:foregroundMark x1="60377" y1="96881" x2="35639" y2="96881"/>
                        <a14:foregroundMark x1="2725" y1="65302" x2="2935" y2="60819"/>
                        <a14:foregroundMark x1="839" y1="84016" x2="839" y2="84016"/>
                        <a14:foregroundMark x1="1258" y1="36257" x2="1258" y2="36257"/>
                        <a14:foregroundMark x1="6499" y1="95517" x2="25577" y2="93762"/>
                        <a14:foregroundMark x1="25577" y1="93762" x2="51572" y2="94737"/>
                        <a14:foregroundMark x1="51572" y1="94737" x2="58700" y2="98051"/>
                      </a14:backgroundRemoval>
                    </a14:imgEffect>
                  </a14:imgLayer>
                </a14:imgProps>
              </a:ext>
            </a:extLst>
          </a:blip>
          <a:stretch>
            <a:fillRect/>
          </a:stretch>
        </p:blipFill>
        <p:spPr>
          <a:xfrm>
            <a:off x="336188" y="1620199"/>
            <a:ext cx="4544059" cy="4887007"/>
          </a:xfrm>
          <a:prstGeom prst="rect">
            <a:avLst/>
          </a:prstGeom>
        </p:spPr>
      </p:pic>
      <p:graphicFrame>
        <p:nvGraphicFramePr>
          <p:cNvPr id="4" name="Tableau 3">
            <a:extLst>
              <a:ext uri="{FF2B5EF4-FFF2-40B4-BE49-F238E27FC236}">
                <a16:creationId xmlns:a16="http://schemas.microsoft.com/office/drawing/2014/main" id="{289DE258-C170-2E09-DC67-D150DECD3CA8}"/>
              </a:ext>
            </a:extLst>
          </p:cNvPr>
          <p:cNvGraphicFramePr>
            <a:graphicFrameLocks noGrp="1"/>
          </p:cNvGraphicFramePr>
          <p:nvPr>
            <p:extLst>
              <p:ext uri="{D42A27DB-BD31-4B8C-83A1-F6EECF244321}">
                <p14:modId xmlns:p14="http://schemas.microsoft.com/office/powerpoint/2010/main" val="1147309934"/>
              </p:ext>
            </p:extLst>
          </p:nvPr>
        </p:nvGraphicFramePr>
        <p:xfrm>
          <a:off x="5010330" y="1843742"/>
          <a:ext cx="6845482" cy="3914379"/>
        </p:xfrm>
        <a:graphic>
          <a:graphicData uri="http://schemas.openxmlformats.org/drawingml/2006/table">
            <a:tbl>
              <a:tblPr firstRow="1" bandRow="1">
                <a:tableStyleId>{5C22544A-7EE6-4342-B048-85BDC9FD1C3A}</a:tableStyleId>
              </a:tblPr>
              <a:tblGrid>
                <a:gridCol w="3232333">
                  <a:extLst>
                    <a:ext uri="{9D8B030D-6E8A-4147-A177-3AD203B41FA5}">
                      <a16:colId xmlns:a16="http://schemas.microsoft.com/office/drawing/2014/main" val="1139146000"/>
                    </a:ext>
                  </a:extLst>
                </a:gridCol>
                <a:gridCol w="3613149">
                  <a:extLst>
                    <a:ext uri="{9D8B030D-6E8A-4147-A177-3AD203B41FA5}">
                      <a16:colId xmlns:a16="http://schemas.microsoft.com/office/drawing/2014/main" val="1414328949"/>
                    </a:ext>
                  </a:extLst>
                </a:gridCol>
              </a:tblGrid>
              <a:tr h="273603">
                <a:tc>
                  <a:txBody>
                    <a:bodyPr/>
                    <a:lstStyle/>
                    <a:p>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Hydrolipidic film </a:t>
                      </a:r>
                      <a:r>
                        <a:rPr lang="fr-FR" sz="1200" b="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(water + sebum + sweat)</a:t>
                      </a:r>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solidFill>
                      <a:srgbClr val="97C6E3">
                        <a:alpha val="32157"/>
                      </a:srgbClr>
                    </a:solidFill>
                  </a:tcPr>
                </a:tc>
                <a:tc>
                  <a:txBody>
                    <a:bodyPr/>
                    <a:lstStyle/>
                    <a:p>
                      <a:r>
                        <a:rPr lang="fr-FR" sz="1200" b="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Protects against evaporation (external barrier)</a:t>
                      </a:r>
                    </a:p>
                  </a:txBody>
                  <a:tcPr anchor="ctr">
                    <a:solidFill>
                      <a:srgbClr val="97C6E3">
                        <a:alpha val="32157"/>
                      </a:srgbClr>
                    </a:solidFill>
                  </a:tcPr>
                </a:tc>
                <a:extLst>
                  <a:ext uri="{0D108BD9-81ED-4DB2-BD59-A6C34878D82A}">
                    <a16:rowId xmlns:a16="http://schemas.microsoft.com/office/drawing/2014/main" val="1470049127"/>
                  </a:ext>
                </a:extLst>
              </a:tr>
              <a:tr h="273603">
                <a:tc>
                  <a:txBody>
                    <a:bodyPr/>
                    <a:lstStyle/>
                    <a:p>
                      <a:r>
                        <a:rPr lang="fr-FR"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Corneal layer </a:t>
                      </a: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(corneocytes + NMF + lipids)</a:t>
                      </a:r>
                    </a:p>
                  </a:txBody>
                  <a:tcPr anchor="ctr">
                    <a:solidFill>
                      <a:srgbClr val="97C6E3">
                        <a:alpha val="32157"/>
                      </a:srgbClr>
                    </a:solidFill>
                  </a:tcPr>
                </a:tc>
                <a:tc>
                  <a:txBody>
                    <a:bodyPr/>
                    <a:lstStyle/>
                    <a:p>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Retains water, </a:t>
                      </a:r>
                      <a:r>
                        <a:rPr lang="fr-FR" sz="1200" dirty="0" err="1">
                          <a:solidFill>
                            <a:schemeClr val="tx1"/>
                          </a:solidFill>
                          <a:latin typeface="Roboto Light" panose="02000000000000000000" pitchFamily="2" charset="0"/>
                          <a:ea typeface="Roboto Light" panose="02000000000000000000" pitchFamily="2" charset="0"/>
                          <a:cs typeface="Roboto Light" panose="02000000000000000000" pitchFamily="2" charset="0"/>
                        </a:rPr>
                        <a:t>controls</a:t>
                      </a: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 TEWL</a:t>
                      </a:r>
                    </a:p>
                  </a:txBody>
                  <a:tcPr anchor="ctr">
                    <a:solidFill>
                      <a:srgbClr val="97C6E3">
                        <a:alpha val="32157"/>
                      </a:srgbClr>
                    </a:solidFill>
                  </a:tcPr>
                </a:tc>
                <a:extLst>
                  <a:ext uri="{0D108BD9-81ED-4DB2-BD59-A6C34878D82A}">
                    <a16:rowId xmlns:a16="http://schemas.microsoft.com/office/drawing/2014/main" val="1204498599"/>
                  </a:ext>
                </a:extLst>
              </a:tr>
              <a:tr h="344724">
                <a:tc>
                  <a:txBody>
                    <a:bodyPr/>
                    <a:lstStyle/>
                    <a:p>
                      <a:r>
                        <a:rPr lang="fr-FR"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Epidermis </a:t>
                      </a: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(keratinocytes, tight junctions)</a:t>
                      </a:r>
                    </a:p>
                  </a:txBody>
                  <a:tcPr anchor="ctr">
                    <a:solidFill>
                      <a:srgbClr val="97C6E3">
                        <a:alpha val="32157"/>
                      </a:srgbClr>
                    </a:solidFill>
                  </a:tcPr>
                </a:tc>
                <a:tc>
                  <a:txBody>
                    <a:bodyPr/>
                    <a:lstStyle/>
                    <a:p>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Physical barrier </a:t>
                      </a:r>
                    </a:p>
                  </a:txBody>
                  <a:tcPr anchor="ctr">
                    <a:solidFill>
                      <a:srgbClr val="97C6E3">
                        <a:alpha val="32157"/>
                      </a:srgbClr>
                    </a:solidFill>
                  </a:tcPr>
                </a:tc>
                <a:extLst>
                  <a:ext uri="{0D108BD9-81ED-4DB2-BD59-A6C34878D82A}">
                    <a16:rowId xmlns:a16="http://schemas.microsoft.com/office/drawing/2014/main" val="2556761576"/>
                  </a:ext>
                </a:extLst>
              </a:tr>
              <a:tr h="1372317">
                <a:tc>
                  <a:txBody>
                    <a:bodyPr/>
                    <a:lstStyle/>
                    <a:p>
                      <a:r>
                        <a:rPr lang="fr-FR"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Dermis </a:t>
                      </a: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(hyaluronic acid, capillaries)</a:t>
                      </a:r>
                    </a:p>
                  </a:txBody>
                  <a:tcPr anchor="ctr">
                    <a:solidFill>
                      <a:srgbClr val="97C6E3">
                        <a:alpha val="32157"/>
                      </a:srgbClr>
                    </a:solidFill>
                  </a:tcPr>
                </a:tc>
                <a:tc>
                  <a:txBody>
                    <a:bodyPr/>
                    <a:lstStyle/>
                    <a:p>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Water reservoir + nutrient transport</a:t>
                      </a:r>
                    </a:p>
                  </a:txBody>
                  <a:tcPr anchor="ctr">
                    <a:solidFill>
                      <a:srgbClr val="97C6E3">
                        <a:alpha val="32157"/>
                      </a:srgbClr>
                    </a:solidFill>
                  </a:tcPr>
                </a:tc>
                <a:extLst>
                  <a:ext uri="{0D108BD9-81ED-4DB2-BD59-A6C34878D82A}">
                    <a16:rowId xmlns:a16="http://schemas.microsoft.com/office/drawing/2014/main" val="1753311286"/>
                  </a:ext>
                </a:extLst>
              </a:tr>
              <a:tr h="1093029">
                <a:tc>
                  <a:txBody>
                    <a:bodyPr/>
                    <a:lstStyle/>
                    <a:p>
                      <a:r>
                        <a:rPr lang="fr-FR"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Hypodermis </a:t>
                      </a: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(adipocytes)</a:t>
                      </a:r>
                    </a:p>
                  </a:txBody>
                  <a:tcPr anchor="ctr">
                    <a:solidFill>
                      <a:srgbClr val="97C6E3">
                        <a:alpha val="32157"/>
                      </a:srgbClr>
                    </a:solidFill>
                  </a:tcPr>
                </a:tc>
                <a:tc>
                  <a:txBody>
                    <a:bodyPr/>
                    <a:lstStyle/>
                    <a:p>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Indirect role (support, insulation)</a:t>
                      </a:r>
                    </a:p>
                  </a:txBody>
                  <a:tcPr anchor="ctr">
                    <a:solidFill>
                      <a:srgbClr val="97C6E3">
                        <a:alpha val="32157"/>
                      </a:srgbClr>
                    </a:solidFill>
                  </a:tcPr>
                </a:tc>
                <a:extLst>
                  <a:ext uri="{0D108BD9-81ED-4DB2-BD59-A6C34878D82A}">
                    <a16:rowId xmlns:a16="http://schemas.microsoft.com/office/drawing/2014/main" val="3466094439"/>
                  </a:ext>
                </a:extLst>
              </a:tr>
              <a:tr h="555669">
                <a:tc gridSpan="2">
                  <a:txBody>
                    <a:bodyPr/>
                    <a:lstStyle/>
                    <a:p>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Muscle</a:t>
                      </a:r>
                    </a:p>
                  </a:txBody>
                  <a:tcPr anchor="ctr">
                    <a:solidFill>
                      <a:srgbClr val="97C6E3">
                        <a:alpha val="32157"/>
                      </a:srgbClr>
                    </a:solidFill>
                  </a:tcPr>
                </a:tc>
                <a:tc hMerge="1">
                  <a:txBody>
                    <a:bodyPr/>
                    <a:lstStyle/>
                    <a:p>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solidFill>
                      <a:srgbClr val="B5A4D6">
                        <a:alpha val="25882"/>
                      </a:srgbClr>
                    </a:solidFill>
                  </a:tcPr>
                </a:tc>
                <a:extLst>
                  <a:ext uri="{0D108BD9-81ED-4DB2-BD59-A6C34878D82A}">
                    <a16:rowId xmlns:a16="http://schemas.microsoft.com/office/drawing/2014/main" val="2951818184"/>
                  </a:ext>
                </a:extLst>
              </a:tr>
            </a:tbl>
          </a:graphicData>
        </a:graphic>
      </p:graphicFrame>
      <p:sp>
        <p:nvSpPr>
          <p:cNvPr id="5" name="ZoneTexte 4">
            <a:extLst>
              <a:ext uri="{FF2B5EF4-FFF2-40B4-BE49-F238E27FC236}">
                <a16:creationId xmlns:a16="http://schemas.microsoft.com/office/drawing/2014/main" id="{9DE92C35-9444-5B51-078B-6305D043ABC6}"/>
              </a:ext>
            </a:extLst>
          </p:cNvPr>
          <p:cNvSpPr txBox="1"/>
          <p:nvPr/>
        </p:nvSpPr>
        <p:spPr>
          <a:xfrm>
            <a:off x="2654085" y="335844"/>
            <a:ext cx="6883830" cy="461665"/>
          </a:xfrm>
          <a:prstGeom prst="rect">
            <a:avLst/>
          </a:prstGeom>
          <a:noFill/>
        </p:spPr>
        <p:txBody>
          <a:bodyPr wrap="square">
            <a:spAutoFit/>
          </a:bodyPr>
          <a:lstStyle/>
          <a:p>
            <a:pPr algn="ctr"/>
            <a:r>
              <a:rPr lang="fr-FR" sz="2400" dirty="0">
                <a:latin typeface="KyivType Sans2" panose="00000500000000000000" pitchFamily="50" charset="0"/>
              </a:rPr>
              <a:t>Skin structure and hydration</a:t>
            </a:r>
          </a:p>
        </p:txBody>
      </p:sp>
    </p:spTree>
    <p:extLst>
      <p:ext uri="{BB962C8B-B14F-4D97-AF65-F5344CB8AC3E}">
        <p14:creationId xmlns:p14="http://schemas.microsoft.com/office/powerpoint/2010/main" val="32831385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21432</TotalTime>
  <Words>7033</Words>
  <Application>Microsoft Office PowerPoint</Application>
  <PresentationFormat>Grand écran</PresentationFormat>
  <Paragraphs>899</Paragraphs>
  <Slides>31</Slides>
  <Notes>30</Notes>
  <HiddenSlides>0</HiddenSlides>
  <MMClips>1</MMClips>
  <ScaleCrop>false</ScaleCrop>
  <HeadingPairs>
    <vt:vector size="6" baseType="variant">
      <vt:variant>
        <vt:lpstr>Polices utilisées</vt:lpstr>
      </vt:variant>
      <vt:variant>
        <vt:i4>14</vt:i4>
      </vt:variant>
      <vt:variant>
        <vt:lpstr>Thème</vt:lpstr>
      </vt:variant>
      <vt:variant>
        <vt:i4>1</vt:i4>
      </vt:variant>
      <vt:variant>
        <vt:lpstr>Titres des diapositives</vt:lpstr>
      </vt:variant>
      <vt:variant>
        <vt:i4>31</vt:i4>
      </vt:variant>
    </vt:vector>
  </HeadingPairs>
  <TitlesOfParts>
    <vt:vector size="46" baseType="lpstr">
      <vt:lpstr>Aptos</vt:lpstr>
      <vt:lpstr>Arial</vt:lpstr>
      <vt:lpstr>Calibri</vt:lpstr>
      <vt:lpstr>Calibri Light</vt:lpstr>
      <vt:lpstr>Century Gothic</vt:lpstr>
      <vt:lpstr>Gadugi</vt:lpstr>
      <vt:lpstr>Ink Free</vt:lpstr>
      <vt:lpstr>Kyiv*Type Sans Regular</vt:lpstr>
      <vt:lpstr>KyivType Sans2</vt:lpstr>
      <vt:lpstr>Midnight Signature</vt:lpstr>
      <vt:lpstr>Optima</vt:lpstr>
      <vt:lpstr>Roboto</vt:lpstr>
      <vt:lpstr>Roboto Light</vt:lpstr>
      <vt:lpstr>Wingdings</vt:lpstr>
      <vt:lpstr>Thème Office</vt:lpstr>
      <vt:lpstr>Présentation PowerPoint</vt:lpstr>
      <vt:lpstr>The Fundamentals of  Skin Hydration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To sum up: Hydration is ... </vt:lpstr>
      <vt:lpstr>Présentation PowerPoint</vt:lpstr>
      <vt:lpstr>A common hydrating complex*. </vt:lpstr>
      <vt:lpstr>For hydration at every level  </vt:lpstr>
      <vt:lpstr>Présentation PowerPoint</vt:lpstr>
      <vt:lpstr>Présentation PowerPoint</vt:lpstr>
      <vt:lpstr>Présentation PowerPoint</vt:lpstr>
      <vt:lpstr>Présentation PowerPoint</vt:lpstr>
      <vt:lpstr>Présentation PowerPoint</vt:lpstr>
      <vt:lpstr>Présentation PowerPoint</vt:lpstr>
      <vt:lpstr>The yon-ka hydrating range</vt:lpstr>
      <vt:lpstr>Professional care</vt:lpstr>
      <vt:lpstr>Présentation PowerPoint</vt:lpstr>
      <vt:lpstr>LET'S PLAY!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MULTALER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DIAS Mélody</dc:creator>
  <cp:keywords>, docId:E4898056BD7296E214544DB697B94C88</cp:keywords>
  <cp:lastModifiedBy>BASSON Sophie</cp:lastModifiedBy>
  <cp:revision>145</cp:revision>
  <dcterms:created xsi:type="dcterms:W3CDTF">2022-05-01T16:49:15Z</dcterms:created>
  <dcterms:modified xsi:type="dcterms:W3CDTF">2025-05-28T14:50:10Z</dcterms:modified>
</cp:coreProperties>
</file>